
<file path=[Content_Types].xml><?xml version="1.0" encoding="utf-8"?>
<Types xmlns="http://schemas.openxmlformats.org/package/2006/content-types">
  <Default Extension="png" ContentType="image/png"/>
  <Default Extension="svg" ContentType="image/unknown"/>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4465" r:id="rId2"/>
    <p:sldId id="4393" r:id="rId3"/>
    <p:sldId id="4420" r:id="rId4"/>
    <p:sldId id="4467" r:id="rId5"/>
    <p:sldId id="4386" r:id="rId6"/>
    <p:sldId id="4395" r:id="rId7"/>
    <p:sldId id="4380" r:id="rId8"/>
    <p:sldId id="4416" r:id="rId9"/>
    <p:sldId id="4417" r:id="rId10"/>
    <p:sldId id="4419" r:id="rId11"/>
    <p:sldId id="4421" r:id="rId12"/>
    <p:sldId id="4423" r:id="rId13"/>
    <p:sldId id="4425" r:id="rId14"/>
    <p:sldId id="4428" r:id="rId15"/>
    <p:sldId id="4429" r:id="rId16"/>
    <p:sldId id="4430" r:id="rId17"/>
    <p:sldId id="4432" r:id="rId18"/>
    <p:sldId id="4435" r:id="rId19"/>
    <p:sldId id="4437" r:id="rId20"/>
    <p:sldId id="4438" r:id="rId21"/>
    <p:sldId id="4439" r:id="rId22"/>
    <p:sldId id="4440" r:id="rId23"/>
    <p:sldId id="4443" r:id="rId24"/>
    <p:sldId id="4444" r:id="rId25"/>
    <p:sldId id="4445" r:id="rId26"/>
    <p:sldId id="4446" r:id="rId27"/>
    <p:sldId id="4447" r:id="rId28"/>
    <p:sldId id="4468" r:id="rId29"/>
    <p:sldId id="4456" r:id="rId30"/>
    <p:sldId id="4457" r:id="rId31"/>
    <p:sldId id="4450" r:id="rId32"/>
    <p:sldId id="4453" r:id="rId33"/>
    <p:sldId id="4458" r:id="rId34"/>
    <p:sldId id="4460" r:id="rId35"/>
    <p:sldId id="4461" r:id="rId36"/>
    <p:sldId id="4466" r:id="rId37"/>
    <p:sldId id="4441" r:id="rId38"/>
    <p:sldId id="4442" r:id="rId39"/>
  </p:sldIdLst>
  <p:sldSz cx="24377650" cy="13716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CAF9ED-07DC-4A11-8D7F-57B35C25682E}" styleName="">
    <a:wholeTbl>
      <a:tcTxStyle>
        <a:font>
          <a:latin typeface="+mn-lt"/>
          <a:ea typeface="+mn-ea"/>
          <a:cs typeface="+mn-cs"/>
        </a:font>
        <a:srgbClr val="000000"/>
      </a:tcTxStyle>
      <a:tcStyle>
        <a:tcBdr>
          <a:left>
            <a:ln w="12701" cap="flat" cmpd="sng" algn="ctr">
              <a:solidFill>
                <a:srgbClr val="C0504D"/>
              </a:solidFill>
              <a:prstDash val="solid"/>
              <a:round/>
              <a:headEnd type="none" w="med" len="med"/>
              <a:tailEnd type="none" w="med" len="med"/>
            </a:ln>
          </a:left>
          <a:right>
            <a:ln w="12701" cap="flat" cmpd="sng" algn="ctr">
              <a:solidFill>
                <a:srgbClr val="C0504D"/>
              </a:solidFill>
              <a:prstDash val="solid"/>
              <a:round/>
              <a:headEnd type="none" w="med" len="med"/>
              <a:tailEnd type="none" w="med" len="med"/>
            </a:ln>
          </a:right>
          <a:top>
            <a:ln w="12701" cap="flat" cmpd="sng" algn="ctr">
              <a:solidFill>
                <a:srgbClr val="C0504D"/>
              </a:solidFill>
              <a:prstDash val="solid"/>
              <a:round/>
              <a:headEnd type="none" w="med" len="med"/>
              <a:tailEnd type="none" w="med" len="med"/>
            </a:ln>
          </a:top>
          <a:bottom>
            <a:ln w="12701" cap="flat" cmpd="sng" algn="ctr">
              <a:solidFill>
                <a:srgbClr val="C0504D"/>
              </a:solidFill>
              <a:prstDash val="solid"/>
              <a:round/>
              <a:headEnd type="none" w="med" len="med"/>
              <a:tailEnd type="none" w="med" len="med"/>
            </a:ln>
          </a:bottom>
        </a:tcBdr>
        <a:fill>
          <a:solidFill>
            <a:srgbClr val="FFFFFF"/>
          </a:solidFill>
        </a:fill>
      </a:tcStyle>
    </a:wholeTbl>
    <a:band1H>
      <a:tcStyle>
        <a:tcBdr/>
        <a:fill>
          <a:solidFill>
            <a:srgbClr val="F4E9E9"/>
          </a:solidFill>
        </a:fill>
      </a:tcStyle>
    </a:band1H>
    <a:band1V>
      <a:tcStyle>
        <a:tcBdr/>
        <a:fill>
          <a:solidFill>
            <a:srgbClr val="F4E9E9"/>
          </a:solidFill>
        </a:fill>
      </a:tcStyle>
    </a:band1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50804" cap="flat" cmpd="dbl" algn="ctr">
              <a:solidFill>
                <a:srgbClr val="C0504D"/>
              </a:solidFill>
              <a:prstDash val="solid"/>
              <a:round/>
              <a:headEnd type="none" w="med" len="med"/>
              <a:tailEnd type="none" w="med" len="med"/>
            </a:ln>
          </a:top>
        </a:tcBdr>
        <a:fill>
          <a:solidFill>
            <a:srgbClr val="FFFFFF"/>
          </a:solidFill>
        </a:fill>
      </a:tcStyle>
    </a:lastRow>
    <a:firstRow>
      <a:tcTxStyle b="on">
        <a:font>
          <a:latin typeface="+mn-lt"/>
          <a:ea typeface="+mn-ea"/>
          <a:cs typeface="+mn-cs"/>
        </a:font>
        <a:srgbClr val="FFFFFF"/>
      </a:tcTxStyle>
      <a:tcStyle>
        <a:tcBdr/>
        <a:fill>
          <a:solidFill>
            <a:srgbClr val="C0504D"/>
          </a:solidFill>
        </a:fill>
      </a:tcStyle>
    </a:firstRow>
  </a:tblStyle>
  <a:tblStyle styleId="{3C2FFA5D-87B4-456A-9821-1D502468CF0F}" styleName="">
    <a:wholeTbl>
      <a:tcTxStyle>
        <a:font>
          <a:latin typeface="+mn-lt"/>
          <a:ea typeface="+mn-ea"/>
          <a:cs typeface="+mn-cs"/>
        </a:font>
        <a:srgbClr val="000000"/>
      </a:tcTxStyle>
      <a:tcStyle>
        <a:tcBdr>
          <a:left>
            <a:ln w="3172" cap="flat" cmpd="sng" algn="ctr">
              <a:solidFill>
                <a:srgbClr val="4F81BD"/>
              </a:solidFill>
              <a:prstDash val="solid"/>
              <a:round/>
              <a:headEnd type="none" w="med" len="med"/>
              <a:tailEnd type="none" w="med" len="med"/>
            </a:ln>
          </a:left>
          <a:right>
            <a:ln w="3172" cap="flat" cmpd="sng" algn="ctr">
              <a:solidFill>
                <a:srgbClr val="4F81BD"/>
              </a:solidFill>
              <a:prstDash val="solid"/>
              <a:round/>
              <a:headEnd type="none" w="med" len="med"/>
              <a:tailEnd type="none" w="med" len="med"/>
            </a:ln>
          </a:right>
          <a:top>
            <a:ln w="3172" cap="flat" cmpd="sng" algn="ctr">
              <a:solidFill>
                <a:srgbClr val="4F81BD"/>
              </a:solidFill>
              <a:prstDash val="solid"/>
              <a:round/>
              <a:headEnd type="none" w="med" len="med"/>
              <a:tailEnd type="none" w="med" len="med"/>
            </a:ln>
          </a:top>
          <a:bottom>
            <a:ln w="3172" cap="flat" cmpd="sng" algn="ctr">
              <a:solidFill>
                <a:srgbClr val="4F81BD"/>
              </a:solidFill>
              <a:prstDash val="solid"/>
              <a:round/>
              <a:headEnd type="none" w="med" len="med"/>
              <a:tailEnd type="none" w="med" len="med"/>
            </a:ln>
          </a:bottom>
        </a:tcBdr>
        <a:fill>
          <a:solidFill>
            <a:srgbClr val="4F81BD"/>
          </a:solidFill>
        </a:fill>
      </a:tcStyle>
    </a:wholeTbl>
    <a:band1H>
      <a:tcStyle>
        <a:tcBdr/>
        <a:fill>
          <a:solidFill>
            <a:srgbClr val="4F81BD"/>
          </a:solidFill>
        </a:fill>
      </a:tcStyle>
    </a:band1H>
    <a:band2H>
      <a:tcStyle>
        <a:tcBdr/>
        <a:fill>
          <a:solidFill>
            <a:srgbClr val="4F81BD"/>
          </a:solidFill>
        </a:fill>
      </a:tcStyle>
    </a:band2H>
    <a:band1V>
      <a:tcStyle>
        <a:tcBdr>
          <a:top>
            <a:ln w="3172" cap="flat" cmpd="sng" algn="ctr">
              <a:solidFill>
                <a:srgbClr val="4F81BD"/>
              </a:solidFill>
              <a:prstDash val="solid"/>
              <a:round/>
              <a:headEnd type="none" w="med" len="med"/>
              <a:tailEnd type="none" w="med" len="med"/>
            </a:ln>
          </a:top>
          <a:bottom>
            <a:ln w="3172" cap="flat" cmpd="sng" algn="ctr">
              <a:solidFill>
                <a:srgbClr val="4F81BD"/>
              </a:solidFill>
              <a:prstDash val="solid"/>
              <a:round/>
              <a:headEnd type="none" w="med" len="med"/>
              <a:tailEnd type="none" w="med" len="med"/>
            </a:ln>
          </a:bottom>
        </a:tcBdr>
        <a:fill>
          <a:solidFill>
            <a:srgbClr val="4F81BD"/>
          </a:solidFill>
        </a:fill>
      </a:tcStyle>
    </a:band1V>
    <a:band2V>
      <a:tcStyle>
        <a:tcBdr/>
        <a:fill>
          <a:solidFill>
            <a:srgbClr val="4F81BD"/>
          </a:solidFill>
        </a:fill>
      </a:tcStyle>
    </a:band2V>
    <a:lastCol>
      <a:tcTxStyle b="on">
        <a:font>
          <a:latin typeface=""/>
          <a:ea typeface=""/>
          <a:cs typeface=""/>
        </a:font>
      </a:tcTxStyle>
      <a:tcStyle>
        <a:tcBdr>
          <a:left>
            <a:ln w="3172" cap="flat" cmpd="sng" algn="ctr">
              <a:solidFill>
                <a:srgbClr val="4F81BD"/>
              </a:solidFill>
              <a:prstDash val="solid"/>
              <a:round/>
              <a:headEnd type="none" w="med" len="med"/>
              <a:tailEnd type="none" w="med" len="med"/>
            </a:ln>
          </a:left>
          <a:right>
            <a:ln w="3172" cap="flat" cmpd="sng" algn="ctr">
              <a:solidFill>
                <a:srgbClr val="4F81BD"/>
              </a:solidFill>
              <a:prstDash val="solid"/>
              <a:round/>
              <a:headEnd type="none" w="med" len="med"/>
              <a:tailEnd type="none" w="med" len="med"/>
            </a:ln>
          </a:right>
          <a:top>
            <a:ln w="3172" cap="flat" cmpd="sng" algn="ctr">
              <a:solidFill>
                <a:srgbClr val="4F81BD"/>
              </a:solidFill>
              <a:prstDash val="solid"/>
              <a:round/>
              <a:headEnd type="none" w="med" len="med"/>
              <a:tailEnd type="none" w="med" len="med"/>
            </a:ln>
          </a:top>
          <a:bottom>
            <a:ln w="3172" cap="flat" cmpd="sng" algn="ctr">
              <a:solidFill>
                <a:srgbClr val="4F81BD"/>
              </a:solidFill>
              <a:prstDash val="solid"/>
              <a:round/>
              <a:headEnd type="none" w="med" len="med"/>
              <a:tailEnd type="none" w="med" len="med"/>
            </a:ln>
          </a:bottom>
        </a:tcBdr>
        <a:fill>
          <a:solidFill>
            <a:srgbClr val="4F81BD"/>
          </a:solidFill>
        </a:fill>
      </a:tcStyle>
    </a:lastCol>
    <a:firstCol>
      <a:tcTxStyle b="on">
        <a:font>
          <a:latin typeface=""/>
          <a:ea typeface=""/>
          <a:cs typeface=""/>
        </a:font>
      </a:tcTxStyle>
      <a:tcStyle>
        <a:tcBdr>
          <a:left>
            <a:ln w="3172" cap="flat" cmpd="sng" algn="ctr">
              <a:solidFill>
                <a:srgbClr val="4F81BD"/>
              </a:solidFill>
              <a:prstDash val="solid"/>
              <a:round/>
              <a:headEnd type="none" w="med" len="med"/>
              <a:tailEnd type="none" w="med" len="med"/>
            </a:ln>
          </a:left>
          <a:right>
            <a:ln w="3172" cap="flat" cmpd="sng" algn="ctr">
              <a:solidFill>
                <a:srgbClr val="4F81BD"/>
              </a:solidFill>
              <a:prstDash val="solid"/>
              <a:round/>
              <a:headEnd type="none" w="med" len="med"/>
              <a:tailEnd type="none" w="med" len="med"/>
            </a:ln>
          </a:right>
          <a:top>
            <a:ln w="3172" cap="flat" cmpd="sng" algn="ctr">
              <a:solidFill>
                <a:srgbClr val="4F81BD"/>
              </a:solidFill>
              <a:prstDash val="solid"/>
              <a:round/>
              <a:headEnd type="none" w="med" len="med"/>
              <a:tailEnd type="none" w="med" len="med"/>
            </a:ln>
          </a:top>
          <a:bottom>
            <a:ln w="3172" cap="flat" cmpd="sng" algn="ctr">
              <a:solidFill>
                <a:srgbClr val="4F81BD"/>
              </a:solidFill>
              <a:prstDash val="solid"/>
              <a:round/>
              <a:headEnd type="none" w="med" len="med"/>
              <a:tailEnd type="none" w="med" len="med"/>
            </a:ln>
          </a:bottom>
        </a:tcBdr>
        <a:fill>
          <a:solidFill>
            <a:srgbClr val="4F81BD"/>
          </a:solidFill>
        </a:fill>
      </a:tcStyle>
    </a:firstCol>
    <a:lastRow>
      <a:tcTxStyle b="on">
        <a:font>
          <a:latin typeface=""/>
          <a:ea typeface=""/>
          <a:cs typeface=""/>
        </a:font>
      </a:tcTxStyle>
      <a:tcStyle>
        <a:tcBdr>
          <a:left>
            <a:ln w="3172" cap="flat" cmpd="sng" algn="ctr">
              <a:solidFill>
                <a:srgbClr val="4F81BD"/>
              </a:solidFill>
              <a:prstDash val="solid"/>
              <a:round/>
              <a:headEnd type="none" w="med" len="med"/>
              <a:tailEnd type="none" w="med" len="med"/>
            </a:ln>
          </a:left>
          <a:right>
            <a:ln w="3172" cap="flat" cmpd="sng" algn="ctr">
              <a:solidFill>
                <a:srgbClr val="4F81BD"/>
              </a:solidFill>
              <a:prstDash val="solid"/>
              <a:round/>
              <a:headEnd type="none" w="med" len="med"/>
              <a:tailEnd type="none" w="med" len="med"/>
            </a:ln>
          </a:right>
          <a:top>
            <a:ln w="3172" cap="flat" cmpd="sng" algn="ctr">
              <a:solidFill>
                <a:srgbClr val="4F81BD"/>
              </a:solidFill>
              <a:prstDash val="solid"/>
              <a:round/>
              <a:headEnd type="none" w="med" len="med"/>
              <a:tailEnd type="none" w="med" len="med"/>
            </a:ln>
          </a:top>
          <a:bottom>
            <a:ln w="3172" cap="flat" cmpd="sng" algn="ctr">
              <a:solidFill>
                <a:srgbClr val="4F81BD"/>
              </a:solidFill>
              <a:prstDash val="solid"/>
              <a:round/>
              <a:headEnd type="none" w="med" len="med"/>
              <a:tailEnd type="none" w="med" len="med"/>
            </a:ln>
          </a:bottom>
        </a:tcBdr>
        <a:fill>
          <a:solidFill>
            <a:srgbClr val="4F81BD"/>
          </a:solidFill>
        </a:fill>
      </a:tcStyle>
    </a:lastRow>
    <a:firstRow>
      <a:tcTxStyle b="on">
        <a:font>
          <a:latin typeface="+mn-lt"/>
          <a:ea typeface="+mn-ea"/>
          <a:cs typeface="+mn-cs"/>
        </a:font>
        <a:srgbClr val="FFFFFF"/>
      </a:tcTxStyle>
      <a:tcStyle>
        <a:tcBdr>
          <a:left>
            <a:ln w="3172" cap="flat" cmpd="sng" algn="ctr">
              <a:solidFill>
                <a:srgbClr val="4F81BD"/>
              </a:solidFill>
              <a:prstDash val="solid"/>
              <a:round/>
              <a:headEnd type="none" w="med" len="med"/>
              <a:tailEnd type="none" w="med" len="med"/>
            </a:ln>
          </a:left>
          <a:right>
            <a:ln w="3172" cap="flat" cmpd="sng" algn="ctr">
              <a:solidFill>
                <a:srgbClr val="4F81BD"/>
              </a:solidFill>
              <a:prstDash val="solid"/>
              <a:round/>
              <a:headEnd type="none" w="med" len="med"/>
              <a:tailEnd type="none" w="med" len="med"/>
            </a:ln>
          </a:right>
          <a:top>
            <a:ln w="3172" cap="flat" cmpd="sng" algn="ctr">
              <a:solidFill>
                <a:srgbClr val="4F81BD"/>
              </a:solidFill>
              <a:prstDash val="solid"/>
              <a:round/>
              <a:headEnd type="none" w="med" len="med"/>
              <a:tailEnd type="none" w="med" len="med"/>
            </a:ln>
          </a:top>
          <a:bottom>
            <a:ln w="3172" cap="flat" cmpd="sng" algn="ctr">
              <a:solidFill>
                <a:srgbClr val="FFFFFF"/>
              </a:solidFill>
              <a:prstDash val="solid"/>
              <a:round/>
              <a:headEnd type="none" w="med" len="med"/>
              <a:tailEnd type="none" w="med" len="med"/>
            </a:ln>
          </a:bottom>
        </a:tcBdr>
        <a:fill>
          <a:solidFill>
            <a:srgbClr val="4F81BD"/>
          </a:solidFill>
        </a:fill>
      </a:tcStyle>
    </a:firstRow>
  </a:tblStyle>
  <a:tblStyle styleId="{72833802-FEF1-4C79-8D5D-14CF1EAF98D9}" styleName="">
    <a:wholeTbl>
      <a:tcTxStyle>
        <a:font>
          <a:latin typeface="+mn-lt"/>
          <a:ea typeface="+mn-ea"/>
          <a:cs typeface="+mn-cs"/>
        </a:font>
        <a:srgbClr val="000000"/>
      </a:tcTxStyle>
      <a:tcStyle>
        <a:tcBdr>
          <a:left>
            <a:ln w="3172" cap="flat" cmpd="sng" algn="ctr">
              <a:solidFill>
                <a:srgbClr val="C0504D"/>
              </a:solidFill>
              <a:prstDash val="solid"/>
              <a:round/>
              <a:headEnd type="none" w="med" len="med"/>
              <a:tailEnd type="none" w="med" len="med"/>
            </a:ln>
          </a:left>
          <a:right>
            <a:ln w="3172" cap="flat" cmpd="sng" algn="ctr">
              <a:solidFill>
                <a:srgbClr val="C0504D"/>
              </a:solidFill>
              <a:prstDash val="solid"/>
              <a:round/>
              <a:headEnd type="none" w="med" len="med"/>
              <a:tailEnd type="none" w="med" len="med"/>
            </a:ln>
          </a:right>
          <a:top>
            <a:ln w="3172" cap="flat" cmpd="sng" algn="ctr">
              <a:solidFill>
                <a:srgbClr val="C0504D"/>
              </a:solidFill>
              <a:prstDash val="solid"/>
              <a:round/>
              <a:headEnd type="none" w="med" len="med"/>
              <a:tailEnd type="none" w="med" len="med"/>
            </a:ln>
          </a:top>
          <a:bottom>
            <a:ln w="3172" cap="flat" cmpd="sng" algn="ctr">
              <a:solidFill>
                <a:srgbClr val="C0504D"/>
              </a:solidFill>
              <a:prstDash val="solid"/>
              <a:round/>
              <a:headEnd type="none" w="med" len="med"/>
              <a:tailEnd type="none" w="med" len="med"/>
            </a:ln>
          </a:bottom>
        </a:tcBdr>
      </a:tcStyle>
    </a:wholeTbl>
    <a:band1H>
      <a:tcStyle>
        <a:tcBdr>
          <a:top>
            <a:ln w="3172" cap="flat" cmpd="sng" algn="ctr">
              <a:solidFill>
                <a:srgbClr val="C0504D"/>
              </a:solidFill>
              <a:prstDash val="solid"/>
              <a:round/>
              <a:headEnd type="none" w="med" len="med"/>
              <a:tailEnd type="none" w="med" len="med"/>
            </a:ln>
          </a:top>
          <a:bottom>
            <a:ln w="3172" cap="flat" cmpd="sng" algn="ctr">
              <a:solidFill>
                <a:srgbClr val="C0504D"/>
              </a:solidFill>
              <a:prstDash val="solid"/>
              <a:round/>
              <a:headEnd type="none" w="med" len="med"/>
              <a:tailEnd type="none" w="med" len="med"/>
            </a:ln>
          </a:bottom>
        </a:tcBdr>
      </a:tcStyle>
    </a:band1H>
    <a:band1V>
      <a:tcStyle>
        <a:tcBdr>
          <a:left>
            <a:ln w="3172" cap="flat" cmpd="sng" algn="ctr">
              <a:solidFill>
                <a:srgbClr val="C0504D"/>
              </a:solidFill>
              <a:prstDash val="solid"/>
              <a:round/>
              <a:headEnd type="none" w="med" len="med"/>
              <a:tailEnd type="none" w="med" len="med"/>
            </a:ln>
          </a:left>
          <a:right>
            <a:ln w="3172" cap="flat" cmpd="sng" algn="ctr">
              <a:solidFill>
                <a:srgbClr val="C0504D"/>
              </a:solidFill>
              <a:prstDash val="solid"/>
              <a:round/>
              <a:headEnd type="none" w="med" len="med"/>
              <a:tailEnd type="none" w="med" len="med"/>
            </a:ln>
          </a:right>
        </a:tcBdr>
      </a:tcStyle>
    </a:band1V>
    <a:band2V>
      <a:tcStyle>
        <a:tcBdr>
          <a:left>
            <a:ln w="3172" cap="flat" cmpd="sng" algn="ctr">
              <a:solidFill>
                <a:srgbClr val="C0504D"/>
              </a:solidFill>
              <a:prstDash val="solid"/>
              <a:round/>
              <a:headEnd type="none" w="med" len="med"/>
              <a:tailEnd type="none" w="med" len="med"/>
            </a:ln>
          </a:left>
          <a:right>
            <a:ln w="3172" cap="flat" cmpd="sng" algn="ctr">
              <a:solidFill>
                <a:srgbClr val="C0504D"/>
              </a:solidFill>
              <a:prstDash val="solid"/>
              <a:round/>
              <a:headEnd type="none" w="med" len="med"/>
              <a:tailEnd type="none" w="med" len="med"/>
            </a:ln>
          </a:right>
        </a:tcBdr>
      </a:tcStyle>
    </a:band2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50804" cap="flat" cmpd="dbl" algn="ctr">
              <a:solidFill>
                <a:srgbClr val="C0504D"/>
              </a:solidFill>
              <a:prstDash val="solid"/>
              <a:round/>
              <a:headEnd type="none" w="med" len="med"/>
              <a:tailEnd type="none" w="med" len="med"/>
            </a:ln>
          </a:top>
        </a:tcBdr>
      </a:tcStyle>
    </a:lastRow>
    <a:firstRow>
      <a:tcTxStyle b="on">
        <a:font>
          <a:latin typeface="+mn-lt"/>
          <a:ea typeface="+mn-ea"/>
          <a:cs typeface="+mn-cs"/>
        </a:font>
        <a:srgbClr val="FFFFFF"/>
      </a:tcTxStyle>
      <a:tcStyle>
        <a:tcBdr/>
        <a:fill>
          <a:solidFill>
            <a:srgbClr val="C0504D"/>
          </a:solidFill>
        </a:fill>
      </a:tcStyle>
    </a:firstRow>
  </a:tblStyle>
  <a:tblStyle styleId="{68D230F3-CF80-4859-8CE7-A43EE81993B5}" styleName="">
    <a:wholeTbl>
      <a:tcTxStyle>
        <a:font>
          <a:latin typeface="+mn-lt"/>
          <a:ea typeface="+mn-ea"/>
          <a:cs typeface="+mn-cs"/>
        </a:font>
        <a:srgbClr val="000000"/>
      </a:tcTxStyle>
      <a:tcStyle>
        <a:tcBdr>
          <a:top>
            <a:ln w="12701" cap="flat" cmpd="sng" algn="ctr">
              <a:solidFill>
                <a:srgbClr val="F79646"/>
              </a:solidFill>
              <a:prstDash val="solid"/>
              <a:round/>
              <a:headEnd type="none" w="med" len="med"/>
              <a:tailEnd type="none" w="med" len="med"/>
            </a:ln>
          </a:top>
          <a:bottom>
            <a:ln w="12701" cap="flat" cmpd="sng" algn="ctr">
              <a:solidFill>
                <a:srgbClr val="F79646"/>
              </a:solidFill>
              <a:prstDash val="solid"/>
              <a:round/>
              <a:headEnd type="none" w="med" len="med"/>
              <a:tailEnd type="none" w="med" len="med"/>
            </a:ln>
          </a:bottom>
        </a:tcBdr>
      </a:tcStyle>
    </a:wholeTbl>
    <a:band1H>
      <a:tcStyle>
        <a:tcBdr/>
        <a:fill>
          <a:solidFill>
            <a:srgbClr val="F79646"/>
          </a:solidFill>
        </a:fill>
      </a:tcStyle>
    </a:band1H>
    <a:band2H>
      <a:tcStyle>
        <a:tcBdr/>
      </a:tcStyle>
    </a:band2H>
    <a:band1V>
      <a:tcStyle>
        <a:tcBdr/>
        <a:fill>
          <a:solidFill>
            <a:srgbClr val="F79646"/>
          </a:solidFill>
        </a:fill>
      </a:tcStyle>
    </a:band1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12701" cap="flat" cmpd="sng" algn="ctr">
              <a:solidFill>
                <a:srgbClr val="F79646"/>
              </a:solidFill>
              <a:prstDash val="solid"/>
              <a:round/>
              <a:headEnd type="none" w="med" len="med"/>
              <a:tailEnd type="none" w="med" len="med"/>
            </a:ln>
          </a:top>
        </a:tcBdr>
      </a:tcStyle>
    </a:lastRow>
    <a:firstRow>
      <a:tcTxStyle b="on">
        <a:font>
          <a:latin typeface=""/>
          <a:ea typeface=""/>
          <a:cs typeface=""/>
        </a:font>
      </a:tcTxStyle>
      <a:tcStyle>
        <a:tcBdr>
          <a:bottom>
            <a:ln w="12701" cap="flat" cmpd="sng" algn="ctr">
              <a:solidFill>
                <a:srgbClr val="F79646"/>
              </a:solidFill>
              <a:prstDash val="solid"/>
              <a:round/>
              <a:headEnd type="none" w="med" len="med"/>
              <a:tailEnd type="none" w="med" len="med"/>
            </a:ln>
          </a:bottom>
        </a:tcBdr>
      </a:tcStyle>
    </a:firstRow>
  </a:tblStyle>
  <a:tblStyle styleId="{21E4AEA4-8DFA-4A89-87EB-49C32662AFE0}"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F4E9E9"/>
          </a:solidFill>
        </a:fill>
      </a:tcStyle>
    </a:wholeTbl>
    <a:band1H>
      <a:tcStyle>
        <a:tcBdr/>
        <a:fill>
          <a:solidFill>
            <a:srgbClr val="E8D0D0"/>
          </a:solidFill>
        </a:fill>
      </a:tcStyle>
    </a:band1H>
    <a:band2H>
      <a:tcStyle>
        <a:tcBdr/>
      </a:tcStyle>
    </a:band2H>
    <a:band1V>
      <a:tcStyle>
        <a:tcBdr/>
        <a:fill>
          <a:solidFill>
            <a:srgbClr val="E8D0D0"/>
          </a:solidFill>
        </a:fill>
      </a:tcStyle>
    </a:band1V>
    <a:band2V>
      <a:tcStyle>
        <a:tcBdr/>
      </a:tcStyle>
    </a:band2V>
    <a:lastCol>
      <a:tcTxStyle b="on">
        <a:font>
          <a:latin typeface="+mn-lt"/>
          <a:ea typeface="+mn-ea"/>
          <a:cs typeface="+mn-cs"/>
        </a:font>
        <a:srgbClr val="FFFFFF"/>
      </a:tcTxStyle>
      <a:tcStyle>
        <a:tcBdr/>
        <a:fill>
          <a:solidFill>
            <a:srgbClr val="C0504D"/>
          </a:solidFill>
        </a:fill>
      </a:tcStyle>
    </a:lastCol>
    <a:firstCol>
      <a:tcTxStyle b="on">
        <a:font>
          <a:latin typeface="+mn-lt"/>
          <a:ea typeface="+mn-ea"/>
          <a:cs typeface="+mn-cs"/>
        </a:font>
        <a:srgbClr val="FFFFFF"/>
      </a:tcTxStyle>
      <a:tcStyle>
        <a:tcBdr/>
        <a:fill>
          <a:solidFill>
            <a:srgbClr val="C0504D"/>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C0504D"/>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C0504D"/>
          </a:solidFill>
        </a:fill>
      </a:tcStyle>
    </a:firstRow>
  </a:tblStyle>
  <a:tblStyle styleId="{10A1B5D5-9B99-4C35-A422-299274C87663}" styleName="">
    <a:wholeTbl>
      <a:tcTxStyle>
        <a:font>
          <a:latin typeface="+mn-lt"/>
          <a:ea typeface="+mn-ea"/>
          <a:cs typeface="+mn-cs"/>
        </a:font>
        <a:srgbClr val="000000"/>
      </a:tcTxStyle>
      <a:tcStyle>
        <a:tcBdr>
          <a:left>
            <a:ln w="12701" cap="flat" cmpd="sng" algn="ctr">
              <a:solidFill>
                <a:srgbClr val="F79646"/>
              </a:solidFill>
              <a:prstDash val="solid"/>
              <a:round/>
              <a:headEnd type="none" w="med" len="med"/>
              <a:tailEnd type="none" w="med" len="med"/>
            </a:ln>
          </a:left>
          <a:right>
            <a:ln w="12701" cap="flat" cmpd="sng" algn="ctr">
              <a:solidFill>
                <a:srgbClr val="F79646"/>
              </a:solidFill>
              <a:prstDash val="solid"/>
              <a:round/>
              <a:headEnd type="none" w="med" len="med"/>
              <a:tailEnd type="none" w="med" len="med"/>
            </a:ln>
          </a:right>
          <a:top>
            <a:ln w="12701" cap="flat" cmpd="sng" algn="ctr">
              <a:solidFill>
                <a:srgbClr val="F79646"/>
              </a:solidFill>
              <a:prstDash val="solid"/>
              <a:round/>
              <a:headEnd type="none" w="med" len="med"/>
              <a:tailEnd type="none" w="med" len="med"/>
            </a:ln>
          </a:top>
          <a:bottom>
            <a:ln w="12701" cap="flat" cmpd="sng" algn="ctr">
              <a:solidFill>
                <a:srgbClr val="F79646"/>
              </a:solidFill>
              <a:prstDash val="solid"/>
              <a:round/>
              <a:headEnd type="none" w="med" len="med"/>
              <a:tailEnd type="none" w="med" len="med"/>
            </a:ln>
          </a:bottom>
        </a:tcBdr>
        <a:fill>
          <a:solidFill>
            <a:srgbClr val="FFFFFF"/>
          </a:solidFill>
        </a:fill>
      </a:tcStyle>
    </a:wholeTbl>
    <a:band1H>
      <a:tcStyle>
        <a:tcBdr/>
        <a:fill>
          <a:solidFill>
            <a:srgbClr val="FDEFE9"/>
          </a:solidFill>
        </a:fill>
      </a:tcStyle>
    </a:band1H>
    <a:band1V>
      <a:tcStyle>
        <a:tcBdr/>
        <a:fill>
          <a:solidFill>
            <a:srgbClr val="FDEFE9"/>
          </a:solidFill>
        </a:fill>
      </a:tcStyle>
    </a:band1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50804" cap="flat" cmpd="dbl" algn="ctr">
              <a:solidFill>
                <a:srgbClr val="F79646"/>
              </a:solidFill>
              <a:prstDash val="solid"/>
              <a:round/>
              <a:headEnd type="none" w="med" len="med"/>
              <a:tailEnd type="none" w="med" len="med"/>
            </a:ln>
          </a:top>
        </a:tcBdr>
        <a:fill>
          <a:solidFill>
            <a:srgbClr val="FFFFFF"/>
          </a:solidFill>
        </a:fill>
      </a:tcStyle>
    </a:lastRow>
    <a:firstRow>
      <a:tcTxStyle b="on">
        <a:font>
          <a:latin typeface="+mn-lt"/>
          <a:ea typeface="+mn-ea"/>
          <a:cs typeface="+mn-cs"/>
        </a:font>
        <a:srgbClr val="FFFFFF"/>
      </a:tcTxStyle>
      <a:tcStyle>
        <a:tcBdr/>
        <a:fill>
          <a:solidFill>
            <a:srgbClr val="F79646"/>
          </a:solidFill>
        </a:fill>
      </a:tcStyle>
    </a:firstRow>
  </a:tblStyle>
  <a:tblStyle styleId="{B301B821-A1FF-4177-AEE7-76D212191A09}" styleName="">
    <a:wholeTbl>
      <a:tcTxStyle>
        <a:font>
          <a:latin typeface="+mn-lt"/>
          <a:ea typeface="+mn-ea"/>
          <a:cs typeface="+mn-cs"/>
        </a:font>
        <a:srgbClr val="000000"/>
      </a:tcTxStyle>
      <a:tcStyle>
        <a:tcBdr>
          <a:left>
            <a:ln w="12701" cap="flat" cmpd="sng" algn="ctr">
              <a:solidFill>
                <a:srgbClr val="4F81BD"/>
              </a:solidFill>
              <a:prstDash val="solid"/>
              <a:round/>
              <a:headEnd type="none" w="med" len="med"/>
              <a:tailEnd type="none" w="med" len="med"/>
            </a:ln>
          </a:left>
          <a:right>
            <a:ln w="12701" cap="flat" cmpd="sng" algn="ctr">
              <a:solidFill>
                <a:srgbClr val="4F81BD"/>
              </a:solidFill>
              <a:prstDash val="solid"/>
              <a:round/>
              <a:headEnd type="none" w="med" len="med"/>
              <a:tailEnd type="none" w="med" len="med"/>
            </a:ln>
          </a:right>
          <a:top>
            <a:ln w="12701" cap="flat" cmpd="sng" algn="ctr">
              <a:solidFill>
                <a:srgbClr val="4F81BD"/>
              </a:solidFill>
              <a:prstDash val="solid"/>
              <a:round/>
              <a:headEnd type="none" w="med" len="med"/>
              <a:tailEnd type="none" w="med" len="med"/>
            </a:ln>
          </a:top>
          <a:bottom>
            <a:ln w="12701" cap="flat" cmpd="sng" algn="ctr">
              <a:solidFill>
                <a:srgbClr val="4F81BD"/>
              </a:solidFill>
              <a:prstDash val="solid"/>
              <a:round/>
              <a:headEnd type="none" w="med" len="med"/>
              <a:tailEnd type="none" w="med" len="med"/>
            </a:ln>
          </a:bottom>
        </a:tcBdr>
        <a:fill>
          <a:solidFill>
            <a:srgbClr val="FFFFFF"/>
          </a:solidFill>
        </a:fill>
      </a:tcStyle>
    </a:wholeTbl>
    <a:band1H>
      <a:tcStyle>
        <a:tcBdr/>
        <a:fill>
          <a:solidFill>
            <a:srgbClr val="E9EDF4"/>
          </a:solidFill>
        </a:fill>
      </a:tcStyle>
    </a:band1H>
    <a:band1V>
      <a:tcStyle>
        <a:tcBdr/>
        <a:fill>
          <a:solidFill>
            <a:srgbClr val="E9EDF4"/>
          </a:solidFill>
        </a:fill>
      </a:tcStyle>
    </a:band1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50804" cap="flat" cmpd="dbl" algn="ctr">
              <a:solidFill>
                <a:srgbClr val="4F81BD"/>
              </a:solidFill>
              <a:prstDash val="solid"/>
              <a:round/>
              <a:headEnd type="none" w="med" len="med"/>
              <a:tailEnd type="none" w="med" len="med"/>
            </a:ln>
          </a:top>
        </a:tcBdr>
        <a:fill>
          <a:solidFill>
            <a:srgbClr val="FFFFFF"/>
          </a:solidFill>
        </a:fill>
      </a:tcStyle>
    </a:lastRow>
    <a:firstRow>
      <a:tcTxStyle b="on">
        <a:font>
          <a:latin typeface="+mn-lt"/>
          <a:ea typeface="+mn-ea"/>
          <a:cs typeface="+mn-cs"/>
        </a:font>
        <a:srgbClr val="FFFFFF"/>
      </a:tcTxStyle>
      <a:tcStyle>
        <a:tcBdr/>
        <a:fill>
          <a:solidFill>
            <a:srgbClr val="4F81BD"/>
          </a:solidFill>
        </a:fill>
      </a:tcStyle>
    </a:firstRow>
  </a:tblStyle>
  <a:tblStyle styleId="{0660B408-B3CF-4A94-85FC-2B1E0A45F4A2}" styleName="">
    <a:wholeTbl>
      <a:tcTxStyle>
        <a:font>
          <a:latin typeface="+mn-lt"/>
          <a:ea typeface="+mn-ea"/>
          <a:cs typeface="+mn-cs"/>
        </a:font>
        <a:srgbClr val="000000"/>
      </a:tcTxStyle>
      <a:tcStyle>
        <a:tcBdr/>
        <a:fill>
          <a:solidFill>
            <a:srgbClr val="E9EDF4"/>
          </a:solidFill>
        </a:fill>
      </a:tcStyle>
    </a:wholeTbl>
    <a:band1H>
      <a:tcStyle>
        <a:tcBdr/>
        <a:fill>
          <a:solidFill>
            <a:srgbClr val="D0D8E8"/>
          </a:solidFill>
        </a:fill>
      </a:tcStyle>
    </a:band1H>
    <a:band1V>
      <a:tcStyle>
        <a:tcBdr/>
        <a:fill>
          <a:solidFill>
            <a:srgbClr val="D0D8E8"/>
          </a:solidFill>
        </a:fill>
      </a:tcStyle>
    </a:band1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50804" cap="flat" cmpd="dbl" algn="ctr">
              <a:solidFill>
                <a:srgbClr val="000000"/>
              </a:solidFill>
              <a:prstDash val="solid"/>
              <a:round/>
              <a:headEnd type="none" w="med" len="med"/>
              <a:tailEnd type="none" w="med" len="med"/>
            </a:ln>
          </a:top>
        </a:tcBdr>
        <a:fill>
          <a:solidFill>
            <a:srgbClr val="E9EDF4"/>
          </a:solidFill>
        </a:fill>
      </a:tcStyle>
    </a:lastRow>
    <a:firstRow>
      <a:tcTxStyle b="on">
        <a:font>
          <a:latin typeface="+mn-lt"/>
          <a:ea typeface="+mn-ea"/>
          <a:cs typeface="+mn-cs"/>
        </a:font>
        <a:srgbClr val="FFFFFF"/>
      </a:tcTxStyle>
      <a:tcStyle>
        <a:tcBdr/>
        <a:fill>
          <a:solidFill>
            <a:srgbClr val="C0504D"/>
          </a:solidFill>
        </a:fill>
      </a:tcStyle>
    </a:firstRow>
  </a:tblStyle>
  <a:tblStyle styleId="{9D7B26C5-4107-4FEC-AEDC-1716B250A1EF}" styleName="">
    <a:wholeTbl>
      <a:tcTxStyle>
        <a:font>
          <a:latin typeface="+mn-lt"/>
          <a:ea typeface="+mn-ea"/>
          <a:cs typeface="+mn-cs"/>
        </a:font>
        <a:srgbClr val="000000"/>
      </a:tcTxStyle>
      <a:tcStyle>
        <a:tcBdr>
          <a:top>
            <a:ln w="12701" cap="flat" cmpd="sng" algn="ctr">
              <a:solidFill>
                <a:srgbClr val="000000"/>
              </a:solidFill>
              <a:prstDash val="solid"/>
              <a:round/>
              <a:headEnd type="none" w="med" len="med"/>
              <a:tailEnd type="none" w="med" len="med"/>
            </a:ln>
          </a:top>
          <a:bottom>
            <a:ln w="12701" cap="flat" cmpd="sng" algn="ctr">
              <a:solidFill>
                <a:srgbClr val="000000"/>
              </a:solidFill>
              <a:prstDash val="solid"/>
              <a:round/>
              <a:headEnd type="none" w="med" len="med"/>
              <a:tailEnd type="none" w="med" len="med"/>
            </a:ln>
          </a:bottom>
        </a:tcBdr>
      </a:tcStyle>
    </a:wholeTbl>
    <a:band1H>
      <a:tcStyle>
        <a:tcBdr/>
        <a:fill>
          <a:solidFill>
            <a:srgbClr val="000000"/>
          </a:solidFill>
        </a:fill>
      </a:tcStyle>
    </a:band1H>
    <a:band2H>
      <a:tcStyle>
        <a:tcBdr/>
      </a:tcStyle>
    </a:band2H>
    <a:band1V>
      <a:tcStyle>
        <a:tcBdr/>
        <a:fill>
          <a:solidFill>
            <a:srgbClr val="000000"/>
          </a:solidFill>
        </a:fill>
      </a:tcStyle>
    </a:band1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12701" cap="flat" cmpd="sng" algn="ctr">
              <a:solidFill>
                <a:srgbClr val="000000"/>
              </a:solidFill>
              <a:prstDash val="solid"/>
              <a:round/>
              <a:headEnd type="none" w="med" len="med"/>
              <a:tailEnd type="none" w="med" len="med"/>
            </a:ln>
          </a:top>
        </a:tcBdr>
      </a:tcStyle>
    </a:lastRow>
    <a:firstRow>
      <a:tcTxStyle b="on">
        <a:font>
          <a:latin typeface=""/>
          <a:ea typeface=""/>
          <a:cs typeface=""/>
        </a:font>
      </a:tcTxStyle>
      <a:tcStyle>
        <a:tcBdr>
          <a:bottom>
            <a:ln w="12701" cap="flat" cmpd="sng" algn="ctr">
              <a:solidFill>
                <a:srgbClr val="000000"/>
              </a:solidFill>
              <a:prstDash val="solid"/>
              <a:round/>
              <a:headEnd type="none" w="med" len="med"/>
              <a:tailEnd type="none" w="med" len="med"/>
            </a:ln>
          </a:bottom>
        </a:tcBdr>
      </a:tcStyle>
    </a:firstRow>
  </a:tblStyle>
  <a:tblStyle styleId="{F5AB1C69-6EDB-4FF4-983F-18BD219EF322}"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FF3EA"/>
          </a:solidFill>
        </a:fill>
      </a:tcStyle>
    </a:wholeTbl>
    <a:band1H>
      <a:tcStyle>
        <a:tcBdr/>
        <a:fill>
          <a:solidFill>
            <a:srgbClr val="DEE7D1"/>
          </a:solidFill>
        </a:fill>
      </a:tcStyle>
    </a:band1H>
    <a:band2H>
      <a:tcStyle>
        <a:tcBdr/>
      </a:tcStyle>
    </a:band2H>
    <a:band1V>
      <a:tcStyle>
        <a:tcBdr/>
        <a:fill>
          <a:solidFill>
            <a:srgbClr val="DEE7D1"/>
          </a:solidFill>
        </a:fill>
      </a:tcStyle>
    </a:band1V>
    <a:band2V>
      <a:tcStyle>
        <a:tcBdr/>
      </a:tcStyle>
    </a:band2V>
    <a:lastCol>
      <a:tcTxStyle b="on">
        <a:font>
          <a:latin typeface="+mn-lt"/>
          <a:ea typeface="+mn-ea"/>
          <a:cs typeface="+mn-cs"/>
        </a:font>
        <a:srgbClr val="FFFFFF"/>
      </a:tcTxStyle>
      <a:tcStyle>
        <a:tcBdr/>
        <a:fill>
          <a:solidFill>
            <a:srgbClr val="9BBB59"/>
          </a:solidFill>
        </a:fill>
      </a:tcStyle>
    </a:lastCol>
    <a:firstCol>
      <a:tcTxStyle b="on">
        <a:font>
          <a:latin typeface="+mn-lt"/>
          <a:ea typeface="+mn-ea"/>
          <a:cs typeface="+mn-cs"/>
        </a:font>
        <a:srgbClr val="FFFFFF"/>
      </a:tcTxStyle>
      <a:tcStyle>
        <a:tcBdr/>
        <a:fill>
          <a:solidFill>
            <a:srgbClr val="9BBB59"/>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9BBB59"/>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9BBB59"/>
          </a:solidFill>
        </a:fill>
      </a:tcStyle>
    </a:firstRow>
  </a:tblStyle>
  <a:tblStyle styleId="{FABFCF23-3B69-468F-B69F-88F6DE6A72F2}" styleName="">
    <a:wholeTbl>
      <a:tcTxStyle>
        <a:font>
          <a:latin typeface="+mn-lt"/>
          <a:ea typeface="+mn-ea"/>
          <a:cs typeface="+mn-cs"/>
        </a:font>
        <a:srgbClr val="000000"/>
      </a:tcTxStyle>
      <a:tcStyle>
        <a:tcBdr>
          <a:left>
            <a:ln w="12701" cap="flat" cmpd="sng" algn="ctr">
              <a:solidFill>
                <a:srgbClr val="4BACC6"/>
              </a:solidFill>
              <a:prstDash val="solid"/>
              <a:round/>
              <a:headEnd type="none" w="med" len="med"/>
              <a:tailEnd type="none" w="med" len="med"/>
            </a:ln>
          </a:left>
          <a:right>
            <a:ln w="12701" cap="flat" cmpd="sng" algn="ctr">
              <a:solidFill>
                <a:srgbClr val="4BACC6"/>
              </a:solidFill>
              <a:prstDash val="solid"/>
              <a:round/>
              <a:headEnd type="none" w="med" len="med"/>
              <a:tailEnd type="none" w="med" len="med"/>
            </a:ln>
          </a:right>
          <a:top>
            <a:ln w="12701" cap="flat" cmpd="sng" algn="ctr">
              <a:solidFill>
                <a:srgbClr val="4BACC6"/>
              </a:solidFill>
              <a:prstDash val="solid"/>
              <a:round/>
              <a:headEnd type="none" w="med" len="med"/>
              <a:tailEnd type="none" w="med" len="med"/>
            </a:ln>
          </a:top>
          <a:bottom>
            <a:ln w="12701" cap="flat" cmpd="sng" algn="ctr">
              <a:solidFill>
                <a:srgbClr val="4BACC6"/>
              </a:solidFill>
              <a:prstDash val="solid"/>
              <a:round/>
              <a:headEnd type="none" w="med" len="med"/>
              <a:tailEnd type="none" w="med" len="med"/>
            </a:ln>
          </a:bottom>
        </a:tcBdr>
        <a:fill>
          <a:solidFill>
            <a:srgbClr val="FFFFFF"/>
          </a:solidFill>
        </a:fill>
      </a:tcStyle>
    </a:wholeTbl>
    <a:band1H>
      <a:tcStyle>
        <a:tcBdr/>
        <a:fill>
          <a:solidFill>
            <a:srgbClr val="E9F1F5"/>
          </a:solidFill>
        </a:fill>
      </a:tcStyle>
    </a:band1H>
    <a:band1V>
      <a:tcStyle>
        <a:tcBdr/>
        <a:fill>
          <a:solidFill>
            <a:srgbClr val="E9F1F5"/>
          </a:solidFill>
        </a:fill>
      </a:tcStyle>
    </a:band1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50804" cap="flat" cmpd="dbl" algn="ctr">
              <a:solidFill>
                <a:srgbClr val="4BACC6"/>
              </a:solidFill>
              <a:prstDash val="solid"/>
              <a:round/>
              <a:headEnd type="none" w="med" len="med"/>
              <a:tailEnd type="none" w="med" len="med"/>
            </a:ln>
          </a:top>
        </a:tcBdr>
        <a:fill>
          <a:solidFill>
            <a:srgbClr val="FFFFFF"/>
          </a:solidFill>
        </a:fill>
      </a:tcStyle>
    </a:lastRow>
    <a:firstRow>
      <a:tcTxStyle b="on">
        <a:font>
          <a:latin typeface="+mn-lt"/>
          <a:ea typeface="+mn-ea"/>
          <a:cs typeface="+mn-cs"/>
        </a:font>
        <a:srgbClr val="FFFFFF"/>
      </a:tcTxStyle>
      <a:tcStyle>
        <a:tcBdr/>
        <a:fill>
          <a:solidFill>
            <a:srgbClr val="4BACC6"/>
          </a:solidFill>
        </a:fill>
      </a:tcStyle>
    </a:firstRow>
  </a:tblStyle>
  <a:tblStyle styleId="{5DA37D80-6434-44D0-A028-1B22A696006F}" styleName="">
    <a:wholeTbl>
      <a:tcTxStyle>
        <a:font>
          <a:latin typeface="+mn-lt"/>
          <a:ea typeface="+mn-ea"/>
          <a:cs typeface="+mn-cs"/>
        </a:font>
        <a:srgbClr val="000000"/>
      </a:tcTxStyle>
      <a:tcStyle>
        <a:tcBdr>
          <a:left>
            <a:ln w="12701" cap="flat" cmpd="sng" algn="ctr">
              <a:solidFill>
                <a:srgbClr val="C0504D"/>
              </a:solidFill>
              <a:prstDash val="solid"/>
              <a:round/>
              <a:headEnd type="none" w="med" len="med"/>
              <a:tailEnd type="none" w="med" len="med"/>
            </a:ln>
          </a:left>
          <a:right>
            <a:ln w="12701" cap="flat" cmpd="sng" algn="ctr">
              <a:solidFill>
                <a:srgbClr val="C0504D"/>
              </a:solidFill>
              <a:prstDash val="solid"/>
              <a:round/>
              <a:headEnd type="none" w="med" len="med"/>
              <a:tailEnd type="none" w="med" len="med"/>
            </a:ln>
          </a:right>
          <a:top>
            <a:ln w="12701" cap="flat" cmpd="sng" algn="ctr">
              <a:solidFill>
                <a:srgbClr val="C0504D"/>
              </a:solidFill>
              <a:prstDash val="solid"/>
              <a:round/>
              <a:headEnd type="none" w="med" len="med"/>
              <a:tailEnd type="none" w="med" len="med"/>
            </a:ln>
          </a:top>
          <a:bottom>
            <a:ln w="12701" cap="flat" cmpd="sng" algn="ctr">
              <a:solidFill>
                <a:srgbClr val="C0504D"/>
              </a:solidFill>
              <a:prstDash val="solid"/>
              <a:round/>
              <a:headEnd type="none" w="med" len="med"/>
              <a:tailEnd type="none" w="med" len="med"/>
            </a:ln>
          </a:bottom>
        </a:tcBdr>
      </a:tcStyle>
    </a:wholeTbl>
    <a:band1H>
      <a:tcStyle>
        <a:tcBdr/>
        <a:fill>
          <a:solidFill>
            <a:srgbClr val="C0504D"/>
          </a:solidFill>
        </a:fill>
      </a:tcStyle>
    </a:band1H>
    <a:band1V>
      <a:tcStyle>
        <a:tcBdr/>
        <a:fill>
          <a:solidFill>
            <a:srgbClr val="C0504D"/>
          </a:solidFill>
        </a:fill>
      </a:tcStyle>
    </a:band1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50804" cap="flat" cmpd="dbl" algn="ctr">
              <a:solidFill>
                <a:srgbClr val="C0504D"/>
              </a:solidFill>
              <a:prstDash val="solid"/>
              <a:round/>
              <a:headEnd type="none" w="med" len="med"/>
              <a:tailEnd type="none" w="med" len="med"/>
            </a:ln>
          </a:top>
        </a:tcBdr>
      </a:tcStyle>
    </a:lastRow>
    <a:firstRow>
      <a:tcTxStyle b="on">
        <a:font>
          <a:latin typeface=""/>
          <a:ea typeface=""/>
          <a:cs typeface=""/>
        </a:font>
      </a:tcTxStyle>
      <a:tcStyle>
        <a:tcBdr>
          <a:bottom>
            <a:ln w="25402" cap="flat" cmpd="sng" algn="ctr">
              <a:solidFill>
                <a:srgbClr val="C0504D"/>
              </a:solidFill>
              <a:prstDash val="solid"/>
              <a:round/>
              <a:headEnd type="none" w="med" len="med"/>
              <a:tailEnd type="none" w="med" len="med"/>
            </a:ln>
          </a:bottom>
        </a:tcBdr>
      </a:tcStyle>
    </a:firstRow>
  </a:tblStyle>
  <a:tblStyle styleId="{00A15C55-8517-42AA-B614-E9B94910E393}"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DEAF0"/>
          </a:solidFill>
        </a:fill>
      </a:tcStyle>
    </a:wholeTbl>
    <a:band1H>
      <a:tcStyle>
        <a:tcBdr/>
        <a:fill>
          <a:solidFill>
            <a:srgbClr val="D8D3E0"/>
          </a:solidFill>
        </a:fill>
      </a:tcStyle>
    </a:band1H>
    <a:band2H>
      <a:tcStyle>
        <a:tcBdr/>
      </a:tcStyle>
    </a:band2H>
    <a:band1V>
      <a:tcStyle>
        <a:tcBdr/>
        <a:fill>
          <a:solidFill>
            <a:srgbClr val="D8D3E0"/>
          </a:solidFill>
        </a:fill>
      </a:tcStyle>
    </a:band1V>
    <a:band2V>
      <a:tcStyle>
        <a:tcBdr/>
      </a:tcStyle>
    </a:band2V>
    <a:lastCol>
      <a:tcTxStyle b="on">
        <a:font>
          <a:latin typeface="+mn-lt"/>
          <a:ea typeface="+mn-ea"/>
          <a:cs typeface="+mn-cs"/>
        </a:font>
        <a:srgbClr val="FFFFFF"/>
      </a:tcTxStyle>
      <a:tcStyle>
        <a:tcBdr/>
        <a:fill>
          <a:solidFill>
            <a:srgbClr val="8064A2"/>
          </a:solidFill>
        </a:fill>
      </a:tcStyle>
    </a:lastCol>
    <a:firstCol>
      <a:tcTxStyle b="on">
        <a:font>
          <a:latin typeface="+mn-lt"/>
          <a:ea typeface="+mn-ea"/>
          <a:cs typeface="+mn-cs"/>
        </a:font>
        <a:srgbClr val="FFFFFF"/>
      </a:tcTxStyle>
      <a:tcStyle>
        <a:tcBdr/>
        <a:fill>
          <a:solidFill>
            <a:srgbClr val="8064A2"/>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8064A2"/>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8064A2"/>
          </a:solidFill>
        </a:fill>
      </a:tcStyle>
    </a:firstRow>
  </a:tblStyle>
  <a:tblStyle styleId="{1E171933-4619-4E11-9A3F-F7608DF75F80}" styleName="">
    <a:wholeTbl>
      <a:tcTxStyle>
        <a:font>
          <a:latin typeface="+mn-lt"/>
          <a:ea typeface="+mn-ea"/>
          <a:cs typeface="+mn-cs"/>
        </a:font>
        <a:srgbClr val="000000"/>
      </a:tcTxStyle>
      <a:tcStyle>
        <a:tcBdr>
          <a:left>
            <a:ln w="12701" cap="flat" cmpd="sng" algn="ctr">
              <a:solidFill>
                <a:srgbClr val="8064A2"/>
              </a:solidFill>
              <a:prstDash val="solid"/>
              <a:round/>
              <a:headEnd type="none" w="med" len="med"/>
              <a:tailEnd type="none" w="med" len="med"/>
            </a:ln>
          </a:left>
          <a:right>
            <a:ln w="12701" cap="flat" cmpd="sng" algn="ctr">
              <a:solidFill>
                <a:srgbClr val="8064A2"/>
              </a:solidFill>
              <a:prstDash val="solid"/>
              <a:round/>
              <a:headEnd type="none" w="med" len="med"/>
              <a:tailEnd type="none" w="med" len="med"/>
            </a:ln>
          </a:right>
          <a:top>
            <a:ln w="12701" cap="flat" cmpd="sng" algn="ctr">
              <a:solidFill>
                <a:srgbClr val="8064A2"/>
              </a:solidFill>
              <a:prstDash val="solid"/>
              <a:round/>
              <a:headEnd type="none" w="med" len="med"/>
              <a:tailEnd type="none" w="med" len="med"/>
            </a:ln>
          </a:top>
          <a:bottom>
            <a:ln w="12701" cap="flat" cmpd="sng" algn="ctr">
              <a:solidFill>
                <a:srgbClr val="8064A2"/>
              </a:solidFill>
              <a:prstDash val="solid"/>
              <a:round/>
              <a:headEnd type="none" w="med" len="med"/>
              <a:tailEnd type="none" w="med" len="med"/>
            </a:ln>
          </a:bottom>
        </a:tcBdr>
        <a:fill>
          <a:solidFill>
            <a:srgbClr val="FFFFFF"/>
          </a:solidFill>
        </a:fill>
      </a:tcStyle>
    </a:wholeTbl>
    <a:band1H>
      <a:tcStyle>
        <a:tcBdr/>
        <a:fill>
          <a:solidFill>
            <a:srgbClr val="EDEAF0"/>
          </a:solidFill>
        </a:fill>
      </a:tcStyle>
    </a:band1H>
    <a:band1V>
      <a:tcStyle>
        <a:tcBdr/>
        <a:fill>
          <a:solidFill>
            <a:srgbClr val="EDEAF0"/>
          </a:solidFill>
        </a:fill>
      </a:tcStyle>
    </a:band1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50804" cap="flat" cmpd="dbl" algn="ctr">
              <a:solidFill>
                <a:srgbClr val="8064A2"/>
              </a:solidFill>
              <a:prstDash val="solid"/>
              <a:round/>
              <a:headEnd type="none" w="med" len="med"/>
              <a:tailEnd type="none" w="med" len="med"/>
            </a:ln>
          </a:top>
        </a:tcBdr>
        <a:fill>
          <a:solidFill>
            <a:srgbClr val="FFFFFF"/>
          </a:solidFill>
        </a:fill>
      </a:tcStyle>
    </a:lastRow>
    <a:firstRow>
      <a:tcTxStyle b="on">
        <a:font>
          <a:latin typeface="+mn-lt"/>
          <a:ea typeface="+mn-ea"/>
          <a:cs typeface="+mn-cs"/>
        </a:font>
        <a:srgbClr val="FFFFFF"/>
      </a:tcTxStyle>
      <a:tcStyle>
        <a:tcBdr/>
        <a:fill>
          <a:solidFill>
            <a:srgbClr val="8064A2"/>
          </a:solidFill>
        </a:fill>
      </a:tcStyle>
    </a:firstRow>
  </a:tblStyle>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9EDF4"/>
          </a:solidFill>
        </a:fill>
      </a:tcStyle>
    </a:wholeTbl>
    <a:band1H>
      <a:tcStyle>
        <a:tcBdr/>
        <a:fill>
          <a:solidFill>
            <a:srgbClr val="D0D8E8"/>
          </a:solidFill>
        </a:fill>
      </a:tcStyle>
    </a:band1H>
    <a:band2H>
      <a:tcStyle>
        <a:tcBdr/>
      </a:tcStyle>
    </a:band2H>
    <a:band1V>
      <a:tcStyle>
        <a:tcBdr/>
        <a:fill>
          <a:solidFill>
            <a:srgbClr val="D0D8E8"/>
          </a:solidFill>
        </a:fill>
      </a:tcStyle>
    </a:band1V>
    <a:band2V>
      <a:tcStyle>
        <a:tcBdr/>
      </a:tcStyle>
    </a:band2V>
    <a:lastCol>
      <a:tcTxStyle b="on">
        <a:font>
          <a:latin typeface="+mn-lt"/>
          <a:ea typeface="+mn-ea"/>
          <a:cs typeface="+mn-cs"/>
        </a:font>
        <a:srgbClr val="FFFFFF"/>
      </a:tcTxStyle>
      <a:tcStyle>
        <a:tcBdr/>
        <a:fill>
          <a:solidFill>
            <a:srgbClr val="4F81BD"/>
          </a:solidFill>
        </a:fill>
      </a:tcStyle>
    </a:lastCol>
    <a:firstCol>
      <a:tcTxStyle b="on">
        <a:font>
          <a:latin typeface="+mn-lt"/>
          <a:ea typeface="+mn-ea"/>
          <a:cs typeface="+mn-cs"/>
        </a:font>
        <a:srgbClr val="FFFFFF"/>
      </a:tcTxStyle>
      <a:tcStyle>
        <a:tcBdr/>
        <a:fill>
          <a:solidFill>
            <a:srgbClr val="4F81BD"/>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4F81BD"/>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4F81BD"/>
          </a:solidFill>
        </a:fill>
      </a:tcStyle>
    </a:firstRow>
  </a:tblStyle>
  <a:tblStyle styleId="{284E427A-3D55-4303-BF80-6455036E1DE7}" styleName="">
    <a:wholeTbl>
      <a:tcTxStyle>
        <a:font>
          <a:latin typeface="+mn-lt"/>
          <a:ea typeface="+mn-ea"/>
          <a:cs typeface="+mn-cs"/>
        </a:font>
        <a:srgbClr val="000000"/>
      </a:tcTxStyle>
      <a:tcStyle>
        <a:tcBdr>
          <a:left>
            <a:ln w="3172" cap="flat" cmpd="sng" algn="ctr">
              <a:solidFill>
                <a:srgbClr val="C0504D"/>
              </a:solidFill>
              <a:prstDash val="solid"/>
              <a:round/>
              <a:headEnd type="none" w="med" len="med"/>
              <a:tailEnd type="none" w="med" len="med"/>
            </a:ln>
          </a:left>
          <a:right>
            <a:ln w="3172" cap="flat" cmpd="sng" algn="ctr">
              <a:solidFill>
                <a:srgbClr val="C0504D"/>
              </a:solidFill>
              <a:prstDash val="solid"/>
              <a:round/>
              <a:headEnd type="none" w="med" len="med"/>
              <a:tailEnd type="none" w="med" len="med"/>
            </a:ln>
          </a:right>
          <a:top>
            <a:ln w="3172" cap="flat" cmpd="sng" algn="ctr">
              <a:solidFill>
                <a:srgbClr val="C0504D"/>
              </a:solidFill>
              <a:prstDash val="solid"/>
              <a:round/>
              <a:headEnd type="none" w="med" len="med"/>
              <a:tailEnd type="none" w="med" len="med"/>
            </a:ln>
          </a:top>
          <a:bottom>
            <a:ln w="3172" cap="flat" cmpd="sng" algn="ctr">
              <a:solidFill>
                <a:srgbClr val="C0504D"/>
              </a:solidFill>
              <a:prstDash val="solid"/>
              <a:round/>
              <a:headEnd type="none" w="med" len="med"/>
              <a:tailEnd type="none" w="med" len="med"/>
            </a:ln>
          </a:bottom>
        </a:tcBdr>
        <a:fill>
          <a:solidFill>
            <a:srgbClr val="C0504D"/>
          </a:solidFill>
        </a:fill>
      </a:tcStyle>
    </a:wholeTbl>
    <a:band1H>
      <a:tcStyle>
        <a:tcBdr/>
        <a:fill>
          <a:solidFill>
            <a:srgbClr val="C0504D"/>
          </a:solidFill>
        </a:fill>
      </a:tcStyle>
    </a:band1H>
    <a:band2H>
      <a:tcStyle>
        <a:tcBdr/>
        <a:fill>
          <a:solidFill>
            <a:srgbClr val="C0504D"/>
          </a:solidFill>
        </a:fill>
      </a:tcStyle>
    </a:band2H>
    <a:band1V>
      <a:tcStyle>
        <a:tcBdr>
          <a:top>
            <a:ln w="3172" cap="flat" cmpd="sng" algn="ctr">
              <a:solidFill>
                <a:srgbClr val="C0504D"/>
              </a:solidFill>
              <a:prstDash val="solid"/>
              <a:round/>
              <a:headEnd type="none" w="med" len="med"/>
              <a:tailEnd type="none" w="med" len="med"/>
            </a:ln>
          </a:top>
          <a:bottom>
            <a:ln w="3172" cap="flat" cmpd="sng" algn="ctr">
              <a:solidFill>
                <a:srgbClr val="C0504D"/>
              </a:solidFill>
              <a:prstDash val="solid"/>
              <a:round/>
              <a:headEnd type="none" w="med" len="med"/>
              <a:tailEnd type="none" w="med" len="med"/>
            </a:ln>
          </a:bottom>
        </a:tcBdr>
        <a:fill>
          <a:solidFill>
            <a:srgbClr val="C0504D"/>
          </a:solidFill>
        </a:fill>
      </a:tcStyle>
    </a:band1V>
    <a:band2V>
      <a:tcStyle>
        <a:tcBdr/>
        <a:fill>
          <a:solidFill>
            <a:srgbClr val="C0504D"/>
          </a:solidFill>
        </a:fill>
      </a:tcStyle>
    </a:band2V>
    <a:lastCol>
      <a:tcTxStyle b="on">
        <a:font>
          <a:latin typeface=""/>
          <a:ea typeface=""/>
          <a:cs typeface=""/>
        </a:font>
      </a:tcTxStyle>
      <a:tcStyle>
        <a:tcBdr>
          <a:left>
            <a:ln w="3172" cap="flat" cmpd="sng" algn="ctr">
              <a:solidFill>
                <a:srgbClr val="C0504D"/>
              </a:solidFill>
              <a:prstDash val="solid"/>
              <a:round/>
              <a:headEnd type="none" w="med" len="med"/>
              <a:tailEnd type="none" w="med" len="med"/>
            </a:ln>
          </a:left>
          <a:right>
            <a:ln w="3172" cap="flat" cmpd="sng" algn="ctr">
              <a:solidFill>
                <a:srgbClr val="C0504D"/>
              </a:solidFill>
              <a:prstDash val="solid"/>
              <a:round/>
              <a:headEnd type="none" w="med" len="med"/>
              <a:tailEnd type="none" w="med" len="med"/>
            </a:ln>
          </a:right>
          <a:top>
            <a:ln w="3172" cap="flat" cmpd="sng" algn="ctr">
              <a:solidFill>
                <a:srgbClr val="C0504D"/>
              </a:solidFill>
              <a:prstDash val="solid"/>
              <a:round/>
              <a:headEnd type="none" w="med" len="med"/>
              <a:tailEnd type="none" w="med" len="med"/>
            </a:ln>
          </a:top>
          <a:bottom>
            <a:ln w="3172" cap="flat" cmpd="sng" algn="ctr">
              <a:solidFill>
                <a:srgbClr val="C0504D"/>
              </a:solidFill>
              <a:prstDash val="solid"/>
              <a:round/>
              <a:headEnd type="none" w="med" len="med"/>
              <a:tailEnd type="none" w="med" len="med"/>
            </a:ln>
          </a:bottom>
        </a:tcBdr>
        <a:fill>
          <a:solidFill>
            <a:srgbClr val="C0504D"/>
          </a:solidFill>
        </a:fill>
      </a:tcStyle>
    </a:lastCol>
    <a:firstCol>
      <a:tcTxStyle b="on">
        <a:font>
          <a:latin typeface=""/>
          <a:ea typeface=""/>
          <a:cs typeface=""/>
        </a:font>
      </a:tcTxStyle>
      <a:tcStyle>
        <a:tcBdr>
          <a:left>
            <a:ln w="3172" cap="flat" cmpd="sng" algn="ctr">
              <a:solidFill>
                <a:srgbClr val="C0504D"/>
              </a:solidFill>
              <a:prstDash val="solid"/>
              <a:round/>
              <a:headEnd type="none" w="med" len="med"/>
              <a:tailEnd type="none" w="med" len="med"/>
            </a:ln>
          </a:left>
          <a:right>
            <a:ln w="3172" cap="flat" cmpd="sng" algn="ctr">
              <a:solidFill>
                <a:srgbClr val="C0504D"/>
              </a:solidFill>
              <a:prstDash val="solid"/>
              <a:round/>
              <a:headEnd type="none" w="med" len="med"/>
              <a:tailEnd type="none" w="med" len="med"/>
            </a:ln>
          </a:right>
          <a:top>
            <a:ln w="3172" cap="flat" cmpd="sng" algn="ctr">
              <a:solidFill>
                <a:srgbClr val="C0504D"/>
              </a:solidFill>
              <a:prstDash val="solid"/>
              <a:round/>
              <a:headEnd type="none" w="med" len="med"/>
              <a:tailEnd type="none" w="med" len="med"/>
            </a:ln>
          </a:top>
          <a:bottom>
            <a:ln w="3172" cap="flat" cmpd="sng" algn="ctr">
              <a:solidFill>
                <a:srgbClr val="C0504D"/>
              </a:solidFill>
              <a:prstDash val="solid"/>
              <a:round/>
              <a:headEnd type="none" w="med" len="med"/>
              <a:tailEnd type="none" w="med" len="med"/>
            </a:ln>
          </a:bottom>
        </a:tcBdr>
        <a:fill>
          <a:solidFill>
            <a:srgbClr val="C0504D"/>
          </a:solidFill>
        </a:fill>
      </a:tcStyle>
    </a:firstCol>
    <a:lastRow>
      <a:tcTxStyle b="on">
        <a:font>
          <a:latin typeface=""/>
          <a:ea typeface=""/>
          <a:cs typeface=""/>
        </a:font>
      </a:tcTxStyle>
      <a:tcStyle>
        <a:tcBdr>
          <a:left>
            <a:ln w="3172" cap="flat" cmpd="sng" algn="ctr">
              <a:solidFill>
                <a:srgbClr val="C0504D"/>
              </a:solidFill>
              <a:prstDash val="solid"/>
              <a:round/>
              <a:headEnd type="none" w="med" len="med"/>
              <a:tailEnd type="none" w="med" len="med"/>
            </a:ln>
          </a:left>
          <a:right>
            <a:ln w="3172" cap="flat" cmpd="sng" algn="ctr">
              <a:solidFill>
                <a:srgbClr val="C0504D"/>
              </a:solidFill>
              <a:prstDash val="solid"/>
              <a:round/>
              <a:headEnd type="none" w="med" len="med"/>
              <a:tailEnd type="none" w="med" len="med"/>
            </a:ln>
          </a:right>
          <a:top>
            <a:ln w="3172" cap="flat" cmpd="sng" algn="ctr">
              <a:solidFill>
                <a:srgbClr val="C0504D"/>
              </a:solidFill>
              <a:prstDash val="solid"/>
              <a:round/>
              <a:headEnd type="none" w="med" len="med"/>
              <a:tailEnd type="none" w="med" len="med"/>
            </a:ln>
          </a:top>
          <a:bottom>
            <a:ln w="3172" cap="flat" cmpd="sng" algn="ctr">
              <a:solidFill>
                <a:srgbClr val="C0504D"/>
              </a:solidFill>
              <a:prstDash val="solid"/>
              <a:round/>
              <a:headEnd type="none" w="med" len="med"/>
              <a:tailEnd type="none" w="med" len="med"/>
            </a:ln>
          </a:bottom>
        </a:tcBdr>
        <a:fill>
          <a:solidFill>
            <a:srgbClr val="C0504D"/>
          </a:solidFill>
        </a:fill>
      </a:tcStyle>
    </a:lastRow>
    <a:firstRow>
      <a:tcTxStyle b="on">
        <a:font>
          <a:latin typeface="+mn-lt"/>
          <a:ea typeface="+mn-ea"/>
          <a:cs typeface="+mn-cs"/>
        </a:font>
        <a:srgbClr val="FFFFFF"/>
      </a:tcTxStyle>
      <a:tcStyle>
        <a:tcBdr>
          <a:left>
            <a:ln w="3172" cap="flat" cmpd="sng" algn="ctr">
              <a:solidFill>
                <a:srgbClr val="C0504D"/>
              </a:solidFill>
              <a:prstDash val="solid"/>
              <a:round/>
              <a:headEnd type="none" w="med" len="med"/>
              <a:tailEnd type="none" w="med" len="med"/>
            </a:ln>
          </a:left>
          <a:right>
            <a:ln w="3172" cap="flat" cmpd="sng" algn="ctr">
              <a:solidFill>
                <a:srgbClr val="C0504D"/>
              </a:solidFill>
              <a:prstDash val="solid"/>
              <a:round/>
              <a:headEnd type="none" w="med" len="med"/>
              <a:tailEnd type="none" w="med" len="med"/>
            </a:ln>
          </a:right>
          <a:top>
            <a:ln w="3172" cap="flat" cmpd="sng" algn="ctr">
              <a:solidFill>
                <a:srgbClr val="C0504D"/>
              </a:solidFill>
              <a:prstDash val="solid"/>
              <a:round/>
              <a:headEnd type="none" w="med" len="med"/>
              <a:tailEnd type="none" w="med" len="med"/>
            </a:ln>
          </a:top>
          <a:bottom>
            <a:ln w="3172" cap="flat" cmpd="sng" algn="ctr">
              <a:solidFill>
                <a:srgbClr val="FFFFFF"/>
              </a:solidFill>
              <a:prstDash val="solid"/>
              <a:round/>
              <a:headEnd type="none" w="med" len="med"/>
              <a:tailEnd type="none" w="med" len="med"/>
            </a:ln>
          </a:bottom>
        </a:tcBdr>
        <a:fill>
          <a:solidFill>
            <a:srgbClr val="C0504D"/>
          </a:solidFill>
        </a:fill>
      </a:tcStyle>
    </a:firstRow>
  </a:tblStyle>
  <a:tblStyle styleId="{69012ECD-51FC-41F1-AA8D-1B2483CD663E}" styleName="">
    <a:wholeTbl>
      <a:tcTxStyle>
        <a:font>
          <a:latin typeface="+mn-lt"/>
          <a:ea typeface="+mn-ea"/>
          <a:cs typeface="+mn-cs"/>
        </a:font>
        <a:srgbClr val="000000"/>
      </a:tcTxStyle>
      <a:tcStyle>
        <a:tcBdr>
          <a:left>
            <a:ln w="3172" cap="flat" cmpd="sng" algn="ctr">
              <a:solidFill>
                <a:srgbClr val="4F81BD"/>
              </a:solidFill>
              <a:prstDash val="solid"/>
              <a:round/>
              <a:headEnd type="none" w="med" len="med"/>
              <a:tailEnd type="none" w="med" len="med"/>
            </a:ln>
          </a:left>
          <a:right>
            <a:ln w="3172" cap="flat" cmpd="sng" algn="ctr">
              <a:solidFill>
                <a:srgbClr val="4F81BD"/>
              </a:solidFill>
              <a:prstDash val="solid"/>
              <a:round/>
              <a:headEnd type="none" w="med" len="med"/>
              <a:tailEnd type="none" w="med" len="med"/>
            </a:ln>
          </a:right>
          <a:top>
            <a:ln w="3172" cap="flat" cmpd="sng" algn="ctr">
              <a:solidFill>
                <a:srgbClr val="4F81BD"/>
              </a:solidFill>
              <a:prstDash val="solid"/>
              <a:round/>
              <a:headEnd type="none" w="med" len="med"/>
              <a:tailEnd type="none" w="med" len="med"/>
            </a:ln>
          </a:top>
          <a:bottom>
            <a:ln w="3172" cap="flat" cmpd="sng" algn="ctr">
              <a:solidFill>
                <a:srgbClr val="4F81BD"/>
              </a:solidFill>
              <a:prstDash val="solid"/>
              <a:round/>
              <a:headEnd type="none" w="med" len="med"/>
              <a:tailEnd type="none" w="med" len="med"/>
            </a:ln>
          </a:bottom>
        </a:tcBdr>
      </a:tcStyle>
    </a:wholeTbl>
    <a:band1H>
      <a:tcStyle>
        <a:tcBdr>
          <a:top>
            <a:ln w="3172" cap="flat" cmpd="sng" algn="ctr">
              <a:solidFill>
                <a:srgbClr val="4F81BD"/>
              </a:solidFill>
              <a:prstDash val="solid"/>
              <a:round/>
              <a:headEnd type="none" w="med" len="med"/>
              <a:tailEnd type="none" w="med" len="med"/>
            </a:ln>
          </a:top>
          <a:bottom>
            <a:ln w="3172" cap="flat" cmpd="sng" algn="ctr">
              <a:solidFill>
                <a:srgbClr val="4F81BD"/>
              </a:solidFill>
              <a:prstDash val="solid"/>
              <a:round/>
              <a:headEnd type="none" w="med" len="med"/>
              <a:tailEnd type="none" w="med" len="med"/>
            </a:ln>
          </a:bottom>
        </a:tcBdr>
      </a:tcStyle>
    </a:band1H>
    <a:band1V>
      <a:tcStyle>
        <a:tcBdr>
          <a:left>
            <a:ln w="3172" cap="flat" cmpd="sng" algn="ctr">
              <a:solidFill>
                <a:srgbClr val="4F81BD"/>
              </a:solidFill>
              <a:prstDash val="solid"/>
              <a:round/>
              <a:headEnd type="none" w="med" len="med"/>
              <a:tailEnd type="none" w="med" len="med"/>
            </a:ln>
          </a:left>
          <a:right>
            <a:ln w="3172" cap="flat" cmpd="sng" algn="ctr">
              <a:solidFill>
                <a:srgbClr val="4F81BD"/>
              </a:solidFill>
              <a:prstDash val="solid"/>
              <a:round/>
              <a:headEnd type="none" w="med" len="med"/>
              <a:tailEnd type="none" w="med" len="med"/>
            </a:ln>
          </a:right>
        </a:tcBdr>
      </a:tcStyle>
    </a:band1V>
    <a:band2V>
      <a:tcStyle>
        <a:tcBdr>
          <a:left>
            <a:ln w="3172" cap="flat" cmpd="sng" algn="ctr">
              <a:solidFill>
                <a:srgbClr val="4F81BD"/>
              </a:solidFill>
              <a:prstDash val="solid"/>
              <a:round/>
              <a:headEnd type="none" w="med" len="med"/>
              <a:tailEnd type="none" w="med" len="med"/>
            </a:ln>
          </a:left>
          <a:right>
            <a:ln w="3172" cap="flat" cmpd="sng" algn="ctr">
              <a:solidFill>
                <a:srgbClr val="4F81BD"/>
              </a:solidFill>
              <a:prstDash val="solid"/>
              <a:round/>
              <a:headEnd type="none" w="med" len="med"/>
              <a:tailEnd type="none" w="med" len="med"/>
            </a:ln>
          </a:right>
        </a:tcBdr>
      </a:tcStyle>
    </a:band2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50804" cap="flat" cmpd="dbl" algn="ctr">
              <a:solidFill>
                <a:srgbClr val="4F81BD"/>
              </a:solidFill>
              <a:prstDash val="solid"/>
              <a:round/>
              <a:headEnd type="none" w="med" len="med"/>
              <a:tailEnd type="none" w="med" len="med"/>
            </a:ln>
          </a:top>
        </a:tcBdr>
      </a:tcStyle>
    </a:lastRow>
    <a:firstRow>
      <a:tcTxStyle b="on">
        <a:font>
          <a:latin typeface="+mn-lt"/>
          <a:ea typeface="+mn-ea"/>
          <a:cs typeface="+mn-cs"/>
        </a:font>
        <a:srgbClr val="FFFFFF"/>
      </a:tcTxStyle>
      <a:tcStyle>
        <a:tcBdr/>
        <a:fill>
          <a:solidFill>
            <a:srgbClr val="4F81BD"/>
          </a:solidFill>
        </a:fill>
      </a:tcStyle>
    </a:firstRow>
  </a:tblStyle>
  <a:tblStyle styleId="{D27102A9-8310-4765-A935-A1911B00CA55}" styleName="">
    <a:wholeTbl>
      <a:tcTxStyle>
        <a:font>
          <a:latin typeface="+mn-lt"/>
          <a:ea typeface="+mn-ea"/>
          <a:cs typeface="+mn-cs"/>
        </a:font>
        <a:srgbClr val="000000"/>
      </a:tcTxStyle>
      <a:tcStyle>
        <a:tcBdr>
          <a:top>
            <a:ln w="12701" cap="flat" cmpd="sng" algn="ctr">
              <a:solidFill>
                <a:srgbClr val="8064A2"/>
              </a:solidFill>
              <a:prstDash val="solid"/>
              <a:round/>
              <a:headEnd type="none" w="med" len="med"/>
              <a:tailEnd type="none" w="med" len="med"/>
            </a:ln>
          </a:top>
          <a:bottom>
            <a:ln w="12701" cap="flat" cmpd="sng" algn="ctr">
              <a:solidFill>
                <a:srgbClr val="8064A2"/>
              </a:solidFill>
              <a:prstDash val="solid"/>
              <a:round/>
              <a:headEnd type="none" w="med" len="med"/>
              <a:tailEnd type="none" w="med" len="med"/>
            </a:ln>
          </a:bottom>
        </a:tcBdr>
      </a:tcStyle>
    </a:wholeTbl>
    <a:band1H>
      <a:tcStyle>
        <a:tcBdr/>
        <a:fill>
          <a:solidFill>
            <a:srgbClr val="8064A2"/>
          </a:solidFill>
        </a:fill>
      </a:tcStyle>
    </a:band1H>
    <a:band2H>
      <a:tcStyle>
        <a:tcBdr/>
      </a:tcStyle>
    </a:band2H>
    <a:band1V>
      <a:tcStyle>
        <a:tcBdr/>
        <a:fill>
          <a:solidFill>
            <a:srgbClr val="8064A2"/>
          </a:solidFill>
        </a:fill>
      </a:tcStyle>
    </a:band1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12701" cap="flat" cmpd="sng" algn="ctr">
              <a:solidFill>
                <a:srgbClr val="8064A2"/>
              </a:solidFill>
              <a:prstDash val="solid"/>
              <a:round/>
              <a:headEnd type="none" w="med" len="med"/>
              <a:tailEnd type="none" w="med" len="med"/>
            </a:ln>
          </a:top>
        </a:tcBdr>
      </a:tcStyle>
    </a:lastRow>
    <a:firstRow>
      <a:tcTxStyle b="on">
        <a:font>
          <a:latin typeface=""/>
          <a:ea typeface=""/>
          <a:cs typeface=""/>
        </a:font>
      </a:tcTxStyle>
      <a:tcStyle>
        <a:tcBdr>
          <a:bottom>
            <a:ln w="12701" cap="flat" cmpd="sng" algn="ctr">
              <a:solidFill>
                <a:srgbClr val="8064A2"/>
              </a:solidFill>
              <a:prstDash val="solid"/>
              <a:round/>
              <a:headEnd type="none" w="med" len="med"/>
              <a:tailEnd type="none" w="med" len="med"/>
            </a:ln>
          </a:bottom>
        </a:tcBdr>
      </a:tcStyle>
    </a:firstRow>
  </a:tblStyle>
  <a:tblStyle styleId="{2D5ABB26-0587-4C30-8999-92F81FD0307C}" styleName="">
    <a:wholeTbl>
      <a:tcTxStyle>
        <a:font>
          <a:latin typeface="+mn-lt"/>
          <a:ea typeface="+mn-ea"/>
          <a:cs typeface="+mn-cs"/>
        </a:font>
        <a:srgbClr val="000000"/>
      </a:tcTxStyle>
      <a:tcStyle>
        <a:tcBdr/>
      </a:tcStyle>
    </a:wholeTbl>
  </a:tblStyle>
  <a:tblStyle styleId="{1FECB4D8-DB02-4DC6-A0A2-4F2EBAE1DC90}" styleName="">
    <a:wholeTbl>
      <a:tcTxStyle>
        <a:font>
          <a:latin typeface="+mn-lt"/>
          <a:ea typeface="+mn-ea"/>
          <a:cs typeface="+mn-cs"/>
        </a:font>
        <a:srgbClr val="000000"/>
      </a:tcTxStyle>
      <a:tcStyle>
        <a:tcBdr>
          <a:left>
            <a:ln w="12701" cap="flat" cmpd="sng" algn="ctr">
              <a:solidFill>
                <a:srgbClr val="9BBB59"/>
              </a:solidFill>
              <a:prstDash val="solid"/>
              <a:round/>
              <a:headEnd type="none" w="med" len="med"/>
              <a:tailEnd type="none" w="med" len="med"/>
            </a:ln>
          </a:left>
          <a:right>
            <a:ln w="12701" cap="flat" cmpd="sng" algn="ctr">
              <a:solidFill>
                <a:srgbClr val="9BBB59"/>
              </a:solidFill>
              <a:prstDash val="solid"/>
              <a:round/>
              <a:headEnd type="none" w="med" len="med"/>
              <a:tailEnd type="none" w="med" len="med"/>
            </a:ln>
          </a:right>
          <a:top>
            <a:ln w="12701" cap="flat" cmpd="sng" algn="ctr">
              <a:solidFill>
                <a:srgbClr val="9BBB59"/>
              </a:solidFill>
              <a:prstDash val="solid"/>
              <a:round/>
              <a:headEnd type="none" w="med" len="med"/>
              <a:tailEnd type="none" w="med" len="med"/>
            </a:ln>
          </a:top>
          <a:bottom>
            <a:ln w="12701" cap="flat" cmpd="sng" algn="ctr">
              <a:solidFill>
                <a:srgbClr val="9BBB59"/>
              </a:solidFill>
              <a:prstDash val="solid"/>
              <a:round/>
              <a:headEnd type="none" w="med" len="med"/>
              <a:tailEnd type="none" w="med" len="med"/>
            </a:ln>
          </a:bottom>
        </a:tcBdr>
        <a:fill>
          <a:solidFill>
            <a:srgbClr val="FFFFFF"/>
          </a:solidFill>
        </a:fill>
      </a:tcStyle>
    </a:wholeTbl>
    <a:band1H>
      <a:tcStyle>
        <a:tcBdr/>
        <a:fill>
          <a:solidFill>
            <a:srgbClr val="EFF3EA"/>
          </a:solidFill>
        </a:fill>
      </a:tcStyle>
    </a:band1H>
    <a:band1V>
      <a:tcStyle>
        <a:tcBdr/>
        <a:fill>
          <a:solidFill>
            <a:srgbClr val="EFF3EA"/>
          </a:solidFill>
        </a:fill>
      </a:tcStyle>
    </a:band1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50804" cap="flat" cmpd="dbl" algn="ctr">
              <a:solidFill>
                <a:srgbClr val="9BBB59"/>
              </a:solidFill>
              <a:prstDash val="solid"/>
              <a:round/>
              <a:headEnd type="none" w="med" len="med"/>
              <a:tailEnd type="none" w="med" len="med"/>
            </a:ln>
          </a:top>
        </a:tcBdr>
        <a:fill>
          <a:solidFill>
            <a:srgbClr val="FFFFFF"/>
          </a:solidFill>
        </a:fill>
      </a:tcStyle>
    </a:lastRow>
    <a:firstRow>
      <a:tcTxStyle b="on">
        <a:font>
          <a:latin typeface="+mn-lt"/>
          <a:ea typeface="+mn-ea"/>
          <a:cs typeface="+mn-cs"/>
        </a:font>
        <a:srgbClr val="FFFFFF"/>
      </a:tcTxStyle>
      <a:tcStyle>
        <a:tcBdr/>
        <a:fill>
          <a:solidFill>
            <a:srgbClr val="9BBB59"/>
          </a:solidFill>
        </a:fill>
      </a:tcStyle>
    </a:firstRow>
  </a:tblStyle>
  <a:tblStyle styleId="{7E9639D4-E3E2-4D34-9284-5A2195B3D0D7}" styleName="">
    <a:wholeTbl>
      <a:tcTxStyle>
        <a:font>
          <a:latin typeface="+mn-lt"/>
          <a:ea typeface="+mn-ea"/>
          <a:cs typeface="+mn-cs"/>
        </a:font>
        <a:srgbClr val="000000"/>
      </a:tcTxStyle>
      <a:tcStyle>
        <a:tcBdr>
          <a:left>
            <a:ln w="3172" cap="flat" cmpd="sng" algn="ctr">
              <a:solidFill>
                <a:srgbClr val="000000"/>
              </a:solidFill>
              <a:prstDash val="solid"/>
              <a:round/>
              <a:headEnd type="none" w="med" len="med"/>
              <a:tailEnd type="none" w="med" len="med"/>
            </a:ln>
          </a:left>
          <a:right>
            <a:ln w="3172" cap="flat" cmpd="sng" algn="ctr">
              <a:solidFill>
                <a:srgbClr val="000000"/>
              </a:solidFill>
              <a:prstDash val="solid"/>
              <a:round/>
              <a:headEnd type="none" w="med" len="med"/>
              <a:tailEnd type="none" w="med" len="med"/>
            </a:ln>
          </a:right>
          <a:top>
            <a:ln w="3172" cap="flat" cmpd="sng" algn="ctr">
              <a:solidFill>
                <a:srgbClr val="000000"/>
              </a:solidFill>
              <a:prstDash val="solid"/>
              <a:round/>
              <a:headEnd type="none" w="med" len="med"/>
              <a:tailEnd type="none" w="med" len="med"/>
            </a:ln>
          </a:top>
          <a:bottom>
            <a:ln w="3172" cap="flat" cmpd="sng" algn="ctr">
              <a:solidFill>
                <a:srgbClr val="000000"/>
              </a:solidFill>
              <a:prstDash val="solid"/>
              <a:round/>
              <a:headEnd type="none" w="med" len="med"/>
              <a:tailEnd type="none" w="med" len="med"/>
            </a:ln>
          </a:bottom>
        </a:tcBdr>
      </a:tcStyle>
    </a:wholeTbl>
    <a:band1H>
      <a:tcStyle>
        <a:tcBdr>
          <a:top>
            <a:ln w="3172" cap="flat" cmpd="sng" algn="ctr">
              <a:solidFill>
                <a:srgbClr val="000000"/>
              </a:solidFill>
              <a:prstDash val="solid"/>
              <a:round/>
              <a:headEnd type="none" w="med" len="med"/>
              <a:tailEnd type="none" w="med" len="med"/>
            </a:ln>
          </a:top>
          <a:bottom>
            <a:ln w="3172" cap="flat" cmpd="sng" algn="ctr">
              <a:solidFill>
                <a:srgbClr val="000000"/>
              </a:solidFill>
              <a:prstDash val="solid"/>
              <a:round/>
              <a:headEnd type="none" w="med" len="med"/>
              <a:tailEnd type="none" w="med" len="med"/>
            </a:ln>
          </a:bottom>
        </a:tcBdr>
      </a:tcStyle>
    </a:band1H>
    <a:band1V>
      <a:tcStyle>
        <a:tcBdr>
          <a:left>
            <a:ln w="3172" cap="flat" cmpd="sng" algn="ctr">
              <a:solidFill>
                <a:srgbClr val="000000"/>
              </a:solidFill>
              <a:prstDash val="solid"/>
              <a:round/>
              <a:headEnd type="none" w="med" len="med"/>
              <a:tailEnd type="none" w="med" len="med"/>
            </a:ln>
          </a:left>
          <a:right>
            <a:ln w="3172" cap="flat" cmpd="sng" algn="ctr">
              <a:solidFill>
                <a:srgbClr val="000000"/>
              </a:solidFill>
              <a:prstDash val="solid"/>
              <a:round/>
              <a:headEnd type="none" w="med" len="med"/>
              <a:tailEnd type="none" w="med" len="med"/>
            </a:ln>
          </a:right>
        </a:tcBdr>
      </a:tcStyle>
    </a:band1V>
    <a:band2V>
      <a:tcStyle>
        <a:tcBdr>
          <a:left>
            <a:ln w="3172" cap="flat" cmpd="sng" algn="ctr">
              <a:solidFill>
                <a:srgbClr val="000000"/>
              </a:solidFill>
              <a:prstDash val="solid"/>
              <a:round/>
              <a:headEnd type="none" w="med" len="med"/>
              <a:tailEnd type="none" w="med" len="med"/>
            </a:ln>
          </a:left>
          <a:right>
            <a:ln w="3172" cap="flat" cmpd="sng" algn="ctr">
              <a:solidFill>
                <a:srgbClr val="000000"/>
              </a:solidFill>
              <a:prstDash val="solid"/>
              <a:round/>
              <a:headEnd type="none" w="med" len="med"/>
              <a:tailEnd type="none" w="med" len="med"/>
            </a:ln>
          </a:right>
        </a:tcBdr>
      </a:tcStyle>
    </a:band2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50804" cap="flat" cmpd="dbl" algn="ctr">
              <a:solidFill>
                <a:srgbClr val="000000"/>
              </a:solidFill>
              <a:prstDash val="solid"/>
              <a:round/>
              <a:headEnd type="none" w="med" len="med"/>
              <a:tailEnd type="none" w="med" len="med"/>
            </a:ln>
          </a:top>
        </a:tcBdr>
      </a:tcStyle>
    </a:lastRow>
    <a:firstRow>
      <a:tcTxStyle b="on">
        <a:font>
          <a:latin typeface="+mn-lt"/>
          <a:ea typeface="+mn-ea"/>
          <a:cs typeface="+mn-cs"/>
        </a:font>
        <a:srgbClr val="FFFFFF"/>
      </a:tcTxStyle>
      <a:tcStyle>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482" autoAdjust="0"/>
  </p:normalViewPr>
  <p:slideViewPr>
    <p:cSldViewPr snapToGrid="0">
      <p:cViewPr varScale="1">
        <p:scale>
          <a:sx n="33" d="100"/>
          <a:sy n="33" d="100"/>
        </p:scale>
        <p:origin x="1258" y="9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p:cNvSpPr txBox="1">
            <a:spLocks noGrp="1"/>
          </p:cNvSpPr>
          <p:nvPr>
            <p:ph type="hdr" sz="quarter"/>
          </p:nvPr>
        </p:nvSpPr>
        <p:spPr>
          <a:xfrm>
            <a:off x="0" y="0"/>
            <a:ext cx="2971800" cy="457200"/>
          </a:xfrm>
          <a:prstGeom prst="rect">
            <a:avLst/>
          </a:prstGeom>
          <a:noFill/>
          <a:ln>
            <a:noFill/>
          </a:ln>
        </p:spPr>
        <p:txBody>
          <a:bodyPr vert="horz" wrap="square" lIns="91440" tIns="45720" rIns="91440" bIns="45720" anchor="t" anchorCtr="0" compatLnSpc="1">
            <a:noAutofit/>
          </a:bodyPr>
          <a:lstStyle>
            <a:lvl1pPr marL="0" marR="0" lvl="0" indent="0" algn="l" defTabSz="1828434"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Montserrat Light"/>
              </a:defRPr>
            </a:lvl1pPr>
          </a:lstStyle>
          <a:p>
            <a:pPr lvl="0"/>
            <a:endParaRPr lang="en-US"/>
          </a:p>
        </p:txBody>
      </p:sp>
      <p:sp>
        <p:nvSpPr>
          <p:cNvPr id="3" name="Date Placeholder 2"/>
          <p:cNvSpPr txBox="1">
            <a:spLocks noGrp="1"/>
          </p:cNvSpPr>
          <p:nvPr>
            <p:ph type="dt" idx="1"/>
          </p:nvPr>
        </p:nvSpPr>
        <p:spPr>
          <a:xfrm>
            <a:off x="3884608" y="0"/>
            <a:ext cx="2971800" cy="457200"/>
          </a:xfrm>
          <a:prstGeom prst="rect">
            <a:avLst/>
          </a:prstGeom>
          <a:noFill/>
          <a:ln>
            <a:noFill/>
          </a:ln>
        </p:spPr>
        <p:txBody>
          <a:bodyPr vert="horz" wrap="square" lIns="91440" tIns="45720" rIns="91440" bIns="45720" anchor="t" anchorCtr="0" compatLnSpc="1">
            <a:noAutofit/>
          </a:bodyPr>
          <a:lstStyle>
            <a:lvl1pPr marL="0" marR="0" lvl="0" indent="0" algn="r" defTabSz="1828434"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Montserrat Light"/>
              </a:defRPr>
            </a:lvl1pPr>
          </a:lstStyle>
          <a:p>
            <a:pPr lvl="0"/>
            <a:fld id="{606AAD52-A895-4FB3-8DA3-E54D87AC8CEB}" type="datetime1">
              <a:rPr lang="en-US"/>
              <a:pPr lvl="0"/>
              <a:t>4/15/2021</a:t>
            </a:fld>
            <a:endParaRPr lang="en-US"/>
          </a:p>
        </p:txBody>
      </p:sp>
      <p:sp>
        <p:nvSpPr>
          <p:cNvPr id="4" name="Slide Image Placeholder 3"/>
          <p:cNvSpPr>
            <a:spLocks noGrp="1" noRot="1" noChangeAspect="1"/>
          </p:cNvSpPr>
          <p:nvPr>
            <p:ph type="sldImg" idx="2"/>
          </p:nvPr>
        </p:nvSpPr>
        <p:spPr>
          <a:xfrm>
            <a:off x="381003" y="685800"/>
            <a:ext cx="6096003" cy="3429000"/>
          </a:xfrm>
          <a:prstGeom prst="rect">
            <a:avLst/>
          </a:prstGeom>
          <a:noFill/>
          <a:ln w="12701">
            <a:solidFill>
              <a:srgbClr val="000000"/>
            </a:solidFill>
            <a:prstDash val="solid"/>
          </a:ln>
        </p:spPr>
      </p:sp>
      <p:sp>
        <p:nvSpPr>
          <p:cNvPr id="5" name="Notes Placeholder 4"/>
          <p:cNvSpPr txBox="1">
            <a:spLocks noGrp="1"/>
          </p:cNvSpPr>
          <p:nvPr>
            <p:ph type="body" sz="quarter" idx="3"/>
          </p:nvPr>
        </p:nvSpPr>
        <p:spPr>
          <a:xfrm>
            <a:off x="685800" y="4343400"/>
            <a:ext cx="5486400" cy="4114800"/>
          </a:xfrm>
          <a:prstGeom prst="rect">
            <a:avLst/>
          </a:prstGeom>
          <a:noFill/>
          <a:ln>
            <a:noFill/>
          </a:ln>
        </p:spPr>
        <p:txBody>
          <a:bodyPr vert="horz" wrap="square" lIns="91440" tIns="45720" rIns="91440" bIns="4572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txBox="1">
            <a:spLocks noGrp="1"/>
          </p:cNvSpPr>
          <p:nvPr>
            <p:ph type="ftr" sz="quarter" idx="4"/>
          </p:nvPr>
        </p:nvSpPr>
        <p:spPr>
          <a:xfrm>
            <a:off x="0" y="8685208"/>
            <a:ext cx="2971800" cy="457200"/>
          </a:xfrm>
          <a:prstGeom prst="rect">
            <a:avLst/>
          </a:prstGeom>
          <a:noFill/>
          <a:ln>
            <a:noFill/>
          </a:ln>
        </p:spPr>
        <p:txBody>
          <a:bodyPr vert="horz" wrap="square" lIns="91440" tIns="45720" rIns="91440" bIns="45720" anchor="b" anchorCtr="0" compatLnSpc="1">
            <a:noAutofit/>
          </a:bodyPr>
          <a:lstStyle>
            <a:lvl1pPr marL="0" marR="0" lvl="0" indent="0" algn="l" defTabSz="1828434"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Montserrat Light"/>
              </a:defRPr>
            </a:lvl1pPr>
          </a:lstStyle>
          <a:p>
            <a:pPr lvl="0"/>
            <a:endParaRPr lang="en-US"/>
          </a:p>
        </p:txBody>
      </p:sp>
      <p:sp>
        <p:nvSpPr>
          <p:cNvPr id="7" name="Slide Number Placeholder 6"/>
          <p:cNvSpPr txBox="1">
            <a:spLocks noGrp="1"/>
          </p:cNvSpPr>
          <p:nvPr>
            <p:ph type="sldNum" sz="quarter" idx="5"/>
          </p:nvPr>
        </p:nvSpPr>
        <p:spPr>
          <a:xfrm>
            <a:off x="3884608" y="8685208"/>
            <a:ext cx="2971800" cy="457200"/>
          </a:xfrm>
          <a:prstGeom prst="rect">
            <a:avLst/>
          </a:prstGeom>
          <a:noFill/>
          <a:ln>
            <a:noFill/>
          </a:ln>
        </p:spPr>
        <p:txBody>
          <a:bodyPr vert="horz" wrap="square" lIns="91440" tIns="45720" rIns="91440" bIns="45720" anchor="b" anchorCtr="0" compatLnSpc="1">
            <a:noAutofit/>
          </a:bodyPr>
          <a:lstStyle>
            <a:lvl1pPr marL="0" marR="0" lvl="0" indent="0" algn="r" defTabSz="1828434"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Montserrat Light"/>
              </a:defRPr>
            </a:lvl1pPr>
          </a:lstStyle>
          <a:p>
            <a:pPr lvl="0"/>
            <a:fld id="{1E754EFD-6CFC-4CF5-B2C6-E8B36374FD22}" type="slidenum">
              <a:t>‹#›</a:t>
            </a:fld>
            <a:endParaRPr lang="en-US"/>
          </a:p>
        </p:txBody>
      </p:sp>
    </p:spTree>
    <p:extLst>
      <p:ext uri="{BB962C8B-B14F-4D97-AF65-F5344CB8AC3E}">
        <p14:creationId xmlns:p14="http://schemas.microsoft.com/office/powerpoint/2010/main" val="2457318165"/>
      </p:ext>
    </p:extLst>
  </p:cSld>
  <p:clrMap bg1="lt1" tx1="dk1" bg2="lt2" tx2="dk2" accent1="accent1" accent2="accent2" accent3="accent3" accent4="accent4" accent5="accent5" accent6="accent6" hlink="hlink" folHlink="folHlink"/>
  <p:notesStyle>
    <a:lvl1pPr marL="0" marR="0" lvl="0" indent="0" algn="l" defTabSz="912808" rtl="0" fontAlgn="auto" hangingPunct="1">
      <a:lnSpc>
        <a:spcPct val="100000"/>
      </a:lnSpc>
      <a:spcBef>
        <a:spcPts val="900"/>
      </a:spcBef>
      <a:spcAft>
        <a:spcPts val="0"/>
      </a:spcAft>
      <a:buNone/>
      <a:tabLst/>
      <a:defRPr lang="en-US" sz="2400" b="0" i="0" u="none" strike="noStrike" kern="1200" cap="none" spc="0" baseline="0">
        <a:solidFill>
          <a:srgbClr val="000000"/>
        </a:solidFill>
        <a:uFillTx/>
        <a:latin typeface="Montserrat Light"/>
      </a:defRPr>
    </a:lvl1pPr>
    <a:lvl2pPr marL="912808" marR="0" lvl="1" indent="0" algn="l" defTabSz="912808" rtl="0" fontAlgn="auto" hangingPunct="1">
      <a:lnSpc>
        <a:spcPct val="100000"/>
      </a:lnSpc>
      <a:spcBef>
        <a:spcPts val="900"/>
      </a:spcBef>
      <a:spcAft>
        <a:spcPts val="0"/>
      </a:spcAft>
      <a:buNone/>
      <a:tabLst/>
      <a:defRPr lang="en-US" sz="2400" b="0" i="0" u="none" strike="noStrike" kern="1200" cap="none" spc="0" baseline="0">
        <a:solidFill>
          <a:srgbClr val="000000"/>
        </a:solidFill>
        <a:uFillTx/>
        <a:latin typeface="Montserrat Light"/>
      </a:defRPr>
    </a:lvl2pPr>
    <a:lvl3pPr marL="1827208" marR="0" lvl="2" indent="0" algn="l" defTabSz="912808" rtl="0" fontAlgn="auto" hangingPunct="1">
      <a:lnSpc>
        <a:spcPct val="100000"/>
      </a:lnSpc>
      <a:spcBef>
        <a:spcPts val="900"/>
      </a:spcBef>
      <a:spcAft>
        <a:spcPts val="0"/>
      </a:spcAft>
      <a:buNone/>
      <a:tabLst/>
      <a:defRPr lang="en-US" sz="2400" b="0" i="0" u="none" strike="noStrike" kern="1200" cap="none" spc="0" baseline="0">
        <a:solidFill>
          <a:srgbClr val="000000"/>
        </a:solidFill>
        <a:uFillTx/>
        <a:latin typeface="Montserrat Light"/>
      </a:defRPr>
    </a:lvl3pPr>
    <a:lvl4pPr marL="2741608" marR="0" lvl="3" indent="0" algn="l" defTabSz="912808" rtl="0" fontAlgn="auto" hangingPunct="1">
      <a:lnSpc>
        <a:spcPct val="100000"/>
      </a:lnSpc>
      <a:spcBef>
        <a:spcPts val="900"/>
      </a:spcBef>
      <a:spcAft>
        <a:spcPts val="0"/>
      </a:spcAft>
      <a:buNone/>
      <a:tabLst/>
      <a:defRPr lang="en-US" sz="2400" b="0" i="0" u="none" strike="noStrike" kern="1200" cap="none" spc="0" baseline="0">
        <a:solidFill>
          <a:srgbClr val="000000"/>
        </a:solidFill>
        <a:uFillTx/>
        <a:latin typeface="Montserrat Light"/>
      </a:defRPr>
    </a:lvl4pPr>
    <a:lvl5pPr marL="3656008" marR="0" lvl="4" indent="0" algn="l" defTabSz="912808" rtl="0" fontAlgn="auto" hangingPunct="1">
      <a:lnSpc>
        <a:spcPct val="100000"/>
      </a:lnSpc>
      <a:spcBef>
        <a:spcPts val="900"/>
      </a:spcBef>
      <a:spcAft>
        <a:spcPts val="0"/>
      </a:spcAft>
      <a:buNone/>
      <a:tabLst/>
      <a:defRPr lang="en-US" sz="2400" b="0" i="0" u="none" strike="noStrike" kern="1200" cap="none" spc="0" baseline="0">
        <a:solidFill>
          <a:srgbClr val="000000"/>
        </a:solidFill>
        <a:uFillTx/>
        <a:latin typeface="Montserrat Light"/>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txBox="1">
            <a:spLocks noGrp="1"/>
          </p:cNvSpPr>
          <p:nvPr>
            <p:ph type="body" sz="quarter" idx="1"/>
          </p:nvPr>
        </p:nvSpPr>
        <p:spPr>
          <a:xfrm>
            <a:off x="685800" y="4343400"/>
            <a:ext cx="5791196" cy="4114800"/>
          </a:xfrm>
        </p:spPr>
        <p:txBody>
          <a:bodyPr/>
          <a:lstStyle/>
          <a:p>
            <a:pPr lvl="0"/>
            <a:r>
              <a:rPr lang="en-US"/>
              <a:t>Welcome to The Nuts and Bolts of Telemedicine: Essentials for a Family-Centered Experience</a:t>
            </a:r>
          </a:p>
          <a:p>
            <a:pPr lvl="0"/>
            <a:endParaRPr lang="en-US"/>
          </a:p>
          <a:p>
            <a:pPr lvl="0"/>
            <a:r>
              <a:rPr lang="en-US"/>
              <a:t>Introductions</a:t>
            </a:r>
          </a:p>
          <a:p>
            <a:pPr lvl="0"/>
            <a:r>
              <a:rPr lang="en-US"/>
              <a:t>Housekeeping</a:t>
            </a:r>
          </a:p>
          <a:p>
            <a:pPr lvl="0"/>
            <a:r>
              <a:rPr lang="en-US"/>
              <a:t>Recording</a:t>
            </a:r>
          </a:p>
          <a:p>
            <a:pPr lvl="0"/>
            <a:r>
              <a:rPr lang="en-US"/>
              <a:t>Use of chat, etc</a:t>
            </a:r>
          </a:p>
          <a:p>
            <a:pPr lvl="0">
              <a:spcBef>
                <a:spcPts val="2400"/>
              </a:spcBef>
            </a:pPr>
            <a:r>
              <a:rPr lang="en-US"/>
              <a:t>Engaging ACTIVITY</a:t>
            </a:r>
            <a:endParaRPr lang="en-US" sz="6600"/>
          </a:p>
        </p:txBody>
      </p:sp>
      <p:sp>
        <p:nvSpPr>
          <p:cNvPr id="4" name="Slide Number Placeholder 3"/>
          <p:cNvSpPr txBox="1">
            <a:spLocks noGrp="1"/>
          </p:cNvSpPr>
          <p:nvPr>
            <p:ph type="sldNum" sz="quarter" idx="8"/>
          </p:nvPr>
        </p:nvSpPr>
        <p:spPr/>
        <p:txBody>
          <a:bodyPr/>
          <a:lstStyle/>
          <a:p>
            <a:pPr lvl="0"/>
            <a:fld id="{AA6FF7C3-B11C-472E-BA34-3BE7B3CF7CA3}" type="slidenum">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txBox="1">
            <a:spLocks noGrp="1"/>
          </p:cNvSpPr>
          <p:nvPr>
            <p:ph type="body" sz="quarter" idx="1"/>
          </p:nvPr>
        </p:nvSpPr>
        <p:spPr/>
        <p:txBody>
          <a:bodyPr/>
          <a:lstStyle/>
          <a:p>
            <a:endParaRPr lang="en-US"/>
          </a:p>
        </p:txBody>
      </p:sp>
      <p:sp>
        <p:nvSpPr>
          <p:cNvPr id="4" name="Slide Number Placeholder 3"/>
          <p:cNvSpPr txBox="1">
            <a:spLocks noGrp="1"/>
          </p:cNvSpPr>
          <p:nvPr>
            <p:ph type="sldNum" sz="quarter" idx="8"/>
          </p:nvPr>
        </p:nvSpPr>
        <p:spPr/>
        <p:txBody>
          <a:bodyPr/>
          <a:lstStyle/>
          <a:p>
            <a:pPr lvl="0"/>
            <a:fld id="{509AD1DC-594C-4D78-8340-27A54BE9BC7A}" type="slidenum">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txBox="1">
            <a:spLocks noGrp="1"/>
          </p:cNvSpPr>
          <p:nvPr>
            <p:ph type="body" sz="quarter" idx="1"/>
          </p:nvPr>
        </p:nvSpPr>
        <p:spPr/>
        <p:txBody>
          <a:bodyPr/>
          <a:lstStyle/>
          <a:p>
            <a:pPr lvl="0"/>
            <a:r>
              <a:rPr lang="en-US"/>
              <a:t>In today’s webinar we are going to discuss SOFTWARE, specifically portals and platforms..</a:t>
            </a:r>
          </a:p>
          <a:p>
            <a:pPr lvl="0"/>
            <a:r>
              <a:rPr lang="en-US"/>
              <a:t>To see your provider for a telemedicine appointment, you will need software. This software is often called a platform which may be accessed through a portal, so you can see your provider and so your provider can see you.</a:t>
            </a:r>
          </a:p>
          <a:p>
            <a:pPr lvl="0"/>
            <a:r>
              <a:rPr lang="en-US"/>
              <a:t>What exactly is a portal and a platform?</a:t>
            </a:r>
          </a:p>
          <a:p>
            <a:pPr lvl="0"/>
            <a:r>
              <a:rPr lang="en-US" b="1"/>
              <a:t>Example- the zoom software that allows you to have a video interaction for your appointment.</a:t>
            </a:r>
            <a:endParaRPr lang="en-US" b="1">
              <a:solidFill>
                <a:srgbClr val="FFFFFF"/>
              </a:solidFill>
              <a:latin typeface="Muli" pitchFamily="2"/>
            </a:endParaRPr>
          </a:p>
          <a:p>
            <a:pPr lvl="0"/>
            <a:r>
              <a:rPr lang="en-US" b="1">
                <a:solidFill>
                  <a:srgbClr val="FFFFFF"/>
                </a:solidFill>
                <a:latin typeface="Muli" pitchFamily="2"/>
              </a:rPr>
              <a:t>Portal-</a:t>
            </a:r>
          </a:p>
          <a:p>
            <a:pPr lvl="0"/>
            <a:r>
              <a:rPr lang="en-US"/>
              <a:t>A website or web page providing access or links to other sites. In healthcare settings, it may include access to electronic medical records, messaging your doctor, online appointment scheduling and access to telehealth appointments</a:t>
            </a:r>
          </a:p>
          <a:p>
            <a:pPr lvl="0"/>
            <a:r>
              <a:rPr lang="en-US" b="1">
                <a:solidFill>
                  <a:srgbClr val="FFFFFF"/>
                </a:solidFill>
                <a:latin typeface="Muli" pitchFamily="2"/>
              </a:rPr>
              <a:t>Example: MyChart at your children’s hospital for specialist visit</a:t>
            </a:r>
          </a:p>
          <a:p>
            <a:pPr lvl="0"/>
            <a:endParaRPr lang="en-US" b="1">
              <a:solidFill>
                <a:srgbClr val="FFFFFF"/>
              </a:solidFill>
              <a:latin typeface="Muli" pitchFamily="2"/>
            </a:endParaRPr>
          </a:p>
          <a:p>
            <a:pPr lvl="0" defTabSz="914217">
              <a:spcBef>
                <a:spcPts val="0"/>
              </a:spcBef>
            </a:pPr>
            <a:r>
              <a:rPr lang="en-US"/>
              <a:t>Since the Provider chooses the way you will “see” them by picking which platform their practice uses for their telemedicine appointments, again i</a:t>
            </a:r>
            <a:r>
              <a:rPr lang="en-US">
                <a:solidFill>
                  <a:srgbClr val="632523"/>
                </a:solidFill>
                <a:latin typeface="Muli" pitchFamily="2"/>
              </a:rPr>
              <a:t>f you are unsure of which platform your provider uses, Contact your Provider… ahead of appointment to ask.</a:t>
            </a:r>
          </a:p>
          <a:p>
            <a:pPr lvl="0"/>
            <a:endParaRPr lang="en-US"/>
          </a:p>
          <a:p>
            <a:pPr lvl="0"/>
            <a:endParaRPr lang="en-US"/>
          </a:p>
        </p:txBody>
      </p:sp>
      <p:sp>
        <p:nvSpPr>
          <p:cNvPr id="4" name="Slide Number Placeholder 3"/>
          <p:cNvSpPr txBox="1">
            <a:spLocks noGrp="1"/>
          </p:cNvSpPr>
          <p:nvPr>
            <p:ph type="sldNum" sz="quarter" idx="8"/>
          </p:nvPr>
        </p:nvSpPr>
        <p:spPr/>
        <p:txBody>
          <a:bodyPr/>
          <a:lstStyle/>
          <a:p>
            <a:pPr lvl="0"/>
            <a:fld id="{98E36291-10DD-43F2-8729-50EDB96843A4}" type="slidenum">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txBox="1">
            <a:spLocks noGrp="1"/>
          </p:cNvSpPr>
          <p:nvPr>
            <p:ph type="body" sz="quarter" idx="1"/>
          </p:nvPr>
        </p:nvSpPr>
        <p:spPr/>
        <p:txBody>
          <a:bodyPr/>
          <a:lstStyle/>
          <a:p>
            <a:pPr lvl="0"/>
            <a:r>
              <a:rPr lang="en-US">
                <a:solidFill>
                  <a:srgbClr val="632523"/>
                </a:solidFill>
                <a:latin typeface="Muli" pitchFamily="2"/>
              </a:rPr>
              <a:t>The words Portal/Platform and </a:t>
            </a:r>
            <a:r>
              <a:rPr lang="en-US"/>
              <a:t>Website/App/Software</a:t>
            </a:r>
          </a:p>
          <a:p>
            <a:pPr lvl="0"/>
            <a:r>
              <a:rPr lang="en-US">
                <a:solidFill>
                  <a:srgbClr val="632523"/>
                </a:solidFill>
                <a:latin typeface="Muli" pitchFamily="2"/>
              </a:rPr>
              <a:t> are sometimes used interchangeably to mean the way you as a patient can see your provider for a telemedicine appointment.</a:t>
            </a:r>
          </a:p>
          <a:p>
            <a:pPr lvl="0"/>
            <a:r>
              <a:rPr lang="en-US">
                <a:solidFill>
                  <a:srgbClr val="632523"/>
                </a:solidFill>
                <a:latin typeface="Muli" pitchFamily="2"/>
              </a:rPr>
              <a:t>There are over 150+ possible ways or platforms out there to see your provider.</a:t>
            </a:r>
          </a:p>
          <a:p>
            <a:pPr lvl="0"/>
            <a:r>
              <a:rPr lang="en-US">
                <a:solidFill>
                  <a:srgbClr val="632523"/>
                </a:solidFill>
                <a:latin typeface="Muli" pitchFamily="2"/>
              </a:rPr>
              <a:t>We are going to pick a few common platform to describe.</a:t>
            </a:r>
          </a:p>
          <a:p>
            <a:pPr lvl="0"/>
            <a:r>
              <a:rPr lang="en-US">
                <a:solidFill>
                  <a:srgbClr val="632523"/>
                </a:solidFill>
                <a:latin typeface="Muli" pitchFamily="2"/>
              </a:rPr>
              <a:t>If you are unsure of which platform your provider uses, Contact your Provider… ahead of appointment to ask.</a:t>
            </a:r>
          </a:p>
        </p:txBody>
      </p:sp>
      <p:sp>
        <p:nvSpPr>
          <p:cNvPr id="4" name="Slide Number Placeholder 3"/>
          <p:cNvSpPr txBox="1">
            <a:spLocks noGrp="1"/>
          </p:cNvSpPr>
          <p:nvPr>
            <p:ph type="sldNum" sz="quarter" idx="8"/>
          </p:nvPr>
        </p:nvSpPr>
        <p:spPr/>
        <p:txBody>
          <a:bodyPr/>
          <a:lstStyle/>
          <a:p>
            <a:pPr lvl="0"/>
            <a:fld id="{0BCE8F39-5EE7-4E93-A226-5E66083E1366}" type="slidenum">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txBox="1">
            <a:spLocks noGrp="1"/>
          </p:cNvSpPr>
          <p:nvPr>
            <p:ph type="body" sz="quarter" idx="1"/>
          </p:nvPr>
        </p:nvSpPr>
        <p:spPr/>
        <p:txBody>
          <a:bodyPr/>
          <a:lstStyle/>
          <a:p>
            <a:pPr lvl="0"/>
            <a:r>
              <a:rPr lang="en-US"/>
              <a:t>Just as you have to enter the exam room to see your doctor in person … you also have to open an “electronic door” to see our providers for a telemedicine appointment.</a:t>
            </a:r>
          </a:p>
          <a:p>
            <a:pPr lvl="0"/>
            <a:r>
              <a:rPr lang="en-US"/>
              <a:t>Just as at the office, your privacy and confidentiality are important.</a:t>
            </a:r>
          </a:p>
        </p:txBody>
      </p:sp>
      <p:sp>
        <p:nvSpPr>
          <p:cNvPr id="4" name="Slide Number Placeholder 3"/>
          <p:cNvSpPr txBox="1">
            <a:spLocks noGrp="1"/>
          </p:cNvSpPr>
          <p:nvPr>
            <p:ph type="sldNum" sz="quarter" idx="8"/>
          </p:nvPr>
        </p:nvSpPr>
        <p:spPr/>
        <p:txBody>
          <a:bodyPr/>
          <a:lstStyle/>
          <a:p>
            <a:pPr lvl="0"/>
            <a:fld id="{099EC9EB-20DF-4902-AC6A-C44FE3C0F6CE}" type="slidenum">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txBox="1">
            <a:spLocks noGrp="1"/>
          </p:cNvSpPr>
          <p:nvPr>
            <p:ph type="body" sz="quarter" idx="1"/>
          </p:nvPr>
        </p:nvSpPr>
        <p:spPr/>
        <p:txBody>
          <a:bodyPr/>
          <a:lstStyle/>
          <a:p>
            <a:pPr lvl="0"/>
            <a:r>
              <a:rPr lang="en-US"/>
              <a:t>What are some of the keys?</a:t>
            </a:r>
          </a:p>
          <a:p>
            <a:pPr lvl="0"/>
            <a:r>
              <a:rPr lang="en-US"/>
              <a:t>Here are 4 keys to open the virtual door to ”see your provider;  they are: </a:t>
            </a:r>
          </a:p>
          <a:p>
            <a:pPr lvl="0"/>
            <a:r>
              <a:rPr lang="en-US"/>
              <a:t>Email, Text, Log-In, and to Call your provider.</a:t>
            </a:r>
          </a:p>
          <a:p>
            <a:pPr lvl="0"/>
            <a:r>
              <a:rPr lang="en-US"/>
              <a:t>Of course, you don’t need a real key to open an exam room door for your in-person visit, in order to protect your identity and for your security and confidentiality, you will need one of these virtual “keys” to access your telehealth visit. </a:t>
            </a:r>
          </a:p>
          <a:p>
            <a:pPr lvl="0"/>
            <a:r>
              <a:rPr lang="en-US"/>
              <a:t>Different providers may use different keys to open their virtual exam room door. </a:t>
            </a:r>
          </a:p>
          <a:p>
            <a:pPr lvl="0"/>
            <a:endParaRPr lang="en-US"/>
          </a:p>
          <a:p>
            <a:pPr lvl="0"/>
            <a:endParaRPr lang="en-US"/>
          </a:p>
        </p:txBody>
      </p:sp>
      <p:sp>
        <p:nvSpPr>
          <p:cNvPr id="4" name="Slide Number Placeholder 3"/>
          <p:cNvSpPr txBox="1">
            <a:spLocks noGrp="1"/>
          </p:cNvSpPr>
          <p:nvPr>
            <p:ph type="sldNum" sz="quarter" idx="8"/>
          </p:nvPr>
        </p:nvSpPr>
        <p:spPr/>
        <p:txBody>
          <a:bodyPr/>
          <a:lstStyle/>
          <a:p>
            <a:pPr lvl="0"/>
            <a:fld id="{DB2CD562-8F4D-4DC4-B5EA-6F83B7AD9D33}" type="slidenum">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txBox="1">
            <a:spLocks noGrp="1"/>
          </p:cNvSpPr>
          <p:nvPr>
            <p:ph type="body" sz="quarter" idx="1"/>
          </p:nvPr>
        </p:nvSpPr>
        <p:spPr/>
        <p:txBody>
          <a:bodyPr/>
          <a:lstStyle/>
          <a:p>
            <a:pPr lvl="0" defTabSz="914217">
              <a:spcBef>
                <a:spcPts val="0"/>
              </a:spcBef>
            </a:pPr>
            <a:r>
              <a:rPr lang="en-US">
                <a:solidFill>
                  <a:srgbClr val="1F497D"/>
                </a:solidFill>
              </a:rPr>
              <a:t>There are some Login Words to Know</a:t>
            </a:r>
          </a:p>
          <a:p>
            <a:pPr lvl="0" defTabSz="914217">
              <a:spcBef>
                <a:spcPts val="0"/>
              </a:spcBef>
            </a:pPr>
            <a:r>
              <a:rPr lang="en-US">
                <a:solidFill>
                  <a:srgbClr val="8064A2"/>
                </a:solidFill>
              </a:rPr>
              <a:t>Just like an email account, most telemedicine systems will require a Username, Login, and Password </a:t>
            </a:r>
          </a:p>
          <a:p>
            <a:pPr lvl="0" defTabSz="914217">
              <a:spcBef>
                <a:spcPts val="0"/>
              </a:spcBef>
            </a:pPr>
            <a:endParaRPr lang="en-US">
              <a:solidFill>
                <a:srgbClr val="8064A2"/>
              </a:solidFill>
            </a:endParaRPr>
          </a:p>
          <a:p>
            <a:pPr lvl="0" defTabSz="914217">
              <a:spcBef>
                <a:spcPts val="0"/>
              </a:spcBef>
            </a:pPr>
            <a:r>
              <a:rPr lang="en-US">
                <a:solidFill>
                  <a:srgbClr val="8064A2"/>
                </a:solidFill>
              </a:rPr>
              <a:t>Like email, these words mean essentially the same thing, but now instead of accessing your email account you will be using a username and password to login to a health portal.</a:t>
            </a:r>
            <a:endParaRPr lang="en-US">
              <a:solidFill>
                <a:srgbClr val="1F497D"/>
              </a:solidFill>
            </a:endParaRPr>
          </a:p>
          <a:p>
            <a:pPr lvl="0"/>
            <a:endParaRPr lang="en-US"/>
          </a:p>
          <a:p>
            <a:pPr lvl="0" defTabSz="914217">
              <a:spcBef>
                <a:spcPts val="0"/>
              </a:spcBef>
            </a:pPr>
            <a:r>
              <a:rPr lang="en-US" b="1">
                <a:solidFill>
                  <a:srgbClr val="1F497D"/>
                </a:solidFill>
              </a:rPr>
              <a:t>Website/Webpage</a:t>
            </a:r>
          </a:p>
          <a:p>
            <a:pPr lvl="0" defTabSz="914217">
              <a:spcBef>
                <a:spcPts val="0"/>
              </a:spcBef>
            </a:pPr>
            <a:r>
              <a:rPr lang="en-US">
                <a:solidFill>
                  <a:srgbClr val="1F497D"/>
                </a:solidFill>
              </a:rPr>
              <a:t>A </a:t>
            </a:r>
            <a:r>
              <a:rPr lang="en-US" b="1">
                <a:solidFill>
                  <a:srgbClr val="1F497D"/>
                </a:solidFill>
              </a:rPr>
              <a:t>webpage </a:t>
            </a:r>
            <a:r>
              <a:rPr lang="en-US">
                <a:solidFill>
                  <a:srgbClr val="1F497D"/>
                </a:solidFill>
              </a:rPr>
              <a:t>is a specific collection of information provided by a </a:t>
            </a:r>
            <a:r>
              <a:rPr lang="en-US" b="1">
                <a:solidFill>
                  <a:srgbClr val="1F497D"/>
                </a:solidFill>
              </a:rPr>
              <a:t>website</a:t>
            </a:r>
            <a:r>
              <a:rPr lang="en-US">
                <a:solidFill>
                  <a:srgbClr val="1F497D"/>
                </a:solidFill>
              </a:rPr>
              <a:t> and displayed to you in a </a:t>
            </a:r>
            <a:r>
              <a:rPr lang="en-US" b="1">
                <a:solidFill>
                  <a:srgbClr val="1F497D"/>
                </a:solidFill>
              </a:rPr>
              <a:t>web</a:t>
            </a:r>
            <a:r>
              <a:rPr lang="en-US">
                <a:solidFill>
                  <a:srgbClr val="1F497D"/>
                </a:solidFill>
              </a:rPr>
              <a:t> browser. Webpages can be thought of pages in a book and the website is the book</a:t>
            </a:r>
            <a:endParaRPr lang="en-US" b="1">
              <a:solidFill>
                <a:srgbClr val="1F497D"/>
              </a:solidFill>
            </a:endParaRPr>
          </a:p>
          <a:p>
            <a:pPr lvl="0"/>
            <a:endParaRPr lang="en-US"/>
          </a:p>
          <a:p>
            <a:pPr lvl="0"/>
            <a:r>
              <a:rPr lang="en-US"/>
              <a:t>Software</a:t>
            </a:r>
          </a:p>
          <a:p>
            <a:pPr lvl="0" defTabSz="914217">
              <a:spcBef>
                <a:spcPts val="0"/>
              </a:spcBef>
            </a:pPr>
            <a:r>
              <a:rPr lang="en-US">
                <a:solidFill>
                  <a:srgbClr val="1F497D"/>
                </a:solidFill>
              </a:rPr>
              <a:t>Software can be the programs, applications or apps, and operating instructions for the computer(or hardware).</a:t>
            </a:r>
          </a:p>
          <a:p>
            <a:pPr lvl="0"/>
            <a:endParaRPr lang="en-US"/>
          </a:p>
          <a:p>
            <a:pPr lvl="0"/>
            <a:r>
              <a:rPr lang="en-US"/>
              <a:t>Apps</a:t>
            </a:r>
          </a:p>
          <a:p>
            <a:pPr lvl="0" defTabSz="914217">
              <a:spcBef>
                <a:spcPts val="0"/>
              </a:spcBef>
            </a:pPr>
            <a:r>
              <a:rPr lang="en-US">
                <a:solidFill>
                  <a:srgbClr val="1F497D"/>
                </a:solidFill>
              </a:rPr>
              <a:t>short for "application," which is the same thing as a software program. It is most often used to describe programs for mobile devices, such as smartphones and tablets.</a:t>
            </a:r>
          </a:p>
          <a:p>
            <a:pPr lvl="0"/>
            <a:r>
              <a:rPr lang="en-US" b="1" i="1"/>
              <a:t>Suggestion: </a:t>
            </a:r>
            <a:r>
              <a:rPr lang="en-US" i="1"/>
              <a:t>Give examples of each of these. Use examples that are familiar to participants. You may want to ask audience to share examples that they are aware of to increase engagement. You can use a poll in Zoom to test their knowledge on these. Also, if you want to customize slides, you can use other pictures to represent each of the words. </a:t>
            </a:r>
            <a:endParaRPr lang="en-US" b="1" i="1"/>
          </a:p>
        </p:txBody>
      </p:sp>
      <p:sp>
        <p:nvSpPr>
          <p:cNvPr id="4" name="Slide Number Placeholder 3"/>
          <p:cNvSpPr txBox="1">
            <a:spLocks noGrp="1"/>
          </p:cNvSpPr>
          <p:nvPr>
            <p:ph type="sldNum" sz="quarter" idx="8"/>
          </p:nvPr>
        </p:nvSpPr>
        <p:spPr/>
        <p:txBody>
          <a:bodyPr/>
          <a:lstStyle/>
          <a:p>
            <a:pPr lvl="0"/>
            <a:fld id="{564BE6A7-24B4-441A-B628-A639639880AC}" type="slidenum">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txBox="1">
            <a:spLocks noGrp="1"/>
          </p:cNvSpPr>
          <p:nvPr>
            <p:ph type="body" sz="quarter" idx="1"/>
          </p:nvPr>
        </p:nvSpPr>
        <p:spPr/>
        <p:txBody>
          <a:bodyPr/>
          <a:lstStyle/>
          <a:p>
            <a:pPr lvl="0" defTabSz="914217">
              <a:spcBef>
                <a:spcPts val="0"/>
              </a:spcBef>
            </a:pPr>
            <a:r>
              <a:rPr lang="en-US"/>
              <a:t>HIPAA stands for Health Insurance Portability and Accountability Act and is usually called “HIPAA,” </a:t>
            </a:r>
          </a:p>
          <a:p>
            <a:pPr lvl="0" defTabSz="914217">
              <a:spcBef>
                <a:spcPts val="0"/>
              </a:spcBef>
            </a:pPr>
            <a:r>
              <a:rPr lang="en-US"/>
              <a:t>It is a law about health information with rules about the ways that private health information (sometimes called “PHI”) can be shared, stored and used by anyone other than the person it is about. </a:t>
            </a:r>
          </a:p>
          <a:p>
            <a:pPr lvl="0" defTabSz="914217">
              <a:spcBef>
                <a:spcPts val="0"/>
              </a:spcBef>
            </a:pPr>
            <a:r>
              <a:rPr lang="en-US"/>
              <a:t>Most of your health information is protected under HIPAA, including all personal information that could be used to identify you, like your previous health history, health status, or payment information. However, HIPAA doesn’t protect the health information that doesn’t explicitly link to you. This means that any health data that is more or less anonymous can be added to medical databases.</a:t>
            </a:r>
          </a:p>
          <a:p>
            <a:pPr lvl="0"/>
            <a:endParaRPr lang="en-US"/>
          </a:p>
        </p:txBody>
      </p:sp>
      <p:sp>
        <p:nvSpPr>
          <p:cNvPr id="4" name="Slide Number Placeholder 3"/>
          <p:cNvSpPr txBox="1">
            <a:spLocks noGrp="1"/>
          </p:cNvSpPr>
          <p:nvPr>
            <p:ph type="sldNum" sz="quarter" idx="8"/>
          </p:nvPr>
        </p:nvSpPr>
        <p:spPr/>
        <p:txBody>
          <a:bodyPr/>
          <a:lstStyle/>
          <a:p>
            <a:pPr lvl="0"/>
            <a:fld id="{B62F3553-1C68-46E8-9601-943DEBE0E3E2}" type="slidenum">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txBox="1">
            <a:spLocks noGrp="1"/>
          </p:cNvSpPr>
          <p:nvPr>
            <p:ph type="body" sz="quarter" idx="1"/>
          </p:nvPr>
        </p:nvSpPr>
        <p:spPr/>
        <p:txBody>
          <a:bodyPr/>
          <a:lstStyle/>
          <a:p>
            <a:pPr lvl="0" defTabSz="914217">
              <a:spcBef>
                <a:spcPts val="0"/>
              </a:spcBef>
            </a:pPr>
            <a:r>
              <a:rPr lang="en-US"/>
              <a:t>During a Public Health Emergency, providers can use non-HIPAA compliant platforms. A platform is just a digital way to connect people.</a:t>
            </a:r>
          </a:p>
          <a:p>
            <a:pPr lvl="0" defTabSz="914217">
              <a:spcBef>
                <a:spcPts val="0"/>
              </a:spcBef>
            </a:pPr>
            <a:r>
              <a:rPr lang="en-US"/>
              <a:t>Non-HIPPA compliant platforms have to be used in good faith, and must be non-public facing, meaning that only the people who are intended to be connected are, in fact, connected.</a:t>
            </a:r>
          </a:p>
          <a:p>
            <a:pPr lvl="0" defTabSz="914217">
              <a:spcBef>
                <a:spcPts val="0"/>
              </a:spcBef>
            </a:pPr>
            <a:r>
              <a:rPr lang="en-US"/>
              <a:t>This means they can use things like FaceTime, Facebook Messenger, Skype (traditional), etc. They cannot use products like Twitch, Facebook Live, TikTok, YouTube, etc.</a:t>
            </a:r>
          </a:p>
          <a:p>
            <a:pPr lvl="0" defTabSz="914217">
              <a:spcBef>
                <a:spcPts val="0"/>
              </a:spcBef>
            </a:pPr>
            <a:r>
              <a:rPr lang="en-US" b="1" i="1"/>
              <a:t>Suggestion: </a:t>
            </a:r>
            <a:r>
              <a:rPr lang="en-US" i="1"/>
              <a:t>Mention that these apps are not sharing your health information with anyone else. </a:t>
            </a:r>
            <a:endParaRPr lang="en-US" b="1" i="1"/>
          </a:p>
          <a:p>
            <a:pPr lvl="0"/>
            <a:endParaRPr lang="en-US"/>
          </a:p>
        </p:txBody>
      </p:sp>
      <p:sp>
        <p:nvSpPr>
          <p:cNvPr id="4" name="Slide Number Placeholder 3"/>
          <p:cNvSpPr txBox="1">
            <a:spLocks noGrp="1"/>
          </p:cNvSpPr>
          <p:nvPr>
            <p:ph type="sldNum" sz="quarter" idx="8"/>
          </p:nvPr>
        </p:nvSpPr>
        <p:spPr/>
        <p:txBody>
          <a:bodyPr/>
          <a:lstStyle/>
          <a:p>
            <a:pPr lvl="0"/>
            <a:fld id="{C1FA3CCE-66F2-45AE-8A5A-80EE11BC771E}" type="slidenum">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txBox="1">
            <a:spLocks noGrp="1"/>
          </p:cNvSpPr>
          <p:nvPr>
            <p:ph type="body" sz="quarter" idx="1"/>
          </p:nvPr>
        </p:nvSpPr>
        <p:spPr/>
        <p:txBody>
          <a:bodyPr/>
          <a:lstStyle/>
          <a:p>
            <a:pPr lvl="0" defTabSz="914217">
              <a:spcBef>
                <a:spcPts val="0"/>
              </a:spcBef>
            </a:pPr>
            <a:r>
              <a:rPr lang="en-US" sz="9600" b="1">
                <a:solidFill>
                  <a:srgbClr val="953735"/>
                </a:solidFill>
                <a:latin typeface="Muli" pitchFamily="2"/>
              </a:rPr>
              <a:t>Most Platforms include:</a:t>
            </a:r>
          </a:p>
          <a:p>
            <a:pPr marL="857250" lvl="0" indent="-857250">
              <a:buSzPct val="100000"/>
              <a:buFont typeface="Arial" pitchFamily="34"/>
              <a:buChar char="•"/>
            </a:pPr>
            <a:r>
              <a:rPr lang="en-US"/>
              <a:t>Video Calls</a:t>
            </a:r>
          </a:p>
          <a:p>
            <a:pPr marL="857250" lvl="0" indent="-857250">
              <a:buSzPct val="100000"/>
              <a:buFont typeface="Arial" pitchFamily="34"/>
              <a:buChar char="•"/>
            </a:pPr>
            <a:r>
              <a:rPr lang="en-US"/>
              <a:t>Video Chat</a:t>
            </a:r>
          </a:p>
          <a:p>
            <a:pPr marL="857250" lvl="0" indent="-857250">
              <a:buSzPct val="100000"/>
              <a:buFont typeface="Arial" pitchFamily="34"/>
              <a:buChar char="•"/>
            </a:pPr>
            <a:r>
              <a:rPr lang="en-US"/>
              <a:t>Shared Screen – </a:t>
            </a:r>
            <a:r>
              <a:rPr lang="en-US" b="1" i="1"/>
              <a:t>Suggestion: </a:t>
            </a:r>
            <a:r>
              <a:rPr lang="en-US"/>
              <a:t>Explain shared screen for audience and give example</a:t>
            </a:r>
          </a:p>
          <a:p>
            <a:pPr marL="857250" lvl="0" indent="-857250">
              <a:buSzPct val="100000"/>
              <a:buFont typeface="Arial" pitchFamily="34"/>
              <a:buChar char="•"/>
            </a:pPr>
            <a:r>
              <a:rPr lang="en-US"/>
              <a:t>HIPAA Compliance </a:t>
            </a:r>
          </a:p>
          <a:p>
            <a:pPr lvl="0"/>
            <a:endParaRPr lang="en-US"/>
          </a:p>
          <a:p>
            <a:pPr lvl="0" defTabSz="914217">
              <a:spcBef>
                <a:spcPts val="0"/>
              </a:spcBef>
            </a:pPr>
            <a:r>
              <a:rPr lang="en-US" sz="9600" b="1">
                <a:solidFill>
                  <a:srgbClr val="632523"/>
                </a:solidFill>
                <a:latin typeface="Muli" pitchFamily="2"/>
              </a:rPr>
              <a:t>Portals are provided by health organizations and allow you to do several things. For example, in. Auroral you can:</a:t>
            </a:r>
            <a:endParaRPr lang="en-US">
              <a:solidFill>
                <a:srgbClr val="1F497D"/>
              </a:solidFill>
            </a:endParaRPr>
          </a:p>
          <a:p>
            <a:pPr marL="571500" lvl="0" indent="-571500">
              <a:buSzPct val="100000"/>
              <a:buFont typeface="Arial" pitchFamily="34"/>
              <a:buChar char="•"/>
            </a:pPr>
            <a:r>
              <a:rPr lang="en-US">
                <a:solidFill>
                  <a:srgbClr val="1F497D"/>
                </a:solidFill>
              </a:rPr>
              <a:t>Schedule an appointment</a:t>
            </a:r>
          </a:p>
          <a:p>
            <a:pPr marL="571500" lvl="0" indent="-571500">
              <a:buSzPct val="100000"/>
              <a:buFont typeface="Arial" pitchFamily="34"/>
              <a:buChar char="•"/>
            </a:pPr>
            <a:r>
              <a:rPr lang="en-US">
                <a:solidFill>
                  <a:srgbClr val="1F497D"/>
                </a:solidFill>
              </a:rPr>
              <a:t>Give a family access to their child’s medical records</a:t>
            </a:r>
          </a:p>
          <a:p>
            <a:pPr marL="571500" lvl="0" indent="-571500">
              <a:buSzPct val="100000"/>
              <a:buFont typeface="Arial" pitchFamily="34"/>
              <a:buChar char="•"/>
            </a:pPr>
            <a:r>
              <a:rPr lang="en-US">
                <a:solidFill>
                  <a:srgbClr val="1F497D"/>
                </a:solidFill>
              </a:rPr>
              <a:t>Message your provider</a:t>
            </a:r>
          </a:p>
          <a:p>
            <a:pPr marL="571500" lvl="0" indent="-571500">
              <a:buSzPct val="100000"/>
              <a:buFont typeface="Arial" pitchFamily="34"/>
              <a:buChar char="•"/>
            </a:pPr>
            <a:r>
              <a:rPr lang="en-US">
                <a:solidFill>
                  <a:srgbClr val="1F497D"/>
                </a:solidFill>
              </a:rPr>
              <a:t>Pay Your Bill</a:t>
            </a:r>
          </a:p>
          <a:p>
            <a:pPr marL="571500" lvl="0" indent="-571500">
              <a:buSzPct val="100000"/>
              <a:buFont typeface="Arial" pitchFamily="34"/>
              <a:buChar char="•"/>
            </a:pPr>
            <a:r>
              <a:rPr lang="en-US">
                <a:solidFill>
                  <a:srgbClr val="1F497D"/>
                </a:solidFill>
              </a:rPr>
              <a:t>View List of Medications</a:t>
            </a:r>
          </a:p>
          <a:p>
            <a:pPr marL="571500" lvl="0" indent="-571500">
              <a:buSzPct val="100000"/>
              <a:buFont typeface="Arial" pitchFamily="34"/>
              <a:buChar char="•"/>
            </a:pPr>
            <a:r>
              <a:rPr lang="en-US">
                <a:solidFill>
                  <a:srgbClr val="1F497D"/>
                </a:solidFill>
              </a:rPr>
              <a:t>View Health Profile</a:t>
            </a:r>
          </a:p>
          <a:p>
            <a:pPr marL="571500" lvl="0" indent="-571500">
              <a:buSzPct val="100000"/>
              <a:buFont typeface="Arial" pitchFamily="34"/>
              <a:buChar char="•"/>
            </a:pPr>
            <a:r>
              <a:rPr lang="en-US">
                <a:solidFill>
                  <a:srgbClr val="1F497D"/>
                </a:solidFill>
              </a:rPr>
              <a:t>Get Directions</a:t>
            </a:r>
          </a:p>
          <a:p>
            <a:pPr marL="571500" lvl="0" indent="-571500">
              <a:buSzPct val="100000"/>
              <a:buFont typeface="Arial" pitchFamily="34"/>
              <a:buChar char="•"/>
            </a:pPr>
            <a:r>
              <a:rPr lang="en-US">
                <a:solidFill>
                  <a:srgbClr val="1F497D"/>
                </a:solidFill>
              </a:rPr>
              <a:t>Find a Doctor in the system</a:t>
            </a:r>
          </a:p>
          <a:p>
            <a:pPr lvl="0"/>
            <a:endParaRPr lang="en-US"/>
          </a:p>
        </p:txBody>
      </p:sp>
      <p:sp>
        <p:nvSpPr>
          <p:cNvPr id="4" name="Slide Number Placeholder 3"/>
          <p:cNvSpPr txBox="1">
            <a:spLocks noGrp="1"/>
          </p:cNvSpPr>
          <p:nvPr>
            <p:ph type="sldNum" sz="quarter" idx="8"/>
          </p:nvPr>
        </p:nvSpPr>
        <p:spPr/>
        <p:txBody>
          <a:bodyPr/>
          <a:lstStyle/>
          <a:p>
            <a:pPr lvl="0"/>
            <a:fld id="{098C4742-71DE-4116-B10C-B89726DC4A51}" type="slidenum">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txBox="1">
            <a:spLocks noGrp="1"/>
          </p:cNvSpPr>
          <p:nvPr>
            <p:ph type="body" sz="quarter" idx="1"/>
          </p:nvPr>
        </p:nvSpPr>
        <p:spPr/>
        <p:txBody>
          <a:bodyPr/>
          <a:lstStyle/>
          <a:p>
            <a:pPr lvl="0" defTabSz="914217">
              <a:spcBef>
                <a:spcPts val="0"/>
              </a:spcBef>
            </a:pPr>
            <a:r>
              <a:rPr lang="en-US"/>
              <a:t>Let’s talk about A Family Experience with ‘Seeing’ their Provider… </a:t>
            </a:r>
          </a:p>
          <a:p>
            <a:pPr lvl="0"/>
            <a:endParaRPr lang="en-US"/>
          </a:p>
          <a:p>
            <a:pPr lvl="0"/>
            <a:r>
              <a:rPr lang="en-US"/>
              <a:t>A grandmother was attempting to schedule a visit for her granddaughter. When she called, they said that the provider could see her through telehealth. The grandmother asked how she would access the appointment because she was unsure. The doctor’s office told her that an email link would be sent to her 24 hours prior to the visit. The grandmother got off of the call and felt unsure of what to do or how to see her granddaughter’s provider. She called back to the office and said that she was not comfortable doing it on the computer and asked was there any way to complete the visit by phone. The doctor’s office said that the doctor could call her instead of doing a video call. The grandmother felt relieved and was able to participate in her granddaughter’s appointment</a:t>
            </a:r>
          </a:p>
          <a:p>
            <a:pPr lvl="0"/>
            <a:r>
              <a:rPr lang="en-US" b="1" i="1"/>
              <a:t>Engagement suggestion: </a:t>
            </a:r>
            <a:r>
              <a:rPr lang="en-US" i="1"/>
              <a:t>Have a live scenario and have the audience participate with roll playing. You could do break rooms if using Zoom. </a:t>
            </a:r>
            <a:endParaRPr lang="en-US" b="1" i="1"/>
          </a:p>
        </p:txBody>
      </p:sp>
      <p:sp>
        <p:nvSpPr>
          <p:cNvPr id="4" name="Slide Number Placeholder 3"/>
          <p:cNvSpPr txBox="1">
            <a:spLocks noGrp="1"/>
          </p:cNvSpPr>
          <p:nvPr>
            <p:ph type="sldNum" sz="quarter" idx="8"/>
          </p:nvPr>
        </p:nvSpPr>
        <p:spPr/>
        <p:txBody>
          <a:bodyPr/>
          <a:lstStyle/>
          <a:p>
            <a:pPr lvl="0"/>
            <a:fld id="{28B9C6A3-D370-4378-8E96-9D036AE6A4A9}" type="slidenum">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txBox="1">
            <a:spLocks noGrp="1"/>
          </p:cNvSpPr>
          <p:nvPr>
            <p:ph type="body" sz="quarter" idx="1"/>
          </p:nvPr>
        </p:nvSpPr>
        <p:spPr>
          <a:xfrm>
            <a:off x="381003" y="4343400"/>
            <a:ext cx="6231837" cy="4114800"/>
          </a:xfrm>
        </p:spPr>
        <p:txBody>
          <a:bodyPr/>
          <a:lstStyle/>
          <a:p>
            <a:pPr lvl="0"/>
            <a:r>
              <a:rPr lang="en-US"/>
              <a:t>First I would like to start off with a statement from our funders,</a:t>
            </a:r>
          </a:p>
          <a:p>
            <a:pPr lvl="0"/>
            <a:r>
              <a:rPr lang="en-US"/>
              <a:t>READ</a:t>
            </a:r>
            <a:endParaRPr lang="en-PR"/>
          </a:p>
          <a:p>
            <a:pPr lvl="0"/>
            <a:r>
              <a:rPr lang="en-US"/>
              <a:t>“This program is supported by the Health Resources and Services Administration (HRSA) of the U.S. Department of Health and Human Services (HHS) as part of an award totaling $1,000.000 with 0% financed with non-governmental sources. The contents are those of the authors and do not necessarily represent the official views of, nor an endorsement, by HRSA, HHS, or the U.S. Government. For more information, please visit HRSA.gov.”</a:t>
            </a:r>
            <a:endParaRPr lang="en-PR"/>
          </a:p>
          <a:p>
            <a:pPr lvl="0"/>
            <a:endParaRPr lang="en-US"/>
          </a:p>
        </p:txBody>
      </p:sp>
      <p:sp>
        <p:nvSpPr>
          <p:cNvPr id="4" name="Slide Number Placeholder 3"/>
          <p:cNvSpPr txBox="1">
            <a:spLocks noGrp="1"/>
          </p:cNvSpPr>
          <p:nvPr>
            <p:ph type="sldNum" sz="quarter" idx="8"/>
          </p:nvPr>
        </p:nvSpPr>
        <p:spPr/>
        <p:txBody>
          <a:bodyPr/>
          <a:lstStyle/>
          <a:p>
            <a:pPr lvl="0"/>
            <a:fld id="{66D3B909-F642-4C61-A51E-1180F4BFF3BA}" type="slidenum">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txBox="1">
            <a:spLocks noGrp="1"/>
          </p:cNvSpPr>
          <p:nvPr>
            <p:ph type="body" sz="quarter" idx="1"/>
          </p:nvPr>
        </p:nvSpPr>
        <p:spPr/>
        <p:txBody>
          <a:bodyPr/>
          <a:lstStyle/>
          <a:p>
            <a:pPr lvl="0"/>
            <a:r>
              <a:rPr lang="en-US"/>
              <a:t>Sometimes telemedicine can be difficult. If you are having problems, are confused or anxious about a telemedicine appointment, there are ways to get help.</a:t>
            </a:r>
          </a:p>
          <a:p>
            <a:pPr lvl="0"/>
            <a:endParaRPr lang="en-US"/>
          </a:p>
          <a:p>
            <a:pPr lvl="0"/>
            <a:r>
              <a:rPr lang="en-US"/>
              <a:t># 1 Call your Provider. </a:t>
            </a:r>
          </a:p>
          <a:p>
            <a:pPr marL="342900" lvl="0" indent="-342900">
              <a:buSzPct val="100000"/>
              <a:buAutoNum type="arabicPeriod"/>
            </a:pPr>
            <a:r>
              <a:rPr lang="en-US"/>
              <a:t>Someone from practice can cal and walk you through what to expect</a:t>
            </a:r>
          </a:p>
          <a:p>
            <a:pPr marL="342900" lvl="0" indent="-342900">
              <a:buSzPct val="100000"/>
              <a:buAutoNum type="arabicPeriod"/>
            </a:pPr>
            <a:r>
              <a:rPr lang="en-US"/>
              <a:t>Often portals have videos to show you how the appointment will work</a:t>
            </a:r>
          </a:p>
          <a:p>
            <a:pPr marL="342900" lvl="0" indent="-342900">
              <a:buSzPct val="100000"/>
              <a:buAutoNum type="arabicPeriod"/>
            </a:pPr>
            <a:r>
              <a:rPr lang="en-US"/>
              <a:t>Call ahead and as soon as possible if something is not working</a:t>
            </a:r>
          </a:p>
          <a:p>
            <a:pPr marL="342900" lvl="0" indent="-342900">
              <a:buSzPct val="100000"/>
              <a:buAutoNum type="arabicPeriod"/>
            </a:pPr>
            <a:r>
              <a:rPr lang="en-US"/>
              <a:t>Ask about telephone or in person options</a:t>
            </a:r>
          </a:p>
          <a:p>
            <a:pPr marL="342900" lvl="0" indent="-342900">
              <a:buSzPct val="100000"/>
              <a:buAutoNum type="arabicPeriod"/>
            </a:pPr>
            <a:endParaRPr lang="en-US"/>
          </a:p>
          <a:p>
            <a:pPr marL="342900" lvl="0" indent="-342900">
              <a:buSzPct val="100000"/>
              <a:buAutoNum type="arabicPeriod"/>
            </a:pPr>
            <a:r>
              <a:rPr lang="en-US"/>
              <a:t>COMMUNITY</a:t>
            </a:r>
          </a:p>
          <a:p>
            <a:pPr marL="342900" lvl="0" indent="-342900">
              <a:buSzPct val="100000"/>
              <a:buAutoNum type="arabicPeriod"/>
            </a:pPr>
            <a:r>
              <a:rPr lang="en-US"/>
              <a:t>Often our children are very tech savvy and can help</a:t>
            </a:r>
          </a:p>
          <a:p>
            <a:pPr marL="342900" lvl="0" indent="-342900">
              <a:buSzPct val="100000"/>
              <a:buAutoNum type="arabicPeriod"/>
            </a:pPr>
            <a:endParaRPr lang="en-US"/>
          </a:p>
          <a:p>
            <a:pPr marL="342900" lvl="0" indent="-342900">
              <a:buSzPct val="100000"/>
              <a:buAutoNum type="arabicPeriod"/>
            </a:pPr>
            <a:endParaRPr lang="en-US"/>
          </a:p>
          <a:p>
            <a:pPr marL="342900" lvl="0" indent="-342900">
              <a:buSzPct val="100000"/>
              <a:buAutoNum type="arabicPeriod"/>
            </a:pPr>
            <a:endParaRPr lang="en-US"/>
          </a:p>
          <a:p>
            <a:pPr marL="342900" lvl="0" indent="-342900">
              <a:buSzPct val="100000"/>
              <a:buAutoNum type="arabicPeriod"/>
            </a:pPr>
            <a:endParaRPr lang="en-US"/>
          </a:p>
          <a:p>
            <a:pPr marL="342900" lvl="0" indent="-342900">
              <a:buSzPct val="100000"/>
              <a:buAutoNum type="arabicPeriod"/>
            </a:pPr>
            <a:r>
              <a:rPr lang="en-US"/>
              <a:t>DELETE?</a:t>
            </a:r>
          </a:p>
          <a:p>
            <a:pPr marL="342900" lvl="0" indent="-342900">
              <a:buSzPct val="100000"/>
              <a:buAutoNum type="arabicPeriod"/>
            </a:pPr>
            <a:endParaRPr lang="en-US"/>
          </a:p>
          <a:p>
            <a:pPr marL="342900" lvl="0" indent="-342900">
              <a:buSzPct val="100000"/>
              <a:buAutoNum type="arabicPeriod"/>
            </a:pPr>
            <a:r>
              <a:rPr lang="en-US"/>
              <a:t>Wanting to do an appt via telemedicine but that is not available, referred to urgent care/ER,  resorted to insurance telemedicine</a:t>
            </a:r>
          </a:p>
          <a:p>
            <a:pPr marL="342900" lvl="0" indent="-342900">
              <a:buSzPct val="100000"/>
              <a:buAutoNum type="arabicPeriod"/>
            </a:pPr>
            <a:r>
              <a:rPr lang="en-US"/>
              <a:t>Patient going to the clinic and doctor is on video, </a:t>
            </a:r>
          </a:p>
          <a:p>
            <a:pPr lvl="0"/>
            <a:r>
              <a:rPr lang="en-US"/>
              <a:t>4. Just note that you may be seeing your provider- your location or your providers may be different depending on the situation- location/hub.</a:t>
            </a:r>
          </a:p>
          <a:p>
            <a:pPr lvl="0"/>
            <a:r>
              <a:rPr lang="en-US"/>
              <a:t>5. Policy stuff- there are a lot of things in place right now… for COVID that may or may not remain in place</a:t>
            </a:r>
          </a:p>
          <a:p>
            <a:pPr lvl="0"/>
            <a:r>
              <a:rPr lang="en-US"/>
              <a:t>6. Calling the nurse line/advice line for the clinic (pick the option to speak with someone NOW) to let them know if your platform is working.</a:t>
            </a:r>
          </a:p>
          <a:p>
            <a:pPr lvl="0"/>
            <a:r>
              <a:rPr lang="en-US"/>
              <a:t>7. When person can’t do links/technology… reach out to the provider to do by phone</a:t>
            </a:r>
          </a:p>
          <a:p>
            <a:pPr lvl="0"/>
            <a:r>
              <a:rPr lang="en-US"/>
              <a:t>8. Asking about in-person options/comfort level</a:t>
            </a:r>
          </a:p>
          <a:p>
            <a:pPr lvl="0"/>
            <a:r>
              <a:rPr lang="en-US"/>
              <a:t>9. Looking on online tutorials /you can learn anything on YouTube</a:t>
            </a:r>
          </a:p>
          <a:p>
            <a:pPr lvl="0"/>
            <a:r>
              <a:rPr lang="en-US"/>
              <a:t>10. Neighborhood/ reach out to community</a:t>
            </a:r>
          </a:p>
          <a:p>
            <a:pPr lvl="0"/>
            <a:r>
              <a:rPr lang="en-US"/>
              <a:t>11. Advocate for multigenerational inclusion</a:t>
            </a:r>
          </a:p>
          <a:p>
            <a:pPr lvl="0"/>
            <a:r>
              <a:rPr lang="en-US"/>
              <a:t>12. Ask your teenager!</a:t>
            </a:r>
          </a:p>
          <a:p>
            <a:pPr lvl="0"/>
            <a:r>
              <a:rPr lang="en-US"/>
              <a:t>13. Phone a Friend</a:t>
            </a:r>
          </a:p>
          <a:p>
            <a:pPr lvl="0"/>
            <a:r>
              <a:rPr lang="en-US" b="1" i="1"/>
              <a:t>Suggestion: </a:t>
            </a:r>
            <a:r>
              <a:rPr lang="en-US" i="1"/>
              <a:t>Remind families that pressing 0 may not always be the best option. Best practice is to listen to all the prompts to avoid being placed back in their cue or listening to the message over again</a:t>
            </a:r>
            <a:endParaRPr lang="en-US" b="1" i="1"/>
          </a:p>
        </p:txBody>
      </p:sp>
      <p:sp>
        <p:nvSpPr>
          <p:cNvPr id="4" name="Slide Number Placeholder 3"/>
          <p:cNvSpPr txBox="1">
            <a:spLocks noGrp="1"/>
          </p:cNvSpPr>
          <p:nvPr>
            <p:ph type="sldNum" sz="quarter" idx="8"/>
          </p:nvPr>
        </p:nvSpPr>
        <p:spPr/>
        <p:txBody>
          <a:bodyPr/>
          <a:lstStyle/>
          <a:p>
            <a:pPr lvl="0"/>
            <a:fld id="{12E43589-0561-49BF-A064-0525AD232A0A}" type="slidenum">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txBox="1">
            <a:spLocks noGrp="1"/>
          </p:cNvSpPr>
          <p:nvPr>
            <p:ph type="body" sz="quarter" idx="1"/>
          </p:nvPr>
        </p:nvSpPr>
        <p:spPr/>
        <p:txBody>
          <a:bodyPr/>
          <a:lstStyle/>
          <a:p>
            <a:pPr lvl="0"/>
            <a:r>
              <a:rPr lang="en-US"/>
              <a:t>Testing Your Platform:</a:t>
            </a:r>
          </a:p>
          <a:p>
            <a:pPr lvl="0"/>
            <a:r>
              <a:rPr lang="en-US"/>
              <a:t>It is a good idea to be prepared</a:t>
            </a:r>
          </a:p>
          <a:p>
            <a:pPr lvl="0"/>
            <a:r>
              <a:rPr lang="en-US"/>
              <a:t>At least 2 days before your appointment. This helps you to figure out if you need help and to be prepared.</a:t>
            </a:r>
          </a:p>
          <a:p>
            <a:pPr lvl="0"/>
            <a:r>
              <a:rPr lang="en-US"/>
              <a:t>By logging into your providers portal or following the link in the email or text message that your provider sent you.</a:t>
            </a:r>
          </a:p>
          <a:p>
            <a:pPr lvl="0"/>
            <a:r>
              <a:rPr lang="en-US"/>
              <a:t>If you have not received any instructions from your provider, please call them sooner rather than later!</a:t>
            </a:r>
          </a:p>
          <a:p>
            <a:pPr lvl="0"/>
            <a:endParaRPr lang="en-US" b="1" i="1"/>
          </a:p>
        </p:txBody>
      </p:sp>
      <p:sp>
        <p:nvSpPr>
          <p:cNvPr id="4" name="Slide Number Placeholder 3"/>
          <p:cNvSpPr txBox="1">
            <a:spLocks noGrp="1"/>
          </p:cNvSpPr>
          <p:nvPr>
            <p:ph type="sldNum" sz="quarter" idx="8"/>
          </p:nvPr>
        </p:nvSpPr>
        <p:spPr/>
        <p:txBody>
          <a:bodyPr/>
          <a:lstStyle/>
          <a:p>
            <a:pPr lvl="0"/>
            <a:fld id="{B8570B8F-00E6-414A-B8FE-E0BDD32093D3}" type="slidenum">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txBox="1">
            <a:spLocks noGrp="1"/>
          </p:cNvSpPr>
          <p:nvPr>
            <p:ph type="body" sz="quarter" idx="1"/>
          </p:nvPr>
        </p:nvSpPr>
        <p:spPr/>
        <p:txBody>
          <a:bodyPr/>
          <a:lstStyle/>
          <a:p>
            <a:pPr lvl="0" defTabSz="914217">
              <a:spcBef>
                <a:spcPts val="0"/>
              </a:spcBef>
            </a:pPr>
            <a:r>
              <a:rPr lang="en-US"/>
              <a:t>If you cannot access the platform or portal or do not have an email or text link </a:t>
            </a:r>
            <a:r>
              <a:rPr lang="en-US" sz="9600" b="1">
                <a:solidFill>
                  <a:srgbClr val="632523"/>
                </a:solidFill>
                <a:latin typeface="Muli" pitchFamily="2"/>
              </a:rPr>
              <a:t>Call your Provider </a:t>
            </a:r>
            <a:r>
              <a:rPr lang="en-US" sz="9600"/>
              <a:t>at their office phone number</a:t>
            </a:r>
          </a:p>
          <a:p>
            <a:pPr lvl="0" defTabSz="914217">
              <a:spcBef>
                <a:spcPts val="0"/>
              </a:spcBef>
            </a:pPr>
            <a:endParaRPr lang="en-US" sz="9600"/>
          </a:p>
          <a:p>
            <a:pPr lvl="0">
              <a:spcBef>
                <a:spcPts val="3500"/>
              </a:spcBef>
            </a:pPr>
            <a:r>
              <a:rPr lang="es-MX" sz="9600"/>
              <a:t>Please Don’t wait until the day of your appointment or minutes before your appointment time to seek help!</a:t>
            </a:r>
            <a:endParaRPr lang="en-US" sz="9600"/>
          </a:p>
          <a:p>
            <a:pPr lvl="0">
              <a:spcBef>
                <a:spcPts val="3500"/>
              </a:spcBef>
            </a:pPr>
            <a:r>
              <a:rPr lang="en-US" sz="9600"/>
              <a:t>BUT, if something isn’t working that day, a call may be necessary to arrange to meet another way.</a:t>
            </a:r>
            <a:endParaRPr lang="es-MX" sz="9600"/>
          </a:p>
          <a:p>
            <a:pPr lvl="0" defTabSz="914217">
              <a:spcBef>
                <a:spcPts val="0"/>
              </a:spcBef>
            </a:pPr>
            <a:endParaRPr lang="en-US" sz="9600"/>
          </a:p>
          <a:p>
            <a:pPr lvl="0" defTabSz="914217">
              <a:spcBef>
                <a:spcPts val="0"/>
              </a:spcBef>
            </a:pPr>
            <a:r>
              <a:rPr lang="en-US" sz="9600" b="1" i="1">
                <a:solidFill>
                  <a:srgbClr val="632523"/>
                </a:solidFill>
                <a:latin typeface="Muli" pitchFamily="2"/>
              </a:rPr>
              <a:t>Suggestion: </a:t>
            </a:r>
            <a:r>
              <a:rPr lang="en-US" sz="9600" i="1">
                <a:solidFill>
                  <a:srgbClr val="632523"/>
                </a:solidFill>
                <a:latin typeface="Muli" pitchFamily="2"/>
              </a:rPr>
              <a:t>Find out who the technical expert is when scheduling a meeting </a:t>
            </a:r>
            <a:endParaRPr lang="en-US" sz="9600" b="1" i="1">
              <a:solidFill>
                <a:srgbClr val="632523"/>
              </a:solidFill>
              <a:latin typeface="Muli" pitchFamily="2"/>
            </a:endParaRPr>
          </a:p>
          <a:p>
            <a:pPr lvl="0" defTabSz="914217">
              <a:spcBef>
                <a:spcPts val="0"/>
              </a:spcBef>
            </a:pPr>
            <a:endParaRPr lang="en-US"/>
          </a:p>
          <a:p>
            <a:pPr lvl="0"/>
            <a:endParaRPr lang="en-US"/>
          </a:p>
        </p:txBody>
      </p:sp>
      <p:sp>
        <p:nvSpPr>
          <p:cNvPr id="4" name="Slide Number Placeholder 3"/>
          <p:cNvSpPr txBox="1">
            <a:spLocks noGrp="1"/>
          </p:cNvSpPr>
          <p:nvPr>
            <p:ph type="sldNum" sz="quarter" idx="8"/>
          </p:nvPr>
        </p:nvSpPr>
        <p:spPr/>
        <p:txBody>
          <a:bodyPr/>
          <a:lstStyle/>
          <a:p>
            <a:pPr lvl="0"/>
            <a:fld id="{F37BEF43-1D84-4758-9DFE-E908588A7081}" type="slidenum">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txBox="1">
            <a:spLocks noGrp="1"/>
          </p:cNvSpPr>
          <p:nvPr>
            <p:ph type="body" sz="quarter" idx="1"/>
          </p:nvPr>
        </p:nvSpPr>
        <p:spPr/>
        <p:txBody>
          <a:bodyPr/>
          <a:lstStyle/>
          <a:p>
            <a:pPr lvl="0" defTabSz="914217">
              <a:spcBef>
                <a:spcPts val="0"/>
              </a:spcBef>
            </a:pPr>
            <a:r>
              <a:rPr lang="en-US"/>
              <a:t>Have any of you not had a First Telemedicine Appointment yet? </a:t>
            </a:r>
          </a:p>
          <a:p>
            <a:pPr lvl="0" defTabSz="914217">
              <a:spcBef>
                <a:spcPts val="0"/>
              </a:spcBef>
            </a:pPr>
            <a:r>
              <a:rPr lang="en-US"/>
              <a:t>Would anyone like to share how that went?</a:t>
            </a:r>
          </a:p>
        </p:txBody>
      </p:sp>
      <p:sp>
        <p:nvSpPr>
          <p:cNvPr id="4" name="Slide Number Placeholder 3"/>
          <p:cNvSpPr txBox="1">
            <a:spLocks noGrp="1"/>
          </p:cNvSpPr>
          <p:nvPr>
            <p:ph type="sldNum" sz="quarter" idx="8"/>
          </p:nvPr>
        </p:nvSpPr>
        <p:spPr/>
        <p:txBody>
          <a:bodyPr/>
          <a:lstStyle/>
          <a:p>
            <a:pPr lvl="0"/>
            <a:fld id="{1A022C9B-018D-4466-9896-89DD3BA7852F}" type="slidenum">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txBox="1">
            <a:spLocks noGrp="1"/>
          </p:cNvSpPr>
          <p:nvPr>
            <p:ph type="body" sz="quarter" idx="1"/>
          </p:nvPr>
        </p:nvSpPr>
        <p:spPr/>
        <p:txBody>
          <a:bodyPr/>
          <a:lstStyle/>
          <a:p>
            <a:pPr lvl="0">
              <a:spcBef>
                <a:spcPts val="3500"/>
              </a:spcBef>
            </a:pPr>
            <a:r>
              <a:rPr lang="en-US" sz="9600" b="1">
                <a:solidFill>
                  <a:srgbClr val="632523"/>
                </a:solidFill>
                <a:latin typeface="Muli" pitchFamily="2"/>
              </a:rPr>
              <a:t>What does Family-Centered Telehealth mean?</a:t>
            </a:r>
          </a:p>
          <a:p>
            <a:pPr lvl="0"/>
            <a:r>
              <a:rPr lang="en-US"/>
              <a:t>Family-Centered care  is when you and your provider are working together for the wellbeing of your loved one. </a:t>
            </a:r>
          </a:p>
          <a:p>
            <a:pPr lvl="0"/>
            <a:endParaRPr lang="en-US"/>
          </a:p>
          <a:p>
            <a:pPr lvl="0"/>
            <a:r>
              <a:rPr lang="en-US"/>
              <a:t>Family-centered telehealth is a way of providing services through a variety of digital platforms that assures the health and well-being of children and youth with special healthcare needs (CYHSCN) and their families through respectful family/professional partnerships. </a:t>
            </a:r>
          </a:p>
          <a:p>
            <a:pPr lvl="0"/>
            <a:endParaRPr lang="en-US"/>
          </a:p>
          <a:p>
            <a:pPr lvl="0" defTabSz="914217">
              <a:spcBef>
                <a:spcPts val="0"/>
              </a:spcBef>
            </a:pPr>
            <a:r>
              <a:rPr lang="en-US"/>
              <a:t>Family-centered telehealth can help CYSHCN and families to access health care, improve experience, reduce stress, improve communication, and improve quality of life and well-being. </a:t>
            </a:r>
          </a:p>
          <a:p>
            <a:pPr lvl="0"/>
            <a:endParaRPr lang="en-US"/>
          </a:p>
        </p:txBody>
      </p:sp>
      <p:sp>
        <p:nvSpPr>
          <p:cNvPr id="4" name="Slide Number Placeholder 3"/>
          <p:cNvSpPr txBox="1">
            <a:spLocks noGrp="1"/>
          </p:cNvSpPr>
          <p:nvPr>
            <p:ph type="sldNum" sz="quarter" idx="8"/>
          </p:nvPr>
        </p:nvSpPr>
        <p:spPr/>
        <p:txBody>
          <a:bodyPr/>
          <a:lstStyle/>
          <a:p>
            <a:pPr lvl="0"/>
            <a:fld id="{DBBD99E5-0AA1-41C2-8283-8AD2F700388E}" type="slidenum">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txBox="1">
            <a:spLocks noGrp="1"/>
          </p:cNvSpPr>
          <p:nvPr>
            <p:ph type="body" sz="quarter" idx="1"/>
          </p:nvPr>
        </p:nvSpPr>
        <p:spPr/>
        <p:txBody>
          <a:bodyPr/>
          <a:lstStyle/>
          <a:p>
            <a:pPr lvl="0" defTabSz="914217">
              <a:spcBef>
                <a:spcPts val="0"/>
              </a:spcBef>
            </a:pPr>
            <a:r>
              <a:rPr lang="en-US" sz="8000">
                <a:solidFill>
                  <a:srgbClr val="1F497D"/>
                </a:solidFill>
              </a:rPr>
              <a:t>Everyone has certain Family Centered Telehealth </a:t>
            </a:r>
            <a:r>
              <a:rPr lang="en-US" sz="8000" b="1">
                <a:solidFill>
                  <a:srgbClr val="1F497D"/>
                </a:solidFill>
              </a:rPr>
              <a:t>Rights, similar to those you would have in a regular appointment.</a:t>
            </a:r>
          </a:p>
          <a:p>
            <a:pPr lvl="0" defTabSz="914217">
              <a:spcBef>
                <a:spcPts val="0"/>
              </a:spcBef>
            </a:pPr>
            <a:endParaRPr lang="en-US" sz="8000" b="1">
              <a:solidFill>
                <a:srgbClr val="8064A2"/>
              </a:solidFill>
            </a:endParaRPr>
          </a:p>
          <a:p>
            <a:pPr lvl="0" defTabSz="914217">
              <a:spcBef>
                <a:spcPts val="0"/>
              </a:spcBef>
            </a:pPr>
            <a:r>
              <a:rPr lang="en-US" sz="8000" b="1">
                <a:solidFill>
                  <a:srgbClr val="8064A2"/>
                </a:solidFill>
              </a:rPr>
              <a:t>Care via Telehealth</a:t>
            </a:r>
          </a:p>
          <a:p>
            <a:pPr lvl="0" defTabSz="914217">
              <a:spcBef>
                <a:spcPts val="0"/>
              </a:spcBef>
            </a:pPr>
            <a:r>
              <a:rPr lang="en-US" sz="8000"/>
              <a:t>You have the right to receive considerate, respectful and compassionate care through telehealth regardless of your age, gender, race, national origin, religion, sexual orientation, gender identity or disabilities.</a:t>
            </a:r>
          </a:p>
          <a:p>
            <a:pPr lvl="0" defTabSz="914217">
              <a:spcBef>
                <a:spcPts val="0"/>
              </a:spcBef>
            </a:pPr>
            <a:endParaRPr lang="en-US" sz="8000"/>
          </a:p>
          <a:p>
            <a:pPr lvl="0" defTabSz="914217">
              <a:spcBef>
                <a:spcPts val="0"/>
              </a:spcBef>
            </a:pPr>
            <a:r>
              <a:rPr lang="en-US" sz="8000" b="1">
                <a:solidFill>
                  <a:srgbClr val="8064A2"/>
                </a:solidFill>
              </a:rPr>
              <a:t>Plans of Care</a:t>
            </a:r>
          </a:p>
          <a:p>
            <a:pPr lvl="0" defTabSz="914217">
              <a:spcBef>
                <a:spcPts val="0"/>
              </a:spcBef>
            </a:pPr>
            <a:r>
              <a:rPr lang="en-US" sz="8000"/>
              <a:t>You have the right to disagree with any plans or ask for review or changes to the plan of care in a telehealth visit just as you would during an in person visit.</a:t>
            </a:r>
          </a:p>
          <a:p>
            <a:pPr lvl="0" defTabSz="914217">
              <a:spcBef>
                <a:spcPts val="0"/>
              </a:spcBef>
            </a:pPr>
            <a:endParaRPr lang="en-US" sz="8000"/>
          </a:p>
          <a:p>
            <a:pPr lvl="0" defTabSz="914217">
              <a:spcBef>
                <a:spcPts val="0"/>
              </a:spcBef>
            </a:pPr>
            <a:r>
              <a:rPr lang="en-US" sz="8000" b="1">
                <a:solidFill>
                  <a:srgbClr val="8064A2"/>
                </a:solidFill>
              </a:rPr>
              <a:t>Questions</a:t>
            </a:r>
          </a:p>
          <a:p>
            <a:pPr lvl="0">
              <a:spcBef>
                <a:spcPts val="2900"/>
              </a:spcBef>
            </a:pPr>
            <a:r>
              <a:rPr lang="en-US" sz="8000"/>
              <a:t>You have the right to ask your provider or the appropriate office staff any questions about logging on to, and needing assistance with, the platform.</a:t>
            </a:r>
          </a:p>
          <a:p>
            <a:pPr lvl="0">
              <a:spcBef>
                <a:spcPts val="2900"/>
              </a:spcBef>
            </a:pPr>
            <a:r>
              <a:rPr lang="en-US" sz="8000"/>
              <a:t>You have the right to share information or symptoms and ask questions during a telehealth visit as you would during an in person visit.</a:t>
            </a:r>
          </a:p>
          <a:p>
            <a:pPr lvl="0">
              <a:spcBef>
                <a:spcPts val="2900"/>
              </a:spcBef>
            </a:pPr>
            <a:endParaRPr lang="en-US" sz="8000"/>
          </a:p>
          <a:p>
            <a:pPr lvl="0" defTabSz="914217">
              <a:spcBef>
                <a:spcPts val="0"/>
              </a:spcBef>
            </a:pPr>
            <a:r>
              <a:rPr lang="en-US" sz="8000" b="1">
                <a:solidFill>
                  <a:srgbClr val="8064A2"/>
                </a:solidFill>
              </a:rPr>
              <a:t>Documentation</a:t>
            </a:r>
          </a:p>
          <a:p>
            <a:pPr lvl="0" defTabSz="914217">
              <a:spcBef>
                <a:spcPts val="0"/>
              </a:spcBef>
            </a:pPr>
            <a:r>
              <a:rPr lang="en-US" sz="8000"/>
              <a:t>You have the right to receive the same type of information, such as test results or diagnosis, during telehealth as you would during an in person visit.</a:t>
            </a:r>
          </a:p>
          <a:p>
            <a:pPr lvl="0" defTabSz="914217">
              <a:spcBef>
                <a:spcPts val="0"/>
              </a:spcBef>
            </a:pPr>
            <a:endParaRPr lang="en-US" sz="8000" b="1">
              <a:solidFill>
                <a:srgbClr val="8064A2"/>
              </a:solidFill>
            </a:endParaRPr>
          </a:p>
          <a:p>
            <a:pPr lvl="0" defTabSz="914217">
              <a:spcBef>
                <a:spcPts val="0"/>
              </a:spcBef>
            </a:pPr>
            <a:r>
              <a:rPr lang="en-US" sz="8000" b="1" i="1">
                <a:solidFill>
                  <a:srgbClr val="8064A2"/>
                </a:solidFill>
              </a:rPr>
              <a:t>Presenter Suggestion: </a:t>
            </a:r>
            <a:r>
              <a:rPr lang="en-US" sz="8000" i="1">
                <a:solidFill>
                  <a:srgbClr val="8064A2"/>
                </a:solidFill>
              </a:rPr>
              <a:t>Provide examples of different scenarios when discussing these “rights” so that families can understand how each one works. </a:t>
            </a:r>
            <a:endParaRPr lang="en-US" sz="8000" b="1" i="1">
              <a:solidFill>
                <a:srgbClr val="8064A2"/>
              </a:solidFill>
            </a:endParaRPr>
          </a:p>
          <a:p>
            <a:pPr lvl="0">
              <a:spcBef>
                <a:spcPts val="2900"/>
              </a:spcBef>
            </a:pPr>
            <a:endParaRPr lang="en-US" sz="8000"/>
          </a:p>
          <a:p>
            <a:pPr lvl="0" defTabSz="914217">
              <a:spcBef>
                <a:spcPts val="0"/>
              </a:spcBef>
            </a:pPr>
            <a:endParaRPr lang="en-US" sz="8000" b="1">
              <a:solidFill>
                <a:srgbClr val="8064A2"/>
              </a:solidFill>
            </a:endParaRPr>
          </a:p>
          <a:p>
            <a:pPr lvl="0" defTabSz="914217">
              <a:spcBef>
                <a:spcPts val="0"/>
              </a:spcBef>
            </a:pPr>
            <a:endParaRPr lang="en-US" sz="8000"/>
          </a:p>
          <a:p>
            <a:pPr lvl="0" defTabSz="914217">
              <a:spcBef>
                <a:spcPts val="0"/>
              </a:spcBef>
            </a:pPr>
            <a:endParaRPr lang="en-US" sz="8000" b="1">
              <a:solidFill>
                <a:srgbClr val="8064A2"/>
              </a:solidFill>
            </a:endParaRPr>
          </a:p>
          <a:p>
            <a:pPr lvl="0" defTabSz="914217">
              <a:spcBef>
                <a:spcPts val="0"/>
              </a:spcBef>
            </a:pPr>
            <a:endParaRPr lang="en-US" sz="8000"/>
          </a:p>
          <a:p>
            <a:pPr lvl="0">
              <a:spcBef>
                <a:spcPts val="2900"/>
              </a:spcBef>
            </a:pPr>
            <a:endParaRPr lang="en-US" sz="8000"/>
          </a:p>
        </p:txBody>
      </p:sp>
      <p:sp>
        <p:nvSpPr>
          <p:cNvPr id="4" name="Slide Number Placeholder 3"/>
          <p:cNvSpPr txBox="1">
            <a:spLocks noGrp="1"/>
          </p:cNvSpPr>
          <p:nvPr>
            <p:ph type="sldNum" sz="quarter" idx="8"/>
          </p:nvPr>
        </p:nvSpPr>
        <p:spPr/>
        <p:txBody>
          <a:bodyPr/>
          <a:lstStyle/>
          <a:p>
            <a:pPr lvl="0"/>
            <a:fld id="{1B59D734-521F-4224-AE30-05B531751186}" type="slidenum">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txBox="1">
            <a:spLocks noGrp="1"/>
          </p:cNvSpPr>
          <p:nvPr>
            <p:ph type="body" sz="quarter" idx="1"/>
          </p:nvPr>
        </p:nvSpPr>
        <p:spPr/>
        <p:txBody>
          <a:bodyPr/>
          <a:lstStyle/>
          <a:p>
            <a:pPr lvl="0" defTabSz="914217">
              <a:spcBef>
                <a:spcPts val="0"/>
              </a:spcBef>
            </a:pPr>
            <a:r>
              <a:rPr lang="en-US" sz="8000" b="1">
                <a:solidFill>
                  <a:srgbClr val="1F497D"/>
                </a:solidFill>
              </a:rPr>
              <a:t>You also have the right to</a:t>
            </a:r>
          </a:p>
          <a:p>
            <a:pPr lvl="0" defTabSz="914217">
              <a:spcBef>
                <a:spcPts val="0"/>
              </a:spcBef>
            </a:pPr>
            <a:endParaRPr lang="en-US" sz="8000" b="1">
              <a:solidFill>
                <a:srgbClr val="1F497D"/>
              </a:solidFill>
            </a:endParaRPr>
          </a:p>
          <a:p>
            <a:pPr lvl="0" defTabSz="914217">
              <a:spcBef>
                <a:spcPts val="0"/>
              </a:spcBef>
            </a:pPr>
            <a:r>
              <a:rPr lang="en-US" sz="8000"/>
              <a:t> accommodations for vision, hearing and speech to be able to access your telemedicine visit.</a:t>
            </a:r>
          </a:p>
          <a:p>
            <a:pPr lvl="0" defTabSz="914217">
              <a:spcBef>
                <a:spcPts val="0"/>
              </a:spcBef>
            </a:pPr>
            <a:endParaRPr lang="en-US" sz="8000"/>
          </a:p>
          <a:p>
            <a:pPr lvl="0" defTabSz="914217">
              <a:spcBef>
                <a:spcPts val="0"/>
              </a:spcBef>
            </a:pPr>
            <a:r>
              <a:rPr lang="en-US" sz="8000"/>
              <a:t>to have someone you want present with you during your telehealth visit. </a:t>
            </a:r>
          </a:p>
          <a:p>
            <a:pPr lvl="0" defTabSz="914217">
              <a:spcBef>
                <a:spcPts val="0"/>
              </a:spcBef>
            </a:pPr>
            <a:endParaRPr lang="en-US" sz="8000">
              <a:solidFill>
                <a:srgbClr val="1F497D"/>
              </a:solidFill>
              <a:latin typeface="Open Sans Light"/>
            </a:endParaRPr>
          </a:p>
          <a:p>
            <a:pPr lvl="0" defTabSz="914217">
              <a:spcBef>
                <a:spcPts val="0"/>
              </a:spcBef>
            </a:pPr>
            <a:r>
              <a:rPr lang="en-US" sz="8000">
                <a:solidFill>
                  <a:srgbClr val="1F497D"/>
                </a:solidFill>
                <a:latin typeface="Open Sans Light"/>
              </a:rPr>
              <a:t>to access a telehealth visit in your primary language with effective and adequate interpretation services.</a:t>
            </a:r>
          </a:p>
          <a:p>
            <a:pPr lvl="0" defTabSz="914217">
              <a:spcBef>
                <a:spcPts val="0"/>
              </a:spcBef>
            </a:pPr>
            <a:endParaRPr lang="en-US" sz="8000">
              <a:solidFill>
                <a:srgbClr val="1F497D"/>
              </a:solidFill>
              <a:latin typeface="Open Sans Light"/>
            </a:endParaRPr>
          </a:p>
          <a:p>
            <a:pPr lvl="0" defTabSz="914217">
              <a:spcBef>
                <a:spcPts val="0"/>
              </a:spcBef>
            </a:pPr>
            <a:r>
              <a:rPr lang="en-US" sz="8000" b="1">
                <a:solidFill>
                  <a:srgbClr val="8064A2"/>
                </a:solidFill>
              </a:rPr>
              <a:t>And </a:t>
            </a:r>
          </a:p>
          <a:p>
            <a:pPr lvl="0" defTabSz="914217">
              <a:spcBef>
                <a:spcPts val="0"/>
              </a:spcBef>
            </a:pPr>
            <a:r>
              <a:rPr lang="en-US" sz="8000"/>
              <a:t>You have the right to stop a telehealth visit if the provider if you feel uncomfortable at any time.</a:t>
            </a:r>
          </a:p>
          <a:p>
            <a:pPr lvl="0">
              <a:spcBef>
                <a:spcPts val="2900"/>
              </a:spcBef>
            </a:pPr>
            <a:r>
              <a:rPr lang="en-US" sz="8000"/>
              <a:t>Some Examples of things that may make you feel uncomfortable:</a:t>
            </a:r>
          </a:p>
          <a:p>
            <a:pPr lvl="0">
              <a:spcBef>
                <a:spcPts val="2900"/>
              </a:spcBef>
            </a:pPr>
            <a:r>
              <a:rPr lang="en-US" sz="8000"/>
              <a:t>If the provider is eating, taking another call, talking with someone off camera. We will share some examples in our bloopers section of this in the bloopers section of the webinar. </a:t>
            </a:r>
          </a:p>
          <a:p>
            <a:pPr lvl="0">
              <a:spcBef>
                <a:spcPts val="2900"/>
              </a:spcBef>
            </a:pPr>
            <a:endParaRPr lang="en-US" sz="8000"/>
          </a:p>
          <a:p>
            <a:pPr lvl="0">
              <a:spcBef>
                <a:spcPts val="2900"/>
              </a:spcBef>
            </a:pPr>
            <a:r>
              <a:rPr lang="en-US" sz="8000"/>
              <a:t>Remember to ask for any needed Acoomodations or a Interpretation IN ADVANCE.</a:t>
            </a:r>
          </a:p>
          <a:p>
            <a:pPr lvl="0">
              <a:spcBef>
                <a:spcPts val="2900"/>
              </a:spcBef>
            </a:pPr>
            <a:endParaRPr lang="en-US" sz="8000"/>
          </a:p>
          <a:p>
            <a:pPr lvl="0">
              <a:spcBef>
                <a:spcPts val="2900"/>
              </a:spcBef>
            </a:pPr>
            <a:r>
              <a:rPr lang="en-US" sz="8000" b="1" i="1"/>
              <a:t>Presenter Suggestion: </a:t>
            </a:r>
            <a:r>
              <a:rPr lang="en-US" sz="8000" i="1"/>
              <a:t>Share examples or scenarios of when and how to exercise these rights with communicating with a health care professional. </a:t>
            </a:r>
            <a:endParaRPr lang="en-US" sz="8000" b="1" i="1"/>
          </a:p>
        </p:txBody>
      </p:sp>
      <p:sp>
        <p:nvSpPr>
          <p:cNvPr id="4" name="Slide Number Placeholder 3"/>
          <p:cNvSpPr txBox="1">
            <a:spLocks noGrp="1"/>
          </p:cNvSpPr>
          <p:nvPr>
            <p:ph type="sldNum" sz="quarter" idx="8"/>
          </p:nvPr>
        </p:nvSpPr>
        <p:spPr/>
        <p:txBody>
          <a:bodyPr/>
          <a:lstStyle/>
          <a:p>
            <a:pPr lvl="0"/>
            <a:fld id="{46952950-5A3F-4BD2-8227-A19CFA2349E9}" type="slidenum">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txBox="1">
            <a:spLocks noGrp="1"/>
          </p:cNvSpPr>
          <p:nvPr>
            <p:ph type="body" sz="quarter" idx="1"/>
          </p:nvPr>
        </p:nvSpPr>
        <p:spPr/>
        <p:txBody>
          <a:bodyPr/>
          <a:lstStyle/>
          <a:p>
            <a:pPr lvl="0" defTabSz="914217">
              <a:spcBef>
                <a:spcPts val="0"/>
              </a:spcBef>
            </a:pPr>
            <a:r>
              <a:rPr lang="en-US" sz="8000">
                <a:solidFill>
                  <a:srgbClr val="1F497D"/>
                </a:solidFill>
              </a:rPr>
              <a:t>As always, while you have rights, you also have responsibilities:</a:t>
            </a:r>
          </a:p>
          <a:p>
            <a:pPr lvl="0" defTabSz="914217">
              <a:spcBef>
                <a:spcPts val="0"/>
              </a:spcBef>
            </a:pPr>
            <a:r>
              <a:rPr lang="en-US" sz="8000">
                <a:solidFill>
                  <a:srgbClr val="1F497D"/>
                </a:solidFill>
              </a:rPr>
              <a:t>You should be prepared to:</a:t>
            </a:r>
          </a:p>
          <a:p>
            <a:pPr lvl="0" defTabSz="914217">
              <a:spcBef>
                <a:spcPts val="0"/>
              </a:spcBef>
            </a:pPr>
            <a:r>
              <a:rPr lang="en-US" sz="8000" b="1">
                <a:solidFill>
                  <a:srgbClr val="8064A2"/>
                </a:solidFill>
              </a:rPr>
              <a:t>Come with Information:</a:t>
            </a:r>
          </a:p>
          <a:p>
            <a:pPr lvl="0" defTabSz="914217">
              <a:spcBef>
                <a:spcPts val="0"/>
              </a:spcBef>
            </a:pPr>
            <a:r>
              <a:rPr lang="en-US" sz="8000"/>
              <a:t>Come to the telehealth visit with information and updates about your child’s health, such as celebrations in your child’s life since last visit, concerns, symptoms, treatments or hospitalizations since last visit, medications, updates from other providers, and any other information you think your providers might need to know.</a:t>
            </a:r>
          </a:p>
          <a:p>
            <a:pPr lvl="0" defTabSz="914217">
              <a:spcBef>
                <a:spcPts val="0"/>
              </a:spcBef>
            </a:pPr>
            <a:endParaRPr lang="en-US" sz="8000"/>
          </a:p>
          <a:p>
            <a:pPr lvl="0" defTabSz="914217">
              <a:spcBef>
                <a:spcPts val="0"/>
              </a:spcBef>
            </a:pPr>
            <a:r>
              <a:rPr lang="en-US" sz="8000" b="1">
                <a:solidFill>
                  <a:srgbClr val="8064A2"/>
                </a:solidFill>
              </a:rPr>
              <a:t>Questions:</a:t>
            </a:r>
          </a:p>
          <a:p>
            <a:pPr lvl="0">
              <a:lnSpc>
                <a:spcPts val="4300"/>
              </a:lnSpc>
              <a:spcBef>
                <a:spcPts val="2900"/>
              </a:spcBef>
            </a:pPr>
            <a:r>
              <a:rPr lang="en-US" sz="8000"/>
              <a:t>Ask questions when you do not understand information or plan of care.  </a:t>
            </a:r>
          </a:p>
          <a:p>
            <a:pPr lvl="0">
              <a:lnSpc>
                <a:spcPts val="4300"/>
              </a:lnSpc>
              <a:spcBef>
                <a:spcPts val="2900"/>
              </a:spcBef>
            </a:pPr>
            <a:r>
              <a:rPr lang="en-US" sz="8000"/>
              <a:t>Take notes of any questions or concerns you have, or of any orders, plans and action items discussed during the telehealth visit.   </a:t>
            </a:r>
          </a:p>
          <a:p>
            <a:pPr lvl="0">
              <a:lnSpc>
                <a:spcPts val="4300"/>
              </a:lnSpc>
              <a:spcBef>
                <a:spcPts val="2900"/>
              </a:spcBef>
            </a:pPr>
            <a:r>
              <a:rPr lang="en-US" sz="8000"/>
              <a:t>   </a:t>
            </a:r>
          </a:p>
          <a:p>
            <a:pPr lvl="0" defTabSz="914217">
              <a:lnSpc>
                <a:spcPts val="4300"/>
              </a:lnSpc>
              <a:spcBef>
                <a:spcPts val="0"/>
              </a:spcBef>
            </a:pPr>
            <a:r>
              <a:rPr lang="en-US" sz="8000" b="1">
                <a:solidFill>
                  <a:srgbClr val="8064A2"/>
                </a:solidFill>
              </a:rPr>
              <a:t>Participation:</a:t>
            </a:r>
          </a:p>
          <a:p>
            <a:pPr lvl="0">
              <a:spcBef>
                <a:spcPts val="2900"/>
              </a:spcBef>
            </a:pPr>
            <a:r>
              <a:rPr lang="en-US" sz="8000"/>
              <a:t>Actively participate in the Telehealth visit. </a:t>
            </a:r>
          </a:p>
          <a:p>
            <a:pPr lvl="0">
              <a:spcBef>
                <a:spcPts val="2900"/>
              </a:spcBef>
            </a:pPr>
            <a:r>
              <a:rPr lang="en-US" sz="8000"/>
              <a:t>Offer your child the same opportunity to actively participate in the telehealth visit.</a:t>
            </a:r>
          </a:p>
          <a:p>
            <a:pPr lvl="0">
              <a:spcBef>
                <a:spcPts val="2900"/>
              </a:spcBef>
            </a:pPr>
            <a:endParaRPr lang="en-US" sz="8000"/>
          </a:p>
          <a:p>
            <a:pPr lvl="0" defTabSz="914217">
              <a:spcBef>
                <a:spcPts val="0"/>
              </a:spcBef>
            </a:pPr>
            <a:r>
              <a:rPr lang="en-US" sz="8000" b="1">
                <a:solidFill>
                  <a:srgbClr val="8064A2"/>
                </a:solidFill>
              </a:rPr>
              <a:t>Exam:</a:t>
            </a:r>
          </a:p>
          <a:p>
            <a:pPr lvl="0">
              <a:spcBef>
                <a:spcPts val="2900"/>
              </a:spcBef>
            </a:pPr>
            <a:r>
              <a:rPr lang="en-US" sz="8000">
                <a:solidFill>
                  <a:srgbClr val="1F497D"/>
                </a:solidFill>
              </a:rPr>
              <a:t>Assist with any physical examination of your child or demonstrate issues with your child’s care, such as problem with supply or equipment, </a:t>
            </a:r>
          </a:p>
          <a:p>
            <a:pPr lvl="0">
              <a:spcBef>
                <a:spcPts val="2900"/>
              </a:spcBef>
            </a:pPr>
            <a:r>
              <a:rPr lang="en-US" sz="8000">
                <a:solidFill>
                  <a:srgbClr val="1F497D"/>
                </a:solidFill>
              </a:rPr>
              <a:t>during the telehealth visit.</a:t>
            </a:r>
            <a:endParaRPr lang="en-US" sz="8000" b="1">
              <a:solidFill>
                <a:srgbClr val="8064A2"/>
              </a:solidFill>
            </a:endParaRPr>
          </a:p>
          <a:p>
            <a:pPr lvl="0">
              <a:spcBef>
                <a:spcPts val="2900"/>
              </a:spcBef>
            </a:pPr>
            <a:endParaRPr lang="en-US" sz="8000"/>
          </a:p>
          <a:p>
            <a:pPr lvl="0" defTabSz="914217">
              <a:lnSpc>
                <a:spcPts val="4300"/>
              </a:lnSpc>
              <a:spcBef>
                <a:spcPts val="0"/>
              </a:spcBef>
            </a:pPr>
            <a:endParaRPr lang="en-US" sz="8000" b="1" i="1">
              <a:solidFill>
                <a:srgbClr val="8064A2"/>
              </a:solidFill>
            </a:endParaRPr>
          </a:p>
          <a:p>
            <a:pPr lvl="0">
              <a:lnSpc>
                <a:spcPts val="4300"/>
              </a:lnSpc>
              <a:spcBef>
                <a:spcPts val="2900"/>
              </a:spcBef>
            </a:pPr>
            <a:endParaRPr lang="en-US" sz="8000"/>
          </a:p>
          <a:p>
            <a:pPr lvl="0" defTabSz="914217">
              <a:spcBef>
                <a:spcPts val="0"/>
              </a:spcBef>
            </a:pPr>
            <a:endParaRPr lang="en-US" sz="8000" b="1">
              <a:solidFill>
                <a:srgbClr val="8064A2"/>
              </a:solidFill>
            </a:endParaRPr>
          </a:p>
          <a:p>
            <a:pPr lvl="0" defTabSz="914217">
              <a:spcBef>
                <a:spcPts val="0"/>
              </a:spcBef>
            </a:pPr>
            <a:endParaRPr lang="en-US" sz="8000"/>
          </a:p>
          <a:p>
            <a:pPr lvl="0" defTabSz="914217">
              <a:spcBef>
                <a:spcPts val="0"/>
              </a:spcBef>
            </a:pPr>
            <a:endParaRPr lang="en-US" sz="8000" b="1">
              <a:solidFill>
                <a:srgbClr val="8064A2"/>
              </a:solidFill>
            </a:endParaRPr>
          </a:p>
          <a:p>
            <a:pPr lvl="0" defTabSz="914217">
              <a:spcBef>
                <a:spcPts val="0"/>
              </a:spcBef>
            </a:pPr>
            <a:endParaRPr lang="en-US" sz="8000" b="1">
              <a:solidFill>
                <a:srgbClr val="1F497D"/>
              </a:solidFill>
            </a:endParaRPr>
          </a:p>
          <a:p>
            <a:pPr lvl="0">
              <a:spcBef>
                <a:spcPts val="2900"/>
              </a:spcBef>
            </a:pPr>
            <a:endParaRPr lang="en-US" sz="8000"/>
          </a:p>
        </p:txBody>
      </p:sp>
      <p:sp>
        <p:nvSpPr>
          <p:cNvPr id="4" name="Slide Number Placeholder 3"/>
          <p:cNvSpPr txBox="1">
            <a:spLocks noGrp="1"/>
          </p:cNvSpPr>
          <p:nvPr>
            <p:ph type="sldNum" sz="quarter" idx="8"/>
          </p:nvPr>
        </p:nvSpPr>
        <p:spPr/>
        <p:txBody>
          <a:bodyPr/>
          <a:lstStyle/>
          <a:p>
            <a:pPr lvl="0"/>
            <a:fld id="{0B57A324-790D-4F66-B6A8-C9BC73B74BBF}" type="slidenum">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txBox="1">
            <a:spLocks noGrp="1"/>
          </p:cNvSpPr>
          <p:nvPr>
            <p:ph type="body" sz="quarter" idx="1"/>
          </p:nvPr>
        </p:nvSpPr>
        <p:spPr/>
        <p:txBody>
          <a:bodyPr/>
          <a:lstStyle/>
          <a:p>
            <a:pPr lvl="0"/>
            <a:r>
              <a:rPr lang="en-US">
                <a:solidFill>
                  <a:srgbClr val="632523"/>
                </a:solidFill>
                <a:latin typeface="Muli" pitchFamily="2"/>
              </a:rPr>
              <a:t>You’ll remember that I said that this can be confusing. </a:t>
            </a:r>
          </a:p>
          <a:p>
            <a:pPr lvl="0"/>
            <a:r>
              <a:rPr lang="en-US">
                <a:solidFill>
                  <a:srgbClr val="632523"/>
                </a:solidFill>
                <a:latin typeface="Muli" pitchFamily="2"/>
              </a:rPr>
              <a:t>One part of the confusion is that there areOther Names for a Telemedicine Appointment</a:t>
            </a:r>
          </a:p>
          <a:p>
            <a:pPr lvl="0"/>
            <a:endParaRPr lang="en-US">
              <a:solidFill>
                <a:srgbClr val="632523"/>
              </a:solidFill>
              <a:latin typeface="Muli" pitchFamily="2"/>
            </a:endParaRPr>
          </a:p>
          <a:p>
            <a:pPr lvl="0"/>
            <a:r>
              <a:rPr lang="en-US">
                <a:solidFill>
                  <a:srgbClr val="632523"/>
                </a:solidFill>
                <a:latin typeface="Muli" pitchFamily="2"/>
              </a:rPr>
              <a:t>f your provider calls it something else, I want  you to recognize the name.</a:t>
            </a:r>
          </a:p>
          <a:p>
            <a:pPr lvl="0"/>
            <a:r>
              <a:rPr lang="en-US">
                <a:solidFill>
                  <a:srgbClr val="632523"/>
                </a:solidFill>
                <a:latin typeface="Muli" pitchFamily="2"/>
              </a:rPr>
              <a:t>E- Consults</a:t>
            </a:r>
          </a:p>
          <a:p>
            <a:pPr lvl="0"/>
            <a:r>
              <a:rPr lang="en-US">
                <a:solidFill>
                  <a:srgbClr val="632523"/>
                </a:solidFill>
                <a:latin typeface="Muli" pitchFamily="2"/>
              </a:rPr>
              <a:t>E-visits</a:t>
            </a:r>
          </a:p>
          <a:p>
            <a:pPr lvl="0"/>
            <a:r>
              <a:rPr lang="en-US">
                <a:solidFill>
                  <a:srgbClr val="632523"/>
                </a:solidFill>
                <a:latin typeface="Muli" pitchFamily="2"/>
              </a:rPr>
              <a:t>Virtual Visits</a:t>
            </a:r>
          </a:p>
          <a:p>
            <a:pPr lvl="0"/>
            <a:r>
              <a:rPr lang="en-US">
                <a:solidFill>
                  <a:srgbClr val="632523"/>
                </a:solidFill>
                <a:latin typeface="Muli" pitchFamily="2"/>
              </a:rPr>
              <a:t>TeleCare</a:t>
            </a:r>
          </a:p>
          <a:p>
            <a:pPr lvl="0"/>
            <a:r>
              <a:rPr lang="en-US">
                <a:solidFill>
                  <a:srgbClr val="632523"/>
                </a:solidFill>
                <a:latin typeface="Muli" pitchFamily="2"/>
              </a:rPr>
              <a:t>TeleHealth</a:t>
            </a:r>
          </a:p>
          <a:p>
            <a:pPr lvl="0"/>
            <a:r>
              <a:rPr lang="en-US">
                <a:solidFill>
                  <a:srgbClr val="632523"/>
                </a:solidFill>
                <a:latin typeface="Muli" pitchFamily="2"/>
              </a:rPr>
              <a:t>Virtual Care</a:t>
            </a:r>
          </a:p>
          <a:p>
            <a:pPr lvl="0"/>
            <a:r>
              <a:rPr lang="en-US">
                <a:solidFill>
                  <a:srgbClr val="632523"/>
                </a:solidFill>
                <a:latin typeface="Muli" pitchFamily="2"/>
              </a:rPr>
              <a:t>mHealth</a:t>
            </a:r>
          </a:p>
          <a:p>
            <a:pPr lvl="0"/>
            <a:r>
              <a:rPr lang="en-US">
                <a:solidFill>
                  <a:srgbClr val="632523"/>
                </a:solidFill>
                <a:latin typeface="Muli" pitchFamily="2"/>
              </a:rPr>
              <a:t>Virtual Health Care</a:t>
            </a:r>
          </a:p>
          <a:p>
            <a:pPr lvl="0"/>
            <a:r>
              <a:rPr lang="en-US">
                <a:solidFill>
                  <a:srgbClr val="632523"/>
                </a:solidFill>
                <a:latin typeface="Muli" pitchFamily="2"/>
              </a:rPr>
              <a:t>On-line Visit</a:t>
            </a:r>
          </a:p>
          <a:p>
            <a:pPr lvl="0"/>
            <a:r>
              <a:rPr lang="en-US">
                <a:solidFill>
                  <a:srgbClr val="632523"/>
                </a:solidFill>
                <a:latin typeface="Muli" pitchFamily="2"/>
              </a:rPr>
              <a:t>Video Visit</a:t>
            </a:r>
          </a:p>
          <a:p>
            <a:pPr lvl="0"/>
            <a:r>
              <a:rPr lang="en-US">
                <a:solidFill>
                  <a:srgbClr val="632523"/>
                </a:solidFill>
                <a:latin typeface="Muli" pitchFamily="2"/>
              </a:rPr>
              <a:t>Phone Visit</a:t>
            </a:r>
          </a:p>
          <a:p>
            <a:pPr lvl="0"/>
            <a:r>
              <a:rPr lang="en-US">
                <a:solidFill>
                  <a:srgbClr val="632523"/>
                </a:solidFill>
                <a:latin typeface="Muli" pitchFamily="2"/>
              </a:rPr>
              <a:t>These are just some of the names for a Telemedicine Appointment.</a:t>
            </a:r>
          </a:p>
          <a:p>
            <a:pPr lvl="0"/>
            <a:r>
              <a:rPr lang="en-US">
                <a:solidFill>
                  <a:srgbClr val="632523"/>
                </a:solidFill>
                <a:latin typeface="Muli" pitchFamily="2"/>
              </a:rPr>
              <a:t>There may be terms that are not on this list that your provider calls their appointments, so be sure to ask your provider for clarification if you have any questions.</a:t>
            </a:r>
          </a:p>
          <a:p>
            <a:pPr lvl="0"/>
            <a:endParaRPr lang="en-US">
              <a:solidFill>
                <a:srgbClr val="632523"/>
              </a:solidFill>
              <a:latin typeface="Muli" pitchFamily="2"/>
            </a:endParaRPr>
          </a:p>
          <a:p>
            <a:pPr lvl="0"/>
            <a:endParaRPr lang="en-US">
              <a:solidFill>
                <a:srgbClr val="632523"/>
              </a:solidFill>
              <a:latin typeface="Muli" pitchFamily="2"/>
            </a:endParaRPr>
          </a:p>
          <a:p>
            <a:pPr lvl="0"/>
            <a:endParaRPr lang="en-US"/>
          </a:p>
          <a:p>
            <a:pPr lvl="0"/>
            <a:endParaRPr lang="en-US"/>
          </a:p>
        </p:txBody>
      </p:sp>
      <p:sp>
        <p:nvSpPr>
          <p:cNvPr id="4" name="Slide Number Placeholder 3"/>
          <p:cNvSpPr txBox="1">
            <a:spLocks noGrp="1"/>
          </p:cNvSpPr>
          <p:nvPr>
            <p:ph type="sldNum" sz="quarter" idx="8"/>
          </p:nvPr>
        </p:nvSpPr>
        <p:spPr/>
        <p:txBody>
          <a:bodyPr/>
          <a:lstStyle/>
          <a:p>
            <a:pPr lvl="0"/>
            <a:fld id="{EBF7084B-9713-41C6-9AC2-467881D36A94}" type="slidenum">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txBox="1">
            <a:spLocks noGrp="1"/>
          </p:cNvSpPr>
          <p:nvPr>
            <p:ph type="body" sz="quarter" idx="1"/>
          </p:nvPr>
        </p:nvSpPr>
        <p:spPr/>
        <p:txBody>
          <a:bodyPr/>
          <a:lstStyle/>
          <a:p>
            <a:pPr lvl="0"/>
            <a:r>
              <a:rPr lang="en-US"/>
              <a:t>To be prepared for your visit there are some things you need to consider:</a:t>
            </a:r>
          </a:p>
          <a:p>
            <a:pPr lvl="0"/>
            <a:r>
              <a:rPr lang="en-US"/>
              <a:t>WHERE will you have this visit?</a:t>
            </a:r>
          </a:p>
          <a:p>
            <a:pPr lvl="0"/>
            <a:r>
              <a:rPr lang="en-US"/>
              <a:t>(Space)</a:t>
            </a:r>
          </a:p>
          <a:p>
            <a:pPr lvl="0"/>
            <a:r>
              <a:rPr lang="en-US"/>
              <a:t>What do you need for the visit?</a:t>
            </a:r>
          </a:p>
          <a:p>
            <a:pPr lvl="0"/>
            <a:r>
              <a:rPr lang="en-US"/>
              <a:t>(Equipment)</a:t>
            </a:r>
          </a:p>
          <a:p>
            <a:pPr lvl="0"/>
            <a:r>
              <a:rPr lang="en-US"/>
              <a:t>What do you need to provide the provider?</a:t>
            </a:r>
          </a:p>
          <a:p>
            <a:pPr lvl="0"/>
            <a:r>
              <a:rPr lang="en-US"/>
              <a:t>(information)</a:t>
            </a:r>
          </a:p>
          <a:p>
            <a:pPr lvl="0"/>
            <a:r>
              <a:rPr lang="en-US"/>
              <a:t>Who will be involved?</a:t>
            </a:r>
          </a:p>
          <a:p>
            <a:pPr lvl="0"/>
            <a:r>
              <a:rPr lang="en-US"/>
              <a:t>(Participants)</a:t>
            </a:r>
          </a:p>
          <a:p>
            <a:pPr lvl="0"/>
            <a:endParaRPr lang="en-US"/>
          </a:p>
        </p:txBody>
      </p:sp>
      <p:sp>
        <p:nvSpPr>
          <p:cNvPr id="4" name="Slide Number Placeholder 3"/>
          <p:cNvSpPr txBox="1">
            <a:spLocks noGrp="1"/>
          </p:cNvSpPr>
          <p:nvPr>
            <p:ph type="sldNum" sz="quarter" idx="8"/>
          </p:nvPr>
        </p:nvSpPr>
        <p:spPr/>
        <p:txBody>
          <a:bodyPr/>
          <a:lstStyle/>
          <a:p>
            <a:pPr lvl="0"/>
            <a:fld id="{2AEB74C0-1480-446E-9A8C-7D809DB15B0F}" type="slidenum">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txBox="1">
            <a:spLocks noGrp="1"/>
          </p:cNvSpPr>
          <p:nvPr>
            <p:ph type="body" sz="quarter" idx="1"/>
          </p:nvPr>
        </p:nvSpPr>
        <p:spPr/>
        <p:txBody>
          <a:bodyPr/>
          <a:lstStyle/>
          <a:p>
            <a:pPr lvl="0"/>
            <a:r>
              <a:rPr lang="en-US"/>
              <a:t>While some of you may have had experience with telemedicine in the  past, COVID 19 made telemedicine not only an option, but – in many cases – a necessity for most of us.</a:t>
            </a:r>
          </a:p>
          <a:p>
            <a:pPr lvl="0"/>
            <a:r>
              <a:rPr lang="en-US"/>
              <a:t>Unfortunately, if you had no experience with telemediciine there may have been a steep learning curve – especially for those who would describe themselves as not being ‘tech savvy.”</a:t>
            </a:r>
          </a:p>
          <a:p>
            <a:pPr lvl="0"/>
            <a:r>
              <a:rPr lang="en-US"/>
              <a:t>We hope to help you: OBJECTIVES</a:t>
            </a:r>
          </a:p>
        </p:txBody>
      </p:sp>
      <p:sp>
        <p:nvSpPr>
          <p:cNvPr id="4" name="Slide Number Placeholder 3"/>
          <p:cNvSpPr txBox="1">
            <a:spLocks noGrp="1"/>
          </p:cNvSpPr>
          <p:nvPr>
            <p:ph type="sldNum" sz="quarter" idx="8"/>
          </p:nvPr>
        </p:nvSpPr>
        <p:spPr/>
        <p:txBody>
          <a:bodyPr/>
          <a:lstStyle/>
          <a:p>
            <a:pPr lvl="0"/>
            <a:fld id="{6BE625F1-4B26-4964-A1B9-5E12D0D31D03}" type="slidenum">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txBox="1">
            <a:spLocks noGrp="1"/>
          </p:cNvSpPr>
          <p:nvPr>
            <p:ph type="body" sz="quarter" idx="1"/>
          </p:nvPr>
        </p:nvSpPr>
        <p:spPr/>
        <p:txBody>
          <a:bodyPr/>
          <a:lstStyle/>
          <a:p>
            <a:pPr lvl="0"/>
            <a:r>
              <a:rPr lang="en-US">
                <a:solidFill>
                  <a:srgbClr val="1F497D"/>
                </a:solidFill>
              </a:rPr>
              <a:t>It is important to gather BEFORE THE VISIT.</a:t>
            </a:r>
          </a:p>
          <a:p>
            <a:pPr lvl="0"/>
            <a:endParaRPr lang="en-US">
              <a:solidFill>
                <a:srgbClr val="1F497D"/>
              </a:solidFill>
            </a:endParaRPr>
          </a:p>
          <a:p>
            <a:pPr lvl="0"/>
            <a:r>
              <a:rPr lang="en-US">
                <a:solidFill>
                  <a:srgbClr val="1F497D"/>
                </a:solidFill>
              </a:rPr>
              <a:t>Using  a tool like this Family Voices Worksheet for preparing for a successful telehealth visit can help you prepare!</a:t>
            </a:r>
          </a:p>
          <a:p>
            <a:pPr lvl="0"/>
            <a:r>
              <a:rPr lang="en-US"/>
              <a:t>SHARE IN CHAT</a:t>
            </a:r>
          </a:p>
        </p:txBody>
      </p:sp>
      <p:sp>
        <p:nvSpPr>
          <p:cNvPr id="4" name="Slide Number Placeholder 3"/>
          <p:cNvSpPr txBox="1">
            <a:spLocks noGrp="1"/>
          </p:cNvSpPr>
          <p:nvPr>
            <p:ph type="sldNum" sz="quarter" idx="8"/>
          </p:nvPr>
        </p:nvSpPr>
        <p:spPr/>
        <p:txBody>
          <a:bodyPr/>
          <a:lstStyle/>
          <a:p>
            <a:pPr lvl="0"/>
            <a:fld id="{4B1D5FBB-A990-4F63-8966-BCA9CCBD6381}" type="slidenum">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txBox="1">
            <a:spLocks noGrp="1"/>
          </p:cNvSpPr>
          <p:nvPr>
            <p:ph type="body" sz="quarter" idx="1"/>
          </p:nvPr>
        </p:nvSpPr>
        <p:spPr/>
        <p:txBody>
          <a:bodyPr/>
          <a:lstStyle/>
          <a:p>
            <a:pPr lvl="0"/>
            <a:r>
              <a:rPr lang="en-US"/>
              <a:t>Insurance coverage for telehealth depends on federal and state laws as well as insurance company policies.  </a:t>
            </a:r>
          </a:p>
          <a:p>
            <a:pPr lvl="0"/>
            <a:endParaRPr lang="en-US"/>
          </a:p>
          <a:p>
            <a:pPr lvl="0"/>
            <a:r>
              <a:rPr lang="en-US"/>
              <a:t>Telehealth policy changes occurring within the COVID-19 environment have been changing a lot.</a:t>
            </a:r>
          </a:p>
          <a:p>
            <a:pPr lvl="0"/>
            <a:endParaRPr lang="en-US"/>
          </a:p>
          <a:p>
            <a:pPr lvl="0"/>
            <a:r>
              <a:rPr lang="en-US"/>
              <a:t>Because of the frequent changes, we can’t give a one size fits all answer to the question about whether you will have to pay for your telemedicine appointment. </a:t>
            </a:r>
          </a:p>
          <a:p>
            <a:pPr lvl="0"/>
            <a:r>
              <a:rPr lang="en-US"/>
              <a:t>But there are some things you can do…</a:t>
            </a:r>
          </a:p>
          <a:p>
            <a:pPr lvl="0"/>
            <a:r>
              <a:rPr lang="en-US"/>
              <a:t>Check with any insurance company that you use and do ask your provider. While your provider will. To know about all insurances, if you use public insurance, they will be aware of coverage.</a:t>
            </a:r>
          </a:p>
          <a:p>
            <a:pPr lvl="0"/>
            <a:endParaRPr lang="en-US"/>
          </a:p>
        </p:txBody>
      </p:sp>
      <p:sp>
        <p:nvSpPr>
          <p:cNvPr id="4" name="Slide Number Placeholder 3"/>
          <p:cNvSpPr txBox="1">
            <a:spLocks noGrp="1"/>
          </p:cNvSpPr>
          <p:nvPr>
            <p:ph type="sldNum" sz="quarter" idx="8"/>
          </p:nvPr>
        </p:nvSpPr>
        <p:spPr/>
        <p:txBody>
          <a:bodyPr/>
          <a:lstStyle/>
          <a:p>
            <a:pPr lvl="0"/>
            <a:fld id="{9F5ACC86-2436-4379-9BB3-24A0D341033C}" type="slidenum">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txBox="1">
            <a:spLocks noGrp="1"/>
          </p:cNvSpPr>
          <p:nvPr>
            <p:ph type="body" sz="quarter" idx="1"/>
          </p:nvPr>
        </p:nvSpPr>
        <p:spPr/>
        <p:txBody>
          <a:bodyPr/>
          <a:lstStyle/>
          <a:p>
            <a:pPr lvl="0"/>
            <a:r>
              <a:rPr lang="en-US"/>
              <a:t>When you need to schedule your telemedicine appointment there are some considerations.</a:t>
            </a:r>
          </a:p>
          <a:p>
            <a:pPr lvl="0"/>
            <a:endParaRPr lang="en-US"/>
          </a:p>
          <a:p>
            <a:pPr lvl="0"/>
            <a:r>
              <a:rPr lang="en-US"/>
              <a:t>Calling your provider on the phone is only one of the many ways telemedicine appointments may be scheduled in today’s world, some other options include:</a:t>
            </a:r>
          </a:p>
          <a:p>
            <a:pPr lvl="0"/>
            <a:r>
              <a:rPr lang="en-US"/>
              <a:t>Login to the Portal- schedule online</a:t>
            </a:r>
          </a:p>
          <a:p>
            <a:pPr lvl="0"/>
            <a:r>
              <a:rPr lang="en-US"/>
              <a:t>Provider/Practice’s Website- schedule online</a:t>
            </a:r>
          </a:p>
          <a:p>
            <a:pPr lvl="0"/>
            <a:r>
              <a:rPr lang="en-US"/>
              <a:t>Fill out intake form- they call you</a:t>
            </a:r>
          </a:p>
          <a:p>
            <a:pPr lvl="0"/>
            <a:r>
              <a:rPr lang="en-US"/>
              <a:t>Central Scheduling Number- by phone</a:t>
            </a:r>
          </a:p>
          <a:p>
            <a:pPr lvl="0"/>
            <a:r>
              <a:rPr lang="en-US"/>
              <a:t>Specialist changes your yearly appointment to a telemedicine appt.- phone or online notification </a:t>
            </a:r>
          </a:p>
          <a:p>
            <a:pPr lvl="0"/>
            <a:endParaRPr lang="en-US"/>
          </a:p>
          <a:p>
            <a:pPr lvl="0"/>
            <a:r>
              <a:rPr lang="en-US"/>
              <a:t>When scheduling your appointment-</a:t>
            </a:r>
          </a:p>
          <a:p>
            <a:pPr lvl="0"/>
            <a:r>
              <a:rPr lang="en-US"/>
              <a:t>It is important to assure your provider has your most current phone number or email. </a:t>
            </a:r>
          </a:p>
          <a:p>
            <a:pPr lvl="0"/>
            <a:r>
              <a:rPr lang="en-US"/>
              <a:t>If you are speaking on the phone with someone in your provider’s office:</a:t>
            </a:r>
          </a:p>
          <a:p>
            <a:pPr lvl="0"/>
            <a:endParaRPr lang="en-US"/>
          </a:p>
          <a:p>
            <a:pPr lvl="0"/>
            <a:r>
              <a:rPr lang="en-US"/>
              <a:t>ASK: How long is visit going to be?</a:t>
            </a:r>
          </a:p>
          <a:p>
            <a:pPr lvl="0"/>
            <a:r>
              <a:rPr lang="en-US"/>
              <a:t>ASK: Do any forms need updated?</a:t>
            </a:r>
          </a:p>
          <a:p>
            <a:pPr lvl="0"/>
            <a:r>
              <a:rPr lang="en-US"/>
              <a:t>ASK: How do I ‘see’ my provider on the day of the appointment? Link? Login? Portal?</a:t>
            </a:r>
          </a:p>
          <a:p>
            <a:pPr lvl="0"/>
            <a:r>
              <a:rPr lang="en-US"/>
              <a:t>ASK: Can I request an Interpreter(if needed)? Or any other Accommodations needed?</a:t>
            </a:r>
          </a:p>
          <a:p>
            <a:pPr lvl="0"/>
            <a:endParaRPr lang="en-US"/>
          </a:p>
          <a:p>
            <a:pPr lvl="0"/>
            <a:r>
              <a:rPr lang="en-US"/>
              <a:t>It is CRUCIAL that any accommodations are requested when making the appointment and confirmed BEFORE the APPOINTMENT. </a:t>
            </a:r>
          </a:p>
          <a:p>
            <a:pPr lvl="0"/>
            <a:endParaRPr lang="en-US"/>
          </a:p>
        </p:txBody>
      </p:sp>
      <p:sp>
        <p:nvSpPr>
          <p:cNvPr id="4" name="Slide Number Placeholder 3"/>
          <p:cNvSpPr txBox="1">
            <a:spLocks noGrp="1"/>
          </p:cNvSpPr>
          <p:nvPr>
            <p:ph type="sldNum" sz="quarter" idx="8"/>
          </p:nvPr>
        </p:nvSpPr>
        <p:spPr/>
        <p:txBody>
          <a:bodyPr/>
          <a:lstStyle/>
          <a:p>
            <a:pPr lvl="0"/>
            <a:fld id="{5D9D7FF3-854A-416B-8D7D-C2B884BC9313}" type="slidenum">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txBox="1">
            <a:spLocks noGrp="1"/>
          </p:cNvSpPr>
          <p:nvPr>
            <p:ph type="body" sz="quarter" idx="1"/>
          </p:nvPr>
        </p:nvSpPr>
        <p:spPr/>
        <p:txBody>
          <a:bodyPr/>
          <a:lstStyle/>
          <a:p>
            <a:pPr lvl="0" defTabSz="914217">
              <a:spcBef>
                <a:spcPts val="0"/>
              </a:spcBef>
            </a:pPr>
            <a:r>
              <a:rPr lang="en-US" b="1">
                <a:solidFill>
                  <a:srgbClr val="632523"/>
                </a:solidFill>
                <a:latin typeface="Muli" pitchFamily="2"/>
              </a:rPr>
              <a:t>During The Visit</a:t>
            </a:r>
          </a:p>
          <a:p>
            <a:pPr lvl="0"/>
            <a:endParaRPr lang="en-US" b="1"/>
          </a:p>
          <a:p>
            <a:pPr lvl="0"/>
            <a:r>
              <a:rPr lang="en-US" b="1"/>
              <a:t>You may be asked to:</a:t>
            </a:r>
          </a:p>
          <a:p>
            <a:pPr lvl="0"/>
            <a:r>
              <a:rPr lang="en-US"/>
              <a:t>Take your child's vital signs like </a:t>
            </a:r>
            <a:r>
              <a:rPr lang="en-US" b="1"/>
              <a:t>blood pressure or (explain that you may not need to do this, if you need this equipment and do not have it check with provider)</a:t>
            </a:r>
          </a:p>
          <a:p>
            <a:pPr lvl="0"/>
            <a:r>
              <a:rPr lang="en-US" b="1"/>
              <a:t> </a:t>
            </a:r>
            <a:r>
              <a:rPr lang="en-US"/>
              <a:t>temperature</a:t>
            </a:r>
          </a:p>
          <a:p>
            <a:pPr lvl="0"/>
            <a:r>
              <a:rPr lang="en-US"/>
              <a:t>Gently push on your child's stomach as instructed by the provider</a:t>
            </a:r>
          </a:p>
          <a:p>
            <a:pPr lvl="0"/>
            <a:r>
              <a:rPr lang="en-US"/>
              <a:t>Perform other procedures, as requested</a:t>
            </a:r>
          </a:p>
          <a:p>
            <a:pPr lvl="0"/>
            <a:r>
              <a:rPr lang="en-US"/>
              <a:t>Hold your phone or computer camera to areas on your child's body so your provider can do a thorough examination</a:t>
            </a:r>
          </a:p>
          <a:p>
            <a:pPr lvl="0"/>
            <a:endParaRPr lang="en-US"/>
          </a:p>
          <a:p>
            <a:pPr lvl="0"/>
            <a:r>
              <a:rPr lang="en-US" b="1" i="1"/>
              <a:t>Presenter Suggestions: </a:t>
            </a:r>
            <a:r>
              <a:rPr lang="en-US" i="1"/>
              <a:t>You may want to share that there are also religious/cultural challenges and families have a right to disclose cultural or religious restrictions that would impact their ability to provide access to the child’s body. </a:t>
            </a:r>
          </a:p>
          <a:p>
            <a:pPr lvl="0"/>
            <a:endParaRPr lang="en-US" i="1"/>
          </a:p>
          <a:p>
            <a:pPr lvl="0"/>
            <a:r>
              <a:rPr lang="en-US" i="1"/>
              <a:t>Share that if the doctor is using a secure platform, then your information will be secure. </a:t>
            </a:r>
          </a:p>
          <a:p>
            <a:pPr lvl="0"/>
            <a:endParaRPr lang="en-US" i="1"/>
          </a:p>
          <a:p>
            <a:pPr lvl="0"/>
            <a:r>
              <a:rPr lang="en-US"/>
              <a:t>As you can see from the video- the dad pressing on his son’s stomach where the bandages were</a:t>
            </a:r>
          </a:p>
          <a:p>
            <a:pPr lvl="0"/>
            <a:r>
              <a:rPr lang="en-US"/>
              <a:t>And the mom helping move her child’s wrist for the provider</a:t>
            </a:r>
          </a:p>
          <a:p>
            <a:pPr lvl="0"/>
            <a:endParaRPr lang="en-US"/>
          </a:p>
          <a:p>
            <a:pPr lvl="0"/>
            <a:endParaRPr lang="en-US" b="1" i="1"/>
          </a:p>
          <a:p>
            <a:pPr lvl="0"/>
            <a:endParaRPr lang="en-US"/>
          </a:p>
        </p:txBody>
      </p:sp>
      <p:sp>
        <p:nvSpPr>
          <p:cNvPr id="4" name="Slide Number Placeholder 3"/>
          <p:cNvSpPr txBox="1">
            <a:spLocks noGrp="1"/>
          </p:cNvSpPr>
          <p:nvPr>
            <p:ph type="sldNum" sz="quarter" idx="8"/>
          </p:nvPr>
        </p:nvSpPr>
        <p:spPr/>
        <p:txBody>
          <a:bodyPr/>
          <a:lstStyle/>
          <a:p>
            <a:pPr lvl="0"/>
            <a:fld id="{714EA14E-AD19-48D1-BA86-4EC072081E59}" type="slidenum">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txBox="1">
            <a:spLocks noGrp="1"/>
          </p:cNvSpPr>
          <p:nvPr>
            <p:ph type="body" sz="quarter" idx="1"/>
          </p:nvPr>
        </p:nvSpPr>
        <p:spPr/>
        <p:txBody>
          <a:bodyPr/>
          <a:lstStyle/>
          <a:p>
            <a:pPr lvl="0"/>
            <a:r>
              <a:rPr lang="en-US"/>
              <a:t>Since a telemedicine appointment is different from actually GOING to an appointment, here are some ideas that you many Ot have thought about for helping Kids and Teens During the visit:</a:t>
            </a:r>
          </a:p>
          <a:p>
            <a:pPr lvl="0"/>
            <a:endParaRPr lang="en-US"/>
          </a:p>
          <a:p>
            <a:pPr lvl="0"/>
            <a:r>
              <a:rPr lang="en-US"/>
              <a:t>Younger Ones </a:t>
            </a:r>
          </a:p>
          <a:p>
            <a:pPr marL="571500" lvl="0" indent="-571500">
              <a:buSzPct val="100000"/>
              <a:buFont typeface="Arial" pitchFamily="34"/>
              <a:buChar char="•"/>
            </a:pPr>
            <a:r>
              <a:rPr lang="en-US"/>
              <a:t>Provide a snack or meal before the visit</a:t>
            </a:r>
          </a:p>
          <a:p>
            <a:pPr marL="571500" lvl="0" indent="-571500">
              <a:buSzPct val="100000"/>
              <a:buFont typeface="Arial" pitchFamily="34"/>
              <a:buChar char="•"/>
            </a:pPr>
            <a:r>
              <a:rPr lang="en-US"/>
              <a:t>Avoid scheduling appointment at nap time</a:t>
            </a:r>
          </a:p>
          <a:p>
            <a:pPr marL="571500" lvl="0" indent="-571500">
              <a:buSzPct val="100000"/>
              <a:buFont typeface="Arial" pitchFamily="34"/>
              <a:buChar char="•"/>
            </a:pPr>
            <a:r>
              <a:rPr lang="en-US"/>
              <a:t>Comfortable Location </a:t>
            </a:r>
          </a:p>
          <a:p>
            <a:pPr marL="571500" lvl="0" indent="-571500">
              <a:buSzPct val="100000"/>
              <a:buFont typeface="Arial" pitchFamily="34"/>
              <a:buChar char="•"/>
            </a:pPr>
            <a:r>
              <a:rPr lang="en-US"/>
              <a:t>Have their favorite toy available</a:t>
            </a:r>
          </a:p>
          <a:p>
            <a:pPr marL="571500" lvl="0" indent="-571500">
              <a:buSzPct val="100000"/>
              <a:buFont typeface="Arial" pitchFamily="34"/>
              <a:buChar char="•"/>
            </a:pPr>
            <a:r>
              <a:rPr lang="en-US"/>
              <a:t>Have a snack/drink available</a:t>
            </a:r>
          </a:p>
          <a:p>
            <a:pPr lvl="0"/>
            <a:endParaRPr lang="en-US"/>
          </a:p>
          <a:p>
            <a:pPr lvl="0"/>
            <a:r>
              <a:rPr lang="en-US"/>
              <a:t>Older Ones:</a:t>
            </a:r>
          </a:p>
          <a:p>
            <a:pPr marL="571500" lvl="0" indent="-571500">
              <a:buSzPct val="100000"/>
              <a:buFont typeface="Arial" pitchFamily="34"/>
              <a:buChar char="•"/>
            </a:pPr>
            <a:r>
              <a:rPr lang="en-US"/>
              <a:t>Eat before your appt</a:t>
            </a:r>
          </a:p>
          <a:p>
            <a:pPr marL="571500" lvl="0" indent="-571500">
              <a:buSzPct val="100000"/>
              <a:buFont typeface="Arial" pitchFamily="34"/>
              <a:buChar char="•"/>
            </a:pPr>
            <a:r>
              <a:rPr lang="en-US"/>
              <a:t>Find a comfortable location (your room)</a:t>
            </a:r>
          </a:p>
          <a:p>
            <a:pPr marL="571500" lvl="0" indent="-571500">
              <a:buSzPct val="100000"/>
              <a:buFont typeface="Arial" pitchFamily="34"/>
              <a:buChar char="•"/>
            </a:pPr>
            <a:r>
              <a:rPr lang="en-US"/>
              <a:t>What is your comfortable environment (hat over face)</a:t>
            </a:r>
          </a:p>
          <a:p>
            <a:pPr marL="571500" lvl="0" indent="-571500" defTabSz="914217">
              <a:spcBef>
                <a:spcPts val="0"/>
              </a:spcBef>
              <a:buSzPct val="100000"/>
              <a:buFont typeface="Arial" pitchFamily="34"/>
              <a:buChar char="•"/>
            </a:pPr>
            <a:r>
              <a:rPr lang="en-US"/>
              <a:t>Have water/drink nearby</a:t>
            </a:r>
          </a:p>
          <a:p>
            <a:pPr marL="571500" lvl="0" indent="-571500">
              <a:buSzPct val="100000"/>
              <a:buFont typeface="Arial" pitchFamily="34"/>
              <a:buChar char="•"/>
            </a:pPr>
            <a:endParaRPr lang="en-US"/>
          </a:p>
        </p:txBody>
      </p:sp>
      <p:sp>
        <p:nvSpPr>
          <p:cNvPr id="4" name="Slide Number Placeholder 3"/>
          <p:cNvSpPr txBox="1">
            <a:spLocks noGrp="1"/>
          </p:cNvSpPr>
          <p:nvPr>
            <p:ph type="sldNum" sz="quarter" idx="8"/>
          </p:nvPr>
        </p:nvSpPr>
        <p:spPr/>
        <p:txBody>
          <a:bodyPr/>
          <a:lstStyle/>
          <a:p>
            <a:pPr lvl="0"/>
            <a:fld id="{9D454478-4644-49DA-9BC0-1349D6B5113F}" type="slidenum">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txBox="1">
            <a:spLocks noGrp="1"/>
          </p:cNvSpPr>
          <p:nvPr>
            <p:ph type="body" sz="quarter" idx="1"/>
          </p:nvPr>
        </p:nvSpPr>
        <p:spPr/>
        <p:txBody>
          <a:bodyPr/>
          <a:lstStyle/>
          <a:p>
            <a:pPr lvl="0"/>
            <a:r>
              <a:rPr lang="en-US"/>
              <a:t>At the end of your visit, you and your healthcare provider can: </a:t>
            </a:r>
            <a:r>
              <a:rPr lang="en-US" b="1"/>
              <a:t>Discuss diagnosis and treatment plan.</a:t>
            </a:r>
          </a:p>
          <a:p>
            <a:pPr lvl="0" algn="ctr"/>
            <a:endParaRPr lang="en-US" b="1"/>
          </a:p>
          <a:p>
            <a:pPr lvl="0"/>
            <a:r>
              <a:rPr lang="en-US" b="1"/>
              <a:t>PAUSE and make sure you understand and are comfortable with the plan.</a:t>
            </a:r>
          </a:p>
          <a:p>
            <a:pPr lvl="0"/>
            <a:endParaRPr lang="en-US"/>
          </a:p>
          <a:p>
            <a:pPr marL="571500" lvl="0" indent="-571500">
              <a:buSzPct val="100000"/>
              <a:buFont typeface="Arial" pitchFamily="34"/>
              <a:buChar char="•"/>
            </a:pPr>
            <a:r>
              <a:rPr lang="en-US"/>
              <a:t>Any questions? Does the plan meet the needs of your family?</a:t>
            </a:r>
          </a:p>
          <a:p>
            <a:pPr marL="571500" lvl="0" indent="-571500">
              <a:buSzPct val="100000"/>
              <a:buFont typeface="Arial" pitchFamily="34"/>
              <a:buChar char="•"/>
            </a:pPr>
            <a:r>
              <a:rPr lang="en-US"/>
              <a:t>Schedule any future follow-up appointments and any needed testing or labs</a:t>
            </a:r>
          </a:p>
          <a:p>
            <a:pPr marL="571500" lvl="0" indent="-571500">
              <a:buSzPct val="100000"/>
              <a:buFont typeface="Arial" pitchFamily="34"/>
              <a:buChar char="•"/>
            </a:pPr>
            <a:r>
              <a:rPr lang="en-US"/>
              <a:t>Discuss who is taking care of orders and prescriptions</a:t>
            </a:r>
          </a:p>
          <a:p>
            <a:pPr marL="571500" lvl="0" indent="-571500">
              <a:buSzPct val="100000"/>
              <a:buFont typeface="Arial" pitchFamily="34"/>
              <a:buChar char="•"/>
            </a:pPr>
            <a:r>
              <a:rPr lang="en-US"/>
              <a:t>Discuss what referrals might be needed for further care, support or to other providers and who is making them.</a:t>
            </a:r>
          </a:p>
          <a:p>
            <a:pPr marL="571500" lvl="0" indent="-571500">
              <a:buSzPct val="100000"/>
              <a:buFont typeface="Arial" pitchFamily="34"/>
              <a:buChar char="•"/>
            </a:pPr>
            <a:r>
              <a:rPr lang="en-US"/>
              <a:t>Plan visit for little longer/shorter for next time and communicate what accommodations could be made for next visit.</a:t>
            </a:r>
          </a:p>
          <a:p>
            <a:pPr lvl="0"/>
            <a:endParaRPr lang="en-US"/>
          </a:p>
          <a:p>
            <a:pPr lvl="0" defTabSz="914217">
              <a:spcBef>
                <a:spcPts val="0"/>
              </a:spcBef>
            </a:pPr>
            <a:r>
              <a:rPr lang="en-US" b="1">
                <a:solidFill>
                  <a:srgbClr val="632523"/>
                </a:solidFill>
                <a:latin typeface="Muli" pitchFamily="2"/>
              </a:rPr>
              <a:t>After The Visit Tip</a:t>
            </a:r>
          </a:p>
          <a:p>
            <a:pPr lvl="0"/>
            <a:r>
              <a:rPr lang="en-US"/>
              <a:t>Once you hang up the phone or disconnect from the computer or device, we are in the AFTER the VISIT section.</a:t>
            </a:r>
          </a:p>
          <a:p>
            <a:pPr lvl="0" defTabSz="914217">
              <a:spcBef>
                <a:spcPts val="0"/>
              </a:spcBef>
            </a:pPr>
            <a:r>
              <a:rPr lang="en-US"/>
              <a:t>If you have any questions or concerns after your visit has ended, contact your health care provider's office.</a:t>
            </a:r>
          </a:p>
          <a:p>
            <a:pPr lvl="0"/>
            <a:endParaRPr lang="en-US"/>
          </a:p>
          <a:p>
            <a:pPr lvl="0"/>
            <a:endParaRPr lang="en-US"/>
          </a:p>
        </p:txBody>
      </p:sp>
      <p:sp>
        <p:nvSpPr>
          <p:cNvPr id="4" name="Slide Number Placeholder 3"/>
          <p:cNvSpPr txBox="1">
            <a:spLocks noGrp="1"/>
          </p:cNvSpPr>
          <p:nvPr>
            <p:ph type="sldNum" sz="quarter" idx="8"/>
          </p:nvPr>
        </p:nvSpPr>
        <p:spPr/>
        <p:txBody>
          <a:bodyPr/>
          <a:lstStyle/>
          <a:p>
            <a:pPr lvl="0"/>
            <a:fld id="{AE57FA26-DA58-48E4-A38E-4EC87778D9D1}" type="slidenum">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txBox="1">
            <a:spLocks noGrp="1"/>
          </p:cNvSpPr>
          <p:nvPr>
            <p:ph type="body" sz="quarter" idx="1"/>
          </p:nvPr>
        </p:nvSpPr>
        <p:spPr/>
        <p:txBody>
          <a:bodyPr/>
          <a:lstStyle/>
          <a:p>
            <a:pPr lvl="0"/>
            <a:r>
              <a:rPr lang="en-US"/>
              <a:t>We have talked about connections, ways to get connected and troubleshooting problems.</a:t>
            </a:r>
          </a:p>
          <a:p>
            <a:pPr lvl="0"/>
            <a:r>
              <a:rPr lang="en-US"/>
              <a:t>We hope you have a more comprehensive understanding of different types of devices that can be used for Telemedicine visits</a:t>
            </a:r>
          </a:p>
          <a:p>
            <a:pPr lvl="0"/>
            <a:r>
              <a:rPr lang="en-US"/>
              <a:t>We have explored the actual visit with you and your rights and responsibilities.</a:t>
            </a:r>
          </a:p>
          <a:p>
            <a:pPr lvl="0"/>
            <a:r>
              <a:rPr lang="en-US"/>
              <a:t>We hope that we have helped you to expand your understanding of telemedicine and prepared you to take your own next stepss.</a:t>
            </a:r>
          </a:p>
          <a:p>
            <a:pPr lvl="0"/>
            <a:r>
              <a:rPr lang="en-US"/>
              <a:t>If we can be of additional help with any healthcare or educational issue regarding your child, please do not hesitate to call us.</a:t>
            </a:r>
          </a:p>
        </p:txBody>
      </p:sp>
      <p:sp>
        <p:nvSpPr>
          <p:cNvPr id="4" name="Slide Number Placeholder 3"/>
          <p:cNvSpPr txBox="1">
            <a:spLocks noGrp="1"/>
          </p:cNvSpPr>
          <p:nvPr>
            <p:ph type="sldNum" sz="quarter" idx="8"/>
          </p:nvPr>
        </p:nvSpPr>
        <p:spPr/>
        <p:txBody>
          <a:bodyPr/>
          <a:lstStyle/>
          <a:p>
            <a:pPr lvl="0"/>
            <a:fld id="{2FE10DCA-1986-4F68-A0EA-4A2F45C7EFE9}" type="slidenum">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txBox="1">
            <a:spLocks noGrp="1"/>
          </p:cNvSpPr>
          <p:nvPr>
            <p:ph type="body" sz="quarter" idx="1"/>
          </p:nvPr>
        </p:nvSpPr>
        <p:spPr/>
        <p:txBody>
          <a:bodyPr/>
          <a:lstStyle/>
          <a:p>
            <a:pPr lvl="0"/>
            <a:r>
              <a:rPr lang="en-US"/>
              <a:t>Last, but not least, please complete this evaluation to help our finders continue to improve their work in helping you.</a:t>
            </a:r>
          </a:p>
        </p:txBody>
      </p:sp>
      <p:sp>
        <p:nvSpPr>
          <p:cNvPr id="4" name="Slide Number Placeholder 3"/>
          <p:cNvSpPr txBox="1">
            <a:spLocks noGrp="1"/>
          </p:cNvSpPr>
          <p:nvPr>
            <p:ph type="sldNum" sz="quarter" idx="8"/>
          </p:nvPr>
        </p:nvSpPr>
        <p:spPr/>
        <p:txBody>
          <a:bodyPr/>
          <a:lstStyle/>
          <a:p>
            <a:pPr lvl="0"/>
            <a:fld id="{B0C23839-5D0D-43D3-81B5-9EEBCC7D2727}" type="slidenum">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txBox="1">
            <a:spLocks noGrp="1"/>
          </p:cNvSpPr>
          <p:nvPr>
            <p:ph type="body" sz="quarter" idx="1"/>
          </p:nvPr>
        </p:nvSpPr>
        <p:spPr/>
        <p:txBody>
          <a:bodyPr/>
          <a:lstStyle/>
          <a:p>
            <a:pPr lvl="0"/>
            <a:r>
              <a:rPr lang="en-US"/>
              <a:t>Once again, we are here for you.</a:t>
            </a:r>
          </a:p>
          <a:p>
            <a:pPr lvl="0"/>
            <a:r>
              <a:rPr lang="en-US"/>
              <a:t>Thanks for coming!</a:t>
            </a:r>
          </a:p>
        </p:txBody>
      </p:sp>
      <p:sp>
        <p:nvSpPr>
          <p:cNvPr id="4" name="Slide Number Placeholder 3"/>
          <p:cNvSpPr txBox="1">
            <a:spLocks noGrp="1"/>
          </p:cNvSpPr>
          <p:nvPr>
            <p:ph type="sldNum" sz="quarter" idx="8"/>
          </p:nvPr>
        </p:nvSpPr>
        <p:spPr/>
        <p:txBody>
          <a:bodyPr/>
          <a:lstStyle/>
          <a:p>
            <a:pPr lvl="0"/>
            <a:fld id="{C8E332DF-9E19-41FF-B9E4-85F839E54EFF}" type="slidenum">
              <a:t>38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txBox="1">
            <a:spLocks noGrp="1"/>
          </p:cNvSpPr>
          <p:nvPr>
            <p:ph type="body" sz="quarter" idx="1"/>
          </p:nvPr>
        </p:nvSpPr>
        <p:spPr/>
        <p:txBody>
          <a:bodyPr/>
          <a:lstStyle/>
          <a:p>
            <a:pPr lvl="0"/>
            <a:r>
              <a:rPr lang="en-US"/>
              <a:t>Let’s start eight some definitions to make sure we understand one another.</a:t>
            </a:r>
          </a:p>
          <a:p>
            <a:pPr lvl="0"/>
            <a:r>
              <a:rPr lang="en-US"/>
              <a:t>Telemedicine is often used interchangeably with “teleheatth” (I do so myself).</a:t>
            </a:r>
          </a:p>
          <a:p>
            <a:pPr lvl="0"/>
            <a:r>
              <a:rPr lang="en-US"/>
              <a:t>Technically, telemedicine is the clinical aspect of care, that is, an appointment with a physician or healthcare provider, </a:t>
            </a:r>
          </a:p>
          <a:p>
            <a:pPr lvl="0"/>
            <a:r>
              <a:rPr lang="en-US"/>
              <a:t>It could also be a virtual therapy session with a speech, occupational, or physical, or other type of therapist.</a:t>
            </a:r>
          </a:p>
          <a:p>
            <a:pPr lvl="0"/>
            <a:endParaRPr lang="en-US"/>
          </a:p>
          <a:p>
            <a:pPr lvl="0"/>
            <a:r>
              <a:rPr lang="en-US"/>
              <a:t>Telehealth, in the other hand, is the use of electronic information and telecommunication to provide clinical health care, health related education, public health, and health administration information.</a:t>
            </a:r>
          </a:p>
          <a:p>
            <a:pPr lvl="0"/>
            <a:r>
              <a:rPr lang="en-US"/>
              <a:t>These can be done in many ways.</a:t>
            </a:r>
          </a:p>
        </p:txBody>
      </p:sp>
      <p:sp>
        <p:nvSpPr>
          <p:cNvPr id="4" name="Slide Number Placeholder 3"/>
          <p:cNvSpPr txBox="1">
            <a:spLocks noGrp="1"/>
          </p:cNvSpPr>
          <p:nvPr>
            <p:ph type="sldNum" sz="quarter" idx="8"/>
          </p:nvPr>
        </p:nvSpPr>
        <p:spPr/>
        <p:txBody>
          <a:bodyPr/>
          <a:lstStyle/>
          <a:p>
            <a:pPr lvl="0"/>
            <a:fld id="{78A94F10-38AD-4110-8079-60E429B5949F}" type="slidenum">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txBox="1">
            <a:spLocks noGrp="1"/>
          </p:cNvSpPr>
          <p:nvPr>
            <p:ph type="body" sz="quarter" idx="1"/>
          </p:nvPr>
        </p:nvSpPr>
        <p:spPr>
          <a:xfrm>
            <a:off x="685800" y="4343400"/>
            <a:ext cx="5791196" cy="4114800"/>
          </a:xfrm>
        </p:spPr>
        <p:txBody>
          <a:bodyPr/>
          <a:lstStyle/>
          <a:p>
            <a:pPr lvl="0">
              <a:spcBef>
                <a:spcPts val="2400"/>
              </a:spcBef>
            </a:pPr>
            <a:r>
              <a:rPr lang="en-US" sz="6600"/>
              <a:t>Perhaps one of your first challenges was connecting with your provider.</a:t>
            </a:r>
          </a:p>
          <a:p>
            <a:pPr lvl="0">
              <a:spcBef>
                <a:spcPts val="2400"/>
              </a:spcBef>
            </a:pPr>
            <a:r>
              <a:rPr lang="en-US" sz="6600"/>
              <a:t>Doing something new and different can always be more difficult.</a:t>
            </a:r>
          </a:p>
          <a:p>
            <a:pPr lvl="0">
              <a:spcBef>
                <a:spcPts val="2400"/>
              </a:spcBef>
            </a:pPr>
            <a:r>
              <a:rPr lang="en-US" sz="6600"/>
              <a:t>It may continue to be complicated because there is not ONE way of doing this.</a:t>
            </a:r>
          </a:p>
          <a:p>
            <a:pPr lvl="0">
              <a:spcBef>
                <a:spcPts val="2400"/>
              </a:spcBef>
            </a:pPr>
            <a:r>
              <a:rPr lang="en-US" sz="6600"/>
              <a:t>Tell-anything starts with some sort of connection.</a:t>
            </a:r>
          </a:p>
          <a:p>
            <a:pPr lvl="0">
              <a:spcBef>
                <a:spcPts val="2400"/>
              </a:spcBef>
            </a:pPr>
            <a:endParaRPr lang="en-US" sz="6600"/>
          </a:p>
        </p:txBody>
      </p:sp>
      <p:sp>
        <p:nvSpPr>
          <p:cNvPr id="4" name="Slide Number Placeholder 3"/>
          <p:cNvSpPr txBox="1">
            <a:spLocks noGrp="1"/>
          </p:cNvSpPr>
          <p:nvPr>
            <p:ph type="sldNum" sz="quarter" idx="8"/>
          </p:nvPr>
        </p:nvSpPr>
        <p:spPr/>
        <p:txBody>
          <a:bodyPr/>
          <a:lstStyle/>
          <a:p>
            <a:pPr lvl="0"/>
            <a:fld id="{EABBCB44-385A-4DE3-BE11-4F4433419D75}" type="slidenum">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txBox="1">
            <a:spLocks noGrp="1"/>
          </p:cNvSpPr>
          <p:nvPr>
            <p:ph type="body" sz="quarter" idx="1"/>
          </p:nvPr>
        </p:nvSpPr>
        <p:spPr>
          <a:xfrm>
            <a:off x="204953" y="4343400"/>
            <a:ext cx="6576849" cy="4114800"/>
          </a:xfrm>
        </p:spPr>
        <p:txBody>
          <a:bodyPr/>
          <a:lstStyle/>
          <a:p>
            <a:pPr lvl="0">
              <a:spcBef>
                <a:spcPts val="700"/>
              </a:spcBef>
            </a:pPr>
            <a:r>
              <a:rPr lang="en-US" sz="2000"/>
              <a:t>“Data” can be a lot of different things; for instances you could make a phone call - your voice is data being transmitted on phone lines or, if using a mobile service, through the air.</a:t>
            </a:r>
          </a:p>
          <a:p>
            <a:pPr lvl="0">
              <a:spcBef>
                <a:spcPts val="700"/>
              </a:spcBef>
            </a:pPr>
            <a:r>
              <a:rPr lang="en-US" sz="2000"/>
              <a:t>When you send text messages and that is data. All of  letters that make words are data. </a:t>
            </a:r>
          </a:p>
          <a:p>
            <a:pPr lvl="0">
              <a:spcBef>
                <a:spcPts val="700"/>
              </a:spcBef>
            </a:pPr>
            <a:r>
              <a:rPr lang="en-US" sz="2000"/>
              <a:t>Sending an email, posting a photo on social media,  video calls and telemedicine appointments with your child’s doctor all are data. Many of these involve a lot of data because they use multiple forms at the same time. For example, using my voice and video or  pictures take quite a bit more data.  </a:t>
            </a:r>
            <a:endParaRPr lang="en-PR" sz="2000"/>
          </a:p>
          <a:p>
            <a:pPr lvl="0"/>
            <a:endParaRPr lang="en-US"/>
          </a:p>
          <a:p>
            <a:pPr lvl="0"/>
            <a:r>
              <a:rPr lang="en-US"/>
              <a:t>You can “Be Connected” in all of these ways to share or receive data.</a:t>
            </a:r>
          </a:p>
        </p:txBody>
      </p:sp>
      <p:sp>
        <p:nvSpPr>
          <p:cNvPr id="4" name="Slide Number Placeholder 3"/>
          <p:cNvSpPr txBox="1">
            <a:spLocks noGrp="1"/>
          </p:cNvSpPr>
          <p:nvPr>
            <p:ph type="sldNum" sz="quarter" idx="8"/>
          </p:nvPr>
        </p:nvSpPr>
        <p:spPr/>
        <p:txBody>
          <a:bodyPr/>
          <a:lstStyle/>
          <a:p>
            <a:pPr lvl="0"/>
            <a:fld id="{7936EF8E-4B94-42FF-B9CF-1FB4CEB24A09}" type="slidenum">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txBox="1">
            <a:spLocks noGrp="1"/>
          </p:cNvSpPr>
          <p:nvPr>
            <p:ph type="body" sz="quarter" idx="1"/>
          </p:nvPr>
        </p:nvSpPr>
        <p:spPr>
          <a:xfrm>
            <a:off x="252246" y="4343400"/>
            <a:ext cx="6529547" cy="4611410"/>
          </a:xfrm>
        </p:spPr>
        <p:txBody>
          <a:bodyPr/>
          <a:lstStyle/>
          <a:p>
            <a:pPr lvl="0">
              <a:spcBef>
                <a:spcPts val="400"/>
              </a:spcBef>
            </a:pPr>
            <a:r>
              <a:rPr lang="en-US" sz="1200"/>
              <a:t>Sometimes your internet or mobile network because of location, strength, or use and overuse make it difficult to send and receive date.</a:t>
            </a:r>
          </a:p>
          <a:p>
            <a:pPr lvl="0">
              <a:spcBef>
                <a:spcPts val="400"/>
              </a:spcBef>
            </a:pPr>
            <a:r>
              <a:rPr lang="en-US" sz="1200"/>
              <a:t>For example… mention a couple… ask them to put other ideas in chat.</a:t>
            </a:r>
          </a:p>
          <a:p>
            <a:pPr lvl="0">
              <a:spcBef>
                <a:spcPts val="400"/>
              </a:spcBef>
            </a:pPr>
            <a:endParaRPr lang="en-US" sz="1200"/>
          </a:p>
          <a:p>
            <a:pPr lvl="0">
              <a:spcBef>
                <a:spcPts val="400"/>
              </a:spcBef>
            </a:pPr>
            <a:r>
              <a:rPr lang="en-US" sz="1200"/>
              <a:t>There are options for getting connected in your community if you do not have access to a connection at your home or if it is not adequate: </a:t>
            </a:r>
            <a:endParaRPr lang="en-PR" sz="1200"/>
          </a:p>
          <a:p>
            <a:pPr marL="171450" lvl="0" indent="-171450">
              <a:spcBef>
                <a:spcPts val="400"/>
              </a:spcBef>
              <a:buSzPct val="100000"/>
              <a:buFont typeface="Arial" pitchFamily="34"/>
              <a:buChar char="•"/>
            </a:pPr>
            <a:r>
              <a:rPr lang="en-US" sz="1200" b="1"/>
              <a:t>Community center</a:t>
            </a:r>
            <a:r>
              <a:rPr lang="en-US" sz="1200"/>
              <a:t>: one option would be to drive or visit a community center near your location that might have wireless internet. </a:t>
            </a:r>
            <a:endParaRPr lang="en-PR" sz="1200"/>
          </a:p>
          <a:p>
            <a:pPr marL="171450" lvl="0" indent="-171450">
              <a:spcBef>
                <a:spcPts val="400"/>
              </a:spcBef>
              <a:buSzPct val="100000"/>
              <a:buFont typeface="Arial" pitchFamily="34"/>
              <a:buChar char="•"/>
            </a:pPr>
            <a:r>
              <a:rPr lang="en-US" sz="1200"/>
              <a:t>Many </a:t>
            </a:r>
            <a:r>
              <a:rPr lang="en-US" sz="1200" b="1"/>
              <a:t>fast food</a:t>
            </a:r>
            <a:r>
              <a:rPr lang="en-US" sz="1200"/>
              <a:t> restaurants offer Wi-Fi with the purchase of a meal or food so that can be a place to access internet as well.</a:t>
            </a:r>
            <a:endParaRPr lang="en-PR" sz="1200"/>
          </a:p>
          <a:p>
            <a:pPr marL="171450" lvl="0" indent="-171450">
              <a:spcBef>
                <a:spcPts val="400"/>
              </a:spcBef>
              <a:buSzPct val="100000"/>
              <a:buFont typeface="Arial" pitchFamily="34"/>
              <a:buChar char="•"/>
            </a:pPr>
            <a:r>
              <a:rPr lang="en-US" sz="1200" b="1"/>
              <a:t>Cultural liaison Hub or Cultural Center</a:t>
            </a:r>
            <a:r>
              <a:rPr lang="en-US" sz="1200"/>
              <a:t> these might also be places to find access. </a:t>
            </a:r>
            <a:endParaRPr lang="en-PR" sz="1200"/>
          </a:p>
          <a:p>
            <a:pPr marL="171450" lvl="0" indent="-171450">
              <a:spcBef>
                <a:spcPts val="400"/>
              </a:spcBef>
              <a:buSzPct val="100000"/>
              <a:buFont typeface="Arial" pitchFamily="34"/>
              <a:buChar char="•"/>
            </a:pPr>
            <a:r>
              <a:rPr lang="en-US" sz="1200"/>
              <a:t>Almost all </a:t>
            </a:r>
            <a:r>
              <a:rPr lang="en-US" sz="1200" b="1"/>
              <a:t>libraries</a:t>
            </a:r>
            <a:r>
              <a:rPr lang="en-US" sz="1200"/>
              <a:t> have access to Internet and some even have private rooms that you could reserve to have a quiet spot away from those who are reading and studying.</a:t>
            </a:r>
            <a:endParaRPr lang="en-PR" sz="1200"/>
          </a:p>
          <a:p>
            <a:pPr marL="171450" lvl="0" indent="-171450">
              <a:spcBef>
                <a:spcPts val="400"/>
              </a:spcBef>
              <a:buSzPct val="100000"/>
              <a:buFont typeface="Arial" pitchFamily="34"/>
              <a:buChar char="•"/>
            </a:pPr>
            <a:r>
              <a:rPr lang="en-US" sz="1200"/>
              <a:t>A </a:t>
            </a:r>
            <a:r>
              <a:rPr lang="en-US" sz="1200" b="1"/>
              <a:t>Gathering Place</a:t>
            </a:r>
            <a:r>
              <a:rPr lang="en-US" sz="1200"/>
              <a:t> in your community such as a chapter house or a general store might also be places with active hotspots or allow their visitors to access the internet.</a:t>
            </a:r>
            <a:endParaRPr lang="en-PR" sz="1200"/>
          </a:p>
          <a:p>
            <a:pPr marL="171450" lvl="0" indent="-171450">
              <a:spcBef>
                <a:spcPts val="400"/>
              </a:spcBef>
              <a:buSzPct val="100000"/>
              <a:buFont typeface="Arial" pitchFamily="34"/>
              <a:buChar char="•"/>
            </a:pPr>
            <a:r>
              <a:rPr lang="en-US" sz="1200" b="1"/>
              <a:t>Family Voices Offices</a:t>
            </a:r>
            <a:r>
              <a:rPr lang="en-US" sz="1200"/>
              <a:t> or other community providers might be a place where you can get assistance with getting connected. We already mentioned </a:t>
            </a:r>
            <a:r>
              <a:rPr lang="en-US" sz="1200" b="1"/>
              <a:t>coffee shops</a:t>
            </a:r>
            <a:r>
              <a:rPr lang="en-US" sz="1200"/>
              <a:t> as well and also as you probably know our </a:t>
            </a:r>
            <a:r>
              <a:rPr lang="en-US" sz="1200" b="1"/>
              <a:t>schools</a:t>
            </a:r>
            <a:r>
              <a:rPr lang="en-US" sz="1200"/>
              <a:t> offer a place to connect when school is in session. </a:t>
            </a:r>
            <a:endParaRPr lang="en-PR" sz="1200"/>
          </a:p>
          <a:p>
            <a:pPr lvl="0">
              <a:spcBef>
                <a:spcPts val="400"/>
              </a:spcBef>
            </a:pPr>
            <a:r>
              <a:rPr lang="en-US" sz="1200"/>
              <a:t> </a:t>
            </a:r>
            <a:endParaRPr lang="en-PR" sz="1200"/>
          </a:p>
          <a:p>
            <a:pPr lvl="0">
              <a:spcBef>
                <a:spcPts val="400"/>
              </a:spcBef>
            </a:pPr>
            <a:r>
              <a:rPr lang="en-US" sz="1200" i="1"/>
              <a:t> “</a:t>
            </a:r>
            <a:r>
              <a:rPr lang="en-US" sz="1200" b="1" i="1"/>
              <a:t>Lifeline”</a:t>
            </a:r>
            <a:r>
              <a:rPr lang="en-US" sz="1200"/>
              <a:t> is not a physical place to connect to the internet but it is a means to help finance and pay for internet services if that is a concern for your family and a barrier for you not being able to have internet at your home or at another place.  Lifeline is a federal program and we have some more information and resources on how to access that.</a:t>
            </a:r>
          </a:p>
          <a:p>
            <a:pPr lvl="0"/>
            <a:r>
              <a:rPr lang="en-US" sz="1200"/>
              <a:t>Suggestion – Share with audience that some internet and cellphone providers are offering hotspots free of charge, throughout many states</a:t>
            </a:r>
            <a:r>
              <a:rPr lang="en-US"/>
              <a:t>. </a:t>
            </a:r>
            <a:endParaRPr lang="en-PR"/>
          </a:p>
          <a:p>
            <a:pPr lvl="0">
              <a:spcBef>
                <a:spcPts val="400"/>
              </a:spcBef>
            </a:pPr>
            <a:endParaRPr lang="en-PR" sz="1200"/>
          </a:p>
          <a:p>
            <a:pPr lvl="0"/>
            <a:endParaRPr lang="en-US"/>
          </a:p>
        </p:txBody>
      </p:sp>
      <p:sp>
        <p:nvSpPr>
          <p:cNvPr id="4" name="Slide Number Placeholder 3"/>
          <p:cNvSpPr txBox="1">
            <a:spLocks noGrp="1"/>
          </p:cNvSpPr>
          <p:nvPr>
            <p:ph type="sldNum" sz="quarter" idx="8"/>
          </p:nvPr>
        </p:nvSpPr>
        <p:spPr/>
        <p:txBody>
          <a:bodyPr/>
          <a:lstStyle/>
          <a:p>
            <a:pPr lvl="0"/>
            <a:fld id="{101FC28E-A8EF-4FB9-BDCC-3D03ACDD2D50}" type="slidenum">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txBox="1">
            <a:spLocks noGrp="1"/>
          </p:cNvSpPr>
          <p:nvPr>
            <p:ph type="body" sz="quarter" idx="1"/>
          </p:nvPr>
        </p:nvSpPr>
        <p:spPr/>
        <p:txBody>
          <a:bodyPr/>
          <a:lstStyle/>
          <a:p>
            <a:pPr lvl="0"/>
            <a:r>
              <a:rPr lang="en-US"/>
              <a:t>Another important aspect of Telemedicine is having a device, but just hat do we mean when we say “decide”?</a:t>
            </a:r>
          </a:p>
        </p:txBody>
      </p:sp>
      <p:sp>
        <p:nvSpPr>
          <p:cNvPr id="4" name="Slide Number Placeholder 3"/>
          <p:cNvSpPr txBox="1">
            <a:spLocks noGrp="1"/>
          </p:cNvSpPr>
          <p:nvPr>
            <p:ph type="sldNum" sz="quarter" idx="8"/>
          </p:nvPr>
        </p:nvSpPr>
        <p:spPr/>
        <p:txBody>
          <a:bodyPr/>
          <a:lstStyle/>
          <a:p>
            <a:pPr lvl="0"/>
            <a:fld id="{31886777-BCE0-4316-8852-DDA5E09EFF57}" type="slidenum">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txBox="1">
            <a:spLocks noGrp="1"/>
          </p:cNvSpPr>
          <p:nvPr>
            <p:ph type="body" sz="quarter" idx="1"/>
          </p:nvPr>
        </p:nvSpPr>
        <p:spPr/>
        <p:txBody>
          <a:bodyPr/>
          <a:lstStyle/>
          <a:p>
            <a:pPr lvl="0"/>
            <a:r>
              <a:rPr lang="en-US"/>
              <a:t>There are 3 main categories for Devices that we will dive into more detail about today: Computers, Tablets and Smart Phones. </a:t>
            </a:r>
          </a:p>
          <a:p>
            <a:pPr lvl="0"/>
            <a:r>
              <a:rPr lang="en-US"/>
              <a:t>Chat in what you use for your Telemedicine visits.</a:t>
            </a:r>
          </a:p>
        </p:txBody>
      </p:sp>
      <p:sp>
        <p:nvSpPr>
          <p:cNvPr id="4" name="Slide Number Placeholder 3"/>
          <p:cNvSpPr txBox="1">
            <a:spLocks noGrp="1"/>
          </p:cNvSpPr>
          <p:nvPr>
            <p:ph type="sldNum" sz="quarter" idx="8"/>
          </p:nvPr>
        </p:nvSpPr>
        <p:spPr/>
        <p:txBody>
          <a:bodyPr/>
          <a:lstStyle/>
          <a:p>
            <a:pPr lvl="0"/>
            <a:fld id="{B7A449BA-951B-4701-B695-FDDDDCA8111F}" type="slidenum">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08514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Full Image">
    <p:spTree>
      <p:nvGrpSpPr>
        <p:cNvPr id="1" name=""/>
        <p:cNvGrpSpPr/>
        <p:nvPr/>
      </p:nvGrpSpPr>
      <p:grpSpPr>
        <a:xfrm>
          <a:off x="0" y="0"/>
          <a:ext cx="0" cy="0"/>
          <a:chOff x="0" y="0"/>
          <a:chExt cx="0" cy="0"/>
        </a:xfrm>
      </p:grpSpPr>
      <p:sp>
        <p:nvSpPr>
          <p:cNvPr id="2" name="Picture Placeholder 8"/>
          <p:cNvSpPr txBox="1">
            <a:spLocks noGrp="1"/>
          </p:cNvSpPr>
          <p:nvPr>
            <p:ph type="pic" idx="4294967295"/>
          </p:nvPr>
        </p:nvSpPr>
        <p:spPr>
          <a:xfrm>
            <a:off x="-276642" y="-261253"/>
            <a:ext cx="24930942" cy="14238515"/>
          </a:xfrm>
          <a:solidFill>
            <a:srgbClr val="F2F2F2"/>
          </a:solidFill>
        </p:spPr>
        <p:txBody>
          <a:bodyPr/>
          <a:lstStyle>
            <a:lvl1pPr>
              <a:defRPr sz="2101"/>
            </a:lvl1pPr>
          </a:lstStyle>
          <a:p>
            <a:pPr lvl="0"/>
            <a:endParaRPr lang="en-US"/>
          </a:p>
        </p:txBody>
      </p:sp>
    </p:spTree>
    <p:extLst>
      <p:ext uri="{BB962C8B-B14F-4D97-AF65-F5344CB8AC3E}">
        <p14:creationId xmlns:p14="http://schemas.microsoft.com/office/powerpoint/2010/main" val="1514802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p:spTree>
      <p:nvGrpSpPr>
        <p:cNvPr id="1" name=""/>
        <p:cNvGrpSpPr/>
        <p:nvPr/>
      </p:nvGrpSpPr>
      <p:grpSpPr>
        <a:xfrm>
          <a:off x="0" y="0"/>
          <a:ext cx="0" cy="0"/>
          <a:chOff x="0" y="0"/>
          <a:chExt cx="0" cy="0"/>
        </a:xfrm>
      </p:grpSpPr>
      <p:sp>
        <p:nvSpPr>
          <p:cNvPr id="2" name="Picture Placeholder 8"/>
          <p:cNvSpPr txBox="1">
            <a:spLocks noGrp="1"/>
          </p:cNvSpPr>
          <p:nvPr>
            <p:ph type="pic" idx="4294967295"/>
          </p:nvPr>
        </p:nvSpPr>
        <p:spPr>
          <a:xfrm>
            <a:off x="5328748" y="-261253"/>
            <a:ext cx="19325551" cy="14238515"/>
          </a:xfrm>
          <a:solidFill>
            <a:srgbClr val="F2F2F2"/>
          </a:solidFill>
        </p:spPr>
        <p:txBody>
          <a:bodyPr/>
          <a:lstStyle>
            <a:lvl1pPr>
              <a:defRPr sz="2101"/>
            </a:lvl1pPr>
          </a:lstStyle>
          <a:p>
            <a:pPr lvl="0"/>
            <a:endParaRPr lang="en-US"/>
          </a:p>
        </p:txBody>
      </p:sp>
    </p:spTree>
    <p:extLst>
      <p:ext uri="{BB962C8B-B14F-4D97-AF65-F5344CB8AC3E}">
        <p14:creationId xmlns:p14="http://schemas.microsoft.com/office/powerpoint/2010/main" val="17154038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Slide">
    <p:spTree>
      <p:nvGrpSpPr>
        <p:cNvPr id="1" name=""/>
        <p:cNvGrpSpPr/>
        <p:nvPr/>
      </p:nvGrpSpPr>
      <p:grpSpPr>
        <a:xfrm>
          <a:off x="0" y="0"/>
          <a:ext cx="0" cy="0"/>
          <a:chOff x="0" y="0"/>
          <a:chExt cx="0" cy="0"/>
        </a:xfrm>
      </p:grpSpPr>
      <p:sp>
        <p:nvSpPr>
          <p:cNvPr id="2" name="Picture Placeholder 8"/>
          <p:cNvSpPr txBox="1">
            <a:spLocks noGrp="1"/>
          </p:cNvSpPr>
          <p:nvPr>
            <p:ph type="pic" idx="4294967295"/>
          </p:nvPr>
        </p:nvSpPr>
        <p:spPr>
          <a:xfrm>
            <a:off x="10862431" y="1191883"/>
            <a:ext cx="3530617" cy="3530608"/>
          </a:xfrm>
          <a:solidFill>
            <a:srgbClr val="F2F2F2"/>
          </a:solidFill>
        </p:spPr>
        <p:txBody>
          <a:bodyPr/>
          <a:lstStyle>
            <a:lvl1pPr>
              <a:defRPr sz="2101"/>
            </a:lvl1pPr>
          </a:lstStyle>
          <a:p>
            <a:pPr lvl="0"/>
            <a:endParaRPr lang="en-US"/>
          </a:p>
        </p:txBody>
      </p:sp>
      <p:sp>
        <p:nvSpPr>
          <p:cNvPr id="3" name="Picture Placeholder 8"/>
          <p:cNvSpPr txBox="1">
            <a:spLocks noGrp="1"/>
          </p:cNvSpPr>
          <p:nvPr>
            <p:ph type="pic" idx="4294967295"/>
          </p:nvPr>
        </p:nvSpPr>
        <p:spPr>
          <a:xfrm>
            <a:off x="10878726" y="5064943"/>
            <a:ext cx="3530617" cy="3530608"/>
          </a:xfrm>
          <a:solidFill>
            <a:srgbClr val="F2F2F2"/>
          </a:solidFill>
        </p:spPr>
        <p:txBody>
          <a:bodyPr/>
          <a:lstStyle>
            <a:lvl1pPr>
              <a:defRPr sz="2101"/>
            </a:lvl1pPr>
          </a:lstStyle>
          <a:p>
            <a:pPr lvl="0"/>
            <a:endParaRPr lang="en-US"/>
          </a:p>
        </p:txBody>
      </p:sp>
      <p:sp>
        <p:nvSpPr>
          <p:cNvPr id="4" name="Picture Placeholder 8"/>
          <p:cNvSpPr txBox="1">
            <a:spLocks noGrp="1"/>
          </p:cNvSpPr>
          <p:nvPr>
            <p:ph type="pic" idx="4294967295"/>
          </p:nvPr>
        </p:nvSpPr>
        <p:spPr>
          <a:xfrm>
            <a:off x="10878726" y="8938003"/>
            <a:ext cx="3530617" cy="3530608"/>
          </a:xfrm>
          <a:solidFill>
            <a:srgbClr val="F2F2F2"/>
          </a:solidFill>
        </p:spPr>
        <p:txBody>
          <a:bodyPr/>
          <a:lstStyle>
            <a:lvl1pPr>
              <a:defRPr sz="2101"/>
            </a:lvl1pPr>
          </a:lstStyle>
          <a:p>
            <a:pPr lvl="0"/>
            <a:endParaRPr lang="en-US"/>
          </a:p>
        </p:txBody>
      </p:sp>
    </p:spTree>
    <p:extLst>
      <p:ext uri="{BB962C8B-B14F-4D97-AF65-F5344CB8AC3E}">
        <p14:creationId xmlns:p14="http://schemas.microsoft.com/office/powerpoint/2010/main" val="26143708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_Slide">
    <p:spTree>
      <p:nvGrpSpPr>
        <p:cNvPr id="1" name=""/>
        <p:cNvGrpSpPr/>
        <p:nvPr/>
      </p:nvGrpSpPr>
      <p:grpSpPr>
        <a:xfrm>
          <a:off x="0" y="0"/>
          <a:ext cx="0" cy="0"/>
          <a:chOff x="0" y="0"/>
          <a:chExt cx="0" cy="0"/>
        </a:xfrm>
      </p:grpSpPr>
      <p:sp>
        <p:nvSpPr>
          <p:cNvPr id="2" name="Picture Placeholder 8"/>
          <p:cNvSpPr txBox="1">
            <a:spLocks noGrp="1"/>
          </p:cNvSpPr>
          <p:nvPr>
            <p:ph type="pic" idx="4294967295"/>
          </p:nvPr>
        </p:nvSpPr>
        <p:spPr>
          <a:xfrm>
            <a:off x="13187824" y="-1359401"/>
            <a:ext cx="11958660" cy="11958632"/>
          </a:xfrm>
          <a:solidFill>
            <a:srgbClr val="F2F2F2"/>
          </a:solidFill>
        </p:spPr>
        <p:txBody>
          <a:bodyPr/>
          <a:lstStyle>
            <a:lvl1pPr>
              <a:defRPr sz="2101"/>
            </a:lvl1pPr>
          </a:lstStyle>
          <a:p>
            <a:pPr lvl="0"/>
            <a:endParaRPr lang="en-US"/>
          </a:p>
        </p:txBody>
      </p:sp>
    </p:spTree>
    <p:extLst>
      <p:ext uri="{BB962C8B-B14F-4D97-AF65-F5344CB8AC3E}">
        <p14:creationId xmlns:p14="http://schemas.microsoft.com/office/powerpoint/2010/main" val="37670718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3_Slide">
    <p:spTree>
      <p:nvGrpSpPr>
        <p:cNvPr id="1" name=""/>
        <p:cNvGrpSpPr/>
        <p:nvPr/>
      </p:nvGrpSpPr>
      <p:grpSpPr>
        <a:xfrm>
          <a:off x="0" y="0"/>
          <a:ext cx="0" cy="0"/>
          <a:chOff x="0" y="0"/>
          <a:chExt cx="0" cy="0"/>
        </a:xfrm>
      </p:grpSpPr>
      <p:sp>
        <p:nvSpPr>
          <p:cNvPr id="2" name="Picture Placeholder 8"/>
          <p:cNvSpPr txBox="1">
            <a:spLocks noGrp="1"/>
          </p:cNvSpPr>
          <p:nvPr>
            <p:ph type="pic" idx="4294967295"/>
          </p:nvPr>
        </p:nvSpPr>
        <p:spPr>
          <a:xfrm>
            <a:off x="12284762" y="-261253"/>
            <a:ext cx="12369527" cy="7090678"/>
          </a:xfrm>
          <a:solidFill>
            <a:srgbClr val="F2F2F2"/>
          </a:solidFill>
        </p:spPr>
        <p:txBody>
          <a:bodyPr/>
          <a:lstStyle>
            <a:lvl1pPr>
              <a:defRPr sz="2101"/>
            </a:lvl1pPr>
          </a:lstStyle>
          <a:p>
            <a:pPr lvl="0"/>
            <a:endParaRPr lang="en-US"/>
          </a:p>
        </p:txBody>
      </p:sp>
      <p:sp>
        <p:nvSpPr>
          <p:cNvPr id="3" name="Picture Placeholder 8"/>
          <p:cNvSpPr txBox="1">
            <a:spLocks noGrp="1"/>
          </p:cNvSpPr>
          <p:nvPr>
            <p:ph type="pic" idx="4294967295"/>
          </p:nvPr>
        </p:nvSpPr>
        <p:spPr>
          <a:xfrm>
            <a:off x="12284762" y="6829425"/>
            <a:ext cx="12369527" cy="7090678"/>
          </a:xfrm>
          <a:solidFill>
            <a:srgbClr val="F2F2F2"/>
          </a:solidFill>
        </p:spPr>
        <p:txBody>
          <a:bodyPr/>
          <a:lstStyle>
            <a:lvl1pPr>
              <a:defRPr sz="2101"/>
            </a:lvl1pPr>
          </a:lstStyle>
          <a:p>
            <a:pPr lvl="0"/>
            <a:endParaRPr lang="en-US"/>
          </a:p>
        </p:txBody>
      </p:sp>
      <p:sp>
        <p:nvSpPr>
          <p:cNvPr id="4" name="Picture Placeholder 8"/>
          <p:cNvSpPr txBox="1">
            <a:spLocks noGrp="1"/>
          </p:cNvSpPr>
          <p:nvPr>
            <p:ph type="pic" idx="4294967295"/>
          </p:nvPr>
        </p:nvSpPr>
        <p:spPr>
          <a:xfrm>
            <a:off x="-84764" y="6829425"/>
            <a:ext cx="12369527" cy="7090678"/>
          </a:xfrm>
          <a:solidFill>
            <a:srgbClr val="F2F2F2"/>
          </a:solidFill>
        </p:spPr>
        <p:txBody>
          <a:bodyPr/>
          <a:lstStyle>
            <a:lvl1pPr>
              <a:defRPr sz="2101"/>
            </a:lvl1pPr>
          </a:lstStyle>
          <a:p>
            <a:pPr lvl="0"/>
            <a:endParaRPr lang="en-US"/>
          </a:p>
        </p:txBody>
      </p:sp>
    </p:spTree>
    <p:extLst>
      <p:ext uri="{BB962C8B-B14F-4D97-AF65-F5344CB8AC3E}">
        <p14:creationId xmlns:p14="http://schemas.microsoft.com/office/powerpoint/2010/main" val="34834103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4_Slide">
    <p:spTree>
      <p:nvGrpSpPr>
        <p:cNvPr id="1" name=""/>
        <p:cNvGrpSpPr/>
        <p:nvPr/>
      </p:nvGrpSpPr>
      <p:grpSpPr>
        <a:xfrm>
          <a:off x="0" y="0"/>
          <a:ext cx="0" cy="0"/>
          <a:chOff x="0" y="0"/>
          <a:chExt cx="0" cy="0"/>
        </a:xfrm>
      </p:grpSpPr>
      <p:sp>
        <p:nvSpPr>
          <p:cNvPr id="2" name="Picture Placeholder 8"/>
          <p:cNvSpPr txBox="1">
            <a:spLocks noGrp="1"/>
          </p:cNvSpPr>
          <p:nvPr>
            <p:ph type="pic" idx="4294967295"/>
          </p:nvPr>
        </p:nvSpPr>
        <p:spPr>
          <a:xfrm>
            <a:off x="-269199" y="6625321"/>
            <a:ext cx="24899011" cy="7326657"/>
          </a:xfrm>
          <a:solidFill>
            <a:srgbClr val="F2F2F2"/>
          </a:solidFill>
        </p:spPr>
        <p:txBody>
          <a:bodyPr/>
          <a:lstStyle>
            <a:lvl1pPr>
              <a:defRPr sz="2101"/>
            </a:lvl1pPr>
          </a:lstStyle>
          <a:p>
            <a:pPr lvl="0"/>
            <a:endParaRPr lang="en-US"/>
          </a:p>
        </p:txBody>
      </p:sp>
    </p:spTree>
    <p:extLst>
      <p:ext uri="{BB962C8B-B14F-4D97-AF65-F5344CB8AC3E}">
        <p14:creationId xmlns:p14="http://schemas.microsoft.com/office/powerpoint/2010/main" val="37000799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7"/>
          </p:nvPr>
        </p:nvSpPr>
        <p:spPr/>
        <p:txBody>
          <a:bodyPr/>
          <a:lstStyle>
            <a:lvl1pPr defTabSz="914400">
              <a:defRPr>
                <a:solidFill>
                  <a:srgbClr val="898989"/>
                </a:solidFill>
              </a:defRPr>
            </a:lvl1pPr>
          </a:lstStyle>
          <a:p>
            <a:pPr lvl="0"/>
            <a:fld id="{DEA64BB3-95DC-416C-BC98-5DF61D00E2BB}" type="datetime1">
              <a:rPr lang="en-US"/>
              <a:pPr lvl="0"/>
              <a:t>4/15/2021</a:t>
            </a:fld>
            <a:endParaRPr lang="en-US"/>
          </a:p>
        </p:txBody>
      </p:sp>
      <p:sp>
        <p:nvSpPr>
          <p:cNvPr id="5" name="Footer Placeholder 4"/>
          <p:cNvSpPr txBox="1">
            <a:spLocks noGrp="1"/>
          </p:cNvSpPr>
          <p:nvPr>
            <p:ph type="ftr" sz="quarter" idx="9"/>
          </p:nvPr>
        </p:nvSpPr>
        <p:spPr/>
        <p:txBody>
          <a:bodyPr/>
          <a:lstStyle>
            <a:lvl1pPr defTabSz="914400">
              <a:defRPr>
                <a:solidFill>
                  <a:srgbClr val="898989"/>
                </a:solidFill>
              </a:defRPr>
            </a:lvl1pPr>
          </a:lstStyle>
          <a:p>
            <a:pPr lvl="0"/>
            <a:endParaRPr lang="en-US"/>
          </a:p>
        </p:txBody>
      </p:sp>
      <p:sp>
        <p:nvSpPr>
          <p:cNvPr id="6" name="Slide Number Placeholder 5"/>
          <p:cNvSpPr txBox="1">
            <a:spLocks noGrp="1"/>
          </p:cNvSpPr>
          <p:nvPr>
            <p:ph type="sldNum" sz="quarter" idx="8"/>
          </p:nvPr>
        </p:nvSpPr>
        <p:spPr/>
        <p:txBody>
          <a:bodyPr/>
          <a:lstStyle>
            <a:lvl1pPr defTabSz="914400">
              <a:defRPr>
                <a:solidFill>
                  <a:srgbClr val="898989"/>
                </a:solidFill>
              </a:defRPr>
            </a:lvl1pPr>
          </a:lstStyle>
          <a:p>
            <a:pPr lvl="0"/>
            <a:fld id="{5564B3D0-FC32-4CE1-B188-EB72C82E45DC}" type="slidenum">
              <a:t>‹#›</a:t>
            </a:fld>
            <a:endParaRPr lang="en-US"/>
          </a:p>
        </p:txBody>
      </p:sp>
    </p:spTree>
    <p:extLst>
      <p:ext uri="{BB962C8B-B14F-4D97-AF65-F5344CB8AC3E}">
        <p14:creationId xmlns:p14="http://schemas.microsoft.com/office/powerpoint/2010/main" val="35071795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1676396" y="730248"/>
            <a:ext cx="21024854" cy="265112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p>
        </p:txBody>
      </p:sp>
      <p:sp>
        <p:nvSpPr>
          <p:cNvPr id="3" name="Text Placeholder 2"/>
          <p:cNvSpPr txBox="1">
            <a:spLocks noGrp="1"/>
          </p:cNvSpPr>
          <p:nvPr>
            <p:ph type="body" idx="1"/>
          </p:nvPr>
        </p:nvSpPr>
        <p:spPr>
          <a:xfrm>
            <a:off x="1676396" y="3651254"/>
            <a:ext cx="21024854" cy="8702673"/>
          </a:xfrm>
          <a:prstGeom prst="rect">
            <a:avLst/>
          </a:prstGeom>
          <a:noFill/>
          <a:ln>
            <a:noFill/>
          </a:ln>
        </p:spPr>
        <p:txBody>
          <a:bodyPr vert="horz" wrap="square" lIns="91440" tIns="45720" rIns="91440" bIns="45720" anchor="t" anchorCtr="0" compatLnSpc="1">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2"/>
          </p:nvPr>
        </p:nvSpPr>
        <p:spPr>
          <a:xfrm>
            <a:off x="1676396" y="12712702"/>
            <a:ext cx="5484808" cy="730248"/>
          </a:xfrm>
          <a:prstGeom prst="rect">
            <a:avLst/>
          </a:prstGeom>
          <a:noFill/>
          <a:ln>
            <a:noFill/>
          </a:ln>
        </p:spPr>
        <p:txBody>
          <a:bodyPr vert="horz" wrap="square" lIns="91440" tIns="45720" rIns="91440" bIns="45720" anchor="ctr" anchorCtr="0" compatLnSpc="1">
            <a:noAutofit/>
          </a:bodyPr>
          <a:lstStyle>
            <a:lvl1pPr marL="0" marR="0" lvl="0" indent="0" algn="l" defTabSz="1828434" rtl="0" fontAlgn="auto" hangingPunct="1">
              <a:lnSpc>
                <a:spcPct val="100000"/>
              </a:lnSpc>
              <a:spcBef>
                <a:spcPts val="0"/>
              </a:spcBef>
              <a:spcAft>
                <a:spcPts val="0"/>
              </a:spcAft>
              <a:buNone/>
              <a:tabLst/>
              <a:defRPr lang="en-US" sz="2399" b="0" i="0" u="none" strike="noStrike" kern="1200" cap="none" spc="0" baseline="0">
                <a:solidFill>
                  <a:srgbClr val="9D9E9D"/>
                </a:solidFill>
                <a:uFillTx/>
                <a:latin typeface="Calibri"/>
              </a:defRPr>
            </a:lvl1pPr>
          </a:lstStyle>
          <a:p>
            <a:pPr lvl="0"/>
            <a:fld id="{30C7701D-35A5-453F-BF81-2778D7C9D14D}" type="datetime1">
              <a:rPr lang="en-US"/>
              <a:pPr lvl="0"/>
              <a:t>4/15/2021</a:t>
            </a:fld>
            <a:endParaRPr lang="en-US"/>
          </a:p>
        </p:txBody>
      </p:sp>
      <p:sp>
        <p:nvSpPr>
          <p:cNvPr id="5" name="Footer Placeholder 4"/>
          <p:cNvSpPr txBox="1">
            <a:spLocks noGrp="1"/>
          </p:cNvSpPr>
          <p:nvPr>
            <p:ph type="ftr" sz="quarter" idx="3"/>
          </p:nvPr>
        </p:nvSpPr>
        <p:spPr>
          <a:xfrm>
            <a:off x="8075615" y="12712702"/>
            <a:ext cx="8226427" cy="730248"/>
          </a:xfrm>
          <a:prstGeom prst="rect">
            <a:avLst/>
          </a:prstGeom>
          <a:noFill/>
          <a:ln>
            <a:noFill/>
          </a:ln>
        </p:spPr>
        <p:txBody>
          <a:bodyPr vert="horz" wrap="square" lIns="91440" tIns="45720" rIns="91440" bIns="45720" anchor="ctr" anchorCtr="1" compatLnSpc="1">
            <a:noAutofit/>
          </a:bodyPr>
          <a:lstStyle>
            <a:lvl1pPr marL="0" marR="0" lvl="0" indent="0" algn="ctr" defTabSz="1828434" rtl="0" fontAlgn="auto" hangingPunct="1">
              <a:lnSpc>
                <a:spcPct val="100000"/>
              </a:lnSpc>
              <a:spcBef>
                <a:spcPts val="0"/>
              </a:spcBef>
              <a:spcAft>
                <a:spcPts val="0"/>
              </a:spcAft>
              <a:buNone/>
              <a:tabLst/>
              <a:defRPr lang="en-US" sz="2399" b="0" i="0" u="none" strike="noStrike" kern="1200" cap="none" spc="0" baseline="0">
                <a:solidFill>
                  <a:srgbClr val="9D9E9D"/>
                </a:solidFill>
                <a:uFillTx/>
                <a:latin typeface="Calibri"/>
              </a:defRPr>
            </a:lvl1pPr>
          </a:lstStyle>
          <a:p>
            <a:pPr lvl="0"/>
            <a:endParaRPr lang="en-US"/>
          </a:p>
        </p:txBody>
      </p:sp>
      <p:sp>
        <p:nvSpPr>
          <p:cNvPr id="6" name="Slide Number Placeholder 5"/>
          <p:cNvSpPr txBox="1">
            <a:spLocks noGrp="1"/>
          </p:cNvSpPr>
          <p:nvPr>
            <p:ph type="sldNum" sz="quarter" idx="4"/>
          </p:nvPr>
        </p:nvSpPr>
        <p:spPr>
          <a:xfrm>
            <a:off x="17216442" y="12712702"/>
            <a:ext cx="5484808" cy="730248"/>
          </a:xfrm>
          <a:prstGeom prst="rect">
            <a:avLst/>
          </a:prstGeom>
          <a:noFill/>
          <a:ln>
            <a:noFill/>
          </a:ln>
        </p:spPr>
        <p:txBody>
          <a:bodyPr vert="horz" wrap="square" lIns="91440" tIns="45720" rIns="91440" bIns="45720" anchor="ctr" anchorCtr="0" compatLnSpc="1">
            <a:noAutofit/>
          </a:bodyPr>
          <a:lstStyle>
            <a:lvl1pPr marL="0" marR="0" lvl="0" indent="0" algn="r" defTabSz="1828434" rtl="0" fontAlgn="auto" hangingPunct="1">
              <a:lnSpc>
                <a:spcPct val="100000"/>
              </a:lnSpc>
              <a:spcBef>
                <a:spcPts val="0"/>
              </a:spcBef>
              <a:spcAft>
                <a:spcPts val="0"/>
              </a:spcAft>
              <a:buNone/>
              <a:tabLst/>
              <a:defRPr lang="en-US" sz="2399" b="0" i="0" u="none" strike="noStrike" kern="1200" cap="none" spc="0" baseline="0">
                <a:solidFill>
                  <a:srgbClr val="9D9E9D"/>
                </a:solidFill>
                <a:uFillTx/>
                <a:latin typeface="Calibri"/>
              </a:defRPr>
            </a:lvl1pPr>
          </a:lstStyle>
          <a:p>
            <a:pPr lvl="0"/>
            <a:fld id="{A80DE1A4-7EE2-4BC1-93AC-A80D6F423631}" type="slidenum">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mc:AlternateContent xmlns:mc="http://schemas.openxmlformats.org/markup-compatibility/2006">
    <mc:Choice xmlns:p14="http://schemas.microsoft.com/office/powerpoint/2010/main" Requires="p14">
      <p:transition spd="slow" p14:dur="2000"/>
    </mc:Choice>
    <mc:Fallback>
      <p:transition spd="slow"/>
    </mc:Fallback>
  </mc:AlternateContent>
  <p:txStyles>
    <p:titleStyle>
      <a:lvl1pPr marL="0" marR="0" lvl="0" indent="0" algn="l" defTabSz="1827208" rtl="0" fontAlgn="auto" hangingPunct="1">
        <a:lnSpc>
          <a:spcPct val="90000"/>
        </a:lnSpc>
        <a:spcBef>
          <a:spcPts val="0"/>
        </a:spcBef>
        <a:spcAft>
          <a:spcPts val="0"/>
        </a:spcAft>
        <a:buNone/>
        <a:tabLst/>
        <a:defRPr lang="en-US" sz="8700" b="0" i="0" u="none" strike="noStrike" kern="1200" cap="none" spc="0" baseline="0">
          <a:solidFill>
            <a:srgbClr val="606160"/>
          </a:solidFill>
          <a:uFillTx/>
          <a:latin typeface="Calibri Light"/>
        </a:defRPr>
      </a:lvl1pPr>
    </p:titleStyle>
    <p:bodyStyle>
      <a:lvl1pPr marL="0" marR="0" lvl="0" indent="0" algn="l" defTabSz="1827208" rtl="0" fontAlgn="auto" hangingPunct="1">
        <a:lnSpc>
          <a:spcPct val="90000"/>
        </a:lnSpc>
        <a:spcBef>
          <a:spcPts val="2000"/>
        </a:spcBef>
        <a:spcAft>
          <a:spcPts val="0"/>
        </a:spcAft>
        <a:buNone/>
        <a:tabLst/>
        <a:defRPr lang="en-US" sz="5500" b="0" i="0" u="none" strike="noStrike" kern="1200" cap="none" spc="0" baseline="0">
          <a:solidFill>
            <a:srgbClr val="606160"/>
          </a:solidFill>
          <a:uFillTx/>
          <a:latin typeface="Calibri"/>
        </a:defRPr>
      </a:lvl1pPr>
      <a:lvl2pPr marL="912808" marR="0" lvl="1" indent="0" algn="l" defTabSz="1827208" rtl="0" fontAlgn="auto" hangingPunct="1">
        <a:lnSpc>
          <a:spcPct val="90000"/>
        </a:lnSpc>
        <a:spcBef>
          <a:spcPts val="1000"/>
        </a:spcBef>
        <a:spcAft>
          <a:spcPts val="0"/>
        </a:spcAft>
        <a:buNone/>
        <a:tabLst/>
        <a:defRPr lang="en-US" sz="4700" b="0" i="0" u="none" strike="noStrike" kern="1200" cap="none" spc="0" baseline="0">
          <a:solidFill>
            <a:srgbClr val="606160"/>
          </a:solidFill>
          <a:uFillTx/>
          <a:latin typeface="Calibri"/>
        </a:defRPr>
      </a:lvl2pPr>
      <a:lvl3pPr marL="1827208" marR="0" lvl="2" indent="0" algn="l" defTabSz="1827208" rtl="0" fontAlgn="auto" hangingPunct="1">
        <a:lnSpc>
          <a:spcPct val="90000"/>
        </a:lnSpc>
        <a:spcBef>
          <a:spcPts val="1000"/>
        </a:spcBef>
        <a:spcAft>
          <a:spcPts val="0"/>
        </a:spcAft>
        <a:buNone/>
        <a:tabLst/>
        <a:defRPr lang="en-US" sz="3900" b="0" i="0" u="none" strike="noStrike" kern="1200" cap="none" spc="0" baseline="0">
          <a:solidFill>
            <a:srgbClr val="606160"/>
          </a:solidFill>
          <a:uFillTx/>
          <a:latin typeface="Calibri"/>
        </a:defRPr>
      </a:lvl3pPr>
      <a:lvl4pPr marL="2741608" marR="0" lvl="3" indent="0" algn="l" defTabSz="1827208" rtl="0" fontAlgn="auto" hangingPunct="1">
        <a:lnSpc>
          <a:spcPct val="90000"/>
        </a:lnSpc>
        <a:spcBef>
          <a:spcPts val="1000"/>
        </a:spcBef>
        <a:spcAft>
          <a:spcPts val="0"/>
        </a:spcAft>
        <a:buNone/>
        <a:tabLst/>
        <a:defRPr lang="en-US" sz="3500" b="0" i="0" u="none" strike="noStrike" kern="1200" cap="none" spc="0" baseline="0">
          <a:solidFill>
            <a:srgbClr val="606160"/>
          </a:solidFill>
          <a:uFillTx/>
          <a:latin typeface="Calibri"/>
        </a:defRPr>
      </a:lvl4pPr>
      <a:lvl5pPr marL="3656008" marR="0" lvl="4" indent="0" algn="l" defTabSz="1827208" rtl="0" fontAlgn="auto" hangingPunct="1">
        <a:lnSpc>
          <a:spcPct val="90000"/>
        </a:lnSpc>
        <a:spcBef>
          <a:spcPts val="1000"/>
        </a:spcBef>
        <a:spcAft>
          <a:spcPts val="0"/>
        </a:spcAft>
        <a:buNone/>
        <a:tabLst/>
        <a:defRPr lang="en-US" sz="3500" b="0" i="0" u="none" strike="noStrike" kern="1200" cap="none" spc="0" baseline="0">
          <a:solidFill>
            <a:srgbClr val="60616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svg"/></Relationships>
</file>

<file path=ppt/slides/_rels/slide1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5.svg"/><Relationship Id="rId4" Type="http://schemas.openxmlformats.org/officeDocument/2006/relationships/image" Target="../media/image24.sv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26.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svg"/><Relationship Id="rId7" Type="http://schemas.openxmlformats.org/officeDocument/2006/relationships/image" Target="../media/image32.sv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1.svg"/><Relationship Id="rId5" Type="http://schemas.openxmlformats.org/officeDocument/2006/relationships/image" Target="../media/image30.svg"/><Relationship Id="rId10" Type="http://schemas.openxmlformats.org/officeDocument/2006/relationships/image" Target="../media/image34.png"/><Relationship Id="rId4" Type="http://schemas.openxmlformats.org/officeDocument/2006/relationships/image" Target="../media/image29.svg"/><Relationship Id="rId9"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5.svg"/><Relationship Id="rId7"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22.svg"/><Relationship Id="rId4" Type="http://schemas.openxmlformats.org/officeDocument/2006/relationships/image" Target="../media/image8.svg"/></Relationships>
</file>

<file path=ppt/slides/_rels/slide22.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4.svg"/><Relationship Id="rId5" Type="http://schemas.openxmlformats.org/officeDocument/2006/relationships/image" Target="../media/image43.svg"/><Relationship Id="rId4" Type="http://schemas.openxmlformats.org/officeDocument/2006/relationships/image" Target="../media/image42.svg"/></Relationships>
</file>

<file path=ppt/slides/_rels/slide2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svg"/><Relationship Id="rId7" Type="http://schemas.openxmlformats.org/officeDocument/2006/relationships/image" Target="../media/image49.sv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8.svg"/><Relationship Id="rId5" Type="http://schemas.openxmlformats.org/officeDocument/2006/relationships/image" Target="../media/image47.svg"/><Relationship Id="rId4" Type="http://schemas.openxmlformats.org/officeDocument/2006/relationships/image" Target="../media/image46.svg"/><Relationship Id="rId9"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53.svg"/><Relationship Id="rId5" Type="http://schemas.openxmlformats.org/officeDocument/2006/relationships/image" Target="../media/image52.svg"/><Relationship Id="rId4" Type="http://schemas.openxmlformats.org/officeDocument/2006/relationships/image" Target="../media/image43.sv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56.svg"/></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8.png"/><Relationship Id="rId5" Type="http://schemas.openxmlformats.org/officeDocument/2006/relationships/image" Target="../media/image4.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svg"/><Relationship Id="rId7" Type="http://schemas.openxmlformats.org/officeDocument/2006/relationships/image" Target="../media/image63.sv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62.svg"/><Relationship Id="rId11" Type="http://schemas.openxmlformats.org/officeDocument/2006/relationships/image" Target="../media/image4.png"/><Relationship Id="rId5" Type="http://schemas.openxmlformats.org/officeDocument/2006/relationships/image" Target="../media/image61.sv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65.sv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43.sv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67.png"/></Relationships>
</file>

<file path=ppt/slides/_rels/slide37.xml.rels><?xml version="1.0" encoding="UTF-8" standalone="yes"?>
<Relationships xmlns="http://schemas.openxmlformats.org/package/2006/relationships"><Relationship Id="rId3" Type="http://schemas.openxmlformats.org/officeDocument/2006/relationships/hyperlink" Target="https://redcap.link/FVCurriculum_EN" TargetMode="External"/><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8.svg"/><Relationship Id="rId5" Type="http://schemas.openxmlformats.org/officeDocument/2006/relationships/image" Target="../media/image7.svg"/><Relationship Id="rId4" Type="http://schemas.openxmlformats.org/officeDocument/2006/relationships/image" Target="../media/image6.svg"/></Relationships>
</file>

<file path=ppt/slides/slide1.xml><?xml version="1.0" encoding="utf-8"?>
<p:sld xmlns:a="http://schemas.openxmlformats.org/drawingml/2006/main" xmlns:r="http://schemas.openxmlformats.org/officeDocument/2006/relationships" xmlns:p="http://schemas.openxmlformats.org/presentationml/2006/main">
  <p:cSld name="Slide4210">
    <p:spTree>
      <p:nvGrpSpPr>
        <p:cNvPr id="1" name=""/>
        <p:cNvGrpSpPr/>
        <p:nvPr/>
      </p:nvGrpSpPr>
      <p:grpSpPr>
        <a:xfrm>
          <a:off x="0" y="0"/>
          <a:ext cx="0" cy="0"/>
          <a:chOff x="0" y="0"/>
          <a:chExt cx="0" cy="0"/>
        </a:xfrm>
      </p:grpSpPr>
      <p:sp>
        <p:nvSpPr>
          <p:cNvPr id="2" name="TextBox 5"/>
          <p:cNvSpPr txBox="1"/>
          <p:nvPr/>
        </p:nvSpPr>
        <p:spPr>
          <a:xfrm>
            <a:off x="1617665" y="7675775"/>
            <a:ext cx="21305840" cy="3046991"/>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1828434"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600" b="1" i="0" u="none" strike="noStrike" kern="1200" cap="none" spc="300" baseline="0">
                <a:solidFill>
                  <a:srgbClr val="000000"/>
                </a:solidFill>
                <a:uFillTx/>
                <a:latin typeface="Muli" pitchFamily="2"/>
              </a:rPr>
              <a:t>Essentials For a Family-Centered Experience</a:t>
            </a:r>
          </a:p>
        </p:txBody>
      </p:sp>
      <p:sp>
        <p:nvSpPr>
          <p:cNvPr id="3" name="TextBox 6"/>
          <p:cNvSpPr txBox="1"/>
          <p:nvPr/>
        </p:nvSpPr>
        <p:spPr>
          <a:xfrm>
            <a:off x="18311810" y="11450638"/>
            <a:ext cx="185732" cy="522286"/>
          </a:xfrm>
          <a:prstGeom prst="rect">
            <a:avLst/>
          </a:prstGeom>
          <a:noFill/>
          <a:ln cap="flat">
            <a:noFill/>
          </a:ln>
          <a:effectLst>
            <a:outerShdw dist="22997" dir="5400000" algn="tl">
              <a:srgbClr val="000000">
                <a:alpha val="35000"/>
              </a:srgbClr>
            </a:outerShdw>
          </a:effectLst>
        </p:spPr>
        <p:txBody>
          <a:bodyPr vert="horz" wrap="none" lIns="91440" tIns="45720" rIns="91440" bIns="45720" anchor="t" anchorCtr="1" compatLnSpc="1">
            <a:spAutoFit/>
          </a:bodyPr>
          <a:lstStyle/>
          <a:p>
            <a:pPr marL="0" marR="0" lvl="0" indent="0" algn="ctr" defTabSz="182843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800" b="1" i="0" u="none" strike="noStrike" kern="1200" cap="none" spc="300" baseline="0">
              <a:solidFill>
                <a:srgbClr val="FFFFFF"/>
              </a:solidFill>
              <a:uFillTx/>
              <a:latin typeface="Muli" pitchFamily="2"/>
              <a:ea typeface="Roboto Medium" pitchFamily="2"/>
              <a:cs typeface="Lato" pitchFamily="34"/>
            </a:endParaRPr>
          </a:p>
        </p:txBody>
      </p:sp>
      <p:pic>
        <p:nvPicPr>
          <p:cNvPr id="4" name="Picture 12">
            <a:extLst>
              <a:ext uri="{FF2B5EF4-FFF2-40B4-BE49-F238E27FC236}">
                <a16:creationId xmlns:a16="http://schemas.microsoft.com/office/drawing/2014/main" id="{00000000-0000-0000-0000-000000000000}"/>
              </a:ext>
            </a:extLst>
          </p:cNvPr>
          <p:cNvPicPr>
            <a:picLocks noChangeAspect="1"/>
          </p:cNvPicPr>
          <p:nvPr/>
        </p:nvPicPr>
        <p:blipFill>
          <a:blip r:embed="rId3"/>
          <a:srcRect t="7162" b="19340"/>
          <a:stretch>
            <a:fillRect/>
          </a:stretch>
        </p:blipFill>
        <p:spPr>
          <a:xfrm>
            <a:off x="7543800" y="22594"/>
            <a:ext cx="17011186" cy="2622243"/>
          </a:xfrm>
          <a:prstGeom prst="rect">
            <a:avLst/>
          </a:prstGeom>
          <a:noFill/>
          <a:ln cap="flat">
            <a:noFill/>
          </a:ln>
          <a:effectLst>
            <a:outerShdw dist="22997" dir="5400000" algn="tl">
              <a:srgbClr val="000000">
                <a:alpha val="35000"/>
              </a:srgbClr>
            </a:outerShdw>
          </a:effectLst>
        </p:spPr>
      </p:pic>
      <p:sp>
        <p:nvSpPr>
          <p:cNvPr id="5" name="Elipse 8"/>
          <p:cNvSpPr/>
          <p:nvPr/>
        </p:nvSpPr>
        <p:spPr>
          <a:xfrm>
            <a:off x="-1478383" y="-4189085"/>
            <a:ext cx="9491042" cy="978969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9E3DF"/>
          </a:solidFill>
          <a:ln cap="flat">
            <a:noFill/>
            <a:prstDash val="solid"/>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s-MX" sz="3600" b="0" i="0" u="none" strike="noStrike" kern="1200" cap="none" spc="0" baseline="0">
              <a:solidFill>
                <a:srgbClr val="ECF5F1"/>
              </a:solidFill>
              <a:uFillTx/>
              <a:latin typeface="Calibri"/>
            </a:endParaRPr>
          </a:p>
        </p:txBody>
      </p:sp>
      <p:sp>
        <p:nvSpPr>
          <p:cNvPr id="6" name="TextBox 6"/>
          <p:cNvSpPr txBox="1"/>
          <p:nvPr/>
        </p:nvSpPr>
        <p:spPr>
          <a:xfrm>
            <a:off x="2112017" y="5839897"/>
            <a:ext cx="21009281" cy="1446553"/>
          </a:xfrm>
          <a:prstGeom prst="rect">
            <a:avLst/>
          </a:prstGeom>
          <a:noFill/>
          <a:ln cap="flat">
            <a:noFill/>
          </a:ln>
          <a:effectLst>
            <a:outerShdw dist="22997" dir="5400000" algn="tl">
              <a:srgbClr val="000000">
                <a:alpha val="35000"/>
              </a:srgbClr>
            </a:outerShdw>
          </a:effectLst>
        </p:spPr>
        <p:txBody>
          <a:bodyPr vert="horz" wrap="none" lIns="91440" tIns="45720" rIns="91440" bIns="45720" anchor="t" anchorCtr="1" compatLnSpc="1">
            <a:sp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8800" b="1" i="0" u="none" strike="noStrike" kern="1200" cap="none" spc="300" baseline="0">
                <a:solidFill>
                  <a:srgbClr val="000000"/>
                </a:solidFill>
                <a:uFillTx/>
                <a:latin typeface="Muli" pitchFamily="2"/>
                <a:ea typeface="Roboto Medium" pitchFamily="2"/>
                <a:cs typeface="Lato" pitchFamily="34"/>
              </a:rPr>
              <a:t>The Nuts and Bolts of Telemedicine: </a:t>
            </a:r>
          </a:p>
        </p:txBody>
      </p:sp>
      <p:pic>
        <p:nvPicPr>
          <p:cNvPr id="7" name="Picture 19">
            <a:extLst>
              <a:ext uri="{FF2B5EF4-FFF2-40B4-BE49-F238E27FC236}">
                <a16:creationId xmlns:a16="http://schemas.microsoft.com/office/drawing/2014/main" id="{00000000-0000-0000-0000-000000000000}"/>
              </a:ext>
            </a:extLst>
          </p:cNvPr>
          <p:cNvPicPr>
            <a:picLocks noChangeAspect="1"/>
          </p:cNvPicPr>
          <p:nvPr/>
        </p:nvPicPr>
        <p:blipFill>
          <a:blip r:embed="rId4"/>
          <a:stretch>
            <a:fillRect/>
          </a:stretch>
        </p:blipFill>
        <p:spPr>
          <a:xfrm>
            <a:off x="1413616" y="1647748"/>
            <a:ext cx="4871776" cy="1178652"/>
          </a:xfrm>
          <a:prstGeom prst="rect">
            <a:avLst/>
          </a:prstGeom>
          <a:noFill/>
          <a:ln cap="flat">
            <a:noFill/>
          </a:ln>
          <a:effectLst>
            <a:outerShdw dist="22997" dir="5400000" algn="tl">
              <a:srgbClr val="000000">
                <a:alpha val="35000"/>
              </a:srgbClr>
            </a:outerShdw>
          </a:effectLst>
        </p:spPr>
      </p:pic>
      <p:pic>
        <p:nvPicPr>
          <p:cNvPr id="8" name="Picture 1">
            <a:extLst>
              <a:ext uri="{FF2B5EF4-FFF2-40B4-BE49-F238E27FC236}">
                <a16:creationId xmlns:a16="http://schemas.microsoft.com/office/drawing/2014/main" id="{00000000-0000-0000-0000-000000000000}"/>
              </a:ext>
            </a:extLst>
          </p:cNvPr>
          <p:cNvPicPr>
            <a:picLocks noChangeAspect="1"/>
          </p:cNvPicPr>
          <p:nvPr/>
        </p:nvPicPr>
        <p:blipFill>
          <a:blip r:embed="rId5"/>
          <a:stretch>
            <a:fillRect/>
          </a:stretch>
        </p:blipFill>
        <p:spPr>
          <a:xfrm>
            <a:off x="19458889" y="10481520"/>
            <a:ext cx="4487390" cy="2931767"/>
          </a:xfrm>
          <a:prstGeom prst="rect">
            <a:avLst/>
          </a:prstGeom>
          <a:noFill/>
          <a:ln cap="flat">
            <a:noFill/>
          </a:ln>
          <a:effectLst>
            <a:outerShdw dist="22997" dir="5400000" algn="tl">
              <a:srgbClr val="000000">
                <a:alpha val="35000"/>
              </a:srgbClr>
            </a:outerShdw>
          </a:effectLst>
        </p:spPr>
      </p:pic>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name="Slide4164">
    <p:spTree>
      <p:nvGrpSpPr>
        <p:cNvPr id="1" name=""/>
        <p:cNvGrpSpPr/>
        <p:nvPr/>
      </p:nvGrpSpPr>
      <p:grpSpPr>
        <a:xfrm>
          <a:off x="0" y="0"/>
          <a:ext cx="0" cy="0"/>
          <a:chOff x="0" y="0"/>
          <a:chExt cx="0" cy="0"/>
        </a:xfrm>
      </p:grpSpPr>
      <p:sp>
        <p:nvSpPr>
          <p:cNvPr id="2" name="TextBox 5"/>
          <p:cNvSpPr txBox="1"/>
          <p:nvPr/>
        </p:nvSpPr>
        <p:spPr>
          <a:xfrm>
            <a:off x="426640" y="6199394"/>
            <a:ext cx="20103239" cy="4708977"/>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5000" b="1" i="0" u="none" strike="noStrike" kern="1200" cap="none" spc="300" baseline="0">
                <a:solidFill>
                  <a:srgbClr val="000000"/>
                </a:solidFill>
                <a:uFillTx/>
                <a:latin typeface="Muli" pitchFamily="2"/>
                <a:ea typeface="Roboto" pitchFamily="2"/>
                <a:cs typeface="Lato" pitchFamily="34"/>
              </a:rPr>
              <a:t>Can You ‘See’</a:t>
            </a:r>
          </a:p>
          <a:p>
            <a:pPr marL="0" marR="0" lvl="0" indent="0" algn="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5000" b="1" i="0" u="none" strike="noStrike" kern="1200" cap="none" spc="300" baseline="0">
                <a:solidFill>
                  <a:srgbClr val="000000"/>
                </a:solidFill>
                <a:uFillTx/>
                <a:latin typeface="Muli" pitchFamily="2"/>
                <a:ea typeface="Roboto" pitchFamily="2"/>
                <a:cs typeface="Lato" pitchFamily="34"/>
              </a:rPr>
              <a:t>Your Provider?</a:t>
            </a:r>
          </a:p>
        </p:txBody>
      </p:sp>
      <p:sp>
        <p:nvSpPr>
          <p:cNvPr id="3" name="TextBox 6"/>
          <p:cNvSpPr txBox="1"/>
          <p:nvPr/>
        </p:nvSpPr>
        <p:spPr>
          <a:xfrm>
            <a:off x="18312030" y="11450391"/>
            <a:ext cx="184727" cy="523219"/>
          </a:xfrm>
          <a:prstGeom prst="rect">
            <a:avLst/>
          </a:prstGeom>
          <a:noFill/>
          <a:ln cap="flat">
            <a:noFill/>
          </a:ln>
          <a:effectLst>
            <a:outerShdw dist="22997" dir="5400000" algn="tl">
              <a:srgbClr val="000000">
                <a:alpha val="35000"/>
              </a:srgbClr>
            </a:outerShdw>
          </a:effectLst>
        </p:spPr>
        <p:txBody>
          <a:bodyPr vert="horz" wrap="none" lIns="91440" tIns="45720" rIns="91440" bIns="45720" anchor="t" anchorCtr="1" compatLnSpc="1">
            <a:sp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800" b="1" i="0" u="none" strike="noStrike" kern="1200" cap="none" spc="300" baseline="0">
              <a:solidFill>
                <a:srgbClr val="FFFFFF"/>
              </a:solidFill>
              <a:uFillTx/>
              <a:latin typeface="Muli" pitchFamily="2"/>
              <a:ea typeface="Roboto Medium" pitchFamily="2"/>
              <a:cs typeface="Lato" pitchFamily="34"/>
            </a:endParaRPr>
          </a:p>
        </p:txBody>
      </p:sp>
      <p:sp>
        <p:nvSpPr>
          <p:cNvPr id="4" name="Elipse 23"/>
          <p:cNvSpPr/>
          <p:nvPr/>
        </p:nvSpPr>
        <p:spPr>
          <a:xfrm>
            <a:off x="20664918" y="9822466"/>
            <a:ext cx="4706663" cy="47066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8BAADA"/>
          </a:solidFill>
          <a:ln cap="flat">
            <a:noFill/>
            <a:prstDash val="solid"/>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s-MX" sz="3600" b="0" i="0" u="none" strike="noStrike" kern="1200" cap="none" spc="0" baseline="0">
              <a:solidFill>
                <a:srgbClr val="FFFFFF"/>
              </a:solidFill>
              <a:uFillTx/>
              <a:latin typeface="Calibri"/>
            </a:endParaRPr>
          </a:p>
        </p:txBody>
      </p:sp>
      <p:sp>
        <p:nvSpPr>
          <p:cNvPr id="5" name="TextBox 6"/>
          <p:cNvSpPr txBox="1"/>
          <p:nvPr/>
        </p:nvSpPr>
        <p:spPr>
          <a:xfrm>
            <a:off x="5645633" y="10763877"/>
            <a:ext cx="14462616" cy="830997"/>
          </a:xfrm>
          <a:prstGeom prst="rect">
            <a:avLst/>
          </a:prstGeom>
          <a:noFill/>
          <a:ln cap="flat">
            <a:noFill/>
          </a:ln>
          <a:effectLst>
            <a:outerShdw dist="22997" dir="5400000" algn="tl">
              <a:srgbClr val="000000">
                <a:alpha val="35000"/>
              </a:srgbClr>
            </a:outerShdw>
          </a:effectLst>
        </p:spPr>
        <p:txBody>
          <a:bodyPr vert="horz" wrap="none" lIns="91440" tIns="45720" rIns="91440" bIns="45720" anchor="t" anchorCtr="1" compatLnSpc="1">
            <a:sp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4800" b="1" i="0" u="none" strike="noStrike" kern="1200" cap="none" spc="300" baseline="0">
                <a:solidFill>
                  <a:srgbClr val="000000"/>
                </a:solidFill>
                <a:uFillTx/>
                <a:latin typeface="Muli" pitchFamily="2"/>
              </a:rPr>
              <a:t>Essentials For a Family-Centered Experience</a:t>
            </a:r>
          </a:p>
        </p:txBody>
      </p:sp>
      <p:sp>
        <p:nvSpPr>
          <p:cNvPr id="6" name="TextBox 5"/>
          <p:cNvSpPr txBox="1"/>
          <p:nvPr/>
        </p:nvSpPr>
        <p:spPr>
          <a:xfrm>
            <a:off x="21404942" y="10127766"/>
            <a:ext cx="2650050" cy="3770263"/>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3900" b="1" i="0" u="none" strike="noStrike" kern="1200" cap="none" spc="300" baseline="0">
                <a:solidFill>
                  <a:srgbClr val="FFFFFF"/>
                </a:solidFill>
                <a:uFillTx/>
                <a:latin typeface="Muli" pitchFamily="2"/>
                <a:ea typeface="Roboto" pitchFamily="2"/>
                <a:cs typeface="Lato" pitchFamily="34"/>
              </a:rPr>
              <a:t>3</a:t>
            </a:r>
          </a:p>
        </p:txBody>
      </p:sp>
      <p:pic>
        <p:nvPicPr>
          <p:cNvPr id="7" name="Picture 11">
            <a:extLst>
              <a:ext uri="{FF2B5EF4-FFF2-40B4-BE49-F238E27FC236}">
                <a16:creationId xmlns:a16="http://schemas.microsoft.com/office/drawing/2014/main" id="{00000000-0000-0000-0000-000000000000}"/>
              </a:ext>
            </a:extLst>
          </p:cNvPr>
          <p:cNvPicPr>
            <a:picLocks noChangeAspect="1"/>
          </p:cNvPicPr>
          <p:nvPr/>
        </p:nvPicPr>
        <p:blipFill>
          <a:blip r:embed="rId3"/>
          <a:srcRect t="7162" b="19340"/>
          <a:stretch>
            <a:fillRect/>
          </a:stretch>
        </p:blipFill>
        <p:spPr>
          <a:xfrm>
            <a:off x="7543800" y="22594"/>
            <a:ext cx="17011186" cy="2622243"/>
          </a:xfrm>
          <a:prstGeom prst="rect">
            <a:avLst/>
          </a:prstGeom>
          <a:noFill/>
          <a:ln cap="flat">
            <a:noFill/>
          </a:ln>
          <a:effectLst>
            <a:outerShdw dist="22997" dir="5400000" algn="tl">
              <a:srgbClr val="000000">
                <a:alpha val="35000"/>
              </a:srgbClr>
            </a:outerShdw>
          </a:effectLst>
        </p:spPr>
      </p:pic>
      <p:sp>
        <p:nvSpPr>
          <p:cNvPr id="8" name="Elipse 8"/>
          <p:cNvSpPr/>
          <p:nvPr/>
        </p:nvSpPr>
        <p:spPr>
          <a:xfrm>
            <a:off x="-1478383" y="-4189085"/>
            <a:ext cx="9491042" cy="978969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C5D5EC"/>
          </a:solidFill>
          <a:ln cap="flat">
            <a:noFill/>
            <a:prstDash val="solid"/>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s-MX" sz="3600" b="0" i="0" u="none" strike="noStrike" kern="1200" cap="none" spc="0" baseline="0">
              <a:solidFill>
                <a:srgbClr val="5180C7"/>
              </a:solidFill>
              <a:uFillTx/>
              <a:latin typeface="Calibri"/>
            </a:endParaRPr>
          </a:p>
        </p:txBody>
      </p:sp>
      <p:sp>
        <p:nvSpPr>
          <p:cNvPr id="9" name="TextBox 6"/>
          <p:cNvSpPr txBox="1"/>
          <p:nvPr/>
        </p:nvSpPr>
        <p:spPr>
          <a:xfrm>
            <a:off x="7975031" y="3126809"/>
            <a:ext cx="15881271" cy="1107996"/>
          </a:xfrm>
          <a:prstGeom prst="rect">
            <a:avLst/>
          </a:prstGeom>
          <a:noFill/>
          <a:ln cap="flat">
            <a:noFill/>
          </a:ln>
          <a:effectLst>
            <a:outerShdw dist="22997" dir="5400000" algn="tl">
              <a:srgbClr val="000000">
                <a:alpha val="35000"/>
              </a:srgbClr>
            </a:outerShdw>
          </a:effectLst>
        </p:spPr>
        <p:txBody>
          <a:bodyPr vert="horz" wrap="none" lIns="91440" tIns="45720" rIns="91440" bIns="45720" anchor="t" anchorCtr="1" compatLnSpc="1">
            <a:sp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6600" b="1" i="0" u="none" strike="noStrike" kern="1200" cap="none" spc="300" baseline="0">
                <a:solidFill>
                  <a:srgbClr val="000000"/>
                </a:solidFill>
                <a:uFillTx/>
                <a:latin typeface="Muli" pitchFamily="2"/>
                <a:ea typeface="Roboto Medium" pitchFamily="2"/>
                <a:cs typeface="Lato" pitchFamily="34"/>
              </a:rPr>
              <a:t>The Nuts and Bolts of Telemedicine </a:t>
            </a:r>
          </a:p>
        </p:txBody>
      </p:sp>
      <p:pic>
        <p:nvPicPr>
          <p:cNvPr id="10" name="Picture 17">
            <a:extLst>
              <a:ext uri="{FF2B5EF4-FFF2-40B4-BE49-F238E27FC236}">
                <a16:creationId xmlns:a16="http://schemas.microsoft.com/office/drawing/2014/main" id="{00000000-0000-0000-0000-000000000000}"/>
              </a:ext>
            </a:extLst>
          </p:cNvPr>
          <p:cNvPicPr>
            <a:picLocks noChangeAspect="1"/>
          </p:cNvPicPr>
          <p:nvPr/>
        </p:nvPicPr>
        <p:blipFill>
          <a:blip r:embed="rId4"/>
          <a:stretch>
            <a:fillRect/>
          </a:stretch>
        </p:blipFill>
        <p:spPr>
          <a:xfrm>
            <a:off x="1413616" y="1647748"/>
            <a:ext cx="4871776" cy="1178652"/>
          </a:xfrm>
          <a:prstGeom prst="rect">
            <a:avLst/>
          </a:prstGeom>
          <a:noFill/>
          <a:ln cap="flat">
            <a:noFill/>
          </a:ln>
          <a:effectLst>
            <a:outerShdw dist="22997" dir="5400000" algn="tl">
              <a:srgbClr val="000000">
                <a:alpha val="35000"/>
              </a:srgbClr>
            </a:outerShdw>
          </a:effectLst>
        </p:spPr>
      </p:pic>
    </p:spTree>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name="Slide4166">
    <p:spTree>
      <p:nvGrpSpPr>
        <p:cNvPr id="1" name=""/>
        <p:cNvGrpSpPr/>
        <p:nvPr/>
      </p:nvGrpSpPr>
      <p:grpSpPr>
        <a:xfrm>
          <a:off x="0" y="0"/>
          <a:ext cx="0" cy="0"/>
          <a:chOff x="0" y="0"/>
          <a:chExt cx="0" cy="0"/>
        </a:xfrm>
      </p:grpSpPr>
      <p:sp>
        <p:nvSpPr>
          <p:cNvPr id="2" name="TextBox 26"/>
          <p:cNvSpPr txBox="1"/>
          <p:nvPr/>
        </p:nvSpPr>
        <p:spPr>
          <a:xfrm>
            <a:off x="470842" y="948223"/>
            <a:ext cx="23584908" cy="1750929"/>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1827208" rtl="0" fontAlgn="auto" hangingPunct="0">
              <a:lnSpc>
                <a:spcPts val="14000"/>
              </a:lnSpc>
              <a:spcBef>
                <a:spcPts val="0"/>
              </a:spcBef>
              <a:spcAft>
                <a:spcPts val="0"/>
              </a:spcAft>
              <a:buNone/>
              <a:tabLst/>
              <a:defRPr sz="1800" b="0" i="0" u="none" strike="noStrike" kern="0" cap="none" spc="0" baseline="0">
                <a:solidFill>
                  <a:srgbClr val="000000"/>
                </a:solidFill>
                <a:uFillTx/>
              </a:defRPr>
            </a:pPr>
            <a:r>
              <a:rPr lang="en-US" sz="9600" b="1" i="0" u="none" strike="noStrike" kern="1200" cap="none" spc="0" baseline="0">
                <a:solidFill>
                  <a:srgbClr val="40765C"/>
                </a:solidFill>
                <a:uFillTx/>
                <a:latin typeface="Muli" pitchFamily="2"/>
                <a:ea typeface="Roboto Medium" pitchFamily="2"/>
                <a:cs typeface="Lato Light" pitchFamily="34"/>
              </a:rPr>
              <a:t>How Do I ‘See’ My Provider?</a:t>
            </a:r>
          </a:p>
        </p:txBody>
      </p:sp>
      <p:sp>
        <p:nvSpPr>
          <p:cNvPr id="3" name="TextBox 2"/>
          <p:cNvSpPr txBox="1"/>
          <p:nvPr/>
        </p:nvSpPr>
        <p:spPr>
          <a:xfrm>
            <a:off x="625147" y="3183849"/>
            <a:ext cx="23212117" cy="10433624"/>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685800" marR="0" lvl="0" indent="-6858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4800" b="0" i="0" u="none" strike="noStrike" kern="1200" cap="none" spc="0" baseline="0">
                <a:solidFill>
                  <a:srgbClr val="000000"/>
                </a:solidFill>
                <a:uFillTx/>
                <a:latin typeface="Calibri" pitchFamily="34"/>
              </a:rPr>
              <a:t>To see your provider for a telemedicine appointment, you will need software. </a:t>
            </a:r>
          </a:p>
          <a:p>
            <a:pPr marL="685800" marR="0" lvl="0" indent="-6858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4800" b="0" i="0" u="none" strike="noStrike" kern="1200" cap="none" spc="0" baseline="0">
                <a:solidFill>
                  <a:srgbClr val="000000"/>
                </a:solidFill>
                <a:uFillTx/>
                <a:latin typeface="Calibri" pitchFamily="34"/>
              </a:rPr>
              <a:t>This software is often called a </a:t>
            </a:r>
            <a:r>
              <a:rPr lang="en-US" sz="4800" b="1" i="0" u="none" strike="noStrike" kern="1200" cap="none" spc="0" baseline="0">
                <a:solidFill>
                  <a:srgbClr val="000000"/>
                </a:solidFill>
                <a:uFillTx/>
                <a:latin typeface="Calibri" pitchFamily="34"/>
              </a:rPr>
              <a:t>platform</a:t>
            </a:r>
            <a:r>
              <a:rPr lang="en-US" sz="4800" b="0" i="0" u="none" strike="noStrike" kern="1200" cap="none" spc="0" baseline="0">
                <a:solidFill>
                  <a:srgbClr val="000000"/>
                </a:solidFill>
                <a:uFillTx/>
                <a:latin typeface="Calibri" pitchFamily="34"/>
              </a:rPr>
              <a:t> which may be accessed through a </a:t>
            </a:r>
            <a:r>
              <a:rPr lang="en-US" sz="4800" b="1" i="0" u="none" strike="noStrike" kern="1200" cap="none" spc="0" baseline="0">
                <a:solidFill>
                  <a:srgbClr val="000000"/>
                </a:solidFill>
                <a:uFillTx/>
                <a:latin typeface="Calibri" pitchFamily="34"/>
              </a:rPr>
              <a:t>portal</a:t>
            </a:r>
            <a:r>
              <a:rPr lang="en-US" sz="4800" b="0" i="0" u="none" strike="noStrike" kern="1200" cap="none" spc="0" baseline="0">
                <a:solidFill>
                  <a:srgbClr val="000000"/>
                </a:solidFill>
                <a:uFillTx/>
                <a:latin typeface="Calibri" pitchFamily="34"/>
              </a:rPr>
              <a:t>, so you can see your provider and so your provider can see you.</a:t>
            </a:r>
          </a:p>
          <a:p>
            <a:pPr marL="685800" marR="0" lvl="0" indent="-6858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US" sz="4800" b="0" i="0" u="none" strike="noStrike" kern="1200" cap="none" spc="0" baseline="0">
              <a:solidFill>
                <a:srgbClr val="000000"/>
              </a:solidFill>
              <a:uFillTx/>
              <a:latin typeface="Calibri" pitchFamily="34"/>
            </a:endParaRPr>
          </a:p>
          <a:p>
            <a:pPr marL="685800" marR="0" lvl="0" indent="-6858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US" sz="4800" b="0" i="0" u="none" strike="noStrike" kern="1200" cap="none" spc="0" baseline="0">
              <a:solidFill>
                <a:srgbClr val="000000"/>
              </a:solidFill>
              <a:uFillTx/>
              <a:latin typeface="Calibri" pitchFamily="34"/>
            </a:endParaRPr>
          </a:p>
          <a:p>
            <a:pPr marL="685800" marR="0" lvl="0" indent="-6858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US" sz="4800" b="0" i="0" u="none" strike="noStrike" kern="1200" cap="none" spc="0" baseline="0">
              <a:solidFill>
                <a:srgbClr val="000000"/>
              </a:solidFill>
              <a:uFillTx/>
              <a:latin typeface="Calibri" pitchFamily="34"/>
            </a:endParaRPr>
          </a:p>
          <a:p>
            <a:pPr marL="685800" marR="0" lvl="0" indent="-6858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US" sz="4800" b="0" i="0" u="none" strike="noStrike" kern="1200" cap="none" spc="0" baseline="0">
              <a:solidFill>
                <a:srgbClr val="000000"/>
              </a:solidFill>
              <a:uFillTx/>
              <a:latin typeface="Calibri" pitchFamily="34"/>
            </a:endParaRPr>
          </a:p>
          <a:p>
            <a:pPr marL="685800" marR="0" lvl="0" indent="-6858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US" sz="4800" b="0" i="0" u="none" strike="noStrike" kern="1200" cap="none" spc="0" baseline="0">
              <a:solidFill>
                <a:srgbClr val="000000"/>
              </a:solidFill>
              <a:uFillTx/>
              <a:latin typeface="Calibri" pitchFamily="34"/>
            </a:endParaRPr>
          </a:p>
          <a:p>
            <a:pPr marL="685800" marR="0" lvl="0" indent="-6858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US" sz="4800" b="0" i="0" u="none" strike="noStrike" kern="1200" cap="none" spc="0" baseline="0">
              <a:solidFill>
                <a:srgbClr val="000000"/>
              </a:solidFill>
              <a:uFillTx/>
              <a:latin typeface="Calibri" pitchFamily="34"/>
            </a:endParaRPr>
          </a:p>
          <a:p>
            <a:pPr marL="685800" marR="0" lvl="0" indent="-6858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US" sz="4800" b="0" i="0" u="none" strike="noStrike" kern="1200" cap="none" spc="0" baseline="0">
              <a:solidFill>
                <a:srgbClr val="000000"/>
              </a:solidFill>
              <a:uFillTx/>
              <a:latin typeface="Calibri" pitchFamily="34"/>
            </a:endParaRPr>
          </a:p>
          <a:p>
            <a:pPr marL="685800" marR="0" lvl="0" indent="-6858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US" sz="4800" b="0" i="0" u="none" strike="noStrike" kern="1200" cap="none" spc="0" baseline="0">
              <a:solidFill>
                <a:srgbClr val="000000"/>
              </a:solidFill>
              <a:uFillTx/>
              <a:latin typeface="Calibri" pitchFamily="34"/>
            </a:endParaRPr>
          </a:p>
          <a:p>
            <a:pPr marL="685800" marR="0" lvl="0" indent="-6858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4800" b="0" i="0" u="none" strike="noStrike" kern="1200" cap="none" spc="0" baseline="0">
                <a:solidFill>
                  <a:srgbClr val="000000"/>
                </a:solidFill>
                <a:uFillTx/>
                <a:latin typeface="Calibri" pitchFamily="34"/>
              </a:rPr>
              <a:t>Most often, the Provider will choose the way you will “see” them by picking which platform/portal their practice uses for their telemedicine appointments</a:t>
            </a:r>
          </a:p>
          <a:p>
            <a:pPr marL="685800" marR="0" lvl="0" indent="-6858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US" sz="4800" b="0" i="0" u="none" strike="noStrike" kern="1200" cap="none" spc="0" baseline="0">
              <a:solidFill>
                <a:srgbClr val="000000"/>
              </a:solidFill>
              <a:uFillTx/>
              <a:latin typeface="Calibri" pitchFamily="34"/>
            </a:endParaRPr>
          </a:p>
        </p:txBody>
      </p:sp>
      <p:pic>
        <p:nvPicPr>
          <p:cNvPr id="4" name="Picture 8">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21289124" y="12640007"/>
            <a:ext cx="2548140" cy="616488"/>
          </a:xfrm>
          <a:prstGeom prst="rect">
            <a:avLst/>
          </a:prstGeom>
          <a:noFill/>
          <a:ln cap="flat">
            <a:noFill/>
          </a:ln>
          <a:effectLst>
            <a:outerShdw dist="22997" dir="5400000" algn="tl">
              <a:srgbClr val="000000">
                <a:alpha val="35000"/>
              </a:srgbClr>
            </a:outerShdw>
          </a:effectLst>
        </p:spPr>
      </p:pic>
      <p:graphicFrame>
        <p:nvGraphicFramePr>
          <p:cNvPr id="5" name="Content Placeholder 4"/>
          <p:cNvGraphicFramePr>
            <a:graphicFrameLocks noGrp="1"/>
          </p:cNvGraphicFramePr>
          <p:nvPr/>
        </p:nvGraphicFramePr>
        <p:xfrm>
          <a:off x="1538340" y="6206883"/>
          <a:ext cx="21024854" cy="4602476"/>
        </p:xfrm>
        <a:graphic>
          <a:graphicData uri="http://schemas.openxmlformats.org/drawingml/2006/table">
            <a:tbl>
              <a:tblPr firstRow="1" bandRow="1">
                <a:effectLst/>
                <a:tableStyleId>{5DA37D80-6434-44D0-A028-1B22A696006F}</a:tableStyleId>
              </a:tblPr>
              <a:tblGrid>
                <a:gridCol w="10512427">
                  <a:extLst>
                    <a:ext uri="{9D8B030D-6E8A-4147-A177-3AD203B41FA5}">
                      <a16:colId xmlns:a16="http://schemas.microsoft.com/office/drawing/2014/main" val="654589677"/>
                    </a:ext>
                  </a:extLst>
                </a:gridCol>
                <a:gridCol w="10512427">
                  <a:extLst>
                    <a:ext uri="{9D8B030D-6E8A-4147-A177-3AD203B41FA5}">
                      <a16:colId xmlns:a16="http://schemas.microsoft.com/office/drawing/2014/main" val="739866822"/>
                    </a:ext>
                  </a:extLst>
                </a:gridCol>
              </a:tblGrid>
              <a:tr h="370844">
                <a:tc>
                  <a:txBody>
                    <a:bodyPr/>
                    <a:lstStyle/>
                    <a:p>
                      <a:pPr lvl="0"/>
                      <a:r>
                        <a:rPr lang="en-US" sz="5400">
                          <a:solidFill>
                            <a:srgbClr val="000000"/>
                          </a:solidFill>
                        </a:rPr>
                        <a:t>Platform</a:t>
                      </a:r>
                    </a:p>
                  </a:txBody>
                  <a:tcPr>
                    <a:solidFill>
                      <a:srgbClr val="ECF5F1"/>
                    </a:solidFill>
                  </a:tcPr>
                </a:tc>
                <a:tc>
                  <a:txBody>
                    <a:bodyPr/>
                    <a:lstStyle/>
                    <a:p>
                      <a:pPr lvl="0"/>
                      <a:r>
                        <a:rPr lang="en-US" sz="5400">
                          <a:solidFill>
                            <a:srgbClr val="000000"/>
                          </a:solidFill>
                        </a:rPr>
                        <a:t>Portal</a:t>
                      </a:r>
                    </a:p>
                  </a:txBody>
                  <a:tcPr>
                    <a:solidFill>
                      <a:srgbClr val="F9E3DF"/>
                    </a:solidFill>
                  </a:tcPr>
                </a:tc>
                <a:extLst>
                  <a:ext uri="{0D108BD9-81ED-4DB2-BD59-A6C34878D82A}">
                    <a16:rowId xmlns:a16="http://schemas.microsoft.com/office/drawing/2014/main" val="685933102"/>
                  </a:ext>
                </a:extLst>
              </a:tr>
              <a:tr h="370844">
                <a:tc>
                  <a:txBody>
                    <a:bodyPr/>
                    <a:lstStyle/>
                    <a:p>
                      <a:pPr marL="685800" lvl="0" indent="-685800">
                        <a:buSzPct val="100000"/>
                        <a:buFont typeface="Wingdings" pitchFamily="2"/>
                        <a:buChar char="ü"/>
                      </a:pPr>
                      <a:r>
                        <a:rPr lang="en-US" sz="4800">
                          <a:solidFill>
                            <a:srgbClr val="000000"/>
                          </a:solidFill>
                        </a:rPr>
                        <a:t>A secure</a:t>
                      </a:r>
                      <a:r>
                        <a:rPr lang="en-US" sz="4800" baseline="0">
                          <a:solidFill>
                            <a:srgbClr val="000000"/>
                          </a:solidFill>
                        </a:rPr>
                        <a:t> telehealth software system which allows a provider and a patient to have a secure two-way video interaction for a virtual visit</a:t>
                      </a:r>
                      <a:endParaRPr lang="en-US" sz="4800">
                        <a:solidFill>
                          <a:srgbClr val="000000"/>
                        </a:solidFill>
                      </a:endParaRPr>
                    </a:p>
                    <a:p>
                      <a:pPr lvl="0"/>
                      <a:endParaRPr lang="en-US" sz="4400">
                        <a:solidFill>
                          <a:srgbClr val="000000"/>
                        </a:solidFill>
                      </a:endParaRPr>
                    </a:p>
                  </a:txBody>
                  <a:tcPr>
                    <a:solidFill>
                      <a:srgbClr val="ECF5F1"/>
                    </a:solidFill>
                  </a:tcPr>
                </a:tc>
                <a:tc>
                  <a:txBody>
                    <a:bodyPr/>
                    <a:lstStyle/>
                    <a:p>
                      <a:pPr marL="685800" lvl="0" indent="-685800">
                        <a:buSzPct val="100000"/>
                        <a:buFont typeface="Wingdings" pitchFamily="2"/>
                        <a:buChar char="ü"/>
                      </a:pPr>
                      <a:r>
                        <a:rPr lang="en-US" sz="4800">
                          <a:solidFill>
                            <a:srgbClr val="000000"/>
                          </a:solidFill>
                        </a:rPr>
                        <a:t>A website or webpage providing</a:t>
                      </a:r>
                      <a:r>
                        <a:rPr lang="en-US" sz="4800" baseline="0">
                          <a:solidFill>
                            <a:srgbClr val="000000"/>
                          </a:solidFill>
                        </a:rPr>
                        <a:t> access or links to other sites</a:t>
                      </a:r>
                      <a:endParaRPr lang="en-US" sz="4800">
                        <a:solidFill>
                          <a:srgbClr val="000000"/>
                        </a:solidFill>
                      </a:endParaRPr>
                    </a:p>
                    <a:p>
                      <a:pPr lvl="0"/>
                      <a:endParaRPr lang="en-US" sz="4400">
                        <a:solidFill>
                          <a:srgbClr val="000000"/>
                        </a:solidFill>
                      </a:endParaRPr>
                    </a:p>
                    <a:p>
                      <a:pPr lvl="0"/>
                      <a:endParaRPr lang="en-US" sz="4400">
                        <a:solidFill>
                          <a:srgbClr val="000000"/>
                        </a:solidFill>
                      </a:endParaRPr>
                    </a:p>
                  </a:txBody>
                  <a:tcPr>
                    <a:solidFill>
                      <a:srgbClr val="F9E3DF"/>
                    </a:solidFill>
                  </a:tcPr>
                </a:tc>
                <a:extLst>
                  <a:ext uri="{0D108BD9-81ED-4DB2-BD59-A6C34878D82A}">
                    <a16:rowId xmlns:a16="http://schemas.microsoft.com/office/drawing/2014/main" val="3505776819"/>
                  </a:ext>
                </a:extLst>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name="Slide4168">
    <p:spTree>
      <p:nvGrpSpPr>
        <p:cNvPr id="1" name=""/>
        <p:cNvGrpSpPr/>
        <p:nvPr/>
      </p:nvGrpSpPr>
      <p:grpSpPr>
        <a:xfrm>
          <a:off x="0" y="0"/>
          <a:ext cx="0" cy="0"/>
          <a:chOff x="0" y="0"/>
          <a:chExt cx="0" cy="0"/>
        </a:xfrm>
      </p:grpSpPr>
      <p:sp>
        <p:nvSpPr>
          <p:cNvPr id="2" name="TextBox 26"/>
          <p:cNvSpPr txBox="1"/>
          <p:nvPr/>
        </p:nvSpPr>
        <p:spPr>
          <a:xfrm>
            <a:off x="3886520" y="799231"/>
            <a:ext cx="17142247" cy="1323438"/>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8000" b="1" i="0" u="none" strike="noStrike" kern="1200" cap="none" spc="0" baseline="0">
                <a:solidFill>
                  <a:srgbClr val="40765C"/>
                </a:solidFill>
                <a:uFillTx/>
                <a:latin typeface="Muli" pitchFamily="2"/>
                <a:ea typeface="Roboto Medium" pitchFamily="2"/>
                <a:cs typeface="Lato Light" pitchFamily="34"/>
              </a:rPr>
              <a:t>Examples of Platforms and Portals</a:t>
            </a:r>
          </a:p>
        </p:txBody>
      </p:sp>
      <p:pic>
        <p:nvPicPr>
          <p:cNvPr id="3" name="Picture 16">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21289124" y="12640007"/>
            <a:ext cx="2548140" cy="616488"/>
          </a:xfrm>
          <a:prstGeom prst="rect">
            <a:avLst/>
          </a:prstGeom>
          <a:noFill/>
          <a:ln cap="flat">
            <a:noFill/>
          </a:ln>
          <a:effectLst>
            <a:outerShdw dist="22997" dir="5400000" algn="tl">
              <a:srgbClr val="000000">
                <a:alpha val="35000"/>
              </a:srgbClr>
            </a:outerShdw>
          </a:effectLst>
        </p:spPr>
      </p:pic>
      <p:pic>
        <p:nvPicPr>
          <p:cNvPr id="4" name="Picture 21" descr="Icon&#10;&#10;Description automatically generated">
            <a:extLst>
              <a:ext uri="{FF2B5EF4-FFF2-40B4-BE49-F238E27FC236}">
                <a16:creationId xmlns:a16="http://schemas.microsoft.com/office/drawing/2014/main" id="{00000000-0000-0000-0000-000000000000}"/>
              </a:ext>
            </a:extLst>
          </p:cNvPr>
          <p:cNvPicPr>
            <a:picLocks noChangeAspect="1"/>
          </p:cNvPicPr>
          <p:nvPr/>
        </p:nvPicPr>
        <p:blipFill>
          <a:blip r:embed="rId4"/>
          <a:stretch>
            <a:fillRect/>
          </a:stretch>
        </p:blipFill>
        <p:spPr>
          <a:xfrm>
            <a:off x="13652979" y="2442490"/>
            <a:ext cx="3852495" cy="2568330"/>
          </a:xfrm>
          <a:prstGeom prst="rect">
            <a:avLst/>
          </a:prstGeom>
          <a:noFill/>
          <a:ln cap="flat">
            <a:noFill/>
          </a:ln>
          <a:effectLst>
            <a:outerShdw dist="22997" dir="5400000" algn="tl">
              <a:srgbClr val="000000">
                <a:alpha val="35000"/>
              </a:srgbClr>
            </a:outerShdw>
          </a:effectLst>
        </p:spPr>
      </p:pic>
      <p:sp>
        <p:nvSpPr>
          <p:cNvPr id="5" name="TextBox 3"/>
          <p:cNvSpPr txBox="1"/>
          <p:nvPr/>
        </p:nvSpPr>
        <p:spPr>
          <a:xfrm>
            <a:off x="14170182" y="4797427"/>
            <a:ext cx="3200720" cy="1200332"/>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0" i="0" u="none" strike="noStrike" kern="1200" cap="none" spc="0" baseline="0">
                <a:solidFill>
                  <a:srgbClr val="000000"/>
                </a:solidFill>
                <a:uFillTx/>
                <a:latin typeface="Calibri" pitchFamily="34"/>
              </a:rPr>
              <a:t>Microsoft Teams</a:t>
            </a:r>
          </a:p>
        </p:txBody>
      </p:sp>
      <p:sp>
        <p:nvSpPr>
          <p:cNvPr id="6" name="TextBox 22"/>
          <p:cNvSpPr txBox="1"/>
          <p:nvPr/>
        </p:nvSpPr>
        <p:spPr>
          <a:xfrm>
            <a:off x="7809972" y="4665424"/>
            <a:ext cx="3200720" cy="646334"/>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0" i="0" u="none" strike="noStrike" kern="1200" cap="none" spc="0" baseline="0">
                <a:solidFill>
                  <a:srgbClr val="000000"/>
                </a:solidFill>
                <a:uFillTx/>
                <a:latin typeface="Calibri" pitchFamily="34"/>
              </a:rPr>
              <a:t>Amwell</a:t>
            </a:r>
          </a:p>
        </p:txBody>
      </p:sp>
      <p:sp>
        <p:nvSpPr>
          <p:cNvPr id="7" name="TextBox 24"/>
          <p:cNvSpPr txBox="1"/>
          <p:nvPr/>
        </p:nvSpPr>
        <p:spPr>
          <a:xfrm>
            <a:off x="5841031" y="7671047"/>
            <a:ext cx="3200720" cy="646334"/>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0" i="0" u="none" strike="noStrike" kern="1200" cap="none" spc="0" baseline="0">
                <a:solidFill>
                  <a:srgbClr val="000000"/>
                </a:solidFill>
                <a:uFillTx/>
                <a:latin typeface="Calibri" pitchFamily="34"/>
              </a:rPr>
              <a:t>VSee</a:t>
            </a:r>
          </a:p>
        </p:txBody>
      </p:sp>
      <p:sp>
        <p:nvSpPr>
          <p:cNvPr id="8" name="TextBox 26"/>
          <p:cNvSpPr txBox="1"/>
          <p:nvPr/>
        </p:nvSpPr>
        <p:spPr>
          <a:xfrm>
            <a:off x="19428403" y="4665424"/>
            <a:ext cx="3200720" cy="646334"/>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0" i="0" u="none" strike="noStrike" kern="1200" cap="none" spc="0" baseline="0">
                <a:solidFill>
                  <a:srgbClr val="000000"/>
                </a:solidFill>
                <a:uFillTx/>
                <a:latin typeface="Calibri" pitchFamily="34"/>
              </a:rPr>
              <a:t>Skype</a:t>
            </a:r>
          </a:p>
        </p:txBody>
      </p:sp>
      <p:sp>
        <p:nvSpPr>
          <p:cNvPr id="9" name="TextBox 30"/>
          <p:cNvSpPr txBox="1"/>
          <p:nvPr/>
        </p:nvSpPr>
        <p:spPr>
          <a:xfrm>
            <a:off x="20313944" y="7856250"/>
            <a:ext cx="3200720" cy="646334"/>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0" i="0" u="none" strike="noStrike" kern="1200" cap="none" spc="0" baseline="0">
                <a:solidFill>
                  <a:srgbClr val="000000"/>
                </a:solidFill>
                <a:uFillTx/>
                <a:latin typeface="Calibri" pitchFamily="34"/>
              </a:rPr>
              <a:t>MyChart</a:t>
            </a:r>
          </a:p>
        </p:txBody>
      </p:sp>
      <p:sp>
        <p:nvSpPr>
          <p:cNvPr id="10" name="TextBox 31"/>
          <p:cNvSpPr txBox="1"/>
          <p:nvPr/>
        </p:nvSpPr>
        <p:spPr>
          <a:xfrm>
            <a:off x="16227692" y="7607085"/>
            <a:ext cx="3200720" cy="646334"/>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0" i="0" u="none" strike="noStrike" kern="1200" cap="none" spc="0" baseline="0">
                <a:solidFill>
                  <a:srgbClr val="000000"/>
                </a:solidFill>
                <a:uFillTx/>
                <a:latin typeface="Calibri" pitchFamily="34"/>
              </a:rPr>
              <a:t>Doxy.me</a:t>
            </a:r>
          </a:p>
        </p:txBody>
      </p:sp>
      <p:sp>
        <p:nvSpPr>
          <p:cNvPr id="11" name="TextBox 32"/>
          <p:cNvSpPr txBox="1"/>
          <p:nvPr/>
        </p:nvSpPr>
        <p:spPr>
          <a:xfrm>
            <a:off x="1738859" y="5010820"/>
            <a:ext cx="3200720" cy="646334"/>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0" i="0" u="none" strike="noStrike" kern="1200" cap="none" spc="0" baseline="0">
                <a:solidFill>
                  <a:srgbClr val="000000"/>
                </a:solidFill>
                <a:uFillTx/>
                <a:latin typeface="Calibri" pitchFamily="34"/>
              </a:rPr>
              <a:t>Hospital Portals</a:t>
            </a:r>
          </a:p>
        </p:txBody>
      </p:sp>
      <p:sp>
        <p:nvSpPr>
          <p:cNvPr id="12" name="TextBox 33"/>
          <p:cNvSpPr txBox="1"/>
          <p:nvPr/>
        </p:nvSpPr>
        <p:spPr>
          <a:xfrm>
            <a:off x="511561" y="7546616"/>
            <a:ext cx="3200720" cy="646334"/>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0" i="0" u="none" strike="noStrike" kern="1200" cap="none" spc="0" baseline="0">
                <a:solidFill>
                  <a:srgbClr val="000000"/>
                </a:solidFill>
                <a:uFillTx/>
                <a:latin typeface="Calibri" pitchFamily="34"/>
              </a:rPr>
              <a:t>eVisit</a:t>
            </a:r>
          </a:p>
        </p:txBody>
      </p:sp>
      <p:sp>
        <p:nvSpPr>
          <p:cNvPr id="13" name="TextBox 34"/>
          <p:cNvSpPr txBox="1"/>
          <p:nvPr/>
        </p:nvSpPr>
        <p:spPr>
          <a:xfrm>
            <a:off x="10857283" y="7734809"/>
            <a:ext cx="3200720" cy="646334"/>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0" i="0" u="none" strike="noStrike" kern="1200" cap="none" spc="0" baseline="0">
                <a:solidFill>
                  <a:srgbClr val="000000"/>
                </a:solidFill>
                <a:uFillTx/>
                <a:latin typeface="Calibri" pitchFamily="34"/>
              </a:rPr>
              <a:t>Zoom</a:t>
            </a:r>
          </a:p>
        </p:txBody>
      </p:sp>
      <p:pic>
        <p:nvPicPr>
          <p:cNvPr id="14" name="Picture 35" descr="Icon&#10;&#10;Description automatically generated">
            <a:extLst>
              <a:ext uri="{FF2B5EF4-FFF2-40B4-BE49-F238E27FC236}">
                <a16:creationId xmlns:a16="http://schemas.microsoft.com/office/drawing/2014/main" id="{00000000-0000-0000-0000-000000000000}"/>
              </a:ext>
            </a:extLst>
          </p:cNvPr>
          <p:cNvPicPr>
            <a:picLocks noChangeAspect="1"/>
          </p:cNvPicPr>
          <p:nvPr/>
        </p:nvPicPr>
        <p:blipFill>
          <a:blip r:embed="rId5"/>
          <a:stretch>
            <a:fillRect/>
          </a:stretch>
        </p:blipFill>
        <p:spPr>
          <a:xfrm>
            <a:off x="20540002" y="5375574"/>
            <a:ext cx="2748604" cy="2748604"/>
          </a:xfrm>
          <a:prstGeom prst="rect">
            <a:avLst/>
          </a:prstGeom>
          <a:noFill/>
          <a:ln cap="flat">
            <a:noFill/>
          </a:ln>
          <a:effectLst>
            <a:outerShdw dist="22997" dir="5400000" algn="tl">
              <a:srgbClr val="000000">
                <a:alpha val="35000"/>
              </a:srgbClr>
            </a:outerShdw>
          </a:effectLst>
        </p:spPr>
      </p:pic>
      <p:pic>
        <p:nvPicPr>
          <p:cNvPr id="15" name="Picture 36" descr="A picture containing drawing&#10;&#10;Description automatically generated">
            <a:extLst>
              <a:ext uri="{FF2B5EF4-FFF2-40B4-BE49-F238E27FC236}">
                <a16:creationId xmlns:a16="http://schemas.microsoft.com/office/drawing/2014/main" id="{00000000-0000-0000-0000-000000000000}"/>
              </a:ext>
            </a:extLst>
          </p:cNvPr>
          <p:cNvPicPr>
            <a:picLocks noChangeAspect="1"/>
          </p:cNvPicPr>
          <p:nvPr/>
        </p:nvPicPr>
        <p:blipFill>
          <a:blip r:embed="rId6"/>
          <a:stretch>
            <a:fillRect/>
          </a:stretch>
        </p:blipFill>
        <p:spPr>
          <a:xfrm>
            <a:off x="10420319" y="6479767"/>
            <a:ext cx="3637684" cy="826745"/>
          </a:xfrm>
          <a:prstGeom prst="rect">
            <a:avLst/>
          </a:prstGeom>
          <a:noFill/>
          <a:ln cap="flat">
            <a:noFill/>
          </a:ln>
          <a:effectLst>
            <a:outerShdw dist="22997" dir="5400000" algn="tl">
              <a:srgbClr val="000000">
                <a:alpha val="35000"/>
              </a:srgbClr>
            </a:outerShdw>
          </a:effectLst>
        </p:spPr>
      </p:pic>
      <p:pic>
        <p:nvPicPr>
          <p:cNvPr id="16" name="Picture 37" descr="Logo&#10;&#10;Description automatically generated">
            <a:extLst>
              <a:ext uri="{FF2B5EF4-FFF2-40B4-BE49-F238E27FC236}">
                <a16:creationId xmlns:a16="http://schemas.microsoft.com/office/drawing/2014/main" id="{00000000-0000-0000-0000-000000000000}"/>
              </a:ext>
            </a:extLst>
          </p:cNvPr>
          <p:cNvPicPr>
            <a:picLocks noChangeAspect="1"/>
          </p:cNvPicPr>
          <p:nvPr/>
        </p:nvPicPr>
        <p:blipFill>
          <a:blip r:embed="rId7"/>
          <a:stretch>
            <a:fillRect/>
          </a:stretch>
        </p:blipFill>
        <p:spPr>
          <a:xfrm>
            <a:off x="15814721" y="6383252"/>
            <a:ext cx="3545485" cy="1085356"/>
          </a:xfrm>
          <a:prstGeom prst="rect">
            <a:avLst/>
          </a:prstGeom>
          <a:noFill/>
          <a:ln cap="flat">
            <a:noFill/>
          </a:ln>
          <a:effectLst>
            <a:outerShdw dist="22997" dir="5400000" algn="tl">
              <a:srgbClr val="000000">
                <a:alpha val="35000"/>
              </a:srgbClr>
            </a:outerShdw>
          </a:effectLst>
        </p:spPr>
      </p:pic>
      <p:pic>
        <p:nvPicPr>
          <p:cNvPr id="17" name="Picture 38" descr="A picture containing logo&#10;&#10;Description automatically generated">
            <a:extLst>
              <a:ext uri="{FF2B5EF4-FFF2-40B4-BE49-F238E27FC236}">
                <a16:creationId xmlns:a16="http://schemas.microsoft.com/office/drawing/2014/main" id="{00000000-0000-0000-0000-000000000000}"/>
              </a:ext>
            </a:extLst>
          </p:cNvPr>
          <p:cNvPicPr>
            <a:picLocks noChangeAspect="1"/>
          </p:cNvPicPr>
          <p:nvPr/>
        </p:nvPicPr>
        <p:blipFill>
          <a:blip r:embed="rId8"/>
          <a:stretch>
            <a:fillRect/>
          </a:stretch>
        </p:blipFill>
        <p:spPr>
          <a:xfrm>
            <a:off x="7717115" y="3108960"/>
            <a:ext cx="3386425" cy="1123376"/>
          </a:xfrm>
          <a:prstGeom prst="rect">
            <a:avLst/>
          </a:prstGeom>
          <a:noFill/>
          <a:ln cap="flat">
            <a:noFill/>
          </a:ln>
          <a:effectLst>
            <a:outerShdw dist="22997" dir="5400000" algn="tl">
              <a:srgbClr val="000000">
                <a:alpha val="35000"/>
              </a:srgbClr>
            </a:outerShdw>
          </a:effectLst>
        </p:spPr>
      </p:pic>
      <p:pic>
        <p:nvPicPr>
          <p:cNvPr id="18" name="Picture 5" descr="Logo&#10;&#10;Description automatically generated">
            <a:extLst>
              <a:ext uri="{FF2B5EF4-FFF2-40B4-BE49-F238E27FC236}">
                <a16:creationId xmlns:a16="http://schemas.microsoft.com/office/drawing/2014/main" id="{00000000-0000-0000-0000-000000000000}"/>
              </a:ext>
            </a:extLst>
          </p:cNvPr>
          <p:cNvPicPr>
            <a:picLocks noChangeAspect="1"/>
          </p:cNvPicPr>
          <p:nvPr/>
        </p:nvPicPr>
        <p:blipFill>
          <a:blip r:embed="rId9"/>
          <a:stretch>
            <a:fillRect/>
          </a:stretch>
        </p:blipFill>
        <p:spPr>
          <a:xfrm>
            <a:off x="5725195" y="6398815"/>
            <a:ext cx="3047996" cy="990596"/>
          </a:xfrm>
          <a:prstGeom prst="rect">
            <a:avLst/>
          </a:prstGeom>
          <a:noFill/>
          <a:ln cap="flat">
            <a:noFill/>
          </a:ln>
          <a:effectLst>
            <a:outerShdw dist="22997" dir="5400000" algn="tl">
              <a:srgbClr val="000000">
                <a:alpha val="35000"/>
              </a:srgbClr>
            </a:outerShdw>
          </a:effectLst>
        </p:spPr>
      </p:pic>
      <p:pic>
        <p:nvPicPr>
          <p:cNvPr id="19" name="Picture 7" descr="A picture containing drawing&#10;&#10;Description automatically generated">
            <a:extLst>
              <a:ext uri="{FF2B5EF4-FFF2-40B4-BE49-F238E27FC236}">
                <a16:creationId xmlns:a16="http://schemas.microsoft.com/office/drawing/2014/main" id="{00000000-0000-0000-0000-000000000000}"/>
              </a:ext>
            </a:extLst>
          </p:cNvPr>
          <p:cNvPicPr>
            <a:picLocks noChangeAspect="1"/>
          </p:cNvPicPr>
          <p:nvPr/>
        </p:nvPicPr>
        <p:blipFill>
          <a:blip r:embed="rId10"/>
          <a:stretch>
            <a:fillRect/>
          </a:stretch>
        </p:blipFill>
        <p:spPr>
          <a:xfrm>
            <a:off x="631210" y="6303489"/>
            <a:ext cx="3255309" cy="1030574"/>
          </a:xfrm>
          <a:prstGeom prst="rect">
            <a:avLst/>
          </a:prstGeom>
          <a:noFill/>
          <a:ln cap="flat">
            <a:noFill/>
          </a:ln>
          <a:effectLst>
            <a:outerShdw dist="22997" dir="5400000" algn="tl">
              <a:srgbClr val="000000">
                <a:alpha val="35000"/>
              </a:srgbClr>
            </a:outerShdw>
          </a:effectLst>
        </p:spPr>
      </p:pic>
      <p:pic>
        <p:nvPicPr>
          <p:cNvPr id="20" name="Picture 9" descr="Logo&#10;&#10;Description automatically generated">
            <a:extLst>
              <a:ext uri="{FF2B5EF4-FFF2-40B4-BE49-F238E27FC236}">
                <a16:creationId xmlns:a16="http://schemas.microsoft.com/office/drawing/2014/main" id="{00000000-0000-0000-0000-000000000000}"/>
              </a:ext>
            </a:extLst>
          </p:cNvPr>
          <p:cNvPicPr>
            <a:picLocks noChangeAspect="1"/>
          </p:cNvPicPr>
          <p:nvPr/>
        </p:nvPicPr>
        <p:blipFill>
          <a:blip r:embed="rId11"/>
          <a:stretch>
            <a:fillRect/>
          </a:stretch>
        </p:blipFill>
        <p:spPr>
          <a:xfrm>
            <a:off x="19213482" y="2562459"/>
            <a:ext cx="3630561" cy="2043482"/>
          </a:xfrm>
          <a:prstGeom prst="rect">
            <a:avLst/>
          </a:prstGeom>
          <a:noFill/>
          <a:ln cap="flat">
            <a:noFill/>
          </a:ln>
          <a:effectLst>
            <a:outerShdw dist="22997" dir="5400000" algn="tl">
              <a:srgbClr val="000000">
                <a:alpha val="35000"/>
              </a:srgbClr>
            </a:outerShdw>
          </a:effectLst>
        </p:spPr>
      </p:pic>
      <p:pic>
        <p:nvPicPr>
          <p:cNvPr id="21" name="Picture 2" descr="Icon&#10;&#10;Description automatically generated">
            <a:extLst>
              <a:ext uri="{FF2B5EF4-FFF2-40B4-BE49-F238E27FC236}">
                <a16:creationId xmlns:a16="http://schemas.microsoft.com/office/drawing/2014/main" id="{00000000-0000-0000-0000-000000000000}"/>
              </a:ext>
            </a:extLst>
          </p:cNvPr>
          <p:cNvPicPr>
            <a:picLocks noChangeAspect="1"/>
          </p:cNvPicPr>
          <p:nvPr/>
        </p:nvPicPr>
        <p:blipFill>
          <a:blip r:embed="rId12"/>
          <a:stretch>
            <a:fillRect/>
          </a:stretch>
        </p:blipFill>
        <p:spPr>
          <a:xfrm>
            <a:off x="1194992" y="2279772"/>
            <a:ext cx="4288444" cy="2858963"/>
          </a:xfrm>
          <a:prstGeom prst="rect">
            <a:avLst/>
          </a:prstGeom>
          <a:noFill/>
          <a:ln cap="flat">
            <a:noFill/>
          </a:ln>
          <a:effectLst>
            <a:outerShdw dist="22997" dir="5400000" algn="tl">
              <a:srgbClr val="000000">
                <a:alpha val="35000"/>
              </a:srgbClr>
            </a:outerShdw>
          </a:effectLst>
        </p:spPr>
      </p:pic>
      <p:sp>
        <p:nvSpPr>
          <p:cNvPr id="22" name="Rectangle 1"/>
          <p:cNvSpPr/>
          <p:nvPr/>
        </p:nvSpPr>
        <p:spPr>
          <a:xfrm>
            <a:off x="3376248" y="9518785"/>
            <a:ext cx="17652519" cy="3416317"/>
          </a:xfrm>
          <a:prstGeom prst="rect">
            <a:avLst/>
          </a:prstGeom>
          <a:solidFill>
            <a:srgbClr val="D9EBE2"/>
          </a:solidFill>
          <a:ln cap="flat">
            <a:noFill/>
            <a:prstDash val="solid"/>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5400" b="0" i="0" u="none" strike="noStrike" kern="1200" cap="none" spc="0" baseline="0">
                <a:solidFill>
                  <a:srgbClr val="000000"/>
                </a:solidFill>
                <a:uFillTx/>
                <a:latin typeface="Calibri" pitchFamily="34"/>
              </a:rPr>
              <a:t>You may have to use different methods to see various </a:t>
            </a:r>
          </a:p>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5400" b="0" i="0" u="none" strike="noStrike" kern="1200" cap="none" spc="0" baseline="0">
                <a:solidFill>
                  <a:srgbClr val="000000"/>
                </a:solidFill>
                <a:uFillTx/>
                <a:latin typeface="Calibri" pitchFamily="34"/>
              </a:rPr>
              <a:t>providers for telemedicine appointments.</a:t>
            </a:r>
          </a:p>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5400" b="0" i="0" u="none" strike="noStrike" kern="1200" cap="none" spc="0" baseline="0">
                <a:solidFill>
                  <a:srgbClr val="000000"/>
                </a:solidFill>
                <a:uFillTx/>
                <a:latin typeface="Calibri" pitchFamily="34"/>
              </a:rPr>
              <a:t>For instance, your child’s pediatrician may use zoom and their </a:t>
            </a:r>
          </a:p>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5400" b="0" i="0" u="none" strike="noStrike" kern="1200" cap="none" spc="0" baseline="0">
                <a:solidFill>
                  <a:srgbClr val="000000"/>
                </a:solidFill>
                <a:uFillTx/>
                <a:latin typeface="Calibri" pitchFamily="34"/>
              </a:rPr>
              <a:t>pediatric cardiologist may use the hospital portal.</a:t>
            </a:r>
            <a:endParaRPr lang="en-US" sz="6600" b="0" i="0" u="none" strike="noStrike" kern="1200" cap="none" spc="0" baseline="0">
              <a:solidFill>
                <a:srgbClr val="000000"/>
              </a:solidFill>
              <a:uFillTx/>
              <a:latin typeface="Calibri" pitchFamily="34"/>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name="Slide4170">
    <p:spTree>
      <p:nvGrpSpPr>
        <p:cNvPr id="1" name=""/>
        <p:cNvGrpSpPr/>
        <p:nvPr/>
      </p:nvGrpSpPr>
      <p:grpSpPr>
        <a:xfrm>
          <a:off x="0" y="0"/>
          <a:ext cx="0" cy="0"/>
          <a:chOff x="0" y="0"/>
          <a:chExt cx="0" cy="0"/>
        </a:xfrm>
      </p:grpSpPr>
      <p:sp>
        <p:nvSpPr>
          <p:cNvPr id="2" name="Rectangle 43"/>
          <p:cNvSpPr/>
          <p:nvPr/>
        </p:nvSpPr>
        <p:spPr>
          <a:xfrm rot="10800009" flipV="1">
            <a:off x="-1" y="0"/>
            <a:ext cx="12188823" cy="13716000"/>
          </a:xfrm>
          <a:prstGeom prst="rect">
            <a:avLst/>
          </a:prstGeom>
          <a:solidFill>
            <a:srgbClr val="A1CCB7"/>
          </a:solidFill>
          <a:ln cap="flat">
            <a:noFill/>
            <a:prstDash val="solid"/>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FFFFFF"/>
              </a:solidFill>
              <a:uFillTx/>
              <a:latin typeface="Calibri"/>
            </a:endParaRPr>
          </a:p>
        </p:txBody>
      </p:sp>
      <p:sp>
        <p:nvSpPr>
          <p:cNvPr id="3" name="Rectangle 43"/>
          <p:cNvSpPr/>
          <p:nvPr/>
        </p:nvSpPr>
        <p:spPr>
          <a:xfrm rot="10800009" flipV="1">
            <a:off x="11972614" y="-3457"/>
            <a:ext cx="12405033" cy="13716000"/>
          </a:xfrm>
          <a:prstGeom prst="rect">
            <a:avLst/>
          </a:prstGeom>
          <a:solidFill>
            <a:srgbClr val="E0745D"/>
          </a:solidFill>
          <a:ln cap="flat">
            <a:noFill/>
            <a:prstDash val="solid"/>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FFFFFF"/>
              </a:solidFill>
              <a:uFillTx/>
              <a:latin typeface="Calibri"/>
            </a:endParaRPr>
          </a:p>
        </p:txBody>
      </p:sp>
      <p:sp>
        <p:nvSpPr>
          <p:cNvPr id="4" name="Rectangle 1"/>
          <p:cNvSpPr/>
          <p:nvPr/>
        </p:nvSpPr>
        <p:spPr>
          <a:xfrm>
            <a:off x="0" y="0"/>
            <a:ext cx="24377647" cy="4434840"/>
          </a:xfrm>
          <a:prstGeom prst="rect">
            <a:avLst/>
          </a:prstGeom>
          <a:solidFill>
            <a:srgbClr val="375B8A"/>
          </a:solidFill>
          <a:ln w="12701" cap="flat">
            <a:solidFill>
              <a:srgbClr val="142745"/>
            </a:solidFill>
            <a:prstDash val="solid"/>
            <a:miter/>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7208" rtl="0" fontAlgn="auto" hangingPunct="0">
              <a:lnSpc>
                <a:spcPts val="8000"/>
              </a:lnSpc>
              <a:spcBef>
                <a:spcPts val="0"/>
              </a:spcBef>
              <a:spcAft>
                <a:spcPts val="0"/>
              </a:spcAft>
              <a:buNone/>
              <a:tabLst/>
              <a:defRPr sz="1800" b="0" i="0" u="none" strike="noStrike" kern="0" cap="none" spc="0" baseline="0">
                <a:solidFill>
                  <a:srgbClr val="000000"/>
                </a:solidFill>
                <a:uFillTx/>
              </a:defRPr>
            </a:pPr>
            <a:r>
              <a:rPr lang="en-US" sz="8800" b="0" i="0" u="none" strike="noStrike" kern="1200" cap="none" spc="0" baseline="0">
                <a:solidFill>
                  <a:srgbClr val="FFFFFF"/>
                </a:solidFill>
                <a:uFillTx/>
                <a:latin typeface="Calibri"/>
              </a:rPr>
              <a:t>Just as you must enter the exam room to see your doctor for an appointment in person, you will also have to open a Virtual Exam Room “Door”</a:t>
            </a:r>
          </a:p>
          <a:p>
            <a:pPr marL="0" marR="0" lvl="0" indent="0" algn="ctr" defTabSz="1827208" rtl="0" fontAlgn="auto" hangingPunct="0">
              <a:lnSpc>
                <a:spcPts val="8000"/>
              </a:lnSpc>
              <a:spcBef>
                <a:spcPts val="0"/>
              </a:spcBef>
              <a:spcAft>
                <a:spcPts val="0"/>
              </a:spcAft>
              <a:buNone/>
              <a:tabLst/>
              <a:defRPr sz="1800" b="0" i="0" u="none" strike="noStrike" kern="0" cap="none" spc="0" baseline="0">
                <a:solidFill>
                  <a:srgbClr val="000000"/>
                </a:solidFill>
                <a:uFillTx/>
              </a:defRPr>
            </a:pPr>
            <a:r>
              <a:rPr lang="en-US" sz="8800" b="0" i="0" u="none" strike="noStrike" kern="1200" cap="none" spc="0" baseline="0">
                <a:solidFill>
                  <a:srgbClr val="FFFFFF"/>
                </a:solidFill>
                <a:uFillTx/>
                <a:latin typeface="Calibri"/>
              </a:rPr>
              <a:t>to ‘See’ Your Doctor</a:t>
            </a:r>
          </a:p>
        </p:txBody>
      </p:sp>
      <p:pic>
        <p:nvPicPr>
          <p:cNvPr id="5" name="Picture 12" descr="A person sitting at a table&#10;&#10;Description automatically generated">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9256434" y="5755343"/>
            <a:ext cx="10128845" cy="7930316"/>
          </a:xfrm>
          <a:prstGeom prst="rect">
            <a:avLst/>
          </a:prstGeom>
          <a:noFill/>
          <a:ln cap="flat">
            <a:noFill/>
          </a:ln>
          <a:effectLst>
            <a:outerShdw dist="22997" dir="5400000" algn="tl">
              <a:srgbClr val="000000">
                <a:alpha val="35000"/>
              </a:srgbClr>
            </a:outerShdw>
          </a:effectLst>
        </p:spPr>
      </p:pic>
      <p:pic>
        <p:nvPicPr>
          <p:cNvPr id="6" name="Graphic 3" descr="Door Open">
            <a:extLst>
              <a:ext uri="{FF2B5EF4-FFF2-40B4-BE49-F238E27FC236}">
                <a16:creationId xmlns:a16="http://schemas.microsoft.com/office/drawing/2014/main" id="{00000000-0000-0000-0000-000000000000}"/>
              </a:ext>
            </a:extLst>
          </p:cNvPr>
          <p:cNvPicPr>
            <a:picLocks noChangeAspect="1"/>
          </p:cNvPicPr>
          <p:nvPr/>
        </p:nvPicPr>
        <p:blipFill>
          <a:blip r:embed="rId4"/>
          <a:stretch>
            <a:fillRect/>
          </a:stretch>
        </p:blipFill>
        <p:spPr>
          <a:xfrm>
            <a:off x="6580214" y="4884340"/>
            <a:ext cx="10013137" cy="9585152"/>
          </a:xfrm>
          <a:prstGeom prst="rect">
            <a:avLst/>
          </a:prstGeom>
          <a:noFill/>
          <a:ln cap="flat">
            <a:noFill/>
          </a:ln>
          <a:effectLst>
            <a:outerShdw dist="22997" dir="5400000" algn="tl">
              <a:srgbClr val="000000">
                <a:alpha val="35000"/>
              </a:srgbClr>
            </a:outerShdw>
          </a:effectLst>
        </p:spPr>
      </p:pic>
      <p:pic>
        <p:nvPicPr>
          <p:cNvPr id="7" name="Graphic 6" descr="Door Closed">
            <a:extLst>
              <a:ext uri="{FF2B5EF4-FFF2-40B4-BE49-F238E27FC236}">
                <a16:creationId xmlns:a16="http://schemas.microsoft.com/office/drawing/2014/main" id="{00000000-0000-0000-0000-000000000000}"/>
              </a:ext>
            </a:extLst>
          </p:cNvPr>
          <p:cNvPicPr>
            <a:picLocks noChangeAspect="1"/>
          </p:cNvPicPr>
          <p:nvPr/>
        </p:nvPicPr>
        <p:blipFill>
          <a:blip r:embed="rId5"/>
          <a:stretch>
            <a:fillRect/>
          </a:stretch>
        </p:blipFill>
        <p:spPr>
          <a:xfrm>
            <a:off x="-907441" y="4884340"/>
            <a:ext cx="9585152" cy="9585152"/>
          </a:xfrm>
          <a:prstGeom prst="rect">
            <a:avLst/>
          </a:prstGeom>
          <a:noFill/>
          <a:ln cap="flat">
            <a:noFill/>
          </a:ln>
          <a:effectLst>
            <a:outerShdw dist="22997" dir="5400000" algn="tl">
              <a:srgbClr val="000000">
                <a:alpha val="35000"/>
              </a:srgbClr>
            </a:outerShdw>
          </a:effectLst>
        </p:spPr>
      </p:pic>
      <p:pic>
        <p:nvPicPr>
          <p:cNvPr id="8" name="Picture 4" descr="Text&#10;&#10;Description automatically generated">
            <a:extLst>
              <a:ext uri="{FF2B5EF4-FFF2-40B4-BE49-F238E27FC236}">
                <a16:creationId xmlns:a16="http://schemas.microsoft.com/office/drawing/2014/main" id="{00000000-0000-0000-0000-000000000000}"/>
              </a:ext>
            </a:extLst>
          </p:cNvPr>
          <p:cNvPicPr>
            <a:picLocks noChangeAspect="1"/>
          </p:cNvPicPr>
          <p:nvPr/>
        </p:nvPicPr>
        <p:blipFill>
          <a:blip r:embed="rId6"/>
          <a:stretch>
            <a:fillRect/>
          </a:stretch>
        </p:blipFill>
        <p:spPr>
          <a:xfrm>
            <a:off x="1797152" y="6498448"/>
            <a:ext cx="4181020" cy="3102751"/>
          </a:xfrm>
          <a:prstGeom prst="rect">
            <a:avLst/>
          </a:prstGeom>
          <a:noFill/>
          <a:ln cap="flat">
            <a:noFill/>
          </a:ln>
          <a:effectLst>
            <a:outerShdw dist="22997" dir="5400000" algn="tl">
              <a:srgbClr val="000000">
                <a:alpha val="35000"/>
              </a:srgbClr>
            </a:outerShdw>
          </a:effectLst>
        </p:spPr>
      </p:pic>
      <p:pic>
        <p:nvPicPr>
          <p:cNvPr id="9" name="Picture 10">
            <a:extLst>
              <a:ext uri="{FF2B5EF4-FFF2-40B4-BE49-F238E27FC236}">
                <a16:creationId xmlns:a16="http://schemas.microsoft.com/office/drawing/2014/main" id="{00000000-0000-0000-0000-000000000000}"/>
              </a:ext>
            </a:extLst>
          </p:cNvPr>
          <p:cNvPicPr>
            <a:picLocks noChangeAspect="1"/>
          </p:cNvPicPr>
          <p:nvPr/>
        </p:nvPicPr>
        <p:blipFill>
          <a:blip r:embed="rId7"/>
          <a:stretch>
            <a:fillRect/>
          </a:stretch>
        </p:blipFill>
        <p:spPr>
          <a:xfrm>
            <a:off x="21289124" y="12640007"/>
            <a:ext cx="2548140" cy="616488"/>
          </a:xfrm>
          <a:prstGeom prst="rect">
            <a:avLst/>
          </a:prstGeom>
          <a:noFill/>
          <a:ln cap="flat">
            <a:noFill/>
          </a:ln>
          <a:effectLst>
            <a:outerShdw dist="22997" dir="5400000" algn="tl">
              <a:srgbClr val="000000">
                <a:alpha val="3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name="Slide4173">
    <p:spTree>
      <p:nvGrpSpPr>
        <p:cNvPr id="1" name=""/>
        <p:cNvGrpSpPr/>
        <p:nvPr/>
      </p:nvGrpSpPr>
      <p:grpSpPr>
        <a:xfrm>
          <a:off x="0" y="0"/>
          <a:ext cx="0" cy="0"/>
          <a:chOff x="0" y="0"/>
          <a:chExt cx="0" cy="0"/>
        </a:xfrm>
      </p:grpSpPr>
      <p:sp>
        <p:nvSpPr>
          <p:cNvPr id="2" name="Elipse 18"/>
          <p:cNvSpPr/>
          <p:nvPr/>
        </p:nvSpPr>
        <p:spPr>
          <a:xfrm>
            <a:off x="3921953" y="0"/>
            <a:ext cx="14585073" cy="1371600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FFFF"/>
          </a:solidFill>
          <a:ln cap="flat">
            <a:noFill/>
            <a:prstDash val="solid"/>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s-MX" sz="3600" b="0" i="0" u="none" strike="noStrike" kern="1200" cap="none" spc="0" baseline="0">
              <a:solidFill>
                <a:srgbClr val="FFFFFF"/>
              </a:solidFill>
              <a:uFillTx/>
              <a:latin typeface="Calibri"/>
            </a:endParaRPr>
          </a:p>
        </p:txBody>
      </p:sp>
      <p:sp>
        <p:nvSpPr>
          <p:cNvPr id="3" name="TextBox 26"/>
          <p:cNvSpPr txBox="1"/>
          <p:nvPr/>
        </p:nvSpPr>
        <p:spPr>
          <a:xfrm>
            <a:off x="5968160" y="303315"/>
            <a:ext cx="11461135" cy="2400656"/>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5000" b="1" i="0" u="none" strike="noStrike" kern="1200" cap="none" spc="0" baseline="0">
                <a:solidFill>
                  <a:srgbClr val="40765C"/>
                </a:solidFill>
                <a:uFillTx/>
                <a:latin typeface="Muli" pitchFamily="2"/>
                <a:ea typeface="Roboto Medium" pitchFamily="2"/>
                <a:cs typeface="Lato Light" pitchFamily="34"/>
              </a:rPr>
              <a:t>4 Keys</a:t>
            </a:r>
          </a:p>
        </p:txBody>
      </p:sp>
      <p:pic>
        <p:nvPicPr>
          <p:cNvPr id="4" name="Graphic 7" descr="Key">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5634157" y="6126534"/>
            <a:ext cx="3170782" cy="3170782"/>
          </a:xfrm>
          <a:prstGeom prst="rect">
            <a:avLst/>
          </a:prstGeom>
          <a:noFill/>
          <a:ln cap="flat">
            <a:noFill/>
          </a:ln>
          <a:effectLst>
            <a:outerShdw dist="22997" dir="5400000" algn="tl">
              <a:srgbClr val="000000">
                <a:alpha val="35000"/>
              </a:srgbClr>
            </a:outerShdw>
          </a:effectLst>
        </p:spPr>
      </p:pic>
      <p:pic>
        <p:nvPicPr>
          <p:cNvPr id="5" name="Graphic 8" descr="Key">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5634157" y="2506836"/>
            <a:ext cx="3170782" cy="3170782"/>
          </a:xfrm>
          <a:prstGeom prst="rect">
            <a:avLst/>
          </a:prstGeom>
          <a:noFill/>
          <a:ln cap="flat">
            <a:noFill/>
          </a:ln>
          <a:effectLst>
            <a:outerShdw dist="22997" dir="5400000" algn="tl">
              <a:srgbClr val="000000">
                <a:alpha val="35000"/>
              </a:srgbClr>
            </a:outerShdw>
          </a:effectLst>
        </p:spPr>
      </p:pic>
      <p:pic>
        <p:nvPicPr>
          <p:cNvPr id="6" name="Graphic 9" descr="Key">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5634157" y="4303020"/>
            <a:ext cx="3170782" cy="3170782"/>
          </a:xfrm>
          <a:prstGeom prst="rect">
            <a:avLst/>
          </a:prstGeom>
          <a:noFill/>
          <a:ln cap="flat">
            <a:noFill/>
          </a:ln>
          <a:effectLst>
            <a:outerShdw dist="22997" dir="5400000" algn="tl">
              <a:srgbClr val="000000">
                <a:alpha val="35000"/>
              </a:srgbClr>
            </a:outerShdw>
          </a:effectLst>
        </p:spPr>
      </p:pic>
      <p:sp>
        <p:nvSpPr>
          <p:cNvPr id="7" name="TextBox 1"/>
          <p:cNvSpPr txBox="1"/>
          <p:nvPr/>
        </p:nvSpPr>
        <p:spPr>
          <a:xfrm>
            <a:off x="9213567" y="3417954"/>
            <a:ext cx="8302752" cy="1200332"/>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7200" b="0" i="0" u="none" strike="noStrike" kern="1200" cap="none" spc="0" baseline="0">
                <a:solidFill>
                  <a:srgbClr val="000000"/>
                </a:solidFill>
                <a:uFillTx/>
                <a:latin typeface="Calibri" pitchFamily="34"/>
              </a:rPr>
              <a:t>Email</a:t>
            </a:r>
          </a:p>
        </p:txBody>
      </p:sp>
      <p:sp>
        <p:nvSpPr>
          <p:cNvPr id="8" name="TextBox 11"/>
          <p:cNvSpPr txBox="1"/>
          <p:nvPr/>
        </p:nvSpPr>
        <p:spPr>
          <a:xfrm>
            <a:off x="9126534" y="5218444"/>
            <a:ext cx="8302752" cy="1200332"/>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7200" b="0" i="0" u="none" strike="noStrike" kern="1200" cap="none" spc="0" baseline="0">
                <a:solidFill>
                  <a:srgbClr val="000000"/>
                </a:solidFill>
                <a:uFillTx/>
                <a:latin typeface="Calibri" pitchFamily="34"/>
              </a:rPr>
              <a:t>Text</a:t>
            </a:r>
          </a:p>
        </p:txBody>
      </p:sp>
      <p:sp>
        <p:nvSpPr>
          <p:cNvPr id="9" name="TextBox 12"/>
          <p:cNvSpPr txBox="1"/>
          <p:nvPr/>
        </p:nvSpPr>
        <p:spPr>
          <a:xfrm>
            <a:off x="9126534" y="7018934"/>
            <a:ext cx="10320512" cy="1200332"/>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7200" b="0" i="0" u="none" strike="noStrike" kern="1200" cap="none" spc="0" baseline="0">
                <a:solidFill>
                  <a:srgbClr val="000000"/>
                </a:solidFill>
                <a:uFillTx/>
                <a:latin typeface="Calibri" pitchFamily="34"/>
              </a:rPr>
              <a:t>Log-In</a:t>
            </a:r>
          </a:p>
        </p:txBody>
      </p:sp>
      <p:pic>
        <p:nvPicPr>
          <p:cNvPr id="10" name="Graphic 14" descr="Key">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5634157" y="7881131"/>
            <a:ext cx="3170782" cy="3170782"/>
          </a:xfrm>
          <a:prstGeom prst="rect">
            <a:avLst/>
          </a:prstGeom>
          <a:noFill/>
          <a:ln cap="flat">
            <a:noFill/>
          </a:ln>
          <a:effectLst>
            <a:outerShdw dist="22997" dir="5400000" algn="tl">
              <a:srgbClr val="000000">
                <a:alpha val="35000"/>
              </a:srgbClr>
            </a:outerShdw>
          </a:effectLst>
        </p:spPr>
      </p:pic>
      <p:sp>
        <p:nvSpPr>
          <p:cNvPr id="11" name="TextBox 16"/>
          <p:cNvSpPr txBox="1"/>
          <p:nvPr/>
        </p:nvSpPr>
        <p:spPr>
          <a:xfrm>
            <a:off x="9057680" y="8819433"/>
            <a:ext cx="10320512" cy="1200332"/>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7200" b="0" i="0" u="none" strike="noStrike" kern="1200" cap="none" spc="0" baseline="0">
                <a:solidFill>
                  <a:srgbClr val="000000"/>
                </a:solidFill>
                <a:uFillTx/>
                <a:latin typeface="Calibri" pitchFamily="34"/>
              </a:rPr>
              <a:t>Call Your Provider</a:t>
            </a:r>
          </a:p>
        </p:txBody>
      </p:sp>
      <p:pic>
        <p:nvPicPr>
          <p:cNvPr id="12" name="Picture 17">
            <a:extLst>
              <a:ext uri="{FF2B5EF4-FFF2-40B4-BE49-F238E27FC236}">
                <a16:creationId xmlns:a16="http://schemas.microsoft.com/office/drawing/2014/main" id="{00000000-0000-0000-0000-000000000000}"/>
              </a:ext>
            </a:extLst>
          </p:cNvPr>
          <p:cNvPicPr>
            <a:picLocks noChangeAspect="1"/>
          </p:cNvPicPr>
          <p:nvPr/>
        </p:nvPicPr>
        <p:blipFill>
          <a:blip r:embed="rId4"/>
          <a:stretch>
            <a:fillRect/>
          </a:stretch>
        </p:blipFill>
        <p:spPr>
          <a:xfrm>
            <a:off x="21289124" y="12640007"/>
            <a:ext cx="2548140" cy="616488"/>
          </a:xfrm>
          <a:prstGeom prst="rect">
            <a:avLst/>
          </a:prstGeom>
          <a:noFill/>
          <a:ln cap="flat">
            <a:noFill/>
          </a:ln>
          <a:effectLst>
            <a:outerShdw dist="22997" dir="5400000" algn="tl">
              <a:srgbClr val="000000">
                <a:alpha val="35000"/>
              </a:srgbClr>
            </a:outerShdw>
          </a:effectLst>
        </p:spPr>
      </p:pic>
      <p:sp>
        <p:nvSpPr>
          <p:cNvPr id="13" name="TextBox 18"/>
          <p:cNvSpPr txBox="1"/>
          <p:nvPr/>
        </p:nvSpPr>
        <p:spPr>
          <a:xfrm>
            <a:off x="0" y="10250405"/>
            <a:ext cx="24377647" cy="2062520"/>
          </a:xfrm>
          <a:prstGeom prst="rect">
            <a:avLst/>
          </a:prstGeom>
          <a:solidFill>
            <a:srgbClr val="C5D5EC"/>
          </a:solidFill>
          <a:ln cap="flat">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606160"/>
              </a:solidFill>
              <a:uFillTx/>
              <a:latin typeface="Calibri" pitchFamily="34"/>
            </a:endParaRPr>
          </a:p>
        </p:txBody>
      </p:sp>
      <p:sp>
        <p:nvSpPr>
          <p:cNvPr id="14" name="TextBox 2"/>
          <p:cNvSpPr txBox="1"/>
          <p:nvPr/>
        </p:nvSpPr>
        <p:spPr>
          <a:xfrm>
            <a:off x="235128" y="10588541"/>
            <a:ext cx="23602136" cy="1384995"/>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4200" b="0" i="0" u="none" strike="noStrike" kern="1200" cap="none" spc="0" baseline="0">
                <a:solidFill>
                  <a:srgbClr val="000000"/>
                </a:solidFill>
                <a:uFillTx/>
                <a:latin typeface="Calibri" pitchFamily="34"/>
              </a:rPr>
              <a:t>In-person visits do not require a real key to open the exam room door but for a telemedicine or virtual visit,</a:t>
            </a:r>
          </a:p>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4200" b="0" i="0" u="none" strike="noStrike" kern="1200" cap="none" spc="0" baseline="0">
                <a:solidFill>
                  <a:srgbClr val="000000"/>
                </a:solidFill>
                <a:uFillTx/>
                <a:latin typeface="Calibri" pitchFamily="34"/>
              </a:rPr>
              <a:t> a “key” is necessary to protect your identity and for your security and confidentiality purposes.  </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name="Slide4174">
    <p:spTree>
      <p:nvGrpSpPr>
        <p:cNvPr id="1" name=""/>
        <p:cNvGrpSpPr/>
        <p:nvPr/>
      </p:nvGrpSpPr>
      <p:grpSpPr>
        <a:xfrm>
          <a:off x="0" y="0"/>
          <a:ext cx="0" cy="0"/>
          <a:chOff x="0" y="0"/>
          <a:chExt cx="0" cy="0"/>
        </a:xfrm>
      </p:grpSpPr>
      <p:sp>
        <p:nvSpPr>
          <p:cNvPr id="2" name="Freeform 1278"/>
          <p:cNvSpPr/>
          <p:nvPr/>
        </p:nvSpPr>
        <p:spPr>
          <a:xfrm>
            <a:off x="14296799" y="8534049"/>
            <a:ext cx="154533" cy="115909"/>
          </a:xfrm>
          <a:custGeom>
            <a:avLst/>
            <a:gdLst>
              <a:gd name="f0" fmla="val 10800000"/>
              <a:gd name="f1" fmla="val 5400000"/>
              <a:gd name="f2" fmla="val 180"/>
              <a:gd name="f3" fmla="val w"/>
              <a:gd name="f4" fmla="val h"/>
              <a:gd name="f5" fmla="val 0"/>
              <a:gd name="f6" fmla="val 16"/>
              <a:gd name="f7" fmla="val 14"/>
              <a:gd name="f8" fmla="val 15"/>
              <a:gd name="f9" fmla="val 13"/>
              <a:gd name="f10" fmla="val 10"/>
              <a:gd name="f11" fmla="val 9"/>
              <a:gd name="f12" fmla="val 5"/>
              <a:gd name="f13" fmla="+- 0 0 -90"/>
              <a:gd name="f14" fmla="*/ f3 1 16"/>
              <a:gd name="f15" fmla="*/ f4 1 14"/>
              <a:gd name="f16" fmla="val f5"/>
              <a:gd name="f17" fmla="val f6"/>
              <a:gd name="f18" fmla="val f7"/>
              <a:gd name="f19" fmla="*/ f13 f0 1"/>
              <a:gd name="f20" fmla="+- f18 0 f16"/>
              <a:gd name="f21" fmla="+- f17 0 f16"/>
              <a:gd name="f22" fmla="*/ f19 1 f2"/>
              <a:gd name="f23" fmla="*/ f21 1 16"/>
              <a:gd name="f24" fmla="*/ f20 1 14"/>
              <a:gd name="f25" fmla="*/ 15 f21 1"/>
              <a:gd name="f26" fmla="*/ 13 f20 1"/>
              <a:gd name="f27" fmla="*/ 0 f21 1"/>
              <a:gd name="f28" fmla="*/ 0 f20 1"/>
              <a:gd name="f29" fmla="+- f22 0 f1"/>
              <a:gd name="f30" fmla="*/ f25 1 16"/>
              <a:gd name="f31" fmla="*/ f26 1 14"/>
              <a:gd name="f32" fmla="*/ f27 1 16"/>
              <a:gd name="f33" fmla="*/ f28 1 14"/>
              <a:gd name="f34" fmla="*/ 0 1 f23"/>
              <a:gd name="f35" fmla="*/ f17 1 f23"/>
              <a:gd name="f36" fmla="*/ 0 1 f24"/>
              <a:gd name="f37" fmla="*/ f18 1 f24"/>
              <a:gd name="f38" fmla="*/ f30 1 f23"/>
              <a:gd name="f39" fmla="*/ f31 1 f24"/>
              <a:gd name="f40" fmla="*/ f32 1 f23"/>
              <a:gd name="f41" fmla="*/ f33 1 f24"/>
              <a:gd name="f42" fmla="*/ f34 f14 1"/>
              <a:gd name="f43" fmla="*/ f35 f14 1"/>
              <a:gd name="f44" fmla="*/ f37 f15 1"/>
              <a:gd name="f45" fmla="*/ f36 f15 1"/>
              <a:gd name="f46" fmla="*/ f38 f14 1"/>
              <a:gd name="f47" fmla="*/ f39 f15 1"/>
              <a:gd name="f48" fmla="*/ f40 f14 1"/>
              <a:gd name="f49" fmla="*/ f41 f15 1"/>
            </a:gdLst>
            <a:ahLst/>
            <a:cxnLst>
              <a:cxn ang="3cd4">
                <a:pos x="hc" y="t"/>
              </a:cxn>
              <a:cxn ang="0">
                <a:pos x="r" y="vc"/>
              </a:cxn>
              <a:cxn ang="cd4">
                <a:pos x="hc" y="b"/>
              </a:cxn>
              <a:cxn ang="cd2">
                <a:pos x="l" y="vc"/>
              </a:cxn>
              <a:cxn ang="f29">
                <a:pos x="f46" y="f47"/>
              </a:cxn>
              <a:cxn ang="f29">
                <a:pos x="f46" y="f47"/>
              </a:cxn>
              <a:cxn ang="f29">
                <a:pos x="f48" y="f49"/>
              </a:cxn>
              <a:cxn ang="f29">
                <a:pos x="f48" y="f49"/>
              </a:cxn>
              <a:cxn ang="f29">
                <a:pos x="f46" y="f47"/>
              </a:cxn>
            </a:cxnLst>
            <a:rect l="f42" t="f45" r="f43" b="f44"/>
            <a:pathLst>
              <a:path w="16" h="14">
                <a:moveTo>
                  <a:pt x="f8" y="f9"/>
                </a:moveTo>
                <a:lnTo>
                  <a:pt x="f8" y="f9"/>
                </a:lnTo>
                <a:cubicBezTo>
                  <a:pt x="f10" y="f11"/>
                  <a:pt x="f12" y="f12"/>
                  <a:pt x="f5" y="f5"/>
                </a:cubicBezTo>
                <a:lnTo>
                  <a:pt x="f5" y="f5"/>
                </a:lnTo>
                <a:cubicBezTo>
                  <a:pt x="f12" y="f12"/>
                  <a:pt x="f10" y="f11"/>
                  <a:pt x="f8" y="f9"/>
                </a:cubicBezTo>
              </a:path>
            </a:pathLst>
          </a:custGeom>
          <a:noFill/>
          <a:ln cap="flat">
            <a:noFill/>
            <a:prstDash val="solid"/>
          </a:ln>
          <a:effectLst>
            <a:outerShdw dist="22997" dir="5400000" algn="tl">
              <a:srgbClr val="000000">
                <a:alpha val="35000"/>
              </a:srgbClr>
            </a:outerShdw>
          </a:effectLst>
        </p:spPr>
        <p:txBody>
          <a:bodyPr vert="horz" wrap="none" lIns="91440" tIns="45720" rIns="91440" bIns="45720" anchor="ctr" anchorCtr="0" compatLnSpc="1">
            <a:noAutofit/>
          </a:bodyPr>
          <a:lstStyle/>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606160"/>
              </a:solidFill>
              <a:uFillTx/>
              <a:latin typeface="Calibri" pitchFamily="34"/>
            </a:endParaRPr>
          </a:p>
        </p:txBody>
      </p:sp>
      <p:sp>
        <p:nvSpPr>
          <p:cNvPr id="3" name="Rectangle 1"/>
          <p:cNvSpPr/>
          <p:nvPr/>
        </p:nvSpPr>
        <p:spPr>
          <a:xfrm>
            <a:off x="944593" y="2051374"/>
            <a:ext cx="4526380" cy="2593119"/>
          </a:xfrm>
          <a:prstGeom prst="rect">
            <a:avLst/>
          </a:prstGeom>
          <a:solidFill>
            <a:srgbClr val="A1CCB7"/>
          </a:solidFill>
          <a:ln w="12701" cap="flat">
            <a:solidFill>
              <a:srgbClr val="142745"/>
            </a:solidFill>
            <a:prstDash val="solid"/>
            <a:miter/>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FFFFFF"/>
              </a:solidFill>
              <a:uFillTx/>
              <a:latin typeface="Calibri"/>
            </a:endParaRPr>
          </a:p>
        </p:txBody>
      </p:sp>
      <p:sp>
        <p:nvSpPr>
          <p:cNvPr id="4" name="Rectangle 800"/>
          <p:cNvSpPr/>
          <p:nvPr/>
        </p:nvSpPr>
        <p:spPr>
          <a:xfrm>
            <a:off x="-120261" y="2112062"/>
            <a:ext cx="4703353" cy="1015660"/>
          </a:xfrm>
          <a:prstGeom prst="rect">
            <a:avLst/>
          </a:prstGeom>
          <a:noFill/>
          <a:ln cap="flat">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6000" b="1" i="0" u="none" strike="noStrike" kern="1200" cap="none" spc="0" baseline="0">
                <a:solidFill>
                  <a:srgbClr val="000000"/>
                </a:solidFill>
                <a:uFillTx/>
                <a:latin typeface="Calibri" pitchFamily="34"/>
              </a:rPr>
              <a:t>Username</a:t>
            </a:r>
            <a:endParaRPr lang="en-US" sz="6000" b="1" i="0" u="none" strike="noStrike" kern="1200" cap="none" spc="0" baseline="0">
              <a:solidFill>
                <a:srgbClr val="000000"/>
              </a:solidFill>
              <a:uFillTx/>
              <a:latin typeface="Muli" pitchFamily="2"/>
              <a:ea typeface="Lato" pitchFamily="34"/>
              <a:cs typeface="Lato" pitchFamily="34"/>
            </a:endParaRPr>
          </a:p>
        </p:txBody>
      </p:sp>
      <p:sp>
        <p:nvSpPr>
          <p:cNvPr id="5" name="TextBox 5"/>
          <p:cNvSpPr txBox="1"/>
          <p:nvPr/>
        </p:nvSpPr>
        <p:spPr>
          <a:xfrm>
            <a:off x="944593" y="393557"/>
            <a:ext cx="11057711" cy="1446553"/>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8800" b="0" i="0" u="none" strike="noStrike" kern="1200" cap="none" spc="0" baseline="0">
                <a:solidFill>
                  <a:srgbClr val="000000"/>
                </a:solidFill>
                <a:uFillTx/>
                <a:latin typeface="Calibri" pitchFamily="34"/>
              </a:rPr>
              <a:t>Login Words to Know</a:t>
            </a:r>
          </a:p>
        </p:txBody>
      </p:sp>
      <p:sp>
        <p:nvSpPr>
          <p:cNvPr id="6" name="Rectangle 794"/>
          <p:cNvSpPr/>
          <p:nvPr/>
        </p:nvSpPr>
        <p:spPr>
          <a:xfrm>
            <a:off x="1195075" y="3301916"/>
            <a:ext cx="6455380" cy="1015660"/>
          </a:xfrm>
          <a:prstGeom prst="rect">
            <a:avLst/>
          </a:prstGeom>
          <a:noFill/>
          <a:ln cap="flat">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6000" b="1" i="0" u="none" strike="noStrike" kern="1200" cap="none" spc="0" baseline="0">
                <a:solidFill>
                  <a:srgbClr val="000000"/>
                </a:solidFill>
                <a:uFillTx/>
                <a:latin typeface="Calibri" pitchFamily="34"/>
              </a:rPr>
              <a:t>Password</a:t>
            </a:r>
            <a:r>
              <a:rPr lang="en-US" sz="6000" b="1" i="0" u="none" strike="noStrike" kern="1200" cap="none" spc="0" baseline="0">
                <a:solidFill>
                  <a:srgbClr val="5D554A"/>
                </a:solidFill>
                <a:uFillTx/>
                <a:latin typeface="Calibri" pitchFamily="34"/>
              </a:rPr>
              <a:t> </a:t>
            </a:r>
          </a:p>
        </p:txBody>
      </p:sp>
      <p:sp>
        <p:nvSpPr>
          <p:cNvPr id="7" name="Rectangle 794"/>
          <p:cNvSpPr/>
          <p:nvPr/>
        </p:nvSpPr>
        <p:spPr>
          <a:xfrm>
            <a:off x="13929786" y="9500515"/>
            <a:ext cx="6455380" cy="1015660"/>
          </a:xfrm>
          <a:prstGeom prst="rect">
            <a:avLst/>
          </a:prstGeom>
          <a:noFill/>
          <a:ln cap="flat">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6000" b="1" i="0" u="none" strike="noStrike" kern="1200" cap="none" spc="0" baseline="0">
                <a:solidFill>
                  <a:srgbClr val="000000"/>
                </a:solidFill>
                <a:uFillTx/>
                <a:latin typeface="Calibri" pitchFamily="34"/>
              </a:rPr>
              <a:t>Apps</a:t>
            </a:r>
            <a:r>
              <a:rPr lang="en-US" sz="6000" b="1" i="0" u="none" strike="noStrike" kern="1200" cap="none" spc="0" baseline="0">
                <a:solidFill>
                  <a:srgbClr val="5D554A"/>
                </a:solidFill>
                <a:uFillTx/>
                <a:latin typeface="Calibri" pitchFamily="34"/>
              </a:rPr>
              <a:t> </a:t>
            </a:r>
          </a:p>
        </p:txBody>
      </p:sp>
      <p:sp>
        <p:nvSpPr>
          <p:cNvPr id="8" name="Rectangle 794"/>
          <p:cNvSpPr/>
          <p:nvPr/>
        </p:nvSpPr>
        <p:spPr>
          <a:xfrm>
            <a:off x="14451342" y="6462320"/>
            <a:ext cx="6455380" cy="1938994"/>
          </a:xfrm>
          <a:prstGeom prst="rect">
            <a:avLst/>
          </a:prstGeom>
          <a:noFill/>
          <a:ln cap="flat">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6000" b="1" i="0" u="none" strike="noStrike" kern="1200" cap="none" spc="0" baseline="0">
                <a:solidFill>
                  <a:srgbClr val="000000"/>
                </a:solidFill>
                <a:uFillTx/>
                <a:latin typeface="Calibri" pitchFamily="34"/>
              </a:rPr>
              <a:t>Software</a:t>
            </a:r>
          </a:p>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6000" b="1" i="0" u="none" strike="noStrike" kern="1200" cap="none" spc="0" baseline="0">
                <a:solidFill>
                  <a:srgbClr val="5D554A"/>
                </a:solidFill>
                <a:uFillTx/>
                <a:latin typeface="Calibri" pitchFamily="34"/>
              </a:rPr>
              <a:t>  </a:t>
            </a:r>
          </a:p>
        </p:txBody>
      </p:sp>
      <p:sp>
        <p:nvSpPr>
          <p:cNvPr id="9" name="Rectangle 794"/>
          <p:cNvSpPr/>
          <p:nvPr/>
        </p:nvSpPr>
        <p:spPr>
          <a:xfrm>
            <a:off x="14897048" y="2138278"/>
            <a:ext cx="6455380" cy="2862318"/>
          </a:xfrm>
          <a:prstGeom prst="rect">
            <a:avLst/>
          </a:prstGeom>
          <a:noFill/>
          <a:ln cap="flat">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6000" b="1" i="0" u="none" strike="noStrike" kern="1200" cap="none" spc="0" baseline="0">
                <a:solidFill>
                  <a:srgbClr val="000000"/>
                </a:solidFill>
                <a:uFillTx/>
                <a:latin typeface="Calibri" pitchFamily="34"/>
              </a:rPr>
              <a:t>Website/Webpage</a:t>
            </a:r>
          </a:p>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6000" b="1" i="0" u="none" strike="noStrike" kern="1200" cap="none" spc="0" baseline="0">
              <a:solidFill>
                <a:srgbClr val="5D554A"/>
              </a:solidFill>
              <a:uFillTx/>
              <a:latin typeface="Calibri" pitchFamily="34"/>
            </a:endParaRPr>
          </a:p>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6000" b="1" i="0" u="none" strike="noStrike" kern="1200" cap="none" spc="0" baseline="0">
                <a:solidFill>
                  <a:srgbClr val="5D554A"/>
                </a:solidFill>
                <a:uFillTx/>
                <a:latin typeface="Calibri" pitchFamily="34"/>
              </a:rPr>
              <a:t>  </a:t>
            </a:r>
          </a:p>
        </p:txBody>
      </p:sp>
      <p:sp>
        <p:nvSpPr>
          <p:cNvPr id="10" name="TextBox 2"/>
          <p:cNvSpPr txBox="1"/>
          <p:nvPr/>
        </p:nvSpPr>
        <p:spPr>
          <a:xfrm>
            <a:off x="6057899" y="3298377"/>
            <a:ext cx="14663062" cy="3046991"/>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4800" b="0" i="0" u="none" strike="noStrike" kern="1200" cap="none" spc="0" baseline="0">
                <a:solidFill>
                  <a:srgbClr val="000000"/>
                </a:solidFill>
                <a:uFillTx/>
                <a:latin typeface="Calibri" pitchFamily="34"/>
              </a:rPr>
              <a:t>A webpage is a specific collection of information provided by a website and displayed to you in a web browser. Webpages can be thought of pages in a book and the website is the book.</a:t>
            </a:r>
          </a:p>
        </p:txBody>
      </p:sp>
      <p:sp>
        <p:nvSpPr>
          <p:cNvPr id="11" name="TextBox 24"/>
          <p:cNvSpPr txBox="1"/>
          <p:nvPr/>
        </p:nvSpPr>
        <p:spPr>
          <a:xfrm>
            <a:off x="2991551" y="7595097"/>
            <a:ext cx="14402056" cy="2308320"/>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4800" b="0" i="0" u="none" strike="noStrike" kern="1200" cap="none" spc="0" baseline="0">
                <a:solidFill>
                  <a:srgbClr val="000000"/>
                </a:solidFill>
                <a:uFillTx/>
                <a:latin typeface="Calibri" pitchFamily="34"/>
              </a:rPr>
              <a:t>Software can be the programs, applications or apps, and operating instructions for the computer(or hardware).</a:t>
            </a:r>
          </a:p>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4800" b="0" i="0" u="none" strike="noStrike" kern="1200" cap="none" spc="0" baseline="0">
              <a:solidFill>
                <a:srgbClr val="000000"/>
              </a:solidFill>
              <a:uFillTx/>
              <a:latin typeface="Calibri" pitchFamily="34"/>
            </a:endParaRPr>
          </a:p>
        </p:txBody>
      </p:sp>
      <p:sp>
        <p:nvSpPr>
          <p:cNvPr id="12" name="TextBox 25"/>
          <p:cNvSpPr txBox="1"/>
          <p:nvPr/>
        </p:nvSpPr>
        <p:spPr>
          <a:xfrm>
            <a:off x="802440" y="10646551"/>
            <a:ext cx="17435815" cy="2308320"/>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4800" b="0" i="0" u="none" strike="noStrike" kern="1200" cap="none" spc="0" baseline="0">
                <a:solidFill>
                  <a:srgbClr val="000000"/>
                </a:solidFill>
                <a:uFillTx/>
                <a:latin typeface="Calibri" pitchFamily="34"/>
              </a:rPr>
              <a:t>short for "application," which is the same thing as a software program. It is most often used to describe programs for mobile devices, such as smartphones and tablets.</a:t>
            </a:r>
          </a:p>
        </p:txBody>
      </p:sp>
      <p:sp>
        <p:nvSpPr>
          <p:cNvPr id="13" name="Elipse 47"/>
          <p:cNvSpPr/>
          <p:nvPr/>
        </p:nvSpPr>
        <p:spPr>
          <a:xfrm>
            <a:off x="20779419" y="2653872"/>
            <a:ext cx="3058914" cy="305891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8BAADA"/>
          </a:solidFill>
          <a:ln w="12701" cap="flat">
            <a:solidFill>
              <a:srgbClr val="A49A8C"/>
            </a:solidFill>
            <a:prstDash val="solid"/>
            <a:miter/>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s-MX" sz="3600" b="0" i="0" u="none" strike="noStrike" kern="1200" cap="none" spc="0" baseline="0">
              <a:solidFill>
                <a:srgbClr val="5180C7"/>
              </a:solidFill>
              <a:uFillTx/>
              <a:latin typeface="Calibri"/>
            </a:endParaRPr>
          </a:p>
        </p:txBody>
      </p:sp>
      <p:sp>
        <p:nvSpPr>
          <p:cNvPr id="14" name="Elipse 47"/>
          <p:cNvSpPr/>
          <p:nvPr/>
        </p:nvSpPr>
        <p:spPr>
          <a:xfrm>
            <a:off x="18518172" y="6654472"/>
            <a:ext cx="3058914" cy="305891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A1CCB7"/>
          </a:solidFill>
          <a:ln cap="flat">
            <a:noFill/>
            <a:prstDash val="solid"/>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s-MX" sz="3600" b="0" i="0" u="none" strike="noStrike" kern="1200" cap="none" spc="0" baseline="0">
              <a:solidFill>
                <a:srgbClr val="5180C7"/>
              </a:solidFill>
              <a:uFillTx/>
              <a:latin typeface="Calibri"/>
            </a:endParaRPr>
          </a:p>
        </p:txBody>
      </p:sp>
      <p:sp>
        <p:nvSpPr>
          <p:cNvPr id="15" name="Elipse 47"/>
          <p:cNvSpPr/>
          <p:nvPr/>
        </p:nvSpPr>
        <p:spPr>
          <a:xfrm>
            <a:off x="16595281" y="10054404"/>
            <a:ext cx="3058914" cy="305891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CAC9E"/>
          </a:solidFill>
          <a:ln cap="flat">
            <a:noFill/>
            <a:prstDash val="solid"/>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s-MX" sz="3600" b="0" i="0" u="none" strike="noStrike" kern="1200" cap="none" spc="0" baseline="0">
              <a:solidFill>
                <a:srgbClr val="5180C7"/>
              </a:solidFill>
              <a:uFillTx/>
              <a:latin typeface="Calibri"/>
            </a:endParaRPr>
          </a:p>
        </p:txBody>
      </p:sp>
      <p:pic>
        <p:nvPicPr>
          <p:cNvPr id="16" name="Graphic 4" descr="Internet">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21084555" y="2922486"/>
            <a:ext cx="2390186" cy="2390186"/>
          </a:xfrm>
          <a:prstGeom prst="rect">
            <a:avLst/>
          </a:prstGeom>
          <a:noFill/>
          <a:ln cap="flat">
            <a:noFill/>
          </a:ln>
          <a:effectLst>
            <a:outerShdw dist="22997" dir="5400000" algn="tl">
              <a:srgbClr val="000000">
                <a:alpha val="35000"/>
              </a:srgbClr>
            </a:outerShdw>
          </a:effectLst>
        </p:spPr>
      </p:pic>
      <p:pic>
        <p:nvPicPr>
          <p:cNvPr id="17" name="Graphic 6" descr="Internet Of Things">
            <a:extLst>
              <a:ext uri="{FF2B5EF4-FFF2-40B4-BE49-F238E27FC236}">
                <a16:creationId xmlns:a16="http://schemas.microsoft.com/office/drawing/2014/main" id="{00000000-0000-0000-0000-000000000000}"/>
              </a:ext>
            </a:extLst>
          </p:cNvPr>
          <p:cNvPicPr>
            <a:picLocks noChangeAspect="1"/>
          </p:cNvPicPr>
          <p:nvPr/>
        </p:nvPicPr>
        <p:blipFill>
          <a:blip r:embed="rId4"/>
          <a:stretch>
            <a:fillRect/>
          </a:stretch>
        </p:blipFill>
        <p:spPr>
          <a:xfrm>
            <a:off x="19050719" y="7024027"/>
            <a:ext cx="1993803" cy="1993803"/>
          </a:xfrm>
          <a:prstGeom prst="rect">
            <a:avLst/>
          </a:prstGeom>
          <a:noFill/>
          <a:ln cap="flat">
            <a:noFill/>
          </a:ln>
          <a:effectLst>
            <a:outerShdw dist="22997" dir="5400000" algn="tl">
              <a:srgbClr val="000000">
                <a:alpha val="35000"/>
              </a:srgbClr>
            </a:outerShdw>
          </a:effectLst>
        </p:spPr>
      </p:pic>
      <p:pic>
        <p:nvPicPr>
          <p:cNvPr id="18" name="Graphic 8" descr="Selfie">
            <a:extLst>
              <a:ext uri="{FF2B5EF4-FFF2-40B4-BE49-F238E27FC236}">
                <a16:creationId xmlns:a16="http://schemas.microsoft.com/office/drawing/2014/main" id="{00000000-0000-0000-0000-000000000000}"/>
              </a:ext>
            </a:extLst>
          </p:cNvPr>
          <p:cNvPicPr>
            <a:picLocks noChangeAspect="1"/>
          </p:cNvPicPr>
          <p:nvPr/>
        </p:nvPicPr>
        <p:blipFill>
          <a:blip r:embed="rId5"/>
          <a:stretch>
            <a:fillRect/>
          </a:stretch>
        </p:blipFill>
        <p:spPr>
          <a:xfrm>
            <a:off x="17031157" y="10433925"/>
            <a:ext cx="2187153" cy="2187153"/>
          </a:xfrm>
          <a:prstGeom prst="rect">
            <a:avLst/>
          </a:prstGeom>
          <a:noFill/>
          <a:ln cap="flat">
            <a:noFill/>
          </a:ln>
          <a:effectLst>
            <a:outerShdw dist="22997" dir="5400000" algn="tl">
              <a:srgbClr val="000000">
                <a:alpha val="35000"/>
              </a:srgbClr>
            </a:outerShdw>
          </a:effectLst>
        </p:spPr>
      </p:pic>
      <p:pic>
        <p:nvPicPr>
          <p:cNvPr id="19" name="Picture 29">
            <a:extLst>
              <a:ext uri="{FF2B5EF4-FFF2-40B4-BE49-F238E27FC236}">
                <a16:creationId xmlns:a16="http://schemas.microsoft.com/office/drawing/2014/main" id="{00000000-0000-0000-0000-000000000000}"/>
              </a:ext>
            </a:extLst>
          </p:cNvPr>
          <p:cNvPicPr>
            <a:picLocks noChangeAspect="1"/>
          </p:cNvPicPr>
          <p:nvPr/>
        </p:nvPicPr>
        <p:blipFill>
          <a:blip r:embed="rId6"/>
          <a:stretch>
            <a:fillRect/>
          </a:stretch>
        </p:blipFill>
        <p:spPr>
          <a:xfrm>
            <a:off x="21289124" y="12640007"/>
            <a:ext cx="2548140" cy="616488"/>
          </a:xfrm>
          <a:prstGeom prst="rect">
            <a:avLst/>
          </a:prstGeom>
          <a:noFill/>
          <a:ln cap="flat">
            <a:noFill/>
          </a:ln>
          <a:effectLst>
            <a:outerShdw dist="22997" dir="5400000" algn="tl">
              <a:srgbClr val="000000">
                <a:alpha val="35000"/>
              </a:srgbClr>
            </a:outerShdw>
          </a:effectLst>
        </p:spPr>
      </p:pic>
    </p:spTree>
  </p:cSld>
  <p:clrMapOvr>
    <a:masterClrMapping/>
  </p:clrMapOvr>
  <p:transition spd="slow">
    <p:split orient="vert"/>
  </p:transition>
</p:sld>
</file>

<file path=ppt/slides/slide16.xml><?xml version="1.0" encoding="utf-8"?>
<p:sld xmlns:a="http://schemas.openxmlformats.org/drawingml/2006/main" xmlns:r="http://schemas.openxmlformats.org/officeDocument/2006/relationships" xmlns:p="http://schemas.openxmlformats.org/presentationml/2006/main">
  <p:cSld name="Slide4175">
    <p:spTree>
      <p:nvGrpSpPr>
        <p:cNvPr id="1" name=""/>
        <p:cNvGrpSpPr/>
        <p:nvPr/>
      </p:nvGrpSpPr>
      <p:grpSpPr>
        <a:xfrm>
          <a:off x="0" y="0"/>
          <a:ext cx="0" cy="0"/>
          <a:chOff x="0" y="0"/>
          <a:chExt cx="0" cy="0"/>
        </a:xfrm>
      </p:grpSpPr>
      <p:sp>
        <p:nvSpPr>
          <p:cNvPr id="2" name="TextBox 26"/>
          <p:cNvSpPr txBox="1"/>
          <p:nvPr/>
        </p:nvSpPr>
        <p:spPr>
          <a:xfrm>
            <a:off x="2285954" y="337056"/>
            <a:ext cx="20277240" cy="1569659"/>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9600" b="1" i="0" u="none" strike="noStrike" kern="1200" cap="none" spc="0" baseline="0">
                <a:solidFill>
                  <a:srgbClr val="40765C"/>
                </a:solidFill>
                <a:uFillTx/>
                <a:latin typeface="Muli" pitchFamily="2"/>
                <a:ea typeface="Roboto Medium" pitchFamily="2"/>
                <a:cs typeface="Lato Light" pitchFamily="34"/>
              </a:rPr>
              <a:t>A Word About HIPAA</a:t>
            </a:r>
          </a:p>
        </p:txBody>
      </p:sp>
      <p:sp>
        <p:nvSpPr>
          <p:cNvPr id="3" name="Rectangle 3"/>
          <p:cNvSpPr/>
          <p:nvPr/>
        </p:nvSpPr>
        <p:spPr>
          <a:xfrm>
            <a:off x="869182" y="2243782"/>
            <a:ext cx="22639272" cy="1400385"/>
          </a:xfrm>
          <a:prstGeom prst="rect">
            <a:avLst/>
          </a:prstGeom>
          <a:noFill/>
          <a:ln cap="flat">
            <a:noFill/>
            <a:prstDash val="solid"/>
          </a:ln>
          <a:effectLst>
            <a:outerShdw dist="22997" dir="5400000" algn="tl">
              <a:srgbClr val="000000">
                <a:alpha val="35000"/>
              </a:srgbClr>
            </a:outerShdw>
          </a:effectLst>
        </p:spPr>
        <p:txBody>
          <a:bodyPr vert="horz" wrap="none" lIns="91440" tIns="45720" rIns="91440" bIns="45720" anchor="t" anchorCtr="0" compatLnSpc="1">
            <a:spAutoFit/>
          </a:bodyPr>
          <a:lstStyle/>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8500" b="0" i="0" u="none" strike="noStrike" kern="1200" cap="none" spc="0" baseline="0">
                <a:solidFill>
                  <a:srgbClr val="606160"/>
                </a:solidFill>
                <a:uFillTx/>
                <a:latin typeface="Calibri" pitchFamily="34"/>
              </a:rPr>
              <a:t>Health Insurance Portability and Accountability Act</a:t>
            </a:r>
          </a:p>
        </p:txBody>
      </p:sp>
      <p:pic>
        <p:nvPicPr>
          <p:cNvPr id="4" name="Picture 8">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21289124" y="12640007"/>
            <a:ext cx="2548140" cy="616488"/>
          </a:xfrm>
          <a:prstGeom prst="rect">
            <a:avLst/>
          </a:prstGeom>
          <a:noFill/>
          <a:ln cap="flat">
            <a:noFill/>
          </a:ln>
          <a:effectLst>
            <a:outerShdw dist="22997" dir="5400000" algn="tl">
              <a:srgbClr val="000000">
                <a:alpha val="35000"/>
              </a:srgbClr>
            </a:outerShdw>
          </a:effectLst>
        </p:spPr>
      </p:pic>
      <p:sp>
        <p:nvSpPr>
          <p:cNvPr id="5" name="TextBox 9"/>
          <p:cNvSpPr txBox="1"/>
          <p:nvPr/>
        </p:nvSpPr>
        <p:spPr>
          <a:xfrm>
            <a:off x="806482" y="4172782"/>
            <a:ext cx="22701982" cy="7478969"/>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685800" marR="0" lvl="0" indent="-6858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4800" b="0" i="0" u="none" strike="noStrike" kern="1200" cap="none" spc="0" baseline="0">
                <a:solidFill>
                  <a:srgbClr val="000000"/>
                </a:solidFill>
                <a:uFillTx/>
                <a:latin typeface="Calibri" pitchFamily="34"/>
              </a:rPr>
              <a:t>HIPAA is a law about </a:t>
            </a:r>
            <a:r>
              <a:rPr lang="en-US" sz="4800" b="1" i="0" u="none" strike="noStrike" kern="1200" cap="none" spc="0" baseline="0">
                <a:solidFill>
                  <a:srgbClr val="000000"/>
                </a:solidFill>
                <a:uFillTx/>
                <a:latin typeface="Calibri" pitchFamily="34"/>
              </a:rPr>
              <a:t>health information</a:t>
            </a:r>
            <a:r>
              <a:rPr lang="en-US" sz="4800" b="0" i="0" u="none" strike="noStrike" kern="1200" cap="none" spc="0" baseline="0">
                <a:solidFill>
                  <a:srgbClr val="000000"/>
                </a:solidFill>
                <a:uFillTx/>
                <a:latin typeface="Calibri" pitchFamily="34"/>
              </a:rPr>
              <a:t>. </a:t>
            </a:r>
          </a:p>
          <a:p>
            <a:pPr marL="685800" marR="0" lvl="0" indent="-6858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4800" b="0" i="0" u="none" strike="noStrike" kern="1200" cap="none" spc="0" baseline="0">
                <a:solidFill>
                  <a:srgbClr val="000000"/>
                </a:solidFill>
                <a:uFillTx/>
                <a:latin typeface="Calibri" pitchFamily="34"/>
              </a:rPr>
              <a:t>HIPAA creates rules about the ways that </a:t>
            </a:r>
            <a:r>
              <a:rPr lang="en-US" sz="4800" b="1" i="0" u="none" strike="noStrike" kern="1200" cap="none" spc="0" baseline="0">
                <a:solidFill>
                  <a:srgbClr val="000000"/>
                </a:solidFill>
                <a:uFillTx/>
                <a:latin typeface="Calibri" pitchFamily="34"/>
              </a:rPr>
              <a:t>private and protected health information </a:t>
            </a:r>
            <a:r>
              <a:rPr lang="en-US" sz="4800" b="0" i="0" u="none" strike="noStrike" kern="1200" cap="none" spc="0" baseline="0">
                <a:solidFill>
                  <a:srgbClr val="000000"/>
                </a:solidFill>
                <a:uFillTx/>
                <a:latin typeface="Calibri" pitchFamily="34"/>
              </a:rPr>
              <a:t>(sometimes called “PHI”) can be shared, stored and used by anyone other than the person it is about. </a:t>
            </a:r>
          </a:p>
          <a:p>
            <a:pPr marL="685800" marR="0" lvl="0" indent="-6858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4800" b="0" i="0" u="none" strike="noStrike" kern="1200" cap="none" spc="0" baseline="0">
                <a:solidFill>
                  <a:srgbClr val="000000"/>
                </a:solidFill>
                <a:uFillTx/>
                <a:latin typeface="Calibri" pitchFamily="34"/>
              </a:rPr>
              <a:t>Most of </a:t>
            </a:r>
            <a:r>
              <a:rPr lang="en-US" sz="4800" b="1" i="0" u="none" strike="noStrike" kern="1200" cap="none" spc="0" baseline="0">
                <a:solidFill>
                  <a:srgbClr val="000000"/>
                </a:solidFill>
                <a:uFillTx/>
                <a:latin typeface="Calibri" pitchFamily="34"/>
              </a:rPr>
              <a:t>your health information </a:t>
            </a:r>
            <a:r>
              <a:rPr lang="en-US" sz="4800" b="0" i="0" u="none" strike="noStrike" kern="1200" cap="none" spc="0" baseline="0">
                <a:solidFill>
                  <a:srgbClr val="000000"/>
                </a:solidFill>
                <a:uFillTx/>
                <a:latin typeface="Calibri" pitchFamily="34"/>
              </a:rPr>
              <a:t>is protected under HIPAA, including all </a:t>
            </a:r>
            <a:r>
              <a:rPr lang="en-US" sz="4800" b="1" i="0" u="none" strike="noStrike" kern="1200" cap="none" spc="0" baseline="0">
                <a:solidFill>
                  <a:srgbClr val="000000"/>
                </a:solidFill>
                <a:uFillTx/>
                <a:latin typeface="Calibri" pitchFamily="34"/>
              </a:rPr>
              <a:t>personal information </a:t>
            </a:r>
            <a:r>
              <a:rPr lang="en-US" sz="4800" b="0" i="0" u="none" strike="noStrike" kern="1200" cap="none" spc="0" baseline="0">
                <a:solidFill>
                  <a:srgbClr val="000000"/>
                </a:solidFill>
                <a:uFillTx/>
                <a:latin typeface="Calibri" pitchFamily="34"/>
              </a:rPr>
              <a:t>that could be used to identify you, such as: previous health history, health status, or payment information. </a:t>
            </a:r>
          </a:p>
          <a:p>
            <a:pPr marL="685800" marR="0" lvl="0" indent="-6858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4800" b="0" i="0" u="none" strike="noStrike" kern="1200" cap="none" spc="0" baseline="0">
                <a:solidFill>
                  <a:srgbClr val="000000"/>
                </a:solidFill>
                <a:uFillTx/>
                <a:latin typeface="Calibri" pitchFamily="34"/>
              </a:rPr>
              <a:t>HIPAA doesn’t protect the health information that doesn’t explicitly link to you. This means that any health data that is more or less </a:t>
            </a:r>
            <a:r>
              <a:rPr lang="en-US" sz="4800" b="1" i="0" u="none" strike="noStrike" kern="1200" cap="none" spc="0" baseline="0">
                <a:solidFill>
                  <a:srgbClr val="000000"/>
                </a:solidFill>
                <a:uFillTx/>
                <a:latin typeface="Calibri" pitchFamily="34"/>
              </a:rPr>
              <a:t>anonymous</a:t>
            </a:r>
            <a:r>
              <a:rPr lang="en-US" sz="4800" b="0" i="0" u="none" strike="noStrike" kern="1200" cap="none" spc="0" baseline="0">
                <a:solidFill>
                  <a:srgbClr val="000000"/>
                </a:solidFill>
                <a:uFillTx/>
                <a:latin typeface="Calibri" pitchFamily="34"/>
              </a:rPr>
              <a:t> can be added to medical databases</a:t>
            </a:r>
            <a:endParaRPr lang="en-US" sz="4800" b="0" i="0" u="none" strike="noStrike" kern="1200" cap="none" spc="0" baseline="0">
              <a:solidFill>
                <a:srgbClr val="606160"/>
              </a:solidFill>
              <a:uFillTx/>
              <a:latin typeface="Calibri" pitchFamily="34"/>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name="Slide4177">
    <p:spTree>
      <p:nvGrpSpPr>
        <p:cNvPr id="1" name=""/>
        <p:cNvGrpSpPr/>
        <p:nvPr/>
      </p:nvGrpSpPr>
      <p:grpSpPr>
        <a:xfrm>
          <a:off x="0" y="0"/>
          <a:ext cx="0" cy="0"/>
          <a:chOff x="0" y="0"/>
          <a:chExt cx="0" cy="0"/>
        </a:xfrm>
      </p:grpSpPr>
      <p:sp>
        <p:nvSpPr>
          <p:cNvPr id="2" name="TextBox 26"/>
          <p:cNvSpPr txBox="1"/>
          <p:nvPr/>
        </p:nvSpPr>
        <p:spPr>
          <a:xfrm>
            <a:off x="-683486" y="314325"/>
            <a:ext cx="24715793" cy="1446553"/>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8800" b="1" i="0" u="none" strike="noStrike" kern="1200" cap="none" spc="0" baseline="0">
                <a:solidFill>
                  <a:srgbClr val="40765C"/>
                </a:solidFill>
                <a:uFillTx/>
                <a:latin typeface="Muli" pitchFamily="2"/>
                <a:ea typeface="Roboto Medium" pitchFamily="2"/>
                <a:cs typeface="Lato Light" pitchFamily="34"/>
              </a:rPr>
              <a:t>During a Public Health Emergency (PHE)</a:t>
            </a:r>
          </a:p>
        </p:txBody>
      </p:sp>
      <p:sp>
        <p:nvSpPr>
          <p:cNvPr id="3" name="Elipse 18"/>
          <p:cNvSpPr/>
          <p:nvPr/>
        </p:nvSpPr>
        <p:spPr>
          <a:xfrm>
            <a:off x="-1628290" y="5692140"/>
            <a:ext cx="9958757" cy="963986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0745D"/>
          </a:solidFill>
          <a:ln cap="flat">
            <a:noFill/>
            <a:prstDash val="solid"/>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s-MX" sz="13900" b="0" i="0" u="none" strike="noStrike" kern="1200" cap="none" spc="0" baseline="0">
                <a:solidFill>
                  <a:srgbClr val="FFFFFF"/>
                </a:solidFill>
                <a:uFillTx/>
                <a:latin typeface="Calibri"/>
              </a:rPr>
              <a:t>HIPAA</a:t>
            </a:r>
          </a:p>
        </p:txBody>
      </p:sp>
      <p:sp>
        <p:nvSpPr>
          <p:cNvPr id="4" name="TextBox 2"/>
          <p:cNvSpPr txBox="1"/>
          <p:nvPr/>
        </p:nvSpPr>
        <p:spPr>
          <a:xfrm>
            <a:off x="9224695" y="2885352"/>
            <a:ext cx="13718331" cy="9233300"/>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685800" marR="0" lvl="0" indent="-6858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5400" b="0" i="0" u="none" strike="noStrike" kern="1200" cap="none" spc="0" baseline="0">
                <a:solidFill>
                  <a:srgbClr val="000000"/>
                </a:solidFill>
                <a:uFillTx/>
                <a:latin typeface="Calibri" pitchFamily="34"/>
              </a:rPr>
              <a:t>During the PHE, providers can use non-HIPAA compliant platforms, if it is done so in good faith, and the platform is non-public facing.</a:t>
            </a:r>
          </a:p>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5400" b="0" i="0" u="none" strike="noStrike" kern="1200" cap="none" spc="0" baseline="0">
              <a:solidFill>
                <a:srgbClr val="000000"/>
              </a:solidFill>
              <a:uFillTx/>
              <a:latin typeface="Calibri" pitchFamily="34"/>
            </a:endParaRPr>
          </a:p>
          <a:p>
            <a:pPr marL="685800" marR="0" lvl="0" indent="-6858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5400" b="0" i="0" u="none" strike="noStrike" kern="1200" cap="none" spc="0" baseline="0">
                <a:solidFill>
                  <a:srgbClr val="000000"/>
                </a:solidFill>
                <a:uFillTx/>
                <a:latin typeface="Calibri" pitchFamily="34"/>
              </a:rPr>
              <a:t>So during a public health emergency a provider could use a platform like FaceTime, Facebook Messenger, Skype (traditional), etc. </a:t>
            </a:r>
          </a:p>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5400" b="0" i="0" u="none" strike="noStrike" kern="1200" cap="none" spc="0" baseline="0">
              <a:solidFill>
                <a:srgbClr val="000000"/>
              </a:solidFill>
              <a:uFillTx/>
              <a:latin typeface="Calibri" pitchFamily="34"/>
            </a:endParaRPr>
          </a:p>
          <a:p>
            <a:pPr marL="685800" marR="0" lvl="0" indent="-6858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5400" b="0" i="0" u="none" strike="noStrike" kern="1200" cap="none" spc="0" baseline="0">
                <a:solidFill>
                  <a:srgbClr val="000000"/>
                </a:solidFill>
                <a:uFillTx/>
                <a:latin typeface="Calibri" pitchFamily="34"/>
              </a:rPr>
              <a:t>However, they cannot use products like Twitch, Facebook Live, TikTok, YouTube, etc.</a:t>
            </a:r>
          </a:p>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5400" b="0" i="0" u="none" strike="noStrike" kern="1200" cap="none" spc="0" baseline="0">
              <a:solidFill>
                <a:srgbClr val="606160"/>
              </a:solidFill>
              <a:uFillTx/>
              <a:latin typeface="Calibri" pitchFamily="34"/>
            </a:endParaRPr>
          </a:p>
        </p:txBody>
      </p:sp>
      <p:pic>
        <p:nvPicPr>
          <p:cNvPr id="5" name="Picture 7">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21289124" y="12640007"/>
            <a:ext cx="2548140" cy="616488"/>
          </a:xfrm>
          <a:prstGeom prst="rect">
            <a:avLst/>
          </a:prstGeom>
          <a:noFill/>
          <a:ln cap="flat">
            <a:noFill/>
          </a:ln>
          <a:effectLst>
            <a:outerShdw dist="22997" dir="5400000" algn="tl">
              <a:srgbClr val="000000">
                <a:alpha val="3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name="Slide4180">
    <p:spTree>
      <p:nvGrpSpPr>
        <p:cNvPr id="1" name=""/>
        <p:cNvGrpSpPr/>
        <p:nvPr/>
      </p:nvGrpSpPr>
      <p:grpSpPr>
        <a:xfrm>
          <a:off x="0" y="0"/>
          <a:ext cx="0" cy="0"/>
          <a:chOff x="0" y="0"/>
          <a:chExt cx="0" cy="0"/>
        </a:xfrm>
      </p:grpSpPr>
      <p:sp>
        <p:nvSpPr>
          <p:cNvPr id="2" name="TextBox 26"/>
          <p:cNvSpPr txBox="1"/>
          <p:nvPr/>
        </p:nvSpPr>
        <p:spPr>
          <a:xfrm>
            <a:off x="1236652" y="393210"/>
            <a:ext cx="14378482" cy="1692773"/>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9600" b="1" i="0" u="none" strike="noStrike" kern="1200" cap="none" spc="0" baseline="0">
                <a:solidFill>
                  <a:srgbClr val="66AC8A"/>
                </a:solidFill>
                <a:uFillTx/>
                <a:latin typeface="Muli" pitchFamily="2"/>
                <a:ea typeface="Roboto Medium" pitchFamily="2"/>
                <a:cs typeface="Lato Light" pitchFamily="34"/>
              </a:rPr>
              <a:t>Most Platforms include</a:t>
            </a:r>
            <a:r>
              <a:rPr lang="en-US" sz="10400" b="1" i="0" u="none" strike="noStrike" kern="1200" cap="none" spc="0" baseline="0">
                <a:solidFill>
                  <a:srgbClr val="66AC8A"/>
                </a:solidFill>
                <a:uFillTx/>
                <a:latin typeface="Muli" pitchFamily="2"/>
                <a:ea typeface="Roboto Medium" pitchFamily="2"/>
                <a:cs typeface="Lato Light" pitchFamily="34"/>
              </a:rPr>
              <a:t>:</a:t>
            </a:r>
          </a:p>
        </p:txBody>
      </p:sp>
      <p:sp>
        <p:nvSpPr>
          <p:cNvPr id="3" name="TextBox 2"/>
          <p:cNvSpPr txBox="1"/>
          <p:nvPr/>
        </p:nvSpPr>
        <p:spPr>
          <a:xfrm>
            <a:off x="2560310" y="2354378"/>
            <a:ext cx="11983394" cy="3416317"/>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857250" marR="0" lvl="0" indent="-85725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5400" b="0" i="0" u="none" strike="noStrike" kern="1200" cap="none" spc="0" baseline="0">
                <a:solidFill>
                  <a:srgbClr val="000000"/>
                </a:solidFill>
                <a:uFillTx/>
                <a:latin typeface="Calibri" pitchFamily="34"/>
              </a:rPr>
              <a:t>Video Calls</a:t>
            </a:r>
          </a:p>
          <a:p>
            <a:pPr marL="857250" marR="0" lvl="0" indent="-85725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5400" b="0" i="0" u="none" strike="noStrike" kern="1200" cap="none" spc="0" baseline="0">
                <a:solidFill>
                  <a:srgbClr val="000000"/>
                </a:solidFill>
                <a:uFillTx/>
                <a:latin typeface="Calibri" pitchFamily="34"/>
              </a:rPr>
              <a:t>Video Chat</a:t>
            </a:r>
          </a:p>
          <a:p>
            <a:pPr marL="857250" marR="0" lvl="0" indent="-85725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5400" b="0" i="0" u="none" strike="noStrike" kern="1200" cap="none" spc="0" baseline="0">
                <a:solidFill>
                  <a:srgbClr val="000000"/>
                </a:solidFill>
                <a:uFillTx/>
                <a:latin typeface="Calibri" pitchFamily="34"/>
              </a:rPr>
              <a:t>Shared Screen</a:t>
            </a:r>
          </a:p>
          <a:p>
            <a:pPr marL="857250" marR="0" lvl="0" indent="-85725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5400" b="0" i="0" u="none" strike="noStrike" kern="1200" cap="none" spc="0" baseline="0">
                <a:solidFill>
                  <a:srgbClr val="000000"/>
                </a:solidFill>
                <a:uFillTx/>
                <a:latin typeface="Calibri" pitchFamily="34"/>
              </a:rPr>
              <a:t>HIPAA Compliance </a:t>
            </a:r>
          </a:p>
        </p:txBody>
      </p:sp>
      <p:pic>
        <p:nvPicPr>
          <p:cNvPr id="4" name="Picture 7" descr="Logo&#10;&#10;Description automatically generated">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18900419" y="2038819"/>
            <a:ext cx="4762652" cy="1457955"/>
          </a:xfrm>
          <a:prstGeom prst="rect">
            <a:avLst/>
          </a:prstGeom>
          <a:noFill/>
          <a:ln cap="flat">
            <a:noFill/>
          </a:ln>
          <a:effectLst>
            <a:outerShdw dist="22997" dir="5400000" algn="tl">
              <a:srgbClr val="000000">
                <a:alpha val="35000"/>
              </a:srgbClr>
            </a:outerShdw>
          </a:effectLst>
        </p:spPr>
      </p:pic>
      <p:pic>
        <p:nvPicPr>
          <p:cNvPr id="5" name="Picture 8" descr="A picture containing drawing&#10;&#10;Description automatically generated">
            <a:extLst>
              <a:ext uri="{FF2B5EF4-FFF2-40B4-BE49-F238E27FC236}">
                <a16:creationId xmlns:a16="http://schemas.microsoft.com/office/drawing/2014/main" id="{00000000-0000-0000-0000-000000000000}"/>
              </a:ext>
            </a:extLst>
          </p:cNvPr>
          <p:cNvPicPr>
            <a:picLocks noChangeAspect="1"/>
          </p:cNvPicPr>
          <p:nvPr/>
        </p:nvPicPr>
        <p:blipFill>
          <a:blip r:embed="rId4"/>
          <a:stretch>
            <a:fillRect/>
          </a:stretch>
        </p:blipFill>
        <p:spPr>
          <a:xfrm>
            <a:off x="20165391" y="728438"/>
            <a:ext cx="2628899" cy="597478"/>
          </a:xfrm>
          <a:prstGeom prst="rect">
            <a:avLst/>
          </a:prstGeom>
          <a:noFill/>
          <a:ln cap="flat">
            <a:noFill/>
          </a:ln>
          <a:effectLst>
            <a:outerShdw dist="22997" dir="5400000" algn="tl">
              <a:srgbClr val="000000">
                <a:alpha val="35000"/>
              </a:srgbClr>
            </a:outerShdw>
          </a:effectLst>
        </p:spPr>
      </p:pic>
      <p:pic>
        <p:nvPicPr>
          <p:cNvPr id="6" name="Picture 3" descr="Logo, company name&#10;&#10;Description automatically generated">
            <a:extLst>
              <a:ext uri="{FF2B5EF4-FFF2-40B4-BE49-F238E27FC236}">
                <a16:creationId xmlns:a16="http://schemas.microsoft.com/office/drawing/2014/main" id="{00000000-0000-0000-0000-000000000000}"/>
              </a:ext>
            </a:extLst>
          </p:cNvPr>
          <p:cNvPicPr>
            <a:picLocks noChangeAspect="1"/>
          </p:cNvPicPr>
          <p:nvPr/>
        </p:nvPicPr>
        <p:blipFill>
          <a:blip r:embed="rId5"/>
          <a:stretch>
            <a:fillRect/>
          </a:stretch>
        </p:blipFill>
        <p:spPr>
          <a:xfrm>
            <a:off x="20125925" y="3747915"/>
            <a:ext cx="2593311" cy="1458742"/>
          </a:xfrm>
          <a:prstGeom prst="rect">
            <a:avLst/>
          </a:prstGeom>
          <a:noFill/>
          <a:ln cap="flat">
            <a:noFill/>
          </a:ln>
          <a:effectLst>
            <a:outerShdw dist="22997" dir="5400000" algn="tl">
              <a:srgbClr val="000000">
                <a:alpha val="35000"/>
              </a:srgbClr>
            </a:outerShdw>
          </a:effectLst>
        </p:spPr>
      </p:pic>
      <p:pic>
        <p:nvPicPr>
          <p:cNvPr id="7" name="Picture 5" descr="Icon&#10;&#10;Description automatically generated">
            <a:extLst>
              <a:ext uri="{FF2B5EF4-FFF2-40B4-BE49-F238E27FC236}">
                <a16:creationId xmlns:a16="http://schemas.microsoft.com/office/drawing/2014/main" id="{00000000-0000-0000-0000-000000000000}"/>
              </a:ext>
            </a:extLst>
          </p:cNvPr>
          <p:cNvPicPr>
            <a:picLocks noChangeAspect="1"/>
          </p:cNvPicPr>
          <p:nvPr/>
        </p:nvPicPr>
        <p:blipFill>
          <a:blip r:embed="rId6"/>
          <a:stretch>
            <a:fillRect/>
          </a:stretch>
        </p:blipFill>
        <p:spPr>
          <a:xfrm>
            <a:off x="19911626" y="5708946"/>
            <a:ext cx="3021918" cy="2014606"/>
          </a:xfrm>
          <a:prstGeom prst="rect">
            <a:avLst/>
          </a:prstGeom>
          <a:noFill/>
          <a:ln cap="flat">
            <a:noFill/>
          </a:ln>
          <a:effectLst>
            <a:outerShdw dist="22997" dir="5400000" algn="tl">
              <a:srgbClr val="000000">
                <a:alpha val="35000"/>
              </a:srgbClr>
            </a:outerShdw>
          </a:effectLst>
        </p:spPr>
      </p:pic>
      <p:pic>
        <p:nvPicPr>
          <p:cNvPr id="8" name="Picture 12">
            <a:extLst>
              <a:ext uri="{FF2B5EF4-FFF2-40B4-BE49-F238E27FC236}">
                <a16:creationId xmlns:a16="http://schemas.microsoft.com/office/drawing/2014/main" id="{00000000-0000-0000-0000-000000000000}"/>
              </a:ext>
            </a:extLst>
          </p:cNvPr>
          <p:cNvPicPr>
            <a:picLocks noChangeAspect="1"/>
          </p:cNvPicPr>
          <p:nvPr/>
        </p:nvPicPr>
        <p:blipFill>
          <a:blip r:embed="rId7"/>
          <a:stretch>
            <a:fillRect/>
          </a:stretch>
        </p:blipFill>
        <p:spPr>
          <a:xfrm>
            <a:off x="21289124" y="12640007"/>
            <a:ext cx="2548140" cy="616488"/>
          </a:xfrm>
          <a:prstGeom prst="rect">
            <a:avLst/>
          </a:prstGeom>
          <a:noFill/>
          <a:ln cap="flat">
            <a:noFill/>
          </a:ln>
          <a:effectLst>
            <a:outerShdw dist="22997" dir="5400000" algn="tl">
              <a:srgbClr val="000000">
                <a:alpha val="35000"/>
              </a:srgbClr>
            </a:outerShdw>
          </a:effectLst>
        </p:spPr>
      </p:pic>
      <p:sp>
        <p:nvSpPr>
          <p:cNvPr id="9" name="Rectangle 1"/>
          <p:cNvSpPr/>
          <p:nvPr/>
        </p:nvSpPr>
        <p:spPr>
          <a:xfrm>
            <a:off x="6699753" y="8561152"/>
            <a:ext cx="8909538" cy="4478145"/>
          </a:xfrm>
          <a:prstGeom prst="rect">
            <a:avLst/>
          </a:prstGeom>
          <a:noFill/>
          <a:ln cap="flat">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571500" marR="0" lvl="0" indent="-571500" algn="l" defTabSz="1827208" rtl="0" fontAlgn="auto" hangingPunct="0">
              <a:lnSpc>
                <a:spcPct val="100000"/>
              </a:lnSpc>
              <a:spcBef>
                <a:spcPts val="0"/>
              </a:spcBef>
              <a:spcAft>
                <a:spcPts val="600"/>
              </a:spcAft>
              <a:buSzPct val="100000"/>
              <a:buFont typeface="Arial" pitchFamily="34"/>
              <a:buChar char="•"/>
              <a:tabLst/>
              <a:defRPr sz="1800" b="0" i="0" u="none" strike="noStrike" kern="0" cap="none" spc="0" baseline="0">
                <a:solidFill>
                  <a:srgbClr val="000000"/>
                </a:solidFill>
                <a:uFillTx/>
              </a:defRPr>
            </a:pPr>
            <a:r>
              <a:rPr lang="en-US" sz="5400" b="0" i="0" u="none" strike="noStrike" kern="1200" cap="none" spc="0" baseline="0">
                <a:solidFill>
                  <a:srgbClr val="000000"/>
                </a:solidFill>
                <a:uFillTx/>
                <a:latin typeface="Calibri" pitchFamily="34"/>
              </a:rPr>
              <a:t>Schedule an appointment</a:t>
            </a:r>
          </a:p>
          <a:p>
            <a:pPr marL="571500" marR="0" lvl="0" indent="-571500" algn="l" defTabSz="1827208" rtl="0" fontAlgn="auto" hangingPunct="0">
              <a:lnSpc>
                <a:spcPct val="100000"/>
              </a:lnSpc>
              <a:spcBef>
                <a:spcPts val="0"/>
              </a:spcBef>
              <a:spcAft>
                <a:spcPts val="600"/>
              </a:spcAft>
              <a:buSzPct val="100000"/>
              <a:buFont typeface="Arial" pitchFamily="34"/>
              <a:buChar char="•"/>
              <a:tabLst/>
              <a:defRPr sz="1800" b="0" i="0" u="none" strike="noStrike" kern="0" cap="none" spc="0" baseline="0">
                <a:solidFill>
                  <a:srgbClr val="000000"/>
                </a:solidFill>
                <a:uFillTx/>
              </a:defRPr>
            </a:pPr>
            <a:r>
              <a:rPr lang="en-US" sz="5400" b="0" i="0" u="none" strike="noStrike" kern="1200" cap="none" spc="0" baseline="0">
                <a:solidFill>
                  <a:srgbClr val="000000"/>
                </a:solidFill>
                <a:uFillTx/>
                <a:latin typeface="Calibri" pitchFamily="34"/>
              </a:rPr>
              <a:t>Give a family access to their child’s medical records</a:t>
            </a:r>
          </a:p>
          <a:p>
            <a:pPr marL="571500" marR="0" lvl="0" indent="-571500" algn="l" defTabSz="1827208" rtl="0" fontAlgn="auto" hangingPunct="0">
              <a:lnSpc>
                <a:spcPct val="100000"/>
              </a:lnSpc>
              <a:spcBef>
                <a:spcPts val="0"/>
              </a:spcBef>
              <a:spcAft>
                <a:spcPts val="600"/>
              </a:spcAft>
              <a:buSzPct val="100000"/>
              <a:buFont typeface="Arial" pitchFamily="34"/>
              <a:buChar char="•"/>
              <a:tabLst/>
              <a:defRPr sz="1800" b="0" i="0" u="none" strike="noStrike" kern="0" cap="none" spc="0" baseline="0">
                <a:solidFill>
                  <a:srgbClr val="000000"/>
                </a:solidFill>
                <a:uFillTx/>
              </a:defRPr>
            </a:pPr>
            <a:r>
              <a:rPr lang="en-US" sz="5400" b="0" i="0" u="none" strike="noStrike" kern="1200" cap="none" spc="0" baseline="0">
                <a:solidFill>
                  <a:srgbClr val="000000"/>
                </a:solidFill>
                <a:uFillTx/>
                <a:latin typeface="Calibri" pitchFamily="34"/>
              </a:rPr>
              <a:t>Message your provider</a:t>
            </a:r>
          </a:p>
          <a:p>
            <a:pPr marL="571500" marR="0" lvl="0" indent="-571500" algn="l" defTabSz="1827208" rtl="0" fontAlgn="auto" hangingPunct="0">
              <a:lnSpc>
                <a:spcPct val="100000"/>
              </a:lnSpc>
              <a:spcBef>
                <a:spcPts val="0"/>
              </a:spcBef>
              <a:spcAft>
                <a:spcPts val="600"/>
              </a:spcAft>
              <a:buSzPct val="100000"/>
              <a:buFont typeface="Arial" pitchFamily="34"/>
              <a:buChar char="•"/>
              <a:tabLst/>
              <a:defRPr sz="1800" b="0" i="0" u="none" strike="noStrike" kern="0" cap="none" spc="0" baseline="0">
                <a:solidFill>
                  <a:srgbClr val="000000"/>
                </a:solidFill>
                <a:uFillTx/>
              </a:defRPr>
            </a:pPr>
            <a:r>
              <a:rPr lang="en-US" sz="5400" b="0" i="0" u="none" strike="noStrike" kern="1200" cap="none" spc="0" baseline="0">
                <a:solidFill>
                  <a:srgbClr val="000000"/>
                </a:solidFill>
                <a:uFillTx/>
                <a:latin typeface="Calibri" pitchFamily="34"/>
              </a:rPr>
              <a:t>Pay Your Bill</a:t>
            </a:r>
          </a:p>
        </p:txBody>
      </p:sp>
      <p:sp>
        <p:nvSpPr>
          <p:cNvPr id="10" name="TextBox 26"/>
          <p:cNvSpPr txBox="1"/>
          <p:nvPr/>
        </p:nvSpPr>
        <p:spPr>
          <a:xfrm>
            <a:off x="1236652" y="6081336"/>
            <a:ext cx="17663766" cy="3046991"/>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9600" b="1" i="0" u="none" strike="noStrike" kern="1200" cap="none" spc="0" baseline="0">
                <a:solidFill>
                  <a:srgbClr val="40765C"/>
                </a:solidFill>
                <a:uFillTx/>
                <a:latin typeface="Muli" pitchFamily="2"/>
              </a:rPr>
              <a:t>Other tasks you can do in a Portal:</a:t>
            </a:r>
          </a:p>
        </p:txBody>
      </p:sp>
      <p:sp>
        <p:nvSpPr>
          <p:cNvPr id="11" name="Rectangle 4"/>
          <p:cNvSpPr/>
          <p:nvPr/>
        </p:nvSpPr>
        <p:spPr>
          <a:xfrm>
            <a:off x="15609292" y="8544656"/>
            <a:ext cx="12188823" cy="3647148"/>
          </a:xfrm>
          <a:prstGeom prst="rect">
            <a:avLst/>
          </a:prstGeom>
          <a:noFill/>
          <a:ln cap="flat">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571500" marR="0" lvl="0" indent="-571500" algn="l" defTabSz="1827208" rtl="0" fontAlgn="auto" hangingPunct="0">
              <a:lnSpc>
                <a:spcPct val="100000"/>
              </a:lnSpc>
              <a:spcBef>
                <a:spcPts val="0"/>
              </a:spcBef>
              <a:spcAft>
                <a:spcPts val="600"/>
              </a:spcAft>
              <a:buSzPct val="100000"/>
              <a:buFont typeface="Arial" pitchFamily="34"/>
              <a:buChar char="•"/>
              <a:tabLst/>
              <a:defRPr sz="1800" b="0" i="0" u="none" strike="noStrike" kern="0" cap="none" spc="0" baseline="0">
                <a:solidFill>
                  <a:srgbClr val="000000"/>
                </a:solidFill>
                <a:uFillTx/>
              </a:defRPr>
            </a:pPr>
            <a:r>
              <a:rPr lang="en-US" sz="5400" b="0" i="0" u="none" strike="noStrike" kern="1200" cap="none" spc="0" baseline="0">
                <a:solidFill>
                  <a:srgbClr val="000000"/>
                </a:solidFill>
                <a:uFillTx/>
                <a:latin typeface="Calibri" pitchFamily="34"/>
              </a:rPr>
              <a:t>View List of Medications</a:t>
            </a:r>
          </a:p>
          <a:p>
            <a:pPr marL="571500" marR="0" lvl="0" indent="-571500" algn="l" defTabSz="1827208" rtl="0" fontAlgn="auto" hangingPunct="0">
              <a:lnSpc>
                <a:spcPct val="100000"/>
              </a:lnSpc>
              <a:spcBef>
                <a:spcPts val="0"/>
              </a:spcBef>
              <a:spcAft>
                <a:spcPts val="600"/>
              </a:spcAft>
              <a:buSzPct val="100000"/>
              <a:buFont typeface="Arial" pitchFamily="34"/>
              <a:buChar char="•"/>
              <a:tabLst/>
              <a:defRPr sz="1800" b="0" i="0" u="none" strike="noStrike" kern="0" cap="none" spc="0" baseline="0">
                <a:solidFill>
                  <a:srgbClr val="000000"/>
                </a:solidFill>
                <a:uFillTx/>
              </a:defRPr>
            </a:pPr>
            <a:r>
              <a:rPr lang="en-US" sz="5400" b="0" i="0" u="none" strike="noStrike" kern="1200" cap="none" spc="0" baseline="0">
                <a:solidFill>
                  <a:srgbClr val="000000"/>
                </a:solidFill>
                <a:uFillTx/>
                <a:latin typeface="Calibri" pitchFamily="34"/>
              </a:rPr>
              <a:t>View Health Profile</a:t>
            </a:r>
          </a:p>
          <a:p>
            <a:pPr marL="571500" marR="0" lvl="0" indent="-571500" algn="l" defTabSz="1827208" rtl="0" fontAlgn="auto" hangingPunct="0">
              <a:lnSpc>
                <a:spcPct val="100000"/>
              </a:lnSpc>
              <a:spcBef>
                <a:spcPts val="0"/>
              </a:spcBef>
              <a:spcAft>
                <a:spcPts val="600"/>
              </a:spcAft>
              <a:buSzPct val="100000"/>
              <a:buFont typeface="Arial" pitchFamily="34"/>
              <a:buChar char="•"/>
              <a:tabLst/>
              <a:defRPr sz="1800" b="0" i="0" u="none" strike="noStrike" kern="0" cap="none" spc="0" baseline="0">
                <a:solidFill>
                  <a:srgbClr val="000000"/>
                </a:solidFill>
                <a:uFillTx/>
              </a:defRPr>
            </a:pPr>
            <a:r>
              <a:rPr lang="en-US" sz="5400" b="0" i="0" u="none" strike="noStrike" kern="1200" cap="none" spc="0" baseline="0">
                <a:solidFill>
                  <a:srgbClr val="000000"/>
                </a:solidFill>
                <a:uFillTx/>
                <a:latin typeface="Calibri" pitchFamily="34"/>
              </a:rPr>
              <a:t>Get Directions</a:t>
            </a:r>
          </a:p>
          <a:p>
            <a:pPr marL="571500" marR="0" lvl="0" indent="-571500" algn="l" defTabSz="1827208" rtl="0" fontAlgn="auto" hangingPunct="0">
              <a:lnSpc>
                <a:spcPct val="100000"/>
              </a:lnSpc>
              <a:spcBef>
                <a:spcPts val="0"/>
              </a:spcBef>
              <a:spcAft>
                <a:spcPts val="600"/>
              </a:spcAft>
              <a:buSzPct val="100000"/>
              <a:buFont typeface="Arial" pitchFamily="34"/>
              <a:buChar char="•"/>
              <a:tabLst/>
              <a:defRPr sz="1800" b="0" i="0" u="none" strike="noStrike" kern="0" cap="none" spc="0" baseline="0">
                <a:solidFill>
                  <a:srgbClr val="000000"/>
                </a:solidFill>
                <a:uFillTx/>
              </a:defRPr>
            </a:pPr>
            <a:r>
              <a:rPr lang="en-US" sz="5400" b="0" i="0" u="none" strike="noStrike" kern="1200" cap="none" spc="0" baseline="0">
                <a:solidFill>
                  <a:srgbClr val="000000"/>
                </a:solidFill>
                <a:uFillTx/>
                <a:latin typeface="Calibri" pitchFamily="34"/>
              </a:rPr>
              <a:t>Find a Doctor in the system</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name="Slide4182">
    <p:spTree>
      <p:nvGrpSpPr>
        <p:cNvPr id="1" name=""/>
        <p:cNvGrpSpPr/>
        <p:nvPr/>
      </p:nvGrpSpPr>
      <p:grpSpPr>
        <a:xfrm>
          <a:off x="0" y="0"/>
          <a:ext cx="0" cy="0"/>
          <a:chOff x="0" y="0"/>
          <a:chExt cx="0" cy="0"/>
        </a:xfrm>
      </p:grpSpPr>
      <p:sp>
        <p:nvSpPr>
          <p:cNvPr id="2" name="Elipse 16"/>
          <p:cNvSpPr/>
          <p:nvPr/>
        </p:nvSpPr>
        <p:spPr>
          <a:xfrm>
            <a:off x="-5969669" y="-843771"/>
            <a:ext cx="14976783" cy="1497678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A1CCB7"/>
          </a:solidFill>
          <a:ln cap="flat">
            <a:noFill/>
            <a:prstDash val="solid"/>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s-MX" sz="3600" b="0" i="0" u="none" strike="noStrike" kern="1200" cap="none" spc="0" baseline="0">
              <a:solidFill>
                <a:srgbClr val="FFFFFF"/>
              </a:solidFill>
              <a:uFillTx/>
              <a:latin typeface="Calibri"/>
            </a:endParaRPr>
          </a:p>
        </p:txBody>
      </p:sp>
      <p:grpSp>
        <p:nvGrpSpPr>
          <p:cNvPr id="3" name="Grupo 1"/>
          <p:cNvGrpSpPr/>
          <p:nvPr/>
        </p:nvGrpSpPr>
        <p:grpSpPr>
          <a:xfrm>
            <a:off x="1009342" y="-843771"/>
            <a:ext cx="7338709" cy="12404181"/>
            <a:chOff x="1009342" y="-843771"/>
            <a:chExt cx="7338709" cy="12404181"/>
          </a:xfrm>
        </p:grpSpPr>
        <p:sp>
          <p:nvSpPr>
            <p:cNvPr id="4" name="TextBox 26"/>
            <p:cNvSpPr txBox="1"/>
            <p:nvPr/>
          </p:nvSpPr>
          <p:spPr>
            <a:xfrm>
              <a:off x="1009342" y="-843771"/>
              <a:ext cx="6534704" cy="7017306"/>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5000" b="1" i="0" u="none" strike="noStrike" kern="1200" cap="none" spc="0" baseline="0">
                <a:solidFill>
                  <a:srgbClr val="FFFFFF"/>
                </a:solidFill>
                <a:uFillTx/>
                <a:latin typeface="Muli" pitchFamily="2"/>
                <a:ea typeface="Roboto Medium" pitchFamily="2"/>
                <a:cs typeface="Lato Light" pitchFamily="34"/>
              </a:endParaRPr>
            </a:p>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5000" b="1" i="0" u="none" strike="noStrike" kern="1200" cap="none" spc="0" baseline="0">
                  <a:solidFill>
                    <a:srgbClr val="FFFFFF"/>
                  </a:solidFill>
                  <a:uFillTx/>
                  <a:latin typeface="Muli" pitchFamily="2"/>
                  <a:ea typeface="Roboto Medium" pitchFamily="2"/>
                  <a:cs typeface="Lato Light" pitchFamily="34"/>
                </a:rPr>
                <a:t>Family </a:t>
              </a:r>
            </a:p>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5000" b="1" i="0" u="none" strike="noStrike" kern="1200" cap="none" spc="0" baseline="0">
                  <a:solidFill>
                    <a:srgbClr val="FFFFFF"/>
                  </a:solidFill>
                  <a:uFillTx/>
                  <a:latin typeface="Muli" pitchFamily="2"/>
                  <a:ea typeface="Roboto Medium" pitchFamily="2"/>
                  <a:cs typeface="Lato Light" pitchFamily="34"/>
                </a:rPr>
                <a:t>Stories</a:t>
              </a:r>
            </a:p>
          </p:txBody>
        </p:sp>
        <p:sp>
          <p:nvSpPr>
            <p:cNvPr id="5" name="Subtitle 2"/>
            <p:cNvSpPr txBox="1"/>
            <p:nvPr/>
          </p:nvSpPr>
          <p:spPr>
            <a:xfrm>
              <a:off x="1009342" y="6697147"/>
              <a:ext cx="7338709" cy="4863263"/>
            </a:xfrm>
            <a:prstGeom prst="rect">
              <a:avLst/>
            </a:prstGeom>
            <a:noFill/>
            <a:ln cap="flat">
              <a:noFill/>
            </a:ln>
            <a:effectLst>
              <a:outerShdw dist="22997" dir="5400000" algn="tl">
                <a:srgbClr val="000000">
                  <a:alpha val="35000"/>
                </a:srgbClr>
              </a:outerShdw>
            </a:effectLst>
          </p:spPr>
          <p:txBody>
            <a:bodyPr vert="horz" wrap="square" lIns="217435" tIns="108722" rIns="217435" bIns="108722" anchor="t" anchorCtr="0" compatLnSpc="1">
              <a:spAutoFit/>
            </a:bodyPr>
            <a:lstStyle/>
            <a:p>
              <a:pPr marL="0" marR="0" lvl="0" indent="0" algn="l" defTabSz="1087633" rtl="0" fontAlgn="auto" hangingPunct="1">
                <a:lnSpc>
                  <a:spcPct val="100000"/>
                </a:lnSpc>
                <a:spcBef>
                  <a:spcPts val="1600"/>
                </a:spcBef>
                <a:spcAft>
                  <a:spcPts val="0"/>
                </a:spcAft>
                <a:buNone/>
                <a:tabLst/>
                <a:defRPr sz="1800" b="0" i="0" u="none" strike="noStrike" kern="0" cap="none" spc="0" baseline="0">
                  <a:solidFill>
                    <a:srgbClr val="000000"/>
                  </a:solidFill>
                  <a:uFillTx/>
                </a:defRPr>
              </a:pPr>
              <a:r>
                <a:rPr lang="en-US" sz="6600" b="0" i="0" u="none" strike="noStrike" kern="1200" cap="none" spc="0" baseline="0">
                  <a:solidFill>
                    <a:srgbClr val="000000"/>
                  </a:solidFill>
                  <a:uFillTx/>
                  <a:latin typeface="Open Sans Light"/>
                  <a:cs typeface="Open Sans Light"/>
                </a:rPr>
                <a:t>Let’s talk about a Family Experience with ‘Seeing’ their Provider… </a:t>
              </a:r>
            </a:p>
            <a:p>
              <a:pPr marL="0" marR="0" lvl="0" indent="0" algn="l" defTabSz="1087633" rtl="0" fontAlgn="auto" hangingPunct="1">
                <a:lnSpc>
                  <a:spcPts val="4300"/>
                </a:lnSpc>
                <a:spcBef>
                  <a:spcPts val="700"/>
                </a:spcBef>
                <a:spcAft>
                  <a:spcPts val="0"/>
                </a:spcAft>
                <a:buNone/>
                <a:tabLst/>
                <a:defRPr sz="1800" b="0" i="0" u="none" strike="noStrike" kern="0" cap="none" spc="0" baseline="0">
                  <a:solidFill>
                    <a:srgbClr val="000000"/>
                  </a:solidFill>
                  <a:uFillTx/>
                </a:defRPr>
              </a:pPr>
              <a:endParaRPr lang="en-US" sz="2800" b="0" i="0" u="none" strike="noStrike" kern="1200" cap="none" spc="0" baseline="0">
                <a:solidFill>
                  <a:srgbClr val="FFFFFF"/>
                </a:solidFill>
                <a:uFillTx/>
                <a:latin typeface="Muli" pitchFamily="2"/>
                <a:ea typeface="Lato Light" pitchFamily="34"/>
                <a:cs typeface="Lato Light" pitchFamily="34"/>
              </a:endParaRPr>
            </a:p>
          </p:txBody>
        </p:sp>
      </p:grpSp>
      <p:pic>
        <p:nvPicPr>
          <p:cNvPr id="6" name="Picture Placeholder 11" descr="A person sitting on a table&#10;&#10;Description automatically generated">
            <a:extLst>
              <a:ext uri="{FF2B5EF4-FFF2-40B4-BE49-F238E27FC236}">
                <a16:creationId xmlns:a16="http://schemas.microsoft.com/office/drawing/2014/main" id="{00000000-0000-0000-0000-000000000000}"/>
              </a:ext>
            </a:extLst>
          </p:cNvPr>
          <p:cNvPicPr>
            <a:picLocks noGrp="1" noChangeAspect="1"/>
          </p:cNvPicPr>
          <p:nvPr>
            <p:ph type="pic" idx="4294967295"/>
          </p:nvPr>
        </p:nvPicPr>
        <p:blipFill>
          <a:blip r:embed="rId3"/>
          <a:srcRect l="15835" t="3096" r="5315" b="56298"/>
          <a:stretch>
            <a:fillRect/>
          </a:stretch>
        </p:blipFill>
        <p:spPr>
          <a:xfrm>
            <a:off x="7544056" y="1143000"/>
            <a:ext cx="5923711" cy="4067397"/>
          </a:xfrm>
          <a:solidFill>
            <a:srgbClr val="F2F2F2"/>
          </a:solidFill>
        </p:spPr>
      </p:pic>
      <p:sp>
        <p:nvSpPr>
          <p:cNvPr id="7" name="TextBox 2"/>
          <p:cNvSpPr txBox="1"/>
          <p:nvPr/>
        </p:nvSpPr>
        <p:spPr>
          <a:xfrm>
            <a:off x="9441326" y="5379131"/>
            <a:ext cx="13532973" cy="7571305"/>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5400" b="1" i="0" u="none" strike="noStrike" kern="1200" cap="none" spc="0" baseline="0">
                <a:solidFill>
                  <a:srgbClr val="000000"/>
                </a:solidFill>
                <a:uFillTx/>
                <a:latin typeface="Calibri" pitchFamily="34"/>
              </a:rPr>
              <a:t>Grandmother:</a:t>
            </a:r>
            <a:r>
              <a:rPr lang="en-US" sz="5400" b="0" i="0" u="none" strike="noStrike" kern="1200" cap="none" spc="0" baseline="0">
                <a:solidFill>
                  <a:srgbClr val="000000"/>
                </a:solidFill>
                <a:uFillTx/>
                <a:latin typeface="Calibri" pitchFamily="34"/>
              </a:rPr>
              <a:t> “How do I do that?”</a:t>
            </a:r>
          </a:p>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5400" b="1" i="0" u="none" strike="noStrike" kern="1200" cap="none" spc="0" baseline="0">
                <a:solidFill>
                  <a:srgbClr val="000000"/>
                </a:solidFill>
                <a:uFillTx/>
                <a:latin typeface="Calibri" pitchFamily="34"/>
              </a:rPr>
              <a:t>Pediatrician’s office</a:t>
            </a:r>
            <a:r>
              <a:rPr lang="en-US" sz="5400" b="0" i="0" u="none" strike="noStrike" kern="1200" cap="none" spc="0" baseline="0">
                <a:solidFill>
                  <a:srgbClr val="000000"/>
                </a:solidFill>
                <a:uFillTx/>
                <a:latin typeface="Calibri" pitchFamily="34"/>
              </a:rPr>
              <a:t>: You will receive an email 24 hours prior to your visit</a:t>
            </a:r>
          </a:p>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5400" b="1" i="0" u="none" strike="noStrike" kern="1200" cap="none" spc="0" baseline="0">
                <a:solidFill>
                  <a:srgbClr val="000000"/>
                </a:solidFill>
                <a:uFillTx/>
                <a:latin typeface="Calibri" pitchFamily="34"/>
              </a:rPr>
              <a:t>Grandmother:</a:t>
            </a:r>
            <a:r>
              <a:rPr lang="en-US" sz="5400" b="0" i="0" u="none" strike="noStrike" kern="1200" cap="none" spc="0" baseline="0">
                <a:solidFill>
                  <a:srgbClr val="000000"/>
                </a:solidFill>
                <a:uFillTx/>
                <a:latin typeface="Calibri" pitchFamily="34"/>
              </a:rPr>
              <a:t> She hangs up and says to herself, </a:t>
            </a:r>
          </a:p>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5400" b="0" i="0" u="none" strike="noStrike" kern="1200" cap="none" spc="0" baseline="0">
                <a:solidFill>
                  <a:srgbClr val="000000"/>
                </a:solidFill>
                <a:uFillTx/>
                <a:latin typeface="Calibri" pitchFamily="34"/>
              </a:rPr>
              <a:t>“I feel unsure”. </a:t>
            </a:r>
            <a:r>
              <a:rPr lang="en-US" sz="5400" b="1" i="0" u="none" strike="noStrike" kern="1200" cap="none" spc="0" baseline="0">
                <a:solidFill>
                  <a:srgbClr val="000000"/>
                </a:solidFill>
                <a:uFillTx/>
                <a:latin typeface="Calibri" pitchFamily="34"/>
              </a:rPr>
              <a:t>She calls back to the office: </a:t>
            </a:r>
            <a:r>
              <a:rPr lang="en-US" sz="5400" b="0" i="0" u="none" strike="noStrike" kern="1200" cap="none" spc="0" baseline="0">
                <a:solidFill>
                  <a:srgbClr val="000000"/>
                </a:solidFill>
                <a:uFillTx/>
                <a:latin typeface="Calibri" pitchFamily="34"/>
              </a:rPr>
              <a:t>“Could we do it by phone?”</a:t>
            </a:r>
          </a:p>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5400" b="1" i="0" u="none" strike="noStrike" kern="1200" cap="none" spc="0" baseline="0">
                <a:solidFill>
                  <a:srgbClr val="000000"/>
                </a:solidFill>
                <a:uFillTx/>
                <a:latin typeface="Calibri" pitchFamily="34"/>
              </a:rPr>
              <a:t>Pediatrician’s office: </a:t>
            </a:r>
            <a:r>
              <a:rPr lang="en-US" sz="5400" b="0" i="0" u="none" strike="noStrike" kern="1200" cap="none" spc="0" baseline="0">
                <a:solidFill>
                  <a:srgbClr val="000000"/>
                </a:solidFill>
                <a:uFillTx/>
                <a:latin typeface="Calibri" pitchFamily="34"/>
              </a:rPr>
              <a:t>Yes! The doctor can call you instead of doing a video call.</a:t>
            </a:r>
          </a:p>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5400" b="0" i="0" u="none" strike="noStrike" kern="1200" cap="none" spc="0" baseline="0">
                <a:solidFill>
                  <a:srgbClr val="000000"/>
                </a:solidFill>
                <a:uFillTx/>
                <a:latin typeface="Calibri" pitchFamily="34"/>
              </a:rPr>
              <a:t>“Ahh!” The grandmother felt relieved.</a:t>
            </a:r>
          </a:p>
        </p:txBody>
      </p:sp>
      <p:sp>
        <p:nvSpPr>
          <p:cNvPr id="8" name="TextBox 4"/>
          <p:cNvSpPr txBox="1"/>
          <p:nvPr/>
        </p:nvSpPr>
        <p:spPr>
          <a:xfrm>
            <a:off x="14078760" y="1249957"/>
            <a:ext cx="10016913" cy="4524314"/>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4800" b="0" i="0" u="none" strike="noStrike" kern="1200" cap="none" spc="0" baseline="0">
                <a:solidFill>
                  <a:srgbClr val="000000"/>
                </a:solidFill>
                <a:uFillTx/>
                <a:latin typeface="Calibri" pitchFamily="34"/>
              </a:rPr>
              <a:t>A grandmother was attempting to schedule a visit for her granddaughter.  The pediatrician’s office tells her they can see her with a telemedicine appointment.</a:t>
            </a:r>
          </a:p>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4800" b="0" i="0" u="none" strike="noStrike" kern="1200" cap="none" spc="0" baseline="0">
              <a:solidFill>
                <a:srgbClr val="000000"/>
              </a:solidFill>
              <a:uFillTx/>
              <a:latin typeface="Calibri" pitchFamily="34"/>
            </a:endParaRPr>
          </a:p>
        </p:txBody>
      </p:sp>
      <p:pic>
        <p:nvPicPr>
          <p:cNvPr id="9" name="Picture 10">
            <a:extLst>
              <a:ext uri="{FF2B5EF4-FFF2-40B4-BE49-F238E27FC236}">
                <a16:creationId xmlns:a16="http://schemas.microsoft.com/office/drawing/2014/main" id="{00000000-0000-0000-0000-000000000000}"/>
              </a:ext>
            </a:extLst>
          </p:cNvPr>
          <p:cNvPicPr>
            <a:picLocks noChangeAspect="1"/>
          </p:cNvPicPr>
          <p:nvPr/>
        </p:nvPicPr>
        <p:blipFill>
          <a:blip r:embed="rId4"/>
          <a:stretch>
            <a:fillRect/>
          </a:stretch>
        </p:blipFill>
        <p:spPr>
          <a:xfrm>
            <a:off x="21289124" y="12640007"/>
            <a:ext cx="2548140" cy="616488"/>
          </a:xfrm>
          <a:prstGeom prst="rect">
            <a:avLst/>
          </a:prstGeom>
          <a:noFill/>
          <a:ln cap="flat">
            <a:noFill/>
          </a:ln>
          <a:effectLst>
            <a:outerShdw dist="22997" dir="5400000" algn="tl">
              <a:srgbClr val="000000">
                <a:alpha val="35000"/>
              </a:srgbClr>
            </a:outerShdw>
          </a:effectLst>
        </p:spPr>
      </p:pic>
    </p:spTree>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name="Slide4138">
    <p:bg>
      <p:bgPr>
        <a:solidFill>
          <a:srgbClr val="A1CCB7">
            <a:alpha val="79999"/>
          </a:srgbClr>
        </a:solidFill>
        <a:effectLst/>
      </p:bgPr>
    </p:bg>
    <p:spTree>
      <p:nvGrpSpPr>
        <p:cNvPr id="1" name=""/>
        <p:cNvGrpSpPr/>
        <p:nvPr/>
      </p:nvGrpSpPr>
      <p:grpSpPr>
        <a:xfrm>
          <a:off x="0" y="0"/>
          <a:ext cx="0" cy="0"/>
          <a:chOff x="0" y="0"/>
          <a:chExt cx="0" cy="0"/>
        </a:xfrm>
      </p:grpSpPr>
      <p:sp>
        <p:nvSpPr>
          <p:cNvPr id="2" name="Rectángulo 9"/>
          <p:cNvSpPr/>
          <p:nvPr/>
        </p:nvSpPr>
        <p:spPr>
          <a:xfrm>
            <a:off x="0" y="0"/>
            <a:ext cx="24377647" cy="13716000"/>
          </a:xfrm>
          <a:prstGeom prst="rect">
            <a:avLst/>
          </a:prstGeom>
          <a:solidFill>
            <a:srgbClr val="A1CCB7"/>
          </a:solidFill>
          <a:ln cap="flat">
            <a:noFill/>
            <a:prstDash val="solid"/>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843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MX" sz="3600" b="0" i="0" u="none" strike="noStrike" kern="1200" cap="none" spc="0" baseline="0">
              <a:solidFill>
                <a:srgbClr val="FFFFFF"/>
              </a:solidFill>
              <a:uFillTx/>
              <a:latin typeface="Calibri"/>
            </a:endParaRPr>
          </a:p>
        </p:txBody>
      </p:sp>
      <p:sp>
        <p:nvSpPr>
          <p:cNvPr id="3" name="Elipse 10"/>
          <p:cNvSpPr/>
          <p:nvPr/>
        </p:nvSpPr>
        <p:spPr>
          <a:xfrm>
            <a:off x="4427533" y="-903290"/>
            <a:ext cx="15522570" cy="1552258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40765C">
              <a:alpha val="50000"/>
            </a:srgbClr>
          </a:solidFill>
          <a:ln cap="flat">
            <a:noFill/>
            <a:prstDash val="solid"/>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843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MX" sz="3600" b="0" i="0" u="none" strike="noStrike" kern="1200" cap="none" spc="0" baseline="0">
              <a:solidFill>
                <a:srgbClr val="FFFFFF"/>
              </a:solidFill>
              <a:uFillTx/>
              <a:latin typeface="Calibri"/>
            </a:endParaRPr>
          </a:p>
        </p:txBody>
      </p:sp>
      <p:sp>
        <p:nvSpPr>
          <p:cNvPr id="4" name="TextBox 26"/>
          <p:cNvSpPr txBox="1"/>
          <p:nvPr/>
        </p:nvSpPr>
        <p:spPr>
          <a:xfrm>
            <a:off x="5764213" y="2749545"/>
            <a:ext cx="12841284" cy="7478713"/>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1827208"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800" b="0" i="0" u="none" strike="noStrike" kern="1200" cap="none" spc="0" baseline="0">
                <a:solidFill>
                  <a:srgbClr val="FFFFFF"/>
                </a:solidFill>
                <a:uFillTx/>
                <a:latin typeface="Calibri" pitchFamily="34"/>
              </a:rPr>
              <a:t>This program is supported by the Health Resources and Services Administration (HRSA) of the U.S. Department of Health and Human Services (HHS) as part of an award totaling $1,000,000 with 0% financed with non-governmental sources. The contents are those of the authors and do not necessarily represent the official views of, nor an endorsement, by HRSA, HHS, or the U.S. Government. For more information, please visit HRSA.gov.</a:t>
            </a:r>
            <a:endParaRPr lang="en-US" sz="4800" b="0" i="0" u="none" strike="noStrike" kern="1200" cap="none" spc="0" baseline="0">
              <a:solidFill>
                <a:srgbClr val="FFFFFF"/>
              </a:solidFill>
              <a:uFillTx/>
              <a:latin typeface="Muli"/>
            </a:endParaRPr>
          </a:p>
        </p:txBody>
      </p:sp>
      <p:pic>
        <p:nvPicPr>
          <p:cNvPr id="5" name="Picture 6">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21190835" y="12583222"/>
            <a:ext cx="2548140" cy="616488"/>
          </a:xfrm>
          <a:prstGeom prst="rect">
            <a:avLst/>
          </a:prstGeom>
          <a:noFill/>
          <a:ln cap="flat">
            <a:noFill/>
          </a:ln>
          <a:effectLst>
            <a:outerShdw dist="22997" dir="5400000" algn="tl">
              <a:srgbClr val="000000">
                <a:alpha val="35000"/>
              </a:srgbClr>
            </a:outerShdw>
          </a:effectLst>
        </p:spPr>
      </p:pic>
    </p:spTree>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name="Slide4183">
    <p:spTree>
      <p:nvGrpSpPr>
        <p:cNvPr id="1" name=""/>
        <p:cNvGrpSpPr/>
        <p:nvPr/>
      </p:nvGrpSpPr>
      <p:grpSpPr>
        <a:xfrm>
          <a:off x="0" y="0"/>
          <a:ext cx="0" cy="0"/>
          <a:chOff x="0" y="0"/>
          <a:chExt cx="0" cy="0"/>
        </a:xfrm>
      </p:grpSpPr>
      <p:sp>
        <p:nvSpPr>
          <p:cNvPr id="2" name="Oval 29"/>
          <p:cNvSpPr/>
          <p:nvPr/>
        </p:nvSpPr>
        <p:spPr>
          <a:xfrm>
            <a:off x="10521004" y="1012460"/>
            <a:ext cx="14079730" cy="945741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3C7BE"/>
          </a:solidFill>
          <a:ln cap="flat">
            <a:noFill/>
            <a:prstDash val="solid"/>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FFFFFF"/>
              </a:solidFill>
              <a:uFillTx/>
              <a:latin typeface="Calibri"/>
            </a:endParaRPr>
          </a:p>
        </p:txBody>
      </p:sp>
      <p:sp>
        <p:nvSpPr>
          <p:cNvPr id="3" name="TextBox 687"/>
          <p:cNvSpPr txBox="1"/>
          <p:nvPr/>
        </p:nvSpPr>
        <p:spPr>
          <a:xfrm>
            <a:off x="16342449" y="5756888"/>
            <a:ext cx="1358834" cy="1077218"/>
          </a:xfrm>
          <a:prstGeom prst="rect">
            <a:avLst/>
          </a:prstGeom>
          <a:noFill/>
          <a:ln cap="flat">
            <a:noFill/>
          </a:ln>
          <a:effectLst>
            <a:outerShdw dist="22997" dir="5400000" algn="tl">
              <a:srgbClr val="000000">
                <a:alpha val="35000"/>
              </a:srgbClr>
            </a:outerShdw>
          </a:effectLst>
        </p:spPr>
        <p:txBody>
          <a:bodyPr vert="horz" wrap="none" lIns="91440" tIns="45720" rIns="91440" bIns="45720" anchor="t" anchorCtr="1" compatLnSpc="1">
            <a:sp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000000"/>
                </a:solidFill>
                <a:uFillTx/>
                <a:latin typeface="Muli" pitchFamily="2"/>
                <a:ea typeface="Lato" pitchFamily="34"/>
                <a:cs typeface="Lato" pitchFamily="34"/>
              </a:rPr>
              <a:t>Library</a:t>
            </a:r>
          </a:p>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000000"/>
                </a:solidFill>
                <a:uFillTx/>
                <a:latin typeface="Muli" pitchFamily="2"/>
                <a:ea typeface="Lato" pitchFamily="34"/>
                <a:cs typeface="Lato" pitchFamily="34"/>
              </a:rPr>
              <a:t> Staff</a:t>
            </a:r>
          </a:p>
        </p:txBody>
      </p:sp>
      <p:sp>
        <p:nvSpPr>
          <p:cNvPr id="4" name="TextBox 687"/>
          <p:cNvSpPr txBox="1"/>
          <p:nvPr/>
        </p:nvSpPr>
        <p:spPr>
          <a:xfrm>
            <a:off x="13553227" y="7696431"/>
            <a:ext cx="2900842" cy="584777"/>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000000"/>
                </a:solidFill>
                <a:uFillTx/>
                <a:latin typeface="Muli" pitchFamily="2"/>
                <a:ea typeface="Lato" pitchFamily="34"/>
                <a:cs typeface="Lato" pitchFamily="34"/>
              </a:rPr>
              <a:t>Neighbor</a:t>
            </a:r>
          </a:p>
        </p:txBody>
      </p:sp>
      <p:sp>
        <p:nvSpPr>
          <p:cNvPr id="5" name="TextBox 687"/>
          <p:cNvSpPr txBox="1"/>
          <p:nvPr/>
        </p:nvSpPr>
        <p:spPr>
          <a:xfrm>
            <a:off x="17364675" y="9207989"/>
            <a:ext cx="2680545" cy="584777"/>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000000"/>
                </a:solidFill>
                <a:uFillTx/>
                <a:latin typeface="Muli" pitchFamily="2"/>
                <a:ea typeface="Lato" pitchFamily="34"/>
                <a:cs typeface="Lato" pitchFamily="34"/>
              </a:rPr>
              <a:t>Phone a friend</a:t>
            </a:r>
          </a:p>
        </p:txBody>
      </p:sp>
      <p:sp>
        <p:nvSpPr>
          <p:cNvPr id="6" name="TextBox 687"/>
          <p:cNvSpPr txBox="1"/>
          <p:nvPr/>
        </p:nvSpPr>
        <p:spPr>
          <a:xfrm>
            <a:off x="10799694" y="5572490"/>
            <a:ext cx="3337578" cy="1077218"/>
          </a:xfrm>
          <a:prstGeom prst="rect">
            <a:avLst/>
          </a:prstGeom>
          <a:noFill/>
          <a:ln cap="flat">
            <a:noFill/>
          </a:ln>
          <a:effectLst>
            <a:outerShdw dist="22997" dir="5400000" algn="tl">
              <a:srgbClr val="000000">
                <a:alpha val="35000"/>
              </a:srgbClr>
            </a:outerShdw>
          </a:effectLst>
        </p:spPr>
        <p:txBody>
          <a:bodyPr vert="horz" wrap="none" lIns="91440" tIns="45720" rIns="91440" bIns="45720" anchor="t" anchorCtr="1" compatLnSpc="1">
            <a:sp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000000"/>
                </a:solidFill>
                <a:uFillTx/>
                <a:latin typeface="Muli" pitchFamily="2"/>
                <a:ea typeface="Lato" pitchFamily="34"/>
                <a:cs typeface="Lato" pitchFamily="34"/>
              </a:rPr>
              <a:t>Individuals at your</a:t>
            </a:r>
          </a:p>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000000"/>
                </a:solidFill>
                <a:uFillTx/>
                <a:latin typeface="Muli" pitchFamily="2"/>
                <a:ea typeface="Lato" pitchFamily="34"/>
                <a:cs typeface="Lato" pitchFamily="34"/>
              </a:rPr>
              <a:t> place of Worship</a:t>
            </a:r>
          </a:p>
        </p:txBody>
      </p:sp>
      <p:sp>
        <p:nvSpPr>
          <p:cNvPr id="7" name="TextBox 687"/>
          <p:cNvSpPr txBox="1"/>
          <p:nvPr/>
        </p:nvSpPr>
        <p:spPr>
          <a:xfrm>
            <a:off x="1040157" y="3926168"/>
            <a:ext cx="8752709" cy="7540526"/>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457200" marR="0" lvl="0" indent="-4572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4400" b="0" i="0" u="none" strike="noStrike" kern="1200" cap="none" spc="0" baseline="0">
                <a:solidFill>
                  <a:srgbClr val="000000"/>
                </a:solidFill>
                <a:uFillTx/>
                <a:latin typeface="Muli" pitchFamily="2"/>
                <a:ea typeface="Lato" pitchFamily="34"/>
                <a:cs typeface="Lato" pitchFamily="34"/>
              </a:rPr>
              <a:t>Call the Provider and pick option to speak to nurse. </a:t>
            </a:r>
          </a:p>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4400" b="0" i="0" u="none" strike="noStrike" kern="1200" cap="none" spc="0" baseline="0">
                <a:solidFill>
                  <a:srgbClr val="000000"/>
                </a:solidFill>
                <a:uFillTx/>
                <a:latin typeface="Muli" pitchFamily="2"/>
                <a:ea typeface="Lato" pitchFamily="34"/>
                <a:cs typeface="Lato" pitchFamily="34"/>
              </a:rPr>
              <a:t> </a:t>
            </a:r>
          </a:p>
          <a:p>
            <a:pPr marL="457200" marR="0" lvl="0" indent="-4572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4400" b="0" i="0" u="none" strike="noStrike" kern="1200" cap="none" spc="0" baseline="0">
                <a:solidFill>
                  <a:srgbClr val="000000"/>
                </a:solidFill>
                <a:uFillTx/>
                <a:latin typeface="Muli" pitchFamily="2"/>
                <a:ea typeface="Lato" pitchFamily="34"/>
                <a:cs typeface="Lato" pitchFamily="34"/>
              </a:rPr>
              <a:t>Reach out to your Provider/Staff to ask for a walk through.</a:t>
            </a:r>
          </a:p>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4400" b="0" i="0" u="none" strike="noStrike" kern="1200" cap="none" spc="0" baseline="0">
              <a:solidFill>
                <a:srgbClr val="000000"/>
              </a:solidFill>
              <a:uFillTx/>
              <a:latin typeface="Muli" pitchFamily="2"/>
              <a:ea typeface="Lato" pitchFamily="34"/>
              <a:cs typeface="Lato" pitchFamily="34"/>
            </a:endParaRPr>
          </a:p>
          <a:p>
            <a:pPr marL="457200" marR="0" lvl="0" indent="-4572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4400" b="0" i="0" u="none" strike="noStrike" kern="1200" cap="none" spc="0" baseline="0">
                <a:solidFill>
                  <a:srgbClr val="000000"/>
                </a:solidFill>
                <a:uFillTx/>
                <a:latin typeface="Muli" pitchFamily="2"/>
                <a:ea typeface="Lato" pitchFamily="34"/>
                <a:cs typeface="Lato" pitchFamily="34"/>
              </a:rPr>
              <a:t>Ask the Provider if you can be seen in their office using their equipment, where someone can assist (the provider can be in different location)</a:t>
            </a:r>
          </a:p>
        </p:txBody>
      </p:sp>
      <p:sp>
        <p:nvSpPr>
          <p:cNvPr id="8" name="TextBox 687"/>
          <p:cNvSpPr txBox="1"/>
          <p:nvPr/>
        </p:nvSpPr>
        <p:spPr>
          <a:xfrm>
            <a:off x="21020410" y="7401162"/>
            <a:ext cx="3152595" cy="1323438"/>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4000" b="1" i="0" u="none" strike="noStrike" kern="1200" cap="none" spc="0" baseline="0">
                <a:solidFill>
                  <a:srgbClr val="000000"/>
                </a:solidFill>
                <a:uFillTx/>
                <a:latin typeface="Muli" pitchFamily="2"/>
                <a:ea typeface="Lato" pitchFamily="34"/>
                <a:cs typeface="Lato" pitchFamily="34"/>
              </a:rPr>
              <a:t>PEAL </a:t>
            </a:r>
          </a:p>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4000" b="1" i="0" u="none" strike="noStrike" kern="1200" cap="none" spc="0" baseline="0">
                <a:solidFill>
                  <a:srgbClr val="000000"/>
                </a:solidFill>
                <a:uFillTx/>
                <a:latin typeface="Muli" pitchFamily="2"/>
                <a:ea typeface="Lato" pitchFamily="34"/>
                <a:cs typeface="Lato" pitchFamily="34"/>
              </a:rPr>
              <a:t>Staff</a:t>
            </a:r>
          </a:p>
        </p:txBody>
      </p:sp>
      <p:sp>
        <p:nvSpPr>
          <p:cNvPr id="9" name="TextBox 687"/>
          <p:cNvSpPr txBox="1"/>
          <p:nvPr/>
        </p:nvSpPr>
        <p:spPr>
          <a:xfrm>
            <a:off x="19385627" y="4978990"/>
            <a:ext cx="1981632" cy="1077218"/>
          </a:xfrm>
          <a:prstGeom prst="rect">
            <a:avLst/>
          </a:prstGeom>
          <a:noFill/>
          <a:ln cap="flat">
            <a:noFill/>
          </a:ln>
          <a:effectLst>
            <a:outerShdw dist="22997" dir="5400000" algn="tl">
              <a:srgbClr val="000000">
                <a:alpha val="35000"/>
              </a:srgbClr>
            </a:outerShdw>
          </a:effectLst>
        </p:spPr>
        <p:txBody>
          <a:bodyPr vert="horz" wrap="none" lIns="91440" tIns="45720" rIns="91440" bIns="45720" anchor="t" anchorCtr="1" compatLnSpc="1">
            <a:sp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000000"/>
                </a:solidFill>
                <a:uFillTx/>
                <a:latin typeface="Muli" pitchFamily="2"/>
                <a:ea typeface="Lato" pitchFamily="34"/>
                <a:cs typeface="Lato" pitchFamily="34"/>
              </a:rPr>
              <a:t>Ask a</a:t>
            </a:r>
          </a:p>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000000"/>
                </a:solidFill>
                <a:uFillTx/>
                <a:latin typeface="Muli" pitchFamily="2"/>
                <a:ea typeface="Lato" pitchFamily="34"/>
                <a:cs typeface="Lato" pitchFamily="34"/>
              </a:rPr>
              <a:t>Teenager</a:t>
            </a:r>
          </a:p>
        </p:txBody>
      </p:sp>
      <p:pic>
        <p:nvPicPr>
          <p:cNvPr id="10" name="Graphic 31" descr="Man">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18208419" y="796954"/>
            <a:ext cx="4304245" cy="4304245"/>
          </a:xfrm>
          <a:prstGeom prst="rect">
            <a:avLst/>
          </a:prstGeom>
          <a:noFill/>
          <a:ln cap="flat">
            <a:noFill/>
          </a:ln>
          <a:effectLst>
            <a:outerShdw dist="22997" dir="5400000" algn="tl">
              <a:srgbClr val="000000">
                <a:alpha val="35000"/>
              </a:srgbClr>
            </a:outerShdw>
          </a:effectLst>
        </p:spPr>
      </p:pic>
      <p:pic>
        <p:nvPicPr>
          <p:cNvPr id="11" name="Graphic 34" descr="Man">
            <a:extLst>
              <a:ext uri="{FF2B5EF4-FFF2-40B4-BE49-F238E27FC236}">
                <a16:creationId xmlns:a16="http://schemas.microsoft.com/office/drawing/2014/main" id="{00000000-0000-0000-0000-000000000000}"/>
              </a:ext>
            </a:extLst>
          </p:cNvPr>
          <p:cNvPicPr>
            <a:picLocks noChangeAspect="1"/>
          </p:cNvPicPr>
          <p:nvPr/>
        </p:nvPicPr>
        <p:blipFill>
          <a:blip r:embed="rId4"/>
          <a:stretch>
            <a:fillRect/>
          </a:stretch>
        </p:blipFill>
        <p:spPr>
          <a:xfrm>
            <a:off x="11073438" y="1127692"/>
            <a:ext cx="4304245" cy="4304245"/>
          </a:xfrm>
          <a:prstGeom prst="rect">
            <a:avLst/>
          </a:prstGeom>
          <a:noFill/>
          <a:ln cap="flat">
            <a:noFill/>
          </a:ln>
          <a:effectLst>
            <a:outerShdw dist="22997" dir="5400000" algn="tl">
              <a:srgbClr val="000000">
                <a:alpha val="35000"/>
              </a:srgbClr>
            </a:outerShdw>
          </a:effectLst>
        </p:spPr>
      </p:pic>
      <p:pic>
        <p:nvPicPr>
          <p:cNvPr id="12" name="Graphic 37" descr="Man">
            <a:extLst>
              <a:ext uri="{FF2B5EF4-FFF2-40B4-BE49-F238E27FC236}">
                <a16:creationId xmlns:a16="http://schemas.microsoft.com/office/drawing/2014/main" id="{00000000-0000-0000-0000-000000000000}"/>
              </a:ext>
            </a:extLst>
          </p:cNvPr>
          <p:cNvPicPr>
            <a:picLocks noChangeAspect="1"/>
          </p:cNvPicPr>
          <p:nvPr/>
        </p:nvPicPr>
        <p:blipFill>
          <a:blip r:embed="rId5"/>
          <a:stretch>
            <a:fillRect/>
          </a:stretch>
        </p:blipFill>
        <p:spPr>
          <a:xfrm>
            <a:off x="12943130" y="3074304"/>
            <a:ext cx="3785707" cy="4304245"/>
          </a:xfrm>
          <a:prstGeom prst="rect">
            <a:avLst/>
          </a:prstGeom>
          <a:noFill/>
          <a:ln cap="flat">
            <a:noFill/>
          </a:ln>
          <a:effectLst>
            <a:outerShdw dist="22997" dir="5400000" algn="tl">
              <a:srgbClr val="000000">
                <a:alpha val="35000"/>
              </a:srgbClr>
            </a:outerShdw>
          </a:effectLst>
        </p:spPr>
      </p:pic>
      <p:pic>
        <p:nvPicPr>
          <p:cNvPr id="13" name="Graphic 40" descr="Man">
            <a:extLst>
              <a:ext uri="{FF2B5EF4-FFF2-40B4-BE49-F238E27FC236}">
                <a16:creationId xmlns:a16="http://schemas.microsoft.com/office/drawing/2014/main" id="{00000000-0000-0000-0000-000000000000}"/>
              </a:ext>
            </a:extLst>
          </p:cNvPr>
          <p:cNvPicPr>
            <a:picLocks noChangeAspect="1"/>
          </p:cNvPicPr>
          <p:nvPr/>
        </p:nvPicPr>
        <p:blipFill>
          <a:blip r:embed="rId6"/>
          <a:stretch>
            <a:fillRect/>
          </a:stretch>
        </p:blipFill>
        <p:spPr>
          <a:xfrm>
            <a:off x="20106010" y="2568997"/>
            <a:ext cx="5138735" cy="4976055"/>
          </a:xfrm>
          <a:prstGeom prst="rect">
            <a:avLst/>
          </a:prstGeom>
          <a:noFill/>
          <a:ln cap="flat">
            <a:noFill/>
          </a:ln>
          <a:effectLst>
            <a:outerShdw dist="22997" dir="5400000" algn="tl">
              <a:srgbClr val="000000">
                <a:alpha val="35000"/>
              </a:srgbClr>
            </a:outerShdw>
          </a:effectLst>
        </p:spPr>
      </p:pic>
      <p:pic>
        <p:nvPicPr>
          <p:cNvPr id="14" name="Graphic 38" descr="Man">
            <a:extLst>
              <a:ext uri="{FF2B5EF4-FFF2-40B4-BE49-F238E27FC236}">
                <a16:creationId xmlns:a16="http://schemas.microsoft.com/office/drawing/2014/main" id="{00000000-0000-0000-0000-000000000000}"/>
              </a:ext>
            </a:extLst>
          </p:cNvPr>
          <p:cNvPicPr>
            <a:picLocks noChangeAspect="1"/>
          </p:cNvPicPr>
          <p:nvPr/>
        </p:nvPicPr>
        <p:blipFill>
          <a:blip r:embed="rId7"/>
          <a:stretch>
            <a:fillRect/>
          </a:stretch>
        </p:blipFill>
        <p:spPr>
          <a:xfrm>
            <a:off x="14909008" y="1345036"/>
            <a:ext cx="4304245" cy="4304245"/>
          </a:xfrm>
          <a:prstGeom prst="rect">
            <a:avLst/>
          </a:prstGeom>
          <a:noFill/>
          <a:ln cap="flat">
            <a:noFill/>
          </a:ln>
          <a:effectLst>
            <a:outerShdw dist="22997" dir="5400000" algn="tl">
              <a:srgbClr val="000000">
                <a:alpha val="35000"/>
              </a:srgbClr>
            </a:outerShdw>
          </a:effectLst>
        </p:spPr>
      </p:pic>
      <p:pic>
        <p:nvPicPr>
          <p:cNvPr id="15" name="Graphic 39" descr="Man">
            <a:extLst>
              <a:ext uri="{FF2B5EF4-FFF2-40B4-BE49-F238E27FC236}">
                <a16:creationId xmlns:a16="http://schemas.microsoft.com/office/drawing/2014/main" id="{00000000-0000-0000-0000-000000000000}"/>
              </a:ext>
            </a:extLst>
          </p:cNvPr>
          <p:cNvPicPr>
            <a:picLocks noChangeAspect="1"/>
          </p:cNvPicPr>
          <p:nvPr/>
        </p:nvPicPr>
        <p:blipFill>
          <a:blip r:embed="rId8"/>
          <a:stretch>
            <a:fillRect/>
          </a:stretch>
        </p:blipFill>
        <p:spPr>
          <a:xfrm>
            <a:off x="16768742" y="5094049"/>
            <a:ext cx="3894228" cy="4304245"/>
          </a:xfrm>
          <a:prstGeom prst="rect">
            <a:avLst/>
          </a:prstGeom>
          <a:noFill/>
          <a:ln cap="flat">
            <a:noFill/>
          </a:ln>
          <a:effectLst>
            <a:outerShdw dist="22997" dir="5400000" algn="tl">
              <a:srgbClr val="000000">
                <a:alpha val="35000"/>
              </a:srgbClr>
            </a:outerShdw>
          </a:effectLst>
        </p:spPr>
      </p:pic>
      <p:sp>
        <p:nvSpPr>
          <p:cNvPr id="16" name="TextBox 6"/>
          <p:cNvSpPr txBox="1"/>
          <p:nvPr/>
        </p:nvSpPr>
        <p:spPr>
          <a:xfrm>
            <a:off x="956224" y="1022299"/>
            <a:ext cx="7642856" cy="1569659"/>
          </a:xfrm>
          <a:prstGeom prst="rect">
            <a:avLst/>
          </a:prstGeom>
          <a:noFill/>
          <a:ln cap="flat">
            <a:noFill/>
          </a:ln>
          <a:effectLst>
            <a:outerShdw dist="22997" dir="5400000" algn="tl">
              <a:srgbClr val="000000">
                <a:alpha val="35000"/>
              </a:srgbClr>
            </a:outerShdw>
          </a:effectLst>
        </p:spPr>
        <p:txBody>
          <a:bodyPr vert="horz" wrap="none" lIns="91440" tIns="45720" rIns="91440" bIns="45720" anchor="t" anchorCtr="0" compatLnSpc="1">
            <a:spAutoFit/>
          </a:bodyPr>
          <a:lstStyle/>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9600" b="0" i="0" u="none" strike="noStrike" kern="1200" cap="none" spc="0" baseline="0">
                <a:solidFill>
                  <a:srgbClr val="404040"/>
                </a:solidFill>
                <a:uFillTx/>
                <a:latin typeface="Calibri" pitchFamily="34"/>
              </a:rPr>
              <a:t>Who can help?</a:t>
            </a:r>
          </a:p>
        </p:txBody>
      </p:sp>
      <p:sp>
        <p:nvSpPr>
          <p:cNvPr id="17" name="TextBox 44"/>
          <p:cNvSpPr txBox="1"/>
          <p:nvPr/>
        </p:nvSpPr>
        <p:spPr>
          <a:xfrm>
            <a:off x="13733154" y="10496278"/>
            <a:ext cx="8950531" cy="1446553"/>
          </a:xfrm>
          <a:prstGeom prst="rect">
            <a:avLst/>
          </a:prstGeom>
          <a:noFill/>
          <a:ln cap="flat">
            <a:noFill/>
          </a:ln>
          <a:effectLst>
            <a:outerShdw dist="22997" dir="5400000" algn="tl">
              <a:srgbClr val="000000">
                <a:alpha val="35000"/>
              </a:srgbClr>
            </a:outerShdw>
          </a:effectLst>
        </p:spPr>
        <p:txBody>
          <a:bodyPr vert="horz" wrap="none" lIns="91440" tIns="45720" rIns="91440" bIns="45720" anchor="t" anchorCtr="0" compatLnSpc="1">
            <a:spAutoFit/>
          </a:bodyPr>
          <a:lstStyle/>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8800" b="0" i="0" u="none" strike="noStrike" kern="1200" cap="none" spc="0" baseline="0">
                <a:solidFill>
                  <a:srgbClr val="C84326"/>
                </a:solidFill>
                <a:uFillTx/>
                <a:latin typeface="Calibri" pitchFamily="34"/>
              </a:rPr>
              <a:t>In Your Community</a:t>
            </a:r>
          </a:p>
        </p:txBody>
      </p:sp>
      <p:pic>
        <p:nvPicPr>
          <p:cNvPr id="18" name="Picture 30">
            <a:extLst>
              <a:ext uri="{FF2B5EF4-FFF2-40B4-BE49-F238E27FC236}">
                <a16:creationId xmlns:a16="http://schemas.microsoft.com/office/drawing/2014/main" id="{00000000-0000-0000-0000-000000000000}"/>
              </a:ext>
            </a:extLst>
          </p:cNvPr>
          <p:cNvPicPr>
            <a:picLocks noChangeAspect="1"/>
          </p:cNvPicPr>
          <p:nvPr/>
        </p:nvPicPr>
        <p:blipFill>
          <a:blip r:embed="rId9"/>
          <a:stretch>
            <a:fillRect/>
          </a:stretch>
        </p:blipFill>
        <p:spPr>
          <a:xfrm>
            <a:off x="21289124" y="12640007"/>
            <a:ext cx="2548140" cy="616488"/>
          </a:xfrm>
          <a:prstGeom prst="rect">
            <a:avLst/>
          </a:prstGeom>
          <a:noFill/>
          <a:ln cap="flat">
            <a:noFill/>
          </a:ln>
          <a:effectLst>
            <a:outerShdw dist="22997" dir="5400000" algn="tl">
              <a:srgbClr val="000000">
                <a:alpha val="35000"/>
              </a:srgbClr>
            </a:outerShdw>
          </a:effectLst>
        </p:spPr>
      </p:pic>
      <p:pic>
        <p:nvPicPr>
          <p:cNvPr id="19" name="Picture 2">
            <a:extLst>
              <a:ext uri="{FF2B5EF4-FFF2-40B4-BE49-F238E27FC236}">
                <a16:creationId xmlns:a16="http://schemas.microsoft.com/office/drawing/2014/main" id="{00000000-0000-0000-0000-000000000000}"/>
              </a:ext>
            </a:extLst>
          </p:cNvPr>
          <p:cNvPicPr>
            <a:picLocks noChangeAspect="1"/>
          </p:cNvPicPr>
          <p:nvPr/>
        </p:nvPicPr>
        <p:blipFill>
          <a:blip r:embed="rId10"/>
          <a:stretch>
            <a:fillRect/>
          </a:stretch>
        </p:blipFill>
        <p:spPr>
          <a:xfrm>
            <a:off x="22216362" y="3789173"/>
            <a:ext cx="1189058" cy="776855"/>
          </a:xfrm>
          <a:prstGeom prst="rect">
            <a:avLst/>
          </a:prstGeom>
          <a:noFill/>
          <a:ln cap="flat">
            <a:noFill/>
          </a:ln>
          <a:effectLst>
            <a:outerShdw dist="22997" dir="5400000" algn="tl">
              <a:srgbClr val="000000">
                <a:alpha val="3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name="Slide4184">
    <p:spTree>
      <p:nvGrpSpPr>
        <p:cNvPr id="1" name=""/>
        <p:cNvGrpSpPr/>
        <p:nvPr/>
      </p:nvGrpSpPr>
      <p:grpSpPr>
        <a:xfrm>
          <a:off x="0" y="0"/>
          <a:ext cx="0" cy="0"/>
          <a:chOff x="0" y="0"/>
          <a:chExt cx="0" cy="0"/>
        </a:xfrm>
      </p:grpSpPr>
      <p:sp>
        <p:nvSpPr>
          <p:cNvPr id="2" name="TextBox 26"/>
          <p:cNvSpPr txBox="1"/>
          <p:nvPr/>
        </p:nvSpPr>
        <p:spPr>
          <a:xfrm>
            <a:off x="937241" y="451850"/>
            <a:ext cx="23307836" cy="4524314"/>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9600" b="0" i="0" u="none" strike="noStrike" kern="1200" cap="none" spc="0" baseline="0">
                <a:solidFill>
                  <a:srgbClr val="000000"/>
                </a:solidFill>
                <a:uFillTx/>
                <a:latin typeface="Calibri" pitchFamily="34"/>
              </a:rPr>
              <a:t>Test Your Platform:</a:t>
            </a:r>
          </a:p>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9600" b="0" i="0" u="none" strike="noStrike" kern="1200" cap="none" spc="0" baseline="0">
                <a:solidFill>
                  <a:srgbClr val="000000"/>
                </a:solidFill>
                <a:uFillTx/>
                <a:latin typeface="Calibri" pitchFamily="34"/>
              </a:rPr>
              <a:t>at least 2 days before your appointment </a:t>
            </a:r>
          </a:p>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9600" b="0" i="0" u="none" strike="noStrike" kern="1200" cap="none" spc="0" baseline="0">
              <a:solidFill>
                <a:srgbClr val="000000"/>
              </a:solidFill>
              <a:uFillTx/>
              <a:latin typeface="Calibri" pitchFamily="34"/>
            </a:endParaRPr>
          </a:p>
        </p:txBody>
      </p:sp>
      <p:pic>
        <p:nvPicPr>
          <p:cNvPr id="3" name="Graphic 5" descr="Monitor">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132569" y="2090766"/>
            <a:ext cx="13045662" cy="13045662"/>
          </a:xfrm>
          <a:prstGeom prst="rect">
            <a:avLst/>
          </a:prstGeom>
          <a:noFill/>
          <a:ln cap="flat">
            <a:noFill/>
          </a:ln>
          <a:effectLst>
            <a:outerShdw dist="22997" dir="5400000" algn="tl">
              <a:srgbClr val="000000">
                <a:alpha val="35000"/>
              </a:srgbClr>
            </a:outerShdw>
          </a:effectLst>
        </p:spPr>
      </p:pic>
      <p:pic>
        <p:nvPicPr>
          <p:cNvPr id="4" name="Graphic 7" descr="Smart Phone">
            <a:extLst>
              <a:ext uri="{FF2B5EF4-FFF2-40B4-BE49-F238E27FC236}">
                <a16:creationId xmlns:a16="http://schemas.microsoft.com/office/drawing/2014/main" id="{00000000-0000-0000-0000-000000000000}"/>
              </a:ext>
            </a:extLst>
          </p:cNvPr>
          <p:cNvPicPr>
            <a:picLocks noChangeAspect="1"/>
          </p:cNvPicPr>
          <p:nvPr/>
        </p:nvPicPr>
        <p:blipFill>
          <a:blip r:embed="rId4"/>
          <a:stretch>
            <a:fillRect/>
          </a:stretch>
        </p:blipFill>
        <p:spPr>
          <a:xfrm>
            <a:off x="12982898" y="3790343"/>
            <a:ext cx="9414872" cy="9414872"/>
          </a:xfrm>
          <a:prstGeom prst="rect">
            <a:avLst/>
          </a:prstGeom>
          <a:noFill/>
          <a:ln cap="flat">
            <a:noFill/>
          </a:ln>
          <a:effectLst>
            <a:outerShdw dist="22997" dir="5400000" algn="tl">
              <a:srgbClr val="000000">
                <a:alpha val="35000"/>
              </a:srgbClr>
            </a:outerShdw>
          </a:effectLst>
        </p:spPr>
      </p:pic>
      <p:pic>
        <p:nvPicPr>
          <p:cNvPr id="5" name="Graphic 8" descr="Key">
            <a:extLst>
              <a:ext uri="{FF2B5EF4-FFF2-40B4-BE49-F238E27FC236}">
                <a16:creationId xmlns:a16="http://schemas.microsoft.com/office/drawing/2014/main" id="{00000000-0000-0000-0000-000000000000}"/>
              </a:ext>
            </a:extLst>
          </p:cNvPr>
          <p:cNvPicPr>
            <a:picLocks noChangeAspect="1"/>
          </p:cNvPicPr>
          <p:nvPr/>
        </p:nvPicPr>
        <p:blipFill>
          <a:blip r:embed="rId5"/>
          <a:stretch>
            <a:fillRect/>
          </a:stretch>
        </p:blipFill>
        <p:spPr>
          <a:xfrm rot="5400013">
            <a:off x="20698193" y="391190"/>
            <a:ext cx="3399153" cy="3399153"/>
          </a:xfrm>
          <a:prstGeom prst="rect">
            <a:avLst/>
          </a:prstGeom>
          <a:noFill/>
          <a:ln cap="flat">
            <a:noFill/>
          </a:ln>
          <a:effectLst>
            <a:outerShdw dist="22997" dir="5400000" algn="tl">
              <a:srgbClr val="000000">
                <a:alpha val="35000"/>
              </a:srgbClr>
            </a:outerShdw>
          </a:effectLst>
        </p:spPr>
      </p:pic>
      <p:pic>
        <p:nvPicPr>
          <p:cNvPr id="6" name="Picture 2" descr="A sign on the side of a building&#10;&#10;Description automatically generated">
            <a:extLst>
              <a:ext uri="{FF2B5EF4-FFF2-40B4-BE49-F238E27FC236}">
                <a16:creationId xmlns:a16="http://schemas.microsoft.com/office/drawing/2014/main" id="{00000000-0000-0000-0000-000000000000}"/>
              </a:ext>
            </a:extLst>
          </p:cNvPr>
          <p:cNvPicPr>
            <a:picLocks noChangeAspect="1"/>
          </p:cNvPicPr>
          <p:nvPr/>
        </p:nvPicPr>
        <p:blipFill>
          <a:blip r:embed="rId6"/>
          <a:stretch>
            <a:fillRect/>
          </a:stretch>
        </p:blipFill>
        <p:spPr>
          <a:xfrm>
            <a:off x="1642555" y="4582305"/>
            <a:ext cx="10025691" cy="6436900"/>
          </a:xfrm>
          <a:prstGeom prst="rect">
            <a:avLst/>
          </a:prstGeom>
          <a:noFill/>
          <a:ln cap="flat">
            <a:noFill/>
          </a:ln>
          <a:effectLst>
            <a:outerShdw dist="22997" dir="5400000" algn="tl">
              <a:srgbClr val="000000">
                <a:alpha val="35000"/>
              </a:srgbClr>
            </a:outerShdw>
          </a:effectLst>
        </p:spPr>
      </p:pic>
      <p:pic>
        <p:nvPicPr>
          <p:cNvPr id="7" name="Picture 4" descr="Graphical user interface, text, application, chat or text message&#10;&#10;Description automatically generated">
            <a:extLst>
              <a:ext uri="{FF2B5EF4-FFF2-40B4-BE49-F238E27FC236}">
                <a16:creationId xmlns:a16="http://schemas.microsoft.com/office/drawing/2014/main" id="{00000000-0000-0000-0000-000000000000}"/>
              </a:ext>
            </a:extLst>
          </p:cNvPr>
          <p:cNvPicPr>
            <a:picLocks noChangeAspect="1"/>
          </p:cNvPicPr>
          <p:nvPr/>
        </p:nvPicPr>
        <p:blipFill>
          <a:blip r:embed="rId7"/>
          <a:srcRect l="2465" t="4542" r="52135" b="6090"/>
          <a:stretch>
            <a:fillRect/>
          </a:stretch>
        </p:blipFill>
        <p:spPr>
          <a:xfrm>
            <a:off x="15778602" y="5003066"/>
            <a:ext cx="3855814" cy="7126184"/>
          </a:xfrm>
          <a:prstGeom prst="rect">
            <a:avLst/>
          </a:prstGeom>
          <a:noFill/>
          <a:ln cap="flat">
            <a:noFill/>
          </a:ln>
          <a:effectLst>
            <a:outerShdw dist="22997" dir="5400000" algn="tl">
              <a:srgbClr val="000000">
                <a:alpha val="35000"/>
              </a:srgbClr>
            </a:outerShdw>
          </a:effectLst>
        </p:spPr>
      </p:pic>
      <p:pic>
        <p:nvPicPr>
          <p:cNvPr id="8" name="Picture 10">
            <a:extLst>
              <a:ext uri="{FF2B5EF4-FFF2-40B4-BE49-F238E27FC236}">
                <a16:creationId xmlns:a16="http://schemas.microsoft.com/office/drawing/2014/main" id="{00000000-0000-0000-0000-000000000000}"/>
              </a:ext>
            </a:extLst>
          </p:cNvPr>
          <p:cNvPicPr>
            <a:picLocks noChangeAspect="1"/>
          </p:cNvPicPr>
          <p:nvPr/>
        </p:nvPicPr>
        <p:blipFill>
          <a:blip r:embed="rId8"/>
          <a:stretch>
            <a:fillRect/>
          </a:stretch>
        </p:blipFill>
        <p:spPr>
          <a:xfrm>
            <a:off x="21289124" y="12640007"/>
            <a:ext cx="2548140" cy="616488"/>
          </a:xfrm>
          <a:prstGeom prst="rect">
            <a:avLst/>
          </a:prstGeom>
          <a:noFill/>
          <a:ln cap="flat">
            <a:noFill/>
          </a:ln>
          <a:effectLst>
            <a:outerShdw dist="22997" dir="5400000" algn="tl">
              <a:srgbClr val="000000">
                <a:alpha val="35000"/>
              </a:srgbClr>
            </a:outerShdw>
          </a:effectLst>
        </p:spPr>
      </p:pic>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name="Slide4185">
    <p:spTree>
      <p:nvGrpSpPr>
        <p:cNvPr id="1" name=""/>
        <p:cNvGrpSpPr/>
        <p:nvPr/>
      </p:nvGrpSpPr>
      <p:grpSpPr>
        <a:xfrm>
          <a:off x="0" y="0"/>
          <a:ext cx="0" cy="0"/>
          <a:chOff x="0" y="0"/>
          <a:chExt cx="0" cy="0"/>
        </a:xfrm>
      </p:grpSpPr>
      <p:sp>
        <p:nvSpPr>
          <p:cNvPr id="2" name="TextBox 26"/>
          <p:cNvSpPr txBox="1"/>
          <p:nvPr/>
        </p:nvSpPr>
        <p:spPr>
          <a:xfrm>
            <a:off x="6591178" y="2990773"/>
            <a:ext cx="11461135" cy="3683056"/>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1827208" rtl="0" fontAlgn="auto" hangingPunct="0">
              <a:lnSpc>
                <a:spcPts val="14000"/>
              </a:lnSpc>
              <a:spcBef>
                <a:spcPts val="0"/>
              </a:spcBef>
              <a:spcAft>
                <a:spcPts val="0"/>
              </a:spcAft>
              <a:buNone/>
              <a:tabLst/>
              <a:defRPr sz="1800" b="0" i="0" u="none" strike="noStrike" kern="0" cap="none" spc="0" baseline="0">
                <a:solidFill>
                  <a:srgbClr val="000000"/>
                </a:solidFill>
                <a:uFillTx/>
              </a:defRPr>
            </a:pPr>
            <a:r>
              <a:rPr lang="en-US" sz="12500" b="1" i="0" u="none" strike="noStrike" kern="1200" cap="none" spc="0" baseline="0">
                <a:solidFill>
                  <a:srgbClr val="40765C"/>
                </a:solidFill>
                <a:uFillTx/>
                <a:latin typeface="Muli" pitchFamily="2"/>
                <a:ea typeface="Roboto Medium" pitchFamily="2"/>
                <a:cs typeface="Lato Light" pitchFamily="34"/>
              </a:rPr>
              <a:t>Call your Provider</a:t>
            </a:r>
          </a:p>
        </p:txBody>
      </p:sp>
      <p:sp>
        <p:nvSpPr>
          <p:cNvPr id="3" name="Elipse 46"/>
          <p:cNvSpPr/>
          <p:nvPr/>
        </p:nvSpPr>
        <p:spPr>
          <a:xfrm>
            <a:off x="17099920" y="5903439"/>
            <a:ext cx="3058914" cy="305891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1F3961"/>
          </a:solidFill>
          <a:ln cap="flat">
            <a:noFill/>
            <a:prstDash val="solid"/>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s-MX" sz="3600" b="0" i="0" u="none" strike="noStrike" kern="1200" cap="none" spc="0" baseline="0">
              <a:solidFill>
                <a:srgbClr val="FFFFFF"/>
              </a:solidFill>
              <a:uFillTx/>
              <a:latin typeface="Calibri"/>
            </a:endParaRPr>
          </a:p>
        </p:txBody>
      </p:sp>
      <p:pic>
        <p:nvPicPr>
          <p:cNvPr id="4" name="Graphic 7" descr="Telephone">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17566172" y="6334131"/>
            <a:ext cx="2126400" cy="2126400"/>
          </a:xfrm>
          <a:prstGeom prst="rect">
            <a:avLst/>
          </a:prstGeom>
          <a:noFill/>
          <a:ln cap="flat">
            <a:noFill/>
          </a:ln>
          <a:effectLst>
            <a:outerShdw dist="22997" dir="5400000" algn="tl">
              <a:srgbClr val="000000">
                <a:alpha val="35000"/>
              </a:srgbClr>
            </a:outerShdw>
          </a:effectLst>
        </p:spPr>
      </p:pic>
      <p:sp>
        <p:nvSpPr>
          <p:cNvPr id="5" name="TextBox 1"/>
          <p:cNvSpPr txBox="1"/>
          <p:nvPr/>
        </p:nvSpPr>
        <p:spPr>
          <a:xfrm>
            <a:off x="1478694" y="851269"/>
            <a:ext cx="21686111" cy="2677655"/>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5400" b="0" i="0" u="none" strike="noStrike" kern="1200" cap="none" spc="0" baseline="0">
                <a:solidFill>
                  <a:srgbClr val="000000"/>
                </a:solidFill>
                <a:uFillTx/>
                <a:latin typeface="Calibri" pitchFamily="34"/>
              </a:rPr>
              <a:t>If you cannot access the platform or portal,</a:t>
            </a:r>
          </a:p>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5400" b="0" i="0" u="none" strike="noStrike" kern="1200" cap="none" spc="0" baseline="0">
                <a:solidFill>
                  <a:srgbClr val="000000"/>
                </a:solidFill>
                <a:uFillTx/>
                <a:latin typeface="Calibri" pitchFamily="34"/>
              </a:rPr>
              <a:t>or do not have an email or text link</a:t>
            </a:r>
          </a:p>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6000" b="0" i="0" u="none" strike="noStrike" kern="1200" cap="none" spc="0" baseline="0">
                <a:solidFill>
                  <a:srgbClr val="000000"/>
                </a:solidFill>
                <a:uFillTx/>
                <a:latin typeface="Calibri" pitchFamily="34"/>
              </a:rPr>
              <a:t> </a:t>
            </a:r>
          </a:p>
        </p:txBody>
      </p:sp>
      <p:sp>
        <p:nvSpPr>
          <p:cNvPr id="6" name="TextBox 9"/>
          <p:cNvSpPr txBox="1"/>
          <p:nvPr/>
        </p:nvSpPr>
        <p:spPr>
          <a:xfrm>
            <a:off x="7599514" y="6810798"/>
            <a:ext cx="9281717" cy="1938994"/>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6000" b="0" i="0" u="none" strike="noStrike" kern="1200" cap="none" spc="0" baseline="0">
                <a:solidFill>
                  <a:srgbClr val="000000"/>
                </a:solidFill>
                <a:uFillTx/>
                <a:latin typeface="Calibri" pitchFamily="34"/>
              </a:rPr>
              <a:t>at their office phone number</a:t>
            </a:r>
          </a:p>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6000" b="0" i="0" u="none" strike="noStrike" kern="1200" cap="none" spc="0" baseline="0">
                <a:solidFill>
                  <a:srgbClr val="000000"/>
                </a:solidFill>
                <a:uFillTx/>
                <a:latin typeface="Calibri" pitchFamily="34"/>
              </a:rPr>
              <a:t> </a:t>
            </a:r>
          </a:p>
        </p:txBody>
      </p:sp>
      <p:pic>
        <p:nvPicPr>
          <p:cNvPr id="7" name="Picture 11">
            <a:extLst>
              <a:ext uri="{FF2B5EF4-FFF2-40B4-BE49-F238E27FC236}">
                <a16:creationId xmlns:a16="http://schemas.microsoft.com/office/drawing/2014/main" id="{00000000-0000-0000-0000-000000000000}"/>
              </a:ext>
            </a:extLst>
          </p:cNvPr>
          <p:cNvPicPr>
            <a:picLocks noChangeAspect="1"/>
          </p:cNvPicPr>
          <p:nvPr/>
        </p:nvPicPr>
        <p:blipFill>
          <a:blip r:embed="rId4"/>
          <a:stretch>
            <a:fillRect/>
          </a:stretch>
        </p:blipFill>
        <p:spPr>
          <a:xfrm>
            <a:off x="21289124" y="12640007"/>
            <a:ext cx="2548140" cy="616488"/>
          </a:xfrm>
          <a:prstGeom prst="rect">
            <a:avLst/>
          </a:prstGeom>
          <a:noFill/>
          <a:ln cap="flat">
            <a:noFill/>
          </a:ln>
          <a:effectLst>
            <a:outerShdw dist="22997" dir="5400000" algn="tl">
              <a:srgbClr val="000000">
                <a:alpha val="35000"/>
              </a:srgbClr>
            </a:outerShdw>
          </a:effectLst>
        </p:spPr>
      </p:pic>
      <p:sp>
        <p:nvSpPr>
          <p:cNvPr id="8" name="Rectangle 2"/>
          <p:cNvSpPr/>
          <p:nvPr/>
        </p:nvSpPr>
        <p:spPr>
          <a:xfrm>
            <a:off x="1478694" y="10110657"/>
            <a:ext cx="22014353" cy="1569659"/>
          </a:xfrm>
          <a:prstGeom prst="rect">
            <a:avLst/>
          </a:prstGeom>
          <a:solidFill>
            <a:srgbClr val="A1CCB7"/>
          </a:solidFill>
          <a:ln cap="flat">
            <a:noFill/>
            <a:prstDash val="solid"/>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4800" b="1" i="0" u="none" strike="noStrike" kern="1200" cap="none" spc="0" baseline="0">
                <a:solidFill>
                  <a:srgbClr val="000000"/>
                </a:solidFill>
                <a:uFillTx/>
                <a:latin typeface="Calibri" pitchFamily="34"/>
              </a:rPr>
              <a:t>Don’t wait until the day of your appointment </a:t>
            </a:r>
          </a:p>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4800" b="1" i="0" u="none" strike="noStrike" kern="1200" cap="none" spc="0" baseline="0">
                <a:solidFill>
                  <a:srgbClr val="000000"/>
                </a:solidFill>
                <a:uFillTx/>
                <a:latin typeface="Calibri" pitchFamily="34"/>
              </a:rPr>
              <a:t>or minutes before your appointment time to seek help!</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name="Slide4188">
    <p:spTree>
      <p:nvGrpSpPr>
        <p:cNvPr id="1" name=""/>
        <p:cNvGrpSpPr/>
        <p:nvPr/>
      </p:nvGrpSpPr>
      <p:grpSpPr>
        <a:xfrm>
          <a:off x="0" y="0"/>
          <a:ext cx="0" cy="0"/>
          <a:chOff x="0" y="0"/>
          <a:chExt cx="0" cy="0"/>
        </a:xfrm>
      </p:grpSpPr>
      <p:sp>
        <p:nvSpPr>
          <p:cNvPr id="2" name="TextBox 5"/>
          <p:cNvSpPr txBox="1"/>
          <p:nvPr/>
        </p:nvSpPr>
        <p:spPr>
          <a:xfrm>
            <a:off x="1870990" y="5754794"/>
            <a:ext cx="20103239" cy="5863141"/>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2500" b="1" i="0" u="none" strike="noStrike" kern="1200" cap="none" spc="300" baseline="0">
                <a:solidFill>
                  <a:srgbClr val="000000"/>
                </a:solidFill>
                <a:uFillTx/>
                <a:latin typeface="Muli" pitchFamily="2"/>
                <a:ea typeface="Roboto" pitchFamily="2"/>
                <a:cs typeface="Lato" pitchFamily="34"/>
              </a:rPr>
              <a:t>Your Family’s First Telemedicine</a:t>
            </a:r>
          </a:p>
          <a:p>
            <a:pPr marL="0" marR="0" lvl="0" indent="0" algn="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2500" b="1" i="0" u="none" strike="noStrike" kern="1200" cap="none" spc="300" baseline="0">
                <a:solidFill>
                  <a:srgbClr val="000000"/>
                </a:solidFill>
                <a:uFillTx/>
                <a:latin typeface="Muli" pitchFamily="2"/>
                <a:ea typeface="Roboto" pitchFamily="2"/>
                <a:cs typeface="Lato" pitchFamily="34"/>
              </a:rPr>
              <a:t> Appointment</a:t>
            </a:r>
          </a:p>
        </p:txBody>
      </p:sp>
      <p:sp>
        <p:nvSpPr>
          <p:cNvPr id="3" name="TextBox 6"/>
          <p:cNvSpPr txBox="1"/>
          <p:nvPr/>
        </p:nvSpPr>
        <p:spPr>
          <a:xfrm>
            <a:off x="18312030" y="11450391"/>
            <a:ext cx="184727" cy="523219"/>
          </a:xfrm>
          <a:prstGeom prst="rect">
            <a:avLst/>
          </a:prstGeom>
          <a:noFill/>
          <a:ln cap="flat">
            <a:noFill/>
          </a:ln>
          <a:effectLst>
            <a:outerShdw dist="22997" dir="5400000" algn="tl">
              <a:srgbClr val="000000">
                <a:alpha val="35000"/>
              </a:srgbClr>
            </a:outerShdw>
          </a:effectLst>
        </p:spPr>
        <p:txBody>
          <a:bodyPr vert="horz" wrap="none" lIns="91440" tIns="45720" rIns="91440" bIns="45720" anchor="t" anchorCtr="1" compatLnSpc="1">
            <a:sp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800" b="1" i="0" u="none" strike="noStrike" kern="1200" cap="none" spc="300" baseline="0">
              <a:solidFill>
                <a:srgbClr val="FFFFFF"/>
              </a:solidFill>
              <a:uFillTx/>
              <a:latin typeface="Muli" pitchFamily="2"/>
              <a:ea typeface="Roboto Medium" pitchFamily="2"/>
              <a:cs typeface="Lato" pitchFamily="34"/>
            </a:endParaRPr>
          </a:p>
        </p:txBody>
      </p:sp>
      <p:pic>
        <p:nvPicPr>
          <p:cNvPr id="4" name="Picture 9">
            <a:extLst>
              <a:ext uri="{FF2B5EF4-FFF2-40B4-BE49-F238E27FC236}">
                <a16:creationId xmlns:a16="http://schemas.microsoft.com/office/drawing/2014/main" id="{00000000-0000-0000-0000-000000000000}"/>
              </a:ext>
            </a:extLst>
          </p:cNvPr>
          <p:cNvPicPr>
            <a:picLocks noChangeAspect="1"/>
          </p:cNvPicPr>
          <p:nvPr/>
        </p:nvPicPr>
        <p:blipFill>
          <a:blip r:embed="rId3"/>
          <a:srcRect t="7162" b="19340"/>
          <a:stretch>
            <a:fillRect/>
          </a:stretch>
        </p:blipFill>
        <p:spPr>
          <a:xfrm>
            <a:off x="8189841" y="2416777"/>
            <a:ext cx="16173742" cy="2493148"/>
          </a:xfrm>
          <a:prstGeom prst="rect">
            <a:avLst/>
          </a:prstGeom>
          <a:noFill/>
          <a:ln cap="flat">
            <a:noFill/>
          </a:ln>
          <a:effectLst>
            <a:outerShdw dist="22997" dir="5400000" algn="tl">
              <a:srgbClr val="000000">
                <a:alpha val="35000"/>
              </a:srgbClr>
            </a:outerShdw>
          </a:effectLst>
        </p:spPr>
      </p:pic>
      <p:sp>
        <p:nvSpPr>
          <p:cNvPr id="5" name="Elipse 23"/>
          <p:cNvSpPr/>
          <p:nvPr/>
        </p:nvSpPr>
        <p:spPr>
          <a:xfrm>
            <a:off x="21333985" y="10625346"/>
            <a:ext cx="4706663" cy="47066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C2BCB3"/>
          </a:solidFill>
          <a:ln cap="flat">
            <a:noFill/>
            <a:prstDash val="solid"/>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s-MX" sz="3600" b="0" i="0" u="none" strike="noStrike" kern="1200" cap="none" spc="0" baseline="0">
              <a:solidFill>
                <a:srgbClr val="FFFFFF"/>
              </a:solidFill>
              <a:uFillTx/>
              <a:latin typeface="Calibri"/>
            </a:endParaRPr>
          </a:p>
        </p:txBody>
      </p:sp>
      <p:sp>
        <p:nvSpPr>
          <p:cNvPr id="6" name="Elipse 8"/>
          <p:cNvSpPr/>
          <p:nvPr/>
        </p:nvSpPr>
        <p:spPr>
          <a:xfrm>
            <a:off x="-2408931" y="-3199229"/>
            <a:ext cx="11192274" cy="1119227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2F2F2"/>
          </a:solidFill>
          <a:ln cap="flat">
            <a:noFill/>
            <a:prstDash val="solid"/>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s-MX" sz="3600" b="0" i="0" u="none" strike="noStrike" kern="1200" cap="none" spc="0" baseline="0">
              <a:solidFill>
                <a:srgbClr val="FFFFFF"/>
              </a:solidFill>
              <a:uFillTx/>
              <a:latin typeface="Calibri"/>
            </a:endParaRPr>
          </a:p>
        </p:txBody>
      </p:sp>
      <p:sp>
        <p:nvSpPr>
          <p:cNvPr id="7" name="TextBox 6"/>
          <p:cNvSpPr txBox="1"/>
          <p:nvPr/>
        </p:nvSpPr>
        <p:spPr>
          <a:xfrm>
            <a:off x="8696437" y="4887330"/>
            <a:ext cx="14566803" cy="1015660"/>
          </a:xfrm>
          <a:prstGeom prst="rect">
            <a:avLst/>
          </a:prstGeom>
          <a:noFill/>
          <a:ln cap="flat">
            <a:noFill/>
          </a:ln>
          <a:effectLst>
            <a:outerShdw dist="22997" dir="5400000" algn="tl">
              <a:srgbClr val="000000">
                <a:alpha val="35000"/>
              </a:srgbClr>
            </a:outerShdw>
          </a:effectLst>
        </p:spPr>
        <p:txBody>
          <a:bodyPr vert="horz" wrap="none" lIns="91440" tIns="45720" rIns="91440" bIns="45720" anchor="t" anchorCtr="1" compatLnSpc="1">
            <a:sp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6000" b="1" i="0" u="none" strike="noStrike" kern="1200" cap="none" spc="300" baseline="0">
                <a:solidFill>
                  <a:srgbClr val="000000"/>
                </a:solidFill>
                <a:uFillTx/>
                <a:latin typeface="Muli" pitchFamily="2"/>
                <a:ea typeface="Roboto Medium" pitchFamily="2"/>
                <a:cs typeface="Lato" pitchFamily="34"/>
              </a:rPr>
              <a:t>The Nuts and Bolts of Telemedicine </a:t>
            </a:r>
          </a:p>
        </p:txBody>
      </p:sp>
      <p:sp>
        <p:nvSpPr>
          <p:cNvPr id="8" name="TextBox 6"/>
          <p:cNvSpPr txBox="1"/>
          <p:nvPr/>
        </p:nvSpPr>
        <p:spPr>
          <a:xfrm>
            <a:off x="6647221" y="12200967"/>
            <a:ext cx="14462616" cy="830997"/>
          </a:xfrm>
          <a:prstGeom prst="rect">
            <a:avLst/>
          </a:prstGeom>
          <a:noFill/>
          <a:ln cap="flat">
            <a:noFill/>
          </a:ln>
          <a:effectLst>
            <a:outerShdw dist="22997" dir="5400000" algn="tl">
              <a:srgbClr val="000000">
                <a:alpha val="35000"/>
              </a:srgbClr>
            </a:outerShdw>
          </a:effectLst>
        </p:spPr>
        <p:txBody>
          <a:bodyPr vert="horz" wrap="none" lIns="91440" tIns="45720" rIns="91440" bIns="45720" anchor="t" anchorCtr="1" compatLnSpc="1">
            <a:sp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4800" b="1" i="0" u="none" strike="noStrike" kern="1200" cap="none" spc="300" baseline="0">
                <a:solidFill>
                  <a:srgbClr val="000000"/>
                </a:solidFill>
                <a:uFillTx/>
                <a:latin typeface="Muli" pitchFamily="2"/>
              </a:rPr>
              <a:t>Essentials For a Family-Centered Experience</a:t>
            </a:r>
          </a:p>
        </p:txBody>
      </p:sp>
      <p:sp>
        <p:nvSpPr>
          <p:cNvPr id="9" name="TextBox 5"/>
          <p:cNvSpPr txBox="1"/>
          <p:nvPr/>
        </p:nvSpPr>
        <p:spPr>
          <a:xfrm>
            <a:off x="21566773" y="10331458"/>
            <a:ext cx="2650050" cy="3770263"/>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3900" b="1" i="0" u="none" strike="noStrike" kern="1200" cap="none" spc="300" baseline="0">
                <a:solidFill>
                  <a:srgbClr val="FFFFFF"/>
                </a:solidFill>
                <a:uFillTx/>
                <a:latin typeface="Muli" pitchFamily="2"/>
                <a:ea typeface="Roboto" pitchFamily="2"/>
                <a:cs typeface="Lato" pitchFamily="34"/>
              </a:rPr>
              <a:t>4</a:t>
            </a:r>
          </a:p>
        </p:txBody>
      </p:sp>
      <p:pic>
        <p:nvPicPr>
          <p:cNvPr id="10" name="Picture 16">
            <a:extLst>
              <a:ext uri="{FF2B5EF4-FFF2-40B4-BE49-F238E27FC236}">
                <a16:creationId xmlns:a16="http://schemas.microsoft.com/office/drawing/2014/main" id="{00000000-0000-0000-0000-000000000000}"/>
              </a:ext>
            </a:extLst>
          </p:cNvPr>
          <p:cNvPicPr>
            <a:picLocks noChangeAspect="1"/>
          </p:cNvPicPr>
          <p:nvPr/>
        </p:nvPicPr>
        <p:blipFill>
          <a:blip r:embed="rId4"/>
          <a:stretch>
            <a:fillRect/>
          </a:stretch>
        </p:blipFill>
        <p:spPr>
          <a:xfrm>
            <a:off x="556595" y="2705618"/>
            <a:ext cx="7823889" cy="1892881"/>
          </a:xfrm>
          <a:prstGeom prst="rect">
            <a:avLst/>
          </a:prstGeom>
          <a:noFill/>
          <a:ln cap="flat">
            <a:noFill/>
          </a:ln>
          <a:effectLst>
            <a:outerShdw dist="22997" dir="5400000" algn="tl">
              <a:srgbClr val="000000">
                <a:alpha val="35000"/>
              </a:srgbClr>
            </a:outerShdw>
          </a:effectLst>
        </p:spPr>
      </p:pic>
    </p:spTree>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name="Slide4189">
    <p:spTree>
      <p:nvGrpSpPr>
        <p:cNvPr id="1" name=""/>
        <p:cNvGrpSpPr/>
        <p:nvPr/>
      </p:nvGrpSpPr>
      <p:grpSpPr>
        <a:xfrm>
          <a:off x="0" y="0"/>
          <a:ext cx="0" cy="0"/>
          <a:chOff x="0" y="0"/>
          <a:chExt cx="0" cy="0"/>
        </a:xfrm>
      </p:grpSpPr>
      <p:sp>
        <p:nvSpPr>
          <p:cNvPr id="2" name="TextBox 1"/>
          <p:cNvSpPr txBox="1"/>
          <p:nvPr/>
        </p:nvSpPr>
        <p:spPr>
          <a:xfrm>
            <a:off x="-715801" y="4302334"/>
            <a:ext cx="26600353" cy="5357478"/>
          </a:xfrm>
          <a:prstGeom prst="rect">
            <a:avLst/>
          </a:prstGeom>
          <a:solidFill>
            <a:srgbClr val="F3C7BE"/>
          </a:solidFill>
          <a:ln cap="flat">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606160"/>
              </a:solidFill>
              <a:uFillTx/>
              <a:latin typeface="Calibri" pitchFamily="34"/>
            </a:endParaRPr>
          </a:p>
        </p:txBody>
      </p:sp>
      <p:sp>
        <p:nvSpPr>
          <p:cNvPr id="3" name="TextBox 26"/>
          <p:cNvSpPr txBox="1"/>
          <p:nvPr/>
        </p:nvSpPr>
        <p:spPr>
          <a:xfrm>
            <a:off x="445477" y="492477"/>
            <a:ext cx="23539938" cy="3046991"/>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9600" b="1" i="0" u="none" strike="noStrike" kern="1200" cap="none" spc="0" baseline="0">
                <a:solidFill>
                  <a:srgbClr val="40765C"/>
                </a:solidFill>
                <a:uFillTx/>
                <a:latin typeface="Muli" pitchFamily="2"/>
                <a:ea typeface="Roboto Medium" pitchFamily="2"/>
                <a:cs typeface="Lato Light" pitchFamily="34"/>
              </a:rPr>
              <a:t>What does Family-Centered Telehealth mean?</a:t>
            </a:r>
          </a:p>
        </p:txBody>
      </p:sp>
      <p:sp>
        <p:nvSpPr>
          <p:cNvPr id="4" name="TextBox 2"/>
          <p:cNvSpPr txBox="1"/>
          <p:nvPr/>
        </p:nvSpPr>
        <p:spPr>
          <a:xfrm>
            <a:off x="1544567" y="4583045"/>
            <a:ext cx="21687794" cy="4708977"/>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6000" b="0" i="0" u="none" strike="noStrike" kern="1200" cap="none" spc="0" baseline="0">
                <a:solidFill>
                  <a:srgbClr val="000000"/>
                </a:solidFill>
                <a:uFillTx/>
                <a:latin typeface="Calibri" pitchFamily="34"/>
              </a:rPr>
              <a:t>a way of providing services </a:t>
            </a:r>
          </a:p>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6000" b="0" i="0" u="none" strike="noStrike" kern="1200" cap="none" spc="0" baseline="0">
                <a:solidFill>
                  <a:srgbClr val="000000"/>
                </a:solidFill>
                <a:uFillTx/>
                <a:latin typeface="Calibri" pitchFamily="34"/>
              </a:rPr>
              <a:t>through a variety of digital platforms </a:t>
            </a:r>
          </a:p>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6000" b="0" i="0" u="none" strike="noStrike" kern="1200" cap="none" spc="0" baseline="0">
                <a:solidFill>
                  <a:srgbClr val="000000"/>
                </a:solidFill>
                <a:uFillTx/>
                <a:latin typeface="Calibri" pitchFamily="34"/>
              </a:rPr>
              <a:t>that assures the health and well-being </a:t>
            </a:r>
          </a:p>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6000" b="1" i="0" u="none" strike="noStrike" kern="1200" cap="none" spc="0" baseline="0">
                <a:solidFill>
                  <a:srgbClr val="000000"/>
                </a:solidFill>
                <a:uFillTx/>
                <a:latin typeface="Calibri" pitchFamily="34"/>
              </a:rPr>
              <a:t>of children and youth with special healthcare needs</a:t>
            </a:r>
            <a:r>
              <a:rPr lang="en-US" sz="6000" b="0" i="0" u="none" strike="noStrike" kern="1200" cap="none" spc="0" baseline="0">
                <a:solidFill>
                  <a:srgbClr val="000000"/>
                </a:solidFill>
                <a:uFillTx/>
                <a:latin typeface="Calibri" pitchFamily="34"/>
              </a:rPr>
              <a:t> (CYSHCN) and </a:t>
            </a:r>
            <a:r>
              <a:rPr lang="en-US" sz="6000" b="1" i="0" u="none" strike="noStrike" kern="1200" cap="none" spc="0" baseline="0">
                <a:solidFill>
                  <a:srgbClr val="000000"/>
                </a:solidFill>
                <a:uFillTx/>
                <a:latin typeface="Calibri" pitchFamily="34"/>
              </a:rPr>
              <a:t>their families </a:t>
            </a:r>
            <a:r>
              <a:rPr lang="en-US" sz="6000" b="0" i="0" u="none" strike="noStrike" kern="1200" cap="none" spc="0" baseline="0">
                <a:solidFill>
                  <a:srgbClr val="000000"/>
                </a:solidFill>
                <a:uFillTx/>
                <a:latin typeface="Calibri" pitchFamily="34"/>
              </a:rPr>
              <a:t>through </a:t>
            </a:r>
            <a:r>
              <a:rPr lang="en-US" sz="6000" b="1" i="0" u="none" strike="noStrike" kern="1200" cap="none" spc="0" baseline="0">
                <a:solidFill>
                  <a:srgbClr val="000000"/>
                </a:solidFill>
                <a:uFillTx/>
                <a:latin typeface="Calibri" pitchFamily="34"/>
              </a:rPr>
              <a:t>respectful family/professional partnerships</a:t>
            </a:r>
          </a:p>
        </p:txBody>
      </p:sp>
      <p:pic>
        <p:nvPicPr>
          <p:cNvPr id="5" name="Picture 8">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21190835" y="12583954"/>
            <a:ext cx="2548140" cy="615016"/>
          </a:xfrm>
          <a:prstGeom prst="rect">
            <a:avLst/>
          </a:prstGeom>
          <a:noFill/>
          <a:ln cap="flat">
            <a:noFill/>
          </a:ln>
          <a:effectLst>
            <a:outerShdw dist="22997" dir="5400000" algn="tl">
              <a:srgbClr val="000000">
                <a:alpha val="3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name="Slide4190">
    <p:spTree>
      <p:nvGrpSpPr>
        <p:cNvPr id="1" name=""/>
        <p:cNvGrpSpPr/>
        <p:nvPr/>
      </p:nvGrpSpPr>
      <p:grpSpPr>
        <a:xfrm>
          <a:off x="0" y="0"/>
          <a:ext cx="0" cy="0"/>
          <a:chOff x="0" y="0"/>
          <a:chExt cx="0" cy="0"/>
        </a:xfrm>
      </p:grpSpPr>
      <p:sp>
        <p:nvSpPr>
          <p:cNvPr id="2" name="Freeform 1278"/>
          <p:cNvSpPr/>
          <p:nvPr/>
        </p:nvSpPr>
        <p:spPr>
          <a:xfrm>
            <a:off x="12361014" y="9002990"/>
            <a:ext cx="154533" cy="115909"/>
          </a:xfrm>
          <a:custGeom>
            <a:avLst/>
            <a:gdLst>
              <a:gd name="f0" fmla="val 10800000"/>
              <a:gd name="f1" fmla="val 5400000"/>
              <a:gd name="f2" fmla="val 180"/>
              <a:gd name="f3" fmla="val w"/>
              <a:gd name="f4" fmla="val h"/>
              <a:gd name="f5" fmla="val 0"/>
              <a:gd name="f6" fmla="val 16"/>
              <a:gd name="f7" fmla="val 14"/>
              <a:gd name="f8" fmla="val 15"/>
              <a:gd name="f9" fmla="val 13"/>
              <a:gd name="f10" fmla="val 10"/>
              <a:gd name="f11" fmla="val 9"/>
              <a:gd name="f12" fmla="val 5"/>
              <a:gd name="f13" fmla="+- 0 0 -90"/>
              <a:gd name="f14" fmla="*/ f3 1 16"/>
              <a:gd name="f15" fmla="*/ f4 1 14"/>
              <a:gd name="f16" fmla="val f5"/>
              <a:gd name="f17" fmla="val f6"/>
              <a:gd name="f18" fmla="val f7"/>
              <a:gd name="f19" fmla="*/ f13 f0 1"/>
              <a:gd name="f20" fmla="+- f18 0 f16"/>
              <a:gd name="f21" fmla="+- f17 0 f16"/>
              <a:gd name="f22" fmla="*/ f19 1 f2"/>
              <a:gd name="f23" fmla="*/ f21 1 16"/>
              <a:gd name="f24" fmla="*/ f20 1 14"/>
              <a:gd name="f25" fmla="*/ 15 f21 1"/>
              <a:gd name="f26" fmla="*/ 13 f20 1"/>
              <a:gd name="f27" fmla="*/ 0 f21 1"/>
              <a:gd name="f28" fmla="*/ 0 f20 1"/>
              <a:gd name="f29" fmla="+- f22 0 f1"/>
              <a:gd name="f30" fmla="*/ f25 1 16"/>
              <a:gd name="f31" fmla="*/ f26 1 14"/>
              <a:gd name="f32" fmla="*/ f27 1 16"/>
              <a:gd name="f33" fmla="*/ f28 1 14"/>
              <a:gd name="f34" fmla="*/ 0 1 f23"/>
              <a:gd name="f35" fmla="*/ f17 1 f23"/>
              <a:gd name="f36" fmla="*/ 0 1 f24"/>
              <a:gd name="f37" fmla="*/ f18 1 f24"/>
              <a:gd name="f38" fmla="*/ f30 1 f23"/>
              <a:gd name="f39" fmla="*/ f31 1 f24"/>
              <a:gd name="f40" fmla="*/ f32 1 f23"/>
              <a:gd name="f41" fmla="*/ f33 1 f24"/>
              <a:gd name="f42" fmla="*/ f34 f14 1"/>
              <a:gd name="f43" fmla="*/ f35 f14 1"/>
              <a:gd name="f44" fmla="*/ f37 f15 1"/>
              <a:gd name="f45" fmla="*/ f36 f15 1"/>
              <a:gd name="f46" fmla="*/ f38 f14 1"/>
              <a:gd name="f47" fmla="*/ f39 f15 1"/>
              <a:gd name="f48" fmla="*/ f40 f14 1"/>
              <a:gd name="f49" fmla="*/ f41 f15 1"/>
            </a:gdLst>
            <a:ahLst/>
            <a:cxnLst>
              <a:cxn ang="3cd4">
                <a:pos x="hc" y="t"/>
              </a:cxn>
              <a:cxn ang="0">
                <a:pos x="r" y="vc"/>
              </a:cxn>
              <a:cxn ang="cd4">
                <a:pos x="hc" y="b"/>
              </a:cxn>
              <a:cxn ang="cd2">
                <a:pos x="l" y="vc"/>
              </a:cxn>
              <a:cxn ang="f29">
                <a:pos x="f46" y="f47"/>
              </a:cxn>
              <a:cxn ang="f29">
                <a:pos x="f46" y="f47"/>
              </a:cxn>
              <a:cxn ang="f29">
                <a:pos x="f48" y="f49"/>
              </a:cxn>
              <a:cxn ang="f29">
                <a:pos x="f48" y="f49"/>
              </a:cxn>
              <a:cxn ang="f29">
                <a:pos x="f46" y="f47"/>
              </a:cxn>
            </a:cxnLst>
            <a:rect l="f42" t="f45" r="f43" b="f44"/>
            <a:pathLst>
              <a:path w="16" h="14">
                <a:moveTo>
                  <a:pt x="f8" y="f9"/>
                </a:moveTo>
                <a:lnTo>
                  <a:pt x="f8" y="f9"/>
                </a:lnTo>
                <a:cubicBezTo>
                  <a:pt x="f10" y="f11"/>
                  <a:pt x="f12" y="f12"/>
                  <a:pt x="f5" y="f5"/>
                </a:cubicBezTo>
                <a:lnTo>
                  <a:pt x="f5" y="f5"/>
                </a:lnTo>
                <a:cubicBezTo>
                  <a:pt x="f12" y="f12"/>
                  <a:pt x="f10" y="f11"/>
                  <a:pt x="f8" y="f9"/>
                </a:cubicBezTo>
              </a:path>
            </a:pathLst>
          </a:custGeom>
          <a:noFill/>
          <a:ln cap="flat">
            <a:noFill/>
            <a:prstDash val="solid"/>
          </a:ln>
          <a:effectLst>
            <a:outerShdw dist="22997" dir="5400000" algn="tl">
              <a:srgbClr val="000000">
                <a:alpha val="35000"/>
              </a:srgbClr>
            </a:outerShdw>
          </a:effectLst>
        </p:spPr>
        <p:txBody>
          <a:bodyPr vert="horz" wrap="none" lIns="91440" tIns="45720" rIns="91440" bIns="45720" anchor="ctr" anchorCtr="0" compatLnSpc="1">
            <a:noAutofit/>
          </a:bodyPr>
          <a:lstStyle/>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606160"/>
              </a:solidFill>
              <a:uFillTx/>
              <a:latin typeface="Calibri" pitchFamily="34"/>
            </a:endParaRPr>
          </a:p>
        </p:txBody>
      </p:sp>
      <p:sp>
        <p:nvSpPr>
          <p:cNvPr id="3" name="Subtitle 2"/>
          <p:cNvSpPr txBox="1"/>
          <p:nvPr/>
        </p:nvSpPr>
        <p:spPr>
          <a:xfrm>
            <a:off x="3920672" y="3917627"/>
            <a:ext cx="9604711" cy="3571244"/>
          </a:xfrm>
          <a:prstGeom prst="rect">
            <a:avLst/>
          </a:prstGeom>
          <a:noFill/>
          <a:ln cap="flat">
            <a:noFill/>
          </a:ln>
          <a:effectLst>
            <a:outerShdw dist="22997" dir="5400000" algn="tl">
              <a:srgbClr val="000000">
                <a:alpha val="35000"/>
              </a:srgbClr>
            </a:outerShdw>
          </a:effectLst>
        </p:spPr>
        <p:txBody>
          <a:bodyPr vert="horz" wrap="square" lIns="217435" tIns="108722" rIns="217435" bIns="108722" anchor="t" anchorCtr="0" compatLnSpc="1">
            <a:spAutoFit/>
          </a:bodyPr>
          <a:lstStyle/>
          <a:p>
            <a:pPr marL="0" marR="0" lvl="0" indent="0" algn="l" defTabSz="1087633" rtl="0" fontAlgn="auto" hangingPunct="1">
              <a:lnSpc>
                <a:spcPts val="4300"/>
              </a:lnSpc>
              <a:spcBef>
                <a:spcPts val="800"/>
              </a:spcBef>
              <a:spcAft>
                <a:spcPts val="0"/>
              </a:spcAft>
              <a:buNone/>
              <a:tabLst/>
              <a:defRPr sz="1800" b="0" i="0" u="none" strike="noStrike" kern="0" cap="none" spc="0" baseline="0">
                <a:solidFill>
                  <a:srgbClr val="000000"/>
                </a:solidFill>
                <a:uFillTx/>
              </a:defRPr>
            </a:pPr>
            <a:r>
              <a:rPr lang="en-US" sz="3200" b="0" i="0" u="none" strike="noStrike" kern="1200" cap="none" spc="0" baseline="0">
                <a:solidFill>
                  <a:srgbClr val="000000"/>
                </a:solidFill>
                <a:uFillTx/>
                <a:latin typeface="Open Sans Light"/>
                <a:cs typeface="Open Sans Light"/>
              </a:rPr>
              <a:t>You have the right to receive considerate, respectful and compassionate care through telehealth regardless of your age, gender, race, national origin, religion, sexual orientation, gender identity or disabilities.</a:t>
            </a:r>
          </a:p>
          <a:p>
            <a:pPr marL="0" marR="0" lvl="0" indent="0" algn="l" defTabSz="1087633" rtl="0" fontAlgn="auto" hangingPunct="1">
              <a:lnSpc>
                <a:spcPts val="4300"/>
              </a:lnSpc>
              <a:spcBef>
                <a:spcPts val="700"/>
              </a:spcBef>
              <a:spcAft>
                <a:spcPts val="0"/>
              </a:spcAft>
              <a:buNone/>
              <a:tabLst/>
              <a:defRPr sz="1800" b="0" i="0" u="none" strike="noStrike" kern="0" cap="none" spc="0" baseline="0">
                <a:solidFill>
                  <a:srgbClr val="000000"/>
                </a:solidFill>
                <a:uFillTx/>
              </a:defRPr>
            </a:pPr>
            <a:endParaRPr lang="en-US" sz="2800" b="0" i="0" u="none" strike="noStrike" kern="1200" cap="none" spc="0" baseline="0">
              <a:solidFill>
                <a:srgbClr val="606160"/>
              </a:solidFill>
              <a:uFillTx/>
              <a:latin typeface="Muli"/>
              <a:ea typeface="Lato Light" pitchFamily="34"/>
              <a:cs typeface="Lato Light" pitchFamily="34"/>
            </a:endParaRPr>
          </a:p>
        </p:txBody>
      </p:sp>
      <p:sp>
        <p:nvSpPr>
          <p:cNvPr id="4" name="Rectangle 794"/>
          <p:cNvSpPr/>
          <p:nvPr/>
        </p:nvSpPr>
        <p:spPr>
          <a:xfrm>
            <a:off x="3920672" y="7477140"/>
            <a:ext cx="4703353" cy="1015660"/>
          </a:xfrm>
          <a:prstGeom prst="rect">
            <a:avLst/>
          </a:prstGeom>
          <a:noFill/>
          <a:ln cap="flat">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6000" b="1" i="0" u="none" strike="noStrike" kern="1200" cap="none" spc="0" baseline="0">
                <a:solidFill>
                  <a:srgbClr val="5D554A"/>
                </a:solidFill>
                <a:uFillTx/>
                <a:latin typeface="Calibri" pitchFamily="34"/>
              </a:rPr>
              <a:t>Questions</a:t>
            </a:r>
          </a:p>
        </p:txBody>
      </p:sp>
      <p:sp>
        <p:nvSpPr>
          <p:cNvPr id="5" name="Elipse 46"/>
          <p:cNvSpPr/>
          <p:nvPr/>
        </p:nvSpPr>
        <p:spPr>
          <a:xfrm>
            <a:off x="13457124" y="3218962"/>
            <a:ext cx="3058914" cy="305891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40765C"/>
          </a:solidFill>
          <a:ln cap="flat">
            <a:noFill/>
            <a:prstDash val="solid"/>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s-MX" sz="3600" b="0" i="0" u="none" strike="noStrike" kern="1200" cap="none" spc="0" baseline="0">
              <a:solidFill>
                <a:srgbClr val="FFFFFF"/>
              </a:solidFill>
              <a:uFillTx/>
              <a:latin typeface="Calibri"/>
            </a:endParaRPr>
          </a:p>
        </p:txBody>
      </p:sp>
      <p:sp>
        <p:nvSpPr>
          <p:cNvPr id="6" name="Elipse 48"/>
          <p:cNvSpPr/>
          <p:nvPr/>
        </p:nvSpPr>
        <p:spPr>
          <a:xfrm>
            <a:off x="498814" y="7447431"/>
            <a:ext cx="3058914" cy="305891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0745D"/>
          </a:solidFill>
          <a:ln cap="flat">
            <a:noFill/>
            <a:prstDash val="solid"/>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s-MX" sz="3600" b="0" i="0" u="none" strike="noStrike" kern="1200" cap="none" spc="0" baseline="0">
              <a:solidFill>
                <a:srgbClr val="FFFFFF"/>
              </a:solidFill>
              <a:uFillTx/>
              <a:latin typeface="Calibri"/>
            </a:endParaRPr>
          </a:p>
        </p:txBody>
      </p:sp>
      <p:sp>
        <p:nvSpPr>
          <p:cNvPr id="7" name="TextBox 5"/>
          <p:cNvSpPr txBox="1"/>
          <p:nvPr/>
        </p:nvSpPr>
        <p:spPr>
          <a:xfrm>
            <a:off x="48426" y="723930"/>
            <a:ext cx="23184913" cy="1446553"/>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8800" b="0" i="0" u="none" strike="noStrike" kern="1200" cap="none" spc="0" baseline="0">
                <a:solidFill>
                  <a:srgbClr val="000000"/>
                </a:solidFill>
                <a:uFillTx/>
                <a:latin typeface="Calibri" pitchFamily="34"/>
              </a:rPr>
              <a:t>Family Centered Telehealth </a:t>
            </a:r>
            <a:r>
              <a:rPr lang="en-US" sz="8800" b="1" i="0" u="none" strike="noStrike" kern="1200" cap="none" spc="0" baseline="0">
                <a:solidFill>
                  <a:srgbClr val="000000"/>
                </a:solidFill>
                <a:uFillTx/>
                <a:latin typeface="Calibri" pitchFamily="34"/>
              </a:rPr>
              <a:t>Rights</a:t>
            </a:r>
          </a:p>
        </p:txBody>
      </p:sp>
      <p:sp>
        <p:nvSpPr>
          <p:cNvPr id="8" name="TextBox 4"/>
          <p:cNvSpPr txBox="1"/>
          <p:nvPr/>
        </p:nvSpPr>
        <p:spPr>
          <a:xfrm>
            <a:off x="3981178" y="2935992"/>
            <a:ext cx="6257138" cy="1015660"/>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6000" b="1" i="0" u="none" strike="noStrike" kern="1200" cap="none" spc="0" baseline="0">
                <a:solidFill>
                  <a:srgbClr val="5D554A"/>
                </a:solidFill>
                <a:uFillTx/>
                <a:latin typeface="Calibri" pitchFamily="34"/>
              </a:rPr>
              <a:t>Care via Telehealth</a:t>
            </a:r>
          </a:p>
        </p:txBody>
      </p:sp>
      <p:sp>
        <p:nvSpPr>
          <p:cNvPr id="9" name="Elipse 46"/>
          <p:cNvSpPr/>
          <p:nvPr/>
        </p:nvSpPr>
        <p:spPr>
          <a:xfrm>
            <a:off x="13574533" y="7447431"/>
            <a:ext cx="3058914" cy="305891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5D554A"/>
          </a:solidFill>
          <a:ln cap="flat">
            <a:noFill/>
            <a:prstDash val="solid"/>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s-MX" sz="3600" b="0" i="0" u="none" strike="noStrike" kern="1200" cap="none" spc="0" baseline="0">
              <a:solidFill>
                <a:srgbClr val="FFFFFF"/>
              </a:solidFill>
              <a:uFillTx/>
              <a:latin typeface="Calibri"/>
            </a:endParaRPr>
          </a:p>
        </p:txBody>
      </p:sp>
      <p:sp>
        <p:nvSpPr>
          <p:cNvPr id="10" name="Elipse 46"/>
          <p:cNvSpPr/>
          <p:nvPr/>
        </p:nvSpPr>
        <p:spPr>
          <a:xfrm>
            <a:off x="618335" y="3218962"/>
            <a:ext cx="3058914" cy="305891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1F3961"/>
          </a:solidFill>
          <a:ln cap="flat">
            <a:noFill/>
            <a:prstDash val="solid"/>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s-MX" sz="3600" b="0" i="0" u="none" strike="noStrike" kern="1200" cap="none" spc="0" baseline="0">
              <a:solidFill>
                <a:srgbClr val="FFFFFF"/>
              </a:solidFill>
              <a:uFillTx/>
              <a:latin typeface="Calibri"/>
            </a:endParaRPr>
          </a:p>
        </p:txBody>
      </p:sp>
      <p:sp>
        <p:nvSpPr>
          <p:cNvPr id="11" name="Subtitle 2"/>
          <p:cNvSpPr txBox="1"/>
          <p:nvPr/>
        </p:nvSpPr>
        <p:spPr>
          <a:xfrm>
            <a:off x="3882176" y="8580107"/>
            <a:ext cx="9604711" cy="5619948"/>
          </a:xfrm>
          <a:prstGeom prst="rect">
            <a:avLst/>
          </a:prstGeom>
          <a:noFill/>
          <a:ln cap="flat">
            <a:noFill/>
          </a:ln>
          <a:effectLst>
            <a:outerShdw dist="22997" dir="5400000" algn="tl">
              <a:srgbClr val="000000">
                <a:alpha val="35000"/>
              </a:srgbClr>
            </a:outerShdw>
          </a:effectLst>
        </p:spPr>
        <p:txBody>
          <a:bodyPr vert="horz" wrap="square" lIns="217435" tIns="108722" rIns="217435" bIns="108722" anchor="t" anchorCtr="0" compatLnSpc="1">
            <a:spAutoFit/>
          </a:bodyPr>
          <a:lstStyle/>
          <a:p>
            <a:pPr marL="0" marR="0" lvl="0" indent="0" algn="l" defTabSz="1087633" rtl="0" fontAlgn="auto" hangingPunct="1">
              <a:lnSpc>
                <a:spcPct val="120000"/>
              </a:lnSpc>
              <a:spcBef>
                <a:spcPts val="800"/>
              </a:spcBef>
              <a:spcAft>
                <a:spcPts val="0"/>
              </a:spcAft>
              <a:buNone/>
              <a:tabLst/>
              <a:defRPr sz="1800" b="0" i="0" u="none" strike="noStrike" kern="0" cap="none" spc="0" baseline="0">
                <a:solidFill>
                  <a:srgbClr val="000000"/>
                </a:solidFill>
                <a:uFillTx/>
              </a:defRPr>
            </a:pPr>
            <a:r>
              <a:rPr lang="en-US" sz="3200" b="0" i="0" u="none" strike="noStrike" kern="1200" cap="none" spc="0" baseline="0">
                <a:solidFill>
                  <a:srgbClr val="000000"/>
                </a:solidFill>
                <a:uFillTx/>
                <a:latin typeface="Open Sans Light"/>
                <a:cs typeface="Open Sans Light"/>
              </a:rPr>
              <a:t>You have the right to ask your provider or the appropriate office staff any questions about logging on to, and needing assistance with, the platform.</a:t>
            </a:r>
          </a:p>
          <a:p>
            <a:pPr marL="0" marR="0" lvl="0" indent="0" algn="l" defTabSz="1087633" rtl="0" fontAlgn="auto" hangingPunct="1">
              <a:lnSpc>
                <a:spcPct val="120000"/>
              </a:lnSpc>
              <a:spcBef>
                <a:spcPts val="800"/>
              </a:spcBef>
              <a:spcAft>
                <a:spcPts val="0"/>
              </a:spcAft>
              <a:buNone/>
              <a:tabLst/>
              <a:defRPr sz="1800" b="0" i="0" u="none" strike="noStrike" kern="0" cap="none" spc="0" baseline="0">
                <a:solidFill>
                  <a:srgbClr val="000000"/>
                </a:solidFill>
                <a:uFillTx/>
              </a:defRPr>
            </a:pPr>
            <a:r>
              <a:rPr lang="en-US" sz="3200" b="0" i="0" u="none" strike="noStrike" kern="1200" cap="none" spc="0" baseline="0">
                <a:solidFill>
                  <a:srgbClr val="000000"/>
                </a:solidFill>
                <a:uFillTx/>
                <a:latin typeface="Open Sans Light"/>
                <a:cs typeface="Open Sans Light"/>
              </a:rPr>
              <a:t>You have the right to share information or symptoms and ask questions during a telehealth visit as you would during an in person visit.</a:t>
            </a:r>
          </a:p>
          <a:p>
            <a:pPr marL="0" marR="0" lvl="0" indent="0" algn="l" defTabSz="1087633" rtl="0" fontAlgn="auto" hangingPunct="1">
              <a:lnSpc>
                <a:spcPct val="120000"/>
              </a:lnSpc>
              <a:spcBef>
                <a:spcPts val="800"/>
              </a:spcBef>
              <a:spcAft>
                <a:spcPts val="0"/>
              </a:spcAft>
              <a:buNone/>
              <a:tabLst/>
              <a:defRPr sz="1800" b="0" i="0" u="none" strike="noStrike" kern="0" cap="none" spc="0" baseline="0">
                <a:solidFill>
                  <a:srgbClr val="000000"/>
                </a:solidFill>
                <a:uFillTx/>
              </a:defRPr>
            </a:pPr>
            <a:endParaRPr lang="en-US" sz="3200" b="0" i="0" u="none" strike="noStrike" kern="1200" cap="none" spc="0" baseline="0">
              <a:solidFill>
                <a:srgbClr val="000000"/>
              </a:solidFill>
              <a:uFillTx/>
              <a:latin typeface="Open Sans Light"/>
              <a:cs typeface="Open Sans Light"/>
            </a:endParaRPr>
          </a:p>
          <a:p>
            <a:pPr marL="0" marR="0" lvl="0" indent="0" algn="ctr" defTabSz="1087633" rtl="0" fontAlgn="auto" hangingPunct="1">
              <a:lnSpc>
                <a:spcPct val="120000"/>
              </a:lnSpc>
              <a:spcBef>
                <a:spcPts val="600"/>
              </a:spcBef>
              <a:spcAft>
                <a:spcPts val="0"/>
              </a:spcAft>
              <a:buNone/>
              <a:tabLst/>
              <a:defRPr sz="1800" b="0" i="0" u="none" strike="noStrike" kern="0" cap="none" spc="0" baseline="0">
                <a:solidFill>
                  <a:srgbClr val="000000"/>
                </a:solidFill>
                <a:uFillTx/>
              </a:defRPr>
            </a:pPr>
            <a:endParaRPr lang="en-US" sz="2400" b="0" i="0" u="none" strike="noStrike" kern="1200" cap="none" spc="0" baseline="0">
              <a:solidFill>
                <a:srgbClr val="000000"/>
              </a:solidFill>
              <a:uFillTx/>
              <a:latin typeface="Open Sans Light"/>
              <a:cs typeface="Open Sans Light"/>
            </a:endParaRPr>
          </a:p>
        </p:txBody>
      </p:sp>
      <p:sp>
        <p:nvSpPr>
          <p:cNvPr id="12" name="Subtitle 2"/>
          <p:cNvSpPr txBox="1"/>
          <p:nvPr/>
        </p:nvSpPr>
        <p:spPr>
          <a:xfrm>
            <a:off x="16633438" y="3957678"/>
            <a:ext cx="7744209" cy="3062901"/>
          </a:xfrm>
          <a:prstGeom prst="rect">
            <a:avLst/>
          </a:prstGeom>
          <a:noFill/>
          <a:ln cap="flat">
            <a:noFill/>
          </a:ln>
          <a:effectLst>
            <a:outerShdw dist="22997" dir="5400000" algn="tl">
              <a:srgbClr val="000000">
                <a:alpha val="35000"/>
              </a:srgbClr>
            </a:outerShdw>
          </a:effectLst>
        </p:spPr>
        <p:txBody>
          <a:bodyPr vert="horz" wrap="square" lIns="217435" tIns="108722" rIns="217435" bIns="108722" anchor="t" anchorCtr="0" compatLnSpc="1">
            <a:spAutoFit/>
          </a:bodyPr>
          <a:lstStyle/>
          <a:p>
            <a:pPr marL="0" marR="0" lvl="0" indent="0" algn="l" defTabSz="1087633" rtl="0" fontAlgn="auto" hangingPunct="1">
              <a:lnSpc>
                <a:spcPts val="4300"/>
              </a:lnSpc>
              <a:spcBef>
                <a:spcPts val="800"/>
              </a:spcBef>
              <a:spcAft>
                <a:spcPts val="0"/>
              </a:spcAft>
              <a:buNone/>
              <a:tabLst/>
              <a:defRPr sz="1800" b="0" i="0" u="none" strike="noStrike" kern="0" cap="none" spc="0" baseline="0">
                <a:solidFill>
                  <a:srgbClr val="000000"/>
                </a:solidFill>
                <a:uFillTx/>
              </a:defRPr>
            </a:pPr>
            <a:r>
              <a:rPr lang="en-US" sz="3200" b="0" i="0" u="none" strike="noStrike" kern="1200" cap="none" spc="0" baseline="0">
                <a:solidFill>
                  <a:srgbClr val="000000"/>
                </a:solidFill>
                <a:uFillTx/>
                <a:latin typeface="Open Sans Light"/>
                <a:cs typeface="Open Sans Light"/>
              </a:rPr>
              <a:t>You have the right to disagree with any plans or ask for review or changes to the plan of care in a telehealth visit just as you would during an in person visit.</a:t>
            </a:r>
          </a:p>
          <a:p>
            <a:pPr marL="0" marR="0" lvl="0" indent="0" algn="l" defTabSz="1087633" rtl="0" fontAlgn="auto" hangingPunct="1">
              <a:lnSpc>
                <a:spcPts val="4300"/>
              </a:lnSpc>
              <a:spcBef>
                <a:spcPts val="700"/>
              </a:spcBef>
              <a:spcAft>
                <a:spcPts val="0"/>
              </a:spcAft>
              <a:buNone/>
              <a:tabLst/>
              <a:defRPr sz="1800" b="0" i="0" u="none" strike="noStrike" kern="0" cap="none" spc="0" baseline="0">
                <a:solidFill>
                  <a:srgbClr val="000000"/>
                </a:solidFill>
                <a:uFillTx/>
              </a:defRPr>
            </a:pPr>
            <a:endParaRPr lang="en-US" sz="2800" b="0" i="0" u="none" strike="noStrike" kern="1200" cap="none" spc="0" baseline="0">
              <a:solidFill>
                <a:srgbClr val="606160"/>
              </a:solidFill>
              <a:uFillTx/>
              <a:latin typeface="Muli"/>
              <a:ea typeface="Lato Light" pitchFamily="34"/>
              <a:cs typeface="Lato Light" pitchFamily="34"/>
            </a:endParaRPr>
          </a:p>
        </p:txBody>
      </p:sp>
      <p:sp>
        <p:nvSpPr>
          <p:cNvPr id="13" name="Rectangle 794"/>
          <p:cNvSpPr/>
          <p:nvPr/>
        </p:nvSpPr>
        <p:spPr>
          <a:xfrm>
            <a:off x="16721084" y="7058198"/>
            <a:ext cx="5331619" cy="1015660"/>
          </a:xfrm>
          <a:prstGeom prst="rect">
            <a:avLst/>
          </a:prstGeom>
          <a:noFill/>
          <a:ln cap="flat">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6000" b="1" i="0" u="none" strike="noStrike" kern="1200" cap="none" spc="0" baseline="0">
                <a:solidFill>
                  <a:srgbClr val="5D554A"/>
                </a:solidFill>
                <a:uFillTx/>
                <a:latin typeface="Calibri" pitchFamily="34"/>
              </a:rPr>
              <a:t>Documentation</a:t>
            </a:r>
          </a:p>
        </p:txBody>
      </p:sp>
      <p:sp>
        <p:nvSpPr>
          <p:cNvPr id="14" name="TextBox 19"/>
          <p:cNvSpPr txBox="1"/>
          <p:nvPr/>
        </p:nvSpPr>
        <p:spPr>
          <a:xfrm>
            <a:off x="16696523" y="2901967"/>
            <a:ext cx="6257138" cy="1015660"/>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6000" b="1" i="0" u="none" strike="noStrike" kern="1200" cap="none" spc="0" baseline="0">
                <a:solidFill>
                  <a:srgbClr val="5D554A"/>
                </a:solidFill>
                <a:uFillTx/>
                <a:latin typeface="Calibri" pitchFamily="34"/>
              </a:rPr>
              <a:t>Plans of Care</a:t>
            </a:r>
          </a:p>
        </p:txBody>
      </p:sp>
      <p:sp>
        <p:nvSpPr>
          <p:cNvPr id="15" name="Subtitle 2"/>
          <p:cNvSpPr txBox="1"/>
          <p:nvPr/>
        </p:nvSpPr>
        <p:spPr>
          <a:xfrm>
            <a:off x="16613541" y="8053971"/>
            <a:ext cx="7728069" cy="3217883"/>
          </a:xfrm>
          <a:prstGeom prst="rect">
            <a:avLst/>
          </a:prstGeom>
          <a:noFill/>
          <a:ln cap="flat">
            <a:noFill/>
          </a:ln>
          <a:effectLst>
            <a:outerShdw dist="22997" dir="5400000" algn="tl">
              <a:srgbClr val="000000">
                <a:alpha val="35000"/>
              </a:srgbClr>
            </a:outerShdw>
          </a:effectLst>
        </p:spPr>
        <p:txBody>
          <a:bodyPr vert="horz" wrap="square" lIns="217435" tIns="108722" rIns="217435" bIns="108722" anchor="t" anchorCtr="0" compatLnSpc="1">
            <a:spAutoFit/>
          </a:bodyPr>
          <a:lstStyle/>
          <a:p>
            <a:pPr marL="0" marR="0" lvl="0" indent="0" algn="l" defTabSz="1087633" rtl="0" fontAlgn="auto" hangingPunct="1">
              <a:lnSpc>
                <a:spcPct val="120000"/>
              </a:lnSpc>
              <a:spcBef>
                <a:spcPts val="800"/>
              </a:spcBef>
              <a:spcAft>
                <a:spcPts val="0"/>
              </a:spcAft>
              <a:buNone/>
              <a:tabLst/>
              <a:defRPr sz="1800" b="0" i="0" u="none" strike="noStrike" kern="0" cap="none" spc="0" baseline="0">
                <a:solidFill>
                  <a:srgbClr val="000000"/>
                </a:solidFill>
                <a:uFillTx/>
              </a:defRPr>
            </a:pPr>
            <a:r>
              <a:rPr lang="en-US" sz="3200" b="0" i="0" u="none" strike="noStrike" kern="1200" cap="none" spc="0" baseline="0">
                <a:solidFill>
                  <a:srgbClr val="000000"/>
                </a:solidFill>
                <a:uFillTx/>
                <a:latin typeface="Open Sans Light"/>
                <a:cs typeface="Open Sans Light"/>
              </a:rPr>
              <a:t>You have the right to receive the same type of information, such as test results or diagnosis, during telehealth as you would during an in person visit.</a:t>
            </a:r>
          </a:p>
          <a:p>
            <a:pPr marL="0" marR="0" lvl="0" indent="0" algn="l" defTabSz="1087633" rtl="0" fontAlgn="auto" hangingPunct="1">
              <a:lnSpc>
                <a:spcPct val="120000"/>
              </a:lnSpc>
              <a:spcBef>
                <a:spcPts val="800"/>
              </a:spcBef>
              <a:spcAft>
                <a:spcPts val="0"/>
              </a:spcAft>
              <a:buNone/>
              <a:tabLst/>
              <a:defRPr sz="1800" b="0" i="0" u="none" strike="noStrike" kern="0" cap="none" spc="0" baseline="0">
                <a:solidFill>
                  <a:srgbClr val="000000"/>
                </a:solidFill>
                <a:uFillTx/>
              </a:defRPr>
            </a:pPr>
            <a:endParaRPr lang="en-US" sz="3200" b="0" i="0" u="none" strike="noStrike" kern="1200" cap="none" spc="0" baseline="0">
              <a:solidFill>
                <a:srgbClr val="000000"/>
              </a:solidFill>
              <a:uFillTx/>
              <a:latin typeface="Open Sans Light"/>
              <a:cs typeface="Open Sans Light"/>
            </a:endParaRPr>
          </a:p>
        </p:txBody>
      </p:sp>
      <p:pic>
        <p:nvPicPr>
          <p:cNvPr id="16" name="Graphic 5" descr="First aid kit">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1144307" y="3732653"/>
            <a:ext cx="1956944" cy="1956944"/>
          </a:xfrm>
          <a:prstGeom prst="rect">
            <a:avLst/>
          </a:prstGeom>
          <a:noFill/>
          <a:ln cap="flat">
            <a:noFill/>
          </a:ln>
          <a:effectLst>
            <a:outerShdw dist="22997" dir="5400000" algn="tl">
              <a:srgbClr val="000000">
                <a:alpha val="35000"/>
              </a:srgbClr>
            </a:outerShdw>
          </a:effectLst>
        </p:spPr>
      </p:pic>
      <p:pic>
        <p:nvPicPr>
          <p:cNvPr id="17" name="Graphic 7" descr="List">
            <a:extLst>
              <a:ext uri="{FF2B5EF4-FFF2-40B4-BE49-F238E27FC236}">
                <a16:creationId xmlns:a16="http://schemas.microsoft.com/office/drawing/2014/main" id="{00000000-0000-0000-0000-000000000000}"/>
              </a:ext>
            </a:extLst>
          </p:cNvPr>
          <p:cNvPicPr>
            <a:picLocks noChangeAspect="1"/>
          </p:cNvPicPr>
          <p:nvPr/>
        </p:nvPicPr>
        <p:blipFill>
          <a:blip r:embed="rId4"/>
          <a:stretch>
            <a:fillRect/>
          </a:stretch>
        </p:blipFill>
        <p:spPr>
          <a:xfrm>
            <a:off x="14117604" y="3836438"/>
            <a:ext cx="1737945" cy="1737945"/>
          </a:xfrm>
          <a:prstGeom prst="rect">
            <a:avLst/>
          </a:prstGeom>
          <a:noFill/>
          <a:ln cap="flat">
            <a:noFill/>
          </a:ln>
          <a:effectLst>
            <a:outerShdw dist="22997" dir="5400000" algn="tl">
              <a:srgbClr val="000000">
                <a:alpha val="35000"/>
              </a:srgbClr>
            </a:outerShdw>
          </a:effectLst>
        </p:spPr>
      </p:pic>
      <p:pic>
        <p:nvPicPr>
          <p:cNvPr id="18" name="Graphic 9" descr="Badge Question Mark">
            <a:extLst>
              <a:ext uri="{FF2B5EF4-FFF2-40B4-BE49-F238E27FC236}">
                <a16:creationId xmlns:a16="http://schemas.microsoft.com/office/drawing/2014/main" id="{00000000-0000-0000-0000-000000000000}"/>
              </a:ext>
            </a:extLst>
          </p:cNvPr>
          <p:cNvPicPr>
            <a:picLocks noChangeAspect="1"/>
          </p:cNvPicPr>
          <p:nvPr/>
        </p:nvPicPr>
        <p:blipFill>
          <a:blip r:embed="rId5"/>
          <a:stretch>
            <a:fillRect/>
          </a:stretch>
        </p:blipFill>
        <p:spPr>
          <a:xfrm>
            <a:off x="992288" y="7940896"/>
            <a:ext cx="2071966" cy="2071966"/>
          </a:xfrm>
          <a:prstGeom prst="rect">
            <a:avLst/>
          </a:prstGeom>
          <a:noFill/>
          <a:ln cap="flat">
            <a:noFill/>
          </a:ln>
          <a:effectLst>
            <a:outerShdw dist="22997" dir="5400000" algn="tl">
              <a:srgbClr val="000000">
                <a:alpha val="35000"/>
              </a:srgbClr>
            </a:outerShdw>
          </a:effectLst>
        </p:spPr>
      </p:pic>
      <p:pic>
        <p:nvPicPr>
          <p:cNvPr id="19" name="Graphic 13" descr="Folder Search">
            <a:extLst>
              <a:ext uri="{FF2B5EF4-FFF2-40B4-BE49-F238E27FC236}">
                <a16:creationId xmlns:a16="http://schemas.microsoft.com/office/drawing/2014/main" id="{00000000-0000-0000-0000-000000000000}"/>
              </a:ext>
            </a:extLst>
          </p:cNvPr>
          <p:cNvPicPr>
            <a:picLocks noChangeAspect="1"/>
          </p:cNvPicPr>
          <p:nvPr/>
        </p:nvPicPr>
        <p:blipFill>
          <a:blip r:embed="rId6"/>
          <a:stretch>
            <a:fillRect/>
          </a:stretch>
        </p:blipFill>
        <p:spPr>
          <a:xfrm>
            <a:off x="14011808" y="7954923"/>
            <a:ext cx="2105662" cy="2105662"/>
          </a:xfrm>
          <a:prstGeom prst="rect">
            <a:avLst/>
          </a:prstGeom>
          <a:noFill/>
          <a:ln cap="flat">
            <a:noFill/>
          </a:ln>
          <a:effectLst>
            <a:outerShdw dist="22997" dir="5400000" algn="tl">
              <a:srgbClr val="000000">
                <a:alpha val="35000"/>
              </a:srgbClr>
            </a:outerShdw>
          </a:effectLst>
        </p:spPr>
      </p:pic>
      <p:pic>
        <p:nvPicPr>
          <p:cNvPr id="20" name="Picture 24">
            <a:extLst>
              <a:ext uri="{FF2B5EF4-FFF2-40B4-BE49-F238E27FC236}">
                <a16:creationId xmlns:a16="http://schemas.microsoft.com/office/drawing/2014/main" id="{00000000-0000-0000-0000-000000000000}"/>
              </a:ext>
            </a:extLst>
          </p:cNvPr>
          <p:cNvPicPr>
            <a:picLocks noChangeAspect="1"/>
          </p:cNvPicPr>
          <p:nvPr/>
        </p:nvPicPr>
        <p:blipFill>
          <a:blip r:embed="rId7"/>
          <a:stretch>
            <a:fillRect/>
          </a:stretch>
        </p:blipFill>
        <p:spPr>
          <a:xfrm>
            <a:off x="21190835" y="12583222"/>
            <a:ext cx="2548140" cy="616488"/>
          </a:xfrm>
          <a:prstGeom prst="rect">
            <a:avLst/>
          </a:prstGeom>
          <a:noFill/>
          <a:ln cap="flat">
            <a:noFill/>
          </a:ln>
          <a:effectLst>
            <a:outerShdw dist="22997" dir="5400000" algn="tl">
              <a:srgbClr val="000000">
                <a:alpha val="35000"/>
              </a:srgbClr>
            </a:outerShdw>
          </a:effectLst>
        </p:spPr>
      </p:pic>
    </p:spTree>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name="Slide4191">
    <p:spTree>
      <p:nvGrpSpPr>
        <p:cNvPr id="1" name=""/>
        <p:cNvGrpSpPr/>
        <p:nvPr/>
      </p:nvGrpSpPr>
      <p:grpSpPr>
        <a:xfrm>
          <a:off x="0" y="0"/>
          <a:ext cx="0" cy="0"/>
          <a:chOff x="0" y="0"/>
          <a:chExt cx="0" cy="0"/>
        </a:xfrm>
      </p:grpSpPr>
      <p:sp>
        <p:nvSpPr>
          <p:cNvPr id="2" name="Freeform 1278"/>
          <p:cNvSpPr/>
          <p:nvPr/>
        </p:nvSpPr>
        <p:spPr>
          <a:xfrm>
            <a:off x="12361014" y="9002990"/>
            <a:ext cx="154533" cy="115909"/>
          </a:xfrm>
          <a:custGeom>
            <a:avLst/>
            <a:gdLst>
              <a:gd name="f0" fmla="val 10800000"/>
              <a:gd name="f1" fmla="val 5400000"/>
              <a:gd name="f2" fmla="val 180"/>
              <a:gd name="f3" fmla="val w"/>
              <a:gd name="f4" fmla="val h"/>
              <a:gd name="f5" fmla="val 0"/>
              <a:gd name="f6" fmla="val 16"/>
              <a:gd name="f7" fmla="val 14"/>
              <a:gd name="f8" fmla="val 15"/>
              <a:gd name="f9" fmla="val 13"/>
              <a:gd name="f10" fmla="val 10"/>
              <a:gd name="f11" fmla="val 9"/>
              <a:gd name="f12" fmla="val 5"/>
              <a:gd name="f13" fmla="+- 0 0 -90"/>
              <a:gd name="f14" fmla="*/ f3 1 16"/>
              <a:gd name="f15" fmla="*/ f4 1 14"/>
              <a:gd name="f16" fmla="val f5"/>
              <a:gd name="f17" fmla="val f6"/>
              <a:gd name="f18" fmla="val f7"/>
              <a:gd name="f19" fmla="*/ f13 f0 1"/>
              <a:gd name="f20" fmla="+- f18 0 f16"/>
              <a:gd name="f21" fmla="+- f17 0 f16"/>
              <a:gd name="f22" fmla="*/ f19 1 f2"/>
              <a:gd name="f23" fmla="*/ f21 1 16"/>
              <a:gd name="f24" fmla="*/ f20 1 14"/>
              <a:gd name="f25" fmla="*/ 15 f21 1"/>
              <a:gd name="f26" fmla="*/ 13 f20 1"/>
              <a:gd name="f27" fmla="*/ 0 f21 1"/>
              <a:gd name="f28" fmla="*/ 0 f20 1"/>
              <a:gd name="f29" fmla="+- f22 0 f1"/>
              <a:gd name="f30" fmla="*/ f25 1 16"/>
              <a:gd name="f31" fmla="*/ f26 1 14"/>
              <a:gd name="f32" fmla="*/ f27 1 16"/>
              <a:gd name="f33" fmla="*/ f28 1 14"/>
              <a:gd name="f34" fmla="*/ 0 1 f23"/>
              <a:gd name="f35" fmla="*/ f17 1 f23"/>
              <a:gd name="f36" fmla="*/ 0 1 f24"/>
              <a:gd name="f37" fmla="*/ f18 1 f24"/>
              <a:gd name="f38" fmla="*/ f30 1 f23"/>
              <a:gd name="f39" fmla="*/ f31 1 f24"/>
              <a:gd name="f40" fmla="*/ f32 1 f23"/>
              <a:gd name="f41" fmla="*/ f33 1 f24"/>
              <a:gd name="f42" fmla="*/ f34 f14 1"/>
              <a:gd name="f43" fmla="*/ f35 f14 1"/>
              <a:gd name="f44" fmla="*/ f37 f15 1"/>
              <a:gd name="f45" fmla="*/ f36 f15 1"/>
              <a:gd name="f46" fmla="*/ f38 f14 1"/>
              <a:gd name="f47" fmla="*/ f39 f15 1"/>
              <a:gd name="f48" fmla="*/ f40 f14 1"/>
              <a:gd name="f49" fmla="*/ f41 f15 1"/>
            </a:gdLst>
            <a:ahLst/>
            <a:cxnLst>
              <a:cxn ang="3cd4">
                <a:pos x="hc" y="t"/>
              </a:cxn>
              <a:cxn ang="0">
                <a:pos x="r" y="vc"/>
              </a:cxn>
              <a:cxn ang="cd4">
                <a:pos x="hc" y="b"/>
              </a:cxn>
              <a:cxn ang="cd2">
                <a:pos x="l" y="vc"/>
              </a:cxn>
              <a:cxn ang="f29">
                <a:pos x="f46" y="f47"/>
              </a:cxn>
              <a:cxn ang="f29">
                <a:pos x="f46" y="f47"/>
              </a:cxn>
              <a:cxn ang="f29">
                <a:pos x="f48" y="f49"/>
              </a:cxn>
              <a:cxn ang="f29">
                <a:pos x="f48" y="f49"/>
              </a:cxn>
              <a:cxn ang="f29">
                <a:pos x="f46" y="f47"/>
              </a:cxn>
            </a:cxnLst>
            <a:rect l="f42" t="f45" r="f43" b="f44"/>
            <a:pathLst>
              <a:path w="16" h="14">
                <a:moveTo>
                  <a:pt x="f8" y="f9"/>
                </a:moveTo>
                <a:lnTo>
                  <a:pt x="f8" y="f9"/>
                </a:lnTo>
                <a:cubicBezTo>
                  <a:pt x="f10" y="f11"/>
                  <a:pt x="f12" y="f12"/>
                  <a:pt x="f5" y="f5"/>
                </a:cubicBezTo>
                <a:lnTo>
                  <a:pt x="f5" y="f5"/>
                </a:lnTo>
                <a:cubicBezTo>
                  <a:pt x="f12" y="f12"/>
                  <a:pt x="f10" y="f11"/>
                  <a:pt x="f8" y="f9"/>
                </a:cubicBezTo>
              </a:path>
            </a:pathLst>
          </a:custGeom>
          <a:noFill/>
          <a:ln cap="flat">
            <a:noFill/>
            <a:prstDash val="solid"/>
          </a:ln>
          <a:effectLst>
            <a:outerShdw dist="22997" dir="5400000" algn="tl">
              <a:srgbClr val="000000">
                <a:alpha val="35000"/>
              </a:srgbClr>
            </a:outerShdw>
          </a:effectLst>
        </p:spPr>
        <p:txBody>
          <a:bodyPr vert="horz" wrap="none" lIns="91440" tIns="45720" rIns="91440" bIns="45720" anchor="ctr" anchorCtr="0" compatLnSpc="1">
            <a:noAutofit/>
          </a:bodyPr>
          <a:lstStyle/>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606160"/>
              </a:solidFill>
              <a:uFillTx/>
              <a:latin typeface="Calibri" pitchFamily="34"/>
            </a:endParaRPr>
          </a:p>
        </p:txBody>
      </p:sp>
      <p:sp>
        <p:nvSpPr>
          <p:cNvPr id="3" name="Subtitle 2"/>
          <p:cNvSpPr txBox="1"/>
          <p:nvPr/>
        </p:nvSpPr>
        <p:spPr>
          <a:xfrm>
            <a:off x="3832232" y="4314322"/>
            <a:ext cx="7973165" cy="2468377"/>
          </a:xfrm>
          <a:prstGeom prst="rect">
            <a:avLst/>
          </a:prstGeom>
          <a:noFill/>
          <a:ln cap="flat">
            <a:noFill/>
          </a:ln>
          <a:effectLst>
            <a:outerShdw dist="22997" dir="5400000" algn="tl">
              <a:srgbClr val="000000">
                <a:alpha val="35000"/>
              </a:srgbClr>
            </a:outerShdw>
          </a:effectLst>
        </p:spPr>
        <p:txBody>
          <a:bodyPr vert="horz" wrap="square" lIns="217435" tIns="108722" rIns="217435" bIns="108722" anchor="t" anchorCtr="0" compatLnSpc="1">
            <a:spAutoFit/>
          </a:bodyPr>
          <a:lstStyle/>
          <a:p>
            <a:pPr marL="0" marR="0" lvl="0" indent="0" algn="l" defTabSz="1087633" rtl="0" fontAlgn="auto" hangingPunct="1">
              <a:lnSpc>
                <a:spcPts val="4300"/>
              </a:lnSpc>
              <a:spcBef>
                <a:spcPts val="800"/>
              </a:spcBef>
              <a:spcAft>
                <a:spcPts val="0"/>
              </a:spcAft>
              <a:buNone/>
              <a:tabLst/>
              <a:defRPr sz="1800" b="0" i="0" u="none" strike="noStrike" kern="0" cap="none" spc="0" baseline="0">
                <a:solidFill>
                  <a:srgbClr val="000000"/>
                </a:solidFill>
                <a:uFillTx/>
              </a:defRPr>
            </a:pPr>
            <a:r>
              <a:rPr lang="en-US" sz="3200" b="0" i="0" u="none" strike="noStrike" kern="1200" cap="none" spc="0" baseline="0">
                <a:solidFill>
                  <a:srgbClr val="000000"/>
                </a:solidFill>
                <a:uFillTx/>
                <a:latin typeface="Open Sans Light"/>
                <a:cs typeface="Open Sans Light"/>
              </a:rPr>
              <a:t>You have the right to accommodations for vision, hearing and speech to be able to access your telemedicine visit.</a:t>
            </a:r>
          </a:p>
          <a:p>
            <a:pPr marL="0" marR="0" lvl="0" indent="0" algn="l" defTabSz="1087633" rtl="0" fontAlgn="auto" hangingPunct="1">
              <a:lnSpc>
                <a:spcPts val="4300"/>
              </a:lnSpc>
              <a:spcBef>
                <a:spcPts val="700"/>
              </a:spcBef>
              <a:spcAft>
                <a:spcPts val="0"/>
              </a:spcAft>
              <a:buNone/>
              <a:tabLst/>
              <a:defRPr sz="1800" b="0" i="0" u="none" strike="noStrike" kern="0" cap="none" spc="0" baseline="0">
                <a:solidFill>
                  <a:srgbClr val="000000"/>
                </a:solidFill>
                <a:uFillTx/>
              </a:defRPr>
            </a:pPr>
            <a:endParaRPr lang="en-US" sz="2800" b="0" i="0" u="none" strike="noStrike" kern="1200" cap="none" spc="0" baseline="0">
              <a:solidFill>
                <a:srgbClr val="606160"/>
              </a:solidFill>
              <a:uFillTx/>
              <a:latin typeface="Muli"/>
              <a:ea typeface="Lato Light" pitchFamily="34"/>
              <a:cs typeface="Lato Light" pitchFamily="34"/>
            </a:endParaRPr>
          </a:p>
        </p:txBody>
      </p:sp>
      <p:sp>
        <p:nvSpPr>
          <p:cNvPr id="4" name="Rectangle 794"/>
          <p:cNvSpPr/>
          <p:nvPr/>
        </p:nvSpPr>
        <p:spPr>
          <a:xfrm>
            <a:off x="3875602" y="7637178"/>
            <a:ext cx="4703353" cy="1015660"/>
          </a:xfrm>
          <a:prstGeom prst="rect">
            <a:avLst/>
          </a:prstGeom>
          <a:noFill/>
          <a:ln cap="flat">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6000" b="1" i="0" u="none" strike="noStrike" kern="1200" cap="none" spc="0" baseline="0">
                <a:solidFill>
                  <a:srgbClr val="5D554A"/>
                </a:solidFill>
                <a:uFillTx/>
                <a:latin typeface="Calibri" pitchFamily="34"/>
              </a:rPr>
              <a:t>Interpretation</a:t>
            </a:r>
          </a:p>
        </p:txBody>
      </p:sp>
      <p:sp>
        <p:nvSpPr>
          <p:cNvPr id="5" name="Elipse 46"/>
          <p:cNvSpPr/>
          <p:nvPr/>
        </p:nvSpPr>
        <p:spPr>
          <a:xfrm>
            <a:off x="12652205" y="3637547"/>
            <a:ext cx="3058914" cy="305891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40765C"/>
          </a:solidFill>
          <a:ln cap="flat">
            <a:noFill/>
            <a:prstDash val="solid"/>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s-MX" sz="3600" b="0" i="0" u="none" strike="noStrike" kern="1200" cap="none" spc="0" baseline="0">
              <a:solidFill>
                <a:srgbClr val="FFFFFF"/>
              </a:solidFill>
              <a:uFillTx/>
              <a:latin typeface="Calibri"/>
            </a:endParaRPr>
          </a:p>
        </p:txBody>
      </p:sp>
      <p:sp>
        <p:nvSpPr>
          <p:cNvPr id="6" name="Elipse 48"/>
          <p:cNvSpPr/>
          <p:nvPr/>
        </p:nvSpPr>
        <p:spPr>
          <a:xfrm>
            <a:off x="663004" y="7815989"/>
            <a:ext cx="3058914" cy="305891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0745D"/>
          </a:solidFill>
          <a:ln cap="flat">
            <a:noFill/>
            <a:prstDash val="solid"/>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s-MX" sz="3600" b="0" i="0" u="none" strike="noStrike" kern="1200" cap="none" spc="0" baseline="0">
              <a:solidFill>
                <a:srgbClr val="FFFFFF"/>
              </a:solidFill>
              <a:uFillTx/>
              <a:latin typeface="Calibri"/>
            </a:endParaRPr>
          </a:p>
        </p:txBody>
      </p:sp>
      <p:sp>
        <p:nvSpPr>
          <p:cNvPr id="7" name="TextBox 5"/>
          <p:cNvSpPr txBox="1"/>
          <p:nvPr/>
        </p:nvSpPr>
        <p:spPr>
          <a:xfrm>
            <a:off x="663004" y="513728"/>
            <a:ext cx="23184913" cy="2800770"/>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8800" b="0" i="0" u="none" strike="noStrike" kern="1200" cap="none" spc="0" baseline="0">
                <a:solidFill>
                  <a:srgbClr val="000000"/>
                </a:solidFill>
                <a:uFillTx/>
                <a:latin typeface="Calibri" pitchFamily="34"/>
              </a:rPr>
              <a:t>Family Centered Telehealth </a:t>
            </a:r>
            <a:r>
              <a:rPr lang="en-US" sz="8800" b="1" i="0" u="none" strike="noStrike" kern="1200" cap="none" spc="0" baseline="0">
                <a:solidFill>
                  <a:srgbClr val="000000"/>
                </a:solidFill>
                <a:uFillTx/>
                <a:latin typeface="Calibri" pitchFamily="34"/>
              </a:rPr>
              <a:t>Rights</a:t>
            </a:r>
          </a:p>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8800" b="0" i="0" u="none" strike="noStrike" kern="1200" cap="none" spc="0" baseline="0">
              <a:solidFill>
                <a:srgbClr val="000000"/>
              </a:solidFill>
              <a:uFillTx/>
              <a:latin typeface="Calibri" pitchFamily="34"/>
            </a:endParaRPr>
          </a:p>
        </p:txBody>
      </p:sp>
      <p:sp>
        <p:nvSpPr>
          <p:cNvPr id="8" name="TextBox 4"/>
          <p:cNvSpPr txBox="1"/>
          <p:nvPr/>
        </p:nvSpPr>
        <p:spPr>
          <a:xfrm>
            <a:off x="3663150" y="3131344"/>
            <a:ext cx="8735153" cy="1015660"/>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6000" b="1" i="0" u="none" strike="noStrike" kern="1200" cap="none" spc="0" baseline="0">
                <a:solidFill>
                  <a:srgbClr val="5D554A"/>
                </a:solidFill>
                <a:uFillTx/>
                <a:latin typeface="Calibri" pitchFamily="34"/>
              </a:rPr>
              <a:t>Vision, Hearing &amp; Speech</a:t>
            </a:r>
          </a:p>
        </p:txBody>
      </p:sp>
      <p:sp>
        <p:nvSpPr>
          <p:cNvPr id="9" name="Elipse 46"/>
          <p:cNvSpPr/>
          <p:nvPr/>
        </p:nvSpPr>
        <p:spPr>
          <a:xfrm>
            <a:off x="12598484" y="7632094"/>
            <a:ext cx="3058914" cy="305891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5D554A"/>
          </a:solidFill>
          <a:ln cap="flat">
            <a:noFill/>
            <a:prstDash val="solid"/>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s-MX" sz="3600" b="0" i="0" u="none" strike="noStrike" kern="1200" cap="none" spc="0" baseline="0">
              <a:solidFill>
                <a:srgbClr val="FFFFFF"/>
              </a:solidFill>
              <a:uFillTx/>
              <a:latin typeface="Calibri"/>
            </a:endParaRPr>
          </a:p>
        </p:txBody>
      </p:sp>
      <p:sp>
        <p:nvSpPr>
          <p:cNvPr id="10" name="Elipse 46"/>
          <p:cNvSpPr/>
          <p:nvPr/>
        </p:nvSpPr>
        <p:spPr>
          <a:xfrm>
            <a:off x="692484" y="3532318"/>
            <a:ext cx="3058914" cy="305891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1F3961"/>
          </a:solidFill>
          <a:ln cap="flat">
            <a:noFill/>
            <a:prstDash val="solid"/>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s-MX" sz="3600" b="0" i="0" u="none" strike="noStrike" kern="1200" cap="none" spc="0" baseline="0">
              <a:solidFill>
                <a:srgbClr val="FFFFFF"/>
              </a:solidFill>
              <a:uFillTx/>
              <a:latin typeface="Calibri"/>
            </a:endParaRPr>
          </a:p>
        </p:txBody>
      </p:sp>
      <p:sp>
        <p:nvSpPr>
          <p:cNvPr id="11" name="Subtitle 2"/>
          <p:cNvSpPr txBox="1"/>
          <p:nvPr/>
        </p:nvSpPr>
        <p:spPr>
          <a:xfrm>
            <a:off x="15885752" y="4314322"/>
            <a:ext cx="8334893" cy="2561097"/>
          </a:xfrm>
          <a:prstGeom prst="rect">
            <a:avLst/>
          </a:prstGeom>
          <a:noFill/>
          <a:ln cap="flat">
            <a:noFill/>
          </a:ln>
          <a:effectLst>
            <a:outerShdw dist="22997" dir="5400000" algn="tl">
              <a:srgbClr val="000000">
                <a:alpha val="35000"/>
              </a:srgbClr>
            </a:outerShdw>
          </a:effectLst>
        </p:spPr>
        <p:txBody>
          <a:bodyPr vert="horz" wrap="square" lIns="217435" tIns="108722" rIns="217435" bIns="108722" anchor="t" anchorCtr="0" compatLnSpc="1">
            <a:spAutoFit/>
          </a:bodyPr>
          <a:lstStyle/>
          <a:p>
            <a:pPr marL="0" marR="0" lvl="0" indent="0" algn="l" defTabSz="1087633" rtl="0" fontAlgn="auto" hangingPunct="1">
              <a:lnSpc>
                <a:spcPct val="120000"/>
              </a:lnSpc>
              <a:spcBef>
                <a:spcPts val="800"/>
              </a:spcBef>
              <a:spcAft>
                <a:spcPts val="0"/>
              </a:spcAft>
              <a:buNone/>
              <a:tabLst/>
              <a:defRPr sz="1800" b="0" i="0" u="none" strike="noStrike" kern="0" cap="none" spc="0" baseline="0">
                <a:solidFill>
                  <a:srgbClr val="000000"/>
                </a:solidFill>
                <a:uFillTx/>
              </a:defRPr>
            </a:pPr>
            <a:r>
              <a:rPr lang="en-US" sz="3200" b="0" i="0" u="none" strike="noStrike" kern="1200" cap="none" spc="0" baseline="0">
                <a:solidFill>
                  <a:srgbClr val="000000"/>
                </a:solidFill>
                <a:uFillTx/>
                <a:latin typeface="Open Sans Light"/>
                <a:cs typeface="Open Sans Light"/>
              </a:rPr>
              <a:t>You have the right to have a family member, support person, or other individual present with you during your telehealth visit. </a:t>
            </a:r>
          </a:p>
          <a:p>
            <a:pPr marL="0" marR="0" lvl="0" indent="0" algn="l" defTabSz="1087633" rtl="0" fontAlgn="auto" hangingPunct="1">
              <a:lnSpc>
                <a:spcPct val="120000"/>
              </a:lnSpc>
              <a:spcBef>
                <a:spcPts val="700"/>
              </a:spcBef>
              <a:spcAft>
                <a:spcPts val="0"/>
              </a:spcAft>
              <a:buNone/>
              <a:tabLst/>
              <a:defRPr sz="1800" b="0" i="0" u="none" strike="noStrike" kern="0" cap="none" spc="0" baseline="0">
                <a:solidFill>
                  <a:srgbClr val="000000"/>
                </a:solidFill>
                <a:uFillTx/>
              </a:defRPr>
            </a:pPr>
            <a:endParaRPr lang="en-US" sz="2800" b="0" i="0" u="none" strike="noStrike" kern="1200" cap="none" spc="0" baseline="0">
              <a:solidFill>
                <a:srgbClr val="606160"/>
              </a:solidFill>
              <a:uFillTx/>
              <a:latin typeface="Muli"/>
              <a:ea typeface="Lato Light" pitchFamily="34"/>
              <a:cs typeface="Lato Light" pitchFamily="34"/>
            </a:endParaRPr>
          </a:p>
        </p:txBody>
      </p:sp>
      <p:sp>
        <p:nvSpPr>
          <p:cNvPr id="12" name="Rectangle 794"/>
          <p:cNvSpPr/>
          <p:nvPr/>
        </p:nvSpPr>
        <p:spPr>
          <a:xfrm>
            <a:off x="16058007" y="7669594"/>
            <a:ext cx="4703353" cy="1015660"/>
          </a:xfrm>
          <a:prstGeom prst="rect">
            <a:avLst/>
          </a:prstGeom>
          <a:noFill/>
          <a:ln cap="flat">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6000" b="1" i="0" u="none" strike="noStrike" kern="1200" cap="none" spc="0" baseline="0">
                <a:solidFill>
                  <a:srgbClr val="5D554A"/>
                </a:solidFill>
                <a:uFillTx/>
                <a:latin typeface="Calibri" pitchFamily="34"/>
              </a:rPr>
              <a:t>Stop a visit</a:t>
            </a:r>
          </a:p>
        </p:txBody>
      </p:sp>
      <p:sp>
        <p:nvSpPr>
          <p:cNvPr id="13" name="TextBox 23"/>
          <p:cNvSpPr txBox="1"/>
          <p:nvPr/>
        </p:nvSpPr>
        <p:spPr>
          <a:xfrm>
            <a:off x="15885752" y="3133740"/>
            <a:ext cx="8735153" cy="1015660"/>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6000" b="1" i="0" u="none" strike="noStrike" kern="1200" cap="none" spc="0" baseline="0">
                <a:solidFill>
                  <a:srgbClr val="5D554A"/>
                </a:solidFill>
                <a:uFillTx/>
                <a:latin typeface="Calibri" pitchFamily="34"/>
              </a:rPr>
              <a:t>Family &amp; Support</a:t>
            </a:r>
          </a:p>
        </p:txBody>
      </p:sp>
      <p:sp>
        <p:nvSpPr>
          <p:cNvPr id="14" name="Subtitle 2"/>
          <p:cNvSpPr txBox="1"/>
          <p:nvPr/>
        </p:nvSpPr>
        <p:spPr>
          <a:xfrm>
            <a:off x="15885752" y="8834603"/>
            <a:ext cx="8385889" cy="2036021"/>
          </a:xfrm>
          <a:prstGeom prst="rect">
            <a:avLst/>
          </a:prstGeom>
          <a:noFill/>
          <a:ln cap="flat">
            <a:noFill/>
          </a:ln>
          <a:effectLst>
            <a:outerShdw dist="22997" dir="5400000" algn="tl">
              <a:srgbClr val="000000">
                <a:alpha val="35000"/>
              </a:srgbClr>
            </a:outerShdw>
          </a:effectLst>
        </p:spPr>
        <p:txBody>
          <a:bodyPr vert="horz" wrap="square" lIns="217435" tIns="108722" rIns="217435" bIns="108722" anchor="t" anchorCtr="0" compatLnSpc="1">
            <a:spAutoFit/>
          </a:bodyPr>
          <a:lstStyle/>
          <a:p>
            <a:pPr marL="0" marR="0" lvl="0" indent="0" algn="l" defTabSz="1087633" rtl="0" fontAlgn="auto" hangingPunct="1">
              <a:lnSpc>
                <a:spcPct val="120000"/>
              </a:lnSpc>
              <a:spcBef>
                <a:spcPts val="800"/>
              </a:spcBef>
              <a:spcAft>
                <a:spcPts val="0"/>
              </a:spcAft>
              <a:buNone/>
              <a:tabLst/>
              <a:defRPr sz="1800" b="0" i="0" u="none" strike="noStrike" kern="0" cap="none" spc="0" baseline="0">
                <a:solidFill>
                  <a:srgbClr val="000000"/>
                </a:solidFill>
                <a:uFillTx/>
              </a:defRPr>
            </a:pPr>
            <a:r>
              <a:rPr lang="en-US" sz="3200" b="0" i="0" u="none" strike="noStrike" kern="1200" cap="none" spc="0" baseline="0">
                <a:solidFill>
                  <a:srgbClr val="000000"/>
                </a:solidFill>
                <a:uFillTx/>
                <a:latin typeface="Open Sans Light"/>
                <a:cs typeface="Open Sans Light"/>
              </a:rPr>
              <a:t>You have the right to stop a telehealth visit  if you feel uncomfortable at any time.</a:t>
            </a:r>
          </a:p>
          <a:p>
            <a:pPr marL="0" marR="0" lvl="0" indent="0" algn="ctr" defTabSz="1087633" rtl="0" fontAlgn="auto" hangingPunct="1">
              <a:lnSpc>
                <a:spcPct val="120000"/>
              </a:lnSpc>
              <a:spcBef>
                <a:spcPts val="800"/>
              </a:spcBef>
              <a:spcAft>
                <a:spcPts val="0"/>
              </a:spcAft>
              <a:buNone/>
              <a:tabLst/>
              <a:defRPr sz="1800" b="0" i="0" u="none" strike="noStrike" kern="0" cap="none" spc="0" baseline="0">
                <a:solidFill>
                  <a:srgbClr val="000000"/>
                </a:solidFill>
                <a:uFillTx/>
              </a:defRPr>
            </a:pPr>
            <a:endParaRPr lang="en-US" sz="3200" b="0" i="0" u="none" strike="noStrike" kern="1200" cap="none" spc="0" baseline="0">
              <a:solidFill>
                <a:srgbClr val="000000"/>
              </a:solidFill>
              <a:uFillTx/>
              <a:latin typeface="Open Sans Light"/>
              <a:cs typeface="Open Sans Light"/>
            </a:endParaRPr>
          </a:p>
        </p:txBody>
      </p:sp>
      <p:pic>
        <p:nvPicPr>
          <p:cNvPr id="15" name="Graphic 9" descr="Ear">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1981870" y="4353769"/>
            <a:ext cx="1881999" cy="1881999"/>
          </a:xfrm>
          <a:prstGeom prst="rect">
            <a:avLst/>
          </a:prstGeom>
          <a:noFill/>
          <a:ln cap="flat">
            <a:noFill/>
          </a:ln>
          <a:effectLst>
            <a:outerShdw dist="22997" dir="5400000" algn="tl">
              <a:srgbClr val="000000">
                <a:alpha val="35000"/>
              </a:srgbClr>
            </a:outerShdw>
          </a:effectLst>
        </p:spPr>
      </p:pic>
      <p:pic>
        <p:nvPicPr>
          <p:cNvPr id="16" name="Graphic 11" descr="Eye">
            <a:extLst>
              <a:ext uri="{FF2B5EF4-FFF2-40B4-BE49-F238E27FC236}">
                <a16:creationId xmlns:a16="http://schemas.microsoft.com/office/drawing/2014/main" id="{00000000-0000-0000-0000-000000000000}"/>
              </a:ext>
            </a:extLst>
          </p:cNvPr>
          <p:cNvPicPr>
            <a:picLocks noChangeAspect="1"/>
          </p:cNvPicPr>
          <p:nvPr/>
        </p:nvPicPr>
        <p:blipFill>
          <a:blip r:embed="rId4"/>
          <a:stretch>
            <a:fillRect/>
          </a:stretch>
        </p:blipFill>
        <p:spPr>
          <a:xfrm>
            <a:off x="939893" y="3626190"/>
            <a:ext cx="1771339" cy="1771339"/>
          </a:xfrm>
          <a:prstGeom prst="rect">
            <a:avLst/>
          </a:prstGeom>
          <a:noFill/>
          <a:ln cap="flat">
            <a:noFill/>
          </a:ln>
          <a:effectLst>
            <a:outerShdw dist="22997" dir="5400000" algn="tl">
              <a:srgbClr val="000000">
                <a:alpha val="35000"/>
              </a:srgbClr>
            </a:outerShdw>
          </a:effectLst>
        </p:spPr>
      </p:pic>
      <p:pic>
        <p:nvPicPr>
          <p:cNvPr id="17" name="Graphic 13" descr="Speech">
            <a:extLst>
              <a:ext uri="{FF2B5EF4-FFF2-40B4-BE49-F238E27FC236}">
                <a16:creationId xmlns:a16="http://schemas.microsoft.com/office/drawing/2014/main" id="{00000000-0000-0000-0000-000000000000}"/>
              </a:ext>
            </a:extLst>
          </p:cNvPr>
          <p:cNvPicPr>
            <a:picLocks noChangeAspect="1"/>
          </p:cNvPicPr>
          <p:nvPr/>
        </p:nvPicPr>
        <p:blipFill>
          <a:blip r:embed="rId5"/>
          <a:stretch>
            <a:fillRect/>
          </a:stretch>
        </p:blipFill>
        <p:spPr>
          <a:xfrm>
            <a:off x="939171" y="4902857"/>
            <a:ext cx="1424991" cy="1424991"/>
          </a:xfrm>
          <a:prstGeom prst="rect">
            <a:avLst/>
          </a:prstGeom>
          <a:noFill/>
          <a:ln cap="flat">
            <a:noFill/>
          </a:ln>
          <a:effectLst>
            <a:outerShdw dist="22997" dir="5400000" algn="tl">
              <a:srgbClr val="000000">
                <a:alpha val="35000"/>
              </a:srgbClr>
            </a:outerShdw>
          </a:effectLst>
        </p:spPr>
      </p:pic>
      <p:pic>
        <p:nvPicPr>
          <p:cNvPr id="18" name="Graphic 15" descr="Chat">
            <a:extLst>
              <a:ext uri="{FF2B5EF4-FFF2-40B4-BE49-F238E27FC236}">
                <a16:creationId xmlns:a16="http://schemas.microsoft.com/office/drawing/2014/main" id="{00000000-0000-0000-0000-000000000000}"/>
              </a:ext>
            </a:extLst>
          </p:cNvPr>
          <p:cNvPicPr>
            <a:picLocks noChangeAspect="1"/>
          </p:cNvPicPr>
          <p:nvPr/>
        </p:nvPicPr>
        <p:blipFill>
          <a:blip r:embed="rId6"/>
          <a:stretch>
            <a:fillRect/>
          </a:stretch>
        </p:blipFill>
        <p:spPr>
          <a:xfrm>
            <a:off x="995955" y="8309436"/>
            <a:ext cx="2124992" cy="2124992"/>
          </a:xfrm>
          <a:prstGeom prst="rect">
            <a:avLst/>
          </a:prstGeom>
          <a:noFill/>
          <a:ln cap="flat">
            <a:noFill/>
          </a:ln>
          <a:effectLst>
            <a:outerShdw dist="22997" dir="5400000" algn="tl">
              <a:srgbClr val="000000">
                <a:alpha val="35000"/>
              </a:srgbClr>
            </a:outerShdw>
          </a:effectLst>
        </p:spPr>
      </p:pic>
      <p:pic>
        <p:nvPicPr>
          <p:cNvPr id="19" name="Graphic 28" descr="Family with two children">
            <a:extLst>
              <a:ext uri="{FF2B5EF4-FFF2-40B4-BE49-F238E27FC236}">
                <a16:creationId xmlns:a16="http://schemas.microsoft.com/office/drawing/2014/main" id="{00000000-0000-0000-0000-000000000000}"/>
              </a:ext>
            </a:extLst>
          </p:cNvPr>
          <p:cNvPicPr>
            <a:picLocks noChangeAspect="1"/>
          </p:cNvPicPr>
          <p:nvPr/>
        </p:nvPicPr>
        <p:blipFill>
          <a:blip r:embed="rId7"/>
          <a:stretch>
            <a:fillRect/>
          </a:stretch>
        </p:blipFill>
        <p:spPr>
          <a:xfrm>
            <a:off x="13143164" y="4016849"/>
            <a:ext cx="1961177" cy="1961177"/>
          </a:xfrm>
          <a:prstGeom prst="rect">
            <a:avLst/>
          </a:prstGeom>
          <a:noFill/>
          <a:ln cap="flat">
            <a:noFill/>
          </a:ln>
          <a:effectLst>
            <a:outerShdw dist="22997" dir="5400000" algn="tl">
              <a:srgbClr val="000000">
                <a:alpha val="35000"/>
              </a:srgbClr>
            </a:outerShdw>
          </a:effectLst>
        </p:spPr>
      </p:pic>
      <p:pic>
        <p:nvPicPr>
          <p:cNvPr id="20" name="Picture 36" descr="A picture containing shape&#10;&#10;Description automatically generated">
            <a:extLst>
              <a:ext uri="{FF2B5EF4-FFF2-40B4-BE49-F238E27FC236}">
                <a16:creationId xmlns:a16="http://schemas.microsoft.com/office/drawing/2014/main" id="{00000000-0000-0000-0000-000000000000}"/>
              </a:ext>
            </a:extLst>
          </p:cNvPr>
          <p:cNvPicPr>
            <a:picLocks noChangeAspect="1"/>
          </p:cNvPicPr>
          <p:nvPr/>
        </p:nvPicPr>
        <p:blipFill>
          <a:blip r:embed="rId8"/>
          <a:stretch>
            <a:fillRect/>
          </a:stretch>
        </p:blipFill>
        <p:spPr>
          <a:xfrm>
            <a:off x="12740390" y="7775079"/>
            <a:ext cx="2687659" cy="2687659"/>
          </a:xfrm>
          <a:prstGeom prst="rect">
            <a:avLst/>
          </a:prstGeom>
          <a:noFill/>
          <a:ln cap="flat">
            <a:noFill/>
          </a:ln>
          <a:effectLst>
            <a:outerShdw dist="22997" dir="5400000" algn="tl">
              <a:srgbClr val="000000">
                <a:alpha val="35000"/>
              </a:srgbClr>
            </a:outerShdw>
          </a:effectLst>
        </p:spPr>
      </p:pic>
      <p:sp>
        <p:nvSpPr>
          <p:cNvPr id="21" name="Rectangle 2"/>
          <p:cNvSpPr/>
          <p:nvPr/>
        </p:nvSpPr>
        <p:spPr>
          <a:xfrm>
            <a:off x="3919328" y="8834603"/>
            <a:ext cx="7828434" cy="2062100"/>
          </a:xfrm>
          <a:prstGeom prst="rect">
            <a:avLst/>
          </a:prstGeom>
          <a:noFill/>
          <a:ln cap="flat">
            <a:noFill/>
            <a:prstDash val="solid"/>
          </a:ln>
          <a:effectLst>
            <a:outerShdw dist="22997" dir="5400000" algn="tl">
              <a:srgbClr val="000000">
                <a:alpha val="35000"/>
              </a:srgbClr>
            </a:outerShdw>
          </a:effectLst>
        </p:spPr>
        <p:txBody>
          <a:bodyPr vert="horz" wrap="square" lIns="91440" tIns="45720" rIns="91440" bIns="45720" anchor="ctr"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200" b="0" i="0" u="none" strike="noStrike" kern="1200" cap="none" spc="0" baseline="0">
                <a:solidFill>
                  <a:srgbClr val="000000"/>
                </a:solidFill>
                <a:uFillTx/>
                <a:latin typeface="Open Sans Light"/>
              </a:rPr>
              <a:t>You have the right to access a telehealth visit in your primary language with effective and adequate interpretation services.</a:t>
            </a:r>
          </a:p>
        </p:txBody>
      </p:sp>
      <p:pic>
        <p:nvPicPr>
          <p:cNvPr id="22" name="Picture 24">
            <a:extLst>
              <a:ext uri="{FF2B5EF4-FFF2-40B4-BE49-F238E27FC236}">
                <a16:creationId xmlns:a16="http://schemas.microsoft.com/office/drawing/2014/main" id="{00000000-0000-0000-0000-000000000000}"/>
              </a:ext>
            </a:extLst>
          </p:cNvPr>
          <p:cNvPicPr>
            <a:picLocks noChangeAspect="1"/>
          </p:cNvPicPr>
          <p:nvPr/>
        </p:nvPicPr>
        <p:blipFill>
          <a:blip r:embed="rId9"/>
          <a:stretch>
            <a:fillRect/>
          </a:stretch>
        </p:blipFill>
        <p:spPr>
          <a:xfrm>
            <a:off x="21190835" y="12583222"/>
            <a:ext cx="2548140" cy="616488"/>
          </a:xfrm>
          <a:prstGeom prst="rect">
            <a:avLst/>
          </a:prstGeom>
          <a:noFill/>
          <a:ln cap="flat">
            <a:noFill/>
          </a:ln>
          <a:effectLst>
            <a:outerShdw dist="22997" dir="5400000" algn="tl">
              <a:srgbClr val="000000">
                <a:alpha val="35000"/>
              </a:srgbClr>
            </a:outerShdw>
          </a:effectLst>
        </p:spPr>
      </p:pic>
    </p:spTree>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name="Slide4192">
    <p:spTree>
      <p:nvGrpSpPr>
        <p:cNvPr id="1" name=""/>
        <p:cNvGrpSpPr/>
        <p:nvPr/>
      </p:nvGrpSpPr>
      <p:grpSpPr>
        <a:xfrm>
          <a:off x="0" y="0"/>
          <a:ext cx="0" cy="0"/>
          <a:chOff x="0" y="0"/>
          <a:chExt cx="0" cy="0"/>
        </a:xfrm>
      </p:grpSpPr>
      <p:sp>
        <p:nvSpPr>
          <p:cNvPr id="2" name="Freeform 1278"/>
          <p:cNvSpPr/>
          <p:nvPr/>
        </p:nvSpPr>
        <p:spPr>
          <a:xfrm>
            <a:off x="12361014" y="9002990"/>
            <a:ext cx="154533" cy="115909"/>
          </a:xfrm>
          <a:custGeom>
            <a:avLst/>
            <a:gdLst>
              <a:gd name="f0" fmla="val 10800000"/>
              <a:gd name="f1" fmla="val 5400000"/>
              <a:gd name="f2" fmla="val 180"/>
              <a:gd name="f3" fmla="val w"/>
              <a:gd name="f4" fmla="val h"/>
              <a:gd name="f5" fmla="val 0"/>
              <a:gd name="f6" fmla="val 16"/>
              <a:gd name="f7" fmla="val 14"/>
              <a:gd name="f8" fmla="val 15"/>
              <a:gd name="f9" fmla="val 13"/>
              <a:gd name="f10" fmla="val 10"/>
              <a:gd name="f11" fmla="val 9"/>
              <a:gd name="f12" fmla="val 5"/>
              <a:gd name="f13" fmla="+- 0 0 -90"/>
              <a:gd name="f14" fmla="*/ f3 1 16"/>
              <a:gd name="f15" fmla="*/ f4 1 14"/>
              <a:gd name="f16" fmla="val f5"/>
              <a:gd name="f17" fmla="val f6"/>
              <a:gd name="f18" fmla="val f7"/>
              <a:gd name="f19" fmla="*/ f13 f0 1"/>
              <a:gd name="f20" fmla="+- f18 0 f16"/>
              <a:gd name="f21" fmla="+- f17 0 f16"/>
              <a:gd name="f22" fmla="*/ f19 1 f2"/>
              <a:gd name="f23" fmla="*/ f21 1 16"/>
              <a:gd name="f24" fmla="*/ f20 1 14"/>
              <a:gd name="f25" fmla="*/ 15 f21 1"/>
              <a:gd name="f26" fmla="*/ 13 f20 1"/>
              <a:gd name="f27" fmla="*/ 0 f21 1"/>
              <a:gd name="f28" fmla="*/ 0 f20 1"/>
              <a:gd name="f29" fmla="+- f22 0 f1"/>
              <a:gd name="f30" fmla="*/ f25 1 16"/>
              <a:gd name="f31" fmla="*/ f26 1 14"/>
              <a:gd name="f32" fmla="*/ f27 1 16"/>
              <a:gd name="f33" fmla="*/ f28 1 14"/>
              <a:gd name="f34" fmla="*/ 0 1 f23"/>
              <a:gd name="f35" fmla="*/ f17 1 f23"/>
              <a:gd name="f36" fmla="*/ 0 1 f24"/>
              <a:gd name="f37" fmla="*/ f18 1 f24"/>
              <a:gd name="f38" fmla="*/ f30 1 f23"/>
              <a:gd name="f39" fmla="*/ f31 1 f24"/>
              <a:gd name="f40" fmla="*/ f32 1 f23"/>
              <a:gd name="f41" fmla="*/ f33 1 f24"/>
              <a:gd name="f42" fmla="*/ f34 f14 1"/>
              <a:gd name="f43" fmla="*/ f35 f14 1"/>
              <a:gd name="f44" fmla="*/ f37 f15 1"/>
              <a:gd name="f45" fmla="*/ f36 f15 1"/>
              <a:gd name="f46" fmla="*/ f38 f14 1"/>
              <a:gd name="f47" fmla="*/ f39 f15 1"/>
              <a:gd name="f48" fmla="*/ f40 f14 1"/>
              <a:gd name="f49" fmla="*/ f41 f15 1"/>
            </a:gdLst>
            <a:ahLst/>
            <a:cxnLst>
              <a:cxn ang="3cd4">
                <a:pos x="hc" y="t"/>
              </a:cxn>
              <a:cxn ang="0">
                <a:pos x="r" y="vc"/>
              </a:cxn>
              <a:cxn ang="cd4">
                <a:pos x="hc" y="b"/>
              </a:cxn>
              <a:cxn ang="cd2">
                <a:pos x="l" y="vc"/>
              </a:cxn>
              <a:cxn ang="f29">
                <a:pos x="f46" y="f47"/>
              </a:cxn>
              <a:cxn ang="f29">
                <a:pos x="f46" y="f47"/>
              </a:cxn>
              <a:cxn ang="f29">
                <a:pos x="f48" y="f49"/>
              </a:cxn>
              <a:cxn ang="f29">
                <a:pos x="f48" y="f49"/>
              </a:cxn>
              <a:cxn ang="f29">
                <a:pos x="f46" y="f47"/>
              </a:cxn>
            </a:cxnLst>
            <a:rect l="f42" t="f45" r="f43" b="f44"/>
            <a:pathLst>
              <a:path w="16" h="14">
                <a:moveTo>
                  <a:pt x="f8" y="f9"/>
                </a:moveTo>
                <a:lnTo>
                  <a:pt x="f8" y="f9"/>
                </a:lnTo>
                <a:cubicBezTo>
                  <a:pt x="f10" y="f11"/>
                  <a:pt x="f12" y="f12"/>
                  <a:pt x="f5" y="f5"/>
                </a:cubicBezTo>
                <a:lnTo>
                  <a:pt x="f5" y="f5"/>
                </a:lnTo>
                <a:cubicBezTo>
                  <a:pt x="f12" y="f12"/>
                  <a:pt x="f10" y="f11"/>
                  <a:pt x="f8" y="f9"/>
                </a:cubicBezTo>
              </a:path>
            </a:pathLst>
          </a:custGeom>
          <a:noFill/>
          <a:ln cap="flat">
            <a:noFill/>
            <a:prstDash val="solid"/>
          </a:ln>
          <a:effectLst>
            <a:outerShdw dist="22997" dir="5400000" algn="tl">
              <a:srgbClr val="000000">
                <a:alpha val="35000"/>
              </a:srgbClr>
            </a:outerShdw>
          </a:effectLst>
        </p:spPr>
        <p:txBody>
          <a:bodyPr vert="horz" wrap="none" lIns="91440" tIns="45720" rIns="91440" bIns="45720" anchor="ctr" anchorCtr="0" compatLnSpc="1">
            <a:noAutofit/>
          </a:bodyPr>
          <a:lstStyle/>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606160"/>
              </a:solidFill>
              <a:uFillTx/>
              <a:latin typeface="Calibri" pitchFamily="34"/>
            </a:endParaRPr>
          </a:p>
        </p:txBody>
      </p:sp>
      <p:sp>
        <p:nvSpPr>
          <p:cNvPr id="3" name="Subtitle 2"/>
          <p:cNvSpPr txBox="1"/>
          <p:nvPr/>
        </p:nvSpPr>
        <p:spPr>
          <a:xfrm>
            <a:off x="3472680" y="4124492"/>
            <a:ext cx="9401623" cy="5541529"/>
          </a:xfrm>
          <a:prstGeom prst="rect">
            <a:avLst/>
          </a:prstGeom>
          <a:noFill/>
          <a:ln cap="flat">
            <a:noFill/>
          </a:ln>
          <a:effectLst>
            <a:outerShdw dist="22997" dir="5400000" algn="tl">
              <a:srgbClr val="000000">
                <a:alpha val="35000"/>
              </a:srgbClr>
            </a:outerShdw>
          </a:effectLst>
        </p:spPr>
        <p:txBody>
          <a:bodyPr vert="horz" wrap="square" lIns="217435" tIns="108722" rIns="217435" bIns="108722" anchor="t" anchorCtr="0" compatLnSpc="1">
            <a:spAutoFit/>
          </a:bodyPr>
          <a:lstStyle/>
          <a:p>
            <a:pPr marL="0" marR="0" lvl="0" indent="0" algn="l" defTabSz="1087633" rtl="0" fontAlgn="auto" hangingPunct="1">
              <a:lnSpc>
                <a:spcPct val="120000"/>
              </a:lnSpc>
              <a:spcBef>
                <a:spcPts val="800"/>
              </a:spcBef>
              <a:spcAft>
                <a:spcPts val="0"/>
              </a:spcAft>
              <a:buNone/>
              <a:tabLst/>
              <a:defRPr sz="1800" b="0" i="0" u="none" strike="noStrike" kern="0" cap="none" spc="0" baseline="0">
                <a:solidFill>
                  <a:srgbClr val="000000"/>
                </a:solidFill>
                <a:uFillTx/>
              </a:defRPr>
            </a:pPr>
            <a:r>
              <a:rPr lang="en-US" sz="3200" b="0" i="0" u="none" strike="noStrike" kern="1200" cap="none" spc="0" baseline="0">
                <a:solidFill>
                  <a:srgbClr val="000000"/>
                </a:solidFill>
                <a:uFillTx/>
                <a:latin typeface="Open Sans Light"/>
                <a:cs typeface="Open Sans Light"/>
              </a:rPr>
              <a:t>Come to the telehealth visit with information and updates  about your child’s health, such as celebrations in your child’s life since last visit, concerns, symptoms, treatments or hospitalizations since last visit, medications, updates from other providers, and any other information you think your providers might need to know.</a:t>
            </a:r>
          </a:p>
          <a:p>
            <a:pPr marL="0" marR="0" lvl="0" indent="0" algn="l" defTabSz="1087633" rtl="0" fontAlgn="auto" hangingPunct="1">
              <a:lnSpc>
                <a:spcPts val="4300"/>
              </a:lnSpc>
              <a:spcBef>
                <a:spcPts val="700"/>
              </a:spcBef>
              <a:spcAft>
                <a:spcPts val="0"/>
              </a:spcAft>
              <a:buNone/>
              <a:tabLst/>
              <a:defRPr sz="1800" b="0" i="0" u="none" strike="noStrike" kern="0" cap="none" spc="0" baseline="0">
                <a:solidFill>
                  <a:srgbClr val="000000"/>
                </a:solidFill>
                <a:uFillTx/>
              </a:defRPr>
            </a:pPr>
            <a:endParaRPr lang="en-US" sz="2800" b="0" i="0" u="none" strike="noStrike" kern="1200" cap="none" spc="0" baseline="0">
              <a:solidFill>
                <a:srgbClr val="606160"/>
              </a:solidFill>
              <a:uFillTx/>
              <a:latin typeface="Muli"/>
              <a:ea typeface="Lato Light" pitchFamily="34"/>
              <a:cs typeface="Lato Light" pitchFamily="34"/>
            </a:endParaRPr>
          </a:p>
        </p:txBody>
      </p:sp>
      <p:sp>
        <p:nvSpPr>
          <p:cNvPr id="4" name="Rectangle 794"/>
          <p:cNvSpPr/>
          <p:nvPr/>
        </p:nvSpPr>
        <p:spPr>
          <a:xfrm>
            <a:off x="3719230" y="8998464"/>
            <a:ext cx="4703353" cy="1015660"/>
          </a:xfrm>
          <a:prstGeom prst="rect">
            <a:avLst/>
          </a:prstGeom>
          <a:noFill/>
          <a:ln cap="flat">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6000" b="1" i="0" u="none" strike="noStrike" kern="1200" cap="none" spc="0" baseline="0">
                <a:solidFill>
                  <a:srgbClr val="5D554A"/>
                </a:solidFill>
                <a:uFillTx/>
                <a:latin typeface="Calibri" pitchFamily="34"/>
              </a:rPr>
              <a:t>Participation</a:t>
            </a:r>
          </a:p>
        </p:txBody>
      </p:sp>
      <p:sp>
        <p:nvSpPr>
          <p:cNvPr id="5" name="Elipse 46"/>
          <p:cNvSpPr/>
          <p:nvPr/>
        </p:nvSpPr>
        <p:spPr>
          <a:xfrm>
            <a:off x="12843278" y="3665829"/>
            <a:ext cx="3058914" cy="305891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40765C"/>
          </a:solidFill>
          <a:ln cap="flat">
            <a:noFill/>
            <a:prstDash val="solid"/>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s-MX" sz="3600" b="0" i="0" u="none" strike="noStrike" kern="1200" cap="none" spc="0" baseline="0">
              <a:solidFill>
                <a:srgbClr val="FFFFFF"/>
              </a:solidFill>
              <a:uFillTx/>
              <a:latin typeface="Calibri"/>
            </a:endParaRPr>
          </a:p>
        </p:txBody>
      </p:sp>
      <p:sp>
        <p:nvSpPr>
          <p:cNvPr id="6" name="Elipse 48"/>
          <p:cNvSpPr/>
          <p:nvPr/>
        </p:nvSpPr>
        <p:spPr>
          <a:xfrm>
            <a:off x="450332" y="9558634"/>
            <a:ext cx="3058914" cy="305891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0745D"/>
          </a:solidFill>
          <a:ln cap="flat">
            <a:noFill/>
            <a:prstDash val="solid"/>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s-MX" sz="3600" b="0" i="0" u="none" strike="noStrike" kern="1200" cap="none" spc="0" baseline="0">
              <a:solidFill>
                <a:srgbClr val="FFFFFF"/>
              </a:solidFill>
              <a:uFillTx/>
              <a:latin typeface="Calibri"/>
            </a:endParaRPr>
          </a:p>
        </p:txBody>
      </p:sp>
      <p:sp>
        <p:nvSpPr>
          <p:cNvPr id="7" name="TextBox 5"/>
          <p:cNvSpPr txBox="1"/>
          <p:nvPr/>
        </p:nvSpPr>
        <p:spPr>
          <a:xfrm>
            <a:off x="450332" y="484385"/>
            <a:ext cx="21317873" cy="1446553"/>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8800" b="0" i="0" u="none" strike="noStrike" kern="1200" cap="none" spc="0" baseline="0">
                <a:solidFill>
                  <a:srgbClr val="000000"/>
                </a:solidFill>
                <a:uFillTx/>
                <a:latin typeface="Calibri" pitchFamily="34"/>
              </a:rPr>
              <a:t>Family Centered Telehealth </a:t>
            </a:r>
            <a:r>
              <a:rPr lang="en-US" sz="8800" b="1" i="0" u="none" strike="noStrike" kern="1200" cap="none" spc="0" baseline="0">
                <a:solidFill>
                  <a:srgbClr val="000000"/>
                </a:solidFill>
                <a:uFillTx/>
                <a:latin typeface="Calibri" pitchFamily="34"/>
              </a:rPr>
              <a:t>Responsibilities</a:t>
            </a:r>
          </a:p>
        </p:txBody>
      </p:sp>
      <p:sp>
        <p:nvSpPr>
          <p:cNvPr id="8" name="TextBox 4"/>
          <p:cNvSpPr txBox="1"/>
          <p:nvPr/>
        </p:nvSpPr>
        <p:spPr>
          <a:xfrm>
            <a:off x="3631493" y="3102879"/>
            <a:ext cx="8440926" cy="1015660"/>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6000" b="1" i="0" u="none" strike="noStrike" kern="1200" cap="none" spc="0" baseline="0">
                <a:solidFill>
                  <a:srgbClr val="5D554A"/>
                </a:solidFill>
                <a:uFillTx/>
                <a:latin typeface="Calibri" pitchFamily="34"/>
              </a:rPr>
              <a:t>Come with Information</a:t>
            </a:r>
          </a:p>
        </p:txBody>
      </p:sp>
      <p:sp>
        <p:nvSpPr>
          <p:cNvPr id="9" name="Elipse 46"/>
          <p:cNvSpPr/>
          <p:nvPr/>
        </p:nvSpPr>
        <p:spPr>
          <a:xfrm>
            <a:off x="12812261" y="9018562"/>
            <a:ext cx="3058914" cy="305891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5D554A"/>
          </a:solidFill>
          <a:ln cap="flat">
            <a:noFill/>
            <a:prstDash val="solid"/>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s-MX" sz="3600" b="0" i="0" u="none" strike="noStrike" kern="1200" cap="none" spc="0" baseline="0">
              <a:solidFill>
                <a:srgbClr val="FFFFFF"/>
              </a:solidFill>
              <a:uFillTx/>
              <a:latin typeface="Calibri"/>
            </a:endParaRPr>
          </a:p>
        </p:txBody>
      </p:sp>
      <p:sp>
        <p:nvSpPr>
          <p:cNvPr id="10" name="Elipse 46"/>
          <p:cNvSpPr/>
          <p:nvPr/>
        </p:nvSpPr>
        <p:spPr>
          <a:xfrm>
            <a:off x="307421" y="3641351"/>
            <a:ext cx="3058914" cy="305891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1F3961"/>
          </a:solidFill>
          <a:ln cap="flat">
            <a:noFill/>
            <a:prstDash val="solid"/>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s-MX" sz="3600" b="0" i="0" u="none" strike="noStrike" kern="1200" cap="none" spc="0" baseline="0">
              <a:solidFill>
                <a:srgbClr val="FFFFFF"/>
              </a:solidFill>
              <a:uFillTx/>
              <a:latin typeface="Calibri"/>
            </a:endParaRPr>
          </a:p>
        </p:txBody>
      </p:sp>
      <p:sp>
        <p:nvSpPr>
          <p:cNvPr id="11" name="Subtitle 2"/>
          <p:cNvSpPr txBox="1"/>
          <p:nvPr/>
        </p:nvSpPr>
        <p:spPr>
          <a:xfrm>
            <a:off x="15875428" y="9843259"/>
            <a:ext cx="8343817" cy="3789767"/>
          </a:xfrm>
          <a:prstGeom prst="rect">
            <a:avLst/>
          </a:prstGeom>
          <a:noFill/>
          <a:ln cap="flat">
            <a:noFill/>
          </a:ln>
          <a:effectLst>
            <a:outerShdw dist="22997" dir="5400000" algn="tl">
              <a:srgbClr val="000000">
                <a:alpha val="35000"/>
              </a:srgbClr>
            </a:outerShdw>
          </a:effectLst>
        </p:spPr>
        <p:txBody>
          <a:bodyPr vert="horz" wrap="square" lIns="217435" tIns="108722" rIns="217435" bIns="108722" anchor="t" anchorCtr="0" compatLnSpc="1">
            <a:spAutoFit/>
          </a:bodyPr>
          <a:lstStyle/>
          <a:p>
            <a:pPr marL="0" marR="0" lvl="0" indent="0" algn="l" defTabSz="1087633" rtl="0" fontAlgn="auto" hangingPunct="1">
              <a:lnSpc>
                <a:spcPct val="120000"/>
              </a:lnSpc>
              <a:spcBef>
                <a:spcPts val="800"/>
              </a:spcBef>
              <a:spcAft>
                <a:spcPts val="0"/>
              </a:spcAft>
              <a:buNone/>
              <a:tabLst/>
              <a:defRPr sz="1800" b="0" i="0" u="none" strike="noStrike" kern="0" cap="none" spc="0" baseline="0">
                <a:solidFill>
                  <a:srgbClr val="000000"/>
                </a:solidFill>
                <a:uFillTx/>
              </a:defRPr>
            </a:pPr>
            <a:r>
              <a:rPr lang="en-US" sz="3200" b="0" i="0" u="none" strike="noStrike" kern="1200" cap="none" spc="0" baseline="0">
                <a:solidFill>
                  <a:srgbClr val="000000"/>
                </a:solidFill>
                <a:uFillTx/>
                <a:latin typeface="Open Sans Light"/>
                <a:cs typeface="Open Sans Light"/>
              </a:rPr>
              <a:t>Assist with any physical examination of your child or demonstrate issues with your child’s care, such as problem with supply or equipment, during the telehealth visit.</a:t>
            </a:r>
          </a:p>
          <a:p>
            <a:pPr marL="0" marR="0" lvl="0" indent="0" algn="l" defTabSz="1087633" rtl="0" fontAlgn="auto" hangingPunct="1">
              <a:lnSpc>
                <a:spcPct val="120000"/>
              </a:lnSpc>
              <a:spcBef>
                <a:spcPts val="800"/>
              </a:spcBef>
              <a:spcAft>
                <a:spcPts val="0"/>
              </a:spcAft>
              <a:buNone/>
              <a:tabLst/>
              <a:defRPr sz="1800" b="0" i="0" u="none" strike="noStrike" kern="0" cap="none" spc="0" baseline="0">
                <a:solidFill>
                  <a:srgbClr val="000000"/>
                </a:solidFill>
                <a:uFillTx/>
              </a:defRPr>
            </a:pPr>
            <a:endParaRPr lang="en-US" sz="3200" b="0" i="0" u="none" strike="noStrike" kern="1200" cap="none" spc="0" baseline="0">
              <a:solidFill>
                <a:srgbClr val="000000"/>
              </a:solidFill>
              <a:uFillTx/>
              <a:latin typeface="Open Sans Light"/>
              <a:cs typeface="Open Sans Light"/>
            </a:endParaRPr>
          </a:p>
          <a:p>
            <a:pPr marL="0" marR="0" lvl="0" indent="0" algn="ctr" defTabSz="1087633" rtl="0" fontAlgn="auto" hangingPunct="1">
              <a:lnSpc>
                <a:spcPct val="120000"/>
              </a:lnSpc>
              <a:spcBef>
                <a:spcPts val="600"/>
              </a:spcBef>
              <a:spcAft>
                <a:spcPts val="0"/>
              </a:spcAft>
              <a:buNone/>
              <a:tabLst/>
              <a:defRPr sz="1800" b="0" i="0" u="none" strike="noStrike" kern="0" cap="none" spc="0" baseline="0">
                <a:solidFill>
                  <a:srgbClr val="000000"/>
                </a:solidFill>
                <a:uFillTx/>
              </a:defRPr>
            </a:pPr>
            <a:endParaRPr lang="en-US" sz="2400" b="0" i="0" u="none" strike="noStrike" kern="1200" cap="none" spc="0" baseline="0">
              <a:solidFill>
                <a:srgbClr val="000000"/>
              </a:solidFill>
              <a:uFillTx/>
              <a:latin typeface="Open Sans Light"/>
              <a:cs typeface="Open Sans Light"/>
            </a:endParaRPr>
          </a:p>
        </p:txBody>
      </p:sp>
      <p:sp>
        <p:nvSpPr>
          <p:cNvPr id="12" name="Subtitle 2"/>
          <p:cNvSpPr txBox="1"/>
          <p:nvPr/>
        </p:nvSpPr>
        <p:spPr>
          <a:xfrm>
            <a:off x="15896651" y="4164607"/>
            <a:ext cx="8433968" cy="4295037"/>
          </a:xfrm>
          <a:prstGeom prst="rect">
            <a:avLst/>
          </a:prstGeom>
          <a:noFill/>
          <a:ln cap="flat">
            <a:noFill/>
          </a:ln>
          <a:effectLst>
            <a:outerShdw dist="22997" dir="5400000" algn="tl">
              <a:srgbClr val="000000">
                <a:alpha val="35000"/>
              </a:srgbClr>
            </a:outerShdw>
          </a:effectLst>
        </p:spPr>
        <p:txBody>
          <a:bodyPr vert="horz" wrap="square" lIns="217435" tIns="108722" rIns="217435" bIns="108722" anchor="t" anchorCtr="0" compatLnSpc="1">
            <a:spAutoFit/>
          </a:bodyPr>
          <a:lstStyle/>
          <a:p>
            <a:pPr marL="0" marR="0" lvl="0" indent="0" algn="l" defTabSz="1087633" rtl="0" fontAlgn="auto" hangingPunct="1">
              <a:lnSpc>
                <a:spcPts val="4300"/>
              </a:lnSpc>
              <a:spcBef>
                <a:spcPts val="800"/>
              </a:spcBef>
              <a:spcAft>
                <a:spcPts val="0"/>
              </a:spcAft>
              <a:buNone/>
              <a:tabLst/>
              <a:defRPr sz="1800" b="0" i="0" u="none" strike="noStrike" kern="0" cap="none" spc="0" baseline="0">
                <a:solidFill>
                  <a:srgbClr val="000000"/>
                </a:solidFill>
                <a:uFillTx/>
              </a:defRPr>
            </a:pPr>
            <a:r>
              <a:rPr lang="en-US" sz="3200" b="0" i="0" u="none" strike="noStrike" kern="1200" cap="none" spc="0" baseline="0">
                <a:solidFill>
                  <a:srgbClr val="000000"/>
                </a:solidFill>
                <a:uFillTx/>
                <a:latin typeface="Open Sans Light"/>
                <a:cs typeface="Open Sans Light"/>
              </a:rPr>
              <a:t>Ask questions when you do not understand information or plan of care.  </a:t>
            </a:r>
          </a:p>
          <a:p>
            <a:pPr marL="0" marR="0" lvl="0" indent="0" algn="l" defTabSz="1087633" rtl="0" fontAlgn="auto" hangingPunct="1">
              <a:lnSpc>
                <a:spcPts val="4300"/>
              </a:lnSpc>
              <a:spcBef>
                <a:spcPts val="800"/>
              </a:spcBef>
              <a:spcAft>
                <a:spcPts val="0"/>
              </a:spcAft>
              <a:buNone/>
              <a:tabLst/>
              <a:defRPr sz="1800" b="0" i="0" u="none" strike="noStrike" kern="0" cap="none" spc="0" baseline="0">
                <a:solidFill>
                  <a:srgbClr val="000000"/>
                </a:solidFill>
                <a:uFillTx/>
              </a:defRPr>
            </a:pPr>
            <a:r>
              <a:rPr lang="en-US" sz="3200" b="0" i="0" u="none" strike="noStrike" kern="1200" cap="none" spc="0" baseline="0">
                <a:solidFill>
                  <a:srgbClr val="000000"/>
                </a:solidFill>
                <a:uFillTx/>
                <a:latin typeface="Open Sans Light"/>
                <a:cs typeface="Open Sans Light"/>
              </a:rPr>
              <a:t>Take notes of any questions or concerns you have, or of any orders, plans and action items discussed during the telehealth visit.      </a:t>
            </a:r>
          </a:p>
          <a:p>
            <a:pPr marL="0" marR="0" lvl="0" indent="0" algn="l" defTabSz="1087633" rtl="0" fontAlgn="auto" hangingPunct="1">
              <a:lnSpc>
                <a:spcPts val="4300"/>
              </a:lnSpc>
              <a:spcBef>
                <a:spcPts val="600"/>
              </a:spcBef>
              <a:spcAft>
                <a:spcPts val="0"/>
              </a:spcAft>
              <a:buNone/>
              <a:tabLst/>
              <a:defRPr sz="1800" b="0" i="0" u="none" strike="noStrike" kern="0" cap="none" spc="0" baseline="0">
                <a:solidFill>
                  <a:srgbClr val="000000"/>
                </a:solidFill>
                <a:uFillTx/>
              </a:defRPr>
            </a:pPr>
            <a:endParaRPr lang="en-US" sz="2400" b="0" i="0" u="none" strike="noStrike" kern="1200" cap="none" spc="0" baseline="0">
              <a:solidFill>
                <a:srgbClr val="000000"/>
              </a:solidFill>
              <a:uFillTx/>
              <a:latin typeface="Open Sans Light"/>
              <a:cs typeface="Open Sans Light"/>
            </a:endParaRPr>
          </a:p>
          <a:p>
            <a:pPr marL="0" marR="0" lvl="0" indent="0" algn="l" defTabSz="1087633" rtl="0" fontAlgn="auto" hangingPunct="1">
              <a:lnSpc>
                <a:spcPts val="4300"/>
              </a:lnSpc>
              <a:spcBef>
                <a:spcPts val="700"/>
              </a:spcBef>
              <a:spcAft>
                <a:spcPts val="0"/>
              </a:spcAft>
              <a:buNone/>
              <a:tabLst/>
              <a:defRPr sz="1800" b="0" i="0" u="none" strike="noStrike" kern="0" cap="none" spc="0" baseline="0">
                <a:solidFill>
                  <a:srgbClr val="000000"/>
                </a:solidFill>
                <a:uFillTx/>
              </a:defRPr>
            </a:pPr>
            <a:endParaRPr lang="en-US" sz="2800" b="0" i="0" u="none" strike="noStrike" kern="1200" cap="none" spc="0" baseline="0">
              <a:solidFill>
                <a:srgbClr val="606160"/>
              </a:solidFill>
              <a:uFillTx/>
              <a:latin typeface="Muli"/>
              <a:ea typeface="Lato Light" pitchFamily="34"/>
              <a:cs typeface="Lato Light" pitchFamily="34"/>
            </a:endParaRPr>
          </a:p>
        </p:txBody>
      </p:sp>
      <p:sp>
        <p:nvSpPr>
          <p:cNvPr id="13" name="TextBox 18"/>
          <p:cNvSpPr txBox="1"/>
          <p:nvPr/>
        </p:nvSpPr>
        <p:spPr>
          <a:xfrm>
            <a:off x="16011555" y="3102879"/>
            <a:ext cx="5368835" cy="1015660"/>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6000" b="1" i="0" u="none" strike="noStrike" kern="1200" cap="none" spc="0" baseline="0">
                <a:solidFill>
                  <a:srgbClr val="5D554A"/>
                </a:solidFill>
                <a:uFillTx/>
                <a:latin typeface="Calibri" pitchFamily="34"/>
              </a:rPr>
              <a:t>Questions</a:t>
            </a:r>
          </a:p>
        </p:txBody>
      </p:sp>
      <p:sp>
        <p:nvSpPr>
          <p:cNvPr id="14" name="TextBox 19"/>
          <p:cNvSpPr txBox="1"/>
          <p:nvPr/>
        </p:nvSpPr>
        <p:spPr>
          <a:xfrm>
            <a:off x="15934608" y="9050804"/>
            <a:ext cx="5368835" cy="1015660"/>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6000" b="1" i="0" u="none" strike="noStrike" kern="1200" cap="none" spc="0" baseline="0">
                <a:solidFill>
                  <a:srgbClr val="5D554A"/>
                </a:solidFill>
                <a:uFillTx/>
                <a:latin typeface="Calibri" pitchFamily="34"/>
              </a:rPr>
              <a:t>Exam</a:t>
            </a:r>
          </a:p>
        </p:txBody>
      </p:sp>
      <p:pic>
        <p:nvPicPr>
          <p:cNvPr id="15" name="Graphic 6" descr="Clipboard">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928298" y="4156524"/>
            <a:ext cx="1852437" cy="1852437"/>
          </a:xfrm>
          <a:prstGeom prst="rect">
            <a:avLst/>
          </a:prstGeom>
          <a:noFill/>
          <a:ln cap="flat">
            <a:noFill/>
          </a:ln>
          <a:effectLst>
            <a:outerShdw dist="22997" dir="5400000" algn="tl">
              <a:srgbClr val="000000">
                <a:alpha val="35000"/>
              </a:srgbClr>
            </a:outerShdw>
          </a:effectLst>
        </p:spPr>
      </p:pic>
      <p:pic>
        <p:nvPicPr>
          <p:cNvPr id="16" name="Graphic 23" descr="Badge Question Mark">
            <a:extLst>
              <a:ext uri="{FF2B5EF4-FFF2-40B4-BE49-F238E27FC236}">
                <a16:creationId xmlns:a16="http://schemas.microsoft.com/office/drawing/2014/main" id="{00000000-0000-0000-0000-000000000000}"/>
              </a:ext>
            </a:extLst>
          </p:cNvPr>
          <p:cNvPicPr>
            <a:picLocks noChangeAspect="1"/>
          </p:cNvPicPr>
          <p:nvPr/>
        </p:nvPicPr>
        <p:blipFill>
          <a:blip r:embed="rId4"/>
          <a:stretch>
            <a:fillRect/>
          </a:stretch>
        </p:blipFill>
        <p:spPr>
          <a:xfrm>
            <a:off x="13336752" y="4122526"/>
            <a:ext cx="2071966" cy="2071966"/>
          </a:xfrm>
          <a:prstGeom prst="rect">
            <a:avLst/>
          </a:prstGeom>
          <a:noFill/>
          <a:ln cap="flat">
            <a:noFill/>
          </a:ln>
          <a:effectLst>
            <a:outerShdw dist="22997" dir="5400000" algn="tl">
              <a:srgbClr val="000000">
                <a:alpha val="35000"/>
              </a:srgbClr>
            </a:outerShdw>
          </a:effectLst>
        </p:spPr>
      </p:pic>
      <p:pic>
        <p:nvPicPr>
          <p:cNvPr id="17" name="Graphic 8" descr="Stethoscope">
            <a:extLst>
              <a:ext uri="{FF2B5EF4-FFF2-40B4-BE49-F238E27FC236}">
                <a16:creationId xmlns:a16="http://schemas.microsoft.com/office/drawing/2014/main" id="{00000000-0000-0000-0000-000000000000}"/>
              </a:ext>
            </a:extLst>
          </p:cNvPr>
          <p:cNvPicPr>
            <a:picLocks noChangeAspect="1"/>
          </p:cNvPicPr>
          <p:nvPr/>
        </p:nvPicPr>
        <p:blipFill>
          <a:blip r:embed="rId5"/>
          <a:stretch>
            <a:fillRect/>
          </a:stretch>
        </p:blipFill>
        <p:spPr>
          <a:xfrm>
            <a:off x="13482480" y="9565675"/>
            <a:ext cx="1781909" cy="1781909"/>
          </a:xfrm>
          <a:prstGeom prst="rect">
            <a:avLst/>
          </a:prstGeom>
          <a:noFill/>
          <a:ln cap="flat">
            <a:noFill/>
          </a:ln>
          <a:effectLst>
            <a:outerShdw dist="22997" dir="5400000" algn="tl">
              <a:srgbClr val="000000">
                <a:alpha val="35000"/>
              </a:srgbClr>
            </a:outerShdw>
          </a:effectLst>
        </p:spPr>
      </p:pic>
      <p:pic>
        <p:nvPicPr>
          <p:cNvPr id="18" name="Graphic 10" descr="Teacher">
            <a:extLst>
              <a:ext uri="{FF2B5EF4-FFF2-40B4-BE49-F238E27FC236}">
                <a16:creationId xmlns:a16="http://schemas.microsoft.com/office/drawing/2014/main" id="{00000000-0000-0000-0000-000000000000}"/>
              </a:ext>
            </a:extLst>
          </p:cNvPr>
          <p:cNvPicPr>
            <a:picLocks noChangeAspect="1"/>
          </p:cNvPicPr>
          <p:nvPr/>
        </p:nvPicPr>
        <p:blipFill>
          <a:blip r:embed="rId6"/>
          <a:stretch>
            <a:fillRect/>
          </a:stretch>
        </p:blipFill>
        <p:spPr>
          <a:xfrm>
            <a:off x="592951" y="9800036"/>
            <a:ext cx="2605793" cy="2605793"/>
          </a:xfrm>
          <a:prstGeom prst="rect">
            <a:avLst/>
          </a:prstGeom>
          <a:noFill/>
          <a:ln cap="flat">
            <a:noFill/>
          </a:ln>
          <a:effectLst>
            <a:outerShdw dist="22997" dir="5400000" algn="tl">
              <a:srgbClr val="000000">
                <a:alpha val="35000"/>
              </a:srgbClr>
            </a:outerShdw>
          </a:effectLst>
        </p:spPr>
      </p:pic>
      <p:pic>
        <p:nvPicPr>
          <p:cNvPr id="19" name="Picture 24">
            <a:extLst>
              <a:ext uri="{FF2B5EF4-FFF2-40B4-BE49-F238E27FC236}">
                <a16:creationId xmlns:a16="http://schemas.microsoft.com/office/drawing/2014/main" id="{00000000-0000-0000-0000-000000000000}"/>
              </a:ext>
            </a:extLst>
          </p:cNvPr>
          <p:cNvPicPr>
            <a:picLocks noChangeAspect="1"/>
          </p:cNvPicPr>
          <p:nvPr/>
        </p:nvPicPr>
        <p:blipFill>
          <a:blip r:embed="rId7"/>
          <a:stretch>
            <a:fillRect/>
          </a:stretch>
        </p:blipFill>
        <p:spPr>
          <a:xfrm>
            <a:off x="21190835" y="12583222"/>
            <a:ext cx="2548140" cy="616488"/>
          </a:xfrm>
          <a:prstGeom prst="rect">
            <a:avLst/>
          </a:prstGeom>
          <a:noFill/>
          <a:ln cap="flat">
            <a:noFill/>
          </a:ln>
          <a:effectLst>
            <a:outerShdw dist="22997" dir="5400000" algn="tl">
              <a:srgbClr val="000000">
                <a:alpha val="35000"/>
              </a:srgbClr>
            </a:outerShdw>
          </a:effectLst>
        </p:spPr>
      </p:pic>
      <p:sp>
        <p:nvSpPr>
          <p:cNvPr id="20" name="Subtitle 2"/>
          <p:cNvSpPr txBox="1"/>
          <p:nvPr/>
        </p:nvSpPr>
        <p:spPr>
          <a:xfrm>
            <a:off x="3625083" y="10218868"/>
            <a:ext cx="10268821" cy="2509415"/>
          </a:xfrm>
          <a:prstGeom prst="rect">
            <a:avLst/>
          </a:prstGeom>
          <a:noFill/>
          <a:ln cap="flat">
            <a:noFill/>
          </a:ln>
          <a:effectLst>
            <a:outerShdw dist="22997" dir="5400000" algn="tl">
              <a:srgbClr val="000000">
                <a:alpha val="35000"/>
              </a:srgbClr>
            </a:outerShdw>
          </a:effectLst>
        </p:spPr>
        <p:txBody>
          <a:bodyPr vert="horz" wrap="square" lIns="217435" tIns="108722" rIns="217435" bIns="108722" anchor="t" anchorCtr="0" compatLnSpc="1">
            <a:spAutoFit/>
          </a:bodyPr>
          <a:lstStyle/>
          <a:p>
            <a:pPr marL="0" marR="0" lvl="0" indent="0" algn="l" defTabSz="1087633" rtl="0" fontAlgn="auto" hangingPunct="1">
              <a:lnSpc>
                <a:spcPct val="100000"/>
              </a:lnSpc>
              <a:spcBef>
                <a:spcPts val="800"/>
              </a:spcBef>
              <a:spcAft>
                <a:spcPts val="0"/>
              </a:spcAft>
              <a:buNone/>
              <a:tabLst/>
              <a:defRPr sz="1800" b="0" i="0" u="none" strike="noStrike" kern="0" cap="none" spc="0" baseline="0">
                <a:solidFill>
                  <a:srgbClr val="000000"/>
                </a:solidFill>
                <a:uFillTx/>
              </a:defRPr>
            </a:pPr>
            <a:r>
              <a:rPr lang="en-US" sz="3200" b="0" i="0" u="none" strike="noStrike" kern="1200" cap="none" spc="0" baseline="0">
                <a:solidFill>
                  <a:srgbClr val="000000"/>
                </a:solidFill>
                <a:uFillTx/>
                <a:latin typeface="Open Sans Light"/>
                <a:cs typeface="Open Sans Light"/>
              </a:rPr>
              <a:t>Actively participate in the Telehealth visit. </a:t>
            </a:r>
          </a:p>
          <a:p>
            <a:pPr marL="0" marR="0" lvl="0" indent="0" algn="l" defTabSz="1087633" rtl="0" fontAlgn="auto" hangingPunct="1">
              <a:lnSpc>
                <a:spcPct val="120000"/>
              </a:lnSpc>
              <a:spcBef>
                <a:spcPts val="800"/>
              </a:spcBef>
              <a:spcAft>
                <a:spcPts val="0"/>
              </a:spcAft>
              <a:buNone/>
              <a:tabLst/>
              <a:defRPr sz="1800" b="0" i="0" u="none" strike="noStrike" kern="0" cap="none" spc="0" baseline="0">
                <a:solidFill>
                  <a:srgbClr val="000000"/>
                </a:solidFill>
                <a:uFillTx/>
              </a:defRPr>
            </a:pPr>
            <a:r>
              <a:rPr lang="en-US" sz="3200" b="0" i="0" u="none" strike="noStrike" kern="1200" cap="none" spc="0" baseline="0">
                <a:solidFill>
                  <a:srgbClr val="000000"/>
                </a:solidFill>
                <a:uFillTx/>
                <a:latin typeface="Open Sans Light"/>
                <a:cs typeface="Open Sans Light"/>
              </a:rPr>
              <a:t>Offer your child the same opportunity to actively participate in the telehealth visit.</a:t>
            </a:r>
          </a:p>
          <a:p>
            <a:pPr marL="0" marR="0" lvl="0" indent="0" algn="ctr" defTabSz="1087633" rtl="0" fontAlgn="auto" hangingPunct="1">
              <a:lnSpc>
                <a:spcPct val="120000"/>
              </a:lnSpc>
              <a:spcBef>
                <a:spcPts val="600"/>
              </a:spcBef>
              <a:spcAft>
                <a:spcPts val="0"/>
              </a:spcAft>
              <a:buNone/>
              <a:tabLst/>
              <a:defRPr sz="1800" b="0" i="0" u="none" strike="noStrike" kern="0" cap="none" spc="0" baseline="0">
                <a:solidFill>
                  <a:srgbClr val="000000"/>
                </a:solidFill>
                <a:uFillTx/>
              </a:defRPr>
            </a:pPr>
            <a:endParaRPr lang="en-US" sz="2400" b="0" i="0" u="none" strike="noStrike" kern="1200" cap="none" spc="0" baseline="0">
              <a:solidFill>
                <a:srgbClr val="000000"/>
              </a:solidFill>
              <a:uFillTx/>
              <a:latin typeface="Open Sans Light"/>
              <a:cs typeface="Open Sans Light"/>
            </a:endParaRPr>
          </a:p>
        </p:txBody>
      </p:sp>
    </p:spTree>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name="Slide4213">
    <p:spTree>
      <p:nvGrpSpPr>
        <p:cNvPr id="1" name=""/>
        <p:cNvGrpSpPr/>
        <p:nvPr/>
      </p:nvGrpSpPr>
      <p:grpSpPr>
        <a:xfrm>
          <a:off x="0" y="0"/>
          <a:ext cx="0" cy="0"/>
          <a:chOff x="0" y="0"/>
          <a:chExt cx="0" cy="0"/>
        </a:xfrm>
      </p:grpSpPr>
      <p:sp>
        <p:nvSpPr>
          <p:cNvPr id="2" name="TextBox 26"/>
          <p:cNvSpPr txBox="1"/>
          <p:nvPr/>
        </p:nvSpPr>
        <p:spPr>
          <a:xfrm>
            <a:off x="0" y="468108"/>
            <a:ext cx="22953780" cy="3046991"/>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9600" b="1" i="0" u="none" strike="noStrike" kern="1200" cap="none" spc="0" baseline="0">
                <a:solidFill>
                  <a:srgbClr val="40765C"/>
                </a:solidFill>
                <a:uFillTx/>
                <a:latin typeface="Muli" pitchFamily="2"/>
                <a:ea typeface="Roboto Medium" pitchFamily="2"/>
                <a:cs typeface="Lato Light" pitchFamily="34"/>
              </a:rPr>
              <a:t>Other Names for a Telemedicine </a:t>
            </a:r>
          </a:p>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9600" b="1" i="0" u="none" strike="noStrike" kern="1200" cap="none" spc="0" baseline="0">
                <a:solidFill>
                  <a:srgbClr val="40765C"/>
                </a:solidFill>
                <a:uFillTx/>
                <a:latin typeface="Muli" pitchFamily="2"/>
                <a:ea typeface="Roboto Medium" pitchFamily="2"/>
                <a:cs typeface="Lato Light" pitchFamily="34"/>
              </a:rPr>
              <a:t>Appointment</a:t>
            </a:r>
          </a:p>
        </p:txBody>
      </p:sp>
      <p:sp>
        <p:nvSpPr>
          <p:cNvPr id="3" name="Rectangle 3"/>
          <p:cNvSpPr/>
          <p:nvPr/>
        </p:nvSpPr>
        <p:spPr>
          <a:xfrm>
            <a:off x="1545857" y="4562014"/>
            <a:ext cx="6847868" cy="5632310"/>
          </a:xfrm>
          <a:prstGeom prst="rect">
            <a:avLst/>
          </a:prstGeom>
          <a:noFill/>
          <a:ln cap="flat">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571500" marR="0" lvl="0" indent="-5715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6000" b="0" i="0" u="none" strike="noStrike" kern="1200" cap="none" spc="0" baseline="0">
                <a:solidFill>
                  <a:srgbClr val="000000"/>
                </a:solidFill>
                <a:uFillTx/>
                <a:latin typeface="Muli" pitchFamily="2"/>
                <a:ea typeface="Roboto Medium" pitchFamily="2"/>
                <a:cs typeface="Lato Light" pitchFamily="34"/>
              </a:rPr>
              <a:t>E- Consults</a:t>
            </a:r>
          </a:p>
          <a:p>
            <a:pPr marL="571500" marR="0" lvl="0" indent="-5715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6000" b="0" i="0" u="none" strike="noStrike" kern="1200" cap="none" spc="0" baseline="0">
                <a:solidFill>
                  <a:srgbClr val="000000"/>
                </a:solidFill>
                <a:uFillTx/>
                <a:latin typeface="Muli" pitchFamily="2"/>
                <a:ea typeface="Roboto Medium" pitchFamily="2"/>
                <a:cs typeface="Lato Light" pitchFamily="34"/>
              </a:rPr>
              <a:t>E-visits</a:t>
            </a:r>
          </a:p>
          <a:p>
            <a:pPr marL="571500" marR="0" lvl="0" indent="-5715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6000" b="0" i="0" u="none" strike="noStrike" kern="1200" cap="none" spc="0" baseline="0">
                <a:solidFill>
                  <a:srgbClr val="000000"/>
                </a:solidFill>
                <a:uFillTx/>
                <a:latin typeface="Muli" pitchFamily="2"/>
                <a:ea typeface="Roboto Medium" pitchFamily="2"/>
                <a:cs typeface="Lato Light" pitchFamily="34"/>
              </a:rPr>
              <a:t>Virtual Visits</a:t>
            </a:r>
          </a:p>
          <a:p>
            <a:pPr marL="571500" marR="0" lvl="0" indent="-5715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6000" b="0" i="0" u="none" strike="noStrike" kern="1200" cap="none" spc="0" baseline="0">
                <a:solidFill>
                  <a:srgbClr val="000000"/>
                </a:solidFill>
                <a:uFillTx/>
                <a:latin typeface="Muli" pitchFamily="2"/>
                <a:ea typeface="Roboto Medium" pitchFamily="2"/>
                <a:cs typeface="Lato Light" pitchFamily="34"/>
              </a:rPr>
              <a:t>TeleCare</a:t>
            </a:r>
          </a:p>
          <a:p>
            <a:pPr marL="571500" marR="0" lvl="0" indent="-5715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6000" b="0" i="0" u="none" strike="noStrike" kern="1200" cap="none" spc="0" baseline="0">
                <a:solidFill>
                  <a:srgbClr val="000000"/>
                </a:solidFill>
                <a:uFillTx/>
                <a:latin typeface="Muli" pitchFamily="2"/>
                <a:ea typeface="Roboto Medium" pitchFamily="2"/>
                <a:cs typeface="Lato Light" pitchFamily="34"/>
              </a:rPr>
              <a:t>TeleHealth</a:t>
            </a:r>
          </a:p>
          <a:p>
            <a:pPr marL="571500" marR="0" lvl="0" indent="-5715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6000" b="0" i="0" u="none" strike="noStrike" kern="1200" cap="none" spc="0" baseline="0">
                <a:solidFill>
                  <a:srgbClr val="000000"/>
                </a:solidFill>
                <a:uFillTx/>
                <a:latin typeface="Muli" pitchFamily="2"/>
                <a:ea typeface="Roboto Medium" pitchFamily="2"/>
                <a:cs typeface="Lato Light" pitchFamily="34"/>
              </a:rPr>
              <a:t>Virtual Care</a:t>
            </a:r>
          </a:p>
        </p:txBody>
      </p:sp>
      <p:sp>
        <p:nvSpPr>
          <p:cNvPr id="4" name="Rectangle 4"/>
          <p:cNvSpPr/>
          <p:nvPr/>
        </p:nvSpPr>
        <p:spPr>
          <a:xfrm>
            <a:off x="16176257" y="4562014"/>
            <a:ext cx="8465652" cy="4708977"/>
          </a:xfrm>
          <a:prstGeom prst="rect">
            <a:avLst/>
          </a:prstGeom>
          <a:noFill/>
          <a:ln cap="flat">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571500" marR="0" lvl="0" indent="-5715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6000" b="0" i="0" u="none" strike="noStrike" kern="1200" cap="none" spc="0" baseline="0">
                <a:solidFill>
                  <a:srgbClr val="000000"/>
                </a:solidFill>
                <a:uFillTx/>
                <a:latin typeface="Muli" pitchFamily="2"/>
                <a:ea typeface="Roboto Medium" pitchFamily="2"/>
                <a:cs typeface="Lato Light" pitchFamily="34"/>
              </a:rPr>
              <a:t>mHealth</a:t>
            </a:r>
          </a:p>
          <a:p>
            <a:pPr marL="571500" marR="0" lvl="0" indent="-5715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6000" b="0" i="0" u="none" strike="noStrike" kern="1200" cap="none" spc="0" baseline="0">
                <a:solidFill>
                  <a:srgbClr val="000000"/>
                </a:solidFill>
                <a:uFillTx/>
                <a:latin typeface="Muli" pitchFamily="2"/>
                <a:ea typeface="Roboto Medium" pitchFamily="2"/>
                <a:cs typeface="Lato Light" pitchFamily="34"/>
              </a:rPr>
              <a:t>Virtual Health Care</a:t>
            </a:r>
          </a:p>
          <a:p>
            <a:pPr marL="571500" marR="0" lvl="0" indent="-5715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6000" b="0" i="0" u="none" strike="noStrike" kern="1200" cap="none" spc="0" baseline="0">
                <a:solidFill>
                  <a:srgbClr val="000000"/>
                </a:solidFill>
                <a:uFillTx/>
                <a:latin typeface="Muli" pitchFamily="2"/>
                <a:ea typeface="Roboto Medium" pitchFamily="2"/>
                <a:cs typeface="Lato Light" pitchFamily="34"/>
              </a:rPr>
              <a:t>On-line Visit</a:t>
            </a:r>
          </a:p>
          <a:p>
            <a:pPr marL="571500" marR="0" lvl="0" indent="-5715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6000" b="0" i="0" u="none" strike="noStrike" kern="1200" cap="none" spc="0" baseline="0">
                <a:solidFill>
                  <a:srgbClr val="000000"/>
                </a:solidFill>
                <a:uFillTx/>
                <a:latin typeface="Muli" pitchFamily="2"/>
                <a:ea typeface="Roboto Medium" pitchFamily="2"/>
                <a:cs typeface="Lato Light" pitchFamily="34"/>
              </a:rPr>
              <a:t>Video Visit</a:t>
            </a:r>
          </a:p>
          <a:p>
            <a:pPr marL="571500" marR="0" lvl="0" indent="-5715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6000" b="0" i="0" u="none" strike="noStrike" kern="1200" cap="none" spc="0" baseline="0">
                <a:solidFill>
                  <a:srgbClr val="000000"/>
                </a:solidFill>
                <a:uFillTx/>
                <a:latin typeface="Muli" pitchFamily="2"/>
                <a:ea typeface="Roboto Medium" pitchFamily="2"/>
                <a:cs typeface="Lato Light" pitchFamily="34"/>
              </a:rPr>
              <a:t>Phone Visit</a:t>
            </a:r>
          </a:p>
        </p:txBody>
      </p:sp>
      <p:pic>
        <p:nvPicPr>
          <p:cNvPr id="5" name="Picture 5" descr="Virtual Visits: &lt;strong&gt;Telehealth&lt;/strong&gt; and Older Adults | National ...">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8393725" y="5246260"/>
            <a:ext cx="5896709" cy="4024740"/>
          </a:xfrm>
          <a:prstGeom prst="rect">
            <a:avLst/>
          </a:prstGeom>
          <a:noFill/>
          <a:ln cap="flat">
            <a:noFill/>
          </a:ln>
          <a:effectLst>
            <a:outerShdw dist="22997" dir="5400000" algn="tl">
              <a:srgbClr val="000000">
                <a:alpha val="3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name="Slide4201">
    <p:spTree>
      <p:nvGrpSpPr>
        <p:cNvPr id="1" name=""/>
        <p:cNvGrpSpPr/>
        <p:nvPr/>
      </p:nvGrpSpPr>
      <p:grpSpPr>
        <a:xfrm>
          <a:off x="0" y="0"/>
          <a:ext cx="0" cy="0"/>
          <a:chOff x="0" y="0"/>
          <a:chExt cx="0" cy="0"/>
        </a:xfrm>
      </p:grpSpPr>
      <p:sp>
        <p:nvSpPr>
          <p:cNvPr id="2" name="Oval 31"/>
          <p:cNvSpPr/>
          <p:nvPr/>
        </p:nvSpPr>
        <p:spPr>
          <a:xfrm>
            <a:off x="254459" y="3851955"/>
            <a:ext cx="6183218" cy="620644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5D554A"/>
          </a:solidFill>
          <a:ln cap="flat">
            <a:noFill/>
            <a:prstDash val="solid"/>
          </a:ln>
          <a:effectLst>
            <a:outerShdw dist="22997" dir="5400000" algn="tl">
              <a:srgbClr val="000000">
                <a:alpha val="35000"/>
              </a:srgbClr>
            </a:outerShdw>
          </a:effectLst>
        </p:spPr>
        <p:txBody>
          <a:bodyPr vert="horz" wrap="square" lIns="243852" tIns="121926" rIns="243852" bIns="121926" anchor="ctr" anchorCtr="1" compatLnSpc="1">
            <a:no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4400" b="0" i="0" u="none" strike="noStrike" kern="1200" cap="none" spc="0" baseline="0">
              <a:solidFill>
                <a:srgbClr val="FFFFFF"/>
              </a:solidFill>
              <a:uFillTx/>
              <a:latin typeface="Roboto Light"/>
            </a:endParaRPr>
          </a:p>
        </p:txBody>
      </p:sp>
      <p:sp>
        <p:nvSpPr>
          <p:cNvPr id="3" name="Oval 33"/>
          <p:cNvSpPr/>
          <p:nvPr/>
        </p:nvSpPr>
        <p:spPr>
          <a:xfrm>
            <a:off x="6242380" y="3980575"/>
            <a:ext cx="6178664" cy="620241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A49A8C"/>
          </a:solidFill>
          <a:ln cap="flat">
            <a:noFill/>
            <a:prstDash val="solid"/>
          </a:ln>
          <a:effectLst>
            <a:outerShdw dist="22997" dir="5400000" algn="tl">
              <a:srgbClr val="000000">
                <a:alpha val="35000"/>
              </a:srgbClr>
            </a:outerShdw>
          </a:effectLst>
        </p:spPr>
        <p:txBody>
          <a:bodyPr vert="horz" wrap="square" lIns="243852" tIns="121926" rIns="243852" bIns="121926" anchor="ctr" anchorCtr="1" compatLnSpc="1">
            <a:no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4400" b="0" i="0" u="none" strike="noStrike" kern="1200" cap="none" spc="0" baseline="0">
              <a:solidFill>
                <a:srgbClr val="FFFFFF"/>
              </a:solidFill>
              <a:uFillTx/>
              <a:latin typeface="Roboto Light"/>
            </a:endParaRPr>
          </a:p>
        </p:txBody>
      </p:sp>
      <p:sp>
        <p:nvSpPr>
          <p:cNvPr id="4" name="TextBox 688"/>
          <p:cNvSpPr txBox="1"/>
          <p:nvPr/>
        </p:nvSpPr>
        <p:spPr>
          <a:xfrm>
            <a:off x="6823307" y="5584094"/>
            <a:ext cx="5212098" cy="3400927"/>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1827208" rtl="0" fontAlgn="auto" hangingPunct="0">
              <a:lnSpc>
                <a:spcPts val="4300"/>
              </a:lnSpc>
              <a:spcBef>
                <a:spcPts val="0"/>
              </a:spcBef>
              <a:spcAft>
                <a:spcPts val="0"/>
              </a:spcAft>
              <a:buNone/>
              <a:tabLst/>
              <a:defRPr sz="1800" b="0" i="0" u="none" strike="noStrike" kern="0" cap="none" spc="0" baseline="0">
                <a:solidFill>
                  <a:srgbClr val="000000"/>
                </a:solidFill>
                <a:uFillTx/>
              </a:defRPr>
            </a:pPr>
            <a:r>
              <a:rPr lang="en-US" sz="3600" b="0" i="0" u="none" strike="noStrike" kern="1200" cap="none" spc="0" baseline="0">
                <a:solidFill>
                  <a:srgbClr val="FFFFFF"/>
                </a:solidFill>
                <a:uFillTx/>
                <a:latin typeface="Muli" pitchFamily="2"/>
                <a:ea typeface="Lato Light" pitchFamily="34"/>
                <a:cs typeface="Lato Light" pitchFamily="34"/>
              </a:rPr>
              <a:t>Tele-Ready Device </a:t>
            </a:r>
          </a:p>
          <a:p>
            <a:pPr marL="0" marR="0" lvl="0" indent="0" algn="ctr" defTabSz="1827208" rtl="0" fontAlgn="auto" hangingPunct="0">
              <a:lnSpc>
                <a:spcPts val="4300"/>
              </a:lnSpc>
              <a:spcBef>
                <a:spcPts val="0"/>
              </a:spcBef>
              <a:spcAft>
                <a:spcPts val="0"/>
              </a:spcAft>
              <a:buNone/>
              <a:tabLst/>
              <a:defRPr sz="1800" b="0" i="0" u="none" strike="noStrike" kern="0" cap="none" spc="0" baseline="0">
                <a:solidFill>
                  <a:srgbClr val="000000"/>
                </a:solidFill>
                <a:uFillTx/>
              </a:defRPr>
            </a:pPr>
            <a:r>
              <a:rPr lang="en-US" sz="3600" b="0" i="0" u="none" strike="noStrike" kern="1200" cap="none" spc="0" baseline="0">
                <a:solidFill>
                  <a:srgbClr val="FFFFFF"/>
                </a:solidFill>
                <a:uFillTx/>
                <a:latin typeface="Muli" pitchFamily="2"/>
                <a:ea typeface="Lato Light" pitchFamily="34"/>
                <a:cs typeface="Lato Light" pitchFamily="34"/>
              </a:rPr>
              <a:t>Platform/Portal</a:t>
            </a:r>
          </a:p>
          <a:p>
            <a:pPr marL="0" marR="0" lvl="0" indent="0" algn="ctr" defTabSz="1827208" rtl="0" fontAlgn="auto" hangingPunct="0">
              <a:lnSpc>
                <a:spcPts val="4300"/>
              </a:lnSpc>
              <a:spcBef>
                <a:spcPts val="0"/>
              </a:spcBef>
              <a:spcAft>
                <a:spcPts val="0"/>
              </a:spcAft>
              <a:buNone/>
              <a:tabLst/>
              <a:defRPr sz="1800" b="0" i="0" u="none" strike="noStrike" kern="0" cap="none" spc="0" baseline="0">
                <a:solidFill>
                  <a:srgbClr val="000000"/>
                </a:solidFill>
                <a:uFillTx/>
              </a:defRPr>
            </a:pPr>
            <a:r>
              <a:rPr lang="en-US" sz="3600" b="0" i="0" u="none" strike="noStrike" kern="1200" cap="none" spc="0" baseline="0">
                <a:solidFill>
                  <a:srgbClr val="FFFFFF"/>
                </a:solidFill>
                <a:uFillTx/>
                <a:latin typeface="Muli" pitchFamily="2"/>
                <a:ea typeface="Lato Light" pitchFamily="34"/>
                <a:cs typeface="Lato Light" pitchFamily="34"/>
              </a:rPr>
              <a:t>Pen/Paper</a:t>
            </a:r>
          </a:p>
          <a:p>
            <a:pPr marL="0" marR="0" lvl="0" indent="0" algn="ctr" defTabSz="1827208" rtl="0" fontAlgn="auto" hangingPunct="0">
              <a:lnSpc>
                <a:spcPts val="4300"/>
              </a:lnSpc>
              <a:spcBef>
                <a:spcPts val="0"/>
              </a:spcBef>
              <a:spcAft>
                <a:spcPts val="0"/>
              </a:spcAft>
              <a:buNone/>
              <a:tabLst/>
              <a:defRPr sz="1800" b="0" i="0" u="none" strike="noStrike" kern="0" cap="none" spc="0" baseline="0">
                <a:solidFill>
                  <a:srgbClr val="000000"/>
                </a:solidFill>
                <a:uFillTx/>
              </a:defRPr>
            </a:pPr>
            <a:r>
              <a:rPr lang="en-US" sz="3600" b="0" i="0" u="none" strike="noStrike" kern="1200" cap="none" spc="0" baseline="0">
                <a:solidFill>
                  <a:srgbClr val="FFFFFF"/>
                </a:solidFill>
                <a:uFillTx/>
                <a:latin typeface="Muli" pitchFamily="2"/>
                <a:ea typeface="Lato Light" pitchFamily="34"/>
                <a:cs typeface="Lato Light" pitchFamily="34"/>
              </a:rPr>
              <a:t>Other Medical Equipment </a:t>
            </a:r>
          </a:p>
          <a:p>
            <a:pPr marL="0" marR="0" lvl="0" indent="0" algn="ctr" defTabSz="1827208" rtl="0" fontAlgn="auto" hangingPunct="0">
              <a:lnSpc>
                <a:spcPts val="4300"/>
              </a:lnSpc>
              <a:spcBef>
                <a:spcPts val="0"/>
              </a:spcBef>
              <a:spcAft>
                <a:spcPts val="0"/>
              </a:spcAft>
              <a:buNone/>
              <a:tabLst/>
              <a:defRPr sz="1800" b="0" i="0" u="none" strike="noStrike" kern="0" cap="none" spc="0" baseline="0">
                <a:solidFill>
                  <a:srgbClr val="000000"/>
                </a:solidFill>
                <a:uFillTx/>
              </a:defRPr>
            </a:pPr>
            <a:r>
              <a:rPr lang="en-US" sz="3600" b="0" i="0" u="none" strike="noStrike" kern="1200" cap="none" spc="0" baseline="0">
                <a:solidFill>
                  <a:srgbClr val="FFFFFF"/>
                </a:solidFill>
                <a:uFillTx/>
                <a:latin typeface="Muli" pitchFamily="2"/>
                <a:ea typeface="Lato Light" pitchFamily="34"/>
                <a:cs typeface="Lato Light" pitchFamily="34"/>
              </a:rPr>
              <a:t>(scale, flashlight)</a:t>
            </a:r>
          </a:p>
        </p:txBody>
      </p:sp>
      <p:sp>
        <p:nvSpPr>
          <p:cNvPr id="5" name="TextBox 26"/>
          <p:cNvSpPr txBox="1"/>
          <p:nvPr/>
        </p:nvSpPr>
        <p:spPr>
          <a:xfrm>
            <a:off x="5087547" y="443392"/>
            <a:ext cx="14564453" cy="2400656"/>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5000" b="1" i="0" u="none" strike="noStrike" kern="1200" cap="none" spc="0" baseline="0">
                <a:solidFill>
                  <a:srgbClr val="40765C"/>
                </a:solidFill>
                <a:uFillTx/>
                <a:latin typeface="Muli" pitchFamily="2"/>
                <a:ea typeface="Roboto Medium" pitchFamily="2"/>
                <a:cs typeface="Lato Light" pitchFamily="34"/>
              </a:rPr>
              <a:t>Before the Visit</a:t>
            </a:r>
          </a:p>
        </p:txBody>
      </p:sp>
      <p:sp>
        <p:nvSpPr>
          <p:cNvPr id="6" name="TextBox 687"/>
          <p:cNvSpPr txBox="1"/>
          <p:nvPr/>
        </p:nvSpPr>
        <p:spPr>
          <a:xfrm>
            <a:off x="1504151" y="4660916"/>
            <a:ext cx="3488527" cy="769440"/>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4400" b="1" i="0" u="none" strike="noStrike" kern="1200" cap="none" spc="0" baseline="0">
                <a:solidFill>
                  <a:srgbClr val="FFFFFF"/>
                </a:solidFill>
                <a:uFillTx/>
                <a:latin typeface="Muli" pitchFamily="2"/>
                <a:ea typeface="Lato" pitchFamily="34"/>
                <a:cs typeface="Lato" pitchFamily="34"/>
              </a:rPr>
              <a:t>Space</a:t>
            </a:r>
          </a:p>
        </p:txBody>
      </p:sp>
      <p:sp>
        <p:nvSpPr>
          <p:cNvPr id="7" name="TextBox 688"/>
          <p:cNvSpPr txBox="1"/>
          <p:nvPr/>
        </p:nvSpPr>
        <p:spPr>
          <a:xfrm>
            <a:off x="698976" y="5829830"/>
            <a:ext cx="4990804" cy="3400927"/>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1827208" rtl="0" fontAlgn="auto" hangingPunct="0">
              <a:lnSpc>
                <a:spcPts val="4300"/>
              </a:lnSpc>
              <a:spcBef>
                <a:spcPts val="0"/>
              </a:spcBef>
              <a:spcAft>
                <a:spcPts val="0"/>
              </a:spcAft>
              <a:buNone/>
              <a:tabLst/>
              <a:defRPr sz="1800" b="0" i="0" u="none" strike="noStrike" kern="0" cap="none" spc="0" baseline="0">
                <a:solidFill>
                  <a:srgbClr val="000000"/>
                </a:solidFill>
                <a:uFillTx/>
              </a:defRPr>
            </a:pPr>
            <a:r>
              <a:rPr lang="en-US" sz="3600" b="0" i="0" u="none" strike="noStrike" kern="1200" cap="none" spc="0" baseline="0">
                <a:solidFill>
                  <a:srgbClr val="FFFFFF"/>
                </a:solidFill>
                <a:uFillTx/>
                <a:latin typeface="Muli" pitchFamily="2"/>
                <a:ea typeface="Lato Light" pitchFamily="34"/>
                <a:cs typeface="Lato Light" pitchFamily="34"/>
              </a:rPr>
              <a:t>Reduced Noise Environment </a:t>
            </a:r>
          </a:p>
          <a:p>
            <a:pPr marL="0" marR="0" lvl="0" indent="0" algn="ctr" defTabSz="1827208" rtl="0" fontAlgn="auto" hangingPunct="0">
              <a:lnSpc>
                <a:spcPts val="4300"/>
              </a:lnSpc>
              <a:spcBef>
                <a:spcPts val="0"/>
              </a:spcBef>
              <a:spcAft>
                <a:spcPts val="0"/>
              </a:spcAft>
              <a:buNone/>
              <a:tabLst/>
              <a:defRPr sz="1800" b="0" i="0" u="none" strike="noStrike" kern="0" cap="none" spc="0" baseline="0">
                <a:solidFill>
                  <a:srgbClr val="000000"/>
                </a:solidFill>
                <a:uFillTx/>
              </a:defRPr>
            </a:pPr>
            <a:r>
              <a:rPr lang="en-US" sz="3600" b="0" i="0" u="none" strike="noStrike" kern="1200" cap="none" spc="0" baseline="0">
                <a:solidFill>
                  <a:srgbClr val="FFFFFF"/>
                </a:solidFill>
                <a:uFillTx/>
                <a:latin typeface="Muli" pitchFamily="2"/>
                <a:ea typeface="Lato Light" pitchFamily="34"/>
                <a:cs typeface="Lato Light" pitchFamily="34"/>
              </a:rPr>
              <a:t>Confidential</a:t>
            </a:r>
          </a:p>
          <a:p>
            <a:pPr marL="0" marR="0" lvl="0" indent="0" algn="ctr" defTabSz="1827208" rtl="0" fontAlgn="auto" hangingPunct="0">
              <a:lnSpc>
                <a:spcPts val="4300"/>
              </a:lnSpc>
              <a:spcBef>
                <a:spcPts val="0"/>
              </a:spcBef>
              <a:spcAft>
                <a:spcPts val="0"/>
              </a:spcAft>
              <a:buNone/>
              <a:tabLst/>
              <a:defRPr sz="1800" b="0" i="0" u="none" strike="noStrike" kern="0" cap="none" spc="0" baseline="0">
                <a:solidFill>
                  <a:srgbClr val="000000"/>
                </a:solidFill>
                <a:uFillTx/>
              </a:defRPr>
            </a:pPr>
            <a:r>
              <a:rPr lang="en-US" sz="3600" b="0" i="0" u="none" strike="noStrike" kern="1200" cap="none" spc="0" baseline="0">
                <a:solidFill>
                  <a:srgbClr val="FFFFFF"/>
                </a:solidFill>
                <a:uFillTx/>
                <a:latin typeface="Muli" pitchFamily="2"/>
                <a:ea typeface="Lato Light" pitchFamily="34"/>
                <a:cs typeface="Lato Light" pitchFamily="34"/>
              </a:rPr>
              <a:t>Internet Connected</a:t>
            </a:r>
          </a:p>
          <a:p>
            <a:pPr marL="0" marR="0" lvl="0" indent="0" algn="ctr" defTabSz="1827208" rtl="0" fontAlgn="auto" hangingPunct="0">
              <a:lnSpc>
                <a:spcPts val="4300"/>
              </a:lnSpc>
              <a:spcBef>
                <a:spcPts val="0"/>
              </a:spcBef>
              <a:spcAft>
                <a:spcPts val="0"/>
              </a:spcAft>
              <a:buNone/>
              <a:tabLst/>
              <a:defRPr sz="1800" b="0" i="0" u="none" strike="noStrike" kern="0" cap="none" spc="0" baseline="0">
                <a:solidFill>
                  <a:srgbClr val="000000"/>
                </a:solidFill>
                <a:uFillTx/>
              </a:defRPr>
            </a:pPr>
            <a:r>
              <a:rPr lang="en-US" sz="3600" b="0" i="0" u="none" strike="noStrike" kern="1200" cap="none" spc="0" baseline="0">
                <a:solidFill>
                  <a:srgbClr val="FFFFFF"/>
                </a:solidFill>
                <a:uFillTx/>
                <a:latin typeface="Muli" pitchFamily="2"/>
                <a:ea typeface="Lato Light" pitchFamily="34"/>
                <a:cs typeface="Lato Light" pitchFamily="34"/>
              </a:rPr>
              <a:t>Well Lit</a:t>
            </a:r>
          </a:p>
          <a:p>
            <a:pPr marL="0" marR="0" lvl="0" indent="0" algn="ctr" defTabSz="1827208" rtl="0" fontAlgn="auto" hangingPunct="0">
              <a:lnSpc>
                <a:spcPts val="43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FFFFFF"/>
              </a:solidFill>
              <a:uFillTx/>
              <a:latin typeface="Muli" pitchFamily="2"/>
              <a:ea typeface="Lato Light" pitchFamily="34"/>
              <a:cs typeface="Lato Light" pitchFamily="34"/>
            </a:endParaRPr>
          </a:p>
        </p:txBody>
      </p:sp>
      <p:sp>
        <p:nvSpPr>
          <p:cNvPr id="8" name="Freeform 28"/>
          <p:cNvSpPr/>
          <p:nvPr/>
        </p:nvSpPr>
        <p:spPr>
          <a:xfrm rot="10799991">
            <a:off x="5087557" y="5470287"/>
            <a:ext cx="800794" cy="1224345"/>
          </a:xfrm>
          <a:custGeom>
            <a:avLst/>
            <a:gdLst>
              <a:gd name="f0" fmla="val 10800000"/>
              <a:gd name="f1" fmla="val 5400000"/>
              <a:gd name="f2" fmla="val 180"/>
              <a:gd name="f3" fmla="val w"/>
              <a:gd name="f4" fmla="val h"/>
              <a:gd name="f5" fmla="val 0"/>
              <a:gd name="f6" fmla="val 6375"/>
              <a:gd name="f7" fmla="val 9969"/>
              <a:gd name="f8" fmla="val 5999"/>
              <a:gd name="f9" fmla="val 8218"/>
              <a:gd name="f10" fmla="val 2750"/>
              <a:gd name="f11" fmla="val 4969"/>
              <a:gd name="f12" fmla="val 1750"/>
              <a:gd name="f13" fmla="val 6374"/>
              <a:gd name="f14" fmla="val 1375"/>
              <a:gd name="f15" fmla="val 750"/>
              <a:gd name="f16" fmla="val 375"/>
              <a:gd name="f17" fmla="val 5624"/>
              <a:gd name="f18" fmla="val 4999"/>
              <a:gd name="f19" fmla="val 4624"/>
              <a:gd name="f20" fmla="val 9593"/>
              <a:gd name="f21" fmla="val 9968"/>
              <a:gd name="f22" fmla="val 6186"/>
              <a:gd name="f23" fmla="val 9405"/>
              <a:gd name="f24" fmla="val 6280"/>
              <a:gd name="f25" fmla="val 9155"/>
              <a:gd name="f26" fmla="val 8905"/>
              <a:gd name="f27" fmla="val 8655"/>
              <a:gd name="f28" fmla="val 8405"/>
              <a:gd name="f29" fmla="+- 0 0 -90"/>
              <a:gd name="f30" fmla="*/ f3 1 6375"/>
              <a:gd name="f31" fmla="*/ f4 1 9969"/>
              <a:gd name="f32" fmla="val f5"/>
              <a:gd name="f33" fmla="val f6"/>
              <a:gd name="f34" fmla="val f7"/>
              <a:gd name="f35" fmla="*/ f29 f0 1"/>
              <a:gd name="f36" fmla="+- f34 0 f32"/>
              <a:gd name="f37" fmla="+- f33 0 f32"/>
              <a:gd name="f38" fmla="*/ f35 1 f2"/>
              <a:gd name="f39" fmla="*/ f37 1 6375"/>
              <a:gd name="f40" fmla="*/ f36 1 9969"/>
              <a:gd name="f41" fmla="*/ 5999 f37 1"/>
              <a:gd name="f42" fmla="*/ 8218 f36 1"/>
              <a:gd name="f43" fmla="*/ 2750 f37 1"/>
              <a:gd name="f44" fmla="*/ 4969 f36 1"/>
              <a:gd name="f45" fmla="*/ 1750 f36 1"/>
              <a:gd name="f46" fmla="*/ 375 f36 1"/>
              <a:gd name="f47" fmla="*/ 4624 f37 1"/>
              <a:gd name="f48" fmla="*/ 0 f37 1"/>
              <a:gd name="f49" fmla="*/ 9593 f36 1"/>
              <a:gd name="f50" fmla="*/ 6280 f37 1"/>
              <a:gd name="f51" fmla="*/ 8905 f36 1"/>
              <a:gd name="f52" fmla="+- f38 0 f1"/>
              <a:gd name="f53" fmla="*/ f41 1 6375"/>
              <a:gd name="f54" fmla="*/ f42 1 9969"/>
              <a:gd name="f55" fmla="*/ f43 1 6375"/>
              <a:gd name="f56" fmla="*/ f44 1 9969"/>
              <a:gd name="f57" fmla="*/ f45 1 9969"/>
              <a:gd name="f58" fmla="*/ f46 1 9969"/>
              <a:gd name="f59" fmla="*/ f47 1 6375"/>
              <a:gd name="f60" fmla="*/ f48 1 6375"/>
              <a:gd name="f61" fmla="*/ f49 1 9969"/>
              <a:gd name="f62" fmla="*/ f50 1 6375"/>
              <a:gd name="f63" fmla="*/ f51 1 9969"/>
              <a:gd name="f64" fmla="*/ 0 1 f39"/>
              <a:gd name="f65" fmla="*/ f33 1 f39"/>
              <a:gd name="f66" fmla="*/ 0 1 f40"/>
              <a:gd name="f67" fmla="*/ f34 1 f40"/>
              <a:gd name="f68" fmla="*/ f53 1 f39"/>
              <a:gd name="f69" fmla="*/ f54 1 f40"/>
              <a:gd name="f70" fmla="*/ f55 1 f39"/>
              <a:gd name="f71" fmla="*/ f56 1 f40"/>
              <a:gd name="f72" fmla="*/ f57 1 f40"/>
              <a:gd name="f73" fmla="*/ f58 1 f40"/>
              <a:gd name="f74" fmla="*/ f59 1 f39"/>
              <a:gd name="f75" fmla="*/ f60 1 f39"/>
              <a:gd name="f76" fmla="*/ f61 1 f40"/>
              <a:gd name="f77" fmla="*/ f62 1 f39"/>
              <a:gd name="f78" fmla="*/ f63 1 f40"/>
              <a:gd name="f79" fmla="*/ f64 f30 1"/>
              <a:gd name="f80" fmla="*/ f65 f30 1"/>
              <a:gd name="f81" fmla="*/ f67 f31 1"/>
              <a:gd name="f82" fmla="*/ f66 f31 1"/>
              <a:gd name="f83" fmla="*/ f68 f30 1"/>
              <a:gd name="f84" fmla="*/ f69 f31 1"/>
              <a:gd name="f85" fmla="*/ f70 f30 1"/>
              <a:gd name="f86" fmla="*/ f71 f31 1"/>
              <a:gd name="f87" fmla="*/ f72 f31 1"/>
              <a:gd name="f88" fmla="*/ f73 f31 1"/>
              <a:gd name="f89" fmla="*/ f74 f30 1"/>
              <a:gd name="f90" fmla="*/ f75 f30 1"/>
              <a:gd name="f91" fmla="*/ f76 f31 1"/>
              <a:gd name="f92" fmla="*/ f77 f30 1"/>
              <a:gd name="f93" fmla="*/ f78 f31 1"/>
            </a:gdLst>
            <a:ahLst/>
            <a:cxnLst>
              <a:cxn ang="3cd4">
                <a:pos x="hc" y="t"/>
              </a:cxn>
              <a:cxn ang="0">
                <a:pos x="r" y="vc"/>
              </a:cxn>
              <a:cxn ang="cd4">
                <a:pos x="hc" y="b"/>
              </a:cxn>
              <a:cxn ang="cd2">
                <a:pos x="l" y="vc"/>
              </a:cxn>
              <a:cxn ang="f52">
                <a:pos x="f83" y="f84"/>
              </a:cxn>
              <a:cxn ang="f52">
                <a:pos x="f83" y="f84"/>
              </a:cxn>
              <a:cxn ang="f52">
                <a:pos x="f85" y="f86"/>
              </a:cxn>
              <a:cxn ang="f52">
                <a:pos x="f83" y="f87"/>
              </a:cxn>
              <a:cxn ang="f52">
                <a:pos x="f83" y="f88"/>
              </a:cxn>
              <a:cxn ang="f52">
                <a:pos x="f89" y="f88"/>
              </a:cxn>
              <a:cxn ang="f52">
                <a:pos x="f90" y="f86"/>
              </a:cxn>
              <a:cxn ang="f52">
                <a:pos x="f89" y="f91"/>
              </a:cxn>
              <a:cxn ang="f52">
                <a:pos x="f83" y="f91"/>
              </a:cxn>
              <a:cxn ang="f52">
                <a:pos x="f92" y="f93"/>
              </a:cxn>
              <a:cxn ang="f52">
                <a:pos x="f83" y="f84"/>
              </a:cxn>
            </a:cxnLst>
            <a:rect l="f79" t="f82" r="f80" b="f81"/>
            <a:pathLst>
              <a:path w="6375" h="9969">
                <a:moveTo>
                  <a:pt x="f8" y="f9"/>
                </a:moveTo>
                <a:lnTo>
                  <a:pt x="f8" y="f9"/>
                </a:lnTo>
                <a:cubicBezTo>
                  <a:pt x="f10" y="f11"/>
                  <a:pt x="f10" y="f11"/>
                  <a:pt x="f10" y="f11"/>
                </a:cubicBezTo>
                <a:cubicBezTo>
                  <a:pt x="f8" y="f12"/>
                  <a:pt x="f8" y="f12"/>
                  <a:pt x="f8" y="f12"/>
                </a:cubicBezTo>
                <a:cubicBezTo>
                  <a:pt x="f13" y="f14"/>
                  <a:pt x="f13" y="f15"/>
                  <a:pt x="f8" y="f16"/>
                </a:cubicBezTo>
                <a:cubicBezTo>
                  <a:pt x="f17" y="f5"/>
                  <a:pt x="f18" y="f5"/>
                  <a:pt x="f19" y="f16"/>
                </a:cubicBezTo>
                <a:cubicBezTo>
                  <a:pt x="f5" y="f11"/>
                  <a:pt x="f5" y="f11"/>
                  <a:pt x="f5" y="f11"/>
                </a:cubicBezTo>
                <a:cubicBezTo>
                  <a:pt x="f19" y="f20"/>
                  <a:pt x="f19" y="f20"/>
                  <a:pt x="f19" y="f20"/>
                </a:cubicBezTo>
                <a:cubicBezTo>
                  <a:pt x="f18" y="f21"/>
                  <a:pt x="f17" y="f21"/>
                  <a:pt x="f8" y="f20"/>
                </a:cubicBezTo>
                <a:cubicBezTo>
                  <a:pt x="f22" y="f23"/>
                  <a:pt x="f24" y="f25"/>
                  <a:pt x="f24" y="f26"/>
                </a:cubicBezTo>
                <a:cubicBezTo>
                  <a:pt x="f24" y="f27"/>
                  <a:pt x="f22" y="f28"/>
                  <a:pt x="f8" y="f9"/>
                </a:cubicBezTo>
              </a:path>
            </a:pathLst>
          </a:custGeom>
          <a:noFill/>
          <a:ln cap="flat">
            <a:noFill/>
            <a:prstDash val="solid"/>
          </a:ln>
          <a:effectLst>
            <a:outerShdw dist="22997" dir="5400000" algn="tl">
              <a:srgbClr val="000000">
                <a:alpha val="35000"/>
              </a:srgbClr>
            </a:outerShdw>
          </a:effectLst>
        </p:spPr>
        <p:txBody>
          <a:bodyPr vert="horz" wrap="none" lIns="243852" tIns="121926" rIns="243852" bIns="121926" anchor="ctr" anchorCtr="0" compatLnSpc="1">
            <a:noAutofit/>
          </a:bodyPr>
          <a:lstStyle/>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4400" b="0" i="0" u="none" strike="noStrike" kern="1200" cap="none" spc="0" baseline="0">
              <a:solidFill>
                <a:srgbClr val="606160"/>
              </a:solidFill>
              <a:uFillTx/>
              <a:latin typeface="Roboto Light"/>
            </a:endParaRPr>
          </a:p>
        </p:txBody>
      </p:sp>
      <p:sp>
        <p:nvSpPr>
          <p:cNvPr id="9" name="Oval 46"/>
          <p:cNvSpPr/>
          <p:nvPr/>
        </p:nvSpPr>
        <p:spPr>
          <a:xfrm>
            <a:off x="11998363" y="4110035"/>
            <a:ext cx="6183218" cy="620644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0745D"/>
          </a:solidFill>
          <a:ln cap="flat">
            <a:noFill/>
            <a:prstDash val="solid"/>
          </a:ln>
          <a:effectLst>
            <a:outerShdw dist="22997" dir="5400000" algn="tl">
              <a:srgbClr val="000000">
                <a:alpha val="35000"/>
              </a:srgbClr>
            </a:outerShdw>
          </a:effectLst>
        </p:spPr>
        <p:txBody>
          <a:bodyPr vert="horz" wrap="square" lIns="243852" tIns="121926" rIns="243852" bIns="121926" anchor="ctr" anchorCtr="1" compatLnSpc="1">
            <a:no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4400" b="0" i="0" u="none" strike="noStrike" kern="1200" cap="none" spc="0" baseline="0">
              <a:solidFill>
                <a:srgbClr val="FFFFFF"/>
              </a:solidFill>
              <a:uFillTx/>
              <a:latin typeface="Roboto Light"/>
            </a:endParaRPr>
          </a:p>
        </p:txBody>
      </p:sp>
      <p:sp>
        <p:nvSpPr>
          <p:cNvPr id="10" name="TextBox 687"/>
          <p:cNvSpPr txBox="1"/>
          <p:nvPr/>
        </p:nvSpPr>
        <p:spPr>
          <a:xfrm>
            <a:off x="12884545" y="4863574"/>
            <a:ext cx="4373630" cy="769440"/>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4400" b="1" i="0" u="none" strike="noStrike" kern="1200" cap="none" spc="0" baseline="0">
                <a:solidFill>
                  <a:srgbClr val="FFFFFF"/>
                </a:solidFill>
                <a:uFillTx/>
                <a:latin typeface="Muli" pitchFamily="2"/>
                <a:ea typeface="Lato" pitchFamily="34"/>
                <a:cs typeface="Lato" pitchFamily="34"/>
              </a:rPr>
              <a:t>Information</a:t>
            </a:r>
          </a:p>
        </p:txBody>
      </p:sp>
      <p:sp>
        <p:nvSpPr>
          <p:cNvPr id="11" name="TextBox 688"/>
          <p:cNvSpPr txBox="1"/>
          <p:nvPr/>
        </p:nvSpPr>
        <p:spPr>
          <a:xfrm>
            <a:off x="12670054" y="6082460"/>
            <a:ext cx="4990804" cy="2298060"/>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1827208" rtl="0" fontAlgn="auto" hangingPunct="0">
              <a:lnSpc>
                <a:spcPts val="4300"/>
              </a:lnSpc>
              <a:spcBef>
                <a:spcPts val="0"/>
              </a:spcBef>
              <a:spcAft>
                <a:spcPts val="0"/>
              </a:spcAft>
              <a:buNone/>
              <a:tabLst/>
              <a:defRPr sz="1800" b="0" i="0" u="none" strike="noStrike" kern="0" cap="none" spc="0" baseline="0">
                <a:solidFill>
                  <a:srgbClr val="000000"/>
                </a:solidFill>
                <a:uFillTx/>
              </a:defRPr>
            </a:pPr>
            <a:r>
              <a:rPr lang="en-US" sz="3600" b="0" i="0" u="none" strike="noStrike" kern="1200" cap="none" spc="0" baseline="0">
                <a:solidFill>
                  <a:srgbClr val="FFFFFF"/>
                </a:solidFill>
                <a:uFillTx/>
                <a:latin typeface="Muli" pitchFamily="2"/>
                <a:ea typeface="Lato Light" pitchFamily="34"/>
                <a:cs typeface="Lato Light" pitchFamily="34"/>
              </a:rPr>
              <a:t>Celebrations</a:t>
            </a:r>
          </a:p>
          <a:p>
            <a:pPr marL="0" marR="0" lvl="0" indent="0" algn="ctr" defTabSz="1827208" rtl="0" fontAlgn="auto" hangingPunct="0">
              <a:lnSpc>
                <a:spcPts val="4300"/>
              </a:lnSpc>
              <a:spcBef>
                <a:spcPts val="0"/>
              </a:spcBef>
              <a:spcAft>
                <a:spcPts val="0"/>
              </a:spcAft>
              <a:buNone/>
              <a:tabLst/>
              <a:defRPr sz="1800" b="0" i="0" u="none" strike="noStrike" kern="0" cap="none" spc="0" baseline="0">
                <a:solidFill>
                  <a:srgbClr val="000000"/>
                </a:solidFill>
                <a:uFillTx/>
              </a:defRPr>
            </a:pPr>
            <a:r>
              <a:rPr lang="en-US" sz="3600" b="0" i="0" u="none" strike="noStrike" kern="1200" cap="none" spc="0" baseline="0">
                <a:solidFill>
                  <a:srgbClr val="FFFFFF"/>
                </a:solidFill>
                <a:uFillTx/>
                <a:latin typeface="Muli" pitchFamily="2"/>
                <a:ea typeface="Lato Light" pitchFamily="34"/>
                <a:cs typeface="Lato Light" pitchFamily="34"/>
              </a:rPr>
              <a:t>Observations</a:t>
            </a:r>
          </a:p>
          <a:p>
            <a:pPr marL="0" marR="0" lvl="0" indent="0" algn="ctr" defTabSz="1827208" rtl="0" fontAlgn="auto" hangingPunct="0">
              <a:lnSpc>
                <a:spcPts val="4300"/>
              </a:lnSpc>
              <a:spcBef>
                <a:spcPts val="0"/>
              </a:spcBef>
              <a:spcAft>
                <a:spcPts val="0"/>
              </a:spcAft>
              <a:buNone/>
              <a:tabLst/>
              <a:defRPr sz="1800" b="0" i="0" u="none" strike="noStrike" kern="0" cap="none" spc="0" baseline="0">
                <a:solidFill>
                  <a:srgbClr val="000000"/>
                </a:solidFill>
                <a:uFillTx/>
              </a:defRPr>
            </a:pPr>
            <a:r>
              <a:rPr lang="en-US" sz="3600" b="0" i="0" u="none" strike="noStrike" kern="1200" cap="none" spc="0" baseline="0">
                <a:solidFill>
                  <a:srgbClr val="FFFFFF"/>
                </a:solidFill>
                <a:uFillTx/>
                <a:latin typeface="Muli" pitchFamily="2"/>
                <a:ea typeface="Lato Light" pitchFamily="34"/>
                <a:cs typeface="Lato Light" pitchFamily="34"/>
              </a:rPr>
              <a:t>Medication List</a:t>
            </a:r>
          </a:p>
          <a:p>
            <a:pPr marL="0" marR="0" lvl="0" indent="0" algn="ctr" defTabSz="1827208" rtl="0" fontAlgn="auto" hangingPunct="0">
              <a:lnSpc>
                <a:spcPts val="4300"/>
              </a:lnSpc>
              <a:spcBef>
                <a:spcPts val="0"/>
              </a:spcBef>
              <a:spcAft>
                <a:spcPts val="0"/>
              </a:spcAft>
              <a:buNone/>
              <a:tabLst/>
              <a:defRPr sz="1800" b="0" i="0" u="none" strike="noStrike" kern="0" cap="none" spc="0" baseline="0">
                <a:solidFill>
                  <a:srgbClr val="000000"/>
                </a:solidFill>
                <a:uFillTx/>
              </a:defRPr>
            </a:pPr>
            <a:r>
              <a:rPr lang="en-US" sz="3600" b="0" i="0" u="none" strike="noStrike" kern="1200" cap="none" spc="0" baseline="0">
                <a:solidFill>
                  <a:srgbClr val="FFFFFF"/>
                </a:solidFill>
                <a:uFillTx/>
                <a:latin typeface="Muli" pitchFamily="2"/>
                <a:ea typeface="Lato Light" pitchFamily="34"/>
                <a:cs typeface="Lato Light" pitchFamily="34"/>
              </a:rPr>
              <a:t>Provider Updates</a:t>
            </a:r>
          </a:p>
        </p:txBody>
      </p:sp>
      <p:sp>
        <p:nvSpPr>
          <p:cNvPr id="12" name="TextBox 687"/>
          <p:cNvSpPr txBox="1"/>
          <p:nvPr/>
        </p:nvSpPr>
        <p:spPr>
          <a:xfrm>
            <a:off x="7421773" y="4631106"/>
            <a:ext cx="3972857" cy="769440"/>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4400" b="1" i="0" u="none" strike="noStrike" kern="1200" cap="none" spc="0" baseline="0">
                <a:solidFill>
                  <a:srgbClr val="FFFFFF"/>
                </a:solidFill>
                <a:uFillTx/>
                <a:latin typeface="Muli" pitchFamily="2"/>
                <a:ea typeface="Lato" pitchFamily="34"/>
                <a:cs typeface="Lato" pitchFamily="34"/>
              </a:rPr>
              <a:t>Equipment</a:t>
            </a:r>
          </a:p>
        </p:txBody>
      </p:sp>
      <p:sp>
        <p:nvSpPr>
          <p:cNvPr id="13" name="Oval 46"/>
          <p:cNvSpPr/>
          <p:nvPr/>
        </p:nvSpPr>
        <p:spPr>
          <a:xfrm>
            <a:off x="17981721" y="3976542"/>
            <a:ext cx="6183218" cy="620644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5180C7"/>
          </a:solidFill>
          <a:ln cap="flat">
            <a:noFill/>
            <a:prstDash val="solid"/>
          </a:ln>
          <a:effectLst>
            <a:outerShdw dist="22997" dir="5400000" algn="tl">
              <a:srgbClr val="000000">
                <a:alpha val="35000"/>
              </a:srgbClr>
            </a:outerShdw>
          </a:effectLst>
        </p:spPr>
        <p:txBody>
          <a:bodyPr vert="horz" wrap="square" lIns="243852" tIns="121926" rIns="243852" bIns="121926" anchor="ctr" anchorCtr="1" compatLnSpc="1">
            <a:no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4400" b="0" i="0" u="none" strike="noStrike" kern="1200" cap="none" spc="0" baseline="0">
              <a:solidFill>
                <a:srgbClr val="FFFFFF"/>
              </a:solidFill>
              <a:uFillTx/>
              <a:latin typeface="Roboto Light"/>
            </a:endParaRPr>
          </a:p>
        </p:txBody>
      </p:sp>
      <p:sp>
        <p:nvSpPr>
          <p:cNvPr id="14" name="TextBox 687"/>
          <p:cNvSpPr txBox="1"/>
          <p:nvPr/>
        </p:nvSpPr>
        <p:spPr>
          <a:xfrm>
            <a:off x="18918734" y="4942075"/>
            <a:ext cx="4315483" cy="769440"/>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4400" b="1" i="0" u="none" strike="noStrike" kern="1200" cap="none" spc="0" baseline="0">
                <a:solidFill>
                  <a:srgbClr val="FFFFFF"/>
                </a:solidFill>
                <a:uFillTx/>
                <a:latin typeface="Muli" pitchFamily="2"/>
                <a:ea typeface="Lato" pitchFamily="34"/>
                <a:cs typeface="Lato" pitchFamily="34"/>
              </a:rPr>
              <a:t>Participants</a:t>
            </a:r>
          </a:p>
        </p:txBody>
      </p:sp>
      <p:sp>
        <p:nvSpPr>
          <p:cNvPr id="15" name="TextBox 688"/>
          <p:cNvSpPr txBox="1"/>
          <p:nvPr/>
        </p:nvSpPr>
        <p:spPr>
          <a:xfrm>
            <a:off x="18663818" y="5948336"/>
            <a:ext cx="4915640" cy="2849498"/>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1827208" rtl="0" fontAlgn="auto" hangingPunct="0">
              <a:lnSpc>
                <a:spcPts val="4300"/>
              </a:lnSpc>
              <a:spcBef>
                <a:spcPts val="0"/>
              </a:spcBef>
              <a:spcAft>
                <a:spcPts val="0"/>
              </a:spcAft>
              <a:buNone/>
              <a:tabLst/>
              <a:defRPr sz="1800" b="0" i="0" u="none" strike="noStrike" kern="0" cap="none" spc="0" baseline="0">
                <a:solidFill>
                  <a:srgbClr val="000000"/>
                </a:solidFill>
                <a:uFillTx/>
              </a:defRPr>
            </a:pPr>
            <a:r>
              <a:rPr lang="en-US" sz="3600" b="0" i="0" u="none" strike="noStrike" kern="1200" cap="none" spc="0" baseline="0">
                <a:solidFill>
                  <a:srgbClr val="FFFFFF"/>
                </a:solidFill>
                <a:uFillTx/>
                <a:latin typeface="Muli" pitchFamily="2"/>
                <a:ea typeface="Lato Light" pitchFamily="34"/>
                <a:cs typeface="Lato Light" pitchFamily="34"/>
              </a:rPr>
              <a:t>Prepare your child, young adult and any attendees</a:t>
            </a:r>
          </a:p>
          <a:p>
            <a:pPr marL="0" marR="0" lvl="0" indent="0" algn="ctr" defTabSz="1827208" rtl="0" fontAlgn="auto" hangingPunct="0">
              <a:lnSpc>
                <a:spcPts val="4300"/>
              </a:lnSpc>
              <a:spcBef>
                <a:spcPts val="0"/>
              </a:spcBef>
              <a:spcAft>
                <a:spcPts val="0"/>
              </a:spcAft>
              <a:buNone/>
              <a:tabLst/>
              <a:defRPr sz="1800" b="0" i="0" u="none" strike="noStrike" kern="0" cap="none" spc="0" baseline="0">
                <a:solidFill>
                  <a:srgbClr val="000000"/>
                </a:solidFill>
                <a:uFillTx/>
              </a:defRPr>
            </a:pPr>
            <a:r>
              <a:rPr lang="en-US" sz="3600" b="0" i="0" u="none" strike="noStrike" kern="1200" cap="none" spc="0" baseline="0">
                <a:solidFill>
                  <a:srgbClr val="FFFFFF"/>
                </a:solidFill>
                <a:uFillTx/>
                <a:latin typeface="Muli" pitchFamily="2"/>
                <a:ea typeface="Lato Light" pitchFamily="34"/>
                <a:cs typeface="Lato Light" pitchFamily="34"/>
              </a:rPr>
              <a:t>(what to expect, social story, questions)</a:t>
            </a:r>
          </a:p>
        </p:txBody>
      </p:sp>
      <p:pic>
        <p:nvPicPr>
          <p:cNvPr id="16" name="Picture 29">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21237726" y="12934910"/>
            <a:ext cx="2548140" cy="616488"/>
          </a:xfrm>
          <a:prstGeom prst="rect">
            <a:avLst/>
          </a:prstGeom>
          <a:noFill/>
          <a:ln cap="flat">
            <a:noFill/>
          </a:ln>
          <a:effectLst>
            <a:outerShdw dist="22997" dir="5400000" algn="tl">
              <a:srgbClr val="000000">
                <a:alpha val="3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name="Slide4165">
    <p:spTree>
      <p:nvGrpSpPr>
        <p:cNvPr id="1" name=""/>
        <p:cNvGrpSpPr/>
        <p:nvPr/>
      </p:nvGrpSpPr>
      <p:grpSpPr>
        <a:xfrm>
          <a:off x="0" y="0"/>
          <a:ext cx="0" cy="0"/>
          <a:chOff x="0" y="0"/>
          <a:chExt cx="0" cy="0"/>
        </a:xfrm>
      </p:grpSpPr>
      <p:sp>
        <p:nvSpPr>
          <p:cNvPr id="2" name="Elipse 16"/>
          <p:cNvSpPr/>
          <p:nvPr/>
        </p:nvSpPr>
        <p:spPr>
          <a:xfrm>
            <a:off x="-4444944" y="-53913"/>
            <a:ext cx="13743660" cy="1391105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8BAADA"/>
          </a:solidFill>
          <a:ln cap="flat">
            <a:noFill/>
            <a:prstDash val="solid"/>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s-MX" sz="3600" b="0" i="0" u="none" strike="noStrike" kern="1200" cap="none" spc="0" baseline="0">
              <a:solidFill>
                <a:srgbClr val="E0745D"/>
              </a:solidFill>
              <a:uFillTx/>
              <a:latin typeface="Calibri"/>
            </a:endParaRPr>
          </a:p>
        </p:txBody>
      </p:sp>
      <p:sp>
        <p:nvSpPr>
          <p:cNvPr id="3" name="TextBox 26"/>
          <p:cNvSpPr txBox="1"/>
          <p:nvPr/>
        </p:nvSpPr>
        <p:spPr>
          <a:xfrm>
            <a:off x="1082119" y="4426692"/>
            <a:ext cx="9005806" cy="3785652"/>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2000" b="1" i="0" u="none" strike="noStrike" kern="1200" cap="none" spc="0" baseline="0">
                <a:solidFill>
                  <a:srgbClr val="FFFFFF"/>
                </a:solidFill>
                <a:uFillTx/>
                <a:latin typeface="Muli" pitchFamily="2"/>
                <a:ea typeface="Roboto Medium" pitchFamily="2"/>
                <a:cs typeface="Lato Light" pitchFamily="34"/>
              </a:rPr>
              <a:t>Learning Objectives</a:t>
            </a:r>
          </a:p>
        </p:txBody>
      </p:sp>
      <p:sp>
        <p:nvSpPr>
          <p:cNvPr id="4" name="TextBox 8"/>
          <p:cNvSpPr txBox="1"/>
          <p:nvPr/>
        </p:nvSpPr>
        <p:spPr>
          <a:xfrm>
            <a:off x="8469639" y="-233592"/>
            <a:ext cx="16192634" cy="1923604"/>
          </a:xfrm>
          <a:prstGeom prst="rect">
            <a:avLst/>
          </a:prstGeom>
          <a:noFill/>
          <a:ln cap="flat">
            <a:noFill/>
          </a:ln>
          <a:effectLst>
            <a:outerShdw dist="22997" dir="5400000" algn="tl">
              <a:srgbClr val="000000">
                <a:alpha val="35000"/>
              </a:srgbClr>
            </a:outerShdw>
          </a:effectLst>
        </p:spPr>
        <p:txBody>
          <a:bodyPr vert="horz" wrap="square" lIns="0" tIns="0" rIns="0" bIns="0" anchor="t" anchorCtr="0" compatLnSpc="1">
            <a:spAutoFit/>
          </a:bodyPr>
          <a:lstStyle/>
          <a:p>
            <a:pPr marL="0" marR="0" lvl="0" indent="0" algn="l" defTabSz="1827208" rtl="0" fontAlgn="auto" hangingPunct="0">
              <a:lnSpc>
                <a:spcPts val="7475"/>
              </a:lnSpc>
              <a:spcBef>
                <a:spcPts val="0"/>
              </a:spcBef>
              <a:spcAft>
                <a:spcPts val="0"/>
              </a:spcAft>
              <a:buNone/>
              <a:tabLst/>
              <a:defRPr sz="1800" b="0" i="0" u="none" strike="noStrike" kern="0" cap="none" spc="0" baseline="0">
                <a:solidFill>
                  <a:srgbClr val="000000"/>
                </a:solidFill>
                <a:uFillTx/>
              </a:defRPr>
            </a:pPr>
            <a:endParaRPr lang="en-US" sz="8800" b="0" i="0" u="none" strike="noStrike" kern="1200" cap="none" spc="0" baseline="0">
              <a:solidFill>
                <a:srgbClr val="000000"/>
              </a:solidFill>
              <a:uFillTx/>
              <a:latin typeface="League Spartan"/>
            </a:endParaRPr>
          </a:p>
          <a:p>
            <a:pPr marL="0" marR="0" lvl="0" indent="0" algn="l" defTabSz="1827208" rtl="0" fontAlgn="auto" hangingPunct="0">
              <a:lnSpc>
                <a:spcPts val="7475"/>
              </a:lnSpc>
              <a:spcBef>
                <a:spcPts val="0"/>
              </a:spcBef>
              <a:spcAft>
                <a:spcPts val="0"/>
              </a:spcAft>
              <a:buNone/>
              <a:tabLst/>
              <a:defRPr sz="1800" b="0" i="0" u="none" strike="noStrike" kern="0" cap="none" spc="0" baseline="0">
                <a:solidFill>
                  <a:srgbClr val="000000"/>
                </a:solidFill>
                <a:uFillTx/>
              </a:defRPr>
            </a:pPr>
            <a:r>
              <a:rPr lang="en-US" sz="8800" b="0" i="0" u="none" strike="noStrike" kern="1200" cap="none" spc="0" baseline="0">
                <a:solidFill>
                  <a:srgbClr val="000000"/>
                </a:solidFill>
                <a:uFillTx/>
                <a:latin typeface="League Spartan"/>
              </a:rPr>
              <a:t>Participants will be able to:</a:t>
            </a:r>
            <a:endParaRPr lang="en-US" sz="8300" b="0" i="0" u="none" strike="noStrike" kern="1200" cap="none" spc="0" baseline="0">
              <a:solidFill>
                <a:srgbClr val="000000"/>
              </a:solidFill>
              <a:uFillTx/>
              <a:latin typeface="League Spartan"/>
            </a:endParaRPr>
          </a:p>
        </p:txBody>
      </p:sp>
      <p:sp>
        <p:nvSpPr>
          <p:cNvPr id="5" name="TextBox 11"/>
          <p:cNvSpPr txBox="1"/>
          <p:nvPr/>
        </p:nvSpPr>
        <p:spPr>
          <a:xfrm>
            <a:off x="10087916" y="2433684"/>
            <a:ext cx="13988079" cy="9140964"/>
          </a:xfrm>
          <a:prstGeom prst="rect">
            <a:avLst/>
          </a:prstGeom>
          <a:noFill/>
          <a:ln cap="flat">
            <a:noFill/>
          </a:ln>
          <a:effectLst>
            <a:outerShdw dist="22997" dir="5400000" algn="tl">
              <a:srgbClr val="000000">
                <a:alpha val="35000"/>
              </a:srgbClr>
            </a:outerShdw>
          </a:effectLst>
        </p:spPr>
        <p:txBody>
          <a:bodyPr vert="horz" wrap="square" lIns="0" tIns="0" rIns="0" bIns="0" anchor="t" anchorCtr="0" compatLnSpc="1">
            <a:spAutoFit/>
          </a:bodyPr>
          <a:lstStyle/>
          <a:p>
            <a:pPr marL="685800" marR="0" lvl="0" indent="-6858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5400" b="0" i="0" u="none" strike="noStrike" kern="1200" cap="none" spc="0" baseline="0">
                <a:solidFill>
                  <a:srgbClr val="000000"/>
                </a:solidFill>
                <a:uFillTx/>
                <a:latin typeface="Calibri" pitchFamily="34"/>
              </a:rPr>
              <a:t>Identify options for getting connected to participate in a Telehealth appointment.</a:t>
            </a:r>
          </a:p>
          <a:p>
            <a:pPr marL="685800" marR="0" lvl="0" indent="-6858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US" sz="5400" b="0" i="0" u="none" strike="noStrike" kern="1200" cap="none" spc="0" baseline="0">
              <a:solidFill>
                <a:srgbClr val="000000"/>
              </a:solidFill>
              <a:uFillTx/>
              <a:latin typeface="Calibri" pitchFamily="34"/>
            </a:endParaRPr>
          </a:p>
          <a:p>
            <a:pPr marL="685800" marR="0" lvl="0" indent="-6858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5400" b="0" i="0" u="none" strike="noStrike" kern="1200" cap="none" spc="0" baseline="0">
                <a:solidFill>
                  <a:srgbClr val="000000"/>
                </a:solidFill>
                <a:uFillTx/>
                <a:latin typeface="Calibri" pitchFamily="34"/>
              </a:rPr>
              <a:t>Determine what devices can be used to attend a Telehealth appointment.</a:t>
            </a:r>
          </a:p>
          <a:p>
            <a:pPr marL="685800" marR="0" lvl="0" indent="-6858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US" sz="5400" b="0" i="0" u="none" strike="noStrike" kern="1200" cap="none" spc="0" baseline="0">
              <a:solidFill>
                <a:srgbClr val="000000"/>
              </a:solidFill>
              <a:uFillTx/>
              <a:latin typeface="Calibri" pitchFamily="34"/>
            </a:endParaRPr>
          </a:p>
          <a:p>
            <a:pPr marL="685800" marR="0" lvl="0" indent="-6858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5400" b="0" i="0" u="none" strike="noStrike" kern="1200" cap="none" spc="0" baseline="0">
                <a:solidFill>
                  <a:srgbClr val="000000"/>
                </a:solidFill>
                <a:uFillTx/>
                <a:latin typeface="Calibri" pitchFamily="34"/>
              </a:rPr>
              <a:t>Understand the difference between portals and platforms used for Telemedicine.</a:t>
            </a:r>
          </a:p>
          <a:p>
            <a:pPr marL="685800" marR="0" lvl="0" indent="-6858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US" sz="5400" b="0" i="0" u="none" strike="noStrike" kern="1200" cap="none" spc="0" baseline="0">
              <a:solidFill>
                <a:srgbClr val="000000"/>
              </a:solidFill>
              <a:uFillTx/>
              <a:latin typeface="Calibri" pitchFamily="34"/>
            </a:endParaRPr>
          </a:p>
          <a:p>
            <a:pPr marL="685800" marR="0" lvl="0" indent="-6858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5400" b="0" i="0" u="none" strike="noStrike" kern="1200" cap="none" spc="0" baseline="0">
                <a:solidFill>
                  <a:srgbClr val="000000"/>
                </a:solidFill>
                <a:uFillTx/>
                <a:latin typeface="Calibri" pitchFamily="34"/>
              </a:rPr>
              <a:t>Explain what needs to be done before, during and after your Telehealth visit.</a:t>
            </a:r>
          </a:p>
        </p:txBody>
      </p:sp>
      <p:pic>
        <p:nvPicPr>
          <p:cNvPr id="6" name="Picture 22">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21289124" y="12640007"/>
            <a:ext cx="2548140" cy="616488"/>
          </a:xfrm>
          <a:prstGeom prst="rect">
            <a:avLst/>
          </a:prstGeom>
          <a:noFill/>
          <a:ln cap="flat">
            <a:noFill/>
          </a:ln>
          <a:effectLst>
            <a:outerShdw dist="22997" dir="5400000" algn="tl">
              <a:srgbClr val="000000">
                <a:alpha val="35000"/>
              </a:srgbClr>
            </a:outerShdw>
          </a:effectLst>
        </p:spPr>
      </p:pic>
    </p:spTree>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name="Slide4202">
    <p:spTree>
      <p:nvGrpSpPr>
        <p:cNvPr id="1" name=""/>
        <p:cNvGrpSpPr/>
        <p:nvPr/>
      </p:nvGrpSpPr>
      <p:grpSpPr>
        <a:xfrm>
          <a:off x="0" y="0"/>
          <a:ext cx="0" cy="0"/>
          <a:chOff x="0" y="0"/>
          <a:chExt cx="0" cy="0"/>
        </a:xfrm>
      </p:grpSpPr>
      <p:sp>
        <p:nvSpPr>
          <p:cNvPr id="2" name="Elipse 18"/>
          <p:cNvSpPr/>
          <p:nvPr/>
        </p:nvSpPr>
        <p:spPr>
          <a:xfrm>
            <a:off x="9490932" y="0"/>
            <a:ext cx="14585073" cy="1371600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FFFF"/>
          </a:solidFill>
          <a:ln cap="flat">
            <a:noFill/>
            <a:prstDash val="solid"/>
          </a:ln>
          <a:effectLst>
            <a:outerShdw dist="22997" dir="5400000" algn="tl">
              <a:srgbClr val="000000">
                <a:alpha val="35000"/>
              </a:srgbClr>
            </a:outerShdw>
          </a:effectLst>
        </p:spPr>
        <p:txBody>
          <a:bodyPr vert="horz" wrap="square" lIns="91440" tIns="45720" rIns="91440" bIns="45720" anchor="ctr" anchorCtr="0" compatLnSpc="1">
            <a:noAutofit/>
          </a:bodyPr>
          <a:lstStyle/>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000000"/>
              </a:solidFill>
              <a:uFillTx/>
              <a:latin typeface="Calibri"/>
            </a:endParaRPr>
          </a:p>
        </p:txBody>
      </p:sp>
      <p:sp>
        <p:nvSpPr>
          <p:cNvPr id="3" name="TextBox 26"/>
          <p:cNvSpPr txBox="1"/>
          <p:nvPr/>
        </p:nvSpPr>
        <p:spPr>
          <a:xfrm>
            <a:off x="8452448" y="1563971"/>
            <a:ext cx="17267474" cy="2554540"/>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8000" b="1" i="0" u="none" strike="noStrike" kern="1200" cap="none" spc="0" baseline="0">
                <a:solidFill>
                  <a:srgbClr val="40765C"/>
                </a:solidFill>
                <a:uFillTx/>
                <a:latin typeface="Muli" pitchFamily="2"/>
                <a:ea typeface="Roboto Medium" pitchFamily="2"/>
                <a:cs typeface="Lato Light" pitchFamily="34"/>
              </a:rPr>
              <a:t>Before The Visit: </a:t>
            </a:r>
          </a:p>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8000" b="1" i="0" u="none" strike="noStrike" kern="1200" cap="none" spc="0" baseline="0">
                <a:solidFill>
                  <a:srgbClr val="40765C"/>
                </a:solidFill>
                <a:uFillTx/>
                <a:latin typeface="Muli" pitchFamily="2"/>
                <a:ea typeface="Roboto Medium" pitchFamily="2"/>
                <a:cs typeface="Lato Light" pitchFamily="34"/>
              </a:rPr>
              <a:t>Information</a:t>
            </a:r>
          </a:p>
        </p:txBody>
      </p:sp>
      <p:sp>
        <p:nvSpPr>
          <p:cNvPr id="4" name="Rectangle 2"/>
          <p:cNvSpPr/>
          <p:nvPr/>
        </p:nvSpPr>
        <p:spPr>
          <a:xfrm>
            <a:off x="1613989" y="3168834"/>
            <a:ext cx="10574825" cy="646334"/>
          </a:xfrm>
          <a:prstGeom prst="rect">
            <a:avLst/>
          </a:prstGeom>
          <a:noFill/>
          <a:ln cap="flat">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606160"/>
              </a:solidFill>
              <a:uFillTx/>
              <a:latin typeface="Calibri" pitchFamily="34"/>
            </a:endParaRPr>
          </a:p>
        </p:txBody>
      </p:sp>
      <p:pic>
        <p:nvPicPr>
          <p:cNvPr id="5" name="Picture 8">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621005" y="412376"/>
            <a:ext cx="9475360" cy="12851773"/>
          </a:xfrm>
          <a:prstGeom prst="rect">
            <a:avLst/>
          </a:prstGeom>
          <a:noFill/>
          <a:ln cap="flat">
            <a:noFill/>
          </a:ln>
          <a:effectLst>
            <a:outerShdw dist="22997" dir="5400000" algn="tl">
              <a:srgbClr val="000000">
                <a:alpha val="35000"/>
              </a:srgbClr>
            </a:outerShdw>
          </a:effectLst>
        </p:spPr>
      </p:pic>
      <p:sp>
        <p:nvSpPr>
          <p:cNvPr id="6" name="TextBox 3"/>
          <p:cNvSpPr txBox="1"/>
          <p:nvPr/>
        </p:nvSpPr>
        <p:spPr>
          <a:xfrm>
            <a:off x="10106314" y="5928110"/>
            <a:ext cx="13354299" cy="4524314"/>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7200" b="0" i="0" u="none" strike="noStrike" kern="1200" cap="none" spc="0" baseline="0">
                <a:solidFill>
                  <a:srgbClr val="000000"/>
                </a:solidFill>
                <a:uFillTx/>
                <a:latin typeface="Calibri" pitchFamily="34"/>
              </a:rPr>
              <a:t>Utilizing a tool like this </a:t>
            </a:r>
          </a:p>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7200" b="0" i="0" u="none" strike="noStrike" kern="1200" cap="none" spc="0" baseline="0">
                <a:solidFill>
                  <a:srgbClr val="000000"/>
                </a:solidFill>
                <a:uFillTx/>
                <a:latin typeface="Calibri" pitchFamily="34"/>
              </a:rPr>
              <a:t>Family Voices Worksheet </a:t>
            </a:r>
          </a:p>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7200" b="0" i="0" u="none" strike="noStrike" kern="1200" cap="none" spc="0" baseline="0">
                <a:solidFill>
                  <a:srgbClr val="000000"/>
                </a:solidFill>
                <a:uFillTx/>
                <a:latin typeface="Calibri" pitchFamily="34"/>
              </a:rPr>
              <a:t>can help you prepare!</a:t>
            </a:r>
          </a:p>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7200" b="0" i="0" u="none" strike="noStrike" kern="1200" cap="none" spc="0" baseline="0">
              <a:solidFill>
                <a:srgbClr val="606160"/>
              </a:solidFill>
              <a:uFillTx/>
              <a:latin typeface="Calibri" pitchFamily="34"/>
            </a:endParaRPr>
          </a:p>
        </p:txBody>
      </p:sp>
      <p:pic>
        <p:nvPicPr>
          <p:cNvPr id="7" name="Graphic 12" descr="Cursor">
            <a:extLst>
              <a:ext uri="{FF2B5EF4-FFF2-40B4-BE49-F238E27FC236}">
                <a16:creationId xmlns:a16="http://schemas.microsoft.com/office/drawing/2014/main" id="{00000000-0000-0000-0000-000000000000}"/>
              </a:ext>
            </a:extLst>
          </p:cNvPr>
          <p:cNvPicPr>
            <a:picLocks noChangeAspect="1"/>
          </p:cNvPicPr>
          <p:nvPr/>
        </p:nvPicPr>
        <p:blipFill>
          <a:blip r:embed="rId4"/>
          <a:stretch>
            <a:fillRect/>
          </a:stretch>
        </p:blipFill>
        <p:spPr>
          <a:xfrm rot="18963264">
            <a:off x="8294604" y="5557613"/>
            <a:ext cx="4224546" cy="4224546"/>
          </a:xfrm>
          <a:prstGeom prst="rect">
            <a:avLst/>
          </a:prstGeom>
          <a:noFill/>
          <a:ln cap="flat">
            <a:noFill/>
          </a:ln>
          <a:effectLst>
            <a:outerShdw dist="22997" dir="5400000" algn="tl">
              <a:srgbClr val="000000">
                <a:alpha val="35000"/>
              </a:srgbClr>
            </a:outerShdw>
          </a:effectLst>
        </p:spPr>
      </p:pic>
      <p:pic>
        <p:nvPicPr>
          <p:cNvPr id="8" name="Picture 14">
            <a:extLst>
              <a:ext uri="{FF2B5EF4-FFF2-40B4-BE49-F238E27FC236}">
                <a16:creationId xmlns:a16="http://schemas.microsoft.com/office/drawing/2014/main" id="{00000000-0000-0000-0000-000000000000}"/>
              </a:ext>
            </a:extLst>
          </p:cNvPr>
          <p:cNvPicPr>
            <a:picLocks noChangeAspect="1"/>
          </p:cNvPicPr>
          <p:nvPr/>
        </p:nvPicPr>
        <p:blipFill>
          <a:blip r:embed="rId5"/>
          <a:stretch>
            <a:fillRect/>
          </a:stretch>
        </p:blipFill>
        <p:spPr>
          <a:xfrm>
            <a:off x="21190835" y="12583222"/>
            <a:ext cx="2548140" cy="616488"/>
          </a:xfrm>
          <a:prstGeom prst="rect">
            <a:avLst/>
          </a:prstGeom>
          <a:noFill/>
          <a:ln cap="flat">
            <a:noFill/>
          </a:ln>
          <a:effectLst>
            <a:outerShdw dist="22997" dir="5400000" algn="tl">
              <a:srgbClr val="000000">
                <a:alpha val="3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name="Slide4195">
    <p:spTree>
      <p:nvGrpSpPr>
        <p:cNvPr id="1" name=""/>
        <p:cNvGrpSpPr/>
        <p:nvPr/>
      </p:nvGrpSpPr>
      <p:grpSpPr>
        <a:xfrm>
          <a:off x="0" y="0"/>
          <a:ext cx="0" cy="0"/>
          <a:chOff x="0" y="0"/>
          <a:chExt cx="0" cy="0"/>
        </a:xfrm>
      </p:grpSpPr>
      <p:sp>
        <p:nvSpPr>
          <p:cNvPr id="2" name="TextBox 26"/>
          <p:cNvSpPr txBox="1"/>
          <p:nvPr/>
        </p:nvSpPr>
        <p:spPr>
          <a:xfrm>
            <a:off x="904140" y="740106"/>
            <a:ext cx="14564453" cy="2400656"/>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5000" b="1" i="0" u="none" strike="noStrike" kern="1200" cap="none" spc="0" baseline="0">
                <a:solidFill>
                  <a:srgbClr val="40765C"/>
                </a:solidFill>
                <a:uFillTx/>
                <a:latin typeface="Muli" pitchFamily="2"/>
                <a:ea typeface="Roboto Medium" pitchFamily="2"/>
                <a:cs typeface="Lato Light" pitchFamily="34"/>
              </a:rPr>
              <a:t>Insurance</a:t>
            </a:r>
          </a:p>
        </p:txBody>
      </p:sp>
      <p:sp>
        <p:nvSpPr>
          <p:cNvPr id="3" name="TextBox 2"/>
          <p:cNvSpPr txBox="1"/>
          <p:nvPr/>
        </p:nvSpPr>
        <p:spPr>
          <a:xfrm>
            <a:off x="866037" y="4677183"/>
            <a:ext cx="13960217" cy="8586965"/>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857250" marR="0" lvl="0" indent="-85725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6000" b="0" i="0" u="none" strike="noStrike" kern="1200" cap="none" spc="0" baseline="0">
                <a:solidFill>
                  <a:srgbClr val="000000"/>
                </a:solidFill>
                <a:uFillTx/>
                <a:latin typeface="Calibri" pitchFamily="34"/>
              </a:rPr>
              <a:t>Insurance coverage for telehealth is impacted by federal and state laws as well as insurance company policies.  </a:t>
            </a:r>
          </a:p>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6000" b="0" i="0" u="none" strike="noStrike" kern="1200" cap="none" spc="0" baseline="0">
              <a:solidFill>
                <a:srgbClr val="000000"/>
              </a:solidFill>
              <a:uFillTx/>
              <a:latin typeface="Calibri" pitchFamily="34"/>
            </a:endParaRPr>
          </a:p>
          <a:p>
            <a:pPr marL="857250" marR="0" lvl="0" indent="-85725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6000" b="0" i="0" u="none" strike="noStrike" kern="1200" cap="none" spc="0" baseline="0">
                <a:solidFill>
                  <a:srgbClr val="000000"/>
                </a:solidFill>
                <a:uFillTx/>
                <a:latin typeface="Calibri" pitchFamily="34"/>
              </a:rPr>
              <a:t>Telehealth policy changes occurring within the COVID-19 environment have been rapidly developing on almost a daily basis.</a:t>
            </a:r>
          </a:p>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606160"/>
              </a:solidFill>
              <a:uFillTx/>
              <a:latin typeface="Calibri" pitchFamily="34"/>
            </a:endParaRPr>
          </a:p>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606160"/>
              </a:solidFill>
              <a:uFillTx/>
              <a:latin typeface="Calibri" pitchFamily="34"/>
            </a:endParaRPr>
          </a:p>
        </p:txBody>
      </p:sp>
      <p:sp>
        <p:nvSpPr>
          <p:cNvPr id="4" name="Elipse 18"/>
          <p:cNvSpPr/>
          <p:nvPr/>
        </p:nvSpPr>
        <p:spPr>
          <a:xfrm>
            <a:off x="15271339" y="-1989981"/>
            <a:ext cx="10635880" cy="1032003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0745D"/>
          </a:solidFill>
          <a:ln cap="flat">
            <a:noFill/>
            <a:prstDash val="solid"/>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s-MX" sz="20000" b="0" i="0" u="none" strike="noStrike" kern="1200" cap="none" spc="0" baseline="0">
              <a:solidFill>
                <a:srgbClr val="FFFFFF"/>
              </a:solidFill>
              <a:uFillTx/>
              <a:latin typeface="Calibri"/>
            </a:endParaRPr>
          </a:p>
        </p:txBody>
      </p:sp>
      <p:sp>
        <p:nvSpPr>
          <p:cNvPr id="5" name="AutoShape 2" descr="data:image/png;base64,iVBORw0KGgoAAAANSUhEUgAABUgAAAQ4CAYAAADb1zbXAAAgAElEQVR4AezdCZhb5Xk+/BeDjTEYLxgMxmwO4AXwjsGAgTQpSZqvTdt0y9KmSdombUOahTbtP0nLlTQJJA2ENewmYAgYvGg0HknnHEmz2ONZtB4ts2nGM56RjjT7PprRcn/XeyTZA4UUErPY3PJ1kHR0pBn9fEZzcft5n0cIXi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u+sAHCauPvuOeJuzBHydmGTtwub/OqFx47vKz32Ztfy+Nc+p/C6pXcivwYvFKAABShAAQpQgAIUoAAFKEABClCAAhSgAAXeEwGb/3ZR2fr7823+y89xR/77TGfwl6Kq6THhjNx5boX+g8ud0Rev1iLPX1AZ3ilsnn8XrsDjojLy/DxX+FfrnJGd67SWneucLTs3ult2isr2naI6tlNUytstO4U7vFM4g0+cV9H4yy1K8NlL3C1PLazw3LP8UMuPhDP0J0LTty+rbf3X892tG9+T984vSgEKUIACFKAABShAAQpQgAIUoAAFKEABCnyABdzuMxZqescKVzh9hSs0eLniwyVaAEudOhY4fOk5aqBTqHr5AlWPXKpFcaESxkItggVKsFNoer9whSCcOoSmQyg6LnH6sdrlw8eqgvhCfRP+TT+ChzqS2Bsfwo+9MWzS/BCuIIQWwCo1On2xI1whaqItQgt85QP8t8C3TgEKUIACFKAABShAAQpQgAIUoAAFKEABCrxnApruFm49IbTAqFCDEEowvdAWMITi7xFaICucvrxwBfJCC0E4/Fh4oAGrrYdxvfUg/ljz4GuHw7g/2oV9xiDqR8bQmU5jIJPBVC6HbDYL5KaRHhvB0aMGnG1J3FFRizkOL5bZdQhHOC/ckYxw6n/7nr1/fmEKUIACFKAABShAAQpQgAIUoAAFKEABClDgAybg8cwViv8XQg3G5qn6+HyHPrrUrk9fXBHEpeU+CJsH51bUj223edJ/5vDin6rD+KG/GU+3dkKJ9yEwPIbkdAZpzLrkc0AOhS0P5JHHjLkB42Pj6G5vR1+yB3pXCt9y+SCUOrOS9Bp7NLelPPiPH7C/Ab5dClCAAhSgAAUoQAEKUIACFKAABShAAQpQQOzePU/IsFIORnIkzxaqZ5G5ud1nmAOShJADjeYIS/NCc/9uzyIhH5PHy/3yfuk5uz2LlqieRSusngXmcw8WnyMfl8ft9ixaVdyusNQtF2rgpdPVQPt8tT6/0lmPDZUN+JPDXnwn3IZXOuLwDo2hKz2DcTPzzBeS0CyQz8gtj3wujyxyxS2LDLLI581kFPJoMyuVN/J5jI2NoynWgu5UN5LJHrQaffjBoQC2VtRjoRbOCS38b+ufc5y9srb2LPle1weDZ4vdu0/nGUIBClCAAhSgAAUoQAEKUIACFKAABShAAQqcwgKna+EvnKaGbcIeelJURupFZaRdVEXbhOIrE87wznla6PPCGblLuANtojIUE+5oTDhCZXPVyEvC4XtUVDYFhDti7p/rao6tcLfE5jkjdULxvyzc4aj5nEo9dqYrGNtUHYr9YW049nVva+z+lqPtuzp6R22pkVzryCQGJ9OYnMkiJwPO2Rcz8CykosfDUCBTyD1lmai5lQLRrFk3KmtHS68jb2UwPjqCWLQJg/EUUoke9Bo9SCb68XyoE+udDRDOUN/VWnNsud1vEa6g53yn7j3XHrnyFP6r51ujAAUoQAEKUIACFKAABShAAQpQgAIUoAAFhCvwfVEdhdD87csV39BqmxcrbF4s1nScowZzF6jBrovd0d5r7QGssQVxmSM4uViLjJ2tRfrn2f3ZpXb/wBU27+TaCg9WOhpxudaAm6v8+LO6CP7J04Rf6jHsjsVRa/SjbWQCvTMZjKEQcBbSTVnnWQozZyejJ+h2MUAdHxlDUziClJFEj2EgaRgYivfASA2iqi2JL7gDmOdohNAiU6vsobbT3dEjoqL6fJ4hFKAABShAAQpQgAIUoAAFKEABClCAAhSgwCkrgNOEK/wD4fRDKLInpx9zHAFzGrycCC+0YEY4wy3CqXcLNQDh8EI46icXqPWZDzkbcx+t8uNvGpvyPwi155/sSEA1+tE0Mo5kegYTmSwy2cLy9xxyyOXl8vcZ5HMzQDYDZOX9LLJy/7sQkI4OjyAaCiOVMNAfN9CXSCBlHEVvIo6R7l60diXxrVodwi7fow5R1TQmHMErTtm/er4xClCAAhSgAAUoQAEKUIACFKAABShAAQpQQIglWtOPlqsRnG4PQNh9EA4PFlQ04Eq7BxtVD26v0fGn9c34dqAVv2juxJ7uXtT1DqN1ZAIDk2lMZGXIWaoALZRrykB0Jp/FdD5j9gktNQOVPUPlEvppAFlZIFqs7nwn81HztXN5DA8OIRQIwuiJY6jHwGBPAt2pODp7e9CTjGMwkUBfdx/uC7TiQmcdFleGJ5Zrjat4jlCAAhSgAAUoQAEKUIACFKAABShAAQpQgALvlABwmqjtPkt4EnKo0ZyFDn3N/KrorUu0yI7z7cEdS7Tgjouc0VsXW30bznFGb73EHtxxdXFbaA/uEFpxq2m5ZYnNu36dFtkhj1nmaNoidteeJaqarhPuyEYhhya5j8wXFb7zC8/x7riovH7HVQcabl2o+Z9f6vLiY1UBfONwGPfpHdjTEcfB3kG0jIzDmEpjNJMzq0GRk1Pi5ZZFPpdFJicrQwuhp3mNLAqjknLI5PPI5ApBqAxQs3kgJ+cnmdeyZrQ0bt7sJnqC1tO/wcvIr5nNYah/ACF/AEePdMIwDKSMBHoTSfTFDbOqtCeVRJ/RjeGebqgtR/GpSj19ka3h8wu1yA6htexYKP8u7MEd81T9OqH4bxYVgU3LDsZXn2/3sk/pO/XzwdelAAUoQAEKUIACFKAABShAAQpQgAIUOMUF7J6LRFV0j3Drz8rw8hxX6LG57qgunJGpOVpoao4WnDpTC6aF5h8Wqu/gGa7wzFItPHWhFpr6kBqcukgNTp3m1NPCrXcLLdi+Ugulz9ZCU0LVx4Ur3CEcwdGlFf7Ryw54jmxVfB0frdQTf13XNPXd6NGp54+mppz9Y1P+4fFs18Qk+mdmMJmTlZ+F6PINosZZJZ/F8s9S4egbH/ya4UlvfGiphPTNXuAE7JcBaSaLwf4BRPQQYi2tSCVTSCYKwWhv8dpIGDBkFamRQCqRgt6dwLfq9elr7YEp4Wybmqfq02udgc65WiAlXMEp4QrhInfrrvPs/h+d4mcp3x4FKEABClCAAhSgAAUoQAEKUIACFKAABd4ZgXPd0RvPd4UOn+OO7D2nwrdOKMH/J9z6UaH68kLxmj1BZV/QlXYfrlD0nNkDVPVCaL5xoYQgHEEstPnxoQOe/Dx7Y05o9bjE2YiPuX3459oIfhRqxa72LhzsH8aRyWkMZ2Ul5/Gqz7ws68zKCfHF0s4TkEe+715CVqzOZDDQ14/mSBThoG4OapIB6W/a+uIJpLr78T++CJYqtXKIFYQWSghVnxRaZFSo4Z+IqmiVsPv+5p05O/iqFKAABShAAQpQgAIUoAAFKEABClCAAhQ4xQXOrmn+4iVVLbhYCeAMZ3hK2L2/EEqwa65Dzy+1BXGhPYwVtjCEpkOofnNI0tKKBlxWXpddV3EQH3U34uuNYTx4JI7K/mEkJ2cwmc0hI3t95oC8XA1vFmnKAFTuyCKXn0YuP4MMsphGFjPFBqD5Y31E33cR5+/2DckMeHoGg339aG1qhq/R838GpEY8YYan/YluJI0eWKOt+Ij9MIRSGGB1hT2CZXZ9ULhDaaE2Pn6Kn6Z8exSgAAUoQAEKUIACFKAABShAAQpQgAIUeIcEtNZVwhneuUDVvZfZ/VjrjGK53YczHPVYaj+MtVoDfq/ahy/UR/HDcDueazdQZQyibWQKIzNyOFIxO3x9CIoZM/7My5RUTkOSISEA2e2z1Eb0VM1D3yhNlQHpQG+fuby+sb7hN1aOlqpKEwkDHb1xjPb0YDTRi4NHEvi6uxG3VtRjsS0A4WyCcAYGhd33nXfo7ODLUoACFKAABShAAQpQgAIUoAAFKEABClDg3RVYUtNyyzWu5u9f5Wz+3iXO5u9doDX952JX6E+XO4IXCDmMxxnZJtzNXxWuwH8KV+D7wu3/xlnOyLb5ttCXRVXk28Id/p5wR4tb8/cudjZ/b1Fly38Im2+7qGz5a+EKf19URv5jgaPhn66sDP7Hh9zB/ZfVtuDWymD0rw4249v1MTwc7oKzy0B0eAJ9M3Lk0exLHvnctLllkDEnxc/kM8jIZfOQg4/kn+JweLm0HHlzbNKxvea+448fm5o0+0ucarfzecyk0+jv7UV7WxsaDh82J9mXgtA3u04l5KT7PiSMFLqTCSSNOJqNPvx3XQSXORrlcntcqOipZfbGl+aqgS+dXtPy18Id+ryobr1TWJoXvrtnLr8aBShAAQpQgAIUoAAFKEABClCAAhSgAAVOhEB19PuiuhnCHYFwhyEH8ZyjBLtX1sSC52t68zwtlBFaZHKpFphcpgawSNEHl9h1Y76iZ09TdblMHgudISzVQjjNGYLQgljkDOJKpz+zpSqEP6ttwjf8Hbg/ehSv9AygemAUzSPjSE7PYNSsCJWT3Utlob85qTwWhP7mwz7wj+bzOUynJ9HXm0R7rBWN9XXo7up6S1WkMiSdHaD2JQx0J/vxrB7Dh231hSX3qm4s1HQsUoOYowQGhDuSFFrg6hNxOvI1KEABClCAAhSgAAUoQAEKUIACFKAABSjw7gq4I18TLi/mqI2Y6/BgocOHuYo+IhzhaqFGsnMdgbb5jsDBuQ49JxRfn1C9CaE2Tgi1AUs1D1Y7vfh4dQBfrovgO8FW3N9yBK92J9HQP4TO8SmMZzJmVWchtSwORpLr5DM55HJ5sx9o5i0GpB/45PMtAsg2A7MDUp+nAR3t7Uglkq8JP2cHoW9220j0YjCewlgiBVdLBz5RXThHhF2HcOiZCx3B7rWqPr6iIrDp3T1x+dUoQAEKUIACFKAABShAAQpQgAIUoAAFKHACBC7Wmr79ISWMRWbgFYRQg2YVqFD1nLB5sLCiIXeVw5e8SfNk/7w2lP+2txmPNHdhz9EkPKlBtI9Nom86g3FzUFIOcvCRXPyek8OR5NJ4yCFJcsshm88jk88jjRxmkEO2uDz+LeZ+POwtCJj+2SzSk+PoTRk40hGD3+dBS1NTYVBTcRjTmwWir9+fivciaSRhpI4gnupBe0cvvnMohKsq6iDUQF5o+pTQ9H0LNe28E3A68iUoQAEKUIACFKAABShAAQpQgAIUoAAFPrACFW3nin3uxf978y8W++TmXnz5rK2w7/hjpWNERd25pqE7cs7/OsZdPF5e73QvFvfsXiQONH5F2AO5C+xebFG9+FS1jq81RHB/sA3PtXRB6emFd2gM3RNTGJmeRjqbRTaXQz6bNStDzTC0EIkiK4NQyB6iclp8DtMyLC0Nk5cr6YtT5jNyjpLsDTqrP+hbyP54yFsQMAPSXBaTE2PmEnsZkAYDXoSCQfQmU2+7glQGpoZhIGEY6E2kMBzvRVfCwBP+CHY46jFHCabP1sLVKxyhS4THM7dw/voXsyfpB/aTjG+cAhSgAAUoQAEKUIACFKAABShAAQq8TQHF99X5WujL57qbOy9xNccudbXGznO1xFa4mmMXOyPtK1yR2Aq33KKxy1zNsVWu5thVzubYamcktko+VhmNLXZHY+e6o7F1zmjsIndTs1D8FlEZDYvKlpiobI2JyuaYqI7EhDsUm1cZjF1TE4x9urE5dlf0SOzhrlSfvacXwaEJGBNpjE1nMJ3Nm4OSjnUGlWPgi3GorAiVAaj8g9eNhS8MRpLHFtuKykC0NEBp1rUMSkur6kuPv4Xsj4e8RYFcNnMsIO080o6QHoDP40HfbxOQGgnIvqT98RT6jF70JOXtLvQaSSit3fhLpwdC80Noui40vWGjFomd5WxpF1Wtytv8SeDhFKAABShAAQpQgAIUoAAFKEABClCAAh9IAZdunKH6b5+rhH8+z9kEoegQzoDcOoXT3yrc8n4QC9VAIYhy+SHMLQThjECoulwSPyYcvlrh8kHY67G0ogEbKjz4pNOHrzVE8T9NR7Gnqxc1A2PoGJlE72QGYzN5ZDJAPivDymJv0LcYwPGw97dANpPBVLGCtKuzA+FQEA11dWb1aMp4+31IX7/sPp5Moj+RQH8ihcaufnyjWsfSCj/W2MMyKIVQ/bjJHmj5QP48801TgAIUoAAFKEABClCAAhSgAAUoQAEKvA0B4DRh8/6J0HzrhDPUJ4MlofhwtS2Aa2zB7jW2cMcVjggud+j9K5XA2IU2L1ZVeHDVgUasqGjANfYG3KHU44tuH75TH8XP9XaUHTEQGRjHYDqDNICZ2VleVvYBzSKNjLkEfgo58xi5LLu0zT6ct09OgdkB6dGuI2ZAWnfoEHqOdhf6kL5uUv3rA9D/634i0Q/DSKE3EcdgPIFUdy8ero9imUNOuQ/hSpsfF2q6+238JPBQClCAAhSgAAUoQAEKUIACFKAABShAgQ+kwN13zxFO/TvC3rhNaP7J8xweCIcXQvVBKH7McXixwtaI5WpDfp2rMf/pg0H80B/Drzv74R0YRmd6BoPZHKbM4UelME92Bc1gRs6Hl+Whsji0GJROFotFzSXus5a5l57J65NfQAbdmZkZjI+NmD1IZQVpJKxDBqRHYu2/VQ/S1wemAz296E0k0ZPsQU/qKBLJTiRT3bBHYviDilo53R5Ca4l+IH+m+aYpQAEKUIACFKAABShAAQpQgAIUoMBJLWA5uPBSteWWNVrT9os1ffvC4javquk68bhnrnC755tDkGoiN4hKfbtwB28UjuAV5zmCN5jHuppvFvboRcIdOWe51rpqk9a0/TqtaftlWtP2Re72rcIWWi+coZuErW79WTbf9hXlDTcJ1Z+8VPH4blL9+ENXAF+sCeG/PM14NNqBfV0G6vuH0D02gYmZwlAkyN6fZofQnDkDPpfLQW7Z/PE+oXI6/IycGm9Go4XjzOE9+cIzM5CvUpg2X+gbevIHg3wHBYFSQDo2OoxUMgFZQRqNhNBQdxhNkegJCUgNQy6vT2C4x8BAPIGkkYCRMDBqpFAX68Ln3T4Z8jeep4WvX+j03yScwc2LlchGsavuXGE5uFC4j8w/qT8n+M1TgAIUoAAFKEABClCAAhSgAAUoQIFTVsAZuukibwoXVcWwqLoVZ9S0YH5VEy5whqeXuiJPzdH0h4Xqj4maCERNCKI6inMU/8TyymacXd0KUdMm+4EOCme4S2jhiSsrW3FpVStWVDVjSWUUF2n+0bU1TfjYwUj+7/wduLulB7tau1CT6Ef72CT6M3L5++sux6YYyRuFELQQkh4PxI4dIneV7shr81LcUdpf2n3swGM7eOMUEJBh+cz0NMZHh9GbMsyAtCkaRmN9PcJB/YQFpHJwU1+8sPWat5MYTCTQlzAQTSZwV0MQ11Q1YXF1M4Q7jLOdUQiHr0w4g0eEU//zU/YzhG+MAhSgAAUoQAEKUIACFKAABShAAQqc1ALu4LWiKgjh9E4K1Z8Tir9tvsOfWmr355ZqOi5RQ20XuyO9V9j08ctsYSyxhyAcIQi7H8LuwQJbPS53eHC96sVHqgL44/oQ/llvw0/bOvFCog++4fFcz3g6P5iewVQ2i0yuMC0+VwovzWXvx5LNUyCu41t4twVeG5AWKkibmyLwNTbC5/GaAakhqz5/xz6k/+v5hmGGozIsTSST6DLieDrQjKvl0DF7FEIzq0pbhDNcMc8d+suT+nOC3zwFKEABClCAAhSgAAUoQAEKUIACFDhVBZY4gtde7QhjtT00sdQewjlKZEKoYQglAOHw54TD13iBw193luodvcjpxUaXFx87GMTfeiL4WSiGXe3dcCcHEBoaRc9kGpNZmXgWL+a4eLlMPoNMPmMuiTeXxZt9QrPI5XOQQemsZ/FV9gkAACAASURBVJSeyWsKvGUBGZBOT6cxOjyEVMpA99FOtLRE4Wv0wNvQeOKD0WLQahgG5GZWlpoVpQkMJHrhbO7C71d5zd66yxQdK7UwlrijmCeHkzkCX5LtKE7VzxO+LwpQgAIUoAAFKEABClCAAhSgAAUocNIJrLAmFghVn5hj9+IsWwMW2+uw1lGHT2kN+OrhMP473JF/st3Iq0YfQkMj6JmYwsh0BumZHDLZLLJ5ORFJppw5QIajsi+oGXzmkcnnzEnxx1bJl1bLm0OU8nKkkjlxngHpW84CeeAbCJgBaXoKI8ODZg9SGZC2tjQh4PWiobYORk8cybhxQoNSGYr2y9cshqT98n5PL/riSfQnO9F85CjurA3jmgMerLUHcHFlM+ZUeJ4QlU0NZk/fk+6Tgt8wBShAAQpQgAIUoAAFKEABClCAAhR4JwTkRPfKyI7TlfBnFla2/Hi5u/me5e7oPSucrfdcam7N96x2Ru+50Bm9Z767cL3WGb5nkxa95xotfM+Vsx6brwb+fbXWfO8V7uafCbv+WXGo5W5R1XyPqGq9R9S0/Zc44P34IlfoR0JpvEco9fdscHvu+Vxd+CffjnY/fGegNX9f81Hs6zTQkBpEbGQcfekZTGSymJEDkUohaDGckiOQ5P68DEVlHjqrU6gMO80F88UwVFaIFgYkFbqImgOSigeZx8n/mDfeIPniLgq8BYFsNot0KSAtVpDGWpqg+/xoOHQY8a5ucym8DDRlsPm/lsr/FvvksvrB4uuVqkhTCbmMP24Gp4lkLzrjCTzkbcft5Q1YpIUx3xFoE5WhCeEM/UJU6/eKmqafzNOiP7jE3frdy3e6OcTpnfiM5WtSgAIUoAAFKEABClCAAhSgAAUo8D4XuBtzhBb5ilBCBxY5gqHlin/yPEcgLZwhCKcO4ZS9QQPHN5e8LffpEJrcQsVNh1D0XOF+UA5NygnVi0VKI7aqjbhNqceXDurT3/W14umYAWffENompzGYzWFKFn7mOdf9LeRwPOR9KiAD0qmpSQwND5hDmuJHu3CkpRnhgB91tYdwpK0N/UbSDElPRDj6dl6jz0hBae7GLQ4vhBrEZfYAlqiBAeEMDghnwCccIdeFSqhMOIJnv88/rfjtUYACFKAABShAAQpQgAIUoAAFKECBd0Dgcc9c4dQfFGrge0ILvCpc4ZjQQonTVS/mKV7MUXxmL9CljuDkNbbQxCqbjottOpbYZSAagLB5sch6GGsth7I3Vxye+qMqH/6lsQlPtnZDiw+gaWgcxvgkRuSk+HwOMkhCNgOYS+NnMJ3PYiI/Dcaj79Pkj9/W/ymQz+eRyWQwOTmJkeEB9PUWptjHmpsQCnhQV1eJcDSIRCqJnqQB47eoFn07gejrjx1KHEVfMgFPdy++WhnBPDnozBEeX2sPja9To+NzXPqwcOsNYrebfUnfgY9YviQFKEABClCAAhSgAAUoQAEKUIAC73cB4HThij4halrCwhnMCofPHOwiZDDq8GOu3Y+ldjksyTMtnI3phS4Pdri8+OuDOn5SF8ZzkQ64jibRPDppVoO+Jk2SvUDlMnizAahs+inXwmeRh9wKvUHNFfJsAPoaNt45uQRk/1EZkE5NTmJ0aAC9yYQ5pCnW1oJI0Ad/7UFEfF4MGkkMJJInbIn964PQN7ovl/P3GL1IGAZGu7sRNwbwwzpZ4V03JVTv1AJ7sOtyxT+xQvXHhKV54fv944rfHwUoQAEKUIACFKAABShAAQpQgAIfNIEI5ond3WeJtrYzX/PW5X25X2613WcJYI7YjdNFxazjarvPWrc7Mu9yt3v+yuJxAE4Tu3efLp9j7pP7K+rOFWqkXKhhy0qbN73eVo9ttlrcptbhU+4GfK0uiJ9F2rC3pxfB4TH0pGcwmstiRlaDymXxObkVglBzSJIZgOYg58ZPy8q6YjwqM9BscZsGkEahL6gZn8r+orxQ4CQVKAWk6clJTAwNoj9loKe7C21tzfCEwnDWNqCytg4JQ4ajiXc1IJWhaXcyheEeGc4a6EoWeqG+Em3DJ2w1EKo/LdTQyBUOvf2cCt/5Yndk3rHPFPl5wQsFKEABClCAAhSgAAUoQAEKUIACFHi3BVbWdp91ttb0LaEF/0dURiqEO3xQVDVZhN33aaHqXxPu0P8Id7hMuIOVosp/UFSFa4Xmf3iRPfjLuZUtitAC9wot8LCobDok1JD9ErXJfbEaOXiaM1wrHI1PCUfjblGpH7rC5T94e3Xg4Ofqo4f+qbF1+L+jcexsjaM8MYC6wRGkxqcwmX2Dhe/mQCMZdWaKFaHmOPjj0VYp6ywOSCoUj8rK0dIDpUPNFzLj05x5UGk/rylwAgUKp5n5goWbhYrmUl3z7OJl+XjxzD4W5svj5B95jsrYP5/LFs77Wd+iHBY2mE6jc3gY9V1HYdXDeLLqEO7efwD/8NxL+OMHf4kvP/AIIl3dMJLxEzKg6Y2qRd9s31C8BwkjjriRRH88id5EAn2GAWf7UXy+0oe5jgDOUKJTl2jRKqF5K0RttF4c8Hx9sd33N+/25x+/HgUoQAEKUIACFKAABShAAQpQgAIUEKJGXyXcoX7h1jFf8eUvs/lyV1d4ciscvsHlDt/wImdoaoEaCC23BwZX2UP5C2whzFPCM0KJ5IUjAOGSQ5OCONPmxRLFh5XORlxb5cNHaoP4TKAN9zR1Yn9HAvWpIXSMTWFgJouJYjXn8cxHRkW8UOAUEHj9qSyDeln5XLgqXB97m8crovN5WftcaAeRy2eRy2aRyWYxPj2D+MQkooODcPYksLulHQ80+PHvaiW+uKcMn9r1Mn7vmV3Y8vQurH5yF1Y/+gyu/sXD+Pj9D6GxuQO9iThSiXc/JP1f4anRg14jAf1oCt+vjWK5o1EOYpta4Aj2X+ZqwUK7/0lh81/Pj2QKUIACFKAABShAAQpQgAIUoAAFKPCuC8y1hzec7wxNXejwY7kjMHyZI9i7zFGaFq/LKdR1cxV/jXD4U8IRyAubB+coHlxS6ccfH9Tx9cYofhbpxK72BFRjEM1DozAm0hhLZzCdzkIuB84X+4DKnqBywEy+eA28Pk06lhzxBgVOOoFSRai8Lp3ZuXwp9pTXsk2ErAg9foSsKJUtIEazGcTHJxDo7Ye9sxtPRprxvQYvvlh9EL+narjSbsNWqx3X77dj094KbNpzABt3W7HlpTJs2rUX6599GWuefB4bH3kGVz7wS9x8731weILoM+QS+/c+IDUMAwM9PRhIJNART+KRcDM2OA7nl9lCudOd7RBKMDrH0fjNd/0DkF+QAhSgAAUoQAEKUIACFKAABShAAQrMU5uuu1iNpJfZAzhdDkwyhyV5cLGjEdeoHtxeHcRnD0env+lrwS9aO/FqTwq1/cOIjY6jLz2DiZxcCFy8yKFIcmlwXvYMzSCdzxQCodxrq+gKw5NKi4lLT+Y1BU5ugVLsKa8zAGbkYnlziXzW/EeBmZysCJ1GamISkf4BKF09eDLajB82enGnuxaftVfiDquGrRYN1+6zYYPFhq0WBdstKm7Z78JNZQpusdhw695y3P6qBbfttuDGF8pw83P7cNvO3bj98eex45GduOLBx7H53vvwclUt+pMp9L7LU+xfXz1qJAwcTRmIJ+NIGd3m1mekUBXpwic1D4Tqk1Xo2UUO72P8RKYABShAAQpQgAIUoAAFKEABClDggyjgds8XttB6Ya3fYG5u75XnKtGrFtt9GxZb681tfnnjKqFF1pk8Ds+aucX9c62+DfPd/stLbAu1pqvlc2Toae5zH1ksFP9GoerXCbf7DKGG1gqrz/w6i/e6Nqz8lW39yrJDn75C8UzfVuXHPzSE8dPmI3i5OwlP/zDaRsZhpKcxPJPBVCaLrFkNWqgIzWVnzPBHDkySUaccoFScFV/oomgOVCoUy2XzgKyky5mVo/IoOUxJBkjFSrvZjRlP7oyM3/0pIFAKOn+XtyLP7b70FAID/djXeQS/CAbxzdpG/LmzBp+wO3BHuQ0fsdjx4f0abtmvYqNVw0aris1lCjZbFdxSpuBWiwM3W1TcUKZhi8WJ68uc2GpRsXmfDRv3WrHhlf247uW9WP/Cq9j0q19j89Mv4IZHduLKh57C6nvvw6MWGwZSfe95QCon2/fHC8OijEQKcutLGOhLJOHrSuE71X5cYPfIkPRZYfdctNgVLnwWOjxrzCFvpQ84XlOAAhSgAAUoQAEKUIACFKAABShwigqowSdEZdgp3OEhUR1OCad/co5Tn1zsDE+f5wqlz3Pq6Xmaf1S49Umhen1yCvQiZ8jc5rnCU0INtAl3uFY4w9GFmj55tiuSFuZ+X0yoXkMo/unTFe/Utaq3844afeIL3rb0d5s6088cSaVdqeF009j0tDGZxngmh6ys9HyjS6mBYvGxQoB0/NhSoCRzzuN7j7/Q7H2FETSFx2bvP340b1HgxAvIc1OG8jKoLwxBKg1CkgO9jp+48jgZ4c/qCGq2iMhmZ5DNFQeFzfr2JnM5JCYn4e/tR8WRTjwRDuMHtQ34Z7UGnzngxkctCm4wK0HtuM7iwNoyFevLFGy0KthSpuL6MhXbyzRsLVOxtUzBNnnfKvcVHttsVbHBquJaq4pNZQo2WOzYvE8usS/H5lfLsOHlfdj4wivY+OyLuOap53DN489g9QOPYsPPHsRdL72KVF8feuOJd31Q0+urSGUVqwxKS/vjRsq8PRI3cCTej8eCMVxVUZ+dqwTHztPC6XlaIC2qQ0PC6dl8in7y821RgAIUoAAFKEABClCAAhSgAAUoYApU1J37IVdT9xpFz690BPMLHXpCOILZQrDpHREyGJXLTx0BbD0QxLoKPblIDUPIHqGKPi20SFYowX6h+DPL7F4IpR4LlDrc7DiMv6sJ4h5/K6xHeuAbGsXRmQyG83lkZBgkg9BsDvlscUr2G8aas1Ig3qTAqSJgnv9mJwjZDaIwRl6+N/mPALmc+XOBbBbITQNycFK+0DdUTo6fyGRxZHQClfEEng4G8e3Kg/jrAyo+vucAbt1TgZv22bDNUoEtZQ4z0Fxt1bChGHTKIPR33baWObDZYsMN+w7ghj3l2PZKGTb/ej8273oFm5/9NTY8/Rw2PLETGx58HNf97CH87dM7cdSQU+SPB5OlgPK9vk7JKtJ4EqlED+LJBGK9Q7DEevBRey2EU7b60PFhW3h6c5n3Rv62oAAFKEABClCAAhSgAAUoQAEKUOBUFnj88bnCFfYIVTdDUKGGIJRQfokjNHOxPZK92BbJrrRFMN8eglC9EFoAwl7XsaqiPvsHimfoq9XBmR97WzMvxuJ5V3IQ7SMT6J+axlROVseZqc/xWEsOh8nOALkMMvkMZpDBNLJIo3Ts8UN5iwKnmkDe7IMrM9Fs4Y/ZJ1f2y5X9cQvvVg5LmgCQmMmgaXgU9o4uPOEP43uVh/E5xYXbKxSst1bgIssBzLFW4GqrA+vKFawr17Cu3Ik1VheutbqxyerGFqsL2yyqWRH6uwajpecfD0grsG1vISDd9Ot9xwLSTc88j9W/fAqbH34K63/+KP7koUfR3HUUvUbyWOXmex2Mlr7+QDyFgXgS8VQ3upNHMRiPYyDRg/quJL5SGcJSmw/CFRkRVcV2Iafy7wG+NwpQgAIUoAAFKEABClCAAhSgwPtSADjtTb8v8zH5+OytdPRbeJ58fmlzBM8W1c0xoQamhMM3ca69Acvt9Zin1GOR2oA1zkbsqPLjS3Vh/NTfjBdbjqIuOYTOsWmMZHNmD89jQZa5TFjOyc4gixnMYBrT5u1CkZwMTGWvUHl9bIi2nK4k1x0XA6Jjr8UbFDiFBOTpLU/1tKwGzWQwM5PBSDoDY2wSLf1DqO5J4KWmZvyk3oO/U534pOUAbn6lHDfsqcD6/Q5caXVhvVXD9jIFH7Zo+IN9TvzxXic+bHHgdnOz4/csdvP2DosLt1g03Gpx4vb9Gm46AZWjbxaQ3vBKGTb+eq8ZkG7c+QI27dyFjY89g40PPInr7nsCH7/vQRwOR9+XAWkqnjT7kMpl972JhNmjtC8Rx3DcQPfRPvykPoKLXN5poZYqSGd9bh777DU/d+Vn9Zt/Xpc+mnlNAQpQgAIUoAAFKEABClCAAhSgwFsUkMGls+kz4mDsLqEFPy7sgW0L7YEvigMNFwqt6Wrh1D8hXNF/Fc7QXcLtv0u4g3eJqtBdwub7q9Md/s8tdoe/IWy+7UKJbBSVLX8vbMEvC615vXD4bhVu/TvCGbxLqP67znT47/qQo+GuGzXP1zepPv9tlXr+CzWh/H/5Ynii5Sjc8X60jI4jNZOB7HFoDkDKAzN5YCqfNafDyypQmXTmzeFHMvgsDUkqBKDFgfLFO4UEtJSDymt5vIxS5VbafwplYnwr73MBec69div0BpX/PfZA8T3MPq70tkp9RM3j3+AMNgPRXN4cMBafmERwYBDOrk48qkfwrzV1+KyjEjusCtZaHbi6/ACuKa/A5jIHrrdo5jAk2fdT9v+8vkz2ELXjFosdN5U5sMWq4hqrBrl8fmuZHKzkNAcsXWvVsF72CbU6cI3VgTXlKq4uLwxeKgWcv+u1rCDdsl8usa/ANnOJvQWbXzwekK5/6nlsfeI5bH3oGaz++aO48Z6fo6K+Aalkod9nqXrz/XBtGAaShoFCJWkKsidpp9GHhNGD3uQRHEmmUBbuyXxWa3hAuALfEs7IXVeoobvmqMG7hDt0l3Dq3xGVTX+4uKb1i+e6op80/9HpLX7M8zAKUIACFKAABShAAQpQgAIUoAAFfpNARcWZwhUNi5o2swfeMlWfuUgL4zy7v2G+qncIVZ8U7mbM0UITF1Q14ezqFpxWE4NwNkFoIYjqqFwGnxFKYFq4whDuMOaq/vTFLn9uY10TPubvwL+EuvCz9iReMobgGplCy+gEknJIkjkNvhT/zLqelV7ODooKwdCs497GzdJLll7vbTyVh1LgdxaQ512p/ac5NEmG/LK6OV9Y8i7/IUBuMuTMlf7IFhHyWfJapv/mvwDkkcllMZnJYGhqCu2jY/AmUyiPHcHTgTD++3AjvuqqwV9UOPERi4Kt+xzYtNeOLRYHtlgUbLLK6fFy+JFqDkzaagair+0Vuq04OEkOT5IBpxystFluVjlUadb2uvvyOPn47xqKzn7+dosDN+6rMAPSLXvKsfEVCza9+Co2v1DoQXqtDEgfew7bHn0SVzz0CNb/9H7s1Fwwku+/JfalkFZWkMrNKG4yNE0mikOljF64u3vxF4eiEJVt5mftOdVNOPNgK+a4Qn3CqdeKyuYGoekPMyD9Tb/Y+BgFKEABClCAAhSgAAUoQAEKUOCtCMjKUbf7DLF79+nCGdDMfp+KF+aAJDUAoYVxhhYaXGYPqudrocEL7aHxZY5oZpkjOrbMFgwvVfShK+yewS2aB3/g8uIfasP4T70DT7V2wd6TQrR/GMnxaUzMyAXwxxa6m8OSstkcMrnC3KTfOXniC1DgZBKQxaJyNtLrNjlILFOsjJYV0nJQUi6XwXQ2g/6ZGXSMjaMx1YfyWCceDoTwzdrD+DOXEx8rV7DDYsOmvRW41qJgbZnsD1qBteWySlTFqhNc0Tk7vHw3bsuAdLusHt1XgdcHpNc/9zI2PvMCNjzyLDY8+Etcdv8DuPpH9+HePRbE34c9SEsB6f91PZToRWdHCt+o9UOoDRD2YO5SeyB1nSOM5Q49K6oi8h+ldom7757zVj7qeQwFKEABClCAAhSgAAUoQAEKUIACbybgDFws1OD9whV8YKkaGrjIoWOBI4C5DjkUKQBh82KOzZNdUdHQskUNDNxaGRj/VF0k+x29bfzxWHyyLN6bre0bybeMTSAxNY3RmQymsllkZM9DswKusJR9Ji8HJOWKW96skissKT4+KOZkyrf4vVLgtxEw5yIV20Pkcxnk5dT44lgx+XozOaB/egYtQ8Nw98TxYksbHvCH8N2aOnxRq8Ef2dzYWq7gGqsda6x2rLI6cHmZrAa1mxPkt5pVn4pZwbnF6sANZSpu3a+ZPUG3W05sVee7EYyWvsYNFhu277dh274D2PKq1awg3fjiq9i0aze2PvcyNu98ERueeB6bH3kc1zz4KK796SP41rMvoCterMh8H06z/00BaW/cwFBPAolUN7oMAzv97dhoPwzh8syYFftK+IiojLQJl/5zVpC+2S837qcABShAAQpQgAIUoAAFKECBk07gyoq2M1furj3L/MbltdWzYF0kMm+F1bNA3pbXpdvyvqjtLhwrnyArQB/3zDX37649a93uwvPk8Vs8nrnma8rnuI/MN297Cq9pHr+38Vqh6g3C7ntaaN7hOVoDVroasbnag0/X6/hpoAUvxHqgJQcRGJnA0am0GYLKSjdzOnZWloBmX7PJ0CefzZnhj1kBd6wirpgFFVcJy86hsq6Us+R/m6iNzzlZBaaRx5isCJ2aQtfoOBoTfbDGuvCoR8c3D9Xhc5obdxyQoadiVoPeJINNi4INZSrWmf0/Fdwshybt1/DR/Rru2OfEbRYFN8utTG4O3GpRcJvFiR0WDTvKNNxiUc2wtBQ4nmzXsheqDEhlD9Kte8qxYfd+vD4g3fjULmx57Elc9+CjWHfvo/ibB59AW1f3+26K/W8KRmc/JqtfDaMHI/EeJI0+WNuP4i+UWiy110M49cnzNb1jperfZX72exILhMczd2Vt7VkCON38nOd/KEABClCAAhSgAAUoQAEKUIACJ5vAyoOdD13mbAoKxfekqNSj4lC4SbhCe5ZVtkRXVEYjKysjkUtckYg4qEdETTgiqkJR4Qw/JByeH4uaqCoUT52oikRFVUS/3B72XOOMRVe6WiOLXU0HhRbZK2paI8Id1edVNL5ylaI3rVW8ke1V/siX6ptavutvG93ZMzhanRrOtY5MwJhMY2Q6g6mcrPgsDnqXfQ/NIFSmm4UOnoV4s9ApUR5V6utZ6rFYqo2bvb90Wx4tg1H5p/DMkzXu4vd9MguUzsKsGdYX+4HiePWzWdwpT2h54prDwAr9QUvndmHglxz3NWOey+Zxct181nyCSSOP7Z6cQnX/IHY1teHHdR583enCX1Y48clyFbeWKVhfpuBDZl9QBbLn580y2Nzvws0Wp9nLUwaft5Qp2FGmmBPlt8jnWFVcbVWxyir7g2rYVNwKA5NktWhhmJLsMyr3yd6gJ1swKr/frTL43W/DzftsuEn2IX3Vik0v78fmF1/F1ud3Y9uvXsKWp3fhmieexdWPPobVv3gYa37+ED5y/0Pwt8bQb6TQaxhIGAl0J0+OilLZlzSRSGKoJ2n2KY0nExiOJ9F6pBf/Uu3BQnstTlci2fWOyLCw+2tEXTQqFG/D1qqW4Kryhj892X7/8fulAAUoQAEKUIACFKAABShAAQqYAnMU/4/mqXp8uRrqXGkPdF/qCEI4AxBOf2FzyWsf1tgDWG0L4kKHjvlKaGaeFsWZWghnqiFcqOq41OGHcDRC2Oswz3YY67VGfLw6gG/UR/HTcCd2He2Hq3cYodEp9E1nMVFKLN9gGvbJHHzxe6fAWxOQEamM+meKDUFfW+WcBpBG3qxzlkeZ1c7m0CSzhPo1X2J8JoOe0TF44gnsbIvhxz4/vlpVg0/ZFfx+WQU+sbcCH5Z9NPfbcW1x4FFpmJEMRUvDkN5OiPnbPOftvP774VgZkN6y34Yd+2y4ZW8FbnzVii0v7cfWF1/FDc+9jBueeRFbntqFrY89gxseeRI3PvgYtt33MLb+5OeoDIbRJwPSuIFEMo6jqfhJW1FqGAYMI4W2eD8ebWzBdbbDEFowJ9SA/3wlmF6kBCaEO5IV9sAX+WuVAhSgAAUoQAEKUIACFKAABShwUgrMU8Oflr1AlzlCxuW2INZUhLHKFsRltgAutOtYYQvhHHsEQpWbDqH6ITQPhNKABY5GXK7U4/e1Bvzd4RAe0FtxoCeJpolJDOZluDPrIpfEZzJAdhr5bBq53DSm82lMIWOGQLOO5E0KnPoCpX8gkP1xkce07ANa3GTlZ2mAvDlEXv7o5HIYz2bRNz2NwPAoDnT24H5PEF9zOPHJ/VZcvXc/Liqz4qZ9dtxs9vx0YnOZG5usTmwqs2OzVSlMjT9Jqznfi8B0dkB6894DbxqQ3vDEs9j+2DPY/OATZg/Sjfc8hJdr62D09qE3YaAvEUfKOHkD0u6kgZ6UgcmjSfQbg9jT1oF1jlosdPhSK5UwhCMwLNzhcaF47jgpfwnym6YABShAAQpQgAIUoAAFKEABCqxwN++7RAlBKP5JM/xU5SR5L4TDi7NsjVhl9+I6uxefcHnxlboI7g224dUjBhp6R3BkdBKD6RmkczlzKraZahWDn9IydrlKuLCYvbCoWO7Pmr1BZS/RYhB0fFXwqR+M8R1SoLhy3lwuL8992UIiX/gpkUHoRCaDI2MTqE2m8EJLK37g8eIfKw/ic7ZK/IFc+r1fxdUWDVeUFabGb7Sq2Fqm4QaLik3m0CQ7tpU5cFOZA9eXKbjWqmGjVZu1zF2ZdfvkXP7+bgSmMiDdsd+OHfsqsH1POba9UoYtL8+qIN35a7OC9Nqnn8eqx5/GlQ88gs33PYStP/4ZnrbbEe9NmQHpQDyO3sTJG5D2m4Obkogne9Cd7MFgIglPexL/oNZDyE0LYIOiZ6864P8sf6NSgAIUoAAFKEABClCAAhSgAAVOjIC7baVwhTcId+xaUa4vEfbapcKtrzH3VUcvWmj1LFtS1XSdcDWvFpbmheK+2rOE6ll0qStyzRVaaL3cLtBC65doofXC3JrXi5qmq88+ELlQHIheJna7zzlH9a69wla3/roDtdfNV/wvLtV0bFN8+BN3AF+qCeI/GqP4RbgNu7sSqO0fQiw9g8mcDHBKFxmIFibGFybEZ5HNy4XA2eKyYbl4uNAOsZiXFu4XVxGbbUVla9EckM2xE2hJldenvkBOVlbn24EcIAAAIABJREFU8mY1aGJyCm1DQ6iJJ7GnvRMPBMK4s6Yef2Zz4vayCmzfa8WmvTass2hYa3Vho6wGLXdhg9WJ9WVO3GJx4laLhlstKuRApe0WxQxC11lVrLUqWFMuq0Y13GZx4RaLq7iUvhCavhsB43v1NeTy/xvKVGwvXpfaCLxRWwDZakD2SJX9UuXt2cdusyjYvt+OG+Xy+j1WXC8D0pf2YdsLr+LGX72Em3e+iFt3/hq3Pv0CPvbEc/j808/jm8/8Cv/17K9Q7nYjmew1A9LeRALJk7iCtDeRQl9PL2Q/0kTSQG88iUHDQDTVj/93OIzr7A2Y4/Snher/+9U27/olNm/xd09knQDmnJhfjHwVClCAAhSgAAUoQAEKUIACFPjgCMj/mXRFVFHVMi1czVPzFT1yoRL0CC0wKaqio0LTPWfYAt9aUtkaEu7w6BzVHxEO37On2/3Wxc7w2MWuaPo8VzS92BlNz3E1pYWz2dzmOEKjK2y+o2sdvoHbKv2RTx9uGv+GtzX9P23x9ItdiWxtsg+x8SkMTGeRzubNCs9jYaiZcJZizuNVoGasKYcmHdtkuFU67rU3Xx97yaMKlaUwlxfL+7xQ4D0RKJ2M5gAwGetnjp/Txd6fZq9Qs0o6b1ZKy6eY/wBQvJY/C3mzKlo+V1aDyvsy/AfGMxn0Tk2hdXAIBxMJvNQcw72eKL7lOozPVLhwh8WOHRYHbrA4sMmiYK1VxRqrhk3WQpXn9jLNHJwkq0Nl4CgDvO3FgUnyvgz3ZAXpNXLyvFXBdouGm4pbKSS8SVaXlpUqSE/96tHtFjlkqhAK75BDpywqbjM3DbdYpIUT28o0bC+zY5PVgavL7VhWruCicjuusNqwwXR04KZ9Nly514bVew5g+ysWfHy3BX+59wDutDjwnxVO/LKmDq82eqEFgzgc1NGo6zjc2IBDtYfQUN8AI54wBx2lEgaShnHS9iAtTLgvDG2S78WQU+6TCQzEE0jGe/F8pAOrtVoId3hmnRZJX+TU08IdSi9yhY+ssFoXfHB+gfOdUoACFKAABShAAQpQgAIUoMAJE5ijhX4tnEFzibtwyp6fwfRqm29ijT2QXmb3tQlX0C80f/MSezQ3T/YFVfS0UPzjwtGYOd3RiKVqIz7k9GJbTRCfr9Pxb4FmPNbSBWt3Hxp6R9E1PmUui5/KZM0l7jLTZED5nkRz/KLvAwEZ1JtL3c1MX1ZJy8nwhQpo+Zjsoyu3NLKYNmukSz8v8qem8JOTzmUxOj2DxNg4Ir0DcHV141fNLfix14evHKzFn2pu3GJTsMZqx4b9dty+x45bLIWgUoabpSnvs6sX3271Zem5b/d5p+Lx6612rCm34cpyB64st2N1uQMbrQq2lhU3q4LNVhXry9y43uLCjn0qPrLXji377Fhb5sBtFU78lVaNrxysw/2NPuwKR6F0dqEhkUC0rxex/j509fUh1ZdCsrsTna3NaGuJQvd74Wusx6GaKhw+eAiJnpN3WX0hFH3zUDduJNGfiGO0pwep5ACqWuL4jFv2pq7DArt/cJMthOVa+J4T9ouRL0QBClCAAhSgAAUoQAEKUIACHxABLfhlYfd+43Il2LHa5sdKWwBL7EHMt+sQSkBuOaH62xfYvVju8OBcpR5XOhtxR40ff+uJ4t6mIyjrSKChdxAdI2PoTWfMZfEy5JGXnFnRJvt/ziArp2fn5TL5QuWbrH6Tm7wwLDUZ+J8PiIA83+XPhnn6yxvmnSzyZoPc4gOyDUQ2j1wuj3Q2h/6pabQODaPyaA9ejLTg3no/7nLX4gsVbnza4sBH99mwbb8NW8ocuNniwC1lqlkFur1MDk7ScK1VxYZZweipGFK+l+/p1jIFv7dfwUf3q/jofg2/v9+FdVY31pa7sNmq4eb9stJWwbpyOz7m0PD3VdX4oceL3U1t8Pak0DE4gv6pNCYy8nOy2Ct5Jov85BSmh4cx0pvCUNKA7C1qdHTiaKwdzU0RhIJ+eBvrUVd7EAerqtHd2XWSV42+eUDaH0+aw6eSRjf64j0Yiqegd8fxjRo/Fjq8EEoI87VwxZbHPXM/IL/B+TYpQAEKUIACFKAABShAAQpQ4IQIqPrLQtU7hOLLCqURwlaHeRW1WKU1YkeVF3/lacIPo114vsOAkhiAb2gURycmMZTOYjqdw0w2jynIidilmrgMkJGpaCH8yeYLd4+tbZeHyU0mRK/fPiDhGN8mBcxk1EzBiivrixWlY7k84pOTCPb2Q23vxFN6FD843Ii/r6zGHaqG2w6o+LBctr5fxeoyJ1ZaXVhS7sQl5U5ca5VLuAvLuK864MCacrsZxsnra60OTpMvO/GDoWT/0NJ2mdWJS2TrgX0O3PrqAfx/++z4sq0S/6+mEQ8HmrA71oXKRAotQ0MwJiYxMj2D9EwWM7I/LArj5bLIIINp5LM55GZyyE5nMD05jfGRMQz2D6K/dwCJeBKdR7rR0d6BaCSEcChoBqT1hw+hyuVCR6z9lA1I+xIJyN6qiWQcPcke9CTj6E8YSBztw88CLbhcPYwLFV9yXSQy74T8fuSLUIACFKAABShAAQpQgAIUoMC7J3COGlq7wqGvEY7gBaIq+peiMvh14QzduVwN3blSjdz5ITVy50pn5E5RGZLb10WV/lnhjlwoKoIrRXXzPxb2m49/XWihzy9Umz8lbKH14mDrV0Rl5E5RHblTHGz5O1Hu+6OVaujOdRWeO290HL7zT12ef7rNHQzfUhPNfqWxFffrHdjTmURD/wjaJ9IYmclgOleY/m4u/s3PmL0OZZXbTD6HKfk/9seL3czOiXKZsPwf/um8HJ1UmJAtg1AZlBaWFBeCgGMjkkohaanklNkZBd5rgdI5WbqeneTLfbMuxw55zb5Ze2fdLB0iT/WJbBbGVBrh4RG4enrw62gUPznswZ1qFf7CqmJHmQMbLHZssDhwvUXBDfs1bLc48f+zdyZwbtz12R8cSMLlhEBISEKIE8exY+P7wGcSh1w0EK5yl7OhDZTCy9v2fWkLzdsGXnhpgV68hb5AS9oCIbE1Gu1Kc0l7n7qlve9Dx2pv7Wp163k/v/9oduVNnNiJndjev/L5e0aj0THPjiYzXz2/37Nb1LDb6sR+ScMh5hBVcDfrd2n0AN1N/UHp+WZPUOoDKpGT1OiHebjcT/SVdFq+XO9N/T6Nnp/U99MIUKJQJGotYPRUpT6rKms7cMiqYD8rhTd6rR6xKjCWGQCU4PMOq248V1RwyCLjyEkZ91hkvMeq4kNyLb7ubMIP2gL4bVc/WqNx9M8nMZXLsWAscs8bfWZzxt5U7hdL7uASG2XHaHm+WMghl0sjk0sjlUlhLjmP6akpTCbiiEXGMDbcj6HBXsNBGvTD625Da3MD6lw16O7ovGQB6Vg8ikgshtnxOObG45iMxEBl9/HYOKaicdh7xvGQ3p7cpHj/+3o99HuCI/R7gh44LjjDD7xODz+6Xg99Zb0a+soVNX1feqPW9eaX7//y/J24AlwBrgBXgCvAFeAKcAW4AlwBrgBX4IUV0EIfFfSOGkHzfedVzmD4jYoPgu6HUNcFQfGWBNVPPUGnr9N8szeqPtwk+6dv07uH3qF3xd4kBwpvkQOla5Vg6XolWBK0YEFwhvKCM5QWZHdJkNtLt1c3lw7K7cXP1gcKT/gHSv85OlVqnEuW+jO50kw2j3ShyFPdTXrFp2tSARZ4xID+s53NxmMG2KdGEYS4cgAbBaqRLxbZKOXzKBUKKJTIUW30EM0CmAPQO5+ENjKKf/X68RfOWnzRpuOjoo5HymE+uyQDxFXCQ3ImVt4nqFd535w/3XLz8bU63SppuFPSsF3SWGsB6gdKWqzoZUBlAswUoLTTqmOLpOP6KgVXVMl4u03BVknGDosd+5+x49hvJXzU4sBXlRr8nduPE8PjaJ+ew3g6g7lcDjkWqPXS24VQ25FCoYBcLod0Os1Gcn4es9PTmEpMIjo2jsjoGAb7+9DX280cpF5PO9pamhggDfj8lywgfb4epRTkRCMYSeCrenvpBkc7/f+wKOiB7DqHp1tQfZk3Ke7SW/Ug3qp3F65xdDz4wv9z5mtwBbgCXAGuAFeAK8AV4ApwBbgCXAGuwMunQE3460JjL0HQzrfJgaUtjjBuqQ74rpJ9yqsoMImAqepfuN4RTl3nCOMyOUT3CZ5CcLhZWfx11c04pLbjA3U+fKk9jB919MM6EoNvchbRxTQWCNyU2Q+7hC8WgHwehUKWIR+KiOE3rsBaVYCAJoUhUasIKngmvFkZmkSuT3JBZ0pUBF00eocui0VtJkqYSKfRPT2DuuEx/CrUjW83t+Nzeg3uszmw92QVdpy04zaLgutsTmyxqjgmqthfDk0yA5PWKsw8H9t9TLTjbms1jokOHGU9WRUcFw2H6GabgiurZQhVGm6WarDN4sShEwqOP2PHAVHGcdmFx2qa8SN3EL/tGoAnGsXQQhLzRfr7my542leKKBVzAA3qH3sObs8FSOcZIKUS+0lEI1FExsYxNDDAAGlHOAifpx3trc1orKuHp619TQJSgqcTFOJELQhi03i8NYybHS14oxyAoHakBS0EQQ9lBTX4sxtqupNvkoMPvXz/k+fvxBXgCnAFuAJcAa4AV4ArwBXgCnAFuALPr8Djj6+7Rg/91RWUIK8FDeeoRkA0hBv0Htxi92NTtQ9bZR+uVD24XvXgoO7GR2o9+NO2TvwmPICm6DTGltJYXF3+W6SKeHK4ERk1Uz8M7FMoUSBMuf531fPOwTU+fwmuwMWlAHOCUuPcggG7CgS8CHwVUKR+kMUScoUiUpkCZpbSGFxYRHM8jv/q6cdfN7bi83YVD52oxoFnqrD7pB27RAeo3H27pGJnGYbeLaq416LhuEVnZfBbbEZo0mqn6PmAhWvpNfeKCmhQMNWucl/Ww6ITNK63ubBVcuK4VceHRA2fs+n4qqzju02t+HW4E62JBCbTWVYGb+zAdHCkA6npLCa3MO0jNGiejqsv3TVqflnomEyjWCwin88jk8lgaWkJhoN0BpMTCcQjUYwPj2JocBC9PV2sD6nf62YO0sb6ejTVN1zSSfbP5yJlkDQewXRkDPORWdhDYzjgaIYg04+JAQKk9ENkzw013VMckD7/qQl/lCvAFeAKcAW4AlwBrgBXgCvAFeAKnKoA8CrhqY7LBZfr1YK7nIxbXX3FxurqKwQadHsc69h8eTk9Zg5z+anTviuEahrVVwhPPXW54PD+3jrZN32Dow3vtLfgoNyCI1oL3tvgwR95O/F/ugbxn5EE3NPzGFlcwkw2i2yBko6NUl/D0UQ9PkssJZ56f9IycrUtldchf2i5Cx7zx1HpL63DICmDp+YlOp9yBdagAsz9Z3TGXSoWMZvNYXRpCb6pGdhGx/AvgRC+1diKL2i1+EC1ikOSHbdZq7FVlLHXomKXqGGz1YmbbS7cZNOw0aZhp2SUcxMAvcOmYYuk4k5Jwe02BVRSTz1ED5ymbH4tAc0Xs60rZfIrbQdI5z1lOLrHImODqGKLTcNhm4KPKS58pb4ZP/IG8czACNrikxhKLmCaUuOLBWTLYNL4IcloqkBO4VyJHiu76yt+TypjUzqCsv/K3ZbPyReH4OjzAtJoDOMjoxgeOhWQkoO0uaER9TV1rAz/hUDipfp4lPUkjSI5PoaJ+AS04Ri+oLdhVzWBUg/9EDknqH7vFYr//j1uGGn3wGWCC68+9X/+/B5XgCvAFeAKcAW4AlwBrgBXgCvAFVjrCsjBzZfV9H7uZiV8+K1K8K+v1UJPC6r/l4Lm++3rFf+nbtDDv9qgBn59ozMsrpd9PxD0wE+Fmo4TgjP09G1ql3gLDd2YCnqvKDi7REEPi4IeFAVnQHx1jU+8oTYoHm0Iih/3dIuPBvu6/jQ8hH/pHYc6NonOyXkk0jmkmMOz8pqbnEx5lEp5FEs5unwvO5gMsGNcv9N8udSTJpXmJ7PE3nRDsfVMdHpuykMrPy2f5wqcEwWW91d6NfNOOR2Mdl/mkDbeiR4t7/bLb218H+gR40ZfK+odSj8yUJL4eHKRtaJwjETwi64+PNHmw5ed9fiITcWDJ6vxrmeqcIfFjo1WBdusKnMm7hd15kg8JFLQj4a7RA33iAqOWxTcazECkSjkZ69VZn0v7xKdOGpx4gh7no4j5d6jFB70XLDvxUDDi+E5BIRpGAFIMrbayGkrs/t3iwrT8Jio4DALSaJ1NRwRKbTKCJo6KBohSzdKTmyy6thVXve4pOIDdic+r9XjG3Ut+IEnDEvnANzjExiemUMyR7iz8kbuz0zZLVx2grIkuQpHqLkzlfko7Xvm3kevRYuNfYvmqC3Dyj5W+U5nO28CUupB+pwO0mgMY8MjGB4cZCX2XZ1hBHwelmTf3NiA+honxkaG12yZfSIygYloAqMTYxifGMVkNA5/JIE/bw1ig9IGQQ3iGiU0cZXsfer1dT3SGxTvHwo1Pf8g1Pf9kyB2v3Gtn/7w7ecKcAW4AlwBrgBXgCvAFeAKcAW4AssKXO70f/MaPYjrnMHctYqv+BbFgxtkL65VvFin+KKC5m8VtID3GqUD18ghutjC9XIwKejBMUHzQlA9zKlyhcODLVo77nG58bnmML7p7cX/7R2HYzQB//QiRhezmM0WkaUSXnIwne2VNF+fK3CJKmAiJwahKlgo3TdGCblSEekS/UxQYu5p4/tD/UGpLyT5qQ18RW7pmVyOlcW3xhN4ZnAEPwx24M+aW/ExrRb3Vut4yKLiPScV3GMx0sx3lEOTzqb8ndY1x8UAK1/Oz0gQ+E6bjDtsdmy02XGbzY7NNgcDoUes1BfUAJ8bJR1vsblwo83FApN2SDrW2xS8QZJxp8XOUuPfJ+n4fa0Wf97Qhn/yh3BiYAgNsQR6F1OI53JIUcAR7QMX6RGVAGllSFMqlWIl9jPT06zEPkY9SEfHWA/S/r4eMEDq9zJA2tJUh7oaHYMDfYiTkzIa44M0iMXQH5/Gz/yDOO5og6C4sU4J4ColgDfJ/qU3KqHS5c7O/tdroeuWTwT4DFeAK8AV4ApwBbgCXAGuAFeAK8AVWLMK2DxbBLvvFkHxfkvQglOC4o8IMoUhhSDI/lFBDkZZOJJGqfI+CA4PC0naqLhxn9OHjzWG8XV3D74bGsS/D0bhiM3AO5vEcCqNmVyelXESzyqiCIpMoriPfKmAQhnmGD1BL1HixTeLK3AWCpAfj5LiqV0E/UffGpon56fRp5Ha6poI1HjhXLGE6UwG/bNzaI7FYOkfxE8DIXyv0Y0/UevwKbuG45KM/RYHDp5UsceiYatVxyZJB4UkHRYVEKw7KpYDlHj5O3O/niuQetSq4C5RZlD0sEh66zggurBXdGKXVcMWUcEGi4JNFhWHrRo+Xu3Cl/UG/EWzB/8Q6oSlfwRtsUkMzicxt5RGhrUZKfeNZb1j8ygV86D+ylmjgchZ7HEXxqrGvn1qir0JSGenjR6kBEij4xEMDw6AAGl3VwdCAR8DpK3N9aiv1Rk0nYjGGRjkkDSGWDSOmUgU09EYbL1DeK+rHVdX+yAoHRTghKuU4MwGvSNyTXXLTWv2/IdvOFeAK8AV4ApwBbgCXAGuAFeAK8AVWFbA4fueIAefFLSOoKAF85epgczVDi9usXvxVtmN2xU3HpLd+FJtEN9p78O/9YxAHk8gMJPESGoJU9k80hSwwa61jXJ4FuTBbHBGgSbr+1ksu9wqYM+FcXnOPwVX4AJRgMJviiWUaNB3igXXEPwyXKMLxSLGFxbhS0xB7B/AD31+fKWxEZ/WavCBKhV3WWXcKqp4raThKpuCDZKKbZJRHr/HqrGydir1PmiVcUR0YI+kMEhKTkeCdwRJ11Lp+7mCoM96HWlF6zfbdFxe5cR1Nh13WjXsZBpX40HJji86dPxNfTP+LdgJ5/AY/BOTiCQXMJfNgcA33ejIWkAOOWSYi9jA5gTJS8hTywSamq5RespFZsk34ShNKx2kFNJEKfZzqwDpyPAwA6TkIA0F/acAUgptokR3GhyQxjAZjWIiNoZofATRiTgGhibwJ7V+bCE3KQUk6oGiUBP0CtUt65fPB/gMV4ArwBXgCnAFuAJcAa4AV4ArwBV4RRWgQCS4jLCEp3CZIPluF6rdt90guV93yueqarteED0bBUfHxlMuasgB6vBsZI+Jno3XOpo2XqGHbmPPdbtfJyi+25cfp/VoPOXaKPzk5G2CrfU3QrWnbYPmz72vxosve7rxg95h/CqaQMvkDHrnlxBLZ5HMZZHJ51iAR75YQJ5CNQqUPEwwx3C2UYEvdQmlznf0n3EZT6DH7JFIl/s0jH8vECzFPwZX4EUqcDY06szXXSgUMJJcRMt4DL/u7sUP2r34b3WN+LBaw0rj75Z0HGZ9QWVstMrYSsnlVh17RA1Unr1d0ljZ+z4WmKRgn1XGAdbfUmEhSUYPUA37RQPkUYk8BShRwNLZlNc/CwxeQu7TSlBM85XD3O6Vdcp6U7sBUcGukw7sPmHHrhN2PGxV8ftqHf6m1YMnu3qgj42jY3ISY4uLmMmkkS7kkC/mASqPN6E4a59gHDOpRSgda2mY4NzMl2OwlLUPNbDpuewJ+iK/EGf9tOcDpGaK/VRikkHPyNg4RoeHWQ/Szo4QwkE/vO42tLU0oL7WhZamBl5iX9FeIBofx0Q0hpmxSUxGYohOjGEsFsdPvL1GeBNVhNR1PSVY2t4uSP4bBcV7g+Bwv014/KnLTznv4He4AlwBrgBXgCvAFeAKcAW4AlwBrsDLpcCrVf+RV+ldQ4ISbhDUYLtQ01UUajryguqdFPSgX9BC/3x1bc/jgiuQFOpCeaG2qyDIwbnXKR0dlyn+ZsEZ7hFqu4tCTWdecHXl3+zsyV/m7MoLsr9LUPwTgitQEGqC+WtqAvlDDeH8h1u78/8zNJj/l8F4XonOlnqSGcxkjYT45SvcSp7DgpNWvEsEQs2+iGw1+qdifVqT4Ojpb6uecPoV+SNcgVdUAXNPNaeErYzun+Tbo/CwIqjSmQLhzR8E6PvBfiQoFVBiD9IKObAV6deCApAvlJDM5RBZXERgahbq4Ai+5+/CH9a14gPVTrxblHHkpB2HT9px0CJjr1XBncwRqoHcoPusGg6Ww3wIeFKwD00pCOiIVWFuUCMxnkKTjB6jFPxjDA0UtFSZJr9XUrFHWklHNyHgpTQloHlQdLJBIVPkmD0kKthks2OX5MAx0YH7RQcesMi4W3TgqOgoByspLGCKwqYOWZ04IDqxTdSx3qpjs6jhmKjifVYVn1Fc+B/1DfiJPwBX/yD6ZmYwl86yH5GetROzHcrcq+iIadzMJTRlt8oFywvNB+lA+0IrVKx7gc6a7lFykGazWaTTaTYWkguYnZ4GAdJEfALjo2MYGRpivUZ7ujsRDgXg9bSjraUJTQ21qKt1IRYZRzwW5Q7SKJXYxxggnYrEQa0HxmMRTMRGEUnEIfUM4f1yS3G93TP6VkcgLbhC6bdowdQblGBRUAPPvFznPvx9uAJcAa4AV4ArwBXgCnAFuAJcAa7AqQrUdn5aUL1FQfMUbtK8uV12N7ZXe3Czw4vrZF/xrbKn8UbZV32gOph/V1UAWx2hhau1DuoVqgu13RD00Mw1Dk/0tqp23FrdjBuranGv2ozH6n34UagfNZEpDM4vYTpbQKZIpZnkSiqhQC7QEjk+c6w76AV6/cw/FlfgFVHA7AlKfUHLOJT1CDXuG8FJFJaUQZ71CmUfkv06UO4RWe4kSutPFAHvzCx+MzCE/9XShk8pOu62VmOvtRpvt8oQqjXm4KSeoAQlydFJoUmXEqC8ELZllyRju82BbTYHC1DaJil44KSGuy069kg6Ntp0CNUuCNW1EKpc7D79HV5tlfBmq4gDJyz4mFSFP69twH/5w6AArIHFRcwVCkizYyodV4EcuT5fkb324nvT0wPSJKgHqekgjY6OYbQCkHaEg/AvA9I6uHQV4+OjmIhzQHq6FgNTkRiS4xFMRSbQNjqDT8pNuExpwaFqPwQtTGn30Q12v3bqCQq/xxXgCnAFuAJcAa4AV4ArwBXgCnAFXi4FXKGHBS2QFRQvBIVCFHwQ1JARlKQESiw8yRmMCaq3JMjtWKe05W/S2nK7GgL4eIMffxrow4/7RiFGpuCdnkMinWUgdOVS2fC2sciXUg6FUpYFeyBPrraVoveV9fkcV4ArsGLOI3topRu0HDHPHH00X2Q9I+dyeYwlk/DEE7D2DeHHvjC+UdeGz9tdeP9JGcefrsbuZ6rxdlHGZquOuywu3C06cYxcjRZyf5Iz1ICivNT93MPh/ZKGu0UV99CwaLjX4sRdFie2WXXsoB6tFoW5dY9YZDxiU/FFrQbfaWzDzwJh1A6OoDsxhURqCdlyf9DlbwjZh6lMPp9DqVAA68Fc7sv8XKbP5efxGabAcwFS6kG6kExibmaWAVICfrHxCMZGRpYdpAyQ+jxwt7WgqcEApIP9vYhxB+lpHbTRaALTkRgWxiIsvGkoMoHvNPlxpdoCQQtSX9IRQfM4X65TH/4+XAGuAFeAK8AV4ApwBbgCXAGuwMWgAPAq4UyGILyKbQ6tS/OVzzG303jMvCesXue1augj1zuChWvsflzu8GKd4sY1cjt2ye04rrnxwRofPtcUxnf9ffhN3yjaEnMYT2WRyhvhSMsX4YzVUMiL4QwlXyi52yjsxQjFNsAOXZBmAGRZTnb5n5UqT37ZzhXgCpAC1ACS9dkFg2JLxRIWCwWWGj+cXEBwagbSwDD+PhjGV2rrcJ/DjlskK3Y8Y8O+k0Zv0KuqXBCqarFRcmKH5MQhUcc9Fp2FIm2VFGwlR6PkYCXeOySZuUgJklJ5PPUZXelzee6BoQljL/VpJWx+c5WKy20qNtlkHLYpeKBaxSc1HX9W34gf+/ywDwyhY3YW03mKRTJvdNw02ygA5BrOsl7LRtdPcooZSf6mAAAgAElEQVRSyxFyCmfY8nKDEX5MNQV8wSmV11eW2DNAurCAuRkjxZ5K7OORKAOkA/29oBJ76kMaKAPS5sZ61Dg1lm4fj0VOCwhP56xcK8vH4zFE4zHEYtSKYBxT0QhmYzP4SbgXN9Y04cqaELbIgepnndOsnL3wOa4AV4ArwBXgCnAFuAJcAa4AV+CSVYDgpezeLMiBbYLTv1VwdmwVHIHdb6npefR6tfMxGrfonY+9WQ1/er0j+Ilb9NAf3qF2Pra9vPy19vaPC9Vt7xXqO78kyL5P7tc6v7BN7XzsbXrXo69RQnsFOfSwUDP4qKB57xQc/q2CrWWP4Ax+UZDbHnu73PbYQZfnDw40Bn+ypyFY/GRbJ77t78d/9o1Di0wiNDOPsaUMyJlGriUK6TDcSeWmh8UCigRDi0bitcFBKQKpHJNEycDFMuep6BtKL0OQlPonGpf2dHnPr+Zf8Cqer/CKKmB2W2Qf4pQ7FR/LXF7+1aDyroGtyktY01DjB4PV7XJpjUy+gHg6g875ebgiUfymZwA/bPfhz2qb8RmlBg9UqdhEfUHJ+WlRcdCilHt6Us9P6uepYJ9I4UgyDlllHBVlHLbK2G8lGGrHbsmBfZQiL1E5vRGytE2ikCWVJcsTIF0LqfJG71SjfyoBYeqjukNSsFciPan3J/VTNabUX/WgqLB1lnupWqmXqobdVg2bJR3brBr2UJsC+ntYjD6i91sVfNjhwudqmvC9Fi/+K9yF2tExdE5NIZZKYSGbY8dX6h1bKhHupN6yxjG2UCqw9gnmEdI8BBfpcMmOocaPVOwuLVqeqdgn+ewLKlAJSDOZDAxASg7SlRJ700E6NNiP3p4udFUAUgpooqCmgN8LDkhjpwXE05Fxlm4fjcVBI0LTiQgS0Sga+8bwidowVbDUCo7A0Rvquv7oMof7E0Jd12cFvenGS/YckG8YV4ArwBXgCnAFuAJcAa4AV4ArUFbgH6qvEPTgbwUtGBH0QELQg0uCFpwW6noh1PdCqOvBurpuCLUddOEwcZkrjNfX9+Kahl7cXNeHtzk7sU4LQajpgqD5h65u6MUb63twGfUGVfzZy5QAbq7twh7Nn7q/Lpj6SHNX5svhUTwxmMCv4nOonc+gZymLZDaLXBnqPOfVJNHPlZpfFoNk2JpWZleeZ0Kg8mMVq5QfKa9q3jOnK6/A57gCF5oCJnsioEmAio0y2ifgT98PAlh5+mGAmaYJXlGkEv1oYMyVrdQolPLIFPKYzeYQW8qgY2YWdZEonu7tx498IfyP+jZ8SGvA3ZKKQycdOHCiGgdOOrCP9Qg1wOZOyQBzlAbPQB8L/TFdnwbgI8hnjv1W6i9KzzWmFJJEDlFjapTXV7od14J7dK9VL4dOkUOW4LLhqN0vyTgiUliSzEKnSENTP4KoW6wq7iQtrRpz4x6SNByocuERuQ6P1TTj8RYP/m+oC+LQMNyJBOILC8jkT9MVdPnwtzyzcuA8Za78jahcbfWXhB7jtzNWwPihrsR+6CsUcshmM8hm01haWsTCQhLzs0aJ/QSBvLFxjI2OgABpX283ujrDCPq98LS3sgT7hroaNj8RPz0gXCtO0dNtJ6XaT0SNHq0U4hSLxVio1fR4DJPRSQRHx/FYSye2OtzF1zd0QnAGIbg6+gXZ935+zsgV4ApwBbgCXAGuAFeAK8AV4Apc6gpo/k1vdXUmr3KFnYLq+w9BDxUF1Yd1sgeXyV5cJvsgyH7c4PBhi+wvXSd7QY8LmndCUIOUJg/B7sXGqnZssrcVbtPbcbTOh0fbOvG3oSE8ORSFHE/AN5dEJJ3FfL6IbCmPXKlgjGIB+QL1NzRK48/4ypKvyBVYawqUCSlhTypxpsG665b7PdLD5PfLl8ptJSpgVRYlJNJp9EzPomFkDE929eJ7rV58qa4J76XApCpKf6eEeBUbJR1XVzmZs/OAtNIX9FIvRX8lto+S4o9aHThM7lDmENVwj8WFQ6ITO606brPpWG9z4irJiTstCo5YHHhAdODdsoJP19fjCY8X/9ndi7qxCHqmZhBfWsJ8LotsIc9KtkvUhqRQZIF0BM4rdom19u25ILf3VECaZ3B0BZDOY35mFtOTUzAB6fjoKIaHBhgg7e4MIxT0w+tuQ2tzIxrra0Gl9okJDkhPB0hXLzeT7mcjMcyMG67SkegU/s3bjS1aKwTFW9yphhc3OTxfvtRPBfn2cQW4AlwBrgBXgCvAFeAKcAXWvAJXNna+42213SPXOrvGBMU/KKj+EgOgsh/rlAAucwRxtT0AweGFYG/DNfZ2bFc8eLAmnPlES0fpq4Fe/KB3BL8ZnUDN1DyG51OYyWSRzhOkoaLNCvsmK+E0yjiphJP+oz6h1NOOX7pfkNfv/ENdQApQL11WwrxsHy2H47CFxgdN5XOsbDo0OQn76Ah+3tWFv2v34X+6mvBZuRbvthF407DFqmCrqGCnSCXZOgNyd4k67hYpyEdhg5ydrwQ0vNTfk5yxzB0radgm6aw0frfViQMWDXtOKrjDYsc+ix2/Y5XxKbkGf1rXjL9z+/Grrl7UjkXQMT2DiYUlpLI55FnInIE96V8DmBdZiXyxWACVyDMfMSuHv4B2Zv5RmAKVgDSfzyGXMxyk6XQKi4tJJGfnGCClHqSxSBTjqxyk4TIgbWtpYoCUyux5if1ZAOJYHOQqpeCm2fEYZmgaHUViIgGlJ4qPO9xYp/mLgsIB6Zo/WeYCcAW4AlwBrgBXgCvAFeAKvBIK4FWCy/XqUwawbtUnWVnnKVzGQo+eeuoygcbq59J9Wodu1G/UfJxeE7hMUN1XCXpQFFT/z9+gBjw3Ony4rrodN8ot2Co34x69FZ9uDuCvA7349VAcDVML6E+mMZnJYalQQr5QQilfpLpesIafrJcn87EhjxyKBG/KzjeasEAPI/vFyE16rhJOfvHMFeAKPEsB6pmbRwnpUgnzxSIS+QK6FxZRE0vgyY5efKexHX+o1+L91SqO2Ox4m60Kgq0Km60KdlhV3CFpuN7mxJtsTmxkcI7coUb/y52SjNuqZNxaHhTiY5TCc0h6roEttRFgfVqtKm6zOlhI1YNVdnxOc+JbbW34955eOCcS6FxcRDyTYcFY9HenZgko0qAeoUb3ZDqeZlhoEnuUHV9pGQUmUQgdBS1R/9DlH6qetVfxBa+kAs8NSJdgAlIqsScH6eREwgCkYxUO0q4OhEMB+DztzEFqJtmPjQ4zx+lqtyS//2xwSnB0MkqQNIqJyDgiI4MYHBzAaHcXJgZGcHIwjstlb1GQvV9ZdQ7G73IFuAJcAa4AV4ArwBXgCnAFuALnW4H1Suftu+tG3Dud/fVbXL31t7q6699a0ysK9rYvCqr/AUHxfUfQgj8T6sItQn1HvVAX1gXV9xdXK4HfCnUdFqG+o4Etb+iuF+q66291DtRf5xp0rZM7/l5w9fxCqB+oF+r6GgRbq/161VO3zdHmeZfejo82BZYeDw3O/2JgAmp8Dj2zSUSXMpjP55FhJbyGS8m4mKQAD/J+kvuzyFxMxEfpwrxyLbpD91n4R8UjtGx5PXZn+d4rea3K35sr8OIUoN2X6D8N82b2zDWXl3dx464RKsZ+PGDrEfTKMfDFfmRY9XVI5vIYnklCGh7DP/rD+GZDC76g1uDD1Rrut2k4ZlWxS9Rwq6TjTknHfquOg1YNR0UNRy0q6xu630ohSVRGL+OYKOMuq8LuExjdaHNgm0SPGyFB1E+UXuNcg8GL4fUOijoOizqOkHaiocetNhk7WE9QBfdaVNxL+okUPOXAYRamJON+UcN9os40P2B1YqvkxPW2GmwSNew64cC7nq7G3U9L+F1Jxn9zNuAHvhCeGhqFLzGF0bl5zFIwDyWZ0w9K9Pdng/4hvLkckcQeIFRK+9HybmKub+575tRcvryi+QCfXkgKGEGDRRQKeeRyOZghTYuLC8xBOjM1/SxA2t/XwxLrCZD6vW60tzaz8nqXrmKgv29NAVJy1rLeorEo6ycar5xSz9F4HAkaExNMl8joGIYGBtHb1Y2wP4CAzw+/z4tQKIj+gV4kElPIpjNAMYuO5BK2yt6MIPs/er7P/fjrcwW4AlwBrgBXgCvAFeAKcAW4AqsVcIZ3CG2DEHSf0etTNXp+3ljbnbxJDSxeXdeFqx2eyE0OT9etir90kxaevkYOpF6rdeB1ShBvkv14i8ODd1S7cUO1B4LixpVKOzbXBHBXfQiP1gfxfXc/ftsXRXNsFkNLOUyXSsxptHIdXUl6LqRLSf5ZuAIXkAJlAEXfFtO1R1MaJtIi5x85/Mzl7JvFEsLzAE3L8UnJQh6xDF2QJ1Ebn8CTvT14vL0dn1M13GO1Y9tvRbzzhB07LTJ2iUbSO/ULrYSOZuiRucx0Kpr3zenq5byU3tCR9LzdpuJWm4Lbqhy4zSbjTpvMUuMPiUaYFDluyX17k03HHTYd2yUNOyQNQpUdV9mqsd1ajeNWGR+sduJLSi2+3ezFk5190CNx9KXSmCmVkF7ehVeOuMuL+MyaU2AFkBZWAdLFZwHSyNgY60FKgLSnuxMd4SADpO62FpCDtMapIRQIrDlAGqewpXgEE/EoG9HIGMhJOzzUj76eLnSGg/C2t6KtuQXtzS1wt7Yh5A8wSDo0NIR4PI6FhQUU8kZLCjoyUwreVDaLHTW+oiAH/nj1qRq/zxXgCnAFuAJcAa4AV4ArwBXgCpxvBRq8N1yu+/JvVNy43uHGO+xegp55QQ14BTWwJGiBHkHx/qOghWYE1ZcSNPeooLZDUFrwRkcztsgteLjGgz9u78APe0Ygx6fQsZDCZKGATLHEgpHylGtNvekYqCkapfGF8rTIutituYtUvsFcgbNWoAxIyc9Hbmr6ThHwNL5BhsuPNQ1lLlEKmS8hXyxiPl/A0OIimiIx/EeoE0+4GvDFah0ftNhxVKzGnZKDQbcDoo6dIpXD62zsFlXs56FJp0BhE/qeiymB4uOijPssMnOKHrdQYJLhJt0vqtguKdgsKdhIjl2LhodOKviExYGvyTX4dksb/qu3F57ZGUQzGaSZG7R8LC3kgFwWyBeAQomBF9BxlvYLflvzCpwNIKUk+5HhARAg7SXw1xFaBqQU1EQ9SNtaWxCPxbEWSuqj4xGMDg1joLcXHeEACBRTP9aW5ka0NDUwZ63X046A38u06uvuwVD/AMZGRpk+5M5NpVLI5+knLDpGs3+NYoDysfoDLR0pweH7nfN96sdfnyvAFeAKcAW4AlwBrgBXgCvAFVitgObf9A5XP9bb/RAcfggKpciTmzSI9Q4vblX92FvfiffVB/FYWwe+Fx7Cr/vHUBOdRv/MPKYzOWQpxOWUG5X05pEvUUE8K4pnSIdQDo0MS8Q2CuGXyztPeT6/wxXgCqxWgHmNWI/dclPdQgnFYp4liC/kc5hILaFjahrO0TH8W2cn/tLtxu/V1uEjdg0PWhzYfcKO6y0K1lt13Czp2GZzgsqzj4ouHBWdrMz7LlFl5dwE7g5YFewVFSPgZ5V79FwAwrX6GuSopW0nAH2TpGODpGGnqOKQqLE2BHdVOfAxRcOf1Tbgh24fTnT3omU8ht6ZWcxks8itAp0Ml5cKRtcFFo5kwFA68mYIpNMjBGJWH6ZX72D8/iWvgAnJCwTUC4aDNJvNIp1OY3FxEcm5edaDdCoxyYBeZGwco6NDGOjvXQakBP88bS2sDykB0oa6mosGjk6sArlGqXycOWBpnsrn2TYPj6C/pxfdnV3M+elze5gbtLWpGc0NBEObGBj1uNsYMKbwKoLHvd2dTKuhwX6Mj40iHoliZnIKi/NJZFJLKOSon++zf6hgDtJSnvV7/rq3r3id3c0dpKvPVfl9rgBXgCvAFeAKcAW4AlwBrsA5VQBYd21bx/U3SO7XCUr3DYLWfus7bZ49l2v+3K26D/c5vfhcfQDfbO/CL8MDUIaiCEwnEcnmsEhGJHb5aGBOKg3LFQvIsiAX5mdjrjYjLqmALIFQcrBRX1C6PjdHqcRMTWRsMvxvFb3tLvnLU76BXIGzV4Aup+mimvpFLuRyGE2l4JmZgWM8ip939eOJNh++oNXjQUnFkZMOvOuEAzutMm6WZFxXpWCXpIHKuXdKKnOK7raqOGJVcdRKUE7BPquMXZKM7RL1vlTKwwj2WasQs3K7STsTatJylghfMaVl5AalYT5G61c+j5azdUQFB0QFhyUNx6td+F3ZiT+uacT33W78R3c3XOPjGEgmMZ2nY6h5bKSDZx6lIoXQGU78Iu0PLEaphCzry0zu0RUOSsdWZh6l42+Zx5jTs98D+TMuFQVMOPdiAWlXZxhBAqTtrcwx2Vhfi7oaJ8hZSTDwQneRxiJGcFJsPIqx4REMDw4yENoZCiPg9YEAaFN9Axrr6tkgGMrK5Fva4G13w+/xMmAaDgVBWvR2d6G/rxsEREeGBxEZH2V9SScTcczNTiOVXEA2nUYxlwe5uFca+VbsUeVzIeqznisV8f2e8eIGqfWPzum5H38xrgBXgCvAFeAKcAW4AlwBrgBXYJUC1S3r31TXLQuqr+VatWtAqOmIPREemWyfnEPvfAqT6SzSOQruMC62l0/h2ZU34VHyIpFfyRir1iqvXrYpmVfr5Yt28y57jnmnbGqiu/zGFbjYFDD3WwJPy6O8EcZ+Tk6+8nVx+dqYvh15BjvJ/UlhSUWj9URF5FiuCMxlsxhfSCKYSEAZHMYvg134RosHX3Q24ncpLEkyQnsOWmTstSjYRgnlko7tVjM0ySjVPiZqOCgqOFgOSTpaDvy5iyAdOUStCgOjNKXQpENsUNI8vc6pPUcroeGlME/AkraDwPFWScUWScMuSceecmDUfivBZQWbWWgSaUVAmeAyBUxRr1BaJmMvgWkWOEUOUA2HRB3bLApuFKtx0OrAB6pVPKrV4q8aWvDP3hB+0zOAutgE6/86m84gnTfcn8v7v3l8JKDC3PnGsZfoysrc8toGdDF3xorFy8R0eZ+sfJDPr0UFCJDSoDJ7gqRU6m06SFOLi1iYn8fstBHSRLAzOj6O0ZEhDA70oa+32whqCvrhdbcxB6XZh5RKyFe7M88nLK18LzYfi2EiFsUETeMxxGMR9tnHRkcwNDiA/p5udIRDCPi8aG8l92sTGuvrWB/VpoZ6NDU0oKWJYGgT2ltb4W5rg8/TDr/Hg2DAh45QEJ0dYdaHtb+3B4P9/RgZHML4yCioTysFNVEo0/T0FObn5pBKLSKbyTCNTSh92v2tRD9y0P9DCigVi/iP0Xhx88kGDkhXnb7yu1wBrgBXgCvAFeAKcAW4AlyBc6tAS9/6N+vBIAUy3eAIQdD8+GFw0DhvZ/ai57rKPu1pPX+AK7C2FSh/XcjJR8FImXJgkhmaRC4+cveRm5rmV75dhht0KZ/HTCaL0YVFeBJTqBoewb+EO/DN1jZ8rqYODyk6dkt2vM1qx1WiHe+0KNglyqe4GStB5aUONCu39VzO7yoD0s02BVvLQUlbbA4GRvdYFdxjUXGYBVVpLCTpWpsTV0lObLZq2GMh+Kzi7XY79sgKPuF04c8aW/FDjx8nevrQGI2hZ3YOE5k0ForUcKTsxKedgQAov3EFXkYFnguQUpI9ldinFhawkEwyQDo9OYVEfAKR8QgLHyKH5HMl2RMgrXM5Mdg/8LL0ISUYykY0jlg0ypyr0bEIxoaHWWl7T1cHQkE/fJ421gKAPh+1AKBB7QDoPrleWd/Qcs9Qj7uVAV+ftx0BnwehoI+9BgUtUTAVgWHadoLE5BKlMKYoQdFoDImJBKiEfn5mFgvJBaRSSww4E3g2tX7BP28ZkBZLRZQKBWhT88UDzzi/dG5P/vircQW4AlwBrgBXgCvAFeAKcAW4AqcqoLqvulntCAqaGzeyfqMB/EFjiJ2/GyfzL3gqz1fgCnAFygqUu+iiRBe25AQt5gEKyCFnKPWUqLiliyVMLKYQjiZg7enHT7xBPF7fij9Q6/GhKh33WhUcE2UQkNtm1bBfdOKYxcXciAdEDfutGnM7HuChSec8NImVw0tURq+AerAeZ0PHcdGFgxYdd0oyDlkcuPdENd7zdBXeZ5HxWbkW32pox8/D3agaGoMvkcDgwgKms0ZgUrFApfDlviTkAqVBoVps3niM/SZVsY/wWa7Ay6EA7ZdmiT2BvGVAmkqVHaQzmE5MMkAai6wA0mUHaSjA+m62tzazMvtal5P16qx0db4Y9yj1/5wol+kvg9BYnH0Oej3qDTo8OISerm6EgwF42g0XKwFPgp9U6m/CUBOENjfWM1BKgVL0eSlUidyvPq+bbUMoYMDQjjA5REOsbJ6gKAFR6rtqls6Ti9Yon48gMRHD1GQCFLhEPVuXFhaRXUojl80yRy773p/VH5IqcgxnL7lIO5Ip7K1qe1Jw+H5fcHh3CILwqlNP5Pg9rgBXgCvAFeAKcAW4AlwBrgBX4KUr0NK3fhMBUt2DWxw+CI4Q3qW5mfPtrM7n+cpcgTWuAHn/yBlqukVJjlyJSuMzGJ6fhycWh9I7gJ/6Q/hWYws+43ThgN2BDdV27BPJCarhbVYdglSD19hcuM2ms/Luw6KOey06c4lusSm40+bAdsmBXTbHaZ2j59JNuZZei5yjBEfJeXuEoLRFxjWijBtP2rHf6sD91Ro+7qrDn7S14e9DYYgDg3AnJjGcXGBhSak89QQtg8+yGZRaK+TZf9SqxOizTPsIDereTP8RDCEnKQ3uIV3jB5JXYPNXA1Iqsc9kMixdfXF+gbkhKaSJHKSxaATjYyMYHjKS7Lu7OtARCjCnJcFGApAEJ8PBICYnEmfdg5RAKL3PZHyCOUNZSvzwKPp7+xh0pb6g7rZ2NNXVo6G2DrVOF+pcNair0dloqHOhsZ6cobUM1hIIJXcowVBPuwFDCYj6y0CUHKIUqMRClcJB1jKgt6eLuUQJiJJLdHion7UVoO1egaJRTE3GMTOdwPzsNAPJS4spBkYL2RyKeaM8/uzhKO0A9IOacTAoII+JdBY79GBBcHbMCrXdn3/pJ378FbgCXAGuAFeAK8AV4ApwBbgCXIFnK6C6r7q9ZsAnNITyt2jh7Ou1ruxbFE92Mk3FwfzGFbjYFThXuKl8tfoc+IoeoYCcXLGIxVwW/dMzqBoexo98fnzNVYdPVul40KJgj1XDtZKOzVYdB60u7Lc4cZCllDuxjxLLrRqOSCqOiQrebVHwkEXG3VQ+Lzlwh82OnZKD9bgk5+heq47dVuc5d05eaDCUYOXqz8SCjcoBR1TKXtlGgB6jZeYw16XXOCia65J+FJikYVc5OIle4xD1EBVlHLHIuF9U8MEqJ75U24p/cQfhGImga24OU9kslvLUp5F6NhoOLxaWVMqjWMyzwKR8yQioM+EnuUIZMyVX8XKMkgFGzd2J7UNmqf3F/pXjn/+iU2A1ICUHqQlIKVSIysXNEnsqYydIODw0iIH+PlZyTqXnlGRPgJSAJLk1KcjoTAAp9QglNyi5Ralv6UBvHzqCIbhb21g6vAlAa3QnA6H1NbWgQaFJBEgpNIlClFoa69DcWIvW5nq0tTSyz0LBUQRDaVCQlN/rATlEw6EAyCHa3dmB7q5Otg29PeQS7WWDepRS6fzoyDCDwdHIOAPDE/EoJhMTmJ6aZIFLybkZpBaSyCylkMtkkCcwuip86UUDUvqdpQRkS1ks5gt4d3NPSZB9A1cqvm8L9f5NghLaK4A7SZ99UsuXcAW4AlwBrgBXgCvAFeAKcAVerALAuvW1nbcLavCd610dG6/QQ7e9/hnXu2vTBXaiT/0SDScDlQefK9h00V0/8g98USpA+yt1+iQwRcFHzxFoQ46+opHuzVK+zWeUQ0soNIl6wLFSaBaHQy5RYCKdgWdyEr/p7sLftrbh6856fLxawzGrwsJ5Dpy0Yx+FJbFEeMOVSAnmuxncNErjCXQSmCOIR9PKUbmM4J4JCivXofnV8PBSu79DUrGdXJ2SCTcpPEnBDgpLYnoaztoDVhn72VBxRNTYIPhsBEvp2Gdz4Sabio1WGTssMrY/Y8fOZ6pw+ISEj9tV/GV9M37W1Qt9PIaOuXlEl9JYoMCa8t/8otz9+YfmCpyhAuzYWBHSRICUXKRLqSWWum4CUnKRmqXto0PDGOofQG9XN7o6O5aT7AmQUol7S1MD4tEICComJuKYnIgjHjfgKpWpU/m6u72VAVWzHN6lq6h16ah1khvUyZyoVCJPr0fOVAKv9LosPKmlmTlDCcp62loYEKUQJdMdSs5QgrbkDCWHKyuXD3egp7OLfea+7h4GY2kbaFB6PW0TQVoq3SfnKm0rc7MmEpianMT09DTm5uZYX9bFxRSWlpYYSM7ncqxFAQVdnY9boVjCn/t7IMgebFTDEFRfXnAG54S+vite7Kkffx5XgCvAFeAKcAW4AlwBrgBXgCtwJgqcqN/xX9NJViKWJ9cT46Ln58T/fFxM8NfkCiwrUOb6BD/T5RJ4WmRgUyMcpzI0iT2PXDvFAuazWUQXFtE1PQvnSBRPhvrwrVo3PmZz4vBJBXc+bcPtJ+241qpCqHJCqK7BHunST3p/OSEsJcHTIBhMgHknwVFJZmO7zQEKTqJlBJt3SBputmm4wqbiNTYnbrbq2ENuXFHBI5KK92kavlRfjx+2e2DtHUAwMYnJTOaUdiIMklOb0AL1j6UZ/qPQ8neJz1yyCpwWkC4tYWlhAcnZOeYgNQEpK3sfGsbwwCAINJITk5yZBCdNQEqA0+hRGobX046W5kYQAKWhynbUODU2CI5W9gklCEow1BwERCvL5M2+oaY7lCXLe90M0C67Q00gWu4hSm0AqGy+v7d3GYrSZ2dAdHgEY8MjiIyOIVaGomaZP23v3PQMZmdnMT8/j4WFBSwuLrIAKwLI1K+VereeLzBaucP9uH8U6zQvbnEEpgXFnRb00LzwC9eVZ3JKx9fhCnAFuAJcAa4AV+bLJWUAACAASURBVIArwBXgCnAFXqwCUuuOJ8YmUaDgBioJZWyUg4LKixU+f+ErQHtsDkVQ3AXMsCQKTCpkWWgS+UqpLH4hl0d8aQmBySnYhkfwT+1efENvwGetDvyORcYBi4JtVhV3Wsm5SG5ODXusOo6fpNJ5He+xqHiIlcRTernhDn05IeKl/F7HRGo5QK5QowXBfknDTqsLe0UjrOooOXJFGbusdrxHdOBTooyvVun465pG/D9/EI7RMfTMzyGRy7K/NR3TWOl7iUKRaBi+eMNjTD8GGT5iWsvsE8qPfBf+d51/wpemgAlICfQR9CP4R4OS7ClwiAApJbMTMCR4SICUoOLI4BADjj1dXaxsnYKOzKAmAqQEQWlKw3SC0pQgqAlCTVeoCUGpX+hKz9BWmCDU72lnfUOZM5SS5alUnnqHlmGoGahEMJRClcw+oqeEKw0Nsc89Ti7RCqcoC4Mq9z6lbaSwpdnpGbbdi/NJpBYWmVuU9DDBqJlK/9KUP/Nni7EE3ii3Z66SOwqC4oGgBzsFt/s1L/Y0jz+PK8AV4ApwBbgCXAGuAFeAK8AVOBMFHN4dn+kZRaFUZD31CJBy/+iZX8jwNS8cBQooIlMsYDaXQySdRudcEg3ROJ7uHcCPAx34ZmMrHtVr8X6bA/vFKrxZtOFVUhW2WlVstTpxo82F19tqcJXNiVttCnZJlCyv4D6Lgn2SA9tsduyw2bGdDR6adK5hLZXS7xYVHLUouO+kgvstKt5l0/CQw4nPO+vx5y1u/HO4C9LgMFonJjEyn8RcjiKRzFu5ASi1SigHJBE0T6MAcg7TegYSXQlIIiBKy+gxCk3iN67Apa7A8wPSFAOFBAwJHrKgpkgUkZEx5sCknqE93V3LQU0ENMn1aYLQSieo6QathKEEVE1XqNkv1HSF+qlM3udBsJwsTzDUBKIEQs1BMJSN3i70VaTNU5AUpc2bIzI2hujYOOt3SuXzlU5RE4pSO4GFuXksJpNIl0OXMukMA6PUeoDAKIFk0uzlvLXOzGGD2p58jRLOv0bx4Gpn0CYAPM3+TM5p+TpcAa4AV4ArwBXgCnAFuAJcgRetgMO7472BIaTpIqBYYFWmHJC+nJdCl+p7UTANOToJTFGyt5H4TpeZ5mBbbt457dRMvTHRlvH8fKmEpWIRFDA2OLcATzQBW/8ofuoL4y/rWvEpuxMPWBUcPmHHbouMd4gqXic5sU1y4aDoxDFRx12ijntEjfUFPURgTlRwjyjjXouK4xYdR0UqoTfKuQ9aZSPYx0ol3tQPdO24R6lH6uHyOMSmGg6LGo6KRl/V7ZKCvVZy1Bol8gSVaZhOUFpO6xuOWyMsaVu53+h+0YHjoozfscr4YLWOL+j1+GaTBz8OdME6OI7OiUlMptLImOXv5n5CP+TQjzrM9V4GGFQlz0K0aCej/aa8gHYd9nz26KmP0SLzNS/VryLfLq5AhQIrgJQCyPLI5UwH6RLSC4sMGM7OzKwENREgHTUAKfXvJEDa1RFa7kNKwPN0EJT1DK0ITyIYSsN0hlKYUqicKs/ClEJBdIbDrM8p9TqlUKXenm70sdGDgb5eDPb3gfqaDg8OsPCokWHqJTqM8dFRRMbHMD42xkKWKGBqIh5HYmLC6Ck6NY2Z6RnMUQk99RYlt+jiIjJLS8imM8hlsijQDy65lVL6ynL6lxOS9qWWsEN3Q1BDpTfJHqzT/L13Pv7U5S/6PI8/kSvAFeAKcAW4AlwBrgBXgCvAFTgDBVyBbfe19mMyT6XJrECZxzNVXEzy2RepAEEnCrEolFAqUAq4wagYq6qIADMQqpEEziAqA1ssa2nZBUhl8YlUmvUHpWCdX3X34XvtXvxJTSM+pbhwV7WO3TYDdO49KWOvRca+cmASuRwp9MgcdJ8AZ+UwnZCVywwIeukHI5nb/nxTApwERvdbFWy2ydhiU7BFoqFiFw2rwsKVNkgarrdp2CA5cafkxC6rjn2ijp0WBW8Xq7HTUoV7rQ582K7jsdomfNvtw8+6euAYHoN3agZDCylMZbJYKpCbvVwP/yJ3P/40rgBX4LkVMAFpoUAgMMcAaS6XQTq9hHQqBSoznysn2VMyPZWkEyClMnsW1NRDQU1hVvZOsJNcpB53G5suu0G9blAJvt/rZuFJBEJNGEpA1AxSqiyVZ71Du7tYn9P+nl7QIMfqYF+/Eaw0MMjK/M1eogREWfn8KU7ROHOK0ueeTExiamoK0zNGX1EKXKrsLUqhVGYZvekWJWBMfUZfThj6XH+lyWwe724MQVB887c6vFnB2dEtPMUB6Rmc0fJVuAJcAa4AV4ArwBXgCnAFuAIvQQFXxxv2OH0d/akMc1YRwOI3rsBLVYD4aK4E5Fn2TQklIqTUv8Ecy29gIFMKCFvKFzC9lEHn3BzqI1H8qrsXP2j34Ru1zfiivQ7vl3RQWvlNooqDJ2Tcc1IBOT93WDVsl1YcnRxunluwSxB0q6SCXJ+k92Er6S5jv+TAbquxfLtVxh2ijA1WmbUsuNum4SMOF77qasQTrR78azgMx+gogokpxOYXsZDNg1zAtJ8wEs56xxZQLNAPNVQfz0OTlr8ifIYrcA4VIPhHYwWQZrAMSBcNQJqcM4KaCDSafUgJRlIf0r7eHlbuTo5PKoen9HjqEVoJQalfqAlCO8JBI1W+IkSpsnfoKf1D+/qeBUOXgeiIAUSpbD4yHnlWyBJ91unJKTZYCX0ZjBIUTSaTLHCJkugJimYyp5bRExR9uQKYzuRPuVgs4IstHRAc3sLlWgBX6uH/LTz++LqXcKbHn8oV4ApwBbgCXAGuAFeAK8AV4Aq8oAJq8J2vb+hB88QsO2/n5fVncvnC13lBBSggp5hHqUSDwr+oyyP5RY1ej1PFAgaS85DHo/hZuAt/0+TGV9QGfKa6Bh+0qXhAVLBf1LDJ6sR6m4Yrq2VsZKXcRhk3lXTvlBzYIVVjr2TDPqkK+6wKns8JyR87O3C6V1pZ/6CoYJdVxXU2HbdKKt4pythjqcK7nrHivTYZX9Fq8Q8tXlh6B9EUnUDP7DzrA7uQyyFLjqyiEZhEwUm5UpHB0XLBe7kvKMHSyrYMRl/QF9zP+ApcAa7AWStgQFKCguQgJViYRjazhExqCankAhZm51hwkRnURInvZpn9YB/1Ie1kLlJygJqDyu7JWWoOs2eoOV0dpkSBSoMDRrk8K5kfGsDI0CBzqpJblblDR8fY+1JQFH0GcrOu7idKn5EGwVHqnTo3MwcCvAtlKJpKpVjokglFzeAlE4qaYPSVdo2u/BFLyBTz+L5/EILDDUHzRa5Tgl0bq/uueMHzOb4CV4ArwBXgCnAFuAJcAa4AV4Ar8BIUcIZ3rGsegNg3ys7POSBduUzhcy9NAQJhU+kMwtMz0EbG8YuOHny71YM/djbgQw4XjlhVvMtix17RgTusDqyXHHhtlYOVbm+3qdgrKay0m8rjjUR5FfsklfUMJTi6zSZjq03BVolKvDkcJQB8pu7Z51uP9N5jVbBVlLH7hB13P+3AIydVfLLKha/U1uG7Hg+e7O6Gc3wMnbPziKezWCgUkS0aDRNYJ1DWU8HoDUrl8uQTppErlZAlQEr58iWWMV9uF1ruF1puHcrahzJ76UvbB/mzuQJcgWcr8JyANJtm/TgpyX5xjsrsjT6kZpl9tNyHlHp/Etwk4EmjEoBSz1BjuRGk1NfbDRpGuvwKEKVApeGhQQwPD2JkeJAFK42NDmNsdIQFK0XHIiAoysBoGYpSYBR9lmUgmphaTqCnsCWCoovJBTZoG8wSehOMGv1WV4KXzPAlc/pslV6pJSUUSjn8ui+K1zk8EJzeoVvtvp5bXK4rX8KZHn8qV4ArwBXgCnAFuAJcAa4AV4Ar8IIKKB07heZh/K13gHWGzCPHqqB5I9JX6uLofL0voW/CUvQXLiCDIkvtNsHVKUk1prWvHPttlMmbAThUnpkHilkQ9qK+oWkKTCoUkMhk4Y5P4enuITxR78ZHZRcetFTj6DNVOHRSxn6Rgo407KHUeFHDZsnJ+loeoZJtq4IDooyDkoLdBDsZHFVwxCqz8KTDVuoxajx3p2SEBh0VVRhDY7D1+aDfpeIepW2kfqB3i8agoKS7aFh0Fiy1RdLwpioVm2wadkoUoqThblHBXaIBm/fTMlHD8ZM67rK6cNCqY7tVxR1WlUHm46IDHz5RjT+oVvF3dQ14uqMT7ROTiCxlsLS6LSgBzMqxfGdlHzZ3pZUl5nMqnmj2G61YdMr6/A5XgCtwzhUwyuyN0vJ8PodslvqQplkp+sLCAmZnZzE9NcWgJLk2ycFpltkP9veDBvUkHejrZ31CB/r6QIOWLY+KvqFUnk/l8qMUqkQOUeohSsFKY2OIjI0bYPR5oCg5RA2n6DRmKvqKsvL5hUWQU5RGZQk9uUVX9xc950KelxcsQIlO4kq5HdcpHaVrnZ0BwYVXv+D5HF+BK8AV4ApwBbgCXAGuAFeAK8AVeAkKPNVxuaCGYl9u6mQOsByyHJCelwueV/hFCT4RDSXoWR7UDpQAFj1k3gxvHyFUAqiEQFecfdQaMpUvoH9+Afr4BP491IP/3eTFf1fq8bs2DfdZHNhjcWCDqODtVg27RUo3PzUgqRJUninQpNeofJ45/3yvba5zqU5p23dKCjbaHNhkc7DphioZxy0q3ndSx4MndRy1OLFHdOJGWw3eIbmwTdSw94SC3RY77hRFPFhlx2NqDb7b6sVTvYNonZhEf3IBiUwGi6UiMgCyRl7WKfuIua/wKVeAK3DxKnAqIM2DYCLBRYKMBEgp1GhmeppBSbMPqRnWRLBzeGDwlEHLzMFA6JABQs1yeXNKTlTqI0qDSuZXl82TS9R0ilb2FCVHK3OKUgr9/Dz7jPQ5zRJ6+uw0TChqglGzlN50il44pfTPs+8UC/BNz+B6rR2bqkO4Ug9WCcCrXsKZHn8qV4ArwBXgCnAFuAJcAa4AV4Ar8EIKvFYOvf3ValfhAZcPs9kcWI59JTF7nnN4/tDFowCB0AxKMP7CVNpcAMgJSpSU9X6kbJwScoUClnJ5TKXSGJiZR2t0Av/e348nvF58pqYW91TZ8a4TNhz+bTV2nZCxzerE7RI5EV04Jjpxr6jjPouGd4tnXu59qULM87FdBEZ3lAOTtkvkoNVxTFSZQ/Qu0YFbJQVvsMnYYFOwi1y41Ro+bq/B1/RGfLe5Hb8MdcI1PIpBKkelQCTzZro3iYIXKSiJXMIUqkUZSvyAYMrEpxenAiYMJJhG7kN+M77XJjyk8nMCi1SOTkFGi4uLDELOlsvsqbydXKQsIKmcaG8CT5qOlQOUCKCeMgiEll2hbPoCQNTsJcpCllg/0VnMz86xkv/F+STrj7qUNNyiqwOXTDBK22Km0RMUNcHoxfI3p6MtfebxVBp7an14qz2Iq/QQB6QvdDLLH+cKcAW4AlwBrgBXgCvAFeAKvFQFNjjDO65vHMItWjuGkouGzZDzkIvlWurMPyeB0EIOKOZY70dKjZ/L5xFZWkLX7Cxc4xH8qrMLf9Xqxue1Ojxso16fMvaJMt5zUsa9FhUHRCe2WV0sNX6vJGOPpLCxU5Jxc5WCm6rszMm42WbHdsnOQ5NO43x9seCUEuPpuVRif4+FQqxUvMXqwB2SjIPVMh5WNDzmrMP32zz4bUcPWkejiCRTmM3lkSoUUGQ9Pwl6UpsEA5BQknwGBeYWrjAXM5MxSgTRDUjKLaRn/lXja14YChBkikajcLlcePLJX+Lxx/8Kjz76KL7+9a+zD7iWwT9tOw0TIBIoJcel6SIlQEql63NUZl8ubTchKTk+mQO0EnyeZt4MVCIHKg16DbOX6GqnKAUsGSFLBhRNEhidT7JBwVHUV5RCpDJLRgq92VvUBKOmY7QSjprbeWHskWf2Kej0K1csYTFTwCPNQQhKKHONFowIVO3Db1wBrgBXgCvAFeAKcAW4AlwBrsD5U2CDPbT9hqZhvEFrg3uSkuxXNxo8s5N6vtbZK2CkdlOZOyV8P/tmZHqfWgJfuRZdSBksm9Gu5XuV61CCeDKbQ3RxEb7JKThGx/Dzzm480ebD12qb8WmHCw9Tz09RwWaLjJ2ijJ1WGXdKMm6VHKCy7RttKrawBHkFh63UR9QIRCJQd9RK/S1l5mI8LBLA07BD0rFd0p+zLP7FwsEL+XnUKuCglYAy9UmleQ2HRJUNSn7fJlE5vAoTcFIi/CFRYeuazz0saux5tJ2sR6ukYbNVwQ5Rxl6LAwcsDtxtlfFItRO/rzTgG3Ue/J07hF9198A1Po7OmRlEl1JIFyr3JLNfrOGiogR5MoiSb5TWYv1nKUCJXFZleGpkzTOGWm6wQGuVjwn8h5PKrxafv4AVIDBG0O+Xv/wl3n3vvXjggQfwnve8Bw8//DA+9MEPMZckPb5WbyY4XA1ICTISeDTL7JPz8wxakqOT3J0ENQl0sp6k5fAkmj8FhMZXYCitT0DUDFYyHaIEXU2XKEFRcokuzM1jYX7+FCBKUDSdSiG7lEY2nUYunUEukzmljJ7+jpVQlLaJto9u5vRi+jvTsTlTLKGQB77s74WgeNqvUQPjt/yChzSdvzNh/spcAa4AV4ArwBXgCnAFuAJcAVLA1fEGQQuOXOFoh3U0zi4oOAc5/5dTBD8LpQIKpSIIXBXKjJOWE5AiUEX/5cogi/1N6J8VsoUiXUQx6FVAtphHMp9DJLWEjqlZKMMj+LdwF/6m1YMvOBvx3monjlEI0kk79p90YL+osIAkAzxq2MXAJoX6GCnxByg0yWqss0MyyrUpPGkvg6MrifHm+gQED4rkMjWmtPxChprn5rPJTK/Doo67LC4cEXXstKogKLrbqmGfqLP5rZLMtCBwSiDUhKcUWLVP1LDbSutReBJBVQLQMo7aVDys1uCP6lvwf7xB/GdPP1rGI+ibmcVsNo/sc5W9G7uOAQbYPkT7EdtzystMoF7ev831l1d51oLnhO7n/9vB32GtKWCCLJoS4DoXN3qtutpaPPjA/Xjkfe/FI+97mE3vv+8+jI+PX5Tw7FzoUvkapBEBRhMymmX2Zi/SxYUFkJOTYCYN0/V5igs0kcBkYsIYE3FMJmgkmPPUdJ9WAtE5AqIzs5ifm2Nl/ORUXUgmWVk/OVdpUPm8WUKfNYFoNrsMRivL6Omzm6D3XO07lRq9EvOs8w2An3UMQdC8xZvU0PTG6r4r+EkrV4ArwBXgCnAFuAJcAa4AV4ArcB4VeJPqvkrQQlFBduOn3SPMzWherL4SFwZr5T0JRREHqBwUiMQ8TQS/TBBKvSCNpQx1ETCdzuYwtJCEOxaHvacPP/WF8b8affhjrQmfrK7F+60u5uzcLcosnfwmScc7JH05MOls4eDagJ0vBugaIVS7mUPUgJwHrA7slRzYJTmwU3IwGErgk9yj2yQNmyQVW05q2HNCxj3POPBBScNn9Hp8rbUNfx8K4+TAEJqicQzOJjGzlEYql0O+UECpRLFZKIP0ZaK5Vr4ufDvXiAIExc7F/3/oNWh093Tj/Y+8rwxHCZA+zBylNTU15+R9LvY/C2lUCUjJQWq6SOlvkVpYZM7O5Owsc5IS6HyuMTOVwMx0AtPl6ez0VLlcfgZzBEMpWGl2Fgtz5BQ1eolS2fziopE8nyoDUXpPcrCa5fP0WcwSetMlan5e0ylq/q0v9r/F8uc3C0IAVI0kIKjtuFHtmHuIA9LzeCbMX5orwBXgCnAFuAJcAa4AV4ArIAjC1Ypv52uahyDIPnzL21PuPcgBzPLFynmaIYWpDyiNHA2TiJYM5yiVSk9lsxhNpeCfmoFjaAz/GuzE441t+KzThffaFRyVZGyzKqwsfp9Fxg6rik2Sjg02J3ZYjRL3o6KCey0OHLcYLsazhaN8/ecHpxSatMumsUR5CkU6KOo4Imo4alFwz0kHNlir8HZbNY5VO/BxRcfX6pvxj+4AnukbRHt8EoPJBcymM6BWCOxbR/8UjR6hhMZzLFjLCNfipe7n6cvIX/acKmACKxNgmS9OyysdfpSS7vf74XA48OMf/xjf/OY3WX9QgmPn4kbvR07Gz3z6U3jk4fcsQ1JylP785z8/F29xUb9G5d/JdJAShDShJLlIl1Ip1vuTeoFSCTy5SU3YyVygBD8ZAJ3G/Ow05uemkZybKYPQlXJ5gqFmH1FWNr+YYqXzpkvUTJ8nGFo56LM8n1uUtuFSvBmbVYR7cg6vI0CqcEDKT9i5AlwBrgBXgCvAFeAKcAW4Auddgdc4wzte1zQAQQvi881hLFKTQn47vwrQ1Q9ziRpakyt0IpNDeHoGtv7/z957gEdxpVnDvd5/Nsz/zPft7O7seNa7M+MASC2RjMOA7XEAJHVUAkSOJuOIbXDC2MYRGxhwwAaMPdjGCVB3K3RuSYCIygmQyFk5h07ne95bXa1uISEhqUXQLftS1dVVN5y63ao6fd73nMCGQ5lYZtuN6clGxOqMkGuNLDyeFKEjNEaEx5sxOt6Cx+MptNvKclc+oDMwUyUKzx6p1eN/Ew34Q6Ief0g04HeJybgrwcAUpJzwvDrh2VV8iBilvKL307WJ12PMjkQ8tkOHUTs1iErU49k96VhTWATDuXMoqKrBpYYGlgu2xe6Ew+OsLBggCaZJpA4lQrQZLjSCUi94VMSikpj8kkAqUk9O0MDOUF47R6BbCIikm+/JVVVVyM3NRV1dnZcgpeN++uknqFQqVig3qFqtZtsU/t5bC+XSfGHpc4hUK7wEqVKhYGTsrUqudRU78VoRaU1FVGYSISmG2jNDpIZGRpKKJKe4Fg2UmLt8XQ0a/EotO0ckQ5m5EhksNTQK+URZTtFmUPi8SMiKStHOSFGReL+Vrx/9LaDIkeN1TfgfSyZuN3CCNOA3w7wBjgBHgCPAEeAIcAQ4AhwBjsB/6fOH3uEhSNW2LFxqsYO5V3f1KeuWOY7IyjbksM8u2iRqih5ciLNixWN4I+YJpX0s5yO5f7PQeP/6Gl1unGtswsHSMvxy4iTW5uTh5T37MdOYAjUZ98Qn4954A4bEmyDVWBCitbGQ7LsTDLgrQY+BCXrmEv/HBCOCEgyQJugxVKfHCJYrlEx+THhYY8IjGhMi4k0YE2/GY0zRaMVIjfWWzgkqGBtZEKIzYwgZIulMGK4TwtqH6swYpqVcn2bcrTPhTp0JISwsnnKpEvlsxCMaAx5iOJpAZlOE20OUF1RrwRCtCX/SmnCnRo+hO5MwckcCwjR6zNSbsXzPfnyeW4idJ8/i0OUyXKKQUQdjM9tMJ8oq64CDaUI9DtI+HCibKeJ8IwUpo0IFNbFg4kX0KP3XkaXXLfNB5AO5zgi0RzyJZFqbSe3tqb2lBZcuXcLhQ4eg1WqwYcN6LF++HLNmzkRMTDQee+xRZGZkwOVqNUYym81eglStVoEKkZd79uzx1tvTDSLT1ny8GpGqVoJUrVJh3rx5jBDsaf038/nidaa1SJCKak0vadncguamJjRRCDypSeup1KOxoR4N9a2lsb6O7aP9TY0NwrENDWimkHmPwRLLJcpMllpgb26Bw0cdKrZLa5GopT71BzK07RyiPwN2+sflRFlTCx5MycSvDQXVPAcpv1/nCHAEOAIcAY4AR4AjwBHgCAQYgTv1+UPv3HscElMunjBlIbumgQX2tr1pv+VfswcSDwtKz/DEcXqIUHHsAkngYPkgGYnsdsJNTsgtTsDhgtvlht3lQp3Tict2O47WN8B27gK+zs7HG9Y0zNuViMifNHj0l0Q8GC/kpSQlolh81Ytt836Kr2ntW3zP8d0W66S17/5befs+LeVZpSKYTY3yGE2R2RRtP6IRlLej480YE08kqKDMJSUoGSsxzDQmSHVm3KkzYLhWjye0eqgSzVhqTMX6fZlILD6JospaVNidaPIQ5uL8aMuve/fzDY7ATYiASJwJRJUDDocdFApdV1eL06dOIC3Vho2ffYKnlixCbEwkwseOhix8DBSycKh9CEnK+xkeNgbxu3b4/QiVn5+PcePGMWJUMFBSQqmIwI8/fN+raP2w/XuofULsiYiNi4tjeS57taGbtDLh79pVSNKWFm9eUBZ230gmSv5F2N9qrCTmEaU1ka1tiy8h6kuK+pKjYr9uUli73W26FSETPrcDaHA6MW5fFiRGTpAG+FaYV88R4AhwBDgCHAGOAEeAI8ARkEhIQXp7egkkhhwM1h+C+VKZhxak2/T+sxAn2uJTKC+oEw646CmFsaUeRyXS8LldaHa7UOV04GRTMzJKy7DrxAmsyczGc7v3YqIxBeEJFjyoMSJIY8YftBZIEsz4bYIFoaTo1FrwV41A4t3KhGVfjo3Us4/FG5galLnDMyKZHOONGKk14n4dpRgwIEhrxp+1JtylNWCgVo87dcnsGIXWiFl6K17ZvR/rc3IRf+Y0DldU4nxDI2rtDji9qScoPYKgEBayJPj6xPefzwsf6a2LAJFURHhdvnQRubk50MTvwrq1H+OlF5di1szpGD8uhiky5bIwKBUyqBQyFr4eFanyU2qKpCetFfIIrFvzkZ8xUllZGWbNmgVSdIrHUn0fffi+33E9RdpqMUGtas1BGqlWQ62OBLXPF8r24lG0twmzJ+LSqyRtafHZbkZLS5NfEU2VxPyhbQlReu1LiopEqLgW1aKiYrQ/Xxe683LQnxmXsH4xsxASU/5x6U8//RO/Z+UIcAQ4AhwBjgBHgCPAEeAIcAQCiMC/WfOH/mpfCX5tyMFv9Ifw5cnzLD1mf3lAER8O3RTO57TD7RJIUSJH6eGNckaWN9tRUl2LfZdKsePUWXyWfwSvHcjELHMaxugMuHdnAkZQ6PVOMx7eZWOh2aRavE9rZOHeFPYtqD6NGJpgwKCEZAQn6PuNsrMviNIR5A6vMyJIZ4Q0wYiBOj0G6owYqLVAytShRvw10YQHDUYobBY8u3cv1mfm4McjJdh/4SKO1zegzkXhMjLB4AAAIABJREFU6z4L48TdLGcokaEeYTHITolZKtHBQl4Fn5P4JkfgxkVAJKKIrCISlPKDnjp1ChkZGTAYDNi8ZQvefnMl5s2eiZhIJSLGjmaFVKEqHxUmEZptVaK0LyrSs1+lYKQknUPHkYLz1ZeXeXOQEkJEmi1dutRPQUrHERHrdApZGHsDycKCfMRER3pJ2Ei1CnK5HDk5Ob1R/S1Th/i3kOaISFyKpKY/4Umq0Lal1W2+LRkq1kFrsV5ai3NRbJfWfBGSWNDvcfT3hhD5ougU/o8xTysB/iGAt4K8ao4AR4AjwBHgCHAEOAIcAY4AR+Df9PlDJftKcIc+x3mb/mD9ysJiH7Vc/3lcaXG5Ud7UjOM1NdhXWob4ktPYkFWAl9P2Y1ZyCpQaEx6NNzJV6AMayl0phLrTmvJXPqIV1IuPMLWiEeRoTvktR2opt6WBhXNTflBSN46gfJjM4OfWD3/3DfUXt30JU3EfrcX9YjoB8bXv2vd4cZvevy/eiPt2mfHXeBMUGgMmJhmx2GTFqt37sSkrD8bjp5BTUYkLjU2oIxMSlxNOluPOky+W0iWwQnk/KQOo8IBKSuIWt6Aabn2Q93hscX60/3xB3CIjJdOiXbt2Yf369XjhhRcwk+UIjQGZJJFhEq2jlArEKmWIVckRq6K1DFFqpQ/BeOU2kaCkElXKIxgZOmFcDGbNnIalzz+LD957Fz9s/w4H9u8D/RDlu3z00UdQq3zrU2Duk7N6Nfz9wvlzmDplkpfgJcWqTC7H99/3bii/77huxm3x+00kLtsSpa0kKalJryRIfYlRXyLUd9u3btrmpGgHM8UtRLQQQ5p47jL+bM45LTmMX/E7Vo4AR4AjwBHgCHAEOAIcAY4ARyCACFCI/b9TiL0pu/QfDVk1Mw4XotHh/xDbwS18gHcL8jwKYBb+88gpKPTMk/uRQuI9AfBeIR+5fztc5BRO74jvkhaDQubdaHQ4UdbQiONV1dh/7gJ+KD6JD7ML8NS+Q5hq3Q1VkgWPk1lPvAFDdyVjqMaAYVoThmjNGKqzMnKTiDki8cjUh3Jb3q81YLhOj1BSLSboIdWRctTMXM6JCL3PYxhEJkH3ayjs24KRGrOXEPQlAG+l7aFaMkkiQyQjQnQGZoxEBkpkmDRca2a5Quk9wosUoIQJkcgPag0MU8JuqM6EEToL7tdaMEJjhDQ+EXdqdAjWGvBgggnRhhTMT0nHygOZ+CanAMknzyLjUhlO1dWhvLkZTSxVwpVT1e0WDJDI9Eg0nqF5JRZ2hviCzTkiTcW5SGsuHr0SVb4nEAgw4orIJDLvEks31Xa1tTWYMH4cZBHhUMhlULFcoRTiLhTKzxmtUiBWLZKjcrbdHkEaFRWJiXFxmDv3SSxfvgzr1q3DDz/8gN1paTh6pAiXLl5EQ0P9VSHZvv0HPwVppEqJyZMmMMOnq57Y5TfdLGfqU4sXsnQATOWqUkAlj8Cbb6zoci394UCRIKV1WyKTSM5WJaiwTSrf1uJk6lDxPF+FqLivP2DYW2Nkf19cglVfcU0j7jJnnZP8VMBD7AN4L8yr5ghwBDgCHAGOAEeAI8AR4AhIyKTpf4ggNWfin5KzEbY7G5UtvRfe2KMHBuKufIoY2syoKjcRBi6ATJKcFAstMKdupxsuhxN2hxOVDgdKaupgu1iK746W4KOMHLy0ez9mGlIQrkvAmHgdHt+VhL/G61keSl8V461EVF6PsYzSmvC4xoxHtGaM9DjIE5n8GKltNaS2NeBRjRHKXSaodpkQvsuMRxl5bMYAytXKyGQjHtYYMVqrx7hEA562pOL9vfvx98IipJw4g4LSCpyrq2c5QlucbpZD1t5Kp/do6vGTOQI3CgKMuHIKBKmLiCq7HbW1tTh37hwjpa61n88981S74fFiHtBopRwxShmilTJEysPZui1BSgTrmjVrUFxcjIqKClDuye4se/fuRVSkb/i7koXD5+Xlsepo7D1a3G40NzfhrTffYApXRpCqFYhSRGD2jGksn3SP6r+FTvYlSMVtkdxsb92ZMlSsQ1zfQlAFfChs1rvdsMOO2mYnhqXlVEuSiv+Z37JyBDgCHAGOAEeAI8AR4AhwBDgCAUSAFKT/RQSp8TD+yZSHUMshnKpvDPgDQEcNiA9TTAnqdsPpdgoF5B7vEJwLmH5PqIGcxMta7CiorIb19HlsKjqKVzIO48nde6Awp2KU3opHdBTabgQpGv9Xa8bvEqz4g86MoAQT7tcRiWfCw0wJ2hrmfT1IxVupTUFha8aDWgvu1VoRqrVBqrMgVGdGaIIZIQkmBCcY8FttMv6gSUTQTh1GxidBprfgacsefJiRh+1FJbCdvYDs8gqcbGhAmd2BZocLLlI4UY42tvbMEReFyHvkxT3kVDqam3w/R+C6IOAGcrKy8c3Wr/HR+x/ghefJLGkmFi9ezMjJa+3TRx9+wMyUyFSJQuNlEWHMZT4ibAyiI1V4cvZMrHjtZWzZ/CWSE3VI37sb06dN8SNVZbJwfPjhh6xp9rm71k54jj92rFhwsvcLs1dCq9V2s8a2p5Ea0omvtmxqJUhJIauSIVqtRFVVJQ/zbgsZKek9xk3iW+JrWrdHlorH8XXvIMBiFSgahhlFApH7CqolSUmcIA3gvTCvmiPAEeAIcAQ4AhwBjgBHgCMg+S995tDb009AYsrAPxqyDtxuPoScitreucvvRi3ig5igDKX8kEKeshanE1VNzThVXYf9F0vxy7ET+PhgFhbb9mByohnhGiP+qqFQ+GTco03EUK0eo+LJ2dyCxzVGPEqKRS0dQ9ukWrQgIl5wkx/uCYG/lQjK6z2WYToz7kqwIDjBjHspZ6smGSN2JYPytz6mNSI22YLZ1t14dd9BbMovgunseRyrrkVZYwsaHA44mHKM5MM0B0gl7PaohAVJMeNCiQ/1Kf7x8d2YfPwUjsANisCmjV9AHh4BlVwBtUIJpUKJuLg4nDhx4pp7vGvHz4gbH4tZM6bhhaXPYc3Hq7Fzx8/IzDiE8+fOoK6ujhkoiRXTd/LyZS9CqYjw5iFVKuVYsngx7PbuKUepbqqXnOSnTpnsR76qlQp8+uknYvO9sjYkJ3r7zlIIqGQszL6oqJATpO0g7P077POeuK+9tc9hfLMXEBCiZMgMkNIDAU/nFFdJ1nOClN+ycwQ4AhwBjgBHgCPAEeAIcAQCisC/6TOH/kf6SUiMh/CPxsyyXxsPwHaurBdu8btWRUdivwuNjUgpLcWWgiNYvucQphnS8ESiEQ/pDLhPY8R9OiuGaqwgcpNyVZJr/MPMLMmIRzRG9npogh6DEvRMrUiEHeUCpePIOGlYgh4jdAaMpDyiGnO/yAlKpOkInyKaHNE+7zbl/PQcI6YcIDWoWNoSr5Q7lI6na3Cv1uipx4gRO/X4y04Dxu5IxuxkC97ZfxDbi0uwt6wSJxqbUGW3o8lJbsluOB1Opgx2ue1wupuYUpiUww6Qggaw++b7pAlDGRXYoyM9PraaKokZZzuaU12bkfwojsCNh4DZaEKkQokolZqVSBaWHon9+/dfY2ddaKivZe71ZNjkcNjhcjngJtd4j1EZKH1JGwXh1q82g5zsxTB8tVqJ8ePHs1D/a+yA93BSIlIfFixY4DVQovpVSgVeeeWVbqUP8FbeZiM7KxPjx0Wz/hNBGqOSM4LUZrFwgrQNVvzl9UeAqFH6wc/pFtIHrTp2plGyO/e3gzR7fiMx598vseYM+pWpYHhAbw555RwBjgBHgCPAEeAIcAQ4AhyB/obAr6z5Q+/YexwSc06txJSNu5L248vjF/yfEHqZcRKrIy1gE9worq7E90eLseZgJp6xpSNKZ8HDOw0Y/ksi7t2ZjHvjDbhXa2KmRwIhamav79OZcb/HDZ4IPCI/H/CEyt+nNbJjhrchBIngI+KP6hMJQNpH57cl/26l18L4zMwMaZjOgCEJeoQmkJkUGSGZMZyZSllwR4KJFanOxIymHtCaWXqChzRGPMDIUIFMfoQMlXYlY+QuLf6i0eLhRAPG21Lx6oHD+LLoCJLPnkVJRSVq7JQV9CqL35teOy7vCfS23yHed3z3d3SEz8F8kyPQywgQwUd5GIWFvs3ExY2mxgZQvlAiGntjOXP6FGKi1B6CUsUIPsoPqtPG90b1ndZhNCRDRTlJ1QpvH8j1/syZM52e29EBYqj2ihWvCwZKkWQUpWRqUjJ+otymPcGPncvwd6O09DJmzpjm6btSaEcpx3fffuPpXu9cp47GyvdzBK4JAfo6oaAJ+pHQ7cbPZy9DYsg6IjFkHZfsK6b7Ncf/WgpS+tv9Kh8vR4AjwBHgCHAEOAIcAY4ARyCgCPzKmjn0v1OPQWLM2iqx5ePPyQfwTv4Jptzz3tD38rOjWB09wBJ9Zjh2DA/t0OG+BD2G6YwYqhPIzVuJoLzeY3lEY4Jilwlh8WY8EW/BQxobntAYMTZej8c1rUW5ywL5LgtGx5swUqtnqQqGJ9jwkNYMpdaECQlmzDVa8eqedGzJLUDa6bM4U9+AJodIENFTnQNuhx12lxMOUsDwhSNwCyJA318Ujn7+/HlkZx7Gjh2/4N1Vb+HJOTMxe9YMtr+VQO0JAG40NtRh2tTJXoIvRiUYKH36yYaeVNzlcwsL8hAdKRCLTEUaqYJCoUB+fn6X6+jowC2bNzGCVDSCoryoYvoAIlG7s7hdbkaukvN6Y2MjLl26gMWLFviF8tM43nt3lad68a9Sd1rj53AEehkBmo4sfQxpSd3YU1aNf086VCGx5EFiya34V3NOye8sObqA3hzyyjkCHAGOAEeAI8AR4AhwBDgC/Q4Bc6b0P6xHqiX67AkSS071b4yZ5QsPHHXXOoXQZZbksZfv/cVHXnqIJcOdQ5dL8UCCFUE6C0J0Jjyhodyhxlta0dnXhCkLkac0AxozRmgtGKa1YpjOhqE6C4ZoTRiuMWCYRo8QrQGjdJQj1IxFqWlYdTgDPxSWIO3cJRypqkZZYxNqHU40M3WLZ2KQcQeEBzmHT/A7k35y36Re/vTw6m4kBFatWgUKd1cr5ZDLwlmeTrYtj8CWLZuZoU3P+yt8Yz77zFOtBKlShihlBN58Y8VVNNY9b1ms4cyZ05g4YZy3/Ui1CkqlEsnJyeIh3V6bTSaGm0iQCgSsmqUPIBLatxBhSq/bLkRENzQ2oqK8HMeOFCI1xYqtWzZj1VsrsWTxQkydPBHRXgVuK9H7/HNPe6q6ss62bfDXHIE+Q8BnOtJmSW0TRiYfhMScRUrS0ttNOW6JJW9dv7tf5QPmCHAEOAIcAY4AR4AjwBHgCAQUAeAfJMbcTIkhY4QkreigJDnnZUVqYfPlJrtglOMWQ0h779HAW6NHIXGqtgFxWise1hgxTGvEaI1AkvY1iXgrtzdMa8IgjQkjyCQpPgkKbTJidUbM0afiRds+rD6Qha/zj8Jy6gwKyspR3tQCO/Ey7EGN/qGLRfnQHGAGWmQj7wlfFd7rwDDJc2rvzR5eE0fgxkCApvbs2bOhVlPouxAezsg9tRKRkWpMnjwZZ8+e7XlnPSrs9959x0tQxqrkIBXpksWLmIq1PdKw5w231lBdXYW5T87yCbFXgkLsv/jii9aDurl19vQpYVwqMXyfTKgU0LRxsidytLm5meU9vXDhAvLy8mA2m7F9+3asXr0aS59/HtMnxyFaHg7Z6MehCBsNNeVN9anXe33oGqmVmDljOhob67vZc34aR6BvEKi0OxGVmA6JOQP/rc/DnYZsSKyZ+oDeG/LKOQIcAY4AR4AjwBHgCHAEOAL9EoHkvJcl5uzHJbbszyWmnLV/MWUXFTc0sxx6jBTzqAB761FAVJAKCkM3qu1OLNDbEKo1IiTBiKAEMlK6tXOCtpKxZGxkxAitgeUHHaE14z6tGfdrLWwdpDMhSGdk+VfpnFFaEx7WmvCQN28qHWvGMK0ZoToT7tEZcEeCHlKtAcPjk/HIriREaI2YbLBhWep+rMnIxU/HjiPt3HkcqalFaXMLGimXIim1GOlJeRMdcLtdLDzewRRbLrjcpChmnvIs/QIZIjHulCYFU5PS+4LqmNSk3vc87wvXurdmEK+HI9AJAr7kfZtDGxsa4HJ5f6Zp827XX5aXlyMmUo0otQpRvuHnHvJNLo/Amo8/FvKUtqN67GpLIvn57bZvoFbIQCZDrKgVmDZ1Cs6cPt3Vqrp9XEtzE15e9pKQK5SNTwVSfC59/tlu1yme2NzUhCmTJ3rJXyIulUoFNmzYgLLSMuTm5MBkMjJF7qpVb2PhggWYPHkSoki5q1JBpaS8pSqo1GRgJUe0ijASixxRnrypfgpVzzWKjYnC6dMnxa7wNUfghkDA7++nx6hwrvUwJJZMDEzOrf9PfXatxJqT2C/vV/mgOQIcAY4AR4AjwBHgCHAEOAIBR4CUpLT8hH8cajiwJrWqDmBh9oJrOAVRB2qhml9L3Ys/aK14QmPGnxL1jAhsJRFvPbKUiM7H4014VGMAGSA9qBXWf403gQyQHtFY8KiGcoWaMUpjxoMawVSKTKeG6ayMQL0/3oT7dhnwyM5khMfrEZNgwkyTDU+lp2N9Zi5+OFKMtHMXUVRRhYv19aizt8De9skrUBeV18sR6EMERBJRbNLpsKO2pgZnzpxCVuZhJCUm4KvNm/DuqrexaOF8XL500aOAFs+4tjW1l5l5mCkUY5lCUVA/qlVyRJHZUKSSEacx0WqcKCmGm5TX3SRJxTycqSk2qCLGIpbyj/oQfIcPHby2znfjaCKU161dA3lEGGubyMYYZQQmx43rRm1XnvL0kkUCbp5xkRnU5IkTWC7XCeNioFYqoJCHszQGKqXcJ5doG+WuWo5INeFDxChty5mCVCGPYOdeqSZVwGoxX9khvocjcIMhsDKjABJDJkL0OYUSc27d7415nCAN+I0xb4AjwBHgCHAEOAIcAY4AR6B/I7By5W3/qd+/9odz5SzXG6kB4aT/A0eQ0nPIxsxcDNKYGUF6d6IeD2tIGXnrEaPimIggfUxjwsMaE8gpfrjOwpSgD2iMuF9jxHBSgGqNCNbaWG7WexKM+FNCEoJ1iQjTGDEx0YznbXvwUUYOfiw+gT2XSnG8phZVTc2w29lVY8y22+2E29UCl8sOO6lC6XoSScqJ0hvs8Zd351oRIJKSck/a7XZUVVaiqKgA+uQkbPz8c7z26stYOH8uJk+agJioSObArlLIWK7QiPAxyMg4dK3NeY8nwpKKJn4n1LIwULg7EXpE5C1eNB9KuYypK5nju0qB9995Wzi3mwQpjZNKUVEhlBFjmYM9I2HVShBZKDjZB/YD7Xa5sHPnL4gIH+slSGncsrDRqKgo92LT3Y333nnbT4XL1J4qhbDvKiHyIlEsrsngiRUiUZVyxERHYtaMaXhl+Uv44IN32TXyJUlpTny9dUt3u83P4wj0GQJfnziH3+gzMTApt1Biymm53VSQ0L9vVvnoOQIcAY4AR4AjwBHgCHAEOAKBRmDlytskhkNrVx89B4fLyUKrBYI0sA/giSdO417Kj6kx4Z4EPf6qIcLw1iVIh+pM+FOiCXcnGCFNMCJEZ8QgrRn3xJsQvEuPITsTMCo+CRP1NizbfQBf5haCMMq8LBChZS3NqHfY4XDa4fSEvxOFTdSoYJQEFjZPofMOIpJERlQkRwN7OfvsoZE31H8QIJKwtLQUBw8exI4dO7B27Vq8/DIRofMwbfJEjI+JRLRagSiFoDD0Vxq2GvOQCpIUpd1dRMLyk/V/g1oewXKBEhk3Y9oUJCZorjAckoWPRU5OVneb855XVVUJtTxcIEg9SktSRm768vNeMoPyNtXOhhv70/d4Q+yjVEpGDIc98RjS0/d0VxzrbYdISpWyVRkrEp5+ayJKfQopSsPDxiBs7GhG2s6fNwdvvvEGvv/2W1hMRuTm5uDsmTOora2B3d6MmppqzJ/3pI/6lAhmGVateqtXUi54B8M3OAIBQCCtrBJ/TsrAnw35dok5B3caOUEa6NthXj9HgCPAEeAIcAQ4AhwBjkB/R4AIUkvO2iUZx9HkoHyUTD5KHGlAl7yKajykNeKvWiPuSjCy8PJbhSC9TyuEx9N4aJuMkobFG3DvLgMe1yQjRpOEOckGvGpNxYZDWdh1tBiHL5XhbH0j6h0ORoAS+MyrxUEJP52sUJ5QsRA1SrJQSiPKUomKGwJrKr7dqh7lBGlA5zOvvOcINDQ0wGq1YsuWLVi+fDmmT5/OnNMjIiIgl8shVyjY62gyLFLKWOg5hZ/7hqD7EWxqylWpgCwiDJ9+sr7bHSSClJSrr76yHNGKCEYUEhk7e9YMnD93Di+98LyfMRCRcE8/tbjHJCaFuc+aNoW1KebTJIKU1LKUxzOQC33PnDp5AnEeJ3tqn3AmBSnlRhVJ4+72wWo1s+vS9noRrjRGKkRCj4+NxuxZ07HspaVYv24t4nftREF+Hqoqy+F0Uu5kny82lxtup/C9yH46cjvx6svLQGkQxHaozmeeXgKaa3zhCNywCLjdONJsR2hyJm7X50NiIYI0lytI+/v9Oh8/R4AjwBHgCHAEOAIcAY5AgBGgXKSW3PGj0/PrqlsEgpQeMQO6uIELzXaEJxkxPOH6hNZTyPtfKc+nzoB7EpPx+6QkSBMMINOkUJ0ZwToL7kkw444EIwYkUAi8CSO1lCuUcoZSmDyda8EQnRUDE6y4O9GKPyYYcXtiMn6XkIjgeD3+sjMZivhEzDNZsf5QFtJPnsGJmjpU2h1ocLlgd/tkeqUHfZeLsaJkeUQKUCKpSQ1Kb/kKQX0oAe8bdI74X0CvHa+cI9ABAiJpJpBWApkvsPzCCeL7HZzO1KJPPjnb4xBPuSYpt6dnzbYF9/gopQIxSgViVZQXU4FxahXUnvdpLZfJEBEeDplMhokTJzLVqT45uaNmO9/vdsFub2G5TEnRyMhKpRKLFyxEc1MzC/OPVLUqVikcnkK5Mw8fZnWLOUU7b+jKI1aueA0KFsIv5N4kAnHRgnlMJXnl0b27h9S78+bO9phEUY5PJRvXm2+83jOC1O1CYUG+N3yfyEuWQkClAKlCN372Cfal78G5s2fR1NTEUioIGPp987UO1ne37zaAL7/4AiqlkC9WIEkVmDF9CioqKlrP51scgRsNAbcLNU4XhpsOQWIswB+Zi30GJ0gDfDvMq+cIcAQ4AhwBjgBHgCPAEejvCKxcedvvbUc33JWejwuNLXC5nQFXjxLbV+d0YYrBihCdGSM1JozQGfo0xH6YzoQQnQn364Qw/7B4Ix7XGPFXjREPa4wYRWutERG7LBgdb2Gk6P1aI0K1JoRozBhORkq7DHhUo0eU1oD5BhtWpO3DF4dzoD12HJnnS3Gmth51jjbZXH0VTzfaQxnvD0egBwiIBCiRWufPnUV2dhaSkxKw+cuNzPCHSCmBPG2/EXtLC15/7RW/kGhR+UdrUoMSQRilUCCKSEM5qUdVmDphApYsWYKVK9/EV199BaPRiIKCApDrvG97vtvt96CjvW5UVpRh6pRJ3r6pFUq8+PxSOOwOVJRXYP7cuaxvYj+pr3PmzEFjU5NfHzpqoaP9P/zwA2RySiEgErAKTJwwDmfOBNbJngjJ5uZmrHj9FZZSIIYZIAl9WLJoIVPUdjvO3u1CdXWVH0FKuMll4fjm6686gqJb+/V6PVSqVmMnUpPGjY9FSXFxt+rjJ3EE+gYBF1pcLoy1ZkBiyscQfQ4k1kxu0tTf79f5+DkCHAGOAEeAI8AR4AhwBAKMwMqVtw0yHVn7u5QcHKmhsMM+0CG6gUa3Gy+n7GHKTEGd2bcE6VCtCQMTTBiWYMYDWgtGaqy4R0sqUCtTj96rM+M+rRlSrZUpSu9PMGBUsgETTTYss+3F2oNZ2HGkGPsuXMT5pibUkdJTfHJyAQ6XHQ4ySwKFzDvhdJE6193jsFuxCb7mCNxoCIgE5N49e6CURyAibAwLoyY1ZVxcHE6ePNlplz/dsN5LQvqSo+NioxlBuXDBXLz+6qv44vONMOoNOH6sBE3thEtTX8RCZF9PVJzU6aNHi0B9EPukUijw3qp3hJBulxs///ijt9/RkSq2rVAooNVqOx3z1Q7Iy8tj6QWYmtaTh5SUnNlZPc9xerV2xWtJ1yNaSXlXW8PUp02ZhJaWZpbu42p1dPQeSxPicmDq5IleUpkwU8jCseL111j6AJbqpaMKrmF/SUkJoqNbrxspVans37/vGmrhh3IE+hYBmv+UT3zR3lxIjDkYqM91SWz5PwX4bpBXzxHgCHAEOAIcAY4AR4AjwBHo5wisXHnbvYZja//ZmoOUshqP3TkZ/wRuISqR3NW/PJCJYRo9gnRmFu7elzlIH9Sa8BCZQmkMGKbVI0ibCKnGgId0FkQm2jDLtBvL0zPweU4BEo6fQc6lcpyvrkdVYzOaiHBhdKgLcDmE0HjKAeohlyk83psS1A1QWjz2duAg5TVzBK47AiIhWVx8zC8nJ5GK0dGR2Lt3b6d93PHLz17STCQjY6LV2L9vD8rKSlFfX9djsrPTTrRzgF6f5Oe6rpIr8NXmVjf06qoqLFow3894SKlUYv78+airq2unxq7tItVtpFothKAzgpRc2+UwGPRdq6CbR4kE6c4dPyOqDUEaGxOJqsoehKiz5Mpg6lSlotWoiaUPWDgfNbVVcFO6kV5YqqurMXnyZC+xTXOK1Lg//fgjq10cZy80xavgCPQaAhTJQz8krMs+ConhMO7U59ZKDDkT+/ndKh8+R4AjwBHgCHAEOAIcAY4ARyDACDCC9MiHEksuvjtzQSBIyQm9127126uI8mu6kHzkOAbvTML/6MwYHS842DNTI60R92qNzOBINDqi/fdqTUxxSmt6Te8R0UlFJFeF48wYrqViAoXSD9UaMVxjxH0aIx4kElRrwOMJZkQn27DIsgfv7NmPr7JyYSw+joyLl3GqqhpVLXaQ/lNM8kmkrou/cQ5YAAAgAElEQVTMWsgIBC643C6m8KAcoaJrPNOQUr5QvyLmFvXqS9sDpN/sE2hkEVVh3W8Gf4MOlAyIeosoonrKysoQHSUo9USSk0ipX375pVME9u7Z7UdEknIySqVAYUEeO7e3lIWddqTNAZu++JyZBnnHo1AiUZcgHOX5aO/c8YufIRCFditVSnz33Xee2q7tO4CwbGlpYerbKMqx6lGQUvj+37/Z2qaHvftSnA/70vcy9WgMucmL7SvlKCrI73aDRPzQ8tOP25lq1FuvSoGJceNx7uwZz/dut5vwnmi32zF/3lxv36ktwu9v69axY8Rxek/gGxyBGwABusdwuxyIP34ekuQD+L2psOU/TYWKAN8N8uo5AhwBjgBHgCPAEeAIcAQ4Av0cATJpsha8KTHlYmXucYEocVFgeIAXlwtZFy/j3l8S8b86K57QGDFcJ+QivVdnwL26ZIzSGjBSa2SGSCOI7PQQpESCkskSmSWNIqMlDRGhFgzTmjGEjJO0FgylPKG7kvFAfBJGJxnxpDkdbxzIwaaCI9CePoOs0lJcqKtHjcOBFgp99w2RZ0P3p/KI/KQ9oq7J/11O9DFsiAtmhlICWqSyZcWDL71HYYNti3C0iHDruWzLU2eAZ2O/qZ5CzUlVd+rUSexOS8PPP/2Izz7dgIry0l7DoLm5CZPiJvipSMkoZ/369Z2qP4uLjyJuQmxruDqZIskjoNm5o9f6d60VEYG84orcqGocOXKktSq3m+XVXDDvSW/fI9Wk9lQwt/sLF86BXOmvZSHyjtpesGChD8FHRKkCH7z/LhyONi7u11J5F48tKSnGhAnjofbN46mUQxO/s4s1dHxYfl4u1LIIRCtl3rlC4e+5uTkdn3QN74j4LVv2ks81EfKoLl+2jJk/XUN1/FCOQN8hQD+8upzILa3CrxL34t9NBa5/Syua2c/vVvnwOQIcAY4AR4AjwBHgCHAEOAIBRmDlytskqUWrJZY8PLk7B3Z6BGAh5AF+FnC5cLG5CaN3JGKAzoqHtEbBNElrwuMaM2S7KOzeiEeYcRKZIVEhEyUbRmqtTBE6SJOE4PhkPLBTjyc0JoxPsmK+LR3vHMjE1rwi6I+fQu7lcpwls6TmZjQ7ncyECkRUUOGGSb14kZmulrS1LDSQQmSJ4CSlsFgcnm06RtxHa9pPxe4ppM4V8hLQkXQsEUtEwfKlpwgQqTdnzmxMnjQRMVFqQRWpUoDC4ntzefaZp5jjuagOVCoVWLZsGRrayRfq225FRRnmzJ7pVWtGq4kgDcOa1R/4Htan2zU11aDcp0R2iuOJi5vIiGaxI6ISMcVq9gmH9xgrqRTdMh+iOqmsWLHCi2VUpBAi/vRTS1jovtiu2I/eXldUVGL27DlMCSuOnXD44P33ut2UOK7KigrEqJXMBIryqlL9FGZvNZu7XbfviWI7a9Z8DN9QfmrnySefRGlp7/0o4Nsu3+YI9BgBF2B3u3C5qQV/SN6L/zTk1krMWTMCfDfIq+cIcAQ4AhwBjgBHgCPAEeAIcAQk5rw4iTXfLjMeRIWTyEOipQK3MKrL5UITgOlJpP604nGNiSlFhySYcXuCGbclWvDrRBt+n0BO9xbcz5zlDUwt+oTOgClGG15M34/P84tgOX8R+TW1uNzUxBShdlIssu7Tv0SEOmGHAy1wCsUTFh+4EfbDmolstrtB0mOXg1SiQAvxnAAcpBwlstRN80pQ65Jil6l2iQSitAXsMrkZb01TkM6nwnK5EtnqY7rTD9HttSGTIlCtVqPV9EfB1HupqbZea4MqWr9uLTNoEkk1lUqJmTNnsvD7jhtyo6G+Hkuff9ZLaEWrFIhWhOPpxQvhoolxHZbTp09hyuSJXpUjjYlyi/ovJJ12wt7SjGeeWuwleMXxkyHRiRMlbB6TirerxCYd99VXW30c3wWSlgjuS5cudbke/752/RUR2kuXLgUZToljiVQpsHjRgm6bNImtNzc3Y0rceIwjElwM31cp8O22b8RDerQWMd61aydkEWP9Ce4JE5gCWDymRw3xkzkCvY0A/e10u9DsBv5iPYjf67ObJaa8b/jdKkeAI8AR4AhwBDgCHAGOAEeAIxBoBPQZj0hs+bVDdHtwoqFZUO/19g2/T31COLagCHx9936M0JKC1MLC5UftSsLIHRqM/HknonclYrExFe/tz8D3x07AdOESjlbV4HJjMxpanHC1ECEnBHKDVIfEsjHTJGLbiBwVCDlSMjLGVNglHMoFiT5XpOebpDwmi68W36rsdWi6dB4VJUW4mJ6C4/E/4ezPP+DE379GyTdbcfybrSj+ZiuO/vgtzibEo3x3GioLCtFw4QzczlpvTZTugS4dXTJOaHhh6dYGmf7ExlIIu5DTkkKaFfJwfPft37tVX0cnWc0mhI8d7SWl1GoVYmJi/MPS2znZ6XSw8HFR8RelkiNGGYGpk+KYYrOnbvTtNNnprsyMw4iKUkHtIfGIKHzllVfanMe+1dgsTd+zG2Fjn/ASikT+kUP7hr+tZWH21zIGOtZqtWLsmNHe+qh9uVwGcrgP9EIh/h988AEU8lYXezKJmhQ3HrW19Inv/kJ1L5w3B7FquR9BuvrD90HzoLeWrMwMRISN8VP2Un7YlJSU3mqC18MR6F0EPD8qUqUz9ufhblMeJNZ8faBvBXn9HAGOAEeAI8AR4AhwBDgCHIH+jQDwD/9uKfhIYivE75L24UBZFSNIA0lE+RJd2wqKEKM1IM6Yivm7D2JDdgGsJ07jZHUdav2cjEk9ZgfcVJwedQWFZVMYt2AqRSQdEXTNwpFCBD2dRopEthJCviloW9SY9u5TzS1Qm4fnoZWDUZKEnOg65WEpRXxpuG4X7DXVqDt5ApdtJhz54nNkLFmE3QoFkkfcD600FJo770LyH/8Iy5/vhPHOu6C/m8rd0N91FyvGu+6E/s9/hu5PVO6BYZAUpntHwCqT49CixTi2cSMupaah9uQJtNRUC0S4B2qPRlh4xVImUM89/fRsCjv4v4RAY2Mj5s2bB6VHEUjknVIegddfI8Kv9wC7eOEcZOFj/UgphSwCe/fu6fRCkIJQRXkp1UpEU1HKMC46kqUBENSXnVbRqwfokxK9ilbqE4WYf/HFF6yN1u9Jwk6k8YGXly/zksOkuCSc4yaMQ3FxMSP5W8+7elfpuDNnzvgoSIVQ9LCwMdAb9J3mdL167V17d9u2bf4KUrWCpWc4XlLStQo6OIrMmlaueA1qWTii1KJCVYGnlyxCfX19B2dd++6qyko2x0WVKl3DiIgI/Pjjj/wHl2uHk5/RFwgwgpS+T4DXCk/iP005kFjyvurfN6t89BwBjgBHgCPAEeAIcAQ4AhyBQCOwcuVtv7UUrP5vcyEk+gz8ePYSYBcoxEA/BxD1VuOwo9LhQKOLnLQD3SKvvzME6Jo0iOHsDsqB6GIkjNPlht1NOVztcLU0oiE/DyVbvoJpxgxo/zISSYOHwBoULJRgKWzBIbBJe1iojmApq3PP3cGwDBqMxAdGwTJ5Coq/2IiaY0VwNtXDyQhzCtUnvlagvmkcHm2xQPvR3BJLZyDcwu+Tau/tt9+GXCYQkKQgVSvlmDNrBlrsfvrfnqHgdmFcbJSXJCQnenXEWPz84/aO6/V8/lNsNkRHURoA6qNInCmxL53I1VYSsuOKevedTV9+wXJjRqoEFaVCHoGERI+DfTtNEalZcvw4SDUrEKrCeUqFHKtXr+6yORDVQ4VI7fHjYllddL2oTllEGDZu3MhMnNrpQq/uSk1NRVRkJGuX2qY+kML34IH9PW5n69atCA8L86Z8IBJzyqS4XjUNo05OmzoZkSrqu0AwkwL3448/7hOCuccg8Qr6IQL0Y66D/c366vQFSCyZGGQoSAz07SCvnyPAEeAIcAQ4AhwBjgBHgCPQ3xH4B4k1+7nbjXmQGLLxUdFJxkEQuRTohVpguSaZJ09rnslAt8vrvzoCZJwkuNELyluX3YGGs2dxXqtBzqsvIUU+GrYBg2D+411IGTAQqcHBrNhCQpASEtpzYrQdYtUSIoVVKoVNSkTpQOhJdRp8D9LCxiLntddxXm9EzcWLjDCiecXIURcpjVlaVKYgZhObpV64+vhv9Xe3b9+OiIhwL+EluK3Le9G0RvjuWDB/rldBSkrQKHk4Ptvwt46VquzCuXH8eAlzsvclSMm8Z9fOX/r00oih8O++87ZfTtGI8LHIzMzsUH1I51F5840VkEcQ+ecxayK1rkqF7OzsLo+DCFJann36KaEej1EUhbyTeRM52Qd6IdVrXFycdxykoKUw+507en49WPqAsf5KY1I0F+b3bvqAV19dzvosqkhJQb18+fIuk9WBxpjXzxFoiwC7B3MDhrIKSEyHcYexIKG/36zy8XMEOAIcAY4AR4AjwBHgCHAEAosAudin5ay93UwEaR7mZxSy+3ThsbztLXsAXntIkT7gYwPQ+VunSiJiWPgyY6yBFrcTzVWXUJpiROGrL8L40F+QNGAQbINCYQseAlOoFKYQKoNhkg6FRToUVmlgyFFSoqYEDUNq8DCkBA9FSnAoUoJDkBYkxb6BUuweEISke+6G8aFRyFuxAqXpaWiqrISrxQW3wwWny4Fmt4NlpGV5am+dy9atkaSnp3sVpCJ5Fz52DMtpKRJy3aq4zUnvrHqzlSBluURlWPHqcrS0XEWp6gbqamsxe9Z0RKpaFaREkH66Yb2nhc6/ncT5zOa0OLd91m262u5LqoPUm88887RXCUvkYETYWFw4f75DglSs7OKF8xgfG+09l7BWKpV48803GbEp9k08/mrrdWvX+JlEkTp14cIFIBOlQC81NTWYM3u2lyClcdD1WP83Irt7lhf45MmTCA9vVZBSOoKwsaNhNup7dVhfb93MroOowKUcpORkX1lZ2avt8Mo4Ar2CAAuxF35Lyq+uw+3Gg/iNqVAX2JtBXjtHgCPAEeAIcAQ4AhwBjgBHoL8jQARpasba/7Hk4jZDIcLTMltDknvlTr+9Shgr6gmX9QuEbu9gvq8PECAySKCdXKg6moui9euwR62GZXAIjMH3IDlkICNFU6QhSGWh7xT+TkTlYEaYpkiHBEQ5KobpE/lqCaEymBUiZo2hodAPDoUhVIoUqRTW4GCYB0mRMvg+2KLHIf/LDagqKQTcLSxckeVU7Zxb6wO0r28TJ06cQGxMtB/hRSHbBoOhU9LvWnr+zdYt3tyd5EYfq5IzU57q6qr2Q5vZ14JwgV5c+izUygim+iNCjojJ11ie1K73gMjDixcvoqioCBaLBT/99BMjFImY7Opy/vx5zJwx3Q+r2JhIRvJ2Vg99pjZ+/ikzwRKJaDLHIpL00KFDrAt0TFcWUmuqPLlMGR5qFSZNmoSysrKunN7tY8T+vfjii35EL12Pl19e3u16xRMp16igThVSB5CamXLXUloDsW3x2J6sU2wWrxGUcC3UDD8iaPnCEbjhEHABDpb624WzTc0YbjkMifXoO/39dpWPnyPAEeAIcAQ4AhwBjgBHgCMQWAQYQZrzt38xZVf82pBzfIjpoL2KnhaugUTo3sMFEQNCIWquazRB91riZwkIMLRZiDkF0ZNRleB3ROg7W+pRmXUAOStfh/7RUdAPGITdA4ORQvlEpaTWDMXeQSFICw6GKTTIS4ZapCEwhwhFJDMDsbaEBoOKjYXZUz9CkD5QyshaM5Gn0iGwMiXrEFikoTAHBcE84B7onxiNjHfeRmVBLpwOUpFSnlIXHG43M/QiwWx/m3vl5eWYOdOf9CNF4ObNm3vto+Jyu2Exm1iuzBiVAkSQxqgVmDg+FufOnSXZYfttefaTk7lKFeHNQUqEHIXsNzX5KyYdDjvq6upQUVGOI0cKkZaWih++/w5rPv4IL774AmbPmoXY2BgoFHLIIiIYYXotxFtWdjbGjYthBCmpD1UKGZ595inWd7EeWgvbHjMz78jcOH36JCZOGO8lF0n5SeHxixYtQHNzM3O19x5+lY39+/f5hfkTyRcTrcapUwLB1wGaV6nx2t5a/dFqIQ+rJ12AWqXEvLlzmcL22mryP5pI5meeeQZEHIskMoXYv7lyBXOyFzH2P+vaX5WUlEClVCAyUs1yw6qUKqjVahw8ePDaK+NncAQCjQApSNnXiRs1dici07IhMRf8ENibQV47R4AjwBHgCHAEOAIcAY4AR6C/IwD8gyQ1/z2JJbfgN4Zs7Z+TDlUVN7X0AUEa6CcMXn9bBJrhBnlDO4mEcrjhcDvghB2XczKw/5nnkHbfKBa2HgiC83rUaZWGIHnwQFiCgrDn3oewf+kLqDyWQ9YXcDhcLNqemVB5MpS2xetWfE2EE4WNv7B0qZeQEokpCv3urYWIr4L8fMjGjkasSsYIUmqHzH0yMkg9eXUV53ffbYNSLYNaLRgc0blTJk1AUWE+jh4pgj45EZs3bcRbb67A008txoxpUzGBiEyWo5NyZLaaO4njI1IsL+/aclvq9XqBWCNiUKVgOUU/3bDOC1NbAs/e0gQKrT+wfx9++mE71q75iBkEte0PGWPt3bPbW09nG0ePHvGmKxDGo4BSEY596UIdgSJIxfFt3/69H0FKfZgYNwEXLlzorOudvr9u3VoQ4SpeJ8oTumjBfDQ1NQlpPzoi0zutWTiAxnD58mXIZDLmXi+TyZlq9dlnn0VGRkYXa+GHcQT6FgH2Del2w+50YdH+AkhM2cn9/XaVj58jwBHgCHAEOAIcAY4AR4AjEHgEjFnjb7Pkt0j0GfpfJxyA7XJ13z4J8Nb6BgFypHe40eLJb1Z7vABZr78Ew8hRntyiUlhDBMXo9SA0A9HmnqBg7AkaxEykjEFBsD74APJWrULtqWNMt0xKR3K+J0VjoEimvrm4XWuFyCIiL1d/+MEVhNe8efO6VkkXjqJ2yspKQc7vMcpWglQWMRY67S64Xc6OVaQArFazhyBtJToFh/MJGBcrpAcg1atSEQG1QsYIUSIh6RhSeopmPIIBlbBfpVLCaDR2offCIYTTli1bIJeRklUJtVoJhSwc+/buZiTziRPHGRG645efsWHDOry87CXMe3I2Jk+cwPpAJCgpTkXiz2+tUmDWjGlwOlqY+lQkIjvqXOnlS4wAbiUSFVDIx2L799vYKYGcu9Q3q8UiYOBDPEdHR2Lfvn0ddbnL+yn1QVsCefKkiSw/aGe4dKURqoPUur/88gtsNhuOHTvKDMmIgHU6nV2pgh/ThwiI15zWYunD5m+YpugzTeN3ulz48MgZSAyH1wf+ZpC3wBHgCHAEOAIcAY4AR4AjwBHo7wiYcv7yW1N2psSc65YkHcY3hcdvmIcE3pHeQ4BIKbvbCWdDDU5s3gTTfSORNigIhsGDoB8chJTg1pD6QJCV16NOi3QYkkOGIXHIUGYotXuQFNagO2Ea+QBO/f3vcDU3sVxvRIaJD+a9h/iNV5M4xm+/3QaFXCD+ROIuNiamVwgjaoPwJIf1J2fPRIwywqsglcvC8dHqD1i6A7EvV6LkRtGRAqij5N4cpGIfu7IWCVIi3UTSVEVEqlqFzz/feGVzHewhUu2NN96AQi6QnES6RkcqMXfOLEyZEMvGFKWUQSjU11Yyt7N+Uh8jwsbg+2+3Mcw7m38N9fWYP3eON6crEb8KeRhWvP4K630gCVJqoKiwENFRaj+yl0LWd+zY2QF6Xd9NpmEs/N0Tvk/YUVuU/5WWjudJ19vgR948CND1JuJa/B7pl9ffk/pFwMCJHy9U4E/6g9ykqb/fq/PxcwQ4AhwBjgBHgCPAEeAI9AECpoI//sGYd0BizIHEkIn307M7CYC9eR62eE9bEaCQvdID+2CWj4Yp+C4YQ4JgCaH8oiHYHRQCK+USlYZ484teD0Kzt9u0Bg9BavBgpAaTwZMU+sHBsEoHwxYUBD0ZO02IRW12JgOpvQfxQBNPrVenb7bEMVotZhBZ6UvkRYSH48KFi73akfdWvYVIWRiiPSHUFGL/7NNL0NzceJV23CgvL8X4CdFQqVpD7H37KmyLeSsp3FyG8LAxGDvmCbaeMjEOLy97EVu3bkFqagpKio+xMGsh7+fVw/vFjlFu00WLFkGp8O2DgoXakyqWCqUPoBJ1lX4q5TKEjR0DWotjEEncqVMmg4yKiCC92uKw2/HWm28wBatQB5G/MsycMY3lMQ3kPKW+lV6+zELqiSQmJS31gfK6rl27pscEJplotSpjqW7K9SrH/v37rwYJf+8WRoBSN1DeWFr6pcpXJEgpzsHlhK2qEQ8YDyf0wd0gb4IjwBHgCHAEOAIcAY4AR4Aj0I8RYCZNRatvN2bif/TZkBhyMGrPITgo7JgvNw8ClFiThc6T+ZKQY9Rtp3B6N+yUabSmHEc3fIydA++BLYjC6KWgHJ0pwaGMEE0hZ3qP4VJvk5TXsz4alzg2Gq8thNzuQ5EqDWXjNwcFQx8cjJObPoW9vhaOFjdanA6mtG1hVlZOIV3m1fmrm2aeiARpQX4eM/3xVT2OHfM4yO1bWOjz3/odQOcJhYCg/Z41U3s5mFHSpUuXcOzoUezZnYZvt/0dK994nYWbE5nWGvKuxKS48aiqqrwqZqQ+nTdvLpRkrOM1BhIUpUSmRUVGYsKECZg1axaee+45vP/++/jhhx+YO3xVFbOZu6J+cQxXvNHBjrNnz7Jclf7knUAOEjk6Tq1gJCltR1G4v1IJCuOPjIxEXFxr3z788EP8/PMvWL58GSMCBSyEcZFy8ptvvumgB627iST5bts3zOFdxDNaKYNKHoHKigrPtWm9Xq1ndr4lzglx3d4ZdrsdCxfM9eR4FTAg4nj58uUsfL29c7qyj9osLS3FuHHjoFCQiVIkYmJiMHHSJFD+V1qu1q+utMGPuU4IiOlLWAoToQ90LSnvs8PezObtmdOnkZeXi6SkRHz+2afMAG38uFiMHTMac+fOYSfR8f1u8Zg0tdDAXU4cbWiC3JrBCdJ+fKvOh84R4AhwBDgCHAGOAEeAI9AXCDCCNH/tf1jz8TtDdt1vDLm4w5KO+hZi3PhysyAg+JjQg6TgT19PhkxuJ+BsRlnBYRhUKpiDQ2AcHAKLx5meEYa3mGK0e2RsKEyDQpA8bhzKTxbB4WoG820SeUAX0CLQzjfLdOi0n5cuXcSUyRP9wsJlEWFYv26N51yRCG2tihzjKdS7vLwMJcVHYTYbsfHzT/HiC89j+rQpjARVq+SMeKX8oGzbE+ZO2yLRGR2pwpkzp1sr7mDr7bffZqSjeB4Ri5TfM37XLhw9epTlqGxpafGG41I1nYWqd9BUu7tzc3MZYUeKRrEPtKaxRasEgnTSuGjMmT4FLy59Fp988gkSEhJQXFyM8vJyiH0T1aG5OTkYT/lTPUZSVBeRrxMnTsSpU6fa7YN3p9uF1BRra1oElQKxKjnCxzyOgoL8HpOIXVHWrnp7Jbu2IhZE7s6dOxcdEdLevl9lgwgzUtB+9tmn+O6775hpEhHt1B8iyQVCrXvE71Wa5W/1AQKU27mluRk1NTW4dPEiDh86iJ07fsG7q97CogXzvKZq7LtCKRc+Fz5pKsbFRsHptAP9lCClb2A7XSeXC+ccLsxPL+AEaV/cE/M2OAIcAY4AR4AjwBHgCHAE+jEC5GJvKXztn8y5kJgyyu9IzsE/mvbhYn1THzxC8SZ6CwHyo2esHuV+dDnRBCeaG6tx4rtt0JMJ08C7kCqlPKOkFA2FmcLpQ26tcPrukaOCitYSGgJj8N1IfWAUTu3aAYe9Cc1wwU6hz0yF6/LRU/bWVbt+9dTW1uCZp5f4E14KGZ5+ahHsLc2orqrEmdOnkHH4IBK0Gmz6ciPeWrkCixcvwMS48ew8CmmPCB/LSDtfJapIoFGezNZtQXVIr4kQyc3N6XTw27Ztu0JBOnkSOacLuSmpAl8CjbZ7czGbzVCpiBwVCFIiaCdNnIDPP/sESYk6HDx4AKdPnURdba2f2lbsg9g3WhNJSirM995d5ZNH1KPEVCoZuSqORzzff+1C8bGjGBcTxTCNUikwTiWHInwMKF2C2IZYR3tYUKhyY2Mjqioqcby4GPv2pmPHz7/g008+YSrckydP+jfZ5tW2b772U5BSTtcukbtt6unqSxG/rh7Pj+t7BOga0bwikru8rAxHCouwJy0NP27fjrVrPsbyZS+ynL3jYqLZ9wR9Z8hlYew7QPzO8FVUi98XtC9szBO4cOEcQD/09btFMA1kP1O5nah1ubH08LESiTn7dYk5N0pC92184QhwBDgCHAGOAEeAI8AR4AhwBAKAQFJulMSc2yIxH8bQpFxIzAeRXVnX7x5JbuYB0+MUBdcTOep2NqG5/AKy3lwJ24AhsEmDmRFTarCUEaSUd9TCwus5QUqk6u4gIT+pcfBA2EKCoRs8FLkfvYfm6lK0EJ5sYtCj6q2zUE7L1R+8J7isi6otlYIpHCk0fu6TszA+JgpqIjPCxyJKHg4K6SZiTiQxursmglSvT+oUzEOHDl2hICX1aVZmxzljO630Gg4gRaMvQUr9fvXlZddQw5WHHi8pBpG8rdipWBuTJ09mytMOSUG3kAd01szpXoKUFKSRShm2frWFNUQkLBUirEiBSSrW48ePg0yQdu7cib+tW4eXly/Hk9OnI1atgjI8HOqICKiVSowdOxaJiYlXdthnz+FDB0Ckt5rUfh71K4XEZ2Rk+BzFN/sTAjRfs7Ky8Nwzz2DGpEmIViqgGDMGalkEIpVkAkdzxbe0/lDS+hlo3RcVSapqwfAsPGw00lJtcLv6YzSL8MMc/fGxu11MSfpuwZlSiSHzbYk5+yPJT+n/KlmJ2wJwN8ir5AhwBDgCHAGOAEeAI8AR4Aj0cwQScx6U2Ap2S1JzzwwxFZ2XpOReSDhfzp5KWEZLxhD1rjqrPz1E9vpYPQYOQrZRUja64XY4Wd5YCsmrOXUEe+bMhkE6hBGhpBQVzIqEfKNEjhIxSOZM3VVdtj0vxbGTABcAACAASURBVEO4Utg+mT1RsQVLwUhZqRT0PilXGTkbIuRATZVKkcZI28GwBQ+GNWQwLCGkbqUiZQpXi3SIR/VK5/Ref/3qYkrawUjxmDnZpINgDAnFgQUL0XT2FOwgBaAAuhh4TuubXdf07d+/ZkqutkQFEYFUIpVyFsZNJkQxXjMiMgcSVZXCmpSEFCoul0VAFhEOMnuifdOnTcXTTy1h5j5iHk9ShpFybPPmLzr9WJCLeXS0oJj09lGlZGHsnZ7cgwNEVdxHH36ISGYuJShIydTqk/Xr4O6hou2zDRugptyqKhWi1GpERqqhUCrwwfvvs7B8av+KxeVCY2MDXnj+OUZSR6sUiFYrEKVWYOWK15nLvM1mxbffbsPq1R/ixRdewJw5szFxYhyio6IY0UymSmR+FKVUQDyfCK0otQoRERHYuHHjFc367jh//iyioyMxaWIcFi2cj7feepOdc+LECd/D+PYNigDNK5pawtp/jhGpXldXi6rKSpw9ewanTp4C5QetKC9Hfb3Pj6V0mv+pOHDgAJvPlIeXzNhi1EpGlNLcjGSpNYR0G+w1+65QMeMz4bsiDAq5jOXsXbhgPlauXIGNn38GrSYe+9L3MiU75d9t7yNxg8LcS93yAO0CHAxwNzaWXHRKjBmn/39zXsG/mjKelaSfWi0x5QX387tXPnyOAEeAI8AR4AhwBDgCHAGOQAAQ2J37W4kl7+7f6bIGSMyZ0s1nyorpqaQeTkqBRRTRlU9GvfQowKu5RgQ8Bg4OuJjhBZlYOB3NcLpcqMwvgC1mHExBAxkpyYjKQBGLPvVS6H5qcAgjQBkhK6XtUBhDQ2EODYWFnOODhyJtkOAoTwSlWRoCE4W2hxIZKpgm0X4LKTqDg5ny1Rx8LzNWIhWsH6np03ZP97eXi9UUMhjGQYLLfXVhDpxugDhS5oXl2WYGGtd46W6kw202i595kpeE9JgikVqUVIqMIFXKEK2IgFohg1wuZ4Y6pK4kQ52pU6fiqaeeAuUM3bx5M0wmE7Kzs3Hh/HlUVFRgxYoVzPFcrJ/IVwq97WxpampiZJx4Hq0FcnVzZ6f2+H0KGX7u6SUeh3pBNRsRNgbxu3b2iCB1OZw4ffIU4saNR6RShSiV2qvGnDAuFrk5We32XVSGfvDeO4hShCPaJ6drTLSa5XMkZadCHgG5PMITwtyqzBPTBAhYyhHFVH0yRKplDFMiaJctW9ZhDlci1ShFAKlFKRSfriu95svNg4CLKTFdcDmdqKqsQG5uNuJ37cD6v63FK8uX4anFC5lyfPq0yZg6ZRKmTZ2MJ2fPwtOLl+Cdt97GCY+rfFuClPLnTp40yS/9AptnKgWU8ghW6DMfHalmKRnmzpvHzL02bNiAHTt24MDBgyCSXczbe/Mg2rc91Z8tg8R0EAONefgnUxYk6acgMeYtCMDdIK+SI8AR4AhwBDgCHAGOAEeAI8AREBG4Jynpn1/JP1FIt/+NcHgI0jaykb59NuCt+SBg9xgxEWfN/CuIsIMb5TmHYH30MeweFIwURjAGSHHZDjkpusWL61RSpwYPhiFkKKzSIdgdNBjpA2mfQIyapaEgEpKI0713DYD5rgHQDgqG7r4HYFNGYfcjj2P3gEGwSod7yNMAKkjbGY9VOhhJQ0KQNigEe5+QoTR7n5DCgK6DJ93rzf6JKMjPxfhx0T7h3q2EGssPqFIwl3Q55RkNH4Nx0ZFYsGAeVq1ahZ9//hl79+5FSUkJyFSnoaGBhXaLYd6+a1ImRkSEt7ajUmDq5Ik+M/rKTTqfTHrIBMifIFVi1aq3WVtXntXzPUQEUttlpaWYOmk8I4iFHIlKjB3zBHJzsnuUE5EIUlq2ffN3qOQKL0EqjFGBd95ayYxtOhrJ11u3sLQHMX75XUnVey2pDxRQKWWQRYxlOWSJvJoxYwY+/vhj7zUkHHwXek0qQ9/r6vs+377xEaAf0tL37sGqt9/E7FkzWDoNNrdVpCIWfnxgKRTYXPLMJ/aeGmqFEjlZ2cIgfaYGzQsiNkn9SaZdvp9VMiR79ZXl2PzlRlhMBhQU5OLs2bPMtMnXwEz8zFHlNL/40j4CGeXV+D/GA7hTnw2J8TAkKUchMeRPFO/b+JojwBHgCHAEOAIcAY4AR4AjwBEIBAJbbf8SeaiwsNkJtLhJp0jqOZ+novbv3/nePkLASVfE5YbdDVR7DITKDuyDZcQo7B54D1JCBsIc2reEoqji9BKk0lCmYCWi1hoihSF4ABIG3IWEO+9CsjQY+lF/QXpsFPKfWYKCzz7BiQQNyrIz0FB6HvbGOmSv+QCGoAEwSyn0XQyz7zvCNy2IlK5SpAYFwRwcBMPox3A5O5MR0aQipc/EzZ4Zr7T0MmZMn+pHahDBMWF8DJ55ejFWf/A+vt32d6Sk2HCkqBAVFeWw21uuicQgwsNgMCA8fKxPOwrIwseivLys3XBf+hgRaULl9VdfEcL9I4Uwd+rfU0uWMOd0er+3F7HdwsICRg6TelYkSJUKGS6cP9cjBamovquvq8PUiZP8CFKRlN63b1+HGBsNyVCHj2Eh8r5kFG1H+WAUqSLSVA55RBjCx45m69joKMyfOwdvvP46Nn/5BZKTEpGZcRgXL15kBDcnp3p7Nl2/+uhaEqFNCxlzUQ7aBfPmMpUnEeICoS4Qmn7zxqMe95tbShVio6Jx9sxZYUA+Hzv6vJCS+PXXX/OoloU6qX7KY9xQX8+iHK4fErdOy2fqGzEoJQO3G/IgMWTijpSj+P+MWQ8F4haQ18kR4AhwBDgCHAGOAEeAI8AR4AiICGy1/ct/pGUUljW2wOmysxyMDp+HolvnkePmHAlLd0AEKYBmONCQlQnD0BFIGDoE+wYIeT6vi0N9cAhSgqSgkHWddBCSpFKYB49A0kOPIXXaLBR8uBql5iQ0nisBHHVwwokGSuFAhJjLCThc5EiBZjdwbOfPsAwayMhVq3QoUoKF/KkiERvotSlEirQgKUwhwdAPCcaeQUHQ3DsClXnZooBU5Lpu0knkQlNTA3OyJ8LElxB5c+UKvzERCUKES3cISTqHwrK96jJG3Ckw+olH2X6RxPFr0OfFpk1fQhYRJijcPOTNpEmTQGG9gSD0qL9UTCYDIsY8IYTYe9qdPm0KHA57jxSknnSCLI/jd9u+RcTYMD/sVYoIvPTSi6D0Au3hnZOdiRiVHNFKCpMXFL9ERglFyPVI5OjEuPFYsmgB1nz0IbSaXTh35hQaG31ySRLGLspd3L3r6nOJ+OYNiADNHfp8HD58mIW1KxSiupPW4ra/Yrx1HpGaVCwKlgpi4vgJuHzpkjDSdu4FPvvsU0aQinOSvk+mTIrz/AhCRC37mfUGROrm6VKVw4mIfbkn/68h/5jEkoNBlkL8X0POQvG2ja85AhwBjgBHgCPAEeAIcAQ4AhyBQCCw1fYvd9hyCjMragG3g4UWC1qUm+dh4lbpKT1WEhHKnklFcyaXE01EWAGoOnwApvseQOqgIFhZzk9SPpLqsmdqSzJTSgsOReogKWyMnByMFMojGkSqyhBYycho4AAYBwyEeYAUpqH3waRUIv3ZJTj62XpcNOtRc7QAjWWX4WppEkfQSipS5ylFgGdi0Usyo6D0AaSMLT90EGmDhyJFGgRTyDDYqO12QuEDtc8UKoWFmUl5DKekIdg3QIr4Rx5GzYkj7HGfBFp0Fcgsi/KRMkEju1A3w+wTQtjfWvkGU0rG+IRoPzl7puAcTfkbPIRhe2RdV0ZJ5124cAGTJk30IwLDw8bi++3fsyquVrfJaMTYMY8zAlBUuqlUShw8eLBdArErfersGCLrN325kakuo8lwhsKMVXK89MJzjHRyOnuuHXZTKLHLjdkzZyKK8ruS6ZJKDuE6qEAq0vaW8+fPIW78OMjDw0E4UP5Xyh36+eefwWazoaioCJcvX2aqwfbOZ98kNEc9xU2JdflyfRDwGCYJ16J3roP4WSKF8urVH0DNQuc9ZmoeIp2F0SvlLDco5ROeMGE8nn/+OWbutXnzJnz33bf49ttvsWnTJrz33ntYuGAB5syeg5rq6g5x0mk1HgVzK/kaGxuDkuJizzm9M74OO9AP3mh2uTEv80iLxJjbfLs+B//XUtAoMWcrA3ELyOvkCHAEOAIcAY4AR4AjwBHgCHAERASSkv75z+asA7pzpUzZ5wL9x5frgQDh7iWnWa5RwOlyo8npQGVBHkyPhzHH9xRp7ygsxRB5Mk8i0yWq10Lh8iHDYBrxAMyPPY6U6CgcnrsQhe+8h2M/b8eF3ENorLnMqFx6DBaUrT0IQXcB9ZfOwzRqFNKCyVGeCNIhfUqQtiVeLVIykxqC/8fed4BHdaVZ1vTMdPe3Mzu9M7vTMzs7odsGSVUl4TDTPdM927PdbUBSJWWCyDmDTcZgG2xskrHBAeeMbYyNMSYoljIZoSxyEgZJIAQoSxXOfue+eqUqUcqBoPv46ntVr2487z7x3qnz/yfNX49dv/0dai9cQCOZDZcwSmik7iMOgGQuFWYfvPcezKFDhVJSVZFGRYShouKam9Tu7rq/deuWCItX2+eeZkJr165tt2kSgoOf+IMXucp8pnv27OklgpS5NpuwauUzYowcK0nLCGMw3tryhhhvV9W0npNViayM9DREGEMF/jTEijSFwhgagmnTpqG6uoXiExCh8PEJCYJALS8v6xUVrec45fveQ8Bpd8Bhs8HWZEP17SqUXr2KwsJCQXJ3VR1NRXbJ5ctYsngxzMbm9BBcx0IhajIgKjIMc2bPxHvvvYOcnJw2yPTmuTPHcFtjysvNRXRUOMLMzarUsDALMjMzmxuR77qFAP+rWXuCxkzHERiX59SkFkGTkDNTvW2Te4mAREAiIBGQCEgEJAISAYmARKA3EAB+pEk8uvadC+VwOB0i/6izWfvXrZt8WbmLCKjqUQovHUBtSQkSIy3I8AsQ5CEVny1Jva589iRIrTodEh4bhOznV+DKvu9x62QBGm+UoqmpDo12O2xq2LVdCI3R5FCi5GmW7KTtO19d2EQtewNSIyOREaBFkp7kaN8qSH1hR6KYqtojAwKRGBGF+orL4tqwu0hSqkn59n7ZSNJR+RVmDPEiSBlyn33sqCsstvuzYY7CNS+96Mp7qIaFmzBv3jxBuqhkoa+eWFeE7VL95gopDw0JwZYtW9okbHy15asfX8fq62oxc/pUNymrhLSHYueO7aJZX3V89dfWMbZBwqmutlaEwnOOsSOGYfq0KVixfLmYH5WgrW1qfe49X62Vl8fvQQScwLkzZ7Hi6eWYPGEiYiKjEBoaikWLFqGhoaFTPwBwDXCjCdKcOXNgdoXUq6prNXx+6eKFOHLksMglTBmxWs8X6e+5rtRyraFYVlaKUbEjEG5pzhVssViEErW1OvJ45xH44lIZCdLbf5+Yf0KTxFdObG/cAso2JQISAYmAREAiIBGQCEgEJAISARWBM2d+okkpOvlM9inYSJCK8OGukV2dfwSQNbwQIOwuclQYZdkdaLh+DYenzBRh9Va9H/b7D0J6D+XoTHOFsas5TOMeC0LF/jRBj3MdMBctiVAl9FrRFlM9yfB45YHaAbvTjkbYodh7ec2mQx/UAOYDC55CRkAg1LH4Ii376hjVtAf9GHavRZpWh3h/LfZPn4qG6krUUGFNTO6jcGWeK5IiJEJjIizCrV3NTUh15+5dO3uEIFWJlY/ovs5cpy4jIRKCDA8nAaqWaW1xzJg+1YtcJYn07LPPirqt1fF1vCUJxH5VN23PMVRW3kDsyGHuHJ+RFgMijCE4eCDLV7PdPnbu7FlBWpWUXBJhzJ5j6XbjsoF7GgGGoJtCDcIlPtxsgdlsxtixY1FZWdnujweeE+PaLisrw5NPPgmj0QSqN1XFNpWkE8aNQdze3aivr3NVE3/EPZvo1nu2O2PaFGEM5u7XbMaaNe2rxLvVcb+q7ERm2U34J+Y2aRJzTmtSim2a+MJH1Ns2uZcISAQkAhIBiYBEQCIgEZAISAR6A4HU1J9q0oqLZ+zPQ6ODqrhmpUm/eh65RyarEJA0MnLCUd+I46tfQJxOj0yRC1SPlB4iR1WykSZLfLH9uAA/nPv8M8WJmColKtYcVBUL/ZFQUNpINIn8oU5xnGQh/Za6KCBFo4sQPrnlDWQEDHLnAlXHdzf2KXq9MGw64KdDqi4QSUFBoHlU/pqX0NRQo+BBbO6RNdORYZCIIyk3btQIRDHPpkuhSYL0jdc3t0tcdrQPlouP2ycctGkgpBIoERERqKqqarefl9evvYN4mTFjhqjb3hg4R5JHNptNhBJfunQJR48exffff48333wT69atQ0VFhVczJSUXERHerIRjiH2UxYgTxUVe5XrqA8eovlqSuD3Vh2znHkTA4cSNigqMHDYcJEfDzBZQdcnrguu0MxvX99o1a8CcomzD4lJyUg0+e9ZMXLx4QTTncNjgFImfe5YgZf9PL1XC+tXr22I2C5W4rYlJV+TWfQTsOHG7Dr9KPA5Nch7+PO00/ioub0Rv3ALKNiUCEgGJgERAIiARkAhIBCQCEgEVge34U401d2fogULcslEJ2CTyXnb/Bl+20HkEqNJ0CuMip70JF7d9gvhHHwFzYqpEIclM9X1P7tN1eiQNGIiC1c+jwW4TYfMO2igJQqeNmXSTJST5ykfqK/FxiAvSITlQ123Tqe7iQoyZxoBKUrZl1QciTatF0iOP4uz2r4TMl+Y9NGy6nzbmFpw1cxbCPEJjzaZQPLtiOdpzmO/MPHNzjismLh4EqcFoxOnTp9ttZtd3O7wIUo519KiRwvxJcRvybuLmzUqcPXMaWRkZ2PbF59i86RUsXbwI06dOQezIEYiKDBcEktnEsH0LzriNZJR2Dh3aL/I3qkQP+4uOinT1592X/PTgIaCS1Z4zI5F//txZ7D+QhYaGOsXETImt8CzWqffsh9fftMmTlDy36rVhNiEn57grdKD1vyee4/z+u50wiZyjKrFvgclowoIFC3Dt2rV2f4To1MB9FHY6HXh906tiDOp1Q+Ox8aNG4vq11lNF+GhKHmoNAacDVxsa8HhGNn4WV4Afp52AJv74WPW2Te4lAhIBiYBEQCIgEZAISAQkAhKB3kBg5cofaZJyPnkkIx8ltQ30FYfdleOstXt3ebyXEODzMc3EAdzKzUXKr3+DJB3zjvYOKdqyXaufPw5Om47Gxjo4bFQT2wRB2qs8oBNocDpxq6gAex8LQrIIa+8ZE6qW8+vu5ww/PdJ/PwS387NFvt77Kgmpa8k+//zzIrRXJUmpOps1c1qnQ9jbugJKLl3CyBHD7giV37t3b1vVxHc5x4+BY1KJF+5pNHPk8CFcuXIZRw4dwM6dO7Dp1ZfBHIuTJo7H8JgoUZ6kkckQApK+zMPo2Qbfm0wmHDhwwGsMX36xVTjYU0nLl8EQismTJ3dIserVkPxwXyJAFW9dXR3i9u3DG69txtPLFmPK5IkYMSxaqKw3v7pRUdSLi51KzK5tJDiZYmL5siUINwaDuW65JrnWkxLjlUbb+H+X9TnWGzcqEBMdCTVFBtuwmE0YM2YMzp07J9rpC2Xy9q++hMkY4r7GOJ/hERYU5OV2DSBZyxsBpwNVdjsMh/Pw8335+NPUYmiSs6f2xi2gbFMiIBGQCEgEJAISAYmAREAiIBFQEfgo9ad/mVpU+L+SjuLY9dvCR10SpN7PKn32iV5HNgeaGm8jdeRIEW5O46LuEnsdrZ8SoEVGeDiabl0TIf4Mz+yLQHKG59eXl2Hfr3+FFCpIAxja3jekcEf7SdcGIUkfiJSAgciIHYG6mzfupzSk7iX8Hp3szVSeKeozEoljRo9EZaV36Lm7Qhfe3L59GzOmT/EiOhkOvH79+nZac4rwYE9iU00FMGJ4NGKioxARruRbFAQozZxaEKHhYYoxlLInSaqWMQuCdNeuXV5jePaZ5Zg6eSLWrX0R3+3cIdR8V69e7XUVntcg5Ie7hgCJR67XqVOnwGI0KKkhXOknBKluDMHbb70hFJ5KuHrXhqoqQLe88TqMQ//oJki5fj/+6H3RKMu0tqnfbf3sM4/ryvUjQJgFqamp7qpqWfeBHn5DBen+rEwvrJiWgrl7ExPiRG8kadVNJWxbjoufWx5T6/T3PX+ebHI48GTuSfxlfC40kiBV71jlXiIgEZAISAQkAhIBiYBEQCLQewj84qPUn/5zclGxJukodpWUCQljVw13+vtDTbfn73CiHjYUrVmNXQEDkaLTIdUV5t1RIq/b5f7v71Bz8YyilxIEafODbrfn11oDVJHW1yLx93+AVR8Ahvt3ex493EaadhASAgchcVAAErWBKH73zR4xNmoNkt46npSUhLDwcLfyiwRidGQ4zpxpP/y9o2Oqr6/H8qeXeBA5inqTuUTb3JxOMGQ+MiLMY3wK4elJmrb53kWYUt0WPOQJDB3yBIyGYIwcMRxz585FXJxC4HAcJGfq6qrhtKtWYW2OTn75ACLANcD1uvK557xCxtU1FuEyGtvx9XbX7FsnMduDh33t3fM9DIP/gEiLQm6SIH3u2eUi13Nb9VmXof/hnteu2SRUz08vWyrmwDJ9sbGfyyWXEOVxnUaYQhFmCManH38orivPsXi+V8dHw7TS0lJkZ2dj9+7deP3117FkyRK8+uqrapF+vadBoqPJgVfOXMaP9x3eq0k/4dQkHZvRe3eCsmWJgERAIiARkAhIBCQCEgGJgERAQ4L0odRThZrkbLxVdF7JrwhaBcmtLxDgI636WEvP4bqTpxCvewQHA/yEQZBVP6hPycKURx9H2ZFDYgVQKeToi7VgB+qcDhyLHYMkf797kiBN1uux328QMv0HwaobhLjHgnAr99h9F2VfUFCAyEiG6LqIRxehqCq/emLNUzH21pbXYQgNdvdjMZkQGREh8jC21gcNwRoa6jF54ngwZ6h7jOpY79irORjp5G0Wbt7DYqIxbuxoLFu6GJ9+8hGyMtMVdazTF9FPEzIbnA67MLNRFILq1djaKOXxu4UAiTaGqTOXZ2NDQ48Mg206HE58/PFHPglSKphJYnKfak3qdp+FBfkwBg9BhEcaiYkTxsJmaxKmeG11sH37dgwdOsR9XXBcfGVmZIjwe19EZFvtdfU7/r9QX1ePCePHusdCczOLIRhrX3pR5DPmWDgnks8kdq9cuSJUru+88474oSIqKgqDBw/GkCFDRFoLqtr5mjJlsjBZ6+rYHpR6NjhFmpttP1zDnyYdO6NJO1miScn/V3nLKhGQCEgEJAISAYmAREAiIBGQCPQmAtuLfvznqUUHNYk5WHL0pMgHSQd1ufUBAnw4d0I4uaPRgab6GnxnNiNzYCBSdFokMdy8h5WQ7Skzk3WBuLzzWzQy2YLDruSj7cXlwBB+hx2ghi//xXWw/vIhJAf2XVqB9vBo7fsU/wBkjYlFXW0NbOL3BLswbfJFw/XBSupQFyQtysvLMXLkSK/QdIvZgI8+UMJ8O9RQBwrt/PYbLwUpQ3DDjSHC/Ka16hwfXytXrhQO3SRMTOZQGM3BMJqCxd5gHCpUdLGxsZg7dw7WrV2HL774AocOHcKFCxdw48aNHs2n2tpY5fHeRYAknN3WiJKSizh65BC+2vYFNm5YhyfnzhYpIdavJRHHvxrd++OkhoInJSYKErR1Ut6I2BHDcOzYMUEAqvU6i0JZWRmio6PdzvPsj+RreXlpm03RRG3hwoUwm5oV1aw3a+Z03KysbLNuT3+p3h8sXbLYlQs1VBClzKc6Y/pU7Pjma2x6dSMWLZyPKZMmYBhzppqN4gcT5vk1Gw1ef3+IgUL2mhAdFYHKGzf6feg9/w42wI7jZZX4x6Rj+HlKAYLic6b05q2gbFsiIBGQCEgEJAISAYmAREAi0O8R+EVq6k9/llp4QhN/HBMy81HZRAdzqSDt6YdKX+2J/J52oNFmRwMacfr997HTLwDpAUFICAxEsm6QeN8aSdcbx5O0Wpx4dRPsDifsDLHvHv/ga9pexwRB6hDeVLj6/W7E/fLh+4IgJfa7A3Uo27ETzNzLefQ2Vl7AdeEDH7qZb3HixIlugoIkC4mNlSufFXlnu9Cszyo0VfIMlRcKs5AhOHrksM/yPKgSpB9//DFCQ0MxYsQITJo0AfMXzMOLLz2PDz96DykpSSguKkJ1dfUd7aiklbq/o4A8cF8hcOrkCUGuBQ99AnyRXCOZT0JtWHQETp862e35cM1xy805LtZruCukviVRql4nY0aPxsmTXe+X63batOmuPMAK2TnkiT+0a25EFeaoUaMQZlFy8CqkogFb3nit2xh0ugEXZq+/vtmLIOWYaJTG1BYmQzAsnirwFrmCPfFVlbD8O0TDqeLi4n5PkPI/k0bYcbGqHo9aj+FvUougS8iRJk39/o5dAiARkAhIBCQCEgGJgERAItC7CHyU+tO/sxYUaxJy8YT1OC7V1EPIGnuZGOv0Q9kDWMFBUo3koMOB2tKLSPzdf4GmTGnaQCQEBiFFN0i87w0itLU2kwL8cXzmPNgbGmBjeH0vrwNPYrHq8jns89fDytyrfayc7Up/KVodkn/9W1RfuywuGZLKvY1Xdy4DkkE2mw3z58+H2YOwIEExe9ZMQTr2FLlYcukixowaKdRxJJ2izAaEG0Lw7Y6vxRRUYspzPjxGpdylS5eQnp6OkpISMSaOWRkXF2MvL0jPAcn3dxWBjLRUL7d2lVQTBlxmowjnVtdMdwd65YfLGO1arwr5aMSI4TGKY7z7WlHCwJlL9/Lly2JNdvZ64Vp+4YUXvAhS5sn9dsc3bU7h1KlTQjltsTTn5+V1lZyU0Ga9XvnSdQkmxO9DuDBBa3azV8+RuuffFpbx/Ew1KYlUQXibDIiKDMeEcWOw4Kl5eHnDOpw/f14SpDRshB1VTTYMSc/BX6UVYWCcdLHv3Zth2bpEQCIgEZAISAQkAhIBiUC/R4A5SB9Ozi/WgI9UwwAAIABJREFUJObBP+k48m5UKQRprzxZyUa9EaBKhM71dhxbugyJAX4uY6ZByAgIQqpOC6uub8PNk7V+2G+MROPtW31EkCpZTkWKSHsNEv/tN/cFOUpCNUUfiISAgTixZp2g7WxOns17n8CjEQoJCk/SYtSoWEH6+CIuvddsRz45UVNTjelTJ8MQOhQmQwiizEaMGR6NrZ99Ihrw1Y9KdnWWdOrIiGSZ+wsBroUvv9gqDLbUdeq5p6KT4dhMrWB3OLpNqFFZPXP6NFg8coOy/c8+/RihwR55Py1mkf5h0aJFuH79epf6ff/992E2N4fK8xp59ZWX28xBunfvXoVUDWsmSEksMqdpn2+uP3H5eXkQZLWl+W+Jeo5IjPK6Zx5iY2iw+KFk+PBoTJ0yCU8vXYxXNq7HF1s/Q3p6GoqLC1BWehU1NVXKVKS7vcCB/zMylmfEkRP4H2nFGBgnFaT9/oZdAiARkAhIBCQCEgGJgERAItC7CJAg9U8qKNYk5Tv/MiG7wlp6o4kh9rTnkVsvIyBc64HreceQ8fivhXKSZkApuiBkBAQqBKm+b9WUadoApPzrf6D60jk4mCO11wk/5mF1MgWr2LIiwpGm7ds5d0U9yjpp2iDEDwpARuCvUH/tCpqcVNzeuwSpSkru3LkTRg+ClIquyMhw5Ofnd4nwueMqcREcH37wAV599RV8//13OHLoIM6fP4fbt27dUVw9wPGpL/WY3PctAs34q+eCFybXtMeLa1y8VGJS/a7nxkozpnVrX/Iy+gqjEpGKxDCzINzMxlCsWL4M9XW0t+veGKjsfPaZ5WCbniTfhfPnsH7dGne/DAG3WMwwmYx49plnhGEUCX312uoIAnFxcTCbmg3GzKZQLJj/pEsl7buF9957V5C3ERa1nhGxI4eh5NIF3xV6+6jDidKrVxEZFoYIl4mViltEuAVjRsdiwYIFeHnDBuzc+S3278/C2TOnUVFxHU1N/CHJc3OdO/G3k++VdBueJfrbe5o0MQ8vt1UFp6FJPYGfxhXKEPvevR2WrUsEJAISAYmAREAiIBGQCPR3BNwEaUK+U5OQU/7x+bIm5p6UBGnvP5LRPZlEw8FlC5Cu80dqHzvW+yIGM7Q6xA30Q/mx/SIxKFdCb6sihXu5Kzr92PzZyLhPQuyp8o2nkdZDfkhdtBAOu73X6eSeWJVFRUVeIfYkNugaT6OanthIFjFUvqGhQRgmSUVoT6Da923cunUTP1wuQV5uDrKyMsRrf2Y6cnOyUVp6FU66qwkyi3v+nVAInZ4YaV1dLZ6cN9utdGY49tw5M0UOUs88oVERYdifleHqsut/q7hG33hjs1A8q0RfmNmA1JRkVFRUYNLEcTAZQwQ5K743mwSZumH9OtF3Z9Y4jZ5Isoa5yU4Txo8b49NcTCVeN736sjA5izArBC4VmmPHxKLievld+1GGeVFjY4YhymxCuEsRyzyiL65ehWvXylFXV4fGxsZOkcc9sXYehDYa+dOkXSGLPz9/GZq0k9AknZAmTf39hl3OXyIgEZAISAQkAhIBiYBEoHcRIEH6DymFhZrE3JuahBysLDgnVIO9rxx8EB5jujeHJjhxPfsYEn79WyQE6ZCupWpUf1df6VodEgcOxPlvvxK8qEL5KQ9q3Ztt67WplLG5CNLTb7wKq1/AXcWgo+fAqmOeWD2SA3VICPwNqs6f7kGKqHW8uvtNZWUlhsVEuZVyJHxMJgNojtQTG0kdEkZ88b1K8vRE27KNnkeAij4q+xiu/f2u77Bh/VrhFj8qdoTbaEs1RxIKTpokxURh5oypeO/dd3DhwjmX2s3RY7+llJeXiZyg7I/rMyR4CN57920smD9P5K5USUwShYsWPIWqqtuAMJXr2t8qrtGdO77xVqyajXjjtU0C8Ly8HIwYFu1xzVDJynEFY8uWLZ06KRcvXUJMDJ3slTB7thMTHelSwno3pRKvz696DhHGEES6TKpIRI4dMwo3Kq7fNYKUP4LMmDIFESajF0HK81FTXe2+/r1nJD91BAEb78L4AyqA9LIK/DjtBDTxhZN7925Qti4RkAhIBCQCEgGJgERAIiAR6O8IpKb+9C9S84v/Jj73hiYpB+OPnYDdLvzVO3IfL8t0EQE++tjsDTi+bDFSB+iQGDgI6dq7S46SGKTxkHXAQJzYSGWUU+RA6+IUO1RNeQQUdlWA3YHL8d8j4WG/+4IgTdIPQmaAHgmBWhzyexQFa14Qc1ZJjQ4B0IeFPMnKqZMnKfkWXbkCBz/xB2Ee04fDkV3dZQSoJH5t82ZMnTQBwyPDEWUxIYJmWi4STiUhW9s3KzmNWLXyWdTX1woyvCfW/+nTpxAZ3uzYToL0yy8/x8kThQgZOthNVHIMVHYmJsRDON65wpK7Au2hgwdE6L46X+YjnTVjqmjK4bDh+107FXLWbdpkEq7rFosFO3bscJVrW0XLa/DWrVuYPHmSUG2zL+ZTZV8lly7dMWwVy9UvrEK4qZkgJTE8OnYErv5QctcIUg527erVMAcPRaRLDctxTZowDtevX7tjLvJAxxHg/4h2B2ADcOZ2DfwzT0GTfMKvv9+uyvlLBCQCEgGJgERAIiARkAhIBHofgcRjm/45LvewJikXYQdyUdvQ1PE7eVmyywjUXLyIlP/3f5Gi1SI94FGRc7Sj6sXeKkdFZLqfH3KenAe7wyYe0LqmyeoYLAqdwDykDthsTtzKy0bcQ35Iu8tK2vbwFcpRfRD2+wciRa9DkjYA1n//DaqvXLmnlVMq4bJh3RphlvLaa69i57c7kH3sGEpLS8XYO3bmZKn7EYHiEyewYcMGjBwxAoMHD0bw0GCEGUIQaQpFpDkUUeZQRFoMbgJSJQt97VWClApIGvFMmTQR585RTdr9vxhZWZnCwZ6EG/um0/ue3bsE5AsXPOk9PrMRc+fMQnX17W6kA3Hi7NkzGDlimLttZX5GoU512Jtga2rE5k2vgDlDm/FQnO0NBiMSExPaTUFMbOrr67F06VIYDUo77IdGTZmZmWJ+6jXqub5e37xJhNirClLiMnxYNM6dPeNZrM/f7/jqKxgGD0a4STlPzNEaGWHByZPFfT6WB6lD/kTNqIpGhxPX6xrwm0OnoUk+/VDv3wzKHiQCEgGJgERAIiARkAhIBCQC/RgBXRF+/JC1OE+Tklfzs4T8it+k5+FsbX2PhUo+SA8t3ZqLA2hiALbNiQbx3o4T772O1IBAZAYEIiGQ6tG+daz3RQKmaQNh1etwJDwKtXW1YH7Q3t7YA7MYOu021FWWY1cQx6CFNVAvVLUkI32NtSPHrHo9rLpApGoHIU37CDK0QcjUMp0BsdYiRe+PpEDFcImmS1bdIGRoB3WovxRdINKo+mUfej2S/QNw6q3X4KD0h+Hlgl7ubfR6tv2eILd6dkSyNU8EGNbMl8Nhh93WhJqaGty4UYHLl0uEMrG987f9q20guaaQf0oeTCoYw4UBkkHs+dlsNiM8PBxRUZGIiY7GsJgYREZGIiwsDFRM8nthWOSlpjRgxrSpuM68mF00TVLH/93OnWAYuUpEUuGcc/y4IF8zMzIRHByMsDAqTBXTIrqlCwK1i+Qs+715sxIzZ0xz9xlpMcE49AnkZGe7T0F1VRWWLFoMi5F5Ny3ixTEQi2HRUcjJOe4u6+sN+6Eh1JtvvukVzs8cq5s3K+H8vgjSD95/T5DYER6YREaEtdufrzH05LHTp05h6OBmRS/PF93rm/PC9mRv/act/p9IMTSN/2psNlgOFEOTmD2+H9+qyqlLBCQCEgGJgERAIiARkAhIBHofAWHSlFxYrEk8jr9NyId/wlEcvn6z/zyJ9NVMHQCNF2B3osYJ1FRcRUqEBen+g4RrfUKQHhn3QIg9ScKkQB2Sfvs71FXeEARp9/VgbYDMxp0KQeqgC7yjEclDBotQfxKPJEGt3SBIMwIUkjVNqxNKz2SqPfV68UpmSgEdcddivzZA7NN0OvDVEfK1ZRlrgBYpw6Jhq6nmaUYjad9eBa8NXOVXDyQCJNjo8L71s89EWDvzgDLUOiLM7A7zbmvi+Xl5iI4MF/kzVfKRe+YYpfJvyuSJeOnF1fj666+RnZ2N06dP4+rVqygvL8f58+dx5MgRvP322xg/frw7RNyzHZJjDAdvqKezfOd/XOH8SBC+8cZrgshVxmYUCssLF84LgpTmX7NmzYLJZHKbJpFMHSdMi7oW2i3yIDc1YsXyZe5+I81GWEKG4OuvvhSQknvlD0aXSy5j2uQpgiQNM6uu8gqGY0fHorCwwFX+zotfnR+d3U3GZgKY4+ecuLFMy233ru8QYQpBFIlsNXepxYR9e3e3LNqnn6urqwVhToJYHRfVxNu2fdGn43jQOhMEqZM/qtrR6HBg2vEz0CRkSxf73r8llj1IBCQCEgGJgERAIiARkAj0ZwRIkD6cXFSsSTiOn8fn4n/GHcb3l8setOeNuz8fkU9MMV6ogRNXkuOQEBCIdKEeHYRkfRCy/O++SVOqbhCs+gDEBwWhprhIhIz2akZaF0HKncNFDGTPmYVkfxKbJGv1SHYRpS0JyfY+k/xkfao7U3UByAgIQLrWHynagUgLCEDGwADs99OCuUTjfv2vSHr8EaTrAsT822vb1/fsz/rYr3E9K10oYuu56nyQHXd/McoR3K8IkDykM/jUKZOFizqJTZHD0mzE66+/7pNc85xraekVjBwe4yazVAJy2dLFyD52FNXVVZ7FW31fVlaGVzZucJOJKjkWZjEKY6cjRw4rv3x04RcCEqBLlyzxaNuImOgI0FxMJQ8PHToEs6VZQcr+Gfr+zdfbxZjVcq1OoMUXavm333rT3S/zsUYYg7F+7UvuflXjnKKCQoweGasoSV2EJQ2lqM6dOXMGLl265K7jqQhV+zl69IjbAEs5ByR7w8C5+9qKiwoRbTHAU0HK/t54fbOv4n16bOzYcW4lr3oeXneZW6nz7dMBPQCduRWkYPoZJ9afuoy/3nNAEqT9+WZdzl0iIBGQCEgEJAISAYmARKD3ESBB+k/JJwVB+vfxx6GJP4K3T15wk1UPwLPGPTMFu3CmBRrtjTi+fCnS/LWKC7o+CGkBjyAtoGOh3b7IuZ46ZtUOQoo+AHEDHkLZ3vguaMC6ALcQTDWrpk6/+xbi/YKQ6T8IiSL8narOzofZs86hgTrsH6BF6sM6JA8YhFT940j/j98hMzIaWfNmIXfzOpz/5mtUHM5C/rPLYQ0I7LKCVJyDAD1yVz0Dp5Nh0NTQMXmA3CQCvpWBncWFhBMJt9WrXxChzMz/SVKOjugLFy4U5GlbbTL/5aSJ490koCDnTAa8tvlVVzVBzbTVhPs7m60Jb215wysUXiH7jFi/bg2aGhvcJKG7UgfeVFVVYdzYMYLEFekAzEZMnTwRTY2N7tpMLTB//nx332o+VLrDX79+XaQhcBfuxJtdu3a6saFZFXOzPjV3jgiLF2Sf6wcdNpmemoqIsDD3ODl3vkwmI+bNm4dr1xQ1qydBqg6FatgxsSNFnlW13pDBg/HDDz/4xIzh/6OHRbld7FmHxPhT8+Z0mNRW++7pPfOpqqkOlLkYsXzZUrEWiZkkSTuPuPhRUo06cTrxdekN+O3eP6X37whlDxIBiYBEQCIgEZAISAQkAhKB/ozA9qIf/23yiThNQnbtzxJznZqEo1iRfRINIvdkM2kllXCdf8hpWUN4tTuBuvKrsA4eglS9TqgjmfczPeARkf+yp4jOrrZj1QWJ3JxJDz2Ek+tf6fUsmlxhSiAu41cVxMrSkpHoNwgZAUFI0hMbJeQ9hXk+GSIfSNy0SOVLx3yiOqQNJAnqh+SH/RDvr0X84/+G1D8+gYPDhyNn4VMo2PwKLuz8GteOHMLt8+fQUFkJR6PQeAoKk2M4t+MbJOkfRxpzlnaRkE1mXtPQwai7fBl2O1PO0odYbvcTAioHpu67OnYSiDdv3hSh6UVFhV1txqueSjh9+uknCAke7A4xJzE1evRokFxsa2P+ywVPzQPVhyoxF2424umli8Dxdip3qDAcqsPkiRMQblYIO7XNcWNGofTqFVd7bY3ozu8uXLggcpyqbVGVumrlM7A7mn9sIOmYkZEhiGGWI5HKfWhIMF599dUuk3JU0UZFhIlcrBFmIyJMoZgwbgxqa2u92lSVpDt37BDh/81jNcFiMcNoNGDlqpWoun3bZx7nmupqzJk1w+s8DB06FEePHvXqR0WH52329KkI98hBSlyGRUegsEAJ6VfL9vWe+VQ9Q+yJxdSpk3Djxg2fc+nr8d2P/ZEgZQ5SO/9TdDhxpKYev9h78ENN1pllP4rPnf0PqacXaqxFv9a8c+zP+/Ptq5y7REAiIBGQCEgEJAISAYmARKBnEQD+RGM99tpfJBfYNAkF0CQcw5isXNyyqw/LfLwgVSCJnu49aDmEopAPPKVJu7HPPwgpepKRnVdG9m4dkpGBSH84AJnjR6OJBJ/CYHZv+p2oXX3hPDKCHkdS0ABkaAORrA+ElQZWWi3S/ZWw+Ew/hsprkTBoEPb85jdID7Pg0LzZOLN5Iy7HfY8bedmouXIZTTXVwtDGs/uWxJdKu5Qf2o+0R/8NyfquKXnTOVZtIOIDA1C+dy9qSP462Jvc7hcE1LXhue/M2ElgHj58GJs2bcKypUtETs/hMVEYOya2M820W3Z/VhZoXORJzBmNRkHGtlWZ41u75kUvJ3Y6o0+fNB43Kq63VfWO70ROTqcT27d9BcOQwYgwGYWqkWMyG0Nx5MihO+q0d4DjO3jwIIYOHSLmRoUsydyPPnzvjqqNjQ0i36knBiQNmWO1rPSqq3zn/nhdvHgescOiRb5PEsdsOyY6EiUlF+7oXz3w0Qfvw2T0dLZXlKQ0Xnp5/Vov5atah/sXVj3nVsCyH4PB0GoeWeKyedMmGA3NeUupmg0NGYqPPvpAqIp9KVU9++ut999//z0MhhCvtTh8WIxIM9BbfT7o7XLViv85HE7xA961hgb4JR93atKK8WfJ+QiwFlZqkvOOaZLyg3r2hlC2JhGQCEgEJAISAYmAREAiIBHozwjs2/cTTVp+3p8m5kKTkE8jAIQmH0NZfXM4I2/WHX3Nkj1gT0A2htdTJGlvxKGFTyLxYS1StF1TKvY2QUqjpjR/HRIH/xFN9TVuZWdfnZKG66VI+81vkeo3AOn/5I/4XwxA4i/9kfyr3yBxeBQOrViMs5+8h6vJCagszEXV1Yu4XXMdDbYGEVpLIxXykhRBk1hojzigspdb9YVzSPnP/0KSUNF2nrhmSH+6LgjxAf4oeGE1bHAKs6a+wk32c/cR4HrbunWr4rLO0Heh+DMieOgTqKq61WMDPHf2jCAhPZWgQ4YORUZmZjuqPSc+/+xTGAzBbkKLBGlsTCROnTzRqfEp15YT5WXlMAUPRaSHijRk6GDExe1tZyx3dsdrlfipBKkgW02hSEyMv7MwgPy8HERFhrvnwvI0ilr13ApX+Y4TpOybeU6nTByPCGMIIlQzpDAzsjIzfPbPP462pka88vJ6BA/1dnPnWHj+P/3kI591333nLZBEZTlR1mLGli1bfJblQRpkDR78hLs8yWC2P23qFKHWbLViL37BNUDVa7CL0HbPxWwSx3ux6we6aeWeS2FJ+X8ZM9Oa0vLrNAnHK/8kKR//nJB3S2PNO6WJz3u8P9++yrlLBCQCEgGJgERAIiARkAhIBHoWgdTUn2rSC4p/FH8cP03IgyYp1/5vCdlNZ2/XutRvTkGONkmCtFsPZHVq/tGKcuz7f79Dmj8JuHuPIE3R6ZAp1K16JAx6BPXXSvucIG2sqYZ17gxkzZiKoo0bcXnfTlSdOwl79U0GHrrPg/qOoYhOykBdshtB3DgdsDtJUaql3NXueMMVTtd52+0byAiPcBHXXTs3GSIdQBCyYobBVnVdEqR3oH33DyjEHhXdzeQZneErKipw8eJFFBYWYv/+/UhOTkZWZhZyc3PFcZJndru9XdKP9agGVPNicj/kiT/gePaxHps8Q+npXq8SUtwHBwfj008/bbMPzj0zIx2hIYpCk/XojB5pMiAzPa1DPyioHbAtdZs4dgwiTc1h+wz//+rLL0B3+M5sPCdr164V+KlzY/j8saNHfDZDFemal1YLUlQpbxS4U9GYm5MtcgF35g9YfX0dFjw5VxCkYS5ndjrMf/rJxz77Vw460GRrxLMrnvZS5qph/yQPExMTRVHPNZeQEOdd3mLGkiVLfPajYj1u7Fih0qWyVqhrRXoBM+LjfRPIPhvrwYMc19WrVxES3LyeeB5Cgodi165dYj2pY1e75WfiwL363hMXtRzNyBimzzQValn1u/6wV68udT/jYBE0idnQJObhZwl5DZq0/EpN/PFHevaGULYmEZAISAQkAhIBiYBEQCIgEejPCJAgTSs88eP4HPxNQg40SXkNv4w7XnuorBIMsheJsKTVTLefx2pJ1NmAGwU5SNTrkKINEAZNvasG7bwKko7xWcIcSYeMgTrcPFPc7bl3toF6qrLs9XA4G3DbacctNKGBhKeDD9QuIlTkZ1MSP1BdUwvATjJGOCNRqsscbuqjZdsj4MN5E6s2NeLAtKlIYT7TLqQ+ILnMVACZ/o/C+qtf43rBEeXyabt7+W0fI0CyRd1OnDiBDRs2IDY2FhaLBWajSTiTW4wmmA1GhJstMJnMMJmYW9ICGtK0l+fz5MmTiI6O9jKuGTL4j9ix42u1227vSQw+9eRcd+5NklIkZV966SUv4rdlR5z7lR8uw+ihII0whyLMMBRfb9/mJq5a1mvv87yZM4SCVFW0Uk35/Xc7BbHVXl3P70mKzZ07F2YXOUlyOTIiDJcuXfQs5nrP8+gUytfhw4i3osRUidJnli9Tynmcbx+NeB1yOB3YsOZF4V6vKkhJdDIcnpvn2mmuqPwyU1FxHdOnTvYZbm82m3Hq1KnmKlS/5ueKdAAqkcoykydP9iqjflD7/XbnTqEcVutwrsz/OWrUKGFOpZbvqz3HVVdXh2Ex0V5rkblgX375ZWFu5Wss6nw8vystLcWBAweEipYGXCNGjADTRrz44ovgDxj9fVuTdw5/lXAUmsQCaJIKnJIg7c837nLuEgGJgERAIiARkAhIBCQCvYNAauqfaTJPvPFn1oK9P0suStKkFn331wm5u7+5XG6jKE8ogKj46IASr78/wLQ1/1o+pNuduPDpR0gOCIBVfy8QpDpY9f5I1QUgTacVZkc0PTrgF4SkwAAcHBCAa9aEtqbVO99REUoytAUhKkhPKIpm5nJV1KEKGUpilFlymRhCWbeCO+nQ+Li2hYLUbkPRqheQPNAPKXrFGKozRGmKTo/kQCpwH0WSvx9++PKTDpO0HRqoLNRNBBQ1Y21tDfbu2Y0ZM6YLU5+Q4GBYzGaEWSyICDODykE6hEdYzMJ8iMdpvGMyGrF48eJWSR91cFeuXMH48ePdhB3bIiH58ob1rRBsas2O70kwvf76JjcpxT6YM3PenJloampOj3JHi06nyIk5cniMy0HdKELJTSFD8crGDbDbbJ1TfbrIx2mTJiJCYKiQlKHBQ4RS1RcRdseYPA5UV1dj3OjRiAizCPxIBDJ/640bFR6lPN8qZPfrr70m3OM93dSJyYH9mZ6FO/T+qy8+h5kh9lwLLgOomdOnoq6OP8O03BSSVqhUnQ6UlFzEtKmTFfMl5k91kbZmkxGxsSNw9QqNq/j3zY7y0lKMHzvafQ459uFRESDR2nIjjlQv080+JipCtO8mScPMMBhC8crGja4UI2pW5ZatdO1zW+dQVX4ueHKeFzFsNIRi/lNPutciczEzFcG1a+U4efIEUqxWbP3sU6xZ8yLmzJmNEcOHITQkBEMGD0ZISLAwueI1R9x4ndIkq79vn5/9AX8Sd4ipkOyaxJwyTXLuac2+3Md658ZQtioRkAhIBCQCEgGJgERAIiARkAgIBP5pz/7AV8//UEWCSjxqCbVe50Il+/vDTMv5K493ThydMV04sVsDtWDOys4QcD1dlv1nBuiRwZdWjzStXqhaM/wHYe8gPRL0WhR98HbLqTxwn7mybU6HeF384FMk+fmBatDO4k2ClC+aNSX4DUDu/PmwN1HfKre7jwAJJptQGz41b44Sku3h5K4SWWEWmuDQcMfzpRBdxtBgbHx5fbsKzfr6eixatMhNjglVpdmARQvnd1mh6Qu/b7Zv8zL5iTQbMX7UiLbJJJd4tll9qpgL0WTo6WVLXIRWR//WK7ktbt2sFCQfCUkVxxHDokHDo85u169dx7CIcEWN6sonumjRfDQ21rfZ1NmzZzFy5EgvN3UaRT05dzZIuqoh3W024vqS6RWoFiZBpxKkTGdw9apCbrbWhkoW5uQcx6iRw135ZxVMGA7PfKFLFi9ETQ2d7W2gCnjxogXucxhhMojQfuZVbWvb+unHwpxJxVoNtWc+0+1ffQmbrQ2CvK2GW/mOBGlbJCmrvbXlTS9VMvOjxo4YhuTEBGz78nO8tPp5TJ44XqiBQ4KfgCFkiEKo+rwGm9cRSeCoyAgRxt/K8PrN4cwr5dDEH8L/icuDJiUPP04tuvU/ZIi9vGuXCEgEJAISAYmAREAiIBGQCPQuAv8tKfex+flnq21ClcfYY6ryXE/W/eZxpGcnKgIEbbWI+/3vRRi2Va8Qkp0l4Xq2fCCswrF9ENKFwZAOKVS20jVer0OGXwByps/qWSDu0dbsIg+pA9eSrEgICuo6QarXIU0XBGuAP5IMBjRW3qkGu0chuCeH5YuYIQHZXpi752RUgicpMR6jR41QzI08yDwSTSTTSDAphEw4hsVEYVhMJCLCqWIzgOQoVZFfbfsCNAFrb2PYvlvhJ/oyYtLEiSJUWCXS2mujve/3Z2V69cFcojHhZrdhjy/s1GOvbVbVpwpByrFOnTIJJDs7nrOTODiw45vtoCmTSthx/8yKZain4rIT4e2cb2GPw0j3AAAgAElEQVR+ASKMBkS6yElDaDA2vcJQ7fZDrN9//30vgpQkXUS4BYmJigpenXt7uDKnZkwMFbbNBCmNoIqKCtusqq4z4rd/fyao0lXXgEpimowh2PTqRjQ1Kj+cvPXWm+4yPH9MdUDiu62NuJLkV9v2xJ1k/FfbPvci8Ts6b88+W9YpLy93K6dbfsd6KdZkcG6eY2F6BIvZIK4rXj+8jjzHTEyE8rnFtcg2zGajIFB5/qkqLSgoaJek9Rz/g/j+zK1q/GxvFv4xniH2x/HfUwoqfy4J0t69GZatSwQkAhIBiYBEQCIgEZAISAQ0SbmPmfcXVNfabLBTQ+pQcj0+iA8dfTUn8gRVp09gz4CBSNH7w6oLQtpddrGnSjI50B9Jej8kB/Dljwx/P6QHPYb0f/9PWA1DcGjxwr6C6O714wRoQsYw0FsnTiD5t7/ttHq0mbjWIkU3SKiDE/7116g6ffLuzesB6JlkDI1amJvwm2++wZtvvolly5YJIx+GHHdkIyFptVpFvkeSZiqJQ7KGxGjsyOFY8fRSbP3sE6RarcjLzcGJ4mKcOFGEY0eOICF+H955e4tQgGZlpncoBP3zrVvd/aj9MYz41u1bPUb0MFQ5MlwJRSfRFGU2IMwYgqKCfAGLTyLWRVju2fM9mtWyimKPOFy8eKEjkLrKOHGr8gbGjx/jMVejCE23JiumRJ01aYrbsxeWkGC3gzwJsu927oDDYW+XbL1+/TpoYqTmQVUIOiPmzZsr3Ol9EXu+Jst8l5MmTXIrSHn+qP5MSU7yVfyOYyTQqRDd+e0OQdB6koJsizlV4/buEfXSUq3uUP5IswHhhqF4ZcN68V2r43XakZOTLULtOS51fXHPdUADrk2bNqGsrEysNbbTalstRu9ZltcX29i2bRumTp2K7OxsUdrXuuJaJO6eKmKvcbnSFYgxhpmFwRTJU15/fJFcZd3oyHCMGR2LWTOnY+Wzz2DLm6/ju507wfykvvptMfwH+mNFow36vVn4l32F0CTn4Gcp+ZIglbfrEgGJgERAIiARkAhIBCQCEoFeRyAp97FHrMery+obYWdmR0mQdv/By+7E2R3bYf2nXyJFzxDuR5CmDeoSEZeiCwRfzaScj1B9GkGJMPHmUHGG0KdqdUj2D0DSQD8k+fkrZOgfB+PgxInIf+EFXPjsI1xOTUF18QnUVZbCVlcrzOG7D8C92wK9nRqoILU5UV1RgUyjqW1sW02NQPVoAKxanls9rAFBuJKWeu9O/D4Z2aFDhxAWFiaMe2iWRDObKVOmdNi45dy5cxg/TiHOPMkqkkubXtmIs2fPoKmxHg7hUE/FvBNOu0O8+J4qSH7XUF8rQr07QvqlpqR4EVckhiLCw3DmzJkeQ72stFSQu+qc6ERvDhmKPXt2td6HK2Vmbm6OcFAPFykFFII0KtyCI0cOt163xTc11dWCWFb75xxJdC1/eimqq2532kGeza9fswaW0BBEeIReHz50QGmrA2rULz7/XKh9SY6qBJ3JZBTkekdJQo6DuWZVBSnbMZtCsXXrJy0Q8P2R64OpNRwOG774fKtQUbqJQ7NRkK0jR8QIk6bSqz9g5IhhYqxqiP3C+czd2dQqqUny1WG3IT5ur4uQbCb91Tkzpy5J3m+//VaQw75H6vsojbLy8/PFjxHMpcvrjS+aJfE7XziSwBwWHdkqQcpxcZ1QpU3Sm9ce0zDMnjkdLzy/Ep9+/BGo8M7NOS5MxJiGwNbUJIhxlbT11a/vGTyYR+udTvwxJRv/KAjSXPzPlLzKX0oFaa/fDssOJAISAYmAREAiIBGQCEgE+jsCSbmPaRKPVudXVsPhtMPutHc2UvLBfELpxqwYIJr74kuwPjQADK9PD2AYuw9iswX5pua0TNUGIUkfJMLf07SD0PwKQqo2EFadDilaLTK0OmRqtUj3H4jkAQ8jfsBAxGn1SP7Vf+CgwYCcyZNwYtVzOP3xhyhLTsTNU6dQf60cTbU1wjiEU1STKYh9+9HE3UDl3qnqoHkNDZ4cTTg6ZQpSSSa3OBcd+6wT55Y5XeP1Olz49ENhHsWHe+odO6Z5vHdw6cxIPIkM9X1n6vss6wTOnjkLupQrRJwBzLU5ZuRwVFZUuBVyLeuq/Tc2NGDNC6tgDg12E2aCrDEZsHfvHnfYcMv64rN6IbivCJ+lfB4sLi5WzHQ8wofpNh4XH++zfKcPOp2oranB3DmzXKHNVBIaRW7VNS++oDRH5t/HRmyuXPkB4UaTwDLcpaolvnt2e5OrLMuNpB+NhdS/DmdOn8Izy58WxCH7JQHIEOopkyfj3NlzPnpt+xDzXXObOnkSLCaG/ZP0M2LE8GicO0tS+c65kKC9XFIiSLV9e3bjww/ex9NLlwg8OBaVLKTRz/RpU1BxnekuSHjf2VbL0b3yyite4fpUOW5Yv7ZlsdY/u1SbzDP62ubNrpyhzUQm1ZMLnpqHsrJSzJw5XaxtQaKaDJg0YRxu37oJGs+1tZFAJCEcTkMrEsoepDLJXYGB2YQpkyfh9dc2IzkpUaiir18rx62bN1F1+zYqK2+gpOQSCgryEb9vrzD+mjtnNmKio2EyGoRJEtvi2qVTfVGh71D327dvY8KECeAPGKGGUASHBAvTpfDwMIwePRpz587FmjVr8OGHHyBu3z6QoL98+TJYj9do6xvXRccVsK2382B8s/RAATQJBfiH+PxbmrScCo0kSPv73bqcv0RAIiARkAhIBCQCEgGJQK8jkJ77mCbhUPW+kutwUA3jpLPxg/GAcbdmYXc4kDZ5ClIDtK7wej2SO0CQkpQT7uhUhOp1yAzQwRo4EMmBfkgK9EOiniHdSr7Q5AAd4h97FPH/+Z/YP2I0jq94AT988RWuHzuCqssX0XDrBhyNNXA4GkVIeZNKfnSBALpbOPZWvySCVGuTotXPI6ULBKlynmjSRAJcj6RAPQpfegEkX/liHt8H+TJiCCxfNptN7HskJNbhREVFBcaNHQOLWTFOijKHYlhEGE6fOiGWg0ritVwbPH7yZDFiwswuIlBRSppMoSJvZsvyPfWZ/TJn47gxdChvzrtIou6NN97omW4cdKNvwurnV7nMcZRcoiTFJk4YJ/poS+lKcjEmLAxRZhPCzQouJAHffXvLHTlWBTlKEzNbEy6XXMLbW95U8muShFSJOZLWo0ehsLDQp8KwvUlTsVtTUyPCrRWDLCOoAmVe1PLyMlRX3cLJ4iKkpiTjzTdeE4ZSkyaOE8Q53eZJqlLlSWWiINI9yEKhJjUbhYFRM9Hb9oi+/PJLoVhWSVa2u2jRgrYJ9RZNch0wTJ3Xw6qVzyqEpQdhzrycr29+FatJ4Bubc8GOGB4jDKGczrZ/TmHbvMYYyh8VGSbWmjpedS9IV1cqCRLOLEfF6tjRsZgwbgxGxQ4H+4uKCBPYcRycq1rfc28yhODD999tMUvlI/MCL1myBOPGjcOKFSvwwQcfICsrC1RvM0UGXehbpsRo7br12YE8KBD49OQVaBJy8S9xBVWatJxKTeKRR3v9flB2IBGQCEgEJAISAYmAREAiIBHo1whkFP9vTUL2pXeKLwhnb6fTBvuDzOz0wcOXw2ZDgtGCVF2ACK0nmZbSAYKUYfjJ+kAkBfojVafDtw8/jLh/eRh7BuqQ/PshODhxCk6vX49Le3agIucwbpecR0N1pRLiSdWVEiEMpmukDzRfNjhhdzoE+d0HU7/3uxA+ZPwhQCEwL279RGDeMcVos9KU55SkKOuRJKUK9dj06XA0NaKeeBMJ0ce9fTGRuFBfrZ089fu6ujqUXLrgztP5zIqnMXvWTEGOqHW7Q4RQWVhXW4s5s2fBbKIJTChIkDJf497d34sufLWvHtu+7UuEG5XyKtkzaeJ4Qdi0RSCqY+/qns7ps2fNEKSYGu5NgnT+/PldIhDvGIcTIuz/862fITSEBkkKwcY5ksiqpSK8DaUkUwZMnTBBGCKpBCmd7JmLVVGJOlFeVorDhw/h862f4qXVLwgVZkx0pEuZqKghScDRvIpqyKtXfxDDJBGm4n/HuFs5QIL03LmzGDrkj67cqEr77I9EKEk8Gi6RAFaUkYpiUlEVm2ChitWV21I1/wmjc7yLKOWexODVKz8o+UxbGQcPc+zMeWs0NGNKXCdNmoCblTSxUsq00YT7KxWH2ppqMHSeGKvrgW3SBGzp4oVepCQNodpzslfHwPYZyp9z/BgmThgrzn1z+82KVUGUushZYtH8Ugl8j7JhihqYdcT5DRkqCFOGwVdcv+ZzXXEcXPP8e9AjP4y4EZRvxLkWV6UTB8tuQpNwvOyvEwugSclP/4u9R/6+X9+ryslLBCQCEgGJgERAIiARkAhIBHodgT35f61JLjy9LPsUmPcKDhuaSLTJZ5UuI2BvaID1//5B5B+lOZO1vRyirvDudEGQ6pXw+f96AgUfvIPyg4dhq7zpemTyMNBykaGMzKRaUbHYsoOZZJsY3E2Wm18yZYIo0bZCqcuTvc8qkkcifWl3ONHoAC7vz0DKI492KcSeJCkJUuYgFa+wcDTV3UYVqCIVzArf3RcIqeSOr8HyOyr+YkeOQPAf/guhg38Pc8hghLvMVqKiokQeQ9Ztqx1fbXseI3Fmt9nxwqqVrlByhSAl6UklY2sbSRoSdaufXwnmdox05dpk/sNXN24QpFJv/kWz22x4ftVzghBTiVmSUgxDJm7d3lzqb7qHq8patZ/BT/xBkI2+wtI9+33x+edhCRnqVpByfExlwLyQw8MtMAz+A4b+/ncwDR0Ms8E7RQH7Cne5vM+bM0uQqTRSEmrpdkLDPcfgfu9wIjMjQxgMKeZRzYSdOq8294L0MwiCkEpSkqgkTT0VvDz3H37wnis3qrvnO95w7Zw+fUaEmHv2SWwKC4vuKN+RAyQxq6urMHnSBJjp9u6hcBXqUY/P7DMhbm9HmlXKCCLcifr6WmzetFEYHZEk5/n0HH+H3rtypDKXLDEcN3Y03tryBioqrom+mP+0IykKOj54WbIjCPC/DpvTgYtVDfj7+MPlmqT86r+wFpT9rz3Z/9rr94OyA4mAREAiIBGQCEgEJAISAYlAf0bgpwl5v9RYi0onZuWi2kWoNUqCtCPPMa2WsdVWIemxXyFFP0DkqEwODBRO5+2pFIXTvVaPLBKlwRbU1dSIUHBSbHyQp8KOL5vI0kcFJIk4hYATHAqfrMiJuoy2lHJCyCjTJrjOlkqQEs96mxOV504j7Vf/7jK5alaItnuudHow96gww3IRpXt/919ovF2B2zwv4jyQHr33CFLOnTkNqda8evUqjhw9IgxZWlvQLM9t/lNPCjVnFMN3zUbxPsJMRZ8FY8aMQcmlS90mSNnPxx99AIsgX5mD1IAwUyiWLF7kMlby/dNNY2OTcMOOMLvqWEwICR6CLz7/TJjctEcgtjb3jh5//913BKmrKvqYx5HE8YULnXGKb6U3F0F64kQxhsVEeClIQ4IH48D+LJ9KP8/WdmzbhtDBg91Ep5tAMxsQZVFe0RYjYsKMXqZJSrlmEyQqNhmWvXDBfFy8eFE5367xefbX3vvPt24VJj7tEaTEkWpcvkgCkqgdMXwYZk6fho0vrxOu93m5xzEsJqoFQWhE7PAYlF290uZQVDUkTbXcmJAQDjMjPT1d1O0s6S+MlRw2nD93FqNGDhcu7mrbirpTmYs4Zjbinbe3tDlGry+F4tsOh71J/KGvqa7C1k8/wXiRlkJR0RIn4iZeqpJUGCc1f282G4VKd/y40SJn6emTJxUjNFf+WYb8K/O49/5+eeHxAH7gX7gmux1VNgf8ko7YNcn5t/57clHFPyUcDezP96py7hIBiYBEQCIgEZAISAQkAhKB3kcgNe8fNSkFl/9ozcYNG5WHQn/4AD529N2UGn44i6SgR5Gu1SJF+6jIK8qQ+fZIN8XQKQhWvQ5p//5b1DPEsb1ht1ugvQb68fdOoL7yBg78cSiS9P5ICXgEmQGPIFnPFAcdJ0vVskmPPI76y2fceUipsLvXTs/58+fx0ksvYf5T80RuQpI0VLWVl5W1uhBUgmjjyxsVEsmHWo0hyjOmTxHqQrLxJFVVYrXVhlv5ItWagnCjEVEu1SIJnymTJuD27VtCSX1HNYdDELzTpkx2hWwreRVJkKoqwrZC0O9orwsHEuLjBBGmKvmoaAyLMOJ4zrEutOZdRV1DpaVXMXHCGNccXTlWjSH48vPPvCv4+EQjqeDgO5WhVDeKNAamUEQYgxFBNWFoCIxGo/tFMx6FcHMRe2EmQW6OHjUSWZkZQqFLU6fOYLxh3VpvQtJl/ETcGIo+fPgwTJ48GUuXLMWmTZuEM72a55JmPy23t99+G0aDt4qSeT/Xr10j1MWtpQJQ1+j0aVOVvJ5hChnM8PitW7d2eQ2r48vOzsbIESNE256h7yphyv2qlc+oxbu8Z17QgoIC4WS/ceNGPP3005gzdy6mTZuGqVOnYvbs2Vi0eDFWr16NDz/8EClWK86ePYuGNk2TujwcWbGbCNjtNlQ7nAhNyYYmpRAaa16pJuWof+/fEMoeJAISAYmAREAiIBGQCEgEJAL9GYF9+36iSSvKfyzpKEoaGwG77R7UvHXzaaOPq1eeyEWiLghpJEh1jwr1aFqHCFK6oisEaULQIFSdVYxp+nj4/ao7e30dDkQPR6LOH+naQUgPeBRWfUCXCNJ4rR5VJ/MFKWqHo1tqyt46CTk5OcJ9msSMyDvoyt1YWFDQapcqQbp79/depJYnycP3VBYuW7JQuFWTeFLrtdpwK19cvlSCYeERiHQZCpF0ZF7KixfO+SThqKpuamwEw78ZZq2oEpXcik8vWQRbU+MdZkStdN3lw3QGj44Kd4dTk+gzW0Kxe4+3U3xXOiBByld9fR0WLJgHi5n5WRWClOewI47rt27dQngYVZLNalB1DUSHmzF6RAymTRqPJQufwisvr8dbb70Fko5r167FjBkzEBVJ5ao3AUmshw+LEjkxmcqjYzJ1he6dM2u6V35OZe0swjfbt+Hggf3C9Zykn+fG9aSuK773XF8//PADYmJiBJEr1qKLxCc+JAJbllfbVdvYsH4dGJZPhSzrGw0h2LB+vaKqVAt3cq+ONSkxEcOiI91rQz136n7WzGlg3tKubpwD++Kr5UbTqKamJp/ftYZJyzbk575HwOawiZRHY+lkn5QHTWp+pXSx78836nLuEgGJgERAIiARkAhIBCQCfYLAXx0o+htNcl7OvyQedR6tqhVhe+pDY98/FjwYPZbnHkayvx4ZOh2SSZAyFLsDBGmqTitC8lMC9Ujw1+Jq8r4HA5B7eRZOB44uXIREbQCy/AORpn1EGGSpqtDO7Pc97I8buUcFT9REgvSe049CEE+RkZFuooyhxMxhGBenrDVf17567Hh2thLm7FLZqQSPIFpdhB2JpWeeWSGUaWq9zp7+uto6TBozBpGmZkKOpj3Hs4mtqqdsbpUEqcPhxMvr1yLMTLOdZsOdmKgIXPmhRFCMrOurfnNLXX9XeeMGxoyOdROXJBONpmC8+95bXW/UVVMlSPlx3boXXQZWCpHHfp6cO6dDfYwbO9Z93nnuqBxeungRjmcfQ8mli7h16ybq6+q8MCLpRkOerKwMEdZuMoU2u9nznJuNmDl9KkoZyu7j3PgaGPOXxo4c5pE3kyH0BpEqoGX5jp4vjlO40btc2bkmOUeS66tWrWrZ7B2f9+3ZLa4DdU1TQfrUU08Jg687CnfyAOew45uvESGuG8VwSu2H+9GxI3DhwvlOttpcvCVGLT83l1Tetfd9y/Lyc98jQGNFm9OJ53JOQ5OQ7SJIDz/SJzeFshOJgERAIiARkAhIBCQCEgGJQH9F4GfxeY9rrHllP4k/il1XritEgkMa+nTnkagkKxXWgQyp1yJJx1B75qpsP8Q+TRugEKS6QCT5+aP4tY3dGYas20EETr/zLhIDtNgfoEOKblCHzpUv4nTPPz+MskPMBwk0qgTpnXxeB0fV88VIjFBJOH78eDc5RQJJqOU2rG+1Q9bjiyo9Ejpqnk2+jwy3eH3mMUNoqAiLpnqtq9vCefMQ6SK72CYJtH17d/tsjgQptz17vofFROdwJcRerUdVq2qW1FvkEPM1KgrWZlLXZA7Gyuef9Tnmzhz0JEg/+vB9mIyK0zjnR4KUBBtJx/a2xYsXexGkPPfPr1oJu51q3/ZqA2WlVzFn9kzQGMnTeIjO9m++8Ro6er7Lrv4gyFm1DY6DCsvTJ6mY50DuVEK2Nzqe12vXrmHK5ElibJ5rlKkFDh8+3GYTp06eEPNSSEwl7+m4ceNFm21W7NCXTthsTfjg/XddaRgMQm1NsplELM/hkSOHOtSSLNQ/EGAEAkn/90+X4L/tOyIVpP31Bl3OWyIgEZAISAQkAhIBiYBEoG8R+El89gCNtaBIE59d/OqJy018/KB6QW5dR+BCmhXJAxher4XVpSDtSA7SNJ0WwvVeG4iEAH+kThmjDIKng6b0XR+SrNkGAuVpqUgJCERyIBW8g5CiC+xSiP2+fxmAsuQEEW1s4wnrCOvUxrh6+is+cDc2NmLp0qVgzlCFYFPIxxnTp4vu2iIQSa6qhCgJKBJbkyaOx/KnlyiEl4s8Zb5Ks8mE999/T5lCF3BYv24dws3N4eAkkt579+3WIXFCGCJFRzMUXFVXKnsqJZctW4KyslLXHBUnM861rfm23pnvb1a/sMpNPHMM4eZQzJ0zA42NDb4rdOFoUmICjHRGd82RpkU8D2VlV9ttbfPmzaA5j1qXe+bepEK0XRx4Dp0OXCsvF/lBGaqvhqOznZHDY4RJFwfRXltZmenCQEsdB8c/Yfw4lIk8uJ50cLtTchdgn1zfO3Z8DWOIJ4FMFakZs2fPEgSukif1TjaYa5sqZTexajaBSuszZ864++j6G64zh1Dnrlu7BobQEIyOjcXiRQvx2mubsXv3Llxtx0yq633LmvcjAkqKFhtSym7gT/cegCalQIbY9+2tsexNIiARkAhIBCQCEgGJgESgXyKQmPOoxlpw80fx+aWz9heIJ/kmOtnej08V98iYL6ZZkUiCVK9DqvZRF9nWEQWpHjRqStXqkazVIu73/wHYmoQrPacmz0nvnODqq5eQ8ei/Ye8jWmT5D0ISz0EXTJrifumHsl3fAfQ641CZh7N3htylVkki0axmy5Y3EepBIpGgYn7K2traNtulQnDCuDEuElAh2kbFjsDhQwcxc8Y05bgHAccw56+3b4OT1H4nSdLPPvsMRlMz0UkFKQnItjaOj4RTaGgz+auScFQ9jh0Ti48/+gBnz5z2uppIrPXERnUnc2myT849ymzA+NGxuHatvCeaF20cP34cYWHhbpKT5465M/dnZbbbx7fffivIORUT7ocPi0HF9euC1GyP2FQ7SEhIgMloRJhHqgWmaXj3bYXAbg9PGmcZxPpT1pDJZBTh7CRqu7tVVlZi3txZXgpXYkRlaFaW4krv8PEDIH84GBU73I0rsbFYLMjMbB/XzoyZROyFCxdwvaICzLHaUdVtZ/qQZe9/BOwiQUsTzlbX468SDuN/Wwsr/eKPyxD7fnmTLictEZAISAQkAhIBiYBEQCLQdwgk5T6mSc6r/pu4wuvGxMO1jXYn7E7ensutqwhcakGQpgjCrX2ClKRcsl6PdG0gsvz12Os3EPXXykS4tjtYWZ6Yrp6W1uvZ6pA5eDDiA7XI9B8EK4ntLhCke385EFd37xJSX5Ugbb3Tvv+GBBhf+/btg9Hg7Wg+dMgQXLx4sV3133PPrhCEHMOCSSJRdZeenopDBw8IEopklCcBFxURhrRUa6cmyzGmp6fDYGgOlWe7DO+uq2ubxC0vLxfO3VSxutWALrUlx0oCk8rHubNn4uvtX+HixQtoaKgXxHF3f4KI37dXpAIQuFhMiLYYMSwyHNnZipN9RwnItsC6fPkyRo8e7VaqEheTMQRffL61rWpCXbl//34v5SbHaTIaUFhY2Gbdll8yXcGkiRPdcxXnmyRkeDhu3Ljh0xBIbYMYrFi2RNRVzw/J1pdeesl1DtSSXd8nxO/zWoMcH8/75InjUVNTJZSwLVvnDwdzZs1w40qFrNlsFq7wLct25zPJY88X8eiJddGdMcm69x4CzBriQBNu2BzQpRzDX1jzb/48vlASpH13Zyx7kghIBCQCEgGJgERAIiAR6JcIuAjSX8afbBy4O/NSmc0BdCCf3b33SHHvjOhiWjKSBmqRrA0QCtLOEKSJgXqk6PQ44K9H/EMP41r2EdShCY2cnsi12DNqt3sHrbs8EhfhvH/cKKHcTdcGIaVDhlp3qkx3/8vDKMtMFZePILR7SJnYUwgJMgZAfl6+IDPVfIskkEKCh+DgoUPtkjVbP/sEwUMHuwkoEk9UZXL7fOun7lB7QZqRmDQbERMd5c4B2REyiGVOnDhxhxJ0/NjRKC1tPZSc9Ug+FRcXi5BvEofucbQMuzcZYDYEI8JsROzwaMybPQPvbHkDdKNXN4FXB5WvTqcd+fm57v4UBWkowk0G7N3jO3eq2k9n9jdv3hSu8maXgRX7oXpz44Z1bTZDXEiAh4Z6YxIcPBRJSUntnne1cRWThIREoUL2JMTZ9u7dbc+V6QamTJ7opfA0m034+OOP1S66tWcoe1XVLZEPludfJWFVkvS7nTt8ts95vfjCKrdRE0l0EqSbN23qMDY+G5YHJQJdQID/dTTyn8OBYfsL8CcpBUU/31Xwd/3yHlVOWiIgEZAISAQkAhIBiYBEQCLQZwgk5T72J8m5Vdq9xdAkHkN+5S3A4dYrduHWXlYpP7QfVj89UgN1SNE+is4QpAmBeiQF6pGh1SN+wECc/WY7mhyNaCKRZ6PGrX0zFnkGOoGAU8CK488sQaY/Sc8gYa7VFQXp9794CKUHM2C3O3mqRIh9J0bSJ0VJBJWUlGB07Egv8shoMOCrr75qdwzFhfkIHjORIUYAACAASURBVPKEW2nH0PVnn1muKDudDqxYvsxlPKOGxxthMRkxduxYnD17tt32WYBjJBFo8gixF0RrVARyjme32Qbrcjtz+hRmzpgqlIqeJJ4nYRphNiDabECUxSDC4S2hg/HEH/+IUaNG4aOPPxah0B0OgXY6cOXKD4iKVMLfVYLUYgjBO2+91aaqss0JtfiyqakJy5cvb1ZvmhUH+GdWPN0mkUeFJDEdOcLTPd6EkJChYG5S4qZi16JLr48sQ7KVoezMP+uNrQWzZ8/2Kt/yQ0VFBUYMi/auF2ZBfHx8y6Jd+kyimtq71JRk8SOAZ55UrqGpUyah6vZNH2078eUXW8UPBcOHRWP8uDGYO3cuvvjiCxkG7wMteah3ESBB2oBGkZ5kUcEFaKy5hzXbU/+yz+4LZUcSAYmAREAiIBGQCEgEJAISgX6JQHrRYxprfvH/ic+9rknIvrrjSgVglyRcdx5/yo8fgnVgANL1A5EsCLc71YatEXBUj1pd4d1Wfy1OrH1JDKVB8ZXpzrBk3VYQYEKJ/E/fwv4B/kjXapHchfB6ns+9fv6oyD0MuqorOeRobNNKp3fxcFVVlQgnVl3EhbrOYsHGjRvbHdXtWzeFU7ybaDQZMWX8OFRcvybmXXW7CpMmjFOcxBna7Aq5NxsNmD5tiiARnVSot6PMJKE3fvx4qEpJVQEYt2+vGGNbZB6bppKwtrYGH374ocizyVDySLPyijCFivfhDMN3qVwjXHuGVltcxkfhYRa89OILuHy5RLQnnOIFAXcnTCQNGxsaMG7MKEQy3NxsEG1T3fn8queEUVNbY76zxTuPsD4J29WrV7txoUKSJDUNfziGtjbWXTD/SVFePS8065o/f74w72qrrud3yjycePftt+5QDDO3bWFhgSvHa/N4WIev8+fPu0lkdQ1FR0chP79ZuevZV6ffe6yr5cufFipQ5hINCwsT75m2gWpVYuWJF9/zh4Njx46CJG5DQ4PL1OkevIA7DYqscL8hwDS5Npct48enS6BJzrupkSH2/fIWXU5aIiARkAhIBCQCEgGJgESgLxFILRqgSSne/3eJeZc08ceTXj9f1i55cb89bPT1eKtOFyLFX4c03QBY9YFI6yLhxnqHp00Ww6eCVDz7N3MOfT2tB7c/mxOXUxKR/osApOm0SAzsmot9nC4It07n05sJDtCg6d4kSEmUrXzuGVjMzTk+w8IsmDdvXofO8ZjRsc2h5CYjoi1mnCwuFgQpGzh9+hSGx0S5DYsEEebKlbl40XxU3qjwMklqrdNnn322WY3K+oYQvP/+u4LYUkg63zVVMk799tKlS/j8s0+xYN4sjIyOQIQxFGGGYFiMIW4CVyXr1L1KnDJXK0nPhPg4OOw0TGtq8+/j0sULRdskSdkWzaVmz5wOEsuKg7o6qq7tSeStW7fOTZCS6DQbQwXxSVK5rY24bHnzDYGpxZVygK72I0eOFE72bdX19V1RYQGYY9ZNtLvO8fyn5sFht8HpEYmgnq+srEwv5TIxGj0qFlevtp46wVffHTl28OBBREdHi/nNmDEDK1asEGpZphQgAeqJlydZ2pG2ZRmJQK8iQEM9VwdxVyrwo+S8Sk1ywaC+vDWUfUkEJAISAYmAREAiIBGQCEgE+h8C+878RJNWlP+3CTmVmuT8+iXZp3r1vr8/NN5UUYqkRx5Hqs5PEKSpOl2X81omG0IFZEw/Kgg3SZD22BIiaeNwOlHndOLWqWLsG9A1YlRVA8c98jiqS86KVLEKQXrvnqy333qzmXx0OXYztLztTVHTLV44301yUXlpCh6KlKQkZZ2KPLlARnqaMHDyIhwtJhgNIWA4eG1tbatEp0qmbdu2zWUIRcMlpe7zq1YKcqs9QottiPPrcLhDx21NjSgqKsA3X3+Fl1Y/j1kzpomQcyVPJQlNYwvC1KgoTF1K2F3ffdsqsauO+aMP30NY6FCR25RzJ4HJsPaLF863WrdtzL2/JalHQyNVAaoSpE8vWyrWsnfpOz/t2f29OO+CAHaRpOHh4SgtLb2zcJtHnKivr8Wq555pDve3KMZYzEt74cI5/H/2vgM8jvLcem/Kn9zcy8/Nbcl/Ey4xtqRtktyw44ILrqpugLEpphkwvUPIJYFLD4RQEkIIJYQaB1vbJO203VVxt7plS+69ylZfbZs9//N+s6Niy7It1Cx962c8u9O/M6PZ+c6e9xyVCNJ2ik7a3JdffgkK0NKvCzr+u++6C36/v/U8dbnb85xJ54PsCIqLi0EEORGi7V90/ejnjKbTe31ovxx/zxHoDwTou54RpFEVm082YIRcWm1QSn8y9B5QeYs5AhwBjgBHgCPAEeAIcAQ4An2JwObN3/22UPT+vynlYYNYihsKy1uVC/3RMRgM+4z4G+EeOwE+iwkesxb6093gH2H0aESaakGVvSEiGwYu53bRnToiRKgTStSJ6q+DlDweXpMV+cbzt0TQyVEai5OnwF9/EmF2mqiLO3BPVtbqr5E6d3YrUUWl5Wlpaay8+Fwn8q3f/baVFGOl6akp+OvHbSE7pBwkL0giIokQ1ckwGrPwm/RU/Pb1188oc9b3qxNXpaWlHdYnpeS9994DsgjQl9HXudBxMBhEfV0d9u/bi4KCPLz37h9wz4rlSEuZ01H5GiMRGdmZngqfV+lyV6XFRViQRuFP7dS5mWnnXK/LjbabSaQfKSHbWw8Qxi+++Hy7pc7+tqS4mJ2DNoI0g3m9VlVVnX2lTucQWR5FYUE+FizIbCXMGU4ZaXjn7Tc7rKWfr1deebmVINXsAVLx5BOP83L2DmjxD0MdAfrmYASpGsHOphZcJZfVGLI3J/bloyHfF0eAI8AR4AhwBDgCHAGOAEdg6CEglP3Tf8ilzh9IJTBIFZgib0TzUO+dfMP2q4EWKJNnsHJtIkgVUpBazGhPpp3ve/eIeJys3sII0uBQI0hj9n/aKPYhpsOjT9SJ1Af6zIa2xc56FiOhAIL1tWg8dABHS4qx07YaRb97FYXJ4yGbk6CYz09JSn6xeSYLaOwzmVE4bwH8LX6EyC+W/Ru4BOmG9Ws7+EdmZmRg9qyZKC7qOgSJEF/195WMuCSSjQjSBWmpeOn5F1pLlsmrk0qsSbVHRBmFNHUgSTPTMXf2LPzpT+8hEqY4K90/QjtlRKbRQF6QGqmawcakNrxh6VIcOnTorOf2XDNou7p6MMo8O9sumJMnT0KRRTz04AMdCMjWY89Iwy0336AFUp1lRw11tVi8cH6rglRbNw1/+P3bsSv0LCue52QKR7pnxYpWgppUr0TqfvzRB+e1hT179uC6axd1IDTpGD0ez3mt33EhFY0N9TG82hPC6bhm0Xwc2L+vQ5sJd7JxoGtNxzQ9LQWvv/YaOycdt80/cQT0+6h+n2c1FEMCFrorsW+PSAhHgxHML9hy6rvODclD7wGVt5gjwBHgCHAEOAIcAY4AR4Aj0IcIfNe7feTlcnmjQSrCJe5yXCJuxBF/x3LEIdEj6cFGEulTmDof+cYERradL+F2OmlKxJs0LB4HV37VSv6plN4wiF/UupZY51Djg6MsyzfE9JhaB5kgiFL1bgigvB8aIjSNeDYKSIopQzWkwgidOIyazZtw8IsvUPTcc8i7/Q5IKWnImzAReUnJkC3WCw5mYufGYsG6eAsEqwVr44xYd98KRvixMJ8Bfo5279rZIU18IZXKz56Bz/76SZdHTgTj2jVrkDJnFkt+X5iZgnmZKXjgvnvQ2NAA5i9AJ4LOoaqivr4ezz77a+Yf2upVGVNlLpyfiZV/+1Jblvw9Y+vpB0AE6w1LFzPFY2amRrLOnz8PFRUUAtQ7LzoGUqh+/PHHTFFLylqdzKPjT02ZC4fDwXZ++vHSRCqBX7Hi7g4kIKlml99xG04cP95NIlCnS6Korq7CtdcsbC2xJ5KagpHWr197XoCcOnkSt1GIVjtlLIVWffbJx+e1/ukLEQYrV64EhR9RuJW+XQqOeuvNN1rL1ulaqK2txY033ggKTSK18pw5czBz5kyGdWdYnr4v/nkoIUD6+wgiCLM7Pzl3qCr9cNKBcx+0gNB3F7U1Eg2hOaTijs3bThlWF3CCtA+fjfmuOAIcAY4AR4AjwBHgCHAEhiACP/N6v/8TuUIyKGXBn+SW7TGIm1ByvG7Qdjz6omFEBmy64054EuI1gtRi6XZQk2d4PDY88yvtsFnnUCOf+qId/bMP8gUlB0/qIqrUQ2S1htRZ1DqMQFgFmqNAsN0BRgLNaDy4F0fW52Pnl59iy4svoHj5chSmpEAcNx45iVYIFiO8cWbkjTAjL8ECj4mUvd0rp9cJ0rXxFohWMwoSLNjym5fZEVFHfkC/olGcOHGckXZ6UBMRpPNSZuHX//N0l4dORNa+fXuRygjSFCzIoBL6FCxdch2Oko9lu6bTskQYHj92DA8/RKrMjipDIhwXzM+AKOR2uk9a9/7772E+oJpPKHl6ZkCW5U6X74mJ9LerHzelnWe0Uzsy8i8jDcuX39El0fnhhx9i9uw2+4L5ZF+QMgcOu72VMLywYyVQNbp/9aqvz8DxmkUL0NzUeF6bbPH78RhLstfOBVMBp83FL598/LzW72whUvouX768tXSecKLtLr7uWuzYsZ21mXCtrq7GAw88gBdeeIElydN5LCsrY4R0Z9vl04Y4AowN1ShS+hrQvw7oB7R2t5lBCVKEqerp96YQQpEoXqk6eOpfvvJwgnQIPqPzJnMEOAIcAY4AR4AjwBHgCPQlAp5Ki0EuO2iQi8MJ7vJGg7AJq7YfGJSdjr5qFHmHlbz2CtxXDIfHnATZopVin64QPZ/PvgQjCm+4CYgENHFeXzWiv/bDlEJAMAr4EUUwqiIQVdGIEFrUMAKhFjT769C8pwr73U6Uv/oilKVLkD1xItxxVriHGyEnJEA2xSHfZGTEZYHJhHyTCXmmePgsCfBYEqBYTey8SN0kSOncSZZE5JlMkK0mKPFW7Pny8/5C7YL3Gwj48T9PP9VKts1PT8GCtLm4c/ltLNzmbIo+ml5XV4frFs7HoowULGDKzhQQ0bqlvFxjLjphLw7s38/S4NPTU7FgHikN2wKQrl98LbZUlLM2ECnauu9oFK+89AIjF4lwI+KNAn4+/+KLC27vha5Ax0Dq17vvvqs1zEoPRpo3bx4L/mk9znYbJyKQCENSR2rHqylfWRjR3XexbbZb/LzeRqMqS4RvbGxgRHPrcTBM0vDk44+e13ZoIVI3//b137SFX2WkY1FmCpbdcD3bBh1/d142m42dG50Ep3P64P33MlKYttcZVt3ZD19nCCFAVhsq8aIhqNACv4guDUapwqWTm8wggYZaFmFsMBCCdj9cdeDEqfiv3Jwg7ctnY74vjgBHgCPAEeAIcAQ4AhyBIYiAUjbaoGxpNshFGJlbDiq1f2UTT7L/Jn0t6uDsc2Uhe9gV8JoTIVnNyDN1z4M0z2yEPGUGwg2nQB6kTEnzTQ5ugK9LBZWNahihUACho4dxsnQDdv/tryh97tdYe/My5M2Yg/ykcfDFW+EdYYQclwA5nqwMjHAnGiEmGqHE/F6JmHYnJkKw0jlIhGyh91ZWEk++sOQfmm/qnoLUa7ZCsSTBYzFBsZggmkfhSEHeAEe37fCIdCN/UJ3QolChhekpWLr4WpDP5dkILV1hSSX181PnYGEmKRFTMHfOLORkZ0Pz9Wzbj/aO/iJUVG2rxA1Lr4dWat/mS0o+lLcsuwl79+xh+22/77+v/Apz58xsLd0mgvS1115r9Ts9fU899ZmOgYbPv/gMVC7O1KMxkpZI3rVr13aKkX7sL7/0EluH1KP6ulRW/umnn17wIdK5okT4v331BfON1cli2m5qyhwostSqMD3Xxokg/fKLzzB3tobp/Iw0LMpMRdqcWaivqz3X6p3Op2uCUug3bdqInTu3o6bmBCgES3/p14z+mY85AmdHoI34JHdiokJDURUnw2FU1jai6uAxhFpCZ199EMwhBEKUyhikHwlJ0R7BhpONp2bY1ycNwSdU3mSOAEeAI8AR4AhwBDgCHAGOQB8ikFc1zODbJhg8ZdIId9lRg1LqX15YiYhKHmAq02lQpVv3dEWDoLfSnSaoQMOh3RCGE3lmZAFNRMadj2L0zGWM8Iwej8bD+xCmc9LWf+zOkV0E66hQA41Qbl0OwZyM3BFXIPfyYfCQMtRogpxohJCcACHRDNFCJfKJyDMnIS/BCp/JBJ+ZiGgrvKZk+Eyk8DSzACXC1WOhZWhaEhv7TBSu1N3zQuFMiRpBak6AMmoCGnZuvwjwbTtEm201IytZ0FJ6GgsWWrRgHvbv39sp+UdrqjHikCXZp87GfJbWnsZ8MN/63Rudlp7TJasTpz6vBwsXzGdqQ/IVZWRfRhpToFKa+cmTNW37jkaxtXILZs6Y3koyZmRm4OGHH0Zj4/mVlLe19sLe6UQnpb5TCbtOctI4PT0dTqez0w3qCsyqbdtA5Kjunaqtn4m01FR4zxWIxEqLCTW665KKTkVenhcLF2S2eo/S9jLS03HbLbcgGAy04tvpQbWbSO0qLChgIVvMXzUjg53DmdOnobSkhJ0/ve3tVuvyLbVZbzctSMfLVK+kfI1dLxe6zS53yGf2CwKa8UnsmUC7MmPPCOR/wia0Cjv1q1e7grXDJU9RGloXoncxb9GQqqIxHMbhJj8qTzWg8PAxfFW1E29sLMIDsg+Ts91IyHIj3eHGjqamQawf1dCJkHQ2TBwpmWtHsKPeHxzu25Lzn0rl5wbf1i8McslL38suje/DJ0W+K44AR4AjwBHgCHAEOAIcAY7AEEHgT5u/a1i58tsGd6nFIJX97ue+ilBTOIJwNMz8HtVwFBSSw1/nh0A0EkYQIRRMnAkhcTjyGUl3fsnopxOkstmEPGsiaso3agEV53cI3V5KS1/XOq7Uee3zsx4FwqEANiy5Gb6EBObvSaTm6bgMhM8epkI1QzGOwJq0eQh1U4HX7ZP1DVfcuGE9rlk4j5XK66pE8vrcuGHdWbesXw+5OU6kp1EZuaYETU+di8cffZgpf8+6cmyG2+3GvMxMjRyNqTKJ8COfzldefgktLX6mmiLlVEN9PRbOb1NhEkFKQT/Hjx8/1256ZP6hQ4dw041LWFCURnKmIyMjHVlZWV1un6wCXnn5xdZSdn1dwovCqXJcDoRCQUYmdlBYsj86KqvViCQigkk5SuSofo5oWywQad48bN26lR1He4KyywMDmBfowoULGdFLqlYifClkadWqVd0iSM+1Pz5/MCBA3wxEcGql7oy7Z+yn9o1BemEaYpFKMeKUyFRSYmtjStMjBXNTKISjTX5UnaxF1sED+GPVNjy5fgOWSgoyXSLmrZYw2yZhkk3CSKeICQ4JCS4BU20eTHDmorSmb/72B9JZO+EPIDmvFD8RyvEtuQiG/EoYlMpbh8gTKm8mR4AjwBHgCHAEOAIcAY4AR6DvEfiWVHqfIWfH9+b6St84HKTOTJglglNfncrd+Ov8EIiqYdZ/LH30SQjWeKZg9Jm6R5BSKbjXYsYe5ypt5zpDdX6HcsFL0eZpoPNNhYxE0/T1izrRpU89DcVoBJGQA5kg9ZitcMePwKbHHkMk1FZW3NeYdWd/5At6w/XXxbxEdY/PNNiyYtdaJ/S4fvmVlpZgXgaVnrd5bN50w5JYmba+1JlHpSsK//LRhx28RdsIxHR89eXnUCNhqBGtlPbBB+5tRw5mgDxAdWLwzD307JS9e3azAKr25GR6ehoEQTjnjo4dPcI8XXUbg/mEVQbhlcasDZ7/32dBJPWJmhMItAQQDoWYGpRK3Xft3M7Ow6MPPwginzPTtfV0nIjQpBApwrMDwXqOo6LlySP1+eefx6uvvsq2oSgKC0sia4UL2dY5dsVnDzYE2J81UaTaD6b0HRFmSevkbdtBGIpgJIKTLQHsa2zE5uM1yN29H++Xb8UL6zfhLl8BZogSrM5sjLdlY6wtF1a7iBEOGSanjHEOCVc6ZYylsUPCBIcMo0vAFLuCBFs2xL17Bxuy52xPcyiCjLUVuFQoDRvEoh3fFoqaDcLW6/v+KZHvkSPAEeAIcAQ4AhwBjgBHgCMwRBD42cd7vk9NvUosvru4KQhSfERiQQn9QZSds9cwQBeIRsOMWNz795Vwm01M/dhdgpSUkrIlDttee4W1NtrLNfbUB6aBSqmpzI8S5ftUR0odblVF1Z/eRa4xAYXGWMm8uful8L2nNrVCMSchx2TCzr9/ocluB+g12f6wdJKyoaEedy+/jYUzUZk9UyZmpOGN377WfvEO73Xq88CB/bj2mnkdSs9JGXlg/74Oy3f14Y9/+D0yGcmq7Vsn/yjwaU1hAdVqs9X/9N677UrLM1hCvOdcZepd7fg85hFG9MrPz2eKz9MJ0pKS0jYrgLNuT8WGdWux+NpF7Y6/ra1EnM5PT8Wdt9+KZ5/5JV596Xk8/+yvWLgRrZOWOrcDvhq5ms7UrH96770uw7TOekj010x/2xF+R+8KIz5PQ0D/O2j7TiAyNMyUoPT9wErjQxHsb2xG6YkaOHfvwe+3VOJX6zbhbqkA17hkTLGLSM6SMMIhwugUYWaDhCSHhDFON8Y63JjgIKWogFEOERYnKUclRpASWUoEqdkl4Cq7hH+x5+LDii3s+2lInaMocF9JFQxCccQgFu27VCwOG8RSxxB5NOXN5AhwBDgCHAGOAEeAI8AR4Aj0HwIJyuYVrpp6JguhojrmEzakeiPfrLGkHyXt28mKMgimJBbU1F2ClNYTrSOw8a472UHFOKPWA9QJq9YJ53jTunzrG20F/aNGScU2Qh3g5qa+J0ijURxXBGSbjNgQZ4JnQJKjGmErW5LhHT8Rp7aWdqK3PMfJ6MfZpBQMh8N48rFHWNiSTpASSfnYow+f9Zzr18mpUydxy81LmXdoG7GZhopYGv05mxZV0dzciBdf+N9YGXpbGX1meipIjXro0EG2Ga9HaQ2TIt/MOXPn4MMPPzoPgvKcR3HWBYgYCoVCePXVV1iKPZG2OoG8aNHCLoOs2EaZsjOMSDiMgvw8LF2yGBlp7QnPDKaK1cOxKPCKhnmpc1hbKameSNk2YjaDEaZEnGatXsVCkegYdQLrrA3hMzgCMQT0v92zAnKOBepCIRyoq8PaQ4exsmoH3i4px6NrN+FGTwEy3BJmEYnplDDGLiPRJmOUXcYoh4yRDgVJToURnRPtEibZSRkqsmGMQ8IoJw0ikpwixjpERoTSMkxJylSkHlhcbka0fssp4oV1mxBmktWztmRQzvjfqt0wyCVRg1i26TKpLGiQyqr77ymR75kjwBHgCHAEOAIcAY4AR4AjMEQQuEIqW/H+/hpNwRUlirRPNYQXfeeGhVupQNOpk8ibNg1uC5FpF15iT8RgnjEJstmIwrQMqIEGymtob//W6u9GkVrk90b/s4H8Q6nDS4NKRAoQIH/PWNl82zmNItLSgtCJ46jfsxNH8xVUf/oXlP/P0yi48XpsePQB+JsaoUY0Lznadm8zgdFIFA1798BtSYJiTkB3yeXeU47G1KxGK9yWBKy9/nr462sR6cAuD/zLmEjS11//DdI7EHfpuHXZjSB1aVevlpYWPPTQg7HS75j6ND0VkujuarUz5pHH6FNPPon0NCoh10hS8kGlY7rv3rvhb27C9u3bW5WURBhmps5hxGokEu4FglC7zuki37x5I67T1Z8ZmnIzIy0FL7/8EmvHuchJncAktWZJSQnuv/8+UHl+RkYGMmnIzMDC9FRmcbAoI0UbZ6ZiYUYqFmWmY2FGGhakp7IS+wULFuBXzzyDysotrM36ts8AlE8Y5AicFoik3+PZzZ5uQO0DsmK3/9g9n7na0upELtLyzOc2dtNi3xNAIKKiPhjEoaZmlJ84gdzd+/BuaTV+VbAJy8U8LHCKuNruxgRbLkbZBaYKHe6UkMwITwkTHQom2xRMdGgl8kRyTnRImOQQGeFJhCipQ01OEUaXiEk0zy6zgZbTB/IdpfJ6GsY6ZIyJeZGanBJu9RQyH9OI/kVExz4EXn/bexgG9yYY5IrAT8WSeoNUyj1Ih8gzOW8mR4AjwBHgCHAEOAIcAY5APyLwY6n0vl9v2ce6HxQWwosxL7D3FVWZN1tQDaP8l09BHJ4A8qq8UMJOJ0jJh9Q9YSKaD+5FhHUGibTWMoEpPCsQ8wxl3CVlaISoTB0IRWmIIsjiNagNtHIAgYO7ccSjYMc7b2HdPSugzF8IeeIU+EaNg9cyFnmm0ShMSEJBvBlrZs5C/aEDUEPEs9I+e58gpUaqfj/yplwN0ZqAvG76t14o3he2vFVLsTfGYeurL7MQMyJ2GcQXeLn01+JEsn322adIS5vbIW39moXzsb26qsvDInKVPCzTUsiHVCNI09NS8PFHH3S5Xmczjxw5grvuuhsZzGezrQSdVJtv/e63jCS98YYlzL+TlK4L01PwwL0r4Pc3d7a5bzSN/IOJOKraVolbl93U2jZqI6XSL5ifAbIXoNe5CFL9QHRfz4aGBrhcLixduhSzZs0CBSQRCUqEqD4sSCeiNBWZKbOROutqLF6Qid+/8xZ27tyJQCDASuM5OaojO/TGdP8NsXs//RBG5GaEVSswP9CYbzTd75sQQUuskoGWoqAk0LXNblD0U5oWqnSsJYjiEyewcvsuvLxhE5Z5fUh3C5iQK+DybAGjnALm2iRMs4kYT2pPRli2kZc6idkXYyJbyZd0vtuLE81+7SdBRvQOjesg/2gN/jV3IwxiKf7LXXzUIJRl9ONjIt81R4AjwBHgCHAEOAIcAY4AR2BoIPB9oezqO9ZXqS2shJNIMf66IAQiURB1Q7gdKZChxFvgsVw4QUqEXb4xEYrFiNxRI3FgnQ9a+T7LEkZIBYIRjQzVRTTUGaaooJbGOtRt34bDkhu7/vhHlD35C6xffAPEKdPhThoJIS4O4og4KPFGyKYETbI5TgAAIABJREFUCJZ4uJNGQDaboFiorD8JuYlJcI4dh1OlRSDyT08o7lUSkDjGWGPyb14G2WpCnmlg+o96zImMJD3skeGnC+QiLPvMy/Mhk6Wia2FLehl5ns/T5SVPqshPP/0Uc+bMbiMRM1Lxi6ee6HK9s83cs2cPlt18Y7tS+nRQqX3KnFlwOe145n+eZiXmCzLTsCgzFctuXMLChroiC5uamljo0Nn22dn0YKAFq1atZMpRFq7EQpU00nbO7Bl4843XWxWcna3f2TT9GHVClYjOoqIifP7550wJ+/CD9zPf0Qfvvxe/ePJxRgpnrf4a5aUlCARaWjepb6d1An8z5BCga0CNEk1K3y4hIBrUlKCtqtCoVmKgfyHQd4Gq4lCTHxuOHsPqnXtYafwv8tdhRa4H12flYu7qbIzPykGSLReT7ZrXJ6k6x9sVJNllWJknaFtoUl+QoWfdh1PGTIeI6to6MD9uwoOugnbtHawXxda6JhjloqhBLNn7L94tMHgqlw6NJ1LeSo4AR4AjwBHgCHAEOAIcAY5AfyKgVN4/o2ALTgZJn0gdsiHQ++jJXlUkVsoeBZprauBLnc2S7C9MoRgjBU1WyJZ4SEYj9n7xF6hqEGo4jGgkiHCwBYHGBvhPHERDxSbsXfkVyh9/Gnlz5sGdNAr2EXHIjhsBt2kEJHM88syJjGzMM5mRz8KjzFDMifCaEpFvSkSBMRE+M4UimdlyaxKsyL/CjKMuO1Q1iiAjL1l3tCfROnNbscut8sUXQOpZn4WOaeCRpIrRBDE9FU3HjpKLAStvPbMxA3tKVVUVFi5c0EZyZqaDysg/+/STLhWSpIosLCxsJUh1z8ybb1x6wQ3Wib/izZtYoJGuSNXHNyxdjA/+/CeWek8KUipHv2bhPOzb13maNSORVJUltC9ZsgSfffYZU2DW19cz704iKIPBIFNk+v1+kLJz3759+Oyzz3HtNQvZfvR9U+I8S51PS8X9996jnWN+P7zgc8xX6CEESAlK5QHkIRyJIKxGEVbDCKoqGsMRHAsGUd3QBGHfIbxbWoF7PV7MdDoxaZUTk1dlY6RNwDCHB993+WDIVvDv2Vpy/JUOGZPtMhJcbhhdubA43TC73EhyCkhmHqH9oxo9nSglBelkuxvC4SMxIlhT0GosaQ9hPBA3E43isD+AmQWVke/kFimXymV7DXLp7/vzMZHvmyPAEeAIcAQ4AhwBjgBHgCMwNBDwbV0x2luGXXWNMYKU1egNxG7DgDwmjStTWQg3+SRufeGXUOKpzP7CiT4qzVcs8ciPT0DJk49jv0fGrj+8g02PPoiCaxdBmTYZnlFjIBqTICQYIcSPgGwaAY/ZyIhOIjvJ/9RjMsNjMbNSf9k8ErJ5NDzmpBghaoFiJiI2EQUJiczzU7ZYoFhMkK8Yjp3vvIlQJMJK9sm/rtfp8pgI6sCqv7Pj9rK29D9BSpYH+kCErc9oRtFrL2g+sGRrcBH20hsbG7Bs2U1MRaqTgkSQ/vb133SpviQSkrxByRtTX29+Zhrzyzx16tQF/V3qhCat5PMqWLRwPjIzYr6mTMGZhhuWLGZp8hpBmop56anYvGljp/vRt/fWW28hJSUFKSmpzPdz0aJFuOWWW7Di7rtx33334Z577sFtt92K66+/ns2nZbUwpjY1LbUtLWUuHn3oQZysqQFZjrRKnDvd+4VNpGOlF41PHy5sS3zpgYkAnd8zrTdiUzscslb43m7SaTda+hiKqqCwpH3NpAg9Dvv2XXhzYzF+4VuDW9wezHKJGGsXkGx3Y4xdwCg7BSApGOtQMMGu4CqHgil2CVNjw2Q7+X6KGO3UEuRJOTqB1KOxcnbyDp1mJ1KyfWhS/5Kl421ufFS9HcyKRQ0zi5ne/1Jqd176421URW04jCUbq9RL3Jt3f18oOWYQSrYMjQdS3kqOAEeAI8AR4AhwBDgCHAGOQH8iIJZP/YlUFPEeOc58J8nL8iLkfvqjG9O6T9JZRoj0iIRw0KfAmZgMxTICeUYjIynzTURgnh/px4hVkxmi0YTsK0ZAGDYCcpwRXqMZPlZ+rhGvtBwReKS6pDEj8UwWtsyZQUdtJf+M9GOEKK2jTfdYyBbAAt/weJQ8/hgCoaCmJA6rzPOutaE9/SYWJkX4nSzZAE+CBT5z3Hljdb6YXuhyitkCIo31gdbPu3I8jpeWasFXUbIguBhfUTz66KOtAUlECBJB+vhjj7CU+7O1iMi8mpoa3Hbrra0EKa078+rpKCsvbyX7zrZ+Z9N1gvDzz7/AvHnzWJCRTr62H1NQU3rqXNhsqzvbDCOkwuEwnvnl07EEeiJbtQAofTukeKVB+0zz9IGW1aZTif01ixbijTfeQH1Dw1n2xScPdQQYx61/R9KNiw2xsK+oqnk3q1HmwEE/L9E/KpJnhCitHBvoB5ZwVGUl8Y2hCI63hLCjth4bjxyDa9de/Ll8K361tgS3CYVIs4mYsCoH5tU5GGNzY5ydUuEljI4NFIZEn8c72gjPcQ6N+CTyc4JdxHg7zSfiU0uUH+vUpukEKc3T5g8ccpQpSm0Cfr2hGCGV/GViCtLBfhFGo+x54qmy7fi2uyJodJeHDcrm0v58TOT75ghwBDgCHAGOAEeAI8AR4AgMCQQuUSpvvVQqwae79jFSjBE/p6lZBnt/5Ju1j3V9WXBPRA2i5cQRFFy7BF5jPCsXJ7LSZzL1O+l3PiShL96IwqVLEGpuZKEYVN7Zq0RgFCzgihBsPrAPsiUZXnN8v2OltBLIGuHsSTDBe9NSRPzNCBIRrvYycfzNLsgu137ttddbFZuMMMxIw53Lb0djY2OX61F5+tO/eKqVIKX0efLp/Prrr7tc72wzdYKUxn/+859ZiJFOaJ4+pkCoV156QdtUTIXZfrvBQAD333dvB0/T07dxts+07fnz0hlJvHbNGlaOT5YC/MUROB0BuheGmN803bE0dpTcQWnQuVL6oSwYDTPys/3XKC3vV1WcCLRgZ20dNh8+Dkf1LrxTXI6H8gpxrSBjhkvEBLsAs0PCT1weJDlkTLeJTAFKCfCU9k7hRaeXog/mz2PtIpbLBWgOhwE1wr6P2uN6+jkaHJ+1Fr6/Y3/0UqG87gqxEgZ5c9mQeCDljeQIcAQ4AhwBjgBHgCPAEeAI9CcCP5aqVhiUMjxbuYN5K/ZBUfXg6MPorYj11rRAJS1xfs/Hf4VoTYTHYoLXRAnoFwlBSkTuzFkIHDumKZ4ivR3aReBpAIYb6pAzehw8loR+J0hJOUpKWwqMotJ6t9mCbZ9+gGgkggAFhRBBemYlrX5FDOgxEZqnKyyppP3Afi2tvbODJxKT2vzmm79rJUiJcExLnYvXXvtNtxSk+n5o2+QT+uqrrzKlKG23Te2pld6TuvPuu5ZDjRA9dearuakRL7/0ApZcfx1TkabOnY3UlDlITZ3LPhMJSsealjIHKXNns/E1C+fj7rvuxFtvvoEN69ehqVFTjdLx8BdHoDMEmPhT1X4gYZ4q5BEaJdo0pgwlojQK+EMhHGtqxraTp+A7eAh/q96Jt4vK8GTBeiyTCzAnx4NJdjfGZ+VibFYukmwCkpwiK3+f7JBApe+T7AojQsmHk4jRq+wSK38nledgJkRPb9soh4S5dhFHW1pAmPfqD3adnfR+mMaewaIqpEMnosOE0h3/IW5VDVJJRX8+J/J9cwQ4AhwBjgBHgCPAEeAIcASGBAI/k7auMHgqcHPxFkSoNDCqFQb2Q7/g4twl41PoPyJHNTVpE6khZ82C12SC22oFBSWdj4Kzv5chH9K8sePQUFWttYSuh148K4QW+Twy9CJhFM7NYAFT/Y9DzKrAaIFgMUOYNRWhEwcRiajsHNP/vYlLL0KO9evXY/68zA5EJ/mA0nR6dUUQfv33lUylSYpLnch86KEHGXna1XpdtYfWi0QiaGlpwS+efKKVJD1d8Un7rKvtzO+UCKswS4DftXMHPIqED//8J0aY/vKpJ0Gp8Q89cB+efPxRPP+/z+Kdt9+Ey2lHRXkpTp6qYaSLRtLTGeXkaFfnasjPo8uDlc9HtdJ4VcXRcAjb6uqRf+gIvtpWjdc3FePBvHVYLHgxKduN/3blINGei/E2CSPtMuKcHvzU5cWPsmUMc8lIcmqqUFKGxrsENhhdboxwuWElj9EYIUpjGoaagtTqkJG0yo3qU7Xs8mME6SD/EYNZMqgRVNY2Ry1i6Z7vyduiBrnCMSQeSHkjOQIcAY4AR4AjwBHgCHAEOAL9icB3la0rDN5KpK4pRWOECDHNMW3Id4YvGAAqtNReajiELS88B1+cEbZkKwqNiRcFQaoFOyXieKFPIy3bhFF603p4rIXVUEUzoVfywCOQ4vrfg5TCsrymkfCaLBCtJlS//QZrN/2AwAi9GBHew2D0+ubo2CnBfdHChR0IUiIjs7Ky2P67IjrzfF7My0gD+YLqBOZNN96EUCjUJbHaVcNof6ROpXFdXS0eeeQhZJBnaGZG6zCPlfPPxo7t1WfZDzFXbeQmU/iGQqxc3u9vhr+5iRGodJwUpKa99OV1YlT/3NXR8nkDCgH9tHcY6z6fdF5J4RlLgWOnV1uQ5tC3HPONZmQbXX8UyEWJ8TFpOFteay0tXxsIYsupeuTsO4SPKqrx8voiPO5dg5sFLxa4REx3CBjtEGF0iDA7ZCTbZYx2yCB/UPIDneiQcZVDZqFJ0+xaGNJVTB3a5gl6FVOO0rKaalT3BCVilPxGRzoHv3p0fEw9O9kuM9XsKIeMy2wC8vaRwl27T7T7Ux9Ql2NPHQz7mVWN4GBzEFM8JacMYkX0W3LZH/rzOZHvmyPAEeAIcAQ4AhwBjgBHgCMwNBBQylZc4qnAZG8JDrUEmTauXd+wp575h852opQloeLUlhJ4x02CO5FKtdtCkvpbHXmu/SsJVuz+/GPGN/kZ19CLVwNtX42S1SkjSA998glyhw0fEGSyxzSKKX/lsaPgP3RoUFy/RELW1tbi+sXXtRKcRHRmpKfhrTffbCUqz9bY6qptWLhgXod1Kdm+qanpLMTl2bbU+XQiNg8ePIhly5axRPrU1FRkZmbi2muvxc0334yS4uLOV+RThyQC7f0/Gc8Z40I1alQLRwojilDsZz9d4R9VI1CjNIfIclo6iiCAhkgEh1paUFlfD+XwEfx1+068sLEIdyj5SM9RWKn3nCwJU7NEjLGLSHKQwrNN5Xl6eTh97kzxqatBO1t+qE8zOyXEOyWMcAmIc4m4glS0NhFfV1ZrP4JEe9v2ZSD8KdGFHEZdRMWSgrKoQS7F96XiyqHxQMpbyRHgCHAEOAIcAY4AR4AjwBHoTwSUshXfUbbgv6XNqKxr0sInSEnDX91CgOjEECtND6PkV89g7QgrhEQjfOeZYn8uArN351shGy0of+aXQDjCfDbbK/O6BUhXK8UIWBJtRaJAXUUJnCP6P6Qpz2SEYjFD+VkCKp5/gZG3XTXjYppHKso771zeweeTPD6ffvppVubelYL02LGjuPmmGzqsm5aWhh07dvQIBFRqT8P+/fvx8ccfs7J/IkwbGhrYsVFaPX9xBHQE6GogYlMzN9HoUiJBNcpTE4+y+xf5hNJNpt3XGq23t7kFaw4fw+dlW/GitxD3ZQtY6MjBWGcOLE43ptm8mGj3YIzTC4tDAakar7ZLmGzXiM9RQ0DR2deE7dV2AbNsAq62SZhu07xYRzo8eGttUevpa3ca9Uth0I2JxG+JRPDIxm0wKBUwCEW/7M/HRL5vjgBHgCPAEeAIcAQ4AhwBjsDQQEApW/F/PJX4tlQE+dAJUNhQlBOk3e5wEUFKXXXqvDfsrILvyknIvUgIUiotl01WrFl8PSLBFladqrmqdhuOc67Ith/zlIs2nUTOqDH9riAlz9icpDgI4ydBbWpCoCO3cs42DdQFdPLzV8/8DzJYensGU4MSQXr77bfj+PHjXSpBm5ubmJ8nhR7pJfapKakQBGGgNpkf12BGgG62VEUfs77Qrm+6+2pewSFEcbIlgO119VAOHcKH26vxdFERlnsKsNgpYfoqN+JWufGfWSKSbFTqrgUkUan7NLvCCDoi6mbYiLRzY4pdwASHjKEWlNSXJOlPXAoudSn4qUuB0SFjuE3Aj5wuPCxLaKFrmc45DYP4xZpIStmoitfKduJbnnIYvOU3DI0HUt5KjgBHgCPAEeAIcAQ4AhwBjkB/IiCX3PktTwUMUhE+rT4A6lSCTCH5q9sI6IrIEEJY/6unISdcHCn2XksiRLMFvisnInjyKCMfevtKIC9AVvrKxIEReGfP7ne1rWhJhhQ/HFUf/oH5FKpEwHT7ahg4K+oE6V8/+Rhz58zCgnkaQUqp8VTGvmvXri4PltSnr77yIkuEbyVIU1Pw+uuvd7ken8kR6A0EKFAwpKqoD4dxOBDA9oZGFNTU4Msdu/DSxmLc5paRYcvBpK9dGJOVjZ85cvGdbDfisiVYHBKsThkjXDJGOGWMcmp+oVT+Pt4uYaxThNUlxAYJFpeEZKcEUo2Sr2hfkoYDfV+dEcZnsxY4EzsR4+wixjslTHJKmOISkJkr4Q5ZxnNr1uDjyi3I378fB5qaEI6FBvb2d1JvXKsXsk36rlEpvFBV8cn2A7hULoNBqni3Px8T+b45AhwBjgBHgCPAEeAIcAQ4AkMCgR/KFTcalC0wSMWNz5bvQDCiIkyBFfzVbQQY5RcF6hGG/9g+eKZcDR8F/iRq6eiiNRHeAehL6jNTmJQVSpwFddsqtRJ7Ynt76UXkKLnekuQ2zHYTxvrb74DPbIVoJd/WRPhMSeyYestawEOEsMmCAmMiZHMSBGsSPEYjhFlXI9h4gkmBIxQiNCgoUu1Ebt60ESlzZmFeZlqrEjQ9LQ1r167t8kwTwUql73PnzAGV1qenp2PevHl44oknulyPzxwaCBBxxf6MGcMTU3e2TmN+GqzunQTjbIj9OEJuoFQmHyFSiKoXWGASfQfFpNsqOX5E0RwO4ajfj62n6pC37yDe3bYDT2wswR2eQizOUTDfTqXZuZic5cYYmxtmIjmdcmtI0hS7jOk2CRMdIsY5REx0CJjkEDCZjSWmDB3tFJHsFDHKKWISKUrZQMFJCvMTJYKPSNSBTlr21PFNcHhY2ydRyJSdMBIR78rFKKcbVzkEzLQLmGMTMMMuYGoMy8kOzYZgkl3BBIeC8XYFI+0K/t2hIMEuM4uCDJeMJW4PHvTl4/XNxVi1bTs2HD6KfXUNqG8JIBCmb4d2L/pA102sQqPdnEH3lq58CgQkkrTg0HH8u1wMg1j5wZB4IOWN5AhwBDgCHAGOAEeAI8AR4Aj0JwKXKhV3G+SKqEEo2XXLxm2hxmBEI60GXbej7xrEYiRUoIV1/MPY9fFHyE0wYQ1TkiZAtphBxFxvkX7d364VPpMV8rA4HJZEBPRU516CjrrAIWJHI4CfVMvRICpeeB6+eCtkC5G1Sb1OkOpY5ZksTLlKYyEpEYdll6ZsZUHYHbrqvYRG3222puYEMtNTMX9eWxp9amoKVq1adc6DWLduHZ577jm8//77cDqdKC4uZsFKujr1nBvgCwxeBNqRWKFWf1DNcoTIU6ash4oAIiw4iX520F40N4KwGkZLJIS6YAD7m/0orzmJ3P0H8GFVFZ7dXIzlBWsx3y1hrN2Ny2y5SFidi5E2So/XSEudvNQJzLOpGM+HPOxs3fNZb7AtQ4TxSEYaC0hyCuz9NJYwrxHPREBf5lTwQ5cHVzhkJFEwlV3EZdluXJ7jxtVuCTdJXjySvw5vbizGV1u3w7P/ALbUnMKRQBDN7exL6Eco/YoYvH8k526ZTpDSDwY7ahtg9pTgB2LFR/35nMj3zRHgCHAEOAIcAY4AR4AjwBEYGggIJbMMnopTl4jl/kkFZc0n/EHWeT33YzxfojMENI6AJJGUZg8Eo1FEAk1QrrkW64cZIVvikGc2DkiC1GMhxaYVUvwI7PjoAwSJuezFHit1h8ktkPbRQjghgt2ffgLPFUYUGpPgMSfB28sKUqaYNSdCthhRYE6ANy4O6+6/D4GWelBpPfneMceJXsShs+uot6fduGRxq3qUPEjnzJmNd95555y71YOUdEKUxvpwzpX5AoMbAcaCktJPZeo3SopHhAKS6D5CM/WXRoQ1RSI43NiEsuM1kHbvxcflW/Hius14QMzHTS4JGXY3JtlzEO90w0KeoXYvptooLEnBlbGgJCIkx9o1/9DBRk72Z3uIZCaSeJpNYsFUFJg00+7BFJsHFJo00iEz3MfaBIy3uTHXKeFW0YdnCtbjD8XlsG/fjQ2Hj2B3fQNqA0EEIxGodK+gmz1dD5GQdm1EVHaDJUVx+ytEv1KG4pj9Gan0fRhGbSCEafllMChlrw2NB1LeSo4AR4AjwBHgCHAEOAIcAY5AfyLgqbjNoJQ2/Di30n+Zpwg765qYcm4odkx6rM3UEaReDqWzU6o9gKZt25A97ufwmBPgM5kGJEGqWBKRZ7JCNI9A5S+fYWWvPYZJFxsi7pF1CgEcK/DCERePtQlJEC2JUJiKlMrte0dx6zMlgohhxWxEvtEE14xpqNtajoAaRjhKFgB6GnYXDbgIZz3+6EO4/dZlePKJx/D6a7/BZ59+ytSgOvF5ETaJH3I/I6D94KGRn3Qo9HdNyvBTgSB21Tei+OhxuHbtwbtbtuLpjRtxXUE+RisSprpEXGUTMMom4scOBf/o9CDeKSOZBSJRabcWjGSNKRlHOgWMcQoY6xCGTKl7X5GlRIyywS7hSqeMHzlF/NAhwGjPxSSHGym5MpZ4fXhs7Xq8XVqBr6t3Yu2hI9hdW4tjzc3wh4IsXKj9pUgWCvRjG1NGxkrk6b02neotYtToIPsRqj0GF/xejSJMv7KqwHXrK8kjvrw/HxP5vjkCHAGOAEeAI8AR4AhwBDgCQwMBX/EKg1Jc99/uyqZLxCJsOnrygp/l+QqnIUCeeUwbSepIVVMiRiLY8u6byI2Lg0JenyYqIW8j/QZCyb1OkErWOGy6YRkoBCUWMH9aA3voY6xDzEYxhrRhTzVWJplQYCQ/0ER4zETatuHUHrMeeU8EqTkR+WYjFPNI7F75JYLUdQ+p8McUT1om9uDqvR89cpil1gdaWjTfR0YEa2rQHjq7fDMXKQKdX+ntprZ7S02ke0QkGkWLGsGxYAAlJ07Ctncv3i4tx5OFm3GrmI+UHB9GOhRY7DLG2WWmACUibiSFHjkljHWRYpEIT0qKF5jf5aSY5yX5gY5xkkpUxGgWlCRjpFPBGIc8JAlSUnbqAxGnowiX2DQKTJrABpF5qtJnNs0uYQLDk9Yl3AhDGaNiGNL2yF90ol1gZPUsp4QMwYenfOvwx+IKZO/eg5ITx7G/sZEpQv3Mq5xMEsIAKYXVMKLRMFQ1zL43tPA9zVaBrBWYgwrzntUIdP0HMeZFS9fTadfURfqn02OHHVXJfoZ+WgUeLt8Jg1xcOjQeSHkrOQIcAY4AR4AjwBHgCHAEOAL9iMB/KmUrDL5yGIRy/Hd2CT7dd2xwSuZ6rOvSjQ2RHymVkTfXYP0dd8BjJMWiBYrZijxjEgqMFkiJcfBYzB1I0x4hANuRsOfans9shsdiYoRk3rTp8KstHStju9H0C10l1HAS7slT4TUmIM9IytHexcRjtsJjNUMZMRwb770bgfo6jRSOBYJc6PHz5TkCAwaBdsQTI6naKbUZH0XEVZQC0qicl0XLMZUfS9BmQUlEfpHWj+gsGmvvyHbiYFMTNh0/itXbqvD25hI8lbcWi6UCzMn1YrqLgngEjLcLuJLK3+0SI/BGMjJPI+eIkNOIPI3AI6JPI/NETHBo5B4tQ9P15HOd7NOmD01y1OpUYHYpzHKAFLUWp4Dh2bmwutyM4JzkEDHFIWKyQ8ORsCJP0GFOEVc4JVidEkZnCRi5OhfJq3IxI0vEMncenl67GX+srIZj/0FsPH4Ce+sbmRdsUNVK4zu/pvULjLObnePTvamMPGZkMr2L4uNdRylEc2s/PibyXXMEOAIcAY4AR4AjwBHgCHAEhgYCPySC1EsEaRkuyy7Bb6v2du+pnq91dgSYEpMcxVTUVW+Da8oUiOZ4uBPNoER7j0kjSX0XQGaei+zszvw2gtQKtzURLSf29bmwJ6qGsW7ZMijxIxhRS8raXlXXWoyQzfHwpWSi7uAuBCMUIcM7/Ge/mPmciwaBGH9F1GYQKoKMBG2zsyD6he5JVP7cFphErdNS5RvDIRxs9mPryVNw7zuE9yu24onCdViQK2CKIxejsnKRYHfjO04RBpfESDsi5EgZ2lcl4UNtP2Odbowl7J0Ckp0iw3q63YMJdg9MTg9+5FJgyPbC4PLicoeM0TYBU2xuJOXk4GpZxD35eXijqAirduxC5fETOBEIakp58oTRjUCZLajKVMEdr4uL5sq/qA+U/l4j7QhS8Xg9/kEq+npoPJHyVnIEOAIcAY4AR4AjwBHgCHAE+hGBSxlBWgGDWIJ/dpfh0bIdCHN+qIc7WBFE1SBCUaAhGsGhbBtyrElYF2dFgdEK0ZKEvIQklqLeHWKzp9YhBavPZAapKnOvGIGaTWt6GIfz21zFKy9BNo6IKWqtUCw9X2Lvs+i+pib4zMk4oHgRVoFgJIyA7ol3fofLl+IIDEgEmBJNVRENUygO+X6EgVAQCMcCcmJHTbf7JlVFdW0dlL378M6mYjwieHCDQ8DMrFyMt0lItossoTzJKbOQnsl2L+bavEjNUpBik5FqEzHJrhF2Q4207O32jnNqalkKo5rgUDDJqYUlTbN7Md7uZcrQZLuAyatzkLo6BzfacvGknIf3isog7z+I6sYmNITCCKkUnkU2GkSGaopgRorSZzWCaJR8QmOBWuziGZCX9aA/KCKl6TzRQCUc5Y0BxEmbyvrxMZHvmiPAEeAIcAQ4AhwBjgBHgCMwNBBgBKlvC74llkZJRXrdunI0Ukeav3oMAVJPMLGTAAAgAElEQVQk0kBERAt5tIWDKH/jDeQak7Em3grBSuX2PU8CXihxqjCC1ALRaoH8s2HY9ef3egyDC9nQ3tV/h2yMg2ylcv8kyL1AkHpMZkZIC9YkbHv3XUYaRIk3IrKAK0gv5HTxZQcoAnpoUkiNoikSxclQBLsaGrH5eA0cO/fiz6WV+FXhBiyTfZjhcmGYwwGD3QaTLRdUDj/CqeA/XF78INuLn7pkmIios8uYRCpRpwiTU0BSbNCCk3iafE+SpVpYkogxdhGj7dr4MocAk1PErBwRS2UvHl6zDm+WlePvu/dg3dHj2NvQiEYiQluvSSLZiPQkwo2MErTAJE013KYmJrqUHC8Dse8qtnrbRlq3xt/0PgLs75a8y9mpU3EgGMJ4cQP3IB0aj+S8lRwBjgBHgCPAEeAIcAQ4Av2JwLfl8hsMctnR/yOU7jFI5dHZ3iIc8VN2N3/1FAJaiSvxbpqKq0VV0dzcgPyHH4JA/peWeKbaZH6YvV1S3gURqylILRASLfBeMRxr73vgvKhCIn51WrGj+FibSh2+jtNjHGRsJRrRQDjR+OSmtRATLVAsRviMRJDqas+eIJE1X1Mf+b3GWbD58ccQjQZBpf0B2j/rlZ5xtD11KfDtcAQuCAH9b4v+LrQXTdGnsjpc9pFNiUYRVFXUBQI40tiEippTEPcdxAcVlXhizXoszhEx1ybgqlW5SLZJuMzpRZzLh3EODybYZEyxybjaJuMqm4irHCKm2d2YZXNjjs2NGRTe43AjyeXGZdm5SHYKmGaXWML8ZLuCSXYPCw7qSYLw4tiWzEKP2vupjorZDJBnKpHJ5As60SFgIvNWJX9VEVMYdhIm2WVMdMgY65BhcSqgdSfaRUx1SJjlEDEvR8ZNUh7uzV+P50q2ILd6NyqOHMfJYDjmCtvusohQWFJIG6KkCKWQPSLatJg5Vi6vXzp0QbUmJMW20e4mTIvR/ZjG/NW3CGjfl1pAohqO4GRERaayqfo7hbt/86+5xRMMOcVmw5rtTxjkiqT+fHbk++YIcAQ4AhwBjgBHgCPAEeAIDD4ElLI7DN7ylkuFLQGDWIopwkZsqW/u2x7BENwb9U39R/bBd8Mi5I2Ih888MkaS9rLnZhcEaR6pKk1WSJZE+OLjUTAnA5HImWQ59aNZGSAjPrXk8yjFFMfIxSiFvlD4S2wpVi6oRqHGlE2kVPKzQUVLSxP8x4+grqoSNYqE6k8+weZHH4OQnIQCkwmKORGyuWcIUs3PNBFeSwLWDTch//bbEao9PgSvPt7kfkGA2CbiNJn3J/19aCQUEVH6jwNhpvBj2eDsxwL2J0W6P6YC1CgrUgE2RcI41tKCqvp6rDlyFCt37MTvSsvwWH4hFpMiNFvCBKfEQpLGZLkxxiZgrKNN4cnUie38QlmYT8w7VAtB0pLSdZJSn6Z/1sf6emebry83WMcmp4R4l4QElwCjS8BIJ1kNSIwMpbT4MQ6ZKXEvd8kwOiUkO2QkOUT8mzMXP3PkYJw9B7McAhbleHGnXIhfry3C++Xb4NxzABtrTmFHUxOOkU8oWSVwurJf/mz7eqd0f2A/iDByOwp6GruvcMtBQ9529z8SQSpWjDXk78gyeCrHD74HUt4ijgBHgCPAEeAIcAQ4AhwBjkB/IkAepFLp9p+IW2CQy8LmnE2qcrSWd8V6uVdEfGI4GkFD9TYUZCxAnjEORFAWmCzIN1ngM/UDUWqixHgrFHMS8swm5I68EqH62jOQ0BUu1GWPMDI0RpKyDh252DGtUut6oXAI/uZGNBw/hFNby3BYkXDwg4+w/df/i6K7lsOXngZl/M+hxJuhDEuAOCIBPnM8vGYjI2uVHiJIvWYzvJZ4KPFG+DKvRfPxwwhpXdHWY+VvOAK9hkCMICU9H/14QH8nTN1H5c+stFn74UH7+yLb0CgCoTBOtLRgZ10dNhw+iqwdu/FeSQWeWbMRd0p5SMum0utsFpg0OktEsl3GT5wyfuryYLSzI8k5WEnK/mwXqWqnkP+nnVSiMibE1KBj7RJGOwQ2DHPISHAqmOlSsDTXi3s9hXh4/Xr8dksFsvbsxsZjx7Cvrh6N7VWhLDCJauKjiEZITRjzpOy1i5NveKAgoP2AEvsZUtVo8RfLdhwwyKUHDELZ+/8slNku91Qe/3ex7I7+fHTk++YIcAQ4AhwBjgBHgCPAEeAIDD4EpJK078jlanxuacgglm6/JGdzw2e7jzI/MuqUEVNKj+r00M5fPYcA6TIpN4Ugrqssgzj1KohGEyNGC4waQdob4URd+ZJ6LCaWGO8zjYTXaobHmIjG/XvOaHQ0HIVK1ZwRrdOuK+FoQVUNo6WmBqe2bcV+txNb3/sDSp56CuuW3Ij1V8+Gd+yVrHxeMsdDNsdBMZFCNBGShZSrVsgWM0SrEUKiEbKF8CD1aM8oSH1mM9bFJUCZvwCNBw8w2R4R1fzFEegLBEgdShYOLDSJEsHoBqBqqtAQoqgNhbC7rg5rDh3G36qr8XJRMe4uWIsbBQ/muSRQSM//c8j4ocuDYU4FVofCyuOvsnkxxa5gsl3GVLuEqQ4B0+0CJrRTjPYniTjY9k3ngQZSzf4k24PLXQpGOmRcaZMx0k6+rC6k5wh40JOH1zcU46vKanj2HUTF8Rocam5GQyiEMN07Y+SXGo1AjRJlronwdZePEFkmxIh09gXMv4j74s+03/dBlOjpPzK+t+sQfpC7odkgltUZxHIMl8rCP84tenzwPZDyFnEEOAIcAY4AR4AjwBHgCHAE+hMBV5HpEs+2aJK8BQaxNGLwbMUrZTvQTOXQxB6xYAdOkPZ0r4l1hqnUlpLToxHUlpZDmjEVgsWMPKYgJW/SnvDcPP9tECFJQU35CaPZuDDOhGMbzkyyp5K/5oAfTUcOoK5sIw7l2LH9T7/H5qefQMHNNyJv9mx4x/0cijUJkskCJd4EJc4Eb4IWjOQxU9vMLHyJ2ppvtCDPZGUDqUVFSyK8pkT2mcriuyJ1L2SelGBC3vz5aNi+TfPvY4HNnPrv6Wt7yG+vi0sqFIngmN+PilO1kA4dxqdVO/Ha5nI8nL8e14n5mONSMINK3+0Chjvc+LHDDbNDS5A3uiQMd5IaUcIEe8zbkog6p4DRTgGj2CCyMm9Sj1IZ/WAjJ3urPZ1ZBLBpZFMQw5FI0dFZAkZluTFqtRsTnDLS3R7ckbcOLxQV44OtVXDu3Y/SEzXY29iMU8Eg/BGmE9aKppkvKNklhLU0+VhaeTiqggbtnxboRzYKYU1AqjmX8B8ph9BthX6Ybv/LnQrxVAOsrjVRg1hOQ+h7StnxS4SSx/rz0ZHvmyPAEeAIcAQ4AhwBjgBHgCMw+BAQyv7p+0rFry/3bf3QIJU/bMgt+fUDm7ZWNzIZixYUEGVKly56/UOo69KjTdXJ56hWRte0tRzZk6fAk2BkfqSidSR85kTkGUeiID4pRiqaeowwPJ1cpJAmj4XUq0kgEtOXYMLuL/+KUNCPlgO7cTjPg6r3/4jiB+5HYWYmxImToIwcDY/Jivx4M3zxJnhMJsgWTf1JJChtT/P+pNJ9bfCYiQBNgs+UCJ/JzPZFZLBkscQS64kc/eYEab4xCZLFhDxzPBSjEZ6MeWjes4doiVhAiVbS3KPnlG/sIkJA1z7T9aD9GNR68Ew9H5PPt1PuMb/QdrYSbD1SgaoU9BUB3StJGRimILZIGIeb/Sg9cgyOrTvw3PrNWKHk4/psGXOcbkx1uDGBvEHtGgF6hdMDq5NUoQom2hUWgDTVLrNQn4mxsB8KT5riEDDVLrLwn7EsRd6NsQ4Bk2OhQFTqTUNnpJ9O9g2G8Sjy9HRKGOPQrAQoKInCoig06iq7zIKQyA90jFPAeIeAq+wSZtglXG0TMZVCp+wiK4kfZ5cx00bTZUyLBU6ZHQq+4xKQ5KCAqhxc43DjgVwPXi3chL9uqYLvyHFsaWxEbSCAljDZirR76b9+xb5DtRqMWJm8dvdpq8igr1V9aK3ViE1ona5tmz7y11BA4LQTjygOBkIYmbuGfsSGQSyGQa5QfyyUcYJ08D2R8xZxBDgCHAGOAEeAI8AR4AgMEAT+gR3Hn5w/uHZNRdGJoJ6CG6v7a+vSDYUeSr+0kZwJm/ZWwZc2D3nDTaCScMFqhGi1gpGKZiqBJ5/QnlNVnm1bHgpssljhGz8ReVOmQxo1lu03PyEB3gQjFCJxjSZ4Tb1/LGc7xvOZLicakWuKw9prF6N5TzVTRTPriH45w3ynAwoBLQGJkVsBADQQZUohYjSmIYAoAqzMuTWDLKbu0ugq+r8xqmJnfQO8Bw7io4oteHbtWtzq8WKuIGFUthv/1+nGt7NFJLdTInJ1Z5sy85uQtToJTHiSajaZEcYCrE43LExZS96gEkY5ZVzhkvFP2TIMOT58O9uHYS4Pkh0KzDYBBocD/8+WhRkOF25X8vDipmJ8vWs3Co8cw/b6ehwNBFEXiaAlCoRi1w24P8eA+nMezAdDljwTlA0wiCX4trAZBokI0gpOkA6Qh2d+GBwBjgBHgCPAEeAIcAQ4AoMVAefmH0xUNhft9QdA3mgkpGKCu8Hc+xggbQuoYYQiIQSPHkPewkUQzcNRYEpAnskEt9UMxWyBrw/IUSIeiRxlJKnJiHzzCOSZE+C1GuGx9h1Jez4EaFfLeMxGFsi0dunNaK45rPm6sQt6gJxwfhj9ioBKym12PWixSFHNWLcDAarL+8JqFI3BEI42NKGk5hRcu/bi90VleEzMx+LV2Zj1dwcmr3QiOSsXwxxEhnow0e7FGIcHyXYFY5wejLFLGO+UMc4pt5ZtfxNycKivO8UuYZpdAilHiSAd65SQmiUijQ0KUrMUTLV5YCGVKXmy2nJxlS0X0xwCMl0S7hYUPJe3Bh+WVcC3Zy92NTShUeO9265Luj5IIRwJawP7TiQ1qFZd0bYgf8cR6F0Elqwh9WgpDEIxDFK5OowTpIP1KZy3iyPAEeAIcAQ4AhwBjgBHYMAgsHLtP/5UKVlfcqoR4ARp7/Z4Tts665tHgAAplU4dxpqHH4BoTMKmERReZGJKUl8PBRZ1RSy2nydZLXAnJkK0JEExJ8NnGgUvlcj3EVHbnf34rFTCb4FsTEbJ409Cba5nRD/nRk+74Ib4xyBCoCGiRqCqEURUFUFVRX04jIP+FpQcPoKvq7bj5bXrcbtbwLTsbCQ4nBiXRSXtCv7D4YEhOw+GbB9LjU9yUnm3B7OyFEywy0hyikhyujHK6cZYpxtX8tCkHiWGST1K6lAKpppukzCdAqycMi5zykhyiJhodyPVJeIOQcYLhRuwcss2FB2twf6mZtRGIgjQOY8yI2IW2EZFEkSVh9k/8g7ViuOpfJ7UxCqbSzp/Ck/SFMen86lD/E+KN78XEXisZBsuydVI0m9JZepwXmI/YB6b+YFwBDgCHAGOAEeAI8AR4AgMYgS+Kxb/RTpaFwuTaLVr7MVHf75pQoAqNluiKlqIsIlEEQz4Ufr2m5BHTYBs0krrKdCIeXoyr9DeL28nL1Dy8tR8SS0sOKong5O6Q4Cevg6patuUtWZ4EkzwjB6LnW++jVDIz8gMSjoh4kNze+XX28BE4DzpJlqs/XBGY4jp0hc4YyYiahSBcBg1/hZsO3EKngOH8Zftu/BiUTkeyV+PpbkeTLeLSLSJSFwtsHTy0XYZZocMk1PGKKeCKx0yxsSUoORzOcMmMG9Q8rq0unKR5BRYWBJ5ZCY7ZeYtOpTK6sc7JHQcZEYa6yXxpH6l+URwTiQVKPMD1abRMjSPxoTZGCeVyEsYSe8plMouYLxNYKrQiQ4RGS4Ft7jz8bB3I36zoQR/rdwOZf8BVJ48iSN+P/wqBR9pLwpCIvUnecdSCGEkSgO5EmsqYqqep+uD1MV6bJI+T7/m6NLShzOvLj6FI9ALCESBt3fswz8LJfiWWNb4Lbm8+XJOkA7ip3DeNI4AR4AjwBHgCHAEOAIcgYGBwMqV3/6Rp9L10e6jjIRooWf90/JLeuHxn28yhgB1xjVyBwhRJ11VcdieA/eMOZDMRlb2TgFH+uAxJ/WqmtNnsoIGIiU1YrZvPFBPJ0HP/EzhThTylMQI3EIjvaeQqBHwzLgaB9yihmgsZ4c+cHJ0gP+ZRUmnR/ndpNKjoY0H1d/pxFTbmE6wViqvMrKLCK8QQmoALWoI9eEQjjb7sa22DgWHD+PL6h14vagMDyoFyMhWMHV1LiauysH4LDeutIutCseRpEJ0yhjjoHJ4CkqSGZFHZJ5O/E1wUMiPyMi9iXaRhSmRSnS0U8RYNk9flgKThk5ZPZW8U/k7KTuJ3NQIT8JPC46iYCkikokcpeCktkHGJIeCcU4PEsgb1Ckj2SnC6hSQ7BAwJVvGtW4PHvEW4tX1m/FFRRXy9x5E1al61Ibo54/TXjpHro91hrPdYq2z2k1ji7HP+lwax17t3uqT+Jgj0OsIqED+gWMwyBuQnFsRMMjlQYPEU+wHxkMzPwqOAEeAI8AR4AhwBDgCHIFBjcD/lbZ88mzZbsZJUHCJlmLf610AvoPTEYhGEaKyX4RQu60c6+5+AEqcBXlGE0u0l6xm5CZZmarzTAKx99Wl/blPn8mCPJMZebHgqpxEM3LNVlTc8xAa9u9AJBpk5PLpkPLPAxcBvaSZyE9S8rXyWR3ekwqYBvZTQmsZdHMwhEMNjag4dhzK7v34rGI7Xl5XihXe9Zgv5GN6toIrnSJGOET8s1PCd10KUyQy78pYeNLpnp7t1Y6nz+Ofzx6yRKnyI2MJ8yOZxQCpaQVYXJqqlghnUtVSaNIPXRJ+6FQwzC5jtE3A9CwBGdkSMhUFK9asxW+LS7GyegcKDh7BjlN1ONzsR2MwiCCzRCClZ8wyll08nL0cuH/d/Mi+CQLklbztZD0M7jVIyimHQSoLGuTNywb1gyhvHEeAI8AR4AhwBDgCHAGOAEeg3xHYseN7Bk9V4Y1rKxgFwfqdVHL4TZ7u+brdQyAKhKNRtMTooFBTE3Z/8D6yp05CrsmCfKMVhUZKux/cZOjpRCwpWSVLIgpMZtZ+2WSFNHU6tv/lAwT9fibAJT9JzUWwe9DztfoegSiF4ZAnpB6Ko4YACk5i1z+YP+ipYBAHmppRfqIWefsO428V2/H6xhI84VmDG3O9uJrIuSwBJlsukuwiLA4ZRocHkx1ezLQpmGmTcbVNwiy7pmzkROfZic7uYEOEM6XJs5J4p4zRDi/G2z2svH6STcSVdjfGONyY5XBjsUvECsGHp3xr8btNpUzdW3DwELbV1uJkczNaIrGQQLoUde6TsedaiTxIccw8RDWiNKIv0/eXLt8jR6BXEaDvshp/CP+QU6jG5ZaHDXJZ8/ekojn9/rzID4AjwBHgCHAEOAIcAY4AR4AjMJgR+C/n5h8YPDuLfi5vRAOZYqpAOKIFU/RqD4BvvFMEWJ8/xk77KRhEDaFueyXK7nkESlwSSEXqsQw9gpTK6z1mM7KsJhQ8cD8atm6DGgzBHyV9IavU7hRPPnHgIkBOkUQENAOoBbC7pQVFNSfh2rUH75WU46XC9bhB9mGOW8HYbBGXu0T8u0vEcJeCEU4FVzi9uNTlw7+5PLiClWaLGOcQMYmVvbthceUyf1DyCDW5cpm/ZXdIQL7OmaQqEaOkGqXxVTYRs7IkTF/thilLS46/JlfG/fnr8HpFJVbt3oc1x45jR209TgSCaAqHEYqENcU3feeQPyj9OAQgBBUBRBBkjqBtoUnslshujtqPd3qQ0sC9uvmRcQS6jwCLk4tEMcpTFPmv3LIQpdj/UCh5fDA/i/K2cQQ4AhwBjgBHgCPAEeAIcAT6HQGdIP0393rsaWpmta4stKL7z/Z8zW+CQMxDUydKSTBFr4i/AfucqyDOnw8hIR4esxFeswlec5KWOG8xseR7r9nMlJb5pouFRCWPU2qHGT6zGfkmM1PK0nsqp6eyesVigTvOBDkjA/uzsxBqaUCAVIbErYSp9JqCWKj29psAz9clDS4RluQKGmKF7W1V763vCOPTBvrIlOc0ZueBlKExtV+7k0LLNYUiONLox9ajNcjavQ/vl2/Fs2s2YYVUgOuzFaTZRUyzCaCQpOEOD8bZBEy2CxhHYUhON0xON/MKJdLyKoeIq+0iZttEphSd7JAxyiFhuIsUjQImOMj7UvMZ1bxFzyT6BiP5qYchTbZLmOSQMdmuDVPsMiYQRk7NK5Xmk28o+YdOtovMI3QsC0WiaQom2RXmpTraKeP/s/cm8HHc9fn/QiCUAL9ylHKEIxeOJd83PuIjB1CgSbhKaYFy/6D8aWlLKfwLpaVAKe2rFGIIgdwhl2NbOzMr7c61K8myZOu+ZfmS70u2Tuva3dnn93q+syNvZDtxEkuypM+GYWZnZ3dn3vtda+bZ5/N55hg25ugWlhTEsGZLEW7bWoS79Bi+YBfje9ur8Kv6NmzdexjVR4/jYF8/uoaGMZJKI82BEYwX1RXYT5FX39esUzjYhNup4RPU0WfDldRKrhsdZNnvKl9XbkJgGhIIOux+oaIJoVgDQnaT93ZTepBO+gmz7IAQEAJCQAgIASEgBITA9CZAgfSV8baaUHQnik92Ax6lEbnyvGKuuSgKZKNsKDole7vRfO9GFC5fiW03+305mXS/bXYeSvLz4cyZi8L58xGbN29cw5zGlsG/+PvsqToXzpx5at+57ObPxTb2Gp2bh8jcfLgLVqDtV79AqrdbuczOC2e5Yj6sKb4jykFO4flcCTNZjwpY2XFIAXV0oqJFEZ+TErAyqk3EWc/DqVQSrf1nkTh8DL9tbME/J7bhrwqZAB/D8rAFinFLNFvN6UTMFSt5P+gJGsxzH5flZ/PK5cHQJIqfDJR6T8RCXsREPqdsKTx7gi5VYrKL+UYc+UYceQaXXSzQXcwxXLzbsLBAj+EWLYbbtBg+qsfwN24J/ruqFgV79qOuuxdHh4bQm05jyPPz3/1BMMW/A7L7QuBKIMAfBADc09yBkFmnBNJ3i0A6vU/G5eiEgBAQAkJACAgBISAEJp8ABdJXx1trQnYNntjVoXq8iUB6JVwhZfchq1VTqBrxRpBJJ5UOMXD8OJr+979hzp2LkhtvUOXn0Xl+r86K98xH+aypIZCydN7NX4hE/kLE8+bDnTMf5tx8WDfdDGvecuy+ZyN6Ow9jCCMYRBrJnPaEV9CnNOV3hcNsJAMkqXdmnXwsffZTcXJ+MMkmzwcHTF30SCqJqu4z2LR/H/6rqgp/n9iGz0SLcZfuYANdiAU21m11sL7AxSrNxXw9jtm6+yxBNFfgk+WLi5/PxyYofZ9r2Jhv+C7btbqFNTpduDElOi/VGVjlqNT463Ubs7eaWL45ig9sjuCzuoV/Ki7HvY1NMA8dQdvpLpzsH1DO31QwDJSzMwVl4aZFlAMmEMiDgSFzISAEXjyBbEWEduQkQtEahJwm760ikE7+CbPsgRAQAkJACAgBISAEhMD0JkCB9I/dlpqQU4Of1rYjnfGQzp6cv/ize3nmZSNAUSLbn8836rGg3F/ie4x0Hkfdj38Kd8MtKM2bi53vmY2SvFlw5rAEfyqU2eehNP9mbJ81G2Wz8lGcNxcl6+9A/X/8BIM9J5WXmUernIxZFueO/rJRlhdiWX0mhXSGifEMy/HT41OZFIYzKXQlkzg6cBYNXd1wjp7AY8278R/l9fjrSAJ3bo3gls06Zm8tUgnl74g4WBrxBbr3RFjyTjGUZd4WVmsm1mpRrNejIpCOcc0+n/j5fI8HLtzF2dddwHYDhot8zVFO3VV6DGv0KD5YZOJLMRc/cEpx345a6K17UHn8BI4M8WeIMTdqn56ntHL1Z0GJ5/wJjf/xW5lS4X7ynRzDTe4KgZdCQLWZyKCy+yyujVYqB+nrotKDdHqfjcvRCQEhIASEgBAQAkJACEw6gbc8ar7mBgqkxY34RmkdhlToDZs7vpSze3nuZSeQFQf5uVDAYiOEdDqDdDKFs14SqcFuHHj6KRR/7BNwFiyEOzsPTH+/0kXS4jzu580oWrwEsU//JQ5omzHSdwZeKgn2wqXwErjTnqXby/i87ENsJJXC2ZERHBkYRFNXLyIHjuDexlZ8t2Q7Phtlf9Ao1uhMJTdxnWHilYUWro6YKqiHZd23aA7Wq36XvgNytW6D7sW1moW5hoWbIiZuMmw13Wz4vUGfT/SbCY9T2AzEzYsd79g2A8H2ufMF7LeqWbitwMadBTY+Zjj4pGnhb0tK8d81Ndi0dy+qurpwdGgYvWkPw56HVIZiOHv4Br18/X6+7JagXOvIYBieCk9iWwV/q6DtQtBogWv9/y77oJQXFAIzkIDq0et56BgaxmKrBiG3KRWK1Xx90k8YZQeEgBAQAkJACAgBISAEhMC0JgBc9Tq35b9Cxc3tdxTXps+y/2DaTwqegdclV9whP0sHzBFJuaOUJ/gf0mmlWChRY7gfp8sr0Prjn6D4rjthLl4Me/YsmPk3qLAjiqaBcMq5PWeO6vnJUvdEHsvy5ypRlY8xHInThURWZ84ccMrdpjgbDMW0eXcOw5f4evPhJ9DPRTx/Lkpmz0HpTfmIz5qD2OLFcD92N+p/9jOcqSiHN8g882wrSxX4E9TT88i4PjsuAw5q7XT9P36yfmgSPXojWb+eavOpDjkHQrCYfZBCssq0yS2Vz3YSTWUyGEyncWZ4GB19/ag6cQr6/kO4r7EN395RjS+72/DRQge3hqNYtbUIK7dGsSRsqr6U74rEoYRQ3cIqjcKoiQWGiXdQ+IwwRMnEEsPEMhWM5GKFxpJ6PyBoHcXTsIN1YRdrw3E1XUwMnD7rfRGYwUi3aK6aKHTy/krNwWrNwQLDxvWKnY0luo0VKljJwmrdAsOWGC61RHexOpzASs3FMs3GQj2Gm/QYbjBMrInY+EjUxRfj2/DDsh34TV0T9L0HsOP4aezt6UPfMPPgc24cK1yhxgx/CMsKpNnvG2h7aJUAACAASURBVB/ijxJ82N8m2D54YvbJHGTBTb1WMNiClTIXAkLgxRLwv38eukdSWBuvQSjelHpTUcPXpvW5qBycEBACQkAICAEhIASEgBCYdAKbyl8dSjTX/YHVvHOWW7WrO+khnfKLuF/syb08b3IJ0H1CWWSovwvHixNo+dcfo/wjf4bSxSvg5jEEiQLmLCTy3uOHO+XlITGHAU/5iLPEPW/e6FScx/CkebDHTME2fJzLFEMd1U90nl8mnzcP8Tmz4c65GU5+Puy8fFhMo1+5HNs++Wdo+M//xKGyEqTPdgFIIplJ+sn0k4vuynl3pUf5SmfGy4yWOI9qW9k9pYTq/+enz1MAzfAHjnQGI2kPPcMj6Ojtx86TZ6DvPYjfNrThJ9tr8HmnBB8wYliqxXBtOIa3GA6WMjDpOdyMY12MgZDJ9Rd7LNiG8+C1A9dj7mPTc5liMdk4WKHFldCZZ5iYFYnhJjXRXWvjg2Ebd4QponI7BzcaCdxkJLDA8FPkVxgOFhom3h+18XmnGN8pr8Bv65pg7ulA3fGTONjTj/5UGsPqm5QVN6+ckSx7IgSEwIsgwJ8Dh9Me7ixrQMhpTL3VbPrWpJ8vyg4IASEgBISAEBACQkAICIFpTcCoviZU0lTzFrMp+cZY5UDb4DBAkeVFnNDLUyafAMVRTh5NpRko0WQ4ncZIXw96mhrQ8czTqP/hv6Lizz+FxKo1sGbnw7xpFpwbZ6H4ptlgybs9Zzbic/IQp2Can4fi/NnnTSX5eUjk+4+7c/JQOjsPFTfmoeTGm+HccLMfsjR7LhJr1qL0s59Gw89+jMPaZnS3NWGotwteJq2MbMx4SWU8DKu2AR48BsDI6FMuvkFV3pzJljfT7cdgnDSUWpoz1JiR0zM4jI4zvdh55Dh+v3sPflZXj/+vvAJ3uQl8oMjF+9kDVLexUHOQp7lYqtHh6ajQJCaec5qeIuXkHhfF4IWGjTmGjcWGg1s1TjbW6zbWaSZuLrTwWiOK67RCzC+IYJkexUejCXwtUYGf7KzDQ027ULj/IGpOdeJg/1l0D41gOJkezUXyi9zZN5pOUH735euT89WQRSEwNQkwHw8eUl4G36xpR8iuO/HqWNOfTetzUTk4ISAEhIAQEAJCQAgIASEw6QQokBY31sw2WxCKVaHoVGdObeXUvLaQveZH6Je8JrP9AzNZQZJsKEIOd/egb99unCqNY9+jj6D+B/+Gyi9+BWV3fxTbNtyKxMpVcJcuh71gMeLz5iMxd74qxXdZgj9vgVpvLVoMa9lyuKtXo+T227HtEx9F5de+jLof/QD7Hr4PR3ZuQ+/BDiXO+oW7qqJXpaUPqV1k+Eu2360SduiYFIHUH790jSaVKMrPa8RL4WwqiZNDg9jb14Odx4+jaM8e/Ly2Ef+4bQc+bZfgjgh7gJr4ky0xrC+IYUnYwXuMYswxHFX6vtiwsNCwMMew8K4IpxhuNkzkG0VYZEho0uUWiBcbvji7guFU4SiWaVHM0iws1i3cGrFwd8zF5+PF+G7FTtzf1AKn4xCaT53Gkf6z6BoeRlL9UBUonn47DTqER/gDSE4bBQrkvK9q51XCvPwLKASEwJQmwB8O2VQmk8a9rQcRsms7Q9GGmyf9fFF2QAgIASEgBISAEBACQkAITGsCvkBaNT9KgbQWv9jT4V9X5PaYm9JXGjNz57NZ5L7YrYKdzvWlVOJK2oPncaIp0YOXSsEbGUSqvxvJU8fRf+ggevbtxZm2VvTUVaO3uhKd20txsqQYPVU7caa+Dl3tu9C7bx8GDx/G8OkTSA70wksOwkulkUp7SKbpdPNUCjYdbkxITzHyhQnpWZEnRXEnxzGqdJ4r/CMLJKuxuxmsD+YXe/xcc0duceEjZpr4gf4+lB87hsdad+GHO6rwt/Ft+Fw0jjsNGysNF+8xWLZtYYkWU/0/8yImro/E8EeFJm6MxFRZ9ko9hhW6pUrgVWiSZmG9ZmFD2MbarIN0sR7HQp1J85PrtpzI92d/z7ET2wTQ8bnEONcOgPvE9f6254KllmuOKp0P9pli6CLDfy7XLQ2bWFQQxeqtRbgzHMWXnW340Y5abGrfi/JjJ7C7uwfHBgbQN5JC0gu+I0mkMsPwvLT6zvCnAvYD5XeZbjJKpPzu0nVN0Xz0P/VdYsfalJq4Xm5CQAhMYQIpqDY5rBrQDnciFK1MhRwJaZrW5+JycEJACAgBISAEhIAQEAJXAIGiole9zm0tCbnNSiD9bkVLNgpHLrKn8OWVkt3O+wQvptyNOdALS3ZjNsq5e7GXHbve98Bxry7+Dhd/JOcNJ2sxW8LM3w6UY08Jz/5R+hIW07799G//cX9D9gSlsY/lkhS8AoGU254eGcHe7h5UHD2KzW278b9VdfhmcTk+EUvgVoOl7zGsDMewTDPVtFyzsFR3sFB3MN/wRU2KdysNingU8JgYzyAfWzkVl6p154TPQOyjWMpplWarwKAVujMDBFLTF4o1F+u1ONZorhI1FylWvuBJkXO2wQAqPyRpDcOUdAurNQurKJYqN66LxXoCS8MOlhREsTAcwcKCQmwocvGFeBn+vbIOD7S2I3HgAJpPd+LE8BAGKII+z49O/vfj2d+aZ9+72Ffniv7WTNa3Vd5XCExdAuoHEP/b39zVixujlV4o3vCPV8AZo+yCEBACQkAICAEhIASEgBCY3gReHmu4N2Q3HAjZjcnP2HUYpJqjSp2n7vWF7LkQuJwEAlGUwieXOaWyYqh6H9/qB6RH/Mnze0LS95fyPAx5Hs6kUth1+jT0/R34WWUj/qYwgU9sMfHBZ4qwtCCGfN3CHxkOQhEXr47MLEdn4MQc37kfmrRYCcwuFhpMkY8hPxLF7EgUNxbGcFvYxocLHNwa9gVTtid4dySOfIM9Wy3ctrUI79NieF9RFF8vLsW9zc2wj5/EiaFhpHJ/kUh7qkSWZfLPJ4xeznEqryUEhMA0IEBXuPo9JINDQyNY5NZ6IVdCmqb3mbgcnRAQAkJACAgBISAEhMDkE0gkXhGKt0TeSoHUrC9daGzHqWTKV4CmwXWGHIIQeKkE/HYAHpKZNEYyKSTBif1Bk6OhSQzLGcpkcDrjYffZARSfOIkH23bj33fW4CvFxfhozMRaI4p5Wgzz6TrULOTpNt4VcfGWSBxLDBd0K27QbPxJ2MQd4XPl3OMrGp5zl86E9wlCk+YaJugcvSXsYl3YwbqwhVvDJt5iRHGNUYh5WgR36IX4SyuOH1dU47G23dh+4iTae3vROTSEYY/9AbOOTorjLH3PlsMzfkxFkAVK+ksdgPJ8ISAEZhiBcwJp90gKd5c1nQ1Fa2+b/BNG2QMhIASEgBAQAkJACAgBITCdCVQzpKmlLi9ah9fF2xAqqsCu3rPPVQU9wy5U5HCFAJtBesgkk0glUzibTOLUwDD29fSh6sQphPcfwC/qG/EP28rwyUILt28txNLNBmYXFGGBbuH9BTZuD7vYoCVwSziBJbqN+YapeoQuMSwsiMTw1kITbyuM4Z2FMbxDORpjM6DkfeLEWSWMsseqZuEWzcTt4SKs000sLrTwPjOOzyZK8Xc7K/HbhkZY+/ZjV+cZ9AwnfRF09AvAQLEU4KXg0RmKDEYojIMuUT8jibYvlZOU7SShRNTR58uCEBACQuDSCPjtWNIYSqfxd7V7R/6PVfuZ6XwqKscmBISAEBACQkAICAEhIAQmn8BDiT8IJVr02bF6XG02IhTdCffYKRFIL+0aRraaVALs2qiyu/1YmsDRlw234QUmp6DrabAt04FZ+u7/fxrIcAq28oc+nzeQSuPk0BB29fbCPXESD+/eh59U1+Kr7jZ8rDCuwo5WMIxHY8/PBOYbxWCP0BU6+4VS4IxhkR4Dw5PmRkwsNmJYasRAUXSxwZ6fDlbqFm7RLbwv7Iuo68MuVmsJLJ8BoUkLDBucFhp+v1Smu/vLDlgGv0R3MFe3MSe7DR2u7LO6hj1BdQsrNT98apnGUCVHOULnGBZuipi40aBD18JSzcQtWgy3GzY+FnXw1UQZfrizFr9t3QPr0FHs6+1D10gSyTSDkjKjgihHFkOPUmBclq96ch1HCceGP/KyDlI+rEpi/dgk/zG/32ww/ib1ayJvLgSEwNQikG3hwhR7tuj4afsR71XRKulBOvlnzLIHQkAICAEhIASEgBAQAtOaQHn5q9+e2B17g1mHkNWAV8ZqsXHvoal1MSF7O/MI0JrHhqA5jj3VOlcFJ2XLnbP9HzMMvGBP3eA5jAHP+KngSS+NMyPDONDfj/ozXXAPHsbjLbvwy6pa/EtpOb5kFeNPIy5Whi0sLoipaQmDklRYElPLHSXO0aHIKShTZxhSsBw8pubGufXB45xz+9FJ85dzH59uy2SxiKKmSn+3sMywsNKg4GlhOQOnDAYj2aBgzBL49ZqNdVn3p0qLJy8KowUmloRNvLcgivVaFB8qjOGjjou/Lq3Aj6sb8HDLbriHjqK2swtH+vvQlRpRvWPP+8IE4vpzWD65yXm3C648bytZIQSEgBC4dAIeU+z5583vB//IoZNeyN7xrWl9LioHJwSEgBAQAkJACAgBISAErgQCb7SbtrzWrkfIrEfIqsd3mnZf+om8bCkEJoEAnXwp9n1UOmlGlTynVOfHlPL+Ba7QjJeE56WR9Dz0ptM4NjSM1q4uJA4fxaNte/CTqjr835IKfDyawDrdxrywhes0G28xHOTrDpZrriqPv1VznyWATjfBcqKPh2LwBs3BOs1RafIrtQRW6uzDamK1bmKlzsT5mBKfl2h0lNJdamG+HgMF6jsiDv4iFsfflZTjR9W1eGjXLpgHD2PXmS6cHh5GUqVp0eHJAZIG0imkM36SvGiak/CFlbcUAkLg0glkMuqHHP6Mx3+/3M4e73oRSK+E02XZByEgBISAEBACQkAICIFpTUCFNLVFr7LrcU2sFqFYHT5Z2XzpJ/KypRCYQAIsZVY3z4OXSgKpEb8vpCp+9h86mwEODQyi+uQpFHQcxH1NrfjXHTX4WnE5Pmq6WF8UVYFJa8MW1oVdrC0wsVqVxrPU28F8w8ZqzcEtXGf4pfGLDD8BfaKFxOn6fnSQ5hmcHDApninxN0dczIq4yA+bmFdQhCUFhVgeKcSHbAffLCvHL+ub8cye/Sg7ehytPb04PjiEvuQIhtNppDy//D07OM6ZhZWI7gvoqh+DqKM+Ivl/ISAErmACfggcy+uTmRRa+4e8W91KcZBO65NxOTghIASEgBAQAkJACAiBySdgmq8JFe9pDCWa8U66SK16rC6tU332ruCrB9m1GU4glfHQl0zi6MAAGrt74R46jt+1tuOHFdX4hluGPy9M4AOag/eGi7AsHMUSLYYluoklhu9QXKtZKjH+trCNNZqFVTp7VZpYq5lYr8X8cm6d/URtzI8wVElS5V+qWJvbaoAuUPZuXVkQU4FJd0ei+FzMwj8lyvDz6gY807YH2090Yn93D04zNT7FYCRPhWX57uCgd2waGS8NtlHg5HcH9XuJZlQLBr8Ng2rFkNOPdoZ/feTwhYAQuKIJpFULmZQHDGdSODaU8v5qe/P3Qkb1NaFE3etDPG+TmxAQAkJACAgBISAEhIAQEALjQMBt+87LE20/+COr7umQ24Lr3YYznYPs1ZdWYTbKeZXj0Luirytk5yaJAIsBOV48le7NcBo1ZNgTNOP3UxuGP0+xPJ4Pe/4zRrJxOF4mCSAJeCOAx2X/Rtmr3wN29/TBOHQMP6tvwde27cCfWQl8uNDGOgqZho35uqWETAb/qP6WuqsS45exr6VOEdQXQin0LdEtzDUszGbZttqe6871EfXDg/ygIIYp+dOF+4e+VOHwSng+xcuFhu+eJZc5kRjyIxbyInR3OphruFhguHh3xFHTnAhZ+TzX6ibWMJiKYUoqKd7BKi2OZXy9SAw3RorwWr0I7wgXYcXWCO6MmPi/8W24t7IGRQcPof50N44MDKBrZAQDaQ/JbB9ZNXA4eJRr2I9IUj35/H+QRg2hHB++NBqMmFGZVIUp8Zk0jgbTua1kSQgIASFwJRLw/xHkP31pZHA2mcbHd7R2hUp2ddyYaDsQStTvusZpfTi0adNV43BGKC8pBISAEBACQkAICAEhIASEQKiwel7IrP+Pa8zaR9p6hpDMSqS+HkFJS25C4CIEqD4FSlV2zgs7Tix+VhODktIpvyckl9WUfZ4vjaJzaBh1Z7ph7D+A3za04IfbK/HXsQTu1gvx/q0G1m+JYM3WGJaHrWcJmi9WZMwNU3qxrzEdnrdSt/G+sAM6atfS2ak7Ki1+gxZTrlo6azndvdXFR7a6+GCBg1vDtkqSvyniYrbhYEHYxKKCGFZtNvChggg+H7Hx/eIy/LquAdE9+1F34hQO9p9FX8pD0lNS+IUDky4yxGS1EBACQmAmEkh5Hv62bjdCsRrMidYj5NTg6nhrc4gtkuQmBISAEBACQkAICAEhIASEwDgQKKx8a6i4deerorUHIvuPKHk0k6HExRtVL7kJgQsToGOUqbtJZJCEh2Q2MMn3ivol0B77qXkeBtNpnBoZwd6BIbjHT+J37e349vYKfLzQwsqCQqzYEsWysInZuoNrC4vxCiOBUKGDdxQ6WKTTMeqLeNNBmLxSjoECKcXRDWEHa8JxLNMSWKHHwfV0ii7N9mJ9R8TC2yIWboqYymW6PGLizwtdfN0sxs/Kq7C5fT92dnXjgJdGX9a1yRFDLTyVTqvALE8FZ7F3LEvh/XL4C48qWSsEhIAQEAL8d/Ketg6EojtxfbTBe7lVnQm5LUdDiY4/GIczQXlJISAEhIAQEAJCQAgIASEgBBQBhF72nq0Veb/YdwwjdP9l0srllRuBIpcrQiAg4AtcrAOkOzQNpFKqF2TaS2MomcapgWE0d3bBOnBYOUK/W1aFL1ul+GgkjtvCDhZpUVyvRzBPK8Iyjf1AXazXrKxr0cIazcZq3cKHC1y8j4FKmo0lBsOUpm+5+2SIpkt0B3kRF/MNthOwsFyjS9dU/G/TLNylW/iLWAJ/va0M/1nfgC37OlDbeQYdvWfRNTyCYfYAVYOCvfPoDqYqGhS1Z8D2oCwXHW0Leu6hYCjJXAgIASEgBC5CQDt4HFfZVbgu2jBwXax2OOQ2D4W0stfJmasQEAJCQAgIASEgBISAEBAC40jgjeHS/H9o2odBz0PGS4G9I0fTwy9y8i6rpx6BXI3KF7fO9WkM7l9oDY+UjzNhdyjtoXdkBAd6+1HTeRqxQ0fwYPt+/GhnAz6f2IY7DQu3bo1i1ZYolhfYWBymI9FV00rdVQ5F1cNSBSUxFMnEUsMCe2Ku1C2szpZ2r9KjWK2bWKmbqp/oZIiIE/2eZMC+qGOn3LAjOmopFnObYP/o+mS4VNA+IJgHr7dYt5QTd7FmYZlmYYVmYpVm4bZIAh8rjOOvrWJ8v7QMv66uQ0HbHuw4fAwHunpVafy5ceHbQjPpFDyPAUp+iBKDlDguOAX/ZvA5gTjKuRJLqadzDE29r43ssRAQAkJgwglUd3bjDW41/shsxNxoLULxpq5QouW143gqKC8tBISAEBACQkAICAEhIASEwGvtmry/qNyNziT7RTKqKadWdsIvC+QNXxwBWvaY7J1Txhz0CM2GJGUjkZRDOMV+oRn2hvSQTGfg0QWobIAMXkojmUmhe3gYR/r60XSqE9H9B/FAfTO+X16Nz9jb8L4I3Z0U2kws1/z+oAsZ2sMApKzjc2lO2BFFu0DIo7DHMu5FhoWFBufnApMo6vHxxYaFJSpJ3k+TD0S/QBScjnMe+2LDxAIjhvmRqAqVosNzvuFikRHHEj2BPN1Fvu63HlihW0pApuN2dVb8XKocuC7WhG2sDptYoUWwwijE+wod/KVdiu9u34mNjY3Yun8fmo6fwJGzA+hNpdQ4oMjJUTAqiip107+nxlU2Ain450EJodntR5+THbxjH8u9/+LGtzxLCAgBITBzCBzsH8CaeA1CdiOudZvwcqv+F9KDVM7XhYAQEAJCQAgIASEgBITAeBNw6me9b1sLDg0Oq0AdiiTnVJKZc0EylY80cOyxpNnXtSh2+WFJSvikjU+VQlP+9mUw/v/ASBpdZ4fR0dWHHcc7UbD3IO5paMX3K6rxZXcbPhYrxq1MjNciWBSOYIUWw4ownZ8UOf3ppYiVM0H4vBQ+bC3wwbCN28MW1mk2VmmOai9wK9sP6Jxs3KJRCHWxQndUAv0s3cQNegxzCyysKrDwAd3GJ6PFKjH++zurcW9DM/Q9+1B14iQOdPega3AQw2m/JQI8ttJgqFb2FiiYwX2ZCwEhIASEwKQR6Eqm8PFSBjQ14o/jTQiJQDreZ8Ly+kJACAgBISAEhIAQEAJCIBQKlda++aZ4w+nG/kElnolAOmnXRC/qjVVuPN2gmbQKS0oihWQmCWTSylVKp+hQxkN3Oo39A4OoOtmJLXs7cE9NE/6urAJ3u3HcXkQXqIV8zcbSsF+KvcBwcYMRx7WROBbqLhZwMhzkRywsUO7Oc2XelyICyjYX50WheLnGlgIO6LxdSNeoHveZK8eoiQV6DDcaRVikF+EOI4a/tIrx7e2V+G1jGwoPHEbtqTM42NePM8kkzmYy5xLjMxmMIIXhDNtnpFX/UPYQZRwbxXR1E4H0RX335ElCQAhMDoHRlh457T0mZ0/G512HvAy+UbMHIbv+wFvshtOh0l314iCVM3YhIASEgBAQAkJACAgBITDeBOymvJdta0XJiS51pu/7C8fnpF9edRwIjKpcvvG3N5XGod5+7Dh0HFta2rFxZx2+V1KBL9kluCuawAbVs9LBQs3BfNWf0u9JuaHAxfsLEtig0cVojk4btBj+JGzjVo19Li3kGTbmGhcX+0QIvTgbJYTm9A8lKzpxF+o2bo44qsR+9VYD67eE8YHNOj5pWPiGsw0/2VmLB3ftgXvoMJpOduJY3wD6B0eQHE4hTVeocgWzzQJDk7LBSXQNByXwFED9LgyjAUrKJR4Io8F8HIanvKQQEAJC4HITCATSy/26V8rreZkMftzcMfLyaOXGN1v1bSGnsTlUXX3NeJ8OyusLASEgBISAEBACQkAICIGZTSDRODtU2oan9x9V1wYikF6OSyRfcVLuzqBjQY4IRcbnit3PdTSgq89fz2dmnxBEgmd3i2uHMhn0jCRVD8mWk53Q9nbgv+ob8Tcl2/ExswTrdBt5RhSz9Chu1i3MNuLI0+KYo7tYHHGxzHCwSnewWnOwRmOSuY35ho1Zho052V6iTI+nIMrpXYVRzI7EsMQwVb/L1WNEvukoigb9UJnyvkw3s6FIvsOTKfCLdUexms9+qdmQJLYeWPWsfqvczlWO0DkRGzdGLFwfiWGObmFx2MR7w1Gs12K4s9DBl61t+JftVbi3oQlGRwcaurpwbGgYZ9NpFYIU2D35+bNT8DCdwvSBZtJQYUlq7NA56rtHfXnUH3xc9idKqRxlVEsD9TQYoJdj3MtrCAEhIATGj0AqlcLg4CC6urpw4MAB1NbWoqSkBAMDA+P3ppPwyhSA79t/HC+PVR28NlZ3MuTWn5AU+5l9qi5HLwSEgBAQAkJACAgBITARBDa1XP1Ku2HXv7V1qMuAEUpzo+rKJFwZTIu3zABsCHpOmfJ7gyqhivKUPykXDB2g6azzL5Wh+uU/L8thCMCpdBoNp06jYNde/G9ZBf4xauNL4ULcFY6qXpXLtIu7FqejeDnexxQInQyiWqv70wbNxoawjbWag1Wai5Wai/Vhx580G+s1W4nNS4w4lukuluouKKQuCdt475YirNlsYMOWAtwdKcK/lOzAI03t2H7ilGp70JNMIpkVQuWrNy3+AZCDEAJC4BII8G9gOp1WQYEXcoX29/crIXTHjh3QNA2PPfYYfvvb3+K+++571nTy5MlLeLcptImXQfTICYTMaswras6ESuoGJMV+Ik6I5T2EgBAQAkJACAgBISAEZjSBq52W/NeW7MZXqlsxknU25lRtT6EriitnV+kCpc7JyXeFZpBUsUlZ+YuAlTOUW2YwDA9d6TQO9PSh9uhJGO378cvaFvxj6Q58wkxgbUER5hdE8daCGK6lQ1GLYbFhY3bExjsLbcyKiEB6OUVTukDXagxGspXLloIoe4Mu1i2sMCys0S3coplYrsWxSItjrm7hJq0IN+mFWBX2HaFsafC98irc39yK6MEjaDl1GmcGh1UFvD9SaeFkeFYKmVTyogLBlTOqZU+EgBAQApefAB2hp0+fxt69e1FdXQ3HcbBlyxY8+OCD+PWvf4177rkHGzduxL333vssUTQQSX/zm9+go8P/gffy790kvWIGqOvuxZvtatxU2IhQvHZQBNIZfaouBy8EhIAQEAJCQAgIASEwEQTeXbI7749L9mDd9jp0J1PK3XghJ8ckXSZMqbf1PA9k52VYFs1C6NS5eTqD4ZSHM8PD6Dg7gOoz3djScQj/W9+Ev0mU4W49hqUFOm4Ia5itR1W5e56ewFKWeBumKoG/KZLtVanHVek2S+XZ13KFKgMXkfRyiaT5ho23RGy827CQV+hggWHjTYaLawrjuD7iYIlhYV3ExgeLXHzWKsH3istxX3U9YvsOoKW3D6fTDMwKbn6zBHVPGYs9VSI/Ag90a/NHiXPbBs+RuRAQAkJg6hDg373c8wb1d9Dz1A8//Ls4MjKiyuC7u7tx+PBh1NfXw7ZtPPnkk8oRShH0V7/6lRJBKXgG4uelzLk9X4+33H2YOvTO31P2ID1ydgjz4jV4U5QCaX13yGx4zUScE8p7CAEhIASEgBAQAkJACAiBGUvgpqKW/OuK9+KdxVXY3z+oLjD8Tpjnn7TPtDX0+L3gWyaDwVQKJ4eGsLu7F9uOnsDm9g78R3UtvpkoxWdiLj4ccbBWs7CiwMTSAgtLwo5KLF+ieoP6zsUNmotbwy5uyfYJXccS72wp92rdxCqdqefsgYK2ZwAAIABJREFUEcpeoSKOXkwcfSFs2Hd0iWZhnmbiZs3EGi2Ku7QifL7QxLecEvx0Rw0ead4F6/BRNHT34OTAAAaSdH9m2ykoQ3DgDvaQUYI5Gyr4/3FJbZITmKRaMbyogfaCR6Y8QQgIASEwbgRYKj88PIy+vj4cP34c7e3tqKioQCwWw9NPP41HH30Uv/vd75T4STco3aEvVAwdK5jy+ZzYh3SsSDtuBzrOL8w/BynPQ+9ICreVNSAUbcBbnaYzbzckpGnGnqjLgQsBISAEhIAQEAJCQAhMDIE/SLRd9yqnOfkuuxJlnV3IZPwOmeN8DTBxL58jPlGmCuSq0ZCanKyaoGUon5LxMkhn6O6jqJVlolLCfadM0vPQl0rh2OAgmru6sP3ocYR378fv6lrw3bKd+JSdwPv0GFYUxJC3NYpr9SJcWxjDDREHN0Rc5Buu6lW5QveDktjbkoFJKzRbhf7MiVi4OWIp4XSxHsdSPY7lmovluoNFhqkSzxcapnI3MiToYgLhdFi/UrfhB0NZmGuYmGXEsNCwRhPgGTDFcKnZhgWGJlHo5HNYKs+JTlv2A12oO5ivxxX7PIZX6THkGzGsMGzcVhjHJ8xifKWkDD/cUYNHG9sQO3AYdadO40B/P856OU5Qjt5siwS6hT14apwwIEn9j331su0qOOe4yhmGatkfUVwbbDFxXwl5JyEgBITAxQjkujDHio68z6CkoaEh9PT04OjRo0oIraysVKXxW7duxSOPPKKcoHSEXqg0PlcUZT/R3PtjBdBLuc/nh8Nh1cv0Ysc01dYr162XwdeqWhCK1eLNbouU2E/MKbG8ixAQAkJACAgBISAEhMCMJlDSlBcq241Z0Uo8ffiE6pmZe4E01S4sRvdXqZxZdSrr2MsNTQr6g/rSVXYDLw1QBFXilwelkHpAKp1B58AQ2s90wTp0FI+17sZ/V9XhW4kyfK7IwceNQrw/XIhVegxzIzYWTnPBcqJF10WGjbmGjaWGpXqD3qpZWM8AJeXypJOWjloLd4Rd3KZct2w7YIPPm88UeYZYhS2sDpv4oGbis9EEvpXYjv+prMPjbbtRcvAYWs704gRT41MpJNOUPKdPuebod0IWhIAQEAIvgABL4ymEHjp0CM3NzSgrK0NRURGeeuopPPzww6OBSRQpX6rQeSli6MW2oSjLfaWwOC1ubNUD4Oct+xCKVeNVIpDO6NN0OXghIASEgBAQAkJACAiBiSIQb7g55DSdeVWsKvU/7QdAF9y0CWmioY8h8crhl0Yy46kppfqEnvP1cYl9IPtTSRw9exYNp8/AOXgYD7ftwo+ravH14u34mF2KtUWucm7m6THMZjCP7mBWJK7CkvKy/UEZmLTQmN6OzokWSBfo7L1qKbfsct1PkJ9luHhnxEWewfAklsabyC+wMS9sYqkWxerCGD7ixPGt0p34r5pGPN66G/ahY2g+040jZwfQOzKCNIVwVf7OEZL2/6MjlC5qNXZyfZ/T4rJbDkIICIEZSGCsEzQXAUVFBiWdOXMGBw8eRFNTkxJCWRq/adMmVRp///33KwGUpfGcAkGUDtALpcpfTMgcr/Xcn66urtzDmtrL2ZOwzQeP42qzGiG35aiU2E/USbG8jxAQAkJACAgBISAEhMDMJVB++NUhq3ZLyK4b+du6XRigOMTa8mlwo/yVUseTRCadVO0D0p6HZDqNvuEUDnT3ofTwMTzSsgs/Kq/E1+Pb8KkiF3eo0CML1+lFuM4oQp5hgWXuy7WE6vu50jD9JHPdypZwu1itu1iv2bhds7FGs6Z1yftEC6QrNAsrNUuFI82JmLghEsUNBtsPWFivm/hoxMZXEtvwn1UNeGp3B6qOd+JAdy9ODw6hP82oLI4EJsYnoWLk6RRWPwX4oijL3dMsi6eY7lfJT4PRL4cgBITATCVA0ZOiaDDnMnuEsjz+7NmzOHbsmBJCi4uLoWkaHn/8cZUaTwGTYmMggo6XoHm5X5chT/v27Zs2H7c6A8tkUH6mD++yaxFym8tDm3DVzD1RlSMXAkJACAgBISAEhIAQEAITQQC46g/thuKQ24hPVzShhxdWk1im9lzSLB/zH8/dKnf52ddHfKR/ZBhtZ7pQ1HEQv6lrxPe3V+FLbinWmRZWR4qwSothlWZjpeZgGXt8ao4SO1cqp6KjSrUXs1Rb9bl0sFpLYLUWH92GIUBLjShWGDGs0Vn2ban+lxMtIk7W+7Hf51Ld7/uZuw9qvcF+qs8Wi88PTXJUz9Claluy9Huw8vlLwhYWbS3Coi1RrNoSxaeicfxzSTl+U9eEwn0UQk9iX3c3Tg0Noj81jLRHKdRTDtCUl1FBF+lA/MxKonQKs72CGjXUTdlRIesWVa0lsq7SZ48kuScEhIAQmDoEKIwyMX7//v2orq5W/UELCgrw+9//Hg888IAKSwpcoMGcomXgCL0SXKEvRERlv1P2QVX/hk+dj+mie8o/TWz1s2doBIucWoSKdzWGEolXTMQpobyHEBACQkAICAEhIASEgBCYwQTwsjfZzb8KuS1YWVqPziHGElFGurjweNGz+pfwAEWqoWzLUL4MPX5+QFI2JEmVPqeQyaSQ8VK+qsW9zADDKQ+dQ8PY3duH0mMn8NiudvxkZw2+ZJbgLoYgbSnCioIoloVNLNJYqm0pV+j8iN+nkiXay3QnO1EsZciPL3RSqKNAyucsYB9MnYKePzH4JxACl2Vdp7ki4XRepijKsKj5kRjmRIqwXDexnAFJBlsMOCo06aZIDPMNUz12i26D0xoGJxkuFusOlhguFukJLCiwsVAzsViLYmkkhj8tKsaX4+X49501eHBXuwrAOjkwiAGmxV/wxvW8pOQ8SIzPXeM/cm6L7Iv4m6s7wTMnetxf8HBkpRAQAkJA/X3zQwEp/I0V/3ifqfHsEUpHaEtLC0pLS7F582blBmVKPIXDoCz+UgTHqSaMBsfEYzRN8zxGU3EQ8W8Rz8D4F6zf87BgWw3eYe/qz9/U8toZfKIqhy4EhIAQEAJCQAgIASEgBCaAwKZNV10Vq3/qFXZLepZTiT29Z7PyJE/TJ+7mJ8yfC/VmH0hVEq2kUj+wgPrYUCaDA0MjSBw9gt81NuGfirfjixEHH9kaxfu3mtgQjmFtmM5QE4sMB7MMpr5T/JS+oJeLAQOT8g0GIVm4PezgzgIHt4Yt3KqZatqgmbhdM/EnBS5u0/zt8iNR5Bt0k7pYXWDi/QUx3B2O4RuxOH6+swZ6+37s6upF5/AIRtKeKnnPpFVCFjKpc4L4xI1IeSchIASEwJVBgI5QhhAdP34cjY2NYH/QJ554AuwNSnGQQmGuE5T3p6rYGYieL2TOY3/mmWemRZJ9rkCa8jzcurMB77LbBtcnRCCdgDNieQshIASEgBAQAkJACAiBGU2gpOH6UHHL8Wtjjek32tWoOMGgA/o3J/JGl2gKIyx/9jLoSXvYPzSElq4eOAeP4qHW3fiPnXX4q8R23FFoYZFWiGsLDLxWL0K+HsMine5OBwt0hijFlSuRQtxKjb1BHaxgirkIpJeNwXLdwnLlqnVwfcTF6wvj+KNIHO80XORpNpZqJlZoJuYbFlYVWrjbdvGFsjL8qKYWm3btQ+nR49jb3YMzyVTWKROMNda6p5HKJJFE2p8y7BPqhyYFW8lcCAgBITCVCOQ6QMc6QXkcXMceoUNDQzh9+jQOHDighFD2CNV1XZXGUwSkI5T9NukO5f1ACA3E0GD+QsTF6bItk+yTSd97OZXGxoX2ldUOql2Ml8FnatvwJqdlMF8E0hl9qi4HLwSEgBAQAkJACAgBITARBEqa8kLbWjA72oiQWYctB0/kFLpf6NR9PNZlcLivB4+2tOHHOxvwzVgxPqoV4ZYtRXjv1ijmaxZuMuJYqNtYrVu4LezgwwUO7trqYkPYxHqNUwy3h2NYp9lYpblYH3aUu/EDBY4q7RaB9PKJxKvYtkCzsFo3sUQvwtxIIT5Y6ODTsQT+LlGOn+6oxcMt7Sg/chSHBoYwmMomH6k69kw2KCkFpJNAOq3CsyiRUwhNZsVQvy9otj/oeAw5eU0hIASEwAQRoABKFygningMSmJq/OHDh5UQWlJSgq1bt6rSeDpCN27cOOWCkiZbaP3d736nBOYJ+kjH9W34p1L9MJjO4N/aD+DVbr0IpBNxPizvIQSEgBAQAkJACAgBITDDCVAgLWvBu6INCJn1+HnbARVyM65n/xd48fojx7HsGQ1X6w7m6A5mK1eo3/9zmW5ipWHhFpUabyon5Hz2udT98vmFhgven8spYmF+xMRCgyX2NpbMoPJ69kNdaFiq76fqjcqgI/ZQ1W0s0G3MipiqzJ1CMx9foQRnP4iKAjJ7qy5QLF3Vb5Up8fPZqiBsYjnFZ93CBwod/Jlbhq+XV+PnDa3Q2/ei7kQnDvT2oWt4GEOpJNIZxiDRhUzxMwVPuULTKjRJCQVMi8+GJdE1TM+PH0rhL/juGbZV4H+MWZrYdg8XGJ6ySggIASFwUQIXcoVSCO3v78fJkyexe/duFZZk2za2bNkyGpZEUZFO0BfSJ3Syhcgr5f3JjU7awE3LdgOnTp266Gc0pR7g38iMh0zKwxOHjyNk1515u1F9zQw/W5XDFwJCQAgIASEgBISAEBAC40vg3SVNeW8raUXIqsN1hQ34am07BtITXWIPHB0cUqLcbCOBdZqJOZFzfUOZfO6nnzMt3Q8CWqLET1/oY8ASw4HOTdzGT1anEDjd3aO+AOozUOXvuoW1mok1FJQNlsNbWELhVDexOBumxHVkukJzsZz8NBvLNT+oar3h4s5CF190SvCPZTvxP7XNeGLPARQfPYHWrh6cHhx6jiYMKhI+ey3qC5t+bNI5mVMZSUcjlc6/bH324yKOnk9I1ggBITAZBHKFUC6nUinVG7Svr0/1Bw2E0HjcRTgcxuOPP656gQaBSYGY93wiY1A+/3zbTefHySCYAm5sIfDggw+q/qt03DqOo9Lr29vbVVAV+7RO9Rv/4vEnRqbYpzGC9jN9eJVTfzYkJfbjezIsry4EhIAQEAJCQAgIASEgBN5t7857e8kuOhR6b4g2jty1rQ5dE36RkQGjoT5SmMAc9g7VLSyeQc7PlyrgLjRs5ZZdpTnYEHbx/nBciZ8UQFfpdN6aWKtZWEMxVLOwWCtCXljHe8OF+FPNweesbfheeTU2Nu9CQcch7Dx5Ch19A+gdTmIkxcCkFDwvhQynVAoZVRYvwuVUvxCX/RcCQuDSCVAQpRB69OhRNDc3Y/v27So5neFAjz76qApMCgRLETjvU/1RAx7PNw940UlLMZQTS+bJlT1Y2Yu1vr4eHR0dyiXKFgV06LJlAT+XYOL9qX7jX1b+RJ3xMkhlRnBmOIn5xfWdIXGQygm7EBACQkAICAEhIASEgBAYXwJvKtmd96aSdoTs2sF3xxpSS52dODAwNMHXGH5K/bfcCsw2bMw3KOydc5C+VAFxuj+f4idT5JfpFmZHLLy50MKbDAfvDltYWGBibdjEn0bj+Fx8O/55Zw1+09SKcEcHdpw6jX39/Tg1PIzBVBIpLyhn9y/RVF/QTEp1B2W5H3uipdlLb4JHh7ydEBACQuByEMgV0oLlsa87PDyMnp4e1R+0paUF5eXlSgjdvHkzHnvsMTzwwANK/AvK4gNxjyLgTA5Jej4RNHic3Bg2xYlCKHk++eSTMAwD27ZtQ11dHfbt26fCqnKF0LGf03S9nyuQMqqQnti7yprOhhKJ147v2aC8uhAQAkJACAgBISAEhIAQmOEE3mQ35b2BAqlTl3l7rCHz9uh21HX1TvC1By8JPPyqsgnX6xaujVhYp7nTvjT+pQq3QZ9RJsbfFo7hzoIi/EVBBF+JFOFfistwX30zig4dQUN3Dw4ODaEvmUSKbhsvAyQ9NjkD6LgZndgz1C+RpwyaQkZNShH1G4NmrS0TPDzk7YSAEBACl4lAIIwyNZ5iKPtWskSbjlC6FVkWT9GODkaKekGZd64QGoh9Mn9+pygFUbIjz4ceeggUmuPxuAqnOnbsmHLl8nNguwL194fuyawr9DJ95FPuZTx23uafaL/YHt+o2TWYv0kE0hl+ui6HLwSEgBAQAkJACAgBITDuBBjSVNqG66N1XVeZjb1/WFSWsY+cftYFBeXL8b35Aqnetgc3axZeG4njNm3q9g5drcexRmOZexwLs+FRDIxaYNiYa9i4OeLghoiFawujuCkSxQIjptyfa1kKr8ewUjexlP1CDQuL9BIs1EswR0tglmZj1tYo3ru5CLdvLcJnYi6+U1GJ3+7aA/vYCTR39+Dk2QGcTaWQ5AWm+tAoeKbVREcofaCpbFp84Bel9ulHKp2bB0/li/BxvpbfSzS4N74jQl5dCAgBIXAhArkiGh8PxLRgfqHnDA4Oqh6hDQ0NcF0XBQUFSghlP8uxImgghAbCqIig54ugdMoGoif5UAS95557sHHjRuUMJVdN05TovGfPHsWerlwKoZdaBh98zhf6PKf7uuBvt+cxwhD4dduRVMiseyyUaP3iuJ8TyhsIASEgBISAEBACQkAICIEZS8BpyQ9ta8NCptjbjXh1bAeebD884dcfXjqF2qPHsXSLiddEinGbRpFwaoqkCwwLC3RT9VLdoJl4f9jEOi2GNbqJVSokycQtmoUPFbj4QIGLWzUXa8M2FunsJWphSVYkXWeY+FjExheKXPxzfDt+Vd0Afe8BtHV2oydNj4nchIAQEAIzj0AghubO2ZOSJdmdnZ2qRLuiokKVbT/yyCOqlPuXv/ylEvACR6MIn+cLn8/FhIIo2QX86Ah9+OGHlSPUtm1VGn/w4EFQjJbbSyTA3zX502SGVR1A5MgphIrbToYSHa9X56qJxCsktGnGnrXLgQsBISAEhIAQEAJCQAiMG4HS1reF4vU915n1CDkN6ZeblfjPho7zU8rHUY3jS1MgPdzfj9ufKcRbIgkVKvRSS9An6/nzIyZujkQxN2Iq1+h8w8FNhotZhgMGKqmk+Wxq/ErNwiqtCGsLC/HnMQffLq3AxsYWRA4fQWP/WRwbGUGf52VL4+kETSGFpPKBprwRpL0kPHUR5QdVvMTLMnm6EBACQuCKJUD3IUuxKcKdPHkSbW1tKCkpUSIdy7cDZ2PgAqXgx+WgNyjnwfJziYEz+bGx7CiEUmRmajxZt7a24syZM+ozYJuCwBEaOD55P1e4vmIH05W8Y+x8w59AMx7YEafyTB/e5bakQ3ZNPFS2K/zGkj1feENxa8mS6upXjtu5obywEBACQkAICAEhIASEgBCYcQRirW97dbzp5MvcBifkNOy7yqzF5yp3YTjXoTiO4iivUZRAmvFwNp3Cp7cW4mbdxS1T1D1KUZb9U9eFXSzWHFynW/g/hoU83cFKw8Wd0WJ8Pr4d/7SjGvc0NcLo6EDtyZM43NeHXi/oOJal4qXP1byrUncWyft9QVMAWHzHAAcWvctNCAgBITDVCOSKacG+U1wLRFAKcYcOHUJTUxPKysoQiUTw9NNPgyXcdDIGYT9cnsmi5qUeO8VPToELlHMKxoEb9KmnnlKMGZbU3NwMOkL5GYyM8C+N3CaMgOo/yvYR/gnSgYFhLCvcidckGhGKN3a93mna+bZ46478TS1Xz7hzVjlgISAEhIAQEAJCQAgIASEwXgSuLm3Jf0PJ7q6Q29gScpsGXmY3ppeXNWV6VaCP7wTJNqAct2sDXgMwJZ3zb5vFyNccLL+MPUiX63Rt2liRMwXrxrpMWda/RLexOCvQBtsF8yAYKXeuHtMsrNAsrNZt3B5x8IlYAt90SvFfZTvwWH0jnH0H0HiyE8eHhjCgEuF5tDSIZOClM0gnPT88KRtO4WUyKjFe5ShlL5Ky+UnqoilYHr0zbp+OvLAQEAJC4PISCByGdCAODAygq6tLpcbTnciwJCaa//73v1fCHZPOKYTmiqC5LsdLFQdn6naBKMrjv//++1VZPEVmMqYjtLGxUYnQfX19o27Q4NPm5xSI2ME6mU8AgWcJpBl0ptLYUFiOa6wqhOINQ1fbjUeuc1rLRSAdrzNjeV0hIASEgBAQAkJACAiBmUnAbHjNa53mPw+VNK262m68K5Ro+9y8RE1Bx9AIUp6fKutLeePrU6Qzkrd7KurxMsPEWo3BRZenB+linW5OFyt1F+s0B7dqdHlaqoyfgiYFzhW6hZV6DIsNEzcbJt4SsXBDxERexMRcg4FJ7IlqYUHYxcICGysLTNxuZIXQ4gr8tKoBD7W2o+jQYdR3deHQwAAoMo+w3DD3ekopm+wt5vPkY1xiSBLnvB+s4/1gGn0J1ZvM38Zf96xXH91MFoSAEBACE0EgEDuDUusLCWp0hFIIZVn8vn37VL9KJpkzNf6JJ55Q6eZ0MQZiXuBwnKmi5sWOOxCGL9QqINdNy8cfffRRbNmyBZZlYefOnao0nqnxDEsaGhpSLt1LGR/8fK/kWzD+uI+5+5q7fCXv/8X2LZf6SCaDLziVCDm1Z19p1fSG3Pqhd5it20UgnZmn7XLUQkAICAEhIASEgBAQAhNIYK5b+a2dvQNIZdLw2ANLncH7/3+xk/mXuj4QSCP7DuMaI4a1mnnZBNI5hokbCqO4PhLDOwtjuLbQxCLDxDIleppYSgGUAUl6Aiu1ONYX2Hj/VhOLNBP5FGsLbXzMjOMrxdvxbzsr8UBLK6yDh9HUeRpH+/rRNTKCZHA1M2rtfKlE5PlCQAgIgalDgG5QlmIHQUn79+9HbW0tEomEEkKffPJJVRpPkY+uUIqgua7Qi4mCst4PU8oVjwNuDzzwgHLaPvPMM4jFYmAw1a5du3D06NFRIXSqC4WX8g2gKM+xRxcsRWAGdU232w8qmhAyqzJvtuq8ULwe11vNZSKQTuCJsbyVEBACQkAICAEhIASEwMwkcLVZ+Z2C410YoYMU6Wxg00QIpBk0dfVhsR7DLbp12QTSW8MW7ghbWK85WKU5WKrH8Z7CBGYbcSzSHKwsiGFpQRHmhSP4QJGJrxaX4Me1tdD2dKDq6Cl0dPWgc2AQZ5MpDHkZpDwGIjEwiQJyCsPwkEQGI8io+fiSmm6XfXI8QkAIXAkEAiEtcIDyfjBdaP8oSFGI2rNnD3bs2KEEus2bN+Oxxx4DhbsgDCkQ9kTofO7U+IBXLicKoUF7AfZdpRBK5219fT06Ojpw6tQp9Pf3K3Ew+NyCzyr4PIN5sP5KnAf7mDvncjCN3WeGdJ04cUK5YtkvNRotwqZNm5Rrlk5kuman2+2Blr0ImdV4MwM13TpcbzeJQDozT9HlqIWAEBACQkAICAEhIAQmlIBd/Z3/bTuCIZWOngL7YAYGyXG56MhApbQznb1zaBgfMiysNJ4tkLIM/oWU3Of2CL024uIPdRs3FMSwpKAIt2kxfLGoGN8prsTPqxrx+K79KD50DHu6unDi7IASQpNpDwxCokTMInkVj5RJQUXKskI+k81PIphsfbyqmqc6Oq6wxuUTkBcVAkJghhMIxKlcDBTdKMAdP34cu3fvVqXaFJ9Yus0Sbva0pLAXiKDBPFfkk+XnFkbppt24caMSQsmSvVcLCgrgui6qq6uVAM3WBHTmJpPJ8/qE5n5eU3l57Pjjsfb29qretC0tLSgvL1ciPIXQRx555FnjjkIyxx7HGufcho7m6XTbdqoLL49UnHmdyaCmetxoNYhAOqEnxvJmQkAICAEhIASEgBAQAjOTgFP9D3+/sw1DGcqDSaUJjqvmR7ExQwfmCPqSKXy6KI6lBgVRC4vZ99OwMEcJplY2aIlzS/UOnas7WKDTFeqo+ys1Gys1E6u1GNaFY7jdsPC5WDF+XFGDp9p2o5Zl8UND6Gc5qMcgpDTgJYE0jzPjTwxICIRPXmPRLKpS5CmYsuUAGwL4Kik384VUCqqcyGxcaU2naz45FiEgBCaZAIUpCqHsE8oSZToTq6qqVJo53aB05AXCU1DanSt6BsJU7jpZvrgoGvCiuMz+q4WFhaipqVFCIMVofg78PHgLXKGcB8tcP1ZMnOQh9KLfPhh7w8PDqiUA3cgM6aJATAGe44hjLhBAc8ffhRy33J58OW7pMp1Ot4NDSfyf6E680W7pDdm1w9eLQDozz8/lqIWAEBACQkAICAEhIAQmlsDLEy3/8CclDegbSauy8ey12vhda1BPVNeDaQykPXzb3YZFhoP1moVVqjeohdmGjbcUmnhLoYV3REzM1k3MD8ewcEsR1myO4OPhInzT3Yb/rm7A1v2HUNl5GgfOnkXXyDCSV3jIxPiBlVcWAkJgphGg6PRcAhqFttOnT6O9vR0sT9Y0TQl1LOGm6JQrSAVingieFxY8c0W6gBX55bpCKTAHpfHNzc04cuQIuru7VVDSc31OU3XcPtf4Y1uGEyeOgxzokKUQSscsWzKMFUMDni9m7FF8JuNpc8v+5vqueEXm7bHG4yGniS5ScZBO7KmxvJsQEAJCQAgIASEgBITAjCRQ2Lh2Sbx28MTgiHJHsnR8vPtqKtdlJqX6e/60qh5/qNm4UU9giebitgILd4VNfMhw8PFoMb4aL8O/lVfh/uZWbDt4EHv7e9Gb8Uvi/Qsi9gTwkEklkUmNjCbGT5uLJTkQISAEhMBFCFAAZXky3aDsUXngwAHVs5K9K59++mnlsGNfy1/84heqrJsCVCD0vRRR6sUIWVPxOWQUTBRDyY4CH12LuWFJdENeSKSjgBi4QaebQMrjohuUpfFsC0AGlZWViEajSoS/777fYOPGe3DPPfeMCvHjMQYoSh86dOgi35ApuDorkK4ur8VbzSaE3Ca8yhWBdEaen8tBCwEhIASEgBAQAkJACEwwAWfPX77Zrknv6T+rSstZhT6e3bx47p9S75BCOp3Bll3tuMuI4HOJBP6lsgoP7d4F99RJHBwYRG86jbTn+Q4p7pi6+YIo1HoPXsZTJfsp1dtUWoJOwctB2WUhIASypdR/vpZsAAAgAElEQVQUnYIpcOcFIluQGk9HKMWonTt3qpJtuvLooguEvOcSPgNxdDyEqqn2mgEv7nfAjCJosEzhjf0v2YPVcRzU1taeVxr/XKLncz12pQ343LEWLAf7yPEYpMZTCG1ra3tWaTw5BSyD+fONs4Dx5RozTU1NanenEvOA73nzbBXMV2vb8I4oQ5qa8C4RSCf4xFjeTggIASEgBISAEBACQmBmEojv//9Dbj1KTp/xLzBSUKX25520X8YVHsVMdvb00ugZHsbR/rMYSef4VulizaioJNXrM4206gUa7AKfz615HaF0U9U7VDU3FYU0gCRzISAEphQBijvsScl+inQj0hUXBNaYpjkalkTxia5QTizvDkSpyyU2TefXIaugrQCPkywffvhh5bY1DAMlJSVKCN2/f79y5DIsiQLhdL8FIiiP98yZM8qJ3NjYiLKyMiXCMwiJnMgvGHu5YvJkjhnuU2lpifqIpoVAmq3h+Z+2g7ihsBaheDNm2xLSNDNP0OWohYAQEAJCQAgIASEgBCaUwJvcPd8JWQ149MBRdYHhpRnVNI43WkiVQOqLoEyF4kWNCk3KtielAKquEXhdqpTQc/vD8nyuoibKwCQ/QskPU/IL77P1aeeeIktCQAgIgQknEIg1nAfL3An17122NJ5CKPtUtra2oqKiQpUnP/XUU6qMm8JPIIDmClDP587L3XYmL5MfJzIgs4ceeghPPvmkCqQqLS1VrQgYUkVBkG0KLnQLPrux8wttO9nrgjF2sX0N1jPxnSI8ncgHDx4E3ZfkEYlEVGk83cgcd8HYy2UYsLzSxiDFbd4CBpP9Wby09+ePvWlsPXgCby+qRijegptEIJ3Q82J5MyEgBISAEBACQkAICIEZSmCe3f6dkN2Mf23uUOf0vlvzpZ3ey7OFgBAQAkLAF2woRnV2dmLfvn3KnRiIURRC6cqjIBUImbmiXrBO5hcOTSIX8qKQt3HjRuVs5H0KoewPStctRWeKzxQCKUYPDAwoMXR6CGnP/Q2jK5SO0BMnTmDv3r2oqakBe9MGQV3kdKHy+Kk43p544gnVD3XafK5eBpWd3fjjwgqEEq14swikM/QMXQ5bCAgBISAEhIAQEAJCYEIJzKZA6jThc+XN6mqLAql4MJ/7wlMeFQJCQAjkEghK47u6upQYx/Jklmvrug4KoRSj6LpjWTIFPc5zhagrzZGXu29XwjKFz6A0nstBf1AGURUVFamemGxHcPToUfT09CiH5NjS+MBByfXTRUjjcdD9GpTGszVAXV2dSo0Ph8N4/PHH8eCDD5439sgw+FyDsRfMg/VTac5jpCN2unyu7LG+/+wg5kfKwfOz1zvNpfmbWq6e0JNDeTMhIASEgBAQAkJACAgBITDTCMyz25RAusHcqcrW2e1T1bDnXv3LshAQAkJghhGg2EIxbazQxvtM7mZiPFO76VSkY5HJ5hRqKN5RXMoVoaaS2DTR+3ohYY7sgh6r3B86BJmOThckuZ86dQp9fX0qPGg6CZ78igVjLhh/uV87PkYnLB2h5eXlo/1BGSb1wAMPKCF0oj+/K+X9KA5Ph5v6gTqdxulUGh+2KhGy6zMht/me0CZcNdPOT+V4hYAQEAJCQAgIASEgBITAhBKYbbd8J1TcioWFFTgzPOL7R6d/JsV0uI6SYxACQmAcCQwPD6v+lBReqqurVXny1q1blRBKUY8iXq4jNBBEOb+Q6HelCElXyn6QXVAaz2W6bBkGRMGZwnN7ezuOHz+u3JF0SbJ3Zq5DcLoJo7lDmW0ZmBhPBmRhWRY2b96Mhx9+ZNQNGoy/3HF3pXy2E70fHD+1tbW5CKfsshJIMxkMZjL48rYGhNxGhJzG74eAl03oyaG8mRAQAkJACAgBISAEhIAQmGkEXl/c+v3X2Q3RUFFFX2VXHzDijXuK/ZS9cpEdFwJCYEoRCFx4wTxw53HOG+cU3iiGUpBqbm5WYtTvf/97JUQFid0UoQIhaqLFn6n6foGInCvkcZkOW4qhFPyYkk43JHuDvtBbrlj6Qp87UdtzH4OxF8z53sEyWzPw2BnUVV9fj0ikUPWlDcTjICiJY0DG38V70ZITW1qQ6/S4MYbSw78271MC6Q1W604psZ9pZ+dyvEJACAgBISAEhIAQEAITTuDVxc3ffqvdlAzFqlLPdBwBRvi/6XKRMT0uleQohIAQeGkEKITShcjyZCaXV1VVIRaLqdJ4BiVRtKPIklvWPVWFycnY70C84zzoscqSb6bG0xFK3iyNZ2I8BUGK0rm36SNsnTsqHlMghI6MjKigrj179qh+qYWFhRftTRuwnIzPcaq+J8ccw6fGjqtzn8YUWsoAGdXnKIMHO44h5DTgulhruQikE356LG8oBISAEBACQkAICAEhMOMImJVr3+m0DoZiNfhRYzsyaSA9bVwYU+iiSHZVCAiBF00gEKIogvb39ysxioJcU1MTEokEGFjD/qAUUu655x5V2k0hKhCjOJey+Is79CicBbwCZhSVyZRuW7pBGZbEvphMjWdpPF25F7oFwiEf43Jwy10O1k2Fee7YY29aOpFzw5LI5v7771fiO8ceRXg6RAOmnAdjL5hPVaFyPPY7d9wFy4ELmWOPbS8owjc0NJzXL3gqjJ/z9jGDbFRmGvHOXoTcerzCad4cSiReMePOT+WAhYAQEAJCQAgIASEgBITAhBJwa9feYDcPhawmfKqi1hdHM9KE9LyLFlkhBITApBAIBKhAQKMblI68QAgNeoSyTyNTzVm+HYhPgZg3HsLNdH7NQIiikMeJghRDqCj22bat+mLu27cPXV1dGBoaOq8/6KQMlAl4U45BHi+FUIrAu3btwo4dO1SAFIOkHnroQRl79z230H4p3xuOOf6YQcGYTmQKofyRw3Vd1YqALnB+Bvx3ILc3bfBvxAQMhfF7iwyQYkAckmjvHcC74vUIxVufFoF0Qs+M5c2EgBAQAkJACAgBISAEZiQBq/ZT1zst/SGrGbeXVGOYvfloI5WbEBACQmAcCTyfmEHhg2JUT08Pjh49OhpYQ4GOrrHHH39ciScU8yimcAqEvUsRYWb6NmQVCFGcU4xiuwEKfbquq1AqhlOxRyjFwCA1fuyQ4Oc4dhq7zVS7z96gDEqiAHzw4EHVm5buWLZloEhMsZi8cvmRpzhAL00cDcYe+QXcOPYY0sX2A6WlpSp0iT9+0JHLH0P4mYy9cdzxB5Pn+7dk7POu6PtKIKWLNIWTQyNYVdyAUKKlIrSp5eoZeY4qBy0EhIAQEAJCQAgIASEgBCaKwCyn7btvMBvKQ25tZn2sBqfZGy6TvKKvH2TnhIAQmHoExopogbhBIZSl8RTgcl15LJulGEXhJBCjAkFlpoubl3r8FJ+4LflxObif68qLx+Ooq6tTZeGnTp1SPUKnleCU/apcbPwFvWkZlMSWDNu3b1ftAijWceyRH8V3GXuXJn5eaGwG446Psd0ARXjDMJQQSuZ0hJ4+fVr9IDIdx94L/deajSdYx9M3ksLnmGSfaCkTgXSizorlfYSAEBACQkAICAEhIARmLIG3Jtp/cI3V0BpyajMLi6rQPjgC4Hynxgs9wZfthYAQEAJjCQRiFPuDsmfgtm3bEI0WKefYo48+qhyhgcASCHq54krwmMwvLFaRFcW8jRs3ql6XFEKfeuopVQJO4a+xsXE0LIkOybElyvy8AiFx7Gc31e+zJypDouhKrKmpUb1pKdKRzyOPPDI69gKGMu4uPMYu9t2jgMz+qkGPVfanfeaZZ1R/0MrKStWb9tChQ8qVy7FHR2hQHh+MORFH/W9ZIJCOeBn8fVU7QnajOEhn7Fm6HLgQEAJCQAgIASEgBITAhBF4Zbx5wevshraQXYdXR6tQ3NnDS+Spfi0s+y8EhMA4EsgVNMaKGix5pRgV9Glsa2tDRUUFIpGISjXP7RFKUeW5nHkiUp0vUpEJp1xuDz74gGo5wNJ4hlJRfKYjkp8B2xRcqDyZw2PsZzeOQ+Ylv3Swr8HY4zgbewvaMnR3d4NiHN2JxcXFKuGcLRko2lHgC8ZdwFDG2fnjbKwQGjAK2PE+ncn8PlNk5ve7rKwMLS0toy0Z+O/AhT6nsZ9b8NmOXT9T7/sCaQZpL4NftB/FK82GX4U2bbpqwk4M5Y2EgBD4f+y9CXxc5XnvfwJkYylZCCEhJSkhSbe06e29/ffepvembf4NtjZDAmSBQJISkjbcplmazQSahqRJCGAbMIZAwhIcG+Nd0mzaLG+y9tFmW7ax8b7vtixp5rmf7zt+5OPxSBrZkmbRc+D4nDkzOnPO933OO+f9nWcxAkbACBgBI2AEjMCEJFDV9pVLIq097wi2dHmRFvnNxm0TdUxi520EjMB5EMAbbMeOHc47kfyghMXjkYcYhYDCjNiiAkuy8GKvhxenEKXUKxRBioI1iFHkB927d68cO3ZswBsUkRBRSoWpfBGfUp3H8ePHZevWrUKu1LKyMifUwYcwbrUrtTtd6nZbDm93MFO7wwbJvYoQikcouVnJ0YrtIYT67S5VW51H1zJh/4Qs8E4kjcVkztb98t7SxmoLsZ+Qd+h20kbACBgBI2AEjIARMALjSqCi7SvXhFviXiQqXrBZvtnYOWEHJXbiRmAiEkhHzOAzeCMiRuGVV1NT4wr5aLEawroJrdVCSX7xSQVSXfrfm6jrCE9+wY51ZQhHqsbj8YgYRWg8XnkUqiJPK0LUUJO/PVn3vx7q7zLxnv/4BjtOf1qGpqYmV8mcIl3+/KCwU89GbMrP1i/ST1R7g4EySeYBO0RQFUIRl2fPnu3SMiCEdnd3y65du1zRqsHaaLDtmbCpfPhOJ5By7cb6pGbvYXlvqMlykI7rjbF9mREwAkbACBgBI2AEjMCEJHBlZdv3PhRuEi/SLFcF2uTjKxql3yLs82GMZedgBAYloMKUehoiuhGGjRiFVx65GteuXeu8FMkjiGCHcDdjxgwntKjYMlEFp/M9bxWJVaSCK962MCY0vr29XSiUlEoEzQcRSs+BpdoeS84XL0S8ERHjEIThgVAHa2wPAc/sbnivz1S2CTedeR/7Iz8teX8Rm6kajxDKQxBto0E7D3tjzAm4Mpn9cYlJn6w/dlLeX1VvAumEvEO3kzYCRsAIGAEjYASMgBEYXwKV0f9zXSR62Amk5VG5vmKVHO21Ik1jPgKyLzACGSKAIEVxnkOHDrkw2ZaWFidGIZS8+OKLZ+VpTPbMSyW+2LazRSuEKPVmVEGPdAPkaSwtLZWVK1fK+vXrZffu3U6QQhhMFqVUQGSpc4bMZdS+lvNACCUnKqHZVC4nND4UCjmBGLEOwdjPD45qX36BT7fZMrXtKaunnnra5QidM2eOK5ZUX18vGzduPCstQ6oGpp3oJ2zKDAHnQRoT6Yv3yp5TfVKwum25N3fuG8b35tC+zQgYASNgBIyAETACRsAITDQCle1/c1WoqROB9L3lUbkoskq2HD6emVGBfeugBBAXkicnOJz2vlLvP8QHPADxBMIby6b8JaDCmX/J2Tq7OO0Rii3gkUjVeELjyVtJrsaXXnrJeZGpZx5CqIoqJjqdLTol81BOLPU9v0fe3LlzHePa2lqXl5ViQRQNol1GMo308yPZ92h81m93/nX1BqUPQgSmajxFo0jLQO5UhFDYaVg3IqifpTK1ZWo7hJUyYx3bQ4AnJcMrr8yTQKDcFUXr7OyUnTt3yNGjR0ejuW0f40YgLv3CgxGRU/E+ORqLy7+2rVv+l7MaXj/Rbk/tfI2AETACRsAIGAEjYASMwPgSqO3+7uuru8SLtBy9IdQpXmWDNO06MG5DAfui9AggdjLgJQcfFcGpzLxgwQJXNAOvK0Kff/rTn8r3v/99+frXvy733HOP8wpMb+/2qVwmgCClQijeYdhIZWXlWfaBiOIXnJJf+9+z9XOFKQQpFZG53sh/STEqvB/r6upk3bp1LjScduBhhYaNq3CYy/Y11LHjiUxe1J07d7oQbTwUKdSFxyKMsDMVP3VptneufQ11zcFNZ/KD4uWNt3ckEnEeuFqoi4djanvYHTaY7/Y3lG3m7Ht4jQttJ9IT75e+mMhDG7eu8SKr3/muiqb3ektWXutFWj54RVXDVeN7s2jfZgSMgBEwAkbACBgBI2AE8p1AVcdHvGXrf+SF6v/mLRVtK7xwU+ClrftFJCb9EkuUUnX1VEfm/ZSzg5OsOnAGuX0Sj8fkpd++IJ/65M1y801TpKSkWAoLJ0vB5ElunjTpEzJ50o3CsnDyJJl04yfkG9/4hvMizarTsYMZlIBfyGA9eWIbYhReeYhRCHKEJ5OnEa88cjVSvRuhBSFPQ+NVlBpKgJnI7/n5qAiqQiheeXjaLlq0yIlRFKxRIZT0BAhSqdoqVdslb8uW12p3ukx1XAhtpAHAC5ZCUV1dXU4URqDjIQ2eiwh3sDTbG5n4qdee3/bYxrXMNb1kyRJ3jTc2NgpCKB65eITSF6SaUtljqm2p/ta2ZR8BPEmZnn51x0kv0Nh2Q6hro1fRuP6y5eu331Daen++357a+RkBI2AEjIARMAJGwAgYgcwRCLU0e6GW6I/X7ujDg6Ff+tBJRcRlxMq+0UO+H1E8Ln29PdK9fp188uYpUlw0WUqKCwefiwpkSnGhE1IbGxosh1wO2YcKVIhReIEhvu3du9eJIngoBoNBeeWVVwY8hlVQ8Qt8KrbYMj2RCobw00JJeIQi+uGBS1g4qQkQo/DQ1UnbSV/ny5Lz4jyxPbxgd+zY4Yp0kS+VlAwUkcIj1J8jFHZmf+nZmv+a9DOD5wsvvOAecvCwIxqNutys+/btcylSzAs0X66wCzuPJdv3ihdulveVtYkXaZS31HTJH5Y1/yJzN4v2zUbACBgBI2AEjIARMAJGIN8JBFtu88oavvqDlk0bKdMU78d7ESdSVNJzvdou7Jbf/jodAvFYv/z4Rw9IUeEw4uhp4bSoYJL86qlZA+GV6XyHfWZ0CKh4xjLdidQJiFGkTyA/aHl5uROjEE2oMq0hyipG+cUVv+gykddhMljYNiKo5rrkc3DFI5Sq3eRkJTcrQiiiYG9vb95cN35bTGWPbMMbmfyomh+UAlIUknruuecGbA+7MtsbXAT1251eqyz1AQa2R55ftuFpu3TpUlm9erV0dHQ49gihJ06cGAiN135D20zbUbfbcmISaNp/RK4L1stbA23ihRvlTdWd8qGyRhNI8/2e3M7PCBgBI2AEjIARMAJGIOMEXvdvjevKDjMOifXhQyqxuAmkmRqWrVxRK5MnfWJwr1GfRyki6pf/6YuyZ8/uTB2ufe/pIkl+EAhvCKF4hHZ3dwuh2looiTBuFaHUo9FE0MEFKb8QrIIUvDS0m3X1ysMjlHyYeIRSMZ2weELF8ZRUAcrfTrm8nkpIYxu2R45QQrPXrl0reIQStk0eSw2Lhxm2p/bnZ2zrqW3Rb3vKDlY81Pjtb190HqHkiUZ83rp160BYPB6hNhmBkRJ47dhJ+auKBvGCUbki0CQX1XTKVcHWn2f8btEOwAgYASNgBIyAETACRsAI5DWBqqpLbqttDWzv7RXp75NeAuxH4BE30ht/+/zgBAjv/cynb3Fh84TODxleX1wkN5UUS1VlZPAd2jvjQuDAgQMuNJ6q3Yh0eOSpoKKCk18E9a/r+7ZMLUzBBUEKz7zp06c7MRSvR8KTyY2Z7JHnF0JZ15Blf9j8uBjFOHwJ54QQ2t7e7opHwUW9kOGGnTFji7zWpb7HcqLOfhapGOg1qraHVyhCPGkv8PymOBrXPQK8FkrC1mgTlmp3aoPjYA72FXlE4OCpXvmHZc1OIL060i4XLeuSt5c3PJ7X96J2ckbACBgBI2AEjIARMAJGIOMEqh645OOVTYHGI8dF4n0D1VTzaKyR9aeiog45/woLhg+tLy4uloKCAnnwwQcHBuNZf5JZfIDwT579h4vYoZW7KdpDyCyh8QhSiCZ+EUVFqVSii207I8ipgKy81CuPpXqEUowKIbS5udmFxiNI0Rb5NKnd+QU1PT+2Ib7hCbtt2zYnhCLOERpP+DYMEe4Qj7XQlNnYGRsbjIXaHu9jf9ic8kNgxtuWtAy1tbWOOR6htEG+2Z7amS2zj8CJ/n751qo28SraxAu2LnlnuHWnV9b6nozfL9oBGAEjYASMgBEwAkbACBiBvCZQVXXJX0SaAktf2yPx0xXUzYF0/AdM69evl0mTbhzGaxSv0iIpKiqS2267zRWWUY+l8T/i/PlGRCrED7zB8OLFKxEPsfr6eidG4RGKkKJiFOuDiS+2fWiBCnYIoIhUiFHPP/+8zJ07V0KhoFC5e8uWLS5HI22iE+vYuS51ez4sOSct0kWOUDxC8YxFCEUgprq5CvAq5rGEnwp8ZnND25zy0esWdnAlP+38+fOdCE9+2p07d55TLZ72YVYBOx9szs4h+wn0xePyUHSDeOFW8ULRrqtCrRs9kYvz+l7UTs4IGAEjYASMgBEwAkbACGScgMhFvxdqnP3U+m0SYyAYj0nMCjSNywhKB9/kDfzOd74jhYXDhdUn3kcgXbBgwcAxsh+bZCDPpHJNxQShjYrx6pVH8RTEKIqp4BGKcKIeZurVqMKKCi3JSxWrkrdPlNd+Pqwnc4PpSy+95BjjlUflbjwiaQPagjZJNWk75oJ96zEOdcwIoRTowROWYlEtLS1OnEMIhY/mp1V+LP1sJ4o9jeQ8lQ9LtT28QWHHdcnDDQR4PL5XrVrl8rLu2rXLeYTzQGQor1Bt01S2aduMwFgS4Bf9xQ3bxAs09r0p2HLcq+0WL9L1wYzfL9oBGAEjYASMgBEwAkbACBiBvCYwVy72KqKl9zWtk/5YLOEtYwLpWI59BvatA3AKyxQXlwih80PnHS10Ifjf+MY3pK+3d0AQHNihrTgCiB4qRuENSuVuhFAEkkAg4AQTxChEFK06rQLLSMSZifpZZaUCHkIUBYDUG5QQcKrGU7CGYkn79+8/xzMvH02V6xm7O3XqlPNEpkgXQigpAhCGEeFnz57tPGcR8bA9ZThRbWmk5622p0v+Xj2RX375ZSeE8sCDvKx4IyNG0yb+Sftd/zZbNwLZRSAuoe375F2VrTvfHmgKeStfFS/U+g95fS9qJ2cEjIARMAJGwAgYASNgBDJOoKrqEq+yLXDXqnY50dcv/fGY9JtD4qiNlRiM68xOzx6cx+W1La/JF+66S4qLiqS4uGhogbSoQAoLJsmG7u6z9jlqB5tlO1JWyk+XyYeJVx5CKGIcXnkUS1q8ePGAGIWI4hdURirKTMTPw0vPm3WEPGa24RE6Z84cJzaTj7Wzs9N5hJKnFW/odMKRtW2T2zIbXvuPTW3Ov02PkW3Hjx+XPXv2SHd3tzQ0NEhFRYXz7iZ8G+HuySfPhH/7mSpbW57h42ehrFiqRyjvk6eZQmihUMilwCA1CaHxpMZACE22PW03XWrb2dIIZDWBeFzaDh2TP6xqPXl5qHW3V9MlXrj5Fxm/X7QDMAJGwAgYASNgBIyAETACeU0AgbSqM/Sx6mbZf7JX+qjESx0UE0nPe/yUajBOKDGedHiU4VmHR1mgrFSm/uB7UlxUMLQwerqiPeLo7JdePO/jypU/TMUP8QMRhPDYDRs2SFNT04AQSmg8wslIQ+P9gsxEX1cRFDGKGZaIfFTtxsPZL4QePHjQhYone+blin2N9DjxCCU/KEIcghy5aVUIJTQeIRReKiKbV2hq0TPVNabXLPl9VQiFJ0WoSD0AZ3jDnWufdhgqLcNI29Y+bwSyk0BM9vT0yt8sa5E3hNuOvqG6XbxI/c/z+l7UTs4IGAEjYASMgBEwAkbACGScwANykVfZ+dwfVzbLpiMnJC5xE0jPc8SEsIcHE4IK4bUM6lesWDmQ35KwbhVSEKR+9tOfyCdvKklLIEVE/dIX7pRjx44keaGe58Fm4Z/5+SGEECJL4R4EOoQ6BDsK/KiYxzJZdIFv8jZ7fa5gBTvlh10iMpOncc2aNa74F16RCNLYMjatE22k7cQ21vNh4jzIhUpeSi3SBQuYkMOSXJbJtqcMzebOta+hrjk/N7yRCY3nGudaJx0GD5KOHTs2EBqvNqf25n+dD7Zn52AEkgnEJSYnYnH51Bo8R5vWXFzdIV6o/pcZv1+0AzACRsAIGAEjYASMgBEwAnlNQOR1XqTjmbdUNkndvkPuPp1iTTadIYBAlBy6ybsIKgzm165d6wr9lJWVydy5LzsxhZyMCe+oM+HdKkghHuAt9cUv3CnFhZOH9R6dUlwozNHWJpF46oI2Z442e9YQMuAGJ133Hx3h2IhRCMkrV650YhThs3iPIdqpIKVii5+fbrPl2eKUX6yDF555mmcVm0SMwiuPqt14M6sQmm5ovL/9snndb3N+gVePmbQMVIwnNy3e3EuWLHFpAxBC1SMU21Ixz2zvbDsb7LpT+6N/w+5mzJjh+jqEUArLkf5C84PyEIkUBdieiZ5qmbY0AiL90u+ieL7RvE68YP2RKyLRrV55/Yfy+l7UTs4IGAEjYASMgBEwAkbACGSawC0iF7+lYt0SL1gvC1/b5cYmcW7OLcZ+YJzGAF5DbBncM8hHaEJIIZxWi60MJhokb0f4u+++H0pJUaFMKRkm72hxoRROvlFmTH9UYrF+6e87NXBcubCCOEVILGHZW7dudQVrIpGIE6PggJCCiKf5LU2ISk+IUpuCF+w0PJntpBsgRyiCPaHx5MekWA12nDypkIhAlW8TKQAQ4DQ/LTlC8QhFgEfIw+7M9kZmb2p3LNX2NKUA1zO2h8dtMBh0OVk3bdrkvEGTRWq1N13mm+3Z+RiBCyHQxz1YLC4PrdssXniNXLVso1waaPmPTN8v2vcbASNgBIyAETACRsAIGIH8JuCq2LcteHtZozy8dou7p4/loTjKQFwH6Sz1tX+ArtsQ8xCVKisrhRyDWvEcQUBnv1CQzvpTs56Up0cM1qkAACAASURBVE/Pj02fJp++7ZZhPUepaF9cVCi33367y79H4/iP90IGYCP5W75T56GOAa6ExhIaT3gyhZKobI4YhYiiQgoMlZl6nOlrXfo/o9smylLP3c+GbfCDAUsEUd5/8cUXnRBKePKOHTsGcoOqrY+knbPxs2p3/mUqG0To5bpFkKOK+fz58911Cy/YKdOJYkPnc55qb8qK17quHLE7tuGNPHv2bFcsKRqNupQieOXSDiO1PdrWJiNgBM4QiBO1Eo/Joi3bxQutkSuWdYtX1vD+/L4ZtbMzAkbACBgBI2AEjIARMAKZJkCRpurO4LXlTfLN1m7pixPelb8Tg3cG8XiWEWKLEEoREKoi+71C1btMhQYVD/T1SJcJgXSmPPXkE/Kv9/6LFBVMSksgnVJS7EKiM90iiBhwwwvRz66hod7lD0SQIjwZ8URDa1XQGymrifp52DGrkAwHvJT9xZLwgqRIFbaLIJU85aPYxDlx3ZIP9ciRI7J9+3bp6uqSuro6CQQCzmORhxiId5pOwGxvZJ6handwY6a/QwRFgKdYEg+LmpubZePGjc4jl7ZInvLR9pLP0V4bgXEhEBPpj8dlzd4DcmmoTt5Y0X7EK2/+XqZvF+37jYARMAJGwAgYASNgBIxAfhOoeuASr6o9cEWwWW5e2SZH+8l+lfsePQzWNcSW8GLCu/F0qqqqckIog38VVFRMQRRQIVSXCAejIdghkP7qqSfll7/4mdw0pdjlFMVDdKgZEfWBBx5wIeqZEB/wBiVH5auvvuoKqJC7EhHZz+6JJ2ae5WWWzEo5Jm+31wnPRjjACIEPMYocrIQn44GLEIrtIkwnT9iDzvpe8mvdno3LVPbMNs6VQkmHDh1yXtP6AAMm8IEX1y0PMPTaTF6azQ0tjsKLGU6ExZMflLQDPOQg/QXeyFzzFOlK5Q2qbee3N92WjbZmx2QEco4AD6rjcdl45Jj8eWSNvKGqS7xg4y/y+2bUzs4IGAEjYASMgBEwAkbACGSagPMg7QhdGmyV/1HTLDuO90g/VauzVCPVQbl/QM4gHm86CiZReAYhtLq6WhYtWjRQ8AdhRb2jVFAZT5EOgXTWzMflrjvvSKtqfUlRgdxx+2dlbVfXOULYeAz24Lt06VInoqigAr9MsBvPdhrN74IVzBD0mNk3YhShyRQFQqxvaWlxYhS2qwVrUolS49HmY/kdySIvDy/0mqVyOdcsofHY3O9+9zvnjYyApwzN9oYWPVPZLTanfR4sNT9oaWmpYw1zHhwhwtMWqXLUjqVN2L6NgBEYhECcdDox2XuqVyZXNcql1WtNIM30vbJ9vxEwAkbACBgBI2AEjMAEICAPXORVts96Qyh68n2Reuk8eET6+7NXIEU8wrts27ZtrgL1qlWrXJgtnneITwgFKkgli3nJr1OJCmO1jfyj9/3ge1JYcOOQXqPqUVpcVCAPP/RziZ2uAO8XhAcZUo36ZkRmPPXMI29ocUpFPJbMWqzGL4QSnkx+TK0an6o9sW226zzqDTrOO+Q8VAhFhOPhRVtbmxPnKCCFNzLXLMy4Zv0Fk8bqOsyn/aq9+cVjvLtJdUGhJBjX1tY65niEUqyKgmnJk9qbf5n8GXttBIzA+BHg+XQ83i8n4jH50qqovKnGBNIJcDdup2gEjIARMAJGwAgYASOQDQQuC0S/8/Zwp1wUqpPynfskFuuTeBa6kDKAJwchnlCIUIgdKhJku/Ax84nH5ZZP3SwlxQVDCKRFMqWoWEoKi+TO2++QF59/Xo4ePTZ+o7KkbyLPIzkds53teByfejOqval3HnZIIa+yslJZuXKldHZ2Ch6ReIQSKo7nJHabLxMirn/2nxd5KTlv8lQSpk3eSry4EYpJIeBnOB5tlm/fge2pRyjr5KedO3fOQMX4tWvXuvysPEDCG1QFd38b2boRMALZT8D9YsRj7kD/o2WtvKWmS/64rNlC7LPhhtmOwQgYASNgBIyAETACRiDPCYTaf3RdpLPXC6w6+uzG7dIfIwtp4uY8m4YSCE2ITiqO5ooAgjD0lXu+LEWFFGYaSiAtlJKiIvnklJvkpz9+UJ579teyZ/fujDUBVcERSCeiBylCFB6NCKHYGZ6OeDxSFGjFihXOe3nLli2ucrqGJ/uFUP96xhpwDL4Y0Y3ctDt37nQFzigaRaoAFULhxPWpQrJ6N/I6V67XTB4nnNSbliXX3vPPP+9y05IfdPXq1a5AFYWqDh8+7DxC8dLVSe2Opa7re7Y0AkYgNwgkBNLEg7XfbNgqb63ulD8zgTTPb8Tt9IyAETACRsAIGAEjYAQyT2CuXOxVtpVeXx6NecGG/h+2bZA+l4M0O73eGPTjkZatgkuymMhx/uxnP5PioqELMhFaP6W4SKYUFsvX7/2/8qtZT8msJ2ZK9/rujAkdeD/mmhidjrjlbyNdp52YOV8EKSp3r1ixXPDKy8f8oOoFqkKaimn6mvfxQiQvKkJwU1OT81ScM2dOSg/ubL0e07GH8fyM2lmq78T2KJZEHta6ujqXkoHUBITF0xbaRrkh8dhRGgEjcCEEEtd7XJbtPSBvr2qXD5WbB2nmb5jtCIyAETACRsAIGAEjYATymwBFmmraAn9S3iJesEVur++Q4zGqZmenQMqAAy8+9exLJTRkYhuecnhbTp8+3YXBUnE7FAo5Yemuu+6SKSXFQ4TWJ8RT8o7ecvMn5YkZjzmB9MnHn5DG+oaMCiMINvkgfnEOtNGMGTNcG2E/tFF5eflA1e69e/e6FA4anoxImG9TKpGNbQhxhMaTJoAiPuSwJJclYdxcT7BjOZTAl4nrLhe+02972B+iPA956B9aW1sHUjLgmau2l6qd8s0W7XyMgBEYhICrYk9O6j5Zd7RH3l3bIe8MtkzL75tROzsjYASMgBEwAkbACBgBI5BpAlUPXOJVR0uvC7Ts90Kt2/6+tqV/b08vFQIGuXPP3GYVDTo6OsY1N6YKhCoO6VILohB6HQ6HhUI8O3bscCKHUqIid8HkyVJSXDSsQFpSVCg/+fGD8szTv5KnZz0lTz4xUyLhsMslqPsb7yWFXrJJhFKPz8GOSdtG24zcl4i8eIRSdKq9vd2FhydXVfdzxc5Szf7P5No654snIvkpCc+mgjmh8XiEwhThjhnhWBnCWIVR1pXpYOwn6nbl5V/iDYrtkZ92yZIlrjDVunXrnBA9mO3km80Ndp623QikS0B/83U51N/xQEv7uF27drkCcUN9Pqvfi4vE4nGJxXvlQF+//Omq9eKVNn0l07eL9v1GwAgYASNgBIyAETACRiC/CVQ9cMkNka5yL9LS/4ZIW9//qGySDSdOZrMDqeDpR37IsRRk/GIHAhJiB151eH21tLQ4kY3ck1qExz+ASwgd/bJn9075/O2flZKiofOOTikuFLxH7/7Sl+SpWYmK6XwnxzB//vyMhteuWrUqa4UxbSPsAE9HPEIXL14sHHN3d7cTAykclKqNsnpwnObBYWfJofKcK+dMfkoql9fX1zuPUERiBH0ET+XGciyvoXzdt/LT81MhlIcJ8IY7xeRoB9rH3zek2bT2MSNgBFwl90Qfp9cQS/o4cpHTx1EQj99jokq0j+P65Pdzdwbzd19o47nYhX6RfumTnlhMJtd1ixdo+mV+34za2RkBI2AEjIARMAJGwAgYgUwTqKq65A/CbQEv3ChvCLbIDaEGaTp4+ELv78fk7xkcMROGitijAgVLBkVa1MS/fbB1FTl0yefYJ/knX3nlFSeErlmzRjZs2CB4oxD+mmrSY9Jl4jNx6evrlYd+/l+uMBMCKDlGB50Jrf/kFHls+jR3Tgzu9LgR/Y4ePZrqq8dlG5XsM5HOQNtFBT14IIK+8MILrmBNMBh0BWvIEbpt2zYnhvqL1SgcFRB5TRvlw4RAwDWACEexpPXr1zthrqKiwgnq2Aw2RLvxIMHvBcp2v32pndky8WACDqlsTz2ReWBBsSSKU9E3wJ/rkzbxT9ofYH82GQEjMDICXDc8YODa4veXa41rrrKy0kUD8DutfRypbfye79q/dXZ2juxLs+jT7pfqtEDaF4/LV1tfFS/S+O+Zvl207zcCRsAIGAEjYASMgBEwAvlNoKrqkvcNCKSt8uZAvZTt3JdFQ4XUh0Loul/UQQi6++675Sc/+clZ2/2f0XXCX6m2zT5KS5e68FdCrwk9xit0NKaVK2rl5inFQ3qP4jWqoun99/1Ann36jDCqx4owwwAxExMiD0wYgOrxjMVSBSn2zeDWL4SSI5TK3QihcBit9skEz1Tf6RfSdJ3PIRD4vUE5d7xiEQkQ6ObNm+c4IX5i+yoQjEX75Ns+VUDxnxc2qLaHJ9qCBQsGHpLAfc+ePbkdspvK+GybERgnAvRtyZM+vNKHPfRx5EEmVQ0Pe+jj+P3TPk4flnGt+q/dVOt8ZsWKFclfmTOvzwikMYlJXB7q3ine0hU/zu+bUTs7I2AEjIARMAJGwAgYASOQYQIfq6q65JpIW8CraOq7PNjW4wUb5dkNm7N+IEFInX9ghED0mc98Rm66+Wa59957XSEehFA+g7cJQtvy5ctdDsqtW7c6j0PENjw9VZhKNYg7HxB4vfz7t7/hwuZVAE21nFJSJEWFBfLFL9wpTz7xmDw9K/XAj0FjJiZ44DkLWz/r811n0Mogl/2xxGMXMWrRokUuHyaV0lWMgqGGx2fi3MfzO+FM7jwKJWGb5NglTQA2S1oH7BdWCHhw0zkdoeB82yrf/k7tToVkhJfEA5JSqampccWSCI3fv3+/HD9+3NneaPUH42lL9l1GIFsJEBZ/8OBB5/GPdycPvoLBgJDDmz5OC8LRr/nnkfZF2k+S8kJF2GxlMthxOYE0Roh9XOKxuMzesU+uWrTsZxm+XbSvNwJGwAgYASNgBIyAETACeU6AIk2V7YErg82nLgu1HvNCTfLj5nXSGzvX42Owm/lMbD87N2ZCCL399s9JyWnR8TOf+bT86D8ekCdnzpQVK5a7gZL/OBE/Bpv9nxvJunr9zZnzOykunCzDhdYXFxXJzTffLA/94hfy1FOzZNaTZ8J8dVCIsNPY2DiSwxi1z3I+hK1TzXwoMc7/nn9gy7FzHnjrqlcenkF4QW7atMnliCNMHA+iXJ9UTPPbVPI5wVKLiCCEkr4AO0bsRySAM6K+inks/WzVJmyZuE6S2fAaZsoNlr/5zW9cxXgKJSGEkq9wy5Ytsm/fPif+Y+M2GQEjMDyB5L5N+zz/X+L1Th9HflBSn9DHJYTQoPMIJUWKv4/Th2/J1/KF9nHsj4dLPGRLdZz+Y87KdW6/YqSFcf9I04Gjcs3iFd1eRdtDXln3G/P8rtROzwgYASNgBIyAETACRsAIZIhAVdUlXnVH6F2hZrk02CResEm+Wtsix/vOzqmXbYMIPFASgyvC0hPedXfc8TkpLi6Um0qKZEpJodw0pVjuuftLsmjhwoGQ5bE+D4S/z332s8N6j+JRWlhYKN/85jeH9M5E7CGkOjnH4VifB/vXgSWFjziOVINWthPizcygFJEPj9Da2lrnCYkQ6PfKy1WPnuF4Kyv9HOeJ+EsRETxjyZ0HF6qaI9ohEqQK9U7F2Lad++AAJtgbfQAzLMm9itcYojN5WUkPgcdawlO8b6APSG4rbTNbGgEjMDIC2sfx4IEHEDyIwDObPk7zhKv4OZ79nf4WEYmQk9c7AilpCeL9Eu+Pya4TPfLHZXVHvKrWv9Y7xTdFotd7VXKJvralETACRsAIGAEjYASMgBEwAqNBoKL9p5cGGhq8cKt4oVYpCNfLrp7s9uqjOAqi3KxZeI/+yg3G7rrrTieQ+sPZiwony+fvuMMJJyoyjvaAif0xs/9HHnlEioooyFQ0kF/UfzxuvajACai33367zJgxI6XwqKIYAz31hBnZ0HX0Pk2xKvKQajEMBr4IfQyGNW3B5s2bnRCK9xAcBmOsrEbv6EZvT3rMutQ9D3XMeCghAHP+ra2tsmzZMsdl9uzZTiRQUYB2VM9G1nW7Cn3a3hN1qTxg42egAjwiKOuE4SLAaG5aHpRoygxCeAezPW3D5LbVNralEZhIBPzXwXDXBn3coUOHXB8XjUbdw6/S0lLnmU2qCq7d5P4tuV/T69t/bY/1Or9T5DX1n2vOtDHaKBopGUhjcTkpIgWRlvjbyhtXedWd9V645YtvremOvjnY+v+Nxi2g7cMIGAEjYASMgBEwAkbACBgBJRDs+K4XiZ70QvWH3hhsPXhdeZ10HTl2Tlh6Ng0u8FxJeKgkPEiffvpXgkBa5Ct8dEaYLHLemvfff7/s3bvXnddohtayL4QZQglvvPFGKS4uHlwcpZp9UYHcPKVEHnzwwbOEssEGjIhChCxmasILMhQKSVtbmytWoyLoaDLM1Lklfy/npIKBvsdr2hcBbvfu3c4ztrq62gnXtI2KA4O1n21P7QEKFxVX/MIo62wnNcMrr7ziRGdCdcnRShtoG2n72NIIGIGREaBP8/ffvCYFCNcX6ScoildVVeVSf3Adcq3qNcpS17O5b6MP2bBhw8jAZMun4+QfTcxuRUS+srxLPhhoEa+yjVRIZe+u7tp9RXnLR/U2zpZGwAgYASNgBIyAETACRsAIXCiBB+SiN1V0zvGWrxVvWYdcW71BvOo2WbZn/zlCUbaMHTgO8lbiSTZzJuLL0y5k+Z/+6UvneJAmRNIiKSkpkckFBfLpT39aSsvKRvVUYvG4C+O95557pLCoSIqH8h4tLpSCSZ+Q//rpg/Lyy3PTGmjiPbdjx45RPeaR7CxZMORv81mkIiwTr0Q8Z4PBRO48ioiomKeeoCoOqKCnr22ZWhBVUcXvFco28hKWlZU73hRK4iEGxcEQbPy2p6KO2p5f4BmJPdtnjcBEJ0AhMlJQUDFecyBzHfLQUfs3Xep1m4v9Gvmuc3VCIO3j4PvJkxyXB9u2y/VlTXEv0nrSi7Qef0+k7eg7TCC90Dtg+3sjYASMgBEwAkbACBgBI3A2gcuDK672aro+7AUb//6ycPsnvEWrPjd7254T0huTXtwXXKxX4iY9WwYbiCPhcHhAYGRgd/fddw/jvVkkJUWF8v9//O/kxz96QLZt2yrxWH9ijl9YztVFC+dLweRJQ4fWn/Ye/eIX7pCtp70yGYQON/BEIKWyuU3pEfCLav6/UIENb1C8YPFIRCTAO5GcqaQMIHcevKdPn+5SOGj75LJIMJx9jcb7ykdFFfap27g28UIj7QD5bElDgDcyRVxoB5uMgBEYOQHt5/wPDLSP04Jw5OClj8MjdMWKFa6PI0806Wno40ibon3caPQD2bQP+h+KAub8RC5SEVny6g7xQvVyOV6koUbxKjqOmUB69r2svTICRsAIGAEjYASMgBEwAqNPYHHdHzy6fuvheF9c+hBIXSHVxE16Ng02KAyhgztEGDw4hwtvH6gsT5j7TSWyeNECOXniuCsZy+DyfKatWzZL4eQbhw6rRxylgNSUYgmHyt3X1NXVDYhIQw0sOUcKz9iUPgHa0i8S4BFKjlAGzFSMRwgdzCN0qLaw9854hyJAqAjKUoVQPLuXLl0qK1eulHXr1jkhWtMyqKijQs75XnPpW4J90gjkJwF/H0eOUB44kCOUgnDkrdY+jj6L65P+TvsvvW71db4uFyxY4H4H8sEC6vceFi9YJ28NRk8LpO0mkI7+3a/t0QgYASNgBIyAETACRsAIJBGIRK//l5b1h/tjCKS9Eo85jTTrxhgUxtGBHVXBv/rVr0pR0RDFkU6LlGdykxZKYcGNcv99U6Wzs+OscN50TlZDfP/zR/8hRQV4jyZE0MGWhQWT5Hvf/Y70OK+5mKu07R+06rmkWhIGqaJSOseWL5/hnIcS0WgDiogQFk9BDnLOUTWe/HlUjcdrUfOE4jWlxX6Ucbr89fMTbYmQgkDPrCILhVmoGD9//nyXmxahHw81PNUQakh/MdiU3J5Dte1g+7DtRiCfCOg1wFJ/U/zn5+/jSD+xceNGFxpfU1PtPELnzJnj+jiuUS2k5xdAU/VxbPN/Jl/7td/+9rfut8HPM1fXtxw9Lm8PrJIrA1Hxwk1yUUWbCaRJt6720ggYASNgBIyAETACRsAIjD6BSP31H1/defhUf0wIskcgdbmwsmxksWfPntOFmma55de+9rVhPUhTiZfFhZPls5++RebOmSMUf0pn0kEtXnIFeI+mLA51RjAtLiqQT992i2zZvOn07uNO0NMqwMMNUBkEIzzp96ZzjLn+Gc5VRQNEAjxCEUL37Nkt3d0JIRSP0IULF7o8ljBEAGWeCIP/4WzmQt/HI5S8hBRKokiXCqEI0bRDKjEn123Ojt8IZIIA1xKpP+jjyQ/qF0IpCEdqCq5FhE3r4854sQ/Xx/FwbOfOnZlo0lH/zgOneuWDgVVyVaBdvIqW+BsqoiaQjv7dr+3RCBgBI2AEjIARMAJGwAgkEYjUX//h6ubDB3vJP9or/VTxHvXb/QvbIQNKCrkwaEQMw4P03nvvlaKi0xXkS9L3JJ1SUiQImCXFxfKdf/+2ELrPpALduaJkQrg7ePCAfPELd0lR4eRhvUcnTfqEzH7pt6dPOpHP9cSJE/LSSy8NeMEONdgjhyMD53OP5cI4jsdf+zn615Vx8jEghCJUa37Q1atXO4EOoQ7PxV//+lnHjHZXz0YVRHU5FMuJ/h6MVGRhybWDHZKDlfyg2D9eajyA4BrDQxfxJtWk7ZnqPdtmBCYSAX/frNeFLpM5aB9H8T3SUNDHkVNb+zj/gzOuV2b6OvoufT3R+zFl4eeg3rLKi6gBvNvzYeqJxeTvKhvk0vLW/jcFm3ZfEmlZ965g9H8n3b3ZSyNgBIyAETACRsAIGAEjYARGlUAkev1V4cbDXUdPCu6jLmD2PPNzjtXAhIEn3jYMKBkMMTC6//775eabb3aFmG4agUB6xqu0SAiDv+3WT8nzz/9aDh866A4fMXZg8Is77emCTs8/9xvnOTqQ13SQEHs8VL/85bulp6fnLK879kkYOMfvH+SlWuczeO7l8jTAkMK8/f2Ox+HDh915IRIkV43HgxEWCAMqhKZiY9vO9ajCXpj93BBdCDklLx9iTGNjg2zatMl5q+EROlRofC7bnR27ERgPAske1bzm4QIPe3jY0N3dLfX19RIMBmXevHnuYY+m/7A+7tw+bLh+PbmP4zU8eWhK+o9IJOJ479u3bzyaf1y+456VUbk40Ch/GGiNXRRpe+0dgda/HdV7P9uZETACRsAIGAEjYASMgBEwAkkEItHrLwo0Hq7YzcAi7orYJ0rZj8sYIK0vQWxjAIrQgxecDqYefvhhufPzn3NC5xnh80yoe9rbiibLPV++21Xb5oAGxL04Ymm/dHW2OyF1uNB6hFrmVzdtGvBI9Z8guTIZ2OnxD7bEE6a9vd3/pzm1jvi2e/du6ejokJqaGhcWj9cinrEqhOqA189DPYIG42LbE8ICzLgONM/qb37zaycSwLqrq8t541LRGi9kvNcQqJm5hnTGxgfsPKesyw7WCGSeAH0cQijXW23tMlmyZLHLgUyxJPo4+jJ/30bfpduSt1u/llowRUimj2OJGMoDUlIQdHZ2uiJVBw4ccOk/6OP8/VrmrWM0jiAmj3RukUvKG+PvCTTveUuk4/B1i1s+mnT3Zi+NgBEwAkbACBgBI2AEjIARGFUCkej1XrDp8JPrtyRC612RpvOr8D4aw4LB9oGY09jY6AZMOqB8ikHnrJnyve98W0qKCwTvzbRF0SQP0MKCAikpKXGDMc1NGouRJ+6U3PeD76Ulwt74iY/L449Nc0JzqvOgoBCDPT3+wZYMCqlOnOkJ5oMNPHlPQ+MRc1esWCGlpaVCVXO8Fzk3v6eUiQKpRYBkG0BEUaEYO5gxY4azebbhEUp+QkLjqWC9ZcsWVzUescbEzkxfLfb9uUjA38clHz/v4W1N+g9EOXJQU0DP+rj0+rLkvk1fk+aD3wNmHvRQbIq+jtd4hJJnmoc9pP949dVXBa9QvHP5LZo4U6+Ubj8gVy9d0+eFWja/J9Jx7I9NIB3VW1/bmREwAkbACBgBI2AEjIAROJcAAmmo7fC/1TUnwuv7RPqzLgtpYlhErsRkgfHpWTPlmadnyfRpD8tnP3Pr+YukJUVSVFQkhYWFcscddzjPIL61pqpSbr6pZFjhlbymX/zC5+XkyeMpx3AMtgm7VPFLB4uplpwjhZoyPSBU8QABDjGUwSr58whpxEuKQS2DW20TFUFZpnOeqc59Im+DGzNs8bhFjGlubnZh8alsgfbROaXR2UYjYASGJJDcx5GGoq5utfNW1D6OhxT6sGci90+jce7KEbbkmC4rK3NC6I4d250I6m8s2oaJvk/X/e/n9/pJaT98Uv60rEG8qna5PtRx7C/LzYP03BtY22IEjIARMAJGwAgYASNgBEaTwJJ1V3mR9q23VjdLD96j8T7pPx1on20DEKr9EmqXPFB76qmEIPfkzJny7W9+U24uKZGSoiKZQhEnlsXpFHGieFORUMSpqIgw/SL5xc//S+65+0tSXEhRp8FC99l3QlhdtXKlQ5ZqMMc2QjJTHX/y+fAaL0zymKba13i0C147ePLgtcgxI9xpWLcKoqmO27YlCqskc4CfigMs8aJ6/vnnXV7a2tpa56FGBWaEaNp9qClTNjHUMdl7RiDTBFRIG+z64P2TJ0+6SueExuOJTV5oHkao1zt9HLP1cUN7idKf0cf5H4T5+zgY8h4pBwiNxyOUlCv0caT/oB0GayfsaKj3Mm1n4/H98fgpOdjXL38SXCNeOCq/H44ee3d5g4XYj+a9r+3LCBgBI2AEjIARMAJGwAikJFDZufp/Burl6Cl8R3slWwPZqLLNYFYHZ8kiFK8Rnn7ynw/KHZ/9nJQUqkg6mLg59PaCSZ+QooJJLnx/KIF08uTJ8uCDD7pBXypPPwZUbOf4CSEc6vh10MlnKGqU3be/vQAAIABJREFUqQmBFJapGNu2c8UDbVNdqi0iEMyePduJzeSgJc0Cnrjkz0sWAZJfZ6rt7XuNQK4R4NqhjyUf5YkTJ5wIR9X49evXDxRLIjQe0U493xHx/Ner9Wvn9mt+JrDyz/4+jt9lHqhRLKmhIVEQbv/+/S73sd+WrI/z0xh8nQfVvbGY/E1ti3ihjtg7wi3HvLAJpCnvX22jETACRsAIGAEjYASMgBEYLQLvXtxx3esiHfveFlwjO47jsdiftQIphWbIc+kftOm635Pl6SdnyZOPPyE//fGD8qmbbpZi5xFa6KrQDy50phBL9e8G9R4tlOLiQrnrrrtc0QiGO4MNANnO8VNVPJ1BOR5MeNtkaqLAD96j6RyrtsFEWapIQBuxjpBMASoEmCVLlrh8rORlRaBBFNciIn7b0HWWKqrrtky1uX2vEcgVAlwzeCEeOnTI5QjVPMhcf/RbhHBr36XXa3L/pO8nb7fXCaEUPvRxzPy+0schhGoe5La2Nve7R55W0rDQJvRhOqstWb+mJNJf9hLJE4vL7Ws6+y8NRHdcEWnZ7UUa/2y07vtsP0bACBgBI2AEjIARMAJGwAikIPDOpdHr3xNuP+xF6qX1wDEUvqwVSBleEI483AAWgfSpmU/K2s5OWb1ylfzfr/2L4A06XBX6EYmnxYUyxRWGKpAFCxYOO/LRQWK6lew5x0xWsmfAS/gpg+PheOfr+yoQ4GnGOSK64AFMyGh5ebkr2kLY6NatWwVvKURlFTuHNQj7gBEwAsMSoB/iIQPpVcgP2tra6n4DyF05d+5cF8KNeEc/hWcoSxM+h/YE9ffX2scpN+3j5s2b5/q45cuXu4Jwr732muvjaAse9Nk0tgR64zGJx0Tub98of1TeHPMqoru8chNIU9zC2iYjYASMgBEwAkbACBgBIzB6BN5V0fTe6yo69nkVjRLYusfd9WdriD0HR/Vu/wAv1brzIH1ipqxYViukUz108KDMmPaoyy+Kx+dIhdDBPl9cMEm+/93vuryRwwlj+j5eN+kO4BFTMzVxvOToU3EwFed820a7MCO4EBqPAEOhpDVr1sjatWudRyj58/AI9U/qMQUzXfe/b+tGwAgMToBrBtGN3Ls8aNi8ebMr3FNdXe28FfFa9OdB1us03/qf8TgfZad9HMUAEZtXrFjhChPysIf0H1SNT55oJ38fx2ubxoZALzcu/SK/2rRd/mRpvXgV0Y1eqO6/j96dn+3JCBgBI2AEjIARMAJGwAgYgXMJhJre7VW3111T3nzq5+tfc4JiL2FyY3Pff8F73bJlixOwhhtMMhAkJ5p6u7CsW71avvKVe2TSpBtd4aYpFyCWFhcXyGc+fat0dXaM6Jx27dqVdm5PBq+ZnFpaWtIWc4drj0y8jwiggiffj5cU82OPPea8zdj23HPPnZUftLu726U20GJJiKEmBGTSCu27c4UA14mKaAhpKqYlHz+e1hSsW7dunXv4UFFR4a5BhFDCuDX3sYp5usxEH5Jr3wkr7eM0x6oWSgqHw9LY2Ojysm7fvt3luEaUzuU+zm9nedVPO/E5JtU794sXqJN3hqN7bljc+Nfn3sDZFiNgBIyAETACRsAIGAEjYARGj0Bg5Q1edfv+68tb4/fUJcS+vrjTSZPHtRl/zQAIDyMG0cMNXBkoMjCkYIcO2jkBig9NmzZNbiqhav3kYQowDe5tSvGmp2bNHHFINeIAFZMR74Y7Bz6jAm8m4FNMKJ3jHO48xvt9FQk0bBTBhYrxL7/8sgSDQamrqxOEUGyBkFHCeHVw7V/qeibY23cagVwlwHXDNUVfR39NP9Lc3CwIoaSnIE0Fodz0C4h4ep1y3Y53X5Gr35eqj+Nhj3q9r1q1ynmEIkSTIxSP0Ez+loylLSPw8juPrfEAlWXO990x7sFi0nXomPxe+Sq5sqLt+O8HWv929G78bE9GwAgYASNgBIyAETACRsAInEtA5HVeRUvLpYF2+VhFvRA83JfFHqQMuqkKns5gmsE3ueuSB0sMFBvq6+SO2z8rhaer1BcXFaQVej+lpFCKCyfLV+65W44ePeyKWo1k8Md34ymVjvA4ffp0F+44mCfWSL73fD4Lu3TE6LEWGWDln/k+f/sjsJB/kBkxFL5UUyZfIYWu8AaloEsue0qdT/vZ3xiBCyVA36kz+9K+VJe6jWsMIRRhjtzFFEpSb9Dkvs5/7Y5135FL+4fLYGz8fRznBN9QKCRNTU2uSBXFqhAJc7mPw6b0t05tzm9nass81CIVAKlPli5d6u4HsDUV3VevXj1gp/o3ubYk/2if9MmuE73yv8IN4lV1RC+fv+Lqc2/gbIsRMAJGwAgYASNgBIyAETACo0egdM0114WjO7xgh1xbvlIO9fVLb6w/K0PsGSzhmUSlYgaMww1+Ecw2bNgwyNgoLvv37ZGf/+yniQJO6YbbFxUIofn1a+pEhDDSkRWs4BwQEIY7dt6fMWOGdHZ2uuNPNVAc5MRGbTOiImH+6RzrWH5GhQMVQWl7BsR4hCKE4p1GARc8QrEPm4yAERh9AvQHeOfhfV1fX++8sbkG8Yj3C3h6vY5ln5CP+1aGPNhj1j6O0PiGhgb3W8ZDK8Li832iHycX6saNG11aABjgfUxUCPalvwXJtgZDCughFOfyhEDaIz1ysrdP7qhqES8S3e2VNn9k9G78bE9GwAgYASNgBIyAETACRsAInEPgTZH66z8QjB72Qu1y5dJVse5Dx6Xf+ZFm5/ACD5Oampq0BVI8bFJN8Vi/9PcjpsUlFAzKbbfdIiVFRc6LtLiI0HrWE6/9RZoKJt8o999/32mvqpELpBwLxUcYAA83yOczFErinDMxIcoiRg93nBf6PoPc5H3gdYY3KCIBHqGlpaXOY4gCLngRJ08qILPUmc+wnil+ycdor41ANhPgWkGYQgjFI5Q8leQhplAZKSq4TnloQ7+EEOW/ZrleU13H/s/YeqK6vLLSPg6B+cUXX3QFqfB+5KFech9H2zD5l7ncr3EeiJjYGh6h5OamACNpGGCBrZArmhm7UmasD2VnvEeECfvN5Skei8sp6ZW+WEymNm4UL9x2zCtv+eg5N3C2wQgYASNgBIyAETACRsAIGIHRI/DOSP317wu3HfYqmmJvX7L6VOmW3SJxvC+yr0yTDg7TqWTPAIvBEgOuoSbdJ6HYP7r/ASkpLJLigkKZUlQsU4qLzwm7v/322514MNQ+h3qP76OSfToCKcePtyl/o8c51L7H4j3E3GQx5EKEDs6J/fmXCKEMiufPny+VlZXOI/S1115zHkSEjeZr7ryxaC/bpxFIJpDcdyCsIYQiwpGjEkEOYY6HEOSwxEuPa5LrVGeu1wu57ifa32r/pn0dPBGZ582b57zeeXBHSgJ/HuTkdsvF19iW3954nRBCT7j+HFvzex/DBDbJvM7XXtjPM888474rF/npMccpYU+YfVxkVvcW8cLRY155hwmko3fra3syAkbACBgBI2AEjIARMALnEkAgfRcCaaRRXlfeII+1bzmdVzN7BdJt27a5QVA6gyhEN/+ATQcguuQ9ndm2cP4C+cLn7zwtkp7tQTp50ickFAy5Px1qn7rvwZZ4yxAimM7xk2sOgfBCvm+w40hnOwN5BvnpHKt+hkGqf2Y7g2CEl9/97ndO9CU0norKhOsi0qTy+OGcGWAnD7rTOW77jBGYyAS4dug3CMc+ePCg7Nixw11rXHM8NFqwYIHzzuZBDV6h9Edcs/5rWNdtmfD89HN48snEAzjt53iPPk493uFLH0eezHXr1jkPSR72JE/+Pi75vVx5rbZGISg8j/l9IzQe7+OqqipZuHChUEAKVniEYmv6m+K3OT/fC1nHprlH4Lhyd+I3P3H0S7btkdeHW82D9NzbV9tiBIyAETACRsAIGAEjYARGl8DVZQ3vv6yyfZsXbop7wSa5d02XxNydefYOLqjKSyXkdAZRDMzS8kDkdE/PW17dLP/xw/ulhFB7ijcVFUjh5Enyw/u+f8GDLgZtiBbpDgwJv8xUzjmOlYHuUMdK6CPt4Pc045gRQimgQYoABsqExlNIBM81Ezxzd9huR54ZAlyL/ocFfvFH+xSuL8Li165d6zxCCY3nOuR65BrlOh7sWh5sezp9bL5/Rvs4f2oBmPLwihQkeNmTBxmPUPJm5kMfh03pjN3pxDaE0MOHDzvRff369U4EpmAU+WgRiNUjNJVNpdo22vZDO3V0dOgh5+aSdBenj7xl/xG5uqL1mBe2EPvRvfu1vRkBI2AEjIARMAJGwAgYgSQCb69oudaLtK68NtgS80ItUlzbKr2x7BVHGTMwYCNUMZ2BFQMyhINhJ59AilB64vgJWbRgvtx1x+1C3tHP3nar7Ni+ddjdDPcBBphM5ElL5/gZnBOGmYmJY929e7erDgxHBp46MwgmPJJBMULMihUrXA65LVu25F3YaCbY23cagWQCPOghLJ7+gOusvb1dVq5c6YrS0B/y0EjFKbz0/IJeOn3NRP8MfRwPerSPo+/lARuF6srKytzDntbW1tOh8XuEB3WIof7JLyb6t+faOraGxytFuagYj+BIGoZgMOiKJZESharx/t8F1rPBhmi/VatW5Rrys483JuIybcfjsvnoSflAVdQE0qR7V3tpBIyAETACRsAIGAEjYATGhMAbK1unXRRulssDUfnb6iY50n/GY+Tsu/bseUWl2nQGYwgFePaoN0xaZ4CIyf94UG7YIN/69rfkd7NfuqDKuCqM6hJRMZ3jZ9DZ1dWV1mGPxYcQARBz8ZYiR2Ftba3zUMNTDeGZ0Hg9p6G+P53PDPX39p4RyBcC/muBdZ05P9YR2RDeKF6DOIUQiic23op4hOKlh3jn99pOpy+ZqJ+hD1XxTpfKQt9DWKaPW7x4sevjOjs7nTcuHqGI0kMJn8ntmQ12qjaVvFQb0+2cFzlCsTXSMHDePOzy56PF1uCEvSkv5ZeNS46R39eh2iwb2mioY+AWhPyj8XhMDvT0ykeXtx3zwg2Wg3RM7oBtp0bACBgBI2AEjIARMAJGwEfgQ+G2H3uRFnlvebt8uKJetvT0DHXvnhXv4SHCQGi4ARoC6YoVy90xj3TApINIwgkRAtMK1R+CDn+PqIj3Fx5Jwx0773OONTU1Q+x1bN+CGSIp558PoaNjS8v2bgQGJ0B/kjwhTpEjlIc4DQ0NLm8lhdleeumlgXBl7SdUnEqn39O/mchLFfbwKNQ8q3g9IjLjCUmxINIR8LCHNtA+7kL7+eQ2zsRr/e3yfzd9uf7+kBKA/KAquuMpi0iszHLd1ohsSPbu9bPI9vWYxCXuijTF5Hh/TG5tXH/MW1xrAqnvvtVWjYARMAJGwAgYASNgBIzAmBC4Iti+0Is0y3XBDrkiWCcN+w9n+/jBeVWmIxQwOKZgBlMqgWK4E2VQyd/pMp19IHrgdbR3715XGIXQRPJxagiseuKkI17wWQpNZXLSwbZyyOSx2HcbgWwjMFyfQN9BHmHEKcS4aDTqPEIXLlzg0lQgStEX+D1C0+nb0uk/Jspn4EVfD0POmRyheL77PUIpHkTYOAJoqjbz9/Gp3s82u0t1PBy3FkvCI5TQeDxCKZREWLymYNDfIL8QqnaYDzZDQcBURbFSMcvGbXGfQNoXi8v3OjYd8+ZXmUA6JnfAtlMjYASMgBEwAkbACBgBI+AjcHGwtdKrauu7obSlwqtpk1c27cjGMcNZx8Tgj8HecIM5BoAMlhAtz3fQq3+nA2sG0v4JMRSvUPIBvvLKKwMhsBzbaAgd5PrMVKEm/3nauhEwAokHLfQJ2h9o/6BsuFYRQvHSIxUIodsqTKkgNVy/Ze+fXTlexTvtTxH4tCI6KQd4CEZUAf2w5gbV9tF2ydUl9sVvjs7+8+AcEX7b2tqcVyyiMLamQvFEtiPyZzMlX59+ftm6Ho8nqtj3Slz6Y3GZtXnXsbfODZtA6rtvtVUjYASMgBEwAkbACBgBIzA2BCIddV5Fa+y95dEOr6pVZrR2Z+u4YeC4CHvX6szpDAIZNF/IQElDYRmA4wFGeCKDckIT/YN1v2eODurTOb6hPsN+MlWoaQC4rRgBI+AI0I/gpUcBm82bN0tLS4urZE5oPP0BnoyId4R1s558bavIl7zdXidEURWR6Uvhx2v6ekLjSU3CgyhyZfKQjNyZ/om2YfZ7g/rfz7V1zoVQcbyPyUeLEEo+WiIS8AjFZvy2ZraVsCFS62zcuMHZAgxzboolBNIebLkvJov2HDr5niWrPveO8paPepG2P/PKG//Mmzv34rG5IbS9GgEjYASMgBEwAkbACBiBiUygoq3Oq2zr84KNq95Y0S6fqdvgvBb6473ixhYMOqlalCUTAx48ZxgwpzMgZKC9Z8+egaPn75nVI0eX7BPvL8RUDY/HK4nwxGeeeWZACFXRI53vvlDRQ78DIYYpJwd7A+RtxQhkHwG9prRfoB+gT+ChCGG6iFOIcRRLIh8wFePJZalCqD4UudBrfSL8ffJDI+3f2A5TvP3xgkRshjVCKH03bZLLk/7eqI35BVy1NXKg8uAPj1Byo1IQj4dwiMPYGEIoy4lgJxd6jgikCOnKO/dsJ3G/xf0X59B44Ij8flWr/FHNRvGWdYi3rFO88IZvTeTbVjt3I2AEjIARMAJGwAgYASMwNgQi0We8mq4KL9j8rStWbZL/vaxDjvb2SSzey915QiTNMoGUAQ+VanWAPdSAis+sX79+YIzEgOPUqYQQymB03bp1LjyTyr2IrgzSNSSWAakKokN9x1i/R7guE8dukxEwAqNDINEXnHKeiDwU2bBhgzQ2Nko4HHbpMvDSQ7ijD9G+wESqs8Pfh+v7lJ321fAkHzPpSEKhkNTV1bn+GSGUh1M8pMrHfo5zwhuUlCx4H1OYC+/jiooKJ4SSigExFLEYG9NZuQ3H2d5PpLSBGwIpDzYR1vPBljYfOykfr2qVG8pbxQs3HPHCjUe8ig4TSMfmjtj2agSMgBEwAkbACBgBIzBhCcyde/EVVR0fvWzZxn/wyps/5oVaH/rvlS3lm0+SsxORNC4J353sEeZ0wEMV4nQHj9XV1W5AivhRWVkpWiCFQaXmsmNgpftL9nTK5OCT4+L4bTICRmBwAtov8An/Oq/VO/zIkSPOQw8htKmpyaXKwFtRw5V5GIK44u8LuPa1X9B+IJv6Bz2mTC7h4585FnKDIvpRZE6F0K6uLueNi6dkchtpu7Fd39Pl4K0+/u8Md3zYGkIo4f+Ivps2bXJCKB6xhMZrnlC1NZbYW3L7YWPKNPm9ifxambBUDkR4ILrj3c2DUwpTdXd3D6RaGH8rGd1vPNDbJ19e3iZvDrfJReHmDW8LNrV64ejDE/a+1U7cCBgBI2AEjIARMAJGwAiMCYGKpvdeVdm598pl60++I9B4gxeORq8INx1dTSX7WL/0S0xOje69/gXvTQfN5GTTAVI6Sx1YpfPZbPoMx42Iw6TnfsEQbQdGIE8JIFAhhBIWT4g2aTICgaDMm/eyPP/8cwPe4VzjfpElm675bD0WRDsV7hD24MdrCsnhsceDHLzdEaApkkOKAlIVaBqTfOi//OeArSGEcq5EIqxZs8Z5HxMaj2CXTiHBbG3rbDgu/c3moQX2Bk9sDb6RSMR5exMdQiQI7YAwTZtoCoN86eLIRfqfDevFC7fKFcGmV68PNokXaX11TO4JbadGwAgYASNgBIyAETACRmDCEgi2Xn11dVfTVcvWb/LKm77kVbQtuDTU2LRo5z7crqQv3i+9CHNZNtJgkIoIks4ANJdFEI4d7yIG2/kaepplpmWHkyECfuGJdf+c6pC4HsgPum3bNieErl692lXyJnSb6wWvMkQerh/1CNW+AFEvGwSgbDsG5aL9jgpTHCc88X5csmSJyw9KePjGjRudlySh8RSu8rchbaavtS1TtWOmtumx6XH6XycfE+eG1yuiO/lBVQjFO3ao0Hi1t2xr50wdj5+H2hrHwvWptsZnsLWXXnrJPRhEdG9oaHBpGBBCaQeufUTQ5EnbUJfJ7+fqa+6/nup4VS4ONsnrg63ygUAjAummCXvfaiduBIyAETACRsAIGAEjYATGjEBVxzVvDXdc5z1QdYkn8rr3lTfc+dTWgyISkz4h1J617JoYAOEpQtVo/0ArUwO/0fpeBoc6I/4i9CxevFgQfyjiYZMRyFcCXNPJnoa8xgMR2ydcGS89wmcR6cgXTBg31z/XTLIIOlrXZD7ux99n6rry4zV5mBGaSUdC5fTt27fLwYMHXf5M2iOXJ7WzZBFNbQ0xlByheCbifUxu6jlz5rjfGvpk5YTN5aNtjMU5YVNqZ7p/+Kmtvfzyy84jFO/j1157Tfbt2+dsjd94mxIEFm/aLleXN4kXapOrEx6knWN2T2g7NgJGwAgYASNgBIyAETACRiBB4IpIS+ED7Vuc32hfvM+po9kmkDJkYEA7d+5cN8hKHnzpICwblqkG0mzDY0YrEyNIIPowIEcEwlMJQQJhSEUjljYZgXwmgFc4HqF4J1ZVVTkPMjzJEEIRp7hu/LP/+s7mPsB/nOOxnqrP4XsR9+hzNO8y4crkxdR+ByH0wIEDrt8ZKlQ5WVzMRZsk/H/nzp3S3t7uPGLpf/1CKLzgaILomaJc8BjqOvO/l2xr/MaRKqa2tlbIResXQhHdmVW85reO9Xyws9G6Nup2H5Q/CDaIF4rK20KE2LfcZ/esRsAIGAEjYASMgBEwAkbACIw1gUDTx+9csy5+SuLSG49lrUDK4CkYDLoB7HiIDul+h4oTDBD9M3+P0IPnW3l5uQvT3LJli6vcPFqDKNuPEcg0ARU2dJl8POQJJCSbcFkKqeAdjZc03uAqqmjhGr2W0r32JtrnVJDyc4Khnx9V4xFC8QilYnpra6sToXn4kssClNqXLlM9QNJiSXgkUiyJ0PiysjLnmY+t8JCKGWZ+hsl2NNR7yZ/N59fYm856nv7fON5DCKVYEoW5KIr46quvuus9l20tuQ/LxOvuw8fkI+Em8cIth64MNvZ51Z3fHutbQdu/ETACRsAIGAEjYASMgBEwAlXtd/7jmvVypJciTXFBI83WQDcGYHhD6WAtk0sVK7R4CYIPwk9dXZ3zlqGIBF4yfu8YXWfAZQPITAw77TvHigC2Ta7AvXv3Oq9oPELx+H722WcHBCmEJxWfWOo1lMnrOJe+W8Up7XPI3Ui48rJly5yXHl7otAHeoPQvtInOKiyOVfuP1371PBBDNTR++fLlTqTjgRTtqQJosr3lUltn+lhhB0cV37E1PG4plkQaBlJgHD9+/JwiSf7fuPGyibz7nrjI7pOn5O+rm8ULtqx6e2V0txdp+aDdrBoBI2AEjIARMAJGwAgYASMw1gRq1n3+wyvWyatHTkhcKNQUy7oiTToA2rx5s0yfPn3UBVIValS8YXCqg2tdsg2xhxBgwjMJHSRcc+vWra54TCrBU7fpUs/DlkYgGwn47dS/zrHyGuENAY6wbOy+o6PD5QglbyOe0oTFI6jMmDFjwFNPhR69xnjtX9f3J/JS+x3ta1TggxOiH8WSCI2vqalxfQ6e6IihiISDTanab7DPZnK7Hie5r3ViG0Ib50dhLlIBdHZ2Ou/jQCDghDoEO2xtKK9Qs7NEuLyfQ7Kt8Rp74/qDKUWoCI3nAQfex/zmIkRz3aeaaCv/zGe0TVN93ralQyAuR3v75PMr2sULtRy7Idja60Wiz4z1raDt3wgYASNgBIyAETACRsAIGIGKdX/1norW3mW79otIn5ykRFOWpr/EY4UB8ViJKQwkmRFCKZhEmCoeM1TVZaBIzkT/4M+/ns6wxz5jBLKVgIocCFMIoeRsRIQjR6i/WBKe0ogq6YQqj9V1mi/7VbGKsHhClbWSt4pTsKcd/P2Mfz1bbWm44+Ic1MuVJeH/hw8jhO4YSMPgD43XHKrKS5f5YgfjeR7YGqI7trZw4UInhDY1NaX8fRuuHe39sSIQl75YTO6r7xIv0CR/GGgVr6L5VbtZNQJGwAgYASNgBIyAETACRmCMCbwltP4j14SjPbNf3S5xiUkv6qjPm2eshgDnu18EmvMdUDKwxuvIHzb44osvuoEiFZwZKJK7Do8ZxNihPLQ4/nwQK863HezvspdAunZJCgjsXHM2UlW6urr6rGJJPDDAw0xnE6fOFLEZrh/S/kY9QvGw1fyg5GykWBKekeRnPXz48ECxpFSWRZvqnOr9bNg2lN2p6I6tkacyGo261AB44yPWIRBrYa7BbM3vCTkc+4n2vtqa/rbBCqakuSAH9ooVK5z3Md64WhCQ61+n5LbLdlvT487HZZw7sXhcnu3cIl6gQd4biIoXbu0a41tB270RMAJGwAgYASNgBIyAETAC74h03fn66rXyYEe39OM9lrUZSBNDIUJNhxr8MlDUmYE2nyV0EGGCYhIMFleuXOm84hgsIkwweLfJCOQjATxCT506JeTEJW8gDwCoGr9sWY1LFUFovOYJ1YcHXD9DXWP23hmR1N/XsI4wRX/Dgxf6GwrL0d8ghJKWQPOE5oOtJYtoamsU5UIIxeueMG1yhJKGgRyWeC/CCVszL+QzdpTuNaViu16jWpSLXLQwJvULOUKpGs+DPjyQbcotAi7JUTwmkc07xQvVyxXBqFwU7phpd6tGwAgYASNgBIyAETACRsAIjDGBa4Ndd3rV6+TLjR1yqr9fkEiz2YW0vr7+HPFGB9wMHvFCImefVo4nPHjHjh0uPB6PUC2cxJCJAT6DepuMQL4QIFx59+7d7gEAFePD4bAsWLDApYxAuFMhhmtGRRbdZsv0BCu/kIxHu6biwAN9/fr1snPnTvfghf6Ghy/ax7BkVmGRZS5PnB9C6MaNG10aEtKRELZNHktEd/X4VFvzvzZbG97W4MZvGvbGOuIyIjOiO7+D+ttGnlb9bcPe/Pal9pbLdjbRjt0Vy4zHpG3fUbkT08mAAAAgAElEQVQqvEa8YFTeFmqvGONbQdu9ETACRsAIGAEjYASMgBEwAl6k+c6Llq2VW5e1yIFTvRKjjH0Wx9gzGMfzCLFHi5dQxZmQTbxmGCwiEvnDByfaAMvON7cJ+AWOVCIato2XHkIcIkldXZ0Qso0Qiuci1wZilAos6nVmotTwohSM4KYiKH0NLDUVBykIGhsbnRBKaDztQAEbFUFz1fL84q3/HNh+/PgxJ7p3d3c7IZR0JBTyQQgljBs+2JjO8DNbG9rW/GIx3LAztTWiHebPn+/yX69Zs0bWrl078JAPb3CLePBbaD6uE2Ifk70nT8lHKhvk8mBr3KtoXmR3q0bACBgBI2AEjIARMAJGwAiMNYGq5jsvrlkr/xhpkC3He04LpNk56EAsImSQ0HgVJtRDi/fMWyY7282OauQEVLBCECEsmwcDCKEUr0nloafCnglTQwtTqfgg6Kmoh7hM2gGqpVOcTR+6IIKq97kK2LRRPkzad2Jr9KtbtmxxIjAMYIEIqtyUlQp8ut2WI7c7wuPJv0raGLy9yc3Ktc5vHLZGuzCpvenrfLA5O4chCFDELB6TE/0i/7i8Va4ItogXad481reCtn8jYASMgBEwAkbACBgBI2AEqprv9JatlRtCa6T1wBGXg5QiAdk6TdRBIud9Pp5DiB42jT8BFTX4Zl3XZaqjQRDZu3evdHV1SU1NzTmFklSY0qUKUirs6euJvPSLdqz7X8OJaugzZsxwS1JxkLeRivHkByUNh4pT6QqftGe2TGpbqZbJxxiLxV1+StIBkB+UQkl442uhJGzIb2dmY6nFT2WkdsZr1lniDTp9+vQBr1BC4ysqKlykA7lotRBguraW3Ib2Or8JIJAy3bOmU64ONCKQbrKbVSNgBIyAETACRsAIGAEjYATGmgACae16eUOwXiI79osrEJDFAml+D4uGPrtt27a5SsRUG8fjCGGD0F/EnkcffVR++MMfyr333itf+MIX5LbbbpPPfe5zrjCMiiZD793eHU0CylyXiNuIoFSNRxxRLz3yCeIRiqiCeMdsIfGpBanhxF8YEhqv/LguEP0Qp8hJjAcunrgHDhwYzabOmn1ha0wssTU8ETlXPO4ploRAhxDqtzXNbzkcW3v/bJv0pxNgHVsjR6imfaFqPOkv8tXWssbo8/RAyAZPqqOftG+UD5YhkLaYQDrW98K2fyNgBIyAETACRsAIGAEj4IU7PnpJuG2XF26S2Ru2OmlUB9p5OvbIydM6sH+/3PKpW6SgsECKioqkuDgxFxYWSWFhoRQWFLhtRUXFwraCggLnIcfJ4qVkbTo+zQ5rxCny4CKEkrcRMZv8oOQWJKzW76GnHmeIVqzrbILU2YKUnwesdGY7zBCn5s6d6/I2trS0uPysCIT+FBxYgP86YF3n8bGO0f0Wjh1bI/z/8OHDsmnTJle8h5BtbA3Rzs8JIU/tS+3Nz9XWU9ucnyH8KEBF6gHSXZCGYfPmzS41AYWS/H2t2hbbdLsuR9cSbG/5RiCGQBqPy7Obtst15Q3iRVrPSyC9JNj0v73Kpvu8UMMPvUjLfV5lxw+9QMutb4q03HdJRXSqxxxpuM+rbvu+V9n+59dUr/32HwVbpr4/HJ36pmDjD34v3D717eH2qb8fbp/6gWDn1Pe7ee3Ua4Nrp14Vit7nRVru8SraE/upYn/tU68NMkenXlsRnfp7FS1um1fVOdULREu8qvZ/8iqiX/Mq2r7l1XQ84AXa/+7NVdHvvDnc+HWvuuPe36vo+Ku3VXf88APh6NQPh1um/nV509T/FWya+rFgw9S/Pz1/LJjYxnt/GWya+qFg09Q/CLdMfUtl+7+9O9xxnVez8V+9ys77vOUb7nxzsO22369sv+/Pg+1T/yTYOfVd4c6p7wh2Tr023Dn1qkjTfV4l5x69z6ts/+e3BNo/782de7GNCoyAETACRsAIGAEjYAQmMIFLK9ZNeluoU7xwozzYvkmI7OpzlezzbciRi+eDgNPvDnzWk09IweQbpaS48PRclGK9wG0rLiqUb3/72048ycWzzqZjVpHDf0wqTCGCIkzh2Uto/KpVq1zuynnz5gnVzRFWtPiKejWaCJVahPJzgZvy0qV6g5KzkQJBFEtCCCVvI6kJ8MzNlwn70kltjVQZR44ccd6geCZSvCccDrtiPi+88IIT3bE10ggoMz9TW09tdyp+wszvTYsIqoW58LylMBcPO7Qwl7+NtK1saQRGh0BcYtyDxeNStWuveKE6uSbYPnKBdK5c7FW3/9Krju73Qk3tXkVULq1dL1dVrZW31qyXS5atE6KHvEi0540VHfL6ULTHq+qSNy5bK5cu3yBesHWLV7NevGXd7nOvW75eXsfnlzGvE1IzedVr5aKadXJ1TZdcX90p763pkutquuSDNZ3ykZo2+cvqFvl4VaMUVdfLrVWr5Is1q+Sfl62U79XUyH8uq5GHqsLyRG1Enq0Ny3M1ZTIv/MqppctLJVy7WCqXL5Kq5Qtlee0CWbN8vjScntcsX+C2VdYukPDyRbJk+RJ5uWapPBOcL9MWzen5QdkS+XpFpdwaqJS/CtTGrqtpkWuXdcllHHttt1y2bIO8r2aDeMu65JJI8/F31K6VN6zYIK8PtTb9ZUPD6yfwcMBO3QgYASNgBIyAETACRsArjX74snDHSS/UJF9b0yk9ff3SawLp6IxzLnQvCCXxmKxb2yW33fJJKS6aLMVFCRH0jFCqgmmhTClJiKafvPkm6V6//ixvuQs9lIn494ggeCAihJKfklBlKkrjEaoFbPAIRVhBnDJhKrUIlY44h1DF5zRUWYVQKqY3NTU5IZRw5eQ8vLSR30MvV+1UzwMh9NChQ84DlhyhCKGRSNh5LGJrKuSxTIerfeZcm/TbGkIoKS7w8EYIxSMUIRTRHY9Q/0QbpZr9n7F1IzAaBAixj8dj0nnwsLwzVCdXhtrXj+huVeR13q+r3uRVd8xC9PQqO+SaQLN8iHymYUL2m4SoobcEmuWaUIt44YbE9nDzCS/Y3HdVeVT+tDwqHyhvkPcHVsq1oWVyQ3C1/HmgTv5PYKXcHFgmnw1UyRfDS+Ub4aXy8+Bi+U1okSwKzZOa8PPSFH5BuoMvyNbg83Iw+JQcDT8hJ8KPSU94hvSGZ0hf+HHpDT8m/aHp0h9+WPpDj0i8fIbEy6dLLPCIxMofkp7Qo3IiPF16gtOkN/io9AYfkb7gI26dbbx3MjxdTgUfkVOhaW5m3xJ+VPpD0+RQ6CnZUPYbWbP4RXl+0W/lPxe/LJ8sC8l1gdVyUahZrgmskfcFOuSq8i7xqjrFq2xd6D3feplnIumITM0+bASMgBEwAkbACBiB/CIQabv99TXr5KJgixQta5WDJ3vFhXeNxl2+7eOCCDAYP3HimHz3O9+WosLJPo/RM6JoslB64z9+XJ791VPue/l7m84QSBY3zryTSENASDbCCF6J0WhUamtrXYVpclgmF7AxMfRc4SlZjCMcWbepVyhCMoIy78GUQknkByVnY1tbm8vNikBIWyBQ5bINDxZOzTlpCoatW19ztrZy5QrHAVtLTsWgtqbCnjK15RkbTGbDa/9DC1IwwLa0tNQVpiInK9c5aTCOHTuW87bm78tsPccJxEX6XCX7PtnTc0r+OrRGLol0PZj2jSdh4oSzh1p+dlG4afPloTXypmCDvD7YJBeF2uSdoVZ5b7BZLg82iheqd+Lo+4L18leBlVISqJF7AmH5brBcfhkqlWdCi2VhcL5EQvOkOfhb6Q49J9vDz8i+0BNyODRDegIzpS/wuPQHZ0gs+KjEA4+KlE8/PU+TWOBR6Q8yT5P+wKPSF3hYYoGHRcoeS8wDoug06Qsggj4qPeFH5GToYSd49gVmSH9ghsQCj0m8/HGJMQcec9v6Ao9Jb2CGnDotoCKe9gcflnj5o05olfJHRIK/lHjw5xIL/lJOBGbIjuCzUl/6osyZ/6J8dXFA/ltptTv/S8Mt8vZA02Ev3LrcCzZ81fO816XN2z5oBIyAETACRsAIGAEjkEcEqqJ3vbF2rVwZjMpHQvWy+QihqokKqjk+zMiLww8Gy+WmKcVpiaN4l37tn78ivb1WuT5V4yNMaaEkvBEplIQoR9V48jaSVxAhBeFJPfWShRcTpc6IUqlYwItZRT28Hkk3QH5QcjZSNb29vd0VD6MNEEIREvNxQuDl/BDhqFze2dnphGAEYXgghCIUIxgzK7NUXG3buXbntzP4qPcxhZIWL17srmvSMHCd79u3zwmhqTyQ89H27JxymEBcpDcm0hvvlZOxmNxU0yxeuOOZj+ERumj5Fe7uM9h6mTe343Iv3HBl8nzFkoarvHC0ygtHX7s81LL/hvJG+W9LV8gnFlfJ7YsjcuuSRfL1SKn8Mlwqr5QvkuryeRINPiubIr+SveGZcjz8mJyMTJfjeHuGpokEHxUJPCy9wWly0nlqPiK9IV7/0omeCJ+xwHRBzDwVnCGnAo/JqSDz49ITfFxOhB6TE6HH5UT4cTmOJ2nocecdeiqE52dCFO1zAup06S9HDEUUnS79AURTvEenS68TQx+X3gAzwijfN134u173nTPkVCjxvSdDj8iJ0MNykuMNPi4ngzPdsSC0ch6x8C+kN/JzOVL+qKxaOlN+UjpPCpfUyjvLm8ULNG/wKjuWenOrLnesly+/woN1uOHK6+c2XHlD2erf8x544KI8GgHYqRgBI2AEjIARMAJGwAicRaCy6c+vrOhYe2k4uu+aYGNs1Z5DLvdVDg8v8uLQEfN27dwp99z9T2mIo4mCTZNuvNHlyovFEnlL8wJE0knAhdnvncfrVBNiCKHxFK8hdDYUCrlQWnILIoSqh6OJoOeKTwhOyieVOKfMWKqnHmIoIjPpB+BNxXhyNpKnldBx2mOwttJ2TdWOmdymxzXYceux8T7niRjX3NzswrUJ2yZVQLL3cSqeti21DaodYmdqa9gbtsl1jEcoKS8Ii9+xY4e73vHOVVtL1W7aptp2tjQCY0cg1W9T8rY+SWR+jwlJHfriRDTEpVd6XNHMr9d3iRdu3nZdVWf95dUdq7xw02+9ipYVXlX3yrfUbGi4oSLa8BcVDQ3/M7K64ebyQMP3KiON9y2ce/Dp4PzjpeUvnagr+410lj0t28ofl4PBGXK8HCHzMekLPSqx4EPSH/q5nHIh7NOkL4g4iZcmoe6PnhYgp0lPaIYTK9kWC+ANioA5Q3rCv5SeMGIpn0Xs5LPTnajJPlzYfOARiTvP0UcS4fN4lbq/T+wjIYjOkJNh/naa9AQJm0f8xPP0kYTnaZBjY1tCFE14per+WCa8VBNC6zSJu+OflvBcDXKeic9wPHih9gZmOrE1Vk4I/+PyWmiWzF/0ovzrwrL9bw02nfDCXcuvqGpZ7S1rrvNqOpZ7tV0Nf1EZbfiLyo0175zfevVZ99D2wggYASNgBIyAETACRiCPCARbL7u0sm2eF2gKXBRoPDl/yy6Jx5Jv4Mdu+GB7PpcAA3gG+AgBFGbS3KLJ4fRnXhfL5MmT5bHHHx/IkXfuXvNjSyrBQ0PjEUkQ5shbiThF8ZpnnnnGiSkqsJiX3uBCVLJIpwIpzLBFFUIR/F555RVXJKiurs7lZSU/69GjRweE0Fy3tlR2xjmpRyiVyxFCKRaFtyJCKPksYYatwcxsLX1bU9vTfL5qa1oxHq9biqDhhUtRNMTonp4e5xE+WFvlug3a8ec6AXKI94m4Qot+L3nur87cY7n7rVjcFcikSCYBPL1xkZ7TkTzPd26Rq8tWyjtLV8jHgyvl9sVh+V5pWH65ZLbMLn9JKgMvSjTwnGwNvyCHyp6Sk8FZzpsTsTDmRFCWCbHQCYhObERwTAigbJvoMykACMM/GHpcAuUvya1lEbkuEJU3hl+Vd4Ub5W2RRvEqO8Wriu7ygiaQ5tEIyE7FCBgBI2AEjIARMAJJBJZGr/cqo0e8UMtJL9AUf7Jjs/T77+VzfYySo8ff0dEht9xyy5BFmVQgLSoqkrvuusuF8iIW5KNggMco4fEIVIhx5AgNBoOuwAqeiypKIbCo2IJYpYKVbrPl4KIVDOGjYrKGxy9ZskRWrVotGzducCIo7eAPi1dvXpa6nss2yDnwgAIBbufOncK1SAEfclgiuKutIYCqPSWLoSou6/u2TNiVcvDbmnJEeF+4cKEsW7ZMKFBFLlrSFKhNaVeufVy+2Juely3zj0Bc+E9c2Uu8Q52HqPMXTSQy4r1TEpdTZH6P90k81iOx3qPSd2yfnNzRKac2NEhzeIGsKXtRti9+Qg4HHpdTFQ9LX+RnzitTSh8VKX1YpPxhFz5+LPyIHA9Nl57AE9JX/rT0B56c8OJnuuJvD6H/4UdEyv5L+kKzZOmS56R4/jz5QKDp/7H3HuBxXFeWcFmWZY/HGlsOI1tylOX1esee/Wd2Z+bf2W//f8aekUUikMqyJEtWsq1gSY6yohWoRBJEaKQGSCpQzJkg0VXVjcAIkMihAZJgjmIEAzK6++x3XuOBhRYAgiBCA7glP7+q6u6qV6duPfCeOvdeGJYfhl2J71j1576eU3l9xL+iZVMQEAQEAUFAEBAEBAFBYNwgYG3/jpFXdf4qswKGpxwvbqtHWx8hy+PPfRn9K9JkjHb6OSKGiD777LOIjem7Yr0mR9kztJ7h42OJlOpvrPyM5AhDtKlQZO5KnR9UE56Ss7FvolOTULqPJOs0wZeamqpUofyceRtJOFMVyXyZzNnY3NysiMLRf0oGPwLakibYdO88Gj8/d+4cqAhlxXhiwPygzJvKnJYk73TTxLHGVfq+bVBjpW2NilDaGzFl1XgdGs9CSSyMRlsj8S6LIDDWEeCcwhYIBtEeDJOjah5SZCmr07cDHU1oP3MUzcf2ob1uE9orTLRsWormwnlo9s5WuTM7WWRo3XTAMx0ddgLO57nQaqUi4MlEMNetChQxtD3QFZLeZrnQajPfpitc7MieqfKEDpQgnOjfa2ORKY8LnbnhnKUwZ6LRTMH81fPxk5WFuMGshpFfes6wN103bv79LxciCAgCgoAgIAgIAoKAIBCBQEHFA8aG7fgcCVK7Go9trMJZcVSH3UdTDhMdqPZ2RdAwVyNVU1u3FsPlcqmQ+fj4uIvmH2VhpjfeeEMdh8ccCwvHSTKE1aNJxB04cKC7WNKKFSuUSo9kCnEgsaKJqEiiT++XvidR5SSnuE7cqAZlUSASzSScWTW+vr4ex44dUyo9p93w/mj7HCs25Ry/c13bGgk4FoXSxZJYLIqh8VQtkmzXZLFTCUrciJ/YV0/7cuLRl62RYKatEWMqQlkMjcpvvvxxLtrW+ssZ6vy+rAsCo4sA/8Ze5O8s589gJ4LtLQg0n0LHqX1oPViDlh2b0FSxDs0b5+OcbzbOe9JwPjcZHblJCHiSEfIkIuRhFfaZqiJ80BPOyclCRiEzASGT+1kFPlGpQtmzBdgs7ktEKDfcqCgNWAnotGaJgnSAKQSCueHcp+e94dyoJJrbrFTASsaO3Ew8vHYZ/qdVfP56q+rH11glP/zrdaU/+pJ35w+M3KqvG976HxlW3Q8Nb80Prtu0/fufyy3/SsS/tGVTEBAEBAFBQBAQBAQBQWBMIOCreODKDdvxfU85DF81Yn1l+KhVqqAPxgnTzr6z18dhqKgmBKmMZGERVk5noREdIp7lzkS6y4W77rwDUwZAjsbFTsY9d9+lCpTo84xGr5V5undeP6+b5BQreVMtVlZWplR6JE+YX5BkiyZZnMSLrPdOSmmSWPcaOx2mTIUeST+qIKmGLCkpUUWqqMglGa/v0WjYyeWckzalx67ti8fjul50CgYSoSTdy8vLVWj80qVLu21N7K13u+rreYskiLmtSWTaIIudLVq0WClCt2zZgh07dqhCSRcryqXvmfSCwEgicGG26IfnZOpQNv7HeSfE8PeAaqFgBxBsRyjUyaB4hDrbEWw7j/bzx9F+Yi+a91agubYQ54uWoqnwfbTamWhR1dxZYZ3KznCRoU5VqIjFirqKG9msxh6ZEzQF7bYuWNT1O0X2XSiIFD5eV/EiM1wcifsuFEFy/k5yjfanku2wWIiKRaqS0GGH70242FO4WFSTLwNrV2RjSu7G9r8urGj7TMH2thvy61sNu+ojY/2udmN9Q5tRWNf2zY3bz91gVf52TPz7XwYpCAgCgoAgIAgIAoKAIBCBQEHNfcb67fi+VX7a8NUc+3dvORrONo+kzzJuzkUCx6kI3bVrlyIEWTSIufVIhpJU0IVI2DsJiOysTDz15OMg8ekMoe9rPT5uMhYt+LAHcTQaYJKYojKMhVOoEtu+fbsKjff5fOq6GVJLEpjEii6+oom9vogZ2X+ByNKklCamSIKSmGJY/OrVq1RRKhKhtDfmzGTI+HgNV3baGlXXLMxF0p3P2OrVqxUmzBOqnzHam9jaBVu62HPltDVNuvNFBucuFj7zer3q2abanc86n3m+BJFFEBgTCCjmU7GfSgjKdOsXSFOuhVS+UCZ7CH/GfMTtaO9oRXtzI9pPH0Hr0V1o2bUVLdU2mratwvmNC3A2712cszLR5ElFmycFAaUEpYKT5Fok8SlEZX9EZTR9Bip7zWQEzGS0s9CVNxk717rw65WrcbWHUVdVuMYua/qBZxuut4ph2CUhI99/2sirfSTiX9qyKQgIAoKAICAICAKCgCAwJhDw+v/BsKtKP+8tO2N4/cf/ySzHppNnx4SvMxKDdCrU9Pm4Txdx0Wo1hpCuX79ekTROIlSToFrxR4KiN8KGnyfMeAdT42P7J0fjwnlJGVr/7B9/h/Pnz+lhDXtPAphkCAk4EnFUi5GYI2nCquZULvL6eM36ujUhw+vjdett6XsnrbRtsCdmJPtoTyTYCwoKVI5QKpCPHz+uClZF3nTaZl8t8rujta3Hx/M71/V4uI+2xmeMqmsnEUpbI1HHEG7aEEk8p605nzOxud5tLPLZ088lbW3evHlgmgvizGebzzjxpwqc9yVyce7jPWOTRRCIRgRomSQ+nYWSAl37QiwfT5VoZytCrWfQceYIWo/sRNPuUpyt8qGteDFa8+eokOuO3ASwUWnIEHeYLJI0EzATAGsWQirsnQpEIUKjiewczFg0Oco8rx1WMjrMFDD1AdXAS1e78U/rfDBMFnCqgeEtxdfNknaj0N9i2NV/GhP//pdBCgKCgCAgCAgCgoAgIAhEIKCKNPmPG96Sjus9le0/yC3HggPHwv5NLw5xNDo+wz0mVrNubGxUIeJVVVWKCGV4PMPESQpS0UfSwUluRZIQF9vOzp6NB+7/uapaP3VKPyRpXAyoHL3t1qkoKdnapXMZbgTCRBZDlhmuTBKFilAnAaWv/WLXKZ+HSSutpmXuS65TpUd7ol0xPyjtzFnARocsD/+dHvkzUBVKJSLD4lkxnqHaLDpG0p3kMLEZimdsotmeJov5bJJEppqWPbGkqjsnJwcbN25EZWWlUh8zH+358+eVCn68KpBH3rrljNGCAAlSEqJBdCIYbEag9SQ6Tx9A66F6NO3chnPVBTi1dQ2aNyxAk28Ommw3mk0WRmJLV+QoiTESbQE2s2f4utpHEk19P039ZjCknPwmeonlYK4LAY8L5/JnILguDWU57+HXK5fjm55tMPJq8O3cGnw6vxpGXuWzEf/Slk1BQBAQBAQBQUAQEAQEgTGBgL39OiO/rsworDnxrTz/8a9Y1cfe2L6vPRQMMcOWI/wsWtyc4RkHlVBUR5IgoGKKyilWUPd4PFi8eLFSrJFwcCrWtPJKExGDJWCy3O6uqvWT+lePdqlL42NjkJ7mAlUvoSBdvpFZiAev33mdl3vtzmONt3XaB/HSjdfH0PgFCxao4jVUHJMIPXTokCLg+6vkTfvUbWTu9sDO4lQQ9vcLKgv5ooHqYz5fTMPAPLx8vpgvlQWkSNxprHoj3PXzNt7sZKiuR2PHnsekIpREqFYfkwgl6c7CaFTm9hYar21soPe1v3sunwkCl4oANcrh0PYLv7ygW+YnuoVD4/V3w8Rn+NMLvwwCwQ6EOpoRaDqFjhP70bK/Emdr83F22yqc2/ABmn3ZqjJ8hycZARZHWvcOwOJHLJhkhQsgBa1wMSRVHEnl+dS5RMM5P0masgVNFlMKK0eVelQUpGO+QBRVo07Cmtuq2n0ulaQp6LRTccDjxrSVC3Dduq24xqzHZwr8MKyKPxrr9/3esKviv5Jf9bzhrf6RAXxiTPgEMkhBQBAQBAQBQUAQEAQmNgL4hFGw9wvGxp03XEs16eqyG5+u3V3SEQJaVXECOiIMP7vgplxwQKJ/jY5+bxWSuZ+qUIYrU7FHNRUVfAzdjVSrDRWB0fM4mch2ZyDbnYmMNBfuuO0WpR7tK9+o3h8XF4cHH3xQKe5GGn1WPReSqvewZU3oaaUet6m0pV1REUk7o0KPSknma9U2OdL3cKjOx+eHpCd7ve48NsnQI0eOqOrlTA3AsHgSwySII9XHPZ+L3vGd6N/hiwg9LxEL2heJUCqQaXNU2RJjKkL5cocpMFiYq6WlZczbmtOuZH18I8CXsuEXs/z3Rpgu1f/yUHNN1+fM5BAMAQH+fee/U9SvOhDsaELn6UNoObwDp2rX49S2HDRunI+W/Gy026no6Cp61F0sKYIAY85QJyEm6z0JQsHj43i0epNw2nRj3uIl+JpnC75qV+D7dsVZw1fXfqXPf+abvvKzxvqdDYZV9cOJ7WvI1QsCgoAgIAgIAoKAIDAWEXC7PxW7uXrL2U6gmU5HiKqMrrKuY9A3Y6goidB9+/apqtYs5kIigYo1kg6a2HL2I6GKZMV6EqRzst144rFfYUpXblFNhPbVT7r5ZlWZezRuBQkvJ0kzEUkr2gkJKU1MkexjsaR169ahqKgIJJGpCKVSkiRob0SoJhVH4x4O5Tl5befOnVXXW1tbq8g5pgggEUpcaB9OVaPzGZuItrOUZ4wAACAASURBVHOp16xtjaHxtDfOS0w5sGbNGmzatAnEnGkJOL9RDerM/zlebGwo7VWONQYQULlAOwH2OoJFc6Vd+lEVMxFoRmfTCbQd242W3ZVoqjTRUrQY5/PmoMXOUKHxLWYK2pSicxZgMkfoTCE/P0YIf5zwExL0EjExUxGwEtFqJSInZz7+ZfVGXGOVNxreqpNftEs6r7ZKg0bh3jbD9P+fsegSyJgFAUFAEBAEBAFBQBCY2Ags8V/1X3zbig62tqONGbuCVGnQsdI6juhyskgK6EYylKGjVOuRrGK+TJISJBfYSDj0R1Loz3Xf33cv9zMSpLOzMvHWG69jSny48FJfpCj3T50Sp6rbT3v9NXUDSICM9EIihgrAkcDncvEd7O81Oe4kz3XIMlV6TLfAAjbMlUk8xvqi7cjZa2Uor437SYQyBypJX/1sMT8oMdLPlsZosLhPtN/pZ8jZc103hseTeGcuVqZhOH78mLoPY93eZPyCQH8IkBZlIaUAFaKBIAJUqQfbEexsRODMHrTs3YKzJStwouB9nDIz0JKbimDuhbB2hrmrYkkmiyjNUlXkVXEdlRv0EokvIROFUB6ADSCXdpWKZl8ysM6FgjWz8eN1G2HYtTB81fikVXHQ8NWXG3k1353YzoVcvSAgCAgCgoAgIAgIAmMRAb//KsO7taiysRmtdFW6CdL+3JrR+YzkDUN5fT4fFi5coHLukWDQqjVNNkQj+ZLtdiMrMx0P/PzerryjFyFJ42JUhfsD+/cjGBydfJTEmgQhcY1GTC91TNo+nDZD5SMVkGFF6BY0NDSoivHMTdtXzsbRsf6hPasmQpkHVYfGFxYWKrU1VYtORSgVtBq7S8V8on5f46XnJmJINTbTMKxevVqpb5mXVadh4LPmJK2H9m7L0QSB6ESA6lCGzTNvaPtHO9FYYaNx40I0+majyUpDe+4sBDwJ6DRZJCkRIXMWQp4ZighlHlAWSFIKSJOVxlPQppoLbc7PBkB6iYpSyOQB24CZhhZvEkIe5id1I+CdhYrcuXh4/jJcYVXA8FafvdZbdfyvrNJ/MYArjFde6Wq4Yiy6CDJmQUAQEAQEAUFAEBAEJhYCJEjzK4vWHjqpCgDRWaGiI1oXqtsYckoCwkm+aELCuS+a1pl79Lln/6jUo1SHxl8kxD42ZhJeeO5ZHDl8SGl5NXkykveFCt3c3FxFQEcTlv2NRduB7ql6pDqPxBTJXhKhGzZsULkyGa5MBfJAFo0/e70+kN+NxHf6Gg+VobyHzEt56tQpFRpPUo5qaxZLYkEf4kRVqMvlUvdZ46Yx1gpbvc3P9fpE7zVWzp7EMtN5ML8x5ymSzlSE7t+/X+Wj7e1eaQWvti3dj4TtyDkEgZFDQMfOh4tBqqD6zlZ0HN+Nc1tX4ZyZjnZPMuBJBHLDBFTIdCHoSVUEaafVVSTJZn+hcJKT2ApYSQg3FlqS/KJObGR9aEjgDpu2lQLaY8hMQJudDtgzUJ/jxoPLcmDkVTV/2a449W1f5VajcLvn2vzti77mq11qeGvSpHDTxHKv5GoFAUFAEBAEBAFBYCwiQIK0oKYoo+GoqoLQhhA6tR8zcp7TJZ2J1cDHGlEzK2Em7rzjtosSowyvJ3n6yMO/UDlLq6srFTa9ESuXBNogvkzihrkPoz2cmrbAMVKhx6JbrJJOApDFkljA5vjx40p5TLKwtxyhg4Bm1H+iSTRtF7yu5uYmVbGcZFx1dbUiglnRnISdVoQ6ybyJTnAO5vq1mpbE8XvvvadId+Zh5XPCNAxU45KQ1ramyc9RNxgZgCAw6giECzLxBWwIAQRbTuFs7QY0et8FiyhRHUrSSYi8oSHyBMeRw7HdSkernYR6y40/LFuJq8xSfNauwOcsPz5rl+Orvkp8zar2jkUXQcYsCAgCgoAgIAgIAoLAxEKABGnhjqKXKnYp94nOC5Ud0bxQkTUYcmO4fqNJJ5J0mkDR4bTM3Uiy7g+//53KKXqx/KNT42Nxy5Q4zJz+tgrJz/N61a0g0TIaS01NzahirclPjS3vIRWhVD8yVJnpFrZu3QoqI0lOsZI3q8Zr4lBjpgnFsUBYRY5dXwN7hv0zNyhDs5kftLKyUqkUc3LWYvHiRSpnLDGiHbI5ye1INehwPQ9j9bjO55i4cZu2xhQMK1asgGVZSn1LIvTw4cM4ffr0mLc1p23JuiAwnAjwvavKN4oQWo/vwbnNC1UYfaedClgsrJSoiFIh9kaO2BOshwbrNisdjd50wHwLR9el47FV6/A3ZhmuMath2CX4K18lvmrWbDQMfGJiORhytYKAICAICAKCgCAgCIw1BLoI0vu31KKjqzRTOABuOF2lwR1bE0cMjY6W6uo6hJuEnVaSsbL5wYMHu6tNU8l46y23dOUeje2/j4vBn//0B2RnhaveL1m0SIGlr31wyA3+V1QjavXhcBFfJKL0sTVJpckpKkJJMufl5aGsrAy7du3CRx99pEjC0SKNB4/mx38ZSdxym9dFIpR5KU+cOIE9e/agoqIC+fn5ihR2Vo2PJEE1jtK7u20qEgttY3o/yVCtCGWhNxKhJN2pPibpfvbsWaUI/fjdkz2CgCAwEATUPBcMINRxDmd2leKEdy467SQVohwyEwFzVldIvChIhbQcGtJyRHG0pyPkyUBnbiravLNwJHcO/rwyB5/xluBqqxrX2PUw8vw1QpCONQdJxisICAKCgCAgCAgCEw+B3IZPGxv3FP9HfjnO0dNRicGiN8ae5BHzKbLCuJNYI9kRua0JkMH2PB7JE+ZoTEtLUyQKC9jk5OSo8G0qyUggcjwMqyWppRWKmtCkovGZZ55BXOxFiNGu0PoH7r8X6akpXQRpJubMzlYVxQfihA7ld/T4SQ4xRHuwGPb2u95wJcHMnI0bN25UORtJClIlyRyhrKjOEHLnohzuKMwH6hzjQNd5jUeOHEV9fTg/KFWxK1euVCpZ2rlWfhI33fS+3vCVfRfI0UhbIza0Z6YeYH7Q8vJyVZiLRCgLc5GUdj7HvIfa1gZ6P+V7gsBEQ6Dnvxi41XPhM9TZeg6nKy20WimA+Y7KFdpdZImh9WYygmaihNhLUakxZwMtdgZCngSVL7fNdCNoJ2C/J12RpFebZfiMrwJftyp2G56Kbxurt19tWNX/4/Nm1T8advl1E8/pkCsWBAQBQUAQEAQEAUEguhH4hJG3fd63rHIcbgsAoQ5mB2OSsKhdGEK9cOHCHuHDAyWFeiOWSKJoJR4JUapTmV+QajLbtlFaWqpUfI2NjSqklvkF+1tCoSACgU6wX7liOeJjYxAf3z9ByryjU+PjMG3a692EGK8pPT1DKSY1YdnfeYf6M56TZBFzel4MX+Kqm/4usdSN+xiuTHKK5B9JQJJTe/fu7Q6LvxiuQ319Q3084qUJ8shjE0cSoVSEMjSeNkXbIrZUydLmNPnpxExjKX1P0tOJB3HjtjOtgC6WRPWx1+vFtm3bsHPnzh4vM/p6pvraH3lPZVsQEATCCIRD57nOF1nBcJqeUFBFpXQiiMCZgzi/eTFaLZeqRh+0EhQJxtyj4byjYeVowByD6kEhNMccoTnU6tIOKxWdViKCVhI6zVS024kIWdNxeN1s/HpVLq42y2FYFUGjsHavYVXlG4V7Gq/z1R79tqf8zeh2D2R0goAgIAgIAoKAICAITDQECgqu/IS32rrKU4qKk9SQBtCpnJzodf1IpFEBRiJJkyOaIOmNAHWSKVzXhCiVoSRVSNqxujlJKyrJSITqQiskvDTpxX6gSzDQgQMH9uPO22/BlLjJYG5RFmDqq5Egffo3T3aTo/q6qFytra39WE7NgY7jcr6niSLmUNW4RWKptzle3g+Ol5iSoGLV+IKCAjDlAAslaYUe1aC6aWwvZ5zR9lviRhtqaGhQilja6rx585Tqmbjo9BD6HuteYyn9BTK0Lyyctsbv8IUJ0zAwZy5TMFD5TDUo5wreD21n2qajzWZkPILAWEYg/JeRb1UDYIoeputpC4Wp0vbje3GqcAHarLQJT6QNNTEnx4tWQt2FZisDTb4EHMlNx1OLlsGwqnGjWYFv22Xthl0SNDZUthve0hkTzeWQ6xUEBAFBQBAQBAQBQSCqEbgxN/fT382vKzKsUizcdbhL/TFwInC0nDoSbyRJNIFCYvT111/Hgw8+iFmzZvUgoTQBRZKKYdysOF1XFy600tzc3OslXD6REsL0t99EbMzNfZKimiwlOXrXnbchJSkR7qys7mvitfEaN2zY0OsYh3unxkBXsneSoCRCOT5iSgJw/fr1qnI688OSHIwMib/YWPW5Lva9kficY3GOx7nuPD9JdBK/VCYWFxer3JVUhFIpS5JYp2bQ9ke89Lrutf1O1L6vFxrEhxjSzti4/e6776p8tMzFyuJUVB+fPHlSqZyd90Wv6/sW2evPpRcEBIHLQ4DPVkhFm1A5GlaPkiAlTdrOYkyH6nHeNwedZhICZpIQpKI2nSA2kKQKjrWrAmRvodbjxv3L1sKwq2B4q3CdtQ1f9VYeMHy1/xTVDoIMThAQBAQBQUAQEAQEgQmHwBL/Vf/sqysyfOX4Y1ldl7cU/QQpCZJIkumNN95ALHN9TpmCF154oftzFk8a6fDtyspyxE6+GVOnxF2UIKW69KUXnlN5RyOJMl4jc55qkufy3NnB/Zq5VklOLVq0SIWFs2DQoUOHes2NOprjHNzVXfgVx06loW4keZn/lCkdSPqS/GWhqNzcXEUMk7jrjQSNvIeyfXFFqE7PQIUt01tQEUpVN0Pj9+3bpxTdF+5UOC+oc1vWBQFBYOQR6J4zA53oDAbQ0dmJtrZmtJw7gaY9pWj0zgHD5lmESdSO0ap2lHENtW0GrETAMx3ITcdZbzravCmoMefizjUWDNuPz1jl+J5ViyvN6sQIn0Oq3EcAIpuCgCAgCAgCgoAgIAiMLALu0k/9D29tvpFfiTsKyxCOIg9GcwpS5QWySryTeCLBMn36dEWOTomPR1xcHH7xiwcwY8YMpTrjjwKsoqvkLsObYLW5qQkPPfQLxMVMugg5Gof4+Bg8+sjDmO3ORJb7QjV357WRmLxUReZQusokl6mWjBwDsdSN5wtjO5RnHpljkRDVOUIZnr19+3Zs3rwZJNaJPQk72pdWNbKPJOed90vWexKixIpKaDaNG1W2VB8zHy3V4FVVVYp01+ktIm1NW4LTxpzr+nPpBQFB4PIQuNhzxc/5fLa2tKLx9Cns27MHZRXl8OStx6JlK7Dk/SxsWpCKVk+yIkcDSjWZohR1Q01EyfGE3IxGG1DFx8w0lYc0aGYg6GERp5koXTMX/9/KAhh2GT7jLQsZdlWekb/rfxve2p8apv//XLex4SGjuOFvRtYJkLMJAoKAICAICAKCgCAgCFxAoKDgSqOw2vMdqxr/aW3F6UAAwQBD5KJ7IWFH4kqTUSSwSIZSPTolPqzajI+Lxa1T4/Hyi8+juek8EAqHAA5XBSrtWDLMOi52MqbEx/RLkMbHxeGWW25VxC7Hr6/F2ZNQYhEfXq8sA0OA90HnnOQv9LYmeknCHT58WBGhVCiyiM+yZctUjlCGdbtcLhXerck83o++7o/zXk3UdY0Tezad+kIXO6MadPXq1YoIZWGuXbt2qWJVzBEqiyAgCIw+ApwjIxvnSz6jzB197NgxldKiurpapVPJWbMG8+e9j9mZGchMcyEj1QVXZhayMjOxYV4y2u00hIlRTeCFizBFI5klY9L3SPqhs4Vw8TE+A1RQB6wUtNnpCHlnwV6RgX9ZtQFfsSqDhl3d+KXCelxVsB2GXbPpG5saNn0pr/L6C/9AlzVBQBAQBAQBQUAQEAQEgZFF4BVcYeRXLidB+vdmcWB/SxuCgaDKITb6blvfI6AzxyJAmpwhgZWYmIipU6d2E6TM8RkfN1mRlU/95gnUVFd2HXB4UghwTMyLSJKWofXMLarzjPbWx8fH409/+lN3vtS+CDaGHdNBlWVgCPA+OMPiWeSKeVSpCCVZN3fu3G7CU9uP7vu6B7L/46pQksmaDGUKBmJLjDdu3NgjHy3TFFBxpgkYncJAbw/srsq3BAFBYLgQIBlKIpQKehaXY8FCFj3jiyO+iOTLDvXyI5NRDuFohwx3NjKy5iDTnQ23OxvvpSeiaH4ymr1uhMxEBFjRW3JuCgZiA8oGgmYCWsxMIDcVq1d9iL/1bIbhqwxeb27F35lF+LpZ1mbk72gwCvxfHVknQM4mCAgCgoAgIAgIAoKAIHABgVcKrjTyqnKvt2raDWvbqcqzzQgFgoj+IHuoXJBO4iopKQm33HJLD4JUE5OxMZNw9523Y87sbJw6dVL5mU6V4eU4nvo4dDJfeuklxMRQPdp3xfqpU8LE7b333ttNMDmvw7mulYvMAzrRFieBxvXIhXg3NTUpNSLzVFLdRHKOuSup4v3ggw+UY08ST5N5QoT2JDqdtha5TqyIm8aOtkg189KlS2GapkpDQMyZ7uL06dNgwTPeE1kEAUFgdBDQc6bunaPgPipCIxX0tm2rVBdMecGXR5wH+pszs92ZYEvPmoO0rLnIzsrCB+mJKFmYilYrFfDMUDlHeypIRZ0oZPFEt4EUhDzJaPYloc2bhA+WLsU3csph+KgeLcePzCJckVe336jY+4UL/0CXNUFAEBAEBAFBQBAQBASBkUXA77/q6oLqomvsWr7NhnnkBGOSwf+ifdmyZUsPBWlKSgpuu/XWXgnSMGEZoxSlv3nycZSWlChVG8nNy130MUjOUT1KZWhfBGm4aFMM4mInKQUsndH+SDt+xjZalewvF5vL+b128qk+pArxzJkz2L9/v8pXybyVDNtesGBBD6eejn1/eEaSgLJ9gTDVtkZMmCNUK0KZj3Xnzp04cuSIugckWbTN8/7q+3Q591p+KwgIApePAJ9LzpfMqcwXFnxmqQjl30qPx6NeHPElR7cidBDzZbY7QxGkGe7ZmJ3lxvupM1Hx4XS0MISYxWnMBFFNimpSbCDCBoJmClq9iWgzUxG0ZqHRdMO1fDluXFcOw+vHjZ5tMPLrDxqm/4sj6wTI2QQBQUAQEAQEAUFAEBAELiDg91/1Q5+/yPDWwrArkLXzMACShtGehRSor6/vVmBS3UYF6e2339YPQRpWdTL0/c47bkdSYiLOnGlUXunlkDyhYFCpGFlsKTaWYfV9V64nQRo7eRI+eG+uCme8GEGnFaRr1qxRRNTlu9CjdwSNse57Gwkd+5MnT6o8lSUlJSo/6KpVqzB//nwwjJuOPTHRZJ6QoRcITtoSsdHNaVvajohXWlpad55VEqEMo/X5fGB+0N27d3cToc7Q+N7ulewTBASB4UGAcyQXPVc6+8gznj17Vqm4Wehs/fr1Ks0FFfQkQpmeRc8DlzNnsoDg7Mz07pad6Ua6OwvvuqajZH4S2qy0rrB6qgTD+RdFMTnRFZNy/c5noMOehU4zFchlXtJUpSI9bqXjuaWrYHjLcYVdi2u9/lbDU/HtC/9AlzVBQBAQBAQBQUAQEAQEgZFFYIn/qn+1dxQZvipca1W2/bm0gW5Z1BOkVMpQHaNzINIJZHGdO+64o1+C0qnsZJX5X/3yYWzbWoxQ6EKORO2cRjqi/W2/N3f2AKrWM7Q+Bvffdw/Onm1UYckXI/j05yQIWahpMGPrb9yj8RnDsJ05QhmmXVhYqIg6kqCRBKjGQDv60vckRXvDg5jpMFmuE9dFixap9ANUhG7fvl2R+rwPVJw5FaGjYRNyTkFAEOgbAb6s0DlCd+zYgeLiYkWEMiyeJKh+3tnr1tu8MNh9JEjZGFqf5c5CFnOOZsxC8cJktNhuVYTGSQbJupCDYgMXs4EUdFiZ2GtmIm5NLj7rqcRX8msav2yXXzeyToCcTRAQBAQBQUAQEAQEAUHgAgJ+/1V/791RZHir2m70lDffsqG6K7g++hWkTU3nu9UxJNVIkN51550DIkhVqHtcOOR+SlwMpr3+qgpLHAwBuXPndtzzM56377yj+rOYyTejvGwbQsFwhWCd860/x5XXRoKLysrBjK9vt3tkPmFI9oEDB1BWVgYqYZkblMpFOvKR181rZeN+3Ud+ZyJvR2KmyRDmCaX9kxSlcozFklho5dChQypPK5W5zkJJtCPdnOSo3jcyliFnEQQEgd4QOHHihIqQYKEkXVhOz3t6XnTOBXqf/s7Q9ZmY7c5ARlY20t1zVd5Rhta/m5qMigUJ6LDTEGRBJvNiZJB8LoSh2ECkDQQ8LrR7E7B7ZRp+mFMIo6Bhp1Gw9wtGAa40gE9c+Ie6rAkCgoAgIAgIAoKAICAIjAgC/22J/6rv+upIkJ7/x9wq/FdfKc52khyN7hykJHWCwRCooCEpRAeRocN3333XgAhSTVjqftLNP8X9D9yvqp2TSOJyMTKSY2hubsFfXn4RsZNvvihByu/MmP42gsEAQgESVkGl6nOqYPtzbBn+fLEx9eZsD9U+TZ5FjoHbVCLSqd+zZw8qKiqQn5+vCn+QrKMjn5qaqhqv1enY93e98tkFpShx0422TlxZLMmyLGzduhVUlbECNfMOyiIICALRgYCeK/XcqUdFFT1zKh8+fBgswEdVd25urvp7oP+W8YUH/6bplyCjMR+q0HpFkM6GK2sOsplzNH0WNr4/C212BpA7HUFzluSbjMg3GUmEybaQo73agCcRTXYmQp4MLM55F99eWwLDqmg08mthmJV/NyJOgJxEEBAEBAFBQBAQBAQBQcCBQG7Dp7/srfV9yq5s+V+5VYFPe4qw5yxJlugmSLWjyYrlmmCkM3nPPfdclKjUpGhkz+JKN998MxISEhTZ5FTW6fM5e6aJo8JnSlwsWJk+8njObYbW33P3ndi/fx+gwvnDIf3M/chxX8z5pZNcWVnpPP2IrtPBZ5gnCThWLGflco6HxZJI1NGpp4qR16LvhxChFwjOi91f/bnGjHhSXfzee++pYl5UhLLQConQU6dO9QiJp51qAkb3I2occjJBQBDogQCfQ75o44sj5gjlyws+u0VFRUpFz4gAPut8caTnTD7zeh6Ilj7L7e5SkM4G1z9InYGN701Hq1KOulRV7jbbhXaVd1RIsF5JMCFPhUDvxQY6rGS0mykI5aagnZ/baViwcl7nV82StYa3erdhlv93o2DbV43chq84/sUuq4KAICAICAKCgCAgCAgCw4pAbsOnr8urzjN8FY03WrXHDE8p7MPHejh70bxBtaKTkHvmmWdwy5R4levTSVAOaD2OxZXiEBszCQ/+4gFYpgdtba2UkipSUyk/Qyxgxe0gThw/jscf+9VFzsWiTTGYOiUea3NyekDJwzL/5kAIUl4j83SO1kJSlMV8GB6vC39wTGya1IsWpz4ax+HESOPGnmNluoEPP/xQKW5JmDMVAZW4JEKbmpoUMT1a913OKwgIAj2LJUXiwfQVzA/NOXL//v1gsSTO1UwnsmDBApUeheQn5wD97Dvng2iar9Ky5iLdPbsr12gmMt3ZmJOVicysbMx1zUTpB9PR4U1Fp5WEThVWT3KHuRSFHBVyVGxgMDbA6vYBiypsF87baXht2eKWz1r+s4avapfhq91grG+wjSX+q4bVD5CDCwKCgCAgCAgCgoAgIAh0IeD3X3Vtvr/IKKjCl61aXJlbhuyd+yJ9wKjdPnr0qHI66YBqBc6rr7yMe+9hqH3/qs6+Pp8aH4v42MmIi7kZ06e/hX17dyMY7Owq5MTw+yACgU7MmZONyZNu6v88cTGIi52MF55/TpFdVBbpheuRhab6cpbpUOfk5IxaiD1VUJoY7WuMsv+CYpT3SxMixCU7O1sRJSRMVq1apZTHzBHa0NCgbID46tQO2j6kFwQEgdFHQKtBqaDnC4vjx49j7969qKmpwcaNG1Xhs8WLF6kXHXzZpVu0kqD9zdMZWax6n6UIUpKjJEwzsuZijisB+dlvodWbiZCVKIpAIYTFBobFBlJwLteFJ9Z4YNj1u6/xlbV+zVdWeWNuw6fFZxEEBAFBQBAQBAQBQUAQGAkE/P6rvkiCNL8S15qVMMxyvFpej+AFHm/0PdR+RkDljiZGteOXnZUJV3IinvrNE93kJUPc+yJE+9uvqs7//F6sWb0SHR1tiiQlQbp79y7cfdcdAzomv1ddXdUdBq0vh443He6BFGritbEKOUM2R3rhOKmSonpUYyx9TzKUyjCmGGBPMpSKUCrISKCQSKGyjEW2WLDKWSzJeS+JMxf2et35uawLAoLApSPgfJb0s+XcF3lEfsZUIsypzLzPJSUl6oUGX2zMnz9fvSiK/JvD+VC/FBnLc2O4Un2GCqfPdGeBBZnSXC6sf2+mKsgUUgWZkoQcGxZyTBSYg1FgjqffBMwkwEzDPk8mfrZoJQxvJYz19VWGEKQj4Q3JOQQBQUAQEAQEAUFAEDCM/+b3X3V1fl2RkVeFb3oq1D/IHi2qQYdD6RjpQEbTNskm5nNzOqXZ7kzMzspEVmY6Xv3LS/jZ3XciLmYSWK2+PzK0r8/C5GoMXn7peexq2IlAoAMvvvCcCsXv6zd6P38774P3eoWMjjhVSSQ+nePva53XSad9NBbivHjx4gGNs6/xj+X9JD90jlX2vBadH5TFVUiEMl0ClWUMjT9//ry6txfLYzsa91LOKQhMNAR6I0T50ofPKfOD7ty5E9u2bVNE6MqVK1VoPJ9vEqE6LJ79WFSFXsq8yzyjVI6SHOXfUaUcnTsTTbYb8MwAzFnokHyjQhALQTwsNsBnq9V2I2CnYteaBPzruo0w1u8sFF9FEBAEBAFBQBAQBAQBQWCkEPD7r/p8/g5FkP6tWQ7DW4FbCyvQHGCuzehf6PguWbKkB3EXVsGECdJstxupKUn41S8fGRQ5qonOqfExKuz+9ttuwbTXXx0AORqHuNgYlaP09KmTKo1pJJocOwk0EmwDcWLprFPRNNILx8nm8XgUWTCQsY6X75AQ4lmKLwAAIABJREFUYWoBqmdXrFiBDRs2oLa2FkztwLB4KnqdofEaK2c/0vdLzicICAJhBPgcco4lGcococztS0Uo51y+8Hn//fdVaLxT/ekkQTnn9qYWHS/zW+R16LD69Kw5mJ0yA2b2DLRYqQhZVLYlIMDCMhZzkIraUTAQGxh6G0hEwEpAp+lCm5WC9etmY/LqvP2Gt+oxw1vxqOEte9TI2/6YkVf3rZFyEeQ8goAgIAgIAoKAICAITCwE/P6rvu7zF33Krjhr5FWFPmNXHZ/sq8XBtk4gEK6O3UlfM4pD7m3b7pe4o4NLp/e1117DrbfegsmTJyM+ngWZLj1HKRWhYUXpRX47ZQri4+OxtbhYkaO9KQk1ibZ582alTox0ViO3qWCicz/Six4nKzBTPekkECLHGM3b2g44Rl4D8eT1uFwuVU2a+xgav27dOmzdulWpykiEnjlzplsNSixkEQQEgZFHQM9DnEvZensWmcKCOULr6urUy4y1a9eqF2h8wRFJdvJ5H6tz2XDNs7Mz0+HOmo3MtFR4s99Bs5UmZKiQwWIDo2EDdorCfdPqLPy/6zYEjYL6wPW+bQFjfQMMa3vyxHJU5GoFAUFAEBAEBAFBQBAYKQT8/qv+Nt9fdI1VVWjk1eBqqzLwf6wqVDc2hYu1hwASpNHMC5WXlyM1NW1AKkyqhl588UXExgyQ6BwEiUriNTY2FjNnzlQsgnbsIykF7eBTkajDtvtzfPmdvLy8HorFyGMOx7YmdxmGSjJxLJEKHKsmQlk8hSQJq8YzlyBzChYUFKgcoSyWRZVZb0tfZExv35V9goAgMLwIULHN3NNMZbFv3z6UlZXBsiz1TPP55jyZmpra/dJMz1f8rL/5VT5zIy1rDtypyVjleg2nTbeE048GMSbnFELWSkbATkGHmYR2bxLqV2Xi5hUefNGswo35NTB8Jakj5SLIeQQBQUAQEAQEAUFAEJhYCJSWfuoLRbs3fc6qfdywK32Gt+b97+f54Tl4PKwaDQURpHw0SoVzJBkPHjyoiLuLObh0lBkm3dnZCc+6dbjjtltUhXmVm3SQ+Ul7U6HGx8fi1ltvU7ntBkIVHDp0qNuZ7+8aSPQtX75cqRkHctyh/k5jY6PCORqJBt5bZyNJwnEyjyBzClKlS4L33LlzigglyaIJ6qHGSY4nCAgCfSOgXxjpFy962/kLvY9zNVNZMDR+y5Yt6qUGw+L5bOvnnXMm1/ubOyfqZxoj55yt9/HvSeT6++/ORU7WTDSamQiaSQiYEkY99GHUgqlgOnAbCHpc6LRnYd9aN6YutUEF6bfMSiFIJ5anJlcrCAgCgoAgIAgIAiOKQE7l9d1VMnOOfNawKzbPrdsLlYU0xP8PsXB7VC50pKkmorN3MSeYziBDqBmGyWXvnl148fk/q9yigy3gFEmQTp0Sh7iYGPh8vgHj1dh4ujsPXn/XwPEzVJSFRUZjIanICu39jXE4P9POPHvt3GsSlMpg5hUkEer3+xVpztB4TcJovGgvsggCgsDoI8BnkXMK52POaUxnsWPHDhQXFytF6LJly1QBPr7soPqbTT/3wznPjLdjO+dLXhsV9Pw7yBdHjEigApe5rY8cPYqTVevR6HtX5RkNV6wfOJEjpJdgJTYwDDZgJqPFykTISsO+tSm4bW0+DMuf/gpwhfFKwZWGu/RTRkHBlSPqM8jJBAFBQBAQBAQBQUAQmDAIWNX3Gt6qnFfKdgTaKBwNdobVo1FKkGo3n8ThQBxbOocMzeRFhYIBRaAtXrQQP7v7LsTHTcbUQYbUa6I0ZvLNeP65Z9VxI8k5PdbIngQBC03Rke3vGvg5CUpWXR6tZdGiRRcdZ3/XcKmf8ZpJgupCScSJOUI3bdqI2lo/Dh8+rAolReJB8kWHxuv7oPdFfle2BQFB4NIR0C8bdN/XEfi5JkL50oLzFwk5Vo1naPzChQvVvKdJUD7zei50rl/q3DGRv8+/E3PnzsW8efMUEer1elFaWqpSEjASIDwnhl8WBcB04504sb1MhdV3Wi50WC4Jc5ZQd7GBKLCBdo7BTAE8MxHwzERpTibuWL1u13+3SzKM/P3vfd9Xu8Qo9M8xrKrvTBg/RS5UEBAEBAFBQBAQBASBkUTgCyuLvn1vsb/lXGcnGGDP/0Wr8E475wOtBE/HcdeuXd2+PH9PZ7GhoQEvPPdnxEz66cCKMPVGpMbF4PbbpmL/vr3dxx/ICskDEgUDUcHS6edYR2uh4mgoiAdniCyvmyoxkiEkQj/8MOzUU4VLEoWqMpIqDI+PrBo/WjjIeQWBiY4A5049/2osOJfp/KAHDhxQ+X2p6uZLDb5cYcoLPuOa+BRFqPuS5lPipudL/feCmFJBz4JUGzZsQHV1Nfbv34/Tp0+jubm5z9zKIQQRCAXRGQzgWH0pzlhZQohFASEmKsxhUGGOl/tqJiNkJaHY8wF+nFsII78aVxVsxzfzajo/mbstbiT9BDmXICAICAKCgCAgCAgCEwcBb+k3/31j9dmjLW3dBGkwSiOTtYNOIm2gxB2/qxdNkHK7rbUF8z+ch3vvuQuxMZMuucp9fOxkrFi+VB/6knqOSTu8/V0HHWQqgUZrqamp6VZ39TdO52eaDGHP/SRHdZgnc8I6iVAWS2LOwd4KJul7pe/5aGEg5xUEJjICfP6YG5TkG0k4FkpioTnmCPV4PFi6dKkiQvm8a1Wontv47DvnBln/OEGq50tipudMvthj7lUSoTk5OYoIraqqwt69e3Hy5El1LyLnRb74Y+P+yM9ov+1soSDO7arEKXsOAmYKOs0kIUnHC5km1zFObTkJyE2Db7UbP1hrhgxvZf51ef6Wb62tiJk4TopcqSAgCAgCgoAgIAgIAiOJgFXzjW8VVp+qb2xCJzoRCoYQzQQpnT+qQgfibNPhpBPfm8OIUFCFGu7YXodn//QHxE6epELuLx52H4O4mEl4+qkncf78OYSCl56PgAWEBkoeUMUZDpEceZqGBaW0094X3nTsSYxoVSgde1aMLywsVIoyOvXHjh1DU1OTIlr6cuBH/urkjILAxENAP396TtS9RoJkKNOS8Lllvsr8/HysWbNGhca/++67HyuY1Ne8IPvDL4c0Ds55VOdZ5dzJl0dMO8CoCOZj3b59OzjvMjS+vb29m/TU9+dSe31/WXzx9P7tOOl7TxVkgjlrnBJKokgUVer4soEOMwNBKwFrVy/E36+tbDYKK9oNSxSkI+kmybkEAUFAEBAEBAFBYCIh4Ku+4ar86pZNh08igE6QHY12gpQh2HQ4nU6ndkSdPT+nwkkXanI6l6FQAGBDEGfPNGLBh/Nw1x23K/JT5xjtrSeBesftt6C2ukrlbGVu00tdWKCEoafOsfa1zkr2HL92dC/1XJfzfTrpHBcd+UinfsGCBYo4Wb9+PSoqKlSewePHjysilI49w28jl9G4hsgxyLYgMNER4HNIRSifV+YHLS8vB59jEqF8rjURqp99Pdfqvq+5SvZfUIjq+ZIvj4gbQ+NZiMq2bUWE1tXVKSKUCnodGh85P0ZuD9Zug6EQzh/ageP5H6LFSkfQSlJ5RzusFCFJRXkpNhDlNhA0E9Fqp6PdzsDSFfPwdXPLWcOsufPTZtmNn7brvvdlu/y6G3MbPj2R3Ba5VkFAEBAEBAFBQBAQBIYPAd+eaz9pVx7M3PcREAyoPGXRWsVeO4jMT6kJRjqffTnm2jEl0dfn0pVwlc6o31+Lxx57DLGxMYiPi8eU+LiPhd7HTJ6MrCx3WDk6yGStrOLMghp9jdu5n441r3ekF6pWmQOUilDmE2ThD4Z5Miye4++LBOU4h8qxH+lrlvMJAmMJAT5nukWGWHM/91ERSvU2c4Ty+eVzzNBtzitaxa6Jz/7mUuecNJHXNUbsiR9fHmk8uI/h8awaT7KZ+VgZ7cDUBMzVylQiIxYNEOxAJ9oQCAHNRw/heP77aFcFmUiK6ja+lHainJT7OR5toMNKVikx4EnGGSsDScveD92QX3X+msKaxi8V7my8Ma/ihGH7i4fPSZAjCwKCgCAgCAgCgoAgMIEQuNa384bP+6pbnqvbA9ChDgUYfR7VC8k5OqHaWdUOam89iVRWPx/oQvKPFYFvuukmxMfF9iBI42In45FHHlEh4wM9Xm/fo6NMNZHTue5t7HofScmRXjTBQpLUSb6M9DjkfIKAIDAwBEjEURHK/KAslET1PF9w6EJJnG84Z+qm5xfpLyg/+8JCq+hdLhfYiCHVtlSEUoHLQknMD0oymn+f9PypCeyB3cGh+xajQPhnvPnkIRxavxTNtluUglGuFByP5J5c0xCQ1mYqQmYSQmYi2rzpOGnPwcsrl+EKqx6Gr7T1Wqv6kOGtOzSB3Ba5VEFAEBAEBAFBQBAQBIYPgW+u3XnD17z+lnvK6lRoPcPxEKVFmrT7SKeTOdsYxtiXQ8v9VPjQka2vr9c/7bfXTi2/xOrADz34ix4h97feMgWbNm1Ux+B3B7Pwdww/p2M9EIKUIZoMxxzs+QYzRv5Gn489CVL2et9gjym/EwQEgcEjwOeQSkQSocxTySJqzBG6ZMkSNddxrkhJSVE5gTUZ2t/8KJ/1JEY1ccxe//2g0pYKehZL2rRpE5g/mkRoX0pQPU9G9oO/65f+S/5l6kQIHafP4uimRWjyJiBopQlBKgSp2MAYtAHkpqr71uKdiU5rFuBJwZF1s/HA0pUwvNUwCrfjh1blweHzEuTIgoAgIAgIAoKAICAITCAEvufbecO3vXUtP9lShXMdzMsZJsMu3S0b2V+wujsJAR0m2pezT6KAiiouAyX49PcCgU5ku9MxJS4GsZNvxttvvanCJLXzO5gr5m/pXLOS/cUIXl4Tr3Hjxk0DHvtgxiS/EQQEgdFBQM8HmnDjyxOGxVO5zdQgLJbEuY4vhObPn9+tBu1rvpP9PUnPSDxIfvJvgm6aDGXeVSpCiTMVocRdpxLhvdF/E0bHSgZ2Vm1D7DuazuLwRg+arTQErRkImkOgZBuD5JIoGOW+j3UbYK5ghtmzBc0kwJOKoOnCAU8apq7x4R88Jfgbu+zABHJb5FIFAUFAEBAEBAFBQBAYPgSoIL3eV9/yj+vLcKi5lSwiWPE22heGktLJjXSAI7fpAJumqRzcgTq5/B6bLjRUXLwFLz7/Z+zds0fBMtDjRGLI3zG8nuRHZWWlUrdGjjdym+Nfu3Ztn4qlyHPItiAgCEQ/ApxbGIpNEo5F21i9vKSkBD6fDytWrMAHH3zQrQrlSxK+TNFkHvuLvRiKnEcm0jbxYXOSoMSLqVNIMq9cuRIFBQUKbypCjx07pu6DJhid1sM5m/vZBjvvO4833OsMbGhvacGR0jyc8roQ8rClocNKEvWgELxiA2PQBlq8LKqW0kWMpqLdSlHh9gE7FUU5sxG/ykclaaNhl//k6976W42CHY8Y62seMvKrvj98noMcWRAQBAQBQUAQEAQEgfGKgG/nDUZBXcu/2mXYcupMWEE6BgjSU6dOdRdqupjzz3yfl1sJPkyW9k4c03F2Nu1Qkww9c+aMKmy0Y8cOVb2YuQGZP5XFPC42bv35woUL1fiH27mW4wsCgsDgENDPvybS9DbnDT0PkAhtaGhQilCm2GBoPJWLJPNIgg7khY+eE6TvXSlKIpQ5V6kGJRGal5en8GaxpBMnTihSenB3OIp/FQyovz/BIBBsb8Ghys1oNlOV4ixgpqCTbQwSQzJmUX+KDYSVo8Sh+1k2ue5Cu5WODm8yVnsW4Z9zN8PIq8JnC7bDWL8TxqbtMPKr0sar2yLXJQgIAoKAICAICAKCwPAh4KtWBOkPc7dhxaFj3URfFLuDamjNzc1KDTQQooBqrH4r2V/mxWoChHkBme+UIf0ej0cVSeG5eyuSMpBx8zta+TQalewvExb5uSAwoRBgflC+uDl48CBqa2tVFXOGbLNY0rx589Q8wOdZKxzZ8xnX/UDnhIn6PRLIVNKyJ2Ykl5kflAr7DRs2qLzRDI0nEcq/D1TokrDWiyat9fZ46YPBAM6cb8KhQ4exY8NanPbO7qpULwSbEGxiA+PNBgJKDe5Cm5UBeN5Bi52EzNXzcOPqDTDsKvzA3IIbTX/I8Da4hs9xkCMLAoKAICAICAKCgCAwXhHIq/muke9v/VruNrh27EfnGMlByjx9q1evHpAKkwQlycuBLNqJZu9cuE0ilFWKSYJQkVRWVqYUSlQqkQChKpSOO514Z0js5RIaJFWOHz+uhhM5LucYZV0QEAQuDwHn8x+5ziPr/KBUhh8+fBh+v18RoUzjQUUoq8bzedVkHueBy33+J8rvNW4aO86lnFOJKRWhnO9JhDI9yb59+1SxJBKhOhVK5J3X90/vHwtzp1OBrMfNnmPn3x9eL4t0kQgmDoWFhVi7Zg0WfTgPsxOmYdfyJMCciTCJIuTYeCPH5HrEpgNWIkLWDLSbaQgyH6knBW2WGxnLFuKLuRUwvJX4rK80dKNdKQTpePXb5LoEAUFAEBAEBAFBYBgRKPB/1cirqbrCLO14tmoH2rryrTmds2hcp8PICs4DUV/R4WbF50tZePyzZ89iz549KkTT6/WCofoMj2cuO60EI3kxkDEMluTgsTl+5sqTRRAQBIYXASeJpucAknEkozjfrFq1SpF1VC/yxQufaz6fg32+5XfhQnSpqakKQ86vVN0WFRWpOe/IkSNK/c+8zSSndfoS3hvnvRpeqxiZozuvh6QvX8Qx1zYL+lmW1a1Edv79USRyZjrc057DjqVJ6PSmqfyEQqQJkSY2MH5toN1OVAWb2s0MtFoZSjHelJuBmTnL8UmzAlf4KkOGb1vSMHoOcmhBQBAQBAQBQUAQEATGKQIF/s99xq7ZatgVuL2oEuc7OhEIBkbGI7zMs1DBORBygt/ZvHlzrw41HVESoQyLJYlKhVJOTg6Y93POnDnKadckJXs2khrsNUnKfjiJDj3+y4RLfi4ITBgEdGi1k3Tq6+IZik0yikQo5wAW8FmzZk03Ecpnm8+gfv51P5zP/Fg8tp4b9dj1/EjsmGNVF5siwUe1LYlQpiOpq6tTCn+qciPD4iPvmZMY1fc48jvRsK3tLrKPHBsjEj766CNFhPLvmc/nxfLly7tTMhBT4qdbZqYb2e5MzHFnqD4tazYypr+O0vmz0GGnIWAmos1Kk5yjknNVbGCc2gALNrXYLgStWYokpaK0w05Gm52AJjsTf/aYMLxV+IFdu9fYXLv077zl879TULnGKNq73MjZcf049WTksgQBQUAQEAQEAUFAEBgaBD6TV/etLxfsaDSscvzj+nIca+5AZ6gz6ss00fFkmPtAQljpXJLwYI5AOqQkQoqLi1XI5nvvvafITX4n0sHXjv5o9xwXnWYu0UwKRDr/si0IjBYCfE748kMTauy5TSUic1SSlKMilDksSdjxGXO20X7mx9r5nXOnxpHXQKUtc7CuX79eFahiLmiGivP+aPJwtGxkuM6rr429blS/8m8PU72QCGWOal2sT6dj4d+ggd73LHcmZrszkJwwHRvenYGWvOwwWWImoc1KFXJsnJJjogodv6rQy7m3QTMJ8CSh1U7Bjvz5+FWuF4ZddvpTdvVJw1uB6+xtMArqA4Zd8f8MjecgRxEEBAFBQBAQBAQBQWC8IpBb/DeGr3qFYVcc+6ZvGxoazyOIzuHyHYfsuHQ8jx07plScA3EqmctOhybSEdVOKZ354VaADmR8/X2HY6Sata2tbcjwkwMJAuMZAeZq3L9/P8rLy1V4MtNjRBZM03PApRBT/T2nE+UzzkfEjIpQhsZzm9iuW7cOW7duVWpI5kzmPSAZGrlw7tbLeCNJeW1UIzc07FTqWGKiSXjah8aOPdtgbCbNPRcp2e8jLWE6bPebaPK6FTkKM0H1QpAKiXY5ZJv8duzZDxWkvG/nfQkIeZJQ61uAn9j5oR/k+kNGXj2u8VYe/QfbH/hKbuU/jFdXRq5LEBAEBAFBQBAQBASBoUGgwH+jsaGu88tW5cGrfeWnNh4/gxAuOLDakY22no4oFTnz588flJM5GMd0NH9DMoLFOcYboRBtdiXjiS4EtL2z143PPhV5zqrx27dvx6ZNm5RSnKpFkp8ul6ubwOOzG+0vQkZzftHn1sSdDo/nfu5jvlUWS2LqERZLYhoCpiM4evSoug/RZTWXPxqnrTltkLbHNADnzp1ThfNIwuu0DFTK8kUW52raHnuNp8Z3KGwwzT0bruRkLEt+DefNDATNRMCcpVrATEK75RIFqShIxQYmkA10WElo8iUDaxPRab2JZm8Ktpkr8U9mAb6ZW4XvmVWdX8yr7bxmXfWPhsZxkKMIAoKAICAICAKCgCAwXhHYWH2DUVjZ8nW7KmR4y7B8/1EGcl++hzkCR6A6iflCB6vE0U5rtPW8Hiq02NOhpvJ13rx5iozQzvoIwCunEARGHQFduZuqPIYnV1RUIC8vT4VtMz2GJvI0EaX7aHumo3U8Gi/dkwglriRC165dq3I3NzQ0qIrxVLDrtAU0DE0isidxOF7mJn1dJELPnz+viFAWS6I6lnlTFyyYr4hQYhZ5X3vbF/mdy9nOcGcjPTUFixNewoncMDna2UWKkhhlfsLABCKGRO049tSOcs+G/p5RPR7OP8w5IUlVt2+z05BjL8VNns0wzMqjRmHDaaNgx381Xim4ku7MjbkNf/MVFmkFrhiv7o1clyAgCAgCgoAgIAgIApeOgFX1HaPAf/5as/KcYZUfSdhxCMGoz0Aa5m3oyG7cuHFMEqR0pEmCaiKUKQBITDAck2GZVMNRmXTgwAFVxZnkxHghIEaddZMBjAoC2n51rwdB0s2pyiMhV1paisLCwu5iSSTu+KxQGUplnn5uNNlEonQo1Hn6eOOpj5xreG1UOjIH5ooVK+D1elWl9Pr6erBqPIvW8X70tuh711ff229Gcx/Hqcfa2zioRGZeWuZGJQHP3LRFRUXw+XwKG6YOoF1pu9NpGYjpyNlbFtxZ2YqMzUh14d0Zf8Gh1akI2CkIeJIUKdqhyFEqR1NAwlRIqKEnoQRTwTRabSBMiiaj2ZuKgMeFTjMVrXYiWuxUTM9bjevMKtxgVjYaG3cc+Iyn5BXD6198pbem6L8U1q2/3rf1S5fuOMgvBAFBQBAQBAQBQUAQGK8IrN50teGrrfyKXXXYMCuKf1vegPZgqDdfMir31dbWfkzFE63khlYXkewhObFq1SpVKIaquD179iiVFp11vfTn2OvvSC8IjAUEaMtUGVIRSlUeQ7NZZI0Fa6gIJVFHlbQmozQRFa3PcrSPS881fPFCko9F3kiEUgXJdATHjn2k7gPvyXhdNDnKa9QkPMnfw4cPo76+TmFhmiYWL17cXaiLdqfJd43h6N3rTGS53chwz1YtOzMDWdNfQd2KDLTa6QiZDKdNUQRptBI3Mi4hFcUGRskGTDeCViLOeTPxgm8dizYFP2WXNt3g3Rq63i7pMOzq84bPX25srL5mvLo3cl2CgCAgCAgCgoAgIAhcOgK5uZ82vNXea7z+gGFXt9+9uQZnO6K/SJN26pkDjiTAaDmx2okmscN1OtcsXEKVG8dE0mfNmjVKDaeJUBaXYv5UkkXjmaDQ90j68YOAJp14Rf0R+CSkzpw5o1R5JOS2bNkCklEk6vhyQBdM4zOjn5vReobHwnk1Ts6xcq7hPMPGly4LFixQKUdYMb6yslIVS+JcQ0Jah8f3ZYn93cu+fjNS+/uyub7GzGtlSoa9e/eiuroaGzZsUKp85ghlHlViRRwzM8P5VXvD1onzaK2zUr3bnYkMqkczM+B640WUL0pBmzcTzDVKgjRgknxJEcWopBUQGxAb6GED7TZD7dMATwKO+7Lxe68dusKsOG7k+XGFvQ2f9JXByK+rNXz1oiC9dM9JfiEICAKCgCAgCAgC4xYB4BN/lb/9j1/Kqz1s5PlP/7uvDIdbew+vHCmH+FLOw9BIhqaPlBPrJEJJULDp8HgqkRgeX1xcjB07duCjj8IqLRKhfTnzl3Kt8l1BYLQQ0CSV045JgpKMIgFHWycRyvBkEqGsGs+XA3w2+MzoZ4Vk1Eg9q+PhPMRNqxp5PVp9TsUtCyXply4nTpzofunivEejZS9DdV5td87jcZ8u0qVD4xlJoIlQpilhoa7IuXrs2UMmMt1ZyGTe0bdfxbYPpqPDlxEuxtRFBjG0NkySjpJKTUipHqSUqCXFDqPFBoLWm2j0paLD41ZzxHHfu/h1bkHIsOtgeCvxde82GN6qaePWt5ELEwQEAUFAEBAEBAFBYFAIbNp+9Rfy/POusasPGHn+kz/yFKOu8ZzTH43qdRI0S5YsGfY8pCQqqAxlTxUSi0ORCGVoPMkJrdKiIlQ79U6iord9UQ2sDE4QiECARD9D45kblypFpoigalGr8jQhJYpQ9yWTwJo4JhnKeYY9ST4SocxHTPKZ2JMQbGlpUepz55zCdefcE3HrxvQmr625uRmMFmBuWtu2VZEuEvDMpUq7I/mplaCcozUZqnHV29HdZ6mQ+rBylDaUhfSsOUh45y14Zs9UYfXIfVspR9usNLRbqWqdJGm0kDLDMQ4SwL03ksN9t4GPhQrcoWgDIwd7v5bIa/z4dQ38egY2Djne+MYpYKao56PFm4hWbwparCTs8c3GvesKFUF6ja8cV/rqtnzNW/3oJ+3yeGN9/T2GVfUvf2XVfGNQvoT8SBAQBAQBQUAQEAQEgfGAwOfzar77+QJ/q2GX4RqrFkbuVvgOnxgzDjVVbFRtOp3igTjBdKojG51phqtqgoLED0kgFothqObBgwdV2DCJIlkEgbGGAIkmLppM04Sa8zq4j6HxtHWq8lgEjdXMWdWcYfF8tvissWlCaiDP20T+TuQ8Q/JTh8YTQxJ9fOHinGdOnz6tSFDnvRnr67Q73WhnkQvnVV43Q+OZIoAKWRLETMlAJTKxGt92l43ZmW7McWeJIglVAAAgAElEQVQgy52BdHc2UhKTYKW9ik6Vc5T5RlmIaXwTO5HXFzSTEYpoHycZSSgy5cCF1mmxgFVyj9ZuJ6NnS0I787iarstuPE7PY/c8tx7Lx8ceSY7yehMBM1H1XA/nm51Y9z3SDmT70u9/oMv+iV2HnYyQNQNV3oX4Z89GGHYlvmfW4pv59bjGqjxnrK9uNzbU4a+9FX8YD76NXIMgIAgIAoKAICAICAKDQuBaX/UNX/RVt5Ag/VtPNQxPCebtODhG6thDqaZI4pB0uBQShqSFk+ChWmvlypVKFUqlUm8kaH/OfaSzL9uCQLQiQDvWRWvOnTunVNCbN29WYfEM4XaqGPmM6GflUp4v+W5YRarnGPa6crxlWUqFy/ygznlGzy+6j1b7uZxxkRhleDyV/yRD6+vrVcX4+fPnq/mbL6e0Uv9SX3qNdZvLdvNvWCYy3NnIzMpGRnIyPnznRZyyshH0JIJEYbuVNuEIUuZSbLMTHS0JrXYaWq2M7tZmpaPNSu3RSESSZHS2oEkcnS1J4UpsL705j9P7uvPcXKfat91y9Rhn5Lj72haC8NIJQsGsJ2at3nQ02zPh8y7DD3KrYKgw+2pc4a3Dt6zqU0Z+dbNhVUjY/aC8KfmRICAICAKCgCAgCIwLBL65tvqGb/j8LYa3FN8yq2B4yvFyxU50jhGKlGQC1Z1OZ5pkhFNppEkKqpDoiFMRt23bNjQ0NKjweIZv0mnvbRnPZEVv1yv7xgYC2i7Zc4ns9T7aNe37yJEj3aHxq1evVs8BCTuSSiRE2ficjHWSaTjHT6KYxydOel3PM+zZOMewajyV5ySd6+rqQCKURDRJwa7bNTaMbICj1Lbo/DqJUJK/TD2yb98+FRrv9XoVCU98tCKUdqcx1PduotphdmYq0t1upGXNQXZqCuZPfxnH1qahw0rtyjtKReTEK8hEolORlx4q4FK6iUyG1wetZAStFLUfJEQtF2CldDUXgpYLIeJnpwFWKgKWCwHbhaCdigAbt800BKz0XlvQSkfQTofqrXSEuG1lIGhyvwtBL4+XgoDF5kLASlXh+uHzpKpzh+xUsAVNjsUF2CRtZwFWImBd6EOOfaw+TjI13BIR8MxS5xDCryfhJ3hcGh7ITUK7PQMhTwYWm8vxKXsrDLsChlWDf86txScL/DC8ZZ5x4dzIRQgCgoAgIAgIAoKAIDAYBL7n23nDd73+NiO/DDea1TC8Nbi9yI/WXkIgnQ5wtKzTOacDrgkL9gwFZm5EkhQ+nw/l5eXqO8zfp4mkaBm/jEMQGCwCtGUqQUmCtra2qsrdhw4dUvkq+QIgNzdXEaF8JpzKvIlKQGkC7lJ6YqWb/h3JPRaGYzEghsbrYklUnjM9QW/h44O9x9H4O9odr1HbXlNTk3rRxHmY+Wmp6OfcyxQlJD9pe0wpEEmEajylD6uNs92ZSM2ai7QMN959+3nsXZagyDdFAjHXppWIgDW+8432Tnilo2WtC+fXJKEpJxlnViWiceVMnFwxHadWvIPjy97C0SVv4vDiN3Bo0RvY9+Er2DvvFeyZ9yoa3n8Fuz54FdvffRn+2S+gdvYLqJ79PCoyn1WtPPNZlKT/EVtSnkGR67cfa8Wpv8OmpKewYdaTqm2c9RvV8/v8rIi/U7/9HYqSn8HW5GdQnvEnVGSEj1/tfg71c15E3ewX1Fg4Ho5t34ev4sDCaTi4YBr2z38Nhxe9iaNL38GJlTNxek0izufMQvPaWWhZl4g2TwraTRKxyQiSjO2l9Y7bpZFncoyJgNcsBDzpSpF+3k5FhsfE//RshuErx/fMOlzjrTlhWGW5g/El5DeCgCAgCAgCgoAgIAiMCwSuW1/zjW9t2l1hFFbV3OCtrTC8tcX/e0PV7jMdneFchd0eelip1r0ZJSt01s+ePasqGLOiM510EqFUL9GJ14Qo+97Wo+QyZBgTFAFtkwO5fH6XatBTp06BRKiu3E1FKPNYMjw+kszTLw6cJFRv+5yfj/f1/q6f+JHIY+P3SPItXrxYEaEk/qgIpRpXq871HKPnF93r+3kp91f/ZjT7vsZLEp5qUBakY45QvnSiInTp0qWKLNaK0Ej7oy31h/d4tzXn9REb53a22w2Sosw36mbO0fQspGZkIW36NFQvnoWgHSZFO23mHk1W5ChzbI53IovXqq+RyszjOclY9dqDWPLC3Vjy3F1Y/OwdWPDsXVjwp7uw6M/3YNGzd2PRc/fgw+fuwbxnf6baB3+6Gx/+Kfydhc/eBbbFz/0Mi164F4tfvK+r3au2F75wHz7WXrwPC1+8DwteuDfcnr8XC7oav7tA/ebnWPji/eH2ws/VMRa/ED72kq5zLH3xXizlvufvUWPgmD744z2Y98ef4cNn78W7v/sZpv3s/8ebP/8PTLv3x5h230/w9gM/RdIjk5D5+BRk/+ZWfPDHn2H5Sw+h4K1fYsusJ1Gd9Wfs+OAVHFj4Bk6smI5zOYloNVPQ4U1TytiQl8rVlO78pUFzVndaAdpPsItk1zlRqUoOK5PD6mTmraQ6V98D6S/Y41jHQhV281ABnYhz3lScMd14wbRwhV2Bz5lVuCq/HoZdtnZcODdyEYKAICAICAKCgCAgCAwKgSX4pFHg/6phbf7bvzH9X7wu58hnf7Kp5uHDbR3BYGcHwuWIQkAoMJp+e5/njiQk+vyifCAIRBkCfdmuDk0+fvw4du/eDRL/LODDYmRULTJfLkknkni9hSg7SRhZ/3hFeRJVzrQCJJZZCGj58uVgftCioiJFPh84cECR0VTnUi05npbebI9kb0tLi3rB9NFHH2HHjh0qFQlV+FSEMj2JJuGdtic29nEb6w0TJ/memZGBOe4sfPAuox0+xMrVK5G/cTO22GtRsyxNVawnsTXWCZlLHb8i5xRBmqJydTZ7kuB542F8+Py9WPaXB7D8Lw9g5V/ux8pXHsCKVx5Q/apXHsCqVx/AmlfCbe1rD8LZ1r3+MNhyXn+4e3/O6w9Bt3XTHgZb7huPwPPGo90t941H1T7uN998VDVPV89tj/o+fxNu/F7utAuNY+A51nWdi/3aaY8gZ9oj8Ex7COteexDLX34Qbz10E9548Kdd7WZM+8VNeP3+n+LV+27CX+75j+720s/+DS/d/W94+Z4f45X7foLX7/sPzHzoZrh+HYu5T9+Kpc/fh5xXHsamxN+iJut5HJg/DSeXT0fz2kR0MJ2AN12lFehUhGi4gJS6P2YyOs2uQlFMWdCVK/VS7518f+wRqSTJ9/vexa8tHz5pl+NTBXW41lMtBOmgnCn5kSAgCAgCgoAgIAiMWwT+Ia/k51XnW4KhYAABhBCk+hIfrzocDYRBb45+NIxLxiAI9IcA7ZaEVHt7u1Ll7dmzp5sIXbNmTa9kVKQCrTcSRvb1JKuImRM3hsYvWbJEqR+Li4tVOgIqQqlCdxZM4r3Tc4u+V+zH+qKvhYpQkqG8dk2E2ratFKFUzZKA14SeEz9tX6IK7WlnGpfIXmNHYpm5V1esWIH8/HxUlpdh7+7d+Oj4CZxtakZ7MIimU8dwZMOKcDi1Zxao9ppoOUdVYSVPCjrNVLR4M7At7Rks/PMdSkFqvv0rWG//Et63Hu1uvnd+hbzpv0b+9MeQr/t3fo38dx5DPvvpj6HgncdQMONxFE5/HIUznsB6tpl9tIQnsL6vpn874wl1nMKZT4BNHSvhSaxPeBIbejQe60ls6PoOxxAe5+MoeOdRFEz/NbzvPI6Ux+OQ8Os4JPwqDjN/GdPV4pHwyymY+Wg8pj8Sh3ceicX0R2PwzsMxeOvBSapNe3gyXn5wEv7ywCS8/MAkvHjfT/D8PT9V7YW7f4LX7rsJ0x+KQeZTd2LJSw+hcNZv4X/vVRxfnYImMwPtViYCzIuqilklqLyoITNR1KMOBfN4J32DnjTAk4xd+an4sZ2PzxU04AtmiRCk49a7kwsTBAQBQUAQEAQEgUEh8CW75OfrPjoVRCioiNGg4gXGPjkw1smNyx1/b+HAl3tM+f3HibTeMGGexqNHj3bnByUZRbKEuXJJ2jFEmeQKCRXdIskW2b5ASmkCT2NCRSjzXOpclyT5qHokGcVw8F27doGqSBZLIilNReh4IDxpa5r07M3u+BnzolINy5QMmzZtgsfjUcWSmJaB+Zo1ltruNKmnsZX+gt0RC+LlJIhpezrPKvfzmWYhwA0bNqgCgkz7wtQETMugU7/oe0VdMl89Np85gf2bcnDedgOeGQiZCWizWKBpYhVlYkh9yHShw85Ew7xXsej5u5VK1H7rEWxIeBybZj2OzbOewObEx7vaE9iS1NUSn0BR0pMoTnoCxUlPYmvyb7A1+amIxn0RLeUpbE15CiUpT2NbytOqL0l5BiWup7Gtq5W4noHax/0pz2AbGz/j911sen9437aUp7At+Smonutd5yhOeRpbk5/GtqQnVduU9AxmP3MbUn9zi2ppT90aXn/yFqQ8PhWuJ9jC68mPTUHSr6cg+bGpSHpsCmb9KgaJv5qEhF9OwoxfTsL0R27GOw/H4q2HJuPNB2/GGw9QifqfePn+GLx030145d6f4M37foxZD92EOU9ORc7Lv0BZ6h9wfEUCAnluhPLSlb1NNJsb7yRof9fXbrlUETh+Z4e5FP8rfysMnyhIB+U4yY8EAUFAEBAEBAFBYBwjYBb/3LXzYJCuWzDUCRKk0akf1W6m9ANBgAQpK2mTrCNxMl4IooFc+3B/h1iS/NAFa6gILS0thVblUT2mw5OFiOpJOA2UgCNuDO0Ot0xFKpMIpSKUofElJSVoaGjAyZMn1X2gSpI2z0Xbut4ebnsYyePz2vhck/wlCVxfvx1FRVtUkS7mT9UEvBO/gWIu3wvbaiR2JJaZcoAvOVikq6qqCrpIF5W5kQS8tj+nXdAyO9lazmHfVgtnbDc6zBSl4CNJRQVpf+TG+PwsBR12Gk6sSsCal+7DshfvVyHshTN+heLkJ1GW+jTK0p5CWepTKE19Sq2Xpz+D8rSnUZn2NKrSn0Fl6lOq53pkq05/BtXpv73QMn6Lmozfd7XfoSbD0dJ/1+N71Rm/RY+mj6P3c1sdj8fU679HTebvUZ3+O1Sl/1a1irTfoZpjTXtaFXRa9Py9yPztHXCz/e4OZP72dmQ+fVu4PcP+VmQ+dQsynrpdtfTf3Ia039yKzCdvgfuJqUh/4hakPnErkh+/DUmPxSPlsTgkKvI0Fgm/jMWMX07B24/E4e2HYvHGA5Mw7f6b8Nr9/4m/3PPvePmef8PrD9yEuc/chi0pv8OR5TPRbqeBeW/Hp32NvTD44bwPATMFLXYyWq0UYJ0LWwqW4F89hZaxxP85o3jPtd9eWfEFw/R/0QCuGMcej1yaICAICAKCgCAgCAgC/SPwSbP8589sqw8ysB4qzB5ckyXKENBOeKCzEydPHEedvwZbi4vg89rIWbMac2dnYVbCDLz++qv487N/wpNPPomHHnoIr7/+eo8CVlF2WaM+HE1m6F4rbyMHRmXezp07sHnzZrBQEgkTEidUgzoVZkIy9U6IknQiNuyJl97WeHGbyjw2kqILFy5UZBSVkAwNJyFIYtBJhEbeo7GyTVvrrzmvg9fL/LSsGE9ybtmyZSp8mwS82F3vtqZtSvfa5vR2ZM/PXS6XylVLXJmflurbnTt3KjUoX4TQ9vQc7Lw/A1sPgvEZre3t+L/snQd4FNe99jfOvU7/4rjcGyc3yU0+f3GMW+y0mziJ4+vYwUgCTBFChd67yu5KdNOLegGBVqIXm2qKdmZ2JZpNVRfqFNtUV0yXtOX9nvesRiyLQNgGrHKG5zxnymp3zjtnlmd++/7///fzd+Acw50bQ3sJp/TWtoGOS899yUJUSgLcWgJqlWTkzB2ONyf2wbYZnlD0vYmjkJ8WjuL0CAEcyxcb4d3KFkVBb9zP9fLFkajIiEBFBvsv1yotUfBuFRlRN7yXftz3mOfzm/pc/T14jlGwzuiPzIgeyDQGITMqEEuiuiMrqicy2SJ7iHWxHd4DlvAeyIzoKZqFQHVcoGjp43piwbhApI/rgYVje2DB6G5IHfW6cJ+mjOyG5BGvI3FYV8QP7YL5QwIwa5A/Zg7ohOn9X8Mb/TpiWtgrmBbyEmaE/ANpI7qicOUcOHZaUK8mwqnEicJO9bJwU5uDxkxpwe+aWi0RvBeZq3bHrrdqH7GVnDLsKjvzoFZ0yrDr2HGDUvLPWz81yKNSAamAVEAqIBWQCkgF2rAC99tKuvTeWVx/hVTU7QLDACUgvb3H3nv5KgKVAwcOoGuXLvB77V/o1PFVvPbqP9HxX6/g1VdeRsdX/yn2+3XqiAC/TggICBCN7sabQb97ef6t4bNYoOfDDz8UYIQORUVRhGMxKytTQLvU1Gth3b6Azxe6yO3r4RX1YtNDlAlB6XYkjGJhoPz8fHCufvrppyIsvjXMlzt1jrw/CYBPnDghQOjevXuxdetWAeEJQX1TCsi5d/3cau5e41zT5x3TMlBTphygxoTOJSUlIi0BfwQhBL3TC9/R4XLidHkeTtmXoY4gqqG6+N10jLW099YBKeGbqKquJaMgZRzWmnph87RByJ07BPsSRogQ9mJCUIsJlZkmVGSYUZHB3tMqLWZUZUb7NBMqLcYmW1WmCbfTqrPM8G78G9/35D7Pa271njeeh+fzjTiQMhZLo3piiSkIS4ysct8Dy0yBWGbuhaWmQCwxetpSUxDY9O2sqEABVDMjA2GJJEztCUtEYEPriQwC1LEeYLpwTHcBTdNGdUPqyNeRMqIbkoa/joShnRE7yA9zBnbCrAGvYVrfVzE55GVE9/grUof54XDWRNTb0uBQEuCQgLTNAdKmvg/O5yzCRm01DLayKwZbvvsJW+GVXygH/NrwI48cmlRAKiAVkApIBaQCUoFmFLBVPP13e/6FTx1OxqZ6wuslIb3Tz8hf+f2Y085kMiEgwB9dO/ujc2d/dAnwQ9cu/ujSmX2A2M9j3A7w9wdDbrlIQOqRn5CZofEMiyUMOXnypAjVZp5GAhOCJ91JxnW96Y5Hb8cejzUHZtrTcW9t9HFzHx22dNrSEcpcjQTPzJHJ+XyzRXdX8jjXW/vCMfAeZD5UjpsQ+OjRoyAIpRs5MzOzEeAR5lE/zq+m3MlN6azrLXsPONU1oq56WgabzSZAKHMD+xbo4vzi9dG/J/X5p/dfdf7Vulw4c7QKZ7QlcGgp7RZAMcSXkNSlJqHOloajq2bgLVMQNk/tD9vcodgXPwT5KWNQlB6Fw4vp5tQhZFNA1BeQeuBmUyDUF3LebLupv73Vvi/zPuVLxmNtdCCWmXphWXQwVpp7Ybm5lwCky6ODoLdl5t64oZmCsIzg1NhLtCVRvbBEuFDpRA1EVmQgBECN6ImMCLpNeyKdDtOxPZE2ujtSR3VDssht2hVxQzpj/iB/zGH+0j6vYHxYJ8T0fAFvRQfh3NYEAbBl6H3bdnQTmGJbHC7ZFmCebRN+rObhG/aSeoNSGtjMU4M8LBWQCkgFpAJSAamAVKANK5Bb3ucXW/e7j5y/JJ4DRRa/1s8kvuozbYv5ezqaGGZLp52/vz86BwSgi4CgBKFNN3+/ThgxYoSAgC1mIHfpRHSIwV5fqJmep5GO0LKyMhEav337dgGN6VwkRCGEorOMUEoCzy/uytN1o5belbt1Vx7zNBIG6nka9evT1vqm5t758+cFCGa+yp07d2LLli2ioI+nUNKihtyqnhyrcu7d/tyjVnrTYbKeI5QAntC5vLz8urQMd8MVertz2MXCWafew8kd63FVSQWssaJQSr2a0i4cate51pRUsHK6W03EmfVz8Nb4YGya3BfqrKHYFTsCB5NHoXDBOBxeRDhqRHWmETWZkajOvB1AqsPUlt3XLB0PbeYArGiAoisIShvWr++vB6TLzb2x0hR0XVth7AW9reI638tIgBoEwlPhOqXLNDyw0WHKcHw2huKzAFT8UH/EDuqE6QP8MaXPvzA56G9IH9YJZzbOb3/zszHtRdsHo/p9Waem4YqWjgtaCiZbt8KQU3HBYCv8Rxt+4pFDkwpIBaQCUgGpgFRAKtCMAjurwh625rsOnPxQBNeLAMNrrOl2nwPl6+6SAi6XU4CWkJAQDyDt3Dwg7dm9mwhZvkun1CLelm4vgmOGxdMNeurUKVRVVTUWS2KuxiVLlggASlcoQ2t1EKUDFum4uzmY0jXSe2pFRyMdeXSDEvixajyLU7FqPIsl8Vr4LoSHujPP91hr3dbnHsEvATArlzNHKOFcdna2AKEExjcLjdcdjnov5+H181Cfc+ypjTeAZ5Euasyq8YTP1P7cuXPiu8B7PnlDa+9179fc3XVPNManH3+EE7s3o1ZZAJeSCLc1CXWqp4K4DinaTS8AaRJqt8dDmdYX6yaEQp0xGLtiR2Jf8ljkLTSieLERlRlGVAk4GoWjmVFtCpAS9h5KGYtVxp4CjBJq6g7SWwHSFQKQ9sJKU9NtdeP+3lhlJEj19Mu9gWlkEDIjPLBUOEtHd0PaqK5IHt4ZiYM7Ys7AjpjW7zVMDHoRKyK64fL2eOi5SJkSod3M03Y01jptPujsRnYaPrRbMMKm1j+s5M81aMWdDTtrAn5qL3rJYK98ppmnCHlYKiAVkApIBaQCUgGpQBtSYFdVH4Na7FpdcwZwO1Hrrpdl7O/uk/MXene3y4XUlCR0DvBDl9uAowH+r2HBglS47kIuvS904l/wxTpI02Eae++F4cmfffaZyNNIhxiLqOiOUIJQwjsdqEjgdD1wak4PXTc68nRX6LWw+K0CRjFPI3NkEkbxWujXyfsatdZ1fSycg3rTx8JthsUTADMsvqioSOSt3Lx5s8gRShCq66vrqG/L/sZ56AuFqRmb7uSmZoTw/IFDVVXs378PFRWVwhF68eLFxiJdvC4tdnG74HK78MmFi3j/gIYrN1Sob/tVw50KC8HoLUE4R13WFFxWF0KdOwxvxgRDmT4IO+eNwP4kVqtnQSYTqiwm1GR6N7pIvbdb9/rRLBPKM4x4k+H05iDh+iQkvbHx2LV2MzDa3H7f911u1HOZ9hJh+AvH9EDaqNeROqIz4ob6Y97ATiI36fjAF5G/eAKgJsChJuKquqChmJgEpW0JFLvVBJH2gsWbLmuJqLZnIFjb4/y3nMMOw84Kx49sxVcesJcXt6EnHjkUqYBUQCogFZAKSAWkAs0osKPqr4acsiuzio+L5806SEDakh68Dx7YL3KN3iyc3nt/Z/9OGDZ4IE6dPNGShnDb50JHKCEIYRTDs+kQo1OMjrF169YJcEIQSohHoMImodSNEOpmYE4HUbp2hFXLly8X2jIP67vvviuckHTlffzxx+Ja+OZrbNFg6rZn2o0v1FMynD17VjhiWTSKDlkW8qFjVk/LoENkHSTL+Xd788/7nuU684OuWrUKmzZtEkW6Dh48iMrKSuEEJ4SnG9k3NL61zD1WrD9/pRYnC3bhU3URrrbDcHoPICV88UBSVtB22dKRlxqF1eODsXXGQOyYNxz7EscgP5Vw1CiKMVW3IRjaNNg1oiorGrbZg0FYSYDZHOS8U8fpMl1lYjGoIFEkKiuqlyj2lDG2OxaM6Y6k4V0Qx6r3A17DhN4vwzp7BGBLglNNAq8fr2lbgoNyLElw874U1e2TcFVLxFUtCaXaUgRYd+P7toP4L/XgmYfs5ZXNPEXIw1IBqYBUQCogFZAKSAXajgKPaOWdDPbDdYH7ywQ1cLKO/fXmvRtpgtxzVxUgCGAjtBk9agQC/DvdNN8oAanHXeqPHt26wm7XRKqEu3qCt3hz/dyb6vln3E/HHsEbYSgL9hCE7tq1SxSsITShI5SQT4cqOoTS+5sBwPa2n3romujOPL33PkZd9DyNdN0yFLyiokK48pgrkzCK18V38b6Gvsda6rb3OXuv83y5reen1QslsWgUC/gwxy8LdemOUM49tubmlK5/c69ri8e955jvOrXjPs5Hzj2GxlNn6n3s2DEwNzDvf18A7zuvvK8h11vyop8fx3Ssogyfq4vgUuJw9QYHadt34emA1KEkiZyr1KAiaxLejOqBLdP6I2fuUOxNHIH81PB2BEdNIACuyjSjeFEU3jT3wPIG9+idgqC38z4rTL2x3NRb5CtdZuyFJRGeYk4s4pQwrCvmDPTDlOCX8W5KFNwN4eYe0E03adufu+1pjOKHCwG/k1DfAEphTcSunLV4Stv/iSGnuP679sPlbeeJR45EKiAVkApIBaQCUgGpQDMK/FIrDzPYSl3P5B5q4KIuoGU/h7bkZ+Q7em50VwX4vYbXuzSXd9QPfp06YtobU3D16hU4XY47eh5f5c0IC+gIZZ5KwhG73S5cYwShdOXpQEoHLHrfFoHS3RgT9WJ+VeZZpTOUetJtSxjF/KA1NTWgK5IglKHxBITeIeVf5dq2tL/VAZV+XswRevbsGVGkS88PSm3omiW0I7zT55ve341r1FbfkxA0NTW1ce7xfmbqARalYkqG48eP46OPPhIglD/2tOW5p8853lsfVh/GR7blwnHnVONRr7b9kHpfqCSKMSmshp6COls6TqydiQ0TgrHljQGwzRmOPYkjcDB1FErSo1CRYUK1xYgjFhOOtHEHqafglCeVgHV6n3vuIm0KoC6PYtX7nkgb0wOJw1/HrAGdMLf/v3B2/TxAiUedlirmsHSQtj04rANSukjZmI/UoaahTkuC1b7e8Sslz/1Abv5HzTxGyMNSAamAVEAqIBWQCkgF2o4C/3dHeS+DvcTxX7YD+MTBEk0SkOoPu/ei94U6Op0+deok/P2Yd9S/2RB7Okh7BwWipqZaXD8WdrqTC89RP0+9935/QgG6EBkay2JJdISykjldecwnSEBEmKKHxBNGeUMj323vY3J9USPE00PjqQldtmvXrhXFkhgazwJVdOURRPF6eC/6NfPuua5ve7+2ta0zLcOlS5cEhGdqAEJ4RQEZUCgAACAASURBVFFEWDzDuKkV5x4b1+Vcu72QeGqlA2RdP/Z6oS6CZuYIJYSnI5SF0vhjyM3mFPfr87KtzD3PvcJ77dovimdOncQHuevgUhLgVBNRq6aK3hcgtvVt4Thk7kotFWc2xWHLhGBsnNIX6uxheCd+DA6ljkXxonGoWBwl8o56AKmxXQDS6kyO04i81HFYYQrEMlOQcHQub8g52hTEvNP7GG7PtsYchFUiL2kvLArvgcQR3TC932tYEx2COiUJbmsCarU01Il53PYAYVu/D29nfB4w6gm3d6opuKKlwp09D1fsyVhpX4tva4dqDbllmb+0Fy/9uVay9NHc0mWGXdVD285TkByJVEAqIBWQCkgFpAJSAW8F3i74iWFn+Zmfbd2Hws8vMg71pg+5rQ2etOTz1YEBoYE3VHC7HPj83GeYMmkCOgfcOrRezz/q7+8vXIN3Y7w8Px1s6O9PKEUQyjyN27ZtE6HJBCc6gNLDvLkt2+1r4K0bXaHJyckCKtOZx1yY1JuFklg0iDDKd+7o16e19973g+9YOHYWS2KRro0bNzbmBpUO0NufZ973pA5BuY/rhKCce3SGUlOmHaAb+fDhw8INWlvryQ3a1PeC77VqF9tuh/j+driB8x+fRXnuFsiK30mACNdNwTk1FVunD8CGSX1gnzUY78aPxKHksShOi0DFYqNwjjadq7N1F2O66ZgsZgGBj1iiUJEZg23T+nvC3c3BWGbqLarPszjTnQaizb1fZlRPZI7pgvnDumFqWEccSjPBZUuRIfXtLKUAf9RhYzE1qPPwWe5izMhR8NT2A/iJtRC/UAtxX04ZnrWWrPR+jJDrUgGpgFRAKiAVkApIBdqMAt/Wil822EtOfSv7IDYfOyUB6T14qidcIOg5c+a0cP7t379fVGRfs3olsiyLMW3qZPj7vYaudI8205ifdPjw4WA4sW9RkzsxFLpC9crdDPknrCM4IUAhSPF25nG/N+TzBjFy/RrAok7erjxqRkeo7srbt29foyOU7kjfxReu3woo+v5tS9/mvcExnz59GtXV1cIRqmmayGFJRyhdtEwnwLmnzzdvyCfn2bV51pQW3nOP6/xhgxCUsDknJwcFBQUiHQZztDIlg++ih8nzOnFpS3PPd6y3te12gwlNLl68gBPvbMMlLV1CJUIlJQWXrCnYOX8I1k8IgjJzMPbEjcChpLEoWRCJcsLRTDNqssxtqkr9TcFoQ+oAvQjVUQtzkcbgUFok3ozWCzWxan1vLDMTlOr77k1PQLpgZABmDwrAvAGdcHr9PDg1CUhvx4HZll5DOOpSE3BVXQRsTwS2xeKybRGmaNtgsBXDYCvAE2oZfq2VrGgzD0FyIFIBqYBUQCogFZAKSAW8FXgopzTMkHPYbbDmI6mwSuQhdfuE6N7Wg2I7fREBgQ4JCA24zp6NLr/Lly/hs88+E84/gkaGpa5evVqAREIeHfQQZmQsXoSFaSkI7h3YLBglONUBakVFuVBfP487eSkYuk2QwtYUcJH7rgGppnTy3qeHJzM0no5QhsYTAjJH692A23dyHnzZ99LvD++eY9Wrxn/88cdgaDxDta1Wq7g3qBlBqDeAl/Ps2jy7lRb6farPO8JjNsJlglBCeKYgOHDggND9woULjd9fX/Yat+e/c7mBuquX8V7eLnxGqKDMb9eA1Kl58q3WagtFxfp14wOhzByA3fOH4yDh6MIoAUerLG3UIdpMDtXqzCjUZBpx1BKNI5YYlGeaoM7ojzXGnqLC/NcBSJcbA7FwXA8kDw/AG/1ew5KIQNRaZTh9WwKftzsWAlJY41GvLECtmoJabT4c2lxcUjMQasvFfyv7YcjNh2FHpQSk3g9Scl0qIBWQCkgFpAJSgbajwH8QkGrFLv46bNpTiHpWCm7h1YJb2gM5Q87pCCXoYj4+urBYjIiurJUrr1XGJvShc1CHF76gI9OSgWhTFLo0W5TJ4yz1e60jFqUvEHLocPZOa0MnGeGKHkLve85y+1qOS15f6kG9WITK15WnF6zxzdWow8M7fe2+7vcjCPXOTVtaWipC47dv3y7yp9I1q7s/dUetDvjkvGoeiFIr6qZ/r1AzarpmzRoB4Hft2iXyAb///vviRxq6zPldpf+Q4j3v9H1f95xpbZ9/tb4eZ0oP4BMtS1RrdyiJ7RqQ6iDmcLoZG2OCsX3GAOyMHY4DiaNRsiDCA0cJES0mHLUY25V7lO7SqqxIVGVF4VhGDI5lmFGdGYGihRHYOD4Ia0yBwkG61BxyTx2kSyN7IGX064gd0gmTQ15FzvxRcKtyHutzuT31TA9ST0iqxMOhJIscwlfVZLi0RHykLsZANRePaqX4jr14nSG74BGDUv6oYUPeo4YdZT/+r7f2fqftPBnJkUgFpAJSAamAVEAq0G4VeEIrDfumrdhl0EoQbDuI8yzU5G45VdC/jgdmHRx4QwOuEy4Q+NARSujAvHx6dWy6AvUQYIafE1r4wh7fbV8IFBc7D4E9ujU6Q28eXu+Hzv6d0K9vKC5eON8IPO6GVgyzJewjyPI93/awrY+b105vHDf3E0ZRG6YeYHgyCwTREXrmzBlRuZvQuqnFe355rzf12q9zn+/89z0X/dwJfAnfeF988MEHomr8wYMHhVuajkXqRO10x7T+I0F7mD9fdYz6nNN7zjv+WMFUF2+++WYjCKU7nVXj6cjld5Tv4n0teUy/dnrv+3q5faMCvJtdLMjk9hQzrHM6cfbIYZzIWYNaJUVApTqlPYYlp4hq9ayI7dRScWzFFGyKCUL2tP7IjR2GfcmjUbSAOUejUE3naFZDHs5m3JbNhau3xuPVWVEQRZoyzDhiMeFIZhSOZEXjnfnDsdrcC0vNQaLdixB75jpdauwFy7juSBnZFbMGd8Hsfq/g+MqposhYewKDcqwexzABaa3GivYJcFmT4LKmwsXK9loCHNp8lOWsRTdlL36uln1uyC0pM2jFhww7j5Y9vKe88mfKoS7t9kFKDlwqIBWQCkgFpAJSgbajgA5I71NL8KJ6AKdr6wB3/Y1Ph+1sD+HW+fPnRWh8WVlZk863rwo/vP+eAGTokMHo4t8JrEp/czjqCa1neH1hQd51FZTv1iUiAPQ+1/awrjvzCLoJpFauXCkKUu3cuVO48gij6BjWXXl6bkZeA18Ydbeuy714X9+xEJjTVczxl5SUYPfu3QLSrV69RoBQasW53B7myN0YI7XT5x77rKwsAUKZfoA/xvC7iIW6CKOZpoA/2twt9/i9mF+t6TNYq56QlD8fOl1OfHzyPZzYuR4XtEUgHHQrCahT2yMgJVxJFnD0g9VvYGNMb2wnHJ07BPsSR6FwQTgOZxhR1Q4do7cDcY9mmlCeEY2NU/piqYCkPe+qg5TV6wlglxuDkBXVCwvGdPOE1w/sDMuYLqi10j0qHaQSmnqgKcPua5mPlj/+aPOwb8dK/K+yGwatAAb7QceftxfBsOs4DFppaNt5MpIjkQpIBaQCUgGpgFSg3Srwc60gzGArcj1gLcGP1QM4fPEy4KJDpvUuvlCHI7mZU4qAgXn49KIwLJjEojAMj2bOPovFIoAPYQWbN/zR1/X+ywITusKmTZuGrl073xKM6tDU77V/Yd7c2XA5CUfuvtuX7sivOsYvq81X+Tvd/cleX9ffj+PRQZSeB5ZOR7rytm3bhj179ggAqINQFg7yDY33vkOamnPex1vC+u2eI4Ebx0s3IlNGFBYWNoLQt956S7gXdRDqfV9QU1+ddb3bY6/fM76acD/BO+cdex5fvnw51q9fL1y3zA9aXl4uQOjnn38uHKH8nvJd9O80vfc9LrfvsAJuJxxw4zKAcx+fwck9b+OStggMq4cSJ1xX7RKQCudoMs6+NRNbJgZjyxsDkDt/BPYljkbhwggBRyvbYUGm24GjntcYUZUVjbwFkVgbHYjl5sB7AkiXGYOQGRmItFHdED/ED1P7vQbb3OFw21MlIG1n1etvBYM9gDQZtaxsn80cy7Gw2dbgd8pufFPlc8NBGHYdhcEqAWm7fZCUA5cKSAWkAlIBqUBbUuD/MAepvcj139YSGOyHoJ39+A4/Vd77t9OBAXvdXUWHHyHDxYsXhfstPz9fgFCGAC9btqwxx6YvBL0XYCc5ORnBwcHoHNB81XpC0r59QnH2zJkGP1PTYdx3UnVqRV3uhRZ3+jN0OKUDUR3i8ZrTGUsHJFMlMCzeG0Zx7rSlRb8neD/o9wR7Ql/CUIbG67lzqQuBHSEo9fPW7k5fn7b+ftSOjeNkT02ZloEQniCUKRn03LR057a1edeW7iHADZfbjQsXzuP9AxouKOnCNcp8fVAShIvUobTD4jZaMj55ez42TeiFrVP7wj5vOPYlj0FB2jgPHLWwYn37LMp0O5C0OjMSbDVZ0dg1fyhWm+6Ng3RZVC9YwnsiZUQXxA7qhBn9XkXNymki32R9e5zHEoo2mT+ZgNStxAtAelVNR52ahjotGTuUTeiQnQ+DnQ7SQhjUgyFt6dlIjkUqIBWQCkgFpAJSgXaqwPdyCgQgfVwpPWfIzfto6fETbeKZlq5QVscm3GPBpA0bNghHKENWCX10EKrDCwIMHabdS2jDz4yMjEJAQAC6dGa7NSQN8O8Em6Y2XCNCvLsL8ghsampqWiQg9b52OoDidWUOWD0PLEEfw5PpDCaMOnXqVCMI1WGhPuE5Vu7jogNF/Vhr7zkehsZTA2rBSuZ0LFIf5s7V5z411XXV+3t5P7S2z9J143nTEZqSkiLmHreZl5juazpw6UQmCOX3EkGoDqn1eeY7F1v7fGs753/tO5bfDLVXr+BE/i58rC2BW0mEU0lAvZosQusZZu9qF0WakuFshEnJOPd2LDZPCcHmqf1gIxxNHIEihtUvNqIyi4WICEdZvV1C0qY08FS2D8exrEhUZsZg65S+WGG8ey5ShtiL/KNRvbBobDckjeiM2f1eFS7Sc9uS4VLiwFyUt3IVtuhjzJkpzv9aqgDeo95NpIRQkuEULQlO3svib/S/9R4/9zW0xvfm8faRhoCu+Ho1RRRuqmMqDZWpROJwybYAG5QNeFA9gF/Zq/Df2fmJ37EW/NmQUxzw6PZD3R+0lvzZMBX3tdNHKzlsqYBUQCogFZAKSAVaqwK/1krD7rMXuQ22orPfsR1GdElNq3q2ZfV4hgITQLAwDJ1ZdAcS7ughrC0R9CxelI7MjHQkJcShR/fX0VUA0lvDUf9OHTE+JhqXL19pBHn34mKdPXu2EZq1FIClA272TIPAdAhMi5CbmwtWS6cjlDka29KiA1wdqrH3XrjNAj10whIE0xnLHwfokm6ugFhLua4t8Tx0CMrvER3As+d+6rp69Wq8/fbbIk8xf0zg91FTIfHe10qutwYFGgoyiaJMwFWnC6cri/CJmgG6qurUVAEOGuFJa4ZKX+jcCZYS4FKTcH5bEqxv9MWWyaHImTsY+5NGo1BUq49Etcw5eltQuDozGlWZBMkemFyx2Ii3ogOxxtgDer7QO1u0KQgMr7dEBiJlTDfMGxaAKWEvI3t8CBy2FNSpBP/egLCVrYtCaQSacQ2N92oKarVUkUuzVvP8oOHOTgOsbMmAktjw40ZCA/j0wNV6LR51AgjyPVjhnaB1IRxqmiha5LCmwaHyb1qZRl/wfDluAmR+77ERDrutyXBbM5CpbcC/WfPx3V2H8X9zK2DYV4bf7SzD/9l5/IhhS97PW+uzkTxvqYBUQCogFZAKSAXaqQIEpAatwGXIKcb3lZITffaX1l2PXVr2gyxzRjKPny8E9d1uaeBlcfpCZCxaiEED+iHA7zV06Xzrwkw8HtK7F2pqqsUF0Z2Od/vqELqxEBEh5NelIa8lG4EUq3fTDfzuu++iqqpKFKuhI08vkqQ78XSIeLf1udfvr4+L4yUMPXnypAiN3759uwjd1nPm8lp53wPe61/XdWxtn6vPO8JQnjvdtlu3bhV6v//++yJdB1MU6G5Qvec1kktrV4DXUNSsFx59XtOPjlfhPfsaXFFSGwoypbbLokx0yRKWXNqWAG36AGye3EfA0XfjRwg4WpZhQpV0i94WHKWj9IjFiKMWE45lmnGE25nR2JcSidVRPbDqrjhJPdXr08N7IGlUV8wZ6odpIS+h2jIRDlsy6kUV86aclK0EAja6PBscpEoa3NYUDwglDLWmwK0koV6LRb2aiHo1DfXWxahXFoh8wqIYEdetzLmZ6vk7NR7Q5sClzIBTnQenQjA6Hw7Rt31A6guAqafTmoLPchJxXl2K2eomGGxFMNj24e/bymDQqpyGnfmnDMrex9rpo5UctlRAKiAVkApIBaQCrVWBX2rlYQat0GXQ8vAd+2G8tOMQLtTfWBCkpT7usqq4DjK8AYzu+vLe15LWMxYvwoxpU28DjHpcpYSoixctFJdBh2T34pron0WX3J2AbL7XRb92es8cjYSgLAZE6MdiSXRCEgSeP3/+ls681gSmeK46UGvqOvIYXYh0SDM0+8iRIwLM0SGr5wjlfPZOJ9DU9aHeTe1vSffC3T6XpsbPfQSf+jH2hMuEoEw9YLPZGnOEfvjhhyJPa2uaX03NKbnvCyhAyO12o54V690uXDr7AU7krsVlNR0uEUrPMFM6SFsxSPqCLjIdkrjURFzcnojd84Zh86Q+sM8djn1Jo1GwsCGsXsBR820DwqbCztvTPgJStmqLCdWZMaiwRCNvUQw2Tw67Sw7SXlgaGYj0cd0RP7ILZg3qiPhB/0K9ski4A2s1hpy35nndEPrOMdBNqnic3gwTr9c8AFikEBBwMxkOLR712jy4lHmAdTbc6mQ4tUg4tRFwKr3hUrvAob6CeuUF1Kl/hUuJgEtZiDotFk4lVXwf6PdGe+ldSrJw49ar81Fnm4vz2mLM3mqHYddB/EopxcNaCQw7ivMMO/Iebq3PRvK8pQJSAamAVEAqIBVopwr8kg5SW5EApPfZiuufsh3AiYtXv8CT5Nf7UlbZ1sNd7zZo+Srv7w1kCAEtlgwEBwWiK3OOdmk+92hoSG8o2dvues7Rm13N7OzsRpj0VXUgtNNhFB3AW7Zswa5du0Ro/OnTpwUUbOswiuOjC5SNDljmpiQI5XwuKioSgI7aMGeuXvFcdzJ+Ff3b+99y7lHTlStXChDK/LR79+4VuVkZGk9HqFykAqIgEzyA9MKnH+Hkno24rC705CpU6Drz5DRsL0Dk2jiTcWFbEnbNJRwNQ+4cwtExolp9mcWESlmQ6QuD4eqsaJF7tDDdhN0JY7Flaj+sjwnCxkmhWD8x7I5XtF9h7IUlET2xYEw3xA7zx7R+/8S6iX0A2yI4lXjUCUCa0orDxhPhEHCUkDcB9dpcONVUOFWOKRYObTZc2hRAiQCUYXCroXCoXeFQ/gmn8hc41OfgsHVAne1xuNQnAOU3gPo43Bobt/vAbV2IWi1egGT+YHLt/mgv64m4qqUC2Um4YpsHZ3YiPtOWYoCi4N+1A/i1WoAHbeVnDVsL/5/IQ/rWW980TJ16n8xJ2k4fNOWwpQJSAamAVEAq0JoU+GlOVdj9tuILBi3PabAXffBrdT/2nfm0EcQ1Bos2rrSsh+dz5859baHfOmzydkUSYhFosfE486EyByRBzL59+1BRUQFCwPi4WHTq+GqzRZlYuKnb610xc8Z0bNm88Z4DHB1U5uXl3bRQk/f4CYL18euuPMIo5gdlPkzmiWVoPHOEEgoyTyghof45+uzSt/Ve398a+puds3d+0MrKSjEffIslcc54w3Su6/PMe13fJ3uPXrpm+tyjLgSha9aswebNm7Fjxw5RLOno0aMiR+ilS5fEvUSnrvfCa+fdvI/J9bargOe/t+vD6l1u4MKlSziWtxvntUWikjNDyz1wtDUDpC8GcUTeQRaf0pJwOTsJ78SPFmH1tjnDsT9xDIoXhKNscRQqmUMzi4WYjA2tfRVl8uQQjRZFqTyFqegI9ehxJJNh9FGi1dAxmhWNqqwYlKZH4d34kcie1g8bJgQLILr5jQFQZw5E7rxhyI0diU2TwrDa2BMrzCyu5CmwtMIcJAotfZncpMuMgVgS3gNpo7pi9uDXMKn3P1C4OAYudUFD0THmIP3yDlKnGu/JVSkKIHkcnHRxXmvc5/3+CaLwD4v/6DkuWTTJocajXmXBKBZC433H/KjsOX/59yniPPlal8iJGw+3Egu3MhsuZSqcihkOdQTq1T5wqwFwK/+EW/0znNpzcGpPA+rTcCtPAaJ1AKxcf9qzrT4FsIntx4HsZxqO/xZu9XW4lVTUEQyqsSJ831Psibl56b71NIJTT/EnjqVtheFT73olFVe1BcC2JJy3p+KqLRYfWS0Itb4Dg1IFg/3QZcOOwiUGW/EMw44j6QZ7xeQfKUXm1vR8JM9VKiAVkApIBaQCUoF2qMB/5JSH/Uwru2KwFx435BTgye37sOT4WQ+wcgEMtneTIbRQQErHFwul3EtQRBijAxn2elg4YYzuhqQL8L333sMnn3wicnh6Q7MTJ07g9ddfR9fbcI6yuv3w4SPE+AgaGWZ+Lxf9vHnOHCt19h0/ASmvgV4oiSD0wIEDAgazWBDPmS7Jtrbo2ujj4jbD4glCOWaOvby8XGjBkG3mTmUIN+eLDvK8w7zv5RxubZ/FOeY777jN/UuWLBEglPceQWh+fj4IQllc7OLFiwLA69dI9lKBphRwip2eokxuuMH/8uquXMGJ4v04ZV+JOi0ZLjW+XTrFCK5cWgKuKMl4N2E0Nk/ojZw5g7EvcaQn5+jiKFRbZJV6AlIWW6ppbASkZtRYTDiSEYVjlkgBSMvTI3EoaRRsMwdg08QQrJsQgk1T+sI6axDsc4did9xw7EscgbyUMShYMA6HUkZj88QgLDf1wnJzLywz98ZSc28sNwd9YXcpAWtmVCCWjO2B1OFdMG1gR0wNegkXtsTCqX0xcH4z1yTDr13WFLiUFNETZHp+VCDcpPs6yZPrs6HYjwd2esCn5ziBKIEiQWqaB4YKl2Y8nFocnOpsONWpcKlmuNQxcCkD4WYovNJROECd6h/hVgkyn/S4P5Un4VaehptAVO0At/qE6GHl8SfhUp9EndYBTq2DB45afwtY/wRYGU7/Ghzak3Bbn4db+zVc6rNwqP5wq0mimFW9Gg+XNR0ua2pD45g5/iTRO62pcIrcpgva7HeHXtCrntfImoiCnHXolb0bBq0A9+0qw31q4QnDjkqH4Z1q3KflFbTDxyw5ZKmAVEAqIBWQCkgFWpMC/yenNOyntsMwqAU2g70Av1TzMPfwcfGASCgq2GgLBqR0gK1atequAVIdChJkpaWlCbBFVyirVu/evVvkx/zggw/w6aefChBKN6SeW5LAjOv6tr4eHh4OP7/mijJ5co/27NEDycnJYnwMS6fz8l4vHAdBk7crlq485n8tLCwUMIp5GvkaAkJ9nPw7XQP2bW3hOAlCef1LS0tFvtRt27aJ/KnMo0oQqkM9Hebp86m1Aco7eb66Frd6T10n9jpMJgzlvc7ctCzSVVZWBoJ73nuE0nrKAv1+0+ce511bnH9t7X76OsfT6CAVvwa6UO+ox4nqcpzKWS1yjdIJ1h7zjbJaPQFprZqEPfOHYfOUvsjVq9UvjMRhUZDJjJosmXP0qACgHghKt+gRglE2ukUzY3AoeQzUGQOwcWIYNk8MwdbJoVCn94dt7hDsiB2BdxPGYF/yaOSlhqNo4TiULqa+RpRnmpCXFo5143tjlamHcJIuMxOYfnlAahndHYlDAzClz0tYZQyGO2ch6oVr86tCUqaeSEN9Q35eXzDq2WZF9Hjxg4OL8J2V0ZVUOK3pnp65PRkGr04BrFFwK0PhUoNRr/rDob4Ah/oHuNTn4FSfhVN9Bi71GeEEdSsdAJXtCUB73ANHrR2A7GdFqLxL7QCX8lu4rX+EO/tPcFn/CJfyIlxqJzi0Hqi3DUCdNgYOLQZOZTqcylxAm47LaidctT0Lp43v2QEu7X/gVmeIAm1XbXGo0xJFPtI6jetMUZAg+lqbZ50guT18d1yxpeCCjU77WSi0Z6JL9gH8t1qG+7Xikn+3F5415BbBoBXta03PR/JcpQJSAamAVEAqIBVohwr8MLfq5QfsxRaDrfAfhtyiRT9UC7aPza9xXGF8odMF/vNQ0q/z8fXmn03wwcrSN8vPSLhCUNUcjCGIYSMEZeM63X56aDhDzFkoRy/YolevvvmZXTviDWoYat+pUyd0DrhV3tGGYwH+mDp1auP585wYms33u9fAh9Dp+PHjX2r815RoeWu6ljrUZe+7EL599tlnYOVyQjkWjiKkY45QHYRyfnEO6o5QXqtbzbn2fIygUx8/ddJ/fOB9x3WGxutFupgflPCZ2vMaXLlypcmUDN7X7F7fG96fLddbuQL8bnXU4qMPjuJk8bu4sms5YI0VhVhYlOlmrrm2up8pBa6qKXgndji2TAprLMhUuDACZRlGUa1eDydvT4WVmhrrkYxwiMYUA0vGoyIzGvkpY7Fj9iBsnRyCTROCsWlSH2yZPgi22cOwa95w7Isfif1Jo3EoNVzkcS1ZFIHDGVGoyDCiMtMkHKlVmSZUZkXjUMpYrIvujjWmQCxrCLf/oiH2dJBmRPZE+sjumD/IH1ND/4bKrClw2e/U3E6EU4v1hJQzjN6aBpeVVeTTRFi6W/FUkIeVBZGmwa2Y4VZGwa30AZTOgPIvuJW/waX8XoBPujsF2NSegEvk/2QI/PWN7lCX8gycytNwqmy/hUsh/OT7/ANu9RW4lZ5wK/0AZbjIPepSY3ApZyau2OagTpkPpzUJUFMAWxqQu1A0Z04aPt+6AJe29YXD9mvx+Q6N7tL/BdQJcKkEubPgYnV7NRYuNU7AXpeaDKd1IRzWdDF+h5rmKRb1JYuitZ7vlng4ROh9Aq7Y0rBbW42XlL0w5FZe/Xe16INf2CvxTeXwnnb4mCWHLBWQCkgF8Ie3jQAAIABJREFUpAJSAalAq1Jg6tT7/rED/ybOmYnUtZLUrvsqcMHpgtvl8gQbtnDzH91kurtRBy86hBkwYAAmT57cCBn14+x1mMV1hunSFck8oQShhDEEY3RE6sBFh2j69u2iAB3CMedm//790aVLF3Tu3Pmm+Ue7dvFHgH8nDBjQrxEkcTwc4/79+xsdmrf7+Xfqdfr479T7taT34djoQOQ1Z2g2QSgdsgyLp2PY1w1KsKc37zkl1xc1ztmmtNA1Y885TW03bdokoDPz87JQkp4fVHdjc55w/Yvedy1pfslzaekKMLCeTmMXLnx4CqdKD8Dx3iE4CjYLuOHJJ+idN/GrOu1ax99fVlKxY84QbJrcBzvmDsOBxNEoSo9EmcUsco4S3nlyjravfKNNAlIBRmNQutiEXbEjsGFCCN6K6Y2Nk8KwbVp/aLOGYOf84XgnbiT2J45Ffso4FC2IEHrSLVqeEYVKSySqMiKaKPRkRHWWGQeSR2ONqbvIRcqQ+y8KSJdH9sDCcd2QNrw75g7yx5x+f8dVuje/UqEh3heeRicoti0CrCkAq8Ir0wBlLKD0h0uEwXeBQ3kVLvV3DUCzA5y233jgpwhtfwZQmO+TEPTJhjB55gL9LaA8B6ie407rb+FUfweH7feo0/6Eeu1V1GshcGoj4VQj4dYmwc3K9AJKcnzMV5omqs+7lHTAugiubILLdFxU0nFqWxpKNi3ElowEZMybg4mmqRg81IxXQ0YjaYI/XDueFDlI67Wn4NI6wKH9BQ7l73ArL8Cl/glO9fdwqn+GW30Rbu0VQOkLqFGAOh1OjakCFrX5H1fokoV1vshLWqsypUAsFO1N/N56wH2fmnf6gdxSGLQyi3jWAL5heKvs/seya75l4HOHXKQCUgGpgFRAKiAVkAq0SAVqar5lsJX6Bew5bD9R5wTcTrhEaLR4dGyRT7gEW3RVpqam3gBmCLUGDhwIf79O6N+/D1KSk7A0KxObN20SIboEoawcztBwOkJvBmButv92BRGA1OVCYkI8/Pw6gYWXPM0TRt+Flex9WreuAViYlorFi68BJwJSOhe9oe3tnkN7eF1T14lgramFTkS6EgsKCkTF+PXr1wtYp+ez9QZ5XG8K9rX3ffqPEOx14ElNuE43KFNDpKSkiHW6semePnTokEjJwPuOIJS5aZu6bk1dM7lPKnDXFGD6UQCXzn2G9wr34mpNPpzv5cFZtAW1SqpwkH6VwjWtwwWW3ACDWQU8CZeUFOTMHIStrFZPOJo0CqULx6KywTnaFCRsC/sqM1lVnsWWzJ4copkNuUQzTWAY/bHF4TiWybyrDfuXTRRQlEWVNk0KwfqYXtg4MRhb3+gLddYgUWxpd9wI7EschbyU0ShMGw06RfUQ+grhFPUGzCxy5b1tAos81fAzs2JwICUca4w9Rbj9anMgVpuCsDoqFGui+oi8pMxNyjyly8zBYnuFuafIXbo0OgiWqJ5YOLYLkob5Y3bfV7FsTFe4rZ78mPUaw+PZ6CZl3tB41CtxcGqJoJOYleBdoiUDaiKgxMGtzIFLmQyXMhpOVoNXOglg6FL/ACfD4LWnRY5P5v70hL+zfxJu7ZkG2Pl0Awx9Ci71KU/RpOynge1PA9kEpM/Cqf0F9dorqLd3hUPtC5c2GlBigOzpgDUOzPPJvJ/QmxIHaPOBnDRgdxbqdmai3p6Kk5vmYc/SmViaMBlTpkYjxDgerwyNwB8HROLxvkb8PCQSj4ZE4IfBEfj3ECPu6xMNQ6gZvUaOg9PWQQBdh/YEnGrDuYpCTk96xsN8p41FnTg2jvsZOJQ/waX4AepgOJVYT9EmLUmE4DPPqpPaKwtF8am6BsjcOr4rbvyBhw57FtlyKZwvyagTRbbiscG+ET9RivFTaxEMu0tdht1HVhu08g0Ge2VVhx1VNb9SCoNb5POQPCmpgFRAKiAVkApIBaQCQgHgGy/uLlxSev4SfVtwul0CYNwYeHzXHlW/0BsTkBK2EMj4AisC0sGDBws3ZpfOfqAzMzE+9p5XgueAysoOI7Bn9xtAqC8Y5TbdoxNizLAsvh7M0fG6du1a4XLkuOVyowICRjekIKitrRU5Qk+fPi2gHMO1mTuWbmHOF0J1NglAr0F433voVtucj3rj6wiXmSOUaSlyc3NRXFwMas/rIBepQEtWgHC09upVvHe4CJeqDsF99CCcxw6gdu/aRgepXkymtQKM5s+bVbhTwBDhi9sSYJ81UITV75o7HIeSx6E0PQKVlqiGyuzXAzxfoNfatwk/CSU97dpYWWzpKIGpxSSg6L7E0dg+tQ/Wm3ti3fhgbJnaTxRbypk7BHviRuBA4gjkp4wWxZaKF0UKKFqWEYGKTKNolVnX3vtWmh0hnM1kSoNoVC6ZiHfiR2O1qRdWm3tjlTEQq0w9sdrcHavNPbCa69xn7IXVxlC8GdlX9MuNQcgK74bEMd0wfWhXRPf+B3alROJqQx5QFiFjmLhTnQuXNRbu7GS4lflwa1PhVM1wqsMFBHWqXeDQ/o569XeiuFGd+gTq1SfgUh4XBZCE09NKpyednyyE9Czcwv3JyvFPAOqv4VZ+DacojvQ8rtj+gjr1RSD7ZbjUrrhi74/Pd4zF5Zw3UK/FC9jmti4ErBa4si1wKRkiz6kjJxm19njUqrE4Z43H+1sTcXhjIrQVyVhpScHsWdMw1hyNnoNH4je9w/Fgj3D8e08jDIETYQiegh+GxeCBsBj8KDQaPwo1i/ZgqBlsD4ea8VCoCYY+Ufhz8DhcVTqgVn0GTo6TRZsIc2/RhAuWOVG138BtfQau7X9Avfo3uNVhcCnzRK5Vjs3BRpcr865a6WhlUaob4WNr3MfUCsxdXKcmYYmyEYbcAhisRUU/1Q7i1/YCGLTSqwZ75XmD7fC/5NOXVEAqIBWQCkgFpAJSgZarwNSp9/2/nSWZOWfPCUDqcjO0tWUWsScMIygkgCH08oU5BKRDhgxBgL8fuuoOzQA/RJtNosK87lzT+7vxAM/3rq+vw6QJMdfOQT+XJvrOAX7o2ycUGYsWiuY7JuZnPHfuXLty3d3q+tAhShciXcAsYEUoRzjHHJbUStePENQbhHpv605I/bWyvx6Y6lrp+hGErlixQsBmpreoqanBJ598Iu5D71B4Xjfen9491291Pe/GPSjfUyrQnAKMIHi/ugIflefBdSwPOLYX7ppduJKb6XF9MZ+iktJm4EVTwIUuQVYgP78lDjkz+2PLG/2xM3YE8ghHFxlRaaGjkq7J24N6twJ+LfnYUUsEjlkiRMV5QklWpT8i3KTRKM0w492E0dg6OQwbYoKweVIotr3RD8rMwbDPYwX6kdibNBoHk8egIG0ciheGe6CohcWWmJbAox81rLKw3egWvZU2dLVWZMagMms83kkah9Vmhtn3FgWbWOF+OV2jpmCsNIYKKLraFIjl0f5Ybn4dy6J6ImtMIJKH98KcgQGYFfpXfLh1JpzaG3Cr0XAr4XApQ+Cw9oHD2tlTEV57Hg7bE3DYH4dLZdj77z2h7gyDp2PS+pynKc82wNAn4FL52g4NztGn4dCeQT3fR30ZTrUnoA6Ey2qCW5kKlzIbLARWr6SAVdAJ6D15ShminwC3FgeHlograhLOKyk4vjURxesTkZ0RC8ucGZhinojuI2Lw135R+E2ICQ/3jsGPgsfjh8Ex+GboeBjCJsLQZxK+HTYBj4TG4KfBUXgsOBKPBUfg4TAPDNWhqG9PaPq9UBMeCwnH2bf/Bw6NUJTjuzUcJTjVASkr37uVxxvcpY/Drf0GTobhq1FwiXHTmZsIlzpXpCVgioKm7s3WuM+ppojcs8iej1pbLJK07XhYYaGmko8MWiEeUA/VGnIrrhq00rCW+0Akz0wqIBWQCkgFpAJSAakAFcgpTFhx9DQAB1xuNk+dpuYeMr+u4wQudK35gi0C0lGjRjU4SK+Fsfv5vYbg4GCsW7cOzAt6t6AN4RCB0dYtW0Dw+XqXWxVm8hev6da1M+Lmz4VlcdOAlGM8efLk1yX1PflcX4CmQ1CGZDNH5dGjR1FYWIhdu3aBVePXrFkDi8VyQ7Ef3/kgt68Hn956EH7qOXkJjAlBGRbPe0RVVZGblzlCOfcI6Aml5SIVaAsKuNwufPR+NU6V7IXjvQK4j+0Hju+Do2gLrmosLpMAT3h924EX3sDlWvXyFHy6MVaE1W+b2g+74kYhL3UsDi+KEs7F6sxo1Fiibwj/vhXQa43HjmawEr0RNVlmlGfGoDjdKPKGKtP7YyMLLU0IwdYpfaHOHCxSD+yOHY59iWNwMGUs8tPGoYhQdFE4yjMiG9MReML17xxcJmCtWBKFvQmj8FZUCFZFhWB5VG8sM/YW+UlXm7pjnbkLNsZ0x9sTA2Gd0Q05cztid+L/In/Bn1CR+QecXP0HONS/wpn9vChyRKjpJMATBYl+Daiequ0iH6j1WQ/ko3tS5OEk+NQb4edf4VSZW7SLcJm61aGAEgVYJwHWmSIfqZvV6q0L4FQz4LAlwGFPhMOWhHotEVeVZHy+LQUnNqag9M0U5GTGY03yPMTPmomoiW+gW8RE/HmYGU/3i8HPekfhu72NMPQ2wxAcDUOICfeHGfHD0Eg8EhqO/wqJwC9DIvGLkEj8JCQCPw4Jx8MhUfh+qBH/FhaN+8Im4N/CxgunqC8U9d3+zxAzvhVqRNGaf8IpikT95pbO0Wuu0qcbXveEx1XLEPyGvKrMo+pSn4Pb1hVudTbAQlYiLJ1u2bbhHhXfL3TFqnG4rKXDbY1DrZKBBKsVj6qlMNiq8ANbHh62F1Ua7Mf+Uz54SQWkAlIBqYBUQCogFWg5Cuwo+74hp+Tvhtyylw05VT/979yKFw22ku1zS47D0UoAKR/SCcu8gQ/XCXpGjx59AyBl/k9WkWc+0PHjx6OqqkqAzLvxsM+CP4MHD0Jn/07oEuB3yxB7QtSIcWOQsShdNN8Qe46JIIugqq0tOqQmDL18+bIAocePHxcVzFksiaHxBHbUgLlY2XRHI68zG7f1fb5zQW5fD0epkzcIZQ5WRVFEbl7OL7px6cptaiH4152hTR2X+6QCrUUBzuOPzp7F+wW74Hg/Hzh2AC62o3txdc8y4eaik42AtF5tmw5Sp+YpsPPx+jmwTh2ArdMGYVfcaFGBvWxxhKdSfZZZwNGjFvZtw0HKsPUbAa4ZVRYzStIj8G78SOEOXRcTjDcnhGLzG/2RTafonKGiCBOdpHSKFqaMQcmCcShZZERphhEVFiOqRCoCowjF9/0Mfq538xS58naSmn3Oi9t6Yx5Uo3C3HsscjaNZ41CQOgjW6R1hm/sP7It/AUUL/oaarBdweu0LOLfpT7hsfQ4O7Tm47U/DbXsS0Ohw9IS/u5UOAuTBSjcoHaIMjWdBJD1E/lnA+jygsBDRC3Bo/wuH+joczKkpXJAT4VbegFObDacWD5fmcSG7mKpBIQxNh1NNE3lNLyop+Gh7Co5ujEPBqmSoGXFYljwP02dMwxDTBHQaOQF/6heJx3pH4D+CTHg4MAqPBEXiB6FG3N/HJNoDISb8Z4gJPw4x4sehkXg0NEJsPxhixo9CzHgwJBo/bHB+/jDUhEdCzCDkfCBkIn4UMgEPhdBFahbtoYZwel8o6r39s+BoAVO3pHcEbB0A5TcCFF8DoTdzkzIMn3rqmj4Ft8YUBLq7tCGPqdYJUKdBhKNrSahXE9uOg1RheH1D2g6xHoeLOemIy96K+9Ti2h+p+fUPaiUXDUrpMINS/LxBOfySQSl49mc55X+XhZtaziOiPBOpgFRAKiAVkAq0OwW+s6OsxzdyS88bdpZdMmjFJx7YUX7hYbXIMXLfYVxkgZsG9yhztLXkhaHVvhCMDtKIyEj4+712UzBJcBnUKxArli3BpYsXWMcYbpFWoOniPrejgdvFtAROuJwOLE5f2ASgveZmbcxBGuCH0NBQpKakiHEsXnQ90PIeGyvZt/SFwFOHaHrvfc4EoXTvEsRVV1fj4MGDsNvtoqI581guXbr0Ouipuxu9dZDrN58j1IsQmblWuc57gbpu3rxZpCDIy8sTofEE+LwOdITymshFKtDmFXC7WK4ezOJ84bPP8F7BPtQdPQTH8UNwHT8EHNsHR+EW1DUA0Tbl6vJyqLEgD51eLnsa3l8zE3SNWmcMwjsJo5CfNhYVi8NFYSBfwNdatqsyjahmiLyAug3uVzpgLdE4ZjHhmMWTT/TIkhhUWKKRnxaBXfOHiYrzGyeFYuOkEGyd2gfqzIHInTMEe2JHYG/CSBxMGYW8tLEoWBiB4kVROMz0AxlmVGSZRKtkOL4lpsFtyzymUajJZGV66hmOmqxI1GRG+uQ3JXiOQbVlPKozxqMqy4iqrEgcyRqHY0vG4IOlI3B6xWB8uDoYn6zzx7mNr+Li2y/iytYXUJf9O9RufwYO62+FE5Rgji5Pt/qkqA7v0ugEfRywPgmwAJL2rAeSZncQUNShPu+BoNa/wG3tCJfSAy4WQ1JHwaVFwaVOgkudCVd2LFxWAlCGhCfDpbFYUwpgWwDYF8JlW4hL1jR8sDkZZW8mICdzLtalTEPKzAmYHGPGwLEmvDp8PDoMiMFjfYzC4flocBQIPb8XYsa3Q0z4roCbDG0344ehMXgwNAYPhUaLnKCPhJpA6MnG8HfuJ+T8UagJPwg14fuhZnw3zIzvhUXj+6HR+EEoYamncZuN8PTBUJPIL+oNQptaFyH2YSY8FjgJU+b1BLTfglpS1+YBaVPglH9HIM3mAadulcDVH8iORb0tXuTrvJbKg7A0AY5WC009P7w4FY8r1gN/E3HKnoHxVqvjB2qB82H1MAz2ylqDveQzw87KiwatpOzxPeWlP9ma99129zAmBywVkApIBaQCUgGpQMtQ4Nu2qj4/VspdD6n57m9qB2Gw5cFgO4wXdpfjNIurMGdgK3hiptvQ1z3IsGuj0Siq2DeCyBvyfvoJZ2enjq/CGBmOoqICuFwOwP0VYFEDIC0uKkC31zs36xzVnaXTpk0TIKs58Mdq4K0BZvEc9UJJLKRFEMoq5jabTaREILDjNeJ104Ee13V3Y3M6tPfjum46PKYjlHlXV65ciQ0bNgjgnJ+fL0Ao9ddBqO/t7JvSwPe43JYKtCkF+B+aG7hy8SKOFx/Clep8AUZdxw7Bfewg3DU7cXnHEtR7wUTvkPS2s54Mh5aM91dOxpbJYcieNRTvJo4W4K88g1CPrkZvZ2NTjsuWu++IJRJHLFE4wnD5BkhKB+yRzBgcyYoRULMgdRx2zR2CbZND8fbEEGyaGIIt0/rCOnuwp/q8CJ8fhbykseBri9OZUzQcZRkmVC2OQU1GNI5mROG4JQLVWRGoFiA0Akczw0WrzooUkLYqk87U8ajKmChaZWYMqrOMqF4agfezwnEyaxROLh+I06tDcPbNHvh0gz/Ob34Fl7b9BVeyn0Od9Vk4FFZGf0o4Gd32J+BWngfU50QVdQFABQR9qiHf5VMAK8hbn0L91udwZevv8enmP+GDt36PIsvzKFn0AuqUQXBZmQtzKi7ZpuGKfTZqbfNFyLtDTYND80BPly0Nblsy6rVUXMhOwSfbU3F8UwJK1sZDy4jD8oQ5mD1tBkaZ30DgmMn4w7AYPN7PiEdCo/CD3kZ8N8iE7wcZ8cPedH6a8WgIAeWt8382BSy/jn3fDjXjicCJCDb2AOx/8rhAb6NI0+0BVF5DQu1n4VKC4VTnedyjjbmOCUjbjqOU35tOJR6u7IU4pS1D15xd+L5ahA7WPDym7MfD6n4YbIUw5FZUGiQgbRkPiPIspAJSAamAVEAq0C4VyC33M9hLHd9R8j/6RXY+nthehl9ml6O79V18cP48PNlHG54oW/BTMnNT0iWnQzPCI25Hx8TAn+HtN4BRLxenV+g7K82nL0xrcJNCuCC/6LDpHq2rrcXE8dEir+gtP7uzvwi/nzJ5osj7qJ//rfrVq1eDRUXu9eLtCm0KqvGc6AgtKyvDO++8I/KDrl27VoTGM6elHgZ/q7HJY540CtShKb10VyiP02W7adMm7NmzR6QiYH7QTz/9FMzV6nA4bju3blPX8l7PLfl5UoG7rQDnufgOA1BXexUnygtxvuIg0ABGcfwgcPQdOPLWodbWdqpJNwV0Rd5R+wIcTo/AlglB0GYPwbtJY1G4kPCP1dLvXL7Me+04PcJ0AKz63uAQFYWlsmJQvWQ8KjJM2B8/HLbp/bBlcig2TQjG5slh2P5Gf2izhiB3/gjsiqNTdDQOpoxBftoYFKVHiCJV5YtNKLdEierz5UsiULZ0HCqyIlGZRfgZg4qsyajInIiqrAkQOUcJZzOMOJo5DkeWjMSx5YNxamUIPl3dFefWdcGFza/h4paXcXXbX1CX/UfUKb/1VIW3ecK4RXg2c39m/xYiBF55whMazwrx1ufhsj0OF4snaU+KnJYO6x9xMfuvOPPWX1GZ8RfkJ7+IHfNfxOZZL2PVxFdgifJDwkh/zAz+B9SZQ3BZS0GtFo86LQ7YyirxizxO0NxkXLIl4f0tSTiwIh4bk+ch5Y1ZMMZMRsgYE14dEoVn+0fiF32j8JOwsXgodAy+HRqO+/vQwRmNH4dE4aehUXg0JAo/CYkUrs1vhY7HtxpcnHRmPhgafVs5QL8OKKp/JiHuA6FG/KL3BLwwpA/q7H8DhPuzKXfol9n3pOd6qk/AaXsSLmU0WNjo2v3qcXhf2279+UmxPQ0XcuahXo3Dma1r0St7Bwy2Uhi0ctynHfRA0h2VlwxM/SUXqYBUQCogFZAKSAWkAl+HAj+xF3Z9RC10GXLLPjPY8/Br205E2rZhp30jPv/khHCPuhmS2MJ9pMyXSGDkDdgImKKjo28ZYt8UvAzwfw2jRg2HHsr+ZQBS9vZt8OvU8dZglnA0wA+DBvTD8WNHsHbtGnH+hLve4/Bd57g+//zzu80Tbnh/hsoTvNGJeOrUKZELde/evaCj9c033xT6E0rrzkb2evMdg9xuOjxed9KmpqaK8HjqRKft1q1bwVysRUVFeO+990TV+KtXr4rrwesiF6mAVOD2FKh3OPDBsUp8fPhduI/uh/v4ITiPHYD72D44yzVcsS2AS4n3AhWtH0x4QxbmHK21JmJ/8lhsnhwK2/zhOJA0BqXp4ajMiER1lkkA0tYKSZnf82iWGUeyxqMiczwOpUYgd/4wbJ/eH5smBmHDhCBsmRIK64z+sM0Zih3zR2BP3CjsTxqD/NRwFCyIQHF6JEoXRaJ8cQQqLVGoskSDRaqoCUP3KywmVGREoyqDRavMOJoZjfeWDcYHK/vj1OownF3bG5+s646Lm1/GlW0v4sr2P+CK9gycKnN6PgfoVd/VJwR0A8O2laeFo9CteFyhbq2DgJ+EZ6ygXq88i6vb/4jLW/+O85tewifru+LDNcE4vXIgTiwfgeNLR6BmyTCUZYxG9pS+WB3eB2siBmLNuDAsHdMb6SO7I25QJ8zp+xLK18zBqa0LUPFmEvZkzIVlwVRMnR2DQRNi8NrYGPzPYDOe6RuFn4aE49vB4/CNPlH4YcgY/DRkDP4zJBwPhZjwg5AYfCtkKn4UMgU/Dx6Px3ub8KveJtwfGoNvhcbg22HRApiyaNJjIWNFvlCGzn8jNKYh1L1lu0iFyzXEiEdCYvDjoJH4YOvfBKi+PXfo7QDTpwFefytf+xs41BfhUGc2hNUnQ4TaN7pJ28Z30PkcOpHnw6Ekw21NRIltDcK274BBKYdBK8VT1v0w7Kg89nU8C8nPlApIBaQCUgGpgFSgPShgr+xhyC1LMtjzEw1q3vCfKIWpBnthoiGnIMWQU9jPYC3614P28uzHlTx3p23v1qZZbXhfWwW3koR6azzqPiiBgx5Sd8t3kNK9yLBiAiYdvhHWTZ48+fZygF7nMPUUU/L38xOQikWDvsjyyccfo1ePbs2E1rOiPYtF+WPL25vhdrmwZcvbzYaXEzgSnp04ceKLnNIdeS3D5ZcsWXJdODy15jmxJ7j17vXrIPumYagOj/We6QboDmbV+NLSUuHGpea+gF53wum9fnF9X6fvl71UoL0rwEQx4p/LhQ9Pn8Lx4n1wHDvoqVZ/7CCcxxlevw9X9qxCvZYEtxLXZipKi1QBrJItcgGm4Mr2BOydMwCbp/aFLW409qYRBkagxuLJOXpE5O70OEjpvrzXDtBmP49ForwKRQmHaGY0qrMIMKNxeFEUDiaMgPZGP6w3B2JdTG9smNIHm6YPwLZZQ2CbNxw74kbg3YRRAhLnpYajcEE4Di8MR8XiKJRbogUQrbFEoSaDIfrhOJIRgaOWsTieNRTvLRuEMytD8NlbXXFxc0dc2fY3XFWeh9v6h4aCRk96KsCrrARP1yedgk8DDZXg3dpv4FIfh0t9Ai6tA6AydP4ZuJTn4FB+j3o6Qbe9hHObO+GjN3vi9Iq++GDJULyXOQbHLONwJCMcR5hDNYs5VAlvw1G5ZAwql47EcQtznppRvnQits3ujwxzd8w3BWH8mBAMHDoAXfsNwd/6jMSf+47DsyGj8ZOgcHy3txkPBU3Gj3pPwvdCxuN7oTG4L8yEb/Qx46HgGDzeayKe6zkZ3wueCEOfGHwjjO5PEx4NMeKBsHDRvhcWgfvDovDdsCjhIP2PECMeDjXhgVAWOYoWf3O/cGQyvN4o/l53arbk/uFQI74XGo3v9DLj3RV/FddR5HhVbweANvcawtHngAZHsMPWAfXaQOEidWoEojokbTtOUiizUKcshjs7FZ/nxqJei0exfQkCt++EQSvBY9ZC5iSt/0+tKMlgL4wx5BZNesheMvdRrXSYAbivPTy2yTFKBaQCUgGpgFRAKnC3FCgru/+RnRUHO+w4jGfspTDklsCws9DdQcl33J9bBUNuJX5lz0PXnN3YoCk4aV8JKIlwK4mo1VJRb02Eo3o3HHC3CkDKfJe5ubmiMI0O5AhIp0+fflu6DW/vAAAgAElEQVROzqacpF06+8G/U0cM7N8XeXmHBGOgW6+pokPesCo1JVmEzdMd2vT70jkagICAAJEjlRCM77ljx47rAK8+Dt+ehXeYW/LrWFasWNEIRH3PS25fD0J18ElduE6wTYDPPKEbN24UofFMR8C0BHp+UAk5v45ZLT+zrSvgEv+POXHh04/xXuE+XD6WD8exfLiYc/T4QdQfO4j6grdRa00WRWjocPJ2XbbW9To1CbVqIpxWFtZJwaeb58M2rR+2v9EX78SPREFaBMoWm8EcmQwLbxZOfo3AlLlERdi8gIAmHFk6XhRI2jNvCJTpfbF9ahg2jO+N9ZPCsH5SH2yd2g/KzIGwzxmMnXHD8E7CcBxMGon8lLEoSAtH8cJIHNZdohlRqGT1+UwWR4rC+8uG45N1XfD5ht44v/VlXN72J9Rl/0VATAJNqM80tKdF0R2PE5AQlOHvzzYeg6JDUh57Hk71d7iq/B6Xtr2I85v98Om6bji5NgjHV4Xh6PIhqFkyRhRnovPV0yagInMCaixGfJA5Du9nReLoEhOOLBuPyuVvoGDpNOyyzMDGpMlYPDMa0TEmDBwbgY5Dw/HcwEg8FjIOvwiJwE+Do0RFdxYu+kGIJ7ydoe4PiCJH10LefXODcltvntB4FkVq2c7POwVcOU5CXuYhNfQ2Y8X8rnALsN0c+Pyyx59Ene2PItUBf9TgvStykLaR76KmvkNZAK/Olob99jV4KfsdGNQK/EwrrP2OvfRjw46SC4adZct/vrP66i9tpTt+tyjv3+/W45J8X6mAVEAqIBWQCkgF2oMCZWX3f2tXxTvftRXAoO2Hgfl9lCI8qBXjv7R9CNYU2LT1cFqXAVoSnNlxcFiTcVVLxRVtARxKIq4WW+GEo1UAUj7g03VHeEggRTcjW2xsLAJ7dkPXLgHNODq9cpLqbtIAP/F3nQM64V+v/BNpqSkitLkpQMrPJ9ziObz6z/8Vn9VVf58m+87/n73zgI+izt//3ln/qD+pYkE9Pc/zbOedXQS97gno3e9+p5DdgFjoLWV7QodA2m422fQCKgooPcnuzm56AUJ6JyEJHekIpG55/q/Pd3ZgiZSAgAFnX69hZtvs7GfJzHzf83yeBx988AGampoYm6D3lpaWMoBGMO1isJF8KCnx/aeAadROf7Ft+7k9J0BQzzmBeVLafv311yw1nkKpKJyKWuO/Z76+5+Io+h1pEv5f/RS/67lbJN4TK3CzVIC6H/jAvfZTrWiq2IKTDZvhaCmCvaWYKUed5D1aZ0YbZ4TTomMXCc8mSd+4ra2kGHVRK6s5Ep1cLHZ/vQhps6UwLfgYuXqChL6ojleingKMGBzt/YFMBHG3J6tRlaRB5pKJ+Eb5X6zRjkHq3LGwLvoEGUsmIjN4MnLCZ6BAPwOb9TOwNWomtkVT6rwPqmJ8URvnz7xI65NUrH2eWujrEvzP2ArUJ/tj/8px6LRRGjypPMnn8ym4rE8y5SefDv80HNxTcLifo+ed5t/BaXoOjrSX0bXpdbRv/BNOrHsPh7/9N/avGoNdK7zRvHwydiT5oYFCnRL9GZSm9nxSfTYlKdGcpEJTkhy7E2aiMZ5+HwW2xiiREaXB6lAtYoMCMDcwABN8lPjPxJl4e+wUPDV6Ku790Be3fChH/w99MdhLjn5SFUuEH+CtwmCpHygBnlSfBP1+LoDzaoDSwVIFfumtxJ1eSswN+F84rc+zoKyr12Z/Lkzt4giwz4bdEolO8iM1R7F29PPBxZvjMQNaOSO6bOHYal6DxyxbcCdX6pJwlU6Jucr5MFfZJrFWmCS2yiTJatzycxi6id9RrIBYAbECYgXECogVuFYVyMq69bbMynAJV4fbTI143FSB18w5UFvXo9S6Cl2mRKaQOZEZhjZrGE5z0Wjl4tBljoSDKU506Nj6LRyODjhZojsNNK/OTQBCV2dt/Fponbt27foBvCNIGh1pwMTPPgEDlgQ9zwsszwNIu71u1MgR8BrjhZycHOb9SJ/sCbNICTp58mS8P+ri66LPHzHiXRYi5fn+5ubmM23qFwONBOPIToBUs57vv5r1vNC6COJebNtuxucEYO0JQWmZ/m+RGnTFii+xYcMG5hFKgJz8WcmWgfxaBeh5oXqKj4sVECtwLStAjfVd6GrvxJ66Ohyr28za6l3NW2Bv2QZn0xagKQ/27Hg4CI5adHCaKW35JlCQ0rHcbITdZERNohabAr2RsWQCCg0zURzrj5oEChfiPTRJncnS3n9CheiF1Kv8dpHKVYW6ZA1KYuRYpfXCas0YrJ/HJ85nhUxGoW4atkXOQonRF+XR/qiM9Ud1vBzVCf6oSvRFDQFJAQa759Sez/uKnp3XJqmx54tJ6GJ+oc8Baa/yrdXcb2C3PIsOywtoM7+EU5v+xFSgx1f/F0dWSFkK/a5lk9CcPA07CICSV2myH7Yn+qIlyR97EvywN0GBnQlqNCdp0ZCiRU2SBuXxGhTGaLHRoEFimAoL587CBEUA/j1Fjjc+9cMT3r64XybH3VIV7vFSo59UjXulGkhkWki8tczvk4eeCki8A/EL7wDmA8qAqFSOW2UK3MPa3am13f+GaW+/GoDzx6yDlLMPSBWQjFWgr5cS/+szFg7ujyBAfq0AqYN7FrCOg8sc4wakFBZ3E+yLmBr2hxebuix62M0hcKVHoMtiQLZ5JX5rLoSEK8W9pipnf3OVS5JRdUBiK0uVZGXdeq2GS+J6xQqIFRArIFZArIBYgRu9AqtX33KPrW7APZuKB0pW5w6SpOb1Y8t0n6b0xv+RbKgafL+t3PyYdSve4XKRYlmPXZblcFkimarEYYpiILSTC4UjPRKutEggnU/QbLdEwGEKR3vuF3C0nwS1J/7YkCYCecJ0/uHwjwOwtO5jx44x5V53SJcYH4eEuBgEajXwGv1fkCL0Qq3vl3p85MiReO+99xASEsIUgZ7fhRLFR44YyatVu8HVs+sdwdSlUyZPYhDNE3AePnz4vNvf/fsQmPv8888h+FN6rsNze67FMileBWDYfbtuhvsCBKVWeMHPlrxBqd6rV69Geno6CgoKUFlZeU5YUvffoPv9a/FbiOsUKyBW4NIVcDoc2NPSgL2VhXDuLAWatjDlqL2lBGgpRFfhCrSxllYDuswG5tV5IwNSdoHTrEeXNQpHN0Ww8KGNs8ciO2QKiqJmojLOB3WJvtieSG31CuZnybeu+/fKFvumRF7ZWp+kRqF+Or5Vj8Y3gVJsWvgxbEsnIE83GVsNMxkYrSR1aLwfticQDBX8U+VoSPJDY5LvD77fDwGpHHUps7Br+SS0s6T4pwDz8yxtnODViW8+xL7k6diZMh3NyT5oSvBDU7wSTXEa7EhUYUeyCo0pajSkaLA9RYPaJDlK45XIjlYiLVKNL0LkiFjoj0CtHyb4K/F/05T482dy/NHbF094+aP/GCVuG63G4NG+GET3peTjqQS1xt/t9vC8j1LipX64mx6j1HiZHA9Lfdk0mIUKkYJUgXulStzmrYLEmzxFKWGe4Kgv+jMP0J9Hm/yPBaT3S5WQjJXjfi85fj95EjrMr1zlJPtzFaQgb1Pr3+EyJbAWe2qzZx7CFwCMN7qKlPZVTrMOdnMM8312cUast63FP0wFuMdScowl3Nsqu/rbytbelVZ0vySreCCNfSTp6Xfc6MM4cfvFCogVECsgVkCsgFiBq1mB9IohD+c05UiyqoslOaUlksyK/D6Z9dskuZXF9Ng91qrMN2wVpZ9Ysk6uy/gGx60xgDkEnRY6ETGik9OjwxriVooacdKmQ4eVUnt17qvVBvZcR0YC7Cf2w8FS7IUkewGWCkDT4z6FOZ0BoU64XOTX6YDT3gUHm+xwdHXC3tUFu8OBLrsDHQ4XuhwukEjV7nTB4XKxhkjS/fBQ1nN+4cEwASlK9SaI1R3UxcfFgqaE+DjowsPx2Wef4l/ve6o8L+wVehZs8q8n79D333uPKUDHfzQOnMWMzs4O7N69Gx9++AFLpe/+Hs/7wudWlJf/4Mt0dnZi5cqVP9j+H3yf+HimPj19+vR1V5AeOnToktvXfXtvlPsEnpctW8b+D5GVAIFQ8gilQKwTJ06AgsDOd6P/ewIQ7b58vteLj4kVECtwrSvgBFz8MejIAQplKkDnzmKgeRtcTUWwN2/j2+zLNqLTQsnK5PlHSi1qa+Uh6Y0CH6iVnk10YdMSwTxUnVwUDnwbDPPCT7Fp3ljkh01GqXEmauL90JBErd3+aEzmPUcF9egOeqwXKUgpLIpNiT6sFT0/eApWKz7AWrIJWPgJskMmYbN+KrZFTkdFtC9qYuWoT1RgeyIfMNWc5IfmRD80JfnyU6IvmpmPqQqNLIhJywCxUA9SfJIHKaXVNyf44cS3/4I9/RU4zM+jzfIqjm94G7uWj3e3w8vRQtA1WYHqFCVKkhUoMGphCtPi8yANQueqoFD6w3u6CiMnyPHaR/54UuqPx0cr8PgHStw3WonbGHxT4Zax/rjD2w93yfzQV+aPft7+uJNS4GUqBkcHSHkvTFKEkh/mLQx4apgSdLC7bZ5ef4e3GgyQyhQMnt4m0+A2bzVu91bhTm8l7pVRQJKoIL0caHoPwWRpAO6UzcRT42fh4MY3egRInZZnWSu+57xHqlPzc3Byfwcs0ehk5+rh6OLovPyH6sub5jFzFDosBjjJ4stK+94ofM2tx33WzZDYKlwPmitPPmIpP3lfZk3JoIyqkn45DZsl1tr1ktTKx6/msEpcl1gBsQJiBcQKiBUQK3AjV8BW+bgku+zkL6yVkNhqIcmohiSjDHdaK/AGtxVBnAVbM77AEZsRbeyEg7zI9Ax69uSkinzYuiyR6LJEwXGwkQekLpZnT5n2ZyaXi1q8HXA5qZXYDqe9Ew57B+xdHejqaENH22m0nT6J1tPf4/TJEzj1/XGcPHEMbccP4/Sxwzh57ChOnjiBUydPou3kSbSfPInO1pOwt5+Cs7MdTkcXWzejp6RjJQB7gRs9Ry3npPC7uMIxngU5zQ7Q4MMP/g8jR/zzylruR41gStT//ff7WBK0EHPnBLrhKD1+YeD6z3f+Dr0ujIHk832VtLS0HgFIUjfu37//fKu4Zo9Ru/ipU6d6ZAPQm6CooAqlkCTBo3b58uUsKIm8XIuLi9HQ0MDqSSCUQLvQHn/NiimuWKyAWIFrUAH+GMFn1gPHjx3BjtI8nG4qOeM32rWzBM6dRXBVpaHdFocuLuqGBhCelgDUstrFRaIuQYO0uePALf6MqS4romehlpSVHi3lvQmGnm9bBEBal6JA5uIJWKOUYv2ccTAHfYyckEnYGjEDpZE+qIz2RX2cHA0JfLo98/ZM9GNJ96QiZSn3BE6TFKhnANQPLYkzsTtxGlOW1iWp2XONiZRU74uGFDkalqnQ/LkSu76agd1ff4I9y6aiMsofWeFzsCooEGHztJgVEICxfir8c6oCb0zwxxPj/TBorB/ukfkzIHmHt4qpOPtKFUzReT4wJ/qB9m4l613ecjw6ei4k42bgd2P8ULbibcB6ZS32MD8Nz+lCrfp2yyiAzsHNMTwcvdkBaTf422mJYnZfKdxavJy2FX3MFbiFq8ZtXMURSUYlJNayzDuzG07ebir/9408jBO3XayAWAGxAmIFxAqIFbgaFbAW3yvJqXpYYi79vSS77KiEK8Gj6eX4XXoJ/sBtQZJpA6qtX6KNiwLMOnZF1kGqGDN/9bmn7TrU9kInKXaTDp27yngPUjcgFaAoAVGHvRP2znYGQ9tbTzEYShD0xLEjOHb0MA4f+g6HDu7Hdwf24cD+vdi/bw/27d2Nfbt3Yt8emnazae/e3dizZzf2792Lwwf24eh3+3Hi6GEGUwmsEmilz7mY56YAT/Pz8y8BSOMQHxeHuJhopG3aAAKlo0b88/Lb7j0g6KgR7555/6X8TT/9ZDxaW09dEAyQarEncJGCmioqKi64nmvxBNWY2vp7a5I9gdALtcZbLBZs3boV27dvx8GDB1lYEn0Xgr7db/Q9Be9Q4f9V99eI98UKiBXoPRU4+3fK/z3Tv6db21BfUYLWHUWw7yxhnqMUzNS5swRddVbYM6LhMuvQYYllFwR7cvGwN76G2QGYI9FhNeL4pjAU6KZg/dyxyAyehK2R01EZ74O6pLMhRAIkPR+U7C2PsTAm8hxNVCJ98QSsVEmxfvYn4BZPQG7YJGzRT2NwtCrGD3UJpPpUYkeyEtSO35RIylFf3lOV2uypRT+R1LGUUK9gUwMlwaco0JSsQGOyCjWJGpQmaFAQo8YmgwpfBgcgfI4GarkCn06fib9N9sXvP56FB8fNwj3jpqGf9wzcT8nwY/xx7xjyB1XiHqkW/aVqPOKlwBOjffCElw9LQT8fGBUf691gVPh97vFWYLA0AHeN9cXjY/ywOupdIOP5S3qQwvws862F+Tn3/FnA8jvATNNT/DJ5mZqfOztZnofD+jvYuf/AyemYBynfXn+TK0h/AEgj0G4xwpEWjUTrWvSxlEHCVUNiq+qQ2MpcEmtZx30ZlY4+ppI5V2NYJa5DrIBYAbECYgXECogVuJErYK4YJrGUcRJz2aoh5h2tEnMFhmdkYL11NY6Y4tBGik/WbkfG51FwmSLhMund6hhqXaHQhp4ZvvMnKMFor82By2EHnJ1wOLpgt3eio6MNbW2n0Xrqe6YKPX7sMI4cPohDBw8wELp3zy7s3tWCluYdaGrcjsaGemyvr0VtdSVqqipQXlmD0ooqlJWVo6y0BOVlZczTsbqmBpVVtajZ3ojGhgbsbGli6zn43X4cO3KIQa32jg7W6nx2QHzuIJ28IQkeXgwyEiCNjY5Cpo1DW+tppKelYtTId/H+SEqt92y9v4rLo0bgn+/8DdlZmWCK2AuoYevr6y+67cL3IhBIbeDX+0bgcP369ZessbCd12ouqELptyZlKLXHU2p8ZmYmysrKmOXBkSNHQDYE1BpP/18u9H/metdQ/DyxAmIFfnwF6O9ZuGjmeaHD6QKOHjuGfGs6jjeUAs1b3Z6jxUBLEZx1GWjNTILTHA6Yw9DBRbGAkN4IP3u0TZRSbzFi99cLYZo3FuZFn7IU91KjD2oSfFGfLEc9gUEP9Sgt9xYY6rkdrN0/iVSfFMikBbdgPFaqRmP9nI/BLZ6I3NCp2GqYgVKjL6pj/VEbL0cDBUwxewCyD6D3arA9SYM9iTPZtCvZHzuXq9G8PAANSQEojpuDTWEBSF6gwjyFHyZOm4H3Jvri+U+UeGCcBk94+2GItw9uk/lBMs4fko/kkIyltnclHvDS4InRARjipWFp8PdJ5Rgsk+MBqZy1x98mU0LirYFkbCAkY2cz71ABtonzGwOKCr8ThTSRwvcubyUGSeV4aIwcmrn/BjL+cF5A6jQ/A1DIEvccHOZn4TTTnF92cc+DPGwd1ufgsv0eyHgByPwjkP0ykPMKkPsqkP86UPAakD2ZXbDp5MLc5+7COfxN3GbvAUnJAsxuCWXjl+8yohFmW4/X0zbjf8zbIMmqgsRafuCB7FpnH3Nx4I08nBO3XayAWAGxAmIFxAqIFThPBR7cVNznHlvFMEl+/YOSzJpXJQRAzSXDHkjdOuxXpqq3JabiNyXmrcMeSM0fNshU/qaEq5JJuLL8fuZt9dOt6ci1UrhEJBvkkUq0g9OjkwtHpyUMdnM4Mz+nZF5SjpKvGtIJoPYEkBrQajHCmbYUx7duhKOrHfbOVrS1teLUqe9x4sQxHDlyiAHR7/bvBQHRXTub0bSjAfUMhFahqpKHn8VFW7ClMB8FudnIz85EXpYNm23pKLKloTQjFWUZG1GVsRHV3AaUcRtQZEtFUZ4VBTkZKN66GaXbilBdWY7G7XUsFGf/gQM4cuToGfDFD4wFn1KwJPuLt9jH8QAyJhprvlmFzs52NlLfvWsXlAp/vPOPv15xgJOn16jnMqlKR454B4sXLUBXVwezDiCv1vPdKAE9ISHhkpCUviMFB13Pm6CqzMvLY63qBCWvFQAV1ksgmAAoTbSckpKCb7/9FtQaTyCUQqMIhLa1tZ0DQAUYKoLR6/k/RPwssQLXrwJ04YP+9mkfQPuCDLpYuHYNUpYtR9iShaiyrQOolb65CI6WYrhatqGr2orOjAS4zBEskIk/Zoa4/bd7J4Cgi54XAqXUIdKZbkCVcRbSAseAC5qIAr0PqqLl2BHvzxSV25PUqE/iA5kESEog0RNMXvVld0ASDyzdn3XOY/z2dP9cPrGeWuFVMM31xjeKD5A+ZxwyFn+C/NBJDI6WGX1RG+fLQphIAborRYldyxVoXq5E/bJAFMUFIsugQUpwAELnqSBXyeE90xfvTJyJF8b74AnvWRjo5Ys7vOS4w0uJe73UuEeqRl+pCgO9lOhLSfFeStzvpWBq0MfGKPHgGBUGShW429sPv/T2w23ectwlJW9PFW73VuM2bw3u91JiiJcCD0ppUoICfgTYJs5vvFoQIB0oJc9XXzw8WomHvJT40PcDOCwvwGU+G67kMPMt97A+D5f1ecD2ezgzX4Qz+2W4CH7mvcbDz/w3gII3gYJhQOFwoPBNOAteh6vwjTMTCv4E5GhhN8Whkwu+qRPsL7hPMxuYH7SDWwoKk22zJCLesh7DLUW43VK2VWKt+u6+7EbcLgLS84wqxYfECogVECsgVkCswA1egX5ZFc/+png3fsGV2yR5zZBkNmBw/k48ndeIh62VuyRFTbilcDuezKvD7QXNGJBbj9k2K5oyEuCw0qCJfEUplIEfQDnN/JXmTo6HoNQq73kScj44Su+nqcusR6dZjw6LHm1mPVpNBpxOC8XRjCR0HjuEYydacfjoCRz87iAO7duLA7tasGtHIxrr61BbVYmq8lIUbyvC5s2bkZ+bg7wMC/K5NBSb16A6fQV2Wr7AIUsiTloT0MFRUJQRXVw0m9OyMNFz7ZYonOTicMiShBbLl6i2rEZFVjqKNhegoqIcjY2NrCX/8OEjaD3dClfnacDezgDZ0ePHGUTrCSSlQB7y1KQbKZHo9tVXX+H999/HqFGjWBr9pVrmPUHohZbfGzUSY8aMwd69e9lnXOgfgnm0PQQBBUB4sTmpJ8kv83rfyK+TgOXFtu1SzwlwleY0ef5etEyQmAAwqVWpNZ5CsKglXryJFRArcHNVgC68CBdfPL+ZoBAlEEoXQAiGVldXs4sjpBanfQzth8hXmC6e0P3ouHgsXRqENfoAOOtt6Ggphb1lK9CUB2fpGrRbyW+UOiz4YybfwkrHyXOPlZ7HzZ9qmY7LLpM7gMlMIVJ6OOmYbwpnx2vyGj2xPhip88dj/Rxv5IVOQmnUNNTEUUI9qSqvMQR1r397khK1yRpQyjwtN1K7OyW6J/JhSI2JaqYIbUn0Ye3vjcwPVIW6JA2qkzWoTeYBLvMHTVRie3IANi34CF+qvbBu3iewLpmAnPBpKIzyw+ZoJUri1SiLUyM/JgCphtmIm+cHH7kfRk6W4xXpTPzmw5kY+OEM3DvaDwO85LhXpkIfNqnZ8r0sDV7JApBoeYCMh5+DpdROTUpQBfjXKBjgHCRTgp4bxEKOSFWoQn+ZCgPYff41BEDpff1kdJ/CkOQYKKbFXwNALEd/VlfPOf970G/Sk6mflCD4WWBLIHSAN72XV4z2kyrQ3+0bO8CbflP6LRUYNFaFodOm4qhlKDqzXkFX9h/gyH0bzsLXzoJPgp89nt52w1JSjw4H8t+GveBduLKCYE+PRxcpSEnQ0CNRw4UvovxU+68f87n8WIUS7vnxSTsXg/np2ZCYStt+bcntkuTvgcRcLSpIb/AxsLj5YgXECogVECsgVuCHFbDWPCKx1bXfba20P8YVdz1pKz1+v7n0oMRacXCQraztEXMx+phK8UfLFkRYN6LFGgcnFwFnejLs5uhz4OePORnposEXwVGTHq3pOpxKDcfxjWE4sn4J9q3X4/tdjTi0bz8PRZsIim5HTXU1tpRXo3DrNmzOy8FmWxqKLOtQYVqNFm4FjnAJzEeozRINOrmh0Cca3MES1qOwKBcpYC16dJijcNoahxNcAo5x8dhn/Rz12RtRWVSIutoa7N21CwePHMfJ1i447E60t7Xjm2++OQe4nQ/WMTCXkABKZRcG4sIgnQCgr68va7t/b9S7P1pR+u4/32GqR2H9nhDAc5m2gyDgl19+2SP4SGDgwIEDnqu4Lsvk4Xm+ml7qMYIYBD9pIrhLvwFBavq9SP1FKjBKjD927BgDvwK0Fr4U1Ue8iRUQK3BzVUDY/3Z2doJC0kgRSsFppBIntThdKKELJrTfoH2IAEO772/o+XCdDmGz5diTakRHRizaNn+DjoJVaMtMQgf52t1gCfV0XOchrgFOYdu5SLSZo1AeI8emQBksiz9FgX46SqN9UZtAQUzya6sO7QZeCXzui5+KPQkzWfo7qULPKFST5cwLlFrga5K1DKTS8+QTujthJvYnTMHexOnYmeyLphQFalMCsWbeJ4hXeyN29hQYA6YjSDMLcv8ZGDd9Jt6dOBMvj5+FJ7wVeMBbiT5eGkikAbjbS4GHx/gwFecAqRp3uyGop3KTQJjnfXH5RqyHJxgVlnv+PQh+ngWg/ujvrcBAbyUe/EiDRz4JwK8nzsNTUxfiuZlL8Ee/ULzsH4bXleF4Q6XHm5pIvD9nMXZbRsJROJyBUUfB23AUUmv85YBR4bVuNSlTlb4JFL4GZ96nsFt1sJui0MUtZVZZP0dA+oPxjFmP720x0Jgzcae5CrfnlKGvqSjgh4Mq8RGxAmIFxAqIFRArIFbgxq5ARu2jA2x1HYMtFcfutpS2Sqw1OyRcbeevTcXO+8xlGMHlYq31K5zgYgDmH0pXU3Vos4YyNckPTiI8fHx6+hzB0Q6TAW0mPU6mhuPYxhAcXrcE+79dgn2rFmLHV0HYV1GEhoYdqK2uRVlpObZu3Ya8vAJssaWjxLwG9eYV2G1OYTGq3UwAACAASURBVBCzwxrDzOVJoeNwe7yRzxsBT94ftSct/mQJQO8ntQypZiJ4uGoKZW2R33Px+M66HLsyv0HjlhzU1W9H097DOHH8e3R1dIACeWiw3H0A3f0+vaa5uZkBUhqkCxPhB1IsJSbEY8zo//Kp9B6hTBdSip738VEjoFGrmCXApQAfPU8QlVSTPdl+AqS1tbXXnZaQryeBzfNtIz0mTFRvAhukiF2xYgXWrVsHjuOYIpQgNCnCzqcKFX4Hz/l1/5LiB4oVECtw1Sog7NtIDUr7D7owtXPnTlRVVSE3NxcbNmxgIJT2HYKlBl1EOd8+hvYr53vcEBmJuXNnY3WIioUMgi6ypYfDaeKVmDAbmCKTQGNPj48/5esIjHZwBEgj2eSwGNFhNmLfqsWwLvwY62ePhS10BooiZ6EyVo76RGpbV7Gwou6t69fy/vZkFWqTtUxBSmFJFIrUwHxPyftUifoUFbYnK7EzYRaaE/1Qm6BCabwaOdEarI2cjZSwAIQu0iJgjgrjpvvjzx9Nx9PjZuEBmR8GjfbHfaNnYcAYH/TxIh9Qgp8qDCJVn1SO+0jZKZXjbpkat8k07HlSjIrws+fQ8MaqlQBF+TmpO88qSnn1Lqk/B3grGfgk1eeD4zUY8nEAHv1sNh6fOBdPTV3EAOgf/JbiVXkY3lDrMUxrwDCNAcO1kXgrIBLDtQa8qeEnenyYNpIB0r9rl2LL+tFw5A+Ds/ANOAsFyClAz8uZU8s9vf5tODe/AWfBn4HsRegyGZmivYsLEQGpe0zTxWzDInCCS4QPKUmzayCxlqyUcFXeEtO2397YA0Fx68UKiBUQKyBWQKyAWIEzFXjIVv7kb3LoQF+5X2Ktdv3KVIJ/pBZAYcpArnUNTlqj4eSC0WENwWlbOLosOqYm6byIJ1lPBnTUTs9a6k06dKSH84rR9SE4tG4p9n+zCLtXzUfzV/PQtGw2qhPnoCorFVu3laAwLx9bbSaUmr5FnWklDluSWct8OxfNgCZM4YAplIFQUuu0crFsoErbRIM8Cn5q42J65KtEr+90T8Jyh4XCNChoKgIuMxnYR+IItxy7stagaVsedjc24MjhI2zATYPrCymNBFBKg+zy8rILQgCnw47KijLMnD6VqUkvN8DpvVEj8OEH/0FlRfkFP8PzCYIIdCNgQNtOCkthWy80p9T7630jpdeqVavYtnkqupKTkxkIJdhBYUmlpaXME5YUoQRCSRF6KRXt9f4u4ueJFRAr8OMrIOy7aE20bLfbmV0Iqc1JEbpt2zZYrVamFqeLK8K+jfbB54OdF9rfXehxuli0eMlSyNVqZEUFwGUxwGXWg45JlFRPk9Os4y+6/cjjZ0+OsVfnNbyFDh0H27lYHN2gw9aIWUgNlMK26FMU6mai2ChHfRy10wvt7CrW4n4tgWj3dTcl+WNnoh92JtHkzyZKny+JVSIvSo7UMD98vdgHgYFqTJIr8N4Uf7z8sR+eHjsLv5XOwONeszBY6o8+MiUe96L095noL/NDH5kCfaVqSLwDIfHW4g5vFWthHyDzxz0yOZsIjg2U+aO/VIW+MprcLe5StQhJb3DF7EBvsjEgCwQlU30y9Sf91jI5qPV90FglHvhIjSEfa/Dop4F4YtI8PD1tIZ6fFYQXfYPxqiIMr6t0GKom9WcED0HdIJSA6JsaevxS01lQSsB0uDoc3371MVDwFlyFQ2HfTP6iw69QQToUyP8znAVvoWvzcDjzpsBpM8BB57iWSNjNkT06V746+5re3aLfyhlB5/9OUySOWeMwIbMQEq5yi8RWWSDJqJl2ZlAlLogVECsgVkCsgFgBsQK9twL9syqG9M+sm/2orXr+o7ba+f0z63wlXNWkfjk7Ft5irvKW2KoVt3PlgZKsSkispfiLOQ9RlrUosS3DaaYY1TP1C2u1sRiZD5HDzKfUd7pB6aVOjAR/Uea3JniukdeoG4y2pobh+/XBOLouBN99sxh7Vi5E85dzUL9Mi4pEDUpjlCjQ+yFvZQzKLGtRa16JPeYUnObiYLeQlxt/Asc+h6lyDCwNmAAmDUZZmzwbmJKXkNv3rYfqHf79NKjVs0Gt53eg781/hh4ui55B00PW5Wgo4NBUV4WCwnxERBoRHR2DxLgYUGr9hQbWBPI8B/eeqMDp5H1Jjx07ytSk//nff/Gg9L2epNuPwqhRIxAbHQ2Hw+652ksub9++vccp8ampqZdc39V+AUFOCmpKT09n84qKCrS0tDBVWGtrK4Mj5/tMqjO9lybxJlZArEDvqgD9fXbfF57vMWGr6e+YLnxQWzxZfdTV1aGoqIi1xtNFErIKSUpKYgBUuGDlCUQ9IemF9s89eTw2JgahoaGYM28+fOVKZEQGwE6+1syGhg/86GLHCfIZ1fUq9SjfVcEfz/hWegIVBEbp2BbBQO/JND2qk7QwLfgYafPGIyd0GooMPqiK8cf2BDmaE/3RTJ6jTEGqBnl8Ugs7n+xO6fVKdp/Um02J/qzl/RzIyfxK+Vb4BhakRMCV1uuH5kRftCT5oylZiR0pWuxICWDLtYlKpgLNN6qQplNg+RIlwuYpoNQo8ImfCv+aIsefPvXH78f5YYhMjr5SJe4dI8dAL5r8MYjmMgXuYhP5d8oxSOYP8vu8S6bCrRR+xHw+lXhY6osHpb7o5y1ngUi3epOKlH8vJcuTvyhBtCEsUd7X7f+pEQHpZQFSt/rSDZjJR/VaK0uFdndhTp9J7e4DxyoxeJyGwc+HPg7AYxPm4NeT5uG3UxfhmemL8LzPUrzoF4JXFeF4XanDUJWOgc5hGj2GawmEnp3e1PDPCSCUXkPLwzQReFOrx5ta3cUnep1bSUrz19QRiEyYAmwm79E34bgcQJr/FvMqdRW8DhSSenQokPcnpkS1b34fzqxQdi5r58JhNxthN5GYoPd5I19q3HEtnqduNMon4C1SwnEoIwnTOeshia22vW9GxRpJdvl8SW7zNMmG+nt676hQ3DKxAmIFxAqIFRAr8HOvQEblfyU5tXZJZjUkmVXgQWg1fpHbQK0hlUNM2/YM5iqPjErPRqIlDTu4FWi3RMNhpgEcf1JE4PHHnGw4mYrGwGAieYy2MzAahtbUEHy/MQRH1gW5wegiNH85H/Ups1EZr8a2aDlyI3yQETIVGaHTUPtVEFotUXBw1OrXe9oTWYiFWQdqpSRlKQVA7cxdg61ZaQgOCYU+IhJJRiPiYy7cbk/+l929LgUAIMwFaFBaUoIpkyZg1Ih/4v33RuD9USP49vtuwHTkqJEs5Gnq1KnMT/NygeDRo0cZVBAAwsUgAbWuX+8b1YNaZYW6XO/PFz9PrIBYgatfAQGG0v5KWKY53SdFKNmOCCCUwvjMZvMPPEIv1hZ/sf3YlTyXEBvH9u2R+ggsXRyEubPnQCFX4MslKta9wF+U6z3HK89juQBDKYQEJn7ij/v8sb+TnQcYsOereeAWf4x1c7xhWzIFm/WzUBbjh5qEsynwBDMJeFLyOwUf0ZzS6qnNvTHJ3+1JSsty5g0qhDc1JNPrVKA5tefzYNWfX1eyBjWJGhQnBCArdjbWhmmQEqRBqNYfM+RyjJ7qg7cm+OGZj/0xxFvOQowGjPFHfy85C7gR4Bqv6lSxcCR6jEAmgVGaKOSon9srlOb0PM2Fqa/7MSEMid7T/TXC+4V101ycrqQGnq3qtHzlgFQAnjQXwo749fH+n6QMHTROjYfGB+CRT6jtfT6enLIQz8xYjBd8g/GSfyhe84Cf50BNBiwvpfq8ds+/qtEjUCdnbfGOwqFMOep0zy/uQ0oqUyGUyTPN/lW4Cv4BV44GnazTynN/5bn848YCnvueG3tZqIke+2zJGGfOxP/LqMavMsshyao7KTGXP/NzH3qK31+sgFgBsQJiBcQK9NoKDMisfP8xS0Xd3dYqSMzl6GMpx71cCSSWCvQxl+MTSxZM1q+xzxqHDkskkK6HIz2CtaELg6cfeyLDX201oMtkQLspAqfTwvH9plAcW78EB9csxt6VC9GyYi7ql81BRYIG26KVyNX5gnMPxFq+WoATm/S8pyhngIMTTk56x8kawVqayKuUatVpjsRJLhY7zcmIna/EkkULEKI3whjNhwOdbxBOCica+F/s5gkLjh8/iuSkxAvCUfIhHTXqPQZIs7Ky2GovBWC7fza9ntpQz7e9no8RQCWPz/P5eHZf59W871mPq7lecV1iBcQK/LQVIBhKilAKSxP8QdPS0lhr/BdffMEUocKFG8FeQ2iRF+ae+6hruRxPoU1RRuhCwxC0cBEDpEqVCkv9JmLfJiPrLoA59EddZPyxx+BLvZ8u8hEkdbG0Zh26yHM0Iw67Vi5EztIJSJ8tBbdoPPLDpqA0ygc1MZRQ788S6kkNShPB0aYkOSgsaVfiTOxI9EddshoNiXI00WMJM92KUjmak+XYlSLHnmUKtKQo0ZCiRXGMEpl6f6wM8kXIXDkUSn94z1Lgb5PkePNTOVOBPu7th/tlfrhXKsetMi3upBZ2qRwPe/nhIdb2TJ6PovfnjQhnCVqf9fGUs9R2Apr8457KUnrd2fv9mAWCAn29CHzK+fAjmQKDx6nw0MdaPPJpIH49iTw/F+LZGUH4g1v5+bKcgo90eFMdwXw/KfyI+XySUvPMY+T7yStBBfVnb5i/ronAtMUanMp7BygkH9JhrNX+4nCUfEb5ECYUECj9sxuWkgr1L0CWP1OMs9T6HymKuNT+5mZ6nmxTDloSMNqagYHmatybUXxcsjFfBKS9dlQsbphYAbECYgXECvzsK/BwRsXk39JVTa4cEms1Bpsq8HZaMVSmDGy1fIk2SnU3k7dYBDo5aq0JQxunx2mrkFp7FSCk2YDOdAPa0/U4uSkcxzYE49DaJdi3ehF2frUA25fPQVWSFtti1MjT+yBjyWTkhs9A01eLcZqM4jkj826jkCUBQva2Eyxe0Uqt/jTI1AGmMObftOMbPWLmK7AkaDF0ev0FW9YpEIR88gj69exG6ionirdtxeSJn2GkoCb1UJGOGjkSixYtuox1/vCTSdnaE7hAii1SdQnQ8odrEh8RKyBW4OdYAYKdNHW/0b6CLqqcPHkS3333HcjSg7yMya7j66+/BnkJ075HaIcnEHq94WdP9n2x0TGIijAgPCSUAdL5c+ZCq9VAM2MiC2o6xcXCaQrv1YCUjlvU3WHneCuAQ2uXoiB8CtZrvZC24BPkhE7FNsMsVBMYTaA2eIKifKs8KUJJ9VmXokZdkpqFJG1PVqMlWY59ST5oTlaiKikARYlzkBM3G2kRWnweosXSuQr4yn3x3+lyvP3pLDw7zhcPyvzRV6rAbVI1bpFq8EupGr+UBeB2aQBulwUwD1CJtwaSsRrcw7w+VSwQqY9MwwKSbkQwKG6zW2lKXp/eBEQFOEqw0x99vej/hD8DpuT7SsD0jO/nJ1r8asIct+/nIrzAUt/dbe+qcOb7OZTa2YV2d6b8pHZ1YSKVp7AszM/1++Sfv3Zq0CsBrm9o9Bg9ZwGaMv8N5L8FRyHBT15JemlIOgwgtSml3he+CkfB27BnTYfDEg6HKY7lAtg58ta/Cuf+P4N1uEwGdHJR2GlNxL84Drfa6o/fLSpIf/Zjb7EAYgXECogVECvQmyuQVTZOkksBTFvx13QzIrh12J6xDKcskeiwRANpUcxX1GmOgstsACXssla79KvjOUQhTB3pEWhNjcD3G8NxZH0IDny7GLtXLkTjF3NRkxKA0jgVCiP9wIX7In3hZ6zNntSsDosB1J5PE6lQSeFCXmm97cSNfEoJ3vJK0kg3zCVIGg47F4mdqbEwzp6OoMULoXdDUhrsew6+KdyjpqamO0O4yH0CDgQe7Pj++xMwRhkwcsQ7Z1rt//XeSIwePZqpsHoOXX/4cZT27rmd51smJRdtP3mAijexAmIFxApQBbrvd0iRTqnxpAjNyMhgbfHLly9nQUmkQPeEn57L59vn9KbHoqOMiNTpmYI0OGgJFs6bh9laDRRKJTSzJqPsKz06rdG97rhFx1HheErdIo5MIw6uW4yMoAnYGChD2vzxyAiegnzDTJRG+6I2ToEdidQ+T2315A/qj8ZkFRpSNNixPAA7l6uxfVkAtiXORppOiYT5/pit8MPkydPw73GT8RfvqXheOp2FIVHq+y2yAAY/H5X64jEvHzzk5Y8HpHLcL5Wz+RCpPx6T+uIJ6SzcJ/NFX28/DKBEeRm9zh+Pe/niYSkpSuWsdZ6AqQgbr6St/ad9D7XAk/rzf8bIGQwdIPVn1gcPfqTGo58G4DeT5+LZGYvxR19Kew/F68pwDFUJwFKAmqQC7ab0ZN6eBEcvY2KwtPcDUoKq72hDkZ32LyDvbXT2GJDyLfauzS/xkDT7P3DaZqDLQn6j0e65EMzU+861e9u5v7APPZFBYXyROGCNw8e27GOSTVt+05uHheK2iRUQKyBWQKyAWIGbswKG9DskhS1rJDm1pZLsitK+WRWlt2VVl0qyy0slOdVFt3E13P9kN5dKbFV7pOn5WG7ZiF3WzwFzDFymCB4+mugESAeHJQx2TodOix7tnIG12vOKyCs7QeI9SymESY/2dB1Op4bjxIYQHFqzhKXTt6yYh4bls1GZqMWWGDWydT6wLJ6ILfpZOJFqgN1qdIcrUTiSexBHoUosTTOCAV0hUb6ThTSd23LvGcwkKE75JHo+fd5+lf1LWZCFORz0vVmrvXvgyYdb6NFhNeLApgiEz1Vi6eIFiIgwIDY6ColxxjPwkQBjTk7OZZIVCjM5q8zKy8vFRx+Nw4h3/4m//vUvWLduHYMUl9ta77kRlPpM6tCLAQmCGQR8LRaL51vFZbECYgVuggoIqnABeAr3z/fVSClKitC9e/eitrYW+fn52LRpEwtKogsptC+hfV13j1Dah9DzQtv8xfY3vek5tu8jQKqPgD4sHCFLliJo4ULMmTMbSo0WCn8/zJn5KcpXGwFOjy5zBEtBpuMXHZuYPyk7bpCvNt+BcCUQwDOIkL2ftcuHseMoHUPpmMda6Cl0ye2X7TKFo8MahdPWGOxcvQhZIROwRvMB0ueNQ3bwJBTpp6HCOBMNCX7YmSJHc4oGdSmBKIoPgDlqDr4KDkT4PCUUKiVkM3zw14lyvDR2Jh4fMxP3jfbF3aPluHOMEndI1bhDFoBbZRrcIVMzmDlQpsSDMjmGyEgZqMQAqRKDZHI8JPXHA0xBqGTK0Fu8NfiFdyBu8SalKAUh8TCP3nObe30ERum+CEcvtwYElK9kcqe5e/wWVPt+0rO/DfP9JF9XqQL3ehEA5b1Fycd10FgVHhyv4VvfJ87Fb6cuYL6fL/qG4CV5GN5Q6dyw04DhlPYuqD+FuTvgaKia2uN1/PPnS4Gn4CMWjtTDOXv9+RSlBGEFINs75sM0OvxVFYpvVo0B8t6EvfBNuGgqoFZ7vt2e0u2dBW/DxaY3zybcF74IV85wODO8Act8OE1Gft9jjkIXF+JOrKfw0ys7//+5va/TGgKkR8Fh0TElabMtyeHPZdcOzK4tlWRUcpLcltKHrJWrbs6BqPitxAqIFRArIFZArEAvqsAT6Y13DLVWVryVXtbZ30zt82WQ2EowIL0cT6bVQcKV4T+WdKznVmFP5lfossbCZQ7DiYwonLQar+nJT5dZh05TOFrdXqPHWUt9EPasWojmFfNQvywQFXFqbDb4ITN0JrigSUw16rTRSVlPlau87ycNKs/C0kjmU0qQUhh4EkDtsPAngDz0PRemXreTOS4CDeuiER7oi6ClIQySJkQbEBfHBzfRQJsSlwUIcT74cLHHBGhBcCIwMBByuYK9/ELtrRdbl/AcrbOlpQWRkZEXBaQELGj7V61axYKmrvQ7CJ8rzsUKiBXoPRUQ9i00F/Yn1Bp/6tQpHD58GDt27EBubi7Wrl3L2uIJftI+g+Y3GvC8HPjK4GhMDGKM0TAaIhERrkNYcAiWLFqM+fPnY/bsQGg1Kqj8fKCaNgHVqyNZRwFMSxgopeMWXcyjC2y03GGhC3hXdnyi9dAxj5/Tsg6tViM6ODqmEowlhZM7KJGLQqs1BidM0dj7pQZZgf/BRsV7sMwfC9uSibCFz4JFr8RavRYrdLOxZJ4ak5QB+PckH7wxbhqe+nAynvzvFDz+32l4aPQsDJLKcaeUEuD5YKOrDSp5D8rLhX/i66/27yCsjyk+pQQ8lRjg7Q68ojlLflex5HcegM7GExPn4ZnpQfgjS3sPY0nsw7WRGB4QxcPPXgYeexsIvdD2DCfwq9JDFz8Fjrw/w5VPIJTS6anVnlSitPw2kEc+o8OAza/Cufkl2HNfgZ37D5zcDLi4xbCTclQEoVe1Bk6LDvXWZLxj2owHzUV4PT0fEltdUS8aPoqbIlZArIBYAbECYgVu0grE4TZJZl2OhKs6/ZC5BI+aS3GLuQaPmyrhbbXBbPscrZZYOM3k4bkEdjOpSUiFeWUDsJ6eRHVZSDlKcDSMBTEdWR/MWuop7IFa6quTAlASo0Se3hfWoEkoDJuGo2uD4XQHL/U0gIkGg6SEOauc4QeFbMBJXmo0GHS36fMDUf71Ajjt6fe5mq9zWiJQ+rUBC+cGYmlwKIwGPVNeCoPyL7/88pJJ9hfDJoLPHylGCZQKYKP7ewSAKcw9n6d1UDL86dOnmSdqUVHRJRWkwvZToBMFTZ1vvZ6fIS6LFRAr0DsqcLG/VUqMJxBKYUm7d+9GeXk5KPBt/fr1WLFiBRITE9mFE1KPEwz19Ai9mcGosL8TAGlsdDSiDVFMRUpBTaFLg5kX6YJ58zBndgA0Kj8o5L5Qz5qKrNi56LCQlU0og5jnHl+u/NhMxziaqGWejoF0bLSb9UylSp0MIOUoR+GLkdj1TTBM4XIkaj/DXN+pUPjOwpSZPpBN8cG/Pp2Ov300FS9Kp+EhqS8LQWLKTy8lbpeqWTAStcZLvN2TTIVbveW429tfVHD2QhXrxeHy2aAjIfSoH6l3pQpQ8BE/l6M/+YJ6k++nGg98pMaQT7R4bMIcPDl5Pmt9f2HWErzoTnx/g1rf3QFHLPBIG4lh2kgGRs8EIGkMGKoWWuN7hyLzQiCytz4+VGPAMxojFDoftOe+A+S7E+kLXwMKXgUKXgLyXwRyn4Er6wV0Wv+GDs4bXZwfHBQYZ45El9mITs6ALq6nogRRUXru/vpC9SCbrXBstyXhI1MO7rGUQGKt2HCTjkTFryVWQKyAWAGxAmIFelEFgFt/ayspupMrg4Srxe8tm6G0rke+dRk6LfFAGiks9Wi1GtBlNqDdEosOSww66YrxVTRgJ6ApQE3yG+006Zhy9MSGYBxeRy31i0Ep9HXL57KE+i1Gf2SHzwAXNBFlRn+0pevdKb+XdyWblDZMdWOmE7woODJiYHdPjsxYdFmj2ePUWkhepnyLfSQ6fyIPU1IJwRSMVi4WqcYFCJqjQVhYOCiciQbaNOgm4EBw8lrcCIQIMIQgKEFUgpmkAqNwJVKBlZSUIDMzE2vWrEFKSgoDHgQ+BCBwqXlSUhKOHTt2LTZfXKdYAbECV6ECnvsBWh3tBwiCtra2MjXozp07UV1djc2bNyM9PY2FJZE/KO0Hztcaf6l9ws3+PIOkxmhER/KAlFSkFNYUGrQUQQsWYsG8OQgIUEOr9ofafyZm+vhgWfh8HN5Ias8wdmymtns+Rf7KQQVva0OAlY6HkXCwYMMwBkR3b4pG5rJQhCydj7G+KgwfPxnPek3Gk7KZeGSMD4aM9sOg0XLc4aXBrdIA9JeSKlCOB6VyPOLli4ekfhggVWCgVMH8Qe+X+uMJr1l43Gsm7pf64lZvBSTeYpu7oLDsNXMpgc2zvqzCsgA+B3jLWdgRBR4NHqvEg+PVLPX90c8CWejR76YucHt/BuMl8v5UuBPftRF4S2vA8ADe85Na4H8YZCQ85jnv7u0pwtHLBrBum4HhagNeU+sxbYEcJ7JHAARG8/4O5P8drry/oNP2OjpsQ2E3/x+c5mmAZQ5cZKXFbKrIL1+HLmqpZ76j17ajrGdQ8UKw8UZ83IA2SwyclhDUMiXpFjxgKSvvRaNHcVPECogVECsgVkCswI1XgQc3Ffd5wVL1hiSz4lWJteI1SXrp0wMyyh+S5FW+KLGVPv20peJViblimCSrvHmYJQtGbg1qrMtxkouFnRIV6eow+Qqlk6rErSKh9juTnvmLEiy8mictBEb5MKZwtG0KBYOja4Owf/UitKyYj+2fz0FpvJoFMdlCp8EcNAn1y+ei3UwthuGAuz2wJ9vEK0ANaLXE4GRGEjq2rkFXTSacjQXnTI66bDgqOTirzHCUpaJj67doL/gKHdkpzCfIbo5g20zhFMLn8oPMs/eFx6/WvIPaHC16nEqPwhdLtVi0KAg6nZ6Bh/i4WMTGxV4TwEhQhGAoBaQIIJRCUiihnlSfBGZpoC+AWpqTAky431PIQe/ZtWvXVcA44irECogVuNoVoAsjBEIPHjyI5ubmM4pQ8ir+4osvzihCPf/uheWfgyK0p/s5el18XBy7cMTqQ4F70TGszd5AYU3BodAtWYowmkKDEREZjtj4aCz//At8vXI1Nq35BgWpq7DHnIx21lZPgYR6FvRHvqS07Dl1P/7QMYs/bhFQpdfyIYHM49Qag+8tcWhYFYZvo4MRqFXhn5/54BGpP+6SKnG3TIE+MgXu8lbiTm81W75HRupPf9wv5QOQ7pGpcZdMjTtlGtzuTb6hGtwlU7LpDpkKd3ir0FeqRn+pGg9IlSwwabCMApTEtvafHo661Z9nfguVW/kZgCGfBOLRz+bgickL8Ltpi/DczEUs+OgleQgffKTWgfl6avQYptFjOAOfPMRkAUgswIgPPBoWcBnBRxSSxFrpez8gpe9NkwAuh2oicO6kx1CNHm+4HxdeR+/p/hg9R689O1GQ1Nn1C4/zcJlAMv/cUG0EXtdGgJLqh2p0GKoJx5uqSzlSbQAAIABJREFUMAxThuJtdSj+rA7Fe1o9Pp2nw8IlS3DU8jHsuWPgypwGZ+Z0OK1KOC0L4bKEoovTuW07CILSBRQds9ugc10X8ykmxfmVK9e775vE+3SxKwxdXBjaLLEsqLUxYzmmmTNqH9tQ8vxtlroXJeaaZySZNa8OSiu6/8YbnYpbLFZArIBYAbECYgV+ogr0s1Y+96vc2s67MmqOSjLrj0ps1fsk1tIdkpyaA7+0VFT/IaPiqHdG3rFE60ZHje0LtFqj4eLC0MmFw2GOgtMciU6OApcI9vEtNDSI4j3K+ET4q3EiwwZpDI7q0EFhTJvCcHx9CA6tDca+1YuYr2hdymyUxalREOkHa8g02IInY/eqRTykdMNJGgyef3t45SdrHbTQiRypbiLQzsWgdfMqOOpz4GoqgqO5GI6mH07O5mI4m7fB2URTEZw7tsDZWAh7XTbsNRlwbFuLzrzP0ZURxzzhHKZw1prI2vQFcOoO1WizUMInn1AvJP+ef5svDFgJTIOCsawRqPtWD0OgAqFLgmAwRCLJGInY6BhU12+/KBch2Emgo7sSjN4kABDyBSQlGLXEUvBTamoqVq5cyWAogQ5qhRUmAYBcDhy42GvLysouuv3ik2IFxAr8uAoIf/vCvPvaSBH6/fffM2V4Y2MjiouLmTJ848aN+Oqrr5g6nP6GhX2AZ2v8xf62f67PnQOH6eJRjBGxxihERxsRHRODhLh4fLn8c3y7ahVMm1JRmJ2D0i3bUFNehe21tWiqr0dDXR1qa2pQXVaC0i2FKMjJQgG3ERXmldjNLUe7LQ6w6eAk4EnHbWqRZ8t6ODl6TA+7NRJ2WxRcGTFARgwctljQcenQunBUfrkE6yPnYuEcDf47U4XnPvLF/VIFBo32w31SOQbL+IkS3wdTCrx7uscNPu91+4cOlFGCPJ8mP0imYNCTApUGU7gOu0+PKXC3G6L2k6kwyP38Tw8HewugvbLgI6F+BJoHyFRu4Ext8Ge/F6k/2X1S+bK2dwo8orb3ADz6aSB+PXEunpq2AM/OXIw/+CzBS37BeFkehteE5Hc1wb+zyk8WgOQBBAXgd8n5Geh5FiZe8j1X8jnX+T3k7fkndTjeYp8bidc0RryujQRBSx4S6zFMq8crAQa8EkAgk0CxDm9qw/GqVo83tPQ8vT+MTfT4G1odXtPq8Cq9RxuJV7RReElrwCsaA15UG/AHlQEvUzCVOhR/V4dgRGAY/jsvHJ8tCoc6VIcF+nDExkVh1bJoWD6PRMU3RuxYY8CedAMOW2LRaQllXqIOstMyR52x0aLzaqYUZXNeXc4gKVORUmcVr1y/1sKAyz1Pvhle72DerrylGe2/t2csc8y05hz5ZWbtYYm1cv+d2Y1H+thqJv5EQ0zxY8UKiBUQKyBWQKzADVgBc/XvJZv3QmIpxf+zbMEvuW0YaK7Gr9PKMYLLcq3MWIOjtlh0WCPRxkWzthmCdnQydD1PLgTlaHtaOE5tDMXxdcEsqX7vqkVo+mIe6pIDUBarRH7ELFiWTIYteAoObQiHgyMF64WgaDfA6L66zU7izBFotSXBWWECmgvgatoC545tcDRd5sSAKg9NHTs2w9mQh65yM04XrsZpWyJaLdHodAc9wRzGfNwo7In3eCPFTrdt7OF9AsouUyScljCc4oywGhciaO4cBIdGIC7SgNioaFisGYx3EPw4340ep7ZY8gckVei+fftQVVXFQKgAQJKTk5n6UwAgVxuCXgiU0OeQMlW8iRUQK3BtK0AXQwSP0CNHjoBAKPkFcxzHlOGkCKXWePpb7e4PeqG/X/FxXhXavQ6e+8/klGVY+c234GyZKCouRXPLThw4+B1OnTyFjo5OdHU50NHWifaTJ3DqyGEcPXAAB3fvx/6WndjZUI+G2mpUlldgW0kxcraUYFNGNjZtXI+1n8dh07JINK6NwJ6NBuxLNWJ/qhH7UqOwNzUKzRuiULFah4JlS5AasxCJwXOgCQjA//oE4oXP1HhwnAp3SRW4VaqCRBaIX4ydzUKTPOGauHwWNPa+WvAp7/1lcvSXykFeoAO8KfFdicEfqfDwJ4F4nBLfJ8/HMzOC8ILPUub7+aoiHOT7yTw93X6fAsi7GYDl9f4Ob2gj8HKAgUHPv2hC8a4qGH/VhGCoNhxDtToGRAmC/kUdirc1YXhFa8DTATF4NiAa9Pq3NARE9QyE0mPPBETjJebBqsPbmlAMV+nwrlYHWeBSzJy7CPODgxBpDMKXCaHI/jIaJV/HomVtDI6mG3EyjXxCI0ChP2SbYbdGw85F8R1iV7kL7HqOG36OnwVLGOpsKfiXqQAvphdgiLXUKbHVTbgBR6fiJosVECsgVkCsgFiBn6gC5urf31bYgP7mCgwxlePVtHxMs5qQaf0CR62JcFH7PDtBomRaXlXpoKvC7MrwlcG7yzlpEcBoR3o4OtL1DI4eWxeMg2uWYu9KHo7WJgeiNFaJAr0PuMUTkaebiWObDOwEjwIkqJXwUp9JV8BJNUrKS/Lu7CxYAWd9HhzN29DZvA325m1wXQkgdQNV544iN1wthr25BHZaV30eOkpT0ZadgnZTJGuJp+1lyh7mX3rl7Uhkhu8yRfEBHVwYDm2MRtTCACwKCkGETo+4qEis+PKrH5AVUoQRCCVvwLy8XKYIpcT45cuXn9MWSwN5z8F894H+9bhP/qUEb8SbWAGxAhevgKAAFeYX+7tpb29nitDa2lrk5+fDZDKdAaF0QYRgqPD3L8yvx9/7jfYZVBtShHqqQukxuphEftA00TJZj2zYsAG5ublsv0uKfFLmnzp1El2dHXA6uuBy2gGXMDlIwg+nU7iw5USn3Y7jp9rQuPM75GytxJfmbAQlr8KMsAR8EBiGP89aiJcmBuDZ8Qo84e2LR2V+ePIjOX47Xo5nPlWz6fcfK/Daxz54YZwvfjvWH0O85egjU+N2aQAGeinx4Gg/PDZmFu73IlWoHx7z8sFTY2bgKa8Z4IN3ejMUvPG3baC3ivf5POP1Sb6ffPhRPylZF1DokT/6Sv1xr5c/+nr5s/sEQAd6K/HgRxo88mkgniDl59QFeGYGKT/d8FNQfqoJgLqVn6zN/WK+ntTGzrdrX2+4eDN8HsHNlwN0eDkgAn/U0hSF1wOonmFMGTosIAzDtTo8rzXiD5ooBqeHKUMwXL4EwxSh+IcqBP/WBGH8/HBoQsIRqg/FiqRIbFpuQN7KSGxfa8Tu9VE4mmrEqTQDO8c8ZY3BaasR7UzwEMF7CJuj4RAmkxEuk7uDilrkmRDi+oohLnWuLj5/8XEX5T+4zGFosMZBZsqFxFrlvMVa+dlPNMIUP1asgFgBsQJiBcQK3IAVyKn63bMFLRhqKoLSzKHI9gXaOQNgovCFMDgtS4B0HWDi/ceonb7TDROvVN14OSc4BEgpjKk9LcwNR5fiu2+CsGflQuz4Yi5qKKneKEe+bhYsiyYhP3QaTqeSz5qBtcgzmNsT1SW171sicYqLQ0fxejhJ7dlUjK7mErQ3l7C5a0cxa6G/bBVpE8HVLUDTFqZEdTVt5dvw6fGmLUBjHrrK0nA6azlrY7SbyZqAVLrk63plkNTBhcJhimY1IH8oCtLISQjCwtmBCAsJRUxEBIxRRtYeX1paytRgX3/9NborQmkAT4P63ggnSLlGPofiTayAWIGLV6C7SpwUoadPn2YgrqWlhSlCLRYLs8egADT6u/eceus+oDful2ibqF5C2BTVkaDy559/jm+//Zbta7dt2waq+4kTJ1hYHgHr7r8R/4vyEJQuA3XBhWOnWrH38FFUtOxBRkUdEjZlIjDua3jP0eNv0+YwuPmE1wwMGjMLfUf74lYvf/xSpkIfmQr9pErcJtO4U+EDQa3ug6TyMxOFI/WRKXGnVIU7ZWrmB3ova3X3Qz+ZP/rK5KD71BpPwUp3sVR5DX7prT2nNbv3KSZvfDjaT6ZEX6mCn7zk6OvFw1AKPxo8VoHB41QY8rEGj3wSgF9PnIPfTVuI52cG4UXfEJDycyglvmsiMFxrwDAtgU2+ffvNy2pfJ3jX3dtTBKRXCmuHavUYGqDj/T/VEXhZocMfVZEMhpJ/6D+14fjP3HCMmafDzBADFoWHYFlsGNJWxGDzyhg0pSbiiCkGbZZIdFqNLCzUaTEAFvLaD2FzuuBOYoZ26lQyx8CVHsUman9v4/TosOr5NvkzoocotHJxvEjAQhZavOcw+ehfznm7+Nqfrl6UtfC9NQFOcyhqrCkYb9nsfMJSNOUGHJ2KmyxWQKyAWAGxAmIFfmQFrMX3SrJrFRJb7V/vzKqZc4et6m8P2ar/9JCtPFBi2frJwMzqeXeaS/8qySqf+D9c5bw+XM28X5nL5/19Y3acLjsDNVlfoNMaApclHM50Uh5GwG6KYSdV7cxjNBydXARarXp0cjp2hdLZE/D4I14jwFFSj57eGAymHP1mMfZ8vQCNy+eiNlGL4mg58nSzwC2awBSkp+kk0EQp7uTxqUcnS878IWQk8Eit7QxA0nc1RzA46axMY/6hnS3lTPFJnqIdzdvQRR6jTVcOSNuby9HRXAY78y91+5S6QWlXUzE6m0vh3FEIe8lGnGZt93y4Falf+aAM3tepp56klGrpMMegy2JkQJved2hTFAxzlQhavAiRunDEEgRxK0EFlZMAQoR5bwUQBBwo8Gnv3r0XJ0Pis2IFxArg1KlTrDWefIJJee15IcTzb9zz795z2fM1P5/lBMTFJiA2jqZYxMTHITYuHrHx1B4fj4RYfk7PR8eQvUAMIqOMDI6uWLGCWYDU1NTg6JEj6GhvY3YlgnKXYCgtMzAKQQl69j9qe5cdjXu+w9qcLQhavhZecw14Y8psPDdeiUdGz8J9Y3zRZ4wcv5Sq0M8rAP2kAbjFWwvJWJoo7EiJu6h9mikMCWgqMFjq9vd0Q9G7mSeoioFOgp23e6sZPP2lTMNa5ilZnjwq+7D7KpA/6ANSOShY6W7mW6lgqfNDKHnew7vyxgekvCqTV8UKyz2HrAQzaepehws9LnxOP5mgBhVAKClAeW/WQWP51vcnJi3A09MW4w++oQx8vq4Kd8NOCvjhg3eE4B/yr2Qg1O2tyTxAyd8yQM8mFsjDPC3J17InE63vxgSkwwkOszp4fE93vcgLlCZWN3fN6D61sJM/KP8+AsEReFMbgbc1OrytDmfzt9jryEs07Mx9qvNrmgi8qjXgNa2B/S70O7yuicAbFE6lDMNQeTDeUoZgpCYE42cvxdwlwfg8PgamJB22r43BgdQYnDSRv78B7dYotHO0HAE7Rx1GBEDD2Xmu3RSBDpMBXaT6JBEDO5eNBNk0dbAL7NQ2T68PZcCsndrmLVEsP4BZMJlpmQJMqUOM7xKj1/Kv50OWrle3mAhVrxJU5ULhsixFuyUWLpMOOzOXuaabMk0Sa8mcIebKeZKM6iCJpf6xHzniFN8uVkCsgFgBsQJiBW6ACmTV/lWSU++ScJVtv8ptxC1cxTbJ5ib0z90BSW4DJPn1GGgtcTyRVYu7c+vxl5wyLMu1oqnga9g5UlzSwdmzFZ2WeShHJy58ku1VOoD3AJqSarTDpENrajhObArF4XVLcWDNEuz5eiF2fD4X1QkaFBv9kaufBUvQZGwx+KItnQ+NutSJFn2XdosR7ZwRnZyRteB3WY1wVaTB2VzkVovyKs8rUYte6XuwYwtczUVwNBSivXAl+01cphAGcdu4GNb+3xO7gPN/fwM6bfGwxS7AgnlzsDQ4BEZDBAOkNxrwIHAjqNsIQIg3sQI/lwoIYM1TbUiQjbyCSRF64MABbN++HVu3bmVKxdWrVzMYSmpGauk2Go3sb6cnf/PCRZOevPZmfE10Qgxi4uN5QBqbAGNMHKJioxEdZ0TC/2fvPOCjqPP3P6fe6fk7z16u6NlOpYiCIB3biR3PjhSxnXp6Kgopu5vQAymb7WkkofcOSXZ3ZneT0EII6RUICR0BEQiEJFuf/+vznZ2wxACBP2KCg6+vszs7u5n9zCT7nfc+n+dJnol5c2dj9aqVyMzMBgXGkUfo0aPH4HQ2tTgdCYB6WVu8x+tFvdONQyfqUbZjD7LyyzDXug6aBavxv9gUvBkahV6fjcfdw0Jww9vf449vf4vr3x6NG4eOwS1SaM5ICb6FNoM4Cb4FLlsCutbuB24v3b7JD/jovvScW4eH4rbhIQySSutoKYb8nN4u8LGOe5tAZYBPJ7tN7/FCApHEmhDgvInA5zAJtAY3Q09qmb9zlBJ//UjZHHr00H8nofPXEeg+Ogo9x6pZ4FE/BSk/jSzpndLem0FnQPL7RakYL0g9KsLWi/o5lzn8qLV97Kc0oj8bBDnFoCOCl/2UNKT0eAo+0oOUnaKyVo/e1AKv0uKJMC16hunYeFxpwGMqE3qojOihJMWnET2VRvRTGPBUqA5Ph2rwqkqNoeHR+HxiNMJitIjUajE3UY30GVrkLNChenUcfkgXvwSHIw7Ng4LRBCnQSOzaan0+J36pLz52WgBwwV1dkjLULxKQlaKX7xrnrMe1DddHF/rc2uwFeGNtAa5dV40H1pWBy9zWxAlb/9oBrmzlXZQrIFdAroBcAbkC/x8V4PMfudpeXHsnX3Ts9swKN2cpWcKt23aSsxWDsxfhHmsh7jcXoj+fg9l8Gn60p8AtqOHiNZcdfp7vw52Uo5RUfyqD4GgMDq+MwoGlU7HHD0cr/MpRaqu3R3yBHN13OG6JQxNNLNrgN0rgl5SjsMTCZ4nFKXsy3KVWeGty0bSjgKk5fTt+LUC6Be4deUBtLjxFaWiwT2cAl/aT1AHkkXq++p3tcbIdOJCeAPWEUEyJjIZGq7sgYPJrQRBJyUaqUWr/pdb6pUuXMgC0d+/eFjBCvitX4MqrAAFRgqBSavzhw4dZiza1apvNZpYYT7+fBEBp0O9MS8DZ8v6v9fvc3n+u+PdmOhLp782sJCyYl4KMJcuw1iKgoCAHe3fuQv2Jk3DBzRrfCX76fB6mBnV5PGhwOnGk7iT2HPwRJTv3IaukCrNsuRifsgQfTTbiuS/HodPw7/CXt7/GLW99gz+/NwbXDwvFH0YE46rhQbhqZAi4kSG4ZuRpANpxYWNHhKetAVJa17b3Qkrb2z5Q4PZRCtw5SoG/fazCvZ+G459fTETn/0Xg8dGR6BWkFj0llQYGPwcGLAeyoB0DaB2N06rNjg0pWwOXl2vdk2Ea9FGpmVJ0sEKPl0IMYpCRSvT7pAT4QSpSgdI2sSwg6UmVHr2VcRikNGJwqAZvhkTh3ZBpeD5cjRfHqfH+xGj8Z0oUgmNioNHEYF5SLLIXxqF4Gc2zknCSn4FGewp8jumAQL6fSWiyJcHFk+cnpY4HChKuTDB3trmovP4yH28hCvstC/CM3YF/WvLx16yKBs5S0I1bUvEHbgKu+v+48pSfKldAroBcAbkCcgXabwVuWVs2+G+2Es/ttqK6P9hLPLcLxZtuE4p+uonPxz8shfjQvBZrbMtwmDw2bTo0CdSSQ6DQBBe17vwC31pe6GsGBjI1ZGhxIk2NI6uicWBZJHYvmILqORNQkRLW3FZvm/o58g1jUG+mNnJqHaJ29LZNOikIyWuJhdORBE+pwFrfXbWFrA2efEe9/vb3i1WDXszzvDV5zOOU2u3ZPtRuAaqy4Vw7Cx5/2JSTj7voY+WzEAw3YXFsOCZOnIhodSyMRmObFWW/JNggKEGDlKH0cwiEUpvqypUrkZWVhZKSEuzevRvHjh0DhciQh6L8T65AR60AAc/AEfg+CITSOU7nuhSYRmFJ6enpzCOUQn0Idkq/L/Q7I0K91pPRf8nf247y2lJ9aCnVTVLTUi2pposWLUJaWlpzWNKBnfvZMTjWeAqn3G44fUwHCqfPh+P1x3H4x2OoqD2AtWXVmGVZh2nzV+NL7Qy8E67B099MwqOfhuHvI0Nx+7Bg3EYK0KFBuHFoEG4YJvqBklKTWtWvHanAVSMVuH6ECjeNUOL24aH46/AQ/GVY24BcW8GdvN3Z60lKT6k+ZEdA3p63DhdDjij0iMKPxLCjYNzuT3z/y4cK/P0TFe79z3g8/OVkpvzsNjoSPcbEoFeQBn1CtP7AI2p914vAk6k+RRWoGHDUmq9nIBQNvC0D0gsFqtQ2T+MFhRYvhlIrvJj83jNch55KHfooNOgbqsYghRr9VBSYZMCL43R4f3w0voqIhio6GtG6WMxMiceK2SasXZyEbSuSsHd1IurMiWg0U2CpGAjqEQzw2gzwCDQH1bF2eA+vgYc84K0xrAXeywKQ9PBZjSIkbQfz7gudp8vbt4/rpbYfBwO8lni4bNH4gZ+D160bcK2t3PU7vmwZZ6uI59KK/9Z+r2zlPZMrIFdAroBcAbkCZ6tAfv7vO1dU/IHL2nkdZ879M5dV8ae/5+z948Ort97ALcn5I7d6ww3X24t6cY7KIxxfXMPZCl1dhC3ob83DUOsGZFkXosFK5u0iPCTPoSarCQ02HTwW8qpsHymVkudoQ7oaJ9YEwNGFU1A9dzzKU1QoIM9RzWgI075gnqMnzAZ/IBOZzVOo0fkVlpRYT+b1p7Jmwr11Pby1kicoAco8BIYoXQzovPjn5DNQSz6l7potcNUQqM2Dt3ojmnKXokkg5UHbAHDLyZNUF1hiUDxfjcmqEEyLjIJOp2NhIhJA+KWBhwQoaEmKUPJCJEWoFF6Sl5fHWoSpVZh8EyXPvkCAJN+WK9DRK0Bw1Ol0spAxAqEE/8kuIicnB1arlSmkCdrR70mgKvRy/Z7+0n8HfunXP/135jQ8Js/iWbNng2wHMjIyQH6sxcXFqK2txU8//cSgNAL8QL04BTe8cMEDt/sIvMdzsKdiOcLjUvDM+GgM+nISOo1U4s73RuPWd77BjW9/g1uHfo+bhoXgxuEK/N8I8gJV4boRShZ6dMOIUNzoHzewNvZgkO8kgTcKQLpjOAUgiZ6TTIXYRsWiBPbk5dkBaMvaUGBVoIUA3b51RCju/EDJAo+o7f3vpPz8zzg8+MUEPPK/yXj026no8V0keo6NEVvfQynoiGAnqUDFQSD0NPhsa4BRWyGpDEhbB6Sn60w+rGyQ16dCyzxYByi16KuKw6AwE14I1+KN8TEYNiUW306LxXitCRqTAanJ8ciYbULR3BjsXmHAj6u1qLcY4LOZAJsRsBsBmw4QtP4v48Uvqmk+RvNnmk+KczPytie/UBOayDeUN6KJ+YGaGEgVPeRPt8S3nKfJ9zsafGz/+0u2Cx6LEfX8dNY1d4hPxnBbtovjCwUuq6KUsxT1upeuLbMq/sSuLzdsvYEzV/+ZW4Krz3ZJesHrgd/RdSp7XbqWNVdfy8YFv5D8BLkCcgXkCsgVkCvgr8DNjq1f/J+tfD5nL5/JZVWs57K3Zd5kL0m7J7NyLWcvW8mtK1//oKMo916+tOkqvrKpuzXvSLiQhnWZs1AnkMF7PNxW8toU093dPBm9k2m7Fidt5MPZDiZsUlq9WSum1a+KYZ6jexb5laMzwkQ4qvsO1ojPsSH2fzhpMcIlECDVQQyMaj31nU1emY8qfWtPcFSDJjKm35qNptpCuGvzWco8gVEJjl485NzCwp0u5vlSgFPgcwmQEij11OTCtWmRfzJOSlDRJoCOobcN0JRN2q0UvqXGSSERhglBmDxlMjSxsYgzmlhg0/Ski1OgSWo2gh4tAQ6p28j/kJYEQwlOCILAUrO3b9+OgwcPMhDqcrmaFXUEvwggSf8Cb0vr5KVcgfZSAUkJSvsTeDtw/0jxfPToUezatYupoQnOrVmzhrXG0+9F4O/QLw0PO+rrt/zbEvg+6DH6O0ODbkt/a6xWC3I2bUBVZRX279uPumPH4XK64PV4xLZ4gp903KhN3uuFm6wM2HDC43XBfXI7XDUpcG36BG77M9i1YiCe/eRL/H5EOK76IBjXjwwFwc4b/QpEApwEN0kFeueIYPxlRBDuGhHkh3EiAKUUeHrOdSwAKYTdpvs3jAjCdSODcM3IYFwzMoQFLQVCvJaQr+Pdb+nrKak22+bteavfcoBApvTeaR3dblknKTSKlKGSOpTW3TYyhHl+/v2TMNz72Xj887+T0OmrCJDysztTfsb64ScBNj0GKEj56ff9/EW9NFuC1dbutz9A2lulx5MqA54MM+BJlRG9VAb0DNOjF3l3hmmZh2d/f5ARBSURPCbfz14qI3qqjMzzkxSeTys1eFYRi6eUsRio1KI/KW1VOgxS0W0d6OfQc/r6jwG9Jo2+lP4eYkD/YA0Gh6jxb2UMhoVFY/Q0DcZFq2EwxGBBsg4Zs9TYvFSPyuV6/LBGj5NmE05a49HEx8Ej6OHjY8XgUUpzZ+FG9BjNm0WFqIc6rXiycTLBzWvYcPFaOCkJXiDrI1pPc1EKRSJgqoPPomeDApC8/i/vpWDQy+3pL4PX9g8yf9ljpIXPHAcfhdMKGuy3JeELi93D2Soa/pBZsOkOe4mZy97puCuzcv0dWeXrbl9fvYkTqmZwfGXXS3IhnlnchVtXvoGzFds5oWgul1m0mMsqNnWmFn/5n1wBuQJyBeQKyBW44AoAV3HZpQYus9h5l7248H6h2POgrQw32cvBZRWByyoA5ygBl1mFh22bobKZUSDMRiOfDJgT/eFL7XtyIClHGzP8cHRlNA4ti8SeRREskIk8RwviKK3+O1in/RfrYr/BiXQdfG1spyfjeYKIDCRSKrwtHr4yM/McpbZ6D1ON5l402AwEmpf6NgU3uWsL/BB3AzybFsJpEb1W6f20VVFKQJUm9wyo2uOxOn4qJo6fAHVkNIw6PRLj4jE9IZG1tweCh/PdJhhBQ1K5BYJQi8WCjRs3MmXcnj17WLtqQ0OD3B4fSM7k2x22Ai3BPamdSfVM/qCkSqTgnuzsbAZCFy5ciNmzZzPVtATzpN+d8/2OyY+LX9wE/p0hEEoK9Dlz5mDFihXgeZ6pb6uqqkAbREffAAAgAElEQVS+xKTKPXXqFPtb421WhdKXLm544IQHHvjoPy9ZHbjh8XngphZ6rwfuE9vRsHshThV9iobsp+G1doLP8gi8lu44ae6BIV9/ituGKRjgvG24ohnWSdBOXp5NydkSkNL9s2179vUMhhL4JPA8nF5DSnoPwZ0fKnH3J+G497MJeODziXjkqwh0/SYS3b+LxhNjY9E7SIO+rPXd3/KuNDKVIQs/YgCv/UHI1lWT7WM/CWw+rYyFqNLUoS8pav2J8QQ+CYgOVGnRT6VBX5UGfcJIzSkC0WeUscwTlGBoXwZXTSz1fYBCi6cUsegbqkOPUBMGhWjxYkgU3gidipHj1fhskhrBkRpM02lhMmmxcoYBtjl6bFlkQPWqeOxaHYfDfAqO80ms68ZrM8InGNjw0hfq/hCkXxZIte85t/zef9vHh4Qle+wpGG0VcKO9DHfZi3G7UILrhbK6azJLcY2jfN3vM7fWXmcu+eCCr1lbe4K97Pk/r63AXfayktuE0vo7sytws61kN1OVtra9vE6ugFwBuQJyBeQKnLMCS5ZczWUXxXNZxejGF+MxczGu54vAOfLA2QrBCWXoa12PeKsZNdYFaOQTAWsMmng16hztQBl6Ho8lCY46LTpROUpwdGkk9vrhaNWMcBQmhIACmYTIryBE/hfHM0gJqwMs6jb5cTZQazrbPoYZ5bvLbQyOOmsK0VhTzMCor6Z9AlLaLwKkjTVFrP2egqQac5fBY9GC2uVJAdEkkHrh/BM+FvBEsFgwonyZibXZR02LhF6jRYIpDkl+/8+2ABmCFbTdzJkzWTtwZmYmysrKmGdiXV0dC5MJbI8nmET3JYWddL/D0jF5x3+TFZDOW1I8U2o8tcYXFhbCZrMxmwiCoNTKLSlCJX9Q6X5bfrfkbU4DUQkikyfxvHnzWCDV5s2bUV1djSNHjrBjIKnPpRMy8G8MCdF9HlL2euD1NcEDF7w+N3w+L+Aj7SgpSd3wOY+g8WAajpWMwsnsJ+GyPsagKDK6AOZu8Fm7wiXQ6InPQ0axRPdrRwbjL8NkQNoWyCkqOlsDpKQilQa1uUtg1L/OD0KZ+vODUNz5oQJ3fxyG+z4bj4e/mowu31DbezR6EvwM0bDgI1J9shEQciQFHtGSKUPpMZWRtce3ZwDZ3veN4CgFGxEE7c2UngZ/WrwJ/ZRxbAxUxOOZ0Hg8F2rC4BA9XgzRo7/ChJ6qODypjENfpZGB0UEKDV5RRmPURDW+mRqLaKMBc5J0sMyNQ9HyRGxfacBBcyKOWhPQQB1ApNTkY5hak+yjqDPIa1EDlmjAPA0+SwzcFi3rFqIviNsyR5K3Of88Uq7RlVAj0Sf3oD0FYyzZuF6ga8m8/Zy9tIGzF/s4e3HTLbbSuj8JBcZzXp+28cHr+dKX7siuxMNCCe63ljqv48u8nKNiLpeFa9r4EvJmcgXkCsgVkCsgVyCgAkuWXH13ZkX8A7YqXGWtACeUg7MXsuCl19JzkCRYsYufC6egxyl7FJoELeptFFhkBMwX51d5OSZAUiCTkyawZi3q02JxdFUMU47u9afVV6aGMTiao/8O9sj/snE0nVqgRCUktc63ZV8JItJ2Tmp1KskAqUapbV0aYjjS5napIKV9I1WquK+FcO4UFa+eTQvgspAfFvlcnR+QEiCmFjDanlSkxyzxiAz5BhFTIqBVxyLeaEJSvBiQRDCHBsEdCnGiQWotao8nEFpaWgpShJJvH6m0KFSGoIT8T65AR60AwftAoB/4PgjEEZDLzc0FqaLJL5eUiwTt6PeEgKb0hYG0lCFn2+w6qF6kBjUYDEyFHvh3hhS4ZEnw448/NttwnO0YBR6vn98mrSipQxkPZUpRF23kPQX3fjuaCoLgzHoKbmt3eM3dAHNXwNIFDY5OcAldAEt3wPI4fHxXwNYDEyYPxQ3Dg3HtiCD8fZjiZ+3dbQGGv6VtWIv7cAKfBEjFsCMWejR8LG4a9j0LQLp1RBDz/rzn03A8+AUpP6eg6zfTmPKz11hqe9eiX6ge/RQE16T284tRUQaGHkm3L+Z15OcQvO2hMqF7WBxrf++jotZ5PTqHxaFbuBE9lRr0CY1G75BI9AuNxHOKqXhVNQUjJkcjKGIaIiOnYKYuAst0YRDiVdicHIY9K2JRbzWgyULhRrFw2bRw2vRosBlRb4+Dl9fAS+t5PRr4OJyyxTO7IQpKIghK85tGWi8kokkQ530MnLbBhqgtc0l5mysBDsrvga4FyELCYzXhsH06ggU7buaLfTfwW8BlloETig7fnlna8Cc+3xBwNXrxN21lr3Drt4HjC/A3ocDJ2Qs9nKPEwWVlXXfxLyo/U66AXAG5AnIFrswKLFly9c22inu4jLy7OL7kPm7t1vtYEJO14sG7zfkP/NWWfw9XUfGHh+wlKTfSh5a9ELfyOfgszYE5/ErsdswFWOt4JMj83UcTS578jkzwWuJAysn2OqGTlKONGbGoT1Pj2CpRObp/yVTsnD8ZW2eOQ1FiKAiOOqK/gmXyf3BoZSyDfD5LLGuXp8lwW7ycYNXAaTWhKW8lCz2ihHhSZqImly0lCHmp2+Mv1euJ3qji/tK+OnfkA9s34FT2bKYkJeB5vuPsJUDKzo84ZtROiauJk4IxYdwExERGwqDVsTb7lOSU5vR48kkkn1ACFK2BCQkqSYqtn4MJeY1cgfZfATp/W6bGZ2VlYvHixQyASvYRtJQUjTIIbRsAleAx1Yu+cKFB68gjdMGCBUhPT8eGDRsYgKYvXOjLlsB/dGzEvz3UCi9+CSMtA7c7220/GhWzl3w++NyH4TuaC09lLI5nPYtG60OApRN85sfgM3cHzI/Da+0Kp+0RePhO8AgPwyM8BAid4BYeAYTHEK97m3mFXjsyCPdQIn2z6lFSP/42l1QHyfOTwqckCHz7BwrcOUoJSn2X1J+PfDUZ3b6dhh5jotE3RMPa3Kklm1rd2QjTY2AYqTwJhlIYEgFJLaj9mrVu033/oMfIp7Kff9DtwPvS+n5KHfO/JA/MwNGf+WLqQUsa7Oedw29UbB33hwG1sl1zUBB7TAwKEtdJP+Pi4Cp5c55LUUr7RT+ntW3O3Kefb0PPlQY9v7X9FeskPtZPQf6fWvRWajFIGYtXFNMwNCwCH6om4fPwKQiZPBURUyYgUTsFqw2Tsck4AZXJU1CTPB57U8Kwe6YSu2aGYFfK99idMhpHFijEL3ulYCOB/OKN8FmMgEVc+szifI88P92ClgFUMSGe7JPEoCT60pysh057gorWSuQNer45kvy4XKPfzjlA9lxGNFL3mTUWJ2xJ0FiseJrPxTV8wT7OVu78m60c11sKZnJ0HWrOf4DGdXzJfef2DcXvWr1YFyqe47K3oZdlC/otsmLA6ix05TdXP8CXdL3TXno/l1FxF+eofoDjS+64Lqvq3gfN5ms5e9WtXFbVvfR6N2Rtu+26tSX3sdcG1/rPaPUHyyvlCsgVkCsgV6DDVeD/Vufeed+WnYVcdvkJbsP2Js5R0cDxZT9x67e6/rG21Hnz2uIGji88zNm2NnB8CQbxAhZkLkadkARYSBFIYIw+6PTNoNDj/yadPui91nY64SHlo0WDJrMG9emxOLY6BodWRGLf4qmonT8FVTPGoTgxFJsM38Me8zX4iM9wYFk03IKUUC8pY3/eNiV5ctIEmTw3XaSupITRTQsZDBWDkMS0ehGMigrNSwUzf7nXabnP+fBV2Nj7o/csJaVKafXnmuixIAGbEdnTIxAzLQLLlq9E8ZZcHDn0A5qczuZW+LNBB3m9XIH2WAECZ9IgqNYSpNE6Cksi1fO+ffuwZcsWpgil1m1SLkrwU1Z/nh9+SspZqpV0m+pHt6U6EgylulJ9CYQWFBQwSwLyaaW2+NaO0bnPK4KnAUp1nxdev5coiUO9cMPnIV9RL5xoQhOt8ZJytAGeU6Vo2qqG0zEEPvPjgLWLOPgu8PKd4BU6w8t3ho+nZVd4+UcBazfA+ihTjtJ6GhC6YnXyYNw24juWSE/BShII/PWWLVvXCU62LfgocDsKP5Ja3KUlvSe6zQKSApLfCYbeOEwMn7pzJKW/h7DU9/s/G49OX03B46PFtPd+oRr0VxCQCwg7YtBTzwJ6uoeR6tDAQnkoxOcZBQE3EYL2VRpY+/UAFQFUsY2bwGbfUCN6qIwsHOgphRaDQ2Pwr9AYDFDE4BlFNF5WRuE15TQMGafGa+FqvBkWhZETYtj4d3gMXg+PwZBwNV5RRuHF0Gl4PjQKz4bEoF+oFk8qDXgmVIN/hcZiUKgOvZVx6KWMRx9/az5BRLaPKl2zapI8NKV97u8PFSIoS16bdL+figKL9Hg8zIBuYSb0UprwtFKHZ5Ua5tcpQdnWwKa0juDoIKWGvR69LoUW0einIhUs/XwdG4+FxaNbWHxAAJIIfPv5Q46orX2Awsja3Z9RmjBQZcIAldG/P9IxMuBJpRFPhMUx0Ez1eTUkAm+FTMEI1VR8OW4yJkZGQqeNxorYIGxIDkdeshIlqSpUzFRh2wwFqlNDsSM1GLWpY7EjNQhVM4KwjUbqGFTPGIOalO+xM2Us9swKxck1MfDYTMwGieYy1O1yJtCU1mnZfIfCkig8iea64tyX5oGnBz1XfA1pnthO58EytJWh9a94DpBogq4XPDx92aBHg2CCwboKHLXbWyvQL70IXGaBh1tf5eTWVzdxG7c2XrO+vO6mtM2Pne1i+yqh+HvOWvgFl1lVzNkr/82l5d/GmXP/zmVV7eIcpXhzmYC34xLxniEBbyTO8b2wQnAOzCx0XpVZ2sA5Khs5W8XJOxyVRzi+cC2XVbaHc5Qc4YSiDVxm8YmrN22r54TicdyGXXO5CbjqbPsgr5crIFdAroBcgY5egayd13FChZrji4r+YM/3/VXYfOweId93n6XoKGcrByeUoqt1M14SHJhnX46jQgpg1rPk+VO2uBaTyI4zCXRZqa1eg1PpahxfE4MfCY4uicCu+ZOxbdYEFCcqsckYBIf6W1gjPkPN3IliG1WbJhMiNGWTZ6aa1MG5fjawfS1ctfmsVb29K0bPBVm9NZtBilJ3jaiC9RSuYnCUXRA0t5FJIPnc58RB2xxUFmzCrr37UX/0CNxNjT+DSucGFvKjcgXaVwVIgSj5gx48eJApE8kjNCsri4X5UGs8QT2TydQcLEZAT4ai54eiVCOqlaQElepGnqtSWBJ5sebl5THlOdWffFpFBeiZ50lLeH3mo2e7Rxj0NCAlQSklznvhgo/Cl7yAE43kMgqPswGe40Vo2qmFa9NInOAH4hTfGW7bI/AJBDu7XvAAPcfWFZsWvIB7PvwWtw5X4PqR7RGQXvg+3cxa4EXfz1tZ6FEwbv8gBHeOUuBvH6vwj/+ME30/v5yCLl9PxeN+388+wWLr+wClAYOYp6eRLZ8Ko6UI5yTI13JJUPF5RSyeU8TiGaUGT7Fkch0Dn7Tt0woNniNQqdDhX4pYvBsejc8mTEF4rBoG7STMTVJjzRwThHlxKFgahz1rTNi/xoDDaXr8mK7HcUsc6iit3GKE2x4Pt2BAndmI42YT6qzxOJaux+HVGhxI02HfGgN2rzGhdGEMMudokT7bgFWzjEjRRcCknowIjRqjJ0dixHg1hozXY7AyFi+FxuDZUDUDwL0UJjyhNDLASunqLJVdqcbTCh2eJYiriMVLihi8qIhuHhRS9CT5cDLI+XNVZ2C9aJvHwuLQk1S1Si2eVagxQKnBk/4U+V5hlB5vxGBFDAYrolk9CZqSvydB0X5KPavn4NBoDFREo6cqBgOVUXhOOQ0vqiLwSpga74TH4L+ToqCcMgWR0yZihm4S5mrDsSZ+AuzJE1gLfNXMMNTMDMWeGd/jh9RvUDMzBFtnhGDHjGDsSB3DRnVqMM42tqcGY3tKMHbOCMGPiyeCLJaom+VcX+jKj517HifXR67PpTgHXNZEnLCnIJFfjZ7mAjHjwlqKbpZidLIU1nNC/lEuq+QEl1H6aKuX3pSXIRS/wdlKszihGAREOVtxE8cXbuBshTk32gvxeupiDDOYMNIQhw/10/GeLhmvm2bjpdmr8NLyrBN38ptdnK2g6SqhYNct9rIDfxJKdnOOCh8nFIHLLm242l723p/XV5efW8Xa6t7JK+UKyBWQKyBXoMNUwJz7Zy5za8HVfMnhPwiFRzihtJETtnrv43M9Xc0FGMznYLFtJU4KCQCvhlMwokkwAtZYeC3nb6u+FB+al/o1aEJMQ4SjahxZGYUD1Fa/YAq2z56A0mQlNhuDkR07GuaIL1A1awLcQhyodUpSh55rn1jbvdXg314Llz0B3q3ZoLb6xhryHi1kbfbngpDt+bFmQFpbwN6TZ8dmODfMZ7Wh84L8tsRAgvNfdNQ5ZqBqo4DqHTWierT+ZKsw42y4oqOsD4QxksIwcNlR3sdvbT8Dj1vge6f1BN0IhJ44cQKHDh3Czp07UVxcDLvdzrxyyR+UQB75W9I4GwCVIN/ZHv+tr5fqQ0pQaoufP38+li9fzlLjCYTu2LGDhSU1NTUFHqJmJa+0MvD3TbotPXaxS/Y6Ys4SXD4vGjyn4D1ZC+e+VTiR/wlOOHrAZe0MWLoCtGRq0e7w8qKf6IVCUgKkpC7dseI5dPnkM5Zk/6eAVvL2oCAlL89bGLQl2EmgNHBJae/BuHVkMG4j+PmBAn/9iFLfw3DvZ+PxAPP+nMzUn9T63ieYlJukKqRWdwKg4pJui6FHegzwq0HF+6KnJ4UfETBlgE9x9rZwUk72VSairyIBvVUmPBlGME9MOH8zPAZfTYrGFI0Bi5NjkLdUhwOWROabB5sRbkcc3Hby3qZwHuqiMcBlNbJBt6l7xmWNg9OaAJdV9Nojvz1qzw4cLpZorgV9aeskD0tq7SabIqZCNDCw6s1MhM9hQpMtDnW2JOw3J6FoiQFZS5IwLz4aJoMaEyKn4qvJURg6Lhovh6lZ+393JaWya9l7IvVo57AEdApPRHcVKTxNIIWsqB49N0g+DUqpRZ+Us6SgjUNvAqsqSoKPxSBaqmLRjV5bGceg8gsKNV5VqfGySo33wtX4bPxUjJkwCVMjJkM/ZRzmaKYg3TgVmfERKJoxHhUzVNgxMxh7Z36HfSnfojp1DGpSv8eulG+wJ/kr7Ez+DtUpCuxICWWjJiWEgVCCntsIfJ4NjKYEMTVpdUowamaEYv+CCWjIiG3+gl8GpDLgO9ecXn7s8pwfPsqD4E04JcRhuWUl/sHnshBgzl6Mv/Jb0MVacIxzlB/lbGcBpJmFj3G2khjOWnSYy8gDl54LLmMzrjHn4SbrFvRbbsc7hlSM1Bsx3BCPUfpEfKhPwge6BAzTJzBV6eDp8/HcYgv6pK3DPXzeEc5WtIu6JzmhBFx2lesPfBH/17Xbdv59Sc4fO8x1vryjcgXkCsgVkCtwgRWw5d94t6N4OyeU1nH2Kuf1fAl6mvPwjpCNNbalOEFBSxYdvJZEuCi50xaLBnsU+7ad/GM62sSBfEeZcjRDg7o1MQyOkuforgWTsH32OJSmKJEXF4x1mu9gmfI5ihIVaOBNDP6Rr1Rb3q8ESMmTqpGPh7s4Qww5omCm2gKWBC+22W9pl6FM54OzpH6VhqcmH96afHgqs9CQmcq8twiStgUkUy0pyKBmXRqqqqpw8MA+NJw4zlqQCTz8Vv6R4pBarsn/0Ol0/lbedod5n3QuEnw7duwYa4uvqKjAxo0bGaCjsKS5c+ey1PhAZSOBUQns/dYBZ1veP9UqECTPnDkTCxcuxJo1a5Cdnc3Ac21tLfMiJkUo/Z60pgq9nCeV10eaUS+a0AD3yWq4d86HO/8LuDP7wG3tBK/1YcDaSUyftz3C/EO9Qif4hIfh4ztdsHqUBTRZuzJ/0iNr+qPXFx/iL+8rmlvSfy04Sp6fNw4fg5uGj2FAlADp7SODcfuoEAY///FpGO7/fDz++d+J6Py12Pre4/to9AqKRd8Qrdj+3hx6RODT3w5/HvXnaWgnKR9FOCqCUbHt++fbSNuKS+YDqjDh+eBojAydhNBJUzDdOA1r56pRu0qPk2YdvOYoeAQts9dxMb+8eAY8Re9xAqPkMUn+62QpJLZcu9ltPfPYY/MkK9nsSEMPelwarJWbAVba3t/KbaXbBFnp9YzMu5uCf8i2h7anL2vBxwKUoM5r4BIMbJ5y0mrAD2u0qFplQPY8LZanahChj8HYmCh8OHEqhoRF4llFFHqHaNBToWdt+1Jr/NlqRV6g5J3aV6lHT6UJvUIN6KUwoDdrlddhsEqNN8apMWx8DD6P0EA1eTJioyZhlnYSluuUyEoIR26CAoXTFahIDcW2lGBUzApF6WwFKmeGYPvMMaiZMRq1Kd8x9ef21CBUzlCgaoaiGXpuTw3xw88g1PhVojtSx6K6eYxhj5OSdOuM0J+B0h0pQahNDcEPCyfiZBoFLNHc9fxf4LZlvidvc3ngmVzn30KddWgSYlnIr1uIRzq/AoMy1oHL3AKCpI9aSBVaUs+lb+rU6pVuVv5tnFBi5swFPm5NDrg1G8Gl5bBxY3oOXktdjI+1SfhQF4f3DfEYYYjH+4Y4BkuHG0yg8ZEuASMNKXg5aS76zFmBJ1Y50N+8GXeTgjSr8geOL97wl8zKXU9nZV3T6j7IK+UKyBWQKyBXoH1X4N6sbY/cbS//nhPKP+Vs277jbJWjuawicTgKRt9kKxj9D1uJ6nf2kq2crQR38ZsRarEgW1iEY8J0NPGJ8LLJOfnEECQ1wGsxwWumiX7HnFyScpRCmerSYvHTyij8sGwqdi+cjOo541GeqkJefAjWab8DH/EF8oxjccpKNgJ0oSJ65bQlkIkAKU2+XVSjvGVw+1PgA6Gii6BiTccEpNJ+S8FNtPTW5qMxP41dwF0IICWlaW3mclSWl+PA3r04eewoU+VdCYD0hx9+QGVFBWv3pcAdq9WCVStXMj/EpKREGPR6REdHY+LEiRg7diyUSiVTIl5OyCP/rNMVIG9QCkqqq6vD/v37UVlZyVLjqWVbAqHkb0lBSQTzCIK2Bf7J24it8xJAlsAxKUJnzZrVDEIpkI1S4wmEHj58mLXG0zFp+Y/+NvwycFR0EQ1sofeC2ufp/wGd9XTH44GncR9cB6xwl4Sjfv1zaOQfYUpRr/Ux5htKKfRgILQTSPnJ2uOZgpQ8Ry+8vV4EpF3gsXbFKXNPvPDtKNw6LBS3Ma/PXyaUSQw8CsLNw4Nwy3BSf4bgNvL7HKXAXz5S4e6Pw1nb+4NfTMAj/5uMR7+l1Pco9ByrRu9gNfqHiuFHzcFHKv3p0CN/KM8ZYK45+EiLAaoLGQQ8zwSkBPSe9IcmEXR9WqFnbd/08/qQ12hoDN5RTsP4iElYlKhG+TID6s0G+AQdvDbRX91JoYKkAmVhjAQrqTPEwIJ7CNgwoOmHmeRFSetojkDDSXY87DFSktJ8ieYFojqU5hTSYHMFmi80e1jS6xgCPC5FUMr83Jm/OwUFxaGJj2Mp6sz7W6B1YkAm+7mCDrDR0AICqVLjcSAtEcVLk+CYG4fZ8TGIUEfhi8mxIKXsv5SxGKgQrQr6h+rwlEKDFxQxeFUZhTeU0zB8fBQ+Gj8NX0+OxISoqTBEjcNC3TisNoTBHheOzdPDUJYUClJo7kyl9vUg7JoRwm7XpBLUDAJByuqUIBDs3EH+oMkh2EEK0BRR/XlaAUrgU1SO7kgRW+W3p4ZiK8FVBlhDsT1FGvQaY9j2BFarUkVAytrr/T9v5ywFDi2exMBok79+4hzttwCc5Pcog9WOcw6Qwp7+RroEDRp4EuTEY61lOZ6yrGdK0nstReDsRU4uu2IqZ6nqy2VXf8dZC9+6JbPgXc5e2JmzFLzB8YUNXFouuBVrwS3LArc8G9zqdbhviYB3jSn4XJOAD/VxGGZIwAf6BIzSx2OUjpaJ+ECfyFrvqf1+pD4BH+iSMMKQgsGpC9F7mQ3/SN+0/g4+v+AWoXgvt3brt5yteMCfHZUj77aVjf2TNf8ZpmwldSuNzJKHOe4sgVHtGx3IeydXQK6AXIEruwJ3bdjxzK1ZlTs5R+X239mrmn5nK/VyjmLvDfZyL+co8t5sK/RymcXem22b3V/xDqzll+EnIQn1DjF4SZxYSCBUVE/SpJ5N3tvkxdlePph1YvuaRYsGsxYn0mNxdGUMDi2LxJ6FU7BjzgRUJCuRHx+CtboxsE77EuvUX7GLpYubXBnQSK1062bBV7MBrh1bmGpUAotX4tJZWwjvtvVociSz1kAXu2Brw/G36rHLsRjFxSXYs2cPTvx0GC5nB/Yh9XkBnwcnTtThww9G4K0338Cbb7yOf78+BK8PeRWvvfoKhrxG41W2pHVDhryKV199lYGiKwEMtwRav8Z9qmPLEbgfBNioNZ7OOWqLJzhHIT6UGk9eluRpSWCTYJ4E9GTQ2TaPUKlOVDdJFUowlFrjMzIymPqWFON79+7F0aNHGZQmFbV0vAKP02W7TYr1wAEPmYvC6/UxP1GnzwWPzwOf6wQaD2SiviQYDeufhtPWDT5eClHqclGq0HO12cNKrfmBoxNgeRRu/nF8GTIc3KjvcftwVRtDmoJxE0HOkRR45B/+1HdaL6W/3zaSWt+V+NvH4bj3P+Px4BeT0OnrCHQbHYknvo9BzyA1+obEMvhJ4UekMBzoT14/A3aeJc388m2jQV+VhoUF9VLFo78yjqlVnw2OxmfjI7EwQY3ty3Sotxib29pZ4CT5hreY3zCVZ4t1LbdpL/dF0Hq2z14CsWSTFAenxYg6SwJ2rIrDugVxWJxihE49DcmmWMzWTsEiUwTSE6dibdI4lKQoUJUSjK0pIdg+Q4Ht5Pnpb2lnnp6pQahmg+Am3T6XB6jYFk/PDxzneo70mNRKTzBVAqot2+q3JY9FTcpY7J+rQt3KaaxjqL0cG3k/znZeyuvlc+PMc0D6O9ZgTUCmsByDLdng+I7ACcgAACAASURBVFJx2Mu8N/CFTZxjq5uzFTZwmYV1nFAQwfGFx7i0TeBWbwC3zIF75tnBLcrE75ZY8UbiPIzQJzDwSfCzLYMAKm1HKtNh+iS8nTDX9695q3ydVzm8d9mLPLfyBU2cvcTNOcrB8UU7r+KLTrEhFJ262lG241pz/gNXNmWQ351cAbkCcgU6YgWyt73BZVYdv4sv2P+QNdd3k7AZt/B5uMdSAs5ajXus+fjWmgEHPw9HbMksndNn0cNFCtErqP2I2uqZctSsEeHo6mgGR/ctnMLCl6pSw1CQEIJ1hiDwkV8hc+rnOJFOqYoSHD7zg/t8ExkKK2q0JcG7bR3ctVtYcn1HDmVqC9B1Ml/VXLgLVqCRN4EA6fnqRI+Tj+1ux0IUFxZg185aHP3xEJoaG38hhdhlwC0+SrkG5s6ZhSGvvsygKEHQcw0CpqQgbemheBn29or/EVRTgnC7du1CaWkp1q1b1wxCZ8+e3ZwcL7XES0BUhqLnh6FUI6obKWpp0G1qjV+6dCnMZjNycnJQXl7OIDTZE5A6VwKh0on3q0JRaSf8S+KjlEJPw8OUo+Lvsq+pAe5DG9BYORENGwej3tENTmqVN3cDzE9ccih6TmBKKlUrgdhuiJn0Hv5v+BjcPlzJAKmU+n7zCBF2EvS8aXgQg6KkAL11ZBBuGxnM1J/k+UmhR0z5+dUUdP1mKh7/Pho9g2LRJ0SLvqE69GNt76Iqkzw92WAqTfKrFFPeLx/sPLM1vi0/9wUWTKRH97BE9FAZ8FxoBEbH6GGZF4djaWr4rGp4pc/4NtrntOUzrb1vQ+CBBvmmki2Ak8I2BfI8pTb9ODjJRiAjBo1rInB82UQcXDgOO2erQCrO6uQgNpiy06/uJHgpQtJzeICeA5hK8PNClwRX2XNon1KCUDMjBHvnhePIsgg0pKtFC4MOArXb+zkj79+FXQPI9bqE9bLGwSvEYqNtEQZaN7GE+6v4LbjPmn+0C1/o5fiSY5y9rJ6zFWVxlnwva6kn9egiAdxsM7g5GXhs5nK8b5ghKkTbCEcDAerHugR8oU3AZ9pEDDUk4vW4VLyWshDPLjbjHxkbwNnzwdnL3DfwZb477FuLbrOV7brRUdFwg7VgYEdEB/I+yxWQKyBX4MquQHb5+5yj1NvVmu/mbEXgHFvBCZX4Hb8J7wkO5FlWwG1OYJCKPK18FLxEQQEd0Fv0XBMSgqMNGRqczNDg6Bo1DlFi/eKpqJ03CVtnjkPxdAU2GsbCGvMdzBM/wtFVMfDRBcMFXjTRRQYpTah+nsLVLK2+sbYEvppNoGCjtoDGjroNeaoSBMb2tah3pLI6SC2H5zo21I6/3zEfRXm5qK2pwdHDh5gfJ4GUjvjP5/Vg+7at+Pfrr50TijYDU1KTDnmVqRjbEyxqL7UnpafUTi3VR1pK+0iP0/nS0NDAWrMJymVmZrIgH4Kg1BYvgU9JFSqpHOXluUEo1U2qn1Q7AqG0jmq7YsUKbNiwAVu3bmVBSQRBKbhKOmbSMWrvSzdLnm+C2+dlqfQ+XxO89TtxsjoJx9e/AC/fBUjvCmT0Asy9AMtjAN9Z9Bi9yHb5c4HQnz0miC351LJP7fmwPYolutdw1/ujcROpQUcQCB3LApBu/yAUf/1QyVrfH/pyEh79eiqe+D4avYMo7dzv+elXd54Z0EPgUxoSkKT7Z7aui9tIj7fPJbXUd1VRKJEJL4dMw8QJE1CyLBluqwawxrB5DrWpO/mEK+rL4HN91kqPSRYAZBUA8k/lad4XCy8v2ghRiyvNA0lpyrw6WfiUHo0ZGhxbEYkD88dh1wwF8/SktnmCpTX+QT6fgaBzB0uXP3Nd4OOt3abnbE8JAilBAx9nr5UazH6u9PN2zQzFDwvG49jKSDSYJRsk2V9UOtby8hKCOhm2t0n0cKnPuSbyf7bS32kdttlmYKjFBs5aDM6+vfEua/62Byz5oBClG6yFuC4tF9eu2gBuaSa4uWZwKctxR9JCDDHNxEh9UptUo4FglG4P1yfgXWM8hhvJs9SEYQYjhhkN+EBvwlBDMt4wzcG7M1fjiTU5+Lut4AhnK6jg7EU/ctnlLs5S8OaVDRnkdydXQK6AXIGOWIHMkiF/zCpDj4xSkMfo3ZYcKNdkIcu+Bo1WPcBPQSNvYEFClEzfIJB3Fnlfdcx0+tY+mCkZttGiY3D02OoYHFoZjb2UWD9/MrbOGoeS6QpsNo5BZszXWDPxUxxYFt3sOeq+QEDqZoBUh4bsWcCOHH9SfT7cNVd+iz2BXVdtPnw1eXDnr/SHTZx/ckoXq4dsc1C8eSOqq7fjMAHS+voOGdTEwJ3Xi9CQILzWBvUoKUdffflFzEiZzvgRQSV6DfnfuStAIJRa4/Pz81lQEikWCdZRajyBu5ZqUBmCnhuCBtZHUoWaTCYYDAbWIk8+odQav3nzZuzcubM5KIlAqASrpeW5j1z7fZScMair3ntiNxq2GnE8ZzDcQnf4zNTe/jC8wkNotD8Mr+0hePnO8Fofh0foBBa6dIkBqZcUotYuoKXHQj/rdOs+hG5wOnoBWY8jb8nreGL0eHQKikSvsTHoE6JBv1AJgIpenyztnSW/U9q7DgObPT517D6tO+/ogICUwO+g4Ch8MWEy1i1OYGGAYMFJGjTyCTjFT2f+6jDHgDo+Wps7XLnr6P3qxNAoPo7ddjL/UvI1jYeTj2f+pqf4RDRZE+CymlhYFMhzlbanL4B5E5oydDi5Wo2flk3FgQXjsXuWksHL7cljsXX6GAY4CXSer+U+EIJKtyVASpBUGrWzFdi/YDx+XBqBE6tjcCpDC/IUpf1xWejLafLGp0CrtnWvXLnH9/zzLvm9yzXqKOeA+CWWFjBrcMyWgF32mQjLyADHl4MTir13kKqUL8EdGVtww5pNuH45qUft+FtqGriEBbjfkIyRuukYajRhhD7+giEpteUPN1CbPY1ENoYZEjFCn4hRegp8SsRH2gS8aUzB8ykL8NQyHo9aN+GWzBIP+aN2RHQg77NcAbkCcgWunAqYc//Mra/OustWvJxzlM7g7BVz73bkF5BytIu5HIMtm7DQtgynhASmoGgUjHBSAJHVCJ9Fw0aTQJMGA2ChCXDHnUCIya80cdbDadGhIUOLujVq/LgyCgeWTsPuBZNRPXs8g6ObTGORrf4a1smfYNvMcBbGIIYh6FhqbVsmERTcQKb/1LLmtMXDU5HJ1KKg8KKazXDVFl7xHqSkHnXVFjDVrHdbNguFIBXKaRWpGCLRsp4+awyO8TNQlLsO1du24fAPPzSHs3QkWCjta3ZWJt44r3r0FaYufePfr+HDUSPQ1NTIyJH0Gu0XI12aPTvf+yRQTK3xx48fBwVd7dixA+vXr8fq1atZqA+1cxuNxuawJIKi0iDAJykdaV0g/JNvi6BUUtMSSJbUoDNmzGAeoStXrmTqW7IjOHjw4FltH+gYthyX5uy49K/iYxFLHhADdcMNH/MV9YBBUbcL3obdcP+wDCe3fIqf7F3g5P8JmLuKANTWGT5Si1p7wGftDvDdxMAlaxcWyET+oD6eAKY0OvtvnzuEiVSgZwzhUXhtj8Frfxw+R3cg6wkgu5c41vUG1vcBNvQFNvSHK2cQu70zawheCI9G37AYUMs5g59+ZSiFIrE2dIUWA2hcUOBR4PakEJVUpZKa1P/av6LH6DOUrK4y4EmVEX1URjwRpsdTFDSk1KCXyojXlFFIMqhxRJgNCDTHiUKTTQxPos9pWMhCx4Sm36CClMFRphY1MRjq5E3sC03q5oBFHD5S2tK80KoFzYdojiPBRw+FTUn36TbZ6dhMcAsmUKjVqQwN6lbH4OiKSBxeMgUHFkzA/vnjsXduOPbMCQsYKuyZc3rsnRuGffPCsX/+OBxaNIm1yh9bFYX6jFg0WfVwUeu/f0i3RYUrzVelfaL9vDhrpJZzE/l+x70GkI/dlXPs6G8R/R06ZaO/U3Gss2+vIwUqSzr5fuJOcyE4fjO49HxwqzaxYKar55lxZ9IK/F43E0/rpuMTfQLeMxkvCpCSDym12FO6/SgdAdHpGKVLxgh9MobpE/GuMQ5vxRnxkd6AT/TxeFefjJfi5+KVBem+Xmkbyh9xFDj+z168kFtbmc5lljv+ai223yiUOP6YWRbH2QsWXmUvTuIcpdO49ZU2Lqt45h/4kvGcrSr939mljkcdBQ7OXuK4l69y9LBVZN5lK5vNOQqXclkFmVxmoYPLrszi+JJoTigN4dZWW7mMisevHKghvxO5AnIF5ApcigpYK27pvn4bOKEcNwrFuNq2mTxR0M2ShzjrKuy0pzLlhHhBcOV8eLY2EfKSwsFigNOsZyqDE2vUOLqSfEenYc+CyaiZPR7lyUpsjgtClmY0+IjPUJYUAregZ15c5Fna2uu2to6BZEq65ePgtajh3LQIzpqCK7qdvjUbAALB7tp8NNUUwVe7GSfXzWNtegRJqW50IdNacqyT0iotKSjKdaB663YcPnAAdSfqOlSSPYEiavE++MMP+OTjD5vDl5rb6FvxIP33kFfx4gvPIydnA7zejmkncCEoS4KigVCNakYg9OTJkwyEEpSj1nhShBKwa6kGlQFn25WgEhyWYCjVjtZR+BSFJa1Zs5qFJVVXV+Onn35ix4GOh3R8LuTYtvdtPUwa6oLbC7hQD3hOwXvqAJwHV+JEwUjUZT0Gl0BJ85Q6L4FOMWn+DIhJre0ERgMGKT09fGe4+c7w8OJtD08hSo+Clh4Cn0I3eIXH4LN1Bxw9gKyegAQ9GfjsB2zsD2wYAB+NjQOBs40NA9GY2xdY3x+HNr6IoROim5PZ2+LLeaVs85TSiP5KA55RaPG8Qo1Bqhg8o1TjwbAkvD9Bg7xlCXDZyUv9yp7rdLT3x2yIBDHo02szwiNIw8DmXqcfl49bRzu28v7K5+xlOQesRjTwepwU4hFpzQDnKMK9aaQezcHvVmSBWyyAm5kBLm4ROsckY7huOj7SxeE9piBtWzhTyzb7i7lPCtPXTDPw0sxleG65A49nbMaNZHXHF+7l+AJcJxTW3yIU4XZ7ScMNfMlOLrNk0TX20oLbhOKi+4XCn6ob3Sg90YjvS3agr5AHzlbAruk5ofxAF2uR635rIW62l+BPfEElZyvK47LKT3KWvF6XAifIryFXQK6AXIErpwLWnFu4nB3gBPoDXIR7rZvwIS9grWMJjjlINToVsGrQZKWWqiv4g9yqh9sPRxvNOpxkifXROLh0GvYuisCO2eNRmaJCYXwQ1mtHQ5j2BTbrR+OUhRSOelwIHJXqyFQMvIGpR30VdtZS3xpEvJLXef02Aq6aAvh25MJdakWThVryxHNNSqSUaiYtXTYNGq2pKNhk9wPS/ag72bEAKQEiAkspycl47ZWX8PprokL07ID0Fbz6ysvQxqoZW/J63WAit/ZOmi5i/0gNSq3Y9fX1rDW7pqYGRUVFLDU+LS0NCxYsYK3xpGSkxHMp7EcCehLo+63DUUkZ27IOtF5SgkrbEASdO3culi1bBkEQkJubC0qN37dvH+rqxN+tlodSAqO07Gj+oS3fS+B9r8cDp6sJJ+tOYmf1bqQtn4/NqxTwrXsJTZau8FgfBsykBn2U+YnC2un0klrnmUKUUurF4fUDT5+NgOdjTPXpcTwOX1YPeNl4Ar51T8K3oTewsW/AIOg5CNj4FBvenIHw5vSHb9MA+DbRsj+QM+DsYDQAmDo39QM29EPTlsH4atqEdpog/8t5k/ZX6vCEyoTnQ7V4OTQKg1Sx6KfUo69Sj3B1DPav0cInaNFELddX8lynA783CYS2XMrH6wqem3fg81U+L9vPeSkp2huFWNTbjZhsTsOtqwvArcwBt8yOu+aYwU1fjeu1MzFQm4wRhiR8oI/DUGPcBafYXwwYlZ5DytP/6OIxSpuId/TJeCtxLp6buwr3p63Dg5bNuEUoPsXZynycrbT6Kr64+j6+wnObpeQHTijcFVlRLV4SuD04BaC0/hSM1XvxwbpiPCQUg+PLcJVQguuE4gbOVrKFyyrFn+z53mvN+V9fOVBDfidyBeQKyBW4FBVIL72Z27wVnK0QT1o2YZFlFY4JiaC2KYJTTUIcXFYDPFeQv2jgpIUm2nTfxdrq9RDhqAZHKbF+OYUyRaB27gRUpoahKCEYG/XfQZj2Jdaq/4dj6bqL9iGj2lJiu4fa63OXwFuTC09N3m9OQUohTTQ8FNa0YzN8Nblw2RPgJGBN3mVWXUC7/enJFilITwPSrTi0fx+O1x2H0+lk0DEQdrTn25WVlRg2bFibgpnIn3T4sKE4fPggKDdbHO353Z25bxJMk9YSUKPhdrsZCD106BBqa2tRUlKC7OxsrFq1CnPmzEFSUiKDoARCJZjXEvjJ989UiUqAWKqXtKQ6keeqBEJ5nmep8XQeki0BAWk6TlfSP+m8kyCudJ/OPVK/EoivI1uGA/tRs30rivLzYElbBYNWjS8/+gIDBgxAr0ceQqqiM2B/ArB0Z+3zPgo+EjrBI3SF10at7o/CR0tqd88kxSe1u/cE1j4JrOvH1JvYMBBnjgFMAcpUoDn94c3pFzDo/qAzhidnEDybBpwxzqkcDQCkHgZX+wG5AxGu/R5PqihE6ZcDku3ttQmQ9lHF4uVQLZ5QGXD7+Hg8F2JCkikG9fR5bNX54WjbO0EC5xLy7dOfz3It5FrI54B8DrSnc8DDawGLHnVCMk7Z1WgSEqFPW42/LcsGtzgT9yan4x7jPHRWJ+B143SMMMSxQKVhhgv3H5Vg58UsCZB+qDfiA70Rw/QmvKcz4e3YOLwRm4xn4+eh68IMXJe+DteTPYCt0McJJSRw8t1n24LaugY0wosmkJUR+aNTl5kXP7k9WL3/ED7NK8ODti2iICqrGpy1At2EMvc/rCWfXgqcIL+GXAG5AnIFOkYFzNV/vt1W3J3LKPwHl1H0OBtC3uOcNf8v3Jr8e7rxJV05S/GAJzKrEGKxodQ+Gy5qF2cG/AYGSEnlyFR8fmDVnj7wLsW+BAJSgqP16RocS1Pj0Mpp2L8kAjtZYn04ihJCkGv4Ho6YbyBEfYV9KzRwCiaQz83F7IcESKmV3FtuY+315Md5JatFW3tvpwHpFpCa1Fu7Be6Nc0XfMF7PfIPIR6hljV0ESPkUFOTYsa2yCof27e1wgPTUqVMICwvDK6+cTzn6KgOoQ159GbzV7AejNPvpWCCLQCj5gx44cADbtm1DXl4eUypSovm8efN+FpZEMC8Q7MkQ9EwI2rIeVKtANa3UFk8erFlZWSgsLGS+rARCT5w48bP2eAkcXklwNPC9kC0D2QLs3r0bFRUVzCrAYrFg6bJlWDhvLlLjTZigCsHHI4bi+acGoF+PHuj3RG880b8LnnryKSSqHodvY2+4sx+Dd91j8K3rAd+63vCtF5WZpM5koHNjP/hy+gE5/YGN/eClNvicp+CjQcCSvEBJFbpBUob67wfAzNOt8qQODRwEWP3PlZatPu/n7fa+jYPgIhVpbm8Ykr9BD5Xx1wekFPbUDGlFz9L+bN1p/1IKThL9THWglHm6T9v0V+lB0FN8vhYDlOSBKt6nxwYqtf4hruun0qF7eCz+FRqHbqp4PKOajPTkODTwJjTY4tDEviyVgojoi7nWv5xr+Vkk35dBkHwOyOeAfA6073OAQvW8vIZlTND1Vz2vxdE0I1JWzkCXuUvxYMIaXK+biT76eFE1ajAySDrccHEp9hcDR6XnfKBLABtaEz5UGzEqRov3o2Lw1jQ1XpmmwYtRRryon4VuczLApeXg4bQcRBXXwkmdV3DB4wW8PqDR54HHRyGuHnh9Ppx0e1BytA6m8p14JasM15APq1Ds5PiiIG51QbfbhaLHb7AXP8RllT5yrbnsAc5R/Ddu/fb7b1y/++Y/Z1U82DHAh7yXcgXkCsgVOE8FbrWX/us+e9mPnKMqj8usPshlbTvIZRcfvNGWX8nZK7c/4Cjd/6yt4PA8fjkO25MBngz2KSBHTPOkDxHyf6QPlis1sdXJ69HE69BIZt4ZGhxfE4MfV0XhwJIp2LVgMrbOnoCS6UpsNAZBUI+GEPEZdi2chiZbElM2tgbvLmSi1LR2FrzVm+CsLfzNwdHWgClbV5wGl5kuTgmMGhgkbVlTLx+LE0IKyjY4sL1yGwOkJ+uOdwgPUh9LefEi02HD66+J8PPsbfWvstZ7Sq6fOGE8nE1NvzoYDQRpdDvwH6nyCEQRgCNF6Pbt27FlyxY4HA5IIJTAHcE8qT1egqDSsiX4k++LPqBUB6lGgWpaUoQSYKagJKozgVDyCKX6k08rqarP96/lcTzf9r/G49J5Jy1b2wdShDY2NuLYsWPYv38/A6E5OTmwWq3Mo3b27NnNHrVUQ+kcVIYG48Nh7+H1l57Hq4OfwxuvvIB3X3sTb709BG8MfQvD33kL06c+BeQ/w9rbqdXdl+OHkAx0Uus7KTtJ9dkfPqYGHQjvxoEg1Seto8fFbfx+oesJdFLrPL3W2VrlA+Fo21rpT8PVlpC0P3wb+8OX2wcr5nyCXoq4ADgpgcbLvGQhUDoMUurxjMLIRl8VBSkR4NTjaYUBvVVG0DryCh2kjEXPMCN6hRlAwJNCpChk6RllLJ5VxuAp2kalZQCVwqcGqqiFXgxl6hlmYkFMT4Ua8ZYyCpb5JsBGKeZaNFKID/u8Eb+ME0OGaC7kB6Vym+/PvqRs+Zks32/fgEg+PvLx+S2fAxT8Sn/P3bwGLose9el6/LRGg9oVkZgzV49njbNxl3Y6hhgSWCiTlFxPnqASuLxcyw/0ifiQIKkmDh+ojRgRo8XQyGgMnRqFYZOmYfi4KXhDNQnPKyPQZbIWLyXMxI5jJ0g3SrJR1lxGU3M33WdaCloSKBXvU/9Z7akmJNfuwxsbi3GLvbT+d/ZtB2/N3H7w95nle7js8r3X8cWbOaF0Bbe+esvNtjLr9faK1PMgB/lhuQJyBeQKdJAKOIqf5BxbD/2dL9jS3boFna254IQCcEIpbrVuwfOOdSgTFqBR0KHRJl4IsCT239DFQJNVhwarFiczYnEiTY0jqyLxw7Kp2LVgIrYTHE1RYXNcMNbGfgtzxGfYOmMcGvlEuChcyapnCfQXM+lgwJna+resBEtyZ23mW2RIWrMFnm3rUW8WrQ8I0EuBTYF19vGx+MmWgooNWdi+tRqH9+9Dvd8nsb3DHgKkR348jM//84noO3oeSErK0XffeRNVVZWsJb09vT+CoaQIJUUeJcaTP+iSJUtYajyBUGr1JqhHQ2r7loHnuZWgUn2kuhHIMxqNDObNnj2LgWaqNdV8z549OHLkCGuNJxAqtY2fCyK2BhY74jp6rwSASRFK/rQU1EW2DBQmNXPmTCQnJzeff1JNW1vSeRlvMiJOGwu9OgrqqVMwdUI4woJCMHrsf/HxZ5/jo+HvQT/hRSB/MLCJFJ/PABuehW/j03742Z8pRZlalCk+RfUoKUjZWPcMsP5ZNnwbn/V7ivof88PTtrbKnx2AtgSiLe7n9INv4wB4NvbFxmWj0Df0MsPQZrVnwM/1A1JRDUot/3o8rdSwMUilAY0BKg36qrTopdKjl0qHPmFaPKdUMyhKitGeYQY8GhaH+8IT2ZLS6Aeo9OgdakCvUAOeD1XjzZAIjAiZiM8VExESFoaspak4YUsGzJFMVeRkdkKnvwymzx1xUGI7eZLKCeeBn7/ybRm2yeeAfA50xHOAuiIbzXrUrdHgx+XTcGCBCmWzxyMxSY0ROgOGGS5fINNZgasuHiO0cRihNeF9tR7DojV4f2oM3p0SiXfHR+CdcZMxRBWOIcHhePqbEExZugJOd9tCW92sB41a8D1weXz4yenB5h/rEFS0FXcIm8EJTFUKLrPY18Vc0NDDUujm7MVNnKN0RQchH/JuyhWQKyBX4DwVcFS8RIn0fSz5njuseQyMcrYy3MZvhslswWFbIjy8hoE++naNPuwocIhUlR3xg+9C95neKwHSUxYNTqTH4KfVMTi4fBr2LJqCHXPGoyw1DHnxoVir/Z4l1hfFjUWjEA+XldQmpGykbyQvvlZNtgT4Km3Me9RN7eW/wRb71lSk1HZ/KjMVLp4uTo1oTaXrsarxky0VVTnrUb2tlqXYn2znKfYS2KT0+YR4E15+cXCbkusJkC5aMJ99+yu9xqUGWhJQa+31CURRazwp8sirkhR5ZrMZixcvZiCUQBQp8SSgJy0lGCWD0TOBKNVHqg0t6T5BUJPJxJa0jiBfeno61q1bh9LSUgYBA1PjWzv+5zqGrW3fXtZJ55y0bLlf5BFK733Xrl2sFuRPGxjURedXy/NPqm9bz73pSYlITkpAyvREpCQlsmXq9AQkpRgRn5iEpPgEzE2MQNaccchdEoyS1Z9hO/8+frC/gfrMf8O17nV4N7wIbHwOoDb2TRS0RP6ioueoN6cnPJuehGtTHzg39WFLX05fYFMfgJZtbJO/6O02UIt/H3hI3bqxP6rS3sazoZGsXf10i3sAuGwNZv4S60gtyrxBtegVTiFK5BMax6BnjzADHgvXMzjaT2lAD1Uc+igNGBwahV6hWvQO1eLp0BgMDp2GN8Oj8PH4SRg9aSKmRE2BLmoi5usnY41hAtK0SpjVY7Bm8ueYP+4/2L1UDS/zo1PDzXxHjWjKSkFTdioahTg0WUVPclIbedkQlaQXOr+Qt7/4uZFcO7l28jkgnwOX+hwQr28NqDfr8NMqNQ4unYyd88ahNFmBDGMoRmsNeF8//bIrRgNB6Qh9AkYyQGrCsFgDhsboMDQyFu9FROGdSVPx9vgpeDtsIl4LDccrYxR4d4wSVbv2gvXVn9nQ1XIqxe5T6z1TmvrcgMcNUBYAvGj0+lBVdwrqyp14KrsQ95oLDnGOksOco6yRs1fg9/bKWechDvLDcgXkCsgV6CAVEP4fe+8BHsd5nftPpEiOWxzbsR2X+Ma+177/qqbW6wAAIABJREFU3ORJnjQnlmzHJXYskgAodlJUdWwV0pJYARAgCJDoZRt6B3sFK4Dt6B2LRe/AAiRYUAgSJMr2ff/P+RZDLsECsKHO6BnNLHZ2Z+bMt/y++c17zluzhFzq/jm7BpymHlTMefmFEuQpT+K2Ngrj6ig4cuKAHIJQTjhKHdLTQL9n3aE9r+8jQwYzqUdznHD05rlQ9J8OY6ZMXYcC0Jzmi+r4nSiSbIU8dDNyQz9kKhKbnG6aqDbm3flJjpHB2YJ0oLMINgMpR3UCICX1aFcVYKiAWZPEagU9FJAqRRjUpKO5rBjtHRcx0NePsZHbzPDnYaDlgaOF5/RHgoo8sKJ1mqkG58joKHS6SqxcsRzLPdymNGdatvQ1fPzxZozcvv2cjpTGR87jo/RkUiFSejy5xpeUlDBFXlpaGlPiuaZ18wBKWN4LP6cTDx7a0ZLS448ePcZqsTY2NjKjJN5obC604+fR6Fx/G/xvhJbU/sbHx3Hjxg1QLAiEEoQnJTKfCs+D0OnE+em3ib8HZJNZWHRKDGKS45CQmITE+BQkxSUjLSEWB5LCcTzNH1nHCKB+io7sTejNexsDpW4Yrvgl7EWvwVH4GyD/50Dhq0DRz2Ar/RXsZa/ATpB0BgCprezfYS7/MRzFP8VA3lL8t7f/rANSVkt0lwj/6SPGr7yj8HOvSLziJcVPvMT4hbcIv/KOxC+8o7DEJwIb/ULwvu9eeIVGIUkSjOOyABSk7oM+xQeNqZ5o2e+D9gwvdKZuw8XkT9GeuAU1sZ+gSPRHZAW/j0O+b6PnUACgEgOKCFjkMozlZcDRqAAMxc65PQ/2mrOwFu2HSZPAjBQJotoWyUPjJxnLCJ8RQJbQBoQ2MB/aAIl/xhUS5jPRlxkKw9EgNKTvQUH8bkglwSCDpHXSma856gpI35DE4U1J7B04ujZcjDUT6tGVAUFY6bcPK3btgftOX/zXp9shO3qCjZ1sdsv0hmsTENUOB6ywwUyJ+PRRO2Bx2FnNUqPVAcWlm/hFLhk6VeJrqnr8f8qGC/OEfAiHKURAiIAQgUkR0Db96At59Zs4ee0KLq/9HU5ev5rT6G99X94MTl2NdxVZzIjJpI5hYNTB6muJYJeTMZNTOUrgj5z+FvoNgVkuBs2jFyJx81wYBs+E4PLJYBgO70Nrxh7UJHqjRPopNGGbkRW8CTflcXAoxXDIxSyt3lnP5mlgsgymwgNAZwksEy7uD1JTLoa/MXOmCfWs3VANq+4srAxEi5lB2IOAPSmA+tX70VheivbOSxjoH8D42CiszLVxeuOE57UVpdDfvn2LGeKUlZUxJeCRI0cY6ElMSsLbb26Eh9uSKeGoh7sbViz3QHlZKRx223NxFydYRco8qg9KqkUCdqRo5IHUZDXo00OnxweK82mffLwofjTHxsayeGZkZLAaoQSdKTW+r68Pt27dgtlscrqNujRGHhrStVmIE50fGZRRu6N6qRqNBpmZmTh48CBLi3dtfzwQ5aHyzLaFJCQlpILAaGJSPBIS05CckIzkhCQkJVI7TkA8vZeYjOREJyxNjktFbEIaYhKSkZiQgLSkOOxPjsaRjAicPbgX6qM7UX7mU7RkvYfr2hW4VbQE46X/BWvZb4GyXzIzJ6eJE9Ub5dP0aTmhRp0AqY5SqmP6E1a7lGqhUg1TZ93TCYMoqm06URvV+T1UC/XfYC7/EQOko4W/wso9u/Efu6R4xUeEn3rLGCwlEySaeeMjMjr62R2zIzI9cr7nXJJ5ktM06RX2PVLQkqXLk4GSj/M1KURf9RbjJ94SvOolwk88o/DqjnC8ui0Ur+wMxVI/Kd4MToBnwnHEndMgQ1WIguYuNHT3ord/iD0c6i7LQWvKTlxK/Rid6TvRmebJ5o40T7Sm7UR72g4GRttTdqAtzQtNyd6ojt+OQskmqELewxmfVahJ2DIxronBqDIJ1tocoLMM9h4dzN01MHXXwtqtY68dhio4Okthb8uHpSYHtsIMmFXRMMmdD5JpfHS3NvtkgErp+PwsgJP5AE6EYxTaqdAGFn4bMKmkGM0RY/BsOK5kBqH98D60JHoiR+qN30tjsFoWh7elMbOqIH1DEs9S6zdESrGO4GioiAHS1YEhWOkfiBW+AfDw3A23rbvg5rkLTZd7mS/BuMMCgp5TTTSqvDOytIPdV1iYptQKh80Ku8MOE/MWsMJsd6Dm+i181NCBb6or67+cU/khp9X/kVPXrvlufsvvv6qo3fw1RdXmr6oaN/1pTt0vOVXt65/T1P/hs4razZ9X12/5Qm7t33E5HZ+ZRCqEl0IEhAgIEZjBCGhLv80VNF35dnEnXijqAFfahS/mNoPTVuOHOZUIylHDoN0PhzJyQiFKA3gqWL3wO8XJ58jUo3IyZYrC7awoDJEp08lgdB0NZqZMtUm7UBqz0+lYH/geBk4Gw04OiBNKkmcFjy2FGbB2V8NoqIWlqxrWrupFV4OU0ukJkDo6yply1NhcCCOVMJiiXUIhQnfuIehr9bjU2YPrAwMYGx9nT1KnGiA8zvuTYRWvdKO0XzKDIbUbn3pO6dDkGE6KSwJjlDLNAzKCPgR5/Pz8sHTJa1PDUQ93uLm5sdqTj3O8j7stnQ/VcJTJZJPUcgsbZD4paONBHQ/xaEkzlRmgupcEwsksiaBfdXU1iy2VJ1iIE//boHOjdZp4NTKppUkNSvVRqU4qlWYgOHz+/HkcOLD/TkkB+o0QBH3S6zHTnyMwys+076REgqVJSExIRBKl4tM6lU1ITEACg6j0OgkJiclMdZqQQOUAEhEXH4f4hBikxstwJDUcpw/6Ie/oNlSd/gRNWb9Ht/INXNOuwHDhaxgr/m+Yin8JS+nPQXVKmdFSCdU8JUhKKfO8eZPT/Im2oVqozBCq9D9hLf05M4qiVH576Suwlf4cKF+CreGbmJv7v/rtxW88E/HvZGq0S4r/3CVzgtCJ+p8/9yZISkZKd+EpbUf1Ql/1kuIVbyn+3TsG/87WZcxw6T99ZPj1nli47YvHG6HJ2BRzADsSjyHipArp8gKoKmpZWuCVvv4p/82mmzmHbRSdqjS0pGyFIe0TtKfuQHuq18TsiY7U7WxuT9uJlpSdqEvYinLpx1CHfYgze95GfvgfWMYIlWsZz0+HraUA6NYBXeWwd1fA1l3pMlfBZqiEvds5Oy5Wwd5TAXtHIaxkIFhyCGZtEsx81g1v7sRex8LK+q9oWCfMLqfqy4T3F98YVLjmwjUX2sBMtwEJLFRO7UIk+k+H4uKxIDTs34WSuF2IiwrB67EibJAl413J7KXYk3p0vSiaqUc3REjwRqgYG4JEWBcYgVV7g7CK1KNefli+3Qe/+ngHAtMOwEIP0pnx69RwlI3V2EjN5X+P+hh7z7mBYcyCKMMAflzdBq6kBX9a1IGXi9vxxaI2fKO4A5yy9gZX2IZv5DeZv5nfOv5XRYYrL+a3dXOaxnUzSEKEXQkRECIgRGBSBApav8fld/S9rKzDN5SVDk5daf6uovrW9+TVSFGewy11LKs3alLFTQmfFnLHzcNRI6XWX4hkcJRMmS4d3QvDfj80pvigNNYTWtEWZspkOBwIqyqGGQURIH2WsSFAauvWw2SoYWCUYOFiUIy6nqOjqwJWgw4Wgx6O5lyMaZKnZYhhV0rRmX8C+vo6XO2+hBvXhzBuNDJA49L1P/UqgR8yIiK1H5kREeghEEpmMAcOHLijeJsOqCGQtmrVKpAy9JGu9e7L4Oa2DO+88w5zIn/qk5jiC+jc6Nimcw6LcRuKDQ/xCJASCD169CiD4ZQGTopQahsEzAkMTk4h519PcRnm3dv026DzJTUoPSgg0E6KUK1Wi1OnTrH6tBQv1/gtxvbz4HOOQ2JSLJIT0pCSkIG0+DTEJSYgJiUBcUk0xyEhIRZH4mU4nhSGsxl7ID+6A7qzn+KK+kPcKvsARv0GjOuXwlL+G9hKfglb8U9hL/4R7EX/AmvJT2Et/RlsDKT+BxwlBEd/AhtBUkrpr/wxwmI/xU93pOHV3aH4tVcc/tU3Ev/iE4Mf+cTiRz7ReMVHhn/bJcPf+8Tgn3dJ8R9eIrzqFQkCpr/eJcEyPxnWB8bhndAEeMcfQsiBTCRn5UKpb0Rxcyd6rt/E9TEjRi0WZwogU6c4mBoedivgsMJucyrjecD+oB8BsXc7GUqMD6E1OxktKdvQxebt6ErZjs4UgqWeaEvdiZbknahP2IZK2cfIj/gQFwLewXmftRg8EwqLQgRT0X44OgpZWRu7oRLoKnMBo66Q9N51Sw/1UTrYu6tAn3OQ8rQ+B8bSoxjVpmBcQ7XJpYCCMkzEE+MFKSsT8yzHDMJ3zTRUEfYntDmhDSyENkAZg+NZkbh5NgxXTgajk0qpJXnibLQvPpFI8JY0DuujY7GBaoDO0swDUjJmWh8uxoZQEdYHRWHN3lCs8N+HFT7+8NjpC7etXli5wxfVXd2wsYfTdzShD+pCn/pv1D87bBaQf8KA1YbjlwfxRkkjfiSvw4vKWnCaGnC5dfYvqGsGOFVdDpfbkM3lNh14Ka9J8kVVTfkkWiG8FCIgRECIwAxGoLDja1xuU8WLyvpbnKpmjFPrbT/P0Y3nqDIxnJsIUtzZFLJFPWAnOEqzialHRbjBTJlC0Xs8CIaD/mhL8UJVnCdyxdsgD/4AtYneGFfGsVQ6clJ/VspRNtgg2FqYDhvBwS49qz9KRk2u8HAxrDNjKkMVrB2lMBYdgkNO7XRqEG1SJaCp8Bxqm5sxePEKbt0cZvUzH3ajzf+ddfTU2U8o3viRA0EsAlw8CG1paUF5eTmrDcnDHgIdVIeTZh6YTYYfvMJw8t/p9UcffYRly5ZNCUiXu7sx9ahcLucP77ku6dwpvflBx7zQ/8ZfLx7i8XVWqe4lxeTkyZOg60Dqx4aGBqaGJBhIbWVyG+IvEt/G+NfzYfkoiEvv0UMCqk3b39+P9vZ2po4lOEyKUL58BP0mXH8fAnS/X4VNMeHjkpSUjMTEFMQmpCAmMR7JsfFIi01Cenwq9ifvx5FDR3Hi7EkotEqUVVaguaUNl69cxc2bgzCbhmGz3IDNfBXW2w0wDxXAfO0kxi7JMNbpD0v9Vthq3oelYjXM5b+FpeRnsBe/AkfRT4CCV4HiV7H/yCa8ujMK/7grED/ZLsW/eonxUy8Rfr1LDHf/aKwOjMN74nR8mnAYvhknkZSjxRFtEZS6BlS2G9DaexWDt25heHQUlkn/nt5t86Q+oZs3JxCFg5x2CYpSMuCjpCt3v4FqUNCnqEyadXwIncpU1Kf4oC3FE4aUbQyQtqV6oSXVE41JO1Ad+ymKRB9BHvQ/OL1rPZoTt8KsjoGpIBX29gLYu3WwdFczlSgM5dMCpA5DGZxzBRxMWVoFW48Oju5y2FtzYdWfg7loPyyqWJiVMgZLbUrxoh5vLQSoIpyDAAeFNrAw2oAx2ymKGTwdip5jgWjO8IMuzhsSaSCWxyTgD+JkvCGNxbrouBkHpGTMtFEShw3iWKwnYyZKrw8TY31wJNbuC8eqgGC87rcXy7394LZ9F5Z8shNRB4/BTL0p61On2Ze6dKuPu2qGHZSK7+y2HRi1WVHRP4ywug78OL8aL8t14OR14HIbweU3gfxPPqOpxZeVNbUzSEKEXQkRECKw6COQl/enXKLupZ/T8sSJF7m8uu/8hbamjVPV2ciM6a1sNfI1Z2BTizCmTnaaCtETNFXsM1VBzpfBwx04miNyPkUkOHo65I4pU0uaL2rid6JAsgOK0E2okm3BqDwaFnJRVzoVIVRXzMJqiz39gIHqlzEjoo4ykHKUlJSLAYhOPkeroRqOzhKYiw+yWE8XQt9Wp6K+VIX69g7cuHwNI7dHYLFaH9rn89CKYA9vBkN1IDs7O6HT6aBWq5nqbf/+/XcMiQj48DDj6UBhEkJDQ+Hh4QF3D/cpAam72xL479nDABwd70xMVBrg6c7xfhg0V7/P9ZoSCKX6oGQGlJOTw0AoKUIvX77MYDmVUnCdHgZFXbeZb+t0TvzvgleEEgjt6OhgIJQUoVSjloAxrwjlHxLwgHmuXuu5eFys/bE6pimsLvHBQxnIPH0UCq0CZdXlaOpoxpX+K7g1Mgyb1e7ki5RCR04KDhsc9G8C/bPAZgdTVzqdaZ2Zdg67A1a7CXbbTdiMPTCPNsI0oIH58mGYO2UYb90Fc9Pb0Gi98X5wHDz3H0Xk4XNIlxfhXJkeuXUtaLl8DZcGhjA8buJ349Ks6QETHY9tYrZOwE66eaKZPzgnAqVbN9eZf5eW05rYAy3Ayr7eBrv1NnrLLqAuPQBUc7QzZTtaU73QmLwT+ritKJVshjbs9zjj9xZyAt6GUSGBMS8F9tZ8WLurpgVE7025dypNSW1Ks8PgTMs3E2SlmqXdlSDQ6jCUwtaiwXjZCYxpkmBS0vjh6ccK82WMJRyncK2FNiC0gbnYBuj+byyLMgbDWTm1jkN7UZu8C+di/PCxJAqrohPwP5I4vCVJxoZZMGki5SiDo6IYrCU4GiHBWuZcH4E1AaFY6RcEd19/uHn6YtlWL3hs24Umcq5nfSs9PqT+eFq96ZNvdCeT3wE7bDDCBLvDzCBt56gRGa2X8D95evxHTjleUFSQqnTwy+qGi3+pqqshXvMvibqXiFmwWad7iXEL4E/Ya+IYwiREQIiAEIGnjoA/XuAKu6I4dXXW3+bqznL5TYc5lf7kV9T6IU7ZbHxbkYsGTQrscglMyliW8mWbgHtM1bDYBu1MOUqmTARHo3D7XDgGTofiyokgdB8ORGuGH1OLFsl2QBn2R+RHbMLNc5Es1ZtucBzKySYMTz8IYoBUGQNzgxpMOWqoYrU4JwPEhfSaQLCFgGhXJVPMUlq9jVLsqzJhVsWwdsrMLRT3x5dAtVkZA7tcxIB1r/YIaqqK0WHowo2+axgfG4HVTgOFeydS+g0MDNwBoVQbktLjyZCId2cnYMHDUFd49mzgSgISE+Lxzttvw93djc2PSq93d1sKD7el6Ok2PPfxjmukiouLH6qKfTZxePYA9VFwjq4jQTy+DiydA5VEOHvWWR+UoDgpISk1nlTDpJAkOOgKQF3XXWM1l9f5YybgSev868nHTO9TbVQCwVQ2orS0FAqFgpkluf42KG4US36eq21hto/LNT78Ov2bQjWIqR1SWyWlbVZWFgoKClBXW4vu7m4M9g9gbGQEFpMZNjJi43/1PGhk6hBSX9K/bQQibU4gCjv7j32CwUq6wnSHRNvRNi73SxPckh4fkQGDw2aGw3obZlM/hm+PY9xidZaGYKpOl8/R9/HKUP7miyedtLeJfdCfCHbym9xtazwKvf+du4T37tZTrk3sj+3LOoLhrmo0Z0rRkrQNXclb0JC4HVXRH0Mb9Uec3fceju5chdY0bxhVMbDUymE3OOEo1Rzl645a76k9em9a/b2QVMdgKAFRgqz3fq6Kpd6TwRPNDKC25sKsy4RJm8jUpJR278yMkLGH1bzxII0vBIh6f38/FyGLcEzCdRLawPxpA/y/sVZlNIxyCUbOR2LwVAh6jgajPd0XpQleEMuCsFEWh41S3pwpGW9KZ64GKSlHKZ2f1KNviGPuONevDxNhbQipR8Owxj8Ey3fvg4e3H9y378J/froNe5LTYbERsXx47ztlf/rYG9DoZGKEQn0x64hZ/RsaWMDqcOCqyYKcq0PwqmrDvymq7ZyyzsGp6y99K7f12D9qWrK+o2nK4gprs7j8hgucpjHqJWXd775e0Hb26wUdh/+PYOb01GhI+AIhAkIE/PHCN7T1qi+p665/XtuA76r04JR1NzhlPTYp1GjSZsCiIof1xV1vlB/MONWjIrC6o+fpKWIorp0MRM/hvWjf74/6RB9URO+AOnILNKEfou9UBGwqMlmYOtWb38fjLgmQWhVSmCoyF039UQLBBEn5WquWripYdGcxroqHSRnDbiBZKYgHAHwCqEZlHCsVQbFuKcxCQ0MdLvd24+aNfoyNDmN4+CauXbvGakJSndALFy7ccWYngELAgp9nCqgkJybCc8c2MPDpTun1j57dlr6GC+fOPPbQ5Wk/QJCMwM6joONMxWy6+6Hj5a8nLek1KUIJhFJqPClCKyoqGAglSD5KqcAWqqNEI7uFN00GovSaHhDwqfFtbW2sbASBUFLMutbQ5eNIMZxu/Bf7dnz7IwBK6zSnpqayf3MIxJPytqamBgaDgZlVUa3WyYrkp22FD0KPD0KVT7ufufZ5SumndD/jyAAul55BfYY/dNHboIv6A1Sh7yNzz5u44LMWdHNsLdoPq6FywnhpsiHTo6Dok71HilIGV3uqYG/Rwlp6mNUxZ4BUIYNDLmWQlPoxk1IK8wP6u8cdTwjbzx9wI1wr4VoJbWCm2oAMZoUMI1li3DgTjj5WTm0vWhJ34lycP3aIReAh5WzUHSXlKMHRN0lBGiUD1R4l5/r1IRFYGxiGNXuDscZvLzx8/eHh6YvlW73xyx2eaL56da51yRPHQwDVhhGbDfqhEfjXdeJneXp8jhiFthEvaJvxt+pGfE9Vf/0vNPVNn1Ppb72grQOX33iFy8v7MwHuCBEQIiBE4OkicOLEiz/Lran4rkJ/icvrsnxPUX3lHxR6fKAuRLc2AcgJx6gqjSkgGYhb5ANwAqRGuQgjFyJx42w4BjJDcOnoPnQe8GemTFUxO1Es+hTywP9B2wF/mFTxDF5ON937SQc7ZOowmp8BtBcy9SgPDheSatT1XOydFUBnGcYNdTCTkpRMLhgcjWWlC+gGkmq9EjieHFOngjQadoUItzQpKM4+CXlOFs6ePoXjxw7j4P50pKelITkl5U4a8GzDHoKNMqkE69augvuyJVPCUYKoWz75oxOisMezz38MxCsMyWl8tuNFwI0/BlrS7Aps6TWBPFLl0UzvEegjVXB9fT1TQ968eZO5p/MglIeGrkteXfn8ozuzeyAFLIFgKhFAKsUzZ87co5R+UHz5eC9m2DndGNB2vCqZ2iEp0DMzM0Hqa6pZTGUJSI08Pj4Oq9VZZ5Nva/zvbPJyZlvIwtkbaWlNZKDHjMKMGBu8iGb5URRE/hFZAe/iuPd6NCd5waZJAZqVTPFp7Hky4HmvknR632HvcapVqYSMvasCjkY5jNpkmAnYUv/2gD5ucp8nvL5/HCDERIiJ0AaENjD9NiCDUS7F8LlI9GWGoufoPlxM80RV3HaIZaF4SzJ7hkwEZBkgFcdiozjGCUcptT5cjHXB4VizLwSr/AOxyjeAqUeX7fDGax9vx96MQyytfS725k48aoXDRrODqVyHjGbIL/bDo0AHTlEOTl2PF5X1tLRyqvoRTq1zcLn6MS6v6QtPB0aETwsRECIgRIBqjha0lXEaHTi1Dl9X6mxBiixc0cTCrJLBpEyAQxENyKPuA03T71gWRidMzoVmhRij2VG4eS4C/adDcfl4ILrIwTDdF9UJnigSfQpV0AdoTNkFkzrRmcqtkEzLLOhp4knQj1SRttoLzBnX0lW9oOuQ0o0iOkuZgtTSlAuTKg42uTP1kIejDwekMuf1UEVDfzIO/j6eCNq3D6KISMTIZEiIi5tTyjcGXZKSsHnzR1OqR5dPqEpf++9fo6S4cCJN9sHasOc1KBoaGroHRs40MOMhFS0JPlFqfHR0NANS5BpPNTBzc3OZS3pXVxdT5BGI4oHT84rLbHwvQTVXsDb5HEkReuXKlTup8ZS2ffToUaae5SEexZDW+bjO9PWcL/tzjU9CghPQEwSVyWSsDdL7hw4dYmp0gs4E4ulhAoH4Z60GnY22Nm/3yddjddhhtVowOjaOoYHr6Kkpg+poKlL9NqH/nATmgoOAoQJ2QxmMFyth4dWdM7S0dNfC0l0Dh6EKaMvHeMEBmOR3M1PsAixd9GPUpxlDCp9dGPcpwnV89teRSpdQ/emRbBGun41A76kQdB7ai9bErTgb64ePRWKsk81cOv1khSrBUR6QknqU1R0NF2MVpdYHhWHl3mCs3BPInOuXe/piyXZv/PyDj9F2+SqsDmepnTnXf9NtC1X5majOQ7laZjJlhB1Gmx0FfUP4nb4J31ZWgJPrwama8aKiAT/UNI7+vxMCIBXglhABIQKPG4ETTS9//4TuSxzNxa1f5HLK//zzufU6Tllb/3WFDqKcbNzUpgLZkTAqYzGqJlOhCFgV8UxFulg7X1KOEiAdyxZh+HwEBk+HsbqjhkMBaMnYDX2CJ4olW6AK/gj5ER9jXB7D4CjFi7nWP8cUe9oHGT4RGDTnp8PeXgpnTc6F62RP9UfNBj3QVgATmWYoJMy1nmJ9d75783hPu1VIWXq9LTcRqSG74L83EJFh4YiRypAQG4ek+LmXGhwYGOg0ZqK6oo9KrfdwY+9v2/IJqirK7hqxzODoh9J/yazIFRjNNORKTk5mad9UGoFS43t7e0HH5ToRLHSFh7S+0CY6J1KD8s7xFy9eZDVCSRFKKdykniWAzKd203Wi6zab126m28qz2h8fM4KjqakpDDSrVCo0NDSwch10HVwnan+ubdD1PWF95iLAPz5y2G2wmEy4fXMYA5d60dbWhQpdDZqVxzCuiIalNgvm7hqADJQMlU9s0vREKlIyb+oqZ7VPrd162AzV7Dis+fQQ1qkiJUDqENSkAiRd5Fle94z1hFgIv4dn0AbMKinG5CLcOB+Bq5nB6D66F63pvqiM94REFoa3pTF4Kzpmxh3reVB6F5BOqEfDxVgTJmKAdM2+UKzwD8TruwOYc/3rO3zwi4+3wjv9EOtkHQ4rq0E+cz3u4+yJemdCok5WagJYORxWd9zm9InoNZoQW9uGX8ir8KKyBlxufT9TkB6o+zzjHDzvuKD7HKes+zyX0/HnHCAYOT0uOxK2FyKwoCMA/MnXirre/WtN8y0uXzfAFTT1fUdZa/gnud7yVWW1w0eThWFVHBw5lJrMO9SLYCWXdCX/+tk/nZvkWWr7AAAgAElEQVSrAxqbYsIEQS6DJUeK8WwJbl+IxNCZUFylAt2HA9GesQd1id4ojd4OTfhmaEPex+2cGFYnbCbPiwyzqObmuCIGxloFU4/aJwyM7FSfk9XrnL/AFJ3lzIzJarhbd9TRUQJTbupEfVcZA/h2qsf6iAERM2dSyAC5CLVHJdjrsx2hwcGQisSIi45hcDQ54dmbAD0uhKGU76TEBKQkJSIhPhbvvPM2M1x6GBxdTmDUbSlLv1+/bh2io2XIzs5iDtGTVYOPMzx5km0JBJ06dYqpNx/3vPnt+XR4FoekpDvQzlXNSEBq//79LDU5Ly8PdXV1dxR5VC/TNjGAmu45zHScpntctN2DYJrr8fIgdGRkhJlFNTY2gmrnnjt37r7auQRD+Tjy8RaWD/7NU/vjgTEtKW40U7wIwpMi9Pz58ygpKQHFnIy6SJVLQNr1+jzOtRa2ndkI0M0XE6vYbOwhytD1QVzrMaChoRGlxcXolmdgXBkNW3serD3VzESJnOZ5c6YnAZ5P8hlHdzkcTK1Kxk5VsJFRVIsWI6okmJUTY5VH9H2P6heF9xbPuFa41sK1FtrA9NuA05RYgrFsp3P95ZMh6DoYwPwmzsX6Yps4FGtk8cyciQeWM7lkpkwTCtINomisj5BgQ7gYG0JEWBsYjtV7Q+6oR1/f6YvXtnljyVYvXBwednZ8zFCRf0w4s33v1Hvje+eJLemlnbdldEpL6cjp0fNlkwXHe/vwXqHe8YPsmnJOW9fDFTYNcgU0twxyuY2dX1M1dP1ZXlsfl9vUwClq/25B8x7h5IQICBF4jAgAf8Ll6T/gcvW2r8mbTX+nqAan0Q9z2lpLqPICbqhTYJPHYlwtg3kK0LQoOlgFqT8lsMqlMGVLMXLBWZz72qkg9B7dh/YMf9Qn+aA8xhPayE9Y3dH+zHBQhzrT8aHjhCIK5LY4mpsOe1sxrF3VoFR7VzMj1zqe82mdUuqpBhupRq2dVbC3FWA8l2rjSpkbPV9XdOq4R8OhkMGijMPBUG8E+PsjKjyCqUcT4+JnFZDyIIaHVanJiTiQkQY/313Tqjvq4b4Uyz3csXfvPpbiTk7XvEJy6oHIs9uC9kmmMgTi+HOZzpI/f9clQShKiyc3dFI9qtVqVFZWMrOk69evMxA1+cgXKpgi4Eup2FQOgMoYkGt8a2sri4dcLmeKRYoXqUL5kgIE83jIN51rsJi3cW13tE5xI6MugvBUdoBAKIF4MksiJS7VCJ0M4XmQPblNCq/ndgToutGDHXrAMNDfj4tdneyBS2l+Lq4o02HOTQYMxcx9ntzlZwOQPgiqOroqYCo9DpOcMkimf9M/dT8pfJcQI6ENCG1gcbcBm8p5L2fKEeH2+Qj0Zwaj59g+tKXvhi7WG3GSALwjkWJNdMKsqUd5QLrBpfboG2EivBEkwtq9oVjpH4QVuwPwurcfPLbvwq83b0Ng+iGY7BP28TPkUfDcRgBESJnE1AGrAxh2ABVXh7Clqh4/zK3Ct+R6/H12Lb6vrAWnqu7h1DVjXHEbOIXe8zHoibCpEAEhAgs6AgRI8+s+fKmwCf+e3QROW4fPqSoQoczGIBkQZIlhVEfBqIqGTRE945Bvrg1GKK3eKpfAlCPBaLYYw+eiMJAZit5j+0Cp9U2pvqiO9USeaCuUwR+g58g+2FQxAJkDzbiSQwaHQgyHQsRMG8yVmQyOmgw1DCoSDCVF6XyCoq7HSrCXwdEuHRydJRjNPwC7Sspq45JydrqAlMoQ2JSxaDkugdhvB4JCIyAWS5EQE+tMrY+LBwOliUmPBfeeBCwRhOHVaARiCAKePXuWQZj6ujpcvnwJrS3N2LB+7ZS1R0lZSuZNmzd9iMSJY6cUarrpnw1gSGrOhwFSHtjx58/HgI6XoC6pHvPz8++AKKrRaDabGYxyBVD8On9+/OvnNhB7hl/seqz88bt+PUFmKglAIJTqVPKKUGof1E6ovVCb46Eev863Q/o7v07x5teFpVMpyseHV9NSXKgsxIkTJ5Cdnc0UoWRQRfVZR0dH2e9o8sMG/hry12/y0vV6CutzNwJ03eja0r8xBL2vXb2Kro521Oj1KNYqMajJgKPkANBDrvVkmFTlrEU6Q7VHHwRG+b85DBWw6TKZu7IASBc3zJn5MacQbyHmC7sNECCl+8CxrCgMnXGWVes46I/6ZC8oY7zgKY7CalkyNsri8ZZ0dkyaNk4YNK2Lir5Te3R9SBTWB0ZiTUAoVuzZB49de5hz/bKt3lj+iSdar1yF2U4p6pMUmnO3m37okTHtK4OkdjgcNlgcVjZbrQ5cvG2CuOUiXimsw0tK8lmhWqU1+KfcNvwwS+e3oHmPcHJCBIQIPGYE8jpWfVPbgB8oq8Y/p660BytyYMyOg0MuxYg6BhZ1KBxyAqSLL6WeH+zwTw2p5qjJpe7owOkwXD4RhK6D/mhJ94M+3hMlEiccbUjyhkVFzugE4B6d5s3v59kuZQyM0v5pHifTogYlKCWdICml2c9rQGog0ykdHB3FMJceZQ6+7FyVUpd4T63cJUB6Qx6PtPA9CA/YA0mkGDHRpByNR0piEoL3BWLTBx9CLBazFNqnAUo8ACQIw8NCHgIS6OKNgjo7O5lrNamX7jVrcSBaJoHbNFzrKb1+3ZpVEEdFIinpbrow3fDPxkQKu8nnT69J4UiKPAJRZAhUVFTEzGoMBgNzTb8/BrNx9DO3T4IylJJNruVkGEXqREqNJ0h37NgxBu0IcBJE5mce7j1N21wsn6WY8b8/ihuBZUqLJ6MupVKJsrIyZlBFEJpgNKlzJ6tCZ641CHuarQgQIKWyHPQwhpTZ7e1tqK6qQqkmBzfVqUDlMTguVrPaowQn7YbpOdDzIPN5LUlBaq48JQDSGX8gvbDB0LMdmwqxEuI5P9sA3QuSevTW+QgMUFm1o/vQnLEHpQleiJHtw0ZpEt6UJOB3EtmsmDQRHN0gjsV6UTTWRkqxNkKC1WEirA2KwJq9YVi5Jwiv++2Fu7cf3Hb44Lcfb4f0WKZTcMkAqc2ZZj9bHe8z2K/Ttulu2r2DjJzsgM0BWKgGP+y4PGpCjmEQ28ta8H2VDlxxCzhlzY7HpCfC5kIEhAgsqAhoqr7PFTa9w2nrV39W07TqWxpd+kt5TXhRWX9DnCO33lQnw6KQYVwlZcX+kZMAE9UcVc2GCnKOdKJ8WsUEHL11PhLXz4Th6slgXDwSgNb9u1GT5I1S2XZoQjehKnorjAonHKWBEKkZZ2NA5FRRTphDKSSwUFpgVwlTkt5VY+rmvIqUr51695irYOusgqOrFKbyk7AoKE1exEywqKaoeSLetgfcJBGsJgdKmuma2FUyVGaEYu8eP2bMFC+RIjEukcFRAqSBAXux7LUlWL9uPfz8/Bjkmy5MIgDDzwS10tLSGAgkEENp4R0dHejr62OKNFcIwyvPaKxA6/ys11XCfdlrjzZlcneaMlFq/W6fXaxmKX+8BIe6u7ufwRDk8b/ixo0bzCSJUpMJhFKNRlLkkVkSvUcwgqCE60SvaebP3/W9+bxO50PnRTCUIBzB4OrqaqYU5hWhBM55AEpL/hrSktqSoAK9C/0pJg+DxK6/P1KEHj9+HGSUxP/+qEYoPTS490EE7rQ7vg3SUpgWRwTo90lKe1a64vp1BkjbWpuhqyxHuToLt1SJQPUpWHv0DIwSHLXPAfUoQVdSkJrKjrH624KCdI6MHx8wDpmN8aCwT6E9CG3g6dqARSHFGPOdIPVoCNqp9miSN3JivLFFEokVsnR8KJbiA4kEq2UpM55m/4YkFiy1XhSNNRESrA0XY3VoFNYEhWN1QChW7g6Cu68/lnlS7VEvuG3zRuOlywyKEkh0Wh/N836eaCgN1/jZxfXexu4pbLDaLSBUOm61o2JgGH6NBryqqc75v4rydzlt/c++qGn76feUzb/7hrbRjStsX8ppG958KbfxHzl1w3ucuvZdTlv7Lpfb+CqX1/RX3ImmlxcUIxJORojAooyApuKrn8tv6OcK9GZOW2/6tqrZ+FltTd93FTXYoi5AL6XVZ0ewuqPkhOoETNF3YNJi7VwpFkalBGNyMUYuROHGmQj0nQrFpaP70J3hi4ZELxTFeEIR/gnyIzfh9oUoWAmqPmen+se5HuTkTsczXnwEdkMFLJ065mxP7u/8fA+A7Jo7Bk5kyETKGDpOqjtKx8lqrZWdYPCZnds067ySeRUZWJhV0XAoRTBqEpCVHo2wQH+IJFLExlKdzLvpyEFBQXBzc4PbsqV4fbk7Pnj/95BJREhNSb4npZlUaXydR1JFktqPB6FtbW3MrGV4ePie1PDpDEN4mGYxm1m6PKXNMwOmhzjXu7u7s+N97713GWBzBWt0jKTQnI2JgAOdP4FQWl9owIm/TrScPFFqPIHwlpYWlJeXQ6PRsPqplBpP9VSpvfAgj1+6Xjdh/V4Y6gpEKV4EkGNiYu78/iimfGkKUuCSIpviTyDUtTTD5OskvBYiwCLgAOxWK4yjYxgavI4rly6is6UBVZXl0ClP45YqCY6aM7D1VON5KUGf9HvJKMpafBR2udOkiX8Q+DhjBWHbp4MoQvyE+AltYIG1ARKYKGQwyqW4eS4SfadD0HsoHPr9/qiL8USCNABvS2PxhjQBb0nj2LxROnN1SEk5SrVHN4pj8YYoGhuiZEw9uj40CmuDw7B6bzDW+Adh5e69WOa9Gyu2++AnH29FwOEjMFvJ0mhxTQ44/+PP2mZ3wDBqth++2G92K2sY/UtF9chnNE0WLrd5/E81TeNf1TSMcAp9L6fUX3xBre/k8ussXG6dkctrHuTUTe8uSp4knLQQgQUVgbymv/q+ptnxPUUlviPX42V5CzhFk/F3igL0q2NB6cajqkTmUi908Hc7eAKk4woxbmdF4ebZSPSfCsXlY0HoPOCPphQfVMTuRK5oK7ShH6L/VJgTjpJKcQ4BUlJWkqLUQu621adhm3B/t0442s9lSErlAJyGTDWg43V0lcFcfgJmZSxTjlJq/XRVumaF8zOQR8GkjEN/YSby5RcgighDTEw0khPikOwCSIODg+Hu5lRlMsd4t6VYvWoF9uz2Ban8eLMgSo+vr69nikhKCycQQxCQB2ZPCgT5z5Mh0dIlv8Vyj2WPVJASzF2xYgVCQ0PvUxkSTCI3+dmY+Fjw5zMbx/A890kKRAKhg4ODTKVLCkUykDp58iQrIUCKTx5+8spQV9AnQND7IahrTHgQSrGjdYLKBw4cYPFVKBSoqqpiJQnIqIuUfzyEd21vruvPsy0I3z3PI0CA1OIEpNcHBnHlYg86WxpRVVGBatUZ3FQlwa6fo4DUUAFr0RHY5ZTBcjdTQhjP3R3PCbEQYiG0AaENPE4boHs58p64nSXC9cwwXDwZgp4Mf9SleEEevRve4ogZV4u+6VLjlK87ulEcwwDp+kgp1oSLsS4kAmsCQ7EqIAir/QLx+q49WOq5Cx5bvLDcyxe1vU716DzvsZ/N4ZttLA//msWKk1f78FZFDf5WUYOv51Thz1TV4LT6ke8o6uz/rGgxf0tRO8Spak5z2qZ6Lrdpw4LiRMLJCBFYlBFQ1n2dy222/6mG3Nv0eElVgw8VeWjTpjMTJkdOHEurt6kiZiUl/HE6rJnaljpGo1yM0Zwo3Dwfjv7T4bhyIhhdBwMYHK2K90aueBuUwe+j+1DAnHWOpRqkBEkhj4BJLoGjSQUHU2aWw9ZVOaEinZvp9vfC0VKYyo6zp7lkxkQzpRIS+J1OmzApE5xGTjkiDGkPw6Avg76mBrGxMUiKjUbaJEAaEhJyLyCdUG66uy3DBx98wJRplB5P8OV5ABgCi2QM89vf/vaRYJTBW/dlTD26Y8eOO6Y9kyET1VwkeCRMD44AXUP+etIWD7qu9Dcy6unoaGelAkitePDgQQbMhfT3R4POye2Rh8aTSwYQCI2NjYVMJmNAlB5EUGo8mVPxZSlMJhNry8/jd/fg1iH8dVFEwOaAzWzB+MgoBgcGcfliD9pbmlBZUYkq5Rnc1KTCWpUJ20UdU5Dae8ioaW7UILV1lTNASnXjBUAqQKDpjImEbYR2IrSBh7cBUuGbFXQPKMaNcxHoPx2KrmOh6Ezzgi5+BySyYLzN1KIzpxh1haO0/oYkjtUe5dWj6yIkWMnUoxFYtTcYK/0DsdI3AMu9dmPp9l34r4+3IerwCRipnIyDUuuFaQQAuzOyAVSO1WJzoHvUCJ+mdnxFXYq/VNTc+pKqEZymDlxek4XTNPT9X23TyP9WN/ouSp4knLQQgQUVgQu6v+RK28Cpayo5Te21jQoVWjUZgDwSI+pUWBWxbF3oLJ2dJXtqSHVHc6IwfD4c18+E4urJEHQf2ovWdD/UJHiiULoNirDNqE/2gYmMkOZqvSmFjIFEcra3U4evioW9SQV0lcHeWQFrlzPlfi6m2ZNqlGqO2tqKYCw6xAwo7EoxKLWe4k2AlNTP02m3TiMnCW6pk2EoVaLb0Ime3ivYn5aK5PhYJCQls5kHOREREVi+fDk8Jmp78iCSlsuWLcOqVatw/vz55wodAwIC4O7uMSUgdSdjpnXr7kut58+FIBSlIpPxiDBNHQEqBzAwMMBStHU6HVQqJU6ePMFAKME7iiXNvKqRj7OwnBqS8mCU4kgzxYxqhJLCmUoQULypNiu1VVJjT54EKDo5IsLrZxYBmwNWk9kJSPsHGCBta25GRZUOlaqzuKFJg6n8BGwXq2HtJif7OQJH6TgIkFIZnRwBkE5nPCBs83AwJMRGiI3QBsiLQ4JxuQi3LkRi4IzTmLfzwF7Upu6AWuaL96PF2BCdOKsKUldAytSjYSKsDInE6sAwvO4fyIyZSD3qvtMHS7d64b93eKPecBHkXmR1YsFn1n3O1y9i1bHsJIpwglIj7LDAOfbsG7UgxXAVSwp0+JucMnBKVqaw9zOaxot/pa7fvKA4kXAyQgQWfAQSE1/6Yl6tF6epP83ltZzgNLXLuIJmCafV4W81XfhxToW9MDcTdjkp8Ci9Xgoooti6WRk/Ldi00DtPXj16+0IkbpwLRd+pYPQcDUT7/j2oT96FEtl2qMM2oUTyKUaV8Szl2zpLhkxTXQsCozSTgRGpLR1yEUbUibA3apijva3L6QpPgJQ3RbJ0OeuTzgY0tXdVgGYCt9bOSqC9GKP5B2BSxMCuELH26TyXaAZHCfpOjgFBUyc4JXWpU2EKRQTGlXHoLTgFQ1MNrg5ex8joCM6cOonkhHjEJ6ciPtFZX5SgDQOkrxMgnZza7gaq90nzkiVL4OXlBXK+vptKf38tyicZOFRUVGDpkiXwcHd/wDHce0wESENDQh5q4kNQimAUOcoLk9OIh0+Np/qo5FZNZkk5OTksfZvi5QpBqT3wClFXxSNtJ0DR+6Hog+JCCmYCobxZF5UiIKMuKkvhOvHKXVcQyq/zS9fthXUhAs8sAjY7rOYJQEoK0ksXWf3gSp0e5Ro5+lVpGC86AAcpRw1Vc8bBnkCtvasc5uIjsE08EBVqkN4/Lpg8ThBeCzES2oDQBh7WBgiQOjMII3DtdCh6ju5Fa6ofShO2I0WyD29J4vCGLJbVHZ2s7Jyp105AGoMNkVKsDxdjbagIq4MisWJfCJbv2YfXffdiuacf3Lf54Fef7oDf4aMwkvEkmRYxN6Nn1nvO4y9ywA7nTBVKGSm1OwAbUVOarQyXlvYNY0dRg+Uf1LprXH4jOG3D+S8pGwL/Wt2QyWn1mVxR3UlOWyPi1HViTlnj/xeaJr+v5bbJOGXd5xc8dxJOUIjAfIjA/8nJ+QyXX3eB09ZbOFWj+fsqPb6i1hk5Ta3168pKqJWnYVJJYZHH3YFHD+sgFuPfefXoKNUdPReOgcxg9B7bh84De9CQ7I3ymJ3QRH2K3PCPMJwlhUnprOFKbupzVkU6CSISPDQXHoC9vYil2ROQNBn0DJg6TZH0MBlqZtzlnqAoHQvVGrUYdLB3FGE8L80JQumYJyDvVO2S1KLkWs9vR2AYcjGGtAfQU12Mq71XMDIyzqAmqdbiHwC6JBIJq+l5PyC9CycJTLotfQ0b1q3ByRPHMDY2Cjgo7f7JU1ccdhtu3ryB3//Pe6Dvd3cjSHp3n5PXybzp480fISU55aGwjqAeQSsyrqGJh1DzeETz0EN3hWhUUoBUiATh+vv7GewoLS1FdnY2M9Pav38/q2nJ1wYVFKH3w86pADC1Kz5+tC2B0EOHDjEzqry8PNTV1aGnpwc3bty4UyP0oRdPeEOIwGxGwGa/k2JPJk304KS1vR36mnqU5BegW7Efxtw4oIv6zWqAVJvdlWyebTUpJlzsLQp6cChAD77vF5ZCWxDagNAGHqcNmFVSmNUymBRijGVFYuhMKC4fD0T7AX/UJu+COtobW2XheF+Ugg0yMmiKm3EV6RsSSq+PxRviGKyLkoFS69eHirA+OArr9oVjVUAwXidAussfHjt8sGyLN5Z77kY9OddPTM9GysF/2wJfEiiFDUaHHTW3xhDW1IN/K6jFC9pacLmNeDm3Af+grsP3NfXgtHXg8hsoJf8Kp6nL5c61fnE+sCPhGIUILPwInGh6mctrO8up6vt+qNZd+5ayevglte72l1U1N9Nyj8OhimTgyKIgU6bp1W98nM5lPm9LcNRMqfXZIgwTHD0dgssnAmE4uActqT6ojN2BwqhPoA7+A/pPRzHlKEE7Ao5OR/X5MRBhbu4KGcy5KbA3qmDuqobZUMtUmwRIaSY16cwqSJ37MxrqmDGTvSUXptxUBp1J4UzQc7qAlGqukpETn4ZPbdKoSkBvaQ56DN24eXMYDvM469H1ev0DwSIB0pUrVzwSThKsJIjp4bYUS377G/j6eKOluQl2m+WpRgtHDh+8s9/lj4KjlFq/dhVio6VIdDGYehDUIkhKhlI0LSRASudCIJTS4smtnKAGucaTQpHgN5klkXKRQB6f1k1Aj4/Rg9SO/HvCMpHFjWLEzxQTVzXouXPnWLvS6arQ0dEB3ixp8g+Ab3OktL6rtp68lfBaiMAsRsAFkN64PsT+Lelob0dtTS1KiorQmHMYI6o4oFnN+kYYylmaPUHS2QakDkMFzBUnYBYA6Z0Ho/N5LCoc+/wYSwvXaeFdJzLnNaqc6tHhs+HozwxG95G9aE7fjdrY7UiX+mGjJBYbJel4SxqNjbMBSKXxrPboelE01kVKsZbUoyGRWBcYjjUBoVjrF4hVvgFw89qNJTs8seSPWyFJ2w8LqUdJJEn3AbPY1c63XdswUZLAbgHsVpDS9OqoCQc7LmNpWSO+otLjG/I6x18pay9x6toxTlMNrqgeXF5dKZdT/ucLHzwJZyhEYL5EQN2w/Ydqve0vVfpBLrdr/IvKOmTknIdNEY9xtRjjqniY1WGwqMSLfjBpUzkhMcFRph7NcbrWXz8bxkyZDIcC0Jrmg5r4nSgSb4E6+H1cOhrIHOv5VO75BkhZqr1CBIciCuPaZNgbNKAbLFvnXShKSs6ZBaSUtkj1UHWwNGpgynPCUb5EAClCnY71U0N9oyqWKXud0Doao8oE9BZkoretDteu34DRZALsJtZHd3V13ef6ThBIKpVi9erVD6xBOlnFyb8mWLp29UocPJDBzHwICk0XBvHbtrW2YOOGdVj+gNqn/H5oSa72r3u4Iev8WSQlxN0Bfo+CemfOnGHnTPuayxMfC4qd67HSOhn0DA0NsbIGzc3NKC4uZqnxlLqdnp7OrqUrzHtUPIT37leMUuxcFaEU02PHjiErKwuFhYVoaGhgsSdFKKlzJ1+judyuhGMTIvDICNgdcFhtMI2N4+b1IVy9chWGzg401elRWlaKipxM3FQmwV59hqlGHYZyOAxk1DT7Zk2kILXqMlkfKShIFx60EUCccE2FNjAzbcCklGJcIcZIdiSunyb1aBA6DjrVo/kyL+yUhmGtNA3rZCl4R0op9vEzriAl93qCo2sJjkZIsCZMhLXBkVizLwyr9gRj3W6nc/1rXruwdNt2bNiyHR1dBjhsDtzNrJ/b9wGP7Ktn+E0WKfofg8tOWGp1WGB32HDbbIO6/wZ+V9OC72p01hfkFeCUNfisthlfUzXWcGrdl+YLOhKOU4jAwo4A8AKnbQr8hrpynFPXjH9ZWYdw+QXcViUwB3CHPBZGVQysSqrneDcNebF2vq6A1JRDKRURGDoTjmungnHxyD60ZfiiLmEHyqWfQhH8ERpS98CmjmUu6sz4iMyPJub5EkPn8Upgk0tgJZMjTSxstdlwUB0zg57NlO7uBKR3oenzBKYWqjlqqIatNgsWdfydGqIERZ3z1GCUjz9tT9CanO6Nqjhc1+xHS4MefX1XYBy7DZvDBhs9A3Q4GGxLTU29DzCSi/aaNWvuKDld4eSj15di2dLfYtvWraiqqpp2N87Dv337AtjnPdyXPnLfS1/7bwTuC8D42AiSE+ORmHQ/7JoMAA8cOHCPU/u0D26GNyQ3eXKLJ6MkqptKadpFRUUsNf748eOg1HhSMfIwLy4u7h6F4+TzFl7f2zYobhQzmgmGJicns9qrZJSkUChAZQgIhFJqPClC6VpQzVZhEiKwoCPAyo3ZYB434tbNYfRd68MlgwFtTTUoq6xAiToHg/IUWIoPwtZTCXv33AKkdv0ZNsYTAOnMgBR+vCEshXgLbWDhtAGjYkI9ej4c/ad49agfquI9cVi8Fyuj4/CuJAVvymKwUTbzJk1Ud5TS6ym1ngDpmnAxVodGYXVwBFbvDcVKvyCs8N2H17z98KudnvD45BPEZxxgdM/Gao9SLz5B+xZ0h/7sTo4qlPJVW1l5UocdJtB9pB22CUUp1XZtGB5FSqsB6wtq8DeqWnCqBgWnqf8+p6z4Hqeq+QFHhtl5dd9hfzuh+9Kfq5p/8P/ymr6wsKGUcHZCBOZSBLR1kVxuNThl8+33ctToUycytSgDR0opS1d2mgpNHzot2AHAhHLULL1CFIIAACAASURBVJdgPFuM4bMRuJYZgYtHAtGx3x/1KT4ol21FXuj7qIndBqMylqluSdFoV1Kty/k3MHDW5yQ47nS4J2BqInMH3WnYu8pY/VECpQRMHV1kAFEFq0EH5ipPzvLPYKYUfkdnOZvp+8iQyaLPwjgZSCnEE8ZhpBqVsflxy0FQbViqC2tWxaK7MheGS5dx+9atO+nvVFGGoCSp4Khm4mSIFh0djbXr1mG5h9sjQeVkWMqnxLstW4KVK19HUmICbt0aZsW+SW13j6KUH6OwpQNFBYVYueJBxlD31iB1d3fD+vXr0HvpEhsBHDx44L7jn3w+9JpAGJkSzeTEKwwp1vxM+6d1eo/A2+3bt5kqsb6+Hvn5+aC07cOHDzPXeL5+KoE8AnsPOi/hb3cB6INiRH+jmWJIDwOOHDnCFKHl5eVobW1FX18fK09A6tzJE12nydOD/jZ5G+G1EIH5GAGb1QazycR+D/39A+jt6UZ7axOqq6tQnJ+LFvkR2HITYTZUwthdDbuhbE4oSJmKtT6HPfB0yMUT2Rbzb2yyYMeZ83CcKFwL4fezmNqA816Oao/KcDtLjOHMUPScDEPLoSC0J3hCG+0JL3EU1kQn4B1pAt6UxmIjW86cgpSUoxvFsdggiga51q+NEGNdmAjrQyKxJjAMq/eG4PU9pB71w2uevvj1th1Y/8mnuHjpEksLJzMiYXr8CFBKvfM/l89O3L9Rwj0JbsjcyQELW79ssuBMbz82Fddb/01d18nlN/ZwxS2XOVV9I5db28UVNV58Uamv+EJ+ay+X13qGO13x1bmEkIRjESKwMCNw4sTLXH515heVtXhFmY9mdRpLHSd308XU2U33XJ11RyUYyxLj1vlIDGaG4vLRQKcpU4oPKmJ3Ijd8M0oiN2E0h9zRnYMmAnfT3cfc347OSwyTKh5jxUdgby2EndIGDU4wajE4TZvuqkqfDSQl6Epp9cyUqSoT48p4mJSkbnZCfFejpceLoYxBVnog0FeUid6uNmYSM1kFx0O6zMzM+8AbwaRNmz4CgU5Sc7Jao4+oBzoZlN7Z3m0pPvrgDygtKWE968MAKZmCbP7wI7gvuxeGTv5eer1s6VKcO3f+Tk994cKFB5YJmAwOCZJRnciZnCjGNFOdUEqNp5IGfH1QSvknWEdp3ARveRjKA73Jxy+8vgtCJ8eCYkY1VgnskzKU4kn1V9VqNajObmdnJ65du8YAOYFQuh6k1BVg50z+GoR9zfUI0G+CN3a7fn0Qly9fQmdHG+pr9SgrKUKp/Axuq5JgbVSxuqOW7gpYunWzXoOUAdJmLayqaDjklB0UvYDGJwKoerzxjxAvIV5CG3iSNmBRSDGWI8Hw2UhcPxmCzqPBaE73RX30NqRJ9+I9iWzG0+nfnEjhJzjK1KOiaGyYMGZitUdDo7A+OByr9wZjpX8glvv6w8PLF0t2eOE3mz5GWEISHMxkSICjz3v8QYpSmijcJDcYsNlQdnMUoY1d+Jm8Al/N0ePvc1rx14pWUpeaObUeXF7NOKeo/unCBFLCWQkRmEsRaGp6+TO5jWe/qqxCtuogjGoJK9xPLt5P0mEs9M9Qh2jMkeD2+SgMZobh6olg9B70RWuqD6rivFAg2oK8sI8weCaSKRnJLMiq4FWNC2gQwpS0MmZuZNQkwlZzgSlFCWJaDNUwd9cwE6dnoR6l7yBVqtFQC3NnFcwVJ2GWS1lavBNA03FQav2TQWgyaYI8HDe0+9Hc0oKhwQFYzPer41hH5nAwMx8CTAToePBEr2l9l7cnVq1c/tiAlEAmD0lp6e62jAGsmzdv3u2jabxC+RoO4MD+/Vj22hJ4uD0akC5b+hq2bduCkZHbd+AWpZ8T0OWP/WFL2obSp2dyIgCn0+kYBKXjck2H50EoH2v+uCe/5v++2JcUF7qGfGo8xSMtLQ1Uf5UgeUlJCdrb29Hf389qtd4D4ydddLouj3p/0ubCSyECiyICvKp9bGwMN4aGcO3qZRi6OtDcWI+qijLkadRoyTkMc+khOAyFMPXoZx2Q2plJVBWsbYWwaOJBY70n7TsX+nhPOL8FNGYVVLnCPd0zbgNGuQS3s0QYPB2Gy8dD0HFwN5qSPoU2xhc7RSJslJFydOYUo677IjOoyYB0dZgIa0g9ui8EqwKCmHO9m88eLPP0gcfWHViz+WNcGxpi6sZF0YHP8knaaP8T93UO8lCADbCTEAG4ZLQgqaUHy7S1+KK8CpxKj5cUdfgnRaPp68rGjzh1zc+50yVfn0s4STgWIQILKwJNJ17+kVJ/NlErx6hGiiFtCmzyWFhUpCoQBkeuMSD1qFEuxciFKAydicDVU6Gs7mhXug9qEr1RKNkGbeiHuHI8BFZ1LGxy0YRbvRPguX7XfF8nMGlns7OmKqWmjxQeBFrzWKq9fULt+awAqcNQCUdHEUYLDjDVqJ2ZRjn3zSCpQvrE5QssyhgMq1NxqbYYPX2DMI6Ps07qYX0n1Qol6PQgAJeSlMhc4t95ayPc3Zxq0gepOqf6m5vbMri5UWr8elRXV7NDYYDK7sDlS71Yt3oNPJZNkc7vthRrVq1AU1Mjg6MEuWgm1/aHHb/rORFgy8nJuQNWHxaPZ/13UjBOB+C6Hquw7nSQp+saExPDri8pban8ALWf3t5eEMQhJSi1IwF2PutWK3zfYowA/XtKvymj0Qh6mDXQfw2XLnajrbUZdbXVKC4uRYnyHG5rUmBr1YIUpHYyOJxFJ3sCpA7K+OgsZeaGUFBGyJM9XJzv4xjh+IUxvtAGhDbwJG3ArJRgNFuEG+cjcDUzBN1HA9GW4YXyhG1IkYbgLar7OYuAdIM4BmyOkjnT6/nao0HhWB0Q5FSP7g7Asl278ZvtXnDb/DHiM9JZN25nkE5QkD7/MQ0fY0ZJWVo+A6ZETu1W2BwmjNrtqBoYwqaCKnxWXg4ut2mMU9fncdqmeE7dJRg6LSwiJ5zNrEZA0fSVl3NbVnLa1l9ySv2q/51TuzZKLS+7oUlkJkyOnAhWU4VUdU/SaSzEzzgBnARmudjZIZ6NQN+pUFw6Eoj2/XtQn+SNQtkOKMM2oz3Dj6WtkdLUoZSAjJmoHiYpHBdSbHijKVqy+qpkPCUnk6N4GMtPwtaSD6obSvPDICn//uRtXFPz7eT621mB8VoljJokICeC1QqldHgrQVGFZKIGqWjCqGl6gz1SzNBn6doalTG4WK5C16XLGL99Ew4aHDyiZ6S074cBPKohmpJEcyJ2ee3Eitc94MZAKSk9CWhOATXvpOW7wc3dHW7LlmHJa0sQFRWFoetDMBlN8PfzY+rR1909HlLv1LkPt6WvITkpgT2iJCDGA9IrV64wiDYVVCRASo7klEI6k5PBYBDqhybenx5P14Ofqf2RgjkjIwNkRKVUKkE1Qtva2lhqPMFQut6uE3/9+bbg+p6wLkRAiMDjR4B+U5RmT2UoRm7fxtD1AVyZSLNvbKhDZVkp8nK1uJSTjFF9FqyGEti7S+8AUruhEjTPJDAlQMr22VkBU+EBVmPe9oTZFwtpTCOcy/TGTkKchDgt9jZgmXCuv5UVgYEzobh8gsqs+aMhZTtyYr3hGyXCRmks3pDFzZqC9A1xLHOup/T69RPO9atCIrEqMMypHt29D+4+/lji6YPfbPOEx0eb0XvlCmCzTqTYP35/KHzicSNAFUntTvMmdqfG1ybFHWNggtV0Q2qzA9VDt+Bf32H/e23d6AuqGhun0PlxmqZVX1PWrfqWstqN0za6cdqm176val7yoqZuFafRr+JyG9Zwyrpf/qCwfeVXL9R+e1b5k7BzIQJzOgKFrR9yRR3gCtrxpcIOvJdbje7cjDvwjqCR061eUBRQEW4HQTRKQVNQ3VHRRN3REFw5HoTOAwFoSvZFaTTVHd2EuoSdsKhiGbhzDiAolotpMDVxvioqKSCFtewYbM1qpvwkBSjVKKX6pNau6vvS7wmK0t8pPd9kqGEO9egsgb1RiZG8DJgmADPB2KcxuqKSBxZFLIzKBEARBnoKfLH4PK50NmHkxiCsFvMj4Sh1fzdu3GA1Gx8JGBMSmXM6udtv+fgTuC9dxhSfy93cQfNUCtJ733djtU03bliPA/vTp0yrZ8rSZW748A8fYKCv/x5QRjf0BM+moyCl8yMne3Iln6mJjo9Svsl1/pHxfQBAnM/bE/gk4Dm5bAO9prT4/fv3MxCanZ3NUuMJhJJj/OQ6uTN1nYT9CBEQIuCMAD1woN/h2Ogohm9cR3/fVfR0dzlVpNWVKCguRLkiE0P5h4EOAqTlsLGZQKUOdkP1jAJSgrH2rmrAUApT+XEY5dGwCwrSRTZWW0zjUuFcF9d9yPO73malFGa1DCalBGM5kRg+H46+UyG4dGQfmtP9UBnviVSZP96WxmNddDzeksbOOCAlx3pSjq4XxTDnejJnWh8mxvqQKGwIjMSqvSHwCNiHFT5BWOEVAI/tu7Bk8ybIDpJzPSkXJ1K9p7wTcm4u/P/ZR8BV2uC6zu9peNyC9GYD/qOiBZ8pbMM3C9rw5cImcMUd4LTN9m+q6+1fLmwDV9wOrrx9kCtouvH3pT34VlaV+5zmU8LBCRGYzQh8RdO89gV1nf1byhL8OKcMpepDsE84rQud6P0dK4OjcjGM2WLcOheB66dDceV4ILoPBaA5xQe6mB0oiNiMStkW3MompagAlm0qGWwqKYOa5DI/np8OS1UmbI1KWNtLJmqVOkGoqbsOpu7aCXBaBVtHGSxkHlF9DsbCgxhXJeKZqpnpRlARw5S9lKbfl38El5urcWvwKmymcafKku+FHrKklEoCh1MBOYJbKcnJIEOl40eOYv2atXBbshQebtNVkd5bX5Rqk5IqlHe+vxei3t2WAOyq11egpKiYPXl0UN3SiYlu5mmm4ycoN9U5EKgkYDlTEwFSArJkxjTVsc339/n6oDysJsf4w4cP4/Tp06zOLaXGk1kSmb9QTAjC0LVznSa/dn1PWBciIETg+UeAfoNOFakRI7eGMTjQh8u9F5lZU2u9HpXlFSjQ5qJBfgTj9Qo4GBx1ptlThgTLkpjBlHuWYm8gQFoGa805mJSxTEUqjP/uH/8JMRFiIrQBoQ3wbYAAqUklxZicxDLhGCT16HGnerQxyRPa2J0IEIVhZXQ63pDF4m1pzCwA0rgJQBqNteRcH+50rl8bFIG1e8Owek8QVu0OwHLvALjt9MPSrTvxxtYtuDo4wDpLp7c6/V+Y5mIECF+b7BbYrQ4MG61QXx3Eu9WN+Bu1Hj/I1lGtUiuXWz32orq2/3/J6/FDVWP/ZxW6C1xJi41T1f5mNvmTsG8hAnM7Aorav/umttn8bWUNgjRnWYF+qyJeeHr+AKUnqUZZ3dEcMUYuiDB0OhzXTgaj5/BetKb6oibOE8VRn6As8iPcvCAB1eHkU7f5DnUxLgmQ0nk7qE6oUsxS2clUyaiKhTk3GZaSQzCXHoVFdxbW2mxY9RdgKjsGS8lhmHNTYFLHwSSXgcoUUAo/FM+uHi6l5tP3QhGFYXUKempKMXDtCizjo04rQZbhMPXQ4Pz589MCeATBrvReZv1sfW0dvLbvZIDUnbnd34WaD4Odrn9f7uE2JRyl7UmtGhoUDJvVesfUie/oeaBGSsSHlQmYDB5n0smeACmBQKqdOR2AO/lY58JrPg2eX1Kc+XWC5lQblADw2bNnodVqUVlZCYpxX18fA6EEWyZPFBeaaeKXk9cnf0Z4LURAiMDzjwD9HpmbvcmEsZFbLM2ezJpIRdrV1IhGvR5FJeUoUF6AoeAkbF13U+xnMrWe35cTkOpAWR3/P3vvAR3HdWYJ1wTLttZez4xn5PGOx+Px+EzYsxN2dnZ3zr//7n92Z8eSKFGimJOCPU6yIkmAyDmnjojMAaSYM9BV3cgkEYjQjZxzzhnoRof7n+81CgRpUgIpAmgQr3VK1eiurnr11eML993vXmuNBIshGXbdest24aDPehyb8nvm9f7L1AEnQKrCRFoshq9HoediOFrPBKP2mB/uJbnjpMYfv1Qm4i3tCbyj1q4og5Rc68mkiYyZiEG6M06DHTEqBpBui4gFAaTbgyKx3T8U232CsNHTHxvcvPHyrz9E4skTbL5AZAoaZVrnvYOWv/fkV3jSCNDzcTjscFhtcMxPFWYdQPXIBMIrm/A/80z2PxeNw0JGmVUwGPGivgrf0lcMCbmVdkEq2eTaABUvHY/AakYgp27bP4iFjvelXEzrE2CTFJjTJXCAdBFAKgN8FlGNmXQVA0dHrsWgl+mOhqDhpD9MSR64q/wUmRG/xuClyHkXWI1Tz4vJFPCBCIGbpMFqn0+Lp9T4Be1SirdIGwGhGqZjapOPp9+Qtum88ZJ90bP5MoMb+i0NcKySArNSAtqLDOjtaMfM5BTsi1iWS+mwyN19KWBcUmISSu8Vs1PabXZMjI3js7NnnU73TwGSLgZMH/1+I/bu2o3uri6nO+JjsN6lGiERsEfaliv5IsAhOzt7zQGkBH5SvIgRSqDo4cOHGSOUHOPz8vJQUVGB1tZWDA8PY2ZmhgHBBKwsBjxXMs78WjwCPALPJgK08GS1zsE8M42J8RFm1kQs0vqmJtRWlsN4rwDZebdxV7yGYWMOHK0l82n1xCSllPuV1SF1NJdgjsrQkIe5rMNMSujL9q3893zMx+sArwPPcx0wiyrMEHv0ZjT6r5D2aAgaTjl9KHQJ3ghQRWOP+gjeVSXgbU089qygSRMBpM70eqf2KLFHt8eosC0yDlvDY7A1OBJbA8OxxTcEb3r548cePtiw3w1v79+P9q5OkNalTKB4SL7+2XSS/CzPJgIMIQXIGWKWgaUki+CAwz4Hm9WOrikLzrT2YU+BCX+puwvBUA5Bbxr8fm6V4/fTSl9fTfiJX5tHwGUi8HWp8k//OrP22Lez6k8Jt8tP/Z2h8qRgqC78f3W30ZmRwgxvbCKlV8VxgHQxCEcampQiTrqj6UqMXo9B/5UodJ4PRxN1hoc9ka89gMzwX6H1syjYDE5DK9n0x6njygdK8kCJWLWMuUnsTfbeyTBdrCVKoPTi7+7/VvulDa7k89L16NlY9Fr05V1Ce0sTJsZG4bA9uQkRaUAuBSBNTkpC2s1bzo6RRh0OkvixwWgsw4ED+/Hqq68sGDdt2vjaE2qT3megUtr9pjdfx8bXX0N6Wtr89R6/DNzR0bEkBikBfqIoPpuO/QnOYjKZlhTfpTyDJzmG7vdRxxP4SZ/T9wR+JiQksI3+Jo3QCxcugFi5t2/fRnl5OQNCSSNUBkIfBkHpb3mjsDz8/ROEih/KI8AjsMoRoH+/JL0yZzFjamoCw8ND6O3tQVN7JxrqqlBvvIf8wmLkZeeg1HAdDbfTMGDMxGxdLhzNd2BvIy1ScpcvhKOlCPbWovn39DdtBbC2ljyw2ciJ/imBVUrrJ4DU2lIE651UODiDlI+BF4+B+XteH3gdWKgDbO5A6fWiet6oNxJ9F8PReC4S9cd8UJbojiPqYPycjJnUh/BzlYYZNO1Rp6xYiv0CQKrQYtc8e3R7lAI7ImKxLTQaW4Iisdk/DJt8gvCapy/+5aAXXv3wE5w8f54xEskqiPEp5gG4Ve5S+eU/JwKUZi//R5NK9sjsDtgYpXSO2T6NW+aQ3zsCd2Mz/j6jxPqSrhhCVkW2kFN9Ssiqinop06T4s0zTqW/k1Jz9ak75+0J66T8LuY0/FcSS77oMiMULwiOwbBHIrPwLIbNq+DuGaggZVfhLfQX+QVeEjKybmNM7WXoWMWHeaZ0DejIox1YJJRUm0+IwdpPA0Qh0nCNwNAiVh71QGO+GjKj3UX88AFYpaZEpE4+hHEPX2cvgrNO1ntiqg5ln0V1Xjr6RccxZzSC/wCd9DQwMLInhSAAa6X3KK7N0HRkMm5ycZGZEb7zxBhbS558WJN34Giht/6MP3meu8+wabLTz6DsbGxtj134cICiDhPT9xYsXGdtRLvejz/hsPyUn+9U2apJjI++JEUpmSaQRmpubi6qqKvT09GBiYoK5WD8qNf7ZRoWfjUeAR8AVI0BtI/37J5CUFkXGx8dBfURPVydaW5pQV1uFCmMp7hUV4PbdO8jNNjA2aanuAlpyr2A6/wLspptAQ7bTYb6NwEtilhKQWQxzWymsBIgyzdJ7LD2egNSnBUjn2py/nWszwlp8jS0cuk6fzcdR/FnwOsDrgOvVAXO6CuM3FBi5FIm+s2GoPB2N2hQ3ZGsPwl8Zs2JgKKXSL96c4Ggi9irjsVehBTnXk/YosUd3h0dje3AEtgSGYpNfEN709sfrB73w8j537Nzvjtb2dlfsUnmZvmQEnPM1O8wOO2qmZ6Gt7cSrmaX4K6kMgqESQma5czOY7C9KZdN/pDeN/ElWDX5PKju6bJgUPzGPgMtEIKPhh0JOVf+L+iL8p7QavCCW4ajhKqzph4E0BeakJMzoE0FmNbwzvt8ZM+aoTsHA0cFrUei6EIrm1GBUHfFBUYI7MmI+gCnZAxYy+9Epv5SrOo/7/bgvRyzI4Imc6x2kJ6uPx4jhGHrKCzDY34+pORvsINObB41vvqhfoo6HTHNkEHEpewLR5Bf9ngBTeaupqcXPf/5v2PDKj5ekMfpgar2TdbrpDac+aV9vL7uMs3OUr/ibe5rEE9gnMyM/7x7oOEoLXwzy/uYZn+0ndD3S6pTByc8r37P4jlihWq2WbZQin5qaCp1Oh6KiIjQ1NaK3t5eBHmazmQEhFF/5OS7eP9so8LPxCPAIrJUIUDvAtEgtFtDi1+joKPr7etHZ0cYMm2prqlBVWY5SUzkKi0tQkH8Xd3KzkGvQoSD9Mqp0ZzGQcRKWnOOw56fCVn4DjqY82NqKYWk3wdFaxIyV0EL7Qvb30wKkTh3SIhBAaq/Us75xOfpffs7lHd/w+PL48jqwMnXAIqoYe3T0eiz6L0WgPTWEeVGYEvbhqCYEv6C0+oeAy5X6W3au36PQgjZyrif26NbwWOwMi8K24HBsDgjBG76BeN3TDxvdPPD6Bx8h8cxZJg3j1ONaKz0tL+dSIkDUHyvNbR0WwGph6ff95jkYuofxyzuV+P6tIgh6IwR9lV2QTF3fkoz4ob4CfyiVnXMZDIsXhEdguSLwN7dq/tPf6qtnBEOhXTCUYo8+CxPSIVj00Zg1KDBNqeGixmnUxNMpGEhsIcd6nRKTabEYvRGF7kthaDkTiNoT/ihN8kSO4mPkqz7BtKhlwBt0Cs4gddG6Q6n1TodeArE1GDYcQ1dxJvq6ujE9bcYcy3gncPRzqJaP6YmIKUSp1UsB5wh86+7ufsyZnB9bLGaoFLFOgPQpWKSvbXgZZ1JPfe41Fn9JRkjEDF0KAEkgant7+wLzdfF5lus9AbhkZLSU8i3lGcjHUGo8nZM2YqiePn2aMUKzsrJYajwZJREIyl88AjwCPAJPEgF5oYT6htnZWcYsHxoaRF9vN3O1b29rQXNjPVprK9FUaUKNsRTlJYUoKchHdn4RcrIyUaC7gur0sxgQD2FG1DBjQ2v2YaD4DOzVetib8+eB0WJYGcv06bRLKcWeQNa51lLYGu/AnHkYVokbNXGwaWXAJh5nHue1VAcIHKV54fitOKY92nE+BA2ng1Cb4gGD1gt+6jjs1BxaFYCUTJkIiN2tTMDueXB057z26JbwGGwPcbJHCSDd6BOAVw/64LV97vipuweaOzpYev3TzIGepG/kx658BMhWY17Vjc1wnXmSFjhgwzQA09AEgvJr8M+iET9MM0LQVUAw1EDIqIhfLkyKn5dHYNUi8KPGxq8K1dUvCBfyvy5kZ39NyK7+hxcyaszfEk19L4sZKDd8BqTFYFavwZSBdDZjYJeUTB9yLXVWy1VWcqw365SYTovD6PVI9F8ORdu5YNSd9ENZiiduKz/F7bgPMXbLKU8AZiREeppOTc3lKhc/79MOJu8DpNP6JLTfTUdXezumxifgIKdwcgJ8in5LZlJevnx5yTqeNTU1n3slciUkS8KyslK8+/YebHz91SXpkVJaPR3785/9FObZaTjsS5MLoHuQJIkZCsng4eP2BCaSwRABACv1IibW1atXlxTfR5VbBkFpTwCvnBp/584d1NXVYWRkhEkR0HXovuRNfrYrdZ/8OjwCPALPTwSoHaE2hRagpqenMT42ipGhAWbaRM72ZNzU2daG9uYmNNfXoaG6GnXl5agvuYOSokLk5RchIy8f2QYJRbpLaBLPYkx/GHZJA4s+HjOGRJjzTsBWcgn2WgPslHbf9uRapPbmUqC5wKlD2loEy91UDpC66EIvH/897fiP/47XnWdTB8wikWbimHM9I82cJdKMD0qTvHBKHYr3VUrs1DiBypVijcrXIYBUdq4n5ihtO4g9GhGLzaHR2BoYhrf8g1l6/QZPX/zY3QuvfLQPSadPszmQ3WGDfQXH9s9Pb+/qd0LzNeccl72bB0xpnkmGTlb7HKYdDnTOWnC6phWbxQJ8xWCEIJYdECD8FgFZgcBvC+npX2V4EmFLmvSv/oebJS9CAPt+1cAufmEegSeKQHr6V3+UW5f19ayaYiGnoVHIqWgWDCXtQka540eiCTfEK7DoY+HQEfORTIU0sEtkzqSChQN8IHB0TlRiJl2B8RuxGLwcie5zIWgkx/rD3rijPoDc2I/QfzmaGThR2ja5rHNw9NkMQJ7FQE42grIwMygtYwTbRSXMYgKGci+iu7EKg2OTsFkJRKQuwwn4Of+/9M5OBgoJbCNG4qMAusWfEUh39+7dz72ADNDRQcNDw1Aq4rDlrTfx5hexSd/ciLc2bUJ1VRU7v1y2z73YvA5qcXHxkspPDFgyH1rqub/o2kv5noBKg8HAAFJZBoD2FEuKLZWJNhkIpe9OnDjBzJLS09NZvKurq9HZ2clS4y2WRxtxyXFfyXtbyv3zY3gEeATWXgSoHaG2S061n52ZwdTUJMbHxjAyPIzBwQH0hY3I1gAAIABJREFU9g2gp7sPHe2daG1uQ1NDI+rrapmmcbnJBGNxIQoLCpBz5w7yMkUU6C7DKF7EiJgMsxQP0tG2irSwrcFk9nHY8s/CXnYNjpoM2JvvwtZaCNu8xqit7R7kdHrSLHUaPpHpUykcLcXM9GmurRhW001YRS0za7JIiZiT4ufHN67Tvz+LMQI/B3+evA7wOrDUOjAnqWGR1JgRnc71A1ci0Xk+FE0nA1F+2BuZCQcRrIzAHmJwah7UBZUBzOXe7yWAVJnAjJkIHN0ZrcSuyDjsCItlzvVvBIXiDb8gxh593d2XaY/ucD+AupYWp/s5B0fX3kBjSSWmee78XHd+usseNZvwOpi8HIHjRBSio7qsNlzv7MG+0qaOv8+qNAlS0QlBX3b9mxkV5UJOdZ2QXZXxB2JZ7leyq8qE7Eo3ITDwt58Io+IH8wisWgRSSr4iZFcbBZ3x9p/qywf+Vixz/JlYMSwYjA5PMQu9mafgEKNh1jsd15faQayX4wggndUpMHEzFkNXotD1WRhaTgai4rA3CjRuyI35kBk1zekTuF6rizItZICUBjXkVu8QlWwiOZB1Fl0VpRgeGsTc3KOBsiX1Nw8d1NbWxjQrZQBvMSi6+D2BeLduzTvZP3SOh/+UATv6PCc7C//20/fwxsYNj2WTbtiwASqVik3IHz7XF/1NRkjx8fFfCPASEHnz5s2nusYXleFx31McSP9TBkTleFJaPLFBz58/v+AaX1lZySQMSBeWv3gEeAR4BFYzAtR2EUBKG6Xb0+IMpdwTo5S0qMdGRjE8OIiBvn709fSiu6MTlH7f0tyIhvpa1FRXorLcCFNZEe4V5iP/Ti5ymKnTdRh1F9AuncSUmAS7pIJDFweHLhZzohrj+hSM55yEufA8bBVpsNdlwtF0mxk6Oc2eSmFpLWMbgaWkZSoDpmjIxVxGMkgyyCwlgUBS5wIwB1PWyxiY3yev67wO3K8DNI8w69WYlUh7NBYj1yLReykM7WeCUXfMFyVJ7vhM7cXYo9u1h/G2eoUZpJRaP7+R7igZM1FqPbFHd0bEYkdIDLYGhmPTvPboa15+ePWAN17/+FOoTx1zskYdCxDaanaZ/NqrFYF54JQub4UDlIBPbOKywXF8UN6AH2SXEaMU/3irBt9Pr6L0+04ho8Qm5FT0CTdLXlw1vItfmEfgiSKQ3vhV4XZr7R/rTFP/TSzCNyUTBH0l/qs+F/X6M5iTVLCnx2PawA2ZHjUIcApwx2HkWjR6L4ahNTUY1Uf8UJjggdzYD9B80p9NQvik4f4A4lFxXM3PyJDJKqoBMY5txPIdzTiGDtNddPYPY8psAexzz4wJSYAcgYcyePd5+3Pnzi3pujJAylLu4UBPTzcUihhsfO1V5lL/AKN042v45S9/wQyEnrR/peuQERI5s39euek7AikJkFxJbU4qX1NTE0jGgJikxHZtbGz8Qtd4+h295P2TxoUfzyPAI8Aj8CwiQG2QzCYloJTS7qkNnZ2ewfTEJCZGxzA6NIzB/gH09/Wgp7uTGTqR631TYz3qa2uYqVO5sRSlxYXIKSxFdt5d3DWko0x3EQ1iKgbEw5jSJ8MmaeGQ4uAQ42DXqRgb1GI4jLmck7AUXoS1PB22umzYmgucKflt92BtvcfAU2KSOlruYe5OKtNVJ91u1pe66ELoao4x+LVdd/zHnw1/Ns+yDjCAVFJjmhn2RqP/cgS6zoei8WQgKlO8kBN/AOHKMOzQHMIOTQreU8evrAbpPDi6l7RH4zTYFaNmzvXbiT1K2qNBkdgWEIYdvkF40ysQGw764tV9bnj7oDs6urtYF0ej5bkntql9Fr0jP4dLRGARQErJ+MQknXFYYIUVc3YHmidncaypG3vvVOEl8R4EqcT2+2L12F9J1aNfMZh+Ihiq3xRSbnKg9InAOn7wykeA9EezGxv/SirBH0tFEDIr8ZIhDycyLsEmxQO6GMww9iMHSKkTtemduqHO1HoVZkl3lMDRS+FoYyuEfihNOIicuI9Qe8QTTlYimf1wI4NnOQh5luei1HoCRQkgpfTDMcNRdN7LQm9XO0ZmLLAys/onc6z/ok6M0rq/CGCk78mRnQDVpQN31HM5DaRs1jnoJRE/fe8dvL7hlQU26eZNbyAjI4Odc+nndd4RHU9GSGfOnFlS+ek+SbdzpV6yjt9KgrIrdW/8OjwCPALrJwKLgVLGLLXMYW7WDMvMLGanpjE5No6x0WEMD/Uv0irtQHtrK1oaG9FYX4/aqipUmowoLS5GYVER8u7mIzM7B3elWzBKl9AtncAsGUfq4oB0JaBTwS5qYBO1TD7IIqphyUjCXN5x2IsvwFIlwdpwG/bmApBhk73NCGt5GqxMk14NM5dd4plCHCDndWAd1wGa8xF7lAx7hxh7NBxtZ4NRe8wfJYkeOKPxx/tKNbZpDmOvOhHvrCCDdK86CZRaT+DoHoWG6Y4Se5Sc67dFxGJ7aBS2BkZgq18odvgEYKOnP1494Iu3PvwY2mNH2MIdLd7Js4z10xvzO30gAjJA+vCeZd47awcl4HebzbjR1Yv3S2vt38o0zQr6cgiSsUfIqu4WxJLvrjzgxa/II/AkESAGaW5149cM9yDojfh9XTWi0m5hTEoEsSNpoDyRoQLSOcD3MEA6m6bAxPUo9F8OR8fZYNSf8EN5kgfuxH6E8iR30OSCtCy55qhrr1ATQEpp9bRN6A+hNz8Nna2tmJgYh81uZlorT+XK9ECP8uAfxHBcSoo9MTU7OjrYj5cGZt7vsex2KzNf6uvtRWxMJF7b8AoDSkOCA1naJg10nuZFrCZK/V8KwEup7XL5n+ZaT/obuic2gFtkoPSk5+DH8wjwCPAIuEoEqN1nm9UGx/xmmwdLZ2emMDUxjomxEYyODGGw35l+39PZhc72DrQ2NaO1oQ6NNZWoqzCi0liCsqICFN69jdu5ObhtSEeJeBnN6ScwKSVjhumI0oKhkmW+kM48Tfide1oc1rKUekvucVhLLsBck8EYplaDev44p4b3s1zA5Ody7fETfz78+fA6cL8O0LxvRjevPXo5Ap0XQtF42im7dlt7ECGqKOxVp+BddTx+otZityZ5xRikDCBVJmCvMn6ePapi7NFtEXHYGh6DrSFR2BIYjs2+IXjL2xcve/jh1U+98PZHH6Ojs4OlUdvJGJZeNNXgr/UbgftTzfm64IDN4YCF5BccDljttNlgtzkwZXXAODaJsLo2/EVO1cgf6EpHvq037RUyq18VpPKdf6Sv2SAQFqUrelnIuLdDyCzfJWTXbRXSy78nZFd/40f0HX/xCKx4BMi1PqeyUcg0MSeyLel3UG9IhUOnYANe6vjm9GrY1vGK4AOdv6hiwPFMugoTt+JA4ttdzJQpAMYUL+QpPkWhZj/MOtUC2/SB3/M4utzqOunrEoOU0ux78y6huaEOwyNjsM5REsnyjAKysrJ+QyfzUYAjpakbjUbWCS8NIH10f02MSlGnw4EDB1gK+qOP+uJPZfCRzKMeVd6HP6PyV80bQX3x2fkRPAI8AjwCPAKPi4DD/pj0e2bqNMWM5YixPzQ0hP7+fiYt0tnZjvbWZrQ01qOxrga1VRWoMJWhrOQe7hUV4G5eDnIz9MjXXUO17hwGxKOYkxJAKfNk7MT6RsaKIh11MnoihiktnlNmjBZzmUmwGzgwysd590EiHgsei/VWB5wLSWqYRQ0m05UYvhaDgYuhaD0TjrpjAShNdMdVlQ9+pk6YB0RXVnuUmTLJxkykPRqrxh4yZoqIwy5KrQ+JxNagcGwOCMUm3yBs8vDHy24eePXTj3Eo9eTjuiT+OY/AQgRotuzMX3ROnRdmz/NvCDhtm53DxZYe/LywbvY7BtPMdw2V5j/IqJ4RpIoeIdM0/bt3KqoFvbFQ0JfTliZIxrtCTn2CcAG/s+L4GL/g+o7Af7xw4YVvZzRW/I5UNv1/bpXjhv4KS60n5uh66+CWcr/Eqp3RqTBO4OjVKKYt03QqEJWHvXFPsw93FR9jTEyETa9m7vZLOSc/ZnUHk6S/ZhG1GMg+h+7qEgwODcP8GPfyhZ7gS74pKytDYmLiF4KMBDBmZmY+QYr9bxaMgFWZWUnp8cQAfdqXDNKSwRGV7WFA9OG/6Zi8vLwvVf6nLSv/HY8AjwCPwPMaAcYqnTd2ojb9N0ydxsbmgdI+9PZ0oburY8HUqbGhDrU1VaisMMFYSun3xcjNv4c7OTko1N9Cqe4y2qRUjGceZaAoSS1BF8XGhCRDQ1kXs1ISzORar1/d/puPn3j8eR3gdWC164AMkE6nqzB6IxYDl6PQfzYEVan+aEg5iEK1N4JUEXh3NV3rVYnYLTvXx6iwm4yZwmOxIywa24PDsSUwFJv8g7HRKwAb3X2wYf8BvPXR++jq73Vm0j2vnSm/r5WJAGXD2OYwCwd6bXbkD41if3EV/klXiG+LZRD01Q5Bqhn6YVaV+c+kkoEXDWUDQk65Wcgs7RKkuy+tb7SO3/3KRyA9/atCblW1INVaPpZEjGQmwyopOGP0IaanrDlq1qkxmabE0LVodF8IR/PpIFQd9UWx9gBuR/0S47c0mJW4Y/1qD1ae5PrQxWHEcBRNpnvo7h1gzsHLxRyVeyFysl+KEzwBjNeuXftSoKZ8TRnclP9+mr18jvb2dgaOfpFMAJlRXb9+nRmNPM31+G94BHgEeAR4BB4fgYeBUjJ1ksFS0q+enBjD6MggBvt70dfbzcDSzo42kKkTbc1NDWiqq0VNeQXu5N7GlWs3kHL4OOIiwxHt9SnORx5E+zUNrNmHYdNrAVE5b2aodDJKHxorPUnfy4/lwBavA7wOPA91gABSs6jC5K04jFyPQd/FcHSnBsN0ygeVCZ/iuiIIWzQp2LuCKfVvq5MYW1XWHmXgqEKLnbFq7IxWYnekEyDdHhKFrUFheIvAUZ8AbPD0xWtunnj9/V8i7lAi63wcTynJ9fiei3+zHiNgg4M8751cU4cNsw47WmbMOF7fjg1iPr6ZVgghswxCds2kkFk78h1d+czfSBXDf3iZa5auPEC43q9I2g55VQ3/RcxDc+ZpTGU4dUfn9FxzdHGnTQCpRafEdJoKw9dj0HMpAq1nglFz1BeF8QeRF/sh+i7HYE4fz8HlNTRhIvOsMcMRdN3LQGd3D0anLXDYiWG5kBywLH0YpUEulUFKhkjT09MuxcIkJ/ujR48uSUf11KlTrPzLEkh+Uh4BHgEegXUeARkkpUwBMnQiRiltDCw1z8IyO43pyXGMDA8yJmlLcyPKTWXIzc7ExQvncDheA2VYMIJ9veHn5QVvTy+4e3njgIcP9u/fB/f3/w1JIR4oOqPGkC4JNkkDh6TiY501NNZZPJ7l7zkoyevAs60DLLswXYHx6zEYuhLBpNcaUv1RneKN7ARPhKpDsFtzDHvVK6c5uhggXQBH4zTYEaNiACml128Pjca24AjGHn3TLwivefnhlYPe+PF+N+z65AOMT40CDhscyzslWuc9+Pq4fapCNLtecL9gH9gBJmcH9DocONfUhndySvB36SUQxErr7+prZv9YX9n4zYyib693uI7f/3JHwNDwN9/KrIr47Yzqo9/LqIz+vqE4WsisGzpjuITJTA3s6VrMSVrYRKdb+3ruRB/QXaXU+nQl6/x6L0ei9bMwVDNXQnfkxXyArgtRznQzSQ07d6x3eXkGMs6iem6WtOi4cws9rU0YG59kwtKAbVkBUprMEsOHHOqXkqZOx5Gm3Gq9aKI9OzuL0dFREPO1sLAQN27cABlIPZxS/6i/6TjSw+MvHgEeAR4BHoHljQD1L842e4a12R2trSi+V4S0Wzdx6uQJJCUmQKNUQBkXwzZFbDRioiIRFRGJiPAIhIeGIjQoGKEBvvD384WHtx88vLxx0M0NB/Z9ggi39yFp/NB5MxFThhTYJadOKTOjnO9XKQ2fxk9O80OFy48H1vM4l9/7swXKeDzXVzyJOepkjyoxdTMWo1ejGHu07UwQyk/6oErrhVSNP36qjcLPFYfwzjyrUwYvV2JP+qO7FU5jph2xamyPUWHHfHr9NjJmYtqjIdjkE4jXPfzwipsX/uXDD3Ho3BknnEXmpxwgXd6Oe12cnSrRPHt0/n7J6YOJvtltgM0Gh82BWZsDpcOTOFjcYP+RocgqGIrNQkb1uRfFquN/mlFzQhBNwcLtugRBKg/9gaHy2PczKqIEQ9U+QSz90XJDaPz8z3MEcmp3/UFGxdjXcusg5NTgz7NNeD89B11Zp5jGFOlKkWOpTaL0qfXV0f3m/RKLVok5SYkZnRJjN2hlMBIdBI6eDEFxkhfylZ+g+4y/U4dLXO/xcv37p4kbDWagU2FWSkZf3kV0NFSBGJE0qVyJZVKZ7XPlypUlAaSUxk7A5HK8iHFELxm0JaYqgbFNTU3MHCo7O5ul+J89e5axRYn1mpCQAEqdfxQY+vBnVPakpEQ0Nze5FAN2OWLJz8kjwCPAI7BcEaA2evGLmKJkvjc+Ps4WoBoaGkDa1mQASAtYp0+fxpEjRxCfkACtVsskXajtToiPR2K8BglaNeI1KmhUCqgUCihj4xAXHYOYyChEhUcgIjQMYcHBCAkMQqCfP/x9fODl5QF3dw+4fboPQQc+xNkoT1SeicZomhZ2fTwctEBMBk6SGjJgSqZOvzm2cv2xAi8zf0a8DvA68Hl1QE6rn9WrMJ0ei7HrkRgk9uj5UDSfCkRFii9ytAcRqQrDLkqvXzBocqa+rwQ4+o4qEW+TOZNCi12UWh+jwvYoBXaEx2JnaAy2BUZgU2AY3vALwhteftjo7ovXPj2IbZ/8Gm09XQuuOwusv8WdEH/PI7AMEXCOdeyYddhQMT4FTW0HNhfU4Y+yKyHkOLErIbsKQkbF+PcMlebvZ9fg61lVHYJU+a/PM3zH722ZI/CHmVU/EzLKpwSpBIKhDv+oK0B5xhkgXQOkqWAWD8G5+s8BUqukYkZLZp2S6coMXolE9/lQ1J8MRFmKNwNHG0/6s3h9XifKv3OdQRYNaCit3iGqMJaVirbqUvQPDsJiNi9DM//oU8oTXXKCXyrQaDKZHn2yJ/yUrk2gKE2siRHa2dnJXOapLDdv3kRqaioDPmUgVAY8Cej8Ir1R+diH93SPNHGna8v3/oTF5ofzCPAI8AisuwjI7TWlyk9MTKC3txcEhJaWliIjIwOXL19eyESgNpvaWjkrgdpr+T3taaPv2TGJCUhK0DKglEBSrVoNrUoNtUIJVZyCAaWxUdGIjohEZFg4wkNCGVAaEOALX19/ePv4w8vTAwfc3LD/k0+h9duHO4eC0X+dwFANy6JxZmnQgiQ3/ORjQNcZA/JnwZ/Fs6oDNJ+wSCrMiEpM3HKm1vdcDENrahBqj/qiPMENF9S++LVKjS3aI/iJJn7ewX4FAVJirC4CSHdEK7EtSoHt4THYERKNrQHh2OIXjNd9AvBjLz/8q7snfvzRxzh2/pxTaMzhzKl7emvXdddt8xv+khEgnVLAAtjMgM1Z8wYtFlxq68Lugkr8kb4YvyOVdAoZpkkhq9whGIzDf5FVa/6eVLFnmSE0fvrnNgLAb/1hbuUB4XYdhIwy/HudEWF6PcYzY2ExRLN04zkxGdBpnKv/65RBatM7GQ+kKTOrc4puD12LAnV8TacCYDrkBEfrj/nCwtkRa4wdomKO9eMZx9FXmoOu3j5Mms0rCtzJIGF9ff3CBPZhUHHx3zSxzcnJeWSXI0+g6Uv5vIsPpIk16Z12dHQwIPT27dtIS0vD+fPncfLkyYU0eXkCTfvF134W7+mcxGqi8j2qjIvLy9/zCPAI8Ag8zxGQ20F5v/he5YUraq9ramqQn58PURRx6dIlkJazrPu8uL1+8jY7GYeSk3AoOREpSQlITiRGqRYJGi3i1RoGlGqUKgaUKmJisQCUhoYhNCwEIcEhCAwIgXdAEDx8/eDl5QMPN3d4fvoRQg9+ivNRXqg6G4NpKRnQKwBdONcqXadj6WcFRPHzcFDTFeuAzCCd1ikweiMGfZfD0Xk+FE2MPeqF2/EHEaMMx27NYWzXHMY7q8AglcHR3XGaBfbolsg4bAuLxragSGzxD8M2nwC84eWPlz388cp+N7zt4Y6uXnKud/ZOJDpGG3/xCKxIBOaz8GmMZIUDVjkz3wGMW224NziCqKo2x8uZJvO/F0sg6MshZNaZv6Kv/KfnFr/jN7YCETCYXv56RsWwoK/o+Ul6NpoyjmNOr8SMnlb6EwAdpUbR+/WbFiUDpGYCR9MUGCZw9EIYmk8HoOKQF/LV+1F5xBezIqWUcaatKw5cHl8mFSYNKei6l42u9k5MTY7B4VjZrl8GCUmXc6nMTHKCZxIAj+id6HykaTo5OclSLRsbG3Hv3j02sb548eICECqzh2RzKJpYPy0r9EmB02vXrj22/I+4Jf4RjwCPAI/AcxkBSo2XNZ27urpQXV2NgoIC6HQ6BoTKC1dye80Yn89w4epQSgoOpzgBUhkkTUlKRHJCIpLiE5CojX8ALCVWKaXfx0ZHIyI6ClER4Yih9PuQYIQEBSDY3x/efoHw9PGH50EPuO37FD77P8ShwP0oOBaO3psJsJKuPS08i9z88/FjEw6C8djwOrCW6gABpLMye/RaJLouhqL1bBBqj/ujJMkD59X+2K9QYY86Be+q47FDcxjkKL8SqfXyNfYq4++n10crWXr9lohYbCXt0cAIvOUXgi3evtjo4YsNB3yx6Vcf4diZVDZetzvsTlLDg+ouz2W/zG/KhSJAckJEqIEDNthhY5mPpPZgg9UxBxLENdsdaJycwZmGTryXa8IPMsrmfkcqfV1IL/sjIaPyO8LV7N976Xrld74hlb/0HbY1vSRI5f9OuH7nm/SZvAnAb68A8sYvsRYi8GeZpg+/nWXE72aaZiXdZVgMsbCKSbCLWthFZ2qUZZ2udpN2lqyfRQDxTJoC4zei0HspEk2pwTAd8UGh+lNUpHhiSkyAVSQTAgVnR7hwfbFI8TBLCTCLWva8ZqREdObfQGdzPQbGJmC1WxZ76q1oD0Epk8QI+iKwkUBM0gAlAJRelCJPunMEhBYVFSE9PZ0xQolhRJpzcmrlkzOLUr6wLF9U1sd9T6n7pG/KXzwCPAI8As9DBGQG6OL9o+5rZmYG7e3tTNOZMgFosYjaczLfW9xeP67tfNafE0BK2/3zJiNlPgU/OSkZyUlJoEW0xHmwlLFKlSqWfq9UxEEZGwNldBRiIyMQGR6G8NAwBAeHICggCMG+vvD28V0wdfLY/wmCD+7DpThvNN9IhjnrKCAqYBfjMKNPBGXpkJTRrN6Zhu80dVKycRV0Ctg4oLrGMnQ4wLeWAD5e1qevr072qBrT6eRPEYfua6HoPBeK1pOhKDvsjSKNB0LVMXiXNEDViXhXnYDd6pQVAUfJlIkZMynjsVuhBbFH98SosCtKiZ3hMdgeGoWtweHYGhiGN32DsdHLnznXv/qpG3524AA6O5yeBxwXfVSPzj9b/ghQzbu/2RlQOv+3nWBS+tYOOOzM4KnfYsXtgWF4mJr7/iajpEm4XdEsZFWU/0lObbOQXdn0Z1nVTX+ZU9f8rcyaom9k1pT8SV5D8/dy6lr+oLirWUi/5ybklXx3LeB3vIzLGQHgt/6zvvLAN3Lr8TNRjwnxCCy6BNh1T99JPE8dLANHRdIdVWMmTYmx61HovxSK1tRg5lhfEL8fZUkHGDhK7uc0eOcAqWvXHQJI6TnRNm1IwUDuRXTXlWNkeBizVhscDuLyr84wgNIpP/vss0UT1cWT1gff00SagFCaXBPYSH/TBFdOtXzWLKP7k+cHy/G0n5OTPaX68xePAI8Aj8BajoCcAbD4HojBT+0bAaEVFRXIzc1lRknUvh87dmyhrZZZoa60eCW36ckpTnkVKhvrTxITkZKQxBilC6zSBVOnWCjjYhAX4zR1ilwwdQpBUFAQ/P394evrCy8vL7i7H8T+A/vhu+8DHAnaj6LjERjVpwAZ8YAYB4i0SK9iWUukV+rcNLDo4zk46MKLz8/T2J/fi2uP413t+Ti1R9WY1ZH2aBwGr8agiyTYzoSi4ag/jInuuKLywwcqDfaok1cEFJUZo7Tfo0rAHlUidim02BmnYeZMe6JV2BURh51hMdgWHIEtgaF4yz8YG30C8KqnH14+4IGNH32A4xc+AxxccXRx/87fu3YEHGQ27HBgzupAzdgUIuva8Pc5Jgg6IwR9DYSMKggG0+i3pDLbd/Sm5q+Ipoyv6Cuyv5Zb/84LefX+L4rG15YTeuPnXgsRAH5L0Lcc+NusSlRIx2HRK2FPT+CO9fODUHJeJVaoWVRj4qYCA5cj0PpZEGqO+qJYewD34j/BrCEJZjGeaY8S6GYXeYq9qw1eHiiPSI71UbCJcejJPof2aiOG+wcxa7Y6DevnG9bVaP4p1ZKMkWgyKk9SH7cngFH+jiawi1PjXXGyLZdV3hMjqaWlZTXCzK/JI8AjwCPwpSNAwCi12QSGDg8Po7a2FtnZ2SAZE1qwkoFFavPkNpn2tMms/sXtttw2uuKelTkpGYeIUZpwP/2ejJ0StGpo1UpoVApolPdNneKiY5ipU0R4OEJDQxEcHIzAwED4+vnB3dsf7l6+8HDbD4+Pf43wA79CZnIQBsgUVJ8I6OKY7j0ZOxGLlMZWtLi5nqWeHhjHcKCUg+W8DrhMHZAB0uk0BUavR6PvSiT6zkSg+lQIKo64o0TljiB1JPZoEvCOZnUB0h3zzvW7GXs0FjtCo7EtOJwBpORc/5qXH14+6I3XP9mHnxzYh9aujlUjjXzpTpqfYF1GwGF3wE4AqcMMu4OIT8CoHbjR3I93xDL8QCpmvjuCoRyC3jgn5FU5hLv1EAxG6U+z61q/oTP5rgUIj5dxmSPwHUPFvujcDJgNGoxnKmHTxWHSQBpRfAWRmAuzOjUmbyoweDkKbedCUHMyAMXYnrsFAAAgAElEQVQJbjAmuGFKUmNOr2agKAGj8sZj57p1x8keVWLUcARtZXfQ2dOP6elZEC7qfK0Oe5SuTRPuO3fusHRGV5wkf5kyyUAATbQJANZoNExn71HsK/lJ8D2PAI8Aj8BKRIDaIdpIrkR+v/i69BlJghAjtKysDAaDgTnGnz59esHYzpXZoF+m7ZZ/eyg5BYeTUxhISkBpSmLSgqkTAaWJ8RrEa9TM1Il0SlVxCjBTp+hoREVFITw8HGFhlH4fjJBAfwT6+cLf2wvenh7Y73YQv/r0IDz3fYTjwfvRdEGJKX0K5kQNIMYAumiWik+AKR9f8RjwOsDrgCvVgTlm4KvE5M0YDF+NQu/FMHSmBqPqeCCKkj1wReWLn6k12KFdmZR6mT1KrFHaditpi2fsUQJIt0crsStSgZ3hsdjGtEdDsWmePbrB05c517/56/dx9NRxWG1zLG15cX/I3/MIrIUIzJF0KUsKtcMOC/tvzGZF7sAIPimuxd+kF+Mv0ovxe+I9CJllBJoavp9d1/YNqdRnmaE3fnqXi0AgflvIqv7vvyuW/k9BLPt7QWr47x/r01St2Z/BKibCKsUx3VHGnOQAKcwMHI3D8JVopiVTd8IfRYnuKElww4QuAWaJUrXvA6NOgJQPXFxp4LK4LFSv6RmNGo6ivdCAzvZWjE5Ow87SR5w2eQs46Sq1/uRUHB8fv8AOlSena2UvM6RoT2UmYJTYVAQkkPOyJEnMMKqpqQmkuUqABH/xCPAI8AisZgQIACXTO9IHJTYomSURI5QWrG7cuMHaLwJAqW1OSEhYWMSi9k3e1kob/bTlJHBU3mSA9FCy09yJTJ1SkuKRGB//gKmTRqmCSqlEXFwcYmJiFoDS8LAwhIeHISoyCtExsdCqNTiekowzp8/g8sXLEK9dgVF3CR3605gUkxbS7akPt0mysRMZh65f89DFYxv+no+7eR1YvTpAAOl0WhzGr0dj4HI4us4Fo/60D6oOeSE73heRmiCmPbp3hTRHZYCUdEedAGkCS68ncHTbvDHTzog4bA+NxpagCLzlH4I3fQLxupcf0x791/3u+InHQXR0kvaoDRZmj7OaPTS/No/AU0SAmTuRaJ6TUWqjBXC7ldydmG5p5fgEYowN2JJZiu9mlEHQl2V/K6u2UzAYE/9QLP/HH6RX/H+CVPa/hKzi/yFkG38gZFb8L5fD9XiBnlEEMk1/Ityu6xdyyq1/bCg3CzkNlnMZF+02NsjUzJsLyfvV62xWo6N3GjIpF2JA4Kj5ZhzGrkSj67Mw1J8IRGmiB8oS3TF6SwvLvOYoZzS4bj1hbFEC+slsTFQxBsqcFI/OvBtoaWrB8OgUbNa5p2h1l+8nPT09LguOyqCnPMGWwVCZOUVp/ydOnMCFCxeYPioZRrW2tjItvrm5uQV21vJFj5+ZR4BHYL1HQGaAPo4NSkAosUFJI7SjowPl5eXIyspijFBqv6gdk9s2ua3j+0drT8txIskUei/3BQQiU5ZAvFYLrVbLAGXSXj137hzS09JQcPcuKowmNNU3oKGOtlrUVpajwliGkuJiFObnoyAvG7cz9bgrXketeA6D+qOY08ezRU5IClBf7tQUVy/oipMkEo3NyIiR9hxAdd3x2WqM8/k1eX14lnWAGTPpnc71k7eiMXI1krFH2884fSpKkw7iqsYXn6iU2LUKqfVvkzmTMp5tZMy0M0aFbdFx2B4Zg51hlFofgS1BYdjiH4K3vAPwpocPXjnggdc//AApZ844hxJEwWM0vPU+suD3vxYjsJATOu/ptPge6CMyfBq22nCtuQd78kzWF6USu5BRYhOyKi3fM5TPfDPTNPuVXOPcC/qyaSG30vqM0Dh+GleLwEvplX/xt2LNgJBdgv+WVovNkh79hlN8EEmsBGbcQ4MHDcySBtNpKoxci0H3hTA0ngpAaaI7ypI8MHxTDbMhmRkHUEfLAVLXHnDJrFECSAkoHcw5h+7qUvQPjWHW4nodP7nRnzx50qVAUnniK0+CnYzQU0xrTxRFlipfXV2Nzs5OjI2NMU2+xZ0QvZdBi4c/53/zCPAI8Ag86wgQOEqmd8RSHxgYADHWKTWegFDSeZbNkqhtkxmhBO5xIPTRQOij4iKDoRRD+v7o0aM4deoUyxQgA8H8/HwGPre1taG/v5/1DVNTU+yZjI2MYmhgEH29feju6ERbaytamhvRUF+LmupKVFaYUF5WioKiEuTcKURuViYKpWsoFy+hTTqFKSmJmTmRoRMbgy2k3tMCP2nBO40YnyUYws/l2mM9/nz481npOkAA6aykwlR6HEavRzrZo+dD0XQyANWHPHAn3g0qZTDeVSVhrzYJb6sTVtagSZWwAJDumtce3RYZi20R0dgRGsm0R7cGBOMt3yBsZNqjnvjf+/fh3QOfoKm12WlXu4AwPetemp+PR2D1I2DFHPuPbMgG52zI7xlEQFk9/nNWKTFKLYJUaf1rXSV+oDPih+kmuBqux8vzrCIg5f/1C4Zq2zclcvIqQ67+FMh9nQvfOwcWxKQlzavpdDVGr8eh/WIEGk4HwJjsxtzqR26pYNETM4HcVHlq10oPRp70eqQha5eczNFZfQKGM0+itbwQA329mLTYYGMdv2uleNOk/sqVK6s+UZcnvcT6OXPmDAMVyIm5srKSsa4ICCVW6OKXDII+ar/4OP6eR4BHgEdgKRGgtoRe8n7xb+gzAkLl1HgCQhsbGxeA0KtXryI1NXWBESov8DwK7KPPZJ3kx33PP3eCp8SwJSD08uXLTIu1sLAQdXV16OvrAy3wkXGV/KJnRH/TM6L+gvo3Yu/OTE5hfHQMo0PDGOwfQH9vH3q6O9HZ0YbWliY01tehpaYcjRVGmIxluHevBIUF+cjJu4Mcg4hS8TKapLMYmmeVWqmvF5UsS8ShU8zrwcup+Bw4etKxEz+e1xleB764DlgkNWZEJcZvxWDoWgR6Loah7Uwwao/5oSJxP65qvfCxUoltmiN4V53INjn9fTn3e9VJoE1mkMrs0R3RSmyJiMGW8ChsC3E612/1C8Ym7wD82Msf/+p+ED/+5H2knD7GuHXO5GT6P3/xCDyfEaD0ewcxpEnujVLwYWfYQOv4DOLrOvDPuUYImcUQMksgSBwgfVZwpOudRyr6cyHHaPt/0qqwOysdZikZMwYlaBVsvXeGLFVC1GAmTY2R63HovRiBulPBMCV7oCrlIMaux4EG4Q+yFXjcXLneUIodAaS0DWacQmtpHjq6OzExPQ2bgxpC53+u1OzThD8zM3PB9Xi5JuUyK5TYU7TRpFcGQkl3j9JOyZBkcHCQTWhpgktl4y8eAR4BHoHViAC1P8QIJX1QYqwXFBRAr9czoI6AUFrMoXaM2kxq3+RtudrQ5+28FC8CkWWd1cV9Qk5ODkwmE5qbmxkQOjk5ycBOAj+X0i/QMbTR8QSUWs0WWGZmGVA6OTaOsZERDA/1Y6C/F709XejqbEd3SyM6G2rRUluF+ioTqo0lKCspxt3Ce8i+k4/srBzclW6gSvwMbVIqRgzHMK1Pwqw+CTP6JJileCaZRMCpK49TeNn4OJrXgbVZB8yiCpNpsRi9HoW+KxHoPBeChpOBqDjkhbsJHlArQxlQuVuTiPdUKXhHvTIO9rL26B5lAvYotCy1nsDRbZFx2BIRjc2hEdgSHI7NgaHY7BOIjV6+ePmgHzbuc8O/HfgEvb3drIsnJ3D2kver0fHza/IILGMEqIbLC/C0tDsDYIol3tPYxobuWTMudvfhneJq/J5UxBmkrodsPkWJqqtf+P2c+l8LGWV+QpYp6JsZpqgXxNKw3zEUjf1degVq9KlwiBrMMcH79bXSTiCnvMkDE2KOmnVKjN2IQ8/FSDSnEjjqicoUL0zdUsOmI4MfZ9oWA0k5qOzykw6L5NTTnZES0H03DS2t7Rgan4CNRJqZRDMBpK73Ki0teWoG6cMsKBkIldlTNOmlFP6LFy+C0uOLi4tZ+unQ0BADQh/HCqUoUScib64XNV4iHgEeAVeLgDzwXGq56HiLxQIC4IgR2tDQANIypraKTN6o7aI2TG7XKM2b3sug6PMGWi7H/cip8bKkgJwaT4xbWpwjKYKWlhZmVkVsT1oce/g5yv0A7ZcCkNLzX/gNgaVWG2yWOVgtc7DMmjE7PY3JiXGMjRJQOoiB/n509w2go7sXHe3taGtuQnN9LRprqlBVUYGyslKUFOaj8O4dZOTdRU6GhGL9NVRJF1AnfoYW/Vn0SqcwLB3FhJSCGUMiZqR4li0lp+DLYz8a1zkNNp37xeM75+dKJsEkH39/T+NnDRtLLh4bLv79/WPXJgDEy8+fG68Dv1kH5H/js+kqjN+MxfDVSMYebTobhJrjPjAmeeKSNgj7FQrs1iThPbUW76rIwX5lXOwXAFJFPIg9ujtGhZ1RCmyPjMPW8GhsDolg4Ohb/sF408cfGzx98OoBb7z1q1/j2LHDTHOUMFEGkNIbrkG61CEMP26NRYD87e0MDyDSlJMtbbcRmdSBOVgxx0ycHZiYs2FblpEDpE8BR7rcT/5LSclXfiur8pKQVeoQMo2O7xhMA4KholrILJsLlfSY0SfDoSNB+3WYKi4S2HlfP9QiqmBJj8PUjRgMXIpAC4GjKV6oOuSByXQtLPMmPw7ORHB5UPSBwZxezRglfbkX0FNbjoHhMVgeSgt3xbacQAF50r/UCfJiJ2Wa+BILiM5BgEJaWhoDQokRSsYkNOklIFSesLpiDHiZeAR4BJ6PCMjtjLxffFcEvpE+ZU1NDYileO3aNcZkP378OEjreDEjdKlt4Xo/jvqCxf2H3B/QIhnFlFLjKUuAWLi9vb0sLX5mZuaRQOjiZ/Us31NdkBmli9PvqRykU0qp+qMjI0ynlKXfd3Siq6MT7a0taG5qQF1tNarI1MlUhrKSeyguKsC9ecD07u27yM+7g8KsDJQY0lGqv44y6RwqdafRLJ5Ep3gcg/pjGNUfwqThMKb1yTBLiUw2ySYpnVknCxqmBIJqMSslMFbqjD6RaZlTdoq8kdwSaZ3TRsdapAQuwcQJBGtrrMyf1xM/L+Zcf0uJ0WsxGLoUjq7PQlF1OgCVh91QEO+FSHUs9qiT8Y4mGe9QuvsKbQSO0rV2K+OxY96YaVe0ErsjFdgZHovtIRHYSsZMgaF4wzcQr3n441V3b2z4dD92ffA++vuIPeqK1JFn2QPxc/EIPEkE7LA67Nhwu4IDpC6Hdj5NgfLzvy7kGHMFfQl+KFZA0FdOCtlVc/8kFqIt+wgbyEFUsfT69aZBSqt/8sZEtkUlJm7GYuhyBNpO+6My2R1VhzwxJd7XGyUTJ56q9ZsrqQ8Aki42yLIbNOgWj6C9qgT9/YOMqfIkTeJqHEsTR9Jyo4ns50305UmvDISSJhwBobdv32ZgQ09PD0tHXawHJ98PfUbX4S8eAR4BHoGViAAxQru7u1nbROY91FaRURK1c9SWydtiYO/z2j/+3X0zJYqZnBovZwpQf3Djxg04daMrmG706OjoAggqt/+0lzcCLOXPV6JO0DXomjJQKqffE4N41mzG7NQ0psYnMDE6huHBQQz2DaCvt5tplXa0O02dmhrrmbETAaa1xC6tqkBFuRHlZSUoKy2GsbgIxQX5yCsoRG5+AbJv30VWTi7ysjJQJl2DUbqCCuk8qvSfoUU6hT7pBAakIxjTH8KUIQVWfTzskpppm0IXA9ocogq0WM42nQIOUcFAVatIhIN4luLPNerX1ljRlcexvGyuWZdmdUpM3IjF0JVIdF8MA7FH64/6oiLBHZfi/bBP4QRIZcBypQDSPapE0LZLocWOWDV2xKiwK1KBXRFx2BEWs6A9usk/GK97++MVDx9sOOCBTR98gBMXzs03/Xx+sFJ9IL/OWoiAjQOkT4NDuuxvbpa8KOSU531LMtp+oCOAtBwviSVI0usAXSjsTMieVsep81l/LFKbXgOrXgMzgaO3YtB3OQKtqYGoTnZDw+GDmDMkOeMyD6bKKVR8sOKag5XFz4VWdunZ9lyKwOmQj9He2YnRGRsci8wjXLVJpgkqsWdogrsYLKD3xAwiQOH06dPMNKmkpITp8T2cFu+q98bLxSPAI7A2IyADZzKYJu9lUI32xAQkEx4ycOvo6GAaodevX2faoA8DeBzgvA9wfl4sqN2XNzpO7hNkKRVKjyftaNJiJd1oWhijZ7AWX4vBUqvNBtvcHOZmzTBPz2B6YhITY2MYGR7E4EAf+vt6GFDa3dUBAktpa2ttZgZPTU31aGqoQ319PWpq61BdXYOGCiPqy8tQZSyFsawUpSVlKL5XhsKCAhTk30X+3Wzcyc3E7Uw98g1pyBevoER3CbXpZ9Ainka34RQGM45j3HAEs2I8zCLpm2vgkAgsVTjNocQ4gG0KEFi6eEzC3/N48Dqw9usAzRtpfmGW1JhMI+f6aDZ3bD8XjPpTAahL9kGhxhMx6nDs1cSvGGuUwFdiqspg7G5lAnbGaZwAabQSu6Kc7NGtIVHMuX5zQAjeJPaolx9eOeiNjZ8ewDsf/AoDg/3MmWEt9h+8zDwCyxcBDpC6LNb5VAXLzv6akFOV/pc609QL+nIIWcV4Ly0PvYbjLF0I6XGYkxLWrUGTRa/BrKjCRFos+q+EoulMMBPWbksNhFkkXSka+MraVErGHqUUKj7IWQMxoGebpsBZty1QH/w3DPd2wEYGdWtgUZQmiQR4EvuHJr6yTqisCUcpiA+zQmXwYvk6B35mHgEeAR4BJ+OPgFBKgyYwjtK08/LyWHt19uxZBoYSkCczQmkvg3qfBwTy7+4DpotjR3EhMJQWxUh+gFLjSY6AYk9ANIGhi9v/xe/XYn2Vy097WtB0zGuVkl4pM3WamsTUxBjGx0YwOjKEkeEBDA32Y3Cgl20D/T3o6+lFT1c3ejo70dPWjq6WNvQ0NaGzoR7tDfVoaahFU1016moqUVNVgarycpSbTCg1lqO41IiieyUoLLqH/PwC5NwpRNbtfGRn5yInKxN3MnQok67AJF5Cjf4CGqTP0JFxBn364xgl8FSfBBul3OvVsOvVIEDFOW5cfyQEPlZeA2NlPqd5ojkdI9aIKszolBi/GY2hq5HouhCCttQANBz1QWmSB26oPbFfGYvN2iMrnlq/R5UAAkdl9uj2GBW2Ezg6zx7dEhyFLYFhIO3Rjd7+eNXDBz9288SGX/4Kx08dBxw22Ej+ZC12HrzMPALLFgEOkD4VDumyP6qufkHIqrr+Q9GIF6UyvGi4h/PidTjEOEwbDsOuI/d67RN1Dmt9wCOn1dN9zEpqTKQp0H81Es1nAlB9yB1tpwNh0WvZAJfSqmThfgJLZVHutR6D57f89ycgFkMCbsf+Goqf/AuO+f8CIz0t8+LLro+Qsomhw4HZ2dlHNvWLJ5B0gPz3Iw/mH/II8AjwCDwiAnK78fCeDqVFGlqEocUY0izu7OxEXV0d0zGmBZtz584xJntCQsKC47kMgtJeZjfKewL55O85EOqMBcVjcUwoM+DEiRM4f/48A5tJj9VoNKK1tZUBoQRKP+4lP0P6fvH7xx2/Fj6n+2D3Qmn/NjvsNitsViusc3Mwz87CPDsD88wMZqanMD05icnJCUyME3A6htGRUQwPj2BkaAgjA4MY7utHX98genr60d3di87ObnS2t6O7rRldrU3oaGpCa2MTmhvq0VhXg/raGtRUV6G6qhI1FUZUlRWjsrQIFcUFKCm8i/zCYty9W4C7eXnIz81BfqYe9zLScE+8itL0Cyi7eQamS0kwnlWg/nwcuq9rMJqmxYyO2GdOUycH0zqd1y5lWUqyQRQtxi82TZXHNbR3mkIxzdP53zjHpnS8FlYxHjZ2fg3T2H9+x3oceOTPdnXqwBwj1igxtcAeDUf7uSC0nAhAVYo37ia4I0EVhK2aeOzSHF5RBukedSJjkO5RxmMXaY9Sen20EtujYrEzPAbbQ6KwJSiCaY9u9g3Em55+2ODuhVf37cc7bvsxPDxEvT/sDqdZzVroJ3gZeQRWJgIcIHVZrPOpCtbY+NWvGSrOC4aqqa9I5diTfhudGUfmV7NXp3NZ7U6dCemLasyJlB6hQP+VCDSf8UflEQ/0XQheV2Dxaj+LZ399miQoMafXouqoL6Lf/T84/OlmnA/6GXqbq5yS48yJ0fVB0pVp8PlVeAR4BNZbBGTgafGegNDh4WG0tbWhqqqK6VbevHmTMdgJuHsYzOMg532251JiQfGTWaEEGhMQSiAzxZgYoZWVlUyfdWJigmUPEDhNIDV/OSMg19XFKfgUI9pkgyfKuiDtUmLU0uIiGRESy5m0bymuBJyOjYxilAGnw8z8abB/EGQA1d/Ti97uHvR2d6NrPmW/va2FpeuTIRRtjQ11TOu0vq4WtVXVqDCaUFxYhJzMLNy6fgNnT6dCq9YgKjwCAX7+8DzoDs99HyNg3/sI2/9LqL0+wPHAj3Al1gu5h0JQdjoGrZdVGLqlxYSYBEtGEqyGBGfa/rzGKRZS9+f1TsV58FQkI6hEzEqJzIRySp8E5iNAaf08tZ+P4zkrdFnqAPOrkFSY1imY9ujw1Qj0XAgFZR2S9qgxwR3XiD2qisOWeAJHnWZJK6E9uled5EyvJ/1RhRa7YtXYSezR6DhsjYzB9rAop/ZoQAg2+wXhDW9/vO7hjX91O4gNH/wKpy6egWN+fuTgBk286+UReCgCHCB9KhzSVX/0g+PZX/uTDJNe0Ffh98UKpInnYdarGUPy2YNTawNwpdU/i6TGVLoTHG097Y/6o54YuBIFyzrUYX2e6gGxfR16FQZvqJDwy1cQ/+FbOO+9BzfDf4HOyjvzMy0+6Xyo1ed/8gjwCKzxCDCm3Tx7UH7/8C0RgESA0cDAAGMlmkwmBoSSWdKFCxdw8uQJxvwkII/0Qh+XGr+Y9bgUcPB5PWZxHGQAeXHcCFhOTU3FlStXIEkS02MlOQJi4xIr91FSKfTM6PnJ4OjjnuXDz3a9/k3xkbfF4Oli0FQGTknLlFL0zVMzzPxpZnIKU0zXdBzjo2MYGx7B2PAwRocHmc7p8NAA0zkloLS+thomYylu5+Xg1o3rOHPqNA4lJUOtUDJANCw4BMEBgQjyD1jY/P394efvD28fP3h5++KgpzfcDnrAzc0N7vv3wdNtH4LcP4LS+xMcCtqPz6K9kKYNQP7RUFSfjUH7FSd4OiUlOY2iDPGwG7RwkO6pbBhKJquiGmaJsp6UsOopK0zFxrgW/doYkz9PY1B+L893nbOIasyISqY9OsK0R8PR8VkIGk/6o/KwO4rV+6FUhmKLNhm/UB7CzhXUIGUAqTIRe5Xx2D3vXE/s0W2RsdgaEY1toZHYEhQG0h7d7BOIDZ5++L8eXvjf+z/BXreP0NXVDDisDBqlXAVOI1mvvSq/70dHgAOkrop1Pl25jmd/TcioNfxQKsZ7UjbGpWSmiUQDqPXWkVN6PK3+mfUqTOoU6L0SjtbTAWg65o3xG3GwUHqSfn3JDTxvdcAuqTAraXB8/1bE/nwDTnnsRlrIe8iK/hXaitIBkHM7B0gf3fjzT3kEeATWWgRkcIj2BBDRnsAhOTWe0rMpTZvStcksiTRCjx8/vsAIfRwI+ryCml/mvggEfVgygD47fPgwiymlxut0OhQWFjBzINIIJbM9YjXy18pGQP73IIOm7N+G1Qb7nBWkZWqT95Y5WM0WZgRFgOnw4CBji5abypCbk4WrVy7h5PGjSE6Mh1athDIuBnHRUYiLpn0MYqOi2RYTGcWAUmKPRoaFIyI0HNGhgYgMDkRocBCCgoIQGBQMv4Ag+PoFwNfPHz6+vvD08YO7tx/cPX3gfvAg3NwOwHvfh/Db/wFC3D9AnPenOBTijutxHshOCoQxNRot1xIxlBaPWVHNFvVJCooAU4shHmaJNtl49fkGq5638Su/H9evr0SuYdqjN6IweDUK3RfC0JIahJqjPihJcsMttRc+VaqxSXsEP1MmYbdm5Rik5Fq/Wxn/IHs0SoGtETHYHB6FLcFh2BwYik1+QXiLjJk8/Zj26MYP30fqpbNw2Mxw2OcYMMpnSSvbX/GrrYUIcID06YBIF/nVt7Pr//pFnfG/CrrSv/umvup/fDO9ZNNXDbWV3xMLIWWcgl2XzHSKnK71rt8ZPcsBg6wfOqVToO96BBpOeqMtNQhT6TSYdGqOPsvr8XMtf/26b5jl1OhCVhJux7yPyJ++ghT3vbgW8C5yon6GfMWv0ZBxdqHzXwtNMS8jjwCPAI/AF0WAgNC+vj4GyBUVFTEn86tXr7LU+GPHjjHwjkBBmeEov/8yQOHz+luK0cP3RgCyrLNK74llS0ZJWVlZDHhuampi8ZeBUAKnZaCanp0MYH/Rc+Tfr1wESM+UGKOtzS0oLzPibt5tpN28hQufncOJY8dwKCURyYkJSIzXIFGrZvsErRrxGjUDSePVKmhVasYe1ShVbE9MUmVsHNsUMbGgLSY6GpHR0YiIikZ4ZBTCIyMRERaK8NAQhIaGIDg4BGHBAYgM9EVIgB8C/f3g6x8APz9f+Pp4w9vbCx4eHjh48CC83A/A68An8Hf7EKFuHyDC6xMoAtxwNNwL11SByDkUgZqzMei5psWUlAxk0JYIR0YC0y11SkupYJMWbUzDdF7flN5LamZMKuvt39c2fXgs59RCder5O7X55fE1H/c+HCv+9/NQJ5gxExFsdEpM3orFyPVI9F2KQPu5MNSfDED5IU8UaA9CrQrFe+okvKdKxNb4eLyrSlkxDVIZIH2QPRqHLQSQhkVi8zx7dJNvIDZ6euNldx9s/MgNH7i7o6e7k1FGSXuUvZH3K9cs8yvxCLh4BDhA6iJQ59MV409v14R+N6u6T8hsGHsps2bm29kVZsFQ4dilT8OUlIApStERlWwQ9Dx0Wk90D6ISMyytPgp1pwLQeSGCMUopPYkE75/oXFzfZ9XjJVcvujwAACAASURBVA/mLYwxkcAMtJpPBSLi7f+L5E+24aLv29BH/gJ3VR+hWP0Rqq/+/+y9CVRcyZnne0t2VdnVLtvtsttuL22Pp3ump997PvPmdc/r9jtzumc8bbs2VbmqtKtW16pSaWMVIAFiX3LPZAchIaENtIAgNxDaJZBAYpVAaN/3FbEm/3f+kYQqhQRSqQRCIu45wc28mWTe/CLixo1f/L/vs6G78zq6epXjyAgfhdTpKQuMKgtIiEawdreN0I3xFBkjlIrQmpoauN1uFBQUYNGiRULVSLgn1aC+MLQ/8FPP70wWJW1HEEobUhHKGKEMO0BFKMHzgQMHcOHCBRHbUsUHvVsrfTTHZN/h3nfjc8YiZfxRLiAwwdj27dtRWlp6a/FA9hNZ/2mpqd4+lMrkWX2P2a9SUkTICbYPlhS2E6sNKRarKDazBSxWk1mAU8JTglMWo8EIg94AvU4PXbIOusTkL1WnCQlIiotHUkwMEmJiEB8Tg7ioaERHLkBURCQWREQKd/3w+eEInxeO+WHzMT9sHuaFhCBk7lwEBgULeBrgPweBc2YjYM4szAuYhYTgmUhfEIACw3xszYzGvvxknF5txPViKk5N6HaZvK76LhvgsMFjJ+TUo9dhABw6UXrtOtAjh/fGvMcSHlZCmWoRggI+ZyIp/o9IKKXuox/5PbGawwwdjBbeh04T2kr0uFqsw7k1CTi/PAoHlkahMScUNSlzsM40H34GiwCkTJY02Zw6pBns3zGnCfg61ZgCutdTPTqxLzHTxEQDJsXrMSE2GRNiEvBWZIxIzCQy14eG46WgefijXxDGfvYZ8pYtgaeny/fyqR4rCygL3GEBBUgfjEyOlP8q2ztH29Bw9lnH7j2ac0+xVt7Q+0vHDmxwFqKbNzt0w3FxpXh0udhzcLtRYsC5glgcXhSGS8V6dLhs6LQbIFcG1c3F0N1cDI1tvSoGJjHocRhwzZWGlE9fgfXT17F07lSUxnyITbrPUGmZhTrrLOzJi0Nn20V095tI3XENVAeUBZQFlAUekQUIdghDCUJ37NiBoqJ1yMvLQ3Z2tgChdPFmIdRRsPOrJUrytRdBl8ViEXZknFDGCGVM1tOnT4s4rYRrBNO+4I2PB4LYj6i5qK/tswDjjBKE1tbWirok3JYKagJv37p/0Me3gGpqGtJTUpFmS/Hu+x7zOcGpLzwlRJXglMCU8FSqT406PVioPKXiVLrs010/MS5eFLrsx0XHiBLbB08JUCMjIhAeHg7GOWUJCwtDaGgo5oaEIDQ4CKGB/ggJ9EOQfwAC/eYgZM5MhM2ajuSAGcgLD0CJfj6qFsficLEZl93paN+QjQ5XqgCiBKO3oKjDLJI+edWiVJj6FglQLSJZVLtMFKUEBAqWPmFtoNNhRLvdgBvrdbi8LgmnC6kejUBLbgT2pQVhq9UfVkMkpulT8J6RrvWpmGJOHVL1qC8gnWK0YZLeIgDp+CQjJiboMSlOh/HRiZjA2KMR0SL26FjC0eB5eJHq0Vlz8FFwAI4cPwqo0GNqLFUWuIcFFCAdKajzwc5jc2uCVtGIX2yohlZef0lz1WGaswTtjlx0OfXoLTXi5igM3N5easDJlXE4nh+JtlK9yHTOgPZdjtEFiocGVD4asMqMrUyqBUciPG4jCiI+QNyHryIvYBKKo/6MTcnTUGmajmrbHOxLnYn6nPm4eeEIutWNwD0GAfWysoCywINYgABNAjX5WO59P4/HCOCYLIku2tXV1cI1nopQQh2qGAnvrFarUK4NBnR8Y2IO9r4n9bX+oFjCY9qQCZNY+B7GXaV9qbzdtWsXDh48KBS5g8UHvVvd+dajevzwLHA/tqZy9/LlyyLJVUNDA7Zs2SLi6nIBgXXM/iL7TP924fv8bn2Gx+52fLB+w8+UJZ3xaVO9hfDUt/QHp76KUwlPpeqUrvosEp5KcEp46gtO4+PiERsbi5iYGERF0V1/gSiMdRoeEYmwiAUInReBefPmITRsPuaGzkdASDj8g0Ph7x+AgNkzEfTFNIR+8SkiZ38CQ+gs7CxciAPOfBxxLsYlRzquOdNw02FFt8sMEefU6VWMwp4MUYTalMpTvdd1X9xPq3vqJ+k+W/0W7/yGgJQeiNeKk3FxTQJOr4pBS743c32TNQBrLWEINCXhfWMK3mGhotOciqlDCElFUiZTKghHWagenZBsggSkE+OSBSAdtyBOwFHGHn0lZD5eDArFi35BeHP6dOStXHYrc/3Du5qrT1IWeBItoADpg4HJkfJfG1sTNVdd3Q/tu85rZc3495ItqChbIpIPebgSLFaGvcq70TLwtZfocH7lApwvjBOZPuli1OPUw8OMn0/YKufo+z1GdLnMqMsMRNx7v0PanEkoCn8PFQmfYafxc1Rbp6M2bQ4OpM1AQ0YArh5vRPcAbqxP4uVc/SZlAWWB4bOAjD3JPWEOVW1UgxLqnDhxQigUqVRcunSpULQR5giX3ZSUrwxnBgM3o+U1Cb24p0qQhYB5+fLlwpWaClwqca9du3ZHTl6lBB2+fnGvb2JdyELVbnt7u3CN5wICQxts3rwZhYWFQkUtwTf7zaNq52kZ6ehfeC4SkMq9LySVjwlLbylP+xSnVJlKaMq9VJlKaCrd9SU4FYrT5GQkJSWJkpCQAJa4uDhRYmPjEBMTK2KdJkfOQ1JEGOIj5iEmfD4iIucjLCIUYfOZJGoBwkJjEDIvCvMjo7C+uAg7NldgW0UZysor4Ha5UeGyY7OrBHucq3HImYeTrsU4687FRXcOrrgycN2Vhg6nDd12I3qdBhHHdPTdhz4akYCy8/DYnUIaEXu0OAmX1ybgXGEcji9bgJZF4ajPmIsdFn+km6IEGJ3YB0QlIJ00RICUcJQxR8XeYBPu9YSjLOMSDRgfr8OEmCS8FZWANyNiQNf6sWHMXB+GPwaG4I8z5uDTAD+cOH4EvehFz+0RSu51yVavKwuMQgsoQDpSUOeDncemfXG/dtRhTFltu+ZqQnipHZfKbLhSZkBPqRU33CZ4GCtIwNLhGVwe5SB+k8G0C6LRVpzkhaEuqg692ewf5Xmp7/7qbU8mBKDtqB5lDFKPy4Az63RImz4W1umvYUXoVLhjP8FW/eeotsxAbeosNGYEoDVzNvZl+OFs4xZ0i9uBUXhtVz9ZWUBZ4KFbgGCHKsQbN24IRShjHRLMMdYh3XwZy9JX1UjAwyLhnlStyf2jgj4j4XulTXzPhcekzbjna1lZWaBbPJNRVVRUiGRJR44cESCaSasI2e62+aoUWW98rrZHYwEJQi9dugTW3Z49e0TiKybAYt0ypATr2lcFfLf24dtWhutxGpOe9UHS9IwMsGRkpCMjrX9JQwaVpXcc5/vSkE5Xfemun5KCdF4XUlKQSnDqC08JUC1fxjkVqlOTCSZRjDAaDd44p3o99Dod9MmJ0CXGISk+FnHxBKdMFJWExCQ9rCYr8jJzsKagEE6HHVu2bsauqirU1dZ6y549qKvZjZpdlaiu2onqnduwa9sm7NyyGZs3b8KWjRuwvdyJba4S7HauRq1jJfY78nHUuRhnHDm44kzHdVc66G5PcNrlYgJUxjj1AlTGLGVIJMY25X0c7+eYF0HdE3/1e2Jls6G3GcOzMRTbzRI9rhUl4uLqeJxeGY0jS8LRkjUPVWn+KDEHIMwQi8mmLEzoA6LvGr0u9lSRvm16+EUCUn72FEOKcK+fkGQEy/h4PcbHetWjb0bGi8z1f5oXiddDwvGKUI8G46XPpyNryWJ4PJ3w9Pag59EMA+pblQUeIwsoQPpgYHKk/NeWhrj/5KjFc64a/MC9HZtdhYAzeVTefFA5em1dvBjc1I3E0N9IDLWNmQiAN9n8Hu+NtRmddjOK5k2F/qMXkTd3MkqjP8CW5GmoMs/EXpsfGtIC0JQVhH3ZQWjO9MfpnavRiR6oafFjNCapU1UWeMQWIEiTQOfKlStCDdrc3CxctcvKyrB69Wrhwk1AI918JcwbLmjzuH4PoVf/wt9CCEq3+Pz8/FtZ43fv3i0UhVQWEoSqbeRagApqFi4eMFHS2bNnRVgDxgjdunUr1q9fL+qW9SyV1FSFjhQIOlz9qX/b930uFwYIiW2+iaL43GZFitUMq9kEq9koisVsFop0njsXZhhSwm53CHszsRvDeZw4fhznzp7DuTNncebkKZw4dhzHDh/BkYOHcLj1IA4daEVrcwtamvdhX1MDmhrq0FC3F3V7a1BbU4091btQvbsKuyp3YOeOrdi+dTO2bt6EzRvLsancjZ2uElQ716LBsQqtjnwcc+TinD0Tl5wZuE6XfWcKOhxmdDi9pYvwVHhzKdf8ob6HVp//1edBHUzM5GDmeh0ur0nC2QKGaovCwUXzUZsRhk0pc5BliMQUk02oOYcCht7tM6kenWKw4W3u9RZMTjZhYpIRkxP0mBKXhInR8Ri3ILYvMVOUgKOvB4XiNf9gvDpjNj4J9sOxk8f6BpC+zPUjdzhRZ6YsMAIsoADpSEGdD3QeL1TUxWnlu6DZD+DFMhfanN6g66NtYOSKn0rA9NVvBkZyO/EmDbAK5ahQk7pt2JM5D/oP/oBsv4lYE/k+KhI/QaV5JmpS/FCf6o99mQHYnx2M5pxgtGYH4GhZLro91JCqTVlAWUBZ4O4WINShsu3YsWNgrMNt27YJReiKFSsEeKArty/IGC6Y8iR9D+GPjA9Kt/hly5YJaMa4knV1dTh69KiIEcpYrQRtUv0plZ9yf/caVEeH2wKsD6qomSippaUFBHJy8YAxQglC2X5Vv3mwxGK0G/sMIbIIL5CaioXZmVi1YhlK1xdh5/ataKivF/FZL168KEJ7cBGBhfVCSM1QE1cvX8GVi5dw6cIlXLxwEefPncf5s2dx5tRpnDl5GqdPnsLJ4ydw4vhRHDt6GEePHMKhgwfQeqAZB1r2C3C6f18j9jXWo7G+FvV98LRmdxV276rEzqpKoaDfvn0rtm3ZiK0by7BzgxM73CWodBVhl2st6h3LcNKeiXaXVYT9uumy3VKTjuR7UHVuT9ac4l71KTLXO4xos3sz118oTMCplXE4vCQS+3PCUJs6Gw5TCGaadHjfkI6pFiummlOGRDHaH5ISkDJr/RSDFZN1Zkyie73IXK/D5FhvYiYC0jfCo/B6WARemTsPfwwKwR/8/PHi9GnIW7oQ6O0B6EWhJkTDPVyq73ssLaAA6QOByZHyT78uq4knIH3GUQ23qxAeVxx6HISko2tgU7/3yavvm64UkVmV7lhUkJ5fa0Da9Ddh++JNrJz3LlxxH2GHga71s1CX6oemjAA0ZwWgJTtYlMNZfji0xgJPV9tjeWlWJ60soCzw1Swgodrd/ouvMT7o+fPnhYsvoZwEoatWrcLixYtvQR2p5CKkeJIg5cP+Lb72kUCHEJT2YwiBRYsW9ana7ELVVl9fL2KESqDDmK1qe3QWYJ/gxv3dADSPc/GAKupTp06BKurKykoBQtetWycUoYTdbFcSgHP/sNvZk/p5vn1G9hsZToIxWF0uF3bu3CnsfvLkCVy5fBHt7W3o6Wa/8arAZN1xUYGqd/YpWRjbteNmOzrabqL9Rhtu3riBG1ev4frVq7jWB04vC3h6ERfOn8P5c2dw7uxpnDl9EqdOncDJE8duA6eHD7XiYGuLgKdUnDbvb0RzUx2aGmpRW7cXNXV7sHvPXuyurkHVrl2oqqzEzu3bULZlOza5inHQvhBtLpvy8lLzsxE5RyUgvWnX49r6JFxal4QzhQk4viwGLbnhqMuYi0rLLGQaYvC6JQ3vG9Pxtsk65CrSW671VI4yOZPeIuAo1aMEpBPjdZgYk4DxUXF4K9Ibe/T10Pkic/3vA0Lw0oyZeGfOFzhxpBXwdPYlaHp0Y476ZmWBx8cCCpCOFNZ57/OIiBjzD42Nz2grG5/RKiq+qVXgm39b3hCnuWvxiX09uh1paGfG+lESb1RB0ScPivrWaafTImJVwa4XblrFkR/C+Oc/YlnQJNijP8Dm5M+wyzwDtSlz0Jjuj+YsP7RmBeBAdjAOZAXjSOYcHFgWj+72q4/P9VidqbKAssADW4CQh4WAgAqq48ePC0Xoxo0bUVRUJIAO3bh9wYQCOg+ucCO4oi0JdagapI0Zj3Xfvn04ffo0rl69CipCWSfcCHN8ywNXtPrHh2YBCdgI16g+5AICQSjBnN1uF3F1uXggVdSyv7Den1RwOVS/izbztRuvRYxbTBC6a9cusXjAcBK8dhFMs264CdFXr6dPAcbogexP3j4lG4Jvv2J/kyEPPN3d8HR1o6ez61bp7uhE5832W8ULT6/hxrUruH71Mq5euYgrly7g8qXzuHjhLC6c94LTs2dO4fSpE6KcOnkcJ48dwenDB3H80AEcaT2AQ62taG1pxsF9jWhpasD+pnrU1+7Frqpd2LxtKyrcdlSXLsdx50L0uCwjEpL53oOqx0/2HKN//dIL8UaJDleKEnB+dQJOrozDwSUL0JAVipqUILgMcxFo1GOSKQ2TzFa8OwSxRvsrRyUg5Z4KUqpHJRwdl6DHhNhkTOhzr38jIhrMXD82JAx/CAzFi3NCMP7Tz5G7MFMkLezp7UE3PH1ZGZSMVF471V5Z4O4WUID03mByhLzjZ67G//rrLft2ahX7y7SKfat+ubFh+4/K9p3VnDWotOei25mENmc6PE6duvFQK7SPfRvoclnRYzfA4zLj8LJY6D/4PRbOfgNFke9hY9InqDR9jhrbTDSk+mF/VhCaswNxQJQgtGYF4mjmbDTlzkPHpRN3v/apo8oCygIj0gL9J/s8SQkLfE+Yx+gaf/DgQTBeJV18mciHWeMJHwh1JMSTYELuhwqCPG6fS6Wnb+l//lS2yTirtCczxrvdbgF0aHeCUCoMfV3jfetIPR4+C/j2m8G+lSD05MmToKKXGeMZH5SgjopfmSxJwjzVX+69gCD7j7zWECLLPsPHjA/KZFSbNm0SCzYMJ0EQTVd4gmkCzbtd3+6swweEGiSsnl709njQy0Wknh54ur0xY3u6u9Hd1SVKV2cHOjva0dHeLpSqN9va0HbjOm5cv4Zr167i6pUruHL5Mi5duoiLFy+I33CO7vpnzgiX/VPCXf84Th07ihNHjuLooUM4sL8Z++tq0FhZhc07tqJ8wwZMj0/G7sJMdJczcZMenY5UoJThlAzwOHRAqQGdLis6XN6kTv1Blno+usDlcNS3Vz3qjT16cV0iThfG4tDyaLQuisC+9CBUmv2RYozFR0YT3jalYZwlBVOHKCGThKRThWqUylFv/NFJferRSUkGTErQY2Ic1aNJQj36ZkS0cK8fGxqBscFheNE/GGNn+uHjL6bjwmnvHMi7tMJriCx3XmHUEWUBZQFpAQVIRwj+vPdpfK9i/z/+zYYmaO56aOW10Fy1RzVnfefbpRtw1Z2Gbmcy2p1WMLnNcAwo6jvUTcrQtgFmrjej3WlD9mcvwTLNm7XeEfcRtho+xy7rFyImEF3rvYA0GM1CPRoo4o8eyZyJ+oxgXDrSIK92aq8soCzwmFhAAgPCAwIdqhEl1KEiVCZKIsAhxJMuqv0Bn3o+OOAhwPG1Ie1FSMZkSVSEMkYoFaFMuiPVoLJuHpOmNCpPkypqAjgqEg8dOiQUoQShXDwg6JZ9RoJQ1U8G7yf97UO7se/I6w5tSsDMcB0Oh0MsIBCEcgGHEHQk9hmeE6+vslB1ysfSXd/XZZ+KVvZ/uu3fEef06lWxSMLfevHCBVw4dx5nT5/BqRMncfTQYRxobsbRPfWo2VOJXTsrMS5jGX4eHQV7Tg56S9LgcSai3WVGmysVjE/a47Sgy6VHl0jmpO6zh/Y+W9mX9u1wGHGz1ICrRck4tzoBJwqi0JIfiX3ZYaiz+sFtDEaQMQl/NpgxxUwFadrQu9ffAqQ2TNJbMTHZJNzrJycYMDlOh8kxOkyMTsRbC2IEHH1tXiReCZmPVwJD8fKcALz26cdIzUpHr4chOR5wcWVUjp7qRysL0AIKkN6bTI6Ud5Q1/NOY8hb8g303vuvcBa28ET907D652V3ouV5uhsduRpcrCT2OFAVIlYL0sW8DHoceXW4zthpnIPn9/42FQW+jOPpDbNJ9jkrzF9hrm4GmDKke9cJRAtKW7EC0ZAfhcNYcNKX74+yeDermQI12ygIjzAIDAQOCHcY7ZNKX4uJiAXTown03kOOr3OoPMEbjc9qo/+/uf0yCHSrcCHeotGU8SSpwCXTo3ss6IChhHQ1U2JzkayOsaY260yHQYkKe/fv3g4sHhHQyNqjsN7IdsM/INiKPyeejdT+YHaS9JAy1WCzCflxAoJK6sbFRKCnZZ/qrQWX/kHv2qZGwyfOR58Lnvpt8XYJTCU19wamEpxKc3oKnbTfRdu06GNv0/NlzApIePnIYJ/e1oGFfHRprahC+2oFnYzKhxaUgID0JV8rT0OtIRq/DKHIo3HBb0elKRo/yhnvs7+MfF7jbbjegrUSPS2sTcaYgDseWRWJ/XjjqM0Ow1RqATH0E/mw0YarZhrfNaXjHlIb3TNynDlmSpi8VpDZM1JkxIcko3OupHp0Uq8Ok6CRMiIrvy1y/AGNDw/FiUChe8g/C6zNn4e1pn+DsudNAjwKkvtc39VhZ4P4soADpSMGf9z6Psn3/om06iP/DsROaqwaacy+mO1247MpAt9OMHrsRPU69AqQKjj4RN1Uepx4XS0xI/uB3SJ89DoUR76Ms8VNsM05HtXUGGtJnY1+mv1CPtuTMFepRAtLm7CDsz56Lg1l+aM6Yg9aypQqQ3t9ooN6lLPBQLSAn2vxQ+ZiTbaqQLly4IJRte/bsEVCHLqiMdUggwazNEuANBi9GK9AZ6HdLWxHmyEJlG1186ULtdDqxfft2AdLoGk+F4UiBNg+14T3GHyb7ie+edUQQRQhKFTUVvYz1SqXismXLRAxYwm72GfYd2Q4Gaifq+O1qUdpLFvYbPqaKesmSJcI1vqKiQizYUInL6xZh4Gje+rdNCU4FJO7sErFNCUmvXLrshaSnj+Ps4aPY39qMo02NyHBvxvO6XPwq0Qot0YyXDAbUr7Gh22kASgy46TagzW1Gj8qn8ETcy49USNpFIO8yg/u2Eh2urkvEhdXxOLUyGofyItCUHYaalAAUmUMQqNdjgjkDU8ypeMeUIgDpVDMTNQ0NIBVu9X2Z6xl7VADSZBPGJxowoc+1fsKCBLwV/mXm+pdD5gtA+uKcQLw17TPkL1ssLlO9jF+sNmUBZYGvaAEFSO8NJkfKOyr2/6O2oQEvuCqhuRvxm5KdsDvy0ea0oLfUKmKQeuwp6LUrl4mROiCr87r/ttlVZsHK4PFI+PgVLA59G+7Y97HFMB1VllnCtX5fxmw0Z/n7gFGpIg3CvuwQtDJpU6YfWgpNfS4mX/HaqN6uLKAs8JUtwMkzgQ4VRgRwjFcnkyVt2LABzM5MdRtBDguBhAI2twObr2IPwhxCZaps6eLLGKFU3tI1nopCulgTrvlurB9ZTxJ2+L6uHg+/BVgPBE1cPGBMV8Z1bG1tFVnjS0pKxOIB61r2G7YRPpdtxfexPKb2d+9X0lZcPFi4MEckGGPIjvLycqGkPnLkiAjp0b8V+PaZ/q+N5ufyGsLrCuObMiFUV3sHbl6/gauXr+D8+dO4dOI0Dp84itMHmlHeuA/fsi2GZsrHXyXn4gfxNvwqNgFLlmXjZmkG2t3J6HLSK84KxoZU983KBkPVBghH20v1uF6chMtr4nG2IAbH8yNxYNF87E1n5no/5BrDMMWcgXHmHAFG3zXZMNmchvHm9CFzs78NkOotGJ9kxPhEI8Yn6DE+jomZkjA+kurRGLwxfwHGhoTjpaBQ/ME/GC/OmoMP5szEmdPHReZ6xh69XSM+mq9W6rcrC9yvBRQgHSn4857n8UNn3f/zc3cDtLJqaM7qq++Ubuk96U4XNxA9dK8X8XoYt1ENpkM1mKrPHfq21eMwAk4DWvJjkPz+75DjPx5rFzAx08eoNE1HTcosNKT7oZkZ67NkYqYv93Sxp4q0OZsZ7f3RkjcfPR3X0M1ronAl6+mX//V+L5bqfcoCo8cCctLbf+9rAb5GNRWVbYxR2dLSgqqqKpGVmcCBCizfpC9SnSUBhQI4dwc4vnahraQalI9pT8aRpH2Z/Zqu8QcOHBAglECaMJSgQm2P1gKsAwJP2X98z4bH29racPGid/Ggrq5OJEsi2KYilIpftoH+de/bLtTjO/sOFwpoM1+7se94QehCrFixQiweMDFVQ0MDjh07JmA0Y2qyTtT29S3A9k5bUk3a2dEJJnq6dvUqLp2/KKD/6WPHcfjYMfx97hp8L3Udfm7Jg2bJxnOJufh1tAmRhkS0FKcBbiO6HWZ0Ouluz6RNRvTamchp6O9B1X3+6LBxp9OEdqpHS/W4VpSMC4VUj8biyJJI7MuZh8o0f1QY5iFYr8ebNtttMFRklx8i9Shd6/n5b4vkTF9mrp+UyNijSZgYmyhc69+KiMXrTM40LxLjgufh5aAQjJ0diDc++RTZS/Pg6eGspwdqxvP1r2vqE0ajBRQgvSeYHClv+Jn7wD9/d1OzAKRjXHtvLHOWoN2tsjyqm5kn72amx2XFEv/xsH0+FgVhb8Od+DG2Gqeh2jYLtWlz0JTpL2KNerPWfwlH+dwLSAPRnOV9vC87GJ3XzqJLJG7kH94wqE1ZQFngfizACS/VoFS2EYRS2UYQSjBHRSizxhOEEkLIxC9KFXonvBkMaEmgI+EOQQ9jgxKEMvRAWVmZAM8tLc0iPivjhCqgcz+t99G9h4CUsJrQmm7ZVCUya/zWrVtRWloqQCjrmHUuVaGq39x/v5F9hTbjY18VNcNJUHVLFXVtba2wPeuA1zBez+R2N3gtX1P7B7cA2z7HDBb2gfa2m7hx9ZqIS3ruzFmcPX0Wrxa4MSanGL9MXwEtfSl+o1uMv07KgpaQHYVE7AAAIABJREFUjt8mGGBfmor2UhN6XAa0u1LRQzWpy6DUpAoQP7Q2wMRMbXY9rq1PxuU1STi7Kg7Hl0XjwKJw1KcHocrsh0xjJD42WDHJkoYp5pQhc6n3ddX3qkdtmGrwwtFJySYRe3Righ6TY5MwITr+Vub61+YvwJ9CwvGnwFD8LjAIL86YjekBs3Hq1HFAuNb3qvnOg1/K1H+OagsoQDpS+Oe9z6Oi6Z+1zfuhuXfjf9p34rA7B3AmPbTBQoHGJw80Pj51StDPmFMmdLqsqE0LguGD/41FAZP6EjN9ih2W6diTMgcNmQHYlxU0ICBtzQoECxM1NecEoyFrLi6fbEZPL91MODnqVgrSUT3ojb4fL0HA/cABgjcCOCZK8o11SOhAF+6BEiYNBgBH62uENr6/nSCHzwl1ZHgBgmUCZmaMZ4IdqgkJ0wh0qDIkbJD1N1DL9a3Xgd6jjn91C/S3u3x+N3sTBFFFffDgQRGvku7aTH5FyM2QErItyDbg2y7U4/sDo7Lf0Ia0KRWhjKvLeKzNzc0iPivDE1DVLvvNQLU+WF0O9D/q+P1bgPa9BUo7u9DRl7yJcUkvXbiIGeu3Qsuz46c566DlFOD7qaug2ZZCM+bi+aR0/N0CEz62JqG5KAdwpKLTnYQul07NdxQg/dptQMQdpXrUbsCNUh0ur0vA+dVJOLkyFoeXLBCZ6/ek+GOTYS5mWOLxrjkd75iyMNGcNuSAVChTjTZMNtgwRW/BZJ1ZZK6fwNij8TpMikkUcPStSG/m+rFhEXht7ny8GhCKfwsIwIuff4ZlyxfD09MO9PZJQb5cE7r/DqzeqSww6i2gAOm9weRIeUcfIH3aWYMUexFuupmUKflrDxaPD0RTAPNJratOp0XEnOpxGHDTacMivwlIm/46Cue/B3fiJ0I9uts2A7Xp/mjMCsT+7IEB6cGsABwkIM0KRvPCeSiP+wQnm7bBg154xI1CTx8oHfVXf2WAUWwBQoRLly4JN9OmpiZs27YNdrsdBQUFIiafdI0nlJAqLQVy7g/kEOCwSGXgl0BnOdavXy+UbUxOdfjwYZEBW7nGj8yO2B+EEvjIcBKMD1pdXS3iVlLly6zmVIQSeLO+Vb+5v77S/5rim2yKtmTiNhlOorKyUizaMKbx5cuXQdd4qhTVNjItICGpp9snLumNNrRdvY7kzXuhrXTh+3kOaIvX4kdZRfhmWgG0tBxo1gx8I3kR/iY6E/9fog45eQZcdaShrdyGTpeaBzyp84Dh/F2MPXqTrvXrk3BxbTxOFSTgaH40WhZFoDZjLiqt/sg2LsD7JrrWM9ZoBqaahhaQeuFoCqYIQGrFZL3lFhwd1xd7dGJMAsYt8CZm+tP8BXgldD7GBoXhFb9Q/HHWbHzqNwtHD7fCg27hWi+mPAqQjswLpDqrEW4BBUhHCv6853n8pqL6n//Dpkb8V0c19ruz0eM0ol25nChA/ESsKHsVpL1lNuzLDoXx41eQFzwVpbGfYLOOiZlmYE/qLDRkBqJJxBf1us/fzcXeF5DWpQVhzdxJuNK8VUBRsZ7aS1Sq7hhG+MikTu8hWIBAh4pQggQqEqkIpYsv1Yr3q2yTyrf+IEM9/xIASSAqbUKl7erVhdi0yRvrkJnHr169KpRtvq7xvio21hWL2h6uBfpDznt9uoQ6jKHIOmPmcoaTYLxXqqgZH1SqqOXCQf/6l+1A7b/sI/1tQZvxmNzL2Lp0jd+1a5dIUMUYrf0XD2T9+PYd+fhedateH34LiLqhCr7HA4LS7o5OdNxsR2HTEQFIn12+AU8tKYW2uAjawnX4VsZ6PJ9aAM22CE8bU/FMUiaejrViqiEeDWtS0eVK6VtMN8LjNKHLZYLHYUaXy9wHT43CE2k4YZv6rscLWhOOdvZlrr+yLhHnVsfi+Io4tOZFivlHdUoAXOYghBrj8Yk+W4DRyeZUvPsoAGmSERMTDRgfr8P4WCZnSsCbjDsaHoXX50XipZAwvBw4F6/Nnos3P5+BVUuXeENboBdd8AhhyC0l6fB3f/WNygKPsQUUIL0nmBwpb/hPZVX/9NOKvQh1lqPLnYw2Vyo8DhWTR92cPF43J3erL97o9jjNuGq3YIn/G0if8QbWhr+H8oRPsd04E9U2P9Sl+aMp0w/NIgkTEzHdHZLSvZ4K0tbsuaiIfg/7s8PgqSkSK6pCa+IhHlWA9DEetUblqftCAN/HvsYgCKW6au/evSI+KJVtBKFUthF0SpAjoUR/aKGeDw50aDer1QqTySQUglS3URG6c+dO4eJ7+vRpAdUY65Cwk/WktkdrAdlXBgLQVCCeO3dO1N/27dtF7Eq6bksQKiGe7DuqjwzcR3xtJe1EiExVqMViEYWqUNqXIQioomaiJC7eEIQSSqs+82j7y1B8O6+CrFf2QS4QdXV1YsexM/jFSje0wi34/rIyPLXUiW/kleC53GL8RfYaaIxNmpYPzboYmj4bfxmfin+INSHGpsMZexbgSkK3gyHGbOhgxnuHBd0OE9pdRnS4jEo48UQIJ4ZmbtPlNOFmqQHX1+twcU0iThXE4Gh+FJpzI7A/PQCVNj+kWRZghsGAd0yZGG/OwrumVLwzREmZGH+UiZl8M9dP7FOPEo5OjtdjckwyJkYn3qYepXv9K8FheNk/GK/OmIlpwQE4fuygylk/FBcx9Zmj0AIKkI4U/jnweQBPaem7n9Y2Hfy/ni+r6awsW4xOt15kd+TK6d2Akzo2NAOrsuvQ2NXjMKHbZUHjovkwffQ7LJk7GfboD/vUo7OwN9UfjRmB2Jfpf09AKt3r92eHoHzB22h32nBzSx560ekNVq4A6Sgc6J6cn0yIwBihjHdIdRvdTqkIpWpRgghCPKluk6BC7QcHO75wx9c9mmrBvLw8FBYWimRJhM9UhBJG9998YZwCPf2t8+ieE8ywvuiWTSDHOmTiq+XLlwsVI/sLAR5DIkgQKhcR5F71n4H7j7SZ7zWHizIMO1BcXCxU60zsxpAerIv+20Dwuv/71PPH1wK+10ZPTw9ar97A3xeUQ1u7HT8s2AhtVTm+vcyFp5ba8czi9Xhu4Vpo2YVeUGpdgr80LMQLSZnQ4lLwf8fFYdXydNx0pKPHoUeHSy/2HrvRm8yJsFQBQmWDAdpAh92AG+t1EOpRZq5fEY3DiyPQnBWGOps/HKa5iDTG4W2TFeMtGRhvScO7JgveMQ1dkiZfQDpJb8EEn8RMk+IYezQZExYkgrFH6Vr/WlgEXp47Dy8FhuCVOQH402fMXM/Yo50KkD6+l0l15iPKAgqQDgwmR8orjsYfaI4aneaqbXjftRFtwq3egh6nAd0OqxoEBxgE1Q3S0MDMobCrNzlTKtaEv4OUL8ZiTfi72BD3EXYYpmOPdQ4a0vyxL9OrGr2XgvSgcMEPwYbYj9CUEQgGZG93p6G355o3OZOnVyVpGlGD0Og6GTlR9N3TAoQEEqpxL13jz58/D8YIraioEPFBCR58YZ4CNwODG2kbqmd9QwVI6CX3EuwQMhOEbtq0CQQ6tD2BNOtC1s3oaq0j79f2rwcJ3GSfYX0xTqhcPCCgI+Am6Jb1LOtdtg+1v3sfkn1G7iUIlfbjnnZlkjHpGk8AzQUcKnN9r2kjryWNjjOS8Jn9o/9jWoDHeH1jffXvW0Nmod5enL3ZgX9dvxla0Q68sGYLtDWboRVuhLayHNoyJ7QlJdAWFUPLWYunMgrwzZRl+KZ5MZ4xZOP5xMXQYtPwYnwENhWmotORiXa3Ge0u5mTQoUfNCdS8cJA2IGKPrkvCpbUJOLsqFsfyF+BQbgSa0kKww+KPLFMUPjWaMM6SjnGWDEwyp+EdsxlvD1EW+ykGb9xRKkiZnGmizozxySZMSDJiQoIeE+OSMSEqEeMi4/BGeDTemL8Ar4ZF4KXgMLwYMBdjZ87EtEA/HD7Uil6RmEl5rgzZtUt98CiygAKkIwWD3nEeP195/Nta8e7nNMfe/66VNa7/gaOqodyVD4/dIlZJO12J6HQqBelQADv1mcMLV+lef3pVAlKmj0VuyNsojfkYW5I/wy7zTNTa5qAp3Q8tIjP97ZC0JTsQ/eOQtmYFoSE9COvD38WlYiN67TrcXG9Cx/XTXsd6D7xK0lF0mVc/deRZgBNTTkqpbKOyipnLmcGcMUIJG5YtWybgA1Whvsl+FMy5O8zpbxcJc3icYIx7gh66TtPFlzZmYqqGhgahKmT2a2YiV9vItoDXRderomZIA4Lsqqoq4bJNuM2wB6xv9hkqQ9l/+rcN9XzgPsR+0x8kSxX1mjVr4Ha7hb1pd9q/re2GgGwju9WM7rPjWMOFA6milmPNli1bRIgQjjX19XXDZ6TeXtzo7sbETTXQinfg6aLt0Iq2QVu71QtJV5VDW+GCttSFpxfbMSZ3PbTstdDSC/CCbTm+ac7FD5MzMCYxHd+OM2OaxYiNBVm45kxHm9ukXOwHgYOjfW7TKdSjybi6NgEXCmNxckUUDuWFoyF7PmpSguAyB2KeIRGTTBmYYk7HFJGgKV08piv8UJQpBm/WesJRqR4dn2TE+AQ9xsXrMJHq0agEjIvwJmeS6tE/BobgD3OC8Mb06ViSvwjwMEQJcyyoTVlAWeDrW0AB0jvA5Eg48NPi3c/9cuP+NdqG2h2ae2/9j5z11193b+m8XJaGHnsKmPW73aVDpxoI1UrpY9gGunzAPlf7u5wWbDN8IQDpqogP4I7/GDv001BjnYn61DnYl+EnQCiB6EDFC0oD0LIwFNuTP0dD5lx0ulNFwP7OEiM6TzVCxCDt7fEGLv/6V0/1CcoCd6huqMKRShz5WKpBL168IGKEyqzxdI0n0CGwIchhkXBCQZyBIc69bEOgQzUok+oQhG7evBmNjQ04deqUULfJ+pHNl88JEXz3/d8j36v2D8cCg9mXr7HPEFgzUdKZM2dE0h4mSyKgI+BmHcvFg8H6DIGfVEDeq92MxtdpH/5u2ignJ0eoQQmamZSK4PnAgQNgsiQu5vTffPsLXxusTvv/r3r+YBbob2P5nHsWgtC2tjZRZ1TzNjY2giB03bp1QknNumZ/Yd+Rdc9jjAk7XBvPs7unB2E1LdBKduLHxZXQ1u8QalJt7TZoq7f4qEnd0JbaoeWVQstdh6eyV0FjtnsmcjLn4Re6HDyVlI1fRSUgyJKImtVpaLPzvs8skjgRCHY4LfDY6W1n7pszmdGjvO9GzdyJMUdZmJjpZokO14uScGl1PM4UxOJ4fiQO5IajOjMEu6z+yDeG432LGRNNGXjPmIr3BBQduiz2dK0X7vWEpHqrAKQTk00Yn2jAxHgdJsQmYUJ0IsYviMOb4TF4Y340XgsJ78tcH4JXZs7BnwP9cfgIY4/2fJm5frg6s/oeZYEn1gIKkI4EHnrnOazb+vzPKuqOf3NDI7TyemiuOuS71ohMjaN9BVD9/uFVdw6Hva+uN2Lx7NeRGzAORdEfoiLxU1SapqPGNhMNGX7Yn+V/h1KUQJSwVLrcS3BalxWCsgXv4XqxDl1OKzqcVnSVJKNz/yZ0iElcl4rR88QOaMP7w+TkVH4roY6MD3rw4EFUV1eLZEkEoYzH1z9Z0mBgZzTCmnv9ZtqLhepA7pnwRcYHJTiTyZIIQgnWmCzpbmBH1pfaP3oLsA9R2UYId/ToUaHolSrqVatWCtBNGMq24atuvFdbUa97FxhoMxa5AEO78DrE+KsMP8BwEjU1NTh06KAIKSGzxvNapraRawFe13iNk7GouXhAyEmVb/+xRl43fYFo//7BRYdh3Xp6kHfwFDR7FX61fje00p3QiqugFVVCW7cT2prt0FZvhFZQ5lWTLnMIUEo16ZicdRiTWQgtdQW+a12CH5sWQtPn4tn4VPw2Ro/ZJh1KC1Jw1WUBXHr02k24WabDTZcVnY50kb+hkyHKHkNxgTrnrzb/EWCUcNRpQntf7NGr65JwvjAeJ1fE4HBeBJqyQlGTGoQKkz9iDHGYaE4Bs9YPhVq0/2dOMdoEIJ3KvcGKSX2xR6kenRybhEkxCRgfFScy1/9pfhReD12AscHz8GpgKF6eHYQ3pn2OnNxs9HR3cYVKiD+UgnRYr2Tqy55YCyhAeiecHAlH1u1/Xtu85+hzjqbOX9trb/60bCtOubLFCqgaIL/aAKnsNfLs5XEY0ePwZhrtcVlwJD8aadNexqp5U+GI/RBbdF73+r2pc9CUGYD9WQF3BaQHsnnc7xYo3Z8dJFzzd5tnClUq655qa49dh/bq9ehm/vreTqUgfWIHtK//w/pDz/6fSKUhlW0ECefPnxPKNoJQxgglcODkNDs7+zYoMdjEtP9EdbQ/l0CHe07sqWyjPRnnsKCg4Jaybf/+/UIROpBrPOuRRSpD+9ejej40Frhb/+ExKtsIrJko6fjx4wKEMmu8w+HAqlWrBAhlXUuQx7qXfUEqQFU/GlhVLfuL7D9cPJCJkrhAQxDKrPGMzXru3Dlx/eoPQWWfkfuhaSHqU+/XAnKs4aIb4yG3trYKmL1hwwahCF26dOmtsYaLRuw77DcP0k94jR3OECMeTzfKT13As85K/JW9Bpp9N75dshtPr9/lBaWEpHS5X7PJC0pXleOp5WUYk+/CU3l0uy/GmJw1eDqzAFrGMmi2xUJRqhmW4XsJKfj72GRMMttQtDwNF0pMQk3a4Tahza1HF+OUOvQKkI4CQOwLSBl79HpxEi6tScLpgjgcy49GS2446jOCUWv0R7Z5Pt436/ChPgMTzRnDC0gNVkzWmTGRcUcTDXgrXodJQj0a/2Xm+nmReG1uOF4MDMXvA4Lxh1mz8FGgH04xcz1jj/YKRnq/lxf1PmUBZYFBLaAA6UjAoXeew8rGZ7SKupqnyho6/pt9b3uSqwS9TrMKPj4KBvTRAHTh0ENAUrrau1Ow3TQTWXPGoSjyfZTHf4htxunYZZuN+gx/NGUFoTnrzlijVJC2ZvnjUNZsAUmbc4LQkBkIR8Q7OL86Gd10sXJ4VQKwJ6Nt2/K+m4hOAUoHvS6qF0eNBSQMkCCNz323jo4O4eLb3NwsFIoEOnRBpXKRk0oJcdR+YHjjaxvfybuEOb4xVhkjtLCwABs3VtwGdAgJOIGX9eRbR+rxo7EA+wohm+xD8ix4jOo2KkKZMZ6LB1JFzfol8GTxbQu+bUQ9vndfIgiTMVZpS8Iyu92OHTt2gIsHJ06cELGNqc6l2rB/Hcm6UvvhtYC8fvUfZ/icCwiM68qxxnfxgGFYfMeaoeg3vAYTwg7HxhG2x9OF1qtt+A/uKmiOGmiOPfhBaTWeK63GsyW7oQlQSrf7bdDWbcMzq7fgGWa7X7kB2nI3tHwHtCWl0BatF673f5W5An+XugTfsy3GU6Yl0PRL8UxiFn4aY8Q/6wxIzrHgcGkaQDhqN+KmK0W4XY+G++3R/BslIPWqR5NxeW0Czq1OxIkVsTi0ZAGassOwNyUAW4zBCDUl4i2LDR8aMkTs0f5qz4f53Ju13qsepYqUsUelenRcgl4A0gkxiT7q0QV4LXQ+Xg0Owb8HhOCPzFz/+SfIWZID9PL63kP5h4Ckw9GH1XcoCzz5FlCA9E44ORKOFBc/91P3wWatrAo/cu/GSccyoR7lxX40D3bqtz/+9d/jNAIOHXodXMk3o91pw+rQqVgU8jZKoj7ApsSPsMM0A9Upc9CQGdAHSO+uID2Y5ecDSINRZZmFKvPMvtijBgFIexwmwJGMGxtz0evhjUQX6GSvNmUBaQFOWpn5WiZ9qaysFEpFKhY5OaWLr4R5BBOyDMVE9UmCQ1L5R3tR3SSBDtVtVIQyLh7VUHTxZUgCuosyfl5npzdzvKwf7vsDBd/X1ONHYwECHUIVqhKZYGzjxo0ChDLpC9WLrGfWPfuJ7DOyfcu2IZ+r/Z1QlDbzXTxgjFDG1S0tLRUAjfElqcalKpcLORKE+rYGBUZ9rfHoH8vFg5MnT2Lfvn1i0Y3xXjnW+C66yfHGdz+UfYTXZybeGq6ty9ONC+1d+KeN1dCce/AdVx3+clMzfri5Bd/f1IynN+6H5qiGtp6u9zvwjXXb8dza7dCY8b5gkzfb/XImcirF8yLjfSm0heuhZa2Clr4SWspyfM+8GN82LMRzSdn4QYIZ/5BoQECKFduXW9HmsAFlVqEs5T2pNy7+wElveR/J93nL438fPlrmUhKQtpXocU3EHo3DqYJ44bXWnBuB2vS5qLL4YYk5DB8bU/CekQmZbHjfOLQu9hKQEo5ONljBuKNSPcrETG/FJmNCdIJQj74ZEY0/MXP93DC8EhSM3/vPxdjpc/Dp9M9w4uhBdMED+sUxuwJ6PSqE2HBdxNT3POEWUIB0JODQO89hN57WNuzZ/RNnI75wOPrgKIOMK7eQ0TKwP9G/02FGL9WddhNOrzMie9YbWBX2NpyxH2OLbhp2mWegNtUfTZmBaM4MEu71rVmBaO2Xtb41KwAHGZ80i7FIQ+GKeA/nCxPuCEXhYaB+txW9nRdEBnsFW57McU3CALkn+JQbj3FySldfwtDDhw+DIHT9+vV3QNDhmpQO5YR3qD+bNpLfQdglgRePSyjGx1Q+EZhR3UY1IZVtDE/AemB9qO3RWoD9wlfVJvuOPCu+RvBGcM1kSQShMlGSVLXJ/sL24NsuZPtQ+9vhp7QXAbK0jTzGPfsSlbarV68WCcaYKImLBxKC+l7XZD2p/fBbwLff8Ntl3+FxFplkzHesIQT1XXAbKf2FgJTq4+HaaJ9r3T34YFsdNPce5lk4/heuusDnXHWfP83irv1Mc1Q3EZ5qJbugra+CxmRO67yKUgFKCzdCW1UGbbkTWr4T2hIHtLwSoSjVctZAyyiElrICT1uW4hnjImj6RdAS0/G9OBN+nxCPvGw9jpRkostl8ybxcZrgsVsAuwUehwkdLoaCsogYpnAY0GtnPNNkwK4Tx7qdFnS6CFe94aKe6Hv2x1Sc0+Wy4KbDhOslBlwqSsaZ1fE4sSIaTUujULcwBDWps+G2zEWYKRYfmiyYZPIC0ndN1iFzsZ9iTBGffQuO0rW+D5BOitdjUkwyJkYlYfyCeLwV2QdHQ8PxWnAoXg0Mxv/wC8GETz5Afm666K5UZMsyXP1XfY+ywJNvAQVI74STI+HIuv3P/2BD7dHv2muwtWwlulwEo2bhNqwGYbV6+zi3AbFSz5tOh0HcfDbkRiB9xutYG/4e3LGfiGz2NbbZqEsLwD7hXh8sAOnBAQApoWlLdjBqTDOxMeoDcbN7u30YmsKCTsacunJUAFLvKuuTf3kfzb+QEzCq25gxnvH3qFakGypVWIQShHicFMoJqtxLYKH2t0Od/vag/agINZlMYk/YQxUUMyZT2UY1LuODEuqwLrhJgMC92kamBQiv6RrPDOYMJ8HkLYR1rF/2Eda7BOD924R6PnifoX2kktpsNovHVKiXlJQIexOkMVmVXECQ/UTuR2aLUWfFxR4mhmtoaBBjzdq1a4VC3ncBQfYb7kdqP+Ei1rC1td5edPb0ILymGZp7L7QN9TF3TL2cNeVaGZPU1kLsHXtuKUq1ou1eWLqWGe83QFvl9iZzous9s97T9X7hOmjZfaA0bSU021Jo5sXQjLnQdDnQkrLxmygDZsTEYkWGHqdKUoCKVMBNJakBHS4dbrotuOmyiQRPTPLU5rKhzZWODmcauhw29NBlXyV8GrGejZ0OE26UGnClWIdza5NwalUcji+NRNOiCOzNCEKl1R9LDfPxiUGHKaYUjLNkYKrZhuEBpCnCtX5CsgkT+mKPTorXYWJ0EiZGJWJcJJMzRQn16Csh8/FqYAhe8QvEv8/ww0ezP8eVS6dV0FE1/CgLDJkFFCC9Y0weEQcqGr/zm7LGo2NdFeh2p6PHqRdJbTgg3w5/FCxU9ni82sBtgNRpxg6rHxb6jUdR5Acoi/8MO4wzscc2B/UZQdifFYzm7IEB6cGsALRkB2F/TpjIXH92ZRy6XVRa+9qECwsWdNuT0XGqXgHSIRtMHu4H+07UfB/LbyF0k2rQCxcuCEUok5A4nU6RKImTUIvFAgkipMJR7kfqJPVRnpcvJOZj30K7ccJPoEMQSnhWVVWJI0cOi3iTsl5896wj1l3/4vse9fjhWeBu/aT/p1O1y7iUly5dElCH8So3b94s1IpcPCD0Zr/hXrYH7ln/su/I/aNsqyPxu33tJR8TLMtkSVykYTzW+vp6oQhliIK7bbK/8DX5WO7v9n517MEtIO3K/UAbX5NjDRNcEWRzrOE1kIturGvZbwjA2TYft/7C38BkaXIxayBbPKzjHnp0eHqR0XwM33DWQKvYt0orPfDsbfMv1x6jtuUANNfePZqj2qjZd6/X7Ls9WkmlcLu/BUnXbYG2ejO0wo34xqoN0FYy870T2tK+OKW5hKVF0LJW97nfL8WPLLn4mSEDmnEpNP0yaLEZ+GGUHmP1BqQuSUPtGhsulxjhcSR545Y6eE9pQ6fT5j1WqgPshj7l6cCu+bffi/rel6rHw2GbDjvVo3pcWpeMs6sTcGJFDI7kRWAfY4+mBsBpCUO8PgETLRkYZ87E+D5A+o7Jq/J8mHFH+VlTTSmggnSqKRWTDd7YoxKQMnP9xDidgKMTFiTgrcgYvBEehdfnReLlufPwYmAIXprlhzc/+Qg5S3LRS3d6j/LCeVjXJPU5ygK3W0AB0tvG4xHzZPvxb/+XsobWorIVIjkTSr1Zv7ucln7wRw2ywzHIqu94eO3MF5BSFV2W8BkWB01C8YI/ozxhGnaYvIC0gYA0e3BAyiRNrdnBqM0MwYaYD+EpS7trIrMuB12mEnF1/xblYn/7CDAin3FCKuEa93RV9M3kywQWTPpCd0VORJWi7d7KtcGAEifHEuhwT6gjQWh5ebkAOlRI0c2agE3WzWBQYUQ2rCf4pFgXvoVu8TJrPMMaMM6rdI0nsBusPajX7q8/sa/Iaw/7DBcQ8vPzUVxcjK1bt4q4ulSE8vohuZXvAAAgAElEQVSl+s3I6ny+fUU+lmMNFbz0PuDiAeuxqGiduB5yrJHXSnm9fJL6CsdTXjeGYyPW6fV4UHLiHH5Qugtaed0JzbH7r2+bg9mrE7Wyhs1aRWO0pmlPPbuh4Q/fctZ0P1tahTGlVRCglDFK13uTOY1Zuw3PFxKWboRWWAFtVTm05WXQ8l3ehE6LvQmdtOzVeCGjAD9LKYCWthxaSh7GmDMEMP1ZQgZ+HGvF30ab8C8xFnxutCB7SRaqi7Jx2WFDh0OPNhdjl5oBhxmdPObsvyj/8O6X1dzjwW3Z5TCivdSAq8XJuLgmESdXxeLw0ig0L5ovBBhV1jlYZIrApwYrJplTMcGcKvaMQTrVPDSAlPFGZfxRJmYScDTZhPF9mevHx9K9PhHjIuLwRni0gKNUj74UHCaSM704cw5mzPoUZ06fgEf41X8ZRmo4+q36DmWB0WMBBUhvG48f1ZPvVjT9s7axNuCHrho/raLe73l3vf+/2LceOeNOR5s7BSgxo8dhVrFublMGPvjAqW46Hp3tvInGvDFIuxxmlES8h6UhU1Ec9WdsSPocO82zsJcJmjICBSCl+zwz1t+ttGb7oyUnGKUR76E1bwEYSF9mrvetYwLSXns8Lu5eD9wKZD56LvMj4ZdyEjrY5gt0mHiE7ooEoUxgQWUL3Xw5GZVJS6RSh8ceN7XOcE+q5aReunnyOYEObbp8+XIRh5UqQqqijhw5IuAAYei96oxAQW1Db4GB6kECHS4eMEYlk6xUV1cLlSLVioR1rGf2GfYX7n3BDvvNcLfFx+n7fPuNtBshKBOMFRYWCrX6zp07BUhj0p2rV68KpWH/FuG7oCBhXP/3qOcPxwID9RXfT+dYQxU1k1sdO3ZMjDXbtm0T9ckkWLwusm/IPsO9rP/Hqf1+1XNl22ZYlKHeeCcgdG+eHlRdvIafu6uhlTXVaqsrXxhsDvYd955/e7Zsb/vTrho8W7b3+rfKai9q7j3XNMJSkcxpJ8as2/Gl6z1VpasJSumCT1jqgkYX/CXroS0u7otVWoDnMwvwdHoxNAJT2xJoljxohkX4aWIutIQMaDEW/CJGj98mGjHeYkNSmg0FeamoWmVFa1EKLtjpdm9Gl9uCXrcRcBkApwEel0G433f1xSllgqduhzdeqRS7DJ70iXM+s4hz6r2f5TzQgh6GW7s1F+J7TN738b1OMzrEnvf4/C5v8YYBkN/t+/9MPmVCt0hCZRKeil9+9qObJzyMc+iwG3BjvR6X1yXifGEcTiyPwsG8COxdGIrqVD9sMfohxhCNCeZ0vGu2CLf6d8xWTDFT6Zk2JDFIpxi8metFYiadWQDS8UlGjI/XYVxcMsbHJEKoR8Nj8Hp4FF4LDccrwfPwUmAYfu83Fy9N/wKrVy4SXZR569GrFKRDfb1Snz9aLaAA6WDj8bC99tMNjfO17fvwwsZ6aJub8Fcb9iG9dA0ulWWCAyldOTgwijiktwbGx3vwehgDoPqMx68NeAEpA94b0W23Ym3Y28gPnYqSqD9jU/LnqDLPQH3qHDRlBAj3errYe0sQWvqB0pasIDSmB6B47gS0u1LhcRjhuUvAfH4n7PG4vHUlenvagN7hUUmM1mFF/m5OVgkHJCDgnpNTxqWkiy9BKDP5MjkEMzMT1nGSJkGeVGd91YneaH+/BDvcc6IvQSiVbQShTLRDN1ECguFSDMk2ofb3toDsLxKmUX1IF1+CUMZ2bW1txZ49NaC6l4l8qPZlXRPkjBaYMxR93Pd6w+uQVFFzkYYglNcqJqqiwvB+QNy9a1q94+taQPYROdbI5+xD7DdUUVPFSxDK0AZcdONYw8RxTJbEOmef4X4o2tTj8plysYR24jaU7ZuAtEusl/bgeNtN/JdNNfjPjsZj/7Sy6ieDTrrK6n+sbWjYo5XXX9NctR8+Y6/+jeaoeUdz13Zq9mpopbv7EjpV4ulbMUq3QluzFWPWbIZWUAFtZTm0FW5oy1xeF/y8UmhCWVrcF7N0NbTMQmhpq6DZlkOzEpgugmZikqeF+FZSDn4Ul4lnYmz4RbQRv40z4g1dMqZZdUjMNmNpngVlq1JRs9aIw6VWXHBY0UalqdOC9jILbjoN6HLp0O3SiXtVj8PqndtxfuewinvYXt7HOgx997JMAmUQoJMimR67TSSS8vCx01u6HQwjZRCF7+X9bqfThHaXRZQOFwGqEQS1nQS5AqgSluq9eS0c1r7vNovkVI/7vIq/r8NpxI1SHa4WJeNiYQLOrIrFsfwoHMgNR01mCCqtM1Goj8D7FjPeNtmGBIb6uufTpV4mZyIcnaK3YDKTMxGO0rU+XodJMQkYHxV3y7X+5fAFGBc8H38KnIcX/UPxp+l++CxwNo6dZB8lHu2Gh4IPtSkLKAsMgQUUIB10PB6uF//OXRv6jHvPVa1sD37sqMXfuLZhb9kqMajCoQczKBKUCvdkBUh9Vk8fP0D4uN98fN3z580LA+ATkHbZrVgzdzJWhL39QIC0dWEINsf9GUfyF6DTnQpmqxer4f36CPsNHEm4XL4QPTcvwMPYPWobcgtQhciYbQcPHhQZzDdu3CjcT5n4hW6+nKByAkm4I+GEnKjx2OMyuRzq8xzIFrSZVAfyHBYtWiSUbRLoMEEVJ7wEoQQFhKG+E18JE3yPDXmjUF8wqAUIQuXiAetPqqgZ95XKRYI79hG2Cd8y1G3wSfl82oxAjP2G/YfXIMaR5OIB44NSgUsATRBKIM3FHII2brK/yMeDVqR6cdgswHrxHWuohGddsk451vC66DvWyOupHGuelLb9MH4H2z+3oRwTbilI0YPLnV3418pG/NJRf/yfShoHB6QrV35DuOE763+hNTY+I+Znu3c/rTHjfVl9m+bae0xz1PRqJVV4qrTyLgmdtkJjUqfVm4QL/hiqSglLqSxd5vS64eeVQFvkhaVjctZCyyqElrES30hfie+lLsf3bcvwgjkPmnkRnjIvwncM2fi2zgtOf5CQiZ/HpeA/x9vw14np+PukNLyot+Ftgxl+Ngt06RYsXGhB8VITtq00oHGtEUdKjLjgsKDNZUGP24qO8lR0b0hHT7kNcJsApxEeewo8zD/hsAjw2UkgaudzG3oEVCVkZfF6GnLvcZjEPXav3QQPizjm9dyikIDeVgSrck84y3ABnSJcwO0K0697zz/c/885xk2HAddLknF5bSLOFcbj5IpYHMqLRFN2GBps/ig3ByDMFIVperrTZwwzILUJODqJyZnoWk9AStf66ASMWxCLNyO8metfDgvHG0Hz8GJACP7NPxCvTZuG5csWobvrJuNTiNT1aiYzbMOM+qJRZwEFSIeLgQ76PX9X3hL6HXdtu1a+F78urcMkdwnanJmAXS8KVxO5AqkAqQKiw32z8bC/7zZAWmrF6rmTsawPkG5MnoZd5hmou4eCtCUrQLjc78+ei5LQiehwpQjXooHO1fudRtxwp6Pr8hGx9jrqrvVf4wdLMHC3SZN0V2SiJLpnU53IrPGcnFKlI+MdSnXbaFfq3GsSKyfvfB8n8LSXLDzGiT6VbXQFZdZhAjRmjWecSbpHEoRSPXU/m6zX+3mves9Xs4C0rdz7/rdUtl27dk2AOCoTqVAk2CYIZf3SNV7CPNZ//3Zxr3Y02l5nX5GFtqLNpDKQx5mAiiCUGcapvJUglAs4Mmu8bx3Jx3erP/ma2j88C0g7y/3dPpmLBwShcqzZu3evGGsYj1qONfKaKet+tPWDB/297DMsvAYNx8YRqgc96OjqxdS9LfiJq+7Yr+4FSAeaRVVUfFMrr/1fmru2XnPXQrPX4CmqSe01EMrSkipoxTu/TOy0dhu0tVSWboFGZWnhRmgFMrlTHyzNd0LLs/fFLqU7fjHGLCzCmJx1GJNdiKeoMs0o8Jb0FfiLlHxotnxo1jxoliX4j8ZF+Fv9QvxEl4MxSVnQkjLxrcR0PBefiucSUvB8vA2/TLDgvyWZ8G90tdabMM2aguhUHUyZOuTkGFC4xArHyhTsWGNBwzoLjhdZcL7YgqulFlwnVCUwdVnQ7aZ7vxXdbkJWM3pdRlEYJ9XjtIjSzfwVEojSRV8oVi3opQDHrhN7j4OqVqpVH+95VofDiDaqR4sTcWFtIk6visOx/Gi05IajLn0uas1+yDNGYoItGZ/pUzDZlDmkgNQbczTFG3tUJGaygnCU6lEBSON1GB+bKNSjhKMsTMz0ash8vB4Qhj/4z8X/mvUFPg8JxOnjh7/0gONKg1BiD0ePVd+hLDDaLKAA6UBD7rAe/7Gzca62YW+PVrb78s+ce66vc68UgxZX/ehWz7gydJnwgp7He/B63Adfdf5fr/35AtJuCUj7XOzvF5B645EGoCL2PdSkBKDLxZV0uiJ5Yzb1r6Mul9fdiLGZuk/VoWu0Xee/xu/lhFVuBDuEcFRYVVVViZhtBDpM7kBlG6EOJ2i+MOdBJ2yj8f8k2GFGZCrcaE+GHeCklUl26BZPoOOrbPN1x5b1pPaPzgK+/UWeBeMdEmDLxQPGByXQYegDAm9CHdVv7i8x0t2uC3IBQcZYpWJwzZo12LJli4gvyfigVOUSrnFBh9cx335ztzqTdaf2j8YCrCc51lRWVoqM8XKs4aKbhOGq33ydfpMGjjWEyRxrGLOYCzXsH0PdJ3hb0QmPCKEYdOA4/qKs9vQPHU23J2n6KrMwKkpddf+qOfb+T81Vu0nb0gqtoumA5qxt0Jx78VRZ/S33e219ZR8w3Q6NrvhF27xxSwlLRYKnjd64pXTHX1kGbTld8t3Qlkq3fAd+vMiOF3JLoeWWiFimf7lwNf4ypxDfzVqFb2esgJZNgLoaWtpq/CRlDX5mW4lvpiyGZusrBKnmxdBMi6EZFkLTZ0PTZUHTZUNLysL3EzLwq7g0/G1sGp5PSMePE9Pxf8al4rdxVvx7vBkvEa7pTXjXaMRnFhOSUxORkZGIvIU6FC41wr7chKoCE2rXmHGwxIpTrlScd6bgutMm3O57qE4tM6BzQxbaKnLQUZ6OnjIbPG4L4DKJIkCr04jePs8semcNHjP1680N+t+3P8hzJmbqKNUL9eildXFCPXp8eQwO5kWiMSsMe1KDsMXkjyhTMt4zpWGqiD06NPFGpYs9XetZmLVexh6VcHRcgh5vMv5oTOJt6lHC0T/ODcFYvxC8NDsIf/r8U6xcsRjdPd3oFs71fdflL2/PH82FWn2rssATawEFSL/KEDx073XV/6NWvvfs3zh2ef5fV5XnONWjDn2fWz3dKrxxYx5kwFD/8+gHbVUH/euAweuNaHfYUBgyGctCmaTpA1QkfSZikNamzkZjZsCXWeyzgnEgKxgt2UFozWLCJma4n4vikPG4YTeDyZ548zYgIHUw9lMKPHYdOg9sxWiNQMpJj+/Ex/ex7xhHFSKz+BKEUmlVVlYmYh0ShBLoSJDHff/iCzAk+PE9Nloe0y6+v1XaQtqOE1MWwh1O+JmIilnGd+/ejQMHDoikOwSh95qsyjrsX7e+9akef3ULSLvyP+XjwWwsFw9kgjHGei0pKRGAW6qoZV+RilD5/G7txPeYepx+SxHqu3jAkAMyri7jSx49elSAULrFSwB6PzUv6/d+3qveM7gFZB+RNpXPB/ovLh4wwRiveRxreA1kAiyONXLBTQJwee2U/UFeU+Xz0bqnXQb67bSdHGv4Prl4QBV1TY03nATHei4e+C4cDFRfD+s4AWmPiJ/Yi0VHzuBpV3W5VrHn+w9lkuVq+jutrPF/aK76P2kbGnRaecM1zVFTpblrezXX3r5YpVWgK75WIl3xqTDdDm3dVm+hK74ApoSmdMknNGUM0w3QVlTgmWXl+E5+GbT8vnimBKhUnS71Kk+fX+TEdxbZMSaX6tM13pK9Ht/ILsL3stbih5mF+G5mAbT0VdAyVkFLL/DGPU1dBi01H8/Z8vFdy1K8YF6CF0yL8YwxF5opF5o5F5ohF5puEZ5JXojvJmXhu0mZeCoxB1oCSybGxKfj23Hp+FFcGn4Sm4K/jbPiH2LN+O/xFvxbghW/T7TglWQzXteZ8GejAZ+ZdfBP0SMsw4QFmSaYs41IzzFi8WITCvMtKM03YPMKHSpXGVBbqMe+NXocXGPA8XVmnC624HypDZdKbbjhtqGtzIYOtw2dbht63AwTYAW4L2NJAcqtwAYLUG4BysyA2+x9je/je1wsPGYEfBJeMdTAl4VJsPjcuyfA7XWa0eu0oMNuwg17EjrXxuHi6gShHj2UH4OmRZGoz5iLKmsg8k3hmK3X40NjBsZZrCI5k4SZQ7EXClKDDUzQJOKOSvVogkHEHp0Qm4xxUfF4MyIGb4RHCfXoy3Pn4ZWgufi9XyjGfjELMwNm4tjhA6LHcP7SF/TlYXVH9TnKAsoCd1hAAdKHMh5/3Q95vnzfb7+3oZ6DOGLLnGh3W0TMGAXW+oM19fzJaBOMqWtEm8OGgpApIklT0YL3UZbwCXaYpmNPyiw0DABID2b5ozUnGJWW2ai2zUGvm8nLTOhxDRw3iTGZOpxpQpXdUe8clWHN5URV7gkQOCHiBJXx9hi3zeFwCDdUORGlsmSwyddAkzJ1/E5Vj7Qj3afp5kulDuOD0r2XdSG3rwJ25P+o/cO3APuJrAu55zH2mc7OTgHimDWe4SSobKMLN+tYqhhlfau+cGdfGMwmvnaTAIyLMlTcUknd0NAgElWxDnw31o3aRo4FfPsMH1MRKpOMEYQyPAivhbLPcKxhu/Ct/8HaiXrNayv2EdqMIFTahM8Jl2nf4uIiUIHLhZuRlFzs/2fvPMCjvM58/xkMtnGIE8exk7Wd3GR3syW7e3dvNptsbnI33ZXeBBIdm2JjTJGEhEBCgCpImhlJIIpEESBEEU2aKomOAfVCNZhiG2MbGzAGVGb+9/mf0REfYwkk1KUzz3Oe75tv+nvOe868v/MWdxV7F1yoxv4r19DLUXBJy31ADtLGGlrmgj9pueUlmiW/SLMUFImjteC4Zimopq2l2YqdoskCT7uPovfu99Bz12F0ryny1E0cazxNd9SE5gt4uhdaxh53Y/Enhugzp2mN12mvNAee2uhArw129FpvQ0+C09Ssu425TtlYIIo5T9lW78QTKTvw5Krt6J28HU8m70CP5Aw8Qm9UhvQzH+qKLei+fDMeW7YJ3ZZtQs9lm6DVQFUtcT20xFRoCaki1P+R+LXQTDXNuAZa3Br0jE1B99gUPFZzvOu5Su/VldAWs61Cr+gVeD5iKf5ukQHfCUuCFr4B2sLV6LZwJZ4KXYZeCxPxnUVL8cyCBDy/wISfLDDgP0Oi8ZuQaPwlNBZ9FxgwItyA8ZERmBgdjcmxSzA5Ngb+8bGYGx+DBQlxiE1ahvikBKxbtQTpa+KweXUsdqaaYNuYiD0b4nBwUzzyM1aiIGMFijMScWJXIk7sdLfjOxNxdncC3s9MxIndS1G+axnOZibghtmAL3eb8OGuOHy6dRE+2xiM0+sWoCQlBEWJvsg1+iEiLhKTYwwYbkyCFyvWG1moaWmLNFGYKS4BPjWFmRhaL3OPekXGYHjYEngtiMLQ+REYFLwAA+aFos+cYLw6Owj9fH3xh5kBGPzWFGzZmAJndVd17Wg/65r6Jl1JAgqQNnbJbZHnfyenaF7vnBI8Zy1BgSMZTpsBVcwt08Fzwajvr4Bu3WNAD0jdHqTb57sB6aG4t1GQ8M43AOlZ4UXqj1Or/HE6ORC7g7zwaUa00BGG1dT9OW75MxH9besyuMwxuHkso3b/tatM9TROr1+/LjxCaSzROGUOS4b40qiSUEd6tkkwoYzV+uGOXjbSQKWRz0agw9B4ekMRPBOEMsSXMJqAzfOmhwkK9HhKp23usx/0ofE5OTkibJtei9KLmn2t926j3kjdkbBCHevWIeqM1BvOP5QT5yNuHhw8eFBUjKdnIfO0EoZ66gXvs1F31K35JeAp74Z+AvOEyrWGm0Bca2RRPuqGnCPlWsN+lzqjn1O7qt7UJwOpL1JnpBw5FzH6gB6hzMlKEMq1hlEgnmuN1Bn2ZVvrjpPJE4XqunDi+i38Q07BJS3zAVXsm8v6spX4a9llmzVz3m81R9kvNVuRjblLH7Hkobc5D4+Zj+HRrBrvUuFhKkPyD9eE5NcAU3qcyvB8kdO0Jq/ptv3osXUfHt+yFz1rmralJs/pZuY6rQGpmxx4dKMdj2y049FNDjySZkPvDVZ8e70Fvdeb8WSqGY+nZqHHukx0I0hd6waqj67djV5rduGx1bvQc/VOdEvZgW4p26GxJWe426pteHzlNnRfsRU9VmxDtxVb8fjyrXgmaQueTtqCp5I2o/cytk3otXQTHluahp4ErYlsm9xtaTq0xHRo8RvxiGkduplSoYkCVevcqQLiV0OLX41HDMl4xJjs9nCNS0Gv2BQ8uyQZvZakQItd4/Z4pddrTIoAsI8vXoFvRy3H01HL8b3I5egZkYRekcvRKzwJT4Un4dGIpdAiE6CFx0OLSEC38Hh0D0tEz7Cl6Bm+DD3Dk8RreocvQ+/wJHwrbCl6LVqG74fGIMAQjg+3xeOLjAW4uG0Bzm8MxcnVIShbHoD8+JnYFheId2Ni4WNIwjDjCngZEzHKEN8icJTQ1ROQMrRehtcPDV8Cr0XRGBYaicEhizAoZAH6zZ0Peo++7BeIl3z98PrUd/DObF98dOk8XExJoZKONnQpUs9TEmiiBBQgba4lt0nv0yu7cM5jOSV4x7IPN2wMPyZAqt8j7n4wSD2moGT7HwNuQHrTGo90/2HYEOiN7aFjYY94EwdjpghAWrp8pgixP53sDq9/f6U/Tq/0w4lVAThmmoa9YWNxm4nnG7CJwIqet6zL4LTE4OsDG4DqW02cONvu5XrDRho8NIRomNJDhzkqmauS+Q5ZyZfhigQPDLMzmUy1MLSrGqCN/d3SMOXrpPFK7xzmXGUYKI1TQoDDhw+DVccpf4b4qlv7kIDUF6kr8ltJrzaCBAIF5qk8efKk8OzdvXu3qBjPPpfhqXqg09gxpJ7vhqQEYUw3wGJJzMNK6MwNBBZ3Y75JdWsfEpC6InVHfivqDBuBNdcaAmz2XXFxsehLzoX0pCbwVmtN3RsDdc0FEhDzMbne6NcaypQbM1zLrVar8AjlXHX16lXhmSv7pyMdnYQ9LMTtcuGj25V4aV/RxVYDpJ7WWnZJqWYr/lSzF3/aw170aTdr4TXNUgjNqmv0MpWN0FSE5x+FJkGqKAL1HrTdshgUYWpN28HQ/Zo8p/Q+la02hL8mjF+E8td4o0qP1M0Odx5U5kJNt0PbZIeW5nAfeb7R5g7t32CBJtv6muJS0mNV3l+bBW0NPVZrYKs4l96rbg/Wbqt34Ccp2/A886myGFXyNvRI3opeyVvQPXkrtORtoj2ychu+u2Ibnl6RgeeWZ+CZpO1uL1d6ujJ1AL1dl2/Bi8vS8MKyjXh+6QbRtKT1uNs2QEtiS4dGGLs0Hd3YEjbhyYQ0PB2fhhdMafixcSO+E78OjyeuRa/EdeiZsBY94tegV/xaPBm/Fk8ZU/Cd2JXoSdgaEoeXQoORkxKNC5tDcWpDEMqT56E40RfZRj/ExIVhLPOBGpdjhDEJPi0ISGXuUR+G18eY7qlcP4R5R8OiMXRhFIbMD8eg4EXuwkxzggUgfckvEH+cNRvDJ7+BtPVrxGaHy/XNzfWOpPPquyoJdCwJKEDquVS2zv309O6Pm0/8r96ZRT/7tq3w77Xs/OhHHaXYbt1UA0aNouhMQ+CPeo4Coh1vDLgB6VdmIzZ5ANIDSyYjL34qSpJm4MRKf5yqyT9aC0hXB8G2YAw+TAtF1X3C6vUycbKqpS0JTkssvspNQdWtqx1rnq75tjQmJAilcUoQymJJDI3Xe4RKI0tvcNVlmKlrdRux0iuQ8pEglGHU9Ag9duyYkDuhGkEBgYEEChIg6K91yIHWyb40+4M59r788kvhYcUwbYbGs5APc/LJXId6vVG6Ubdu1CcXyk5CZMqTUIdFX5gjlMWSuHnw8ccfC7BGj3a9jkj96WTDrkP/HPYP5zd68HKtOXfunFhruBnEdAecFzkWZL8T8vFcXqtvnKjrd/VKyk7KjTIlCN22bZvwCGUqAubV5eYB131uhFJX2Dc855E3XutoN+ENJwCpE19WVWPckfJL2va9L2pD0ru3jhGm+5Tc8m9pO072Fm1t8ZNaVtFftX2ny7Sc46dEyz1xUnOUfKHZSio1W1GlZiEsLXBqjpJLmqPkrGYtuF4LT2W4flaeO9dp1jF3cajaXKeH3RCVIFXC1F2HodW2gzVeqcyFul/XanKjMkeqCPFnjtSaPKlba3KkMk+qaLnuIlP0VmUTsJW5U7OhbSJcZeEpB7SNbDZoaR5N5FOVwNXsBq+pFmjrec2MHvRuXZeF76zj0Ypea+3ovcaOH6/eiR+v3oEfrNmJ59buxBMCwGZCW3Nv67aGoDYT3cT1XdBStqFXyhY8nbIVz6VsQ++UrdBWb3M3nidvEc+pzeWaQki7Fd2St6N7cgZ6J21Gr4RUPLdkJV4MS4Q234T/FTAPsTEhKFw7HyX0HjXORHrcPLwVa8QoQwLGGOIxxpCA0QZ6kLZMkSYJSL1j4mvhKL1Hh0bGYHD4YgxeFI0hoZEYEhyOgcELa71HX/Gfg7/OnI3/O90PM2dPx0fnTqHKxYL11PeOp+sdbW5S31dJwC0BBUh1q2Qrnaan99Qsha99O7f8wHM5ZZefyy65ojnKr//adgiXbEm4ZU1AlWWpyNGohzzqXIHQzjIG6NHJoko3skzY6DcU6wN9wBB7W/hE7F8yBceMU1G8dAZOrKDX6Gy8n+yPs6v88P5KXxQn+SM7YiK+tjBP7/1D66W8qi3xYAV7AtKv7Umo+OyMxwrQNmGa9YEBGj/0bCPQuXz5soALDI1nsSRCHRpRhBAyzI5HaWQpA/SuAVqXLCgnaZhSboQ60rONhj+BDtuWFrMAACAASURBVD1vWTWeRapk1XgaqHXd6jNO6+vbut5DXXuwBKQ85dHzFbwuPdvYZwQ67EOCUBZLYt/KYklSbyTQ4zjRe3HxvhwndY2hrnhNzi9y84D39ZsH3KQ5dOgQWCzpww8/FN5tnMPYL563uvqwrud5vk7db7wEpKylfOVRvhPXGqaS4FpDL2qCbK413AwiqJPFkqTOeK41nnrTFXVD/5spD9nkdeqKlBsfY0QH0w7QU53zE0Pjz549KwojymJJsn/0R9l38sjH9Of657b3c1lkxuV04pbTiZD803c0a5FZsxX+eytZYvV/TB56aFkF39e2FT8rWnrB97Wsov/Q7KW/18wF4zVHaZVmLXJq5oJTmqWgULMWXtVsxRAFoFgESt+Y6zQrvwaW5kHAVUfxZS275JIAqwKgyoJRHmH9u1lAiuH9R6Dt1DV6q+6saTveg7bjMDThpUqIKj1VCVI9mgCqEqzKIlR73UWo6L0qmwSuIreq9GjlkeC1Jj0APVs32933eY1NAFg+zjQCNakE6OUqmg3aJhseS7OhV5odPdPs6MGiVhut0NLoFatrAtDaoK2ndyyLX/Gcz62BtvSI3WB231+XiUdTtqPn8nSRb7Unc6guioc2LwrPzwjCoDn+SF8cgINGfyyJnY/RsYkinH50LRxl7tGGAtIEjDSwuV9DsErQyhB9H2M8vEVzv7+3YSlqizPVeI/K8PqhEUswXHiPRror1wcvRJ95CzAgMBiD/ObiFb856DMtAEPfnooNaamAi3XrWdJMeZC293lNfb/OJAEFSOtfJFvokcdsx//+O9nl6zRH6euarfSKZit2aZaCjxdZ7LjtiEeVxYRqSwLu2GIbFD4sIZA6KoDaUcaAAKQWI74yJyDNz0sUaSIgtYdPxL7Fk3HMMBVFiTNxfIUfTq/SAdJVfsgNG4/SVXNQaYsXwLMhv9lpSUCFLRYwx+G2JRG3LuTpZnEa8LLpLrfQqTRopBeI9NIhVDhx4oQI1ZYeofRuo0FFKEEDSw90pPGljvcHopSPhDs8l55tDPElCGWIL2Ha559/LrwMpVcOu1/2VQsNBfW2DyEB9g9hNaEOqy8TLNDTin3J/JUM35Y5QiXMUzryYB3xlBF1RjZuxkioI0Eo5yrOWdK7Td+VSm/00mjbc/YFm9QbeoQyTyVBKHOEsj8ZGs/+5RiQOqOfMz3Hhrpftz5JfeGR6zbXGm7M7Ny5U4BQpiJg1AdD4z03D7qaztQCUpcTd1zA0hOX0MNeukbbUfqcRo/O3PIffJvV6NvbbXfJd7Xs8jEClGYWTtDYzMXjxX3C03ta4WjNWrRTyymv0LJLKzVHaaV24Ay0zPyhWlbh/9WsBau07FJotkKXsANpC9a2omrNTm/VwuqeWXnolXm3Pb77GHp6tO6734NnEx6qwkuVYf81of+1nqqHoIkcqjX5VFmMqrYdgLZT1+i1+o2m926tOd++DxobUwfIRtgqwes9R+nt+oBjLaTNhba1pslrhLIErOsy8SRzryZtcudIjUpC79BYPB4YDm3GPPz5zcmYFxqEN41GDGNY/UMWZBphTIC3aEvhbUyCt5FgNQE+xgTwMS8Tj+5iT/QeHcGq9bHf9B4dEr4EwxdFYuiCcAye765c32duCPrPnov+vnPwB98AvDJ1JqbPmo6PLp0TNROYe1Tk7W3b5UR9upJAF5KAAqStvvw+uqfkv39g4+JXclizl1dr1lL81PpedV7WZtyxxaHK7G637DEKkDYgv2RDAJl6TvuCx24PUiOuZRqxwZcepCOxPWQsbGFvYl/0ZBw1TEVhwgwcX+6LUyv9cYbeo6v8Ub7cD5YQH3y+MwaVrFxvadgmgstiQoXNAKfZgApLPG6d3COSnbeFUcJKsswPum/fPuFBwtB4Vpsl1KFRpTeylCH6TUNUyoeyonzcMnMb9oTIzBnJI41TeulIoFNeXi7CFQlCCdcI2fQwVK76ckzIo7yujs0jAcpV3/iu9cma/cNchwzNPnXq1D2ebQSh7GPCO44JuXnAc6U39+pNfTKRcqPOyEJJnIvopc78oATPp0+fFl7sBGvMrSvDfJtnNKh3aYwE9HriqUP69+GmG+c5mYtaelHr1xqpIxwD9Y0P+ZyueJTrC3875cP78hrnGuqLXGvoSU3IzPyghM6Ez/piSTKlhL6P7td/+ud11vOa5AC12Gf7hSv4O4aq2wvPaTllSc/uOZnwlLVwc6sbaM39gY6Sn2qO43/WHCXull3+R81aNE6zFEzSLAUzNVvBPM1SR7MWpmr20gOateDMd61FeMZcUNu+Zy7A0x6tt6UAveyF6GW723raCtDTVohHa4pOdcs6ikdkyzyKRzKPoptH4zVN5FhlnlV6sNakAqg9MkWAvt37eDeZNqAWturB6wPOCWwltBUesczdKluNZ6w+nyuBKwtebbCg55qd7hyoCRuhLUnGU2Hx+M68xdB8w/HoFD/8T9AiDDGtEBXrGWL/MFXrh5uWYjgLLxmTMGJJIkYsToDXYhO8lpjgFZeI4fFuaErPUTbC0eExJlG1vja0PmIJBoctxrCFEW7v0ZCFGDB3Pl6fE4x+/kF4fVYgfuc7C6+8NQlpa1fBVXUbqGYuChVc31nnQvW72qsEFCBt7uXwge/3RG7xr39oL7qj2blzWIpnLHkYabbjqnUVWI270mKAMytOeZAqONppAXktIN1txPpZQ0SIfYYEpIvvAtLy5b44KcLs/fB+8mwcjpuKvPjpuGNPQKXVXcysIfDbZTbgNgEpdcsch68Kd8JZXQUXqwS08o3hvxJMSKjTFQ3Qh/nNnnKjwSo9QhkaTxDAEF9WjadnmwQ6rdzF6uPuIwE95OHTeJ9AhxsH1A2mNWBeXZvNBuZ9lZsHHC/Ku+1e8NlQHaLcpAc6X8PNGMqV8pVFX/TpJNgfdW0e3Kdb1UOtIAG97sjQeFlgjPMec70ybJu5Xzkvcn6Ucyb7n+cNHTNd/XlSbtQdykJ6UaelpYmUHQcOHBAglF7U169fFx6hBKHq9nASeO/zr/Br6zFo9nxojsKyH9pKyp6xFu16oEHVWZ9gLWYof45mLTj+tK0Iz5oL6m2Ep5q18JxmyTdr5nzrPc1akKVZi25rOWUQ3qqOUmj3a/RozS5xN2uBOyUAc67WNqYJ0DVrPjRbgUuz5qOHvRiPOYrR01qAxyx5eMySj57mY+hpzkM3a8EDmybSDdSAWT2k5bmZn1ngPkoIy3QCzLm6yYHu67KgrdoBbelm9Ihbi96RSfh2SAx6zI5Ab98gDDTGY2zcMow1GEQO0ocBpAzF91mSgAlxyzF7VTrmrduOwDVbMXvtVkxbsQGjY5LgE7sUPoZEeMe5vUe9lhgFIB0WFStyjw4KX4xBDK9fEI5BNd6j/YJC8GpgEPr6BeG1GYH4yzvvYIrfNHz64UX+QXJvILdekNvDKbB6lZJAp5OAAqStvrw+ml36m2fsRRWapQislPhfWYcR78jETXs8nGYj7ljj4TKbhIdcQ+CPek778o5U/fHg/qgmqLQYcXVnLNbOHIzUAB8QkFrD3sTeqEk4EvcW8hPeRXnSTJxc4YvTK31xelWA8DD9ZPtiVNpMqLY2zHuU/VELSK1GuMyx+Pq9NFRV3qr54/HNHHktOc8TPjAXovRG6YqG6P1+Ow1T+bg0UumpQ0OVKQcIQgnQCHQYqkgPQwlCpVcO+0+eK9DTkqO58e9NsMN+YxVmQgaGn8r8oIQQen3QAx39uf45XeVcrxMP+s0SiEqvUHoOZmdnC8915plkvkm9FzV1RMI3eS71p/E9rF7RFAnIfvB8D/YXvRLp1UuoTY9F5geVkQf1jQk5bup7XF2/W2iK+mIymcQcRNlmZWUhLy+vNiyemzhca6gjsnnqSX3959mf6v69Ejh9qwJ/zs6DZjsGLbvQ9S1b6fEfWIq7LiAFHtGAbo9nl014Ku9DPH3g/XraGXzn4Fk8aS8KF8Zsenp3Td940V74rpZdFq45isMa3LLLF2q2okLNWvC5ZtE13q9thV9q9pJVmrXkF5ql6L965RwPfZSfYSsq0SyFVzVrvvu1tuJL3Zg+wVqUpNnrbt2shYmatfB9AUEJQvWNOV2txXs0c2GSZi7Yo1kKXFrmMXdhq4z96MEiVMxnunontOVboRlT8VT0CjwZasAP/aPwy7AoeJuMmBCbhGHGFfBuYM5RVrgXsNOQiNGmJHhHxWPO2q2YvyYD0xYnY1rsWkyPT8XEqBWYtWyjAKYTDCuE1+gIAUhNGLHYhOHRBghAKrxHozGIletDwzE4eCEGBM1H34B5eGV2IF6dFYg+02aj/6SJ2LQ+WShItQtg9nthpdSRz/teLVL3lASUBJpPAgqQtjog1Rzl/6zZS67/yPIeNPtR/MpciAuOlai2NqzgjAJwDwZwSkbtV0YMjWeDxYSPMqKQ7DsYaYGjRIi9OewN5EZPwkHDWziW8A5Kk6bh1IrpOL3KH0VJ/tiz5B3csSbAZXGnn+BmQqP72hKHij3JqLz1BSroQUpjR/z9aL0E6DRulWHq9oaTMIeGKUEoDX56QDE0/vDhwyIvK0OsGeJLo1Td2ocEPMGA57ci0GG/EYQy7JSwgSkP6NlG2EmPNunV1tXh54PmAkIu2fhcKT/qC/WGOsQckiyqI/PqMjcrQTSBjrq1HwlIvZEgWv/N6IFIj9Dz58+Lwj3sS31RPjlX8qh05sHe1J4yotwkBOWRaw09Qs1ms5ijmE7ik08+EZtuaq3Rj8yWP/+q2oX+B+m9WPi+5ii6oTmKXD+ydGEPUmmZZmU91tNe8q89Mo/+e32tp7n03144dOkJ+ZJ2d9x16Hktu/S8Zi1kIa7bdTYLrxdWadbC6npahXidpXC/Zi381A1I33PnPN3CXKQWaGt3QVuxGVpCKp5avAK9Fhrxj3NCMUzkCF0qqtWPakT+UeYbHWoywduYCO+IeASu3g7f+FTMS9mBhMMXkFB2E0nlN7Cs4AoisvIwYXEy5m/YjUkJKfCONcEnxoSxUQkYERkHUZiJuUcXRmPY/AgMC1mEofMWYFDQfPSbPRf9fAPwR98gvPzOdMyYOs7tPdryaqc+QUlASaBeCShA2uprSe+cwv/7vK20QnNwl6wE08wO3HIkNB70qBB0JbMOOAZqAanVhAubw7Bq1iBsmuPOQUpAmhM1EQfipuBI/FQUL5uGE0nTcSY5AHujJ6EoKQBVNgJShtcTtJoeagxUOpJQde0jVHFH1sn6kNyfbT1AyvDhB0GRzvy4hD2EOoTFzHdI45R58zwNUwIFXqPnoedj9a5r6oEWlwD7gkCHAI4hpkxrQG8revjS05cAggCPx848llvjtxH0SNhDqMP8q5mZmTh27JgolETPNv2NOkN9YVO39iMB2S/Mf8xq5ZzvuIHA+Y9evhxLUm8kBOVcyb7nsTXGWmf6DCkzHuUGAtOwnDlzRnhRe46M+8Frz+eq+80rAc5Ub+SfZIh9ieYovqplF+EnlsKu60Ha6pZpx/jAntbif9EcxQbNVlSh7T4CjWH29CBlsaa1u9GdHqQJG/BY7Cp0W2TA/4s2wNu0VLTGhNWzQj3B6HBTvCjENGtlGuav2oKAdVasPvEVlpd8iZUl17Gs9A5WlHyN5OLrWFd8DeOj12He2gwMC4+FV4wRw6JNGBoZh8HhSzBsUTS8FkRiSEg4hgUvxJC5oRgYGIy+IvfobLw83Q8DJ0/Glg0pzatc6t2UBJQEHkICCpC2+qrwnD3/1y/aSm8zH8zfZxXBZk8DzKogU6M9ATsgHFS/0e09KjxIrfE4sz7EDUhrijRJQLo/djLeS5iGomUs1DQdZSv8YZ4/GtczjaiyMrze7SFbaeX9xnvLCrD6ySmBRF1OFypbGZAWFRXVAo/OZJDSkJeGPX8X79NjkCHU9CBkaDxBKKuPMzSeoEDd2l4CEgzoj/JbSRBKCHflyhWw2NXBgwcFoJOh8QQQ7HfZJMzrTGO7uX4LZSXBjf49KTOpP3yckHnr1q3CI5TVr2VeXVa/rg98sv/kTX8ur6lj80mA8qVuSJ3xfGf2EdOpMJ3BhQsXUFBQAIfDIfpUhsazv2VuWKUzD/YIpb7odUfqi5QdU9fIwnzcPCAIJYTm3HW/tUbpiufobZv7ISWnWdG9WrMVQMspVIC01a3T9v+B37IWP6vtPvZTbfexf9FsRZ9qLCqVsR9augNaaha0ldugJaZBi1mFF8ONGGxMAr1GWbne27hUVJlvWBX7ZfAxLoMPCzNFxiFs/W7MMq5DSumXiC2vQGLZTawt/RzRe08jKLMQK8u+RFLZlwjflYdZCRswNXG1yDk6MDoOQyJjMSR8MYYujMKw0EgMDg5ze4/OCUH/gHno4xeIl2cGYuDb0zDTbxq+vHqlbRRQfaqSgJKATgIKkLb+irC39EUtu/iKZi/B65l78Zk9CTA/RKjwQ4Chh4FJ6jWNB3BKZvXLrNaD1BaP8pTAewCppcaDlID0cPy7yF/6LsqSZuKY8V0cMU2Hy5H4UEDUsz+E9+kH+WDAttPV+oCUBrMejnSkc0+jlAYrq/jS6Kc3KEEoi4WUlZWJnHkEocoA1a257eyUfUOYQ4BA+MbiViw8Qs82WSyJ/co+JsyhhxsbYWhHGrdt+V2pM1Jv5AYCPUEJdAiZt2/fLuCZfgNBhca3M0Xx+DpSb9hPBHAsMMbQ+JKSEjH/Mbduamqq6Hd6UrPJvuecKaFeW47L9v7ZUm/kkTmKqTOUKwuMMTSemzXctGE6D3rlet7U2uMpkfZ7f/m5j1gM6IJmK6oiIP2p8iBtffu0I30ic5pai/aJfKU7D7s9STdkQkvegSfi1uL3S5ZhpA6QDjcuxTCTG5Y+2Jt0uRuQGpZifMwyLFi5DXM27sGKshswlt2GqewWkku/gN/aTIxP3IJVZVeRWHYNa0qvYopxPYLWboV3eKyAo4Nrco8SkA6ZHyEA6eCg+RgQME94j742azb+9G4Ahk18Ezs2rHRHf+g2O9uvxqpvpiTQmSWgAGnrLwd7Sv67l6Pgzs/MxxBqs8Flj0G1ZSmqLQ/nDecJf9T9+uGckk3by4aAtMpqBGzxOBY/E8m+Q5EexBD7MbCETRAh9vtjp+CIaSryE6ejOMkP5mAfXN4aLTxHWeCpqf1YbYnFnRO5cDH7qIvB9fS8uut91ZJTPg025plrL8ap9Mipy2CXhqnMFUkDldWv6dnGQiEEOvTSIRxgzkmCNv4+aZR6nrekXNV7uyXgKXPZF1I+vE+owzHIoi/Hjx8XxZJk9WuCUAlwPMeEHA/tZey2x+8hZaf3pqVMCUKZfoAhvnqPUIJp6Ymo7yPZj/qjfFwdm0cCUrby3eR9Hj1vnNuYB5lzHfO7slgSPUIJ6ujty7lR6oen3nCc1nWtPY7ftvxOlJFca+SmG/PqMiUNPUJZmI/RB5y/5Fqj76f79Z/+eeq8HUrABWR9/Bk0+zHXs5aiM9qeUvyNAqStb592pE/MKQ/TLEd//lh26V7NVvRF992HoW2nN2ku/nHVFgwxrsQYA3OPLgWBKAEpW0M8SBliP5IepHEJmGRYiVlLUmA6eBErS69jRck1JJXdQPS+swjZYMeaYx8hpeQ6lpd8hTXl1zFngw3z1mRgbEQshkfEYFj4YhFePyQ0AoNDwjBw3kKwcv1A/7l43W8OXpoZgFemzsQ0/xm48uH7cLlYF0FUGm2Hiqq+kpJAV5GAAqStvxzkHv/1E47SO3/JPIxjjm2ALRIVlqUCGjUV/KjXNx2eKRm2tAyNYjMAjnjsiX4LKb5e2Bzkje0ho2FeNB45UZOwP/ZtHDOykv10HDK+C0uwD25Z6GXdTJsIljjcydsBV/WdGiz6TYO4pZYAGnGEiRJMtqVBKj+bMIeGKRuvMSyehZJ27Ngh8uMxt6QsYEEPQxqodUGElpKZet/GS4Dgjd670rONaR3o2UuvK3qEEnQT6kiQJ8GEHBPqeP+QX8IcqTc8p0coZbp5c7ooMHbgwAHhTXju3DkBdR4U5tv4HlavaKoEJFCT70NQzbmZYfH0SDx16pQAcwSh9PJl7ldZZEzqDY9KV+6vK1I+UmfogS7XGnqEslASPW5ZlIrgmZtuTOfB3MZMU6DWGjlCO/HRCZRdvYYeOe+5/imruELLKUEvq8pB2voGasf7xG9byp/Wcsqm97QXf67tzsfjO97D75PTRN7RUcZlAo4+2GPUDVHl80bH8XWsYm/Cm6blmJWQiljHSTcgLb2GFfkfYc6mbESb85FSchXLym4gqfQ61pV9Cf/k3Zi3eivGhC/BiPBoDA+LwrCF4Rg8fxEGBi9Av7nz0XdOMIb4BuEvfoH4w8wAeL01BVu3rYfLVdFqzhqdeDZRP01JoBkkoABp668GuWd+rWWfvjPavAdf5JoELKpQFeyb7BWowGZLg83men8JSBOQNX+sG5DOkYCUHqQEpG/hiHEq8hJnITNkNM6sDUbFw1SsrycNhdMah1sH0+Cs+KpmEm09QEojnN4v9DqiwSiNx5Y+6oGs/FxCHX4PeulkZ2eLPHkEOoRqDFdkER5508MEea4MVymdtjlS/hxPhAgE17L6Nb0UCRzotUigw7Glh3n6saYfF/rrXfH8frKQOkO5yLy69Lo9dOiQCPFlWgKCNaYp4E3qhtQVeU1eb5sRoz6VEpBzMGEoQRxB6JEjR4RXPDcPpEeohKDsezb9+NCfd0Vd8fzNev2Qj0m58b7cQMjIyBAglBs2nK+YI1RGH8jRKXWGR/YVm9IbKZ1OenS58OHXd/CjnCP4kbkYBKTPKEDa+vZpR/1Ex4nvabnFWVp2MX6XcQDDEpIxwmiEl/Fe8CkB6IOO9CD1YfV6YzxGL4nH/LXbMTt5F1aU34DxeAXCrKUYE7YMy/MuY1nJDZGTNKn0BlLyPsbkmDWYnbwJIxZFYXh4NIYtjMCQ0DABRwUgDQpBP4bX+wXit37++J9p0zB99ixcvnAGcFaJYLY6ghg6qeKrn6Uk0F4loABp6y8HBKS2sjup1m2otEWi2swK9izSFKcgYT1AS8HP5oKT7eF9CEhNgM2IjDneWOM33O1BOt8dYp8dORH7Y6bgsGka8pJmY8dcH9y0JKIiq/m+u9Mag5t7VqPq5hetPjPT2OONHkkt4X0kDXe+t8wXSQOV3k8EOjI/KI1ThitKzzZlhLb6UKj3A+vrC4JQwmt6WDG9AaE2gQO9femJRQjBvpZgoi5oIeGFOt4t+OKpMyaTSehmcvIqUV1chvjSi5qehRKEcgNBgZt6h3GrPqCHavoP5nV6IjKdRGlpqUgnwTzJ0ouaodye4fFKb+7vESrnF84hcuNF5lnlNc5HMj8oU3iwwBhBKDfd6NnODUJ1a1sJSH2R/0c8vw03ejjP1fe45/Obfr8aX1VXo+/efPyAgDS3VOUgbX3rtON+IkK6aTlF03s6ij//5QYrhjGs3mSCF0Pla0LsG3dchhE1Vex9lsQjeG0G3jWsxoqCy0g8fhsrCz/Hqvc+wPKS60gs+wrLyr7C2uPX4L9qN+Ylb8MbhiQMpedoWDSGLoyo9R7tP3c++gTOQz//OXhlZiB+N2MmBr41ERlpqaiuuAU43XNj67lsNF1z1TsoCXROCShA2vILQlbB97Vdec9oluM/fDrrvRc06/G//Kf16J2z2cmoZGi92YRKawzcuRmbDwIpqKhk2T7HgBuQOs0GpM0ajDX+I9yANHQsWMW+FpDGT0fWovE4aHgXN8zxqMyKRZWleTYRnJYY3LQn4c7VD1t9XpdAhR5LNCqbAqpoqEoDlUcCMhZL0nuEsiCUDFWUedvkd6gPxLW6UNQH1kqAfUSPKpkjlJ5WOTk5Iu+rDIuXgEJ/bMo46kqvlTpDfWEjHJVhvpmZmQKgsUDVJ598gtu3b9UJdCRckHpU23nqpE0kwH5g2g/mCGW/EWQfPnxYbAgxfFu/cSD7neOgK437pvxWOc9QdjI0nmCZxZK40bdnzx6RV5cQmn3AjZy6wBr7qa7rbTJo1IeKCBFC66tXrwqILfPqMsf46tWrxSaC9IhvaXG5UIUKOPHusZPobS4SgPTnKgdpy9unneUTgG7POcoins0ux8927kOf5SnwMSTAx5D0UIDUx7AMXqZEDDPFi9dPjF2F+WszMMWQiqQjl7Cq7GusEO0GVpR/hdVl17Ag4xB849Mwd0U6hi6MxuCIxRiyKBpDFoQL79EB80LRNygErwcEoa9fAF6aEYC/vPMuAgJ88en5D9zpvhQZbempRr2/kkADJaAAacsuDwcO9Nb2ledrtqJCbd+Zy3+XU/aFZi++NtHqcFVZE3AzJwrYmYivbYSkCui1T6Cn+qW5+6XSZsC1LBOS3+mHdbNHYPPc0cgInYCssDeRGzkRh5dMxh7jDKx6pw8ub4vCzd0xqDAbUGkxoNrW9Dyk1dZY3DEbcOdiMarhbNUiTXJmpleN0Wi8J2yThqj0ZuNR3pfGPA1U6anDx9PT00XRFwIBGjkEazROlYeOlHLbHCUI4FF/Xle/sM8IsekRSkBH6EBgR6+2pkCNrvZavd7wt8v7EurQK5Rwh+HT9KQmDKDcmaeVcI3eoAretI2+yE+V+sL7+nP5uDyyrzjfsXo5vajdYfGrBQiV/d7Vxv/D/F4pKx7lOd+H6w11hWsN9YaAedu2raJiPNMRcPOG4EwWGJP9oo6tKwHqiLxJfZHX5FH/OKNFmELnvffeEylYuJlK0K3ve/044jpE4N0qt5rfsqz0fWi2Qmg55fixCrFvWfu0M717enr3Z3NOxDy59xy+ZS3M+6X5YNVfNpnRJ2GNgKTjjIkYHxuPUXEs0rQc3jVtpGEZRhkS64SoLObkUxOi7xOTiMnGFASn7sKUmHWYk2xFysHzSD56EdG7j2J81Cr4J21G6IZdGLYwGl4szBS+GEMWRmFQyCIMCnEXZnotcB5eHpoxPQAAIABJREFUpfforED8fkYARk4egx1pKbWeo62ia+pDlASUBBogAQVIW3aJAB7RbEUzNHvJph/YCj74tiX/U81eXJmesxPIMuCLnCXA7qW4bYtVgFQB4q6TYsFmwMfborFq2gCsC/DGlnkEpONhXvQmciIn4eCSKTBHToYl7A3cyDIIQHrbYmxGQBonPFLvnNoPp6u6TQApPTcIbyT8lIYpr8lGSEYjxu2lkyuKvhCs0iNUnx+0ATO9ekobSYCGKgEcQ0xpnBYUFAioQy8dGqDsa0IICfD0Bqo6v3+or9QZ6hDlSKjDc+kRyjBfehIS6jDXZF3eUJ4goY2GifpYDwkQVhPofPTRRzhx4oTI9coNBObVJdCR8I5pRNj3SlcerCt6GUkISp1h41rDzRnmLmYOY6YjkB6hdW0cKL3xGLDt4C77iWsNU+ecPXtWbALZ7Xaxkcq8yRJ6S53R//fQjw15zseZW7lVbjWANOvSFWjWAgFIv6sAacvap53p3dPTuz+593hcN2vxZS2n5KOe9nz8s/3Ytd/vPoA/rNmGPvEr4W1cWlPVPlFAUVndnpC0vvB7n7hEeMclior2Y2ISMcWUgrmpOxGcsgPTTRsxLSENM5enI3jjbsxYsR5eYUswPNzdhi2KxqDQCAFH6T3aZ04wXguYi1f8AvHSDH/8dep0zPSfig/PnWgVFVMfoiSgJNAYCShA2qJLxHfzzj71tOP0Wc1ehP/KOgotuwT/ZjmMs/aVQFYsrmUnwGmOR5UtuuvAMQVCVV/bjDi3cSFS3h2I1EAfbJk7GjsJSEWI/WQciJ2G9NleOJsWhmu7lrgBqdkNSJvDm7Wa+X7NsbhZbIHLVQnnXUeMxsyeTX4ujRZ65/DI8OktW7aA+Q4LCwtFrkNCVP2NRun9mv656rzlJSD7goYpvanoDUp4TahDwEDjlCG+BDo0TvXVm2l88jqPDzJUpcHa1Y9SVpQb9YYglMBsx44dIrcuPamZN68ueMNr7CfPxzzvt/yoUZ9ACVDu9Kgm0KEXr4Q6BNqEdAzxpb4QhFJ3pI7II8eA1Af9ubymjm5PUMpBLzOuNdx04wYNq8aXlJSItASMPNDf2D963ZCQ1PO6/jXqvHkl4Clr3pdrDf8bsDAf1xqmYeH/BuZ+ZX9Tb9hkv+vHQGP0grpHL+3WuImx5nKh8Np1PG89Bi27HN+2FexoUQNNvXnnkQDwyKOO4kAtu8SpOQrKtJzSrzRHSb7mKHYRlv5qRw5eWrkeA01JGG5MwGiDEeMMRhCS0pu0PkAqrxOUjjYmYBy9SiMNGB+zFL4rNohiTFPiV2Jo2BIMioiGV1QMvMIWg3B08IJIDJzP8PqFYO7R1+k9OjsIL/sF4tV3Z2LElInYtGkNnNV34KqpTfAwuiZ052FeqF6jJKAkcB8JKEDaogvEL+xnn/oX26kzWnY+/jWrCD1sBQg2Z+K21QSXhSHD8XBa4lBpi1XQTIHTLjMGKq1xOJEShJTpEpCOwu7QsbCFv4mc6CnIjpyM9NmDcTkjCtd2ROHmrhjcNhtRYWmmdAfMZWox4OaRbUDV1+7cP/eZJlvqIRbboYcGoRpBQV0h2C312ep9HywBaaDKP6A8EiQQ6LBY0vvvvy9C461Wa23RF4I7GqZ6j8bGGKVd+blSbnrZ0bONmwcEOoQAeXl5wjuKHrnsB4Jp2T8P7lH1jNaSgOwTCXQ4vxFe0wO+uLhYeCkShBLqENpx3LPfZdPDna6sEw357VJmPPL5BMbSi5rpJA4dOiS8qFlgjGsNPanVWtNamtC4z5F6w6PcPKD3O73gGRpPr3im1mGqEJmGhRsI7Pvm1hm+7759+1plfhUOpC4XLlVU4Vc2AtISPOYoer1FDTT15p1LAtYCL81eHPt0dvm+x63Fh7Tski80WxE0RzE0e0HVv2cdvvnbzTb8cTlB6TKMNjYckBKUMtyeYfej4hIxJjZBVLf3iTbCOyoO3tEGDI+Kg1fEEgFIRWh9aAQGhIRhQPAC9AsKcXuP+s/Bn2b649WpUxEUMA0fXzgrJghXm1khjZuf1LOVBLqOBBQgbdEF4hf2vKf+t738lJadh5+Yy/CM5Rgctk0inP6OzSS8SF2WGFRYTV0GjjWHB6B6j2YChW0EpavtJhw1TsOaWUOwPtAHGfNGIXP+GFjD3kBO1BSk+XvhYNw7+HR7JK7tiKwBpCZUNFORJo6fakscbuxbh+rb19rkr4mnRw4NIl6TBlLXWYTa1y+l/KVnG/OvESoQZBPM0eOKVeNpnBJESE8dvYdbQ4BGV38ODXnZKAsa+oRk69evF/Kl5y09CVks6fLly6L6tdQX/WiROqP0Ri+VtjlnHxBWy6Iv58+fF17UBw8eBKvGb9q0SXj9Ulc8vUI5Bpob7nQ2HZP6Io+EoMwfKSMPZNX4srIykVuXMJr94XljP0l9UWuNp3Ra9z7lz1Q5BKH0BuVmKb3gjx07JtKwsNgiPanZ51xr6gKhfKylPKgJXQnYWwOmiyAepxM3nE781ZEHLacMPazF41vUQFNv3nkkwHR2uceDNFvpxy/ay6/+zF52+3s5ZR88mV14Q8suPa1ll3+h7Tl1pVt26Re/3X3o9iup2zEkYSVYjGmkIQnehsSathSjRF7Sb4bdexuTMIJN5DFNhHdMPLxiTBi+2IgRUUZ4RxgxPCwGwxZFYUiN92j/4EXoN3c++gbOw2s13qN/nu6Hfm9PwdbUJDirK1AF4tHGh7Fxo+vihQvIz8vDsaNHazePuXGs5vbWncvVp3VGCShA2rILRG75t7Ts43k9bEXobTuK/zEfxMfWVaio8RitbiNApQBjxwaMHb7/spfCETkZq/29sXGOD7YHj0Jm6BjYwsbBETUZ62cMwwcbF+KzjEh8uX0xbuyMwa0sAyrMzVPFnvJzWpfgTnYSnNc/gpMhn51xfle/SUiAfxb1TS8WGqjSOD1+/Ljw0rFYLMJLh8Yp4Z2EEp0NurTU79HLi+c0tKVxT3ky1+GuXbtE9Wumk2C+PIZYM0UBjXHZV/p+UuetLwH2Q10wjdfYV/SiZt+xD7l5wFQHhNyE3YQ2+nHQUmOts72vXm7UGTZekyCUXtQs6CY3D7iJwzlM9lPrjxL1iXoJyLlL6o58jPcJrFngiiCUoevcBJKbB1xr9H3fXsY1U5h4pl+Qv6lZj/wD5nKi2uXEsEPuKvb/aC7Z3bIGmnr3TiWBHaXPabuKnu+1t/w//sZe9NtejrJf9s4u/c33Lfl/p1lLfqHllv9WsxcN7Wkv/vwHlsIvfrXjEPqt3IzhhmUYYVwKL5MJI0wmjI5bhlFxSd8Iu5f5SJmTdERsAryWGEUbvtgA78g4jIhgeH00vBZFYvB8d2Em5h59fU4whvoFoa9vAP40azb6TJ2JaYHv4sL5M2B+Lw59ZwMtEJezCpVVldi3Nxeh84MxYdwY+IzwwkifERjpPRzjxozCbD9fbN+2FV9/TVDqhLO6qllVVb2ZkkDXkIACpC27PuSdfUrLKX//Z+Zj0OylCLDaccdmRKVVhdR3eMin4PbDez07lmH3/LH3AFKG2FvD38DO4FGwLpqIj7ZE3gtIM5sPkFZaDRCe27YEVH16FtX8g6IIaadd82icEuiw8jUrl9PLip5tBKHM+0pg5xkaL8NV24uh2p6/hx6CEujwvgzxZWEdhmm6Qeg5fPZZ/aHxEi502oHYwX4YgQ4BHEN8CULpRZ2TkyNyhBKcsI8JdagrEoKz79vzWG0v303CYwlBKT96hBIwsygf5UxPQoZW04udmzgyNJ56wpvSl/apUPSiZgoQudYcOHBAgFCGxhN0y0039n17X2eo463ikVYDSImLZuWfgOYowd9ZSi0ta6Cpd+9yEsgu+LGWU/yBll36lWYvxgvWI/j1FhsGLdsI77jlGGtIgJfJAC9TfL2AlHB0RKxJwNGh0XHwio7DiMia3KMLozBsobsw08DgBSL3aN+AuRjkNwd/9Z2N382YgQFT3sLOtGQA1W4w2gjb47PPriBmcZSAoWNG+2DiG+Mw8Y3xApS+MWEsJk98A2PHjMJIn+EImhOA06dOKveP9rlMqG/V7iWgAGnLrg/2s09pueVn/iMzD5qtEJm2zYA1CqJIjAJsDw/YlOw6tuyyl2GzvxfWzPYRHqQ7g0di14JxyIqYiNSZA1GSFICPN4fjs20R+CIjWniQfi0AafNsLFRajXCaY1FlNuDOhSLxJ4VepOrWMSSgBwN6WEAvKnpTsfo1Q7MJQvfv3y+8FSXQISCRQE/BnAdXvpYgR8pNHqXsaOyz6Au9BwlCKXN6SDHEVwKdjjGqOt+31OtGXTrDX8zr1BuZI5R5dQlCmeaAmwdr164Tmwfsd8Ic/XjgNdW+KQMpI8Jjvb7wupQhwRPTDlDO+fn5+OCDD8QGDueuukLj9aNT9qv+mjpvXglQJ6RXrl53+ClSZ7jWEB6yUBKLXXH+4zzIvLrsX9n3ss/lnNmRdIZjmBuLLX5zcpOa0QPVSD5xAZqtGM/Yy4Nb1kBT797VJPBsdulvfuIoufaUtfiWZivhOLup2fO3/o31PbyyPgve8Wsw2sCq9QnwjkvAyLilApTSe5R5SN3eo/ECkA5bbIBoUbEYXpN7dOjCKAzReY/2DQpBf/85GDArEH/09ccfp72Fab7TcfXCGTjhBH07XTQ+HmCAcM75/PPPEBQ4W3iMEopOmvgGhnsNwaCB/TGgf1/Rhg8bgjcmjMNbUyZi9CgfAUwvnP9AqC/nM3VTElASaKgEFCBt2fWBgHRP4ZkXzKV4xWLHRdtKVFrjoELrVYh7V/Wg5dj/KtOA9TMHCUC6KWgkts8jIB2PzaHjscF/GM6vC8XlzWH4bGsEvtgejRs7luDrzDjcyWouQGqC02JAtTkGX5/aj2oXd3LVrSNJgH/2GK5IsEDAQI8rGqcEoTI0XgIKaah2RAO1rYxpCXNMJhPYaOQThDLXIYuF0LONYIAglN65+jBfCXDksSONq87+XRku+8knn+DEiRPCi5ohvps3bxZ9Sw9GqTPsf9naagx2tM+VOsMcq9QZeggSlNEjVG4e0KuQ3oUShDKlhARxnX3sddTfx/7hPHfu3Dmx1mRnZ4P5Qenty/5l9IFeb+R609HGb13fl/M+f3eL35xAlasacFVi/4dX8Yi5AJrj+JSWNdDUu3c5CeSU/OJZR1nRi7aST5/PLsMLliLnty2FdzR7foVmK3D+7x0H8draHRhmXCGKMY0kLJVgNI6eo/EYEWNyg9HFBtCDdAjhaLi7cv2QBREYNH8h6D3K3KOsXN/fPwB9Zs7Gn2b4YvCkCdi1egWczio3GHXVRAI8IMSe60RsbIzwDH1r8kSM8BqK/n1fR78+r6Efj31fR1+e9+sjrhGUTn1rMrxHeGHa1LfF/KUAaYvPYuoDOpUEFCBt2fVBeJDmn/leVjnCLdtw056AO1aT8iBVHqAd2wO0Cf1XbTPi003hWDetP9YEeCM9aBR2hYxG5oIJWOvvBVv0FHy4cWEtIP3SA5AyPJ6tKYC50noXkN7O34lq5x2xk9up5vYO8GMaAtAIdFh5mR6hzLtH0EDgIAsl0YCTYd0EFNLI8zRY5XV1vOvxJoGOPsyXxj5TDrAY1Z49e0ShHYb4Mmz0fn+w2Zf61gGGX6f4inXpEI0p9hc3EAjkuIFgtVrF5gH7V9/fUmekvuj1Qz6mv6bO3R7olCHnHjZ6UXM+Ygg103YwRyjlzrD4+nRGryv1PadTDNA2/hF16UddX4nPk8WSuPHDfNRca2ShJI572eeeekHd4TXP651BVzi+OZ5b/OaEyD9KD9Jz12/jbzOPQrOXmFvWQFPv3uUkkFP+cy33RJHmKNqvWfPTnsotP/mDvcfPPGsp2KvtP12k7Tt9+vs5JUW/25F7+6UV6zHUuBxj4hIxOs6I0cw7GpuAwbEJGLrYBO8oE4ZGxmJoxGJ4LYrG0IWRGBIajsHBCzBo3gL0DwxBH/8g9PGdjZdnBuD1qdMwc8bb+PqTixDl82o8R13Cl/T+cfbvHT6MMaNGYdIbE+Dj7SUgqACkfe8FpISkEpwOHTII0955W3iSbli/XqhwQ+fDFtd39QFKAu1eAgqQtuz6UONB+q/mAmRbt6HCvgROCwFp0wBPU+CQeq2SfVuOAac9HqeXB2Lt9P5YF+iDzXNGYXfIGGQtnIDVMwaiOCUYF9NC8fHmRe4cpBmLaz1Ib2XFosJqEK1S5PJtWl9Wm2Nxe+9qOCuuiTyk7X6+7gRfUIIBQgF5Ln8WQ0tZ+IX5Kgka6A1K+EBDk8ZnXRCnMxihLf0baOTyMyTQoaHPqsiEZQyjZo485piklxQ9QWWhJPaL+kMtR2fbHqWu1NUfhKH08mJeXQIderVJaCN1p6XHWGd5f8pNLzu93hiNRqFH9BwkcGY6CXrjEqxJT1AFO9tWT/SfLnWmrj6RntTcPOBawz6VuUE7I+h8WP3kmsE80i1+Y6oPrjcArlc58Wcb6zYU7WpZA029e5eUQF5eDy0d3cVvz8vr8c/p5T21XDyqievlPcV1e9HSf7TmuV5Lt6CvaSW8jPEYI7xH4zE0xoQRi+PhHWnEkMjFGBoehWGLIjF0QTiGhizE0HkLMDhoPvoHzEMfvzl4xdcPf5jujwGTpyAjfd2D4+k9lK3iTgWiw8Ix1scHkye9IULphbdojeeo9B71GjYEQwYNcHuS9n0dfV5/BWNGjxQFnKZPf7d1iq15fHd1V0mg40pAAdKWXR8EID1+5nXzIXxkXwWnNRKVFhZpim+SB1xbAi712U2Dcl1dftW2BByImoLUGYOxPtAHW+eOxM7QsdgSNBJbA0fg/fULcTFtIT7eEtaigFTmIb1lS0L1zU9ViH0rrGI0VAkT6Nl2/vx5FBcXixyhsvo1DVSCOzbprfOwhl1Xe530YOKRRq008gnLmOuQRi4BGqsnM0covXIJQz1v7CO2ukCc53PV/ZaXAPuB/STz6p4+fVp4dLGaOUPj2b/sb+oMQ7vlOOhq4/9hf6+Ul9QZ3meqAXpR01M9Nze3psDYWTFv1VXRW4I4pTMtrw8N/QS51jB/JtOwFBUVYe/evaLAGGEoITj1hY26w/7ntYcdR531ddQHFpZqjTVBAlIeh+0pgmYtSmtZA029u5JAHRI4cLL339tPHH3OUopetgL8a9ZB1x/X7cTL8SvgFROPcVEGjIyOwaDoaAyKiMaQsEhRmGlIaBiGBi/EkHkLMGhOCPrPnos+voF4bcZ0/OGdWXj9jcn48KNLcFWzLGzDb59+8gmmTpyEiePGiZB5fVi9DK8fNGgAZs2cjklvTqgFpPQkHTSwH6ZMnohRo0aJdazhn6qeqSTQ1SWgAGkds2MzXhIh9qfORJt34ZY9Hk5LFKotRlRZTQqQKi/aLjkGKqwm7AoZi/W+XkgL8MGWuT7YHjoG62YMxJ7oyTi3PhQfpC3CRzpAen3HEtzcHQfpQXrHEie8SJsCmwlIXZZY3DKbUPXFhQdkAOrqC8W9v1+CAB6l4STPeZ9Ah15tNE4vXbokoBzDtWW4ogQ6hKA0wDqrcdncv0vKikfZaNTTE5QhvvS4JWymrFk0hN5tzA+qbu1HAlJ3+I2oK/LIc24eEFzTi1rmO6R3G4u+sJ/VxsHd9BBN0S3KkpsxhMuEZZyXCJxZnIqh8Tdu3FAbBO1HZURfeK4z0mOXUQdyreHGDzeACEKlJzXXGNnk/NmUsdOVXks9ocy4XnODpqVvApC63KHGc4rOoqetZEgzWmPqrZQEGiSBF9IPPfFizim7Zj9+S3OU0ZP5w7+1lVz53Y7cO79ftgH9Y5ZhUNQS9I+KqgWk9B4dFLIQg2u8RwcEzENf/yC8NisAL707A7+d6ocFq1LhggvV7mW/wep05tRpjBs5CpPGT8DggQPQTxdW7w6zf722qv3A/n1rASnhKR+fPPFN+Pj4YPfu3Q3+TPVEJQElAQVIGzRhNuZJLxw69ITmKH1Ocxz7aU9z6b/9wFH0wX5LCm7ZElBpMaDKYoBTwcEuCQebAvQ6y2u/zorF+oDhSPUbjnR6kAb7YNv80Uie1h/FywNwLjUEH6SF4cMt4bUepM0NSAlHmYeUgPSOxYg7H51Qa8FDSIDGKQ0nCXQIGHJysrF161YBHmTRFxpYbBLqdSUjsym/VRqnEiQThLJQEsPiGeJ75MgRUSyJ+VlZTZmAjXBaQjge5flDdK96SQtIgKCH0JrpDAh0mOvw0KFDYLEkevoSdOvBhNKbxkNRykxCMcqSRdvS0tKEFzXhWWlpKS5evCj6gHDNU2fY7UpvWmDwP+Rbsi/ouUtwfeXKFZw5c0Z4UTscDgFCOScmJyeLjTbPOZPzL681ZR7uCq+ljKgz1B3+XspT5qLm5kFrAFL61Um9S/rgCr5nyd/RGNtLPVdJoFkkkJTUQ8spydTsBeefs5fi8ZyT0HKOV2rZ5a6nc0vwH1vteDU+GUMiYjEoPAqDF0Vg8PxFojDToLnzMTAwWMDR130D8fIMf/y/d/zw58BwlFz+lAMcrkYS0ryjxzBq+Ai8OW4cBg3od09hJkLQwQP7Y+zokRgxfNg3Huvb51VMmTJJAFL+t1A3JQElgYZKQAHSZplPxZsAj2h7S7wfcZRaNGv+YW1f8fmfOUovDTYfrLpoT0GVbTGc5gRUWelBGqcAoYLEXWMMWExiU6DKGiuKk13fFo11vl5YP3sE0oO8sS14FDYEjUTqbG+cXDcfH6SG4ILwIA3HlYxIfLEjCtd3RuNmZgxuZcWA3qN3avKQPiw0FuH1lhg4LbGosBhw+8zhhs6Yne55NEikUVLXj6OnjjROCUJpnDJHqAxXpNeiLPyiPNwaD3NomEqjXhryBMs0+gmaCUJZNZ5Vx1k8hB6GBNP3u8k+lcf7PVc91ngJSH3Ry1de47vxnH1EEMp0EtKL+vDhw8JTkaHxhHYEEfXpDMcC4V5XgDMP8xulzkigwzmIocAslMR0Evv37xcpPJjK47PPPhObB3X1dH19WNdz1bXmkYBeV/TvyLWGmzwShDKdBHOEMs2BPg0LQZ7UGzln1jeGHvR4fa/rjNcpC33j/EIQSi9qFuUjcD527Bgodxbm46Yb+6S1buKThFe9C7ZPr0OzHlE5SJvPQlXv1FAJpKd313JK3tSyS8L/Kfd43Iu5J2O1PScjtb3nDNr+03FPOgqz/mnXgcv/mbz1q35RJgwPDYP3vAXoF7wAfYJC0T8gGK/5BeGlWbPxp+m++D/TAjBn3RbcrK6Gy+UUkLQxOnXyxEmMHjkKb06YgCGD3R6k/fu5K9cP6NcHo0d6i0JMA/r3ra1oL0Pv+/frI0Ls6UG6a9euxnyseq6SQBeXgAKkDZ0yH/y8EHTT9pWnaI7CL16wFX+o5RRfesxa8GmU1Vp1y74CVdYoVFkS4LTEKECq4GjXgKPsZ0u8AKTVBKR2Iz5MnY91s0ZgY8BwbAoagW0hY7F6lhcs0e/gVGqoAKSX0haKEHsC0qvbI3FtZxS+zlwimgCkTQyxZ5i/yxyNakus+G53Su1dfCFw/3waQ/SokhXjCeYI6OixSPhACEHDURmdjQeh0uCm7KRxz2vc1Weuw5ycnNpch/SSonFKzzZ6HMrwUjVI26cECENlrkP95gG9FgkgpEco+15Bz8brDuUmoRh1hjKlt63cPDh16pTwxmXVeG7mcB5rTbDTPkdl+/5WnNPolUgQRy9qbh4wnQQ3hTgnqrWm8Xoi1xgeqTP6tYYpJbjptnPnTrG5yfzfzM3KzQP2g+daUx/EbslR5Qak3LCtxombt/CE9bACpA+2PNUzWkICdHgKCemmAe5G+959/ohmLxqoOUrO9rIVXPrnjGz8H9Mq/Hl+BIYFLcSAwBC8HBCE130D0H+6P/q+PRMvz16AI+cvwcn0EXRIaKQS8f/gpEkTMX78eHiPGCbC5mWRppE+IxAU4I8RXkPvCa2X4fWDBvbHlEkTMXLkSJGHuZEfrZ6uJNCFJaAAafNOrdbid7Q9Jdd/ZS7GI7bjVT0dR6v22NJdMMeJ8PpbtkQ4rYuFJ93Der+p16kiSR1pDBBGutNKxMHpSERpkj/WzRqGDYHDkT6XHqRjkPzuIBxLmoPTa0Nwfn0ILm5aiI+2uj1Ir26PEoD05u7FzQxIl7jBLT1Sj2wFXK3nKdGSK05DPKIIdBjiS49EwgXp2UbjlGF19GCkkUXvLNmk0aUAz72GK43Q+gxTFgCh/GjsM48kvaDoDUWvqPfff1+Ei9I4JdQhMKjrxv6s77G6nq+uNU4Cnvqiv69/J15nXxEoMD+oBKHM60UQSo9Q6obUFx4lpOD4UHpzV2/0OiPlwmuUGXWGMJQyIyjjnMQQX6aTkF7UnLtu375dLwTV9yHP1a3lJCBlXZ+cObcRXMv8oHoQyk03udbI/pd6o59Tea4fM56Pdeb7+t8tdUUepayoL9QbPpebB4zqoLfYvn37BBShFzWjP7j5ybXfcz1h38lr9fVjy40g+c6uGoAEVDurcLmiGv9kOaQAafNaqOrdmkECj5mL/0GzFczV7CUbNEcpNPN7+NmGXfhjuAGv+QdjgG8gBs7ww6vv+uKPU/0RuSkDN6qdcDnda1FjVyTOoREREQJyTpn0Jug1KjxE+7wmQu7HjxsjKttLr1F57PPaKxg3ZhRG+XhjxsyZKh+9nGrUUUmgQRJQgLQZpsuatwhBt587ylZo2XlV/2AuxCO2E/iTzYbPzclgeLHTbMItmzu8vlp5UHYdD8ou3tcVNhOqLQa4LHGoyk5CTtQUrPMdirQ57hD79DmjsfrdIShfHYL31wbjwj2ANAoSkH7V7IA0RuQhpRfp7T0pcDnvH7bcoPm0jZ4kjVR+vDznkV5UBAkM8z158qQAoTScCOtYoEQaWjSs9IZYZzY4m/rbpMzk+0jZ8UiDVVaNt9vtwjhl0RcCAvZcSmDWAAAgAElEQVSDPtdhGw0V9bE6CVBHCAb0cIDnhAj04CXUKSgoQHZ2dq0XtQQ67H/Z93IsqONdCHo/WUiwI+VHmTLMl6HxR48eFZsH9MglkGZfsJ/UrX1JQL/OUGfkWvP555+LtebAgQPCW5FrjfSilmOC/S7P1bFhOqOXE/WH97kpw+gOprvh5gG9cZmeoGOuNc6a/y5AZXUlblQDf3IoD9LmM1DVOzW3BH685/jcH2efhGYrgWbPu/Fi1gH8yrgGf/VbiL/MDMR/v+uL/w5aiGMfXIDY/hYepGi0Bylnfm4sjRkzBpMmvoGRPsPB3KJuEPraNzxHZRGn4cMG4+23JmPcmNFifeX7qLW0fa2j6tu0ZwkoQNp8c2ZISLff2E8laXuK8F17QbnmOAFf23Y4s1bgK3s8XFmxqLDGoNKyFNWqir0CpF0EnFbYjG5Aajbia+tSZASPwnq/YUibMxxbg0cjZfoQbA8ehxOr5+Hc2rm4mBqMiwyx3xqGKxlR+KLGg7Q5Aaks0FRhjQdD/+/YEuGquKGbqdveIG/sHxnuMtMjtKysTBhM9FakJ4kEoRJGSDihN7jUudtIvZ/hTrnRS8dgMIgQeRr9lDEL7Og925h3krBAAgQOKnne2D7VDUh12kISILxmXl2mk2CIr0wnIUGo1Jv7jY2upD+eGwR1/Xb5HMqM6SSMRiNMJpOAOvS2ZTqJoqIiUShJhvhKzza9rniet9AQUG/bSAkwTyg3DximTY94pgiRm24M5eaY0OuLfjzUNV7UtXshKdca6gsbz+lJTU91QhLOVZ988onIRU0Q6qkjco3RX29k97bN02tyMxIkVTorUVEFDD5cWqxZ8l/+oa10pGYtGKxll73x3Z15P2o+o029k5LAQ0qAIfh7isO0987ghwfO4cX956HZiqu7W/Kd/7DJgl8uisWv3glA0LoMfF1xB66qSghKyij7h9Aw/qeMjY0RuUbfmjwRo0d5o8/rbkgqw+3veo6+Cq9hQ0T1enqPTpk8ScwXciP4IT5evURJoAtKQAHSh5wd63iZmDCPx/zAkQ/NVuj6rrkcBy3pqLYtFjCQXnQdKTRafVfVX80zBmLhssYAZiM+zYhBqv8wpPp7YVOgN7bOG41lk1/FfsMMnEyZh7Pr5uPC+gW4nLYIl7eE4fOMSHzJIk07otCcIfZ3fxc9ug2oMsfC9cUHqADDuwA4K+BC64fc8w/M/QwbeiDSs41QgfnDWFCBHqEMVZRhdjKsWxmd9xqd9cnD03inYS8hMo19Gqcs/MJ8h5Q3q1/Ts03d2pcEpN5II0APCggSCELpYVVeXi6gDgslMfUB9YUggiBPD3XqGy/q+r2bCZSZ1BnKhvrETRkCM+Y7PHjwoIA69GKXfdO+Rk7X/jbUE/YLDXDeeM7GtUamlDh79qzYQCCk0681+lzKSi8att5IfaG8uM6w8ZxzEWXLlBKMPmAKD+YC78prTUDxaWj7T+Pf956D9t4pfP/AWfzcXN63DutLXVISaH0JpNuf0rLy/vZbOeU//5a58PdaUl6PX9jPFmq2IvwoKw//snIn9p2/2CwLDOdkeufPmvEuvEd44e0pk/DGhHEChA4UIfevidykQwYNELlK33rrLVG5fsKECeI/a7N8CfUmSgJdSgIKkDbfpMokzrmnVv/IVsadJPxD9iHcsmxEhS1agdEu4i15F7wpuHpXFnFwMcWExYD314Rgje9QbGQF+zk+2Bw0EklvvY6i5Hk4vToE51JDcWHDAnzcaoDUgEoWfMpagsqLRWJnV6QJclbBCedD7fQ+7PpBQ5VGqjROCXX4h4jeicwltm3bNhFSR2gnAR5hhIQ6EvQpQ/XBhqo0UuWRMqNHKEEoK/myaAiNU3qDyuIVEsB5eoc+bH+r1zWvBKg3+tB45nnNysoSXtRSN6TeyKPUHaUzD9YZykjqizwS6jA0nuCMqQiY65BAx1NnJITjUd3ajwTkWsN5Tq41DNemFzXDt/VrjdQVqUtKZxquM3rd4bkEoZQ1c4AzPygjQPRri15nupreyN+b/MHH0LKO4CfmUmj2fDydXVb5U3PJq81ntKl3UhJoRgmEoNsjOSfMPUTI/RHMKjiFSmFFNG3dk3MBfU+/unEdISFzMcpnhGjjxo7G1LenCGDK44TxYzFypI8Ix58yZYqIKuM8r25KAkoCjZWAAqTNNzsSkO49vvpH9pPoZiu54J2bCWQuR5XV7UF6FxgpeKZk0XXGQIXVgGpLHKot8ciLn4XVs9yAlHCUkJSwtGztghpAOh8XNyzA5U2L8Ak9SLdF4svt3/Qg5XuyVYmcvk2XZaU5Fl+VOgBXFQQgdbnxaNP+1jR8MmbxBIad0nuEXlebNrmrXxPk0MON3qE8V0bpN41ST4NdwhseKTMJw/g8Gv2ygAWNU4b5EuoQDjBstK4b/5xKg00e63qeutZ0CehlXde7SQhKCEeowHBTglDqDsN8WWCM/UzPNunddj+98Rw7XVm/JADT6wyvMdUAq19nZGQIzzbmCD19+rQI82U/1GV8yX6U+iKPdfWputZ0CdxPvnyMwJobbixuRQ94pmGhZ6/cQODmEPtd6k19OiPHiNKTe4uueeqMPvKAeXUp69LSUly6dEl4shOG1nVjX+n7Up7LY12v6YzX5O899Nk19Mo8jN6WUmi2ottPOEqrfqwAafPZrOqdmlcC6eiu5Z44+jfWQjyaexDmz66KwkyNr1v/Ta2mTrj1woXqqkrk5tixYH4w3pwwDiO9h8Nr6GBR4X7C+DEImD1bOFTQruBN6tM331VdURJQEqhfAgqQNt8EKQBp8erH7CegWQudZms6btsMcJrjlAep8iDtsmOgwmYQ1eKrrAnIjpiI1b5eSAsYgS1zR4liTeaIKShZM18A0g9SQ2sAaVgNII26LyCtrAGk9AJtEnS3xOIaK9k779QmU+eea2sBUob/0kjtyoZnU387jXc2GqcM8SUIJWzes2ePyJVHMEA5y1DS+hdF9UhbSYB/5Nk/bPQGZcGRK1eu1FaNZ7Ek6UnNTQPZOHYUvPnm5sH9dEoPh3nO+YeAWVaNJwglgK5v80AZXW2lJd/8XEJqNoJQeoMynQFzhDL6gHCOaVgIuTk3Sp1R+tI4falLl2RY/KZNm0SBMbnpxlQe3DzQ6wjP9fe/2YvqiqcELn5dgR/bjkCzlbm624ovPJpTfuv53YWvNZ/Rpt5JSaAJEmBaPRCK5j7K9s/l5T1/mFO2v7u1ELPyT+CWqwrVrmq3TeE5uB/6vsgBVmOduHDlymUc3L8PNqsFe3JzcOH8B6hivlN1UxJQEmiiBBQgbcLs6PFSAtJ9Bat/ZDuOHo5D+NSSgi9y4uA0xzcN3ii4qOTXgceArGJ/KzMO2+eOxBr/Edg0xwdbQ8YiYeLL2G+cibLVITi9NgQfrCcgDcXldOlBGlEDSKNxc/cSfJ0ZgzsMia/xIG02QGqNw/Xc1XBVXRd5SEFjptXwKAS4U4D0/gYrDXrp5UQjn1CH+UEZDsriOixgwdB4ggGCUHpMERh43qShqoxVT8k0730pZ76r/lz/KbxObyr2FwuMnTx5UuQ6ZL5XgjoCO0IICUD1nloSWHR10KMHnVImUl5SZ6gv9A7kdc4zBDqEZhLonDt3ToBQepzIYkme/STvK72Rkmj+o15P9Oeen8QNBH0uaqY34EYQi8bJYkkcF7L/qTddXU/0uiH1w/OavC/lRp2h7AiWGRbPzRmbzQZuHnCuIgi9fv26iD6oa+NN9qH+6NmX6n79ErhWVY3f5ORBs5e6elmLLzyZU/bJd2wl/+Nheam7SgJtIoGnHKf/8t3cExu/n3My7Xu24s29rMWrv20rvviC/RgKv7gpItKIR5vX0YLvJlvdofOcb+qK7Khf09QjSgJKAt+UgAKkzTexEpAeLFn1T5ZTGGy3ocqWgEqrEU5LTSGYDgy5muSdp353lwa8rGIPqxFXNi/EuoDBSJ3tjfQgH2wOGYu48X9B4bIAnEgOwpm1wTiXGlIDSBfiylYWaYrANVGkiYA0pgUBqQF3rMvguvMpbnGWFHH2LFrRvH9tvjkBu68oD9K7cJTGKYEODVMarARk9H5iflCz2SyqxjNElCCUnlL0mOIfQnVrfxKQYEB6tnGcM7crPduOHDkiCl8RhErvNva58nC7qwsS2DzoSJ3RAzDCMaaTYMV4elGz0jjTSbCwG1MTEITWtXnQ/kZQ1/pGUl/4q3nOzQN6IrIoHyE2C/cQhLJP6SEvN9Wkzsg580HjRT3u1jHKS845lAnTSdz1oraKOYpzFUEo5y72h1prWk8nbzmdGLO/CJq9qPrR7OJD37eX5GrW4iebz2hT76Qk8JASAB55KufEouf2ncH3HGWnn8guPaM5Sko0W+GX0/PKcMtZLewI9c+09eYL9UlKAs0rAQVIH3J2rONldLfPOe6nOcqcmVm7AYsBt+wEpDFdGpApuNr0HJkdWYaVNgNgTcCp5ECk+A3G+gBvpM8difWB3kic/BpKVs7FyZS5bQ5IKyz/n733AK/jOq9FR7JVLFuWLEuWbfnKNfZ14peX2I6T3CR2nPsSl8QptqzCTorqsq1GsaOQBEAQRDkHhU3sIED0jtMBsIFEBw46CYBgBQF2Ev2U9b61DzZ5BIEUBaJjD7/hzOkza2bvjX/t9a8/Gs7rp9DDHlakwymCdDiBtLeizZu0Geq7+DoDVCp1uM+AXxZKKi0tBasnnzt3TqRaMzilSocBqkwplfueS6b+FB3ZPw6G9228NiR1aGlgt9tx4MABoVYkoUPSjvcH11uROd73z1D3zHR7TrYhiQsfc5WkGNVtLJREr0OqqKls4+QB/Sapomab4TVhW5GrVJfwsVomBgJU7pK8pr+r9+QBCTv2i97Xn21APp5u7eFOz1e2G/l+2WbkWEMbFipCSThLL2riT2Uuxxo5xvDukO2H+6rNjF17cbiBpeUN0CwVeMBa1fOApeKAllX6+BDRl3pKITC2CAD3PGq1r3rMWt6t2eyHtLzqy5qt2vWT3KKuIxeuij6DufWMItSiEFAITEYEFEE6cp2qH+79en7LB0/kl+Nszm7AEIYu8wZFkCoF6bQmyEmQOozROBT2B2xd/Bzils1Cks8cbH2XatIZqN3mi8advmja7UmxP713Nc4lr0F7aiAupgfjSkYIrmWuR1dO+KgqSB1GPfo76iHce0SK/Uinxtx6gCCZwdRIBsKDAzsZ4E3WrVTosNiUDE6ZriiLvpAIpdchiVAGp0Ol+N4aOfXKaCIgyQBvgkD+Hq/TxYsXBRHKAiT79+8XJB1ViyQfSNzxXh5qnaz38lget5w4YLshhnLygHYShYWFotCOVFGT0KEiVF4veY3UdnwQGKq98Ej4PH112deRCGWqttVqFX0hVdRUMPIe4/Xm9ZdtZyzvu8n2WySKJVlMvDhxwDZD/OTkAa0HqKKmArepqUn4GnMSh22G1+RWi2pPt0JmbJ4n/vqGE6zpcO0Rc8U5raDutJZV+dTIBW3qmxQCw0QAuOfzBTWr7iuogWa1Q7NU4TFTKXxLGyCMnZwO4T3qcSBVE5Fj02OoX1EIjCQCiiAdZu+oaRpw79cKCz+j5ec/qOUee4CpH/8rv2n7C5ZD6DGFw2UMRZdxK1wmpSCdzApIdex3p4DtM0WgK1uHTN+5+GDJ89i7bBaSfeYg5s3fwBj8Juq2ewjSZm+CNMmbIF03JgQpi6l1tZYOFGlyweUeO4KU6XuNjY3CG5BB3mQLUr2PVx4/twxQqYCi32FJSYlI8SVB4K0G5XDGQEiqQ0dyeFPfdXcIyOtCJSKL9dTW1goilL6vJEFJTJCIkNef19ybsJDPq+3t0+aJmyTEiBWVtrQeoEcoJw+obJOeupJ8k9eGW65qmRgI8FrwGnECgf6UJ06cEH1fdna26AslCcrrLNuL3Fft5PbtZDA+xE+2HeJKlTonEEiEUsHuTYLKdsJr492GJsZdo45iSAScTuw91YF7LZUnnzRXHNHyajs0Q/nfDz9oU59UCIwQAsA9nymoeVuzVPVpeQ2uh8xV7p9nH0TRtS7A1Q+32yHEFh6C9NaTMEPe9+pJhYBCYAIgoAjSYfeWj+fV/+wr+5uuafsqTmsF9hPfya/r0KxlF7YYct3XrfQ0jIYrN0r4kCqS7e5INoXf5MXPZdLhXGIgdi16BjuXvoBEFmjymYeo136DophFqN+2HPU7/XCDIE0IQHvyWrSnBg0oSMeGIEVOJK7VZXs6ZbcLLjjHyIHU85NUszBNlgqYwYHgeDxm4Cl/l6SXDOZlQCqVOpGRkYIIZeEXVhmvqqoSBXe8U3wnwEg3rQ9BEmgfRwz09vaK9GxeQyrbSIRS7SvVoCTxvAlReX8MtfW+f4Z6fSo/J89dbuW5ss1QRa3T6UQ7Z5ExtnlOHtBOgiQ0SR2Sa2qZXAiwjbHd0B9UZgPwuss2c6ftRt4r03lLrGTb4T7bDMcZKkPpSc1+idYdnLDxLpTE/k0tUwgBtwOFF67iszlHXE+aqvq1vKouzaKq2A87aFUfHFkEaKtnrvgzzdr4Nw9bKtOeslUh50KXpwG66I3fDze7JK4Dc5huUbTpo8VDp1CrVaeiEJgiCCiCdPgdprnhx5rVfkkzFbm+aqjAQ8Yq3Gs+iCPmZHSZw9BvjIHLGIF+k6pirwjOyUtw3u21cxsj0fDBEmx/57eIXToDictnigr2+tf+A7XbVgpv0oZd/miO9ceJ+DU4LQjS4LEnSLMjcf7Ibk/HLtSjY0uQMsA+dOiQCKhlyuB4BckMTr1XHgcDUxI63sWSmCbKQklDBaaSlJsiI+WkPg1eC14jkvBUIspiSbx+TNemwpfXlkSEXq+/kaLKe2C878XxagPD+V3vNsN9EstU2tIjlGm+VISSRGOKNYuLDV54nVS7GYzK5HjM68YJookywTWc+3c8PuPdZiSJTDUoLQeSkpJEITdaEbBIFSfdblUtfnLcJeooPwkCbrcTzde78U1Tkftxc+WVT9sqHZql9N+HH7SpTyoERgkBs92kWexnn8oqvLS0rBnN13vhcNEzvxd9cKNvgCe9UYD+kzQE9V6FgEJgHBBQBOnwe0tb7b9ohU34vqEU3zTUQDPV4F/NNnSYN6PPFAqXMRJ95lA4jYogvVuSTX1+8hKsTvqPhr6BHYt+jz1LZyB5+Syk+S9A9Jv/jbrtPji6bRkad/ujZY8kSAPRnkyCdO1HPEi7c8PQa4xAn0knVodZL/xd+40Rd+3z6jbocaVgM9DfJ9SjcI+9vTq9HBkwjmSg+nEEl3eAyt8lqcMUXwanFosF5eXlIk2U6aLSs02SONwOViXK18ZhNJsWP/lx+PJ1kghUg/KaUWHF+yovL08or3hteZ29VVq8B7wfj+T9N1W/y7vdsI3RI5TKQZLNLJZEr0MqQr3tJHhtuMoJBXkt5fPy8bS4kafYSfLaUdFIpeNUvedH4rxku2Gb4aQbFepUhJJcZj9FX92urq6PFBeTt4tsI3Irn1fbkUVgKHyHem5kf/XD3+aEAxd6HPinvDK3Zio/dY+t9qpmrvy34Qdt6pMKgVFCwFq5UjOVb33SVnNeM1W5n7BUuEKOnsb53n64xLjvhIgpOP4rS5wPN3T1SCEwIRFQBOnwe0uz/WdaXk3/Dw0Vffea7N0PmkoRbM4VRE2vKQpUznVZ18FliL5r8kYRhJOXIJze106PzpxIZPnOxc7Fz2PP8llIXTkL6X7zsemtZ1C3wwdHty+/QZCejF+DM4mB6Eheh460tbiUsQ5XMtbhelYounMj0J0b/iGCtH8EC4C5THpcM+rgunYZfXDAydyYMbb2o28aCcqPIzWHE6hS2SRJMH4/iTISOrKABYlQkjpUtzHNdyilzoQcw6bpQTFYJfnGa3X+/HmRos1qzCyWRJKOfnwk7WRat7z+w7l3puNnJGnMNkPs+Jh4UtlGf1CTySSqjdfV1d2wlFCp8dO0MQ6cdltb27QnSNlOZHthvyEzD1i8jf0S+yeqqI8fP36jWJKcMJjed8/EOfvBRCivD8ca+oe3t3v+PhiLo+1DP3odTswuqoFmLu36gsVeptmqvz38oE19UiEwyggU2Cs1W8W1p0z2Kz/KLsNv9tmRc6IDF/v64UQ/nO4+UIKhFoWAQmCiI6AI0uH3llmVTz1mqb/6l8bKfs1a2fk90yGYzGlwm1i9fhPchih02tbBnasUpNObJJy+5K7TpEdb0jrEv/8cdi6diXiqR31mI3nlHOx4/wXU7fTFsR03CVKm2I8XQcp7tMcQBkdbK3rghNPlHnOClCmEVNTcLSHFIJXfIVN8SYSmp6eLSr4kQpmuyArkVBl6LwyMuHqrQgcHS97vV/uji4C8HlTuUlV1/nwHWlqOg0Qo07VJbpOw47UmkScJcHn/yPtAPlbb2xeBkXiR1GFxMSrbSIRSEVpfXy/UuNevX//I5IFqL6PbDibDt7Otsj+djm2M7YaTbrSTIBFKX10SoXa7Ha2trSI1ngSb9zJ4nPF+Te2PPQLyenCs4aQbJ0pZII5/L+Tn5yMtLU3YsJD8rqmpGZMDJEHqdLqworYZmqkYj1lruz5nq/vp8IM29UmFwCgikJ//6XsONlfca6qseTivpvf+vKp+zWZ3PJ5b1ruguMF98MI19LhccDvHPrYYkwarfkQhMKUQUATpsHvLB/dVffMRa3XbY6YKaGY7/sl4GI3WD+Ay0Xd0IPXXFAHnCKrcFNE4fcnGyXbtnVRjmnSo2LwcO999FnuWzEDiitlI8Z2LhOWzkbB0Buq3+6Jpx3K07PZFy55VwoP0bFKQUJBeSAsWCtKrmeuFgrQrJ1woSHsM4TdS7EdSQSrarCEMPU3FcECmwYythJQKNHp8DhVkD1aVkgyjZyRXBqhUt7FQEqv40leS6YpUpDLNl36HDFCVUmdijN7ehJr3EVG1y7R4KtEaGxtB7z3aHJDcloVfSHrzenuvQ90v6jkPGcp2I9sOMZPthvskQukPSmUbSQASzyyWRHKARCgJL9VmvO9QtX8rBEgwceH9NNXanmwzJMd4bsw+8J48oIr61KlTwo+aHsck2SQet8JLPT/6CPAa3Oo68BpxQpaWBrx+nATiZBDV8Zx0ow8s+03vcUbu0yv9Vt87kmfldrlFJs+eltO411SCz9pq2jVD1feGHbSpDyoERhMB4J6v7T/1s4fM1T/WDtb9Wsur+Pcv2ape+19We4tmKm//pqUcwRVH0Xy1Cw6Rak+PUhfc4t9AIaexDTlGsrmq71IITDEEFEE6/O7SL//T3zHXZGpWEqSV+IOxAFfMmxQhqgjhaW+pwEkBp1mPHoMOpoCXseu957CX/qMrZyPFfz7ils5Ems8c1O/wRfPOlWiN9cXxuFU4uTcAgiBNCcGFtHW4nLEOVzNDxoQg7TNFwm0MRXe1VdSvd4nyk2P/10pubq4IShiISkKHASofk9BhcMr0aZmuSDXHiRMnhCKUROjg1PjbBUlTbDSbFKfD60HijemKUqXDKuasGk8ilMpFBqe83iQkeO258l7gc2q9PQYyiJeYkVAmniSuUlNThddhaWmpsJOgNQGvAycmvAN+2Wa8n5sUN5c6yHFDQN4rVE9OxjbqPdZwn2MNsxk4YcdzIikm7SRY5I1EqPfkgWwz43YB1A9/BAHpRc0+jpNuDQ0NYtJNEqG8vrzOcpzh9nbjjCRM+TeKnOT7yI+O4BNU2vEvMFv7BXzJVIz7rTV9mrX2l8MP2tQnFQJji8CX8yu+8ZTVfu5TpspzmrkK95iO4Af7iqFvPoWzvQ5R4d7tdgzUPaCylNZeYx93jGCzVV+lEJgiCCiCdPi9pbH2sW+aqjo0WxkeNpUg3pgJl0Gl0082paM63pFT5fabIoV62mUMh8MUiYuZEdi7+AXELZ6BhGUzBUGa5j8fu5fMQLr/fDTs8EOLIEj9cDxuNU4lBOBs8lp0DCJIO7PDhAcp1aMs0tTrVaSJROxIXEP6BsOwHp1FaXC6nBgvgpSp0yz0wWCESg4GI1QSMt2tvb1dKAxlcCqD8ikyGk2q05CEgAwU5ePB14TkG68byYUDBw4gOztbpKGyarz0m5Wk3mQkVsb6mNkuuPJ3ZcDOwD4qKkoE91RSUwXFFF+qqFmk6tKlS8KiQCrbBl+jSXXjqYOdkAjIe6qsrGxCEaTebcW7rXICQWYg8HlOIJjNZpFSTQsWOXkgVdTy/CYk+FP4oIi7XHmact+bnJanz2tFIpT9Hv+O4IQbJ1M5qUoilNf5bscafp7qYZKvo35PCKtGN6qvXsffWEpxv7W6XzPbfz38oE19UiEwxgjklv+5lm/veMhUUfMDQ7X7MXM1NFNZ/V8Zy/DM/gqkn21HDxWkLmatsZCTQxRzUhSp7NXUViEwXggognTYveWjlup/fuBgEx43leGvDYdRZY4DDHdfTXskyB71HSNH+iks7xzLPlMU+o16wBgGhzkSTXGB2LXoWexdOhOJy2d5CNJV87F78fPIDngJDTv90LJrJVr3+KM1fg1OJQYKgvQ8CdL0mwrSmwRphIcgHahkT3J0pAjSHlMMYAhB54F4uJyeypNjPZPLgIPeoCR1qPogoSMJuPEaItTvfjwCvEZMyeZ1IxFKtRWJbVoekAiVRJ63GvR2Sh1vIkPte4J6kqCcOCCpQzxJ6NCDlUQAi75IFTVJAkmEfvyVU+9QCIwMApIsIrk4Udq2JEHZbrhPoiwpKUkQoVStHz169EahJNlm5HmMDCrqW0YaARKTVPDS0oDZI5x0o8KX3q+cHGLfKBWhd0uG3mrsYZYDJ2nHZnHhRE8vfm0rxf22GkWQDjtiVR8cFwSMdV/RbPam+01VO75nrHT8ZW4F/jy3ou+Lhipolko8aS7C8qI6lF+8juuAR5gh0u7HpnWpX1EIKARuhYAiSIfdZ37dWPPzhw8dx7ZhqzIAACAASURBVA8MZXjecAjnzZvhNIWNiJpNkXJ3TsoprCYOVkxTdxh1gDEUDnM0CiPfw65Fz2Pv0lmCIE1ZOVsoR3e//zxyg15F404/HN+1Eif2eNLrTycFoi05CB0pwTgvCdKs9RgLgrTXFA0qX7vztsLVdx2s0TTWC4k2SYgyUJXBqtyX27E+rqn+exLn250n38NrQyKBPqEk5Oj1yuIVLE7CoJTkHbeSIJHqLe9Ac6jnvF+fLvsSI57v4EBePuaWyif6r9Jbl4QA1biDbSR43byvoWwn3s/d7tqq1xQCd4uA7LupVuZ9S0JyLNoyf8v7d/iYfQz7JPZNBw8eFH0VJ9wGL7Kd8PnB+4Pfqx6PHgKD+yk+Zh/HsYY+ofRFpiKeynjahcixxvse874PRnuM4b1Fb/MxWdxuXHI48cyhamgWpSAddsCqPjguCHwuu+QH3z58qv0Rc5VNO9J0UjtY36UdqO/S9jde12yNFx61HWvXrNXn/yanyLW95jjOOVxwMcVeFIn1WEx4QhH+7xyTJqd+RCGgECACiiAddqf5PWPDz7+x/wQ0cylWmE1wCVUb031HJuVXEX8Th/hT1+LOrkW/OQJOYxhgDEefeQOSfGZj1+LnRHq9IEd95yBn1XyhKk1b/SqO7fLFyd0rRXr9GZFeH4C25AC0pwXdUJBeywq9QZB253oKNDHNvm/A53SkFKQwhKLTvAlusx7ua6fVnyLTYISUpMBQASoVMiTjamtrhUoxMzNTqBap0iEhweBUrt7BqTdZofY/6hdKrLgSOwb6XBnQ0w+PKaEkdKjCpT8riWhVXGwaNMQpdIpdXV0fIizvtg/wJrtkfyPbDckyWZiP1cZZMZ4ZCEN5UU8hiCftqcjxRp6AJEJ5vZgaTyW8rBjPSSHpRS37y4kyzvCepOXPaC+CDnK70e92Y0FZLR4xV/X/2KBS7IcdtKoPjj0CiYmfeuSA/Qta6dmHtNxjn9eMhY+JNb/iUc1U9VmxZpU+pNnqUr5srMR/WcuQ0nIGncKLlCn3nkJONCt1Q3hOjHazU9+vEFAICAQUQTrsDvNhQ/3fa/uO4VvGQqTa0uE2kERS5KgiE++MTJyKOPWbaDERDocxQqTKb3/7vz3V65fPQorPHGT6zUXu6gWIXfwckle9gqZYf5yM9ZkwBGmXeSPc9E8926j+FJnCQ6QMTJmOzXRFBqcM+OgfyAIWTFdkEEhfS64kJEh0eAeo3vt3S4JMxc8TH2+MqASl8oieeCRCbTYbWCzp+PHjgggdiqTmc96K6il8S6pTmyIIUPlHWw3ve/9O27dsM3LLPogTMvSipu8jbTuoWq+vrxceoey/Bi9sL1JhPbhNDX6vejz6CMixhhNuVIOeOXMGjY2NOHLkiEiNp1WIHGukJ6z39b/Te2cs38fjo0XDaC9COSe8Gd1YWd+C+80V/d9VBOmwY1b1wQmKgJ/fvVpBzR4tr/qaZi53P519CLML7X2FF66h00WStB9wkSgd7Ranvl8hoBC4iYAiSIffY9rsP9UOHMNvcvehzrITbiPVc4ognYrEnzqnT0L6RqDXrEdJ1FvY+e4zomJ90g2CdB4Ma15E3OIXkODz4g2CtDVuDTwK0kCcSwlER9paXMhYhytZ63E9+/YKUl6bfuPde/+yQFO3OQYuKkmbykT1VAz8f7PDVHsTDYHBJJok1ORx8jGDUxKh9AhlJV/6tlERSi81WbyCASYDv7EMNCfzbzGoJ15UtXFLEpn7ktQhyUyMCwoKRGo8iQH6tJK8GXyN5LVSW4XAVEAgNTVVtAXv9j24b5Hthlu+j/0QVdRMo7ZYLGLygH6mly5dBAu9qTYzce4Mjjneqzwy9m1UEEuPUJl9wAkhXlsW5eN9MPhe8L5PJsM+j5/36KgvLsDJSTK3C1taz+BBS3n/txRBOvyYVX1yYiKQn//gVwtq854yVTVp5tp+zVILzVjV8VdGu8unvAl117rQ73bA7einGcqH7IRGvQ2qH1AITFsEFEE6/A7TWvlz7dAxvJWbjyvmaPSZWV07UnmQmj4JmabeO5XIV6fRcz27rFHI8p2F2PefR8KyWUhaMRupvnOR5T8PxoCF2LPkeWx8839wPD5AKEhb41bfIEjbU4NwPj3YiyANu22K/UgSpPQhdbOS/bFSz5CgpmwnzdBIEqGzs1N4o9Ef1G63i3RtFrBITEy8USyJhIRMUZ3sgepYBtPEithJYoeEDpVtJHToD8rCVPQIPXnypKgaT1KapI73QlJBLQqBqY4A/SKpBpRtxnvygIWSqKLm5EFeXp6oGk/1Oi0l6BPKfkwtExcB9mFU7tL+o6OjAySxKyoqhA1Ldna2uLZUynOiSHpSSxKc/TWfH8t+ezR+i/c1+33an4zqIghSejI6kN1+CV+wVvQ+Zq7+t+EHbeqTCoEJiEAiPvVwnj34kbza/scsdXjC1oDPWewuzVLVfY+lBj/fV4etx9txst8xqs1NfblCQCHgjYAiSIffWxbU/Fw71IK9ORnot6wHC9T0K3JQEcTT+B5gkSOnSYeL2RGIW/R7xC6Zgfjlc5C8ci7SfOci228eDAELse7FX2DrW8+iJX4VTsT54ER8IM4krsHZ5EC0p67F+YwQXJQK0pwwdOaEodsQgR6Dx3t0NDxIXcIeIBLOvE1wtzcKD1JF53gPFqO/763K8d6Xv8znqNJhgMpiKEzPpm8bFaFZWVmimA9TUiUxIcm80QgSp9p3egfuxI8rz5HPk9QhySyJUKb4nj59WhA6LCRyu0Vex9u9R72mEJhKCDQ1NYn2Q4U6idB9+/YJEo1kGovbcPKA7WKo5VbPD/Ve9dzwEZD9ErdSnSuf47dyn2MN/UHp68prV1lZKRTxGRkZYqzhJBH7SUmAyz7Te2yQ/ap3n+r9+mTc57nw3h6q8Nfwr8hHP8km4na5WSoDDVeu4X8XVHVpefafDT9oU59UCExQBEyVCzSbfbFmLH/10X1Ht34x377j/n32rZq5IkrLa9T/tcW+9bWi+iM5py+IomVut1PUbBJthE2Hc9FuTxmnoUeWj7Yv9YxCQCFwOwQUQTr83tJa+d0vmyr7yoyJcFjWwWmMFuTQVFIEqnNRCtdPcg84DWFwW6NRtXmJKMQUu2wmElbMQYrPXKT7zRcFmjL95yPiTXqTzkVLwmocj/fFqb1BOJsUMECQUj26Hpcy1uEqU+xzwsRKgrTXqBPFmUaDIHUaI9BjjIK72oi+jhZliH67cWMUXmNAOnhhcMpCSfRso1+l1WoFg1MqsEiEypRFSYQOFaBOxgB0rI6ZuFHlRJ9V/ia9E5kOKpVtxJ22BEwZJakjU30HXyf1WCGgEPAgwH6M/RbVhUy3Zpsh0TZU/6YwmxgI8Now+4Be1OzziouLxViTlpYmiFAqQuVYM5WIzrsZZ0gOE6/RXFikibVqHHDgQncvfnag1qFZK/9j+EGb+qRCYIIikJj4KXlkPyrFfVpi4v1aael9Wn7+p2+stpq3nrZW4+3DtSjuuOSpkyC8SZ3ogwt9Imr56N/Ro9lG1XcrBKYuAooglX3SnW+zSh/XbI1PafnVz/3eegQnzbvRZ1kPl1GvFKTTWD35SYjEqfpeqkf7LDFIXzYDuxc/h7jls5C8YrZQj5IgzV6zEAlLX0Ba4KvY894sNO7xR2u8H04neAjStuQgtKd+mCC9Rg/S3HChIJUEKSvYc3WY9RipKva0B3Aejkf/8TJ0dpwE3EwfU39sjPbgRwUiiQQqq6gIZboiCToGp1SpyEq+JPPkqojQj1aHHyrYlcE8caPKie9hoE8iNCkpSRSkKioqxrFjRwURTZLgViToUCqr0b431PcrBCYjApIM5dZ7nYznMtGPWWJ9J8fJvk3asHCs4aQbvTSZLk6PUI417DPZX8q+U/argx/L56frlhiNdiX7GwSp24EupwMLyo5d1wyl/3jnwZp6p0JgCiGQV71Ay6tza+Zq/MRYirCqBjR2dUFEKi433E4XXHDQpfROukP1HoWAQuC2CCiC9JP3npbap++31v65ZiyLWGE1o8u0Eb2mMMCgQ69FkaRTlfxT5/Xxatp+cyTOJa/D7oHq9QnLZyJ15Syk+85Fuv98ZAe+gu1v/xaHYxYLgrT8g+U4kbAGZxPXCvXouZS16Ehbd0NBSnKUCtIuQwS6jbobKfaSIO03e4qijUSRpmvmTXDV58HRXIqujlMAU1jUMiwEvMk07y/g80zLY2B1+PBhUcWXalCmcDM4ZToiA9HpGnR+0vMmXjKFk5+VQbynGnKUIENZLInK2+rqapEWTzWoVLZ5yBvvK6T2FQIKAYXA5EFAqnM5tngvfP7Klcs4evSo8Eem1UFcXJwYa6h+/KR9rXr/zUk5jjmccKPSdjQXcUXpQwqXsDzyqz3e/4Sh5NefPGhTn1AITH4Ensi3v/GkudylWapPiEJO5gr82FKErUdb0d3vBvrcopgT24taFAIKgbtFQBGkd9xrPmQu/7GWU/kfD+UW/0YzVf2tZq7s2mRIhsMQhj4SpLmh6DErglQRiR9PJE4ZjAaKMvF8mKLusMSgPPo9xL37e+xZNhN7V85GxsrZyGKBptUvInP1S9jxzjOo3u6LpKXzYV77Gk4lBaKNCtJkVrCXBGkIrmSECHKU/qOCIDWMPEFKxSuPvc8Qjp7SLKCpEO7mw+jraFUepHcxtrB4A1NM6cVXUlIiVDr0sGSqIkk8WbxCqhq9ST4ViN4MRInFYGyIH9U7TIuPjIwUgSpxTU5OFspb+uRJr0N6tQ5epKKNz38S9dXg71GPFQIKAYXAeCNA6w8WuGJqfFFRkfBJ5qSQ9KLmGMOVfSb7UzmJJLdqvLn1eDN4rCGGzD5gdkd+fj5YDHE0FxeVcCLF3qOI29R8uv8vDIf/U6Qc33Hkpt6oEJgiCBTUvK0dOoEnrNW9jxU2QTt0FJqpAvcaSvCLQ+XIbu8Q+lEpIPUoSb3UpDd2uXPjwWg2YfXdCoFJjIAiSO+s58zKf/zJA/VntAOteHq/Hdq+Znw9+yBqczeiy6CHOzcUbkPojQJFI5X2O2WINJV6f+PemCrXlOSiyxiBflO4UFC7jGHos2xAlv9cxL3/nCBI41fOQZLvPGT6zoNh1XwkL5uBpJVz0LBrFdL8X0LSynk4uTcQ50iSJgeL9Prz6etwMTMEVzPX43pWKLqyw9CdywJNOuFBKv1HqSIdroK036SHw6gDDKFgYalu6xa4mg/B3VwEd1M5ejtOwuUWf55P4s797g5dEmlSDcotVypzuGVqPAm469evC59KFksym80iLZ4BKQk8EqEyMFWB6IcDUW88GIh6P+a+fI74kSTlSuUTbQdYLZnqnVOnTomU0bu70urTCgGFgEJgfBGQ443ceo87HGtIhFL9zuJwZWVlyM3Nxa5dO7Fhw82xRvaZg/tS9fjWY48cW4iR3JdjDbM7iDOtCOhFzcyDMV0ohBNVaJyCzjGfasf9edXQ8uybNeDeOwve1LsUAlMEAUvpI5rJ/iPNVvfDh0z2Xz1gLPvlE9bqrAdNdrdmtru/lXsEfyhrwLHOHvQ5XXC4euFEL1jQSVj8C17UBbj7wdJnalEIKARuh4AiSO+s57QWffFRW9UJzVSDrxmPQMuqwL9mmHDWsAHduTo4csM8KjRTBEYi3XeqkGjqPKa2mtRpDEe/KQJ95gg4zRE4lxqMuPd/j71Lnkf88llI9JmDFBKk/vORu/pF7Hjrv2Fb/0cc3bUKxpA/IPb9GTi62/+2BGnnKBCk8r4kOdpj0MNRmgpXy2G4m4qApmL0n6qD41r7tJ9lZbDK4JRFR+gRSpUOU+MZNCUkJAg1CYMpknhyZZAqAy0VmN46MJXYEC9iJ4N7eoTSD08qQkk8U6lz6dIlcR1kSqn3sM7rpBaFgEJAITBZEZCTbvQIZWG++vp6FBYWismg+Pi9IvuAfaYcZ7z7TNmXqu3txxuJGbfESo41qampKCgoQE1NzQ0bFk5+8prIRY4xciufH9WtJEiZZO9yo/zyNXw/r7pVM9f8g1bY/P/4+fnd+1BezetaIm4UuLmzgE69SyEwNRD4Yl5N+ueNFZ2apbJXM5fjO4YifNtWhND6VlzpcQBOEqJOOAAwn6ifUQ3bleJHR7XrUl8+FRBQBOmd9ZLWoi/eb6s6cZ+xEg8YCqFllsEnIwlXs/XoygpHd044Og3h6DRGoI+pxkoxqTCYFvdAOBwkSE169JqjUaj7E3Yt+j3ils1A4opZSPGZg3S/echc9SKyA17Gjrd/i/Ity9ESuwoHdYuQsGw2SqIW4VzKOpxLCRb+ox9RkOaEf0RBKlWkLNLEtjacSQknj9kUhZ59u4Cj++FqLharu+kInM0l6DvbMKUJUgY6ciXpxrR4+oNSKcLU+PLycpFGx+CJHqEMqjzeljdVoZLUY7AlidHpHKSSGJbnL7HhVq4yMOX7iCk98Vg13mazCSsC4k4immqpwYsMTL238vrJ5wZ/Rj1WCCgEFAJjicDt+iISbhxrpBr0zJkzwiOUCkX6JLNwHFPjOc4MlYEweOLNu7+V/e502g4+fznOyC2xYNYBxxraDtCHlQUQqcBtbm7GxYsXRVG+wfeH97jifT29nx/8mVF57BIZ9nCT0XG50drVi1/sb8R9xopz2oEG3G8oXfKlg019mqnqs3cWyKl3KQSmFgIkSB+0kCCtcGmWSpdmrnJr5lp8Lbfs+oy8sn7D6XO42O8EnG643A44hKOvW2XYj0qHpb50aiGgCNI76y0pbbdVnfh0bgm0nIN4KLUYienbcD0zGFczQ3E9KwLXRaVtj5J0OISNIlWnttpyKl7ffnO48B7tM0Xicq4eab6zsWvJ84hbNhPJK2aJx1l+9B99CemrXxbK0vpdfmiN9UfJxuVI9X8FOf4LcCZpnUiv70gPwYWMdbgwkGIv1aODU+xvEKTDJKGdpgiQIO2ybEJ/tRGu5iK4mkoEQepoKUJvSyn62pqmHEHKAJVEKFMVGZxSEXrkyBEYDAahCGVwyqCLAdZ0CjRH8lyJHYlQ6a9KTEmEZmRkCJUOPUKlIpRVlaVlgXcgOrX+yFBnoxBQCEw3BDjWUIV4+fJloUqsq6sTxZJycnLA1G0W5aOCUY01t1d93m5skmMNxxuO2yRCiW1WVhYOHDggCvNxnOd4z0yQSTfWuCGUb0Ls5nTjUp8DM/Lr8DVD+VUtr7rvHkPp/qcLGs9/Nav0oTsL5NS7FAJTC4GH8+s3fjqvLl+zVrZoloqr95rsXT802B2ayX5dy6twP20uxh8P2nGw4wq6ONHgdsDtdqgyTtNtQFbnOwwEpiNBaqz9p4f2tyx7vKAu5ot5NdGfz6uN0fLtUdq+hnDNWPU7zVD5W81in6HlVeo+n1cd8/k8e9RnbHa9Zq48+WDOIWjpR/BIagEK06NxOS0AlzLX4WpmGEjm9OSEoic3HH0GKkl16Ke6bYDEkdupSJSpc5qu5G4E3Eam10ejJT4AsUueR+zSGSK9PmXlbGT6zkGO/zxkBbws/EazVi9EU+wqtMb6oma7Lwxr30Ti0lmo/GA52lPX42JaCC5lrMPlzBBcywoVbYrkqCRI2aao0JZV7Id73wmC1KhD1/5YuI8eEopRd3OpIEj7W4rR3VKBnraWCUmQeqs4bkWqMRCiXxjTsulTydQ5pisajUakpKRg9+7dQlnCAEsWsJDqxtsFZOq1m0U+JAlKDKnSYfEKFqKi/QCDU7vdjuPHjwtFKNNGGaAOXryv5eDX1GOFgEJAITCeCMjxRfZTQx0Lxxr2b1QjcuKHliDs/zjpRpsQ2oVIItS7z1RjyU1idLAS1BsbSYLKcZpjjbRg4Xh+6NAh1NbW4uTJk+Ia3OlYI6/tUNd0Ij1HctRFBxkX0ON04e3CBtxnLO/XzBVuzVLheNpW16YI0qlF+qmz+QQI2BrmfyqvoeDx/NqaL+VVN33ZUlOn2ey1mrUy9h5rfbFmqc3W8qpPfiWv1OFnb0LjlU6PHyk8JZw8Hr8D+wMN/4Zh042didQjqGNRCIwVAtONIM3P/7Rmrd734L5jex/Pq6v5Ul7d8Yfzaiq1fHvPF8yl+I65DPdbqqDZ7NAKqrlWPVpQ3f6otRr35JTgocx8aEmV+EHSXjSnhKIjZS0upAfjcvo6XMtYh86skBukjqeojF4UlpEFZe6W2BkuIaQ+N10JzNE+bz3cxjC4rdE4GPE2di+ZgbjlM5C0YjbSVs5Blu88ZK2aL9Lr9yx6DgfD/oiWWD+0xPng2G5fHAx/B0m+LyEz6A2cTQ3F5fQQXM0IFuTo9ewwdOWEi5UEaa+BqfQ3z+duCqEJ71SDDn1lWXA0l8DRUgrHAEHKQk3c72s7NuEIUqpyuDK4kftU6TA1nsUrSITu379/wLctXihKGGwxMOXKYMs7+FL7N4PU22HhjRsVoVTpsFCSDE6JPZVSQ6XGj9VQrn5HIaAQUAiMBAKSEJVbOdbI7IPW1lZBhO7bt0+oFZm+vX37dqFiVGPNnY0pQ403HGe8V2LKsYZEKDM96MtKCxwqQjnWTBaScyTuSX4HiVJ95TFopjJ8L7cSmrUMDyuC9BOwaeqtUw4B4N6vFRZ+RrM1PqWlF/8vzdrypHak+kkNuP/ziYWPifO11PxCs9Uc10yV+HdrKXY3tuJ8Xz9YhrbPxaR7ryJOA/akghtVBOlIdV3qeyYlAtOOIC19/LH86sua1Z6vFdSVa/n1DZrVXv6T3KLuf94ah19v2Ym/y94PzVbVoFmqLmvW2jbNVJn2WG5xj5Z1GFq6DVrCIbwbuxUnE9ahLXmtSA2+mLYWl9ODcTUjRFTeFmpSg26g8rZH8caK24ogvUlwKdJ2KmChB6vZX8kIRfrK2YIg3bt8JqgeTfeZi2y/+cha/aJQkNJ/tHLTMhyP9UdzvB+Ox69GWcxiZAe+gSSfBajZ5ovLmWG4wskG2laMJkHKYmqGCPSXpIr0+u7jdvS1lHs8SCcoQUoFIlU6LS0twkOMXmJM22YAJVU6Uokig6yhgrDp9JzE4+POWeJFlU5kZKQgk5kCSk88i8Ui/EFpR8B0RRKhJKV5PSRZLcd++Xi6Ba7y/NVWIaAQmDgIDLcfovXH+fPnhRc1/UHZB9IrmWMN07ipCJV9quw7uZXPqe1HSVI5Fkm86LMqxxoSoVTb0oeV3t/0oj537pwgQjnWUKUryWreXXJ/uNd34tyhn/xI9ja24h5DCf4it9KhWcsvPWyrVQrSKcf6qRMaSQS+mlf7n98taAKLTGvmatxrq8SvDlQg41Q76HbPGp8u8c/DiMoaTjdLtH3ydqo+oRCY/AhMN4J0f/kTX8yr6tLMZee1vBpoVjueNpfgl7vSMFMXjRd1EfjXTbvwo8x9nV83lvVrZjs0Y6Xzvqwjbi3tAD6TaIEWZ0LazmiciV+DUwlBOJOyFudS1+LCIJKU6jdPanAEpGeiVJIqcnAqkIPqHBxUdJqjUb91OeLfexZ7l81EAoszkSD1nSf8RbPXLET6qhex691nULvdFy2x/mjZuwon9gagbpsP9oW9hbRVC5Gz+mWcTeIkw/obkwwytV6qsftNnqJMVI/elYJUeJDq0GvbAle9DX3NZeidQASpDHxIiFKlw+BUpsUz+JRqULlVAelHA1KJiQxM5WOpcOKWz0mVDhWhTA2lSqetrU1UjCcJKq/F5B/s1RkoBBQC0wUBSaJJ9efgfoykW3d3t5jwoQ1LRUWFKODDonwca7zT4iWpJ/tQtb31eONNFHuPNRyHONbQhoU+rMw+4KRbR0eHmHCTJOh0uT+He56Hzp7HU6YSfN9Q06dZy889oQjSkeTS1HdNRQQslb/VDtVDs5SDnMa9poqzLOb0WG4Flh2qQ+OV6+iHp4CTA27hTypJ0uG2U/U5hcDkR2CaEaSf21/+xJds9i7NWNWnmarxXVMZ/iEpF7+N2oj5uhgsCIvCLP0W/CJ6O/4lzYrvGkqhZZfCQ47a8L3dBjy4JxPVW0PRGrsSzfEBOJkQgDPJQWhLWYuLqWtxJe3DStJuFm/KDfsQSaoIUkUuToV7gOrRbmMUbEGvIP795wVBmrRyNlJ95yLTbz5yWL1+zUIk+8xB8oo5OBq7RihIWxJW4XRSEFpiV6Mk6j0Ygt9Ess+LKNa/LdSjVGBfzwoVEwySJO0z6iEJUmJ3NwSpw6SH06gDjOHoMW+Es94GR0vZhFGQyuCWKhKqGhlcSaJPblWQeusgldjIQJX46fV6URWZ6icSoVRFnTjRiuvXr99Qg0rMvVWgg0mFyT/gqzNQCCgEpiMCJEPpEVpcXCz6wNjYWFExXo0jtx9H7hQfjjdUhUZFRYmxh1kd9KNmUT4S0BxraFFAIpQKXe9xZjrej8M95+bOHvy1pQzfz6HApdz9pK1aKUinIqmnzmnkEDBX/JVmrbr4JWPZhT8zV+JBSwWeNFYINSmtBL9rK0VUaQMusLCeIEhVbv1w+yf1uamEwDQkSL9tq+m631gFzVyJf0zLx3/EfICZ+mjM1m3AHN1GzNFtwFzdRvw2cht+Gp+DR9ILoKXk48t7zLh/Vy7+fOcuHNsWhKZdK3Bszyq0xq3ByYQ1OJscgPaUIFxKkSTpOlzPWo/OnDB0iQr3Eegx6tBrItFzs4CT3J8KhJk6h+lF/DrNkWhPWY+kZTNE5fr4FbOQ7DMbaX5zkek/H7mrX0Ru0CvYu/h5WIJfQ1PcGhzfswon4tfgTGIQziauRf0Hy4V/aWbQ60j2mYu6HSvRlb0OPdmh6MmJEDYVPUb9jXYjydG7IUjZ5kjuuo3hcJgi0GOKgaM8G+6mQribj8BxvHygir2oDSDtzMe856e3KAOv6U6KSrLTO1jlc3KlUodEKF+nSoeeePRtY2GqhoYGka5IguBOFm9S1Hv/Tj6r3qMQUAgoBEYDAfZFJNVut5CAY9YBi8NREWqz2URRhZfS+AAAIABJREFUPk4MsY8keUcSj32ld5/qve/dx6p9D3k6eJzxHmtow2IymVBUVIRjx46JonxMi7/dosaV26Fz+9cuO5z4u4IKfMNQCc1cjkfyqqtUkaaR49LUN009BH5UivseMdcGfqWgMfUJW02kVlAbox2sSdYKKjdp5vJXNWP1u1/OqzX+bX6ZM7a1Hd1ON+B0we1yoW8gBR+sluZmMSfuqEUhMB0QmGYEqXbw4MOater4/RY7/i67CL/YvAczIqMwWxcjCFKSpJ7V8/i/o7bip9tT8GhcNh7ZkQ1tewYWbIpB4xYf1G9fioadPmje7Yfjcf44mbgaZ0iSJgeCnqRcr2QG41r2elwnSWqIEGuP6aYXqfQk5VaRiwqDyXcP6FGxYRFiFz+HPctnIXHlTKT4zka631xRnMmwZiFyg15F/KJnURyzCC3xq3EibjVOxQXgbEIQziUHo3W3Pyo3vg8bU+0DXkea3zycil+Fnpxw9OZEoM8QISrX99M31BghlKN3m2I/FM6dxhh07dsNV2M+nMeOwHm6Fv3XL8Pl7BNm5mI4GOOJVQa8rFqrAlVPoCqVtEz/JBEaFxcn7AeYGk8ilOQAFTqDFxWQDkZEPVYIKAQmOgKy35LkKPs2jgldXV24evWq8ERmYT56V3JSiP2iVDFKCxE1dtydQpRe1CSYia8szEcfcHpRy+vD+8h7f6LfV5P5+DhF8O+Hq/GUsRwPmcrwqLX2rCJIpx6pp85ojBEwnfvs/baa1qeNxXjuYCnyL17BdacLcND/2AEXjUoZ/9x+jm4ydy3q2BUCgxCYbgTp/vIntP3VXd8wFOH3W9MwO2IzZuv1HyFIn4uMxjNRkVgYsRGzIrbip5t246ubE6BtjENkZATqYt6Ffeti1G9bgaM7bpKkp/auRltiIDqSg3A+NRAX04NxJTME17JDb5Ck3VSRGj2FmyRBSkXbUKSNek7hMnHvAT2uZoUjc+VsxC55HnHLZyHJZxZS/eYg3X8eslYvgDHwJRiCXkXce79HDf1H49cI9ejpvVRce2wpziYF4dj2FSLV3hbyFrLWvA7DmlcEgdpj0KPPEA6nIcyj9jRGiHYyGgSp00gCVocuyxb0lqTBdXS/8CZ1dV8QBKngRseYIGXQxcIYUsEylYLdoVSxPE8G9vJ8SQ4zVZEFLFgohKnxVOmwgEhnZ6dIVRwqMJXpixzthnp90CioHioEFAIKgTFDgH3S7folvsY0bPZxslgSU+OpVKRiURblYz8p1aCyz2S/Kven0ngxkudCfDjOyJXfTSKUtgNpaWlCectiSSRCL1y4IAhp+lEPXryvoff+4PepxyOFAP8Ac+PNyiZ82VgGzVyGr9pq236UVfrQGNNJ6ucUAlMKgcfNDV/9iq2yU7NU9mmWSvxvU7Hbr6zeXX+tG5SIwN0PMIPho/qDkWrc6nsUAhMMgelGkBbWPvZofmXnP8Xn4AXdZiyMiMEcnSe9/qZ6dAOe10fj2ago8fpL4RvxXORm/FvkDjyl24DUiECUxryJ8o1LULd5ORq2+eDoDl+hJG3dswokf84kBaEtORDtaUFDk6SGcEGSSqJUEaSKCJ24ROgtro05Ek27/IQ6lOrRvStnCfVomv9cpK+aj6w1L8Ic9DKy1ryEpKUvCP9REqQn2T4GLCnaUoLQkRaME/GrULNlGY5ELYI19E/ICnhdpOefSAhCtzEaLAblMjAd3nMso0GQMt3eJVLu9eI3e/O3wlWaCtfVk3CKCo+eFJOx7sHNZvON9PGRDBLH67u8CVAeg1SD7tmzBywQQiKUZAAVoWfPnhUkwVCq0LG+Dur3FAIKAYXAcBHwJtC4z5X9Wk9Pj1CDsjAcJ39IzOXn5wtlPIlQEp5UhcrU+PHqtyfb75IE5TF7jzfEkmpQTjpmZGSIolRyrGlvbxdEqPd1Gu61Vp8bLQRIkDqhrz+Jr7E+hLUc37cqgnRKMXXqZMYHAWPdV7T9NRcfM1Vd+GFuLb5psF/VTCW937dVYdvRNnT0OOAE1/7RatzqexUCEwyBKU6QPmgt+dZn9tf+RDNW/uSzlppffNlc8ftfpuf3/CZqK2ZGRmGuLhqzdFsGpdd70uzpRzpDvxEz9RswL2IjXgnbjH+LjkRquC8sMa+iTL8MNdFLUbNpGRo+WIHG7T44tssPx/es9qjkkgJwNiUQHQPp9pcz1t1QkrJoE9eeAaK0j9XAlYpUYTCJ7gEWTdoX8jrihXp0NhJZnInq0VXzkLl6AbIDFgqCNM1vPjJ95+FYfCCOxwfgdEIAziZ5PHvPpQahI30t2lLX4misHyq3LEVh5Luwhv0R9CRNX70QNdt80GvegH5jJBxDKEi9CzfdTRvyfI8eTpMeLmMEYAwTv9l97LAXQTr206fV1dXCO26yBag8XqlkosqJgSrJUBKhmZmZggSgT55U6dAjlMpPqf6UJMLg7QQbQdXhKAQUAgqBj0WAZOiVK1dEWnxdXR2OHDkifJKpCCVpN1j5KQk+uZ2M/f9YHrP3WMPxhopQjjVMi9+3bx/sdrvwZqUilB6htxpr+LxaJioCLsDVh7ST5/ENQwk0Wzn+0lzfrhSk48OpqV+dQgjklj/xqbzGMw+ay68+uK8Kmq3qomat63nUZscDebX45/01yD7Zhi6nR0nvSaYb45S6idotqeOaoghMZYI0P//T9+2v3KXlVdRq1obT385ruPY3uYe6/nPDDszSbcCsAd/RWbqNtyBIN2CmeB+LN5Ek3YDnI6OxKGItdkatQGHEe6iIfAf26KWo3eiP2q0+aNi5Es27fNEa6y98FM8krvF4kqasxeXUYFwRJOl6XM8OFYWbuoy6G4WbmG7fb77pT6pUpYo0vhvCb6Q/22+KBKu/CyWnORLnU9cjcdkLonJ9worZolJ9mu9cZPnPQ86aF2EQBOkrSFoxG9a1r6A1bjVOxq/GqcRAnE0KGFBYr8X59HW4kB6CjuRANO/0QdWWZSiKeg95Ye8id90fkBHwMooj38WltDC4zJFwGCIEicnz6zPp0WuOQp8p8kMV7odz7pIglZ91miLQa45Ep90Et7sXnj8LPppmN9ojg6xkP5bB5sf9FoN5rnwfA1MGpHLlY0+hpHhkZWVh//79omAIiVCqdFjNl+mjSqkz2neO+n6FgEJgPBFgH0dfZGYB0CZk9+7dgrhjHynTuyWxx+3H9bvT8XXvcYYYcZzxVtNyrCHJzIrxBw8eFESonHSjRQFT42811tzq+fG8Z9Rv3xoBlohxuV2wt1/Eo6Yjogr3Y/l1JVpp6X1TiKpSp6IQGHsESs8+9PiB5hc0U9W/aPtq5mrW8r//hqXmF39mqfqdtu/Yf2rmyuanTWWYX3QUh9svo8ftFJMVYqJJFG9yCYtSYVLqVpNMt+7F1CuTB4EpTJD+qLT0vs8U2DM0S0WnZq50/thQ3PVfH8Rjpn7TkISod4r90PsxeD4yRniWrggNwq6INTgcvhiHo99D0ab3UL1pCY5tXoHGbStxbKcPWmJ90Rrvj7MJa9CeuBYXUoJxMc3jSXo1a71Qk3bmhnsKNxlJ9nx4VQSpIkglWTcRtiQhSZA6xb0aiRL9W9j9/u8Rt2yGUI+m+M4V3qM59B4NWAhT4EuwrH0F8e8/h0P6t9Eavwr06KX9xNnkQJxLXYv2tGCcTw/BpYz1uJwWLPx7j+30g33LMhRHL8KBiLdgXf8GDGteQn7Qazi6fSW6jFFwWKKF2pjHQu9QsZo8/qQjhRUJUq7dRQlw9V8bIEjHXkFKZSWVlxMlOPYO6HlcO3fuFL5tBQUFqKqqwunTp3Hp0iXwuL1926QylIOjCkwnz58I6kgVAgqB4SHAfo4eolQzsv+WZN9E6csn8nFwnCFecryhHzU9QpkaTyKUKlxasFCVS5sCKnSJt1yVEnR49+xE/hRpF6fLjdOd3fim6TAettRDs1SEafn5nx57Rkn9okJgGiFgLH9Vy6vp18yV7r8wViCkogWtXb3oE3XuKRzh9AVEnMQkfKUtncg9qTq2O0NgChOk7Lo+a60O1PJquz9nKcE/7E7FgogNWBDOtHpZrf7Ot/N00Zipi8Fz+s2Yq9uIP4bpEaVfDVvkYlTr/oiqmMUo2bwCtR8sR8OOlTi6ywfNsb6iavfZvUE4l7QWHanBuJi+Dky3J0kqqtvnRqDbEHEz3X6AKB0pokd9jyJaR+IekKnsJO6vZOuQuuQ5xC99AQkrWJxpDlL95gnv0dzVCwQ5Sv9R89pXsOvdZ1C+ZZnwGT2dsBqnhT9vENpTg9FB9WjGelzKDMWVjFBczliPM4mBaN7lh9oti1ERswhH9O+gYP1bMAX/EYaAV1EQ8oawsugxRcNliYLb5PEOdVKBPZCCf7fnK7/HbQxF774dcHWfHzdvcgZ+DAxHI7hm8CkDdxmIyqCUCidZEZmv8RhycnJEamhjY6MITlnJl0Qoj1EFpHc25Kp3KQQUAtMDAZJ1VDGyAvpEJiPH8tjk+OL9m1SFRkZG3rCSoUcoC1KVlJSgqakJ9GeVRKj3RNvgu4h4y8V7Xz6ntpMbAUGQOl242u/E/2c9gm/lVkLLrzmlqSJN04ipU6c6LgjYqn6oWaqf/YKl2qiZKqFZ7Ph7Wzn2NrTimtMpbMjcrj5BkYqK94oindydrTp64XftcLvw6wN2jEubG/UfNVX98ZsWu+tfE434n6gtWKCLxNyB1PqhVaK3JkyZZk9f0pm6TXhB71lnRUYgOiIQB8NXoChyEQ5vWorKTUtRs3U56ravQANJ0l3+OLlnDU4nBOJM8lqcSwvGhdSgGyQpK9x35Yaj2xD+IZJUKUgVsXm3RN/Ifl7vUW2aowRBuXfxc0I9mrSCxZnmIo2FmVbNh2HNi4IgtQa/Akvwq9j57jOo2+WPU3vX4HRigGgDbclBQj0qCdLLmaG4mhmGa5lhuJIZio6kQDG50LB9hfD4LY16H/v178Ea+jZMwW8iZ/XLsAS+grptPriQEY5ucwyclmi4zCNzz7jMerAQlMMcjfM5Mei9cJJ1HMdlWpSBHj07vQPKkdiX5Kh3ajyVTiwMwkq+LBRC/1MGpwzy1aIQUAgoBBQCd44AyTxOHnFiaST67Mn6HXLyjZNuHG94HlSE0iM0PT1deITW1tYKCxaqQRW5eef32HR6J/8G63e60e8GFhwsx1/mlEPLqzmnCNJRj6TVDygEPAjkV0RptlL3twwV+EGuHfcYyvA/BRWwXLiKq6LavQOgT6nXZNV06qPUuU4lBKaSgvTAgS9oeTVzvmS2r3rKWh2tGSpnaabyPf8n66DjvyK3Y74uGs9HReIFfcywUuzpVUqClErSuboozNJHY17EFryki0JARABMumWoDHsbpRsWoWzLUlRuXY56ptvv8EPz7lVo3bMapxJIEAWhIyUIF9PWCpL0ykC6fTdJ0lySpBHoNeqgCNKRIbtGliScvsfEdHZi6crbhFy/uYhfMgN7l89EEoszifT6+cha/SKMa1ic6SXhO2oM9KTYs0DTSU4QsHBZ8lq0szgTJwrS1+FiRgiuZK7HtawwXM8OR1dOODqzQnE2NVj4ljbv8EPt1hUo27QUhTGLkR/xLmzhb8MY8idkBb6GTP8XYVqzEFUx7+Ji6lrQK9VliYHLHA0nbQGM9CflsZPwJMk7sJqlb6nnsdMcCaclCk5rDDpzdTgZ6499IX9A0oq5OFlT7BnvbwpUxnQUYJEJSWjeLkj2fo+34lSqdmSAyiCVZCh98egReuzYUaHQYUq8d6oiT5LBqgxYpXpHPh5TENSPKQQUAgqBSYSA7CeZEu7dN9+uD5+Mr3mPNTx+nqv3WLNt2zakpKSI7IPW1lZcu3ZN+FDLsYaXlFh5jy98LNdJdMnVoY4iAiRIqejhElDZiK8by6EV1NZqubkPKP5KIaAQGH0EvljYEnW/qapQO1R/RcuvdD9gtbs1Sx2eNJRj8YEKnOyhihTCipT/uT3SEs9z/H8ghmIrHqdw6uaxqD2FwG0RmEoEaX7Dj7WCugufstqbv5RXV6NZ7Of+0lSG32yKwwzdJiyIiMYMfbSoSv9J1aNDvX9ORAwW6KLx28jNeEEfhaDwNcjRLceRyHdxJOY9lG56H7WbV+DoByvRtMMHx3f74cQeKulW42wSPRiD0ZHKIjXBuJy1DtezQgU51J1LglQvSFLlSzp9CcmJRuy6jeFwGHVojV+Nne/+FnuWzxLp9cJ71Hcesv3mw7B6IUwBC5EXtBD5615D5pqXkb5yJk4krcXJpCCcTg7CueQgnE8NFBMEl9JvevJ63/9sA91ZYbiavg5nE1ajOdYPtTuWo3rrMpRvWoyi6PdwSP8ubOv/AHPImzAEvYbMVS8hzfcl5K55GfvWv4nSqPdQu2WZSNc/ER+AtpQQtKeFCcXp+YxwnEsLxZkkkrBr0LTLD3WbF6NE9ydYg15B5qqFSPV7CekBryM94GU0FecOVL29bW86Ki8ySKS3JwPOWwXPMiDlVq4MWj3FkvaKYkkHDhwQ33Py5MkbZOioHLD6UoWAQkAhoBC4gQArqA8mEW/Vl0/U5+UkG4+PY5Ecc7jP10iCJiQkiGJJhYWFNzxCWZSPRKhaFAIjg4CHIE1vaYNmKcZ3rTXnVBX70SfG1C8oBAQC+ccf1XLLn9BslU9p+4898YCh5HtP59Wc0syVjZq1Gv8n5zC21LfgZHcv+l2uATWpC064xcqnKC71JOOPTI+gvkUhMDoITCGC9DOWqr97wFJ9TNtXC81S4v6+sRi/3JaCF3Rb8GL4RiyM2CiI0pn6oavWD0WC3u65WfoY/C5Kh99GbcAz+o2Yo9dhWfhaJOtWoyT8HdTq/oCize+j7IPlqN+6Akd3+KBply9a9vjjZPwanL3hxRiECySKMkLQmR0GQQ7l0pOURKlnlUSpUpUqwnS8iFOXMQL95mhYAhdg75LnEb98wHuU6lG/+cjxp3r0JZgDX0Le2peQt+41pK3yqElPJ6+96T2aEoQLaUEgOUov3iuZIR4/Xq8Jgh6DDn305c0Nx+XMEJxNCULr3tVoivUX/r7VHyxH+ealA0Tp29gf/hbyQ/4IW/CbMIS8iczg15Ae+AqyAl4Sqf/pfguQ6fci0n3mI81nnlh5zFn+C4UCldvsNa/CEPAazGtfhyX4DVhD/gBb+FsoXP8HHDUlwOnuQ+/g2dDR6ZU/8q2syks/UO/gmQEqH7NQ0o4dO4TPHVPxWSyJATkLWHR1dX3ouwYrdD70onqgEFAIKAQUAiOOwIkTJwSJOFlJUjnWMOuARflIhGZlZYnsAxZL6ujoEIWSBgM3WBU6+HX1WCHwSRHgPUVlWuWlq9DMxXjCVnfmq8qDVLF3CoHxQSDj4MP326qaNFP5Vs1WC81aAc16BP+YV4qsUxdwtc8JepI63A6x9sGBfmpH2YyVhPSTdn/q/WOKwBQiSB+y2X/12MFmTwO1FOP/xmfhef0mLNDFYGHEJsyP2IxZuk3DKtB0a6I0UqhIF4RvwgzdB/hd5Ca8GRGKeJ0fisPfQ3nke6jYsBTVm5ejbusK1O/wwbFYP5yIXY3T8YE4mxiEtpQgj4p0oHDTtaz1YHV7ptuTICU5yq0iRxU5Ol7kqEitN+lxPj0MCYufR8KymUhaMRMpPnOQ5jcPmVSPrloI45qXYQ58GfkkSENeR6rfAhSG/xFnEoM8qunkAJxP8ahHSY5KgvRaVuigyQHe8+Hi3udEwfWccFxKW4dzyYE4nbAGLXv80LjTVyhKKzYtQWnMIhRHv4ci/Xs4HPEOCsPexoH1b2F/yJ+wb90fYVn/Fozr/iTS8s0hb8EccnPfsv5tmEPfhjXsHeSFv4t9Ee/gsO5tFFMJvuF9VEQvRqMhAQ5nD/rHoVQTSc0LFy4IIpT+oEyLNxqNIl2xoaFBEKFU6fT29qpCSWM6eKofUwgoBBQCH48A+2+q+b0nuCbKvsw4oO0K1aBc6Q+6e/dukRZvsVhQXFyMo0ePCo9QjjV9fX23HWs8JNbH46LeoRD4pAiQbHHBgbaefnzNVAItv75Y21R63/iwQ+pXFQLTHAFj7WPaPvspzVLR8QNDFb5ptEMzVeEpgx1fN5Rg3pFqHGm/BIfDDfS74Hb2i/aruNFP2vOp9489ApOZIAXu+UJp8yOfL6x9TMwgGsv/X81S3fdFYyX+NrUA/xO9HXN1kZilixHE6BzdJszWR2K2LnpYHqSDSVIWbXoxYhPmRTBtPwqzdSRJt+I5/Ua8ER6KjfpVsOkWoVT/HspjlqBq01JUs3jTDh+07PTHidhVOBUfIKp2s2hNB9OO04NxKTMEV7JDP0SSSiWpIkkVSTpeJKnLHIXC0Dexe/EMxK+YhbSVM4T3aJrffGSuehGG1S/BFPAKLEGvID/4ZRSsfwNJK+agctNiQY6eTQ5AR3IgLg6k10uC9OqAB++H1dM69JpIkEagj5MDtJzIjcD17PWCVG1PCfIQpbH+aNzpg/pty1HzwXJUb1oK+4bFqIh+D2VR76Ek+n0URy3y2F7o38WRgfWw/h0U6t8Bt3yuKGoRSqLeQ1nMIlRseB/VGxejZssyVO/0x/GcDbh+thFutwtu5oeM8cJgkwHpmTNnRGo8970Xvq4CUm9E1L5CQCGgEJg4CFDJz4JEUok5HuSoJEJlerxMi4+NjUVqaipIhBYVFaG+vl6MNVevXhU+od4oqrHGGw21Px4ION0s0tSHXqcL/2hhkabaM1rhqc9Mc5pKnb5CYHwQyDj48Kfy7M2ftVXgK5ZKPGWx4ylLNR43V7s1a41Ls1bhZ6ZSrK0+jtrrnSK1HnDALf6NRw+iflMhcKcITGaCNLf8V1/dX3fgu/m19gdsdpNWUFOpWeqc/5x5GL/bEAcWVWIhpRn6GMzQMa2eK4nM4RVpGkyQ8jFJ1xf0G/BcZLQgYudHbBC/82zkRrymC0U4SVL9IhRFvi3Il+qNS1C6fQWObvdFy04qSUmSrsaZxDVCHXc+baB4U+Y6UEnalXMz5Z6Fm6gmJUnqvY4XYaZ+d3qQtSzOxPT68+mhSFryPOKWUj06C2k+s5HuOweZ/vORtUYWZ3pFFGcqCH4JBaFvIHH5LDTsXIm2pAC0JQeK4mQX0tbiUobHe5Tp9deyQ3E9m/67YcKDt8cwoJxmoTKhnI4QxaGcJj36TXpBmPK9VzLW4XxyEM4kBOBk3Cq0xvqhZZcvGnf4oI6E6dYVYkKi6oNlsG9ZCvtmTlIshn3zYti53fQ+KjcvQfXmJWjcvNSj8N62HEe3Lxek6/HUcFwuysa1mnz0XDkHl0gJGZ95T28CVAWpdzq4jcL7xD0wYEAvsoQ8f+bJ/51wol+kEHGPBvVqUQgoBKY7Av39/aJaO8nJ0SBHZeq+JGC9yVBas/B1Zh+kpaUhPz8flZWVOH78OM6fP4/Ozs5bFuaTY433+DPdr6U6//FFgKMqJ6p73W7MyGeRpmNtqor9+HBj6lcVAlqi5ZHvHDi2+UlzxTYtzx6m7bMnaAX1SVpedeCj+fW+X847ulWz2cM0W0XzP9qKEN1wEm0OJ+B2wu3uF3GVmxbV4u/psRegjG9vpn59YiMwSQlSKkbvz7ObnrTZ8bTVDs1SeV7Lr8bThlL8alsK5kZsAhWeL4yQ3+hQ5OhQz82hOlUfhWf1mzFTF4PXI9YjVLcKJv1ylES8g5IN7whypn7LMhzdvhLNu3xxPNZfkKRnEwLQnkQSKRAX0tfiSnoIrmWSJPVU9u4eqG7fS1WdyUOWcquISoXBaN8Dbkuk8Puk92jisplIXjEbab5zkeU3F7mrF8AQsBCmwJdgWfsKbMGvYN+6l7Av9HXELXsBLXGrcFYQpEFoTxsoSjaQXn9DPSru8VB054ZBEqRiEsAYIQpD8fycZr1YSZrycb8xHF3ZobiaGYbLaSG4kBKM9kSm4AfiRPwanNizGsf3rELLbn80xfrh6C7fGyuLMnE9utsPzbt9cWqXL1pZRC1+NVoTgnA+bwe6qq3obDiCztpC9F3pGCC7FOU1sQe00Ts6ByAMFuQdwC1J8xsr/8ZzeYI3boVdrfp7b/QuiPpmhcAkQYAEo9VqvW2hvU9KnEoSlAQoV5kaHxcXB3pR79u3DxUVFWDVeHqEkgj9uNT4SQKnOsxpjQCrvEAQpEuP2KHlNSiCVPF0CoHxRCA39wFt06b7ND/cq23Pf1CswL0acI+wv+DWUvKmllfj+KapEi/n25FzqgOdDvqTutDjdsJJgpR/L8s/sKd1H6dOfmIgMEkJUlZQezSv5vR9xkqrZq7u0fLqT3/OVHbyV3GZ+J1uE16MoEo0ZswJ0rlUp+qj8fvIzXgmcosgSefqorE2PATZuhUojHwbtZHvoHqDJ4W3YftKHNvlg5ZYf0HqnN7rUdq1CyVpMK5mhNyobk+iVBZukgSpSrlX5OhokKNUajpMejhJRpr1uJodIdSiCUtfEORoysrZSPebh2z/eYIgNQawGNPLsAa/Atu6V7Ev5GXsD3tDEKSsXk+C9FzKWnSkrcOF9BCRJs8UexKk13PChJ1EV84tCNKBSYDBBKnnvCPRa4pEj0EviptdZ+X7zFBcSgvBRf5W6lqR1n9uQMHalrwGbUlcg9CWHIK25GCh3Bb2FmlrcSEjDN1HktDfsB/XjxWj52gxehsL0X+1w9NfixF8YnTd6ijGFgH+7Sb4Tt4DnPJ2u4RGlIoW75XVOplA1Dewqr/3xvY6qV9TCExEBEpLS+9KPSoJUakSZbGkpKQk5OXlobq6GqdPn8a1a9dEsSSHg9M5nsW7MB+fUapQiYzaTkYEZGouvUg32JugWasVQTqe5Jj6bYXAxyEA3POYrcr3PlPVNc1cfU4zVePbuSX9LxbV9R+52gWHi39PO0D7DPX38mTslafqMU9igvSLeTXHNbP9gmatufYtUzl+mmhyPavbgNkR0ZgTESWKMXlS65n2PkaRYbj9AAAgAElEQVSrPkak9b+g34Rn9ZvwnJ4epdvwbOQGLIsIQm64L/Ij6Xe4CJUbl4LVuOuZcr/LDy2xq9AaF4CTCQGiandHqqfSt6jynRmCzhymIN9U2Ml0+9EgyNR3Tm/itd8UKdLZ3cZw9JujUB6zCAmLn0PS8lkgOZrqM8dTuX7VfBiYXh+w0KMeXfc68kNexYH1r2B/xB+wZ8nzEARpciDOkawkaZnhIUh5X0ty1FOUbNC9PaAUJTHK+1FuP3pveshcEroe1akOvYZw9FCNmsstFdih6ORKb9/sUJHWfy0rAp3ZOnTmROBqbgSuWjbBZc+F8+hB9DYVobe5FM6WEjiPHYHzWrtnetN9M/CcqkOCOq9bIOCkOtQNl5OEqJzopv8rCVOuA3/acet0iJWG9J5p8Vt8p3paIaAQmBYINDU13ZIgJenJNHhJgkZFRUGn04GFk3bs2CEUoYWFhWBRvra2NuFF3d3dLQolqfT3aXH7qJMcQIDDaz/3XW5YW89BM1UqgvTjCCr1ukJgPBEA7v3O/vqMHx6ow9esFdc1c0Wvllfdc7+hpvUnlmr4VDbgeG+PyNHieCYn9VSnpxAYXwQmMUH6BYu9WrNUdWuWqrb/m1mAX0duxJzwaMyK2IAZug0jXK3+zgjWWfqNmKHfINLs5+gjwXW2LhIvRG4WafeLIoKRqF+BQt27KI5ehIqNi1G1ZRlqt63A0R1M9/XH8T2rcTIpACxq054aiPNC2bYOl1ndfsCrUaYh9xmnN5H3UbJM4TESmPSaotBnigSMHl/QbL/5SFg6Q6hHSY4yvZ7eo0yvF+SoUI++iryQN1Cw/jUcCH0VByP+iPilL+B00lqcS2Z6fTDOp4fgYoan0JK3elQSpLIYmSD/75gg9VxzSaA6SaYaPatrYOswS9/eCPQLi4pw9JrCwNf7jDHoyd8G97H96GsuRm9LGfqbjwBNhXC1FMHdVISe9lb093aLWc7x7bDVr48HAsyY73T04kJ3N5qvXkPpxcvIb2uH+XQbck+cQtbxE8hpPQXz6bPYd64DpRcuouXadbR1daPT4YBDkqfjcfDqNxUCCoFxR4CV7Ldu3SpIUhKhTImXBZNYNZ6K0OTkZJhMJpSVlQlFKCvGD168A0gGkmpRCEwnBDiUkkpxO5xouNINzVCqCNLxJL/UbysE7gQBa+0zmqU2TbPZOz5nqkzWzBUJmqX8smarhmapxi9t5Uhs+//ZOw/wtur769/SlgLdlJZZSoG3jPJnB0rYlJaySiCE7EVCFmTHcex4721JnnEGM4RMW8OW7tXwyPKWLa8M29l7OcNL67zP93clxxnQDJM4yU88F8m21j1S7r366HzPOYRWp+MUQModpdfS1r23resVCkj/YN54522myu2Cqdz9t7xSDEz5GsOSlRianIIhyWlsGapIxzBaLpV79HsfRy6FoucxTJmOiQoFlqj8kJvmi/UpvqhK94V1oT/qmJM0GE2Uhbg4FLu+C8PeFZE4sDIKh7JjwJykDJImoS03GZ15lMOokoubJPmcu0o5IO0JQEoO0k5DChzGVNQv8mOgc0nAcKwIGsGa6zXBo5AXNgaG8DGQIj+BKfoTmKmYKW4c1iROwOqkSVidPBkr/Adi18oY7FkZzdyjXkBK0RFyCZknXzdPwfJHvYCUzr3xEQx4evJHL3TdYEhg0LRDTGP36xIVIHcs9AmwWxbCvpkco5VwNpXB0VTGzl1NJXA3lcBBwLSxDPbDu/j4R2/bf13I8+lm9qQXlAofnK5OOJ12z/gp0Ol0YX97O4p37cLCKhvmmAvxrs6I19QiXsox4MUcEX1zRDytlvC0hhYRT2lEPKuW0Fct4nnPdV5SS3gpz4RRljVILa/C+p17sLetnd2/gz22G3A4mAuVRvPlrHpPfumFrBu/DVeAK9ArFejo6AA1xn/++ecMhFJZUn19Pfbu3Qv6m9NJpRX842CvfPH4k+o1CpB7lP6ZdLocaO1w4B5jKQek5wKo+HW4ApdTAWPFQ0JR4yDBUHezIAg/ESijtLDuNWH9hud/bd787h1S9eC788pD+xXWOYsPHofD4YLL5UanN9LKO6jFw/17zbb46n8iVyggvWvdjhsFU03FL8QSvLDgOwyOS8HgpBQMSiJASksqhioyZEDK8kjPzQF6KUbxCZSOVarwdXIw1io+Q0naNFSm+6Fqvh9r3970RSArjtnOIGk4awDfuzIaB7LjcEQdz3IbW3VJaCdIqld2ldp4c0np/EJBEr8d147eA6wtXkzBsVwFDOGjsNh/KJYGDMfK4JGecqbR0IeNgRgxFsaocTDHjIMldhwK48czQLom+VMUJn6Klf4DsXtFHPatonKm+C4H6enZum0/AEjp+XjzRy/0/UmOUnLEkjOWLhMc7RRTYV/zNbCxkEFRR3M5A6MESb0LAVJ7cwWcjaVwHN7BAekVvkck/ED5oCzpiA64PKPybqcLRzo7sX7ffmTU1uPjwrXoqxPx/3JycZNaD0En4TGtEU9rTl36aIw42+K9Hv3tRbWEF7P1eH5VLv6xKgevavMwqWAtMmx1WL97Lw60d8LOohs84/jETLtG+K9wwfnT5wpwBbpyPykjlIqSTj9xMHq6IvxnrsDZFWDj9QRI2deJwMvrbByQXk7wxR+bK9BDCtwibXj6bkOD/b68ckyzNqC+5ShzitM3IvTvvR2eLxH594hn3zjy3/awAlcYIL0nP/8GIa/iH4Kpdvb1xprjz36txgeJSRgan4BBCekYmKhioFQGpDRunw7mJP1ed+flAaeDVQsxTKVAhjICRcmzUJw2FeUZvqjK8kPdorlgkPSrIGxdHIrt34VjF5XMrIzF/pxYHNbIkPQEg6SKMwDphUIkfjsOR7veA5IK7SK5R+di6ZyB+C5wOJZ73KM5oaORGzoG+vBPIEWMhSl6PCyx45EfNx5FCROwNnEiGCBN+BTqwGHYsyqe5Y92B6THNAld5WMyHD35Pva6SLscpBfpHqV1IueoNzbAC387138HR5PsHHU1lcLVWNIFRjkg7eH9TC+5OwKjLoKRLhfrWaIWzerDR/BlfT2miib8a6UWD2gMeFhjwtOafLygNuM1tQmvq0149ntg6NkAqfd3z2iMeF4t4TmNEU9oTXhYZ8a9unzcpy1AnxwJb6zUYbTBhPTaBlQfbmGtnpRpyiqe6JtzfuIKcAWuGgW8IJTOT1+umpXkK8IV+BEVoL0jOUg75MpETK1t2nOHtvymHmI0/G64AlyBy6WAWP2IYLEdF0y1EPRWvK5fj5RN27GzvRMutxNuVydzlXI++iNuYPldd1PgCgOkvzfW3S0Ya4IFU3Xh/y01ON+NT8Pg2Dh8kJiA4XEpGJSgxCAPJCVH6VBFGgOk3nH7S+EQPZfHGKGiIqlF+EiViXBVBESlD4pTZ6EsYzasWX6oWeiPDV8EoPGrYJZJunVJBHZS8/bKSOzPjsEhdRwbuT+u48VNXVCPO2d7zDnsFFU4katkI/RL/YdiWeBwrAwZhezQ0dCEjUFe+FgYIj5h7lFL7ERYYieggMqZkiZiLS2Kz5iDNCdoKPZmx3eN1x+k/FFtEoOjBPhbc5NZ+3y7xwlN7mcCpCwq4rQMUrvn5wt5vSkywCnS2H4K2qQMdBYvg2vzGjiaSmFvKmej9ARJvWDUe84dpN32FVfLRTdwyO6AceduhK8uQX+thHu1ebhPq8eDOiMe1JrwZ50Rd+eKeFAn4gmtiD60XAAgpds8xW5nQl+NEa/lmPFqjhnPqC14WmPCE1oj/q4V8YzaiP9q8+G3pgSGrduxv7ONeUjZ2C33LV8t7zy+HlwBrgBXgCtwwQpQQSIhUqCV/u8EUrbt2zNuXvnPLxfT4Y/LFeAK9JACJmsfIb+iXRArcVteDQTRBkEqx/tFVmRv2YvDnU7mG5e3ABe8EeE35AqcowK9AZCa69//i1QTebOxbpZgqQsVChpmCDrb77v/k7tjdcPg35qq/QTJlnijocr021WF7f9QzsOwyEQMjE3EOwlJGBGbhEFxCgwkSJqgZE7SocknASlB0nOBl5fiOh8rqMwpHSOUKoxTKOGnSoBW5Y/1KT4oT5+JqnmzUUcN918EY9PXoWhaHI6t3xEkjWCQ9EB2NI6oY9m4/XFtAmvp9hY32XlxU4+BwguBcVf0bVipkQIOMRVNXwZhud8QNlq/PHgkVoWOBLlHteHkHh0LMXIczNHjkB87EQVxE1GUMBFrkiZiffIkrFdORlHSZ9AEDcO+7AQczI7DIXU8DmsT0KJNgheOXipASg33bn0Syx9tW70Yrqb1cDaWwd1YDHfjejAHabfRei8g9Z6Tu5RG7PnpylKAjdKT08RTZkKFSUU798J/9Tr00ebhNq2IhzVmPEmOUa0Z5Ph8QS3iOY3ELhPgfFpjxlMa8wUBUvn+yH1qwmNaCffrRNynE/G0VkRfjYiX1Ub8K8eE19RGPKk14i6NHi/liJiVXwrL1u04YadhezlzzeH5YOiNBbiyXgn+bLkCXAGuAFeAK3BxCngBaYcHkGoPtBwSjFXT7zDYfG8y2cKE/LqIW6WGwUJIyHXdP0Pyy1wBrkDvVuDX+uoHfmKsaxRM1TuFwup9P7PU7P2TqeaQYLTip8Zy59iyBmfJ/iPooAkM+vdPVnI2jXEyk0o+PqbpK+4zvbgtLb81fQPncLvw1mobLt+/HFPdpj9YavFLc+0mwbJx7+/MNa036a19uj+huwrqFgrGKrdgrHE9klPkfkWxEO9HxGNgZCwGR8djcEw8hsQkYmBcMgbFK9gyJFGFISyTNLWrtIkgaW8CpQRjRygzMFKZjrmKBKxQBaJMOR2VqbNQlemP2vmBaPg8GJu+CkHz4lDs+DYce5ZGYP+KSBz0QNIWTSyOa+PRnpeETlo8DjyeScpH5s8X1pJLkwqMTuSlIC/0YyzzG4LlAcOwImQUckJHITdsNPQRY7qa6/NjPkFh3DisTpiANYkyHC1O/hTFyilYkzQZuqBhOJiTgMM5sTiijmNA/5gukQH9ttwkVsxEYN8L973uUW+OrreZ/nzX4/Trt4mpcNAXB5YFcG4sQkez9Qy3qBeGdj+n/FEQQG0shv3ILr7H6O0KuOWiIyo8YgdPLhrLYT+h+tAhBBWuwataI55hxUqyu5PyQs/mDiW4ScvZ/nYhv6PHITep7CiV75fun0b3veP79De6Hv3+JY0eAZbVqNy9l31rbqdYAHbYR+f0MZGfuAJcAa4AV4ArcI0q4Haj8mALBNHqut9Q67rNVOUSiupxr1S/Uli27KfdP0Pyy1wBrkAvVwC47kax5s+CsfxuQbL+v1/k1dx3g1j9mlBQZxQsdQV3G23bXxdtCLZuxqa2TsZA3U6CWA64PN2mrMSNFzldozuEnl7tywxI71q27sbrjdbdgtHaKZgqjt4tWo8/Jda1/VVb9Qz7p/x5/g3svKAhSLDU4l71Gjyb+hXeDY3FR2HR+CgiBoOi4hgkHRIdj4GxSV2QdHA3J6mcSSrD0d4GSAmSjqJFlYrpijisSArDOpUvStNnoTpjNuqy5qBhUQCDpFu/kSHprmURrLxp/6poHCYnqSYexzXxaKNcUr2c58gBKQekp4PCs/+sYo5baosnpyWNoW/8IghLfQdh+dxhWBk4HKtCRkEbOhp54R8zOCpGUXP9eBTEjkNR/HgGSNcmTcL65E9RqvwMJaqpWJc8Bbqg4WBj9Z5IiKPaBBzPpdF6DyTNo/frDwPSi4WktF4uQzLaCz6Ha2MRA6OOxpNFTN2B6JmX5fH7zqZytB/Zz7+T7On9Tw/eH8FDaoGnIRw3qzmSW5j2tXcgxWrF6zodHlAb0EdrYgCyJ+HnhQDTH7oNPTfKPr1fm4fndFpklFfiwHEauydC2lXn2YPq8bviCnAFuAJcAa7AlaGAN8+3+Xg77jSU4k+GatwhlkPIr8VfxdoVHJD2chjGnx5X4BwU+IO5PuBWU82RG0226huMtkP3GWv2/DXP5n7VVI3Exq3Y7aDSQzszDdCRv+ws5QbSK2Mr3tuf5WUGpLdIa+54rKAJgnGDm2zUdxuKIRjrWwV9rewg1VvfEsTqLMFcq75Vt/7Qs/O+w79D4jAkKAIfhUZiQHg0c5F6naQDYhIxoBskHRgvj9xTHilB0iG9dOR+kCoDA1LmYWzyfExJTsIXynAUqOagOM0Htgwf1GbNQT05Sb8MQfM3Ydj6bTh2LIvA7pWR2LcqGgc9Dr0TWgJPMnTylt143Xhnh2McInJdVKzhnSCi06BAq5gOQ8SYk3A0aARyQkZ3uUcJjkrR42CKJUD6CQOk5B4lQEru0RKFDEjXq6ZBEziUjdZ74yDIPUqAtO0sYLT7+5W9Z3ugnMkLV+3mecDmQnQ0VzH36NnyRs+EozJEpet2Nlei88heUIGOi8Y6+Kl3KsC+RrYDLgfsbqDwwCGM0kt4VJuL+3QmPKe24BmNqcdcoT8EOS/2b89rLOirpuxSEU9odHhTL6Jk5x60gxIDKH+Ne0h755uQPyuuAFeAK8AVuBQKHOqw41VDCQSxGnfrKyHk1+B2sYYD0nOAT/wqXIHersDvJZvv7UYb7jTW4Lcm2wbBXJdxt1jTKUiVEKRiDDQXo2DPETgoRsvlANztcKETdj5jdSk2v1f5Y1xmQCrkVf5RWN0AQW/D9HV1KDh8FB8W1R7+RW7V3+gf7nVGW4BgrrPcrC/f8+D8lXg1OA4f+ofgg8BI9AuJxAehkegfFoUBETEMlH4YnYD+0QkyJI1NhheQUi4pQVK5uKn3OUmHKdMxUpmGYcpMDFSm47MkBeYrI2BInYvStFmoSvdBTVYAGhYGMXdf49ehaP42DNuXRWDXiijsXRnDch5bchJxTJuIE7qELghF4IlDQA6Cv+89QI5Ranh3G5LhFpVoWBSEb30HsmKmVcEjoQkehdyQ0dCHy6P1BEeNMeNhjpvYNV5PcHQdwVHlZyhVTkZpynSUpMyAJmAIDmkSWaGYF46eyKNippOQ1AtGvede57OjBwCpQ6T3vgrOhnxWxORspFKmCtDo/PcB0dN/T0VNdDvHno2wH90njzl7Woiv8r3DFbd6sqvEhRY3MK+qHq8TXFRLLEP0ObUZz2sM5z02330M3us67T4u7x2b737+fWP7Xmj6v/5O16MCp+c0RryoNuJRrYS7tCJeUBuRUV6No07nSSfpFfcq8SfMFeAKcAW4AlyBi1egzenGkAIrBKkKDxAgNVlbfiNWfScsAx+x7+30iz8/rsD/UsBcN0cwVh+6Waw+fKehqlMw2aoEU0WHIJbbHzJU415DNW4Sy/HZunpUH23zYFFvYv/Fb1/4PVzLClxKQArhJzdZakNvKqidJ5hqHhVMNQMFqXKCsLoK/y2swq5WypRwYnNrp2vy2prNgtlaKRjrOu7RVzbfvGil/ZmQWPxnTiD6+wWiX0AY+gWH4/2QCPQPjcSHYVFs3H5AZBwGRidgUEwCBsUmYlBcEoOkH1EuaYKSZZL2xuKm0YoMfKxIQ/+UdIxSZGCoKotB0gxFJAwp/ihNmYnKDF9UzfdH/YJANH4ehOavg7Dlu1DsWErj9tE4sCoGh3Pi0KKOZ5mkrR5I2kHlNAZq8FaesnwfMOO/v7Zgqp2N1avgNCThhF6B7MDhWDJ3OJYHDUd28EhoQ0axPFJDBBUzfQIjuUdjxsMSN77LPUpwdL3iM5Y9WqqagorUaahIn4mcuUNwSJ3IIiBkcO9trj91tJ6gaPf3KHsPXgQgJTesS0xGu5gOt00H55YKVsTEYGdTGRznCEhdTcXo3FICR7PccN/aXAW3qxMOt5xreS3vOi7/urNhmpPfE7tdcLpdaGprR1BxGV7KzmNO0efVZrysJjcmNcbr8ZT29FxRCc9qRLyokfC8xojHtFSYZMazGgue0JrxoNaIv1CrvVZiRUuv5UropzdjiDEfo8yFGJO/BmPzV2NM/mqMMBdisJSP9/Rm/DPXhOc1BGf1eJwtMqilvNGXCdRqRTylkfCCxojnNSZ2/pKaLhvxOD0HjRH364y4V2fsKnP6fzoLXlyVh4jV67HrRCvbX9I+05v94PJ0fF7+14Y/A64AV4ArwBXgCvy4CjjcbgSU1EIwVOAPhioIRutxwWKbzkua/hd54n/nClwBChjrhghFG8w3ilWam9c2lQhG25B7zLWLBX1FklC2vVQwVpvutNRWCVI17tOXInnDNuxp7wT7YMA+E5CXVJ62ouE/unRy9opCufiJK/B9ClxCQHp/3uZf/N5iE39prCwQjDX7BHOtWzBWOV4wlqLyWCsbX6WKDXrz7up0YGxpHW7PLcMdC9V4MjQR/5o1G2/OmYt3/QLwvn8Q3g8IQb+gMPQnSBoSgQHkJA0/NZd0cLfiJsokpeKmk+P2qaywiTJJh/WihnvKJKXlw9R5GK1UIDEpHHplACqTfVCZMRtVWb6oW+SP+q8CsembYOz4Jgy7v4vCvuVRDJIeyollkPSENh6t2nh05CV0leB43XlshJllTl5bMJDD3zNfb5bRqVei05SC2s/9sWTuMCwNGomVwcORHTISWk8xkxgxFsaocTDHjIOFxusTumWPKj5jgJTG6ktV02BNmYzKtOnICRyGw+pEHNMknNZcfyYg7f7aeEfju//uXC9TTAC5YWm97OXZcDafa97omddzN5aibUspnI0lQGMJWrdWoaPjGOxu2k7xUfvv261cmt/LlUUs8YBFH7iwqeUYppiK8KyagKcez2vE/zlO/4jOiNt0RtyuI6emES+pTXhBLeFltQEf5OgxXmdE2OpSLK/fjLJ9B7CttR0tDgfaHE7YnbS42HiP0+VCu9OJE04nWpxO7Gy3w7rvAJZuaET02hKM0ZvwllbEczl69FGb8IiWXKIiXlXr2Rj901oZhJJLlJ4H/ex1nMrnEh7RGvBHnRl91BKm5hnRcLQFdsokpZF7N69uujTvO/4oXAGuAFeAK9AbFKDPi182bMXP8srZmP3P82sJkqYLAG+xvwL4F3+KXIEfVAD4CcsTDgm5TsjP/5kgeH6mEjb6GbjudnP9S3fnb4Qg1uCnBiveE0uxZPteHHC44KYoKipyggOdjC/RcbL3dPKS9zf8nCtwUoFLCEiFvM2/uC2/Vn+dZN0qmOocgliF/5PKULTrADqpfdhN9Rr0Yc8Ft7sTRzqdmFVUgr+FxeHfk+fg9Rk+eHPWHLw72x/v+c7Ff/0C8V5gKN4PCsMHweEMktLI/YeeXFIqbyIn6UeeTNLBnnZ7cpLKkDQNQxW09FJAmpKGfgRJFRmIT0qALjkMZcpZKM+YifL5PqhZOBebPg9B85ch2P5tBHYujcTu5TRuHw0ZksbhuCaOQVJv5iONMXsh6bkCJ369M6HiVaWJQQmnmIKWXCVWBQzCsrnDsCJoBLJDR7Lmeq2nmEmKlIuZCI7mx41Hoae5vrt7tFg1DWWp01GVOgXWjFnQBI/EgWxyNFM2bjJb2vIUp8Q/eEfru2t6MYCU3KMOgwqd6xbDtWkNyw91NpWf80j9yRH7cjiarHA0lwGb18PdXI7SMgsWanRs+ynjuZObUn7p0irADm1YYZHs5rUdOIyPxXw8lyPiUZ08Tk8OzlMh4+nQ0YhXc0x4PceM23Rm/EprQF+dhCnmIiyotqFkz14caG2H05s7S9EKbP/kgMtlR4fbiQ6Xgy2dbiccrk443bQ42Bd+XkXoe+o9HR0o2b8fC+saMNlSjHdzRPTN0eMRjRH36Yx4UEfO1TOfn/f5P66V8DedAX3UZrykzmdt9wNyjSjcsx8OgvWuk05S7+Pyc64AV4ArwBXgClzNCph2HcTNuWUMkP5szSYIlvoRDKT8IHnhf+QKcAWuBgV+ZrS+8quCOtxpqMavDHUQJFvHdWKZe+q6WhTuO4JWJ9lZqOneLk9b0YcHj5v0at4u8nW7WAUuKSDN+8WfCmrzBGN1i2C0tb6oW4dlW/ewzmFywMhvYXrXUksvFW24ccTpQtLKbPSfNA1vTJmJt6b74K2Zvnhntj/emROAd/yD8N7cYOYk/SAk4pRMUmq4/yg6AR+eXtxE7fYeJ6nXTdobIelYRRpGKLLwoeoLjFSmw08ZhxWKEKxW+aEq1QcN6b7YmBWIjZ8Hg2WSfhOG7UsjsWt5NMskPZAdiyM5sTimie/KJPXCKO4gvcqh5/m4gw3UYp+O0rQZWOI3iLXWZwePQE7YKGjCRiM3YgxYaz1zj06EJW4iCuInoIiKmbpG6yez5nrKHS1LnQFr6hRUZfpAFzoKu5dGolXnHa1XoF2v7HI0d70fPTm5BEYvBo4SZKXIgM6ir+DatJpBUcocPQk9z3SJfv/fZEDqbiyGu7EMTQ3leCs2BsOyvmbeURrnJuNet68jL3ZrzG9/HgrIbZVudLpdWLfvAEbpaDTdhIe0JvydjchLeO4cACk5OR/WGNBPa0Ds2lKs274HRztl6Cp7hOloyslea3q9uy/stac/exb6G438EVB1yqZO5uwkd2fXAjeOuhwo2b0XMSVVeDO3EE+Ta1Uju0YJktIYvheMnjyncXwRb+UY8Va2GU9rzGx9B2kMWL1nLzoYvKXHOQ8R+VW5AlwBrgBXgCtwBStQc7QV90gVEIxVTT+zVO8Xijb244D0akBffB24AueggMX6vFBgxa+lMvf/6Stxp6Fi93XGKoegr8CvxWLMqt6IrS2t6HS6YZcP59lxMh+wv4I3+pfkqf+IgPTXJQ1/uMVc/6SQX/O0YKp49E+S9fkbzLXLCJDeYig/smDjdnS4nMxxQ5866TMkc8KA7NBAJwngcMPlcGGJ0Yz/Tp6F/0yegTenz8Z/fObgzdn+eNtPhqT/JUgaGNqVS8qcpDRyHxkLKm6idntykg6KSwblkVJpEy1eUEoN9wySesbbvWPul/N8hDIdw5RpGKLKxPCUeRihTMNMZTy+VIajRDlgJgkAACAASURBVDEHlankJJ2N2vkB2PB5MDZ/FYLmxeHY/l0kdjJIGo2D2TE4oo5jkPS4lhc3dXcpXquXnQyIEiCWy7uYe1SdhOyg4VgSNAKrqLWeAdLR0EZ8jLzIsXLuaPR4WGIJjk5EYcIkrPYUMxUrCY5OQWnKNJSlzURF2kxUp01FVeYs6CPGoOnLQLTlJssLuUd/AJDSa3K+gNRp6A67VeiwLICr1ghHUzkrZEJj8TkBUnKKOhu7AdTmMriayoCm9Ti8oRQTlakQIpXom/41Ou2y250gGAekl2RPdeaDkHsUQM2BQxigs+BWbQFzVT6rkVgRE+WHEmykUfWnGSiV2DkVLcklSSb0yRHxb62IGGs1Gg63oNPhgovGcdz2ky5Qeo0ZGHXD5SnnknknfalH4PTkIkNQuj7tz+grP5qGkG/P3io0Bs92dE4QQaVx/A0tR5BlrcMQTT5ezDbgSa0Jz6qNnjKpkw5YWpeHdRLu14l4SEfXM+AxrYgnNSIGao3I37lbfjOyx6VHkx9XvsD/zxXgCnAFuAJcgatMATewo70Tj+VXUUFT9c2sxKXm0XPAKvwqXAGuwFWgwM8tGx+7vmCzk5yjgtnWJhTVQzBVtwmWug6haDN+LlrRZ/0GKDftxJ62DtlD4InlYsfypxwqe46dr7LNJF+dC1HgRwSktxpt7/3J0nBIKKw7KBTUNt1rqdt2g2lDi6CvcPlWb8QJco163DbsqXczv3ghP3snu92wuwFTaQUG+fjhX5On4c1ps/H2DNlJ+i45Sf0C8e7cIAZJveP2VNxEmaQESQdGx2FwdDwok5Qg6SBPaRPlkg7ulkvqdZL2hkzSoSoqa0rHcGU6RigzMEyZgUEp6ZiRlIxFydEoUPqiMnUaKjP8YVsQiPrPg7D5q2Bs+SYUO5bI4/b7V0TjsKe86ag2Acd1cnt4pz4Z3nH77uVN1yo0vJbW22VIgZPB0WQZkkoZWKOcjuVzh2Jl4AhWzKQJHYXcsNHIixgDQ9QYGKPHwhLzCQqomMkzWr826VMUJ09GiWIySlVTUZ4yDRWpM1j2KAHSysxZEGMnoCJtBtr1CrTnJaJNn4w2g7Lrvdf9PXhhcFQBl0EBGZKq0CmmwmHVws1KlcrhaCYX6LmN13c2lwKby4FNlXA0VaBjC5U5rUfHFhtCFi/Cz0ITICQvxl8WLsfh1g64XC7m2uOA9EJ2POd5Gzd5OOWFwUoQgHSi6tBhDNOa8GKOCU9qzAwqegEpOS8f1ppYnmcfBk1Flvn5pE6PR7VmvJ5jQuiaYlQf2M/cnvSMWJyny41ONpBDj0FkVAagVMxF/8nVUMRMySXqgMPtOHlOv+sylLrgoOuzJ073410HGtMnhkr3QP+5YHe50HDoCIJLyvCKVsLzOfl4Uit6gK4J9PzpZyqQ+rtWYq32T2klvKQR8ZBWwi90JgzUGVC+Zy/gcqCdnpcsFH97nudbjV+dK8AV4ApwBa4UBdw4anfgv6ttEKRq523GaodgrshiuYVXAfzhq8AV4Ar8sAI352++65aiLdMEsXakkF/7qWCpmcLOJevjN61u+lgQa/4lFDTMEKTKTe8X1cC87SBOdDrgdtEiT4d5j9vpeJyfuAKyAj8iIBUKN/xVMNnqBHNNoyBVrRUk225BqnBMLWvAXjt9dKTW4XN7IejDZIfTifUbNmKAbwD+PdkHb02bjXdo3N7HD2/7ym5ScpJ6c0n7Uy5paCQ+8IDSgZGxDJIOik3CR3HJGOgBpQRJmZM0UYUhyXImKYHSy+ke/b7HHqEgJ2kmpiQnIiM5DJLKH2UpM1CVMRu1WXNQvygAm74IwZavCZJGYPfSCOxfHoX92bE4lBMPgqQnTnOSejNJCZReS6DwWl1XlyFVhoqiAnZJhV1LI9lY/crA4ew8J2Q0NKGjmftTjBoLKXosTLFjkR/7SVdr/dqkSayUqSR5MsqUU1GumoaKlOmwps1EVdoM2NKnwpo5A/lJn8Ec9TFO6FVoz/0BQCrRmP+FuEcJkCYzQMpG641pwAYLa6yn0Xkar7efa2N9YzncTeQaLYWbls0l6NhSAdXyxfi/oFj8LmERhAWrcNd3emxpOSEDUoJQ57gNO7ctHb/W2RQgiWmqgLVRuuSu9ubWNkzTm5nb8jGtCX3PMk7/stqIV1jpkgnUZv+sxoS/afT4IFeCZusOHLHTAZI8/k6HRXYArWyCgfI8u1FZNjoP7D3RhuLtu7CsYSOU5VUIXlcBv6Ji+HuWgHWliKuw4pv6jVi3Yxd2nGjDMbc8DcFgq7sTLncn2tlj0CPKmdsUHt/hdqGtw4minXvRL0/Ewxo9HtGa8JjGzABpH+2ZhVN9tXo8pZHwd60F/8yWMMFgQt3RFrhonZwEX+XVOJum/HdcAa4AV4ArwBW4shVws9HZT0s3QJCq8EdzHQRL1QoOSH8YKvG/cgWuKgWozOn0hVaQfken8vKb7jHWWQSxEtebizFifQVsh4/LJgUnRTo6uw75r+ztIX/2PafAjwlI8239hIKaTQ8aarcIpjq3IFXijdWVaDzeBgqCII+L41zhAo0NMgcPUL19J0aHROM/k6bh3Wk+eHumL96m8iZff+YkZZA0IEQub/LkklJxE2WSUnET5ZLSyD0BUi8kJUBKC43ay5A0DcOU6RiuIOcmjbrLzfLfBy4vxe/JRTouKQv9U+bjrfQMjFEkIjE5EvpUH6xLnYXqjNmomT8XdYuCsOnLEGxZHIbt34azDMjdK2Owb1U8DqllSHpcl3hKUQ5BUg5Irw1A7GSAVAmXqECnMQ1FCROxfO4wNlqfHUzFTKOhCxsDQ+RYECA1xnwCcxy5R8dhdcIEEBz1FjORe9QLRyvJPZpOsH46ajOmwpY5A+tTpiE7YAiO5KagLS8ZHfpktHscpF73KHvv9QggVaLTmA5stDDAeb6AFJsr0b6lDG1biuHeXArXFhuM+SLuCI/Bz+K+wp8zsiEsM+Bm3RoUH2hhYNTOAWnP7Yt+4J5kQEr7ADtrpNzvsGN6/lo2kn6/1oL7WcHRyXF0b27nixpqfjfhd7n5eExnwasr9QgqLEHDsWNwgF49J5tOIDDKTvRtMis7kr9F3tfZCdPO3Ugqr8JHFjNezs3Do9o83KkRcafGhKdzjHg6h85pXN+ERzQSHtWIeCFHjzey9XhfLWK8lI+EMivM23diT3sHc5gyWMraNWUnLH1ZyECt3c0iuLe0tcKvtBz/XK7FMxqJQdBn1WcCUhqzf0Et4T/ZZrygzscftRJGFBbgYGs7s6uy9eJfiHtfXX7OFeAKcAW4AleRAmwGw+VGfM0WCGIFfmlpgGCyZfIW+6sKf/GV4QpclAJ3LVt34y3GOpNgrNkmWKo6BbHU+XpumSvJ2ozmDpq3ohEvh9yBcxVtH/mqXIwCPyYgNVb2F4oa8KjeBsFodb1jKkNtSxsrsaAxQGoVI1vzOZ/YuCPYB9odLUcxISIW70yegXem+uDtGbOZk/Qt37l42y8QXidpv+BwvB8Sgf5hUazdfkBEDD6Mikf/qPhTIKk3l7R7JqmcS5qGockES3sHIB2TnIXByix8kDoPg1SZGKtQIVwRgezUMKxX+cKa7ouqLH/ULQxgkLTZ4yTdvjQKu1bIkPRAThxzkp6eSdrZrSjnWnVXXgvrbRdT4DYoAUMKi2NYETDYU8w0EuQe1YaPgS5iLAOkUvQ4mGLHwRI/DgXx47AmcWIXHKXsUa97lOAouUet6dNRlTEVtRlTUJ85A1XpPljmOxDbVsSjVS+P1necDZB63KPO83QxOw2nOkjtUhpcNRLclCd6ng5SAqRtbKy+FK5GG0ylhXg0IBw/iZ0HITMHwmIDrtOuhSBZsXjbTrbZOq/t1zlv6PgVz6YAG15329HqdiOlqgZ9tSIeJyCpo1ImE544SwM8jaH/IdeMn+da8B91HjKtVvlLOSc5ROUphjaPc9T79TEVLG090YasChsG5ejwaHYu/pBrxFMaE15Wm/BWjgn9V5nwZrYJf8wV8ftuy+NaI57T0Fi/CbflmiDkmfCH3Hw8TiP92QYMXqlHUmk1mk60ot1JhU/yXpBBWRc5WMkjSwdqLhwH8G39Bry3UofnqLRJS6P2p5Y3Pa2Vi5tey6HMUhNu15nweI4BylIrjjH3KHc4n+29xH/HFeAKcAW4Ale+AixKxu3Cd027IBhKcVPBZvxR3DSlyzl2UViF35grwBW4KhTI33KDYKlZeatYtaVvXhUe0Fe3Cuaao4JYjZd0JViyZT9aWEcA/1R35e8VemoNegiQ3pO/5YabpNpPfyPZwn5jqAz7pdEWLRirR/zSZDt6h8Fqv8tY0qHde5jNMFLe2nEamHQ54KKg3PNZF1YhTCOWbuw6egxzUjPxxqdT8QY5SWf44i0ff7ztOxfvzgnCu3OD8d+AULwXFIb3g8NBLfcMlEbEyoA0OhEfkZM0NgkDupU3eSGpt+GeQGlvAKTkUh2mIudoOsYlp2OkMgP9UzIxRJmJmIQY5CqCUKLyQXm6D6xZ/tiwIBCbvwhB4zehaP42HDuWRcuQdGUMG7endntykrbmJrFWcbsHkDo8br5rARZei+tIo+gugwrtOiVMkR9jWcDQU9yjBEj1kZ9AivoExpjxMMeNhyWBskfHM/foesVnkIuZTh2tZ4A0YwZsmVNRl0mAdDpqMn2wzH8IqhYFos2Qgk4DZd8qQTCeLaISXvfy+ZYz0WtHgJQtDKyq0G5Q4cS6pXA3ycVMNF7/vzJIqYiJFncj5Y6WAo2V2Ftrw0tJCRDiM/BAyhJc/00uhNw1uM1ghWCsRnhtI9tqyV3n57MB49e9IAVY6ZGD5XbmbtuB19UGPKXT41mtAc+rRZY9ShmkT2m8DfASKIuURur7akx4b2UetI1bYCd3qKsTbpeLtdHTd27yBblrq/rIUQSvWY9/aQx4RK3Hg1qJZZu+nGMBLc9pzHhMS0VJejyoM6APG3+nEXh5kUuhRPTViHhJbcSrOUZ2/b9rJDyhJYerhHu1etyp02FO4RpUHzzEskLtbJ6Cgknl0X62T3S2ow1uaHfuwZs5BjygMckFThoJz7FMUonFC8iXDXhGq8crGhF91RY8q9EhZ9sWNmpPe1g2an9KEP0FvQr8RlwBrgBXgCvAFeg1CrAqRKcLpt2HIOjX4/qCjfi1sTZaCMF1VwXY4SvBFeAKXLwCYvUv7169cfWNZlu7UFjvFMzWLbcZq21CUZVbKKp33WyoPjFp3UZ34aETblYQzo6aZTrlPX6W89RO/tRrNoL8ifxICvQQIBVMdQ/fkt94/NbCTbhlzUZcZ6jcJKxpwnWiFb81lmBJ086uwoueXJOjdjsCFy3Cy58RJJ2DNz1O0ndnB+CdOcF41z8E7wWEoqu4KTQS3vImlkkaFYchMQld4/astClBiSHdipt6Y8O9d6R/pCIDoxTzMEyViTlJcVimmou1qhmoSPOFLXMu6hYEYMNXgdj0tTxyv/O7COxdEYWDq6LZuH2LNgHHNAloy01EB4NXCgasuo89X4sQ8WpeZ5eYxEbRa74IwbK5w1gxE7XW68JGsVImfeRYSFHjYI7+BJbY8SiIH4/CxPFY0220fr2nmKkiZRoqU6ezxZo2A9Xp01GbOQN182axpT7LB3kRH8MQNwkdUgqgT0CHIfWUvFECoxcCR7/vNWoX0+Cw6lj2aHtz1Vkb7B3kLm0uA51T7igay9DZVA73pnIc2FiOD5LjIYQrIaR9A+ErDYTsIghSpVswVuFuQyVGrq9hm7Hz/HqnJzd919R9OdwuOJ1u7D7aig9MZjyh0Xta3k86Kh/Vyi7Pf3qgJLku79MU4D21hMKtW5leMhglSCoXMlHTvN1tx662dmTZGvDGSglPqw3oo6XG+5P3Tc33Xvcm/Z4tnut0/dztOt7rnn5O9/OoVsKfdRIeUUt4e1Uu0iqrseX4CdA6utyUtEqQVM5clRue3CjYtQdv51IeqRHPqQmQGhigfUQrw+Huj8MgrdqEYRojNrYcBZzyWD99L86/G7+m/tnwleUKcAW4Ale3ApTx7Xah4chx/MVQgusstRDM1kU8g/TimRK/B67AVaMAcN0N+dZ7blJX3iFI9f9PWFv9J2Ft818EsfxBQVv+oJBX9Mdf5VU+/FReWUx47TbUHm91dzg74XKQkY+OnWmGTZ58ltP9r+7NKl87UqCnAKloe/A2o+0QBeAKUgUEs80uSDbcmVcBRU0TWh2UsSaXa/SU8Cw1wk1NwsCCVRq88dl0vD51Bv41wwdvzfJDP59A9PMNwrv+Qay4yQtJqbipvyeTlHJJB0bFsXH7j2KTujJJTxY3pbBcUtZu3wvG7L1gtPv5IFU6/ps6H8NUafBJjMZiRSgKVL5YnTUNFVkzsSkrCBtZw70XkoZjz4oo7FsVi4M5cWghJ+lpxU3efEieS3o15pIqcFiThNzwj7EicLjcWh8yEnnhH3uKmT6BMXoczDHjkR83AQUJE1CUNAHrFJ+yYiZyjxYrp6AsVYajBEZpqUqfiZrMmafA0fr5s7E2eTKW+g3BYU0y3AYC8acWMvU0IHUYlGg3L4CrzsTg6Pc5SAmO0hg+LQRJHU1r0dlYjeAvv4QQlYi/JH+JGxap8duV+bjVUE4FAA2CVNl6t74SbxRUslFvajVnXzT21EaN389ZFXC5nWi3OxBZXo43sw14Tm06BWB6AeEraiNeVJtxl86CxzVmDM8xQNq1B+30IjkpX9QNGql3E4h0OtDpcsG8cw+GGyQ8oxZxu86M23OpJf7MvE/vY1zsOWWGvp4j4e86E27VSfirVo8BBhPytu5Eq8tLbgmU0omKDClWwIV1u/ZhhM6MxzUibs2lcXsTXjwNyhKAJefqXToTHtLqEb++GG0sU9VjH/VM3NN34PzEFeAKcAW4AlyBK1sBN4um2d3WgT6WCvzEXAPBWLWSA9KrBm3xFeEKXDoF8jd+Kphq8bxUeShrwzb3rvYO2dzHDpplNEpH5/wY+srea5zbs+8hQPrrfNuDt5irtgpSRYtgJEhaiVvzyuBX2YgWIpgOGo/sWUDKBgfpXSobgrDMYkG/GbPw+pTp+NeM2Xhvlh/e95EzSQmS/tdb3ETj9uQkDY/GgPBokJP0w+gEfPiDxU2pGKpIw1AqblJmgIBpb2i6pzH7sclUJDUPQ5RZGKPIwvTkZGSoQlGk9EFVykyUzA9A1cIA1H8RiMavZEi6Y2kUdi6Pxt5Vcd0gqTxu35Ynj9wTJKVx+550932f64///tKB2HZRhYq0GVjuPxQrgyh3dBR0YXJrPRUzsdzRmPEe9+gEFCVOwOrkiVin+KwLkJamTENZN+cowVEvIK31QFJyjzbMn42qjJn4bvZAbFgUAKeYjA7pzHXtSRBPI/d2ihAwLwDqjXA3l3aBUC8Q9Y7Ve39mkHRLFWJXfgMhKAa/Sl6M6xdmQ1huxp25pfiDuZpylH0Ec3UxAdK/SiXY2dYBB4E2Nqd9bptbfq0LU4DqlNbu2ImHdTq8RG30agsbp+8OK6nMiFrrn9FYcL/WhPfUIsTGZnTQeD4brZfpoIv2R24HDnS2YV5NHf6tEVmx0sM6Myt0ekYj4jnNjwdI+2qMeCVHjgB4miBnjoWtzzvZEr6oqMO+tnbYKaOb8pBYdDwdjsk/m7ftwgcaEffrTHhWbWbre7rT9ZUcOYv0+jwD3l6phn7rDlCuKvsm0SVHCZxXrM2FvWT8VlwBrgBXgCvAFfjRFaA08WN2OwatteGXZhsESw1vsb90SIk/Elfg6lCAGu8LbIFCUS0EU13b73IrMbCwCrlbd+Oogzyk9NmB2u5pFosj0h99w37ZH6CHAOlvDHX3/9RSu0Yw2vZSickDeSUYVWjFbrudfSJzsqxRenP14JvKTR/zyGFD1mdqAwakkjL085mNF6dNw7+nz8I7M/3w5mx/vDUngDXcvxcQwjJJTy9v+iAqHh9GJ8qQ1OMkPb246WQmaVoXIL382aSZGKnIwihlKkYq0zBSkYmBqiyMUyiRpoiGQRWIkjQflGfOQfV8fzR8EYTNXwWzhvtt33khaSwOZMeiRU1O0ni05p5suO9JcMUh6Jlg8JJrIqmwf1UcNEHDsSJwBLKDR7HW+tyw0V2lTCx3NHYi8uMmojBhEoqSJmGNYhLWK+XsUYKjtJSnTu9yjlZnzAItNZknR+sJjrJl3mzkBI2CPnQk2vPiYZcUbMSe1t0L37vyb8+zpOls+lEJlUtUwG1IQod5Pty1EssY7Q5DCZDSWD2d28lBurUcK0Qdbg6Nws+Tv8ADmWoIy424LrcMt4pW/Ca/vkWQSqcK+baGuymHVCpB1f7DsNOOkuYv+OlHVeCIw4HJRUV4kjW6mz15nifH3gmUPqGR8JjWyAqRXtXo8W1dAzrc8uSCN2dUbrx1YHt7B8LWl+M5tQF/1RlBY+kEWF/UiHhVLeH505yZ3UHsxV4ml+ezGjOe1xjwgiYPL6opm5SKpox4LseAoKL1aGptp5Ruz0g8PWu57b7D5cSKDU3op5bwKFtfuu2pOlDuKosE0BrRVy1hqFSIg45O2Gl/KTPi88v9/lFfWX7nXAGuAFeAK8AVuHAFHHChw+nC7KrN+KOJA9Krg1bxteAKXHIFfnJTfu2nPzNV2QWx6pggVUMw1bjvzivDpHV1WHegBW1kuGBH5vxz34Vvsa+UW/YQIBU+33KDYLKt+q1YC8FQhaH5FWhqszOASeSSLsmFJj3/puqyO7uBDpcL6zZswNCgILw8eQpeZ+P2vnh3tj/+6xuA9/yC8S5B0sBQubjJk0n6YXgsBkTF4aOoeAyMScCg2CR8FJeMgfEKDEpQYrAnk1SGpARI0zBMkS4vl3H0fqgyE4NVmRiqSsMwVQqGKam8SW66H5qiQrQyCubkIJRTLmmmL6wL5mLDwgBs/SIYzd+EYduSCOxeFol9K6NxsAuSJuCELhEd+mR00kKOPFEpL7zAqQvunQ3O9brfGVJYIZPLU8DVLqagMH4CVgYMZaP1OaGjmXvUED4GIpUyUWt93DgUxE1AUfwErE6YhLXJk5h7tFjxGcpotD5lKsope5TG6lnu6EzYMmbBlumD2nmzUE+Lxz1KgHTTfB8UJHyKb2b2x5bFIegwpsAuJYPKohyGVDgNctlST2nXKabCKSrhFpPZa9VhyoK7zgR3UwnsTRVob7LC3lQOaq13NpYDW8pQur4At4bGQkiYj5/NWwFhiQnX55a6f2uqqboxv+7rmyw1bwv6ikd/arYV322oZoA0u3kXXC4Xc8ZfKZv7K+J5er5HY196MX2BFVu24yl1Hl7UUFs9LWeCQXJ+Pqw14OkcEbHrK3DETqMxdnS43HJzPZ3DiYbWE/ArXIsXciQ8prHgCY0JTzHHKLlGxbOO7p8OIS/mZ7k4ioCsiMe0etyXS+cSHtZIuFtrxAs5BkwyrUH9sVbm+iT3K0UEOJgT1oUWhwuZpVY8otHhLp2IPloZ8L6opvUgeGzC82ojXmFZqSY8oTHg8w0bZdjKpjjImcpPXAGuAFeAK8AVuPIVoKgjl9sN5ebtuNFEUKOWO0gvOVviD8gVuAoUkBr+LUh1X//BXPfV7wtrDYJUGSWYa7cIlgY8ZyhHZOVmVBxrlY+hmfHPk+5PRhnCW3RwzS7KxoYrf+t6La9BDwHSW022e39tbNgnSFX4p74Y1sPH4aA8tUt8osekD5K1W7didEQEXpk8lTlJ35o5G+/6+DFI+u6cQAZJ3w8KY+VNH1ImaWgkG7dnmaSRsRgUk4DTM0kpl5QKmwYnpXblknoLnLpngvaGywNUmXgvLRMfq5IRqYyDXuGHkhRfWNN9UJM1B3Wfz8XGL4LQ/E0IdiwJw57lBEmjsH9VLI6o43BME8ecpO36ZNZw35VJygHpFQdInQZqrVfALqnQ/E0wVgQMxqqQEcgJGSmP1oePgRQxFqZoGqsfh/y48ShMGI/VCRO6Wuupub5UORnlqinwFjPRSH112gzYKHs0YxZq581G3Tx5rL7LPUqAdIEPKtJnYpn/UIhR49AqpsIhKeCkc0O6DEg9MLOnIOnp99MmpcNeoYGrqRSdzZVwUGN9cxk6t5ajobIIL0QnQIidByFjCYQlBvxcU4x7jHX2X0q2UQKNXXhOt5s3ZPxFXwNBKkNiXTNcTqpp4tU3PbqZ7wKkNA/uxoH2DgzR00i9CX20lL15qmPS+zO5Jp/U6DHGVIDtx9s8LUxO0Hg+TTBQBvaO9jb4rlmHf+bo8XetCY9pzXj2e+7Pe7+X4/xptQQfsRC7OzpB+avs+XuGemivur+9HeNMBcwx+5DWhPu0JryaY8LjDCCfqs/jGgnvqPNw4EQ704Tj0R59t/I74wpwBbgCXIHLqADLggewcsce/MJcjdukep5B6j1o5edcAa7AuStAn/eW4afCvPKfC/O0Nz1VXv7zGwpqmwVqvJdq8EBeGQZLJVjUuB27Oh0AmThcdtjdDpCTnZWtMkLKAell3CX00ENfLCBFyHXCsmXXC+a6NwXT5paHDSUoOnCY5ac5L8PoqdvpApwuOJxubD14EJNiEvDSpKl4bcYs/NvHB+/4zMbbvv542y+QZZL2CwpjTtL3QyLQPyyKLd7iJsok7Q5JyUk6kNykSSlsITjaGwHpoJR05iodkZwFcph+mKqCf3IUVqhCUKmkrMhZKF/gj9pFAdj0JUHSUOxYEo5dy6OwZ2UM9md7IKk24ayQ9HT4xH/uBaPz3zeaToVIrBRJgXZjGgwRo7AyaBiyQ0ciJ3QUK2rSR4yBFPkJK2WSW+snoDBxAtYkTsS6ZLmYqUQ1BWWqyV1w1FvK1AVHM31QN88zUj9/NjYs8JXH6+fPxsb5s1Cb5QtD9Dh8Pf09NCyaC5eUASdzj6rQKSnRYTw5dv9jvJ9gSILdmIb21Uvg3rwGaCpHR3Mx9jaX4h3FfAgxGZ7GD3z+oQAAIABJREFUeh0EzVr8zlyLO4y19t/oq4adsmcVrf+6r7ARgrECM8vq4SRAyvJoemh7zO+GfQHLpg3oCzYXoN22DS+r9czZyUbHvwdoUinT62ojLNu3s9eEQCLbBbH7aUeL04W5hcV4MUfEI1oj7tcZ8ZRWxPM/Yt7ohcJVWs/XciQMkYw4TAdhnS7Y2eEXfTntZutVvP8A+ufo8WedCTfkWtBXbcQTWgOePM1d+6jWiKfUenxrq+tykfZo1A1/z3IFuAJcAa4AV+AyKUBggg4W1h04gj/n2/BLY+1iXtJ0ypEr/4ErwBW4AAXuV+X94oai+oOC3rpUKNwMwVCN2/SVEEQrhlisWL3zICt+lbsOaFqaQCmBU7fsJr1M20T+sD2hwMUCUl3FQ4Kpaq0gWVf9RV+xT924h32Ms9NQ/eUyVnlszrTLPNTWhqC0TLwycRL+OWMm3po+C2/OmoM3fefiHSpumhuMfoGhLJfUC0mpuOmjyFj0j4pn7fYD45IxKC4Z3kxSLyQdkpwGWoZ5xu17S9M9FTeNS87Ep4lZGJs8Hx+mzMN/0tMwXRWDJaoQlCj9YFPNhnWeH4OkG78MQtPXoWzcfucygqSx2J8dg8M5J52k3uKmTg+I82ZH/hgwi99nzwFXyuOkUXZyj1akT8PSuUOwktyjYaOg9bTWS1HjmHvUHCPnjlJrvReOEiCl1voSlWes3pM72h2Q1nrgaH2WL+qzZneN1xMkpaVxwWxsXDAHxSnTscJ/ML7z+QhHclPgENPhNqjQISrR/iM7k2FIBC1U3tRqXohOmwTH1jrMmpeO34fNw63KpRC+1kLILqIyphPXGW3RfzLVd54BSC1VM/5qqGoRjNXov9aGTvpChmUh98TGmN8HKSB/1KGDC3aYgdFSAf6uleRcze+BowQi+9JofakVlNMJd6cMEunOHC6W55lUaUXfbAl/1+bjAR1lfkp4Vi3hhR+4zwsFnD1xu8c0JtyvExG7upT1KzldnUwd5gB1uln5VEpZJZ7PzsX9ufl4Tm3Gk1r9GYD0SQ012hsxymDEAQaLSZ/LtXPm73GuAFeAK8AV4Ar0kAJuwM4KDZ1obG3HU+s2QjBvGnwBLITfhCvAFeAKnKHAr/KK/iiYa/MES8MxwVx3RDDW4qeG+g7BWG2/ybAOAetq0HyoVf7wwj4TOuTegB7axPG7uVwKXCAg/XV++S1Cfv4NN5lq+wjm6jW3GCvi5m/Y3tricsHlpA9gLnRchp6vroRTBu9ptNIJu8uF4Hnz8PJnU/DGVF+8MWMO3vDxkyHpnAC8OzcY/+0GSanhvn9YNN6PjOuCpOQkpUzSAR5QOuiUTNJUDE2Wi5suf2lTBoYr57FW+6GqDNAyXJnJckkHpGRijCIJi1ShWK/wQVmaD6xZfqhZOBcbPg9gDffN34Zj+9JI7FoRjf0rY9CSE3vKuD3lkvZkoQ6HoT0HQ8+mJeXHEoA8nBODVXM/wtLQUcgOGw1txMfQRo6BwZM7ao4Zj/y4SSiIn4SiRDl3lMbqCY4WK6ewUqYKT2u9t7GeSplqM2nxgQxHzw5INy+Yjc2LfGGb5wsxejy+nD0Q2vAx6JAygLxkNv7fKRIw/fG0oPt3GZJBTlKnqMBeQxZ801MgRKThOuXXuP7zHAgri3CTsapdsNS2ClLlzt+Y63b9Rl9xqoN0dW3aPaykqRp9C604YifQ1LXVuVxb8avrcUlOzweeddt24B8rcnG/znwGIKX2dq+j9CmNER/kSWg6cQIUOEp5ZDJodTJ+rW/egcezc/GQ1oyn1DRWL+FFtYiX1Gb0Ved/79h+T4DOC7kPWq8XckRQI/0Taj3mNzSwOAe5jpCctZS55sQOlxOjdXpQrumLOfmsbOp0Byn9jWDrP7I1EJu2sPcKj4W4uv7J8LXhCnAFuALXpAJuoNNN+eJ2HOh04OXijRCMtfME4LozSAf/BVeAK8AVOF8F9FVLhLWN9TcZqyf+3GxbKlhqSv4olh8UjNUES92/Fqtcj+uKkVS/FfvoM6FLHq/nNoQrfY90IYB0GX5655r6dYJUXf8L08YDglTpCCrfhON2J3PqsKJ6N+TLl1kfepvSiRp8s7I1eHHSZLw2dRbemjEHb83ywzuz/fGeXyD6+Qfjg4BQfBgcjgEhERgQIkPSARGxGBQVj8HR8RhIkJQa7qm4KV4BlkmalIJhyalsGa5Iw3BFOmu4v5yglB57CC2qdAxRpoMyUUcos/CRKguDUtIwNTkRKcpoFKlmYX3GbJRTJumCudj0eRCDpNu+DceupVHYvyIaB1gmaTyOaeJxQpeAjrwkVtzkhVnkJOVu0h8P7Hl1PtdzKtPyXlcuP1Kh3ZgBc+JErAgaDk3IaOSGjoYhYizEyLEwRo+FOeYTFMSNY+VNqxMmYk3SJKxLmoSS5MkopVIm1TRUpEyHNXU6yxytTp8p544yOEqAdCZzjnbPHfW6RzcunINNC2dj80JfNCz0Q4lqGjTBI/H5tA9giZuEdjZqnwC3IRFOQwqcVNwk0ri9XLDkXZeLPXeKyYBeCeRF4piUgci0RNwQGg8h+UsIi3KYc/RGQ0XDb811rwmmqr8JYvmDN5hsrwuG8ttP2Zfm18y6V7JBkKz4q7kSG49TruNl3shdZQ/vou9eHS443W7MXF2ExzUGPHNa9ig1vt+eK+KDVZS7acb/aXKRVWmlqgZPQDqd0ZiLE1va2jCI3d6Mxz3j5wQgn2Nt8tT4/v25phcCN3vqNpSNSrmrj2hNGKQTUXnkKEgbipAhbWhdCQOrN27Cc9kic8a+oBEZ/O3+HOg+XlWb8YAmF2MthWh32OF0kxuVn7gCXAGuAFeAK3DlKsC+CCVDjNuFNpcTn5RtgmC2reIj9qccufIfuAJcgQtVIK/6LiF/8103mWon3VhUP/t6i22IYCgf8jtz3eRbpNqxQuHmoYKl+itBKnG/ZSrHqqbdOGZ3yFFfniFD4mIeQtb1mZG2XRyi9uZ9zwUCUqFgg/V3+mqWwzBxTQ12tnUyINrbVpV92KYn5YEYi01m/Ge6D16bMgNvzpiNt2fNYQ33780JwPt+QfhwbggGBIZhQHAEZCdpFCiTdFBkLD6KTsAADyQlQOqFpEOTZEBKoHQoLTRyfxmb7c9eEjUPQ1TzMFSZitFKFSYpEhGnCodRORd1ihmoyvSBddFcbFhEkDQY2xaHYdd3Edi9nIqb5HH7o+p4tOoS0O6BpNxJehJGXizA+/Fun4INi+ZieeAwrAgZhdyQ0dCHjYYYMRbGqE9gih4LS+wnKIwbx0qZvMVMxcmfoVQxBWXKqQyOVqbOkOFo2gy5kIka69kyE3XzZnXljXoh6emAlEDphoV+qJ3vyx5recBwLJzaDwWJn6FVLzfOw5AMt4HKm6jhXoHusPdi9CHo6tKn4YQ5Dm1SFhYtyMStgREQEhbghvkrcONSE35hsuF6o/Wb/7X/vMFcN+oOcw3b7t0iVWLt/iO9bZN3xT8flj/qdONgeyf65eYyqNn3NIj5mEZi4+ev55hxt86I97W52NXaJm/omQOVZHCh3elEVNFa/CNHj+fVJg88lHqdY7Q70PRe7qsxsiKph7VGvKLOg1/ROhyxOxg8pv0Z+/LP6cQBuwNDdCY8pDHhce33ANIcE/6u0+MtrYith1t4sdgV/6+ErwBXgCvAFeAKEGRg8MHtRrvbhaC67RDEymUckP6vo1n+d64AV6CnFLg9f8PQWw117l/ra/Cwrhwfr6+F6UCL+6iTpqmpzFfuVGCjbR4eRWe0/eKn3qrABQLS31g2WQWxCq9byrC1pdXT3NX7XuquNyB9oHS5afoSemsV3vOdgzcmT8fbM+R2+3dnz0W/OYEyJA0IRf/AMPQLDj8Fkg6gkfvoM9vthySqMDQpRV5OA6S9BZSOUszDSMU8DFdlYJgqFQNVaRipTEe8IgI61RwUp86CNdMXtvn+MiT9MhhbF4dhx9JI7F4R0wVJmZM0N4E121PDvbfd/mIAFr9tz4FWl0HJWuFJU8odPaJNgiF8NFYFj0R26MfICxvjgaOUOzoOZtZaPw5F8eNZ7ihlj7LResVkBkfLve7RtJON9TIYpVImWs6EowRJuwNSgqPy4otNC31RnT6djdp/6z8MC6f3hyF8DA6rEwExGU5DMpzdXLA9895QwZ6XgjZTLHIXZ+KO4ET8JH4BhKzluH6JhD8ZyvFzY3WZIFa++T93loZ1N99RuAG07btesmJ5447eumW/cp8XNc4D0DdvwyvZuXhaK7s9veDQe/6MRsK9WhP+pjPgi5paz/rS17XMTsJ+LtqzF29odXhAR1mjBEiNrOzJex+99Zwcri+pTaD80Ht1Eh7Sing1JxeG5i1kIJXXkbJvqSQMwIrN29AnJw8PaE9tsJfXT17vJ7UGvKSW8G3tRu/3hVfue4Q/c64AV4ArwBW45hWgYwUZkDphhxMLth3A9VJlqBASwkfs/+cBLb8CV4Ar0BMK/MZYM/kG0QpBJONgDa6TbI67xPLDs6ob3Y1HjsPFYrHoeJ22WLTNks+v+Q14rxbgQgCpIAgPmRrWPmOuQOnBFnqp4WRG4d77gnd/ZnYA6+rqMSYgGG9+Oh1vTiMnqR8Ikr5HkNQ/GO/PDWG5pF5I+mFYFD6IiJVzSbs5SQfGJ3c5SQmUDklKkZvtPZmkvaW4aYgqk2WTjlSSizQTQ1XzMFqxAENTUjAnJQorUgJRnOKLigxfVM/3R8OiQDmTdHEYtn0XyRru962MxmF1HI5q4nA8NwGt+iS0GZLRwcahf9wW8p4BZT0HInvr86ExcoKk5O7tkJQoSZmM7KARyAkZA03YJ9BFyqP1pujxsMROQH7cBBQmTGDu0bU0Wu9prS9VTYEXjpJ71EqANH0Wc4/WZMjuUW9rfX2WzykOUoKjJ6GoF47OweaFs9G4cBYa589CmXIy9BFj8Z3/MHw+/QOs8BuIhs/n4oQhFS5jOoO8FBHQEzqTE7XTlIqypWm4LzwY90RlQpi3FMJiETfmltp/ZaleLKzetFow1r7xP3eUYvWzt5psuwUasxeroKpu5CMSPb2Dc7nRCsDHshp91AQ0zxyBp/F4cpXeqzPh7WwdGo8dB6iAiFkrXXC43GhxOOFfsA5/14n4q05ieZ50X5Rd2lvBaPfnRfmoBHSf0Ip4RGvEYxojpliKcKBTLmuidXUQTHa4cKCjg2WwPqml25yqF90HFVL10RhYFumEwrVyuVhPv278/rgCXAGuAFeAK3AJFaDPduw7UfoU6nYib+9R/M1Q9p0A/OR/Hs/xK3AFuAJcgZ5QIL9mjGAqbxNMlUd/L1mdDxgq3fcYqu0/NVSjT34FFJu3YVdrO9syEhxlE2Bs43UJN5b8oc5TgXMApDeYbPcKxpqHBFPNrb+V6sYLxur+f5CKN+p2HmQf0Jxuylrwpn2e5+NfoqvT+5BGN4neOx1OVnixYes2TAqPweufzcB/pvvirZl+eMfHH+/5BrBcUipv6hcYjvf/P3vnAR91ff//T2ul1onWOlrb2v4cFVsVFP2LYrW1Vi3iRpYKsjdZJCGMANn7LoMEEkAEVFZyuSS3c1mMzBvZCXvvGci48fo/3p/vHQSIiAiSxM/Vb7+Xm9973fH5fL/P7/v9es1dgA/nBeOD+aEckn4UHIGPqZI0LAafhMdiSEQshkbKMDRKhqHR8RjihqSdwI/U3W7/UXwShsmTQZWkn8Ut4uFNn8kSMUSWhtGxSZgTG4xv5bOwIX4GSpN9YVnkh5olc1C/PBBbV0gJ93up3X5dOI5lhOKEC5KeVcWiWR0LCgOSWqLJQ5KWawO3xOv8MB3PAVKNHDtWzELm3CFIDxwB5bwxyJ4/BqqQMdCGjOap9QRI8yLHoyBaSq3f5IKjxW7fUfl0EBylxczhqJcrlMmbV49SYn3tYgpo+j5AKlWONqb5YFuqF7aleqI+ZTo2x02GKngs1s7+FMu8P0ba9A+RNW8kdqyYjxaVHA6NHHbech8nrdVxaNXI+SL5q1K1bDzsanqc+3cnR5uGFhkPY3K62varFUn4S3Aw7gtehDsTV4GtVIMpNuNXWvNupjWvY3m1O1lu1UvfO09qTJ/fm1eDu9RmMK0FAZsqcdbR/vTLTzSgdee3cTix7XQT3s1U4xllLnorDZcATbd/6D8UGszWF+Cs0wGHk059SSN9M5zQ79qN99NVUmJ9phavKXS8IvPZDqssOx807afIRX+FjodJ9VMY8GSmEc8rcqDavoPPZZQ+1Uwzmt2BNpsT80vK8FK6Hs8rLgSkVI36SBYBUg3+pjTi5Wwddhw+xn9B4pfbnf8hic8mFBAKCAW6twI0hxEgpepRh6MNZcfP4P9pS7VMZ/0HW13d408rC+/+deEWr0v85L93Z088QCggFBAKXJkCv9ZU/ueXufVHbzNUFzCdeTnLrz77y1xLC9OaDrKCrWeY1rL3rSJrs3bnfpymYg7XwEVMyl1V6iou7d4Ddpf6dN8HSOksXF7lFKY3lT2graplBkvbb7WbWr7avhutPAbDBUa70JEWVbtyfu8Adh46DG95Av4zyRNvTfPFAE9/vOstQdL3/Ofgg4BAfDRrHgbNofCmYHw8PwSDFoRhcFA4hlJ4U0gUhoXHYnhEHF+GESiNkVruh8dSaFNip0i4v1yr/2c8xCkRXjHRWCYPRn68N2+DLl88E5VLA1D/5WxsWzEPu74Oxt7VYTi4NhRHM8J4JWmTMhJnc6iSVIYWtRytKjlsakokF5D0xsDdeDg0MjRlxyI3dBwy5n6OrHkjoAoaBXXwGGhDx0IfNhqG8DEwRo5FPsHRmAnYHDMJxbGTJN9R3lY/Hab46TC7gpmsSV6oXEiAVPIcvbi1vuOWeql6VAppoqCm88u2NG/UJHtic+xE6EJGI2PO51jpNwzLPD/CMs8PsDZgOIpjpmL3qiCcVcfDaVgIGBJg18XirEEOp05qyYcmnrfmg4C8IQE240JAnwybNgW71YuQn56ERUuj8G5QKP4YFAMW/xXYV5lgysJTzFDZyPLrwlhOxe+Ysfp2tho3fe9UmFed8gd1Bf6itYDprfg034QjrbYuNeR3+o11AFm79+LlDAOveLw/WwPy42xfXUmAtHemAU+kZyJvxy7u5NPqpEMk8lJpQ4vdDv8NpXhGoeEVo+0T79u/Tme/TnCTFtpO/pkVKowuLMCJVvIipZZCm1Q06wQ2792LfulZ3LfU/Rx63rO8gpT0otfRo1+GBmu27uKhFtwUpwvN3Z3+tys2UCggFBAKCAV+OgUoENgJNFMvj82BbU1n8a8C8w6mr/qc9uvuMVoeuq1k59Ieqs1Pfe/+nXiAUEAoIBS4GgU0lttuza/ufYvK9DBbbrmN5Vv/wXTm3kxT8kdWUPcU09b9nqlMfX9jsLZN2ViFsoNHeW5Pq90Gu8MmVcGTa5ZEp3668VO802UUuCJAapn5G70Zf1ZV2Zi2FLMtNWh1AK1OavFzHV11oYMsd/qv0+6E0w4cPNWEgKQ0/HeSB96c7oP/evniLZ+ZeMd3Fvcl/dAFST+cswAfzXND0lB8whPuozA0LIZDUgKlBEgp3d7tSdq5g5sW8oR7d5XpoPh4TI+JwNfRwSiS+aM4aSrMi2agJpUg6Rw0rpyHbV8HYe/qYBxYG4Kj6WE4kRGO08oonCZImhOHFpUMbQRJBSC9IVW0bWoZr7Akn8+M2Z8iI3AkchZ8ATW11oeMgS5s3Dk4mhc1DgUxE7AhdhLahzJRa31FgsdFcFRKqycwShWj7qW93+h3tdZ3BEi3uJLtq1J8UCybjNzwcVAuGIX1sz/FN35DsdzrI6R4DsbC6Z9gmfcQZM4bhaLY6TCnzET+ygQYv01G2ZpkFK9dBN3aJCi/TsSK5XLIUyIxIzYIQ4MD8c85C/DX2dG4dW4i7loQCxa3FOxLJVh6Ie5QlR1mudXBzFAdd4ex/t4rng8NleMfzK3GI5ryWqar3PU/bRm2nqZwIHG5lgrEW6rQV2HAc+QzmqXFSxcBUg7+lHoMzFLjMJ2N5f7SlAdJE5EDW0+exHs5elDAUWeHoFe6fS8qdOir1OC/mVmwHjrMy2YcTo6EudP7wdZWDFcb8KzywgpSgsO9lRIo7avQom+GFpFlFrQ5HHBwW4Jr+c2J1xIKCAWEAkIBocBPp4CdV5BKntzHHA58uqnqYI/can++X6e3vs6MjR+xnJxfX/F+nnigUEAoIBS41gpoK37/6w11YNoSPKwtRpypEQdONYPXOTgp475NCm3qQjztpxvlb8Q7XQEg7aO1zPyTsRJMX273La1Di8MJu7PtwmrgLvSFSoeU7jAPqT3jpN2O6BVf443xk/Dv6Z54w9uPt9sPdEFS7ks6ax4+mCtBUgKlVEk6KCgSg0MkSMpBacT5dHt3eNNQHtyUhOG85b4zJtxLoHRkbAqGyyjtXo6YhBBskM+AKcEHpmQ/VC2ZhVqCpKvmYceqBdizOgQHCZJmhONEZiROZ8fgTE4cmnNkvIKUQB1VUNq1opL0p6wkbdXJsXdtCJRzJTiqXPAFVO3gqD58AnIjxoLgKK8ejZuEjXHnE+vdvqOmRCm1nipHpepRaqu/NLG+brHvdwQynfce7QiQuqtJ69OkNv3y+GkojJoAXcgoZM0fyUHpilmf4iu/ofjaexBWen2Ehd4f49NZfnggMA5snhx3BEbhj3Oj8disGPxprhy3zEsEm58CFpQKFpoGFrEILGohWGwSWPyXYEszwdYXOZna3PTbgtodTGV5nOU03vlD0k5v0lYO77lxO27WllYwbWVjX3UZNhw9JQ0iN2L87qbvOb1wM3opDeiXqUEvpZYn0LcHiVQVSX8HFm0GOXLSZMSrIR3UrgJ8U7+Ft5T3yrq0Pb/963Sl61QVSoFVLytysLSmjrfX0xk+PvU6gLNOJ6LKzHiZIOhFQLl9RWkfhRaTjIU4YSOw7KDGROrWl9hyN/09iY8lFBAKCAWEAt1TAenUqLQTQP0808q34Hf6SifTVUYwbUUJy691MGXZlZ8Iv9ZgRLyeUEAoIBQwGn/Fck2nKcjpl+pa/FJjwmP6zUjauhMnqNiQ9smlprDuOVB3uU/1fYCUMXZfbt0MZqzG+0UVOHy2lfczcM5NR2btly7z4Wmj3c4P0trucPBy50XrM/CfiVPx+jQvvOUphTcNcIU3vTtzLt6dPQ/vz1mADwODeDXph/PD8PGC8HOQdEg4hTZ1HNwkgdLODUiHyBdjQGIyRstiERMbCl28PzYn+aA8xQ/Vqf5oWDYbW74KxI5V87FndTAouOloejiOKyJwShmNs9mxaM2RQoIoKOinhIPivWQgT9i8yHHcdzRjwSgplMlVOaoPH4/cyEnIixrP4Whh7ERskE3GJvlUnlhfKpuG8ngP7jlKoUwSHKXKUVqoalSqHqWqUffyYwFpY6oPtqb5oCHVG9aFHiiRTUV+1CRowiYgK2QEVPM+g2r2p1g3ewQWBo7BCxGx+EVMKlhMCnrEJINFp+GOqFTcEZWGu2LS0DM2DT1kqbhJvgS3JSxHz8RvcW/SOvwidR3Y6lwKVmpkxqrTzFg1nQXiB6ec3pVbt5KpTAksvxIPaytxn9qEb/Yc5ImEIpXw2kwAp1rbMFBjxENZuXglU4XeSj36Ky4MV3qGqiIzVFhTcz6RXWJ8Tpyy2eFfuBFPcc/RbgZIubWADhPzN+CIzcYBpxuQEipVbN2F1zIkWwE3JKWQplcUOvRTSFWkFPj0gVqPnU1n+A5ZKxywC0B6bX684lWEAkIBoYBQ4CdTQDqacx+L8tkQ4bV78CfyiddZTrPcKrC8ajCNaawgNEIBoYBQ4IYpYMSvfqutVD+iq8If1CYn01mPMkMVmKYUQ4sqoT94HM00hLk7s3+yUVS8UccKdARI1VWfMXX5mAcMlrzbdZYMpjfX9yuwYuvpFsDexoOZeC4J/yK7auWJk3s9UPUM1dDAbofd7kALgLXGfAyYMg3/nu6Ftz18McCVcD/AfzYGBhAkDcT7c+ZzSPrhvBB8PJ8qSSO4H+mQsBgQJB0aGYdhtLja7dsHN13OD9Td7n4j1p/IkzFEnowxsQvxRdxCDJMnIiRuPnJk/iiRe8JEoIwn3M/BtuXzsGflAhz4NgiHyJM0PRwnMiLRpIxGc1YsWlRx4FWkrgAdOwXuiOCmawyMKZyIwoioaleGNk0CKhf7IGPOcBAcVQaPhjpkNHRhY6APHwtDxHgYoyagIHoCimIm8tb6jbIp2CyfxgHp+epRL5gTPWFN8nT5jrpDmS4MY3JDUkqsP99eLwUyNaS1X5/3HnVXjrrX1Gq/JdUbW1MJkkrg1bLQGyXy6dgYOxH5UWNgDBsDRfhEzIkJw4NJa8CS1+G+xK/xu4RvwZIy+N8sZR1YylqwRWtwx+IM3JWmxG+WZYMtzwFbkYPbv9XjflXFMaY3ezKt+WsOSFev/n7P0Ytm0jv0NTNYjvkTpi0t/XPeljqmNpnlW/ecoRZvAlTS7rn0/x0PuOLW71TAtVOw5cQpvJapw+NKPa8gJaD3wkXBQ08rdeidnoOy/Qf5y5HidKrL6XBi66nTeCdHjecUuksCi9zQsCuuqVX+uUw9+mTq8G+lBjWnToNKP/mvjaxXnQ6YDh/F6wo1f4z7M7oBKa37KHUg7V7L0qDs8BE+79mcdvr5igrS7/xhijuEAkIBoYBQoLMq4J4D3du3ZtcR3K4txx1q026mqwAV+DCNZdRFu3PiT6GAUEAo8NMpkLP5ob9s3LOTaSuKWKG19m6dZXN/w7b6P2tqLSy/ofIeTcnJ2RW1rY1NLdxX2cnLSV0lpXyQoxGOrlBFAy3icn0V6AiQ6i22e7TW6ptpUjGY8YKhHPpDx+BoI89Rckmgo7Hru1k/+au7Po/N6eDhU3lmE9739sd/pnjgDQ9f/M/bH//zDcD//GfhnYA5eHfPIvABAAAgAElEQVT2XHwwV4KkH8+ndnvyJA3DkJBI7klK7fbngpuiJF9SarknT1Ie3NSJEu4vB2M/kyVgVlwQMuV+qJB5w5zkh6pF/qhZOhsNXwVi+6p52PttEA6sDcOR9RE4kRGB05lROJMdy9vtyY/UTonkrrRxUeX5w1LpL6dXmzoeDrUMTnUcHNpEHF4fzdvTs+eNRA4PZRoNXSgFMo1GboQrlClqHIqiJ2CjO7FePhUl8dNQFk/Vo5L3KG+vT/LkgUwUyuQOZnIDUVq7gah7TZCUlsu107uh6JWsGxZ7w7LIGxXJHrDET8OS5Gj0WqHAnV9l4zfLs/Cb5dm4dXk2frGcIGgW2EoJhLKVKrBvtGCrDWBrcsHW5YGlF4DllDUxtWkp01j+8qNmQwqto0tK2c1MY7mNrS74XWTDHhP5Gbc4bRJoEqn2VzV8uytwdXv2498KHV7M0ILg6GNZOjxzkZfo05k6vJyhxq6mJr6jQG11dKoLNjuM+/bjMaUS/RSacwFHbljYlde9CY4SLM5U4+l12VDv3MMrl/lukhOwO53YeeY03stxBzJ9t/9q/0wd1Lv3QmrRd4oT1lf1ixVPEgoIBYQCQoHOpkD54eO4SV+ChzSWzcxQDpZbbWNK8x9+1L6feLJQQCggFPgxCtDxIwUCU6u9xnJbr9XVPejvh43bb2FlZTczfeVapjXveEJb1hpVuxP7m1sARxsczla0OaUuZwmLEoMTgPT6zzsdAtLSvc/n1NiZugp/1ZcgZ+dBHsbkdNhwFjbeit7t4LULkDqcTv5DJE+bspo6DJ83H69Mm443PWZgAPmSzvDHQL9ZeHfmHHwwKxAfuCpJz4U3dRDcNNTlS+r2JOXBTV0AkFK6/ci4ZHyUkACfuHCkx85BicwHVeRLmuoH0/KZqF0xF9tXLsCebym4KQyH14fjeHo4TimjeJJ6c04c2siXlKfbCz/SywHPH3pfm0YCpFRFekYVj/ywcVAGfo7s+SN5KBMl1lP1qBuO8lAmV/XoprjJ2CybgmL5NJQlTL8AjprJd7QdGG0fyOSGpG4w6l5fS0DakOrDE++3pnqhZokP8pZF4n/r8sGyNoApCp0so5Cgp4OlF7Sx9Hy762+wjHwwRQFY5gaw7E1gOcVgqhIwvamNqcwf/MJQbWWGmj4/Zn675Lnppp6TTY2ms212tEJKInSDvus/eHevdyDdaBheXb8V/RVaDjcpXOgppVT52B5uUhXlILURx9ta+Y7COUDqcGBFfSN6KbLxcqaWhzy1f15Xvv5Mpp6D4ueVajyVrsbiciv1PkjnKgmQOhw42taGsYYNeF6hPVdF+uJFfqSkAQU+rarbyp9NqouOnu71b0l8GqGAUEAo8HNVgJLs78krwwM55oNUQXqLzlLJdNV/umT/TdwgFBAKCAU6iwJ6azIzVlZyaxBVxcmXC6qwavchnGht5lkBPHGAwKjTSfEB4nLdFegIkGornH9QmdFHVYak+l04QwZldmpGJwjAG9Kv+2b95G9AR+YXLdSuWbVzF0aFhvFK0rdckHTgjJl41zcA7/vPxrsBc8+123NIyoObIvBJcCSGhEbzalJquf8kQvIlJUjKl9hEDItL5MFNFN7UWdvuR8WmYEJ0KgbJk/FFfCiWyeZhg3wOypP8ULPID1tSZ2HbskBsWzEfu78Jxv41oTi6PlwKb+KQNAYESSVf0mtXPflDYWJ3fHybNl5q2dclonKxPzIDRyCbQpmCRvHEem0oJdZLgUwER8lztIhCmWLPw9GS+OkoS/BARaInqHLUnOgFanG3LpQqRwmOuqFo+/XFYPRaAlJ3hemuRf4o+yoAb6pV6KUqa3lYQ55S1pOMbD+0FVqmKs1lOSVbmLYCTFUKpqf7zdLaYAGjhW4rqD7D9LW/ZTmNv74a39HLzp3ppp5vFdeYjjS38eA6OnEk5q0fNnoT5KMLAdJWOJFsruSAj0AetZW7A5naw83nFFpMz9uIZge1n7Txk3YUz0Q7EKHmSvxDocFLCi2eUl4aWNT+dbrS9WeUejyt1HLbgScUOswr3IyWdntJNH012x2Yu8mE/us1HKaSdv9UXFpJ+qxCh2RLLeiEIJ/2BCF1/QrFSiggFBAKCAW6sgJHW1rxTH4Z/qSy8n3A32kt23mF1mV35sSdQgGhgFDgBipAnYnKsltZnsXCDBXHe2iseCa7DF9sqELxgeNodTjgcNKxZitanO4jp648Unf2be8AkP49uxpMW4wgaz2a2xyw0ZcC8thzece6E4M7+2f7odvXDpDSwbqdfoBOYPv+g5gmT8Rrk6fhbQ8fvOPth4E+/njPNwDvECSdFYj35sznCffkSfqhK7iJIOng0GgMDotxAdJYDHG127s9SYcSKI1NwrC4JFyu1f1G3TdMnoRhsmR8GpeCT+OS8Lk8FonxQTDEz0a13BtVKf6oXDIHDcsCsb0dJKXwpiPuhPssFyTlvqQiuOlawdo2jQxtWjkOrA1GduBnUAaNgSpoNIej+rBxoMR6Y+R4nlhfGDOBA1IKZdosm4xiCmaKn47SRE+Uu+FokgRHCZBWppDv6KWhTG5Iei0Aacft+D7Ykkqepd7Y+HUkJmgNYAVbcZeu+mxPQ81hprMuuMlY8wnTVc5lGmso05jWsLxaCzPWmpmuspDpLAXcY1RrWsz0psWM1nlVibyt4XrMe+mmno8XVpq2nTgDB5mPOLhrzA8deX7Wj3dP8zTmtlASe2kZeis055LYyTuzfQo7Qc3nMzQIKTFzyxc4pK4GAqTNDgembirF05kG9FNo8URWdwKk5B+qxcuZGjyhzMVUbT7OUFBTu4vN4UScqQ6vrdfg70o9emfq8GoHgPTpDD2iSiygx9O0J0pI24korgoFhAJCAaFAl1WgyW7HwI0m/DlbAqR/1Jo3XY/dP/GaQgGhgFDgmiqwGjexwobaX2oth35nrMGt+bVg2nI8qbOcmWvejuoTTRKLIys3vvPeZYfpLrDhHQDSHlorZheZsc9mJ4syOFwHUe2/i/bXu8CnvKpN5IeOvJTZiaOnm7AgJRVvT/bGGx5+eNvLF+/7+GCgbwDemzkH78+cgw9nBeIj8iWdR56kFNwUhsHBERgSGgUKbxoWHothEbEYHhmHIVFSJemw2ATuSzrcXU0qW8irSm8UEL34fYfLF+ITeRKo3X5EXDIGxSdjZFwskmODYJT5Y/NCb5Qt8kXN4gDUUyXpV/Ow5+sg7F8TgoO8kjQCJ8mTNCsaZ1VxaKEwIXU8bORJqhEt91cKS1u1MtBCj6dQJqeKQpnicCpHDn3IaGQFjkTOglHQhYyGPnQMDGFjYIgcg/zIcSiKkUKZNvK2+qkokU9FGS3kOeqCo5YkD1gXeqLS1Vr/XW31BEbbw1F3tecPXRMEbXD5lta51jVLZoDa6ncm+6Pwm1D4ZH1b/Ft99cxf6Wtn3qOv9WJ5dROYruwfrLD+6bt1ZX+6K8t6953qjffcsb74t3durL6HGU0PM03dXxj5ufxUl3RTz7tyzaaNB4/zVm+qgOTFeD+HAfKqRtVLn0S9CfRfm9OOVocd/ptK0CfjPCC9GI4SIH02Q4Okyjo4KGCITt9xvR04bbNhRMEmvKwwcJj4fDeqICXY+XymBn2VGryYacQbWgNOtbVdICjpsLSmHr0z1Dy1vleWBq9mGM7BZnfF7DMZeswrKkWzTToJKPa0LpBR/CEUEAoIBYQCXVQB8uP2Lq2l5Ho8pqoA01v23q+x3PdT7RaK9xEKCAWEAlelAPCLP+dvG9VTVz2FGa2+LL/aj6nNI2/RW1VMazr5jL4cS+t342SbE5R9QZCOF+e4urt5ByNVnZyraOyig3in2OwOAOkT+SYcONuGVldhyc+9ZdRBbYxOJ040N0O26lu8Pm4K3pzug7e9fDDAx59D0nf9ZuEDgqSz50mVpIFBoJZ7Ht7Urt2eQ9LwWAyJjJNa7aPlGBYTzyGpu+W+s1aTuuHpUHkyhiXEYX58MIxxs2CVeaFikRcql/ij+svZqFk1Hzu+CcI+DknDeLv9ycxInM6OwRmCpAT3yJNUANIrTrWnatFWSqt3AVIKZ7Lpk1CR5ImseSOhWjAK2uDR0IWMhSFsLIwR1Fo/FgXR47EhZhLae46WUiCTXApl4m31PK3eE1ULPc9VjV4MSN1gtD0cpbb6HwpG3Y+nlPvGNKoWlRYpxT4A1iWzYVwVjGHqfNyvsiazwMBfMh6M5ApHuqoZ5zo+Sbf1Lqa3WNbtOMCrR6UxU5zZ+yFzGwekdqDVaUeLww7vTaUcgLphXkdrAoBL6xthc7XVuwHp8dY2DDUWcij4N6UWL2V2nwpS8l19MVODZ5UavJSZi74aDU60tFwgNXHilXUNeFKhwSsZOjyRpcY/M3IvAaS9M/SYW1QiVaByuCyI/gVCij+EAkIBoYBQoMsqkFyzA0xTgacIkBqs1b9TW6Zdxz1B8dJCAaGAUODaKEDHvO6FMfaAyvTwH3IrGxlVwuvNzns0m/BKYQm+3n0AZ2mEtlORiA12bjJG3d5OHqZO/WViz/7HTGEdANLRRaWw2x1wOGxcXKpR+TmLzMNDqJKUGw0Ay5XZ+M+4KXh9mi/e8vI7B0nf85+N9wPm4t12kPTj+SEYtCD8Ak9SgqSDI6V2e7cnKUHSoa4qUgKkndWTlCApAdJ345dipCwZYdHByIgPwMYET+5bWbt4JqqXB6JxxXzsWLUAe1eH4uD6MBzJiMAxFyQ9q5KhRSVHm1pUkF5pBemlj5Njx4pA5Mz7HMoFo6EOGsMrSfWh45AbPg7GyHEoiBkPaq13J9ZvllFi/fQLEut5IBO11C+UUuvdbfXXE5ASHCW4yqtFU6djW6ontqZ6YluqL7JWyfEPrR7MuA1/UFUmX5vZ5jq+yuqN9zBVhWFh1fYzNj5GiHblHzodtQekZ9vaMK1wE55t12LfMSDVYGndFj4m0/PdgPRwcwsG6/O7PSDtpzCgr1qNY83NF8hN8zSFVD2hUOMVhf67AalCANILhBN/CAWEAkIBoUA3UcAB7e7DuFNdhts15bg1vw7/l1Mx5TruCYqXFgoIBYQC10cBo+UhlmvexrSW/LvVlQ6mM9lYbvnZp7JL4b2pBlbeds+TWgEHYVIqcLS7jou6yZB+Qz5GB4B0UmEZT8R1Oto4GW2jttEbsnGd7U1JBameVldegTcmeuCNad54y3MGh6TvzJiJgf6zMdAV3PTB3AX4MDDoQk/SkCge3EShTbSQJ6kbkrp9SamSdFjcws7pSUqAVLYI42LSMC4mFR/GyzBZHorV8QuwWR6A6oQZqFk0E3XLCJLOw45VQdi7JgQH1ofiUHoYh6QnqZI0J9bVbi88SS+Fn5eGWVFSPVWN0tqmlaMpKwrG0FHImT8KyuCxUIeMRW7oGOSGj4cxYjzyoyegIHYCimInXlA9WpLggfIEDx7IRNWj5DdqcQUyueGo22eU1t9VOeoOZXJXhP6QtRuQbkv1wvY0L9SkBcD85SysWL0Yz+YU415NCW42VksVpNdnurl2r5pu6sm0lSbvkho0UZgdHyjdrpqdbfzqnNvTHpA2t9kw5YoAqRpLaxsuAqROHGltxSe5BXg1IxfduoJUYcBzag2OdwBIV9Y3ohdVkCr0+Nt3VJD2EYC0c/5jEFslFBAKCAWEAj9SATtqT5zFEzy8swK/y61GLwFIr91+r3gloYBQ4KdTQF3+CMuvPsR05tN/01idvXMsjn/kmGyPqqxOCiL+q2Yz4isacLjVgTYKXnVwb0xXm/2PHEp/1k/vAJCOKDKDPFycTskbjgKaxMVdRuvkvndUVauvsOD9GTPxnyle+K+nD97y8cMA35kY4DeLp9tTeBNB0g8Cg/HhvFB8NJ98SSMwODgKn7iCm6jVfkgULTIMiZaDICn5kg6Tdc7QJqogHS5LwSfxiRgUn4DP5CkYEZeCGbGxWCEPQlG8H8opBT1tJmqWzUHjV4HYsZIqSYOxb10wh6RHFRE45fIkbT0X3CTn3ppXAgt/jo8hOEq+owRIm9UymOInQz1/JHKCx0IVNgG6sAnIo8T6iAnIj5qIgmhKrJ+IjXGTsFk2BSXyaVL1qDuQ6Rwc9UZlsg9vrSdA6oaj7cGo+7obip5fU5s8BSpdftma6s3b6RtSZ2BL2gzULfFFQ5o/tqd6oSHNGxu+ikDEutVtdxnKtjNjre1JbU3rr3OtbcxgjvrpZqCrfCcCpIaaio/zK3CkzcbPn0hxdmLEvFIFKHue/iMP0ha7HX4bSr63xb5PhhpLXID0vAepEydtNnyetwGvKIz4u1KLF7pRiz0l0nMP0kwN+mUa0V+rxclWMnU4f6GZemV9A/6RocbLmXo8pdR02GL/DAHSDdRi7/YgPf8a4ppQQCggFBAKCAW6rALONhxps6O/3nSW6SuOPGiswd8FIL3KnVzxNKGAUOCGKpBjeehWCiLWmkJYrtnEjJXHWF51C8uz7meGqj09jHWn7tFUHH89z+RYvX0vjlJ+EDE8V9czHRecp3jnr3XZ8f0n2/AOAOmwIisHpNRgT74GJLS4XKiAWxFL4zaMCAjE61O98S9Pb7zpQ76kM0GepNRyT8FNH86ZzytJpXb7UAwJDufBTUNdwU3Dw2MxPOK8J+nw2AR8SpCUlk7abk8WAMNd4U2fyxZhZNwiTI6Nw+L4IBTHeaEsyQvmxf5oXDoX25bPw86VC7Dn22AcWBeGw+vDcIIgqTIKTTmxaHZ5ktopvEn4knboS0pg1ElVpBo5ti6fi4wFo3hivTZ4DHSuUCbyHS2MGo+iaKmtnsBosXyKFMjUznPUkuiJSt5W740qDkclQEpt9R0B0vNAdAbq0y5cvg+O0v3bFnvxVPqtBEhTfVC91AfkObotzRv6lVH4ItuA23Q19SzX8jhTlfS9Ndf6LNObH2PKsltv6KR0JW9OHqmGmlV9DFbsOt3CnV8cYry8cLD8nr94BSk/6+nEWacD4RuL8Vy7kKaOWuxfyFBDZq6CzUnt9Q7wLHeHA2ftdkwsLMEzmUa8xFvMu48H6YuZOg59X8rU4KnMXAzSGdFEUL7dhU5sJltq8FxGNp7M0nKrgX4K4yUepE8odAguNqHNwfE0KBBTXIQCQgGhgFBAKNCVFaCpjPYLqI/nzUIzmL4OjxiqcGdOmWixv5J9WvEYoYBQoFMp8Ehj469v1VX3vk1feT/TVz7FtMXPsdzyZxkdKwM3sfyaR1lRxe976CtXPJxdhhGFFhQdPo4zthZeTUpFjsTzyJtUKuARO/xXNsddDpDyKtI2AUgvo6TdaUfNzl2YGh6Df02ahv94UHiTL95xQVJKt39/ViDed7Xbu4ObPg4Kx2BXu707uGnwRcFNnRmQugOb3Oth8hR8Kk+Cd0wkFsrCoEuYwStJqxf5on7JTDR+NRfbV87Hnm+DsH9tCI6sD8NxRQROZkXjTE4cWkVwU4dg9Fy1rJoqbONxdF0YckNHISt4DAiO6kPHIjd8LIyRY5HvgqMbYs631VPlaHn8dL5UJHjA7IKjBEYlODoD1SkzOBilStFrDUgb0mbwFvrti/xRs8Qblcs8cCB5OixfzkLK6hX4T1ax416N1fbbXJPiVaPxV51qVrqSjVHU3XGToWrzQ5pSVB47xaMDxdRzmQGzg7s4IOUn48CNxePLTXhOcXmw+XyGBvM2lqKVuhzcgJTWDifmFFfgKYWeA9KnulGKPQHSJ5VavJipRh+FAeONhWi2X2jn0OZwIqysEk9n5HCY+k+FHn0zO0ixV+gQW2aB3XUgKQBpBz9McZNQQCggFBAKdCkF3ICUNnpkWQ2Ytgr366ucTGN54Up26cRjhAJCAaFAl1OAQp1yaxYxfQ2YxoLe6lJ4lDeg+uQZflxFafdkSir29X/IdCYA6Q9R65LHOh1SBc+OQ4fgG5eE/072xJsEST19QZ6k71G7/cw57YKbFuCjeSHn2u2HhEZzT1IpuMnVau/2JaXgptgEHtjEKzZ5e3vn8yalbRscn4yP4lNAoHRsbBISY+dDmTgLxUm+qFzki6olAWhYHsgh6e5vJEh6aH0Y3O32VEkqBTdd6r95DhK6Utx/nn/H41S2nAcu5SwYAXXIaKlylOAoT6yXQpnaw9Fi+TTwxPr46SA46vYcperR9oC0drEERt2A1N1ST+vz1aN+l1SPUjXplVSQbk3zQ8MSL2xZ4oHaJf5QrQqHtyILL6jKcLfGYmM6cxsz1mhZWdnNXW1Sejjd1PMhXZWJaUuh23+UexQLQHrJMHnZG6gNhBpAqPCWri2rqsVz3xPS1FehxUR9Ac6Q144LkPKaESewyFKDv2dSi7kOzyp1l1RPdlSR2hVu66eglnkd+irV6JuhwYKSMtjtznO9M1S5fMZuh09hCf6mUKG3UofXFHr0ziRIepEOCi3SKuu4XQydXZactS/7NYk7hQJCAaGAUEAo0OkVIB8+ugRVb8XNKguYsRpMV/5BV9u/FNsrFBAKCAWuSIHVuOnWXMsyZqCqeesRprOeZOoy52taExbW78Ousy2wc29SYat15ROYAKRXrlVHj6R52NXmeeTkKcxPWYJ/TZqO/3p443/eUsI9eZK+EzAH5En63pz5ki/pvFAe3sQ9SUOiMDg0moc2UXATVZJyb1KXJ+nQWAptSjq3uKs2O8t6mGwhhsnJmzQZn/ElBSPjEhASEwJl/GyUJsyAOcUPVUtmof7LOdj6VSB2f7MA+9YG40B6KIekJ5RROJ0dg5acWLSqYi9fTfkzBKVt2kRUpfohJ+gL5ISMgS58tKtydBwKosfzxPqiuPEXBjJRYn2iBEYprV4KZHK31bsrR/1Qu5iWCwOZ6lIJiF68XNhefyWAlCpI65Z4c0BavWQelq1Zjj6afDBNDf6h3ohbNWU0mON+vbnqYaPxliuaCDrRg/60svDuXvoqM9OXYsm2fa4RQiDSjobK777NDUgl3dK37UJfhQbPXwz12v39XKYOg5RaHG1u5VSVTlNRdiORPuXWHXhckYWXFDq80O45l0DCLnYfAdJnlHo8p1TjhbVZWFLfAKcbkFKAJZw43tqCEZp8/NlVOftvhZZXkl782V9UaLFu6w4O9CVAyiey7/6KxD1CAaGAUEAoIBToAgrYCJDanFi6Yz8eUZsdLLdyH9OUenSiXUexKUIBoYBQ4NopsHr1TTflWtN+YbCCqS3be2jMVqapOMp0FtyqNuEDoxXrdxzAUTsdLYlj1CubxgQgvTKdLvsoV2qY04njzS2IX5OONyZMxRvTffCmtx/+5+OPgX6zMJAqSWfNxXtz5uF9HtwkVZJ+QsFNIZH4JCwKQ8Jj+DKUQKkruGloTDyGuwAprWn5lBZZ56gmpQrSz2QLMUKWhJFxiRjBtzUVY2ISEBwbigz5HJTKZ6AseQYq0wJQ/+Vc7PgqEHu+WYC9a4NxcH0ojrk8Sc8QJFXFolVNkDTuZx3c5FDJ4VDHo00bj91fB0G74AuogsdAEzoWBh7INI631RfGTMCGuInYJJuE4rjJKJFPRakLjlYkUlu9B6wLCZB6ojLZC9XJ3qhO8UHNIqoclZa61PaAlMDo9wcwEfykx21b7Icdi/2wlVec+qCegGiqL7Yv9sWuxT7YkjoTmlUxGK9ci56azbhLU3f2CX1lMTPWbGJGy6b7cyuLWX5DCkvpehWkTGO5rae+Mp/pKrCgehvsDincTkw/lx0wL3tn6cEj6KukdnIDXlZoQDD0Rd4qfr4KsnemDv9cn40tx04ADoppIjbq4F0k5oNH0ScrB08o9Xiho+rJLgZG3XCzH1XEZurxpFKHl9ZnIf/QIcAufXba33E4HNh28hTeUerwRJakVX+FFs90YDPwqlKHvL0HQIK5vYku+6WIO4UCQgGhgFBAKHCjFWjn8S7N+3S8L53gkxz2HGimjhSbA4aDR3CfqtjJjLWHmcY07NrRCPFKQgGhgFCgUynwC5Zb58OM9ZuZsWHjnSqL/nZjXREzmotYbnU+09fk99OYcmdVbNlSfOgEztI4zoPYKcfBNahLtSocn7pvutHD/Y19fwFIr63+TifsDgeWZOTg3xOn4/Xpbk9Sfx7c9M7M2Rg4ay7eny1VkpInKYU3fRIUhsEhERgSGomhYVEYFh6NIRGxPN1+aLQcwwiS8tCm89WknQWQdrQdX8QlYVD8IgyWJ2F2TAjWyOdiU7wfrEm+qE31Q+2Xc9Cwcj52fz2fe5IeXh+KExkROKmMRJMbkqpiYFPH/OyqSdu0MrRqZByOOjQJOKOSwRg6BrqgcdCHjochbBxyw8ehIGo8NrgCmTbFTuZp9WXyaaCFt9QneMKc5IFKAqMLPVHF4agX2ocxSZWjEhy9sGL0+wEptddvSfXDllTpsdVLvdGQ5onapd6oTfPHlsWzULEsEF+tXoKhWVowjRlMXYW7DJYjd2pNjzLlvluZRnMbW736dlZd3aNTTTVXujFlZXex/Oryh9UmjC6twxm7g/s6isnl6ofVg01n0D9Hjz9l5eJfCjXIR5QCl9ygkNbPKHV4an0ODDt3czRKMzy5cdJB0aGmZnysy8NDmXo8340AKa+oVRjwSJYBH6j02H22mcPhc+eDHQ7k7TmAVzMkqNxer/bXCTgPyNaj7uQpwG7j/kRUfSrOKl/9b1Y8UyggFBAKCAWuvwJuKErzXptrobmfbqeL0+EENVbAYce2U03opSxCD0M97tWYB1zpbp14nFBAKCAU6HIKBBp/RUU79y+33PZITuOv6TorK7uVBx6v3vibh5cab7lHUzmqn96KyIoG7G5ugZ1yDGihPAI6jqLsIddYKlYCkF7T3wAlKjvtNjQ7gazSCrw2dgrenOKFgR4zMMDbDwN9A/COP7Xcz8X7rnZ7NyT9aEEoPuEJ9xIkHRweI7XbuzxJh8VQsn3XAKQfJyRwQDpMlsorSqfLYrAqZgE2xvuhKnE6LGn+qBBRiPYAACAASURBVFo+D1uWz8Wurxdg35ogHFofcmG7PVWSEiT9mbXUt2kkQNqqiUerdiE2RY2DLng09CHjOBw1RkxAftQEFEVP5J6km+ImY1McJdZPQ1m8FMpEfqNSW70ERjkcTaHKUe8Og5gu9Ru9EkDqi62pfqhZ6gXrMg/ULvXAlsUz0UDQdMk06FdFYrhShVtVZjBdFZjWir+qK9Aj17KHFVT8rstNPh1t8MaNv2EGs/7PagvezDPhaGsb7I42ql+4puPKz+nFWp3A0Nw8PK7MxT8VGjyWpUG/i0AnVZD2UWiQaDJLB0YuQEoO5K0OIKLchBcUWjx3EVhtDwq72nUKaXouU48+mRqEFJejyUEBVVQBKqFN8iBdVrcFL39PwNWzCi1GaPOxv6WN7xRJB5yuU8c/px+a+KxCAaGAUEAo0KUU4PMVHWc57OAZEA4bHDys0eXH3W4qOwon3sgpdj6srzpza3bZ6I524cRtQgGhgFDgZ6OAsepzlleDmzUmvK0uxde120DxwvycEg2hPJydBlFxIeMym9OBtwutOPf7GFZk5RSZfFycTpFi/4N/Ji4CTweuG2sb8JGHH96e5ImBnr4Y4O3PIekA/9kckr43ex73JP0wMAgfUjVpO0hKgNTtSXou4T4mHkNc4U3kS9pR9WZnuI1a7kfHJWNsbApGxqZhqDwVE2QxWBgfDGOCP6rkfqhLCUDN0lnck3TXqvnYtzoYB9aF4YgiCieU0WjKikEzb7ePQ5s6DnatnMNSut6toala+rxndAmoWjITuuCRMIRS9ShVjo5HXhR5jk7AhthJLs/RqSiJn84XSqwnOOoOZKLW+vZwlKpH21eQXgpG3b6jVwJIZ6COfEqXeGBrqgf2pPhh1+IZKF0+HxHrvkE/9QapalRjAtOV4iF1Kf6iqgDLq21luZbHzw04XfmK0dTzHoPJ/IDajD9rS7CtqRU2JzUti8uPUWDO5hI8n5mLfpla/DGbktvPt9e7wWYfpR6jco1Sq4jdgTae0ii9a97uPRigUPP2fPfju/paAqQ6vKLIgn7HTldbDHde5ZCYApqmF27+3s/cO0ODgKJSnHLY4aCQQX5cyetvf8xXJp4rFBAKCAWEAkKB66KAdODuhM1hg81J854NDtfS5nDilN2Onc0tMJ0+Df2ho1ixfSf8LXV4RFvhZLmW40xrHt6VdzXFtgsFhAJCgR+rwC1G0+fMWAGms9iYthoPZpXi3dxS5B45ibZWgKr72hyS9dZ1Gci71IsKQHpNvy4CIxyOULlyWytsDgcqtu/EsFnzMGCKJwZ4+GCAlx/e8g3A/1yQ9N3Z83g16fuBQfhgXjDclaSDQqMwKDyGLwRKh0TJMDhazhdKt+/MgPTzuMUYJqc2exmGxSfgc1kyPolfhIlx8ZDHBcMQ7wtzojcsi/xRu3QWryTduWo+9qwOwb514TicEYETmZE4nRXNQ5souMkNRt2gtNtCUnUcHDo5dq1dAFXISO45mhs+AcaI8SiImsjhaBF5jsZJbfVUOVqS4IGyBI8L0uotC31Qyf1Gz1eOEhC9OJDpwtZ6NyC9XEK9L7akzQD3IF3ig+2pHqhf4oui5Qvw7bdL8IZaz1NDH1I34h6tCX+jICYyiqbBWFMFllfdwrLNj/3Ygb5TPD/d1POvOovpPpUVPVTFKD9yHHY6qXRNR5Wf34sta2jEy+kG3lZ/b7b6ksAm8hZ9WmnA85mZ2HX2LG+na5Wa7Lkf2aHWVozS56F3pvZca/7lQp86IzylVvj228U9SJUaDFCrsPtUE6iPkA4Q3Whz7+km/FupxhNK3SV6tX+dPhkaxFfWoZVXn9p4byL3bxW/2p/fPzTxiYUCQgGhQBdQgDok2hwOnLI5sKvZhrLjp7Fm5xGEmbfg841VeENfhic1JbhHU4pH1Sbcri2l5Hrnw5o6sPxaMFXF4E6xzyg2QiggFBAK3CAFbjbUjrjVWI87NJYjTE+J99ThacLv1WUYW1KDitNn0EampOeMSbvA5HDdNlEA0msq7TlASq9KbR8ub5yGPfswLTgMb030wJsevnjL2w/vzAjAQL85GBgwDwNnL+CQlCpJyZN0EFWShkRgMA9uisaw8BgMc0FSAqUU3DQsNgHD4xJBIUlUNcrDmzpJcNOnshQMkS/EJ/EJGCZPwIi4hfhCtgiD4xdjdFwcouOCoIkPQFniDFgWzURjagBqVwRiy6oFHJIeWBeKY+kROJkZdd6TlIKbqJK0m7XcU0u9XS2DUy2DXSPnoUzHFNHIixgFTegX0EaMQW6E5Dla5PYclU1GiWwKSuVTURY//TwY5YFM5DnqJQUy8TAmHw5FO6ocdVeQkp9o+4XgZ/u/peveqFrqy7+rnSl+PJ1+S5o3apb6IuObGIzMycYt+optv87bGv17gyWK5Vui/pBbG/1wXuMcprH4sLyt0XcYa72YzuzByLuzG1weTjf1fExXZWJ6s/NX2cUn1+w8DIe9BYSuxOUqFXA4UXLoMN5QEOzT469ZWjx7UdAQwUPyF/1/6dlItlRzyNeKVtBBFJ37JB/oeGsVXsxQoxdvz9fj3xnUnm7AsxeBx/bwsDNdf1xJoUxUMarDC5kUWqXHs+lqJJabcJba6ymcind5gK/X1zfg+XU5eFpJ3qvn4SpdJw/Xp5RqPKjU418KHYx7D1CkFV9cZ/Tcp/au8ksTTxMKCAWEAkKB7q0AnY5zLe3a2qXjHjIWoq5D6dCHr/ktdj7P8Me4jrupGtThtMPhpA4Gsoqh2Qiw2Z1otjtwrM2GXU1nUH74BNQ7D2Bx/S54WhrxTnG1/a3NVWteyi+PfEBfEsX0FVHMYI5ixsooVlgfxQobo1j+lihmqA9lhXVBTGud9NeCbdF35deP/Xj16pu6wS6n+AhCAaGAUODqFdDU/43lbgnvmVs3/895VdF3Gy2Rv9RX1TB1lYNpSh19tJshq92JnU3NcEDqMqOx+pw3qXsgByUX0FzQnS8CkF73b5d8ScmuYNeRo5ghS8SbU7zxX55w78sh6bu+c/H+zHmgStIP5i4AQVLyJeWQNDichzd9V3AThTcNc0HSzlxR+qksCZ/KkzBEtggj4pIxLSYaQXFByJTPhVk+AxWLvFCzxB9bvpwLqiTduzoYh9aG4Vh6OI67Kkl5uj0PbqKEe1m3WVq1FMgkg1MlgdImVRxvl9eHjoKB4GjkWJ5W74ajG2MnXRrI5PIcvSCQKcX7gnZ6d+Woe92+cvRSGHopIN26eCZ2LfLCjrQpaFjihS2ps7BpeSTmr8/CX9QmMEPFaWYoKWLAL65+9O5azyRA+oiujgCp7dc5pfbIqh1wOFraRQZc9+Gl+72BEzjc1obPsjX4m1KHv2XpLgGkBDJfVWjx90wtBmVrcbbVxtvFKZyBN53bHKg8cQIfZuvxSJYef1fq8d90PfoodXzpTCC0o20hAExBVNRW/0+FVBFKn+PNHAPqjh7jvy86GOUY3u5Ek8MO71yqmNXzpf1rEkgmyPpklhoPZRkwQpWPnRTwJC5CAaGAUEAoIBS4UgUkEsrnHerGpKUdMuW3k8HQWTjRyg+fCYTSiTw61KbDaSeanU6ccTpxstWO/c2tqDrRhNyDR/HlzgPOgLod+KK0Gq8XmNBLswl/yN6I32dvxj05JbhXZcJvdNWnmcbUr2vtJYqtFQoIBYQCnVeBe3Orl9+nNp9guvLjTFuKf+Rsxov5JqzYfQQnz9rgtNvRjGYe6ErBeDz3gA4+un0dkACkV7prcNWPI0BKlT60M7Hv5CmEL12ONyZPxRue3njT2xfveQfgY9+5GDhzLt6dFXiukpQ8Sd3t9jzhPiwKn1wU3ESVpLyaNE4Kb3L7j7qrSt1/3+g1b7dPoErSFIyJXYzh8hR8Jk/EnNgwrJEHYHOSF6qTfVCbGoBGgqQr52PPN0E4sDYUh9Op3Z4qSaPRnBPDW+67FSB1VZA61PFo1SSgOnUGCI7mRoyBMXIc8qMnoChGCmTaLJuCzTLyHKVApvOVo1Igkzeqkl1p9S446q4arVvsC6oWdS/t4ShdvxJAun2RP6qW+vFgpsqlwYhMX4Tn1AV4VFWGHpoqPKSpantMbS1hwM/mTD0B0t/rayxMZzp8k8Z0ZmxZA1odNIV0+5njqsfD73+ik0/Ask1leCYzB0+6QGF76MfBYaYG92ZTdWU2SvYfdHlpSibjIE9SAEmWWvQjkJplwGtUialU4bl2bfftX7MzXaeqT4KaBEeptZ5vm0KN4DITWuiI1EHN9a7ESSdgPnESbyiz8ViWHs9eFGhFgPTlTC2eytLg6UwdIjaVgxC+uAgFhAJCAaGAUOBKFZAqRKUSUQcPSbIDjlaAvKwdlIR8vjWTWGqL3YljzW2oO9mEvMPH8fWO/Yio3QHv0hq8tbkSz+aXOx40lDmYvgxMU2a+X1V+8h6VCT1UZtystjqZvrKN6cxgWhOYpgI99NYzv9Ja/9l5UYPYMqGAUEAo0LUUuCfXuuou8mrOqwQzVnGLvPvVlbhLU4E3SiuRc+AwHLxrjYoyJPdnBw3w3f4wVwDSK903+BGPk0670m+JyPup5hbErfgab06bjtc8vfGWly8+8J6J//nNwoCZczDQBUnPeZJSy72rkvTjsGh87Apv4q320XIe2kTBTZRwT2CUKkk7V7v9QgyXJWFIfAKGyxLxqSwZg+WLMEKWgs/iEzBVHoY1sYHYkOCH8hRfVFES+rK52L5iPvZ+G4J9a8NwOD0SxxWROKWMQnMOpdt3nyrSVg5I5bCrE7F7VRByw0ZDz+HoWBREj8eGmInY5Koa5X6j8dMlv1FXGBPBUWuyD6zJBEi9eFK9G4x2VC16MRy9EkDKPUeXToX5y7lYtWop3lPm82T636utuEljcdypNuFXBjOYwbSZBRp/1bWmh6vf2p5GU88e+spNN2ktx+7QWJyvFVnRZOvubQc/Yii8gqc6KWwJDlQcPIQXlEr0UlKL+PmWcYKFFN70nFKNR7N0eDVDg+kbNpxLc6dePbd9zvamMxidrUHfTC3+qdDjxUy6fuFrdda/X+I2AlL16GsZOgxV6mE5ckxybuEVOdRab+OwM2hzKR5SqjkAJXh88Wd63gVIX1XoYNi5R7TTX8HvUDxEKCAUEAoIBc4rQN0ZPBiJ2uMddh7mcdphx5HWVuw42wLr8VPI3X8EXzXuRVjVNu5p92ahGS/qy/B3dSluzSkGU5cS8HQwrenYzVpLywMqc+ujKgvuVVv2M11FC9OVg2kryBuv7c/q8mOPa0y4XVNxhunKbMxoaWbain9f/R6beKZQQCggFBAKtFfg9vyq+FvUFauYoXIx01Wqmb5S/ZDGeoTpLWC6CjytKcU80zY0nDhDRmYAryWlkLzufhGA9Cf4hl19Kdyfh1pOnGhqs2OV0Yj+kydLkNRzBt6eEYD/+QXgHf/ZeG9WIN6dMx/vzV2AD6jl3gVJPw6JxKCwaF5JOiQy7lxwE0+25+n2UiVpZwOklGr/uYxCmxLwcQKFNiViBFkDyJMxTL4YU2VRWBE3C5tk3ihf6IvK1FloJEi6cj52fhOMvWvDcCg9DMcVEWhSSpWkba7gJgpt6oq+pOQ7SkubJg42rRxH14ajKHwcDOFjYIgah/wYqXJ0c+wUbI6bgmLyHI2fjtIED5QnecGU5AlzkicHo5XJPqhM8TkHRy8HSBvS/NCQ5ntuqUvzRX2aP7akUvCSNxrTfLAllR7jh61p1Eo/A9VLZkGxZjkG5RrBNlTh1oIG/N5Yw880/cJQeeoeXZXjoaJtuM9grWLGnw8gZaurb2day5pbdJamezUW/J+xAkdaqXZRXK5WAfK7cdptOGmz4y11Dm+JfznjQuj3YqYWf1eq8bJCj3fS9eiVpUTpoSOgan2Co1StT2c4qaUvvXErXl+nQn+FEf0Ueg5LLw5Auhgodoa/+2Rq0StL+txvZGjxZdUWymWCw+Hkuye8WMdhQ82xY3hznRJ3ZunRX6HDyxfBZPIvpYrUvym1GKQyYucZCrUihcRFKCAUEAoIBbqkAnRYwZ073ccX5z8F3UIHr3Sq8ZJ7aQ5x3S8d4Lof0X59/rXaXztjB/afbUPxkVP4Zt8xRG7ZC0/rDgwt24L/ZzTj/g216FFYA6YxOW7RWg7dQmEg+VvBChqkpbABrKiRQkGO362p2vJrbfUhllcDVlSLXxqsrX/IrcV9BfW4t6AetxfUgfHHN4CpTTuYuqqeGesO3axr7N3+4F5cFwoIBYQCQoEfoYCm6h2WW7flvtzaMw/m1uBBY41NSrmvOnaHumY/01iOscIqPG4sR0rNNpxoJe9o10EWnyDazx3UZyDd3X7u6JrXBSC9Id8bpdtTlEvOpk14a7oHXvXwwtue/njHxxcDZ/jiPf85eC9ASrcnT1JaznuSRmJIWBTIl3RoeAyHpFRNSn6kw2Ol8CZeRdppApukECkeJEVhUue2K4mHS1FFKd02RpaAFNkCGOMDYFroC2vaTFR9FYitK+Zh59dB2L82BEfSw3m6/amsaJzNiUVLTgxs6hg4CJJq5Z3el7RNKwNVjJ4LZlJJXqqncmKwST4JhrAxyI8Yj8LoCbxylPxGN8km8zCmcvk0mOKnw5zoCUuiJ6xJHjyIqX3VKIHRy8FRqha9OIBpa6ovti/2RfVSHx681Jg6A7VLvbE11RM7F8+E8uskjFZp8JKqJIEZq19mRdX9H9RX9/+D3voi01f1ZbnVL/xRX9X3L4aGV27RN/z1RwzTXe6pPY3Gng/orWVMW+68X12F32vLsOWsaGD+MYMqHbQR6KSDu4RyE15O1+DZTCnRvj24lIKaJJ/O3gotphduRjO1gdjoPzoRZYPT0co9z4LyS/BEpgYvK9Sg5/VW6vi6/et1tutU9flsZi4ez9RhVF4BTrbazsNf9xEugKCNxfg/pRZvZBhBz3nmokArgqYvZOrRI1sNsi2wcW0FxP8xv1HxXKGAUEAocEMUcB99UrYRHK7/SXEZHHhKHfDkMgObw8nzD/h8yOdEClFy8jAkm90BJ51xcx3O0mvR4046nNh9phkVR48jfe8BxDfugIelDkM3W9G3qLb5YYP50B911m/75pT8s5e6uP8f1Zb+Dxqsr7Acc29WWP8yy294heVU92L64t/eZ6jt90d9fX+WV9+f6aulhR6rKX+WaSy3MXX1Payw+gV+n8H6yl/01f3dy93ux9NzlaZHmaLujt8pTY8+tHH3b7rcjqLYYKGAUEAo0FkVWL26BzNWP3BLXn3/O/TV/W831LzCjNXPMH3l/Syn8U6msdzHjFWDWa5p362a0qYR+SYYdu5DM80fdMKNwvboiI237rlnpe4ASQUgvSH7OOTn4CCfPKcTRbU1eGe6B/411QOve3njTZ8ZGDhjFt71l9rt35sz/3x40/wQfOxqtx8SGomhYdEY7KokHRotBy0ESofGJvBW+xvtPfpD3p8gKVWaJsaGYIPcA+ULp8KyeDZqls7CluWB2LVqAfatDsHh9WE4pojg7fZns6PRkhONNnVcp4ej5JtKYJQWuu6uIG3VxsO8cBr04V/AGDkeRdGTpLb6uMncb5Ta6stccJTAqARHvXg7fXs4Su307sWdTu9et2+rvxiQNqT5oJFXigagJm0WGpZ4YkfqNOSvCMEkpQJMvxks34qb1KYxnXV8v1HbRR6k9+srTdSGcL+qEr9Rl2LjsZM3ZEzpLm/qBqRUAtp4ugmvrMtCr4uS2dvDzBco3V2hw3+VWmj37ZeS2bkDqZP75jgdTuw4cwYfrFfgaUUu+mZemPLe/rU60/Xeylw8TxWvShW2Hz2OJlcoE+2KwE7eb3aYDx3Ff9cp0YNbDejQV5mD3hcBUoKjvZQEW5UwHzsuJQZTcrC4CAWEAkIBoUDXU8DNNd0nyvhagp8Uv0env/ixKnercfmEgloiqftASotvaXPgQIsNFSdOIX3PQcSbt8GnoBLvakrRS1OMOzTF5AsqtbvrKsAM1G5pPsA0FWamrRr9cwrjvFH7l+J9hQJCAaFAZ1Dgbn15/175W8A01XamrcIDqlIM3WxB6ekmfjhChSlSSK7L44zmqC5/EYD0xnyF7h0cV7tL9e7dGBwQgFenTMHr3j4Y4O2HAb4B5zxJ33Ml3H/gCm4aFBSGwQRKQ6MwyOVJeg6UxsRzX9Kh5ElKfqTnKjbPV3L+EHD5Uz72M1kKPpEnYa4sEgb5LJgTJsGU4oe6L+dwSLqTIOmaUBxcH45j5EmaGQUJksZ0CUDqhqLUUk9Q16GLx/avZsMY/gVyo8ahgFeOTsbGWIKjU3iaPbXUVxAYTfCANckLlQvJa1Rqp6/uIKmeIGl7IHrx9YsBad0SP1iX+mJ76mTsW+yJ/JUR8MlYjz9py3C7thS9VRV4WFe+l2nLh3eGgbpTbUO6qWfPc4DUAqYqwepdB27MmNJd3tU9sVI1KIDA0gr0Vn6/dyhB0uH6AuxsPgOno4VbmdDxIfjZTWoLPIo3M3R4NVMvhR+5WtGf7cCz80aDUmqJ75+hx5+yc1C4ey/XgQ5uebEPHeY6HTjS1oapKh2eydTht1l69CEwqsy+JISK7u+VpUVAQQE/OOb9lW6N+SuL/xMKCAWEAkKBrqIAVYHS7NjqtKGNfKidbTxj2EYjPK8KlT4JPea4zYGGpmYYdx/C0urtCNpUhbc2WPFIXjnu0BWDUouZplxatC7/T615L9NZwRethVrc8Ru9te1efdVYpjY/yTY0/l+n2g8TGyMUEAoIBYQC108BfXl/tqFWCszTWsE0tJjwV005wssbcaSVjrZssDuo0438zVzVpV1lUu1wOwUg7VCWn+RGFySlFf20tu7bi/EhYXhtqife8vTB295+eNsV3EThTQRJKbiJlg/nh+CjoDAMConAR2HRF0DST6JkGEzVpLGJXa6SdJg8HiPjFmFwXAp85WFQxc1EcYI3TIv8UU2VpF8FYseqBdizOoRD0qMZVEkajebsaB7c1NkrSR1qGWixkfeoVoZDa+YjL3Q08qInIDd2IooojIn8RuWUVC/5jZYlenJASnCUFgmOzrjEb5SqRa8klOliQLol1Qtb0zyxYUUoghWr8f/UpS03a6psvVRlWx+lCgKDFffm7sLjOXUB12/07aKvnG7qeVtuNa8gvVdj5hUX4ebGn2T46LZvQq2B3EfUzq9Q1ePrCkqfv9CH9GKI2SdTh2cUKsRbq9DqdMLuoEgJJ6+bIc9Nmq/XbtmGd9I1eCNDh/6ZUps9Pe/i1+oMf/8rXY2kyioORe1OqTqIHxXDyT1Wv6ppxAsKNZ5x2QU8qdTh2Uwt91htv/1P0e3rs7Fp7z7JeY6XFnXbX4/4YEIBoYBQoFsrQDkG3CrF5sBZmxPHW2zY3dQK67EmpO87AnnDHkwpr8Ob+WV4VFuMHtnF/OQtIwBqMFElaC3TVZ66W1uNxzQ1eFRdA5Zr3s8MpkO/1Jlb/qKucDyorUAPXTl+SdWjueZTbEM9mNY8rovuqYnNFgoIBYQCQoGrVUBn7s2MZvTQlrc8pjHhYY35zFPqStyjqQYzlOGJvM3I2XUQR2x2HhzLQyD4iTyp0KVrTsgCkN6Q7+3cT4ZDdjK1lcqS9x0/CQ9ZIv45eSre8JiBt31m4i1fKbjp/YBACZK2C276eEEYzgU3hUVhSEQsBrsA6RBXwv2wWEqPd/t9du4q0s9lKRgsT8RImRxTY2WYKpNjTcIsFCf4wJriheplM9HwZSC2fR2M3WsIkobhWEY4TiujuCepO92+s4Y2OV2A1K6Jx8msGGyIHIWiqIkojJ2MQtlUbIybghL5NB7GVO4Co6YkL1g4HPV0pdRLPqMdeY3WpVL1KIUuSUv1Ej9QCNPWVG/Up9Hij7o0f5DvaP2SGbxydOPyICSsW9v8pqFsO8vbtvUurVn/WEF1HdNYv2J5W7b/2Vi7nW2s2skMFVOudmztts9LN/W8w1CzkRnMh27SWnYybYVzdJ5FGlNcBX/n/q3fkJGmC76pC5CeJRpot+Os3QHfomL0UajRW2ngQUtPK7UdAtOnMjV4J1ODwl37YHe0welskwKbKLHJ5sRZpxNfNu7EhxkavKDQ4zklLWo8qSTQKKXdU/Vme8B4Pa4T7KW0eUqqp4Xeg9rgqR2eqlxfVKgRWlsr2fo4qHZUgqJkF0AHx5v2HcCH6Vo8oTTghUwNXlFoQSC0j9KA5zL16EevqdRxePpChhYT9YVoop+CgzIo6X/iIhQQCggFhAJXrwCVNtBISsv/Z+864KOq8u4VFdFFEdTFtoquiqirIq7YCxawoiBF0F3d9q2uIpCQEGronXQ6iAULKmRmksy8N29mkgAhdfpMCikQeicB0qac7/e/byYEVnddBUzgzu51+pv3Dnm3nHf+54QG+x/aWEgIob5FT5ptP9WKAOrTufsnXc7jNfHcBgWhCgraOllxHW3yY199I7y19TDuPYyV5dUY5SyrHVpUUvXQRkfVVZmOqnYme0kXo8N1mcGmYUZvDsusqOpsKa+601xSdYe5tOr3ltKqW03equuzSrd0zi4uudBQpGFS0ddMLtzc3egpvd5cXNpedk5lJpeWSfbi67NKqjsrzs+Z2T2F5VTsYnLhxHN2LicOTCAgEBAICAR+GAHggvZGt+G6zNLK35m9uUyx69hGTxXLclf9zuKtulJ2lzKjq+zFTYVB8/7DaCRFCq1dQmswPvKF/qPWP6hDYev+ryBIW8W/T8s51MGjxzBp1So8/+EovDRyDJ6LjMKL0ePQf+wE9B83Gf1D5fYU3DSIPEmnz8aQFr6kb82JO8mX9O2FySCSlIKbeHhTfNsgS6m0/08JixAdNxerEyciPzkCriWRcK4ah9LPJqNyDSlJp2Pf9zNxaP1c1GoX4Hg6BTfFNXuStrbgpoAhHkE5EUfT45Ab/wGyFvwTOQs+QN7CD5Ef/xEK4j9GUeJI6EVxQQAAIABJREFUNYwpeRQcKWpJvWtxmByN5CFMp4YxnVCOEkF6olWuGIUtK0eimCfTR6OEhzSNRNXK0bCunol5369BTyUHzOjYyHSFVzOL7UqWkXsFS3N2ZhZPR7Yu76orDDlduJn+2hxhjn/q0CE5fnNpZsnnTHLEMaNr0U2S/WgfgxM1tLhR84LUq2mhdVGr6Gza4E44Dh/BSzoDbksz41GNCXemUXDTyUQmBRRRKf4DGhn/pzej5PBh7sNGgsmW/WuD34/vyyrxWpoJd2qJWKTwJgmPaiX8USejp1bGA7qTt30mSFIiMR/TqI2ClagUnmwC+mn0+Ky4DPV+PydDyS6U9l8NnvJja81RvGs0o2eqjMdTlZPIXDWASsHTGiPu0Rlxa5oRb6yX4Dp0BORNdyLXuA3+EYhdFggIBAQCrQYBGljUi1dEbRKJSdfhmluot6VqCHqf/scvTgXpv1wSwV/n9GowgKaADzWNjdhd34DimqPI2H8In1XtwExvBf5l9WLoRjteVArR05CPy9PzwTKLwdIKxrE1Gzqz8BxtY8nlTFd4GZ+mWCwXqa/ndKE53Inm6cJfNxZ2ap7OrF17YSea89F26JaYcQkrLLyMz/vCH6L5obgJBAQCAgGBwPmJwNq1F7IcTxem2Xg5Kyy8+MT44unC+QJL6dXM7NrVQyrAhKIS2A7VoCFAZfd+BIM++IOhkTB08a/VDOU/uiOCIP1RaM7mG7QApokSrYTpb+doYxNS1q7Dix+O5MFNz42JRr/oGLwcKrl/bUIsD24aQOX25EsaIkkpuGno7AUYMjcOb82P5wn3FNr0VovgJvIlPZu+or/ktyi06U+Ji/HXhAVYlTATOYljYF06CsUrx6Jy9XhUr5mM7d/MwJ7vZuPAunmo0S5AXfpCTpLyIKTWlmxvSESDIQHuJaOxYd7fsTHuA+TFfYiCBApiGomipFGwJY+GnZOjo7nfqOo5GtlcUh8mQ8P3JwcxnSBHVaKUEurHonJ5NIo/GY2qFR8j97PpWPjdZ3gmIxvXG2zoZvTgItm5Tpju/8wxT7Ze381i6XClyfP5DbIT96QVBavrGkBqP9WVJaQYOZsdyjn2Ww2BIFJsDtytzcCt6aSOlHGq0vMRIji1EnroFDyaKmF0di52NKhepLSQbRb5+FRFjmHbdgzQm9BTa0IfjQkPac24V2fCPWkyHuCl6meGJCXl6ONaI1d8dtepROYjWhPu18p4PkPCtxUVaPIFEPSRTUAATXwZ7UcwEMCe+npMycrDXVoFt+oMeESrP4kg5USuTsHjGgXd02Tcp03HlJx81JNKiQaWMA6CsD/HzhBxOAIBgcBZRyCUIUDjfGOIAOVUaMgShXuFEonKn1OuXhAN/gAO+vyopqT4A0dg2L4XS0u3Y6K9DO/kuPFEpg13yPnokV6Am9MLcYW+CMxgBQVBMoXui6hE3t85qxhdpKLYnzlrEV8TCAgEBAICAYHAaUOgu2bj5Xcp3gNMLmpkymb0VDZjZcn24O66RjTCBx8aQv6kZ32k/pk/KAjSnwnc6f/aqWvW+iY/vjLIeOGDD/H86Ej0i4jGi1Hj8XLMRLw6fjL6h0jSsCcpBTeRknTwrHncl5RIUpUoTWguuw+n2xNJGlaU/hIC80x/d3jCYryavAJ/jVuBvyfEIT5xCizJ45G/OBrFK6JRvnocKr6chuqvZ2LP93NwMHU+V5LWpcdxT9JwyX1rIUsbpCSUrYzB5vn/h01xH2Bz/IfISxhxghxNiQCV1J8cxkR+oyeX1Z9Mio5tEcp0MkFasTwKW5ePwpZVo5C9Zg5mff8VnknfjOvJL9NIzYZusuN4Z2PxH05bL3m+bUiyxTDJEXON4q65RnbWXJpekFtwqBY+zskFOL2lXv04/X3GebNFP1BRW4u3M0hFmsHL0k8lSHtzUlPCnTojJ0nv18iYnlOAPT4fAgE/JwfVhSxxpX40BQNwHTiCqMw83KFJx1VpJtycZgZt5zFOtp4ZgvRRjRFPaIzokWZEd53MydLH12fgA8tG2Pce4KpR/lfDBwQqrW9EQ5AW1T7E5VvxSKqMW3SZuIdUtDrDvxGkvbVGbkNA3qpvpetRXHtUlaDS9k4dZM6bPyBxoAIBgYBA4PQhQJnwDXT5ikIpaHyhFiq39wE47g9g9/F6rqJJ27UPKRXVGO0pw58KPHhtoxP3Z1rRyWJFOx6SVMDT4i+UHLhC70QngwvtDQ5cJjmOXybZajpKNv9Nkv3ILQZX8GrJGWCK7VuW7QWTrC+eb9MtcbwCAYGAQEAg0AoRsFR1YBZ3WQfJtquHwYHfZxQd7yRZtz+Z7Ql+V7kP9U1UB0fZEE2nbyA+o1sSBOkZhfd/3Xh4Dcvv/XTlGcjIzcfro6LQd0QE+kaMRb+ocTy86dVQuf3rIU9SCm6icvtBM+biTUq3DylJKd1+yLx4HtzUUknaFghSImDfTViMoYlLMDQpBX9PSMDchNlIT5qAgsXR8JIycvVklH8xFdvDJOm6uajRzEdd2gI0ZCxsNeX2AWMidnw5FZsXfIDchf/C5vh/IS/xIxQmfqwqR1MiYE8hv9HIFkn1UfAuU8OXSDEaVo2qyfQxIWI07DlKROkJgrRs5RgUfxKNTV/Ox8LU7/BHYy6YyY2LVJP+BmYuBTN7wCzOA+z73BtbYXfbNnbJaE9kBmv277JKcblkN7PM4u1p23bzoCGESgoEQfq/9oQnfz4Y9MMfCEJXWYWntHo8olVARCApJsNEKZXc9+LKUlVJSqnuvVMNmF9gxxE/EaRqWSMtbLnKJxCAPxjAnsYGrHJ5MYRS7VOVEPEoNW+XytbDAVHh3wqX3NPzlo1eD3/21M+En5OClAhSClXqnSphyHoFi2we7KyrR4CXX6plKLTIpn2m1/Y2+bCo0INHU434TYaRe44+napwFeqp+/SgVsYjGgVPp0pYW7GVjyGnoCmY0pMBEc8EAgKBcxyBH7s2FJ5z/6+HT6rQ+oAf+31+lDT6kFN7HN/uqUFS+S6MtlfgzbwSPL3RiR4mK24w2XGBYgdTHGCSHV0VDy6Xnf7OknNLF8Xb2NVUsvcGybX9RtlZ183kwvUmJ5jZCWZyqN8xu9Betjf9zuREF5MTl0lFu1l2iYNJ1ifbxiRJ7KVAQCAgEBAInNMISNJvWKZr7+VmF25V3OgoO+qYbD/CFDduNLrwt/wtyNt/BA1BupjYFm6CIG11/0rhCZtqZBvg3kYFZeUYPGYsnh8RgX4RY/Fy1Hi8Gj0B/WMm4fVxkzFw0jQMmjwdQ6bMwOBpszGYe5LOw9BZ8zBszoKTPEmHLUhs9iRVlaQpXE16ptWgP3f77yUswluJqi0Aldy/G5+MWXFzkJ44GbbkSDiXR8Pz2WSUr5mKXV/Nwr5vZuPQuvmo0c7H8Yw41Ovj0WiIx6+lIqXUer+chF3fTsfmuPeRE/8v5CR8iM2JHyEv+WPYkkfAsWgUnIuopJ5S6qlRSb2qGg0ToyeTo2OxZfkElK6i0vmPUbZqFMopoGnVWOxeGomq5TEwfTUDk3RfH38zI/uL6xXXciYXj2ZZjvHMUjbhEpNt5HVZjuldLPZpHS3FH1KJ+DndcZ/Jg7PYujGj4+Ers8undjTanmZm78LEil1crcfdxsiq7MdWZ62u92mdO0SV4WTuVuPzY9amAtyjIeWljKc1Em9EOj6gVf04SQFKjTxJH9TS+3qM3ZSPA3Ro/iZQ0TovNecWCEFQQrzfH8DWmmOYvSkPvdfpQCQjlevfmi7hmvQM/D49A31SFTyTqoZE9dIqeECn4AmNCU+2aETS3quTOVH7R62Ch7QKnkuV8IxWj4e0BvRIy8CN6aRyNeGFb7WYnrUZrgOHedkl/Y0QNUo3+m+Ah3cEcCgQwMI8G15dp3A7ACJWqUSfwp166lSC9gmNgqdSTXgy1Yz7dEZ01+gxbkMeDjU2IhhsPOUfVfwxngKIeCoQEAi0QQSoJ6Ollqrd5G6eat8Zeo1fYIKa+N4Y9EONqAvrPIMIBtWLZI38QhTVy/sBvw/wN6pjRAgT+p2aQBBVRxuwYddBfObdikhbJV7JKT42KNud2j/TMfdJi3VaL5N12s2Z7qlMXziIbfDMYllbJjPJ8WZHpXhSV1PJtNtN3ulMcv2VZRbPYNmlk5je+ghTbH/skFVyCzN77mbZ3pEsyzWdZdmn3WxyTrvZ5Oatq8k9jVnc0/h7xqL3Lpat/+ycVTb7KmNRjzM5tRHbFggIBAQCAgGBwE9B4LaMLZdcuaFsApOt77CNpTOYxT20s8nx1vUWZzTLLI5hZkdMD6PtyMcFZSAbugYE4A808AGZLjj6uUs3X/2Ext9fe60iCNJWOy0ME6S0gxQI5qiswtuTp+K5j0ai3+go9IuMwUvRE/B6zCQMGB+LQROmYDARpbEz8Oa0WSGSdC64Lyml23Nf0gRwgnRBIqjcflgcldq3boL0VGL1raRFeDsxHlPiZiA1cSKciZEoXh4N9+rxKF4zBeVfTceu7+Zg7/q5OKSdj9q0haGEe5UkJaL0bDaeWK+Zh4KkD7Ep/n3kJnyI/KQRyE/+GIUpo2BPGQHnolEhYjSihdfomGbFKJXUh5uqHo1C2ScjULpyDCdKq5bFYPuyCFQvj4Duq9n4p+5bPKy34jq5bAdTPHexnAqFxaLdT+nkxGd+IQJSwT0jvdW8XyG1Iv2fOn9x+2UIqMNmEOVHj+NvkpmntVOqPRGRpCglkjSs0gzfP6XR4yGdhEdTDRivZGF7XR1nq8ksnP/bkKqUp8RTiWQADf4givYeQEyuFQ/pDLhvfQYeTVXQJ9WM36XJuC1NQm+djOdTZTybKqFHmgF3tmi9dBKe4KSshD4aiX/mdl0m7kizoCepTddl4KXUDMzMzsWGXXv5opuI37BfLR0jV7fSMj8I7G9swpQNm/FgagauS/t3dWpvDRGkCh7SETms4EGdAiJvB0kKvLW1CPpJgdpWrtb+sr8P8W2BgEDgPEQgPLSqA4TKfvILauQ1rc6d+QU2zqQSKUo9PxX5+fkCLYwYfZ0qDSqPH0fe3sNYX7UXcd6t+Ie1FH1zHLgns3B7RyUfTM4DM9K9dQ8z2MxMsi1ksbEX/cJZg/i6QEAgIBAQCAgEzl0EDPapTHGByfajPY02rCnejppGqpWjQFpVHhIaukGvhof28Bh99u8FQXr2Mf+Jv6gWhKpl9rSApkle5eHD+NvUqXjho494eFPfMTF4LXoC3iCSdNxkDJo4latJB1Bw07RZ3JOUCNIhcxZyP1Iqt39rvkqSnii3b1sE6Z8TFmNI0lK8nrIEoxPmYF38ODgTo+BaGg3Hp+NQ+vkk7FgzHbu/nYO96+bikGYeT43nSlJ93FklRxsNiTiWFgd78ghsjvsA+QkfoSBpBAqTR6IoZRRsi8lvdCR+KKU+rBgNE6On+o4Wr5zAS+x5Kf2qcdi8ejYmarTBeww5YLIL7RQ7upidhy41Fj3M0vL6CoL0LI07kuOW1za6+FlObit03gqK6id2ej/yMRo0yb2GSu3plrtrN57XGnG31oRbuW8oJbdTaf3JJOlTGgkPck9SEx7TyHhHZ4Tj4CG+cFbt4kjjq6YrcvUQDzJSh+UDDU34wuHB2xkKemkMuJsS77VGHpB0p46UmmY8pzGiT6oRz6Ya8XwqBS6ZcGOaCT10Jq7uDJO2fdcb8A+tAStsblTU1/OB38dX7TQLIBJd7e3JkoFPFgCU1RzFP9cbcFeqCV3TFNyVlvFvx0fK0ccokElnxG1pMu7XSXh5nQGG6p0IBCiNiojfHwFVvCwQEAgIBNo6AtRdh9LjaVFF9CfFQfD/BUk9ehJnCl9ADUra0+iD59BRfF29F+NdW/yDNxQFe+izcIl+A25Iy8XVemuQmZxNTHGCSgRv1ruD3TMc6JnuwMMZDtxpcFiZZJvMjI73u30iKnDO0uxK/IxAQCAgEBAItEUEDEXxTLHP76y4DUzv5HYzz5sKkLf3ALc7U9dgqh0aLVsEQdrWJ2dndP9p0Ux+eapnHpUL+YJ+7DpyGOMSk9Dvw4/Rb3Q0XhkzjpOkpCQdOD4Wb0yaCu5LGiJJqdyee5KGSNLm4KYFidyXtDm4KWFxm0i3/3v8Ivxj4VIMSFqJN5NT8H7iTHyRMAVZSZPgWBKDLSvGoWp1LLZ9OR3b185USVLtPBxLW4hG/QlP0jOvIk1EoyEJnmWR2Bz/AVeNFiWNhDV5FGwpo2FfFAHH4ki4lqiqUc9SUsKqPqNhclRVi7YMYTrxuHxFJCpXRCPri/kYrdWho1yIdsaiXR2MTlxpsIGZrWCmok2ssPDittiXttl9NtvvvneDF/W8ZJoCHNQ0+zPaVZzrG+dY0oBJD3iRPL7wlOC1dXpOklJ5/Q8RpI9yT1AFd+lMuFun4B7y/0zT4xtPKRqbaCEdRD1dq2z2J6XnpC6iTGIyEg/imN+PrTVHYajaiaQ8Bz6UN6BvmoJeqXr8QZOOu7XpuFebgT9oMvBwqh7PrtPjdZ2Mv8qZmJJvg75yK0pqanDERwUkpAylK6Vqn06P+JVSzgCrJZ9H/AGsL6nAKzoJ96YZ8ft0M+g4XkyV8JCGSv9PkMBEkD6qUXBHmhH3a/V4WZOBzz0laAgQK6AelyBIz/WTQxyfQOD8RYB6UupDeZkVXV+i8Zb8QYMB7K5vgvPQUWgrq5HgLsW/8h14KtuOHqYCXCvnowMPSLLuYbLtmyv19uM36924JcMDpjiDzOgouEF2uu7LcAS76ynQMpQkLxeBKTZcZLLPbrNzFLHjAgGBgEBAICAQ+DUQMBfNYKZCXC45cKPegd8aCjAi1w1n7TE0kJwo0KRa3fzqFKlQkLbemSVftNMiXm18Ue1r5CWhh+rqMX3ZKrw0YjReGB2FlyNj8GrUeK4kfX18LPpPmoo3KLxpygwMmjoLA2bMxcBQcBOV2vPgpvkJJwU3vZ2g+nyeWtLe2p6THymV2f8lfjHei1+KIYlL8LeEOVicNBVZSWPhWDIGRZ/EoPTzKahaMx07vp2FPd/PxqHUuTieNh8NejXh/kwTpE2GRFSsGIvNVFafPAIFyVROP/pEQv3iSLiXjGkuqfdycjQaXiqnX0nBS0SGxqBs5TjeSldGg6tFV46DdXUs0r5O8UWmpzdcYHE0MHNZw/2yu4EZrXtvkRyHLjC6GpnFU8/MboV5PO1/jT7wvP1No/MPv830YuexBr50o/J6IeL7hd2sKrJUceSWBUADgOR8K55Yr0dPHfl9kueoSh7SPaW438dLzo14lIKLtDL3Kb1DZ8K9qWkYs2kT3AcOoskfJixDIcTk/ck96dTFNpXgN4WUnXQURJseamrE1ppa2A8eQP6uncjbuQN5u3bCvW8/th89hsONjeqiPTzAk0cKNZ9ayn/S1VG1mh51AT9chw9iXM5m3KaRcL/Wwvf7cV0aHtDp0UOn8OOjUCYKqKL2mNaER7Qm3K8jJWsaZuUWoYZ89Hzk7QNw91EiS8VNICAQEAicQQSIqDypX/uZv3VCFvDjG6DAvvpAEEea/NzLzH24BpkHjzR9uetAw7zSbQ3vF5UdfTXTvv8Bo/XYzWl5uy+W7PXM6G5gJk8DM7sbLjC5Gi4wOxsuURx+JlmzWKY3wEzuxvaKs+FSxVnf3uiuZbJ7B5MduczkOfIbxbX3HtlVf5vsPnC57DrEFG8jM5WsP2/nOOLABQICAYGAQEAg8HMQyHJPY0bHtg6K/SBTHA3M5DzIjK5jfzAUBRaVVGFHXRO/yKkun2hG8GutYQRB+uOzsNb4TqicyBcMos7vR8rab/D4iFF4YdQYvBIRg/5R49F/7ES8MW4y3pw4FYMmTcOQydPx5tRZPOF+yMy5eGu2GtxEStKWJffD45J5WNPbCYtbvS/p8ITFoMAmakTgDkhchv+LW4jk+KmQk2NgXxSN0uXjUb46FlVfTsPOb6dj7/ezcJCX2y9EXYgkbZIT0CQnolFKaG4/lzhtlOPgN8SBQpmajMmo/GIS8hI+REFiuKR+dCiMaRQPYyLFqHdZJIqpLY+CZ8VYeFbEoHjFOJSsGI+SleNQsTIGlUSSrhqLslVjUPDpBCz+Zin+kmYKPJ6xac6dGdanmFTSh0mePp2koj5MKf0jy3I92kG2PssU9x/Zpsqbf07/Jb7zCxAgQlqyHjbuPcxVfI1UZi9q7E97b0rE8wG/D3NyNqOn1oCL003oFQpoopClu3QKJw5JcRlOmqfH91OZvE4lTQenGpFs82DL0VpVyUn5TX4K7lBJUhqXqcvlHGOo7yU7WW4p+0NjNv9wqDaEv68qRdWt0BcD3GunPrR9ImKJfN127BhWOtwYRKpRrYSr02XuWaoSoUT8ErmrepA+plXwFIUyaUzomWbEfVqFhzON31TAiVv1t0473GKDAgGBgEDgBxGgfoyqm3jgXejiUrgr5D0gXeyn18MXunjZe9jehPpbP3wBH/wBP/yBAMh+hIvgg+QSEsC+Rh8qjh1H3oEjSK3ejSRPJaIKSvB2ph1PyFZ0k23BrpIt7k5t/lM30DzI4nqQSfm/u3hTxR+vMHi6MPOWp2iOdJHk6dNBcvS5SnL0uUFy9LlJcj3fzVJ1Lcv0PMEkRx/eTM4nLza77/utxtWV+7fT6ybHAx2Nrqc76G3dWJb3diY7nhVzq18wRxJfFQgIBAQCAoHzEoFOJtfvOxudf2BZnp7M5OjD9EX3XmrxWpjkqGaSHQPkIqyt2otDPh+a/DQvIFkKzQloXabaTobXZj+0DPvBScrPelEQpD8Ltl/tS/TXwP2WAmgMBHj555eSghdHRuDpURF4OWIs+o9RSVLyJH2TgpsmTsUAIkmnhUhSSrg/xZeUBzctTAoFNxFR2nZ8SYnQ/XDBIpACdlByHGYnzIQlbiKci8ageFk0KlePx9Y1U7B97QyuJCWSlCfcpy9EPRGlLchRevyzCVIpHAKViB1fxiI//n0UJn6sltQnqyX1LcvpVYJUDWIqXRGFshWR2LI8EuUrxmLrsnGoWB6D4k+i4f50DDZ+MRmL1i7DAK2C6/VWMMUTYEbHn87L3rUNHPQlBtu+ZWVb+clKCnBBkJ7+HpMW5DRYHmzyYeqmzXhifToe0ZjQW2PGoxoT+miMeFxzohw9TJQ+pjGit87IQ52e0RjRd52EYfosJLqK4Th8GHX+0GAciktSy+BVfRRppP6TUooUVKqLKB/OVU0VvRiWVoVZA7IH9QXgPlKLJe4SDDKaeKn+zWky7uVqUIkrXluW0xNZ+ohGQS9O/Krk77MaC/6oMWL0hs04UNfAJxBndsJw+v8dxRYFAgKBNo4AXfsh6zBqRIKG+s5wXxnuAmkspNdaXsSh/rU+EMDBhkZsra2D9UAN0nYewtIt2/0xzkr8Nc+Lfhs8eMhkw81SAa7S5+MCfT4uzSjAxZKVfMzq1ZJ419w2MDUQuygQEAgIBAQCAgGBQBgBzcbLb7A4ndfKzkYm8RAnMDkXg/PdsOw5ggafuoBqgg/UqAyf5hJ8XUVvnbGbIEjPGLRnZMOhuWV4isnDm4LA+s056BsxGi9+HIlXR4/l5fbNStIJU7gv6RuxIZKUwptmzsWg2QsxuIWK9K2TPElVgvTt+EWg1trK7E/dn3cTkjA0cRmGJHyC9xcmYWb8TGiTY5C7OBrFy2JQtnoSKtZMw/ZvVJL0QOpc1KYtwPGMhWgwxJ9Ekv58gpSUo0nY9/1MWBM/hC1pBGzJo+BYREFMEXAtGQP30sjmknruN7oiGt6V5JsahcoVEahYGYXiVePg/mQMPJ+MRNYXMzHnu2/xcHoOuhjsYLITzGgLXm0q9F8rF70b7l/EfetBoGNaUY9LzV6MKvKEVDChK15npEM4PzdK/Z86QFI5uR/7mpowe3Munk6VcHOaCZ3SzXggVFbfkmQkJelTGiOe1BhBRCkFOFHp/SM8hCkDL6cZMGezFZu378K+hkbUcYWnmobMV/48cYtSt/hVqh8AX/UR5RLTMCvgJ4I8wMNBGoNBvq/Zu3Zhfl4RhqQpeGi9CX/UWtBba8b9OoUTt0TuhgOewvtPz8lz9G6dEbenyXggzYBn1kuYnl2AA02NXIVF4wHnH35gz8RLAgGBgEDgTCBAXs60aCFjkUCQfLd9qoeYnx6ralDuC+oPcjXoluN12LjvIL7ZugOzvVV4v7AEL210ordSiJuMBfVX6vP2MoP1IKlJmNET7KL34AaDG131Tlyrd6CT5DzGDC60N7rR1eA4eK3RGbxWdi9oPbMAsScCAYGAQEAgIBAQCPxXBCTpN8zsyrtGchy4X+8J3qB3o53swGUGe+B+qWDPRHsZSmqO8TUUrb1IUcqdx2kheEZvgiA9o/Ce9o03M6PqRXgq9aToD1qL53qLMSRmMp79aDReihjbHN70RsxkvDZhiupLGjsdA6fOxKBpszFw5jy8OXsBBoXDm+bFY8j8BN4ouGlYXApXlA5vA96kQ5IW4+2Epfhr3DK8m7AUw5OSMS5+Dr5KmoaClHFwLyM15iRUfB6L6q+nY/d3s8BJUt181GWoStIwUfpzCVKfnIz962fBmkLE6MdwJI2Ca1EEPIvHwLskCsVLo+FdFgXyGm1Opl8ZDe+qcShfEYWKFVEo/mQCXKunwrRmISLWpeK2jNx6ZrGjvdGKdlIROssFuMFQVMssZfXMVCwI0v/a8579D3RWXPd2yCpD3w0FaAgQOfrrOaic9v6nNW2Q94VUtkl5xQEcaGxEcpEdj69Px1VpZtytk7kvaZhgDN+TQpPIRiJKyav0Qa2EJ7XkYyrhHp0RvTQK7kuT0VexYHqeDdKWrdhy4AgO+vyoCx9/uB8OP295Hxq06Y60qAd8fpBHXmrFVszNK8LfJBOeTpNwp1bP0+d7as28RJ7UrE9o9HhMa+BKUSJzw/tM9721Cp7QmPg+PpAmoe/6NCwotOFAQxMPAuP0YPqWAAAgAElEQVRlqXwkaLkz4rFAQCAgEDgbCKgdX1MAqPH5UX6sHjl7DyG1ej+WeLdiSmEx3sn34tksK241F+IiUwEulgtwk74QlxuKcKHBCibbKSCpiRnsDUxxN1wsO+qvNFh3UigSMxaBqQFJQSbbKtrLzsbrJEfRTYoHdygeXCs5vj77o734RYGAQEAgIBAQCAgEfi4CN+bkXMrMrs3MYF3ZRXZU36W3b+0puXCDwUnVsn6mWPGauQjL3FuxrSHkT8qzI9SKvTM3uxEE6ZnD9kxtObw45z5OxKNT8AcplwBH9Q68O3UmnvtoNPqOHouXxoxD/7Hj8Oq4iXhj4hQMmDQNA0lJOnUWBk6fgzdnzsOgmfMwpAVJOnR+AkhNqpKkybx0nRSbVMp+qnKztTx/L34Z37ehSck8wOntxKUYlrgY4xfOw9cJU5CTHAXXUiIgJ6Hq86nY/vVM7PyeSNLZqNXNx3Eqt89YyJWkP4Ug9RsSEG4+KRE+OQm12vlwLR4Ja8rHcCwaDfeiSE6OliylMvpIOFdGoWT5GGxZPgbFK6NRTN6iy8ejbCWpR6Ph/GQqvv56Mf6uTQ3cnrG57Pdmd/llRkcRU1zrO0lF9qvMnipmKatkmSWVd2QVV9xmtA/+uR2S+N4ZREDvurdd1hY8asrDoSZKElcLDs9Ud3DebjdUYUHqJU5BB4I47vfjC3cpBqzX44lUI094f0Ij44kQGdpdZ+SJ70Q40mtUtk5BTj11JjymUfC4RsaDaeQDasR9GgU9NRJ6ajLQO13CP2ULYjflY4nDhXWVVcjctRv2vQfgOVTT3PIPHIJp1158V1mNZQ4PZuXk419SNoZoTeiTKuGuVBl3ak14VGvCfTrVC5XCpXroZNyYrsd9aRnorTXwfXkgFDBF+0pELilen0s1416dhD6aNCx1enHU7+cXyEiZSspRbjsgJKTn7SkhDvx8RUAtQaOpYVi4Hi5vD1t+hKeN9D6lvlNTvxUSnZO/lxorqJbBk1q+uankZxhd+l6jP4Aj9U2orq1H3t4j+Gb7gfo5nq0YY6+qGphXXPlslrvyQbOz4kZ94WZm9pQys6eCSdaM3yiekqvNJZW3KKWVXczFlSzLXckyQ81sL+0s2Ys7Z5ZWMalQxza4K9lGd2mXTGflNRZ3ZReLu/KKzJIKJts2sGxPGTM5rCzTW8BMzm+Y2fPsGRzVxaYFAgIBgYBAQCAgEDjdCKw1drphwxaZGV0b2KbiEpbpcDOTI4vJ9mImO+VL9S47kx0bmTG/9rnsAmh37sNRSqElEzO+vg659vBpSnhWE56t/JJ7QZD+EvRa1XdVE/wAqvbtw/uz5qPPh6PxQkQUXooag1ejx+H1sRMxcHwsBlF402RVSUq+pENnzOHBTUPnLMTgOQtPCm4iknR4/CIMjwuV3LdikvRUsnYYkaWJyRgZNw+fxU1AXnIU3Eui4fhkAorXxGLnV9Ow97tZ2L9+Nmo4SboAjfo4NBnCXqI/7kfqN8QjYKBQpgQ0SUk4lrYQniWj4Uj5GK7Fo+FeEgHXsgi4l49CxZIobFs0FtsXj0Pp8onwrJyA8mUx2L4sAltXfgT36lgs+3Ylnks3olfGZjyltx68KSP3rs7Gik5XWixXMqAdkxy/6ZTm7MwstiupXWmxXXnXWpFOf7r76dOyPX3RvWxjOZ425KPyWB2CAXJZE7czjgARpoEgjgUCMO3cjWEaIx5KlXCPVuIp96pa9GRVJpGP/2sjQpPa41oZL2gk9NMa0U8jo69WxtOkTtWFQ6Hoc//79ml/6HuPcsKWSFuFP6by+7u1Rgxer4e8fQfqRDn9Gf+TEj8gEGgbCKiLApXiDFUttOQ36W3eVGsQsvygBr+PBwmG74M+P4KN/Mp782EfA7DTH4Cj5jjSq/diiWsL3slz4tGsfNxizkcHUwFYthdMcqQz2RnVy1jYieYn4cbW5lzKjIWd+Nxl6dKLb8vYckXze6H5THhew3Jzr+iuKbmc5jrdLJYOLDTnCX8+fM8sno78O2kbOtPciMXGtmOMXXBaxm+xEYGAQEAgIBAQCAgEzg4CwAU0L+BjOc0JaFyn8V9TcjkjnoPGeF3hZSzbtZxZXPiDvgiRmXa4DtfytXXAH0A9AiCxjJqo2zx9+YUPBEH6CwFsPV8PhMp5iY7ZW1OL8UmL8ewHH+O50VF4KXIc9yUlknTA+FgMnDgVb0yexsvtiSQdMmMOBs+az8vtKdk+nG7fUklKRGlrVpGeSpAOT0zG4KQlXAEbOX8+li+cgazEGGxePhLu1RGo/jQWO76aiV283H4OjmjnnVCSGuLRJBH5qbZTVaVEkPp5oFMi/07Z8jFwpIzkxCiRox6uGo1AyYoRcK0cC9fKcfCuGoPiVaQWHY3qFaORtWY2otZ9jp76TcFOcv4Bpjh3MWNJ9eVK2X5m9Nx0dnom8SunHQEiSLO34D5jEQoO1fJLWzz1vPV0FefsnhBBGgj6UY8gSo/UItKyEX9MTUfHdAN+n6bgmVTTv3l7/q8EafjzPbUy7kyT0SNNRnedhDt0RMQa8ZBO+Z9J1/A2w/dEkD5NPqRE8mqJIDXhgXV6DMnORPHhGi7/IoKD7FXETSAgEBAINCMQpBkgUaXEiYZi5YKUDE/xBlRvRIYkpCsNa0qBegAH/QGUH2tA7t7D+KZ6L2a5K+rfyXMFn8l2NNxttDV1lArB9IVghiJcpLejo+ys6yw562+Q3eikeA6zHE8XZnSOYrlbrjjtY6rYoEBAICAQEAgIBAQC5ycCwAXMZJ/GFApxctd3kBy4Pz0f0xwVqKhvCAXikgf66bS0EwRp87zy3HlAE98A6pqaMH3ZJ3jxoyj0GxWNl0Mkaf/oCXh9/OSTPEmJJKVy+4Gz5nMVKSlJh8yN436kQ0Pl9kSQvkNqUp5w33rL7VsSpUOSlmBQ0lIMT1iG9+ITMS95OjYkjUdZyhg4PpkE7+dTsHXNNOz8dib2kZI0bQGOpS84KbiJSNJTCVL1eRLq9AmoWDkWbiqpXxLBQ5i8y9Rkegph8qwcAy+1TyLgWj0ShZ9HwPDFPEz59ns8kb4B7aUCMJlOeFeQGW1gSj6YufAAM1lvPj97wXPgqHV597XbWI4rDfnVqTv28m6FKhXF7WwhEIpTRhBHA0F8YXNhUKoOt+kM6JBuBJWuh4nIX3JPPqYU9hRuVLJ/arDSL9n+fWlG3EH7q81Af40eKXYP6nx+NAXJVkXVip3OqcDZ+tcRvyMQEAicGQS43zW5bQRITn8iVp5CDRrrA6hr9ONwgw/lxxuQte8wllbsRky+F8PNRXhCtxHd0zbtaK8vLL1A7zAyyVvDpGJcpLjtFyr2FUy2b2JmD5jsAFMcYCb7PqZY9zOTHRcodh1XfJwDw7c4BIGAQEAgIBAQCAgEWhECsWh3U5ZzSXe5EBfpC/YzhQIcbWCSM/Cc3orUqj044muC39+EYDAAEgz+8psgSH85hq1tC83CgABqGxuRsjYVz38Ygb4jx+DlCDXh/rWxE/Hy+Ml4beIUvB5Skg6YNhtvhEjSQbMXcIJ0cCi4KUySUnATJ0hbfan9EgxLWI7hiSkYnkgJ94vxZtIyvJeYjHkL50KfFAt7yhh4l8eg7NNJ2PbVNOz6dgYOrJ+LGt1cHMtYgOP6haiT1IT7UwlSKqtv0Cdi6+rxcC0mYnQMWhKjxSuiUbxiLMpWjkXlikgUrZ6Kz75ahf/TZuBhKZeMh8HMxfiDVIRb5PzANZKz4SrTFrQzucCUwhqm39ytFXVNYlf+FwQKCzu1l53HmWKvX1RcxXsHni7e2vqJc3J/Wg6KQfi5cgooO3gEkzI34SFNOh7QyKeFICXys5dWaW4Pan8a8Urq0Jal91T6/0NEKiXW9/k+DVGZG2DbfwCNfgqk8iPg94PGftKAtTzac/KfUxyUQEAgwBFontb9IB7UEwRB1fG1fj92N/rgrW+E+VAtPq3ajRnurRhSWIreG524PdOOqxUr2hmtYEZaZNiDnPAk0lNx7G6neHC54sX1ihe/V7y4WHbsvVi2W9tbPOgqWz1dJevh680udFWc9R1kWyPL8oKZXRIvif9fxknxWYGAQEAgIBAQCAgEBAL/DQGuIPVMZ5nFNN8AMzmCzOzwM8law0xetDO68d6mYlj2H0UjLZBOi5JUEKQ/ON1s8y/y2XTYkQpYozfi9Y8i8OLIKPSLjMar0TF4JWYCXuNK0il4PXYaBkydwdPtB8+Yi6Ez52FYiCQdQiX38xMwrFlJGiJJ41OaA5xaqjZbx2MqrV+KdxIX4U+JyXgnMQXvxS/Be/EreHhTbPwcyHETYFs0Bs6V41D8WSy2rZmGfd9Mx4H1VG4/H0fTF6JOH4dGw8kKUr+cCF/GQuz8LAbexaPhWRYJ7/IIVCwbgfLl0ShdNgFly8eidGUkNn86A0vXrsIAXQY6GPPAjF4Xyyr+gm0q+oIZChYz867V15vKlzGLK55tLv6CZVZ83sO4ddm1a63X/Lf+QrzfShGweDpeo3hqmVyIEUUe3pX4g0RniduZR4A6vhPFo9zAO+RvQF565sptGGXKwXNaI27RGdA9TfUTfVBLpKmMXjoKbTLidiqd10n8tQd0RtypU4OSWhKZvbRG3KtTmts9OgX02ZafIfKTtkfKUiqZf5Kn0atl8yqhqoDuH9GY8JCGgpsUUOn+46kGREmZ0JZVoZYHMAW5XyAVx3KyXR3/BUF65v+gxC8IBP5HBKgPUi9fkMI7lJ92yjZCr5PaM2T5qRbGh/ou/iU/twtp4IXxalE8bdUXCHAl+YGGJmw9Vgf7/iPQ7NyPleU7McNRGfzXpuJgf7NjW29TwZc3yrmfM8X2ObM4P2fZns/53MPiXcwMnkkXSc6FTG9byGTrP5neOrp9pvdzpjhSWLbrC7bR83lzy/Z+yRT3UmZ0vM8M9meY0fb0b7JLVjHZNohllkSxTWVfMUvZeO4V1kqHZLFbAgGBgEBAICAQEAi0WQQuYBbPmyyrag0zuZczg+1vTCp8n23yrGRm58Iuxi3L7jCVfv6A0f5drGvbcfeRY/BT0n0ggIaQ4RC/43Ou/3y5+cRkTRCkJ7A4hx+RvsBUYMWgiBi88PFo9IuMwitRMXh17AS8On4SXps0BQNip+HNqTMwmIKbps/GWzPnYsjsUKn93Di8FSJJ31qY1Jxw37Z8SVMwOGkxXk1ejj8lJCJ24QysTZiAvJQYlC6ORsXqCSj5egp2fDsT+9fNwWHNPB6+1KCPbw5u8stJvNy+as0UWJePhZ2UosvGYsvSGBSsnoKSVZEoXxUJ6fM4xH63Fg/rDbiEK0Ydddca7ce7G23rebjS2rUX8mABCmCiFot2jF6jRs/Fre0ikGG95reKZycz2upe3Wjnyr+mILePPod7mNZ/aDRYUtnF/sYGZGzdho/MG/BUqox7NQruTCM1qBFPaBU8m2pCL52JK0P7pNJzhafKtyQ+f+pjIkjvDxGkVIL/YIhsJQL2Pp2Mx7QGPKXRc0L2Gp2EJzQZGKFkYX35VuxsakIDjeNcHBZ2FWz9OIs9FAic7wjw8PcQ8dkAoKmZMlVPZzqlG+HjjXxBebwAXUQLXQwhHy36ztGmAPbWNaLsyDFk7zyAteXbMclZgXc2O/F0ZhHulHPRTcpFN0MurjYUgEnWBqa4apnZ8w3Lybm0eU4RnlvweQefX1zASJFBLXzj78WemIec9B0eghT+JGueo9D36XMtt3PiU+KRQEAgIBAQCAgEBAICgdOAQGi+QXxJ+KZyKBdwDoWxCy42u++7QbIf7W3MxbySCuysbwxNugJoghrmxK3JaK71X2+CIP2vEJ0LHwgGaBIO5Li9eHvCVPT9aDRejojGK2Ni8MrY8ZwkfX3iFAyYPA2Dps7kjdLtB82cjzdDStJwcNOQ+QlQSdK2lWw/jIc2JWBYIpXfL8NbiYsQkTAfX8RPgyMxBuWLo+H8bBIqv5yGHd/MxL7vQyRpehwa9AloNCTytvvLWJQtHYXy5VEoWz4OJStiUEo+pKti8cXXyRis1aB7xmbclu5E9zQv7tDbcaNk9V+quMEU9yd8QRE+ucX9uYeAxno9M7m3tjMUlfcyFQT21TXAzxVF50JP0raPgbxpgsFGMunDwfpGmKp3YVJOIQakK3hmXQZ6pUr4nc6E23Rm9NRa8KDWxNWdj/GwpJPVoT+VJA2X05O6tIfOiLt1RjymNaG3VsZ9WgNu0ejQR2/A+M25SN9Wjb31RKlQGCOpRUO19CcHS7ftfwSx9wKBcxgBmnY3BKncnWhPikTyIRgMpcVzM+rwxFwNWavz+XCgrgEVR44hZ88h7qW11Fvtm2zdEvh7jvvw81nuhh5K4daOihVMzscV6XZcneHAlXqn/zKDM9BedvqY5FC9QWU7uE+oya1wgvTcG13FEQkEBAICAYGAQEAgIBD4dwQ2WW9mJvteZnbiAn0h/myxYu3WHTjYSBxYAAF/IyjMNzwL+89TUUGQ/md8zpl36c9BLdNyVW3DPyZPx4tEko6KwitjxuLVU0jSN6fM4CTpwOlzMWDmPE6SDqbQpnnxONWX9G1Ktw+11lFe/8MBUn9KWIS/xyfh7/HJeC9+MYYlrsCApMX4V/x8rIqbjpyESShdNB6lqyah4vMp2PHNDOz9bjYOrZ+Po2lxOJ6RgN1fTUXpskg4V05AycrRqPjkI5jXzMCcb7/CAK0JD6XlgxmcZB4cvFwuCDKlAMyUH2TGAjBLKZipeF6z+uLfT23xyrmAgMF6H9u8BTcZ7JVdlcIG98EaXip5znQlbfhAqBdspP2nB36qU2/C8YAPxUdq8XlxKf5pyUSv9DT00mSgt0biys5b0xR0T6NS+J9HkPbWUjAUhS0Z8YRGxn0aGZemyeijMWCsvAHrPRWoOFiDeh8RopwZ5QQuv+wZIlTU3rsNAy92XSBwniBAU++mgA8+vw/+Jj8CTQE0+v047PNjR0MjXDXHkL19Dz4pq8Y0ezn+tNmFh7Nt6G4uxB2GQlxtoKR46wEKH2Cyaz+TXIEuRs/BW/WOuh56J9o1k6G2w0yx1TGjfXdH2XW8s8EZuNZgRzfZhd8anUVMcvzmXBhOxTEIBAQCAgGBgEBAICAQ+K8IbCx5kGU69nY2OA71MHh95LHezpiLETlOFO0+giZ/oDno9r9PSQVB+t8xOgc+QetuYgUCgSb+B1KxZz8i4pLxwgcfo9/oKLwcORavRI/DK+Mmof/EKXhj0lQMnDIDb0ydhQHT5/KE+8GhcvtBc+MweH4CT7g/UW6v+pK2ZoL0z/FL8W7CYgxOTsTg5AT8OWEx/hK/BMMTluKv8YlISpiOTYkxcCyJRsmqiaj4Yiq2fT0Te7+fjcPr52HHl1NQsjwK5cvHoOSTGKSvicOI9Tr0ysjBzYb8BraxFO03leOWjeW4ULZWM6O9vnvOFrRX7EeZ2XGEmZ2Hmck2XRCk/7WLa9sfMDr/wDZ6cZueAjAKYdy+B0HhQdpqetFASI1JpgcU4hT0k7pLHQgPN/lQfvgw0qu2YVahFX+WzXh+vR5PfJuBXusy8IBGQk+NzMvm7+eeo+QZqqAneYfqFNBr5DnakxOiMnqmSui9To+Hvk/Hc+sN+IdhAxbmO5FeUYXiQ4dxqKkR5E/bFCq35emLIRKXSFGVGA1yBTL9V9wEAgKBn4ZA+PxR74m2VFUD9LzlreXn6PXw+6e+zr8TKoHnpfAtN9LicZ0/gC0AMo81YMW+Wozcthd/LtmFgYVb0Nti812fV44uuRUgj2pmsnna5ZSj/aYKtKPwAaNjH1McO5niPH5hTgU68VaJdtnFYHLREZbtxW82FKPLpi3otKkcnTZVoH12GZhsPchMdh/bXA5WuB0s05UlFKRtexoh9l4gIBAQCAgEBAICgZ+OQPvsknsvNbvqWbYHzOLc81vFW3LLhq1gig2/y7Qhwl6GitqjLWZs6oyP/zc8+WueBwqCtAVQ58FDMqgNHea+IzWITlmMJ0eMwiujSUkajRdjxuOVcRPQf0IsBkyeClVJOgtDyJN0xlwMmzUPg+csBJXbh0vuhzV7kqok6dutPOF+eOLi5nCpdxNSMCxxKYYkLsX7cXGYnjQbhpRIuFLGwrFyMrxrpmHXlzNQ/ek4lC8fhaLVsfjq68V4N1XGw/pCdDW6DjCTx8Us7iqWaX2ni9He9/eKo19XpezWizKcTz1g8PS7weJ9mKs5TNabmeS45aef6uKTbRIBqfBOllWKm/TWGmYo2ru0dDuI+Go+8c6DbqYtHGK4H1T39eRn9BpdVKoL+FFVU4uc7Tuw3FOMaflWfJyZg7flbAw0ZOPFDDNeTDejX7qJt1cyFAw0KHhXtmBE5iZMyrNhpbsY8vadKKupxXHyQT3F+yZM3bTcg5aPT2D5w6+eeF88EggIBAgBOlPo/KVLCjz8KBjglhX+IF0UUd8Pf8YX8gj18ffUYMsgJaAGgzwQidtchE497g0aCOKo34899Q0oPXIMyp4DWFW+A+NtJRiY40LvTFvd04rt9QfSc/pdkZ7Tjxny+zHF0e8ivetpprd1Y5u2vMAyy19kGda7mLGwUyfF9fyNBke/282e3kyz8XIiNjtkep7oojj63ag4+l2jOPpdbvE8zpTcrszkevQ6k/fJboqnX7fQ+52ySvowQ04XZnY8S7/DMj0vMovzTuEL2iZnD2KnBQICAYGAQEAgIBD4GQhcabFcyedLJtujzOh6+TrJ2aurwTmMWVxelukuvUmyV78iu7CqfDd2+8j3nSdfcid4cjTjT5vrrZtA88KXNjjRvCvDNzpBE0l6Ixhs4hNFMe0+txCgRXkT/KhpbMLsTz7HMx98jD6jx6DfmLF4KSoGL1PC/YTJXEkaLrcnknTojLnNnqRD5sY1k6RhJelwnmz/wyXurVFd+ueEFLyVuBSDElfgncSl+L+ERMyImwk5aTJci0ajbHkkSpeNw+bV8xD33Zd4UNoAZrDh+gwbuskOXGUprmJGx0aWVbyXEQEqbgIBQsDk3nOjwXaI6Yt2xdrKeH96bvUg5/bRhPgQPloSoUKBKUGfHwEflc4G0eT3o97nxxHefCDlKbWjPh8a/H6u0vcFgvD7gwg2BRH0BXn6PPdAPbehE0cnEGglCNBZTDPeE4nxKnMa5N6gDVy33cRnQpxK9fsBmiGHbiq5CuxvCsBecwzfVWxHrK0U721y4yUpFw/oc3GzIQ/cPsdkI1sddDTYcZWpuJattXQUA6FAQCAgEBAICAQEAgIBgcCvh8AlmSXvdzG5DrWXbWkdjM6aO83F6Co58ILRBvPuQ6CL5AhS1j3NDdUL6+pcMQBfMCAI0vCk+Hy5J4KU4gNo8eAPBJH0fSqe+3AUXhqlltu/FEXl9hPx2oRYtdw+djr3JB08fTb3JB00ZyG4JymRpC3K7YkgpWR7TpTGL0JrJEVb7hP5kpKCdHDiSk6SDk1chkFJizEhfhpWLopF4vI4/OWb73BvxibcbnAEL9Y79zLFiY6y7WB7xZ3BZNtMZnJXMZNrjyBIf70OsNX9suK0dqVQLtmJ9ze70UB13eLWNhEgziRACYhUCk/BK2T1rV5pVHVq/AOha44BNCAc0EKDbYCX0AfIYiFArYWEv22iIfZaINA2ECD7DDpTAxTMRjMeug/RnmGfjSCpxIPY39AIx5FjMO7cj0+2bMcMexne2eTEPZYiXCXlgWXkgum5N2g10xeZmNlVwBRnkBmd6GJwoZvBVX2jwXH8Nr0Vt5g8R9lajyBIW92gLHZIICAQEAgIBAQCAoHzCYGOivuD35m9uC6rFJcYXWXMYP+sm9GzlUm2vUzejH/lu1B8qF5d1PmbgEA9F4fyiE1BkLaN+f7p3Euia6j0jBb4/oCfm9Z+liHhtRGReOXjSPSNiMaLY8fh5ZiJeG38ZIQT7t+cOguvT5+DgTPnYeCs+bzcnojScHBTON1+WFwyJ0pbkpGt8fHbiUswnFLtE5dyJWm43H5oUhz+Gh+P51Z9i676HFwlbQZTHGDmcnTTOw8wo8NJKWks0wNmtINZ3LuYySsUpOdTr/sfjvW6DVs+vdpg28DMnqMDsmw45DuhTDqd57HY1hlCIMRjUh/Jo+14CrUqSAvX7pJrAilLWzZePX+CL+WhS/UA6lWqJsyqnqGdFpsVCAgECAGa2ZASoC6gtmONfp5iuu1oA9yHj2Ht7gOYuKUagwrceCCrENfKG9A1fTOuyshHO0OROqbTuC650dngxu0ZLtyf4cKtevuxLkbHsetkO240Oo7faLTVdTdYgzdKlDBP3ysEy3LtEf6f/2FwFG8JBAQCAgGBgEBAICAQOBsIkPWQ4qi6RnbsuM7o2s9M7lJmsgWZyYbuegf+YLDj5ox8LPJsQ3V9I3wBSqhohA8NosT+fF1SqPSoSgAEqSwUgKHAhtc/jsDzH0fgucgY9I2KwSsxE9B/3GT0nzQV/WNn4PUpszBw+hy8OWMuBs+cDwpvIpKUlKRDFyQiTJKSkrS1+5G+nbAE1P6csIi3dxMW4R9xFNy0GH+OX4L+yZ+ix/cmXG2wH7laKqy7XC6i0KUGZnR4mWJfz4wODTPaNMziXc0kx2/PxrkufqOVI2DJvbGT2bOto2zdxhR348OmQlQfJ5pM3NoMAtQ5hi4i+fmlJBow1f+RftQfaqGPtTis8Ge4Xo2XbITlpmp/GyrfaPEN8VAgcE4jQFcSOGVJ58aPXCMIv9HivvlhczBSWAEaMoqiD4Ru9LAxEERtow+VdQ2wHj6KjB0HsapsN6bbKo//rah420ubXNvuzHZuu9jiqGbGouLfmJ3VvzW5t91qKt7WXSmrZorHyyzerczokpjRmdbe6N7S1eLxtpOL7CzLsY1lWauZxellJk8RU9ypzGifxeSCKGZxuVh2STWTXWVMcmkvzdqSxNauvbCVj1Ji9wQCAgGBgEBAICAQEHtevJ4AACAASURBVAic2whYnMNZdnHFxbItv2tWyU5mtMV2lJ0yk92lLHtLNcss2cpM9op2sm3ry5m2XV9V7mk61KhaLvkCAQzOsgsP0vBk+3y9D1ApGoBNbg/emTgFz46IxLOR0Xg5ahwGRE/Cq+On4KVJ0/BGKLxpyPRZGDp9DobOnAcquQ97kg6bnwBVQRout2/9pfY/pG59mwje+EV4I2UVHlsr4SpDAZjRWcNM7vJrJMeIc7tHEUf3sxGQbfdfsqmUe9J1kDy4xlQEx4Ga87VbEcctEBAInM8IhErdaXYR9vXkImtSafNGwUkBHogU4GF2ZJxPLfSBgBqYRJUudf4mHGlqwo66BniPHIVp7yF8uW0X5hVXYqS1FG9tdKKPqTD4gCE/+LuMwuPMYDczo+cbpsntyrILr2OGwuuYbL2ewpEu01ivp+dXU9Ns5K+xXFfXcL9/RY6nC9vg7MzVoPS9cFOKrwp/ht9nbLmGb9Niu/Kk18UTgYBAQCAgEBAICAQEAgKBXw+B2Nh2jOZzaz3tmcF7HbNYLmIWT0eWkXsFy/Zex9Lzr/2tyfXorRbPLiY5Ci/VF9Z+mOPGpj0HcdDnw98tVkGQns9rGDp2SmslkpT8Et3btuNf0+aiz8ej8EJEFPpHjsMbYyfhjfFTeML9wNjpPOF+8LRZGDx9Li+3D5Okb5GSNKQmJaI0XG7f2tWkP0qSJi7G68nL0eer9ODt+vxyZikGMzo+42e7paoDY7jg1zvzxS+3NgTaK0X3Xp5NBGkRrpZc6CgXwVC993zvXsTxCwQEAucZAnTBVSVDQyFlPCY05AnKfUFVRSl59J6wx1eJVJqYVh6vR/7+Q9Bt243lxVWItm3BmzlO9MgqxNXmvIbLjEW4jEriZVuQydZ9zGg9zoyOA+2MtqPM4qplWZ6lzFg0r7WNEWJ/BAICAYGAQEAgIBAQCAgEWgECWbbbL7S4azvI9v2UHcLkAtwk52B0USn6WlyCID3P1i4/cLi0nKHSUNW/q2LnbkTEJaDvhyPw8ugovB45DgNJSTpuEvckDZOkb06bjTdmqCTp4JCSNOxLSiX3YZKU1Jhtoey+JVFKpO57CSn4a3wSBiYtQ58vtLhDKqQF2QYm2dYxueD/2NLCi1vB6S12oZUg0FlfdG/XrDIwUyG6ZTjBJBsWlW5Xzzc6xcRNICAQEAicBwhQUX2T3wdfwA+VBCUNKc0wwL2djvr82HOsDsWHamHZeQCflu/EBHcF3issRv8sGx43FeEOuRAdpUJcYihCF70VV+ltuDrDjpv1jmMXSY7tTLbjYtkWvFAqOs5kawNT3KXM4nExk+0TptjnM8U6qZUMDWI3BAICAYGAQEAgIBAQCAgEWhMCFu89LMvddLnk3HS/qYzml8Tz0Prdf43kKG/e1eEbnfAHg3wCGww28QTQ82Auf94fYtg9j0rhfJRuD2Bv7VHELl2Ovh+NxIujo/DqmBi8NHYCXgmRpAMmT8UbsTN5cNOAEElKSlKecj8vHkMXqL6kLUvuWxKQbeHx2wmL8E5iCt6LT8HghGXot2otuqfn1zHZ9RXTO0YwS1WH2zK2XCJ8x5q7kPP6wW8V172/y94CllmEe/QusmXASGsZfLzUVDCk531HKwAQCJwnCFCVfKMviFpfADsammA/cgyp2/Yh0bsNMdbywLAsO/qZinCnVISOCqlAaUJqpwoNCj5sYhZPE3+suMAUZ6jZwRRqDjDF1sAUCkeyhpqtoZPs8F4tO7Z2NDrWMMW9gMnOl87rAUkcvEBAICAQEAgIBAQCAgGBwA8jkOW9vb3JfbSD7Fjbyegwtzfag6qS1EvzUlvzlwRBep6sXk45TFU/Go5TCJe+BXHo+HEs/OJLPP3RCDwZGYlXIsbjjaiJGBAzGQMmTMGASdMwMHYmBk6lcnvyJJ2LobMX4K05cXhrbhyGz0vA2wuSMDwuGe/EL+LtTwmL0RbIUdpHCmzioU0Ji0D7PTRhCV5c9kXwaV3m4QuVom0sy+vpkFXm6qJ3920+icSD8xeBjNwbO2duWcaybPG/NxXPYwbbuD/byjYc8QM+vw8BzpGSv56qpDrlNBRPBQICAYHA6UEgPKjzOndVvBl+KewHSiQmvxoayj6ij4Y/E6TOyq9a7zTBBx9FOVI5fMCn+oTyT6q72gDgSJMf5YePwVi9Byml2zDaURb4i7XMMKTQnfLUJkfKDVlFKVeZHSk3Gu1JXQzWgczkSmTmkhRm8SQxyfqXDmbvxFuN3sXdzaUpTHa9wGT7C1dklqRcY3al3Gx2pXRXXCm3KK6UTmZXyoVmV8r1Jtei20Lv3Wx2p/w21K42exZdbimdzwyuwcxc3Ov8HYzEkQsEBAICAYGAQEAgIBAQCPwYApfmbrmx24byJe2M9mnM5JjHMl0pzOic1Sm7fB4zWJ9r/p4gSE/P2uRc2EqQwhOCQdQHg0hZvx59PhqBF0aNxcuRMXg1egJejyFf0li8MWkqqOSePEmHTJ+NITPn461ZCzBs9kIMnxOPd+YmYPiCRLwdl4y341JUorQNkaSnkrnvxSej75LVuFa3wc8Ue1Uns8d1uWx/o/kkEg8EAi0QGJbnmrG9MYCmgEqQ8jg0QZCeC12kOAaBQKtFgEhQX3NRezj0KESIhhjSAFWLBAOgex6MRD6hFNjIFe9UEK/WltCGAv4gjvsC2HO8ATZSg+7cj+TirYjOc+NP5gLcK+XguoxNuEifB6bPBzN7jrA026MtukLxUCAgEBAICAQEAgIBgYBAQCDQthAQBGmrXe+c9R3zUXATLZ4oSRZAWvYm9PlwJJ6LiMILkWPxatR4vBEzEa9NiMWAUHDToKkzMWj6XAyZMe8ESTo3Hm/Ni8ewliRpGyZI/xKXjP6LPkVPTZafmRyZzOJ6m+kKL2tbZ7rY27OCQCzaPZFpm+M43oQmfxM/l8jCRNVpnfVTWvygQEAgcJ4gwIWjnPekRxSE5IePxyEFQnpQ6o+aAGqhCzbUMzUFgdpAENX1Tcg7UIOvy7ZhTKEXgy2FeMiYH7zBkIsLDPlBJlkDTLEHmckZZJlUiuRGe9mL6/Uu/CHDhV4Gb2M3g63/WelnxY8IBAQCAgGBgEBAICAQEAgIBM4EAoIgPU9WT//LYdIiK0TpyHkFeD1iDPqMjMDLETF4LWoi9yTtTyTppKk83X7A1FkYNI3K7U8oSYfOjcPQFiTp8LgUHtrEy9ip9L6NEKYUNvVS8go8852MmyVrI5OdmZdanN92lKxPnonzUWyzjSMAtLtRyZsjH6xFgGpZgwH46WQSN4GAQEAg8P/t3Qd8VFXePvBjkFAElSJNxLLorq6u2973/e/7rusWG1Kkt4SOZRUXlS4gKCpNIAm92HV1WQsKSaZPQgmQZPpMCqH30BPSZube+/w/504SAiIqSyDlmd3r9Fu+3DP5zDPnnF91ClQOrdf0qT306T30HqMaSlUFp4Ih7CouRcrJAny2/zDm5O7D313ZGLDFh0csGbjXuB3RSdsgjBmaMGbIeT7PNDI49rU2edHW5D1zi8Fha2ZyH2tocp8VFt+mFmbv/qZm7xFhchXrc4OmeAoF/y7W8j9g3H0KUIACFKAABShQzwUYkFbnN5ZauO7yZFReyeH2MuNJ37ETPSdPxWMvTUCXcVPw5KSp6DplOrpPnaGHpL1mvIU+b8zRQ1LZk3Tg7AUYOHdhJCCdH4+YhZE5SSPFm5ZBho6XG5DKIkqy2rx8v5wjVK4rdtEyxCxahqFxkcfkcxWvuZztVLxXXg9OWI7ffWnShNWtCGuWIkyePa1sgZybTQ4Osa/nn50XPXwgSpgy5n508EQkIFVk7y1eKEABCvw4Afm397y5QSt/riz/43zBavRH9alxVJwJhXGoNAh/QRFSj53GRweOKW9n71eGb80K/snmUToZMkqFMSMsDBmKMLmU6y0epZE5oLQ0BZTmpoDS0ugpvtXgybzDnKXcZvLtaG1yH21ucWtRFneusPi2C3tgTwuT0952047twuwOCotPjbIE9HU0tWeXiGRnj4t+LvJBClCAAhSgAAUoQAEK1AYBBqQXfNvg3UoB+cVLn6cMQNb+gxg5Zy4efvEldH1lErpMfBVdJ09D31dnoNd0Wd3+TfSRw+1nzcGAt+bpIWlkTtJFiP0PCzdVFHmKjV+KmPglGJSwCkMWLMULi1dhwpp/YuKHX2HSR1/ipaUf4NkFSzFswWLELl6KQYuXIGbxMsQk/PgiUTIQHZywGCPiE9B78Sr8aa0RtxoyLMKe1VOk5vQXJu/DrTbteKRlkqdjbWjf3MerLABERZvds9/ccVSf60+2H70dVbYq3qAABeqDQGReT1Wf1zMy1B363J9a+ZQbGiJzgcopOOScoPrjmpy7WENIVSGnvJHzhcr1QBZMgqKvq1RRcaykDLkFRUjLP4mv9h7BMt9ujNu+E0M3ZqPLphzcb3Lsv9nuO9zJlDHkJpOrnzA6uwijf6Cw+P9yi9nXv7M5p/995pz+9xty+gubXGSBI33pLSzue5pt3t1fmJwdRKr7N8LuG6AvJtf/Cbuno0jadqOw2xvfYg10ubV8XT835/T/pT2vb6v17luv8icuN0cBClCAAhSgAAUoQIErJ8CAtD58Vbu8Y5TBjqztIC+KqiEvPx8T4pfiyX+8gkfHTcJjk6ag++Rp6DF1BnpMfx29ZsxCn9ffQj9ZvEn2JH37Hb1wU+y8OD0kPW9O0p/Qi1QGpHIZFr8CQxctw7AFyzDx3c8x7YMvMW71F5j8sQET3v0aU979Eq+9L4PS9zHknQTEJizXFxmQVvQK/aEepUPjl2JoXAIGJizHEx9/jY5WN4TF+8aVa3FcU50XMHr+/qJrt1YaKWHPgLT8M4RXFKhPAvLvpz7qXZPBKPSpNkrLo87Ij4/y76uCEIKI9DOP9BsNqxqKQwpOlgax72wpvMcLkHjwJFbtPIhJvt0YnB7AX1Pd+C9zJm41pCNKFkkyZKCNwYlOBvfZhvbAHrHB8ZCw+RcI+57Gdf7zlgdIAQpQgAIUoAAFKECBKyXAgLQ+fWX7acda8QVPf5ca6eWSf+YMXl+5Bo/9Yyz+Nm4CHp8wBd2mRELSntPfQJ8Zs9Dv9bfR94056P/mPAwqD0kHz1uEAfMWYdA7kSH3srq9HC7/Q4HlkPLXDI9fiRGLVuLpuDWY8eE6jIn7EDP+ZcOSjXlYmX4Iq7buwYJkN8Yu+xJT3/sSE9d8hph5SzA8fhWGxK/A4IRzQ/MvtU0ZxA6IX4EuH3yBX8r52Ox+CLPXfqXaG9dTxwXkEPvU7Nk9t+/AmVDFzwuyBemRyE9rgHw1BShQ+wTKe42XQYNcgpqMPyMFEGXF+Ipe5XLqjTIVOF0Wxq4zxUg7chKf7DyEt3x5eCHdj26bnLjf5kAn03Z0NmSiU3IGOiY70CnZidsNHnQ2+EOdDf4jdyV7C+9KdkPY/PLHvKBIyS4T9kA7sRYN6vinLQ+PAhSgAAUoQAEKUIACV1aAAWnt+/51rff4dHEJ4j5bi8deGIsuL09C1wmv4qnJ09BzymvoM3Um+r32JnrPnK3PSypDUtmTdOCchehfHpJW9CSNWbRE79l5qd6dkTlHl2JE3EoMn7ccMz76FqPe+QCLbFl413cGa/yFeM93Bqv120VY4ziOl1Z8ienvfYkxSz7GyAUr9Z6nPzYgHSjD0ffW4v7kdAirT37hzBdG97Qr2+q4tjorIAPSlJy5D23OxqGikkhTlUNq9WG117rlcvsUoMBVEyifSDSsaCgMhnGwoAgZ+WewYe9RrMjeh+nOHAzf4kcXuwf32j1oaEyHMKVrdyU5Tv080YF2SS41yuiT83xCWJyyaBIamBxoY3RoUUZHWJhdQWFx7xBm5wkhRzqYnOnXmdwWYfXNFPZAszr7GcsDowAFKEABClCAAhSgQHUJMCC9al+Xau2GKnqSqtCgqRo0RUNRWMW765Px5JhX0OXlieg6fgp6TJqGXlNeQ++pcrj9m+j9+my9J2nFcHtZuGnQvEUYPD8OMQsSECnatPSSRZsqwtMRC5fj5ZWfYfzSzzBzXQbWBM5iRaAAqwMFWOk7jSWBQsQHSrHSX4TPAifw/KIP8frHGzD8nVUYGr8SgxPk/KXfnYs0JmEFhsYvw7D4pZDhaNc1n2oPJW8rEibPKWHNCjZLyY5vYXQmVVf743rrmIAekO6Ye7/dh+yTBXqbj1STrrXNnztOgVonIP9mVfbZLr9T8Zi8Ls8uIy8674UXHKocHq+XW9P/+kXWKucElY068v/KYfRyaHyRouJgSRDukwX46NDxspk5+4pHuHKKf5fmK+6w0VMsUn3FIiVQLFKzi0Xqjshi8RYLg9PTOiWr+B5LoEhY3HtFanaJSM06Jkyuf7Wy+nb+xpJdcq81q/hOa1bxTfZAYWuLN7+9LVDcxp5d0sqeXXJzSk5xp5Tcwg727JJm2/aWNE7MGFLHPll5OBSgAAUoQAEKUIACFKh+AQakF3wh4t1LCkRKTkSGCZapKr7ctBkPP/cCHhs7Ht0mvIruk6ahx6uv4anpr6P3zFnoK+ckfUPOSToXg2bPx+A5cl7SdxAzb6Eekuq9SBctwZC4pRgStwwxF8xNGhu/ArFxKzB80XJM+egrjFv6OT7ICWKV/yxmJbrQd+5HWOPKxypfAZb7z2KF7yze95/Ga59Z8daH3+DpuHcRm7ASMQlyOP93h/QPWrwco+ISMCRuMR5Z/Sl+n7jlaBuD80GxwdtC2HNbd0w70EQY0lpWf0vkFuqEwNq1DURK1sJouxfmQ6egIIwyGahUhjCXbF58kgIUuAICFWGonORCLuGKVFQ2xfJFjnYv04CgBn0IvJwPVP4vrM8LqiAIBWWqAoTOb7+yXNKxkILA6bMw7D6Id715mLzVi4EpLvzRnIFOZgeE1RMSBmefZkkbbxGJ9nYiMf3cYk9vJ6ouSc5bhN1+fRvL7rZ3WnxthTnzJv15o6eNfFwYPTfckZjermK5Qa7LHmgnry+2CENmeyE/h3ihAAUoQAEKUIACFKAABX6aAAPSK/BtrB6tItKPJtKDRvYklReT14tur7yCx8e+jMcmTMYTk6ai25Tp6DFtJnq99kYkJJ01G/3fnIOBb8/Tg9KYuQv03qQVc5LGLFwMOS/pdwPSZRiSsATDFi7BjM8SMXVNIt7PKsFKfyGWpu3FlE/NmPapGe9mHMB7/jNY7i3ECl8B5hu8mP3Rery48lMMjlv+vQHp6LjFenD6xIoP8fv1qYi2eTxCfqnlhQKXK2Dy9hMmZ+i9vEN63ekQA9J69AnJQ60RAnp1pMjvEiGoKJW9QLXIPKCqfh2pGh/WZIGkSIV4fRqM8s6h8sc/OYfwobMlcJ4oROL+Y0gI7MULW3x43JyJ25PS0Wr9NjTdkA6R7IQweSAsHgizB8LgQUdTttLOGOh7uR8hfB8FKEABClCAAhSgAAUocA0EGJDWiK9ztWYnIj1zZI+a8vGFGiAr83r278OgiRPx2NiX8fj4KegyaSq6VglJZXX7Pm+8rVe4lyGp7EU6aO7CCwo3LUFM3IUhaSQgHb5wCWZ+lohp7ybhQ38xVvoK8a7vND7xHMM7iemY8EEi3jT49MeX+85ivtGHtz/8Bi+u+OSSAenI+CXosuwD/NdXdlxvcUNY/fvE+rRbr0FT5CbrggAQ1d7sny0Lpoxz5iGkRvqksQdprfmI447WBQFNg6oogKICYbkogBaGBrlEasaHNA3FYQVHgyF4Couw4cgxLMrdixfSA+ie4sC95u240bAVwrQdwpwh5/iMBKFmb0iY3FuFyXtYD0SNXrQ0uHF7shNtjJm40ZiB662usLB4nqgLH2k8BgpQgAIUoAAFKEABCtQbAQakdeHb4NU+BtmP9NyiKCGomobs/fvx3Juz8fiYV/D4+MnoMrE8JJ06Az1nzEKvmXJe0rfQd9ZsvSfpgDkL9MJNA+fHYdA7CZC9SAcvXKyHpBVzj8oK9EMTVmL4wmV49ZN1eGXx5/gsq1APQpf6i7HCV4gP/Gcwa902jF6diDW+ArzrPYPpn6fg7Y/WY3Tcmsoh9rH6MPvz5yHtu3Q1/vyFCddZvBCWAK6z+Aw3bfK2qDcfADzQKysARN1rCcwTKVnosdmLIhnM6D3UIr2tr3ZL5fYoUD8FNP1vUqmq4WRIwb7SIHxFQaTkn8Xne47hnayDeCkzD49t8eO3NifaWRwQJgeamlxob/LgJqsX11n9+nK9NQtNzH60tPjR0ezDrRav1trkdt1ocARusHjQXPYctXogbHLxQti9EBuzIKze4Vf2w4VrowAFKEABClCAAhSgAAWqVYABaf38+vifHbUmyzXpEan+XyUMTVX1ud4OnTqN8fMX4M8vjcMT4yaju5yXdPJ0dJs6A0+99kZlSCqH2w94ex4GzlmAwfMWIXb+IgxZEB8JSGV1e30u0vI5QxOWY8Si5Ri74hNMWvk53vhiI94LnEGCvxiL/SVY4SvCGv8ZvBsowhrfGb1X6Ytxn2Dmx99g+DvLMSQhUqRp0OIlkCHpsPiVGBq/HIMWL8Vv/2UovdPsOC5sWQ6Rkv1pq43ZnzSTc8LxQoHLEsB1Haz+SbIH6UM2B46WBgFN0dvLf9bm+G4K1GKBKiMOIqMQzh2LvK/opZDKRyWceyoyf6g+h6gKOVVFWJZE0kLQ9EXOiA0osieoquJkMIS9RaXwnTiDDYdOY+WOw5ji2omhW/0n/pTiKPhvs9tyt9m1QRicq0VqYIPYlLtemLI+EMbAlDbWnK/vsuatFym56/XHN2WtFxsjS1Nz9nvRBt9bIjXwqf7YpsBKYUj/pbBlPSlMznHC6PiigdH5eafU3A2drbnrf2XNXf/7lF3fdjIF/nZZHyF8EwUoQAEKUIACFKAABShwbQQYkFb5Nsably8gq/2Wz+125NQpvPn+R3jsxZfx2LhJ6DrhVXSbPE0PSXtMf13vTdpn1uzK4fayeJOckzR23kIMfide70kaW164KTZuKWLjl2BE/DIMn7dEDz2fX/QRFph9+CDrrN6TdIW3AKt9Z/FuoBhrHPmYsGodXnv3C4xZ/AFGLlqBoXHLMThhGQYlLMXw+CUYHbcUfRJWosvn36Cx2X1U2LPThdXXSwDXibVro4XAddemNXKrdULA6O4m7P6i3yVvR25BkV7xWpMBES8UqMcCejCq/52QoaYsjBQpoKRPP6HIOUHlj2xyxtAwNE0+Wz6VS/l8ooqsEh9WcKCoFJ6TBUjcfxwr8w5hiicPMdsD+GuqEw9YM9DJkoG7kzPxy0QnOhrdmjC4/iVS/J8Ju6Oz/vk+c2aUSEpqpC9AlP6Zk5nZsHPFY1WvA4HoyoJHsmCSfO7CAkjy8YrnkpIayfXo66pYd534UONBUIACFKAABShAAQpQoB4IMCCtx99Yq+HQ5VB7+YW3sKgE8z7+FH95+WU89spEdB0/BU9Onobucrj99DfQZ8YsyHlJ+1Up3DR4zgIMnLcI5xVuiluC2PilGBa/AiMWrsQzcWsw69NEvLT4c0z/zIaEjXlYmXkQq7cfwPxkN15a8SUmr/o3Jq7+F2LnL8aI+FUYEi97kK5ATPxKjIxbgiHxS/C3j75EdIofwuD8XKRkW4Ut++F60Nx5iNUtMHNm1A0m7yRh8RbfbkjHtmOnAFkumxcK1GMBGXvq0aemQFXDUMt7gOpzWSNSTEnWMlM1BaXhME6VBrG3sASpx8/gn/vzMT97L5535qJPmg+P2rzBB80O3JycASEXgxNNk9yINngRbfRAGD1oZ3Qrd5q9aG32qTdb3K8IY2ZPkRhoV93Nn+unAAUoQAEKUIACFKAABWqxAAPSevyt9Qod+nlDJivuqBoKS0vxbrIBj74wFo+/NAFdJ0xBj8nT0fPVGeg97XX0mjFLn5O036zZGPDWXH1e0v7lhZvkvKSDF8jepEsxZNFyDF20Qh8aPyxuJUYuXI0p73+FaR9+jfGr/42xq77ES6u+wpT3vsQbn36LF5d8gKELlmJIwnLExq/QA9LY+FUYmrAC/eJXossHX+CBpG0Qm/Ig9N5+9uv13qO1uB1z12uIABDVxuadK1JzEWV0YN2B/CvUyrgaCtROAdl7WgkrUBQVqv5jgfzBQEOpBuSHwnCfKcT6/YexLHs3ZqbnIHazF7/b6ESHlEzcaXbifoMLLQ0uCKMPwhyAsDgLhMWJaKMTnU0e3Ko/54IwycUJYXZCGB1bG1o8nzdPyZkgzJk3CdlrVAiODKghH5PcDQpQgAIUoAAFKEABCtRIAQaktfNLZ03aa1mGprKPnOxAKr8QyyGSqoawouGLLdvw17Hj8cTLE/WQtPukaej16mt4atpMfbh9ReGm/m/NRd/Z70CGpLInqRxuH7tgCYYsXI7YRXKRvUCXol/CKgxeuAwvxK/A+OUfYdK7X+Afq/+Fl5a+h2cXLsawuCUYvFgOqV+CQQnLEZMg5xxdhZi4Zeiy5nPckyh7HbnRLDULTZMyutTIhsmdqp0CQFQni3uuSM2GMLuxMntPTWqq3BcKVApU/JZVca0/Ie9ceLnYY1Vfc4npI+RA+bPBIPKKSrHxbAif5RfgzT3H8ax/P57aEgj/OcVb9KDZXXyr/EHB6pc/WJWI1Bw035yHdlt2Qpg9J4Q9EBLWANqZfFrnjTtwy+ZduHnzTkRvypWBaL5IDeD6zTtw3eY8CLls2Q1h8+8SNu9hYfM/wx+/audHKfeaAhSgAAUoQAEKUIACV12AAWnVb3q8faUFZI8hGZ7aXT48PnYi/vLKBDw2fiJ6TZqMPlNe03uS9j6vJ+kcDHp7PuRwezknaewFc5IOiVuOmHjZM3S5XmhpWNxyfY5R+bgsvCSXIfqyTB+a33/xKgxcvAIj4peg66qP8Mf1m9DAKHsa+bXb7TvQxOjse9UbHTdYdwVmIuoBk+xBmo2mBjfGO/IQhUIndgAAIABJREFU0nvNyZ8ReKHAtRCQn8DlM35qivwFS/9Mlo9EFvmDlobIEHfZt1OFJucBldf6D16AFlagKio0NSzvRK7DYWiKos8nGpTV4hUFO0tKsTn/FD7ZcRAzMnLQY5MHt6Q40dSQsekX67d2b7N+ey+R7OglbJ4e4ttNncT6zKbCHmgm7DufECm7/kskbbuxZarvsZ8lO3rdm+zuJYzOPwmzu7cw+B9sZHB0bm5y9/pZcmTpmOzu1dzk6XGz2fXnNsnu3jeb3L3aJDt6NTP7eostO9sIo/EGYd/TuO5+2PDIKEABClCAAhSgAAUoQIErKsCA9Fp8Ya0/25S9SStC0qz9B9F7/ET8bezLeHT8ZHSbOBW9pryGp6bOREVI2ueNtyuH2w+e8w4Gy96k+nD7hPLiTUvLA9CKIPT7rldi5KLVeHrRYr1y/ZPLP8DD6+xoa8yAsMp56lxHb0vNQZOkDAakV/QTpZ6vbCai7rV454qUbLQ2uDFwoxslqgxHGZDWn0+9GnaksgeonN8TQAhAqRzgXt7TX7+hygJJGsoQRhCKXlG+Mi1Vz+8+WqICh0tDSD9eiM92HsCb7h0YmuZDN5sDfzSl45fJ29E8eTuEIVOfG7R5sgcdbDvQzOBZVc8/GXj4FKAABShAAQpQgAIUoEBNF2BAWsO+zNax3ZFfvPWlvFDN/vxjGP3G2/jzSxPQZdwUPDVxKp6a8hp6TnsdvWe8qc9J2rfKnKSD5izAgPmRwk2DFyRAVrePjZO9Q88Fo1VvR3qPyudWY/Sid/Fs3GL0WbYG//t1KhrLAh4mtybMLgiLS+mQEkCTJPYgremfUbVq/yqG2KcE0CHZg1+atyM/KGOp84OmOtbMeTg1WEDPR/VEVKakir5oCOrV4mXdeNnHX1aQ11QVIUVDQSiMw6VlCJw5C+Ox0/h4zyHM9O/Rhm/x4DfW7WiVvEUTSVvKhGE7hMkhh7OfELbAcWHxasLkg76Y3foUE/q8oKlZEAbX3FrVjrmzFKAABShAAQpQgAIUoED9E2BAWoO/2dalXZPjNzVFj4kOnD6DcYsW48kx49DjpUl4asKr6Dl5OnpNvWBO0lmz0f/tefqcpAOqVLcfvGgJYuKW6nOKynlF5XIuGI0Ep0P1Ifer0Gvpe3hkrQEtTPILe0B+Ud8rbB7Zw+mfzTfuUpp9m87q9fXvY6/6jhiIamKTc5AGcFeyV7nOsEULnC5kPlqXPstq2bHIAFRBWA9Cw6qKMhUoUlWcLAth79lSOI4VIGnfEbzj343nt/nRxZaBu41bcI9xO+5NzMDtyY5glMmVLyzekDDLH5m8aqdkz8l7kz3agwavdqvF42hpdm9rYXarbY0u3GVw4lcGB241OUqEObNEbJafuxnvVV+j45opQAEKUIACFKAABShAAQpcAQEGpLXs226t3V3Zj0mO64xkRccKz2LWqvfRbcwr6PrKZHSd+Cp6TJ6KHlNnoOdrb6D3zDchh9v3fWsu+syej37l1e0HvROPQQsXQw9JF8mQdKneo3RI/IryXqWyar0MSZeg59IVePjzZNxudIaFyeNvYvafbGv1HWlr9R5pYc9xC/vOLGFydrgCzYiroEBEAIhqoRdpykIng69QGNJKjQePValiVmsbMHf8MgV+at9h+Xo5IcN57yv/3KyYrEH+1CRnCo288juv1ofTBxUVBTIELSpD+qkiNenwqZKP9+UfeTtn/6GnnTsPP5mWdfhndtfhJjbXYWF2HhZG505hclsamDy7b7ZlHxaWgCxydFhY5OLLamrI/DDa5P9GWLK2i5TAYWH3HhYbfQdapGbPj04JvC2sXpOwurcLu/+wSMk6LEy+7cLoWSusOVnRRg+nMuFnJAUoQAEKUIACFKAABShQswUYkF7mt16+7T8WOFNSisWfrcWTL0/CI+Mm4PGJE9BzynT0nDoDvfTCTW+i96y30futOegzex76zZmP/nMXQIakMQsXR4bbL1qqF2katmgFhsTJkHQlhiasRN+EVfjLP9fhgeQMCLPv7PVW35fNzZ6PhDnQSdiz7xAbs9rrRTxqdvPk3tU2ATkHqSzSlBKIDDVOdGJxzt4L0q7/uOlwBbVEQEaYshBS5UU+oMm8PFIo6VzgWT4vqJwuVIsUTZJlkvQgtHyaElXRoIRVhBUFYVUuKoJqGIVKCIdKgsgqKMbGoyewav8RzMzZpQ3LzMKjG524x+pShdnjFRvSlzVbt/G+dl9vvaOx3XWH/jkoPwvlYvTcqRc2EkLcYPG1bSzvVzwnr61Zt1dWg8/MbCjk+5PLH6/aRuVzqZ479cWS3Uo+1THtQJPOSXmNqr6MtylAAQpQgAIUoAAFKEABCtQ4AQaklV9deeMqC2iagrNlZfjYYEaXf4zDY69MRPcJU9Bj0jT0ePU1vSdpr9ffQi+9J+kc9Ht7LgbMmY+Bcxdi0Pw4DFoQKdw0NG4pRi1ajBFxSzA4bgV6JqxGl4/X4YGkdDQweSEsgT0trf7cm62u1TWuAXKH6pbATET93OSPBKRGN4TRjcnOHL1H31VuXtxcTRXQCyRFgtDIHM2yMJKcq7m826ispqQXR9Jv6EcRBHA8pCC3oAhb80/hqz2HsDywG69n7MDfN/nR3ebGvTYX2lqcuMPgQiuD83SUwa0Kiy9fmH15wuz7UBids8TaA03qVoPj0VCAAhSgAAUoQAEKUIACFLhCAgxIa+q36HqwX3rhJhUhaPgqdQt6vzwZ3cdORHdZvGnSdDz1amS4vexNKofb939zDga+NVcPSPvPW1RZ3T524WKMXJiAYXGL0Xvxavztw6/x38kZmrAEioTZXyQs/kPXW92nm5tZSfkKfWxwNd8nMBNRP7P45wp7AA2MLsg5GwdtciGsp1/1oE3zEL9XQIahsueooqlQtDDCWhghhPW68Ro0hFUNp8MK9peWwn2mEMajp/DB7sN4y7sTY7ZnoXeqC3+1OnG3MQPC4IBeAEkvOOfUi84Jk/t4Q6P7mDB7NX2uUIsnJKzubcIeWC6MvtuEIbO9AKK+79Tl4xSgAAUoQAEKUIACFKAABeq1AAPS7/0+yyeqW0DvMSW7UykIqSocubvQQwakL01Ct3GRnqR6hfvpr6PPzDfR9/W30H+WnJd0PvrOWaAXbxooe5K+k4CYBUsxcNFSdFv9T/w6UVZX9oeE0fF1tMGRE2V2FIpNWRAp/qfrdWPnwVe/gAxITTlzhT0LDY0OPSB9xJKBMkX2BuSl3glU9ArVD1zeiVyKVQ1HS4PwnjyL5LyDWOTdhfFpfgxOceH/WTJwtykDDU1OiIrF7JRV4Y+1M3pyWhu8aGfOQgeDHoRmCKvrX9dZXHubm5zhNgYHOtg8aJ8awC12P9pszEELe8AgVmY2rP6Tn1ugAAUoQAEKUIACFKAABShQiwUYkFZ8ZeX1NREoH1eqqZGSI77d+zB46mv4y8sT0G38ZPSZNFXvSdpr+huReUnlcPs3Z6Pf2/PQVxZumhuP2HkJGDw/AX9b8TF+vmEjhOxVZXIfumnzjq9apPrXNU/xfSmsrqnCHuhci5sqd702CMxEVCdLztyGtpzKHn5/MKQjXwak8lyX80teWIDnmjS8+rpRGVLKf4Hy4ev6v8k5i8o8s2J0u55pyv9EPp/kK+VnlRwCryGMMILQtDCghcrXeW5dZQBOBMPIO1UI+8ETeHfHQbzi3YkYR86h7hlZX/9mo2tdI7tznbB71gmbf52wZ5UveeuEPW/dnbacdZ31JWvdvbacdSIl52uR4vtapAT+FW12zOywMWv9zyy+rzvZctbdZM+aJDblviM2+j8Tds/Ym4yOvwqjZ5Qw+18Stpz/EwLX1Ybmw32kAAUoQAEKUIACFKAABShwzQQYkJ77Qstb115Axg77Tp/BgGkz8PjYcXhy3CQ8OXkausk5SWVP0hmz0Pf1N9F/lgxJ5ZykCzBoTjx6LFyN//0mBcIie1o50MjiPnrNGhU3XH8FZiKqgyVnbhtbrgzpIUwO/D4pHd7iYKRQkxop2qPnbte+udW/PdAT0Ii+jElliCnn95SFlCoWGXUWAyjRn5OBtqoPg5fXcjqQMqgokUPlVbkAJaqGk4qKHcVl+Or4aczN3Y2n01x4xLIFD26w4dfrN+K+xM3oZEhHtMlZLKzeMfW3gfDIKUABClCAAhSgAAUoQAEK1FABBqT1LyOoyUcckhGEpuHY6QKMi1+Gh8a+jEcmTEbXSa/iqSnT0XfqTPSeMQv9X38LMW+8hT5vz8XjC5bgoX/b0CY5s1BYPJrsQdrC4j5SQ5scd6suCwBRLezZ81ub/YeE2bNT2HzobHDAcPhkpNnJUK2iIE9Nboh1dd/0ivCRLrzyc0bOByqLxclpPqBV9PItL5JUpXepnB/0RFjBzsIibDp8Ep9n78UMVy4GbnLhIZsDHc2ZaGDMxB0Gh/azJAduTXbhFlOWKsx+OT9o+eJWoswu3Gzx/LsuNwEeGwUoQAEKUIACFKAABShAgVopwIC0riYBtfO4ZC8tffirBuQXnsWMNR/gibGv4MlXJqDbhMno8epU9Jg2EwOmv46BM97EX+csxO8/+VbraHbvEmbXTmH17RPJjq1NbL68WtkgudO1XiDanjWgkT1rrEhyPizM7jGNkpybE/x7IpNJKHo8GulNWjubaK3ea6kvSyPJ/2pKGFDl/McKShUFhWEF+WUh7CkshuPEGSQePo5lefsxzr0D/Te78ZAlA3ckpUEkpkEY0iHkvKBW2UvYq91k8KNNsi8sjO6jsjhXQ5NHbWnyZNxh8Ll/bvBr7WVQanKlCrsfwuZdUutPch4ABShAAQpQgAIUoAAFKECBuibAgLRWf9+vczsfiUdVqHJOP01BYVkQcZ+tRbcXX8Lj48bjkUmT0WXKNPSVQ+5fewv/t+pzXG/IlGHF2SirW2tl86Gx0bW9lTX31rrWVnk8tUTAkPlbsTF7lzA53hI2z8+Fxed5aZNbzlQJKOXzX8oTnZfzBPTR71UekfcrpgKt8nDlTfnc+e8pv6dH0Ref6FUOiy8KqzhcVApvUSmMJwqwZt8xzPTvw4itfvUhmwv32l24weaGsHkgLO4iYfGGZVX45tYAGln9iLb6EWX2KrcYvNkdTf4dbU1ef0ubFy3NLrWh2ZMfZdNDUJSHoVoTq0+up1hY/XNESuBjYffOqiVnMneTAhSgAAUoQAEKUIACFKBA/RFgQFr5fZs3rqBAZNjquRRIL8Ikh7BWXmSYcfFL5JlI2CGzjqJwGB+tT0TvVybi0Zcnod+EyfivaTNw59IPcP/6rWFh9RcLk2tsc7N3xM0pOf9obPI+XH9aMI+0xgnY9zQWNv+Dwux9QCR5OgqL56GuKa6zhXJ4txrWp5CQw7u/vwVcvF3UiUcjzbqyB61UkBaqPtw9Uj5JHmdk+LuGsKYipMk5QCNhqaLp9ZGgaBrKNPm8XENFVBrWb8vX671Bi0vhKyiC7ehJfLLnMOYH9uAF127tybTcY3/YnK31tDkmPmTOGPNAUsaYnyU5X2xicQ8QFm+M2Jg9Rtizx4iUvOeFMfA/DZI9PRoa/cPElry/64/bA2NEiufvwhDoLIy+20Ra7t/ExsAYuXSwBl78hTV7zM+s2fL2mIbWwBghX2/1Pi3sOzs/sMHbornF+4cad85yhyhAAQpQgAIUoAAFKEABCtR3AQakdSJ2qHEHoSphHD50EGaTAatWLUdC/CJ9+ejD9+BwZKC4qDBS1fsH9lwPShQFZaqKb1LT0O/lyeg75lX87+xluO+bjehgdJ0RtsAxYXA8Ud/bMo+/hgqkHWjyS8O2wiNlZXrFcxkGqrKg/Q+c+3X66SpBqT7Vp/QoX8IaECwPQvVkVE4PqoWh6lXjVZRCQ1CGo0EVZ4MqDpaUwnmmAIkHj2FN7kFMd+eh5/YAfp/qwM8smWhu2A5hTIcwyp7m7lJhctmFLXBGWLa3qqFnDHeLAhSgAAUoQAEKUIACFKAABa62AAPSOh1DXJODO378OFauWIYXX3gOQ4fEYEjsYIwcPky/HRs7CMOHDcHkSRNgMBoQDp/rUaeqVXuYlu+6TE1U2csMCGkatrk8eGT6PNy61ghh8SDa5AndYvEdv97geOhqtx1ujwI/SiAzs2FzU8Ze/+kifeqI+hyQVuaierEkDaoqw2I5pYYKRVOgyCBUpsdVLrLK/PFgCDtOF2LToeNYm7sfczx5GJgRwF82u3BPihM3WTNxk8WFxiYXhCEzV1i8cs5PCJMfDQwetDS40cngwu1G9wFhcA0WtqznO65Na/Kj/v34IgpQgAIUoAAFKEABClCAAhSo+wIMSKt8E+fN/1hg9+7dmDhhAmIHD8LTo0bg788+jWefHoXYmIEYMWwInn1mNJ57ZjRGDh+K2NgYrFixAiUlJZXDji++A5HARM4fKC9bj5/EoylpEObM0hZGz9m7LJ6SGyzOR+p+a+UR1koBOeTe6jlhOXgcYVX2IpVBYD3tQVr+G4hsyfrAePn7hwoEFRUFwTCOlgThOl2M5IPHsSp3H8ZlBjBwiwsP2h1oZ87A9cbtEKYMCFOmJszuImH2BaNNAbQzZUOYPfuF2eW7yejM+4XBGfxNkiMszO6jwuqBMDkii82bOHMmomrlecSdpgAFKEABClCAAhSgAAUoQIHqE2BAevFIjo/+RAFNw+HDh/HM009j2NCheP75ZzE0djB69+yBp7p3Ra+nuuOpHt30231699SD0tGjRyE2dghWrlwJVVH03qQX26o+T2GVuQrVcAi7S8vwTKpXbWZ0KMLqOyqSfb+qvlbCNVPgPxBYG4gW9uwD7+YegAZZR12pMUPsI7N2npvF82Ltr7ISUtWOnfK2nnKWj4uHCjlTaGRN5XOCyuTzgt6gcv2lAA6WBpGRfxKf7t6H6bmHMMqxA49l7sKDZsfeO82eE+3M/oJoc6BYbN4HsXk/Gmzeg/ab9+DWTTtx9+ZduH1jHhqaXFuEyfG+MLn8sqJ8I4s31NwcmC+s3m/EplyItDw0NXl3NTT50kXKDoi0vRCpO/LE+sym/8G/Jt9KAQpQgAIUoAAFKEABClCAAnVRgAHpRSMBPvgTBBQlpKcl8+fOxvChsXjh+ecwaEA/9Oj+ZCQUlcFolaVn+e1RI4fjmadHYuCAftiathk4r4jT9+9ASEYsGpBfHESXDBduN3jL7kkKdKmL7ZPHVAcEkvIa3WXLOjLCk6eft0EZJFYNG7//VK/2ZxRFgyJzTDUyB6iMNiNLpHhSpFgS9B6vkUJJMggNlw+HVxCWvWFVVQ99IyWWIsWn5JzB+8tCyDhdiG8O5WNp9m5MdWRjWKoLT5oc+FVSBqKSXRDJ7q1i7eafi28zOwm76w79Xzszs6E4gCYiKe9Gkei8XXwb6NTh20CnFt9mdupQvjSRxZEgrqs8OwxpLZsZd7YR9kAzkZTUSFizbtcLZNnt1+uvsfjaCnNmJ/G16+bK9/AGBShAAQpQgAIUoAAFKEABClCgQoABabVnEPVgAxr27N6ph6KjRw5HzOCB6N7tSfTo9n0BaVf06N4VT/XoimdGj9SH4k+fOgWqKiOYH76EywOmUg0oCCmY4N5d1iIpgwFpRaPmdc0SSEtr8itrVuET27z6yR2CDBRrRkKqhSO/S8jANhKAyj6gFUskLJXtTcaiMiyV6ammAGEFKFVUnAmGcaC0DO5TxVh/MB8LPHl4ZrMXjxq3ofP6rWi7IQPXJWVG5gO1uCEsrshicofaGz3abSbfPoaWNet05d5QgAIUoAAFKEABClCAAhSolwIMSH84kOMrfljgnflzETNoAJ577hn0rBhO36Mb+vbuiV7lw+xlL9JIMBrpUSpvy56mo0cN1997YP++H95Q+SvkHI5Bme4EVSzcc7SsadJWBqT18hOs5h90x7S0Jv9jzi38eUomZKhfETZe64hUbr8MCkJaCKoaAmRPcLnIHyrKiyiFVBWng2HsKylDxqkC/PvgUSzM2omxjlz03uTBr20OdDBlItogq8SXV4o3yjk/fYgy+NE62YcWBi/aJrvRzuDBPUk+3G7w4RaT93S02ftPYc+adl8gEF3z/xW5hxSgAAUoQAEKUIACFKAABShQpwUYkP7oTI4v/B6BUCiI0aNGYNSIYRgxfGhlCCp7kU6aOE4vyiRD0qrBacWQezk36bPPjsaA/n3wzbqvvmcLFzwsw1E5FFhT4ThdiD+k+ApEovdPdbqh8uBqrYAMSB8y5hW2MG/HoVL9zIWsZH+tA1LZqmQbkgWSTika9peG4DpTAtOxAnxy4ATm5xzAy44d6LrRjd9YMtBKFkjSiyRlop3RiVssPlxv9iHK7MX1loDSwOgta2Hy4k6jF/fKkNTqhrBVWSxOrb3Jg/ZGb2Fbs3d/M7Mv+3qr999CztHKCwUoQAEKUIACFKAABShAAQpQ4FoKMCC9IHzj3Z8scOrUSQyJGaTPJzqgf9/KgFSGoLJ6/bChMfrcpP379amci7RiHlIZmspwVQ7LX7NqxY/atpyqVNFUnAiGMXSbH8Ls2yGM3l9cy3bEbVPg+wR+l5nZ8E5L3t6GxgxsP1moz/JZNSCVA9plgaNIkaNIcCrnAY0Mea+YEzRyP1zlcRmwalpkuH5IzgUaqQsfKZ4kJxZVlMjkouXzipapGs4EQ9hfWAzH8TNI2puP+N35J8e7dh57NiN72xObvebfW92WB6xeawdD5j9FSk6iSMmxCrPn02Ym7z9b2XItd1lzLHdYAt8Ku2+9sPstIsX3tTBlfClMzjeEwTtJpAa+Fakei9josTSxeSztbH5La5vf0sqeY2lscK4WqYGvRKrPKMzOWR1SdqxtZ/F/Juz2Zt9nx8cpQAEKUIACFKAABShAAQpQgAJXRYAB6Y/K5PiiSwicPHlCHyL/7DOjMaBfn/MCUjkPaZ9eT2HYkBi9d+nggf3Ru1ePyqBUhqiy52nM4AGIj1t4ia2ce0pTZaCkYu3uI7hNzm9odZ8WiU72IL0qnxjcyGUJGJ2fN7L68OnOg/rw9QsD0orq9jL8r1zkcHxN038MkD09NVWBpqjQ9OBThp/li3yDrBavTzuh4VQwhJ1FJdh6+iySjpzChzsOYL5nBwZnBPCHzU7clZKJppZ0CEumIhIzPhYmzzaR7PyDXtwoLa2JSDvQRKxd20Dk5TXSK77PRJS831F/PK2J/rqkvEZibVoTkYmGwo5IISQJU/H42rQmHcsX/XVyvbL4kt3eWMjb8rJ2bbR+/7JA+SYKUIACFKAABShAAQpQgAIUoMAVFGBAei54463LEygpKcHIEUMhq9IPjR2Mp/QCTJF5Rnv2kMWYukEOpR88aABefukfeO7Z0ZECTt276sPun3tmNAb274t/fvLRj9sBNYScwhI8YZDFX7xyGG+ZMKQ/cQWbBVdFgSsrYPIsFzY/5jhz9J6heqBZ9Wwvn/MzCA0hfdFrxSOshSF7h8pq8WGoCGkagqqGEkXF8bCCvOJSpJ0o1L7Ye1SLz9oTGpuZXfTIZg/+2+489aDRGbwt2blZmFwQRieiDG40N7jR2uDGHQYP7jL7w8LkXiPM7oXC4rzvyh4w10YBClCAAhSgAAUoQAEKUIACFKhFAgxIq6YUvH25AlNfnayHo88/9/R5vUMr5hrVizN174rhw4agf9/e+mvkMPv+/Xrj6dEj9J6nAb/vR22+SNPwylY/hFFWxZZzHbr+Lb7Z3LwWNTvuaj0SkD0pb07JOSlDyhe2eFCiyh6fchB95CI7f8qiYyH5H/mwrBZffilTgeMlIfiPnUbinsNYnpWHCY5cjNriQxebA7+zOHCHMeNMC4PnVNtkT3ZbQ6CoQ3JA62TwFbc1uUPtzL5NzU3u4w1s2RBmN4TZBWFyQJgyIey+0+KbbW31OUBlL1FeKEABClCAAhSgAAUoQAEKUIAC9VWAAWlFFMHr/0Rg29YtGNCvL54ZNRIDB/Q7b5i9DEnlXKOReUe76s/pBZu6d9WH3csq9mP/8QJksacfc1l39CRay2A0NRvt7W60tWbtEUbPnfW1DfO4a7hAUl6jVlZ/vgwo+9odOBUKV4agMgotVTWcCIawt6gEmwrL8NXR01iQdwRjHHl4JC2AO1NcaG7OlOFmmbDKHtNeCIs3KKy+oLD5IKw+CEuWEpWSi6b2LLSx+9HA7D4oUnIhTJ5DUWZvfmuj29bJEii5zeRTG5l9YWHPhkjNDQqj77YarsfdowAFKEABClCAAhSgAAUoQAEKVL8AA9IfE8nxNZcS0DQNqqpg/PjxGDlyJJ577jnoVet7yGH2XfVgtEf5UHu9R2n3rvoQ+yGxsXjuub9j0KBB+Pqrr6BW6VVXsT29ZI0i/6sB4TLsCYbxG8O27SLJ81ex0RfbwuKNaWzLfliAPeCq/9OCW7gsATlXZ2pWgTCln+xuSYftVCFSj5zE0qw9GL8tC33NDvza6EBHs2f3fSZHbGejIyba4ooRFm9kSc2JEQb3fwtDoKUwev8kjM4uIsl5i0hMbxdt8/W+ISXrUWHKulvYAoNF1fdZAjHC4HlIbM5pLjyeG5pvyftDs9Qd9wqr+1Zhz4kRKXn9xMrMhpd1THwTBShAAQpQgAIUoAAFKEABClCgLgkwIK2I4nh9uQIyIJWLx+NBTEwMhg0fjr8/+zRkRfvIEPvIPKTythxqL3uSDh8mw9HnMGRILF599VUUFRVBkcVnLrzI4caym52qoAwqXvXuQadExxd1qQ3yWOq4QGZmw8a2nD3tjf7itiYf2iRnok1iGm5J3Iobk7bL+UFVYXIVidSc0yIQiK7jGjw8ClCAAhSgAAUoQAEKUIACFKBAzRNgQHphIsf7P1WgIiCV79u8eTNGjxqFoUNi8Pzfn8UzT4/SizP169ML/fv1wbChsXjh+efw9MgRGDp0KCZNmoQjR47oAatcz3cuKhCSFby1MNYfyoccUtzYHPi85rUVWEcYAAAUaUlEQVQk7hEFLi7QMS2tSUtboOAmo0sTRpdLmDzZwuwrEyYfhNEbmUvX4IKwZR0S9j2NL74WPkoBClCAAhSgAAUoQAEKUIACFKBAtQkwIP1OJMcH/gMB2QvU4XBgmizaNCRGL9w0YvgQjB45XJ9vdNjQGMQOHohRo4ZjzepVOHny5CW3pmqaXsl7T0kputmcEJvyIIyu56utQXDFFLjSAmsD0cLu2S/MGbjF6i65x+Qp/XmyKyiMHkUYPWdamjzhuw3uQ50tgZPC6LnhSm+e66MABShAAQpQgAIUoAAFKEABClDgBwQYkF4yn+OTP1GgohdocdFZ2G0WxC1cgKlTp2Dsi2PwystjMeuNmXj/vTXICgT0eUUrXn/hZmRfUrkomooyNYw3PDvCNyd5ws3sAQjT9sQfOK35NAVqjkBSUqNOG3fm3GH1n2ps9nqFNXBMWLMOihTvIZHiPSxSAseEzZcorP4ksRYNas6Oc08oQAEKUIACFKAABShAAQpQgAL1RIAB6YXRHO9fSQHZo7SkpASnT59GQUEBQqGQPpz+e7dRnoyGZTgqX6RqSDx4GC3N28N3JnnDUSl+CFPmV/WkefIw64LAzJlRLTfm3dfCnnW/sNubCcuue4Tdc/95S2r2A8KQ1b4uHC6PgQIUoAAFKEABClCAAhSgAAUoUOsEGJB+b1THJ66AQMX8pBU9RWWl+orbF1u9DEb1ivVapGDTwbIwBm52Q5gduN4cQNOUAISRAWmt+6DhDlOAAhSgAAUoQAEKUIACFKAABShAgZoqwID0YjEdH6sugUuFo3KbMhZVEIIWLkORqiIud39pI5PjmLAFICz+va1s3lONGJDW1I8T7hcFKEABClCAAhSgAAUoQAEKUIACFKh9AgxIqysK5HovR0AWsg8jCKhhpOafRntzZlgYXAc6GN1Fwujac4Mt4LvR4Pqm9rU07jEFKEABClCAAhSgAAUoQAEKUIACFKBAjRRgQHo5MR7fU10CigqoKEVhSMGAtCwIi3tXO7N/269sWf4GJve30Rbv3BuMrvE1sjFxpyhAAQpQgAIUoAAFKEABClCAAhSgAAVqnwAD0uqK+rjeyxEIqxpUNYxPsw+gpckNYfVaxdrMm4Tdfr0ArtOX2tfMuMcUoAAFKEABClCAAhSgAAUoQAEKUIACNVWAAenlxHh8T7UJKAr8Z4rxS2OmdpfRB5HizhWW7a1qavvhflGAAhSgAAUoQAEKUIACFKAABShAAQrUcgEGpNUW9XHFlyFwVlPxj605EGZPaWuj56Swe30MSGv5hwx3nwIUoAAFKEABClCAAhSgAAUoQAEK1GQBBqSXkeLxLVdMQKtcU+TWx7sOQyQ7NGH3QdjcaGHKzWu+PrN1TW5D3DcKUIACFKAABShAAQpQgAIUoAAFKECBWizAgLQyoeONqyygQUMYgKbJykwh7Cku035rduTIeUdbWgLzhM01oZMp8GyH9ZlNa3ET465TgAIUoAAFKEABClCAAhSgAAUoQAEK1GQBBqRXORXk5s4JaDIcBTQ1iNOqggmbvZowOM3CHvhWJAZ+rbcbWZiJFwpQgAIUoAAFKEABClCAAhSgAAUoQAEKVJcAA9JzeR1vXV0BGY5CUxCGgg92HUZrc0ARJvfrwhZ4S9iz76iuc57rpQAFKEABClCAAhSgAAUoQAEKUIACFKBApQAD0qsbCnJr5wRUTYOqhZFTHMQfzS6IjbmKSHb8qvLk5A0KUIACFKAABShAAQpQgAIUoAAFKEABClS3AAPSc4Edb1WfgFqx6vKqTPJK0RScVcOYuT0bIskLYXMpwuB8sLrPea6fAhSgAAUoQAEKUIACFKAABShAAQpQgAKVAgxIK5I7XlenQAgaFKiAAujhqNyYpuCbg/m4MzkT0QYvWtoC4Wj2IK1sm7xBAQpQgAIUoAAFKEABClCAAhSgAAUocBUEGJBWZyzIdVcIyFBU9iKV843qtes1BXuKSjDK5lCFyaM1TPYiyu47K+yBZlfhtOcmKEABClCAAhSgAAUoQAEKUIACFKAABSgQEWBAWhHh8bpaBVQZjmoolf9VQyhSVMxx70Gn5IwCYfbltzO4VZHiKxaW7FZsmxSgAAUoQAEKUIACFKAABShAAQpQgAIUuGoCDEirNRbkyisEZECqafq8o5oCbMg/gXtNmRAWD4TFfeZOg0MTKQFFmN2/uWonPzdEAQpQgAIUoAAFKEABClCAAhSgAAUoQAEGpBUJHq+rVUAFQnICUkXDoeIg/rzJowmjI02keK3RJmdSB6vXKuzeDcLou42tkgIUoAAFKEABClCAAhSgAAUoQAEKUIACV02AAWm1xoJceYWApkJVwwipGhICu9HY6AqJlN2PCvuexmJtILpj2oEmIimp0VU78bkhClCAAhSgAAUoQAEKUIACFKAABShAAQpIAQakFQker6tTIIQwEFSx6dQZtLRuQyejX73JnDWBrZACFKAABShAAQpQgAIUoAAFKEABClCAAtdUgAFpdcaCXHeFgKJpKAwq6G53QpiduNXsQwuzd/Y1Pfm5cQpQgAIUoAAFKEABClCAAhSgAAUoQAEKMCCtiPB4Xd0CCXv2Q5icuDs5KyQszuPC7GRAyo8gClCAAhSgAAUoQAEKUIACFKAABShAgWsrwIC0umPB+rd+DRpUvSAToGohqGoZ0gtK0X7DdlmxPtzA5N0tbN4TwuoZfW3Pfm6dAhSgAAUoQAEKUIACFKAABShAAQpQoN4LMCCtfwHm1ThiFRoUaIAaxCklhCEpbjQy+9AsNWefsLhfEVt27hepvv+t9w2QABSgAAUoQAEKUIACFKAABShAAQpQgALXVoAB6dWIC+vZNjRAUzUEUQpAwSd5R9DY6DwrjI53hcn/Rku7p6Ow5T4ozLtuurZnP7dOAQpQgAIUoAAFKEABClCAAhSgAAUoUO8FGJDWs/DyahyuDEgVBYoWRObpIjxsdECY3aViY3ayMHsfuDEl6+NWtuwzzc0eVrGv959ABKAABShAAQpQgAIUoAAFKEABClCAAtdYgAHp1UgM69c2FACqqqAspGBUxg69an0rY2ZI2Py5wuxOaG72JLe3ZZW1NLmnX+PTn5unAAUoQAEKUIACFKAABShAAQpQgAIUqO8CDEjrV3hZHUerypXKXqMaEJY3NQ2KouCrnQfR0ZghCzOhqcmTIex7Gosk5y2NDIHOze25f2xuz21d39sfj58CFKAABShAAQpQgAIUoAAFKEABClDgGgswIK2OyLCerVMFZEgagizNpOpJaaCgCA/ZtuPuRCdaG7wQNo//Gp/q3DwFKEABClCAAhSgAAUoQAEKUIACFKAABb4rwIC0noWZ1XG4ClAGWZQpBKhhnFU1THHlQVgzcK/Bj18Y/BB2z4Hvnn18hAIUoAAFKEABClCAAhSgAAUoQAEKUIAC11iAAWl1JIb1a51yaH2x7DuqKgirwNoD+ehkSIcwuyDMnqPC7D4irJ6N1/hU5+YpQAEKUIACFKAABShAAQpQgAIUoAAFKPBdAQak9SvMrI6jjQyv12RlJuQXBfGHjQ4Ii+toZ2vgmEgJnBAWz4m2RufO7559fIQCFKAABShAAQpQgAIUoAAFKEABClCAAtdYgAFpdUSG9Wudmpx2FCrCmoZ5np0QVmexMHn+JpKSGomkvEZibSD6Dru98TU+1bl5ClCAAhSgAAUoQAEKUIACFKAABShAAQp8V4ABaf0KM6vjaDVN1SvYbz1yEtHGzVqUNVDQ4dvMP373bOMjFKAABShAAQpQgAIUoAAFKEABClCAAhSoYQIMSKsjMqxf6yzVVBSFVTy+2aUJc+YJYcs6IYye/6lhpzp3hwIUoAAFKEABClCAAhSgAAUoQAEKUIAC3xVgQFq/wszqOFo5tH6mPwfCKAszBQqExZPLgPS7bY2PUIACFKAABShAAQpQgAIUoAAFKEABCtRAAQak1REZ1t11KpDD6WXFeqBYA6Aq2HyqAL82bIEwuSHM/tCtZt+Jm5Kdf6uBpzt3iQIUoAAFKEABClCAAhSgAAUoQAEKUIAC5wswIK27YWZ1HJnMRDXIivUKwqqKUyEFQzd50MGQDmFxa8LgPt7e6itstiHzL+efabxHAQpQgAIUoAAFKEABClCAAhSgAAUoQIEaKMCAtDpixDq8ThVQZM16rQxqWMU7gX1ompxxWFg8EGanDEnVthZPceMkx19r4OnOXaIABShAAQpQgAIUoAAFKEABClCAAhSgwPkCDEjrcJhZDYemj6qHKsfWw3v6LO41OSAsAUWYHE5hdUOYMt9vkZIdaJWYySJN5zc13qMABShAAQpQgAIUoAAFKEABClCAAhSoiQIMSKshRaxTq5SR6LlLCApUTUFBWMGgLU4IowM3W7PQflMe2qdmy9snhXWHT3zj7FATz3fuEwUoQAEKUIACFKAABShAAQpQgAIUoAAFzhNgQHou/OOtCwVkOFomyzJBQWRofVgJIayo+GTHAQjjdjSx5uI2g+9DYQr8uqE58JvGlh133RcIRJ93kvEOBShAAQpQgAIUoAAFKEABClCAAhSgAAVqqgAD0gtDQd6vKqAXZJIP6B1JFUALw3nmLP7P6kSbZA+E1X1GGDLH1dTzm/tFAQpQgAIUoAAFKEABClCAAhSgAAUoQIFLCjAgrRoH8nZVAZmJyp6jejiqaNA0DadCYTyb4YMwOdHMEEDUJr+cdzTukicZn6QABShAAQpQgAIUoAAFKEABClCAAhSgQE0VYEBaNRLk7aoCkYBUAzRFD0eDAD7dm497krZDyOJMZhfapmShjcH9Tk09v7lfFKAABShAAQpQgAIUoAAFKEABClCAAhS4pAAD0qqRIG9fKKBADrIPQ1VUBApL8FCqu+Qmc8DbzuL0iFSXp0PKDv/Pkl0TLnmS8UkKUIACFKAABShAAQpQgAIUoAAFKEABCtRUAQakF0aCvF9VQJV3NBVFYRUznDsRbXYYxFdb2ogN3hZyudGQ1rJj2oEmNfX85n5RgAIUoAAFKEABClCAAhSgAAUoQAEKUOCSAgxIq8aBvF1VQPYd1evXK8C6oydxtykTHU3+bfetZZX6SzYqPkkBClCAAhSgAAUoQAEKUIACFKAABShQewQYkFaNBHm7qoA+uF4N42BJGI+aMyCsXjS153z9Zzuurz1nOPeUAhSgAAUoQAEKUIACFKAABShAAQpQgAKXEGBAWjUS5O3zBTSEAEz15OH+ZDeExQ9h82wTAfYgvUST4lMUoAAFKEABClCAAhSgAAUoQAEKUIACtUmAAen5kWC9vqcCCgBVlq/X9NlHkZpfiOuMW9DU4MX9poAMSP8p7Hb2IK1NjZz7SgEKUIACFKAABShAAQpQgAIUoAAFKPD9AgxI63Ukev7Ba5D16qFpCjRFw4myMAYnbYOwONE22YdfGLxBYXNvE0lJjb7/jOIzFKAABShAAQpQgAIUoAAFKEABClCAAhSoRQIMSM/PCOv3PRUqQnpAWgpgpXcnoo1uCJMPv0ny4xazr0DYPVs5xL4WNXDuKgUoQAEKUIACFKAABShAAQpQgAIUoMClBRiQ1u9I9Pyjj1Stl8PsbUdP4QHDNgiz90Rrox93GrynhMn7sbD7LSIzs+Glzyo+SwEKUIACFKAABShAAQpQgAIUoAAFKECBWiLAgPT8iLA+35NTj0IDTgTDGLHRA2Fxo7nVW3iH1QthdhULq+/obZbs9PtYpKmWtG7uJgUoQAEKUIACFKAABShAAQpQgAIUoMAPCjAgrZ+RqF6MqeLQ9aJMQEjVoCgqlmXvlYEoWpo8wRZm1+CWFtejwur5q7BlP9w+JfchMRNRP3hi8QUUoAAFKEABClCAAhSgAAUoQAEKUIACFKgNAgxIK1LC+nUtM9FInfry49Zk4XoN206cRo/kDDRP9kLY3SViw6YWteE85j5SgAIUoAAFKEABClCAAhSgAAUoQAEKUOCyBBiQ1q9g9GJHq2oaNE3DmVAYg7f70dwUwG8TZUDqLRWGtJaXdWLxTRSgAAUoQAEKUIACFKAABShAAQpQgAIUqA0CDEgvFhnWg8fKh9XLI5UBaUjT8P6uI7g92Q1h9B69IzlDvcGadUwkbbuxNpzH3EcKUIACFKAABShAAQpQgAIUoAAFKEABClyWAAPSehCGXuwQy8fYh2VVJlVB9pmzeMDiLGhv2VEoUrJKRYqr7PbUXQW/ZA/Sy2pXfBMFKEABClCAAhSgAAUoQAEKUIACFKBALRFgQHqx9LB+PKZp0HuOlobLMN6xq1QYnX3vsNsbi083tdAXu+tmAVxXS05l7iYFKEABClCAAhSgAAUoQAEKUIACFKAABX66AAPS+hGGfvcoFaiaCi0IvH/gMG41ZqgdDe7XfvoZxHdQgAIUoAAFKEABClCAAhSgAAUoQAEKUKAWCzAg/W50WB8e0TQFITWMw2eDuN/mlAWZlE4G78RafCpz1ylAAQpQgAIUoAAFKEABClCAAhSgAAUo8NMFGJDWhzj0IseoaijTNLzo9EMk+3C91R8WpsznfvoZxHdQgAIUoAAFKEABClCAAhSgAAUoQAEKUKAWCzAgvUh4WOce0gA54agq/69A00KAAnx78AiEbatyi9GXf5PJs19YHVNr8anMXacABShAAQpQgAIUoAAFKEABClCAAhSgwE8XYEBa59LQixyQBk3T01GoCEHRwjhSpqCnJR3C4tB+YfCVRptdecLMgPSntyC+gwIUoAAFKEABClCAAhSgAAUoQAEKUKBWCzAgvUieWMce0qAhDFV2IAW0MM6qKiZn7IAwOtDA5MN/J3nQ1OxVhSV9Sq0+mbnzFKAABShAAQpQgAIUoAAFKEABClCAAhT4qQIMSOtYGvo9hxOGHFWvApqCrUdP4YHk9DRh9Z1safTuvt3oRWuTJ9jA6Ir5qecPX08BClCAAhSgAAUoQAEKUIACFKAABShAgdoq8P8BCwEkPrdbFugAAAAASUVORK5CYII="/>
          <p:cNvSpPr/>
          <p:nvPr/>
        </p:nvSpPr>
        <p:spPr>
          <a:xfrm>
            <a:off x="299008" y="-518437"/>
            <a:ext cx="304796" cy="304796"/>
          </a:xfrm>
          <a:prstGeom prst="rect">
            <a:avLst/>
          </a:prstGeom>
          <a:noFill/>
          <a:ln cap="flat">
            <a:noFill/>
            <a:prstDash val="solid"/>
          </a:ln>
          <a:effectLst>
            <a:outerShdw dist="22997" dir="5400000" algn="tl">
              <a:srgbClr val="000000">
                <a:alpha val="35000"/>
              </a:srgbClr>
            </a:outerShdw>
          </a:effectLst>
        </p:spPr>
        <p:txBody>
          <a:bodyPr vert="horz" wrap="square" lIns="91440" tIns="45720" rIns="91440" bIns="45720" anchor="t" anchorCtr="0" compatLnSpc="1">
            <a:noAutofit/>
          </a:bodyPr>
          <a:lstStyle/>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606160"/>
              </a:solidFill>
              <a:uFillTx/>
              <a:latin typeface="Calibri" pitchFamily="34"/>
            </a:endParaRPr>
          </a:p>
        </p:txBody>
      </p:sp>
      <p:sp>
        <p:nvSpPr>
          <p:cNvPr id="6" name="AutoShape 4" descr="data:image/png;base64,iVBORw0KGgoAAAANSUhEUgAABUgAAAQ4CAYAAADb1zbXAAAgAElEQVR4AezdCZhb5Xk+/BeDjTEYLxgMxmwO4AXwjsGAgTQpSZqvTdt0y9KmSdombUOahTbtP0nLlTQJJA2ENewmYAgYvGg0HknnHEmz2ONZtB4ts2nGM56RjjT7PprRcn/XeyTZA4UUErPY3PJ1kHR0pBn9fEZzcft5n0cIXi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u+sAHCauPvuOeJuzBHydmGTtwub/OqFx47vKz32Ztfy+Nc+p/C6pXcivwYvFKAABShAAQpQgAIUoAAFKEABClCAAhSgAAXeEwGb/3ZR2fr7823+y89xR/77TGfwl6Kq6THhjNx5boX+g8ud0Rev1iLPX1AZ3ilsnn8XrsDjojLy/DxX+FfrnJGd67SWneucLTs3ult2isr2naI6tlNUytstO4U7vFM4g0+cV9H4yy1K8NlL3C1PLazw3LP8UMuPhDP0J0LTty+rbf3X892tG9+T984vSgEKUIACFKAABShAAQpQgAIUoAAFKEABCnyABdzuMxZqescKVzh9hSs0eLniwyVaAEudOhY4fOk5aqBTqHr5AlWPXKpFcaESxkItggVKsFNoer9whSCcOoSmQyg6LnH6sdrlw8eqgvhCfRP+TT+ChzqS2Bsfwo+9MWzS/BCuIIQWwCo1On2xI1whaqItQgt85QP8t8C3TgEKUIACFKAABShAAQpQgAIUoAAFKEABCrxnApruFm49IbTAqFCDEEowvdAWMITi7xFaICucvrxwBfJCC0E4/Fh4oAGrrYdxvfUg/ljz4GuHw7g/2oV9xiDqR8bQmU5jIJPBVC6HbDYL5KaRHhvB0aMGnG1J3FFRizkOL5bZdQhHOC/ckYxw6n/7nr1/fmEKUIACFKAABShAAQpQgAIUoAAFKEABClDgAybg8cwViv8XQg3G5qn6+HyHPrrUrk9fXBHEpeU+CJsH51bUj223edJ/5vDin6rD+KG/GU+3dkKJ9yEwPIbkdAZpzLrkc0AOhS0P5JHHjLkB42Pj6G5vR1+yB3pXCt9y+SCUOrOS9Bp7NLelPPiPH7C/Ab5dClCAAhSgAAUoQAEKUIACFKAABShAAQpQQOzePU/IsFIORnIkzxaqZ5G5ud1nmAOShJADjeYIS/NCc/9uzyIhH5PHy/3yfuk5uz2LlqieRSusngXmcw8WnyMfl8ft9ixaVdyusNQtF2rgpdPVQPt8tT6/0lmPDZUN+JPDXnwn3IZXOuLwDo2hKz2DcTPzzBeS0CyQz8gtj3wujyxyxS2LDLLI581kFPJoMyuVN/J5jI2NoynWgu5UN5LJHrQaffjBoQC2VtRjoRbOCS38b+ufc5y9srb2LPle1weDZ4vdu0/nGUIBClCAAhSgAAUoQAEKUIACFKAABShAAQqcwgKna+EvnKaGbcIeelJURupFZaRdVEXbhOIrE87wznla6PPCGblLuANtojIUE+5oTDhCZXPVyEvC4XtUVDYFhDti7p/rao6tcLfE5jkjdULxvyzc4aj5nEo9dqYrGNtUHYr9YW049nVva+z+lqPtuzp6R22pkVzryCQGJ9OYnMkiJwPO2Rcz8CykosfDUCBTyD1lmai5lQLRrFk3KmtHS68jb2UwPjqCWLQJg/EUUoke9Bo9SCb68XyoE+udDRDOUN/VWnNsud1vEa6g53yn7j3XHrnyFP6r51ujAAUoQAEKUIACFKAABShAAQpQgAIUoAAFhCvwfVEdhdD87csV39BqmxcrbF4s1nScowZzF6jBrovd0d5r7QGssQVxmSM4uViLjJ2tRfrn2f3ZpXb/wBU27+TaCg9WOhpxudaAm6v8+LO6CP7J04Rf6jHsjsVRa/SjbWQCvTMZjKEQcBbSTVnnWQozZyejJ+h2MUAdHxlDUziClJFEj2EgaRgYivfASA2iqi2JL7gDmOdohNAiU6vsobbT3dEjoqL6fJ4hFKAABShAAQpQgAIUoAAFKEABClCAAhSgwCkrgNOEK/wD4fRDKLInpx9zHAFzGrycCC+0YEY4wy3CqXcLNQDh8EI46icXqPWZDzkbcx+t8uNvGpvyPwi155/sSEA1+tE0Mo5kegYTmSwy2cLy9xxyyOXl8vcZ5HMzQDYDZOX9LLJy/7sQkI4OjyAaCiOVMNAfN9CXSCBlHEVvIo6R7l60diXxrVodwi7fow5R1TQmHMErTtm/er4xClCAAhSgAAUoQAEKUIACFKAABShAAQpQQIglWtOPlqsRnG4PQNh9EA4PFlQ04Eq7BxtVD26v0fGn9c34dqAVv2juxJ7uXtT1DqN1ZAIDk2lMZGXIWaoALZRrykB0Jp/FdD5j9gktNQOVPUPlEvppAFlZIFqs7nwn81HztXN5DA8OIRQIwuiJY6jHwGBPAt2pODp7e9CTjGMwkUBfdx/uC7TiQmcdFleGJ5Zrjat4jlCAAhSgAAUoQAEKUIACFKAABShAAQpQgALvlABwmqjtPkt4EnKo0ZyFDn3N/KrorUu0yI7z7cEdS7Tgjouc0VsXW30bznFGb73EHtxxdXFbaA/uEFpxq2m5ZYnNu36dFtkhj1nmaNoidteeJaqarhPuyEYhhya5j8wXFb7zC8/x7riovH7HVQcabl2o+Z9f6vLiY1UBfONwGPfpHdjTEcfB3kG0jIzDmEpjNJMzq0GRk1Pi5ZZFPpdFJicrQwuhp3mNLAqjknLI5PPI5ApBqAxQs3kgJ+cnmdeyZrQ0bt7sJnqC1tO/wcvIr5nNYah/ACF/AEePdMIwDKSMBHoTSfTFDbOqtCeVRJ/RjeGebqgtR/GpSj19ka3h8wu1yA6htexYKP8u7MEd81T9OqH4bxYVgU3LDsZXn2/3sk/pO/XzwdelAAUoQAEKUIACFKAABShAAQpQgAIUOMUF7J6LRFV0j3Drz8rw8hxX6LG57qgunJGpOVpoao4WnDpTC6aF5h8Wqu/gGa7wzFItPHWhFpr6kBqcukgNTp3m1NPCrXcLLdi+Ugulz9ZCU0LVx4Ur3CEcwdGlFf7Ryw54jmxVfB0frdQTf13XNPXd6NGp54+mppz9Y1P+4fFs18Qk+mdmMJmTlZ+F6PINosZZJZ/F8s9S4egbH/ya4UlvfGiphPTNXuAE7JcBaSaLwf4BRPQQYi2tSCVTSCYKwWhv8dpIGDBkFamRQCqRgt6dwLfq9elr7YEp4Wybmqfq02udgc65WiAlXMEp4QrhInfrrvPs/h+d4mcp3x4FKEABClCAAhSgAAUoQAEKUIACFKAABd4ZgXPd0RvPd4UOn+OO7D2nwrdOKMH/J9z6UaH68kLxmj1BZV/QlXYfrlD0nNkDVPVCaL5xoYQgHEEstPnxoQOe/Dx7Y05o9bjE2YiPuX3459oIfhRqxa72LhzsH8aRyWkMZ2Ul5/Gqz7ws68zKCfHF0s4TkEe+715CVqzOZDDQ14/mSBThoG4OapIB6W/a+uIJpLr78T++CJYqtXKIFYQWSghVnxRaZFSo4Z+IqmiVsPv+5p05O/iqFKAABShAAQpQgAIUoAAFKEABClCAAhQ4xQXOrmn+4iVVLbhYCeAMZ3hK2L2/EEqwa65Dzy+1BXGhPYwVtjCEpkOofnNI0tKKBlxWXpddV3EQH3U34uuNYTx4JI7K/mEkJ2cwmc0hI3t95oC8XA1vFmnKAFTuyCKXn0YuP4MMsphGFjPFBqD5Y31E33cR5+/2DckMeHoGg339aG1qhq/R838GpEY8YYan/YluJI0eWKOt+Ij9MIRSGGB1hT2CZXZ9ULhDaaE2Pn6Kn6Z8exSgAAUoQAEKUIACFKAABShAAQpQgAIUeIcEtNZVwhneuUDVvZfZ/VjrjGK53YczHPVYaj+MtVoDfq/ahy/UR/HDcDueazdQZQyibWQKIzNyOFIxO3x9CIoZM/7My5RUTkOSISEA2e2z1Eb0VM1D3yhNlQHpQG+fuby+sb7hN1aOlqpKEwkDHb1xjPb0YDTRi4NHEvi6uxG3VtRjsS0A4WyCcAYGhd33nXfo7ODLUoACFKAABShAAQpQgAIUoAAFKEABClDg3RVYUtNyyzWu5u9f5Wz+3iXO5u9doDX952JX6E+XO4IXCDmMxxnZJtzNXxWuwH8KV+D7wu3/xlnOyLb5ttCXRVXk28Id/p5wR4tb8/cudjZ/b1Fly38Im2+7qGz5a+EKf19URv5jgaPhn66sDP7Hh9zB/ZfVtuDWymD0rw4249v1MTwc7oKzy0B0eAJ9M3Lk0exLHvnctLllkDEnxc/kM8jIZfOQg4/kn+JweLm0HHlzbNKxvea+448fm5o0+0ucarfzecyk0+jv7UV7WxsaDh82J9mXgtA3u04l5KT7PiSMFLqTCSSNOJqNPvx3XQSXORrlcntcqOipZfbGl+aqgS+dXtPy18Id+ryobr1TWJoXvrtnLr8aBShAAQpQgAIUoAAFKEABClCAAhSgAAVOhEB19PuiuhnCHYFwhyEH8ZyjBLtX1sSC52t68zwtlBFaZHKpFphcpgawSNEHl9h1Y76iZ09TdblMHgudISzVQjjNGYLQgljkDOJKpz+zpSqEP6ttwjf8Hbg/ehSv9AygemAUzSPjSE7PYNSsCJWT3Utlob85qTwWhP7mwz7wj+bzOUynJ9HXm0R7rBWN9XXo7up6S1WkMiSdHaD2JQx0J/vxrB7Dh231hSX3qm4s1HQsUoOYowQGhDuSFFrg6hNxOvI1KEABClCAAhSgAAUoQAEKUIACFKAABSjw7gq4I18TLi/mqI2Y6/BgocOHuYo+IhzhaqFGsnMdgbb5jsDBuQ49JxRfn1C9CaE2Tgi1AUs1D1Y7vfh4dQBfrovgO8FW3N9yBK92J9HQP4TO8SmMZzJmVWchtSwORpLr5DM55HJ5sx9o5i0GpB/45PMtAsg2A7MDUp+nAR3t7Uglkq8JP2cHoW9220j0YjCewlgiBVdLBz5RXThHhF2HcOiZCx3B7rWqPr6iIrDp3T1x+dUoQAEKUIACFKAABShAAQpQgAIUoAAFKHACBC7Wmr79ISWMRWbgFYRQg2YVqFD1nLB5sLCiIXeVw5e8SfNk/7w2lP+2txmPNHdhz9EkPKlBtI9Nom86g3FzUFIOcvCRXPyek8OR5NJ4yCFJcsshm88jk88jjRxmkEO2uDz+LeZ+POwtCJj+2SzSk+PoTRk40hGD3+dBS1NTYVBTcRjTmwWir9+fivciaSRhpI4gnupBe0cvvnMohKsq6iDUQF5o+pTQ9H0LNe28E3A68iUoQAEKUIACFKAABShAAQpQgAIUoAAFPrACFW3nin3uxf978y8W++TmXnz5rK2w7/hjpWNERd25pqE7cs7/OsZdPF5e73QvFvfsXiQONH5F2AO5C+xebFG9+FS1jq81RHB/sA3PtXRB6emFd2gM3RNTGJmeRjqbRTaXQz6bNStDzTC0EIkiK4NQyB6iclp8DtMyLC0Nk5cr6YtT5jNyjpLsDTqrP+hbyP54yFsQMAPSXBaTE2PmEnsZkAYDXoSCQfQmU2+7glQGpoZhIGEY6E2kMBzvRVfCwBP+CHY46jFHCabP1sLVKxyhS4THM7dw/voXsyfpB/aTjG+cAhSgAAUoQAEKUIACFKAABShAAQq8TQHF99X5WujL57qbOy9xNccudbXGznO1xFa4mmMXOyPtK1yR2Aq33KKxy1zNsVWu5thVzubYamcktko+VhmNLXZHY+e6o7F1zmjsIndTs1D8FlEZDYvKlpiobI2JyuaYqI7EhDsUm1cZjF1TE4x9urE5dlf0SOzhrlSfvacXwaEJGBNpjE1nMJ3Nm4OSjnUGlWPgi3GorAiVAaj8g9eNhS8MRpLHFtuKykC0NEBp1rUMSkur6kuPv4Xsj4e8RYFcNnMsIO080o6QHoDP40HfbxOQGgnIvqT98RT6jF70JOXtLvQaSSit3fhLpwdC80Noui40vWGjFomd5WxpF1Wtytv8SeDhFKAABShAAQpQgAIUoAAFKEABClCAAh9IAZdunKH6b5+rhH8+z9kEoegQzoDcOoXT3yrc8n4QC9VAIYhy+SHMLQThjECoulwSPyYcvlrh8kHY67G0ogEbKjz4pNOHrzVE8T9NR7Gnqxc1A2PoGJlE72QGYzN5ZDJAPivDymJv0LcYwPGw97dANpPBVLGCtKuzA+FQEA11dWb1aMp4+31IX7/sPp5Moj+RQH8ihcaufnyjWsfSCj/W2MMyKIVQ/bjJHmj5QP48801TgAIUoAAFKEABClCAAhSgAAUoQAEKvA0B4DRh8/6J0HzrhDPUJ4MlofhwtS2Aa2zB7jW2cMcVjggud+j9K5XA2IU2L1ZVeHDVgUasqGjANfYG3KHU44tuH75TH8XP9XaUHTEQGRjHYDqDNICZ2VleVvYBzSKNjLkEfgo58xi5LLu0zT6ct09OgdkB6dGuI2ZAWnfoEHqOdhf6kL5uUv3rA9D/634i0Q/DSKE3EcdgPIFUdy8ero9imUNOuQ/hSpsfF2q6+238JPBQClCAAhSgAAUoQAEKUIACFKAABShAgQ+kwN13zxFO/TvC3rhNaP7J8xweCIcXQvVBKH7McXixwtaI5WpDfp2rMf/pg0H80B/Drzv74R0YRmd6BoPZHKbM4UelME92Bc1gRs6Hl+Whsji0GJROFotFzSXus5a5l57J65NfQAbdmZkZjI+NmD1IZQVpJKxDBqRHYu2/VQ/S1wemAz296E0k0ZPsQU/qKBLJTiRT3bBHYviDilo53R5Ca4l+IH+m+aYpQAEKUIACFKAABShAAQpQgAIUoMBJLWA5uPBSteWWNVrT9os1ffvC4javquk68bhnrnC755tDkGoiN4hKfbtwB28UjuAV5zmCN5jHuppvFvboRcIdOWe51rpqk9a0/TqtaftlWtP2Re72rcIWWi+coZuErW79WTbf9hXlDTcJ1Z+8VPH4blL9+ENXAF+sCeG/PM14NNqBfV0G6vuH0D02gYmZwlAkyN6fZofQnDkDPpfLQW7Z/PE+oXI6/IycGm9Go4XjzOE9+cIzM5CvUpg2X+gbevIHg3wHBYFSQDo2OoxUMgFZQRqNhNBQdxhNkegJCUgNQy6vT2C4x8BAPIGkkYCRMDBqpFAX68Ln3T4Z8jeep4WvX+j03yScwc2LlchGsavuXGE5uFC4j8w/qT8n+M1TgAIUoAAFKEABClCAAhSgAAUoQIFTVsAZuukibwoXVcWwqLoVZ9S0YH5VEy5whqeXuiJPzdH0h4Xqj4maCERNCKI6inMU/8TyymacXd0KUdMm+4EOCme4S2jhiSsrW3FpVStWVDVjSWUUF2n+0bU1TfjYwUj+7/wduLulB7tau1CT6Ef72CT6M3L5++sux6YYyRuFELQQkh4PxI4dIneV7shr81LcUdpf2n3swGM7eOMUEJBh+cz0NMZHh9GbMsyAtCkaRmN9PcJB/YQFpHJwU1+8sPWat5MYTCTQlzAQTSZwV0MQ11Q1YXF1M4Q7jLOdUQiHr0w4g0eEU//zU/YzhG+MAhSgAAUoQAEKUIACFKAABShAAQqc1ALu4LWiKgjh9E4K1Z8Tir9tvsOfWmr355ZqOi5RQ20XuyO9V9j08ctsYSyxhyAcIQi7H8LuwQJbPS53eHC96sVHqgL44/oQ/llvw0/bOvFCog++4fFcz3g6P5iewVQ2i0yuMC0+VwovzWXvx5LNUyCu41t4twVeG5AWKkibmyLwNTbC5/GaAakhqz5/xz6k/+v5hmGGozIsTSST6DLieDrQjKvl0DF7FEIzq0pbhDNcMc8d+suT+nOC3zwFKEABClCAAhSgAAUoQAEKUIACFDhVBZY4gtde7QhjtT00sdQewjlKZEKoYQglAOHw54TD13iBw193luodvcjpxUaXFx87GMTfeiL4WSiGXe3dcCcHEBoaRc9kGpNZmXgWL+a4eLlMPoNMPmMuiTeXxZt9QrPI5XOQQemsZ/FV9gkAACAASURBVJSeyWsKvGUBGZBOT6cxOjyEVMpA99FOtLRE4Wv0wNvQeOKD0WLQahgG5GZWlpoVpQkMJHrhbO7C71d5zd66yxQdK7UwlrijmCeHkzkCX5LtKE7VzxO+LwpQgAIUoAAFKEABClCAAhSgAAUocNIJrLAmFghVn5hj9+IsWwMW2+uw1lGHT2kN+OrhMP473JF/st3Iq0YfQkMj6JmYwsh0BumZHDLZLLJ5ORFJppw5QIajsi+oGXzmkcnnzEnxx1bJl1bLm0OU8nKkkjlxngHpW84CeeAbCJgBaXoKI8ODZg9SGZC2tjQh4PWiobYORk8cybhxQoNSGYr2y9cshqT98n5PL/riSfQnO9F85CjurA3jmgMerLUHcHFlM+ZUeJ4QlU0NZk/fk+6Tgt8wBShAAQpQgAIUoAAFKEABClCAAhR4JwTkRPfKyI7TlfBnFla2/Hi5u/me5e7oPSucrfdcam7N96x2Ru+50Bm9Z767cL3WGb5nkxa95xotfM+Vsx6brwb+fbXWfO8V7uafCbv+WXGo5W5R1XyPqGq9R9S0/Zc44P34IlfoR0JpvEco9fdscHvu+Vxd+CffjnY/fGegNX9f81Hs6zTQkBpEbGQcfekZTGSymJEDkUohaDGckiOQ5P68DEVlHjqrU6gMO80F88UwVFaIFgYkFbqImgOSigeZx8n/mDfeIPniLgq8BYFsNot0KSAtVpDGWpqg+/xoOHQY8a5ucym8DDRlsPm/lsr/FvvksvrB4uuVqkhTCbmMP24Gp4lkLzrjCTzkbcft5Q1YpIUx3xFoE5WhCeEM/UJU6/eKmqafzNOiP7jE3frdy3e6OcTpnfiM5WtSgAIUoAAFKEABClCAAhSgAAUo8D4XuBtzhBb5ilBCBxY5gqHlin/yPEcgLZwhCKcO4ZS9QQPHN5e8LffpEJrcQsVNh1D0XOF+UA5NygnVi0VKI7aqjbhNqceXDurT3/W14umYAWffENompzGYzWFKFn7mOdf9LeRwPOR9KiAD0qmpSQwND5hDmuJHu3CkpRnhgB91tYdwpK0N/UbSDElPRDj6dl6jz0hBae7GLQ4vhBrEZfYAlqiBAeEMDghnwCccIdeFSqhMOIJnv88/rfjtUYACFKAABShAAQpQgAIUoAAFKECBd0Dgcc9c4dQfFGrge0ILvCpc4ZjQQonTVS/mKV7MUXxmL9CljuDkNbbQxCqbjottOpbYZSAagLB5sch6GGsth7I3Vxye+qMqH/6lsQlPtnZDiw+gaWgcxvgkRuSk+HwOMkhCNgOYS+NnMJ3PYiI/Dcaj79Pkj9/W/ymQz+eRyWQwOTmJkeEB9PUWptjHmpsQCnhQV1eJcDSIRCqJnqQB47eoFn07gejrjx1KHEVfMgFPdy++WhnBPDnozBEeX2sPja9To+NzXPqwcOsNYrebfUnfgY9YviQFKEABClCAAhSgAAUoQAEKUIAC73cB4HThij4halrCwhnMCofPHOwiZDDq8GOu3Y+ldjksyTMtnI3phS4Pdri8+OuDOn5SF8ZzkQ64jibRPDppVoO+Jk2SvUDlMnizAahs+inXwmeRh9wKvUHNFfJsAPoaNt45uQRk/1EZkE5NTmJ0aAC9yYQ5pCnW1oJI0Ad/7UFEfF4MGkkMJJInbIn964PQN7ovl/P3GL1IGAZGu7sRNwbwwzpZ4V03JVTv1AJ7sOtyxT+xQvXHhKV54fv944rfHwUoQAEKUIACFKAABShAAQpQgAIfNIEI5ond3WeJtrYzX/PW5X25X2613WcJYI7YjdNFxazjarvPWrc7Mu9yt3v+yuJxAE4Tu3efLp9j7pP7K+rOFWqkXKhhy0qbN73eVo9ttlrcptbhU+4GfK0uiJ9F2rC3pxfB4TH0pGcwmstiRlaDymXxObkVglBzSJIZgOYg58ZPy8q6YjwqM9BscZsGkEahL6gZn8r+orxQ4CQVKAWk6clJTAwNoj9loKe7C21tzfCEwnDWNqCytg4JQ4ajiXc1IJWhaXcyheEeGc4a6EoWeqG+Em3DJ2w1EKo/LdTQyBUOvf2cCt/5Yndk3rHPFPl5wQsFKEABClCAAhSgAAUoQAEKUIACFHi3BVbWdp91ttb0LaEF/0dURiqEO3xQVDVZhN33aaHqXxPu0P8Id7hMuIOVosp/UFSFa4Xmf3iRPfjLuZUtitAC9wot8LCobDok1JD9ErXJfbEaOXiaM1wrHI1PCUfjblGpH7rC5T94e3Xg4Ofqo4f+qbF1+L+jcexsjaM8MYC6wRGkxqcwmX2Dhe/mQCMZdWaKFaHmOPjj0VYp6ywOSCoUj8rK0dIDpUPNFzLj05x5UGk/rylwAgUKp5n5goWbhYrmUl3z7OJl+XjxzD4W5svj5B95jsrYP5/LFs77Wd+iHBY2mE6jc3gY9V1HYdXDeLLqEO7efwD/8NxL+OMHf4kvP/AIIl3dMJLxEzKg6Y2qRd9s31C8BwkjjriRRH88id5EAn2GAWf7UXy+0oe5jgDOUKJTl2jRKqF5K0RttF4c8Hx9sd33N+/25x+/HgUoQAEKUIACFKAABShAAQpQgAIUEKJGXyXcoX7h1jFf8eUvs/lyV1d4ciscvsHlDt/wImdoaoEaCC23BwZX2UP5C2whzFPCM0KJ5IUjAOGSQ5OCONPmxRLFh5XORlxb5cNHaoP4TKAN9zR1Yn9HAvWpIXSMTWFgJouJYjXn8cxHRkW8UOAUEHj9qSyDeln5XLgqXB97m8crovN5WftcaAeRy2eRy2aRyWYxPj2D+MQkooODcPYksLulHQ80+PHvaiW+uKcMn9r1Mn7vmV3Y8vQurH5yF1Y/+gyu/sXD+Pj9D6GxuQO9iThSiXc/JP1f4anRg14jAf1oCt+vjWK5o1EOYpta4Aj2X+ZqwUK7/0lh81/Pj2QKUIACFKAABShAAQpQgAIUoAAFKPCuC8y1hzec7wxNXejwY7kjMHyZI9i7zFGaFq/LKdR1cxV/jXD4U8IRyAubB+coHlxS6ccfH9Tx9cYofhbpxK72BFRjEM1DozAm0hhLZzCdzkIuB84X+4DKnqBywEy+eA28Pk06lhzxBgVOOoFSRai8Lp3ZuXwp9pTXsk2ErAg9foSsKJUtIEazGcTHJxDo7Ye9sxtPRprxvQYvvlh9EL+narjSbsNWqx3X77dj094KbNpzABt3W7HlpTJs2rUX6599GWuefB4bH3kGVz7wS9x8731weILoM+QS+/c+IDUMAwM9PRhIJNART+KRcDM2OA7nl9lCudOd7RBKMDrH0fjNd/0DkF+QAhSgAAUoQAEKUIACFKAABShAAQrMU5uuu1iNpJfZAzhdDkwyhyV5cLGjEdeoHtxeHcRnD0env+lrwS9aO/FqTwq1/cOIjY6jLz2DiZxcCFy8yKFIcmlwXvYMzSCdzxQCodxrq+gKw5NKi4lLT+Y1BU5ugVLsKa8zAGbkYnlziXzW/EeBmZysCJ1GamISkf4BKF09eDLajB82enGnuxaftVfiDquGrRYN1+6zYYPFhq0WBdstKm7Z78JNZQpusdhw695y3P6qBbfttuDGF8pw83P7cNvO3bj98eex45GduOLBx7H53vvwclUt+pMp9L7LU+xfXz1qJAwcTRmIJ+NIGd3m1mekUBXpwic1D4Tqk1Xo2UUO72P8RKYABShAAQpQgAIUoAAFKEABClDggyjgds8XttB6Ya3fYG5u75XnKtGrFtt9GxZb681tfnnjKqFF1pk8Ds+aucX9c62+DfPd/stLbAu1pqvlc2Toae5zH1ksFP9GoerXCbf7DKGG1gqrz/w6i/e6Nqz8lW39yrJDn75C8UzfVuXHPzSE8dPmI3i5OwlP/zDaRsZhpKcxPJPBVCaLrFkNWqgIzWVnzPBHDkySUaccoFScFV/oomgOVCoUy2XzgKyky5mVo/IoOUxJBkjFSrvZjRlP7oyM3/0pIFAKOn+XtyLP7b70FAID/djXeQS/CAbxzdpG/LmzBp+wO3BHuQ0fsdjx4f0abtmvYqNVw0aris1lCjZbFdxSpuBWiwM3W1TcUKZhi8WJ68uc2GpRsXmfDRv3WrHhlf247uW9WP/Cq9j0q19j89Mv4IZHduLKh57C6nvvw6MWGwZSfe95QCon2/fHC8OijEQKcutLGOhLJOHrSuE71X5cYPfIkPRZYfdctNgVLnwWOjxrzCFvpQ84XlOAAhSgAAUoQAEKUIACFKAABShwigqowSdEZdgp3OEhUR1OCad/co5Tn1zsDE+f5wqlz3Pq6Xmaf1S49Umhen1yCvQiZ8jc5rnCU0INtAl3uFY4w9GFmj55tiuSFuZ+X0yoXkMo/unTFe/Utaq3844afeIL3rb0d5s6088cSaVdqeF009j0tDGZxngmh6ys9HyjS6mBYvGxQoB0/NhSoCRzzuN7j7/Q7H2FETSFx2bvP340b1HgxAvIc1OG8jKoLwxBKg1CkgO9jp+48jgZ4c/qCGq2iMhmZ5DNFQeFzfr2JnM5JCYn4e/tR8WRTjwRDuMHtQ34Z7UGnzngxkctCm4wK0HtuM7iwNoyFevLFGy0KthSpuL6MhXbyzRsLVOxtUzBNnnfKvcVHttsVbHBquJaq4pNZQo2WOzYvE8usS/H5lfLsOHlfdj4wivY+OyLuOap53DN489g9QOPYsPPHsRdL72KVF8feuOJd31Q0+urSGUVqwxKS/vjRsq8PRI3cCTej8eCMVxVUZ+dqwTHztPC6XlaIC2qQ0PC6dl8in7y821RgAIUoAAFKEABClCAAhSgAAUoYApU1J37IVdT9xpFz690BPMLHXpCOILZQrDpHREyGJXLTx0BbD0QxLoKPblIDUPIHqGKPi20SFYowX6h+DPL7F4IpR4LlDrc7DiMv6sJ4h5/K6xHeuAbGsXRmQyG83lkZBgkg9BsDvlscUr2G8aas1Ig3qTAqSJgnv9mJwjZDaIwRl6+N/mPALmc+XOBbBbITQNycFK+0DdUTo6fyGRxZHQClfEEng4G8e3Kg/jrAyo+vucAbt1TgZv22bDNUoEtZQ4z0Fxt1bChGHTKIPR33baWObDZYsMN+w7ghj3l2PZKGTb/ej8273oFm5/9NTY8/Rw2PLETGx58HNf97CH87dM7cdSQU+SPB5OlgPK9vk7JKtJ4EqlED+LJBGK9Q7DEevBRey2EU7b60PFhW3h6c5n3Rv62oAAFKEABClCAAhSgAAUoQAEKUOBUFnj88bnCFfYIVTdDUKGGIJRQfokjNHOxPZK92BbJrrRFMN8eglC9EFoAwl7XsaqiPvsHimfoq9XBmR97WzMvxuJ5V3IQ7SMT6J+axlROVseZqc/xWEsOh8nOALkMMvkMZpDBNLJIo3Ts8UN5iwKnmkDe7IMrM9Fs4Y/ZJ1f2y5X9cQvvVg5LmgCQmMmgaXgU9o4uPOEP43uVh/E5xYXbKxSst1bgIssBzLFW4GqrA+vKFawr17Cu3Ik1VheutbqxyerGFqsL2yyqWRH6uwajpecfD0grsG1vISDd9Ot9xwLSTc88j9W/fAqbH34K63/+KP7koUfR3HUUvUbyWOXmex2Mlr7+QDyFgXgS8VQ3upNHMRiPYyDRg/quJL5SGcJSmw/CFRkRVcV2Iafy7wG+NwpQgAIUoAAFKEABClCAAhSgwPtSADjtTb8v8zH5+OytdPRbeJ58fmlzBM8W1c0xoQamhMM3ca69Acvt9Zin1GOR2oA1zkbsqPLjS3Vh/NTfjBdbjqIuOYTOsWmMZHNmD89jQZa5TFjOyc4gixnMYBrT5u1CkZwMTGWvUHl9bIi2nK4k1x0XA6Jjr8UbFDiFBOTpLU/1tKwGzWQwM5PBSDoDY2wSLf1DqO5J4KWmZvyk3oO/U534pOUAbn6lHDfsqcD6/Q5caXVhvVXD9jIFH7Zo+IN9TvzxXic+bHHgdnOz4/csdvP2DosLt1g03Gpx4vb9Gm46AZWjbxaQ3vBKGTb+eq8ZkG7c+QI27dyFjY89g40PPInr7nsCH7/vQRwOR9+XAWkqnjT7kMpl972JhNmjtC8Rx3DcQPfRPvykPoKLXN5poZYqSGd9bh777DU/d+Vn9Zt/Xpc+mnlNAQpQgAIUoAAFKEABClCAAhSgwFsUkMGls+kz4mDsLqEFPy7sgW0L7YEvigMNFwqt6Wrh1D8hXNF/Fc7QXcLtv0u4g3eJqtBdwub7q9Md/s8tdoe/IWy+7UKJbBSVLX8vbMEvC615vXD4bhVu/TvCGbxLqP67znT47/qQo+GuGzXP1zepPv9tlXr+CzWh/H/5Ynii5Sjc8X60jI4jNZOB7HFoDkDKAzN5YCqfNafDyypQmXTmzeFHMvgsDUkqBKDFgfLFO4UEtJSDymt5vIxS5VbafwplYnwr73MBec69div0BpX/PfZA8T3MPq70tkp9RM3j3+AMNgPRXN4cMBafmERwYBDOrk48qkfwrzV1+KyjEjusCtZaHbi6/ACuKa/A5jIHrrdo5jAk2fdT9v+8vkz2ELXjFosdN5U5sMWq4hqrBrl8fmuZHKzkNAcsXWvVsF72CbU6cI3VgTXlKq4uLwxeKgWcv+u1rCDdsl8usa/ANnOJvQWbXzwekK5/6nlsfeI5bH3oGaz++aO48Z6fo6K+Aalkod9nqXrz/XBtGAaShoFCJWkKsidpp9GHhNGD3uQRHEmmUBbuyXxWa3hAuALfEs7IXVeoobvmqMG7hDt0l3Dq3xGVTX+4uKb1i+e6op80/9HpLX7M8zAKUIACFKAABShAAQpQgAIUoAAFfpNARcWZwhUNi5o2swfeMlWfuUgL4zy7v2G+qncIVZ8U7mbM0UITF1Q14ezqFpxWE4NwNkFoIYjqqFwGnxFKYFq4whDuMOaq/vTFLn9uY10TPubvwL+EuvCz9iReMobgGplCy+gEknJIkjkNvhT/zLqelV7ODooKwdCs497GzdJLll7vbTyVh1LgdxaQ512p/ac5NEmG/LK6OV9Y8i7/IUBuMuTMlf7IFhHyWfJapv/mvwDkkcllMZnJYGhqCu2jY/AmUyiPHcHTgTD++3AjvuqqwV9UOPERi4Kt+xzYtNeOLRYHtlgUbLLK6fFy+JFqDkzaagair+0Vuq04OEkOT5IBpxystFluVjlUadb2uvvyOPn47xqKzn7+dosDN+6rMAPSLXvKsfEVCza9+Co2v1DoQXqtDEgfew7bHn0SVzz0CNb/9H7s1Fwwku+/JfalkFZWkMrNKG4yNE0mikOljF64u3vxF4eiEJVt5mftOdVNOPNgK+a4Qn3CqdeKyuYGoekPMyD9Tb/Y+BgFKEABClCAAhSgAAUoQAEKUOCtCMjKUbf7DLF79+nCGdDMfp+KF+aAJDUAoYVxhhYaXGYPqudrocEL7aHxZY5oZpkjOrbMFgwvVfShK+yewS2aB3/g8uIfasP4T70DT7V2wd6TQrR/GMnxaUzMyAXwxxa6m8OSstkcMrnC3KTfOXniC1DgZBKQxaJyNtLrNjlILFOsjJYV0nJQUi6XwXQ2g/6ZGXSMjaMx1YfyWCceDoTwzdrD+DOXEx8rV7DDYsOmvRW41qJgbZnsD1qBteWySlTFqhNc0Tk7vHw3bsuAdLusHt1XgdcHpNc/9zI2PvMCNjzyLDY8+Etcdv8DuPpH9+HePRbE34c9SEsB6f91PZToRWdHCt+o9UOoDRD2YO5SeyB1nSOM5Q49K6oi8h+ldom7757zVj7qeQwFKEABClCAAhSgAAUoQAEKUIACbybgDFws1OD9whV8YKkaGrjIoWOBI4C5DjkUKQBh82KOzZNdUdHQskUNDNxaGRj/VF0k+x29bfzxWHyyLN6bre0bybeMTSAxNY3RmQymsllkZM9DswKusJR9Ji8HJOWKW96skissKT4+KOZkyrf4vVLgtxEw5yIV20Pkcxnk5dT44lgx+XozOaB/egYtQ8Nw98TxYksbHvCH8N2aOnxRq8Ef2dzYWq7gGqsda6x2rLI6cHmZrAa1mxPkt5pVn4pZwbnF6sANZSpu3a+ZPUG3W05sVee7EYyWvsYNFhu277dh274D2PKq1awg3fjiq9i0aze2PvcyNu98ERueeB6bH3kc1zz4KK796SP41rMvoCterMh8H06z/00BaW/cwFBPAolUN7oMAzv97dhoPwzh8syYFftK+IiojLQJl/5zVpC+2S837qcABShAAQpQgAIUoAAFKECBk07gyoq2M1furj3L/MbltdWzYF0kMm+F1bNA3pbXpdvyvqjtLhwrnyArQB/3zDX37649a93uwvPk8Vs8nrnma8rnuI/MN297Cq9pHr+38Vqh6g3C7ntaaN7hOVoDVroasbnag0/X6/hpoAUvxHqgJQcRGJnA0am0GYLKSjdzOnZWloBmX7PJ0CefzZnhj1kBd6wirpgFFVcJy86hsq6Us+R/m6iNzzlZBaaRx5isCJ2aQtfoOBoTfbDGuvCoR8c3D9Xhc5obdxyQoadiVoPeJINNi4INZSrWmf0/Fdwshybt1/DR/Rru2OfEbRYFN8utTG4O3GpRcJvFiR0WDTvKNNxiUc2wtBQ4nmzXsheqDEhlD9Kte8qxYfd+vD4g3fjULmx57Elc9+CjWHfvo/ibB59AW1f3+26K/W8KRmc/JqtfDaMHI/EeJI0+WNuP4i+UWiy110M49cnzNb1jperfZX72exILhMczd2Vt7VkCON38nOd/KEABClCAAhSgAAUoQAEKUIACJ5vAyoOdD13mbAoKxfekqNSj4lC4SbhCe5ZVtkRXVEYjKysjkUtckYg4qEdETTgiqkJR4Qw/JByeH4uaqCoUT52oikRFVUS/3B72XOOMRVe6WiOLXU0HhRbZK2paI8Id1edVNL5ylaI3rVW8ke1V/siX6ptavutvG93ZMzhanRrOtY5MwJhMY2Q6g6mcrPgsDnqXfQ/NIFSmm4UOnoV4s9ApUR5V6utZ6rFYqo2bvb90Wx4tg1H5p/DMkzXu4vd9MguUzsKsGdYX+4HiePWzWdwpT2h54prDwAr9QUvndmHglxz3NWOey+Zxct181nyCSSOP7Z6cQnX/IHY1teHHdR583enCX1Y48clyFbeWKVhfpuBDZl9QBbLn580y2Nzvws0Wp9nLUwaft5Qp2FGmmBPlt8jnWFVcbVWxyir7g2rYVNwKA5NktWhhmJLsMyr3yd6gJ1swKr/frTL43W/DzftsuEn2IX3Vik0v78fmF1/F1ud3Y9uvXsKWp3fhmieexdWPPobVv3gYa37+ED5y/0Pwt8bQb6TQaxhIGAl0J0+OilLZlzSRSGKoJ2n2KY0nExiOJ9F6pBf/Uu3BQnstTlci2fWOyLCw+2tEXTQqFG/D1qqW4Kryhj892X7/8fulAAUoQAEKUIACFKAABShAAQqYAnMU/4/mqXp8uRrqXGkPdF/qCEI4AxBOf2FzyWsf1tgDWG0L4kKHjvlKaGaeFsWZWghnqiFcqOq41OGHcDRC2Oswz3YY67VGfLw6gG/UR/HTcCd2He2Hq3cYodEp9E1nMVFKLN9gGvbJHHzxe6fAWxOQEamM+meKDUFfW+WcBpBG3qxzlkeZ1c7m0CSzhPo1X2J8JoOe0TF44gnsbIvhxz4/vlpVg0/ZFfx+WQU+sbcCH5Z9NPfbcW1x4FFpmJEMRUvDkN5OiPnbPOftvP774VgZkN6y34Yd+2y4ZW8FbnzVii0v7cfWF1/FDc+9jBueeRFbntqFrY89gxseeRI3PvgYtt33MLb+5OeoDIbRJwPSuIFEMo6jqfhJW1FqGAYMI4W2eD8ebWzBdbbDEFowJ9SA/3wlmF6kBCaEO5IV9sAX+WuVAhSgAAUoQAEKUIACFKAABShwUgrMU8Oflr1AlzlCxuW2INZUhLHKFsRltgAutOtYYQvhHHsEQpWbDqH6ITQPhNKABY5GXK7U4/e1Bvzd4RAe0FtxoCeJpolJDOZluDPrIpfEZzJAdhr5bBq53DSm82lMIWOGQLOO5E0KnPoCpX8gkP1xkce07ANa3GTlZ2mAvDlEXv7o5HIYz2bRNz2NwPAoDnT24H5PEF9zOPHJ/VZcvXc/Liqz4qZ9dtxs9vx0YnOZG5usTmwqs2OzVSlMjT9Jqznfi8B0dkB6894DbxqQ3vDEs9j+2DPY/OATZg/Sjfc8hJdr62D09qE3YaAvEUfKOHkD0u6kgZ6UgcmjSfQbg9jT1oF1jlosdPhSK5UwhCMwLNzhcaF47jgpfwnym6YABShAAQpQgAIUoAAFKEABCqxwN++7RAlBKP5JM/xU5SR5L4TDi7NsjVhl9+I6uxefcHnxlboI7g224dUjBhp6R3BkdBKD6RmkczlzKraZahWDn9IydrlKuLCYvbCoWO7Pmr1BZS/RYhB0fFXwqR+M8R1SoLhy3lwuL8992UIiX/gpkUHoRCaDI2MTqE2m8EJLK37g8eIfKw/ic7ZK/IFc+r1fxdUWDVeUFabGb7Sq2Fqm4QaLik3m0CQ7tpU5cFOZA9eXKbjWqmGjVZu1zF2ZdfvkXP7+bgSmMiDdsd+OHfsqsH1POba9UoYtL8+qIN35a7OC9Nqnn8eqx5/GlQ88gs33PYStP/4ZnrbbEe9NmQHpQDyO3sTJG5D2m4Obkogne9Cd7MFgIglPexL/oNZDyE0LYIOiZ6864P8sf6NSgAIUoAAFKEABClCAAhSgAAVOjIC7baVwhTcId+xaUa4vEfbapcKtrzH3VUcvWmj1LFtS1XSdcDWvFpbmheK+2rOE6ll0qStyzRVaaL3cLtBC65doofXC3JrXi5qmq88+ELlQHIheJna7zzlH9a69wla3/roDtdfNV/wvLtV0bFN8+BN3AF+qCeI/GqP4RbgNu7sSqO0fQiw9g8mcDHBKFxmIFibGFybEZ5HNy4XA2eKyYbl4uNAOsZiXFu4XVxGbbUVla9EckM2xE2hJldenvkBOVlbn24EcIAAAIABJREFU8mY1aGJyCm1DQ6iJJ7GnvRMPBMK4s6Yef2Zz4vayCmzfa8WmvTass2hYa3Vho6wGLXdhg9WJ9WVO3GJx4laLhlstKuRApe0WxQxC11lVrLUqWFMuq0Y13GZx4RaLq7iUvhCavhsB43v1NeTy/xvKVGwvXpfaCLxRWwDZakD2SJX9UuXt2cdusyjYvt+OG+Xy+j1WXC8D0pf2YdsLr+LGX72Em3e+iFt3/hq3Pv0CPvbEc/j808/jm8/8Cv/17K9Q7nYjmew1A9LeRALJk7iCtDeRQl9PL2Q/0kTSQG88iUHDQDTVj/93OIzr7A2Y4/Snher/+9U27/olNm/xd09knQDmnJhfjHwVClCAAhSgAAUoQAEKUIACFPjgCMj/mXRFVFHVMi1czVPzFT1yoRL0CC0wKaqio0LTPWfYAt9aUtkaEu7w6BzVHxEO37On2/3Wxc7w2MWuaPo8VzS92BlNz3E1pYWz2dzmOEKjK2y+o2sdvoHbKv2RTx9uGv+GtzX9P23x9ItdiWxtsg+x8SkMTGeRzubNCs9jYaiZcJZizuNVoGasKYcmHdtkuFU67rU3Xx97yaMKlaUwlxfL+7xQ4D0RKJ2M5gAwGetnjp/Txd6fZq9Qs0o6b1ZKy6eY/wBQvJY/C3mzKlo+V1aDyvsy/AfGMxn0Tk2hdXAIBxMJvNQcw72eKL7lOozPVLhwh8WOHRYHbrA4sMmiYK1VxRqrhk3WQpXn9jLNHJwkq0Nl4CgDvO3FgUnyvgz3ZAXpNXLyvFXBdouGm4pbKSS8SVaXlpUqSE/96tHtFjlkqhAK75BDpywqbjM3DbdYpIUT28o0bC+zY5PVgavL7VhWruCicjuusNqwwXR04KZ9Nly514bVew5g+ysWfHy3BX+59wDutDjwnxVO/LKmDq82eqEFgzgc1NGo6zjc2IBDtYfQUN8AI54wBx2lEgaShnHS9iAtTLgvDG2S78WQU+6TCQzEE0jGe/F8pAOrtVoId3hmnRZJX+TU08IdSi9yhY+ssFoXfHB+gfOdUoACFKAABShAAQpQgAIUoMAJE5ijhX4tnEFzibtwyp6fwfRqm29ijT2QXmb3tQlX0C80f/MSezQ3T/YFVfS0UPzjwtGYOd3RiKVqIz7k9GJbTRCfr9Pxb4FmPNbSBWt3Hxp6R9E1PmUui5/KZM0l7jLTZED5nkRz/KLvAwEZ1JtL3c1MX1ZJy8nwhQpo+Zjsoyu3NLKYNmukSz8v8qem8JOTzmUxOj2DxNg4Ir0DcHV141fNLfix14evHKzFn2pu3GJTsMZqx4b9dty+x45bLIWgUoabpSnvs6sX3271Zem5b/d5p+Lx6612rCm34cpyB64st2N1uQMbrQq2lhU3q4LNVhXry9y43uLCjn0qPrLXji377Fhb5sBtFU78lVaNrxysw/2NPuwKR6F0dqEhkUC0rxex/j509fUh1ZdCsrsTna3NaGuJQvd74Wusx6GaKhw+eAiJnpN3WX0hFH3zUDduJNGfiGO0pwep5ACqWuL4jFv2pq7DArt/cJMthOVa+J4T9ouRL0QBClCAAhSgAAUoQAEKUIACHxABLfhlYfd+43Il2LHa5sdKWwBL7EHMt+sQSkBuOaH62xfYvVju8OBcpR5XOhtxR40ff+uJ4t6mIyjrSKChdxAdI2PoTWfMZfEy5JGXnFnRJvt/ziArp2fn5TL5QuWbrH6Tm7wwLDUZ+J8PiIA83+XPhnn6yxvmnSzyZoPc4gOyDUQ2j1wuj3Q2h/6pabQODaPyaA9ejLTg3no/7nLX4gsVbnza4sBH99mwbb8NW8ocuNniwC1lqlkFur1MDk7ScK1VxYZZweipGFK+l+/p1jIFv7dfwUf3q/jofg2/v9+FdVY31pa7sNmq4eb9stJWwbpyOz7m0PD3VdX4oceL3U1t8Pak0DE4gv6pNCYy8nOy2Ct5Jov85BSmh4cx0pvCUNKA7C1qdHTiaKwdzU0RhIJ+eBvrUVd7EAerqtHd2XWSV42+eUDaH0+aw6eSRjf64j0Yiqegd8fxjRo/Fjq8EEoI87VwxZbHPXM/IL/B+TYpQAEKUIACFKAABShAAQpQ4IQIqPrLQtU7hOLLCqURwlaHeRW1WKU1YkeVF3/lacIPo114vsOAkhiAb2gURycmMZTOYjqdw0w2jynIidilmrgMkJGpaCH8yeYLd4+tbZeHyU0mRK/fPiDhGN8mBcxk1EzBiivrixWlY7k84pOTCPb2Q23vxFN6FD843Ii/r6zGHaqG2w6o+LBctr5fxeoyJ1ZaXVhS7sQl5U5ca5VLuAvLuK864MCacrsZxsnra60OTpMvO/GDoWT/0NJ2mdWJS2TrgX0O3PrqAfx/++z4sq0S/6+mEQ8HmrA71oXKRAotQ0MwJiYxMj2D9EwWM7I/LArj5bLIIINp5LM55GZyyE5nMD05jfGRMQz2D6K/dwCJeBKdR7rR0d6BaCSEcChoBqT1hw+hyuVCR6z9lA1I+xIJyN6qiWQcPcke9CTj6E8YSBztw88CLbhcPYwLFV9yXSQy74T8fuSLUIACFKAABShAAQpQgAIUoMC7J3COGlq7wqGvEY7gBaIq+peiMvh14QzduVwN3blSjdz5ITVy50pn5E5RGZLb10WV/lnhjlwoKoIrRXXzPxb2m49/XWihzy9Umz8lbKH14mDrV0Rl5E5RHblTHGz5O1Hu+6OVaujOdRWeO290HL7zT12ef7rNHQzfUhPNfqWxFffrHdjTmURD/wjaJ9IYmclgOleY/m4u/s3PmL0OZZXbTD6HKfk/9seL3czOiXKZsPwf/um8HJ1UmJAtg1AZlBaWFBeCgGMjkkohaanklNkZBd5rgdI5WbqeneTLfbMuxw55zb5Ze2fdLB0iT/WJbBbGVBrh4RG4enrw62gUPznswZ1qFf7CqmJHmQMbLHZssDhwvUXBDfs1bLc48f+zdyZwbtz12R8cSMLlhEBISEKIE8exY+P7wGcSh1w0EK5yl7OhDZTCy9v2fWkLzdsGXnhpgV68hb5AS9oCIbE1Gu1Kc0l7n7qlve9Dx2pv7Wp163k/v/9oduVNnNiJndjev/L5e0aj0THPjiYzXz2/37Nb1LDb6sR+ScMh5hBVcDfrd2n0AN1N/UHp+WZPUOoDKpGT1OiHebjcT/SVdFq+XO9N/T6Nnp/U99MIUKJQJGotYPRUpT6rKms7cMiqYD8rhTd6rR6xKjCWGQCU4PMOq248V1RwyCLjyEkZ91hkvMeq4kNyLb7ubMIP2gL4bVc/WqNx9M8nMZXLsWAscs8bfWZzxt5U7hdL7uASG2XHaHm+WMghl0sjk0sjlUlhLjmP6akpTCbiiEXGMDbcj6HBXsNBGvTD625Da3MD6lw16O7ovGQB6Vg8ikgshtnxOObG45iMxEBl9/HYOKaicdh7xvGQ3p7cpHj/+3o99HuCI/R7gh44LjjDD7xODz+6Xg99Zb0a+soVNX1feqPW9eaX7//y/J24AlwBrgBXgCvAFeAKcAW4AlwBrgBX4IUV0EIfFfSOGkHzfedVzmD4jYoPgu6HUNcFQfGWBNVPPUGnr9N8szeqPtwk+6dv07uH3qF3xd4kBwpvkQOla5Vg6XolWBK0YEFwhvKCM5QWZHdJkNtLt1c3lw7K7cXP1gcKT/gHSv85OlVqnEuW+jO50kw2j3ShyFPdTXrFp2tSARZ4xID+s53NxmMG2KdGEYS4cgAbBaqRLxbZKOXzKBUKKJTIUW30EM0CmAPQO5+ENjKKf/X68RfOWnzRpuOjoo5HymE+uyQDxFXCQ3ImVt4nqFd535w/3XLz8bU63SppuFPSsF3SWGsB6gdKWqzoZUBlAswUoLTTqmOLpOP6KgVXVMl4u03BVknGDosd+5+x49hvJXzU4sBXlRr8nduPE8PjaJ+ew3g6g7lcDjkWqPXS24VQ25FCoYBcLod0Os1Gcn4es9PTmEpMIjo2jsjoGAb7+9DX280cpF5PO9pamhggDfj8lywgfb4epRTkRCMYSeCrenvpBkc7/f+wKOiB7DqHp1tQfZk3Ke7SW/Ug3qp3F65xdDz4wv9z5mtwBbgCXAGuAFeAK8AV4ApwBbgCXAGuwMunQE3460JjL0HQzrfJgaUtjjBuqQ74rpJ9yqsoMImAqepfuN4RTl3nCOMyOUT3CZ5CcLhZWfx11c04pLbjA3U+fKk9jB919MM6EoNvchbRxTQWCNyU2Q+7hC8WgHwehUKWIR+KiOE3rsBaVYCAJoUhUasIKngmvFkZmkSuT3JBZ0pUBF00eocui0VtJkqYSKfRPT2DuuEx/CrUjW83t+Nzeg3uszmw92QVdpy04zaLgutsTmyxqjgmqthfDk0yA5PWKsw8H9t9TLTjbms1jokOHGU9WRUcFw2H6GabgiurZQhVGm6WarDN4sShEwqOP2PHAVHGcdmFx2qa8SN3EL/tGoAnGsXQQhLzRfr7my542leKKBVzAA3qH3sObs8FSOcZIKUS+0lEI1FExsYxNDDAAGlHOAifpx3trc1orKuHp619TQJSgqcTFOJELQhi03i8NYybHS14oxyAoHakBS0EQQ9lBTX4sxtqupNvkoMPvXz/k+fvxBXgCnAFuAJcAa4AV4ArwBXgCnAFuALPr8Djj6+7Rg/91RWUIK8FDeeoRkA0hBv0Htxi92NTtQ9bZR+uVD24XvXgoO7GR2o9+NO2TvwmPICm6DTGltJYXF3+W6SKeHK4ERk1Uz8M7FMoUSBMuf531fPOwTU+fwmuwMWlAHOCUuPcggG7CgS8CHwVUKR+kMUScoUiUpkCZpbSGFxYRHM8jv/q6cdfN7bi83YVD52oxoFnqrD7pB27RAeo3H27pGJnGYbeLaq416LhuEVnZfBbbEZo0mqn6PmAhWvpNfeKCmhQMNWucl/Ww6ITNK63ubBVcuK4VceHRA2fs+n4qqzju02t+HW4E62JBCbTWVYGb+zAdHCkA6npLCa3MO0jNGiejqsv3TVqflnomEyjWCwin88jk8lgaWkJhoN0BpMTCcQjUYwPj2JocBC9PV2sD6nf62YO0sb6ejTVN1zSSfbP5yJlkDQewXRkDPORWdhDYzjgaIYg04+JAQKk9ENkzw013VMckD7/qQl/lCvAFeAKcAW4AlwBrgBXgCvAFeAKnKoA8CrhqY7LBZfr1YK7nIxbXX3FxurqKwQadHsc69h8eTk9Zg5z+anTviuEahrVVwhPPXW54PD+3jrZN32Dow3vtLfgoNyCI1oL3tvgwR95O/F/ugbxn5EE3NPzGFlcwkw2i2yBko6NUl/D0UQ9PkssJZ56f9IycrUtldchf2i5Cx7zx1HpL63DICmDp+YlOp9yBdagAsz9Z3TGXSoWMZvNYXRpCb6pGdhGx/AvgRC+1diKL2i1+EC1ikOSHbdZq7FVlLHXomKXqGGz1YmbbS7cZNOw0aZhp2SUcxMAvcOmYYuk4k5Jwe02BVRSTz1ED5ymbH4tAc0Xs60rZfIrbQdI5z1lOLrHImODqGKLTcNhm4KPKS58pb4ZP/IG8czACNrikxhKLmCaUuOLBWTLYNL4IcloqkBO4VyJHiu76yt+TypjUzqCsv/K3ZbPyReH4OjzAtJoDOMjoxgeOhWQkoO0uaER9TV1rAz/hUDipfp4lPUkjSI5PoaJ+AS04Ri+oLdhVzWBUg/9EDknqH7vFYr//j1uGGn3wGWCC68+9X/+/B5XgCvAFeAKcAW4AlwBrgBXgCvAFVjrCsjBzZfV9H7uZiV8+K1K8K+v1UJPC6r/l4Lm++3rFf+nbtDDv9qgBn59ozMsrpd9PxD0wE+Fmo4TgjP09G1ql3gLDd2YCnqvKDi7REEPi4IeFAVnQHx1jU+8oTYoHm0Iih/3dIuPBvu6/jQ8hH/pHYc6NonOyXkk0jmkmMOz8pqbnEx5lEp5FEs5unwvO5gMsGNcv9N8udSTJpXmJ7PE3nRDsfVMdHpuykMrPy2f5wqcEwWW91d6NfNOOR2Mdl/mkDbeiR4t7/bLb218H+gR40ZfK+odSj8yUJL4eHKRtaJwjETwi64+PNHmw5ed9fiITcWDJ6vxrmeqcIfFjo1WBdusKnMm7hd15kg8JFLQj4a7RA33iAqOWxTcazECkSjkZ69VZn0v7xKdOGpx4gh7no4j5d6jFB70XLDvxUDDi+E5BIRpGAFIMrbayGkrs/t3iwrT8Jio4DALSaJ1NRwRKbTKCJo6KBohSzdKTmyy6thVXve4pOIDdic+r9XjG3Ut+IEnDEvnANzjExiemUMyR7iz8kbuz0zZLVx2grIkuQpHqLkzlfko7Xvm3kevRYuNfYvmqC3Dyj5W+U5nO28CUupB+pwO0mgMY8MjGB4cZCX2XZ1hBHwelmTf3NiA+honxkaG12yZfSIygYloAqMTYxifGMVkNA5/JIE/bw1ig9IGQQ3iGiU0cZXsfer1dT3SGxTvHwo1Pf8g1Pf9kyB2v3Gtn/7w7ecKcAW4AlwBrgBXgCvAFeAKcAW4AssKXO70f/MaPYjrnMHctYqv+BbFgxtkL65VvFin+KKC5m8VtID3GqUD18ghutjC9XIwKejBMUHzQlA9zKlyhcODLVo77nG58bnmML7p7cX/7R2HYzQB//QiRhezmM0WkaUSXnIwne2VNF+fK3CJKmAiJwahKlgo3TdGCblSEekS/UxQYu5p4/tD/UGpLyT5qQ18RW7pmVyOlcW3xhN4ZnAEPwx24M+aW/ExrRb3Vut4yKLiPScV3GMx0sx3lEOTzqb8ndY1x8UAK1/Oz0gQ+E6bjDtsdmy02XGbzY7NNgcDoUes1BfUAJ8bJR1vsblwo83FApN2SDrW2xS8QZJxp8XOUuPfJ+n4fa0Wf97Qhn/yh3BiYAgNsQR6F1OI53JIUcAR7QMX6RGVAGllSFMqlWIl9jPT06zEPkY9SEfHWA/S/r4eMEDq9zJA2tJUh7oaHYMDfYiTkzIa44M0iMXQH5/Gz/yDOO5og6C4sU4J4ColgDfJ/qU3KqHS5c7O/tdroeuWTwT4DFeAK8AV4ApwBbgCXAGuAFeAK8AVWLMK2DxbBLvvFkHxfkvQglOC4o8IMoUhhSDI/lFBDkZZOJJGqfI+CA4PC0naqLhxn9OHjzWG8XV3D74bGsS/D0bhiM3AO5vEcCqNmVyelXESzyqiCIpMoriPfKmAQhnmGD1BL1HixTeLK3AWCpAfj5LiqV0E/UffGpon56fRp5Ha6poI1HjhXLGE6UwG/bNzaI7FYOkfxE8DIXyv0Y0/UevwKbuG45KM/RYHDp5UsceiYatVxyZJB4UkHRYVEKw7KpYDlHj5O3O/niuQetSq4C5RZlD0sEh66zggurBXdGKXVcMWUcEGi4JNFhWHrRo+Xu3Cl/UG/EWzB/8Q6oSlfwRtsUkMzicxt5RGhrUZKfeNZb1j8ygV86D+ylmjgchZ7HEXxqrGvn1qir0JSGenjR6kBEij4xEMDw6AAGl3VwdCAR8DpK3N9aiv1Rk0nYjGGRjkkDSGWDSOmUgU09EYbL1DeK+rHVdX+yAoHRTghKuU4MwGvSNyTXXLTWv2/IdvOFeAK8AV4ApwBbgCXAGuAFeAK8AVWFbA4fueIAefFLSOoKAF85epgczVDi9usXvxVtmN2xU3HpLd+FJtEN9p78O/9YxAHk8gMJPESGoJU9k80hSwwa61jXJ4FuTBbHBGgSbr+1ksu9wqYM+FcXnOPwVX4AJRgMJviiWUaNB3igXXEPwyXKMLxSLGFxbhS0xB7B/AD31+fKWxEZ/WavCBKhV3WWXcKqp4raThKpuCDZKKbZJRHr/HqrGydir1PmiVcUR0YI+kMEhKTkeCdwRJ11Lp+7mCoM96HWlF6zfbdFxe5cR1Nh13WjXsZBpX40HJji86dPxNfTP+LdgJ5/AY/BOTiCQXMJfNgcA33ejIWkAOOWSYi9jA5gTJS8hTywSamq5RespFZsk34ShNKx2kFNJEKfZzqwDpyPAwA6TkIA0F/acAUgptokR3GhyQxjAZjWIiNoZofATRiTgGhibwJ7V+bCE3KQUk6oGiUBP0CtUt65fPB/gMV4ArwBXgCnAFuAJcAa4AV4ArwBV4RRWgQCS4jLCEp3CZIPluF6rdt90guV93yueqarteED0bBUfHxlMuasgB6vBsZI+Jno3XOpo2XqGHbmPPdbtfJyi+25cfp/VoPOXaKPzk5G2CrfU3QrWnbYPmz72vxosve7rxg95h/CqaQMvkDHrnlxBLZ5HMZZHJ51iAR75YQJ5CNQqUPEwwx3C2UYEvdQmlznf0n3EZT6DH7JFIl/s0jH8vECzFPwZX4EUqcDY06szXXSgUMJJcRMt4DL/u7sUP2r34b3WN+LBaw0rj75Z0HGZ9QWVstMrYSsnlVh17RA1Unr1d0ljZ+z4WmKRgn1XGAdbfUmEhSUYPUA37RQPkUYk8BShRwNLZlNc/CwxeQu7TSlBM85XD3O6Vdcp6U7sBUcGukw7sPmHHrhN2PGxV8ftqHf6m1YMnu3qgj42jY3ISY4uLmMmkkS7kkC/mASqPN6E4a59gHDOpRSgda2mY4NzMl2OwlLUPNbDpuewJ+iK/EGf9tOcDpGaK/VRikkHPyNg4RoeHWQ/Szo4QwkE/vO42tLU0oL7WhZamBl5iX9FeIBofx0Q0hpmxSUxGYohOjGEsFsdPvL1GeBNVhNR1PSVY2t4uSP4bBcV7g+Bwv014/KnLTznv4He4AlwBrgBXgCvAFeAKcAW4AlwBrsDLpcCrVf+RV+ldQ4ISbhDUYLtQ01UUajryguqdFPSgX9BC/3x1bc/jgiuQFOpCeaG2qyDIwbnXKR0dlyn+ZsEZ7hFqu4tCTWdecHXl3+zsyV/m7MoLsr9LUPwTgitQEGqC+WtqAvlDDeH8h1u78/8zNJj/l8F4XonOlnqSGcxkjYT45SvcSp7DgpNWvEsEQs2+iGw1+qdifVqT4Ojpb6uecPoV+SNcgVdUAXNPNaeErYzun+Tbo/CwIqjSmQLhzR8E6PvBfiQoFVBiD9IKObAV6deCApAvlJDM5RBZXERgahbq4Ai+5+/CH9a14gPVTrxblHHkpB2HT9px0CJjr1XBncwRqoHcoPusGg6Ww3wIeFKwD00pCOiIVWFuUCMxnkKTjB6jFPxjDA0UtFSZJr9XUrFHWklHNyHgpTQloHlQdLJBIVPkmD0kKthks2OX5MAx0YH7RQcesMi4W3TgqOgoByspLGCKwqYOWZ04IDqxTdSx3qpjs6jhmKjifVYVn1Fc+B/1DfiJPwBX/yD6ZmYwl86yH5GetROzHcrcq+iIadzMJTRlt8oFywvNB+lA+0IrVKx7gc6a7lFykGazWaTTaTYWkguYnZ4GAdJEfALjo2MYGRpivUZ7ujsRDgXg9bSjraUJTQ21qKt1IRYZRzwW5Q7SKJXYxxggnYrEQa0HxmMRTMRGEUnEIfUM4f1yS3G93TP6VkcgLbhC6bdowdQblGBRUAPPvFznPvx9uAJcAa4AV4ArwBXgCnAFuAJcAa7AqQrUdn5aUL1FQfMUbtK8uV12N7ZXe3Czw4vrZF/xrbKn8UbZV32gOph/V1UAWx2hhau1DuoVqgu13RD00Mw1Dk/0tqp23FrdjBuranGv2ozH6n34UagfNZEpDM4vYTpbQKZIpZnkSiqhQC7QEjk+c6w76AV6/cw/FlfgFVHA7AlKfUHLOJT1CDXuG8FJFJaUQZ71CmUfkv06UO4RWe4kSutPFAHvzCx+MzCE/9XShk8pOu62VmOvtRpvt8oQqjXm4KSeoAQlydFJoUmXEqC8ELZllyRju82BbTYHC1DaJil44KSGuy069kg6Ntp0CNUuCNW1EKpc7D79HV5tlfBmq4gDJyz4mFSFP69twH/5w6AArIHFRcwVCkizYyodV4EcuT5fkb324nvT0wPSJKgHqekgjY6OYbQCkHaEg/AvA9I6uHQV4+OjmIhzQHq6FgNTkRiS4xFMRSbQNjqDT8pNuExpwaFqPwQtTGn30Q12v3bqCQq/xxXgCnAFuAJcAa4AV4ArwBXgCnAFXi4FXKGHBS2QFRQvBIVCFHwQ1JARlKQESiw8yRmMCaq3JMjtWKe05W/S2nK7GgL4eIMffxrow4/7RiFGpuCdnkMinWUgdOVS2fC2sciXUg6FUpYFeyBPrraVoveV9fkcV4ArsGLOI3topRu0HDHPHH00X2Q9I+dyeYwlk/DEE7D2DeHHvjC+UdeGz9tdeP9JGcefrsbuZ6rxdlHGZquOuywu3C06cYxcjRZyf5Iz1ICivNT93MPh/ZKGu0UV99CwaLjX4sRdFie2WXXsoB6tFoW5dY9YZDxiU/FFrQbfaWzDzwJh1A6OoDsxhURqCdlyf9DlbwjZh6lMPp9DqVAA68Fc7sv8XKbP5efxGabAcwFS6kG6kExibmaWAVICfrHxCMZGRpYdpAyQ+jxwt7WgqcEApIP9vYhxB+lpHbTRaALTkRgWxiIsvGkoMoHvNPlxpdoCQQtSX9IRQfM4X65TH/4+XAGuAFeAK8AV4ApwBbgCXAGuwMWgAPAq4UyGILyKbQ6tS/OVzzG303jMvCesXue1augj1zuChWvsflzu8GKd4sY1cjt2ye04rrnxwRofPtcUxnf9ffhN3yjaEnMYT2WRyhvhSMsX4YzVUMiL4QwlXyi52yjsxQjFNsAOXZBmAGRZTnb5n5UqT37ZzhXgCpAC1ACS9dkFg2JLxRIWCwWWGj+cXEBwagbSwDD+PhjGV2rrcJ/DjlskK3Y8Y8O+k0Zv0KuqXBCqarFRcmKH5MQhUcc9Fp2FIm2VFGwlR6PkYCXeOySZuUgJklJ5PPUZXelzee6BoQljL/VpJWx+c5WKy20qNtlkHLYpeKBaxSc1HX9W34gf+/ywDwyhY3YW03mKRTJvdNw02ygA5BrOsl7LRtdPcooZSf6mAAAgAElEQVRSyxFyCmfY8nKDEX5MNQV8wSmV11eW2DNAurCAuRkjxZ5K7OORKAOkA/29oBJ76kMaKAPS5sZ61Dg1lm4fj0VOCwhP56xcK8vH4zFE4zHEYtSKYBxT0QhmYzP4SbgXN9Y04cqaELbIgepnndOsnL3wOa4AV4ArwBXgCnAFuAJcAa4AV+CSVYDgpezeLMiBbYLTv1VwdmwVHIHdb6npefR6tfMxGrfonY+9WQ1/er0j+Ilb9NAf3qF2Pra9vPy19vaPC9Vt7xXqO78kyL5P7tc6v7BN7XzsbXrXo69RQnsFOfSwUDP4qKB57xQc/q2CrWWP4Ax+UZDbHnu73PbYQZfnDw40Bn+ypyFY/GRbJ77t78d/9o1Di0wiNDOPsaUMyJlGriUK6TDcSeWmh8UCigRDi0bitcFBKQKpHJNEycDFMuep6BtKL0OQlPonGpf2dHnPr+Zf8Cqer/CKKmB2W2Qf4pQ7FR/LXF7+1aDyroGtyktY01DjB4PV7XJpjUy+gHg6g875ebgiUfymZwA/bPfhz2qb8RmlBg9UqdhEfUHJ+WlRcdCilHt6Us9P6uepYJ9I4UgyDlllHBVlHLbK2G8lGGrHbsmBfZQiL1E5vRGytE2ikCWVJcsTIF0LqfJG71SjfyoBYeqjukNSsFciPan3J/VTNabUX/WgqLB1lnupWqmXqobdVg2bJR3brBr2UJsC+ntYjD6i91sVfNjhwudqmvC9Fi/+K9yF2tExdE5NIZZKYSGbY8dX6h1bKhHupN6yxjG2UCqw9gnmEdI8BBfpcMmOocaPVOwuLVqeqdgn+ewLKlAJSDOZDAxASg7SlRJ700E6NNiP3p4udFUAUgpooqCmgN8LDkhjpwXE05Fxlm4fjcVBI0LTiQgS0Sga+8bwidowVbDUCo7A0Rvquv7oMof7E0Jd12cFvenGS/YckG8YV4ArwBXgCnAFuAJcAa4AV4ArUFbgH6qvEPTgbwUtGBH0QELQg0uCFpwW6noh1PdCqOvBurpuCLUddOEwcZkrjNfX9+Kahl7cXNeHtzk7sU4LQajpgqD5h65u6MUb63twGfUGVfzZy5QAbq7twh7Nn7q/Lpj6SHNX5svhUTwxmMCv4nOonc+gZymLZDaLXBnqPOfVJNHPlZpfFoNk2JpWZleeZ0Kg8mMVq5QfKa9q3jOnK6/A57gCF5oCJnsioEmAio0y2ifgT98PAlh5+mGAmaYJXlGkEv1oYMyVrdQolPLIFPKYzeYQW8qgY2YWdZEonu7tx498IfyP+jZ8SGvA3ZKKQycdOHCiGgdOOrCP9Qg1wOZOyQBzlAbPQB8L/TFdnwbgI8hnjv1W6i9KzzWmFJJEDlFjapTXV7od14J7dK9VL4dOkUOW4LLhqN0vyTgiUliSzEKnSENTP4KoW6wq7iQtrRpz4x6SNByocuERuQ6P1TTj8RYP/m+oC+LQMNyJBOILC8jkT9MVdPnwtzyzcuA8Za78jahcbfWXhB7jtzNWwPihrsR+6CsUcshmM8hm01haWsTCQhLzs0aJ/QSBvLFxjI2OgABpX283ujrDCPq98LS3sgT7hroaNj8RPz0gXCtO0dNtJ6XaT0SNHq0U4hSLxVio1fR4DJPRSQRHx/FYSye2OtzF1zd0QnAGIbg6+gXZ935+zsgV4ApwBbgCXAGuAFeAK8AV4Apc6gpo/k1vdXUmr3KFnYLq+w9BDxUF1Yd1sgeXyV5cJvsgyH7c4PBhi+wvXSd7QY8LmndCUIOUJg/B7sXGqnZssrcVbtPbcbTOh0fbOvG3oSE8ORSFHE/AN5dEJJ3FfL6IbCmPXKlgjGIB+QL1NzRK48/4ypKvyBVYawqUCSlhTypxpsG665b7PdLD5PfLl8ptJSpgVRYlJNJp9EzPomFkDE929eJ7rV58qa4J76XApCpKf6eEeBUbJR1XVzmZs/OAtNIX9FIvRX8lto+S4o9aHThM7lDmENVwj8WFQ6ITO606brPpWG9z4irJiTstCo5YHHhAdODdsoJP19fjCY8X/9ndi7qxCHqmZhBfWsJ8LotsIc9KtkvUhqRQZIF0BM4rdom19u25ILf3VECaZ3B0BZDOY35mFtOTUzAB6fjoKIaHBhgg7e4MIxT0w+tuQ2tzIxrra0Gl9okJDkhPB0hXLzeT7mcjMcyMG67SkegU/s3bjS1aKwTFW9yphhc3OTxfvtRPBfn2cQW4AlwBrgBXgCvAFeAKcAXWvAJXNna+42213SPXOrvGBMU/KKj+EgOgsh/rlAAucwRxtT0AweGFYG/DNfZ2bFc8eLAmnPlES0fpq4Fe/KB3BL8ZnUDN1DyG51OYyWSRzhOkoaLNCvsmK+E0yjiphJP+oz6h1NOOX7pfkNfv/ENdQApQL11WwrxsHy2H47CFxgdN5XOsbDo0OQn76Ah+3tWFv2v34X+6mvBZuRbvthF407DFqmCrqGCnSCXZOgNyd4k67hYpyEdhg5ydrwQ0vNTfk5yxzB0radgm6aw0frfViQMWDXtOKrjDYsc+ix2/Y5XxKbkGf1rXjL9z+/Grrl7UjkXQMT2DiYUlpLI55FnInIE96V8DmBdZiXyxWACVyDMfMSuHv4B2Zv5RmAKVgDSfzyGXMxyk6XQKi4tJJGfnGCClHqSxSBTjqxyk4TIgbWtpYoCUyux5if1ZAOJYHOQqpeCm2fEYZmgaHUViIgGlJ4qPO9xYp/mLgsIB6Zo/WeYCcAW4AlwBrgBXgCvAFeAKvBIK4FWCy/XqUwawbtUnWVnnKVzGQo+eeuoygcbq59J9Wodu1G/UfJxeE7hMUN1XCXpQFFT/z9+gBjw3Ony4rrodN8ot2Co34x69FZ9uDuCvA7349VAcDVML6E+mMZnJYalQQr5QQilfpLpesIafrJcn87EhjxyKBG/KzjeasEAPI/vFyE16rhJOfvHMFeAKPEsB6pmbRwnpUgnzxSIS+QK6FxZRE0vgyY5efKexHX+o1+L91SqO2Ox4m60Kgq0Km60KdlhV3CFpuN7mxJtsTmxkcI7coUb/y52SjNuqZNxaHhTiY5TCc0h6roEttRFgfVqtKm6zOlhI1YNVdnxOc+JbbW34955eOCcS6FxcRDyTYcFY9HenZgko0qAeoUb3ZDqeZlhoEnuUHV9pGQUmUQgdBS1R/9DlH6qetVfxBa+kAs8NSJdgAlIqsScH6eREwgCkYxUO0q4OhEMB+DztzEFqJtmPjQ4zx+lqtyS//2xwSnB0MkqQNIqJyDgiI4MYHBzAaHcXJgZGcHIwjstlb1GQvV9ZdQ7G73IFuAJcAa4AV4ArwBXgCnAFuALnW4H1Suftu+tG3Dud/fVbXL31t7q6699a0ysK9rYvCqr/AUHxfUfQgj8T6sItQn1HvVAX1gXV9xdXK4HfCnUdFqG+o4Etb+iuF+q66291DtRf5xp0rZM7/l5w9fxCqB+oF+r6GgRbq/161VO3zdHmeZfejo82BZYeDw3O/2JgAmp8Dj2zSUSXMpjP55FhJbyGS8m4mKQAD/J+kvuzyFxMxEfpwrxyLbpD91n4R8UjtGx5PXZn+d4rea3K35sr8OIUoN2X6D8N82b2zDWXl3dx464RKsZ+PGDrEfTKMfDFfmRY9XVI5vIYnklCGh7DP/rD+GZDC76g1uDD1Rrut2k4ZlWxS9Rwq6TjTknHfquOg1YNR0UNRy0q6xu630ohSVRGL+OYKOMuq8LuExjdaHNgm0SPGyFB1E+UXuNcg8GL4fUOijoOizqOkHaiocetNhk7WE9QBfdaVNxL+okUPOXAYRamJON+UcN9os40P2B1YqvkxPW2GmwSNew64cC7nq7G3U9L+F1Jxn9zNuAHvhCeGhqFLzGF0bl5zFIwDyWZ0w9K9Pdng/4hvLkckcQeIFRK+9HybmKub+575tRcvryi+QCfXkgKGEGDRRQKeeRyOZghTYuLC8xBOjM1/SxA2t/XwxLrCZD6vW60tzaz8nqXrmKgv29NAVJy1rLeorEo6ycar5xSz9F4HAkaExNMl8joGIYGBtHb1Y2wP4CAzw+/z4tQKIj+gV4kElPIpjNAMYuO5BK2yt6MIPs/er7P/fjrcwW4AlwBrgBXgCvAFeAKcAW4AqsVcIZ3CG2DEHSf0etTNXp+3ljbnbxJDSxeXdeFqx2eyE0OT9etir90kxaevkYOpF6rdeB1ShBvkv14i8ODd1S7cUO1B4LixpVKOzbXBHBXfQiP1gfxfXc/ftsXRXNsFkNLOUyXSsxptHIdXUl6LqRLSf5ZuAIXkAJlAEXfFtO1R1MaJtIi5x85/Mzl7JvFEsLzAE3L8UnJQh6xDF2QJ1Ebn8CTvT14vL0dn1M13GO1Y9tvRbzzhB07LTJ2iUbSO/ULrYSOZuiRucx0Kpr3zenq5byU3tCR9LzdpuJWm4Lbqhy4zSbjTpvMUuMPiUaYFDluyX17k03HHTYd2yUNOyQNQpUdV9mqsd1ajeNWGR+sduJLSi2+3ezFk5190CNx9KXSmCmVkF7ehVeOuMuL+MyaU2AFkBZWAdLFZwHSyNgY60FKgLSnuxMd4SADpO62FpCDtMapIRQIrDlAGqewpXgEE/EoG9HIGMhJOzzUj76eLnSGg/C2t6KtuQXtzS1wt7Yh5A8wSDo0NIR4PI6FhQUU8kZLCjoyUwreVDaLHTW+oiAH/nj1qRq/zxXgCnAFuAJcAa4AV4ArwBXgCpxvBRq8N1yu+/JvVNy43uHGO+xegp55QQ14BTWwJGiBHkHx/qOghWYE1ZcSNPeooLZDUFrwRkcztsgteLjGgz9u78APe0Ygx6fQsZDCZKGATLHEgpHylGtNvekYqCkapfGF8rTIutituYtUvsFcgbNWoAxIyc9Hbmr6ThHwNL5BhsuPNQ1lLlEKmS8hXyxiPl/A0OIimiIx/EeoE0+4GvDFah0ftNhxVKzGnZKDQbcDoo6dIpXD62zsFlXs56FJp0BhE/qeiymB4uOijPssMnOKHrdQYJLhJt0vqtguKdgsKdhIjl2LhodOKviExYGvyTX4dksb/qu3F57ZGUQzGaSZG7R8LC3kgFwWyBeAQomBF9BxlvYLflvzCpwNIKUk+5HhARAg7SXw1xFaBqQU1EQ9SNtaWxCPxbEWSuqj4xGMDg1joLcXHeEACBRTP9aW5ka0NDUwZ63X046A38u06uvuwVD/AMZGRpk+5M5NpVLI5+knLDpGs3+NYoDysfoDLR0pweH7nfN96sdfnyvAFeAKcAW4AlwBrgBXgCvAFVitgObf9A5XP9bb/RAcfggKpciTmzSI9Q4vblX92FvfiffVB/FYWwe+Fx7Cr/vHUBOdRv/MPKYzOWQpxOWUG5X05pEvUUE8K4pnSIdQDo0MS8Q2CuGXyztPeT6/wxXgCqxWgHmNWI/dclPdQgnFYp4liC/kc5hILaFjahrO0TH8W2cn/tLtxu/V1uEjdg0PWhzYfcKO6y0K1lt13Czp2GZzgsqzj4ouHBWdrMz7LlFl5dwE7g5YFewVFSPgZ5V79FwAwrX6GuSopW0nAH2TpGODpGGnqOKQqLE2BHdVOfAxRcOf1Tbgh24fTnT3omU8ht6ZWcxks8itAp0Ml5cKRtcFFo5kwFA68mYIpNMjBGJWH6ZX72D8/iWvgAnJCwTUC4aDNJvNIp1OY3FxEcm5edaDdCoxyYBeZGwco6NDGOjvXQakBP88bS2sDykB0oa6mosGjk6sArlGqXycOWBpnsrn2TYPj6C/pxfdnV3M+elze5gbtLWpGc0NBEObGBj1uNsYMKbwKoLHvd2dTKuhwX6Mj40iHoliZnIKi/NJZFJLKOSon++zf6hgDtJSnvV7/rq3r3id3c0dpKvPVfl9rgBXgCvAFeAKcAW4AlwBrsA5VQBYd21bx/U3SO7XCUr3DYLWfus7bZ49l2v+3K26D/c5vfhcfQDfbO/CL8MDUIaiCEwnEcnmsEhGJHb5aGBOKg3LFQvIsiAX5mdjrjYjLqmALIFQcrBRX1C6PjdHqcRMTWRsMvxvFb3tLvnLU76BXIGzV4Aup+mimvpFLuRyGE2l4JmZgWM8ip939eOJNh++oNXjQUnFkZMOvOuEAzutMm6WZFxXpWCXpIHKuXdKKnOK7raqOGJVcdRKUE7BPquMXZKM7RL1vlTKwwj2WasQs3K7STsTatJylghfMaVl5AalYT5G61c+j5azdUQFB0QFhyUNx6td+F3ZiT+uacT33W78R3c3XOPjGEgmMZ2nY6h5bKSDZx6lIoXQGU78Iu0PLEaphCzry0zu0RUOSsdWZh6l42+Zx5jTs98D+TMuFQVMOPdiAWlXZxhBAqTtrcwx2Vhfi7oaJ8hZSTDwQneRxiJGcFJsPIqx4REMDw4yENoZCiPg9YEAaFN9Axrr6tkgGMrK5Fva4G13w+/xMmAaDgVBWvR2d6G/rxsEREeGBxEZH2V9SScTcczNTiOVXEA2nUYxlwe5uFca+VbsUeVzIeqznisV8f2e8eIGqfWPzum5H38xrgBXgCvAFeAKcAW4AlwBrgBXYJUC1S3r31TXLQuqr+VatWtAqOmIPREemWyfnEPvfAqT6SzSOQruMC62l0/h2ZU34VHyIpFfyRir1iqvXrYpmVfr5Yt28y57jnmnbGqiu/zGFbjYFDD3WwJPy6O8EcZ+Tk6+8nVx+dqYvh15BjvJ/UlhSUWj9URF5FiuCMxlsxhfSCKYSEAZHMYvg134RosHX3Q24ncpLEkyQnsOWmTstSjYRgnlko7tVjM0ySjVPiZqOCgqOFgOSTpaDvy5iyAdOUStCgOjNKXQpENsUNI8vc6pPUcroeGlME/AkraDwPFWScUWScMuSceecmDUfivBZQWbWWgSaUVAmeAyBUxRr1BaJmMvgWkWOEUOUA2HRB3bLApuFKtx0OrAB6pVPKrV4q8aWvDP3hB+0zOAutgE6/86m84gnTfcn8v7v3l8JKDC3PnGsZfoysrc8toGdDF3xorFy8R0eZ+sfJDPr0UFCJDSoDJ7gqRU6m06SFOLi1iYn8fstBHSRLAzOj6O0ZEhDA70oa+32whqCvrhdbcxB6XZh5RKyFe7M88nLK18LzYfi2EiFsUETeMxxGMR9tnHRkcwNDiA/p5udIRDCPi8aG8l92sTGuvrWB/VpoZ6NDU0oKWJYGgT2ltb4W5rg8/TDr/Hg2DAh45QEJ0dYdaHtb+3B4P9/RgZHML4yCioTysFNVEo0/T0FObn5pBKLSKbyTCNTSh92v2tRD9y0P9DCigVi/iP0Xhx88kGDkhXnb7yu1wBrgBXgCvAFeAKcAW4AlyBc6tAS9/6N+vBIAUy3eAIQdD8+GFw0DhvZ/ai57rKPu1pPX+AK7C2FSh/XcjJR8FImXJgkhmaRC4+cveRm5rmV75dhht0KZ/HTCaL0YVFeBJTqBoewb+EO/DN1jZ8rqYODyk6dkt2vM1qx1WiHe+0KNglyqe4GStB5aUONCu39VzO7yoD0s02BVvLQUlbbA4GRvdYFdxjUXGYBVVpLCTpWpsTV0lObLZq2GMh+Kzi7XY79sgKPuF04c8aW/FDjx8nevrQGI2hZ3YOE5k0ForUcKTsxKedgQAov3EFXkYFnguQUpI9ldinFhawkEwyQDo9OYVEfAKR8QgLHyKH5HMl2RMgrXM5Mdg/8LL0ISUYykY0jlg0ypyr0bEIxoaHWWl7T1cHQkE/fJ421gKAPh+1AKBB7QDoPrleWd/Qcs9Qj7uVAV+ftx0BnwehoI+9BgUtUTAVgWHadoLE5BKlMKYoQdFoDImJBKiEfn5mFgvJBaRSSww4E3g2tX7BP28ZkBZLRZQKBWhT88UDzzi/dG5P/vircQW4AlwBrgBXgCvAFeAKcAW4AqcqoLqvulntCAqaGzeyfqMB/EFjiJ2/GyfzL3gqz1fgCnAFygqUu+iiRBe25AQt5gEKyCFnKPWUqLiliyVMLKYQjiZg7enHT7xBPF7fij9Q6/GhKh33WhUcE2UQkNtm1bBfdOKYxcXciAdEDfutGnM7HuChSec8NImVw0tURq+AerAeZ0PHcdGFgxYdd0oyDlkcuPdENd7zdBXeZ5HxWbkW32pox8/D3agaGoMvkcDgwgKms0ZgUrFApfDlviTkAqVBoVps3niM/SZVsY/wWa7Ay6EA7ZdmiT2BvGVAmkqVHaQzmE5MMkAai6wA0mUHaSjA+m62tzazMvtal5P16qx0db4Y9yj1/5wol+kvg9BYnH0Oej3qDTo8OISerm6EgwF42g0XKwFPgp9U6m/CUBOENjfWM1BKgVL0eSlUidyvPq+bbUMoYMDQjjA5REOsbJ6gKAFR6rtqls6Ti9Yon48gMRHD1GQCFLhEPVuXFhaRXUojl80yRy773p/VH5IqcgxnL7lIO5Ip7K1qe1Jw+H5fcHh3CILwqlNP5Pg9rgBXgCvAFeAKcAW4AlwBrgBX4KUr0NK3fhMBUt2DWxw+CI4Q3qW5mfPtrM7n+cpcgTWuAHn/yBlqukVJjlyJSuMzGJ6fhycWh9I7gJ/6Q/hWYws+43ThgN2BDdV27BPJCarhbVYdglSD19hcuM2ms/Luw6KOey06c4lusSm40+bAdsmBXTbHaZ2j59JNuZZei5yjBEfJeXuEoLRFxjWijBtP2rHf6sD91Ro+7qrDn7S14e9DYYgDg3AnJjGcXGBhSak89QQtg8+yGZRaK+TZf9SqxOizTPsIDereTP8RDCEnKQ3uIV3jB5JXYPNXA1Iqsc9kMixdfXF+gbkhKaSJHKSxaATjYyMYHjKS7Lu7OtARCjCnJcFGApAEJ8PBICYnEmfdg5RAKL3PZHyCOUNZSvzwKPp7+xh0pb6g7rZ2NNXVo6G2DrVOF+pcNair0dloqHOhsZ6cobUM1hIIJXcowVBPuwFDCYj6y0CUHKIUqMRClcJB1jKgt6eLuUQJiJJLdHion7UVoO1egaJRTE3GMTOdwPzsNAPJS4spBkYL2RyKeaM8/uzhKO0A9IOacTAoII+JdBY79GBBcHbMCrXdn3/pJ378FbgCXAGuAFeAK8AV4ApwBbgCXIFnK6C6r7q9ZsAnNITyt2jh7Ou1ruxbFE92Mk3FwfzGFbjYFThXuKl8tfoc+IoeoYCcXLGIxVwW/dMzqBoexo98fnzNVYdPVul40KJgj1XDtZKOzVYdB60u7Lc4cZCllDuxjxLLrRqOSCqOiQrebVHwkEXG3VQ+Lzlwh82OnZKD9bgk5+heq47dVuc5d05eaDCUYOXqz8SCjcoBR1TKXtlGgB6jZeYw16XXOCia65J+FJikYVc5OIle4xD1EBVlHLHIuF9U8MEqJ75U24p/cQfhGImga24OU9kslvLUp5F6NhoOLxaWVMqjWMyzwKR8yQioM+EnuUIZMyVX8XKMkgFGzd2J7UNmqf3F/pXjn/+iU2A1ICUHqQlIKVSIysXNEnsqYydIODw0iIH+PlZyTqXnlGRPgJSAJLk1KcjoTAAp9QglNyi5Ralv6UBvHzqCIbhb21g6vAlAa3QnA6H1NbWgQaFJBEgpNIlClFoa69DcWIvW5nq0tTSyz0LBUQRDaVCQlN/rATlEw6EAyCHa3dmB7q5Otg29PeQS7WWDepRS6fzoyDCDwdHIOAPDE/EoJhMTmJ6aZIFLybkZpBaSyCylkMtkkCcwuip86UUDUvqdpQRkS1ks5gt4d3NPSZB9A1cqvm8L9f5NghLaK4A7SZ99UsuXcAW4AlwBrgBXgCvAFeAKcAVerALAuvW1nbcLavCd610dG6/QQ7e9/hnXu2vTBXaiT/0SDScDlQefK9h00V0/8g98USpA+yt1+iQwRcFHzxFoQ46+opHuzVK+zWeUQ0soNIl6wLFSaBaHQy5RYCKdgWdyEr/p7sLftrbh6856fLxawzGrwsJ5Dpy0Yx+FJbFEeMOVSAnmuxncNErjCXQSmCOIR9PKUbmM4J4JCivXofnV8PBSu79DUrGdXJ2SCTcpPEnBDgpLYnoaztoDVhn72VBxRNTYIPhsBEvp2Gdz4Sabio1WGTssMrY/Y8fOZ6pw+ISEj9tV/GV9M37W1Qt9PIaOuXlEl9JYoMCa8t/8otz9+YfmCpyhAuzYWBHSRICUXKRLqSWWum4CUnKRmqXto0PDGOofQG9XN7o6O5aT7AmQUol7S1MD4tEICComJuKYnIgjHjfgKpWpU/m6u72VAVWzHN6lq6h16ah1khvUyZyoVCJPr0fOVAKv9LosPKmlmTlDCcp62loYEKUQJdMdSs5QgrbkDCWHKyuXD3egp7OLfea+7h4GY2kbaFB6PW0TQVoq3SfnKm0rc7MmEpianMT09DTm5uZYX9bFxRSWlpYYSM7ncqxFAQVdnY9boVjCn/t7IMgebFTDEFRfXnAG54S+vite7Kkffx5XgCvAFeAKcAW4AlwBrgBXgCtwJgqcqN/xX9NJViKWJ9cT46Ln58T/fFxM8NfkCiwrUOb6BD/T5RJ4WmRgUyMcpzI0iT2PXDvFAuazWUQXFtE1PQvnSBRPhvrwrVo3PmZz4vBJBXc+bcPtJ+241qpCqHJCqK7BHunST3p/OSEsJcHTIBhMgHknwVFJZmO7zQEKTqJlBJt3SBputmm4wqbiNTYnbrbq2ENuXFHBI5KK92kavlRfjx+2e2DtHUAwMYnJTOaUdiIMklOb0AL1j6UZ/qPQ8neJz1yyCpwWkC4tYWlhAcnZOeYgNQEpK3sfGsbwwCAINJITk5yZBCdNQEqA0+hRGobX046W5kYQAKWhynbUODU2CI5W9gklCEow1BwERCvL5M2+oaY7lCXLe90M0C67Q00gWu4hSm0AqGy+v7d3GYrSZ2dAdHgEY8MjiIyOIVaGomaZP23v3PQMZmdnMT8/j4WFBSwuLrIAKwLI1K+VereeLzBaucP9uH8U6zQvbnEEpgXFnRb00LzwC9eVZ3JKx9fhCnAFuAJcAa4AV+bLJWUAACAASURBVIArwBXgCnAFXqwCUuuOJ8YmUaDgBioJZWyUg4LKixU+f+ErQHtsDkVQ3AXMsCQKTCpkWWgS+UqpLH4hl0d8aQmBySnYhkfwT+1efENvwGetDvyORcYBi4JtVhV3Wsm5SG5ODXusOo6fpNJ5He+xqHiIlcRTernhDn05IeKl/F7HRGo5QK5QowXBfknDTqsLe0UjrOooOXJFGbusdrxHdOBTooyvVun465pG/D9/EI7RMfTMzyGRy7K/NR3TWOl7iUKRaBi+eMNjTD8GGT5iWsvsE8qPfBf+d51/wpemgAlICfQR9CP4R4OS7ClwiAApJbMTMCR4SICUoOLI4BADjj1dXaxsnYKOzKAmAqQEQWlKw3SC0pQgqAlCTVeoCUGpX+hKz9BWmCDU72lnfUOZM5SS5alUnnqHlmGoGahEMJRClcw+oqeEKw0Nsc89Ti7RCqcoC4Mq9z6lbaSwpdnpGbbdi/NJpBYWmVuU9DDBqJlK/9KUP/Nni7EE3ii3Z66SOwqC4oGgBzsFt/s1L/Y0jz+PK8AV4ApwBbgCXAGuAFeAK8AVOBMFHN4dn+kZRaFUZD31CJBy/+iZX8jwNS8cBQooIlMsYDaXQySdRudcEg3ROJ7uHcCPAx34ZmMrHtVr8X6bA/vFKrxZtOFVUhW2WlVstTpxo82F19tqcJXNiVttCnZJlCyv4D6Lgn2SA9tsduyw2bGdDR6adK5hLZXS7xYVHLUouO+kgvstKt5l0/CQw4nPO+vx5y1u/HO4C9LgMFonJjEyn8RcjiKRzFu5ASi1SigHJBE0T6MAcg7TegYSXQlIIiBKy+gxCk3iN67Apa7A8wPSFAOFBAwJHrKgpkgUkZEx5sCknqE93V3LQU0ENMn1aYLQSieo6QathKEEVE1XqNkv1HSF+qlM3udBsJwsTzDUBKIEQs1BMJSN3i70VaTNU5AUpc2bIzI2hujYOOt3SuXzlU5RE4pSO4GFuXksJpNIl0OXMukMA6PUeoDAKIFk0uzlvLXOzGGD2p58jRLOv0bx4Gpn0CYAPM3+TM5p+TpcAa4AV4ArwBXgCnAFuAJcgRetgMO7472BIaTpIqBYYFWmHJC+nJdCl+p7UTANOToJTFGyt5H4TpeZ5mBbbt457dRMvTHRlvH8fKmEpWIRFDA2OLcATzQBW/8ofuoL4y/rWvEpuxMPWBUcPmHHbouMd4gqXic5sU1y4aDoxDFRx12ijntEjfUFPURgTlRwjyjjXouK4xYdR0UqoTfKuQ9aZSPYx0ol3tQPdO24R6lH6uHyOMSmGg6LGo6KRl/V7ZKCvVZy1Bol8gSVaZhOUFpO6xuOWyMsaVu53+h+0YHjoozfscr4YLWOL+j1+GaTBz8OdME6OI7OiUlMptLImOXv5n5CP+TQjzrM9V4GGFQlz0K0aCej/aa8gHYd9nz26KmP0SLzNS/VryLfLq5AhQIrgJQCyPLI5UwH6RLSC4sMGM7OzKwENREgHTUAKfXvJEDa1RFa7kNKwPN0EJT1DK0ITyIYSsN0hlKYUqicKs/ClEJBdIbDrM8p9TqlUKXenm70sdGDgb5eDPb3gfqaDg8OsPCokWHqJTqM8dFRRMbHMD42xkKWKGBqIh5HYmLC6Ck6NY2Z6RnMUQk99RYlt+jiIjJLS8imM8hlsijQDy65lVL6ynL6lxOS9qWWsEN3Q1BDpTfJHqzT/L13Pv7U5S/6PI8/kSvAFeAKcAW4AlwBrgBXgCvAFTgDBVyBbfe19mMyT6XJrECZxzNVXEzy2RepAEEnCrEolFAqUAq4wagYq6qIADMQqpEEziAqA1ssa2nZBUhl8YlUmvUHpWCdX3X34XvtXvxJTSM+pbhwV7WO3TYDdO49KWOvRca+cmASuRwp9MgcdJ8AZ+UwnZCVywwIeukHI5nb/nxTApwERvdbFWy2ydhiU7BFoqFiFw2rwsKVNkgarrdp2CA5cafkxC6rjn2ijp0WBW8Xq7HTUoV7rQ582K7jsdomfNvtw8+6euAYHoN3agZDCylMZbJYKpCbvVwP/yJ3P/40rgBX4LkVMAFpoUAgMMcAaS6XQTq9hHQqBSoznysn2VMyPZWkEyClMnsW1NRDQU1hVvZOsJNcpB53G5suu0G9blAJvt/rZuFJBEJNGEpA1AxSqiyVZ71Du7tYn9P+nl7QIMfqYF+/Eaw0MMjK/M1eogREWfn8KU7ROHOK0ueeTExiamoK0zNGX1EKXKrsLUqhVGYZvekWJWBMfUZfThj6XH+lyWwe724MQVB887c6vFnB2dEtPMUB6Rmc0fJVuAJcAa4AV4ArwBXgCnAFuAIvQQFXxxv2OH0d/akMc1YRwOI3rsBLVYD4aK4E5Fn2TQklIqTUv8Ecy29gIFMKCFvKFzC9lEHn3BzqI1H8qrsXP2j34Ru1zfiivQ7vl3RQWvlNooqDJ2Tcc1IBOT93WDVsl1YcnRxunluwSxB0q6SCXJ+k92Er6S5jv+TAbquxfLtVxh2ijA1WmbUsuNum4SMOF77qasQTrR78azgMx+gogokpxOYXsZDNg1zAtJ8wEs56xxZQLNAPNVQfz0OTlr8ifIYrcA4VIPhHYwWQZrAMSBcNQJqcM4KaCDSafUgJRlIf0r7eHlbuTo5PKoen9HjqEVoJQalfqAlCO8JBI1W+IkSpsnfoKf1D+/qeBUOXgeiIAUSpbD4yHnlWyBJ91unJKTZYCX0ZjBIUTSaTLHCJkugJimYyp5bRExR9uQKYzuRPuVgs4IstHRAc3sLlWgBX6uH/LTz++LqXcKbHn8oV4ApwBbgCXAGuAFeAK8AV4Aq8oAJq8J2vb+hB88QsO2/n5fVncvnC13lBBSggp5hHqUSDwr+oyyP5RY1ej1PFAgaS85DHo/hZuAt/0+TGV9QGfKa6Bh+0qXhAVLBf1LDJ6sR6m4Yrq2VsZKXcRhk3lXTvlBzYIVVjr2TDPqkK+6wKns8JyR87O3C6V1pZ/6CoYJdVxXU2HbdKKt4pythjqcK7nrHivTYZX9Fq8Q8tXlh6B9EUnUDP7DzrA7uQyyFLjqyiEZhEwUm5UpHB0XLBe7kvKMHSyrYMRl/QF9zP+ApcAa7AWStgQFKCguQgJViYRjazhExqCankAhZm51hwkRnURInvZpn9YB/1Ie1kLlJygJqDyu7JWWoOs2eoOV0dpkSBSoMDRrk8K5kfGsDI0CBzqpJblblDR8fY+1JQFH0GcrOu7idKn5EGwVHqnTo3MwcCvAtlKJpKpVjokglFzeAlE4qaYPSVdo2u/BFLyBTz+L5/EILDDUHzRa5Tgl0bq/uueMHzOb4CV4ArwBXgCnAFuAJcAa4AV4Ar8BIUcIZ3rGsegNg3ys7POSBduUzhcy9NAQJhU+kMwtMz0EbG8YuOHny71YM/djbgQw4XjlhVvMtix17RgTusDqyXHHhtlYOVbm+3qdgrKay0m8rjjUR5FfsklfUMJTi6zSZjq03BVolKvDkcJQB8pu7Z51uP9N5jVbBVlLH7hB13P+3AIydVfLLKha/U1uG7Hg+e7O6Gc3wMnbPziKezWCgUkS0aDRNYJ1DWU8HoDUrl8uQTppErlZAlQEr58iWWMV9uF1ruF1puHcrahzJ76UvbB/mzuQJcgWcr8JyANJtm/TgpyX5xjsrsjT6kZpl9tNyHlHp/Etwk4EmjEoBSz1BjuRGk1NfbDRpGuvwKEKVApeGhQQwPD2JkeJAFK42NDmNsdIQFK0XHIiAoysBoGYpSYBR9lmUgmphaTqCnsCWCoovJBTZoG8wSehOMGv1WV4KXzPAlc/pslV6pJSUUSjn8ui+K1zk8EJzeoVvtvp5bXK4rX8KZHn8qV4ArwBXgCnAFuAJcAa4AV4Ar8IIKKB07heZh/K13gHWGzCPHqqB5I9JX6uLofL0voW/CUvQXLiCDIkvtNsHVKUk1prWvHPttlMmbAThUnpkHilkQ9qK+oWkKTCoUkMhk4Y5P4enuITxR78ZHZRcetFTj6DNVOHRSxn6Rgo407KHUeFHDZsnJ+loeoZJtq4IDooyDkoLdBDsZHFVwxCqz8KTDVuoxajx3p2SEBh0VVRhDY7D1+aDfpeIepW2kfqB3i8agoKS7aFh0Fiy1RdLwpioVm2wadkoUoqThblHBXaIBm/fTMlHD8ZM67rK6cNCqY7tVxR1WlUHm46IDHz5RjT+oVvF3dQ14uqMT7ROTiCxlsLS6LSgBzMqxfGdlHzZ3pZUl5nMqnmj2G61YdMr6/A5XgCtwzhUwyuyN0vJ8PodslvqQplkp+sLCAmZnZzE9NcWgJLk2ycFpltkP9veDBvUkHejrZ31CB/r6QIOWLY+KvqFUnk/l8qMUqkQOUeohSsFKY2OIjI0bYPR5oCg5RA2n6DRmKvqKsvL5hUWQU5RGZQk9uUVX9xc950KelxcsQIlO4kq5HdcpHaVrnZ0BwYVXv+D5HF+BK8AV4ApwBbgCXAGuAFeAK8AVeAkKPNVxuaCGYl9u6mQOsByyHJCelwueV/hFCT4RDSXoWR7UDpQAFj1k3gxvHyFUAqiEQFecfdQaMpUvoH9+Afr4BP491IP/3eTFf1fq8bs2DfdZHNhjcWCDqODtVg27RUo3PzUgqRJUninQpNeofJ45/3yvba5zqU5p23dKCjbaHNhkc7DphioZxy0q3ndSx4MndRy1OLFHdOJGWw3eIbmwTdSw94SC3RY77hRFPFhlx2NqDb7b6sVTvYNonZhEf3IBiUwGi6UiMgCyRl7WKfuIua/wKVeAK3DxKnAqIM2DYCLBRYKMBEgp1GhmeppBSbMPqRnWRLBzeGDwlEHLzMFA6JABQs1yeXNKTlTqI0qDSuZXl82TS9R0ilb2FCVHK3OKUgr9/Dz7jPQ5zRJ6+uw0TChqglGzlN50il44pfTPs+8UC/BNz+B6rR2bqkO4Ug9WCcCrXsKZHn8qV4ArwBXgCnAFuAJcAa4AV4Ar8EIKvFYOvf3ValfhAZcPs9kcWI59JTF7nnN4/tDFowCB0AxKMP7CVNpcAMgJSpSU9X6kbJwScoUClnJ5TKXSGJiZR2t0Av/e348nvF58pqYW91TZ8a4TNhz+bTV2nZCxzerE7RI5EV04Jjpxr6jjPouGd4tnXu59qULM87FdBEZ3lAOTtkvkoNVxTFSZQ/Qu0YFbJQVvsMnYYFOwi1y41Ro+bq/B1/RGfLe5Hb8MdcI1PIpBKkelQCTzZro3iYIXKSiJXMIUqkUZSvyAYMrEpxenAiYMJJhG7kN+M77XJjyk8nMCi1SOTkFGi4uLDELOlsvsqbydXKQsIKmcaG8CT5qOlQOUCKCeMgiEll2hbPoCQNTsJcpCllg/0VnMz86xkv/F+STrj7qUNNyiqwOXTDBK22Km0RMUNcHoxfI3p6MtfebxVBp7an14qz2Iq/QQB6QvdDLLH+cKcAW4AlwBrgBXgCvAFeAKvFQFNjjDO65vHMItWjuGkouGzZDzkIvlWurMPyeB0EIOKOZY70dKjZ/L5xFZWkLX7Cxc4xH8qrMLf9Xqxue1Ojxso16fMvaJMt5zUsa9FhUHRCe2WV0sNX6vJGOPpLCxU5Jxc5WCm6rszMm42WbHdsnOQ5NO43x9seCUEuPpuVRif4+FQqxUvMXqwB2SjIPVMh5WNDzmrMP32zz4bUcPWkejiCRTmM3lkSoUUGQ9Pwl6UpsEA5BQknwGBeYWrjAXM5MxSgTRDUjKLaRn/lXja14YChBkikajcLlcePLJX+Lxx/8Kjz76KL7+9a+zD7iWwT9tOw0TIBIoJcel6SIlQEql63NUZl8ubTchKTk+mQO0EnyeZt4MVCIHKg16DbOX6GqnKAUsGSFLBhRNEhidT7JBwVHUV5RCpDJLRgq92VvUBKOmY7QSjprbeWHskWf2Kej0K1csYTFTwCPNQQhKKHONFowIVO3Db1wBrgBXgCvAFeAKcAW4AlwBrsD5U2CDPbT9hqZhvEFrg3uSkuxXNxo8s5N6vtbZK2CkdlOZOyV8P/tmZHqfWgJfuRZdSBksm9Gu5XuV61CCeDKbQ3RxEb7JKThGx/Dzzm480ebD12qb8WmHCw9Tz09RwWaLjJ2ijJ1WGXdKMm6VHKCy7RttKrawBHkFh63UR9QIRCJQd9RK/S1l5mI8LBLA07BD0rFd0p+zLP7FwsEL+XnUKuCglYAy9UmleQ2HRJUNSn7fJlE5vAoTcFIi/CFRYeuazz0saux5tJ2sR6ukYbNVwQ5Rxl6LAwcsDtxtlfFItRO/rzTgG3Ue/J07hF9198A1Po7OmRlEl1JIFyr3JLNfrOGiogR5MoiSb5TWYv1nKUCJXFZleGpkzTOGWm6wQGuVjwn8h5PKrxafv4AVIDBG0O+Xv/wl3n3vvXjggQfwnve8Bw8//DA+9MEPMZckPb5WbyY4XA1ICTISeDTL7JPz8wxakqOT3J0ENQl0sp6k5fAkmj8FhMZXYCitT0DUDFYyHaIEXU2XKEFRcokuzM1jYX7+FCBKUDSdSiG7lEY2nUYunUEukzmljJ7+jpVQlLaJto9u5vRi+jvTsTlTLKGQB77s74WgeNqvUQPjt/yChzSdvzNh/spcAa4AV4ArwBXgCnAFuAJcAVLA1fEGQQuOXOFoh3U0zi4oOAc5/5dTBD8LpQIKpSIIXBXKjJOWE5AiUEX/5cogi/1N6J8VsoUiXUQx6FVAtphHMp9DJLWEjqlZKMMj+LdwF/6m1YMvOBvx3monjlEI0kk79p90YL+osIAkAzxq2MXAJoX6GCnxByg0yWqss0MyyrUpPGkvg6MrifHm+gQED4rkMjWmtPxChprn5rPJTK/Doo67LC4cEXXstKogKLrbqmGfqLP5rZLMtCBwSiDUhKcUWLVP1LDbSutReBJBVQLQMo7aVDys1uCP6lvwf7xB/GdPP1rGI+ibmcVsNo/sc5W9G7uOAQbYPkT7EdtzystMoF7ev831l1d51oLnhO7n/9vB32GtKWCCLJoS4DoXN3qtutpaPPjA/Xjkfe/FI+97mE3vv+8+jI+PX5Tw7FzoUvkapBEBRhMymmX2Zi/SxYUFkJOTYCYN0/V5igs0kcBkYsIYE3FMJmgkmPPUdJ9WAtE5AqIzs5ifm2Nl/ORUXUgmWVk/OVdpUPm8WUKfNYFoNrsMRivL6Omzm6D3XO07lRq9EvOs8w2An3UMQdC8xZvU0PTG6r4r+EkrV4ArwBXgCnAFuAJcAa4AV4ArcB4VeJPqvkrQQlFBduOn3SPMzWherL4SFwZr5T0JRREHqBwUiMQ8TQS/TBBKvSCNpQx1ETCdzuYwtJCEOxaHvacPP/WF8b8affhjrQmfrK7F+60u5uzcLcosnfwmScc7JH05MOls4eDagJ0vBugaIVS7mUPUgJwHrA7slRzYJTmwU3IwGErgk9yj2yQNmyQVW05q2HNCxj3POPBBScNn9Hp8rbUNfx8K4+TAEJqicQzOJjGzlEYql0O+UECpRLFZKIP0ZaK5Vr4ufDvXiAIExc7F/3/oNWh093Tj/Y+8rwxHCZA+zBylNTU15+R9LvY/C2lUCUjJQWq6SOlvkVpYZM7O5Owsc5IS6HyuMTOVwMx0AtPl6ez0VLlcfgZzBEMpWGl2Fgtz5BQ1eolS2fziopE8nyoDUXpPcrCa5fP0WcwSetMlan5e0ylq/q0v9r/F8uc3C0IAVI0kIKjtuFHtmHuIA9LzeCbMX5orwBXgCnAFuAJcAa4AV4ArIAjC1Ypv52uahyDIPnzL21PuPcgBzPLFynmaIYWpDyiNHA2TiJYM5yiVSk9lsxhNpeCfmoFjaAz/GuzE441t+KzThffaFRyVZGyzKqwsfp9Fxg6rik2Sjg02J3ZYjRL3o6KCey0OHLcYLsazhaN8/ecHpxSatMumsUR5CkU6KOo4Imo4alFwz0kHNlir8HZbNY5VO/BxRcfX6pvxj+4AnukbRHt8EoPJBcymM6BWCOxbR/8UjR6hhMZzLFjLCNfipe7n6cvIX/acKmACKxNgmS9OyysdfpSS7vf74XA48OMf/xjf/OY3WX9QgmPn4kbvR07Gz3z6U3jk4fcsQ1JylP785z8/F29xUb9G5d/JdJAShDShJLlIl1Ip1vuTeoFSCTy5SU3YyVygBD8ZAJ3G/Ow05uemkZybKYPQlXJ5gqFmH1FWNr+YYqXzpkvUTJ8nGFo56LM8n1uUtuFSvBmbVYR7cg6vI0CqcEDKT9i5AlwBrgBXgCvAFeAKcAW4Auddgdc4wzte1zQAQQvi881hLFKTQn47vwrQ1Q9ziRpakyt0IpNDeHoGtv7/z957gEdxpVnDvd5/Nsz/zPft7O7seNa7M+MASC2RjMOA7XEAJHVUAkSOJuOIbXDC2MYRGxhwwAaMPdjGCVB3K3RuSYCIygmQyFk5h07ne95bXa1uISEhqUXQLftS1dVVN5y63ao6fd73nMCGQ5lYZtuN6clGxOqMkGuNLDyeFKEjNEaEx5sxOt6Cx+MptNvKclc+oDMwUyUKzx6p1eN/Ew34Q6Ief0g04HeJybgrwcAUpJzwvDrh2VV8iBilvKL307WJ12PMjkQ8tkOHUTs1iErU49k96VhTWATDuXMoqKrBpYYGlgu2xe6Ew+OsLBggCaZJpA4lQrQZLjSCUi94VMSikpj8kkAqUk9O0MDOUF47R6BbCIikm+/JVVVVyM3NRV1dnZcgpeN++uknqFQqVig3qFqtZtsU/t5bC+XSfGHpc4hUK7wEqVKhYGTsrUqudRU78VoRaU1FVGYSISmG2jNDpIZGRpKKJKe4Fg2UmLt8XQ0a/EotO0ckQ5m5EhksNTQK+URZTtFmUPi8SMiKStHOSFGReL+Vrx/9LaDIkeN1TfgfSyZuN3CCNOA3w7wBjgBHgCPAEeAIcAQ4AhwBjsB/6fOH3uEhSNW2LFxqsYO5V3f1KeuWOY7IyjbksM8u2iRqih5ciLNixWN4I+YJpX0s5yO5f7PQeP/6Gl1unGtswsHSMvxy4iTW5uTh5T37MdOYAjUZ98Qn4954A4bEmyDVWBCitbGQ7LsTDLgrQY+BCXrmEv/HBCOCEgyQJugxVKfHCJYrlEx+THhYY8IjGhMi4k0YE2/GY0zRaMVIjfWWzgkqGBtZEKIzYwgZIulMGK4TwtqH6swYpqVcn2bcrTPhTp0JISwsnnKpEvlsxCMaAx5iOJpAZlOE20OUF1RrwRCtCX/SmnCnRo+hO5MwckcCwjR6zNSbsXzPfnyeW4idJ8/i0OUyXKKQUQdjM9tMJ8oq64CDaUI9DtI+HCibKeJ8IwUpo0IFNbFg4kX0KP3XkaXXLfNB5AO5zgi0RzyJZFqbSe3tqb2lBZcuXcLhQ4eg1WqwYcN6LF++HLNmzkRMTDQee+xRZGZkwOVqNUYym81eglStVoEKkZd79uzx1tvTDSLT1ny8GpGqVoJUrVJh3rx5jBDsaf038/nidaa1SJCKak0vadncguamJjRRCDypSeup1KOxoR4N9a2lsb6O7aP9TY0NwrENDWimkHmPwRLLJcpMllpgb26Bw0cdKrZLa5GopT71BzK07RyiPwN2+sflRFlTCx5MycSvDQXVPAcpv1/nCHAEOAIcAY4AR4AjwBHgCAQYgTv1+UPv3HscElMunjBlIbumgQX2tr1pv+VfswcSDwtKz/DEcXqIUHHsAkngYPkgGYnsdsJNTsgtTsDhgtvlht3lQp3Tict2O47WN8B27gK+zs7HG9Y0zNuViMifNHj0l0Q8GC/kpSQlolh81Ytt836Kr2ntW3zP8d0W66S17/5befs+LeVZpSKYTY3yGE2R2RRtP6IRlLej480YE08kqKDMJSUoGSsxzDQmSHVm3KkzYLhWjye0eqgSzVhqTMX6fZlILD6JospaVNidaPIQ5uL8aMuve/fzDY7ATYiASJwJRJUDDocdFApdV1eL06dOIC3Vho2ffYKnlixCbEwkwseOhix8DBSycKh9CEnK+xkeNgbxu3b4/QiVn5+PcePGMWJUMFBSQqmIwI8/fN+raP2w/XuofULsiYiNi4tjeS57taGbtDLh79pVSNKWFm9eUBZ230gmSv5F2N9qrCTmEaU1ka1tiy8h6kuK+pKjYr9uUli73W26FSETPrcDaHA6MW5fFiRGTpAG+FaYV88R4AhwBDgCHAGOAEeAI8ARkEhIQXp7egkkhhwM1h+C+VKZhxak2/T+sxAn2uJTKC+oEw646CmFsaUeRyXS8LldaHa7UOV04GRTMzJKy7DrxAmsyczGc7v3YqIxBeEJFjyoMSJIY8YftBZIEsz4bYIFoaTo1FrwV41A4t3KhGVfjo3Us4/FG5galLnDMyKZHOONGKk14n4dpRgwIEhrxp+1JtylNWCgVo87dcnsGIXWiFl6K17ZvR/rc3IRf+Y0DldU4nxDI2rtDji9qScoPYKgEBayJPj6xPefzwsf6a2LAJFURHhdvnQRubk50MTvwrq1H+OlF5di1szpGD8uhiky5bIwKBUyqBQyFr4eFanyU2qKpCetFfIIrFvzkZ8xUllZGWbNmgVSdIrHUn0fffi+33E9RdpqMUGtas1BGqlWQ62OBLXPF8r24lG0twmzJ+LSqyRtafHZbkZLS5NfEU2VxPyhbQlReu1LiopEqLgW1aKiYrQ/Xxe683LQnxmXsH4xsxASU/5x6U8//RO/Z+UIcAQ4AhwBjgBHgCPAEeAIcAQCiMC/WfOH/mpfCX5tyMFv9Ifw5cnzLD1mf3lAER8O3RTO57TD7RJIUSJH6eGNckaWN9tRUl2LfZdKsePUWXyWfwSvHcjELHMaxugMuHdnAkZQ6PVOMx7eZWOh2aRavE9rZOHeFPYtqD6NGJpgwKCEZAQn6PuNsrMviNIR5A6vMyJIZ4Q0wYiBOj0G6owYqLVAytShRvw10YQHDUYobBY8u3cv1mfm4McjJdh/4SKO1zegzkXhMjLB4AAAIABJREFU6z4L48TdLGcokaEeYTHITolZKtHBQl4Fn5P4JkfgxkVAJKKIrCISlPKDnjp1ChkZGTAYDNi8ZQvefnMl5s2eiZhIJSLGjmaFVKEqHxUmEZptVaK0LyrSs1+lYKQknUPHkYLz1ZeXeXOQEkJEmi1dutRPQUrHERHrdApZGHsDycKCfMRER3pJ2Ei1CnK5HDk5Ob1R/S1Th/i3kOaISFyKpKY/4Umq0Lal1W2+LRkq1kFrsV5ai3NRbJfWfBGSWNDvcfT3hhD5ougU/o8xTysB/iGAt4K8ao4AR4AjwBHgCHAEOAIcAY4AR+Df9PlDJftKcIc+x3mb/mD9ysJiH7Vc/3lcaXG5Ud7UjOM1NdhXWob4ktPYkFWAl9P2Y1ZyCpQaEx6NNzJV6AMayl0phLrTmvJXPqIV1IuPMLWiEeRoTvktR2opt6WBhXNTflBSN46gfJjM4OfWD3/3DfUXt30JU3EfrcX9YjoB8bXv2vd4cZvevy/eiPt2mfHXeBMUGgMmJhmx2GTFqt37sSkrD8bjp5BTUYkLjU2oIxMSlxNOluPOky+W0iWwQnk/KQOo8IBKSuIWt6Aabn2Q93hscX60/3xB3CIjJdOiXbt2Yf369XjhhRcwk+UIjQGZJJFhEq2jlArEKmWIVckRq6K1DFFqpQ/BeOU2kaCkElXKIxgZOmFcDGbNnIalzz+LD957Fz9s/w4H9u8D/RDlu3z00UdQq3zrU2Duk7N6Nfz9wvlzmDplkpfgJcWqTC7H99/3bii/77huxm3x+00kLtsSpa0kKalJryRIfYlRXyLUd9u3btrmpGgHM8UtRLQQQ5p47jL+bM45LTmMX/E7Vo4AR4AjwBHgCHAEOAIcAY4ARyCACFCI/b9TiL0pu/QfDVk1Mw4XotHh/xDbwS18gHcL8jwKYBb+88gpKPTMk/uRQuI9AfBeIR+5fztc5BRO74jvkhaDQubdaHQ4UdbQiONV1dh/7gJ+KD6JD7ML8NS+Q5hq3Q1VkgWPk1lPvAFDdyVjqMaAYVoThmjNGKqzMnKTiDki8cjUh3Jb3q81YLhOj1BSLSboIdWRctTMXM6JCL3PYxhEJkH3ayjs24KRGrOXEPQlAG+l7aFaMkkiQyQjQnQGZoxEBkpkmDRca2a5Quk9wosUoIQJkcgPag0MU8JuqM6EEToL7tdaMEJjhDQ+EXdqdAjWGvBgggnRhhTMT0nHygOZ+CanAMknzyLjUhlO1dWhvLkZTSxVwpVT1e0WDJDI9Eg0nqF5JRZ2hviCzTkiTcW5SGsuHr0SVb4nEAgw4orIJDLvEks31Xa1tTWYMH4cZBHhUMhlULFcoRTiLhTKzxmtUiBWLZKjcrbdHkEaFRWJiXFxmDv3SSxfvgzr1q3DDz/8gN1paTh6pAiXLl5EQ0P9VSHZvv0HPwVppEqJyZMmMMOnq57Y5TfdLGfqU4sXsnQATOWqUkAlj8Cbb6zoci394UCRIKV1WyKTSM5WJaiwTSrf1uJk6lDxPF+FqLivP2DYW2Nkf19cglVfcU0j7jJnnZP8VMBD7AN4L8yr5ghwBDgCHAGOAEeAI8AR4AhIyKTpf4ggNWfin5KzEbY7G5UtvRfe2KMHBuKufIoY2syoKjcRBi6ATJKcFAstMKdupxsuhxN2hxOVDgdKaupgu1iK746W4KOMHLy0ez9mGlIQrkvAmHgdHt+VhL/G61keSl8V461EVF6PsYzSmvC4xoxHtGaM9DjIE5n8GKltNaS2NeBRjRHKXSaodpkQvsuMRxl5bMYAytXKyGQjHtYYMVqrx7hEA562pOL9vfvx98IipJw4g4LSCpyrq2c5QlucbpZD1t5Kp/do6vGTOQI3CgKMuHIKBKmLiCq7HbW1tTh37hwjpa61n88981S74fFiHtBopRwxShmilTJEysPZui1BSgTrmjVrUFxcjIqKClDuye4se/fuRVSkb/i7koXD5+Xlsepo7D1a3G40NzfhrTffYApXRpCqFYhSRGD2jGksn3SP6r+FTvYlSMVtkdxsb92ZMlSsQ1zfQlAFfChs1rvdsMOO2mYnhqXlVEuSiv+Z37JyBDgCHAGOAEeAI8AR4AhwBDgCAUSAFKT/RQSp8TD+yZSHUMshnKpvDPgDQEcNiA9TTAnqdsPpdgoF5B7vEJwLmH5PqIGcxMta7CiorIb19HlsKjqKVzIO48nde6Awp2KU3opHdBTabgQpGv9Xa8bvEqz4g86MoAQT7tcRiWfCw0wJ2hrmfT1IxVupTUFha8aDWgvu1VoRqrVBqrMgVGdGaIIZIQkmBCcY8FttMv6gSUTQTh1GxidBprfgacsefJiRh+1FJbCdvYDs8gqcbGhAmd2BZocLLlI4UY42tvbMEReFyHvkxT3kVDqam3w/R+C6IOAGcrKy8c3Wr/HR+x/ghefJLGkmFi9ezMjJa+3TRx9+wMyUyFSJQuNlEWHMZT4ibAyiI1V4cvZMrHjtZWzZ/CWSE3VI37sb06dN8SNVZbJwfPjhh6xp9rm71k54jj92rFhwsvcLs1dCq9V2s8a2p5Ea0omvtmxqJUhJIauSIVqtRFVVJQ/zbgsZKek9xk3iW+JrWrdHlorH8XXvIMBiFSgahhlFApH7CqolSUmcIA3gvTCvmiPAEeAIcAQ4AhwBjgBHgCMg+S995tDb009AYsrAPxqyDtxuPoScitreucvvRi3ig5igDKX8kEKeshanE1VNzThVXYf9F0vxy7ET+PhgFhbb9mByohnhGiP+qqFQ+GTco03EUK0eo+LJ2dyCxzVGPEqKRS0dQ9ukWrQgIl5wkx/uCYG/lQjK6z2WYToz7kqwIDjBjHspZ6smGSN2JYPytz6mNSI22YLZ1t14dd9BbMovgunseRyrrkVZYwsaHA44mHKM5MM0B0gl7PaohAVJMeNCiQ/1Kf7x8d2YfPwUjsANisCmjV9AHh4BlVwBtUIJpUKJuLg4nDhx4pp7vGvHz4gbH4tZM6bhhaXPYc3Hq7Fzx8/IzDiE8+fOoK6ujhkoiRXTd/LyZS9CqYjw5iFVKuVYsngx7PbuKUepbqqXnOSnTpnsR76qlQp8+uknYvO9sjYkJ3r7zlIIqGQszL6oqJATpO0g7P077POeuK+9tc9hfLMXEBCiZMgMkNIDAU/nFFdJ1nOClN+ycwQ4AhwBjgBHgCPAEeAIcAQCisC/6TOH/kf6SUiMh/CPxsyyXxsPwHaurBdu8btWRUdivwuNjUgpLcWWgiNYvucQphnS8ESiEQ/pDLhPY8R9OiuGaqwgcpNyVZJr/MPMLMmIRzRG9npogh6DEvRMrUiEHeUCpePIOGlYgh4jdAaMpDyiGnO/yAlKpOkInyKaHNE+7zbl/PQcI6YcIDWoWNoSr5Q7lI6na3Cv1uipx4gRO/X4y04Dxu5IxuxkC97ZfxDbi0uwt6wSJxqbUGW3o8lJbsluOB1Opgx2ue1wupuYUpiUww6Qggaw++b7pAlDGRXYoyM9PraaKokZZzuaU12bkfwojsCNh4DZaEKkQokolZqVSBaWHon9+/dfY2ddaKivZe71ZNjkcNjhcjngJtd4j1EZKH1JGwXh1q82g5zsxTB8tVqJ8ePHs1D/a+yA93BSIlIfFixY4DVQovpVSgVeeeWVbqUP8FbeZiM7KxPjx0Wz/hNBGqOSM4LUZrFwgrQNVvzl9UeAqFH6wc/pFtIHrTp2plGyO/e3gzR7fiMx598vseYM+pWpYHhAbw555RwBjgBHgCPAEeAIcAQ4AhyB/obAr6z5Q+/YexwSc06txJSNu5L248vjF/yfEHqZcRKrIy1gE9worq7E90eLseZgJp6xpSNKZ8HDOw0Y/ksi7t2ZjHvjDbhXa2KmRwIhamav79OZcb/HDZ4IPCI/H/CEyt+nNbJjhrchBIngI+KP6hMJQNpH57cl/26l18L4zMwMaZjOgCEJeoQmkJkUGSGZMZyZSllwR4KJFanOxIymHtCaWXqChzRGPMDIUIFMfoQMlXYlY+QuLf6i0eLhRAPG21Lx6oHD+LLoCJLPnkVJRSVq7JQV9CqL35teOy7vCfS23yHed3z3d3SEz8F8kyPQywgQwUd5GIWFvs3ExY2mxgZQvlAiGntjOXP6FGKi1B6CUsUIPsoPqtPG90b1ndZhNCRDRTlJ1QpvH8j1/syZM52e29EBYqj2ihWvCwZKkWQUpWRqUjJ+otymPcGPncvwd6O09DJmzpjm6btSaEcpx3fffuPpXu9cp47GyvdzBK4JAfo6oaAJ+pHQ7cbPZy9DYsg6IjFkHZfsK6b7Ncf/WgpS+tv9Kh8vR4AjwBHgCHAEOAIcAY4ARyCgCPzKmjn0v1OPQWLM2iqx5ePPyQfwTv4Jptzz3tD38rOjWB09wBJ9Zjh2DA/t0OG+BD2G6YwYqhPIzVuJoLzeY3lEY4Jilwlh8WY8EW/BQxobntAYMTZej8c1rUW5ywL5LgtGx5swUqtnqQqGJ9jwkNYMpdaECQlmzDVa8eqedGzJLUDa6bM4U9+AJodIENFTnQNuhx12lxMOUsDwhSNwCyJA318Ujn7+/HlkZx7Gjh2/4N1Vb+HJOTMxe9YMtr+VQO0JAG40NtRh2tTJXoIvRiUYKH36yYaeVNzlcwsL8hAdKRCLTEUaqYJCoUB+fn6X6+jowC2bNzGCVDSCoryoYvoAIlG7s7hdbkaukvN6Y2MjLl26gMWLFviF8tM43nt3lad68a9Sd1rj53AEehkBmo4sfQxpSd3YU1aNf086VCGx5EFiya34V3NOye8sObqA3hzyyjkCHAGOAEeAI8AR4AhwBDgC/Q4Bc6b0P6xHqiX67AkSS071b4yZ5QsPHHXXOoXQZZbksZfv/cVHXnqIJcOdQ5dL8UCCFUE6C0J0Jjyhodyhxlta0dnXhCkLkac0AxozRmgtGKa1YpjOhqE6C4ZoTRiuMWCYRo8QrQGjdJQj1IxFqWlYdTgDPxSWIO3cJRypqkZZYxNqHU40M3WLZ2KQcQeEBzmHT/A7k35y36Re/vTw6m4kBFatWgUKd1cr5ZDLwlmeTrYtj8CWLZuZoU3P+yt8Yz77zFOtBKlShihlBN58Y8VVNNY9b1ms4cyZ05g4YZy3/Ui1CkqlEsnJyeIh3V6bTSaGm0iQCgSsmqUPIBLatxBhSq/bLkRENzQ2oqK8HMeOFCI1xYqtWzZj1VsrsWTxQkydPBHRXgVuK9H7/HNPe6q6ss62bfDXHIE+Q8BnOtJmSW0TRiYfhMScRUrS0ttNOW6JJW9dv7tf5QPmCHAEOAIcAY4AR4AjwBHgCAQUAeAfJMbcTIkhY4QkreigJDnnZUVqYfPlJrtglOMWQ0h779HAW6NHIXGqtgFxWise1hgxTGvEaI1AkvY1iXgrtzdMa8IgjQkjyCQpPgkKbTJidUbM0afiRds+rD6Qha/zj8Jy6gwKyspR3tQCO/Ey7EGN/qGLRfnQHGAGWmQj7wlfFd7rwDDJc2rvzR5eE0fgxkCApvbs2bOhVlPouxAezsg9tRKRkWpMnjwZZ8+e7XlnPSrs9959x0tQxqrkIBXpksWLmIq1PdKw5w231lBdXYW5T87yCbFXgkLsv/jii9aDurl19vQpYVwqMXyfTKgU0LRxsidytLm5meU9vXDhAvLy8mA2m7F9+3asXr0aS59/HtMnxyFaHg7Z6MehCBsNNeVN9anXe33oGqmVmDljOhob67vZc34aR6BvEKi0OxGVmA6JOQP/rc/DnYZsSKyZ+oDeG/LKOQIcAY4AR4AjwBHgCHAEOAL9EoHkvJcl5uzHJbbszyWmnLV/MWUXFTc0sxx6jBTzqAB761FAVJAKCkM3qu1OLNDbEKo1IiTBiKAEMlK6tXOCtpKxZGxkxAitgeUHHaE14z6tGfdrLWwdpDMhSGdk+VfpnFFaEx7WmvCQN28qHWvGMK0ZoToT7tEZcEeCHlKtAcPjk/HIriREaI2YbLBhWep+rMnIxU/HjiPt3HkcqalFaXMLGimXIim1GOlJeRMdcLtdLDzewRRbLrjcpChmnvIs/QIZIjHulCYFU5PS+4LqmNSk3vc87wvXurdmEK+HI9AJAr7kfZtDGxsa4HJ5f6Zp827XX5aXlyMmUo0otQpRvuHnHvJNLo/Amo8/FvKUtqN67GpLIvn57bZvoFbIQCZDrKgVmDZ1Cs6cPt3Vqrp9XEtzE15e9pKQK5SNTwVSfC59/tlu1yme2NzUhCmTJ3rJXyIulUoFNmzYgLLSMuTm5MBkMjJF7qpVb2PhggWYPHkSoki5q1JBpaS8pSqo1GRgJUe0ijASixxRnrypfgpVzzWKjYnC6dMnxa7wNUfghkDA7++nx6hwrvUwJJZMDEzOrf9PfXatxJqT2C/vV/mgOQIcAY4AR4AjwBHgCHAEOAIBR4CUpLT8hH8cajiwJrWqDmBh9oJrOAVRB2qhml9L3Ys/aK14QmPGnxL1jAhsJRFvPbKUiM7H4014VGMAGSA9qBXWf403gQyQHtFY8KiGcoWaMUpjxoMawVSKTKeG6ayMQL0/3oT7dhnwyM5khMfrEZNgwkyTDU+lp2N9Zi5+OFKMtHMXUVRRhYv19aizt8De9skrUBeV18sR6EMERBJRbNLpsKO2pgZnzpxCVuZhJCUm4KvNm/DuqrexaOF8XL500aOAFs+4tjW1l5l5mCkUY5lCUVA/qlVyRJHZUKSSEacx0WqcKCmGm5TX3SRJxTycqSk2qCLGIpbyj/oQfIcPHby2znfjaCKU161dA3lEGGubyMYYZQQmx43rRm1XnvL0kkUCbp5xkRnU5IkTWC7XCeNioFYqoJCHszQGKqXcJ5doG+WuWo5INeFDxChty5mCVCGPYOdeqSZVwGoxX9khvocjcIMhsDKjABJDJkL0OYUSc27d7415nCAN+I0xb4AjwBHgCHAEOAIcAY4AR6B/I7By5W3/qd+/9odz5SzXG6kB4aT/A0eQ0nPIxsxcDNKYGUF6d6IeD2tIGXnrEaPimIggfUxjwsMaE8gpfrjOwpSgD2iMuF9jxHBSgGqNCNbaWG7WexKM+FNCEoJ1iQjTGDEx0YznbXvwUUYOfiw+gT2XSnG8phZVTc2w29lVY8y22+2E29UCl8sOO6lC6XoSScqJ0hvs8Zd351oRIJKSck/a7XZUVVaiqKgA+uQkbPz8c7z26stYOH8uJk+agJioSObArlLIWK7QiPAxyMg4dK3NeY8nwpKKJn4n1LIwULg7EXpE5C1eNB9KuYypK5nju0qB9995Wzi3mwQpjZNKUVEhlBFjmYM9I2HVShBZKDjZB/YD7Xa5sHPnL4gIH+slSGncsrDRqKgo92LT3Y333nnbT4XL1J4qhbDvKiHyIlEsrsngiRUiUZVyxERHYtaMaXhl+Uv44IN32TXyJUlpTny9dUt3u83P4wj0GQJfnziH3+gzMTApt1Biymm53VSQ0L9vVvnoOQIcAY4AR4AjwBHgCHAEOAKBRmDlytskhkNrVx89B4fLyUKrBYI0sA/giSdO417Kj6kx4Z4EPf6qIcLw1iVIh+pM+FOiCXcnGCFNMCJEZ8QgrRn3xJsQvEuPITsTMCo+CRP1NizbfQBf5haCMMq8LBChZS3NqHfY4XDa4fSEvxOFTdSoYJQEFjZPofMOIpJERlQkRwN7OfvsoZE31H8QIJKwtLQUBw8exI4dO7B27Vq8/DIRofMwbfJEjI+JRLRagSiFoDD0Vxq2GvOQCpIUpd1dRMLyk/V/g1oewXKBEhk3Y9oUJCZorjAckoWPRU5OVneb855XVVUJtTxcIEg9SktSRm768vNeMoPyNtXOhhv70/d4Q+yjVEpGDIc98RjS0/d0VxzrbYdISpWyVRkrEp5+ayJKfQopSsPDxiBs7GhG2s6fNwdvvvEGvv/2W1hMRuTm5uDsmTOora2B3d6MmppqzJ/3pI/6lAhmGVateqtXUi54B8M3OAIBQCCtrBJ/TsrAnw35dok5B3caOUEa6NthXj9HgCPAEeAIcAQ4AhwBjkB/R4AIUkvO2iUZx9HkoHyUTD5KHGlAl7yKajykNeKvWiPuSjCy8PJbhSC9TyuEx9N4aJuMkobFG3DvLgMe1yQjRpOEOckGvGpNxYZDWdh1tBiHL5XhbH0j6h0ORoAS+MyrxUEJP52sUJ5QsRA1SrJQSiPKUomKGwJrKr7dqh7lBGlA5zOvvOcINDQ0wGq1YsuWLVi+fDmmT5/OnNMjIiIgl8shVyjY62gyLFLKWOg5hZ/7hqD7EWxqylWpgCwiDJ9+sr7bHSSClJSrr76yHNGKCEYUEhk7e9YMnD93Di+98LyfMRCRcE8/tbjHJCaFuc+aNoW1KebTJIKU1LKUxzOQC33PnDp5AnEeJ3tqn3AmBSnlRhVJ4+72wWo1s+vS9noRrjRGKkRCj4+NxuxZ07HspaVYv24t4nftREF+Hqoqy+F0Uu5kny82lxtup/C9yH46cjvx6svLQGkQxHaozmeeXgKaa3zhCNywCLjdONJsR2hyJm7X50NiIYI0lytI+/v9Oh8/R4AjwBHgCHAEOAIcAY5AgBGgXKSW3PGj0/PrqlsEgpQeMQO6uIELzXaEJxkxPOH6hNZTyPtfKc+nzoB7EpPx+6QkSBMMINOkUJ0ZwToL7kkw444EIwYkUAi8CSO1lCuUcoZSmDyda8EQnRUDE6y4O9GKPyYYcXtiMn6XkIjgeD3+sjMZivhEzDNZsf5QFtJPnsGJmjpU2h1ocLlgd/tkeqUHfZeLsaJkeUQKUCKpSQ1Kb/kKQX0oAe8bdI74X0CvHa+cI9ABAiJpJpBWApkvsPzCCeL7HZzO1KJPPjnb4xBPuSYpt6dnzbYF9/gopQIxSgViVZQXU4FxahXUnvdpLZfJEBEeDplMhokTJzLVqT45uaNmO9/vdsFub2G5TEnRyMhKpRKLFyxEc1MzC/OPVLUqVikcnkK5Mw8fZnWLOUU7b+jKI1aueA0KFsIv5N4kAnHRgnlMJXnl0b27h9S78+bO9phEUY5PJRvXm2+83jOC1O1CYUG+N3yfyEuWQkClAKlCN372Cfal78G5s2fR1NTEUioIGPp987UO1ne37zaAL7/4AiqlkC9WIEkVmDF9CioqKlrP51scgRsNAbcLNU4XhpsOQWIswB+Zi30GJ0gDfDvMq+cIcAQ4AhwBjgBHgCPAEejvCKxcedvvbUc33JWejwuNLXC5nQFXjxLbV+d0YYrBihCdGSM1JozQGfo0xH6YzoQQnQn364Qw/7B4Ix7XGPFXjREPa4wYRWutERG7LBgdb2Gk6P1aI0K1JoRozBhORkq7DHhUo0eU1oD5BhtWpO3DF4dzoD12HJnnS3Gmth51jjbZXH0VTzfaQxnvD0egBwiIBCiRWufPnUV2dhaSkxKw+cuNzPCHSCmBPG2/EXtLC15/7RW/kGhR+UdrUoMSQRilUCCKSEM5qUdVmDphApYsWYKVK9/EV199BaPRiIKCApDrvG97vtvt96CjvW5UVpRh6pRJ3r6pFUq8+PxSOOwOVJRXYP7cuaxvYj+pr3PmzEFjU5NfHzpqoaP9P/zwA2RySiEgErAKTJwwDmfOBNbJngjJ5uZmrHj9FZZSIIYZIAl9WLJoIVPUdjvO3u1CdXWVH0FKuMll4fjm6686gqJb+/V6PVSqVmMnUpPGjY9FSXFxt+rjJ3EE+gYBF1pcLoy1ZkBiyscQfQ4k1kxu0tTf79f5+DkCHAGOAEeAI8AR4AhwBAKMwMqVtw0yHVn7u5QcHKmhsMM+0CG6gUa3Gy+n7GHKTEGd2bcE6VCtCQMTTBiWYMYDWgtGaqy4R0sqUCtTj96rM+M+rRlSrZUpSu9PMGBUsgETTTYss+3F2oNZ2HGkGPsuXMT5pibUkdJTfHJyAQ6XHQ4ySwKFzDvhdJE6193jsFuxCb7mCNxoCIgE5N49e6CURyAibAwLoyY1ZVxcHE6ePNlplz/dsN5LQvqSo+NioxlBuXDBXLz+6qv44vONMOoNOH6sBE3thEtTX8RCZF9PVJzU6aNHi0B9EPukUijw3qp3hJBulxs///ijt9/RkSq2rVAooNVqOx3z1Q7Iy8tj6QWYmtaTh5SUnNlZPc9xerV2xWtJ1yNaSXlXW8PUp02ZhJaWZpbu42p1dPQeSxPicmDq5IleUpkwU8jCseL111j6AJbqpaMKrmF/SUkJoqNbrxspVans37/vGmrhh3IE+hYBmv+UT3zR3lxIjDkYqM91SWz5PwX4bpBXzxHgCHAEOAIcAY4AR4AjwBHo5wisXHnbvYZja//ZmoOUshqP3TkZ/wRuISqR3NW/PJCJYRo9gnRmFu7elzlIH9Sa8BCZQmkMGKbVI0ibCKnGgId0FkQm2jDLtBvL0zPweU4BEo6fQc6lcpyvrkdVYzOaiHBhdKgLcDmE0HjKAeohlyk83psS1A1QWjz2duAg5TVzBK47AiIhWVx8zC8nJ5GK0dGR2Lt3b6d93PHLz17STCQjY6LV2L9vD8rKSlFfX9djsrPTTrRzgF6f5Oe6rpIr8NXmVjf06qoqLFow3894SKlUYv78+airq2unxq7tItVtpFothKAzgpRc2+UwGPRdq6CbR4kE6c4dPyOqDUEaGxOJqsoehKiz5Mpg6lSlotWoiaUPWDgfNbVVcFO6kV5YqqurMXnyZC+xTXOK1Lg//fgjq10cZy80xavgCPQaAhTJQz8krMs+ConhMO7U59ZKDDkT+/ndKh8+R4AjwBHgCHAEOAIcAY4ARyDACDCC9MiHEksuvjtzQSBIyQm9127126uI8mu6kHzkOAbvTML/6MwYHS842DNTI60R92qNzOBINDqi/fdqTUxxSmt6Te8R0UlFJFeF48wYrqViAoXSD9UaMVxjxH0aIx4kElRrwOMJZkQn27DIsgfv7NmPr7JyYSw+joyLl3GqqhpVLXaQ/lNM8kmkrou/cQ5YAAAgAElEQVTMWsgIBC643C6m8KAcoaJrPNOQUr5QvyLmFvXqS9sDpN/sE2hkEVVh3W8Gf4MOlAyIeosoonrKysoQHSUo9USSk0ipX375pVME9u7Z7UdEknIySqVAYUEeO7e3lIWddqTNAZu++JyZBnnHo1AiUZcgHOX5aO/c8YufIRCFditVSnz33Xee2q7tO4CwbGlpYerbKMqx6lGQUvj+37/Z2qaHvftSnA/70vcy9WgMucmL7SvlKCrI73aDRPzQ8tOP25lq1FuvSoGJceNx7uwZz/dut5vwnmi32zF/3lxv36ktwu9v69axY8Rxek/gGxyBGwABusdwuxyIP34ekuQD+L2psOU/TYWKAN8N8uo5AhwBjgBHgCPAEeAIcAQ4Av0cATJpsha8KTHlYmXucYEocVFgeIAXlwtZFy/j3l8S8b86K57QGDFcJ+QivVdnwL26ZIzSGjBSa2SGSCOI7PQQpESCkskSmSWNIqMlDRGhFgzTmjGEjJO0FgylPKG7kvFAfBJGJxnxpDkdbxzIwaaCI9CePoOs0lJcqKtHjcOBFgp99w2RZ0P3p/KI/KQ9oq7J/11O9DFsiAtmhlICWqSyZcWDL71HYYNti3C0iHDruWzLU2eAZ2O/qZ5CzUlVd+rUSexOS8PPP/2Izz7dgIry0l7DoLm5CZPiJvipSMkoZ/369Z2qP4uLjyJuQmxruDqZIskjoNm5o9f6d60VEYG84orcqGocOXKktSq3m+XVXDDvSW/fI9Wk9lQwt/sLF86BXOmvZSHyjtpesGChD8FHRKkCH7z/LhyONi7u11J5F48tKSnGhAnjofbN46mUQxO/s4s1dHxYfl4u1LIIRCtl3rlC4e+5uTkdn3QN74j4LVv2ks81EfKoLl+2jJk/XUN1/FCOQN8hQD+8upzILa3CrxL34t9NBa5/Syua2c/vVvnwOQIcAY4AR4AjwBHgCHAEOAIBRmDlytskqUWrJZY8PLk7B3Z6BGAh5AF+FnC5cLG5CaN3JGKAzoqHtEbBNElrwuMaM2S7KOzeiEeYcRKZIVEhEyUbRmqtTBE6SJOE4PhkPLBTjyc0JoxPsmK+LR3vHMjE1rwi6I+fQu7lcpwls6TmZjQ7ncyECkRUUOGGSb14kZmulrS1LDSQQmSJ4CSlsFgcnm06RtxHa9pPxe4ppM4V8hLQkXQsEUtEwfKlpwgQqTdnzmxMnjQRMVFqQRWpUoDC4ntzefaZp5jjuagOVCoVWLZsGRrayRfq225FRRnmzJ7pVWtGq4kgDcOa1R/4Htan2zU11aDcp0R2iuOJi5vIiGaxI6ISMcVq9gmH9xgrqRTdMh+iOqmsWLHCi2VUpBAi/vRTS1jovtiu2I/eXldUVGL27DlMCSuOnXD44P33ut2UOK7KigrEqJXMBIryqlL9FGZvNZu7XbfviWI7a9Z8DN9QfmrnySefRGlp7/0o4Nsu3+YI9BgBF2B3u3C5qQV/SN6L/zTk1krMWTMCfDfIq+cIcAQ4AhwBjgBHgCPAEeAIcAQk5rw4iTXfLjMeRIWTyEOipQK3MKrL5UITgOlJpP604nGNiSlFhySYcXuCGbclWvDrRBt+n0BO9xbcz5zlDUwt+oTOgClGG15M34/P84tgOX8R+TW1uNzUxBShdlIssu7Tv0SEOmGHAy1wCsUTFh+4EfbDmolstrtB0mOXg1SiQAvxnAAcpBwlstRN80pQ65Jil6l2iQSitAXsMrkZb01TkM6nwnK5EtnqY7rTD9HttSGTIlCtVqPV9EfB1HupqbZea4MqWr9uLTNoEkk1lUqJmTNnsvD7jhtyo6G+Hkuff9ZLaEWrFIhWhOPpxQvhoolxHZbTp09hyuSJXpUjjYlyi/ovJJ12wt7SjGeeWuwleMXxkyHRiRMlbB6TirerxCYd99VXW30c3wWSlgjuS5cudbke/752/RUR2kuXLgUZToljiVQpsHjRgm6bNImtNzc3Y0rceIwjElwM31cp8O22b8RDerQWMd61aydkEWP9Ce4JE5gCWDymRw3xkzkCvY0A/e10u9DsBv5iPYjf67ObJaa8b/jdKkeAI8AR4AhwBDgCHAGOAEeAIxBoBPQZj0hs+bVDdHtwoqFZUO/19g2/T31COLagCHx9936M0JKC1MLC5UftSsLIHRqM/HknonclYrExFe/tz8D3x07AdOESjlbV4HJjMxpanHC1ECEnBHKDVIfEsjHTJGLbiBwVCDlSMjLGVNglHMoFiT5XpOebpDwmi68W36rsdWi6dB4VJUW4mJ6C4/E/4ezPP+DE379GyTdbcfybrSj+ZiuO/vgtzibEo3x3GioLCtFw4QzczlpvTZTugS4dXTJOaHhh6dYGmf7ExlIIu5DTkkKaFfJwfPft37tVX0cnWc0mhI8d7SWl1GoVYmJi/MPS2znZ6XSw8HFR8RelkiNGGYGpk+KYYrOnbvTtNNnprsyMw4iKUkHtIfGIKHzllVfanMe+1dgsTd+zG2Fjn/ASikT+kUP7hr+tZWH21zIGOtZqtWLsmNHe+qh9uVwGcrgP9EIh/h988AEU8lYXezKJmhQ3HrW19Inv/kJ1L5w3B7FquR9BuvrD90HzoLeWrMwMRISN8VP2Un7YlJSU3mqC18MR6F0EPD8qUqUz9ufhblMeJNZ8faBvBXn9HAGOAEeAI8AR4AhwBDgCHIH+jQDwD/9uKfhIYivE75L24UBZFSNIA0lE+RJd2wqKEKM1IM6Yivm7D2JDdgGsJ07jZHUdav2cjEk9ZgfcVJwedQWFZVMYt2AqRSQdEXTNwpFCBD2dRopEthJCviloW9SY9u5TzS1Qm4fnoZWDUZKEnOg65WEpRXxpuG4X7DXVqDt5ApdtJhz54nNkLFmE3QoFkkfcD600FJo770LyH/8Iy5/vhPHOu6C/m8rd0N91FyvGu+6E/s9/hu5PVO6BYZAUpntHwCqT49CixTi2cSMupaah9uQJtNRUC0S4B2qPRlh4xVImUM89/fRsCjv4v4RAY2Mj5s2bB6VHEUjknVIegddfI8Kv9wC7eOEcZOFj/UgphSwCe/fu6fRCkIJQRXkp1UpEU1HKMC46kqUBENSXnVbRqwfokxK9ilbqE4WYf/HFF6yN1u9Jwk6k8YGXly/zksOkuCSc4yaMQ3FxMSP5W8+7elfpuDNnzvgoSIVQ9LCwMdAb9J3mdL167V17d9u2bf4KUrWCpWc4XlLStQo6OIrMmlaueA1qWTii1KJCVYGnlyxCfX19B2dd++6qyko2x0WVKl3DiIgI/Pjjj/wHl2uHk5/RFwgwgpS+T4DXCk/iP005kFjyvurfN6t89BwBjgBHgCPAEeAIcAQ4AhyBQCOwcuVtv7UUrP5vcyEk+gz8ePYSYBcoxEA/BxD1VuOwo9LhQKOLnLQD3SKvvzME6Jo0iOHsDsqB6GIkjNPlht1NOVztcLU0oiE/DyVbvoJpxgxo/zISSYOHwBoULJRgKWzBIbBJe1iojmApq3PP3cGwDBqMxAdGwTJ5Coq/2IiaY0VwNtXDyQhzCtUnvlagvmkcHm2xQPvR3BJLZyDcwu+Tau/tt9+GXCYQkKQgVSvlmDNrBlrsfvrfnqHgdmFcbJSXJCQnenXEWPz84/aO6/V8/lNsNkRHURoA6qNInCmxL53I1VYSsuOKevedTV9+wXJjRqoEFaVCHoGERI+DfTtNEalZcvw4SDUrEKrCeUqFHKtXr+6yORDVQ4VI7fHjYllddL2oTllEGDZu3MhMnNrpQq/uSk1NRVRkJGuX2qY+kML34IH9PW5n69atCA8L86Z8IBJzyqS4XjUNo05OmzoZkSrqu0AwkwL3448/7hOCuccg8Qr6IQL0Y66D/c366vQFSCyZGGQoSAz07SCvnyPAEeAIcAQ4AhwBjgBHgCPQ3xH4B4k1+7nbjXmQGLLxUdFJxkEQuRTohVpguSaZJ09rnslAt8vrvzoCZJwkuNELyluX3YGGs2dxXqtBzqsvIUU+GrYBg2D+411IGTAQqcHBrNhCQpASEtpzYrQdYtUSIoVVKoVNSkTpQOhJdRp8D9LCxiLntddxXm9EzcWLjDCiecXIURcpjVlaVKYgZhObpV64+vhv9Xe3b9+OiIhwL+EluK3Le9G0RvjuWDB/rldBSkrQKHk4Ptvwt46VquzCuXH8eAlzsvclSMm8Z9fOX/r00oih8O++87ZfTtGI8LHIzMzsUH1I51F5840VkEcQ+ecxayK1rkqF7OzsLo+DCFJann36KaEej1EUhbyTeRM52Qd6IdVrXFycdxykoKUw+507en49WPqAsf5KY1I0F+b3bvqAV19dzvosqkhJQb18+fIuk9WBxpjXzxFoiwC7B3MDhrIKSEyHcYexIKG/36zy8XMEOAIcAY4AR4AjwBHgCHAEAosAudin5ay93UwEaR7mZxSy+3ThsbztLXsAXntIkT7gYwPQ+VunSiJiWPgyY6yBFrcTzVWXUJpiROGrL8L40F+QNGAQbINCYQseAlOoFKYQKoNhkg6FRToUVmlgyFFSoqYEDUNq8DCkBA9FSnAoUoJDkBYkxb6BUuweEISke+6G8aFRyFuxAqXpaWiqrISrxQW3wwWny4Fmt4NlpGV5am+dy9atkaSnp3sVpCJ5Fz52DMtpKRJy3aq4zUnvrHqzlSBluURlWPHqcrS0XEWp6gbqamsxe9Z0RKpaFaREkH66Yb2nhc6/ncT5zOa0OLd91m262u5LqoPUm88887RXCUvkYETYWFw4f75DglSs7OKF8xgfG+09l7BWKpV48803GbEp9k08/mrrdWvX+JlEkTp14cIFIBOlQC81NTWYM3u2lyClcdD1WP83Irt7lhf45MmTCA9vVZBSOoKwsaNhNup7dVhfb93MroOowKUcpORkX1lZ2avt8Mo4Ar2CAAuxF35Lyq+uw+3Gg/iNqVAX2JtBXjtHgCPAEeAIcAQ4AhwBjgBHoL8jQARpasba/7Hk4jZDIcLTMltDknvlTr+9Shgr6gmX9QuEbu9gvq8PECAySKCdXKg6moui9euwR62GZXAIjMH3IDlkICNFU6QhSGWh7xT+TkTlYEaYpkiHBEQ5KobpE/lqCaEymBUiZo2hodAPDoUhVIoUqRTW4GCYB0mRMvg+2KLHIf/LDagqKQTcLSxckeVU7Zxb6wO0r28TJ06cQGxMtB/hRSHbBoOhU9LvWnr+zdYt3tyd5EYfq5IzU57q6qr2Q5vZ14JwgV5c+izUygim+iNCjojJ11ie1K73gMjDixcvoqioCBaLBT/99BMjFImY7Opy/vx5zJwx3Q+r2JhIRvJ2Vg99pjZ+/ikzwRKJaDLHIpL00KFDrAt0TFcWUmuqPLlMGR5qFSZNmoSysrKunN7tY8T+vfjii35EL12Pl19e3u16xRMp16igThVSB5CamXLXUloDsW3x2J6sU2wWrxGUcC3UDD8iaPnCEbjhEHABDpb624WzTc0YbjkMifXoO/39dpWPnyPAEeAIcAQ4AhwBjgBHgCMQWAQYQZrzt38xZVf82pBzfIjpoL2KnhaugUTo3sMFEQNCIWquazRB91riZwkIMLRZiDkF0ZNRleB3ROg7W+pRmXUAOStfh/7RUdAPGITdA4ORQvlEpaTWDMXeQSFICw6GKTTIS4ZapCEwhwhFJDMDsbaEBoOKjYXZUz9CkD5QyshaM5Gn0iGwMiXrEFikoTAHBcE84B7onxiNjHfeRmVBLpwOUpFSnlIXHG43M/QiwWx/m3vl5eWYOdOf9CNF4ObNm3vto+Jyu2Exm1iuzBiVAkSQxqgVmDg+FufOnSXZYfttefaTk7lKFeHNQUqEHIXsNzX5KyYdDjvq6upQUVGOI0cKkZaWih++/w5rPv4IL774AmbPmoXY2BgoFHLIIiIYYXotxFtWdjbGjYthBCmpD1UKGZ595inWd7EeWgvbHjMz78jcOH36JCZOGO8lF0n5SeHxixYtQHNzM3O19x5+lY39+/f5hfkTyRcTrcapUwLB1wGaV6nx2t5a/dFqIQ+rJ12AWqXEvLlzmcL22mryP5pI5meeeQZEHIskMoXYv7lyBXOyFzH2P+vaX5WUlEClVCAyUs1yw6qUKqjVahw8ePDaK+NncAQCjQApSNnXiRs1dici07IhMRf8ENibQV47R4AjwBHgCHAEOAIcAY4AR6C/IwD8gyQ1/z2JJbfgN4Zs7Z+TDlUVN7X0AUEa6CcMXn9bBJrhBnlDO4mEcrjhcDvghB2XczKw/5nnkHbfKBa2HgiC83rUaZWGIHnwQFiCgrDn3oewf+kLqDyWQ9YXcDhcLNqemVB5MpS2xetWfE2EE4WNv7B0qZeQEokpCv3urYWIr4L8fMjGjkasSsYIUmqHzH0yMkg9eXUV53ffbYNSLYNaLRgc0blTJk1AUWE+jh4pgj45EZs3bcRbb67A008txoxpUzGBiEyWo5NyZLaaO4njI1IsL+/aclvq9XqBWCNiUKVgOUU/3bDOC1NbAs/e0gQKrT+wfx9++mE71q75iBkEte0PGWPt3bPbW09nG0ePHvGmKxDGo4BSEY596UIdgSJIxfFt3/69H0FKfZgYNwEXLlzorOudvr9u3VoQ4SpeJ8oTumjBfDQ1NQlpPzoi0zutWTiAxnD58mXIZDLmXi+TyZlq9dlnn0VGRkYXa+GHcQT6FgH2Del2w+50YdH+AkhM2cn9/XaVj58jwBHgCHAEOAIcAY4AR4AjEHgEjFnjb7Pkt0j0GfpfJxyA7XJ13z4J8Nb6BgFypHe40eLJb1Z7vABZr78Ew8hRntyiUlhDBMXo9SA0A9HmnqBg7AkaxEykjEFBsD74APJWrULtqWNMt0xKR3K+J0VjoEimvrm4XWuFyCIiL1d/+MEVhNe8efO6VkkXjqJ2yspKQc7vMcpWglQWMRY67S64Xc6OVaQArFazhyBtJToFh/MJGBcrpAcg1atSEQG1QsYIUSIh6RhSeopmPIIBlbBfpVLCaDR2offCIYTTli1bIJeRklUJtVoJhSwc+/buZiTziRPHGRG645efsWHDOry87CXMe3I2Jk+cwPpAJCgpTkXiz2+tUmDWjGlwOlqY+lQkIjvqXOnlS4wAbiUSFVDIx2L799vYKYGcu9Q3q8UiYOBDPEdHR2Lfvn0ddbnL+yn1QVsCefKkiSw/aGe4dKURqoPUur/88gtsNhuOHTvKDMmIgHU6nV2pgh/ThwiI15zWYunD5m+YpugzTeN3ulz48MgZSAyH1wf+ZpC3wBHgCHAEOAIcAY4AR4AjwBHo7wiYcv7yW1N2psSc65YkHcY3hcdvmIcE3pHeQ4BIKbvbCWdDDU5s3gTTfSORNigIhsGDoB8chJTg1pD6QJCV16NOi3QYkkOGIXHIUGYotXuQFNagO2Ea+QBO/f3vcDU3sVxvRIaJD+a9h/iNV5M4xm+/3QaFXCD+ROIuNiamVwgjaoPwJIf1J2fPRIwywqsglcvC8dHqD1i6A7EvV6LkRtGRAqij5N4cpGIfu7IWCVIi3UTSVEVEqlqFzz/feGVzHewhUu2NN96AQi6QnES6RkcqMXfOLEyZEMvGFKWUQSjU11Yyt7N+Uh8jwsbg+2+3Mcw7m38N9fWYP3eON6crEb8KeRhWvP4K630gCVJqoKiwENFRaj+yl0LWd+zY2QF6Xd9NpmEs/N0Tvk/YUVuU/5WWjudJ19vgR948CND1JuJa/B7pl9ffk/pFwMCJHy9U4E/6g9ykqb/fq/PxcwQ4AhwBjgBHgCPAEeAI9AECpoI//sGYd0BizIHEkIn307M7CYC9eR62eE9bEaCQvdID+2CWj4Yp+C4YQ4JgCaH8oiHYHRQCK+USlYZ484teD0Kzt9u0Bg9BavBgpAaTwZMU+sHBsEoHwxYUBD0ZO02IRW12JgOpvQfxQBNPrVenb7bEMVotZhBZ6UvkRYSH48KFi73akfdWvYVIWRiiPSHUFGL/7NNL0NzceJV23CgvL8X4CdFQqVpD7H37KmyLeSsp3FyG8LAxGDvmCbaeMjEOLy97EVu3bkFqagpKio+xMGsh7+fVw/vFjlFu00WLFkGp8O2DgoXakyqWCqUPoBJ1lX4q5TKEjR0DWotjEEncqVMmg4yKiCC92uKw2/HWm28wBatQB5G/MsycMY3lMQ3kPKW+lV6+zELqiSQmJS31gfK6rl27pscEJplotSpjqW7K9SrH/v37rwYJf+8WRoBSN1DeWFr6pcpXJEgpzsHlhK2qEQ8YDyf0wd0gb4IjwBHgCHAEOAIcAY4AR4Aj0I8RYCZNRatvN2bif/TZkBhyMGrPITgo7JgvNw8ClFiThc6T+ZKQY9Rtp3B6N+yUabSmHEc3fIydA++BLYjC6KWgHJ0pwaGMEE0hZ3qP4VJvk5TXsz4alzg2Gq8thNzuQ5EqDWXjNwcFQx8cjJObPoW9vhaOFjdanA6mtG1hVlZOIV3m1fmrm2aeiARpQX4eM/3xVT2OHfM4yO1bWOjz3/odQOcJhYCg/Z41U3s5mFHSpUuXcOzoUezZnYZvt/0dK994nYWbE5nWGvKuxKS48aiqqrwqZqQ+nTdvLpRkrOM1BhIUpUSmRUVGYsKECZg1axaee+45vP/++/jhhx+YO3xVFbOZu6J+cQxXvNHBjrNnz7Jclf7knUAOEjk6Tq1gJCltR1G4v1IJCuOPjIxEXFxr3z788EP8/PMvWL58GSMCBSyEcZFy8ptvvumgB627iST5bts3zOFdxDNaKYNKHoHKigrPtWm9Xq1ndr4lzglx3d4ZdrsdCxfM9eR4FTAg4nj58uUsfL29c7qyj9osLS3FuHHjoFCQiVIkYmJiMHHSJFD+V1qu1q+utMGPuU4IiOlLWAoToQ90LSnvs8PezObtmdOnkZeXi6SkRHz+2afMAG38uFiMHTMac+fOYSfR8f1u8Zg0tdDAXU4cbWiC3JrBCdJ+fKvOh84R4AhwBDgCHAGOAEeAI9AXCDCCNH/tf1jz8TtDdt1vDLm4w5KO+hZi3PhysyAg+JjQg6TgT19PhkxuJ+BsRlnBYRhUKpiDQ2AcHAKLx5meEYa3mGK0e2RsKEyDQpA8bhzKTxbB4WoG820SeUAX0CLQzjfLdOi0n5cuXcSUyRP9wsJlEWFYv26N51yRCG2tihzjKdS7vLwMJcVHYTYbsfHzT/HiC89j+rQpjARVq+SMeKX8oGzbE+ZO2yLRGR2pwpkzp1sr7mDr7bffZqSjeB4Ri5TfM37XLhw9epTlqGxpafGG41I1nYWqd9BUu7tzc3MZYUeKRrEPtKaxRasEgnTSuGjMmT4FLy59Fp988gkSEhJQXFyM8vJyiH0T1aG5OTkYT/lTPUZSVBeRrxMnTsSpU6fa7YN3p9uF1BRra1oElQKxKjnCxzyOgoL8HpOIXVHWrnp7Jbu2IhZE7s6dOxcdEdLevl9lgwgzUtB+9tmn+O6775hpEhHt1B8iyQVCrXvE71Wa5W/1AQKU27mluRk1NTW4dPEiDh86iJ07fsG7q97CogXzvKZq7LtCKRc+Fz5pKsbFRsHptAP9lCClb2A7XSeXC+ccLsxPL+AEaV/cE/M2OAIcAY4AR4AjwBHgCHAE+jEC5GJvKXztn8y5kJgyyu9IzsE/mvbhYn1THzxC8SZ6CwHyo2esHuV+dDnRBCeaG6tx4rtt0JMJ08C7kCqlPKOkFA2FmcLpQ26tcPrukaOCitYSGgJj8N1IfWAUTu3aAYe9Cc1wwU6hz0yF6/LRU/bWVbt+9dTW1uCZp5f4E14KGZ5+ahHsLc2orqrEmdOnkHH4IBK0Gmz6ciPeWrkCixcvwMS48ew8CmmPCB/LSDtfJapIoFGezNZtQXVIr4kQyc3N6XTw27Ztu0JBOnkSOacLuSmpAl8CjbZ7czGbzVCpiBwVCFIiaCdNnIDPP/sESYk6HDx4AKdPnURdba2f2lbsg9g3WhNJSirM995d5ZNH1KPEVCoZuSqORzzff+1C8bGjGBcTxTCNUikwTiWHInwMKF2C2IZYR3tYUKhyY2Mjqioqcby4GPv2pmPHz7/g008+YSrckydP+jfZ5tW2b772U5BSTtcukbtt6unqSxG/rh7Pj+t7BOga0bwikru8rAxHCouwJy0NP27fjrVrPsbyZS+ynL3jYqLZ9wR9Z8hlYew7QPzO8FVUi98XtC9szBO4cOEcQD/09btFMA1kP1O5nah1ubH08LESiTn7dYk5N0pC92184QhwBDgCHAGOAEeAI8AR4AhwBAKAQFJulMSc2yIxH8bQpFxIzAeRXVnX7x5JbuYB0+MUBdcTOep2NqG5/AKy3lwJ24AhsEmDmRFTarCUEaSUd9TCwus5QUqk6u4gIT+pcfBA2EKCoRs8FLkfvYfm6lK0EJ5sYtCj6q2zUE7L1R+8J7isi6otlYIpHCk0fu6TszA+JgpqIjPCxyJKHg4K6SZiTiQxursmglSvT+oUzEOHDl2hICX1aVZmxzljO630Gg4gRaMvQUr9fvXlZddQw5WHHi8pBpG8rdipWBuTJ09mytMOSUG3kAd01szpXoKUFKSRShm2frWFNUQkLBUirEiBSSrW48ePg0yQdu7cib+tW4eXly/Hk9OnI1atgjI8HOqICKiVSowdOxaJiYlXdthnz+FDB0Ckt5rUfh71K4XEZ2Rk+BzFN/sTAjRfs7Ky8Nwzz2DGpEmIViqgGDMGalkEIpVkAkdzxbe0/lDS+hlo3RcVSapqwfAsPGw00lJtcLv6YzSL8MMc/fGxu11MSfpuwZlSiSHzbYk5+yPJT+n/KlmJ2wJwN8ir5AhwBDgCHAGOAEeAI8AR4Aj0cwQScx6U2Ap2S1JzzwwxFZ2XpOReSDhfzp5KWEZLxhD1rjqrPz1E9vpYPQYOQrZRUja64XY4Wd5YCsmrOXUEe+bMhkE6hBGhpBQVzIqEfKNEjhIxSOZM3VVdtj0vxbGTABcAACAASURBVEO4Utg+mT1RsQVLwUhZqRT0PilXGTkbIuRATZVKkcZI28GwBQ+GNWQwLCGkbqUiZQpXi3SIR/VK5/Ref/3qYkrawUjxmDnZpINgDAnFgQUL0XT2FOwgBaAAuhh4TuubXdf07d+/ZkqutkQFEYFUIpVyFsZNJkQxXjMiMgcSVZXCmpSEFCoul0VAFhEOMnuifdOnTcXTTy1h5j5iHk9ShpFybPPmLzr9WJCLeXS0oJj09lGlZGHsnZ7cgwNEVdxHH36ISGYuJShIydTqk/Xr4O6hou2zDRugptyqKhWi1GpERqqhUCrwwfvvs7B8av+KxeVCY2MDXnj+OUZSR6sUiFYrEKVWYOWK15nLvM1mxbffbsPq1R/ixRdewJw5szFxYhyio6IY0UymSmR+FKVUQDyfCK0otQoRERHYuHHjFc367jh//iyioyMxaWIcFi2cj7feepOdc+LECd/D+PYNigDNK5pawtp/jhGpXldXi6rKSpw9ewanTp4C5QetKC9Hfb3Pj6V0mv+pOHDgAJvPlIeXzNhi1EpGlNLcjGSpNYR0G+w1+65QMeMz4bsiDAq5jOXsXbhgPlauXIGNn38GrSYe+9L3MiU75d9t7yNxg8LcS93yAO0CHAxwNzaWXHRKjBmn/39zXsG/mjKelaSfWi0x5QX387tXPnyOAEeAI8AR4AhwBDgCHAGOQAAQ2J37W4kl7+7f6bIGSMyZ0s1nyorpqaQeTkqBRRTRlU9GvfQowKu5RgQ8Bg4OuJjhBZlYOB3NcLpcqMwvgC1mHExBAxkpyYjKQBGLPvVS6H5qcAgjQBkhK6XtUBhDQ2EODYWFnOODhyJtkOAoTwSlWRoCE4W2hxIZKpgm0X4LKTqDg5ny1Rx8LzNWIhWsH6np03ZP97eXi9UUMhjGQYLLfXVhDpxugDhS5oXl2WYGGtd46W6kw202i595kpeE9JgikVqUVIqMIFXKEK2IgFohg1wuZ4Y6pK4kQ52pU6fiqaeeAuUM3bx5M0wmE7Kzs3Hh/HlUVFRgxYoVzPFcrJ/IVwq97WxpampiZJx4Hq0FcnVzZ6f2+H0KGX7u6SUeh3pBNRsRNgbxu3b2iCB1OZw4ffIU4saNR6RShSiV2qvGnDAuFrk5We32XVSGfvDeO4hShCPaJ6drTLSa5XMkZadCHgG5PMITwtyqzBPTBAhYyhHFVH0yRKplDFMiaJctW9ZhDlci1ShFAKlFKRSfriu95svNg4CLKTFdcDmdqKqsQG5uNuJ37cD6v63FK8uX4anFC5lyfPq0yZg6ZRKmTZ2MJ2fPwtOLl+Cdt97GCY+rfFuClPLnTp40yS/9AptnKgWU8ghW6DMfHalmKRnmzpvHzL02bNiAHTt24MDBgyCSXczbe/Mg2rc91Z8tg8R0EAONefgnUxYk6acgMeYtCMDdIK+SI8AR4AhwBDgCHAGOAEeAI8AREBG4Jynpn1/JP1FIt/+NcHgI0jaykb59NuCt+SBg9xgxEWfN/CuIsIMb5TmHYH30MeweFIwURjAGSHHZDjkpusWL61RSpwYPhiFkKKzSIdgdNBjpA2mfQIyapaEgEpKI0713DYD5rgHQDgqG7r4HYFNGYfcjj2P3gEGwSod7yNMAKkjbGY9VOhhJQ0KQNigEe5+QoTR7n5DCgK6DJ93rzf6JKMjPxfhx0T7h3q2EGssPqFIwl3Q55RkNH4Nx0ZFYsGAeVq1ahZ9//hl79+5FSUkJyFSnoaGBhXaLYd6+a1ImRkSEt7ajUmDq5Ik+M/rKTTqfTHrIBMifIFVi1aq3WVtXntXzPUQEUttlpaWYOmk8I4iFHIlKjB3zBHJzsnuUE5EIUlq2ffN3qOQKL0EqjFGBd95ayYxtOhrJ11u3sLQHMX75XUnVey2pDxRQKWWQRYxlOWSJvJoxYwY+/vhj7zUkHHwXek0qQ9/r6vs+377xEaAf0tL37sGqt9/E7FkzWDoNNrdVpCIWfnxgKRTYXPLMJ/aeGmqFEjlZ2cIgfaYGzQsiNkn9SaZdvp9VMiR79ZXl2PzlRlhMBhQU5OLs2bPMtMnXwEz8zFHlNL/40j4CGeXV+D/GA7hTnw2J8TAkKUchMeRPFO/b+JojwBHgCHAEOAIcAY4AR4AjwBEIBAJbbf8SeaiwsNkJtLhJp0jqOZ+novbv3/nePkLASVfE5YbdDVR7DITKDuyDZcQo7B54D1JCBsIc2reEoqji9BKk0lCmYCWi1hoihSF4ABIG3IWEO+9CsjQY+lF/QXpsFPKfWYKCzz7BiQQNyrIz0FB6HvbGOmSv+QCGoAEwSyn0XQyz7zvCNy2IlK5SpAYFwRwcBMPox3A5O5MR0aQipc/EzZ4Zr7T0MmZMn+pHahDBMWF8DJ55ejFWf/A+vt32d6Sk2HCkqBAVFeWw21uuicQgwsNgMCA8fKxPOwrIwseivLys3XBf+hgRaULl9VdfEcL9I4Uwd+rfU0uWMOd0er+3F7HdwsICRg6TelYkSJUKGS6cP9cjBamovquvq8PUiZP8CFKRlN63b1+HGBsNyVCHj2Eh8r5kFG1H+WAUqSLSVA55RBjCx45m69joKMyfOwdvvP46Nn/5BZKTEpGZcRgXL15kBDcnp3p7Nl2/+uhaEqFNCxlzUQ7aBfPmMpUnEeICoS4Qmn7zxqMe95tbShVio6Jx9sxZYUA+Hzv6vJCS+PXXX/OoloU6qX7KY9xQX8+iHK4fErdOy2fqGzEoJQO3G/IgMWTijpSj+P+MWQ8F4haQ18kR4AhwBDgCHAGOAEeAI8AR4AiICGy1/ct/pGUUljW2wOmysxyMDp+HolvnkePmHAlLd0AEKYBmONCQlQnD0BFIGDoE+wYIeT6vi0N9cAhSgqSgkHWddBCSpFKYB49A0kOPIXXaLBR8uBql5iQ0nisBHHVwwokGSuFAhJjLCThc5EiBZjdwbOfPsAwayMhVq3QoUoKF/KkiERvotSlEirQgKUwhwdAPCcaeQUHQ3DsClXnZooBU5Lpu0knkQlNTA3OyJ8LElxB5c+UKvzERCUKES3cISTqHwrK96jJG3Ckw+olH2X6RxPFr0OfFpk1fQhYRJijcPOTNpEmTQGG9gSD0qL9UTCYDIsY8IYTYe9qdPm0KHA57jxSknnSCLI/jd9u+RcTYMD/sVYoIvPTSi6D0Au3hnZOdiRiVHNFKCpMXFL9ERglFyPVI5OjEuPFYsmgB1nz0IbSaXTh35hQaG31ySRLGLspd3L3r6nOJ+OYNiADNHfp8HD58mIW1KxSiupPW4ra/Yrx1HpGaVCwKlgpi4vgJuHzpkjDSdu4FPvvsU0aQinOSvk+mTIrz/AhCRC37mfUGROrm6VKVw4mIfbkn/68h/5jEkoNBlkL8X0POQvG2ja85AhwBjgBHgCPAEeAIcAQ4AhyBQCCw1fYvd9hyCjMragG3g4UWC1qUm+dh4lbpKT1WEhHKnklFcyaXE01EWAGoOnwApvseQOqgIFhZzk9SPpLqsmdqSzJTSgsOReogKWyMnByMFMojGkSqyhBYycho4AAYBwyEeYAUpqH3waRUIv3ZJTj62XpcNOtRc7QAjWWX4WppEkfQSipS5ylFgGdi0Usyo6D0AaSMLT90EGmDhyJFGgRTyDDYqO12QuEDtc8UKoWFmUl5DKekIdg3QIr4Rx5GzYkj7HGfBFp0Fcgsi/KRMkEju1A3w+wTQtjfWvkGU0rG+IRoPzl7puAcTfkbPIRhe2RdV0ZJ5124cAGTJk30IwLDw8bi++3fsyquVrfJaMTYMY8zAlBUuqlUShw8eLBdArErfersGCLrN325kakuo8lwhsKMVXK89MJzjHRyOnuuHXZTKLHLjdkzZyKK8ruS6ZJKDuE6qEAq0vaW8+fPIW78OMjDw0E4UP5Xyh36+eefwWazoaioCJcvX2aqwfbOZ98kNEc9xU2JdflyfRDwGCYJ16J3roP4WSKF8urVH0DNQuc9ZmoeIp2F0SvlLDco5ROeMGE8nn/+OWbutXnzJnz33bf49ttvsWnTJrz33ntYuGAB5syeg5rq6g5x0mk1HgVzK/kaGxuDkuJizzm9M74OO9AP3mh2uTEv80iLxJjbfLs+B//XUtAoMWcrA3ELyOvkCHAEOAIcAY4AR4AjwBHgCHAERASSkv75z+asA7pzpUzZ5wL9x5frgQDh7iWnWa5RwOlyo8npQGVBHkyPhzHH9xRp7ygsxRB5Mk8i0yWq10Lh8iHDYBrxAMyPPY6U6CgcnrsQhe+8h2M/b8eF3ENorLnMqFx6DBaUrT0IQXcB9ZfOwzRqFNKCyVGeCNIhfUqQtiVeLVIykxqC/8fed4BHdaVZ1vTMdPe3Mzu9M7vTMzs7odsGSVUl4TDTPdM927PdbUBSJWWCyDmDTcZgG2xskrHBAeeMbYyNMSYoljIZoSxyEgZJIAQoSxXOfue+eqUqUcqBoPv46ntVr2487z7x3qnz/yfNX49dv/0dai9cQCOZDZcwSmik7iMOgGQuFWYfvPcezKFDhVJSVZFGRYShouKam9Tu7rq/deuWCItX2+eeZkJr165tt2kSgoOf+IMXucp8pnv27OklgpS5NpuwauUzYowcK0nLCGMw3tryhhhvV9W0npNViayM9DREGEMF/jTEijSFwhgagmnTpqG6uoXiExCh8PEJCYJALS8v6xUVrec45fveQ8Bpd8Bhs8HWZEP17SqUXr2KwsJCQXJ3VR1NRXbJ5ctYsngxzMbm9BBcx0IhajIgKjIMc2bPxHvvvYOcnJw2yPTmuTPHcFtjysvNRXRUOMLMzarUsDALMjMzmxuR77qFAP+rWXuCxkzHERiX59SkFkGTkDNTvW2Te4mAREAiIBGQCEgEJAISAYmARKA3EAB+pEk8uvadC+VwOB0i/6izWfvXrZt8WbmLCKjqUQovHUBtSQkSIy3I8AsQ5CEVny1Jva589iRIrTodEh4bhOznV+DKvu9x62QBGm+UoqmpDo12O2xq2LVdCI3R5FCi5GmW7KTtO19d2EQtewNSIyOREaBFkp7kaN8qSH1hR6KYqtojAwKRGBGF+orL4tqwu0hSqkn59n7ZSNJR+RVmDPEiSBlyn33sqCsstvuzYY7CNS+96Mp7qIaFmzBv3jxBuqhkoa+eWFeE7VL95gopDw0JwZYtW9okbHy15asfX8fq62oxc/pUNymrhLSHYueO7aJZX3V89dfWMbZBwqmutlaEwnOOsSOGYfq0KVixfLmYH5WgrW1qfe49X62Vl8fvQQScwLkzZ7Hi6eWYPGEiYiKjEBoaikWLFqGhoaFTPwBwDXCjCdKcOXNgdoXUq6prNXx+6eKFOHLksMglTBmxWs8X6e+5rtRyraFYVlaKUbEjEG5pzhVssViEErW1OvJ45xH44lIZCdLbf5+Yf0KTxFdObG/cAso2JQISAYmAREAiIBGQCEgEJAISARWBM2d+okkpOvlM9inYSJCK8OGukV2dfwSQNbwQIOwuclQYZdkdaLh+DYenzBRh9Va9H/b7D0J6D+XoTHOFsas5TOMeC0LF/jRBj3MdMBctiVAl9FrRFlM9yfB45YHaAbvTjkbYodh7ec2mQx/UAOYDC55CRkAg1LH4Ii376hjVtAf9GHavRZpWh3h/LfZPn4qG6krUUGFNTO6jcGWeK5IiJEJjIizCrV3NTUh15+5dO3uEIFWJlY/ovs5cpy4jIRKCDA8nAaqWaW1xzJg+1YtcJYn07LPPirqt1fF1vCUJxH5VN23PMVRW3kDsyGHuHJ+RFgMijCE4eCDLV7PdPnbu7FlBWpWUXBJhzJ5j6XbjsoF7GgGGoJtCDcIlPtxsgdlsxtixY1FZWdnujweeE+PaLisrw5NPPgmj0QSqN1XFNpWkE8aNQdze3aivr3NVE3/EPZvo1nu2O2PaFGEM5u7XbMaaNe2rxLvVcb+q7ERm2U34J+Y2aRJzTmtSim2a+MJH1Ns2uZcISAQkAhIBiYBEQCIgEZAISAR6A4HU1J9q0oqLZ+zPQ6ODqrhmpUm/eh65RyarEJA0MnLCUd+I46tfQJxOj0yRC1SPlB4iR1WykSZLfLH9uAA/nPv8M8WJmColKtYcVBUL/ZFQUNpINIn8oU5xnGQh/Za6KCBFo4sQPrnlDWQEDHLnAlXHdzf2KXq9MGw64KdDqi4QSUFBoHlU/pqX0NRQo+BBbO6RNdORYZCIIyk3btQIRDHPpkuhSYL0jdc3t0tcdrQPlouP2ycctGkgpBIoERERqKqqarefl9evvYN4mTFjhqjb3hg4R5JHNptNhBJfunQJR48exffff48333wT69atQ0VFhVczJSUXERHerIRjiH2UxYgTxUVe5XrqA8eovlqSuD3Vh2znHkTA4cSNigqMHDYcJEfDzBZQdcnrguu0MxvX99o1a8CcomzD4lJyUg0+e9ZMXLx4QTTncNjgFImfe5YgZf9PL1XC+tXr22I2C5W4rYlJV+TWfQTsOHG7Dr9KPA5Nch7+PO00/ioub0Rv3ALKNiUCEgGJgERAIiARkAhIBCQCEgEVge34U401d2fogULcslEJ2CTyXnb/Bl+20HkEqNJ0CuMip70JF7d9gvhHHwFzYqpEIclM9X1P7tN1eiQNGIiC1c+jwW4TYfMO2igJQqeNmXSTJST5ykfqK/FxiAvSITlQ123Tqe7iQoyZxoBKUrZl1QciTatF0iOP4uz2r4TMl+Y9NGy6nzbmFpw1cxbCPEJjzaZQPLtiOdpzmO/MPHNzjismLh4EqcFoxOnTp9ttZtd3O7wIUo519KiRwvxJcRvybuLmzUqcPXMaWRkZ2PbF59i86RUsXbwI06dOQezIEYiKDBcEktnEsH0LzriNZJR2Dh3aL/I3qkQP+4uOinT1592X/PTgIaCS1Z4zI5F//txZ7D+QhYaGOsXETImt8CzWqffsh9fftMmTlDy36rVhNiEn57grdKD1vyee4/z+u50wiZyjKrFvgclowoIFC3Dt2rV2f4To1MB9FHY6HXh906tiDOp1Q+Ox8aNG4vq11lNF+GhKHmoNAacDVxsa8HhGNn4WV4Afp52AJv74WPW2Te4lAhIBiYBEQCIgEZAISAQkAhKB3kBg5cofaZJyPnkkIx8ltQ30FYfdleOstXt3ebyXEODzMc3EAdzKzUXKr3+DJB3zjvYOKdqyXaufPw5Om47Gxjo4bFQT2wRB2qs8oBNocDpxq6gAex8LQrIIa+8ZE6qW8+vu5ww/PdJ/PwS387NFvt77Kgmpa8k+//zzIrRXJUmpOps1c1qnQ9jbugJKLl3CyBHD7giV37t3b1vVxHc5x4+BY1KJF+5pNHPk8CFcuXIZRw4dwM6dO7Dp1ZfBHIuTJo7H8JgoUZ6kkckQApK+zMPo2Qbfm0wmHDhwwGsMX36xVTjYU0nLl8EQismTJ3dIserVkPxwXyJAFW9dXR3i9u3DG69txtPLFmPK5IkYMSxaqKw3v7pRUdSLi51KzK5tJDiZYmL5siUINwaDuW65JrnWkxLjlUbb+H+X9TnWGzcqEBMdCTVFBtuwmE0YM2YMzp07J9rpC2Xy9q++hMkY4r7GOJ/hERYU5OV2DSBZyxsBpwNVdjsMh/Pw8335+NPUYmiSs6f2xi2gbFMiIBGQCEgEJAISAYmAREAiIBFQEfgo9ad/mVpU+L+SjuLY9dvCR10SpN7PKn32iV5HNgeaGm8jdeRIEW5O46LuEnsdrZ8SoEVGeDiabl0TIf4Mz+yLQHKG59eXl2Hfr3+FFCpIAxja3jekcEf7SdcGIUkfiJSAgciIHYG6mzfupzSk7iX8Hp3szVSeKeozEoljRo9EZaV36Lm7Qhfe3L59GzOmT/EiOhkOvH79+nZac4rwYE9iU00FMGJ4NGKioxARruRbFAQozZxaEKHhYYoxlLInSaqWMQuCdNeuXV5jePaZ5Zg6eSLWrX0R3+3cIdR8V69e7XUVntcg5Ie7hgCJR67XqVOnwGI0KKkhXOknBKluDMHbb70hFJ5KuHrXhqoqQLe88TqMQ//oJki5fj/+6H3RKMu0tqnfbf3sM4/ryvUjQJgFqamp7qpqWfeBHn5DBen+rEwvrJiWgrl7ExPiRG8kadVNJWxbjoufWx5T6/T3PX+ebHI48GTuSfxlfC40kiBV71jlXiIgEZAISAQkAhIBiYBEQCLQewj84qPUn/5zclGxJukodpWUCQljVw13+vtDTbfn73CiHjYUrVmNXQEDkaLTIdUV5t1RIq/b5f7v71Bz8YyilxIEafODbrfn11oDVJHW1yLx93+AVR8Ahvt3ex493EaadhASAgchcVAAErWBKH73zR4xNmoNkt46npSUhLDwcLfyiwRidGQ4zpxpP/y9o2Oqr6/H8qeXeBA5inqTuUTb3JxOMGQ+MiLMY3wK4elJmrb53kWYUt0WPOQJDB3yBIyGYIwcMRxz585FXJxC4HAcJGfq6qrhtKtWYW2OTn75ACLANcD1uvK557xCxtU1FuEyGtvx9XbX7FsnMduDh33t3fM9DIP/gEiLQm6SIH3u2eUi13Nb9VmXof/hnteu2SRUz08vWyrmwDJ9sbGfyyWXEOVxnUaYQhFmCManH38orivPsXi+V8dHw7TS0lJkZ2dj9+7deP3117FkyRK8+uqrapF+vadBoqPJgVfOXMaP9x3eq0k/4dQkHZvRe3eCsmWJgERAIiARkAhIBCQCEgGJgERAQ4L0odRThZrkbLxVdF7JrwhaBcmtLxDgI636WEvP4bqTpxCvewQHA/yEQZBVP6hPycKURx9H2ZFDYgVQKeToi7VgB+qcDhyLHYMkf797kiBN1uux328QMv0HwaobhLjHgnAr99h9F2VfUFCAyEiG6LqIRxehqCq/emLNUzH21pbXYQgNdvdjMZkQGREh8jC21gcNwRoa6jF54ngwZ6h7jOpY79irORjp5G0Wbt7DYqIxbuxoLFu6GJ9+8hGyMtMVdazTF9FPEzIbnA67MLNRFILq1djaKOXxu4UAiTaGqTOXZ2NDQ48Mg206HE58/PFHPglSKphJYnKfak3qdp+FBfkwBg9BhEcaiYkTxsJmaxKmeG11sH37dgwdOsR9XXBcfGVmZIjwe19EZFvtdfU7/r9QX1ePCePHusdCczOLIRhrX3pR5DPmWDgnks8kdq9cuSJUru+88474oSIqKgqDBw/GkCFDRFoLqtr5mjJlsjBZ6+rYHpR6NjhFmpttP1zDnyYdO6NJO1miScn/V3nLKhGQCEgEJAISAYmAREAiIBGQCPQmAtuLfvznqUUHNYk5WHL0pMgHSQd1ufUBAnw4d0I4uaPRgab6GnxnNiNzYCBSdFokMdy8h5WQ7Skzk3WBuLzzWzQy2YLDruSj7cXlwBB+hx2ghi//xXWw/vIhJAf2XVqB9vBo7fsU/wBkjYlFXW0NbOL3BLswbfJFw/XBSupQFyQtysvLMXLkSK/QdIvZgI8+UMJ8O9RQBwrt/PYbLwUpQ3DDjSHC/Ka16hwfXytXrhQO3SRMTOZQGM3BMJqCxd5gHCpUdLGxsZg7dw7WrV2HL774AocOHcKFCxdw48aNHs2n2tpY5fHeRYAknN3WiJKSizh65BC+2vYFNm5YhyfnzhYpIdavJRHHvxrd++OkhoInJSYKErR1Ut6I2BHDcOzYMUEAqvU6i0JZWRmio6PdzvPsj+RreXlpm03RRG3hwoUwm5oV1aw3a+Z03KysbLNuT3+p3h8sXbLYlQs1VBClzKc6Y/pU7Pjma2x6dSMWLZyPKZMmYBhzppqN4gcT5vk1Gw1ef3+IgUL2mhAdFYHKGzf6feg9/w42wI7jZZX4x6Rj+HlKAYLic6b05q2gbFsiIBGQCEgEJAISAYmAREAi0O8R+EVq6k9/llp4QhN/HBMy81HZRAdzqSDt6YdKX+2J/J52oNFmRwMacfr997HTLwDpAUFICAxEsm6QeN8aSdcbx5O0Wpx4dRPsDifsDLHvHv/ga9pexwRB6hDeVLj6/W7E/fLh+4IgJfa7A3Uo27ETzNzLefQ2Vl7AdeEDH7qZb3HixIlugoIkC4mNlSufFXlnu9Cszyo0VfIMlRcKs5AhOHrksM/yPKgSpB9//DFCQ0MxYsQITJo0AfMXzMOLLz2PDz96DykpSSguKkJ1dfUd7aiklbq/o4A8cF8hcOrkCUGuBQ99AnyRXCOZT0JtWHQETp862e35cM1xy805LtZruCukviVRql4nY0aPxsmTXe+X63batOmuPMAK2TnkiT+0a25EFeaoUaMQZlFy8CqkogFb3nit2xh0ugEXZq+/vtmLIOWYaJTG1BYmQzAsnirwFrmCPfFVlbD8O0TDqeLi4n5PkPI/k0bYcbGqHo9aj+FvUougS8iRJk39/o5dAiARkAhIBCQCEgGJgERAItC7CHyU+tO/sxYUaxJy8YT1OC7V1EPIGnuZGOv0Q9kDWMFBUo3koMOB2tKLSPzdf4GmTGnaQCQEBiFFN0i87w0itLU2kwL8cXzmPNgbGmBjeH0vrwNPYrHq8jns89fDytyrfayc7Up/KVodkn/9W1RfuywuGZLKvY1Xdy4DkkE2mw3z58+H2YOwIEExe9ZMQTr2FLlYcukixowaKdRxJJ2izAaEG0Lw7Y6vxRRUYspzPjxGpdylS5eQnp6OkpISMSaOWRkXF2MvL0jPAcn3dxWBjLRUL7d2lVQTBlxmowjnVtdMdwd65YfLGO1arwr5aMSI4TGKY7z7WlHCwJlL9/Lly2JNdvZ64Vp+4YUXvAhS5sn9dsc3bU7h1KlTQjltsTTn5+V1lZyU0Ga9XvnSdQkmxO9DuDBBa3azV8+RuuffFpbx/Ew1KYlUQXibDIiKDMeEcWOw4Kl5eHnDOpw/f14SpDRshB1VTTYMSc/BX6UVYWCcdLHv3Zth2bpEQCIgEZAISAQkAhIBiUC/R4A5SB9Ozi/WgI9UwwAAIABJREFUJObBP+k48m5UKQRprzxZyUa9EaBKhM71dhxbugyJAX4uY6ZByAgIQqpOC6uub8PNk7V+2G+MROPtW31EkCpZTkWKSHsNEv/tN/cFOUpCNUUfiISAgTixZp2g7WxOns17n8CjEQoJCk/SYtSoWEH6+CIuvddsRz45UVNTjelTJ8MQOhQmQwiizEaMGR6NrZ99Ihrw1Y9KdnWWdOrIiGSZ+wsBroUvv9gqDLbUdeq5p6KT4dhMrWB3OLpNqFFZPXP6NFg8coOy/c8+/RihwR55Py1mkf5h0aJFuH79epf6ff/992E2N4fK8xp59ZWX28xBunfvXoVUDWsmSEksMqdpn2+uP3H5eXkQZLWl+W+Jeo5IjPK6Zx5iY2iw+KFk+PBoTJ0yCU8vXYxXNq7HF1s/Q3p6GoqLC1BWehU1NVXKVKS7vcCB/zMylmfEkRP4H2nFGBgnFaT9/oZdAiARkAhIBCQCEgGJgERAItC7CJAg9U8qKNYk5Tv/MiG7wlp6o4kh9rTnkVsvIyBc64HreceQ8fivhXKSZkApuiBkBAQqBKm+b9WUadoApPzrf6D60jk4mCO11wk/5mF1MgWr2LIiwpGm7ds5d0U9yjpp2iDEDwpARuCvUH/tCpqcVNzeuwSpSkru3LkTRg+ClIquyMhw5Ofnd4nwueMqcREcH37wAV599RV8//13OHLoIM6fP4fbt27dUVw9wPGpL/WY3PctAs34q+eCFybXtMeLa1y8VGJS/a7nxkozpnVrX/Iy+gqjEpGKxDCzINzMxlCsWL4M9XW0t+veGKjsfPaZ5WCbniTfhfPnsH7dGne/DAG3WMwwmYx49plnhGEUCX312uoIAnFxcTCbmg3GzKZQLJj/pEsl7buF9957V5C3ERa1nhGxI4eh5NIF3xV6+6jDidKrVxEZFoYIl4mViltEuAVjRsdiwYIFeHnDBuzc+S3278/C2TOnUVFxHU1N/CHJc3OdO/G3k++VdBueJfrbe5o0MQ8vt1UFp6FJPYGfxhXKEPvevR2WrUsEJAISAYmAREAiIBGQCPR3BNwEaUK+U5OQU/7x+bIm5p6UBGnvP5LRPZlEw8FlC5Cu80dqHzvW+yIGM7Q6xA30Q/mx/SIxKFdCb6sihXu5Kzr92PzZyLhPQuyp8o2nkdZDfkhdtBAOu73X6eSeWJVFRUVeIfYkNugaT6OanthIFjFUvqGhQRgmSUVoT6Da923cunUTP1wuQV5uDrKyMsRrf2Y6cnOyUVp6FU66qwkyi3v+nVAInZ4YaV1dLZ6cN9utdGY49tw5M0UOUs88oVERYdifleHqsut/q7hG33hjs1A8q0RfmNmA1JRkVFRUYNLEcTAZQwQ5K743mwSZumH9OtF3Z9Y4jZ5Isoa5yU4Txo8b49NcTCVeN736sjA5izArBC4VmmPHxKLievld+1GGeVFjY4YhymxCuEsRyzyiL65ehWvXylFXV4fGxsZOkcc9sXYehDYa+dOkXSGLPz9/GZq0k9AknZAmTf39hl3OXyIgEZAISAQkAhIBiYBEoHcRIEH6DymFhZrE3JuahBysLDgnVIO9rxx8EB5jujeHJjhxPfsYEn79WyQE6ZCupWpUf1df6VodEgcOxPlvvxK8qEL5KQ9q3Ztt67WplLG5CNLTb7wKq1/AXcWgo+fAqmOeWD2SA3VICPwNqs6f7kGKqHW8uvtNZWUlhsVEuZVyJHxMJgNojtQTG0kdEkZ88b1K8vRE27KNnkeAij4q+xiu/f2u77Bh/VrhFj8qdoTbaEs1RxIKTpokxURh5oypeO/dd3DhwjmX2s3RY7+llJeXiZyg7I/rMyR4CN57920smD9P5K5USUwShYsWPIWqqtuAMJXr2t8qrtGdO77xVqyajXjjtU0C8Ly8HIwYFu1xzVDJynEFY8uWLZ06KRcvXUJMDJ3slTB7thMTHelSwno3pRKvz696DhHGEES6TKpIRI4dMwo3Kq7fNYKUP4LMmDIFESajF0HK81FTXe2+/r1nJD91BAEb78L4AyqA9LIK/DjtBDTxhZN7925Qti4RkAhIBCQCEgGJgERAIiAR6O8IpKb+9C9S84v/Jj73hiYpB+OPnYDdLvzVO3IfL8t0EQE++tjsDTi+bDFSB+iQGDgI6dq7S46SGKTxkHXAQJzYSGWUU+RA6+IUO1RNeQQUdlWA3YHL8d8j4WG/+4IgTdIPQmaAHgmBWhzyexQFa14Qc1ZJjQ4B0IeFPMnKqZMnKfkWXbkCBz/xB2Ee04fDkV3dZQSoJH5t82ZMnTQBwyPDEWUxIYJmWi4STiUhW9s3KzmNWLXyWdTX1woyvCfW/+nTpxAZ3uzYToL0yy8/x8kThQgZOthNVHIMVHYmJsRDON65wpK7Au2hgwdE6L46X+YjnTVjqmjK4bDh+107FXLWbdpkEq7rFosFO3bscJVrW0XLa/DWrVuYPHmSUG2zL+ZTZV8lly7dMWwVy9UvrEK4qZkgJTE8OnYErv5QctcIUg527erVMAcPRaRLDctxTZowDtevX7tjLvJAxxHg/4h2B2ADcOZ2DfwzT0GTfMKvv9+uyvlLBCQCEgGJgERAIiARkAhIBHofgcRjm/45LvewJikXYQdyUdvQ1PE7eVmyywjUXLyIlP/3f5Gi1SI94FGRc7Sj6sXeKkdFZLqfH3KenAe7wyYe0LqmyeoYLAqdwDykDthsTtzKy0bcQ35Iu8tK2vbwFcpRfRD2+wciRa9DkjYA1n//DaqvXLmnlVMq4bJh3RphlvLaa69i57c7kH3sGEpLS8XYO3bmZKn7EYHiEyewYcMGjBwxAoMHD0bw0GCEGUIQaQpFpDkUUeZQRFoMbgJSJQt97VWClApIGvFMmTQR585RTdr9vxhZWZnCwZ6EG/um0/ue3bsE5AsXPOk9PrMRc+fMQnX17W6kA3Hi7NkzGDlimLttZX5GoU512Jtga2rE5k2vgDlDm/FQnO0NBiMSExPaTUFMbOrr67F06VIYDUo77IdGTZmZmWJ+6jXqub5e37xJhNirClLiMnxYNM6dPeNZrM/f7/jqKxgGD0a4STlPzNEaGWHByZPFfT6WB6lD/kTNqIpGhxPX6xrwm0OnoUk+/VDv3wzKHiQCEgGJgERAIiARkAhIBCQC/RgBXRF+/JC1OE+Tklfzs4T8it+k5+FsbX2PhUo+SA8t3ZqLA2hiALbNiQbx3o4T772O1IBAZAYEIiGQ6tG+daz3RQKmaQNh1etwJDwKtXW1YH7Q3t7YA7MYOu021FWWY1cQx6CFNVAvVLUkI32NtSPHrHo9rLpApGoHIU37CDK0QcjUMp0BsdYiRe+PpEDFcImmS1bdIGRoB3WovxRdINKo+mUfej2S/QNw6q3X4KD0h+Hlgl7ubfR6tv2eILd6dkSyNU8EGNbMl8Nhh93WhJqaGty4UYHLl0uEMrG987f9q20guaaQf0oeTCoYw4UBkkHs+dlsNiM8PBxRUZGIiY7GsJgYREZGIiwsDFRM8nthWOSlpjRgxrSpuM68mF00TVLH/93OnWAYuUpEUuGcc/y4IF8zMzIRHByMsDAqTBXTIrqlCwK1i+Qs+715sxIzZ0xz9xlpMcE49AnkZGe7T0F1VRWWLFoMi5F5Ny3ixTEQi2HRUcjJOe4u6+sN+6Eh1JtvvukVzs8cq5s3K+H8vgjSD95/T5DYER6YREaEtdufrzH05LHTp05h6OBmRS/PF93rm/PC9mRv/act/p9IMTSN/2psNlgOFEOTmD2+H9+qyqlLBCQCEgGJgERAIiARkAhIBHofAWHSlFxYrEk8jr9NyId/wlEcvn6z/zyJ9NVMHQCNF2B3osYJ1FRcRUqEBen+g4RrfUKQHhn3QIg9ScKkQB2Sfvs71FXeEARp9/VgbYDMxp0KQeqgC7yjEclDBotQfxKPJEGt3SBIMwIUkjVNqxNKz2SqPfV68UpmSgEdcddivzZA7NN0OvDVEfK1ZRlrgBYpw6Jhq6nmaUYjad9eBa8NXOVXDyQCJNjo8L71s89EWDvzgDLUOiLM7A7zbmvi+Xl5iI4MF/kzVfKRe+YYpfJvyuSJeOnF1fj666+RnZ2N06dP4+rVqygvL8f58+dx5MgRvP322xg/frw7RNyzHZJjDAdvqKezfOd/XOH8SBC+8cZrgshVxmYUCssLF84LgpTmX7NmzYLJZHKbJpFMHSdMi7oW2i3yIDc1YsXyZe5+I81GWEKG4OuvvhSQknvlD0aXSy5j2uQpgiQNM6uu8gqGY0fHorCwwFX+zotfnR+d3U3GZgKY4+ecuLFMy233ru8QYQpBFIlsNXepxYR9e3e3LNqnn6urqwVhToJYHRfVxNu2fdGn43jQOhMEqZM/qtrR6HBg2vEz0CRkSxf73r8llj1IBCQCEgGJgERAIiARkAj0ZwRIkD6cXFSsSTiOn8fn4n/GHcb3l8setOeNuz8fkU9MMV6ogRNXkuOQEBCIdKEeHYRkfRCy/O++SVOqbhCs+gDEBwWhprhIhIz2akZaF0HKncNFDGTPmYVkfxKbJGv1SHYRpS0JyfY+k/xkfao7U3UByAgIQLrWHynagUgLCEDGwADs99OCuUTjfv2vSHr8EaTrAsT822vb1/fsz/rYr3E9K10oYuu56nyQHXd/McoR3K8IkDykM/jUKZOFizqJTZHD0mzE66+/7pNc85xraekVjBwe4yazVAJy2dLFyD52FNXVVZ7FW31fVlaGVzZucJOJKjkWZjEKY6cjRw4rv3x04RcCEqBLlyzxaNuImOgI0FxMJQ8PHToEs6VZQcr+Gfr+zdfbxZjVcq1OoMUXavm333rT3S/zsUYYg7F+7UvuflXjnKKCQoweGasoSV2EJQ2lqM6dOXMGLl265K7jqQhV+zl69IjbAEs5ByR7w8C5+9qKiwoRbTHAU0HK/t54fbOv4n16bOzYcW4lr3oeXneZW6nz7dMBPQCduRWkYPoZJ9afuoy/3nNAEqT9+WZdzl0iIBGQCEgEJAISAYmARKD3ESBB+k/JJwVB+vfxx6GJP4K3T15wk1UPwLPGPTMFu3CmBRrtjTi+fCnS/LWKC7o+CGkBjyAtoGOh3b7IuZ46ZtUOQoo+AHEDHkLZ3vguaMC6ALcQTDWrpk6/+xbi/YKQ6T8IiSL8narOzofZs86hgTrsH6BF6sM6JA8YhFT940j/j98hMzIaWfNmIXfzOpz/5mtUHM5C/rPLYQ0I7LKCVJyDAD1yVz0Dp5Nh0NTQMXmA3CQCvpWBncWFhBMJt9WrXxChzMz/SVKOjugLFy4U5GlbbTL/5aSJ490koCDnTAa8tvlVVzVBzbTVhPs7m60Jb215wysUXiH7jFi/bg2aGhvcJKG7UgfeVFVVYdzYMYLEFekAzEZMnTwRTY2N7tpMLTB//nx332o+VLrDX79+XaQhcBfuxJtdu3a6saFZFXOzPjV3jgiLF2Sf6wcdNpmemoqIsDD3ODl3vkwmI+bNm4dr1xQ1qydBqg6FatgxsSNFnlW13pDBg/HDDz/4xIzh/6OHRbld7FmHxPhT8+Z0mNRW++7pPfOpqqkOlLkYsXzZUrEWiZkkSTuPuPhRUo06cTrxdekN+O3eP6X37whlDxIBiYBEQCIgEZAISAQkAhKB/ozA9qIf/23yiThNQnbtzxJznZqEo1iRfRINIvdkM2kllXCdf8hpWUN4tTuBuvKrsA4eglS9TqgjmfczPeARkf+yp4jOrrZj1QWJ3JxJDz2Ek+tf6fUsmlxhSiAu41cVxMrSkpHoNwgZAUFI0hMbJeQ9hXk+GSIfSNy0SOVLx3yiOqQNJAnqh+SH/RDvr0X84/+G1D8+gYPDhyNn4VMo2PwKLuz8GteOHMLt8+fQUFkJR6PQeAoKk2M4t+MbJOkfRxpzlnaRkE1mXtPQwai7fBl2O1PO0odYbvcTAioHpu67OnYSiDdv3hSh6UVFhV1txqueSjh9+uknCAke7A4xJzE1evRokFxsa2P+ywVPzQPVhyoxF2424umli8Dxdip3qDAcqsPkiRMQblYIO7XNcWNGofTqFVd7bY3ozu8uXLggcpyqbVGVumrlM7A7mn9sIOmYkZEhiGGWI5HKfWhIMF599dUuk3JU0UZFhIlcrBFmIyJMoZgwbgxqa2u92lSVpDt37BDh/81jNcFiMcNoNGDlqpWoun3bZx7nmupqzJk1w+s8DB06FEePHvXqR0WH52329KkI98hBSlyGRUegsEAJ6VfL9vWe+VQ9Q+yJxdSpk3Djxg2fc+nr8d2P/ZEgZQ5SO/9TdDhxpKYev9h78ENN1pllP4rPnf0PqacXaqxFv9a8c+zP+/Ptq5y7REAiIBGQCEgEJAISAYmARKBnEQD+RGM99tpfJBfYNAkF0CQcw5isXNyyqw/LfLwgVSCJnu49aDmEopAPPKVJu7HPPwgpepKRnVdG9m4dkpGBSH84AJnjR6OJBJ/CYHZv+p2oXX3hPDKCHkdS0ABkaAORrA+ElQZWWi3S/ZWw+Ew/hsprkTBoEPb85jdID7Pg0LzZOLN5Iy7HfY8bedmouXIZTTXVwtDGs/uWxJdKu5Qf2o+0R/8NyfquKXnTOVZtIOIDA1C+dy9qSP462Jvc7hcE1LXhue/M2ElgHj58GJs2bcKypUtETs/hMVEYOya2M820W3Z/VhZoXORJzBmNRkHGtlWZ41u75kUvJ3Y6o0+fNB43Kq63VfWO70ROTqcT27d9BcOQwYgwGYWqkWMyG0Nx5MihO+q0d4DjO3jwIIYOHSLmRoUsydyPPnzvjqqNjQ0i36knBiQNmWO1rPSqq3zn/nhdvHgescOiRb5PEsdsOyY6EiUlF+7oXz3w0Qfvw2T0dLZXlKQ0Xnp5/Vov5atah/sXVj3nVsCyH4PB0GoeWeKyedMmGA3NeUupmg0NGYqPPvpAqIp9KVU9++ut999//z0MhhCvtTh8WIxIM9BbfT7o7XLViv85HE7xA961hgb4JR93atKK8WfJ+QiwFlZqkvOOaZLyg3r2hlC2JhGQCEgEJAISAYmAREAiIBHozwjs2/cTTVp+3p8m5kKTkE8jAIQmH0NZfXM4I2/WHX3Nkj1gT0A2htdTJGlvxKGFTyLxYS1StF1TKvY2QUqjpjR/HRIH/xFN9TVuZWdfnZKG66VI+81vkeo3AOn/5I/4XwxA4i/9kfyr3yBxeBQOrViMs5+8h6vJCagszEXV1Yu4XXMdDbYGEVpLIxXykhRBk1hojzigspdb9YVzSPnP/0KSUNF2nrhmSH+6LgjxAf4oeGE1bHAKs6a+wk32c/cR4HrbunWr4rLO0Heh+DMieOgTqKq61WMDPHf2jCAhPZWgQ4YORUZmZjuqPSc+/+xTGAzBbkKLBGlsTCROnTzRqfEp15YT5WXlMAUPRaSHijRk6GDExe1tZyx3dsdrlfipBKkgW02hSEyMv7MwgPy8HERFhrvnwvI0ilr13ApX+Y4TpOybeU6nTByPCGMIIlQzpDAzsjIzfPbPP462pka88vJ6BA/1dnPnWHj+P/3kI591333nLZBEZTlR1mLGli1bfJblQRpkDR78hLs8yWC2P23qFKHWbLViL37BNUDVa7CL0HbPxWwSx3ux6we6aeWeS2FJ+X8ZM9Oa0vLrNAnHK/8kKR//nJB3S2PNO6WJz3u8P9++yrlLBCQCEgGJgERAIiARkAhIBHoWgdTUn2rSC4p/FH8cP03IgyYp1/5vCdlNZ2/XutRvTkGONkmCtFsPZHVq/tGKcuz7f79Dmj8JuHuPIE3R6ZAp1K16JAx6BPXXSvucIG2sqYZ17gxkzZiKoo0bcXnfTlSdOwl79U0GHrrPg/qOoYhOykBdshtB3DgdsDtJUaql3NXueMMVTtd52+0byAiPcBHXXTs3GSIdQBCyYobBVnVdEqR3oH33DyjEHhXdzeQZneErKipw8eJFFBYWYv/+/UhOTkZWZhZyc3PFcZJndru9XdKP9agGVPNicj/kiT/gePaxHps8Q+npXq8SUtwHBwfj008/bbMPzj0zIx2hIYpCk/XojB5pMiAzPa1DPyioHbAtdZs4dgwiTc1h+wz//+rLL0B3+M5sPCdr164V+KlzY/j8saNHfDZDFemal1YLUlQpbxS4U9GYm5MtcgF35g9YfX0dFjw5VxCkYS5ndjrMf/rJxz77Vw460GRrxLMrnvZS5qph/yQPExMTRVHPNZeQEOdd3mLGkiVLfPajYj1u7Fih0qWyVqhrRXoBM+LjfRPIPhvrwYMc19WrVxES3LyeeB5Cgodi165dYj2pY1e75WfiwL363hMXtRzNyBimzzQValn1u/6wV68udT/jYBE0idnQJObhZwl5DZq0/EpN/PFHevaGULYmEZAISAQkAhIBiYBEQCIgEejPCJAgTSs88eP4HPxNQg40SXkNv4w7XnuorBIMsheJsKTVTLefx2pJ1NmAGwU5SNTrkKINEAZNvasG7bwKko7xWcIcSYeMgTrcPFPc7bl3toF6qrLs9XA4G3DbacctNKGBhKeDD9QuIlTkZ1MSP1BdUwvATjJGOCNRqsscbuqjZdsj4MN5E6s2NeLAtKlIYT7TLqQ+ILnMVACZ/o/C+qtf43rBEeXyabt7+W0fI0CyRd1OnDiBDRs2IDY2FhaLBWajSTiTW4wmmA1GhJstMJnMMJmYW9ICGtK0l+fz5MmTiI6O9jKuGTL4j9ix42u1227vSQw+9eRcd+5NklIkZV966SUv4rdlR5z7lR8uw+ihII0whyLMMBRfb9/mJq5a1mvv87yZM4SCVFW0Uk35/Xc7BbHVXl3P70mKzZ07F2YXOUlyOTIiDJcuXfQs5nrP8+gUytfhw4i3osRUidJnli9Tynmcbx+NeB1yOB3YsOZF4V6vKkhJdDIcnpvn2mmuqPwyU1FxHdOnTvYZbm82m3Hq1KnmKlS/5ueKdAAqkcoykydP9iqjflD7/XbnTqEcVutwrsz/OWrUKGFOpZbvqz3HVVdXh2Ex0V5rkblgX375ZWFu5Wss6nw8vystLcWBAweEipYGXCNGjADTRrz44ovgDxj9fVuTdw5/lXAUmsQCaJIKnJIg7c837nLuEgGJgERAIiARkAhIBCQCvYNAauqfaTJPvPFn1oK9P0suStKkFn331wm5u7+5XG6jKE8ogKj46IASr78/wLQ1/1o+pNuduPDpR0gOCIBVfy8QpDpY9f5I1QUgTacVZkc0PTrgF4SkwAAcHBCAa9aEtqbVO99REUoytAUhKkhPKIpm5nJV1KEKGUpilFlymRhCWbeCO+nQ+Li2hYLUbkPRqheQPNAPKXrFGKozRGmKTo/kQCpwH0WSvx9++PKTDpO0HRqoLNRNBBQ1Y21tDfbu2Y0ZM6YLU5+Q4GBYzGaEWSyICDODykE6hEdYzMJ8iMdpvGMyGrF48eJWSR91cFeuXMH48ePdhB3bIiH58ob1rRBsas2O70kwvf76JjcpxT6YM3PenJloampOj3JHi06nyIk5cniMy0HdKELJTSFD8crGDbDbbJ1TfbrIx2mTJiJCYKiQlKHBQ4RS1RcRdseYPA5UV1dj3OjRiAizCPxIBDJ/640bFR6lPN8qZPfrr70m3OM93dSJyYH9mZ6FO/T+qy8+h5kh9lwLLgOomdOnoq6OP8O03BSSVqhUnQ6UlFzEtKmTFfMl5k91kbZmkxGxsSNw9QqNq/j3zY7y0lKMHzvafQ459uFRESDR2nIjjlQv080+JipCtO8mScPMMBhC8crGja4UI2pW5ZatdO1zW+dQVX4ueHKeFzFsNIRi/lNPutciczEzFcG1a+U4efIEUqxWbP3sU6xZ8yLmzJmNEcOHITQkBEMGD0ZISLAwueI1R9x4ndIkq79vn5/9AX8Sd4ipkOyaxJwyTXLuac2+3Md658ZQtioRkAhIBCQCEgGJgERAIiARkAgIBP5pz/7AV8//UEWCSjxqCbVe50Il+/vDTMv5K493ThydMV04sVsDtWDOys4QcD1dlv1nBuiRwZdWjzStXqhaM/wHYe8gPRL0WhR98HbLqTxwn7mybU6HeF384FMk+fmBatDO4k2ClC+aNSX4DUDu/PmwN1HfKre7jwAJJptQGz41b44Sku3h5K4SWWEWmuDQcMfzpRBdxtBgbHx5fbsKzfr6eixatMhNjglVpdmARQvnd1mh6Qu/b7Zv8zL5iTQbMX7UiLbJJJd4tll9qpgL0WTo6WVLXIRWR//WK7ktbt2sFCQfCUkVxxHDokHDo85u169dx7CIcEWN6sonumjRfDQ21rfZ1NmzZzFy5EgvN3UaRT05dzZIuqoh3W024vqS6RWoFiZBpxKkTGdw9apCbrbWhkoW5uQcx6iRw135ZxVMGA7PfKFLFi9ETQ2d7W2gCnjxogXucxhhMojQfuZVbWvb+unHwpxJxVoNtWc+0+1ffQmbrQ2CvK2GW/mOBGlbJCmrvbXlTS9VMvOjxo4YhuTEBGz78nO8tPp5TJ44XqiBQ4KfgCFkiEKo+rwGm9cRSeCoyAgRxt/K8PrN4cwr5dDEH8L/icuDJiUPP04tuvU/ZIi9vGuXCEgEJAISAYmAREAiIBGQCPQuAv8tKfex+flnq21ClcfYY6ryXE/W/eZxpGcnKgIEbbWI+/3vRRi2Va8Qkp0l4Xq2fCCswrF9ENKFwZAOKVS20jVer0OGXwByps/qWSDu0dbsIg+pA9eSrEgICuo6QarXIU0XBGuAP5IMBjRW3qkGu0chuCeH5YuYIQHZXpi752RUgicpMR6jR41QzI08yDwSTSTTSDAphEw4hsVEYVhMJCLCqWIzgOQoVZFfbfsCNAFrb2PYvlvhJ/oyYtLEiSJUWCXS2mujve/3Z2V69cFcojHhZrdhjy/s1GOvbVbVpwpByrFOnTIJJDs7nrOTODiw45vtoCmTSthx/8yKZain4rIT4e2cb2GPw0j3AAAgAElEQVR+ASKMBkS6yElDaDA2vcJQ7fZDrN9//30vgpQkXUS4BYmJigpenXt7uDKnZkwMFbbNBCmNoIqKCtusqq4z4rd/fyao0lXXgEpimowh2PTqRjQ1Kj+cvPXWm+4yPH9MdUDiu62NuJLkV9v2xJ1k/FfbPvci8Ts6b88+W9YpLy93K6dbfsd6KdZkcG6eY2F6BIvZIK4rXj+8jjzHTEyE8rnFtcg2zGajIFB5/qkqLSgoaJek9Rz/g/j+zK1q/GxvFv4xniH2x/HfUwoqfy4J0t69GZatSwQkAhIBiYBEQCIgEZAISAQ0SbmPmfcXVNfabLBTQ+pQcj0+iA8dfTUn8gRVp09gz4CBSNH7w6oLQtpddrGnSjI50B9Jej8kB/Dljwx/P6QHPYb0f/9PWA1DcGjxwr6C6O714wRoQsYw0FsnTiD5t7/ttHq0mbjWIkU3SKiDE/7116g6ffLuzesB6JlkDI1amJvwm2++wZtvvolly5YJIx+GHHdkIyFptVpFvkeSZiqJQ7KGxGjsyOFY8fRSbP3sE6RarcjLzcGJ4mKcOFGEY0eOICF+H955e4tQgGZlpncoBP3zrVvd/aj9MYz41u1bPUb0MFQ5MlwJRSfRFGU2IMwYgqKCfAGLTyLWRVju2fM9mtWyimKPOFy8eKEjkLrKOHGr8gbGjx/jMVejCE23JiumRJ01aYrbsxeWkGC3gzwJsu927oDDYW+XbL1+/TpoYqTmQVUIOiPmzZsr3Ol9EXu+Jst8l5MmTXIrSHn+qP5MSU7yVfyOYyTQqRDd+e0OQdB6koJsizlV4/buEfXSUq3uUP5IswHhhqF4ZcN68V2r43XakZOTLULtOS51fXHPdUADrk2bNqGsrEysNbbTalstRu9ZltcX29i2bRumTp2K7OxsUdrXuuJaJO6eKmKvcbnSFYgxhpmFwRTJU15/fJFcZd3oyHCMGR2LWTOnY+Wzz2DLm6/ju507wfykvvptMfwH+mNFow36vVn4l32F0CTn4Gcp+ZIglbfrEgGJgERAIiARkAhIBCQCEoFeRyAp97FHrMery+obYWdmR0mQdv/By+7E2R3bYf2nXyJFzxDuR5CmDeoSEZeiCwRfzaScj1B9GkGJMPHmUHGG0KdqdUj2D0DSQD8k+fkrZOgfB+PgxInIf+EFXPjsI1xOTUF18QnUVZbCVlcrzOG7D8C92wK9nRqoILU5UV1RgUyjqW1sW02NQPVoAKxanls9rAFBuJKWeu9O/D4Z2aFDhxAWFiaMe2iWRDObKVOmdNi45dy5cxg/TiHOPMkqkkubXtmIs2fPoKmxHg7hUE/FvBNOu0O8+J4qSH7XUF8rQr07QvqlpqR4EVckhiLCw3DmzJkeQ72stFSQu+qc6ERvDhmKPXt2td6HK2Vmbm6OcFAPFykFFII0KtyCI0cOt163xTc11dWCWFb75xxJdC1/eimqq2532kGeza9fswaW0BBEeIReHz50QGmrA2rULz7/XKh9SY6qBJ3JZBTkekdJQo6DuWZVBSnbMZtCsXXrJy0Q8P2R64OpNRwOG774fKtQUbqJQ7NRkK0jR8QIk6bSqz9g5IhhYqxqiP3C+czd2dQqqUny1WG3IT5ur4uQbCb91Tkzpy5J3m+//VaQw75H6vsojbLy8/PFjxHMpcvrjS+aJfE7XziSwBwWHdkqQcpxcZ1QpU3Sm9ce0zDMnjkdLzy/Ep9+/BGo8M7NOS5MxJiGwNbUJIhxlbT11a/vGTyYR+udTvwxJRv/KAjSXPzPlLzKX0oFaa/fDssOJAISAYmAREAiIBGQCEgE+jsCSbmPaRKPVudXVsPhtMPutHc2UvLBfELpxqwYIJr74kuwPjQADK9PD2AYuw9iswX5pua0TNUGIUkfJMLf07SD0PwKQqo2EFadDilaLTK0OmRqtUj3H4jkAQ8jfsBAxGn1SP7Vf+CgwYCcyZNwYtVzOP3xhyhLTsTNU6dQf60cTbU1wjiEU1STKYh9+9HE3UDl3qnqoHkNDZ4cTTg6ZQpSSSa3OBcd+6wT55Y5XeP1Olz49ENhHsWHe+odO6Z5vHdw6cxIPIkM9X1n6vss6wTOnjkLupQrRJwBzLU5ZuRwVFZUuBVyLeuq/Tc2NGDNC6tgDg12E2aCrDEZsHfvHnfYcMv64rN6IbivCJ+lfB4sLi5WzHQ8wofpNh4XH++zfKcPOp2oranB3DmzXKHNVBIaRW7VNS++oDRH5t/HRmyuXPkB4UaTwDLcpaolvnt2e5OrLMuNpB+NhdS/DmdOn8Izy58WxCH7JQHIEOopkyfj3NlzPnpt+xDzXXObOnkSLCaG/ZP0M2LE8GicO0tS+c65kKC9XFIiSLV9e3bjww/ex9NLlwg8OBaVLKTRz/RpU1BxnekuSHjf2VbL0b3yyite4fpUOW5Yv7ZlsdY/u1SbzDP62ubNrpyhzUQm1ZMLnpqHsrJSzJw5XaxtQaKaDJg0YRxu37oJGs+1tZFAJCEcTkMrEsoepDLJXYGB2YQpkyfh9dc2IzkpUaiir18rx62bN1F1+zYqK2+gpOQSCgryEb9vrzD+mjtnNmKio2EyGoRJEtvi2qVTfVGh71D327dvY8KECeAPGKGGUASHBAvTpfDwMIwePRpz587FmjVr8OGHHyBu3z6QoL98+TJYj9do6xvXRccVsK2382B8s/RAATQJBfiH+PxbmrScCo0kSPv73bqcv0RAIiARkAhIBCQCEgGJQK8jkJ77mCbhUPW+kutwUA3jpLPxg/GAcbdmYXc4kDZ5ClIDtK7wej2SO0CQkpQT7uhUhOp1yAzQwRo4EMmBfkgK9EOiniHdSr7Q5AAd4h97FPH/+Z/YP2I0jq94AT988RWuHzuCqssX0XDrBhyNNXA4GkVIeZNKfnSBALpbOPZWvySCVGuTotXPI6ULBKlynmjSRAJcj6RAPQpfegEkX/liHt8H+TJiCCxfNptN7HskJNbhREVFBcaNHQOLWTFOijKHYlhEGE6fOiGWg0ritVwbPH7yZDFiwswuIlBRSppMoSJvZsvyPfWZ/TJn47gxdChvzrtIou6NN97omW4cdKNvwurnV7nMcZRcoiTFJk4YJ/poS+lKcjEmLAxRZhPCzQouJAHffXvLHTlWBTlKEzNbEy6XXMLbW95U8muShFSJOZLWo0ehsLDQp8KwvUlTsVtTUyPCrRWDLCOoAmVe1PLyMlRX3cLJ4iKkpiTjzTdeE4ZSkyaOE8Q53eZJqlLlSWWiINI9yEKhJjUbhYFRM9Hb9oi+/PJLoVhWSVa2u2jRgrYJ9RZNch0wTJ3Xw6qVzyqEpQdhzrycr29+FatJ4Bubc8GOGB4jDKGczrZ/TmHbvMYYyh8VGSbWmjpedS9IV1cqCRLOLEfF6tjRsZgwbgxGxQ4H+4uKCBPYcRycq1rfc28yhODD999tMUvlI/MCL1myBOPGjcOKFSvwwQcfICsrC1RvM0UGXehbpsRo7br12YE8KBD49OQVaBJy8S9xBVWatJxKTeKRR3v9flB2IBGQCEgEJAISAYmAREAiIBHo1whkFP9vTUL2pXeKLwhnb6fTBvuDzOz0wcOXw2ZDgtGCVF2ACK0nmZbSAYKUYfjJ+kAkBfojVafDtw8/jLh/eRh7BuqQ/PshODhxCk6vX49Le3agIucwbpecR0N1pRLiSdWVEiEMpmukDzRfNjhhdzoE+d0HU7/3uxA+ZPwhQCEwL279RGDeMcVos9KU55SkKOuRJKUK9dj06XA0NaKeeBMJ0ce9fTGRuFBfrZ089fu6ujqUXLrgztP5zIqnMXvWTEGOqHW7Q4RQWVhXW4s5s2fBbKIJTChIkDJf497d34sufLWvHtu+7UuEG5XyKtkzaeJ4Qdi0RSCqY+/qns7ps2fNEKSYGu5NgnT+/PldIhDvGIcTIuz/862fITSEBkkKwcY5ksiqpSK8DaUkUwZMnTBBGCKpBCmd7JmLVVGJOlFeVorDhw/h862f4qXVLwgVZkx0pEuZqKghScDRvIpqyKtXfxDDJBGm4n/HuFs5QIL03LmzGDrkj67cqEr77I9EKEk8Gi6RAFaUkYpiUlEVm2ChitWV21I1/wmjc7yLKOWexODVKz8o+UxbGQcPc+zMeWs0NGNKXCdNmoCblTSxUsq00YT7KxWH2ppqMHSeGKvrgW3SBGzp4oVepCQNodpzslfHwPYZyp9z/BgmThgrzn1z+82KVUGUushZYtH8Ugl8j7JhihqYdcT5DRkqCFOGwVdcv+ZzXXEcXPP8e9AjP4y4EZRvxLkWV6UTB8tuQpNwvOyvEwugSclP/4u9R/6+X9+ryslLBCQCEgGJgERAIiARkAhIBHodgT35f61JLjy9LPsUmPcKDhuaSLTJZ5UuI2BvaID1//5B5B+lOZO1vRyirvDudEGQ6pXw+f96AgUfvIPyg4dhq7zpemTyMNBykaGMzKRaUbHYsoOZZJsY3E2Wm18yZYIo0bZCqcuTvc8qkkcifWl3ONHoAC7vz0DKI492KcSeJCkJUuYgFa+wcDTV3UYVqCIVzArf3RcIqeSOr8HyOyr+YkeOQPAf/guhg38Pc8hghLvMVqKiokQeQ9Ztqx1fbXseI3Fmt9nxwqqVrlByhSAl6UklY2sbSRoSdaufXwnmdox05dpk/sNXN24QpFJv/kWz22x4ftVzghBTiVmSUgxDJm7d3lzqb7qHq8patZ/BT/xBkI2+wtI9+33x+edhCRnqVpByfExlwLyQw8MtMAz+A4b+/ncwDR0Ms8E7RQH7Cne5vM+bM0uQqTRSEmrpdkLDPcfgfu9wIjMjQxgMKeZRzYSdOq8294L0MwiCkEpSkqgkTT0VvDz3H37wnis3qrvnO95w7Zw+fUaEmHv2SWwKC4vuKN+RAyQxq6urMHnSBJjp9u6hcBXqUY/P7DMhbm9HmlXKCCLcifr6WmzetFEYHZEk5/n0HH+H3rtypDKXLDEcN3Y03tryBioqrom+mP+0IykKOj54WbIjCPC/DpvTgYtVDfj7+MPlmqT86r+wFpT9rz3Z/9rr94OyA4mAREAiIBGQCEgEJAISAYlAf0bgpwl5v9RYi0onZuWi2kWoNUqCtCPPMa2WsdVWIemxXyFFP0DkqEwODBRO5+2pFIXTvVaPLBKlwRbU1dSIUHBSbHyQp8KOL5vI0kcFJIk4hYATHAqfrMiJuoy2lHJCyCjTJrjOlkqQEs96mxOV504j7Vf/7jK5alaItnuudHow96gww3IRpXt/919ovF2B2zwv4jyQHr33CFLOnTkNqda8evUqjhw9IgxZWlvQLM9t/lNPCjVnFMN3zUbxPsJMRZ8FY8aMQcmlS90mSNnPxx99AIsgX5mD1IAwUyiWLF7kMlby/dNNY2OTcMOOMLvqWEwICR6CLz7/TJjctEcgtjb3jh5//913BKmrKvqYx5HE8YULnXGKb6U3F0F64kQxhsVEeClIQ4IH48D+LJ9KP8/WdmzbhtDBg91Ep5tAMxsQZVFe0RYjYsKMXqZJSrlmEyQqNhmWvXDBfFy8eFE5367xefbX3vvPt24VJj7tEaTEkWpcvkgCkqgdMXwYZk6fho0vrxOu93m5xzEsJqoFQWhE7PAYlF290uZQVDUkTbXcmJAQDjMjPT1d1O0s6S+MlRw2nD93FqNGDhcu7mrbirpTmYs4Zjbinbe3tDlGry+F4tsOh71J/KGvqa7C1k8/wXiRlkJR0RIn4iZeqpJUGCc1f282G4VKd/y40SJn6emTJxUjNFf+WYb8K/O49/5+eeHxAH7gX7gmux1VNgf8ko7YNcn5t/57clHFPyUcDezP96py7hIBiYBEQCIgEZAISAQkAhKB3kcgNe8fNSkFl/9ozcYNG5WHQn/4AD529N2UGn44i6SgR5Gu1SJF+6jIK8qQ+fZIN8XQKQhWvQ5p//5b1DPEsb1ht1ugvQb68fdOoL7yBg78cSiS9P5ICXgEmQGPIFnPFAcdJ0vVskmPPI76y2fceUipsLvXTs/58+fx0ksvYf5T80RuQpI0VLWVl5W1uhBUgmjjyxsVEsmHWo0hyjOmTxHqQrLxJFVVYrXVhlv5ItWagnCjEVEu1SIJnymTJuD27VtCSX1HNYdDELzTpkx2hWwreRVJkKoqwrZC0O9orwsHEuLjBBGmKvmoaAyLMOJ4zrEutOZdRV1DpaVXMXHCGNccXTlWjSH48vPPvCv4+EQjqeDgO5WhVDeKNAamUEQYgxFBNWFoCIxGo/tFMx6FcHMRe2EmQW6OHjUSWZkZQqFLU6fOYLxh3VpvQtJl/ETcGIo+fPgwTJ48GUuXLMWmTZuEM72a55JmPy23t99+G0aDt4qSeT/Xr10j1MWtpQJQ1+j0aVOVvJ5hChnM8PitW7d2eQ2r48vOzsbIESNE256h7yphyv2qlc+oxbu8Z17QgoIC4WS/ceNGPP3005gzdy6mTZuGqVOnYvbs2Vi0eDFWr16NDz/8EClWK86ePYuGNk2TujwcWbGbCNjtNlQ7nAhNyYYmpRAaa16pJuWof+/fEMoeJAISAYmAREAiIBGQCEgEJAL9GYF9+36iSSvKfyzpKEoaGwG77R7UvHXzaaOPq1eeyEWiLghpJEh1jwr1aFqHCFK6oisEaULQIFSdVYxp+nj4/ao7e30dDkQPR6LOH+naQUgPeBRWfUCXCNJ4rR5VJ/MFKWqHo1tqyt46CTk5OcJ9msSMyDvoyt1YWFDQapcqQbp79/depJYnycP3VBYuW7JQuFWTeFLrtdpwK19cvlSCYeERiHQZCpF0ZF7KixfO+SThqKpuamwEw78ZZq2oEpXcik8vWQRbU+MdZkStdN3lw3QGj44Kd4dTk+gzW0Kxe4+3U3xXOiBByld9fR0WLJgHi5n5WRWClOewI47rt27dQngYVZLNalB1DUSHmzF6RAymTRqPJQufwisvr8dbb70Fko5r167FjBkzEBVJ5ao3AUmshw+LEjkxmcqjYzJ1he6dM2u6V35OZe0swjfbt+Hggf3C9Zykn+fG9aSuK773XF8//PADYmJiBJEr1qKLxCc+JAJbllfbVdvYsH4dGJZPhSzrGw0h2LB+vaKqVAt3cq+ONSkxEcOiI91rQz136n7WzGlg3tKubpwD++Kr5UbTqKamJp/ftYZJyzbk575HwOawiZRHY+lkn5QHTWp+pXSx78836nLuEgGJgERAIiARkAhIBCQCfYLAXx0o+htNcl7OvyQedR6tqhVhe+pDY98/FjwYPZbnHkayvx4ZOh2SSZAyFLsDBGmqTitC8lMC9Ujw1+Jq8r4HA5B7eRZOB44uXIREbQCy/AORpn1EGGSpqtDO7Pc97I8buUcFT9REgvSe049CEE+RkZFuooyhxMxhGBenrDVf17567Hh2thLm7FLZqQSPIFpdhB2JpWeeWSGUaWq9zp7+uto6TBozBpGmZkKOpj3Hs4mtqqdsbpUEqcPhxMvr1yLMTLOdZsOdmKgIXPmhRFCMrOurfnNLXX9XeeMGxoyOdROXJBONpmC8+95bXW/UVVMlSPlx3boXXQZWCpHHfp6cO6dDfYwbO9Z93nnuqBxeungRjmcfQ8mli7h16ybq6+q8MCLpRkOerKwMEdZuMoU2u9nznJuNmDl9KkoZyu7j3PgaGPOXxo4c5pE3kyH0BpEqoGX5jp4vjlO40btc2bkmOUeS66tWrWrZ7B2f9+3ZLa4DdU1TQfrUU08Jg687CnfyAOew45uvESGuG8VwSu2H+9GxI3DhwvlOttpcvCVGLT83l1Tetfd9y/Lyc98jQGNFm9OJ53JOQ5OQ7SJIDz/SJzeFshOJgERAIiARkAhIBCQCEgGJQH9F4GfxeY9rrHllP4k/il1XritEgkMa+nTnkagkKxXWgQyp1yJJx1B75qpsP8Q+TRugEKS6QCT5+aP4tY3dGYas20EETr/zLhIDtNgfoEOKblCHzpUv4nTPPz+MskPMBwk0qgTpnXxeB0fV88VIjFBJOH78eDc5RQJJqOU2rG+1Q9bjiyo9Ejpqnk2+jwy3eH3mMUNoqAiLpnqtq9vCefMQ6SK72CYJtH17d/tsjgQptz17vofFROdwJcRerUdVq2qW1FvkEPM1KgrWZlLXZA7Gyuef9Tnmzhz0JEg/+vB9mIyK0zjnR4KUBBtJx/a2xYsXexGkPPfPr1oJu51q3/ZqA2WlVzFn9kzQGMnTeIjO9m++8Ro6er7Lrv4gyFm1DY6DCsvTJ6mY50DuVEK2Nzqe12vXrmHK5ElibJ5rlKkFDh8+3GYTp06eEPNSSEwl7+m4ceNFm21W7NCXTthsTfjg/XddaRgMQm1NsplELM/hkSOHOtSSLNQ/EGAEAkn/90+X4L/tOyIVpP31Bl3OWyIgEZAISAQkAhIBiYBEoG8R+El89gCNtaBIE59d/OqJy018/KB6QW5dR+BCmhXJAxher4XVpSDtSA7SNJ0WwvVeG4iEAH+kThmjDIKng6b0XR+SrNkGAuVpqUgJCERyIBW8g5CiC+xSiP2+fxmAsuQEEW1s4wnrCOvUxrh6+is+cDc2NmLp0qVgzlCFYFPIxxnTp4vu2iIQSa6qhCgJKBJbkyaOx/KnlyiEl4s8Zb5Ks8mE999/T5lCF3BYv24dws3N4eAkkt579+3WIXFCGCJFRzMUXFVXKnsqJZctW4KyslLXHBUnM861rfm23pnvb1a/sMpNPHMM4eZQzJ0zA42NDb4rdOFoUmICjHRGd82RpkU8D2VlV9ttbfPmzaA5j1qXe+bepEK0XRx4Dp0OXCsvF/lBGaqvhqOznZHDY4RJFwfRXltZmenCQEsdB8c/Yfw4lIk8uJ50cLtTchdgn1zfO3Z8DWOIJ4FMFakZs2fPEgSukif1TjaYa5sqZTexajaBSuszZ864++j6G64zh1Dnrlu7BobQEIyOjcXiRQvx2mubsXv3Llxtx0yq633LmvcjAkqKFhtSym7gT/cegCalQIbY9+2tsexNIiARkAhIBCQCEgGJgESgXyKQmPOoxlpw80fx+aWz9heIJ/kmOtnej08V98iYL6ZZkUiCVK9DqvZRF9nWEQWpHjRqStXqkazVIu73/wHYmoQrPacmz0nvnODqq5eQ8ei/Ye8jWmT5D0ISz0EXTJrifumHsl3fAfQ641CZh7N3htylVkki0axmy5Y3EepBIpGgYn7K2traNtulQnDCuDEuElAh2kbFjsDhQwcxc8Y05bgHAccw56+3b4OT1H4nSdLPPvsMRlMz0UkFKQnItjaOj4RTaGgz+auScFQ9jh0Ti48/+gBnz5z2uppIrPXERnUnc2myT849ymzA+NGxuHatvCeaF20cP34cYWHhbpKT5465M/dnZbbbx7fffivIORUT7ocPi0HF9euC1GyP2FQ7SEhIgMloRJhHqgWmaXj3bYXAbg9PGmcZxPpT1pDJZBTh7CRqu7tVVlZi3txZXgpXYkRlaFaW4krv8PEDIH84GBU73I0rsbFYLMjMbB/XzoyZROyFCxdwvaICzLHaUdVtZ/qQZe9/BOwiQUsTzlbX468SDuN/Wwsr/eKPyxD7fnmTLictEZAISAQkAhIBiYBEQCLQdwgk5T6mSc6r/pu4wuvGxMO1jXYn7E7ensutqwhcakGQpgjCrX2ClKRcsl6PdG0gsvz12Os3EPXXykS4tjtYWZ6Yrp6W1uvZ6pA5eDDiA7XI9B8EK4ntLhCke385EFd37xJSX5Ugbb3Tvv+GBBhf+/btg9Hg7Wg+dMgQXLx4sV3133PPrhCEHMOCSSJRdZeenopDBw8IEopklCcBFxURhrRUa6cmyzGmp6fDYGgOlWe7DO+uq2ubxC0vLxfO3VSxutWALrUlx0oCk8rHubNn4uvtX+HixQtoaKgXxHF3f4KI37dXpAIQuFhMiLYYMSwyHNnZipN9RwnItsC6fPkyRo8e7VaqEheTMQRffL61rWpCXbl//34v5SbHaTIaUFhY2Gbdll8yXcGkiRPdcxXnmyRkeDhu3Ljh0xBIbYMYrFi2RNRVzw/J1pdeesl1DtSSXd8nxO/zWoMcH8/75InjUVNTJZSwLVvnDwdzZs1w40qFrNlsFq7wLct25zPJY88X8eiJddGdMcm69x4CzBriQBNu2BzQpRzDX1jzb/48vlASpH13Zyx7kghIBCQCEgGJgERAIiAR6JcIuAjSX8afbBy4O/NSmc0BdCCf3b33SHHvjOhiWjKSBmqRrA0QCtLOEKSJgXqk6PQ44K9H/EMP41r2EdShCY2cnsi12DNqt3sHrbs8EhfhvH/cKKHcTdcGIaVDhlp3qkx3/8vDKMtMFZePILR7SJnYUwgJMgZAfl6+IDPVfIskkEKCh+DgoUPtkjVbP/sEwUMHuwkoEk9UZXL7fOun7lB7QZqRmDQbERMd5c4B2REyiGVOnDhxhxJ0/NjRKC1tPZSc9Ug+FRcXi5BvEofucbQMuzcZYDYEI8JsROzwaMybPQPvbHkDdKNXN4FXB5WvTqcd+fm57v4UBWkowk0G7N3jO3eq2k9n9jdv3hSu8maXgRX7oXpz44Z1bTZDXEiAh4Z6YxIcPBRJSUntnne1cRWThIREoUL2JMTZ9u7dbc+V6QamTJ7opfA0m034+OOP1S66tWcoe1XVLZEPludfJWFVkvS7nTt8ts95vfjCKrdRE0l0EqSbN23qMDY+G5YHJQJdQID/dTTyn8OBYfsL8CcpBUU/31Xwd/3yHlVOWiIgEZAISAQkAhIBiYBEQCLQZwgk5T72J8m5Vdq9xdAkHkN+5S3A4dYrduHWXlYpP7QfVj89UgN1SNE+is4QpAmBeiQF6pGh1SN+wECc/WY7mhyNaCKRZ6PGrX0zFnkGOoGAU8CK488sQaY/Sc8gYa7VFQXp9794CKUHM2C3O3mqRIh9J0bSJ0VJBJWUlGB07Egv8shoMOCrr75qdwzFhfkIHjORIUYAACAASURBVPKEW2nH0PVnn1muKDudDqxYvsxlPKOGxxthMRkxduxYnD17tt32WYBjJBFo8gixF0RrVARyjme32Qbrcjtz+hRmzpgqlIqeJJ4nYRphNiDabECUxSDC4S2hg/HEH/+IUaNG4aOPPxah0B0OgXY6cOXKD4iKVMLfVYLUYgjBO2+91aaqss0JtfiyqakJy5cvb1ZvmhUH+GdWPN0mkUeFJDEdOcLTPd6EkJChYG5S4qZi16JLr48sQ7KVoezMP+uNrQWzZ8/2Kt/yQ0VFBUYMi/auF2ZBfHx8y6Jd+kyimtq71JRk8SOAZ55UrqGpUyah6vZNH2078eUXW8UPBcOHRWP8uDGYO3cuvvjiCxkG7wMteah3ESBB2oBGkZ5kUcEFaKy5hzXbU/+yz+4LZUcSAYmAREAiIBGQCEgEJAISgX6JQHrRYxprfvH/ic+9rknIvrrjSgVglyRcdx5/yo8fgnVgANL1A5EsCLc71YatEXBUj1pd4d1Wfy1OrH1JDKVB8ZXpzrBk3VYQYEKJ/E/fwv4B/kjXapHchfB6ns+9fv6oyD0MuqorOeRobNNKp3fxcFVVlQgnVl3EhbrOYsHGjRvbHdXtWzeFU7ybaDQZMWX8OFRcvybmXXW7CpMmjFOcxBna7Aq5NxsNmD5tiiARnVSot6PMJKE3fvx4qEpJVQEYt2+vGGNbZB6bppKwtrYGH374ocizyVDySLPyijCFivfhDMN3qVwjXHuGVltcxkfhYRa89OILuHy5RLQnnOIFAXcnTCQNGxsaMG7MKEQy3NxsEG1T3fn8queEUVNbY76zxTuPsD4J29WrV7txoUKSJDUNfziGtjbWXTD/SVFePS8065o/f74w72qrrud3yjycePftt+5QDDO3bWFhgSvHa/N4WIev8+fPu0lkdQ1FR0chP79ZuevZV6ffe6yr5cufFipQ5hINCwsT75m2gWpVYuWJF9/zh4Njx46CJG5DQ4PL1OkevIA7DYqscL8hwDS5Npct48enS6BJzrupkSH2/fIWXU5aIiARkAhIBCQCEgGJgESgLxFILRqgSSne/3eJeZc08ceTXj9f1i55cb89bPT1eKtOFyLFX4c03QBY9YFI6yLhxnqHp00Ww6eCVDz7N3MOfT2tB7c/mxOXUxKR/osApOm0SAzsmot9nC4It07n05sJDtCg6d4kSEmUrXzuGVjMzTk+w8IsmDdvXofO8ZjRsc2h5CYjoi1mnCwuFgQpGzh9+hSGx0S5DYsEEebKlbl40XxU3qjwMklqrdNnn322WY3K+oYQvP/+u4LYUkg63zVVMk799tKlS/j8s0+xYN4sjIyOQIQxFGGGYFiMIW4CVyXr1L1KnDJXK0nPhPg4OOw0TGtq8+/j0sULRdskSdkWzaVmz5wOEsuKg7o6qq7tSeStW7fOTZCS6DQbQwXxSVK5rY24bHnzDYGpxZVygK72I0eOFE72bdX19V1RYQGYY9ZNtLvO8fyn5sFht8HpEYmgnq+srEwv5TIxGj0qFlevtp46wVffHTl28OBBREdHi/nNmDEDK1asEGpZphQgAeqJlydZ2pG2ZRmJQK8iQEM9VwdxVyrwo+S8Sk1ywaC+vDWUfUkEJAISAYmAREAiIBGQCEgE+h8C+878RJNWlP+3CTmVmuT8+iXZp3r1vr8/NN5UUYqkRx5Hqs5PEKSpOl2X81omG0IFZEw/Kgg3SZD22BIiaeNwOlHndOLWqWLsG9A1YlRVA8c98jiqS86KVLEKQXrvnqy333qzmXx0OXYztLztTVHTLV44301yUXlpCh6KlKQkZZ2KPLlARnqaMHDyIhwtJhgNIWA4eG1tbatEp0qmbdu2zWUIRcMlpe7zq1YKcqs9QottiPPrcLhDx21NjSgqKsA3X3+Fl1Y/j1kzpomQcyVPJQlNYwvC1KgoTF1K2F3ffdsqsauO+aMP30NY6FCR25RzJ4HJsPaLF863WrdtzL2/JalHQyNVAaoSpE8vWyrWsnfpOz/t2f29OO+CAHaRpOHh4SgtLb2zcJtHnKivr8Wq555pDve3KMZYzEt74cI5/H/2vgM8jvLcem/Kn9zcy8/Nbcl/Ey4xtqRtktyw44ILrqpugLEpphkwvUPIJYFLD4RQEkIIJYQaB1vbJO203VVxt7plS+69ylZfbZs9//N+s6Niy7It1Cx962c8u9O/M6PZ+c6e9xyVCNJ2ik7a3JdffgkK0NKvCzr+u++6C36/v/U8dbnb85xJ54PsCIqLi0EEORGi7V90/ejnjKbTe31ovxx/zxHoDwTou54RpFEVm082YIRcWm1QSn8y9B5QeYs5AhwBjgBHgCPAEeAIcAQ4An2JwObN3/22UPT+vynlYYNYihsKy1uVC/3RMRgM+4z4G+EeOwE+iwkesxb6093gH2H0aESaakGVvSEiGwYu53bRnToiRKgTStSJ6q+DlDweXpMV+cbzt0TQyVEai5OnwF9/EmF2mqiLO3BPVtbqr5E6d3YrUUWl5Wlpaay8+Fwn8q3f/baVFGOl6akp+OvHbSE7pBwkL0giIokQ1ckwGrPwm/RU/Pb1188oc9b3qxNXpaWlHdYnpeS9994DsgjQl9HXudBxMBhEfV0d9u/bi4KCPLz37h9wz4rlSEuZ01H5GiMRGdmZngqfV+lyV6XFRViQRuFP7dS5mWnnXK/LjbabSaQfKSHbWw8Qxi+++Hy7pc7+tqS4mJ2DNoI0g3m9VlVVnX2lTucQWR5FYUE+FizIbCXMGU4ZaXjn7Tc7rKWfr1deebmVINXsAVLx5BOP83L2DmjxD0MdAfrmYASpGsHOphZcJZfVGLI3J/bloyHfF0eAI8AR4AhwBDgCHAGOAEdg6CEglP3Tf8ilzh9IJTBIFZgib0TzUO+dfMP2q4EWKJNnsHJtIkgVUpBazGhPpp3ve/eIeJys3sII0uBQI0hj9n/aKPYhpsOjT9SJ1Af6zIa2xc56FiOhAIL1tWg8dABHS4qx07YaRb97FYXJ4yGbk6CYz09JSn6xeSYLaOwzmVE4bwH8LX6EyC+W/Ru4BOmG9Ws7+EdmZmRg9qyZKC7qOgSJEF/195WMuCSSjQjSBWmpeOn5F1pLlsmrk0qsSbVHRBmFNHUgSTPTMXf2LPzpT+8hEqY4K90/QjtlRKbRQF6QGqmawcakNrxh6VIcOnTorOf2XDNou7p6MMo8O9sumJMnT0KRRTz04AMdCMjWY89Iwy0336AFUp1lRw11tVi8cH6rglRbNw1/+P3bsSv0LCue52QKR7pnxYpWgppUr0TqfvzRB+e1hT179uC6axd1IDTpGD0ez3mt33EhFY0N9TG82hPC6bhm0Xwc2L+vQ5sJd7JxoGtNxzQ9LQWvv/YaOycdt80/cQT0+6h+n2c1FEMCFrorsW+PSAhHgxHML9hy6rvODclD7wGVt5gjwBHgCHAEOAIcAY4AR4Aj0IcIfNe7feTlcnmjQSrCJe5yXCJuxBF/x3LEIdEj6cFGEulTmDof+cYERradL+F2OmlKxJs0LB4HV37VSv6plN4wiF/UupZY51Djg6MsyzfE9JhaB5kgiFL1bgigvB8aIjSNeDYKSIopQzWkwgidOIyazZtw8IsvUPTcc8i7/Q5IKWnImzAReUnJkC3WCw5mYufGYsG6eAsEqwVr44xYd98KRvixMJ8Bfo5279rZIU18IZXKz56Bz/76SZdHTgTj2jVrkDJnFkt+X5iZgnmZKXjgvnvQ2NAA5i9AJ4LOoaqivr4ezz77a+Yf2upVGVNlLpyfiZV/+1Jblvw9Y+vpB0AE6w1LFzPFY2amRrLOnz8PFRUUAtQ7LzoGUqh+/PHHTFFLylqdzKPjT02ZC4fDwXZ++vHSRCqBX7Hi7g4kIKlml99xG04cP95NIlCnS6Korq7CtdcsbC2xJ5KagpHWr197XoCcOnkSt1GIVjtlLIVWffbJx+e1/ukLEQYrV64EhR9RuJW+XQqOeuvNN1rL1ulaqK2txY033ggKTSK18pw5czBz5kyGdWdYnr4v/nkoIUD6+wgiCLM7Pzl3qCr9cNKBcx+0gNB3F7U1Eg2hOaTijs3bThlWF3CCtA+fjfmuOAIcAY4AR4AjwBHgCHAEhiACP/N6v/8TuUIyKGXBn+SW7TGIm1ByvG7Qdjz6omFEBmy64054EuI1gtRi6XZQk2d4PDY88yvtsFnnUCOf+qId/bMP8gUlB0/qIqrUQ2S1htRZ1DqMQFgFmqNAsN0BRgLNaDy4F0fW52Pnl59iy4svoHj5chSmpEAcNx45iVYIFiO8cWbkjTAjL8ECj4mUvd0rp9cJ0rXxFohWMwoSLNjym5fZEVFHfkC/olGcOHGckXZ6UBMRpPNSZuHX//N0l4dORNa+fXuRygjSFCzIoBL6FCxdch2Oko9lu6bTskQYHj92DA8/RKrMjipDIhwXzM+AKOR2uk9a9/7772E+oJpPKHl6ZkCW5U6X74mJ9LerHzelnWe0Uzsy8i8jDcuX39El0fnhhx9i9uw2+4L5ZF+QMgcOu72VMLywYyVQNbp/9aqvz8DxmkUL0NzUeF6bbPH78RhLstfOBVMBp83FL598/LzW72whUvouX768tXSecKLtLr7uWuzYsZ21mXCtrq7GAw88gBdeeIElydN5LCsrY4R0Z9vl04Y4AowN1ShS+hrQvw7oB7R2t5lBCVKEqerp96YQQpEoXqk6eOpfvvJwgnQIPqPzJnMEOAIcAY4AR4AjwBHgCPQlAp5Ki0EuO2iQi8MJ7vJGg7AJq7YfGJSdjr5qFHmHlbz2CtxXDIfHnATZopVin64QPZ/PvgQjCm+4CYgENHFeXzWiv/bDlEJAMAr4EUUwqiIQVdGIEFrUMAKhFjT769C8pwr73U6Uv/oilKVLkD1xItxxVriHGyEnJEA2xSHfZGTEZYHJhHyTCXmmePgsCfBYEqBYTey8SN0kSOncSZZE5JlMkK0mKPFW7Pny8/5C7YL3Gwj48T9PP9VKts1PT8GCtLm4c/ltLNzmbIo+ml5XV4frFs7HoowULGDKzhQQ0bqlvFxjLjphLw7s38/S4NPTU7FgHikN2wKQrl98LbZUlLM2ECnauu9oFK+89AIjF4lwI+KNAn4+/+KLC27vha5Ax0Dq17vvvqs1zEoPRpo3bx4L/mk9znYbJyKQCENSR2rHqylfWRjR3XexbbZb/LzeRqMqS4RvbGxgRHPrcTBM0vDk44+e13ZoIVI3//b137SFX2WkY1FmCpbdcD3bBh1/d142m42dG50Ep3P64P33MlKYttcZVt3ZD19nCCFAVhsq8aIhqNACv4guDUapwqWTm8wggYZaFmFsMBCCdj9cdeDEqfiv3Jwg7ctnY74vjgBHgCPAEeAIcAQ4AhyBIYiAUjbaoGxpNshFGJlbDiq1f2UTT7L/Jn0t6uDsc2Uhe9gV8JoTIVnNyDN1z4M0z2yEPGUGwg2nQB6kTEnzTQ5ugK9LBZWNahihUACho4dxsnQDdv/tryh97tdYe/My5M2Yg/ykcfDFW+EdYYQclwA5nqwMjHAnGiEmGqHE/F6JmHYnJkKw0jlIhGyh91ZWEk++sOQfmm/qnoLUa7ZCsSTBYzFBsZggmkfhSEHeAEe37fCIdCN/UJ3QolChhekpWLr4WpDP5dkILV1hSSX181PnYGEmKRFTMHfOLORkZ0Pz9Wzbj/aO/iJUVG2rxA1Lr4dWat/mS0o+lLcsuwl79+xh+22/77+v/Apz58xsLd0mgvS1115r9Ts9fU899ZmOgYbPv/gMVC7O1KMxkpZI3rVr13aKkX7sL7/0EluH1KP6ulRW/umnn17wIdK5okT4v331BfON1cli2m5qyhwostSqMD3Xxokg/fKLzzB3tobp/Iw0LMpMRdqcWaivqz3X6p3Op2uCUug3bdqInTu3o6bmBCgES3/p14z+mY85AmdHoI34JHdiokJDURUnw2FU1jai6uAxhFpCZ199EMwhBEKUyhikHwlJ0R7BhpONp2bY1ycNwSdU3mSOAEeAI8AR4AhwBDgCHAGOQB8ikFc1zODbJhg8ZdIId9lRg1LqX15YiYhKHmAq02lQpVv3dEWDoLfSnSaoQMOh3RCGE3lmZAFNRMadj2L0zGWM8Iwej8bD+xCmc9LWf+zOkV0E66hQA41Qbl0OwZyM3BFXIPfyYfCQMtRogpxohJCcACHRDNFCJfKJyDMnIS/BCp/JBJ+ZiGgrvKZk+Eyk8DSzACXC1WOhZWhaEhv7TBSu1N3zQuFMiRpBak6AMmoCGnZuvwjwbTtEm201IytZ0FJ6GgsWWrRgHvbv39sp+UdrqjHikCXZp87GfJbWnsZ8MN/63Rudlp7TJasTpz6vBwsXzGdqQ/IVZWRfRhpToFKa+cmTNW37jkaxtXILZs6Y3koyZmRm4OGHH0Zj4/mVlLe19sLe6UQnpb5TCbtOctI4PT0dTqez0w3qCsyqbdtA5Kjunaqtn4m01FR4zxWIxEqLCTW665KKTkVenhcLF2S2eo/S9jLS03HbLbcgGAy04tvpQbWbSO0qLChgIVvMXzUjg53DmdOnobSkhJ0/ve3tVuvyLbVZbzctSMfLVK+kfI1dLxe6zS53yGf2CwKa8UnsmUC7MmPPCOR/wia0Cjv1q1e7grXDJU9RGloXoncxb9GQqqIxHMbhJj8qTzWg8PAxfFW1E29sLMIDsg+Ts91IyHIj3eHGjqamQawf1dCJkHQ2TBwpmWtHsKPeHxzu25Lzn0rl5wbf1i8McslL38suje/DJ0W+K44AR4AjwBHgCHAEOAIcAY7AEEHgT5u/a1i58tsGd6nFIJX97ue+ilBTOIJwNMz8HtVwFBSSw1/nh0A0EkYQIRRMnAkhcTjyGUl3fsnopxOkstmEPGsiaso3agEV53cI3V5KS1/XOq7Uee3zsx4FwqEANiy5Gb6EBObvSaTm6bgMhM8epkI1QzGOwJq0eQh1U4HX7ZP1DVfcuGE9rlk4j5XK66pE8vrcuGHdWbesXw+5OU6kp1EZuaYETU+di8cffZgpf8+6cmyG2+3GvMxMjRyNqTKJ8COfzldefgktLX6mmiLlVEN9PRbOb1NhEkFKQT/Hjx8/1256ZP6hQ4dw041LWFCURnKmIyMjHVlZWV1un6wCXnn5xdZSdn1dwovCqXJcDoRCQUYmdlBYsj86KqvViCQigkk5SuSofo5oWywQad48bN26lR1He4KyywMDmBfowoULGdFLqlYifClkadWqVd0iSM+1Pz5/MCBA3wxEcGql7oy7Z+yn9o1BemEaYpFKMeKUyFRSYmtjStMjBXNTKISjTX5UnaxF1sED+GPVNjy5fgOWSgoyXSLmrZYw2yZhkk3CSKeICQ4JCS4BU20eTHDmorSmb/72B9JZO+EPIDmvFD8RyvEtuQiG/EoYlMpbh8gTKm8mR4AjwBHgCHAEOAIcAY4AR6DvEfiWVHqfIWfH9+b6St84HKTOTJglglNfncrd+Ov8EIiqYdZ/LH30SQjWeKZg9Jm6R5BSKbjXYsYe5ypt5zpDdX6HcsFL0eZpoPNNhYxE0/T1izrRpU89DcVoBJGQA5kg9ZitcMePwKbHHkMk1FZW3NeYdWd/5At6w/XXxbxEdY/PNNiyYtdaJ/S4fvmVlpZgXgaVnrd5bN50w5JYmba+1JlHpSsK//LRhx28RdsIxHR89eXnUCNhqBGtlPbBB+5tRw5mgDxAdWLwzD307JS9e3azAKr25GR6ehoEQTjnjo4dPcI8XXUbg/mEVQbhlcasDZ7/32dBJPWJmhMItAQQDoWYGpRK3Xft3M7Ow6MPPwginzPTtfV0nIjQpBApwrMDwXqOo6LlySP1+eefx6uvvsq2oSgKC0sia4UL2dY5dsVnDzYE2J81UaTaD6b0HRFmSevkbdtBGIpgJIKTLQHsa2zE5uM1yN29H++Xb8UL6zfhLl8BZogSrM5sjLdlY6wtF1a7iBEOGSanjHEOCVc6ZYylsUPCBIcMo0vAFLuCBFs2xL17Bxuy52xPcyiCjLUVuFQoDRvEoh3fFoqaDcLW6/v+KZHvkSPAEeAIcAQ4AhwBjgBHgCMwRBD42cd7vk9NvUosvru4KQhSfERiQQn9QZSds9cwQBeIRsOMWNz795Vwm01M/dhdgpSUkrIlDttee4W1NtrLNfbUB6aBSqmpzI8S5ftUR0odblVF1Z/eRa4xAYXGWMm8uful8L2nNrVCMSchx2TCzr9/ocluB+g12f6wdJKyoaEedy+/jYUzUZk9UyZmpOGN377WfvEO73Xq88CB/bj2mnkdSs9JGXlg/74Oy3f14Y9/+D0yGcmq7Vsn/yjwaU1hAdVqs9X/9N677UrLM1hCvOdcZepd7fg85hFG9MrPz2eKz9MJ0pKS0jYrgLNuT8WGdWux+NpF7Y6/ra1EnM5PT8Wdt9+KZ5/5JV596Xk8/+yvWLgRrZOWOrcDvhq5ms7UrH96770uw7TOekj010x/2xF+R+8KIz5PQ0D/O2j7TiAyNMyUoPT9wErjQxHsb2xG6YkaOHfvwe+3VOJX6zbhbqkA17hkTLGLSM6SMMIhwugUYWaDhCSHhDFON8Y63JjgIKWogFEOERYnKUclRpASWUoEqdkl4Cq7hH+x5+LDii3s+2lInaMocF9JFQxCccQgFu27VCwOG8RSxxB5NOXN5AhwBDgCHAGOAEeAI8AR4Aj0HwIJyuYVrpp6JguhojrmEzakeiPfrLGkHyXt28mKMgimJBbU1F2ClNYTrSOw8a472UHFOKPWA9QJq9YJ53jTunzrG20F/aNGScU2Qh3g5qa+J0ijURxXBGSbjNgQZ4JnQJKjGmErW5LhHT8Rp7aWdqK3PMfJ6MfZpBQMh8N48rFHWNiSTpASSfnYow+f9Zzr18mpUydxy81LmXdoG7GZhopYGv05mxZV0dzciBdf+N9YGXpbGX1meipIjXro0EG2Ga9HaQ2TIt/MOXPn4MMPPzoPgvKcR3HWBYgYCoVCePXVV1iKPZG2OoG8aNHCLoOs2EaZsjOMSDiMgvw8LF2yGBlp7QnPDKaK1cOxKPCKhnmpc1hbKameSNk2YjaDEaZEnGatXsVCkegYdQLrrA3hMzgCMQT0v92zAnKOBepCIRyoq8PaQ4exsmoH3i4px6NrN+FGTwEy3BJmEYnplDDGLiPRJmOUXcYoh4yRDgVJToURnRPtEibZSRkqsmGMQ8IoJw0ikpwixjpERoTSMkxJylSkHlhcbka0fssp4oV1mxBmktWztmRQzvjfqt0wyCVRg1i26TKpLGiQyqr77ymR75kjwBHgCHAEOAIcAY4AR4AjMEQQuEIqW/H+/hpNwRUlirRPNYQXfeeGhVupQNOpk8ibNg1uC5FpF15iT8RgnjEJstmIwrQMqIEGymtob//W6u9GkVrk90b/s4H8Q6nDS4NKRAoQIH/PWNl82zmNItLSgtCJ46jfsxNH8xVUf/oXlP/P0yi48XpsePQB+JsaoUY0Lznadm8zgdFIFA1798BtSYJiTkB3yeXeU47G1KxGK9yWBKy9/nr462sR6cAuD/zLmEjS11//DdI7EHfpuHXZjSB1aVevlpYWPPTQg7HS75j6ND0VkujuarUz5pHH6FNPPon0NCoh10hS8kGlY7rv3rvhb27C9u3bW5WURBhmps5hxGokEu4FglC7zuki37x5I67T1Z8ZmnIzIy0FL7/8EmvHuchJncAktWZJSQnuv/8+UHl+RkYGMmnIzMDC9FRmcbAoI0UbZ6ZiYUYqFmWmY2FGGhakp7IS+wULFuBXzzyDysotrM36ts8AlE8Y5AicFoik3+PZzZ5uQO0DsmK3/9g9n7na0upELtLyzOc2dtNi3xNAIKKiPhjEoaZmlJ84gdzd+/BuaTV+VbAJy8U8LHCKuNruxgRbLkbZBaYKHe6UkMwITwkTHQom2xRMdGgl8kRyTnRImOQQGeFJhCipQ01OEUaXiEk0zy6zgZbTB/IdpfJ6GsY6ZIyJeZGanBJu9RQyH9OI/kVExz4EXn/bexgG9yYY5IrAT8WSeoNUyj1Ih8gzOW8mR4AjwBHgCHAEOAIcAY5APyLwY6n0vl9v2ce6HxQWwosxL7D3FVWZN1tQDaP8l09BHJ4A8qq8UMJOJ0jJh9Q9YSKaD+5FhHUGibTWMoEpPCsQ8wxl3CVlaISoTB0IRWmIIsjiNagNtHIAgYO7ccSjYMc7b2HdPSugzF8IeeIU+EaNg9cyFnmm0ShMSEJBvBlrZs5C/aEDUEPEs9I+e58gpUaqfj/yplwN0ZqAvG76t14o3he2vFVLsTfGYeurL7MQMyJ2GcQXeLn01+JEsn322adIS5vbIW39moXzsb26qsvDInKVPCzTUsiHVCNI09NS8PFHH3S5Xmczjxw5grvuuhsZzGezrQSdVJtv/e63jCS98YYlzL+TlK4L01PwwL0r4Pc3d7a5bzSN/IOJOKraVolbl93U2jZqI6XSL5ifAbIXoNe5CFL9QHRfz4aGBrhcLixduhSzZs0CBSQRCUqEqD4sSCeiNBWZKbOROutqLF6Qid+/8xZ27tyJQCDASuM5OaojO/TGdP8NsXs//RBG5GaEVSswP9CYbzTd75sQQUuskoGWoqAk0LXNblD0U5oWqnSsJYjiEyewcvsuvLxhE5Z5fUh3C5iQK+DybAGjnALm2iRMs4kYT2pPRli2kZc6idkXYyJbyZd0vtuLE81+7SdBRvQOjesg/2gN/jV3IwxiKf7LXXzUIJRl9ONjIt81R4AjwBHgCHAEOAIcAY4AR2BoIPB9oezqO9ZXqS2shJNIMf66IAQiURB1Q7gdKZChxFvgsVw4QUqEXb4xEYrFiNxRI3FgnQ9a+T7LEkZIBYIRjQzVRTTUGaaooJbGOtRt34bDkhu7/vhHlD35C6xffAPEKdPhThoJIS4O4og4KPFGyKYETbI5TgAAIABJREFUCJZ4uJNGQDaboFiorD8JuYlJcI4dh1OlRSDyT08o7lUSkDjGWGPyb14G2WpCnmlg+o96zImMJD3skeGnC+QiLPvMy/Mhk6Wia2FLehl5ns/T5SVPqshPP/0Uc+bMbiMRM1Lxi6ee6HK9s83cs2cPlt18Y7tS+nRQqX3KnFlwOe145n+eZiXmCzLTsCgzFctuXMLChroiC5uamljo0Nn22dn0YKAFq1atZMpRFq7EQpU00nbO7Bl4843XWxWcna3f2TT9GHVClYjOoqIifP7550wJ+/CD9zPf0Qfvvxe/ePJxRgpnrf4a5aUlCARaWjepb6d1An8z5BCga0CNEk1K3y4hIBrUlKCtqtCoVmKgfyHQd4Gq4lCTHxuOHsPqnXtYafwv8tdhRa4H12flYu7qbIzPykGSLReT7ZrXJ6k6x9sVJNllWJknaFtoUl+QoWfdh1PGTIeI6to6MD9uwoOugnbtHawXxda6JhjloqhBLNn7L94tMHgqlw6NJ1LeSo4AR4AjwBHgCHAEOAIcAY5AfyKgVN4/o2ALTgZJn0gdsiHQ++jJXlUkVsoeBZprauBLnc2S7C9MoRgjBU1WyJZ4SEYj9n7xF6hqEGo4jGgkiHCwBYHGBvhPHERDxSbsXfkVyh9/Gnlz5sGdNAr2EXHIjhsBt2kEJHM88syJjGzMM5mRz8KjzFDMifCaEpFvSkSBMRE+M4UimdlyaxKsyL/CjKMuO1Q1iiAjL1l3tCfROnNbscut8sUXQOpZn4WOaeCRpIrRBDE9FU3HjpKLAStvPbMxA3tKVVUVFi5c0EZyZqaDysg/+/STLhWSpIosLCxsJUh1z8ybb1x6wQ3Wib/izZtYoJGuSNXHNyxdjA/+/CeWek8KUipHv2bhPOzb13maNSORVJUltC9ZsgSfffYZU2DW19cz704iKIPBIFNk+v1+kLJz3759+Oyzz3HtNQvZfvR9U+I8S51PS8X9996jnWN+P7zgc8xX6CEESAlK5QHkIRyJIKxGEVbDCKoqGsMRHAsGUd3QBGHfIbxbWoF7PV7MdDoxaZUTk1dlY6RNwDCHB993+WDIVvDv2Vpy/JUOGZPtMhJcbhhdubA43TC73EhyCkhmHqH9oxo9nSglBelkuxvC4SMxIlhT0GosaQ9hPBA3E43isD+AmQWVke/kFimXymV7DXLp7/vzMZHvmyPAEeAIcAQ4AhwBjgBHgCMwNBDwbV0x2luGXXWNMYKU1egNxG7DgDwmjStTWQg3+SRufeGXUOKpzP7CiT4qzVcs8ciPT0DJk49jv0fGrj+8g02PPoiCaxdBmTYZnlFjIBqTICQYIcSPgGwaAY/ZyIhOIjvJ/9RjMsNjMbNSf9k8ErJ5NDzmpBghaoFiJiI2EQUJiczzU7ZYoFhMkK8Yjp3vvIlQJMJK9sm/rtfp8pgI6sCqv7Pj9rK29D9BSpYH+kCErc9oRtFrL2g+sGRrcBH20hsbG7Bs2U1MRaqTgkSQ/vb133SpviQSkrxByRtTX29+Zhrzyzx16tQF/V3qhCat5PMqWLRwPjIzYr6mTMGZhhuWLGZp8hpBmop56anYvGljp/vRt/fWW28hJSUFKSmpzPdz0aJFuOWWW7Di7rtx33334Z577sFtt92K66+/ns2nZbUwpjY1LbUtLWUuHn3oQZysqQFZjrRKnDvd+4VNpGOlF41PHy5sS3zpgYkAnd8zrTdiUzscslb43m7SaTda+hiKqqCwpH3NpAg9Dvv2XXhzYzF+4VuDW9wezHKJGGsXkGx3Y4xdwCg7BSApGOtQMMGu4CqHgil2CVNjw2Q7+X6KGO3UEuRJOTqB1KOxcnbyDp1mJ1KyfWhS/5Kl421ufFS9HcyKRQ0zi5ne/1Jqd176421URW04jCUbq9RL3Jt3f18oOWYQSrYMjQdS3kqOAEeAI8AR4AhwBDgCHAGOQH8iIJZP/YlUFPEeOc58J8nL8iLkfvqjG9O6T9JZRoj0iIRw0KfAmZgMxTICeUYjIynzTURgnh/px4hVkxmi0YTsK0ZAGDYCcpwRXqMZPlZ+rhGvtBwReKS6pDEj8UwWtsyZQUdtJf+M9GOEKK2jTfdYyBbAAt/weJQ8/hgCoaCmJA6rzPOutaE9/SYWJkX4nSzZAE+CBT5z3Hljdb6YXuhyitkCIo31gdbPu3I8jpeWasFXUbIguBhfUTz66KOtAUlECBJB+vhjj7CU+7O1iMi8mpoa3Hbrra0EKa078+rpKCsvbyX7zrZ+Z9N1gvDzz7/AvHnzWJCRTr62H1NQU3rqXNhsqzvbDCOkwuEwnvnl07EEeiJbtQAofTukeKVB+0zz9IGW1aZTif01ixbijTfeQH1Dw1n2xScPdQQYx61/R9KNiw2xsK+oqnk3q1HmwEE/L9E/KpJnhCitHBvoB5ZwVGUl8Y2hCI63hLCjth4bjxyDa9de/Ll8K361tgS3CYVIs4mYsCoH5tU5GGNzY5ydUuEljI4NFIZEn8c72gjPcQ6N+CTyc4JdxHg7zSfiU0uUH+vUpukEKc3T5g8ccpQpSm0Cfr2hGCGV/GViCtLBfhFGo+x54qmy7fi2uyJodJeHDcrm0v58TOT75ghwBDgCHAGOAEeAI8AR4AgMCQQuUSpvvVQqwae79jFSjBE/p6lZBnt/5Ju1j3V9WXBPRA2i5cQRFFy7BF5jPCsXJ7LSZzL1O+l3PiShL96IwqVLEGpuZKEYVN7Zq0RgFCzgihBsPrAPsiUZXnN8v2OltBLIGuHsSTDBe9NSRPzNCBIRrvYycfzNLsgu137ttddbFZuMMMxIw53Lb0djY2OX61F5+tO/eKqVIKX0efLp/Prrr7tc72wzdYKUxn/+859ZiJFOaJ4+pkCoV156QdtUTIXZfrvBQAD333dvB0/T07dxts+07fnz0hlJvHbNGlaOT5YC/MUROB0BuheGmN803bE0dpTcQWnQuVL6oSwYDTPys/3XKC3vV1WcCLRgZ20dNh8+Dkf1LrxTXI6H8gpxrSBjhkvEBLsAs0PCT1weJDlkTLeJTAFKCfCU9k7hRaeXog/mz2PtIpbLBWgOhwE1wr6P2uN6+jkaHJ+1Fr6/Y3/0UqG87gqxEgZ5c9mQeCDljeQIcAQ4AhwBjgBHgCPAEeAI9CcCP5aqVhiUMjxbuYN5K/ZBUfXg6MPorYj11rRAJS1xfs/Hf4VoTYTHYoLXRAnoFwlBSkTuzFkIHDumKZ4ivR3aReBpAIYb6pAzehw8loR+J0hJOUpKWwqMotJ6t9mCbZ9+gGgkggAFhRBBemYlrX5FDOgxEZqnKyyppP3Afi2tvbODJxKT2vzmm79rJUiJcExLnYvXXvtNtxSk+n5o2+QT+uqrrzKlKG23Te2pld6TuvPuu5ZDjRA9dearuakRL7/0ApZcfx1TkabOnY3UlDlITZ3LPhMJSsealjIHKXNns/E1C+fj7rvuxFtvvoEN69ehqVFTjdLx8BdHoDMEmPhT1X4gYZ4q5BEaJdo0pgwlojQK+EMhHGtqxraTp+A7eAh/q96Jt4vK8GTBeiyTCzAnx4NJdjfGZ+VibFYukmwCkpwiK3+f7JBApe+T7AojQsmHk4jRq+wSK38nledgJkRPb9soh4S5dhFHW1pAmPfqD3adnfR+mMaewaIqpEMnosOE0h3/IW5VDVJJRX8+J/J9cwQ4AhwBjgBHgCPAEeAIcASGBAI/k7auMHgqcHPxFkSoNDCqFQb2Q7/g4twl41PoPyJHNTVpE6khZ82C12SC22oFBSWdj4Kzv5chH9K8sePQUFWttYSuh148K4QW+Twy9CJhFM7NYAFT/Y9DzKrAaIFgMUOYNRWhEwcRiajsHNP/vYlLL0KO9evXY/68zA5EJ/mA0nR6dUUQfv33lUylSYpLnch86KEHGXna1XpdtYfWi0QiaGlpwS+efKKVJD1d8Un7rKvtzO+UCKswS4DftXMHPIqED//8J0aY/vKpJ0Gp8Q89cB+efPxRPP+/z+Kdt9+Ey2lHRXkpTp6qYaSLRtLTGeXkaFfnasjPo8uDlc9HtdJ4VcXRcAjb6uqRf+gIvtpWjdc3FePBvHVYLHgxKduN/3blINGei/E2CSPtMuKcHvzU5cWPsmUMc8lIcmqqUFKGxrsENhhdboxwuWElj9EYIUpjGoaagtTqkJG0yo3qU7Xs8mME6SD/EYNZMqgRVNY2Ry1i6Z7vyduiBrnCMSQeSHkjOQIcAY4AR4AjwBHgCHAEOAL9icB3la0rDN5KpK4pRWOECDHNMW3Id4YvGAAqtNReajiELS88B1+cEbZkKwqNiRcFQaoFOyXieKFPIy3bhFF603p4rIXVUEUzoVfywCOQ4vrfg5TCsrymkfCaLBCtJlS//QZrN/2AwAi9GBHew2D0+ubo2CnBfdHChR0IUiIjs7Ky2P67IjrzfF7My0gD+YLqBOZNN96EUCjUJbHaVcNof6ROpXFdXS0eeeQhZJBnaGZG6zCPlfPPxo7t1WfZDzFXbeQmU/iGQqxc3u9vhr+5iRGodJwUpKa99OV1YlT/3NXR8nkDCgH9tHcY6z6fdF5J4RlLgWOnV1uQ5tC3HPONZmQbXX8UyEWJ8TFpOFteay0tXxsIYsupeuTsO4SPKqrx8voiPO5dg5sFLxa4REx3CBjtEGF0iDA7ZCTbZYx2yCB/UPIDneiQcZVDZqFJ0+xaGNJVTB3a5gl6FVOO0rKaalT3BCVilPxGRzoHv3p0fEw9O9kuM9XsKIeMy2wC8vaRwl27T7T7Ux9Ql2NPHQz7mVWN4GBzEFM8JacMYkX0W3LZH/rzOZHvmyPAEeAIcAQ4AhwBjgBHgCMwNBBQylZc4qnAZG8JDrUEmTauXd+wp575h852opQloeLUlhJ4x02CO5FKtdtCkvpbHXmu/SsJVuz+/GPGN/kZ19CLVwNtX42S1SkjSA998glyhw0fEGSyxzSKKX/lsaPgP3RoUFy/RELW1tbi+sXXtRKcRHRmpKfhrTffbCUqz9bY6qptWLhgXod1Kdm+qanpLMTl2bbU+XQiNg8ePIhly5axRPrU1FRkZmbi2muvxc0334yS4uLOV+RThyQC7f0/Gc8Z40I1alQLRwojilDsZz9d4R9VI1CjNIfIclo6iiCAhkgEh1paUFlfD+XwEfx1+068sLEIdyj5SM9RWKn3nCwJU7NEjLGLSHKQwrNN5Xl6eTh97kzxqatBO1t+qE8zOyXEOyWMcAmIc4m4glS0NhFfV1ZrP4JEe9v2ZSD8KdGFHEZdRMWSgrKoQS7F96XiyqHxQMpbyRHgCHAEOAIcAY4AR4AjwBHoTwSUshXfUbbgv6XNqKxr0sInSEnDX91CgOjEECtND6PkV89g7QgrhEQjfOeZYn8uArN351shGy0of+aXQDjCfDbbK/O6BUhXK8UIWBJtRaJAXUUJnCP6P6Qpz2SEYjFD+VkCKp5/gZG3XTXjYppHKso771zeweeTPD6ffvppVubelYL02LGjuPmmGzqsm5aWhh07dvQIBFRqT8P+/fvx8ccfs7J/IkwbGhrYsVFaPX9xBHQE6GogYlMzN9HoUiJBNcpTE4+y+xf5hNJNpt3XGq23t7kFaw4fw+dlW/GitxD3ZQtY6MjBWGcOLE43ptm8mGj3YIzTC4tDAakar7ZLmGzXiM9RQ0DR2deE7dV2AbNsAq62SZhu07xYRzo8eGttUevpa3ca9Uth0I2JxG+JRPDIxm0wKBUwCEW/7M/HRL5vjgBHgCPAEeAIcAQ4AhwBjsDQQEApW/F/PJX4tlQE+dAJUNhQlBOk3e5wEUFKXXXqvDfsrILvyknIvUgIUiotl01WrFl8PSLBFladqrmqdhuOc67Ith/zlIs2nUTOqDH9riAlz9icpDgI4ydBbWpCoCO3cs42DdQFdPLzV8/8DzJYensGU4MSQXr77bfj+PHjXSpBm5ubmJ8nhR7pJfapKakQBGGgNpkf12BGgG62VEUfs77Qrm+6+2pewSFEcbIlgO119VAOHcKH26vxdFERlnsKsNgpYfoqN+JWufGfWSKSbFTqrgUkUan7NLvCCDoi6mbYiLRzY4pdwASHjKEWlNSXJOlPXAoudSn4qUuB0SFjuE3Aj5wuPCxLaKFrmc45DYP4xZpIStmoitfKduJbnnIYvOU3DI0HUt5KjgBHgCPAEeAIcAQ4AhwBjkB/IiCX3PktTwUMUhE+rT4A6lSCTCH5q9sI6IrIEEJY/6unISdcHCn2XksiRLMFvisnInjyKCMfevtKIC9AVvrKxIEReGfP7ne1rWhJhhQ/HFUf/oH5FKpEwHT7ahg4K+oE6V8/+Rhz58zCgnkaQUqp8VTGvmvXri4PltSnr77yIkuEbyVIU1Pw+uuvd7ken8kR6A0EKFAwpKqoD4dxOBDA9oZGFNTU4Msdu/DSxmLc5paRYcvBpK9dGJOVjZ85cvGdbDfisiVYHBKsThkjXDJGOGWMcmp+oVT+Pt4uYaxThNUlxAYJFpeEZKcEUo2Sr2hfkoYDfV+dEcZnsxY4EzsR4+wixjslTHJKmOISkJkr4Q5ZxnNr1uDjyi3I378fB5qaEI6FBvb2d1JvXKsXsk36rlEpvFBV8cn2A7hULoNBqni3Px8T+b45AhwBjgBHgCPAEeAIcAQ4AkMCgR/KFTcalC0wSMWNz5bvQDCiIkyBFfzVbQQY5RcF6hGG/9g+eKZcDR8F/iRq6eiiNRHeAehL6jNTmJQVSpwFddsqtRJ7Ynt76UXkKLnekuQ2zHYTxvrb74DPbIVoJd/WRPhMSeyYestawEOEsMmCAmMiZHMSBGsSPEYjhFlXI9h4gkmBIxQiNCgoUu1Ebt60ESlzZmFeZlqrEjQ9LQ1r167t8kwTwUql73PnzAGV1qenp2PevHl44oknulyPzxwaCBBxxf6MGcMTU3e2TmN+GqzunQTjbIj9OEJuoFQmHyFSiKoXWGASfQfFpNsqOX5E0RwO4ajfj62n6pC37yDe3bYDT2wswR2eQizOUTDfTqXZuZic5cYYmxtmIjmdcmtI0hS7jOk2CRMdIsY5REx0CJjkEDCZjSWmDB3tFJHsFDHKKWISKUrZQMFJCvMTJYKPSNSBTlr21PFNcHhY2ydRyJSdMBIR78rFKKcbVzkEzLQLmGMTMMMuYGoMy8kOzYZgkl3BBIeC8XYFI+0K/t2hIMEuM4uCDJeMJW4PHvTl4/XNxVi1bTs2HD6KfXUNqG8JIBCmb4d2L/pA102sQqPdnEH3lq58CgQkkrTg0HH8u1wMg1j5wZB4IOWN5AhwBDgCHAGOAEeAI8AR4Aj0JwKXKhV3G+SKqEEo2XXLxm2hxmBEI60GXbej7xrEYiRUoIV1/MPY9fFHyE0wYQ1TkiZAtphBxFxvkX7d364VPpMV8rA4HJZEBPRU516CjrrAIWJHI4CfVMvRICpeeB6+eCtkC5G1Sb1OkOpY5ZksTLlKYyEpEYdll6ZsZUHYHbrqvYRG3222puYEMtNTMX9eWxp9amoKVq1adc6DWLduHZ577jm8//77cDqdKC4uZsFKujr1nBvgCwxeBNqRWKFWf1DNcoTIU6ash4oAIiw4iX520F40N4KwGkZLJIS6YAD7m/0orzmJ3P0H8GFVFZ7dXIzlBWsx3y1hrN2Ny2y5SFidi5E2So/XSEudvNQJzLOpGM+HPOxs3fNZb7AtQ4TxSEYaC0hyCuz9NJYwrxHPREBf5lTwQ5cHVzhkJFEwlV3EZdluXJ7jxtVuCTdJXjySvw5vbizGV1u3w7P/ALbUnMKRQBDN7exL6Eco/YoYvH8k526ZTpDSDwY7ahtg9pTgB2LFR/35nMj3zRHgCHAEOAIcAY4AR4AjwBEYGggIJbMMnopTl4jl/kkFZc0n/EHWeT33YzxfojMENI6AJJGUZg8Eo1FEAk1QrrkW64cZIVvikGc2DkiC1GMhxaYVUvwI7PjoAwSJuezFHit1h8ktkPbRQjghgt2ffgLPFUYUGpPgMSfB28sKUqaYNSdCthhRYE6ANy4O6+6/D4GWelBpPfneMceJXsShs+uot6fduGRxq3qUPEjnzJmNd95555y71YOUdEKUxvpwzpX5AoMbAcaCktJPZeo3SopHhAKS6D5CM/WXRoQ1RSI43NiEsuM1kHbvxcflW/Hius14QMzHTS4JGXY3JtlzEO90w0KeoXYvptooLEnBlbGgJCIkx9o1/9DBRk72Z3uIZCaSeJpNYsFUFJg00+7BFJsHFJo00iEz3MfaBIy3uTHXKeFW0YdnCtbjD8XlsG/fjQ2Hj2B3fQNqA0EEIxGodK+gmz1dD5GQdm1EVHaDJUVx+ytEv1KG4pj9Gan0fRhGbSCEafllMChlrw2NB1LeSo4AR4AjwBHgCHAEOAIcAY5AfyLgqbjNoJQ2/Di30n+Zpwg765qYcm4odkx6rM3UEaReDqWzU6o9gKZt25A97ufwmBPgM5kGJEGqWBKRZ7JCNI9A5S+fYWWvPYZJFxsi7pF1CgEcK/DCERePtQlJEC2JUJiKlMrte0dx6zMlgohhxWxEvtEE14xpqNtajoAaRjhKFgB6GnYXDbgIZz3+6EO4/dZlePKJx/D6a7/BZ59+ytSgOvF5ETaJH3I/I6D94KGRn3Qo9HdNyvBTgSB21Tei+OhxuHbtwbtbtuLpjRtxXUE+RisSprpEXGUTMMom4scOBf/o9CDeKSOZBSJRabcWjGSNKRlHOgWMcQoY6xCGTKl7X5GlRIyywS7hSqeMHzlF/NAhwGjPxSSHGym5MpZ4fXhs7Xq8XVqBr6t3Yu2hI9hdW4tjzc3wh4IsXKj9pUgWCvRjG1NGxkrk6b02neotYtToIPsRqj0GF/xejSJMv7KqwHXrK8kjvrw/HxP5vjkCHAGOAEeAI8AR4AhwBDgCQwMBX/EKg1Jc99/uyqZLxCJsOnrygp/l+QqnIUCeeUwbSepIVVMiRiLY8u6byI2Lg0JenyYqIW8j/QZCyb1OkErWOGy6YRkoBCUWMH9aA3voY6xDzEYxhrRhTzVWJplQYCQ/0ER4zETatuHUHrMeeU8EqTkR+WYjFPNI7F75JYLUdQ+p8McUT1om9uDqvR89cpil1gdaWjTfR0YEa2rQHjq7fDMXKQKdX+ntprZ7S02ke0QkGkWLGsGxYAAlJ07Ctncv3i4tx5OFm3GrmI+UHB9GOhRY7DLG2WWmACUibiSFHjkljHWRYpEIT0qKF5jf5aSY5yX5gY5xkkpUxGgWlCRjpFPBGIc8JAlSUnbqAxGnowiX2DQKTJrABpF5qtJnNs0uYQLDk9Yl3AhDGaNiGNL2yF90ol1gZPUsp4QMwYenfOvwx+IKZO/eg5ITx7G/sZEpQv3Mq5xMEsIAKYXVMKLRMFQ1zL43tPA9zVaBrBWYgwrzntUIdP0HMeZFS9fTadfURfqn02OHHVXJfoZ+WgUeLt8Jg1xcOjQeSHkrOQIcAY4AR4AjwBHgCHAEOAL9iMB/KmUrDL5yGIRy/Hd2CT7dd2xwSuZ6rOvSjQ2RHymVkTfXYP0dd8BjJMWiBYrZijxjEgqMFkiJcfBYzB1I0x4hANuRsOfans9shsdiYoRk3rTp8KstHStju9H0C10l1HAS7slT4TUmIM9IytHexcRjtsJjNUMZMRwb770bgfo6jRSOBYJc6PHz5TkCAwaBdsQTI6naKbUZH0XEVZQC0qicl0XLMZUfS9BmQUlEfpHWj+gsGmvvyHbiYFMTNh0/itXbqvD25hI8lbcWi6UCzMn1YrqLgngEjLcLuJLK3+0SI/BGMjJPI+eIkNOIPI3AI6JPI/NETHBo5B4tQ9P15HOd7NOmD01y1OpUYHYpzHKAFLUWp4Dh2bmwutyM4JzkEDHFIWKyQ8ORsCJP0GFOEVc4JVidEkZnCRi5OhfJq3IxI0vEMncenl67GX+srIZj/0FsPH4Ce+sbmRdsUNVK4zu/pvULjLObnePTvamMPGZkMr2L4uNdRylEc2s/PibyXXMEOAIcAY4AR4AjwBHgCHAEhgYCPySC1EsEaRkuyy7Bb6v2du+pnq91dgSYEpMcxVTUVW+Da8oUiOZ4uBPNoER7j0kjSX0XQGaei+zszvw2gtQKtzURLSf29bmwJ6qGsW7ZMijxIxhRS8raXlXXWoyQzfHwpWSi7uAuBCMUIcM7/Ge/mPmciwaBGH9F1GYQKoKMBG2zsyD6he5JVP7cFphErdNS5RvDIRxs9mPryVNw7zuE9yu24onCdViQK2CKIxejsnKRYHfjO04RBpfESDsi5EgZ2lcl4UNtP2Odbowl7J0Ckp0iw3q63YMJdg9MTg9+5FJgyPbC4PLicoeM0TYBU2xuJOXk4GpZxD35eXijqAirduxC5fETOBEIakp58oTRjUCZLajKVMEdr4uL5sq/qA+U/l4j7QhS8Xg9/kEq+npoPJHyVnIEOAIcAY4AR4AjwBHgCHAE+hGBSxlBWgGDWIJ/dpfh0bIdCHN+qIc7WBFE1SBCUaAhGsGhbBtyrElYF2dFgdEK0ZKEvIQklqLeHWKzp9YhBavPZAapKnOvGIGaTWt6GIfz21zFKy9BNo6IKWqtUCw9X2Lvs+i+pib4zMk4oHgRVoFgJIyA7ol3fofLl+IIDEgEmBJNVRENUygO+X6EgVAQCMcCcmJHTbf7JlVFdW0dlL378M6mYjwieHCDQ8DMrFyMt0lItossoTzJKbOQnsl2L+bavEjNUpBik5FqEzHJrhF2Q4207O32jnNqalkKo5rgUDDJqYUlTbN7Md7uZcrQZLuAyatzkLo6BzfacvGknIf3isog7z+I6sYmNITCCKkUnkU2GkSGaopgRorSZzWCaJR8QmOBWuziGZCX9aA/KCKl6TzRQCUc5Y0BxEmbyvrxMZHvmiPAEeAIcAQ4AhwBjgBHgCMwNBBgBKlvC74llkZJRXrdunI0Ukeav3oMAVJPMLGTAAAgAElEQVQk0kBERAt5tIWDKH/jDeQak7Em3grBSuX2PU8CXihxqjCC1ALRaoH8s2HY9ef3egyDC9nQ3tV/h2yMg2ylcv8kyL1AkHpMZkZIC9YkbHv3XUYaRIk3IrKAK0gv5HTxZQcoAnpoUkiNoikSxclQBLsaGrH5eA0cO/fiz6WV+FXhBiyTfZjhcmGYwwGD3QaTLRdUDj/CqeA/XF78INuLn7pkmIios8uYRCpRpwiTU0BSbNCCk3iafE+SpVpYkogxdhGj7dr4MocAk1PErBwRS2UvHl6zDm+WlePvu/dg3dHj2NvQiEYiQluvSSLZiPQkwo2MErTAJE013KYmJrqUHC8Dse8qtnrbRlq3xt/0PgLs75a8y9mpU3EgGMJ4cQP3IB0aj+S8lRwBjgBHgCPAEeAIcAQ4Av2JwLfl8hsMctnR/yOU7jFI5dHZ3iIc8VN2N3/1FAJaiSvxbpqKq0VV0dzcgPyHH4JA/peWeKbaZH6YvV1S3gURqylILRASLfBeMRxr73vgvKhCIn51WrGj+FibSh2+jtNjHGRsJRrRQDjR+OSmtRATLVAsRviMRJDqas+eIJE1X1Mf+b3GWbD58ccQjQZBpf0B2j/rlZ5xtD11KfDtcAQuCAH9b4v+LrQXTdGnsjpc9pFNiUYRVFXUBQI40tiEippTEPcdxAcVlXhizXoszhEx1ybgqlW5SLZJuMzpRZzLh3EODybYZEyxybjaJuMqm4irHCKm2d2YZXNjjs2NGRTe43AjyeXGZdm5SHYKmGaXWML8ZLuCSXYPCw7qSYLw4tiWzEKP2vupjorZDJBnKpHJ5As60SFgIvNWJX9VEVMYdhIm2WVMdMgY65BhcSqgdSfaRUx1SJjlEDEvR8ZNUh7uzV+P50q2ILd6NyqOHMfJYDjmCtvusohQWFJIG6KkCKWQPSLatJg5Vi6vXzp0QbUmJMW20e4mTIvR/ZjG/NW3CGjfl1pAohqO4GRERaayqfo7hbt/86+5xRMMOcVmw5rtTxjkiqT+fHbk++YIcAQ4AhwBjgBHgCPAEeAIDD4ElLI7DN7ylkuFLQGDWIopwkZsqW/u2x7BENwb9U39R/bBd8Mi5I2Ih888MkaS9rLnZhcEaR6pKk1WSJZE+OLjUTAnA5HImWQ59aNZGSAjPrXk8yjFFMfIxSiFvlD4S2wpVi6oRqHGlE2kVPKzQUVLSxP8x4+grqoSNYqE6k8+weZHH4OQnIQCkwmKORGyuWcIUs3PNBFeSwLWDTch//bbEao9PgSvPt7kfkGA2CbiNJn3J/19aCQUEVH6jwNhpvBj2eDsxwL2J0W6P6YC1CgrUgE2RcI41tKCqvp6rDlyFCt37MTvSsvwWH4hFpMiNFvCBKfEQpLGZLkxxiZgrKNN4cnUie38QlmYT8w7VAtB0pLSdZJSn6Z/1sf6emebry83WMcmp4R4l4QElwCjS8BIJ1kNSIwMpbT4MQ6ZKXEvd8kwOiUkO2QkOUT8mzMXP3PkYJw9B7McAhbleHGnXIhfry3C++Xb4NxzABtrTmFHUxOOkU8oWSVwurJf/mz7eqd0f2A/iDByOwp6GruvcMtBQ9529z8SQSpWjDXk78gyeCrHD74HUt4ijgBHgCPAEeAIcAQ4AhwBjkB/IkAepFLp9p+IW2CQy8LmnE2qcrSWd8V6uVdEfGI4GkFD9TYUZCxAnjEORFAWmCzIN1ngM/UDUWqixHgrFHMS8swm5I68EqH62jOQ0BUu1GWPMDI0RpKyDh252DGtUut6oXAI/uZGNBw/hFNby3BYkXDwg4+w/df/i6K7lsOXngZl/M+hxJuhDEuAOCIBPnM8vGYjI2uVHiJIvWYzvJZ4KPFG+DKvRfPxwwhpXdHWY+VvOAK9hkCMICU9H/14QH8nTN1H5c+stFn74UH7+yLb0CgCoTBOtLRgZ10dNhw+iqwdu/FeSQWeWbMRd0p5SMum0utsFpg0OktEsl3GT5wyfuryYLSzI8k5WEnK/mwXqWqnkP+nnVSiMibE1KBj7RJGOwQ2DHPISHAqmOlSsDTXi3s9hXh4/Xr8dksFsvbsxsZjx7Cvrh6N7VWhLDCJauKjiEZITRjzpOy1i5NveKAgoP2AEvsZUtVo8RfLdhwwyKUHDELZ+/8slNku91Qe/3ex7I7+fHTk++YIcAQ4AhwBjgBHgCPAEeAIDD4EpJK078jlanxuacgglm6/JGdzw2e7jzI/MuqUEVNKj+r00M5fPYcA6TIpN4Ugrqssgzj1KohGEyNGC4waQdob4URd+ZJ6LCaWGO8zjYTXaobHmIjG/XvOaHQ0HIVK1ZwRrdOuK+FoQVUNo6WmBqe2bcV+txNb3/sDSp56CuuW3Ij1V8+Gd+yVrHxeMsdDNsdBMZFCNBGShZSrVsgWM0SrEUKiEbKF8CD1aM8oSH1mM9bFJUCZvwCNBw8w2R4R1fzFEegLBEgdShYOLDSJEsHoBqBqqtAQoqgNhbC7rg5rDh3G36qr8XJRMe4uWIsbBQ/muSRQSM//c8j4ocuDYU4FVofCyuOvsnkxxa5gsl3GVLuEqQ4B0+0CJrRTjPYniTjY9k3ngQZSzf4k24PLXQpGOmRcaZMx0k6+rC6k5wh40JOH1zcU46vKanj2HUTF8Rocam5GQyiEMN07Y+SXGo1AjRJlronwdZePEFkmxIh09gXMv4j74s+03/dBlOjpPzK+t+sQfpC7odkgltUZxHIMl8rCP84tenzwPZDyFnEEOAIcAY4AR4AjwBHgCHAE+hMBV5HpEs+2aJK8BQaxNGLwbMUrZTvQTOXQxB6xYAdOkPZ0r4l1hqnUlpLToxHUlpZDmjEVgsWMPKYgJW/SnvDcPP9tECFJQU35CaPZuDDOhGMbzkyyp5K/5oAfTUcOoK5sIw7l2LH9T7/H5qefQMHNNyJv9mx4x/0cijUJkskCJd4EJc4Eb4IWjOQxU9vMLHyJ2ppvtCDPZGUDqUVFSyK8pkT2mcriuyJ1L2SelGBC3vz5aNi+TfPvY4HNnPrv6Wt7yG+vi0sqFIngmN+PilO1kA4dxqdVO/Ha5nI8nL8e14n5mONSMINK3+0Chjvc+LHDDbNDS5A3uiQMd5IaUcIEe8zbkog6p4DRTgGj2CCyMm9Sj1IZ/WAjJ3urPZ1ZBLBpZFMQw5FI0dFZAkZluTFqtRsTnDLS3R7ckbcOLxQV44OtVXDu3Y/SEzXY29iMU8Eg/BGmE9aKppkvKNklhLU0+VhaeTiqggbtnxboRzYKYU1AqjmX8B8ph9BthX6Ybv/LnQrxVAOsrjVRg1hOQ+h7StnxS4SSx/rz0ZHvmyPAEeAIcAQ4AhwBjgBHgCMw+BAQyv7p+0rFry/3bf3QIJU/bMgt+fUDm7ZWNzIZixYUEGVKly56/UOo69KjTdXJ56hWRte0tRzZk6fAk2BkfqSidSR85kTkGUeiID4pRiqaeowwPJ1cpJAmj4XUq0kgEtOXYMLuL/+KUNCPlgO7cTjPg6r3/4jiB+5HYWYmxImToIwcDY/Jivx4M3zxJnhMJsgWTf1JJChtT/P+pNJ9bfCYiQBNgs+UCJ/JzPZFZLBkscQS64kc/eYEab4xCZLFhDxzPBSjEZ6MeWjes4doiVhAiVbS3KPnlG/sIkJA1z7T9aD9GNR68Ew9H5PPt1PuMb/QdrYSbD1SgaoU9BUB3StJGRimILZIGIeb/Sg9cgyOrTvw3PrNWKHk4/psGXOcbkx1uDGBvEHtGgF6hdMDq5NUoQom2hUWgDTVLrNQn4mxsB8KT5riEDDVLrLwn7EsRd6NsQ4Bk2OhQFTqTUNnpJ9O9g2G8Sjy9HRKGOPQrAQoKInCoig06iq7zIKQyA90jFPAeIeAq+wSZtglXG0TMZVCp+wiK4kfZ5cx00bTZUyLBU6ZHQq+4xKQ5KCAqhxc43DjgVwPXi3chL9uqYLvyHFsaWxEbSCAljDZirR76b9+xb5DtRqMWJm8dvdpq8igr1V9aK3ViE1ona5tmz7y11BA4LQTjygOBkIYmbuGfsSGQSyGQa5QfyyUcYJ08D2R8xZxBDgCHAGOAEeAI8AR4AgMEAT+gR3Hn5w/uHZNRdGJoJ6CG6v7a+vSDYUeSr+0kZwJm/ZWwZc2D3nDTaCScMFqhGi1gpGKZiqBJ5/QnlNVnm1bHgpssljhGz8ReVOmQxo1lu03PyEB3gQjFCJxjSZ4Tb1/LGc7xvOZLicakWuKw9prF6N5TzVTRTPriH45w3ynAwoBLQGJkVsBADQQZUohYjSmIYAoAqzMuTWDLKbu0ugq+r8xqmJnfQO8Bw7io4oteHbtWtzq8WKuIGFUthv/1+nGt7NFJLdTInJ1Z5sy85uQtToJTHiSajaZEcYCrE43LExZS96gEkY5ZVzhkvFP2TIMOT58O9uHYS4Pkh0KzDYBBocD/8+WhRkOF25X8vDipmJ8vWs3Co8cw/b6ehwNBFEXiaAlCoRi1w24P8eA+nMezAdDljwTlA0wiCX4trAZBokI0gpOkA6Qh2d+GBwBjgBHgCPAEeAIcAQ4AoMVAefmH0xUNhft9QdA3mgkpGKCu8Hc+xggbQuoYYQiIQSPHkPewkUQzcNRYEpAnskEt9UMxWyBrw/IUSIeiRxlJKnJiHzzCOSZE+C1GuGx9h1Jez4EaFfLeMxGFsi0dunNaK45rPm6sQt6gJxwfhj9ioBKym12PWixSFHNWLcDAarL+8JqFI3BEI42NKGk5hRcu/bi90VleEzMx+LV2Zj1dwcmr3QiOSsXwxxEhnow0e7FGIcHyXYFY5wejLFLGO+UMc4pt5ZtfxNycKivO8UuYZpdAilHiSAd65SQmiUijQ0KUrMUTLV5YCGVKXmy2nJxlS0X0xwCMl0S7hYUPJe3Bh+WVcC3Zy92NTShUeO9265Luj5IIRwJawP7TiQ1qFZd0bYgf8cR6F0Elqwh9WgpDEIxDFK5OowTpIP1KZy3iyPAEeAIcAQ4AhwBjgBHYMAgsHLtP/5UKVlfcqoR4ARp7/Z4Tts665tHgAAplU4dxpqHH4BoTMKmERReZGJKUl8PBRZ1RSy2nydZLXAnJkK0JEExJ8NnGgUvlcj3EVHbnf34rFTCb4FsTEbJ409Cba5nRD/nRk+74Ib4xyBCoCGiRqCqEURUFUFVRX04jIP+FpQcPoKvq7bj5bXrcbtbwLTsbCQ4nBiXRSXtCv7D4YEhOw+GbB9LjU9yUnm3B7OyFEywy0hyikhyujHK6cZYpxtX8tCkHiWGST1K6lAKpppukzCdAqycMi5zykhyiJhodyPVJeIOQcYLhRuwcss2FB2twf6mZtRGIgjQOY8yI2IW2EZFEkSVh9k/8g7ViuOpfJ7UxCqbSzp/Ck/SFMen86lD/E+KN78XEXisZBsuydVI0m9JZepwXmI/YB6b+YFwBDgCHAGOAEeAI8AR4AgMYgS+Kxb/RTpaFwuTaLVr7MVHf75pQoAqNluiKlqIsIlEEQz4Ufr2m5BHTYBs0krrKdCIeXoyr9DeL28nL1Dy8tR8SS0sOKong5O6Q4Cevg6patuUtWZ4EkzwjB6LnW++jVDIz8gMSjoh4kNze+XX28BE4DzpJlqs/XBGY4jp0hc4YyYiahSBcBg1/hZsO3EKngOH8Zftu/BiUTkeyV+PpbkeTLeLSLSJSFwtsHTy0XYZZocMk1PGKKeCKx0yxsSUoORzOcMmMG9Q8rq0unKR5BRYWBJ5ZCY7ZeYtOpTK6sc7JHQcZEYa6yXxpH6l+URwTiQVKPMD1abRMjSPxoTZGCeVyEsYSe8plMouYLxNYKrQiQ4RGS4Ft7jz8bB3I36zoQR/rdwOZf8BVJ48iSN+P/wqBR9pLwpCIvUnecdSCGEkSgO5EmsqYqqep+uD1MV6bJI+T7/m6NLShzOvLj6FI9ALCESBt3fswz8LJfiWWNb4Lbm8+XJOkA7ip3DeNI4AR4AjwBHgCHAEOAIcgYGBwMqV3/6Rp9L10e6jjIRooWf90/JLeuHxn28yhgB1xjVyBwhRJ11VcdieA/eMOZDMRlb2TgFH+uAxJ/WqmtNnsoIGIiU1YrZvPFBPJ0HP/EzhThTylMQI3EIjvaeQqBHwzLgaB9yihmgsZ4c+cHJ0gP+ZRUmnR/ndpNKjoY0H1d/pxFTbmE6wViqvMrKLCK8QQmoALWoI9eEQjjb7sa22DgWHD+PL6h14vagMDyoFyMhWMHV1LiauysH4LDeutIutCseRpEJ0yhjjoHJ4CkqSGZFHZJ5O/E1wUMiPyMi9iXaRhSmRSnS0U8RYNk9flgKThk5ZPZW8U/k7KTuJ3NQIT8JPC46iYCkikokcpeCktkHGJIeCcU4PEsgb1Ckj2SnC6hSQ7BAwJVvGtW4PHvEW4tX1m/FFRRXy9x5E1al61Ibo54/TXjpHro91hrPdYq2z2k1ji7HP+lwax17t3uqT+Jgj0OsIqED+gWMwyBuQnFsRMMjlQYPEU+wHxkMzPwqOAEeAI8AR4AhwBDgCHIFBjcD/lbZ88mzZbsZJUHCJlmLf610AvoPTEYhGEaKyX4RQu60c6+5+AEqcBXlGE0u0l6xm5CZZmarzTAKx99Wl/blPn8mCPJMZebHgqpxEM3LNVlTc8xAa9u9AJBpk5PLpkPLPAxcBvaSZyE9S8rXyWR3ekwqYBvZTQmsZdHMwhEMNjag4dhzK7v34rGI7Xl5XihXe9Zgv5GN6toIrnSJGOET8s1PCd10KUyQy78pYeNLpnp7t1Y6nz+Ofzx6yRKnyI2MJ8yOZxQCpaQVYXJqqlghnUtVSaNIPXRJ+6FQwzC5jtE3A9CwBGdkSMhUFK9asxW+LS7GyegcKDh7BjlN1ONzsR2MwiCCzRCClZ8wyll08nL0cuH/d/Mi+CQLklbztZD0M7jVIyimHQSoLGuTNywb1gyhvHEeAI8AR4AhwBDgCHAGOAEeg3xHYseN7Bk9V4Y1rKxgFwfqdVHL4TZ7u+brdQyAKhKNRtMTooFBTE3Z/8D6yp05CrsmCfKMVhUZKux/cZOjpRCwpWSVLIgpMZtZ+2WSFNHU6tv/lAwT9fibAJT9JzUWwe9DztfoegSiF4ZAnpB6Ko4YACk5i1z+YP+ipYBAHmppRfqIWefsO428V2/H6xhI84VmDG3O9uJrIuSwBJlsukuwiLA4ZRocHkx1ezLQpmGmTcbVNwiy7pmzkROfZic7uYEOEM6XJs5J4p4zRDi/G2z2svH6STcSVdjfGONyY5XBjsUvECsGHp3xr8btNpUzdW3DwELbV1uJkczNaIrGQQLoUde6TsedaiTxIccw8RDWiNKIv0/eXLt8jR6BXEaDvshp/CP+QU6jG5ZaHDXJZ8/ekojn9/rzID4AjwBHgCHAEOAIcAY4AR4AjMJgR+C/n5h8YPDuLfi5vRAOZYqpAOKIFU/RqD4BvvFMEWJ8/xk77KRhEDaFueyXK7nkESlwSSEXqsQw9gpTK6z1mM7KsJhQ8cD8atm6DGgzBHyV9IavU7hRPPnHgIkBOkUQENAOoBbC7pQVFNSfh2rUH75WU46XC9bhB9mGOW8HYbBGXu0T8u0vEcJeCEU4FVzi9uNTlw7+5PLiClWaLGOcQMYmVvbthceUyf1DyCDW5cpm/ZXdIQL7OmaQqEaOkGqXxVTYRs7IkTF/thilLS46/JlfG/fnr8HpFJVbt3oc1x45jR209TgSCaAqHEYqENcU3feeQPyj9OAQgBBUBRBBkjqBtoUnslshujtqPd3qQ0sC9uvmRcQS6jwCLk4tEMcpTFPmv3LIQpdj/UCh5fDA/i/K2cQQ4AhwBjgBHgCPAEeAIcAT6HQGdIP0393rsaWpmta4stKL7z/Z8zW+CQMxDUydKSTBFr4i/AfucqyDOnw8hIR4esxFeswlec5KWOG8xseR7r9nMlJb5pouFRCWPU2qHGT6zGfkmM1PK0nsqp6eyesVigTvOBDkjA/uzsxBqaUCAVIbErYSp9JqCWKj29psAz9clDS4RluQKGmKF7W1V763vCOPTBvrIlOc0ZueBlKExtV+7k0LLNYUiONLox9ajNcjavQ/vl2/Fs2s2YYVUgOuzFaTZRUyzCaCQpOEOD8bZBEy2CxhHYUhON0xON/MKJdLyKoeIq+0iZttEphSd7JAxyiFhuIsUjQImOMj7UvMZ1bxFzyT6BiP5qYchTbZLmOSQMdmuDVPsMiYQRk7NK5Xmk28o+YdOtovMI3QsC0WiaQom2RXmpTraKeP/s/cm8HHc9fn/QiCUAL9ylHKEIxeOJd83PuIjB1CgSbhKaYFy/6D8aWlLKfwLpaVAKe2rFGIIgdwhl2NbOzMr7c61K8myZOu+ZfmS70u2Tuva3dnn93q+syNvZDtxEkuypM+GYWZnZ3dn3vtda+bZ5/N55hg25ugWlhTEsGZLEW7bWoS79Bi+YBfje9ur8Kv6NmzdexjVR4/jYF8/uoaGMZJKI82BEYwX1RXYT5FX39esUzjYhNup4RPU0WfDldRKrhsdZNnvKl9XbkJgGhIIOux+oaIJoVgDQnaT93ZTepBO+gmz7IAQEAJCQAgIASEgBITA9CZAgfSV8baaUHQnik92Ax6lEbnyvGKuuSgKZKNsKDole7vRfO9GFC5fiW03+305mXS/bXYeSvLz4cyZi8L58xGbN29cw5zGlsG/+PvsqToXzpx5at+57ObPxTb2Gp2bh8jcfLgLVqDtV79AqrdbuczOC2e5Yj6sKb4jykFO4flcCTNZjwpY2XFIAXV0oqJFEZ+TErAyqk3EWc/DqVQSrf1nkTh8DL9tbME/J7bhrwqZAB/D8rAFinFLNFvN6UTMFSt5P+gJGsxzH5flZ/PK5cHQJIqfDJR6T8RCXsREPqdsKTx7gi5VYrKL+UYc+UYceQaXXSzQXcwxXLzbsLBAj+EWLYbbtBg+qsfwN24J/ruqFgV79qOuuxdHh4bQm05jyPPz3/1BMMW/A7L7QuBKIMAfBADc09yBkFmnBNJ3i0A6vU/G5eiEgBAQAkJACAgBISAEJp8ABdJXx1trQnYNntjVoXq8iUB6JVwhZfchq1VTqBrxRpBJJ5UOMXD8OJr+979hzp2LkhtvUOXn0Xl+r86K98xH+aypIZCydN7NX4hE/kLE8+bDnTMf5tx8WDfdDGvecuy+ZyN6Ow9jCCMYRBrJnPaEV9CnNOV3hcNsJAMkqXdmnXwsffZTcXJ+MMkmzwcHTF30SCqJqu4z2LR/H/6rqgp/n9iGz0SLcZfuYANdiAU21m11sL7AxSrNxXw9jtm6+yxBNFfgk+WLi5/PxyYofZ9r2Jhv+C7btbqFNTpduDElOi/VGVjlqNT463Ubs7eaWL45ig9sjuCzuoV/Ki7HvY1NMA8dQdvpLpzsH1DO31QwDJSzMwVl4aZFlAMmEMiDgSFzISAEXjyBbEWEduQkQtEahJwm760ikE7+CbPsgRAQAkJACAgBISAEhMD0JkCB9I/dlpqQU4Of1rYjnfGQzp6cv/ize3nmZSNAUSLbn8836rGg3F/ie4x0Hkfdj38Kd8MtKM2bi53vmY2SvFlw5rAEfyqU2eehNP9mbJ81G2Wz8lGcNxcl6+9A/X/8BIM9J5WXmUernIxZFueO/rJRlhdiWX0mhXSGifEMy/HT41OZFIYzKXQlkzg6cBYNXd1wjp7AY8278R/l9fjrSAJ3bo3gls06Zm8tUgnl74g4WBrxBbr3RFjyTjGUZd4WVmsm1mpRrNejIpCOcc0+n/j5fI8HLtzF2dddwHYDhot8zVFO3VV6DGv0KD5YZOJLMRc/cEpx345a6K17UHn8BI4M8WeIMTdqn56ntHL1Z0GJ5/wJjf/xW5lS4X7ynRzDTe4KgZdCQLWZyKCy+yyujVYqB+nrotKDdHqfjcvRCQEhIASEgBAQAkJACEw6gbc8ar7mBgqkxY34RmkdhlToDZs7vpSze3nuZSeQFQf5uVDAYiOEdDqDdDKFs14SqcFuHHj6KRR/7BNwFiyEOzsPTH+/0kXS4jzu580oWrwEsU//JQ5omzHSdwZeKgn2wqXwErjTnqXby/i87ENsJJXC2ZERHBkYRFNXLyIHjuDexlZ8t2Q7Phtlf9Ao1uhMJTdxnWHilYUWro6YKqiHZd23aA7Wq36XvgNytW6D7sW1moW5hoWbIiZuMmw13Wz4vUGfT/SbCY9T2AzEzYsd79g2A8H2ufMF7LeqWbitwMadBTY+Zjj4pGnhb0tK8d81Ndi0dy+qurpwdGgYvWkPw56HVIZiOHv4Br18/X6+7JagXOvIYBieCk9iWwV/q6DtQtBogWv9/y77oJQXFAIzkIDq0et56BgaxmKrBiG3KRWK1Xx90k8YZQeEgBAQAkJACAgBISAEhMC0JgBc9Tq35b9Cxc3tdxTXps+y/2DaTwqegdclV9whP0sHzBFJuaOUJ/gf0mmlWChRY7gfp8sr0Prjn6D4rjthLl4Me/YsmPk3qLAjiqaBcMq5PWeO6vnJUvdEHsvy5ypRlY8xHInThURWZ84ccMrdpjgbDMW0eXcOw5f4evPhJ9DPRTx/Lkpmz0HpTfmIz5qD2OLFcD92N+p/9jOcqSiHN8g882wrSxX4E9TT88i4PjsuAw5q7XT9P36yfmgSPXojWb+eavOpDjkHQrCYfZBCssq0yS2Vz3YSTWUyGEyncWZ4GB19/ag6cQr6/kO4r7EN395RjS+72/DRQge3hqNYtbUIK7dGsSRsqr6U74rEoYRQ3cIqjcKoiQWGiXdQ+IwwRMnEEsPEMhWM5GKFxpJ6PyBoHcXTsIN1YRdrw3E1XUwMnD7rfRGYwUi3aK6aKHTy/krNwWrNwQLDxvWKnY0luo0VKljJwmrdAsOWGC61RHexOpzASs3FMs3GQj2Gm/QYbjBMrInY+EjUxRfj2/DDsh34TV0T9L0HsOP4aezt6UPfMPPgc24cK1yhxgx/CMsKpNnvG2h7aJUAACAASURBVB/ijxJ82N8m2D54YvbJHGTBTb1WMNiClTIXAkLgxRLwv38eukdSWBuvQSjelHpTUcPXpvW5qBycEBACQkAICAEhIASEgBCYdAKbyl8dSjTX/YHVvHOWW7WrO+khnfKLuF/syb08b3IJ0H1CWWSovwvHixNo+dcfo/wjf4bSxSvg5jEEiQLmLCTy3uOHO+XlITGHAU/5iLPEPW/e6FScx/CkebDHTME2fJzLFEMd1U90nl8mnzcP8Tmz4c65GU5+Puy8fFhMo1+5HNs++Wdo+M//xKGyEqTPdgFIIplJ+sn0k4vuynl3pUf5SmfGy4yWOI9qW9k9pYTq/+enz1MAzfAHjnQGI2kPPcMj6Ojtx86TZ6DvPYjfNrThJ9tr8HmnBB8wYliqxXBtOIa3GA6WMjDpOdyMY12MgZDJ9Rd7LNiG8+C1A9dj7mPTc5liMdk4WKHFldCZZ5iYFYnhJjXRXWvjg2Ebd4QponI7BzcaCdxkJLDA8FPkVxgOFhom3h+18XmnGN8pr8Bv65pg7ulA3fGTONjTj/5UGsPqm5QVN6+ckSx7IgSEwIsgwJ8Dh9Me7ixrQMhpTL3VbPrWpJ8vyg4IASEgBISAEBACQkAICIFpTcCoviZU0lTzFrMp+cZY5UDb4DBAkeVFnNDLUyafAMVRTh5NpRko0WQ4ncZIXw96mhrQ8czTqP/hv6Lizz+FxKo1sGbnw7xpFpwbZ6H4ptlgybs9Zzbic/IQp2Can4fi/NnnTSX5eUjk+4+7c/JQOjsPFTfmoeTGm+HccLMfsjR7LhJr1qL0s59Gw89+jMPaZnS3NWGotwteJq2MbMx4SWU8DKu2AR48BsDI6FMuvkFV3pzJljfT7cdgnDSUWpoz1JiR0zM4jI4zvdh55Dh+v3sPflZXj/+vvAJ3uQl8oMjF+9kDVLexUHOQp7lYqtHh6ajQJCaec5qeIuXkHhfF4IWGjTmGjcWGg1s1TjbW6zbWaSZuLrTwWiOK67RCzC+IYJkexUejCXwtUYGf7KzDQ027ULj/IGpOdeJg/1l0D41gOJkezUXyi9zZN5pOUH735euT89WQRSEwNQkwHw8eUl4G36xpR8iuO/HqWNOfTetzUTk4ISAEhIAQEAJCQAgIASEw6QQokBY31sw2WxCKVaHoVGdObeXUvLaQveZH6Je8JrP9AzNZQZJsKEIOd/egb99unCqNY9+jj6D+B/+Gyi9+BWV3fxTbNtyKxMpVcJcuh71gMeLz5iMxd74qxXdZgj9vgVpvLVoMa9lyuKtXo+T227HtEx9F5de+jLof/QD7Hr4PR3ZuQ+/BDiXO+oW7qqJXpaUPqV1k+Eu2360SduiYFIHUH790jSaVKMrPa8RL4WwqiZNDg9jb14Odx4+jaM8e/Ly2Ef+4bQc+bZfgjgh7gJr4ky0xrC+IYUnYwXuMYswxHFX6vtiwsNCwMMew8K4IpxhuNkzkG0VYZEho0uUWiBcbvji7guFU4SiWaVHM0iws1i3cGrFwd8zF5+PF+G7FTtzf1AKn4xCaT53Gkf6z6BoeRlL9UBUonn47DTqER/gDSE4bBQrkvK9q51XCvPwLKASEwJQmwB8O2VQmk8a9rQcRsms7Q9GGmyf9fFF2QAgIASEgBISAEBACQkAITGsCvkBaNT9KgbQWv9jT4V9X5PaYm9JXGjNz57NZ5L7YrYKdzvWlVOJK2oPncaIp0YOXSsEbGUSqvxvJU8fRf+ggevbtxZm2VvTUVaO3uhKd20txsqQYPVU7caa+Dl3tu9C7bx8GDx/G8OkTSA70wksOwkulkUp7SKbpdPNUCjYdbkxITzHyhQnpWZEnRXEnxzGqdJ4r/CMLJKuxuxmsD+YXe/xcc0duceEjZpr4gf4+lB87hsdad+GHO6rwt/Ft+Fw0jjsNGysNF+8xWLZtYYkWU/0/8yImro/E8EeFJm6MxFRZ9ko9hhW6pUrgVWiSZmG9ZmFD2MbarIN0sR7HQp1J85PrtpzI92d/z7ET2wTQ8bnEONcOgPvE9f6254KllmuOKp0P9pli6CLDfy7XLQ2bWFQQxeqtRbgzHMWXnW340Y5abGrfi/JjJ7C7uwfHBgbQN5JC0gu+I0mkMsPwvLT6zvCnAvYD5XeZbjJKpPzu0nVN0Xz0P/VdYsfalJq4Xm5CQAhMYQIpqDY5rBrQDnciFK1MhRwJaZrW5+JycEJACAgBISAEhIAQEAJXAIGiole9zm0tCbnNSiD9bkVLNgpHLrKn8OWVkt3O+wQvptyNOdALS3ZjNsq5e7GXHbve98Bxry7+Dhd/JOcNJ2sxW8LM3w6UY08Jz/5R+hIW07799G//cX9D9gSlsY/lkhS8AoGU254eGcHe7h5UHD2KzW278b9VdfhmcTk+EUvgVoOl7zGsDMewTDPVtFyzsFR3sFB3MN/wRU2KdysNingU8JgYzyAfWzkVl6p154TPQOyjWMpplWarwKAVujMDBFLTF4o1F+u1ONZorhI1FylWvuBJkXO2wQAqPyRpDcOUdAurNQurKJYqN66LxXoCS8MOlhREsTAcwcKCQmwocvGFeBn+vbIOD7S2I3HgAJpPd+LE8BAGKII+z49O/vfj2d+aZ9+72Ffniv7WTNa3Vd5XCExdAuoHEP/b39zVixujlV4o3vCPV8AZo+yCEBACQkAICAEhIASEgBCY3gReHmu4N2Q3HAjZjcnP2HUYpJqjSp2n7vWF7LkQuJwEAlGUwieXOaWyYqh6H9/qB6RH/Mnze0LS95fyPAx5Hs6kUth1+jT0/R34WWUj/qYwgU9sMfHBZ4qwtCCGfN3CHxkOQhEXr47MLEdn4MQc37kfmrRYCcwuFhpMkY8hPxLF7EgUNxbGcFvYxocLHNwa9gVTtid4dySOfIM9Wy3ctrUI79NieF9RFF8vLsW9zc2wj5/EiaFhpHJ/kUh7qkSWZfLPJ4xeznEqryUEhMA0IEBXuPo9JINDQyNY5NZ6IVdCmqb3mbgcnRAQAkJACAgBISAEhMDkE0gkXhGKt0TeSoHUrC9daGzHqWTKV4CmwXWGHIIQeKkE/HYAHpKZNEYyKSTBif1Bk6OhSQzLGcpkcDrjYffZARSfOIkH23bj33fW4CvFxfhozMRaI4p5Wgzz6TrULOTpNt4VcfGWSBxLDBd0K27QbPxJ2MQd4XPl3OMrGp5zl86E9wlCk+YaJugcvSXsYl3YwbqwhVvDJt5iRHGNUYh5WgR36IX4SyuOH1dU47G23dh+4iTae3vROTSEYY/9AbOOTorjLH3PlsMzfkxFkAVK+ksdgPJ8ISAEZhiBcwJp90gKd5c1nQ1Fa2+b/BNG2QMhIASEgBAQAkJACAgBITCdCVQzpKmlLi9ah9fF2xAqqsCu3rPPVQU9wy5U5HCFAJtBesgkk0glUzibTOLUwDD29fSh6sQphPcfwC/qG/EP28rwyUILt28txNLNBmYXFGGBbuH9BTZuD7vYoCVwSziBJbqN+YapeoQuMSwsiMTw1kITbyuM4Z2FMbxDORpjM6DkfeLEWSWMsseqZuEWzcTt4SKs000sLrTwPjOOzyZK8Xc7K/HbhkZY+/ZjV+cZ9AwnfRF09AvAQLEU4KXg0RmKDEYojIMuUT8jibYvlZOU7SShRNTR58uCEBACQuDSCPjtWNIYSqfxd7V7R/6PVfuZ6XwqKscmBISAEBACQkAICAEhIAQmn8BDiT8IJVr02bF6XG02IhTdCffYKRFIL+0aRraaVALs2qiyu/1YmsDRlw234QUmp6DrabAt04FZ+u7/fxrIcAq28oc+nzeQSuPk0BB29fbCPXESD+/eh59U1+Kr7jZ8rDCuwo5WMIxHY8/PBOYbxWCP0BU6+4VS4IxhkR4Dw5PmRkwsNmJYasRAUXSxwZ6fDlbqFm7RLbwv7Iuo68MuVmsJLJ8BoUkLDBucFhp+v1Smu/vLDlgGv0R3MFe3MSe7DR2u7LO6hj1BdQsrNT98apnGUCVHOULnGBZuipi40aBD18JSzcQtWgy3GzY+FnXw1UQZfrizFr9t3QPr0FHs6+1D10gSyTSDkjKjgihHFkOPUmBclq96ch1HCceGP/KyDlI+rEpi/dgk/zG/32ww/ib1ayJvLgSEwNQikG3hwhR7tuj4afsR71XRKulBOvlnzLIHQkAICAEhIASEgBAQAtOaQHn5q9+e2B17g1mHkNWAV8ZqsXHvoal1MSF7O/MI0JrHhqA5jj3VOlcFJ2XLnbP9HzMMvGBP3eA5jAHP+KngSS+NMyPDONDfj/ozXXAPHsbjLbvwy6pa/EtpOb5kFeNPIy5Whi0sLoipaQmDklRYElPLHSXO0aHIKShTZxhSsBw8pubGufXB45xz+9FJ85dzH59uy2SxiKKmSn+3sMywsNKg4GlhOQOnDAYj2aBgzBL49ZqNdVn3p0qLJy8KowUmloRNvLcgivVaFB8qjOGjjou/Lq3Aj6sb8HDLbriHjqK2swtH+vvQlRpRvWPP+8IE4vpzWD65yXm3C648bytZIQSEgBC4dAIeU+z5583vB//IoZNeyN7xrWl9LioHJwSEgBAQAkJACAgBISAErgQCb7SbtrzWrkfIrEfIqsd3mnZf+om8bCkEJoEAnXwp9n1UOmlGlTynVOfHlPL+Ba7QjJeE56WR9Dz0ptM4NjSM1q4uJA4fxaNte/CTqjr835IKfDyawDrdxrywhes0G28xHOTrDpZrriqPv1VznyWATjfBcqKPh2LwBs3BOs1RafIrtQRW6uzDamK1bmKlzsT5mBKfl2h0lNJdamG+HgMF6jsiDv4iFsfflZTjR9W1eGjXLpgHD2PXmS6cHh5GUqVp0eHJAZIG0imkM36SvGiak/CFlbcUAkLg0glkMuqHHP6Mx3+/3M4e73oRSK+E02XZByEgBISAEBACQkAICIFpTUCFNLVFr7LrcU2sFqFYHT5Z2XzpJ/KypRCYQAIsZVY3z4OXSgKpEb8vpCp+9h86mwEODQyi+uQpFHQcxH1NrfjXHTX4WnE5Pmq6WF8UVYFJa8MW1oVdrC0wsVqVxrPU28F8w8ZqzcEtXGf4pfGLDD8BfaKFxOn6fnSQ5hmcHDApninxN0dczIq4yA+bmFdQhCUFhVgeKcSHbAffLCvHL+ub8cye/Sg7ehytPb04PjiEvuQIhtNppDy//D07OM6ZhZWI7gvoqh+DqKM+Ivl/ISAErmACfggcy+uTmRRa+4e8W91KcZBO65NxOTghIASEgBAQAkJACAiBySdgmq8JFe9pDCWa8U66SK16rC6tU332ruCrB9m1GU4glfHQl0zi6MAAGrt74R46jt+1tuOHFdX4hluGPy9M4AOag/eGi7AsHMUSLYYluoklhu9QXKtZKjH+trCNNZqFVTp7VZpYq5lYr8X8cm6d/URtzI8wVElS5V+qWJvbaoAuUPZuXVkQU4FJd0ei+FzMwj8lyvDz6gY807YH2090Yn93D04zNT7FYCRPhWX57uCgd2waGS8NtlHg5HcH9XuJZlQLBr8Ng2rFkNOPdoZ/feTwhYAQuKIJpFULmZQHDGdSODaU8v5qe/P3Qkb1NaFE3etDPG+TmxAQAkJACAgBISAEhIAQEALjQMBt+87LE20/+COr7umQ24Lr3YYznYPs1ZdWYTbKeZXj0Luirytk5yaJAIsBOV48le7NcBo1ZNgTNOP3UxuGP0+xPJ4Pe/4zRrJxOF4mCSAJeCOAx2X/Rtmr3wN29/TBOHQMP6tvwde27cCfWQl8uNDGOgqZho35uqWETAb/qP6WuqsS45exr6VOEdQXQin0LdEtzDUszGbZttqe6871EfXDg/ygIIYp+dOF+4e+VOHwSng+xcuFhu+eJZc5kRjyIxbyInR3OphruFhguHh3xFHTnAhZ+TzX6ibWMJiKYUoqKd7BKi2OZXy9SAw3RorwWr0I7wgXYcXWCO6MmPi/8W24t7IGRQcPof50N44MDKBrZAQDaQ/JbB9ZNXA4eJRr2I9IUj35/H+QRg2hHB++NBqMmFGZVIUp8Zk0jgbTua1kSQgIASFwJRLw/xHkP31pZHA2mcbHd7R2hUp2ddyYaDsQStTvusZpfTi0adNV43BGKC8pBISAEBACQkAICAEhIASEQKiwel7IrP+Pa8zaR9p6hpDMSqS+HkFJS25C4CIEqD4FSlV2zgs7Tix+VhODktIpvyckl9WUfZ4vjaJzaBh1Z7ph7D+A3za04IfbK/HXsQTu1gvx/q0G1m+JYM3WGJaHrWcJmi9WZMwNU3qxrzEdnrdSt/G+sAM6atfS2ak7Ki1+gxZTrlo6azndvdXFR7a6+GCBg1vDtkqSvyniYrbhYEHYxKKCGFZtNvChggg+H7Hx/eIy/LquAdE9+1F34hQO9p9FX8pD0lNS+IUDky4yxGS1EBACQmAmEkh5Hv62bjdCsRrMidYj5NTg6nhrc4gtkuQmBISAEBACQkAICAEhIASEwDgQKKx8a6i4deerorUHIvuPKHk0k6HExRtVL7kJgQsToGOUqbtJZJCEh2Q2MMn3ivol0B77qXkeBtNpnBoZwd6BIbjHT+J37e349vYKfLzQwsqCQqzYEsWysInZuoNrC4vxCiOBUKGDdxQ6WKTTMeqLeNNBmLxSjoECKcXRDWEHa8JxLNMSWKHHwfV0ii7N9mJ9R8TC2yIWboqYymW6PGLizwtdfN0sxs/Kq7C5fT92dnXjgJdGX9a1yRFDLTyVTqvALE8FZ7F3LEvh/XL4C48qWSsEhIAQEAL8d/Ketg6EojtxfbTBe7lVnQm5LUdDiY4/GIczQXlJISAEhIAQEAJCQAgIASEgBBQBhF72nq0Veb/YdwwjdP9l0srllRuBIpcrQiAg4AtcrAOkOzQNpFKqF2TaS2MomcapgWE0d3bBOnBYOUK/W1aFL1ul+GgkjtvCDhZpUVyvRzBPK8Iyjf1AXazXrKxr0cIazcZq3cKHC1y8j4FKmo0lBsOUpm+5+2SIpkt0B3kRF/MNthOwsFyjS9dU/G/TLNylW/iLWAJ/va0M/1nfgC37OlDbeQYdvWfRNTyCYfYAVYOCvfPoDqYqGhS1Z8D2oCwXHW0Leu6hYCjJXAgIASEgBC5CQDt4HFfZVbgu2jBwXax2OOQ2D4W0stfJmasQEAJCQAgIASEgBISAEBAC40jgjeHS/H9o2odBz0PGS4G9I0fTwy9y8i6rpx6BXI3KF7fO9WkM7l9oDY+UjzNhdyjtoXdkBAd6+1HTeRqxQ0fwYPt+/GhnAz6f2IY7DQu3bo1i1ZYolhfYWBymI9FV00rdVQ5F1cNSBSUxFMnEUsMCe2Ku1C2szpZ2r9KjWK2bWKmbqp/oZIiIE/2eZMC+qGOn3LAjOmopFnObYP/o+mS4VNA+IJgHr7dYt5QTd7FmYZlmYYVmYpVm4bZIAh8rjOOvrWJ8v7QMv66uQ0HbHuw4fAwHunpVafy5ceHbQjPpFDyPAUp+iBKDlDguOAX/ZvA5gTjKuRJLqadzDE29r43ssRAQAkJgwglUd3bjDW41/shsxNxoLULxpq5QouW143gqKC8tBISAEBACQkAICAEhIASEwGvtmry/qNyNziT7RTKqKadWdsIvC+QNXxwBWvaY7J1Txhz0CM2GJGUjkZRDOMV+oRn2hvSQTGfg0QWobIAMXkojmUmhe3gYR/r60XSqE9H9B/FAfTO+X16Nz9jb8L4I3Z0U2kws1/z+oAsZ2sMApKzjc2lO2BFFu0DIo7DHMu5FhoWFBufnApMo6vHxxYaFJSpJ3k+TD0S/QBScjnMe+2LDxAIjhvmRqAqVosNzvuFikRHHEj2BPN1Fvu63HlihW0pApuN2dVb8XKocuC7WhG2sDptYoUWwwijE+wod/KVdiu9u34mNjY3Yun8fmo6fwJGzA+hNpdQ4oMjJUTAqiip107+nxlU2Ain450EJodntR5+THbxjH8u9/+LGtzxLCAgBITBzCBzsH8CaeA1CdiOudZvwcqv+F9KDVM7XhYAQEAJCQAgIASEgBITAeBNw6me9b1sLDg0Oq0AdiiTnVJKZc0EylY80cOyxpNnXtSh2+WFJSvikjU+VQlP+9mUw/v/ASBpdZ4fR0dWHHcc7UbD3IO5paMX3K6rxZXcbPhYrxq1MjNciWBSOYIUWw4ownZ8UOf3ppYiVM0H4vBQ+bC3wwbCN28MW1mk2VmmOai9wK9sP6Jxs3KJRCHWxQndUAv0s3cQNegxzCyysKrDwAd3GJ6PFKjH++zurcW9DM/Q9+1B14iQOdPega3AQw2m/JQI8ttJgqFb2FiiYwX2ZCwEhIASEwKQR6Eqm8PFSBjQ14o/jTQiJQDreZ8Ly+kJACAgBISAEhIAQEAJCIBQKlda++aZ4w+nG/kElnolAOmnXRC/qjVVuPN2gmbQKS0oihWQmCWTSylVKp+hQxkN3Oo39A4OoOtmJLXs7cE9NE/6urAJ3u3HcXkQXqIV8zcbSsF+KvcBwcYMRx7WROBbqLhZwMhzkRywsUO7Oc2XelyICyjYX50WheLnGlgIO6LxdSNeoHveZK8eoiQV6DDcaRVikF+EOI4a/tIrx7e2V+G1jGwoPHEbtqTM42NePM8kkzmYy5xLjMxmMIIXhDNtnpFX/UPYQZRwbxXR1E4H0RX335ElCQAhMDoHRlh457T0mZ0/G512HvAy+UbMHIbv+wFvshtOh0l314iCVM3YhIASEgBAQAkJACAgBITDeBOymvJdta0XJiS51pu/7C8fnpF9edRwIjKpcvvG3N5XGod5+7Dh0HFta2rFxZx2+V1KBL9kluCuawAbVs9LBQs3BfNWf0u9JuaHAxfsLEtig0cVojk4btBj+JGzjVo19Li3kGTbmGhcX+0QIvTgbJYTm9A8lKzpxF+o2bo44qsR+9VYD67eE8YHNOj5pWPiGsw0/2VmLB3ftgXvoMJpOduJY3wD6B0eQHE4hTVeocgWzzQJDk7LBSXQNByXwFED9LgyjAUrKJR4Io8F8HIanvKQQEAJC4HITCATSy/26V8rreZkMftzcMfLyaOXGN1v1bSGnsTlUXX3NeJ8OyusLASEgBISAEBACQkAICIGZTSDRODtU2oan9x9V1wYikF6OSyRfcVLuzqBjQY4IRcbnit3PdTSgq89fz2dmnxBEgmd3i2uHMhn0jCRVD8mWk53Q9nbgv+ob8Tcl2/ExswTrdBt5RhSz9Chu1i3MNuLI0+KYo7tYHHGxzHCwSnewWnOwRmOSuY35ho1Zho052V6iTI+nIMrpXYVRzI7EsMQwVb/L1WNEvukoigb9UJnyvkw3s6FIvsOTKfCLdUexms9+qdmQJLYeWPWsfqvczlWO0DkRGzdGLFwfiWGObmFx2MR7w1Gs12K4s9DBl61t+JftVbi3oQlGRwcaurpwbGgYZ9NpFYIU2D35+bNT8DCdwvSBZtJQYUlq7NA56rtHfXnUH3xc9idKqRxlVEsD9TQYoJdj3MtrCAEhIATGj0AqlcLg4CC6urpw4MAB1NbWoqSkBAMDA+P3ppPwyhSA79t/HC+PVR28NlZ3MuTWn5AU+5l9qi5HLwSEgBAQAkJACAgBITARBDa1XP1Ku2HXv7V1qMuAEUpzo+rKJFwZTIu3zABsCHpOmfJ7gyqhivKUPykXDB2g6azzL5Wh+uU/L8thCMCpdBoNp06jYNde/G9ZBf4xauNL4ULcFY6qXpXLtIu7FqejeDnexxQInQyiWqv70wbNxoawjbWag1Wai5Wai/Vhx580G+s1W4nNS4w4lukuluouKKQuCdt475YirNlsYMOWAtwdKcK/lOzAI03t2H7ilGp70JNMIpkVQuWrNy3+AZCDEAJC4BII8G9gOp1WQYEXcoX29/crIXTHjh3QNA2PPfYYfvvb3+K+++571nTy5MlLeLcptImXQfTICYTMaswras6ESuoGJMV+Ik6I5T2EgBAQAkJACAgBISAEZjSBq52W/NeW7MZXqlsxknU25lRtT6EriitnV+kCpc7JyXeFZpBUsUlZ+YuAlTOUW2YwDA9d6TQO9PSh9uhJGO378cvaFvxj6Q58wkxgbUER5hdE8daCGK6lQ1GLYbFhY3bExjsLbcyKiEB6OUVTukDXagxGspXLloIoe4Mu1i2sMCys0S3coplYrsWxSItjrm7hJq0IN+mFWBX2HaFsafC98irc39yK6MEjaDl1GmcGh1UFvD9SaeFkeFYKmVTyogLBlTOqZU+EgBAQApefAB2hp0+fxt69e1FdXQ3HcbBlyxY8+OCD+PWvf4177rkHGzduxL333vssUTQQSX/zm9+go8P/gffy790kvWIGqOvuxZvtatxU2IhQvHZQBNIZfaouBy8EhIAQEAJCQAgIASEwEQTeXbI7749L9mDd9jp0J1PK3XghJ8ckXSZMqbf1PA9k52VYFs1C6NS5eTqD4ZSHM8PD6Dg7gOoz3djScQj/W9+Ev0mU4W49hqUFOm4Ia5itR1W5e56ewFKWeBumKoG/KZLtVanHVek2S+XZ13KFKgMXkfRyiaT5ho23RGy827CQV+hggWHjTYaLawrjuD7iYIlhYV3ExgeLXHzWKsH3istxX3U9YvsOoKW3D6fTDMwKbn6zBHVPGYs9VSI/Ag90a/NHiXPbBs+RuRAQAkJg6hDg373c8wb1d9Dz1A8//Ls4MjKiyuC7u7tx+PBh1NfXw7ZtPPnkk8oRShH0V7/6lRJBKXgG4uelzLk9X4+33H2YOvTO31P2ID1ydgjz4jV4U5QCaX13yGx4zUScE8p7CAEhIASEgBAQAkJACAiBGUvgpqKW/OuK9+KdxVXY3z+oLjD8Tpjnn7TPtDX0+L3gWyaDwVQKJ4eGsLu7F9uOnsDm9g78R3UtvpkoxWdiLj4ccbBWs7CiwMTSAgtLwo5KLF+ieoP6zsUNmotbwy5uyfYJXccS72wp92rdxCqdqefsgYK2ZwAAIABJREFUEcpeoSKOXkwcfSFs2Hd0iWZhnmbiZs3EGi2Ku7QifL7QxLecEvx0Rw0ead4F6/BRNHT34OTAAAaSdH9m2ykoQ3DgDvaQUYI5Gyr4/3FJbZITmKRaMbyogfaCR6Y8QQgIASEwbgRYKj88PIy+vj4cP34c7e3tqKioQCwWw9NPP41HH30Uv/vd75T4STco3aEvVAwdK5jy+ZzYh3SsSDtuBzrOL8w/BynPQ+9ICreVNSAUbcBbnaYzbzckpGnGnqjLgQsBISAEhIAQEAJCQAhMDIE/SLRd9yqnOfkuuxJlnV3IZPwOmeN8DTBxL58jPlGmCuSq0ZCanKyaoGUon5LxMkhn6O6jqJVlolLCfadM0vPQl0rh2OAgmru6sP3ocYR378fv6lrw3bKd+JSdwPv0GFYUxJC3NYpr9SJcWxjDDREHN0Rc5Buu6lW5QveDktjbkoFJKzRbhf7MiVi4OWIp4XSxHsdSPY7lmovluoNFhqkSzxcapnI3MiToYgLhdFi/UrfhB0NZmGuYmGXEsNCwRhPgGTDFcKnZhgWGJlHo5HNYKs+JTlv2A12oO5ivxxX7PIZX6THkGzGsMGzcVhjHJ8xifKWkDD/cUYNHG9sQO3AYdadO40B/P856OU5Qjt5siwS6hT14apwwIEn9j331su0qOOe4yhmGatkfUVwbbDFxXwl5JyEgBITAxQjkujDHio68z6CkoaEh9PT04OjRo0oIraysVKXxW7duxSOPPKKcoHSEXqg0PlcUZT/R3PtjBdBLuc/nh8Nh1cv0Ysc01dYr162XwdeqWhCK1eLNbouU2E/MKbG8ixAQAkJACAgBISAEhMCMJlDSlBcq241Z0Uo8ffiE6pmZe4E01S4sRvdXqZxZdSrr2MsNTQr6g/rSVXYDLw1QBFXilwelkHpAKp1B58AQ2s90wTp0FI+17sZ/V9XhW4kyfK7IwceNQrw/XIhVegxzIzYWTnPBcqJF10WGjbmGjaWGpXqD3qpZWM8AJeXypJOWjloLd4Rd3KZct2w7YIPPm88UeYZYhS2sDpv4oGbis9EEvpXYjv+prMPjbbtRcvAYWs704gRT41MpJNOUPKdPuebod0IWhIAQEAIvgABL4ymEHjp0CM3NzSgrK0NRURGeeuopPPzww6OBSRQpX6rQeSli6MW2oSjLfaWwOC1ubNUD4Oct+xCKVeNVIpDO6NN0OXghIASEgBAQAkJACAiBiSIQb7g55DSdeVWsKvU/7QdAF9y0CWmioY8h8crhl0Yy46kppfqEnvP1cYl9IPtTSRw9exYNp8/AOXgYD7ftwo+ravH14u34mF2KtUWucm7m6THMZjCP7mBWJK7CkvKy/UEZmLTQmN6OzokWSBfo7L1qKbfsct1PkJ9luHhnxEWewfAklsabyC+wMS9sYqkWxerCGD7ixPGt0p34r5pGPN66G/ahY2g+040jZwfQOzKCNIVwVf7OEZL2/6MjlC5qNXZyfZ/T4rJbDkIICIEZSGCsEzQXAUVFBiWdOXMGBw8eRFNTkxJCWRq/adMmVRp///33KwGUpfGcAkGUDtALpcpfTMgcr/Xcn66urtzDmtrL2ZOwzQeP42qzGiG35aiU2E/USbG8jxAQAkJACAgBISAEhMDMJVB++NUhq3ZLyK4b+du6XRigOMTa8mlwo/yVUseTRCadVO0D0p6HZDqNvuEUDnT3ofTwMTzSsgs/Kq/E1+Pb8KkiF3eo0CML1+lFuM4oQp5hgWXuy7WE6vu50jD9JHPdypZwu1itu1iv2bhds7FGs6Z1yftEC6QrNAsrNUuFI82JmLghEsUNBtsPWFivm/hoxMZXEtvwn1UNeGp3B6qOd+JAdy9ODw6hP82oLI4EJsYnoWLk6RRWPwX4oijL3dMsi6eY7lfJT4PRL4cgBITATCVA0ZOiaDDnMnuEsjz+7NmzOHbsmBJCi4uLoWkaHn/8cZUaTwGTYmMggo6XoHm5X5chT/v27Zs2H7c6A8tkUH6mD++yaxFym8tDm3DVzD1RlSMXAkJACAgBISAEhIAQEAITQQC46g/thuKQ24hPVzShhxdWk1im9lzSLB/zH8/dKnf52ddHfKR/ZBhtZ7pQ1HEQv6lrxPe3V+FLbinWmRZWR4qwSothlWZjpeZgGXt8ao4SO1cqp6KjSrUXs1Rb9bl0sFpLYLUWH92GIUBLjShWGDGs0Vn2ban+lxMtIk7W+7Hf51Ld7/uZuw9qvcF+qs8Wi88PTXJUz9Claluy9Huw8vlLwhYWbS3Coi1RrNoSxaeicfxzSTl+U9eEwn0UQk9iX3c3Tg0Noj81jLRHKdRTDtCUl1FBF+lA/MxKonQKs72CGjXUTdlRIesWVa0lsq7SZ48kuScEhIAQmDoEKIwyMX7//v2orq5W/UELCgrw+9//Hg888IAKSwpcoMGcomXgCL0SXKEvRERlv1P2QVX/hk+dj+mie8o/TWz1s2doBIucWoSKdzWGEolXTMQpobyHEBACQkAICAEhIASEgBCYwQTwsjfZzb8KuS1YWVqPziHGElFGurjweNGz+pfwAEWqoWzLUL4MPX5+QFI2JEmVPqeQyaSQ8VK+qsW9zADDKQ+dQ8PY3duH0mMn8NiudvxkZw2+ZJbgLoYgbSnCioIoloVNLNJYqm0pV+j8iN+nkiXay3QnO1EsZciPL3RSqKNAyucsYB9MnYKePzH4JxACl2Vdp7ki4XRepijKsKj5kRjmRIqwXDexnAFJBlsMOCo06aZIDPMNUz12i26D0xoGJxkuFusOlhguFukJLCiwsVAzsViLYmkkhj8tKsaX4+X49501eHBXuwrAOjkwiAGmxV/wxvW8pOQ8SIzPXeM/cm6L7Iv4m6s7wTMnetxf8HBkpRAQAkJA/X3zQwEp/I0V/3ifqfHsEUpHaEtLC0pLS7F582blBmVKPIXDoCz+UgTHqSaMBsfEYzRN8zxGU3EQ8W8Rz8D4F6zf87BgWw3eYe/qz9/U8toZfKIqhy4EhIAQEAJCQAgIASEgBCaAwKZNV10Vq3/qFXZLepZTiT29Z7PyJE/TJ+7mJ8yfC/VmH0hVEq2kUj+wgPrYUCaDA0MjSBw9gt81NuGfirfjixEHH9kaxfu3mtgQjmFtmM5QE4sMB7MMpr5T/JS+oJeLAQOT8g0GIVm4PezgzgIHt4Yt3KqZatqgmbhdM/EnBS5u0/zt8iNR5Bt0k7pYXWDi/QUx3B2O4RuxOH6+swZ6+37s6upF5/AIRtKeKnnPpFVCFjKpc4L4xI1IeSchIASEwJVBgI5QhhAdP34cjY2NYH/QJ554AuwNSnGQQmGuE5T3p6rYGYieL2TOY3/mmWemRZJ9rkCa8jzcurMB77LbBtcnRCCdgDNieQshIASEgBAQAkJACAiBGU2gpOH6UHHL8Wtjjek32tWoOMGgA/o3J/JGl2gKIyx/9jLoSXvYPzSElq4eOAeP4qHW3fiPnXX4q8R23FFoYZFWiGsLDLxWL0K+HsMine5OBwt0hijFlSuRQtxKjb1BHaxgirkIpJeNwXLdwnLlqnVwfcTF6wvj+KNIHO80XORpNpZqJlZoJuYbFlYVWrjbdvGFsjL8qKYWm3btQ+nR49jb3YMzyVTWKROMNda6p5HKJJFE2p8y7BPqhyYFW8lcCAgBITCVCOQ6QMc6QXkcXMceoUNDQzh9+jQOHDighFD2CNV1XZXGUwSkI5T9NukO5f1ACA3E0GD+QsTF6bItk+yTSd97OZXGxoX2ldUOql2Ml8FnatvwJqdlMF8E0hl9qi4HLwSEgBAQAkJACAgBITARBEqa8kLbWjA72oiQWYctB0/kFLpf6NR9PNZlcLivB4+2tOHHOxvwzVgxPqoV4ZYtRXjv1ijmaxZuMuJYqNtYrVu4LezgwwUO7trqYkPYxHqNUwy3h2NYp9lYpblYH3aUu/EDBY4q7RaB9PKJxKvYtkCzsFo3sUQvwtxIIT5Y6ODTsQT+LlGOn+6oxcMt7Sg/chSHBoYwmMomH6k69kw2KCkFpJNAOq3CsyiRUwhNZsVQvy9otj/oeAw5eU0hIASEwAQRoABKFygningMSmJq/OHDh5UQWlJSgq1bt6rSeDpCN27cOOWCkiZbaP3d736nBOYJ+kjH9W34p1L9MJjO4N/aD+DVbr0IpBNxPizvIQSEgBAQAkJACAgBITDDCVAgLWvBu6INCJn1+HnbARVyM65n/xd48fojx7HsGQ1X6w7m6A5mK1eo3/9zmW5ipWHhFpUabyon5Hz2udT98vmFhgven8spYmF+xMRCgyX2NpbMoPJ69kNdaFiq76fqjcqgI/ZQ1W0s0G3MipiqzJ1CMx9foQRnP4iKAjJ7qy5QLF3Vb5Up8fPZqiBsYjnFZ93CBwod/Jlbhq+XV+PnDa3Q2/ei7kQnDvT2oWt4GEOpJNIZxiDRhUzxMwVPuULTKjRJCQVMi8+GJdE1TM+PH0rhL/juGbZV4H+MWZrYdg8XGJ6ySggIASFwUQIXcoVSCO3v78fJkyexe/duFZZk2za2bNkyGpZEUZFO0BfSJ3Syhcgr5f3JjU7awE3LdgOnTp266Gc0pR7g38iMh0zKwxOHjyNk1515u1F9zQw/W5XDFwJCQAgIASEgBISAEBAC40vg3SVNeW8raUXIqsN1hQ34am07BtITXWIPHB0cUqLcbCOBdZqJOZFzfUOZfO6nnzMt3Q8CWqLET1/oY8ASw4HOTdzGT1anEDjd3aO+AOozUOXvuoW1mok1FJQNlsNbWELhVDexOBumxHVkukJzsZz8NBvLNT+oar3h4s5CF190SvCPZTvxP7XNeGLPARQfPYHWrh6cHhx6jiYMKhI+ey3qC5t+bNI5mVMZSUcjlc6/bH324yKOnk9I1ggBITAZBHKFUC6nUinVG7Svr0/1Bw2E0HjcRTgcxuOPP656gQaBSYGY93wiY1A+/3zbTefHySCYAm5sIfDggw+q/qt03DqOo9Lr29vbVVAV+7RO9Rv/4vEnRqbYpzGC9jN9eJVTfzYkJfbjezIsry4EhIAQEAJCQAgIASEgBN5t7857e8kuOhR6b4g2jty1rQ5dE36RkQGjoT5SmMAc9g7VLSyeQc7PlyrgLjRs5ZZdpTnYEHbx/nBciZ8UQFfpdN6aWKtZWEMxVLOwWCtCXljHe8OF+FPNweesbfheeTU2Nu9CQcch7Dx5Ch19A+gdTmIkxcCkFDwvhQynVAoZVRYvwuVUvxCX/RcCQuDSCVAQpRB69OhRNDc3Y/v27So5neFAjz76qApMCgRLETjvU/1RAx7PNw940UlLMZQTS+bJlT1Y2Yu1vr4eHR0dyiXKFgV06LJlAT+XYOL9qX7jX1b+RJ3xMkhlRnBmOIn5xfWdIXGQygm7EBACQkAICAEhIASEgBAYXwJvKtmd96aSdoTs2sF3xxpSS52dODAwNMHXGH5K/bfcCsw2bMw3KOydc5C+VAFxuj+f4idT5JfpFmZHLLy50MKbDAfvDltYWGBibdjEn0bj+Fx8O/55Zw1+09SKcEcHdpw6jX39/Tg1PIzBVBIpLyhn9y/RVF/QTEp1B2W5H3uipdlLb4JHh7ydEBACQuByEMgV0oLlsa87PDyMnp4e1R+0paUF5eXlSgjdvHkzHnvsMTzwwANK/AvK4gNxjyLgTA5Jej4RNHic3Bg2xYlCKHk++eSTMAwD27ZtQ11dHfbt26fCqnKF0LGf03S9nyuQMqqQnti7yprOhhKJ147v2aC8uhAQAkJACAgBISAEhIAQmOEE3mQ35b2BAqlTl3l7rCHz9uh21HX1TvC1By8JPPyqsgnX6xaujVhYp7nTvjT+pQq3QZ9RJsbfFo7hzoIi/EVBBF+JFOFfistwX30zig4dQUN3Dw4ODaEvmUSKbhsvAyQ9NjkD6LgZndgz1C+RpwyaQkZNShH1G4NmrS0TPDzk7YSAEBACl4lAIIwyNZ5iKPtWskSbjlC6FVkWT9GODkaKekGZd64QGoh9Mn9+pygFUbIjz4ceeggUmuPxuAqnOnbsmHLl8nNguwL194fuyawr9DJ95FPuZTx23uafaL/YHt+o2TWYv0kE0hl+ui6HLwSEgBAQAkJACAgBITDuBBjSVNqG66N1XVeZjb1/WFSWsY+cftYFBeXL8b35Aqnetgc3axZeG4njNm3q9g5drcexRmOZexwLs+FRDIxaYNiYa9i4OeLghoiFawujuCkSxQIjptyfa1kKr8ewUjexlP1CDQuL9BIs1EswR0tglmZj1tYo3ru5CLdvLcJnYi6+U1GJ3+7aA/vYCTR39+Dk2QGcTaWQ5AWm+tAoeKbVREcofaCpbFp84Bel9ulHKp2bB0/li/BxvpbfSzS4N74jQl5dCAgBIXAhArkiGh8PxLRgfqHnDA4Oqh6hDQ0NcF0XBQUFSghlP8uxImgghAbCqIig54ugdMoGoif5UAS95557sHHjRuUMJVdN05TovGfPHsWerlwKoZdaBh98zhf6PKf7uuBvt+cxwhD4dduRVMiseyyUaP3iuJ8TyhsIASEgBISAEBACQkAICIEZS8BpyQ9ta8NCptjbjXh1bAeebD884dcfXjqF2qPHsXSLiddEinGbRpFwaoqkCwwLC3RT9VLdoJl4f9jEOi2GNbqJVSokycQtmoUPFbj4QIGLWzUXa8M2FunsJWphSVYkXWeY+FjExheKXPxzfDt+Vd0Afe8BtHV2oydNj4nchIAQEAIzj0AghubO2ZOSJdmdnZ2qRLuiokKVbT/yyCOqlPuXv/ylEvACR6MIn+cLn8/FhIIo2QX86Ah9+OGHlSPUtm1VGn/w4EFQjJbbSyTA3zX502SGVR1A5MgphIrbToYSHa9X56qJxCsktGnGnrXLgQsBISAEhIAQEAJCQAiMG4HS1reF4vU915n1CDkN6ZeblfjPho7zU8rHUY3jS1MgPdzfj9ufKcRbIgkVKvRSS9An6/nzIyZujkQxN2Iq1+h8w8FNhotZhgMGKqmk+Wxq/ErNwiqtCGsLC/HnMQffLq3AxsYWRA4fQWP/WRwbGUGf52VL4+kETSGFpPKBprwRpL0kPHUR5QdVvMTLMnm6EBACQuCKJUD3IUuxKcKdPHkSbW1tKCkpUSIdy7cDZ2PgAqXgx+WgNyjnwfJziYEz+bGx7CiEUmRmajxZt7a24syZM+ozYJuCwBEaOD55P1e4vmIH05W8Y+x8w59AMx7YEafyTB/e5bakQ3ZNPFS2K/zGkj1feENxa8mS6upXjtu5obywEBACQkAICAEhIASEgBCYcQRirW97dbzp5MvcBifkNOy7yqzF5yp3YTjXoTiO4iivUZRAmvFwNp3Cp7cW4mbdxS1T1D1KUZb9U9eFXSzWHFynW/g/hoU83cFKw8Wd0WJ8Pr4d/7SjGvc0NcLo6EDtyZM43NeHXi/oOJal4qXP1byrUncWyft9QVMAWHzHAAcWvctNCAgBITDVCOSKacG+U1wLRFAKcYcOHUJTUxPKysoQiUTw9NNPgyXcdDIGYT9cnsmi5qUeO8VPToELlHMKxoEb9KmnnlKMGZbU3NwMOkL5GYyM8C+N3CaMgOo/yvYR/gnSgYFhLCvcidckGhGKN3a93mna+bZ46478TS1Xz7hzVjlgISAEhIAQEAJCQAgIASEwXgSuLm3Jf0PJ7q6Q29gScpsGXmY3ppeXNWV6VaCP7wTJNqAct2sDXgMwJZ3zb5vFyNccLL+MPUiX63Rt2liRMwXrxrpMWda/RLexOCvQBtsF8yAYKXeuHtMsrNAsrNZt3B5x8IlYAt90SvFfZTvwWH0jnH0H0HiyE8eHhjCgEuF5tDSIZOClM0gnPT88KRtO4WUyKjFe5ShlL5Ky+UnqoilYHr0zbp+OvLAQEAJC4PISCByGdCAODAygq6tLpcbTnciwJCaa//73v1fCHZPOKYTmiqC5LsdLFQdn6naBKMrjv//++1VZPEVmMqYjtLGxUYnQfX19o27Q4NPm5xSI2ME6mU8AgWcJpBl0ptLYUFiOa6wqhOINQ1fbjUeuc1rLRSAdrzNjeV0hIASEgBAQAkJACAiBmUnAbHjNa53mPw+VNK262m68K5Ro+9y8RE1Bx9AIUp6fKutLeePrU6Qzkrd7KurxMsPEWo3BRZenB+linW5OFyt1F+s0B7dqdHlaqoyfgiYFzhW6hZV6DIsNEzcbJt4SsXBDxERexMRcg4FJ7IlqYUHYxcICGysLTNxuZIXQ4gr8tKoBD7W2o+jQYdR3deHQwAAoMo+w3DD3ekopm+wt5vPkY1xiSBLnvB+s4/1gGn0J1ZvM38Zf96xXH91MFoSAEBACE0EgEDuDUusLCWp0hFIIZVn8vn37VL9KJpkzNf6JJ55Q6eZ0MQZiXuBwnKmi5sWOOxCGL9QqINdNy8cfffRRbNmyBZZlYefOnao0nqnxDEsaGhpSLt1LGR/8fK/kWzD+uI+5+5q7fCXv/8X2LZf6SCaDLziVCDm1Z19p1fSG3Pqhd5it20UgnZmn7XLUQkAICAEhIASEgBAQAhNIYK5b+a2dvQNIZdLw2ANLncH7/3+xk/mXuj4QSCP7DuMaI4a1mnnZBNI5hokbCqO4PhLDOwtjuLbQxCLDxDIleppYSgGUAUl6Aiu1ONYX2Hj/VhOLNBP5FGsLbXzMjOMrxdvxbzsr8UBLK6yDh9HUeRpH+/rRNTKCZHA1M2rtfKlE5PlCQAgIgalDgG5QlmIHQUn79+9HbW0tEomEEkKffPJJVRpPkY+uUIqgua7Qi4mCst4PU8oVjwNuDzzwgHLaPvPMM4jFYmAw1a5du3D06NFRIXSqC4WX8g2gKM+xRxcsRWAGdU232w8qmhAyqzJvtuq8ULwe11vNZSKQTuCJsbyVEBACQkAICAEhIASEwMwkcLVZ+Z2C410YoYMU6Wxg00QIpBk0dfVhsR7DLbp12QTSW8MW7ghbWK85WKU5WKrH8Z7CBGYbcSzSHKwsiGFpQRHmhSP4QJGJrxaX4Me1tdD2dKDq6Cl0dPWgc2AQZ5MpDHkZpDwGIjEwiQJyCsPwkEQGI8io+fiSmm6XfXI8QkAIXAkEAiEtcIDyfjBdaP8oSFGI2rNnD3bs2KEEus2bN+Oxxx4DhbsgDCkQ9kTofO7U+IBXLicKoUF7AfZdpRBK5219fT06Ojpw6tQp9Pf3K3Ew+NyCzyr4PIN5sP5KnAf7mDvncjCN3WeGdJ04cUK5YtkvNRotwqZNm5Rrlk5kuman2+2Blr0ImdV4MwM13TpcbzeJQDozT9HlqIWAEBACQkAICAEhIAQmlIBd/Z3/bTuCIZWOngL7YAYGyXG56MhApbQznb1zaBgfMiysNJ4tkLIM/oWU3Of2CL024uIPdRs3FMSwpKAIt2kxfLGoGN8prsTPqxrx+K79KD50DHu6unDi7IASQpNpDwxCokTMInkVj5RJQUXKskI+k81PIphsfbyqmqc6Oq6wxuUTkBcVAkJghhMIxKlcDBTdKMAdP34cu3fvVqXaFJ9Yus0Sbva0pLAXiKDBPFfkk+XnFkbppt24caMSQsmSvVcLCgrgui6qq6uVAM3WBHTmJpPJ8/qE5n5eU3l57Pjjsfb29qretC0tLSgvL1ciPIXQRx555FnjjkIyxx7HGufcho7m6XTbdqoLL49UnHmdyaCmetxoNYhAOqEnxvJmQkAICAEhIASEgBAQAjOTgFP9D3+/sw1DGcqDSaUJjqvmR7ExQwfmCPqSKXy6KI6lBgVRC4vZ99OwMEcJplY2aIlzS/UOnas7WKDTFeqo+ys1Gys1E6u1GNaFY7jdsPC5WDF+XFGDp9p2o5Zl8UND6Gc5qMcgpDTgJYE0jzPjTwxICIRPXmPRLKpS5CmYsuUAGwL4Kik384VUCqqcyGxcaU2naz45FiEgBCaZAIUpCqHsE8oSZToTq6qqVJo53aB05AXCU1DanSt6BsJU7jpZvrgoGvCiuMz+q4WFhaipqVFCIMVofg78PHgLXKGcB8tcP1ZMnOQh9KLfPhh7w8PDqiUA3cgM6aJATAGe44hjLhBAc8ffhRy33J58OW7pMp1Ot4NDSfyf6E680W7pDdm1w9eLQDozz8/lqIWAEBACQkAICAEhIAQmlsDLEy3/8CclDegbSauy8ey12vhda1BPVNeDaQykPXzb3YZFhoP1moVVqjeohdmGjbcUmnhLoYV3REzM1k3MD8ewcEsR1myO4OPhInzT3Yb/rm7A1v2HUNl5GgfOnkXXyDCSV3jIxPiBlVcWAkJgphGg6PRcAhqFttOnT6O9vR0sT9Y0TQl1LOGm6JQrSAVingieFxY8c0W6gBX55bpCKTAHpfHNzc04cuQIuru7VVDSc31OU3XcPtf4Y1uGEyeOgxzokKUQSscsWzKMFUMDni9m7FF8JuNpc8v+5vqueEXm7bHG4yGniS5ScZBO7KmxvJsQEAJCQAgIASEgBITAjCRQ2Lh2Sbx28MTgiHJHsnR8vPtqKtdlJqX6e/60qh5/qNm4UU9giebitgILd4VNfMhw8PFoMb4aL8O/lVfh/uZWbDt4EHv7e9Gb8Uvi/Qsi9gTwkEklkUmNjCbGT5uLJTkQISAEhMBFCFAAZXky3aDsUXngwAHVs5K9K59++mnlsGNfy1/84heqrJsCVCD0vRRR6sUIWVPxOWQUTBRDyY4CH12LuWFJdENeSKSjgBi4QaebQMrjohuUpfFsC0AGlZWViEajSoS/777fYOPGe3DPPfeMCvHjMQYoSh86dOgi35ApuDorkK4ur8VbzSaE3Ca8yhWBdEaen8tBCwEhIASEgBAQAkJACEwwAWfPX77Zrknv6T+rSstZhT6e3bx47p9S75BCOp3Bll3tuMuI4HOJBP6lsgoP7d4F99RJHBwYRG86jbTn+Q4p7pi6+YIo1HoPXsZTJfsp1dtUWoJOwctB2WUhIASypdR/vpZsAAAgAElEQVQUnYIpcOcFIluQGk9HKMWonTt3qpJtuvLooguEvOcSPgNxdDyEqqn2mgEv7nfAjCJosEzhjf0v2YPVcRzU1taeVxr/XKLncz12pQ343LEWLAf7yPEYpMZTCG1ra3tWaTw5BSyD+fONs4Dx5RozTU1NanenEvOA73nzbBXMV2vb8I4oQ5qa8C4RSCf4xFjeTggIASEgBISAEBACQmBmEojv//9Dbj1KTp/xLzBSUKX25520X8YVHsVMdvb00ugZHsbR/rMYSef4VulizaioJNXrM4206gUa7AKfz615HaF0U9U7VDU3FYU0gCRzISAEphQBijvsScl+inQj0hUXBNaYpjkalkTxia5QTizvDkSpyyU2TefXIaugrQCPkywffvhh5bY1DAMlJSVKCN2/f79y5DIsiQLhdL8FIiiP98yZM8qJ3NjYiLKyMiXCMwiJnMgvGHu5YvJkjhnuU2lpifqIpoVAmq3h+Z+2g7ihsBaheDNm2xLSNDNP0OWohYAQEAJCQAgIASEgBCaUwJvcPd8JWQ149MBRdYHhpRnVNI43WkiVQOqLoEyF4kWNCk3KtielAKquEXhdqpTQc/vD8nyuoibKwCQ/QskPU/IL77P1aeeeIktCQAgIgQknEIg1nAfL3An17122NJ5CKPtUtra2oqKiQpUnP/XUU6qMm8JPIIDmClDP587L3XYmL5MfJzIgs4ceeghPPvmkCqQqLS1VrQgYUkVBkG0KLnQLPrux8wttO9nrgjF2sX0N1jPxnSI8ncgHDx4E3ZfkEYlEVGk83cgcd8HYy2UYsLzSxiDFbd4CBpP9Wby09+ePvWlsPXgCby+qRijegptEIJ3Q82J5MyEgBISAEBACQkAICIEZSmCe3f6dkN2Mf23uUOf0vlvzpZ3ey7OFgBAQAkLAF2woRnV2dmLfvn3KnRiIURRC6cqjIBUImbmiXrBO5hcOTSIX8qKQt3HjRuVs5H0KoewPStctRWeKzxQCKUYPDAwoMXR6CGnP/Q2jK5SO0BMnTmDv3r2oqakBe9MGQV3kdKHy+Kk43p544gnVD3XafK5eBpWd3fjjwgqEEq14swikM/QMXQ5bCAgBISAEhIAQEAJCYEIJzKZA6jThc+XN6mqLAql4MJ/7wlMeFQJCQAjkEghK47u6upQYx/Jklmvrug4KoRSj6LpjWTIFPc5zhagrzZGXu29XwjKFz6A0nstBf1AGURUVFamemGxHcPToUfT09CiH5NjS+MBByfXTRUjjcdD9GpTGszVAXV2dSo0Ph8N4/PHH8eCDD5439sgw+FyDsRfMg/VTac5jpCN2unyu7LG+/+wg5kfKwfOz1zvNpfmbWq6e0JNDeTMhIASEgBAQAkJACAgBITDTCMyz25RAusHcqcrW2e1T1bDnXv3LshAQAkJghhGg2EIxbazQxvtM7mZiPFO76VSkY5HJ5hRqKN5RXMoVoaaS2DTR+3ohYY7sgh6r3B86BJmOThckuZ86dQp9fX0qPGg6CZ78igVjLhh/uV87PkYnLB2h5eXlo/1BGSb1wAMPKCF0oj+/K+X9KA5Ph5v6gTqdxulUGh+2KhGy6zMht/me0CZcNdPOT+V4hYAQEAJCQAgIASEgBITAhBKYbbd8J1TcioWFFTgzPOL7R6d/JsV0uI6SYxACQmAcCQwPD6v+lBReqqurVXny1q1blRBKUY8iXq4jNBBEOb+Q6HelCElXyn6QXVAaz2W6bBkGRMGZwnN7ezuOHz+u3JF0SbJ3Zq5DcLoJo7lDmW0ZmBhPBmRhWRY2b96Mhx9+ZNQNGoy/3HF3pXy2E70fHD+1tbW5CKfsshJIMxkMZjL48rYGhNxGhJzG74eAl03oyaG8mRAQAkJACAgBISAEhIAQmGkEXl/c+v3X2Q3RUFFFX2VXHzDijXuK/ZS9cpEdFwJCYEoRCFx4wTxw53HOG+cU3iiGUpBqbm5WYtTvf/97JUQFid0UoQIhaqLFn6n6foGInCvkcZkOW4qhFPyYkk43JHuDvtBbrlj6Qp87UdtzH4OxF8z53sEyWzPw2BnUVV9fj0ikUPWlDcTjICiJY0DG38V70ZITW1qQ6/S4MYbSw78271MC6Q1W604psZ9pZ+dyvEJACAgBISAEhIAQEAITTuDVxc3ffqvdlAzFqlLPdBwBRvi/6XKRMT0uleQohIAQeGkEKITShcjyZCaXV1VVIRaLqdJ4BiVRtKPIklvWPVWFycnY70C84zzoscqSb6bG0xFK3iyNZ2I8BUGK0rm36SNsnTsqHlMghI6MjKigrj179qh+qYWFhRftTRuwnIzPcaq+J8ccw6fGjqtzn8YUWsoAGdXnKIMHO44h5DTgulhruQikE356LG8oBISAEBACQkAICAEhMOMImJVr3+m0DoZiNfhRYzsyaSA9bVwYU+iiSHZVCAiBF00gEKIogvb39ysxioJcU1MTEokEGFjD/qAUUu655x5V2k0hKhCjOJey+Is79CicBbwCZhSVyZRuW7pBGZbEvphMjWdpPF25F7oFwiEf43Jwy10O1k2Fee7YY29aOpFzw5LI5v7771fiO8ceRXg6RAOmnAdjL5hPVaFyPPY7d9wFy4ELmWOPbS8owjc0NJzXL3gqjJ/z9jGDbFRmGvHOXoTcerzCad4cSiReMePOT+WAhYAQEAJCQAgIASEgBITAhBJwa9feYDcPhawmfKqi1hdHM9KE9LyLFlkhBITApBAIBKhAQKMblI68QAgNeoSyTyNTzVm+HYhPgZg3HsLNdH7NQIiikMeJghRDqCj22bat+mLu27cPXV1dGBoaOq8/6KQMlAl4U45BHi+FUIrAu3btwo4dO1SAFIOkHnroQRl79z230H4p3xuOOf6YQcGYTmQKofyRw3Vd1YqALnB+Bvx3ILc3bfBvxAQMhfF7iwyQYkAckmjvHcC74vUIxVufFoF0Qs+M5c2EgBAQAkJACAgBISAEZiQBq/ZT1zst/SGrGbeXVGOYvfloI5WbEBACQmAcCTyfmEHhg2JUT08Pjh49OhpYQ4GOrrHHH39ciScU8yimcAqEvUsRYWb6NmQVCFGcU4xiuwEKfbquq1AqhlOxRyjFwCA1fuyQ4Oc4dhq7zVS7z96gDEqiAHzw4EHVm5buWLZloEhMsZi8cvmRpzhAL00cDcYe+QXcOPYY0sX2A6WlpSp0iT9+0JHLH0P4mYy9cdzxB5Pn+7dk7POu6PtKIKWLNIWTQyNYVdyAUKKlIrSp5eoZeY4qBy0EhIAQEAJCQAgIASEgBCaKwCyn7btvMBvKQ25tZn2sBqfZGy6TvKKvH2TnhIAQmHoExopogbhBIZSl8RTgcl15LJulGEXhJBCjAkFlpoubl3r8FJ+4LflxObif68qLx+Ooq6tTZeGnTp1SPUKnleCU/apcbPwFvWkZlMSWDNu3b1ftAijWceyRH8V3GXuXJn5eaGwG446Psd0ARXjDMJQQSuZ0hJ4+fVr9IDIdx94L/deajSdYx9M3ksLnmGSfaCkTgXSizorlfYSAEBACQkAICAEhIARmLIG3Jtp/cI3V0BpyajMLi6rQPjgC4Hynxgs9wZfthYAQEAJjCQRiFPuDsmfgtm3bEI0WKefYo48+qhyhgcASCHq54krwmMwvLFaRFcW8jRs3ql6XFEKfeuopVQJO4a+xsXE0LIkOybElyvy8AiFx7Gc31e+zJypDouhKrKmpUb1pKdKRzyOPPDI69gKGMu4uPMYu9t2jgMz+qkGPVfanfeaZZ1R/0MrKStWb9tChQ8qVy7FHR2hQHh+MORFH/W9ZIJCOeBn8fVU7QnajOEhn7Fm6HLgQEAJCQAgIASEgBITAhBF4Zbx5wevshraQXYdXR6tQ3NnDS+Spfi0s+y8EhMA4EsgVNMaKGix5pRgV9Glsa2tDRUUFIpGISjXP7RFKUeW5nHkiUp0vUpEJp1xuDz74gGo5wNJ4hlJRfKYjkp8B2xRcqDyZw2PsZzeOQ+Ylv3Swr8HY4zgbewvaMnR3d4NiHN2JxcXFKuGcLRko2lHgC8ZdwFDG2fnjbKwQGjAK2PE+ncn8PlNk5ve7rKwMLS0toy0Z+O/AhT6nsZ9b8NmOXT9T7/sCaQZpL4NftB/FK82GX4U2bbpqwk4M5Y2EgBD4f+y9CXxc5XnvfwJkYylZCCEhJSkhSbe06e29/ffepvembf4NtjZDAmSBQJISkjbcplmazQSahqRJCGAbMIZAwhIcG+Nd0mzaLG+y9tFmW7ax8b7vtixp5rmf7zt+5OPxSBrZkmbRc+D4nDkzOnPO933OO+f9nWcxAkbACBgBI2AEjMCEJFDV9pVLIq097wi2dHmRFvnNxm0TdUxi520EjMB5EMAbbMeOHc47kfyghMXjkYcYhYDCjNiiAkuy8GKvhxenEKXUKxRBioI1iFHkB927d68cO3ZswBsUkRBRSoWpfBGfUp3H8ePHZevWrUKu1LKyMifUwYcwbrUrtTtd6nZbDm93MFO7wwbJvYoQikcouVnJ0YrtIYT67S5VW51H1zJh/4Qs8E4kjcVkztb98t7SxmoLsZ+Qd+h20kbACBgBI2AEjIARMALjSqCi7SvXhFviXiQqXrBZvtnYOWEHJXbiRmAiEkhHzOAzeCMiRuGVV1NT4wr5aLEawroJrdVCSX7xSQVSXfrfm6jrCE9+wY51ZQhHqsbj8YgYRWg8XnkUqiJPK0LUUJO/PVn3vx7q7zLxnv/4BjtOf1qGpqYmV8mcIl3+/KCwU89GbMrP1i/ST1R7g4EySeYBO0RQFUIRl2fPnu3SMiCEdnd3y65du1zRqsHaaLDtmbCpfPhOJ5By7cb6pGbvYXlvqMlykI7rjbF9mREwAkbACBgBI2AEjMCEJHBlZdv3PhRuEi/SLFcF2uTjKxql3yLs82GMZedgBAYloMKUehoiuhGGjRiFVx65GteuXeu8FMkjiGCHcDdjxgwntKjYMlEFp/M9bxWJVaSCK962MCY0vr29XSiUlEoEzQcRSs+BpdoeS84XL0S8ERHjEIThgVAHa2wPAc/sbnivz1S2CTedeR/7Iz8teX8Rm6kajxDKQxBto0E7D3tjzAm4Mpn9cYlJn6w/dlLeX1VvAumEvEO3kzYCRsAIGAEjYASMgBEYXwKV0f9zXSR62Amk5VG5vmKVHO21Ik1jPgKyLzACGSKAIEVxnkOHDrkw2ZaWFidGIZS8+OKLZ+VpTPbMSyW+2LazRSuEKPVmVEGPdAPkaSwtLZWVK1fK+vXrZffu3U6QQhhMFqVUQGSpc4bMZdS+lvNACCUnKqHZVC4nND4UCjmBGLEOwdjPD45qX36BT7fZMrXtKaunnnra5QidM2eOK5ZUX18vGzduPCstQ6oGpp3oJ2zKDAHnQRoT6Yv3yp5TfVKwum25N3fuG8b35tC+zQgYASNgBIyAETACRsAITDQCle1/c1WoqROB9L3lUbkoskq2HD6emVGBfeugBBAXkicnOJz2vlLvP8QHPADxBMIby6b8JaDCmX/J2Tq7OO0Rii3gkUjVeELjyVtJrsaXXnrJeZGpZx5CqIoqJjqdLTol81BOLPU9v0fe3LlzHePa2lqXl5ViQRQNol1GMo308yPZ92h81m93/nX1BqUPQgSmajxFo0jLQO5UhFDYaVg3IqifpTK1ZWo7hJUyYx3bQ4AnJcMrr8yTQKDcFUXr7OyUnTt3yNGjR0ejuW0f40YgLv3CgxGRU/E+ORqLy7+2rVv+l7MaXj/Rbk/tfI2AETACRsAIGAEjYASMwPgSqO3+7uuru8SLtBy9IdQpXmWDNO06MG5DAfui9AggdjLgJQcfFcGpzLxgwQJXNAOvK0Kff/rTn8r3v/99+frXvy733HOP8wpMb+/2qVwmgCClQijeYdhIZWXlWfaBiOIXnJJf+9+z9XOFKQQpFZG53sh/STEqvB/r6upk3bp1LjScduBhhYaNq3CYy/Y11LHjiUxe1J07d7oQbTwUKdSFxyKMsDMVP3VptneufQ11zcFNZ/KD4uWNt3ckEnEeuFqoi4djanvYHTaY7/Y3lG3m7Ht4jQttJ9IT75e+mMhDG7eu8SKr3/muiqb3ektWXutFWj54RVXDVeN7s2jfZgSMgBEwAkbACBgBI2AE8p1AVcdHvGXrf+SF6v/mLRVtK7xwU+ClrftFJCb9EkuUUnX1VEfm/ZSzg5OsOnAGuX0Sj8fkpd++IJ/65M1y801TpKSkWAoLJ0vB5ElunjTpEzJ50o3CsnDyJJl04yfkG9/4hvMizarTsYMZlIBfyGA9eWIbYhReeYhRCHKEJ5OnEa88cjVSvRuhBSFPQ+NVlBpKgJnI7/n5qAiqQiheeXjaLlq0yIlRFKxRIZT0BAhSqdoqVdslb8uW12p3ukx1XAhtpAHAC5ZCUV1dXU4URqDjIQ2eiwh3sDTbG5n4qdee3/bYxrXMNb1kyRJ3jTc2NgpCKB65eITSF6SaUtljqm2p/ta2ZR8BPEmZnn51x0kv0Nh2Q6hro1fRuP6y5eu331Daen++357a+RkBI2AEjIARMAJGwAgYgcwRCLU0e6GW6I/X7ujDg6Ff+tBJRcRlxMq+0UO+H1E8Ln29PdK9fp188uYpUlw0WUqKCwefiwpkSnGhE1IbGxosh1wO2YcKVIhReIEhvu3du9eJIngoBoNBeeWVVwY8hlVQ8Qt8KrbYMj2RCobw00JJeIQi+uGBS1g4qQkQo/DQ1UnbSV/ny5Lz4jyxPbxgd+zY4Yp0kS+VlAwUkcIj1J8jFHZmf+nZmv+a9DOD5wsvvOAecvCwIxqNutys+/btcylSzAs0X66wCzuPJdv3ihdulveVtYkXaZS31HTJH5Y1/yJzN4v2zUbACBgBI2AEjIARMAJGIN8JBFtu88oavvqDlk0bKdMU78d7ESdSVNJzvdou7Jbf/jodAvFYv/z4Rw9IUeEw4uhp4bSoYJL86qlZA+GV6XyHfWZ0CKh4xjLdidQJiFGkTyA/aHl5uROjEE2oMq0hyipG+cUVv+gykddhMljYNiKo5rrkc3DFI5Sq3eRkJTcrQiiiYG9vb95cN35bTGWPbMMbmfyomh+UAlIUknruuecGbA+7MtsbXAT1251eqyz1AQa2R55ftuFpu3TpUlm9erV0dHQ49gihJ06cGAiN135D20zbUbfbcmISaNp/RK4L1stbA23ihRvlTdWd8qGyRhNI8/2e3M7PCBgBI2AEjIARMAJGIOMEXvdvjevKDjMOifXhQyqxuAmkmRqWrVxRK5MnfWJwr1GfRyki6pf/6YuyZ8/uTB2ufe/pIkl+EAhvCKF4hHZ3dwuh2looiTBuFaHUo9FE0MEFKb8QrIIUvDS0m3X1ysMjlHyYeIRSMZ2weELF8ZRUAcrfTrm8nkpIYxu2R45QQrPXrl0reIQStk0eSw2Lhxm2p/bnZ2zrqW3Rb3vKDlY81Pjtb190HqHkiUZ83rp160BYPB6hNhmBkRJ47dhJ+auKBvGCUbki0CQX1XTKVcHWn2f8btEOwAgYASNgBIyAETACRsAI5DWBqqpLbqttDWzv7RXp75NeAuxH4BE30ht/+/zgBAjv/cynb3Fh84TODxleX1wkN5UUS1VlZPAd2jvjQuDAgQMuNJ6q3Yh0eOSpoKKCk18E9a/r+7ZMLUzBBUEKz7zp06c7MRSvR8KTyY2Z7JHnF0JZ15Blf9j8uBjFOHwJ54QQ2t7e7opHwUW9kOGGnTFji7zWpb7HcqLOfhapGOg1qraHVyhCPGkv8PymOBrXPQK8FkrC1mgTlmp3aoPjYA72FXlE4OCpXvmHZc1OIL060i4XLeuSt5c3PJ7X96J2ckbACBgBI2AEjIARMAJGIOMEqh645OOVTYHGI8dF4n0D1VTzaKyR9aeiog45/woLhg+tLy4uloKCAnnwwQcHBuNZf5JZfIDwT579h4vYoZW7KdpDyCyh8QhSiCZ+EUVFqVSii207I8ipgKy81CuPpXqEUowKIbS5udmFxiNI0Rb5NKnd+QU1PT+2Ib7hCbtt2zYnhCLOERpP+DYMEe4Qj7XQlNnYGRsbjIXaHu9jf9ic8kNgxtuWtAy1tbWOOR6htEG+2Z7amS2zj8CJ/n751qo28SraxAu2LnlnuHWnV9b6nozfL9oBGAEjYASMgBEwAkbACBiBvCZQVXXJX0SaAktf2yPx0xXUzYF0/AdM69evl0mTbhzGaxSv0iIpKiqS2267zRWWUY+l8T/i/PlGRCrED7zB8OLFKxEPsfr6eidG4RGKkKJiFOuDiS+2fWiBCnYIoIhUiFHPP/+8zJ07V0KhoFC5e8uWLS5HI22iE+vYuS51ez4sOSct0kWOUDxC8YxFCEUgprq5CvAq5rGEnwp8ZnND25zy0esWdnAlP+38+fOdCE9+2p07d55TLZ72YVYBOx9szs4h+wn0xePyUHSDeOFW8ULRrqtCrRs9kYvz+l7UTs4IGAEjYASMgBEwAkbACGScgMhFvxdqnP3U+m0SYyAYj0nMCjSNywhKB9/kDfzOd74jhYXDhdUn3kcgXbBgwcAxsh+bZCDPpHJNxQShjYrx6pVH8RTEKIqp4BGKcKIeZurVqMKKCi3JSxWrkrdPlNd+Pqwnc4PpSy+95BjjlUflbjwiaQPagjZJNWk75oJ96zEOdcwIoRTowROWYlEtLS1OnEMIhY/mp1V+LP1sJ4o9jeQ8lQ9LtT28QWHHdcnDDQR4PL5XrVrl8rLu2rXLeYTzQGQor1Bt01S2aduMwFgS4Bf9xQ3bxAs09r0p2HLcq+0WL9L1wYzfL9oBGAEjYASMgBEwAkbACBiBvCYwVy72KqKl9zWtk/5YLOEtYwLpWI59BvatA3AKyxQXlwih80PnHS10Ifjf+MY3pK+3d0AQHNihrTgCiB4qRuENSuVuhFAEkkAg4AQTxChEFK06rQLLSMSZifpZZaUCHkIUBYDUG5QQcKrGU7CGYkn79+8/xzMvH02V6xm7O3XqlPNEpkgXQigpAhCGEeFnz57tPGcR8bA9ZThRbWmk5622p0v+Xj2RX375ZSeE8sCDvKx4IyNG0yb+Sftd/zZbNwLZRSAuoe375F2VrTvfHmgKeStfFS/U+g95fS9qJ2cEjIARMAJGwAgYASNgBDJOoKrqEq+yLXDXqnY50dcv/fGY9JtD4qiNlRiM68xOzx6cx+W1La/JF+66S4qLiqS4uGhogbSoQAoLJsmG7u6z9jlqB5tlO1JWyk+XyYeJVx5CKGIcXnkUS1q8ePGAGIWI4hdURirKTMTPw0vPm3WEPGa24RE6Z84cJzaTj7Wzs9N5hJKnFW/odMKRtW2T2zIbXvuPTW3Ov02PkW3Hjx+XPXv2SHd3tzQ0NEhFRYXz7iZ8G+HuySfPhH/7mSpbW57h42ehrFiqRyjvk6eZQmihUMilwCA1CaHxpMZACE22PW03XWrb2dIIZDWBeFzaDh2TP6xqPXl5qHW3V9MlXrj5Fxm/X7QDMAJGwAgYASNgBIyAETACeU0AgbSqM/Sx6mbZf7JX+qjESx0UE0nPe/yUajBOKDGedHiU4VmHR1mgrFSm/uB7UlxUMLQwerqiPeLo7JdePO/jypU/TMUP8QMRhPDYDRs2SFNT04AQSmg8wslIQ+P9gsxEX1cRFDGKGZaIfFTtxsPZL4QePHjQhYone+blin2N9DjxCCU/KEIcghy5aVUIJTQeIRReKiKbV2hq0TPVNabXLPl9VQiFJ0WoSD0AZ3jDnWufdhgqLcNI29Y+bwSyk0BM9vT0yt8sa5E3hNuOvqG6XbxI/c/z+l7UTs4IGAEjYASMgBEwAkbACGScwANykVfZ+dwfVzbLpiMnJC5xE0jPc8SEsIcHE4IK4bUM6lesWDmQ35KwbhVSEKR+9tOfyCdvKklLIEVE/dIX7pRjx44keaGe58Fm4Z/5+SGEECJL4R4EOoQ6BDsK/KiYxzJZdIFv8jZ7fa5gBTvlh10iMpOncc2aNa74F16RCNLYMjatE22k7cQ21vNh4jzIhUpeSi3SBQuYkMOSXJbJtqcMzebOta+hrjk/N7yRCY3nGudaJx0GD5KOHTs2EBqvNqf25n+dD7Zn52AEkgnEJSYnYnH51Bo8R5vWXFzdIV6o/pcZv1+0AzACRsAIGAEjYASMgBEwAnlNQOR1XqTjmbdUNkndvkPuPp1iTTadIYBAlBy6ybsIKgzm165d6wr9lJWVydy5LzsxhZyMCe+oM+HdKkghHuAt9cUv3CnFhZOH9R6dUlwozNHWJpF46oI2Z442e9YQMuAGJ133Hx3h2IhRCMkrV650YhThs3iPIdqpIKVii5+fbrPl2eKUX6yDF555mmcVm0SMwiuPqt14M6sQmm5ovL/9snndb3N+gVePmbQMVIwnNy3e3EuWLHFpAxBC1SMU21Ixz2zvbDsb7LpT+6N/w+5mzJjh+jqEUArLkf5C84PyEIkUBdieiZ5qmbY0AiL90u+ieL7RvE68YP2RKyLRrV55/Yfy+l7UTs4IGAEjYASMgBEwAkbACGSawC0iF7+lYt0SL1gvC1/b5cYmcW7OLcZ+YJzGAF5DbBncM8hHaEJIIZxWi60MJhokb0f4u+++H0pJUaFMKRkm72hxoRROvlFmTH9UYrF+6e87NXBcubCCOEVILGHZW7dudQVrIpGIE6PggJCCiKf5LU2ISk+IUpuCF+w0PJntpBsgRyiCPaHx5MekWA12nDypkIhAlW8TKQAQ4DQ/LTlC8QhFgEfIw+7M9kZmb2p3LNX2NKUA1zO2h8dtMBh0OVk3bdrkvEGTRWq1N13mm+3Z+RiBCyHQxz1YLC4PrdssXniNXLVso1waaPmPTN8v2vcbASNgBIyAETACRsAIGIH8JuCq2LcteHtZozy8dou7p4/loTjKQFwH6Sz1tX+ArtsQ8xCVKisrhRyDWvEcQUBnv1CQzvpTs56Up0cM1qkAACAASURBVE/Pj02fJp++7ZZhPUepaF9cVCi33367y79H4/iP90IGYCP5W75T56GOAa6ExhIaT3gyhZKobI4YhYiiQgoMlZl6nOlrXfo/o9smylLP3c+GbfCDAUsEUd5/8cUXnRBKePKOHTsGcoOqrY+knbPxs2p3/mUqG0To5bpFkKOK+fz58911Cy/YKdOJYkPnc55qb8qK17quHLE7tuGNPHv2bFcsKRqNupQieOXSDiO1PdrWJiNgBM4QiBO1Eo/Joi3bxQutkSuWdYtX1vD+/L4ZtbMzAkbACBgBI2AEjIARMAKZJkCRpurO4LXlTfLN1m7pixPelb8Tg3cG8XiWEWKLEEoREKoi+71C1btMhQYVD/T1SJcJgXSmPPXkE/Kv9/6LFBVMSksgnVJS7EKiM90iiBhwwwvRz66hod7lD0SQIjwZ8URDa1XQGymrifp52DGrkAwHvJT9xZLwgqRIFbaLIJU85aPYxDlx3ZIP9ciRI7J9+3bp6uqSuro6CQQCzmORhxiId5pOwGxvZJ6handwY6a/QwRFgKdYEg+LmpubZePGjc4jl7ZInvLR9pLP0V4bgXEhEBPpj8dlzd4DcmmoTt5Y0X7EK2/+XqZvF+37jYARMAJGwAgYASNgBIxAfhOoeuASr6o9cEWwWW5e2SZH+8l+lfsePQzWNcSW8GLCu/F0qqqqckIog38VVFRMQRRQIVSXCAejIdghkP7qqSfll7/4mdw0pdjlFMVDdKgZEfWBBx5wIeqZEB/wBiVH5auvvuoKqJC7EhHZz+6JJ2ae5WWWzEo5Jm+31wnPRjjACIEPMYocrIQn44GLEIrtIkwnT9iDzvpe8mvdno3LVPbMNs6VQkmHDh1yXtP6AAMm8IEX1y0PMPTaTF6azQ0tjsKLGU6ExZMflLQDPOQg/QXeyFzzFOlK5Q2qbee3N92WjbZmx2QEco4AD6rjcdl45Jj8eWSNvKGqS7xg4y/y+2bUzs4IGAEjYASMgBEwAkbACGSagPMg7QhdGmyV/1HTLDuO90g/VauzVCPVQbl/QM4gHm86CiZReAYhtLq6WhYtWjRQ8AdhRb2jVFAZT5EOgXTWzMflrjvvSKtqfUlRgdxx+2dlbVfXOULYeAz24Lt06VInoqigAr9MsBvPdhrN74IVzBD0mNk3YhShyRQFQqxvaWlxYhS2qwVrUolS49HmY/kdySIvDy/0mqVyOdcsofHY3O9+9zvnjYyApwzN9oYWPVPZLTanfR4sNT9oaWmpYw1zHhwhwtMWqXLUjqVN2L6NgBEYhECcdDox2XuqVyZXNcql1WtNIM30vbJ9vxEwAkbACBgBI2AEjMAEICAPXORVts96Qyh68n2Reuk8eET6+7NXIEU8wrts27ZtrgL1qlWrXJgtnneITwgFKkgli3nJr1OJCmO1jfyj9/3ge1JYcOOQXqPqUVpcVCAPP/RziZ2uAO8XhAcZUo36ZkRmPPXMI29ocUpFPJbMWqzGL4QSnkx+TK0an6o9sW226zzqDTrOO+Q8VAhFhOPhRVtbmxPnKCCFNzLXLMy4Zv0Fk8bqOsyn/aq9+cVjvLtJdUGhJBjX1tY65niEUqyKgmnJk9qbf5n8GXttBIzA+BHg+XQ83i8n4jH50qqovKnGBNIJcDdup2gEjIARMAJGwAgYASOQDQQuC0S/8/Zwp1wUqpPynfskFuuTeBa6kDKAJwchnlCIUIgdKhJku/Ax84nH5ZZP3SwlxQVDCKRFMqWoWEoKi+TO2++QF59/Xo4ePTZ+o7KkbyLPIzkds53teByfejOqval3HnZIIa+yslJZuXKldHZ2Ch6ReIQSKo7nJHabLxMirn/2nxd5KTlv8lQSpk3eSry4EYpJIeBnOB5tlm/fge2pRyjr5KedO3fOQMX4tWvXuvysPEDCG1QFd38b2boRMALZT8D9YsRj7kD/o2WtvKWmS/64rNlC7LPhhtmOwQgYASNgBIyAETACRiDPCYTaf3RdpLPXC6w6+uzG7dIfIwtp4uY8m4YSCE2ITiqO5ooAgjD0lXu+LEWFFGYaSiAtlJKiIvnklJvkpz9+UJ579teyZ/fujDUBVcERSCeiBylCFB6NCKHYGZ6OeDxSFGjFihXOe3nLli2ucrqGJ/uFUP96xhpwDL4Y0Y3ctDt37nQFzigaRaoAFULhxPWpQrJ6N/I6V67XTB4nnNSbliXX3vPPP+9y05IfdPXq1a5AFYWqDh8+7DxC8dLVSe2Opa7re7Y0AkYgNwgkBNLEg7XfbNgqb63ulD8zgTTPb8Tt9IyAETACRsAIGAEjYAQyT2CuXOxVtpVeXx6NecGG/h+2bZA+l4M0O73eGPTjkZatgkuymMhx/uxnP5PioqELMhFaP6W4SKYUFsvX7/2/8qtZT8msJ2ZK9/rujAkdeD/mmhidjrjlbyNdp52YOV8EKSp3r1ixXPDKy8f8oOoFqkKaimn6mvfxQiQvKkJwU1OT81ScM2dOSg/ubL0e07GH8fyM2lmq78T2KJZEHta6ujqXkoHUBITF0xbaRrkh8dhRGgEjcCEEEtd7XJbtPSBvr2qXD5WbB2nmb5jtCIyAETACRsAIGAEjYATymwBFmmraAn9S3iJesEVur++Q4zGqZmenQMqAAy8+9exLJTRkYhuecnhbTp8+3YXBUnE7FAo5Yemuu+6SKSXFQ4TWJ8RT8o7ecvMn5YkZjzmB9MnHn5DG+oaMCiMINvkgfnEOtNGMGTNcG2E/tFF5eflA1e69e/e6FA4anoxImG9TKpGNbQhxhMaTJoAiPuSwJJclYdxcT7BjOZTAl4nrLhe+02972B+iPA956B9aW1sHUjLgmau2l6qd8s0W7XyMgBEYhICrYk9O6j5Zd7RH3l3bIe8MtkzL75tROzsjYASMgBEwAkbACBgBI5BpAlUPXOJVR0uvC7Ts90Kt2/6+tqV/b08vFQIGuXPP3GYVDTo6OsY1N6YKhCoO6VILohB6HQ6HhUI8O3bscCKHUqIid8HkyVJSXDSsQFpSVCg/+fGD8szTv5KnZz0lTz4xUyLhsMslqPsb7yWFXrJJhFKPz8GOSdtG24zcl4i8eIRSdKq9vd2FhydXVfdzxc5Szf7P5No654snIvkpCc+mgjmh8XiEwhThjhnhWBnCWIVR1pXpYOwn6nbl5V/iDYrtkZ92yZIlrjDVunXrnBA9mO3km80Ndp623QikS0B/83U51N/xQEv7uF27drkCcUN9Pqvfi4vE4nGJxXvlQF+//Omq9eKVNn0l07eL9v1GwAgYASNgBIyAETACRiC/CVQ9cMkNka5yL9LS/4ZIW9//qGySDSdOZrMDqeDpR37IsRRk/GIHAhJiB151eH21tLQ4kY3ck1qExz+ASwgd/bJn9075/O2flZKiofOOTikuFLxH7/7Sl+SpWYmK6XwnxzB//vyMhteuWrUqa4UxbSPsAE9HPEIXL14sHHN3d7cTAykclKqNsnpwnObBYWfJofKcK+dMfkoql9fX1zuPUERiBH0ET+XGciyvoXzdt/LT81MhlIcJ8IY7xeRoB9rH3zek2bT2MSNgBFwl90Qfp9cQS/o4cpHTx1EQj99jokq0j+P65Pdzdwbzd19o47nYhX6RfumTnlhMJtd1ixdo+mV+34za2RkBI2AEjIARMAJGwAgYgUwTqKq65A/CbQEv3ChvCLbIDaEGaTp4+ELv78fk7xkcMROGitijAgVLBkVa1MS/fbB1FTl0yefYJ/knX3nlFSeErlmzRjZs2CB4oxD+mmrSY9Jl4jNx6evrlYd+/l+uMBMCKDlGB50Jrf/kFHls+jR3Tgzu9LgR/Y4ePZrqq8dlG5XsM5HOQNtFBT14IIK+8MILrmBNMBh0BWvIEbpt2zYnhvqL1SgcFRB5TRvlw4RAwDWACEexpPXr1zthrqKiwgnq2Aw2RLvxIMHvBcp2v32pndky8WACDqlsTz2ReWBBsSSKU9E3wJ/rkzbxT9ofYH82GQEjMDICXDc8YODa4veXa41rrrKy0kUD8DutfRypbfye79q/dXZ2juxLs+jT7pfqtEDaF4/LV1tfFS/S+O+Zvl207zcCRsAIGAEjYASMgBEwAvlNoKrqkvcNCKSt8uZAvZTt3JdFQ4XUh0Loul/UQQi6++675Sc/+clZ2/2f0XXCX6m2zT5KS5e68FdCrwk9xit0NKaVK2rl5inFQ3qP4jWqoun99/1Ann36jDCqx4owwwAxExMiD0wYgOrxjMVSBSn2zeDWL4SSI5TK3QihcBit9skEz1Tf6RfSdJ3PIRD4vUE5d7xiEQkQ6ObNm+c4IX5i+yoQjEX75Ns+VUDxnxc2qLaHJ9qCBQsGHpLAfc+ePbkdspvK+GybERgnAvRtyZM+vNKHPfRx5EEmVQ0Pe+jj+P3TPk4flnGt+q/dVOt8ZsWKFclfmTOvzwikMYlJXB7q3ine0hU/zu+bUTs7I2AEjIARMAJGwAgYASOQYQIfq6q65JpIW8CraOq7PNjW4wUb5dkNm7N+IEFInX9ghED0mc98Rm66+Wa59957XSEehFA+g7cJQtvy5ctdDsqtW7c6j0PENjw9VZhKNYg7HxB4vfz7t7/hwuZVAE21nFJSJEWFBfLFL9wpTz7xmDw9K/XAj0FjJiZ44DkLWz/r811n0Mogl/2xxGMXMWrRokUuHyaV0lWMgqGGx2fi3MfzO+FM7jwKJWGb5NglTQA2S1oH7BdWCHhw0zkdoeB82yrf/k7tToVkhJfEA5JSqampccWSCI3fv3+/HD9+3NneaPUH42lL9l1GIFsJEBZ/8OBB5/GPdycPvoLBgJDDmz5OC8LRr/nnkfZF2k+S8kJF2GxlMthxOYE0Roh9XOKxuMzesU+uWrTsZxm+XbSvNwJGwAgYASNgBIyAETACeU6AIk2V7YErg82nLgu1HvNCTfLj5nXSGzvX42Owm/lMbD87N2ZCCL399s9JyWnR8TOf+bT86D8ekCdnzpQVK5a7gZL/OBE/Bpv9nxvJunr9zZnzOykunCzDhdYXFxXJzTffLA/94hfy1FOzZNaTZ8J8dVCIsNPY2DiSwxi1z3I+hK1TzXwoMc7/nn9gy7FzHnjrqlcenkF4QW7atMnliCNMHA+iXJ9UTPPbVPI5wVKLiCCEkr4AO0bsRySAM6K+inks/WzVJmyZuE6S2fAaZsoNlr/5zW9cxXgKJSGEkq9wy5Ytsm/fPif+Y+M2GQEjMDyB5L5N+zz/X+L1Th9HflBSn9DHJYTQoPMIJUWKv4/Th2/J1/KF9nHsj4dLPGRLdZz+Y87KdW6/YqSFcf9I04Gjcs3iFd1eRdtDXln3G/P8rtROzwgYASNgBIyAETACRsAIZIhAVdUlXnVH6F2hZrk02CResEm+Wtsix/vOzqmXbYMIPFASgyvC0hPedXfc8TkpLi6Um0qKZEpJodw0pVjuuftLsmjhwoGQ5bE+D4S/z332s8N6j+JRWlhYKN/85jeH9M5E7CGkOjnH4VifB/vXgSWFjziOVINWthPizcygFJEPj9Da2lrnCYkQ6PfKy1WPnuF4Kyv9HOeJ+EsRETxjyZ0HF6qaI9ohEqQK9U7F2Lad++AAJtgbfQAzLMm9itcYojN5WUkPgcdawlO8b6APSG4rbTNbGgEjMDIC2sfx4IEHEDyIwDObPk7zhKv4OZ79nf4WEYmQk9c7AilpCeL9Eu+Pya4TPfLHZXVHvKrWv9Y7xTdFotd7VXKJvralETACRsAIGAEjYASMgBEwAqNBoKL9p5cGGhq8cKt4oVYpCNfLrp7s9uqjOAqi3KxZeI/+yg3G7rrrTieQ+sPZiwony+fvuMMJJyoyjvaAif0xs/9HHnlEioooyFQ0kF/UfzxuvajACai33367zJgxI6XwqKIYAz31hBnZ0HX0Pk2xKvKQajEMBr4IfQyGNW3B5s2bnRCK9xAcBmOsrEbv6EZvT3rMutQ9D3XMeCghAHP+ra2tsmzZMsdl9uzZTiRQUYB2VM9G1nW7Cn3a3hN1qTxg42egAjwiKOuE4SLAaG5aHpRoygxCeAezPW3D5LbVNralEZhIBPzXwXDXBn3coUOHXB8XjUbdw6/S0lLnmU2qCq7d5P4tuV/T69t/bY/1Or9T5DX1n2vOtDHaKBopGUhjcTkpIgWRlvjbyhtXedWd9V645YtvremOvjnY+v+Nxi2g7cMIGAEjYASMgBEwAkbACBgBJRDs+K4XiZ70QvWH3hhsPXhdeZ10HTl2Tlh6Ng0u8FxJeKgkPEiffvpXgkBa5Ct8dEaYLHLemvfff7/s3bvXnddohtayL4QZQglvvPFGKS4uHlwcpZp9UYHcPKVEHnzwwbOEssEGjIhChCxmasILMhQKSVtbmytWoyLoaDLM1Lklfy/npIKBvsdr2hcBbvfu3c4ztrq62gnXtI2KA4O1n21P7QEKFxVX/MIo62wnNcMrr7ziRGdCdcnRShtoG2n72NIIGIGREaBP8/ffvCYFCNcX6ScoildVVeVSf3Adcq3qNcpS17O5b6MP2bBhw8jAZMun4+QfTcxuRUS+srxLPhhoEa+yjVRIZe+u7tp9RXnLR/U2zpZGwAgYASNgBIyAETACRsAIXCiBB+SiN1V0zvGWrxVvWYdcW71BvOo2WbZn/zlCUbaMHTgO8lbiSTZzJuLL0y5k+Z/+6UvneJAmRNIiKSkpkckFBfLpT39aSsvKRvVUYvG4C+O95557pLCoSIqH8h4tLpSCSZ+Q//rpg/Lyy3PTGmjiPbdjx45RPeaR7CxZMORv81mkIiwTr0Q8Z4PBRO48ioiomKeeoCoOqKCnr22ZWhBVUcXvFco28hKWlZU73hRK4iEGxcEQbPy2p6KO2p5f4BmJPdtnjcBEJ0AhMlJQUDFecyBzHfLQUfs3Xep1m4v9Gvmuc3VCIO3j4PvJkxyXB9u2y/VlTXEv0nrSi7Qef0+k7eg7TCC90Dtg+3sjYASMgBEwAkbACBgBI3A2gcuDK672aro+7AUb//6ycPsnvEWrPjd7254T0huTXtwXXKxX4iY9WwYbiCPhcHhAYGRgd/fddw/jvVkkJUWF8v9//O/kxz96QLZt2yrxWH9ijl9YztVFC+dLweRJQ4fWn/Ye/eIX7pCtp70yGYQON/BEIKWyuU3pEfCLav6/UIENb1C8YPFIRCTAO5GcqaQMIHcevKdPn+5SOGj75LJIMJx9jcb7ykdFFfap27g28UIj7QD5bElDgDcyRVxoB5uMgBEYOQHt5/wPDLSP04Jw5OClj8MjdMWKFa6PI0806Wno40ibon3caPQD2bQP+h+KAub8RC5SEVny6g7xQvVyOV6koUbxKjqOmUB69r2svTICRsAIGAEjYASMgBEwAqNPYHHdHzy6fuvheF9c+hBIXSHVxE16Ng02KAyhgztEGDw4hwtvH6gsT5j7TSWyeNECOXniuCsZy+DyfKatWzZL4eQbhw6rRxylgNSUYgmHyt3X1NXVDYhIQw0sOUcKz9iUPgHa0i8S4BFKjlAGzFSMRwgdzCN0qLaw9854hyJAqAjKUoVQPLuXLl0qK1eulHXr1jkhWtMyqKijQs75XnPpW4J90gjkJwF/H0eOUB44kCOUgnDkrdY+jj6L65P+TvsvvW71db4uFyxY4H4H8sEC6vceFi9YJ28NRk8LpO0mkI7+3a/t0QgYASNgBIyAETACRsAIJBGIRK//l5b1h/tjCKS9Eo85jTTrxhgUxtGBHVXBv/rVr0pR0RDFkU6LlGdykxZKYcGNcv99U6Wzs+OscN50TlZDfP/zR/8hRQV4jyZE0MGWhQWT5Hvf/Y70OK+5mKu07R+06rmkWhIGqaJSOseWL5/hnIcS0WgDiogQFk9BDnLOUTWe/HlUjcdrUfOE4jWlxX6Ucbr89fMTbYmQgkDPrCILhVmoGD9//nyXmxahHw81PNUQakh/MdiU3J5Dte1g+7DtRiCfCOg1wFJ/U/zn5+/jSD+xceNGFxpfU1PtPELnzJnj+jiuUS2k5xdAU/VxbPN/Jl/7td/+9rfut8HPM1fXtxw9Lm8PrJIrA1Hxwk1yUUWbCaRJt6720ggYASNgBIyAETACRsAIjD6BSP31H1/defhUf0wIskcgdbmwsmxksWfPntOFmma55de+9rVhPUhTiZfFhZPls5++RebOmSMUf0pn0kEtXnIFeI+mLA51RjAtLiqQT992i2zZvOn07uNO0NMqwMMNUBkEIzzp96ZzjLn+Gc5VRQNEAjxCEUL37Nkt3d0JIRSP0IULF7o8ljBEAGWeCIP/4WzmQt/HI5S8hBRKokiXCqEI0bRDKjEn123Ojt8IZIIA1xKpP+jjyQ/qF0IpCEdqCq5FhE3r4854sQ/Xx/FwbOfOnZlo0lH/zgOneuWDgVVyVaBdvIqW+BsqoiaQjv7dr+3RCBgBI2AEjIARMAJGwAgkEYjUX//h6ubDB3vJP9or/VTxHvXb/QvbIQNKCrkwaEQMw4P03nvvlaKi0xXkS9L3JJ1SUiQImCXFxfKdf/+2ELrPpALduaJkQrg7ePCAfPELd0lR4eRhvUcnTfqEzH7pt6dPOpHP9cSJE/LSSy8NeMEONdgjhyMD53OP5cI4jsdf+zn615Vx8jEghCJUa37Q1atXO4EOoQ7PxV//+lnHjHZXz0YVRHU5FMuJ/h6MVGRhybWDHZKDlfyg2D9eajyA4BrDQxfxJtWk7ZnqPdtmBCYSAX/frNeFLpM5aB9H8T3SUNDHkVNb+zj/gzOuV2b6OvoufT3R+zFl4eeg3rLKi6gBvNvzYeqJxeTvKhvk0vLW/jcFm3ZfEmlZ965g9H8n3b3ZSyNgBIyAETACRsAIGAEjYARGlUAkev1V4cbDXUdPCu6jLmD2PPNzjtXAhIEn3jYMKBkMMTC6//775eabb3aFmG4agUB6xqu0SAiDv+3WT8nzz/9aDh866A4fMXZg8Is77emCTs8/9xvnOTqQ13SQEHs8VL/85bulp6fnLK879kkYOMfvH+SlWuczeO7l8jTAkMK8/f2Ox+HDh915IRIkV43HgxEWCAMqhKZiY9vO9ajCXpj93BBdCDklLx9iTGNjg2zatMl5q+EROlRofC7bnR27ERgPAske1bzm4QIPe3jY0N3dLfX19RIMBmXevHnuYY+m/7A+7tw+bLh+PbmP4zU8eWhK+o9IJOJ479u3bzyaf1y+456VUbk40Ch/GGiNXRRpe+0dgda/HdV7P9uZETACRsAIGAEjYASMgBEwAkkEItHrLwo0Hq7YzcAi7orYJ0rZj8sYIK0vQWxjAIrQgxecDqYefvhhufPzn3NC5xnh80yoe9rbiibLPV++21Xb5oAGxL04Ymm/dHW2OyF1uNB6hFrmVzdtGvBI9Z8guTIZ2OnxD7bEE6a9vd3/pzm1jvi2e/du6ejokJqaGhcWj9cinrEqhOqA189DPYIG42LbE8ICzLgONM/qb37zaycSwLqrq8t541LRGi9kvNcQqJm5hnTGxgfsPKesyw7WCGSeAH0cQijXW23tMlmyZLHLgUyxJPo4+jJ/30bfpduSt1u/llowRUimj2OJGMoDUlIQdHZ2uiJVBw4ccOk/6OP8/VrmrWM0jiAmj3RukUvKG+PvCTTveUuk4/B1i1s+mnT3Zi+NgBEwAkbACBgBI2AEjIARGFUCkej1XrDp8JPrtyRC612RpvOr8D4aw4LB9oGY09jY6AZMOqB8ikHnrJnyve98W0qKCwTvzbRF0SQP0MKCAikpKXGDMc1NGouRJ+6U3PeD76Ulwt74iY/L449Nc0JzqvOgoBCDPT3+wZYMCqlOnOkJ5oMNPHlPQ+MRc1esWCGlpaVCVXO8Fzk3v6eUiQKpRYBkG0BEUaEYO5gxY4azebbhEUp+QkLjqWC9ZcsWVzUescbEzkxfLfb9uUjA38clHz/v4W1N+g9EOXJQU0DP+rj0+rLkvk1fk+aD3wNmHvRQbIq+jtd4hJJnmoc9pP949dVXBa9QvHP5LZo4U6+Ubj8gVy9d0+eFWja/J9Jx7I9NIB3VW1/bmREwAkbACBgBI2AEjIAROJcAAmmo7fC/1TUnwuv7RPqzLgtpYlhErsRkgfHpWTPlmadnyfRpD8tnP3Pr+YukJUVSVFQkhYWFcscddzjPIL61pqpSbr6pZFjhlbymX/zC5+XkyeMpx3AMtgm7VPFLB4uplpwjhZoyPSBU8QABDjGUwSr58whpxEuKQS2DW20TFUFZpnOeqc59Im+DGzNs8bhFjGlubnZh8alsgfbROaXR2UYjYASGJJDcx5GGoq5utfNW1D6OhxT6sGci90+jce7KEbbkmC4rK3NC6I4d250I6m8s2oaJvk/X/e/n9/pJaT98Uv60rEG8qna5PtRx7C/LzYP03BtY22IEjIARMAJGwAgYASNgBEaTwJJ1V3mR9q23VjdLD96j8T7pPx1on20DEKr9EmqXPFB76qmEIPfkzJny7W9+U24uKZGSoiKZQhEnlsXpFHGieFORUMSpqIgw/SL5xc//S+65+0tSXEhRp8FC99l3QlhdtXKlQ5ZqMMc2QjJTHX/y+fAaL0zymKba13i0C147ePLgtcgxI9xpWLcKoqmO27YlCqskc4CfigMs8aJ6/vnnXV7a2tpa56FGBWaEaNp9qClTNjHUMdl7RiDTBFRIG+z64P2TJ0+6SueExuOJTV5oHkao1zt9HLP1cUN7idKf0cf5H4T5+zgY8h4pBwiNxyOUlCv0caT/oB0GayfsaKj3Mm1n4/H98fgpOdjXL38SXCNeOCq/H44ee3d5g4XYj+a9r+3LCBgBI2AEjIARMAJGwAikJFDZufp/Burl6Cl8R3slWwPZqLLNYFYHZ8kiFK8Rnn7ynw/KHZ/9nJQUqkg6mLg59PaCSZ+QooJJLnx/KIF08uTJ8uCDD7pBXypPPwZUbOf4CSEc6vh10MlnKGqU3be/vQAAIABJREFUqQmBFJapGNu2c8UDbVNdqi0iEMyePduJzeSgJc0Cnrjkz0sWAZJfZ6rt7XuNQK4R4NqhjyUf5YkTJ5wIR9X49evXDxRLIjQe0U493xHx/Ner9Wvn9mt+JrDyz/4+jt9lHqhRLKmhIVEQbv/+/S73sd+WrI/z0xh8nQfVvbGY/E1ti3ihjtg7wi3HvLAJpCnvX22jETACRsAIGAEjYASMgBEYLQLvXtxx3esiHfveFlwjO47jsdiftQIphWbIc+kftOm635Pl6SdnyZOPPyE//fGD8qmbbpZi5xFa6KrQDy50phBL9e8G9R4tlOLiQrnrrrtc0QiGO4MNANnO8VNVPJ1BOR5MeNtkaqLAD96j6RyrtsFEWapIQBuxjpBMASoEmCVLlrh8rORlRaBBFNciIn7b0HWWKqrrtky1uX2vEcgVAlwzeCEeOnTI5QjVPMhcf/RbhHBr36XXa3L/pO8nb7fXCaEUPvRxzPy+0schhGoe5La2Nve7R55W0rDQJvRhOqstWb+mJNJf9hLJE4vL7Ws6+y8NRHdcEWnZ7UUa/2y07vtsP0bACBgBI2AEjIARMAJGwAikIPDOpdHr3xNuP+xF6qX1wDEUvqwVSBleEI483AAWgfSpmU/K2s5OWb1ylfzfr/2L4A06XBX6EYmnxYUyxRWGKpAFCxYOO/LRQWK6lew5x0xWsmfAS/gpg+PheOfr+yoQ4GnGOSK64AFMyGh5ebkr2kLY6NatWwVvKURlFTuHNQj7gBEwAsMSoB/iIQPpVcgP2tra6n4DyF05d+5cF8KNeEc/hWcoSxM+h/YE9ffX2scpN+3j5s2b5/q45cuXu4Jwr732muvjaAse9Nk0tgR64zGJx0Tub98of1TeHPMqoru8chNIU9zC2iYjYASMgBEwAkbACBgBIzB6BN5V0fTe6yo69nkVjRLYusfd9WdriD0HR/Vu/wAv1brzIH1ipqxYViukUz108KDMmPaoyy+Kx+dIhdDBPl9cMEm+/93vuryRwwlj+j5eN+kO4BFTMzVxvOToU3EwFed820a7MCO4EBqPAEOhpDVr1sjatWudRyj58/AI9U/qMQUzXfe/b+tGwAgMToBrBtGN3Ls8aNi8ebMr3FNdXe28FfFa9OdB1us03/qf8TgfZad9HMUAEZtXrFjhChPysIf0H1SNT55oJ38fx2ubxoZALzcu/SK/2rRd/mRpvXgV0Y1eqO6/j96dn+3JCBgBI2AEjIARMAJGwAgYgXMJhJre7VW3111T3nzq5+tfc4JiL2FyY3Pff8F73bJlixOwhhtMMhAkJ5p6u7CsW71avvKVe2TSpBtd4aYpFyCWFhcXyGc+fat0dXaM6Jx27dqVdm5PBq+ZnFpaWtIWc4drj0y8jwiggiffj5cU82OPPea8zdj23HPPnZUftLu726U20GJJiKEmBGTSCu27c4UA14mKaAhpKqYlHz+e1hSsW7dunXv4UFFR4a5BhFDCuDX3sYp5usxEH5Jr3wkr7eM0x6oWSgqHw9LY2Ojysm7fvt3luEaUzuU+zm9nedVPO/E5JtU794sXqJN3hqN7bljc+Nfn3sDZFiNgBIyAETACRsAIGAEjYARGj0Bg5Q1edfv+68tb4/fUJcS+vrjTSZPHtRl/zQAIDyMG0cMNXBkoMjCkYIcO2jkBig9NmzZNbiqhav3kYQowDe5tSvGmp2bNHHFINeIAFZMR74Y7Bz6jAm8m4FNMKJ3jHO48xvt9FQk0bBTBhYrxL7/8sgSDQamrqxOEUGyBkFHCeHVw7V/qeibY23cagVwlwHXDNUVfR39NP9Lc3CwIoaSnIE0Fodz0C4h4ep1y3Y53X5Gr35eqj+Nhj3q9r1q1ynmEIkSTIxSP0Ez+loylLSPw8juPrfEAlWXO990x7sFi0nXomPxe+Sq5sqLt+O8HWv929G78bE9GwAgYASNgBIyAETACRsAInEtA5HVeRUvLpYF2+VhFvRA83JfFHqQMuqkKns5gmsE3ueuSB0sMFBvq6+SO2z8rhaer1BcXFaQVej+lpFCKCyfLV+65W44ePeyKWo1k8Md34ymVjvA4ffp0F+44mCfWSL73fD4Lu3TE6LEWGWDln/k+f/sjsJB/kBkxFL5UUyZfIYWu8AaloEsue0qdT/vZ3xiBCyVA36kz+9K+VJe6jWsMIRRhjtzFFEpSb9Dkvs5/7Y5135FL+4fLYGz8fRznBN9QKCRNTU2uSBXFqhAJc7mPw6b0t05tzm9nass81CIVAKlPli5d6u4HsDUV3VevXj1gp/o3ubYk/2if9MmuE73yv8IN4lV1RC+fv+Lqc2/gbIsRMAJGwAgYASNgBIyAETACo0egdM0114WjO7xgh1xbvlIO9fVLb6w/K0PsGSzhmUSlYgaMww1+Ecw2bNgwyNgoLvv37ZGf/+yniQJO6YbbFxUIofn1a+pEhDDSkRWs4BwQEIY7dt6fMWOGdHZ2uuNPNVAc5MRGbTOiImH+6RzrWH5GhQMVQWl7BsR4hCKE4p1GARc8QrEPm4yAERh9AvQHeOfhfV1fX++8sbkG8Yj3C3h6vY5ln5CP+1aGPNhj1j6O0PiGhgb3W8ZDK8Li832iHycX6saNG11aABjgfUxUCPalvwXJtgZDCughFOfyhEDaIz1ysrdP7qhqES8S3e2VNn9k9G78bE9GwAgYASNgBIyAETACRsAInEPgTZH66z8QjB72Qu1y5dJVse5Dx6Xf+ZFm5/ACD5Oampq0BVI8bFJN8Vi/9PcjpsUlFAzKbbfdIiVFRc6LtLiI0HrWE6/9RZoKJt8o999/32mvqpELpBwLxUcYAA83yOczFErinDMxIcoiRg93nBf6PoPc5H3gdYY3KCIBHqGlpaXOY4gCLngRJ08qILPUmc+wnil+ycdor41ANhPgWkGYQgjFI5Q8leQhplAZKSq4TnloQ7+EEOW/ZrleU13H/s/YeqK6vLLSPg6B+cUXX3QFqfB+5KFech9H2zD5l7ncr3EeiJjYGh6h5OamACNpGGCBrZArmhm7UmasD2VnvEeECfvN5Skei8sp6ZW+WEymNm4UL9x2zCtv+eg5N3C2wQgYASNgBIyAETACRsAIGIHRI/DOSP317wu3HfYqmmJvX7L6VOmW3SJxvC+yr0yTDg7TqWTPAIvBEgOuoSbdJ6HYP7r/ASkpLJLigkKZUlQsU4qLzwm7v/322514MNQ+h3qP76OSfToCKcePtyl/o8c51L7H4j3E3GQx5EKEDs6J/fmXCKEMiufPny+VlZXOI/S1115zHkSEjeZr7ryxaC/bpxFIJpDcdyCsIYQiwpGjEkEOYY6HEOSwxEuPa5LrVGeu1wu57ifa32r/pn0dPBGZ582b57zeeXBHSgJ/HuTkdsvF19iW3954nRBCT7j+HFvzex/DBDbJvM7XXtjPM888474rF/npMccpYU+YfVxkVvcW8cLRY155hwmko3fra3syAkbACBgBI2AEjIARMALnEkAgfRcCaaRRXlfeII+1bzmdVzN7BdJt27a5QVA6gyhEN/+ATQcguuQ9ndm2cP4C+cLn7zwtkp7tQTp50ickFAy5Px1qn7rvwZZ4yxAimM7xk2sOgfBCvm+w40hnOwN5BvnpHKt+hkGqf2Y7g2CEl9/97ndO9CU0norKhOsi0qTy+OGcGWAnD7rTOW77jBGYyAS4dug3CMc+ePCg7Nixw11rXHM8NFqwYIHzzuZBDV6h9Edcs/5rWNdtmfD89HN48snEAzjt53iPPk493uFLH0eezHXr1jkPSR72JE/+Pi75vVx5rbZGISg8j/l9IzQe7+OqqipZuHChUEAKVniEYmv6m+K3OT/fC1nHprlH4Lhyd+I3P3H0S7btkdeHW82D9NzbV9tiBIyAETACRsAIGAEjYARGl8DVZQ3vv6yyfZsXbop7wSa5d02XxNydefYOLqjKSyXkdAZRDMzS8kDkdE/PW17dLP/xw/ulhFB7ijcVFUjh5Enyw/u+f8GDLgZtiBbpDgwJv8xUzjmOlYHuUMdK6CPt4Pc045gRQimgQYoABsqExlNIBM81Ezxzd9huR54ZAlyL/ocFfvFH+xSuL8Li165d6zxCCY3nOuR65BrlOh7sWh5sezp9bL5/Rvs4f2oBmPLwihQkeNmTBxmPUPJm5kMfh03pjN3pxDaE0MOHDzvRff369U4EpmAU+WgRiNUjNJVNpdo22vZDO3V0dOgh5+aSdBenj7xl/xG5uqL1mBe2EPvRvfu1vRkBI2AEjIARMAJGwAgYgSQCb69oudaLtK68NtgS80ItUlzbKr2x7BVHGTMwYCNUMZ2BFQMyhINhJ59AilB64vgJWbRgvtx1x+1C3tHP3nar7Ni+ddjdDPcBBphM5ElL5/gZnBOGmYmJY929e7erDgxHBp46MwgmPJJBMULMihUrXA65LVu25F3YaCbY23cagWQCPOghLJ7+gOusvb1dVq5c6YrS0B/y0EjFKbz0/IJeOn3NRP8MfRwPerSPo+/lARuF6srKytzDntbW1tOh8XuEB3WIof7JLyb6t+faOraGxytFuagYj+BIGoZgMOiKJZESharx/t8F1rPBhmi/VatW5Rrys483JuIybcfjsvnoSflAVdQE0qR7V3tpBIyAETACRsAIGAEjYATGhMAbK1unXRRulssDUfnb6iY50n/GY+Tsu/bseUWl2nQGYwgFePaoN0xaZ4CIyf94UG7YIN/69rfkd7NfuqDKuCqM6hJRMZ3jZ9DZ1dWV1mGPxYcQARBz8ZYiR2Ftba3zUMNTDeGZ0Hg9p6G+P53PDPX39p4RyBcC/muBdZ05P9YR2RDeKF6DOIUQiic23op4hOKlh3jn99pOpy+ZqJ+hD1XxTpfKQt9DWKaPW7x4sevjOjs7nTcuHqGI0kMJn8ntmQ12qjaVvFQb0+2cFzlCsTXSMHDePOzy56PF1uCEvSkv5ZeNS46R39eh2iwb2mioY+AWhPyj8XhMDvT0ykeXtx3zwg2Wg3RM7oBtp0bACBgBI2AEjIARMAJGwEfgQ+G2H3uRFnlvebt8uKJetvT0DHXvnhXv4SHCQGi4ARoC6YoVy90xj3TApINIwgkRAtMK1R+CDn+PqIj3Fx5Jwx0773OONTU1Q+x1bN+CGSIp558PoaNjS8v2bgQGJ0B/kjwhTpEjlIc4DQ0NLm8lhdleeumlgXBl7SdUnEqn39O/mchLFfbwKNQ8q3g9IjLjCUmxINIR8LCHNtA+7kL7+eQ2zsRr/e3yfzd9uf7+kBKA/KAquuMpi0iszHLd1ohsSPbu9bPI9vWYxCXuijTF5Hh/TG5tXH/MW1xrAqnvvtVWjYARMAJGwAgYASNgBIzAmBC4Iti+0Is0y3XBDrkiWCcN+w9n+/jBeVWmIxQwOKZgBlMqgWK4E2VQyd/pMp19IHrgdbR3715XGIXQRPJxagiseuKkI17wWQpNZXLSwbZyyOSx2HcbgWwjMFyfQN9BHmHEKcS4aDTqPEIXLlzg0lQgStEX+D1C0+nb0uk/Jspn4EVfD0POmRyheL77PUIpHkTYOAJoqjbz9/Gp3s82u0t1PBy3FkvCI5TQeDxCKZREWLymYNDfIL8QqnaYDzZDQcBURbFSMcvGbXGfQNoXi8v3OjYd8+ZXmUA6JnfAtlMjYASMgBEwAkbACBgBI+AjcHGwtdKrauu7obSlwqtpk1c27cjGMcNZx8Tgj8HecIM5BoAMlhAtz3fQq3+nA2sG0v4JMRSvUPIBvvLKKwMhsBzbaAgd5PrMVKEm/3nauhEwAokHLfQJ2h9o/6BsuFYRQvHSIxUIodsqTKkgNVy/Ze+fXTlexTvtTxH4tCI6KQd4CEZUAf2w5gbV9tF2ydUl9sVvjs7+8+AcEX7b2tqcVyyiMLamQvFEtiPyZzMlX59+ftm6Ho8nqtj3Slz6Y3GZtXnXsbfODZtA6rtvtVUjYASMgBEwAkbACBgBIzA2BCIddV5Fa+y95dEOr6pVZrR2Z+u4YeC4CHvX6szpDAIZNF/IQElDYRmA4wFGeCKDckIT/YN1v2eODurTOb6hPsN+MlWoaQC4rRgBI+AI0I/gpUcBm82bN0tLS4urZE5oPP0BnoyId4R1s558bavIl7zdXidEURWR6Uvhx2v6ekLjSU3CgyhyZfKQjNyZ/om2YfZ7g/rfz7V1zoVQcbyPyUeLEEo+WiIS8AjFZvy2ZraVsCFS62zcuMHZAgxzboolBNIebLkvJov2HDr5niWrPveO8paPepG2P/PKG//Mmzv34rG5IbS9GgEjYASMgBEwAkbACBiBiUygoq3Oq2zr84KNq95Y0S6fqdvgvBb6473ixhYMOqlalCUTAx48ZxgwpzMgZKC9Z8+egaPn75nVI0eX7BPvL8RUDY/HK4nwxGeeeWZACFXRI53vvlDRQ78DIYYpJwd7A+RtxQhkHwG9prRfoB+gT+ChCGG6iFOIcRRLIh8wFePJZalCqD4UudBrfSL8ffJDI+3f2A5TvP3xgkRshjVCKH03bZLLk/7eqI35BVy1NXKg8uAPj1Byo1IQj4dwiMPYGEIoy4lgJxd6jgikCOnKO/dsJ3G/xf0X59B44Ij8flWr/FHNRvGWdYi3rFO88IZvTeTbVjt3I2AEjIARMAJGwAgYASMwNgQi0We8mq4KL9j8rStWbZL/vaxDjvb2SSzey915QiTNMoGUAQ+VanWAPdSAis+sX79+YIzEgOPUqYQQymB03bp1LjyTyr2IrgzSNSSWAakKokN9x1i/R7guE8dukxEwAqNDINEXnHKeiDwU2bBhgzQ2Nko4HHbpMvDSQ7ijD9G+wESqs8Pfh+v7lJ321fAkHzPpSEKhkNTV1bn+GSGUh1M8pMrHfo5zwhuUlCx4H1OYC+/jiooKJ4SSigExFLEYG9NZuQ3H2d5PpLSBGwIpDzYR1vPBljYfOykfr2qVG8pbxQs3HPHCjUe8ig4TSMfmjtj2agSMgBEwAkbACBgBIzBhCcyde/EVVR0fvWzZxn/wyps/5oVaH/rvlS3lm0+SsxORNC4J353sEeZ0wEMV4nQHj9XV1W5AivhRWVkpWiCFQaXmsmNgpftL9nTK5OCT4+L4bTICRmBwAtov8An/Oq/VO/zIkSPOQw8htKmpyaXKwFtRw5V5GIK44u8LuPa1X9B+IJv6Bz2mTC7h4585FnKDIvpRZE6F0K6uLueNi6dkchtpu7Fd39Pl4K0+/u8Md3zYGkIo4f+Ivps2bXJCKB6xhMZrnlC1NZbYW3L7YWPKNPm9ifxambBUDkR4ILrj3c2DUwpTdXd3D6RaGH8rGd1vPNDbJ19e3iZvDrfJReHmDW8LNrV64ejDE/a+1U7cCBgBI2AEjIARMAJGwAiMCYGKpvdeVdm598pl60++I9B4gxeORq8INx1dTSX7WL/0S0xOje69/gXvTQfN5GTTAVI6Sx1YpfPZbPoMx42Iw6TnfsEQbQdGIE8JIFAhhBIWT4g2aTICgaDMm/eyPP/8cwPe4VzjfpElm675bD0WRDsV7hD24MdrCsnhsceDHLzdEaApkkOKAlIVaBqTfOi//OeArSGEcq5EIqxZs8Z5HxMaj2CXTiHBbG3rbDgu/c3moQX2Bk9sDb6RSMR5exMdQiQI7YAwTZtoCoN86eLIRfqfDevFC7fKFcGmV68PNokXaX11TO4JbadGwAgYASNgBIyAETACRmDCEgi2Xn11dVfTVcvWb/LKm77kVbQtuDTU2LRo5z7crqQv3i+9CHNZNtJgkIoIks4ANJdFEI4d7yIG2/kaepplpmWHkyECfuGJdf+c6pC4HsgPum3bNieErl692lXyJnSb6wWvMkQerh/1CNW+AFEvGwSgbDsG5aL9jgpTHCc88X5csmSJyw9KePjGjRudlySh8RSu8rchbaavtS1TtWOmtumx6XH6XycfE+eG1yuiO/lBVQjFO3ao0Hi1t2xr50wdj5+H2hrHwvWptsZnsLWXXnrJPRhEdG9oaHBpGBBCaQeufUTQ5EnbUJfJ7+fqa+6/nup4VS4ONsnrg63ygUAjAummCXvfaiduBIyAETACRsAIGAEjYATGjEBVxzVvDXdc5z1QdYkn8rr3lTfc+dTWgyISkz4h1J617JoYAOEpQtVo/0ArUwO/0fpeBoc6I/4i9CxevFgQfyjiYZMRyFcCXNPJnoa8xgMR2ydcGS89wmcR6cgXTBg31z/XTLIIOlrXZD7ux99n6rry4zV5mBGaSUdC5fTt27fLwYMHXf5M2iOXJ7WzZBFNbQ0xlByheCbifUxu6jlz5rjfGvpk5YTN5aNtjMU5YVNqZ7p/+Kmtvfzyy84jFO/j1157Tfbt2+dsjd94mxIEFm/aLleXN4kXapOrEx6knWN2T2g7NgJGwAgYASNgBIyAETACRiBB4IpIS+ED7Vuc32hfvM+po9kmkDJkYEA7d+5cN8hKHnzpICwblqkG0mzDY0YrEyNIIPowIEcEwlMJQQJhSEUjljYZgXwmgFc4HqF4J1ZVVTkPMjzJEEIRp7hu/LP/+s7mPsB/nOOxnqrP4XsR9+hzNO8y4crkxdR+ByH0wIEDrt8ZKlQ5WVzMRZsk/H/nzp3S3t7uPGLpf/1CKLzgaILomaJc8BjqOvO/l2xr/MaRKqa2tlbIResXQhHdmVW85reO9Xyws9G6Nup2H5Q/CDaIF4rK20KE2LfcZ/esRsAIGAEjYASMgBEwAkbACIw1gUDTx+9csy5+SuLSG49lrUDK4CkYDLoB7HiIDul+h4oTDBD9M3+P0IPnW3l5uQvT3LJli6vcPFqDKNuPEcg0ARU2dJl8POQJJCSbcFkKqeAdjZc03uAqqmjhGr2W0r32JtrnVJDyc4Khnx9V4xFC8QilYnpra6sToXn4kssClNqXLlM9QNJiSXgkUiyJ0PiysjLnmY+t8JCKGWZ+hsl2NNR7yZ/N59fYm856nv7fON5DCKVYEoW5KIr46quvuus9l20tuQ/LxOvuw8fkI+Em8cIth64MNvZ51Z3fHutbQdu/ETACRsAIGAEjYASMgBEwAlXtd/7jmvVypJciTXFBI83WQDcGYHhD6WAtk0sVK7R4CYIPwk9dXZ3zlqGIBF4yfu8YXWfAZQPITAw77TvHigC2Ta7AvXv3Oq9oPELx+H722WcHBCmEJxWfWOo1lMnrOJe+W8Up7XPI3Ui48rJly5yXHl7otAHeoPQvtInOKiyOVfuP1371PBBDNTR++fLlTqTjgRTtqQJosr3lUltn+lhhB0cV37E1PG4plkQaBlJgHD9+/JwiSf7fuPGyibz7nrjI7pOn5O+rm8ULtqx6e2V0txdp+aDdrBoBI2AEjIARMAJGwAgYASMw1gRq1n3+wyvWyatHTkhcKNQUy7oiTToA2rx5s0yfPn3UBVIValS8YXCqg2tdsg2xhxBgwjMJHSRcc+vWra54TCrBU7fpUs/DlkYgGwn47dS/zrHyGuENAY6wbOy+o6PD5QglbyOe0oTFI6jMmDFjwFNPhR69xnjtX9f3J/JS+x3ta1TggxOiH8WSCI2vqalxfQ6e6IihiISDTanab7DPZnK7Hie5r3ViG0Ib50dhLlIBdHZ2Ou/jQCDghDoEO2xtKK9Qs7NEuLyfQ7Kt8Rp74/qDKUWoCI3nAQfex/zmIkRz3aeaaCv/zGe0TVN93ralQyAuR3v75PMr2sULtRy7Idja60Wiz4z1raDt3wgYASNgBIyAETACRsAIGIGKdX/1norW3mW79otIn5ykRFOWpr/EY4UB8ViJKQwkmRFCKZhEmCoeM1TVZaBIzkT/4M+/ns6wxz5jBLKVgIocCFMIoeRsRIQjR6i/WBKe0ogq6YQqj9V1mi/7VbGKsHhClbWSt4pTsKcd/P2Mfz1bbWm44+Ic1MuVJeH/hw8jhO4YSMPgD43XHKrKS5f5YgfjeR7YGqI7trZw4UInhDY1NaX8fRuuHe39sSIQl75YTO6r7xIv0CR/GGgVr6L5VbtZNQJGwAgYASNgBIyAETACRmCMCbwltP4j14SjPbNf3S5xiUkv6qjPm2eshgDnu18EmvMdUDKwxuvIHzb44osvuoEiFZwZKJK7Do8ZxNihPLQ4/nwQK863HezvspdAunZJCgjsXHM2UlW6urr6rGJJPDDAw0xnE6fOFLEZrh/S/kY9QvGw1fyg5GykWBKekeRnPXz48ECxpFSWRZvqnOr9bNg2lN2p6I6tkacyGo261AB44yPWIRBrYa7BbM3vCTkc+4n2vtqa/rbBCqakuSAH9ooVK5z3Md64WhCQ61+n5LbLdlvT487HZZw7sXhcnu3cIl6gQd4biIoXbu0a41tB270RMAJGwAgYASNgBIyAETAC74h03fn66rXyYEe39OM9lrUZSBNDIUJNhxr8MlDUmYE2nyV0EGGCYhIMFleuXOm84hgsIkwweLfJCOQjATxCT506JeTEJW8gDwCoGr9sWY1LFUFovOYJ1YcHXD9DXWP23hmR1N/XsI4wRX/Dgxf6GwrL0d8ghJKWQPOE5oOtJYtoamsU5UIIxeueMG1yhJKGgRyWeC/CCVszL+QzdpTuNaViu16jWpSLXLQwJvULOUKpGs+DPjyQbcotAi7JUTwmkc07xQvVyxXBqFwU7phpd6tGwAgYASNgBIyAETACRsAIjDGBa4Ndd3rV6+TLjR1yqr9fkEiz2YW0vr7+HPFGB9wMHvFCImefVo4nPHjHjh0uPB6PUC2cxJCJAT6DepuMQL4QIFx59+7d7gEAFePD4bAsWLDApYxAuFMhhmtGRRbdZsv0BCu/kIxHu6biwAN9/fr1snPnTvfghf6Ghy/ax7BkVmGRZS5PnB9C6MaNG10aEtKRELZNHktEd/X4VFvzvzZbG97W4MZvGvbGOuIyIjOiO7+D+ttGnlb9bcPe/Pal9pbLdjbRjt0Vy4zHpG3fUbkT08mAAAAgAElEQVQqvEa8YFTeFmqvGONbQdu9ETACRsAIGAEjYASMgBEwAl6k+c6Llq2VW5e1yIFTvRKjjH0Wx9gzGMfzCLFHi5dQxZmQTbxmGCwiEvnDByfaAMvON7cJ+AWOVCIato2XHkIcIkldXZ0Qso0Qiuci1wZilAos6nVmotTwohSM4KYiKH0NLDUVBykIGhsbnRBKaDztQAEbFUFz1fL84q3/HNh+/PgxJ7p3d3c7IZR0JBTyQQgljBs+2JjO8DNbG9rW/GIx3LAztTWiHebPn+/yX69Zs0bWrl078JAPb3CLePBbaD6uE2Ifk70nT8lHKhvk8mBr3KtoXmR3q0bACBgBI2AEjIARMAJGwAiMNYGq5jsvrlkr/xhpkC3He04LpNk56EAsImSQ0HgVJtRDi/fMWyY7282OauQEVLBCECEsmwcDCKEUr0nloafCnglTQwtTqfgg6Kmoh7hM2gGqpVOcTR+6IIKq97kK2LRRPkzad2Jr9KtbtmxxIjAMYIEIqtyUlQp8ut2WI7c7wuPJv0raGLy9yc3Ktc5vHLZGuzCpvenrfLA5O4chCFDELB6TE/0i/7i8Va4ItogXad481reCtn8jYASMgBEwAkbACBgBI2AEqprv9JatlRtCa6T1wBGXg5QiAdk6TdRBIud9Pp5DiB42jT8BFTX4Zl3XZaqjQRDZu3evdHV1SU1NzTmFklSY0qUKUirs6euJvPSLdqz7X8OJaugzZsxwS1JxkLeRivHkByUNh4pT6QqftGe2TGpbqZbJxxiLxV1+StIBkB+UQkl442uhJGzIb2dmY6nFT2WkdsZr1lniDTp9+vQBr1BC4ysqKlykA7lotRBguraW3Ib2Or8JIJAy3bOmU64ONCKQbrKbVSNgBIyAETACRsAIGAEjYATGmgACae16eUOwXiI79osrEJDFAml+D4uGPrtt27a5SsRUG8fjCGGD0F/EnkcffVR++MMfyr333itf+MIX5LbbbpPPfe5zrjCMiiZD793eHU0CylyXiNuIoFSNRxxRLz3yCeIRiqiCeMdsIfGpBanhxF8YEhqv/LguEP0Qp8hJjAcunrgHDhwYzabOmn1ha0wssTU8ETlXPO4ploRAhxDqtzXNbzkcW3v/bJv0pxNgHVsjR6imfaFqPOkv8tXWssbo8/RAyAZPqqOftG+UD5YhkLaYQDrW98K2fyNgBIyAETACRsAIGAEj4IU7PnpJuG2XF26S2Ru2OmlUB9p5OvbIydM6sH+/3PKpW6SgsECKioqkuDgxFxYWSWFhoRQWFLhtRUXFwraCggLnIcfJ4qVkbTo+zQ5rxCny4CKEkrcRMZv8oOQWJKzW76GnHmeIVqzrbILU2YKUnwesdGY7zBCn5s6d6/I2trS0uPysCIT+FBxYgP86YF3n8bGO0f0Wjh1bI/z/8OHDsmnTJle8h5BtbA3Rzs8JIU/tS+3Nz9XWU9ucnyH8KEBF6gHSXZCGYfPmzS41AYWS/H2t2hbbdLsuR9cSbG/5RiCGQBqPy7Obtst15Q3iRVrPSyC9JNj0v73Kpvu8UMMPvUjLfV5lxw+9QMutb4q03HdJRXSqxxxpuM+rbvu+V9n+59dUr/32HwVbpr4/HJ36pmDjD34v3D717eH2qb8fbp/6gWDn1Pe7ee3Ua4Nrp14Vit7nRVru8SraE/upYn/tU68NMkenXlsRnfp7FS1um1fVOdULREu8qvZ/8iqiX/Mq2r7l1XQ84AXa/+7NVdHvvDnc+HWvuuPe36vo+Ku3VXf88APh6NQPh1um/nV509T/FWya+rFgw9S/Pz1/LJjYxnt/GWya+qFg09Q/CLdMfUtl+7+9O9xxnVez8V+9ys77vOUb7nxzsO22369sv+/Pg+1T/yTYOfVd4c6p7wh2Tr023Dn1qkjTfV4l5x69z6ts/+e3BNo/782de7GNCoyAETACRsAIGAEjYAQmMIFLK9ZNeluoU7xwozzYvkmI7OpzlezzbciRi+eDgNPvDnzWk09IweQbpaS48PRclGK9wG0rLiqUb3/72048ycWzzqZjVpHDf0wqTCGCIkzh2Uto/KpVq1zuynnz5gnVzRFWtPiKejWaCJVahPJzgZvy0qV6g5KzkQJBFEtCCCVvI6kJ8MzNlwn70kltjVQZR44ccd6geCZSvCccDrtiPi+88IIT3bE10ggoMz9TW09tdyp+wszvTYsIqoW58LylMBcPO7Qwl7+NtK1saQRGh0BcYtyDxeNStWuveKE6uSbYPnKBdK5c7FW3/9Krju73Qk3tXkVULq1dL1dVrZW31qyXS5atE6KHvEi0540VHfL6ULTHq+qSNy5bK5cu3yBesHWLV7NevGXd7nOvW75eXsfnlzGvE1IzedVr5aKadXJ1TZdcX90p763pkutquuSDNZ3ykZo2+cvqFvl4VaMUVdfLrVWr5Is1q+Sfl62U79XUyH8uq5GHqsLyRG1Enq0Ny3M1ZTIv/MqppctLJVy7WCqXL5Kq5Qtlee0CWbN8vjScntcsX+C2VdYukPDyRbJk+RJ5uWapPBOcL9MWzen5QdkS+XpFpdwaqJS/CtTGrqtpkWuXdcllHHttt1y2bIO8r2aDeMu65JJI8/F31K6VN6zYIK8PtTb9ZUPD6yfwcMBO3QgYASNgBIyAETACRsArjX74snDHSS/UJF9b0yk9ff3SawLp6IxzLnQvCCXxmKxb2yW33fJJKS6aLMVFCRH0jFCqgmmhTClJiKafvPkm6V6//ixvuQs9lIn494ggeCAihJKfklBlKkrjEaoFbPAIRVhBnDJhKrUIlY44h1DF5zRUWYVQKqY3NTU5IZRw5eQ8vLSR30MvV+1UzwMh9NChQ84DlhyhCKGRSNh5LGJrKuSxTIerfeZcm/TbGkIoKS7w8EYIxSMUIRTRHY9Q/0QbpZr9n7F1IzAaBAixj8dj0nnwsLwzVCdXhtrXj+huVeR13q+r3uRVd8xC9PQqO+SaQLN8iHymYUL2m4SoobcEmuWaUIt44YbE9nDzCS/Y3HdVeVT+tDwqHyhvkPcHVsq1oWVyQ3C1/HmgTv5PYKXcHFgmnw1UyRfDS+Ub4aXy8+Bi+U1okSwKzZOa8PPSFH5BuoMvyNbg83Iw+JQcDT8hJ8KPSU94hvSGZ0hf+HHpDT8m/aHp0h9+WPpDj0i8fIbEy6dLLPCIxMofkp7Qo3IiPF16gtOkN/io9AYfkb7gI26dbbx3MjxdTgUfkVOhaW5m3xJ+VPpD0+RQ6CnZUPYbWbP4RXl+0W/lPxe/LJ8sC8l1gdVyUahZrgmskfcFOuSq8i7xqjrFq2xd6D3feplnIumITM0+bASMgBEwAkbACBiB/CIQabv99TXr5KJgixQta5WDJ3vFhXeNxl2+7eOCCDAYP3HimHz3O9+WosLJPo/RM6JoslB64z9+XJ791VPue/l7m84QSBY3zryTSENASDbCCF6J0WhUamtrXYVpclgmF7AxMfRc4SlZjCMcWbepVyhCMoIy78GUQknkByVnY1tbm8vNikBIWyBQ5bINDxZOzTlpCoatW19ztrZy5QrHAVtLTsWgtqbCnjK15RkbTGbDa/9DC1IwwLa0tNQVpiInK9c5aTCOHTuW87bm78tsPccJxEX6XCX7PtnTc0r+OrRGLol0PZj2jSdh4oSzh1p+dlG4afPloTXypmCDvD7YJBeF2uSdoVZ5b7BZLg82iheqd+Lo+4L18leBlVISqJF7AmH5brBcfhkqlWdCi2VhcL5EQvOkOfhb6Q49J9vDz8i+0BNyODRDegIzpS/wuPQHZ0gs+KjEA4+KlE8/PU+TWOBR6Q8yT5P+wKPSF3hYYoGHRcoeS8wDoug06Qsggj4qPeFH5GToYSd49gVmSH9ghsQCj0m8/HGJMQcec9v6Ao9Jb2CGnDotoCKe9gcflnj5o05olfJHRIK/lHjw5xIL/lJOBGbIjuCzUl/6osyZ/6J8dXFA/ltptTv/S8Mt8vZA02Ev3LrcCzZ81fO816XN2z5oBIyAETACRsAIGAEjkEcEqqJ3vbF2rVwZjMpHQvWy+QihqokKqjk+zMiLww8Gy+WmKcVpiaN4l37tn78ivb1WuT5V4yNMaaEkvBEplIQoR9V48jaSVxAhBeFJPfWShRcTpc6IUqlYwItZRT28Hkk3QH5QcjZSNb29vd0VD6MNEEIREvNxQuDl/BDhqFze2dnphGAEYXgghCIUIxgzK7NUXG3buXbntzP4qPcxhZIWL17srmvSMHCd79u3zwmhqTyQ89H27JxymEBcpDcm0hvvlZOxmNxU0yxeuOOZj+ERumj5Fe7uM9h6mTe343Iv3HBl8nzFkoarvHC0ygtHX7s81LL/hvJG+W9LV8gnFlfJ7YsjcuuSRfL1SKn8Mlwqr5QvkuryeRINPiubIr+SveGZcjz8mJyMTJfjeHuGpokEHxUJPCy9wWly0nlqPiK9IV7/0omeCJ+xwHRBzDwVnCGnAo/JqSDz49ITfFxOhB6TE6HH5UT4cTmOJ2nocecdeiqE52dCFO1zAup06S9HDEUUnS79AURTvEenS68TQx+X3gAzwijfN134u173nTPkVCjxvSdDj8iJ0MNykuMNPi4ngzPdsSC0ch6x8C+kN/JzOVL+qKxaOlN+UjpPCpfUyjvLm8ULNG/wKjuWenOrLnesly+/woN1uOHK6+c2XHlD2erf8x544KI8GgHYqRgBI2AEjIARMAJGwAicRaCy6c+vrOhYe2k4uu+aYGNs1Z5DLvdVDg8v8uLQEfN27dwp99z9T2mIo4mCTZNuvNHlyovFEnlL8wJE0knAhdnvncfrVBNiCKHxFK8hdDYUCrlQWnILIoSqh6OJoOeKTwhOyieVOKfMWKqnHmIoIjPpB+BNxXhyNpKnldBx2mOwttJ2TdWOmdymxzXYceux8T7niRjX3NzswrUJ2yZVQLL3cSqeti21DaodYmdqa9gbtsl1jEcoKS8Ii9+xY4e73vHOVVtL1W7aptp2tjQCY0cg1W9T8rY+SWR+jwlJHfriRDTEpVd6XNHMr9d3iRdu3nZdVWf95dUdq7xw02+9ipYVXlX3yrfUbGi4oSLa8BcVDQ3/M7K64ebyQMP3KiON9y2ce/Dp4PzjpeUvnagr+410lj0t28ofl4PBGXK8HCHzMekLPSqx4EPSH/q5nHIh7NOkL4g4iZcmoe6PnhYgp0lPaIYTK9kWC+ANioA5Q3rCv5SeMGIpn0Xs5LPTnajJPlzYfOARiTvP0UcS4fN4lbq/T+wjIYjOkJNh/naa9AQJm0f8xPP0kYTnaZBjY1tCFE14per+WCa8VBNC6zSJu+OflvBcDXKeic9wPHih9gZmOrE1Vk4I/+PyWmiWzF/0ovzrwrL9bw02nfDCXcuvqGpZ7S1rrvNqOpZ7tV0Nf1EZbfiLyo0175zfevVZ99D2wggYASNgBIyAETACRiCPCARbL7u0sm2eF2gKXBRoPDl/yy6Jx5Jv4Mdu+GB7PpcAA3gG+AgBFGbS3KLJ4fRnXhfL5MmT5bHHHx/IkXfuXvNjSyrBQ0PjEUkQ5shbiThF8ZpnnnnGiSkqsJiX3uBCVLJIpwIpzLBFFUIR/F555RVXJKiurs7lZSU/69GjRweE0Fy3tlR2xjmpRyiVyxFCKRaFtyJCKPksYYatwcxsLX1bU9vTfL5qa1oxHq9biqDhhUtRNMTonp4e5xE+WFvlug3a8ec6AXKI94m4Qot+L3nur87cY7n7rVjcFcikSCYBPL1xkZ7TkTzPd26Rq8tWyjtLV8jHgyvl9sVh+V5pWH65ZLbMLn9JKgMvSjTwnGwNvyCHyp6Sk8FZzpsTsTDmRFCWCbHQCYhObERwTAigbJvoMykACMM/GHpcAuUvya1lEbkuEJU3hl+Vd4Ub5W2RRvEqO8Wriu7ygiaQ5tEIyE7FCBgBI2AEjIARMAJJBJZGr/cqo0e8UMtJL9AUf7Jjs/T77+VzfYySo8ff0dEht9xyy5BFmVQgLSoqkrvuusuF8iIW5KNggMco4fEIVIhx5AgNBoOuwAqeiypKIbCo2IJYpYKVbrPl4KIVDOGjYrKGxy9ZskRWrVotGzducCIo7eAPi1dvXpa6nss2yDnwgAIBbufOncK1SAEfclgiuKutIYCqPSWLoSou6/u2TNiVcvDbmnJEeF+4cKEsW7ZMKFBFLlrSFKhNaVeufVy+2Juely3zj0Bc+E9c2Uu8Q52HqPMXTSQy4r1TEpdTZH6P90k81iOx3qPSd2yfnNzRKac2NEhzeIGsKXtRti9+Qg4HHpdTFQ9LX+RnzitTSh8VKX1YpPxhFz5+LPyIHA9Nl57AE9JX/rT0B56c8OJnuuJvD6H/4UdEyv5L+kKzZOmS56R4/jz5QKDp/7H3HuBxXFeWcFmWZY/HGlsOI1tylOX1esee/Wd2Z+bf2W//f8aekUUikMqyJEtWsq1gSY6yohWoRBJEaKQGSCpQzJkg0VXVjcAIkMihAZJgjmIEAzK6++x3XuOBhRYAgiBCA7glP7+q6u6qV6duPfCeOvdeGJYfhl2J71j1576eU3l9xL+iZVMQEAQEAUFAEBAEBAFBYNwgYG3/jpFXdf4qswKGpxwvbqtHWx8hy+PPfRn9K9JkjHb6OSKGiD777LOIjem7Yr0mR9kztJ7h42OJlOpvrPyM5AhDtKlQZO5KnR9UE56Ss7FvolOTULqPJOs0wZeamqpUofyceRtJOFMVyXyZzNnY3NysiMLRf0oGPwLakibYdO88Gj8/d+4cqAhlxXhiwPygzJvKnJYk73TTxLHGVfq+bVBjpW2NilDaGzFl1XgdGs9CSSyMRlsj8S6LIDDWEeCcwhYIBtEeDJOjah5SZCmr07cDHU1oP3MUzcf2ob1uE9orTLRsWormwnlo9s5WuTM7WWRo3XTAMx0ddgLO57nQaqUi4MlEMNetChQxtD3QFZLeZrnQajPfpitc7MieqfKEDpQgnOjfa2ORKY8LnbnhnKUwZ6LRTMH81fPxk5WFuMGshpFfes6wN103bv79LxciCAgCgoAgIAgIAoKAIBCBQEHFA8aG7fgcCVK7Go9trMJZcVSH3UdTDhMdqPZ2RdAwVyNVU1u3FsPlcqmQ+fj4uIvmH2VhpjfeeEMdh8ccCwvHSTKE1aNJxB04cKC7WNKKFSuUSo9kCnEgsaKJqEiiT++XvidR5SSnuE7cqAZlUSASzSScWTW+vr4ex44dUyo9p93w/mj7HCs25Ry/c13bGgk4FoXSxZJYLIqh8VQtkmzXZLFTCUrciJ/YV0/7cuLRl62RYKatEWMqQlkMjcpvvvxxLtrW+ssZ6vy+rAsCo4sA/8Ze5O8s589gJ4LtLQg0n0LHqX1oPViDlh2b0FSxDs0b5+OcbzbOe9JwPjcZHblJCHiSEfIkIuRhFfaZqiJ80BPOyclCRiEzASGT+1kFPlGpQtmzBdgs7ktEKDfcqCgNWAnotGaJgnSAKQSCueHcp+e94dyoJJrbrFTASsaO3Ew8vHYZ/qdVfP56q+rH11glP/zrdaU/+pJ35w+M3KqvG976HxlW3Q8Nb80Prtu0/fufyy3/SsS/tGVTEBAEBAFBQBAQBAQBQWBMIOCreODKDdvxfU85DF81Yn1l+KhVqqAPxgnTzr6z18dhqKgmBKmMZGERVk5noREdIp7lzkS6y4W77rwDUwZAjsbFTsY9d9+lCpTo84xGr5V5undeP6+b5BQreVMtVlZWplR6JE+YX5BkiyZZnMSLrPdOSmmSWPcaOx2mTIUeST+qIKmGLCkpUUWqqMglGa/v0WjYyeWckzalx67ti8fjul50CgYSoSTdy8vLVWj80qVLu21N7K13u+rreYskiLmtSWTaIIudLVq0WClCt2zZgh07dqhCSRcryqXvmfSCwEgicGG26IfnZOpQNv7HeSfE8PeAaqFgBxBsRyjUyaB4hDrbEWw7j/bzx9F+Yi+a91agubYQ54uWoqnwfbTamWhR1dxZYZ3KznCRoU5VqIjFirqKG9msxh6ZEzQF7bYuWNT1O0X2XSiIFD5eV/EiM1wcifsuFEFy/k5yjfanku2wWIiKRaqS0GGH70242FO4WFSTLwNrV2RjSu7G9r8urGj7TMH2thvy61sNu+ojY/2udmN9Q5tRWNf2zY3bz91gVf52TPz7XwYpCAgCgoAgIAgIAoKAIBCBQEHNfcb67fi+VX7a8NUc+3dvORrONo+kzzJuzkUCx6kI3bVrlyIEWTSIufVIhpJU0IVI2DsJiOysTDz15OMg8ekMoe9rPT5uMhYt+LAHcTQaYJKYojKMhVOoEtu+fbsKjff5fOq6GVJLEpjEii6+oom9vogZ2X+ByNKklCamSIKSmGJY/OrVq1RRKhKhtDfmzGTI+HgNV3baGlXXLMxF0p3P2OrVqxUmzBOqnzHam9jaBVu62HPltDVNuvNFBucuFj7zer3q2abanc86n3m+BJFFEBgTCCjmU7GfSgjKdOsXSFOuhVS+UCZ7CH/GfMTtaO9oRXtzI9pPH0Hr0V1o2bUVLdU2mratwvmNC3A2712cszLR5ElFmycFAaUEpYKT5Fok8SlEZX9EZTR9Bip7zWQEzGS0s9CVNxk717rw65WrcbWHUVdVuMYua/qBZxuut4ph2CUhI99/2sirfSTiX9qyKQgIAoKAICAICAKCgCAwJhDw+v/BsKtKP+8tO2N4/cf/ySzHppNnx4SvMxKDdCrU9Pm4Txdx0Wo1hpCuX79ekTROIlSToFrxR4KiN8KGnyfMeAdT42P7J0fjwnlJGVr/7B9/h/Pnz+lhDXtPAphkCAk4EnFUi5GYI2nCquZULvL6eM36ujUhw+vjdett6XsnrbRtsCdmJPtoTyTYCwoKVI5QKpCPHz+uClZF3nTaZl8t8rujta3Hx/M71/V4uI+2xmeMqmsnEUpbI1HHEG7aEEk8p605nzOxud5tLPLZ088lbW3evHlgmgvizGebzzjxpwqc9yVyce7jPWOTRRCIRgRomSQ+nYWSAl37QiwfT5VoZytCrWfQceYIWo/sRNPuUpyt8qGteDFa8+eokOuO3ASwUWnIEHeYLJI0EzATAGsWQirsnQpEIUKjiewczFg0Oco8rx1WMjrMFDD1AdXAS1e78U/rfDBMFnCqgeEtxdfNknaj0N9i2NV/GhP//pdBCgKCgCAgCAgCgoAgIAhEIKCKNPmPG96Sjus9le0/yC3HggPHwv5NLw5xNDo+wz0mVrNubGxUIeJVVVWKCGV4PMPESQpS0UfSwUluRZIQF9vOzp6NB+7/uapaP3VKPyRpXAyoHL3t1qkoKdnapXMZbgTCRBZDlhmuTBKFilAnAaWv/WLXKZ+HSSutpmXuS65TpUd7ol0xPyjtzFnARocsD/+dHvkzUBVKJSLD4lkxnqHaLDpG0p3kMLEZimdsotmeJov5bJJEppqWPbGkqjsnJwcbN25EZWWlUh8zH+358+eVCn68KpBH3rrljNGCAAlSEqJBdCIYbEag9SQ6Tx9A66F6NO3chnPVBTi1dQ2aNyxAk28Ommw3mk0WRmJLV+QoiTESbQE2s2f4utpHEk19P039ZjCknPwmeonlYK4LAY8L5/JnILguDWU57+HXK5fjm55tMPJq8O3cGnw6vxpGXuWzEf/Slk1BQBAQBAQBQUAQEAQEgTGBgL39OiO/rsworDnxrTz/8a9Y1cfe2L6vPRQMMcOWI/wsWtyc4RkHlVBUR5IgoGKKyilWUPd4PFi8eLFSrJFwcCrWtPJKExGDJWCy3O6uqvWT+lePdqlL42NjkJ7mAlUvoSBdvpFZiAev33mdl3vtzmONt3XaB/HSjdfH0PgFCxao4jVUHJMIPXTokCLg+6vkTfvUbWTu9sDO4lQQ9vcLKgv5ooHqYz5fTMPAPLx8vpgvlQWkSNxprHoj3PXzNt7sZKiuR2PHnsekIpREqFYfkwgl6c7CaFTm9hYar21soPe1v3sunwkCl4oANcrh0PYLv7ygW+YnuoVD4/V3w8Rn+NMLvwwCwQ6EOpoRaDqFjhP70bK/Emdr83F22yqc2/ABmn3ZqjJ8hycZARZHWvcOwOJHLJhkhQsgBa1wMSRVHEnl+dS5RMM5P0masgVNFlMKK0eVelQUpGO+QBRVo07Cmtuq2n0ulaQp6LRTccDjxrSVC3Dduq24xqzHZwr8MKyKPxrr9/3esKviv5Jf9bzhrf6RAXxiTPgEMkhBQBAQBAQBQUAQEAQmNgL4hFGw9wvGxp03XEs16eqyG5+u3V3SEQJaVXECOiIMP7vgplxwQKJ/jY5+bxWSuZ+qUIYrU7FHNRUVfAzdjVSrDRWB0fM4mch2ZyDbnYmMNBfuuO0WpR7tK9+o3h8XF4cHH3xQKe5GGn1WPReSqvewZU3oaaUet6m0pV1REUk7o0KPSknma9U2OdL3cKjOx+eHpCd7ve48NsnQI0eOqOrlTA3AsHgSwySII9XHPZ+L3vGd6N/hiwg9LxEL2heJUCqQaXNU2RJjKkL5cocpMFiYq6WlZczbmtOuZH18I8CXsuEXs/z3Rpgu1f/yUHNN1+fM5BAMAQH+fee/U9SvOhDsaELn6UNoObwDp2rX49S2HDRunI+W/Gy026no6Cp61F0sKYIAY85QJyEm6z0JQsHj43i0epNw2nRj3uIl+JpnC75qV+D7dsVZw1fXfqXPf+abvvKzxvqdDYZV9cOJ7WvI1QsCgoAgIAgIAoKAIDAWEXC7PxW7uXrL2U6gmU5HiKqMrrKuY9A3Y6goidB9+/apqtYs5kIigYo1kg6a2HL2I6GKZMV6EqRzst144rFfYUpXblFNhPbVT7r5ZlWZezRuBQkvJ0kzEUkr2gkJKU1MkexjsaR169ahqKgIJJGpCKVSkiRob0SoJhVH4x4O5Tl5befOnVXXW1tbq8g5pgggEUpcaB9OVaPzGZuItrOUZ4wAACAASURBVHOp16xtjaHxtDfOS0w5sGbNGmzatAnEnGkJOL9RDerM/zlebGwo7VWONQYQULlAOwH2OoJFc6Vd+lEVMxFoRmfTCbQd242W3ZVoqjTRUrQY5/PmoMXOUKHxLWYK2pSicxZgMkfoTCE/P0YIf5zwExL0EjExUxGwEtFqJSInZz7+ZfVGXGOVNxreqpNftEs6r7ZKg0bh3jbD9P+fsegSyJgFAUFAEBAEBAFBQBCY2Ags8V/1X3zbig62tqONGbuCVGnQsdI6juhyskgK6EYylKGjVOuRrGK+TJISJBfYSDj0R1Loz3Xf33cv9zMSpLOzMvHWG69jSny48FJfpCj3T50Sp6rbT3v9NXUDSICM9EIihgrAkcDncvEd7O81Oe4kz3XIMlV6TLfAAjbMlUk8xvqi7cjZa2Uor437SYQyBypJX/1sMT8oMdLPlsZosLhPtN/pZ8jZc103hseTeGcuVqZhOH78mLoPY93eZPyCQH8IkBZlIaUAFaKBIAJUqQfbEexsRODMHrTs3YKzJStwouB9nDIz0JKbimDuhbB2hrmrYkkmiyjNUlXkVXEdlRv0EokvIROFUB6ADSCXdpWKZl8ysM6FgjWz8eN1G2HYtTB81fikVXHQ8NWXG3k1353YzoVcvSAgCAgCgoAgIAgIAmMRAb//KsO7taiysRmtdFW6CdL+3JrR+YzkDUN5fT4fFi5coHLukWDQqjVNNkQj+ZLtdiMrMx0P/PzerryjFyFJ42JUhfsD+/cjGBydfJTEmgQhcY1GTC91TNo+nDZD5SMVkGFF6BY0NDSoivHMTdtXzsbRsf6hPasmQpkHVYfGFxYWKrU1VYtORSgVtBq7S8V8on5f46XnJmJINTbTMKxevVqpb5mXVadh4LPmJK2H9m7L0QSB6ESA6lCGzTNvaPtHO9FYYaNx40I0+majyUpDe+4sBDwJ6DRZJCkRIXMWQp4ZighlHlAWSFIKSJOVxlPQppoLbc7PBkB6iYpSyOQB24CZhhZvEkIe5id1I+CdhYrcuXh4/jJcYVXA8FafvdZbdfyvrNJ/MYArjFde6Wq4Yiy6CDJmQUAQEAQEAUFAEBAEJhYCJEjzK4vWHjqpCgDRWaGiI1oXqtsYckoCwkm+aELCuS+a1pl79Lln/6jUo1SHxl8kxD42ZhJeeO5ZHDl8SGl5NXkykveFCt3c3FxFQEcTlv2NRduB7ql6pDqPxBTJXhKhGzZsULkyGa5MBfJAFo0/e70+kN+NxHf6Gg+VobyHzEt56tQpFRpPUo5qaxZLYkEf4kRVqMvlUvdZ46Yx1gpbvc3P9fpE7zVWzp7EMtN5ML8x5ymSzlSE7t+/X+Wj7e1eaQWvti3dj4TtyDkEgZFDQMfOh4tBqqD6zlZ0HN+Nc1tX4ZyZjnZPMuBJBHLDBFTIdCHoSVUEaafVVSTJZn+hcJKT2ApYSQg3FlqS/KJObGR9aEjgDpu2lQLaY8hMQJudDtgzUJ/jxoPLcmDkVTV/2a449W1f5VajcLvn2vzti77mq11qeGvSpHDTxHKv5GoFAUFAEBAEBAFBYCwiQIK0oKYoo+GoqoLQhhA6tR8zcp7TJZ2J1cDHGlEzK2Em7rzjtosSowyvJ3n6yMO/UDlLq6srFTa9ESuXBNogvkzihrkPoz2cmrbAMVKhx6JbrJJOApDFkljA5vjx40p5TLKwtxyhg4Bm1H+iSTRtF7yu5uYmVbGcZFx1dbUiglnRnISdVoQ6ybyJTnAO5vq1mpbE8XvvvadId+Zh5XPCNAxU45KQ1ramyc9RNxgZgCAw6giECzLxBWwIAQRbTuFs7QY0et8FiyhRHUrSSYi8oSHyBMeRw7HdSkernYR6y40/LFuJq8xSfNauwOcsPz5rl+Orvkp8zar2jkUXQcYsCAgCgoAgIAgIAoLAxEKABGnhjqKXKnYp94nOC5Ud0bxQkTUYcmO4fqNJJ5J0mkDR4bTM3Uiy7g+//53KKXqx/KNT42Nxy5Q4zJz+tgrJz/N61a0g0TIaS01NzahirclPjS3vIRWhVD8yVJnpFrZu3QoqI0lOsZI3q8Zr4lBjpgnFsUBYRY5dXwN7hv0zNyhDs5kftLKyUqkUc3LWYvHiRSpnLDGiHbI5ye1INehwPQ9j9bjO55i4cZu2xhQMK1asgGVZSn1LIvTw4cM4ffr0mLc1p23JuiAwnAjwvavKN4oQWo/vwbnNC1UYfaedClgsrJSoiFIh9kaO2BOshwbrNisdjd50wHwLR9el47FV6/A3ZhmuMath2CX4K18lvmrWbDQMfGJiORhytYKAICAICAKCgCAgCIw1BLoI0vu31KKjqzRTOABuOF2lwR1bE0cMjY6W6uo6hJuEnVaSsbL5wYMHu6tNU8l46y23dOUeje2/j4vBn//0B2RnhaveL1m0SIGlr31wyA3+V1QjavXhcBFfJKL0sTVJpckpKkJJMufl5aGsrAy7du3CRx99pEjC0SKNB4/mx38ZSdxym9dFIpR5KU+cOIE9e/agoqIC+fn5ihR2Vo2PJEE1jtK7u20qEgttY3o/yVCtCGWhNxKhJN2pPibpfvbsWaUI/fjdkz2CgCAwEATUPBcMINRxDmd2leKEdy467SQVohwyEwFzVldIvChIhbQcGtJyRHG0pyPkyUBnbiravLNwJHcO/rwyB5/xluBqqxrX2PUw8vw1QpCONQdJxisICAKCgCAgCAgCEw+B3IZPGxv3FP9HfjnO0dNRicGiN8ae5BHzKbLCuJNYI9kRua0JkMH2PB7JE+ZoTEtLUyQKC9jk5OSo8G0qyUggcjwMqyWppRWKmtCkovGZZ55BXOxFiNGu0PoH7r8X6akpXQRpJubMzlYVxQfihA7ld/T4SQ4xRHuwGPb2u95wJcHMnI0bN25UORtJClIlyRyhrKjOEHLnohzuKMwH6hzjQNd5jUeOHEV9fTg/KFWxK1euVCpZ2rlWfhI33fS+3vCVfRfI0UhbIza0Z6YeYH7Q8vJyVZiLRCgLc5GUdj7HvIfa1gZ6P+V7gsBEQ6Dnvxi41XPhM9TZeg6nKy20WimA+Y7KFdpdZImh9WYygmaihNhLUakxZwMtdgZCngSVL7fNdCNoJ2C/J12RpFebZfiMrwJftyp2G56Kbxurt19tWNX/4/Nm1T8advl1E8/pkCsWBAQBQUAQEAQEAUEguhH4hJG3fd63rHIcbgsAoQ5mB2OSsKhdGEK9cOHCHuHDAyWFeiOWSKJoJR4JUapTmV+QajLbtlFaWqpUfI2NjSqklvkF+1tCoSACgU6wX7liOeJjYxAf3z9ByryjU+PjMG3a692EGK8pPT1DKSY1YdnfeYf6M56TZBFzel4MX+Kqm/4usdSN+xiuTHKK5B9JQJJTe/fu7Q6LvxiuQ319Q3084qUJ8shjE0cSoVSEMjSeNkXbIrZUydLmNPnpxExjKX1P0tOJB3HjtjOtgC6WRPWx1+vFtm3bsHPnzh4vM/p6pvraH3lPZVsQEATCCIRD57nOF1nBcJqeUFBFpXQiiMCZgzi/eTFaLZeqRh+0EhQJxtyj4byjYeVowByD6kEhNMccoTnU6tIOKxWdViKCVhI6zVS024kIWdNxeN1s/HpVLq42y2FYFUGjsHavYVXlG4V7Gq/z1R79tqf8zeh2D2R0goAgIAgIAoKAICAITDQECgqu/IS32rrKU4qKk9SQBtCpnJzodf1IpFEBRiJJkyOaIOmNAHWSKVzXhCiVoSRVSNqxujlJKyrJSITqQiskvDTpxX6gSzDQgQMH9uPO22/BlLjJYG5RFmDqq5Egffo3T3aTo/q6qFytra39WE7NgY7jcr6niSLmUNW4RWKptzle3g+Ol5iSoGLV+IKCAjDlAAslaYUe1aC6aWwvZ5zR9lviRhtqaGhQilja6rx585Tqmbjo9BD6HuteYyn9BTK0Lyyctsbv8IUJ0zAwZy5TMFD5TDUo5wreD21n2qajzWZkPILAWEYg/JeRb1UDYIoeputpC4Wp0vbje3GqcAHarLQJT6QNNTEnx4tWQt2FZisDTb4EHMlNx1OLlsGwqnGjWYFv22Xthl0SNDZUthve0hkTzeWQ6xUEBAFBQBAQBAQBQSCqEbgxN/fT382vKzKsUizcdbhL/TFwInC0nDoSbyRJNIFCYvT111/Hgw8+iFmzZvUgoTQBRZKKYdysOF1XFy600tzc3OslXD6REsL0t99EbMzNfZKimiwlOXrXnbchJSkR7qys7mvitfEaN2zY0OsYh3unxkBXsneSoCRCOT5iSgJw/fr1qnI688OSHIwMib/YWPW5Lva9kficY3GOx7nuPD9JdBK/VCYWFxer3JVUhFIpS5JYp2bQ9ke89Lrutf1O1L6vFxrEhxjSzti4/e6776p8tMzFyuJUVB+fPHlSqZyd90Wv6/sW2evPpRcEBIHLQ4DPVkhFm1A5GlaPkiAlTdrOYkyH6nHeNwedZhICZpIQpKI2nSA2kKQKjrWrAmRvodbjxv3L1sKwq2B4q3CdtQ1f9VYeMHy1/xTVDoIMThAQBAQBQUAQEAQEgQmHwBL/Vf/sqysyfOX4Y1ldl7cU/QQpCZJIkumNN95ALHN9TpmCF154oftzFk8a6fDtyspyxE6+GVOnxF2UIKW69KUXnlN5RyOJMl4jc55qkufy3NnB/Zq5VklOLVq0SIWFs2DQoUOHes2NOprjHNzVXfgVx06loW4keZn/lCkdSPqS/GWhqNzcXEUMk7jrjQSNvIeyfXFFqE7PQIUt01tQEUpVN0Pj9+3bpxTdF+5UOC+oc1vWBQFBYOQR6J4zA53oDAbQ0dmJtrZmtJw7gaY9pWj0zgHD5lmESdSO0ap2lHENtW0GrETAMx3ITcdZbzravCmoMefizjUWDNuPz1jl+J5ViyvN6sQIn0Oq3EcAIpuCgCAgCAgCgoAgIAiMLALu0k/9D29tvpFfiTsKyxCOIg9GcwpS5QWySryTeCLBMn36dEWOTomPR1xcHH7xiwcwY8YMpTrjjwKsoqvkLsObYLW5qQkPPfQLxMVMugg5Gof4+Bg8+sjDmO3ORJb7QjV357WRmLxUReZQusokl6mWjBwDsdSN5wtjO5RnHpljkRDVOUIZnr19+3Zs3rwZJNaJPQk72pdWNbKPJOed90vWexKixIpKaDaNG1W2VB8zHy3V4FVVVYp01+ktIm1NW4LTxpzr+nPpBQFB4PIQuNhzxc/5fLa2tKLx9Cns27MHZRXl8OStx6JlK7Dk/SxsWpCKVk+yIkcDSjWZohR1Q01EyfGE3IxGG1DFx8w0lYc0aGYg6GERp5koXTMX/9/KAhh2GT7jLQsZdlWekb/rfxve2p8apv//XLex4SGjuOFvRtYJkLMJAoKAICAICAKCgCAgCFxAoKDgSqOw2vMdqxr/aW3F6UAAwQBD5KJ7IWFH4kqTUSSwSIZSPTolPqzajI+Lxa1T4/Hyi8+juek8EAqHAA5XBSrtWDLMOi52MqbEx/RLkMbHxeGWW25VxC7Hr6/F2ZNQYhEfXq8sA0OA90HnnOQv9LYmeknCHT58WBGhVCiyiM+yZctUjlCGdbtcLhXerck83o++7o/zXk3UdY0Tezad+kIXO6MadPXq1YoIZWGuXbt2qWJVzBEqiyAgCIw+ApwjIxvnSz6jzB197NgxldKiurpapVPJWbMG8+e9j9mZGchMcyEj1QVXZhayMjOxYV4y2u00hIlRTeCFizBFI5klY9L3SPqhs4Vw8TE+A1RQB6wUtNnpCHlnwV6RgX9ZtQFfsSqDhl3d+KXCelxVsB2GXbPpG5saNn0pr/L6C/9AlzVBQBAQBAQBQUAQEAQEgZFF4BVcYeRXLidB+vdmcWB/SxuCgaDKITb6blvfI6AzxyJAmpwhgZWYmIipU6d2E6TM8RkfN1mRlU/95gnUVFd2HXB4UghwTMyLSJKWofXMLarzjPbWx8fH409/+lN3vtS+CDaGHdNBlWVgCPA+OMPiWeSKeVSpCCVZN3fu3G7CU9uP7vu6B7L/46pQksmaDGUKBmJLjDdu3NgjHy3TFFBxpgkYncJAbw/srsq3BAFBYLgQIBlKIpQKehaXY8FCFj3jiyO+iOTLDvXyI5NRDuFohwx3NjKy5iDTnQ23OxvvpSeiaH4ymr1uhMxEBFjRW3JuCgZiA8oGgmYCWsxMIDcVq1d9iL/1bIbhqwxeb27F35lF+LpZ1mbk72gwCvxfHVknQM4mCAgCgoAgIAgIAoKAIHABgVcKrjTyqnKvt2raDWvbqcqzzQgFgoj+IHuoXJBO4iopKQm33HJLD4JUE5OxMZNw9523Y87sbJw6dVL5mU6V4eU4nvo4dDJfeuklxMRQPdp3xfqpU8LE7b333ttNMDmvw7mulYvMAzrRFieBxvXIhXg3NTUpNSLzVFLdRHKOuSup4v3ggw+UY08ST5N5QoT2JDqdtha5TqyIm8aOtkg189KlS2GapkpDQMyZ7uL06dNgwTPeE1kEAUFgdBDQc6bunaPgPipCIxX0tm2rVBdMecGXR5wH+pszs92ZYEvPmoO0rLnIzsrCB+mJKFmYilYrFfDMUDlHeypIRZ0oZPFEt4EUhDzJaPYloc2bhA+WLsU3csph+KgeLcePzCJckVe336jY+4UL/0CXNUFAEBAEBAFBQBAQBASBkUXA77/q6oLqomvsWr7NhnnkBGOSwf+ifdmyZUsPBWlKSgpuu/XWXgnSMGEZoxSlv3nycZSWlChVG8nNy130MUjOUT1KZWhfBGm4aFMM4mInKQUsndH+SDt+xjZalewvF5vL+b128qk+pArxzJkz2L9/v8pXybyVDNtesGBBD6eejn1/eEaSgLJ9gTDVtkZMmCNUK0KZj3Xnzp04cuSIugckWbTN8/7q+3Q591p+KwgIApePAJ9LzpfMqcwXFnxmqQjl30qPx6NeHPElR7cidBDzZbY7QxGkGe7ZmJ3lxvupM1Hx4XS0MISYxWnMBFFNimpSbCDCBoJmClq9iWgzUxG0ZqHRdMO1fDluXFcOw+vHjZ5tMPLrDxqm/4sj6wTI2QQBQUAQEAQEAUFAEBAELiDg91/1Q5+/yPDWwrArkLXzMACShtGehRSor6/vVmBS3UYF6e2339YPQRpWdTL0/c47bkdSYiLOnGlUXunlkDyhYFCpGFlsKTaWYfV9V64nQRo7eRI+eG+uCme8GEGnFaRr1qxRRNTlu9CjdwSNse57Gwkd+5MnT6o8lSUlJSo/6KpVqzB//nwwjJuOPTHRZJ6QoRcITtoSsdHNaVvajohXWlpad55VEqEMo/X5fGB+0N27d3cToc7Q+N7ulewTBASB4UGAcyQXPVc6+8gznj17Vqm4Wehs/fr1Ks0FFfQkQpmeRc8DlzNnsoDg7Mz07pad6Ua6OwvvuqajZH4S2qy0rrB6qgTD+RdFMTnRFZNy/c5noMOehU4zFchlXtJUpSI9bqXjuaWrYHjLcYVdi2u9/lbDU/HtC/9AlzVBQBAQBAQBQUAQEAQEgZFFYIn/qn+1dxQZvipca1W2/bm0gW5Z1BOkVMpQHaNzINIJZHGdO+64o1+C0qnsZJX5X/3yYWzbWoxQ6EKORO2cRjqi/W2/N3f2AKrWM7Q+Bvffdw/Onm1UYckXI/j05yQIWahpMGPrb9yj8RnDsJ05QhmmXVhYqIg6kqCRBKjGQDv60vckRXvDg5jpMFmuE9dFixap9ANUhG7fvl2R+rwPVJw5FaGjYRNyTkFAEOgbAb6s0DlCd+zYgeLiYkWEMiyeJKh+3tnr1tu8MNh9JEjZGFqf5c5CFnOOZsxC8cJktNhuVYTGSQbJupCDYgMXs4EUdFiZ2GtmIm5NLj7rqcRX8msav2yXXzeyToCcTRAQBAQBQUAQEAQEAUHgAgJ+/1V/791RZHir2m70lDffsqG6K7g++hWkTU3nu9UxJNVIkN51550DIkhVqHtcOOR+SlwMpr3+qgpLHAwBuXPndtzzM56377yj+rOYyTejvGwbQsFwhWCd860/x5XXRoKLysrBjK9vt3tkPmFI9oEDB1BWVgYqYZkblMpFOvKR181rZeN+3Ud+ZyJvR2KmyRDmCaX9kxSlcozFklho5dChQypPK5W5zkJJtCPdnOSo3jcyliFnEQQEgd4QOHHihIqQYKEkXVhOz3t6XnTOBXqf/s7Q9ZmY7c5ARlY20t1zVd5Rhta/m5qMigUJ6LDTEGRBJvNiZJB8LoSh2ECkDQQ8LrR7E7B7ZRp+mFMIo6Bhp1Gw9wtGAa40gE9c+Ie6rAkCgoAgIAgIAoKAICAIjAgC/22J/6rv+upIkJ7/x9wq/FdfKc52khyN7hykJHWCwRCooCEpRAeRocN3333XgAhSTVjqftLNP8X9D9yvqp2TSOJyMTKSY2hubsFfXn4RsZNvvihByu/MmP42gsEAQgESVkGl6nOqYPtzbBn+fLEx9eZsD9U+TZ5FjoHbVCLSqd+zZw8qKiqQn5+vCn+QrKMjn5qaqhqv1enY93e98tkFpShx0422TlxZLMmyLGzduhVUlbECNfMOyiIICALRgYCeK/XcqUdFFT1zKh8+fBgswEdVd25urvp7oP+W8YUH/6bplyCjMR+q0HpFkM6GK2sOsplzNH0WNr4/C212BpA7HUFzluSbjMg3GUmEybaQo73agCcRTXYmQp4MLM55F99eWwLDqmg08mthmJV/NyJOgJxEEBAEBAFBQBAQBAQBQcCBQG7Dp7/srfV9yq5s+V+5VYFPe4qw5yxJlugmSLWjyYrlmmCkM3nPPfdclKjUpGhkz+JKN998MxISEhTZ5FTW6fM5e6aJo8JnSlwsWJk+8njObYbW33P3ndi/fx+gwvnDIf3M/chxX8z5pZNcWVnpPP2IrtPBZ5gnCThWLGflco6HxZJI1NGpp4qR16LvhxChFwjOi91f/bnGjHhSXfzee++pYl5UhLLQConQU6dO9QiJp51qAkb3I2occjJBQBDogQCfQ75o44sj5gjlyws+u0VFRUpFz4gAPut8caTnTD7zeh6Ilj7L7e5SkM4G1z9InYGN701Hq1KOulRV7jbbhXaVd1RIsF5JMCFPhUDvxQY6rGS0mykI5aagnZ/baViwcl7nV82StYa3erdhlv93o2DbV43chq84/sUuq4KAICAICAKCgCAgCAgCw4pAbsOnr8urzjN8FY03WrXHDE8p7MPHejh70bxBtaKTkHvmmWdwy5R4levTSVAOaD2OxZXiEBszCQ/+4gFYpgdtba2UkipSUyk/Qyxgxe0gThw/jscf+9VFzsWiTTGYOiUea3NyekDJwzL/5kAIUl4j83SO1kJSlMV8GB6vC39wTGya1IsWpz4ax+HESOPGnmNluoEPP/xQKW5JmDMVAZW4JEKbmpoUMT1a913OKwgIAj2LJUXiwfQVzA/NOXL//v1gsSTO1UwnsmDBApUeheQn5wD97Dvng2iar9Ky5iLdPbsr12gmMt3ZmJOVicysbMx1zUTpB9PR4U1Fp5WEThVWT3KHuRSFHBVyVGxgMDbA6vYBiypsF87baXht2eKWz1r+s4avapfhq91grG+wjSX+q4bVD5CDCwKCgCAgCAgCgoAgIAh0IeD3X3Vtvr/IKKjCl61aXJlbhuyd+yJ9wKjdPnr0qHI66YBqBc6rr7yMe+9hqH3/qs6+Pp8aH4v42MmIi7kZ06e/hX17dyMY7Owq5MTw+yACgU7MmZONyZNu6v88cTGIi52MF55/TpFdVBbpheuRhab6cpbpUOfk5IxaiD1VUJoY7WuMsv+CYpT3SxMixCU7O1sRJSRMVq1apZTHzBHa0NCgbID46tQO2j6kFwQEgdFHQKtBqaDnC4vjx49j7969qKmpwcaNG1Xhs8WLF6kXHXzZpVu0kqD9zdMZWax6n6UIUpKjJEwzsuZijisB+dlvodWbiZCVKIpAIYTFBobFBlJwLteFJ9Z4YNj1u6/xlbV+zVdWeWNuw6fFZxEEBAFBQBAQBAQBQUAQGAkE/P6rvkiCNL8S15qVMMxyvFpej+AFHm/0PdR+RkDljiZGteOXnZUJV3IinvrNE93kJUPc+yJE+9uvqs7//F6sWb0SHR1tiiQlQbp79y7cfdcdAzomv1ddXdUdBq0vh443He6BFGritbEKOUM2R3rhOKmSonpUYyx9TzKUyjCmGGBPMpSKUCrISKCQSKGyjEW2WLDKWSzJeS+JMxf2et35uawLAoLApSPgfJb0s+XcF3lEfsZUIsypzLzPJSUl6oUGX2zMnz9fvSiK/JvD+VC/FBnLc2O4Un2GCqfPdGeBBZnSXC6sf2+mKsgUUgWZkoQcGxZyTBSYg1FgjqffBMwkwEzDPk8mfrZoJQxvJYz19VWGEKQj4Q3JOQQBQUAQEAQEAUFAEDCM/+b3X3V1fl2RkVeFb3oq1D/IHi2qQYdD6RjpQEbTNskm5nNzOqXZ7kzMzspEVmY6Xv3LS/jZ3XciLmYSWK2+PzK0r8/C5GoMXn7peexq2IlAoAMvvvCcCsXv6zd6P38774P3eoWMjjhVSSQ+nePva53XSad9NBbivHjx4gGNs6/xj+X9JD90jlX2vBadH5TFVUiEMl0ClWUMjT9//ry6txfLYzsa91LOKQhMNAR6I0T50ofPKfOD7ty5E9u2bVNE6MqVK1VoPJ9vEqE6LJ79WFSFXsq8yzyjVI6SHOXfUaUcnTsTTbYb8MwAzFnokHyjQhALQTwsNsBnq9V2I2CnYteaBPzruo0w1u8sFF9FEBAEBAFBQBAQBAQBQWCkEPD7r/p8/g5FkP6tWQ7DW4FbCyvQHGCuzehf6PguWbKkB3EXVsGECdJstxupKUn41S8fGRQ5qonOqfExKuz+9ttuwbTXXx0AORqHuNgYlaP09KmTKo1pJJocOwk0EmwDcWLprFPRNNILx8nm8XgUWTCQsY6X75AQ4lmKLwAAIABJREFUYWoBqmdXrFiBDRs2oLa2FkztwLB4KnqdofEaK2c/0vdLzicICAJhBPgcco4lGcococztS0Uo51y+8Hn//fdVaLxT/ekkQTnn9qYWHS/zW+R16LD69Kw5mJ0yA2b2DLRYqQhZVLYlIMDCMhZzkIraUTAQGxh6G0hEwEpAp+lCm5WC9etmY/LqvP2Gt+oxw1vxqOEte9TI2/6YkVf3rZFyEeQ8goAgIAgIAoKAICAITCwE/P6rvu7zF33Krjhr5FWFPmNXHZ/sq8XBtk4gEK6O3UlfM4pD7m3b7pe4o4NLp/e1117DrbfegsmTJyM+ngWZLj1HKRWhYUXpRX47ZQri4+OxtbhYkaO9KQk1ibZ582alTox0ViO3qWCicz/Six4nKzBTPekkECLHGM3b2g44Rl4D8eT1uFwuVU2a+xgav27dOmzdulWpykiEnjlzplsNSixkEQQEgZFHQM9DnEvZensWmcKCOULr6urUy4y1a9eqF2h8wRFJdvJ5H6tz2XDNs7Mz0+HOmo3MtFR4s99Bs5UmZKiQwWIDo2EDdorCfdPqLPy/6zYEjYL6wPW+bQFjfQMMa3vyxHJU5GoFAUFAEBAEBAFBQBAYKQT8/qv+Nt9fdI1VVWjk1eBqqzLwf6wqVDc2hYu1hwASpNHMC5WXlyM1NW1AKkyqhl588UXExgyQ6BwEiUriNTY2FjNnzlQsgnbsIykF7eBTkajDtvtzfPmdvLy8HorFyGMOx7YmdxmGSjJxLJEKHKsmQlk8hSQJq8YzlyBzChYUFKgcoSyWRZVZb0tfZExv35V9goAgMLwIULHN3NNMZbFv3z6UlZXBsiz1TPP55jyZmpra/dJMz1f8rL/5VT5zIy1rDtypyVjleg2nTbeE048GMSbnFELWSkbATkGHmYR2bxLqV2Xi5hUefNGswo35NTB8Jakj5SLIeQQBQUAQEAQEAUFAEJhYCJSWfuoLRbs3fc6qfdywK32Gt+b97+f54Tl4PKwaDQURpHw0SoVzJBkPHjyoiLuLObh0lBkm3dnZCc+6dbjjtltUhXmVm3SQ+Ul7U6HGx8fi1ltvU7ntBkIVHDp0qNuZ7+8aSPQtX75cqRkHctyh/k5jY6PCORqJBt5bZyNJwnEyjyBzClKlS4L33LlzigglyaIJ6qHGSY4nCAgCfSOgXxjpFy962/kLvY9zNVNZMDR+y5Yt6qUGw+L5bOvnnXMm1/ubOyfqZxoj55yt9/HvSeT6++/ORU7WTDSamQiaSQiYEkY99GHUgqlgOnAbCHpc6LRnYd9aN6YutUEF6bfMSiFIJ5anJlcrCAgCgoAgIAgIAiOKQE7l9d1VMnOOfNawKzbPrdsLlYU0xP8PsXB7VC50pKkmorN3MSeYziBDqBmGyWXvnl148fk/q9yigy3gFEmQTp0Sh7iYGPh8vgHj1dh4ujsPXn/XwPEzVJSFRUZjIanICu39jXE4P9POPHvt3GsSlMpg5hUkEer3+xVpztB4TcJovGgvsggCgsDoI8BnkXMK52POaUxnsWPHDhQXFytF6LJly1QBPr7soPqbTT/3wznPjLdjO+dLXhsV9Pw7yBdHjEigApe5rY8cPYqTVevR6HtX5RkNV6wfOJEjpJdgJTYwDDZgJqPFykTISsO+tSm4bW0+DMuf/gpwhfFKwZWGu/RTRkHBlSPqM8jJBAFBQBAQBAQBQUAQmDAIWNX3Gt6qnFfKdgTaKBwNdobVo1FKkGo3n8ThQBxbOocMzeRFhYIBRaAtXrQQP7v7LsTHTcbUQYbUa6I0ZvLNeP65Z9VxI8k5PdbIngQBC03Rke3vGvg5CUpWXR6tZdGiRRcdZ3/XcKmf8ZpJgupCScSJOUI3bdqI2lo/Dh8+rAolReJB8kWHxuv7oPdFfle2BQFB4NIR0C8bdN/XEfi5JkL50oLzFwk5Vo1naPzChQvVvKdJUD7zei50rl/q3DGRv8+/E3PnzsW8efMUEer1elFaWqpSEjASIDwnhl8WBcB04504sb1MhdV3Wi50WC4Jc5ZQd7GBKLCBdo7BTAE8MxHwzERpTibuWL1u13+3SzKM/P3vfd9Xu8Qo9M8xrKrvTBg/RS5UEBAEBAFBQBAQBASBkUTgCyuLvn1vsb/lXGcnGGDP/0Wr8E475wOtBE/HcdeuXd2+PH9PZ7GhoQEvPPdnxEz66cCKMPVGpMbF4PbbpmL/vr3dxx/ICskDEgUDUcHS6edYR2uh4mgoiAdniCyvmyoxkiEkQj/8MOzUU4VLEoWqMpIqDI+PrBo/WjjIeQWBiY4A5049/2osOJfp/KAHDhxQ+X2p6uZLDb5cYcoLPuOa+BRFqPuS5lPipudL/feCmFJBz4JUGzZsQHV1Nfbv34/Tp0+jubm5z9zKIQQRCAXRGQzgWH0pzlhZQohFASEmKsxhUGGOl/tqJiNkJaHY8wF+nFsII78aVxVsxzfzajo/mbstbiT9BDmXICAICAKCgCAgCAgCEwcBb+k3/31j9dmjLW3dBGkwSiOTtYNOIm2gxB2/qxdNkHK7rbUF8z+ch3vvuQuxMZMuucp9fOxkrFi+VB/6knqOSTu8/V0HHWQqgUZrqamp6VZ39TdO52eaDGHP/SRHdZgnc8I6iVAWS2LOwd4KJul7pe/5aGEg5xUEJjICfP6YG5TkG0k4FkpioTnmCPV4PFi6dKkiQvm8a1Wontv47DvnBln/OEGq50tipudMvthj7lUSoTk5OYoIraqqwt69e3Hy5El1LyLnRb74Y+P+yM9ov+1soSDO7arEKXsOAmYKOs0kIUnHC5km1zFObTkJyE2Db7UbP1hrhgxvZf51ef6Wb62tiJk4TopcqSAgCAgCgoAgIAgIAiOJgFXzjW8VVp+qb2xCJzoRCoYQzQQpnT+qQgfibNPhpBPfm8OIUFCFGu7YXodn//QHxE6epELuLx52H4O4mEl4+qkncf78OYSCl56PgAWEBkoeUMUZDpEceZqGBaW0094X3nTsSYxoVSgde1aMLywsVIoyOvXHjh1DU1OTIlr6cuBH/urkjILAxENAP396TtS9RoJkKNOS8Lllvsr8/HysWbNGhca/++67HyuY1Ne8IPvDL4c0Ds55VOdZ5dzJl0dMO8CoCOZj3b59OzjvMjS+vb29m/TU9+dSe31/WXzx9P7tOOl7TxVkgjlrnBJKokgUVer4soEOMwNBKwFrVy/E36+tbDYKK9oNSxSkI+kmybkEAUFAEBAEBAFBYCIh4Ku+4ar86pZNh08igE6QHY12gpQh2HQ4nU6ndkSdPT+nwkkXanI6l6FQAGBDEGfPNGLBh/Nw1x23K/JT5xjtrSeBesftt6C2ukrlbGVu00tdWKCEoafOsfa1zkr2HL92dC/1XJfzfTrpHBcd+UinfsGCBYo4Wb9+PSoqKlSewePHjysilI49w28jl9G4hsgxyLYgMNER4HNIRSifV+YHLS8vB59jEqF8rjURqp99Pdfqvq+5SvZfUIjq+ZIvj4gbQ+NZiMq2bUWE1tXVKSKUCnodGh85P0ZuD9Zug6EQzh/ageP5H6LFSkfQSlJ5RzusFCFJRXkpNhDlNhA0E9Fqp6PdzsDSFfPwdXPLWcOsufPTZtmNn7brvvdlu/y6G3MbPj2R3Ba5VkFAEBAEBAFBQBAQBIYPAd+eaz9pVx7M3PcREAyoPGXRWsVeO4jMT6kJRjqffTnm2jEl0dfn0pVwlc6o31+Lxx57DLGxMYiPi8eU+LiPhd7HTJ6MrCx3WDk6yGStrOLMghp9jdu5n441r3ekF6pWmQOUilDmE2ThD4Z5Miye4++LBOU4h8qxH+lrlvMJAmMJAT5nukWGWHM/91ERSvU2c4Ty+eVzzNBtzitaxa6Jz/7mUuecNJHXNUbsiR9fHmk8uI/h8awaT7KZ+VgZ7cDUBMzVylQiIxYNEOxAJ9oQCAHNRw/heP77aFcFmUiK6ja+lHainJT7OR5toMNKVikx4EnGGSsDScveD92QX3X+msKaxi8V7my8Ma/ihGH7i4fPSZAjCwKCgCAgCAgCgoAgMIEQuNa384bP+6pbnqvbA9ChDgUYfR7VC8k5OqHaWdUOam89iVRWPx/oQvKPFYFvuukmxMfF9iBI42In45FHHlEh4wM9Xm/fo6NMNZHTue5t7HofScmRXjTBQpLUSb6M9DjkfIKAIDAwBEjEURHK/KAslET1PF9w6EJJnG84Z+qm5xfpLyg/+8JCq+hdLhfYiCHVtlSEUoHLQknMD0oymn+f9PypCeyB3cGh+xajQPhnvPnkIRxavxTNtluUglGuFByP5J5c0xCQ1mYqQmYSQmYi2rzpOGnPwcsrl+EKqx6Gr7T1Wqv6kOGtOzSB3Ba5VEFAEBAEBAFBQBAQBIYPgW+u3XnD17z+lnvK6lRoPcPxEKVFmrT7SKeTOdsYxtiXQ8v9VPjQka2vr9c/7bfXTi2/xOrADz34ix4h97feMgWbNm1Ux+B3B7Pwdww/p2M9EIKUIZoMxxzs+QYzRv5Gn489CVL2et9gjym/EwQEgcEjwOeQSkQSocxTySJqzBG6ZMkSNddxrkhJSVE5gTUZ2t/8KJ/1JEY1ccxe//2g0pYKehZL2rRpE5g/mkRoX0pQPU9G9oO/65f+S/5l6kQIHafP4uimRWjyJiBopQlBKgSp2MAYtAHkpqr71uKdiU5rFuBJwZF1s/HA0pUwvNUwCrfjh1blweHzEuTIgoAgIAgIAoKAICAITCAEvufbecO3vXUtP9lShXMdzMsZJsMu3S0b2V+wujsJAR0m2pezT6KAiiouAyX49PcCgU5ku9MxJS4GsZNvxttvvanCJLXzO5gr5m/pXLOS/cUIXl4Tr3Hjxk0DHvtgxiS/EQQEgdFBQM8HmnDjyxOGxVO5zdQgLJbEuY4vhObPn9+tBu1rvpP9PUnPSDxIfvJvgm6aDGXeVSpCiTMVocRdpxLhvdF/E0bHSgZ2Vm1D7DuazuLwRg+arTQErRkImkOgZBuD5JIoGOW+j3UbYK5ghtmzBc0kwJOKoOnCAU8apq7x4R88Jfgbu+zABHJb5FIFAUFAEBAEBAFBQBAYPgSoIL3eV9/yj+vLcKi5lSwiWPE22heGktLJjXSAI7fpAJumqRzcgTq5/B6bLjRUXLwFLz7/Z+zds0fBMtDjRGLI3zG8nuRHZWWlUrdGjjdym+Nfu3Ztn4qlyHPItiAgCEQ/ApxbGIpNEo5F21i9vKSkBD6fDytWrMAHH3zQrQrlSxK+TNFkHvuLvRiKnEcm0jbxYXOSoMSLqVNIMq9cuRIFBQUKbypCjx07pu6DJhid1sM5m/vZBjvvO4833OsMbGhvacGR0jyc8roQ8rClocNKEvWgELxiA2PQBlq8LKqW0kWMpqLdSlHh9gE7FUU5sxG/ykclaaNhl//k6976W42CHY8Y62seMvKrvj98noMcWRAQBAQBQUAQEAQEgfGKgG/nDUZBXcu/2mXYcupMWEE6BgjSU6dOdRdqupjzz3yfl1sJPkyW9k4c03F2Nu1Qkww9c+aMKmy0Y8cOVb2YuQGZP5XFPC42bv35woUL1fiH27mW4wsCgsDgENDPvybS9DbnDT0PkAhtaGhQilCm2GBoPJWLJPNIgg7khY+eE6TvXSlKIpQ5V6kGJRGal5en8GaxpBMnTihSenB3OIp/FQyovz/BIBBsb8Ghys1oNlOV4ixgpqCTbQwSQzJmUX+KDYSVo8Sh+1k2ue5Cu5WODm8yVnsW4Z9zN8PIq8JnC7bDWL8TxqbtMPKr0sar2yLXJQgIAoKAICAICAKCwPAh4KtWBOkPc7dhxaFj3URfFLuDamjNzc1KDTQQooBqrH4r2V/mxWoChHkBme+UIf0ej0cVSeG5eyuSMpBx8zta+TQalewvExb5uSAwoRBgflC+uDl48CBqa2tVFXOGbLNY0rx589Q8wOdZKxzZ8xnX/UDnhIn6PRLIVNKyJ2Ykl5kflAr7DRs2qLzRDI0nEcq/D1TokrDWiyat9fZ46YPBAM6cb8KhQ4exY8NanPbO7qpULwSbEGxiA+PNBgJKDe5Cm5UBeN5Bi52EzNXzcOPqDTDsKvzA3IIbTX/I8Da4hs9xkCMLAoKAICAICAKCgCAwXhHIq/muke9v/VruNrh27EfnGMlByjx9q1evHpAKkwQlycuBLNqJZu9cuE0ilFWKSYJQkVRWVqYUSlQqkQChKpSOO514Z0js5RIaJFWOHz+uhhM5LucYZV0QEAQuDwHn8x+5ziPr/KBUhh8+fBh+v18RoUzjQUUoq8bzedVkHueBy33+J8rvNW4aO86lnFOJKRWhnO9JhDI9yb59+1SxJBKhOhVK5J3X90/vHwtzp1OBrMfNnmPn3x9eL4t0kQgmDoWFhVi7Zg0WfTgPsxOmYdfyJMCciTCJIuTYeCPH5HrEpgNWIkLWDLSbaQgyH6knBW2WGxnLFuKLuRUwvJX4rK80dKNdKQTpePXb5LoEAUFAEBAEBAFBYBgRKPB/1cirqbrCLO14tmoH2rryrTmds2hcp8PICs4DUV/R4WbF50tZePyzZ89iz549KkTT6/WCofoMj2cuO60EI3kxkDEMluTgsTl+5sqTRRAQBIYXASeJpucAknEkozjfrFq1SpF1VC/yxQufaz6fg32+5XfhQnSpqakKQ86vVN0WFRWpOe/IkSNK/c+8zSSndfoS3hvnvRpeqxiZozuvh6QvX8Qx1zYL+lmW1a1Edv79USRyZjrc057DjqVJ6PSmqfyEQqQJkSY2MH5toN1OVAWb2s0MtFoZSjHelJuBmTnL8UmzAlf4KkOGb1vSMHoOcmhBQBAQBAQBQUAQEATGKQIF/s99xq7ZatgVuL2oEuc7OhEIBkbGI7zMs1DBORBygt/ZvHlzrw41HVESoQyLJYlKhVJOTg6Y93POnDnKadckJXs2khrsNUnKfjiJDj3+y4RLfi4ITBgEdGi1k3Tq6+IZik0yikQo5wAW8FmzZk03Ecpnm8+gfv51P5zP/Fg8tp4b9dj1/EjsmGNVF5siwUe1LYlQpiOpq6tTCn+qciPD4iPvmZMY1fc48jvRsK3tLrKPHBsjEj766CNFhPLvmc/nxfLly7tTMhBT4qdbZqYb2e5MzHFnqD4tazYypr+O0vmz0GGnIWAmos1Kk5yjknNVbGCc2gALNrXYLgStWYokpaK0w05Gm52AJjsTf/aYMLxV+IFdu9fYXLv077zl879TULnGKNq73MjZcf049WTksgQBQUAQEAQEAUFAEBgaBD6TV/etLxfsaDSscvzj+nIca+5AZ6gz6ss00fFkmPtAQljpXJLwYI5AOqQkQoqLi1XI5nvvvafITX4n0sHXjv5o9xwXnWYu0UwKRDr/si0IjBYCfE748kMTauy5TSUic1SSlKMilDksSdjxGXO20X7mx9r5nXOnxpHXQKUtc7CuX79eFahiLmiGivP+aPJwtGxkuM6rr429blS/8m8PU72QCGWOal2sT6dj4d+ggd73LHcmZrszkJwwHRvenYGWvOwwWWImoc1KFXJsnJJjogodv6rQy7m3QTMJ8CSh1U7Bjvz5+FWuF4ZddvpTdvVJw1uB6+xtMArqA4Zd8f8MjecgRxEEBAFBQBAQBAQBQWC8IpBb/DeGr3qFYVcc+6ZvGxoazyOIzuHyHYfsuHQ8jx07plScA3EqmctOhybSEdVOKZ354VaADmR8/X2HY6Sata2tbcjwkwMJAuMZAeZq3L9/P8rLy1V4MtNjRBZM03PApRBT/T2nE+UzzkfEjIpQhsZzm9iuW7cOW7duVWpI5kzmPSAZGrlw7tbLeCNJeW1UIzc07FTqWGKiSXjah8aOPdtgbCbNPRcp2e8jLWE6bPebaPK6FTkKM0H1QpAKiXY5ZJv8duzZDxWkvG/nfQkIeZJQ61uAn9j5oR/k+kNGXj2u8VYe/QfbH/hKbuU/jFdXRq5LEBAEBAFBQBAQBASBoUGgwH+jsaGu88tW5cGrfeWnNh4/gxAuOLDakY22no4oFTnz588flJM5GMd0NH9DMoLFOcYboRBtdiXjiS4EtL2z143PPhV5zqrx27dvx6ZNm5RSnKpFkp8ul6ubwOOzG+0vQkZzftHn1sSdDo/nfu5jvlUWS2LqERZLYhoCpiM4evSoug/RZTWXPxqnrTltkLbHNADnzp1ThfNIwuu0DFTK8kUW52raHnuNp8Z3KGwwzT0bruRkLEt+DefNDATNRMCcpVrATEK75RIFqShIxQYmkA10WElo8iUDaxPRab2JZm8Ktpkr8U9mAb6ZW4XvmVWdX8yr7bxmXfWPhsZxkKMIAoKAICAICAKCgCAwXhHYWH2DUVjZ8nW7KmR4y7B8/1EGcl++hzkCR6A6iflCB6vE0U5rtPW8Hiq02NOhpvJ13rx5iozQzvoIwCunEARGHQFduZuqPIYnV1RUIC8vT4VtMz2GJvI0EaX7aHumo3U8Gi/dkwglriRC165dq3I3NzQ0qIrxVLDrtAU0DE0isidxOF7mJn1dJELPnz+viFAWS6I6lnlTFyyYr4hQYhZ5X3vbF/mdy9nOcGcjPTUFixNewoncMDna2UWKkhhlfsLABCKGRO049tSOcs+G/p5RPR7OP8w5IUlVt2+z05BjL8VNns0wzMqjRmHDaaNgx381Xim4ku7MjbkNf/MVFmkFrhiv7o1clyAgCAgCgoAgIAgIApeOgFX1HaPAf/5as/KcYZUfSdhxCMGoz0Aa5m3oyG7cuHFMEqR0pEmCaiKUKQBITDAck2GZVMNRmXTgwAFVxZnkxHghIEaddZMBjAoC2n51rwdB0s2pyiMhV1paisLCwu5iSSTu+KxQGUplnn5uNNlEonQo1Hn6eOOpj5xreG1UOjIH5ooVK+D1elWl9Pr6erBqPIvW8X70tuh711ff229Gcx/Hqcfa2zioRGZeWuZGJQHP3LRFRUXw+XwKG6YOoF1pu9NpGYjpyNlbFtxZ2YqMzUh14d0Zf8Gh1akI2CkIeJIUKdqhyFEqR1NAwlRIqKEnoQRTwTRabSBMiiaj2ZuKgMeFTjMVrXYiWuxUTM9bjevMKtxgVjYaG3cc+Iyn5BXD6198pbem6L8U1q2/3rf1S5fuOMgvBAFBQBAQBAQBQUAQGK8IrN50teGrrfyKXXXYMCuKf1vegPZgqDdfMir31dbWfkzFE63khlYXkewhObFq1SpVKIaquD179iiVFp11vfTn2OvvSC8IjAUEaMtUGVIRSlUeQ7NZZI0Fa6gIJVFHlbQmozQRFa3PcrSPS881fPFCko9F3kiEUgXJdATHjn2k7gPvyXhdNDnKa9QkPMnfw4cPo76+TmFhmiYWL17cXaiLdqfJd43h6N3rTGS53chwz1YtOzMDWdNfQd2KDLTa6QiZDKdNUQRptBI3Mi4hFcUGRskGTDeCViLOeTPxgm8dizYFP2WXNt3g3Rq63i7pMOzq84bPX25srL5mvLo3cl2CgCAgCAgCgoAgIAhcOgK5uZ82vNXea7z+gGFXt9+9uQZnO6K/SJN26pkDjiTAaDmx2okmscN1OtcsXEKVG8dE0mfNmjVKDaeJUBaXYv5UkkXjmaDQ90j68YOAJp14Rf0R+CSkzpw5o1R5JOS2bNkCklEk6vhyQBdM4zOjn5vReobHwnk1Ts6xcq7hPMPGly4LFixQKUdYMb6yslIVS+JcQ0Jah8f3ZYn93cu+fjNS+/uyub7GzGtlSoa9e/eiuroaGzZsUKp85ghlHlViRRwzM8P5VXvD1onzaK2zUr3bnYkMqkczM+B640WUL0pBmzcTzDVKgjRgknxJEcWopBUQGxAb6GED7TZD7dMATwKO+7Lxe68dusKsOG7k+XGFvQ2f9JXByK+rNXz1oiC9dM9JfiEICAKCgCAgCAgC4xYB4BN/lb/9j1/Kqz1s5PlP/7uvDIdbew+vHCmH+FLOw9BIhqaPlBPrJEJJULDp8HgqkRgeX1xcjB07duCjj8IqLRKhfTnzl3Kt8l1BYLQQ0CSV045JgpKMIgFHWycRyvBkEqGsGs+XA3w2+MzoZ4Vk1Eg9q+PhPMRNqxp5PVp9TsUtCyXply4nTpzofunivEejZS9DdV5td87jcZ8u0qVD4xlJoIlQpilhoa7IuXrs2UMmMt1ZyGTe0bdfxbYPpqPDlxEuxtRFBjG0NkySjpJKTUipHqSUqCXFDqPFBoLWm2j0paLD41ZzxHHfu/h1bkHIsOtgeCvxde82GN6qaePWt5ELEwQEAUFAEBAEBAFBYFAIbNp+9Rfy/POusasPGHn+kz/yFKOu8ZzTH43qdRI0S5YsGfY8pCQqqAxlTxUSi0ORCGVoPMkJrdKiIlQ79U6iord9UQ2sDE4QiECARD9D45kblypFpoigalGr8jQhJYpQ9yWTwJo4JhnKeYY9ST4SocxHTPKZ2JMQbGlpUepz55zCdefcE3HrxvQmr625uRmMFmBuWtu2VZEuEvDMpUq7I/mplaCcozUZqnHV29HdZ6mQ+rBylDaUhfSsOUh45y14Zs9UYfXIfVspR9usNLRbqWqdJGm0kDLDMQ4SwL03ksN9t4GPhQrcoWgDIwd7v5bIa/z4dQ38egY2Djne+MYpYKao56PFm4hWbwparCTs8c3GvesKFUF6ja8cV/rqtnzNW/3oJ+3yeGN9/T2GVfUvf2XVfGNQvoT8SBAQBAQBQUAQEAQEgfGAwOfzar77+QJ/q2GX4RqrFkbuVvgOnxgzDjVVbFRtOp3igTjBdKojG51phqtqgoLED0kgFothqObBgwdV2DCJIlkEgbGGAIkmLppM04Sa8zq4j6HxtHWq8lgEjdXMWdWcYfF8tvissWlCaiDP20T+TuQ8Q/JTh8YTQxJ9fOHinGdOnz6tSFDnvRnr67Q73WhnkQvnVV43Q+OZIoAKWRLETMlAJTKxGt92l43ZmW7McWeJIglVAAAgAElEQVQgy52BdHc2UhKTYKW9ik6Vc5T5RlmIaXwTO5HXFzSTEYpoHycZSSgy5cCF1mmxgFVyj9ZuJ6NnS0I787iarstuPE7PY/c8tx7Lx8ceSY7yehMBM1H1XA/nm51Y9z3SDmT70u9/oMv+iV2HnYyQNQNV3oX4Z89GGHYlvmfW4pv59bjGqjxnrK9uNzbU4a+9FX8YD76NXIMgIAgIAoKAICAICAKDQuBaX/UNX/RVt5Ag/VtPNQxPCebtODhG6thDqaZI4pB0uBQShqSFk+ChWmvlypVKFUqlUm8kaH/OfaSzL9uCQLQiQDvWRWvOnTunVNCbN29WYfEM4XaqGPmM6GflUp4v+W5YRarnGPa6crxlWUqFy/ygznlGzy+6j1b7uZxxkRhleDyV/yRD6+vrVcX4+fPnq/mbL6e0Uv9SX3qNdZvLdvNvWCYy3NnIzMpGRnIyPnznRZyyshH0JIJEYbuVNuEIUuZSbLMTHS0JrXYaWq2M7tZmpaPNSu3RSESSZHS2oEkcnS1J4UpsL705j9P7uvPcXKfat91y9Rhn5Lj72haC8NIJQsGsJ2at3nQ02zPh8y7DD3KrYKgw+2pc4a3Dt6zqU0Z+dbNhVUjY/aC8KfmRICAICAKCgCAgCIwLBL65tvqGb/j8LYa3FN8yq2B4yvFyxU50jhGKlGQC1Z1OZ5pkhFNppEkKqpDoiFMRt23bNjQ0NKjweIZv0mnvbRnPZEVv1yv7xgYC2i7Zc4ns9T7aNe37yJEj3aHxq1evVs8BCTuSSiRE2ficjHWSaTjHT6KYxydOel3PM+zZOMewajyV5ySd6+rqQCKURDRJwa7bNTaMbICj1Lbo/DqJUJK/TD2yb98+FRrv9XoVCU98tCKUdqcx1PduotphdmYq0t1upGXNQXZqCuZPfxnH1qahw0rtyjtKReTEK8hEolORlx4q4FK6iUyG1wetZAStFLUfJEQtF2CldDUXgpYLIeJnpwFWKgKWCwHbhaCdigAbt800BKz0XlvQSkfQTofqrXSEuG1lIGhyvwtBL4+XgoDF5kLASlXh+uHzpKpzh+xUsAVNjsUF2CRtZwFWImBd6EOOfaw+TjI13BIR8MxS5xDCryfhJ3hcGh7ITUK7PQMhTwYWm8vxKXsrDLsChlWDf86txScL/DC8ZZ5x4dzIRQgCgoAgIAgIAoKAIDAYBL7n23nDd73+NiO/DDea1TC8Nbi9yI/WXkIgnQ5wtKzTOacDrgkL9gwFZm5EkhQ+nw/l5eXqO8zfp4mkaBm/jEMQGCwCtGUqQUmCtra2qsrdhw4dUvkq+QIgNzdXEaF8JpzKvIlKQGkC7lJ6YqWb/h3JPRaGYzEghsbrYklUnjM9QW/h44O9x9H4O9odr1HbXlNTk3rRxHmY+Wmp6OfcyxQlJD9pe0wpEEmEajylD6uNs92ZSM2ai7QMN959+3nsXZagyDdFAjHXppWIgDW+8432Tnilo2WtC+fXJKEpJxlnViWiceVMnFwxHadWvIPjy97C0SVv4vDiN3Bo0RvY9+Er2DvvFeyZ9yoa3n8Fuz54FdvffRn+2S+gdvYLqJ79PCoyn1WtPPNZlKT/EVtSnkGR67cfa8Wpv8OmpKewYdaTqm2c9RvV8/v8rIi/U7/9HYqSn8HW5GdQnvEnVGSEj1/tfg71c15E3ewX1Fg4Ho5t34ev4sDCaTi4YBr2z38Nhxe9iaNL38GJlTNxek0izufMQvPaWWhZl4g2TwraTRKxyQiSjO2l9Y7bpZFncoyJgNcsBDzpSpF+3k5FhsfE//RshuErx/fMOlzjrTlhWGW5g/El5DeCgCAgCAgCgoAgIAiMCwSuW1/zjW9t2l1hFFbV3OCtrTC8tcX/e0PV7jMdneFchd0eelip1r0ZJSt01s+ePasqGLOiM510EqFUL9GJ14Qo+97Wo+QyZBgTFAFtkwO5fH6XatBTp06BRKiu3E1FKPNYMjw+kszTLw6cJFRv+5yfj/f1/q6f+JHIY+P3SPItXrxYEaEk/qgIpRpXq871HKPnF93r+3kp91f/ZjT7vsZLEp5qUBakY45QvnSiInTp0qWKLNaK0Ej7oy31h/d4tzXn9REb53a22w2Sosw36mbO0fQspGZkIW36NFQvnoWgHSZFO23mHk1W5ChzbI53IovXqq+RyszjOclY9dqDWPLC3Vjy3F1Y/OwdWPDsXVjwp7uw6M/3YNGzd2PRc/fgw+fuwbxnf6baB3+6Gx/+Kfydhc/eBbbFz/0Mi164F4tfvK+r3au2F75wHz7WXrwPC1+8DwteuDfcnr8XC7oav7tA/ebnWPji/eH2ws/VMRa/ED72kq5zLH3xXizlvufvUWPgmD744z2Y98ef4cNn78W7v/sZpv3s/8ebP/8PTLv3x5h230/w9gM/RdIjk5D5+BRk/+ZWfPDHn2H5Sw+h4K1fYsusJ1Gd9Wfs+OAVHFj4Bk6smI5zOYloNVPQ4U1TytiQl8rVlO78pUFzVndaAdpPsItk1zlRqUoOK5PD6mTmraQ6V98D6S/Y41jHQhV281ABnYhz3lScMd14wbRwhV2Bz5lVuCq/HoZdtnZcODdyEYKAICAICAKCgCAgCAwKgSX4pFHg/6phbf7bvzH9X7wu58hnf7Kp5uHDbR3BYGcHwuWIQkAoMJp+e5/njiQk+vyifCAIRBkCfdmuDk0+fvw4du/eDRL/LODDYmRULTJfLkknkni9hSg7SRhZ/3hFeRJVzrQCJJZZCGj58uVgftCioiJFPh84cECR0VTnUi05npbebI9kb0tLi3rB9NFHH2HHjh0qFQlV+FSEMj2JJuGdtic29nEb6w0TJ/memZGBOe4sfPAuox0+xMrVK5G/cTO22GtRsyxNVawnsTXWCZlLHb8i5xRBmqJydTZ7kuB542F8+Py9WPaXB7D8Lw9g5V/ux8pXHsCKVx5Q/apXHsCqVx/AmlfCbe1rD8LZ1r3+MNhyXn+4e3/O6w9Bt3XTHgZb7huPwPPGo90t941H1T7uN998VDVPV89tj/o+fxNu/F7utAuNY+A51nWdi/3aaY8gZ9oj8Ex7COteexDLX34Qbz10E9548Kdd7WZM+8VNeP3+n+LV+27CX+75j+720s/+DS/d/W94+Z4f45X7foLX7/sPzHzoZrh+HYu5T9+Kpc/fh5xXHsamxN+iJut5HJg/DSeXT0fz2kR0MJ2AN12lFehUhGi4gJS6P2YyOs2uQlFMWdCVK/VS7518f+wRqSTJ9/vexa8tHz5pl+NTBXW41lMtBOmgnCn5kSAgCAgCgoAgIAiMWwT+Ia/k51XnW4KhYAABhBCk+hIfrzocDYRBb45+NIxLxiAI9IcA7ZaEVHt7u1Ll7dmzp5sIXbNmTa9kVKQCrTcSRvb1JKuImRM3hsYvWbJEqR+Li4tVOgIqQqlCdxZM4r3Tc4u+V+zH+qKvhYpQkqG8dk2E2ratFKFUzZKA14SeEz9tX6IK7WlnGpfIXmNHYpm5V1esWIH8/HxUlpdh7+7d+Oj4CZxtakZ7MIimU8dwZMOKcDi1Zxao9ppoOUdVYSVPCjrNVLR4M7At7Rks/PMdSkFqvv0rWG//Et63Hu1uvnd+hbzpv0b+9MeQr/t3fo38dx5DPvvpj6HgncdQMONxFE5/HIUznsB6tpl9tIQnsL6vpn874wl1nMKZT4BNHSvhSaxPeBIbejQe60ls6PoOxxAe5+MoeOdRFEz/NbzvPI6Ux+OQ8Os4JPwqDjN/GdPV4pHwyymY+Wg8pj8Sh3ceicX0R2PwzsMxeOvBSapNe3gyXn5wEv7ywCS8/MAkvHjfT/D8PT9V7YW7f4LX7rsJ0x+KQeZTd2LJSw+hcNZv4X/vVRxfnYImMwPtViYCzIuqilklqLyoITNR1KMOBfN4J32DnjTAk4xd+an4sZ2PzxU04AtmiRCk49a7kwsTBAQBQUAQEAQEgUEh8CW75OfrPjoVRCioiNGg4gXGPjkw1smNyx1/b+HAl3tM+f3HibTeMGGexqNHj3bnByUZRbKEuXJJ2jFEmeQKCRXdIskW2b5ASmkCT2NCRSjzXOpclyT5qHokGcVw8F27doGqSBZLIilNReh4IDxpa5r07M3u+BnzolINy5QMmzZtgsfjUcWSmJaB+Zo1ltruNKmnsZX+gt0RC+LlJIhpezrPKvfzmWYhwA0bNqgCgkz7wtQETMugU7/oe0VdMl89Np85gf2bcnDedgOeGQiZCWizWKBpYhVlYkh9yHShw85Ew7xXsej5u5VK1H7rEWxIeBybZj2OzbOewObEx7vaE9iS1NUSn0BR0pMoTnoCxUlPYmvyb7A1+amIxn0RLeUpbE15CiUpT2NbytOqL0l5BiWup7Gtq5W4noHax/0pz2AbGz/j911sen9437aUp7At+Smonutd5yhOeRpbk5/GtqQnVduU9AxmP3MbUn9zi2ppT90aXn/yFqQ8PhWuJ9jC68mPTUHSr6cg+bGpSHpsCmb9KgaJv5qEhF9OwoxfTsL0R27GOw/H4q2HJuPNB2/GGw9QifqfePn+GLx030145d6f4M37foxZD92EOU9ORc7Lv0BZ6h9wfEUCAnluhPLSlb1NNJsb7yRof9fXbrlUETh+Z4e5FP8rfysMnyhIB+U4yY8EAUFAEBAEBAFBYBwjYBb/3LXzYJCuWzDUCRKk0akf1W6m9ANBgAQpK2mTrCNxMl4IooFc+3B/h1iS/NAFa6gILS0thVblUT2mw5OFiOpJOA2UgCNuDO0Ot0xFKpMIpSKUofElJSVoaGjAyZMn1X2gSpI2z0Xbut4ebnsYyePz2vhck/wlCVxfvx1FRVtUkS7mT9UEvBO/gWIu3wvbaiR2JJaZcoAvOVikq6qqCrpIF5W5kQS8tj+nXdAyO9lazmHfVgtnbDc6zBSl4CNJRQVpf+TG+PwsBR12Gk6sSsCal+7DshfvVyHshTN+heLkJ1GW+jTK0p5CWepTKE19Sq2Xpz+D8rSnUZn2NKrSn0Fl6lOq53pkq05/BtXpv73QMn6Lmozfd7XfoSbD0dJ/1+N71Rm/RY+mj6P3c1sdj8fU679HTebvUZ3+O1Sl/1a1irTfoZpjTXtaFXRa9Py9yPztHXCz/e4OZP72dmQ+fVu4PcP+VmQ+dQsynrpdtfTf3Ia039yKzCdvgfuJqUh/4hakPnErkh+/DUmPxSPlsTgkKvI0Fgm/jMWMX07B24/E4e2HYvHGA5Mw7f6b8Nr9/4m/3PPvePmef8PrD9yEuc/chi0pv8OR5TPRbqeBeW/Hp32NvTD44bwPATMFLXYyWq0UYJ0LWwqW4F89hZaxxP85o3jPtd9eWfEFw/R/0QCuGMcej1yaICAICAKCgCAgCAgC/SPwSbP8589sqw8ysB4qzB5ckyXKENBOeKCzEydPHEedvwZbi4vg89rIWbMac2dnYVbCDLz++qv487N/wpNPPomHHnoIr7/+eo8CVlF2WaM+HE1m6F4rbyMHRmXezp07sHnzZrBQEgkTEidUgzoVZkIy9U6IknQiNuyJl97WeHGbyjw2kqILFy5UZBSVkAwNJyFIYtBJhEbeo7GyTVvrrzmvg9fL/LSsGE9ybtmyZSp8mwS82F3vtqZtSvfa5vR2ZM/PXS6XylVLXJmflurbnTt3KjUoX4TQ9vQc7Lw/A1sPgvEZre3t+L/snQd4FNe99jfOvU7/4rjcGyc3yU0+f3GMW+y0mziJ4+vYwUgCTBFChd67yu5KdNOLegGBVqIXm2qKdmZ2JZpNVRfqFNtUV0yXtOX9nvesRiyLQNgGrHKG5zxnymp3zjtnlmd++/7///fzd+Acw50bQ3sJp/TWtoGOS899yUJUSgLcWgJqlWTkzB2ONyf2wbYZnlD0vYmjkJ8WjuL0CAEcyxcb4d3KFkVBb9zP9fLFkajIiEBFBvsv1yotUfBuFRlRN7yXftz3mOfzm/pc/T14jlGwzuiPzIgeyDQGITMqEEuiuiMrqicy2SJ7iHWxHd4DlvAeyIzoKZqFQHVcoGjp43piwbhApI/rgYVje2DB6G5IHfW6cJ+mjOyG5BGvI3FYV8QP7YL5QwIwa5A/Zg7ohOn9X8Mb/TpiWtgrmBbyEmaE/ANpI7qicOUcOHZaUK8mwqnEicJO9bJwU5uDxkxpwe+aWi0RvBeZq3bHrrdqH7GVnDLsKjvzoFZ0yrDr2HGDUvLPWz81yKNSAamAVEAqIBWQCkgF2rAC99tKuvTeWVx/hVTU7QLDACUgvb3H3nv5KgKVAwcOoGuXLvB77V/o1PFVvPbqP9HxX6/g1VdeRsdX/yn2+3XqiAC/TggICBCN7sabQb97ef6t4bNYoOfDDz8UYIQORUVRhGMxKytTQLvU1Gth3b6Azxe6yO3r4RX1YtNDlAlB6XYkjGJhoPz8fHCufvrppyIsvjXMlzt1jrw/CYBPnDghQOjevXuxdetWAeEJQX1TCsi5d/3cau5e41zT5x3TMlBTphygxoTOJSUlIi0BfwQhBL3TC9/R4XLidHkeTtmXoY4gqqG6+N10jLW099YBKeGbqKquJaMgZRzWmnph87RByJ07BPsSRogQ9mJCUIsJlZkmVGSYUZHB3tMqLWZUZUb7NBMqLcYmW1WmCbfTqrPM8G78G9/35D7Pa271njeeh+fzjTiQMhZLo3piiSkIS4ysct8Dy0yBWGbuhaWmQCwxetpSUxDY9O2sqEABVDMjA2GJJEztCUtEYEPriQwC1LEeYLpwTHcBTdNGdUPqyNeRMqIbkoa/joShnRE7yA9zBnbCrAGvYVrfVzE55GVE9/grUof54XDWRNTb0uBQEuCQgLTNAdKmvg/O5yzCRm01DLayKwZbvvsJW+GVXygH/NrwI48cmlRAKiAVkApIBaQCUoFmFLBVPP13e/6FTx1OxqZ6wuslIb3Tz8hf+f2Y085kMiEgwB9dO/ujc2d/dAnwQ9cu/ujSmX2A2M9j3A7w9wdDbrlIQOqRn5CZofEMiyUMOXnypAjVZp5GAhOCJ91JxnW96Y5Hb8cejzUHZtrTcW9t9HFzHx22dNrSEcpcjQTPzJHJ+XyzRXdX8jjXW/vCMfAeZD5UjpsQ+OjRoyAIpRs5MzOzEeAR5lE/zq+m3MlN6azrLXsPONU1oq56WgabzSZAKHMD+xbo4vzi9dG/J/X5p/dfdf7Vulw4c7QKZ7QlcGgp7RZAMcSXkNSlJqHOloajq2bgLVMQNk/tD9vcodgXPwT5KWNQlB6Fw4vp5tQhZFNA1BeQeuBmUyDUF3LebLupv73Vvi/zPuVLxmNtdCCWmXphWXQwVpp7Ybm5lwCky6ODoLdl5t64oZmCsIzg1NhLtCVRvbBEuFDpRA1EVmQgBECN6ImMCLpNeyKdDtOxPZE2ujtSR3VDssht2hVxQzpj/iB/zGH+0j6vYHxYJ8T0fAFvRQfh3NYEAbBl6H3bdnQTmGJbHC7ZFmCebRN+rObhG/aSeoNSGtjMU4M8LBWQCkgFpAJSAamAVKANK5Bb3ucXW/e7j5y/JJ4DRRa/1s8kvuozbYv5ezqaGGZLp52/vz86BwSgi4CgBKFNN3+/ThgxYoSAgC1mIHfpRHSIwV5fqJmep5GO0LKyMhEav337dgGN6VwkRCGEorOMUEoCzy/uytN1o5belbt1Vx7zNBIG6nka9evT1vqm5t758+cFCGa+yp07d2LLli2ioI+nUNKihtyqnhyrcu7d/tyjVnrTYbKeI5QAntC5vLz8urQMd8MVertz2MXCWafew8kd63FVSQWssaJQSr2a0i4cate51pRUsHK6W03EmfVz8Nb4YGya3BfqrKHYFTsCB5NHoXDBOBxeRDhqRHWmETWZkajOvB1AqsPUlt3XLB0PbeYArGiAoisIShvWr++vB6TLzb2x0hR0XVth7AW9reI638tIgBoEwlPhOqXLNDyw0WHKcHw2huKzAFT8UH/EDuqE6QP8MaXPvzA56G9IH9YJZzbOb3/zszHtRdsHo/p9Waem4YqWjgtaCiZbt8KQU3HBYCv8Rxt+4pFDkwpIBaQCUgGpgFRAKtCMAjurwh625rsOnPxQBNeLAMNrrOl2nwPl6+6SAi6XU4CWkJAQDyDt3Dwg7dm9mwhZvkun1CLelm4vgmOGxdMNeurUKVRVVTUWS2KuxiVLlggASlcoQ2t1EKUDFum4uzmY0jXSe2pFRyMdeXSDEvixajyLU7FqPIsl8Vr4LoSHujPP91hr3dbnHsEvATArlzNHKOFcdna2AKEExjcLjdcdjnov5+H181Cfc+ypjTeAZ5Euasyq8YTP1P7cuXPiu8B7PnlDa+9179fc3XVPNManH3+EE7s3o1ZZAJeSCLc1CXWqp4K4DinaTS8AaRJqt8dDmdYX6yaEQp0xGLtiR2Jf8ljkLTSieLERlRlGVAk4GoWjmVFtCpAS9h5KGYtVxp4CjBJq6g7SWwHSFQKQ9sJKU9NtdeP+3lhlJEj19Mu9gWlkEDIjPLBUOEtHd0PaqK5IHt4ZiYM7Ys7AjpjW7zVMDHoRKyK64fL2eOi5SJkSod3M03Y01jptPujsRnYaPrRbMMKm1j+s5M81aMWdDTtrAn5qL3rJYK98ppmnCHlYKiAVkApIBaQCUgGpQBtSYFdVH4Na7FpdcwZwO1Hrrpdl7O/uk/MXene3y4XUlCR0DvBDl9uAowH+r2HBglS47kIuvS904l/wxTpI02Eae++F4cmfffaZyNNIhxiLqOiOUIJQwjsdqEjgdD1wak4PXTc68nRX6LWw+K0CRjFPI3NkEkbxWujXyfsatdZ1fSycg3rTx8JthsUTADMsvqioSOSt3Lx5s8gRShCq66vrqG/L/sZ56AuFqRmb7uSmZoTw/IFDVVXs378PFRWVwhF68eLFxiJdvC4tdnG74HK78MmFi3j/gIYrN1Sob/tVw50KC8HoLUE4R13WFFxWF0KdOwxvxgRDmT4IO+eNwP4kVqtnQSYTqiwm1GR6N7pIvbdb9/rRLBPKM4x4k+H05iDh+iQkvbHx2LV2MzDa3H7f911u1HOZ9hJh+AvH9EDaqNeROqIz4ob6Y97ATiI36fjAF5G/eAKgJsChJuKquqChmJgEpW0JFLvVBJH2gsWbLmuJqLZnIFjb4/y3nMMOw84Kx49sxVcesJcXt6EnHjkUqYBUQCogFZAKSAWkAs0osKPqr4acsiuzio+L5806SEDakh68Dx7YL3KN3iyc3nt/Z/9OGDZ4IE6dPNGShnDb50JHKCEIYRTDs+kQo1OMjrF169YJcEIQSohHoMImodSNEOpmYE4HUbp2hFXLly8X2jIP67vvviuckHTlffzxx+Ja+OZrbNFg6rZn2o0v1FMynD17VjhiWTSKDlkW8qFjVk/LoENkHSTL+Xd788/7nuU684OuWrUKmzZtEkW6Dh48iMrKSuEEJ4SnG9k3NL61zD1WrD9/pRYnC3bhU3URrrbDcHoPICV88UBSVtB22dKRlxqF1eODsXXGQOyYNxz7EscgP5Vw1CiKMVW3IRjaNNg1oiorGrbZg0FYSYDZHOS8U8fpMl1lYjGoIFEkKiuqlyj2lDG2OxaM6Y6k4V0Qx6r3A17DhN4vwzp7BGBLglNNAq8fr2lbgoNyLElw874U1e2TcFVLxFUtCaXaUgRYd+P7toP4L/XgmYfs5ZXNPEXIw1IBqYBUQCogFZAKSAXajgKPaOWdDPbDdYH7ywQ1cLKO/fXmvRtpgtxzVxUgCGAjtBk9agQC/DvdNN8oAanHXeqPHt26wm7XRKqEu3qCt3hz/dyb6vln3E/HHsEbYSgL9hCE7tq1SxSsITShI5SQT4cqOoTS+5sBwPa2n3romujOPL33PkZd9DyNdN0yFLyiokK48pgrkzCK18V38b6Gvsda6rb3OXuv83y5reen1QslsWgUC/gwxy8LdemOUM49tubmlK5/c69ri8e955jvOrXjPs5Hzj2GxlNn6n3s2DEwNzDvf18A7zuvvK8h11vyop8fx3Ssogyfq4vgUuJw9QYHadt34emA1KEkiZyr1KAiaxLejOqBLdP6I2fuUOxNHIH81PB2BEdNIACuyjSjeFEU3jT3wPIG9+idgqC38z4rTL2x3NRb5CtdZuyFJRGeYk4s4pQwrCvmDPTDlOCX8W5KFNwN4eYe0E03adufu+1pjOKHCwG/k1DfAEphTcSunLV4Stv/iSGnuP679sPlbeeJR45EKiAVkApIBaQCUgGpQDMK/FIrDzPYSl3P5B5q4KIuoGU/h7bkZ+Q7em50VwX4vYbXuzSXd9QPfp06YtobU3D16hU4XY47eh5f5c0IC+gIZZ5KwhG73S5cYwShdOXpQEoHLHrfFoHS3RgT9WJ+VeZZpTOUetJtSxjF/KA1NTWgK5IglKHxBITeIeVf5dq2tL/VAZV+XswRevbsGVGkS88PSm3omiW0I7zT55ve341r1FbfkxA0NTW1ce7xfmbqARalYkqG48eP46OPPhIglD/2tOW5p8853lsfVh/GR7blwnHnVONRr7b9kHpfqCSKMSmshp6COls6TqydiQ0TgrHljQGwzRmOPYkjcDB1FErSo1CRYUK1xYgjFhOOtHEHqafglCeVgHV6n3vuIm0KoC6PYtX7nkgb0wOJw1/HrAGdMLf/v3B2/TxAiUedlirmsHSQtj04rANSukjZmI/UoaahTkuC1b7e8Sslz/1Abv5HzTxGyMNSAamAVEAqIBWQCkgF2o4C/3dHeS+DvcTxX7YD+MTBEk0SkOoPu/ei94U6Op0+deok/P2Yd9S/2RB7Okh7BwWipqZaXD8WdrqTC89RP0+9935/QgG6EBkay2JJdISykjldecwnSEBEmKKHxBNGeUMj323vY3J9USPE00PjqQldtmvXrhXFkhgazwJVdOURRPF6eC/6NfPuua5ve7+2ta0zLcOlS5cEhGdqAEJ4RQEZUCgAACAASURBVFFEWDzDuKkV5x4b1+Vcu72QeGqlA2RdP/Z6oS6CZuYIJYSnI5SF0vhjyM3mFPfr87KtzD3PvcJ77dovimdOncQHuevgUhLgVBNRq6aK3hcgtvVt4Thk7kotFWc2xWHLhGBsnNIX6uxheCd+DA6ljkXxonGoWBwl8o56AKmxXQDS6kyO04i81HFYYQrEMlOQcHQub8g52hTEvNP7GG7PtsYchFUiL2kvLArvgcQR3TC932tYEx2COiUJbmsCarU01Il53PYAYVu/D29nfB4w6gm3d6opuKKlwp09D1fsyVhpX4tva4dqDbllmb+0Fy/9uVay9NHc0mWGXdVD285TkByJVEAqIBWQCkgFpAJSAW8F3i74iWFn+Zmfbd2Hws8vMg71pg+5rQ2etOTz1YEBoYE3VHC7HPj83GeYMmkCOgfcOrRezz/q7+8vXIN3Y7w8Px1s6O9PKEUQyjyN27ZtE6HJBCc6gNLDvLkt2+1r4K0bXaHJyckCKtOZx1yY1JuFklg0iDDKd+7o16e19973g+9YOHYWS2KRro0bNzbmBpUO0NufZ973pA5BuY/rhKCce3SGUlOmHaAb+fDhw8INWlvryQ3a1PeC77VqF9tuh/j+driB8x+fRXnuFsiK30mACNdNwTk1FVunD8CGSX1gnzUY78aPxKHksShOi0DFYqNwjjadq7N1F2O66ZgsZgGBj1iiUJEZg23T+nvC3c3BWGbqLarPszjTnQaizb1fZlRPZI7pgvnDumFqWEccSjPBZUuRIfXtLKUAf9RhYzE1qPPwWe5izMhR8NT2A/iJtRC/UAtxX04ZnrWWrPR+jJDrUgGpgFRAKiAVkApIBdqMAt/Wil822EtOfSv7IDYfOyUB6T14qidcIOg5c+a0cP7t379fVGRfs3olsiyLMW3qZPj7vYaudI8205ifdPjw4WA4sW9RkzsxFLpC9crdDPknrCM4IUAhSPF25nG/N+TzBjFy/RrAok7erjxqRkeo7srbt29foyOU7kjfxReu3woo+v5tS9/mvcExnz59GtXV1cIRqmmayGFJRyhdtEwnwLmnzzdvyCfn2bV51pQW3nOP6/xhgxCUsDknJwcFBQUiHQZztDIlg++ih8nzOnFpS3PPd6y3te12gwlNLl68gBPvbMMlLV1CJUIlJQWXrCnYOX8I1k8IgjJzMPbEjcChpLEoWRCJcsLRTDNqssxtqkr9TcFoQ+oAvQjVUQtzkcbgUFok3ozWCzWxan1vLDMTlOr77k1PQLpgZABmDwrAvAGdcHr9PDg1CUhvx4HZll5DOOpSE3BVXQRsTwS2xeKybRGmaNtgsBXDYCvAE2oZfq2VrGgzD0FyIFIBqYBUQCogFZAKSAW8FXgopzTMkHPYbbDmI6mwSuQhdfuE6N7Wg2I7fREBgQ4JCA24zp6NLr/Lly/hs88+E84/gkaGpa5evVqAREIeHfQQZmQsXoSFaSkI7h3YLBglONUBakVFuVBfP487eSkYuk2QwtYUcJH7rgGppnTy3qeHJzM0no5QhsYTAjJH692A23dyHnzZ99LvD++eY9Wrxn/88cdgaDxDta1Wq7g3qBlBqDeAl/Ps2jy7lRb6farPO8JjNsJlglBCeKYgOHDggND9woULjd9fX/Yat+e/c7mBuquX8V7eLnxGqKDMb9eA1Kl58q3WagtFxfp14wOhzByA3fOH4yDh6MIoAUerLG3UIdpMDtXqzCjUZBpx1BKNI5YYlGeaoM7ojzXGnqLC/NcBSJcbA7FwXA8kDw/AG/1ew5KIQNRaZTh9WwKftzsWAlJY41GvLECtmoJabT4c2lxcUjMQasvFfyv7YcjNh2FHpQSk3g9Scl0qIBWQCkgFpAJSgbajwH8QkGrFLv46bNpTiHpWCm7h1YJb2gM5Q87pCCXoYj4+urBYjIiurJUrr1XGJvShc1CHF76gI9OSgWhTFLo0W5TJ4yz1e60jFqUvEHLocPZOa0MnGeGKHkLve85y+1qOS15f6kG9WITK15WnF6zxzdWow8M7fe2+7vcjCPXOTVtaWipC47dv3y7yp9I1q7s/dUetDvjkvGoeiFIr6qZ/r1AzarpmzRoB4Hft2iXyAb///vviRxq6zPldpf+Q4j3v9H1f95xpbZ9/tb4eZ0oP4BMtS1RrdyiJ7RqQ6iDmcLoZG2OCsX3GAOyMHY4DiaNRsiDCA0cJES0mHLUY25V7lO7SqqxIVGVF4VhGDI5lmFGdGYGihRHYOD4Ia0yBwkG61BxyTx2kSyN7IGX064gd0gmTQ15FzvxRcKtyHutzuT31TA9ST0iqxMOhJIscwlfVZLi0RHykLsZANRePaqX4jr14nSG74BGDUv6oYUPeo4YdZT/+r7f2fqftPBnJkUgFpAJSAamAVEAq0G4VeEIrDfumrdhl0EoQbDuI8yzU5G45VdC/jgdmHRx4QwOuEy4Q+NARSujAvHx6dWy6AvUQYIafE1r4wh7fbV8IFBc7D4E9ujU6Q28eXu+Hzv6d0K9vKC5eON8IPO6GVgyzJewjyPI93/awrY+b105vHDf3E0ZRG6YeYHgyCwTREXrmzBlRuZvQuqnFe355rzf12q9zn+/89z0X/dwJfAnfeF988MEHomr8wYMHhVuajkXqRO10x7T+I0F7mD9fdYz6nNN7zjv+WMFUF2+++WYjCKU7nVXj6cjld5Tv4n0teUy/dnrv+3q5faMCvJtdLMjk9hQzrHM6cfbIYZzIWYNaJUVApTqlPYYlp4hq9ayI7dRScWzFFGyKCUL2tP7IjR2GfcmjUbSAOUejUE3naFZDHs5m3JbNhau3xuPVWVEQRZoyzDhiMeFIZhSOZEXjnfnDsdrcC0vNQaLdixB75jpdauwFy7juSBnZFbMGd8Hsfq/g+MqposhYewKDcqwexzABaa3GivYJcFmT4LKmwsXK9loCHNp8lOWsRTdlL36uln1uyC0pM2jFhww7j5Y9vKe88mfKoS7t9kFKDlwqIBWQCkgFpAJSgbajgA5I71NL8KJ6AKdr6wB3/Y1Ph+1sD+HW+fPnRWh8WVlZk863rwo/vP+eAGTokMHo4t8JrEp/czjqCa1neH1hQd51FZTv1iUiAPQ+1/awrjvzCLoJpFauXCkKUu3cuVO48gij6BjWXXl6bkZeA18Ydbeuy714X9+xEJjTVczxl5SUYPfu3QLSrV69RoBQasW53B7myN0YI7XT5x77rKwsAUKZfoA/xvC7iIW6CKOZpoA/2twt9/i9mF+t6TNYq56QlD8fOl1OfHzyPZzYuR4XtEUgHHQrCahT2yMgJVxJFnD0g9VvYGNMb2wnHJ07BPsSR6FwQTgOZxhR1Q4do7cDcY9mmlCeEY2NU/piqYCkPe+qg5TV6wlglxuDkBXVCwvGdPOE1w/sDMuYLqi10j0qHaQSmnqgKcPua5mPlj/+aPOwb8dK/K+yGwatAAb7QceftxfBsOs4DFppaNt5MpIjkQpIBaQCUgGpgFSg3Srwc60gzGArcj1gLcGP1QM4fPEy4KJDpvUuvlCHI7mZU4qAgXn49KIwLJjEojAMj2bOPovFIoAPYQWbN/zR1/X+ywITusKmTZuGrl073xKM6tDU77V/Yd7c2XA5CUfuvtuX7sivOsYvq81X+Tvd/cleX9ffj+PRQZSeB5ZOR7rytm3bhj179ggAqINQFg7yDY33vkOamnPex1vC+u2eI4Ebx0s3IlNGFBYWNoLQt956S7gXdRDqfV9QU1+ddb3bY6/fM76acD/BO+cdex5fvnw51q9fL1y3zA9aXl4uQOjnn38uHKH8nvJd9O80vfc9LrfvsAJuJxxw4zKAcx+fwck9b+OStggMq4cSJ1xX7RKQCudoMs6+NRNbJgZjyxsDkDt/BPYljkbhwggBRyvbYUGm24GjntcYUZUVjbwFkVgbHYjl5sB7AkiXGYOQGRmItFHdED/ED1P7vQbb3OFw21MlIG1n1etvBYM9gDQZtaxsn80cy7Gw2dbgd8pufFPlc8NBGHYdhcEqAWm7fZCUA5cKSAWkAlIBqUBbUuD/MAepvcj139YSGOyHoJ39+A4/Vd77t9OBAXvdXUWHHyHDxYsXhfstPz9fgFCGAC9btqwxx6YvBL0XYCc5ORnBwcHoHNB81XpC0r59QnH2zJkGP1PTYdx3UnVqRV3uhRZ3+jN0OKUDUR3i8ZrTGUsHJFMlMCzeG0Zx7rSlRb8neD/o9wR7Ql/CUIbG67lzqQuBHSEo9fPW7k5fn7b+ftSOjeNkT02ZloEQniCUKRn03LR057a1edeW7iHADZfbjQsXzuP9AxouKOnCNcp8fVAShIvUobTD4jZaMj55ez42TeiFrVP7wj5vOPYlj0FB2jgPHLWwYn37LMp0O5C0OjMSbDVZ0dg1fyhWm+6Ng3RZVC9YwnsiZUQXxA7qhBn9XkXNymki32R9e5zHEoo2mT+ZgNStxAtAelVNR52ahjotGTuUTeiQnQ+DnQ7SQhjUgyFt6dlIjkUqIBWQCkgFpAJSgXaqwPdyCgQgfVwpPWfIzfto6fETbeKZlq5QVscm3GPBpA0bNghHKENWCX10EKrDCwIMHabdS2jDz4yMjEJAQAC6dGa7NSQN8O8Em6Y2XCNCvLsL8ghsampqWiQg9b52OoDidWUOWD0PLEEfw5PpDCaMOnXqVCMI1WGhPuE5Vu7jogNF/Vhr7zkehsZTA2rBSuZ0LFIf5s7V5z411XXV+3t5P7S2z9J143nTEZqSkiLmHreZl5juazpw6UQmCOX3EkGoDqn1eeY7F1v7fGs753/tO5bfDLVXr+BE/i58rC2BW0mEU0lAvZosQusZZu9qF0WakuFshEnJOPd2LDZPCcHmqf1gIxxNHIEihtUvNqIyi4WICEdZvV1C0qY08FS2D8exrEhUZsZg65S+WGG8ey5ShtiL/KNRvbBobDckjeiM2f1eFS7Sc9uS4VLiwFyUt3IVtuhjzJkpzv9aqgDeo95NpIRQkuEULQlO3svib/S/9R4/9zW0xvfm8faRhoCu+Ho1RRRuqmMqDZWpROJwybYAG5QNeFA9gF/Zq/Df2fmJ37EW/NmQUxzw6PZD3R+0lvzZMBX3tdNHKzlsqYBUQCogFZAKSAVaqwK/1krD7rMXuQ22orPfsR1GdElNq3q2ZfV4hgITQLAwDJ1ZdAcS7ughrC0R9CxelI7MjHQkJcShR/fX0VUA0lvDUf9OHTE+JhqXL19pBHn34mKdPXu2EZq1FIClA272TIPAdAhMi5CbmwtWS6cjlDka29KiA1wdqrH3XrjNAj10whIE0xnLHwfokm6ugFhLua4t8Tx0CMrvER3As+d+6rp69Wq8/fbbIk8xf0zg91FTIfHe10qutwYFGgoyiaJMwFWnC6cri/CJmgG6qurUVAEOGuFJa4ZKX+jcCZYS4FKTcH5bEqxv9MWWyaHImTsY+5NGo1BUq49Etcw5eltQuDozGlWZBMkemFyx2Ii3ogOxxtgDer7QO1u0KQgMr7dEBiJlTDfMGxaAKWEvI3t8CBy2FNSpBP/egLCVrYtCaQSacQ2N92oKarVUkUuzVvP8oOHOTgOsbMmAktjw40ZCA/j0wNV6LR51AgjyPVjhnaB1IRxqmiha5LCmwaHyb1qZRl/wfDluAmR+77ERDrutyXBbM5CpbcC/WfPx3V2H8X9zK2DYV4bf7SzD/9l5/IhhS97PW+uzkTxvqYBUQCogFZAKSAXaqQIEpAatwGXIKcb3lZITffaX1l2PXVr2gyxzRjKPny8E9d1uaeBlcfpCZCxaiEED+iHA7zV06Xzrwkw8HtK7F2pqqsUF0Z2Od/vqELqxEBEh5NelIa8lG4EUq3fTDfzuu++iqqpKFKuhI08vkqQ78XSIeLf1udfvr4+L4yUMPXnypAiN3759uwjd1nPm8lp53wPe61/XdWxtn6vPO8JQnjvdtlu3bhV6v//++yJdB1MU6G5Qvec1kktrV4DXUNSsFx59XtOPjlfhPfsaXFFSGwoypbbLokx0yRKWXNqWAG36AGye3EfA0XfjRwg4WpZhQpV0i94WHKWj9IjFiKMWE45lmnGE25nR2JcSidVRPbDqrjhJPdXr08N7IGlUV8wZ6odpIS+h2jIRDlsy6kUV86aclK0EAja6PBscpEoa3NYUDwglDLWmwK0koV6LRb2aiHo1DfXWxahXFoh8wqIYEdetzLmZ6vk7NR7Q5sClzIBTnQenQjA6Hw7Rt31A6guAqafTmoLPchJxXl2K2eomGGxFMNj24e/bymDQqpyGnfmnDMrex9rpo5UctlRAKiAVkApIBaQCrVWBX2rlYQat0GXQ8vAd+2G8tOMQLtTfWBCkpT7usqq4DjK8AYzu+vLe15LWMxYvwoxpU28DjHpcpYSoixctFJdBh2T34pron0WX3J2AbL7XRb92es8cjYSgLAZE6MdiSXRCEgSeP3/+ls681gSmeK46UGvqOvIYXYh0SDM0+8iRIwLM0SGr5wjlfPZOJ9DU9aHeTe1vSffC3T6XpsbPfQSf+jH2hMuEoEw9YLPZGnOEfvjhhyJPa2uaX03NKbnvCyhAyO12o54V690uXDr7AU7krsVlNR0uEUrPMFM6SFsxSPqCLjIdkrjURFzcnojd84Zh86Q+sM8djn1Jo1GwsCGsXsBR820DwqbCztvTPgJStmqLCdWZMaiwRCNvUQw2Tw67Sw7SXlgaGYj0cd0RP7ILZg3qiPhB/0K9ski4A2s1hpy35nndEPrOMdBNqnic3gwTr9c8AFikEBBwMxkOLR712jy4lHmAdTbc6mQ4tUg4tRFwKr3hUrvAob6CeuUF1Kl/hUuJgEtZiDotFk4lVXwf6PdGe+ldSrJw49ar81Fnm4vz2mLM3mqHYddB/EopxcNaCQw7ivMMO/Iebq3PRvK8pQJSAamAVEAqIBVopwr8kg5SW5EApPfZiuufsh3AiYtXv8CT5Nf7UlbZ1sNd7zZo+Srv7w1kCAEtlgwEBwWiK3OOdmk+92hoSG8o2dvues7Rm13N7OzsRpj0VXUgtNNhFB3AW7Zswa5du0Ro/OnTpwUUbOswiuOjC5SNDljmpiQI5XwuKioSgI7aMGeuXvFcdzJ+Ff3b+99y7lHTlStXChDK/LR79+4VuVkZGk9HqFykAqIgEzyA9MKnH+Hkno24rC705CpU6Drz5DRsL0Dk2jiTcWFbEnbNJRwNQ+4cwtExolp9mcWESlmQ6QuD4eqsaJF7tDDdhN0JY7Flaj+sjwnCxkmhWD8x7I5XtF9h7IUlET2xYEw3xA7zx7R+/8S6iX0A2yI4lXjUCUCa0orDxhPhEHCUkDcB9dpcONVUOFWOKRYObTZc2hRAiQCUYXCroXCoXeFQ/gmn8hc41OfgsHVAne1xuNQnAOU3gPo43Bobt/vAbV2IWi1egGT+YHLt/mgv64m4qqUC2Um4YpsHZ3YiPtOWYoCi4N+1A/i1WoAHbeVnDVsL/5/IQ/rWW980TJ16n8xJ2k4fNOWwpQJSAamAVEAq0JoU+GlOVdj9tuILBi3PabAXffBrdT/2nfm0EcQ1Bos2rrSsh+dz5859baHfOmzydkUSYhFosfE486EyByRBzL59+1BRUQFCwPi4WHTq+GqzRZlYuKnb610xc8Z0bNm88Z4DHB1U5uXl3bRQk/f4CYL18euuPMIo5gdlPkzmiWVoPHOEEgoyTyghof45+uzSt/Ve398a+puds3d+0MrKSjEffIslcc54w3Su6/PMe13fJ3uPXrpm+tyjLgSha9aswebNm7Fjxw5RLOno0aMiR+ilS5fEvUSnrvfCa+fdvI/J9bargOe/t+vD6l1u4MKlSziWtxvntUWikjNDyz1wtDUDpC8GcUTeQRaf0pJwOTsJ78SPFmH1tjnDsT9xDIoXhKNscRQqmUMzi4WYjA2tfRVl8uQQjRZFqTyFqegI9ehxJJNh9FGi1dAxmhWNqqwYlKZH4d34kcie1g8bJgQLILr5jQFQZw5E7rxhyI0diU2TwrDa2BMrzCyu5CmwtMIcJAotfZncpMuMgVgS3gNpo7pi9uDXMKn3P1C4OAYudUFD0THmIP3yDlKnGu/JVSkKIHkcnHRxXmvc5/3+CaLwD4v/6DkuWTTJocajXmXBKBZC433H/KjsOX/59yniPPlal8iJGw+3Egu3MhsuZSqcihkOdQTq1T5wqwFwK/+EW/0znNpzcGpPA+rTcCtPAaJ1AKxcf9qzrT4FsIntx4HsZxqO/xZu9XW4lVTUEQyqsSJ831Psibl56b71NIJTT/EnjqVtheFT73olFVe1BcC2JJy3p+KqLRYfWS0Itb4Dg1IFg/3QZcOOwiUGW/EMw44j6QZ7xeQfKUXm1vR8JM9VKiAVkApIBaQCUoF2qMB/5JSH/Uwru2KwFx435BTgye37sOT4WQ+wcgEMtneTIbRQQErHFwul3EtQRBijAxn2elg4YYzuhqQL8L333sMnn3wicnh6Q7MTJ07g9ddfR9fbcI6yuv3w4SPE+AgaGWZ+Lxf9vHnOHCt19h0/ASmvgV4oiSD0wIEDAgazWBDPmS7Jtrbo2ujj4jbD4glCOWaOvby8XGjBkG3mTmUIN+eLDvK8w7zv5RxubZ/FOeY777jN/UuWLBEglPceQWh+fj4IQllc7OLFiwLA69dI9lKBphRwip2eokxuuMH/8uquXMGJ4v04ZV+JOi0ZLjW+XTrFCK5cWgKuKMl4N2E0Nk/ojZw5g7EvcaQn5+jiKFRbZJV6AlIWW6ppbASkZtRYTDiSEYVjlkgBSMvTI3EoaRRsMwdg08QQrJsQgk1T+sI6axDsc4did9xw7EscgbyUMShYMA6HUkZj88QgLDf1wnJzLywz98ZSc28sNwd9YXcpAWtmVCCWjO2B1OFdMG1gR0wNegkXtsTCqX0xcH4z1yTDr13WFLiUFNETZHp+VCDcpPs6yZPrs6HYjwd2esCn5ziBKIEiQWqaB4YKl2Y8nFocnOpsONWpcKlmuNQxcCkD4WYovNJROECd6h/hVgkyn/S4P5Un4VaehptAVO0At/qE6GHl8SfhUp9EndYBTq2DB45afwtY/wRYGU7/Ghzak3Bbn4db+zVc6rNwqP5wq0mimFW9Gg+XNR0ua2pD45g5/iTRO62pcIrcpgva7HeHXtCrntfImoiCnHXolb0bBq0A9+0qw31q4QnDjkqH4Z1q3KflFbTDxyw5ZKmAVEAqIBWQCkgFWpMC/yenNOyntsMwqAU2g70Av1TzMPfwcfGASCgq2GgLBqR0gK1atequAVIdChJkpaWlCbBFVyirVu/evVvkx/zggw/w6aefChBKN6SeW5LAjOv6tr4eHh4OP7/mijJ5co/27NEDycnJYnwMS6fz8l4vHAdBk7crlq485n8tLCwUMIp5GvkaAkJ9nPw7XQP2bW3hOAlCef1LS0tFvtRt27aJ/KnMo0oQqkM9Hebp86m1Aco7eb66Frd6T10n9jpMJgzlvc7ctCzSVVZWBoJ73nuE0nrKAv1+0+ce511bnH9t7X76OsfT6CAVvwa6UO+ox4nqcpzKWS1yjdIJ1h7zjbJaPQFprZqEPfOHYfOUvsjVq9UvjMRhUZDJjJosmXP0qACgHghKt+gRglE2ukUzY3AoeQzUGQOwcWIYNk8MwdbJoVCn94dt7hDsiB2BdxPGYF/yaOSlhqNo4TiULqa+RpRnmpCXFo5143tjlamHcJIuMxOYfnlAahndHYlDAzClz0tYZQyGO2ch6oVr86tCUqaeSEN9Q35eXzDq2WZF9Hjxg4OL8J2V0ZVUOK3pnp65PRkGr04BrFFwK0PhUoNRr/rDob4Ah/oHuNTn4FSfhVN9Bi71GeEEdSsdAJXtCUB73ANHrR2A7GdFqLxL7QCX8lu4rX+EO/tPcFn/CJfyIlxqJzi0Hqi3DUCdNgYOLQZOZTqcylxAm47LaidctT0Lp43v2QEu7X/gVmeIAm1XbXGo0xJFPtI6jetMUZAg+lqbZ50guT18d1yxpeCCjU77WSi0Z6JL9gH8t1qG+7Xikn+3F5415BbBoBXta03PR/JcpQJSAamAVEAqIBVohwr8MLfq5QfsxRaDrfAfhtyiRT9UC7aPza9xXGF8odMF/vNQ0q/z8fXmn03wwcrSN8vPSLhCUNUcjCGIYSMEZeM63X56aDhDzFkoRy/YolevvvmZXTviDWoYat+pUyd0DrhV3tGGYwH+mDp1auP585wYms33u9fAh9Dp+PHjX2r815RoeWu6ljrUZe+7EL599tlnYOVyQjkWjiKkY45QHYRyfnEO6o5QXqtbzbn2fIygUx8/ddJ/fOB9x3WGxutFupgflPCZ2vMaXLlypcmUDN7X7F7fG96fLddbuQL8bnXU4qMPjuJk8bu4sms5YI0VhVhYlOlmrrm2up8pBa6qKXgndji2TAprLMhUuDACZRlGUa1eDydvT4WVmhrrkYxwiMYUA0vGoyIzGvkpY7Fj9iBsnRyCTROCsWlSH2yZPgi22cOwa95w7Isfif1Jo3EoNVzkcS1ZFIHDGVGoyDCiMtMkHKlVmSZUZkXjUMpYrIvujjWmQCxrCLf/oiH2dJBmRPZE+sjumD/IH1ND/4bKrClw2e/U3E6EU4v1hJQzjN6aBpeVVeTTRFi6W/FUkIeVBZGmwa2Y4VZGwa30AZTOgPIvuJW/waX8XoBPujsF2NSegEvk/2QI/PWN7lCX8gycytNwqmy/hUsh/OT7/ANu9RW4lZ5wK/0AZbjIPepSY3ApZyau2OagTpkPpzUJUFMAWxqQu1A0Z04aPt+6AJe29YXD9mvx+Q6N7tL/BdQJcKkEubPgYnV7NRYuNU7AXpeaDKd1IRzWdDF+h5rmKRb1JYuitZ7vlng4ROh9Aq7Y0rBbW42XlL0w5FZe/Xe16INf2CvxTeXwnnb4mCWHLBWQCkgF8Ie3jQAAIABJREFUpAJSAalAq1Jg6tT7/rED/ybOmYnUtZLUrvsqcMHpgtvl8gQbtnDzH91kurtRBy86hBkwYAAmT57cCBn14+x1mMV1hunSFck8oQShhDEEY3RE6sBFh2j69u2iAB3CMedm//790aVLF3Tu3Pmm+Ue7dvFHgH8nDBjQrxEkcTwc4/79+xsdmrf7+Xfqdfr479T7taT34djoQOQ1Z2g2QSgdsgyLp2PY1w1KsKc37zkl1xc1ztmmtNA1Y885TW03bdokoDPz87JQkp4fVHdjc55w/Yvedy1pfslzaekKMLCeTmMXLnx4CqdKD8Dx3iE4CjYLuOHJJ+idN/GrOu1ax99fVlKxY84QbJrcBzvmDsOBxNEoSo9EmcUsco4S3nlyjravfKNNAlIBRmNQutiEXbEjsGFCCN6K6Y2Nk8KwbVp/aLOGYOf84XgnbiT2J45Ffso4FC2IEHrSLVqeEYVKSySqMiKaKPRkRHWWGQeSR2ONqbvIRcqQ+y8KSJdH9sDCcd2QNrw75g7yx5x+f8dVuje/UqEh3heeRicoti0CrCkAq8Ir0wBlLKD0h0uEwXeBQ3kVLvV3DUCzA5y233jgpwhtfwZQmO+TEPTJhjB55gL9LaA8B6ie407rb+FUfweH7feo0/6Eeu1V1GshcGoj4VQj4dYmwc3K9AJKcnzMV5omqs+7lHTAugiubILLdFxU0nFqWxpKNi3ElowEZMybg4mmqRg81IxXQ0YjaYI/XDueFDlI67Wn4NI6wKH9BQ7l73ArL8Cl/glO9fdwqn+GW30Rbu0VQOkLqFGAOh1OjakCFrX5H1fokoV1vshLWqsypUAsFO1N/N56wH2fmnf6gdxSGLQyi3jWAL5heKvs/seya75l4HOHXKQCUgGpgFRAKiAVkAq0SAVqar5lsJX6Bew5bD9R5wTcTrhEaLR4dGyRT7gEW3RVpqam3gBmCLUGDhwIf79O6N+/D1KSk7A0KxObN20SIboEoawcztBwOkJvBmButv92BRGA1OVCYkI8/Pw6gYWXPM0TRt+Flex9WreuAViYlorFi68BJwJSOhe9oe3tnkN7eF1T14lgramFTkS6EgsKCkTF+PXr1wtYp+ez9QZ5XG8K9rX3ffqPEOx14ElNuE43KFNDpKSkiHW6semePnTokEjJwPuOIJS5aZu6bk1dM7lPKnDXFGD6UQCXzn2G9wr34mpNPpzv5cFZtAW1SqpwkH6VwjWtwwWW3ACDWQU8CZeUFOTMHIStrFZPOJo0CqULx6KywTnaFCRsC/sqM1lVnsWWzJ4copkNuUQzTWAY/bHF4TiWybyrDfuXTRRQlEWVNk0KwfqYXtg4MRhb3+gLddYgUWxpd9wI7EschbyU0ShMGw06RfUQ+grhFPUGzCxy5b1tAos81fAzs2JwICUca4w9Rbj9anMgVpuCsDoqFGui+oi8pMxNyjyly8zBYnuFuafIXbo0OgiWqJ5YOLYLkob5Y3bfV7FsTFe4rZ78mPUaw+PZ6CZl3tB41CtxcGqJoJOYleBdoiUDaiKgxMGtzIFLmQyXMhpOVoNXOglg6FL/ACfD4LWnRY5P5v70hL+zfxJu7ZkG2Pl0Awx9Ci71KU/RpOynge1PA9kEpM/Cqf0F9dorqLd3hUPtC5c2GlBigOzpgDUOzPPJvJ/QmxIHaPOBnDRgdxbqdmai3p6Kk5vmYc/SmViaMBlTpkYjxDgerwyNwB8HROLxvkb8PCQSj4ZE4IfBEfj3ECPu6xMNQ6gZvUaOg9PWQQBdh/YEnGrDuYpCTk96xsN8p41FnTg2jvsZOJQ/waX4AepgOJVYT9EmLUmE4DPPqpPaKwtF8am6BsjcOr4rbvyBhw57FtlyKZwvyagTRbbiscG+ET9RivFTaxEMu0tdht1HVhu08g0Ge2VVhx1VNb9SCoNb5POQPCmpgFRAKiAVkApIBaQCQgHgGy/uLlxSev4SfVtwul0CYNwYeHzXHlW/0BsTkBK2EMj4AisC0sGDBws3ZpfOfqAzMzE+9p5XgueAysoOI7Bn9xtAqC8Y5TbdoxNizLAsvh7M0fG6du1a4XLkuOVyowICRjekIKitrRU5Qk+fPi2gHMO1mTuWbmHOF0J1NglAr0F433voVtucj3rj6wiXmSOUaSlyc3NRXFwMas/rIBepQEtWgHC09upVvHe4CJeqDsF99CCcxw6gdu/aRgepXkymtQKM5s+bVbhTwBDhi9sSYJ81UITV75o7HIeSx6E0PQKVlqiGyuzXAzxfoNfatwk/CSU97dpYWWzpKIGpxSSg6L7E0dg+tQ/Wm3ti3fhgbJnaTxRbypk7BHviRuBA4gjkp4wWxZaKF0UKKFqWEYGKTKNolVnX3vtWmh0hnM1kSoNoVC6ZiHfiR2O1qRdWm3tjlTEQq0w9sdrcHavNPbCa69xn7IXVxlC8GdlX9MuNQcgK74bEMd0wfWhXRPf+B3alROJqQx5QFiFjmLhTnQuXNRbu7GS4lflwa1PhVM1wqsMFBHWqXeDQ/o569XeiuFGd+gTq1SfgUh4XBZCE09NKpyednyyE9Czcwv3JyvFPAOqv4VZ+DacojvQ8rtj+gjr1RSD7ZbjUrrhi74/Pd4zF5Zw3UK/FC9jmti4ErBa4si1wKRkiz6kjJxm19njUqrE4Z43H+1sTcXhjIrQVyVhpScHsWdMw1hyNnoNH4je9w/Fgj3D8e08jDIETYQiegh+GxeCBsBj8KDQaPwo1i/ZgqBlsD4ea8VCoCYY+Ufhz8DhcVTqgVn0GTo6TRZsIc2/RhAuWOVG138BtfQau7X9Avfo3uNVhcCnzRK5Vjs3BRpcr865a6WhlUaob4WNr3MfUCsxdXKcmYYmyEYbcAhisRUU/1Q7i1/YCGLTSqwZ75XmD7fC/5NOXVEAqIBWQCkgFpAJSgZarwNSp9/2/nSWZOWfPCUDqcjO0tWUWsScMIygkgCH08oU5BKRDhgxBgL8fuuoOzQA/RJtNosK87lzT+7vxAM/3rq+vw6QJMdfOQT+XJvrOAX7o2ycUGYsWiuY7JuZnPHfuXLty3d3q+tAhShciXcAsYEUoRzjHHJbUStePENQbhHpv605I/bWyvx6Y6lrp+hGErlixQsBmpreoqanBJ598Iu5D71B4Xjfen9491291Pe/GPSjfUyrQnAKMIHi/ugIflefBdSwPOLYX7ppduJKb6XF9MZ+iktJm4EVTwIUuQVYgP78lDjkz+2PLG/2xM3YE8ghHFxlRaaGjkq7J24N6twJ+LfnYUUsEjlkiRMV5QklWpT8i3KTRKM0w492E0dg6OQwbYoKweVIotr3RD8rMwbDPYwX6kdibNBoHk8egIG0ciheGe6CohcWWmJbAox81rLKw3egWvZU2dLVWZMagMms83kkah9Vmhtn3FgWbWOF+OV2jpmCsNIYKKLraFIjl0f5Ybn4dy6J6ImtMIJKH98KcgQGYFfpXfLh1JpzaG3Cr0XAr4XApQ+Cw9oHD2tlTEV57Hg7bE3DYH4dLZdj77z2h7gyDp2PS+pynKc82wNAn4FL52g4NztGn4dCeQT3fR30ZTrUnoA6Ey2qCW5kKlzIbLARWr6SAVdAJ6D15ShminwC3FgeHlograhLOKyk4vjURxesTkZ0RC8ucGZhinojuI2Lw135R+E2ICQ/3jsGPgsfjh8Ex+GboeBjCJsLQZxK+HTYBj4TG4KfBUXgsOBKPBUfg4TAPDNWhqG9PaPq9UBMeCwnH2bf/Bw6NUJTjuzUcJTjVASkr37uVxxvcpY/Drf0GTobhq1FwiXHTmZsIlzpXpCVgioKm7s3WuM+ppojcs8iej1pbLJK07XhYYaGmko8MWiEeUA/VGnIrrhq00rCW+0Akz0wqIBWQCkgFpAJSAakAFcgpTFhx9DQAB1xuNk+dpuYeMr+u4wQudK35gi0C0lGjRjU4SK+Fsfv5vYbg4GCsW7cOzAt6t6AN4RCB0dYtW0Dw+XqXWxVm8hev6da1M+Lmz4VlcdOAlGM8efLk1yX1PflcX4CmQ1CGZDNH5dGjR1FYWIhdu3aBVePXrFkDi8VyQ7Ef3/kgt68Hn956EH7qOXkJjAlBGRbPe0RVVZGblzlCOfcI6Aml5SIVaAsKuNwufPR+NU6V7IXjvQK4j+0Hju+Do2gLrmosLpMAT3h924EX3sDlWvXyFHy6MVaE1W+b2g+74kYhL3UsDi+KEs7F6sxo1Fiibwj/vhXQa43HjmawEr0RNVlmlGfGoDjdKPKGKtP7YyMLLU0IwdYpfaHOHCxSD+yOHY59iWNwMGUs8tPGoYhQdFE4yjMiG9MReML17xxcJmCtWBKFvQmj8FZUCFZFhWB5VG8sM/YW+UlXm7pjnbkLNsZ0x9sTA2Gd0Q05cztid+L/In/Bn1CR+QecXP0HONS/wpn9vChyRKjpJMATBYl+Daiequ0iH6j1WQ/ko3tS5OEk+NQb4edf4VSZW7SLcJm61aGAEgVYJwHWmSIfqZvV6q0L4FQz4LAlwGFPhMOWhHotEVeVZHy+LQUnNqag9M0U5GTGY03yPMTPmomoiW+gW8RE/HmYGU/3i8HPekfhu72NMPQ2wxAcDUOICfeHGfHD0Eg8EhqO/wqJwC9DIvGLkEj8JCQCPw4Jx8MhUfh+qBH/FhaN+8Im4N/CxgunqC8U9d3+zxAzvhVqRNGaf8IpikT95pbO0Wuu0qcbXveEx1XLEPyGvKrMo+pSn4Pb1hVudTbAQlYiLJ1u2bbhHhXfL3TFqnG4rKXDbY1DrZKBBKsVj6qlMNiq8ANbHh62F1Ua7Mf+Uz54SQWkAlIBqYBUQCogFWg5Cuwo+74hp+Tvhtyylw05VT/979yKFw22ku1zS47D0UoAKR/SCcu8gQ/XCXpGjx59AyBl/k9WkWc+0PHjx6OqqkqAzLvxsM+CP4MHD0Jn/07oEuB3yxB7QtSIcWOQsShdNN8Qe46JIIugqq0tOqQmDL18+bIAocePHxcVzFksiaHxBHbUgLlY2XRHI68zG7f1fb5zQW5fD0epkzcIZQ5WRVFEbl7OL7px6cptaiH4152hTR2X+6QCrUUBzuOPzp7F+wW74Hg/Hzh2AC62o3txdc8y4eaik42AtF5tmw5Sp+YpsPPx+jmwTh2ArdMGYVfcaFGBvWxxhKdSfZZZwNGjFvZtw0HKsPUbAa4ZVRYzStIj8G78SOEOXRcTjDcnhGLzG/2RTafonKGiCBOdpHSKFqaMQcmCcShZZERphhEVFiOqRCoCowjF9/0Mfq538xS58naSmn3Oi9t6Yx5Uo3C3HsscjaNZ41CQOgjW6R1hm/sP7It/AUUL/oaarBdweu0LOLfpT7hsfQ4O7Tm47U/DbXsS0Ohw9IS/u5UOAuTBSjcoHaIMjWdBJD1E/lnA+jygsBDRC3Bo/wuH+joczKkpXJAT4VbegFObDacWD5fmcSG7mKpBIQxNh1NNE3lNLyop+Gh7Co5ujEPBqmSoGXFYljwP02dMwxDTBHQaOQF/6heJx3pH4D+CTHg4MAqPBEXiB6FG3N/HJNoDISb8Z4gJPw4x4sehkXg0NEJsPxhixo9CzHgwJBo/bHB+/jDUhEdCzCDkfCBkIn4UMgEPhdBFahbtoYZwel8o6r39s+BoAVO3pHcEbB0A5TcCFF8DoTdzkzIMn3rqmj4Ft8YUBLq7tCGPqdYJUKdBhKNrSahXE9uOg1RheH1D2g6xHoeLOemIy96K+9Ti2h+p+fUPaiUXDUrpMINS/LxBOfySQSl49mc55X+XhZtaziOiPBOpgFRAKiAVkAq0OwW+s6OsxzdyS88bdpZdMmjFJx7YUX7hYbXIMXLfYVxkgZsG9yhztLXkhaHVvhCMDtKIyEj4+712UzBJcBnUKxArli3BpYsXWMcYbpFWoOniPrejgdvFtAROuJwOLE5f2ASgveZmbcxBGuCH0NBQpKakiHEsXnQ90PIeGyvZt/SFwFOHaHrvfc4EoXTvEsRVV1fj4MGDsNvtoqI581guXbr0Ouipuxu9dZDrN58j1IsQmblWuc57gbpu3rxZpCDIy8sTofEE+LwOdITymshFKtDmFXC7WK4ezOJ84bPP8F7BPtQdPQTH8UNwHT8EHNsHR+EW1DUA0Tbl6vJyqLEgD51eLnsa3l8zE3SNWmcMwjsJo5CfNhYVi8NFYSBfwNdatqsyjahmiLyAug3uVzpgLdE4ZjHhmMWTT/TIkhhUWKKRnxaBXfOHiYrzGyeFYuOkEGyd2gfqzIHInTMEe2JHYG/CSBxMGYW8tLEoWBiB4kVROMz0AxlmVGSZRKtkOL4lpsFtyzymUajJZGV66hmOmqxI1GRG+uQ3JXiOQbVlPKozxqMqy4iqrEgcyRqHY0vG4IOlI3B6xWB8uDoYn6zzx7mNr+Li2y/iytYXUJf9O9RufwYO62+FE5Rgji5Pt/qkqA7v0ugEfRywPgmwAJL2rAeSZncQUNShPu+BoNa/wG3tCJfSAy4WQ1JHwaVFwaVOgkudCVd2LFxWAlCGhCfDpbFYUwpgWwDYF8JlW4hL1jR8sDkZZW8mICdzLtalTEPKzAmYHGPGwLEmvDp8PDoMiMFjfYzC4flocBQIPb8XYsa3Q0z4roCbDG0344ehMXgwNAYPhUaLnKCPhJpA6MnG8HfuJ+T8UagJPwg14fuhZnw3zIzvhUXj+6HR+EEoYamncZuN8PTBUJPIL+oNQptaFyH2YSY8FjgJU+b1BLTfglpS1+YBaVPglH9HIM3mAadulcDVH8iORb0tXuTrvJbKg7A0AY5WC009P7w4FY8r1gN/E3HKnoHxVqvjB2qB82H1MAz2ylqDveQzw87KiwatpOzxPeWlP9ma99129zAmBywVkApIBaQCUgGpQMtQ4Nu2qj4/VspdD6n57m9qB2Gw5cFgO4wXdpfjNIurMGdgK3hiptvQ1z3IsGuj0Siq2DeCyBvyfvoJZ2enjq/CGBmOoqICuFwOwP0VYFEDIC0uKkC31zs36xzVnaXTpk0TIKs58Mdq4K0BZvEc9UJJLKRFEMoq5jabTaREILDjNeJ104Ee13V3Y3M6tPfjum46PKYjlHlXV65ciQ0bNgjgnJ+fL0Ao9ddBqO/t7JvSwPe43JYKtCkF+B+aG7hy8SKOFx/Clep8AUZdxw7Bfewg3DU7cXnHEtR7wUTvkPS2s54Mh5aM91dOxpbJYcieNRTvJo4W4K88g1CPrkZvZ2NTjsuWu++IJRJHLFE4wnD5BkhKB+yRzBgcyYoRULMgdRx2zR2CbZND8fbEEGyaGIIt0/rCOnuwp/q8CJ8fhbykseBri9OZUzQcZRkmVC2OQU1GNI5mROG4JQLVWRGoFiA0Akczw0WrzooUkLYqk87U8ajKmChaZWYMqrOMqF4agfezwnEyaxROLh+I06tDcPbNHvh0gz/Ob34Fl7b9BVeyn0Od9Vk4FFZGf0o4Gd32J+BWngfU50QVdQFABQR9qiHf5VMAK8hbn0L91udwZevv8enmP+GDt36PIsvzKFn0AuqUQXBZmQtzKi7ZpuGKfTZqbfNFyLtDTYND80BPly0Nblsy6rVUXMhOwSfbU3F8UwJK1sZDy4jD8oQ5mD1tBkaZ30DgmMn4w7AYPN7PiEdCo/CD3kZ8N8iE7wcZ8cPedH6a8WgIAeWt8382BSy/jn3fDjXjicCJCDb2AOx/8rhAb6NI0+0BVF5DQu1n4VKC4VTnedyjjbmOCUjbjqOU35tOJR6u7IU4pS1D15xd+L5ahA7WPDym7MfD6n4YbIUw5FZUGiQgbRkPiPIspAJSAamAVEAq0C4VyC33M9hLHd9R8j/6RXY+nthehl9ml6O79V18cP48PNlHG54oW/BTMnNT0iWnQzPCI25Hx8TAn+HtN4BRLxenV+g7K82nL0xrcJNCuCC/6LDpHq2rrcXE8dEir+gtP7uzvwi/nzJ5osj7qJ//rfrVq1eDRUXu9eLtCm0KqvGc6AgtKyvDO++8I/KDrl27VoTGM6elHgZ/q7HJY540CtShKb10VyiP02W7adMm7NmzR6QiYH7QTz/9FMzV6nA4bju3blPX8l7PLfl5UoG7rQDnufgOA1BXexUnygtxvuIg0ABGcfwgcPQdOPLWodbWdqpJNwV0Rd5R+wIcTo/AlglB0GYPwbtJY1G4kPCP1dLvXL7Me+04PcJ0AKz63uAQFYWlsmJQvWQ8KjJM2B8/HLbp/bBlcig2TQjG5slh2P5Gf2izhiB3/gjsiqNTdDQOpoxBftoYFKVHiCJV5YtNKLdEierz5UsiULZ0HCqyIlGZRfgZg4qsyajInIiqrAkQOUcJZzOMOJo5DkeWjMSx5YNxamUIPl3dFefWdcGFza/h4paXcXXbX1CX/UfUKb/1VIW3ecK4RXg2c39m/xYiBF55whMazwrx1ufhsj0OF4snaU+KnJYO6x9xMfuvOPPWX1GZ8RfkJ7+IHfNfxOZZL2PVxFdgifJDwkh/zAz+B9SZQ3BZS0GtFo86LQ7YyirxizxO0NxkXLIl4f0tSTiwIh4bk+ch5Y1ZMMZMRsgYE14dEoVn+0fiF32j8JOwsXgodAy+HRqO+/vQwRmNH4dE4aehUXg0JAo/CYkUrs1vhY7HtxpcnHRmPhgafVs5QL8OKKp/JiHuA6FG/KL3BLwwpA/q7H8DhPuzKXfol9n3pOd6qk/AaXsSLmU0WNjo2v3qcXhf2279+UmxPQ0XcuahXo3Dma1r0St7Bwy2Uhi0ctynHfRA0h2VlwxM/SUXqYBUQCogFZAKSAWkAl+HAj+xF3Z9RC10GXLLPjPY8/Br205E2rZhp30jPv/khHCPuhmS2MJ9pMyXSGDkDdgImKKjo28ZYt8UvAzwfw2jRg2HHsr+ZQBS9vZt8OvU8dZglnA0wA+DBvTD8WNHsHbtGnH+hLve4/Bd57g+//zzu80Tbnh/hsoTvNGJeOrUKZELde/evaCj9c033xT6E0rrzkb2evMdg9xuOjxed9KmpqaK8HjqRKft1q1bwVysRUVFeO+990TV+KtXr4rrwesiF6mAVOD2FKh3OPDBsUp8fPhduI/uh/v4ITiPHYD72D44yzVcsS2AS4n3AhWtH0x4QxbmHK21JmJ/8lhsnhwK2/zhOJA0BqXp4ajMiER1lkkA0tYKSZnf82iWGUeyxqMiczwOpUYgd/4wbJ/eH5smBmHDhCBsmRIK64z+sM0Zih3zR2BP3CjsTxqD/NRwFCyIQHF6JEoXRaJ8cQQqLVGoskSDRaqoCUP3KywmVGREoyqDRavMOJoZjfeWDcYHK/vj1OownF3bG5+s646Lm1/GlW0v4sr2P+CK9gycKnN6PgfoVd/VJwR0A8O2laeFo9CteFyhbq2DgJ+EZ6ygXq88i6vb/4jLW/+O85tewifru+LDNcE4vXIgTiwfgeNLR6BmyTCUZYxG9pS+WB3eB2siBmLNuDAsHdMb6SO7I25QJ8zp+xLK18zBqa0LUPFmEvZkzIVlwVRMnR2DQRNi8NrYGPzPYDOe6RuFn4aE49vB4/CNPlH4YcgY/DRkDP4zJBwPhZjwg5AYfCtkKn4UMgU/Dx6Px3ub8KveJtwfGoNvhcbg22HRApiyaNJjIWNFvlCGzn8jNKYh1L1lu0iFyzXEiEdCYvDjoJH4YOvfBKi+PXfo7QDTpwFefytf+xs41BfhUGc2hNUnQ4TaN7pJ28Z30PkcOpHnw6Ekw21NRIltDcK274BBKYdBK8VT1v0w7Kg89nU8C8nPlApIBaQCUgGpgFSgPShgr+xhyC1LMtjzEw1q3vCfKIWpBnthoiGnIMWQU9jPYC3614P28uzHlTx3p23v1qZZbXhfWwW3koR6azzqPiiBgx5Sd8t3kNK9yLBiAiYdvhHWTZ48+fZygF7nMPUUU/L38xOQikWDvsjyyccfo1ePbs2E1rOiPYtF+WPL25vhdrmwZcvbzYaXEzgSnp04ceKLnNIdeS3D5ZcsWXJdODy15jmxJ7j17vXrIPumYagOj/We6QboDmbV+NLSUuHGpea+gF53wum9fnF9X6fvl71UoL0rwEQx4p/LhQ9Pn8Lx4n1wHDvoqVZ/7CCcxxlevw9X9qxCvZYEtxLXZipKi1QBrJItcgGm4Mr2BOydMwCbp/aFLW409qYRBkagxuLJOXpE5O70OEjpvrzXDtBmP49ForwKRQmHaGY0qrMIMKNxeFEUDiaMgPZGP6w3B2JdTG9smNIHm6YPwLZZQ2CbNxw74kbg3YRRAhLnpYajcEE4Di8MR8XiKJRbogUQrbFEoSaDIfrhOJIRgaOWsTieNRTvLRuEMytD8NlbXXFxc0dc2fY3XFWeh9v6h4aCRk96KsCrrARP1yedgk8DDZXg3dpv4FIfh0t9Ai6tA6AydP4ZuJTn4FB+j3o6Qbe9hHObO+GjN3vi9Iq++GDJULyXOQbHLONwJCMcR5hDNYs5VAlvw1G5ZAwql47EcQtznppRvnQits3ujwxzd8w3BWH8mBAMHDoAXfsNwd/6jMSf+47DsyGj8ZOgcHy3txkPBU3Gj3pPwvdCxuN7oTG4L8yEb/Qx46HgGDzeayKe6zkZ3wueCEOfGHwjjO5PEx4NMeKBsHDRvhcWgfvDovDdsCjhIP2PECMeDjXhgVAWOYoWf3O/cGQyvN4o/l53arbk/uFQI74XGo3v9DLj3RV/FddR5HhVbweANvcawtHngAZHsMPWAfXaQOEidWoEojokbTtOUiizUKcshjs7FZ/nxqJei0exfQkCt++EQSvBY9ZC5iSt/0+tKMlgL4wx5BZNesheMvdRrXSYAbivPTy2yTFKBaQCUgGpgFRAKnC3FCgru/+RnRUHO+w4jGfspTDklsCws9DdQcl33J9bBUNuJX5lz0PXnN3YoCk4aV8JKIlwK4mo1VJRb02Eo3o3HHC3CkDKfJe5ubmiMI0O5AhIp0+fflu6DW/vAAAgAElEQVROzqacpF06+8G/U0cM7N8XeXmHBGOgW6+pokPesCo1JVmEzdMd2vT70jkagICAAJEjlRCM77ljx47rAK8+Dt+ehXeYW/LrWFasWNEIRH3PS25fD0J18ElduE6wTYDPPKEbN24UofFMR8C0BHp+UAk5v45ZLT+zrSvgEv+POXHh04/xXuE+XD6WD8exfLiYc/T4QdQfO4j6grdRa00WRWjocPJ2XbbW9To1CbVqIpxWFtZJwaeb58M2rR+2v9EX78SPREFaBMoWm8EcmQwLbxZOfo3AlLlERdi8gIAmHFk6XhRI2jNvCJTpfbF9ahg2jO+N9ZPCsH5SH2yd2g/KzIGwzxmMnXHD8E7CcBxMGon8lLEoSAtH8cJIHNZdohlRqGT1+UwWR4rC+8uG45N1XfD5ht44v/VlXN72J9Rl/0VATAJNqM80tKdF0R2PE5AQlOHvzzYeg6JDUh57Hk71d7iq/B6Xtr2I85v98Om6bji5NgjHV4Xh6PIhqFkyRhRnovPV0yagInMCaixGfJA5Du9nReLoEhOOLBuPyuVvoGDpNOyyzMDGpMlYPDMa0TEmDBwbgY5Dw/HcwEg8FjIOvwiJwE+Do0RFdxYu+kGIJ7ydoe4PiCJH10LefXODcltvntB4FkVq2c7POwVcOU5CXuYhNfQ2Y8X8rnALsN0c+Pyyx59Ene2PItUBf9TgvStykLaR76KmvkNZAK/Olob99jV4KfsdGNQK/EwrrP2OvfRjw46SC4adZct/vrP66i9tpTt+tyjv3+/W45J8X6mAVEAqIBWQCkgF2oMCZWX3f2tXxTvftRXAoO2Hgfl9lCI8qBXjv7R9CNYU2LT1cFqXAVoSnNlxcFiTcVVLxRVtARxKIq4WW+GEo1UAUj7g03VHeEggRTcjW2xsLAJ7dkPXLgHNODq9cpLqbtIAP/F3nQM64V+v/BNpqSkitLkpQMrPJ9ziObz6z/8Vn9VVf58m+87/n73zgI+izt//3ln/qD+pYkE9Pc/zbOedXQS97gno3e9+p5DdgFjoLWV7QodA2m422fQCKgooPcnuzm56AUJ6JyEJHekIpG55/q/Pd3ZgiZSAgAFnX69hZtvs7GfJzHzf83yeBx988AGampoYm6D3lpaWMoBGMO1isJF8KCnx/aeAadROf7Ft+7k9J0BQzzmBeVLafv311yw1nkKpKJyKWuO/Z76+5+Io+h1pEv5f/RS/67lbJN4TK3CzVIC6H/jAvfZTrWiq2IKTDZvhaCmCvaWYKUed5D1aZ0YbZ4TTomMXCc8mSd+4ra2kGHVRK6s5Ep1cLHZ/vQhps6UwLfgYuXqChL6ojleingKMGBzt/YFMBHG3J6tRlaRB5pKJ+Eb5X6zRjkHq3LGwLvoEGUsmIjN4MnLCZ6BAPwOb9TOwNWomtkVT6rwPqmJ8URvnz7xI65NUrH2eWujrEvzP2ArUJ/tj/8px6LRRGjypPMnn8ym4rE8y5SefDv80HNxTcLifo+ed5t/BaXoOjrSX0bXpdbRv/BNOrHsPh7/9N/avGoNdK7zRvHwydiT5oYFCnRL9GZSm9nxSfTYlKdGcpEJTkhy7E2aiMZ5+HwW2xiiREaXB6lAtYoMCMDcwABN8lPjPxJl4e+wUPDV6Ku790Be3fChH/w99MdhLjn5SFUuEH+CtwmCpHygBnlSfBP1+LoDzaoDSwVIFfumtxJ1eSswN+F84rc+zoKyr12Z/Lkzt4giwz4bdEolO8iM1R7F29PPBxZvjMQNaOSO6bOHYal6DxyxbcCdX6pJwlU6Jucr5MFfZJrFWmCS2yiTJatzycxi6id9RrIBYAbECYgXECogVuFYVyMq69bbMynAJV4fbTI143FSB18w5UFvXo9S6Cl2mRKaQOZEZhjZrGE5z0Wjl4tBljoSDKU506Nj6LRyODjhZojsNNK/OTQBCV2dt/Fponbt27foBvCNIGh1pwMTPPgEDlgQ9zwsszwNIu71u1MgR8BrjhZycHOb9SJ/sCbNICTp58mS8P+ri66LPHzHiXRYi5fn+5ubmM23qFwONBOPIToBUs57vv5r1vNC6COJebNtuxucEYO0JQWmZ/m+RGnTFii+xYcMG5hFKgJz8WcmWgfxaBeh5oXqKj4sVECtwLStAjfVd6GrvxJ66Ohyr28za6l3NW2Bv2QZn0xagKQ/27Hg4CI5adHCaKW35JlCQ0rHcbITdZERNohabAr2RsWQCCg0zURzrj5oEChfiPTRJncnS3n9CheiF1Kv8dpHKVYW6ZA1KYuRYpfXCas0YrJ/HJ85nhUxGoW4atkXOQonRF+XR/qiM9Ud1vBzVCf6oSvRFDQFJAQa759Sez/uKnp3XJqmx54tJ6GJ+oc8Baa/yrdXcb2C3PIsOywtoM7+EU5v+xFSgx1f/F0dWSFkK/a5lk9CcPA07CICSV2myH7Yn+qIlyR97EvywN0GBnQlqNCdp0ZCiRU2SBuXxGhTGaLHRoEFimAoL587CBEUA/j1Fjjc+9cMT3r64XybH3VIV7vFSo59UjXulGkhkWki8tczvk4eeCki8A/EL7wDmA8qAqFSOW2UK3MPa3am13f+GaW+/GoDzx6yDlLMPSBWQjFWgr5cS/+szFg7ujyBAfq0AqYN7FrCOg8sc4wakFBZ3E+yLmBr2hxebuix62M0hcKVHoMtiQLZ5JX5rLoSEK8W9pipnf3OVS5JRdUBiK0uVZGXdeq2GS+J6xQqIFRArIFZArIBYgRu9AqtX33KPrW7APZuKB0pW5w6SpOb1Y8t0n6b0xv+RbKgafL+t3PyYdSve4XKRYlmPXZblcFkimarEYYpiILSTC4UjPRKutEggnU/QbLdEwGEKR3vuF3C0nwS1J/7YkCYCecJ0/uHwjwOwtO5jx44x5V53SJcYH4eEuBgEajXwGv1fkCL0Qq3vl3p85MiReO+99xASEsIUgZ7fhRLFR44YyatVu8HVs+sdwdSlUyZPYhDNE3AePnz4vNvf/fsQmPv8888h+FN6rsNze67FMileBWDYfbtuhvsCBKVWeMHPlrxBqd6rV69Geno6CgoKUFlZeU5YUvffoPv9a/FbiOsUKyBW4NIVcDoc2NPSgL2VhXDuLAWatjDlqL2lBGgpRFfhCrSxllYDuswG5tV5IwNSdoHTrEeXNQpHN0Ww8KGNs8ciO2QKiqJmojLOB3WJvtieSG31CuZnybeu+/fKFvumRF7ZWp+kRqF+Or5Vj8Y3gVJsWvgxbEsnIE83GVsNMxkYrSR1aLwfticQDBX8U+VoSPJDY5LvD77fDwGpHHUps7Br+SS0s6T4pwDz8yxtnODViW8+xL7k6diZMh3NyT5oSvBDU7wSTXEa7EhUYUeyCo0pajSkaLA9RYPaJDlK45XIjlYiLVKNL0LkiFjoj0CtHyb4K/F/05T482dy/NHbF094+aP/GCVuG63G4NG+GET3peTjqQS1xt/t9vC8j1LipX64mx6j1HiZHA9Lfdk0mIUKkYJUgXulStzmrYLEmzxFKWGe4Kgv+jMP0J9Hm/yPBaT3S5WQjJXjfi85fj95EjrMr1zlJPtzFaQgb1Pr3+EyJbAWe2qzZx7CFwCMN7qKlPZVTrMOdnMM8312cUast63FP0wFuMdScowl3Nsqu/rbytbelVZ0vySreCCNfSTp6Xfc6MM4cfvFCogVECsgVkCsgFiBq1mB9IohD+c05UiyqoslOaUlksyK/D6Z9dskuZXF9Ng91qrMN2wVpZ9Ysk6uy/gGx60xgDkEnRY6ETGik9OjwxriVooacdKmQ4eVUnt17qvVBvZcR0YC7Cf2w8FS7IUkewGWCkDT4z6FOZ0BoU64XOTX6YDT3gUHm+xwdHXC3tUFu8OBLrsDHQ4XuhwukEjV7nTB4XKxhkjS/fBQ1nN+4cEwASlK9SaI1R3UxcfFgqaE+DjowsPx2Wef4l/ve6o8L+wVehZs8q8n79D333uPKUDHfzQOnMWMzs4O7N69Gx9++AFLpe/+Hs/7wudWlJf/4Mt0dnZi5cqVP9j+H3yf+HimPj19+vR1V5AeOnToktvXfXtvlPsEnpctW8b+D5GVAIFQ8gilQKwTJ06AgsDOd6P/ewIQ7b58vteLj4kVECtwrSvgBFz8MejIAQplKkDnzmKgeRtcTUWwN2/j2+zLNqLTQsnK5PlHSi1qa+Uh6Y0CH6iVnk10YdMSwTxUnVwUDnwbDPPCT7Fp3ljkh01GqXEmauL90JBErd3+aEzmPUcF9egOeqwXKUgpLIpNiT6sFT0/eApWKz7AWrIJWPgJskMmYbN+KrZFTkdFtC9qYuWoT1RgeyIfMNWc5IfmRD80JfnyU6IvmpmPqQqNLIhJywCxUA9SfJIHKaXVNyf44cS3/4I9/RU4zM+jzfIqjm94G7uWj3e3w8vRQtA1WYHqFCVKkhUoMGphCtPi8yANQueqoFD6w3u6CiMnyPHaR/54UuqPx0cr8PgHStw3WonbGHxT4Zax/rjD2w93yfzQV+aPft7+uJNS4GUqBkcHSHkvTFKEkh/mLQx4apgSdLC7bZ5ef4e3GgyQyhQMnt4m0+A2bzVu91bhTm8l7pVRQJKoIL0caHoPwWRpAO6UzcRT42fh4MY3egRInZZnWSu+57xHqlPzc3Byfwcs0ehk5+rh6OLovPyH6sub5jFzFDosBjjJ4stK+94ofM2tx33WzZDYKlwPmitPPmIpP3lfZk3JoIyqkn45DZsl1tr1ktTKx6/msEpcl1gBsQJiBcQKiBUQK3AjV8BW+bgku+zkL6yVkNhqIcmohiSjDHdaK/AGtxVBnAVbM77AEZsRbeyEg7zI9Ax69uSkinzYuiyR6LJEwXGwkQekLpZnT5n2ZyaXi1q8HXA5qZXYDqe9Ew57B+xdHejqaENH22m0nT6J1tPf4/TJEzj1/XGcPHEMbccP4/Sxwzh57ChOnjiBUydPou3kSbSfPInO1pOwt5+Cs7MdTkcXWzejp6RjJQB7gRs9Ry3npPC7uMIxngU5zQ7Q4MMP/g8jR/zzylruR41gStT//ff7WBK0EHPnBLrhKD1+YeD6z3f+Dr0ujIHk832VtLS0HgFIUjfu37//fKu4Zo9Ru/ipU6d6ZAPQm6CooAqlkCTBo3b58uUsKIm8XIuLi9HQ0MDqSSCUQLvQHn/NiimuWKyAWIFrUAH+GMFn1gPHjx3BjtI8nG4qOeM32rWzBM6dRXBVpaHdFocuLuqGBhCelgDUstrFRaIuQYO0uePALf6MqS4romehlpSVHi3lvQmGnm9bBEBal6JA5uIJWKOUYv2ccTAHfYyckEnYGjEDpZE+qIz2RX2cHA0JfLo98/ZM9GNJ96QiZSn3BE6TFKhnANQPLYkzsTtxGlOW1iWp2XONiZRU74uGFDkalqnQ/LkSu76agd1ff4I9y6aiMsofWeFzsCooEGHztJgVEICxfir8c6oCb0zwxxPj/TBorB/ukfkzIHmHt4qpOPtKFUzReT4wJ/qB9m4l613ecjw6ei4k42bgd2P8ULbibcB6ZS32MD8Nz+lCrfp2yyiAzsHNMTwcvdkBaTf422mJYnZfKdxavJy2FX3MFbiFq8ZtXMURSUYlJNayzDuzG07ebir/9408jBO3XayAWAGxAmIFxAqIFbgaFbAW3yvJqXpYYi79vSS77KiEK8Gj6eX4XXoJ/sBtQZJpA6qtX6KNiwLMOnZF1kGqGDN/9bmn7TrU9kInKXaTDp27yngPUjcgFaAoAVGHvRP2znYGQ9tbTzEYShD0xLEjOHb0MA4f+g6HDu7Hdwf24cD+vdi/bw/27d2Nfbt3Yt8emnazae/e3dizZzf2792Lwwf24eh3+3Hi6GEGUwmsEmilz7mY56YAT/Pz8y8BSOMQHxeHuJhopG3aAAKlo0b88/Lb7j0g6KgR7555/6X8TT/9ZDxaW09dEAyQarEncJGCmioqKi64nmvxBNWY2vp7a5I9gdALtcZbLBZs3boV27dvx8GDB1lYEn0Xgr7db/Q9Be9Q4f9V99eI98UKiBXoPRU4+3fK/z3Tv6db21BfUYLWHUWw7yxhnqMUzNS5swRddVbYM6LhMuvQYYllFwR7cvGwN76G2QGYI9FhNeL4pjAU6KZg/dyxyAyehK2R01EZ74O6pLMhRAIkPR+U7C2PsTAm8hxNVCJ98QSsVEmxfvYn4BZPQG7YJGzRT2NwtCrGD3UJpPpUYkeyEtSO35RIylFf3lOV2uypRT+R1LGUUK9gUwMlwaco0JSsQGOyCjWJGpQmaFAQo8YmgwpfBgcgfI4GarkCn06fib9N9sXvP56FB8fNwj3jpqGf9wzcT8nwY/xx7xjyB1XiHqkW/aVqPOKlwBOjffCElw9LQT8fGBUf691gVPh97vFWYLA0AHeN9cXjY/ywOupdIOP5S3qQwvws862F+Tn3/FnA8jvATNNT/DJ5mZqfOztZnofD+jvYuf/AyemYBynfXn+TK0h/AEgj0G4xwpEWjUTrWvSxlEHCVUNiq+qQ2MpcEmtZx30ZlY4+ppI5V2NYJa5DrIBYAbECYgXECogVuJErYK4YJrGUcRJz2aoh5h2tEnMFhmdkYL11NY6Y4tBGik/WbkfG51FwmSLhMund6hhqXaHQhp4ZvvMnKMFor82By2EHnJ1wOLpgt3eio6MNbW2n0Xrqe6YKPX7sMI4cPohDBw8wELp3zy7s3tWCluYdaGrcjsaGemyvr0VtdSVqqipQXlmD0ooqlJWVo6y0BOVlZczTsbqmBpVVtajZ3ojGhgbsbGli6zn43X4cO3KIQa32jg7W6nx2QHzuIJ28IQkeXgwyEiCNjY5Cpo1DW+tppKelYtTId/H+SEqt92y9v4rLo0bgn+/8DdlZmWCK2AuoYevr6y+67cL3IhBIbeDX+0bgcP369ZessbCd12ouqELptyZlKLXHU2p8ZmYmysrKmOXBkSNHQDYE1BpP/18u9H/metdQ/DyxAmIFfnwF6O9ZuGjmeaHD6QKOHjuGfGs6jjeUAs1b3Z6jxUBLEZx1GWjNTILTHA6Yw9DBRbGAkN4IP3u0TZRSbzFi99cLYZo3FuZFn7IU91KjD2oSfFGfLEc9gUEP9Sgt9xYY6rkdrN0/iVSfFMikBbdgPFaqRmP9nI/BLZ6I3NCp2GqYgVKjL6pj/VEbL0cDBUwxewCyD6D3arA9SYM9iTPZtCvZHzuXq9G8PAANSQEojpuDTWEBSF6gwjyFHyZOm4H3Jvri+U+UeGCcBk94+2GItw9uk/lBMs4fko/kkIyltnclHvDS4InRARjipWFp8PdJ5Rgsk+MBqZy1x98mU0LirYFkbCAkY2cz71ABtonzGwOKCr8ThTSRwvcubyUGSeV4aIwcmrn/BjL+cF5A6jQ/A1DIEvccHOZn4TTTnF92cc+DPGwd1ufgsv0eyHgByPwjkP0ykPMKkPsqkP86UPAakD2ZXbDp5MLc5+7COfxN3GbvAUnJAsxuCWXjl+8yohFmW4/X0zbjf8zbIMmqgsRafuCB7FpnH3Nx4I08nBO3XayAWAGxAmIFxAqIFThPBR7cVNznHlvFMEl+/YOSzJpXJQRAzSXDHkjdOuxXpqq3JabiNyXmrcMeSM0fNshU/qaEq5JJuLL8fuZt9dOt6ci1UrhEJBvkkUq0g9OjkwtHpyUMdnM4Mz+nZF5SjpKvGtIJoPYEkBrQajHCmbYUx7duhKOrHfbOVrS1teLUqe9x4sQxHDlyiAHR7/bvBQHRXTub0bSjAfUMhFahqpKHn8VFW7ClMB8FudnIz85EXpYNm23pKLKloTQjFWUZG1GVsRHV3AaUcRtQZEtFUZ4VBTkZKN66GaXbilBdWY7G7XUsFGf/gQM4cuToGfDFD4wFn1KwJPuLt9jH8QAyJhprvlmFzs52NlLfvWsXlAp/vPOPv15xgJOn16jnMqlKR454B4sXLUBXVwezDiCv1vPdKAE9ISHhkpCUviMFB13Pm6CqzMvLY63qBCWvFQAV1ksgmAAoTbSckpKCb7/9FtQaTyCUQqMIhLa1tZ0DQAUYKoLR6/k/RPwssQLXrwJ04YP+9mkfQPuCDLpYuHYNUpYtR9iShaiyrQOolb65CI6WYrhatqGr2orOjAS4zBEskIk/Zoa4/bd7J4Cgi54XAqXUIdKZbkCVcRbSAseAC5qIAr0PqqLl2BHvzxSV25PUqE/iA5kESEog0RNMXvVld0ASDyzdn3XOY/z2dP9cPrGeWuFVMM31xjeKD5A+ZxwyFn+C/NBJDI6WGX1RG+fLQphIAborRYldyxVoXq5E/bJAFMUFIsugQUpwAELnqSBXyeE90xfvTJyJF8b74AnvWRjo5Ys7vOS4w0uJe73UuEeqRl+pCgO9lOhLSfFeStzvpWBq0MfGKPHgGBUGShW429sPv/T2w23ectwlJW9PFW73VuM2bw3u91JiiJcCD0ppUoICfgTYJs5vvFoQIB0oJc9XXzw8WomHvJT40PcDOCwvwGU+G67kMPMt97A+D5f1ecD2ezgzX4Qz+2W4CH7mvcbDz/w3gII3gYJhQOFwoPBNOAteh6vwjTMTCv4E5GhhN8Whkwu+qRPsL7hPMxuYH7SDWwoKk22zJCLesh7DLUW43VK2VWKt+u6+7EbcLgLS84wqxYfECogVECsgVkCswA1egX5ZFc/+png3fsGV2yR5zZBkNmBw/k48ndeIh62VuyRFTbilcDuezKvD7QXNGJBbj9k2K5oyEuCw0qCJfEUplIEfQDnN/JXmTo6HoNQq73kScj44Su+nqcusR6dZjw6LHm1mPVpNBpxOC8XRjCR0HjuEYydacfjoCRz87iAO7duLA7tasGtHIxrr61BbVYmq8lIUbyvC5s2bkZ+bg7wMC/K5NBSb16A6fQV2Wr7AIUsiTloT0MFRUJQRXVw0m9OyMNFz7ZYonOTicMiShBbLl6i2rEZFVjqKNhegoqIcjY2NrCX/8OEjaD3dClfnacDezgDZ0ePHGUTrCSSlQB7y1KQbKZHo9tVXX+H999/HqFGjWBr9pVrmPUHohZbfGzUSY8aMwd69e9lnXOgfgnm0PQQBBUB4sTmpJ8kv83rfyK+TgOXFtu1SzwlwleY0ef5etEyQmAAwqVWpNZ5CsKglXryJFRArcHNVgC68CBdfPL+ZoBAlEEoXQAiGVldXs4sjpBanfQzth8hXmC6e0P3ouHgsXRqENfoAOOtt6Ggphb1lK9CUB2fpGrRbyW+UOiz4YybfwkrHyXOPlZ7HzZ9qmY7LLpM7gMlMIVJ6OOmYbwpnx2vyGj2xPhip88dj/Rxv5IVOQmnUNNTEUUI9qSqvMQR1r397khK1yRpQyjwtN1K7OyW6J/JhSI2JaqYIbUn0Ye3vjcwPVIW6JA2qkzWoTeYBLvMHTVRie3IANi34CF+qvbBu3iewLpmAnPBpKIzyw+ZoJUri1SiLUyM/JgCphtmIm+cHH7kfRk6W4xXpTPzmw5kY+OEM3DvaDwO85LhXpkIfNqnZ8r0sDV7JApBoeYCMh5+DpdROTUpQBfjXKBjgHCRTgp4bxEKOSFWoQn+ZCgPYff41BEDpff1kdJ/CkOQYKKbFXwNALEd/VlfPOf970G/Sk6mflCD4WWBLIHSAN72XV4z2kyrQ3+0bO8CbflP6LRUYNFaFodOm4qhlKDqzXkFX9h/gyH0bzsLXzoJPgp89nt52w1JSjw4H8t+GveBduLKCYE+PRxcpSEnQ0CNRw4UvovxU+68f87n8WIUS7vnxSTsXg/np2ZCYStt+bcntkuTvgcRcLSpIb/AxsLj5YgXECogVECsgVuCHFbDWPCKx1bXfba20P8YVdz1pKz1+v7n0oMRacXCQraztEXMx+phK8UfLFkRYN6LFGgcnFwFnejLs5uhz4OePORnposEXwVGTHq3pOpxKDcfxjWE4sn4J9q3X4/tdjTi0bz8PRZsIim5HTXU1tpRXo3DrNmzOy8FmWxqKLOtQYVqNFm4FjnAJzEeozRINOrmh0Cca3MES1qOwKBcpYC16dJijcNoahxNcAo5x8dhn/Rz12RtRWVSIutoa7N21CwePHMfJ1i447E60t7Xjm2++OQe4nQ/WMTCXkABKZRcG4sIgnQCgr68va7t/b9S7P1pR+u4/32GqR2H9nhDAc5m2gyDgl19+2SP4SGDgwIEDnqu4Lsvk4Xm+ml7qMYIYBD9pIrhLvwFBavq9SP1FKjBKjD927BgDvwK0Fr4U1Ue8iRUQK3BzVUDY/3Z2doJC0kgRSsFppBIntThdKKELJrTfoH2IAEO772/o+XCdDmGz5diTakRHRizaNn+DjoJVaMtMQgf52t1gCfV0XOchrgFOYdu5SLSZo1AeI8emQBksiz9FgX46SqN9UZtAQUzya6sO7QZeCXzui5+KPQkzWfo7qULPKFST5cwLlFrga5K1DKTS8+QTujthJvYnTMHexOnYmeyLphQFalMCsWbeJ4hXeyN29hQYA6YjSDMLcv8ZGDd9Jt6dOBMvj5+FJ7wVeMBbiT5eGkikAbjbS4GHx/gwFecAqRp3uyGop3KTQJjnfXH5RqyHJxgVlnv+PQh+ngWg/ujvrcBAbyUe/EiDRz4JwK8nzsNTUxfiuZlL8Ee/ULzsH4bXleF4Q6XHm5pIvD9nMXZbRsJROJyBUUfB23AUUmv85YBR4bVuNSlTlb4JFL4GZ96nsFt1sJui0MUtZVZZP0dA+oPxjFmP720x0Jgzcae5CrfnlKGvqSjgh4Mq8RGxAmIFxAqIFRArIFbgxq5ARu2jA2x1HYMtFcfutpS2Sqw1OyRcbeevTcXO+8xlGMHlYq31K5zgYgDmH0pXU3Vos4YyNckPTiI8fHx6+hzB0Q6TAW0mPU6mhuPYxhAcXrcE+79dgn2rFmLHV0HYV1GEhoYdqK2uRVlpObZu3Ya8vAJssaWjxLwG9eYV2G1OYTGq3UwAACAASURBVBCzwxrDzOVJoeNwe7yRzxsBT94ftSct/mQJQO8ntQypZiJ4uGoKZW2R33Px+M66HLsyv0HjlhzU1W9H097DOHH8e3R1dIACeWiw3H0A3f0+vaa5uZkBUhqkCxPhB1IsJSbEY8zo//Kp9B6hTBdSip738VEjoFGrmCXApQAfPU8QlVSTPdl+AqS1tbXXnZaQryeBzfNtIz0mTFRvAhukiF2xYgXWrVsHjuOYIpQgNCnCzqcKFX4Hz/l1/5LiB4oVECtw1Sog7NtIDUr7D7owtXPnTlRVVSE3NxcbNmxgIJT2HYKlBl1EOd8+hvYr53vcEBmJuXNnY3WIioUMgi6ypYfDaeKVmDAbmCKTQGNPj48/5esIjHZwBEgj2eSwGNFhNmLfqsWwLvwY62ePhS10BooiZ6EyVo76RGpbV7Gwou6t69fy/vZkFWqTtUxBSmFJFIrUwHxPyftUifoUFbYnK7EzYRaaE/1Qm6BCabwaOdEarI2cjZSwAIQu0iJgjgrjpvvjzx9Nx9PjZuEBmR8GjfbHfaNnYcAYH/TxIh9Qgp8qDCJVn1SO+0jZKZXjbpkat8k07HlSjIrws+fQ8MaqlQBF+TmpO88qSnn1Lqk/B3grGfgk1eeD4zUY8nEAHv1sNh6fOBdPTV3EAOgf/JbiVXkY3lDrMUxrwDCNAcO1kXgrIBLDtQa8qeEnenyYNpIB0r9rl2LL+tFw5A+Ds/ANOAsFyClAz8uZU8s9vf5tODe/AWfBn4HsRegyGZmivYsLEQGpe0zTxWzDInCCS4QPKUmzayCxlqyUcFXeEtO2397YA0Fx68UKiBUQKyBWQKyAWIEzFXjIVv7kb3LoQF+5X2Ktdv3KVIJ/pBZAYcpArnUNTlqj4eSC0WENwWlbOLosOqYm6byIJ1lPBnTUTs9a6k06dKSH84rR9SE4tG4p9n+zCLtXzUfzV/PQtGw2qhPnoCorFVu3laAwLx9bbSaUmr5FnWklDluSWct8OxfNgCZM4YAplIFQUuu0crFsoErbRIM8Cn5q42J65KtEr+90T8Jyh4XCNChoKgIuMxnYR+IItxy7stagaVsedjc24MjhI2zATYPrCymNBFBKg+zy8rILQgCnw47KijLMnD6VqUkvN8DpvVEj8OEH/0FlRfkFP8PzCYIIdCNgQNtOCkthWy80p9T7630jpdeqVavYtnkqupKTkxkIJdhBYUmlpaXME5YUoQRCSRF6KRXt9f4u4ueJFRAr8OMrIOy7aE20bLfbmV0Iqc1JEbpt2zZYrVamFqeLK8K+jfbB54OdF9rfXehxuli0eMlSyNVqZEUFwGUxwGXWg45JlFRPk9Os4y+6/cjjZ0+OsVfnNbyFDh0H27lYHN2gw9aIWUgNlMK26FMU6mai2ChHfRy10wvt7CrW4n4tgWj3dTcl+WNnoh92JtHkzyZKny+JVSIvSo7UMD98vdgHgYFqTJIr8N4Uf7z8sR+eHjsLv5XOwONeszBY6o8+MiUe96L095noL/NDH5kCfaVqSLwDIfHW4g5vFWthHyDzxz0yOZsIjg2U+aO/VIW+MprcLe5StQhJb3DF7EBvsjEgCwQlU30y9Sf91jI5qPV90FglHvhIjSEfa/Dop4F4YtI8PD1tIZ6fFYQXfYPxqiIMr6t0GKom9WcED0HdIJSA6JsaevxS01lQSsB0uDoc3371MVDwFlyFQ2HfTP6iw69QQToUyP8znAVvoWvzcDjzpsBpM8BB57iWSNjNkT06V746+5re3aLfyhlB5/9OUySOWeMwIbMQEq5yi8RWWSDJqJl2ZlAlLogVECsgVkCsgFgBsQK9twL9syqG9M+sm/2orXr+o7ba+f0z63wlXNWkfjk7Ft5irvKW2KoVt3PlgZKsSkispfiLOQ9RlrUosS3DaaYY1TP1C2u1sRiZD5HDzKfUd7pB6aVOjAR/Uea3JniukdeoG4y2pobh+/XBOLouBN99sxh7Vi5E85dzUL9Mi4pEDUpjlCjQ+yFvZQzKLGtRa16JPeYUnObiYLeQlxt/Asc+h6lyDCwNmAAmDUZZmzwbmJKXkNv3rYfqHf79NKjVs0Gt53eg781/hh4ui55B00PW5Wgo4NBUV4WCwnxERBoRHR2DxLgYUGr9hQbWBPI8B/eeqMDp5H1Jjx07ytSk//nff/Gg9L2epNuPwqhRIxAbHQ2Hw+652ksub9++vccp8ampqZdc39V+AUFOCmpKT09n84qKCrS0tDBVWGtrK4Mj5/tMqjO9lybxJlZArEDvqgD9fXbfF57vMWGr6e+YLnxQWzxZfdTV1aGoqIi1xtNFErIKSUpKYgBUuGDlCUQ9IemF9s89eTw2JgahoaGYM28+fOVKZEQGwE6+1syGhg/86GLHCfIZ1fUq9SjfVcEfz/hWegIVBEbp2BbBQO/JND2qk7QwLfgYafPGIyd0GooMPqiK8cf2BDmaE/3RTJ6jTEGqBnl8Ugs7n+xO6fVKdp/Um02J/qzl/RzIyfxK+Vb4BhakRMCV1uuH5kRftCT5oylZiR0pWuxICWDLtYlKpgLNN6qQplNg+RIlwuYpoNQo8ImfCv+aIsefPvXH78f5YYhMjr5SJe4dI8dAL5r8MYjmMgXuYhP5d8oxSOYP8vu8S6bCrRR+xHw+lXhY6osHpb7o5y1ngUi3epOKlH8vJcuTvyhBtCEsUd7X7f+pEQHpZQFSt/rSDZjJR/VaK0uFdndhTp9J7e4DxyoxeJyGwc+HPg7AYxPm4NeT5uG3UxfhmemL8LzPUrzoF4JXFeF4XanDUJWOgc5hGj2GawmEnp3e1PDPCSCUXkPLwzQReFOrx5ta3cUnep1bSUrz19QRiEyYAmwm79E34bgcQJr/FvMqdRW8DhSSenQokPcnpkS1b34fzqxQdi5r58JhNxthN5GYoPd5I19q3HEtnqduNMon4C1SwnEoIwnTOeshia22vW9GxRpJdvl8SW7zNMmG+nt676hQ3DKxAmIFxAqIFRAr8HOvQEblfyU5tXZJZjUkmVXgQWg1fpHbQK0hlUNM2/YM5iqPjErPRqIlDTu4FWi3RMNhpgEcf1JE4PHHnGw4mYrGwGAieYy2MzAahtbUEHy/MQRH1gW5wegiNH85H/Ups1EZr8a2aDlyI3yQETIVGaHTUPtVEFotUXBw1OrXe9oTWYiFWQdqpSRlKQVA7cxdg61ZaQgOCYU+IhJJRiPiYy7cbk/+l929LgUAIMwFaFBaUoIpkyZg1Ih/4v33RuD9USP49vtuwHTkqJEs5Gnq1KnMT/NygeDRo0cZVBAAwsUgAbWuX+8b1YNaZYW6XO/PFz9PrIBYgatfAQGG0v5KWKY53SdFKNmOCCCUwvjMZvMPPEIv1hZ/sf3YlTyXEBvH9u2R+ggsXRyEubPnQCFX4MslKta9wF+U6z3HK89juQBDKYQEJn7ij/v8sb+TnQcYsOereeAWf4x1c7xhWzIFm/WzUBbjh5qEsynwBDMJeFLyOwUf0ZzS6qnNvTHJ3+1JSsty5g0qhDc1JNPrVKA5tefzYNWfX1eyBjWJGhQnBCArdjbWhmmQEqRBqNYfM+RyjJ7qg7cm+OGZj/0xxFvOQowGjPFHfy85C7gR4Bqv6lSxcCR6jEAmgVGaKOSon9srlOb0PM2Fqa/7MSEMid7T/TXC+4V101ycrqQGnq3qtHzlgFQAnjQXwo749fH+n6QMHTROjYfGB+CRT6jtfT6enLIQz8xYjBd8g/GSfyhe84Cf50BNBiwvpfq8ds+/qtEjUCdnbfGOwqFMOep0zy/uQ0oqUyGUyTPN/lW4Cv4BV44GnazTynN/5bn848YCnvueG3tZqIke+2zJGGfOxP/LqMavMsshyao7KTGXP/NzH3qK31+sgFgBsQJiBcQK9NoKDMisfP8xS0Xd3dYqSMzl6GMpx71cCSSWCvQxl+MTSxZM1q+xzxqHDkskkK6HIz2CtaELg6cfeyLDX201oMtkQLspAqfTwvH9plAcW78EB9csxt6VC9GyYi7ql81BRYIG26KVyNX5gnMPxFq+WoATm/S8pyhngIMTTk56x8kawVqayKuUatVpjsRJLhY7zcmIna/EkkULEKI3whjNhwOdbxBOCica+F/s5gkLjh8/iuSkxAvCUfIhHTXqPQZIs7Ky2GovBWC7fza9ntpQz7e9no8RQCWPz/P5eHZf59W871mPq7lecV1iBcQK/LQVIBhKilAKSxP8QdPS0lhr/BdffMEUocKFG8FeQ2iRF+ae+6hruRxPoU1RRuhCwxC0cBEDpEqVCkv9JmLfJiPrLoA59EddZPyxx+BLvZ8u8hEkdbG0Zh26yHM0Iw67Vi5EztIJSJ8tBbdoPPLDpqA0ygc1MZRQ788S6kkNShPB0aYkOSgsaVfiTOxI9EddshoNiXI00WMJM92KUjmak+XYlSLHnmUKtKQo0ZCiRXGMEpl6f6wM8kXIXDkUSn94z1Lgb5PkePNTOVOBPu7th/tlfrhXKsetMi3upBZ2qRwPe/nhIdb2TJ6PovfnjQhnCVqf9fGUs9R2Apr8457KUnrd2fv9mAWCAn29CHzK+fAjmQKDx6nw0MdaPPJpIH49iTw/F+LZGUH4g1v5+bKcgo90eFMdwXw/KfyI+XySUvPMY+T7yStBBfVnb5i/ronAtMUanMp7BygkH9JhrNX+4nCUfEb5ECYUECj9sxuWkgr1L0CWP1OMs9T6HymKuNT+5mZ6nmxTDloSMNqagYHmatybUXxcsjFfBKS9dlQsbphYAbECYgXECvzsK/BwRsXk39JVTa4cEms1Bpsq8HZaMVSmDGy1fIk2SnU3k7dYBDo5aq0JQxunx2mrkFp7FSCk2YDOdAPa0/U4uSkcxzYE49DaJdi3ehF2frUA25fPQVWSFtti1MjT+yBjyWTkhs9A01eLcZqM4jkj826jkCUBQva2Eyxe0Uqt/jTI1AGmMObftOMbPWLmK7AkaDF0ev0FW9YpEIR88gj69exG6ionirdtxeSJn2GkoCb1UJGOGjkSixYtuox1/vCTSdnaE7hAii1SdQnQ8odrEh8RKyBW4OdYAYKdNHW/0b6CLqqcPHkS3333HcjSg7yMya7j66+/BnkJ075HaIcnEHq94WdP9n2x0TGIijAgPCSUAdL5c+ZCq9VAM2MiC2o6xcXCaQrv1YCUjlvU3WHneCuAQ2uXoiB8CtZrvZC24BPkhE7FNsMsVBMYTaA2eIKifKs8KUJJ9VmXokZdkpqFJG1PVqMlWY59ST5oTlaiKikARYlzkBM3G2kRWnweosXSuQr4yn3x3+lyvP3pLDw7zhcPyvzRV6rAbVI1bpFq8EupGr+UBeB2aQBulwUwD1CJtwaSsRrcw7w+VSwQqY9MwwKSbkQwKG6zW2lKXp/eBEQFOEqw0x99vej/hD8DpuT7SsD0jO/nJ1r8asIct+/nIrzAUt/dbe+qcOb7OZTa2YV2d6b8pHZ1YSKVp7AszM/1++Sfv3Zq0CsBrm9o9Bg9ZwGaMv8N5L8FRyHBT15JemlIOgwgtSml3he+CkfB27BnTYfDEg6HKY7lAtg58ta/Cuf+P4N1uEwGdHJR2GlNxL84Drfa6o/fLSpIf/Zjb7EAYgXECogVECvQmyuQVTZOkksBTFvx13QzIrh12J6xDKcskeiwRANpUcxX1GmOgstsACXssla79KvjOUQhTB3pEWhNjcD3G8NxZH0IDny7GLtXLkTjF3NRkxKA0jgVCiP9wIX7In3hZ6zNntSsDosB1J5PE6lQSeFCXmm97cSNfEoJ3vJK0kg3zCVIGg47F4mdqbEwzp6OoMULoXdDUhrsew6+KdyjpqamO0O4yH0CDgQe7Pj++xMwRhkwcsQ7Z1rt//XeSIwePZqpsHoOXX/4cZT27rmd51smJRdtP3mAijexAmIFxApQBbrvd0iRTqnxpAjNyMhgbfHLly9nQUmkQPeEn57L59vn9KbHoqOMiNTpmYI0OGgJFs6bh9laDRRKJTSzJqPsKz06rdG97rhFx1HheErdIo5MIw6uW4yMoAnYGChD2vzxyAiegnzDTJRG+6I2ToEdidQ+T2315A/qj8ZkFRpSNNixPAA7l6uxfVkAtiXORppOiYT5/pit8MPkydPw73GT8RfvqXheOp2FIVHq+y2yAAY/H5X64jEvHzzk5Y8HpHLcL5Wz+RCpPx6T+uIJ6SzcJ/NFX28/DKBEeRm9zh+Pe/niYSkpSuWsdZ6AqQgbr6St/ad9D7XAk/rzf8bIGQwdIPVn1gcPfqTGo58G4DeT5+LZGYvxR19Kew/F68pwDFUJwFKAmqQC7ab0ZN6eBEcvY2KwtPcDUoKq72hDkZ32LyDvbXT2GJDyLfauzS/xkDT7P3DaZqDLQn6j0e65EMzU+861e9u5v7APPZFBYXyROGCNw8e27GOSTVt+05uHheK2iRUQKyBWQKyAWIGbswKG9DskhS1rJDm1pZLsitK+WRWlt2VVl0qyy0slOdVFt3E13P9kN5dKbFV7pOn5WG7ZiF3WzwFzDFymCB4+mugESAeHJQx2TodOix7tnIG12vOKyCs7QeI9SymESY/2dB1Op4bjxIYQHFqzhKXTt6yYh4bls1GZqMWWGDWydT6wLJ6ILfpZOJFqgN1qdIcrUTiSexBHoUosTTOCAV0hUb6ThTSd23LvGcwkKE75JHo+fd5+lf1LWZCFORz0vVmrvXvgyYdb6NFhNeLApgiEz1Vi6eIFiIgwIDY6ColxxjPwkQBjTk7OZZIVCjM5q8zKy8vFRx+Nw4h3/4m//vUvWLduHYMUl9ta77kRlPpM6tCLAQmCGQR8LRaL51vFZbECYgVuggoIqnABeAr3z/fVSClKitC9e/eitrYW+fn52LRpEwtKogsptC+hfV13j1Dah9DzQtv8xfY3vek5tu8jQKqPgD4sHCFLliJo4ULMmTMbSo0WCn8/zJn5KcpXGwFOjy5zBEtBpuMXHZuYPyk7bpCvNt+BcCUQwDOIkL2ftcuHseMoHUPpmMda6Cl0ye2X7TKFo8MahdPWGOxcvQhZIROwRvMB0ueNQ3bwJBTpp6HCOBMNCX7YmSJHc4oGdSmBKIoPgDlqDr4KDkT4PCUUKiVkM3zw14lyvDR2Jh4fMxP3jfbF3aPluHOMEndI1bhDFoBbZRrcIVMzmDlQpsSDMjmGyEgZqMQAqRKDZHI8JPXHA0xBqGTK0Fu8NfiFdyBu8SalKAUh8TCP3nObe30ERum+CEcvtwYElK9kcqe5e/wWVPt+0rO/DfP9JF9XqQL3ehEA5b1Fycd10FgVHhyv4VvfJ87Fb6cuYL6fL/qG4CV5GN5Q6dyw04DhlPYuqD+FuTvgaKia2uN1/PPnS4Gn4CMWjtTDOXv9+RSlBGEFINs75sM0OvxVFYpvVo0B8t6EvfBNuGgqoFZ7vt2e0u2dBW/DxaY3zybcF74IV85wODO8Act8OE1Gft9jjkIXF+JOrKfw0ys7//+5va/TGgKkR8Fh0TElabMtyeHPZdcOzK4tlWRUcpLcltKHrJWrbs6BqPitxAqIFRArIFZArEAvqsAT6Y13DLVWVryVXtbZ30zt82WQ2EowIL0cT6bVQcKV4T+WdKznVmFP5lfossbCZQ7DiYwonLQar+nJT5dZh05TOFrdXqPHWUt9EPasWojmFfNQvywQFXFqbDb4ITN0JrigSUw16rTRSVlPlau87ycNKs/C0kjmU0qQUhh4EkDtsPAngDz0PRemXreTOS4CDeuiER7oi6ClIQySJkQbEBfHBzfRQJsSlwUIcT74cLHHBGhBcCIwMBByuYK9/ELtrRdbl/AcrbOlpQWRkZEXBaQELGj7V61axYKmrvQ7CJ8rzsUKiBXoPRUQ9i00F/Yn1Bp/6tQpHD58GDt27EBubi7Wrl3L2uIJftI+g+Y3GvC8HPjK4GhMDGKM0TAaIhERrkNYcAiWLFqM+fPnY/bsQGg1Kqj8fKCaNgHVqyNZRwFMSxgopeMWXcyjC2y03GGhC3hXdnyi9dAxj5/Tsg6tViM6ODqmEowlhZM7KJGLQqs1BidM0dj7pQZZgf/BRsV7sMwfC9uSibCFz4JFr8RavRYrdLOxZJ4ak5QB+PckH7wxbhqe+nAynvzvFDz+32l4aPQsDJLKcaeUEuD5YKOrDSp5D8rLhX/i66/27yCsjyk+pQQ8lRjg7Q68ojlLflex5HcegM7GExPn4ZnpQfgjS3sPY0nsw7WRGB4QxcPPXgYeexsIvdD2DCfwq9JDFz8Fjrw/w5VPIJTS6anVnlSitPw2kEc+o8OAza/Cufkl2HNfgZ37D5zcDLi4xbCTclQEoVe1Bk6LDvXWZLxj2owHzUV4PT0fEltdUS8aPoqbIlZArIBYAbECYgVu0grE4TZJZl2OhKs6/ZC5BI+aS3GLuQaPmyrhbbXBbPscrZZYOM3k4bkEdjOpSUiFeWUDsJ6eRHVZSDlKcDSMBTEdWR/MWuop7IFa6quTAlASo0Se3hfWoEkoDJuGo2uD4XQHL/U0gIkGg6SEOauc4QeFbMBJXmo0GHS36fMDUf71Ajjt6fe5mq9zWiJQ+rUBC+cGYmlwKIwGPVNeCoPyL7/88pJJ9hfDJoLPHylGCZQKYKP7ewSAKcw9n6d1UDL86dOnmSdqUVHRJRWkwvZToBMFTZ1vvZ6fIS6LFRAr0DsqcLG/VUqMJxBKYUm7d+9GeXk5KPBt/fr1WLFiBRITE9mFE1KPEwz19Ai9mcGosL8TAGlsdDSiDVFMRUpBTaFLg5kX6YJ58zBndgA0Kj8o5L5Qz5qKrNi56LCQlU0og5jnHl+u/NhMxziaqGWejoF0bLSb9UylSp0MIOUoR+GLkdj1TTBM4XIkaj/DXN+pUPjOwpSZPpBN8cG/Pp2Ov300FS9Kp+EhqS8LQWLKTy8lbpeqWTAStcZLvN2TTIVbveW429tfVHD2QhXrxeHy2aAjIfSoH6l3pQpQ8BE/l6M/+YJ6k++nGg98pMaQT7R4bMIcPDl5Pmt9f2HWErzoTnx/g1rf3QFHLPBIG4lh2kgGRs8EIGkMGKoWWuN7hyLzQiCytz4+VGPAMxojFDoftOe+A+S7E+kLXwMKXgUKXgLyXwRyn4Er6wV0Wv+GDs4bXZwfHBQYZ45El9mITs6ALq6nogRRUXru/vpC9SCbrXBstyXhI1MO7rGUQGKt2HCTjkTFryVWQKyAWAGxAmIFelEFgFt/ayspupMrg4Srxe8tm6G0rke+dRk6LfFAGiks9Wi1GtBlNqDdEosOSww66YrxVTRgJ6ApQE3yG+006Zhy9MSGYBxeRy31i0Ep9HXL57KE+i1Gf2SHzwAXNBFlRn+0pevdKb+XdyWblDZMdWOmE7woODJiYHdPjsxYdFmj2ePUWkhepnyLfSQ6fyIPU1IJwRSMVi4WqcYFCJqjQVhYOCiciQbaNOgm4EBw8lrcCIQIMIQgKEFUgpmkAqNwJVKBlZSUIDMzE2vWrEFKSgoDHgQ+BCBwqXlSUhKOHTt2LTZfXKdYAbECV6ECnvsBWh3tBwiCtra2MjXozp07UV1djc2bNyM9PY2FJZE/KO0Hztcaf6l9ws3+PIOkxmhER/KAlFSkFNYUGrQUQQsWYsG8OQgIUEOr9ofafyZm+vhgWfh8HN5Ias8wdmymtns+Rf7KQQVva0OAlY6HkXCwYMMwBkR3b4pG5rJQhCydj7G+KgwfPxnPek3Gk7KZeGSMD4aM9sOg0XLc4aXBrdIA9JeSKlCOB6VyPOLli4ekfhggVWCgVMH8Qe+X+uMJr1l43Gsm7pf64lZvBSTeYpu7oLDsNXMpgc2zvqzCsgA+B3jLWdgRBR4NHqvEg+PVLPX90c8CWejR76YucHt/BuMl8v5UuBPftRF4S2vA8ADe85Na4H8YZCQ85jnv7u0pwtHLBrBum4HhagNeU+sxbYEcJ7JHAARG8/4O5P8drry/oNP2OjpsQ2E3/x+c5mmAZQ5cZKXFbKrIL1+HLmqpZ76j17ajrGdQ8UKw8UZ83IA2SwyclhDUMiXpFjxgKSvvRaNHcVPECogVECsgVkCswI1XgQc3Ffd5wVL1hiSz4lWJteI1SXrp0wMyyh+S5FW+KLGVPv20peJViblimCSrvHmYJQtGbg1qrMtxkouFnRIV6eow+Qqlk6rErSKh9juTnvmLEiy8mictBEb5MKZwtG0KBYOja4Owf/UitKyYj+2fz0FpvJoFMdlCp8EcNAn1y+ei3UwthuGAuz2wJ9vEK0ANaLXE4GRGEjq2rkFXTSacjQXnTI66bDgqOTirzHCUpaJj67doL/gKHdkpzCfIbo5g20zhFMLn8oPMs/eFx6/WvIPaHC16nEqPwhdLtVi0KAg6nZ6Bh/i4WMTGxV4TwEhQhGAoBaQIIJRCUiihnlSfBGZpoC+AWpqTAky431PIQe/ZtWvXVcA44irECogVuNoVoAsjBEIPHjyI5ubmM4pQ8ir+4osvzihCPf/uheWfgyK0p/s5el18XBy7cMTqQ4F70TGszd5AYU3BodAtWYowmkKDEREZjtj4aCz//At8vXI1Nq35BgWpq7DHnIx21lZPgYR6FvRHvqS07Dl1P/7QMYs/bhFQpdfyIYHM49Qag+8tcWhYFYZvo4MRqFXhn5/54BGpP+6SKnG3TIE+MgXu8lbiTm81W75HRupPf9wv5QOQ7pGpcZdMjTtlGtzuTb6hGtwlU7LpDpkKd3ir0FeqRn+pGg9IlSwwabCMApTEtvafHo661Z9nfguVW/kZgCGfBOLRz+bgickL8Ltpi/DczEUs+OgleQgffKTWgfl6avQYptFjOAOfPMRkAUgswIgPPBoWcBnBRxSSxFrpez8gpe9NkwAuh2oicO6kx1CNHm+4HxdeR+/p/hg9R689O1GQ1Nn1C4/zcJlAMv/cUG0EXtdGgJLqh2p0GKoJx5uqSzlSbQAAIABJREFUMAxThuJtdSj+rA7Fe1o9Pp2nw8IlS3DU8jHsuWPgypwGZ+Z0OK1KOC0L4bKEoovTuW07CILSBRQds9ugc10X8ykmxfmVK9e775vE+3SxKwxdXBjaLLEsqLUxYzmmmTNqH9tQ8vxtlroXJeaaZySZNa8OSiu6/8YbnYpbLFZArIBYAbECYgV+ogr0s1Y+96vc2s67MmqOSjLrj0ps1fsk1tIdkpyaA7+0VFT/IaPiqHdG3rFE60ZHje0LtFqj4eLC0MmFw2GOgtMciU6OApcI9vEtNDSI4j3K+ET4q3EiwwZpDI7q0EFhTJvCcHx9CA6tDca+1YuYr2hdymyUxalREOkHa8g02IInY/eqRTykdMNJGgyef3t45SdrHbTQiRypbiLQzsWgdfMqOOpz4GoqgqO5GI6mH07O5mI4m7fB2URTEZw7tsDZWAh7XTbsNRlwbFuLzrzP0ZURxzzhHKZw1prI2vQFcOoO1WizUMInn1AvJP+ef5svDFgJTIOCsawRqPtWD0OgAqFLgmAwRCLJGInY6BhU12+/KBch2Emgo7sSjN4kABDyBSQlGLXEUvBTamoqVq5cyWAogQ5qhRUmAYBcDhy42GvLysouuv3ik2IFxAr8uAoIf/vCvPvaSBH6/fffM2V4Y2MjiouLmTJ848aN+Oqrr5g6nP6GhX2AZ2v8xf62f67PnQOH6eJRjBGxxihERxsRHRODhLh4fLn8c3y7ahVMm1JRmJ2D0i3bUFNehe21tWiqr0dDXR1qa2pQXVaC0i2FKMjJQgG3ERXmldjNLUe7LQ6w6eAk4EnHbWqRZ8t6ODl6TA+7NRJ2WxRcGTFARgwctljQcenQunBUfrkE6yPnYuEcDf47U4XnPvLF/VIFBo32w31SOQbL+IkS3wdTCrx7uscNPu91+4cOlFGCPJ8mP0imYNCTApUGU7gOu0+PKXC3G6L2k6kwyP38Tw8HewugvbLgI6F+BJoHyFRu4Ext8Ge/F6k/2X1S+bK2dwo8orb3ADz6aSB+PXEunpq2AM/OXIw/+CzBS37BeFkehteE5Hc1wb+zyk8WgOQBBAXgd8n5Geh5FiZe8j1X8jnX+T3k7fkndTjeYp8bidc0RryujQRBSx4S6zFMq8crAQa8EkAgk0CxDm9qw/GqVo83tPQ8vT+MTfT4G1odXtPq8Cq9RxuJV7RReElrwCsaA15UG/AHlQEvUzCVOhR/V4dgRGAY/jsvHJ8tCoc6VIcF+nDExkVh1bJoWD6PRMU3RuxYY8CedAMOW2LRaQllXqIOstMyR52x0aLzaqYUZXNeXc4gKVORUmcVr1y/1sKAyz1Pvhle72DerrylGe2/t2csc8y05hz5ZWbtYYm1cv+d2Y1H+thqJv5EQ0zxY8UKiBUQKyBWQKzADVgBc/XvJZv3QmIpxf+zbMEvuW0YaK7Gr9PKMYLLcq3MWIOjtlh0WCPRxkWzthmCdnQydD1PLgTlaHtaOE5tDMXxdcEsqX7vqkVo+mIe6pIDUBarRH7ELFiWTIYteAoObQiHgyMF64WgaDfA6L66zU7izBFotSXBWWECmgvgatoC545tcDRd5sSAKg9NHTs2w9mQh65yM04XrsZpWyJaLdHodAc9wRzGfNwo7In3eCPFTrdt7OF9AsouUyScljCc4oywGhciaO4cBIdGIC7SgNioaFisGYx3EPw4340ep7ZY8gckVei+fftQVVXFQKgAQJKTk5n6UwAgVxuCXgiU0OeQMlW8iRUQK3BtK0AXQwSP0CNHjoBAKPkFcxzHlOGkCKXWePpb7e4PeqG/X/FxXhXavQ6e+8/klGVY+c234GyZKCouRXPLThw4+B1OnTyFjo5OdHU50NHWifaTJ3DqyGEcPXAAB3fvx/6WndjZUI+G2mpUlldgW0kxcraUYFNGNjZtXI+1n8dh07JINK6NwJ6NBuxLNWJ/qhH7UqOwNzUKzRuiULFah4JlS5AasxCJwXOgCQjA//oE4oXP1HhwnAp3SRW4VaqCRBaIX4ydzUKTPOGauHwWNPa+WvAp7/1lcvSXykFeoAO8KfFdicEfqfDwJ4F4nBLfJ8/HMzOC8ILPUub7+aoiHOT7yTw93X6fAsi7GYDl9f4Ob2gj8HKAgUHPv2hC8a4qGH/VhGCoNhxDtToGRAmC/kUdirc1YXhFa8DTATF4NiAa9Pq3NARE9QyE0mPPBETjJebBqsPbmlAMV+nwrlYHWeBSzJy7CPODgxBpDMKXCaHI/jIaJV/HomVtDI6mG3EyjXxCI0ChP2SbYbdGw85F8R1iV7kL7HqOG36OnwVLGOpsKfiXqQAvphdgiLXUKbHVTbgBR6fiJosVECsgVkCsgFiBn6gC5urf31bYgP7mCgwxlePVtHxMs5qQaf0CR62JcFH7PDtBomRaXlXpoKvC7MrwlcG7yzlpEcBoR3o4OtL1DI4eWxeMg2uWYu9KHo7WJgeiNFaJAr0PuMUTkaebiWObDOwEjwIkqJXwUp9JV8BJNUrKS/Lu7CxYAWd9HhzN29DZvA325m1wXQkgdQNV544iN1wthr25BHZaV30eOkpT0ZadgnZTJGuJp+1lyh7mX3rl7Uhkhu8yRfEBHVwYDm2MRtTCACwKCkGETo+4qEis+PKrH5AVUoQRCCVvwLy8XKYIpcT45cuXn9MWSwN5z8F894H+9bhP/qUEb8SbWAGxAhevgKAAFeYX+7tpb29nitDa2lrk5+fDZDKdAaF0QYRgqPD3L8yvx9/7jfYZVBtShHqqQukxuphEftA00TJZj2zYsAG5ublsv0uKfFLmnzp1El2dHXA6uuBy2gGXMDlIwg+nU7iw5USn3Y7jp9rQuPM75GytxJfmbAQlr8KMsAR8EBiGP89aiJcmBuDZ8Qo84e2LR2V+ePIjOX47Xo5nPlWz6fcfK/Daxz54YZwvfjvWH0O85egjU+N2aQAGeinx4Gg/PDZmFu73IlWoHx7z8sFTY2bgKa8Z4IN3ejMUvPG3baC3ivf5POP1Sb6ffPhRPylZF1DokT/6Sv1xr5c/+nr5s/sEQAd6K/HgRxo88mkgniDl59QFeGYGKT/d8FNQfqoJgLqVn6zN/WK+ntTGzrdrX2+4eDN8HsHNlwN0eDkgAn/U0hSF1wOonmFMGTosIAzDtTo8rzXiD5ooBqeHKUMwXL4EwxSh+IcqBP/WBGH8/HBoQsIRqg/FiqRIbFpuQN7KSGxfa8Tu9VE4mmrEqTQDO8c8ZY3BaasR7UzwEMF7CJuj4RAmkxEuk7uDilrkmRDi+oohLnWuLj5/8XEX5T+4zGFosMZBZsqFxFrlvMVa+dlPNMIUP1asgFgBsQJiBcQK3IAVyKn63bMFLRhqKoLSzKHI9gXaOQNgovCFMDgtS4B0HWDi/ceonb7TDROvVN14OSc4BEgpjKk9LcwNR5fiu2+CsGflQuz4Yi5qKKneKEe+bhYsiyYhP3QaTqeSz5qBtcgzmNsT1SW171sicYqLQ0fxejhJ7dlUjK7mErQ3l7C5a0cxa6G/bBVpE8HVLUDTFqZEdTVt5dvw6fGmLUBjHrrK0nA6azlrY7SbyZqAVLrk63plkNTBhcJhimY1IH8oCtLISQjCwtmBCAsJRUxEBIxRRtYeX1paytRgX3/9NborQmkAT4P63ggnSLlGPofiTayAWIGLV6C7SpwUoadPn2YgrqWlhSlCLRYLs8egADT6u/eceus+oDful2ibqF5C2BTVkaDy559/jm+//Zbta7dt2waq+4kTJ1hYHgHr7r8R/4vyEJQuA3XBhWOnWrH38FFUtOxBRkUdEjZlIjDua3jP0eNv0+YwuPmE1wwMGjMLfUf74lYvf/xSpkIfmQr9pErcJtO4U+EDQa3ug6TyMxOFI/WRKXGnVIU7ZWrmB3ova3X3Qz+ZP/rK5KD71BpPwUp3sVR5DX7prT2nNbv3KSZvfDjaT6ZEX6mCn7zk6OvFw1AKPxo8VoHB41QY8rEGj3wSgF9PnIPfTVuI52cG4UXfEJDycyglvmsiMFxrwDAtgU2+ffvNy2pfJ3jX3dtTBKRXCmuHavUYGqDj/T/VEXhZocMfVZEMhpJ/6D+14fjP3HCMmafDzBADFoWHYFlsGNJWxGDzyhg0pSbiiCkGbZZIdFqNLCzUaTEAFvLaD2FzuuBOYoZ26lQyx8CVHsUman9v4/TosOr5NvkzoocotHJxvEjAQhZavOcw+ehfznm7+Nqfrl6UtfC9NQFOcyhqrCkYb9nsfMJSNOUGHJ2KmyxWQKyAWAGxAmIFfmQFrMX3SrJrFRJb7V/vzKqZc4et6m8P2ar/9JCtPFBi2frJwMzqeXeaS/8qySqf+D9c5bw+XM28X5nL5/19Y3acLjsDNVlfoNMaApclHM50Uh5GwG6KYSdV7cxjNBydXARarXp0cjp2hdLZE/D4I14jwFFSj57eGAymHP1mMfZ8vQCNy+eiNlGL4mg58nSzwC2awBSkp+kk0EQp7uTxqUcnS878IWQk8Eit7QxA0nc1RzA46axMY/6hnS3lTPFJnqIdzdvQRR6jTVcOSNuby9HRXAY78y91+5S6QWlXUzE6m0vh3FEIe8lGnGZt93y4Falf+aAM3tepp56klGrpMMegy2JkQJved2hTFAxzlQhavAiRunDEEgRxK0EFlZMAQoR5bwUQBBwo8Gnv3r0XJ0Pis2IFxArg1KlTrDWefIJJee15IcTzb9zz795z2fM1P5/lBMTFJiA2jqZYxMTHITYuHrHx1B4fj4RYfk7PR8eQvUAMIqOMDI6uWLGCWYDU1NTg6JEj6GhvY3YlgnKXYCgtMzAKQQl69j9qe5cdjXu+w9qcLQhavhZecw14Y8psPDdeiUdGz8J9Y3zRZ4wcv5Sq0M8rAP2kAbjFWwvJWJoo7EiJu6h9mikMCWgqMFjq9vd0Q9G7mSeoioFOgp23e6sZPP2lTMNa5ilZnjwq+7D7KpA/6ANSOShY6W7mW6lgqfNDKHnew7vyxgekvCqTV8UKyz2HrAQzaepehws9LnxOP5mgBhVAKClAeW/WQWP51vcnJi3A09MW4w++oQx8vq4Kd8NOCvjhg3eE4B/yr2Qg1O2tyTxAyd8yQM8mFsjDPC3J17InE63vxgSkwwkOszp4fE93vcgLlCZWN3fN6D61sJM/KP8+AsEReFMbgbc1OrytDmfzt9jryEs07Mx9qvNrmgi8qjXgNa2B/S70O7yuicAbFE6lDMNQeTDeUoZgpCYE42cvxdwlwfg8PgamJB22r43BgdQYnDSRv78B7dYotHO0HAE7Rx1GBEDD2Xmu3RSBDpMBXaT6JBEDO5eNBNk0dbAL7NQ2T68PZcCsndrmLVEsP4BZMJlpmQJMqUOM7xKj1/Kv50OWrle3mAhVrxJU5ULhsixFuyUWLpMOOzOXuaabMk0Sa8mcIebKeZKM6iCJpf6xHzniFN8uVkCsgFgBsQJiBW6ACmTV/lWSU++ScJVtv8ptxC1cxTbJ5ib0z90BSW4DJPn1GGgtcTyRVYu7c+vxl5wyLMu1oqnga9g5UlzSwdmzFZ2WeShHJy58ku1VOoD3AJqSarTDpENrajhObArF4XVLcWDNEuz5eiF2fD4X1QkaFBv9kaufBUvQZGwx+KItnQ+NutSJFn2XdosR7ZwRnZyRteB3WY1wVaTB2VzkVovyKs8rUYte6XuwYwtczUVwNBSivXAl+01cphAGcdu4GNb+3xO7gPN/fwM6bfGwxS7AgnlzsDQ4BEZDBAOkNxrwIHAjqNsIQIg3sQI/lwoIYM1TbUiQjbyCSRF64MABbN++HVu3bmVKxdWrVzMYSmpGauk2Go3sb6cnf/PCRZOevPZmfE10Qgxi4uN5QBqbAGNMHKJioxEdZ0TC/2fvPOCjqPP3P6fe6fk7z16u6NlOpYiCIB3biR3PjhSxnXp6Kgopu5vQAymb7WkkofcOSXZ3ZneT0EII6RUICR0BEQiEJFuf/+vznZ2wxACBP2KCg6+vszs7u5n9zCT7nfc+n+dJnol5c2dj9aqVyMzMBgXGkUfo0aPH4HQ2tTgdCYB6WVu8x+tFvdONQyfqUbZjD7LyyzDXug6aBavxv9gUvBkahV6fjcfdw0Jww9vf449vf4vr3x6NG4eOwS1SaM5ICb6FNoM4Cb4FLlsCutbuB24v3b7JD/jovvScW4eH4rbhIQySSutoKYb8nN4u8LGOe5tAZYBPJ7tN7/FCApHEmhDgvInA5zAJtAY3Q09qmb9zlBJ//UjZHHr00H8nofPXEeg+Ogo9x6pZ4FE/BSk/jSzpndLem0FnQPL7RakYL0g9KsLWi/o5lzn8qLV97Kc0oj8bBDnFoCOCl/2UNKT0eAo+0oOUnaKyVo/e1AKv0uKJMC16hunYeFxpwGMqE3qojOihJMWnET2VRvRTGPBUqA5Ph2rwqkqNoeHR+HxiNMJitIjUajE3UY30GVrkLNChenUcfkgXvwSHIw7Ng4LRBCnQSOzaan0+J36pLz52WgBwwV1dkjLULxKQlaKX7xrnrMe1DddHF/rc2uwFeGNtAa5dV40H1pWBy9zWxAlb/9oBrmzlXZQrIFdAroBcAbkC/x8V4PMfudpeXHsnX3Ts9swKN2cpWcKt23aSsxWDsxfhHmsh7jcXoj+fg9l8Gn60p8AtqOHiNZcdfp7vw52Uo5RUfyqD4GgMDq+MwoGlU7HHD0cr/MpRaqu3R3yBHN13OG6JQxNNLNrgN0rgl5SjsMTCZ4nFKXsy3KVWeGty0bSjgKk5fTt+LUC6Be4deUBtLjxFaWiwT2cAl/aT1AHkkXq++p3tcbIdOJCeAPWEUEyJjIZGq7sgYPJrQRBJyUaqUWr/pdb6pUuXMgC0d+/eFjBCvitX4MqrAAFRgqBSavzhw4dZiza1apvNZpYYT7+fBEBp0O9MS8DZ8v6v9fvc3n+u+PdmOhLp782sJCyYl4KMJcuw1iKgoCAHe3fuQv2Jk3DBzRrfCX76fB6mBnV5PGhwOnGk7iT2HPwRJTv3IaukCrNsuRifsgQfTTbiuS/HodPw7/CXt7/GLW99gz+/NwbXDwvFH0YE46rhQbhqZAi4kSG4ZuRpANpxYWNHhKetAVJa17b3Qkrb2z5Q4PZRCtw5SoG/fazCvZ+G459fTETn/0Xg8dGR6BWkFj0llQYGPwcGLAeyoB0DaB2N06rNjg0pWwOXl2vdk2Ea9FGpmVJ0sEKPl0IMYpCRSvT7pAT4QSpSgdI2sSwg6UmVHr2VcRikNGJwqAZvhkTh3ZBpeD5cjRfHqfH+xGj8Z0oUgmNioNHEYF5SLLIXxqF4Gc2zknCSn4FGewp8jumAQL6fSWiyJcHFk+cnpY4HChKuTDB3trmovP4yH28hCvstC/CM3YF/WvLx16yKBs5S0I1bUvEHbgKu+v+48pSfKldAroBcAbkCcgXabwVuWVs2+G+2Es/ttqK6P9hLPLcLxZtuE4p+uonPxz8shfjQvBZrbMtwmDw2bTo0CdSSQ6DQBBe17vwC31pe6GsGBjI1ZGhxIk2NI6uicWBZJHYvmILqORNQkRLW3FZvm/o58g1jUG+mNnJqHaJ29LZNOikIyWuJhdORBE+pwFrfXbWFrA2efEe9/vb3i1WDXszzvDV5zOOU2u3ZPtRuAaqy4Vw7Cx5/2JSTj7voY+WzEAw3YXFsOCZOnIhodSyMRmObFWW/JNggKEGDlKH0cwiEUpvqypUrkZWVhZKSEuzevRvHjh0DhciQh6L8T65AR60AAc/AEfg+CITSOU7nuhSYRmFJ6enpzCOUQn0Idkq/L/Q7I0K91pPRf8nf247y2lJ9aCnVTVLTUi2pposWLUJaWlpzWNKBnfvZMTjWeAqn3G44fUwHCqfPh+P1x3H4x2OoqD2AtWXVmGVZh2nzV+NL7Qy8E67B099MwqOfhuHvI0Nx+7Bg3EYK0KFBuHFoEG4YJvqBklKTWtWvHanAVSMVuH6ECjeNUOL24aH46/AQ/GVY24BcW8GdvN3Z60lKT6k+ZEdA3p63DhdDjij0iMKPxLCjYNzuT3z/y4cK/P0TFe79z3g8/OVkpvzsNjoSPcbEoFeQBn1CtP7AI2p914vAk6k+RRWoGHDUmq9nIBQNvC0D0gsFqtQ2T+MFhRYvhlIrvJj83jNch55KHfooNOgbqsYghRr9VBSYZMCL43R4f3w0voqIhio6GtG6WMxMiceK2SasXZyEbSuSsHd1IurMiWg0U2CpGAjqEQzw2gzwCDQH1bF2eA+vgYc84K0xrAXeywKQ9PBZjSIkbQfz7gudp8vbt4/rpbYfBwO8lni4bNH4gZ+D160bcK2t3PU7vmwZZ6uI59KK/9Z+r2zlPZMrIFdAroBcAbkCZ6tAfv7vO1dU/IHL2nkdZ879M5dV8ae/5+z948Ort97ALcn5I7d6ww3X24t6cY7KIxxfXMPZCl1dhC3ob83DUOsGZFkXosFK5u0iPCTPoSarCQ02HTwW8qpsHymVkudoQ7oaJ9YEwNGFU1A9dzzKU1QoIM9RzWgI075gnqMnzAZ/IBOZzVOo0fkVlpRYT+b1p7Jmwr11Pby1kicoAco8BIYoXQzovPjn5DNQSz6l7potcNUQqM2Dt3ojmnKXokkg5UHbAHDLyZNUF1hiUDxfjcmqEEyLjIJOp2NhIhJA+KWBhwQoaEmKUPJCJEWoFF6Sl5fHWoSpVZh8EyXPvkCAJN+WK9DRK0Bw1Ol0spAxAqEE/8kuIicnB1arlSmkCdrR70mgKvRy/Z7+0n8HfunXP/135jQ8Js/iWbNng2wHMjIyQH6sxcXFqK2txU8//cSgNAL8QL04BTe8cMEDt/sIvMdzsKdiOcLjUvDM+GgM+nISOo1U4s73RuPWd77BjW9/g1uHfo+bhoXgxuEK/N8I8gJV4boRShZ6dMOIUNzoHzewNvZgkO8kgTcKQLpjOAUgiZ6TTIXYRsWiBPbk5dkBaMvaUGBVoIUA3b51RCju/EDJAo+o7f3vpPz8zzg8+MUEPPK/yXj026no8V0keo6NEVvfQynoiGAnqUDFQSD0NPhsa4BRWyGpDEhbB6Sn60w+rGyQ16dCyzxYByi16KuKw6AwE14I1+KN8TEYNiUW306LxXitCRqTAanJ8ciYbULR3BjsXmHAj6u1qLcY4LOZAJsRsBsBmw4QtP4v48Uvqmk+RvNnmk+KczPytie/UBOayDeUN6KJ+YGaGEgVPeRPt8S3nKfJ9zsafGz/+0u2Cx6LEfX8dNY1d4hPxnBbtovjCwUuq6KUsxT1upeuLbMq/sSuLzdsvYEzV/+ZW4Krz3ZJesHrgd/RdSp7XbqWNVdfy8YFv5D8BLkCcgXkCsgVkCvgr8DNjq1f/J+tfD5nL5/JZVWs57K3Zd5kL0m7J7NyLWcvW8mtK1//oKMo916+tOkqvrKpuzXvSLiQhnWZs1AnkMF7PNxW8toU093dPBm9k2m7Fidt5MPZDiZsUlq9WSum1a+KYZ6jexb5laMzwkQ4qvsO1ojPsSH2fzhpMcIlECDVQQyMaj31nU1emY8qfWtPcFSDJjKm35qNptpCuGvzWco8gVEJjl485NzCwp0u5vlSgFPgcwmQEij11OTCtWmRfzJOSlDRJoCOobcN0JRN2q0UvqXGSSERhglBmDxlMjSxsYgzmlhg0/Ski1OgSWo2gh4tAQ6p28j/kJYEQwlOCILAUrO3b9+OgwcPMhDqcrmaFXUEvwggSf8Cb0vr5KVcgfZSAUkJSvsTeDtw/0jxfPToUezatYupoQnOrVmzhrXG0+9F4O/QLw0PO+rrt/zbEvg+6DH6O0ODbkt/a6xWC3I2bUBVZRX279uPumPH4XK64PV4xLZ4gp903KhN3uuFm6wM2HDC43XBfXI7XDUpcG36BG77M9i1YiCe/eRL/H5EOK76IBjXjwwFwc4b/QpEApwEN0kFeueIYPxlRBDuGhHkh3EiAKUUeHrOdSwAKYTdpvs3jAjCdSODcM3IYFwzMoQFLQVCvJaQr+Pdb+nrKak22+bteavfcoBApvTeaR3dblknKTSKlKGSOpTW3TYyhHl+/v2TMNz72Xj887+T0OmrCJDysztTfsb64ScBNj0GKEj56ff9/EW9NFuC1dbutz9A2lulx5MqA54MM+BJlRG9VAb0DNOjF3l3hmmZh2d/f5ARBSURPCbfz14qI3qqjMzzkxSeTys1eFYRi6eUsRio1KI/KW1VOgxS0W0d6OfQc/r6jwG9Jo2+lP4eYkD/YA0Gh6jxb2UMhoVFY/Q0DcZFq2EwxGBBsg4Zs9TYvFSPyuV6/LBGj5NmE05a49HEx8Ej6OHjY8XgUUpzZ+FG9BjNm0WFqIc6rXiycTLBzWvYcPFaOCkJXiDrI1pPc1EKRSJgqoPPomeDApC8/i/vpWDQy+3pL4PX9g8yf9ljpIXPHAcfhdMKGuy3JeELi93D2Soa/pBZsOkOe4mZy97puCuzcv0dWeXrbl9fvYkTqmZwfGXXS3IhnlnchVtXvoGzFds5oWgul1m0mMsqNnWmFn/5n1wBuQJyBeQKyBW44AoAV3HZpQYus9h5l7248H6h2POgrQw32cvBZRWByyoA5ygBl1mFh22bobKZUSDMRiOfDJgT/eFL7XtyIClHGzP8cHRlNA4ti8SeRREskIk8RwviKK3+O1in/RfrYr/BiXQdfG1spyfjeYKIDCRSKrwtHr4yM/McpbZ6D1ON5l402AwEmpf6NgU3uWsL/BB3AzybFsJpEb1W6f20VVFKQJUm9wyo2uOxOn4qJo6fAHVkNIw6PRLj4jE9IZG1tweCh/PdJhhBQ1K5BYJQi8WCjRs3MmXcnj17WLtqQ0OD3B4fSM7k2x22Ai3BPamdSfVM/qCkSqTgnuzsbAZCFy5ciNmzZzPVtATzpN+d8/2OyY+LX9wE/p0hEEoK9Dlz5mDFihXgeZ6pb6uqqkAbREffAAAgAElEQVS+xKTKPXXqFPtb421WhdKXLm544IQHHvjoPy9ZHbjh8XngphZ6rwfuE9vRsHshThV9iobsp+G1doLP8gi8lu44ae6BIV9/ituGKRjgvG24ohnWSdBOXp5NydkSkNL9s2179vUMhhL4JPA8nF5DSnoPwZ0fKnH3J+G497MJeODziXjkqwh0/SYS3b+LxhNjY9E7SIO+rPXd3/KuNDKVIQs/YgCv/UHI1lWT7WM/CWw+rYyFqNLUoS8pav2J8QQ+CYgOVGnRT6VBX5UGfcJIzSkC0WeUscwTlGBoXwZXTSz1fYBCi6cUsegbqkOPUBMGhWjxYkgU3gidipHj1fhskhrBkRpM02lhMmmxcoYBtjl6bFlkQPWqeOxaHYfDfAqO80ms68ZrM8InGNjw0hfq/hCkXxZIte85t/zef9vHh4Qle+wpGG0VcKO9DHfZi3G7UILrhbK6azJLcY2jfN3vM7fWXmcu+eCCr1lbe4K97Pk/r63AXfayktuE0vo7sytws61kN1OVtra9vE6ugFwBuQJyBeQKnLMCS5ZczWUXxXNZxejGF+MxczGu54vAOfLA2QrBCWXoa12PeKsZNdYFaOQTAWsMmng16hztQBl6Ho8lCY46LTpROUpwdGkk9vrhaNWMcBQmhIACmYTIryBE/hfHM0gJqwMs6jb5cTZQazrbPoYZ5bvLbQyOOmsK0VhTzMCor6Z9AlLaLwKkjTVFrP2egqQac5fBY9GC2uVJAdEkkHrh/BM+FvBEsFgwonyZibXZR02LhF6jRYIpDkl+/8+2ABmCFbTdzJkzWTtwZmYmysrKmGdiXV0dC5MJbI8nmET3JYWddL/D0jF5x3+TFZDOW1I8U2o8tcYXFhbCZrMxmwiCoNTKLSlCJX9Q6X5bfrfkbU4DUQkikyfxvHnzWCDV5s2bUV1djSNHjrBjIKnPpRMy8G8MCdF9HlL2euD1NcEDF7w+N3w+L+Aj7SgpSd3wOY+g8WAajpWMwsnsJ+GyPsagKDK6AOZu8Fm7wiXQ6InPQ0axRPdrRwbjL8NkQNoWyCkqOlsDpKQilQa1uUtg1L/OD0KZ+vODUNz5oQJ3fxyG+z4bj4e/mowu31DbezR6EvwM0bDgI1J9shEQciQFHtGSKUPpMZWRtce3ZwDZ3veN4CgFGxEE7c2UngZ/WrwJ/ZRxbAxUxOOZ0Hg8F2rC4BA9XgzRo7/ChJ6qODypjENfpZGB0UEKDV5RRmPURDW+mRqLaKMBc5J0sMyNQ9HyRGxfacBBcyKOWhPQQB1ApNTkY5hak+yjqDPIa1EDlmjAPA0+SwzcFi3rFqIviNsyR5K3Of88Uq7RlVAj0Sf3oD0FYyzZuF6ga8m8/Zy9tIGzF/s4e3HTLbbSuj8JBcZzXp+28cHr+dKX7siuxMNCCe63ljqv48u8nKNiLpeFa9r4EvJmcgXkCsgVkCsgVyCgAkuWXH13ZkX8A7YqXGWtACeUg7MXsuCl19JzkCRYsYufC6egxyl7FJoELeptFFhkBMwX51d5OSZAUiCTkyawZi3q02JxdFUMU47u9afVV6aGMTiao/8O9sj/snE0nVqgRCUktc63ZV8JItJ2Tmp1KskAqUapbV0aYjjS5napIKV9I1WquK+FcO4UFa+eTQvgspAfFvlcnR+QEiCmFjDanlSkxyzxiAz5BhFTIqBVxyLeaEJSvBiQRDCHBsEdCnGiQWotao8nEFpaWgpShJJvH6m0KFSGoIT8T65AR60AwftAoB/4PgjEEZDLzc0FqaLJL5eUiwTt6PeEgKb0hYG0lCFn2+w6qF6kBjUYDEyFHvh3hhS4ZEnw448/NttwnO0YBR6vn98mrSipQxkPZUpRF23kPQX3fjuaCoLgzHoKbmt3eM3dAHNXwNIFDY5OcAldAEt3wPI4fHxXwNYDEyYPxQ3Dg3HtiCD8fZjiZ+3dbQGGv6VtWIv7cAKfBEjFsCMWejR8LG4a9j0LQLp1RBDz/rzn03A8+AUpP6eg6zfTmPKz11hqe9eiX6ge/RQE16T284tRUQaGHkm3L+Z15OcQvO2hMqF7WBxrf++jotZ5PTqHxaFbuBE9lRr0CY1G75BI9AuNxHOKqXhVNQUjJkcjKGIaIiOnYKYuAst0YRDiVdicHIY9K2JRbzWgyULhRrFw2bRw2vRosBlRb4+Dl9fAS+t5PRr4OJyyxTO7IQpKIghK85tGWi8kokkQ530MnLbBhqgtc0l5mysBDsrvga4FyELCYzXhsH06ggU7buaLfTfwW8BlloETig7fnlna8Cc+3xBwNXrxN21lr3Drt4HjC/A3ocDJ2Qs9nKPEwWVlXXfxLyo/U66AXAG5AnIFrswKLFly9c22inu4jLy7OL7kPm7t1vtYEJO14sG7zfkP/NWWfw9XUfGHh+wlKTfSh5a9ELfyOfgszYE5/ErsdswFWOt4JMj83UcTS578jkzwWuJAysn2OqGTlKONGbGoT1Pj2CpRObp/yVTsnD8ZW2eOQ1FiKAiOOqK/gmXyf3BoZSyDfD5LLGuXp8lwW7ycYNXAaTWhKW8lCz2ihHhSZqImly0lCHmp2+Mv1euJ3qji/tK+OnfkA9s34FT2bKYkJeB5vuPsJUDKzo84ZtROiauJk4IxYdwExERGwqDVsTb7lOSU5vR48kkkn1ACFK2BCQkqSYqtn4MJeY1cgfZfATp/W6bGZ2VlYvHixQyASvYRtJQUjTIIbRsAleAx1Yu+cKFB68gjdMGCBUhPT8eGDRsYgKYvXOjLlsB/dGzEvz3UCi9+CSMtA7c7220/GhWzl3w++NyH4TuaC09lLI5nPYtG60OApRN85sfgM3cHzI/Da+0Kp+0RePhO8AgPwyM8BAid4BYeAYTHEK97m3mFXjsyCPdQIn2z6lFSP/42l1QHyfOTwqckCHz7BwrcOUoJSn2X1J+PfDUZ3b6dhh5jotE3RMPa3Kklm1rd2QjTY2AYqTwJhlIYEgFJLaj9mrVu033/oMfIp7Kff9DtwPvS+n5KHfO/JA/MwNGf+WLqQUsa7Oedw29UbB33hwG1sl1zUBB7TAwKEtdJP+Pi4Cp5c55LUUr7RT+ntW3O3Kefb0PPlQY9v7X9FeskPtZPQf6fWvRWajFIGYtXFNMwNCwCH6om4fPwKQiZPBURUyYgUTsFqw2Tsck4AZXJU1CTPB57U8Kwe6YSu2aGYFfK99idMhpHFijEL3ulYCOB/OKN8FmMgEVc+szifI88P92ClgFUMSGe7JPEoCT60pysh057gorWSuQNer45kvy4XKPfzjlA9lxGNFL3mTUWJ2xJ0FiseJrPxTV8wT7OVu78m60c11sKZnJ0HWrOf4DGdXzJfef2DcXvWr1YFyqe47K3oZdlC/otsmLA6ix05TdXP8CXdL3TXno/l1FxF+eofoDjS+64Lqvq3gfN5ms5e9WtXFbVvfR6N2Rtu+26tSX3sdcG1/rPaPUHyyvlCsgVkCsgV6DDVeD/Vufeed+WnYVcdvkJbsP2Js5R0cDxZT9x67e6/rG21Hnz2uIGji88zNm2NnB8CQbxAhZkLkadkARYSBFIYIw+6PTNoNDj/yadPui91nY64SHlo0WDJrMG9emxOLY6BodWRGLf4qmonT8FVTPGoTgxFJsM38Me8zX4iM9wYFk03IKUUC8pY3/eNiV5ctIEmTw3XaSupITRTQsZDBWDkMS0ehGMigrNSwUzf7nXabnP+fBV2Nj7o/csJaVKafXnmuixIAGbEdnTIxAzLQLLlq9E8ZZcHDn0A5qczuZW+LNBB3m9XIH2WAECZ9IgqNYSpNE6Cksi1fO+ffuwZcsWpgil1m1SLkrwU1Z/nh9+SspZqpV0m+pHt6U6EgylulJ9CYQWFBQwSwLyaaW2+NaO0bnPK4KnAUp1nxdev5coiUO9cMPnIV9RL5xoQhOt8ZJytAGeU6Vo2qqG0zEEPvPjgLWLOPgu8PKd4BU6w8t3ho+nZVd4+UcBazfA+ihTjtJ6GhC6YnXyYNw24juWSE/BShII/PWWLVvXCU62LfgocDsKP5Ja3KUlvSe6zQKSApLfCYbeOEwMn7pzJKW/h7DU9/s/G49OX03B46PFtPd+oRr0VxCQCwg7YtBTzwJ6uoeR6tDAQnkoxOcZBQE3EYL2VRpY+/UAFQFUsY2bwGbfUCN6qIwsHOgphRaDQ2Pwr9AYDFDE4BlFNF5WRuE15TQMGafGa+FqvBkWhZETYtj4d3gMXg+PwZBwNV5RRuHF0Gl4PjQKz4bEoF+oFk8qDXgmVIN/hcZiUKgOvZVx6KWMRx9/az5BRLaPKl2zapI8NKV97u8PFSIoS16bdL+figKL9Hg8zIBuYSb0UprwtFKHZ5Ua5tcpQdnWwKa0juDoIKWGvR69LoUW0einIhUs/XwdG4+FxaNbWHxAAJIIfPv5Q46orX2Awsja3Z9RmjBQZcIAldG/P9IxMuBJpRFPhMUx0Ez1eTUkAm+FTMEI1VR8OW4yJkZGQqeNxorYIGxIDkdeshIlqSpUzFRh2wwFqlNDsSM1GLWpY7EjNQhVM4KwjUbqGFTPGIOalO+xM2Us9swKxck1MfDYTMwGieYy1O1yJtCU1mnZfIfCkig8iea64tyX5oGnBz1XfA1pnthO58EytJWh9a94DpBogq4XPDx92aBHg2CCwboKHLXbWyvQL70IXGaBh1tf5eTWVzdxG7c2XrO+vO6mtM2Pne1i+yqh+HvOWvgFl1lVzNkr/82l5d/GmXP/zmVV7eIcpXhzmYC34xLxniEBbyTO8b2wQnAOzCx0XpVZ2sA5Khs5W8XJOxyVRzi+cC2XVbaHc5Qc4YSiDVxm8YmrN22r54TicdyGXXO5CbjqbPsgr5crIFdAroBcgY5egayd13FChZrji4r+YM/3/VXYfOweId93n6XoKGcrByeUoqt1M14SHJhnX46jQgpg1rPk+VO2uBaTyI4zCXRZqa1eg1PpahxfE4MfCY4uicCu+ZOxbdYEFCcqsckYBIf6W1gjPkPN3IliG1WbJhMiNGWTZ6aa1MG5fjawfS1ctfmsVb29K0bPBVm9NZtBilJ3jaiC9RSuYnCUXRA0t5FJIPnc58RB2xxUFmzCrr37UX/0CNxNjT+DSucGFvKjcgXaVwVIgSj5gx48eJApE8kjNCsri4X5UGs8QT2TydQcLEZAT4ai54eiVCOqlaQElepGnqtSWBJ5sebl5THlOdWffFpFBeiZ50lLeH3mo2e7Rxj0NCAlQSklznvhgo/Cl7yAE43kMgqPswGe40Vo2qmFa9NInOAH4hTfGW7bI/AJBDu7XvAAPcfWFZsWvIB7PvwWtw5X4PqR7RGQXvg+3cxa4EXfz1tZ6FEwbv8gBHeOUuBvH6vwj/+ME30/v5yCLl9PxeN+388+wWLr+wClAYOYp6eRLZ8Ko6UI5yTI13JJUPF5RSyeU8TiGaUGT7Fkch0Dn7Tt0woNniNQqdDhX4pYvBsejc8mTEF4rBoG7STMTVJjzRwThHlxKFgahz1rTNi/xoDDaXr8mK7HcUsc6iit3GKE2x4Pt2BAndmI42YT6qzxOJaux+HVGhxI02HfGgN2rzGhdGEMMudokT7bgFWzjEjRRcCknowIjRqjJ0dixHg1hozXY7AyFi+FxuDZUDUDwL0UJjyhNDLASunqLJVdqcbTCh2eJYiriMVLihi8qIhuHhRS9CT5cDLI+XNVZ2C9aJvHwuLQk1S1Si2eVagxQKnBk/4U+V5hlB5vxGBFDAYrolk9CZqSvydB0X5KPavn4NBoDFREo6cqBgOVUXhOOQ0vqiLwSpga74TH4L+ToqCcMgWR0yZihm4S5mrDsSZ+AuzJE1gLfNXMMNTMDMWeGd/jh9RvUDMzBFtnhGDHjGDsSB3DRnVqMM42tqcGY3tKMHbOCMGPiyeCLJaom+VcX+jKj517HifXR67PpTgHXNZEnLCnIJFfjZ7mAjHjwlqKbpZidLIU1nNC/lEuq+QEl1H6aKuX3pSXIRS/wdlKszihGAREOVtxE8cXbuBshTk32gvxeupiDDOYMNIQhw/10/GeLhmvm2bjpdmr8NLyrBN38ptdnK2g6SqhYNct9rIDfxJKdnOOCh8nFIHLLm242l723p/XV5efW8Xa6t7JK+UKyBWQKyBXoMNUwJz7Zy5za8HVfMnhPwiFRzihtJETtnrv43M9Xc0FGMznYLFtJU4KCQCvhlMwokkwAtZYeC3nb6u+FB+al/o1aEJMQ4SjahxZGYUD1Fa/YAq2z56A0mQlNhuDkR07GuaIL1A1awLcQhyodUpSh55rn1jbvdXg314Llz0B3q3ZoLb6xhryHi1kbfbngpDt+bFmQFpbwN6TZ8dmODfMZ7Wh84L8tsRAgvNfdNQ5ZqBqo4DqHTWierT+ZKsw42y4oqOsD4QxksIwcNlR3sdvbT8Dj1vge6f1BN0IhJ44cQKHDh3Czp07UVxcDLvdzrxyyR+UQB75W9I4GwCVIN/ZHv+tr5fqQ0pQaoufP38+li9fzlLjCYTu2LGDhSU1NTUFHqJmJa+0MvD3TbotPXaxS/Y6Ys4SXD4vGjyn4D1ZC+e+VTiR/wlOOHrAZe0MWLoCtGRq0e7w8qKf6IVCUgKkpC7dseI5dPnkM5Zk/6eAVvL2oCAlL89bGLQl2EmgNHBJae/BuHVkMG4j+PmBAn/9iFLfw3DvZ+PxAPP+nMzUn9T63ieYlJukKqRWdwKg4pJui6FHegzwq0HF+6KnJ4UfETBlgE9x9rZwUk72VSairyIBvVUmPBlGME9MOH8zPAZfTYrGFI0Bi5NjkLdUhwOWROabB5sRbkcc3Hby3qZwHuqiMcBlNbJBt6l7xmWNg9OaAJdV9Nojvz1qzw4cLpZorgV9aeskD0tq7SabIqZCNDCw6s1MhM9hQpMtDnW2JOw3J6FoiQFZS5IwLz4aJoMaEyKn4qvJURg6Lhovh6lZ+393JaWya9l7IvVo57AEdApPRHcVKTxNIIWsqB49N0g+DUqpRZ+Us6SgjUNvAqsqSoKPxSBaqmLRjV5bGceg8gsKNV5VqfGySo33wtX4bPxUjJkwCVMjJkM/ZRzmaKYg3TgVmfERKJoxHhUzVNgxMxh7Z36HfSnfojp1DGpSv8eulG+wJ/kr7Ez+DtUpCuxICWWjJiWEgVCCntsIfJ4NjKYEMTVpdUowamaEYv+CCWjIiG3+gl8GpDLgO9ecXn7s8pwfPsqD4E04JcRhuWUl/sHnshBgzl6Mv/Jb0MVacIxzlB/lbGcBpJmFj3G2khjOWnSYy8gDl54LLmMzrjHn4SbrFvRbbsc7hlSM1Bsx3BCPUfpEfKhPwge6BAzTJzBV6eDp8/HcYgv6pK3DPXzeEc5WtIu6JzmhBFx2lesPfBH/17Xbdv59Sc4fO8x1vryjcgXkCsgVkCtwgRWw5d94t6N4OyeU1nH2Kuf1fAl6mvPwjpCNNbalOEFBSxYdvJZEuCi50xaLBnsU+7ad/GM62sSBfEeZcjRDg7o1MQyOkuforgWTsH32OJSmKJEXF4x1mu9gmfI5ihIVaOBNDP6Rr1Rb3q8ESMmTqpGPh7s4Qww5omCm2gKWBC+22W9pl6FM54OzpH6VhqcmH96afHgqs9CQmcq8twiStgUkUy0pyKBmXRqqqqpw8MA+NJw4zlqQCTz8Vv6R4pBarsn/0Ol0/lbedod5n3QuEnw7duwYa4uvqKjAxo0bGaCjsKS5c+ey1PhAZSOBUQns/dYBZ1veP9UqECTPnDkTCxcuxJo1a5Cdnc3Ac21tLfMiJkUo/Z60pgq9nCeV10eaUS+a0AD3yWq4d86HO/8LuDP7wG3tBK/1YcDaSUyftz3C/EO9Qif4hIfh4ztdsHqUBTRZuzJ/0iNr+qPXFx/iL+8rmlvSfy04Sp6fNw4fg5uGj2FAlADp7SODcfuoEAY///FpGO7/fDz++d+J6Py12Pre4/to9AqKRd8Qrdj+3hx6RODT3w5/HvXnaWgnKR9FOCqCUbHt++fbSNuKS+YDqjDh+eBojAydhNBJUzDdOA1r56pRu0qPk2YdvOYoeAQts9dxMb+8eAY8Re9xAqPkMUn+62QpJLZcu9ltPfPYY/MkK9nsSEMPelwarJWbAVba3t/KbaXbBFnp9YzMu5uCf8i2h7anL2vBxwKUoM5r4BIMbJ5y0mrAD2u0qFplQPY8LZanahChj8HYmCh8OHEqhoRF4llFFHqHaNBToWdt+1Jr/NlqRV6g5J3aV6lHT6UJvUIN6KUwoDdrlddhsEqNN8apMWx8DD6P0EA1eTJioyZhlnYSluuUyEoIR26CAoXTFahIDcW2lGBUzApF6WwFKmeGYPvMMaiZMRq1Kd8x9ef21CBUzlCgaoaiGXpuTw3xw88g1PhVojtSx6K6eYxhj5OSdOuM0J+B0h0pQahNDcEPCyfiZBoFLNHc9fxf4LZlvidvc3ngmVzn30KddWgSYlnIr1uIRzq/AoMy1oHL3AKCpI9aSBVaUs+lb+rU6pVuVv5tnFBi5swFPm5NDrg1G8Gl5bBxY3oOXktdjI+1SfhQF4f3DfEYYYjH+4Y4BkuHG0yg8ZEuASMNKXg5aS76zFmBJ1Y50N+8GXeTgjSr8geOL97wl8zKXU9nZV3T6j7IK+UKyBWQKyBXoH1X4N6sbY/cbS//nhPKP+Vs277jbJWjuawicTgKRt9kKxj9D1uJ6nf2kq2crQR38ZsRarEgW1iEY8J0NPGJ8LLJOfnEECQ1wGsxwWumiX7HnFyScpRCmerSYvHTyij8sGwqdi+cjOo541GeqkJefAjWab8DH/EF8oxjccpKNgJ0oSJ65bQlkIkAKU2+XVSjvGVw+1PgA6Gii6BiTccEpNJ+S8FNtPTW5qMxP41dwF0IICWlaW3mclSWl+PA3r04eewoU+VdCYD0hx9+QGVFBWv3pcAdq9WCVStXMj/EpKREGPR6REdHY+LEiRg7diyUSiVTIl5OyCP/rNMVIG9QCkqqq6vD/v37UVlZyVLjqWVbAqHkb0lBSQTzCIK2Bf7J24it8xJAlsAxKUJnzZrVDEIpkI1S4wmEHj58mLXG0zFp+Y/+NvwycFR0EQ1sofeC2ufp/wGd9XTH44GncR9cB6xwl4Sjfv1zaOQfYUpRr/Ux5htKKfRgILQTSPnJ2uOZgpQ8Ry+8vV4EpF3gsXbFKXNPvPDtKNw6LBS3Ma/PXyaUSQw8CsLNw4Nwy3BSf4bgNvL7HKXAXz5S4e6Pw1nb+4NfTMAj/5uMR7+l1Pco9ByrRu9gNfqHiuFHzcFHKv3p0CN/KM8ZYK45+EiLAaoLGQQ8zwSkBPSe9IcmEXR9WqFnbd/08/qQ12hoDN5RTsP4iElYlKhG+TID6s0G+AQdvDbRX91JoYKkAmVhjAQrqTPEwIJ7CNgwoOmHmeRFSetojkDDSXY87DFSktJ8ieYFojqU5hTSYHMFmi80e1jS6xgCPC5FUMr83Jm/OwUFxaGJj2Mp6sz7W6B1YkAm+7mCDrDR0AICqVLjcSAtEcVLk+CYG4fZ8TGIUEfhi8mxIKXsv5SxGKgQrQr6h+rwlEKDFxQxeFUZhTeU0zB8fBQ+Gj8NX0+OxISoqTBEjcNC3TisNoTBHheOzdPDUJYUClJo7kyl9vUg7JoRwm7XpBLUDAJByuqUIBDs3EH+oMkh2EEK0BRR/XlaAUrgU1SO7kgRW+W3p4ZiK8FVBlhDsT1FGvQaY9j2BFarUkVAytrr/T9v5ywFDi2exMBok79+4hzttwCc5Pcog9WOcw6Qwp7+RroEDRp4EuTEY61lOZ6yrGdK0nstReDsRU4uu2IqZ6nqy2VXf8dZC9+6JbPgXc5e2JmzFLzB8YUNXFouuBVrwS3LArc8G9zqdbhviYB3jSn4XJOAD/VxGGZIwAf6BIzSx2OUjpaJ+ECfyFrvqf1+pD4BH+iSMMKQgsGpC9F7mQ3/SN+0/g4+v+AWoXgvt3brt5yteMCfHZUj77aVjf2TNf8ZpmwldSuNzJKHOe4sgVHtGx3IeydXQK6AXIEruwJ3bdjxzK1ZlTs5R+X239mrmn5nK/VyjmLvDfZyL+co8t5sK/RymcXem22b3V/xDqzll+EnIQn1DjF4SZxYSCBUVE/SpJ5N3tvkxdlePph1YvuaRYsGsxYn0mNxdGUMDi2LxJ6FU7BjzgRUJCuRHx+CtboxsE77EuvUX7GLpYubXBnQSK1062bBV7MBrh1bmGpUAotX4tJZWwjvtvVociSz1kAXu2Brw/G36rHLsRjFxSXYs2cPTvx0GC5nB/Yh9XkBnwcnTtThww9G4K0338Cbb7yOf78+BK8PeRWvvfoKhrxG41W2pHVDhryKV199lYGiKwEMtwRav8Z9qmPLEbgfBNioNZ7OOWqLJzhHIT6UGk9eluRpSWCTYJ4E9GTQ2TaPUKlOVDdJFUowlFrjMzIymPqWFON79+7F0aNHGZQmFbV0vAKP02W7TYr1wAEPmYvC6/UxP1GnzwWPzwOf6wQaD2SiviQYDeufhtPWDT5eClHqclGq0HO12cNKrfmBoxNgeRRu/nF8GTIc3KjvcftwVRtDmoJxE0HOkRR45B/+1HdaL6W/3zaSWt+V+NvH4bj3P+Px4BeT0OnrCHQbHYknvo9BzyA1+obEMvhJ4UekMBzoT14/A3aeJc388m2jQV+VhoUF9VLFo78yjqlVnw2OxmfjI7EwQY3ty3Sotxib29pZ4CT5hreY3zCVZ4t1LbdpL/dF0Hq2z14CsWSTFAenxYg6SwJ2rIrDugVxWJxihE49DcmmWMzWTsEiUwTSE6dibdI4lKQoUJUSjK0pIdg+Q4Ht5Pnpb2lnnp6pQahmg+Am3T6XB6jYFk/PDxzneo70mNRKTzBVAqot2+q3JY9FTcpY7J+rQt3KaaxjqL0cG3k/znZeyuvlc+PMc0D6O9ZgTUCmsByDLdng+I7ACcgAACAASURBVFJx2Mu8N/CFTZxjq5uzFTZwmYV1nFAQwfGFx7i0TeBWbwC3zIF75tnBLcrE75ZY8UbiPIzQJzDwSfCzLYMAKm1HKtNh+iS8nTDX9695q3ydVzm8d9mLPLfyBU2cvcTNOcrB8UU7r+KLTrEhFJ262lG241pz/gNXNmWQ351cAbkCcgU6YgWyt73BZVYdv4sv2P+QNdd3k7AZt/B5uMdSAs5ajXus+fjWmgEHPw9HbMksndNn0cNFCtErqP2I2uqZctSsEeHo6mgGR/ctnMLCl6pSw1CQEIJ1hiDwkV8hc+rnOJFOqYoSHD7zg/t8ExkKK2q0JcG7bR3ctVtYcn1HDmVqC9B1Ml/VXLgLVqCRN4EA6fnqRI+Tj+1ux0IUFxZg185aHP3xEJoaG38hhdhlwC0+SrkG5s6ZhSGvvsygKEHQcw0CpqQgbemheBn29or/EVRTgnC7du1CaWkp1q1b1wxCZ8+e3ZwcL7XES0BUhqLnh6FUI6obKWpp0G1qjV+6dCnMZjNycnJQXl7OIDTZE5A6VwKh0on3q0JRaSf8S+KjlEJPw8OUo+Lvsq+pAe5DG9BYORENGwej3tENTmqVN3cDzE9ccih6TmBKKlUrgdhuiJn0Hv5v+BjcPlzJAKmU+n7zCBF2EvS8aXgQg6KkAL11ZBBuGxnM1J/k+UmhR0z5+dUUdP1mKh7/Pho9g2LRJ0SLvqE69GNt76Iqkzw92WAqTfKrFFPeLx/sPLM1vi0/9wUWTKRH97BE9FAZ8FxoBEbH6GGZF4djaWr4rGp4pc/4NtrntOUzrb1vQ+CBBvmmki2Ak8I2BfI8pTb9ODjJRiAjBo1rInB82UQcXDgOO2erQCrO6uQgNpiy06/uJHgpQtJzeICeA5hK8PNClwRX2XNon1KCUDMjBHvnhePIsgg0pKtFC4MOArXb+zkj79+FXQPI9bqE9bLGwSvEYqNtEQZaN7GE+6v4LbjPmn+0C1/o5fiSY5y9rJ6zFWVxlnwva6kn9egiAdxsM7g5GXhs5nK8b5ghKkTbCEcDAerHugR8oU3AZ9pEDDUk4vW4VLyWshDPLjbjHxkbwNnzwdnL3DfwZb477FuLbrOV7brRUdFwg7VgYEdEB/I+yxWQKyBX4MquQHb5+5yj1NvVmu/mbEXgHFvBCZX4Hb8J7wkO5FlWwG1OYJCKPK18FLxEQQEd0Fv0XBMSgqMNGRqczNDg6Bo1DlFi/eKpqJ03CVtnjkPxdAU2GsbCGvMdzBM/wtFVMfDRBcMFXjTRRQYpTah+nsLVLK2+sbYEvppNoGCjtoDGjroNeaoSBMb2tah3pLI6SC2H5zo21I6/3zEfRXm5qK2pwdHDh5gfJ4GUjvjP5/Vg+7at+Pfrr50TijYDU1KTDnmVqRjbEyxqL7UnpafUTi3VR1pK+0iP0/nS0NDAWrMJymVmZrIgH4Kg1BYvgU9JFSqpHOXluUEo1U2qn1Q7AqG0jmq7YsUKbNiwAVu3bmVBSQRBKbhKOmbSMWrvSzdLnm+C2+dlqfQ+XxO89TtxsjoJx9e/AC/fBUjvCmT0Asy9AMtjAN9Z9Bi9yHb5c4HQnz0miC351LJP7fmwPYolutdw1/ujcROpQUcQCB3LApBu/yAUf/1QyVrfH/pyEh79eiqe+D4avYMo7dzv+elXd54Z0EPgUxoSkKT7Z7aui9tIj7fPJbXUd1VRKJEJL4dMw8QJE1CyLBluqwawxrB5DrWpO/mEK+rL4HN91kqPSRYAZBUA8k/lad4XCy8v2ghRiyvNA0lpyrw6WfiUHo0ZGhxbEYkD88dh1wwF8/SktnmCpTX+QT6fgaBzB0uXP3Nd4OOt3abnbE8JAilBAx9nr5UazH6u9PN2zQzFDwvG49jKSDSYJRsk2V9UOtby8hKCOhm2t0n0cKnPuSbyf7bS32kdttlmYKjFBs5aDM6+vfEua/62Byz5oBClG6yFuC4tF9eu2gBuaSa4uWZwKctxR9JCDDHNxEh9UptUo4FglG4P1yfgXWM8hhvJs9SEYQYjhhkN+EBvwlBDMt4wzcG7M1fjiTU5+Lut4AhnK6jg7EU/ctnlLs5S8OaVDRnkdydXQK6AXIGOWIHMkiF/zCpDj4xSkMfo3ZYcKNdkIcu+Bo1WPcBPQSNvYEFClEzfIJB3Fnlfdcx0+tY+mCkZttGiY3D02OoYHFoZjb2UWD9/MrbOGoeS6QpsNo5BZszXWDPxUxxYFt3sOeq+QEDqZoBUh4bsWcCOHH9SfT7cNVd+iz2BXVdtPnw1eXDnr/SHTZx/ckoXq4dsc1C8eSOqq7fjMAHS+voOGdTEwJ3Xi9CQILzWBvUoKUdffflFzEiZzvgRQSV6DfnfuStAIJRa4/Pz81lQEikWCdZRajyBu5ZqUBmCnhuCBtZHUoWaTCYYDAbWIk8+odQav3nzZuzcubM5KIlAqASrpeW5j1z7fZScMair3ntiNxq2GnE8ZzDcQnf4zNTe/jC8wkNotD8Mr+0hePnO8Fofh0foBBa6dIkBqZcUotYuoKXHQj/rdOs+hG5wOnoBWY8jb8nreGL0eHQKikSvsTHoE6JBv1AJgIpenyztnSW/U9q7DgObPT517D6tO+/ogICUwO+g4Ch8MWEy1i1OYGGAYMFJGjTyCTjFT2f+6jDHgDo+Wps7XLnr6P3qxNAoPo7ddjL/UvI1jYeTj2f+pqf4RDRZE+CymlhYFMhzlbanL4B5E5oydDi5Wo2flk3FgQXjsXuWksHL7cljsXX6GAY4CXSer+U+EIJKtyVASpBUGrWzFdi/YDx+XBqBE6tjcCpDC/IUpf1xWejLafLGp0CrtnWvXLnH9/zzLvm9yzXqKOeA+CWWFjBrcMyWgF32mQjLyADHl4MTir13kKqUL8EdGVtww5pNuH45qUft+FtqGriEBbjfkIyRuukYajRhhD7+giEpteUPN1CbPY1ENoYZEjFCn4hRegp8SsRH2gS8aUzB8ykL8NQyHo9aN+GWzBIP+aN2RHQg77NcAbkCcgWunAqYc//Mra/OustWvJxzlM7g7BVz73bkF5BytIu5HIMtm7DQtgynhASmoGgUjHBSAJHVCJ9Fw0aTQJMGA2ChCXDHnUCIya80cdbDadGhIUOLujVq/LgyCgeWTsPuBZNRPXs8g6ObTGORrf4a1smfYNvMcBbGIIYh6FhqbVsmERTcQKb/1LLmtMXDU5HJ1KKg8KKazXDVFl7xHqSkHnXVFjDVrHdbNguFIBXKaRWpGCLRsp4+awyO8TNQlLsO1du24fAPPzSHs3QkWCjta3ZWJt44r3r0FaYufePfr+HDUSPQ1NTIyJH0Gu0XI12aPTvf+yRQTK3xx48fBwVd7dixA+vXr8fq1atZqA+1cxuNxuawJIKi0iDAJykdaV0g/JNvi6BUUtMSSJbUoDNmzGAeoStXrmTqW7IjOHjw4FltH+gYthyX5uy49K/iYxFLHhADdcMNH/MV9YBBUbcL3obdcP+wDCe3fIqf7F3g5P8JmLuKANTWGT5Si1p7wGftDvDdxMAlaxcWyET+oD6eAKY0OvtvnzuEiVSgZwzhUXhtj8Frfxw+R3cg6wkgu5c41vUG1vcBNvQFNvSHK2cQu70zawheCI9G37AYUMs5g59+ZSiFIrE2dIUWA2hcUOBR4PakEJVUpZKa1P/av6LH6DOUrK4y4EmVEX1URjwRpsdTFDSk1KCXyojXlFFIMqhxRJgNCDTHiUKTTQxPos9pWMhCx4Sm36CClMFRphY1MRjq5E3sC03q5oBFHD5S2tK80KoFzYdojiPBRw+FTUn36TbZ6dhMcAsmUKjVqQwN6lbH4OiKSBxeMgUHFkzA/vnjsXduOPbMCQsYKuyZc3rsnRuGffPCsX/+OBxaNIm1yh9bFYX6jFg0WfVwUeu/f0i3RYUrzVelfaL9vDhrpJZzE/l+x70GkI/dlXPs6G8R/R06ZaO/U3Gss2+vIwUqSzr5fuJOcyE4fjO49HxwqzaxYKar55lxZ9IK/F43E0/rpuMTfQLeMxkvCpCSDym12FO6/SgdAdHpGKVLxgh9MobpE/GuMQ5vxRnxkd6AT/TxeFefjJfi5+KVBem+Xmkbyh9xFDj+z168kFtbmc5lljv+ai223yiUOP6YWRbH2QsWXmUvTuIcpdO49ZU2Lqt45h/4kvGcrSr939mljkcdBQ7OXuK4l69y9LBVZN5lK5vNOQqXclkFmVxmoYPLrszi+JJoTigN4dZWW7mMisevHKghvxO5AnIF5ApcigpYK27pvn4bOKEcNwrFuNq2mTxR0M2ShzjrKuy0pzLlhHhBcOV8eLY2EfKSwsFigNOsZyqDE2vUOLqSfEenYc+CyaiZPR7lyUpsjgtClmY0+IjPUJYUAregZ15c5Fna2uu2to6BZEq65ePgtajh3LQIzpqCK7qdvjUbAALB7tp8NNUUwVe7GSfXzWNtegRJqW50IdNacqyT0iotKSjKdaB663YcPnAAdSfqOlSSPYEiavE++MMP+OTjD5vDl5rb6FvxIP33kFfx4gvPIydnA7zejmkncCEoS4KigVCNakYg9OTJkwyEEpSj1nhShBKwa6kGlQFn25WgEhyWYCjVjtZR+BSFJa1Zs5qFJVVXV+Onn35ix4GOh3R8LuTYtvdtPUwa6oLbC7hQD3hOwXvqAJwHV+JEwUjUZT0Gl0BJ85Q6L4FOMWn+DIhJre0ERgMGKT09fGe4+c7w8OJtD08hSo+Clh4Cn0I3eIXH4LN1Bxw9gKyegAQ9GfjsB2zsD2wYAB+NjQOBs40NA9GY2xdY3x+HNr6IoROim5PZ2+LLeaVs85TSiP5KA55RaPG8Qo1Bqhg8o1TjwbAkvD9Bg7xlCXDZyUv9yp7rdLT3x2yIBDHo02szwiNIw8DmXqcfl49bRzu28v7K5+xlOQesRjTwepwU4hFpzQDnKMK9aaQezcHvVmSBWyyAm5kBLm4ROsckY7huOj7SxeE9piBtWzhTyzb7i7lPCtPXTDPw0sxleG65A49nbMaNZHXHF+7l+AJcJxTW3yIU4XZ7ScMNfMlOLrNk0TX20oLbhOKi+4XCn6ob3Sg90YjvS3agr5AHzlbAruk5ofxAF2uR635rIW62l+BPfEElZyvK47LKT3KWvF6XAifIryFXQK6AXIErpwLWnFu4nB3gBPoDXIR7rZvwIS9grWMJjjlINToVsGrQZKWWqiv4g9yqh9sPRxvNOpxkifXROLh0GvYuisCO2eNRmaJCYXwQ1mtHQ5j2BTbrR+OUhRSOelwIHJXqyFQMvIGpR30VdtZS3xpEvJLXef02Aq6aAvh25MJdakWThVryxHNNSqSUaiYtXTYNGq2pKNhk9wPS/ag72bEAKQEiAkspycl47ZWX8PprokL07ID0Fbz6ysvQxqoZW/J63WAit/ZOmi5i/0gNSq3Y9fX1rDW7pqYGRUVFLDU+LS0NCxYsYK3xpGSkxHMp7EcCehLo+63DUUkZ27IOtF5SgkrbEASdO3culi1bBkEQkJubC0qN37dvH+rqxN+tlodSAqO07Gj+oS3fS+B9r8cDp6sJJ+tOYmf1bqQtn4/NqxTwrXsJTZau8FgfBsykBn2U+YnC2un0klrnmUKUUurF4fUDT5+NgOdjTPXpcTwOX1YPeNl4Ar51T8K3oTewsW/AIOg5CNj4FBvenIHw5vSHb9MA+DbRsj+QM+DsYDQAmDo39QM29EPTlsH4atqEdpog/8t5k/ZX6vCEyoTnQ7V4OTQKg1Sx6KfUo69Sj3B1DPav0cInaNFELddX8lynA783CYS2XMrH6wqem3fg81U+L9vPeSkp2huFWNTbjZhsTsOtqwvArcwBt8yOu+aYwU1fjeu1MzFQm4wRhiR8oI/DUGPcBafYXwwYlZ5DytP/6OIxSpuId/TJeCtxLp6buwr3p63Dg5bNuEUoPsXZynycrbT6Kr64+j6+wnObpeQHTijcFVlRLV4SuD04BaC0/hSM1XvxwbpiPCQUg+PLcJVQguuE4gbOVrKFyyrFn+z53mvN+V9fOVBDfidyBeQKyBW4FBVIL72Z27wVnK0QT1o2YZFlFY4JiaC2KYJTTUIcXFYDPFeQv2jgpIUm2nTfxdrq9RDhqAZHKbF+OYUyRaB27gRUpoahKCEYG/XfQZj2Jdaq/4dj6bqL9iGj2lJiu4fa63OXwFuTC09N3m9OQUohTTQ8FNa0YzN8Nblw2RPgJGBN3mVWXUC7/enJFilITwPSrTi0fx+O1x2H0+lk0DEQdrTn25WVlRg2bFibgpnIn3T4sKE4fPggKDdbHO353Z25bxJMk9YSUKPhdrsZCD106BBqa2tRUlKC7OxsrFq1CnPmzEFSUiKDoARCJZjXEvjJ989UiUqAWKqXtKQ6keeqBEJ5nmep8XQeki0BAWk6TlfSP+m8kyCudJ/OPVK/EoivI1uGA/tRs30rivLzYElbBYNWjS8/+gIDBgxAr0ceQqqiM2B/ArB0Z+3zPgo+EjrBI3SF10at7o/CR0tqd88kxSe1u/cE1j4JrOvH1JvYMBBnjgFMAcpUoDn94c3pFzDo/qAzhidnEDybBpwxzqkcDQCkHgZX+wG5AxGu/R5PqihE6ZcDku3ttQmQ9lHF4uVQLZ5QGXD7+Hg8F2JCkikG9fR5bNX54WjbO0EC5xLy7dOfz3It5FrI54B8DrSnc8DDawGLHnVCMk7Z1WgSEqFPW42/LcsGtzgT9yan4x7jPHRWJ+B143SMMMSxQKVhhgv3H5Vg58UsCZB+qDfiA70Rw/QmvKcz4e3YOLwRm4xn4+eh68IMXJe+DteTPYCt0McJJSRw8t1n24LaugY0wosmkJUR+aNTl5kXP7k9WL3/ED7NK8ODti2iICqrGpy1At2EMvc/rCWfXgqcIL+GXAG5AnIFOkYFzNV/vt1W3J3LKPwHl1H0OBtC3uOcNf8v3Jr8e7rxJV05S/GAJzKrEGKxodQ+Gy5qF2cG/AYGSEnlyFR8fmDVnj7wLsW+BAJSgqP16RocS1Pj0Mpp2L8kAjtZYn04ihJCkGv4Ho6YbyBEfYV9KzRwCiaQz83F7IcESKmV3FtuY+315Md5JatFW3tvpwHpFpCa1Fu7Be6Nc0XfMF7PfIPIR6hljV0ESPkUFOTYsa2yCof27e1wgPTUqVMICwvDK6+cTzn6KgOoQ159GbzV7AejNPvpWCCLQCj5gx44cADbtm1DXl4eUypSovm8efN+FpZEMC8Q7MkQ9EwI2rIeVKtANa3UFk8erFlZWSgsLGS+rARCT5w48bP2eAkcXklwNPC9kC0D2QLs3r0bFRUVzCrAYrFg6bJlWDhvLlLjTZigCsHHI4bi+acGoF+PHuj3RG880b8LnnryKSSqHodvY2+4sx+Dd91j8K3rAd+63vCtF5WZpM5koHNjP/hy+gE5/YGN/eClNvicp+CjQcCSvEBJFbpBUob67wfAzNOt8qQODRwEWP3PlZatPu/n7fa+jYPgIhVpbm8Ykr9BD5Xx1wekFPbUDGlFz9L+bN1p/1IKThL9THWglHm6T9v0V+lB0FN8vhYDlOSBKt6nxwYqtf4hruun0qF7eCz+FRqHbqp4PKOajPTkODTwJjTY4tDEviyVgojoi7nWv5xr+Vkk35dBkHwOyOeAfA6073OAQvW8vIZlTND1Vz2vxdE0I1JWzkCXuUvxYMIaXK+biT76eFE1ajAySDrccHEp9hcDR6XnfKBLABtaEz5UGzEqRov3o2Lw1jQ1XpmmwYtRRryon4VuczLApeXg4bQcRBXXwkmdV3DB4wW8PqDR54HHRyGuHnh9Ppx0e1BytA6m8p14JasM15APq1Ds5PiiIG51QbfbhaLHb7AXP8RllT5yrbnsAc5R/Ddu/fb7b1y/++Y/Z1U82DHAh7yXcgXkCsgVOE8FbrWX/us+e9mPnKMqj8usPshlbTvIZRcfvNGWX8nZK7c/4Cjd/6yt4PA8fjkO25MBngz2KSBHTPOkDxHyf6QPlis1sdXJ69HE69BIZt4ZGhxfE4MfV0XhwJIp2LVgMrbOnoCS6UpsNAZBUI+GEPEZdi2chiZbElM2tgbvLmSi1LR2FrzVm+CsLfzNwdHWgClbV5wGl5kuTgmMGhgkbVlTLx+LE0IKyjY4sL1yGwOkJ+uOdwgPUh9LefEi02HD66+J8PPsbfWvstZ7Sq6fOGE8nE1NvzoYDQRpdDvwH6nyCEQRgCNF6Pbt27FlyxY4HA5IIJTAHcE8qT1egqDSsiX4k++LPqBUB6lGgWpaUoQSYKagJKozgVDyCKX6k08rqarP96/lcTzf9r/G49J5Jy1b2wdShDY2NuLYsWPYv38/A6E5OTmwWq3Mo3b27NnNHrVUQ+kcVIYG48Nh7+H1l57Hq4OfwxuvvIB3X3sTb709BG8MfQvD33kL06c+BeQ/w9rbqdXdl+OHkAx0Uus7KTtJ9dkfPqYGHQjvxoEg1Seto8fFbfx+oesJdFLrPL3W2VrlA+Fo21rpT8PVlpC0P3wb+8OX2wcr5nyCXoq4ADgpgcbLvGQhUDoMUurxjMLIRl8VBSkR4NTjaYUBvVVG0DryCh2kjEXPMCN6hRlAwJNCpChk6RllLJ5VxuAp2kalZQCVwqcGqqiFXgxl6hlmYkFMT4Ua8ZYyCpb5JsBGKeZaNFKID/u8Eb+ME0OGaC7kB6Vym+/PvqRs+Zks32/fgEg+PvLx+S2fAxT8Sn/P3bwGLose9el6/LRGg9oVkZgzV49njbNxl3Y6hhgSWCiTlFxPnqASuLxcyw/0ifiQIKkmDh+ojRgRo8XQyGgMnRqFYZOmYfi4KXhDNQnPKyPQZbIWLyXMxI5jJ0g3SrJR1lxGU3M33WdaCloSKBXvU/9Z7akmJNfuwxsbi3GLvbT+d/ZtB2/N3H7w95nle7js8r3X8cWbOaF0Bbe+esvNtjLr9faK1PMgB/lhuQJyBeQKdJAKOIqf5BxbD/2dL9jS3boFna254IQCcEIpbrVuwfOOdSgTFqBR0KHRJl4IsCT239DFQJNVhwarFiczYnEiTY0jqyLxw7Kp2LVgIrYTHE1RYXNcMNbGfgtzxGfYOmMcGvlEuChcyapnCfQXM+lgwJna+resBEtyZ23mW2RIWrMFnm3rUW8WrQ8I0EuBTYF19vGx+MmWgooNWdi+tRqH9+9Dvd8nsb3DHgKkR348jM//84noO3oeSErK0XffeRNVVZWsJb09vT+CoaQIJUUeJcaTP+iSJUtYajyBUGr1JqhHQ2r7loHnuZWgUn2kuhHIMxqNDObNnj2LgWaqNdV8z549OHLkCGuNJxAqtY2fCyK2BhY74jp6rwSASRFK/rQU1EW2DBQmNXPmTCQnJzeff1JNW1vSeRlvMiJOGwu9OgrqqVMwdUI4woJCMHrsf/HxZ5/jo+HvQT/hRSB/MLCJFJ/PABuehW/j03742Z8pRZlalCk+RfUoKUjZWPcMsP5ZNnwbn/V7ivof88PTtrbKnx2AtgSiLe7n9INv4wB4NvbFxmWj0Df0MsPQZrVnwM/1A1JRDUot/3o8rdSwMUilAY0BKg36qrTopdKjl0qHPmFaPKdUMyhKitGeYQY8GhaH+8IT2ZLS6Aeo9OgdakCvUAOeD1XjzZAIjAiZiM8VExESFoaspak4YUsGzJFMVeRkdkKnvwymzx1xUGI7eZLKCeeBn7/ybRm2yeeAfA50xHOAuiIbzXrUrdHgx+XTcGCBCmWzxyMxSY0ROgOGGS5fINNZgasuHiO0cRihNeF9tR7DojV4f2oM3p0SiXfHR+CdcZMxRBWOIcHhePqbEExZugJOd9tCW92sB41a8D1weXz4yenB5h/rEFS0FXcIm8EJTFUKLrPY18Vc0NDDUujm7MVNnKN0RQchH/JuyhWQKyBX4DwVcFS8RIn0fSz5njuseQyMcrYy3MZvhslswWFbIjy8hoE++naNPuwocIhUlR3xg+9C95neKwHSUxYNTqTH4KfVMTi4fBr2LJqCHXPGoyw1DHnxoVir/Z4l1hfFjUWjEA+XldQmpGykbyQvvlZNtgT4Km3Me9RN7eW/wRb71lSk1HZ/KjMVLp4uTo1oTaXrsarxky0VVTnrUb2tlqXYn2znKfYS2KT0+YR4E15+cXCbkusJkC5aMJ99+yu9xqUGWhJQa+31CURRazwp8sirkhR5ZrMZixcvZiCUQBQp8SSgJy0lGCWD0TOBKNVHqg0t6T5BUJPJxJa0jiBfeno61q1bh9LSUgYBA1PjWzv+5zqGrW3fXtZJ55y0bLlf5BFK733Xrl2sFuRPGxjURedXy/NPqm9bz73pSYlITkpAyvREpCQlsmXq9AQkpRgRn5iEpPgEzE2MQNaccchdEoyS1Z9hO/8+frC/gfrMf8O17nV4N7wIbHwOoDb2TRS0RP6ioueoN6cnPJuehGtTHzg39WFLX05fYFMfgJZtbJO/6O02UIt/H3hI3bqxP6rS3sazoZGsXf10i3sAuGwNZv4S60gtyrxBtegVTiFK5BMax6BnjzADHgvXMzjaT2lAD1Uc+igNGBwahV6hWvQO1eLp0BgMDp2GN8Oj8PH4SRg9aSKmRE2BLmoi5usnY41hAtK0SpjVY7Bm8ueYP+4/2L1UDS/zo1PDzXxHjWjKSkFTdioahTg0WUVPclIbedkQlaQXOr+Qt7/4uZFcO7l28jkgnwOX+hwQr28NqDfr8NMqNQ4unYyd88ahNFmBDGMoRmsNeF8//bIrRgNB6Qh9AkYyQGrCsFgDhsboMDQyFu9FROGdSVPx9vgpeDtsIl4LDccrYxR4d4wSVbv2gvXVn9nQ1XIqxe5T6z1TmvrcgMcNUBYAvGj0+lBVdwrqyp14KrsQ95oLDnGOksOco6yRs1fg9/bKWechDvLDcgXkCsgV6CAVEP4fe+8BHsd5nftPpEiOWxzbsR2X+Ma+177/qqbW6wAAIABJREFU3ORJnjQnlmzHJXYskgAodlJUdWwV0pJYARAgCJDoZRt6B3sFK4Dt6B2LRe/AAiRYUAgSJMr2ff/P+RZDLsECsKHO6BnNLHZ2Z+bMt/y++c17zluzhFzq/jm7BpymHlTMefmFEuQpT+K2Ngrj6ig4cuKAHIJQTjhKHdLTQL9n3aE9r+8jQwYzqUdznHD05rlQ9J8OY6ZMXYcC0Jzmi+r4nSiSbIU8dDNyQz9kKhKbnG6aqDbm3flJjpHB2YJ0oLMINgMpR3UCICX1aFcVYKiAWZPEagU9FJAqRRjUpKO5rBjtHRcx0NePsZHbzPDnYaDlgaOF5/RHgoo8sKJ1mqkG58joKHS6SqxcsRzLPdymNGdatvQ1fPzxZozcvv2cjpTGR87jo/RkUiFSejy5xpeUlDBFXlpaGlPiuaZ18wBKWN4LP6cTDx7a0ZLS448ePcZqsTY2NjKjJN5obC604+fR6Fx/G/xvhJbU/sbHx3Hjxg1QLAiEEoQnJTKfCs+D0OnE+em3ib8HZJNZWHRKDGKS45CQmITE+BQkxSUjLSEWB5LCcTzNH1nHCKB+io7sTejNexsDpW4Yrvgl7EWvwVH4GyD/50Dhq0DRz2Ar/RXsZa/ATpB0BgCprezfYS7/MRzFP8VA3lL8t7f/rANSVkt0lwj/6SPGr7yj8HOvSLziJcVPvMT4hbcIv/KOxC+8o7DEJwIb/ULwvu9eeIVGIUkSjOOyABSk7oM+xQeNqZ5o2e+D9gwvdKZuw8XkT9GeuAU1sZ+gSPRHZAW/j0O+b6PnUACgEgOKCFjkMozlZcDRqAAMxc65PQ/2mrOwFu2HSZPAjBQJotoWyUPjJxnLCJ8RQJbQBoQ2MB/aAIl/xhUS5jPRlxkKw9EgNKTvQUH8bkglwSCDpHXSma856gpI35DE4U1J7B04ujZcjDUT6tGVAUFY6bcPK3btgftOX/zXp9shO3qCjZ1sdsv0hmsTENUOB6ywwUyJ+PRRO2Bx2FnNUqPVAcWlm/hFLhk6VeJrqnr8f8qGC/OEfAiHKURAiIAQgUkR0Db96At59Zs4ee0KLq/9HU5ev5rT6G99X94MTl2NdxVZzIjJpI5hYNTB6muJYJeTMZNTOUrgj5z+FvoNgVkuBs2jFyJx81wYBs+E4PLJYBgO70Nrxh7UJHqjRPopNGGbkRW8CTflcXAoxXDIxSyt3lnP5mlgsgymwgNAZwksEy7uD1JTLoa/MXOmCfWs3VANq+4srAxEi5lB2IOAPSmA+tX70VheivbOSxjoH8D42CiszLVxeuOE57UVpdDfvn2LGeKUlZUxJeCRI0cY6ElMSsLbb26Eh9uSKeGoh7sbViz3QHlZKRx223NxFydYRco8qg9KqkUCdqRo5IHUZDXo00OnxweK82mffLwofjTHxsayeGZkZLAaoQSdKTW+r68Pt27dgtlscrqNujRGHhrStVmIE50fGZRRu6N6qRqNBpmZmTh48CBLi3dtfzwQ5aHyzLaFJCQlpILAaGJSPBIS05CckIzkhCQkJVI7TkA8vZeYjOREJyxNjktFbEIaYhKSkZiQgLSkOOxPjsaRjAicPbgX6qM7UX7mU7RkvYfr2hW4VbQE46X/BWvZb4GyXzIzJ6eJE9Ub5dP0aTmhRp0AqY5SqmP6E1a7lGqhUg1TZ93TCYMoqm06URvV+T1UC/XfYC7/EQOko4W/wso9u/Efu6R4xUeEn3rLGCwlEySaeeMjMjr62R2zIzI9cr7nXJJ5ktM06RX2PVLQkqXLk4GSj/M1KURf9RbjJ94SvOolwk88o/DqjnC8ui0Ur+wMxVI/Kd4MToBnwnHEndMgQ1WIguYuNHT3ord/iD0c6i7LQWvKTlxK/Rid6TvRmebJ5o40T7Sm7UR72g4GRttTdqAtzQtNyd6ojt+OQskmqELewxmfVahJ2DIxronBqDIJ1tocoLMM9h4dzN01MHXXwtqtY68dhio4Okthb8uHpSYHtsIMmFXRMMmdD5JpfHS3NvtkgErp+PwsgJP5AE6EYxTaqdAGFn4bMKmkGM0RY/BsOK5kBqH98D60JHoiR+qN30tjsFoWh7elMbOqIH1DEs9S6zdESrGO4GioiAHS1YEhWOkfiBW+AfDw3A23rbvg5rkLTZd7mS/BuMMCgp5TTTSqvDOytIPdV1iYptQKh80Ku8MOE/MWsMJsd6Dm+i181NCBb6or67+cU/khp9X/kVPXrvlufsvvv6qo3fw1RdXmr6oaN/1pTt0vOVXt65/T1P/hs4razZ9X12/5Qm7t33E5HZ+ZRCqEl0IEhAgIEZjBCGhLv80VNF35dnEnXijqAFfahS/mNoPTVuOHOZUIylHDoN0PhzJyQiFKA3gqWL3wO8XJ58jUo3IyZYrC7awoDJEp08lgdB0NZqZMtUm7UBqz0+lYH/geBk4Gw04OiBNKkmcFjy2FGbB2V8NoqIWlqxrWrupFV4OU0ukJkDo6yply1NhcCCOVMJiiXUIhQnfuIehr9bjU2YPrAwMYGx9nT1KnGiA8zvuTYRWvdKO0XzKDIbUbn3pO6dDkGE6KSwJjlDLNAzKCPgR5/Pz8sHTJa1PDUQ93uLm5sdqTj3O8j7stnQ/VcJTJZJPUcgsbZD4paONBHQ/xaEkzlRmgupcEwsksiaBfdXU1iy2VJ1iIE//boHOjdZp4NTKppUkNSvVRqU4qlWYgOHz+/HkcOLD/TkkB+o0QBH3S6zHTnyMwys+076REgqVJSExIRBKl4tM6lU1ITEACg6j0OgkJiclMdZqQQOUAEhEXH4f4hBikxstwJDUcpw/6Ie/oNlSd/gRNWb9Ht/INXNOuwHDhaxgr/m+Yin8JS+nPQXVKmdFSCdU8JUhKKfO8eZPT/Im2oVqozBCq9D9hLf05M4qiVH576Suwlf4cKF+CreGbmJv7v/rtxW88E/HvZGq0S4r/3CVzgtCJ+p8/9yZISkZKd+EpbUf1Ql/1kuIVbyn+3TsG/87WZcxw6T99ZPj1nli47YvHG6HJ2BRzADsSjyHipArp8gKoKmpZWuCVvv4p/82mmzmHbRSdqjS0pGyFIe0TtKfuQHuq18TsiY7U7WxuT9uJlpSdqEvYinLpx1CHfYgze95GfvgfWMYIlWsZz0+HraUA6NYBXeWwd1fA1l3pMlfBZqiEvds5Oy5Wwd5TAXtHIaxkIFhyCGZtEsx81g1v7sRex8LK+q9oWCfMLqfqy4T3F98YVLjmwjUX2sBMtwEJLFRO7UIk+k+H4uKxIDTs34WSuF2IiwrB67EibJAl413J7KXYk3p0vSiaqUc3REjwRqgYG4JEWBcYgVV7g7CK1KNefli+3Qe/+ngHAtMOwEIP0pnx69RwlI3V2EjN5X+P+hh7z7mBYcyCKMMAflzdBq6kBX9a1IGXi9vxxaI2fKO4A5yy9gZX2IZv5DeZv5nfOv5XRYYrL+a3dXOaxnUzSEKEXQkRECIgRGBSBApav8fld/S9rKzDN5SVDk5daf6uovrW9+TVSFGewy11LKs3alLFTQmfFnLHzcNRI6XWX4hkcJRMmS4d3QvDfj80pvigNNYTWtEWZspkOBwIqyqGGQURIH2WsSFAauvWw2SoYWCUYOFiUIy6nqOjqwJWgw4Wgx6O5lyMaZKnZYhhV0rRmX8C+vo6XO2+hBvXhzBuNDJA49L1P/UqgR8yIiK1H5kREeghEEpmMAcOHLijeJsOqCGQtmrVKpAy9JGu9e7L4Oa2DO+88w5zIn/qk5jiC+jc6Nimcw6LcRuKDQ/xCJASCD169CiD4ZQGTopQahsEzAkMTk4h519PcRnm3dv026DzJTUoPSgg0E6KUK1Wi1OnTrH6tBQv1/gtxvbz4HOOQ2JSLJIT0pCSkIG0+DTEJSYgJiUBcUk0xyEhIRZH4mU4nhSGsxl7ID+6A7qzn+KK+kPcKvsARv0GjOuXwlL+G9hKfglb8U9hL/4R7EX/AmvJT2Et/RlsDKT+BxwlBEd/AhtBUkrpr/wxwmI/xU93pOHV3aH4tVcc/tU3Ev/iE4Mf+cTiRz7ReMVHhn/bJcPf+8Tgn3dJ8R9eIrzqFQkCpr/eJcEyPxnWB8bhndAEeMcfQsiBTCRn5UKpb0Rxcyd6rt/E9TEjRi0WZwogU6c4mBoedivgsMJucyrjecD+oB8BsXc7GUqMD6E1OxktKdvQxebt6ErZjs4UgqWeaEvdiZbknahP2IZK2cfIj/gQFwLewXmftRg8EwqLQgRT0X44OgpZWRu7oRLoKnMBo66Q9N51Sw/1UTrYu6tAn3OQ8rQ+B8bSoxjVpmBcQ7XJpYCCMkzEE+MFKSsT8yzHDMJ3zTRUEfYntDmhDSyENkAZg+NZkbh5NgxXTgajk0qpJXnibLQvPpFI8JY0DuujY7GBaoDO0swDUjJmWh8uxoZQEdYHRWHN3lCs8N+HFT7+8NjpC7etXli5wxfVXd2wsYfTdzShD+pCn/pv1D87bBaQf8KA1YbjlwfxRkkjfiSvw4vKWnCaGnC5dfYvqGsGOFVdDpfbkM3lNh14Ka9J8kVVTfkkWiG8FCIgRECIwAxGoLDja1xuU8WLyvpbnKpmjFPrbT/P0Y3nqDIxnJsIUtzZFLJFPWAnOEqzialHRbjBTJlC0Xs8CIaD/mhL8UJVnCdyxdsgD/4AtYneGFfGsVQ6clJ/VspRNtgg2FqYDhvBwS49qz9KRk2u8HAxrDNjKkMVrB2lMBYdgkNO7XRqEG1SJaCp8Bxqm5sxePEKbt0cZvUzH3ajzf+ddfTU2U8o3viRA0EsAlw8CG1paUF5eTmrDcnDHgIdVIeTZh6YTYYfvMJw8t/p9UcffYRly5ZNCUiXu7sx9ahcLucP77ku6dwpvflBx7zQ/8ZfLx7i8XVWqe4lxeTkyZOg60Dqx4aGBqaGJBhIbWVyG+IvEt/G+NfzYfkoiEvv0UMCqk3b39+P9vZ2po4lOEyKUL58BP0mXH8fAnS/X4VNMeHjkpSUjMTEFMQmpCAmMR7JsfFIi01Cenwq9ifvx5FDR3Hi7EkotEqUVVaguaUNl69cxc2bgzCbhmGz3IDNfBXW2w0wDxXAfO0kxi7JMNbpD0v9Vthq3oelYjXM5b+FpeRnsBe/AkfRT4CCV4HiV7H/yCa8ujMK/7grED/ZLsW/eonxUy8Rfr1LDHf/aKwOjMN74nR8mnAYvhknkZSjxRFtEZS6BlS2G9DaexWDt25heHQUlkn/nt5t86Q+oZs3JxCFg5x2CYpSMuCjpCt3v4FqUNCnqEyadXwIncpU1Kf4oC3FE4aUbQyQtqV6oSXVE41JO1Ad+ymKRB9BHvQ/OL1rPZoTt8KsjoGpIBX29gLYu3WwdFczlSgM5dMCpA5DGZxzBRxMWVoFW48Oju5y2FtzYdWfg7loPyyqWJiVMgZLbUrxoh5vLQSoIpyDAAeFNrAw2oAx2ymKGTwdip5jgWjO8IMuzhsSaSCWxyTgD+JkvCGNxbrouBkHpGTMtFEShw3iWKwnYyZKrw8TY31wJNbuC8eqgGC87rcXy7394LZ9F5Z8shNRB4/BTL0p61On2Ze6dKuPu2qGHZSK7+y2HRi1WVHRP4ywug78OL8aL8t14OR14HIbweU3gfxPPqOpxZeVNbUzSEKEXQkRECKw6COQl/enXKLupZ/T8sSJF7m8uu/8hbamjVPV2ciM6a1sNfI1Z2BTizCmTnaaCtETNFXsM1VBzpfBwx04miNyPkUkOHo65I4pU0uaL2rid6JAsgOK0E2okm3BqDwaFnJRVzoVIVRXzMJqiz39gIHqlzEjoo4ykHKUlJSLAYhOPkeroRqOzhKYiw+yWE8XQt9Wp6K+VIX69g7cuHwNI7dHYLFaH9rn89CKYA9vBkN1IDs7O6HT6aBWq5nqbf/+/XcMiQj48DDj6UBhEkJDQ+Hh4QF3D/cpAam72xL479nDABwd70xMVBrg6c7xfhg0V7/P9ZoSCKX6oGQGlJOTw0AoKUIvX77MYDmVUnCdHgZFXbeZb+t0TvzvgleEEgjt6OhgIJQUoVSjloAxrwjlHxLwgHmuXuu5eFys/bE6pimsLvHBQxnIPH0UCq0CZdXlaOpoxpX+K7g1Mgyb1e7ki5RCR04KDhsc9G8C/bPAZgdTVzqdaZ2Zdg67A1a7CXbbTdiMPTCPNsI0oIH58mGYO2UYb90Fc9Pb0Gi98X5wHDz3H0Xk4XNIlxfhXJkeuXUtaLl8DZcGhjA8buJ349Ks6QETHY9tYrZOwE66eaKZPzgnAqVbN9eZf5eW05rYAy3Ayr7eBrv1NnrLLqAuPQBUc7QzZTtaU73QmLwT+ritKJVshjbs9zjj9xZyAt6GUSGBMS8F9tZ8WLurpgVE7025dypNSW1Ks8PgTMs3E2SlmqXdlSDQ6jCUwtaiwXjZCYxpkmBS0vjh6ccK82WMJRyncK2FNiC0gbnYBuj+byyLMgbDWTm1jkN7UZu8C+di/PCxJAqrohPwP5I4vCVJxoZZMGki5SiDo6IYrCU4GiHBWuZcH4E1AaFY6RcEd19/uHn6YtlWL3hs24Umcq5nfSs9PqT+eFq96ZNvdCeT3wE7bDDCBLvDzCBt56gRGa2X8D95evxHTjleUFSQqnTwy+qGi3+pqqshXvMvibqXiFmwWad7iXEL4E/Ya+IYwiREQIiAEIGnjoA/XuAKu6I4dXXW3+bqznL5TYc5lf7kV9T6IU7ZbHxbkYsGTQrscglMyliW8mWbgHtM1bDYBu1MOUqmTARHo3D7XDgGTofiyokgdB8ORGuGH1OLFsl2QBn2R+RHbMLNc5Es1ZtucBzKySYMTz8IYoBUGQNzgxpMOWqoYrU4JwPEhfSaQLCFgGhXJVPMUlq9jVLsqzJhVsWwdsrMLRT3x5dAtVkZA7tcxIB1r/YIaqqK0WHowo2+axgfG4HVTgOFeydS+g0MDNwBoVQbktLjyZCId2cnYMHDUFd49mzgSgISE+Lxzttvw93djc2PSq93d1sKD7el6Ok2PPfxjmukiouLH6qKfTZxePYA9VFwjq4jQTy+DiydA5VEOHvWWR+UoDgpISk1nlTDpJAkOOgKQF3XXWM1l9f5YybgSev868nHTO9TbVQCwVQ2orS0FAqFgpkluf42KG4US36eq21hto/LNT78Ov2bQjWIqR1SWyWlbVZWFgoKClBXW4vu7m4M9g9gbGQEFpMZNjJi43/1PGhk6hBSX9K/bQQibU4gCjv7j32CwUq6wnSHRNvRNi73SxPckh4fkQGDw2aGw3obZlM/hm+PY9xidZaGYKpOl8/R9/HKUP7miyedtLeJfdCfCHbym9xtazwKvf+du4T37tZTrk3sj+3LOoLhrmo0Z0rRkrQNXclb0JC4HVXRH0Mb9Uec3fceju5chdY0bxhVMbDUymE3OOEo1Rzl645a76k9em9a/b2QVMdgKAFRgqz3fq6Kpd6TwRPNDKC25sKsy4RJm8jUpJR278yMkLGH1bzxII0vBIh6f38/FyGLcEzCdRLawPxpA/y/sVZlNIxyCUbOR2LwVAh6jgajPd0XpQleEMuCsFEWh41S3pwpGW9KZ64GKSlHKZ2f1KNviGPuONevDxNhbQipR8Owxj8Ey3fvg4e3H9y378J/froNe5LTYbERsXx47ztlf/rYG9DoZGKEQn0x64hZ/RsaWMDqcOCqyYKcq0PwqmrDvymq7ZyyzsGp6y99K7f12D9qWrK+o2nK4gprs7j8hgucpjHqJWXd775e0Hb26wUdh/+PYOb01GhI+AIhAkIE/PHCN7T1qi+p665/XtuA76r04JR1NzhlPTYp1GjSZsCiIof1xV1vlB/MONWjIrC6o+fpKWIorp0MRM/hvWjf74/6RB9URO+AOnILNKEfou9UBGwqMlmYOtWb38fjLgmQWhVSmCoyF039UQLBBEn5WquWripYdGcxroqHSRnDbiBZKYgHAHwCqEZlHCsVQbFuKcxCQ0MdLvd24+aNfoyNDmN4+CauXbvGakJSndALFy7ccWYngELAgp9nCqgkJybCc8c2MPDpTun1j57dlr6GC+fOPPbQ5Wk/QJCMwM6joONMxWy6+6Hj5a8nLek1KUIJhFJqPClCKyoqGAglSD5KqcAWqqNEI7uFN00GovSaHhDwqfFtbW2sbASBUFLMutbQ5eNIMZxu/Bf7dnz7IwBK6zSnpqayf3MIxJPytqamBgaDgZlVUa3WyYrkp22FD0KPD0KVT7ufufZ5SumndD/jyAAul55BfYY/dNHboIv6A1Sh7yNzz5u44LMWdHNsLdoPq6FywnhpsiHTo6Dok71HilIGV3uqYG/Rwlp6mNUxZ4BUIYNDLmWQlPoxk1IK8wP6u8cdTwjbzx9wI1wr4VoJbWCm2oAMZoUMI1li3DgTjj5WTm0vWhJ34lycP3aIReAh5WzUHSXlKMHRN0lBGiUD1R4l5/r1IRFYGxiGNXuDscZvLzx8/eHh6YvlW73xyx2eaL56da51yRPHQwDVhhGbDfqhEfjXdeJneXp8jhiFthEvaJvxt+pGfE9Vf/0vNPVNn1Ppb72grQOX33iFy8v7MwHuCBEQIiBE4OkicOLEiz/Lran4rkJ/icvrsnxPUX3lHxR6fKAuRLc2AcgJx6gqjSkgGYhb5ANwAqRGuQgjFyJx42w4BjJDcOnoPnQe8GemTFUxO1Es+hTywP9B2wF/mFTxDF5ON937SQc7ZOowmp8BtBcy9SgPDheSatT1XOydFUBnGcYNdTCTkpRMLhgcjWWlC+gGkmq9EjieHFOngjQadoUItzQpKM4+CXlOFs6ePoXjxw7j4P50pKelITkl5U4a8GzDHoKNMqkE69augvuyJVPCUYKoWz75oxOisMezz38MxCsMyWl8tuNFwI0/BlrS7Aps6TWBPFLl0UzvEegjVXB9fT1TQ968eZO5p/MglIeGrkteXfn8ozuzeyAFLIFgKhFAKsUzZ87co5R+UHz5eC9m2DndGNB2vCqZ2iEp0DMzM0Hqa6pZTGUJSI08Pj4Oq9VZZ5Nva/zvbPJyZlvIwtkbaWlNZKDHjMKMGBu8iGb5URRE/hFZAe/iuPd6NCd5waZJAZqVTPFp7Hky4HmvknR632HvcapVqYSMvasCjkY5jNpkmAnYUv/2gD5ucp8nvL5/HCDERIiJ0AaENjD9NiCDUS7F8LlI9GWGoufoPlxM80RV3HaIZaF4SzJ7hkwEZBkgFcdiozjGCUcptT5cjHXB4VizLwSr/AOxyjeAqUeX7fDGax9vx96MQyytfS725k48aoXDRrODqVyHjGbIL/bDo0AHTlEOTl2PF5X1tLRyqvoRTq1zcLn6MS6v6QtPB0aETwsRECIgRIBqjha0lXEaHTi1Dl9X6mxBiixc0cTCrJLBpEyAQxENyKPuA03T71gWRidMzoVmhRij2VG4eS4C/adDcfl4ILrIwTDdF9UJnigSfQpV0AdoTNkFkzrRmcqtkEzLLOhp4knQj1SRttoLzBnX0lW9oOuQ0o0iOkuZgtTSlAuTKg42uTP1kIejDwekMuf1UEVDfzIO/j6eCNq3D6KISMTIZEiIi5tTyjcGXZKSsHnzR1OqR5dPqEpf++9fo6S4cCJN9sHasOc1KBoaGroHRs40MOMhFS0JPlFqfHR0NANS5BpPNTBzc3OZS3pXVxdT5BGI4oHT84rLbHwvQTVXsDb5HEkReuXKlTup8ZS2ffToUaae5SEexZDW+bjO9PWcL/tzjU9CghPQEwSVyWSsDdL7hw4dYmp0gs4E4ulhAoH4Z60GnY22Nm/3yddjddhhtVowOjaOoYHr6Kkpg+poKlL9NqH/nATmgoOAoQJ2QxmMFyth4dWdM7S0dNfC0l0Dh6EKaMvHeMEBmOR3M1PsAixd9GPUpxlDCp9dGPcpwnV89teRSpdQ/emRbBGun41A76kQdB7ai9bErTgb64ePRWKsk81cOv1khSrBUR6QknqU1R0NF2MVpdYHhWHl3mCs3BPInOuXe/piyXZv/PyDj9F2+SqsDmepnTnXf9NtC1X5majOQ7laZjJlhB1Gmx0FfUP4nb4J31ZWgJPrwama8aKiAT/UNI7+vxMCIBXglhABIQKPG4ETTS9//4TuSxzNxa1f5HLK//zzufU6Tllb/3WFDqKcbNzUpgLZkTAqYzGqJlOhCFgV8UxFulg7X1KOEiAdyxZh+HwEBk+HsbqjhkMBaMnYDX2CJ4olW6AK/gj5ER9jXB7D4CjFi7nWP8cUe9oHGT4RGDTnp8PeXgpnTc6F62RP9UfNBj3QVgATmWYoJMy1nmJ9d75783hPu1VIWXq9LTcRqSG74L83EJFh4YiRypAQG4ek+LmXGhwYGOg0ZqK6oo9KrfdwY+9v2/IJqirK7hqxzODoh9J/yazIFRjNNORKTk5mad9UGoFS43t7e0HH5ToRLHSFh7S+0CY6J1KD8s7xFy9eZDVCSRFKKdykniWAzKd203Wi6zab126m28qz2h8fM4KjqakpDDSrVCo0NDSwch10HVwnan+ubdD1PWF95iLAPz5y2G2wmEy4fXMYA5d60dbWhQpdDZqVxzCuiIalNgvm7hqADJQMlU9s0vREKlIyb+oqZ7VPrd162AzV7Dis+fQQ1qkiJUDqENSkAiRd5Fle94z1hFgIv4dn0AbMKinG5CLcOB+Bq5nB6D66F63pvqiM94REFoa3pTF4Kzpmxh3reVB6F5BOqEfDxVgTJmKAdM2+UKzwD8TruwOYc/3rO3zwi4+3wjv9EOtkHQ4rq0E+cz3u4+yJemdCok5WagJYORxWd9zm9InoNZoQW9uGX8ir8KKyBlxufT9TkB6o+zzjHDzvuKD7HKes+zyX0/HnHCAYOT0uOxK2FyKwoCMA/MnXirre/WtN8y0uXzfAFTT1fUdZa/gnud7yVWW1w0eThWFVHBw5lJrMO9SLYCWXdCX/+tk/nZvkWWr7AAAgAElEQVSrAxqbYsIEQS6DJUeK8WwJbl+IxNCZUFylAt2HA9GesQd1id4ojd4OTfhmaEPex+2cGFYnbCbPiwyzqObmuCIGxloFU4/aJwyM7FSfk9XrnL/AFJ3lzIzJarhbd9TRUQJTbupEfVcZA/h2qsf6iAERM2dSyAC5CLVHJdjrsx2hwcGQisSIi45hcDQ54dmbAD0uhKGU76TEBKQkJSIhPhbvvPM2M1x6GBxdTmDUbSlLv1+/bh2io2XIzs5iDtGTVYOPMzx5km0JBJ06dYqpNx/3vPnt+XR4FoekpDvQzlXNSEBq//79LDU5Ly8PdXV1dxR5VC/TNjGAmu45zHScpntctN2DYJrr8fIgdGRkhJlFNTY2gmrnnjt37r7auQRD+Tjy8RaWD/7NU/vjgTEtKW40U7wIwpMi9Pz58ygpKQHFnIy6SJVLQNr1+jzOtRa2ndkI0M0XE6vYbOwhytD1QVzrMaChoRGlxcXolmdgXBkNW3serD3VzESJnOZ5c6YnAZ5P8hlHdzkcTK1Kxk5VsJFRVIsWI6okmJUTY5VH9H2P6heF9xbPuFa41sK1FtrA9NuA05RYgrFsp3P95ZMh6DoYwPwmzsX6Yps4FGtk8cyciQeWM7lkpkwTCtINomisj5BgQ7gYG0JEWBsYjtV7Q+6oR1/f6YvXtnljyVYvXBwednZ8zFCRf0w4s33v1Hvje+eJLemlnbdldEpL6cjp0fNlkwXHe/vwXqHe8YPsmnJOW9fDFTYNcgU0twxyuY2dX1M1dP1ZXlsfl9vUwClq/25B8x7h5IQICBF4jAgAf8Ll6T/gcvW2r8mbTX+nqAan0Q9z2lpLqPICbqhTYJPHYlwtg3kK0LQoOlgFqT8lsMqlMGVLMXLBWZz72qkg9B7dh/YMf9Qn+aA8xhPayE9Y3dH+zHBQhzrT8aHjhCIK5LY4mpsOe1sxrF3VoFR7VzMj1zqe82mdUuqpBhupRq2dVbC3FWA8l2rjSpkbPV9XdOq4R8OhkMGijMPBUG8E+PsjKjyCqUcT4+JnFZDyIIaHVanJiTiQkQY/313Tqjvq4b4Uyz3csXfvPpbiTk7XvEJy6oHIs9uC9kmmMgTi+HOZzpI/f9clQShKiyc3dFI9qtVqVFZWMrOk69evMxA1+cgXKpgi4Eup2FQOgMoYkGt8a2sri4dcLmeKRYoXqUL5kgIE83jIN51rsJi3cW13tE5xI6MugvBUdoBAKIF4MksiJS7VCJ0M4XmQPblNCq/ndgToutGDHXrAMNDfj4tdneyBS2l+Lq4o02HOTQYMxcx9ntzlZwOQPgiqOroqYCo9DpOcMkimf9M/dT8pfJcQI6ENCG1gcbcBm8p5L2fKEeH2+Qj0Zwaj59g+tKXvhi7WG3GSALwjkWJNdMKsqUd5QLrBpfboG2EivBEkwtq9oVjpH4QVuwPwurcfPLbvwq83b0Ng+iGY7BP28TPkUfDcRgBESJnE1AGrAxh2ABVXh7Clqh4/zK3Ct+R6/H12Lb6vrAWnqu7h1DVjXHEbOIXe8zHoibCpEAEhAgs6AgRI8+s+fKmwCf+e3QROW4fPqSoQoczGIBkQZIlhVEfBqIqGTRE945Bvrg1GKK3eKpfAlCPBaLYYw+eiMJAZit5j+0Cp9U2pvqiO9USeaCuUwR+g58g+2FQxAJkDzbiSQwaHQgyHQsRMG8yVmQyOmgw1DCoSDCVF6XyCoq7HSrCXwdEuHRydJRjNPwC7Sspq45JydrqAlMoQ2JSxaDkugdhvB4JCIyAWS5EQE+tMrY+LBwOliUmPBfeeBCwRhOHVaARiCAKePXuWQZj6ujpcvnwJrS3N2LB+7ZS1R0lZSuZNmzd9iMSJY6cUarrpnw1gSGrOhwFSHtjx58/HgI6XoC6pHvPz8++AKKrRaDabGYxyBVD8On9+/OvnNhB7hl/seqz88bt+PUFmKglAIJTqVPKKUGof1E6ovVCb46Eev863Q/o7v07x5teFpVMpyseHV9NSXKgsxIkTJ5Cdnc0UoWRQRfVZR0dH2e9o8sMG/hry12/y0vV6CutzNwJ03eja0r8xBL2vXb2Kro521Oj1KNYqMajJgKPkANBDrvVkmFTlrEU6Q7VHHwRG+b85DBWw6TKZu7IASBc3zJn5MacQbyHmC7sNECCl+8CxrCgMnXGWVes46I/6ZC8oY7zgKY7CalkyNsri8ZZ0dkyaNk4YNK2Lir5Te3R9SBTWB0ZiTUAoVuzZB49de5hz/bKt3lj+iSdar1yF2U4p6pMUmnO3m37okTHtK4OkdjgcNlgcVjZbrQ5cvG2CuOUiXimsw0tK8lmhWqU1+KfcNvwwS+e3oHmPcHJCBIQIPGYE8jpWfVPbgB8oq8Y/p660BytyYMyOg0MuxYg6BhZ1KBxyAqSLL6WeH+zwTw2p5qjJpe7owOkwXD4RhK6D/mhJ94M+3hMlEiccbUjyhkVFzugE4B6d5s3v59kuZQyM0v5pHifTogYlKCWdICml2c9rQGog0ykdHB3FMJceZQ6+7FyVUpd4T63cJUB6Qx6PtPA9CA/YA0mkGDHRpByNR0piEoL3BWLTBx9CLBazFNqnAUo8ACQIw8NCHgIS6OKNgjo7O5lrNamX7jVrcSBaJoHbNFzrKb1+3ZpVEEdFIinpbrow3fDPxkQKu8nnT69J4UiKPAJRZAhUVFTEzGoMBgNzTb8/BrNx9DO3T4IylJJNruVkGEXqREqNJ0h37NgxBu0IcBJE5mce7j1N21wsn6WY8b8/ihuBZUqLJ6MupVKJsrIyZlBFEJpgNKlzJ6tCZ641CHuarQgQIKWyHPQwhpTZ7e1tqK6qQqkmBzfVqUDlMTguVrPaowQn7YbpOdDzIPN5LUlBaq48JQDSGX8gvbDB0LMdmwqxEuI5P9sA3QuSevTW+QgMUFm1o/vQnLEHpQleiJHtw0ZpEt6UJOB3EtmsmDQRHN0gjsV6UTTWRkqxNkKC1WEirA2KwJq9YVi5Jwiv++2Fu7cf3Hb44Lcfb4f0WKZTcMkAqc2ZZj9bHe8z2K/Ttulu2r2DjJzsgM0BWKgGP+y4PGpCjmEQ28ta8H2VDlxxCzhlzY7HpCfC5kIEhAgsqAhoqr7PFTa9w2nrV39W07TqWxpd+kt5TXhRWX9DnCO33lQnw6KQYVwlZcX+kZMAE9UcVc2GCnKOdKJ8WsUEHL11PhLXz4Th6slgXDwSgNb9u1GT5I1S2XZoQjehKnorjAonHKWBEKkZZ2NA5FRRTphDKSSwUFpgVwlTkt5VY+rmvIqUr51695irYOusgqOrFKbyk7AoKE1exEywqKaoeSLetgfcJBGsJgdKmuma2FUyVGaEYu8eP2bMFC+RIjEukcFRAqSBAXux7LUlWL9uPfz8/Bjkmy5MIgDDzwS10tLSGAgkEENp4R0dHejr62OKNFcIwyvPaKxA6/ys11XCfdlrjzZlcneaMlFq/W6fXaxmKX+8BIe6u7ufwRDk8b/ixo0bzCSJUpMJhFKNRlLkkVkSvUcwgqCE60SvaebP3/W9+bxO50PnRTCUIBzB4OrqaqYU5hWhBM55AEpL/hrSktqSoAK9C/0pJg+DxK6/P1KEHj9+HGSUxP/+qEYoPTS490EE7rQ7vg3SUpgWRwTo90lKe1a64vp1BkjbWpuhqyxHuToLt1SJQPUpWHv0DIwSHLXPAfUoQVdSkJrKjrH624KCdI6MHx8wDpmN8aCwT6E9CG3g6dqARSHFGPOdIPVoCNqp9miSN3JivLFFEokVsnR8KJbiA4kEq2UpM55m/4YkFiy1XhSNNRESrA0XY3VoFNYEhWN1QChW7g6Cu68/lnlS7VEvuG3zRuOlywyKEkh0Wh/N836eaCgN1/jZxfXexu4pbLDaLSBUOm61o2JgGH6NBryqqc75v4rydzlt/c++qGn76feUzb/7hrbRjStsX8ppG958KbfxHzl1w3ucuvZdTlv7Lpfb+CqX1/RX3ImmlxcUIxJORojAooyApuKrn8tv6OcK9GZOW2/6tqrZ+FltTd93FTXYoi5AL6XVZ0ewuqPkhOoETNF3YNJi7VwpFkalBGNyMUYuROHGmQj0nQrFpaP70J3hi4ZELxTFeEIR/gnyIzfh9oUoWAmqPmen+se5HuTkTsczXnwEdkMFLJ065mxP7u/8fA+A7Jo7Bk5kyETKGDpOqjtKx8lqrZWdYPCZnds067ySeRUZWJhV0XAoRTBqEpCVHo2wQH+IJFLExlKdzLvpyEFBQXBzc4PbsqV4fbk7Pnj/95BJREhNSb4npZlUaXydR1JFktqPB6FtbW3MrGV4ePie1PDpDEN4mGYxm1m6PKXNMwOmhzjXu7u7s+N97713GWBzBWt0jKTQnI2JgAOdP4FQWl9owIm/TrScPFFqPIHwlpYWlJeXQ6PRsPqplBpP9VSpvfAgj1+6Xjdh/V4Y6gpEKV4EkGNiYu78/iimfGkKUuCSIpviTyDUtTTD5OskvBYiwCLgAOxWK4yjYxgavI4rly6is6UBVZXl0ClP45YqCY6aM7D1VON5KUGf9HvJKMpafBR2udOkiX8Q+DhjBWHbp4MoQvyE+AltYIG1ARKYKGQwyqW4eS4SfadD0HsoHPr9/qiL8USCNABvS2PxhjQBb0nj2LxROnN1SEk5SrVHN4pj8YYoGhuiZEw9uj40CmuDw7B6bzDW+Adh5e69WOa9Gyu2++AnH29FwOEjMFvJ0mhxTQ44/+PP2mZ3wDBqth++2G92K2sY/UtF9chnNE0WLrd5/E81TeNf1TSMcAp9L6fUX3xBre/k8ussXG6dkctrHuTUTe8uSp4knLQQgQUVgbymv/q+ptnxPUUlviPX42V5CzhFk/F3igL0q2NB6cajqkTmUi908Hc7eAKk4woxbmdF4ebZSPSfCsXlY0HoPOCPphQfVMTuRK5oK7ShH6L/VJgTjpJKcQ4BUlJWkqLUQu621adhm3B/t0442s9lSErlAJyGTDWg43V0lcFcfgJmZSxTjlJq/XRVumaF8zOQR8GkjEN/YSby5RcgighDTEw0khPikOwCSIODg+Hu5lRlMsd4t6VYvWoF9uz2Ban8eLMgSo+vr69nikhKCycQQxCQB2ZPCgT5z5Mh0dIlv8Vyj2WPVJASzF2xYgVCQ0PvUxkSTCI3+dmY+Fjw5zMbx/A890kKRAKhg4ODTKVLCkUykDp58iQrIUCKTx5+8spQV9AnQND7IahrTHgQSrGjdYLKBw4cYPFVKBSoqqpiJQnIqIuUfzyEd21vruvPsy0I3z3PI0CA1OIEpNcHBnHlYg86WxpRVVGBatUZ3FQlwa6fo4DUUAFr0RHY5ZTBcjdTQhjP3R3PCbEQYiG0AaENPE4boHs58p64nSXC9cwwXDwZgp4Mf9SleEEevRve4ogZV4u+6VLjlK87ulEcwwDp+kgp1oSLsS4kAmsCQ7EqIAir/QLx+q49WOq5Cx5bvLDcyxe1vU716DzvsZ/N4ZttLA//msWKk1f78FZFDf5WUYOv51Thz1TV4LT6ke8o6uz/rGgxf0tRO8Spak5z2qZ6Lrdpw4LiRMLJCBFYlBFQ1n2dy222/6mG3Nv0eElVgw8VeWjTpjMTJkdOHEurt6kiZiUl/HE6rJnaljpGo1yM0Zwo3Dwfjv7T4bhyIhhdBwMYHK2K90aueBuUwe+j+1DAnHWOpRqkBEkhj4BJLoGjSQUHU2aWw9ZVOaEinZvp9vfC0VKYyo6zp7lkxkQzpRIS+J1OmzApE5xGTjkiDGkPw6Avg76mBrGxMUiKjUbaJEAaEhJyLyCdUG66uy3DBx98wJRplB5P8OV5ABgCi2QM89vf/vaRYJTBW/dlTD26Y8eOO6Y9kyET1VwkeCRMD44AXUP+etIWD7qu9Dcy6unoaGelAkitePDgQQbMhfT3R4POye2Rh8aTSwYQCI2NjYVMJmNAlB5EUGo8mVPxZSlMJhNry8/jd/fg1iH8dVFEwOaAzWzB+MgoBgcGcfliD9pbmlBZUYkq5Rnc1KTCWpUJ20UdU5Dae8ioaW7UILV1lTNASnXjBUAqQKDpjImEbYR2IrSBh7cBUuGbFXQPKMaNcxHoPx2KrmOh6Ezzgi5+BySyYLzN1KIzpxh1haO0/oYkjtUe5dWj6yIkWMnUoxFYtTcYK/0DsdI3AMu9dmPp9l34r4+3IerwCRipnIyDUuuFaQQAuzOyAVSO1WJzoHvUCJ+mdnxFXYq/VNTc+pKqEZymDlxek4XTNPT9X23TyP9WN/ouSp4knLQQgQUVgQu6v+RK28Cpayo5Te21jQoVWjUZgDwSI+pUWBWxbF3oLJ2dJXtqSHVHc6IwfD4c18+E4urJEHQf2ovWdD/UJHiiULoNirDNqE/2gYmMkOZqvSmFjIFEcra3U4evioW9SQV0lcHeWQFrlzPlfi6m2ZNqlGqO2tqKYCw6xAwo7EoxKLWe4k2AlNTP02m3TiMnCW6pk2EoVaLb0Ime3ivYn5aK5PhYJCQls5kHOREREVi+fDk8Jmp78iCSlsuWLcOqVatw/vz55wodAwIC4O7uMSUgdSdjpnXr7kut58+FIBSlIpPxiDBNHQEqBzAwMMBStHU6HVQqJU6ePMFAKME7iiXNvKqRj7OwnBqS8mCU4kgzxYxqhJLCmUoQULypNiu1VVJjT54EKDo5IsLrZxYBmwNWk9kJSPsHGCBta25GRZUOlaqzuKFJg6n8BGwXq2HtJif7OQJH6TgIkFIZnRwBkE5nPCBs83AwJMRGiI3QBsiLQ4JxuQi3LkRi4IzTmLfzwF7Upu6AWuaL96PF2BCdOKsKUldAytSjYSKsDInE6sAwvO4fyIyZSD3qvtMHS7d64b93eKPecBHkXmR1YsFn1n3O1y9i1bHsJIpwglIj7LDAOfbsG7UgxXAVSwp0+JucMnBKVqaw9zOaxot/pa7fvKA4kXAyQgQWfAQSE1/6Yl6tF6epP83ltZzgNLXLuIJmCafV4W81XfhxToW9MDcTdjkp8Ci9Xgoooti6WRk/Ldi00DtPXj16+0IkbpwLRd+pYPQcDUT7/j2oT96FEtl2qMM2oUTyKUaV8Szl2zpLhkxTXQsCozSTgRGpLR1yEUbUibA3apijva3L6QpPgJQ3RbJ0OeuTzgY0tXdVgGYCt9bOSqC9GKP5B2BSxMCuELH26TyXaAZHCfpOjgFBUyc4JXWpU2EKRQTGlXHoLTgFQ1MNrg5ex8joCM6cOonkhHjEJ6ciPtFZX5SgDQOkrxMgnZza7gaq90nzkiVL4OXlBXK+vptKf38tyicZOFRUVGDpkiXwcHd/wDHce0wESENDQh5q4kNQimAUOcoLk9OIh0+Np/qo5FZNZkk5OTksfZvi5QpBqT3wClFXxSNtJ0DR+6Hog+JCCmYCobxZF5UiIKMuKkvhOvHKXVcQyq/zS9fthXUhAs8sAjY7rOYJQEoK0ksXWf3gSp0e5Ro5+lVpGC86AAcpRw1Vc8bBnkCtvasc5uIjsE08EBVqkN4/Lpg8ThBeCzES2oDQBh7WBgiQOjMII3DtdCh6ju5Fa6ofShO2I0WyD29J4vCGLJbVHZ2s7Jyp105AGoMNkVKsDxdjbagIq4MisWJfCJbv2YfXffdiuacf3Lf54Fef7oDf4aMwkvEkmRYxN6Nn1nvO4y9ywA7nTBVKGSm1OwAbUVOarQyXlvYNY0dRg+Uf1LprXH4jOG3D+S8pGwL/Wt2QyWn1mVxR3UlOWyPi1HViTlnj/xeaJr+v5bbJOGXd5xc8dxJOUIjAfIjA/8nJ+QyXX3eB09ZbOFWj+fsqPb6i1hk5Ta3168pKqJWnYVJJYZHH3YFHD+sgFuPfefXoKNUdPReOgcxg9B7bh84De9CQ7I3ymJ3QRH2K3PCPMJwlhUnprOFKbupzVkU6CSISPDQXHoC9vYil2ROQNBn0DJg6TZH0MBlqZtzlnqAoHQvVGrUYdLB3FGE8L80JQumYJyDvVO2S1KLkWs9vR2AYcjGGtAfQU12Mq71XMDIyzqAmqdbiHwC6JBIJq+l5PyC9CycJTLotfQ0b1q3ByRPHMDY2Cjgo7f7JU1ccdhtu3ryB3//Pe6Dvd3cjSHp3n5PXybzp480fISU55aGwjqAeQSsyrqGJh1DzeETz0EN3hWhUUoBUiATh+vv7GewoLS1FdnY2M9Pav38/q2nJ1wYVFKH3w86pADC1Kz5+tC2B0EOHDjEzqry8PNTV1aGnpwc3bty4UyP0oRdPeEOIwGxGwGa/k2JPJk304KS1vR36mnqU5BegW7Efxtw4oIv6zWqAVJvdlWyebTUpJlzsLQp6cChAD77vF5ZCWxDagNAGHqcNmFVSmNUymBRijGVFYuhMKC4fD0T7AX/UJu+COtobW2XheF+Ugg0yMmiKm3EV6RsSSq+PxRviGKyLkoFS69eHirA+OArr9oVjVUAwXidAussfHjt8sGyLN5Z77kY9OddPTM9GysF/2wJfEiiFDUaHHTW3xhDW1IN/K6jFC9pacLmNeDm3Af+grsP3NfXgtHXg8hsoJf8Kp6nL5c61fnE+sCPhGIUILPwInGh6mctrO8up6vt+qNZd+5ayevglte72l1U1N9Nyj8OhimTgyKIgU6bp1W98nM5lPm9LcNRMqfXZIgwTHD0dgssnAmE4uActqT6ojN2BwqhPoA7+A/pPRzHlKEE7Ao5OR/X5MRBhbu4KGcy5KbA3qmDuqobZUMtUmwRIaSY16cwqSJ37MxrqmDGTvSUXptxUBp1J4UzQc7qAlGqukpETn4ZPbdKoSkBvaQ56DN24eXMYDvM469H1ev0DwSIB0pUrVzwSThKsJIjp4bYUS377G/j6eKOluQl2m+WpRgtHDh+8s9/lj4KjlFq/dhVio6VIdDGYehDUIkhKhlI0LSRASudCIJTS4smtnKAGucaTQpHgN5klkXKRQB6f1k1Aj4/Rg9SO/HvCMpHFjWLEzxQTVzXouXPnWLvS6arQ0dEB3ixp8g+Ab3OktL6rtp68lfBaiMAsRsAFkN64PsT+Lelob0dtTS1KiorQmHMYI6o4oFnN+kYYylmaPUHS2QakDkMFzBUnYBYA6Z0Ho/N5LCoc+/wYSwvXaeFdJzLnNaqc6tHhs+HozwxG95G9aE7fjdrY7UiX+mGjJBYbJel4SxqNjbMBSKXxrPboelE01kVKsZbUoyGRWBcYjjUBoVjrF4hVvgFw89qNJTs8seSPWyFJ2w8LqUdJJEn3AbPY1c63XdswUZLAbgHsVpDS9OqoCQc7LmNpWSO+otLjG/I6x18pay9x6toxTlMNrqgeXF5dKZdT/ucLHzwJZyhEYL5EQN2w/Ydqve0vVfpBLrdr/IvKOmTknIdNEY9xtRjjqniY1WGwqMSLfjBpUzkhMcFRph7NcbrWXz8bxkyZDIcC0Jrmg5r4nSgSb4E6+H1cOhrIHOv5VO75BkhZqr1CBIciCuPaZNgbNKAbLFvnXShKSs6ZBaSUtkj1UHWwNGpgynPCUb5EAClCnY71U0N9oyqWKXud0Doao8oE9BZkoretDteu34DRZALsJtZHd3V13ef6ThBIKpVi9erVD6xBOlnFyb8mWLp29UocPJDBzHwICk0XBvHbtrW2YOOGdVj+gNqn/H5oSa72r3u4Iev8WSQlxN0Bfo+CemfOnGHnTPuayxMfC4qd67HSOhn0DA0NsbIGzc3NKC4uZqnxlLqdnp7OrqUrzHtUPIT37leMUuxcFaEU02PHjiErKwuFhYVoaGhgsSdFKKlzJ1+judyuhGMTIvDICNgdcFhtMI2N4+b1IVy9chWGzg401elRWlaKipxM3FQmwV59hqlGHYZyOAxk1DT7Zk2kILXqMlkfKShIFx60EUCccE2FNjAzbcCklGJcIcZIdiSunyb1aBA6DjrVo/kyL+yUhmGtNA3rZCl4R0op9vEzriAl93qCo2sJjkZIsCZMhLXBkVizLwyr9gRj3W6nc/1rXruwdNt2bNiyHR1dBjhsDtzNrJ/b9wGP7Ktn+E0WKfofg8tOWGp1WGB32HDbbIO6/wZ+V9OC72p01hfkFeCUNfisthlfUzXWcGrdl+YLOhKOU4jAwo4A8AKnbQr8hrpynFPXjH9ZWYdw+QXcViUwB3CHPBZGVQysSqrneDcNebF2vq6A1JRDKRURGDoTjmungnHxyD60ZfiiLmEHyqWfQhH8ERpS98CmjmUu6sz4iMyPJub5EkPn8Upgk0tgJZMjTSxstdlwUB0zg57NlO7uBKR3oenzBKYWqjlqqIatNgsWdfydGqIERZ3z1GCUjz9tT9CanO6Nqjhc1+xHS4MefX1XYBy7DZvDBhs9A3Q4GGxLTU29DzCSi/aaNWvuKDld4eSj15di2dLfYtvWraiqqpp2N87Dv337AtjnPdyXPnLfS1/7bwTuC8D42AiSE+ORmHQ/7JoMAA8cOHCPU/u0D26GNyQ3eXKLJ6MkqptKadpFRUUsNf748eOg1HhSMfIwLy4u7h6F4+TzFl7f2zYobhQzmgmGJicns9qrZJSkUChAZQgIhFJqPClC6VpQzVZhEiKwoCPAyo3ZYB434tbNYfRd68MlgwFtTTUoq6xAiToHg/IUWIoPwtZTCXv33AKkdv0ZNsYTAOnMgBR+vCEshXgLbWDhtAGjYkI9ej4c/ad49agfquI9cVi8Fyuj4/CuJAVvymKwUTbzJk1Ud5TS6ym1ngDpmnAxVodGYXVwBFbvDcVKvyCs8N2H17z98KudnvD45BPEZxxgdM/Gao9SLz5B+xZ0h/7sTo4qlPJVW1l5UocdJtB9pB22CUUp1XZtGB5FSqsB6wtq8DeqWnCqBgWnqf8+p6z4Hqeq+QFHhtl5dd9hfzuh+9Kfq5p/8P/ymr6wsKGUcHZCBOZSBLR1kVxuNThl8+33ctToUycytSgDR0opS1d2mgpNHzot2AHAhHLULL1CFIIAACAASURBVJdgPFuM4bMRuJYZgYtHAtGx3x/1KT4ol21FXuj7qIndBqMylqluSdFoV1Kty/k3MHDW5yQ47nS4J2BqInMH3WnYu8pY/VECpQRMHV1kAFEFq0EH5ipPzvLPYKYUfkdnOZvp+8iQyaLPwjgZSCnEE8ZhpBqVsflxy0FQbViqC2tWxaK7MheGS5dx+9atO+nvVFGGoCSp4Khm4mSIFh0djbXr1mG5h9sjQeVkWMqnxLstW4KVK19HUmICbt0aZsW+SW13j6KUH6OwpQNFBYVYueJBxlD31iB1d3fD+vXr0HvpEhsBHDx44L7jn3w+9JpAGJkSzeTEKwwp1vxM+6d1eo/A2+3bt5kqsb6+Hvn5+aC07cOHDzPXeL5+KoE8AnsPOi/hb3cB6INiRH+jmWJIDwOOHDnCFKHl5eVobW1FX18fK09A6tzJE12nydOD/jZ5G+G1EIH5GAGb1QazycR+D/39A+jt6UZ7axOqq6tQnJ+LFvkR2HITYTZUwthdDbuhbE4oSJmKtT6HPfB0yMUT2Rbzb2yyYMeZ83CcKFwL4fezmNqA816Oao/KcDtLjOHMUPScDEPLoSC0J3hCG+0JL3EU1kQn4B1pAt6UxmIjW86cgpSUoxvFsdggiga51q+NEGNdmAjrQyKxJjAMq/eG4PU9pB71w2uevvj1th1Y/8mnuHjpEksLJzMiYXr8CFBKvfM/l89O3L9Rwj0JbsjcyQELW79ssuBMbz82Fddb/01d18nlN/ZwxS2XOVV9I5db28UVNV58Uamv+EJ+ay+X13qGO13x1bmEkIRjESKwMCNw4sTLXH515heVtXhFmY9mdRpLHSd308XU2U33XJ11RyUYyxLj1vlIDGaG4vLRQKcpU4oPKmJ3Ijd8M0oiN2E0h9zRnYMmAnfT3cfc347OSwyTKh5jxUdgby2EndIGDU4wajE4TZvuqkqfDSQl6Epp9cyUqSoT48p4mJSkbnZCfFejpceLoYxBVnog0FeUid6uNmYSM1kFx0O6zMzM+8AbwaRNmz4CgU5Sc7Jao4+oBzoZlN7Z3m0pPvrgDygtKWE968MAKZmCbP7wI7gvuxeGTv5eer1s6VKcO3f+Tk994cKFB5YJmAwOCZJRnciZnCjGNFOdUEqNp5IGfH1QSvknWEdp3ARveRjKA73Jxy+8vgtCJ8eCYkY1VgnskzKU4kn1V9VqNajObmdnJ65du8YAOYFQuh6k1BVg50z+GoR9zfUI0G+CN3a7fn0Qly9fQmdHG+pr9SgrKUKp/Axuq5JgbVSxuqOW7gpYunWzXoOUAdJmLayqaDjklB0UvYDGJwKoerzxjxAvIV5CG3iSNmBRSDGWI8Hw2UhcPxmCzqPBaE73RX30NqRJ9+I9iWzG0+nfnEjhJzjK1KOiaGyYMGZitUdDo7A+OByr9wZjpX8glvv6w8PLF0t2eOE3mz5GWEISHMxkSICjz3v8QYpSmijcJDcYsNlQdnMUoY1d+Jm8Al/N0ePvc1rx14pWUpeaObUeXF7NOKeo/unCBFLCWQkRmEsRaGp6+TO5jWe/qqxCtuogjGoJK9xPLt5P0mEs9M9Qh2jMkeD2+SgMZobh6olg9B70RWuqD6rivFAg2oK8sI8weCaSKRnJLMiq4FWNC2gQwpS0MmZuZNQkwlZzgSlFCWJaDNUwd9cwE6dnoR6l7yBVqtFQC3NnFcwVJ2GWS1lavBNA03FQav2TQWgyaYI8HDe0+9Hc0oKhwQFYzPer41hH5nAwMx8CTAToePBEr2l9l7cnVq1c/tiAlEAmD0lp6e62jAGsmzdv3u2jabxC+RoO4MD+/Vj22hJ4uD0akC5b+hq2bduCkZHbd+AWpZ8T0OWP/WFL2obSp2dyIgCn0+kYBKXjck2H50EoH2v+uCe/5v++2JcUF7qGfGo8xSMtLQ1Uf5UgeUlJCdrb29Hf389qtd4D4ydddLouj3p/0ubCSyECiyICvKp9bGwMN4aGcO3qZRi6OtDcWI+qijLkadRoyTkMc+khOAyFMPXoZx2Q2plJVBWsbYWwaOJBY70n7TsX+nhPOL8FNGYVVLnCPd0zbgNGuQS3s0QYPB2Gy8dD0HFwN5qSPoU2xhc7RSJslJFydOYUo677IjOoyYB0dZgIa0g9ui8EqwKCmHO9m88eLPP0gcfWHViz+WNcGxpi6sZF0YHP8knaaP8T93UO8lCADbCTEAG4ZLQgqaUHy7S1+KK8CpxKj5cUdfgnRaPp68rGjzh1zc+50yVfn0s4STgWIQILKwJNJ17+kVJ/NlErx6hGiiFtCmzyWFhUpCoQBkeuMSD1qFEuxciFKAydicDVU6Gs7mhXug9qEr1RKNkGbeiHuHI8BFZ1LGxy0YRbvRPguX7XfF8nMGlns7OmKqWmjxQeBFrzWKq9fULt+awAqcNQCUdHEUYLDjDVqJ2ZRjn3zSCpQvrE5QssyhgMq1NxqbYYPX2DMI6Ps07qYX0n1Qol6PQgAJeSlMhc4t95ayPc3Zxq0gepOqf6m5vbMri5UWr8elRXV7NDYYDK7sDlS71Yt3oNPJZNkc7vthRrVq1AU1Mjg6MEuWgm1/aHHb/rORFgy8nJuQNWHxaPZ/13UjBOB+C6Hquw7nSQp+saExPDri8pban8ALWf3t5eEMQhJSi1IwF2PutWK3zfYowA/XtKvymj0Qh6mDXQfw2XLnajrbUZdbXVKC4uRYnyHG5rUmBr1YIUpHYyOJxFJ3sCpA7K+OgsZeaGUFBGyJM9XJzv4xjh+IUxvtAGhDbwJG3ArJRgNFuEG+cjcDUzBN1HA9GW4YXyhG1IkYbgLar7OYuAdIM4BmyOkjnT6/nao0HhWB0Q5FSP7g7Asl278ZvtXnDb/DHiM9JZN25nkE5QkD7/MQ0fY0ZJWVo+A6ZETu1W2BwmjNrtqBoYwqaCKnxWXg4ut2mMU9fncdqmeE7dJRg6LSwiJ5zNrEZA0fSVl3NbVnLa1l9ySv2q/51TuzZKLS+7oUlkJkyOnAhWU4VUdU/SaSzEzzgBnARmudjZIZ6NQN+pUFw6Eoj2/XtQn+SNQtkOKMM2oz3Dj6WtkdLUoZSAjJmoHiYpHBdSbHijKVqy+qpkPCUnk6N4GMtPwtaSD6obSvPDICn//uRtXFPz7eT621mB8VoljJokICeC1QqldHgrQVGFZKIGqWjCqGl6gz1SzNBn6doalTG4WK5C16XLGL99Ew4aHDyiZ6S074cBPKohmpJEcyJ2ee3Eitc94MZAKSk9CWhOATXvpOW7wc3dHW7LlmHJa0sQFRWFoetDMBlN8PfzY+rR1909HlLv1LkPt6WvITkpgT2iJCDGA9IrV64wiDYVVCRASo7klEI6k5PBYBDqhybenx5P14Ofqf2RgjkjIwNkRKVUKkE1Qtva2lhqPMFQut6uE3/9+bbg+p6wLkRAiMDjR4B+U5RmT2UoRm7fxtD1AVyZSLNvbKhDZVkp8nK1uJSTjFF9FqyGEti7S+8AUruhEjTPJDAlQMr22VkBU+EBVmPe9oTZFwtpTCOcy/TGTkKchDgt9jZgmXCuv5UVgYEzobh8gsqs+aMhZTtyYr3hGyXCRmks3pDFzZqC9A1xLHOup/T69RPO9atCIrEqMMypHt29D+4+/lji6YPfbPOEx0eb0XvlCmCzTqTYP35/KHzicSNAFUntTvMmdqfG1ybFHWNggtV0Q2qzA9VDt+Bf32H/e23d6AuqGhun0PlxmqZVX1PWrfqWstqN0za6cdqm176val7yoqZuFafRr+JyG9Zwyrpf/qCwfeVXL9R+e1b5k7BzIQJzOgKFrR9yRR3gCtrxpcIOvJdbje7cjDvwjqCR061eUBRQEW4HQTRKQVNQ3VHRRN3REFw5HoTOAwFoSvZFaTTVHd2EuoSdsKhiGbhzDiAolotpMDVxvioqKSCFtewYbM1qpvwkBSjVKKX6pNau6vvS7wmK0t8pPd9kqGEO9egsgb1RiZG8DJgmADPB2KcxuqKSBxZFLIzKBEARBnoKfLH4PK50NmHkxiCsFvMj4Sh1fzdu3GA1Gx8JGBMSmXM6udtv+fgTuC9dxhSfy93cQfNUCtJ733djtU03bliPA/vTp0yrZ8rSZW748A8fYKCv/x5QRjf0BM+moyCl8yMne3Iln6mJjo9Svsl1/pHxfQBAnM/bE/gk4Dm5bAO9prT4/fv3MxCanZ3NUuMJhJJj/OQ6uTN1nYT9CBEQIuCMAD1woN/h2Ogohm9cR3/fVfR0dzlVpNWVKCguRLkiE0P5h4EOAqTlsLGZQKUOdkP1jAJSgrH2rmrAUApT+XEY5dGwCwrSRTZWW0zjUuFcF9d9yPO73malFGa1DCalBGM5kRg+H46+UyG4dGQfmtP9UBnviVSZP96WxmNddDzeksbOOCAlx3pSjq4XxTDnejJnWh8mxvqQKGwIjMSqvSHwCNiHFT5BWOEVAI/tu7Bk8ybIDpJzPSkXJ1K9p7wTcm4u/P/ZR8BV2uC6zu9peNyC9GYD/qOiBZ8pbMM3C9rw5cImcMUd4LTN9m+q6+1fLmwDV9wOrrx9kCtouvH3pT34VlaV+5zmU8LBCRGYzQh8RdO89gV1nf1byhL8OKcMpepDsE84rQud6P0dK4OjcjGM2WLcOheB66dDceV4ILoPBaA5xQe6mB0oiNiMStkW3MompagAlm0qGWwqKYOa5DI/np8OS1UmbI1KWNtLJmqVOkGoqbsOpu7aCXBaBVtHGSxkHlF9DsbCgxhXJeKZqpnpRlARw5S9lKbfl38El5urcWvwKmymcafKku+FHrKklEoCh1MBOYJbKcnJIEOl40eOYv2atXBbshQebtNVkd5bX5Rqk5IqlHe+vxei3t2WAOyq11egpKiYPXl0UN3SiYlu5mmm4ycoN9U5EKgkYDlTEwFSArJkxjTVsc339/n6oDysJsf4w4cP4/Tp06zOLaXGk1kSmb9QTAjC0LVznSa/dn1PWBciIETg+UeAfoNOFakRI7eGMTjQh8u9F5lZU2u9HpXlFSjQ5qJBfgTj9Qo4GBx1ptlThgTLkpjBlHuWYm8gQFoGa805mJSxTEUqjP/uH/8JMRFiIrQBoQ3wbYAAqUklxZicxDLhGCT16HGnerQxyRPa2J0IEIVhZXQ63pDF4m1pzCwA0rgJQBqNteRcH+50rl8bFIG1e8Owek8QVu0OwHLvALjt9MPSrTvxxtYtuDo4wDpLp7c6/V+Y5mIECF+b7BbYrQ4MG61QXx3Eu9WN+Bu1Hj/I1lGtUiuXWz32orq2/3/J6/FDVWP/ZxW6C1xJi41T1f5mNvmTsG8hAnM7Aorav/umttn8bWUNgjRnWYF+qyJeeHr+AKUnqUZZ3dEcMUYuiDB0OhzXTgaj5/BetKb6oibOE8VRn6As8iPcvCAB1eHkU7f5DnUxLgmQ0nk7qE6oUsxS2clUyaiKhTk3GZaSQzCXHoVFdxbW2mxY9RdgKjsGS8lhmHNTYFLHwSSXgcoUUAo/FM+uHi6l5tP3QhGFYXUKempKMXDtCizjo04rQZbhMPXQ4Pz589MCeATBrvReZv1sfW0dvLbvZIDUnbnd34WaD4Odrn9f7uE2JRyl7UmtGhoUDJvVesfUie/oeaBGSsSHlQmYDB5n0smeACmBQKqdOR2AO/lY58JrPg2eX1Kc+XWC5lQblADw2bNnodVqUVlZCYpxX18fA6EEWyZPFBeaaeKXk9cnf0Z4LURAiMDzjwD9HpmbvcmEsZFbLM2ezJpIRdrV1IhGvR5FJeUoUF6AoeAkbF13U+xnMrWe35cTkOpAWR3/P3vvAR3HdWYJ1wTLttZez4xn5PGOx+Px+EzYsxN2dnZ3zr//7n92Z8eSKFGimJOCPU6yIkmAyDmnjojMAaSYM9BV3cgkEYjQjZxzzhnoRof7n+81CgRpUgIpAmgQr3VK1eiurnr11eML993vXmuNBIshGXbdest24aDPehyb8nvm9f7L1AEnQKrCRFoshq9HoediOFrPBKP2mB/uJbnjpMYfv1Qm4i3tCbyj1q4og5Rc68mkiYyZiEG6M06DHTEqBpBui4gFAaTbgyKx3T8U232CsNHTHxvcvPHyrz9E4skTbL5AZAoaZVrnvYOWv/fkV3jSCNDzcTjscFhtcMxPFWYdQPXIBMIrm/A/80z2PxeNw0JGmVUwGPGivgrf0lcMCbmVdkEq2eTaABUvHY/AakYgp27bP4iFjvelXEzrE2CTFJjTJXCAdBFAKgN8FlGNmXQVA0dHrsWgl+mOhqDhpD9MSR64q/wUmRG/xuClyHkXWI1Tz4vJFPCBCIGbpMFqn0+Lp9T4Be1SirdIGwGhGqZjapOPp9+Qtum88ZJ90bP5MoMb+i0NcKySArNSAtqLDOjtaMfM5BTsi1iWS+mwyN19KWBcUmISSu8Vs1PabXZMjI3js7NnnU73TwGSLgZMH/1+I/bu2o3uri6nO+JjsN6lGiERsEfaliv5IsAhOzt7zQGkBH5SvIgRSqDo4cOHGSOUHOPz8vJQUVGB1tZWDA8PY2ZmhgHBBKwsBjxXMs78WjwCPALPJgK08GS1zsE8M42J8RFm1kQs0vqmJtRWlsN4rwDZebdxV7yGYWMOHK0l82n1xCSllPuV1SF1NJdgjsrQkIe5rMNMSujL9q3893zMx+sArwPPcx0wiyrMEHv0ZjT6r5D2aAgaTjl9KHQJ3ghQRWOP+gjeVSXgbU089qygSRMBpM70eqf2KLFHt8eosC0yDlvDY7A1OBJbA8OxxTcEb3r548cePtiw3w1v79+P9q5OkNalTKB4SL7+2XSS/CzPJgIMIQXIGWKWgaUki+CAwz4Hm9WOrikLzrT2YU+BCX+puwvBUA5Bbxr8fm6V4/fTSl9fTfiJX5tHwGUi8HWp8k//OrP22Lez6k8Jt8tP/Z2h8qRgqC78f3W30ZmRwgxvbCKlV8VxgHQxCEcampQiTrqj6UqMXo9B/5UodJ4PRxN1hoc9ka89gMzwX6H1syjYDE5DK9n0x6njygdK8kCJWLWMuUnsTfbeyTBdrCVKoPTi7+7/VvulDa7k89L16NlY9Fr05V1Ce0sTJsZG4bA9uQkRaUAuBSBNTkpC2s1bzo6RRh0OkvixwWgsw4ED+/Hqq68sGDdt2vjaE2qT3megUtr9pjdfx8bXX0N6Wtr89R6/DNzR0bEkBikBfqIoPpuO/QnOYjKZlhTfpTyDJzmG7vdRxxP4SZ/T9wR+JiQksI3+Jo3QCxcugFi5t2/fRnl5OQNCSSNUBkIfBkHpb3mjsDz8/ROEih/KI8AjsMoRoH+/JL0yZzFjamoCw8ND6O3tQVN7JxrqqlBvvIf8wmLkZeeg1HAdDbfTMGDMxGxdLhzNd2BvIy1ScpcvhKOlCPbWovn39DdtBbC2ljyw2ciJ/imBVUrrJ4DU2lIE651UODiDlI+BF4+B+XteH3gdWKgDbO5A6fWiet6oNxJ9F8PReC4S9cd8UJbojiPqYPycjJnUh/BzlYYZNO1Rp6xYiv0CQKrQYtc8e3R7lAI7ImKxLTQaW4Iisdk/DJt8gvCapy/+5aAXXv3wE5w8f54xEskqiPEp5gG4Ve5S+eU/JwKUZi//R5NK9sjsDtgYpXSO2T6NW+aQ3zsCd2Mz/j6jxPqSrhhCVkW2kFN9Ssiqinop06T4s0zTqW/k1Jz9ak75+0J66T8LuY0/FcSS77oMiMULwiOwbBHIrPwLIbNq+DuGaggZVfhLfQX+QVeEjKybmNM7WXoWMWHeaZ0DejIox1YJJRUm0+IwdpPA0Qh0nCNwNAiVh71QGO+GjKj3UX88AFYpaZEpE4+hHEPX2cvgrNO1ntiqg5ln0V1Xjr6RccxZzSC/wCd9DQwMLInhSAAa6X3KK7N0HRkMm5ycZGZEb7zxBhbS558WJN34Giht/6MP3meu8+wabLTz6DsbGxtj134cICiDhPT9xYsXGdtRLvejz/hsPyUn+9U2apJjI++JEUpmSaQRmpubi6qqKvT09GBiYoK5WD8qNf7ZRoWfjUeAR8AVI0BtI/37J5CUFkXGx8dBfURPVydaW5pQV1uFCmMp7hUV4PbdO8jNNjA2aanuAlpyr2A6/wLspptAQ7bTYb6NwEtilhKQWQxzWymsBIgyzdJ7LD2egNSnBUjn2py/nWszwlp8jS0cuk6fzcdR/FnwOsDrgOvVAXO6CuM3FBi5FIm+s2GoPB2N2hQ3ZGsPwl8Zs2JgKKXSL96c4Ggi9irjsVehBTnXk/YosUd3h0dje3AEtgSGYpNfEN709sfrB73w8j537Nzvjtb2dlfsUnmZvmQEnPM1O8wOO2qmZ6Gt7cSrmaX4K6kMgqESQma5czOY7C9KZdN/pDeN/ElWDX5PKju6bJgUPzGPgMtEIKPhh0JOVf+L+iL8p7QavCCW4ajhKqzph4E0BeakJMzoE0FmNbwzvt8ZM+aoTsHA0cFrUei6EIrm1GBUHfFBUYI7MmI+gCnZAxYy+9Epv5SrOo/7/bgvRyzI4Imc6x2kJ6uPx4jhGHrKCzDY34+pORvsINObB41vvqhfoo6HTHNkEHEpewLR5Bf9ngBTeaupqcXPf/5v2PDKj5ekMfpgar2TdbrpDac+aV9vL7uMs3OUr/ibe5rEE9gnMyM/7x7oOEoLXwzy/uYZn+0ndD3S6pTByc8r37P4jlihWq2WbZQin5qaCp1Oh6KiIjQ1NaK3t5eBHmazmQEhFF/5OS7eP9so8LPxCPAIrJUIUDvAtEgtFtDi1+joKPr7etHZ0cYMm2prqlBVWY5SUzkKi0tQkH8Xd3KzkGvQoSD9Mqp0ZzGQcRKWnOOw56fCVn4DjqY82NqKYWk3wdFaxIyV0EL7Qvb30wKkTh3SIhBAaq/Us75xOfpffs7lHd/w+PL48jqwMnXAIqoYe3T0eiz6L0WgPTWEeVGYEvbhqCYEv6C0+oeAy5X6W3au36PQgjZyrif26NbwWOwMi8K24HBsDgjBG76BeN3TDxvdPPD6Bx8h8cxZJg3j1ONaKz0tL+dSIkDUHyvNbR0WwGph6ff95jkYuofxyzuV+P6tIgh6IwR9lV2QTF3fkoz4ob4CfyiVnXMZDIsXhEdguSLwN7dq/tPf6qtnBEOhXTCUYo8+CxPSIVj00Zg1KDBNqeGixmnUxNMpGEhsIcd6nRKTabEYvRGF7kthaDkTiNoT/ihN8kSO4mPkqz7BtKhlwBt0Cs4gddG6Q6n1TodeArE1GDYcQ1dxJvq6ujE9bcYcy3gncPRzqJaP6YmIKUSp1UsB5wh86+7ufsyZnB9bLGaoFLFOgPQpWKSvbXgZZ1JPfe41Fn9JRkjEDF0KAEkgant7+wLzdfF5lus9AbhkZLSU8i3lGcjHUGo8nZM2YqiePn2aMUKzsrJYajwZJREIyl88AjwCPAJPEgF5oYT6htnZWcYsHxoaRF9vN3O1b29rQXNjPVprK9FUaUKNsRTlJYUoKchHdn4RcrIyUaC7gur0sxgQD2FG1DBjQ2v2YaD4DOzVetib8+eB0WJYGcv06bRLKcWeQNa51lLYGu/AnHkYVokbNXGwaWXAJh5nHue1VAcIHKV54fitOKY92nE+BA2ng1Cb4gGD1gt+6jjs1BxaFYCUTJkIiN2tTMDueXB057z26JbwGGwPcbJHCSDd6BOAVw/64LV97vipuweaOzpYev3TzIGepG/kx658BMhWY17Vjc1wnXmSFjhgwzQA09AEgvJr8M+iET9MM0LQVUAw1EDIqIhfLkyKn5dHYNUi8KPGxq8K1dUvCBfyvy5kZ39NyK7+hxcyaszfEk19L4sZKDd8BqTFYFavwZSBdDZjYJeUTB9yLXVWy1VWcqw365SYTovD6PVI9F8ORdu5YNSd9ENZiiduKz/F7bgPMXbLKU8AZiREeppOTc3lKhc/79MOJu8DpNP6JLTfTUdXezumxifgIKdwcgJ8in5LZlJevnx5yTqeNTU1n3slciUkS8KyslK8+/YebHz91SXpkVJaPR3785/9FObZaTjsS5MLoHuQJIkZCsng4eP2BCaSwRABACv1IibW1atXlxTfR5VbBkFpTwCvnBp/584d1NXVYWRkhEkR0HXovuRNfrYrdZ/8OjwCPALPTwSoHaE2hRagpqenMT42ipGhAWbaRM72ZNzU2daG9uYmNNfXoaG6GnXl5agvuYOSokLk5RchIy8f2QYJRbpLaBLPYkx/GHZJA4s+HjOGRJjzTsBWcgn2WgPslHbf9uRapPbmUqC5wKlD2loEy91UDpC66EIvH/897fiP/47XnWdTB8wikWbimHM9I82cJdKMD0qTvHBKHYr3VUrs1DiBypVijcrXIYBUdq4n5ihtO4g9GhGLzaHR2BoYhrf8g1l6/QZPX/zY3QuvfLQPSadPszmQ3WGDfQXH9s9Pb+/qd0LzNeccl72bB0xpnkmGTlb7HKYdDnTOWnC6phWbxQJ8xWCEIJYdECD8FgFZgcBvC+npX2V4EmFLmvSv/oebJS9CAPt+1cAufmEegSeKQHr6V3+UW5f19ayaYiGnoVHIqWgWDCXtQka540eiCTfEK7DoY+HQEfORTIU0sEtkzqSChQN8IHB0TlRiJl2B8RuxGLwcie5zIWgkx/rD3rijPoDc2I/QfzmaGThR2ja5rHNw9NkMQJ7FQE42grIwMygtYwTbRSXMYgKGci+iu7EKg2OTsFkJRKQuwwn4Of+/9M5OBgoJbCNG4qMAusWfEUh39+7dz72ADNDRQcNDw1Aq4rDlrTfx5hexSd/ciLc2bUJ1VRU7v1y2z73YvA5qcXHxkspPDFgyH1rqub/o2kv5noBKg8HAAFJZBoD2FEuKLZWJNhkIpe9OnDjBzJLS09NZvKurq9HZ2clS4y2WRxtxyXFfyXtbyv3zY3gEeATWXgSoHaG2S061n52ZwdTUJMbHxjAyPIzBwQH0hY3I1gAAIABJREFU9g2gp7sPHe2daG1uQ1NDI+rrapmmcbnJBGNxIQoLCpBz5w7yMkUU6C7DKF7EiJgMsxQP0tG2irSwrcFk9nHY8s/CXnYNjpoM2JvvwtZaCNu8xqit7R7kdHrSLHUaPpHpUykcLcXM9GmurRhW001YRS0za7JIiZiT4ufHN67Tvz+LMQI/B3+evA7wOrDUOjAnqWGR1JgRnc71A1ci0Xk+FE0nA1F+2BuZCQcRrIzAHmJwah7UBZUBzOXe7yWAVJnAjJkIHN0ZrcSuyDjsCItlzvVvBIXiDb8gxh593d2XaY/ucD+AupYWp/s5B0fX3kBjSSWmee78XHd+usseNZvwOpi8HIHjRBSio7qsNlzv7MG+0qaOv8+qNAlS0QlBX3b9mxkV5UJOdZ2QXZXxB2JZ7leyq8qE7Eo3ITDwt58Io+IH8wisWgRSSr4iZFcbBZ3x9p/qywf+Vixz/JlYMSwYjA5PMQu9mafgEKNh1jsd15faQayX4wggndUpMHEzFkNXotD1WRhaTgai4rA3CjRuyI35kBk1zekTuF6rizItZICUBjXkVu8QlWwiOZB1Fl0VpRgeGsTc3KOBsiX1Nw8d1NbWxjQrZQBvMSi6+D2BeLduzTvZP3SOh/+UATv6PCc7C//20/fwxsYNj2WTbtiwASqVik3IHz7XF/1NRkjx8fFfCPASEHnz5s2nusYXleFx31McSP9TBkTleFJaPLFBz58/v+AaX1lZySQMSBeWv3gEeAR4BFYzAtR2EUBKG6Xb0+IMpdwTo5S0qMdGRjE8OIiBvn709fSiu6MTlH7f0tyIhvpa1FRXorLcCFNZEe4V5iP/Ti5ymKnTdRh1F9AuncSUmAS7pIJDFweHLhZzohrj+hSM55yEufA8bBVpsNdlwtF0mxk6Oc2eSmFpLWMbgaWkZSoDpmjIxVxGMkgyyCwlgUBS5wIwB1PWyxiY3yev67wO3K8DNI8w69WYlUh7NBYj1yLReykM7WeCUXfMFyVJ7vhM7cXYo9u1h/G2eoUZpJRaP7+R7igZM1FqPbFHd0bEYkdIDLYGhmPTvPboa15+ePWAN17/+FOoTx1zskYdCxDaanaZ/NqrFYF54JQub4UDlIBPbOKywXF8UN6AH2SXEaMU/3irBt9Pr6L0+04ho8Qm5FT0CTdLXlw1vItfmEfgiSKQ3vhV4XZr7R/rTFP/TSzCNyUTBH0l/qs+F/X6M5iTVLCnx2PawA2ZHjUIcApwx2HkWjR6L4ahNTUY1Uf8UJjggdzYD9B80p9NQvik4f4A4lFxXM3PyJDJKqoBMY5txPIdzTiGDtNddPYPY8psAexzz4wJSYAcgYcyePd5+3Pnzi3pujJAylLu4UBPTzcUihhsfO1V5lL/AKN042v45S9/wQyEnrR/peuQERI5s39euek7AikJkFxJbU4qX1NTE0jGgJikxHZtbGz8Qtd4+h295P2TxoUfzyPAI8Aj8CwiQG2QzCYloJTS7qkNnZ2ewfTEJCZGxzA6NIzB/gH09/Wgp7uTGTqR631TYz3qa2uYqVO5sRSlxYXIKSxFdt5d3DWko0x3EQ1iKgbEw5jSJ8MmaeGQ4uAQ42DXqRgb1GI4jLmck7AUXoS1PB22umzYmgucKflt92BtvcfAU2KSOlruYe5OKtNVJ91u1pe66ELoao4x+LVdd/zHnw1/Ns+yDjCAVFJjmhn2RqP/cgS6zoei8WQgKlO8kBN/AOHKMOzQHMIOTQreU8evrAbpPDi6l7RH4zTYFaNmzvXbiT1K2qNBkdgWEIYdvkF40ysQGw764tV9bnj7oDs6urtYF0ej5bkntql9Fr0jP4dLRGARQErJ+MQknXFYYIUVc3YHmidncaypG3vvVOEl8R4EqcT2+2L12F9J1aNfMZh+Ihiq3xRSbnKg9InAOn7wykeA9EezGxv/SirBH0tFEDIr8ZIhDycyLsEmxQO6GMww9iMHSKkTtemduqHO1HoVZkl3lMDRS+FoYyuEfihNOIicuI9Qe8QTTlYimf1wI4NnOQh5luei1HoCRQkgpfTDMcNRdN7LQm9XO0ZmLLAys/onc6z/ok6M0rq/CGCk78mRnQDVpQN31HM5DaRs1jnoJRE/fe8dvL7hlQU26eZNbyAjI4Odc+nndd4RHU9GSGfOnFlS+ek+SbdzpV6yjt9KgrIrdW/8OjwCPALrJwKLgVLGLLXMYW7WDMvMLGanpjE5No6x0WEMD/Uv0irtQHtrK1oaG9FYX4/aqipUmowoLS5GYVER8u7mIzM7B3elWzBKl9AtncAsGUfq4oB0JaBTwS5qYBO1TD7IIqphyUjCXN5x2IsvwFIlwdpwG/bmApBhk73NCGt5GqxMk14NM5dd4plCHCDndWAd1wGa8xF7lAx7hxh7NBxtZ4NRe8wfJYkeOKPxx/tKNbZpDmOvOhHvrCCDdK86CZRaT+DoHoWG6Y4Se5Sc67dFxGJ7aBS2BkZgq18odvgEYKOnP1494Iu3PvwY2mNH2MIdLd7Js4z10xvzO30gAjJA+vCeZd47awcl4HebzbjR1Yv3S2vt38o0zQr6cgiSsUfIqu4WxJLvrjzgxa/II/AkESAGaW5149cM9yDojfh9XTWi0m5hTEoEsSNpoDyRoQLSOcD3MEA6m6bAxPUo9F8OR8fZYNSf8EN5kgfuxH6E8iR30OSCtCy55qhrr1ATQEpp9bRN6A+hNz8Nna2tmJgYh81uZlorT+XK9ECP8uAfxHBcSoo9MTU7OjrYj5cGZt7vsex2KzNf6uvtRWxMJF7b8AoDSkOCA1naJg10nuZFrCZK/V8KwEup7XL5n+ZaT/obuic2gFtkoPSk5+DH8wjwCPAIuEoEqN1nm9UGx/xmmwdLZ2emMDUxjomxEYyODGGw35l+39PZhc72DrQ2NaO1oQ6NNZWoqzCi0liCsqICFN69jdu5ObhtSEeJeBnN6ScwKSVjhumI0oKhkmW+kM48Tfide1oc1rKUekvucVhLLsBck8EYplaDev44p4b3s1zA5Ody7fETfz78+fA6cL8O0LxvRjevPXo5Ap0XQtF42im7dlt7ECGqKOxVp+BddTx+otZityZ5xRikDCBVJmCvMn6ePapi7NFtEXHYGh6DrSFR2BIYjs2+IXjL2xcve/jh1U+98PZHH6Ojs4OlUdvJGJZeNNXgr/UbgftTzfm64IDN4YCF5BccDljttNlgtzkwZXXAODaJsLo2/EVO1cgf6EpHvq037RUyq18VpPKdf6Sv2SAQFqUrelnIuLdDyCzfJWTXbRXSy78nZFd/40f0HX/xCKx4BMi1PqeyUcg0MSeyLel3UG9IhUOnYANe6vjm9GrY1vGK4AOdv6hiwPFMugoTt+JA4ttdzJQpAMYUL+QpPkWhZj/MOtUC2/SB3/M4utzqOunrEoOU0ux78y6huaEOwyNjsM5REsnyjAKysrJ+QyfzUYAjpakbjUbWCS8NIH10f02MSlGnw4EDB1gK+qOP+uJPZfCRzKMeVd6HP6PyV80bQX3x2fkRPAI8AjwCPAKPi4DD/pj0e2bqNMWM5YixPzQ0hP7+fiYt0tnZjvbWZrQ01qOxrga1VRWoMJWhrOQe7hUV4G5eDnIz9MjXXUO17hwGxKOYkxJAKfNk7MT6RsaKIh11MnoihiktnlNmjBZzmUmwGzgwysd590EiHgsei/VWB5wLSWqYRQ0m05UYvhaDgYuhaD0TjrpjAShNdMdVlQ9+pk6YB0RXVnuUmTLJxkykPRqrxh4yZoqIwy5KrQ+JxNagcGwOCMUm3yBs8vDHy24eePXTj3Eo9eTjuiT+OY/AQgRotuzMX3ROnRdmz/NvCDhtm53DxZYe/LywbvY7BtPMdw2V5j/IqJ4RpIoeIdM0/bt3KqoFvbFQ0JfTliZIxrtCTn2CcAG/s+L4GL/g+o7Af7xw4YVvZzRW/I5UNv1/bpXjhv4KS60n5uh66+CWcr/Eqp3RqTBO4OjVKKYt03QqEJWHvXFPsw93FR9jTEyETa9m7vZLOSc/ZnUHk6S/ZhG1GMg+h+7qEgwODcP8GPfyhZ7gS74pKytDYmLiF4KMBDBmZmY+QYr9bxaMgFWZWUnp8cQAfdqXDNKSwRGV7WFA9OG/6Zi8vLwvVf6nLSv/HY8AjwCPwPMaAcYqnTd2ojb9N0ydxsbmgdI+9PZ0oburY8HUqbGhDrU1VaisMMFYSun3xcjNv4c7OTko1N9Cqe4y2qRUjGceZaAoSS1BF8XGhCRDQ1kXs1ISzORar1/d/puPn3j8eR3gdWC164AMkE6nqzB6IxYDl6PQfzYEVan+aEg5iEK1N4JUEXh3NV3rVYnYLTvXx6iwm4yZwmOxIywa24PDsSUwFJv8g7HRKwAb3X2wYf8BvPXR++jq73Vm0j2vnSm/r5WJAGXD2OYwCwd6bXbkD41if3EV/klXiG+LZRD01Q5Bqhn6YVaV+c+kkoEXDWUDQk65Wcgs7RKkuy+tb7SO3/3KRyA9/atCblW1INVaPpZEjGQmwyopOGP0IaanrDlq1qkxmabE0LVodF8IR/PpIFQd9UWx9gBuR/0S47c0mJW4Y/1qD1ae5PrQxWHEcBRNpnvo7h1gzsHLxRyVeyFysl+KEzwBjNeuXftSoKZ8TRnclP9+mr18jvb2dgaOfpFMAJlRXb9+nRmNPM31+G94BHgEeAR4BB4fgYeBUjJ1ksFS0q+enBjD6MggBvt70dfbzcDSzo42kKkTbc1NDWiqq0VNeQXu5N7GlWs3kHL4OOIiwxHt9SnORx5E+zUNrNmHYdNrAVE5b2aodDJKHxorPUnfy4/lwBavA7wOPA91gABSs6jC5K04jFyPQd/FcHSnBsN0ygeVCZ/iuiIIWzQp2LuCKfVvq5MYW1XWHmXgqEKLnbFq7IxWYnekEyDdHhKFrUFheIvAUZ8AbPD0xWtunnj9/V8i7lAi63wcTynJ9fiei3+zHiNgg4M8751cU4cNsw47WmbMOF7fjg1iPr6ZVgghswxCds2kkFk78h1d+czfSBXDf3iZa5auPEC43q9I2g55VQ3/RcxDc+ZpTGU4dUfn9FxzdHGnTQCpRafEdJoKw9dj0HMpAq1nglFz1BeF8QeRF/sh+i7HYE4fz8HlNTRhIvOsMcMRdN3LQGd3D0anLXDYiWG5kBywLH0YpUEulUFKhkjT09MuxcIkJ/ujR48uSUf11KlTrPzLEkh+Uh4BHgEegXUeARkkpUwBMnQiRiltDCw1z8IyO43pyXGMDA8yJmlLcyPKTWXIzc7ExQvncDheA2VYMIJ9veHn5QVvTy+4e3njgIcP9u/fB/f3/w1JIR4oOqPGkC4JNkkDh6TiY501NNZZPJ7l7zkoyevAs60DLLswXYHx6zEYuhLBpNcaUv1RneKN7ARPhKpDsFtzDHvVK6c5uhggXQBH4zTYEaNiACml128Pjca24AjGHn3TLwivefnhlYPe+PF+N+z65AOMT40CDhscyzslWuc9+Pq4fapCNLtecL9gH9gBJmcH9DocONfUhndySvB36SUQxErr7+prZv9YX9n4zYyib693uI7f/3JHwNDwN9/KrIr47Yzqo9/LqIz+vqE4WsisGzpjuITJTA3s6VrMSVrYRKdb+3ruRB/QXaXU+nQl6/x6L0ei9bMwVDNXQnfkxXyArgtRznQzSQ07d6x3eXkGMs6iem6WtOi4cws9rU0YG59kwtKAbVkBUprMEsOHHOqXkqZOx5Gm3Gq9aKI9OzuL0dFREPO1sLAQN27cABlIPZxS/6i/6TjSw+MvHgEeAR4BHoHljQD1L842e4a12R2trSi+V4S0Wzdx6uQJJCUmQKNUQBkXwzZFbDRioiIRFRGJiPAIhIeGIjQoGKEBvvD384WHtx88vLxx0M0NB/Z9ggi39yFp/NB5MxFThhTYJadOKTOjnO9XKQ2fxk9O80OFy48H1vM4l9/7swXKeDzXVzyJOepkjyoxdTMWo1ejGHu07UwQyk/6oErrhVSNP36qjcLPFYfwzjyrUwYvV2JP+qO7FU5jph2xamyPUWHHfHr9NjJmYtqjIdjkE4jXPfzwipsX/uXDD3Ho3BknnEXmpxwgXd6Oe12cnSrRPHt0/n7J6YOJvtltgM0Gh82BWZsDpcOTOFjcYP+RocgqGIrNQkb1uRfFquN/mlFzQhBNwcLtugRBKg/9gaHy2PczKqIEQ9U+QSz90XJDaPz8z3MEcmp3/UFGxdjXcusg5NTgz7NNeD89B11Zp5jGFOlKkWOpTaL0qfXV0f3m/RKLVok5SYkZnRJjN2hlMBIdBI6eDEFxkhfylZ+g+4y/U4dLXO/xcv37p4kbDWagU2FWSkZf3kV0NFSBGJE0qVyJZVKZ7XPlypUlAaSUxk7A5HK8iHFELxm0JaYqgbFNTU3MHCo7O5ul+J89e5axRYn1mpCQAEqdfxQY+vBnVPakpEQ0Nze5FAN2OWLJz8kjwCPAI7BcEaA2evGLmKJkvjc+Ps4WoBoaGkDa1mQASAtYp0+fxpEjRxCfkACtVsskXajtToiPR2K8BglaNeI1KmhUCqgUCihj4xAXHYOYyChEhUcgIjQMYcHBCAkMQqCfP/x9fODl5QF3dw+4fboPQQc+xNkoT1SeicZomhZ2fTwctEBMBk6SGjJgSqZOvzm2cv2xAi8zf0a8DvA68Hl1QE6rn9WrMJ0ei7HrkRgk9uj5UDSfCkRFii9ytAcRqQrDLkqvXzBocqa+rwQ4+o4qEW+TOZNCi12UWh+jwvYoBXaEx2JnaAy2BUZgU2AY3vALwhteftjo7ovXPj2IbZ/8Gm09XQuuOwusv8WdEH/PI7AMEXCOdeyYddhQMT4FTW0HNhfU4Y+yKyHkOLErIbsKQkbF+PcMlebvZ9fg61lVHYJU+a/PM3zH722ZI/CHmVU/EzLKpwSpBIKhDv+oK0B5xhkgXQOkqWAWD8G5+s8BUqukYkZLZp2S6coMXolE9/lQ1J8MRFmKNwNHG0/6s3h9XifKv3OdQRYNaCit3iGqMJaVirbqUvQPDsJiNi9DM//oU8oTXXKCXyrQaDKZHn2yJ/yUrk2gKE2siRHa2dnJXOapLDdv3kRqaioDPmUgVAY8Cej8Ir1R+diH93SPNHGna8v3/oTF5ofzCPAI8AisuwjI7TWlyk9MTKC3txcEhJaWliIjIwOXL19eyESgNpvaWjkrgdpr+T3taaPv2TGJCUhK0DKglEBSrVoNrUoNtUIJVZyCAaWxUdGIjohEZFg4wkNCGVAaEOALX19/ePv4w8vTAwfc3LD/k0+h9duHO4eC0X+dwFANy6JxZmnQgiQ3/ORjQNcZA/JnwZ/Fs6oDNJ+wSCrMiEpM3HKm1vdcDENrahBqj/qiPMENF9S++LVKjS3aI/iJJn7ewX4FAVJirC4CSHdEK7EtSoHt4THYERKNrQHh2OIXjNd9AvBjLz/8q7snfvzRxzh2/pxTaMzhzKl7emvXdddt8xv+khEgnVLAAtjMgM1Z8wYtFlxq68Lugkr8kb4YvyOVdAoZpkkhq9whGIzDf5FVa/6eVLFnmSE0fvrnNgLAb/1hbuUB4XYdhIwy/HudEWF6PcYzY2ExRLN04zkxGdBpnKv/65RBatM7GQ+kKTOrc4puD12LAnV8TacCYDrkBEfrj/nCwtkRa4wdomKO9eMZx9FXmoOu3j5Mms0rCtzJIGF9ff3CBPZhUHHx3zSxzcnJeWSXI0+g6Uv5vIsPpIk16Z12dHQwIPT27dtIS0vD+fPncfLkyYU0eXkCTfvF134W7+mcxGqi8j2qjIvLy9/zCPAI8Ag8zxGQ20F5v/he5YUraq9ramqQn58PURRx6dIlkJazrPu8uL1+8jY7GYeSk3AoOREpSQlITiRGqRYJGi3i1RoGlGqUKgaUKmJisQCUhoYhNCwEIcEhCAwIgXdAEDx8/eDl5QMPN3d4fvoRQg9+ivNRXqg6G4NpKRnQKwBdONcqXadj6WcFRPHzcFDTFeuAzCCd1ikweiMGfZfD0Xk+FE2MPeqF2/EHEaMMx27NYWzXHMY7q8AglcHR3XGaBfbolsg4bAuLxragSGzxD8M2nwC84eWPlz388cp+N7zt4Y6uXnKud/ZOJDpGG3/xCKxIBOaz8GmMZIUDVjkz3wGMW224NziCqKo2x8uZJvO/F0sg6MshZNaZv6Kv/KfnFr/jN7YCETCYXv56RsWwoK/o+Ul6NpoyjmNOr8SMnlb6EwAdpUbR+/WbFiUDpGYCR9MUGCZw9EIYmk8HoOKQF/LV+1F5xBezIqWUcaatKw5cHl8mFSYNKei6l42u9k5MTY7B4VjZrl8GCUmXc6nMTHKCZxIAj+id6HykaTo5OclSLRsbG3Hv3j02sb548eICECqzh2RzKJpYPy0r9EmB02vXrj22/I+4Jf4RjwCPAI/AcxkBSo2XNZ27urpQXV2NgoIC6HQ6BoTKC1dye80Yn89w4epQSgoOpzgBUhkkTUlKRHJCIpLiE5CojX8ALCVWKaXfx0ZHIyI6ClER4Yih9PuQYIQEBSDY3x/efoHw9PGH50EPuO37FD77P8ShwP0oOBaO3psJsJKuPS08i9z88/FjEw6C8djwOrCW6gABpLMye/RaJLouhqL1bBBqj/ujJMkD59X+2K9QYY86Be+q47FDcxjkKL8SqfXyNfYq4++n10crWXr9lohYbCXt0cAIvOUXgi3evtjo4YsNB3yx6Vcf4diZVDZetzvsTlLDg+ouz2W/zG/KhSJAckJEqIEDNthhY5mPpPZgg9UxBxLENdsdaJycwZmGTryXa8IPMsrmfkcqfV1IL/sjIaPyO8LV7N976Xrld74hlb/0HbY1vSRI5f9OuH7nm/SZvAnAb68A8sYvsRYi8GeZpg+/nWXE72aaZiXdZVgMsbCKSbCLWthFZ2qUZZ2udpN2lqyfRQDxTJoC4zei0HspEk2pwTAd8UGh+lNUpHhiSkyAVSQTAgVnR7hwfbFI8TBLCTCLWva8ZqREdObfQGdzPQbGJmC1WxZ76q1oD0Epk8QI+iKwkUBM0gAlAJRelCJPunMEhBYVFSE9PZ0xQolhRJpzcmrlkzOLUr6wLF9U1sd9T6n7pG/KXzwCPAI8As9DBGQG6OL9o+5rZmYG7e3tTNOZMgFosYjaczLfW9xeP67tfNafE0BK2/3zJiNlPgU/OSkZyUlJoEW0xHmwlLFKlSqWfq9UxEEZGwNldBRiIyMQGR6G8NAwBAeHICggCMG+vvD28V0wdfLY/wmCD+7DpThvNN9IhjnrKCAqYBfjMKNPBGXpkJTRrN6Zhu80dVKycRV0Ctg4oLrGMnQ4wLeWAD5e1qevr072qBrT6eRPEYfua6HoPBeK1pOhKDvsjSKNB0LVMXiXNEDViXhXnYDd6pQVAUfJlIkZMynjsVuhBbFH98SosCtKiZ3hMdgeGoWtweHYGhiGN32DsdHLnznXv/qpG3524AA6O5yeBxwXfVSPzj9b/ghQzbu/2RlQOv+3nWBS+tYOOOzM4KnfYsXtgWF4mJr7/iajpEm4XdEsZFWU/0lObbOQXdn0Z1nVTX+ZU9f8rcyaom9k1pT8SV5D8/dy6lr+oLirWUi/5ybklXx3LeB3vIzLGQHgt/6zvvLAN3Lr8TNRjwnxCCy6BNh1T99JPE8dLANHRdIdVWMmTYmx61HovxSK1tRg5lhfEL8fZUkHGDhK7uc0eOcAqWvXHQJI6TnRNm1IwUDuRXTXlWNkeBizVhscDuLyr84wgNIpP/vss0UT1cWT1gff00SagFCaXBPYSH/TBFdOtXzWLKP7k+cHy/G0n5OTPaX68xePAI8Aj8BajoCcAbD4HojBT+0bAaEVFRXIzc1lRknUvh87dmyhrZZZoa60eCW36ckpTnkVKhvrTxITkZKQxBilC6zSBVOnWCjjYhAX4zR1ilwwdQpBUFAQ/P394evrCy8vL7i7H8T+A/vhu+8DHAnaj6LjERjVpwAZ8YAYB4i0SK9iWUukV+rcNLDo4zk46MKLz8/T2J/fi2uP413t+Ti1R9WY1ZH2aBwGr8agiyTYzoSi4ag/jInuuKLywwcqDfaok1cEFJUZo7Tfo0rAHlUidim02BmnYeZMe6JV2BURh51hMdgWHIEtgaF4yz8YG30C8KqnH14+4IGNH32A4xc+AxxccXRx/87fu3YEHGQ27HBgzupAzdgUIuva8Pc5Jgg6IwR9DYSMKggG0+i3pDLbd/Sm5q+Ipoyv6Cuyv5Zb/84LefX+L4rG15YTeuPnXgsRAH5L0Lcc+NusSlRIx2HRK2FPT+CO9fODUHJeJVaoWVRj4qYCA5cj0PpZEGqO+qJYewD34j/BrCEJZjGeaY8S6GYXeYq9qw1eHiiPSI71UbCJcejJPof2aiOG+wcxa7Y6DevnG9bVaP4p1ZKMkWgyKk9SH7cngFH+jiawi1PjXXGyLZdV3hMjqaWlZTXCzK/JI8AjwCPwpSNAwCi12QSGDg8Po7a2FtnZ2SAZE1qwkoFFavPkNpn2tMms/sXtttw2uuKelTkpGYeIUZpwP/2ejJ0StGpo1UpoVApolPdNneKiY5ipU0R4OEJDQxEcHIzAwED4+vnB3dsf7l6+8HDbD4+Pf43wA79CZnIQBsgUVJ8I6OKY7j0ZOxGLlMZWtLi5nqWeHhjHcKCUg+W8DrhMHZAB0uk0BUavR6PvSiT6zkSg+lQIKo64o0TljiB1JPZoEvCOZnUB0h3zzvW7GXs0FjtCo7EtOJwBpORc/5qXH14+6I3XP9mHnxzYh9aujlUjjXzpTpqfYF1GwGF3wE4AqcMMu4OIT8CoHbjR3I93xDL8QCpmvjuCoRyC3jgn5FU5hLv1EAxG6U+z61q/oTP5rgUIj5dxmSPwHUPFvujcDJgNGoxnKmHTxWHSQBpRfAWRmAuzOjUmbyoweDkKbedCUHMyAMXYnrsFAAAgAElEQVQJbjAmuGFKUmNOr2agKAGj8sZj57p1x8keVWLUcARtZXfQ2dOP6elZEC7qfK0Oe5SuTRPuO3fusHRGV5wkf5kyyUAATbQJANZoNExn71HsK/lJ8D2PAI8Aj8BKRIDaIdpIrkR+v/i69BlJghAjtKysDAaDgTnGnz59esHYzpXZoF+m7ZZ/eyg5BYeTUxhISkBpSmLSgqkTAaWJ8RrEa9TM1Il0SlVxCjBTp+hoREVFITw8HGFhlH4fjJBAfwT6+cLf2wvenh7Y73YQv/r0IDz3fYTjwfvRdEGJKX0K5kQNIMYAumiWik+AKR9f8RjwOsDrgCvVgTlm4KvE5M0YDF+NQu/FMHSmBqPqeCCKkj1wReWLn6k12KFdmZR6mT1KrFHaditpi2fsUQJIt0crsStSgZ3hsdjGtEdDsWmePbrB05c517/56/dx9NRxWG1zLG15cX/I3/MIrIUIzJF0KUsKtcMOC/tvzGZF7sAIPimuxd+kF+Mv0ovxe+I9CJllBJoavp9d1/YNqdRnmaE3fnqXi0AgflvIqv7vvyuW/k9BLPt7QWr47x/r01St2Z/BKibCKsUx3VHGnOQAKcwMHI3D8JVopiVTd8IfRYnuKElww4QuAWaJUrXvA6NOgJQPXFxp4LK4LFSv6RmNGo6ivdCAzvZWjE5Ow87SR5w2eQs46Sq1/uRUHB8fv8AOlSena2UvM6RoT2UmYJTYVAQkkPOyJEnMMKqpqQmkuUqABH/xCPAI8AisZgQIACXTO9IHJTYomSURI5QWrG7cuMHaLwJAqW1OSEhYWMSi9k3e1kob/bTlJHBU3mSA9FCy09yJTJ1SkuKRGB//gKmTRqmCSqlEXFwcYmJiFoDS8LAwhIeHISoyCtExsdCqNTiekowzp8/g8sXLEK9dgVF3CR3605gUkxbS7akPt0mysRMZh65f89DFYxv+no+7eR1YvTpAAOl0WhzGr0dj4HI4us4Fo/60D6oOeSE73heRmiCmPbp3hTRHZYCUdEedAGkCS68ncHTbvDHTzog4bA+NxpagCLzlH4I3fQLxupcf0x791/3u+InHQXR0kvaoDRZmj7OaPTS/No/AU0SAmTuRaJ6TUWqjBXC7ldydmG5p5fgEYowN2JJZiu9mlEHQl2V/K6u2UzAYE/9QLP/HH6RX/H+CVPa/hKzi/yFkG38gZFb8L5fD9XiBnlEEMk1/Ityu6xdyyq1/bCg3CzkNlnMZF+02NsjUzJsLyfvV62xWo6N3GjIpF2JA4Kj5ZhzGrkSj67Mw1J8IRGmiB8oS3TF6SwvLvOYoZzS4bj1hbFEC+slsTFQxBsqcFI/OvBtoaWrB8OgUbNa5p2h1l+8nPT09LguOyqCnPMGWwVCZOUVp/ydOnMCFCxeYPioZRrW2tjItvrm5uQV21vJFj5+ZR4BHYL1HQGaAPo4NSkAosUFJI7SjowPl5eXIyspijFBqv6gdk9s2ua3j+0drT8txIskUei/3BQQiU5ZAvFYLrVbLAGXSXj137hzS09JQcPcuKowmNNU3oKGOtlrUVpajwliGkuJiFObnoyAvG7cz9bgrXketeA6D+qOY08ezRU5IClBf7tQUVy/oipMkEo3NyIiR9hxAdd3x2WqM8/k1eX14lnWAGTPpnc71k7eiMXI1krFH2884fSpKkw7iqsYXn6iU2LUKqfVvkzmTMp5tZMy0M0aFbdFx2B4Zg51hlFofgS1BYdjiH4K3vAPwpocPXjnggdc//AApZ844hxJEwWM0vPU+suD3vxYjsJATOu/ptPge6CMyfBq22nCtuQd78kzWF6USu5BRYhOyKi3fM5TPfDPTNPuVXOPcC/qyaSG30vqM0Dh+GleLwEvplX/xt2LNgJBdgv+WVovNkh79hlN8EEmsBGbcQ4MHDcySBtNpKoxci0H3hTA0ngpAaaI7ypI8MHxTDbMhmRkHUEfLAVLXHnDJrFECSAkoHcw5h+7qUvQPjWHW4nodP7nRnzx50qVAUnniK0+CnYzQU0xrTxRFlipfXV2Nzs5OjI2NMU2+xZ0QvZdBi4c/53/zCPAI8Ag86wgQOEqmd8RSHxgYADHWKTWegFDSeZbNkqhtkxmhBO5xIPTRQOij4iKDoRRD+v7o0aM4deoUyxQgA8H8/HwGPre1taG/v5/1DVNTU+yZjI2MYmhgEH29feju6ERbaytamhvRUF+LmupKVFaYUF5WioKiEuTcKURuViYKpWsoFy+hTTqFKSmJmTmRoRMbgy2k3tMCP2nBO40YnyUYws/l2mM9/nz481npOkAA6aykwlR6HEavRzrZo+dD0XQyANWHPHAn3g0qZTDeVSVhrzYJb6sTVtagSZWwAJDumtce3RYZi20R0dgRGsm0R7cGBOMt3yBsZNqjnvjf+/fh3QOfoKm12WlXu4AwPetemp+PR2D1I2DFHPuPbMgG52zI7xlEQFk9/nNWKTFKLYJUaf1rXSV+oDPih+kmuBqux8vzrCIg5f/1C4Zq2zclcvIqQ67+FMh9nQvfOwcWxKQlzavpdDVGr8eh/WIEGk4HwJjsxtzqR26pYNETM4HcVHlq10oPRp70eqQha5eczNFZfQKGM0+itbwQA329mLTYYGMdv2uleNOk/sqVK6s+UZcnvcT6OXPmDAMVyIm5srKSsa4ICCVW6OKXDII+ar/4OP6eR4BHgEdgKRGgtoRe8n7xb+gzAkLl1HgCQhsbGxeA0KtXryI1NXWBESov8DwK7KPPZJ3kx33PP3eCp8SwJSD08uXLTIu1sLAQdXV16OvrAy3wkXGV/KJnRH/TM6L+gvo3Yu/OTE5hfHQMo0PDGOwfQH9vH3q6O9HZ0YbWliY01tehpaYcjRVGmIxluHevBIUF+cjJu4Mcg4hS8TKapLMYmmeVWqmvF5UsS8ShU8zrwcup+Bw4etKxEz+e1xleB764DlgkNWZEJcZvxWDoWgR6Loah7Uwwao/5oSJxP65qvfCxUoltmiN4V53INjn9fTn3e9VJoE1mkMrs0R3RSmyJiMGW8ChsC3E612/1C8Ym7wD82Msf/+p+ED/+5H2knD7GuHXO5GT6P3/xCDyfEaD0ewcxpEnujVLwYWfYQOv4DOLrOvDPuUYImcUQMksgSBwgfVZwpOudRyr6cyHHaPt/0qqwOysdZikZMwYlaBVsvXeGLFVC1GAmTY2R63HovRiBulPBMCV7oCrlIMaux4EG4Q+yFXjcXLneUIodAaS0DWacQmtpHjq6OzExPQ2bgxpC53+u1OzThD8zM3PB9Xi5JuUyK5TYU7TRpFcGQkl3j9JOyZBkcHCQTWhpgktl4y8eAR4BHoHViAC1P8QIJX1QYqwXFBRAr9czoI6AUFrMoXaM2kxq3+RtudrQ5+28FC8CkWWd1cV9Qk5ODkwmE5qbmxkQOjk5ycBOAj+X0i/QMbTR8QSUWs0WWGZmGVA6OTaOsZERDA/1Y6C/F709XejqbEd3SyM6G2rRUluF+ioTqo0lKCspxt3Ce8i+k4/srBzclW6gSvwMbVIqRgzHMK1Pwqw+CTP6JJileCaZRMCpK49TeNn4OJrXgbVZB8yiCpNpsRi9HoW+KxHoPBeChpOBqDjkhbsJHlArQxlQuVuTiPdUKXhHvTIO9rL26B5lAvYotCy1nsDRbZFx2BIRjc2hEdgSHI7NgaHY7BOIjV6+ePmgHzbuc8O/HfgEvb3drIsnJ3D2kver0fHza/IILGMEqIbLC/C0tDsDYIol3tPYxobuWTMudvfhneJq/J5UxBmkrodsPkWJqqtf+P2c+l8LGWV+QpYp6JsZpqgXxNKw3zEUjf1degVq9KlwiBrMMcH79bXSTiCnvMkDE2KOmnVKjN2IQ8/FSDSnEjjqicoUL0zdUsOmI4MfZ9oWA0k5qOzykw6L5NTTnZES0H03DS2t7Rgan4CNRJqZRDMBpK73Ki0teWoG6cMsKBkIldlTNOmlFP6LFy+C0uOLi4tZ+unQ0BADQh/HCqUoUScib64XNV4iHgEeAVeLgDzwXGq56HiLxQIC4IgR2tDQANIypraKTN6o7aI2TG7XKM2b3sug6PMGWi7H/cip8bKkgJwaT4xbWpwjKYKWlhZmVkVsT1oce/g5yv0A7ZcCkNLzX/gNgaVWG2yWOVgtc7DMmjE7PY3JiXGMjRJQOoiB/n509w2go7sXHe3taGtuQnN9LRprqlBVUYGyslKUFOaj8O4dZOTdRU6GhGL9NVRJF1AnfoYW/Vn0SqcwLB3FhJSCGUMiZqR4li0lp+DLYz8a1zkNNp37xeM75+dKJsEkH39/T+NnDRtLLh4bLv79/WPXJgDEy8+fG68Dv1kH5H/js+kqjN+MxfDVSMYebTobhJrjPjAmeeKSNgj7FQrs1iThPbUW76rIwX5lXOwXAFJFPIg9ujtGhZ1RCmyPjMPW8GhsDolg4Ohb/sF408cfGzx98OoBb7z1q1/j2LHDTHOUMFEGkNIbrkG61CEMP26NRYD87e0MDyDSlJMtbbcRmdSBOVgxx0ycHZiYs2FblpEDpE8BR7rcT/5LSclXfiur8pKQVeoQMo2O7xhMA4KholrILJsLlfSY0SfDoSNB+3WYKi4S2HlfP9QiqmBJj8PUjRgMXIpAC4GjKV6oOuSByXQtLPMmPw7ORHB5UPSBwZxezRglfbkX0FNbjoHhMVgeSgt3xbacQAF50r/UCfJiJ2Wa+BILiM5BgEJaWhoDQokRSsYkNOklIFSesLpiDHiZeAR4BJ6PCMjtjLxffFcEvpE+ZU1NDYileO3aNcZkP378OEjreDEjdKlt4Xo/jvqCxf2H3B/QIhnFlFLjKUuAWLi9vb0sLX5mZuaRQOjiZ/Us31NdkBmli9PvqRykU0qp+qMjI0ynlKXfd3Siq6MT7a0taG5qQF1tNarI1MlUhrKSeyguKsC9ecD07u27yM+7g8KsDJQY0lGqv44y6RwqdafRLJ5Ep3gcg/pjGNUfwqThMKb1yTBLiUw2ySYpnVknCxqmBIJqMSslMFbqjD6RaZlTdoq8kdwSaZ3TRsdapAQuwcQJBGtrrMyf1xM/L+Zcf0uJ0WsxGLoUjq7PQlF1OgCVh91QEO+FSHUs9qiT8Y4mGe9QuvsKbQSO0rV2K+OxY96YaVe0ErsjFdgZHovtIRHYSsZMgaF4wzcQr3n441V3b2z4dD92ffA++vuIPeqK1JFn2QPxc/EIPEkE7LA67Nhwu4IDpC6Hdj5NgfLzvy7kGHMFfQl+KFZA0FdOCtlVc/8kFqIt+wgbyEFUsfT69aZBSqt/8sZEtkUlJm7GYuhyBNpO+6My2R1VhzwxJd7XGyUTJ56q9ZsrqQ8Aki42yLIbNOgWj6C9qgT9/YOMqfIkTeJqHEsTR9Jyo4ns50305UmvDISSJhwBobdv32ZgQ09PD0tHXawHJ98PfUbX4S8eAR4BHoGViAAxQru7u1nbROY91FaRURK1c9SWydtiYO/z2j/+3X0zJYqZnBovZwpQf3Djxg04daMrmG706OjoAggqt/+0lzcCLOXPV6JO0DXomjJQKqffE4N41mzG7NQ0psYnMDE6huHBQQz2DaCvt5tplXa0O02dmhrrmbETAaa1xC6tqkBFuRHlZSUoKy2GsbgIxQX5yCsoRG5+AbJv30VWTi7ysjJQJl2DUbqCCuk8qvSfoUU6hT7pBAakIxjTH8KUIQVWfTzskpppm0IXA9ocogq0WM42nQIOUcFAVatIhIN4luLPNerX1ljRlcexvGyuWZdmdUpM3IjF0JVIdF8MA7FH64/6oiLBHZfi/bBP4QRIZcBypQDSPapE0LZLocWOWDV2xKiwK1KBXRFx2BEWs6A9usk/GK97++MVDx9sOOCBTR98gBMXzs03/Xx+sFJ9IL/OWoiAjQOkT4NDuuxvbpa8KOSU531LMtp+oCOAtBwviSVI0usAXSjsTMieVsep81l/LFKbXgOrXgMzgaO3YtB3OQKtqYGoTnZDw+GDmDMkOeMyD6bKKVR8sOKag5XFz4VWdunZ9lyKwOmQj9He2YnRGRsci8wjXLVJpgkqsWdogrsYLKD3xAwiQOH06dPMNKmkpITp8T2cFu+q98bLxSPAI7A2IyADZzKYJu9lUI32xAQkEx4ycOvo6GAaodevX2faoA8DeBzgvA9wfl4sqN2XNzpO7hNkKRVKjyftaNJiJd1oWhijZ7AWX4vBUqvNBtvcHOZmzTBPz2B6YhITY2MYGR7E4EAf+vt6GFDa3dUBAktpa2ttZgZPTU31aGqoQ319PWpq61BdXYOGCiPqy8tQZSyFsawUpSVlKL5XhsKCAhTk30X+3Wzcyc3E7Uw98g1pyBevoER3CbXpZ9Ainka34RQGM45j3HAEs2I8zCLpm2vgkAgsVTjNocQ4gG0KEFi6eEzC3/N48Dqw9usAzRtpfmGW1JhMI+f6aDZ3bD8XjPpTAahL9kGhxhMx6nDs1cSvGGuUwFdiqspg7G5lAnbGaZwAabQSu6Kc7NGtIVHMuX5zQAjeJPaolx9eOeiNjZ8ewDsf/AoDg/3MmWEt9h+8zDwCyxcBDpC6LNb5VAXLzv6akFOV/pc609QL+nIIWcV4Ly0PvYbjLF0I6XGYkxLWrUGTRa/BrKjCRFos+q+EoulMMBPWbksNhFkkXSka+MraVErGHqUUKj7IWQMxoGebpsBZty1QH/w3DPd2wEYGdWtgUZQmiQR4EvuHJr6yTqisCUcpiA+zQmXwYvk6B35mHgEeAR4BJ+OPgFBKgyYwjtK08/LyWHt19uxZBoYSkCczQmkvg3qfBwTy7+4DpotjR3EhMJQWxUh+gFLjSY6AYk9ANIGhi9v/xe/XYn2Vy097WtB0zGuVkl4pM3WamsTUxBjGx0YwOjKEkeEBDA32Y3Cgl20D/T3o6+lFT1c3ejo70dPWjq6WNvQ0NaGzoR7tDfVoaahFU1016moqUVNVgarycpSbTCg1lqO41IiieyUoLLqH/PwC5NwpRNbtfGRn5yInKxN3MnQok67AJF5Cjf4CGqTP0JFxBn364xgl8FSfBBul3OvVsOvVIEDFOW5cfyQEPlZeA2NlPqd5ojkdI9aIKszolBi/GY2hq5HouhCCttQANBz1QWmSB26oPbFfGYvN2iMrnlq/R5UAAkdl9uj2GBW2Ezg6zx7dEhyFLYFhIO3Rjd7+eNXDBz9288SGX/4Kx08dBxw22Ej+ZC12HrzMPALLFgEOkD4VDumyP6qufkHIqrr+Q9GIF6UyvGi4h/PidTjEOEwbDsOuI/d67RN1Dmt9wCOn1dN9zEpqTKQp0H81Es1nAlB9yB1tpwNh0WvZAJfSqmThfgJLZVHutR6D57f89ycgFkMCbsf+Goqf/AuO+f8CIz0t8+LLro+Qsomhw4HZ2dlHNvWLJ5B0gPz3Iw/mH/II8AjwCDwiAnK78fCeDqVFGlqEocUY0izu7OxEXV0d0zGmBZtz584xJntCQsKC47kMgtJeZjfKewL55O85EOqMBcVjcUwoM+DEiRM4f/48A5tJj9VoNKK1tZUBoQRKP+4lP0P6fvH7xx2/Fj6n+2D3Qmn/NjvsNitsViusc3Mwz87CPDsD88wMZqanMD05icnJCUyME3A6htGRUQwPj2BkaAgjA4MY7utHX98genr60d3di87ObnS2t6O7rRldrU3oaGpCa2MTmhvq0VhXg/raGtRUV6G6qhI1FUZUlRWjsrQIFcUFKCm8i/zCYty9W4C7eXnIz81BfqYe9zLScE+8itL0Cyi7eQamS0kwnlWg/nwcuq9rMJqmxYyO2GdOUycH0zqd1y5lWUqyQRQtxi82TZXHNbR3mkIxzdP53zjHpnS8FlYxHjZ2fg3T2H9+x3oceOTPdnXqwBwj1igxtcAeDUf7uSC0nAhAVYo37ia4I0EVhK2aeOzSHF5RBukedSJjkO5RxmMXaY9Sen20EtujYrEzPAbbQ6KwJSiCaY9u9g3Em55+2ODuhVf37cc7bvsxPDxEvT/sDqdZzVroJ3gZeQRWJgIcIHVZrPOpCtbY+NWvGSrOC4aqqa9I5diTfhudGUfmV7NXp3NZ7U6dCemLasyJlB6hQP+VCDSf8UflEQ/0XQheV2Dxaj+LZ399miQoMafXouqoL6Lf/T84/OlmnA/6GXqbq5yS48yJ0fVB0pVp8PlVeAR4BNZbBGTgafGegNDh4WG0tbWhqqqK6VbevHmTMdgJuHsYzOMg532251JiQfGTWaEEGhMQSiAzxZgYoZWVlUyfdWJigmUPEDhNIDV/OSMg19XFKfgUI9pkgyfKuiDtUmLU0uIiGRESy5m0bymuBJyOjYxilAGnw8z8abB/EGQA1d/Ti97uHvR2d6NrPmW/va2FpeuTIRRtjQ11TOu0vq4WtVXVqDCaUFxYhJzMLNy6fgNnT6dCq9YgKjwCAX7+8DzoDs99HyNg3/sI2/9LqL0+wPHAj3Al1gu5h0JQdjoGrZdVGLqlxYSYBEtGEqyGBGfa/rzGKRZS9+f1TsV58FQkI6hEzEqJzIRySp8E5iNAaf08tZ+P4zkrdFnqAPOrkFSY1imY9ujw1Qj0XAgFZR2S9qgxwR3XiD2qisOWeAJHnWZJK6E9uled5EyvJ/1RhRa7YtXYSezR6DhsjYzB9rAop/ZoQAg2+wXhDW9/vO7hjX91O4gNH/wKpy6egWN+fuTgBk286+UReCgCHCB9KhzSVX/0g+PZX/uTDJNe0Ffh98UKpInnYdarGUPy2YNTawNwpdU/i6TGVLoTHG097Y/6o54YuBIFyzrUYX2e6gGxfR16FQZvqJDwy1cQ/+FbOO+9BzfDf4HOyjvzMy0+6Xyo1ed/8gjwCKzxCDCm3Tx7UH7/8C0RgESA0cDAAGMlmkwmBoSSWdKFCxdw8uQJxvwkII/0Qh+XGr+Y9bgUcPB5PWZxHGQAeXHcCFhOTU3FlStXIEkS02MlOQJi4xIr91FSKfTM6PnJ4OjjnuXDz3a9/k3xkbfF4Oli0FQGTknLlFL0zVMzzPxpZnIKU0zXdBzjo2MYGx7B2PAwRocHmc7p8NAA0zkloLS+thomYylu5+Xg1o3rOHPqNA4lJUOtUDJANCw4BMEBgQjyD1jY/P394efvD28fP3h5++KgpzfcDnrAzc0N7vv3wdNtH4LcP4LS+xMcCtqPz6K9kKYNQP7RUFSfjUH7FSd4OiUlOY2iDPGwG7RwkO6pbBhKJquiGmaJsp6UsOopK0zFxrgW/doYkz9PY1B+L893nbOIasyISqY9OsK0R8PR8VkIGk/6o/KwO4rV+6FUhmKLNhm/UB7CzhXUIGUAqTIRe5Xx2D3vXE/s0W2RsdgaEY1toZHYEhQG0h7d7BOIDZ5++L8eXvjf+z/BXreP0NXVDDisDBqlXAVOI1mvvSq/70dHgAOkrop1Pl25jmd/TcioNfxQKsZ7UjbGpWSmiUQDqPXWkVN6PK3+mfUqTOoU6L0SjtbTAWg65o3xG3GwUHqSfn3JDTxvdcAuqTAraXB8/1bE/nwDTnnsRlrIe8iK/hXaitIBkHM7B0gf3fjzT3kEeATWWgRkcIj2BBDRnsAhOTWe0rMpTZvStcksiTRCjx8/vsAIfRwI+ryCml/mvggEfVgygD47fPgwiymlxut0OhQWFjBzINIIJbM9YjXy18pGQP73IIOm7N+G1Qb7nBWkZWqT95Y5WM0WZgRFgOnw4CBji5abypCbk4WrVy7h5PGjSE6Mh1athDIuBnHRUYiLpn0MYqOi2RYTGcWAUmKPRoaFIyI0HNGhgYgMDkRocBCCgoIQGBQMv4Ag+PoFwNfPHz6+vvD08YO7tx/cPX3gfvAg3NwOwHvfh/Db/wFC3D9AnPenOBTijutxHshOCoQxNRot1xIxlBaPWVHNFvVJCooAU4shHmaJNtl49fkGq5638Su/H9evr0SuYdqjN6IweDUK3RfC0JIahJqjPihJcsMttRc+VaqxSXsEP1MmYbdm5Rik5Fq/Wxn/IHs0SoGtETHYHB6FLcFh2BwYik1+QXiLjJk8/Zj26MYP30fqpbNw2Mxw2OcYMMpnSSvbX/GrrYUIcID06YBIF/nVt7Pr//pFnfG/CrrSv/umvup/fDO9ZNNXDbWV3xMLIWWcgl2XzHSKnK71rt8ZPcsBg6wfOqVToO96BBpOeqMtNQhT6TSYdGqOPsvr8XMtf/26b5jl1OhCVhJux7yPyJ++ghT3vbgW8C5yon6GfMWv0ZBxdqHzXwtNMS8jjwCPAI/AF0WAgNC+vj4GyBUVFTEn86tXr7LU+GPHjjHwjkBBmeEov/8yQOHz+luK0cP3RgCyrLNK74llS0ZJWVlZDHhuampi8ZeBUAKnZaCanp0MYH/Rc+Tfr1wESM+UGKOtzS0oLzPibt5tpN28hQufncOJY8dwKCURyYkJSIzXIFGrZvsErRrxGjUDSePVKmhVasYe1ShVbE9MUmVsHNsUMbGgLSY6GpHR0YiIikZ4ZBTCIyMRERaK8NAQhIaGIDg4BGHBAYgM9EVIgB8C/f3g6x8APz9f+Pp4w9vbCx4eHjh48CC83A/A68An8Hf7EKFuHyDC6xMoAtxwNNwL11SByDkUgZqzMei5psWUlAxk0JYIR0YC0y11SkupYJMWbUzDdF7flN5LamZMKuvt39c2fXgs59RCder5O7X55fE1H/c+HCv+9/NQJ5gxExFsdEpM3orFyPVI9F2KQPu5MNSfDED5IU8UaA9CrQrFe+okvKdKxNb4eLyrSlkxDVIZIH2QPRqHLQSQhkVi8zx7dJNvIDZ6euNldx9s/MgNH7i7o6e7k1FGSXuUvZH3K9cs8yvxCLh4BDhA6iJQ59MV409v14R+N6u6T8hsGHsps2bm29kVZsFQ4dilT8OUlIApStERlWwQ9Dx0Wk90D6ISMyytPgp1pwLQeSGCMUopPYkE75/oXFzfZ9XjJVcvujwAACAASURBVA/mLYwxkcAMtJpPBSLi7f+L5E+24aLv29BH/gJ3VR+hWP0Rqq/+/+y9CVRcyZnne0t2VdnVLtvtsttuL22Pp3ump997PvPmdc/r9jtzumc8bbs2VbmqtKtW16pSaWMVIAFiX3LPZAchIaENtIAgNxDaJZBAYpVAaN/3FbEm/3f+kYQqhQRSqQRCIu45wc28mWTe/CLixo1f/L/vs6G78zq6epXjyAgfhdTpKQuMKgtIiEawdreN0I3xFBkjlIrQmpoauN1uFBQUYNGiRULVSLgn1aC+MLQ/8FPP70wWJW1HEEobUhHKGKEMO0BFKMHzgQMHcOHCBRHbUsUHvVsrfTTHZN/h3nfjc8YiZfxRLiAwwdj27dtRWlp6a/FA9hNZ/2mpqd4+lMrkWX2P2a9SUkTICbYPlhS2E6sNKRarKDazBSxWk1mAU8JTglMWo8EIg94AvU4PXbIOusTkL1WnCQlIiotHUkwMEmJiEB8Tg7ioaERHLkBURCQWREQKd/3w+eEInxeO+WHzMT9sHuaFhCBk7lwEBgULeBrgPweBc2YjYM4szAuYhYTgmUhfEIACw3xszYzGvvxknF5txPViKk5N6HaZvK76LhvgsMFjJ+TUo9dhABw6UXrtOtAjh/fGvMcSHlZCmWoRggI+ZyIp/o9IKKXuox/5PbGawwwdjBbeh04T2kr0uFqsw7k1CTi/PAoHlkahMScUNSlzsM40H34GiwCkTJY02Zw6pBns3zGnCfg61ZgCutdTPTqxLzHTxEQDJsXrMSE2GRNiEvBWZIxIzCQy14eG46WgefijXxDGfvYZ8pYtgaeny/fyqR4rCygL3GEBBUgfjEyOlP8q2ztH29Bw9lnH7j2ac0+xVt7Q+0vHDmxwFqKbNzt0w3FxpXh0udhzcLtRYsC5glgcXhSGS8V6dLhs6LQbIFcG1c3F0N1cDI1tvSoGJjHocRhwzZWGlE9fgfXT17F07lSUxnyITbrPUGmZhTrrLOzJi0Nn20V095tI3XENVAeUBZQFlAUekQUIdghDCUJ37NiBoqJ1yMvLQ3Z2tgChdPFmIdRRsPOrJUrytRdBl8ViEXZknFDGCGVM1tOnT4s4rYRrBNO+4I2PB4LYj6i5qK/tswDjjBKE1tbWirok3JYKagJv37p/0Me3gGpqGtJTUpFmS/Hu+x7zOcGpLzwlRJXglMCU8FSqT406PVioPKXiVLrs010/MS5eFLrsx0XHiBLbB08JUCMjIhAeHg7GOWUJCwtDaGgo5oaEIDQ4CKGB/ggJ9EOQfwAC/eYgZM5MhM2ajuSAGcgLD0CJfj6qFsficLEZl93paN+QjQ5XqgCiBKO3oKjDLJI+edWiVJj6FglQLSJZVLtMFKUEBAqWPmFtoNNhRLvdgBvrdbi8LgmnC6kejUBLbgT2pQVhq9UfVkMkpulT8J6RrvWpmGJOHVL1qC8gnWK0YZLeIgDp+CQjJiboMSlOh/HRiZjA2KMR0SL26FjC0eB5eJHq0Vlz8FFwAI4cPwqo0GNqLFUWuIcFFCAdKajzwc5jc2uCVtGIX2yohlZef0lz1WGaswTtjlx0OfXoLTXi5igM3N5easDJlXE4nh+JtlK9yHTOgPZdjtEFiocGVD4asMqMrUyqBUciPG4jCiI+QNyHryIvYBKKo/6MTcnTUGmajmrbHOxLnYn6nPm4eeEIutWNwD0GAfWysoCywINYgABNAjX5WO59P4/HCOCYLIku2tXV1cI1nopQQh2qGAnvrFarUK4NBnR8Y2IO9r4n9bX+oFjCY9qQCZNY+B7GXaV9qbzdtWsXDh48KBS5g8UHvVvd+dajevzwLHA/tqZy9/LlyyLJVUNDA7Zs2SLi6nIBgXXM/iL7TP924fv8bn2Gx+52fLB+w8+UJZ3xaVO9hfDUt/QHp76KUwlPpeqUrvosEp5KcEp46gtO4+PiERsbi5iYGERF0V1/gSiMdRoeEYmwiAUInReBefPmITRsPuaGzkdASDj8g0Ph7x+AgNkzEfTFNIR+8SkiZ38CQ+gs7CxciAPOfBxxLsYlRzquOdNw02FFt8sMEefU6VWMwp4MUYTalMpTvdd1X9xPq3vqJ+k+W/0W7/yGgJQeiNeKk3FxTQJOr4pBS743c32TNQBrLWEINCXhfWMK3mGhotOciqlDCElFUiZTKghHWagenZBsggSkE+OSBSAdtyBOwFHGHn0lZD5eDArFi35BeHP6dOStXHYrc/3Du5qrT1IWeBItoADpg4HJkfJfG1sTNVdd3Q/tu85rZc3495ItqChbIpIPebgSLFaGvcq70TLwtZfocH7lApwvjBOZPuli1OPUw8OMn0/YKufo+z1GdLnMqMsMRNx7v0PanEkoCn8PFQmfYafxc1Rbp6M2bQ4OpM1AQ0YArh5vRPcAbqxP4uVc/SZlAWWB4bOAjD3JPWEOVW1UgxLqnDhxQigUqVRcunSpULQR5giX3ZSUrwxnBgM3o+U1Cb24p0qQhYB5+fLlwpWaClwqca9du3ZHTl6lBB2+fnGvb2JdyELVbnt7u3CN5wICQxts3rwZhYWFQkUtwTf7zaNq52kZ6ehfeC4SkMq9LySVjwlLbylP+xSnVJlKaMq9VJlKaCrd9SU4FYrT5GQkJSWJkpCQAJa4uDhRYmPjEBMTK2KdJkfOQ1JEGOIj5iEmfD4iIucjLCIUYfOZJGoBwkJjEDIvCvMjo7C+uAg7NldgW0UZysor4Ha5UeGyY7OrBHucq3HImYeTrsU4687FRXcOrrgycN2Vhg6nDd12I3qdBhHHdPTdhz4akYCy8/DYnUIaEXu0OAmX1ybgXGEcji9bgJZF4ajPmIsdFn+km6IEGJ3YB0QlIJ00RICUcJQxR8XeYBPu9YSjLOMSDRgfr8OEmCS8FZWANyNiQNf6sWHMXB+GPwaG4I8z5uDTAD+cOH4EvehFz+0RSu51yVavKwuMQgsoQDpSUOeDncemfXG/dtRhTFltu+ZqQnipHZfKbLhSZkBPqRU33CZ4GCtIwNLhGVwe5SB+k8G0C6LRVpzkhaEuqg692ewf5Xmp7/7qbU8mBKDtqB5lDFKPy4Az63RImz4W1umvYUXoVLhjP8FW/eeotsxAbeosNGYEoDVzNvZl+OFs4xZ0i9uBUXhtVz9ZWUBZ4KFbgGCHKsQbN24IRShjHRLMMdYh3XwZy9JX1UjAwyLhnlStyf2jgj4j4XulTXzPhcekzbjna1lZWaBbPJNRVVRUiGRJR44cESCaSasI2e62+aoUWW98rrZHYwEJQi9dugTW3Z49e0TiKybAYt0ypATr2lcFfLf24dtWhutxGpOe9UHS9IwMsGRkpCMjrX9JQwaVpXcc5/vSkE5Xfemun5KCdF4XUlKQSnDqC08JUC1fxjkVqlOTCSZRjDAaDd44p3o99Dod9MmJ0CXGISk+FnHxBKdMFJWExCQ9rCYr8jJzsKagEE6HHVu2bsauqirU1dZ6y549qKvZjZpdlaiu2onqnduwa9sm7NyyGZs3b8KWjRuwvdyJba4S7HauRq1jJfY78nHUuRhnHDm44kzHdVc66G5PcNrlYgJUxjj1AlTGLGVIJMY25X0c7+eYF0HdE3/1e2Jls6G3GcOzMRTbzRI9rhUl4uLqeJxeGY0jS8LRkjUPVWn+KDEHIMwQi8mmLEzoA6LvGr0u9lSRvm16+EUCUn72FEOKcK+fkGQEy/h4PcbHetWjb0bGi8z1f5oXiddDwvGKUI8G46XPpyNryWJ4PJ3w9Pag59EMA+pblQUeIwsoQPpgYHKk/NeWhrj/5KjFc64a/MC9HZtdhYAzeVTefFA5em1dvBjc1I3E0N9IDLWNmQiAN9n8Hu+NtRmddjOK5k2F/qMXkTd3MkqjP8CW5GmoMs/EXpsfGtIC0JQVhH3ZQWjO9MfpnavRiR6oafFjNCapU1UWeMQWIEiTQOfKlStCDdrc3CxctcvKyrB69Wrhwk1AI918JcwbLmjzuH4PoVf/wt9CCEq3+Pz8/FtZ43fv3i0UhVQWEoSqbeRagApqFi4eMFHS2bNnRVgDxgjdunUr1q9fL+qW9SyV1FSFjhQIOlz9qX/b930uFwYIiW2+iaL43GZFitUMq9kEq9koisVsFop0njsXZhhSwm53CHszsRvDeZw4fhznzp7DuTNncebkKZw4dhzHDh/BkYOHcLj1IA4daEVrcwtamvdhX1MDmhrq0FC3F3V7a1BbU4091btQvbsKuyp3YOeOrdi+dTO2bt6EzRvLsancjZ2uElQ716LBsQqtjnwcc+TinD0Tl5wZuE6XfWcKOhxmdDi9pYvwVHhzKdf8ob6HVp//1edBHUzM5GDmeh0ur0nC2QKGaovCwUXzUZsRhk0pc5BliMQUk02oOYcCht7tM6kenWKw4W3u9RZMTjZhYpIRkxP0mBKXhInR8Ri3ILYvMVOUgKOvB4XiNf9gvDpjNj4J9sOxk8f6BpC+zPUjdzhRZ6YsMAIsoADpSEGdD3QeL1TUxWnlu6DZD+DFMhfanN6g66NtYOSKn0rA9NVvBkZyO/EmDbAK5ahQk7pt2JM5D/oP/oBsv4lYE/k+KhI/QaV5JmpS/FCf6o99mQHYnx2M5pxgtGYH4GhZLro91JCqTVlAWUBZ4O4WINShsu3YsWNgrMNt27YJReiKFSsEeKArty/IGC6Y8iR9D+GPjA9Kt/hly5YJaMa4knV1dTh69KiIEcpYrQRtUv0plZ9yf/caVEeH2wKsD6qomSippaUFBHJy8YAxQglC2X5Vv3mwxGK0G/sMIbIIL5CaioXZmVi1YhlK1xdh5/ataKivF/FZL168KEJ7cBGBhfVCSM1QE1cvX8GVi5dw6cIlXLxwEefPncf5s2dx5tRpnDl5GqdPnsLJ4ydw4vhRHDt6GEePHMKhgwfQeqAZB1r2C3C6f18j9jXWo7G+FvV98LRmdxV276rEzqpKoaDfvn0rtm3ZiK0by7BzgxM73CWodBVhl2st6h3LcNKeiXaXVYT9uumy3VKTjuR7UHVuT9ac4l71KTLXO4xos3sz118oTMCplXE4vCQS+3PCUJs6Gw5TCGaadHjfkI6pFiummlOGRDHaH5ISkDJr/RSDFZN1Zkyie73IXK/D5FhvYiYC0jfCo/B6WARemTsPfwwKwR/8/PHi9GnIW7oQ6O0B6EWhJkTDPVyq73ssLaAA6QOByZHyT78uq4knIH3GUQ23qxAeVxx6HISko2tgU7/3yavvm64UkVmV7lhUkJ5fa0Da9Ddh++JNrJz3LlxxH2GHga71s1CX6oemjAA0ZwWgJTtYlMNZfji0xgJPV9tjeWlWJ60soCzw1Swgodrd/ouvMT7o+fPnhYsvoZwEoatWrcLixYtvQR2p5CKkeJIg5cP+Lb72kUCHEJT2YwiBRYsW9ana7ELVVl9fL2KESqDDmK1qe3QWYJ/gxv3dADSPc/GAKupTp06BKurKykoBQtetWycUoYTdbFcSgHP/sNvZk/p5vn1G9hsZToIxWF0uF3bu3CnsfvLkCVy5fBHt7W3o6Wa/8arAZN1xUYGqd/YpWRjbteNmOzrabqL9Rhtu3riBG1ev4frVq7jWB04vC3h6ERfOn8P5c2dw7uxpnDl9EqdOncDJE8duA6eHD7XiYGuLgKdUnDbvb0RzUx2aGmpRW7cXNXV7sHvPXuyurkHVrl2oqqzEzu3bULZlOza5inHQvhBtLpvy8lLzsxE5RyUgvWnX49r6JFxal4QzhQk4viwGLbnhqMuYi0rLLGQaYvC6JQ3vG9Pxtsk65CrSW671VI4yOZPeIuAo1aMEpBPjdZgYk4DxUXF4K9Ibe/T10Pkic/3vA0Lw0oyZeGfOFzhxpBXwdPYlaHp0Y476ZmWBx8cCCpCOFNZ57/OIiBjzD42Nz2grG5/RKiq+qVXgm39b3hCnuWvxiX09uh1paGfG+lESb1RB0ScPivrWaafTImJVwa4XblrFkR/C+Oc/YlnQJNijP8Dm5M+wyzwDtSlz0Jjuj+YsP7RmBeBAdjAOZAXjSOYcHFgWj+72q4/P9VidqbKAssADW4CQh4WAgAqq48ePC0Xoxo0bUVRUJIAO3bh9wYQCOg+ucCO4oi0JdagapI0Zj3Xfvn04ffo0rl69CipCWSfcCHN8ywNXtPrHh2YBCdgI16g+5AICQSjBnN1uF3F1uXggVdSyv7Den1RwOVS/izbztRuvRYxbTBC6a9cusXjAcBK8dhFMs264CdFXr6dPAcbogexP3j4lG4Jvv2J/kyEPPN3d8HR1o6ez61bp7uhE5832W8ULT6/hxrUruH71Mq5euYgrly7g8qXzuHjhLC6c94LTs2dO4fSpE6KcOnkcJ48dwenDB3H80AEcaT2AQ62taG1pxsF9jWhpasD+pnrU1+7Frqpd2LxtKyrcdlSXLsdx50L0uCwjEpL53oOqx0/2HKN//dIL8UaJDleKEnB+dQJOrozDwSUL0JAVipqUILgMcxFo1GOSKQ2TzFa8OwSxRvsrRyUg5Z4KUqpHJRwdl6DHhNhkTOhzr38jIhrMXD82JAx/CAzFi3NCMP7Tz5G7MFMkLezp7UE3PH1ZGZSMVF471V5Z4O4WUID03mByhLzjZ67G//rrLft2ahX7y7SKfat+ubFh+4/K9p3VnDWotOei25mENmc6PE6duvFQK7SPfRvoclnRYzfA4zLj8LJY6D/4PRbOfgNFke9hY9InqDR9jhrbTDSk+mF/VhCaswNxQJQgtGYF4mjmbDTlzkPHpRN3v/apo8oCygIj0gL9J/s8SQkLfE+Yx+gaf/DgQTBeJV18mciHWeMJHwh1JMSTYELuhwqCPG6fS6Wnb+l//lS2yTirtCczxrvdbgF0aHeCUCoMfV3jfetIPR4+C/j2m8G+lSD05MmToKKXGeMZH5SgjopfmSxJwjzVX+69gCD7j7zWECLLPsPHjA/KZFSbNm0SCzYMJ0EQTVd4gmkCzbtd3+6swweEGiSsnl709njQy0Wknh54ur0xY3u6u9Hd1SVKV2cHOjva0dHeLpSqN9va0HbjOm5cv4Zr167i6pUruHL5Mi5duoiLFy+I33CO7vpnzgiX/VPCXf84Th07ihNHjuLooUM4sL8Z++tq0FhZhc07tqJ8wwZMj0/G7sJMdJczcZMenY5UoJThlAzwOHRAqQGdLis6XN6kTv1Blno+usDlcNS3Vz3qjT16cV0iThfG4tDyaLQuisC+9CBUmv2RYozFR0YT3jalYZwlBVOHKCGThKRThWqUylFv/NFJferRSUkGTErQY2Ic1aNJQj36ZkS0cK8fGxqBscFheNE/GGNn+uHjL6bjwmnvHMi7tMJriCx3XmHUEWUBZQFpAQVIRwj+vPdpfK9i/z/+zYYmaO56aOW10Fy1RzVnfefbpRtw1Z2Gbmcy2p1WMLnNcAwo6jvUTcrQtgFmrjej3WlD9mcvwTLNm7XeEfcRtho+xy7rFyImEF3rvYA0GM1CPRoo4o8eyZyJ+oxgXDrSIK92aq8soCzwmFhAAgPCAwIdqhEl1KEiVCZKIsAhxJMuqv0Bn3o+OOAhwPG1Ie1FSMZkSVSEMkYoFaFMuiPVoLJuHpOmNCpPkypqAjgqEg8dOiQUoQShXDwg6JZ9RoJQ1U8G7yf97UO7se/I6w5tSsDMcB0Oh0MsIBCEcgGHEHQk9hmeE6+vslB1ysfSXd/XZZ+KVvZ/uu3fEef06lWxSMLfevHCBVw4dx5nT5/BqRMncfTQYRxobsbRPfWo2VOJXTsrMS5jGX4eHQV7Tg56S9LgcSai3WVGmysVjE/a47Sgy6VHl0jmpO6zh/Y+W9mX9u1wGHGz1ICrRck4tzoBJwqi0JIfiX3ZYaiz+sFtDEaQMQl/NpgxxUwFadrQu9ffAqQ2TNJbMTHZJNzrJycYMDlOh8kxOkyMTsRbC2IEHH1tXiReCZmPVwJD8fKcALz26cdIzUpHr4chOR5wcWVUjp7qRysL0AIKkN6bTI6Ud5Q1/NOY8hb8g303vuvcBa28ET907D652V3ouV5uhsduRpcrCT2OFAVIlYL0sW8DHoceXW4zthpnIPn9/42FQW+jOPpDbNJ9jkrzF9hrm4GmDKke9cJRAtKW7EC0ZAfhcNYcNKX74+yeDermQI12ygIjzAIDAQOCHcY7ZNKX4uJiAXTown03kOOr3OoPMEbjc9qo/+/uf0yCHSrcCHeotGU8SSpwCXTo3ss6IChhHQ1U2JzkayOsaY260yHQYkKe/fv3g4sHhHQyNqjsN7IdsM/INiKPyeejdT+YHaS9JAy1WCzCflxAoJK6sbFRKCnZZ/qrQWX/kHv2qZGwyfOR58Lnvpt8XYJTCU19wamEpxKc3oKnbTfRdu06GNv0/NlzApIePnIYJ/e1oGFfHRprahC+2oFnYzKhxaUgID0JV8rT0OtIRq/DKHIo3HBb0elKRo/yhnvs7+MfF7jbbjegrUSPS2sTcaYgDseWRWJ/XjjqM0Ow1RqATH0E/mw0YarZhrfNaXjHlIb3TNynDlmSpi8VpDZM1JkxIcko3OupHp0Uq8Ok6CRMiIrvy1y/AGNDw/FiUChe8g/C6zNn4e1pn+DsudNAjwKkvtc39VhZ4P4soADpSMGf9z6Psn3/om06iP/DsROaqwaacy+mO1247MpAt9OMHrsRPU69AqQKjj4RN1Uepx4XS0xI/uB3SJ89DoUR76Ms8VNsM05HtXUGGtJnY1+mv1CPtuTMFepRAtLm7CDsz56Lg1l+aM6Yg9aypQqQ3t9ooN6lLPBQLSAn2vxQ+ZiTbaqQLly4IJRte/bsEVCHLqiMdUggwazNEuANBi9GK9AZ6HdLWxHmyEJlG1186ULtdDqxfft2AdLoGk+F4UiBNg+14T3GHyb7ie+edUQQRQhKFTUVvYz1SqXismXLRAxYwm72GfYd2Q4Gaifq+O1qUdpLFvYbPqaKesmSJcI1vqKiQizYUInL6xZh4Gje+rdNCU4FJO7sErFNCUmvXLrshaSnj+Ps4aPY39qMo02NyHBvxvO6XPwq0Qot0YyXDAbUr7Gh22kASgy46TagzW1Gj8qn8ETcy49USNpFIO8yg/u2Eh2urkvEhdXxOLUyGofyItCUHYaalAAUmUMQqNdjgjkDU8ypeMeUIgDpVDMTNQ0NIBVu9X2Z6xl7VADSZBPGJxowoc+1fsKCBLwV/mXm+pdD5gtA+uKcQLw17TPkL1ssLlO9jF+sNmUBZYGvaAEFSO8NJkfKOyr2/6O2oQEvuCqhuRvxm5KdsDvy0ea0oLfUKmKQeuwp6LUrl4mROiCr87r/ttlVZsHK4PFI+PgVLA59G+7Y97HFMB1VllnCtX5fxmw0Z/n7gFGpIg3CvuwQtDJpU6YfWgpNfS4mX/HaqN6uLKAs8JUtwMkzgQ4VRgRwjFcnkyVt2LABzM5MdRtBDguBhAI2twObr2IPwhxCZaps6eLLGKFU3tI1nopCulgTrvlurB9ZTxJ2+L6uHg+/BVgPBE1cPGBMV8Z1bG1tFVnjS0pKxOIB61r2G7YRPpdtxfexPKb2d+9X0lZcPFi4MEckGGPIjvLycqGkPnLkiAjp0b8V+PaZ/q+N5ufyGsLrCuObMiFUV3sHbl6/gauXr+D8+dO4dOI0Dp84itMHmlHeuA/fsi2GZsrHXyXn4gfxNvwqNgFLlmXjZmkG2t3J6HLSK84KxoZU983KBkPVBghH20v1uF6chMtr4nG2IAbH8yNxYNF87E1n5no/5BrDMMWcgXHmHAFG3zXZMNmchvHm9CFzs78NkOotGJ9kxPhEI8Yn6DE+jomZkjA+kurRGLwxfwHGhoTjpaBQ/ME/GC/OmoMP5szEmdPHReZ6xh69XSM+mq9W6rcrC9yvBRQgHSn4857n8UNn3f/zc3cDtLJqaM7qq++Ubuk96U4XNxA9dK8X8XoYt1ENpkM1mKrPHfq21eMwAk4DWvJjkPz+75DjPx5rFzAx08eoNE1HTcosNKT7oZkZ67NkYqYv93Sxp4q0OZsZ7f3RkjcfPR3X0M1ronAl6+mX//V+L5bqfcoCo8cCctLbf+9rAb5GNRWVbYxR2dLSgqqqKpGVmcCBCizfpC9SnSUBhQI4dwc4vnahraQalI9pT8aRpH2Z/Zqu8QcOHBAglECaMJSgQm2P1gKsAwJP2X98z4bH29racPGid/Ggrq5OJEsi2KYilIpftoH+de/bLtTjO/sOFwpoM1+7se94QehCrFixQiweMDFVQ0MDjh07JmA0Y2qyTtT29S3A9k5bUk3a2dEJJnq6dvUqLp2/KKD/6WPHcfjYMfx97hp8L3Udfm7Jg2bJxnOJufh1tAmRhkS0FKcBbiO6HWZ0Ouluz6RNRvTamchp6O9B1X3+6LBxp9OEdqpHS/W4VpSMC4VUj8biyJJI7MuZh8o0f1QY5iFYr8ebNtttMFRklx8i9Shd6/n5b4vkTF9mrp+UyNijSZgYmyhc69+KiMXrTM40LxLjgufh5aAQjJ0diDc++RTZS/Pg6eGspwdqxvP1r2vqE0ajBRQgvSeYHClv+Jn7wD9/d1OzAKRjXHtvLHOWoN2tsjyqm5kn72amx2XFEv/xsH0+FgVhb8Od+DG2Gqeh2jYLtWlz0JTpL2KNerPWfwlH+dwLSAPRnOV9vC87GJ3XzqJLJG7kH94wqE1ZQFngfizACS/VoFS2EYRS2UYQSjBHRSizxhOEEkLIxC9KFXonvBkMaEmgI+EOQQ9jgxKEMvRAWVmZAM8tLc0iPivjhCqgcz+t99G9h4CUsJrQmm7ZVCUya/zWrVtRWloqQCjrmHUuVaGq39x/v5F9hTbjY18VNcNJUHVLFXVtba2wPeuA1zBez+R2N3gtX1P7B7cA2z7HDBb2gfa2m7hx9ZqIS3ruzFmcPX0Wrxa4MSanGL9MXwEtfSl+o1uMv07KgpaQHYVE7AAAIABJREFUjt8mGGBfmor2UhN6XAa0u1LRQzWpy6DUpAoQP7Q2wMRMbXY9rq1PxuU1STi7Kg7Hl0XjwKJw1KcHocrsh0xjJD42WDHJkoYp5pQhc6n3ddX3qkdtmGrwwtFJySYRe3Righ6TY5MwITr+Vub61+YvwJ9CwvGnwFD8LjAIL86YjekBs3Hq1HFAuNb3qvnOg1/K1H+OagsoQDpS+Oe9z6Oi6Z+1zfuhuXfjf9p34rA7B3AmPbTBQoHGJw80Pj51StDPmFMmdLqsqE0LguGD/41FAZP6EjN9ih2W6diTMgcNmQHYlxU0ICBtzQoECxM1NecEoyFrLi6fbEZPL91MODnqVgrSUT3ojb4fL0HA/cABgjcCOCZK8o11SOhAF+6BEiYNBgBH62uENr6/nSCHzwl1ZHgBgmUCZmaMZ4IdqgkJ0wh0qDIkbJD1N1DL9a3Xgd6jjn91C/S3u3x+N3sTBFFFffDgQRGvku7aTH5FyM2QErItyDbg2y7U4/sDo7Lf0Ia0KRWhjKvLeKzNzc0iPivDE1DVLvvNQLU+WF0O9D/q+P1bgPa9BUo7u9DRl7yJcUkvXbiIGeu3Qsuz46c566DlFOD7qaug2ZZCM+bi+aR0/N0CEz62JqG5KAdwpKLTnYQul07NdxQg/dptQMQdpXrUbsCNUh0ur0vA+dVJOLkyFoeXLBCZ6/ek+GOTYS5mWOLxrjkd75iyMNGcNuSAVChTjTZMNtgwRW/BZJ1ZZK6fwNij8TpMikkUcPStSG/m+rFhEXht7ny8GhCKfwsIwIuff4ZlyxfD09MO9PZJQb5cE7r/DqzeqSww6i2gAOm9weRIeUcfIH3aWYMUexFuupmUKflrDxaPD0RTAPNJratOp0XEnOpxGHDTacMivwlIm/46Cue/B3fiJ0I9uts2A7Xp/mjMCsT+7IEB6cGsABwkIM0KRvPCeSiP+wQnm7bBg154xI1CTx8oHfVXf2WAUWwBQoRLly4JN9OmpiZs27YNdrsdBQUFIiafdI0nlJAqLQVy7g/kEOCwSGXgl0BnOdavXy+UbUxOdfjwYZEBW7nGj8yO2B+EEvjIcBKMD1pdXS3iVlLly6zmVIQSeLO+Vb+5v77S/5rim2yKtmTiNhlOorKyUizaMKbx5cuXQdd4qhTVNjItICGpp9snLumNNrRdvY7kzXuhrXTh+3kOaIvX4kdZRfhmWgG0tBxo1gx8I3kR/iY6E/9fog45eQZcdaShrdyGTpeaBzyp84Dh/F2MPXqTrvXrk3BxbTxOFSTgaH40WhZFoDZjLiqt/sg2LsD7JrrWM9ZoBqaahhaQeuFoCqYIQGrFZL3lFhwd1xd7dGJMAsYt8CZm+tP8BXgldD7GBoXhFb9Q/HHWbHzqNwtHD7fCg27hWi+mPAqQjswLpDqrEW4BBUhHCv6853n8pqL6n//Dpkb8V0c19ruz0eM0ol25nChA/ESsKHsVpL1lNuzLDoXx41eQFzwVpbGfYLOOiZlmYE/qLDRkBqJJxBf1us/fzcXeF5DWpQVhzdxJuNK8VUBRsZ7aS1Sq7hhG+MikTu8hWIBAh4pQggQqEqkIpYsv1Yr3q2yTyrf+IEM9/xIASSAqbUKl7erVhdi0yRvrkJnHr169KpRtvq7xvio21hWL2h6uBfpDznt9uoQ6jKHIOmPmcoaTYLxXqqgZH1SqqOXCQf/6l+1A7b/sI/1tQZvxmNzL2Lp0jd+1a5dIUMUYrf0XD2T9+PYd+fhedateH34LiLqhCr7HA4LS7o5OdNxsR2HTEQFIn12+AU8tKYW2uAjawnX4VsZ6PJ9aAM22CE8bU/FMUiaejrViqiEeDWtS0eVK6VtMN8LjNKHLZYLHYUaXy9wHT43CE2k4YZv6rscLWhOOdvZlrr+yLhHnVsfi+Io4tOZFivlHdUoAXOYghBrj8Yk+W4DRyeZUvPsoAGmSERMTDRgfr8P4WCZnSsCbjDsaHoXX50XipZAwvBw4F6/Nnos3P5+BVUuXeENboBdd8AhhyC0l6fB3f/WNygKPsQUUIL0nmBwpb/hPZVX/9NOKvQh1lqPLnYw2Vyo8DhWTR92cPF43J3erL97o9jjNuGq3YIn/G0if8QbWhr+H8oRPsd04E9U2P9Sl+aMp0w/NIgkTEzHdHZLSvZ4K0tbsuaiIfg/7s8PgqSkSK6pCa+IhHlWA9DEetUblqftCAN/HvsYgCKW6au/evSI+KJVtBKFUthF0SpAjoUR/aKGeDw50aDer1QqTySQUglS3URG6c+dO4eJ7+vRpAdUY65Cwk/WktkdrAdlXBgLQVCCeO3dO1N/27dtF7Eq6bksQKiGe7DuqjwzcR3xtJe1EiExVqMViEYWqUNqXIQioomaiJC7eEIQSSqs+82j7y1B8O6+CrFf2QS4QdXV1YsexM/jFSje0wi34/rIyPLXUiW/kleC53GL8RfYaaIxNmpYPzboYmj4bfxmfin+INSHGpsMZexbgSkK3gyHGbOhgxnuHBd0OE9pdRnS4jEo48UQIJ4ZmbtPlNOFmqQHX1+twcU0iThXE4Gh+FJpzI7A/PQCVNj+kWRZghsGAd0yZGG/OwrumVLwzREmZGH+UiZl8M9dP7FOPEo5OjtdjckwyJkYn3qYepXv9K8FheNk/GK/OmIlpwQE4fuygylk/FBcx9Zmj0AIKkI4U/jnweQBPaem7n9Y2Hfy/ni+r6awsW4xOt15kd+TK6d2Akzo2NAOrsuvQ2NXjMKHbZUHjovkwffQ7LJk7GfboD/vUo7OwN9UfjRmB2Jfpf09AKt3r92eHoHzB22h32nBzSx560ekNVq4A6Sgc6J6cn0yIwBihjHdIdRvdTqkIpWpRgghCPKluk6BC7QcHO75wx9c9mmrBvLw8FBYWimRJhM9UhBJG9998YZwCPf2t8+ieE8ywvuiWTSDHOmTiq+XLlwsVI/sLAR5DIkgQKhcR5F71n4H7j7SZ7zWHizIMO1BcXCxU60zsxpAerIv+20Dwuv/71PPH1wK+10ZPTw9ar97A3xeUQ1u7HT8s2AhtVTm+vcyFp5ba8czi9Xhu4Vpo2YVeUGpdgr80LMQLSZnQ4lLwf8fFYdXydNx0pKPHoUeHSy/2HrvRm8yJsFQBQmWDAdpAh92AG+t1EOpRZq5fEY3DiyPQnBWGOps/HKa5iDTG4W2TFeMtGRhvScO7JgveMQ1dkiZfQDpJb8EEn8RMk+IYezQZExYkgrFH6Vr/WlgEXp47Dy8FhuCVOQH402fMXM/Yo50KkD6+l0l15iPKAgqQDgwmR8orjsYfaI4aneaqbXjftRFtwq3egh6nAd0OqxoEBxgE1Q3S0MDMobCrNzlTKtaEv4OUL8ZiTfi72BD3EXYYpmOPdQ4a0vyxL9OrGr2XgvSgcMEPwYbYj9CUEQgGZG93p6G355o3OZOnVyVpGlGD0Og6GTlR9N3TAoQEEqpxL13jz58/D8YIraioEPFBCR58YZ4CNwODG2kbqmd9QwVI6CX3EuwQMhOEbtq0CQQ6tD2BNOtC1s3oaq0j79f2rwcJ3GSfYX0xTqhcPCCgI+Am6Jb1LOtdtg+1v3sfkn1G7iUIlfbjnnZlkjHpGk8AzQUcKnN9r2kjryWNjjOS8Jn9o/9jWoDHeH1jffXvW0Nmod5enL3ZgX9dvxla0Q68sGYLtDWboRVuhLayHNoyJ7QlJdAWFUPLWYunMgrwzZRl+KZ5MZ4xZOP5xMXQYtPwYnwENhWmotORiXa3Ge0u5mTQoUfNCdS8cJA2IGKPrkvCpbUJOLsqFsfyF+BQbgSa0kKww+KPLFMUPjWaMM6SjnGWDEwyp+EdsxlvD1EW+ykGb9xRKkiZnGmizozxySZMSDJiQoIeE+OSMSEqEeMi4/BGeDTemL8Ar4ZF4KXgMLwYMBdjZ87EtEA/HD7Uil6RmEl5rgzZtUt98CiygAKkIwWD3nEeP195/Nta8e7nNMfe/66VNa7/gaOqodyVD4/dIlZJO12J6HQqBelQADv1mcMLV+lef3pVAlKmj0VuyNsojfkYW5I/wy7zTNTa5qAp3Q8tIjP97ZC0JTsQ/eOQtmYFoSE9COvD38WlYiN67TrcXG9Cx/XTXsd6D7xK0lF0mVc/deRZgBNTTkqpbKOyipnLmcGcMUIJG5YtWybgA1Whvsl+FMy5O8zpbxcJc3icYIx7gh66TtPFlzZmYqqGhgahKmT2a2YiV9vItoDXRderomZIA4Lsqqoq4bJNuM2wB6xv9hkqQ9l/+rcN9XzgPsR+0x8kSxX1mjVr4Ha7hb1pd9q/re2GgGwju9WM7rPjWMOFA6milmPNli1bRIgQjjX19XXDZ6TeXtzo7sbETTXQinfg6aLt0Iq2QVu71QtJV5VDW+GCttSFpxfbMSZ3PbTstdDSC/CCbTm+ac7FD5MzMCYxHd+OM2OaxYiNBVm45kxHm9ukXOwHgYOjfW7TKdSjybi6NgEXCmNxckUUDuWFoyF7PmpSguAyB2KeIRGTTBmYYk7HFJGgKV08piv8UJQpBm/WesJRqR4dn2TE+AQ9xsXrMJHq0agEjIvwJmeS6tE/BobgD3OC8Mb06ViSvwjwMEQJcyyoTVlAWeDrW0AB0jvA5Eg48NPi3c/9cuP+NdqG2h2ae2/9j5z11193b+m8XJaGHnsKmPW73aVDpxoI1UrpY9gGunzAPlf7u5wWbDN8IQDpqogP4I7/GDv001BjnYn61DnYl+EnQCiB6EDFC0oD0LIwFNuTP0dD5lx0ulNFwP7OEiM6TzVCxCDt7fEGLv/6V0/1CcoCd6huqMKRShz5WKpBL168IGKEyqzxdI0n0CGwIchhkXBCQZyBIc69bEOgQzUok+oQhG7evBmNjQ04deqUULfJ+pHNl88JEXz3/d8j36v2D8cCg9mXr7HPEFgzUdKZM2dE0h4mSyKgI+BmHcvFg8H6DIGfVEDeq92MxtdpH/5u2ignJ0eoQQmamZSK4PnAgQNgsiQu5vTffPsLXxusTvv/r3r+YBbob2P5nHsWgtC2tjZRZ1TzNjY2giB03bp1QknNumZ/Yd+Rdc9jjAk7XBvPs7unB2E1LdBKduLHxZXQ1u8QalJt7TZoq7f4qEnd0JbaoeWVQstdh6eyV0FjtnsmcjLn4Re6HDyVlI1fRSUgyJKImtVpaLPzvs8skjgRCHY4LfDY6W1n7pszmdGjvO9GzdyJMUdZmJjpZokO14uScGl1PM4UxOJ4fiQO5IajOjMEu6z+yDeG432LGRNNGXjPmIr3BBQduiz2dK0X7vWEpHqrAKQTk00Yn2jAxHgdJsQmYUJ0IsYviMOb4TF4Y340XgsJ78tcH4JXZs7BnwP9cfgIY4/2fJm5frg6s/oeZYEn1gIKkI4EHnrnOazb+vzPKuqOf3NDI7TyemiuOuS71ohMjaN9BVD9/uFVdw6Hva+uN2Lx7NeRGzAORdEfoiLxU1SapqPGNhMNGX7Yn+V/h1KUQJSwVLrcS3BalxWCsgXv4XqxDl1OKzqcVnSVJKNz/yZ0iElcl4rR88QOaMP7w+TkVH4roY6MD3rw4EFUV1eLZEkEoYzH1z9Z0mBgZzTCmnv9ZtqLhepA7pnwRcYHJTiTyZIIQgnWmCzpbmBH1pfaP3oLsA9R2UYId/ToUaHolSrqVatWCtBNGMq24atuvFdbUa97FxhoMxa5AEO78DrE+KsMP8BwEjU1NTh06KAIKSGzxvNapraRawFe13iNk7GouXhAyEmVb/+xRl43fYFo//7BRYdh3Xp6kHfwFDR7FX61fje00p3QiqugFVVCW7cT2prt0FZvhFZQ5lWTLnMIUEo16ZicdRiTWQgtdQW+a12CH5sWQtPn4tn4VPw2Ro/ZJh1KC1Jw1WUBXHr02k24WabDTZcVnY50kb+hkyHKHkNxgTrnrzb/EWCUcNRpQntf7NGr65JwvjAeJ1fE4HBeBJqyQlGTGoQKkz9iDHGYaE4Bs9YPhVq0/2dOMdoEIJ3KvcGKSX2xR6kenRybhEkxCRgfFScy1/9pfhReD12AscHz8GpgKF6eHYQ3pn2OnNxs9HR3cYVKiD+UgnRYr2Tqy55YCyhAeiecHAlH1u1/Xtu85+hzjqbOX9trb/60bCtOubLFCqgaIL/aAKnsNfLs5XEY0ePwZhrtcVlwJD8aadNexqp5U+GI/RBbdF73+r2pc9CUGYD9WQF3BaQHsnnc7xYo3Z8dJFzzd5tnClUq655qa49dh/bq9ehm/vreTqUgfWIHtK//w/pDz/6fSKUhlW0ECefPnxPKNoJQxgglcODkNDs7+zYoMdjEtP9EdbQ/l0CHe07sqWyjPRnnsKCg4Jaybf/+/UIROpBrPOuRRSpD+9ejej40Frhb/+ExKtsIrJko6fjx4wKEMmu8w+HAqlWrBAhlXUuQx7qXfUEqQFU/GlhVLfuL7D9cPJCJkrhAQxDKrPGMzXru3Dlx/eoPQWWfkfuhaSHqU+/XAnKs4aIb4yG3trYKmL1hwwahCF26dOmtsYaLRuw77DcP0k94jR3OECMeTzfKT13As85K/JW9Bpp9N75dshtPr9/lBaWEpHS5X7PJC0pXleOp5WUYk+/CU3l0uy/GmJw1eDqzAFrGMmi2xUJRqhmW4XsJKfj72GRMMttQtDwNF0pMQk3a4Tahza1HF+OUOvQKkI4CQOwLSBl79HpxEi6tScLpgjgcy49GS2446jOCUWv0R7Z5Pt436/ChPgMTzRnDC0gNVkzWmTGRcUcTDXgrXodJQj0a/2Xm+nmReG1uOF4MDMXvA4Lxh1mz8FGgH04xcz1jj/YKRnq/lxf1PmUBZYFBLaAA6UjAoXeew8rGZ7SKupqnyho6/pt9b3uSqwS9TrMKPj4KBvTRAHTh0ENAUrrau1Ow3TQTWXPGoSjyfZTHf4htxunYZZuN+gx/NGUFoTnrzlijVJC2ZvnjUNZsAUmbc4LQkBkIR8Q7OL86Gd10sXJ4VQKwJ6Nt2/K+m4hOAUoHvS6qF0eNBSQMkCCNz323jo4O4eLb3NwsFIoEOnRBpXKRk0oJcdR+YHjjaxvfybuEOb4xVhkjtLCwABs3VtwGdAgJOIGX9eRbR+rxo7EA+wohm+xD8ix4jOo2KkKZMZ6LB1JFzfol8GTxbQu+bUQ9vndfIgiTMVZpS8Iyu92OHTt2gIsHJ06cELGNqc6l2rB/Hcm6UvvhtYC8fvUfZ/icCwiM68qxxnfxgGFYfMeaoeg3vAYTwg7HxhG2x9OF1qtt+A/uKmiOGmiOPfhBaTWeK63GsyW7oQlQSrf7bdDWbcMzq7fgGWa7X7kB2nI3tHwHtCWl0BatF673f5W5An+XugTfsy3GU6Yl0PRL8UxiFn4aY8Q/6wxIzrHgcGkaQDhqN+KmK0W4XY+G++3R/BslIPWqR5NxeW0Czq1OxIkVsTi0ZAGassOwNyUAW4zBCDUl4i2LDR8aMkTs0f5qz4f53Ju13qsepYqUsUelenRcgl4A0gkxiT7q0QV4LXQ+Xg0Owb8HhOCPzFz/+SfIWZID9PL63kP5h4Ckw9GH1XcoCzz5FlCA9E44ORKOFBc/91P3wWatrAo/cu/GSccyoR7lxX40D3bqtz/+9d/jNAIOHXodXMk3o91pw+rQqVgU8jZKoj7ApsSPsMM0A9Upc9CQGdAHSO+uID2Y5ecDSINRZZmFKvPMvtijBgFIexwmwJGMGxtz0evhjUQX6GSvNmUBaQFOWpn5WiZ9qaysFEpFKhY5OaWLr4R5BBOyDMVE9UmCQ1L5R3tR3SSBDtVtVIQyLh7VUHTxZUgCuosyfl5npzdzvKwf7vsDBd/X1ONHYwECHUIVqhKZYGzjxo0ChDLpC9WLrGfWPfuJ7DOyfcu2IZ+r/Z1QlDbzXTxgjFDG1S0tLRUAjfElqcalKpcLORKE+rYGBUZ9rfHoH8vFg5MnT2Lfvn1i0Y3xXjnW+C66yfHGdz+UfYTXZybeGq6ty9ONC+1d+KeN1dCce/AdVx3+clMzfri5Bd/f1IynN+6H5qiGtp6u9zvwjXXb8dza7dCY8b5gkzfb/XImcirF8yLjfSm0heuhZa2Clr4SWspyfM+8GN82LMRzSdn4QYIZ/5BoQECKFduXW9HmsAFlVqEs5T2pNy7+wElveR/J93nL438fPlrmUhKQtpXocU3EHo3DqYJ44bXWnBuB2vS5qLL4YYk5DB8bU/CekQmZbHjfOLQu9hKQEo5ONljBuKNSPcrETG/FJmNCdIJQj74ZEY0/MXP93DC8EhSM3/vPxdjpc/Dp9M9w4uhBdMED+sUxuwJ6PSqE2HBdxNT3POEWUIB0JODQO89hN57WNuzZ/RNnI75wOPrgKIOMK7eQ0TKwP9G/02FGL9WddhNOrzMie9YbWBX2NpyxH2OLbhp2mWegNtUfTZmBaM4MEu71rVmBaO2Xtb41KwAHGZ80i7FIQ+GKeA/nCxPuCEXhYaB+txW9nRdEBnsFW57McU3CALkn+JQbj3FySldfwtDDhw+DIHT9+vV3QNDhmpQO5YR3qD+bNpLfQdglgRePSyjGx1Q+EZhR3UY1IZVtDE/AemB9qO3RWoD9wlfVJvuOPCu+RvBGcM1kSQShMlGSVLXJ/sL24NsuZPtQ+9vhp7QXAbK0jTzGPfsSlbarV68WCcaYKImLBxKC+l7XZD2p/fBbwLff8Ntl3+FxFplkzHesIQT1XXAbKf2FgJTq4+HaaJ9r3T34YFsdNPce5lk4/heuusDnXHWfP83irv1Mc1Q3EZ5qJbugra+CxmRO67yKUgFKCzdCW1UGbbkTWr4T2hIHtLwSoSjVctZAyyiElrICT1uW4hnjImj6RdAS0/G9OBN+nxCPvGw9jpRkostl8ybxcZrgsVsAuwUehwkdLoaCsogYpnAY0GtnPNNkwK4Tx7qdFnS6CFe94aKe6Hv2x1Sc0+Wy4KbDhOslBlwqSsaZ1fE4sSIaTUujULcwBDWps+G2zEWYKRYfmiyYZPIC0ndN1iFzsZ9iTBGffQuO0rW+D5BOitdjUkwyJkYlYfyCeLwV2QdHQ8PxWnAoXg0Mxv/wC8GETz5Afm666K5UZMsyXP1XfY+ywJNvAQVI74STI+HIuv3P/2BD7dHv2muwtWwlulwEo2bhNqwGYbV6+zi3AbFSz5tOh0HcfDbkRiB9xutYG/4e3LGfiGz2NbbZqEsLwD7hXh8sAOnBAQApoWlLdjBqTDOxMeoDcbN7u30YmsKCTsacunJUAFLvKuuTf3kfzb+QEzCq25gxnvH3qFakGypVWIQShHicFMoJqtxLYKH2t0Od/vag/agINZlMYk/YQxUUMyZT2UY1LuODEuqwLrhJgMC92kamBQiv6RrPDOYMJ8HkLYR1rF/2Eda7BOD924R6PnifoX2kktpsNovHVKiXlJQIexOkMVmVXECQ/UTuR2aLUWfFxR4mhmtoaBBjzdq1a4VC3ncBQfYb7kdqP+Ei1rC1td5edPb0ILymGZp7L7QN9TF3TL2cNeVaGZPU1kLsHXtuKUq1ou1eWLqWGe83QFvl9iZzous9s97T9X7hOmjZfaA0bSU021Jo5sXQjLnQdDnQkrLxmygDZsTEYkWGHqdKUoCKVMBNJakBHS4dbrotuOmyiQRPTPLU5rKhzZWODmcauhw29NBlXyV8GrGejZ0OE26UGnClWIdza5NwalUcji+NRNOiCOzNCEKl1R9LDfPxiUGHKaYUjLNkYKrZhuEBpCnCtX5CsgkT+mKPTorXYWJ0EiZGJWJcJJMzRQn16Csh8/FqYAhe8QvEv8/ww0ezP8eVS6dV0FE1/CgLDJkFFCC9Y0weEQcqGr/zm7LGo2NdFeh2p6PHqRdJbTgg3w5/FCxU9ni82sBtgNRpxg6rHxb6jUdR5Acoi/8MO4wzscc2B/UZQdifFYzm7IEB6cGsALRkB2F/TpjIXH92ZRy6XVRa+9qECwsWdNuT0XGqXgHSIRtMHu4H+07UfB/LbyF0k2rQCxcuCEUok5A4nU6RKImTUIvFAgkipMJR7kfqJPVRnpcvJOZj30K7ccJPoEMQSnhWVVWJI0cOi3iTsl5896wj1l3/4vse9fjhWeBu/aT/p1O1y7iUly5dElCH8So3b94s1IpcPCD0Zr/hXrYH7ln/su/I/aNsqyPxu33tJR8TLMtkSVykYTzW+vp6oQhliIK7bbK/8DX5WO7v9n517MEtIO3K/UAbX5NjDRNcEWRzrOE1kIturGvZbwjA2TYft/7C38BkaXIxayBbPKzjHnp0eHqR0XwM33DWQKvYt0orPfDsbfMv1x6jtuUANNfePZqj2qjZd6/X7Ls9WkmlcLu/BUnXbYG2ejO0wo34xqoN0FYy870T2tK+OKW5hKVF0LJW97nfL8WPLLn4mSEDmnEpNP0yaLEZ+GGUHmP1BqQuSUPtGhsulxjhcSR545Y6eE9pQ6fT5j1WqgPshj7l6cCu+bffi/rel6rHw2GbDjvVo3pcWpeMs6sTcGJFDI7kRWAfY4+mBsBpCUO8PgETLRkYZ87E+D5A+o7Jq/J8mHFH+VlTTSmggnSqKRWTDd7YoxKQMnP9xDidgKMTFiTgrcgYvBEehdfnReLlufPwYmAIXprlhzc/+Qg5S3LRS3d6j/LCeVjXJPU5ygK3W0AB0tvG4xHzZPvxb/+XsobWorIVIjkTSr1Zv7ucln7wRw2ywzHIqu94eO3MF5BSFV2W8BkWB01C8YI/ozxhGnaYvIC0gYA0e3BAyiRNrdnBqM0MwYaYD+EpS7trIrMuB12mEnF1/xblYn/7CDAin3FCKuEa93RV9M3kywQWTPpCd0VORJWi7d7KtcGAEifHEuhwT6gjQWh5ebkAOlRI0c2agE3WzWBQYUQ2rCf4pFgXvoVu8TJrPMMaMM6rdI0nsBusPajX7q8/sa/Iaw/7DBcQ8vPzUVxcjK1bt4q4ulSE8vohuZXvAAAgAElEQVSl+s3I6ny+fUU+lmMNFbz0PuDiAeuxqGiduB5yrJHXSnm9fJL6CsdTXjeGYyPW6fV4UHLiHH5Qugtaed0JzbH7r2+bg9mrE7Wyhs1aRWO0pmlPPbuh4Q/fctZ0P1tahTGlVRCglDFK13uTOY1Zuw3PFxKWboRWWAFtVTm05WXQ8l3ehE6LvQmdtOzVeCGjAD9LKYCWthxaSh7GmDMEMP1ZQgZ+HGvF30ab8C8xFnxutCB7SRaqi7Jx2WFDh0OPNhdjl5oBhxmdPObsvyj/8O6X1dzjwW3Z5TCivdSAq8XJuLgmESdXxeLw0ig0L5ovBBhV1jlYZIrApwYrJplTMcGcKvaMQTrVPDSAlPFGZfxRJmYScDTZhPF9mevHx9K9PhHjIuLwRni0gKNUj74UHCaSM704cw5mzPoUZ06fgEf41X8ZRmo4+q36DmWB0WMBBUhvG48f1ZPvVjT9s7axNuCHrho/raLe73l3vf+/2LceOeNOR5s7BSgxo8dhVrFublMGPvjAqW46Hp3tvInGvDFIuxxmlES8h6UhU1Ec9WdsSPocO82zsJcJmjICBSCl+zwz1t+ttGb7oyUnGKUR76E1bwEYSF9mrvetYwLSXns8Lu5eD9wKZD56LvMj4ZdyEjrY5gt0mHiE7ooEoUxgQWUL3Xw5GZVJS6RSh8ceN7XOcE+q5aReunnyOYEObbp8+XIRh5UqQqqijhw5IuAAYei96oxAQW1Db4GB6kECHS4eMEYlk6xUV1cLlSLVioR1rGf2GfYX7n3BDvvNcLfFx+n7fPuNtBshKBOMFRYWCrX6zp07BUhj0p2rV68KpWH/FuG7oCBhXP/3qOcPxwID9RXfT+dYQxU1k1sdO3ZMjDXbtm0T9ckkWLwusm/IPsO9rP/Hqf1+1XNl22ZYlKHeeCcgdG+eHlRdvIafu6uhlTXVaqsrXxhsDvYd955/e7Zsb/vTrho8W7b3+rfKai9q7j3XNMJSkcxpJ8as2/Gl6z1VpasJSumCT1jqgkYX/CXroS0u7otVWoDnMwvwdHoxNAJT2xJoljxohkX4aWIutIQMaDEW/CJGj98mGjHeYkNSmg0FeamoWmVFa1EKLtjpdm9Gl9uCXrcRcBkApwEel0G433f1xSllgqduhzdeqRS7DJ70iXM+s4hz6r2f5TzQgh6GW7s1F+J7TN738b1OMzrEnvf4/C5v8YYBkN/t+/9MPmVCt0hCZRKeil9+9qObJzyMc+iwG3BjvR6X1yXifGEcTiyPwsG8COxdGIrqVD9sMfohxhCNCeZ0vGu2CLf6d8xWTDFT6Zk2JDFIpxi8metFYiadWQDS8UlGjI/XYVxcMsbHJEKoR8Nj8Hp4FF4LDccrwfPwUmAYfu83Fy9N/wKrVy4SXZR569GrFKRDfb1Snz9aLaAA6WDj8bC99tMNjfO17fvwwsZ6aJub8Fcb9iG9dA0ulWWCAyldOTgwijiktwbGx3vwehgDoPqMx68NeAEpA94b0W23Ym3Y28gPnYqSqD9jU/LnqDLPQH3qHDRlBAj3errYe0sQWvqB0pasIDSmB6B47gS0u1LhcRjhuUvAfH4n7PG4vHUlenvagN7hUUmM1mFF/m5OVgkHJCDgnpNTxqWkiy9BKDP5MjkEMzMT1nGSJkGeVGd91YneaH+/BDvcc6IvQSiVbQShTLRDN1ECguFSDMk2ofb3toDsLxKmUX1IF1+CUMZ2bW1txZ49NaC6l4l8qPZlXRPkjBaYMxR93Pd6w+uQVFFzkYYglNcqJqqiwvB+QNy9a1q94+taQPYROdbI5+xD7DdUUVPFSxDK0AZcdONYw8RxTJbEOmef4X4o2tTj8plysYR24jaU7ZuAtEusl/bgeNtN/JdNNfjPjsZj/7Sy6ieDTrrK6n+sbWjYo5XXX9NctR8+Y6/+jeaoeUdz13Zq9mpopbv7EjpV4ulbMUq3QluzFWPWbIZWUAFtZTm0FW5oy1xeF/y8UmhCWVrcF7N0NbTMQmhpq6DZlkOzEpgugmZikqeF+FZSDn4Ul4lnYmz4RbQRv40z4g1dMqZZdUjMNmNpngVlq1JRs9aIw6VWXHBY0UalqdOC9jILbjoN6HLp0O3SiXtVj8PqndtxfuewinvYXt7HOgx997JMAmUQoJMimR67TSSS8vCx01u6HQwjZRCF7+X9bqfThHaXRZQOFwGqEQS1nQS5AqgSluq9eS0c1r7vNovkVI/7vIq/r8NpxI1SHa4WJeNiYQLOrIrFsfwoHMgNR01mCCqtM1Goj8D7FjPeNtmGBIb6uufTpV4mZyIcnaK3YDKTMxGO0rU+XodJMQkYHxV3y7X+5fAFGBc8H38KnIcX/UPxp+l++CxwNo6dZB8lHu2Gh4IPtSkLKAsMgQUUIB10PB6uF//OXRv6jHvPVa1sD37sqMXfuLZhb9kqMajCoQczKBKUCvdkBUh9Vk8fP0D4uN98fN3z580LA+ATkHbZrVgzdzJWhL39QIC0dWEINsf9GUfyF6DTnQpmqxer4f36CPsNHEm4XL4QPTcvwMPYPWobcgtQhciYbQcPHhQZzDdu3CjcT5n4hW6+nKByAkm4I+GEnKjx2OMyuRzq8xzIFrSZVAfyHBYtWiSUbRLoMEEVJ7wEoQQFhKG+E18JE3yPDXmjUF8wqAUIQuXiAetPqqgZ95XKRYI79hG2Cd8y1G3wSfl82oxAjP2G/YfXIMaR5OIB44NSgUsATRBKIM3FHII2brK/yMeDVqR6cdgswHrxHWuohGddsk451vC66DvWyOupHGuelLb9MH4H2z+3oRwTbilI0YPLnV3418pG/NJRf/yfShoHB6QrV35DuOE763+hNTY+I+Znu3c/rTHjfVl9m+bae0xz1PRqJVV4qrTyLgmdtkJjUqfVm4QL/hiqSglLqSxd5vS64eeVQFvkhaVjctZCyyqElrES30hfie+lLsf3bcvwgjkPmnkRnjIvwncM2fi2zgtOf5CQiZ/HpeA/x9vw14np+PukNLyot+Ftgxl+Ngt06RYsXGhB8VITtq00oHGtEUdKjLjgsKDNZUGP24qO8lR0b0hHT7kNcJsApxEeewo8zD/hsAjw2UkgaudzG3oEVCVkZfF6GnLvcZjEPXav3QQPizjm9dyikIDeVgSrck84y3ABnSJcwO0K0697zz/c/885xk2HAddLknF5bSLOFcbj5IpYHMqLRFN2GBps/ig3ByDMFIVperrTZwwzILUJODqJyZnoWk9AStf66ASMWxCLNyO8metfDgvHG0Hz8GJACP7NPxCvTZuG5csWobvrJuNTiNT1aiYzbMOM+qJRZwEFSIeLgQ76PX9X3hL6HXdtu1a+F78urcMkdwnanJmAXS8KVxO5AqkAqQKiw32z8bC/7zZAWmrF6rmTsawPkG5MnoZd5hmou4eCtCUrQLjc78+ei5LQiehwpQjXooHO1fudRtxwp6Pr8hGx9jrqrvVf4wdLMHC3SZN0V2SiJLpnU53IrPGcnFKlI+MdSnXbaFfq3GsSKyfvfB8n8LSXLDzGiT6VbXQFZdZhAjRmjWecSbpHEoRSPXU/m6zX+3mves9Xs4C0rdz7/rdUtl27dk2AOCoTqVAk2CYIZf3SNV7CPNZ//3Zxr3Y02l5nX5GFtqLNpDKQx5mAiiCUGcapvJUglAs4Mmu8bx3Jx3erP/ma2j88C0g7y/3dPpmLBwShcqzZu3evGGsYj1qONfKaKet+tPWDB/297DMsvAYNx8YRqgc96OjqxdS9LfiJq+7Yr+4FSAeaRVVUfFMrr/1fmru2XnPXQrPX4CmqSe01EMrSkipoxTu/TOy0dhu0tVSWboFGZWnhRmgFMrlTHyzNd0LLs/fFLqU7fjHGLCzCmJx1GJNdiKeoMs0o8Jb0FfiLlHxotnxo1jxoliX4j8ZF+Fv9QvxEl4MxSVnQkjLxrcR0PBefiucSUvB8vA2/TLDgvyWZ8G90tdabMM2aguhUHUyZOuTkGFC4xArHyhTsWGNBwzoLjhdZcL7YgqulFlwnVCUwdVnQ7aZ7vxXdbkJWM3pdRlEYJ9XjtIjSzfwVEojSRV8oVi3opQDHrhN7j4OqVqpVH+95VofDiDaqR4sTcWFtIk6visOx/Gi05IajLn0uas1+yDNGYoItGZ/pUzDZlDmkgNQbczTFG3tUJGaygnCU6lEBSON1GB+bKNSjhKMsTMz0ash8vB4Qhj/4z8X/mvUFPg8JxOnjh7/0gONKg1BiD0ePVd+hLDDaLKAA6UBD7rAe/7Gzca62YW+PVrb78s+ce66vc68UgxZX/ehWz7gydJnwgp7He/B63Adfdf5fr/35AtJuCUj7XOzvF5B645EGoCL2PdSkBKDLxZV0uiJ5Yzb1r6Mul9fdiLGZuk/VoWu0Xee/xu/lhFVuBDuEcFRYVVVViZhtBDpM7kBlG6EOJ2i+MOdBJ2yj8f8k2GFGZCrcaE+GHeCklUl26BZPoOOrbPN1x5b1pPaPzgK+/UWeBeMdEmDLxQPGByXQYegDAm9CHdVv7i8x0t2uC3IBQcZYpWJwzZo12LJli4gvyfigVOUSrnFBh9cx335ztzqTdaf2j8YCrCc51lRWVoqM8XKs4aKbhOGq33ydfpMGjjWEyRxrGLOYCzXsH0PdJ3hb0QmPCKEYdOA4/qKs9vQPHU23J2n6KrMwKkpddf+qOfb+T81Vu0nb0gqtoumA5qxt0Jx78VRZ/S33e219ZR8w3Q6NrvhF27xxSwlLRYKnjd64pXTHX1kGbTld8t3Qlkq3fAd+vMiOF3JLoeWWiFimf7lwNf4ypxDfzVqFb2esgJZNgLoaWtpq/CRlDX5mW4lvpiyGZusrBKnmxdBMi6EZFkLTZ0PTZUHTZUNLysL3EzLwq7g0/G1sGp5PSMePE9Pxf8al4rdxVvx7vBkvEa7pTXjXaMRnFhOSUxORkZGIvIU6FC41wr7chKoCE2rXmHGwxIpTrlScd6bgutMm3O57qE4tM6BzQxbaKnLQUZ6OnjIbPG4L4DKJIkCr04jePs8semcNHjP1680N+t+3P8hzJmbqKNUL9eildXFCPXp8eQwO5kWiMSsMe1KDsMXkjyhTMt4zpWGqiD06NPFGpYs9XetZmLVexh6VcHRcgh5vMv5oTOJt6lHC0T/ODcFYvxC8NDsIf/r8U6xcsRjdPd3oFs71fdflL2/PH82FWn2rssATawEFSL/KEDx073XV/6NWvvfs3zh2ef5fV5XnONWjDn2fWz3dKrxxYx5kwFD/8+gHbVUH/euAweuNaHfYUBgyGctCmaTpA1QkfSZikNamzkZjZsCXWeyzgnEgKxgt2UFozWLCJma4n4vikPG4YTeDyZ548zYgIHUw9lMKPHYdOg9sxWiNQMpJj+/Ex/ex7xhHFSKz+BKEUmlVVlYmYh0ShBLoSJDHff/iCzAk+PE9Nloe0y6+v1XaQtqOE1MWwh1O+JmIilnGd+/ejQMHDoikOwSh95qsyjrsX7e+9akef3ULSLvyP+XjwWwsFw9kgjHGei0pKRGAW6qoZV+RilD5/G7txPeYepx+SxHqu3jAkAMyri7jSx49elSAULrFSwB6PzUv6/d+3qveM7gFZB+RNpXPB/ovLh4wwRiveRxreA1kAiyONXLBTQJwee2U/UFeU+Xz0bqnXQb67bSdHGv4Prl4QBV1TY03nATHei4e+C4cDFRfD+s4AWmPiJ/Yi0VHzuBpV3W5VrHn+w9lkuVq+jutrPF/aK76P2kbGnRaecM1zVFTpblrezXX3r5YpVWgK75WIl3xqTDdDm3dVm+hK74ApoSmdMknNGUM0w3QVlTgmWXl+E5+GbT8vnimBKhUnS71Kk+fX+TEdxbZMSaX6tM13pK9Ht/ILsL3stbih5mF+G5mAbT0VdAyVkFLL/DGPU1dBi01H8/Z8vFdy1K8YF6CF0yL8YwxF5opF5o5F5ohF5puEZ5JXojvJmXhu0mZeCoxB1oCSybGxKfj23Hp+FFcGn4Sm4K/jbPiH2LN+O/xFvxbghW/T7TglWQzXteZ8GejAZ+ZdfBP0SMsw4QFmSaYs41IzzFi8WITCvMtKM03YPMKHSpXGVBbqMe+NXocXGPA8XVmnC624HypDZdKbbjhtqGtzIYOtw2dbht63AwTYAW4L2NJAcqtwAYLUG4BysyA2+x9je/je1wsPGYEfBJeMdTAl4VJsPjcuyfA7XWa0eu0oMNuwg17EjrXxuHi6gShHj2UH4OmRZGoz5iLKmsg8k3hmK3X40NjBsZZrCI5k4SZQ7EXClKDDUzQJOKOSvVogkHEHp0Qm4xxUfF4MyIGb4RHCfXoy3Pn4ZWgufi9XyjGfjELMwNm4tjhA6LHcP7SF/TlYXVH9TnKAsoCd1hAAdKHMh5/3Q95vnzfb7+3oZ6DOGLLnGh3W0TMGAXW+oM19fzJaBOMqWtEm8OGgpApIklT0YL3UZbwCXaYpmNPyiw0DABID2b5ozUnGJWW2ai2zUGvm8nLTOhxDRw3iTGZOpxpQpXdUe8clWHN5URV7gkQOCHiBJXx9hi3zeFwCDdUORGlsmSwyddAkzJ1/E5Vj7Qj3afp5kulDuOD0r2XdSG3rwJ25P+o/cO3APuJrAu55zH2mc7OTgHimDWe4SSobKMLN+tYqhhlfau+cGdfGMwmvnaTAIyLMlTcUknd0NAgElWxDnw31o3aRo4FfPsMH1MRKpOMEYQyPAivhbLPcKxhu/Ct/8HaiXrNayv2EdqMIFTahM8Jl2nf4uIiUIHLhZuRlFzs/2fvPMCjvM58/xkMtnGIE8exk7Wd3GR3syW7e3dvNptsbnI33ZXeBBIdm2JjTJGEhEBCgCpImhlJIIpEESBEEU2aKomOAfVCNZhiG2MbGzAGVGb+9/mf0REfYwkk1KUzz3Oe75tv+nvOe868v/MWdxV7F1yoxv4r19DLUXBJy31ADtLGGlrmgj9pueUlmiW/SLMUFImjteC4Zimopq2l2YqdoskCT7uPovfu99Bz12F0ryny1E0cazxNd9SE5gt4uhdaxh53Y/Enhugzp2mN12mvNAee2uhArw129FpvQ0+C09Ssu425TtlYIIo5T9lW78QTKTvw5Krt6J28HU8m70CP5Aw8Qm9UhvQzH+qKLei+fDMeW7YJ3ZZtQs9lm6DVQFUtcT20xFRoCaki1P+R+LXQTDXNuAZa3Br0jE1B99gUPFZzvOu5Su/VldAWs61Cr+gVeD5iKf5ukQHfCUuCFr4B2sLV6LZwJZ4KXYZeCxPxnUVL8cyCBDy/wISfLDDgP0Oi8ZuQaPwlNBZ9FxgwItyA8ZERmBgdjcmxSzA5Ngb+8bGYGx+DBQlxiE1ahvikBKxbtQTpa+KweXUsdqaaYNuYiD0b4nBwUzzyM1aiIGMFijMScWJXIk7sdLfjOxNxdncC3s9MxIndS1G+axnOZibghtmAL3eb8OGuOHy6dRE+2xiM0+sWoCQlBEWJvsg1+iEiLhKTYwwYbkyCFyvWG1moaWmLNFGYKS4BPjWFmRhaL3OPekXGYHjYEngtiMLQ+REYFLwAA+aFos+cYLw6Owj9fH3xh5kBGPzWFGzZmAJndVd17Wg/65r6Jl1JAgqQNnbJbZHnfyenaF7vnBI8Zy1BgSMZTpsBVcwt08Fzwajvr4Bu3WNAD0jdHqTb57sB6aG4t1GQ8M43AOlZ4UXqj1Or/HE6ORC7g7zwaUa00BGG1dT9OW75MxH9besyuMwxuHkso3b/tatM9TROr1+/LjxCaSzROGUOS4b40qiSUEd6tkkwoYzV+uGOXjbSQKWRz0agw9B4ekMRPBOEMsSXMJqAzfOmhwkK9HhKp23usx/0ofE5OTkibJtei9KLmn2t926j3kjdkbBCHevWIeqM1BvOP5QT5yNuHhw8eFBUjKdnIfO0EoZ66gXvs1F31K35JeAp74Z+AvOEyrWGm0Bca2RRPuqGnCPlWsN+lzqjn1O7qt7UJwOpL1JnpBw5FzH6gB6hzMlKEMq1hlEgnmuN1Bn2ZVvrjpPJE4XqunDi+i38Q07BJS3zAVXsm8v6spX4a9llmzVz3m81R9kvNVuRjblLH7Hkobc5D4+Zj+HRrBrvUuFhKkPyD9eE5NcAU3qcyvB8kdO0Jq/ptv3osXUfHt+yFz1rmralJs/pZuY6rQGpmxx4dKMdj2y049FNDjySZkPvDVZ8e70Fvdeb8WSqGY+nZqHHukx0I0hd6waqj67djV5rduGx1bvQc/VOdEvZgW4p26GxJWe426pteHzlNnRfsRU9VmxDtxVb8fjyrXgmaQueTtqCp5I2o/cytk3otXQTHluahp4ErYlsm9xtaTq0xHRo8RvxiGkduplSoYkCVevcqQLiV0OLX41HDMl4xJjs9nCNS0Gv2BQ8uyQZvZakQItd4/Z4pddrTIoAsI8vXoFvRy3H01HL8b3I5egZkYRekcvRKzwJT4Un4dGIpdAiE6CFx0OLSEC38Hh0D0tEz7Cl6Bm+DD3Dk8RreocvQ+/wJHwrbCl6LVqG74fGIMAQjg+3xeOLjAW4uG0Bzm8MxcnVIShbHoD8+JnYFheId2Ni4WNIwjDjCngZEzHKEN8icJTQ1ROQMrRehtcPDV8Cr0XRGBYaicEhizAoZAH6zZ0Peo++7BeIl3z98PrUd/DObF98dOk8XExJoZKONnQpUs9TEmiiBBQgba4lt0nv0yu7cM5jOSV4x7IPN2wMPyZAqt8j7n4wSD2moGT7HwNuQHrTGo90/2HYEOiN7aFjYY94EwdjpghAWrp8pgixP53sDq9/f6U/Tq/0w4lVAThmmoa9YWNxm4nnG7CJwIqet6zL4LTE4OsDG4DqW02cONvu5XrDRho8NIRomNJDhzkqmauS+Q5ZyZfhigQPDLMzmUy1MLSrGqCN/d3SMOXrpPFK7xzmXGUYKI1TQoDDhw+DVccpf4b4qlv7kIDUF6kr8ltJrzaCBAIF5qk8efKk8OzdvXu3qBjPPpfhqXqg09gxpJ7vhqQEYUw3wGJJzMNK6MwNBBZ3Y75JdWsfEpC6InVHfivqDBuBNdcaAmz2XXFxsehLzoX0pCbwVmtN3RsDdc0FEhDzMbne6NcaypQbM1zLrVar8AjlXHX16lXhmSv7pyMdnYQ9LMTtcuGj25V4aV/RxVYDpJ7WWnZJqWYr/lSzF3/aw170aTdr4TXNUgjNqmv0MpWN0FSE5x+FJkGqKAL1HrTdshgUYWpN28HQ/Zo8p/Q+la02hL8mjF+E8td4o0qP1M0Odx5U5kJNt0PbZIeW5nAfeb7R5g7t32CBJtv6muJS0mNV3l+bBW0NPVZrYKs4l96rbg/Wbqt34Ccp2/A886myGFXyNvRI3opeyVvQPXkrtORtoj2ychu+u2Ibnl6RgeeWZ+CZpO1uL1d6ujJ1AL1dl2/Bi8vS8MKyjXh+6QbRtKT1uNs2QEtiS4dGGLs0Hd3YEjbhyYQ0PB2fhhdMafixcSO+E78OjyeuRa/EdeiZsBY94tegV/xaPBm/Fk8ZU/Cd2JXoSdgaEoeXQoORkxKNC5tDcWpDEMqT56E40RfZRj/ExIVhLPOBGpdjhDEJPi0ISGXuUR+G18eY7qlcP4R5R8OiMXRhFIbMD8eg4EXuwkxzggUgfckvEH+cNRvDJ7+BtPVrxGaHy/XNzfWOpPPquyoJdCwJKEDquVS2zv309O6Pm0/8r96ZRT/7tq3w77Xs/OhHHaXYbt1UA0aNouhMQ+CPeo4Coh1vDLgB6VdmIzZ5ANIDSyYjL34qSpJm4MRKf5yqyT9aC0hXB8G2YAw+TAtF1X3C6vUycbKqpS0JTkssvspNQdWtqx1rnq75tjQmJAilcUoQymJJDI3Xe4RKI0tvcNVlmKlrdRux0iuQ8pEglGHU9Ag9duyYkDuhGkEBgYEEChIg6K91yIHWyb40+4M59r788kvhYcUwbYbGs5APc/LJXId6vVG6Ubdu1CcXyk5CZMqTUIdFX5gjlMWSuHnw8ccfC7BGj3a9jkj96WTDrkP/HPYP5zd68HKtOXfunFhruBnEdAecFzkWZL8T8vFcXqtvnKjrd/VKyk7KjTIlCN22bZvwCGUqAubV5eYB131uhFJX2Dc855E3XutoN+ENJwCpE19WVWPckfJL2va9L2pD0ru3jhGm+5Tc8m9pO072Fm1t8ZNaVtFftX2ny7Sc46dEyz1xUnOUfKHZSio1W1GlZiEsLXBqjpJLmqPkrGYtuF4LT2W4flaeO9dp1jF3cajaXKeH3RCVIFXC1F2HodW2gzVeqcyFul/XanKjMkeqCPFnjtSaPKlba3KkMk+qaLnuIlP0VmUTsJW5U7OhbSJcZeEpB7SNbDZoaR5N5FOVwNXsBq+pFmjrec2MHvRuXZeF76zj0Ypea+3ovcaOH6/eiR+v3oEfrNmJ59buxBMCwGZCW3Nv67aGoDYT3cT1XdBStqFXyhY8nbIVz6VsQ++UrdBWb3M3nidvEc+pzeWaQki7Fd2St6N7cgZ6J21Gr4RUPLdkJV4MS4Q234T/FTAPsTEhKFw7HyX0HjXORHrcPLwVa8QoQwLGGOIxxpCA0QZ6kLZMkSYJSL1j4mvhKL1Hh0bGYHD4YgxeFI0hoZEYEhyOgcELa71HX/Gfg7/OnI3/O90PM2dPx0fnTqHKxYL11PeOp+sdbW5S31dJwC0BBUh1q2Qrnaan99Qsha99O7f8wHM5ZZefyy65ojnKr//adgiXbEm4ZU1AlWWpyNGohzzqXIHQzjIG6NHJoko3skzY6DcU6wN9wBB7W/hE7F8yBceMU1G8dAZOrKDX6Gy8n+yPs6v88P5KXxQn+SM7YiK+tjBP7/1D66W8qi3xYAV7AtKv7Umo+OyMxwrQNmGa9YEBGj/0bCPQuXz5soALDI1nsSRCHRpRhBAyzI5HaWQpA/SuAVqXLCgnaZhSboQ60rONhj+BDtuWFrMAACAASURBVD1vWTWeRapk1XgaqHXd6jNO6+vbut5DXXuwBKQ85dHzFbwuPdvYZwQ67EOCUBZLYt/KYklSbyTQ4zjRe3HxvhwndY2hrnhNzi9y84D39ZsH3KQ5dOgQWCzpww8/FN5tnMPYL563uvqwrud5vk7db7wEpKylfOVRvhPXGqaS4FpDL2qCbK413AwiqJPFkqTOeK41nnrTFXVD/5spD9nkdeqKlBsfY0QH0w7QU53zE0Pjz549KwojymJJsn/0R9l38sjH9Of657b3c1lkxuV04pbTiZD803c0a5FZsxX+eytZYvV/TB56aFkF39e2FT8rWnrB97Wsov/Q7KW/18wF4zVHaZVmLXJq5oJTmqWgULMWXtVsxRAFoFgESt+Y6zQrvwaW5kHAVUfxZS275JIAqwKgyoJRHmH9u1lAiuH9R6Dt1DV6q+6saTveg7bjMDThpUqIKj1VCVI9mgCqEqzKIlR73UWo6L0qmwSuIreq9GjlkeC1Jj0APVs32933eY1NAFg+zjQCNakE6OUqmg3aJhseS7OhV5odPdPs6MGiVhut0NLoFatrAtDaoK2ndyyLX/Gcz62BtvSI3WB231+XiUdTtqPn8nSRb7Unc6guioc2LwrPzwjCoDn+SF8cgINGfyyJnY/RsYkinH50LRxl7tGGAtIEjDSwuV9DsErQyhB9H2M8vEVzv7+3YSlqizPVeI/K8PqhEUswXHiPRror1wcvRJ95CzAgMBiD/ObiFb856DMtAEPfnooNaamAi3XrWdJMeZC293lNfb/OJAEFSOtfJFvokcdsx//+O9nl6zRH6euarfSKZit2aZaCjxdZ7LjtiEeVxYRqSwLu2GIbFD4sIZA6KoDaUcaAAKQWI74yJyDNz0sUaSIgtYdPxL7Fk3HMMBVFiTNxfIUfTq/SAdJVfsgNG4/SVXNQaYsXwLMhv9lpSUCFLRYwx+G2JRG3LuTpZnEa8LLpLrfQqTRopBeI9NIhVDhx4oQI1ZYeofRuo0FFKEEDSw90pPGljvcHopSPhDs8l55tDPElCGWIL2Ha559/LrwMpVcOu1/2VQsNBfW2DyEB9g9hNaEOqy8TLNDTin3J/JUM35Y5QiXMUzryYB3xlBF1RjZuxkioI0Eo5yrOWdK7Td+VSm/00mjbc/YFm9QbeoQyTyVBKHOEsj8ZGs/+5RiQOqOfMz3Hhrpftz5JfeGR6zbXGm7M7Ny5U4BQpiJg1AdD4z03D7qaztQCUpcTd1zA0hOX0MNeukbbUfqcRo/O3PIffJvV6NvbbXfJd7Xs8jEClGYWTtDYzMXjxX3C03ta4WjNWrRTyymv0LJLKzVHaaV24Ay0zPyhWlbh/9WsBau07FJotkKXsANpC9a2omrNTm/VwuqeWXnolXm3Pb77GHp6tO6734NnEx6qwkuVYf81of+1nqqHoIkcqjX5VFmMqrYdgLZT1+i1+o2m926tOd++DxobUwfIRtgqwes9R+nt+oBjLaTNhba1pslrhLIErOsy8SRzryZtcudIjUpC79BYPB4YDm3GPPz5zcmYFxqEN41GDGNY/UMWZBphTIC3aEvhbUyCt5FgNQE+xgTwMS8Tj+5iT/QeHcGq9bHf9B4dEr4EwxdFYuiCcAye765c32duCPrPnov+vnPwB98AvDJ1JqbPmo6PLp0TNROYe1Tk7W3b5UR9upJAF5KAAqStvvw+uqfkv39g4+JXclizl1dr1lL81PpedV7WZtyxxaHK7G637DEKkDYgv2RDAJl6TvuCx24PUiOuZRqxwZcepCOxPWQsbGFvYl/0ZBw1TEVhwgwcX+6LUyv9cYbeo6v8Ub7cD5YQH3y+MwaVrFxvadgmgstiQoXNAKfZgApLPG6d3COSnbeFUcJKsswPum/fPuFBwtB4Vpsl1KFRpTeylCH6TUNUyoeyonzcMnMb9oTIzBnJI41TeulIoFNeXi7CFQlCCdcI2fQwVK76ckzIo7yujs0jAcpV3/iu9cma/cNchwzNPnXq1D2ebQSh7GPCO44JuXnAc6U39+pNfTKRcqPOyEJJnIvopc78oATPp0+fFl7sBGvMrSvDfJtnNKh3aYwE9HriqUP69+GmG+c5mYtaelHr1xqpIxwD9Y0P+ZyueJTrC3875cP78hrnGuqLXGvoSU3IzPyghM6Ez/piSTKlhL6P7td/+ud11vOa5AC12Gf7hSv4O4aq2wvPaTllSc/uOZnwlLVwc6sbaM39gY6Sn2qO43/WHCXull3+R81aNE6zFEzSLAUzNVvBPM1SR7MWpmr20gOateDMd61FeMZcUNu+Zy7A0x6tt6UAveyF6GW723raCtDTVohHa4pOdcs6ikdkyzyKRzKPoptH4zVN5FhlnlV6sNakAqg9MkWAvt37eDeZNqAWturB6wPOCWwltBUesczdKluNZ6w+nyuBKwtebbCg55qd7hyoCRuhLUnGU2Hx+M68xdB8w/HoFD/8T9AiDDGtEBXrGWL/MFXrh5uWYjgLLxmTMGJJIkYsToDXYhO8lpjgFZeI4fFuaErPUTbC0eExJlG1vja0PmIJBoctxrCFEW7v0ZCFGDB3Pl6fE4x+/kF4fVYgfuc7C6+8NQlpa1fBVXUbqGYuChVc31nnQvW72qsEFCBt7uXwge/3RG7xr39oL7qj2blzWIpnLHkYabbjqnUVWI270mKAMytOeZAqONppAXktIN1txPpZQ0SIfYYEpIvvAtLy5b44KcLs/fB+8mwcjpuKvPjpuGNPQKXVXcysIfDbZTbgNgEpdcsch68Kd8JZXQUXqwS08o3hvxJMSKjTFQ3Qh/nNnnKjwSo9QhkaTxDAEF9WjadnmwQ6rdzF6uPuIwE95OHTeJ9AhxsH1A2mNWBeXZvNBuZ9lZsHHC/Ku+1e8NlQHaLcpAc6X8PNGMqV8pVFX/TpJNgfdW0e3Kdb1UOtIAG97sjQeFlgjPMec70ybJu5Xzkvcn6Ucyb7n+cNHTNd/XlSbtQdykJ6UaelpYmUHQcOHBAglF7U169fFx6hBKHq9nASeO/zr/Br6zFo9nxojsKyH9pKyp6xFu16oEHVWZ9gLWYof45mLTj+tK0Iz5oL6m2Ep5q18JxmyTdr5nzrPc1akKVZi25rOWUQ3qqOUmj3a/RozS5xN2uBOyUAc67WNqYJ0DVrPjRbgUuz5qOHvRiPOYrR01qAxyx5eMySj57mY+hpzkM3a8EDmybSDdSAWT2k5bmZn1ngPkoIy3QCzLm6yYHu67KgrdoBbelm9Ihbi96RSfh2SAx6zI5Ab98gDDTGY2zcMow1GEQO0ocBpAzF91mSgAlxyzF7VTrmrduOwDVbMXvtVkxbsQGjY5LgE7sUPoZEeMe5vUe9lhgFIB0WFStyjw4KX4xBDK9fEI5BNd6j/YJC8GpgEPr6BeG1GYH4yzvvYIrfNHz64UX+QXJvILdekNvDKbB6lZJAp5OAAqStvrw+ml36m2fsRRWapQislPhfWYcR78jETXs8nGYj7ljj4TKbhIdcQ+CPek778o5U/fHg/qgmqLQYcXVnLNbOHIzUAB8QkFrD3sTeqEk4EvcW8hPeRXnSTJxc4YvTK31xelWA8DD9ZPtiVNpMqLY2zHuU/VELSK1GuMyx+Pq9NFRV3qr54/HNHHktOc8TPjAXovRG6YqG6P1+Ow1T+bg0UumpQ0OVKQcIQgnQCHQYqkgPQwlCpVcO+0+eK9DTkqO58e9NsMN+YxVmQgaGn8r8oIQQen3QAx39uf45XeVcrxMP+s0SiEqvUHoOZmdnC8915plkvkm9FzV1RMI3eS71p/E9rF7RFAnIfvB8D/YXvRLp1UuoTY9F5geVkQf1jQk5bup7XF2/W2iK+mIymcQcRNlmZWUhLy+vNiyemzhca6gjsnnqSX3959mf6v69Ejh9qwJ/zs6DZjsGLbvQ9S1b6fEfWIq7LiAFHtGAbo9nl014Ku9DPH3g/XraGXzn4Fk8aS8KF8Zsenp3Td940V74rpZdFq45isMa3LLLF2q2okLNWvC5ZtE13q9thV9q9pJVmrXkF5ql6L965RwPfZSfYSsq0SyFVzVrvvu1tuJL3Zg+wVqUpNnrbt2shYmatfB9AUEJQvWNOV2txXs0c2GSZi7Yo1kKXFrmMXdhq4z96MEiVMxnunontOVboRlT8VT0CjwZasAP/aPwy7AoeJuMmBCbhGHGFfBuYM5RVrgXsNOQiNGmJHhHxWPO2q2YvyYD0xYnY1rsWkyPT8XEqBWYtWyjAKYTDCuE1+gIAUhNGLHYhOHRBghAKrxHozGIletDwzE4eCEGBM1H34B5eGV2IF6dFYg+02aj/6SJ2LQ+WShItQtg9nthpdSRz/teLVL3lASUBJpPAgqQtjog1Rzl/6zZS67/yPIeNPtR/MpciAuOlai2NqzgjAJwDwZwSkbtV0YMjWeDxYSPMqKQ7DsYaYGjRIi9OewN5EZPwkHDWziW8A5Kk6bh1IrpOL3KH0VJ/tiz5B3csSbAZXGnn+BmQqP72hKHij3JqLz1BSroQUpjR/z9aL0E6DRulWHq9oaTMIeGKUEoDX56QDE0/vDhwyIvK0OsGeJLo1Td2ocEPMGA57ci0GG/EYQy7JSwgSkP6NlG2EmPNunV1tXh54PmAkIu2fhcKT/qC/WGOsQckiyqI/PqMjcrQTSBjrq1HwlIvZEgWv/N6IFIj9Dz58+Lwj3sS31RPjlX8qh05sHe1J4yotwkBOWRaw09Qs1ms5ijmE7ik08+EZtuaq3Rj8yWP/+q2oX+B+m9WPi+5ii6oTmKXD+ydGEPUmmZZmU91tNe8q89Mo/+e32tp7n03144dOkJ+ZJ2d9x16Hktu/S8Zi1kIa7bdTYLrxdWadbC6npahXidpXC/Zi381A1I33PnPN3CXKQWaGt3QVuxGVpCKp5avAK9Fhrxj3NCMUzkCF0qqtWPakT+UeYbHWoywduYCO+IeASu3g7f+FTMS9mBhMMXkFB2E0nlN7Cs4AoisvIwYXEy5m/YjUkJKfCONcEnxoSxUQkYERkHUZiJuUcXRmPY/AgMC1mEofMWYFDQfPSbPRf9fAPwR98gvPzOdMyYOs7tPdryaqc+QUlASaBeCShA2uprSe+cwv/7vK20QnNwl6wE08wO3HIkNB70qBB0JbMOOAZqAanVhAubw7Bq1iBsmuPOQUpAmhM1EQfipuBI/FQUL5uGE0nTcSY5AHujJ6EoKQBVNgJShtcTtJoeagxUOpJQde0jVHFH1sn6kNyfbT1AyvDhB0GRzvy4hD2EOoTFzHdI45R58zwNUwIFXqPnoedj9a5r6oEWlwD7gkCHAI4hpkxrQG8revjS05cAggCPx848llvjtxH0SNhDqMP8q5mZmTh27JgolETPNv2NOkN9YVO39iMB2S/Mf8xq5ZzvuIHA+Y9evhxLUm8kBOVcyb7nsTXGWmf6DCkzHuUGAtOwnDlzRnhRe46M+8Frz+eq+80rAc5Ub+SfZIh9ieYovqplF+EnlsKu60Ha6pZpx/jAntbif9EcxQbNVlSh7T4CjWH29CBlsaa1u9GdHqQJG/BY7Cp0W2TA/4s2wNu0VLTGhNWzQj3B6HBTvCjENGtlGuav2oKAdVasPvEVlpd8iZUl17Gs9A5WlHyN5OLrWFd8DeOj12He2gwMC4+FV4wRw6JNGBoZh8HhSzBsUTS8FkRiSEg4hgUvxJC5oRgYGIy+IvfobLw83Q8DJ0/Glg0pzatc6t2UBJQEHkICCpC2+qrwnD3/1y/aSm8zH8zfZxXBZk8DzKogU6M9ATsgHFS/0e09KjxIrfE4sz7EDUhrijRJQLo/djLeS5iGomUs1DQdZSv8YZ4/GtczjaiyMrze7SFbaeX9xnvLCrD6ySmBRF1OFypbGZAWFRXVAo/OZJDSkJeGPX8X79NjkCHU9CBkaDxBKKuPMzSeoEDd2l4CEgzoj/JbSRBKCHflyhWw2NXBgwcFoJOh8QQQ7HfZJMzrTGO7uX4LZSXBjf49KTOpP3yckHnr1q3CI5TVr2VeXVa/rg98sv/kTX8ur6lj80mA8qVuSJ3xfGf2EdOpMJ3BhQsXUFBQAIfDIfpUhsazv2VuWKUzD/YIpb7odUfqi5QdU9fIwnzcPCAIJYTm3HW/tUbpiufobZv7ISWnWdG9WrMVQMspVIC01a3T9v+B37IWP6vtPvZTbfexf9FsRZ9qLCqVsR9augNaaha0ldugJaZBi1mFF8ONGGxMAr1GWbne27hUVJlvWBX7ZfAxLoMPCzNFxiFs/W7MMq5DSumXiC2vQGLZTawt/RzRe08jKLMQK8u+RFLZlwjflYdZCRswNXG1yDk6MDoOQyJjMSR8MYYujMKw0EgMDg5ze4/OCUH/gHno4xeIl2cGYuDb0zDTbxq+vHqlbRRQfaqSgJKATgIKkLb+irC39EUtu/iKZi/B65l78Zk9CTA/RKjwQ4Chh4FJ6jWNB3BKZvXLrNaD1BaP8pTAewCppcaDlID0cPy7yF/6LsqSZuKY8V0cMU2Hy5H4UEDUsz+E9+kH+WDAttPV+oCUBrMejnSkc0+jlAYrq/jS6Kc3KEEoi4WUlZWJnHkEocoA1a257eyUfUOYQ4BA+MbiViw8Qs82WSyJ/co+JsyhhxsbYWhHGrdt+V2pM1Jv5AYCPUEJdAiZt2/fLuCZfgNBhca3M0Xx+DpSb9hPBHAsMMbQ+JKSEjH/Mbduamqq6Hd6UrPJvuecKaFeW47L9v7ZUm/kkTmKqTOUKwuMMTSemzXctGE6D3rlet7U2uMpkfZ7f/m5j1gM6IJmK6oiIP2p8iBtffu0I30ic5pai/aJfKU7D7s9STdkQkvegSfi1uL3S5ZhpA6QDjcuxTCTG5Y+2Jt0uRuQGpZifMwyLFi5DXM27sGKshswlt2GqewWkku/gN/aTIxP3IJVZVeRWHYNa0qvYopxPYLWboV3eKyAo4Nrco8SkA6ZHyEA6eCg+RgQME94j742azb+9G4Ahk18Ezs2rHRHf+g2O9uvxqpvpiTQmSWgAGnrLwd7Sv67l6Pgzs/MxxBqs8Flj0G1ZSmqLQ/nDecJf9T9+uGckk3by4aAtMpqBGzxOBY/E8m+Q5EexBD7MbCETRAh9vtjp+CIaSryE6ejOMkP5mAfXN4aLTxHWeCpqf1YbYnFnRO5cDH7qIvB9fS8uut91ZJTPg025plrL8ap9Mipy2CXhqnMFUkDldWv6dnGQiEEOvTSIRxgzkmCNv4+aZR6nrekXNV7uyXgKXPZF1I+vE+owzHIoi/Hjx8XxZJk9WuCUAlwPMeEHA/tZey2x+8hZaf3pqVMCUKZfoAhvnqPUIJp6Ymo7yPZj/qjfFwdm0cCUrby3eR9Hj1vnNuYB5lzHfO7slgSPUIJ6ujty7lR6oen3nCc1nWtPY7ftvxOlJFca+SmG/PqMiUNPUJZmI/RB5y/5Fqj76f79Z/+eeq8HUrABWR9/Bk0+zHXs5aiM9qeUvyNAqStb592pE/MKQ/TLEd//lh26V7NVvRF992HoW2nN2ku/nHVFgwxrsQYA3OPLgWBKAEpW0M8SBliP5IepHEJmGRYiVlLUmA6eBErS69jRck1JJXdQPS+swjZYMeaYx8hpeQ6lpd8hTXl1zFngw3z1mRgbEQshkfEYFj4YhFePyQ0AoNDwjBw3kKwcv1A/7l43W8OXpoZgFemzsQ0/xm48uH7cLlYF0FUGm2Hiqq+kpJAV5GAAqStvxzkHv/1E47SO3/JPIxjjm2ALRIVlqUCGjUV/KjXNx2eKRm2tAyNYjMAjnjsiX4LKb5e2Bzkje0ho2FeNB45UZOwP/ZtHDOykv10HDK+C0uwD25Z6GXdTJsIljjcydsBV/WdGiz6TYO4pZYAGnGEiRJMtqVBKj+bMIeGKRuvMSyehZJ27Ngh8uMxt6QsYEEPQxqodUGElpKZet/GS4Dgjd670rONaR3o2UuvK3qEEnQT6kiQJ8GEHBPqeP+QX8IcqTc8p0coZbp5c7ooMHbgwAHhTXju3DkBdR4U5tv4HlavaKoEJFCT70NQzbmZYfH0SDx16pQAcwSh9PJl7ldZZEzqDY9KV+6vK1I+UmfogS7XGnqEslASPW5ZlIrgmZtuTOfB3MZMU6DWGjlCO/HRCZRdvYYeOe+5/imruELLKUEvq8pB2voGasf7xG9byp/Wcsqm97QXf67tzsfjO97D75PTRN7RUcZlAo4+2GPUDVHl80bH8XWsYm/Cm6blmJWQiljHSTcgLb2GFfkfYc6mbESb85FSchXLym4gqfQ61pV9Cf/k3Zi3eivGhC/BiPBoDA+LwrCF4Rg8fxEGBi9Av7nz0XdOMIb4BuEvfoH4w8wAeL01BVu3rYfLVdFqzhqdeDZRP01JoBkkoABp668GuWd+rWWfvjPavAdf5JoELKpQFeyb7BWowGZLg83men8JSBOQNX+sG5DOkYCUHqQEpG/hiHEq8hJnITNkNM6sDUbFw1SsrycNhdMah1sH0+Cs+KpmEm09QEojnN4v9DqiwSiNx5Y+6oGs/FxCHX4PeulkZ2eLPHkEOoRqDFdkER5508MEea4MVymdtjlS/hxPhAgE17L6Nb0UCRzotUigw7Glh3n6saYfF/rrXfH8frKQOkO5yLy69Lo9dOiQCPFlWgKCNaYp4E3qhtQVeU1eb5sRoz6VEpBzMGEoQRxB6JEjR4RXPDcPpEeohKDsezb9+NCfd0Vd8fzNev2Qj0m58b7cQMjIyBAglBs2nK+YI1RGH8jRKXWGR/YVm9IbKZ1OenS58OHXd/CjnCP4kbkYBKTPKEDa+vZpR/1Ex4nvabnFWVp2MX6XcQDDEpIxwmiEl/Fe8CkB6IOO9CD1YfV6YzxGL4nH/LXbMTt5F1aU34DxeAXCrKUYE7YMy/MuY1nJDZGTNKn0BlLyPsbkmDWYnbwJIxZFYXh4NIYtjMCQ0DABRwUgDQpBP4bX+wXit37++J9p0zB99ixcvnAGcFaJYLY6ghg6qeKrn6Uk0F4loABp6y8HBKS2sjup1m2otEWi2swK9izSFKcgYT1AS8HP5oKT7eF9CEhNgM2IjDneWOM33O1BOt8dYp8dORH7Y6bgsGka8pJmY8dcH9y0JKIiq/m+u9Mag5t7VqPq5hetPjPT2OONHkkt4X0kDXe+t8wXSQOV3k8EOjI/KI1ThitKzzZlhLb6UKj3A+vrC4JQwmt6WDG9AaE2gQO9femJRQjBvpZgoi5oIeGFOt4t+OKpMyaTSehmcvIqUV1chvjSi5qehRKEcgNBgZt6h3GrPqCHavoP5nV6IjKdRGlpqUgnwTzJ0ouaodye4fFKb+7vESrnF84hcuNF5lnlNc5HMj8oU3iwwBhBKDfd6NnODUJ1a1sJSH2R/0c8vw03ejjP1fe45/Obfr8aX1VXo+/efPyAgDS3VOUgbX3rtON+IkK6aTlF03s6ij//5QYrhjGs3mSCF0Pla0LsG3dchhE1Vex9lsQjeG0G3jWsxoqCy0g8fhsrCz/Hqvc+wPKS60gs+wrLyr7C2uPX4L9qN+Ylb8MbhiQMpedoWDSGLoyo9R7tP3c++gTOQz//OXhlZiB+N2MmBr41ERlpqaiuuAU43XNj67lsNF1z1TsoCXROCShA2vILQlbB97Vdec9oluM/fDrrvRc06/G//Kf16J2z2cmoZGi92YRKawzcuRmbDwIpqKhk2T7HgBuQOs0GpM0ajDX+I9yANHQsWMW+FpDGT0fWovE4aHgXN8zxqMyKRZWleTYRnJYY3LQn4c7VD1t9XpdAhR5LNCqbAqpoqEoDlUcCMhZL0nuEsiCUDFWUedvkd6gPxLW6UNQH1kqAfUSPKpkjlJ5WOTk5Iu+rDIuXgEJ/bMo46kqvlTpDfWEjHJVhvpmZmQKgsUDVJ598gtu3b9UJdCRckHpU23nqpE0kwH5g2g/mCGW/EWQfPnxYbAgxfFu/cSD7neOgK437pvxWOc9QdjI0nmCZxZK40bdnzx6RV5cQmn3AjZy6wBr7qa7rbTJo1IeKCBFC66tXrwqILfPqMsf46tWrxSaC9IhvaXG5UIUKOPHusZPobS4SgPTnKgdpy9unneUTgG7POcoins0ux8927kOf5SnwMSTAx5D0UIDUx7AMXqZEDDPFi9dPjF2F+WszMMWQiqQjl7Cq7GusEO0GVpR/hdVl17Ag4xB849Mwd0U6hi6MxuCIxRiyKBpDFoQL79EB80LRNygErwcEoa9fAF6aEYC/vPMuAgJ88en5D9zpvhQZbempRr2/kkADJaAAacsuDwcO9Nb2ledrtqJCbd+Zy3+XU/aFZi++NtHqcFVZE3AzJwrYmYivbYSkCui1T6Cn+qW5+6XSZsC1LBOS3+mHdbNHYPPc0cgInYCssDeRGzkRh5dMxh7jDKx6pw8ub4vCzd0xqDAbUGkxoNrW9Dyk1dZY3DEbcOdiMarhbNUiTXJmpleN0Wi8J2yThqj0ZuNR3pfGPA1U6anDx9PT00XRFwIBGjkEazROlYeOlHLbHCUI4FF/Xle/sM8IsekRSkBH6EBgR6+2pkCNrvZavd7wt8v7EurQK5Rwh+HT9KQmDKDcmaeVcI3eoAretI2+yE+V+sL7+nP5uDyyrzjfsXo5vajdYfGrBQiV/d7Vxv/D/F4pKx7lOd+H6w11hWsN9YaAedu2raJiPNMRcPOG4EwWGJP9oo6tKwHqiLxJfZHX5FH/OKNFmELnvffeEylYuJlK0K3ve/044jpE4N0qt5rfsqz0fWi2Qmg55fixCrFvWfu0M717enr3Z3NOxDy59xy+ZS3M+6X5YNVfNpnRJ2GNgKTjjIkYHxuPUXEs0rQc3jVtpGEZRhkS64SoLObkUxOi7xOTiMnGFASn7sKUmHWYk2xFysHzSD56EdG7j2J81Cr4J21G6IZdGLYwGl4szBS+GEMWRmFQyCIMCnEXZnotcB5eHpoxPQAAIABJREFUpfforED8fkYARk4egx1pKbWeo62ia+pDlASUBBogAQVIW3aJAB7RbEUzNHvJph/YCj74tiX/U81eXJmesxPIMuCLnCXA7qW4bYtVgFQB4q6TYsFmwMfborFq2gCsC/DGlnkEpONhXvQmciIn4eCSKTBHToYl7A3cyDIIQHrbYmxGQBonPFLvnNoPp6u6TQApPTcIbyT8lIYpr8lGSEYjxu2lkyuKvhCs0iNUnx+0ATO9ekobSYCGKgEcQ0xpnBYUFAioQy8dGqDsa0IICfD0Bqo6v3+or9QZ6hDlSKjDc+kRyjBfehIS6jDXZF3eUJ4goY2GifpYDwkQVhPofPTRRzhx4oTI9coNBObVJdCR8I5pRNj3SlcerCt6GUkISp1h41rDzRnmLmYOY6YjkB6hdW0cKL3xGLDt4C77iWsNU+ecPXtWbALZ7Xaxkcq8yRJ6S53R//fQjw15zseZW7lVbjWANOvSFWjWAgFIv6sAacvap53p3dPTuz+593hcN2vxZS2n5KOe9nz8s/3Ytd/vPoA/rNmGPvEr4W1cWlPVPlFAUVndnpC0vvB7n7hEeMclior2Y2ISMcWUgrmpOxGcsgPTTRsxLSENM5enI3jjbsxYsR5eYUswPNzdhi2KxqDQCAFH6T3aZ04wXguYi1f8AvHSDH/8dep0zPSfig/PnWgVFVMfoiSgJNAYCShA2qJLxHfzzj71tOP0Wc1ehP/KOgotuwT/ZjmMs/aVQFYsrmUnwGmOR5UtuuvAMQVCVV/bjDi3cSFS3h2I1EAfbJk7GjsJSEWI/WQciJ2G9NleOJsWhmu7lrgBqdkNSJvDm7Wa+X7NsbhZbIHLVQnnXUeMxsyeTX4ujRZ65/DI8OktW7aA+Q4LCwtFrkNCVP2NRun9mv656rzlJSD7goYpvanoDUp4TahDwEDjlCG+BDo0TvXVm2l88jqPDzJUpcHa1Y9SVpQb9YYglMBsx44dIrcuPamZN68ueMNr7CfPxzzvt/yoUZ9ACVDu9Kgm0KEXr4Q6BNqEdAzxpb4QhFJ3pI7II8eA1Af9ubymjm5PUMpBLzOuNdx04wYNq8aXlJSItASMPNDf2D963ZCQ1PO6/jXqvHkl4Clr3pdrDf8bsDAf1xqmYeH/BuZ+ZX9Tb9hkv+vHQGP0grpHL+3WuImx5nKh8Np1PG89Bi27HN+2FexoUQNNvXnnkQDwyKOO4kAtu8SpOQrKtJzSrzRHSb7mKHYRlv5qRw5eWrkeA01JGG5MwGiDEeMMRhCS0pu0PkAqrxOUjjYmYBy9SiMNGB+zFL4rNohiTFPiV2Jo2BIMioiGV1QMvMIWg3B08IJIDJzP8PqFYO7R1+k9OjsIL/sF4tV3Z2LElInYtGkNnNV34KqpTfAwuiZ052FeqF6jJKAkcB8JKEDaogvEL+xnn/oX26kzWnY+/jWrCD1sBQg2Z+K21QSXhSHD8XBa4lBpi1XQTIHTLjMGKq1xOJEShJTpEpCOwu7QsbCFv4mc6CnIjpyM9NmDcTkjCtd2ROHmrhjcNhtRYWmmdAfMZWox4OaRbUDV1+7cP/eZJlvqIRbboYcGoRpBQV0h2C312ep9HywBaaDKP6A8EiQQ6LBY0vvvvy9C461Wa23RF4I7GqZ6j8bGGKVd+blSbnrZ0bONmwcEOoQAeXl5wjuKHrnsB4Jp2T8P7lH1jNaSgOwTCXQ4vxFe0wO+uLhYeCkShBLqENpx3LPfZdPDna6sEw357VJmPPL5BMbSi5rpJA4dOiS8qFlgjGsNPanVWtNamtC4z5F6w6PcPKD3O73gGRpPr3im1mGqEJmGhRsI7Pvm1hm+7759+1plfhUOpC4XLlVU4Vc2AtISPOYoer1FDTT15p1LAtYCL81eHPt0dvm+x63Fh7Tski80WxE0RzE0e0HVv2cdvvnbzTb8cTlB6TKMNjYckBKUMtyeYfej4hIxJjZBVLf3iTbCOyoO3tEGDI+Kg1fEEgFIRWh9aAQGhIRhQPAC9AsKcXuP+s/Bn2b649WpUxEUMA0fXzgrJghXm1khjZuf1LOVBLqOBBQgbdEF4hf2vKf+t738lJadh5+Yy/CM5Rgctk0inP6OzSS8SF2WGFRYTV0GjjWHB6B6j2YChW0EpavtJhw1TsOaWUOwPtAHGfNGIXP+GFjD3kBO1BSk+XvhYNw7+HR7JK7tiKwBpCZUNFORJo6fakscbuxbh+rb19rkr4mnRw4NIl6TBlLXWYTa1y+l/KVnG/OvESoQZBPM0eOKVeNpnBJESE8dvYdbQ4BGV38ODXnZKAsa+oRk69evF/Kl5y09CVks6fLly6L6tdQX/WiROqP0Ri+VtjlnHxBWy6Iv58+fF17UBw8eBKvGb9q0SXj9Ulc8vUI5Bpob7nQ2HZP6Io+EoMwfKSMPZNX4srIykVuXMJr94XljP0l9UWuNp3Ra9z7lz1Q5BKH0BuVmKb3gjx07JtKwsNgiPanZ51xr6gKhfKylPKgJXQnYWwOmiyAepxM3nE781ZEHLacMPazF41vUQFNv3nkkwHR2uceDNFvpxy/ay6/+zF52+3s5ZR88mV14Q8suPa1ll3+h7Tl1pVt26Re/3X3o9iup2zEkYSVYjGmkIQnehsSathSjRF7Sb4bdexuTMIJN5DFNhHdMPLxiTBi+2IgRUUZ4RxgxPCwGwxZFYUiN92j/4EXoN3c++gbOw2s13qN/nu6Hfm9PwdbUJDirK1AF4tHGh7Fxo+vihQvIz8vDsaNHazePuXGs5vbWncvVp3VGCShA2rILRG75t7Ts43k9bEXobTuK/zEfxMfWVaio8RitbiNApQBjxwaMHb7/spfCETkZq/29sXGOD7YHj0Jm6BjYwsbBETUZ62cMwwcbF+KzjEh8uX0xbuyMwa0sAyrMzVPFnvJzWpfgTnYSnNc/gpMhn51xfle/SUiAfxb1TS8WGqjSOD1+/Ljw0rFYLMJLh8Yp4Z2EEp0NurTU79HLi+c0tKVxT3ky1+GuXbtE9Wumk2C+PIZYM0UBjXHZV/p+UuetLwH2Q10wjdfYV/SiZt+xD7l5wFQHhNyE3YQ2+nHQUmOts72vXm7UGTZekyCUXtQs6CY3D7iJwzlM9lPrjxL1iXoJyLlL6o58jPcJrFngiiCUoevcBJKbB1xr9H3fXsY1U5h4pl+Qv6lZj/wD5nKi2uXEsEPuKvb/aC7Z3bIGmnr3TiWBHaXPabuKnu+1t/w//sZe9NtejrJf9s4u/c33Lfl/p1lLfqHllv9WsxcN7Wkv/vwHlsIvfrXjEPqt3IzhhmUYYVwKL5MJI0wmjI5bhlFxSd8Iu5f5SJmTdERsAryWGEUbvtgA78g4jIhgeH00vBZFYvB8d2Em5h59fU4whvoFoa9vAP40azb6TJ2JaYHv4sL5M2B+Lw59ZwMtEJezCpVVldi3Nxeh84MxYdwY+IzwwkifERjpPRzjxozCbD9fbN+2FV9/TVDqhLO6qllVVb2ZkkDXkIACpC27PuSdfUrLKX//Z+Zj0OylCLDaccdmRKVVhdR3eMin4PbDez07lmH3/LH3AFKG2FvD38DO4FGwLpqIj7ZE3gtIM5sPkFZaDRCe27YEVH16FtX8g6IIaadd82icEuiw8jUrl9PLip5tBKHM+0pg5xkaL8NV24uh2p6/hx6CEujwvgzxZWEdhmm6Qeg5fPZZ/aHxEi502oHYwX4YgQ4BHEN8CULpRZ2TkyNyhBKcsI8JdagrEoKz79vzWG0v303CYwlBKT96hBIwsygf5UxPQoZW04udmzgyNJ56wpvSl/apUPSiZgoQudYcOHBAgFCGxhN0y0039n17X2eo463ikVYDSImLZuWfgOYowd9ZSi0ta6Cpd+9yEsgu+LGWU/yBll36lWYvxgvWI/j1FhsGLdsI77jlGGtIgJfJAC9TfL2AlHB0RKxJwNGh0XHwio7DiMia3KMLozBsobsw08DgBSL3aN+AuRjkNwd/9Z2N382YgQFT3sLOtGQA1W4w2gjb47PPriBmcZSAoWNG+2DiG+Mw8Y3xApS+MWEsJk98A2PHjMJIn+EImhOA06dOKveP9rlMqG/V7iWgAGnLrg/2s09pueVn/iMzD5qtEJm2zYA1CqJIjAJsDw/YlOw6tuyyl2GzvxfWzPYRHqQ7g0di14JxyIqYiNSZA1GSFICPN4fjs20R+CIjWniQfi0AafNsLFRajXCaY1FlNuDOhSLxJ4VepOrWMSSgBwN6WEAvKnpTsfo1Q7MJQvfv3y+8FSXQISCRQE/BnAdXvpYgR8pNHqXsaOyz6Au9BwlCKXN6SDHEVwKdjjGqOt+31OtGXTrDX8zr1BuZI5R5dQlCmeaAmwdr164Tmwfsd8Ic/XjgNdW+KQMpI8Jjvb7wupQhwRPTDlDO+fn5+OCDD8QGDueuukLj9aNT9qv+mjpvXglQJ6RXrl53+ClSZ7jWEB6yUBKLXXH+4zzIvLrsX9n3ss/lnNmRdIZjmBuLLX5zcpOa0QPVSD5xAZqtGM/Yy4Nb1kBT797VJPBsdulvfuIoufaUtfiWZivhOLup2fO3/o31PbyyPgve8Wsw2sCq9QnwjkvAyLilApTSe5R5SN3eo/ECkA5bbIBoUbEYXpN7dOjCKAzReY/2DQpBf/85GDArEH/09ccfp72Fab7TcfXCGTjhBH07XTQ+HmCAcM75/PPPEBQ4W3iMEopOmvgGhnsNwaCB/TGgf1/Rhg8bgjcmjMNbUyZi9CgfAUwvnP9AqC/nM3VTElASaKgEFCBt2fWBgHRP4ZkXzKV4xWLHRdtKVFrjoELrVYh7V/Wg5dj/KtOA9TMHCUC6KWgkts8jIB2PzaHjscF/GM6vC8XlzWH4bGsEvtgejRs7luDrzDjcyWouQGqC02JAtTkGX5/aj2oXd3LVrSNJgH/2GK5IsEDAQI8rGqcEoTI0XgIKaah2RAO1rYxpCXNMJhPYaOQThDLXIYuF0LONYIAglN65+jBfCXDksSONq87+XRku+8knn+DEiRPCi5ohvps3bxZ9Sw9GqTPsf9naagx2tM+VOsMcq9QZeggSlNEjVG4e0KuQ3oUShDKlhARxnX3sddTfx/7hPHfu3Dmx1mRnZ4P5Qenty/5l9IFeb+R609HGb13fl/M+f3eL35xAlasacFVi/4dX8Yi5AJrj+JSWNdDUu3c5CeSU/OJZR1nRi7aST5/PLsMLliLnty2FdzR7foVmK3D+7x0H8draHRhmXCGKMY0kLJVgNI6eo/EYEWNyg9HFBtCDdAjhaLi7cv2QBREYNH8h6D3K3KOsXN/fPwB9Zs7Gn2b4YvCkCdi1egWczio3GHXVRAI8IMSe60RsbIzwDH1r8kSM8BqK/n1fR78+r6Efj31fR1+e9+sjrhGUTn1rMrxHeGHa1LfF/KUAaYvPYuoDOpUEFCBt2fVBeJDmn/leVjnCLdtw056AO1aT8iBVHqAd2wO0Cf1XbTPi003hWDetP9YEeCM9aBR2hYxG5oIJWOvvBVv0FHy4cWEtIP3SA5AyPJ6tKYC50noXkN7O34lq5x2xk9up5vYO8GMaAtAIdFh5mR6hzLtH0EDgIAsl0YCTYd0EFNLI8zRY5XV1vOvxJoGOPsyXxj5TDrAY1Z49e0ShHYb4Mmz0fn+w2Zf61gGGX6f4inXpEI0p9hc3EAjkuIFgtVrF5gH7V9/fUmekvuj1Qz6mv6bO3R7olCHnHjZ6UXM+Ygg103YwRyjlzrD4+nRGryv1PadTDNA2/hF16UddX4nPk8WSuPHDfNRca2ShJI572eeeekHd4TXP651BVzi+OZ5b/OaEyD9KD9Jz12/jbzOPQrOXmFvWQFPv3uUkkFP+cy33RJHmKNqvWfPTnsotP/mDvcfPPGsp2KvtP12k7Tt9+vs5JUW/25F7+6UV6zHUuBxj4hIxOs6I0cw7GpuAwbEJGLrYBO8oE4ZGxmJoxGJ4LYrG0IWRGBIajsHBCzBo3gL0DwxBH/8g9PGdjZdnBuD1qdMwc8bb+PqTixDl82o8R13Cl/T+cfbvHT6MMaNGYdIbE+Dj7SUgqACkfe8FpISkEpwOHTII0955W3iSbli/XqhwQ+fDFtd39QFKAu1eAgqQtuz6UONB+q/mAmRbt6HCvgROCwFp0wBPU+CQeq2SfVuOAac9HqeXB2Lt9P5YF+iDzXNGYXfIGGQtnIDVMwaiOCUYF9NC8fHmRe4cpBmLaz1Ib2XFosJqEK1S5PJtWl9Wm2Nxe+9qOCuuiTyk7X6+7gRfUIIBQgF5Ln8WQ0tZ+IX5Kgka6A1K+EBDk8ZnXRCnMxihLf0baOTyMyTQoaHPqsiEZQyjZo485piklxQ9QWWhJPaL+kMtR2fbHqWu1NUfhKH08mJeXQIderVJaCN1p6XHWGd5f8pNLzu93hiNRqFH9BwkcGY6CXrjEqxJT1AFO9tWT/SfLnWmrj6RntTcPOBawz6VuUE7I+h8WP3kmsE80i1+Y6oPrjcArlc58Wcb6zYU7WpZA029e5eUQF5eDy0d3cVvz8vr8c/p5T21XDyqievlPcV1e9HSf7TmuV5Lt6CvaSW8jPEYI7xH4zE0xoQRi+PhHWnEkMjFGBoehWGLIjF0QTiGhizE0HkLMDhoPvoHzEMfvzl4xdcPf5jujwGTpyAjfd2D4+k9lK3iTgWiw8Ix1scHkye9IULphbdojeeo9B71GjYEQwYNcHuS9n0dfV5/BWNGjxQFnKZPf7d1iq15fHd1V0mg40pAAdKWXR8EID1+5nXzIXxkXwWnNRKVFhZpim+SB1xbAi712U2Dcl1dftW2BByImoLUGYOxPtAHW+eOxM7QsdgSNBJbA0fg/fULcTFtIT7eEtaigFTmIb1lS0L1zU9ViH0rrGI0VAkT6Nl2/vx5FBcXixyhsvo1DVSCOzbprfOwhl1Xe530YOKRRq008gnLmOuQRi4BGqsnM0covXIJQz1v7CO2ukCc53PV/ZaXAPuB/STz6p4+fVp4dLGaOUPj2b/sb+oMQ7vlOOhq4/9hf6+Ul9QZ3meqAXpR01M9Nze3psDYWTFv1VXRW4I4pTMtrw8N/QS51jB/JtOwFBUVYe/evaLAGGEoITj1hY26w/7ntYcdR531ddQHFpZqjTVBAlIeh+0pgmYtSmtZA029u5JAHRI4cLL339tPHH3OUopetgL8a9ZB1x/X7cTL8SvgFROPcVEGjIyOwaDoaAyKiMaQsEhRmGlIaBiGBi/EkHkLMGhOCPrPnos+voF4bcZ0/OGdWXj9jcn48KNLcFWzLGzDb59+8gmmTpyEiePGiZB5fVi9DK8fNGgAZs2cjklvTqgFpPQkHTSwH6ZMnohRo0aJdazhn6qeqSTQ1SWgAGkds2MzXhIh9qfORJt34ZY9Hk5LFKotRlRZTQqQKi/aLjkGKqwm7AoZi/W+XkgL8MGWuT7YHjoG62YMxJ7oyTi3PhQfpC3CRzpAen3HEtzcHQfpQXrHEie8SJsCmwlIXZZY3DKbUPXFhQdkAOrqC8W9v1+CAB6l4STPeZ9Ah15tNE4vXbokoBzDtWW4ogQ6hKA0wDqrcdncv0vKikfZaNTTE5QhvvS4JWymrFk0hN5tzA+qbu1HAlJ3+I2oK/LIc24eEFzTi1rmO6R3G4u+sJ/VxsHd9BBN0S3KkpsxhMuEZZyXCJxZnIqh8Tdu3FAbBO1HZURfeK4z0mOXUQdyreHGDzeACEKlJzXXGNnk/NmUsdOVXks9ocy4XnODpqVvApC63KHGc4rOoqetZEgzWmPqrZQEGiSBF9IPPfFizim7Zj9+S3OU0ZP5w7+1lVz53Y7cO79ftgH9Y5ZhUNQS9I+KqgWk9B4dFLIQg2u8RwcEzENf/yC8NisAL707A7+d6ocFq1LhggvV7mW/wep05tRpjBs5CpPGT8DggQPQTxdW7w6zf722qv3A/n1rASnhKR+fPPFN+Pj4YPfu3Q3+TPVEJQElAQVIGzRhNuZJLxw69ITmKH1Ocxz7aU9z6b/9wFH0wX5LCm7ZElBpMaDKYoBTwcEuCQebAvQ6y2u/zorF+oDhSPUbjnR6kAb7YNv80Uie1h/FywNwLjUEH6SF4cMt4bUepM0NSAlHmYeUgPSOxYg7H51Qa8FDSIDGKQ0nCXQIGHJysrF161YBHmTRFxpYbBLqdSUjsym/VRqnEiQThLJQEsPiGeJ75MgRUSyJ+VlZTZmAjXBaQjge5flDdK96SQtIgKCH0JrpDAh0mOvw0KFDYLEkevoSdOvBhNKbxkNRykxCMcqSRdvS0tKEFzXhWWlpKS5evCj6gHDNU2fY7UpvWmDwP+Rbsi/ouUtwfeXKFZw5c0Z4UTscDgFCOScmJyeLjTbPOZPzL681ZR7uCq+ljKgz1B3+XspT5qLm5kFrAFL61Um9S/rgCr5nyd/RGNtLPVdJoFkkkJTUQ8spydTsBeefs5fi8ZyT0HKOV2rZ5a6nc0vwH1vteDU+GUMiYjEoPAqDF0Vg8PxFojDToLnzMTAwWMDR130D8fIMf/y/d/zw58BwlFz+lAMcrkYS0ryjxzBq+Ai8OW4cBg3od09hJkLQwQP7Y+zokRgxfNg3Huvb51VMmTJJAFL+t1A3JQElgYZKQAHSZplPxZsAj2h7S7wfcZRaNGv+YW1f8fmfOUovDTYfrLpoT0GVbTGc5gRUWelBGqcAoYLEXWMMWExiU6DKGiuKk13fFo11vl5YP3sE0oO8sS14FDYEjUTqbG+cXDcfH6SG4ILwIA3HlYxIfLEjCtd3RuNmZgxuZcWA3qN3avKQPiw0FuH1lhg4LbGosBhw+8zhhs6Yne55NEikUVLXj6OnjjROCUJpnDJHqAxXpNeiLPyiPNwaD3NomEqjXhryBMs0+gmaCUJZNZ5Vx1k8hB6GBNP3u8k+lcf7PVc91ngJSH3Ry1de47vxnH1EEMp0EtKL+vDhw8JTkaHxhHYEEfXpDMcC4V5XgDMP8xulzkigwzmIocAslMR0Evv37xcpPJjK47PPPhObB3X1dH19WNdz1bXmkYBeV/TvyLWGmzwShDKdBHOEMs2BPg0LQZ7UGzln1jeGHvR4fa/rjNcpC33j/EIQSi9qFuUjcD527Bgodxbm46Yb+6S1buKThFe9C7ZPr0OzHlE5SJvPQlXv1FAJpKd313JK3tSyS8L/Kfd43Iu5J2O1PScjtb3nDNr+03FPOgqz/mnXgcv/mbz1q35RJgwPDYP3vAXoF7wAfYJC0T8gGK/5BeGlWbPxp+m++D/TAjBn3RbcrK6Gy+UUkLQxOnXyxEmMHjkKb06YgCGD3R6k/fu5K9cP6NcHo0d6i0JMA/r3ra1oL0Pv+/frI0Ls6UG6a9euxnyseq6SQBeXgAKkDZ0yH/y8EHTT9pWnaI7CL16wFX+o5RRfesxa8GmU1Vp1y74CVdYoVFkS4LTEKECq4GjXgKPsZ0u8AKTVBKR2Iz5MnY91s0ZgY8BwbAoagW0hY7F6lhcs0e/gVGqoAKSX0haKEHsC0qvbI3FtZxS+zlwimgCkTQyxZ5i/yxyNakus+G53Su1dfCFw/3waQ/SokhXjCeYI6OixSPhACEHDURmdjQeh0uCm7KRxz2vc1Weuw5ycnNpch/SSonFKzzZ6HMrwUjVI26cECENlrkP95gG9FgkgpEco+15Bz8brDuUmoRh1hjKlt63cPDh16pTwxmXVeG7mcB5rTbDTPkdl+/5WnNPolUgQRy9qbh4wnQQ3hTgnqrWm8Xoi1xgeqTP6tYYpJbjptnPnTrG5yfzfzM3KzQP2g+daUx/EbslR5Qak3LCtxombt/CE9bACpA+2PNUzWkICdHgKCemmAe5G+959/ohmLxqoOUrO9rIVXPrnjGz8H9Mq/Hl+BIYFLcSAwBC8HBCE130D0H+6P/q+PRMvz16AI+cvwcn0EXRIaKQS8f/gpEkTMX78eHiPGCbC5mWRppE+IxAU4I8RXkPvCa2X4fWDBvbHlEkTMXLkSJGHuZEfrZ6uJNCFJaAAafNOrdbid7Q9Jdd/ZS7GI7bjVT0dR6v22NJdMMeJ8PpbtkQ4rYuFJ93Der+p16kiSR1pDBBGutNKxMHpSERpkj/WzRqGDYHDkT6XHqRjkPzuIBxLmoPTa0Nwfn0ILm5aiI+2uj1Ir26PEoD05u7FzQxIl7jBLT1Sj2wFXK3nKdGSK05DPKIIdBjiS49EwgXp2UbjlGF19GCkkUXvLNmk0aUAz72GK43Q+gxTFgCh/GjsM48kvaDoDUWvqPfff1+Ei9I4JdQhMKjrxv6s77G6nq+uNU4Cnvqiv69/J15nXxEoMD+oBKHM60UQSo9Q6obUFx4lpOD4UHpzV2/0OiPlwmuUGXWGMJQyIyjjnMQQX6aTkF7UnLtu375dLwTV9yHP1a3lJCBlXZ+cObcRXMv8oHoQyk03udbI/pd6o59Tea4fM56Pdeb7+t8tdUUepayoL9QbPpebB4zqoLfYvn37BBShFzWjP7j5ybXfcz1h38lr9fVjy40g+c6uGoAEVDurcLmiGv9kOaQAafNaqOrdmkECj5mL/0GzFczV7CUbNEcpNPN7+NmGXfhjuAGv+QdjgG8gBs7ww6vv+uKPU/0RuSkDN6qdcDnda1FjVyTOoREREQJyTpn0Jug1KjxE+7wmQu7HjxsjKttLr1F57PPaKxg3ZhRG+XhjxsyZKh+9nGrUUUmgQRJQgLQZpsuatwhBt587ylZo2XlV/2AuxCO2E/iTzYbPzclgeLHTbMItmzu8vlp5UHYdD8ou3tcVNhOqLQa4LHGoyk5CTtQUrPMdirQ57hD79DmjsfrdIShfHYL31wbjwj2ANAoSkH7V7IA0RuQhpRfp7T0pcDnvH7bcoPm0jZ4kjVR+vDznkV5UBAkM8z158qQAoTScCOtYoEQaWjSs9IZYZzY4m/rbpMzk+0jZ8UiDVVaNt9vtwjhl0RcCAvZcSmDWAAAgAElEQVSDPtdhGw0V9bE6CVBHCAb0cIDnhAj04CXUKSgoQHZ2dq0XtQQ67H/Z93IsqONdCHo/WUiwI+VHmTLMl6HxR48eFZsH9MglkGZfsJ/UrX1JQL/OUGfkWvP555+LtebAgQPCW5FrjfSilmOC/S7P1bFhOqOXE/WH97kpw+gOprvh5gG9cZmeoGOuNc6a/y5AZXUlblQDf3IoD9LmM1DVOzW3BH685/jcH2efhGYrgWbPu/Fi1gH8yrgGf/VbiL/MDMR/v+uL/w5aiGMfXIDY/hYepGi0Bylnfm4sjRkzBpMmvoGRPsPB3KJuEPraNzxHZRGn4cMG4+23JmPcmNFifeX7qLW0fa2j6tu0ZwkoQNp8c2ZISLff2E8laXuK8F17QbnmOAFf23Y4s1bgK3s8XFmxqLDGoNKyFNWqir0CpF0EnFbYjG5Aajbia+tSZASPwnq/YUibMxxbg0cjZfoQbA8ehxOr5+Hc2rm4mBqMiwyx3xqGKxlR+KLGg7Q5Aaks0FRhjQdD/+/YEuGquKGbqdveIG/sHxnuMtMjtKysTBhM9FakJ4kEoRJGSDihN7jUudtIvZ/hTrnRS8dgMIgQeRr9lDEL7Og925h3krBAAgQOKnne2D7VDUh12kISILxmXl2mk2CIr0wnIUGo1Jv7jY2upD+eGwR1/Xb5HMqM6SSMRiNMJpOAOvS2ZTqJoqIiUShJhvhKzza9rniet9AQUG/bSAkwTyg3DximTY94pgiRm24M5eaY0OuLfjzUNV7UtXshKdca6gsbz+lJTU91QhLOVZ988onIRU0Q6qkjco3RX29k97bN02tyMxIkVTorUVEFDD5cWqxZ8l/+oa10pGYtGKxll73x3Z15P2o+o029k5LAQ0qAIfh7isO0987ghwfO4cX956HZiqu7W/Kd/7DJgl8uisWv3glA0LoMfF1xB66qSghKyij7h9Aw/qeMjY0RuUbfmjwRo0d5o8/rbkgqw+3veo6+Cq9hQ0T1enqPTpk8ScwXciP4IT5evURJoAtKQAHSh5wd63iZmDCPx/zAkQ/NVuj6rrkcBy3pqLYtFjCQXnQdKTRafVfVX80zBmLhssYAZiM+zYhBqv8wpPp7YVOgN7bOG41lk1/FfsMMnEyZh7Pr5uPC+gW4nLYIl7eE4fOMSHzJIk07otCcIfZ3fxc9ug2oMsfC9cUHqADDuwA4K+BC64fc8w/M/QwbeiDSs41QgfnDWFCBHqEMVZRhdjKsWxmd9xqd9cnD03inYS8hMo19Gqcs/MJ8h5Q3q1/Ts03d2pcEpN5II0APCggSCELpYVVeXi6gDgslMfUB9YUggiBPD3XqGy/q+r2bCZSZ1BnKhvrETRkCM+Y7PHjwoIA69GKXfdO+Rk7X/jbUE/YLDXDeeM7GtUamlDh79qzYQCCk0681+lzKSi8att5IfaG8uM6w8ZxzEWXLlBKMPmAKD+YC78prTUDxaWj7T+Pf956D9t4pfP/AWfzcXN63DutLXVISaH0JpNuf0rLy/vZbOeU//5a58PdaUl6PX9jPFmq2IvwoKw//snIn9p2/2CwLDOdkeufPmvEuvEd44e0pk/DGhHEChA4UIfevidykQwYNELlK33rrLVG5fsKECeI/a7N8CfUmSgJdSgIKkDbfpMokzrmnVv/IVsadJPxD9iHcsmxEhS1agdEu4i15F7wpuHpXFnFwMcWExYD314Rgje9QbGQF+zk+2Bw0EklvvY6i5Hk4vToE51JDcWHDAnzcaoDUgEoWfMpagsqLRWJnV6QJclbBCedD7fQ+7PpBQ5VGqjROCXX4h4jeicwltm3bNhFSR2gnAR5hhIQ6EvQpQ/XBhqo0UuWRMqNHKEEoK/myaAiNU3qDyuIVEsB5eoc+bH+r1zWvBKg3+tB45nnNysoSXtRSN6TeyKPUHaUzD9YZykjqizwS6jA0nuCMqQiY65BAx1NnJITjUd3ajwTkWsN5Tq41DNemFzXDt/VrjdQVqUtKZxquM3rd4bkEoZQ1c4AzPygjQPRri15nupreyN+b/MHH0LKO4CfmUmj2fDydXVb5U3PJq81ntKl3UhJoRgmEoNsjOSfMPUTI/RHMKjiFSmFFNG3dk3MBfU+/unEdISFzMcpnhGjjxo7G1LenCGDK44TxYzFypI8Ix58yZYqIKuM8r25KAkoCjZWAAqTNNzsSkO49vvpH9pPoZiu54J2bCWQuR5XV7UF6FxgpeKZk0XXGQIXVgGpLHKot8ciLn4XVs9yAlHCUkJSwtGztghpAOh8XNyzA5U2L8Ak9SLdF4svt3/Qg5XuyVYmcvk2XZaU5Fl+VOgBXFQQgdbnxaNP+1jR8MmbxBIad0nuEXlebNrmrXxPk0MON3qE8V0bpN41ST4NdwhseKTMJw/g8Gv2ygAWNU4b5EuoQDjBstK4b/5xKg00e63qeutZ0CehlXde7SQhKCEeowHBTglDqDsN8WWCM/UzPNunddj+98Rw7XVm/JADT6wyvMdUAq19nZGQIzzbmCD19+rQI82U/1GV8yX6U+iKPdfWputZ0CdxPvnyMwJobbixuRQ94pmGhZ6/cQODmEPtd6k19OiPHiNKTe4uueeqMPvKAeXUp69LSUly6dEl4shOG1nVjX+n7Up7LY12v6YzX5O899Nk19Mo8jN6WUmi2ottPOEqrfqwAafPZrOqdmlcC6eiu5Z44+jfWQjyaexDmz66KwkyNr1v/Ta2mTrj1woXqqkrk5tixYH4w3pwwDiO9h8Nr6GBR4X7C+DEImD1bOFTQruBN6tM331VdURJQEqhfAgqQNt8EKQBp8erH7CegWQudZms6btsMcJrjlAep8iDtsmOgwmYQ1eKrrAnIjpiI1b5eSAsYgS1zR4liTeaIKShZM18A0g9SQ2sAaVgNII26LyCtrAGk9AJtEnS3xOIaK9k779QmU+eea2sBUob/0kjtyoZnU387jXc2GqcM8SUIJWzes2ePyJVHMEA5y1DS+hdF9UhbSYB/5Nk/bPQGZcGRK1eu1FaNZ7Ek6UnNTQPZOHYUvPnm5sH9dEoPh3nO+YeAWVaNJwglgK5v80AZXW2lJd/8XEJqNoJQeoMynQFzhDL6gHCOaVgIuTk3Sp1R+tI4falLl2RY/KZNm0SBMbnpxlQe3DzQ6wjP9fe/2YvqiqcELn5dgR/bjkCzlbm624ovPJpTfuv53YWvNZ/Rpt5JSaAJEmBaPRCK5j7K9s/l5T1/mFO2v7u1ELPyT+CWqwrVrmq3TeE5uB/6vsgBVmOduHDlymUc3L8PNqsFe3JzcOH8B6hivlN1UxJQEmiiBBQgbcLs6PFSAtJ9Bat/ZDuOHo5D+NSSgi9y4uA0xzcN3ii4qOTXgceArGJ/KzMO2+eOxBr/Edg0xwdbQ8YiYeLL2G+cibLVITi9NgQfrCcgDcXldOlBGlEDSKNxc/cSfJ0ZgzsMia/xIG02QGqNw/Xc1XBVXRd5SEFjptXwKAS4U4D0/gYrDXrp5UQjn1CH+UEZDsriOixgwdB4ggGCUHpMERh43qShqoxVT8k0730pZ76r/lz/KbxObyr2FwuMnTx5UuQ6ZL5XgjoCO0IICUD1nloSWHR10KMHnVImUl5SZ6gv9A7kdc4zBDqEZhLonDt3ToBQepzIYkme/STvK72Rkmj+o15P9Oeen8QNBH0uaqY34EYQi8bJYkkcF7L/qTddXU/0uiH1w/OavC/lRp2h7AiWGRbPzRmbzQZuHnCuIgi9fv26iD6oa+NN9qH+6NmX6n79ErhWVY3f5ORBs5e6elmLLzyZU/bJd2wl/+Nheam7SgJtIoGnHKf/8t3cExu/n3My7Xu24s29rMWrv20rvviC/RgKv7gpItKIR5vX0YLvJlvdofOcb+qK7Khf09QjSgJKAt+UgAKkzTexEpAeLFn1T5ZTGGy3ocqWgEqrEU5LTSGYDgy5muSdp353lwa8rGIPqxFXNi/EuoDBSJ3tjfQgH2wOGYu48X9B4bIAnEgOwpm1wTiXGlIDSBfiylYWaYrANVGkiYA0pgUBqQF3rMvguvMpbnGWFHH2LFrRvH9tvjkBu68oD9K7cJTGKYEODVMarARk9H5iflCz2SyqxjNElCCUnlL0mOIfQnVrfxKQYEB6tnGcM7crPduOHDkiCl8RhErvNva58nC7qwsS2DzoSJ3RAzDCMaaTYMV4elGz0jjTSbCwG1MTEITWtXnQ/kZQ1/pGUl/4q3nOzQN6IrIoHyE2C/cQhLJP6SEvN9Wkzsg580HjRT3u1jHKS845lAnTSdz1oraKOYpzFUEo5y72h1prWk8nbzmdGLO/CJq9qPrR7OJD37eX5GrW4iebz2hT76Qk8JASAB55KufEouf2ncH3HGWnn8guPaM5Sko0W+GX0/PKcMtZLewI9c+09eYL9UlKAs0rAQVIH3J2rONldLfPOe6nOcqcmVm7AYsBt+wEpDFdGpApuNr0HJkdWYaVNgNgTcCp5ECk+A3G+gBvpM8difWB3kic/BpKVs7FyZS5bQ5IKyz/n733AK/jOq9FR7JVLFuWLEuWbfnKNfZ14peX2I6T3CR2nPsSl8QptqzCTorqsq1GsaOQBEAQRDkHhU3sIED0jtMBsIFEBw46CYBgBQF2Ev2U9b61DzZ5BIEUBaJjD7/hzOkza2bvjX/t9a8/Gs7rp9DDHlakwymCdDiBtLeizZu0Geq7+DoDVCp1uM+AXxZKKi0tBasnnzt3TqRaMzilSocBqkwplfueS6b+FB3ZPw6G9228NiR1aGlgt9tx4MABoVYkoUPSjvcH11uROd73z1D3zHR7TrYhiQsfc5WkGNVtLJREr0OqqKls4+QB/Sapomab4TVhW5GrVJfwsVomBgJU7pK8pr+r9+QBCTv2i97Xn21APp5u7eFOz1e2G/l+2WbkWEMbFipCSThLL2riT2Uuxxo5xvDukO2H+6rNjF17cbiBpeUN0CwVeMBa1fOApeKAllX6+BDRl3pKITC2CAD3PGq1r3rMWt6t2eyHtLzqy5qt2vWT3KKuIxeuij6DufWMItSiEFAITEYEFEE6cp2qH+79en7LB0/kl+Nszm7AEIYu8wZFkCoF6bQmyEmQOozROBT2B2xd/Bzils1Cks8cbH2XatIZqN3mi8advmja7UmxP713Nc4lr0F7aiAupgfjSkYIrmWuR1dO+KgqSB1GPfo76iHce0SK/Uinxtx6gCCZwdRIBsKDAzsZ4E3WrVTosNiUDE6ZriiLvpAIpdchiVAGp0Ol+N4aOfXKaCIgyQBvgkD+Hq/TxYsXBRHKAiT79+8XJB1ViyQfSNzxXh5qnaz38lget5w4YLshhnLygHYShYWFotCOVFGT0KEiVF4veY3UdnwQGKq98Ej4PH112deRCGWqttVqFX0hVdRUMPIe4/Xm9ZdtZyzvu8n2WySKJVlMvDhxwDZD/OTkAa0HqKKmArepqUn4GnMSh22G1+RWi2pPt0JmbJ4n/vqGE6zpcO0Rc8U5raDutJZV+dTIBW3qmxQCw0QAuOfzBTWr7iuogWa1Q7NU4TFTKXxLGyCMnZwO4T3qcSBVE5Fj02OoX1EIjCQCiiAdZu+oaRpw79cKCz+j5ec/qOUee4CpH/8rv2n7C5ZD6DGFw2UMRZdxK1wmpSCdzApIdex3p4DtM0WgK1uHTN+5+GDJ89i7bBaSfeYg5s3fwBj8Juq2ewjSZm+CNMmbIF03JgQpi6l1tZYOFGlyweUeO4KU6XuNjY3CG5BB3mQLUr2PVx4/twxQqYCi32FJSYlI8SVB4K0G5XDGQEiqQ0dyeFPfdXcIyOtCJSKL9dTW1goilL6vJEFJTJCIkNef19ybsJDPq+3t0+aJmyTEiBWVtrQeoEcoJw+obJOeupJ8k9eGW65qmRgI8FrwGnECgf6UJ06cEH1fdna26AslCcrrLNuL3Fft5PbtZDA+xE+2HeJKlTonEEiEUsHuTYLKdsJr492GJsZdo45iSAScTuw91YF7LZUnnzRXHNHyajs0Q/nfDz9oU59UCIwQAsA9nymoeVuzVPVpeQ2uh8xV7p9nH0TRtS7A1Q+32yHEFh6C9NaTMEPe9+pJhYBCYAIgoAjSYfeWj+fV/+wr+5uuafsqTmsF9hPfya/r0KxlF7YYct3XrfQ0jIYrN0r4kCqS7e5INoXf5MXPZdLhXGIgdi16BjuXvoBEFmjymYeo136DophFqN+2HPU7/XCDIE0IQHvyWrSnBg0oSMeGIEVOJK7VZXs6ZbcLLjjHyIHU85NUszBNlgqYwYHgeDxm4Cl/l6SXDOZlQCqVOpGRkYIIZeEXVhmvqqoSBXe8U3wnwEg3rQ9BEmgfRwz09vaK9GxeQyrbSIRS7SvVoCTxvAlReX8MtfW+f4Z6fSo/J89dbuW5ss1QRa3T6UQ7Z5ExtnlOHtBOgiQ0SR2Sa2qZXAiwjbHd0B9UZgPwuss2c6ftRt4r03lLrGTb4T7bDMcZKkPpSc1+idYdnLDxLpTE/k0tUwgBtwOFF67iszlHXE+aqvq1vKouzaKq2A87aFUfHFkEaKtnrvgzzdr4Nw9bKtOeslUh50KXpwG66I3fDze7JK4Dc5huUbTpo8VDp1CrVaeiEJgiCCiCdPgdprnhx5rVfkkzFbm+aqjAQ8Yq3Gs+iCPmZHSZw9BvjIHLGIF+k6pirwjOyUtw3u21cxsj0fDBEmx/57eIXToDictnigr2+tf+A7XbVgpv0oZd/miO9ceJ+DU4LQjS4LEnSLMjcf7Ibk/HLtSjY0uQMsA+dOiQCKhlyuB4BckMTr1XHgcDUxI63sWSmCbKQklDBaaSlJsiI+WkPg1eC14jkvBUIspiSbx+TNemwpfXlkSEXq+/kaLKe2C878XxagPD+V3vNsN9EstU2tIjlGm+VISSRGOKNYuLDV54nVS7GYzK5HjM68YJookywTWc+3c8PuPdZiSJTDUoLQeSkpJEITdaEbBIFSfdblUtfnLcJeooPwkCbrcTzde78U1Tkftxc+WVT9sqHZql9N+HH7SpTyoERgkBs92kWexnn8oqvLS0rBnN13vhcNEzvxd9cKNvgCe9UYD+kzQE9V6FgEJgHBBQBOnwe0tb7b9ohU34vqEU3zTUQDPV4F/NNnSYN6PPFAqXMRJ95lA4jYogvVuSTX1+8hKsTvqPhr6BHYt+jz1LZyB5+Syk+S9A9Jv/jbrtPji6bRkad/ujZY8kSAPRnkyCdO1HPEi7c8PQa4xAn0knVodZL/xd+40Rd+3z6jbocaVgM9DfJ9SjcI+9vTq9HBkwjmSg+nEEl3eAyt8lqcMUXwanFosF5eXlIk2U6aLSs02SONwOViXK18ZhNJsWP/lx+PJ1kghUg/KaUWHF+yovL08or3hteZ29VVq8B7wfj+T9N1W/y7vdsI3RI5TKQZLNLJZEr0MqQr3tJHhtuMoJBXkt5fPy8bS4kafYSfLaUdFIpeNUvedH4rxku2Gb4aQbFepUhJJcZj9FX92urq6PFBeTt4tsI3Irn1fbkUVgKHyHem5kf/XD3+aEAxd6HPinvDK3Zio/dY+t9qpmrvy34Qdt6pMKgVFCwFq5UjOVb33SVnNeM1W5n7BUuEKOnsb53n64xLjvhIgpOP4rS5wPN3T1SCEwIRFQBOnwe0uz/WdaXk3/Dw0Vffea7N0PmkoRbM4VRE2vKQpUznVZ18FliL5r8kYRhJOXIJze106PzpxIZPnOxc7Fz2PP8llIXTkL6X7zsemtZ1C3wwdHty+/QZCejF+DM4mB6Eheh460tbiUsQ5XMtbhelYounMj0J0b/iGCtH8EC4C5THpcM+rgunYZfXDAydyYMbb2o28aCcqPIzWHE6hS2SRJMH4/iTISOrKABYlQkjpUtzHNdyilzoQcw6bpQTFYJfnGa3X+/HmRos1qzCyWRJKOfnwk7WRat7z+w7l3puNnJGnMNkPs+Jh4UtlGf1CTySSqjdfV1d2wlFCp8dO0MQ6cdltb27QnSNlOZHthvyEzD1i8jf0S+yeqqI8fP36jWJKcMJjed8/EOfvBRCivD8ca+oe3t3v+PhiLo+1DP3odTswuqoFmLu36gsVeptmqvz38oE19UiEwyggU2Cs1W8W1p0z2Kz/KLsNv9tmRc6IDF/v64UQ/nO4+UIKhFoWAQmCiI6AI0uH3llmVTz1mqb/6l8bKfs1a2fk90yGYzGlwm1i9fhPchih02tbBnasUpNObJJy+5K7TpEdb0jrEv/8cdi6diXiqR31mI3nlHOx4/wXU7fTFsR03CVKm2I8XQcp7tMcQBkdbK3rghNPlHnOClCmEVNTcLSHFIJXfIVN8SYSmp6eLSr4kQpmuyArkVBl6LwyMuHqrQgcHS97vV/uji4C8HlTuUlV1/nwHWlqOg0Qo07VJbpOw47UmkScJcHn/yPtAPlbb2xeBkXiR1GFxMSrbSIRSEVpfXy/UuNevX//I5IFqL6PbDibDt7Otsj+djm2M7YaTbrSTIBFKX10SoXa7Ha2trSI1ngSb9zJ4nPF+Te2PPQLyenCs4aQbJ0pZII5/L+Tn5yMtLU3YsJD8rqmpGZMDJEHqdLqworYZmqkYj1lruz5nq/vp8IM29UmFwCgikJ//6XsONlfca6qseTivpvf+vKp+zWZ3PJ5b1ruguMF98MI19LhccDvHPrYYkwarfkQhMKUQUATpsHvLB/dVffMRa3XbY6YKaGY7/sl4GI3WD+Ay0Xd0IPXXFAHnCKrcFNE4fcnGyXbtnVRjmnSo2LwcO999FnuWzEDiitlI8Z2LhOWzkbB0Buq3+6Jpx3K07PZFy55VwoP0bFKQUJBeSAsWCtKrmeuFgrQrJ1woSHsM4TdS7EdSQSrarCEMPU3FcECmwYythJQKNHp8DhVkD1aVkgyjZyRXBqhUt7FQEqv40leS6YpUpDLNl36HDFCVUmdijN7ehJr3EVG1y7R4KtEaGxtB7z3aHJDcloVfSHrzenuvQ90v6jkPGcp2I9sOMZPthvskQukPSmUbSQASzyyWRHKARCgJL9VmvO9QtX8rBEgwceH9NNXanmwzJMd4bsw+8J48oIr61KlTwo+aHsck2SQet8JLPT/6CPAa3Oo68BpxQpaWBrx+nATiZBDV8Zx0ow8s+03vcUbu0yv9Vt87kmfldrlFJs+eltO411SCz9pq2jVD1feGHbSpDyoERhMB4J6v7T/1s4fM1T/WDtb9Wsur+Pcv2ape+19We4tmKm//pqUcwRVH0Xy1Cw6Rak+PUhfc4t9AIaexDTlGsrmq71IITDEEFEE6/O7SL//T3zHXZGpWEqSV+IOxAFfMmxQhqgjhaW+pwEkBp1mPHoMOpoCXseu957CX/qMrZyPFfz7ils5Ems8c1O/wRfPOlWiN9cXxuFU4uTcAgiBNCcGFtHW4nLEOVzNDxoQg7TNFwm0MRXe1VdSvd4nyk2P/10pubq4IShiISkKHASofk9BhcMr0aZmuSDXHiRMnhCKUROjg1PjbBUlTbDSbFKfD60HijemKUqXDKuasGk8ilMpFBqe83iQkeO258l7gc2q9PQYyiJeYkVAmniSuUlNThddhaWmpsJOgNQGvAycmvAN+2Wa8n5sUN5c6yHFDQN4rVE9OxjbqPdZwn2MNsxk4YcdzIikm7SRY5I1EqPfkgWwz43YB1A9/BAHpRc0+jpNuDQ0NYtJNEqG8vrzOcpzh9nbjjCRM+TeKnOT7yI+O4BNU2vEvMFv7BXzJVIz7rTV9mrX2l8MP2tQnFQJji8CX8yu+8ZTVfu5TpspzmrkK95iO4Af7iqFvPoWzvQ5R4d7tdgzUPaCylNZeYx93jGCzVV+lEJgiCCiCdPi9pbH2sW+aqjo0WxkeNpUg3pgJl0Gl0082paM63pFT5fabIoV62mUMh8MUiYuZEdi7+AXELZ6BhGUzBUGa5j8fu5fMQLr/fDTs8EOLIEj9cDxuNU4lBOBs8lp0DCJIO7PDhAcp1aMs0tTrVaSJROxIXEP6BsOwHp1FaXC6nBgvgpSp0yz0wWCESg4GI1QSMt2tvb1dKAxlcCqD8ikyGk2q05CEgAwU5ePB14TkG68byYUDBw4gOztbpKGyarz0m5Wk3mQkVsb6mNkuuPJ3ZcDOwD4qKkoE91RSUwXFFF+qqFmk6tKlS8KiQCrbBl+jSXXjqYOdkAjIe6qsrGxCEaTebcW7rXICQWYg8HlOIJjNZpFSTQsWOXkgVdTy/CYk+FP4oIi7XHmact+bnJanz2tFIpT9Hv+O4IQbJ1M5qUoilNf5bscafp7qYZKvo35PCKtGN6qvXsffWEpxv7W6XzPbfz38oE19UiEwxgjklv+5lm/veMhUUfMDQ7X7MXM1NFNZ/V8Zy/DM/gqkn21HDxWkLmatsZCTQxRzUhSp7NXUViEwXggognTYveWjlup/fuBgEx43leGvDYdRZY4DDHdfTXskyB71HSNH+iks7xzLPlMU+o16wBgGhzkSTXGB2LXoWexdOhOJy2d5CNJV87F78fPIDngJDTv90LJrJVr3+KM1fg1OJQYKgvQ8CdL0mwrSmwRphIcgHahkT3J0pAjSHlMMYAhB54F4uJyeypNjPZPLgIPeoCR1qPogoSMJuPEaItTvfjwCvEZMyeZ1IxFKtRWJbVoekAiVRJ63GvR2Sh1vIkPte4J6kqCcOCCpQzxJ6NCDlUQAi75IFTVJAkmEfvyVU+9QCIwMApIsIrk4Udq2JEHZbrhPoiwpKUkQoVStHz169EahJNlm5HmMDCrqW0YaARKTVPDS0oDZI5x0o8KX3q+cHGLfKBWhd0uG3mrsYZYDJ2nHZnHhRE8vfm0rxf22GkWQDjtiVR8cFwSMdV/RbPam+01VO75nrHT8ZW4F/jy3ou+Lhipolko8aS7C8qI6lF+8juuAR5gh0u7HpnWpX1EIKARuhYAiSIfdZ37dWPPzhw8dx7ZhqzIAACAASURBVA8MZXjecAjnzZvhNIWNiJpNkXJ3TsoprCYOVkxTdxh1gDEUDnM0CiPfw65Fz2Pv0lmCIE1ZOVsoR3e//zxyg15F404/HN+1Eif2eNLrTycFoi05CB0pwTgvCdKs9RgLgrTXFA0qX7vztsLVdx2s0TTWC4k2SYgyUJXBqtyX27E+rqn+exLn250n38NrQyKBPqEk5Oj1yuIVLE7CoJTkHbeSIJHqLe9Ac6jnvF+fLvsSI57v4EBePuaWyif6r9Jbl4QA1biDbSR43byvoWwn3s/d7tqq1xQCd4uA7LupVuZ9S0JyLNoyf8v7d/iYfQz7JPZNBw8eFH0VJ9wGL7Kd8PnB+4Pfqx6PHgKD+yk+Zh/HsYY+ofRFpiKeynjahcixxvse874PRnuM4b1Fb/MxWdxuXHI48cyhamgWpSAddsCqPjguCHwuu+QH3z58qv0Rc5VNO9J0UjtY36UdqO/S9jde12yNFx61HWvXrNXn/yanyLW95jjOOVxwMcVeFIn1WEx4QhH+7xyTJqd+RCGgECACiiAddqf5PWPDz7+x/wQ0cylWmE1wCVUb031HJuVXEX8Th/hT1+LOrkW/OQJOYxhgDEefeQOSfGZj1+LnRHq9IEd95yBn1XyhKk1b/SqO7fLFyd0rRXr9GZFeH4C25AC0pwXdUJBeywq9QZB253oKNDHNvm/A53SkFKQwhKLTvAlusx7ua6fVnyLTYISUpMBQASoVMiTjamtrhUoxMzNTqBap0iEhweBUrt7BqTdZofY/6hdKrLgSOwb6XBnQ0w+PKaEkdKjCpT8riWhVXGwaNMQpdIpdXV0fIizvtg/wJrtkfyPbDckyWZiP1cZZMZ4ZCEN5UU8hiCftqcjxRp6AJEJ5vZgaTyW8rBjPSSHpRS37y4kyzvCepOXPaC+CDnK70e92Y0FZLR4xV/X/2KBS7IcdtKoPjj0CiYmfeuSA/Qta6dmHtNxjn9eMhY+JNb/iUc1U9VmxZpU+pNnqUr5srMR/WcuQ0nIGncKLlCn3nkJONCt1Q3hOjHazU9+vEFAICAQUQTrsDvNhQ/3fa/uO4VvGQqTa0uE2kERS5KgiE++MTJyKOPWbaDERDocxQqTKb3/7vz3V65fPQorPHGT6zUXu6gWIXfwckle9gqZYf5yM9ZkwBGmXeSPc9E8926j+FJnCQ6QMTJmOzXRFBqcM+OgfyAIWTFdkEEhfS64kJEh0eAeo3vt3S4JMxc8TH2+MqASl8oieeCRCbTYbWCzp+PHjgggdiqTmc96K6il8S6pTmyIIUPlHWw3ve/9O27dsM3LLPogTMvSipu8jbTuoWq+vrxceoey/Bi9sL1JhPbhNDX6vejz6CMixhhNuVIOeOXMGjY2NOHLkiEiNp1WIHGukJ6z39b/Te2cs38fjo0XDaC9COSe8Gd1YWd+C+80V/d9VBOmwY1b1wQmKgJ/fvVpBzR4tr/qaZi53P519CLML7X2FF66h00WStB9wkSgd7Ranvl8hoBC4iYAiSIffY9rsP9UOHMNvcvehzrITbiPVc4ognYrEnzqnT0L6RqDXrEdJ1FvY+e4zomJ90g2CdB4Ma15E3OIXkODz4g2CtDVuDTwK0kCcSwlER9paXMhYhytZ63E9+/YKUl6bfuPde/+yQFO3OQYuKkmbykT1VAz8f7PDVHsTDYHBJJok1ORx8jGDUxKh9AhlJV/6tlERSi81WbyCASYDv7EMNCfzbzGoJ15UtXFLEpn7ktQhyUyMCwoKRGo8iQH6tJK8GXyN5LVSW4XAVEAgNTVVtAXv9j24b5Hthlu+j/0QVdRMo7ZYLGLygH6mly5dBAu9qTYzce4Mjjneqzwy9m1UEEuPUJl9wAkhXlsW5eN9MPhe8L5PJsM+j5/36KgvLsDJSTK3C1taz+BBS3n/txRBOvyYVX1yYiKQn//gVwtq854yVTVp5tp+zVILzVjV8VdGu8unvAl117rQ73bA7einGcqH7IRGvQ2qH1AITFsEFEE6/A7TWvlz7dAxvJWbjyvmaPSZWV07UnmQmj4JmabeO5XIV6fRcz27rFHI8p2F2PefR8KyWUhaMRupvnOR5T8PxoCF2LPkeWx8839wPD5AKEhb41bfIEjbU4NwPj3YiyANu22K/UgSpPQhdbOS/bFSz5CgpmwnzdBIEqGzs1N4o9Ef1G63i3RtFrBITEy8USyJhIRMUZ3sgepYBtPEithJYoeEDpVtJHToD8rCVPQIPXnypKgaT1KapI73QlJBLQqBqY4A/SKpBpRtxnvygIWSqKLm5EFeXp6oGk/1Oi0l6BPKfkwtExcB9mFU7tL+o6OjAySxKyoqhA1Ldna2uLZUynOiSHpSSxKc/TWfH8t+ezR+i/c1+33an4zqIghSejI6kN1+CV+wVvQ+Zq7+t+EHbeqTCoEJiEAiPvVwnj34kbza/scsdXjC1oDPWewuzVLVfY+lBj/fV4etx9txst8xqs1NfblCQCHgjYAiSIffWxbU/Fw71IK9ORnot6wHC9T0K3JQEcTT+B5gkSOnSYeL2RGIW/R7xC6Zgfjlc5C8ci7SfOci228eDAELse7FX2DrW8+iJX4VTsT54ER8IM4krsHZ5EC0p67F+YwQXJQK0pwwdOaEodsQgR6Dx3t0NDxIXcIeIBLOvE1wtzcKD1JF53gPFqO/763K8d6Xv8znqNJhgMpiKEzPpm8bFaFZWVmimA9TUiUxIcm80QgSp9p3egfuxI8rz5HPk9QhySyJUKb4nj59WhA6LCRyu0Vex9u9R72mEJhKCDQ1NYn2Q4U6idB9+/YJEo1kGovbcPKA7WKo5VbPD/Ve9dzwEZD9ErdSnSuf47dyn2MN/UHp68prV1lZKRTxGRkZYqzhJBH7SUmAyz7Te2yQ/ap3n+r9+mTc57nw3h6q8Nfwr8hHP8km4na5WSoDDVeu4X8XVHVpefafDT9oU59UCExQBEyVCzSbfbFmLH/10X1Ht34x377j/n32rZq5IkrLa9T/tcW+9bWi+iM5py+IomVut1PUbBJthE2Hc9FuTxmnoUeWj7Yv9YxCQCFwOwQUQTr83tJa+d0vmyr7yoyJcFjWwWmMFuTQVFIEqnNRCtdPcg84DWFwW6NRtXmJKMQUu2wmElbMQYrPXKT7zRcFmjL95yPiTXqTzkVLwmocj/fFqb1BOJsUMECQUj26Hpcy1uEqU+xzwsRKgrTXqBPFmUaDIHUaI9BjjIK72oi+jhZliH67cWMUXmNAOnhhcMpCSfRso1+l1WoFg1MqsEiEypRFSYQOFaBOxgB0rI6ZuFHlRJ9V/ia9E5kOKpVtxJ22BEwZJakjU30HXyf1WCGgEPAgwH6M/RbVhUy3Zpsh0TZU/6YwmxgI8Now+4Be1OzziouLxViTlpYmiFAqQuVYM5WIzrsZZ0gOE6/RXFikibVqHHDgQncvfnag1qFZK/9j+EGb+qRCYIIikJj4KXlkPyrFfVpi4v1aael9Wn7+p2+stpq3nrZW4+3DtSjuuOSpkyC8SZ3ogwt9Imr56N/Ro9lG1XcrBKYuAooglX3SnW+zSh/XbI1PafnVz/3eegQnzbvRZ1kPl1GvFKTTWD35SYjEqfpeqkf7LDFIXzYDuxc/h7jls5C8YrZQj5IgzV6zEAlLX0Ba4KvY894sNO7xR2u8H04neAjStuQgtKd+mCC9Rg/S3HChIJUEKSvYc3WY9RipKva0B3Aejkf/8TJ0dpwE3EwfU39sjPbgRwUiiQQqq6gIZboiCToGp1SpyEq+JPPkqojQj1aHHyrYlcE8caPKie9hoE8iNCkpSRSkKioqxrFjRwURTZLgViToUCqr0b431PcrBCYjApIM5dZ7nYznMtGPWWJ9J8fJvk3asHCs4aQbvTSZLk6PUI417DPZX8q+U/argx/L56frlhiNdiX7GwSp24EupwMLyo5d1wyl/3jnwZp6p0JgCiGQV71Ay6tza+Zq/MRYirCqBjR2dUFEKi433E4XXHDQpfROukP1HoWAQuC2CCiC9JP3npbap++31v65ZiyLWGE1o8u0Eb2mMMCgQ69FkaRTlfxT5/Xxatp+cyTOJa/D7oHq9QnLZyJ15Syk+85Fuv98ZAe+gu1v/xaHYxYLgrT8g+U4kbAGZxPXCvXouZS16Ehbd0NBSnKUCtIuQwS6jbobKfaSIO03e4qijUSRpmvmTXDV58HRXIqujlMAU1jUMiwEvMk07y/g80zLY2B1+PBhUcWXalCmcDM4ZToiA9HpGnR+0vMmXjKFk5+VQbynGnKUIENZLInK2+rqapEWTzWoVLZ5yBvvK6T2FQIKAYXA5EFAqnM5tngvfP7Klcs4evSo8Eem1UFcXJwYa6h+/KR9rXr/zUk5jjmccKPSdjQXcUXpQwqXsDzyqz3e/4Sh5NefPGhTn1AITH4Ensi3v/GkudylWapPiEJO5gr82FKErUdb0d3vBvrcopgT24taFAIKgbtFQBGkd9xrPmQu/7GWU/kfD+UW/0YzVf2tZq7s2mRIhsMQhj4SpLmh6DErglQRiR9PJE4ZjAaKMvF8mKLusMSgPPo9xL37e+xZNhN7V85GxsrZyGKBptUvInP1S9jxzjOo3u6LpKXzYV77Gk4lBaKNCtJkVrCXBGkIrmSECHKU/qOCIDWMPEFKxSuPvc8Qjp7SLKCpEO7mw+jraFUepHcxtrB4A1NM6cVXUlIiVDr0sGSqIkk8WbxCqhq9ST4ViN4MRInFYGyIH9U7TIuPjIwUgSpxTU5OFspb+uRJr0N6tQ5epKKNz38S9dXg71GPFQIKAYXAeCNA6w8WuGJqfFFRkfBJ5qSQ9KLmGMOVfSb7UzmJJLdqvLn1eDN4rCGGzD5gdkd+fj5YDHE0FxeVcCLF3qOI29R8uv8vDIf/U6Qc33Hkpt6oEJgiCBTUvK0dOoEnrNW9jxU2QTt0FJqpAvcaSvCLQ+XIbu8Q+lEpIPUoSb3UpDd2uXPjwWg2YfXdCoFJjIAiSO+s58zKf/zJA/VntAOteHq/Hdq+Znw9+yBqczeiy6CHOzcUbkPojQJFI5X2O2WINJV6f+PemCrXlOSiyxiBflO4UFC7jGHos2xAlv9cxL3/nCBI41fOQZLvPGT6zoNh1XwkL5uBpJVz0LBrFdL8X0LSynk4uTcQ50iSJgeL9Prz6etwMTMEVzPX43pWKLqyw9CdywJNOuFBKv1HqSIdroK036SHw6gDDKFgYalu6xa4mg/B3VwEd1M5ejtOwuUWf55P4s797g5dEmlSDcotVypzuGVqPAm469evC59KFksym80iLZ4BKQk8EqEyMFWB6IcDUW88GIh6P+a+fI74kSTlSuUTbQdYLZnqnVOnTomU0bu70urTCgGFgEJgfBGQ443ceo87HGtIhFL9zuJwZWVlyM3Nxa5dO7Fhw82xRvaZg/tS9fjWY48cW4iR3JdjDbM7iDOtCOhFzcyDMV0ohBNVaJyCzjGfasf9edXQ8uybNeDeOwve1LsUAlMEAUvpI5rJ/iPNVvfDh0z2Xz1gLPvlE9bqrAdNdrdmtru/lXsEfyhrwLHOHvQ5XXC4euFEL1jQSVj8C17UBbj7wdJnalEIKARuh4AiSO+s57QWffFRW9UJzVSDrxmPQMuqwL9mmHDWsAHduTo4csM8KjRTBEYi3XeqkGjqPKa2mtRpDEe/KQJ95gg4zRE4lxqMuPd/j71Lnkf88llI9JmDFBKk/vORu/pF7Hjrv2Fb/0cc3bUKxpA/IPb9GTi62/+2BGnnKBCk8r4kOdpj0MNRmgpXy2G4m4qApmL0n6qD41r7tJ9lZbDK4JRFR+gRSpUOU+MZNCUkJAg1CYMpknhyZZAqAy0VmN46MJXYEC9iJ4N7eoTSD08qQkk8U6lz6dIlcR1kSqn3sM7rpBaFgEJAITBZEZCTbvQIZWG++vp6FBYWismg+Pi9IvuAfaYcZ7z7TNmXqu3txxuJGbfESo41qampKCgoQE1NzQ0bFk5+8prIRY4xciufH9WtJEiZZO9yo/zyNXw/r7pVM9f8g1bY/P/4+fnd+1BezetaIm4UuLmzgE69SyEwNRD4Yl5N+ueNFZ2apbJXM5fjO4YifNtWhND6VlzpcQBOEqJOOAAwn6ifUQ3bleJHR7XrUl8+FRBQBOmd9ZLWoi/eb6s6cZ+xEg8YCqFllsEnIwlXs/XoygpHd044Og3h6DRGoI+pxkoxqTCYFvdAOBwkSE169JqjUaj7E3Yt+j3ils1A4opZSPGZg3S/echc9SKyA17Gjrd/i/Ity9ESuwoHdYuQsGw2SqIW4VzKOpxLCRb+ox9RkOaEf0RBKlWkLNLEtjacSQknj9kUhZ59u4Cj++FqLharu+kInM0l6DvbMKUJUgY6ciXpxrR4+oNSKcLU+PLycpFGx+CJHqEMqjzeljdVoZLUY7AlidHpHKSSGJbnL7HhVq4yMOX7iCk98Vg13mazCSsC4k4immqpwYsMTL238vrJ5wZ/Rj1WCCgEFAJjicDt+iISbhxrpBr0zJkzwiOUCkX6JLNwHFPjOc4MlYEweOLNu7+V/e502g4+fznOyC2xYNYBxxraDtCHlQUQqcBtbm7GxYsXRVG+wfeH97jifT29nx/8mVF57BIZ9nCT0XG50drVi1/sb8R9xopz2oEG3G8oXfKlg019mqnqs3cWyKl3KQSmFgIkSB+0kCCtcGmWSpdmrnJr5lp8Lbfs+oy8sn7D6XO42O8EnG643A44hKOvW2XYj0qHpb50aiGgCNI76y0pbbdVnfh0bgm0nIN4KLUYienbcD0zGFczQ3E9KwLXRaVtj5J0OISNIlWnttpyKl7ffnO48B7tM0Xicq4eab6zsWvJ84hbNhPJK2aJx1l+9B99CemrXxbK0vpdfmiN9UfJxuVI9X8FOf4LcCZpnUiv70gPwYWMdbgwkGIv1aODU+xvEKTDJKGdpgiQIO2ybEJ/tRGu5iK4mkoEQepoKUJvSyn62pqmHEHKAJVEKFMVGZxSEXrkyBEYDAahCGVwyqCLAdZ0CjRH8lyJHYlQ6a9KTEmEZmRkCJUOPUKlIpRVlaVlgXcgOrX+yFBnoxBQCEw3BDjWUIV4+fJloUqsq6sTxZJycnLA1G0W5aOCUY01t1d93m5skmMNxxuO2yRCiW1WVhYOHDggCvNxnOd4z0yQSTfWuCGUb0Ls5nTjUp8DM/Lr8DVD+VUtr7rvHkPp/qcLGs9/Nav0oTsL5NS7FAJTC4GH8+s3fjqvLl+zVrZoloqr95rsXT802B2ayX5dy6twP20uxh8P2nGw4wq6ONHgdsDtdqgyTtNtQFbnOwwEpiNBaqz9p4f2tyx7vKAu5ot5NdGfz6uN0fLtUdq+hnDNWPU7zVD5W81in6HlVeo+n1cd8/k8e9RnbHa9Zq48+WDOIWjpR/BIagEK06NxOS0AlzLX4WpmGEjm9OSEoic3HH0GKkl16Ke6bYDEkdupSJSpc5qu5G4E3Eam10ejJT4AsUueR+zSGSK9PmXlbGT6zkGO/zxkBbws/EazVi9EU+wqtMb6oma7Lwxr30Ti0lmo/GA52lPX42JaCC5lrMPlzBBcywoVbYrkqCRI2aao0JZV7Id73wmC1KhD1/5YuI8eEopRd3OpIEj7W4rR3VKBnraWCUmQeqs4bkWqMRCiXxjTsulTydQ5pisajUakpKRg9+7dQlnCAEsWsJDqxtsFZOq1m0U+JAlKDKnSYfEKFqKi/QCDU7vdjuPHjwtFKNNGGaAOXryv5eDX1GOFgEJAITCeCMjxRfZTQx0Lxxr2b1QjcuKHliDs/zjpRpsQ2oVIItS7z1RjyU1idLAS1BsbSYLKcZpjjbRg4Xh+6NAh1NbW4uTJk+Ia3OlYI6/tUNd0Ij1HctRFBxkX0ON04e3CBtxnLO/XzBVuzVLheNpW16YI0qlF+qmz+QQI2BrmfyqvoeDx/NqaL+VVN33ZUlOn2ey1mrUy9h5rfbFmqc3W8qpPfiWv1OFnb0LjlU6PHyk8JZw8Hr8D+wMN/4Zh042didQjqGNRCIwVAtONIM3P/7Rmrd734L5jex/Pq6v5Ul7d8Yfzaiq1fHvPF8yl+I65DPdbqqDZ7NAKqrlWPVpQ3f6otRr35JTgocx8aEmV+EHSXjSnhKIjZS0upAfjcvo6XMtYh86skBukjqeojF4UlpEFZe6W2BkuIaQ+N10JzNE+bz3cxjC4rdE4GPE2di+ZgbjlM5C0YjbSVs5Blu88ZK2aL9Lr9yx6DgfD/oiWWD+0xPng2G5fHAx/B0m+LyEz6A2cTQ3F5fQQXM0IFuTo9ewwdOWEi5UEaa+BqfQ3z+duCqEJ71SDDn1lWXA0l8DRUgrHAEHKQk3c72s7NuEIUqpyuDK4kftU6TA1nsUrSITu379/wLctXihKGGwxMOXKYMs7+FL7N4PU22HhjRsVoVTpsFCSDE6JPZVSQ6XGj9VQrn5HIaAQUAiMBAKSEJVbOdbI7IPW1lZBhO7bt0+oFZm+vX37dqFiVGPNnY0pQ403HGe8V2LKsYZEKDM96MtKCxwqQjnWTBaScyTuSX4HiVJ95TFopjJ8L7cSmrUMDyuC9BOwaeqtUw4B4N6vFRZ+RrM1PqWlF/8vzdrypHak+kkNuP/ziYWPifO11PxCs9Uc10yV+HdrKXY3tuJ8Xz9YhrbPxaR7ryJOA/akghtVBOlIdV3qeyYlAtOOIC19/LH86sua1Z6vFdSVa/n1DZrVXv6T3KLuf94ah19v2Ym/y94PzVbVoFmqLmvW2jbNVJn2WG5xj5Z1GFq6DVrCIbwbuxUnE9ahLXmtSA2+mLYWl9ODcTUjRFTeFmpSg26g8rZH8caK24ogvUlwKdJ2KmChB6vZX8kIRfrK2YIg3bt8JqgeTfeZi2y/+cha/aJQkNJ/tHLTMhyP9UdzvB+Ox69GWcxiZAe+gSSfBajZ5ovLmWG4wskG2laMJkHKYmqGCPSXpIr0+u7jdvS1lHs8SCcoQUoFIlU6LS0twkOMXmJM22YAJVU6Uokig6yhgrDp9JzE4+POWeJFlU5kZKQgk5kCSk88i8Ui/EFpR8B0RRKhJKV5PSRZLcd++Xi6Ba7y/NVWIaAQmDgIDLcfovXH+fPnhRc1/UHZB9IrmWMN07ipCJV9quw7uZXPqe1HSVI5Fkm86LMqxxoSoVTb0oeV3t/0oj537pwgQjnWUKUryWreXXJ/uNd34tyhn/xI9ja24h5DCf4it9KhWcsvPWyrVQrSKcf6qRMaSQS+mlf7n98taAKLTGvmatxrq8SvDlQg41Q76HbPGp8u8c/DiMoaTjdLtH3ydqo+oRCY/AhMN4J0f/kTX8yr6tLMZee1vBpoVjueNpfgl7vSMFMXjRd1EfjXTbvwo8x9nV83lvVrZjs0Y6Xzvqwjbi3tAD6TaIEWZ0LazmiciV+DUwlBOJOyFudS1+LCIJKU6jdPanAEpGeiVJIqcnAqkIPqHBxUdJqjUb91OeLfexZ7l81EAoszkSD1nSf8RbPXLET6qhex691nULvdFy2x/mjZuwon9gagbpsP9oW9hbRVC5Gz+mWcTeIkw/obkwwytV6qsftNnqJMVI/elYJUeJDq0GvbAle9DX3NZeidQASpDHxIiFKlw+BUpsUz+JRqULlVAelHA1KJiQxM5WOpcOKWz0mVDhWhTA2lSqetrU1UjCcJKq/F5B/s1RkoBBQC0wUBSaJJ9efgfoykW3d3t5jwoQ1LRUWFKODDonwca7zT4iWpJ/tQtb31eONNFHuPNRyHONbQhoU+rMw+4KRbR0eHmHCTJOh0uT+He56Hzp7HU6YSfN9Q06dZy889oQjSkeTS1HdNRQQslb/VDtVDs5SDnMa9poqzLOb0WG4Flh2qQ+OV6+iHp4CTA27hTypJ0uG2U/U5hcDkR2CaEaSf21/+xJds9i7NWNWnmarxXVMZ/iEpF7+N2oj5uhgsCIvCLP0W/CJ6O/4lzYrvGkqhZZfCQ47a8L3dBjy4JxPVW0PRGrsSzfEBOJkQgDPJQWhLWYuLqWtxJe3DStJuFm/KDfsQSaoIUkUuToV7gOrRbmMUbEGvIP795wVBmrRyNlJ95yLTbz5yWL1+zUIk+8xB8oo5OBq7RihIWxJW4XRSEFpiV6Mk6j0Ygt9Ess+LKNa/LdSjVGBfzwoVEwySJO0z6iEJUmJ3NwSpw6SH06gDjOHoMW+Es94GR0vZhFGQyuCWKhKqGhlcSaJPblWQeusgldjIQJX46fV6URWZ6icSoVRFnTjRiuvXr99Qg0rMvVWgg0mFyT/gqzNQCCgEpiMCJEPpEVpcXCz6wNjYWFExXo0jtx9H7hQfjjdUhUZFRYmxh1kd9KNmUT4S0BxraFFAIpQKXe9xZjrej8M95+bOHvy1pQzfz6HApdz9pK1aKUinIqmnzmnkEDBX/JVmrbr4JWPZhT8zV+JBSwWeNFYINSmtBL9rK0VUaQMusLCeIEhVbv1w+yf1uamEwDQkSL9tq+m631gFzVyJf0zLx3/EfICZ+mjM1m3AHN1GzNFtwFzdRvw2cht+Gp+DR9ILoKXk48t7zLh/Vy7+fOcuHNsWhKZdK3Bszyq0xq3ByYQ1OJscgPaUIFxKkSTpOlzPWo/OnDB0iQr3Eegx6tBrItFzs4CT3J8KhJk6h+lF/DrNkWhPWY+kZTNE5fr4FbOQ7DMbaX5zkek/H7mrX0Ru0CvYu/h5WIJfQ1PcGhzfswon4tfgTGIQziauRf0Hy4V/aWbQ60j2mYu6HSvRlb0OPdmh6MmJEDYVPUb9jXYjydG7IUjZ5kjuuo3hcJgi0GOKgaM8G+6mQribj8BxvHygir2oDSDtzMe856e3KAOv6U6KSrLTO1jlc3KlUodEKF+nSoeeePRtY2GqhoYGka5IguBOFm9S1Hv/Tj6r3qMQUAgoBEYDAfZFJNVut5CAY9YBi8NREWqz2URRhZfS+AAAIABJREFUPk4MsY8keUcSj32ld5/qve/dx6p9D3k6eJzxHmtow2IymVBUVIRjx46JonxMi7/dosaV26Fz+9cuO5z4u4IKfMNQCc1cjkfyqqtUkaaR49LUN009BH5UivseMdcGfqWgMfUJW02kVlAbox2sSdYKKjdp5vJXNWP1u1/OqzX+bX6ZM7a1Hd1ON+B0we1yoW8gBR+sluZmMSfuqEUhMB0QmGYEqXbw4MOater4/RY7/i67CL/YvAczIqMwWxcjCFKSpJ7V8/i/o7bip9tT8GhcNh7ZkQ1tewYWbIpB4xYf1G9fioadPmje7Yfjcf44mbgaZ0iSJgeCnqRcr2QG41r2elwnSWqIEGuP6aYXqfQk5VaRiwqDyXcP6FGxYRFiFz+HPctnIXHlTKT4zka631xRnMmwZiFyg15F/KJnURyzCC3xq3EibjVOxQXgbEIQziUHo3W3Pyo3vg8bU+0DXkea3zycil+Fnpxw9OZEoM8QISrX99M31BghlKN3m2I/FM6dxhh07dsNV2M+nMeOwHm6Fv3XL8Pl7BNm5mI4GOOJVQa8rFqrAlVPoCqVtEz/JBEaFxcn7AeYGk8ilOQAFTqDFxWQDkZEPVYIKAQmOgKy35LkKPs2jgldXV24evWq8ERmYT56V3JSiP2iVDFKCxE1dtydQpRe1CSYia8szEcfcHpRy+vD+8h7f6LfV5P5+DhF8O+Hq/GUsRwPmcrwqLX2rCJIpx6pp85ojBEwnfvs/baa1qeNxXjuYCnyL17BdacLcND/2AEXjUoZ/9x+jm4ydy3q2BUCgxCYbgTp/vIntP3VXd8wFOH3W9MwO2IzZuv1HyFIn4uMxjNRkVgYsRGzIrbip5t246ubE6BtjENkZATqYt6Ffeti1G9bgaM7bpKkp/auRltiIDqSg3A+NRAX04NxJTME17JDb5Ck3VSRGj2FmyRBSkXbUKSNek7hMnHvAT2uZoUjc+VsxC55HnHLZyHJZxZS/eYg3X8eslYvgDHwJRiCXkXce79HDf1H49cI9ejpvVRce2wpziYF4dj2FSLV3hbyFrLWvA7DmlcEgdpj0KPPEA6nIcyj9jRGiHYyGgSp00gCVocuyxb0lqTBdXS/8CZ1dV8QBKngRseYIGXQxcIYUsEylYLdoVSxPE8G9vJ8SQ4zVZEFLFgohKnxVOmwgEhnZ6dIVRwqMJXpixzthnp90CioHioEFAIKgTFDgH3S7folvsY0bPZxslgSU+OpVKRiURblYz8p1aCyz2S/Kven0ngxkudCfDjOyJXfTSKUtgNpaWlCectiSSRCL1y4IAhp+lEPXryvoff+4PepxyOFAP8Ac+PNyiZ82VgGzVyGr9pq236UVfrQGNNJ6ucUAlMKgcfNDV/9iq2yU7NU9mmWSvxvU7Hbr6zeXX+tG5SIwN0PMIPho/qDkWrc6nsUAhMMgelGkBbWPvZofmXnP8Xn4AXdZiyMiMEcnSe9/qZ6dAOe10fj2ago8fpL4RvxXORm/FvkDjyl24DUiECUxryJ8o1LULd5ORq2+eDoDl+hJG3dswokf84kBaEtORDtaUFDk6SGcEGSSqJUEaSKCJ24ROgtro05Ek27/IQ6lOrRvStnCfVomv9cpK+aj6w1L8Ic9DKy1ryEpKUvCP9REqQn2T4GLCnaUoLQkRaME/GrULNlGY5ELYI19E/ICnhdpOefSAhCtzEaLAblMjAd3nMso0GQMt3eJVLu9eI3e/O3wlWaCtfVk3CKCo+eFJOx7sHNZvON9PGRDBLH67u8CVAeg1SD7tmzBywQQiKUZAAVoWfPnhUkwVCq0LG+Dur3FAIKAYXAcBHwJtC4z5X9Wk9Pj1CDsjAcJ39IzOXn5wtlPIlQEp5UhcrU+PHqtyfb75IE5TF7jzfEkmpQTjpmZGSIolRyrGlvbxdEqPd1Gu61Vp8bLQRIkDqhrz+Jr7E+hLUc37cqgnRKMXXqZMYHAWPdV7T9NRcfM1Vd+GFuLb5psF/VTCW937dVYdvRNnT0OOAE1/7RatzqexUCEwyBKU6QPmgt+dZn9tf+RDNW/uSzlppffNlc8ftfpuf3/CZqK2ZGRmGuLhqzdFsGpdd70uzpRzpDvxEz9RswL2IjXgnbjH+LjkRquC8sMa+iTL8MNdFLUbNpGRo+WIHG7T44tssPx/es9qjkkgJwNiUQHQPp9pcz1t1QkrJoE9eeAaK0j9XAlYpUYTCJ7gEWTdoX8jrihXp0NhJZnInq0VXzkLl6AbIDFgqCNM1vPjJ95+FYfCCOxwfgdEIAziZ5PHvPpQahI30t2lLX4misHyq3LEVh5Luwhv0R9CRNX70QNdt80GvegH5jJBxDKEi9CzfdTRvyfI8eTpMeLmMEYAwTv9l97LAXQTr206fV1dXCO26yBag8XqlkosqJgSrJUBKhmZmZggSgT55U6dAjlMpPqf6UJMLg7QQbQdXhKAQUAgqBj0WAZOiVK1dEWnxdXR2OHDkifJKpCCVpN1j5KQk+uZ2M/f9YHrP3WMPxhopQjjVMi9+3bx/sdrvwZqUilB6htxpr+LxaJioCLsDVh7ST5/ENQwk0Wzn+0lzfrhSk48OpqV+dQgjklj/xqbzGMw+ay68+uK8Kmq3qomat63nUZscDebX45/01yD7Zhi6nR0nvSaYb45S6idotqeOaoghMZYI0P//T9+2v3KXlVdRq1obT385ruPY3uYe6/nPDDszSbcCsAd/RWbqNtyBIN2CmeB+LN5Ek3YDnI6OxKGItdkatQGHEe6iIfAf26KWo3eiP2q0+aNi5Es27fNEa6y98FM8krvF4kqasxeXUYFwRJOl6XM8OFYWbuoy6G4WbmG7fb77pT6pUpYo0vhvCb6Q/22+KBKu/CyWnORLnU9cjcdkLonJ9worZolJ9mu9cZPnPQ86aF2EQBOkrSFoxG9a1r6A1bjVOxq/GqcRAnE0KGFBYr8X59HW4kB6CjuRANO/0QdWWZSiKeg95Ye8id90fkBHwMooj38WltDC4zJFwGCIEicnz6zPp0WuOQp8p8kMV7odz7pIglZ91miLQa45Ep90Et7sXnj8LPppmN9ojg6xkP5bB5sf9FoN5rnwfA1MGpHLlY0+hpHhkZWVh//79omAIiVCqdFjNl+mjSqkz2neO+n6FgEJgPBFgH0dfZGYB0CZk9+7dgrhjHynTuyWxx+3H9bvT8XXvcYYYcZzxVtNyrCHJzIrxBw8eFESonHSjRQFT42811tzq+fG8Z9Rv3xoBlohxuV2wt1/Eo6Yjogr3Y/l1JVpp6X1TiKpSp6IQGHsESs8+9PiB5hc0U9W/aPtq5mrW8r//hqXmF39mqfqdtu/Yf2rmyuanTWWYX3QUh9svo8ftFJMVYqJJFG9yCYtSYVLqVpNMt+7F1CuTB4EpTJD+qLT0vs8U2DM0S0WnZq50/thQ3PVfH8Rjpn7TkISod4r90PsxeD4yRniWrggNwq6INTgcvhiHo99D0ab3UL1pCY5tXoHGbStxbKcPWmJ90Rrvj7MJa9CeuBYXUoJxMc3jSXo1a71Qk3bmhnsKNxlJ9nx4VQSpIkglWTcRtiQhSZA6xb0aiRL9W9j9/u8Rt2yGUI+m+M4V3qM59B4NWAhT4EuwrH0F8e8/h0P6t9Eavwr06KX9xNnkQJxLXYv2tGCcTw/BpYz1uJwWLPx7j+30g33LMhRHL8KBiLdgXf8GDGteQn7Qazi6fSW6jFFwWKKF2pjHQu9QsZo8/qQjhRUJUq7dRQlw9V8bIEjHXkFKZSWVlxMlOPYO6HlcO3fuFL5tBQUFqKqqwunTp3Hp0iXwuL1926QylIOjCkwnz58I6kgVAgqB4SHAfo4eolQzsv+WZN9E6csn8nFwnCFecryhHzU9QpkaTyKUKlxasFCVS5sCKnSJt1yVEnR49+xE/hRpF6fLjdOd3fim6TAettRDs1SEafn5nx57Rkn9okJgGiFgLH9Vy6vp18yV7r8wViCkogWtXb3oE3XuKRzh9AVEnMQkfKUtncg9qTq2O0NgChOk7Lo+a60O1PJquz9nKcE/7E7FgogNWBDOtHpZrf7Ot/N00Zipi8Fz+s2Yq9uIP4bpEaVfDVvkYlTr/oiqmMUo2bwCtR8sR8OOlTi6ywfNsb6iavfZvUE4l7QWHanBuJi+Dky3J0kqqtvnRqDbEHEz3X6AKB0pokd9jyJaR+IekKnsJO6vZOuQuuQ5xC99AQkrWJxpDlL95gnv0dzVCwQ5Sv9R89pXsOvdZ1C+ZZnwGT2dsBqnhT9vENpTg9FB9WjGelzKDMWVjFBczliPM4mBaN7lh9oti1ERswhH9O+gYP1bMAX/EYaAV1EQ8oawsugxRcNliYLb5PEOdVKBPZCCf7fnK7/HbQxF774dcHWfHzdvcgZ+DAxHI7hm8CkDdxmIyqCUCidZEZmv8RhycnJEamhjY6MITlnJl0Qoj1EFpHc25Kp3KQQUAtMDAZJ1VDGyAvpEJiPH8tjk+OL9m1SFRkZG3rCSoUcoC1KVlJSgqakJ9GeVRKj3RNvgu4h4y8V7Xz6ntpMbAUGQOl242u/E/2c9gm/lVkLLrzmlqSJN04ipU6c6LgjYqn6oWaqf/YKl2qiZKqFZ7Ph7Wzn2NrTimtMpbMjcrj5BkYqK94oindydrTp64XftcLvw6wN2jEubG/UfNVX98ZsWu+tfE434n6gtWKCLxNyB1PqhVaK3JkyZZk9f0pm6TXhB71lnRUYgOiIQB8NXoChyEQ5vWorKTUtRs3U56ravQANJ0l3+OLlnDU4nBOJM8lqcSwvGhdSgGyQpK9x35Yaj2xD+IZJUKUgVsXm3RN/Ifl7vUW2aowRBuXfxc0I9mrSCxZnmIo2FmVbNh2HNi4IgtQa/Akvwq9j57jOo2+WPU3vX4HRigGgDbclBQj0qCdLLmaG4mhmGa5lhuJIZio6kQDG50LB9hfD4LY16H/v178Ea+jZMwW8iZ/XLsAS+grptPriQEY5ucwyclmi4zCNzz7jMerAQlMMcjfM5Mei9cJJ1HMdlWpSBHj07vQPKkdiX5Kh3ajyVTiwMwkq+LBRC/1MGpwzy1aIQUAgoBBQCd44AyTxOHnFiaST67Mn6HXLyjZNuHG94HlSE0iM0PT1deITW1tYKCxaqQRW5eef32HR6J/8G63e60e8GFhwsx1/mlEPLqzmnCNJRj6TVDygEPAjkV0RptlL3twwV+EGuHfcYyvA/BRWwXLiKq6LavQOgT6nXZNV06qPUuU4lBKaSgvTAgS9oeTVzvmS2r3rKWh2tGSpnaabyPf8n66DjvyK3Y74uGs9HReIFfcywUuzpVUqClErSuboozNJHY17EFryki0JARABMumWoDHsbpRsWoWzLUlRuXY56ptvv8EPz7lVo3bMapxJIEAWhIyUIF9PWCpL0ykC6fTdJ0lySpBHoNeqgCNKRIbtGliScvsfEdHZi6crbhFy/uYhfMgN7l89EEoszifT6+cha/SKMa1ic6SXhO2oM9KTYs0DTSU4QsHBZ8lq0szgTJwrS1+FiRgiuZK7HtawwXM8OR1dOODqzQnE2NVj4ljbv8EPt1hUo27QUhTGLkR/xLmzhb8MY8idkBb6GTP8XYVqzEFUx7+Ji6lrQK9VliYHLHA0nbQGM9CflsZPwJMk7sJqlb6nnsdMcCaclCk5rDDpzdTgZ6499IX9A0oq5OFlT7BnvbwpUxnQUYJEJSWjeLkj2fo+34lSqdmSAyiCVZCh98egReuzYUaHQYUq8d6oiT5LBqgxYpXpHPh5TENSPKQQUAgqBSYSA7CeZEu7dN9+uD5+Mr3mPNTx+nqv3WLNt2zakpKSI7IPW1lZcu3ZN+FDLsYaXlFh5jy98LNdJdMnVoY4iAiRIqejhElDZiK8by6EV1NZqubkPKP5KIaAQGH0EvljYEnW/qapQO1R/RcuvdD9gtbs1Sx2eNJRj8YEKnOyhihTCipT/uT3SEs9z/H8ghmIrHqdw6uaxqD2FwG0RmEoEaX7Dj7WCugufstqbv5RXV6NZ7Of+0lSG32yKwwzdJiyIiMYMfbSoSv9J1aNDvX9ORAwW6KLx28jNeEEfhaDwNcjRLceRyHdxJOY9lG56H7WbV+DoByvRtMMHx3f74cQeKulW42wSPRiD0ZHKIjXBuJy1DtezQgU51J1LglQvSFLlSzp9CcmJRuy6jeFwGHVojV+Nne/+FnuWzxLp9cJ71Hcesv3mw7B6IUwBC5EXtBD5615D5pqXkb5yJk4krcXJpCCcTg7CueQgnE8NFBMEl9JvevJ63/9sA91ZYbiavg5nE1ajOdYPtTuWo3rrMpRvWoyi6PdwSP8ubOv/AHPImzAEvYbMVS8hzfcl5K55GfvWv4nSqPdQu2WZSNc/ER+AtpQQtKeFCcXp+YxwnEsLxZkkkrBr0LTLD3WbF6NE9ydYg15B5qqFSPV7CekBryM94GU0FecOVL29bW86Ki8ySKS3JwPOWwXPMiDlVq4MWj3FkvaKYkkHDhwQ33Py5MkbZOioHLD6UoWAQkAhoBC4gQArqA8mEW/Vl0/U5+UkG4+PY5Ecc7jP10iCJiQkiGJJhYWFNzxCWZSPRKhaFAIjg4CHIE1vaYNmKcZ3rTXnVBX70SfG1C8oBAQC+ccf1XLLn9BslU9p+4898YCh5HtP59Wc0syVjZq1Gv8n5zC21LfgZHcv+l2uATWpC064xcqnKC71JOOPTI+gvkUhMDoITCGC9DOWqr97wFJ9TNtXC81S4v6+sRi/3JaCF3Rb8GL4RiyM2CiI0pn6oavWD0WC3u65WfoY/C5Kh99GbcAz+o2Yo9dhWfhaJOtWoyT8HdTq/oCize+j7IPlqN+6Akd3+KBply9a9vjjZPwanL3hxRiECySKMkLQmR0GQQ7l0pOURKlnlUSpUpUqwnS8iFOXMQL95mhYAhdg75LnEb98wHuU6lG/+cjxp3r0JZgDX0Le2peQt+41pK3yqElPJ6+96T2aEoQLaUEgOUov3iuZIR4/Xq8Jgh6DDn305c0Nx+XMEJxNCULr3tVoivUX/r7VHyxH+ealA0Tp29gf/hbyQ/4IW/CbMIS8iczg15Ae+AqyAl4Sqf/pfguQ6fci0n3mI81nnlh5zFn+C4UCldvsNa/CEPAazGtfhyX4DVhD/gBb+FsoXP8HHDUlwOnuQ+/g2dDR6ZU/8q2syks/UO/gmQEqH7NQ0o4dO4TPHVPxWSyJATkLWHR1dX3ouwYrdD70onqgEFAIKAQUAiOOwIkTJwSJOFlJUjnWMOuARflIhGZlZYnsAxZL6ujoEIWSBgM3WBU6+HX1WCHwSRHgPUVlWuWlq9DMxXjCVnfmq8qDVLF3CoHxQSDj4MP326qaNFP5Vs1WC81aAc16BP+YV4qsUxdwtc8JepI63A6x9sGBfmpH2YyVhPSTdn/q/WOKwBQiSB+y2X/12MFmTwO1FOP/xmfhef0mLNDFYGHEJsyP2IxZuk3DKtB0a6I0UqhIF4RvwgzdB/hd5Ca8GRGKeJ0fisPfQ3nke6jYsBTVm5ejbusK1O/wwbFYP5yIXY3T8YE4mxiEtpQgj4p0oHDTtaz1YHV7ptuTICU5yq0iRxU5Ol7kqEitN+lxPj0MCYufR8KymUhaMRMpPnOQ5jcPmVSPrloI45qXYQ58GfkkSENeR6rfAhSG/xFnEoM8qunkAJxP8ahHSY5KgvRaVuigyQHe8+Hi3udEwfWccFxKW4dzyYE4nbAGLXv80LjTVyhKKzYtQWnMIhRHv4ci/Xs4HPEOCsPexoH1b2F/yJ+wb90fYVn/Fozr/iTS8s0hb8EccnPfsv5tmEPfhjXsHeSFv4t9Ee/gsO5tFFMJvuF9VEQvRqMhAQ5nD/rHoVQTSc0LFy4IIpT+oEyLNxqNIl2xoaFBEKFU6fT29qpCSWM6eKofUwgoBBQCH48A+2+q+b0nuCbKvsw4oO0K1aBc6Q+6e/dukRZvsVhQXFyMo0ePCo9QjjV9fX23HWs8JNbH46LeoRD4pAiQbHHBgbaefnzNVAItv75Y21R63/iwQ+pXFQLTHAFj7WPaPvspzVLR8QNDFb5ptEMzVeEpgx1fN5Rg3pFqHGm/BIfDDfS74Hb2i/aruNFP2vOp9489ApOZIAXu+UJp8yOfL6x9TMwgGsv/X81S3fdFYyX+NrUA/xO9HXN1kZilixHE6BzdJszWR2K2LnpYHqSDSVIWbXoxYhPmRTBtPwqzdSRJt+I5/Ua8ER6KjfpVsOkWoVT/HspjlqBq01JUs3jTDh+07PTHidhVOBUfIKp2s2hNB9OO04NxKTMEV7JDP0SSSiWpIkkVSTpeJKnLHIXC0Dexe/EMxK+YhbSVM4T3aJrffGSuehGG1S/BFPAKLEGvID/4ZRSsfwNJK+agctNiQY6eTQ5AR3IgLg6k10uC9OqAB++H1dM69JpIkEagj5MDtJzIjcD17PWCVG1PCfIQpbH+aNzpg/pty1HzwXJUb1oK+4bFqIh+D2VR76Ek+n0URy3y2F7o38WRgfWw/h0U6t8Bt3yuKGoRSqLeQ1nMIlRseB/VGxejZssyVO/0x/GcDbh+thFutwtu5oeM8cJgkwHpmTNnRGo8970Xvq4CUm9E1L5CQCGgEJg4CFDJz4JEUok5HuSoJEJlerxMi4+NjUVqaipIhBYVFaG+vl6MNVevXhU+od4oqrHGGw21Px4ION0s0tSHXqcL/2hhkabaM1rhqc9Mc5pKnb5CYHwQyDj48Kfy7M2ftVXgK5ZKPGWx4ylLNR43V7s1a41Ls1bhZ6ZSrK0+jtrrnSK1HnDALf6NRw+iflMhcKcITGaCNLf8V1/dX3fgu/m19gdsdpNWUFOpWeqc/5x5GL/bEAcWVWIhpRn6GMzQMa2eK4nM4RVpGkyQ8jFJ1xf0G/BcZLQgYudHbBC/82zkRrymC0U4SVL9IhRFvi3Il+qNS1C6fQWObvdFy04qSUmSrsaZxDVCHXc+baB4U+Y6UEnalXMz5Z6Fm6gmJUnqvY4XYaZ+d3qQtSzOxPT68+mhSFryPOKWUj06C2k+s5HuOweZ/vORtUYWZ3pFFGcqCH4JBaFvIHH5LDTsXIm2pAC0JQeK4mQX0tbiUobHe5Tp9deyQ3E9m/67YcKDt8cwoJxmoTKhnI4QxaGcJj36TXpBmPK9VzLW4XxyEM4kBOBk3Cq0xvqhZZcvGnf4oI6E6dYVYkKi6oNlsG9ZCvtmTlIshn3zYti53fQ+KjcvQfXmJWjcvNSj8N62HEe3Lxek6/HUcFwuysa1mnz0XDkHl0gJGZ95T28CVAWpdzq4jcL7xD0wYEAvsoQ8f+bJ/51wol+kEHGPBvVqUQgoBKY7Av39/aJaO8nJ0SBHZeq+JGC9yVBas/B1Zh+kpaUhPz8flZWVOH78OM6fP4/Ozs5bFuaTY433+DPdr6U6//FFgKMqJ6p73W7MyGeRpmNtqor9+HBj6lcVAlqi5ZHvHDi2+UlzxTYtzx6m7bMnaAX1SVpedeCj+fW+X847ulWz2cM0W0XzP9qKEN1wEm0OJ+B2wu3uF3GVmxbV4u/psRegjG9vpn59YiMwSQlSKkbvz7ObnrTZ8bTVDs1SeV7Lr8bThlL8alsK5kZsAhWeL4yQ3+hQ5OhQz82hOlUfhWf1mzFTF4PXI9YjVLcKJv1ylES8g5IN7whypn7LMhzdvhLNu3xxPNZfkKRnEwLQnkQSKRAX0tfiSnoIrmWSJPVU9u4eqG7fS1WdyUOWcquISoXBaN8Dbkuk8Puk92jisplIXjEbab5zkeU3F7mrF8AQsBCmwJdgWfsKbMGvYN+6l7Av9HXELXsBLXGrcFYQpEFoTxsoSjaQXn9DPSru8VB054ZBEqRiEsAYIQpD8fycZr1YSZrycb8xHF3ZobiaGYbLaSG4kBKM9kSm4AfiRPwanNizGsf3rELLbn80xfrh6C7fGyuLMnE9utsPzbt9cWqXL1pZRC1+NVoTgnA+bwe6qq3obDiCztpC9F3pGCC7FOU1sQe00Ts6ByAMFuQdwC1J8xsr/8ZzeYI3boVdrfp7b/QuiPpmhcAkQYAEo9VqvW2hvU9KnEoSlAQoV5kaHxcXB3pR79u3DxUVFWDVeHqEkgj9uNT4SQKnOsxpjQCrvEAQpEuP2KHlNSiCVPF0CoHxRCA39wFt06b7ND/cq23Pf1CswL0acI+wv+DWUvKmllfj+KapEi/n25FzqgOdDvqTutDjdsJJgpR/L8s/sKd1H6dOfmIgMEkJUlZQezSv5vR9xkqrZq7u0fLqT3/OVHbyV3GZ+J1uE16MoEo0ZswJ0rlUp+qj8fvIzXgmcosgSefqorE2PATZuhUojHwbtZHvoHqDJ4W3YftKHNvlg5ZYf0HqnN7rUdq1CyVpMK5mhNyobk+iVBZukgSpSrlX5OhokKNUajpMejhJRpr1uJodIdSiCUtfEORoysrZSPebh2z/eYIgNQawGNPLsAa/Atu6V7Ev5GXsD3tDEKSsXk+C9FzKWnSkrcOF9BCRJs8UexKk13PChJ1EV84tCNKBSYDBBKnnvCPRa4pEj0EviptdZ+X7zFBcSgvBRf5W6lqR1n9uQMHalrwGbUlcg9CWHIK25GCh3Bb2FmlrcSEjDN1HktDfsB/XjxWj52gxehsL0X+1w9NfixF8YnTd6ijGFgH+7Sb4Tt4DnPJ2u4RGlIoW75XVOplA1Dewqr/3xvY6qV9TCExEBEpLS+9KPSoJUakSZbGkpKQk5OXlobq6GqdPn8a1a9dEsSSHg9M5nsW7MB+fUapQiYzaTkYEZGouvUg32JugWasVQTqe5Jj6bYXAxyEA3POYrcr3PlPVNc1cfU4zVePbuSX9LxbV9R+52gWHi39PO0D7DPX38mTslafqMU9igvSLeTXHNbP9gmatufYtUzl+mmhyPavbgNkR0ZgTESWKMXlS65n2PkaRYbj9AAAgAElEQVSrPkak9b+g34Rn9ZvwnJ4epdvwbOQGLIsIQm64L/Ij6Xe4CJUbl4LVuOuZcr/LDy2xq9AaF4CTCQGiandHqqfSt6jynRmCzhymIN9U2Ml0+9EgyNR3Tm/itd8UKdLZ3cZw9JujUB6zCAmLn0PS8lkgOZrqM8dTuX7VfBiYXh+w0KMeXfc68kNexYH1r2B/xB+wZ8nzEARpciDOkawkaZnhIUh5X0ty1FOUbNC9PaAUJTHK+1FuP3pveshcEroe1akOvYZw9FCNmsstFdih6ORKb9/sUJHWfy0rAp3ZOnTmROBqbgSuWjbBZc+F8+hB9DYVobe5FM6WEjiPHYHzWrtnetN9M/CcqkOCOq9bIOCkOtQNl5OEqJzopv8rCVOuA3/acet0iJWG9J5p8Vt8p3paIaAQmBYINDU13ZIgJenJNHhJgkZFRUGn04GFk3bs2CEUoYWFhWBRvra2NuFF3d3dLQolqfT3aXH7qJMcQIDDaz/3XW5YW89BM1UqgvTjCCr1ukJgPBEA7v3O/vqMHx6ow9esFdc1c0Wvllfdc7+hpvUnlmr4VDbgeG+PyNHieCYn9VSnpxAYXwQmMUH6BYu9WrNUdWuWqrb/m1mAX0duxJzwaMyK2IAZug0jXK3+zgjWWfqNmKHfINLs5+gjwXW2LhIvRG4WafeLIoKRqF+BQt27KI5ehIqNi1G1ZRlqt63A0R1M9/XH8T2rcTIpACxq054aiPNC2bYOl1ndfsCrUaYh9xmnN5H3UbJM4TESmPSaotBnigSMHl/QbL/5SFg6Q6hHSY4yvZ7eo0yvF+SoUI++iryQN1Cw/jUcCH0VByP+iPilL+B00lqcS2Z6fTDOp4fgYoan0JK3elQSpLIYmSD/75gg9VxzSaA6SaYaPatrYOswS9/eCPQLi4pw9JrCwNf7jDHoyd8G97H96GsuRm9LGfqbjwBNhXC1FMHdVISe9lb093aLWc7x7bDVr48HAsyY73T04kJ3N5qvXkPpxcvIb2uH+XQbck+cQtbxE8hpPQXz6bPYd64DpRcuouXadbR1daPT4YBDkqfjcfDqNxUCCoFxR4CV7Ldu3SpIUhKhTImXBZNYNZ6K0OTkZJhMJpSVlQlFKCvGD168A0gGkmpRCEwnBDiUkkpxO5xouNINzVCqCNLxJL/UbysE7gQBa+0zmqU2TbPZOz5nqkzWzBUJmqX8smarhmapxi9t5Uhs+//ZOw/wtur769/SlgLdlJZZSoG3jPJnB0rYlJaySiCE7EVCFmTHcex4721JnnEGM4RMW8OW7tXwyPKWLa8M29l7OcNL67zP93clxxnQDJM4yU88F8m21j1S7r366HzPOYRWp+MUQModpdfS1r23resVCkj/YN54522myu2Cqdz9t7xSDEz5GsOSlRianIIhyWlsGapIxzBaLpV79HsfRy6FoucxTJmOiQoFlqj8kJvmi/UpvqhK94V1oT/qmJM0GE2Uhbg4FLu+C8PeFZE4sDIKh7JjwJykDJImoS03GZ15lMOokoubJPmcu0o5IO0JQEoO0k5DChzGVNQv8mOgc0nAcKwIGsGa6zXBo5AXNgaG8DGQIj+BKfoTmKmYKW4c1iROwOqkSVidPBkr/Adi18oY7FkZzdyjXkBK0RFyCZknXzdPwfJHvYCUzr3xEQx4evJHL3TdYEhg0LRDTGP36xIVIHcs9AmwWxbCvpkco5VwNpXB0VTGzl1NJXA3lcBBwLSxDPbDu/j4R2/bf13I8+lm9qQXlAofnK5OOJ12z/gp0Ol0YX97O4p37cLCKhvmmAvxrs6I19QiXsox4MUcEX1zRDytlvC0hhYRT2lEPKuW0Fct4nnPdV5SS3gpz4RRljVILa/C+p17sLetnd2/gz22G3A4mAuVRvPlrHpPfumFrBu/DVeAK9ArFejo6AA1xn/++ecMhFJZUn19Pfbu3Qv6m9NJpRX842CvfPH4k+o1CpB7lP6ZdLocaO1w4B5jKQek5wKo+HW4ApdTAWPFQ0JR4yDBUHezIAg/ESijtLDuNWH9hud/bd787h1S9eC788pD+xXWOYsPHofD4YLL5UanN9LKO6jFw/17zbb46n8iVyggvWvdjhsFU03FL8QSvLDgOwyOS8HgpBQMSiJASksqhioyZEDK8kjPzQF6KUbxCZSOVarwdXIw1io+Q0naNFSm+6Fqvh9r3970RSArjtnOIGk4awDfuzIaB7LjcEQdz3IbW3VJaCdIqld2ldp4c0np/EJBEr8d147eA6wtXkzBsVwFDOGjsNh/KJYGDMfK4JGecqbR0IeNgRgxFsaocTDHjIMldhwK48czQLom+VMUJn6Klf4DsXtFHPatonKm+C4H6enZum0/AEjp+XjzRy/0/UmOUnLEkjOWLhMc7RRTYV/zNbCxkEFRR3M5A6MESb0LAVJ7cwWcjaVwHN7BAekVvkck/ED5oCzpiA64PKPybqcLRzo7sX7ffmTU1uPjwrXoqxPx/3JycZNaD0En4TGtEU9rTl36aIw42+K9Hv3tRbWEF7P1eH5VLv6xKgevavMwqWAtMmx1WL97Lw60d8LOohs84/jETLtG+K9wwfnT5wpwBbpyPykjlIqSTj9xMHq6IvxnrsDZFWDj9QRI2deJwMvrbByQXk7wxR+bK9BDCtwibXj6bkOD/b68ckyzNqC+5ShzitM3IvTvvR2eLxH594hn3zjy3/awAlcYIL0nP/8GIa/iH4Kpdvb1xprjz36txgeJSRgan4BBCekYmKhioFQGpDRunw7mJP1ed+flAaeDVQsxTKVAhjICRcmzUJw2FeUZvqjK8kPdorlgkPSrIGxdHIrt34VjF5XMrIzF/pxYHNbIkPQEg6SKMwDphUIkfjsOR7veA5IK7SK5R+di6ZyB+C5wOJZ73KM5oaORGzoG+vBPIEWMhSl6PCyx45EfNx5FCROwNnEiGCBN+BTqwGHYsyqe5Y92B6THNAld5WMyHD35Pva6SLscpBfpHqV1IueoNzbAC387138HR5PsHHU1lcLVWNIFRjkg7eH9TC+5OwKjLoKRLhfrWaIWzerDR/BlfT2miib8a6UWD2gMeFhjwtOafLygNuM1tQmvq0149ntg6NkAqfd3z2iMeF4t4TmNEU9oTXhYZ8a9unzcpy1AnxwJb6zUYbTBhPTaBlQfbmGtnpRpyiqe6JtzfuIKcAWuGgW8IJTOT1+umpXkK8IV+BEVoL0jOUg75MpETK1t2nOHtvymHmI0/G64AlyBy6WAWP2IYLEdF0y1EPRWvK5fj5RN27GzvRMutxNuVydzlXI++iNuYPldd1PgCgOkvzfW3S0Ya4IFU3Xh/y01ON+NT8Pg2Dh8kJiA4XEpGJSgxCAPJCVH6VBFGgOk3nH7S+EQPZfHGKGiIqlF+EiViXBVBESlD4pTZ6EsYzasWX6oWeiPDV8EoPGrYJZJunVJBHZS8/bKSOzPjsEhdRwbuT+u48VNXVCPO2d7zDnsFFU4katkI/RL/YdiWeBwrAwZhezQ0dCEjUFe+FgYIj5h7lFL7ERYYieggMqZkiZiLS2Kz5iDNCdoKPZmx3eN1x+k/FFtEoOjBPhbc5NZ+3y7xwlN7mcCpCwq4rQMUrvn5wt5vSkywCnS2H4K2qQMdBYvg2vzGjiaSmFvKmej9ARJvWDUe84dpN32FVfLRTdwyO6AceduhK8uQX+thHu1ebhPq8eDOiMe1JrwZ50Rd+eKeFAn4gmtiD60XAAgpds8xW5nQl+NEa/lmPFqjhnPqC14WmPCE1oj/q4V8YzaiP9q8+G3pgSGrduxv7ONeUjZ2C33LV8t7zy+HlwBrgBXgCtwwQpQQSIhUqCV/u8EUrbt2zNuXvnPLxfT4Y/LFeAK9JACJmsfIb+iXRArcVteDQTRBkEqx/tFVmRv2YvDnU7mG5e3ABe8EeE35AqcowK9AZCa69//i1QTebOxbpZgqQsVChpmCDrb77v/k7tjdcPg35qq/QTJlnijocr021WF7f9QzsOwyEQMjE3EOwlJGBGbhEFxCgwkSJqgZE7SocknASlB0nOBl5fiOh8rqMwpHSOUKoxTKOGnSoBW5Y/1KT4oT5+JqnmzUUcN918EY9PXoWhaHI6t3xEkjWCQ9EB2NI6oY9m4/XFtAmvp9hY32XlxU4+BwguBcVf0bVipkQIOMRVNXwZhud8QNlq/PHgkVoWOBLlHteHkHh0LMXIczNHjkB87EQVxE1GUMBFrkiZiffIkrFdORlHSZ9AEDcO+7AQczI7DIXU8DmsT0KJNgheOXipASg33bn0Syx9tW70Yrqb1cDaWwd1YDHfjejAHabfRei8g9Z6Tu5RG7PnpylKAjdKT08RTZkKFSUU798J/9Tr00ebhNq2IhzVmPEmOUa0Z5Ph8QS3iOY3ELhPgfFpjxlMa8wUBUvn+yH1qwmNaCffrRNynE/G0VkRfjYiX1Ub8K8eE19RGPKk14i6NHi/liJiVXwrL1u04YadhezlzzeH5YOiNBbiyXgn+bLkCXAGuAFeAK3BxCngBaYcHkGoPtBwSjFXT7zDYfG8y2cKE/LqIW6WGwUJIyHXdP0Pyy1wBrkDvVuDX+uoHfmKsaxRM1TuFwup9P7PU7P2TqeaQYLTip8Zy59iyBmfJ/iPooAkM+vdPVnI2jXEyk0o+PqbpK+4zvbgtLb81fQPncLvw1mobLt+/HFPdpj9YavFLc+0mwbJx7+/MNa036a19uj+huwrqFgrGKrdgrHE9klPkfkWxEO9HxGNgZCwGR8djcEw8hsQkYmBcMgbFK9gyJFGFISyTNLWrtIkgaW8CpQRjRygzMFKZjrmKBKxQBaJMOR2VqbNQlemP2vmBaPg8GJu+CkHz4lDs+DYce5ZGYP+KSBz0QNIWTSyOa+PRnpeETlo8DjyeScpH5s8X1pJLkwqMTuSlIC/0YyzzG4LlAcOwImQUckJHITdsNPQRY7qa6/NjPkFh3DisTpiANYkyHC1O/hTFyilYkzQZuqBhOJiTgMM5sTiijmNA/5gukQH9ttwkVsxEYN8L973uUW+OrreZ/nzX4/Trt4mpcNAXB5YFcG4sQkez9Qy3qBeGdj+n/FEQQG0shv3ILr7H6O0KuOWiIyo8YgdPLhrLYT+h+tAhBBWuwataI55hxUqyu5PyQs/mDiW4ScvZ/nYhv6PHITep7CiV75fun0b3veP79De6Hv3+JY0eAZbVqNy9l31rbqdYAHbYR+f0MZGfuAJcAa4AV4ArcI0q4Haj8mALBNHqut9Q67rNVOUSiupxr1S/Uli27KfdP0Pyy1wBrkAvVwC47kax5s+CsfxuQbL+v1/k1dx3g1j9mlBQZxQsdQV3G23bXxdtCLZuxqa2TsZA3U6CWA64PN2mrMSNFzldozuEnl7tywxI71q27sbrjdbdgtHaKZgqjt4tWo8/Jda1/VVb9Qz7p/x5/g3svKAhSLDU4l71Gjyb+hXeDY3FR2HR+CgiBoOi4hgkHRIdj4GxSV2QdHA3J6mcSSrD0d4GSAmSjqJFlYrpijisSArDOpUvStNnoTpjNuqy5qBhUQCDpFu/kSHprmURrLxp/6poHCYnqSYexzXxaKNcUr2c58gBKQekp4PCs/+sYo5baosnpyWNoW/8IghLfQdh+dxhWBk4HKtCRkEbOhp54R8zOCpGUXP9eBTEjkNR/HgGSNcmTcL65E9RqvwMJaqpWJc8Bbqg4WBj9Z5IiKPaBBzPpdF6DyTNo/frDwPSi4WktF4uQzLaCz6Ha2MRA6OOxpNFTN2B6JmX5fH7zqZytB/Zz7+T7On9Tw/eH8FDaoGnIRw3qzmSW5j2tXcgxWrF6zodHlAb0EdrYgCyJ+HnhQDTH7oNPTfKPr1fm4fndFpklFfiwHEauydC2lXn2YPq8bviCnAFuAJcAa7AlaGAN8+3+Xg77jSU4k+GatwhlkPIr8VfxdoVHJD2chjGnx5X4BwU+IO5PuBWU82RG0226huMtkP3GWv2/DXP5n7VVI3Exq3Y7aDSQzszDdCRv+ws5QbSK2Mr3tuf5WUGpLdIa+54rKAJgnGDm2zUdxuKIRjrWwV9rewg1VvfEsTqLMFcq75Vt/7Qs/O+w79D4jAkKAIfhUZiQHg0c5F6naQDYhIxoBskHRgvj9xTHilB0iG9dOR+kCoDA1LmYWzyfExJTsIXynAUqOagOM0Htgwf1GbNQT05Sb8MQfM3Ydj6bTh2LIvA7pWR2LcqGgc9Dr0TWgJPMnTylt143Xhnh2McInJdVKzhnSCi06BAq5gOQ8SYk3A0aARyQkZ3uUcJjkrR42CKJUD6CQOk5B4lQEru0RKFDEjXq6ZBEziUjdZ74yDIPUqAtO0sYLT7+5W9Z3ugnMkLV+3mecDmQnQ0VzH36NnyRs+EozJEpet2Nlei88heUIGOi8Y6+Kl3KsC+RrYDLgfsbqDwwCGM0kt4VJuL+3QmPKe24BmNqcdcoT8EOS/2b89rLOirpuxSEU9odHhTL6Jk5x60gxIDKH+Ne0h755uQPyuuAFeAK8AVuBQKHOqw41VDCQSxGnfrKyHk1+B2sYYD0nOAT/wqXIHersDvJZvv7UYb7jTW4Lcm2wbBXJdxt1jTKUiVEKRiDDQXo2DPETgoRsvlANztcKETdj5jdSk2v1f5Y1xmQCrkVf5RWN0AQW/D9HV1KDh8FB8W1R7+RW7V3+gf7nVGW4BgrrPcrC/f8+D8lXg1OA4f+ofgg8BI9AuJxAehkegfFoUBETEMlH4YnYD+0QkyJI1NhheQUi4pQVK5uKn3OUmHKdMxUpmGYcpMDFSm47MkBeYrI2BInYvStFmoSvdBTVYAGhYGMXdf49ehaP42DNuXRWDXiijsXRnDch5bchJxTJuIE7qELghF4IlDQA6Cv+89QI5Ranh3G5LhFpVoWBSEb30HsmKmVcEjoQkehdyQ0dCHy6P1BEeNMeNhjpvYNV5PcHQdwVHlZyhVTkZpynSUpMyAJmAIDmkSWaGYF46eyKNippOQ1AtGvede57OjBwCpQ6T3vgrOhnxWxORspFKmCtDo/PcB0dN/T0VNdDvHno2wH90njzl7Woiv8r3DFbd6sqvEhRY3MK+qHq8TXFRLLEP0ObUZz2sM5z02330M3us67T4u7x2b737+fWP7Xmj6v/5O16MCp+c0RryoNuJRrYS7tCJeUBuRUV6No07nSSfpFfcq8SfMFeAKcAW4AlyBi1egzenGkAIrBKkKDxAgNVlbfiNWfScsAx+x7+30iz8/rsD/UsBcN0cwVh+6Waw+fKehqlMw2aoEU0WHIJbbHzJU415DNW4Sy/HZunpUH23zYFFvYv/Fb1/4PVzLClxKQArhJzdZakNvKqidJ5hqHhVMNQMFqXKCsLoK/y2swq5WypRwYnNrp2vy2prNgtlaKRjrOu7RVzbfvGil/ZmQWPxnTiD6+wWiX0AY+gWH4/2QCPQPjcSHYVFs3H5AZBwGRidgUEwCBsUmYlBcEoOkH1EuaYKSZZL2xuKm0YoMfKxIQ/+UdIxSZGCoKotB0gxFJAwp/ihNmYnKDF9UzfdH/YJANH4ehOavg7Dlu1DsWErj9tE4sCoGh3Pi0KKOZ5mkrR5I2kHlNAZq8FaesnwfMOO/v7Zgqp2N1avgNCThhF6B7MDhWDJ3OJYHDUd28EhoQ0axPFJDBBUzfQIjuUdjxsMSN77LPUpwdL3iM5Y9WqqagorUaahIn4mcuUNwSJ3IIiBkcO9trj91tJ6gaPf3KHsPXgQgJTesS0xGu5gOt00H55YKVsTEYGdTGRznCEhdTcXo3FICR7PccN/aXAW3qxMOt5xreS3vOi7/urNhmpPfE7tdcLpdaGprR1BxGV7KzmNO0efVZrysJjcmNcbr8ZT29FxRCc9qRLyokfC8xojHtFSYZMazGgue0JrxoNaIv1CrvVZiRUuv5UropzdjiDEfo8yFGJO/BmPzV2NM/mqMMBdisJSP9/Rm/DPXhOc1BGf1eJwtMqilvNGXCdRqRTylkfCCxojnNSZ2/pKaLhvxOD0HjRH364y4V2fsKnP6fzoLXlyVh4jV67HrRCvbX9I+05v94PJ0fF7+14Y/A64AV4ArwBXgCvy4CjjcbgSU1EIwVOAPhioIRutxwWKbzkua/hd54n/nClwBChjrhghFG8w3ilWam9c2lQhG25B7zLWLBX1FklC2vVQwVpvutNRWCVI17tOXInnDNuxp7wT7YMA+E5CXVJ62ouE/unRy9opCufiJK/B9ClxCQHp/3uZf/N5iE39prCwQjDX7BHOtWzBWOV4wlqLyWCsbX6WKDXrz7up0YGxpHW7PLcMdC9V4MjQR/5o1G2/OmYt3/QLwvn8Q3g8IQb+gMPQnSBoSgQHkJA0/NZd0cLfiJsokpeKmk+P2qaywiTJJh/WihnvKJKXlw9R5GK1UIDEpHHplACqTfVCZMRtVWb6oW+SP+q8CsembYOz4Jgy7v4vCvuVRDJIeyollkPSENh6t2nh05CV0leB43XlshJllTl5bMJDD3zNfb5bRqVei05SC2s/9sWTuMCwNGomVwcORHTISWk8xkxgxFsaocTDHjIOFxusTumWPKj5jgJTG6ktV02BNmYzKtOnICRyGw+pEHNMknNZcfyYg7f7aeEfju//uXC9TTAC5YWm97OXZcDafa97omddzN5aibUspnI0lQGMJWrdWoaPjGOxu2k7xUfvv261cmt/LlUUs8YBFH7iwqeUYppiK8KyagKcez2vE/zlO/4jOiNt0RtyuI6emES+pTXhBLeFltQEf5OgxXmdE2OpSLK/fjLJ9B7CttR0tDgfaHE7YnbS42HiP0+VCu9OJE04nWpxO7Gy3w7rvAJZuaET02hKM0ZvwllbEczl69FGb8IiWXKIiXlXr2Rj901oZhJJLlJ4H/ex1nMrnEh7RGvBHnRl91BKm5hnRcLQFdsokpZF7N69uujTvO/4oXAGuAFeAK9AbFKDPi182bMXP8srZmP3P82sJkqYLAG+xvwL4F3+KXIEfVAD4CcsTDgm5TsjP/5kgeH6mEjb6GbjudnP9S3fnb4Qg1uCnBiveE0uxZPteHHC44KYoKipyggOdjC/RcbL3dPKS9zf8nCtwUoFLCEiFvM2/uC2/Vn+dZN0qmOocgliF/5PKULTrADqpfdhN9Rr0Yc8Ft7sTRzqdmFVUgr+FxeHfk+fg9Rk+eHPWHLw72x/v+c7Ff/0C8V5gKN4PCsMHweEMktLI/YeeXFIqbyIn6UeeTNLBnnZ7cpLKkDQNQxW09FJAmpKGfgRJFRmIT0qALjkMZcpZKM+YifL5PqhZOBebPg9B85ch2P5tBHYujcTu5TRuHw0ZksbhuCaOQVJv5iONMXsh6bkCJ369M6HiVaWJQQmnmIKWXCVWBQzCsrnDsCJoBLJDR7Lmeq2nmEmKlIuZCI7mx41Hoae5vrt7tFg1DWWp01GVOgXWjFnQBI/EgWxyNFM2bjJb2vIUp8Q/eEfru2t6MYCU3KMOgwqd6xbDtWkNyw91NpWf80j9yRH7cjiarHA0lwGb18PdXI7SMgsWanRs+ynjuZObUn7p0irADm1YYZHs5rUdOIyPxXw8lyPiUZ08Tk8OzlMh4+nQ0YhXc0x4PceM23Rm/EprQF+dhCnmIiyotqFkz14caG2H05s7S9EKbP/kgMtlR4fbiQ6Xgy2dbiccrk443bQ42Bd+XkXoe+o9HR0o2b8fC+saMNlSjHdzRPTN0eMRjRH36Yx4UEfO1TOfn/f5P66V8DedAX3UZrykzmdt9wNyjSjcsx8OgvWuk05S7+Pyc64AV4ArwBXgClzNCph2HcTNuWUMkP5szSYIlvoRDKT8IHnhf+QKcAWuBgV+ZrS+8quCOtxpqMavDHUQJFvHdWKZe+q6WhTuO4JWJ9lZqOneLk9b0YcHj5v0at4u8nW7WAUuKSDN+8WfCmrzBGN1i2C0tb6oW4dlW/ewzmFywMhvYXrXUksvFW24ccTpQtLKbPSfNA1vTJmJt6b74K2Zvnhntj/emROAd/yD8N7cYOYk/SAk4pRMUmq4/yg6AR+eXtxE7fYeJ6nXTdobIelYRRpGKLLwoeoLjFSmw08ZhxWKEKxW+aEq1QcN6b7YmBWIjZ8Hg2WSfhOG7UsjsWt5NMskPZAdiyM5sTimie/KJPXCKO4gvcqh5/m4gw3UYp+O0rQZWOI3iLXWZwePQE7YKGjCRiM3YgxYaz1zj06EJW4iCuInoIiKmbpG6yez5nrKHS1LnQFr6hRUZfpAFzoKu5dGolXnHa1XoF2v7HI0d70fPTm5BEYvBo4SZKXIgM6ir+DatJpBUcocPQk9z3SJfv/fZEDqbiyGu7EMTQ3leCs2BsOyvmbeURrnJuNet68jL3ZrzG9/HgrIbZVudLpdWLfvAEbpaDTdhIe0JvydjchLeO4cACk5OR/WGNBPa0Ds2lKs274HRztl6Cp7hOloyslea3q9uy/stac/exb6G438EVB1yqZO5uwkd2fXAjeOuhwo2b0XMSVVeDO3EE+Ta1Uju0YJktIYvheMnjyncXwRb+UY8Va2GU9rzGx9B2kMWL1nLzoYvKXHOQ8R+VW5AlwBrgBXgCtwBStQc7QV90gVEIxVTT+zVO8Xijb244D0akBffB24AueggMX6vFBgxa+lMvf/6Stxp6Fi93XGKoegr8CvxWLMqt6IrS2t6HS6YZcP59lxMh+wv4I3+pfkqf+IgPTXJQ1/uMVc/6SQX/O0YKp49E+S9fkbzLXLCJDeYig/smDjdnS4nMxxQ5866TMkc8KA7NBAJwngcMPlcGGJ0Yz/Tp6F/0yegTenz8Z/fObgzdn+eNtPhqT/JUgaGNqVS8qcpDRyHxkLKm6idntykg6KSwblkVJpEy1eUEoN9wySesbbvWPul/N8hDIdw5RpGKLKxPCUeRihTMNMZTy+VIajRDlgJgkAACAASURBVDEHlankJJ2N2vkB2PB5MDZ/FYLmxeHY/l0kdjJIGo2D2TE4oo5jkPS4lhc3dXcpXquXnQyIEiCWy7uYe1SdhOyg4VgSNAKrqLWeAdLR0EZ8jLzIsXLuaPR4WGIJjk5EYcIkrPYUMxUrCY5OQWnKNJSlzURF2kxUp01FVeYs6CPGoOnLQLTlJssLuUd/AJDSa3K+gNRp6A67VeiwLICr1ghHUzkrZEJj8TkBUnKKOhu7AdTmMriayoCm9Ti8oRQTlakQIpXom/41Ou2y250gGAekl2RPdeaDkHsUQM2BQxigs+BWbQFzVT6rkVgRE+WHEmykUfWnGSiV2DkVLcklSSb0yRHxb62IGGs1Gg63oNPhgovGcdz2ky5Qeo0ZGHXD5SnnknknfalH4PTkIkNQuj7tz+grP5qGkG/P3io0Bs92dE4QQaVx/A0tR5BlrcMQTT5ezDbgSa0Jz6qNnjKpkw5YWpeHdRLu14l4SEfXM+AxrYgnNSIGao3I37lbfjOyx6VHkx9XvsD/zxXgCnAFuAJcgatMATewo70Tj+VXUUFT9c2sxKXm0XPAKvwqXAGuwFWgwM8tGx+7vmCzk5yjgtnWJhTVQzBVtwmWug6haDN+LlrRZ/0GKDftxJ62DtlD4InlYsfypxwqe46dr7LNJF+dC1HgRwSktxpt7/3J0nBIKKw7KBTUNt1rqdt2g2lDi6CvcPlWb8QJco163DbsqXczv3ghP3snu92wuwFTaQUG+fjhX5On4c1ps/H2DNlJ+i45Sf0C8e7cIAZJveP2VNxEmaQESQdGx2FwdDwok5Qg6SBPaRPlkg7ulkvqdZL2hkzSoSoqa0rHcGU6RigzMEyZgUEp6ZiRlIxFydEoUPqiMnUaKjP8YVsQiPrPg7D5q2Bs+SYUO5bI4/b7V0TjsKe86ag2Acd1cnt4pz4Z3nH77uVN1yo0vJbW22VIgZPB0WQZkkoZWKOcjuVzh2Jl4AhWzKQJHYXcsNHIixgDQ9QYGKPHwhLzCQqomMkzWr826VMUJ09GiWIySlVTUZ4yDRWpM1j2KAHSysxZEGMnoCJtBtr1CrTnJaJNn4w2g7Lrvdf9PXhhcFQBl0EBGZKq0CmmwmHVws1KlcrhaCYX6LmN13c2lwKby4FNlXA0VaBjC5U5rUfHFhtCFi/Cz0ITICQvxl8WLsfh1g64XC7m2uOA9EJ2POd5Gzd5OOWFwUoQgHSi6tBhDNOa8GKOCU9qzAwqegEpOS8f1ppYnmcfBk1Flvn5pE6PR7VmvJ5jQuiaYlQf2M/cnvSMWJyny41ONpBDj0FkVAagVMxF/8nVUMRMySXqgMPtOHlOv+sylLrgoOuzJ073410HGtMnhkr3QP+5YHe50HDoCIJLyvCKVsLzOfl4Uit6gK4J9PzpZyqQ+rtWYq32T2klvKQR8ZBWwi90JgzUGVC+Zy/gcqCdnpcsFH97nudbjV+dK8AV4ApwBa4UBdw4anfgv6ttEKRq523GaodgrshiuYVXAfzhq8AV4Ar8sAI352++65aiLdMEsXakkF/7qWCpmcLOJevjN61u+lgQa/4lFDTMEKTKTe8X1cC87SBOdDrgdtEiT4d5j9vpeJyfuAKyAj8iIBUKN/xVMNnqBHNNoyBVrRUk225BqnBMLWvAXjt9dKTW4XN7IejDZIfTifUbNmKAbwD+PdkHb02bjXdo3N7HD2/7ym5ScpJ6c0n7Uy5paCQ+8IDSgZGxDJIOik3CR3HJGOgBpQRJmZM0UYUhyXImKYHSy+ke/b7HHqEgJ2kmpiQnIiM5DJLKH2UpM1CVMRu1WXNQvygAm74IwZavCZJGYPfSCOxfHoX92bE4lBMPgqQnTnOSejNJCZReS6DwWl1XlyFVhoqiAnZJhV1LI9lY/crA4ew8J2Q0NKGjmftTjBoLKXosTLFjkR/7SVdr/dqkSayUqSR5MsqUU1GumoaKlOmwps1EVdoM2NKnwpo5A/lJn8Ec9TFO6FVoz/0BQCrRmP+FuEcJkCYzQMpG641pwAYLa6yn0Xkar7efa2N9YzncTeQaLYWbls0l6NhSAdXyxfi/oFj8LmERhAWrcNd3emxpOSEDUoJQ57gNO7ctHb/W2RQgiWmqgLVRuuSu9ubWNkzTm5nb8jGtCX3PMk7/stqIV1jpkgnUZv+sxoS/afT4IFeCZusOHLHTAZI8/k6HRXYArWyCgfI8u1FZNjoP7D3RhuLtu7CsYSOU5VUIXlcBv6Ji+HuWgHWliKuw4pv6jVi3Yxd2nGjDMbc8DcFgq7sTLncn2tlj0CPKmdsUHt/hdqGtw4minXvRL0/Ewxo9HtGa8JjGzABpH+2ZhVN9tXo8pZHwd60F/8yWMMFgQt3RFrhonZwEX+XVOJum/HdcAa4AV4ArwBW4shVws9HZT0s3QJCq8EdzHQRL1QoOSH8YKvG/cgWuKgWozOn0hVaQfken8vKb7jHWWQSxEtebizFifQVsh4/LJgUnRTo6uw75r+ztIX/2PafAjwlI8239hIKaTQ8aarcIpjq3IFXijdWVaDzeBgqCII+L41zhAo0NMgcPUL19J0aHROM/k6bh3Wk+eHumL96m8iZff+YkZZA0IEQub/LkklJxE2WSUnET5ZLSyD0BUi8kJUBKC43ay5A0DcOU6RiuIOcmjbrLzfLfBy4vxe/JRTouKQv9U+bjrfQMjFEkIjE5EvpUH6xLnYXqjNmomT8XdYuCsOnLEGxZHIbt34azDMjdK2Owb1U8DqllSHpcl3hKUQ5BUg5Irw1A7GSAVAmXqECnMQ1FCROxfO4wNlqfHUzFTKOhCxsDQ+RYECA1xnwCcxy5R8dhdcIEEBz1FjORe9QLRyvJPZpOsH46ajOmwpY5A+tTpiE7YAiO5KagLS8ZHfpktHscpF73KHvv9QggVaLTmA5stDDAeb6AFJsr0b6lDG1biuHeXArXFhuM+SLuCI/Bz+K+wp8zsiEsM+Bm3RoUH2hhYNTOAWnP7Yt+4J5kQEr7ADtrpNzvsGN6/lo2kn6/1oL7WcHRyXF0b27nixpqfjfhd7n5eExnwasr9QgqLEHDsWNwgF49J5tOIDDKTvRtMis7kr9F3tfZCdPO3Ugqr8JHFjNezs3Do9o83KkRcafGhKdzjHg6h85pXN+ERzQSHtWIeCFHjzey9XhfLWK8lI+EMivM23diT3sHc5gyWMraNWUnLH1ZyECt3c0iuLe0tcKvtBz/XK7FMxqJQdBn1WcCUhqzf0Et4T/ZZrygzscftRJGFBbgYGs7s6uy9eJfiHtfXX7OFeAKcAW4AleRAmwGw+VGfM0WCGIFfmlpgGCyZfIW+6sKf/GV4QpclAJ3LVt34y3GOpNgrNkmWKo6BbHU+XpumSvJ2ozmDpq3ohEvh9yBcxVtH/mqXIwCPyYgNVb2F4oa8KjeBsFodb1jKkNtSxsrsaAxQGoVI1vzOZ/YuCPYB9odLUcxISIW70yegXem+uDtGbOZk/Qt37l42y8QXidpv+BwvB8Sgf5hUazdfkBEDD6Mikf/qPhTIKk3l7R7JqmcS5qGockES3sHIB2TnIXByix8kDoPg1SZGKtQIVwRgezUMKxX+cKa7ouqLH/ULQxgkLTZ4yTdvjQKu1bIkPRAThxzkp6eSdrZrSjnWnVXXgvrbRdT4DYoAUMKi2NYETDYU8w0EuQe1YaPgS5iLAOkUvQ4mGLHwRI/DgXx47AmcWIXHKXsUa97lOAouUet6dNRlTEVtRlTUJ85A1XpPljmOxDbVsSjVS+P1necDZB63KPO83QxOw2nOkjtUhpcNRLclCd6ng5SAqRtbKy+FK5GG0ylhXg0IBw/iZ0HITMHwmIDrtOuhSBZsXjbTrbZOq/t1zlv6PgVz6YAG15329HqdiOlqgZ9tSIeJyCpo1ImE544SwM8jaH/IdeMn+da8B91HjKtVvlLOSc5ROUphjaPc9T79TEVLG090YasChsG5ejwaHYu/pBrxFMaE15Wm/BWjgn9V5nwZrYJf8wV8ftuy+NaI57T0Fi/CbflmiDkmfCH3Hw8TiP92QYMXqlHUmk1mk60ot1JhU/yXpBBWRc5WMkjSwdqLhwH8G39Bry3UofnqLRJS6P2p5Y3Pa2Vi5tey6HMUhNu15nweI4BylIrjjH3KHc4n+29xH/HFeAKcAW4Ale+AixKxu3Cd027IBhKcVPBZvxR3DSlyzl2UViF35grwBW4KhTI33KDYKlZeatYtaVvXhUe0Fe3Cuaao4JYjZd0JViyZT9aWEcA/1R35e8VemoNegiQ3pO/5YabpNpPfyPZwn5jqAz7pdEWLRirR/zSZDt6h8Fqv8tY0qHde5jNMFLe2nEamHQ54KKg3PNZF1YhTCOWbuw6egxzUjPxxqdT8QY5SWf44i0ff7ztOxfvzgnCu3OD8d+AULwXFIb3g8NBLfcMlEbEyoA0OhEfkZM0NgkDupU3eSGpt+GeQGlvAKTkUh2mIudoOsYlp2OkMgP9UzIxRJmJmIQY5CqCUKLyQXm6D6xZ/tiwIBCbvwhB4zehaP42HDuWRcuQdGUMG7endntykrbmJrFWcbsHkDo8br5rARZei+tIo+gugwrtOiVMkR9jWcDQU9yjBEj1kZ9AivoExpjxMMeNhyWBskfHM/foesVnkIuZTh2tZ4A0YwZsmVNRl0mAdDpqMn2wzH8IqhYFos2Qgk4DZd8qQTCeLaISXvfy+ZYz0WtHgJQtDKyq0G5Q4cS6pXA3ycVMNF7/vzJIqYiJFncj5Y6WAo2V2Ftrw0tJCRDiM/BAyhJc/00uhNw1uM1ghWCsRnhtI9tqyV3n57MB49e9IAVY6ZGD5XbmbtuB19UGPKXT41mtAc+rRZY9ShmkT2m8DfASKIuURur7akx4b2UetI1bYCd3qKsTbpeLtdHTd27yBblrq/rIUQSvWY9/aQx4RK3Hg1qJZZu+nGMBLc9pzHhMS0VJejyoM6APG3+nEXh5kUuhRPTViHhJbcSrOUZ2/b9rJDyhJYerhHu1etyp02FO4RpUHzzEskLtbJ6Cgknl0X62T3S2ow1uaHfuwZs5BjygMckFThoJz7FMUonFC8iXDXhGq8crGhF91RY8q9EhZ9sWNmpPe1g2an9KEP0FvQr8RlwBrgBXgCvAFeg1CrAqRKcLpt2HIOjX4/qCjfi1sTZaCMF1VwXY4SvBFeAKXLwCYvUv7169cfWNZlu7UFjvFMzWLbcZq21CUZVbKKp33WyoPjFp3UZ34aETblYQzo6aZTrlPX6W89RO/tRrNoL8ifxICvQQIBVMdQ/fkt94/NbCTbhlzUZcZ6jcJKxpwnWiFb81lmBJ086uwoueXJOjdjsCFy3Cy58RJJ2DNz1O0ndnB+CdOcF41z8E7wWEoqu4KTQS3vImlkkaFYchMQld4/astClBiSHdipt6Y8O9d6R/pCIDoxTzMEyViTlJcVimmou1qhmoSPOFLXMu6hYEYMNXgdj0tTxyv/O7COxdEYWDq6LZuH2LNgHHNAloy01EB4NXCgasuo89X4sQ8WpeZ5eYxEbRa74IwbK5w1gxE7XW68JGsVImfeRYSFHjYI7+BJbY8SiIH4/CxPFY0220fr2nmKkiZRoqU6ezxZo2A9Xp01GbOQN182axpT7LB3kRH8MQNwkdUgqgT0CHIfWUvFECoxcCR7/vNWoX0+Cw6lj2aHtz1Vkb7B3kLm0uA51T7igay9DZVA73pnIc2FiOD5LjIYQrIaR9A+ErDYTsIghSpVswVuFuQyVGrq9hm7Hz/HqnJzd919R9OdwuOJ1u7D7aig9MZjyh0Xta3k86Kh/Vyi7Pf3qgJLku79MU4D21hMKtW5leMhglSCoXMlHTvN1tx662dmTZGvDGSglPqw3oo6XG+5P3Tc33Xvcm/Z4tnut0/dztOt7rnn5O9/OoVsKfdRIeUUt4e1Uu0iqrseX4CdA6utyUtEqQVM5clRue3CjYtQdv51IeqRHPqQmQGhigfUQrw+Huj8MgrdqEYRojNrYcBZzyWD99L86/G7+m/tnwleUKcAW4Ale3ApTx7Xah4chx/MVQgusstRDM1kU8g/TimRK/B67AVaMAcN0N+dZ7blJX3iFI9f9PWFv9J2Ft818EsfxBQVv+oJBX9Mdf5VU+/FReWUx47TbUHm91dzg74XKQkY+OnWmGTZ58ltP9r+7NKl87UqCnAKloe/A2o+0QBeAKUgUEs80uSDbcmVcBRU0TWh2UsSaXa/SU8Cw1wk1NwsCCVRq88dl0vD51Bv41wwdvzfJDP59A9PMNwrv+Qay4yQtJqbipvyeTlHJJB0bFsXH7j2KTujJJTxY3pbBcUtZu3wvG7L1gtPv5IFU6/ps6H8NUafBJjMZiRSgKVL5YnTUNFVkzsSkrCBtZw70XkoZjz4oo7FsVi4M5cWghJ+lpxU3efEieS3o15pIqcFiThNzwj7EicLjcWh8yEnnhH3uKmT6BMXoczDHjkR83AQUJE1CUNAHrFJ+yYiZyjxYrp6AsVYajBEZpqUqfiZrMmafA0fr5s7E2eTKW+g3BYU0y3AYC8acWMvU0IHUYlGg3L4CrzsTg6Pc5SAmO0hg+LQRJHU1r0dlYjeAvv4QQlYi/JH+JGxap8duV+bjVUE4FAA2CVNl6t74SbxRUslFvajVnXzT21EaN389ZFXC5nWi3OxBZXo43sw14Tm06BWB6AeEraiNeVJtxl86CxzVmDM8xQNq1B+30IjkpX9QNGql3E4h0OtDpcsG8cw+GGyQ8oxZxu86M23OpJf7MvE/vY1zsOWWGvp4j4e86E27VSfirVo8BBhPytu5Eq8tLbgmU0omKDClWwIV1u/ZhhM6MxzUibs2lcXsTXjwNyhKAJefqXToTHtLqEb++GG0sU9VjH/VM3NN34PzEFeAKcAW4AlyBK1sBN4um2d3WgT6WCvzEXAPBWLWSA9KrBm3xFeEKXDoF8jd+Kphq8bxUeShrwzb3rvYO2dzHDpplNEpH5/wY+srea5zbs+8hQPrrfNuDt5irtgpSRYtgJEhaiVvzyuBX2YgWIpgOGo/sWUDKBgfpXSobgrDMYkG/GbPw+pTp+NeM2Xhvlh/e95EzSQmS/tdb3ETj9uQkDY/GgPBokJP0w+gEfPiDxU2pGKpIw1AqblJmgIBpb2i6pzH7sclUJDUPQ5RZGKPIwvTkZGSoQlGk9EFVykyUzA9A1cIA1H8RiMavZEi6Y2kUdi6Pxt5Vcd0gqTxu35Ynj9wTJKVx+550932f64///tKB2HZRhYq0GVjuPxQrgyh3dBR0YXJrPRUzsdzRmPEe9+gEFCVOwOrkiVin+KwLkJamTENZN+cowVEvIK31QFJyjzbMn42qjJn4bvZAbFgUAKeYjA7pzHXtSRBPI/d2ihAwLwDqjXA3l3aBUC8Q9Y7Ve39mkHRLFWJXfgMhKAa/Sl6M6xdmQ1huxp25pfiDuZpylH0Ec3UxAdK/SiXY2dYBB4E2Nqd9bptbfq0LU4DqlNbu2ImHdTq8RG30agsbp+8OK6nMiFrrn9FYcL/WhPfUIsTGZnTQeD4brZfpoIv2R24HDnS2YV5NHf6tEVmx0sM6Myt0ekYj4jnNjwdI+2qMeCVHjgB4miBnjoWtzzvZEr6oqMO+tnbYKaOb8pBYdDwdjsk/m7ftwgcaEffrTHhWbWbre7rT9ZUcOYv0+jwD3l6phn7rDlCuKvsm0SVHCZxXrM2FvWT8VlwBrgBXgCvAFfjRFaA08WN2OwatteGXZhsESw1vsb90SIk/Elfg6lCAGu8LbIFCUS0EU13b73IrMbCwCrlbd+Oogzyk9NmB2u5pFosj0h99w37ZH6CHAOlvDHX3/9RSu0Yw2vZSickDeSUYVWjFbrudfSJzsqxRenP14JvKTR/zyGFD1mdqAwakkjL085mNF6dNw7+nz8I7M/3w5mx/vDUngDXcvxcQwjJJTy9v+iAqHh9GJ8qQ1OMkPb246WQmaVoXIL382aSZGKnIwihlKkYq0zBSkYmBqiyMUyiRpoiGQRWIkjQflGfOQfV8fzR8EYTNXwWzhvtt33khaSwOZMeiRU1O0ni05p5suO9JcMUh6Jlg8JJrIqmwf1UcNEHDsSJwBLKDR7HW+tyw0V2lTCx3NHYi8uMmojBhEoqSJmGNYhLWK+XsUYKjtJSnTu9yjlZnzAItNZknR+sJjrJl3mzkBI2CPnQk2vPiYZcUbMSe1t0L37vyb8+zpOls+lEJlUtUwG1IQod5Pty1EssY7Q5DCZDSWD2d28lBurUcK0Qdbg6Nws+Tv8ADmWoIy424LrcMt4pW/Ca/vkWQSqcK+baGuymHVCpB1f7DsNOOkuYv+OlHVeCIw4HJRUV4kjW6mz15nifH3gmUPqGR8JjWyAqRXtXo8W1dAzrc8uSCN2dUbrx1YHt7B8LWl+M5tQF/1RlBY+kEWF/UiHhVLeH505yZ3UHsxV4ml+ezGjOe1xjwgiYPL6opm5SKpox4LseAoKL1aGptp5Ruz0g8PWu57b7D5cSKDU3op5bwKFtfuu2pOlDuKosE0BrRVy1hqFSIg45O2Gl/KTPi88v9/lFfWX7nXAGuAFeAK8AVuHAFHHChw+nC7KrN+KOJA9Krg1bxteAKXHIFfnJTfu2nPzNV2QWx6pggVUMw1bjvzivDpHV1WHegBW1kuGBH5vxz34Vvsa+UW/YQIBU+33KDYLKt+q1YC8FQhaH5FWhqszOASeSSLsmFJj3/puqyO7uBDpcL6zZswNCgILw8eQpeZ+P2vnh3tj/+6xuA9/yC8S5B0sBQubjJk0n6YXgsBkTF4aOoeAyMScCg2CR8FJeMgfEKDEpQYrAnk1SGpARI0zBMkS4vl3H0fqgyE4NVmRiqSsMwVQqGKam8SW66H5qiQrQyCubkIJRTLmmmL6wL5mLDwgBs/SIYzd+EYduSCOxeFol9K6NxsAuSJuCELhEd+mR00kKOPFEpL7zAqQvunQ3O9brfGVJYIZPLU8DVLqagMH4CVgYMZaP1OaGjmXvUED4GIpUyUWt93DgUxE1AUfwErE6YhLXJk5h7tFjxGcpotD5lKsope5TG6lnu6EzYMmbBlumD2nmzUE+Lxz1KgHTTfB8UJHyKb2b2x5bFIegwpsAuJYPKohyGVDgNctlST2nXKabCKSrhFpPZa9VhyoK7zgR3UwnsTRVob7LC3lQOaq13NpYDW8pQur4At4bGQkiYj5/NWwFhiQnX55a6f2uqqboxv+7rmyw1bwv6ikd/arYV322oZoA0u3kXXC4Xc8ZfKZv7K+J5er5HY196MX2BFVu24yl1Hl7UUFs9LWeCQXJ+Pqw14OkcEbHrK3DETqMxdnS43HJzPZ3DiYbWE/ArXIsXciQ8prHgCY0JTzHHKLlGxbOO7p8OIS/mZ7k4ioCsiMe0etyXS+cSHtZIuFtrxAs5BkwyrUH9sVbm+iT3K0UEOJgT1oUWhwuZpVY8otHhLp2IPloZ8L6opvUgeGzC82ojXmFZqSY8oTHg8w0bZdjKpjjImcpPXAGuAFeAK8AVuPIVoKgjl9sN5ebtuNFEUKOWO0gvOVviD8gVuAoUkBr+LUh1X//BXPfV7wtrDYJUGSWYa7cIlgY8ZyhHZOVmVBxrlY+hmfHPk+5PRhnCW3RwzS7KxoYrf+t6La9BDwHSW022e39tbNgnSFX4p74Y1sPH4aA8tUt8osekD5K1W7didEQEXpk8lTlJ35o5G+/6+DFI+u6cQAZJ3w8KY+VNH1ImaWgkG7dnmaSRsRgUk4DTM0kpl5QKmwYnpXblknoLnLpngvaGywNUmXgvLRMfq5IRqYyDXuGHkhRfWNN9UJM1B3Wfz8XGL4LQ/E0IdiwJw57lBEmjsH9VLI6o43BME8ecpO36ZNZw35VJygHpFQdInQZqrVfALqnQ/E0wVgQMxqqQEcgJGSmP1oePgRQxFqZoGqsfh/y48ShMGI/VCRO6Wuupub5UORnlqinwFjPRSH112gzYKHs0YxZq581G3Tx5rL7LPUqAdIEPKtJnYpn/UIhR49AqpsIhKeCkc0O6DEg9MLOnIOnp99MmpcNeoYGrqRSdzZVwUGN9cxk6t5ajobIIL0QnQIidByFjCYQlBvxcU4x7jHX2X0q2UQKNXXhOt5s3ZPxFXwNBKkNiXTNcTqpp4tU3PbqZ7wKkNA/uxoH2DgzR00i9CX20lL15qmPS+zO5Jp/U6DHGVIDtx9s8LUxO0Hg+TTBQBvaO9jb4rlmHf+bo8XetCY9pzXj2e+7Pe7+X4/xptQQfsRC7OzpB+avs+XuGemivur+9HeNMBcwx+5DWhPu0JryaY8LjDCCfqs/jGgnvqPNw4EQ704Tj0R59t/I74wpwBbgCXIHLqADLggewcsce/MJcjdukep5B6j1o5edcAa7AuStAn/eW4afCvPKfC/O0Nz1VXv7zGwpqmwVqvJdq8EBeGQZLJVjUuB27Oh0AmThcdtjdDpCTnZWtMkLKAell3CX00ENfLCBFyHXCsmXXC+a6NwXT5paHDSUoOnCY5ac5L8PoqdvpApwuOJxubD14EJNiEvDSpKl4bcYs/NvHB+/4zMbbvv542y+QZZL2CwpjTtL3QyLQPyyKLd7iJsok7Q5JyUk6kNykSSlsITjaGwHpoJR05iodkZwFcph+mKqCf3IUVqhCUKmkrMhZKF/gj9pFAdj0JUHSUOxYEo5dy6OwZ2UM9md7IKk24ayQ9HT4xH/uBaPz3zeaToVIrBRJgXZjGgwRo7AyaBiyQ0ciJ3QUK2rSR4yBFPkJK2WSW+snoDBxAtYkTsS6ZLmYqUQ1BWWqyV1w1FvK1AVHM31QN88zUj9/NjYs8JXH6+fPxsb5s1Cb5QtD9Dh8Pf09NCyaC5eUASdzj6rQKSnRYTw5dv9jvJ9gSILdmIb21Uvg3rwGaCpHR3Mx9jaX4h3FfAgxGZ7GD3z+oQAAIABJREFUeh0EzVr8zlyLO4y19t/oq4adsmcVrf+6r7ARgrECM8vq4SRAyvJoemh7zO+GfQHLpg3oCzYXoN22DS+r9czZyUbHvwdoUinT62ojLNu3s9eEQCLbBbH7aUeL04W5hcV4MUfEI1oj7tcZ8ZRWxPM/Yt7ohcJVWs/XciQMkYw4TAdhnS7Y2eEXfTntZutVvP8A+ufo8WedCTfkWtBXbcQTWgOePM1d+6jWiKfUenxrq+tykfZo1A1/z3IFuAJcAa4AV+AyKUBggg4W1h04gj/n2/BLY+1iXtJ0ypEr/4ErwBW4AAXuV+X94oai+oOC3rpUKNwMwVCN2/SVEEQrhlisWL3zICt+lbsOaFqaQCmBU7fsJr1M20T+sD2hwMUCUl3FQ4Kpaq0gWVf9RV+xT924h32Ms9NQ/eUyVnlszrTLPNTWhqC0TLwycRL+OWMm3po+C2/OmoM3fefiHSpumhuMfoGhLJfUC0mpuOmjyFj0j4pn7fYD45IxKC4Z3kxSLyQdkpwGWoZ5xu17S9M9FTeNS87Ep4lZGJs8Hx+mzMN/0tMwXRWDJaoQlCj9YFPNhnWeH4OkG78MQtPXoWzcfucygqSx2J8dg8M5J52k3uKmTg+I82ZH/hgwi99nzwFXyuOkUXZyj1akT8PSuUOwktyjYaOg9bTWS1HjmHvUHCPnjlJrvReOEiCl1voSlWes3pM72h2Q1nrgaH2WL+qzZneN1xMkpaVxwWxsXDAHxSnTscJ/ML7z+QhHclPgENPhNqjQISrR/iM7k2FIBC1U3tRqXohOmwTH1jrMmpeO34fNw63KpRC+1kLILqIyphPXGW3RfzLVd54BSC1VM/5qqGoRjNXov9aGTvpChmUh98TGmN8HKSB/1KGDC3aYgdFSAf6uleRcze+BowQi+9JofakVlNMJd6cMEunOHC6W55lUaUXfbAl/1+bjAR1lfkp4Vi3hhR+4zwsFnD1xu8c0JtyvExG7upT1KzldnUwd5gB1uln5VEpZJZ7PzsX9ufl4Tm3Gk1r9GYD0SQ012hsxymDEAQaLSZ/LtXPm73GuAFeAK8AV4Ar0kAJuwM4KDZ1obG3HU+s2QjBvGnwBLITfhCvAFeAKnKHAr/KK/iiYa/MES8MxwVx3RDDW4qeG+g7BWG2/ybAOAetq0HyoVf7wwj4TOuTegB7axPG7uVwKXCAg/XV++S1Cfv4NN5lq+wjm6jW3GCvi5m/Y3tricsHlpA9gLnRchp6vroRTBu9ptNIJu8uF4Hnz8PJnU/DGVF+8MWMO3vDxkyHpnAC8OzcY/+0GSanhvn9YNN6PjOuCpOQkpUzSAR5QOuiUTNJUDE2Wi5suf2lTBoYr57FW+6GqDNAyXJnJckkHpGRijCIJi1ShWK/wQVmaD6xZfqhZOBcbPg9gDffN34Zj+9JI7FoRjf0rY9CSE3vKuD3lkvZkoQ6HoT0HQ8+mJeXHEoA8nBODVXM/wtLQUcgOGw1txMfQRo6BwZM7ao4Zj/y4SSiIn4SiRDl3lMbqCY4WK6ewUqYKT2u9t7GeSplqM2nxgQxHzw5INy+Yjc2LfGGb5wsxejy+nD0Q2vAx6JAygLxkNv7fKRIw/fG0oPt3GZJBTlKnqMBeQxZ801MgRKThOuXXuP7zHAgri3CTsapdsNS2ClLlzt+Y63b9Rl9xqoN0dW3aPaykqRp9C604YifQ1LXVuVxb8avrcUlOzweeddt24B8rcnG/znwGIKX2dq+j9CmNER/kSWg6cQIUOEp5ZDJodTJ+rW/egcezc/GQ1oyn1DRWL+FFtYiX1Gb0Ved/79h+T4DOC7kPWq8XckRQI/0Taj3mNzSwOAe5jpCctZS55sQOlxOjdXpQrumLOfmsbOp0Byn9jWDrP7I1EJu2sPcKj4W4uv7J8LXhCnAFuALXpAJuoNNN+eJ2HOh04OXijRCMtfME4LozSAf/BVeAK8AVOF8F9FVLhLWN9TcZqyf+3GxbKlhqSv4olh8UjNUES92/Fqtcj+uKkVS/FfvoM6FLHq/nNoQrfY90IYB0GX5655r6dYJUXf8L08YDglTpCCrfhON2J3PqsKJ6N+TLl1kfepvSiRp8s7I1eHHSZLw2dRbemjEHb83ywzuz/fGeXyD6+Qfjg4BQfBgcjgEhERgQIkPSARGxGBQVj8HR8RhIkJQa7qm4KV4BlkmalIJhyalsGa5Iw3BFOmu4v5yglB57CC2qdAxRpoMyUUcos/CRKguDUtIwNTkRKcpoFKlmYX3GbJRTJumCudj0eRCDpNu+DceupVHYvyIaB1gmaTyOaeJxQpeAjrwkVtzkhVnkJOVu0h8P7Hl1PtdzKtPyXlcuP1Kh3ZgBc+JErAgaDk3IaOSGjoYhYizEyLEwRo+FOeYTFMSNY+VNqxMmYk3SJKxLmoSS5MkopVIm1TRUpEyHNXU6yxytTp8p544yOEqAdCZzjnbPHfW6RzcunINNC2dj80JfNCz0Q4lqGjTBI/H5tA9giZuEdjZqnwC3IRFOQwqcVNwk0ri9XLDkXZeLPXeKyYBeCeRF4piUgci0RNwQGg8h+UsIi3KYc/RGQ0XDb811rwmmqr8JYvmDN5hsrwuG8ttP2Zfm18y6V7JBkKz4q7kSG49TruNl3shdZQ/vou9eHS443W7MXF2ExzUGPHNa9ig1vt+eK+KDVZS7acb/aXKRVWmlqgZPQDqd0ZiLE1va2jCI3d6Mxz3j5wQgn2Nt8tT4/v25phcCN3vqNpSNSrmrj2hNGKQTUXnkKEgbipAhbWhdCQOrN27Cc9kic8a+oBEZ/O3+HOg+XlWb8YAmF2MthWh32OF0kxuVn7gCXAGuAFeAK3DlKsC+CCVDjNuFNpcTn5RtgmC2reIj9qccufIfuAJcgQtVIK/6LiF/8103mWon3VhUP/t6i22IYCgf8jtz3eRbpNqxQuHmoYKl+itBKnG/ZSrHqqbdOGZ3yFFfniFD4mIeQtb1mZG2XRyi9uZ9zwUCUqFgg/V3+mqWwzBxTQ12tnUyINrbVpV92KYn5YEYi01m/Ge6D16bMgNvzpiNt2fNYQ33780JwPt+QfhwbggGBIZhQHAEZCdpFCiTdFBkLD6KTsAADyQlQOqFpEOTZEBKoHQoLTRyfxmb7c9eEjUPQ1TzMFSZitFKFSYpEhGnCodRORd1ihmoyvSBddFcbFhEkDQY2xaHYdd3Edi9nIqb5HH7o+p4tOoS0O6BpNxJehJGXizA+/Fun4INi+ZieeAwrAgZhdyQ0dCHjYYYMRbGqE9gih4LS+wnKIwbx0qZvMVMxcmfoVQxBWXKqQyOVqbOkOFo2gy5kIka69kyE3XzZnXljXoh6emAlEDphoV+qJ3vyx5recBwLJzaDwWJn6FVLzfOw5AMt4HKm6jhXoHusPdi9CHo6tKn4YQ5Dm1SFhYtyMStgREQEhbghvkrcONSE35hsuF6o/Wb/7X/vMFcN+oOcw3b7t0iVWLt/iO9bZN3xT8flj/qdONgeyf65eYyqNn3NIj5mEZi4+ev55hxt86I97W52NXaJm/omQOVZHCh3elEVNFa/CNHj+fVJg88lHqdY7Q70PRe7qsxsiKph7VGvKLOg1/ROhyxOxg8pv0Z+/LP6cQBuwNDdCY8pDHhce33ANIcE/6u0+MtrYith1t4sdgV/6+ErwBXgCvAFeAKEGRg8MHtRrvbhaC67RDEymUckP6vo1n+d64AV6CnFLg9f8PQWw117l/ra/Cwrhwfr6+F6UCL+6iTpqmpzFfuVGCjbR4eRWe0/eKn3qrABQLS31g2WQWxCq9byrC1pdXT3NX7XuquNyB9oHS5afoSemsV3vOdgzcmT8fbM+R2+3dnz0W/OYEyJA0IRf/AMPQLDj8Fkg6gkfvoM9vthySqMDQpRV5OA6S9BZSOUszDSMU8DFdlYJgqFQNVaRipTEe8IgI61RwUp86CNdMXtvn+MiT9MhhbF4dhx9JI7F4R0wVJmZM0N4E121PDvbfd/mIAFr9tz4FWl0HJWuFJU8odPaJNgiF8NFYFj0R26MfICxvjgaOUOzoOZtZaPw5F8eNZ7ihlj7LResVkBkfLve7RtJON9TIYpVImWs6EowRJuwNSgqPy4otNC31RnT6djdp/6z8MC6f3hyF8DA6rEwExGU5DMpzdXLA9895QwZ6XgjZTLHIXZ+KO4ET8JH4BhKzluH6JhD8ZyvFzY3WZIFa++T93loZ1N99RuAG07btesmJ5447eumW/cp8XNc4D0DdvwyvZuXhaK7s9veDQe/6MRsK9WhP+pjPgi5paz/rS17XMTsJ+LtqzF29odXhAR1mjBEiNrOzJex+99Zwcri+pTaD80Ht1Eh7Sing1JxeG5i1kIJXXkbJvqSQMwIrN29AnJw8PaE9tsJfXT17vJ7UGvKSW8G3tRu/3hVfue4Q/c64AV4ArwBW45hWgYwUZkDphhxMLth3A9VJlqBASwkfs/+cBLb8CV4Ar0BMK/MZYM/kG0QpBJONgDa6TbI67xPLDs6ob3Y1HjsPFYrHoeJ22WLTNks+v+Q14rxbgQgCpIAgPmRrWPmOuQOnBFnqp4WRG4d77gnd/ZnYA6+rqMSYgGG9+Oh1vTiMnqR8Ikr5HkNQ/GO/PDWG5pF5I+mFYFD6IiJVzSbs5SQfGJ3c5SQmUDklKkZvtPZmkvaW4aYgqk2WTjlSSizQTQ1XzMFqxAENTUjAnJQorUgJRnOKLigxfVM/3R8OiQDmTdHEYtn0XyRru962MxmF1HI5q4nA8NwGt+iS0GZLRwcahf9wW8p4BZT0HInvr86ExcoKk5O7tkJQoSZmM7KARyAkZA03YJ9BFyqP1pujxsMROQH7cBBQmTGDu0bU0Wu9prS9VTYEXjpJ71EqANH0Wc4/WZMjuUW9rfX2WzykOUoKjJ6GoF47OweaFs9G4cBYa589CmXIy9BFj8Z3/MHw+/QOs8BuIhs/n4oQhFS5jOoO8FBHQEzqTE7XTlIqypWm4LzwY90RlQpi3FMJiETfmltp/ZaleLKzetFow1r7xP3eUYvWzt5psuwUasxeroKpu5CMSPb2Dc7nRCsDHshp91AQ0zxyBp/F4cpXeqzPh7WwdGo8dB6iAiFkrXXC43GhxOOFfsA5/14n4q05ieZ50X5Rd2lvBaPfnRfmoBHSf0Ip4RGvEYxojpliKcKBTLmuidXUQTHa4cKCjg2WwPqml25yqF90HFVL10RhYFumEwrVyuVhPv278/rgCXAGuAFeAK3AJFaDPduw7UfoU6nYib+9R/M1Q9p0A/OR/Hs/xK3AFuAJcgZ5QIL9mjGAqbxNMlUd/L1mdDxgq3fcYqu0/NVSjT34FFJu3YVdrO9syEhxlE2Bs43UJN5b8oc5TgXMApDeYbPcKxpqHBFPNrb+V6sYLxur+f5CKN+p2HmQf0Jxuylrwpn2e5+NfoqvT+5BGN4neOx1OVnixYes2TAqPweufzcB/pvvirZl+eMfHH+/5BrBcUipv6hcYjvf/P3vnAR91ff//T2ul1onWOlrb2v4cFVsVFP2LYrW1Vi3iRpYKsjdZJCGMANn7LoMEEkAEVFZyuSS3c1mMzBvZCXvvGci48fo/3p/vHQSIiAiSxM/Vb7+Xm9973fH5fL/P7/v9es1dgA/nBeOD+aEckn4UHIGPqZI0LAafhMdiSEQshkbKMDRKhqHR8RjihqSdwI/U3W7/UXwShsmTQZWkn8Ut4uFNn8kSMUSWhtGxSZgTG4xv5bOwIX4GSpN9YVnkh5olc1C/PBBbV0gJ93up3X5dOI5lhOKEC5KeVcWiWR0LCgOSWqLJQ5KWawO3xOv8MB3PAVKNHDtWzELm3CFIDxwB5bwxyJ4/BqqQMdCGjOap9QRI8yLHoyBaSq3f5IKjxW7fUfl0EBylxczhqJcrlMmbV49SYn3tYgpo+j5AKlWONqb5YFuqF7aleqI+ZTo2x02GKngs1s7+FMu8P0ba9A+RNW8kdqyYjxaVHA6NHHbech8nrdVxaNXI+SL5q1K1bDzsanqc+3cnR5uGFhkPY3K62varFUn4S3Aw7gtehDsTV4GtVIMpNuNXWvNupjWvY3m1O1lu1UvfO09qTJ/fm1eDu9RmMK0FAZsqcdbR/vTLTzSgdee3cTix7XQT3s1U4xllLnorDZcATbd/6D8UGszWF+Cs0wGHk059SSN9M5zQ79qN99NVUmJ9phavKXS8IvPZDqssOx807afIRX+FjodJ9VMY8GSmEc8rcqDavoPPZZQ+1Uwzmt2BNpsT80vK8FK6Hs8rLgSkVI36SBYBUg3+pjTi5Wwddhw+xn9B4pfbnf8hic8mFBAKCAW6twI0hxEgpepRh6MNZcfP4P9pS7VMZ/0HW13d408rC+/+deEWr0v85L93Z088QCggFBAKXJkCv9ZU/ueXufVHbzNUFzCdeTnLrz77y1xLC9OaDrKCrWeY1rL3rSJrs3bnfpymYg7XwEVMyl1V6iou7d4Ddpf6dN8HSOksXF7lFKY3lT2graplBkvbb7WbWr7avhutPAbDBUa70JEWVbtyfu8Adh46DG95Av4zyRNvTfPFAE9/vOstQdL3/Ofgg4BAfDRrHgbNofCmYHw8PwSDFoRhcFA4hlJ4U0gUhoXHYnhEHF+GESiNkVruh8dSaFNip0i4v1yr/2c8xCkRXjHRWCYPRn68N2+DLl88E5VLA1D/5WxsWzEPu74Oxt7VYTi4NhRHM8J4JWmTMhJnc6iSVIYWtRytKjlsakokF5D0xsDdeDg0MjRlxyI3dBwy5n6OrHkjoAoaBXXwGGhDx0IfNhqG8DEwRo5FPsHRmAnYHDMJxbGTJN9R3lY/Hab46TC7gpmsSV6oXEiAVPIcvbi1vuOWeql6VAppoqCm88u2NG/UJHtic+xE6EJGI2PO51jpNwzLPD/CMs8PsDZgOIpjpmL3qiCcVcfDaVgIGBJg18XirEEOp05qyYcmnrfmg4C8IQE240JAnwybNgW71YuQn56ERUuj8G5QKP4YFAMW/xXYV5lgysJTzFDZyPLrwlhOxe+Ysfp2tho3fe9UmFed8gd1Bf6itYDprfg034QjrbYuNeR3+o11AFm79+LlDAOveLw/WwPy42xfXUmAtHemAU+kZyJvxy7u5NPqpEMk8lJpQ4vdDv8NpXhGoeEVo+0T79u/Tme/TnCTFtpO/pkVKowuLMCJVvIipZZCm1Q06wQ2792LfulZ3LfU/Rx63rO8gpT0otfRo1+GBmu27uKhFtwUpwvN3Z3+tys2UCggFBAKCAV+OgUoENgJNFMvj82BbU1n8a8C8w6mr/qc9uvuMVoeuq1k59Ieqs1Pfe/+nXiAUEAoIBS4GgU0lttuza/ufYvK9DBbbrmN5Vv/wXTm3kxT8kdWUPcU09b9nqlMfX9jsLZN2ViFsoNHeW5Pq90Gu8MmVcGTa5ZEp3668VO802UUuCJAapn5G70Zf1ZV2Zi2FLMtNWh1AK1OavFzHV11oYMsd/qv0+6E0w4cPNWEgKQ0/HeSB96c7oP/evniLZ+ZeMd3Fvcl/dAFST+cswAfzXND0lB8whPuozA0LIZDUgKlBEgp3d7tSdq5g5sW8oR7d5XpoPh4TI+JwNfRwSiS+aM4aSrMi2agJpUg6Rw0rpyHbV8HYe/qYBxYG4Kj6WE4kRGO08oonCZImhOHFpUMbQRJBSC9IVW0bWoZr7Akn8+M2Z8iI3AkchZ8ATW11oeMgS5s3Dk4mhc1DgUxE7AhdhLahzJRa31FgsdFcFRKqycwShWj7qW93+h3tdZ3BEi3uJLtq1J8UCybjNzwcVAuGIX1sz/FN35DsdzrI6R4DsbC6Z9gmfcQZM4bhaLY6TCnzET+ygQYv01G2ZpkFK9dBN3aJCi/TsSK5XLIUyIxIzYIQ4MD8c85C/DX2dG4dW4i7loQCxa3FOxLJVh6Ie5QlR1mudXBzFAdd4ex/t4rng8NleMfzK3GI5ryWqar3PU/bRm2nqZwIHG5lgrEW6rQV2HAc+QzmqXFSxcBUg7+lHoMzFLjMJ2N5f7SlAdJE5EDW0+exHs5elDAUWeHoFe6fS8qdOir1OC/mVmwHjrMy2YcTo6EudP7wdZWDFcb8KzywgpSgsO9lRIo7avQom+GFpFlFrQ5HHBwW4Jr+c2J1xIKCAWEAkIBocBPp4CdV5BKntzHHA58uqnqYI/can++X6e3vs6MjR+xnJxfX/F+nnigUEAoIBS41gpoK37/6w11YNoSPKwtRpypEQdONYPXOTgp475NCm3qQjztpxvlb8Q7XQEg7aO1zPyTsRJMX273La1Di8MJu7PtwmrgLvSFSoeU7jAPqT3jpN2O6BVf443xk/Dv6Z54w9uPt9sPdEFS7ks6ax4+mCtBUgKlVEk6KCgSg0MkSMpBacT5dHt3eNNQHtyUhOG85b4zJtxLoHRkbAqGyyjtXo6YhBBskM+AKcEHpmQ/VC2ZhVqCpKvmYceqBdizOgQHCZJmhONEZiROZ8fgTE4cmnNkvIKUQB1VUNq1opL0p6wkbdXJsXdtCJRzJTiqXPAFVO3gqD58AnIjxoLgKK8ejZuEjXHnE+vdvqOmRCm1nipHpepRaqu/NLG+brHvdwQynfce7QiQuqtJ69OkNv3y+GkojJoAXcgoZM0fyUHpilmf4iu/ofjaexBWen2Ehd4f49NZfnggMA5snhx3BEbhj3Oj8disGPxprhy3zEsEm58CFpQKFpoGFrEILGohWGwSWPyXYEszwdYXOZna3PTbgtodTGV5nOU03vlD0k5v0lYO77lxO27WllYwbWVjX3UZNhw9JQ0iN2L87qbvOb1wM3opDeiXqUEvpZYn0LcHiVQVSX8HFm0GOXLSZMSrIR3UrgJ8U7+Ft5T3yrq0Pb/963Sl61QVSoFVLytysLSmjrfX0xk+PvU6gLNOJ6LKzHiZIOhFQLl9RWkfhRaTjIU4YSOw7KDGROrWl9hyN/09iY8lFBAKCAWEAt1TAenUqLQTQP0808q34Hf6SifTVUYwbUUJy691MGXZlZ8Iv9ZgRLyeUEAoIBQwGn/Fck2nKcjpl+pa/FJjwmP6zUjauhMnqNiQ9smlprDuOVB3uU/1fYCUMXZfbt0MZqzG+0UVOHy2lfczcM5NR2btly7z4Wmj3c4P0trucPBy50XrM/CfiVPx+jQvvOUphTcNcIU3vTtzLt6dPQ/vz1mADwODeDXph/PD8PGC8HOQdEg4hTZ1HNwkgdLODUiHyBdjQGIyRstiERMbCl28PzYn+aA8xQ/Vqf5oWDYbW74KxI5V87FndTAouOloejiOKyJwShmNs9mxaM2RQoIoKOinhIPivWQgT9i8yHHcdzRjwSgplMlVOaoPH4/cyEnIixrP4Whh7ERskE3GJvlUnlhfKpuG8ngP7jlKoUwSHKXKUVqoalSqHqWqUffyYwFpY6oPtqb5oCHVG9aFHiiRTUV+1CRowiYgK2QEVPM+g2r2p1g3ewQWBo7BCxGx+EVMKlhMCnrEJINFp+GOqFTcEZWGu2LS0DM2DT1kqbhJvgS3JSxHz8RvcW/SOvwidR3Y6lwKVmpkxqrTzFg1nQXiB6ec3pVbt5KpTAksvxIPaytxn9qEb/Yc5ImEIpXw2kwAp1rbMFBjxENZuXglU4XeSj36Ky4MV3qGqiIzVFhTcz6RXWJ8Tpyy2eFfuBFPcc/RbgZIubWADhPzN+CIzcYBpxuQEipVbN2F1zIkWwE3JKWQplcUOvRTSFWkFPj0gVqPnU1n+A5ZKxywC0B6bX684lWEAkIBoYBQ4CdTQDqacx+L8tkQ4bV78CfyiddZTrPcKrC8ajCNaawgNEIBoYBQ4IYpYMSvfqutVD+iq8If1CYn01mPMkMVmKYUQ4sqoT94HM00hLk7s3+yUVS8UccKdARI1VWfMXX5mAcMlrzbdZYMpjfX9yuwYuvpFsDexoOZeC4J/yK7auWJk3s9UPUM1dDAbofd7kALgLXGfAyYMg3/nu6Ftz18McCVcD/AfzYGBhAkDcT7c+ZzSPrhvBB8PJ8qSSO4H+mQsBgQJB0aGYdhtLja7dsHN13OD9Td7n4j1p/IkzFEnowxsQvxRdxCDJMnIiRuPnJk/iiRe8JEoIwn3M/BtuXzsGflAhz4NgiHyJM0PRwnMiLRpIxGc1YsWlRx4FWkrgAdOwXuiOCmawyMKZyIwoioaleGNk0CKhf7IGPOcBAcVQaPhjpkNHRhY6APHwtDxHgYoyagIHoCimIm8tb6jbIp2CyfxgHp+epRL5gTPWFN8nT5jrpDmS4MY3JDUkqsP99eLwUyNaS1X5/3HnVXjrrX1Gq/JdUbW1MJkkrg1bLQGyXy6dgYOxH5UWNgDBsDRfhEzIkJw4NJa8CS1+G+xK/xu4RvwZIy+N8sZR1YylqwRWtwx+IM3JWmxG+WZYMtzwFbkYPbv9XjflXFMaY3ezKt+WsOSFev/n7P0Ytm0jv0NTNYjvkTpi0t/XPeljqmNpnlW/ecoRZvAlTS7rn0/x0PuOLW71TAtVOw5cQpvJapw+NKPa8gJaD3wkXBQ08rdeidnoOy/Qf5y5HidKrL6XBi66nTeCdHjecUuksCi9zQsCuuqVX+uUw9+mTq8G+lBjWnToNKP/mvjaxXnQ6YDh/F6wo1f4z7M7oBKa37KHUg7V7L0qDs8BE+79mcdvr5igrS7/xhijuEAkIBoYBQoLMq4J4D3du3ZtcR3K4txx1q026mqwAV+DCNZdRFu3PiT6GAUEAo8NMpkLP5ob9s3LOTaSuKWKG19m6dZXN/w7b6P2tqLSy/ofIeTcnJ2RW1rY1NLdxX2cnLSV0lpXyQoxGOrlBFAy3icn0V6AiQ6i22e7TW6ptpUjGY8YKhHPpDx+BoI89Rckmgo7Hru1k/+au7Po/N6eDhU3lmE9739sd/pnjgDQ9f/M/bH//zDcD//GfhnYA5eHfPIvABAAAgAElEQVT2XHwwV4KkH8+ndnvyJA3DkJBI7klK7fbngpuiJF9SarknT1Ie3NSJEu4vB2M/kyVgVlwQMuV+qJB5w5zkh6pF/qhZOhsNXwVi+6p52PttEA6sDcOR9RE4kRGB05lROJMdy9vtyY/UTonkrrRxUeX5w1LpL6dXmzoeDrUMTnUcHNpEHF4fzdvTs+eNRA4PZRoNXSgFMo1GboQrlClqHIqiJ2CjO7FePhUl8dNQFk/Vo5L3KG+vT/LkgUwUyuQOZnIDUVq7gah7TZCUlsu107uh6JWsGxZ7w7LIGxXJHrDET8OS5Gj0WqHAnV9l4zfLs/Cb5dm4dXk2frGcIGgW2EoJhLKVKrBvtGCrDWBrcsHW5YGlF4DllDUxtWkp01j+8qNmQwqto0tK2c1MY7mNrS74XWTDHhP5Gbc4bRJoEqn2VzV8uytwdXv2498KHV7M0ILg6GNZOjxzkZfo05k6vJyhxq6mJr6jQG11dKoLNjuM+/bjMaUS/RSacwFHbljYlde9CY4SLM5U4+l12VDv3MMrl/lukhOwO53YeeY03stxBzJ9t/9q/0wd1Lv3QmrRd4oT1lf1ixVPEgoIBYQCQoHOpkD54eO4SV+ChzSWzcxQDpZbbWNK8x9+1L6feLJQQCggFPgxCtDxIwUCU6u9xnJbr9XVPejvh43bb2FlZTczfeVapjXveEJb1hpVuxP7m1sARxsczla0OaUuZwmLEoMTgPT6zzsdAtLSvc/n1NiZugp/1ZcgZ+dBHsbkdNhwFjbeit7t4LULkDqcTv5DJE+bspo6DJ83H69Mm443PWZgAPmSzvDHQL9ZeHfmHHwwKxAfuCpJz4U3dRDcNNTlS+r2JOXBTV0AkFK6/ci4ZHyUkACfuHCkx85BicwHVeRLmuoH0/KZqF0xF9tXLsCebym4KQyH14fjeHo4TimjeJJ6c04c2siXlKfbCz/SywHPH3pfm0YCpFRFekYVj/ywcVAGfo7s+SN5KBMl1lP1qBuO8lAmV/XoprjJ2CybgmL5NJQlTL8AjprJd7QdGG0fyOSGpG4w6l5fS0DakOrDE++3pnqhZokP8pZF4n/r8sGyNoApCp0so5Cgp4OlF7Sx9Hy762+wjHwwRQFY5gaw7E1gOcVgqhIwvamNqcwf/MJQbWWGmj4/Zn675Lnppp6TTY2ms212tEJKInSDvus/eHevdyDdaBheXb8V/RVaDjcpXOgppVT52B5uUhXlILURx9ta+Y7COUDqcGBFfSN6KbLxcqaWhzy1f15Xvv5Mpp6D4ueVajyVrsbiciv1PkjnKgmQOhw42taGsYYNeF6hPVdF+uJFfqSkAQU+rarbyp9NqouOnu71b0l8GqGAUEAo8HNVgJLs78krwwM55oNUQXqLzlLJdNV/umT/TdwgFBAKCAU6iwJ6azIzVlZyaxBVxcmXC6qwavchnGht5lkBPHGAwKjTSfEB4nLdFegIkGornH9QmdFHVYak+l04QwZldmpGJwjAG9Kv+2b95G9AR+YXLdSuWbVzF0aFhvFK0rdckHTgjJl41zcA7/vPxrsBc8+123NIyoObIvBJcCSGhEbzalJquf8kQvIlJUjKl9hEDItL5MFNFN7UWdvuR8WmYEJ0KgbJk/FFfCiWyeZhg3wOypP8ULPID1tSZ2HbskBsWzEfu78Jxv41oTi6PlwKb+KQNAYESSVf0mtXPflDYWJ3fHybNl5q2dclonKxPzIDRyCbQpmCRvHEem0oJdZLgUwER8lztIhCmWLPw9GS+OkoS/BARaInqHLUnOgFanG3LpQqRwmOuqFo+/XFYPRaAlJ3hemuRf4o+yoAb6pV6KUqa3lYQ55S1pOMbD+0FVqmKs1lOSVbmLYCTFUKpqf7zdLaYAGjhW4rqD7D9LW/ZTmNv74a39HLzp3ppp5vFdeYjjS38eA6OnEk5q0fNnoT5KMLAdJWOJFsruSAj0AetZW7A5naw83nFFpMz9uIZge1n7Txk3YUz0Q7EKHmSvxDocFLCi2eUl4aWNT+dbrS9WeUejyt1HLbgScUOswr3IyWdntJNH012x2Yu8mE/us1HKaSdv9UXFpJ+qxCh2RLLeiEIJ/2BCF1/QrFSiggFBAKCAW6sgJHW1rxTH4Z/qSy8n3A32kt23mF1mV35sSdQgGhgFDgBipAnYnKsltZnsXCDBXHe2iseCa7DF9sqELxgeNodTjgcNKxZitanO4jp648Unf2be8AkP49uxpMW4wgaz2a2xyw0ZcC8thzece6E4M7+2f7odvXDpDSwbqdfoBOYPv+g5gmT8Rrk6fhbQ8fvOPth4E+/njPNwDvECSdFYj35sznCffkSfqhK7iJIOng0GgMDotxAdJYDHG127s9SYcSKI1NwrC4JFyu1f1G3TdMnoRhsmR8GpeCT+OS8Lk8FonxQTDEz0a13BtVKf6oXDIHDcsCsb0dJKXwpiPuhPssFyTlvqQiuOlawdo2jQxtWjkOrA1GduBnUAaNgSpoNIej+rBxoMR6Y+R4nlhfGDOBA1IKZdosm4xiCmaKn47SRE+Uu+FokgRHCZBWppDv6KWhTG5Iei0Aacft+D7Ykkqepd7Y+HUkJmgNYAVbcZeu+mxPQ81hprMuuMlY8wnTVc5lGmso05jWsLxaCzPWmpmuspDpLAXcY1RrWsz0psWM1nlVibyt4XrMe+mmno8XVpq2nTgDB5mPOLhrzA8deX7Wj3dP8zTmtlASe2kZeis055LYyTuzfQo7Qc3nMzQIKTFzyxc4pK4GAqTNDgembirF05kG9FNo8URWdwKk5B+qxcuZGjyhzMVUbT7OUFBTu4vN4UScqQ6vrdfg70o9emfq8GoHgPTpDD2iSiygx9O0J0pI24korgoFhAJCAaFAl1WgyW7HwI0m/DlbAqR/1Jo3XY/dP/GaQgGhgFDgmiqwGjexwobaX2oth35nrMGt+bVg2nI8qbOcmWvejuoTTRKLIys3vvPeZYfpLrDhHQDSHlorZheZsc9mJ4syOFwHUe2/i/bXu8CnvKpN5IeOvJTZiaOnm7AgJRVvT/bGGx5+eNvLF+/7+GCgbwDemzkH78+cgw9nBeIj8iWdR56kFNwUhsHBERgSGgUKbxoWHothEbEYHhmHIVFSJemw2ATuSzrcXU0qW8irSm8UEL34fYfLF+ITeRKo3X5EXDIGxSdjZFwskmODYJT5Y/NCb5Qt8kXN4gDUUyXpV/Ow5+sg7F8TgoO8kjQCJ8mTNCsaZ1VxaKEwIXU8bORJqhEt91cKS1u1MtBCj6dQJqeKQpnicCpHDn3IaGQFjkTOglHQhYyGPnQMDGFjYIgcg/zIcSiKkUKZNvK2+qkokU9FGS3kOeqCo5YkD1gXeqLS1Vr/XW31BEbbw1F3tecPXRMEbXD5lta51jVLZoDa6ncm+6Pwm1D4ZH1b/Ft99cxf6Wtn3qOv9WJ5dROYruwfrLD+6bt1ZX+6K8t6953qjffcsb74t3durL6HGU0PM03dXxj5ufxUl3RTz7tyzaaNB4/zVm+qgOTFeD+HAfKqRtVLn0S9CfRfm9OOVocd/ptK0CfjPCC9GI4SIH02Q4Okyjo4KGCITt9xvR04bbNhRMEmvKwwcJj4fDeqICXY+XymBn2VGryYacQbWgNOtbVdICjpsLSmHr0z1Dy1vleWBq9mGM7BZnfF7DMZeswrKkWzTToJKPa0LpBR/CEUEAoIBYQCXVQB8uP2Lq2l5Ho8pqoA01v23q+x3PdT7RaK9xEKCAWEAlelAPCLP+dvG9VTVz2FGa2+LL/aj6nNI2/RW1VMazr5jL4cS+t342SbE5R9QZCOF+e4urt5ByNVnZyraOyig3in2OwOAOkT+SYcONuGVldhyc+9ZdRBbYxOJ040N0O26lu8Pm4K3pzug7e9fDDAx59D0nf9ZuEDgqSz50mVpIFBoJZ7Ht7Urt2eQ9LwWAyJjJNa7aPlGBYTzyGpu+W+s1aTuuHpUHkyhiXEYX58MIxxs2CVeaFikRcql/ij+svZqFk1Hzu+CcI+DknDeLv9ycxInM6OwRmCpAT3yJNUANIrTrWnatFWSqt3AVIKZ7Lpk1CR5ImseSOhWjAK2uDR0IWMhSFsLIwR1Fo/FgXR47EhZhLae46WUiCTXApl4m31PK3eE1ULPc9VjV4MSN1gtD0cpbb6HwpG3Y+nlPvGNKoWlRYpxT4A1iWzYVwVjGHqfNyvsiazwMBfMh6M5ApHuqoZ5zo+Sbf1Lqa3WNbtOMCrR6UxU5zZ+yFzGwekdqDVaUeLww7vTaUcgLphXkdrAoBL6xthc7XVuwHp8dY2DDUWcij4N6UWL2V2nwpS8l19MVODZ5UavJSZi74aDU60tFwgNXHilXUNeFKhwSsZOjyRpcY/M3IvAaS9M/SYW1QiVaByuCyI/gVCij+EAkIBoYBQoMsqkFyzA0xTgacIkBqs1b9TW6Zdxz1B8dJCAaGAUODaKEDHvO6FMfaAyvTwH3IrGxlVwuvNzns0m/BKYQm+3n0AZ2mEtlORiA12bjJG3d5OHqZO/WViz/7HTGEdANLRRaWw2x1wOGxcXKpR+TmLzMNDqJKUGw0Ay5XZ+M+4KXh9mi/e8vI7B0nf85+N9wPm4t12kPTj+SEYtCD8Ak9SgqSDI6V2e7cnKUHSoa4qUgKkndWTlCApAdJ345dipCwZYdHByIgPwMYET+5bWbt4JqqXB6JxxXzsWLUAe1eH4uD6MBzJiMAxFyQ9q5KhRSVHm1pUkF5pBemlj5Njx4pA5Mz7HMoFo6EOGsMrSfWh45AbPg7GyHEoiBkPaq13J9ZvllFi/fQLEut5IBO11C+UUuvdbfXXE5ASHCW4yqtFU6djW6ontqZ6YluqL7JWyfEPrR7MuA1/UFUmX5vZ5jq+yuqN9zBVhWFh1fYzNj5GiHblHzodtQekZ9vaMK1wE55t12LfMSDVYGndFj4m0/PdgPRwcwsG6/O7PSDtpzCgr1qNY83NF8hN8zSFVD2hUOMVhf67AalCANILhBN/CAWEAkIBoUA3UcAB7e7DuFNdhts15bg1vw7/l1Mx5TruCYqXFgoIBYQC10cBo+UhlmvexrSW/LvVlQ6mM9lYbvnZp7JL4b2pBlbeds+TWgEHYVIqcLS7jou6yZB+Qz5GB4B0UmEZT8R1Oto4GW2jttEbsnGd7U1JBameVldegTcmeuCNad54y3MGh6TvzJiJgf6zMdAV3PTB3AX4MDDoQk/SkCge3EShTbSQJ6kbkrp9SamSdFjcws7pSUqAVLYI42LSMC4mFR/GyzBZHorV8QuwWR6A6oQZqFk0E3XLCJLOw45VQdi7JgQH1ofiUHoYh6QnqZI0J9bVbi88SS+Fn5eGWVFSPVWN0tqmlaMpKwrG0FHImT8KyuCxUIeMRW7oGOSGj4cxYjzyoyegIHYCimInXlA9WpLggfIEDx7IRNWj5DdqcQUyueGo22eU1t9VOeoOZXJXhP6QtRuQbkv1wvY0L9SkBcD85SysWL0Yz+YU415NCW42VksVpNdnurl2r5pu6sm0lSbvkho0UZgdHyjdrpqdbfzqnNvTHpA2t9kw5YoAqRpLaxsuAqROHGltxSe5BXg1IxfduoJUYcBzag2OdwBIV9Y3ohdVkCr0+Nt3VJD2EYC0c/5jEFslFBAKCAWEAj9SATtqT5zFEzy8swK/y61GLwFIr91+r3gloYBQ4KdTQF3+CMuvPsR05tN/01idvXMsjn/kmGyPqqxOCiL+q2Yz4isacLjVgTYKXnVwb0xXm/2PHEp/1k/vAJCOKDKDPFycTskbjgKaxMVdRuvkvndUVauvsOD9GTPxnyle+K+nD97y8cMA35kY4DeLp9tTeBNB0g8Cg/HhvFB8NJ98SSMwODgKn7iCm6jVfkgULTIMiZaDICn5kg6Tdc7QJqogHS5LwSfxiRgUn4DP5CkYEZeCGbGxWCEPQlG8H8opBT1tJmqWzUHjV4HYsZIqSYOxb10wh6RHFRE45fIkbT0X3CTn3ppXAgt/jo8hOEq+owRIm9UymOInQz1/JHKCx0IVNgG6sAnIo8T6iAnIj5qIgmhKrJ+IjXGTsFk2BSXyaVL1qDuQ6Rwc9UZlsg9vrSdA6oaj7cGo+7obip5fU5s8BSpdftma6s3b6RtSZ2BL2gzULfFFQ5o/tqd6oSHNGxu+ikDEutVtdxnKtjNjre1JbU3rr3OtbcxgjvrpZqCrfCcCpIaaio/zK3CkzcbPn0hxdmLEvFIFKHue/iMP0ha7HX4bSr63xb5PhhpLXID0vAepEydtNnyetwGvKIz4u1KLF7pRiz0l0nMP0kwN+mUa0V+rxclWMnU4f6GZemV9A/6RocbLmXo8pdR02GL/DAHSDdRi7/YgPf8a4ppQQCggFBAKCAW6rALONhxps6O/3nSW6SuOPGiswd8FIL3KnVzxNKGAUOCGKpBjeehWCiLWmkJYrtnEjJXHWF51C8uz7meGqj09jHWn7tFUHH89z+RYvX0vjlJ+EDE8V9czHRecp3jnr3XZ8f0n2/AOAOmwIisHpNRgT74GJLS4XKiAWxFL4zaMCAjE61O98S9Pb7zpQ76kM0GepNRyT8FNH86ZzytJpXb7UAwJDufBTUNdwU3Dw2MxPOK8J+nw2AR8SpCUlk7abk8WAMNd4U2fyxZhZNwiTI6Nw+L4IBTHeaEsyQvmxf5oXDoX25bPw86VC7Dn22AcWBeGw+vDcIIgqTIKTTmxaHZ5ktopvEn4knboS0pg1ElVpBo5ti6fi4wFo3hivTZ4DHSuUCbyHS2MGo+iaKmtnsBosXyKFMjUznPUkuiJSt5W740qDkclQEpt9R0B0vNAdAbq0y5cvg+O0v3bFnvxVPqtBEhTfVC91AfkObotzRv6lVH4ItuA23Q19SzX8jhTlfS9Ndf6LNObH2PKsltv6KR0JW9OHqmGmlV9DFbsOt3CnV8cYry8cLD8nr94BSk/6+nEWacD4RuL8Vy7kKaOWuxfyFBDZq6CzUnt9Q7wLHeHA2ftdkwsLMEzmUa8xFvMu48H6YuZOg59X8rU4KnMXAzSGdFEUL7dhU5sJltq8FxGNp7M0nKrgX4K4yUepE8odAguNqHNwfE0KBBTXIQCQgGhgFBAKNCVFaCpjPYLqI/nzUIzmL4OjxiqcGdOmWixv5J9WvEYoYBQoFMp8Ehj469v1VX3vk1feT/TVz7FtMXPsdzyZxkdKwM3sfyaR1lRxe976CtXPJxdhhGFFhQdPo4zthZeTUpFjsTzyJtUKuARO/xXNsddDpDyKtI2AUgvo6TdaUfNzl2YGh6Df02ahv94UHiTL95xQVJKt39/ViDed7Xbu4ObPg4Kx2BXu707uGnwRcFNnRmQugOb3Oth8hR8Kk+Cd0wkFsrCoEuYwStJqxf5on7JTDR+NRfbV87Hnm+DsH9tCI6sD8NxRQROZkXjTE4cWkVwU4dg9Fy1rJoqbONxdF0YckNHISt4DAiO6kPHIjd8LIyRY5HvgqMbYs631VPlaHn8dL5UJHjA7IKjBEYlODoD1SkzOBilStFrDUgb0mbwFvrti/xRs8Qblcs8cCB5OixfzkLK6hX4T1ax416N1fbbXJPiVaPxV51qVrqSjVHU3XGToWrzQ5pSVB47xaMDxdRzmQGzg7s4IOUn48CNxePLTXhOcXmw+XyGBvM2lqKVuhzcgJTWDifmFFfgKYWeA9KnulGKPQHSJ5VavJipRh+FAeONhWi2X2jn0OZwIqysEk9n5HCY+k+FHn0zO0ixV+gQW2aB3XUgKQBpBz9McZNQQCggFBAKdCkF3ICUNnpkWQ2Ytgr366ucTGN54Up26cRjhAJCAaFAl1OAQp1yaxYxfQ2YxoLe6lJ4lDeg+uQZflxFafdkSir29X/IdCYA6Q9R65LHOh1SBc+OQ4fgG5eE/072xJsEST19QZ6k71G7/cw57YKbFuCjeSHn2u2HhEZzT1IpuMnVau/2JaXgptgEHtjEKzZ5e3vn8yalbRscn4yP4lNAoHRsbBISY+dDmTgLxUm+qFzki6olAWhYHsgh6e5vJEh6aH0Y3O32VEkqBTdd6r95DhK6Utx/nn/H41S2nAcu5SwYAXXIaKlylOAoT6yXQpnaw9Fi+TTwxPr46SA46vYcperR9oC0drEERt2A1N1ST+vz1aN+l1SPUjXplVSQbk3zQ8MSL2xZ4oHaJf5QrQqHtyILL6jKcLfGYmM6cxsz1mhZWdnNXW1Sejjd1PMhXZWJaUuh23+UexQLQHrJMHnZG6gNhBpAqPCWri2rqsVz3xPS1FehxUR9Ac6Q144LkPKaESewyFKDv2dSi7kOzyp1l1RPdlSR2hVu66eglnkd+irV6JuhwYKSMtjtznO9M1S5fMZuh09hCf6mUKG3UofXFHr0ziRIepEOCi3SKuu4XQydXZactS/7NYk7hQJCAaGAUEAo0OkVIB8+ugRVb8XNKguYsRpMV/5BV9u/FNsrFBAKCAWuSIHVuOnWXMsyZqCqeesRprOeZOoy52taExbW78Ousy2wc29SYat15ROYAKRXrlVHj6R52NXmeeTkKcxPWYJ/TZqO/3p443/eUsI9eZK+EzAH5En63pz5ki/pvFAe3sQ9SUOiMDg0moc2UXATVZJyb1KXJ+nQWAptSjq3uKs2O8t6mGwhhsnJmzQZn/ElBSPjEhASEwJl/GyUJsyAOcUPVUtmof7LOdj6VSB2f7MA+9YG40B6KIekJ5RROJ0dg5acWLSqYi9fTfkzBKVt2kRUpfohJ+gL5ISMgS58tKtydBwKosfzxPqiuPEXBjJRYn2iBEYprV4KZHK31bsrR/1Qu5iWCwOZ6lIJiF68XNhefyWAlCpI65Z4c0BavWQelq1Zjj6afDBNDf6h3ohbNWU0mON+vbnqYaPxliuaCDrRg/60svDuXvoqM9OXYsm2fa4RQiDSjobK777NDUgl3dK37UJfhQbPXwz12v39XKYOg5RaHG1u5VSVTlNRdiORPuXWHXhckYWXFDq80O45l0DCLnYfAdJnlHo8p1TjhbVZWFLfAKcbkFKAJZw43tqCEZp8/NlVOftvhZZXkl782V9UaLFu6w4O9CVAyiey7/6KxD1CAaGAUEAoIBToAgrYCJDanFi6Yz8eUZsdLLdyH9OUenSiXUexKUIBoYBQ4NopsHr1TTflWtN+YbCCqS3be2jMVqapOMp0FtyqNuEDoxXrdxzAUTsdLYlj1CubxgQgvTKdLvsoV2qY04njzS2IX5OONyZMxRvTffCmtx/+5+OPgX6zMJAqSWfNxXtz5uF9HtwkVZJ+QsFNIZH4JCwKQ8Jj+DKUQKkruGloTDyGuwAprWn5lBZZ56gmpQrSz2QLMUKWhJFxiRjBtzUVY2ISEBwbigz5HJTKZ6AseQYq0wJQ/+Vc7PgqEHu+WYC9a4NxcH0ojrk8Sc8QJFXFolVNkDTuZx3c5FDJ4VDHo00bj91fB0G74AuogsdAEzoWBh7INI631RfGTMCGuInYJJuE4rjJKJFPRakLjlYkUlu9B6wLCZB6ojLZC9XJ3qhO8UHNIqoclZa61PaAlMDo9wcwEfykx21b7Icdi/2wlVec+qCegGiqL7Yv9sWuxT7YkjoTmlUxGK9ci56azbhLU3f2CX1lMTPWbGJGy6b7cyuLWX5DCkvpehWkTGO5rae+Mp/pKrCgehvsDincTkw/lx0wL3tn6cEj6KukdnIDXlZoQDD0Rd4qfr4KsnemDv9cn40tx04ADoppIjbq4F0k5oNH0ScrB08o9Xiho+rJLgZG3XCzH1XEZurxpFKHl9ZnIf/QIcAufXba33E4HNh28hTeUerwRJakVX+FFs90YDPwqlKHvL0HQIK5vYku+6WIO4UCQgGhgFBAKHCjFWjn8S7N+3S8L53gkxz2HGimjhSbA4aDR3CfqtjJjLWHmcY07NrRCPFKQgGhgFCgUynwC5Zb58OM9ZuZsWHjnSqL/nZjXREzmotYbnU+09fk99OYcmdVbNlSfOgEztI4zoPYKcfBNahLtSocn7pvutHD/Y19fwFIr63+TifsDgeWZOTg3xOn4/Xpbk9Sfx7c9M7M2Rg4ay7eny1VkpInKYU3fRIUhsEhERgSGomhYVEYFh6NIRGxPN1+aLQcwwiS8tCm89WknQWQdrQdX8QlYVD8IgyWJ2F2TAjWyOdiU7wfrEm+qE31Q+2Xc9Cwcj52fz2fe5IeXh+KExkROKmMRJMbkqpiYFPH/OyqSdu0MrRqZByOOjQJOKOSwRg6BrqgcdCHjochbBxyw8ehIGo8NrgCmTbFTuZp9WXyaaCFt9QneMKc5IFKAqMLPVHF4agX2ocxSZWjEhy9sGL0+wEptddvSfXDllTpsdVLvdGQ5onapd6oTfPHlsWzULEsEF+tXoKhWVowjRlMXYW7DJYjd2pNjzLlvluZRnMbW736dlZd3aNTTTVXujFlZXex/Oryh9UmjC6twxm7g/s6isnl6ofVg01n0D9Hjz9l5eJfCjXIR5QCl9ygkNbPKHV4an0ODDt3czRKMzy5cdJB0aGmZnysy8NDmXo8340AKa+oVRjwSJYBH6j02H22mcPhc+eDHQ7k7TmAVzMkqNxer/bXCTgPyNaj7uQpwG7j/kRUfSrOKl/9b1Y8UyggFBAKCAWuvwJuKErzXptrobmfbqeL0+EENVbAYce2U03opSxCD0M97tWYB1zpbp14nFBAKCAU6HIKBBp/RUU79y+33PZITuOv6TorK7uVBx6v3vibh5cab7lHUzmqn96KyIoG7G5ugZ1yDGihPAI6jqLsIddYKlYCkF7T3wAlKjvtNjQ7gazSCrw2dgrenOKFgR4zMMDbDwN9A/COP7Xcz8X7rnZ7NyT9aEEoPuEJ9xIkHRweI7XbuzxJh8VQsn3XAKQfJyRwQDpMlsorSqfLYrAqZgE2xvuhKnE6LGn+qBBRiPYAACAASURBVFo+D1uWz8Wurxdg35ogHFofcmG7PVWSEiT9mbXUt2kkQNqqiUerdiE2RY2DLng09CHjOBw1RkxAftQEFEVP5J6km+ImY1McJdZPQ1m8FMpEfqNSW70ERjkcTaHKUe8Og5gu9Ru9EkDqi62pfqhZ6gXrMg/ULvXAlsUz0UDQdMk06FdFYrhShVtVZjBdFZjWir+qK9Aj17KHFVT8rstNPh1t8MaNv2EGs/7PagvezDPhaGsb7I42ql+4puPKz+nFWp3A0Nw8PK7MxT8VGjyWpUG/i0AnVZD2UWiQaDJLB0YuQEoO5K0OIKLchBcUWjx3EVhtDwq72nUKaXouU48+mRqEFJejyUEBVVQBKqFN8iBdVrcFL39PwNWzCi1GaPOxv6WN7xRJB5yuU8c/px+a+KxCAaGAUEAo0KUU4PMVHWc57OAZEA4bHDys0eXH3W4qOwon3sgpdj6srzpza3bZ6I524cRtQgGhgFDgZ6OAsepzlleDmzUmvK0uxde120DxwvycEg2hPJydBlFxIeMym9OBtwutOPf7GFZk5RSZfFycTpFi/4N/Ji4CTweuG2sb8JGHH96e5ImBnr4Y4O3PIekA/9kckr43ex73JP0wMAgfUjVpO0hKgNTtSXou4T4mHkNc4U3kS9pR9WZnuI1a7kfHJWNsbApGxqZhqDwVE2QxWBgfDGOCP6rkfqhLCUDN0lnck3TXqvnYtzoYB9aF4YgiCieU0WjKikEzb7ePQ5s6DnatnMNSut6toala+rxndAmoWjITuuCRMIRS9ShVjo5HXhR5jk7AhthJLs/RqSiJn84XSqwnOOoOZKLW+vZwlKpH21eQXgpG3b6jVwJIZ6COfEqXeGBrqgf2pPhh1+IZKF0+HxHrvkE/9QapalRjAtOV4iF1Kf6iqgDLq21luZbHzw04XfmK0dTzHoPJ/IDajD9rS7CtqRU2JzUti8uPUWDO5hI8n5mLfpla/DGbktvPt9e7wWYfpR6jco1Sq4jdgTae0ii9a97uPRigUPP2fPfju/paAqQ6vKLIgn7HTldbDHde5ZCYApqmF27+3s/cO0ODgKJSnHLY4aCQQX5cyetvf8xXJp4rFBAKCAWEAkKB66KAdODuhM1hg81J854NDtfS5nDilN2Onc0tMJ0+Df2ho1ixfSf8LXV4RFvhZLmW40xrHt6VdzXFtgsFhAJCgR+rwC1G0+fMWAGms9iYthoPZpXi3dxS5B45ibZWgKr72hyS9dZ1Gci71IsKQHpNvy4CIxyOULlyWytsDgcqtu/EsFnzMGCKJwZ4+GCAlx/e8g3A/1yQ9N3Z83g16fuBQfhgXjDclaSDQqMwKDyGLwRKh0TJMDhazhdKt+/MgPTzuMUYJqc2exmGxSfgc1kyPolfhIlx8ZDHBcMQ7wtzojcsi/xRu3QWryTduWo+9qwOwb514TicEYETmZE4nRXNQ5souMkNRt2gtNtCUnUcHDo5dq1dAFXISO45mhs+AcaI8SiImsjhaBF5jsZJbfVUOVqS4IGyBI8L0uotC31Qyf1Gz1eOEhC9OJDpwtZ6NyC9XEK9L7akzQD3IF3ig+2pHqhf4oui5Qvw7bdL8IZaz1NDH1I34h6tCX+jICYyiqbBWFMFllfdwrLNj/3Ygb5TPD/d1POvOovpPpUVPVTFKD9yHHY6qXRNR5Wf34sta2jEy+kG3lZ/b7b6ksAm8hZ9WmnA85mZ2HX2LG+na5Wa7Lkf2aHWVozS56F3pvZca/7lQp86IzylVvj228U9SJUaDFCrsPtUE6iPkA4Q3Whz7+km/FupxhNK3SV6tX+dPhkaxFfWoZVXn9p4byL3bxW/2p/fPzTxiYUCQgGhQBdQgDok2hwOnLI5sKvZhrLjp7Fm5xGEmbfg841VeENfhic1JbhHU4pH1Sbcri2l5Hrnw5o6sPxaMFXF4E6xzyg2QiggFBAK3CAFbjbUjrjVWI87NJYjTE+J99ThacLv1WUYW1KDitNn0EampOeMSbvA5HDdNlEA0msq7TlASq9KbR8ub5yGPfswLTgMb030wJsevnjL2w/vzAjAQL85GBgwDwNnL+CQlCpJyZN0EFWShkRgMA9uisaw8BgMc0FSAqUU3DQsNgHD4xJBIUlUNcrDmzpJcNOnshQMkS/EJ/EJGCZPwIi4hfhCtgiD4xdjdFwcouOCoIkPQFniDFgWzURjagBqVwRiy6oFHJIeWBeKY+kROJkZdd6TlIKbqJK0m7XcU0u9XS2DUy2DXSPnoUzHFNHIixgFTegX0EaMQW6E5Dla5PYclU1GiWwKSuVTURY//TwY5YFM5DnqJQUy8TAmHw5FO6ocdVeQkp9o+4XgZ/u/peveqFrqy7+rnSl+PJ1+S5o3apb6IuObGIzMycYt+optv87bGv17gyWK5Vui/pBbG/1wXuMcprH4sLyt0XcYa72YzuzByLuzG1weTjf1fExXZWJ6s/NX2cUn1+w8DIe9BYSuxOUqFXA4UXLoMN5QEOzT469ZWjx7UdAQwUPyF/1/6dlItlRzyNeKVtBBFJ37JB/oeGsVXsxQoxdvz9fj3xnUnm7AsxeBx/bwsDNdf1xJoUxUMarDC5kUWqXHs+lqJJabcJba6ymcind5gK/X1zfg+XU5eFpJ3qvn4SpdJw/Xp5RqPKjU418KHYx7D1CkFV9cZ/Tcp/au8ksTTxMKCAWEAkKB7q0AnY5zLe3a2qXjHjIWoq5D6dCHr/ktdj7P8Me4jrupGtThtMPhpA4Gsoqh2Qiw2Z1otjtwrM2GXU1nUH74BNQ7D2Bx/S54WhrxTnG1/a3NVWteyi+PfEBfEsX0FVHMYI5ixsooVlgfxQobo1j+lihmqA9lhXVBTGud9NeCbdF35deP/Xj16pu6wS6n+AhCAaGAUODqFdDU/43lbgnvmVs3/895VdF3Gy2Rv9RX1TB1lYNpSh19tJshq92JnU3NcEDqMqOx+pw3qXsgByUX0FzQnS8CkF73b5d8ScmuYNeRo5ghS8SbU7zxX55w78sh6bu+c/H+zHmgStIP5i4AQVLyJeWQNDichzd9V3AThTcNc0HSzlxR+qksCZ/KkzBEtggj4pIxLSYaQXFByJTPhVk+AxWLvFCzxB9bvpwLqiTduzoYh9aG4Vh6OI67Kkl5uj0PbqKEe1m3WVq1FMgkg1MlgdImVRxvl9eHjoKB4GjkWJ5W74ajG2MnXRrI5PIcvSCQKcX7gnZ6d+Woe92+cvRSGHopIN26eCZ2LfLCjrQpaFjihS2ps7BpeSTmr8/CX9QmMEPFaWYoKWLAL65+9O5azyRA+oiujgCp7dc5pfbIqh1wOFraRQZc9+Gl+72BEzjc1obPsjX4m1KHv2XpLgGkBDJfVWjx90wtBmVrcbbVxtvFKZyBN53bHKg8cQIfZuvxSJYef1fq8d90PfoodXzpTCC0o20hAExBVNRW/0+FVBFKn+PNHAPqjh7jvy86GOUY3u5Ek8MO71yqmNXzpf1rEkgmyPpklhoPZRkwQpWPnRTwJC5CAaGAUEAoIBS4UgUkEsrnHerGpKUdMuW3k8HQWTjRyg+fCYTSiTw61KbDaSeanU6ccTpxstWO/c2tqDrRhNyDR/HlzgPOgLod+KK0Gq8XmNBLswl/yN6I32dvxj05JbhXZcJvdNWnmcbUr2vtJYqtFQoIBYQCnVeBe3Orl9+nNp9guvLjTFuKf+Rsxov5JqzYfQQnz9rgtNvRjGYe6ErBeDz3gA4+un0dkACkV7prcNWPI0BKlT60M7Hv5CmEL12ONyZPxRue3njT2xfveQfgY9+5GDhzLt6dFXiukpQ8Sd3t9jzhPiwKn1wU3ESVpLyaNE4Kb3L7j7qrSt1/3+g1b7dPoErSFIyJXYzh8hR8Jk/EnNgwrJEHYHOSF6qTfVCbGoBGgqQr52PPN0E4sDYUh9Op3Z4qSaPRnBPDW+67FSB1VZA61PFo1SSgOnUGCI7mRoyBMXIc8qMnoChGCmTaLJuCzTLyHKVApvOVo1Igkzeqkl1p9S446q4arVvsC6oWdS/t4ShdvxJAun2RP6qW+vFgpsqlwYhMX4Tn1AV4VFWGHpoqPKSpantMbS1hwM/mTD0B0t/rayxMZzp8k8Z0ZmxZA1odNIV0+5njqsfD73+ik0/Ask1leCYzB0+6QGF76MfBYaYG92ZTdWU2SvYfdHlpSibjIE9SAEmWWvQjkJplwGtUialU4bl2bfftX7MzXaeqT4KaBEeptZ5vm0KN4DITWuiI1EHN9a7ESSdgPnESbyiz8ViWHs9eFGhFgPTlTC2eytLg6UwdIjaVgxC+uAgFhAJCAaGAUOBKFZAqRKUSUQcPSbIDjlaAvKwdlIR8vjWTWGqL3YljzW2oO9mEvMPH8fWO/Yio3QHv0hq8tbkSz+aXOx40lDmYvgxMU2a+X1V+8h6VCT1UZtystjqZvrKN6cxgWhOYpgI99NYzv9Ja/9l5UYPYMqGAUEAo0LUUuCfXuuou8mrOqwQzVnGLvPvVlbhLU4E3SiuRc+AwHLxrjYoyJPdnBw3w3f4wVwDSK903+BGPk0670m+JyPup5hbErfgab06bjtc8vfGWly8+8J6J//nNwoCZczDQBUnPeZJSy72rkvTjsGh87Apv4q320XIe2kTBTZRwT2CUKkk7V7v9QgyXJWFIfAKGyxLxqSwZg+WLMEKWgs/iEzBVHoY1sYHYkOCH8hRfVFES+rK52L5iPvZ+G4J9a8NwOD0SxxWROKWMQnMOpdt3nyrSVg5I5bCrE7F7VRByw0ZDz+HoWBREj8eGmInY5Koa5X6j8dMlv1FXGBPBUWuyD6zJBEi9eFK9G4x2VC16MRy9EkDKPUeXToX5y7lYtWop3lPm82T636utuEljcdypNuFXBjOYwbSZBRp/1bWmh6vf2p5GU88e+spNN2ktx+7QWJyvFVnRZOvubQc/Yii8gqc6KWwJDlQcPIQXlEr0UlKL+PmWcYKFFN70nFKNR7N0eDVDg+kbNpxLc6dePbd9zvamMxidrUHfTC3+qdDjxUy6fuFrdda/X+I2AlL16GsZOgxV6mE5ckxybuEVOdRab+OwM2hzKR5SqjkAJXh88Wd63gVIX1XoYNi5R7TTX8HvUDxEKCAUEAoIBc4rQN0ZPBiJ2uMddh7mcdphx5HWVuw42wLr8VPI3X8EXzXuRVjVNu5p92ahGS/qy/B3dSluzSkGU5cS8HQwrenYzVpLywMqc+ujKgvuVVv2M11FC9OVg2kryBuv7c/q8mOPa0y4XVNxhunKbMxoaWbain9f/R6beKZQQCggFBAKtFfg9vyq+FvUFauYoXIx01Wqmb5S/ZDGeoTpLWC6CjytKcU80zY0nDhDRmYAryWlkLzufhGA9Cf4hl19Kdyfh1pOnGhqs2OV0Yj+kydLkNRzBt6eEYD/+QXgHf/ZeG9WIN6dMx/vzV2AD6jl3gVJPw6JxKCwaF5JOiQy7lxwE0+25+n2UiVpZwOklGr/uYxCmxLwcQKFNiViBFkDyJMxTL4YU2VRWBE3C5tk3ihf6IvK1FloJEi6cj52fhOMvWvDcCg9DMcVEWhSSpWkba7gJgpt6oq+pOQ7SkubJg42rRxH14ajKHwcDOFjYIgah/wYqXJ0c+wUbI6bgmLyHI2fjtIED5QnecGU5AlzkicHo5XJPqhM8TkHRy8HSBvS/NCQ5ntuqUvzRX2aP7akUvCSNxrTfLAllR7jh61p1Eo/A9VLZkGxZjkG5RrBNlTh1oIG/N5Yw880/cJQeeoeXZXjoaJtuM9grWLGnw8gZaurb2day5pbdJamezUW/J+xAkdaqXZRXK5WAfK7cdptOGmz4y11Dm+JfznjQuj3YqYWf1eq8bJCj3fS9eiVpUTpoSOgan2Co1StT2c4qaUvvXErXl+nQn+FEf0Ueg5LLw5Auhgodoa/+2Rq0StL+txvZGjxZdUWymWCw+Hkuye8WMdhQ82xY3hznRJ3ZunRX6HDyxfBZPIvpYrUvym1GKQyYucZCrUihcRFKCAUEAoIBbqkAnRYwZ073ccX5z8F3UIHr3Sq8ZJ7aQ5x3S8d4Lof0X59/rXaXztjB/afbUPxkVP4Zt8xRG7ZC0/rDgwt24L/ZzTj/g216FFYA6YxOW7RWg7dQmEg+VvBChqkpbABrKiRQkGO362p2vJrbfUhllcDVlSLXxqsrX/IrcV9BfW4t6AetxfUgfHHN4CpTTuYuqqeGesO3axr7N3+4F5cFwoIBYQCQoEfoYCm6h2WW7flvtzaMw/m1uBBY41NSrmvOnaHumY/01iOscIqPG4sR0rNNpxoJe9o10EWnyDazx3UZyDd3X7u6JrXBSC9Id8bpdtTlEvOpk14a7oHXvXwwtue/njHxxcDZ/jiPf85eC9ASrcnT1JaznuSRmJIWBTIl3RoeAyHpFRNSn6kw2Ol8CZeRdppApukECkeJEVhUue2K4mHS1FFKd02RpaAFNkCGOMDYFroC2vaTFR9FYitK+Zh59dB2L82BEfSw3m6/amsaJzNiUVLTgxs6hg4CJJq5Z3el7RNKwNVjJ4LZlJJXqqncmKwST4JhrAxyI8Yj8LoCbxylPxGN8km8zCmcvk0mOKnw5zoCUuiJ6xJHjyIqX3VKIHRy8FRqha9OIBpa6ovti/2RfVSHx681Jg6A7VLvbE11RM7F8+E8uskjFZp8JKqJIEZq19mRdX9H9RX9/+D3voi01f1ZbnVL/xRX9X3L4aGV27RN/z1RwzTXe6pPY3Gng/orWVMW+68X12F32vLsOWsaGD+MYMqHbQR6KSDu4RyE15O1+DZTCnRvj24lIKaJJ/O3gotphduRjO1gdjoPzoRZYPT0co9z4LyS/BEpgYvK9Sg5/VW6vi6/et1tutU9flsZi4ez9RhVF4BTrbazsNf9xEugKCNxfg/pRZvZBhBz3nmokArgqYvZOrRI1sNsi2wcW0FxP8xv1HxXKGAUEAocEMUcB99UrYRHK7/SXEZHHhKHfDkMgObw8nzD/h8yOdEClFy8jAkm90BJ51xcx3O0mvR4046nNh9phkVR48jfe8BxDfugIelDkM3W9G3qLb5YYP50B911m/75pT8s5e6uP8f1Zb+Dxqsr7Acc29WWP8yy294heVU92L64t/eZ6jt90d9fX+WV9+f6aulhR6rKX+WaSy3MXX1Payw+gV+n8H6yl/01f3dy93ux9NzlaZHmaLujt8pTY8+tHH3b7rcjqLYYKGAUEAo0FkVWL26BzNWP3BLXn3/O/TV/W831LzCjNXPMH3l/Syn8U6msdzHjFWDWa5p362a0qYR+SYYdu5DM80fdMKNwvboiI237rlnpe4ASQUgvSH7OOTn4CCfPKcTRbU1eGe6B/411QOve3njTZ8ZGDhjFt71l9rt35sz/3x40/wQfOxqtx8SGomhYdEY7KokHRotBy0ESofGJvBW+xvtPfpD3p8gKVWaJsaGYIPcA+ULp8KyeDZqls7CluWB2LVqAfatDsHh9WE4pojg7fZns6PRkhONNnVcp4ej5JtKYJQWuu6uIG3VxsO8cBr04V/AGDkeRdGTpLb6uMncb5Ta6stccJTAqARHvXg7fXs4Su307sWdTu9et2+rvxiQNqT5oJFXigagJm0WGpZ4YkfqNOSvCMEkpQJMvxks34qb1KYxnXV8v1HbRR6k9+srTdSGcL+qEr9Rl2LjsZM3ZEzpLm/qBqRUAtp4ugmvrMtCr4uS2dvDzBco3V2hw3+VWmj37ZeS2bkDqZP75jgdTuw4cwYfrFfgaUUu+mZemPLe/rU60/Xeylw8TxWvShW2Hz2OJlcoE+2KwE7eb3aYDx3Ff9cp0YNbDejQV5mD3hcBUoKjvZQEW5UwHzsuJQZTcrC4CAWEAkIBoUDXU8DNNd0nyvhagp8Uv0env/ixKnercfmEgloiqftASotvaXPgQIsNFSdOIX3PQcSbt8GnoBLvakrRS1OMOzTF5AsqtbvrKsAM1G5pPsA0FWamrRr9cwrjvFH7l+J9hQJCAaFAZ1Dgbn15/175W8A01XamrcIDqlIM3WxB6ekmfjhChSlSSK7L44zmqC5/EYD0xnyF7h0cV7tL9e7dGBwQgFenTMHr3j4Y4O2HAb4B5zxJ33Ml3H/gCm4aFBSGwQRKQ6MwyOVJeg6UxsRzX9Kh5ElKfqTnKjbPV3L+EHD5Uz72M1kKPpEnYa4sEgb5LJgTJsGU4oe6L+dwSLqTIOmaUBxcH45j5EmaGQUJksZ0CUDqhqLUUk9Q16GLx/avZsMY/gVyo8ahgFeOTsbGWIKjU3iaPbXUVxAYTfCANckLlQvJa1Rqp6/uIKmeIGl7IHrx9YsBad0SP1iX+mJ76mTsW+yJ/JUR8MlYjz9py3C7thS9VRV4WFe+l2nLh3eGgbpTbUO6qWfPc4DUAqYqwepdB27MmNJd3tU9sVI1KIDA0gr0Vn6/dyhB0uH6AuxsPgOno4VbmdDxIfjZTWoLPIo3M3R4NVMvhR+5WtGf7cCz80aDUmqJ75+hx5+yc1C4ey/XgQ5uebEPHeY6HTjS1oapKh2eydTht1l69CEwqsy+JISK7u+VpUVAQQE/OOb9lW6N+SuL/xMKCAWEAkKBrqIAVYHS7NjqtKGNfKidbTxj2EYjPK8KlT4JPea4zYGGpmYYdx/C0urtCNpUhbc2WPFIXjnu0BWDUouZplxatC7/T615L9NZwRethVrc8Ru9te1efdVYpjY/yTY0/l+n2g8TGyMUEAoIBYQC108BfXl/tqFWCszTWsE0tJjwV005wssbcaSVjrZssDuo0438zVzVpV1lUu1wOwUg7VCWn+RGFySlFf20tu7bi/EhYXhtqife8vTB295+eNsV3EThTQRJKbiJlg/nh+CjoDAMConAR2HRF0DST6JkGEzVpLGJXa6SdJg8HiPjFmFwXAp85WFQxc1EcYI3TIv8UU2VpF8FYseqBdizOoRD0qMZVEkajebsaB7c1NkrSR1qGWixkfeoVoZDa+YjL3Q08qInIDd2IooojIn8RuWUVC/5jZYlenJASnCUFgmOzrjEb5SqRa8klOliQLol1Qtb0zyxYUUoghWr8f/UpS03a6psvVRlWx+lCgKDFffm7sLjOXUB12/07aKvnG7qeVtuNa8gvVdj5hUX4ebGn2T46LZvQq2B3EfUzq9Q1ePrCkqfv9CH9GKI2SdTh2cUKsRbq9DqdMLuoEgJJ6+bIc9Nmq/XbtmGd9I1eCNDh/6ZUps9Pe/i1+oMf/8rXY2kyioORe1OqTqIHxXDyT1Wv6ppxAsKNZ5x2QU8qdTh2Uwt91htv/1P0e3rs7Fp7z7JeY6XFnXbX4/4YEIBoYBQoFsrQDkG3CrF5sBZmxPHW2zY3dQK67EmpO87AnnDHkwpr8Ob+WV4VFuMHtnF/OQtIwBqMFElaC3TVZ66W1uNxzQ1eFRdA5Zr3s8MpkO/1Jlb/qKucDyorUAPXTl+SdWjueZTbEM9mNY8rovuqYnNFgoIBYQCQoGrVUBn7s2MZvTQlrc8pjHhYY35zFPqStyjqQYzlOGJvM3I2XUQR2x2HhzLQyD4iTyp0KVrTsgCkN6Q7+3cT4ZDdjK1lcqS9x0/CQ9ZIv45eSre8JiBt31m4i1fKbjp/YBACZK2C276eEEYzgU3hUVhSEQsBrsA6RBXwv2wWEqPd/t9du4q0s9lKRgsT8RImRxTY2WYKpNjTcIsFCf4wJriheplM9HwZSC2fR2M3WsIkobhWEY4TiujuCepO92+s4Y2OV2A1K6Jx8msGGyIHIWiqIkojJ2MQtlUbIybghL5NB7GVO4Co6YkL1g4HPV0pdRLPqMdeY3WpVL1KIUuSUv1Ej9QCNPWVG/Up9Hij7o0f5DvaP2SGbxydOPyICSsW9v8pqFsO8vbtvUurVn/WEF1HdNYv2J5W7b/2Vi7nW2s2skMFVOudmztts9LN/W8w1CzkRnMh27SWnYybYVzdJ5FGlNcBX/n/q3fkJGmC76pC5CeJRpot+Os3QHfomL0UajRW2ngQUtPK7UdAtOnMjV4J1ODwl37YHe0welskwKbKLHJ5sRZpxNfNu7EhxkavKDQ4zklLWo8qSTQKKXdU/Vme8B4Pa4T7KW0eUqqp4Xeg9rgqR2eqlxfVKgRWlsr2fo4qHZUgqJkF0AHx5v2HcCH6Vo8oTTghUwNXlFoQSC0j9KA5zL16EevqdRxePpChhYT9YVoop+CgzIo6X/iIhQQCggFhAJXrwCVNtBISsv/Z+864KOq8u4VFdFFEdTFtoquiqirIq7YCxawoiBF0F3d9q2uIpCQEGronXQ6iAULKmRmksy8N29mkgAhdfpMCikQeicB0qac7/e/byYEVnddBUzgzu51+pv3Dnm3nHf+54QG+x/aWEgIob5FT5ptP9WKAOrTufsnXc7jNfHcBgWhCgraOllxHW3yY199I7y19TDuPYyV5dUY5SyrHVpUUvXQRkfVVZmOqnYme0kXo8N1mcGmYUZvDsusqOpsKa+601xSdYe5tOr3ltKqW03equuzSrd0zi4uudBQpGFS0ddMLtzc3egpvd5cXNpedk5lJpeWSfbi67NKqjsrzs+Z2T2F5VTsYnLhxHN2LicOTCAgEBAICAR+GAHggvZGt+G6zNLK35m9uUyx69hGTxXLclf9zuKtulJ2lzKjq+zFTYVB8/7DaCRFCq1dQmswPvKF/qPWP6hDYev+ryBIW8W/T8s51MGjxzBp1So8/+EovDRyDJ6LjMKL0ePQf+wE9B83Gf1D5fYU3DSIPEmnz8aQFr6kb82JO8mX9O2FySCSlIKbeHhTfNsgS6m0/08JixAdNxerEyciPzkCriWRcK4ah9LPJqNyDSlJp2Pf9zNxaP1c1GoX4Hg6BTfFNXuStrbgpoAhHkE5EUfT45Ab/wGyFvwTOQs+QN7CD5Ef/xEK4j9GUeJI6EVxQQAAIABJREFUNYwpeRQcKWpJvWtxmByN5CFMp4YxnVCOEkF6olWuGIUtK0eimCfTR6OEhzSNRNXK0bCunol5369BTyUHzOjYyHSFVzOL7UqWkXsFS3N2ZhZPR7Yu76orDDlduJn+2hxhjn/q0CE5fnNpZsnnTHLEMaNr0U2S/WgfgxM1tLhR84LUq2mhdVGr6Gza4E44Dh/BSzoDbksz41GNCXemUXDTyUQmBRRRKf4DGhn/pzej5PBh7sNGgsmW/WuD34/vyyrxWpoJd2qJWKTwJgmPaiX8USejp1bGA7qTt30mSFIiMR/TqI2ClagUnmwC+mn0+Ky4DPV+PydDyS6U9l8NnvJja81RvGs0o2eqjMdTlZPIXDWASsHTGiPu0Rlxa5oRb6yX4Dp0BORNdyLXuA3+EYhdFggIBAQCrQYBGljUi1dEbRKJSdfhmluot6VqCHqf/scvTgXpv1wSwV/n9GowgKaADzWNjdhd34DimqPI2H8In1XtwExvBf5l9WLoRjteVArR05CPy9PzwTKLwdIKxrE1Gzqz8BxtY8nlTFd4GZ+mWCwXqa/ndKE53Inm6cJfNxZ2ap7OrF17YSea89F26JaYcQkrLLyMz/vCH6L5obgJBAQCAgGBwPmJwNq1F7IcTxem2Xg5Kyy8+MT44unC+QJL6dXM7NrVQyrAhKIS2A7VoCFAZfd+BIM++IOhkTB08a/VDOU/uiOCIP1RaM7mG7QApokSrYTpb+doYxNS1q7Dix+O5MFNz42JRr/oGLwcKrl/bUIsD24aQOX25EsaIkkpuGno7AUYMjcOb82P5wn3FNr0VovgJvIlPZu+or/ktyi06U+Ji/HXhAVYlTATOYljYF06CsUrx6Jy9XhUr5mM7d/MwJ7vZuPAunmo0S5AXfpCTpLyIKTWlmxvSESDIQHuJaOxYd7fsTHuA+TFfYiCBApiGomipFGwJY+GnZOjo7nfqOo5GtlcUh8mQ8P3JwcxnSBHVaKUEurHonJ5NIo/GY2qFR8j97PpWPjdZ3gmIxvXG2zoZvTgItm5Tpju/8wxT7Ze381i6XClyfP5DbIT96QVBavrGkBqP9WVJaQYOZsdyjn2Ww2BIFJsDtytzcCt6aSOlHGq0vMRIji1EnroFDyaKmF0di52NKhepLSQbRb5+FRFjmHbdgzQm9BTa0IfjQkPac24V2fCPWkyHuCl6meGJCXl6ONaI1d8dtepROYjWhPu18p4PkPCtxUVaPIFEPSRTUAATXwZ7UcwEMCe+npMycrDXVoFt+oMeESrP4kg5USuTsHjGgXd02Tcp03HlJx81JNKiQaWMA6CsD/HzhBxOAIBgcBZRyCUIUDjfGOIAOVUaMgShXuFEonKn1OuXhAN/gAO+vyopqT4A0dg2L4XS0u3Y6K9DO/kuPFEpg13yPnokV6Am9MLcYW+CMxgBQVBMoXui6hE3t85qxhdpKLYnzlrEV8TCAgEBAICAYHAaUOgu2bj5Xcp3gNMLmpkymb0VDZjZcn24O66RjTCBx8aQv6kZ32k/pk/KAjSnwnc6f/aqWvW+iY/vjLIeOGDD/H86Ej0i4jGi1Hj8XLMRLw6fjL6h0jSsCcpBTeRknTwrHncl5RIUpUoTWguuw+n2xNJGlaU/hIC80x/d3jCYryavAJ/jVuBvyfEIT5xCizJ45G/OBrFK6JRvnocKr6chuqvZ2LP93NwMHU+V5LWpcdxT9JwyX1rIUsbpCSUrYzB5vn/h01xH2Bz/IfISxhxghxNiQCV1J8cxkR+oyeX1Z9Mio5tEcp0MkFasTwKW5ePwpZVo5C9Zg5mff8VnknfjOvJL9NIzYZusuN4Z2PxH05bL3m+bUiyxTDJEXON4q65RnbWXJpekFtwqBY+zskFOL2lXv04/X3GebNFP1BRW4u3M0hFmsHL0k8lSHtzUlPCnTojJ0nv18iYnlOAPT4fAgE/JwfVhSxxpX40BQNwHTiCqMw83KFJx1VpJtycZgZt5zFOtp4ZgvRRjRFPaIzokWZEd53MydLH12fgA8tG2Pce4KpR/lfDBwQqrW9EQ5AW1T7E5VvxSKqMW3SZuIdUtDrDvxGkvbVGbkNA3qpvpetRXHtUlaDS9k4dZM6bPyBxoAIBgYBA4PQhQJnwDXT5ikIpaHyhFiq39wE47g9g9/F6rqJJ27UPKRXVGO0pw58KPHhtoxP3Z1rRyWJFOx6SVMDT4i+UHLhC70QngwvtDQ5cJjmOXybZajpKNv9Nkv3ILQZX8GrJGWCK7VuW7QWTrC+eb9MtcbwCAYGAQEAg0AoRsFR1YBZ3WQfJtquHwYHfZxQd7yRZtz+Z7Ql+V7kP9U1UB0fZEE2nbyA+o1sSBOkZhfd/3Xh4Dcvv/XTlGcjIzcfro6LQd0QE+kaMRb+ocTy86dVQuf3rIU9SCm6icvtBM+biTUq3DylJKd1+yLx4HtzUUknaFghSImDfTViMoYlLMDQpBX9PSMDchNlIT5qAgsXR8JIycvVklH8xFdvDJOm6uajRzEdd2gI0ZCxsNeX2AWMidnw5FZsXfIDchf/C5vh/IS/xIxQmfqwqR1MiYE8hv9HIFkn1UfAuU8OXSDEaVo2qyfQxIWI07DlKROkJgrRs5RgUfxKNTV/Ox8LU7/BHYy6YyY2LVJP+BmYuBTN7wCzOA+z73BtbYXfbNnbJaE9kBmv277JKcblkN7PM4u1p23bzoCGESgoEQfq/9oQnfz4Y9MMfCEJXWYWntHo8olVARCApJsNEKZXc9+LKUlVJSqnuvVMNmF9gxxE/EaRqWSMtbLnKJxCAPxjAnsYGrHJ5MYRS7VOVEPEoNW+XytbDAVHh3wqX3NPzlo1eD3/21M+En5OClAhSClXqnSphyHoFi2we7KyrR4CXX6plKLTIpn2m1/Y2+bCo0INHU434TYaRe44+napwFeqp+/SgVsYjGgVPp0pYW7GVjyGnoCmY0pMBEc8EAgKBcxyBH7s2FJ5z/6+HT6rQ+oAf+31+lDT6kFN7HN/uqUFS+S6MtlfgzbwSPL3RiR4mK24w2XGBYgdTHGCSHV0VDy6Xnf7OknNLF8Xb2NVUsvcGybX9RtlZ183kwvUmJ5jZCWZyqN8xu9Betjf9zuREF5MTl0lFu1l2iYNJ1ifbxiRJ7KVAQCAgEBAInNMISNJvWKZr7+VmF25V3OgoO+qYbD/CFDduNLrwt/wtyNt/BA1BupjYFm6CIG11/0rhCZtqZBvg3kYFZeUYPGYsnh8RgX4RY/Fy1Hi8Gj0B/WMm4fVxkzFw0jQMmjwdQ6bMwOBpszGYe5LOw9BZ8zBszoKTPEmHLUhs9iRVlaQpXE16ptWgP3f77yUswluJqi0Aldy/G5+MWXFzkJ44GbbkSDiXR8Pz2WSUr5mKXV/Nwr5vZuPQuvmo0c7H8Yw41Ovj0WiIx6+lIqXUer+chF3fTsfmuPeRE/8v5CR8iM2JHyEv+WPYkkfAsWgUnIuopJ5S6qlRSb2qGg0ToyeTo2OxZfkElK6i0vmPUbZqFMopoGnVWOxeGomq5TEwfTUDk3RfH38zI/uL6xXXciYXj2ZZjvHMUjbhEpNt5HVZjuldLPZpHS3FH1KJ+DndcZ/Jg7PYujGj4+Ers8undjTanmZm78LEil1crcfdxsiq7MdWZ62u92mdO0SV4WTuVuPzY9amAtyjIeWljKc1Em9EOj6gVf04SQFKjTxJH9TS+3qM3ZSPA3Ro/iZQ0TovNecWCEFQQrzfH8DWmmOYvSkPvdfpQCQjlevfmi7hmvQM/D49A31SFTyTqoZE9dIqeECn4AmNCU+2aETS3quTOVH7R62Ch7QKnkuV8IxWj4e0BvRIy8CN6aRyNeGFb7WYnrUZrgOHedkl/Y0QNUo3+m+Ah3cEcCgQwMI8G15dp3A7ACJWqUSfwp166lSC9gmNgqdSTXgy1Yz7dEZ01+gxbkMeDjU2IhhsPOUfVfwxngKIeCoQEAi0QQSoJ6Ollqrd5G6eat8Zeo1fYIKa+N4Y9EONqAvrPIMIBtWLZI38QhTVy/sBvw/wN6pjRAgT+p2aQBBVRxuwYddBfObdikhbJV7JKT42KNud2j/TMfdJi3VaL5N12s2Z7qlMXziIbfDMYllbJjPJ8WZHpXhSV1PJtNtN3ulMcv2VZRbPYNmlk5je+ghTbH/skFVyCzN77mbZ3pEsyzWdZdmn3WxyTrvZ5Oatq8k9jVnc0/h7xqL3Lpat/+ycVTb7KmNRjzM5tRHbFggIBAQCAgGBwE9B4LaMLZdcuaFsApOt77CNpTOYxT20s8nx1vUWZzTLLI5hZkdMD6PtyMcFZSAbugYE4A808AGZLjj6uUs3X/2Ext9fe60iCNJWOy0ME6S0gxQI5qiswtuTp+K5j0ai3+go9IuMwUvRE/B6zCQMGB+LQROmYDARpbEz8Oa0WSGSdC64Lyml23Nf0gRwgnRBIqjcflgcldq3boL0VGL1raRFeDsxHlPiZiA1cSKciZEoXh4N9+rxKF4zBeVfTceu7+Zg7/q5OKSdj9q0haGEe5UkJaL0bDaeWK+Zh4KkD7Ep/n3kJnyI/KQRyE/+GIUpo2BPGQHnolEhYjSihdfomGbFKJXUh5uqHo1C2ScjULpyDCdKq5bFYPuyCFQvj4Duq9n4p+5bPKy34jq5bAdTPHexnAqFxaLdT+nkxGd+IQJSwT0jvdW8XyG1Iv2fOn9x+2UIqMNmEOVHj+NvkpmntVOqPRGRpCglkjSs0gzfP6XR4yGdhEdTDRivZGF7XR1nq8ksnP/bkKqUp8RTiWQADf4givYeQEyuFQ/pDLhvfQYeTVXQJ9WM36XJuC1NQm+djOdTZTybKqFHmgF3tmi9dBKe4KSshD4aiX/mdl0m7kizoCepTddl4KXUDMzMzsWGXXv5opuI37BfLR0jV7fSMj8I7G9swpQNm/FgagauS/t3dWpvDRGkCh7SETms4EGdAiJvB0kKvLW1CPpJgdpWrtb+sr8P8W2BgEDgPEQgPLSqA4TKfvILauQ1rc6d+QU2zqQSKUo9PxX5+fkCLYwYfZ0qDSqPH0fe3sNYX7UXcd6t+Ie1FH1zHLgns3B7RyUfTM4DM9K9dQ8z2MxMsi1ksbEX/cJZg/i6QEAgIBAQCAgEzl0EDPapTHGByfajPY02rCnejppGqpWjQFpVHhIaukGvhof28Bh99u8FQXr2Mf+Jv6gWhKpl9rSApkle5eHD+NvUqXjho494eFPfMTF4LXoC3iCSdNxkDJo4latJB1Bw07RZ3JOUCNIhcxZyP1Iqt39rvkqSnii3b1sE6Z8TFmNI0lK8nrIEoxPmYF38ODgTo+BaGg3Hp+NQ+vkk7FgzHbu/nYO96+bikGYeT43nSlJ93FklRxsNiTiWFgd78ghsjvsA+QkfoSBpBAqTR6IoZRRsi8lvdCR+KKU+rBgNE6On+o4Wr5zAS+x5Kf2qcdi8ejYmarTBeww5YLIL7RQ7upidhy41Fj3M0vL6CoL0LI07kuOW1za6+FlObit03gqK6id2ej/yMRo0yb2GSu3plrtrN57XGnG31oRbuW8oJbdTaf3JJOlTGgkPck9SEx7TyHhHZ4Tj4CG+cFbt4kjjq6YrcvUQDzJSh+UDDU34wuHB2xkKemkMuJsS77VGHpB0p46UmmY8pzGiT6oRz6Ya8XwqBS6ZcGOaCT10Jq7uDJO2fdcb8A+tAStsblTU1/OB38dX7TQLIBJd7e3JkoFPFgCU1RzFP9cbcFeqCV3TFNyVlvFvx0fK0ccokElnxG1pMu7XSXh5nQGG6p0IBCiNiojfHwFVvCwQEAgIBNo6AtRdh9LjaVFF9CfFQfD/BUk9ehJnCl9ADUra0+iD59BRfF29F+NdW/yDNxQFe+izcIl+A25Iy8XVemuQmZxNTHGCSgRv1ruD3TMc6JnuwMMZDtxpcFiZZJvMjI73u30iKnDO0uxK/IxAQCAgEBAItEUEDEXxTLHP76y4DUzv5HYzz5sKkLf3ALc7U9dgqh0aLVsEQdrWJ2dndP9p0Ux+eapnHpUL+YJ+7DpyGOMSk9Dvw4/Rb3Q0XhkzjpOkpCQdOD4Wb0yaCu5LGiJJqdyee5KGSNLm4KYFidyXtDm4KWFxm0i3/3v8Ivxj4VIMSFqJN5NT8H7iTHyRMAVZSZPgWBKDLSvGoWp1LLZ9OR3b185USVLtPBxLW4hG/QlP0jOvIk1EoyEJnmWR2Bz/AVeNFiWNhDV5FGwpo2FfFAHH4ki4lqiqUc9SUsKqPqNhclRVi7YMYTrxuHxFJCpXRCPri/kYrdWho1yIdsaiXR2MTlxpsIGZrWCmok2ssPDittiXttl9NtvvvneDF/W8ZJoCHNQ0+zPaVZzrG+dY0oBJD3iRPL7wlOC1dXpOklJ5/Q8RpI9yT1AFd+lMuFun4B7y/0zT4xtPKRqbaCEdRD1dq2z2J6XnpC6iTGIyEg/imN+PrTVHYajaiaQ8Bz6UN6BvmoJeqXr8QZOOu7XpuFebgT9oMvBwqh7PrtPjdZ2Mv8qZmJJvg75yK0pqanDERwUkpAylK6Vqn06P+JVSzgCrJZ9H/AGsL6nAKzoJ96YZ8ft0M+g4XkyV8JCGSv9PkMBEkD6qUXBHmhH3a/V4WZOBzz0laAgQK6AelyBIz/WTQxyfQOD8RYB6UupDeZkVXV+i8Zb8QYMB7K5vgvPQUWgrq5HgLsW/8h14KtuOHqYCXCvnowMPSLLuYbLtmyv19uM36924JcMDpjiDzOgouEF2uu7LcAS76ynQMpQkLxeBKTZcZLLPbrNzFLHjAgGBgEBAICAQ+DUQMBfNYKZCXC45cKPegd8aCjAi1w1n7TE0kJwo0KRa3fzqFKlQkLbemSVftNMiXm18Ue1r5CWhh+rqMX3ZKrw0YjReGB2FlyNj8GrUeK4kfX18LPpPmoo3KLxpygwMmjoLA2bMxcBQcBOV2vPgpvkJJwU3vZ2g+nyeWtLe2p6THymV2f8lfjHei1+KIYlL8LeEOVicNBVZSWPhWDIGRZ/EoPTzKahaMx07vp2FPd/PxqHUuTieNh8NejXh/kwTpE2GRFSsGIvNVFafPAIFyVROP/pEQv3iSLiXjGkuqfdycjQaXiqnX0nBS0SGxqBs5TjeSldGg6tFV46DdXUs0r5O8UWmpzdcYHE0MHNZw/2yu4EZrXtvkRyHLjC6GpnFU8/MboV5PO1/jT7wvP1No/MPv830YuexBr50o/J6IeL7hd2sKrJUceSWBUADgOR8K55Yr0dPHfl9kueoSh7SPaW438dLzo14lIKLtDL3Kb1DZ8K9qWkYs2kT3AcOoskfJixDIcTk/ck96dTFNpXgN4WUnXQURJseamrE1ppa2A8eQP6uncjbuQN5u3bCvW8/th89hsONjeqiPTzAk0cKNZ9ayn/S1VG1mh51AT9chw9iXM5m3KaRcL/Wwvf7cV0aHtDp0UOn8OOjUCYKqKL2mNaER7Qm3K8jJWsaZuUWoYZ89Hzk7QNw91EiS8VNICAQEAicQQSIqDypX/uZv3VCFvDjG6DAvvpAEEea/NzLzH24BpkHjzR9uetAw7zSbQ3vF5UdfTXTvv8Bo/XYzWl5uy+W7PXM6G5gJk8DM7sbLjC5Gi4wOxsuURx+JlmzWKY3wEzuxvaKs+FSxVnf3uiuZbJ7B5MduczkOfIbxbX3HtlVf5vsPnC57DrEFG8jM5WsP2/nOOLABQICAYGAQEAg8HMQyHJPY0bHtg6K/SBTHA3M5DzIjK5jfzAUBRaVVGFHXRO/yKkun2hG8GutYQRB+uOzsNb4TqicyBcMos7vR8rab/D4iFF4YdQYvBIRg/5R49F/7ES8MW4y3pw4FYMmTcOQydPx5tRZPOF+yMy5eGu2GtxEStKWJffD45J5WNPbCYtbvS/p8ITFoMAmakTgDkhchv+LW4jk+KmQk2NgXxSN0uXjUb46FlVfTsPOb6dj7/ezcJCX2y9EXYgkbZIT0CQnolFKaG4/lzhtlOPgN8SBQpmajMmo/GIS8hI+REFiuKR+dCiMaRQPYyLFqHdZJIqpLY+CZ8VYeFbEoHjFOJSsGI+SleNQsTIGlUSSrhqLslVjUPDpBCz+Zin+kmYKPJ6xac6dGdanmFTSh0mePp2koj5MKf0jy3I92kG2PssU9x/Zpsqbf07/Jb7zCxAgQlqyHjbuPcxVfI1UZi9q7E97b0rE8wG/D3NyNqOn1oCL003oFQpoopClu3QKJw5JcRlOmqfH91OZvE4lTQenGpFs82DL0VpVyUn5TX4K7lBJUhqXqcvlHGOo7yU7WW4p+0NjNv9wqDaEv68qRdWt0BcD3GunPrR9ImKJfN127BhWOtwYRKpRrYSr02XuWaoSoUT8ErmrepA+plXwFIUyaUzomWbEfVqFhzON31TAiVv1t0473GKDAgGBgEDgBxGgfoyqm3jgXejiUrgr5D0gXeyn18MXunjZe9jehPpbP3wBH/wBP/yBAMh+hIvgg+QSEsC+Rh8qjh1H3oEjSK3ejSRPJaIKSvB2ph1PyFZ0k23BrpIt7k5t/lM30DzI4nqQSfm/u3hTxR+vMHi6MPOWp2iOdJHk6dNBcvS5SnL0uUFy9LlJcj3fzVJ1Lcv0PMEkRx/eTM4nLza77/utxtWV+7fT6ybHAx2Nrqc76G3dWJb3diY7nhVzq18wRxJfFQgIBAQCAoHzEoFOJtfvOxudf2BZnp7M5OjD9EX3XmrxWpjkqGaSHQPkIqyt2otDPh+a/DQvIFkKzQloXabaTobXZj+0DPvBScrPelEQpD8Ltl/tS/TXwP2WAmgMBHj555eSghdHRuDpURF4OWIs+o9RSVLyJH2TgpsmTsUAIkmnhUhSSrg/xZeUBzctTAoFNxFR2nZ8SYnQ/XDBIpACdlByHGYnzIQlbiKci8ageFk0KlePx9Y1U7B97QyuJCWSlCfcpy9EPRGlLchRevyzCVIpHAKViB1fxiI//n0UJn6sltQnqyX1LcvpVYJUDWIqXRGFshWR2LI8EuUrxmLrsnGoWB6D4k+i4f50DDZ+MRmL1i7DAK2C6/VWMMUTYEbHn87L3rUNHPQlBtu+ZWVb+clKCnBBkJ7+HpMW5DRYHmzyYeqmzXhifToe0ZjQW2PGoxoT+miMeFxzohw9TJQ+pjGit87IQ52e0RjRd52EYfosJLqK4Th8GHX+0GAciktSy+BVfRRppP6TUooUVKqLKB/OVU0VvRiWVoVZA7IH9QXgPlKLJe4SDDKaeKn+zWky7uVqUIkrXluW0xNZ+ohGQS9O/Krk77MaC/6oMWL0hs04UNfAJxBndsJw+v8dxRYFAgKBNo4AXfsh6zBqRIKG+s5wXxnuAmkspNdaXsSh/rU+EMDBhkZsra2D9UAN0nYewtIt2/0xzkr8Nc+Lfhs8eMhkw81SAa7S5+MCfT4uzSjAxZKVfMzq1ZJ419w2MDUQuygQEAgIBAQCAgGBQBgBzcbLb7A4ndfKzkYm8RAnMDkXg/PdsOw5ggafuoBqgg/UqAyf5hJ8XUVvnbGbIEjPGLRnZMOhuWV4isnDm4LA+s056BsxGi9+HIlXR4/l5fbNStIJU7gv6RuxIZKUwptmzsWg2QsxuIWK9K2TPElVgvTt+EWg1trK7E/dn3cTkjA0cRmGJHyC9xcmYWb8TGiTY5C7OBrFy2JQtnoSKtZMw/ZvVJL0QOpc1KYtwPGMhWgwxJ9Ekv58gpSUo0nY9/1MWBM/hC1pBGzJo+BYREFMEXAtGQP30sjmknruN7oiGt6V5JsahcoVEahYGYXiVePg/mQMPJ+MRNYXMzHnu2/xcHoOuhjsYLITzGgLXm0q9F8rF70b7l/EfetBoGNaUY9LzV6MKvKEVDChK15npEM4PzdK/Z86QFI5uR/7mpowe3Munk6VcHOaCZ3SzXggVFbfkmQkJelTGiOe1BhBRCkFOFHp/SM8hCkDL6cZMGezFZu378K+hkbUcYWnmobMV/48cYtSt/hVqh8AX/UR5RLTMCvgJ4I8wMNBGoNBvq/Zu3Zhfl4RhqQpeGi9CX/UWtBba8b9OoUTt0TuhgOewvtPz8lz9G6dEbenyXggzYBn1kuYnl2AA02NXIVF4wHnH35gz8RLAgGBgEDgTCBAXs60aCFjkUCQfLd9qoeYnx6ralDuC+oPcjXoluN12LjvIL7ZugOzvVV4v7AEL210ordSiJuMBfVX6vP2MoP1IKlJmNET7KL34AaDG131Tlyrd6CT5DzGDC60N7rR1eA4eK3RGbxWdi9oPbMAsScCAYGAQEAgIBAQCPxXBCTpN8zsyrtGchy4X+8J3qB3o53swGUGe+B+qWDPRHsZSmqO8TUUrb1IUcqdx2kheEZvgiA9o/Ce9o03M6PqRXgq9aToD1qL53qLMSRmMp79aDReihjbHN70RsxkvDZhiupLGjsdA6fOxKBpszFw5jy8OXsBBoXDm+bFY8j8BN4ouGlYXApXlA5vA96kQ5IW4+2Epfhr3DK8m7AUw5OSMS5+Dr5KmoaClHFwLyM15iRUfB6L6q+nY/d3s8BJUt181GWoStIwUfpzCVKfnIz962fBmkLE6MdwJI2Ca1EEPIvHwLskCsVLo+FdFgXyGm1Opl8ZDe+qcShfEYWKFVEo/mQCXKunwrRmISLWpeK2jNx6ZrGjvdGKdlIROssFuMFQVMssZfXMVCwI0v/a8579D3RWXPd2yCpD3w0FaAgQOfrrOaic9v6nNW2Q94VUtkl5xQEcaGxEcpEdj69Px1VpZtytk7kvaZhgDN+TQpPIRiJKyav0Qa2EJ7XkYyrhHp0RvTQK7kuT0VexYHqeDdKWrdhy4AgO+vyoCx9/uB8OP295Hxq06Y60qAd8fpBHXmrFVszNK8LfJBOeTpNwp1bP0+d7as28RJ7UrE9o9HhMa+BKUSJzw/tM9721Cp7QmPg+PpAmoe/6NCwotOFAQxMPAuP0YPqWAAAgAElEQVRlqXwkaLkz4rFAQCAgEDgbCKgdX1MAqPH5UX6sHjl7DyG1ej+WeLdiSmEx3sn34tksK241F+IiUwEulgtwk74QlxuKcKHBCibbKSCpiRnsDUxxN1wsO+qvNFh3UigSMxaBqQFJQSbbKtrLzsbrJEfRTYoHdygeXCs5vj77o734RYGAQEAgIBAQCAgEfi4CN+bkXMrMrs3MYF3ZRXZU36W3b+0puXCDwUnVsn6mWPGauQjL3FuxrSHkT8qzI9SKvTM3uxEE6ZnD9kxtObw45z5OxKNT8AcplwBH9Q68O3UmnvtoNPqOHouXxoxD/7Hj8Oq4iXhj4hQMmDQNA0lJOnUWBk6fgzdnzsOgmfMwpAVJOnR+AkhNqpKkybx0nRSbVMp+qnKztTx/L34Z37ehSck8wOntxKUYlrgY4xfOw9cJU5CTHAXXUiIgJ6Hq86nY/vVM7PyeSNLZqNXNx3Eqt89YyJWkP4Ug9RsSEG4+KRE+OQm12vlwLR4Ja8rHcCwaDfeiSE6OliylMvpIOFdGoWT5GGxZPgbFK6NRTN6iy8ejbCWpR6Ph/GQqvv56Mf6uTQ3cnrG57Pdmd/llRkcRU1zrO0lF9qvMnipmKatkmSWVd2QVV9xmtA/+uR2S+N4ZREDvurdd1hY8asrDoSZKElcLDs9Ud3DebjdUYUHqJU5BB4I47vfjC3cpBqzX44lUI094f0Ij44kQGdpdZ+SJ70Q40mtUtk5BTj11JjymUfC4RsaDaeQDasR9GgU9NRJ6ajLQO13CP2ULYjflY4nDhXWVVcjctRv2vQfgOVTT3PIPHIJp1158V1mNZQ4PZuXk419SNoZoTeiTKuGuVBl3ak14VGvCfTrVC5XCpXroZNyYrsd9aRnorTXwfXkgFDBF+0pELilen0s1416dhD6aNCx1enHU7+cXyEiZSspRbjsgJKTn7SkhDvx8RUAtQaOpYVi4Hi5vD1t+hKeN9D6lvlNTvxUSnZO/lxorqJbBk1q+uankZxhd+l6jP4Aj9U2orq1H3t4j+Gb7gfo5nq0YY6+qGphXXPlslrvyQbOz4kZ94WZm9pQys6eCSdaM3yiekqvNJZW3KKWVXczFlSzLXckyQ81sL+0s2Ys7Z5ZWMalQxza4K9lGd2mXTGflNRZ3ZReLu/KKzJIKJts2sGxPGTM5rCzTW8BMzm+Y2fPsGRzVxaYFAgIBgYBAQCAgEDjdCKw1drphwxaZGV0b2KbiEpbpcDOTI4vJ9mImO+VL9S47kx0bmTG/9rnsAmh37sNRSqElEzO+vg659vBpSnhWE56t/JJ7QZD+EvRa1XdVE/wAqvbtw/uz5qPPh6PxQkQUXooag1ejx+H1sRMxcHwsBlF402RVSUq+pENnzOHBTUPnLMTgOQtPCm4iknR4/CIMjwuV3LdikvRUsnYYkaWJyRgZNw+fxU1AXnIU3Eui4fhkAorXxGLnV9Ow97tZ2L9+Nmo4SboAjfo4NBnCXqI/7kfqN8QjYKBQpgQ0SUk4lrYQniWj4Uj5GK7Fo+FeEgHXsgi4l49CxZIobFs0FtsXj0Pp8onwrJyA8mUx2L4sAltXfgT36lgs+3Ylnks3olfGZjyltx68KSP3rs7Gik5XWixXMqAdkxy/6ZTm7MwstiupXWmxXXnXWpFOf7r76dOyPX3RvWxjOZ425KPyWB2CAXJZE7czjgARpoEgjgUCMO3cjWEaIx5KlXCPVuIp96pa9GRVJpGP/2sjQpPa41oZL2gk9NMa0U8jo69WxtOkTtWFQ6Hoc//79ml/6HuPcsKWSFuFP6by+7u1Rgxer4e8fQfqRDn9Gf+TEj8gEGgbCKiLApXiDFUttOQ36W3eVGsQsvygBr+PBwmG74M+P4KN/Mp782EfA7DTH4Cj5jjSq/diiWsL3slz4tGsfNxizkcHUwFYthdMcqQz2RnVy1jYieYn4cbW5lzKjIWd+Nxl6dKLb8vYckXze6H5THhew3Jzr+iuKbmc5jrdLJYOLDTnCX8+fM8sno78O2kbOtPciMXGtmOMXXBaxm+xEYGAQEAgIBAQCAgEzg4CwAU0L+BjOc0JaFyn8V9TcjkjnoPGeF3hZSzbtZxZXPiDvgiRmXa4DtfytXXAH0A9AiCxjJqo2zx9+YUPBEH6CwFsPV8PhMp5iY7ZW1OL8UmL8ewHH+O50VF4KXIc9yUlknTA+FgMnDgVb0yexsvtiSQdMmMOBs+az8vtKdk+nG7fUklKRGlrVpGeSpAOT0zG4KQlXAEbOX8+li+cgazEGGxePhLu1RGo/jQWO76aiV283H4OjmjnnVCSGuLRJBH5qbZTVaVEkPp5oFMi/07Z8jFwpIzkxCiRox6uGo1AyYoRcK0cC9fKcfCuGoPiVaQWHY3qFaORtWY2otZ9jp76TcFOcv4Bpjh3MWNJ9eVK2X5m9Nx0dnom8SunHQEiSLO34D5jEQoO1fJLWzz1vPV0FefsnhBBGgj6UY8gSo/UItKyEX9MTUfHdAN+n6bgmVTTv3l7/q8EafjzPbUy7kyT0SNNRnedhDt0RMQa8ZBO+Z9J1/A2w/dEkD5NPqRE8mqJIDXhgXV6DMnORPHhGi7/IoKD7FXETSAgEBAINCMQpBkgUaXEiYZi5YKUDE/xBlRvRIYkpCsNa0qBegAH/QGUH2tA7t7D+KZ6L2a5K+rfyXMFn8l2NNxttDV1lArB9IVghiJcpLejo+ys6yw562+Q3eikeA6zHE8XZnSOYrlbrjjtY6rYoEBAICAQEAgIBAQC5ycCwAXMZJ/GFApxctd3kBy4Pz0f0xwVqKhvCAXikgf66bS0EwRp87zy3HlAE98A6pqaMH3ZJ3jxoyj0GxWNl0Mkaf/oCXh9/OSTPEmJJKVy+4Gz5nMVKSlJh8yN436kQ0Pl9kSQvkNqUp5w33rL7VsSpUOSlmBQ0lIMT1iG9+ITMS95OjYkjUdZyhg4PpkE7+dTsHXNNOz8dib2kZI0bQGOpS84KbiJSNJTCVL1eRLq9AmoWDkWbiqpXxLBQ5i8y9Rkegph8qwcAy+1TyLgWj0ShZ9HwPDFPEz59ns8kb4B7aUCMJlOeFeQGW1gSj6YufAAM1lvPj97wXPgqHV597XbWI4rDfnVqTv28m6FKhXF7WwhEIpTRhBHA0F8YXNhUKoOt+kM6JBuBJWuh4nIX3JPPqYU9hRuVLJ/arDSL9n+fWlG3EH7q81Af40eKXYP6nx+NAXJVkXVip3OqcDZ+tcRvyMQEAicGQS43zW5bQRITn8iVp5CDRrrA6hr9ONwgw/lxxuQte8wllbsRky+F8PNRXhCtxHd0zbtaK8vLL1A7zAyyVvDpGJcpLjtFyr2FUy2b2JmD5jsAFMcYCb7PqZY9zOTHRcodh1XfJwDw7c4BIGAQEAgIBAQCAgEWhECsWh3U5ZzSXe5EBfpC/YzhQIcbWCSM/Cc3orUqj044muC39+EYDAAEgz+8psgSH85hq1tC83CgABqGxuRsjYVz38Ygb4jx+DlCDXh/rWxE/Hy+Ml4beIUvB5Skg6YNhtvhEjSQbMXcIJ0cCi4KUySUnATJ0hbfan9EgxLWI7hiSkYnkgJ94vxZtIyvJeYjHkL50KfFAt7yhh4l8eg7NNJ2PbVNOz6dgYOrJ+LGt1cHMtYgOP6haiT1IT7UwlSKqtv0Cdi6+rxcC0mYnQMWhKjxSuiUbxiLMpWjkXlikgUrZ6Kz75ahf/TZuBhKZeMh8HMxfiDVIRb5PzANZKz4SrTFrQzucCUwhqm39ytFXVNYlf+FwQKCzu1l53HmWKvX1RcxXsHni7e2vqJc3J/Wg6KQfi5cgooO3gEkzI34SFNOh7QyKeFICXys5dWaW4Pan8a8Urq0Jal91T6/0NEKiXW9/k+DVGZG2DbfwCNfgqk8iPg94PGftKAtTzac/KfUxyUQEAgwBFontb9IB7UEwRB1fG1fj92N/rgrW+E+VAtPq3ajRnurRhSWIreG524PdOOqxUr2hmtYEZaZNiDnPAk0lNx7G6neHC54sX1ihe/V7y4WHbsvVi2W9tbPOgqWz1dJevh680udFWc9R1kWyPL8oKZXRIvif9fxknxWYGAQEAgIBAQCAgEBAL/DQGuIPVMZ5nFNN8AMzmCzOzwM8law0xetDO68d6mYlj2H0UjLZBOi5JUEKQ/ON1s8y/y2XTYkQpYozfi9Y8i8OLIKPSLjMar0TF4JWYCXuNK0il4PXYaBkydwdPtB8+Yi6Ez52FYiCQdQiX38xMwrFlJGiJJ41OaA5xaqjZbx2MqrV+KdxIX4U+JyXgnMQXvxS/Be/EreHhTbPwcyHETYFs0Bs6V41D8WSy2rZmGfd9Mx4H1VG4/H0fTF6JOH4dGw8kKUr+cCF/GQuz8LAbexaPhWRYJ7/IIVCwbgfLl0ShdNgFly8eidGUkNn86A0vXrsIAXQY6GPPAjF4Xyyr+gm0q+oIZChYz867V15vKlzGLK55tLv6CZVZ83sO4ddm1a63X/Lf+QrzfShGweDpeo3hqmVyIEUUe3pX4g0RniduZR4A6vhPFo9zAO+RvQF565sptGGXKwXNaI27RGdA9TfUTfVBLpKmMXjoKbTLidiqd10n8tQd0RtypU4OSWhKZvbRG3KtTmts9OgX02ZafIfKTtkfKUiqZf5Kn0atl8yqhqoDuH9GY8JCGgpsUUOn+46kGREmZ0JZVoZYHMAW5XyAVx3KyXR3/BUF65v+gxC8IBP5HBKgPUi9fkMI7lJ92yjZCr5PaM2T5qRbGh/ou/iU/twtp4IXxalE8bdUXCHAl+YGGJmw9Vgf7/iPQ7NyPleU7McNRGfzXpuJgf7NjW29TwZc3yrmfM8X2ObM4P2fZns/53MPiXcwMnkkXSc6FTG9byGTrP5neOrp9pvdzpjhSWLbrC7bR83lzy/Z+yRT3UmZ0vM8M9meY0fb0b7JLVjHZNohllkSxTWVfMUvZeO4V1kqHZLFbAgGBgEBAICAQEAi0WQQuYBbPmyyrag0zuZczg+1vTCp8n23yrGRm58Iuxi3L7jCVfv6A0f5drGvbcfeRY/BT0n0ggIaQ4RC/43Ou/3y5+cRkTRCkJ7A4hx+RvsBUYMWgiBi88PFo9IuMwitRMXh17AS8On4SXps0BQNip+HNqTMwmIKbps/GWzPnYsjsUKn93Di8FSJJ31qY1Jxw37Z8SVMwOGkxXk1ejj8lJCJ24QysTZiAvJQYlC6ORsXqCSj5egp2fDsT+9fNwWHNPB6+1KCPbw5u8stJvNy+as0UWJePhZ2UosvGYsvSGBSsnoKSVZEoXxUJ6fM4xH63Fg/rDbiEK0Ydddca7ce7G23rebjS2rUX8mABCmCiFot2jF6jRs/Fre0ikGG95reKZycz2upe3Wjnyr+mILePPod7mNZ/aDRYUtnF/sYGZGzdho/MG/BUqox7NQruTCM1qBFPaBU8m2pCL52JK0P7pNJzhafKtyQ+f+pjIkjvDxGkVIL/YIhsJQL2Pp2Mx7QGPKXRc0L2Gp2EJzQZGKFkYX35VuxsakIDjeNcHBZ2FWz9OIs9FAic7wjw8PcQ8dkAoKmZMlVPZzqlG+HjjXxBebwAXUQLXQwhHy36ztGmAPbWNaLsyDFk7zyAteXbMclZgXc2O/F0ZhHulHPRTcpFN0MurjYUgEnWBqa4apnZ8w3Lybm0eU4RnlvweQefX1zASJFBLXzj78WemIec9B0eghT+JGueo9D36XMtt3PiU+KRQEAgIBAQCAgEBAICgdOAQGi+QXxJ+KZyKBdwDoWxCy42u++7QbIf7W3MxbySCuysbwxNugJoghrmxK3JaK71X2+CIP2vEJ0LHwgGaBIO5Li9eHvCVPT9aDRejojGK2Ni8MrY8ZwkfX3iFAyYPA2Dps7kjdLtB82cjzdDStJwcNOQ+QlQSdK2lWw/jIc2JWBYIpXfL8NbiYsQkTAfX8RPgyMxBuWLo+H8bBIqv5yGHd/MxL7vQyRpehwa9AloNCTytvvLWJQtHYXy5VEoWz4OJStiUEo+pKti8cXXyRis1aB7xmbclu5E9zQv7tDbcaNk9V+quMEU9yd8QRE+ucX9uYeAxno9M7m3tjMUlfcyFQT21TXAzxVF50JP0raPgbxpgsFGMunDwfpGmKp3YVJOIQakK3hmXQZ6pUr4nc6E23Rm9NRa8KDWxNWdj/GwpJPVoT+VJA2X05O6tIfOiLt1RjymNaG3VsZ9WgNu0ejQR2/A+M25SN9Wjb31RKlQGCOpRUO19CcHS7ftfwSx9wKBcxgBmnY3BKncnWhPikTyIRgMpcVzM+rwxFwNWavz+XCgrgEVR44hZ88h7qW11Fvtm2zdEvh7jvvw81nuhh5K4daOihVMzscV6XZcneHAlXqn/zKDM9BedvqY5FC9QWU7uE+oya1wgvTcG13FEQkEBAICAYGAQEAgIBD4dwQ2WW9mJvteZnbiAn0h/myxYu3WHTjYSBxYAAF/IyjMNzwL+89TUUGQ/md8zpl36c9BLdNyVW3DPyZPx4tEko6KwitjxuLVU0jSN6fM4CTpwOlzMWDmPE6SDqbQpnnxONWX9G1Ktw+11lFe/8MBUn9KWIS/xyfh7/HJeC9+MYYlrsCApMX4V/x8rIqbjpyESShdNB6lqyah4vMp2PHNDOz9bjYOrZ+Po2lxOJ6RgN1fTUXpskg4V05AycrRqPjkI5jXzMCcb7/CAK0JD6XlgxmcZB4cvFwuCDKlAMyUH2TGAjBLKZipeF6z+uLfT23xyrmAgMF6H9u8BTcZ7JVdlcIG98EaXip5znQlbfhAqBdspP2nB36qU2/C8YAPxUdq8XlxKf5pyUSv9DT00mSgt0biys5b0xR0T6NS+J9HkPbWUjAUhS0Z8YRGxn0aGZemyeijMWCsvAHrPRWoOFiDeh8RopwZ5QQuv+wZIlTU3rsNAy92XSBwniBAU++mgA8+vw/+Jj8CTQE0+v047PNjR0MjXDXHkL19Dz4pq8Y0ezn+tNmFh7Nt6G4uxB2GQlxtoKR46wEKH2Cyaz+TXIEuRs/BW/WOuh56J9o1k6G2w0yx1TGjfXdH2XW8s8EZuNZgRzfZhd8anUVMcvzmXBhOxTEIBAQCAgGBgEBAICAQ+K8IbCx5kGU69nY2OA71MHh95LHezpiLETlOFO0+giZ/oDno9r9PSQVB+t8xOgc+QetuYgUCgSb+B1KxZz8i4pLxwgcfo9/oKLwcORavRI/DK+Mmof/EKXhj0lQMnDIDb0ydhQHT5/KE+8GhcvtBc+MweH4CT7g/UW6v+pK2ZoL0z/FL8W7CYgxOTsTg5AT8OWEx/hK/BMMTluKv8YlISpiOTYkxcCyJRsmqiaj4Yiq2fT0Te7+fjcPr52HHl1NQsjwK5cvHoOSTGKSvicOI9Tr0ysjBzYb8BraxFO03leOWjeW4ULZWM6O9vnvOFrRX7EeZ2XGEmZ2Hmck2XRCk/7WLa9sfMDr/wDZ6cZueAjAKYdy+B0HhQdpqetFASI1JpgcU4hT0k7pLHQgPN/lQfvgw0qu2YVahFX+WzXh+vR5PfJuBXusy8IBGQk+NzMvm7+eeo+QZqqAneYfqFNBr5DnakxOiMnqmSui9To+Hvk/Hc+sN+IdhAxbmO5FeUYXiQ4dxqKkR5E/bFCq35emLIRKXSFGVGA1yBTL9V9wEAgKBn4ZA+PxR74m2VFUD9LzlreXn6PXw+6e+zr8TKoHnpfAtN9LicZ0/gC0AMo81YMW+Wozcthd/LtmFgYVb0Nti812fV44uuRUgj2pmsnna5ZSj/aYKtKPwAaNjH1McO5niPH5hTgU68VaJdtnFYHLREZbtxW82FKPLpi3otKkcnTZVoH12GZhsPchMdh/bXA5WuB0s05UlFKRtexoh9l4gIBAQCAgEBAICgZ+OQPvsknsvNbvqWbYHzOLc81vFW3LLhq1gig2/y7Qhwl6GitqjLWZs6oyP/zc8+WueBwqCtAVQ58FDMqgNHea+IzWITlmMJ0eMwiujSUkajRdjxuOVcRPQf0IsBkyeClVJOgtDyJN0xlwMmzUPg+csBJXbh0vuhzV7kqok6dutPOF+eOLi5nCpdxNSMCxxKYYkLsX7cXGYnjQbhpRIuFLGwrFyMrxrpmHXlzNQ/ek4lC8fhaLVsfjq68V4N1XGw/pCdDW6DjCTx8Us7iqWaX2ni9He9/eKo19XpezWizKcTz1g8PS7weJ9mKs5TNabmeS45aef6uKTbRIBqfBOllWKm/TWGmYo2ru0dDuI+Go+8c6DbqYtHGK4H1T39eRn9BpdVKoL+FFVU4uc7Tuw3FOMaflWfJyZg7flbAw0ZOPFDDNeTDejX7qJt1cyFAw0KHhXtmBE5iZMyrNhpbsY8vadKKupxXHyQT3F+yZM3bTcg5aPT2D5w6+eeF88EggIBAgBOlPo/KVLCjz8KBjglhX+IF0UUd8Pf8YX8gj18ffUYMsgJaAGgzwQidtchE497g0aCOKo34899Q0oPXIMyp4DWFW+A+NtJRiY40LvTFvd04rt9QfSc/pdkZ7Tjxny+zHF0e8ivetpprd1Y5u2vMAyy19kGda7mLGwUyfF9fyNBke/282e3kyz8XIiNjtkep7oojj63ag4+l2jOPpdbvE8zpTcrszkevQ6k/fJboqnX7fQ+52ySvowQ04XZnY8S7/DMj0vMovzTuEL2iZnD2KnBQICAYGAQEAgIBD4GQhcabFcyedLJtujzOh6+TrJ2aurwTmMWVxelukuvUmyV78iu7CqfDd2+8j3nSdfcid4cjTjT5vrrZtA88KXNjjRvCvDNzpBE0l6Ixhs4hNFMe0+txCgRXkT/KhpbMLsTz7HMx98jD6jx6DfmLF4KSoGL1PC/YTJXEkaLrcnknTojLnNnqRD5sY1k6RhJelwnmz/wyXurVFd+ueEFLyVuBSDElfgncSl+L+ERMyImwk5aTJci0ajbHkkSpeNw+bV8xD33Zd4UNoAZrDh+gwbuskOXGUprmJGx0aWVbyXEQEqbgIBQsDk3nOjwXaI6Yt2xdrKeH96bvUg5/bRhPgQPloSoUKBKUGfHwEflc4G0eT3o97nxxHefCDlKbWjPh8a/H6u0vcFgvD7gwg2BRH0BXn6PPdAPbehE0cnEGglCNBZTDPeE4nxKnMa5N6gDVy33cRnQpxK9fsBmiGHbiq5CuxvCsBecwzfVWxHrK0U721y4yUpFw/oc3GzIQ/cPsdkI1sddDTYcZWpuJattXQUA6FAQCAgEBAICAQEAgIBgcCvh8AlmSXvdzG5DrWXbWkdjM6aO83F6Co58ILRBvPuQ6CL5AhS1j3NDdUL6+pcMQBfMCAI0vCk+Hy5J4KU4gNo8eAPBJH0fSqe+3AUXhqlltu/FEXl9hPx2oRYtdw+djr3JB08fTb3JB00ZyG4JymRpC3K7YkgpWR7TpTGL0JrJEVb7hP5kpKCdHDiSk6SDk1chkFJizEhfhpWLopF4vI4/OWb73BvxibcbnAEL9Y79zLFiY6y7WB7xZ3BZNtMZnJXMZNrjyBIf70OsNX9suK0dqVQLtmJ9ze70UB13eLWNhEgziRACYhUCk/BK2T1rV5pVHVq/AOha44BNCAc0EKDbYCX0AfIYiFArYWEv22iIfZaINA2ECD7DDpTAxTMRjMeug/RnmGfjSCpxIPY39AIx5FjMO7cj0+2bMcMexne2eTEPZYiXCXlgWXkgum5N2g10xeZmNlVwBRnkBmd6GJwoZvBVX2jwXH8Nr0Vt5g8R9lajyBIW92gLHZIICAQEAgIBAQCAoHzCYGOivuD35m9uC6rFJcYXWXMYP+sm9GzlUm2vUzejH/lu1B8qF5d1PmbgEA9F4fyiE1BkLaN+f7p3Euia6j0jBb4/oCfm9Z+liHhtRGReOXjSPSNiMaLY8fh5ZiJeG38ZIQT7t+cOguvT5+DgTPnYeCs+bzcnojScHBTON1+WFwyJ0pbkpGt8fHbiUswnFLtE5dyJWm43H5oUhz+Gh+P51Z9i676HFwlbQZTHGDmcnTTOw8wo8NJKWks0wNmtINZ3LuYySsUpOdTr/sfjvW6DVs+vdpg28DMnqMDsmw45DuhTDqd57HY1hlCIMRjUh/Jo+14CrUqSAvX7pJrAilLWzZePX+CL+WhS/UA6lWqJsyqnqGdFpsVCAgECAGa2ZASoC6gtmONfp5iuu1oA9yHj2Ht7gOYuKUagwrceCCrENfKG9A1fTOuyshHO0OROqbTuC650dngxu0ZLtyf4cKtevuxLkbHsetkO240Oo7faLTVdTdYgzdKlDBP3ysEy3LtEf6f/2FwFG8JBAQCAgGBgEBAICAQOBsIkPWQ4qi6RnbsuM7o2s9M7lJmsgWZyYbuegf+YLDj5ox8LPJsQ3V9I3wBSqhohA8NosT+fF1SqPSoSgAEqSwUgKHAhtc/jsDzH0fgucgY9I2KwSsxE9B/3GT0nzQV/WNn4PUpszBw+hy8OWMuBs+cDwpvIpKUlKRDFyQiTJKSkrS1+5G+nbAE1P6csIi3dxMW4R9xFNy0GH+OX4L+yZ+ix/cmXG2wH7laKqy7XC6i0KUGZnR4mWJfz4wODTPaNMziXc0kx2/PxrkufqOVI2DJvbGT2bOto2zdxhR348OmQlQfJ5pM3NoMAtQ5hi4i+fmlJBow1f+RftQfaqGPtTis8Ge4Xo2XbITlpmp/GyrfaPEN8VAgcE4jQFcSOGVJ58aPXCMIv9HivvlhczBSWAEaMoqiD4Ru9LAxEERtow+VdQ2wHj6KjB0HsapsN6bbKo//rah420ubXNvuzHZuu9jiqGbGouLfmJ3VvzW5t91qKt7WXSmrZorHyyzerczokpjRmdbe6N7S1eLxtpOL7CzLsY1lWauZxellJk8RU9ypzGifxeSCKGZxuVh2STWTXWVMcmkvzdqSxNauvbCVj1Ji9wQCAgGBgEBAICAQEHtevJ4AACAASURBVAic2whYnMNZdnHFxbItv2tWyU5mtMV2lJ0yk92lLHtLNcss2cpM9op2sm3ry5m2XV9V7mk61KhaLvkCAQzOsgsP0vBk+3y9D1ApGoBNbg/emTgFz46IxLOR0Xg5ahwGRE/Cq+On4KVJ0/BGKLxpyPRZGDp9DobOnAcquQ97kg6bnwBVQRout2/9pfY/pG59mwje+EV4I2UVHlsr4SpDAZjRWcNM7vJrJMeIc7tHEUf3sxGQbfdfsqmUe9J1kDy4xlQEx4Ga87VbEcctEBAInM8IhErdaXYR9vXkImtSafNGwUkBHogU4GF2ZJxPLfSBgBqYRJUudf4mHGlqwo66BniPHIVp7yF8uW0X5hVXYqS1FG9tdKKPqTD4gCE/+LuMwuPMYDczo+cbpsntyrILr2OGwuuYbL2ewpEu01ivp+dXU9Ns5K+xXFfXcL9/RY6nC9vg7MzVoPS9cFOKrwp/ht9nbLmGb9Niu/Kk18UTgYBAQCAgEBAICAQEAgKBXw+B2Nh2jOZzaz3tmcF7HbNYLmIWT0eWkXsFy/Zex9Lzr/2tyfXorRbPLiY5Ci/VF9Z+mOPGpj0HcdDnw98tVkGQns9rGDp2SmslkpT8Et3btuNf0+aiz8ej8EJEFPpHjsMbYyfhjfFTeML9wNjpPOF+8LRZGDx9Li+3D5Okb5GSNKQmJaI0XG7f2tWkP0qSJi7G68nL0eer9ODt+vxyZikGMzo+42e7paoDY7jg1zvzxS+3NgTaK0X3Xp5NBGkRrpZc6CgXwVC993zvXsTxCwQEAucZAnTBVSVDQyFlPCY05AnKfUFVRSl59J6wx1eJVJqYVh6vR/7+Q9Bt243lxVWItm3BmzlO9MgqxNXmvIbLjEW4jEriZVuQydZ9zGg9zoyOA+2MtqPM4qplWZ6lzFg0r7WNEWJ/BAICAYGAQEAgIBAQCAgEWgECWbbbL7S4azvI9v2UHcLkAtwk52B0USn6WlyCID3P1i4/cLi0nKHSUNW/q2LnbkTEJaDvhyPw8ugovB45DgNJSTpuEvckDZOkb06bjTdmqCTp4JCSNOxLSiX3YZKU1Jhtoey+JVFKpO57CSn4a3wSBiYtQ58vtLhDKqQF2QYm2dYxueD/2NLCi1vB6S12oZUg0FlfdG/XrDIwUyG6ZTjBJBsWlW5Xzzc6xcRNICAQEAicBwhQUX2T3wdfwA+VBCUNKc0wwL2djvr82HOsDsWHamHZeQCflu/EBHcF3issRv8sGx43FeEOuRAdpUJcYihCF70VV+ltuDrDjpv1jmMXSY7tTLbjYtkWvFAqOs5kawNT3KXM4nExk+0TptjnM8U6qZUMDWI3BAICAYGAQEAgIBAQCAgEWhMCFu89LMvddLnk3HS/qYzml8Tz0Prdf43kKG/e1eEbnfAHg3wCGww28QTQ82Auf94fYtg9j0rhfJRuD2Bv7VHELl2Ovh+NxIujo/DqmBi8NHYCXgmRpAMmT8UbsTN5cNOAEElKSlKecj8vHkMXqL6kLUvuWxKQbeHx2wmL8E5iCt6LT8HghGXot2otuqfn1zHZ9RXTO0YwS1WH2zK2XCJ8x5q7kPP6wW8V172/y94CllmEe/QusmXASGsZfLzUVDCk531HKwAQCJwnCFCVfKMviFpfADsammA/cgyp2/Yh0bsNMdbywLAsO/qZinCnVISOCqlAaUJqpwoNCj5sYhZPE3+suMAUZ6jZwRRqDjDF1sAUCkeyhpqtoZPs8F4tO7Z2NDrWMMW9gMnOl87rAUkcvEBAICAQEAgIBAQCAgGBwA8jkOW9vb3JfbSD7Fjbyegwtzfag6qS1EvzUlvzlwRBep6sXk45TFU/Go5TCJe+BXHo+HEs/OJLPP3RCDwZGYlXIsbjjaiJGBAzGQMmTMGASdMwMHYmBk6lcnvyJJ2LobMX4K05cXhrbhyGz0vA2wuSMDwuGe/EL+LtTwmL0RbIUdpHCmzioU0Ji0D7PTRhCV5c9kXwaV3m4QuVom0sy+vpkFXm6qJ3920+icSD8xeBjNwbO2duWcaybPG/NxXPYwbbuD/byjYc8QM+vw8BzpGSv56qpDrlNBRPBQICAYHA6UEgPKjzOndVvBl+KewHSiQmvxoayj6ij4Y/E6TOyq9a7zTBBx9FOVI5fMCn+oTyT6q72gDgSJMf5YePwVi9Byml2zDaURb4i7XMMKTQnfLUJkfKDVlFKVeZHSk3Gu1JXQzWgczkSmTmkhRm8SQxyfqXDmbvxFuN3sXdzaUpTHa9wGT7C1dklqRcY3al3Gx2pXRXXCm3KK6UTmZXyoVmV8r1Jtei20Lv3Wx2p/w21K42exZdbimdzwyuwcxc3Ov8HYzEkQsEBAICAYGAQEAgIBAQCPwYApfmbrmx24byJe2M9mnM5JjHMl0pzOic1Sm7fB4zWJ9r/p4gSE/P2uRc2EqQwhOCQdQHg0hZvx59PhqBF0aNxcuRMXg1egJejyFf0li8MWkqqOSePEmHTJ+NITPn461ZCzBs9kIMnxOPd+YmYPiCRLwdl4y341JUorQNkaSnkrnvxSej75LVuFa3wc8Ue1Uns8d1uWx/o/kkEg8EAi0QGJbnmrG9MYCmgEqQ8jg0QZCeC12kOAaBQKtFgEhQX3NRezj0KESIhhjSAFWLBAOgex6MRD6hFNjIFe9UEK/WltCGAv4gjvsC2HO8ATZSg+7cj+TirYjOc+NP5gLcK+XguoxNuEifB6bPBzN7jrA026MtukLxUCAgEBAICAQEAgIBgYBAQCDQthAQBGmrXe+c9R3zUXATLZ4oSRZAWvYm9PlwJJ6LiMILkWPxatR4vBEzEa9NiMWAUHDToKkzMWj6XAyZMe8ESTo3Hm/Ni8ewliRpGyZI/xKXjP6LPkVPTZafmRyZzOJ6m+kKL2tbZ7rY27OCQCzaPZFpm+M43oQmfxM/l8jCRNVpnfVTWvygQEAgcJ4gwIWjnPekRxSE5IePxyEFQnpQ6o+aAGqhCzbUMzUFgdpAENX1Tcg7UIOvy7ZhTKEXgy2FeMiYH7zBkIsLDPlBJlkDTLEHmckZZJlUiuRGe9mL6/Uu/CHDhV4Gb2M3g63/WelnxY8IBAQCAgGBgEBAICAQEAgIBM4EAoIgPU9WT//LYdIiK0TpyHkFeD1iDPqMjMDLETF4LWoi9yTtTyTppKk83X7A1FkYNI3K7U8oSYfOjcPQFiTp8LgUHtrEy9ip9L6NEKYUNvVS8go8852MmyVrI5OdmZdanN92lKxPnonzUWyzjSMAtLtRyZsjH6xFgGpZgwH46WQSN4GAQEAg8P/t3Qd8VFXePvBjkFAElSJNxLLorq6u2973/e/7rusWG1Kkt4SOZRUXlS4gKCpNIAm92HV1WQsKSaZPQgmQZPpMCqH30BPSZube+/w/504SAiIqSyDlmd3r9Fu+3DP5zDPnnF91ClQOrdf0qT306T30HqMaSlUFp4Ih7CouRcrJAny2/zDm5O7D313ZGLDFh0csGbjXuB3RSdsgjBmaMGbIeT7PNDI49rU2edHW5D1zi8Fha2ZyH2tocp8VFt+mFmbv/qZm7xFhchXrc4OmeAoF/y7W8j9g3H0KUIACFKAABShQzwUYkFbnN5ZauO7yZFReyeH2MuNJ37ETPSdPxWMvTUCXcVPw5KSp6DplOrpPnaGHpL1mvIU+b8zRQ1LZk3Tg7AUYOHdhJCCdH4+YhZE5SSPFm5ZBho6XG5DKIkqy2rx8v5wjVK4rdtEyxCxahqFxkcfkcxWvuZztVLxXXg9OWI7ffWnShNWtCGuWIkyePa1sgZybTQ4Osa/nn50XPXwgSpgy5n508EQkIFVk7y1eKEABCvw4Afm397y5QSt/riz/43zBavRH9alxVJwJhXGoNAh/QRFSj53GRweOKW9n71eGb80K/snmUToZMkqFMSMsDBmKMLmU6y0epZE5oLQ0BZTmpoDS0ugpvtXgybzDnKXcZvLtaG1yH21ucWtRFneusPi2C3tgTwuT0952047twuwOCotPjbIE9HU0tWeXiGRnj4t+LvJBClCAAhSgAAUoQAEK1AYBBqQXfNvg3UoB+cVLn6cMQNb+gxg5Zy4efvEldH1lErpMfBVdJ09D31dnoNd0Wd3+TfSRw+1nzcGAt+bpIWlkTtJFiP0PCzdVFHmKjV+KmPglGJSwCkMWLMULi1dhwpp/YuKHX2HSR1/ipaUf4NkFSzFswWLELl6KQYuXIGbxMsQk/PgiUTIQHZywGCPiE9B78Sr8aa0RtxoyLMKe1VOk5vQXJu/DrTbteKRlkqdjbWjf3MerLABERZvds9/ccVSf60+2H70dVbYq3qAABeqDQGReT1Wf1zMy1B363J9a+ZQbGiJzgcopOOScoPrjmpy7WENIVSGnvJHzhcr1QBZMgqKvq1RRcaykDLkFRUjLP4mv9h7BMt9ujNu+E0M3ZqPLphzcb3Lsv9nuO9zJlDHkJpOrnzA6uwijf6Cw+P9yi9nXv7M5p/995pz+9xty+gubXGSBI33pLSzue5pt3t1fmJwdRKr7N8LuG6AvJtf/Cbuno0jadqOw2xvfYg10ubV8XT835/T/pT2vb6v17luv8icuN0cBClCAAhSgAAUoQIErJ8CAtD58Vbu8Y5TBjqztIC+KqiEvPx8T4pfiyX+8gkfHTcJjk6ag++Rp6DF1BnpMfx29ZsxCn9ffQj9ZvEn2JH37Hb1wU+y8OD0kPW9O0p/Qi1QGpHIZFr8CQxctw7AFyzDx3c8x7YMvMW71F5j8sQET3v0aU979Eq+9L4PS9zHknQTEJizXFxmQVvQK/aEepUPjl2JoXAIGJizHEx9/jY5WN4TF+8aVa3FcU50XMHr+/qJrt1YaKWHPgLT8M4RXFKhPAvLvpz7qXZPBKPSpNkrLo87Ij4/y76uCEIKI9DOP9BsNqxqKQwpOlgax72wpvMcLkHjwJFbtPIhJvt0YnB7AX1Pd+C9zJm41pCNKFkkyZKCNwYlOBvfZhvbAHrHB8ZCw+RcI+57Gdf7zlgdIAQpQgAIUoAAFKECBKyXAgLQ+fWX7acda8QVPf5ca6eWSf+YMXl+5Bo/9Yyz+Nm4CHp8wBd2mRELSntPfQJ8Zs9Dv9bfR94056P/mPAwqD0kHz1uEAfMWYdA7kSH3srq9HC7/Q4HlkPLXDI9fiRGLVuLpuDWY8eE6jIn7EDP+ZcOSjXlYmX4Iq7buwYJkN8Yu+xJT3/sSE9d8hph5SzA8fhWGxK/A4IRzQ/MvtU0ZxA6IX4EuH3yBX8r52Ox+CLPXfqXaG9dTxwXkEPvU7Nk9t+/AmVDFzwuyBemRyE9rgHw1BShQ+wTKe42XQYNcgpqMPyMFEGXF+Ipe5XLqjTIVOF0Wxq4zxUg7chKf7DyEt3x5eCHdj26bnLjf5kAn03Z0NmSiU3IGOiY70CnZidsNHnQ2+EOdDf4jdyV7C+9KdkPY/PLHvKBIyS4T9kA7sRYN6vinLQ+PAhSgAAUoQAEKUIACV1aAAWnt+/51rff4dHEJ4j5bi8deGIsuL09C1wmv4qnJ09BzymvoM3Um+r32JnrPnK3PSypDUtmTdOCchehfHpJW9CSNWbRE79l5qd6dkTlHl2JE3EoMn7ccMz76FqPe+QCLbFl413cGa/yFeM93Bqv120VY4ziOl1Z8ienvfYkxSz7GyAUr9Z6nPzYgHSjD0ffW4v7kdAirT37hzBdG97Qr2+q4tjorIAPSlJy5D23OxqGikkhTlUNq9WG117rlcvsUoMBVEyifSDSsaCgMhnGwoAgZ+WewYe9RrMjeh+nOHAzf4kcXuwf32j1oaEyHMKVrdyU5Tv080YF2SS41yuiT83xCWJyyaBIamBxoY3RoUUZHWJhdQWFx7xBm5wkhRzqYnOnXmdwWYfXNFPZAszr7GcsDowAFKEABClCAAhSgQHUJMCC9al+Xau2GKnqSqtCgqRo0RUNRWMW765Px5JhX0OXlieg6fgp6TJqGXlNeQ++pcrj9m+j9+my9J2nFcHtZuGnQvEUYPD8OMQsSECnatPSSRZsqwtMRC5fj5ZWfYfzSzzBzXQbWBM5iRaAAqwMFWOk7jSWBQsQHSrHSX4TPAifw/KIP8frHGzD8nVUYGr8SgxPk/KXfnYs0JmEFhsYvw7D4pZDhaNc1n2oPJW8rEibPKWHNCjZLyY5vYXQmVVf743rrmIAekO6Ye7/dh+yTBXqbj1STrrXNnztOgVonIP9mVfbZLr9T8Zi8Ls8uIy8674UXHKocHq+XW9P/+kXWKucElY068v/KYfRyaHyRouJgSRDukwX46NDxspk5+4pHuHKKf5fmK+6w0VMsUn3FIiVQLFKzi0Xqjshi8RYLg9PTOiWr+B5LoEhY3HtFanaJSM06Jkyuf7Wy+nb+xpJdcq81q/hOa1bxTfZAYWuLN7+9LVDcxp5d0sqeXXJzSk5xp5Tcwg727JJm2/aWNE7MGFLHPll5OBSgAAUoQAEKUIACFKh+AQakF3wh4t1LCkRKTkSGCZapKr7ctBkPP/cCHhs7Ht0mvIruk6ahx6uv4anpr6P3zFnoK+ckfUPOSToXg2bPx+A5cl7SdxAzb6Eekuq9SBctwZC4pRgStwwxF8xNGhu/ArFxKzB80XJM+egrjFv6OT7ICWKV/yxmJbrQd+5HWOPKxypfAZb7z2KF7yze95/Ga59Z8daH3+DpuHcRm7ASMQlyOP93h/QPWrwco+ISMCRuMR5Z/Sl+n7jlaBuD80GxwdtC2HNbd0w70EQY0lpWf0vkFuqEwNq1DURK1sJouxfmQ6egIIwyGahUhjCXbF58kgIUuAICFWGonORCLuGKVFQ2xfJFjnYv04CgBn0IvJwPVP4vrM8LqiAIBWWqAoTOb7+yXNKxkILA6bMw7D6Id715mLzVi4EpLvzRnIFOZgeE1RMSBmefZkkbbxGJ9nYiMf3cYk9vJ6ouSc5bhN1+fRvL7rZ3WnxthTnzJv15o6eNfFwYPTfckZjermK5Qa7LHmgnry+2CENmeyE/h3ihAAUoQAEKUIACFKAABX6aAAPSK/BtrB6tItKPJtKDRvYklReT14tur7yCx8e+jMcmTMYTk6ai25Tp6DFtJnq99kYkJJ01G/3fnIOBb8/Tg9KYuQv03qQVc5LGLFwMOS/pdwPSZRiSsATDFi7BjM8SMXVNIt7PKsFKfyGWpu3FlE/NmPapGe9mHMB7/jNY7i3ECl8B5hu8mP3Rery48lMMjlv+vQHp6LjFenD6xIoP8fv1qYi2eTxCfqnlhQKXK2Dy9hMmZ+i9vEN63ekQA9J69AnJQ60RAnp1pMjvEiGoKJW9QLXIPKCqfh2pGh/WZIGkSIV4fRqM8s6h8sc/OYfwobMlcJ4oROL+Y0gI7MULW3x43JyJ25PS0Wr9NjTdkA6R7IQweSAsHgizB8LgQUdTttLOGOh7uR8hfB8FKEABClCAAhSgAAUocA0EGJDWiK9ztWYnIj1zZI+a8vGFGiAr83r278OgiRPx2NiX8fj4KegyaSq6VglJZXX7Pm+8rVe4lyGp7EU6aO7CCwo3LUFM3IUhaSQgHb5wCWZ+lohp7ybhQ38xVvoK8a7vND7xHMM7iemY8EEi3jT49MeX+85ivtGHtz/8Bi+u+OSSAenI+CXosuwD/NdXdlxvcUNY/fvE+rRbr0FT5CbrggAQ1d7sny0Lpoxz5iGkRvqksQdprfmI447WBQFNg6oogKICYbkogBaGBrlEasaHNA3FYQVHgyF4Couw4cgxLMrdixfSA+ie4sC95u240bAVwrQdwpwh5/iMBKFmb0iY3FuFyXtYD0SNXrQ0uHF7shNtjJm40ZiB662usLB4nqgLH2k8BgpQgAIUoAAFKEABCtQbAQakdeHb4NU+BtmP9NyiKCGomobs/fvx3Juz8fiYV/D4+MnoMrE8JJ06Az1nzEKvmXJe0rfQd9ZsvSfpgDkL9MJNA+fHYdA7CZC9SAcvXKyHpBVzj8oK9EMTVmL4wmV49ZN1eGXx5/gsq1APQpf6i7HCV4gP/Gcwa902jF6diDW+ArzrPYPpn6fg7Y/WY3Tcmsoh9rH6MPvz5yHtu3Q1/vyFCddZvBCWAK6z+Aw3bfK2qDcfADzQKysARN1rCcwTKVnosdmLIhnM6D3UIr2tr3ZL5fYoUD8FNP1vUqmq4WRIwb7SIHxFQaTkn8Xne47hnayDeCkzD49t8eO3NifaWRwQJgeamlxob/LgJqsX11n9+nK9NQtNzH60tPjR0ezDrRav1trkdt1ocARusHjQXPYctXogbHLxQti9EBuzIKze4Vf2w4VrowAFKEABClCAAhSgAAWqVYABaf38+vifHbUmyzXpEan+XyUMTVX1ud4OnTqN8fMX4M8vjcMT4yaju5yXdPJ0dJs6A0+99kZlSCqH2w94ex4GzlmAwfMWIXb+IgxZEB8JSGV1e30u0vI5QxOWY8Si5Ri74hNMWvk53vhiI94LnEGCvxiL/SVY4SvCGv8ZvBsowhrfGb1X6Ytxn2Dmx99g+DvLMSQhUqRp0OIlkCHpsPiVGBq/HIMWL8Vv/2UovdPsOC5sWQ6Rkv1pq43ZnzSTc8LxQoHLEsB1Haz+SbIH6UM2B46WBgFN0dvLf9bm+G4K1GKBKiMOIqMQzh2LvK/opZDKRyWceyoyf6g+h6gKOVVFWJZE0kLQ9EXOiA0osieoquJkMIS9RaXwnTiDDYdOY+WOw5ji2omhW/0n/pTiKPhvs9tyt9m1QRicq0VqYIPYlLtemLI+EMbAlDbWnK/vsuatFym56/XHN2WtFxsjS1Nz9nvRBt9bIjXwqf7YpsBKYUj/pbBlPSlMznHC6PiigdH5eafU3A2drbnrf2XNXf/7lF3fdjIF/nZZHyF8EwUoQAEKUIACFKAABShwbQQYkFb5Nsably8gq/2Wz+125NQpvPn+R3jsxZfx2LhJ6DrhVXSbPE0PSXtMf13vTdpn1uzK4fayeJOckzR23kIMfide70kaW164KTZuKWLjl2BE/DIMn7dEDz2fX/QRFph9+CDrrN6TdIW3AKt9Z/FuoBhrHPmYsGodXnv3C4xZ/AFGLlqBoXHLMThhGQYlLMXw+CUYHbcUfRJWosvn36Cx2X1U2LPThdXXSwDXibVro4XAddemNXKrdULA6O4m7P6i3yVvR25BkV7xWpMBES8UqMcCejCq/52QoaYsjBQpoKRPP6HIOUHlj2xyxtAwNE0+Wz6VS/l8ooqsEh9WcKCoFJ6TBUjcfxwr8w5hiicPMdsD+GuqEw9YM9DJkoG7kzPxy0QnOhrdmjC4/iVS/J8Ju6Oz/vk+c2aUSEpqpC9AlP6Zk5nZsHPFY1WvA4HoyoJHsmCSfO7CAkjy8YrnkpIayfXo66pYd534UONBUIACFKAABShAAQpQoB4IMCCtx99Yq+HQ5VB7+YW3sKgE8z7+FH95+WU89spEdB0/BU9Onobucrj99DfQZ8YsyHlJ+1Up3DR4zgIMnLcI5xVuiluC2PilGBa/AiMWrsQzcWsw69NEvLT4c0z/zIaEjXlYmXkQq7cfwPxkN15a8SUmr/o3Jq7+F2LnL8aI+FUYEi97kK5ATPxKjIxbgiHxS/C3j75EdIofwuD8XKRkW4Ut++F60Nx5iNUtMHNm1A0m7yRh8RbfbkjHtmOnAFkumxcK1GMBGXvq0aemQFXDUMt7gOpzWSNSTEnWMlM1BaXhME6VBrG3sASpx8/gn/vzMT97L5535qJPmg+P2rzBB80O3JycASEXgxNNk9yINngRbfRAGD1oZ3Qrd5q9aG32qTdb3K8IY2ZPkRhoV93Nn+unAAUoQAEKUIACFKAABWqxAAPSevyt9Qod+nlDJivuqBoKS0vxbrIBj74wFo+/NAFdJ0xBj8nT0fPVGeg97XX0mjFLn5O036zZGPDWXH1e0v7lhZvkvKSDF8jepEsxZNFyDF20Qh8aPyxuJUYuXI0p73+FaR9+jfGr/42xq77ES6u+wpT3vsQbn36LF5d8gKELlmJIwnLExq/QA9LY+FUYmrAC/eJXossHX+CBpG0Qm/Ig9N5+9uv13qO1uB1z12uIABDVxuadK1JzEWV0YN2B/CvUyrgaCtROAdl7WgkrUBQVqv5jgfzBQEOpBuSHwnCfKcT6/YexLHs3ZqbnIHazF7/b6ESHlEzcaXbifoMLLQ0uCKMPwhyAsDgLhMWJaKMTnU0e3Ko/54IwycUJYXZCGB1bG1o8nzdPyZkgzJk3CdlrVAiODKghH5PcDQpQgAIUoAAFKEABCtRIAQaktfNLZ03aa1mGprKPnOxAKr8QyyGSqoawouGLLdvw17Hj8cTLE/WQtPukaej16mt4atpMfbh9ReGm/m/NRd/Z70CGpLInqRxuH7tgCYYsXI7YRXKRvUCXol/CKgxeuAwvxK/A+OUfYdK7X+Afq/+Fl5a+h2cXLsawuCUYvFgOqV+CQQnLEZMg5xxdhZi4Zeiy5nPckyh7HbnRLDULTZMyutTIhsmdqp0CQFQni3uuSM2GMLuxMntPTWqq3BcKVApU/JZVca0/Ie9ceLnYY1Vfc4npI+RA+bPBIPKKSrHxbAif5RfgzT3H8ax/P57aEgj/OcVb9KDZXXyr/EHB6pc/WJWI1Bw035yHdlt2Qpg9J4Q9EBLWANqZfFrnjTtwy+ZduHnzTkRvypWBaL5IDeD6zTtw3eY8CLls2Q1h8+8SNu9hYfM/wx+/audHKfeaAhSgAAUoQAEKUIACV12AAWnVb3q8faUFZI8hGZ7aXT48PnYi/vLKBDw2fiJ6TZqMPlNe03uS9j6vJ+kcDHp7PuRwezknaewFc5IOiVuOmHjZM3S5XmhpWNxyfY5R+bgsvCSXIfqyTB+a33/xKgxcvAIj4peg66qP8Mf1m9DAKHsa+bXb7TvQxOjse9UbHTdYdwVmIuoBk+xBmo2mBjfGO/IQhUIndgAAIABJREFU0nvNyZ8ReKHAtRCQn8DlM35qivwFS/9Mlo9EFvmDlobIEHfZt1OFJucBldf6D16AFlagKio0NSzvRK7DYWiKos8nGpTV4hUFO0tKsTn/FD7ZcRAzMnLQY5MHt6Q40dSQsekX67d2b7N+ey+R7OglbJ4e4ttNncT6zKbCHmgm7DufECm7/kskbbuxZarvsZ8lO3rdm+zuJYzOPwmzu7cw+B9sZHB0bm5y9/pZcmTpmOzu1dzk6XGz2fXnNsnu3jeb3L3aJDt6NTP7eostO9sIo/EGYd/TuO5+2PDIKEABClCAAhSgAAUoQIErKsCA9Fp8Ya0/25S9SStC0qz9B9F7/ET8bezLeHT8ZHSbOBW9pryGp6bOREVI2ueNtyuH2w+e8w4Gy96k+nD7hPLiTUvLA9CKIPT7rldi5KLVeHrRYr1y/ZPLP8DD6+xoa8yAsMp56lxHb0vNQZOkDAakV/QTpZ6vbCai7rV454qUbLQ2uDFwoxslqgxHGZDWn0+9GnaksgeonN8TQAhAqRzgXt7TX7+hygJJGsoQRhCKXlG+Mi1Vz+8+WqICh0tDSD9eiM92HsCb7h0YmuZDN5sDfzSl45fJ29E8eTuEIVOfG7R5sgcdbDvQzOBZVc8/GXj4FKAABShAAQpQgAIUoEBNF2BAWsO+zNax3ZFfvPWlvFDN/vxjGP3G2/jzSxPQZdwUPDVxKp6a8hp6TnsdvWe8qc9J2rfKnKSD5izAgPmRwk2DFyRAVrePjZO9Q88Fo1VvR3qPyudWY/Sid/Fs3GL0WbYG//t1KhrLAh4mtybMLgiLS+mQEkCTJPYgremfUbVq/yqG2KcE0CHZg1+atyM/KGOp84OmOtbMeTg1WEDPR/VEVKakir5oCOrV4mXdeNnHX1aQ11QVIUVDQSiMw6VlCJw5C+Ox0/h4zyHM9O/Rhm/x4DfW7WiVvEUTSVvKhGE7hMkhh7OfELbAcWHxasLkg76Y3foUE/q8oKlZEAbX3FrVjrmzFKAABShAAQpQgAIUoED9E2BAWoO/2dalXZPjNzVFj4kOnD6DcYsW48kx49DjpUl4asKr6Dl5OnpNvWBO0lmz0f/tefqcpAOqVLcfvGgJYuKW6nOKynlF5XIuGI0Ep0P1Ifer0Gvpe3hkrQEtTPILe0B+Ud8rbB7Zw+mfzTfuUpp9m87q9fXvY6/6jhiIamKTc5AGcFeyV7nOsEULnC5kPlqXPstq2bHIAFRBWA9Cw6qKMhUoUlWcLAth79lSOI4VIGnfEbzj343nt/nRxZaBu41bcI9xO+5NzMDtyY5glMmVLyzekDDLH5m8aqdkz8l7kz3agwavdqvF42hpdm9rYXarbY0u3GVw4lcGB241OUqEObNEbJafuxnvVV+j45opQAEKUIACFKAABShAAQpcAQEGpLXs226t3V3Zj0mO64xkRccKz2LWqvfRbcwr6PrKZHSd+Cp6TJ6KHlNnoOdrb6D3zDchh9v3fWsu+syej37l1e0HvROPQQsXQw9JF8mQdKneo3RI/IryXqWyar0MSZeg59IVePjzZNxudIaFyeNvYvafbGv1HWlr9R5pYc9xC/vOLGFydrgCzYiroEBEAIhqoRdpykIng69QGNJKjQePValiVmsbMHf8MgV+at9h+Xo5IcN57yv/3KyYrEH+1CRnCo288juv1ofTBxUVBTIELSpD+qkiNenwqZKP9+UfeTtn/6GnnTsPP5mWdfhndtfhJjbXYWF2HhZG505hclsamDy7b7ZlHxaWgCxydFhY5OLLamrI/DDa5P9GWLK2i5TAYWH3HhYbfQdapGbPj04JvC2sXpOwurcLu/+wSMk6LEy+7cLoWSusOVnRRg+nMuFnJAUoQAEKUIACFKAABShQswUYkF7mt16+7T8WOFNSisWfrcWTL0/CI+Mm4PGJE9BzynT0nDoDvfTCTW+i96y30futOegzex76zZmP/nMXQIakMQsXR4bbL1qqF2katmgFhsTJkHQlhiasRN+EVfjLP9fhgeQMCLPv7PVW35fNzZ6PhDnQSdiz7xAbs9rrRTxqdvPk3tU2ATkHqSzSlBKIDDVOdGJxzt4L0q7/uOlwBbVEQEaYshBS5UU+oMm8PFIo6VzgWT4vqJwuVIsUTZJlkvQgtHyaElXRoIRVhBUFYVUuKoJqGIVKCIdKgsgqKMbGoyewav8RzMzZpQ3LzMKjG524x+pShdnjFRvSlzVbt/G+dl9vvaOx3XWH/jkoPwvlYvTcqRc2EkLcYPG1bSzvVzwnr61Zt1dWg8/MbCjk+5PLH6/aRuVzqZ479cWS3Uo+1THtQJPOSXmNqr6MtylAAQpQgAIUoAAFKEABCtQ4AQaklV9deeMqC2iagrNlZfjYYEaXf4zDY69MRPcJU9Bj0jT0ePU1vSdpr9ffQi+9J+kc9Ht7LgbMmY+Bcxdi0Pw4DFoQKdw0NG4pRi1ajBFxSzA4bgV6JqxGl4/X4YGkdDQweSEsgT0trf7cm62u1TWuAXKH6pbATET93OSPBKRGN4TRjcnOHL1H31VuXtxcTRXQCyRFgtDIHM2yMJKcq7m826ispqQXR9Jv6EcRBHA8pCC3oAhb80/hqz2HsDywG69n7MDfN/nR3ebGvTYX2lqcuMPgQiuD83SUwa0Kiy9fmH15wuz7UBids8TaA03qVoPj0VCAAhSgAAUoQAEKUIACFLhCAgxIa+q36HqwX3rhJhUhaPgqdQt6vzwZ3cdORHdZvGnSdDz1amS4vexNKofb939zDga+NVcPSPvPW1RZ3T524WKMXJiAYXGL0Xvxavztw6/x38kZmrAEioTZXyQs/kPXW92nm5tZSfkKfWxwNd8nMBNRP7P45wp7AA2MLsg5GwdtciGsp1/1oE3zEL9XQIahsueooqlQtDDCWhghhPW68Ro0hFUNp8MK9peWwn2mEMajp/DB7sN4y7sTY7ZnoXeqC3+1OnG3MQPC4IBeAEkvOOfUi84Jk/t4Q6P7mDB7NX2uUIsnJKzubcIeWC6MvtuEIbO9AKK+79Tl4xSgAAUoQAEKUIACFKAABeq1AAPS7/0+yyeqW0DvMSW7UykIqSocubvQQwakL01Ct3GRnqR6hfvpr6PPzDfR9/W30H+WnJd0PvrOWaAXbxooe5K+k4CYBUsxcNFSdFv9T/w6UVZX9oeE0fF1tMGRE2V2FIpNWRAp/qfrdWPnwVe/gAxITTlzhT0LDY0OPSB9xJKBMkX2BuSl3glU9ArVD1zeiVyKVQ1HS4PwnjyL5LyDWOTdhfFpfgxOceH/WTJwtykDDU1OiIrF7JRV4Y+1M3pyWhu8aGfOQgeDHoRmCKvrX9dZXHubm5zhNgYHOtg8aJ8awC12P9pszEELe8AgVmY2rP6Tn1ugAAUoQAEKUIACFKAABShQiwUYkFZ8ZeX1NREoH1eqqZGSI77d+zB46mv4y8sT0G38ZPSZNFXvSdpr+huReUnlcPs3Z6Pf2/PQVxZumhuP2HkJGDw/AX9b8TF+vmEjhOxVZXIfumnzjq9apPrXNU/xfSmsrqnCHuhci5sqd702CMxEVCdLztyGtpzKHn5/MKQjXwak8lyX80teWIDnmjS8+rpRGVLKf4Hy4ev6v8k5i8o8s2J0u55pyv9EPp/kK+VnlRwCryGMMILQtDCghcrXeW5dZQBOBMPIO1UI+8ETeHfHQbzi3YkYR86h7hlZX/9mo2tdI7tznbB71gmbf52wZ5UveeuEPW/dnbacdZ31JWvdvbacdSIl52uR4vtapAT+FW12zOywMWv9zyy+rzvZctbdZM+aJDblviM2+j8Tds/Ym4yOvwqjZ5Qw+18Stpz/EwLX1Ybmw32kAAUoQAEKUIACFKAABShwzQQYkJ77Qstb115Axg77Tp/BgGkz8PjYcXhy3CQ8OXkausk5SWVP0hmz0Pf1N9F/lgxJ5ZykCzBoTjx6LFyN//0mBcIie1o50MjiPnrNGhU3XH8FZiKqgyVnbhtbrgzpIUwO/D4pHd7iYKRQkxop2qPnbte+udW/PdAT0Ii+jElliCnn95SFlCoWGXUWAyjRn5OBtqoPg5fXcjqQMqgokUPlVbkAJaqGk4qKHcVl+Or4aczN3Y2n01x4xLIFD26w4dfrN+K+xM3oZEhHtMlZLKzeMfW3gfDIKUABClCAAhSgAAUoQAEK1FABBqT1LyOoyUcckhGEpuHY6QKMi1+Gh8a+jEcmTEbXSa/iqSnT0XfqTPSeMQv9X38LMW+8hT5vz8XjC5bgoX/b0CY5s1BYPJrsQdrC4j5SQ5scd6suCwBRLezZ81ub/YeE2bNT2HzobHDAcPhkpNnJUK2iIE9Nboh1dd/0ivCRLrzyc0bOByqLxclpPqBV9PItL5JUpXepnB/0RFjBzsIibDp8Ep9n78UMVy4GbnLhIZsDHc2ZaGDMxB0Gh/azJAduTXbhFlOWKsx+OT9o+eJWoswu3Gzx/LsuNwEeGwUoQAEKUIACFKAABShAgVopwIC0riYBtfO4ZC8tffirBuQXnsWMNR/gibGv4MlXJqDbhMno8epU9Jg2EwOmv46BM97EX+csxO8/+VbraHbvEmbXTmH17RPJjq1NbL68WtkgudO1XiDanjWgkT1rrEhyPizM7jGNkpybE/x7IpNJKHo8GulNWjubaK3ea6kvSyPJ/2pKGFDl/McKShUFhWEF+WUh7CkshuPEGSQePo5lefsxzr0D/Te78ZAlA3ckpUEkpkEY0iHkvKBW2UvYq91k8KNNsi8sjO6jsjhXQ5NHbWnyZNxh8Ll/bvBr7WVQanKlCrsfwuZdUutPch4ABShAAQpQgAIUoAAFKECBuibAgLRWf9+vczsfiUdVqHJOP01BYVkQcZ+tRbcXX8Lj48bjkUmT0WXKNPSVQ+5fewv/t+pzXG/IlGHF2SirW2tl86Gx0bW9lTX31rrWVnk8tUTAkPlbsTF7lzA53hI2z8+Fxed5aZNbzlQJKOXzX8oTnZfzBPTR71UekfcrpgKt8nDlTfnc+e8pv6dH0Ref6FUOiy8KqzhcVApvUSmMJwqwZt8xzPTvw4itfvUhmwv32l24weaGsHkgLO4iYfGGZVX45tYAGln9iLb6EWX2KrcYvNkdTf4dbU1ef0ubFy3NLrWh2ZMfZdNDUJSHoVoTq0+up1hY/XNESuBjYffOqiVnMneTAhSgAAUoQAEKUIACFKBA/RFgQFr5fZs3rqBAZNjquRRIL8Ikh7BWXmSYcfFL5JlI2CGzjqJwGB+tT0TvVybi0Zcnod+EyfivaTNw59IPcP/6rWFh9RcLk2tsc7N3xM0pOf9obPI+XH9aMI+0xgnY9zQWNv+Dwux9QCR5OgqL56GuKa6zhXJ4txrWp5CQw7u/vwVcvF3UiUcjzbqyB61UkBaqPtw9Uj5JHmdk+LuGsKYipMk5QCNhqaLp9ZGgaBrKNPm8XENFVBrWb8vX671Bi0vhKyiC7ehJfLLnMOYH9uAF127tybTcY3/YnK31tDkmPmTOGPNAUsaYnyU5X2xicQ8QFm+M2Jg9Rtizx4iUvOeFMfA/DZI9PRoa/cPElry/64/bA2NEiufvwhDoLIy+20Ra7t/ExsAYuXSwBl78hTV7zM+s2fL2mIbWwBghX2/1Pi3sOzs/sMHbornF+4cad85yhyhAAQpQgAIUoAAFKEABCtR3AQakdSJ2qHEHoSphHD50EGaTAatWLUdC/CJ9+ejD9+BwZKC4qDBS1fsH9lwPShQFZaqKb1LT0O/lyeg75lX87+xluO+bjehgdJ0RtsAxYXA8Ud/bMo+/hgqkHWjyS8O2wiNlZXrFcxkGqrKg/Q+c+3X66SpBqT7Vp/QoX8IaECwPQvVkVE4PqoWh6lXjVZRCQ1CGo0EVZ4MqDpaUwnmmAIkHj2FN7kFMd+eh5/YAfp/qwM8smWhu2A5hTIcwyp7m7lJhctmFLXBGWLa3qqFnDHeLAhSgAAUoQAEKUIACFKAABa62AAPSOh1DXJODO378OFauWIYXX3gOQ4fEYEjsYIwcPky/HRs7CMOHDcHkSRNgMBoQDp/rUaeqVXuYlu+6TE1U2csMCGkatrk8eGT6PNy61ghh8SDa5AndYvEdv97geOhqtx1ujwI/SiAzs2FzU8Ze/+kifeqI+hyQVuaierEkDaoqw2I5pYYKRVOgyCBUpsdVLrLK/PFgCDtOF2LToeNYm7sfczx5GJgRwF82u3BPihM3WTNxk8WFxiYXhCEzV1i8cs5PCJMfDQwetDS40cngwu1G9wFhcA0WtqznO65Na/Kj/v34IgpQgAIUoAAFKEABClCAAhSo+wIMSKt8E+fN/1hg9+7dmDhhAmIHD8LTo0bg788+jWefHoXYmIEYMWwInn1mNJ57ZjRGDh+K2NgYrFixAiUlJZXDji++A5HARM4fKC9bj5/EoylpEObM0hZGz9m7LJ6SGyzOR+p+a+UR1koBOeTe6jlhOXgcYVX2IpVBYD3tQVr+G4hsyfrAePn7hwoEFRUFwTCOlgThOl2M5IPHsSp3H8ZlBjBwiwsP2h1oZ87A9cbtEKYMCFOmJszuImH2BaNNAbQzZUOYPfuF2eW7yejM+4XBGfxNkiMszO6jwuqBMDkii82bOHMmomrlecSdpgAFKEABClCAAhSgAAUoQIHqE2BAevFIjo/+RAFNw+HDh/HM009j2NCheP75ZzE0djB69+yBp7p3Ra+nuuOpHt30231699SD0tGjRyE2dghWrlwJVVH03qQX26o+T2GVuQrVcAi7S8vwTKpXbWZ0KMLqOyqSfb+qvlbCNVPgPxBYG4gW9uwD7+YegAZZR12pMUPsI7N2npvF82Ltr7ISUtWOnfK2nnKWj4uHCjlTaGRN5XOCyuTzgt6gcv2lAA6WBpGRfxKf7t6H6bmHMMqxA49l7sKDZsfeO82eE+3M/oJoc6BYbN4HsXk/Gmzeg/ab9+DWTTtx9+ZduH1jHhqaXFuEyfG+MLn8sqJ8I4s31NwcmC+s3m/EplyItDw0NXl3NTT50kXKDoi0vRCpO/LE+sym/8G/Jt9KAQpQgAIUoAAFKEABClCAAnVRgAHpRSMBPvgTBBQlpKcl8+fOxvChsXjh+ecwaEA/9Oj+ZCQUlcFolaVn+e1RI4fjmadHYuCAftiathk4r4jT9+9ASEYsGpBfHESXDBduN3jL7kkKdKmL7ZPHVAcEkvIa3WXLOjLCk6eft0EZJFYNG7//VK/2ZxRFgyJzTDUyB6iMNiNLpHhSpFgS9B6vkUJJMggNlw+HVxCWvWFVVQ99IyWWIsWn5JzB+8tCyDhdiG8O5WNp9m5MdWRjWKoLT5oc+FVSBqKSXRDJ7q1i7eafi28zOwm76w79Xzszs6E4gCYiKe9Gkei8XXwb6NTh20CnFt9mdupQvjSRxZEgrqs8OwxpLZsZd7YR9kAzkZTUSFizbtcLZNnt1+uvsfjaCnNmJ/G16+bK9/AGBShAAQpQgAIUoAAFKEABClCgQoABabVnEPVgAxr27N6ph6KjRw5HzOCB6N7tSfTo9n0BaVf06N4VT/XoimdGj9SH4k+fOgWqKiOYH76EywOmUg0oCCmY4N5d1iIpgwFpRaPmdc0SSEtr8itrVuET27z6yR2CDBRrRkKqhSO/S8jANhKAyj6gFUskLJXtTcaiMiyV6ammAGEFKFVUnAmGcaC0DO5TxVh/MB8LPHl4ZrMXjxq3ofP6rWi7IQPXJWVG5gO1uCEsrshicofaGz3abSbfPoaWNet05d5QgAIUoAAFKEABClCAAhSolwIMSH84kOMrfljgnflzETNoAJ577hn0rBhO36Mb+vbuiV7lw+xlL9JIMBrpUSpvy56mo0cN1997YP++H95Q+SvkHI5Bme4EVSzcc7SsadJWBqT18hOs5h90x7S0Jv9jzi38eUomZKhfETZe64hUbr8MCkJaCKoaAmRPcLnIHyrKiyiFVBWng2HsKylDxqkC/PvgUSzM2omxjlz03uTBr20OdDBlItogq8SXV4o3yjk/fYgy+NE62YcWBi/aJrvRzuDBPUk+3G7w4RaT93S02ftPYc+adl8gEF3z/xW5hxSgAAUoQAEKUIACFKAABShQpwUYkP7oTI4v/B6BUCiI0aNGYNSIYRgxfGhlCCp7kU6aOE4vyiRD0qrBacWQezk36bPPjsaA/n3wzbqvvmcLFzwsw1E5FFhT4ThdiD+k+ApEovdPdbqh8uBqrYAMSB8y5hW2MG/HoVL9zIWsZH+tA1LZqmQbkgWSTika9peG4DpTAtOxAnxy4ATm5xzAy44d6LrRjd9YMtBKFkjSiyRlop3RiVssPlxv9iHK7MX1loDSwOgta2Hy4k6jF/fKkNTqhrBVWSxOrb3Jg/ZGb2Fbs3d/M7Mv+3qr999CztHKCwUoQAEKUIACFKAABShAAQpQ4FoKMCC9IHzj3Z8scOrUSQyJGaTPJzqgf9/KgFSGoLJ6/bChMfrcpP379amci7RiHlIZmspwVQ7LX7NqxY/atpyqVNFUnAiGMXSbH8Ls2yGM3l9cy3bEbVPg+wR+l5nZ8E5L3t6GxgxsP1moz/JZNSCVA9plgaNIkaNIcCrnAY0Mea+YEzRyP1zlcRmwalpkuH5IzgUaqQsfKZ4kJxZVlMjkouXzipapGs4EQ9hfWAzH8TNI2puP+N35J8e7dh57NiN72xObvebfW92WB6xeawdD5j9FSk6iSMmxCrPn02Ym7z9b2XItd1lzLHdYAt8Ku2+9sPstIsX3tTBlfClMzjeEwTtJpAa+Fakei9josTSxeSztbH5La5vf0sqeY2lscK4WqYGvRKrPKMzOWR1SdqxtZ/F/Juz2Zt9nx8cpQAEKUIACFKAABShAAQpQgAJXRYAB6Y/K5PiiSwicPHlCHyL/7DOjMaBfn/MCUjkPaZ9eT2HYkBi9d+nggf3Ru1ePyqBUhqiy52nM4AGIj1t4ia2ce0pTZaCkYu3uI7hNzm9odZ8WiU72IL0qnxjcyGUJGJ2fN7L68OnOg/rw9QsD0orq9jL8r1zkcHxN038MkD09NVWBpqjQ9OBThp/li3yDrBavTzuh4VQwhJ1FJdh6+iySjpzChzsOYL5nBwZnBPCHzU7clZKJppZ0CEumIhIzPhYmzzaR7PyDXtwoLa2JSDvQRKxd20Dk5TXSK77PRJS831F/PK2J/rqkvEZibVoTkYmGwo5IISQJU/H42rQmHcsX/XVyvbL4kt3eWMjb8rJ2bbR+/7JA+SYKUIACFKAABShAAQpQgAIUoMAVFGBAei54463LEygpKcHIEUMhq9IPjR2Mp/QCTJF5Rnv2kMWYukEOpR88aABefukfeO7Z0ZECTt276sPun3tmNAb274t/fvLRj9sBNYScwhI8YZDFX7xyGG+ZMKQ/cQWbBVdFgSsrYPIsFzY/5jhz9J6heqBZ9Wwvn/MzCA0hfdFrxSOshSF7h8pq8WGoCGkagqqGEkXF8bCCvOJSpJ0o1L7Ye1SLz9oTGpuZXfTIZg/+2+489aDRGbwt2blZmFwQRieiDG40N7jR2uDGHQYP7jL7w8LkXiPM7oXC4rzvyh4w10YBClCAAhSgAAUoQAEKUIACFKhFAgxIq6YUvH25AlNfnayHo88/9/R5vUMr5hrVizN174rhw4agf9/e+mvkMPv+/Xrj6dEj9J6nAb/vR22+SNPwylY/hFFWxZZzHbr+Lb7Z3LwWNTvuaj0SkD0pb07JOSlDyhe2eFCiyh6fchB95CI7f8qiYyH5H/mwrBZffilTgeMlIfiPnUbinsNYnpWHCY5cjNriQxebA7+zOHCHMeNMC4PnVNtkT3ZbQ6CoQ3JA62TwFbc1uUPtzL5NzU3u4w1s2RBmN4TZBWFyQJgyIey+0+KbbW31OUBlL1FeKEABClCAAhSgAAUoQAEKUIAC9VWAAWlFFMHr/0Rg29YtGNCvL54ZNRIDB/Q7b5i9DEnlXKOReUe76s/pBZu6d9WH3csq9mP/8QJksacfc1l39CRay2A0NRvt7W60tWbtEUbPnfW1DfO4a7hAUl6jVlZ/vgwo+9odOBUKV4agMgotVTWcCIawt6gEmwrL8NXR01iQdwRjHHl4JC2AO1NcaG7OlOFmmbDKHtNeCIs3KKy+oLD5IKw+CEuWEpWSi6b2LLSx+9HA7D4oUnIhTJ5DUWZvfmuj29bJEii5zeRTG5l9YWHPhkjNDQqj77YarsfdowAFKEABClCAAhSgAAUoQAEKVL8AA9IfE8nxNZcS0DQNqqpg/PjxGDlyJJ577jnoVet7yGH2XfVgtEf5UHu9R2n3rvoQ+yGxsXjuub9j0KBB+Pqrr6BW6VVXsT29ZI0i/6sB4TLsCYbxG8O27SLJ81ex0RfbwuKNaWzLfliAPeCq/9OCW7gsATlXZ2pWgTCln+xuSYftVCFSj5zE0qw9GL8tC33NDvza6EBHs2f3fSZHbGejIyba4ooRFm9kSc2JEQb3fwtDoKUwev8kjM4uIsl5i0hMbxdt8/W+ISXrUWHKulvYAoNF1fdZAjHC4HlIbM5pLjyeG5pvyftDs9Qd9wqr+1Zhz4kRKXn9xMrMhpd1THwTBShAAQpQgAIUoAAFKEABClCgLgkwIK2I4nh9uQIyIJWLx+NBTEwMhg0fjr8/+zRkRfvIEPvIPKTythxqL3uSDh8mw9HnMGRILF599VUUFRVBkcVnLrzI4caym52qoAwqXvXuQadExxd1qQ3yWOq4QGZmw8a2nD3tjf7itiYf2iRnok1iGm5J3Iobk7bL+UFVYXIVidSc0yIQiK7jGjw8ClCAAhSgAAUoQAEKUIACFKBAzRNgQHphIsf7P1WgIiCV79u8eTNGjxqFoUNi8Pzfn8UzT4/SizP169ML/fv1wbChsXjh+efw9MgRGDp0KCZNmoQjR47oAatcz3cuKhCSFby1MNYfyoccUtzYHPi85rUVWEcYAAAUaUlEQVQk7hEFLi7QMS2tSUtboOAmo0sTRpdLmDzZwuwrEyYfhNEbmUvX4IKwZR0S9j2NL74WPkoBClCAAhSgAAUoQAEKUIACFKBAtQkwIP1OJMcH/gMB2QvU4XBgmizaNCRGL9w0YvgQjB45XJ9vdNjQGMQOHohRo4ZjzepVOHny5CW3pmqaXsl7T0kputmcEJvyIIyu56utQXDFFLjSAmsD0cLu2S/MGbjF6i65x+Qp/XmyKyiMHkUYPWdamjzhuw3uQ50tgZPC6LnhSm+e66MABShAAQpQgAIUoAAFKEABClDgBwQYkF4yn+OTP1GgohdocdFZ2G0WxC1cgKlTp2Dsi2PwystjMeuNmXj/vTXICgT0eUUrXn/hZmRfUrkomooyNYw3PDvCNyd5ws3sAQjT9sQfOK35NAVqjkBSUqNOG3fm3GH1n2ps9nqFNXBMWLMOihTvIZHiPSxSAseEzZcorP4ksRYNas6Oc08oQAEKUIACFKAABShAAQpQgAL1RIAB6YXRHO9fSQHZo7SkpASnT59GQUEBQqGQPpz+e7dRnoyGZTgqX6RqSDx4GC3N28N3JnnDUSl+CFPmV/WkefIw64LAzJlRLTfm3dfCnnW/sNubCcuue4Tdc/95S2r2A8KQ1b4uHC6PgQIUoAAFKEABClCAAhSgAAUoUOsEGJB+b1THJ66AQMX8pBU9RWWl+orbF1u9DEb1ivVapGDTwbIwBm52Q5gduN4cQNOUAISRAWmt+6DhDlOAAhSgAAUoQAEKUIACFKAABShAgZoqwID0YjEdH6sugUuFo3KbMhZVEIIWLkORqiIud39pI5PjmLAFICz+va1s3lONGJDW1I8T7hcFKEABClCAAhSgAAUoQAEKUIACFKh9AgxIqysK5HovR0AWsg8jCKhhpOafRntzZlgYXAc6GN1Fwujac4Mt4LvR4Pqm9rU07jEFKEABClCAAhSgAAUoQAEKUIACFKBAjRRgQHo5MR7fU10CigqoKEVhSMGAtCwIi3tXO7N/269sWf4GJve30Rbv3BuMrvE1sjFxpyhAAQpQgAIUoAAFKEABClCAAhSgAAVqnwAD0uqK+rjeyxEIqxpUNYxPsw+gpckNYfVaxdrMm4Tdfr0ArtOX2tfMuMcUoAAFKEABClCAAhSgAAUoQAEKUIACNVWAAenlxHh8T7UJKAr8Z4rxS2OmdpfRB5HizhWW7a1qavvhflGAAhSgAAUoQAEKUIACFKAABShAAQrUcgEGpNUW9XHFlyFwVlPxj605EGZPaWuj56Swe30MSGv5hwx3nwIUoAAFKEABClCAAhSgAAUoQAEK1GQBBqSXkeLxLVdMQKtcU+TWx7sOQyQ7NGH3QdjcaGHKzWu+PrN1TW5D3DcKUIACFKAABShAAQpQgAIUoAAFKECBWizAgLQyoeONqyygQUMYgKbJykwh7Cku035rduTIeUdbWgLzhM01oZMp8GyH9ZlNa3ET465TgAIUoAAFKEABClCAAhSgAAUoQAEK1GQBBqRXORXk5s4JaDIcBTQ1iNOqggmbvZowOM3CHvhWJAZ+rbcbWZiJFwpQgAIUoAAFKEABClCAAhSgAAUoQAEKVJcAA9JzeR1vXV0BGY5CUxCGgg92HUZrc0ARJvfrwhZ4S9iz76iuc57rpQAFKEABClCAAhSgAAUoQAEKUIACFKBApQAD0qsbCnJr5wRUTYOqhZFTHMQfzS6IjbmKSHb8qvLk5A0KUIACFKAABShAAQpQgAIUoAAFKEABClS3AAPSc4Edb1WfgFqx6vKqTPJK0RScVcOYuT0bIskLYXMpwuB8sLrPea6fAhSgAAUoQAEKUIACFKAABShAAQpQgAKVAgxIK5I7XlenQAgaFKiAAujhqNyYpuCbg/m4MzkT0QYvWtoC4Wj2IK1sm7xBAQpQgAIUoAAFKEABClCAAhSgAAUocBUEGJBWZyzIdVcIyFBU9iKV843qtes1BXuKSjDK5lCFyaM1TPYiyu47K+yBZlfhtOcmKEABClCAAhSgAAUoQAEKUIACFKAABSgQEWBAWhHh8bpaBVQZjmoolf9VQyhSVMxx70Gn5IwCYfbltzO4VZHiKxaW7FZsmxSgAAUoQAEKUIACFKAABShAAQpQgAIUuGoCDEirNRbkyisEZECqafq8o5oCbMg/gXtNmRAWD4TFfeZOg0MTKQFFmN2/uWonPzdEAQpQgAIUoAAFKEABClCAAhSgAAUoQAEGpBUJHq+rVUAFQnICUkXDoeIg/rzJowmjI02keK3RJmdSB6vXKuzeDcLou42tkgIUoAAFKEABClCAAhSgAAUoQAEKUIACV02AAWm1xoJceYWApkJVwwipGhICu9HY6AqJlN2PCvuexmJtILpj2oEmIimp0VU78bkhClCAAhSgAAUoQAEKUIACFKAABShAAQpIAQakFQker6tTIIQwEFSx6dQZtLRuQyejX73JnDWBrZACFKAABShAAQpQgAIUoAAFKEABClCAAtdUgAFpdcaCXHeFgKJpKAwq6G53QpiduNXsQwuzd/Y1Pfm5cQpQgAIUoAAFKEABClCAAhSgAAUoQAEKMCCtiPB4Xd0CCXv2Q5icuDs5KyQszuPC7GRAyo8gClCAAhSgAAUoQAEKUIACFKAABShAgWsrwIC0umPB+rd+DRpUvSAToGohqGoZ0gtK0X7DdlmxPtzA5N0tbN4TwuoZfW3Pfm6dAhSgAAUoQAEKUIACFKAABShAAQpQoN4LMCCtfwHm1ThiFRoUaIAaxCklhCEpbjQy+9AsNWefsLhfEVt27hepvv+t9w2QABSgAAUoQAEKUIACFKAABShAAQpQgALXVoAB6dWIC+vZNjRAUzUEUQpAwSd5R9DY6DwrjI53hcn/Rku7p6Ow5T4ozLtuurZnP7dOAQpQgAIUoAAFKEABClCAAhSgAAUoUO8FGJDWs/DyahyuDEgVBYoWRObpIjxsdECY3aViY3ayMHsfuDEl6+NWtuwzzc0eVrGv959ABKAABShAAQpQgAIUoAAFKEABClCAAtdYgAHp1UgM69c2FACqqqAspGBUxg69an0rY2ZI2Py5wuxOaG72JLe3ZZW1NLmnX+PTn5unAAUoQAEKUIACFKAABShAAQpQgAIUqO8CDEjrV3hZHUerypXKXqMaEJY3NQ2KouCrnQfR0ZghCzOhqcmTIex7Gosk5y2NDIHOze25f2xuz21d39sfj58CFKAABShAAQpQgAIUoAAFKEABClDgGgswIK2OyLCerVMFZEgagizNpOpJaaCgCA/ZtuPuRCdaG7wQNo//Gp/q3DwFKEABClCAAhSgAAUoQAEKUIACFKAABb4rwIC0noWZ1XG4ClAGWZQpBKhhnFU1THHlQVgzcK/Bj18Y/BB2z4Hvnn18hAIUoAAFKEABClCAAhSgAAUoQAEKUIAC11iAAWl1JIb1a51yaH2x7DuqKgirwNoD+ehkSIcwuyDMnqPC7D4irJ6N1/hU5+YpQAEKUIACFKAABShAAQpQgAIUoAAFKPBdAQak9SvMrI6jjQyv12RlJuQXBfGHjQ4Ii+toZ2vgmEgJnBAWz4m2RufO7559fIQCFKAABShAAQpQgAIUoAAFKEABClCAAtdYgAFpdUSG9Wudmpx2FCrCmoZ5np0QVmexMHn+JpKSGomkvEZibSD6Dru98TU+1bl5ClCAAhSgAAUoQAEKUIACFKAABShAAQp8V4ABaf0KM6vjaDVN1SvYbz1yEtHGzVqUNVDQ4dvMP373bOMjFKAABShAAQpQgAIUoAAFKEABClCAAhSoYQIMSKsjMqxf6yzVVBSFVTy+2aUJc+YJYcs6IYye/6lhpzp3hwIUoAAFKEABClCAAhSgAAUoQAEKUIAC3xVgQFq/wszqOFo5tH6mPwfCKAszBQqExZPLgPS7bY2PUIACFKAABShAAQpQgAIUoAAFKEABCtRAAQak1REZ1t11KpDD6WXFeqBYA6Aq2HyqAL82bIEwuSHM/tCtZt+Jm5Kdf6uBpzt3iQIUoAAFKEABClCAAhSgAAUoQAEKUIAC5wswIK27YWZ1HJnMRDXIivUKwqqKUyEFQzd50MGQDmFxa8LgPt7e6itstiHzL+efabxHAQpQgAIUoAAFKEABClCAAhSgAAUoQIEaKMCAtDpixDq8ThVQZM16rQxqWMU7gX1ompxxWFg8EGanDEnVthZPceMkx19r4OnOXaIABShAAQpQgAIUoAAFKEABClCAAhSgwPkCDEjrcJhZDYemj6qHKsfWw3v6LO41OSAsAUWYHE5hdUOYMt9vkZIdaJWYySJN5zc13qMABShAAQpQgAIUoAAFKEABClCAAhSoiQIMSKshRaxTq5SR6LlLCApUTUFBWMGgLU4IowM3W7PQflMe2qdmy9snhXWHT3zj7FATz3fuEwUoQAEKUIACFKAABShAAQpQgAIUoAAFzhNgQHou/OOtCwVkOFomyzJBQWRofVgJIayo+GTHAQjjdjSx5uI2g+9DYQr8uqE58JvGlh133RcIRJ93kvEOBShAAQpQgAIUoAAFKEABClCAAhSgAAVqqgAD0gtDQd6vKqAXZJIP6B1JFUALw3nmLP7P6kSbZA+E1X1GGDLH1dTzm/tFAQpQgAIUoAAFKEABClCAAhSgAAUoQIFLCjAgrRoH8nZVAZmJyp6jejiqaNA0DadCYTyb4YMwOdHMEEDUJr+cdzTukicZn6QABShAAQpQgAIUoAAFKEABClCAAhSgQE0VYEBaNRLk7aoCkYBUAzRFD0eDAD7dm497krZDyOJMZhfapmShjcH9Tk09v7lfFKAABShAAQpQgAIUoAAFKEABClCAAhS4pAAD0qqRIG9fKKBADrIPQ1VUBApL8FCqu+Qmc8DbzuL0iFSXp0PKDv/Pkl0TLnmS8UkKUIACFKAABShAAQpQgAIUoAAFKEABCtRUAQakF0aCvF9VQJV3NBVFYRUznDsRbXYYxFdb2ogN3hZyudGQ1rJj2oEmNfX85n5RgAIUoAAFKEABClCAAhSgAAUoQAEKUOCSAgxIq8aBvF1VQPYd1evXK8C6oydxtykTHU3+bfetZZX6SzYqPkkBClCAAhSgAAUoQAEKUIACFKAABShQewQYkFaNBHm7qoA+uF4N42BJGI+aMyCsXjS153z9Zzuurz1nOPeUAhSgAAUoQAEKUIACFKAABShAAQpQgAKXEGBAWjUS5O3zBTSEAEz15OH+ZDeExQ9h82wTAfYgvUST4lMUoAAFKEABClCAAhSgAAUoQAEKUIACtUmAAen5kWC9vqcCCgBVlq/X9NlHkZpfiOuMW9DU4MX9poAMSP8p7Hb2IK1NjZz7SgEKUIACFKAABShAAQpQgAIUoAAFKPD9AgxI63Ukev7Ba5D16qFpCjRFw4myMAYnbYOwONE22YdfGLxBYXNvE0lJjb7/jOIzFKAABShAAQpQgAIUoAAFKEABClCAAhSoRQIMSM/PCOv3PRUqQnpAWgpgpXcnoo1uCJMPv0ny4xazr0DYPVs5xL4WNXDuKgUoQAEKUIACFKAABShAAQpQgAIUoMClBRiQ1u9I9Pyjj1Stl8PsbUdP4QHDNgiz90Rrox93GrynhMn7sbD7LSIzs+Glzyo+SwEKUIACFKAABShAAQpQgAIUoAAFKECBWiLAgPT8iLA+35NTj0IDTgTDGLHRA2Fxo7nVW3iH1QthdhULq+/obZbs9PtYpKmWtG7uJgUoQAEKUIACFKAABShAAQpQgAIUoMAPCjAgrZ+RqF6MqeLQ9aJMQEjVoCgqlmXvlYEoWpo8wRZm1+CWFtejwur5q7BlP9w+JfchMRNRP3hi8QUUoAAFKEABClCAAhSgAAUoQAEKUIACFKgNAgxIK1LC+nUtM9FInfry49Zk4XoN206cRo/kDDRP9kLY3SViw6YWteE85j5SgAIUoAAFKEABClCAAhSgAAUoQAEKUOCyBBiQ1q9g9GJHq2oaNE3DmVAYg7f70dwUwG8TZUDqLRWGtJaXdWLxTRSgAAUoQAEKUIACFKAABShAAQpQgAIUqA0CDEgvFhnWg8fKh9XLI5UBaUjT8P6uI7g92Q1h9B69IzlDvcGadUwkbbuxNpzH3EcKUIACFKAABShAAQpQgAIUoAAFKEABClyWAAPSehCGXuwQy8fYh2VVJlVB9pmzeMDiLGhv2VEoUrJKRYqr7PbUXQW/ZA/Sy2pXfBMFKEABClCAAhSgAAUoQAEKUIACFKBALRFgQHqx9LB+PKZp0HuOlobLMN6xq1QYnX3vsNsbi083tdAXu+tmAVxXS05l7iYFKEABClCAAhSgAAUoQAEKUIACFKAABX66AAPS+hGGfvcoFaiaCi0IvH/gMG41ZqgdDe7XfvoZxHdQgAIUoAAFKEABClCAAhSgAAUoQAEKUKAWCzAg/W50WB8e0TQFITWMw2eDuN/mlAWZlE4G78RafCpz1ylAAQpQgAIUoAAFKEABClCAAhSgAAUo8NMFGJDWhzj0IseoaijTNLzo9EMk+3C91R8WpsznfvoZxHdQgAIUoAAFKEABClCAAhSgAAUoQAEKUKAWCzAgvUh4WOce0gA54agq/69A00KAAnx78AiEbatyi9GXf5PJs19YHVNr8anMXacABShAAQpQgAIUoAAFKEABClCAAhSgwE8XYEBa59LQixyQBk3T01GoCEHRwjhSpqCnJR3C4tB+YfCVRptdecLMgPSntyC+gwIUoAAFKEABClCAAhSgAAUoQAEKUKBWCzAgvUieWMce0qAhDFV2IAW0MM6qKiZn7IAwOtDA5MN/J3nQ1OxVhSV9Sq0+mbnzFKAABShAAQpQgAIUoAAFKEABClCAAhT4qQIMSOtYGvo9hxOGHFWvApqCrUdP4YHk9DRh9Z1safTuvt3oRWuTJ9jA6Ir5qecPX08BClCAAhSgAAUoQAEKUIACFKAABShAgdoq8P8BCwEkPrdbFugAAAAASUVORK5CYII="/>
          <p:cNvSpPr/>
          <p:nvPr/>
        </p:nvSpPr>
        <p:spPr>
          <a:xfrm>
            <a:off x="155576" y="-144466"/>
            <a:ext cx="304796" cy="304796"/>
          </a:xfrm>
          <a:prstGeom prst="rect">
            <a:avLst/>
          </a:prstGeom>
          <a:noFill/>
          <a:ln cap="flat">
            <a:noFill/>
            <a:prstDash val="solid"/>
          </a:ln>
          <a:effectLst>
            <a:outerShdw dist="22997" dir="5400000" algn="tl">
              <a:srgbClr val="000000">
                <a:alpha val="35000"/>
              </a:srgbClr>
            </a:outerShdw>
          </a:effectLst>
        </p:spPr>
        <p:txBody>
          <a:bodyPr vert="horz" wrap="square" lIns="91440" tIns="45720" rIns="91440" bIns="45720" anchor="t" anchorCtr="0" compatLnSpc="1">
            <a:noAutofit/>
          </a:bodyPr>
          <a:lstStyle/>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606160"/>
              </a:solidFill>
              <a:uFillTx/>
              <a:latin typeface="Calibri" pitchFamily="34"/>
            </a:endParaRPr>
          </a:p>
        </p:txBody>
      </p:sp>
      <p:sp>
        <p:nvSpPr>
          <p:cNvPr id="7" name="AutoShape 6" descr="data:image/png;base64,iVBORw0KGgoAAAANSUhEUgAABUgAAAQ4CAYAAADb1zbXAAAgAElEQVR4AezdCZhb5Xk+/BeDjTEYLxgMxmwO4AXwjsGAgTQpSZqvTdt0y9KmSdombUOahTbtP0nLlTQJJA2ENewmYAgYvGg0HknnHEmz2ONZtB4ts2nGM56RjjT7PprRcn/XeyTZA4UUErPY3PJ1kHR0pBn9fEZzcft5n0cIXi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u+sAHCauPvuOeJuzBHydmGTtwub/OqFx47vKz32Ztfy+Nc+p/C6pXcivwYvFKAABShAAQpQgAIUoAAFKEABClCAAhSgAAXeEwGb/3ZR2fr7823+y89xR/77TGfwl6Kq6THhjNx5boX+g8ud0Rev1iLPX1AZ3ilsnn8XrsDjojLy/DxX+FfrnJGd67SWneucLTs3ult2isr2naI6tlNUytstO4U7vFM4g0+cV9H4yy1K8NlL3C1PLazw3LP8UMuPhDP0J0LTty+rbf3X892tG9+T984vSgEKUIACFKAABShAAQpQgAIUoAAFKEABCnyABdzuMxZqescKVzh9hSs0eLniwyVaAEudOhY4fOk5aqBTqHr5AlWPXKpFcaESxkItggVKsFNoer9whSCcOoSmQyg6LnH6sdrlw8eqgvhCfRP+TT+ChzqS2Bsfwo+9MWzS/BCuIIQWwCo1On2xI1whaqItQgt85QP8t8C3TgEKUIACFKAABShAAQpQgAIUoAAFKEABCrxnApruFm49IbTAqFCDEEowvdAWMITi7xFaICucvrxwBfJCC0E4/Fh4oAGrrYdxvfUg/ljz4GuHw7g/2oV9xiDqR8bQmU5jIJPBVC6HbDYL5KaRHhvB0aMGnG1J3FFRizkOL5bZdQhHOC/ckYxw6n/7nr1/fmEKUIACFKAABShAAQpQgAIUoAAFKEABClDgAybg8cwViv8XQg3G5qn6+HyHPrrUrk9fXBHEpeU+CJsH51bUj223edJ/5vDin6rD+KG/GU+3dkKJ9yEwPIbkdAZpzLrkc0AOhS0P5JHHjLkB42Pj6G5vR1+yB3pXCt9y+SCUOrOS9Bp7NLelPPiPH7C/Ab5dClCAAhSgAAUoQAEKUIACFKAABShAAQpQQOzePU/IsFIORnIkzxaqZ5G5ud1nmAOShJADjeYIS/NCc/9uzyIhH5PHy/3yfuk5uz2LlqieRSusngXmcw8WnyMfl8ft9ixaVdyusNQtF2rgpdPVQPt8tT6/0lmPDZUN+JPDXnwn3IZXOuLwDo2hKz2DcTPzzBeS0CyQz8gtj3wujyxyxS2LDLLI581kFPJoMyuVN/J5jI2NoynWgu5UN5LJHrQaffjBoQC2VtRjoRbOCS38b+ufc5y9srb2LPle1weDZ4vdu0/nGUIBClCAAhSgAAUoQAEKUIACFKAABShAAQqcwgKna+EvnKaGbcIeelJURupFZaRdVEXbhOIrE87wznla6PPCGblLuANtojIUE+5oTDhCZXPVyEvC4XtUVDYFhDti7p/rao6tcLfE5jkjdULxvyzc4aj5nEo9dqYrGNtUHYr9YW049nVva+z+lqPtuzp6R22pkVzryCQGJ9OYnMkiJwPO2Rcz8CykosfDUCBTyD1lmai5lQLRrFk3KmtHS68jb2UwPjqCWLQJg/EUUoke9Bo9SCb68XyoE+udDRDOUN/VWnNsud1vEa6g53yn7j3XHrnyFP6r51ujAAUoQAEKUIACFKAABShAAQpQgAIUoAAFhCvwfVEdhdD87csV39BqmxcrbF4s1nScowZzF6jBrovd0d5r7QGssQVxmSM4uViLjJ2tRfrn2f3ZpXb/wBU27+TaCg9WOhpxudaAm6v8+LO6CP7J04Rf6jHsjsVRa/SjbWQCvTMZjKEQcBbSTVnnWQozZyejJ+h2MUAdHxlDUziClJFEj2EgaRgYivfASA2iqi2JL7gDmOdohNAiU6vsobbT3dEjoqL6fJ4hFKAABShAAQpQgAIUoAAFKEABClCAAhSgwCkrgNOEK/wD4fRDKLInpx9zHAFzGrycCC+0YEY4wy3CqXcLNQDh8EI46icXqPWZDzkbcx+t8uNvGpvyPwi155/sSEA1+tE0Mo5kegYTmSwy2cLy9xxyyOXl8vcZ5HMzQDYDZOX9LLJy/7sQkI4OjyAaCiOVMNAfN9CXSCBlHEVvIo6R7l60diXxrVodwi7fow5R1TQmHMErTtm/er4xClCAAhSgAAUoQAEKUIACFKAABShAAQpQQIglWtOPlqsRnG4PQNh9EA4PFlQ04Eq7BxtVD26v0fGn9c34dqAVv2juxJ7uXtT1DqN1ZAIDk2lMZGXIWaoALZRrykB0Jp/FdD5j9gktNQOVPUPlEvppAFlZIFqs7nwn81HztXN5DA8OIRQIwuiJY6jHwGBPAt2pODp7e9CTjGMwkUBfdx/uC7TiQmcdFleGJ5Zrjat4jlCAAhSgAAUoQAEKUIACFKAABShAAQpQgALvlABwmqjtPkt4EnKo0ZyFDn3N/KrorUu0yI7z7cEdS7Tgjouc0VsXW30bznFGb73EHtxxdXFbaA/uEFpxq2m5ZYnNu36dFtkhj1nmaNoidteeJaqarhPuyEYhhya5j8wXFb7zC8/x7riovH7HVQcabl2o+Z9f6vLiY1UBfONwGPfpHdjTEcfB3kG0jIzDmEpjNJMzq0GRk1Pi5ZZFPpdFJicrQwuhp3mNLAqjknLI5PPI5ApBqAxQs3kgJ+cnmdeyZrQ0bt7sJnqC1tO/wcvIr5nNYah/ACF/AEePdMIwDKSMBHoTSfTFDbOqtCeVRJ/RjeGebqgtR/GpSj19ka3h8wu1yA6htexYKP8u7MEd81T9OqH4bxYVgU3LDsZXn2/3sk/pO/XzwdelAAUoQAEKUIACFKAABShAAQpQgAIUOMUF7J6LRFV0j3Drz8rw8hxX6LG57qgunJGpOVpoao4WnDpTC6aF5h8Wqu/gGa7wzFItPHWhFpr6kBqcukgNTp3m1NPCrXcLLdi+Ugulz9ZCU0LVx4Ur3CEcwdGlFf7Ryw54jmxVfB0frdQTf13XNPXd6NGp54+mppz9Y1P+4fFs18Qk+mdmMJmTlZ+F6PINosZZJZ/F8s9S4egbH/ya4UlvfGiphPTNXuAE7JcBaSaLwf4BRPQQYi2tSCVTSCYKwWhv8dpIGDBkFamRQCqRgt6dwLfq9elr7YEp4Wybmqfq02udgc65WiAlXMEp4QrhInfrrvPs/h+d4mcp3x4FKEABClCAAhSgAAUoQAEKUIACFKAABd4ZgXPd0RvPd4UOn+OO7D2nwrdOKMH/J9z6UaH68kLxmj1BZV/QlXYfrlD0nNkDVPVCaL5xoYQgHEEstPnxoQOe/Dx7Y05o9bjE2YiPuX3459oIfhRqxa72LhzsH8aRyWkMZ2Ul5/Gqz7ws68zKCfHF0s4TkEe+715CVqzOZDDQ14/mSBThoG4OapIB6W/a+uIJpLr78T++CJYqtXKIFYQWSghVnxRaZFSo4Z+IqmiVsPv+5p05O/iqFKAABShAAQpQgAIUoAAFKEABClCAAhQ4xQXOrmn+4iVVLbhYCeAMZ3hK2L2/EEqwa65Dzy+1BXGhPYwVtjCEpkOofnNI0tKKBlxWXpddV3EQH3U34uuNYTx4JI7K/mEkJ2cwmc0hI3t95oC8XA1vFmnKAFTuyCKXn0YuP4MMsphGFjPFBqD5Y31E33cR5+/2DckMeHoGg339aG1qhq/R838GpEY8YYan/YluJI0eWKOt+Ij9MIRSGGB1hT2CZXZ9ULhDaaE2Pn6Kn6Z8exSgAAUoQAEKUIACFKAABShAAQpQgAIUeIcEtNZVwhneuUDVvZfZ/VjrjGK53YczHPVYaj+MtVoDfq/ahy/UR/HDcDueazdQZQyibWQKIzNyOFIxO3x9CIoZM/7My5RUTkOSISEA2e2z1Eb0VM1D3yhNlQHpQG+fuby+sb7hN1aOlqpKEwkDHb1xjPb0YDTRi4NHEvi6uxG3VtRjsS0A4WyCcAYGhd33nXfo7ODLUoACFKAABShAAQpQgAIUoAAFKEABClDg3RVYUtNyyzWu5u9f5Wz+3iXO5u9doDX952JX6E+XO4IXCDmMxxnZJtzNXxWuwH8KV+D7wu3/xlnOyLb5ttCXRVXk28Id/p5wR4tb8/cudjZ/b1Fly38Im2+7qGz5a+EKf19URv5jgaPhn66sDP7Hh9zB/ZfVtuDWymD0rw4249v1MTwc7oKzy0B0eAJ9M3Lk0exLHvnctLllkDEnxc/kM8jIZfOQg4/kn+JweLm0HHlzbNKxvea+448fm5o0+0ucarfzecyk0+jv7UV7WxsaDh82J9mXgtA3u04l5KT7PiSMFLqTCSSNOJqNPvx3XQSXORrlcntcqOipZfbGl+aqgS+dXtPy18Id+ryobr1TWJoXvrtnLr8aBShAAQpQgAIUoAAFKEABClCAAhSgAAVOhEB19PuiuhnCHYFwhyEH8ZyjBLtX1sSC52t68zwtlBFaZHKpFphcpgawSNEHl9h1Y76iZ09TdblMHgudISzVQjjNGYLQgljkDOJKpz+zpSqEP6ttwjf8Hbg/ehSv9AygemAUzSPjSE7PYNSsCJWT3Utlob85qTwWhP7mwz7wj+bzOUynJ9HXm0R7rBWN9XXo7up6S1WkMiSdHaD2JQx0J/vxrB7Dh231hSX3qm4s1HQsUoOYowQGhDuSFFrg6hNxOvI1KEABClCAAhSgAAUoQAEKUIACFKAABSjw7gq4I18TLi/mqI2Y6/BgocOHuYo+IhzhaqFGsnMdgbb5jsDBuQ49JxRfn1C9CaE2Tgi1AUs1D1Y7vfh4dQBfrovgO8FW3N9yBK92J9HQP4TO8SmMZzJmVWchtSwORpLr5DM55HJ5sx9o5i0GpB/45PMtAsg2A7MDUp+nAR3t7Uglkq8JP2cHoW9220j0YjCewlgiBVdLBz5RXThHhF2HcOiZCx3B7rWqPr6iIrDp3T1x+dUoQAEKUIACFKAABShAAQpQgAIUoAAFKHACBC7Wmr79ISWMRWbgFYRQg2YVqFD1nLB5sLCiIXeVw5e8SfNk/7w2lP+2txmPNHdhz9EkPKlBtI9Nom86g3FzUFIOcvCRXPyek8OR5NJ4yCFJcsshm88jk88jjRxmkEO2uDz+LeZ+POwtCJj+2SzSk+PoTRk40hGD3+dBS1NTYVBTcRjTmwWir9+fivciaSRhpI4gnupBe0cvvnMohKsq6iDUQF5o+pTQ9H0LNe28E3A68iUoQAEKUIACFKAABShAAQpQgAIUoAAFPrACFW3nin3uxf978y8W++TmXnz5rK2w7/hjpWNERd25pqE7cs7/OsZdPF5e73QvFvfsXiQONH5F2AO5C+xebFG9+FS1jq81RHB/sA3PtXRB6emFd2gM3RNTGJmeRjqbRTaXQz6bNStDzTC0EIkiK4NQyB6iclp8DtMyLC0Nk5cr6YtT5jNyjpLsDTqrP+hbyP54yFsQMAPSXBaTE2PmEnsZkAYDXoSCQfQmU2+7glQGpoZhIGEY6E2kMBzvRVfCwBP+CHY46jFHCabP1sLVKxyhS4THM7dw/voXsyfpB/aTjG+cAhSgAAUoQAEKUIACFKAABShAAQq8TQHF99X5WujL57qbOy9xNccudbXGznO1xFa4mmMXOyPtK1yR2Aq33KKxy1zNsVWu5thVzubYamcktko+VhmNLXZHY+e6o7F1zmjsIndTs1D8FlEZDYvKlpiobI2JyuaYqI7EhDsUm1cZjF1TE4x9urE5dlf0SOzhrlSfvacXwaEJGBNpjE1nMJ3Nm4OSjnUGlWPgi3GorAiVAaj8g9eNhS8MRpLHFtuKykC0NEBp1rUMSkur6kuPv4Xsj4e8RYFcNnMsIO080o6QHoDP40HfbxOQGgnIvqT98RT6jF70JOXtLvQaSSit3fhLpwdC80Noui40vWGjFomd5WxpF1Wtytv8SeDhFKAABShAAQpQgAIUoAAFKEABClCAAh9IAZdunKH6b5+rhH8+z9kEoegQzoDcOoXT3yrc8n4QC9VAIYhy+SHMLQThjECoulwSPyYcvlrh8kHY67G0ogEbKjz4pNOHrzVE8T9NR7Gnqxc1A2PoGJlE72QGYzN5ZDJAPivDymJv0LcYwPGw97dANpPBVLGCtKuzA+FQEA11dWb1aMp4+31IX7/sPp5Moj+RQH8ihcaufnyjWsfSCj/W2MMyKIVQ/bjJHmj5QP48801TgAIUoAAFKEABClCAAhSgAAUoQAEKvA0B4DRh8/6J0HzrhDPUJ4MlofhwtS2Aa2zB7jW2cMcVjggud+j9K5XA2IU2L1ZVeHDVgUasqGjANfYG3KHU44tuH75TH8XP9XaUHTEQGRjHYDqDNICZ2VleVvYBzSKNjLkEfgo58xi5LLu0zT6ct09OgdkB6dGuI2ZAWnfoEHqOdhf6kL5uUv3rA9D/634i0Q/DSKE3EcdgPIFUdy8ero9imUNOuQ/hSpsfF2q6+238JPBQClCAAhSgAAUoQAEKUIACFKAABShAgQ+kwN13zxFO/TvC3rhNaP7J8xweCIcXQvVBKH7McXixwtaI5WpDfp2rMf/pg0H80B/Drzv74R0YRmd6BoPZHKbM4UelME92Bc1gRs6Hl+Whsji0GJROFotFzSXus5a5l57J65NfQAbdmZkZjI+NmD1IZQVpJKxDBqRHYu2/VQ/S1wemAz296E0k0ZPsQU/qKBLJTiRT3bBHYviDilo53R5Ca4l+IH+m+aYpQAEKUIACFKAABShAAQpQgAIUoMBJLWA5uPBSteWWNVrT9os1ffvC4javquk68bhnrnC755tDkGoiN4hKfbtwB28UjuAV5zmCN5jHuppvFvboRcIdOWe51rpqk9a0/TqtaftlWtP2Re72rcIWWi+coZuErW79WTbf9hXlDTcJ1Z+8VPH4blL9+ENXAF+sCeG/PM14NNqBfV0G6vuH0D02gYmZwlAkyN6fZofQnDkDPpfLQW7Z/PE+oXI6/IycGm9Go4XjzOE9+cIzM5CvUpg2X+gbevIHg3wHBYFSQDo2OoxUMgFZQRqNhNBQdxhNkegJCUgNQy6vT2C4x8BAPIGkkYCRMDBqpFAX68Ln3T4Z8jeep4WvX+j03yScwc2LlchGsavuXGE5uFC4j8w/qT8n+M1TgAIUoAAFKEABClCAAhSgAAUoQIFTVsAZuukibwoXVcWwqLoVZ9S0YH5VEy5whqeXuiJPzdH0h4Xqj4maCERNCKI6inMU/8TyymacXd0KUdMm+4EOCme4S2jhiSsrW3FpVStWVDVjSWUUF2n+0bU1TfjYwUj+7/wduLulB7tau1CT6Ef72CT6M3L5++sux6YYyRuFELQQkh4PxI4dIneV7shr81LcUdpf2n3swGM7eOMUEJBh+cz0NMZHh9GbMsyAtCkaRmN9PcJB/YQFpHJwU1+8sPWat5MYTCTQlzAQTSZwV0MQ11Q1YXF1M4Q7jLOdUQiHr0w4g0eEU//zU/YzhG+MAhSgAAUoQAEKUIACFKAABShAAQqc1ALu4LWiKgjh9E4K1Z8Tir9tvsOfWmr355ZqOi5RQ20XuyO9V9j08ctsYSyxhyAcIQi7H8LuwQJbPS53eHC96sVHqgL44/oQ/llvw0/bOvFCog++4fFcz3g6P5iewVQ2i0yuMC0+VwovzWXvx5LNUyCu41t4twVeG5AWKkibmyLwNTbC5/GaAakhqz5/xz6k/+v5hmGGozIsTSST6DLieDrQjKvl0DF7FEIzq0pbhDNcMc8d+suT+nOC3zwFKEABClCAAhSgAAUoQAEKUIACFDhVBZY4gtde7QhjtT00sdQewjlKZEKoYQglAOHw54TD13iBw193luodvcjpxUaXFx87GMTfeiL4WSiGXe3dcCcHEBoaRc9kGpNZmXgWL+a4eLlMPoNMPmMuiTeXxZt9QrPI5XOQQemsZ/FV9gkAACAASURBVJSeyWsKvGUBGZBOT6cxOjyEVMpA99FOtLRE4Wv0wNvQeOKD0WLQahgG5GZWlpoVpQkMJHrhbO7C71d5zd66yxQdK7UwlrijmCeHkzkCX5LtKE7VzxO+LwpQgAIUoAAFKEABClCAAhSgAAUocNIJrLAmFghVn5hj9+IsWwMW2+uw1lGHT2kN+OrhMP473JF/st3Iq0YfQkMj6JmYwsh0BumZHDLZLLJ5ORFJppw5QIajsi+oGXzmkcnnzEnxx1bJl1bLm0OU8nKkkjlxngHpW84CeeAbCJgBaXoKI8ODZg9SGZC2tjQh4PWiobYORk8cybhxQoNSGYr2y9cshqT98n5PL/riSfQnO9F85CjurA3jmgMerLUHcHFlM+ZUeJ4QlU0NZk/fk+6Tgt8wBShAAQpQgAIUoAAFKEABClCAAhR4JwTkRPfKyI7TlfBnFla2/Hi5u/me5e7oPSucrfdcam7N96x2Ru+50Bm9Z767cL3WGb5nkxa95xotfM+Vsx6brwb+fbXWfO8V7uafCbv+WXGo5W5R1XyPqGq9R9S0/Zc44P34IlfoR0JpvEco9fdscHvu+Vxd+CffjnY/fGegNX9f81Hs6zTQkBpEbGQcfekZTGSymJEDkUohaDGckiOQ5P68DEVlHjqrU6gMO80F88UwVFaIFgYkFbqImgOSigeZx8n/mDfeIPniLgq8BYFsNot0KSAtVpDGWpqg+/xoOHQY8a5ucym8DDRlsPm/lsr/FvvksvrB4uuVqkhTCbmMP24Gp4lkLzrjCTzkbcft5Q1YpIUx3xFoE5WhCeEM/UJU6/eKmqafzNOiP7jE3frdy3e6OcTpnfiM5WtSgAIUoAAFKEABClCAAhSgAAUo8D4XuBtzhBb5ilBCBxY5gqHlin/yPEcgLZwhCKcO4ZS9QQPHN5e8LffpEJrcQsVNh1D0XOF+UA5NygnVi0VKI7aqjbhNqceXDurT3/W14umYAWffENompzGYzWFKFn7mOdf9LeRwPOR9KiAD0qmpSQwND5hDmuJHu3CkpRnhgB91tYdwpK0N/UbSDElPRDj6dl6jz0hBae7GLQ4vhBrEZfYAlqiBAeEMDghnwCccIdeFSqhMOIJnv88/rfjtUYACFKAABShAAQpQgAIUoAAFKECBd0Dgcc9c4dQfFGrge0ILvCpc4ZjQQonTVS/mKV7MUXxmL9CljuDkNbbQxCqbjottOpbYZSAagLB5sch6GGsth7I3Vxye+qMqH/6lsQlPtnZDiw+gaWgcxvgkRuSk+HwOMkhCNgOYS+NnMJ3PYiI/Dcaj79Pkj9/W/ymQz+eRyWQwOTmJkeEB9PUWptjHmpsQCnhQV1eJcDSIRCqJnqQB47eoFn07gejrjx1KHEVfMgFPdy++WhnBPDnozBEeX2sPja9To+NzXPqwcOsNYrebfUnfgY9YviQFKEABClCAAhSgAAUoQAEKUIAC73cB4HThij4halrCwhnMCofPHOwiZDDq8GOu3Y+ldjksyTMtnI3phS4Pdri8+OuDOn5SF8ZzkQ64jibRPDppVoO+Jk2SvUDlMnizAahs+inXwmeRh9wKvUHNFfJsAPoaNt45uQRk/1EZkE5NTmJ0aAC9yYQ5pCnW1oJI0Ad/7UFEfF4MGkkMJJInbIn964PQN7ovl/P3GL1IGAZGu7sRNwbwwzpZ4V03JVTv1AJ7sOtyxT+xQvXHhKV54fv944rfHwUoQAEKUIACFKAABShAAQpQgAIfNIEI5ond3WeJtrYzX/PW5X25X2613WcJYI7YjdNFxazjarvPWrc7Mu9yt3v+yuJxAE4Tu3efLp9j7pP7K+rOFWqkXKhhy0qbN73eVo9ttlrcptbhU+4GfK0uiJ9F2rC3pxfB4TH0pGcwmstiRlaDymXxObkVglBzSJIZgOYg58ZPy8q6YjwqM9BscZsGkEahL6gZn8r+orxQ4CQVKAWk6clJTAwNoj9loKe7C21tzfCEwnDWNqCytg4JQ4ajiXc1IJWhaXcyheEeGc4a6EoWeqG+Em3DJ2w1EKo/LdTQyBUOvf2cCt/5Yndk3rHPFPl5wQsFKEABClCAAhSgAAUoQAEKUIACFHi3BVbWdp91ttb0LaEF/0dURiqEO3xQVDVZhN33aaHqXxPu0P8Id7hMuIOVosp/UFSFa4Xmf3iRPfjLuZUtitAC9wot8LCobDok1JD9ErXJfbEaOXiaM1wrHI1PCUfjblGpH7rC5T94e3Xg4Ofqo4f+qbF1+L+jcexsjaM8MYC6wRGkxqcwmX2Dhe/mQCMZdWaKFaHmOPjj0VYp6ywOSCoUj8rK0dIDpUPNFzLj05x5UGk/rylwAgUKp5n5goWbhYrmUl3z7OJl+XjxzD4W5svj5B95jsrYP5/LFs77Wd+iHBY2mE6jc3gY9V1HYdXDeLLqEO7efwD/8NxL+OMHf4kvP/AIIl3dMJLxEzKg6Y2qRd9s31C8BwkjjriRRH88id5EAn2GAWf7UXy+0oe5jgDOUKJTl2jRKqF5K0RttF4c8Hx9sd33N+/25x+/HgUoQAEKUIACFKAABShAAQpQgAIUEKJGXyXcoX7h1jFf8eUvs/lyV1d4ciscvsHlDt/wImdoaoEaCC23BwZX2UP5C2whzFPCM0KJ5IUjAOGSQ5OCONPmxRLFh5XORlxb5cNHaoP4TKAN9zR1Yn9HAvWpIXSMTWFgJouJYjXn8cxHRkW8UOAUEHj9qSyDeln5XLgqXB97m8crovN5WftcaAeRy2eRy2aRyWYxPj2D+MQkooODcPYksLulHQ80+PHvaiW+uKcMn9r1Mn7vmV3Y8vQurH5yF1Y/+gyu/sXD+Pj9D6GxuQO9iThSiXc/JP1f4anRg14jAf1oCt+vjWK5o1EOYpta4Aj2X+ZqwUK7/0lh81/Pj2QKUIACFKAABShAAQpQgAIUoAAFKPCuC8y1hzec7wxNXejwY7kjMHyZI9i7zFGaFq/LKdR1cxV/jXD4U8IRyAubB+coHlxS6ccfH9Tx9cYofhbpxK72BFRjEM1DozAm0hhLZzCdzkIuB84X+4DKnqBywEy+eA28Pk06lhzxBgVOOoFSRai8Lp3ZuXwp9pTXsk2ErAg9foSsKJUtIEazGcTHJxDo7Ye9sxtPRprxvQYvvlh9EL+narjSbsNWqx3X77dj094KbNpzABt3W7HlpTJs2rUX6599GWuefB4bH3kGVz7wS9x8731weILoM+QS+/c+IDUMAwM9PRhIJNART+KRcDM2OA7nl9lCudOd7RBKMDrH0fjNd/0DkF+QAhSgAAUoQAEKUIACFKAABShAAQrMU5uuu1iNpJfZAzhdDkwyhyV5cLGjEdeoHtxeHcRnD0env+lrwS9aO/FqTwq1/cOIjY6jLz2DiZxcCFy8yKFIcmlwXvYMzSCdzxQCodxrq+gKw5NKi4lLT+Y1BU5ugVLsKa8zAGbkYnlziXzW/EeBmZysCJ1GamISkf4BKF09eDLajB82enGnuxaftVfiDquGrRYN1+6zYYPFhq0WBdstKm7Z78JNZQpusdhw695y3P6qBbfttuDGF8pw83P7cNvO3bj98eex45GduOLBx7H53vvwclUt+pMp9L7LU+xfXz1qJAwcTRmIJ+NIGd3m1mekUBXpwic1D4Tqk1Xo2UUO72P8RKYABShAAQpQgAIUoAAFKEABClDggyjgds8XttB6Ya3fYG5u75XnKtGrFtt9GxZb681tfnnjKqFF1pk8Ds+aucX9c62+DfPd/stLbAu1pqvlc2Toae5zH1ksFP9GoerXCbf7DKGG1gqrz/w6i/e6Nqz8lW39yrJDn75C8UzfVuXHPzSE8dPmI3i5OwlP/zDaRsZhpKcxPJPBVCaLrFkNWqgIzWVnzPBHDkySUaccoFScFV/oomgOVCoUy2XzgKyky5mVo/IoOUxJBkjFSrvZjRlP7oyM3/0pIFAKOn+XtyLP7b70FAID/djXeQS/CAbxzdpG/LmzBp+wO3BHuQ0fsdjx4f0abtmvYqNVw0aris1lCjZbFdxSpuBWiwM3W1TcUKZhi8WJ68uc2GpRsXmfDRv3WrHhlf247uW9WP/Cq9j0q19j89Mv4IZHduLKh57C6nvvw6MWGwZSfe95QCon2/fHC8OijEQKcutLGOhLJOHrSuE71X5cYPfIkPRZYfdctNgVLnwWOjxrzCFvpQ84XlOAAhSgAAUoQAEKUIACFKAABShwigqowSdEZdgp3OEhUR1OCad/co5Tn1zsDE+f5wqlz3Pq6Xmaf1S49Umhen1yCvQiZ8jc5rnCU0INtAl3uFY4w9GFmj55tiuSFuZ+X0yoXkMo/unTFe/Utaq3844afeIL3rb0d5s6088cSaVdqeF009j0tDGZxngmh6ys9HyjS6mBYvGxQoB0/NhSoCRzzuN7j7/Q7H2FETSFx2bvP340b1HgxAvIc1OG8jKoLwxBKg1CkgO9jp+48jgZ4c/qCGq2iMhmZ5DNFQeFzfr2JnM5JCYn4e/tR8WRTjwRDuMHtQ34Z7UGnzngxkctCm4wK0HtuM7iwNoyFevLFGy0KthSpuL6MhXbyzRsLVOxtUzBNnnfKvcVHttsVbHBquJaq4pNZQo2WOzYvE8usS/H5lfLsOHlfdj4wivY+OyLuOap53DN489g9QOPYsPPHsRdL72KVF8feuOJd31Q0+urSGUVqwxKS/vjRsq8PRI3cCTej8eCMVxVUZ+dqwTHztPC6XlaIC2qQ0PC6dl8in7y821RgAIUoAAFKEABClCAAhSgAAUoYApU1J37IVdT9xpFz690BPMLHXpCOILZQrDpHREyGJXLTx0BbD0QxLoKPblIDUPIHqGKPi20SFYowX6h+DPL7F4IpR4LlDrc7DiMv6sJ4h5/K6xHeuAbGsXRmQyG83lkZBgkg9BsDvlscUr2G8aas1Ig3qTAqSJgnv9mJwjZDaIwRl6+N/mPALmc+XOBbBbITQNycFK+0DdUTo6fyGRxZHQClfEEng4G8e3Kg/jrAyo+vucAbt1TgZv22bDNUoEtZQ4z0Fxt1bChGHTKIPR33baWObDZYsMN+w7ghj3l2PZKGTb/ej8273oFm5/9NTY8/Rw2PLETGx58HNf97CH87dM7cdSQU+SPB5OlgPK9vk7JKtJ4EqlED+LJBGK9Q7DEevBRey2EU7b60PFhW3h6c5n3Rv62oAAFKEABClCAAhSgAAUoQAEKUOBUFnj88bnCFfYIVTdDUKGGIJRQfokjNHOxPZK92BbJrrRFMN8eglC9EFoAwl7XsaqiPvsHimfoq9XBmR97WzMvxuJ5V3IQ7SMT6J+axlROVseZqc/xWEsOh8nOALkMMvkMZpDBNLJIo3Ts8UN5iwKnmkDe7IMrM9Fs4Y/ZJ1f2y5X9cQvvVg5LmgCQmMmgaXgU9o4uPOEP43uVh/E5xYXbKxSst1bgIssBzLFW4GqrA+vKFawr17Cu3Ik1VheutbqxyerGFqsL2yyqWRH6uwajpecfD0grsG1vISDd9Ot9xwLSTc88j9W/fAqbH34K63/+KP7koUfR3HUUvUbyWOXmex2Mlr7+QDyFgXgS8VQ3upNHMRiPYyDRg/quJL5SGcJSmw/CFRkRVcV2Iafy7wG+NwpQgAIUoAAFKEABClCAAhSgwPtSADjtTb8v8zH5+OytdPRbeJ58fmlzBM8W1c0xoQamhMM3ca69Acvt9Zin1GOR2oA1zkbsqPLjS3Vh/NTfjBdbjqIuOYTOsWmMZHNmD89jQZa5TFjOyc4gixnMYBrT5u1CkZwMTGWvUHl9bIi2nK4k1x0XA6Jjr8UbFDiFBOTpLU/1tKwGzWQwM5PBSDoDY2wSLf1DqO5J4KWmZvyk3oO/U534pOUAbn6lHDfsqcD6/Q5caXVhvVXD9jIFH7Zo+IN9TvzxXic+bHHgdnOz4/csdvP2DosLt1g03Gpx4vb9Gm46AZWjbxaQ3vBKGTb+eq8ZkG7c+QI27dyFjY89g40PPInr7nsCH7/vQRwOR9+XAWkqnjT7kMpl972JhNmjtC8Rx3DcQPfRPvykPoKLXN5poZYqSGd9bh777DU/d+Vn9Zt/Xpc+mnlNAQpQgAIUoAAFKEABClCAAhSgwFsUkMGls+kz4mDsLqEFPy7sgW0L7YEvigMNFwqt6Wrh1D8hXNF/Fc7QXcLtv0u4g3eJqtBdwub7q9Md/s8tdoe/IWy+7UKJbBSVLX8vbMEvC615vXD4bhVu/TvCGbxLqP67znT47/qQo+GuGzXP1zepPv9tlXr+CzWh/H/5Ynii5Sjc8X60jI4jNZOB7HFoDkDKAzN5YCqfNafDyypQmXTmzeFHMvgsDUkqBKDFgfLFO4UEtJSDymt5vIxS5VbafwplYnwr73MBec69div0BpX/PfZA8T3MPq70tkp9RM3j3+AMNgPRXN4cMBafmERwYBDOrk48qkfwrzV1+KyjEjusCtZaHbi6/ACuKa/A5jIHrrdo5jAk2fdT9v+8vkz2ELXjFosdN5U5sMWq4hqrBrl8fmuZHKzkNAcsXWvVsF72CbU6cI3VgTXlKq4uLwxeKgWcv+u1rCDdsl8usa/ANnOJvQWbXzwekK5/6nlsfeI5bH3oGaz++aO48Z6fo6K+Aalkod9nqXrz/XBtGAaShoFCJWkKsidpp9GHhNGD3uQRHEmmUBbuyXxWa3hAuALfEs7IXVeoobvmqMG7hDt0l3Dq3xGVTX+4uKb1i+e6op80/9HpLX7M8zAKUIACFKAABShAAQpQgAIUoAAFfpNARcWZwhUNi5o2swfeMlWfuUgL4zy7v2G+qncIVZ8U7mbM0UITF1Q14ezqFpxWE4NwNkFoIYjqqFwGnxFKYFq4whDuMOaq/vTFLn9uY10TPubvwL+EuvCz9iReMobgGplCy+gEknJIkjkNvhT/zLqelV7ODooKwdCs497GzdJLll7vbTyVh1LgdxaQ512p/ac5NEmG/LK6OV9Y8i7/IUBuMuTMlf7IFhHyWfJapv/mvwDkkcllMZnJYGhqCu2jY/AmUyiPHcHTgTD++3AjvuqqwV9UOPERi4Kt+xzYtNeOLRYHtlgUbLLK6fFy+JFqDkzaagair+0Vuq04OEkOT5IBpxystFluVjlUadb2uvvyOPn47xqKzn7+dosDN+6rMAPSLXvKsfEVCza9+Co2v1DoQXqtDEgfew7bHn0SVzz0CNb/9H7s1Fwwku+/JfalkFZWkMrNKG4yNE0mikOljF64u3vxF4eiEJVt5mftOdVNOPNgK+a4Qn3CqdeKyuYGoekPMyD9Tb/Y+BgFKEABClCAAhSgAAUoQAEKUOCtCMjKUbf7DLF79+nCGdDMfp+KF+aAJDUAoYVxhhYaXGYPqudrocEL7aHxZY5oZpkjOrbMFgwvVfShK+yewS2aB3/g8uIfasP4T70DT7V2wd6TQrR/GMnxaUzMyAXwxxa6m8OSstkcMrnC3KTfOXniC1DgZBKQxaJyNtLrNjlILFOsjJYV0nJQUi6XwXQ2g/6ZGXSMjaMx1YfyWCceDoTwzdrD+DOXEx8rV7DDYsOmvRW41qJgbZnsD1qBteWySlTFqhNc0Tk7vHw3bsuAdLusHt1XgdcHpNc/9zI2PvMCNjzyLDY8+Etcdv8DuPpH9+HePRbE34c9SEsB6f91PZToRWdHCt+o9UOoDRD2YO5SeyB1nSOM5Q49K6oi8h+ldom7757zVj7qeQwFKEABClCAAhSgAAUoQAEKUIACbybgDFws1OD9whV8YKkaGrjIoWOBI4C5DjkUKQBh82KOzZNdUdHQskUNDNxaGRj/VF0k+x29bfzxWHyyLN6bre0bybeMTSAxNY3RmQymsllkZM9DswKusJR9Ji8HJOWKW96skissKT4+KOZkyrf4vVLgtxEw5yIV20Pkcxnk5dT44lgx+XozOaB/egYtQ8Nw98TxYksbHvCH8N2aOnxRq8Ef2dzYWq7gGqsda6x2rLI6cHmZrAa1mxPkt5pVn4pZwbnF6sANZSpu3a+ZPUG3W05sVee7EYyWvsYNFhu277dh274D2PKq1awg3fjiq9i0aze2PvcyNu98ERueeB6bH3kc1zz4KK796SP41rMvoCterMh8H06z/00BaW/cwFBPAolUN7oMAzv97dhoPwzh8syYFftK+IiojLQJl/5zVpC+2S837qcABShAAQpQgAIUoAAFKECBk07gyoq2M1furj3L/MbltdWzYF0kMm+F1bNA3pbXpdvyvqjtLhwrnyArQB/3zDX37649a93uwvPk8Vs8nrnma8rnuI/MN297Cq9pHr+38Vqh6g3C7ntaaN7hOVoDVroasbnag0/X6/hpoAUvxHqgJQcRGJnA0am0GYLKSjdzOnZWloBmX7PJ0CefzZnhj1kBd6wirpgFFVcJy86hsq6Us+R/m6iNzzlZBaaRx5isCJ2aQtfoOBoTfbDGuvCoR8c3D9Xhc5obdxyQoadiVoPeJINNi4INZSrWmf0/Fdwshybt1/DR/Rru2OfEbRYFN8utTG4O3GpRcJvFiR0WDTvKNNxiUc2wtBQ4nmzXsheqDEhlD9Kte8qxYfd+vD4g3fjULmx57Elc9+CjWHfvo/ibB59AW1f3+26K/W8KRmc/JqtfDaMHI/EeJI0+WNuP4i+UWiy110M49cnzNb1jperfZX72exILhMczd2Vt7VkCON38nOd/KEABClCAAhSgAAUoQAEKUIACJ5vAyoOdD13mbAoKxfekqNSj4lC4SbhCe5ZVtkRXVEYjKysjkUtckYg4qEdETTgiqkJR4Qw/JByeH4uaqCoUT52oikRFVUS/3B72XOOMRVe6WiOLXU0HhRbZK2paI8Id1edVNL5ylaI3rVW8ke1V/siX6ptavutvG93ZMzhanRrOtY5MwJhMY2Q6g6mcrPgsDnqXfQ/NIFSmm4UOnoV4s9ApUR5V6utZ6rFYqo2bvb90Wx4tg1H5p/DMkzXu4vd9MguUzsKsGdYX+4HiePWzWdwpT2h54prDwAr9QUvndmHglxz3NWOey+Zxct181nyCSSOP7Z6cQnX/IHY1teHHdR583enCX1Y48clyFbeWKVhfpuBDZl9QBbLn580y2Nzvws0Wp9nLUwaft5Qp2FGmmBPlt8jnWFVcbVWxyir7g2rYVNwKA5NktWhhmJLsMyr3yd6gJ1swKr/frTL43W/DzftsuEn2IX3Vik0v78fmF1/F1ud3Y9uvXsKWp3fhmieexdWPPobVv3gYa37+ED5y/0Pwt8bQb6TQaxhIGAl0J0+OilLZlzSRSGKoJ2n2KY0nExiOJ9F6pBf/Uu3BQnstTlci2fWOyLCw+2tEXTQqFG/D1qqW4Kryhj892X7/8fulAAUoQAEKUIACFKAABShAAQqYAnMU/4/mqXp8uRrqXGkPdF/qCEI4AxBOf2FzyWsf1tgDWG0L4kKHjvlKaGaeFsWZWghnqiFcqOq41OGHcDRC2Oswz3YY67VGfLw6gG/UR/HTcCd2He2Hq3cYodEp9E1nMVFKLN9gGvbJHHzxe6fAWxOQEamM+meKDUFfW+WcBpBG3qxzlkeZ1c7m0CSzhPo1X2J8JoOe0TF44gnsbIvhxz4/vlpVg0/ZFfx+WQU+sbcCH5Z9NPfbcW1x4FFpmJEMRUvDkN5OiPnbPOftvP774VgZkN6y34Yd+2y4ZW8FbnzVii0v7cfWF1/FDc+9jBueeRFbntqFrY89gxseeRI3PvgYtt33MLb+5OeoDIbRJwPSuIFEMo6jqfhJW1FqGAYMI4W2eD8ebWzBdbbDEFowJ9SA/3wlmF6kBCaEO5IV9sAX+WuVAhSgAAUoQAEKUIACFKAABShwUgrMU8Oflr1AlzlCxuW2INZUhLHKFsRltgAutOtYYQvhHHsEQpWbDqH6ITQPhNKABY5GXK7U4/e1Bvzd4RAe0FtxoCeJpolJDOZluDPrIpfEZzJAdhr5bBq53DSm82lMIWOGQLOO5E0KnPoCpX8gkP1xkce07ANa3GTlZ2mAvDlEXv7o5HIYz2bRNz2NwPAoDnT24H5PEF9zOPHJ/VZcvXc/Liqz4qZ9dtxs9vx0YnOZG5usTmwqs2OzVSlMjT9Jqznfi8B0dkB6894DbxqQ3vDEs9j+2DPY/OATZg/Sjfc8hJdr62D09qE3YaAvEUfKOHkD0u6kgZ6UgcmjSfQbg9jT1oF1jlosdPhSK5UwhCMwLNzhcaF47jgpfwnym6YABShAAQpQgAIUoAAFKEABCqxwN++7RAlBKP5JM/xU5SR5L4TDi7NsjVhl9+I6uxefcHnxlboI7g224dUjBhp6R3BkdBKD6RmkczlzKraZahWDn9IydrlKuLCYvbCoWO7Pmr1BZS/RYhB0fFXwqR+M8R1SoLhy3lwuL8992UIiX/gpkUHoRCaDI2MTqE2m8EJLK37g8eIfKw/ic7ZK/IFc+r1fxdUWDVeUFabGb7Sq2Fqm4QaLik3m0CQ7tpU5cFOZA9eXKbjWqmGjVZu1zF2ZdfvkXP7+bgSmMiDdsd+OHfsqsH1POba9UoYtL8+qIN35a7OC9Nqnn8eqx5/GlQ88gs33PYStP/4ZnrbbEe9NmQHpQDyO3sTJG5D2m4Obkogne9Cd7MFgIglPexL/oNZDyE0LYIOiZ6864P8sf6NSgAIUoAAFKEABClCAAhSgAAVOjIC7baVwhTcId+xaUa4vEfbapcKtrzH3VUcvWmj1LFtS1XSdcDWvFpbmheK+2rOE6ll0qStyzRVaaL3cLtBC65doofXC3JrXi5qmq88+ELlQHIheJna7zzlH9a69wla3/roDtdfNV/wvLtV0bFN8+BN3AF+qCeI/GqP4RbgNu7sSqO0fQiw9g8mcDHBKFxmIFibGFybEZ5HNy4XA2eKyYbl4uNAOsZiXFu4XVxGbbUVla9EckM2xE2hJldenvkBOVlbn24EcIAAAIABJREFU8mY1aGJyCm1DQ6iJJ7GnvRMPBMK4s6Yef2Zz4vayCmzfa8WmvTass2hYa3Vho6wGLXdhg9WJ9WVO3GJx4laLhlstKuRApe0WxQxC11lVrLUqWFMuq0Y13GZx4RaLq7iUvhCavhsB43v1NeTy/xvKVGwvXpfaCLxRWwDZakD2SJX9UuXt2cdusyjYvt+OG+Xy+j1WXC8D0pf2YdsLr+LGX72Em3e+iFt3/hq3Pv0CPvbEc/j808/jm8/8Cv/17K9Q7nYjmew1A9LeRALJk7iCtDeRQl9PL2Q/0kTSQG88iUHDQDTVj/93OIzr7A2Y4/Snher/+9U27/olNm/xd09knQDmnJhfjHwVClCAAhSgAAUoQAEKUIACFPjgCMj/mXRFVFHVMi1czVPzFT1yoRL0CC0wKaqio0LTPWfYAt9aUtkaEu7w6BzVHxEO37On2/3Wxc7w2MWuaPo8VzS92BlNz3E1pYWz2dzmOEKjK2y+o2sdvoHbKv2RTx9uGv+GtzX9P23x9ItdiWxtsg+x8SkMTGeRzubNCs9jYaiZcJZizuNVoGasKYcmHdtkuFU67rU3Xx97yaMKlaUwlxfL+7xQ4D0RKJ2M5gAwGetnjp/Txd6fZq9Qs0o6b1ZKy6eY/wBQvJY/C3mzKlo+V1aDyvsy/AfGMxn0Tk2hdXAIBxMJvNQcw72eKL7lOozPVLhwh8WOHRYHbrA4sMmiYK1VxRqrhk3WQpXn9jLNHJwkq0Nl4CgDvO3FgUnyvgz3ZAXpNXLyvFXBdouGm4pbKSS8SVaXlpUqSE/96tHtFjlkqhAK75BDpywqbjM3DbdYpIUT28o0bC+zY5PVgavL7VhWruCicjuusNqwwXR04KZ9Nly514bVew5g+ysWfHy3BX+59wDutDjwnxVO/LKmDq82eqEFgzgc1NGo6zjc2IBDtYfQUN8AI54wBx2lEgaShnHS9iAtTLgvDG2S78WQU+6TCQzEE0jGe/F8pAOrtVoId3hmnRZJX+TU08IdSi9yhY+ssFoXfHB+gfOdUoACFKAABShAAQpQgAIUoMAJE5ijhX4tnEFzibtwyp6fwfRqm29ijT2QXmb3tQlX0C80f/MSezQ3T/YFVfS0UPzjwtGYOd3RiKVqIz7k9GJbTRCfr9Pxb4FmPNbSBWt3Hxp6R9E1PmUui5/KZM0l7jLTZED5nkRz/KLvAwEZ1JtL3c1MX1ZJy8nwhQpo+Zjsoyu3NLKYNmukSz8v8qem8JOTzmUxOj2DxNg4Ir0DcHV141fNLfix14evHKzFn2pu3GJTsMZqx4b9dty+x45bLIWgUoabpSnvs6sX3271Zem5b/d5p+Lx6612rCm34cpyB64st2N1uQMbrQq2lhU3q4LNVhXry9y43uLCjn0qPrLXji377Fhb5sBtFU78lVaNrxysw/2NPuwKR6F0dqEhkUC0rxex/j509fUh1ZdCsrsTna3NaGuJQvd74Wusx6GaKhw+eAiJnpN3WX0hFH3zUDduJNGfiGO0pwep5ACqWuL4jFv2pq7DArt/cJMthOVa+J4T9ouRL0QBClCAAhSgAAUoQAEKUIACHxABLfhlYfd+43Il2LHa5sdKWwBL7EHMt+sQSkBuOaH62xfYvVju8OBcpR5XOhtxR40ff+uJ4t6mIyjrSKChdxAdI2PoTWfMZfEy5JGXnFnRJvt/ziArp2fn5TL5QuWbrH6Tm7wwLDUZ+J8PiIA83+XPhnn6yxvmnSzyZoPc4gOyDUQ2j1wuj3Q2h/6pabQODaPyaA9ejLTg3no/7nLX4gsVbnza4sBH99mwbb8NW8ocuNniwC1lqlkFur1MDk7ScK1VxYZZweipGFK+l+/p1jIFv7dfwUf3q/jofg2/v9+FdVY31pa7sNmq4eb9stJWwbpyOz7m0PD3VdX4oceL3U1t8Pak0DE4gv6pNCYy8nOy2Ct5Jov85BSmh4cx0pvCUNKA7C1qdHTiaKwdzU0RhIJ+eBvrUVd7EAerqtHd2XWSV42+eUDaH0+aw6eSRjf64j0Yiqegd8fxjRo/Fjq8EEoI87VwxZbHPXM/IL/B+TYpQAEKUIACFKAABShAAQpQ4IQIqPrLQtU7hOLLCqURwlaHeRW1WKU1YkeVF3/lacIPo114vsOAkhiAb2gURycmMZTOYjqdw0w2jynIidilmrgMkJGpaCH8yeYLd4+tbZeHyU0mRK/fPiDhGN8mBcxk1EzBiivrixWlY7k84pOTCPb2Q23vxFN6FD843Ii/r6zGHaqG2w6o+LBctr5fxeoyJ1ZaXVhS7sQl5U5ca5VLuAvLuK864MCacrsZxsnra60OTpMvO/GDoWT/0NJ2mdWJS2TrgX0O3PrqAfx/++z4sq0S/6+mEQ8HmrA71oXKRAotQ0MwJiYxMj2D9EwWM7I/LArj5bLIIINp5LM55GZyyE5nMD05jfGRMQz2D6K/dwCJeBKdR7rR0d6BaCSEcChoBqT1hw+hyuVCR6z9lA1I+xIJyN6qiWQcPcke9CTj6E8YSBztw88CLbhcPYwLFV9yXSQy74T8fuSLUIACFKAABShAAQpQgAIUoMC7J3COGlq7wqGvEY7gBaIq+peiMvh14QzduVwN3blSjdz5ITVy50pn5E5RGZLb10WV/lnhjlwoKoIrRXXzPxb2m49/XWihzy9Umz8lbKH14mDrV0Rl5E5RHblTHGz5O1Hu+6OVaujOdRWeO290HL7zT12ef7rNHQzfUhPNfqWxFffrHdjTmURD/wjaJ9IYmclgOleY/m4u/s3PmL0OZZXbTD6HKfk/9seL3czOiXKZsPwf/um8HJ1UmJAtg1AZlBaWFBeCgGMjkkohaanklNkZBd5rgdI5WbqeneTLfbMuxw55zb5Ze2fdLB0iT/WJbBbGVBrh4RG4enrw62gUPznswZ1qFf7CqmJHmQMbLHZssDhwvUXBDfs1bLc48f+zdyZwbtz12R8cSMLlhEBISEKIE8exY+P7wGcSh1w0EK5yl7OhDZTCy9v2fWkLzdsGXnhpgV68hb5AS9oCIbE1Gu1Kc0l7n7qlve9Dx2pv7Wp163k/v/9oduVNnNiJndjev/L5e0aj0THPjiYzXz2/37Nb1LDb6sR+ScMh5hBVcDfrd2n0AN1N/UHp+WZPUOoDKpGT1OiHebjcT/SVdFq+XO9N/T6Nnp/U99MIUKJQJGotYPRUpT6rKms7cMiqYD8rhTd6rR6xKjCWGQCU4PMOq248V1RwyCLjyEkZ91hkvMeq4kNyLb7ubMIP2gL4bVc/WqNx9M8nMZXLsWAscs8bfWZzxt5U7hdL7uASG2XHaHm+WMghl0sjk0sjlUlhLjmP6akpTCbiiEXGMDbcj6HBXsNBGvTD625Da3MD6lw16O7ovGQB6Vg8ikgshtnxOObG45iMxEBl9/HYOKaicdh7xvGQ3p7cpHj/+3o99HuCI/R7gh44LjjDD7xODz+6Xg99Zb0a+soVNX1feqPW9eaX7//y/J24AlwBrgBXgCvAFeAKcAW4AlwBrgBX4IUV0EIfFfSOGkHzfedVzmD4jYoPgu6HUNcFQfGWBNVPPUGnr9N8szeqPtwk+6dv07uH3qF3xd4kBwpvkQOla5Vg6XolWBK0YEFwhvKCM5QWZHdJkNtLt1c3lw7K7cXP1gcKT/gHSv85OlVqnEuW+jO50kw2j3ShyFPdTXrFp2tSARZ4xID+s53NxmMG2KdGEYS4cgAbBaqRLxbZKOXzKBUKKJTIUW30EM0CmAPQO5+ENjKKf/X68RfOWnzRpuOjoo5HymE+uyQDxFXCQ3ImVt4nqFd535w/3XLz8bU63SppuFPSsF3SWGsB6gdKWqzoZUBlAswUoLTTqmOLpOP6KgVXVMl4u03BVknGDosd+5+x49hvJXzU4sBXlRr8nduPE8PjaJ+ew3g6g7lcDjkWqPXS24VQ25FCoYBcLod0Os1Gcn4es9PTmEpMIjo2jsjoGAb7+9DX280cpF5PO9pamhggDfj8lywgfb4epRTkRCMYSeCrenvpBkc7/f+wKOiB7DqHp1tQfZk3Ke7SW/Ug3qp3F65xdDz4wv9z5mtwBbgCXAGuAFeAK8AV4ApwBbgCXAGuwMunQE3460JjL0HQzrfJgaUtjjBuqQ74rpJ9yqsoMImAqepfuN4RTl3nCOMyOUT3CZ5CcLhZWfx11c04pLbjA3U+fKk9jB919MM6EoNvchbRxTQWCNyU2Q+7hC8WgHwehUKWIR+KiOE3rsBaVYCAJoUhUasIKngmvFkZmkSuT3JBZ0pUBF00eocui0VtJkqYSKfRPT2DuuEx/CrUjW83t+Nzeg3uszmw92QVdpy04zaLgutsTmyxqjgmqthfDk0yA5PWKsw8H9t9TLTjbms1jokOHGU9WRUcFw2H6GabgiurZQhVGm6WarDN4sShEwqOP2PHAVHGcdmFx2qa8SN3EL/tGoAnGsXQQhLzRfr7my542leKKBVzAA3qH3sObs8FSOcZIKUS+0lEI1FExsYxNDDAAGlHOAifpx3trc1orKuHp619TQJSgqcTFOJELQhi03i8NYybHS14oxyAoHakBS0EQQ9lBTX4sxtqupNvkoMPvXz/k+fvxBXgCnAFuAJcAa4AV4ArwBXgCnAFuALPr8Djj6+7Rg/91RWUIK8FDeeoRkA0hBv0Htxi92NTtQ9bZR+uVD24XvXgoO7GR2o9+NO2TvwmPICm6DTGltJYXF3+W6SKeHK4ERk1Uz8M7FMoUSBMuf531fPOwTU+fwmuwMWlAHOCUuPcggG7CgS8CHwVUKR+kMUScoUiUpkCZpbSGFxYRHM8jv/q6cdfN7bi83YVD52oxoFnqrD7pB27RAeo3H27pGJnGYbeLaq416LhuEVnZfBbbEZo0mqn6PmAhWvpNfeKCmhQMNWucl/Ww6ITNK63ubBVcuK4VceHRA2fs+n4qqzju02t+HW4E62JBCbTWVYGb+zAdHCkA6npLCa3MO0jNGiejqsv3TVqflnomEyjWCwin88jk8lgaWkJhoN0BpMTCcQjUYwPj2JocBC9PV2sD6nf62YO0sb6ejTVN1zSSfbP5yJlkDQewXRkDPORWdhDYzjgaIYg04+JAQKk9ENkzw013VMckD7/qQl/lCvAFeAKcAW4AlwBrgBXgCvAFeAKnKoA8CrhqY7LBZfr1YK7nIxbXX3FxurqKwQadHsc69h8eTk9Zg5z+anTviuEahrVVwhPPXW54PD+3jrZN32Dow3vtLfgoNyCI1oL3tvgwR95O/F/ugbxn5EE3NPzGFlcwkw2i2yBko6NUl/D0UQ9PkssJZ56f9IycrUtldchf2i5Cx7zx1HpL63DICmDp+YlOp9yBdagAsz9Z3TGXSoWMZvNYXRpCb6pGdhGx/AvgRC+1diKL2i1+EC1ikOSHbdZq7FVlLHXomKXqGGz1YmbbS7cZNOw0aZhp2SUcxMAvcOmYYuk4k5Jwe02BVRSTz1ED5ymbH4tAc0Xs60rZfIrbQdI5z1lOLrHImODqGKLTcNhm4KPKS58pb4ZP/IG8czACNrikxhKLmCaUuOLBWTLYNL4IcloqkBO4VyJHiu76yt+TypjUzqCsv/K3ZbPyReH4OjzAtJoDOMjoxgeOhWQkoO0uaER9TV1rAz/hUDipfp4lPUkjSI5PoaJ+AS04Ri+oLdhVzWBUg/9EDknqH7vFYr//j1uGGn3wGWCC68+9X/+/B5XgCvAFeAKcAW4AlwBrgBXgCvAFVjrCsjBzZfV9H7uZiV8+K1K8K+v1UJPC6r/l4Lm++3rFf+nbtDDv9qgBn59ozMsrpd9PxD0wE+Fmo4TgjP09G1ql3gLDd2YCnqvKDi7REEPi4IeFAVnQHx1jU+8oTYoHm0Iih/3dIuPBvu6/jQ8hH/pHYc6NonOyXkk0jmkmMOz8pqbnEx5lEp5FEs5unwvO5gMsGNcv9N8udSTJpXmJ7PE3nRDsfVMdHpuykMrPy2f5wqcEwWW91d6NfNOOR2Mdl/mkDbeiR4t7/bLb218H+gR40ZfK+odSj8yUJL4eHKRtaJwjETwi64+PNHmw5ed9fiITcWDJ6vxrmeqcIfFjo1WBdusKnMm7hd15kg8JFLQj4a7RA33iAqOWxTcazECkSjkZ69VZn0v7xKdOGpx4gh7no4j5d6jFB70XLDvxUDDi+E5BIRpGAFIMrbayGkrs/t3iwrT8Jio4DALSaJ1NRwRKbTKCJo6KBohSzdKTmyy6thVXve4pOIDdic+r9XjG3Ut+IEnDEvnANzjExiemUMyR7iz8kbuz0zZLVx2grIkuQpHqLkzlfko7Xvm3kevRYuNfYvmqC3Dyj5W+U5nO28CUupB+pwO0mgMY8MjGB4cZCX2XZ1hBHwelmTf3NiA+honxkaG12yZfSIygYloAqMTYxifGMVkNA5/JIE/bw1ig9IGQQ3iGiU0cZXsfer1dT3SGxTvHwo1Pf8g1Pf9kyB2v3Gtn/7w7ecKcAW4AlwBrgBXgCvAFeAKcAW4AssKXO70f/MaPYjrnMHctYqv+BbFgxtkL65VvFin+KKC5m8VtID3GqUD18ghutjC9XIwKejBMUHzQlA9zKlyhcODLVo77nG58bnmML7p7cX/7R2HYzQB//QiRhezmM0WkaUSXnIwne2VNF+fK3CJKmAiJwahKlgo3TdGCblSEekS/UxQYu5p4/tD/UGpLyT5qQ18RW7pmVyOlcW3xhN4ZnAEPwx24M+aW/ExrRb3Vut4yKLiPScV3GMx0sx3lEOTzqb8ndY1x8UAK1/Oz0gQ+E6bjDtsdmy02XGbzY7NNgcDoUes1BfUAJ8bJR1vsblwo83FApN2SDrW2xS8QZJxp8XOUuPfJ+n4fa0Wf97Qhn/yh3BiYAgNsQR6F1OI53JIUcAR7QMX6RGVAGllSFMqlWIl9jPT06zEPkY9SEfHWA/S/r4eMEDq9zJA2tJUh7oaHYMDfYiTkzIa44M0iMXQH5/Gz/yDOO5og6C4sU4J4ColgDfJ/qU3KqHS5c7O/tdroeuWTwT4DFeAK8AV4ApwBbgCXAGuAFeAK8AVWLMK2DxbBLvvFkHxfkvQglOC4o8IMoUhhSDI/lFBDkZZOJJGqfI+CA4PC0naqLhxn9OHjzWG8XV3D74bGsS/D0bhiM3AO5vEcCqNmVyelXESzyqiCIpMoriPfKmAQhnmGD1BL1HixTeLK3AWCpAfj5LiqV0E/UffGpon56fRp5Ha6poI1HjhXLGE6UwG/bNzaI7FYOkfxE8DIXyv0Y0/UevwKbuG45KM/RYHDp5UsceiYatVxyZJB4UkHRYVEKw7KpYDlHj5O3O/niuQetSq4C5RZlD0sEh66zggurBXdGKXVcMWUcEGi4JNFhWHrRo+Xu3Cl/UG/EWzB/8Q6oSlfwRtsUkMzicxt5RGhrUZKfeNZb1j8ygV86D+ylmjgchZ7HEXxqrGvn1qir0JSGenjR6kBEij4xEMDw6AAGl3VwdCAR8DpK3N9aiv1Rk0nYjGGRjkkDSGWDSOmUgU09EYbL1DeK+rHVdX+yAoHRTghKuU4MwGvSNyTXXLTWv2/IdvOFeAK8AV4ApwBbgCXAGuAFeAK8AVWFbA4fueIAefFLSOoKAF85epgczVDi9usXvxVtmN2xU3HpLd+FJtEN9p78O/9YxAHk8gMJPESGoJU9k80hSwwa61jXJ4FuTBbHBGgSbr+1ksu9wqYM+FcXnOPwVX4AJRgMJviiWUaNB3igXXEPwyXKMLxSLGFxbhS0xB7B/AD31+fKWxEZ/WavCBKhV3WWXcKqp4raThKpuCDZKKbZJRHr/HqrGydir1PmiVcUR0YI+kMEhKTkeCdwRJ11Lp+7mCoM96HWlF6zfbdFxe5cR1Nh13WjXsZBpX40HJji86dPxNfTP+LdgJ5/AY/BOTiCQXMJfNgcA33ejIWkAOOWSYi9jA5gTJS8hTywSamq5RespFZsk34ShNKx2kFNJEKfZzqwDpyPAwA6TkIA0F/acAUgptokR3GhyQxjAZjWIiNoZofATRiTgGhibwJ7V+bCE3KQUk6oGiUBP0CtUt65fPB/gMV4ArwBXgCnAFuAJcAa4AV4ArwBV4RRWgQCS4jLCEp3CZIPluF6rdt90guV93yueqarteED0bBUfHxlMuasgB6vBsZI+Jno3XOpo2XqGHbmPPdbtfJyi+25cfp/VoPOXaKPzk5G2CrfU3QrWnbYPmz72vxosve7rxg95h/CqaQMvkDHrnlxBLZ5HMZZHJ51iAR75YQJ5CNQqUPEwwx3C2UYEvdQmlznf0n3EZT6DH7JFIl/s0jH8vECzFPwZX4EUqcDY06szXXSgUMJJcRMt4DL/u7sUP2r34b3WN+LBaw0rj75Z0HGZ9QWVstMrYSsnlVh17RA1Unr1d0ljZ+z4WmKRgn1XGAdbfUmEhSUYPUA37RQPkUYk8BShRwNLZlNc/CwxeQu7TSlBM85XD3O6Vdcp6U7sBUcGukw7sPmHHrhN2PGxV8ftqHf6m1YMnu3qgj42jY3ISY4uLmMmkkS7kkC/mASqPN6E4a59gHDOpRSgda2mY4NzMl2OwlLUPNbDpuewJ+iK/EGf9tOcDpGaK/VRikkHPyNg4RoeHWQ/Szo4QwkE/vO42tLU0oL7WhZamBl5iX9FeIBofx0Q0hpmxSUxGYohOjGEsFsdPvL1GeBNVhNR1PSVY2t4uSP4bBcV7g+Bwv014/KnLTznv4He4AlwBrgBXgCvAFeAKcAW4AlwBrsDLpcCrVf+RV+ldQ4ISbhDUYLtQ01UUajryguqdFPSgX9BC/3x1bc/jgiuQFOpCeaG2qyDIwbnXKR0dlyn+ZsEZ7hFqu4tCTWdecHXl3+zsyV/m7MoLsr9LUPwTgitQEGqC+WtqAvlDDeH8h1u78/8zNJj/l8F4XonOlnqSGcxkjYT45SvcSp7DgpNWvEsEQs2+iGw1+qdifVqT4Ojpb6uecPoV+SNcgVdUAXNPNaeErYzun+Tbo/CwIqjSmQLhzR8E6PvBfiQoFVBiD9IKObAV6deCApAvlJDM5RBZXERgahbq4Ai+5+/CH9a14gPVTrxblHHkpB2HT9px0CJjr1XBncwRqoHcoPusGg6Ww3wIeFKwD00pCOiIVWFuUCMxnkKTjB6jFPxjDA0UtFSZJr9XUrFHWklHNyHgpTQloHlQdLJBIVPkmD0kKthks2OX5MAx0YH7RQcesMi4W3TgqOgoByspLGCKwqYOWZ04IDqxTdSx3qpjs6jhmKjifVYVn1Fc+B/1DfiJPwBX/yD6ZmYwl86yH5GetROzHcrcq+iIadzMJTRlt8oFywvNB+lA+0IrVKx7gc6a7lFykGazWaTTaTYWkguYnZ4GAdJEfALjo2MYGRpivUZ7ujsRDgXg9bSjraUJTQ21qKt1IRYZRzwW5Q7SKJXYxxggnYrEQa0HxmMRTMRGEUnEIfUM4f1yS3G93TP6VkcgLbhC6bdowdQblGBRUAPPvFznPvx9uAJcAa4AV4ArwBXgCnAFuAJcAa7AqQrUdn5aUL1FQfMUbtK8uV12N7ZXe3Czw4vrZF/xrbKn8UbZV32gOph/V1UAWx2hhau1DuoVqgu13RD00Mw1Dk/0tqp23FrdjBuranGv2ozH6n34UagfNZEpDM4vYTpbQKZIpZnkSiqhQC7QEjk+c6w76AV6/cw/FlfgFVHA7AlKfUHLOJT1CDXuG8FJFJaUQZ71CmUfkv06UO4RWe4kSutPFAHvzCx+MzCE/9XShk8pOu62VmOvtRpvt8oQqjXm4KSeoAQlydFJoUmXEqC8ELZllyRju82BbTYHC1DaJil44KSGuy069kg6Ntp0CNUuCNW1EKpc7D79HV5tlfBmq4gDJyz4mFSFP69twH/5w6AArIHFRcwVCkizYyodV4EcuT5fkb324nvT0wPSJKgHqekgjY6OYbQCkHaEg/AvA9I6uHQV4+OjmIhzQHq6FgNTkRiS4xFMRSbQNjqDT8pNuExpwaFqPwQtTGn30Q12v3bqCQq/xxXgCnAFuAJcAa4AV4ArwBXgCnAFXi4FXKGHBS2QFRQvBIVCFHwQ1JARlKQESiw8yRmMCaq3JMjtWKe05W/S2nK7GgL4eIMffxrow4/7RiFGpuCdnkMinWUgdOVS2fC2sciXUg6FUpYFeyBPrraVoveV9fkcV4ArsGLOI3topRu0HDHPHH00X2Q9I+dyeYwlk/DEE7D2DeHHvjC+UdeGz9tdeP9JGcefrsbuZ6rxdlHGZquOuywu3C06cYxcjRZyf5Iz1ICivNT93MPh/ZKGu0UV99CwaLjX4sRdFie2WXXsoB6tFoW5dY9YZDxiU/FFrQbfaWzDzwJh1A6OoDsxhURqCdlyf9DlbwjZh6lMPp9DqVAA68Fc7sv8XKbP5efxGabAcwFS6kG6kExibmaWAVICfrHxCMZGRpYdpAyQ+jxwt7WgqcEApIP9vYhxB+lpHbTRaALTkRgWxiIsvGkoMoHvNPlxpdoCQQtSX9IRQfM4X65TH/4+XAGuAFeAK8AV4ApwBbgCXAGuwMWgAPAq4UyGILyKbQ6tS/OVzzG303jMvCesXue1augj1zuChWvsflzu8GKd4sY1cjt2ye04rrnxwRofPtcUxnf9ffhN3yjaEnMYT2WRyhvhSMsX4YzVUMiL4QwlXyi52yjsxQjFNsAOXZBmAGRZTnb5n5UqT37ZzhXgCpAC1ACS9dkFg2JLxRIWCwWWGj+cXEBwagbSwDD+PhjGV2rrcJ/DjlskK3Y8Y8O+k0Zv0KuqXBCqarFRcmKH5MQhUcc9Fp2FIm2VFGwlR6PkYCXeOySZuUgJklJ5PPUZXelzee6BoQljL/VpJWx+c5WKy20qNtlkHLYpeKBaxSc1HX9W34gf+/ywDwyhY3YW03mKRTJvdNw02ygA5BrOsl7LRtdPcooZSf6mAAAgAElEQVRSyxFyCmfY8nKDEX5MNQV8wSmV11eW2DNAurCAuRkjxZ5K7OORKAOkA/29oBJ76kMaKAPS5sZ61Dg1lm4fj0VOCwhP56xcK8vH4zFE4zHEYtSKYBxT0QhmYzP4SbgXN9Y04cqaELbIgepnndOsnL3wOa4AV4ArwBXgCnAFuAJcAa4AV+CSVYDgpezeLMiBbYLTv1VwdmwVHIHdb6npefR6tfMxGrfonY+9WQ1/er0j+Ilb9NAf3qF2Pra9vPy19vaPC9Vt7xXqO78kyL5P7tc6v7BN7XzsbXrXo69RQnsFOfSwUDP4qKB57xQc/q2CrWWP4Ax+UZDbHnu73PbYQZfnDw40Bn+ypyFY/GRbJ77t78d/9o1Di0wiNDOPsaUMyJlGriUK6TDcSeWmh8UCigRDi0bitcFBKQKpHJNEycDFMuep6BtKL0OQlPonGpf2dHnPr+Zf8Cqer/CKKmB2W2Qf4pQ7FR/LXF7+1aDyroGtyktY01DjB4PV7XJpjUy+gHg6g875ebgiUfymZwA/bPfhz2qb8RmlBg9UqdhEfUHJ+WlRcdCilHt6Us9P6uepYJ9I4UgyDlllHBVlHLbK2G8lGGrHbsmBfZQiL1E5vRGytE2ikCWVJcsTIF0LqfJG71SjfyoBYeqjukNSsFciPan3J/VTNabUX/WgqLB1lnupWqmXqobdVg2bJR3brBr2UJsC+ntYjD6i91sVfNjhwudqmvC9Fi/+K9yF2tExdE5NIZZKYSGbY8dX6h1bKhHupN6yxjG2UCqw9gnmEdI8BBfpcMmOocaPVOwuLVqeqdgn+ewLKlAJSDOZDAxASg7SlRJ700E6NNiP3p4udFUAUgpooqCmgN8LDkhjpwXE05Fxlm4fjcVBI0LTiQgS0Sga+8bwidowVbDUCo7A0Rvquv7oMof7E0Jd12cFvenGS/YckG8YV4ArwBXgCnAFuAJcAa4AV4ArUFbgH6qvEPTgbwUtGBH0QELQg0uCFpwW6noh1PdCqOvBurpuCLUddOEwcZkrjNfX9+Kahl7cXNeHtzk7sU4LQajpgqD5h65u6MUb63twGfUGVfzZy5QAbq7twh7Nn7q/Lpj6SHNX5svhUTwxmMCv4nOonc+gZymLZDaLXBnqPOfVJNHPlZpfFoNk2JpWZleeZ0Kg8mMVq5QfKa9q3jOnK6/A57gCF5oCJnsioEmAio0y2ifgT98PAlh5+mGAmaYJXlGkEv1oYMyVrdQolPLIFPKYzeYQW8qgY2YWdZEonu7tx498IfyP+jZ8SGvA3ZKKQycdOHCiGgdOOrCP9Qg1wOZOyQBzlAbPQB8L/TFdnwbgI8hnjv1W6i9KzzWmFJJEDlFjapTXV7od14J7dK9VL4dOkUOW4LLhqN0vyTgiUliSzEKnSENTP4KoW6wq7iQtrRpz4x6SNByocuERuQ6P1TTj8RYP/m+oC+LQMNyJBOILC8jkT9MVdPnwtzyzcuA8Za78jahcbfWXhB7jtzNWwPihrsR+6CsUcshmM8hm01haWsTCQhLzs0aJ/QSBvLFxjI2OgABpX283ujrDCPq98LS3sgT7hroaNj8RPz0gXCtO0dNtJ6XaT0SNHq0U4hSLxVio1fR4DJPRSQRHx/FYSye2OtzF1zd0QnAGIbg6+gXZ935+zsgV4ApwBbgCXAGuAFeAK8AV4Apc6gpo/k1vdXUmr3KFnYLq+w9BDxUF1Yd1sgeXyV5cJvsgyH7c4PBhi+wvXSd7QY8LmndCUIOUJg/B7sXGqnZssrcVbtPbcbTOh0fbOvG3oSE8ORSFHE/AN5dEJJ3FfL6IbCmPXKlgjGIB+QL1NzRK48/4ypKvyBVYawqUCSlhTypxpsG665b7PdLD5PfLl8ptJSpgVRYlJNJp9EzPomFkDE929eJ7rV58qa4J76XApCpKf6eEeBUbJR1XVzmZs/OAtNIX9FIvRX8lto+S4o9aHThM7lDmENVwj8WFQ6ITO606brPpWG9z4irJiTstCo5YHHhAdODdsoJP19fjCY8X/9ndi7qxCHqmZhBfWsJ8LotsIc9KtkvUhqRQZIF0BM4rdom19u25ILf3VECaZ3B0BZDOY35mFtOTUzAB6fjoKIaHBhgg7e4MIxT0w+tuQ2tzIxrra0Gl9okJDkhPB0hXLzeT7mcjMcyMG67SkegU/s3bjS1aKwTFW9yphhc3OTxfvtRPBfn2cQW4AlwBrgBXgCvAFeAKcAXWvAJXNna+42213SPXOrvGBMU/KKj+EgOgsh/rlAAucwRxtT0AweGFYG/DNfZ2bFc8eLAmnPlES0fpq4Fe/KB3BL8ZnUDN1DyG51OYyWSRzhOkoaLNCvsmK+E0yjiphJP+oz6h1NOOX7pfkNfv/ENdQApQL11WwrxsHy2H47CFxgdN5XOsbDo0OQn76Ah+3tWFv2v34X+6mvBZuRbvthF407DFqmCrqGCnSCXZOgNyd4k67hYpyEdhg5ydrwQ0vNTfk5yxzB0radgm6aw0frfViQMWDXtOKrjDYsc+ix2/Y5XxKbkGf1rXjL9z+/Grrl7UjkXQMT2DiYUlpLI55FnInIE96V8DmBdZiXyxWACVyDMfMSuHv4B2Zv5RmAKVgDSfzyGXMxyk6XQKi4tJJGfnGCClHqSxSBTjqxyk4TIgbWtpYoCUyux5if1ZAOJYHOQqpeCm2fEYZmgaHUViIgGlJ4qPO9xYp/mLgsIB6Zo/WeYCcAW4AlwBrgBXgCvAFeAKvBIK4FWCy/XqUwawbtUnWVnnKVzGQo+eeuoygcbq59J9Wodu1G/UfJxeE7hMUN1XCXpQFFT/z9+gBjw3Ony4rrodN8ot2Co34x69FZ9uDuCvA7349VAcDVML6E+mMZnJYalQQr5QQilfpLpesIafrJcn87EhjxyKBG/KzjeasEAPI/vFyE16rhJOfvHMFeAKPEsB6pmbRwnpUgnzxSIS+QK6FxZRE0vgyY5efKexHX+o1+L91SqO2Ox4m60Kgq0Km60KdlhV3CFpuN7mxJtsTmxkcI7coUb/y52SjNuqZNxaHhTiY5TCc0h6roEttRFgfVqtKm6zOlhI1YNVdnxOc+JbbW34955eOCcS6FxcRDyTYcFY9HenZgko0qAeoUb3ZDqeZlhoEnuUHV9pGQUmUQgdBS1R/9DlH6qetVfxBa+kAs8NSJdgAlIqsScH6eREwgCkYxUO0q4OhEMB+DztzEFqJtmPjQ4zx+lqtyS//2xwSnB0MkqQNIqJyDgiI4MYHBzAaHcXJgZGcHIwjstlb1GQvV9ZdQ7G73IFuAJcAa4AV4ArwBXgCnAFuALnW4H1Suftu+tG3Dud/fVbXL31t7q6699a0ysK9rYvCqr/AUHxfUfQgj8T6sItQn1HvVAX1gXV9xdXK4HfCnUdFqG+o4Etb+iuF+q66291DtRf5xp0rZM7/l5w9fxCqB+oF+r6GgRbq/161VO3zdHmeZfejo82BZYeDw3O/2JgAmp8Dj2zSUSXMpjP55FhJbyGS8m4mKQAD/J+kvuzyFxMxEfpwrxyLbpD91n4R8UjtGx5PXZn+d4rea3K35sr8OIUoN2X6D8N82b2zDWXl3dx464RKsZ+PGDrEfTKMfDFfmRY9XVI5vIYnklCGh7DP/rD+GZDC76g1uDD1Rrut2k4ZlWxS9Rwq6TjTknHfquOg1YNR0UNRy0q6xu630ohSVRGL+OYKOMuq8LuExjdaHNgm0SPGyFB1E+UXuNcg8GL4fUOijoOizqOkHaiocetNhk7WE9QBfdaVNxL+okUPOXAYRamJON+UcN9os40P2B1YqvkxPW2GmwSNew64cC7nq7G3U9L+F1Jxn9zNuAHvhCeGhqFLzGF0bl5zFIwDyWZ0w9K9Pdng/4hvLkckcQeIFRK+9HybmKub+575tRcvryi+QCfXkgKGEGDRRQKeeRyOZghTYuLC8xBOjM1/SxA2t/XwxLrCZD6vW60tzaz8nqXrmKgv29NAVJy1rLeorEo6ycar5xSz9F4HAkaExNMl8joGIYGBtHb1Y2wP4CAzw+/z4tQKIj+gV4kElPIpjNAMYuO5BK2yt6MIPs/er7P/fjrcwW4AlwBrgBXgCvAFeAKcAW4AqsVcIZ3CG2DEHSf0etTNXp+3ljbnbxJDSxeXdeFqx2eyE0OT9etir90kxaevkYOpF6rdeB1ShBvkv14i8ODd1S7cUO1B4LixpVKOzbXBHBXfQiP1gfxfXc/ftsXRXNsFkNLOUyXSsxptHIdXUl6LqRLSf5ZuAIXkAJlAEXfFtO1R1MaJtIi5x85/Mzl7JvFEsLzAE3L8UnJQh6xDF2QJ1Ebn8CTvT14vL0dn1M13GO1Y9tvRbzzhB07LTJ2iUbSO/ULrYSOZuiRucx0Kpr3zenq5byU3tCR9LzdpuJWm4Lbqhy4zSbjTpvMUuMPiUaYFDluyX17k03HHTYd2yUNOyQNQpUdV9mqsd1ajeNWGR+sduJLSi2+3ezFk5190CNx9KXSmCmVkF7ehVeOuMuL+MyaU2AFkBZWAdLFZwHSyNgY60FKgLSnuxMd4SADpO62FpCDtMapIRQIrDlAGqewpXgEE/EoG9HIGMhJOzzUj76eLnSGg/C2t6KtuQXtzS1wt7Yh5A8wSDo0NIR4PI6FhQUU8kZLCjoyUwreVDaLHTW+oiAH/nj1qRq/zxXgCnAFuAJcAa4AV4ArwBXgCpxvBRq8N1yu+/JvVNy43uHGO+xegp55QQ14BTWwJGiBHkHx/qOghWYE1ZcSNPeooLZDUFrwRkcztsgteLjGgz9u78APe0Ygx6fQsZDCZKGATLHEgpHylGtNvekYqCkapfGF8rTIutituYtUvsFcgbNWoAxIyc9Hbmr6ThHwNL5BhsuPNQ1lLlEKmS8hXyxiPl/A0OIimiIx/EeoE0+4GvDFah0ftNhxVKzGnZKDQbcDoo6dIpXD62zsFlXs56FJp0BhE/qeiymB4uOijPssMnOKHrdQYJLhJt0vqtguKdgsKdhIjl2LhodOKviExYGvyTX4dksb/qu3F57ZGUQzGaSZG7R8LC3kgFwWyBeAQomBF9BxlvYLflvzCpwNIKUk+5HhARAg7SXw1xFaBqQU1EQ9SNtaWxCPxbEWSuqj4xGMDg1joLcXHeEACBRTP9aW5ka0NDUwZ63X046A38u06uvuwVD/AMZGRpk+5M5NpVLI5+knLDpGs3+NYoDysfoDLR0pweH7nfN96sdfnyvAFeAKcAW4AlwBrgBXgCvAFVitgObf9A5XP9bb/RAcfggKpciTmzSI9Q4vblX92FvfiffVB/FYWwe+Fx7Cr/vHUBOdRv/MPKYzOWQpxOWUG5X05pEvUUE8K4pnSIdQDo0MS8Q2CuGXyztPeT6/wxXgCqxWgHmNWI/dclPdQgnFYp4liC/kc5hILaFjahrO0TH8W2cn/tLtxu/V1uEjdg0PWhzYfcKO6y0K1lt13Czp2GZzgsqzj4ouHBWdrMz7LlFl5dwE7g5YFewVFSPgZ5V79FwAwrX6GuSopW0nAH2TpGODpGGnqOKQqLE2BHdVOfAxRcOf1Tbgh24fTnT3omU8ht6ZWcxks8itAp0Ml5cKRtcFFo5kwFA68mYIpNMjBGJWH6ZX72D8/iWvgAnJCwTUC4aDNJvNIp1OY3FxEcm5edaDdCoxyYBeZGwco6NDGOjvXQakBP88bS2sDykB0oa6mosGjk6sArlGqXycOWBpnsrn2TYPj6C/pxfdnV3M+elze5gbtLWpGc0NBEObGBj1uNsYMKbwKoLHvd2dTKuhwX6Mj40iHoliZnIKi/NJZFJLKOSon++zf6hgDtJSnvV7/rq3r3id3c0dpKvPVfl9rgBXgCvAFeAKcAW4AlwBrsA5VQBYd21bx/U3SO7XCUr3DYLWfus7bZ49l2v+3K26D/c5vfhcfQDfbO/CL8MDUIaiCEwnEcnmsEhGJHb5aGBOKg3LFQvIsiAX5mdjrjYjLqmALIFQcrBRX1C6PjdHqcRMTWRsMvxvFb3tLvnLU76BXIGzV4Aup+mimvpFLuRyGE2l4JmZgWM8ip939eOJNh++oNXjQUnFkZMOvOuEAzutMm6WZFxXpWCXpIHKuXdKKnOK7raqOGJVcdRKUE7BPquMXZKM7RL1vlTKwwj2WasQs3K7STsTatJylghfMaVl5AalYT5G61c+j5azdUQFB0QFhyUNx6td+F3ZiT+uacT33W78R3c3XOPjGEgmMZ2nY6h5bKSDZx6lIoXQGU78Iu0PLEaphCzry0zu0RUOSsdWZh6l42+Zx5jTs98D+TMuFQVMOPdiAWlXZxhBAqTtrcwx2Vhfi7oaJ8hZSTDwQneRxiJGcFJsPIqx4REMDw4yENoZCiPg9YEAaFN9Axrr6tkgGMrK5Fva4G13w+/xMmAaDgVBWvR2d6G/rxsEREeGBxEZH2V9SScTcczNTiOVXEA2nUYxlwe5uFca+VbsUeVzIeqznisV8f2e8eIGqfWPzum5H38xrgBXgCvAFeAKcAW4AlwBrgBXYJUC1S3r31TXLQuqr+VatWtAqOmIPREemWyfnEPvfAqT6SzSOQruMC62l0/h2ZU34VHyIpFfyRir1iqvXrYpmVfr5Yt28y57jnmnbGqiu/zGFbjYFDD3WwJPy6O8EcZ+Tk6+8nVx+dqYvh15BjvJ/UlhSUWj9URF5FiuCMxlsxhfSCKYSEAZHMYvg134RosHX3Q24ncpLEkyQnsOWmTstSjYRgnlko7tVjM0ySjVPiZqOCgqOFgOSTpaDvy5iyAdOUStCgOjNKXQpENsUNI8vc6pPUcroeGlME/AkraDwPFWScUWScMuSceecmDUfivBZQWbWWgSaUVAmeAyBUxRr1BaJmMvgWkWOEUOUA2HRB3bLApuFKtx0OrAB6pVPKrV4q8aWvDP3hB+0zOAutgE6/86m84gnTfcn8v7v3l8JKDC3PnGsZfoysrc8toGdDF3xorFy8R0eZ+sfJDPr0UFCJDSoDJ7gqRU6m06SFOLi1iYn8fstBHSRLAzOj6O0ZEhDA70oa+32whqCvrhdbcxB6XZh5RKyFe7M88nLK18LzYfi2EiFsUETeMxxGMR9tnHRkcwNDiA/p5udIRDCPi8aG8l92sTGuvrWB/VpoZ6NDU0oKWJYGgT2ltb4W5rg8/TDr/Hg2DAh45QEJ0dYdaHtb+3B4P9/RgZHML4yCioTysFNVEo0/T0FObn5pBKLSKbyTCNTSh92v2tRD9y0P9DCigVi/iP0Xhx88kGDkhXnb7yu1wBrgBXgCvAFeAKcAW4AlyBc6tAS9/6N+vBIAUy3eAIQdD8+GFw0DhvZ/ai57rKPu1pPX+AK7C2FSh/XcjJR8FImXJgkhmaRC4+cveRm5rmV75dhht0KZ/HTCaL0YVFeBJTqBoewb+EO/DN1jZ8rqYODyk6dkt2vM1qx1WiHe+0KNglyqe4GStB5aUONCu39VzO7yoD0s02BVvLQUlbbA4GRvdYFdxjUXGYBVVpLCTpWpsTV0lObLZq2GMh+Kzi7XY79sgKPuF04c8aW/FDjx8nevrQGI2hZ3YOE5k0ForUcKTsxKedgQAov3EFXkYFnguQUpI9ldinFhawkEwyQDo9OYVEfAKR8QgLHyKH5HMl2RMgrXM5Mdg/8LL0ISUYykY0jlg0ypyr0bEIxoaHWWl7T1cHQkE/fJ421gKAPh+1AKBB7QDoPrleWd/Qcs9Qj7uVAV+ftx0BnwehoI+9BgUtUTAVgWHadoLE5BKlMKYoQdFoDImJBKiEfn5mFgvJBaRSSww4E3g2tX7BP28ZkBZLRZQKBWhT88UDzzi/dG5P/vircQW4AlwBrgBXgCvAFeAKcAW4AqcqoLqvulntCAqaGzeyfqMB/EFjiJ2/GyfzL3gqz1fgCnAFygqUu+iiRBe25AQt5gEKyCFnKPWUqLiliyVMLKYQjiZg7enHT7xBPF7fij9Q6/GhKh33WhUcE2UQkNtm1bBfdOKYxcXciAdEDfutGnM7HuChSec8NImVw0tURq+AerAeZ0PHcdGFgxYdd0oyDlkcuPdENd7zdBXeZ5HxWbkW32pox8/D3agaGoMvkcDgwgKms0ZgUrFApfDlviTkAqVBoVps3niM/SZVsY/wWa7Ay6EA7ZdmiT2BvGVAmkqVHaQzmE5MMkAai6wA0mUHaSjA+m62tzazMvtal5P16qx0db4Y9yj1/5wol+kvg9BYnH0Oej3qDTo8OISerm6EgwF42g0XKwFPgp9U6m/CUBOENjfWM1BKgVL0eSlUidyvPq+bbUMoYMDQjjA5REOsbJ6gKAFR6rtqls6Ti9Yon48gMRHD1GQCFLhEPVuXFhaRXUojl80yRy773p/VH5IqcgxnL7lIO5Ip7K1qe1Jw+H5fcHh3CILwqlNP5Pg9rgBXgCvAFeAKcAW4AlwBrgBX4KUr0NK3fhMBUt2DWxw+CI4Q3qW5mfPtrM7n+cpcgTWuAHn/yBlqukVJjlyJSuMzGJ6fhycWh9I7gJ/6Q/hWYws+43ThgN2BDdV27BPJCarhbVYdglSD19hcuM2ms/Luw6KOey06c4lusSm40+bAdsmBXTbHaZ2j59JNuZZei5yjBEfJeXuEoLRFxjWijBtP2rHf6sD91Ro+7qrDn7S14e9DYYgDg3AnJjGcXGBhSak89QQtg8+yGZRaK+TZf9SqxOizTPsIDereTP8RDCEnKQ3uIV3jB5JXYPNXA1Iqsc9kMixdfXF+gbkhKaSJHKSxaATjYyMYHjKS7Lu7OtARCjCnJcFGApAEJ8PBICYnEmfdg5RAKL3PZHyCOUNZSvzwKPp7+xh0pb6g7rZ2NNXVo6G2DrVOF+pcNair0dloqHOhsZ6cobUM1hIIJXcowVBPuwFDCYj6y0CUHKIUqMRClcJB1jKgt6eLuUQJiJJLdHion7UVoO1egaJRTE3GMTOdwPzsNAPJS4spBkYL2RyKeaM8/uzhKO0A9IOacTAoII+JdBY79GBBcHbMCrXdn3/pJ378FbgCXAGuAFeAK8AV4ApwBbgCXIFnK6C6r7q9ZsAnNITyt2jh7Ou1ruxbFE92Mk3FwfzGFbjYFThXuKl8tfoc+IoeoYCcXLGIxVwW/dMzqBoexo98fnzNVYdPVul40KJgj1XDtZKOzVYdB60u7Lc4cZCllDuxjxLLrRqOSCqOiQrebVHwkEXG3VQ+Lzlwh82OnZKD9bgk5+heq47dVuc5d05eaDCUYOXqz8SCjcoBR1TKXtlGgB6jZeYw16XXOCia65J+FJikYVc5OIle4xD1EBVlHLHIuF9U8MEqJ75U24p/cQfhGImga24OU9kslvLUp5F6NhoOLxaWVMqjWMyzwKR8yQioM+EnuUIZMyVX8XKMkgFGzd2J7UNmqf3F/pXjn/+iU2A1ICUHqQlIKVSIysXNEnsqYydIODw0iIH+PlZyTqXnlGRPgJSAJLk1KcjoTAAp9QglNyi5Ralv6UBvHzqCIbhb21g6vAlAa3QnA6H1NbWgQaFJBEgpNIlClFoa69DcWIvW5nq0tTSyz0LBUQRDaVCQlN/rATlEw6EAyCHa3dmB7q5Otg29PeQS7WWDepRS6fzoyDCDwdHIOAPDE/EoJhMTmJ6aZIFLybkZpBaSyCylkMtkkCcwuip86UUDUvqdpQRkS1ks5gt4d3NPSZB9A1cqvm8L9f5NghLaK4A7SZ99UsuXcAW4AlwBrgBXgCvAFeAKcAVerALAuvW1nbcLavCd610dG6/QQ7e9/hnXu2vTBXaiT/0SDScDlQefK9h00V0/8g98USpA+yt1+iQwRcFHzxFoQ46+opHuzVK+zWeUQ0soNIl6wLFSaBaHQy5RYCKdgWdyEr/p7sLftrbh6856fLxawzGrwsJ5Dpy0Yx+FJbFEeMOVSAnmuxncNErjCXQSmCOIR9PKUbmM4J4JCivXofnV8PBSu79DUrGdXJ2SCTcpPEnBDgpLYnoaztoDVhn72VBxRNTYIPhsBEvp2Gdz4Sabio1WGTssMrY/Y8fOZ6pw+ISEj9tV/GV9M37W1Qt9PIaOuXlEl9JYoMCa8t/8otz9+YfmCpyhAuzYWBHSRICUXKRLqSWWum4CUnKRmqXto0PDGOofQG9XN7o6O5aT7AmQUol7S1MD4tEICComJuKYnIgjHjfgKpWpU/m6u72VAVWzHN6lq6h16ah1khvUyZyoVCJPr0fOVAKv9LosPKmlmTlDCcp62loYEKUQJdMdSs5QgrbkDCWHKyuXD3egp7OLfea+7h4GY2kbaFB6PW0TQVoq3SfnKm0rc7MmEpianMT09DTm5uZYX9bFxRSWlpYYSM7ncqxFAQVdnY9boVjCn/t7IMgebFTDEFRfXnAG54S+vite7Kkffx5XgCvAFeAKcAW4AlwBrgBXgCtwJgqcqN/xX9NJViKWJ9cT46Ln58T/fFxM8NfkCiwrUOb6BD/T5RJ4WmRgUyMcpzI0iT2PXDvFAuazWUQXFtE1PQvnSBRPhvrwrVo3PmZz4vBJBXc+bcPtJ+241qpCqHJCqK7BHunST3p/OSEsJcHTIBhMgHknwVFJZmO7zQEKTqJlBJt3SBputmm4wqbiNTYnbrbq2ENuXFHBI5KK92kavlRfjx+2e2DtHUAwMYnJTOaUdiIMklOb0AL1j6UZ/qPQ8neJz1yyCpwWkC4tYWlhAcnZOeYgNQEpK3sfGsbwwCAINJITk5yZBCdNQEqA0+hRGobX046W5kYQAKWhynbUODU2CI5W9gklCEow1BwERCvL5M2+oaY7lCXLe90M0C67Q00gWu4hSm0AqGy+v7d3GYrSZ2dAdHgEY8MjiIyOIVaGomaZP23v3PQMZmdnMT8/j4WFBSwuLrIAKwLI1K+VereeLzBaucP9uH8U6zQvbnEEpgXFnRb00LzwC9eVZ3JKx9fhCnAFuAJcAa4AV+bLJWUAACAASURBVIArwBXgCnAFXqwCUuuOJ8YmUaDgBioJZWyUg4LKixU+f+ErQHtsDkVQ3AXMsCQKTCpkWWgS+UqpLH4hl0d8aQmBySnYhkfwT+1efENvwGetDvyORcYBi4JtVhV3Wsm5SG5ODXusOo6fpNJ5He+xqHiIlcRTernhDn05IeKl/F7HRGo5QK5QowXBfknDTqsLe0UjrOooOXJFGbusdrxHdOBTooyvVun465pG/D9/EI7RMfTMzyGRy7K/NR3TWOl7iUKRaBi+eMNjTD8GGT5iWsvsE8qPfBf+d51/wpemgAlICfQR9CP4R4OS7ClwiAApJbMTMCR4SICUoOLI4BADjj1dXaxsnYKOzKAmAqQEQWlKw3SC0pQgqAlCTVeoCUGpX+hKz9BWmCDU72lnfUOZM5SS5alUnnqHlmGoGahEMJRClcw+oqeEKw0Nsc89Ti7RCqcoC4Mq9z6lbaSwpdnpGbbdi/NJpBYWmVuU9DDBqJlK/9KUP/Nni7EE3ii3Z66SOwqC4oGgBzsFt/s1L/Y0jz+PK8AV4ApwBbgCXAGuAFeAK8AVOBMFHN4dn+kZRaFUZD31CJBy/+iZX8jwNS8cBQooIlMsYDaXQySdRudcEg3ROJ7uHcCPAx34ZmMrHtVr8X6bA/vFKrxZtOFVUhW2WlVstTpxo82F19tqcJXNiVttCnZJlCyv4D6Lgn2SA9tsduyw2bGdDR6adK5hLZXS7xYVHLUouO+kgvstKt5l0/CQw4nPO+vx5y1u/HO4C9LgMFonJjEyn8RcjiKRzFu5ASi1SigHJBE0T6MAcg7TegYSXQlIIiBKy+gxCk3iN67Apa7A8wPSFAOFBAwJHrKgpkgUkZEx5sCknqE93V3LQU0ENMn1aYLQSieo6QathKEEVE1XqNkv1HSF+qlM3udBsJwsTzDUBKIEQs1BMJSN3i70VaTNU5AUpc2bIzI2hujYOOt3SuXzlU5RE4pSO4GFuXksJpNIl0OXMukMA6PUeoDAKIFk0uzlvLXOzGGD2p58jRLOv0bx4Gpn0CYAPM3+TM5p+TpcAa4AV4ArwBXgCnAFuAJcgRetgMO7472BIaTpIqBYYFWmHJC+nJdCl+p7UTANOToJTFGyt5H4TpeZ5mBbbt457dRMvTHRlvH8fKmEpWIRFDA2OLcATzQBW/8ofuoL4y/rWvEpuxMPWBUcPmHHbouMd4gqXic5sU1y4aDoxDFRx12ijntEjfUFPURgTlRwjyjjXouK4xYdR0UqoTfKuQ9aZSPYx0ol3tQPdO24R6lH6uHyOMSmGg6LGo6KRl/V7ZKCvVZy1Bol8gSVaZhOUFpO6xuOWyMsaVu53+h+0YHjoozfscr4YLWOL+j1+GaTBz8OdME6OI7OiUlMptLImOXv5n5CP+TQjzrM9V4GGFQlz0K0aCej/aa8gHYd9nz26KmP0SLzNS/VryLfLq5AhQIrgJQCyPLI5UwH6RLSC4sMGM7OzKwENREgHTUAKfXvJEDa1RFa7kNKwPN0EJT1DK0ITyIYSsN0hlKYUqicKs/ClEJBdIbDrM8p9TqlUKXenm70sdGDgb5eDPb3gfqaDg8OsPCokWHqJTqM8dFRRMbHMD42xkKWKGBqIh5HYmLC6Ck6NY2Z6RnMUQk99RYlt+jiIjJLS8imM8hlsijQDy65lVL6ynL6lxOS9qWWsEN3Q1BDpTfJHqzT/L13Pv7U5S/6PI8/kSvAFeAKcAW4AlwBrgBXgCvAFTgDBVyBbfe19mMyT6XJrECZxzNVXEzy2RepAEEnCrEolFAqUAq4wagYq6qIADMQqpEEziAqA1ssa2nZBUhl8YlUmvUHpWCdX3X34XvtXvxJTSM+pbhwV7WO3TYDdO49KWOvRca+cmASuRwp9MgcdJ8AZ+UwnZCVywwIeukHI5nb/nxTApwERvdbFWy2ydhiU7BFoqFiFw2rwsKVNkgarrdp2CA5cafkxC6rjn2ijp0WBW8Xq7HTUoV7rQ582K7jsdomfNvtw8+6euAYHoN3agZDCylMZbJYKpCbvVwP/yJ3P/40rgBX4LkVMAFpoUAgMMcAaS6XQTq9hHQqBSoznysn2VMyPZWkEyClMnsW1NRDQU1hVvZOsJNcpB53G5suu0G9blAJvt/rZuFJBEJNGEpA1AxSqiyVZ71Du7tYn9P+nl7QIMfqYF+/Eaw0MMjK/M1eogREWfn8KU7ROHOK0ueeTExiamoK0zNGX1EKXKrsLUqhVGYZvekWJWBMfUZfThj6XH+lyWwe724MQVB887c6vFnB2dEtPMUB6Rmc0fJVuAJcAa4AV4ArwBXgCnAFuAIvQQFXxxv2OH0d/akMc1YRwOI3rsBLVYD4aK4E5Fn2TQklIqTUv8Ecy29gIFMKCFvKFzC9lEHn3BzqI1H8qrsXP2j34Ru1zfiivQ7vl3RQWvlNooqDJ2Tcc1IBOT93WDVsl1YcnRxunluwSxB0q6SCXJ+k92Er6S5jv+TAbquxfLtVxh2ijA1WmbUsuNum4SMOF77qasQTrR78azgMx+gogokpxOYXsZDNg1zAtJ8wEs56xxZQLNAPNVQfz0OTlr8ifIYrcA4VIPhHYwWQZrAMSBcNQJqcM4KaCDSafUgJRlIf0r7eHlbuTo5PKoen9HjqEVoJQalfqAlCO8JBI1W+IkSpsnfoKf1D+/qeBUOXgeiIAUSpbD4yHnlWyBJ91unJKTZYCX0ZjBIUTSaTLHCJkugJimYyp5bRExR9uQKYzuRPuVgs4IstHRAc3sLlWgBX6uH/LTz++LqXcKbHn8oV4ApwBbgCXAGuAFeAK8AV4Aq8oAJq8J2vb+hB88QsO2/n5fVncvnC13lBBSggp5hHqUSDwr+oyyP5RY1ej1PFAgaS85DHo/hZuAt/0+TGV9QGfKa6Bh+0qXhAVLBf1LDJ6sR6m4Yrq2VsZKXcRhk3lXTvlBzYIVVjr2TDPqkK+6wKns8JyR87O3C6V1pZ/6CoYJdVxXU2HbdKKt4pythjqcK7nrHivTYZX9Fq8Q8tXlh6B9EUnUDP7DzrA7uQyyFLjqyiEZhEwUm5UpHB0XLBe7kvKMHSyrYMRl/QF9zP+ApcAa7AWStgQFKCguQgJViYRjazhExqCankAhZm51hwkRnURInvZpn9YB/1Ie1kLlJygJqDyu7JWWoOs2eoOV0dpkSBSoMDRrk8K5kfGsDI0CBzqpJblblDR8fY+1JQFH0GcrOu7idKn5EGwVHqnTo3MwcCvAtlKJpKpVjokglFzeAlE4qaYPSVdo2u/BFLyBTz+L5/EILDDUHzRa5Tgl0bq/uueMHzOb4CV4ArwBXgCnAFuAJcAa4AV4Ar8BIUcIZ3rGsegNg3ys7POSBduUzhcy9NAQJhU+kMwtMz0EbG8YuOHny71YM/djbgQw4XjlhVvMtix17RgTusDqyXHHhtlYOVbm+3qdgrKay0m8rjjUR5FfsklfUMJTi6zSZjq03BVolKvDkcJQB8pu7Z51uP9N5jVbBVlLH7hB13P+3AIydVfLLKha/U1uG7Hg+e7O6Gc3wMnbPziKezWCgUkS0aDRNYJ1DWU8HoDUrl8uQTppErlZAlQEr58iWWMV9uF1ruF1puHcrahzJ76UvbB/mzuQJcgWcr8JyANJtm/TgpyX5xjsrsjT6kZpl9tNyHlHp/Etwk4EmjEoBSz1BjuRGk1NfbDRpGuvwKEKVApeGhQQwPD2JkeJAFK42NDmNsdIQFK0XHIiAoysBoGYpSYBR9lmUgmphaTqCnsCWCoovJBTZoG8wSehOMGv1WV4KXzPAlc/pslV6pJSUUSjn8ui+K1zk8EJzeoVvtvp5bXK4rX8KZHn8qV4ArwBXgCnAFuAJcAa4AV4Ar8IIKKB07heZh/K13gHWGzCPHqqB5I9JX6uLofL0voW/CUvQXLiCDIkvtNsHVKUk1prWvHPttlMmbAThUnpkHilkQ9qK+oWkKTCoUkMhk4Y5P4enuITxR78ZHZRcetFTj6DNVOHRSxn6Rgo407KHUeFHDZsnJ+loeoZJtq4IDooyDkoLdBDsZHFVwxCqz8KTDVuoxajx3p2SEBh0VVRhDY7D1+aDfpeIepW2kfqB3i8agoKS7aFh0Fiy1RdLwpioVm2wadkoUoqThblHBXaIBm/fTMlHD8ZM67rK6cNCqY7tVxR1WlUHm46IDHz5RjT+oVvF3dQ14uqMT7ROTiCxlsLS6LSgBzMqxfGdlHzZ3pZUl5nMqnmj2G61YdMr6/A5XgCtwzhUwyuyN0vJ8PodslvqQplkp+sLCAmZnZzE9NcWgJLk2ycFpltkP9veDBvUkHejrZ31CB/r6QIOWLY+KvqFUnk/l8qMUqkQOUeohSsFKY2OIjI0bYPR5oCg5RA2n6DRmKvqKsvL5hUWQU5RGZQk9uUVX9xc950KelxcsQIlO4kq5HdcpHaVrnZ0BwYVXv+D5HF+BK8AV4ApwBbgCXAGuAFeAK8AVeAkKPNVxuaCGYl9u6mQOsByyHJCelwueV/hFCT4RDSXoWR7UDpQAFj1k3gxvHyFUAqiEQFecfdQaMpUvoH9+Afr4BP491IP/3eTFf1fq8bs2DfdZHNhjcWCDqODtVg27RUo3PzUgqRJUninQpNeofJ45/3yvba5zqU5p23dKCjbaHNhkc7DphioZxy0q3ndSx4MndRy1OLFHdOJGWw3eIbmwTdSw94SC3RY77hRFPFhlx2NqDb7b6sVTvYNonZhEf3IBiUwGi6UiMgCyRl7WKfuIua/wKVeAK3DxKnAqIM2DYCLBRYKMBEgp1GhmeppBSbMPqRnWRLBzeGDwlEHLzMFA6JABQs1yeXNKTlTqI0qDSuZXl82TS9R0ilb2FCVHK3OKUgr9/Dz7jPQ5zRJ6+uw0TChqglGzlN50il44pfTPs+8UC/BNz+B6rR2bqkO4Ug9WCcCrXsKZHn8qV4ArwBXgCnAFuAJcAa4AV4Ar8EIKvFYOvf3ValfhAZcPs9kcWI59JTF7nnN4/tDFowCB0AxKMP7CVNpcAMgJSpSU9X6kbJwScoUClnJ5TKXSGJiZR2t0Av/e348nvF58pqYW91TZ8a4TNhz+bTV2nZCxzerE7RI5EV04Jjpxr6jjPouGd4tnXu59qULM87FdBEZ3lAOTtkvkoNVxTFSZQ/Qu0YFbJQVvsMnYYFOwi1y41Ro+bq/B1/RGfLe5Hb8MdcI1PIpBKkelQCTzZro3iYIXKSiJXMIUqkUZSvyAYMrEpxenAiYMJJhG7kN+M77XJjyk8nMCi1SOTkFGi4uLDELOlsvsqbydXKQsIKmcaG8CT5qOlQOUCKCeMgiEll2hbPoCQNTsJcpCllg/0VnMz86xkv/F+STrj7qUNNyiqwOXTDBK22Km0RMUNcHoxfI3p6MtfebxVBp7an14qz2Iq/QQB6QvdDLLH+cKcAW4AlwBrgBXgCvAFeAKvFQFNjjDO65vHMItWjuGkouGzZDzkIvlWurMPyeB0EIOKOZY70dKjZ/L5xFZWkLX7Cxc4xH8qrMLf9Xqxue1Ojxso16fMvaJMt5zUsa9FhUHRCe2WV0sNX6vJGOPpLCxU5Jxc5WCm6rszMm42WbHdsnOQ5NO43x9seCUEuPpuVRif4+FQqxUvMXqwB2SjIPVMh5WNDzmrMP32zz4bUcPWkejiCRTmM3lkSoUUGQ9Pwl6UpsEA5BQknwGBeYWrjAXM5MxSgTRDUjKLaRn/lXja14YChBkikajcLlcePLJX+Lxx/8Kjz76KL7+9a+zD7iWwT9tOw0TIBIoJcel6SIlQEql63NUZl8ubTchKTk+mQO0EnyeZt4MVCIHKg16DbOX6GqnKAUsGSFLBhRNEhidT7JBwVHUV5RCpDJLRgq92VvUBKOmY7QSjprbeWHskWf2Kej0K1csYTFTwCPNQQhKKHONFowIVO3Db1wBrgBXgCvAFeAKcAW4AlwBrsD5U2CDPbT9hqZhvEFrg3uSkuxXNxo8s5N6vtbZK2CkdlOZOyV8P/tmZHqfWgJfuRZdSBksm9Gu5XuV61CCeDKbQ3RxEb7JKThGx/Dzzm480ebD12qb8WmHCw9Tz09RwWaLjJ2ijJ1WGXdKMm6VHKCy7RttKrawBHkFh63UR9QIRCJQd9RK/S1l5mI8LBLA07BD0rFd0p+zLP7FwsEL+XnUKuCglYAy9UmleQ2HRJUNSn7fJlE5vAoTcFIi/CFRYeuazz0saux5tJ2sR6ukYbNVwQ5Rxl6LAwcsDtxtlfFItRO/rzTgG3Ue/J07hF9198A1Po7OmRlEl1JIFyr3JLNfrOGiogR5MoiSb5TWYv1nKUCJXFZleGpkzTOGWm6wQGuVjwn8h5PKrxafv4AVIDBG0O+Xv/wl3n3vvXjggQfwnve8Bw8//DA+9MEPMZckPb5WbyY4XA1ICTISeDTL7JPz8wxakqOT3J0ENQl0sp6k5fAkmj8FhMZXYCitT0DUDFYyHaIEXU2XKEFRcokuzM1jYX7+FCBKUDSdSiG7lEY2nUYunUEukzmljJ7+jpVQlLaJto9u5vRi+jvTsTlTLKGQB77s74WgeNqvUQPjt/yChzSdvzNh/spcAa4AV4ArwBXgCnAFuAJcAVLA1fEGQQuOXOFoh3U0zi4oOAc5/5dTBD8LpQIKpSIIXBXKjJOWE5AiUEX/5cogi/1N6J8VsoUiXUQx6FVAtphHMp9DJLWEjqlZKMMj+LdwF/6m1YMvOBvx3monjlEI0kk79p90YL+osIAkAzxq2MXAJoX6GCnxByg0yWqss0MyyrUpPGkvg6MrifHm+gQED4rkMjWmtPxChprn5rPJTK/Doo67LC4cEXXstKogKLrbqmGfqLP5rZLMtCBwSiDUhKcUWLVP1LDbSutReBJBVQLQMo7aVDys1uCP6lvwf7xB/GdPP1rGI+ibmcVsNo/sc5W9G7uOAQbYPkT7EdtzystMoF7ev831l1d51oLnhO7n/9vB32GtKWCCLJoS4DoXN3qtutpaPPjA/Xjkfe/FI+97mE3vv+8+jI+PX5Tw7FzoUvkapBEBRhMymmX2Zi/SxYUFkJOTYCYN0/V5igs0kcBkYsIYE3FMJmgkmPPUdJ9WAtE5AqIzs5ifm2Nl/ORUXUgmWVk/OVdpUPm8WUKfNYFoNrsMRivL6Omzm6D3XO07lRq9EvOs8w2An3UMQdC8xZvU0PTG6r4r+EkrV4ArwBXgCnAFuAJcAa4AV4ArcB4VeJPqvkrQQlFBduOn3SPMzWherL4SFwZr5T0JRREHqBwUiMQ8TQS/TBBKvSCNpQx1ETCdzuYwtJCEOxaHvacPP/WF8b8affhjrQmfrK7F+60u5uzcLcosnfwmScc7JH05MOls4eDagJ0vBugaIVS7mUPUgJwHrA7slRzYJTmwU3IwGErgk9yj2yQNmyQVW05q2HNCxj3POPBBScNn9Hp8rbUNfx8K4+TAEJqicQzOJjGzlEYql0O+UECpRLFZKIP0ZaK5Vr4ufDvXiAIExc7F/3/oNWh093Tj/Y+8rwxHCZA+zBylNTU15+R9LvY/C2lUCUjJQWq6SOlvkVpYZM7O5Owsc5IS6HyuMTOVwMx0AtPl6ez0VLlcfgZzBEMpWGl2Fgtz5BQ1eolS2fziopE8nyoDUXpPcrCa5fP0WcwSetMlan5e0ylq/q0v9r/F8uc3C0IAVI0kIKjtuFHtmHuIA9LzeCbMX5orwBXgCnAFuAJcAa4AV4ArIAjC1Ypv52uahyDIPnzL21PuPcgBzPLFynmaIYWpDyiNHA2TiJYM5yiVSk9lsxhNpeCfmoFjaAz/GuzE441t+KzThffaFRyVZGyzKqwsfp9Fxg6rik2Sjg02J3ZYjRL3o6KCey0OHLcYLsazhaN8/ecHpxSatMumsUR5CkU6KOo4Imo4alFwz0kHNlir8HZbNY5VO/BxRcfX6pvxj+4AnukbRHt8EoPJBcymM6BWCOxbR/8UjR6hhMZzLFjLCNfipe7n6cvIX/acKmACKxNgmS9OyysdfpSS7vf74XA48OMf/xjf/OY3WX9QgmPn4kbvR07Gz3z6U3jk4fcsQ1JylP785z8/F29xUb9G5d/JdJAShDShJLlIl1Ip1vuTeoFSCTy5SU3YyVygBD8ZAJ3G/Ow05uemkZybKYPQlXJ5gqFmH1FWNr+YYqXzpkvUTJ8nGFo56LM8n1uUtuFSvBmbVYR7cg6vI0CqcEDKT9i5AlwBrgBXgCvAFeAKcAW4Auddgdc4wzte1zQAQQvi881hLFKTQn47vwrQ1Q9ziRpakyt0IpNDeHoGtv7/z957gEdxpVnDvd5/Nsz/zPft7O7seNa7M+MASC2RjMOA7XEAJHVUAkSOJuOIbXDC2MYRGxhwwAaMPdjGCVB3K3RuSYCIygmQyFk5h07ne95bXa1uISEhqUXQLftS1dVVN5y63ao6fd73nMCGQ5lYZtuN6clGxOqMkGuNLDyeFKEjNEaEx5sxOt6Cx+MptNvKclc+oDMwUyUKzx6p1eN/Ew34Q6Ief0g04HeJybgrwcAUpJzwvDrh2VV8iBilvKL307WJ12PMjkQ8tkOHUTs1iErU49k96VhTWATDuXMoqKrBpYYGlgu2xe6Ew+OsLBggCaZJpA4lQrQZLjSCUi94VMSikpj8kkAqUk9O0MDOUF47R6BbCIikm+/JVVVVyM3NRV1dnZcgpeN++uknqFQqVig3qFqtZtsU/t5bC+XSfGHpc4hUK7wEqVKhYGTsrUqudRU78VoRaU1FVGYSISmG2jNDpIZGRpKKJKe4Fg2UmLt8XQ0a/EotO0ckQ5m5EhksNTQK+URZTtFmUPi8SMiKStHOSFGReL+Vrx/9LaDIkeN1TfgfSyZuN3CCNOA3w7wBjgBHgCPAEeAIcAQ4AhwBjsB/6fOH3uEhSNW2LFxqsYO5V3f1KeuWOY7IyjbksM8u2iRqih5ciLNixWN4I+YJpX0s5yO5f7PQeP/6Gl1unGtswsHSMvxy4iTW5uTh5T37MdOYAjUZ98Qn4954A4bEmyDVWBCitbGQ7LsTDLgrQY+BCXrmEv/HBCOCEgyQJugxVKfHCJYrlEx+THhYY8IjGhMi4k0YE2/GY0zRaMVIjfWWzgkqGBtZEKIzYwgZIulMGK4TwtqH6swYpqVcn2bcrTPhTp0JISwsnnKpEvlsxCMaAx5iOJpAZlOE20OUF1RrwRCtCX/SmnCnRo+hO5MwckcCwjR6zNSbsXzPfnyeW4idJ8/i0OUyXKKQUQdjM9tMJ8oq64CDaUI9DtI+HCibKeJ8IwUpo0IFNbFg4kX0KP3XkaXXLfNB5AO5zgi0RzyJZFqbSe3tqb2lBZcuXcLhQ4eg1WqwYcN6LF++HLNmzkRMTDQee+xRZGZkwOVqNUYym81eglStVoEKkZd79uzx1tvTDSLT1ny8GpGqVoJUrVJh3rx5jBDsaf038/nidaa1SJCKak0vadncguamJjRRCDypSeup1KOxoR4N9a2lsb6O7aP9TY0NwrENDWimkHmPwRLLJcpMllpgb26Bw0cdKrZLa5GopT71BzK07RyiPwN2+sflRFlTCx5MycSvDQXVPAcpv1/nCHAEOAIcAY4AR4AjwBHgCAQYgTv1+UPv3HscElMunjBlIbumgQX2tr1pv+VfswcSDwtKz/DEcXqIUHHsAkngYPkgGYnsdsJNTsgtTsDhgtvlht3lQp3Tict2O47WN8B27gK+zs7HG9Y0zNuViMifNHj0l0Q8GC/kpSQlolh81Ytt836Kr2ntW3zP8d0W66S17/5befs+LeVZpSKYTY3yGE2R2RRtP6IRlLej480YE08kqKDMJSUoGSsxzDQmSHVm3KkzYLhWjye0eqgSzVhqTMX6fZlILD6JospaVNidaPIQ5uL8aMuve/fzDY7ATYiASJwJRJUDDocdFApdV1eL06dOIC3Vho2ffYKnlixCbEwkwseOhix8DBSycKh9CEnK+xkeNgbxu3b4/QiVn5+PcePGMWJUMFBSQqmIwI8/fN+raP2w/XuofULsiYiNi4tjeS57taGbtDLh79pVSNKWFm9eUBZ230gmSv5F2N9qrCTmEaU1ka1tiy8h6kuK+pKjYr9uUli73W26FSETPrcDaHA6MW5fFiRGTpAG+FaYV88R4AhwBDgCHAGOAEeAI8ARkEhIQXp7egkkhhwM1h+C+VKZhxak2/T+sxAn2uJTKC+oEw646CmFsaUeRyXS8LldaHa7UOV04GRTMzJKy7DrxAmsyczGc7v3YqIxBeEJFjyoMSJIY8YftBZIEsz4bYIFoaTo1FrwV41A4t3KhGVfjo3Us4/FG5galLnDMyKZHOONGKk14n4dpRgwIEhrxp+1JtylNWCgVo87dcnsGIXWiFl6K17ZvR/rc3IRf+Y0DldU4nxDI2rtDji9qScoPYKgEBayJPj6xPefzwsf6a2LAJFURHhdvnQRubk50MTvwrq1H+OlF5di1szpGD8uhiky5bIwKBUyqBQyFr4eFanyU2qKpCetFfIIrFvzkZ8xUllZGWbNmgVSdIrHUn0fffi+33E9RdpqMUGtas1BGqlWQ62OBLXPF8r24lG0twmzJ+LSqyRtafHZbkZLS5NfEU2VxPyhbQlReu1LiopEqLgW1aKiYrQ/Xxe683LQnxmXsH4xsxASU/5x6U8//RO/Z+UIcAQ4AhwBjgBHgCPAEeAIcAQCiMC/WfOH/mpfCX5tyMFv9Ifw5cnzLD1mf3lAER8O3RTO57TD7RJIUSJH6eGNckaWN9tRUl2LfZdKsePUWXyWfwSvHcjELHMaxugMuHdnAkZQ6PVOMx7eZWOh2aRavE9rZOHeFPYtqD6NGJpgwKCEZAQn6PuNsrMviNIR5A6vMyJIZ4Q0wYiBOj0G6owYqLVAytShRvw10YQHDUYobBY8u3cv1mfm4McjJdh/4SKO1zegzkXhMjLB4AAAIABJREFU6z4L48TdLGcokaEeYTHITolZKtHBQl4Fn5P4JkfgxkVAJKKIrCISlPKDnjp1ChkZGTAYDNi8ZQvefnMl5s2eiZhIJSLGjmaFVKEqHxUmEZptVaK0LyrSs1+lYKQknUPHkYLz1ZeXeXOQEkJEmi1dutRPQUrHERHrdApZGHsDycKCfMRER3pJ2Ei1CnK5HDk5Ob1R/S1Th/i3kOaISFyKpKY/4Umq0Lal1W2+LRkq1kFrsV5ai3NRbJfWfBGSWNDvcfT3hhD5ougU/o8xTysB/iGAt4K8ao4AR4AjwBHgCHAEOAIcAY4AR+Df9PlDJftKcIc+x3mb/mD9ysJiH7Vc/3lcaXG5Ud7UjOM1NdhXWob4ktPYkFWAl9P2Y1ZyCpQaEx6NNzJV6AMayl0phLrTmvJXPqIV1IuPMLWiEeRoTvktR2opt6WBhXNTflBSN46gfJjM4OfWD3/3DfUXt30JU3EfrcX9YjoB8bXv2vd4cZvevy/eiPt2mfHXeBMUGgMmJhmx2GTFqt37sSkrD8bjp5BTUYkLjU2oIxMSlxNOluPOky+W0iWwQnk/KQOo8IBKSuIWt6Aabn2Q93hscX60/3xB3CIjJdOiXbt2Yf369XjhhRcwk+UIjQGZJJFhEq2jlArEKmWIVckRq6K1DFFqpQ/BeOU2kaCkElXKIxgZOmFcDGbNnIalzz+LD957Fz9s/w4H9u8D/RDlu3z00UdQq3zrU2Duk7N6Nfz9wvlzmDplkpfgJcWqTC7H99/3bii/77huxm3x+00kLtsSpa0kKalJryRIfYlRXyLUd9u3btrmpGgHM8UtRLQQQ5p47jL+bM45LTmMX/E7Vo4AR4AjwBHgCHAEOAIcAY4ARyCACFCI/b9TiL0pu/QfDVk1Mw4XotHh/xDbwS18gHcL8jwKYBb+88gpKPTMk/uRQuI9AfBeIR+5fztc5BRO74jvkhaDQubdaHQ4UdbQiONV1dh/7gJ+KD6JD7ML8NS+Q5hq3Q1VkgWPk1lPvAFDdyVjqMaAYVoThmjNGKqzMnKTiDki8cjUh3Jb3q81YLhOj1BSLSboIdWRctTMXM6JCL3PYxhEJkH3ayjs24KRGrOXEPQlAG+l7aFaMkkiQyQjQnQGZoxEBkpkmDRca2a5Quk9wosUoIQJkcgPag0MU8JuqM6EEToL7tdaMEJjhDQ+EXdqdAjWGvBgggnRhhTMT0nHygOZ+CanAMknzyLjUhlO1dWhvLkZTSxVwpVT1e0WDJDI9Eg0nqF5JRZ2hviCzTkiTcW5SGsuHr0SVb4nEAgw4orIJDLvEks31Xa1tTWYMH4cZBHhUMhlULFcoRTiLhTKzxmtUiBWLZKjcrbdHkEaFRWJiXFxmDv3SSxfvgzr1q3DDz/8gN1paTh6pAiXLl5EQ0P9VSHZvv0HPwVppEqJyZMmMMOnq57Y5TfdLGfqU4sXsnQATOWqUkAlj8Cbb6zoci394UCRIKV1WyKTSM5WJaiwTSrf1uJk6lDxPF+FqLivP2DYW2Nkf19cglVfcU0j7jJnnZP8VMBD7AN4L8yr5ghwBDgCHAGOAEeAI8AR4AhIyKTpf4ggNWfin5KzEbY7G5UtvRfe2KMHBuKufIoY2syoKjcRBi6ATJKcFAstMKdupxsuhxN2hxOVDgdKaupgu1iK746W4KOMHLy0ez9mGlIQrkvAmHgdHt+VhL/G61keSl8V461EVF6PsYzSmvC4xoxHtGaM9DjIE5n8GKltNaS2NeBRjRHKXSaodpkQvsuMRxl5bMYAytXKyGQjHtYYMVqrx7hEA562pOL9vfvx98IipJw4g4LSCpyrq2c5QlucbpZD1t5Kp/do6vGTOQI3CgKMuHIKBKmLiCq7HbW1tTh37hwjpa61n88981S74fFiHtBopRwxShmilTJEysPZui1BSgTrmjVrUFxcjIqKClDuye4se/fuRVSkb/i7koXD5+Xlsepo7D1a3G40NzfhrTffYApXRpCqFYhSRGD2jGksn3SP6r+FTvYlSMVtkdxsb92ZMlSsQ1zfQlAFfChs1rvdsMOO2mYnhqXlVEuSiv+Z37JyBDgCHAGOAEeAI8AR4AhwBDgCAUSAFKT/RQSp8TD+yZSHUMshnKpvDPgDQEcNiA9TTAnqdsPpdgoF5B7vEJwLmH5PqIGcxMta7CiorIb19HlsKjqKVzIO48nde6Awp2KU3opHdBTabgQpGv9Xa8bvEqz4g86MoAQT7tcRiWfCw0wJ2hrmfT1IxVupTUFha8aDWgvu1VoRqrVBqrMgVGdGaIIZIQkmBCcY8FttMv6gSUTQTh1GxidBprfgacsefJiRh+1FJbCdvYDs8gqcbGhAmd2BZocLLlI4UY42tvbMEReFyHvkxT3kVDqam3w/R+C6IOAGcrKy8c3Wr/HR+x/ghefJLGkmFi9ezMjJa+3TRx9+wMyUyFSJQuNlEWHMZT4ibAyiI1V4cvZMrHjtZWzZ/CWSE3VI37sb06dN8SNVZbJwfPjhh6xp9rm71k54jj92rFhwsvcLs1dCq9V2s8a2p5Ea0omvtmxqJUhJIauSIVqtRFVVJQ/zbgsZKek9xk3iW+JrWrdHlorH8XXvIMBiFSgahhlFApH7CqolSUmcIA3gvTCvmiPAEeAIcAQ4AhwBjgBHgCMg+S995tDb009AYsrAPxqyDtxuPoScitreucvvRi3ig5igDKX8kEKeshanE1VNzThVXYf9F0vxy7ET+PhgFhbb9mByohnhGiP+qqFQ+GTco03EUK0eo+LJ2dyCxzVGPEqKRS0dQ9ukWrQgIl5wkx/uCYG/lQjK6z2WYToz7kqwIDjBjHspZ6smGSN2JYPytz6mNSI22YLZ1t14dd9BbMovgunseRyrrkVZYwsaHA44mHKM5MM0B0gl7PaohAVJMeNCiQ/1Kf7x8d2YfPwUjsANisCmjV9AHh4BlVwBtUIJpUKJuLg4nDhx4pp7vGvHz4gbH4tZM6bhhaXPYc3Hq7Fzx8/IzDiE8+fOoK6ujhkoiRXTd/LyZS9CqYjw5iFVKuVYsngx7PbuKUepbqqXnOSnTpnsR76qlQp8+uknYvO9sjYkJ3r7zlIIqGQszL6oqJATpO0g7P077POeuK+9tc9hfLMXEBCiZMgMkNIDAU/nFFdJ1nOClN+ycwQ4AhwBjgBHgCPAEeAIcAQCisC/6TOH/kf6SUiMh/CPxsyyXxsPwHaurBdu8btWRUdivwuNjUgpLcWWgiNYvucQphnS8ESiEQ/pDLhPY8R9OiuGaqwgcpNyVZJr/MPMLMmIRzRG9npogh6DEvRMrUiEHeUCpePIOGlYgh4jdAaMpDyiGnO/yAlKpOkInyKaHNE+7zbl/PQcI6YcIDWoWNoSr5Q7lI6na3Cv1uipx4gRO/X4y04Dxu5IxuxkC97ZfxDbi0uwt6wSJxqbUGW3o8lJbsluOB1Opgx2ue1wupuYUpiUww6Qggaw++b7pAlDGRXYoyM9PraaKokZZzuaU12bkfwojsCNh4DZaEKkQokolZqVSBaWHon9+/dfY2ddaKivZe71ZNjkcNjhcjngJtd4j1EZKH1JGwXh1q82g5zsxTB8tVqJ8ePHs1D/a+yA93BSIlIfFixY4DVQovpVSgVeeeWVbqUP8FbeZiM7KxPjx0Wz/hNBGqOSM4LUZrFwgrQNVvzl9UeAqFH6wc/pFtIHrTp2plGyO/e3gzR7fiMx598vseYM+pWpYHhAbw555RwBjgBHgCPAEeAIcAQ4AhyB/obAr6z5Q+/YexwSc06txJSNu5L248vjF/yfEHqZcRKrIy1gE9worq7E90eLseZgJp6xpSNKZ8HDOw0Y/ksi7t2ZjHvjDbhXa2KmRwIhamav79OZcb/HDZ4IPCI/H/CEyt+nNbJjhrchBIngI+KP6hMJQNpH57cl/26l18L4zMwMaZjOgCEJeoQmkJkUGSGZMZyZSllwR4KJFanOxIymHtCaWXqChzRGPMDIUIFMfoQMlXYlY+QuLf6i0eLhRAPG21Lx6oHD+LLoCJLPnkVJRSVq7JQV9CqL35teOy7vCfS23yHed3z3d3SEz8F8kyPQywgQwUd5GIWFvs3ExY2mxgZQvlAiGntjOXP6FGKi1B6CUsUIPsoPqtPG90b1ndZhNCRDRTlJ1QpvH8j1/syZM52e29EBYqj2ihWvCwZKkWQUpWRqUjJ+otymPcGPncvwd6O09DJmzpjm6btSaEcpx3fffuPpXu9cp47GyvdzBK4JAfo6oaAJ+pHQ7cbPZy9DYsg6IjFkHZfsK6b7Ncf/WgpS+tv9Kh8vR4AjwBHgCHAEOAIcAY4ARyCgCPzKmjn0v1OPQWLM2iqx5ePPyQfwTv4Jptzz3tD38rOjWB09wBJ9Zjh2DA/t0OG+BD2G6YwYqhPIzVuJoLzeY3lEY4Jilwlh8WY8EW/BQxobntAYMTZej8c1rUW5ywL5LgtGx5swUqtnqQqGJ9jwkNYMpdaECQlmzDVa8eqedGzJLUDa6bM4U9+AJodIENFTnQNuhx12lxMOUsDwhSNwCyJA318Ujn7+/HlkZx7Gjh2/4N1Vb+HJOTMxe9YMtr+VQO0JAG40NtRh2tTJXoIvRiUYKH36yYaeVNzlcwsL8hAdKRCLTEUaqYJCoUB+fn6X6+jowC2bNzGCVDSCoryoYvoAIlG7s7hdbkaukvN6Y2MjLl26gMWLFviF8tM43nt3lad68a9Sd1rj53AEehkBmo4sfQxpSd3YU1aNf086VCGx5EFiya34V3NOye8sObqA3hzyyjkCHAGOAEeAI8AR4AhwBDgC/Q4Bc6b0P6xHqiX67AkSS071b4yZ5QsPHHXXOoXQZZbksZfv/cVHXnqIJcOdQ5dL8UCCFUE6C0J0Jjyhodyhxlta0dnXhCkLkac0AxozRmgtGKa1YpjOhqE6C4ZoTRiuMWCYRo8QrQGjdJQj1IxFqWlYdTgDPxSWIO3cJRypqkZZYxNqHU40M3WLZ2KQcQeEBzmHT/A7k35y36Re/vTw6m4kBFatWgUKd1cr5ZDLwlmeTrYtj8CWLZuZoU3P+yt8Yz77zFOtBKlShihlBN58Y8VVNNY9b1ms4cyZ05g4YZy3/Ui1CkqlEsnJyeIh3V6bTSaGm0iQCgSsmqUPIBLatxBhSq/bLkRENzQ2oqK8HMeOFCI1xYqtWzZj1VsrsWTxQkydPBHRXgVuK9H7/HNPe6q6ss62bfDXHIE+Q8BnOtJmSW0TRiYfhMScRUrS0ttNOW6JJW9dv7tf5QPmCHAEOAIcAY4AR4AjwBHgCAQUAeAfJMbcTIkhY4QkreigJDnnZUVqYfPlJrtglOMWQ0h779HAW6NHIXGqtgFxWise1hgxTGvEaI1AkvY1iXgrtzdMa8IgjQkjyCQpPgkKbTJidUbM0afiRds+rD6Qha/zj8Jy6gwKyspR3tQCO/Ey7EGN/qGLRfnQHGAGWmQj7wlfFd7rwDDJc2rvzR5eE0fgxkCApvbs2bOhVlPouxAezsg9tRKRkWpMnjwZZ8+e7XlnPSrs9959x0tQxqrkIBXpksWLmIq1PdKw5w231lBdXYW5T87yCbFXgkLsv/jii9aDurl19vQpYVwqMXyfTKgU0LRxsidytLm5meU9vXDhAvLy8mA2m7F9+3asXr0aS59/HtMnxyFaHg7Z6MehCBsNNeVN9anXe33oGqmVmDljOhob67vZc34aR6BvEKi0OxGVmA6JOQP/rc/DnYZsSKyZ+oDeG/LKOQIcAY4AR4AjwBHgCHAEOAL9EoHkvJcl5uzHJbbszyWmnLV/MWUXFTc0sxx6jBTzqAB761FAVJAKCkM3qu1OLNDbEKo1IiTBiKAEMlK6tXOCtpKxZGxkxAitgeUHHaE14z6tGfdrLWwdpDMhSGdk+VfpnFFaEx7WmvCQN28qHWvGMK0ZoToT7tEZcEeCHlKtAcPjk/HIriREaI2YbLBhWep+rMnIxU/HjiPt3HkcqalFaXMLGimXIim1GOlJeRMdcLtdLDzewRRbLrjcpChmnvIs/QIZIjHulCYFU5PS+4LqmNSk3vc87wvXurdmEK+HI9AJAr7kfZtDGxsa4HJ5f6Zp827XX5aXlyMmUo0otQpRvuHnHvJNLo/Amo8/FvKUtqN67GpLIvn57bZvoFbIQCZDrKgVmDZ1Cs6cPt3Vqrp9XEtzE15e9pKQK5SNTwVSfC59/tlu1yme2NzUhCmTJ3rJXyIulUoFNmzYgLLSMuTm5MBkMjJF7qpVb2PhggWYPHkSoki5q1JBpaS8pSqo1GRgJUe0ijASixxRnrypfgpVzzWKjYnC6dMnxa7wNUfghkDA7++nx6hwrvUwJJZMDEzOrf9PfXatxJqT2C/vV/mgOQIcAY4AR4AjwBHgCHAEOAIBR4CUpLT8hH8cajiwJrWqDmBh9oJrOAVRB2qhml9L3Ys/aK14QmPGnxL1jAhsJRFvPbKUiM7H4014VGMAGSA9qBXWf403gQyQHtFY8KiGcoWaMUpjxoMawVSKTKeG6ayMQL0/3oT7dhnwyM5khMfrEZNgwkyTDU+lp2N9Zi5+OFKMtHMXUVRRhYv19aizt8De9skrUBeV18sR6EMERBJRbNLpsKO2pgZnzpxCVuZhJCUm4KvNm/DuqrexaOF8XL500aOAFs+4tjW1l5l5mCkUY5lCUVA/qlVyRJHZUKSSEacx0WqcKCmGm5TX3SRJxTycqSk2qCLGIpbyj/oQfIcPHby2znfjaCKU161dA3lEGGubyMYYZQQmx43rRm1XnvL0kkUCbp5xkRnU5IkTWC7XCeNioFYqoJCHszQGKqXcJ5doG+WuWo5INeFDxChty5mCVCGPYOdeqSZVwGoxX9khvocjcIMhsDKjABJDJkL0OYUSc27d7415nCAN+I0xb4AjwBHgCHAEOAIcAY4AR6B/I7By5W3/qd+/9odz5SzXG6kB4aT/A0eQ0nPIxsxcDNKYGUF6d6IeD2tIGXnrEaPimIggfUxjwsMaE8gpfrjOwpSgD2iMuF9jxHBSgGqNCNbaWG7WexKM+FNCEoJ1iQjTGDEx0YznbXvwUUYOfiw+gT2XSnG8phZVTc2w29lVY8y22+2E29UCl8sOO6lC6XoSScqJ0hvs8Zd351oRIJKSck/a7XZUVVaiqKgA+uQkbPz8c7z26stYOH8uJk+agJioSObArlLIWK7QiPAxyMg4dK3NeY8nwpKKJn4n1LIwULg7EXpE5C1eNB9KuYypK5nju0qB9995Wzi3mwQpjZNKUVEhlBFjmYM9I2HVShBZKDjZB/YD7Xa5sHPnL4gIH+slSGncsrDRqKgo92LT3Y333nnbT4XL1J4qhbDvKiHyIlEsrsngiRUiUZVyxERHYtaMaXhl+Uv44IN32TXyJUlpTny9dUt3u83P4wj0GQJfnziH3+gzMTApt1Biymm53VSQ0L9vVvnoOQIcAY4AR4AjwBHgCHAEOAKBRmDlytskhkNrVx89B4fLyUKrBYI0sA/giSdO417Kj6kx4Z4EPf6qIcLw1iVIh+pM+FOiCXcnGCFNMCJEZ8QgrRn3xJsQvEuPITsTMCo+CRP1NizbfQBf5haCMMq8LBChZS3NqHfY4XDa4fSEvxOFTdSoYJQEFjZPofMOIpJERlQkRwN7OfvsoZE31H8QIJKwtLQUBw8exI4dO7B27Vq8/DIRofMwbfJEjI+JRLRagSiFoDD0Vxq2GvOQCpIUpd1dRMLyk/V/g1oewXKBEhk3Y9oUJCZorjAckoWPRU5OVneb855XVVUJtTxcIEg9SktSRm768vNeMoPyNtXOhhv70/d4Q+yjVEpGDIc98RjS0/d0VxzrbYdISpWyVRkrEp5+ayJKfQopSsPDxiBs7GhG2s6fNwdvvvEGvv/2W1hMRuTm5uDsmTOora2B3d6MmppqzJ/3pI/6lAhmGVateqtXUi54B8M3OAIBQCCtrBJ/TsrAnw35dok5B3caOUEa6NthXj9HgCPAEeAIcAQ4AhwBjkB/R4AIUkvO2iUZx9HkoHyUTD5KHGlAl7yKajykNeKvWiPuSjCy8PJbhSC9TyuEx9N4aJuMkobFG3DvLgMe1yQjRpOEOckGvGpNxYZDWdh1tBiHL5XhbH0j6h0ORoAS+MyrxUEJP52sUJ5QsRA1SrJQSiPKUomKGwJrKr7dqh7lBGlA5zOvvOcINDQ0wGq1YsuWLVi+fDmmT5/OnNMjIiIgl8shVyjY62gyLFLKWOg5hZ/7hqD7EWxqylWpgCwiDJ9+sr7bHSSClJSrr76yHNGKCEYUEhk7e9YMnD93Di+98LyfMRCRcE8/tbjHJCaFuc+aNoW1KebTJIKU1LKUxzOQC33PnDp5AnEeJ3tqn3AmBSnlRhVJ4+72wWo1s+vS9noRrjRGKkRCj4+NxuxZ07HspaVYv24t4nftREF+Hqoqy+F0Uu5kny82lxtup/C9yH46cjvx6svLQGkQxHaozmeeXgKaa3zhCNywCLjdONJsR2hyJm7X50NiIYI0lytI+/v9Oh8/R4AjwBHgCHAEOAIcAY5AgBGgXKSW3PGj0/PrqlsEgpQeMQO6uIELzXaEJxkxPOH6hNZTyPtfKc+nzoB7EpPx+6QkSBMMINOkUJ0ZwToL7kkw444EIwYkUAi8CSO1lCuUcoZSmDyda8EQnRUDE6y4O9GKPyYYcXtiMn6XkIjgeD3+sjMZivhEzDNZsf5QFtJPnsGJmjpU2h1ocLlgd/tkeqUHfZeLsaJkeUQKUCKpSQ1Kb/kKQX0oAe8bdI74X0CvHa+cI9ABAiJpJpBWApkvsPzCCeL7HZzO1KJPPjnb4xBPuSYpt6dnzbYF9/gopQIxSgViVZQXU4FxahXUnvdpLZfJEBEeDplMhokTJzLVqT45uaNmO9/vdsFub2G5TEnRyMhKpRKLFyxEc1MzC/OPVLUqVikcnkK5Mw8fZnWLOUU7b+jKI1aueA0KFsIv5N4kAnHRgnlMJXnl0b27h9S78+bO9phEUY5PJRvXm2+83jOC1O1CYUG+N3yfyEuWQkClAKlCN372Cfal78G5s2fR1NTEUioIGPp987UO1ne37zaAL7/4AiqlkC9WIEkVmDF9CioqKlrP51scgRsNAbcLNU4XhpsOQWIswB+Zi30GJ0gDfDvMq+cIcAQ4AhwBjgBHgCPAEejvCKxcedvvbUc33JWejwuNLXC5nQFXjxLbV+d0YYrBihCdGSM1JozQGfo0xH6YzoQQnQn364Qw/7B4Ix7XGPFXjREPa4wYRWutERG7LBgdb2Gk6P1aI0K1JoRozBhORkq7DHhUo0eU1oD5BhtWpO3DF4dzoD12HJnnS3Gmth51jjbZXH0VTzfaQxnvD0egBwiIBCiRWufPnUV2dhaSkxKw+cuNzPCHSCmBPG2/EXtLC15/7RW/kGhR+UdrUoMSQRilUCCKSEM5qUdVmDphApYsWYKVK9/EV199BaPRiIKCApDrvG97vtvt96CjvW5UVpRh6pRJ3r6pFUq8+PxSOOwOVJRXYP7cuaxvYj+pr3PmzEFjU5NfHzpqoaP9P/zwA2RySiEgErAKTJwwDmfOBNbJngjJ5uZmrHj9FZZSIIYZIAl9WLJoIVPUdjvO3u1CdXWVH0FKuMll4fjm6686gqJb+/V6PVSqVmMnUpPGjY9FSXFxt+rjJ3EE+gYBF1pcLoy1ZkBiyscQfQ4k1kxu0tTf79f5+DkCHAGOAEeAI8AR4AhwBAKMwMqVtw0yHVn7u5QcHKmhsMM+0CG6gUa3Gy+n7GHKTEGd2bcE6VCtCQMTTBiWYMYDWgtGaqy4R0sqUCtTj96rM+M+rRlSrZUpSu9PMGBUsgETTTYss+3F2oNZ2HGkGPsuXMT5pibUkdJTfHJyAQ6XHQ4ySwKFzDvhdJE6193jsFuxCb7mCNxoCIgE5N49e6CURyAibAwLoyY1ZVxcHE6ePNlplz/dsN5LQvqSo+NioxlBuXDBXLz+6qv44vONMOoNOH6sBE3thEtTX8RCZF9PVJzU6aNHi0B9EPukUijw3qp3hJBulxs///ijt9/RkSq2rVAooNVqOx3z1Q7Iy8tj6QWYmtaTh5SUnNlZPc9xerV2xWtJ1yNaSXlXW8PUp02ZhJaWZpbu42p1dPQeSxPicmDq5IleUpkwU8jCseL111j6AJbqpaMKrmF/SUkJoqNbrxspVans37/vGmrhh3IE+hYBmv+UT3zR3lxIjDkYqM91SWz5PwX4bpBXzxHgCHAEOAIcAY4AR4AjwBHo5wisXHnbvYZja//ZmoOUshqP3TkZ/wRuISqR3NW/PJCJYRo9gnRmFu7elzlIH9Sa8BCZQmkMGKbVI0ibCKnGgId0FkQm2jDLtBvL0zPweU4BEo6fQc6lcpyvrkdVYzOaiHBhdKgLcDmE0HjKAeohlyk83psS1A1QWjz2duAg5TVzBK47AiIhWVx8zC8nJ5GK0dGR2Lt3b6d93PHLz17STCQjY6LV2L9vD8rKSlFfX9djsrPTTrRzgF6f5Oe6rpIr8NXmVjf06qoqLFow3894SKlUYv78+airq2unxq7tItVtpFothKAzgpRc2+UwGPRdq6CbR4kE6c4dPyOqDUEaGxOJqsoehKiz5Mpg6lSlotWoiaUPWDgfNbVVcFO6kV5YqqurMXnyZC+xTXOK1Lg//fgjq10cZy80xavgCPQaAhTJQz8krMs+ConhMO7U59ZKDDkT+/ndKh8+R4AjwBHgCHAEOAIcAY4ARyDACDCC9MiHEksuvjtzQSBIyQm9127126uI8mu6kHzkOAbvTML/6MwYHS842DNTI60R92qNzOBINDqi/fdqTUxxSmt6Te8R0UlFJFeF48wYrqViAoXSD9UaMVxjxH0aIx4kElRrwOMJZkQn27DIsgfv7NmPr7JyYSw+joyLl3GqqhpVLXaQ/lNM8kmkrou/cQ5YAAAgAElEQVTMWsgIBC643C6m8KAcoaJrPNOQUr5QvyLmFvXqS9sDpN/sE2hkEVVh3W8Gf4MOlAyIeosoonrKysoQHSUo9USSk0ipX375pVME9u7Z7UdEknIySqVAYUEeO7e3lIWddqTNAZu++JyZBnnHo1AiUZcgHOX5aO/c8YufIRCFditVSnz33Xee2q7tO4CwbGlpYerbKMqx6lGQUvj+37/Z2qaHvftSnA/70vcy9WgMucmL7SvlKCrI73aDRPzQ8tOP25lq1FuvSoGJceNx7uwZz/dut5vwnmi32zF/3lxv36ktwu9v69axY8Rxek/gGxyBGwABusdwuxyIP34ekuQD+L2psOU/TYWKAN8N8uo5AhwBjgBHgCPAEeAIcAQ4Av0cATJpsha8KTHlYmXucYEocVFgeIAXlwtZFy/j3l8S8b86K57QGDFcJ+QivVdnwL26ZIzSGjBSa2SGSCOI7PQQpESCkskSmSWNIqMlDRGhFgzTmjGEjJO0FgylPKG7kvFAfBJGJxnxpDkdbxzIwaaCI9CePoOs0lJcqKtHjcOBFgp99w2RZ0P3p/KI/KQ9oq7J/11O9DFsiAtmhlICWqSyZcWDL71HYYNti3C0iHDruWzLU2eAZ2O/qZ5CzUlVd+rUSexOS8PPP/2Izz7dgIry0l7DoLm5CZPiJvipSMkoZ/369Z2qP4uLjyJuQmxruDqZIskjoNm5o9f6d60VEYG84orcqGocOXKktSq3m+XVXDDvSW/fI9Wk9lQwt/sLF86BXOmvZSHyjtpesGChD8FHRKkCH7z/LhyONi7u11J5F48tKSnGhAnjofbN46mUQxO/s4s1dHxYfl4u1LIIRCtl3rlC4e+5uTkdn3QN74j4LVv2ks81EfKoLl+2jJk/XUN1/FCOQN8hQD+8upzILa3CrxL34t9NBa5/Syua2c/vVvnwOQIcAY4AR4AjwBHgCHAEOAIBRmDlytskqUWrJZY8PLk7B3Z6BGAh5AF+FnC5cLG5CaN3JGKAzoqHtEbBNElrwuMaM2S7KOzeiEeYcRKZIVEhEyUbRmqtTBE6SJOE4PhkPLBTjyc0JoxPsmK+LR3vHMjE1rwi6I+fQu7lcpwls6TmZjQ7ncyECkRUUOGGSb14kZmulrS1LDSQQmSJ4CSlsFgcnm06RtxHa9pPxe4ppM4V8hLQkXQsEUtEwfKlpwgQqTdnzmxMnjQRMVFqQRWpUoDC4ntzefaZp5jjuagOVCoVWLZsGRrayRfq225FRRnmzJ7pVWtGq4kgDcOa1R/4Htan2zU11aDcp0R2iuOJi5vIiGaxI6ISMcVq9gmH9xgrqRTdMh+iOqmsWLHCi2VUpBAi/vRTS1jovtiu2I/eXldUVGL27DlMCSuOnXD44P33ut2UOK7KigrEqJXMBIryqlL9FGZvNZu7XbfviWI7a9Z8DN9QfmrnySefRGlp7/0o4Nsu3+YI9BgBF2B3u3C5qQV/SN6L/zTk1krMWTMCfDfIq+cIcAQ4AhwBjgBHgCPAEeAIcAQk5rw4iTXfLjMeRIWTyEOipQK3MKrL5UITgOlJpP604nGNiSlFhySYcXuCGbclWvDrRBt+n0BO9xbcz5zlDUwt+oTOgClGG15M34/P84tgOX8R+TW1uNzUxBShdlIssu7Tv0SEOmGHAy1wCsUTFh+4EfbDmolstrtB0mOXg1SiQAvxnAAcpBwlstRN80pQ65Jil6l2iQSitAXsMrkZb01TkM6nwnK5EtnqY7rTD9HttSGTIlCtVqPV9EfB1HupqbZea4MqWr9uLTNoEkk1lUqJmTNnsvD7jhtyo6G+Hkuff9ZLaEWrFIhWhOPpxQvhoolxHZbTp09hyuSJXpUjjYlyi/ovJJ12wt7SjGeeWuwleMXxkyHRiRMlbB6TirerxCYd99VXW30c3wWSlgjuS5cudbke/752/RUR2kuXLgUZToljiVQpsHjRgm6bNImtNzc3Y0rceIwjElwM31cp8O22b8RDerQWMd61aydkEWP9Ce4JE5gCWDymRw3xkzkCvY0A/e10u9DsBv5iPYjf67ObJaa8b/jdKkeAI8AR4AhwBDgCHAGOAEeAIxBoBPQZj0hs+bVDdHtwoqFZUO/19g2/T31COLagCHx9936M0JKC1MLC5UftSsLIHRqM/HknonclYrExFe/tz8D3x07AdOESjlbV4HJjMxpanHC1ECEnBHKDVIfEsjHTJGLbiBwVCDlSMjLGVNglHMoFiT5XpOebpDwmi68W36rsdWi6dB4VJUW4mJ6C4/E/4ezPP+DE379GyTdbcfybrSj+ZiuO/vgtzibEo3x3GioLCtFw4QzczlpvTZTugS4dXTJOaHhh6dYGmf7ExlIIu5DTkkKaFfJwfPft37tVX0cnWc0mhI8d7SWl1GoVYmJi/MPS2znZ6XSw8HFR8RelkiNGGYGpk+KYYrOnbvTtNNnprsyMw4iKUkHtIfGIKHzllVfanMe+1dgsTd+zG2Fjn/ASikT+kUP7hr+tZWH21zIGOtZqtWLsmNHe+qh9uVwGcrgP9EIh/h988AEU8lYXezKJmhQ3HrW19Inv/kJ1L5w3B7FquR9BuvrD90HzoLeWrMwMRISN8VP2Un7YlJSU3mqC18MR6F0EPD8qUqUz9ufhblMeJNZ8faBvBXn9HAGOAEeAI8AR4AhwBDgCHIH+jQDwD/9uKfhIYivE75L24UBZFSNIA0lE+RJd2wqKEKM1IM6Yivm7D2JDdgGsJ07jZHUdav2cjEk9ZgfcVJwedQWFZVMYt2AqRSQdEXTNwpFCBD2dRopEthJCviloW9SY9u5TzS1Qm4fnoZWDUZKEnOg65WEpRXxpuG4X7DXVqDt5ApdtJhz54nNkLFmE3QoFkkfcD600FJo770LyH/8Iy5/vhPHOu6C/m8rd0N91FyvGu+6E/s9/hu5PVO6BYZAUpntHwCqT49CixTi2cSMupaah9uQJtNRUC0S4B2qPRlh4xVImUM89/fRsCjv4v4RAY2Mj5s2bB6VHEUjknVIegddfI8Kv9wC7eOEcZOFj/UgphSwCe/fu6fRCkIJQRXkp1UpEU1HKMC46kqUBENSXnVbRqwfokxK9ilbqE4WYf/HFF6yN1u9Jwk6k8YGXly/zksOkuCSc4yaMQ3FxMSP5W8+7elfpuDNnzvgoSIVQ9LCwMdAb9J3mdL167V17d9u2bf4KUrWCpWc4XlLStQo6OIrMmlaueA1qWTii1KJCVYGnlyxCfX19B2dd++6qyko2x0WVKl3DiIgI/Pjjj/wHl2uHk5/RFwgwgpS+T4DXCk/iP005kFjyvurfN6t89BwBjgBHgCPAEeAIcAQ4AhyBQCOwcuVtv7UUrP5vcyEk+gz8ePYSYBcoxEA/BxD1VuOwo9LhQKOLnLQD3SKvvzME6Jo0iOHsDsqB6GIkjNPlht1NOVztcLU0oiE/DyVbvoJpxgxo/zISSYOHwBoULJRgKWzBIbBJe1iojmApq3PP3cGwDBqMxAdGwTJ5Coq/2IiaY0VwNtXDyQhzCtUnvlagvmkcHm2xQPvR3BJLZyDcwu+Tau/tt9+GXCYQkKQgVSvlmDNrBlrsfvrfnqHgdmFcbJSXJCQnenXEWPz84/aO6/V8/lNsNkRHURoA6qNInCmxL53I1VYSsuOKevedTV9+wXJjRqoEFaVCHoGERI+DfTtNEalZcvw4SDUrEKrCeUqFHKtXr+6yORDVQ4VI7fHjYllddL2oTllEGDZu3MhMnNrpQq/uSk1NRVRkJGuX2qY+kML34IH9PW5n69atCA8L86Z8IBJzyqS4XjUNo05OmzoZkSrqu0AwkwL3448/7hOCuccg8Qr6IQL0Y66D/c366vQFSCyZGGQoSAz07SCvnyPAEeAIcAQ4AhwBjgBHgCPQ3xH4B4k1+7nbjXmQGLLxUdFJxkEQuRTohVpguSaZJ09rnslAt8vrvzoCZJwkuNELyluX3YGGs2dxXqtBzqsvIUU+GrYBg2D+411IGTAQqcHBrNhCQpASEtpzYrQdYtUSIoVVKoVNSkTpQOhJdRp8D9LCxiLntddxXm9EzcWLjDCiecXIURcpjVlaVKYgZhObpV64+vhv9Xe3b9+OiIhwL+EluK3Le9G0RvjuWDB/rldBSkrQKHk4Ptvwt46VquzCuXH8eAlzsvclSMm8Z9fOX/r00oih8O++87ZfTtGI8LHIzMzsUH1I51F5840VkEcQ+ecxayK1rkqF7OzsLo+DCFJann36KaEej1EUhbyTeRM52Qd6IdVrXFycdxykoKUw+507en49WPqAsf5KY1I0F+b3bvqAV19dzvosqkhJQb18+fIuk9WBxpjXzxFoiwC7B3MDhrIKSEyHcYexIKG/36zy8XMEOAIcAY4AR4AjwBHgCHAEAosAudin5ay93UwEaR7mZxSy+3ThsbztLXsAXntIkT7gYwPQ+VunSiJiWPgyY6yBFrcTzVWXUJpiROGrL8L40F+QNGAQbINCYQseAlOoFKYQKoNhkg6FRToUVmlgyFFSoqYEDUNq8DCkBA9FSnAoUoJDkBYkxb6BUuweEISke+6G8aFRyFuxAqXpaWiqrISrxQW3wwWny4Fmt4NlpGV5am+dy9atkaSnp3sVpCJ5Fz52DMtpKRJy3aq4zUnvrHqzlSBluURlWPHqcrS0XEWp6gbqamsxe9Z0RKpaFaREkH66Yb2nhc6/ncT5zOa0OLd91m262u5LqoPUm88887RXCUvkYETYWFw4f75DglSs7OKF8xgfG+09l7BWKpV48803GbEp9k08/mrrdWvX+JlEkTp14cIFIBOlQC81NTWYM3u2lyClcdD1WP83Irt7lhf45MmTCA9vVZBSOoKwsaNhNup7dVhfb93MroOowKUcpORkX1lZ2avt8Mo4Ar2CAAuxF35Lyq+uw+3Gg/iNqVAX2JtBXjtHgCPAEeAIcAQ4AhwBjgBHoL8jQARpasba/7Hk4jZDIcLTMltDknvlTr+9Shgr6gmX9QuEbu9gvq8PECAySKCdXKg6moui9euwR62GZXAIjMH3IDlkICNFU6QhSGWh7xT+TkTlYEaYpkiHBEQ5KobpE/lqCaEymBUiZo2hodAPDoUhVIoUqRTW4GCYB0mRMvg+2KLHIf/LDagqKQTcLSxckeVU7Zxb6wO0r28TJ06cQGxMtB/hRSHbBoOhU9LvWnr+zdYt3tyd5EYfq5IzU57q6qr2Q5vZ14JwgV5c+izUygim+iNCjojJ11ie1K73gMjDixcvoqioCBaLBT/99BMjFImY7Opy/vx5zJwx3Q+r2JhIRvJ2Vg99pjZ+/ikzwRKJaDLHIpL00KFDrAt0TFcWUmuqPLlMGR5qFSZNmoSysrKunN7tY8T+vfjii35EL12Pl19e3u16xRMp16igThVSB5CamXLXUloDsW3x2J6sU2wWrxGUcC3UDD8iaPnCEbjhEHABDpb624WzTc0YbjkMifXoO/39dpWPnyPAEeAIcAQ4AhwBjgBHgCMQWAQYQZrzt38xZVf82pBzfIjpoL2KnhaugUTo3sMFEQNCIWquazRB91riZwkIMLRZiDkF0ZNRleB3ROg7W+pRmXUAOStfh/7RUdAPGITdA4ORQvlEpaTWDMXeQSFICw6GKTTIS4ZapCEwhwhFJDMDsbaEBoOKjYXZUz9CkD5QyshaM5Gn0iGwMiXrEFikoTAHBcE84B7onxiNjHfeRmVBLpwOUpFSnlIXHG43M/QiwWx/m3vl5eWYOdOf9CNF4ObNm3vto+Jyu2Exm1iuzBiVAkSQxqgVmDg+FufOnSXZYfttefaTk7lKFeHNQUqEHIXsNzX5KyYdDjvq6upQUVGOI0cKkZaWih++/w5rPv4IL774AmbPmoXY2BgoFHLIIiIYYXotxFtWdjbGjYthBCmpD1UKGZ595inWd7EeWgvbHjMz78jcOH36JCZOGO8lF0n5SeHxixYtQHNzM3O19x5+lY39+/f5hfkTyRcTrcapUwLB1wGaV6nx2t5a/dFqIQ+rJ12AWqXEvLlzmcL22mryP5pI5meeeQZEHIskMoXYv7lyBXOyFzH2P+vaX5WUlEClVCAyUs1yw6qUKqjVahw8ePDaK+NncAQCjQApSNnXiRs1dici07IhMRf8ENibQV47R4AjwBHgCHAEOAIcAY4AR6C/IwD8gyQ1/z2JJbfgN4Zs7Z+TDlUVN7X0AUEa6CcMXn9bBJrhBnlDO4mEcrjhcDvghB2XczKw/5nnkHbfKBa2HgiC83rUaZWGIHnwQFiCgrDn3oewf+kLqDyWQ9YXcDhcLNqemVB5MpS2xetWfE2EE4WNv7B0qZeQEokpCv3urYWIr4L8fMjGjkasSsYIUmqHzH0yMkg9eXUV53ffbYNSLYNaLRgc0blTJk1AUWE+jh4pgj45EZs3bcRbb67A008txoxpUzGBiEyWo5NyZLaaO4njI1IsL+/aclvq9XqBWCNiUKVgOUU/3bDOC1NbAs/e0gQKrT+wfx9++mE71q75iBkEte0PGWPt3bPbW09nG0ePHvGmKxDGo4BSEY596UIdgSJIxfFt3/69H0FKfZgYNwEXLlzorOudvr9u3VoQ4SpeJ8oTumjBfDQ1NQlpPzoi0zutWTiAxnD58mXIZDLmXi+TyZlq9dlnn0VGRkYXa+GHcQT6FgH2Del2w+50YdH+AkhM2cn9/XaVj58jwBHgCHAEOAIcAY4AR4AjEHgEjFnjb7Pkt0j0GfpfJxyA7XJ13z4J8Nb6BgFypHe40eLJb1Z7vABZr78Ew8hRntyiUlhDBMXo9SA0A9HmnqBg7AkaxEykjEFBsD74APJWrULtqWNMt0xKR3K+J0VjoEimvrm4XWuFyCIiL1d/+MEVhNe8efO6VkkXjqJ2yspKQc7vMcpWglQWMRY67S64Xc6OVaQArFazhyBtJToFh/MJGBcrpAcg1atSEQG1QsYIUSIh6RhSeopmPIIBlbBfpVLCaDR2offCIYTTli1bIJeRklUJtVoJhSwc+/buZiTziRPHGRG645efsWHDOry87CXMe3I2Jk+cwPpAJCgpTkXiz2+tUmDWjGlwOlqY+lQkIjvqXOnlS4wAbiUSFVDIx2L799vYKYGcu9Q3q8UiYOBDPEdHR2Lfvn0ddbnL+yn1QVsCefKkiSw/aGe4dKURqoPUur/88gtsNhuOHTvKDMmIgHU6nV2pgh/ThwiI15zWYunD5m+YpugzTeN3ulz48MgZSAyH1wf+ZpC3wBHgCHAEOAIcAY4AR4AjwBHo7wiYcv7yW1N2psSc65YkHcY3hcdvmIcE3pHeQ4BIKbvbCWdDDU5s3gTTfSORNigIhsGDoB8chJTg1pD6QJCV16NOi3QYkkOGIXHIUGYotXuQFNagO2Ea+QBO/f3vcDU3sVxvRIaJD+a9h/iNV5M4xm+/3QaFXCD+ROIuNiamVwgjaoPwJIf1J2fPRIwywqsglcvC8dHqD1i6A7EvV6LkRtGRAqij5N4cpGIfu7IWCVIi3UTSVEVEqlqFzz/feGVzHewhUu2NN96AQi6QnES6RkcqMXfOLEyZEMvGFKWUQSjU11Yyt7N+Uh8jwsbg+2+3Mcw7m38N9fWYP3eON6crEb8KeRhWvP4K630gCVJqoKiwENFRaj+yl0LWd+zY2QF6Xd9NpmEs/N0Tvk/YUVuU/5WWjudJ19vgR948CND1JuJa/B7pl9ffk/pFwMCJHy9U4E/6g9ykqb/fq/PxcwQ4AhwBjgBHgCPAEeAI9AECpoI//sGYd0BizIHEkIn307M7CYC9eR62eE9bEaCQvdID+2CWj4Yp+C4YQ4JgCaH8oiHYHRQCK+USlYZ484teD0Kzt9u0Bg9BavBgpAaTwZMU+sHBsEoHwxYUBD0ZO02IRW12JgOpvQfxQBNPrVenb7bEMVotZhBZ6UvkRYSH48KFi73akfdWvYVIWRiiPSHUFGL/7NNL0NzceJV23CgvL8X4CdFQqVpD7H37KmyLeSsp3FyG8LAxGDvmCbaeMjEOLy97EVu3bkFqagpKio+xMGsh7+fVw/vFjlFu00WLFkGp8O2DgoXakyqWCqUPoBJ1lX4q5TKEjR0DWotjEEncqVMmg4yKiCC92uKw2/HWm28wBatQB5G/MsycMY3lMQ3kPKW+lV6+zELqiSQmJS31gfK6rl27pscEJplotSpjqW7K9SrH/v37rwYJf+8WRoBSN1DeWFr6pcpXJEgpzsHlhK2qEQ8YDyf0wd0gb4IjwBHgCHAEOAIcAY4AR4Aj0I8RYCZNRatvN2bif/TZkBhyMGrPITgo7JgvNw8ClFiThc6T+ZKQY9Rtp3B6N+yUabSmHEc3fIydA++BLYjC6KWgHJ0pwaGMEE0hZ3qP4VJvk5TXsz4alzg2Gq8thNzuQ5EqDWXjNwcFQx8cjJObPoW9vhaOFjdanA6mtG1hVlZOIV3m1fmrm2aeiARpQX4eM/3xVT2OHfM4yO1bWOjz3/odQOcJhYCg/Z41U3s5mFHSpUuXcOzoUezZnYZvt/0dK994nYWbE5nWGvKuxKS48aiqqrwqZqQ+nTdvLpRkrOM1BhIUpUSmRUVGYsKECZg1axaee+45vP/++/jhhx+YO3xVFbOZu6J+cQxXvNHBjrNnz7Jclf7knUAOEjk6Tq1gJCltR1G4v1IJCuOPjIxEXFxr3z788EP8/PMvWL58GSMCBSyEcZFy8ptvvumgB627iST5bts3zOFdxDNaKYNKHoHKigrPtWm9Xq1ndr4lzglx3d4ZdrsdCxfM9eR4FTAg4nj58uUsfL29c7qyj9osLS3FuHHjoFCQiVIkYmJiMHHSJFD+V1qu1q+utMGPuU4IiOlLWAoToQ90LSnvs8PezObtmdOnkZeXi6SkRHz+2afMAG38uFiMHTMac+fOYSfR8f1u8Zg0tdDAXU4cbWiC3JrBCdJ+fKvOh84R4AhwBDgCHAGOAEeAI9AXCDCCNH/tf1jz8TtDdt1vDLm4w5KO+hZi3PhysyAg+JjQg6TgT19PhkxuJ+BsRlnBYRhUKpiDQ2AcHAKLx5meEYa3mGK0e2RsKEyDQpA8bhzKTxbB4WoG820SeUAX0CLQzjfLdOi0n5cuXcSUyRP9wsJlEWFYv26N51yRCG2tihzjKdS7vLwMJcVHYTYbsfHzT/HiC89j+rQpjARVq+SMeKX8oGzbE+ZO2yLRGR2pwpkzp1sr7mDr7bffZqSjeB4Ri5TfM37XLhw9epTlqGxpafGG41I1nYWqd9BUu7tzc3MZYUeKRrEPtKaxRasEgnTSuGjMmT4FLy59Fp988gkSEhJQXFyM8vJyiH0T1aG5OTkYT/lTPUZSVBeRrxMnTsSpU6fa7YN3p9uF1BRra1oElQKxKjnCxzyOgoL8HpOIXVHWrnp7Jbu2IhZE7s6dOxcdEdLevl9lgwgzUtB+9tmn+O6775hpEhHt1B8iyQVCrXvE71Wa5W/1AQKU27mluRk1NTW4dPEiDh86iJ07fsG7q97CogXzvKZq7LtCKRc+Fz5pKsbFRsHptAP9lCClb2A7XSeXC+ccLsxPL+AEaV/cE/M2OAIcAY4AR4AjwBHgCHAE+jEC5GJvKXztn8y5kJgyyu9IzsE/mvbhYn1THzxC8SZ6CwHyo2esHuV+dDnRBCeaG6tx4rtt0JMJ08C7kCqlPKOkFA2FmcLpQ26tcPrukaOCitYSGgJj8N1IfWAUTu3aAYe9Cc1wwU6hz0yF6/LRU/bWVbt+9dTW1uCZp5f4E14KGZ5+ahHsLc2orqrEmdOnkHH4IBK0Gmz6ciPeWrkCixcvwMS48ew8CmmPCB/LSDtfJapIoFGezNZtQXVIr4kQyc3N6XTw27Ztu0JBOnkSOacLuSmpAl8CjbZ7czGbzVCpiBwVCFIiaCdNnIDPP/sESYk6HDx4AKdPnURdba2f2lbsg9g3WhNJSirM995d5ZNH1KPEVCoZuSqORzzff+1C8bGjGBcTxTCNUikwTiWHInwMKF2C2IZYR3tYUKhyY2Mjqioqcby4GPv2pmPHz7/g008+YSrckydP+jfZ5tW2b772U5BSTtcukbtt6unqSxG/rh7Pj+t7BOga0bwikru8rAxHCouwJy0NP27fjrVrPsbyZS+ynL3jYqLZ9wR9Z8hlYew7QPzO8FVUi98XtC9szBO4cOEcQD/09btFMA1kP1O5nah1ubH08LESiTn7dYk5N0pC92184QhwBDgCHAGOAEeAI8AR4AhwBAKAQFJulMSc2yIxH8bQpFxIzAeRXVnX7x5JbuYB0+MUBdcTOep2NqG5/AKy3lwJ24AhsEmDmRFTarCUEaSUd9TCwus5QUqk6u4gIT+pcfBA2EKCoRs8FLkfvYfm6lK0EJ5sYtCj6q2zUE7L1R+8J7isi6otlYIpHCk0fu6TszA+JgpqIjPCxyJKHg4K6SZiTiQxursmglSvT+oUzEOHDl2hICX1aVZmxzljO630Gg4gRaMvQUr9fvXlZddQw5WHHi8pBpG8rdipWBuTJ09mytMOSUG3kAd01szpXoKUFKSRShm2frWFNUQkLBUirEiBSSrW48ePg0yQdu7cib+tW4eXly/Hk9OnI1atgjI8HOqICKiVSowdOxaJiYlXdthnz+FDB0Ckt5rUfh71K4XEZ2Rk+BzFN/sTAjRfs7Ky8Nwzz2DGpEmIViqgGDMGalkEIpVkAkdzxbe0/lDS+hlo3RcVSapqwfAsPGw00lJtcLv6YzSL8MMc/fGxu11MSfpuwZlSiSHzbYk5+yPJT+n/KlmJ2wJwN8ir5AhwBDgCHAGOAEeAI8AR4Aj0cwQScx6U2Ap2S1JzzwwxFZ2XpOReSDhfzp5KWEZLxhD1rjqrPz1E9vpYPQYOQrZRUja64XY4Wd5YCsmrOXUEe+bMhkE6hBGhpBQVzIqEfKNEjhIxSOZM3VVdtj0vxbGTABcAACAASURBVEO4Utg+mT1RsQVLwUhZqRT0PilXGTkbIuRATZVKkcZI28GwBQ+GNWQwLCGkbqUiZQpXi3SIR/VK5/Ref/3qYkrawUjxmDnZpINgDAnFgQUL0XT2FOwgBaAAuhh4TuubXdf07d+/ZkqutkQFEYFUIpVyFsZNJkQxXjMiMgcSVZXCmpSEFCoul0VAFhEOMnuifdOnTcXTTy1h5j5iHk9ShpFybPPmLzr9WJCLeXS0oJj09lGlZGHsnZ7cgwNEVdxHH36ISGYuJShIydTqk/Xr4O6hou2zDRugptyqKhWi1GpERqqhUCrwwfvvs7B8av+KxeVCY2MDXnj+OUZSR6sUiFYrEKVWYOWK15nLvM1mxbffbsPq1R/ixRdewJw5szFxYhyio6IY0UymSmR+FKVUQDyfCK0otQoRERHYuHHjFc367jh//iyioyMxaWIcFi2cj7feepOdc+LECd/D+PYNigDNK5pawtp/jhGpXldXi6rKSpw9ewanTp4C5QetKC9Hfb3Pj6V0mv+pOHDgAJvPlIeXzNhi1EpGlNLcjGSpNYR0G+w1+65QMeMz4bsiDAq5jOXsXbhgPlauXIGNn38GrSYe+9L3MiU75d9t7yNxg8LcS93yAO0CHAxwNzaWXHRKjBmn/39zXsG/mjKelaSfWi0x5QX387tXPnyOAEeAI8AR4AhwBDgCHAGOQAAQ2J37W4kl7+7f6bIGSMyZ0s1nyorpqaQeTkqBRRTRlU9GvfQowKu5RgQ8Bg4OuJjhBZlYOB3NcLpcqMwvgC1mHExBAxkpyYjKQBGLPvVS6H5qcAgjQBkhK6XtUBhDQ2EODYWFnOODhyJtkOAoTwSlWRoCE4W2hxIZKpgm0X4LKTqDg5ny1Rx8LzNWIhWsH6np03ZP97eXi9UUMhjGQYLLfXVhDpxugDhS5oXl2WYGGtd46W6kw202i595kpeE9JgikVqUVIqMIFXKEK2IgFohg1wuZ4Y6pK4kQ52pU6fiqaeeAuUM3bx5M0wmE7Kzs3Hh/HlUVFRgxYoVzPFcrJ/IVwq97WxpampiZJx4Hq0FcnVzZ6f2+H0KGX7u6SUeh3pBNRsRNgbxu3b2iCB1OZw4ffIU4saNR6RShSiV2qvGnDAuFrk5We32XVSGfvDeO4hShCPaJ6drTLSa5XMkZadCHgG5PMITwtyqzBPTBAhYyhHFVH0yRKplDFMiaJctW9ZhDlci1ShFAKlFKRSfriu95svNg4CLKTFdcDmdqKqsQG5uNuJ37cD6v63FK8uX4anFC5lyfPq0yZg6ZRKmTZ2MJ2fPwtOLl+Cdt97GCY+rfFuClPLnTp40yS/9AptnKgWU8ghW6DMfHalmKRnmzpvHzL02bNiAHTt24MDBgyCSXczbe/Mg2rc91Z8tg8R0EAONefgnUxYk6acgMeYtCMDdIK+SI8AR4AhwBDgCHAGOAEeAI8AREBG4Jynpn1/JP1FIt/+NcHgI0jaykb59NuCt+SBg9xgxEWfN/CuIsIMb5TmHYH30MeweFIwURjAGSHHZDjkpusWL61RSpwYPhiFkKKzSIdgdNBjpA2mfQIyapaEgEpKI0713DYD5rgHQDgqG7r4HYFNGYfcjj2P3gEGwSod7yNMAKkjbGY9VOhhJQ0KQNigEe5+QoTR7n5DCgK6DJ93rzf6JKMjPxfhx0T7h3q2EGssPqFIwl3Q55RkNH4Nx0ZFYsGAeVq1ahZ9//hl79+5FSUkJyFSnoaGBhXaLYd6+a1ImRkSEt7ajUmDq5Ik+M/rKTTqfTHrIBMifIFVi1aq3WVtXntXzPUQEUttlpaWYOmk8I4iFHIlKjB3zBHJzsnuUE5EIUlq2ffN3qOQKL0EqjFGBd95ayYxtOhrJ11u3sLQHMX75XUnVey2pDxRQKWWQRYxlOWSJvJoxYwY+/vhj7zUkHHwXek0qQ9/r6vs+377xEaAf0tL37sGqt9/E7FkzWDoNNrdVpCIWfnxgKRTYXPLMJ/aeGmqFEjlZ2cIgfaYGzQsiNkn9SaZdvp9VMiR79ZXl2PzlRlhMBhQU5OLs2bPMtMnXwEz8zFHlNL/40j4CGeXV+D/GA7hTnw2J8TAkKUchMeRPFO/b+JojwBHgCHAEOAIcAY4AR4AjwBEIBAJbbf8SeaiwsNkJtLhJp0jqOZ+novbv3/nePkLASVfE5YbdDVR7DITKDuyDZcQo7B54D1JCBsIc2reEoqji9BKk0lCmYCWi1hoihSF4ABIG3IWEO+9CsjQY+lF/QXpsFPKfWYKCzz7BiQQNyrIz0FB6HvbGOmSv+QCGoAEwSyn0XQyz7zvCNy2IlK5SpAYFwRwcBMPox3A5O5MR0aQipc/EzZ4Zr7T0MmZMn+pHahDBMWF8DJ55ejFWf/A+vt32d6Sk2HCkqBAVFeWw21uuicQgwsNgMCA8fKxPOwrIwseivLys3XBf+hgRaULl9VdfEcL9I4Uwd+rfU0uWMOd0er+3F7HdwsICRg6TelYkSJUKGS6cP9cjBamovquvq8PUiZP8CFKRlN63b1+HGBsNyVCHj2Eh8r5kFG1H+WAUqSLSVA55RBjCx45m69joKMyfOwdvvP46Nn/5BZKTEpGZcRgXL15kBDcnp3p7Nl2/+uhaEqFNCxlzUQ7aBfPmMpUnEeICoS4Qmn7zxqMe95tbShVio6Jx9sxZYUA+Hzv6vJCS+PXXX/OoloU6qX7KY9xQX8+iHK4fErdOy2fqGzEoJQO3G/IgMWTijpSj+P+MWQ8F4haQ18kR4AhwBDgCHAGOAEeAI8AR4AiICGy1/ct/pGUUljW2wOmysxyMDp+HolvnkePmHAlLd0AEKYBmONCQlQnD0BFIGDoE+wYIeT6vi0N9cAhSgqSgkHWddBCSpFKYB49A0kOPIXXaLBR8uBql5iQ0nisBHHVwwokGSuFAhJjLCThc5EiBZjdwbOfPsAwayMhVq3QoUoKF/KkiERvotSlEirQgKUwhwdAPCcaeQUHQ3DsClXnZooBU5Lpu0knkQlNTA3OyJ8LElxB5c+UKvzERCUKES3cISTqHwrK96jJG3Ckw+olH2X6RxPFr0OfFpk1fQhYRJijcPOTNpEmTQGG9gSD0qL9UTCYDIsY8IYTYe9qdPm0KHA57jxSknnSCLI/jd9u+RcTYMD/sVYoIvPTSi6D0Au3hnZOdiRiVHNFKCpMXFL9ERglFyPVI5OjEuPFYsmgB1nz0IbSaXTh35hQaG31ySRLGLspd3L3r6nOJ+OYNiADNHfp8HD58mIW1KxSiupPW4ra/Yrx1HpGaVCwKlgpi4vgJuHzpkjDSdu4FPvvsU0aQinOSvk+mTIrz/AhCRC37mfUGROrm6VKVw4mIfbkn/68h/5jEkoNBlkL8X0POQvG2ja85AhwBjgBHgCPAEeAIcAQ4AhyBQCCw1fYvd9hyCjMragG3g4UWC1qUm+dh4lbpKT1WEhHKnklFcyaXE01EWAGoOnwApvseQOqgIFhZzk9SPpLqsmdqSzJTSgsOReogKWyMnByMFMojGkSqyhBYycho4AAYBwyEeYAUpqH3waRUIv3ZJTj62XpcNOtRc7QAjWWX4WppEkfQSipS5ylFgGdi0Usyo6D0AaSMLT90EGmDhyJFGgRTyDDYqO12QuEDtc8UKoWFmUl5DKekIdg3QIr4Rx5GzYkj7HGfBFp0Fcgsi/KRMkEju1A3w+wTQtjfWvkGU0rG+IRoPzl7puAcTfkbPIRhe2RdV0ZJ5124cAGTJk30IwLDw8bi++3fsyquVrfJaMTYMY8zAlBUuqlUShw8eLBdArErfersGCLrN325kakuo8lwhsKMVXK89MJzjHRyOnuuHXZTKLHLjdkzZyKK8ruS6ZJKDuE6qEAq0vaW8+fPIW78OMjDw0E4UP5Xyh36+eefwWazoaioCJcvX2aqwfbOZ98kNEc9xU2JdflyfRDwGCYJ16J3roP4WSKF8urVH0DNQuc9ZmoeIp2F0SvlLDco5ROeMGE8nn/+OWbutXnzJnz33bf49ttvsWnTJrz33ntYuGAB5syeg5rq6g5x0mk1HgVzK/kaGxuDkuJizzm9M74OO9AP3mh2uTEv80iLxJjbfLs+B//XUtAoMWcrA3ELyOvkCHAEOAIcAY4AR4AjwBHgCHAERASSkv75z+asA7pzpUzZ5wL9x5frgQDh7iWnWa5RwOlyo8npQGVBHkyPhzHH9xRp7ygsxRB5Mk8i0yWq10Lh8iHDYBrxAMyPPY6U6CgcnrsQhe+8h2M/b8eF3ENorLnMqFx6DBaUrT0IQXcB9ZfOwzRqFNKCyVGeCNIhfUqQtiVeLVIykxqC/8fed4BHdaVZ1vTMdPe3Mzu9M7vTMzs7odsGSVUl4TDTPdM927PdbUBSJWWCyDmDTcZgG2xskrHBAeeMbYyNMSYoljIZoSxyEgZJIAQoSxXOfue+eqUqUcqBoPv46ntVr2487z7x3qnz/yfNX49dv/0dai9cQCOZDZcwSmik7iMOgGQuFWYfvPcezKFDhVJSVZFGRYShouKam9Tu7rq/deuWCItX2+eeZkJr165tt2kSgoOf+IMXucp8pnv27OklgpS5NpuwauUzYowcK0nLCGMw3tryhhhvV9W0npNViayM9DREGEMF/jTEijSFwhgagmnTpqG6uoXiExCh8PEJCYJALS8v6xUVrec45fveQ8Bpd8Bhs8HWZEP17SqUXr2KwsJCQXJ3VR1NRXbJ5ctYsngxzMbm9BBcx0IhajIgKjIMc2bPxHvvvYOcnJw2yPTmuTPHcFtjysvNRXRUOMLMzarUsDALMjMzmxuR77qFAP+rWXuCxkzHERiX59SkFkGTkDNTvW2Te4mAREAiIBGQCEgEJAISAYmARKA3EAB+pEk8uvadC+VwOB0i/6izWfvXrZt8WbmLCKjqUQovHUBtSQkSIy3I8AsQ5CEVny1Jva589iRIrTodEh4bhOznV+DKvu9x62QBGm+UoqmpDo12O2xq2LVdCI3R5FCi5GmW7KTtO19d2EQtewNSIyOREaBFkp7kaN8qSH1hR6KYqtojAwKRGBGF+orL4tqwu0hSqkn59n7ZSNJR+RVmDPEiSBlyn33sqCsstvuzYY7CNS+96Mp7qIaFmzBv3jxBuqhkoa+eWFeE7VL95gopDw0JwZYtW9okbHy15asfX8fq62oxc/pUNymrhLSHYueO7aJZX3V89dfWMbZBwqmutlaEwnOOsSOGYfq0KVixfLmYH5WgrW1qfe49X62Vl8fvQQScwLkzZ7Hi6eWYPGEiYiKjEBoaikWLFqGhoaFTPwBwDXCjCdKcOXNgdoXUq6prNXx+6eKFOHLksMglTBmxWs8X6e+5rtRyraFYVlaKUbEjEG5pzhVssViEErW1OvJ45xH44lIZCdLbf5+Yf0KTxFdObG/cAso2JQISAYmAREAiIBGQCEgEJAISARWBM2d+okkpOvlM9inYSJCK8OGukV2dfwSQNbwQIOwuclQYZdkdaLh+DYenzBRh9Va9H/b7D0J6D+XoTHOFsas5TOMeC0LF/jRBj3MdMBctiVAl9FrRFlM9yfB45YHaAbvTjkbYodh7ec2mQx/UAOYDC55CRkAg1LH4Ii376hjVtAf9GHavRZpWh3h/LfZPn4qG6krUUGFNTO6jcGWeK5IiJEJjIizCrV3NTUh15+5dO3uEIFWJlY/ovs5cpy4jIRKCDA8nAaqWaW1xzJg+1YtcJYn07LPPirqt1fF1vCUJxH5VN23PMVRW3kDsyGHuHJ+RFgMijCE4eCDLV7PdPnbu7FlBWpWUXBJhzJ5j6XbjsoF7GgGGoJtCDcIlPtxsgdlsxtixY1FZWdnujweeE+PaLisrw5NPPgmj0QSqN1XFNpWkE8aNQdze3aivr3NVE3/EPZvo1nu2O2PaFGEM5u7XbMaaNe2rxLvVcb+q7ERm2U34J+Y2aRJzTmtSim2a+MJH1Ns2uZcISAQkAhIBiYBEQCIgEZAISAR6A4HU1J9q0oqLZ+zPQ6ODqrhmpUm/eh65RyarEJA0MnLCUd+I46tfQJxOj0yRC1SPlB4iR1WykSZLfLH9uAA/nPv8M8WJmColKtYcVBUL/ZFQUNpINIn8oU5xnGQh/Za6KCBFo4sQPrnlDWQEDHLnAlXHdzf2KXq9MGw64KdDqi4QSUFBoHlU/pqX0NRQo+BBbO6RNdORYZCIIyk3btQIRDHPpkuhSYL0jdc3t0tcdrQPlouP2ycctGkgpBIoERERqKqqarefl9evvYN4mTFjhqjb3hg4R5JHNptNhBJfunQJR48exffff48333wT69atQ0VFhVczJSUXERHerIRjiH2UxYgTxUVe5XrqA8eovlqSuD3Vh2znHkTA4cSNigqMHDYcJEfDzBZQdcnrguu0MxvX99o1a8CcomzD4lJyUg0+e9ZMXLx4QTTncNjgFImfe5YgZf9PL1XC+tXr22I2C5W4rYlJV+TWfQTsOHG7Dr9KPA5Nch7+PO00/ioub0Rv3ALKNiUCEgGJgERAIiARkAhIBCQCEgEVge34U401d2fogULcslEJ2CTyXnb/Bl+20HkEqNJ0CuMip70JF7d9gvhHHwFzYqpEIclM9X1P7tN1eiQNGIiC1c+jwW4TYfMO2igJQqeNmXSTJST5ykfqK/FxiAvSITlQ123Tqe7iQoyZxoBKUrZl1QciTatF0iOP4uz2r4TMl+Y9NGy6nzbmFpw1cxbCPEJjzaZQPLtiOdpzmO/MPHNzjismLh4EqcFoxOnTp9ttZtd3O7wIUo519KiRwvxJcRvybuLmzUqcPXMaWRkZ2PbF59i86RUsXbwI06dOQezIEYiKDBcEktnEsH0LzriNZJR2Dh3aL/I3qkQP+4uOinT1592X/PTgIaCS1Z4zI5F//txZ7D+QhYaGOsXETImt8CzWqffsh9fftMmTlDy36rVhNiEn57grdKD1vyee4/z+u50wiZyjKrFvgclowoIFC3Dt2rV2f4To1MB9FHY6HXh906tiDOp1Q+Ox8aNG4vq11lNF+GhKHmoNAacDVxsa8HhGNn4WV4Afp52AJv74WPW2Te4lAhIBiYBEQCIgEZAISAQkAhKB3kBg5cofaZJyPnkkIx8ltQ30FYfdleOstXt3ebyXEODzMc3EAdzKzUXKr3+DJB3zjvYOKdqyXaufPw5Om47Gxjo4bFQT2wRB2qs8oBNocDpxq6gAex8LQrIIa+8ZE6qW8+vu5ww/PdJ/PwS387NFvt77Kgmpa8k+//zzIrRXJUmpOps1c1qnQ9jbugJKLl3CyBHD7giV37t3b1vVxHc5x4+BY1KJF+5pNHPk8CFcuXIZRw4dwM6dO7Dp1ZfBHIuTJo7H8JgoUZ6kkckQApK+zMPo2Qbfm0wmHDhwwGsMX36xVTjYU0nLl8EQismTJ3dIserVkPxwXyJAFW9dXR3i9u3DG69txtPLFmPK5IkYMSxaqKw3v7pRUdSLi51KzK5tJDiZYmL5siUINwaDuW65JrnWkxLjlUbb+H+X9TnWGzcqEBMdCTVFBtuwmE0YM2YMzp07J9rpC2Xy9q++hMkY4r7GOJ/hERYU5OV2DSBZyxsBpwNVdjsMh/Pw8335+NPUYmiSs6f2xi2gbFMiIBGQCEgEJAISAYmAREAiIBFQEfgo9ad/mVpU+L+SjuLY9dvCR10SpN7PKn32iV5HNgeaGm8jdeRIEW5O46LuEnsdrZ8SoEVGeDiabl0TIf4Mz+yLQHKG59eXl2Hfr3+FFCpIAxja3jekcEf7SdcGIUkfiJSAgciIHYG6mzfupzSk7iX8Hp3szVSeKeozEoljRo9EZaV36Lm7Qhfe3L59GzOmT/EiOhkOvH79+nZac4rwYE9iU00FMGJ4NGKioxARruRbFAQozZxaEKHhYYoxlLInSaqWMQuCdNeuXV5jePaZ5Zg6eSLWrX0R3+3cIdR8V69e7XUVntcg5Ie7hgCJR67XqVOnwGI0KKkhXOknBKluDMHbb70hFJ5KuHrXhqoqQLe88TqMQ//oJki5fj/+6H3RKMu0tqnfbf3sM4/ryvUjQJgFqamp7qpqWfeBHn5DBen+rEwvrJiWgrl7ExPiRG8kadVNJWxbjoufWx5T6/T3PX+ebHI48GTuSfxlfC40kiBV71jlXiIgEZAISAQkAhIBiYBEQCLQewj84qPUn/5zclGxJukodpWUCQljVw13+vtDTbfn73CiHjYUrVmNXQEDkaLTIdUV5t1RIq/b5f7v71Bz8YyilxIEafODbrfn11oDVJHW1yLx93+AVR8Ahvt3ex493EaadhASAgchcVAAErWBKH73zR4xNmoNkt46npSUhLDwcLfyiwRidGQ4zpxpP/y9o2Oqr6/H8qeXeBA5inqTuUTb3JxOMGQ+MiLMY3wK4elJmrb53kWYUt0WPOQJDB3yBIyGYIwcMRxz585FXJxC4HAcJGfq6qrhtKtWYW2OTn75ACLANcD1uvK557xCxtU1FuEyGtvx9XbX7FsnMduDh33t3fM9DIP/gEiLQm6SIH3u2eUi13Nb9VmXof/hnteu2SRUz08vWyrmwDJ9sbGfyyWXEOVxnUaYQhFmCManH38orivPsXi+V8dHw7TS0lJkZ2dj9+7deP3117FkyRK8+uqrapF+vadBoqPJgVfOXMaP9x3eq0k/4dQkHZvRe3eCsmWJgERAIiARkAhIBCQCEgGJgERAQ4L0odRThZrkbLxVdF7JrwhaBcmtLxDgI636WEvP4bqTpxCvewQHA/yEQZBVP6hPycKURx9H2ZFDYgVQKeToi7VgB+qcDhyLHYMkf797kiBN1uux328QMv0HwaobhLjHgnAr99h9F2VfUFCAyEiG6LqIRxehqCq/emLNUzH21pbXYQgNdvdjMZkQGREh8jC21gcNwRoa6jF54ngwZ6h7jOpY79irORjp5G0Wbt7DYqIxbuxoLFu6GJ9+8hGyMtMVdazTF9FPEzIbnA67MLNRFILq1djaKOXxu4UAiTaGqTOXZ2NDQ48Mg206HE58/PFHPglSKphJYnKfak3qdp+FBfkwBg9BhEcaiYkTxsJmaxKmeG11sH37dgwdOsR9XXBcfGVmZIjwe19EZFvtdfU7/r9QX1ePCePHusdCczOLIRhrX3pR5DPmWDgnks8kdq9cuSJUru+88474oSIqKgqDBw/GkCFDRFoLqtr5mjJlsjBZ6+rYHpR6NjhFmpttP1zDnyYdO6NJO1miScn/V3nLKhGQCEgEJAISAYmAREAiIBGQCPQmAtuLfvznqUUHNYk5WHL0pMgHSQd1ufUBAnw4d0I4uaPRgab6GnxnNiNzYCBSdFokMdy8h5WQ7Skzk3WBuLzzWzQy2YLDruSj7cXlwBB+hx2ghi//xXWw/vIhJAf2XVqB9vBo7fsU/wBkjYlFXW0NbOL3BLswbfJFw/XBSupQFyQtysvLMXLkSK/QdIvZgI8+UMJ8O9RQBwrt/PYbLwUpQ3DDjSHC/Ka16hwfXytXrhQO3SRMTOZQGM3BMJqCxd5gHCpUdLGxsZg7dw7WrV2HL774AocOHcKFCxdw48aNHs2n2tpY5fHeRYAknN3WiJKSizh65BC+2vYFNm5YhyfnzhYpIdavJRHHvxrd++OkhoInJSYKErR1Ut6I2BHDcOzYMUEAqvU6i0JZWRmio6PdzvPsj+RreXlpm03RRG3hwoUwm5oV1aw3a+Z03KysbLNuT3+p3h8sXbLYlQs1VBClzKc6Y/pU7Pjma2x6dSMWLZyPKZMmYBhzppqN4gcT5vk1Gw1ef3+IgUL2mhAdFYHKGzf6feg9/w42wI7jZZX4x6Rj+HlKAYLic6b05q2gbFsiIBGQCEgEJAISAYmAREAi0O8R+EVq6k9/llp4QhN/HBMy81HZRAdzqSDt6YdKX+2J/J52oNFmRwMacfr997HTLwDpAUFICAxEsm6QeN8aSdcbx5O0Wpx4dRPsDifsDLHvHv/ga9pexwRB6hDeVLj6/W7E/fLh+4IgJfa7A3Uo27ETzNzLefQ2Vl7AdeEDH7qZb3HixIlugoIkC4mNlSufFXlnu9Cszyo0VfIMlRcKs5AhOHrksM/yPKgSpB9//DFCQ0MxYsQITJo0AfMXzMOLLz2PDz96DykpSSguKkJ1dfUd7aiklbq/o4A8cF8hcOrkCUGuBQ99AnyRXCOZT0JtWHQETp862e35cM1xy805LtZruCukviVRql4nY0aPxsmTXe+X63batOmuPMAK2TnkiT+0a25EFeaoUaMQZlFy8CqkogFb3nit2xh0ugEXZq+/vtmLIOWYaJTG1BYmQzAsnirwFrmCPfFVlbD8O0TDqeLi4n5PkPI/k0bYcbGqHo9aj+FvUougS8iRJk39/o5dAiARkAhIBCQCEgGJgERAItC7CHyU+tO/sxYUaxJy8YT1OC7V1EPIGnuZGOv0Q9kDWMFBUo3koMOB2tKLSPzdf4GmTGnaQCQEBiFFN0i87w0itLU2kwL8cXzmPNgbGmBjeH0vrwNPYrHq8jns89fDytyrfayc7Up/KVodkn/9W1RfuywuGZLKvY1Xdy4DkkE2mw3z58+H2YOwIEExe9ZMQTr2FLlYcukixowaKdRxJJ2izAaEG0Lw7Y6vxRRUYspzPjxGpdylS5eQnp6OkpISMSaOWRkXF2MvL0jPAcn3dxWBjLRUL7d2lVQTBlxmowjnVtdMdwd65YfLGO1arwr5aMSI4TGKY7z7WlHCwJlL9/Lly2JNdvZ64Vp+4YUXvAhS5sn9dsc3bU7h1KlTQjltsTTn5+V1lZyU0Ga9XvnSdQkmxO9DuDBBa3azV8+RuuffFpbx/Ew1KYlUQXibDIiKDMeEcWOw4Kl5eHnDOpw/f14SpDRshB1VTTYMSc/BX6UVYWCcdLHv3Zth2bpEQCIgEZAISAQkAhIBiUC/R4A5SB9Ozi/WgI9UwwAAIABJREFUJObBP+k48m5UKQRprzxZyUa9EaBKhM71dhxbugyJAX4uY6ZByAgIQqpOC6uub8PNk7V+2G+MROPtW31EkCpZTkWKSHsNEv/tN/cFOUpCNUUfiISAgTixZp2g7WxOns17n8CjEQoJCk/SYtSoWEH6+CIuvddsRz45UVNTjelTJ8MQOhQmQwiizEaMGR6NrZ99Ihrw1Y9KdnWWdOrIiGSZ+wsBroUvv9gqDLbUdeq5p6KT4dhMrWB3OLpNqFFZPXP6NFg8coOy/c8+/RihwR55Py1mkf5h0aJFuH79epf6ff/992E2N4fK8xp59ZWX28xBunfvXoVUDWsmSEksMqdpn2+uP3H5eXkQZLWl+W+Jeo5IjPK6Zx5iY2iw+KFk+PBoTJ0yCU8vXYxXNq7HF1s/Q3p6GoqLC1BWehU1NVXKVKS7vcCB/zMylmfEkRP4H2nFGBgnFaT9/oZdAiARkAhIBCQCEgGJgERAItC7CJAg9U8qKNYk5Tv/MiG7wlp6o4kh9rTnkVsvIyBc64HreceQ8fivhXKSZkApuiBkBAQqBKm+b9WUadoApPzrf6D60jk4mCO11wk/5mF1MgWr2LIiwpGm7ds5d0U9yjpp2iDEDwpARuCvUH/tCpqcVNzeuwSpSkru3LkTRg+ClIquyMhw5Ofnd4nwueMqcREcH37wAV599RV8//13OHLoIM6fP4fbt27dUVw9wPGpL/WY3PctAs34q+eCFybXtMeLa1y8VGJS/a7nxkozpnVrX/Iy+gqjEpGKxDCzINzMxlCsWL4M9XW0t+veGKjsfPaZ5WCbniTfhfPnsH7dGne/DAG3WMwwmYx49plnhGEUCX312uoIAnFxcTCbmg3GzKZQLJj/pEsl7buF9957V5C3ERa1nhGxI4eh5NIF3xV6+6jDidKrVxEZFoYIl4mViltEuAVjRsdiwYIFeHnDBuzc+S3278/C2TOnUVFxHU1N/CHJc3OdO/G3k++VdBueJfrbe5o0MQ8vt1UFp6FJPYGfxhXKEPvevR2WrUsEJAISAYmAREAiIBGQCPR3BNwEaUK+U5OQU/7x+bIm5p6UBGnvP5LRPZlEw8FlC5Cu80dqHzvW+yIGM7Q6xA30Q/mx/SIxKFdCb6sihXu5Kzr92PzZyLhPQuyp8o2nkdZDfkhdtBAOu73X6eSeWJVFRUVeIfYkNugaT6OanthIFjFUvqGhQRgmSUVoT6Da923cunUTP1wuQV5uDrKyMsRrf2Y6cnOyUVp6FU66qwkyi3v+nVAInZ4YaV1dLZ6cN9utdGY49tw5M0UOUs88oVERYdifleHqsut/q7hG33hjs1A8q0RfmNmA1JRkVFRUYNLEcTAZQwQ5K743mwSZumH9OtF3Z9Y4jZ5Isoa5yU4Txo8b49NcTCVeN736sjA5izArBC4VmmPHxKLievld+1GGeVFjY4YhymxCuEsRyzyiL65ehWvXylFXV4fGxsZOkcc9sXYehDYa+dOkXSGLPz9/GZq0k9AknZAmTf39hl3OXyIgEZAISAQkAhIBiYBEoHcRIEH6DymFhZrE3JuahBysLDgnVIO9rxx8EB5jujeHJjhxPfsYEn79WyQE6ZCupWpUf1df6VodEgcOxPlvvxK8qEL5KQ9q3Ztt67WplLG5CNLTb7wKq1/AXcWgo+fAqmOeWD2SA3VICPwNqs6f7kGKqHW8uvtNZWUlhsVEuZVyJHxMJgNojtQTG0kdEkZ88b1K8vRE27KNnkeAij4q+xiu/f2u77Bh/VrhFj8qdoTbaEs1RxIKTpokxURh5oypeO/dd3DhwjmX2s3RY7+llJeXiZyg7I/rMyR4CN57920smD9P5K5USUwShYsWPIWqqtuAMJXr2t8qrtGdO77xVqyajXjjtU0C8Ly8HIwYFu1xzVDJynEFY8uWLZ06KRcvXUJMDJ3slTB7thMTHelSwno3pRKvz696DhHGEES6TKpIRI4dMwo3Kq7fNYKUP4LMmDIFESajF0HK81FTXe2+/r1nJD91BAEb78L4AyqA9LIK/DjtBDTxhZN7925Qti4RkAhIBCQCEgGJgERAIiAR6O8IpKb+9C9S84v/Jj73hiYpB+OPnYDdLvzVO3IfL8t0EQE++tjsDTi+bDFSB+iQGDgI6dq7S46SGKTxkHXAQJzYSGWUU+RA6+IUO1RNeQQUdlWA3YHL8d8j4WG/+4IgTdIPQmaAHgmBWhzyexQFa14Qc1ZJjQ4B0IeFPMnKqZMnKfkWXbkCBz/xB2Ee04fDkV3dZQSoJH5t82ZMnTQBwyPDEWUxIYJmWi4STiUhW9s3KzmNWLXyWdTX1woyvCfW/+nTpxAZ3uzYToL0yy8/x8kThQgZOthNVHIMVHYmJsRDON65wpK7Au2hgwdE6L46X+YjnTVjqmjK4bDh+107FXLWbdpkEq7rFosFO3bscJVrW0XLa/DWrVuYPHmSUG2zL+ZTZV8lly7dMWwVy9UvrEK4qZkgJTE8OnYErv5QctcIUg527erVMAcPRaRLDctxTZowDtevX7tjLvJAxxHg/4h2B2ADcOZ2DfwzT0GTfMKvv9+uyvlLBCQCEgGJgERAIiARkAhIBHofgcRjm/45LvewJikXYQdyUdvQ1PE7eVmyywjUXLyIlP/3f5Gi1SI94FGRc7Sj6sXeKkdFZLqfH3KenAe7wyYe0LqmyeoYLAqdwDykDthsTtzKy0bcQ35Iu8tK2vbwFcpRfRD2+wciRa9DkjYA1n//DaqvXLmnlVMq4bJh3RphlvLaa69i57c7kH3sGEpLS8XYO3bmZKn7EYHiEyewYcMGjBwxAoMHD0bw0GCEGUIQaQpFpDkUUeZQRFoMbgJSJQt97VWClApIGvFMmTQR585RTdr9vxhZWZnCwZ6EG/um0/ue3bsE5AsXPOk9PrMRc+fMQnX17W6kA3Hi7NkzGDlimLttZX5GoU512Jtga2rE5k2vgDlDm/FQnO0NBiMSExPaTUFMbOrr67F06VIYDUo77IdGTZmZmWJ+6jXqub5e37xJhNirClLiMnxYNM6dPeNZrM/f7/jqKxgGD0a4STlPzNEaGWHByZPFfT6WB6lD/kTNqIpGhxPX6xrwm0OnoUk+/VDv3wzKHiQCEgGJgERAIiARkAhIBCQC/RgBXRF+/JC1OE+Tklfzs4T8it+k5+FsbX2PhUo+SA8t3ZqLA2hiALbNiQbx3o4T772O1IBAZAYEIiGQ6tG+daz3RQKmaQNh1etwJDwKtXW1YH7Q3t7YA7MYOu021FWWY1cQx6CFNVAvVLUkI32NtSPHrHo9rLpApGoHIU37CDK0QcjUMp0BsdYiRe+PpEDFcImmS1bdIGRoB3WovxRdINKo+mUfej2S/QNw6q3X4KD0h+Hlgl7ubfR6tv2eILd6dkSyNU8EGNbMl8Nhh93WhJqaGty4UYHLl0uEMrG987f9q20guaaQf0oeTCoYw4UBkkHs+dlsNiM8PBxRUZGIiY7GsJgYREZGIiwsDFRM8nthWOSlpjRgxrSpuM68mF00TVLH/93OnWAYuUpEUuGcc/y4IF8zMzIRHByMsDAqTBXTIrqlCwK1i+Qs+715sxIzZ0xz9xlpMcE49AnkZGe7T0F1VRWWLFoMi5F5Ny3ixTEQi2HRUcjJOe4u6+sN+6Eh1JtvvukVzs8cq5s3K+H8vgjSD95/T5DYER6YREaEtdufrzH05LHTp05h6OBmRS/PF93rm/PC9mRv/act/p9IMTSN/2psNlgOFEOTmD2+H9+qyqlLBCQCEgGJgERAIiARkAhIBHofAWHSlFxYrEk8jr9NyId/wlEcvn6z/zyJ9NVMHQCNF2B3osYJ1FRcRUqEBen+g4RrfUKQHhn3QIg9ScKkQB2Sfvs71FXeEARp9/VgbYDMxp0KQeqgC7yjEclDBotQfxKPJEGt3SBIMwIUkjVNqxNKz2SqPfV68UpmSgEdcddivzZA7NN0OvDVEfK1ZRlrgBYpw6Jhq6nmaUYjad9eBa8NXOVXDyQCJNjo8L71s89EWDvzgDLUOiLM7A7zbmvi+Xl5iI4MF/kzVfKRe+YYpfJvyuSJeOnF1fj666+RnZ2N06dP4+rVqygvL8f58+dx5MgRvP322xg/frw7RNyzHZJjDAdvqKezfOd/XOH8SBC+8cZrgshVxmYUCssLF84LgpTmX7NmzYLJZHKbJpFMHSdMi7oW2i3yIDc1YsXyZe5+I81GWEKG4OuvvhSQknvlD0aXSy5j2uQpgiQNM6uu8gqGY0fHorCwwFX+zotfnR+d3U3GZgKY4+ecuLFMy233ru8QYQpBFIlsNXepxYR9e3e3LNqnn6urqwVhToJYHRfVxNu2fdGn43jQOhMEqZM/qtrR6HBg2vEz0CRkSxf73r8llj1IBCQCEgGJgERAIiARkAj0ZwRIkD6cXFSsSTiOn8fn4n/GHcb3l8setOeNuz8fkU9MMV6ogRNXkuOQEBCIdKEeHYRkfRCy/O++SVOqbhCs+gDEBwWhprhIhIz2akZaF0HKncNFDGTPmYVkfxKbJGv1SHYRpS0JyfY+k/xkfao7U3UByAgIQLrWHynagUgLCEDGwADs99OCuUTjfv2vSHr8EaTrAsT822vb1/fsz/rYr3E9K10oYuu56nyQHXd/McoR3K8IkDykM/jUKZOFizqJTZHD0mzE66+/7pNc85xraekVjBwe4yazVAJy2dLFyD52FNXVVZ7FW31fVlaGVzZucJOJKjkWZjEKY6cjRw4rv3x04RcCEqBLlyzxaNuImOgI0FxMJQ8PHToEs6VZQcr+Gfr+zdfbxZjVcq1OoMUXavm333rT3S/zsUYYg7F+7UvuflXjnKKCQoweGasoSV2EJQ2lqM6dOXMGLl265K7jqQhV+zl69IjbAEs5ByR7w8C5+9qKiwoRbTHAU0HK/t54fbOv4n16bOzYcW4lr3oeXneZW6nz7dMBPQCduRWkYPoZJ9afuoy/3nNAEqT9+WZdzl0iIBGQCEgEJAISAYmARKD3ESBB+k/JJwVB+vfxx6GJP4K3T15wk1UPwLPGPTMFu3CmBRrtjTi+fCnS/LWKC7o+CGkBjyAtoGOh3b7IuZ46ZtUOQoo+AHEDHkLZ3vguaMC6ALcQTDWrpk6/+xbi/YKQ6T8IiSL8narOzofZs86hgTrsH6BF6sM6JA8YhFT940j/j98hMzIaWfNmIXfzOpz/5mtUHM5C/rPLYQ0I7LKCVJyDAD1yVz0Dp5Nh0NTQMXmA3CQCvpWBncWFhBMJt9WrXxChzMz/SVKOjugLFy4U5GlbbTL/5aSJ490koCDnTAa8tvlVVzVBzbTVhPs7m60Jb215wysUXiH7jFi/bg2aGhvcJKG7UgfeVFVVYdzYMYLEFekAzEZMnTwRTY2N7tpMLTB//nx332o+VLrDX79+XaQhcBfuxJtdu3a6saFZFXOzPjV3jgiLF2Sf6wcdNpmemoqIsDD3ODl3vkwmI+bNm4dr1xQ1qydBqg6FatgxsSNFnlW13pDBg/HDDz/4xIzh/6OHRbld7FmHxPhT8+Z0mNRW++7pPfOpqqkOlLkYsXzZUrEWiZkkSTuPuPhRUo06cTrxdekN+O3eP6X37whlDxIBiYBEQCIgEZAISAQkAhKB/ozA9qIf/23yiThNQnbtzxJznZqEo1iRfRINIvdkM2kllXCdf8hpWUN4tTuBuvKrsA4eglS9TqgjmfczPeARkf+yp4jOrrZj1QWJ3JxJDz2Ek+tf6fUsmlxhSiAu41cVxMrSkpHoNwgZAUFI0hMbJeQ9hXk+GSIfSNy0SOVLx3yiOqQNJAnqh+SH/RDvr0X84/+G1D8+gYPDhyNn4VMo2PwKLuz8GteOHMLt8+fQUFkJR6PQeAoKk2M4t+MbJOkfRxpzlnaRkE1mXtPQwai7fBl2O1PO0odYbvcTAioHpu67OnYSiDdv3hSh6UVFhV1txqueSjh9+uknCAke7A4xJzE1evRokFxsa2P+ywVPzQPVhyoxF2424umli8Dxdip3qDAcqsPkiRMQblYIO7XNcWNGofTqFVd7bY3ozu8uXLggcpyqbVGVumrlM7A7mn9sIOmYkZEhiGGWI5HKfWhIMF599dUuk3JU0UZFhIlcrBFmIyJMoZgwbgxqa2u92lSVpDt37BDh/81jNcFiMcNoNGDlqpWoun3bZx7nmupqzJk1w+s8DB06FEePHvXqR0WH52329KkI98hBSlyGRUegsEAJ6VfL9vWe+VQ9Q+yJxdSpk3Djxg2fc+nr8d2P/ZEgZQ5SO/9TdDhxpKYev9h78ENN1pllP4rPnf0PqacXaqxFv9a8c+zP+/Ptq5y7REAiIBGQCEgEJAISAYmARKBnEQD+RGM99tpfJBfYNAkF0CQcw5isXNyyqw/LfLwgVSCJnu49aDmEopAPPKVJu7HPPwgpepKRnVdG9m4dkpGBSH84AJnjR6OJBJ/CYHZv+p2oXX3hPDKCHkdS0ABkaAORrA+ElQZWWi3S/ZWw+Ew/hsprkTBoEPb85jdID7Pg0LzZOLN5Iy7HfY8bedmouXIZTTXVwtDGs/uWxJdKu5Qf2o+0R/8NyfquKXnTOVZtIOIDA1C+dy9qSP462Jvc7hcE1LXhue/M2ElgHj58GJs2bcKypUtETs/hMVEYOya2M820W3Z/VhZoXORJzBmNRkHGtlWZ41u75kUvJ3Y6o0+fNB43Kq63VfWO70ROTqcT27d9BcOQwYgwGYWqkWMyG0Nx5MihO+q0d4DjO3jwIIYOHSLmRoUsydyPPnzvjqqNjQ0i36knBiQNmWO1rPSqq3zn/nhdvHgescOiRb5PEsdsOyY6EiUlF+7oXz3w0Qfvw2T0dLZXlKQ0Xnp5/Vov5atah/sXVj3nVsCyH4PB0GoeWeKyedMmGA3NeUupmg0NGYqPPvpAqIp9KVU9++ut999//z0MhhCvtTh8WIxIM9BbfT7o7XLViv85HE7xA961hgb4JR93atKK8WfJ+QiwFlZqkvOOaZLyg3r2hlC2JhGQCEgEJAISAYmAREAiIBHozwjs2/cTTVp+3p8m5kKTkE8jAIQmH0NZfXM4I2/WHX3Nkj1gT0A2htdTJGlvxKGFTyLxYS1StF1TKvY2QUqjpjR/HRIH/xFN9TVuZWdfnZKG66VI+81vkeo3AOn/5I/4XwxA4i/9kfyr3yBxeBQOrViMs5+8h6vJCagszEXV1Yu4XXMdDbYGEVpLIxXykhRBk1hojzigspdb9YVzSPnP/0KSUNF2nrhmSH+6LgjxAf4oeGE1bHAKs6a+wk32c/cR4HrbunWr4rLO0Heh+DMieOgTqKq61WMDPHf2jCAhPZWgQ4YORUZmZjuqPSc+/+xTGAzBbkKLBGlsTCROnTzRqfEp15YT5WXlMAUPRaSHijRk6GDExe1tZyx3dsdrlfipBKkgW02hSEyMv7MwgPy8HERFhrvnwvI0ilr13ApX+Y4TpOybeU6nTByPCGMIIlQzpDAzsjIzfPbPP462pka88vJ6BA/1dnPnWHj+P/3kI591333nLZBEZTlR1mLGli1bfJblQRpkDR78hLs8yWC2P23qFKHWbLViL37BNUDVa7CL0HbPxWwSx3ux6we6aeWeS2FJ+X8ZM9Oa0vLrNAnHK/8kKR//nJB3S2PNO6WJz3u8P9++yrlLBCQCEgGJgERAIiARkAhIBHoWgdTUn2rSC4p/FH8cP03IgyYp1/5vCdlNZ2/XutRvTkGONkmCtFsPZHVq/tGKcuz7f79Dmj8JuHuPIE3R6ZAp1K16JAx6BPXXSvucIG2sqYZ17gxkzZiKoo0bcXnfTlSdOwl79U0GHrrPg/qOoYhOykBdshtB3DgdsDtJUaql3NXueMMVTtd52+0byAiPcBHXXTs3GSIdQBCyYobBVnVdEqR3oH33DyjEHhXdzeQZneErKipw8eJFFBYWYv/+/UhOTkZWZhZyc3PFcZJndru9XdKP9agGVPNicj/kiT/gePaxHps8Q+npXq8SUtwHBwfj008/bbMPzj0zIx2hIYpCk/XojB5pMiAzPa1DPyioHbAtdZs4dgwiTc1h+wz//+rLL0B3+M5sPCdr164V+KlzY/j8saNHfDZDFemal1YLUlQpbxS4U9GYm5MtcgF35g9YfX0dFjw5VxCkYS5ndjrMf/rJxz77Vw460GRrxLMrnvZS5qph/yQPExMTRVHPNZeQEOdd3mLGkiVLfPajYj1u7Fih0qWyVqhrRXoBM+LjfRPIPhvrwYMc19WrVxES3LyeeB5Cgodi165dYj2pY1e75WfiwL363hMXtRzNyBimzzQValn1u/6wV68udT/jYBE0idnQJObhZwl5DZq0/EpN/PFHevaGULYmEZAISAQkAhIBiYBEQCIgEejPCJAgTSs88eP4HPxNQg40SXkNv4w7XnuorBIMsheJsKTVTLefx2pJ1NmAGwU5SNTrkKINEAZNvasG7bwKko7xWcIcSYeMgTrcPFPc7bl3toF6qrLs9XA4G3DbacctNKGBhKeDD9QuIlTkZ1MSP1BdUwvATjJGOCNRqsscbuqjZdsj4MN5E6s2NeLAtKlIYT7TLqQ+ILnMVACZ/o/C+qtf43rBEeXyabt7+W0fI0CyRd1OnDiBDRs2IDY2FhaLBWajSTiTW4wmmA1GhJstMJnMMJmYW9ICGtK0l+fz5MmTiI6O9jKuGTL4j9ix42u1227vSQw+9eRcd+5NklIkZV966SUv4rdlR5z7lR8uw+ihII0whyLMMBRfb9/mJq5a1mvv87yZM4SCVFW0Uk35/Xc7BbHVXl3P70mKzZ07F2YXOUlyOTIiDJcuXfQs5nrP8+gUytfhw4i3osRUidJnli9Tynmcbx+NeB1yOB3YsOZF4V6vKkhJdDIcnpvn2mmuqPwyU1FxHdOnTvYZbm82m3Hq1KnmKlS/5ueKdAAqkcoykydP9iqjflD7/XbnTqEcVutwrsz/OWrUKGFOpZbvqz3HVVdXh2Ex0V5rkblgX375ZWFu5Wss6nw8vystLcWBAweEipYGXCNGjADTRrz44ovgDxj9fVuTdw5/lXAUmsQCaJIKnJIg7c837nLuEgGJgERAIiARkAhIBCQCvYNAauqfaTJPvPFn1oK9P0suStKkFn331wm5u7+5XG6jKE8ogKj46IASr78/wLQ1/1o+pNuduPDpR0gOCIBVfy8QpDpY9f5I1QUgTacVZkc0PTrgF4SkwAAcHBCAa9aEtqbVO99REUoytAUhKkhPKIpm5nJV1KEKGUpilFlymRhCWbeCO+nQ+Li2hYLUbkPRqheQPNAPKXrFGKozRGmKTo/kQCpwH0WSvx9++PKTDpO0HRqoLNRNBBQ1Y21tDfbu2Y0ZM6YLU5+Q4GBYzGaEWSyICDODykE6hEdYzMJ8iMdpvGMyGrF48eJWSR91cFeuXMH48ePdhB3bIiH58ob1rRBsas2O70kwvf76JjcpxT6YM3PenJloampOj3JHi06nyIk5cniMy0HdKELJTSFD8crGDbDbbJ1TfbrIx2mTJiJCYKiQlKHBQ4RS1RcRdseYPA5UV1dj3OjRiAizCPxIBDJ/640bFR6lPN8qZPfrr70m3OM93dSJyYH9mZ6FO/T+qy8+h5kh9lwLLgOomdOnoq6OP8O03BSSVqhUnQ6UlFzEtKmTFfMl5k91kbZmkxGxsSNw9QqNq/j3zY7y0lKMHzvafQ459uFRESDR2nIjjlQv080+JipCtO8mScPMMBhC8crGja4UI2pW5ZatdO1zW+dQVX4ueHKeFzFsNIRi/lNPutciczEzFcG1a+U4efIEUqxWbP3sU6xZ8yLmzJmNEcOHITQkBEMGD0ZISLAwueI1R9x4ndIkq79vn5/9AX8Sd4ipkOyaxJwyTXLuac2+3Md658ZQtioRkAhIBCQCEgGJgERAIiARkAgIBP5pz/7AV8//UEWCSjxqCbVe50Il+/vDTMv5K493ThydMV04sVsDtWDOys4QcD1dlv1nBuiRwZdWjzStXqhaM/wHYe8gPRL0WhR98HbLqTxwn7mybU6HeF384FMk+fmBatDO4k2ClC+aNSX4DUDu/PmwN1HfKre7jwAJJptQGz41b44Sku3h5K4SWWEWmuDQcMfzpRBdxtBgbHx5fbsKzfr6eixatMhNjglVpdmARQvnd1mh6Qu/b7Zv8zL5iTQbMX7UiLbJJJd4tll9qpgL0WTo6WVLXIRWR//WK7ktbt2sFCQfCUkVxxHDokHDo85u169dx7CIcEWN6sonumjRfDQ21rfZ1NmzZzFy5EgvN3UaRT05dzZIuqoh3W024vqS6RWoFiZBpxKkTGdw9apCbrbWhkoW5uQcx6iRw135ZxVMGA7PfKFLFi9ETQ2d7W2gCnjxogXucxhhMojQfuZVbWvb+unHwpxJxVoNtWc+0+1ffQmbrQ2CvK2GW/mOBGlbJCmrvbXlTS9VMvOjxo4YhuTEBGz78nO8tPp5TJ44XqiBQ4KfgCFkiEKo+rwGm9cRSeCoyAgRxt/K8PrN4cwr5dDEH8L/icuDJiUPP04tuvU/ZIi9vGuXCEgEJAISAYmAREAiIBGQCPQuAv8tKfex+flnq21ClcfYY6ryXE/W/eZxpGcnKgIEbbWI+/3vRRi2Va8Qkp0l4Xq2fCCswrF9ENKFwZAOKVS20jVer0OGXwByps/qWSDu0dbsIg+pA9eSrEgICuo6QarXIU0XBGuAP5IMBjRW3qkGu0chuCeH5YuYIQHZXpi752RUgicpMR6jR41QzI08yDwSTSTTSDAphEw4hsVEYVhMJCLCqWIzgOQoVZFfbfsCNAFrb2PYvlvhJ/oyYtLEiSJUWCXS2mujve/3Z2V69cFcojHhZrdhjy/s1GOvbVbVpwpByrFOnTIJJDs7nrOTODiw45vtoCmTSthx/8yKZain4rIT4e2cb2GPw0j3AAAgAElEQVR+ASKMBkS6yElDaDA2vcJQ7fZDrN9//30vgpQkXUS4BYmJigpenXt7uDKnZkwMFbbNBCmNoIqKCtusqq4z4rd/fyao0lXXgEpimowh2PTqRjQ1Kj+cvPXWm+4yPH9MdUDiu62NuJLkV9v2xJ1k/FfbPvci8Ts6b88+W9YpLy93K6dbfsd6KdZkcG6eY2F6BIvZIK4rXj+8jjzHTEyE8rnFtcg2zGajIFB5/qkqLSgoaJek9Rz/g/j+zK1q/GxvFv4xniH2x/HfUwoqfy4J0t69GZatSwQkAhIBiYBEQCIgEZAISAQ0SbmPmfcXVNfabLBTQ+pQcj0+iA8dfTUn8gRVp09gz4CBSNH7w6oLQtpddrGnSjI50B9Jej8kB/Dljwx/P6QHPYb0f/9PWA1DcGjxwr6C6O714wRoQsYw0FsnTiD5t7/ttHq0mbjWIkU3SKiDE/7116g6ffLuzesB6JlkDI1amJvwm2++wZtvvolly5YJIx+GHHdkIyFptVpFvkeSZiqJQ7KGxGjsyOFY8fRSbP3sE6RarcjLzcGJ4mKcOFGEY0eOICF+H955e4tQgGZlpncoBP3zrVvd/aj9MYz41u1bPUb0MFQ5MlwJRSfRFGU2IMwYgqKCfAGLTyLWRVju2fM9mtWyimKPOFy8eKEjkLrKOHGr8gbGjx/jMVejCE23JiumRJ01aYrbsxeWkGC3gzwJsu927oDDYW+XbL1+/TpoYqTmQVUIOiPmzZsr3Ol9EXu+Jst8l5MmTXIrSHn+qP5MSU7yVfyOYyTQqRDd+e0OQdB6koJsizlV4/buEfXSUq3uUP5IswHhhqF4ZcN68V2r43XakZOTLULtOS51fXHPdUADrk2bNqGsrEysNbbTalstRu9ZltcX29i2bRumTp2K7OxsUdrXuuJaJO6eKmKvcbnSFYgxhpmFwRTJU15/fJFcZd3oyHCMGR2LWTOnY+Wzz2DLm6/ju507wfykvvptMfwH+mNFow36vVn4l32F0CTn4Gcp+ZIglbfrEgGJgERAIiARkAhIBCQCEoFeRyAp97FHrMery+obYWdmR0mQdv/By+7E2R3bYf2nXyJFzxDuR5CmDeoSEZeiCwRfzaScj1B9GkGJMPHmUHGG0KdqdUj2D0DSQD8k+fkrZOgfB+PgxInIf+EFXPjsI1xOTUF18QnUVZbCVlcrzOG7D8C92wK9nRqoILU5UV1RgUyjqW1sW02NQPVoAKxanls9rAFBuJKWeu9O/D4Z2aFDhxAWFiaMe2iWRDObKVOmdNi45dy5cxg/TiHOPMkqkkubXtmIs2fPoKmxHg7hUE/FvBNOu0O8+J4qSH7XUF8rQr07QvqlpqR4EVckhiLCw3DmzJkeQ72stFSQu+qc6ERvDhmKPXt2td6HK2Vmbm6OcFAPFykFFII0KtyCI0cOt163xTc11dWCWFb75xxJdC1/eimqq2532kGeza9fswaW0BBEeIReHz50QGmrA2rULz7/XKh9SY6qBJ3JZBTkekdJQo6DuWZVBSnbMZtCsXXrJy0Q8P2R64OpNRwOG774fKtQUbqJQ7NRkK0jR8QIk6bSqz9g5IhhYqxqiP3C+czd2dQqqUny1WG3IT5ur4uQbCb91Tkzpy5J3m+//VaQw75H6vsojbLy8/PFjxHMpcvrjS+aJfE7XziSwBwWHdkqQcpxcZ1QpU3Sm9ce0zDMnjkdLzy/Ep9+/BGo8M7NOS5MxJiGwNbUJIhxlbT11a/vGTyYR+udTvwxJRv/KAjSXPzPlLzKX0oFaa/fDssOJAISAYmAREAiIBGQCEgE+jsCSbmPaRKPVudXVsPhtMPutHc2UvLBfELpxqwYIJr74kuwPjQADK9PD2AYuw9iswX5pua0TNUGIUkfJMLf07SD0PwKQqo2EFadDilaLTK0OmRqtUj3H4jkAQ8jfsBAxGn1SP7Vf+CgwYCcyZNwYtVzOP3xhyhLTsTNU6dQf60cTbU1wjiEU1STKYh9+9HE3UDl3qnqoHkNDZ4cTTg6ZQpSSSa3OBcd+6wT55Y5XeP1Olz49ENhHsWHe+odO6Z5vHdw6cxIPIkM9X1n6vss6wTOnjkLupQrRJwBzLU5ZuRwVFZUuBVyLeuq/Tc2NGDNC6tgDg12E2aCrDEZsHfvHnfYcMv64rN6IbivCJ+lfB4sLi5WzHQ8wofpNh4XH++zfKcPOp2oranB3DmzXKHNVBIaRW7VNS++oDRH5t/HRmyuXPkB4UaTwDLcpaolvnt2e5OrLMuNpB+NhdS/DmdOn8Izy58WxCH7JQHIEOopkyfj3NlzPnpt+xDzXXObOnkSLCaG/ZP0M2LE8GicO0tS+c65kKC9XFIiSLV9e3bjww/ex9NLlwg8OBaVLKTRz/RpU1BxnekuSHjf2VbL0b3yyite4fpUOW5Yv7ZlsdY/u1SbzDP62ubNrpyhzUQm1ZMLnpqHsrJSzJw5XaxtQaKaDJg0YRxu37oJGs+1tZFAJCEcTkMrEsoepDLJXYGB2YQpkyfh9dc2IzkpUaiir18rx62bN1F1+zYqK2+gpOQSCgryEb9vrzD+mjtnNmKio2EyGoRJEtvi2qVTfVGh71D327dvY8KECeAPGKGGUASHBAvTpfDwMIwePRpz587FmjVr8OGHHyBu3z6QoL98+TJYj9do6xvXRccVsK2382B8s/RAATQJBfiH+PxbmrScCo0kSPv73bqcv0RAIiARkAhIBCQCEgGJQK8jkJ77mCbhUPW+kutwUA3jpLPxg/GAcbdmYXc4kDZ5ClIDtK7wej2SO0CQkpQT7uhUhOp1yAzQwRo4EMmBfkgK9EOiniHdSr7Q5AAd4h97FPH/+Z/YP2I0jq94AT988RWuHzuCqssX0XDrBhyNNXA4GkVIeZNKfnSBALpbOPZWvySCVGuTotXPI6ULBKlynmjSRAJcj6RAPQpfegEkX/liHt8H+TJiCCxfNptN7HskJNbhREVFBcaNHQOLWTFOijKHYlhEGE6fOiGWg0ritVwbPH7yZDFiwswuIlBRSppMoSJvZsvyPfWZ/TJn47gxdChvzrtIou6NN97omW4cdKNvwurnV7nMcZRcoiTFJk4YJ/poS+lKcjEmLAxRZhPCzQouJAHffXvLHTlWBTlKEzNbEy6XXMLbW95U8muShFSJOZLWo0ehsLDQp8KwvUlTsVtTUyPCrRWDLCOoAmVe1PLyMlRX3cLJ4iKkpiTjzTdeE4ZSkyaOE8Q53eZJqlLlSWWiINI9yEKhJjUbhYFRM9Hb9oi+/PJLoVhWSVa2u2jRgrYJ9RZNch0wTJ3Xw6qVzyqEpQdhzrycr29+FatJ4Bubc8GOGB4jDKGczrZ/TmHbvMYYyh8VGSbWmjpedS9IV1cqCRLOLEfF6tjRsZgwbgxGxQ4H+4uKCBPYcRycq1rfc28yhODD999tMUvlI/MCL1myBOPGjcOKFSvwwQcfICsrC1RvM0UGXehbpsRo7br12YE8KBD49OQVaBJy8S9xBVWatJxKTeKRR3v9flB2IBGQCEgEJAISAYmAREAiIBHo1whkFP9vTUL2pXeKLwhnb6fTBvuDzOz0wcOXw2ZDgtGCVF2ACK0nmZbSAYKUYfjJ+kAkBfojVafDtw8/jLh/eRh7BuqQ/PshODhxCk6vX49Le3agIucwbpecR0N1pRLiSdWVEiEMpmukDzRfNjhhdzoE+d0HU7/3uxA+ZPwhQCEwL279RGDeMcVos9KU55SkKOuRJKUK9dj06XA0NaKeeBMJ0ce9fTGRuFBfrZ089fu6ujqUXLrgztP5zIqnMXvWTEGOqHW7Q4RQWVhXW4s5s2fBbKIJTChIkDJf497d34sufLWvHtu+7UuEG5XyKtkzaeJ4Qdi0RSCqY+/qns7ps2fNEKSYGu5NgnT+/PldIhDvGIcTIuz/862fITSEBkkKwcY5ksiqpSK8DaUkUwZMnTBBGCKpBCmd7JmLVVGJOlFeVorDhw/h862f4qXVLwgVZkx0pEuZqKghScDRvIpqyKtXfxDDJBGm4n/HuFs5QIL03LmzGDrkj67cqEr77I9EKEk8Gi6RAFaUkYpiUlEVm2ChitWV21I1/wmjc7yLKOWexODVKz8o+UxbGQcPc+zMeWs0NGNKXCdNmoCblTSxUsq00YT7KxWH2ppqMHSeGKvrgW3SBGzp4oVepCQNodpzslfHwPYZyp9z/BgmThgrzn1z+82KVUGUushZYtH8Ugl8j7JhihqYdcT5DRkqCFOGwVdcv+ZzXXEcXPP8e9AjP4y4EZRvxLkWV6UTB8tuQpNwvOyvEwugSclP/4u9R/6+X9+ryslLBCQCEgGJgERAIiARkAhIBHodgT35f61JLjy9LPsUmPcKDhuaSLTJZ5UuI2BvaID1//5B5B+lOZO1vRyirvDudEGQ6pXw+f96AgUfvIPyg4dhq7zpemTyMNBykaGMzKRaUbHYsoOZZJsY3E2Wm18yZYIo0bZCqcuTvc8qkkcifWl3ONHoAC7vz0DKI492KcSeJCkJUuYgFa+wcDTV3UYVqCIVzArf3RcIqeSOr8HyOyr+YkeOQPAf/guhg38Pc8hghLvMVqKiokQeQ9Ztqx1fbXseI3Fmt9nxwqqVrlByhSAl6UklY2sbSRoSdaufXwnmdox05dpk/sNXN24QpFJv/kWz22x4ftVzghBTiVmSUgxDJm7d3lzqb7qHq8patZ/BT/xBkI2+wtI9+33x+edhCRnqVpByfExlwLyQw8MtMAz+A4b+/ncwDR0Ms8E7RQH7Cne5vM+bM0uQqTRSEmrpdkLDPcfgfu9wIjMjQxgMKeZRzYSdOq8294L0MwiCkEpSkqgkTT0VvDz3H37wnis3qrvnO95w7Zw+fUaEmHv2SWwKC4vuKN+RAyQxq6urMHnSBJjp9u6hcBXqUY/P7DMhbm9HmlXKCCLcifr6WmzetFEYHZEk5/n0HH+H3rtypDKXLDEcN3Y03tryBioqrom+mP+0IykKOj54WbIjCPC/DpvTgYtVDfj7+MPlmqT86r+wFpT9rz3Z/9rr94OyA4mAREAiIBGQCEgEJAISAYlAf0bgpwl5v9RYi0onZuWi2kWoNUqCtCPPMa2WsdVWIemxXyFFP0DkqEwODBRO5+2pFIXTvVaPLBKlwRbU1dSIUHBSbHyQp8KOL5vI0kcFJIk4hYATHAqfrMiJuoy2lHJCyCjTJrjOlkqQEs96mxOV504j7Vf/7jK5alaItnuudHow96gww3IRpXt/919ovF2B2zwv4jyQHr33CFLOnTkNqda8evUqjhw9IgxZWlvQLM9t/lNPCjVnFMN3zUbxPsJMRZ8FY8aMQcmlS90mSNnPxx99AIsgX5mD1IAwUyiWLF7kMlby/dNNY2OTcMOOMLvqWEwICR6CLz7/TJjctEcgtjb3jh5//913BKmrKvqYx5HE8YULnXGKb6U3F0F64kQxhsVEeClIQ4IH48D+LJ9KP8/WdmzbhtDBg91Ep5tAMxsQZVFe0RYjYsKMXqZJSrlmEyQqNhmWvXDBfFy8eFE5367xefbX3vvPt24VJj7tEaTEkWpcvkgCkqgdMXwYZk6fho0vrxOu93m5xzEsJqoFQWhE7PAYlF290uZQVDUkTbXcmJAQDjMjPT1d1O0s6S+MlRw2nD93FqNGDhcu7mrbirpTmYs4Zjbinbe3tDlGry+F4tsOh71J/KGvqa7C1k8/wXiRlkJR0RIn4iZeqpJUGCc1f282G4VKd/y40SJn6emTJxUjNFf+WYb8K/O49/5+eeHxAH7gX7gmux1VNgf8ko7YNcn5t/57clHFPyUcDezP96py7hIBiYBEQCIgEZAISAQkAhKB3kcgNe8fNSkFl/9ozcYNG5WHQn/4AD529N2UGn44i6SgR5Gu1SJF+6jIK8qQ+fZIN8XQKQhWvQ5p//5b1DPEsb1ht1ugvQb68fdOoL7yBg78cSiS9P5ICXgEmQGPIFnPFAcdJ0vVskmPPI76y2fceUipsLvXTs/58+fx0ksvYf5T80RuQpI0VLWVl5W1uhBUgmjjyxsVEsmHWo0hyjOmTxHqQrLxJFVVYrXVhlv5ItWagnCjEVEu1SIJnymTJuD27VtCSX1HNYdDELzTpkx2hWwreRVJkKoqwrZC0O9orwsHEuLjBBGmKvmoaAyLMOJ4zrEutOZdRV1DpaVXMXHCGNccXTlWjSH48vPPvCv4+EQjqeDgO5WhVDeKNAamUEQYgxFBNWFoCIxGo/tFMx6FcHMRe2EmQW6OHjUSWZkZQqFLU6fOYLxh3VpvQtJl/ETcGIo+fPgwTJ48GUuXLMWmTZuEM72a55JmPy23t99+G0aDt4qSeT/Xr10j1MWtpQJQ1+j0aVOVvJ5hChnM8PitW7d2eQ2r48vOzsbIESNE256h7yphyv2qlc+oxbu8Z17QgoIC4WS/ceNGPP3005gzdy6mTZuGqVOnYvbs2Vi0eDFWr16NDz/8EClWK86ePYuGNk2TujwcWbGbCNjtNlQ7nAhNyYYmpRAaa16pJuWof+/fEMoeJAISAYmAREAiIBGQCEgEJAL9GYF9+36iSSvKfyzpKEoaGwG77R7UvHXzaaOPq1eeyEWiLghpJEh1jwr1aFqHCFK6oisEaULQIFSdVYxp+nj4/ao7e30dDkQPR6LOH+naQUgPeBRWfUCXCNJ4rR5VJ/MFKWqHo1tqyt46CTk5OcJ9msSMyDvoyt1YWFDQapcqQbp79/depJYnycP3VBYuW7JQuFWTeFLrtdpwK19cvlSCYeERiHQZCpF0ZF7KixfO+SThqKpuamwEw78ZZq2oEpXcik8vWQRbU+MdZkStdN3lw3QGj44Kd4dTk+gzW0Kxe4+3U3xXOiBByld9fR0WLJgHi5n5WRWClOewI47rt27dQngYVZLNalB1DUSHmzF6RAymTRqPJQufwisvr8dbb70Fko5r167FjBkzEBVJ5ao3AUmshw+LEjkxmcqjYzJ1he6dM2u6V35OZe0swjfbt+Hggf3C9Zykn+fG9aSuK773XF8//PADYmJiBJEr1qKLxCc+JAJbllfbVdvYsH4dGJZPhSzrGw0h2LB+vaKqVAt3cq+ONSkxEcOiI91rQz136n7WzGlg3tKubpwD++Kr5UbTqKamJp/ftYZJyzbk575HwOawiZRHY+lkn5QHTWp+pXSx78836nLuEgGJgERAIiARkAhIBCQCfYLAXx0o+htNcl7OvyQedR6tqhVhe+pDY98/FjwYPZbnHkayvx4ZOh2SSZAyFLsDBGmqTitC8lMC9Ujw1+Jq8r4HA5B7eRZOB44uXIREbQCy/AORpn1EGGSpqtDO7Pc97I8buUcFT9REgvSe049CEE+RkZFuooyhxMxhGBenrDVf17567Hh2thLm7FLZqQSPIFpdhB2JpWeeWSGUaWq9zp7+uto6TBozBpGmZkKOpj3Hs4mtqqdsbpUEqcPhxMvr1yLMTLOdZsOdmKgIXPmhRFCMrOurfnNLXX9XeeMGxoyOdROXJBONpmC8+95bXW/UVVMlSPlx3boXXQZWCpHHfp6cO6dDfYwbO9Z93nnuqBxeungRjmcfQ8mli7h16ybq6+q8MCLpRkOerKwMEdZuMoU2u9nznJuNmDl9KkoZyu7j3PgaGPOXxo4c5pE3kyH0BpEqoGX5jp4vjlO40btc2bkmOUeS66tWrWrZ7B2f9+3ZLa4DdU1TQfrUU08Jg687CnfyAOew45uvESGuG8VwSu2H+9GxI3DhwvlOttpcvCVGLT83l1Tetfd9y/Lyc98jQGNFm9OJ53JOQ5OQ7SJIDz/SJzeFshOJgERAIiARkAhIBCQCEgGJQH9F4GfxeY9rrHllP4k/il1XritEgkMa+nTnkagkKxXWgQyp1yJJx1B75qpsP8Q+TRugEKS6QCT5+aP4tY3dGYas20EETr/zLhIDtNgfoEOKblCHzpUv4nTPPz+MskPMBwk0qgTpnXxeB0fV88VIjFBJOH78eDc5RQJJqOU2rG+1Q9bjiyo9Ejpqnk2+jwy3eH3mMUNoqAiLpnqtq9vCefMQ6SK72CYJtH17d/tsjgQptz17vofFROdwJcRerUdVq2qW1FvkEPM1KgrWZlLXZA7Gyuef9Tnmzhz0JEg/+vB9mIyK0zjnR4KUBBtJx/a2xYsXexGkPPfPr1oJu51q3/ZqA2WlVzFn9kzQGMnTeIjO9m++8Ro6er7Lrv4gyFm1DY6DCsvTJ6mY50DuVEK2Nzqe12vXrmHK5ElibJ5rlKkFDh8+3GYTp06eEPNSSEwl7+m4ceNFm21W7NCXTthsTfjg/XddaRgMQm1NsplELM/hkSOHOtSSLNQ/EGAEAkn/90+X4L/tOyIVpP31Bl3OWyIgEZAISAQkAhIBiYBEoG8R+El89gCNtaBIE59d/OqJy018/KB6QW5dR+BCmhXJAxher4XVpSDtSA7SNJ0WwvVeG4iEAH+kThmjDIKng6b0XR+SrNkGAuVpqUgJCERyIBW8g5CiC+xSiP2+fxmAsuQEEW1s4wnrCOvUxrh6+is+cDc2NmLp0qVgzlCFYFPIxxnTp4vu2iIQSa6qhCgJKBJbkyaOx/KnlyiEl4s8Zb5Ks8mE999/T5lCF3BYv24dws3N4eAkkt579+3WIXFCGCJFRzMUXFVXKnsqJZctW4KyslLXHBUnM861rfm23pnvb1a/sMpNPHMM4eZQzJ0zA42NDb4rdOFoUmICjHRGd82RpkU8D2VlV9ttbfPmzaA5j1qXe+bepEK0XRx4Dp0OXCsvF/lBGaqvhqOznZHDY4RJFwfRXltZmenCQEsdB8c/Yfw4lIk8uJ50cLtTchdgn1zfO3Z8DWOIJ4FMFakZs2fPEgSukif1TjaYa5sqZTexajaBSuszZ864++j6G64zh1Dnrlu7BobQEIyOjcXiRQvx2mubsXv3Llxtx0yq633LmvcjAkqKFhtSym7gT/cegCalQIbY9+2tsexNIiARkAhIBCQCEgGJgESgXyKQmPOoxlpw80fx+aWz9heIJ/kmOtnej08V98iYL6ZZkUiCVK9DqvZRF9nWEQWpHjRqStXqkazVIu73/wHYmoQrPacmz0nvnODqq5eQ8ei/Ye8jWmT5D0ISz0EXTJrifumHsl3fAfQ641CZh7N3htylVkki0axmy5Y3EepBIpGgYn7K2traNtulQnDCuDEuElAh2kbFjsDhQwcxc8Y05bgHAccw56+3b4OT1H4nSdLPPvsMRlMz0UkFKQnItjaOj4RTaGgz+auScFQ9jh0Ti48/+gBnz5z2uppIrPXERnUnc2myT849ymzA+NGxuHatvCeaF20cP34cYWHhbpKT5465M/dnZbbbx7fffivIORUT7ocPi0HF9euC1GyP2FQ7SEhIgMloRJhHqgWmaXj3bYXAbg9PGmcZxPpT1pDJZBTh7CRqu7tVVlZi3txZXgpXYkRlaFaW4krv8PEDIH84GBU73I0rsbFYLMjMbB/XzoyZROyFCxdwvaICzLHaUdVtZ/qQZe9/BOwiQUsTzlbX468SDuN/Wwsr/eKPyxD7fnmTLictEZAISAQkAhIBiYBEQCLQdwgk5T6mSc6r/pu4wuvGxMO1jXYn7E7ensutqwhcakGQpgjCrX2ClKRcsl6PdG0gsvz12Os3EPXXykS4tjtYWZ6Yrp6W1uvZ6pA5eDDiA7XI9B8EK4ntLhCke385EFd37xJSX5Ugbb3Tvv+GBBhf+/btg9Hg7Wg+dMgQXLx4sV3133PPrhCEHMOCSSJRdZeenopDBw8IEopklCcBFxURhrRUa6cmyzGmp6fDYGgOlWe7DO+uq2ubxC0vLxfO3VSxutWALrUlx0oCk8rHubNn4uvtX+HixQtoaKgXxHF3f4KI37dXpAIQuFhMiLYYMSwyHNnZipN9RwnItsC6fPkyRo8e7VaqEheTMQRffL61rWpCXbl//34v5SbHaTIaUFhY2Gbdll8yXcGkiRPdcxXnmyRkeDhu3Ljh0xBIbYMYrFi2RNRVzw/J1pdeesl1DtSSXd8nxO/zWoMcH8/75InjUVNTJZSwLVvnDwdzZs1w40qFrNlsFq7wLct25zPJY88X8eiJddGdMcm69x4CzBriQBNu2BzQpRzDX1jzb/48vlASpH13Zyx7kghIBCQCEgGJgERAIiAR6JcIuAjSX8afbBy4O/NSmc0BdCCf3b33SHHvjOhiWjKSBmqRrA0QCtLOEKSJgXqk6PQ44K9H/EMP41r2EdShCY2cnsi12DNqt3sHrbs8EhfhvH/cKKHcTdcGIaVDhlp3qkx3/8vDKMtMFZePILR7SJnYUwgJMgZAfl6+IDPVfIskkEKCh+DgoUPtkjVbP/sEwUMHuwkoEk9UZXL7fOun7lB7QZqRmDQbERMd5c4B2REyiGVOnDhxhxJ0/NjRKC1tPZSc9Ug+FRcXi5BvEofucbQMuzcZYDYEI8JsROzwaMybPQPvbHkDdKNXN4FXB5WvTqcd+fm57v4UBWkowk0G7N3jO3eq2k9n9jdv3hSu8maXgRX7oXpz44Z1bTZDXEiAh4Z6YxIcPBRJSUntnne1cRWThIREoUL2JMTZ9u7dbc+V6QamTJ7opfA0m034+OOP1S66tWcoe1XVLZEPludfJWFVkvS7nTt8ts95vfjCKrdRE0l0EqSbN23qMDY+G5YHJQJdQID/dTTyn8OBYfsL8CcpBUU/31Xwd/3yHlVOWiIgEZAISAQkAhIBiYBEQCLQZwgk5T72J8m5Vdq9xdAkHkN+5S3A4dYrduHWXlYpP7QfVj89UgN1SNE+is4QpAmBeiQF6pGh1SN+wECc/WY7mhyNaCKRZ6PGrX0zFnkGOoGAU8CK488sQaY/Sc8gYa7VFQXp9794CKUHM2C3O3mqRIh9J0bSJ0VJBJWUlGB07Egv8shoMOCrr75qdwzFhfkIHjORIUYAACAASURBVPKEW2nH0PVnn1muKDudDqxYvsxlPKOGxxthMRkxduxYnD17tt32WYBjJBFo8gixF0RrVARyjme32Qbrcjtz+hRmzpgqlIqeJJ4nYRphNiDabECUxSDC4S2hg/HEH/+IUaNG4aOPPxah0B0OgXY6cOXKD4iKVMLfVYLUYgjBO2+91aaqss0JtfiyqakJy5cvb1ZvmhUH+GdWPN0mkUeFJDEdOcLTPd6EkJChYG5S4qZi16JLr48sQ7KVoezMP+uNrQWzZ8/2Kt/yQ0VFBUYMi/auF2ZBfHx8y6Jd+kyimtq71JRk8SOAZ55UrqGpUyah6vZNH2078eUXW8UPBcOHRWP8uDGYO3cuvvjiCxkG7wMteah3ESBB2oBGkZ5kUcEFaKy5hzXbU/+yz+4LZUcSAYmAREAiIBGQCEgEJAISgX6JQHrRYxprfvH/ic+9rknIvrrjSgVglyRcdx5/yo8fgnVgANL1A5EsCLc71YatEXBUj1pd4d1Wfy1OrH1JDKVB8ZXpzrBk3VYQYEKJ/E/fwv4B/kjXapHchfB6ns+9fv6oyD0MuqorOeRobNNKp3fxcFVVlQgnVl3EhbrOYsHGjRvbHdXtWzeFU7ybaDQZMWX8OFRcvybmXXW7CpMmjFOcxBna7Aq5NxsNmD5tiiARnVSot6PMJKE3fvx4qEpJVQEYt2+vGGNbZB6bppKwtrYGH374ocizyVDySLPyijCFivfhDMN3qVwjXHuGVltcxkfhYRa89OILuHy5RLQnnOIFAXcnTCQNGxsaMG7MKEQy3NxsEG1T3fn8queEUVNbY76zxTuPsD4J29WrV7txoUKSJDUNfziGtjbWXTD/SVFePS8065o/f74w72qrrud3yjycePftt+5QDDO3bWFhgSvHa/N4WIev8+fPu0lkdQ1FR0chP79ZuevZV6ffe6yr5cufFipQ5hINCwsT75m2gWpVYuWJF9/zh4Njx46CJG5DQ4PL1OkevIA7DYqscL8hwDS5Npct48enS6BJzrupkSH2/fIWXU5aIiARkAhIBCQCEgGJgESgLxFILRqgSSne/3eJeZc08ceTXj9f1i55cb89bPT1eKtOFyLFX4c03QBY9YFI6yLhxnqHp00Ww6eCVDz7N3MOfT2tB7c/mxOXUxKR/osApOm0SAzsmot9nC4It07n05sJDtCg6d4kSEmUrXzuGVjMzTk+w8IsmDdvXofO8ZjRsc2h5CYjoi1mnCwuFgQpGzh9+hSGx0S5DYsEEebKlbl40XxU3qjwMklqrdNnn322WY3K+oYQvP/+u4LYUkg63zVVMk799tKlS/j8s0+xYN4sjIyOQIQxFGGGYFiMIW4CVyXr1L1KnDJXK0nPhPg4OOw0TGtq8+/j0sULRdskSdkWzaVmz5wOEsuKg7o6qq7tSeStW7fOTZCS6DQbQwXxSVK5rY24bHnzDYGpxZVygK72I0eOFE72bdX19V1RYQGYY9ZNtLvO8fyn5sFht8HpEYmgnq+srEwv5TIxGj0qFlevtp46wVffHTl28OBBREdHi/nNmDEDK1asEGpZphQgAeqJlydZ2pG2ZRmJQK8iQEM9VwdxVyrwo+S8Sk1ywaC+vDWUfUkEJAISAYmAREAiIBGQCEgE+h8C+878RJNWlP+3CTmVmuT8+iXZp3r1vr8/NN5UUYqkRx5Hqs5PEKSpOl2X81omG0IFZEw/Kgg3SZD22BIiaeNwOlHndOLWqWLsG9A1YlRVA8c98jiqS86KVLEKQXrvnqy333qzmXx0OXYztLztTVHTLV44301yUXlpCh6KlKQkZZ2KPLlARnqaMHDyIhwtJhgNIWA4eG1tbatEp0qmbdu2zWUIRcMlpe7zq1YKcqs9QottiPPrcLhDx21NjSgqKsA3X3+Fl1Y/j1kzpomQcyVPJQlNYwvC1KgoTF1K2F3ffdsqsauO+aMP30NY6FCR25RzJ4HJsPaLF863WrdtzL2/JalHQyNVAaoSpE8vWyrWsnfpOz/t2f29OO+CAHaRpOHh4SgtLb2zcJtHnKivr8Wq555pDve3KMZYzEt74cI5/H/2vgM8jvLcem/Kn9zcy8/Nbcl/Ey4xtqRtktyw44ILrqpugLEpphkwvUPIJYFLD4RQEkIIJYQaB1vbJO203VVxt7plS+69ylZfbZs9//N+s6Niy7It1Cx962c8u9O/M6PZ+c6e9xyVCNJ2ik7a3JdffgkK0NKvCzr+u++6C36/v/U8dbnb85xJ54PsCIqLi0EEORGi7V90/ejnjKbTe31ovxx/zxHoDwTou54RpFEVm082YIRcWm1QSn8y9B5QeYs5AhwBjgBHgCPAEeAIcAQ4An2JwObN3/22UPT+vynlYYNYihsKy1uVC/3RMRgM+4z4G+EeOwE+iwkesxb6093gH2H0aESaakGVvSEiGwYu53bRnToiRKgTStSJ6q+DlDweXpMV+cbzt0TQyVEai5OnwF9/EmF2mqiLO3BPVtbqr5E6d3YrUUWl5Wlpaay8+Fwn8q3f/baVFGOl6akp+OvHbSE7pBwkL0giIokQ1ckwGrPwm/RU/Pb1188oc9b3qxNXpaWlHdYnpeS9994DsgjQl9HXudBxMBhEfV0d9u/bi4KCPLz37h9wz4rlSEuZ01H5GiMRGdmZngqfV+lyV6XFRViQRuFP7dS5mWnnXK/LjbabSaQfKSHbWw8Qxi+++Hy7pc7+tqS4mJ2DNoI0g3m9VlVVnX2lTucQWR5FYUE+FizIbCXMGU4ZaXjn7Tc7rKWfr1deebmVINXsAVLx5BOP83L2DmjxD0MdAfrmYASpGsHOphZcJZfVGLI3J/bloyHfF0eAI8AR4AhwBDgCHAGOAEdg6CEglP3Tf8ilzh9IJTBIFZgib0TzUO+dfMP2q4EWKJNnsHJtIkgVUpBazGhPpp3ve/eIeJys3sII0uBQI0hj9n/aKPYhpsOjT9SJ1Af6zIa2xc56FiOhAIL1tWg8dABHS4qx07YaRb97FYXJ4yGbk6CYz09JSn6xeSYLaOwzmVE4bwH8LX6EyC+W/Ru4BOmG9Ws7+EdmZmRg9qyZKC7qOgSJEF/195WMuCSSjQjSBWmpeOn5F1pLlsmrk0qsSbVHRBmFNHUgSTPTMXf2LPzpT+8hEqY4K90/QjtlRKbRQF6QGqmawcakNrxh6VIcOnTorOf2XDNou7p6MMo8O9sumJMnT0KRRTz04AMdCMjWY89Iwy0336AFUp1lRw11tVi8cH6rglRbNw1/+P3bsSv0LCue52QKR7pnxYpWgppUr0TqfvzRB+e1hT179uC6axd1IDTpGD0ez3mt33EhFY0N9TG82hPC6bhm0Xwc2L+vQ5sJd7JxoGtNxzQ9LQWvv/YaOycdt80/cQT0+6h+n2c1FEMCFrorsW+PSAhHgxHML9hy6rvODclD7wGVt5gjwBHgCHAEOAIcAY4AR4Aj0IcIfNe7feTlcnmjQSrCJe5yXCJuxBF/x3LEIdEj6cFGEulTmDof+cYERradL+F2OmlKxJs0LB4HV37VSv6plN4wiF/UupZY51Djg6MsyzfE9JhaB5kgiFL1bgigvB8aIjSNeDYKSIopQzWkwgidOIyazZtw8IsvUPTcc8i7/Q5IKWnImzAReUnJkC3WCw5mYufGYsG6eAsEqwVr44xYd98KRvixMJ8Bfo5279rZIU18IZXKz56Bz/76SZdHTgTj2jVrkDJnFkt+X5iZgnmZKXjgvnvQ2NAA5i9AJ4LOoaqivr4ezz77a+Yf2upVGVNlLpyfiZV/+1Jblvw9Y+vpB0AE6w1LFzPFY2amRrLOnz8PFRUUAtQ7LzoGUqh+/PHHTFFLylqdzKPjT02ZC4fDwXZ++vHSRCqBX7Hi7g4kIKlml99xG04cP95NIlCnS6Korq7CtdcsbC2xJ5KagpHWr197XoCcOnkSt1GIVjtlLIVWffbJx+e1/ukLEQYrV64EhR9RuJW+XQqOeuvNN1rL1ulaqK2txY033ggKTSK18pw5czBz5kyGdWdYnr4v/nkoIUD6+wgiCLM7Pzl3qCr9cNKBcx+0gNB3F7U1Eg2hOaTijs3bThlWF3CCtA+fjfmuOAIcAY4AR4AjwBHgCHAEhiACP/N6v/8TuUIyKGXBn+SW7TGIm1ByvG7Qdjz6omFEBmy64054EuI1gtRi6XZQk2d4PDY88yvtsFnnUCOf+qId/bMP8gUlB0/qIqrUQ2S1htRZ1DqMQFgFmqNAsN0BRgLNaDy4F0fW52Pnl59iy4svoHj5chSmpEAcNx45iVYIFiO8cWbkjTAjL8ECj4mUvd0rp9cJ0rXxFohWMwoSLNjym5fZEVFHfkC/olGcOHGckXZ6UBMRpPNSZuHX//N0l4dORNa+fXuRygjSFCzIoBL6FCxdch2Oko9lu6bTskQYHj92DA8/RKrMjipDIhwXzM+AKOR2uk9a9/7772E+oJpPKHl6ZkCW5U6X74mJ9LerHzelnWe0Uzsy8i8jDcuX39El0fnhhx9i9uw2+4L5ZF+QMgcOu72VMLywYyVQNbp/9aqvz8DxmkUL0NzUeF6bbPH78RhLstfOBVMBp83FL598/LzW72whUvouX768tXSecKLtLr7uWuzYsZ21mXCtrq7GAw88gBdeeIElydN5LCsrY4R0Z9vl04Y4AowN1ShS+hrQvw7oB7R2t5lBCVKEqerp96YQQpEoXqk6eOpfvvJwgnQIPqPzJnMEOAIcAY4AR4AjwBHgCPQlAp5Ki0EuO2iQi8MJ7vJGg7AJq7YfGJSdjr5qFHmHlbz2CtxXDIfHnATZopVin64QPZ/PvgQjCm+4CYgENHFeXzWiv/bDlEJAMAr4EUUwqiIQVdGIEFrUMAKhFjT769C8pwr73U6Uv/oilKVLkD1xItxxVriHGyEnJEA2xSHfZGTEZYHJhHyTCXmmePgsCfBYEqBYTey8SN0kSOncSZZE5JlMkK0mKPFW7Pny8/5C7YL3Gwj48T9PP9VKts1PT8GCtLm4c/ltLNzmbIo+ml5XV4frFs7HoowULGDKzhQQ0bqlvFxjLjphLw7s38/S4NPTU7FgHikN2wKQrl98LbZUlLM2ECnauu9oFK+89AIjF4lwI+KNAn4+/+KLC27vha5Ax0Dq17vvvqs1zEoPRpo3bx4L/mk9znYbJyKQCENSR2rHqylfWRjR3XexbbZb/LzeRqMqS4RvbGxgRHPrcTBM0vDk44+e13ZoIVI3//b137SFX2WkY1FmCpbdcD3bBh1/d142m42dG50Ep3P64P33MlKYttcZVt3ZD19nCCFAVhsq8aIhqNACv4guDUapwqWTm8wggYZaFmFsMBCCdj9cdeDEqfiv3Jwg7ctnY74vjgBHgCPAEeAIcAQ4AhyBIYiAUjbaoGxpNshFGJlbDiq1f2UTT7L/Jn0t6uDsc2Uhe9gV8JoTIVnNyDN1z4M0z2yEPGUGwg2nQB6kTEnzTQ5ugK9LBZWNahihUACho4dxsnQDdv/tryh97tdYe/My5M2Yg/ykcfDFW+EdYYQclwA5nqwMjHAnGiEmGqHE/F6JmHYnJkKw0jlIhGyh91ZWEk++sOQfmm/qnoLUa7ZCsSTBYzFBsZggmkfhSEHeAEe37fCIdCN/UJ3QolChhekpWLr4WpDP5dkILV1hSSX181PnYGEmKRFTMHfOLORkZ0Pz9Wzbj/aO/iJUVG2rxA1Lr4dWat/mS0o+lLcsuwl79+xh+22/77+v/Apz58xsLd0mgvS1115r9Ts9fU899ZmOgYbPv/gMVC7O1KMxkpZI3rVr13aKkX7sL7/0EluH1KP6ulRW/umnn17wIdK5okT4v331BfON1cli2m5qyhwostSqMD3Xxokg/fKLzzB3tobp/Iw0LMpMRdqcWaivqz3X6p3Op2uCUug3bdqInTu3o6bmBCgES3/p14z+mY85AmdHoI34JHdiokJDURUnw2FU1jai6uAxhFpCZ199EMwhBEKUyhikHwlJ0R7BhpONp2bY1ycNwSdU3mSOAEeAI8AR4AhwBDgCHAGOQB8ikFc1zODbJhg8ZdIId9lRg1LqX15YiYhKHmAq02lQpVv3dEWDoLfSnSaoQMOh3RCGE3lmZAFNRMadj2L0zGWM8Iwej8bD+xCmc9LWf+zOkV0E66hQA41Qbl0OwZyM3BFXIPfyYfCQMtRogpxohJCcACHRDNFCJfKJyDMnIS/BCp/JBJ+ZiGgrvKZk+Eyk8DSzACXC1WOhZWhaEhv7TBSu1N3zQuFMiRpBak6AMmoCGnZuvwjwbTtEm201IytZ0FJ6GgsWWrRgHvbv39sp+UdrqjHikCXZp87GfJbWnsZ8MN/63Rudlp7TJasTpz6vBwsXzGdqQ/IVZWRfRhpToFKa+cmTNW37jkaxtXILZs6Y3koyZmRm4OGHH0Zj4/mVlLe19sLe6UQnpb5TCbtOctI4PT0dTqez0w3qCsyqbdtA5Kjunaqtn4m01FR4zxWIxEqLCTW665KKTkVenhcLF2S2eo/S9jLS03HbLbcgGAy04tvpQbWbSO0qLChgIVvMXzUjg53DmdOnobSkhJ0/ve3tVuvyLbVZbzctSMfLVK+kfI1dLxe6zS53yGf2CwKa8UnsmUC7MmPPCOR/wia0Cjv1q1e7grXDJU9RGloXoncxb9GQqqIxHMbhJj8qTzWg8PAxfFW1E29sLMIDsg+Ts91IyHIj3eHGjqamQawf1dCJkHQ2TBwpmWtHsKPeHxzu25Lzn0rl5wbf1i8McslL38suje/DJ0W+K44AR4AjwBHgCHAEOAIcAY7AEEHgT5u/a1i58tsGd6nFIJX97ue+ilBTOIJwNMz8HtVwFBSSw1/nh0A0EkYQIRRMnAkhcTjyGUl3fsnopxOkstmEPGsiaso3agEV53cI3V5KS1/XOq7Uee3zsx4FwqEANiy5Gb6EBObvSaTm6bgMhM8epkI1QzGOwJq0eQh1U4HX7ZP1DVfcuGE9rlk4j5XK66pE8vrcuGHdWbesXw+5OU6kp1EZuaYETU+di8cffZgpf8+6cmyG2+3GvMxMjRyNqTKJ8COfzldefgktLX6mmiLlVEN9PRbOb1NhEkFKQT/Hjx8/1256ZP6hQ4dw041LWFCURnKmIyMjHVlZWV1un6wCXnn5xdZSdn1dwovCqXJcDoRCQUYmdlBYsj86KqvViCQigkk5SuSofo5oWywQad48bN26lR1He4KyywMDmBfowoULGdFLqlYifClkadWqVd0iSM+1Pz5/MCBA3wxEcGql7oy7Z+yn9o1BemEaYpFKMeKUyFRSYmtjStMjBXNTKISjTX5UnaxF1sED+GPVNjy5fgOWSgoyXSLmrZYw2yZhkk3CSKeICQ4JCS4BU20eTHDmorSmb/72B9JZO+EPIDmvFD8RyvEtuQiG/EoYlMpbh8gTKm8mR4AjwBHgCHAEOAIcAY4AR6DvEfiWVHqfIWfH9+b6St84HKTOTJglglNfncrd+Ov8EIiqYdZ/LH30SQjWeKZg9Jm6R5BSKbjXYsYe5ypt5zpDdX6HcsFL0eZpoPNNhYxE0/T1izrRpU89DcVoBJGQA5kg9ZitcMePwKbHHkMk1FZW3NeYdWd/5At6w/XXxbxEdY/PNNiyYtdaJ/S4fvmVlpZgXgaVnrd5bN50w5JYmba+1JlHpSsK//LRhx28RdsIxHR89eXnUCNhqBGtlPbBB+5tRw5mgDxAdWLwzD307JS9e3azAKr25GR6ehoEQTjnjo4dPcI8XXUbg/mEVQbhlcasDZ7/32dBJPWJmhMItAQQDoWYGpRK3Xft3M7Ow6MPPwginzPTtfV0nIjQpBApwrMDwXqOo6LlySP1+eefx6uvvsq2oSgKC0sia4UL2dY5dsVnDzYE2J81UaTaD6b0HRFmSevkbdtBGIpgJIKTLQHsa2zE5uM1yN29H++Xb8UL6zfhLl8BZogSrM5sjLdlY6wtF1a7iBEOGSanjHEOCVc6ZYylsUPCBIcMo0vAFLuCBFs2xL17Bxuy52xPcyiCjLUVuFQoDRvEoh3fFoqaDcLW6/v+KZHvkSPAEeAIcAQ4AhwBjgBHgCMwRBD42cd7vk9NvUosvru4KQhSfERiQQn9QZSds9cwQBeIRsOMWNz795Vwm01M/dhdgpSUkrIlDttee4W1NtrLNfbUB6aBSqmpzI8S5ftUR0odblVF1Z/eRa4xAYXGWMm8uful8L2nNrVCMSchx2TCzr9/ocluB+g12f6wdJKyoaEedy+/jYUzUZk9UyZmpOGN377WfvEO73Xq88CB/bj2mnkdSs9JGXlg/74Oy3f14Y9/+D0yGcmq7Vsn/yjwaU1hAdVqs9X/9N677UrLM1hCvOdcZepd7fg85hFG9MrPz2eKz9MJ0pKS0jYrgLNuT8WGdWux+NpF7Y6/ra1EnM5PT8Wdt9+KZ5/5JV596Xk8/+yvWLgRrZOWOrcDvhq5ms7UrH96770uw7TOekj010x/2xF+R+8KIz5PQ0D/O2j7TiAyNMyUoPT9wErjQxHsb2xG6YkaOHfvwe+3VOJX6zbhbqkA17hkTLGLSM6SMMIhwugUYWaDhCSHhDFON8Y63JjgIKWogFEOERYnKUclRpASWUoEqdkl4Cq7hH+x5+LDii3s+2lInaMocF9JFQxCccQgFu27VCwOG8RSxxB5NOXN5AhwBDgCHAGOAEeAI8AR4Aj0HwIJyuYVrpp6JguhojrmEzakeiPfrLGkHyXt28mKMgimJBbU1F2ClNYTrSOw8a472UHFOKPWA9QJq9YJ53jTunzrG20F/aNGScU2Qh3g5qa+J0ijURxXBGSbjNgQZ4JnQJKjGmErW5LhHT8Rp7aWdqK3PMfJ6MfZpBQMh8N48rFHWNiSTpASSfnYow+f9Zzr18mpUydxy81LmXdoG7GZhopYGv05mxZV0dzciBdf+N9YGXpbGX1meipIjXro0EG2Ga9HaQ2TIt/MOXPn4MMPPzoPgvKcR3HWBYgYCoVCePXVV1iKPZG2OoG8aNHCLoOs2EaZsjOMSDiMgvw8LF2yGBlp7QnPDKaK1cOxKPCKhnmpc1hbKameSNk2YjaDEaZEnGatXsVCkegYdQLrrA3hMzgCMQT0v92zAnKOBepCIRyoq8PaQ4exsmoH3i4px6NrN+FGTwEy3BJmEYnplDDGLiPRJmOUXcYoh4yRDgVJToURnRPtEibZSRkqsmGMQ8IoJw0ikpwixjpERoTSMkxJylSkHlhcbka0fssp4oV1mxBmktWztmRQzvjfqt0wyCVRg1i26TKpLGiQyqr77ymR75kjwBHgCHAEOAIcAY4AR4AjMEQQuEIqW/H+/hpNwRUlirRPNYQXfeeGhVupQNOpk8ibNg1uC5FpF15iT8RgnjEJstmIwrQMqIEGymtob//W6u9GkVrk90b/s4H8Q6nDS4NKRAoQIH/PWNl82zmNItLSgtCJ46jfsxNH8xVUf/oXlP/P0yi48XpsePQB+JsaoUY0Lznadm8zgdFIFA1798BtSYJiTkB3yeXeU47G1KxGK9yWBKy9/nr462sR6cAuD/zLmEjS11//DdI7EHfpuHXZjSB1aVevlpYWPPTQg7HS75j6ND0VkujuarUz5pHH6FNPPon0NCoh10hS8kGlY7rv3rvhb27C9u3bW5WURBhmps5hxGokEu4FglC7zuki37x5I67T1Z8ZmnIzIy0FL7/8EmvHuchJncAktWZJSQnuv/8+UHl+RkYGMmnIzMDC9FRmcbAoI0UbZ6ZiYUYqFmWmY2FGGhakp7IS+wULFuBXzzyDysotrM36ts8AlE8Y5AicFoik3+PZzZ5uQO0DsmK3/9g9n7na0upELtLyzOc2dtNi3xNAIKKiPhjEoaZmlJ84gdzd+/BuaTV+VbAJy8U8LHCKuNruxgRbLkbZBaYKHe6UkMwITwkTHQom2xRMdGgl8kRyTnRImOQQGeFJhCipQ01OEUaXiEk0zy6zgZbTB/IdpfJ6GsY6ZIyJeZGanBJu9RQyH9OI/kVExz4EXn/bexgG9yYY5IrAT8WSeoNUyj1Ih8gzOW8mR4AjwBHgCHAEOAIcAY5APyLwY6n0vl9v2ce6HxQWwosxL7D3FVWZN1tQDaP8l09BHJ4A8qq8UMJOJ0jJh9Q9YSKaD+5FhHUGibTWMoEpPCsQ8wxl3CVlaISoTB0IRWmIIsjiNagNtHIAgYO7ccSjYMc7b2HdPSugzF8IeeIU+EaNg9cyFnmm0ShMSEJBvBlrZs5C/aEDUEPEs9I+e58gpUaqfj/yplwN0ZqAvG76t14o3he2vFVLsTfGYeurL7MQMyJ2GcQXeLn01+JEsn322adIS5vbIW39moXzsb26qsvDInKVPCzTUsiHVCNI09NS8PFHH3S5Xmczjxw5grvuuhsZzGezrQSdVJtv/e63jCS98YYlzL+TlK4L01PwwL0r4Pc3d7a5bzSN/IOJOKraVolbl93U2jZqI6XSL5ifAbIXoNe5CFL9QHRfz4aGBrhcLixduhSzZs0CBSQRCUqEqD4sSCeiNBWZKbOROutqLF6Qid+/8xZ27tyJQCDASuM5OaojO/TGdP8NsXs//RBG5GaEVSswP9CYbzTd75sQQUuskoGWoqAk0LXNblD0U5oWqnSsJYjiEyewcvsuvLxhE5Z5fUh3C5iQK+DybAGjnALm2iRMs4kYT2pPRli2kZc6idkXYyJbyZd0vtuLE81+7SdBRvQOjesg/2gN/jV3IwxiKf7LXXzUIJRl9ONjIt81R4AjwBHgCHAEOAIcAY4AR2BoIPB9oezqO9ZXqS2shJNIMf66IAQiURB1Q7gdKZChxFvgsVw4QUqEXb4xEYrFiNxRI3FgnQ9a+T7LEkZIBYIRjQzVRTTUGaaooJbGOtRt34bDkhu7/vhHlD35C6xffAPEKdPhThoJIS4O4og4KPFGyKYETbI5TgAAIABJREFUCJZ4uJNGQDaboFiorD8JuYlJcI4dh1OlRSDyT08o7lUSkDjGWGPyb14G2WpCnmlg+o96zImMJD3skeGnC+QiLPvMy/Mhk6Wia2FLehl5ns/T5SVPqshPP/0Uc+bMbiMRM1Lxi6ee6HK9s83cs2cPlt18Y7tS+nRQqX3KnFlwOe145n+eZiXmCzLTsCgzFctuXMLChroiC5uamljo0Nn22dn0YKAFq1atZMpRFq7EQpU00nbO7Bl4843XWxWcna3f2TT9GHVClYjOoqIifP7550wJ+/CD9zPf0Qfvvxe/ePJxRgpnrf4a5aUlCARaWjepb6d1An8z5BCga0CNEk1K3y4hIBrUlKCtqtCoVmKgfyHQd4Gq4lCTHxuOHsPqnXtYafwv8tdhRa4H12flYu7qbIzPykGSLReT7ZrXJ6k6x9sVJNllWJknaFtoUl+QoWfdh1PGTIeI6to6MD9uwoOugnbtHawXxda6JhjloqhBLNn7L94tMHgqlw6NJ1LeSo4AR4AjwBHgCHAEOAIcAY5AfyKgVN4/o2ALTgZJn0gdsiHQ++jJXlUkVsoeBZprauBLnc2S7C9MoRgjBU1WyJZ4SEYj9n7xF6hqEGo4jGgkiHCwBYHGBvhPHERDxSbsXfkVyh9/Gnlz5sGdNAr2EXHIjhsBt2kEJHM88syJjGzMM5mRz8KjzFDMifCaEpFvSkSBMRE+M4UimdlyaxKsyL/CjKMuO1Q1iiAjL1l3tCfROnNbscut8sUXQOpZn4WOaeCRpIrRBDE9FU3HjpKLAStvPbMxA3tKVVUVFi5c0EZyZqaDysg/+/STLhWSpIosLCxsJUh1z8ybb1x6wQ3Wib/izZtYoJGuSNXHNyxdjA/+/CeWek8KUipHv2bhPOzb13maNSORVJUltC9ZsgSfffYZU2DW19cz704iKIPBIFNk+v1+kLJz3759+Oyzz3HtNQvZfvR9U+I8S51PS8X9996jnWN+P7zgc8xX6CEESAlK5QHkIRyJIKxGEVbDCKoqGsMRHAsGUd3QBGHfIbxbWoF7PV7MdDoxaZUTk1dlY6RNwDCHB993+WDIVvDv2Vpy/JUOGZPtMhJcbhhdubA43TC73EhyCkhmHqH9oxo9nSglBelkuxvC4SMxIlhT0GosaQ9hPBA3E43isD+AmQWVke/kFimXymV7DXLp7/vzMZHvmyPAEeAIcAQ4AhwBjgBHgCMwNBDwbV0x2luGXXWNMYKU1egNxG7DgDwmjStTWQg3+SRufeGXUOKpzP7CiT4qzVcs8ciPT0DJk49jv0fGrj+8g02PPoiCaxdBmTYZnlFjIBqTICQYIcSPgGwaAY/ZyIhOIjvJ/9RjMsNjMbNSf9k8ErJ5NDzmpBghaoFiJiI2EQUJiczzU7ZYoFhMkK8Yjp3vvIlQJMJK9sm/rtfp8pgI6sCqv7Pj9rK29D9BSpYH+kCErc9oRtFrL2g+sGRrcBH20hsbG7Bs2U1MRaqTgkSQ/vb133SpviQSkrxByRtTX29+Zhrzyzx16tQF/V3qhCat5PMqWLRwPjIzYr6mTMGZhhuWLGZp8hpBmop56anYvGljp/vRt/fWW28hJSUFKSmpzPdz0aJFuOWWW7Di7rtx33334Z577sFtt92K66+/ns2nZbUwpjY1LbUtLWUuHn3oQZysqQFZjrRKnDvd+4VNpGOlF41PHy5sS3zpgYkAnd8zrTdiUzscslb43m7SaTda+hiKqqCwpH3NpAg9Dvv2XXhzYzF+4VuDW9wezHKJGGsXkGx3Y4xdwCg7BSApGOtQMMGu4CqHgil2CVNjw2Q7+X6KGO3UEuRJOTqB1KOxcnbyDp1mJ1KyfWhS/5Kl421ufFS9HcyKRQ0zi5ne/1Jqd176421URW04jCUbq9RL3Jt3f18oOWYQSrYMjQdS3kqOAEeAI8AR4AhwBDgCHAGOQH8iIJZP/YlUFPEeOc58J8nL8iLkfvqjG9O6T9JZRoj0iIRw0KfAmZgMxTICeUYjIynzTURgnh/px4hVkxmi0YTsK0ZAGDYCcpwRXqMZPlZ+rhGvtBwReKS6pDEj8UwWtsyZQUdtJf+M9GOEKK2jTfdYyBbAAt/weJQ8/hgCoaCmJA6rzPOutaE9/SYWJkX4nSzZAE+CBT5z3Hljdb6YXuhyitkCIo31gdbPu3I8jpeWasFXUbIguBhfUTz66KOtAUlECBJB+vhjj7CU+7O1iMi8mpoa3Hbrra0EKa078+rpKCsvbyX7zrZ+Z9N1gvDzz7/AvHnzWJCRTr62H1NQU3rqXNhsqzvbDCOkwuEwnvnl07EEeiJbtQAofTukeKVB+0zz9IGW1aZTif01ixbijTfeQH1Dw1n2xScPdQQYx61/R9KNiw2xsK+oqnk3q1HmwEE/L9E/KpJnhCitHBvoB5ZwVGUl8Y2hCI63hLCjth4bjxyDa9de/Ll8K361tgS3CYVIs4mYsCoH5tU5GGNzY5ydUuEljI4NFIZEn8c72gjPcQ6N+CTyc4JdxHg7zSfiU0uUH+vUpukEKc3T5g8ccpQpSm0Cfr2hGCGV/GViCtLBfhFGo+x54qmy7fi2uyJodJeHDcrm0v58TOT75ghwBDgCHAGOAEeAI8AR4AgMCQQuUSpvvVQqwae79jFSjBE/p6lZBnt/5Ju1j3V9WXBPRA2i5cQRFFy7BF5jPCsXJ7LSZzL1O+l3PiShL96IwqVLEGpuZKEYVN7Zq0RgFCzgihBsPrAPsiUZXnN8v2OltBLIGuHsSTDBe9NSRPzNCBIRrvYycfzNLsgu137ttddbFZuMMMxIw53Lb0djY2OX61F5+tO/eKqVIKX0efLp/Prrr7tc72wzdYKUxn/+859ZiJFOaJ4+pkCoV156QdtUTIXZfrvBQAD333dvB0/T07dxts+07fnz0hlJvHbNGlaOT5YC/MUROB0BuheGmN803bE0dpTcQWnQuVL6oSwYDTPys/3XKC3vV1WcCLRgZ20dNh8+Dkf1LrxTXI6H8gpxrSBjhkvEBLsAs0PCT1weJDlkTLeJTAFKCfCU9k7hRaeXog/mz2PtIpbLBWgOhwE1wr6P2uN6+jkaHJ+1Fr6/Y3/0UqG87gqxEgZ5c9mQeCDljeQIcAQ4AhwBjgBHgCPAEeAI9CcCP5aqVhiUMjxbuYN5K/ZBUfXg6MPorYj11rRAJS1xfs/Hf4VoTYTHYoLXRAnoFwlBSkTuzFkIHDumKZ4ivR3aReBpAIYb6pAzehw8loR+J0hJOUpKWwqMotJ6t9mCbZ9+gGgkggAFhRBBemYlrX5FDOgxEZqnKyyppP3Afi2tvbODJxKT2vzmm79rJUiJcExLnYvXXvtNtxSk+n5o2+QT+uqrrzKlKG23Te2pld6TuvPuu5ZDjRA9dearuakRL7/0ApZcfx1TkabOnY3UlDlITZ3LPhMJSsealjIHKXNns/E1C+fj7rvuxFtvvoEN69ehqVFTjdLx8BdHoDMEmPhT1X4gYZ4q5BEaJdo0pgwlojQK+EMhHGtqxraTp+A7eAh/q96Jt4vK8GTBeiyTCzAnx4NJdjfGZ+VibFYukmwCkpwiK3+f7JBApe+T7AojQsmHk4jRq+wSK38nledgJkRPb9soh4S5dhFHW1pAmPfqD3adnfR+mMaewaIqpEMnosOE0h3/IW5VDVJJRX8+J/J9cwQ4AhwBjgBHgCPAEeAIcASGBAI/k7auMHgqcHPxFkSoNDCqFQb2Q7/g4twl41PoPyJHNTVpE6khZ82C12SC22oFBSWdj4Kzv5chH9K8sePQUFWttYSuh148K4QW+Twy9CJhFM7NYAFT/Y9DzKrAaIFgMUOYNRWhEwcRiajsHNP/vYlLL0KO9evXY/68zA5EJ/mA0nR6dUUQfv33lUylSYpLnch86KEHGXna1XpdtYfWi0QiaGlpwS+efKKVJD1d8Un7rKvtzO+UCKswS4DftXMHPIqED//8J0aY/vKpJ0Gp8Q89cB+efPxRPP+/z+Kdt9+Ey2lHRXkpTp6qYaSLRtLTGeXkaFfnasjPo8uDlc9HtdJ4VcXRcAjb6uqRf+gIvtpWjdc3FePBvHVYLHgxKduN/3blINGei/E2CSPtMuKcHvzU5cWPsmUMc8lIcmqqUFKGxrsENhhdboxwuWElj9EYIUpjGoaagtTqkJG0yo3qU7Xs8mME6SD/EYNZMqgRVNY2Ry1i6Z7vyduiBrnCMSQeSHkjOQIcAY4AR4AjwBHgCHAEOAL9icB3la0rDN5KpK4pRWOECDHNMW3Id4YvGAAqtNReajiELS88B1+cEbZkKwqNiRcFQaoFOyXieKFPIy3bhFF603p4rIXVUEUzoVfywCOQ4vrfg5TCsrymkfCaLBCtJlS//QZrN/2AwAi9GBHew2D0+ubo2CnBfdHChR0IUiIjs7Ky2P67IjrzfF7My0gD+YLqBOZNN96EUCjUJbHaVcNof6ROpXFdXS0eeeQhZJBnaGZG6zCPlfPPxo7t1WfZDzFXbeQmU/iGQqxc3u9vhr+5iRGodJwUpKa99OV1YlT/3NXR8nkDCgH9tHcY6z6fdF5J4RlLgWOnV1uQ5tC3HPONZmQbXX8UyEWJ8TFpOFteay0tXxsIYsupeuTsO4SPKqrx8voiPO5dg5sFLxa4REx3CBjtEGF0iDA7ZCTbZYx2yCB/UPIDneiQcZVDZqFJ0+xaGNJVTB3a5gl6FVOO0rKaalT3BCVilPxGRzoHv3p0fEw9O9kuM9XsKIeMy2wC8vaRwl27T7T7Ux9Ql2NPHQz7mVWN4GBzEFM8JacMYkX0W3LZH/rzOZHvmyPAEeAIcAQ4AhwBjgBHgCMwNBBQylZc4qnAZG8JDrUEmTauXd+wp575h852opQloeLUlhJ4x02CO5FKtdtCkvpbHXmu/SsJVuz+/GPGN/kZ19CLVwNtX42S1SkjSA998glyhw0fEGSyxzSKKX/lsaPgP3RoUFy/RELW1tbi+sXXtRKcRHRmpKfhrTffbCUqz9bY6qptWLhgXod1Kdm+qanpLMTl2bbU+XQiNg8ePIhly5axRPrU1FRkZmbi2muvxc0334yS4uLOV+RThyQC7f0/Gc8Z40I1alQLRwojilDsZz9d4R9VI1CjNIfIclo6iiCAhkgEh1paUFlfD+XwEfx1+068sLEIdyj5SM9RWKn3nCwJU7NEjLGLSHKQwrNN5Xl6eTh97kzxqatBO1t+qE8zOyXEOyWMcAmIc4m4glS0NhFfV1ZrP4JEe9v2ZSD8KdGFHEZdRMWSgrKoQS7F96XiyqHxQMpbyRHgCHAEOAIcAY4AR4AjwBHoTwSUshXfUbbgv6XNqKxr0sInSEnDX91CgOjEECtND6PkV89g7QgrhEQjfOeZYn8uArN351shGy0of+aXQDjCfDbbK/O6BUhXK8UIWBJtRaJAXUUJnCP6P6Qpz2SEYjFD+VkCKp5/gZG3XTXjYppHKso771zeweeTPD6ffvppVubelYL02LGjuPmmGzqsm5aWhh07dvQIBFRqT8P+/fvx8ccfs7J/IkwbGhrYsVFaPX9xBHQE6GogYlMzN9HoUiJBNcpTE4+y+xf5hNJNpt3XGq23t7kFaw4fw+dlW/GitxD3ZQtY6MjBWGcOLE43ptm8mGj3YIzTC4tDAakar7ZLmGzXiM9RQ0DR2deE7dV2AbNsAq62SZhu07xYRzo8eGttUevpa3ca9Uth0I2JxG+JRPDIxm0wKBUwCEW/7M/HRL5vjgBHgCPAEeAIcAQ4AhwBjsDQQEApW/F/PJX4tlQE+dAJUNhQlBOk3e5wEUFKXXXqvDfsrILvyknIvUgIUiotl01WrFl8PSLBFladqrmqdhuOc67Ith/zlIs2nUTOqDH9riAlz9icpDgI4ydBbWpCoCO3cs42DdQFdPLzV8/8DzJYensGU4MSQXr77bfj+PHjXSpBm5ubmJ8nhR7pJfapKakQBGGgNpkf12BGgG62VEUfs77Qrm+6+2pewSFEcbIlgO119VAOHcKH26vxdFERlnsKsNgpYfoqN+JWufGfWSKSbFTqrgUkUan7NLvCCDoi6mbYiLRzY4pdwASHjKEWlNSXJOlPXAoudSn4qUuB0SFjuE3Aj5wuPCxLaKFrmc45DYP4xZpIStmoitfKduJbnnIYvOU3DI0HUt5KjgBHgCPAEeAIcAQ4AhwBjkB/IiCX3PktTwUMUhE+rT4A6lSCTCH5q9sI6IrIEEJY/6unISdcHCn2XksiRLMFvisnInjyKCMfevtKIC9AVvrKxIEReGfP7ne1rWhJhhQ/HFUf/oH5FKpEwHT7ahg4K+oE6V8/+Rhz58zCgnkaQUqp8VTGvmvXri4PltSnr77yIkuEbyVIU1Pw+uuvd7ken8kR6A0EKFAwpKqoD4dxOBDA9oZGFNTU4Msdu/DSxmLc5paRYcvBpK9dGJOVjZ85cvGdbDfisiVYHBKsThkjXDJGOGWMcmp+oVT+Pt4uYaxThNUlxAYJFpeEZKcEUo2Sr2hfkoYDfV+dEcZnsxY4EzsR4+wixjslTHJKmOISkJkr4Q5ZxnNr1uDjyi3I378fB5qaEI6FBvb2d1JvXKsXsk36rlEpvFBV8cn2A7hULoNBqni3Px8T+b45AhwBjgBHgCPAEeAIcAQ4AkMCgR/KFTcalC0wSMWNz5bvQDCiIkyBFfzVbQQY5RcF6hGG/9g+eKZcDR8F/iRq6eiiNRHeAehL6jNTmJQVSpwFddsqtRJ7Ynt76UXkKLnekuQ2zHYTxvrb74DPbIVoJd/WRPhMSeyYestawEOEsMmCAmMiZHMSBGsSPEYjhFlXI9h4gkmBIxQiNCgoUu1Ebt60ESlzZmFeZlqrEjQ9LQ1r167t8kwTwUql73PnzAGV1qenp2PevHl44oknulyPzxwaCBBxxf6MGcMTU3e2TmN+GqzunQTjbIj9OEJuoFQmHyFSiKoXWGASfQfFpNsqOX5E0RwO4ajfj62n6pC37yDe3bYDT2wswR2eQizOUTDfTqXZuZic5cYYmxtmIjmdcmtI0hS7jOk2CRMdIsY5REx0CJjkEDCZjSWmDB3tFJHsFDHKKWISKUrZQMFJCvMTJYKPSNSBTlr21PFNcHhY2ydRyJSdMBIR78rFKKcbVzkEzLQLmGMTMMMuYGoMy8kOzYZgkl3BBIeC8XYFI+0K/t2hIMEuM4uCDJeMJW4PHvTl4/XNxVi1bTs2HD6KfXUNqG8JIBCmb4d2L/pA102sQqPdnEH3lq58CgQkkrTg0HH8u1wMg1j5wZB4IOWN5AhwBDgCHAGOAEeAI8AR4Aj0JwKXKhV3G+SKqEEo2XXLxm2hxmBEI60GXbej7xrEYiRUoIV1/MPY9fFHyE0wYQ1TkiZAtphBxFxvkX7d364VPpMV8rA4HJZEBPRU516CjrrAIWJHI4CfVMvRICpeeB6+eCtkC5G1Sb1OkOpY5ZksTLlKYyEpEYdll6ZsZUHYHbrqvYRG3222puYEMtNTMX9eWxp9amoKVq1adc6DWLduHZ577jm8//77cDqdKC4uZsFKujr1nBvgCwxeBNqRWKFWf1DNcoTIU6ash4oAIiw4iX520F40N4KwGkZLJIS6YAD7m/0orzmJ3P0H8GFVFZ7dXIzlBWsx3y1hrN2Ny2y5SFidi5E2So/XSEudvNQJzLOpGM+HPOxs3fNZb7AtQ4TxSEYaC0hyCuz9NJYwrxHPREBf5lTwQ5cHVzhkJFEwlV3EZdluXJ7jxtVuCTdJXjySvw5vbizGV1u3w7P/ALbUnMKRQBDN7exL6Eco/YoYvH8k526ZTpDSDwY7ahtg9pTgB2LFR/35nMj3zRHgCHAEOAIcAY4AR4AjwBEYGggIJbMMnopTl4jl/kkFZc0n/EHWeT33YzxfojMENI6AJJGUZg8Eo1FEAk1QrrkW64cZIVvikGc2DkiC1GMhxaYVUvwI7PjoAwSJuezFHit1h8ktkPbRQjghgt2ffgLPFUYUGpPgMSfB28sKUqaYNSdCthhRYE6ANy4O6+6/D4GWelBpPfneMceJXsShs+uot6fduGRxq3qUPEjnzJmNd95555y71YOUdEKUxvpwzpX5AoMbAcaCktJPZeo3SopHhAKS6D5CM/WXRoQ1RSI43NiEsuM1kHbvxcflW/Hius14QMzHTS4JGXY3JtlzEO90w0KeoXYvptooLEnBlbGgJCIkx9o1/9DBRk72Z3uIZCaSeJpNYsFUFJg00+7BFJsHFJo00iEz3MfaBIy3uTHXKeFW0YdnCtbjD8XlsG/fjQ2Hj2B3fQNqA0EEIxGodK+gmz1dD5GQdm1EVHaDJUVx+ytEv1KG4pj9Gan0fRhGbSCEafllMChlrw2NB1LeSo4AR4AjwBHgCHAEOAIcAY5AfyLgqbjNoJQ2/Di30n+Zpwg765qYcm4odkx6rM3UEaReDqWzU6o9gKZt25A97ufwmBPgM5kGJEGqWBKRZ7JCNI9A5S+fYWWvPYZJFxsi7pF1CgEcK/DCERePtQlJEC2JUJiKlMrte0dx6zMlgohhxWxEvtEE14xpqNtajoAaRjhKFgB6GnYXDbgIZz3+6EO4/dZlePKJx/D6a7/BZ59+ytSgOvF5ETaJH3I/I6D94KGRn3Qo9HdNyvBTgSB21Tei+OhxuHbtwbtbtuLpjRtxXUE+RisSprpEXGUTMMom4scOBf/o9CDeKSOZBSJRabcWjGSNKRlHOgWMcQoY6xCGTKl7X5GlRIyywS7hSqeMHzlF/NAhwGjPxSSHGym5MpZ4fXhs7Xq8XVqBr6t3Yu2hI9hdW4tjzc3wh4IsXKj9pUgWCvRjG1NGxkrk6b02neotYtToIPsRqj0GF/xejSJMv7KqwHXrK8kjvrw/HxP5vjkCHAGOAEeAI8AR4AhwBDgCQwMBX/EKg1Jc99/uyqZLxCJsOnrygp/l+QqnIUCeeUwbSepIVVMiRiLY8u6byI2Lg0JenyYqIW8j/QZCyb1OkErWOGy6YRkoBCUWMH9aA3voY6xDzEYxhrRhTzVWJplQYCQ/0ER4zETatuHUHrMeeU8EqTkR+WYjFPNI7F75JYLUdQ+p8McUT1om9uDqvR89cpil1gdaWjTfR0YEa2rQHjq7fDMXKQKdX+ntprZ7S02ke0QkGkWLGsGxYAAlJ07Ctncv3i4tx5OFm3GrmI+UHB9GOhRY7DLG2WWmACUibiSFHjkljHWRYpEIT0qKF5jf5aSY5yX5gY5xkkpUxGgWlCRjpFPBGIc8JAlSUnbqAxGnowiX2DQKTJrABpF5qtJnNs0uYQLDk9Yl3AhDGaNiGNL2yF90ol1gZPUsp4QMwYenfOvwx+IKZO/eg5ITx7G/sZEpQv3Mq5xMEsIAKYXVMKLRMFQ1zL43tPA9zVaBrBWYgwrzntUIdP0HMeZFS9fTadfURfqn02OHHVXJfoZ+WgUeLt8Jg1xcOjQeSHkrOQIcAY4AR4AjwBHgCHAEOAL9iMB/KmUrDL5yGIRy/Hd2CT7dd2xwSuZ6rOvSjQ2RHymVkTfXYP0dd8BjJMWiBYrZijxjEgqMFkiJcfBYzB1I0x4hANuRsOfans9shsdiYoRk3rTp8KstHStju9H0C10l1HAS7slT4TUmIM9IytHexcRjtsJjNUMZMRwb770bgfo6jRSOBYJc6PHz5TkCAwaBdsQTI6naKbUZH0XEVZQC0qicl0XLMZUfS9BmQUlEfpHWj+gsGmvvyHbiYFMTNh0/itXbqvD25hI8lbcWi6UCzMn1YrqLgngEjLcLuJLK3+0SI/BGMjJPI+eIkNOIPI3AI6JPI/NETHBo5B4tQ9P15HOd7NOmD01y1OpUYHYpzHKAFLUWp4Dh2bmwutyM4JzkEDHFIWKyQ8ORsCJP0GFOEVc4JVidEkZnCRi5OhfJq3IxI0vEMncenl67GX+srIZj/0FsPH4Ce+sbmRdsUNVK4zu/pvULjLObnePTvamMPGZkMr2L4uNdRylEc2s/PibyXXMEOAIcAY4AR4AjwBHgCHAEhgYCPySC1EsEaRkuyy7Bb6v2du+pnq91dgSYEpMcxVTUVW+Da8oUiOZ4uBPNoER7j0kjSX0XQGaei+zszvw2gtQKtzURLSf29bmwJ6qGsW7ZMijxIxhRS8raXlXXWoyQzfHwpWSi7uAuBCMUIcM7/Ge/mPmciwaBGH9F1GYQKoKMBG2zsyD6he5JVP7cFphErdNS5RvDIRxs9mPryVNw7zuE9yu24onCdViQK2CKIxejsnKRYHfjO04RBpfESDsi5EgZ2lcl4UNtP2Odbowl7J0Ckp0iw3q63YMJdg9MTg9+5FJgyPbC4PLicoeM0TYBU2xuJOXk4GpZxD35eXijqAirduxC5fETOBEIakp58oTRjUCZLajKVMEdr4uL5sq/qA+U/l4j7QhS8Xg9/kEq+npoPJHyVnIEOAIcAY4AR4AjwBHgCHAE+hGBSxlBWgGDWIJ/dpfh0bIdCHN+qIc7WBFE1SBCUaAhGsGhbBtyrElYF2dFgdEK0ZKEvIQklqLeHWKzp9YhBavPZAapKnOvGIGaTWt6GIfz21zFKy9BNo6IKWqtUCw9X2Lvs+i+pib4zMk4oHgRVoFgJIyA7ol3fofLl+IIDEgEmBJNVRENUygO+X6EgVAQCMcCcmJHTbf7JlVFdW0dlL378M6mYjwieHCDQ8DMrFyMt0lItossoTzJKbOQnsl2L+bavEjNUpBik5FqEzHJrhF2Q4207O32jnNqalkKo5rgUDDJqYUlTbN7Md7uZcrQZLuAyatzkLo6BzfacvGknIf3isog7z+I6sYmNITCCKkUnkU2GkSGaopgRorSZzWCaJR8QmOBWuziGZCX9aA/KCKl6TzRQCUc5Y0BxEmbyvrxMZHvmiPAEeAIcAQ4AhwBjgBHgCMwNBBgBKlvC74llkZJRXrdunI0Ukeav3oMAVJPMLGTAAAgAElEQVQk0kBERAt5tIWDKH/jDeQak7Em3grBSuX2PU8CXihxqjCC1ALRaoH8s2HY9ef3egyDC9nQ3tV/h2yMg2ylcv8kyL1AkHpMZkZIC9YkbHv3XUYaRIk3IrKAK0gv5HTxZQcoAnpoUkiNoikSxclQBLsaGrH5eA0cO/fiz6WV+FXhBiyTfZjhcmGYwwGD3QaTLRdUDj/CqeA/XF78INuLn7pkmIios8uYRCpRpwiTU0BSbNCCk3iafE+SpVpYkogxdhGj7dr4MocAk1PErBwRS2UvHl6zDm+WlePvu/dg3dHj2NvQiEYiQluvSSLZiPQkwo2MErTAJE013KYmJrqUHC8Dse8qtnrbRlq3xt/0PgLs75a8y9mpU3EgGMJ4cQP3IB0aj+S8lRwBjgBHgCPAEeAIcAQ4Av2JwLfl8hsMctnR/yOU7jFI5dHZ3iIc8VN2N3/1FAJaiSvxbpqKq0VV0dzcgPyHH4JA/peWeKbaZH6YvV1S3gURqylILRASLfBeMRxr73vgvKhCIn51WrGj+FibSh2+jtNjHGRsJRrRQDjR+OSmtRATLVAsRviMRJDqas+eIJE1X1Mf+b3GWbD58ccQjQZBpf0B2j/rlZ5xtD11KfDtcAQuCAH9b4v+LrQXTdGnsjpc9pFNiUYRVFXUBQI40tiEippTEPcdxAcVlXhizXoszhEx1ybgqlW5SLZJuMzpRZzLh3EODybYZEyxybjaJuMqm4irHCKm2d2YZXNjjs2NGRTe43AjyeXGZdm5SHYKmGaXWML8ZLuCSXYPCw7qSYLw4tiWzEKP2vupjorZDJBnKpHJ5As60SFgIvNWJX9VEVMYdhIm2WVMdMgY65BhcSqgdSfaRUx1SJjlEDEvR8ZNUh7uzV+P50q2ILd6NyqOHMfJYDjmCtvusohQWFJIG6KkCKWQPSLatJg5Vi6vXzp0QbUmJMW20e4mTIvR/ZjG/NW3CGjfl1pAohqO4GRERaayqfo7hbt/86+5xRMMOcVmw5rtTxjkiqT+fHbk++YIcAQ4AhwBjgBHgCPAEeAIDD4ElLI7DN7ylkuFLQGDWIopwkZsqW/u2x7BENwb9U39R/bBd8Mi5I2Ih888MkaS9rLnZhcEaR6pKk1WSJZE+OLjUTAnA5HImWQ59aNZGSAjPrXk8yjFFMfIxSiFvlD4S2wpVi6oRqHGlE2kVPKzQUVLSxP8x4+grqoSNYqE6k8+weZHH4OQnIQCkwmKORGyuWcIUs3PNBFeSwLWDTch//bbEao9PgSvPt7kfkGA2CbiNJn3J/19aCQUEVH6jwNhpvBj2eDsxwL2J0W6P6YC1CgrUgE2RcI41tKCqvp6rDlyFCt37MTvSsvwWH4hFpMiNFvCBKfEQpLGZLkxxiZgrKNN4cnUie38QlmYT8w7VAtB0pLSdZJSn6Z/1sf6emebry83WMcmp4R4l4QElwCjS8BIJ1kNSIwMpbT4MQ6ZKXEvd8kwOiUkO2QkOUT8mzMXP3PkYJw9B7McAhbleHGnXIhfry3C++Xb4NxzABtrTmFHUxOOkU8oWSVwurJf/mz7eqd0f2A/iDByOwp6GruvcMtBQ9529z8SQSpWjDXk78gyeCrHD74HUt4ijgBHgCPAEeAIcAQ4AhwBjkB/IkAepFLp9p+IW2CQy8LmnE2qcrSWd8V6uVdEfGI4GkFD9TYUZCxAnjEORFAWmCzIN1ngM/UDUWqixHgrFHMS8swm5I68EqH62jOQ0BUu1GWPMDI0RpKyDh252DGtUut6oXAI/uZGNBw/hFNby3BYkXDwg4+w/df/i6K7lsOXngZl/M+hxJuhDEuAOCIBPnM8vGYjI2uVHiJIvWYzvJZ4KPFG+DKvRfPxwwhpXdHWY+VvOAK9hkCMICU9H/14QH8nTN1H5c+stFn74UH7+yLb0CgCoTBOtLRgZ10dNhw+iqwdu/FeSQWeWbMRd0p5SMum0utsFpg0OktEsl3GT5wyfuryYLSzI8k5WEnK/mwXqWqnkP+nnVSiMibE1KBj7RJGOwQ2DHPISHAqmOlSsDTXi3s9hXh4/Xr8dksFsvbsxsZjx7Cvrh6N7VWhLDCJauKjiEZITRjzpOy1i5NveKAgoP2AEvsZUtVo8RfLdhwwyKUHDELZ+/8slNku91Qe/3ex7I7+fHTk++YIcAQ4AhwBjgBHgCPAEeAIDD4EpJK078jlanxuacgglm6/JGdzw2e7jzI/MuqUEVNKj+r00M5fPYcA6TIpN4Ugrqssgzj1KohGEyNGC4waQdob4URd+ZJ6LCaWGO8zjYTXaobHmIjG/XvOaHQ0HIVK1ZwRrdOuK+FoQVUNo6WmBqe2bcV+txNb3/sDSp56CuuW3Ij1V8+Gd+yVrHxeMsdDNsdBMZFCNBGShZSrVsgWM0SrEUKiEbKF8CD1aM8oSH1mM9bFJUCZvwCNBw8w2R4R1fzFEegLBEgdShYOLDSJEsHoBqBqqtAQoqgNhbC7rg5rDh3G36qr8XJRMe4uWIsbBQ/muSRQSM//c8j4ocuDYU4FVofCyuOvsnkxxa5gsl3GVLuEqQ4B0+0CJrRTjPYniTjY9k3ngQZSzf4k24PLXQpGOmRcaZMx0k6+rC6k5wh40JOH1zcU46vKanj2HUTF8Rocam5GQyiEMN07Y+SXGo1AjRJlronwdZePEFkmxIh09gXMv4j74s+03/dBlOjpPzK+t+sQfpC7odkgltUZxHIMl8rCP84tenzwPZDyFnEEOAIcAY4AR4AjwBHgCHAE+hMBV5HpEs+2aJK8BQaxNGLwbMUrZTvQTOXQxB6xYAdOkPZ0r4l1hqnUlpLToxHUlpZDmjEVgsWMPKYgJW/SnvDcPP9tECFJQU35CaPZuDDOhGMbzkyyp5K/5oAfTUcOoK5sIw7l2LH9T7/H5qefQMHNNyJv9mx4x/0cijUJkskCJd4EJc4Eb4IWjOQxU9vMLHyJ2ppvtCDPZGUDqUVFSyK8pkT2mcriuyJ1L2SelGBC3vz5aNi+TfPvY4HNnPrv6Wt7yG+vi0sqFIngmN+PilO1kA4dxqdVO/Ha5nI8nL8e14n5mONSMINK3+0Chjvc+LHDDbNDS5A3uiQMd5IaUcIEe8zbkog6p4DRTgGj2CCyMm9Sj1IZ/WAjJ3urPZ1ZBLBpZFMQw5FI0dFZAkZluTFqtRsTnDLS3R7ckbcOLxQV44OtVXDu3Y/SEzXY29iMU8Eg/BGmE9aKppkvKNklhLU0+VhaeTiqggbtnxboRzYKYU1AqjmX8B8ph9BthX6Ybv/LnQrxVAOsrjVRg1hOQ+h7StnxS4SSx/rz0ZHvmyPAEeAIcAQ4AhwBjgBHgCMw+BAQyv7p+0rFry/3bf3QIJU/bMgt+fUDm7ZWNzIZixYUEGVKly56/UOo69KjTdXJ56hWRte0tRzZk6fAk2BkfqSidSR85kTkGUeiID4pRiqaeowwPJ1cpJAmj4XUq0kgEtOXYMLuL/+KUNCPlgO7cTjPg6r3/4jiB+5HYWYmxImToIwcDY/Jivx4M3zxJnhMJsgWTf1JJChtT/P+pNJ9bfCYiQBNgs+UCJ/JzPZFZLBkscQS64kc/eYEab4xCZLFhDxzPBSjEZ6MeWjes4doiVhAiVbS3KPnlG/sIkJA1z7T9aD9GNR68Ew9H5PPt1PuMb/QdrYSbD1SgaoU9BUB3StJGRimILZIGIeb/Sg9cgyOrTvw3PrNWKHk4/psGXOcbkx1uDGBvEHtGgF6hdMDq5NUoQom2hUWgDTVLrNQn4mxsB8KT5riEDDVLrLwn7EsRd6NsQ4Bk2OhQFTqTUNnpJ9O9g2G8Sjy9HRKGOPQrAQoKInCoig06iq7zIKQyA90jFPAeIeAq+wSZtglXG0TMZVCp+wiK4kfZ5cx00bTZUyLBU6ZHQq+4xKQ5KCAqhxc43DjgVwPXi3chL9uqYLvyHFsaWxEbSCAljDZirR76b9+xb5DtRqMWJm8dvdpq8igr1V9aK3ViE1ona5tmz7y11BA4LQTjygOBkIYmbuGfsSGQSyGQa5QfyyUcYJ08D2R8xZxBDgCHAGOAEeAI8AR4AgMEAT+gR3Hn5w/uHZNRdGJoJ6CG6v7a+vSDYUeSr+0kZwJm/ZWwZc2D3nDTaCScMFqhGi1gpGKZiqBJ5/QnlNVnm1bHgpssljhGz8ReVOmQxo1lu03PyEB3gQjFCJxjSZ4Tb1/LGc7xvOZLicakWuKw9prF6N5TzVTRTPriH45w3ynAwoBLQGJkVsBADQQZUohYjSmIYAoAqzMuTWDLKbu0ugq+r8xqmJnfQO8Bw7io4oteHbtWtzq8WKuIGFUthv/1+nGt7NFJLdTInJ1Z5sy85uQtToJTHiSajaZEcYCrE43LExZS96gEkY5ZVzhkvFP2TIMOT58O9uHYS4Pkh0KzDYBBocD/8+WhRkOF25X8vDipmJ8vWs3Co8cw/b6ehwNBFEXiaAlCoRi1w24P8eA+nMezAdDljwTlA0wiCX4trAZBokI0gpOkA6Qh2d+GBwBjgBHgCPAEeAIcAQ4AoMVAefmH0xUNhft9QdA3mgkpGKCu8Hc+xggbQuoYYQiIQSPHkPewkUQzcNRYEpAnskEt9UMxWyBrw/IUSIeiRxlJKnJiHzzCOSZE+C1GuGx9h1Jez4EaFfLeMxGFsi0dunNaK45rPm6sQt6gJxwfhj9ioBKym12PWixSFHNWLcDAarL+8JqFI3BEI42NKGk5hRcu/bi90VleEzMx+LV2Zj1dwcmr3QiOSsXwxxEhnow0e7FGIcHyXYFY5wejLFLGO+UMc4pt5ZtfxNycKivO8UuYZpdAilHiSAd65SQmiUijQ0KUrMUTLV5YCGVKXmy2nJxlS0X0xwCMl0S7hYUPJe3Bh+WVcC3Zy92NTShUeO9265Luj5IIRwJawP7TiQ1qFZd0bYgf8cR6F0Elqwh9WgpDEIxDFK5OowTpIP1KZy3iyPAEeAIcAQ4AhwBjgBHYMAgsHLtP/5UKVlfcqoR4ARp7/Z4Tts665tHgAAplU4dxpqHH4BoTMKmERReZGJKUl8PBRZ1RSy2nydZLXAnJkK0JEExJ8NnGgUvlcj3EVHbnf34rFTCb4FsTEbJ409Cba5nRD/nRk+74Ib4xyBCoCGiRqCqEURUFUFVRX04jIP+FpQcPoKvq7bj5bXrcbtbwLTsbCQ4nBiXRSXtCv7D4YEhOw+GbB9LjU9yUnm3B7OyFEywy0hyikhyujHK6cZYpxtX8tCkHiWGST1K6lAKpppukzCdAqycMi5zykhyiJhodyPVJeIOQcYLhRuwcss2FB2twf6mZtRGIgjQOY8yI2IW2EZFEkSVh9k/8g7ViuOpfJ7UxCqbSzp/Ck/SFMen86lD/E+KN78XEXisZBsuydVI0m9JZepwXmI/YB6b+YFwBDgCHAGOAEeAI8AR4AgMYgS+Kxb/RTpaFwuTaLVr7MVHf75pQoAqNluiKlqIsIlEEQz4Ufr2m5BHTYBs0krrKdCIeXoyr9DeL28nL1Dy8tR8SS0sOKong5O6Q4Cevg6patuUtWZ4EkzwjB6LnW++jVDIz8gMSjoh4kNze+XX28BE4DzpJlqs/XBGY4jp0hc4YyYiahSBcBg1/hZsO3EKngOH8Zftu/BiUTkeyV+PpbkeTLeLSLSJSFwtsHTy0XYZZocMk1PGKKeCKx0yxsSUoORzOcMmMG9Q8rq0unKR5BRYWBJ5ZCY7ZeYtOpTK6sc7JHQcZEYa6yXxpH6l+URwTiQVKPMD1abRMjSPxoTZGCeVyEsYSe8plMouYLxNYKrQiQ4RGS4Ft7jz8bB3I36zoQR/rdwOZf8BVJ48iSN+P/wqBR9pLwpCIvUnecdSCGEkSgO5EmsqYqqep+uD1MV6bJI+T7/m6NLShzOvLj6FI9ALCESBt3fswz8LJfiWWNb4Lbm8+XJOkA7ip3DeNI4AR4AjwBHgCHAEOAIcgYGBwMqV3/6Rp9L10e6jjIRooWf90/JLeuHxn28yhgB1xjVyBwhRJ11VcdieA/eMOZDMRlb2TgFH+uAxJ/WqmtNnsoIGIiU1YrZvPFBPJ0HP/EzhThTylMQI3EIjvaeQqBHwzLgaB9yihmgsZ4c+cHJ0gP+ZRUmnR/ndpNKjoY0H1d/pxFTbmE6wViqvMrKLCK8QQmoALWoI9eEQjjb7sa22DgWHD+PL6h14vagMDyoFyMhWMHV1LiauysH4LDeutIutCseRpEJ0yhjjoHJ4CkqSGZFHZJ5O/E1wUMiPyMi9iXaRhSmRSnS0U8RYNk9flgKThk5ZPZW8U/k7KTuJ3NQIT8JPC46iYCkikokcpeCktkHGJIeCcU4PEsgb1Ckj2SnC6hSQ7BAwJVvGtW4PHvEW4tX1m/FFRRXy9x5E1al61Ibo54/TXjpHro91hrPdYq2z2k1ji7HP+lwax17t3uqT+Jgj0OsIqED+gWMwyBuQnFsRMMjlQYPEU+wHxkMzPwqOAEeAI8AR4AhwBDgCHIFBjcD/lbZ88mzZbsZJUHCJlmLf610AvoPTEYhGEaKyX4RQu60c6+5+AEqcBXlGE0u0l6xm5CZZmarzTAKx99Wl/blPn8mCPJMZebHgqpxEM3LNVlTc8xAa9u9AJBpk5PLpkPLPAxcBvaSZyE9S8rXyWR3ekwqYBvZTQmsZdHMwhEMNjag4dhzK7v34rGI7Xl5XihXe9Zgv5GN6toIrnSJGOET8s1PCd10KUyQy78pYeNLpnp7t1Y6nz+Ofzx6yRKnyI2MJ8yOZxQCpaQVYXJqqlghnUtVSaNIPXRJ+6FQwzC5jtE3A9CwBGdkSMhUFK9asxW+LS7GyegcKDh7BjlN1ONzsR2MwiCCzRCClZ8wyll08nL0cuH/d/Mi+CQLklbztZD0M7jVIyimHQSoLGuTNywb1gyhvHEeAI8AR4AhwBDgCHAGOAEeg3xHYseN7Bk9V4Y1rKxgFwfqdVHL4TZ7u+brdQyAKhKNRtMTooFBTE3Z/8D6yp05CrsmCfKMVhUZKux/cZOjpRCwpWSVLIgpMZtZ+2WSFNHU6tv/lAwT9fibAJT9JzUWwe9DztfoegSiF4ZAnpB6Ko4YACk5i1z+YP+ipYBAHmppRfqIWefsO428V2/H6xhI84VmDG3O9uJrIuSwBJlsukuwiLA4ZRocHkx1ezLQpmGmTcbVNwiy7pmzkROfZic7uYEOEM6XJs5J4p4zRDi/G2z2svH6STcSVdjfGONyY5XBjsUvECsGHp3xr8btNpUzdW3DwELbV1uJkczNaIrGQQLoUde6TsedaiTxIccw8RDWiNKIv0/eXLt8jR6BXEaDvshp/CP+QU6jG5ZaHDXJZ8/ekojn9/rzID4AjwBHgCHAEOAIcAY4AR4AjMJgR+C/n5h8YPDuLfi5vRAOZYqpAOKIFU/RqD4BvvFMEWJ8/xk77KRhEDaFueyXK7nkESlwSSEXqsQw9gpTK6z1mM7KsJhQ8cD8atm6DGgzBHyV9IavU7hRPPnHgIkBOkUQENAOoBbC7pQVFNSfh2rUH75WU46XC9bhB9mGOW8HYbBGXu0T8u0vEcJeCEU4FVzi9uNTlw7+5PLiClWaLGOcQMYmVvbthceUyf1DyCDW5cpm/ZXdIQL7OmaQqEaOkGqXxVTYRs7IkTF/thilLS46/JlfG/fnr8HpFJVbt3oc1x45jR209TgSCaAqHEYqENcU3feeQPyj9OAQgBBUBRBBkjqBtoUnslshujtqPd3qQ0sC9uvmRcQS6jwCLk4tEMcpTFPmv3LIQpdj/UCh5fDA/i/K2cQQ4AhwBjgBHgCPAEeAIcAT6HQGdIP0393rsaWpmta4stKL7z/Z8zW+CQMxDUydKSTBFr4i/AfucqyDOnw8hIR4esxFeswlec5KWOG8xseR7r9nMlJb5pouFRCWPU2qHGT6zGfkmM1PK0nsqp6eyesVigTvOBDkjA/uzsxBqaUCAVIbErYSp9JqCWKj29psAz9clDS4RluQKGmKF7W1V763vCOPTBvrIlOc0ZueBlKExtV+7k0LLNYUiONLox9ajNcjavQ/vl2/Fs2s2YYVUgOuzFaTZRUyzCaCQpOEOD8bZBEy2CxhHYUhON0xON/MKJdLyKoeIq+0iZttEphSd7JAxyiFhuIsUjQImOMj7UvMZ1bxFzyT6BiP5qYchTbZLmOSQMdmuDVPsMiYQRk7NK5Xmk28o+YdOtovMI3QsC0WiaQom2RXmpTraKeP/s/cm8HHc9fn/QiCUAL9ylHKEIxeOJd83PuIjB1CgSbhKaYFy/6D8aWlLKfwLpaVAKe2rFGIIgdwhl2NbOzMr7c61K8myZOu+ZfmS70u2Tuva3dnn93q+syNvZDtxEkuypM+GYWZnZ3dn3vtda+bZ5/N55hg25ugWlhTEsGZLEW7bWoS79Bi+YBfje9ur8Kv6NmzdexjVR4/jYF8/uoaGMZJKI82BEYwX1RXYT5FX39esUzjYhNup4RPU0WfDldRKrhsdZNnvKl9XbkJgGhIIOux+oaIJoVgDQnaT93ZTepBO+gmz7IAQEAJCQAgIASEgBITA9CZAgfSV8baaUHQnik92Ax6lEbnyvGKuuSgKZKNsKDole7vRfO9GFC5fiW03+305mXS/bXYeSvLz4cyZi8L58xGbN29cw5zGlsG/+PvsqToXzpx5at+57ObPxTb2Gp2bh8jcfLgLVqDtV79AqrdbuczOC2e5Yj6sKb4jykFO4flcCTNZjwpY2XFIAXV0oqJFEZ+TErAyqk3EWc/DqVQSrf1nkTh8DL9tbME/J7bhrwqZAB/D8rAFinFLNFvN6UTMFSt5P+gJGsxzH5flZ/PK5cHQJIqfDJR6T8RCXsREPqdsKTx7gi5VYrKL+UYc+UYceQaXXSzQXcwxXLzbsLBAj+EWLYbbtBg+qsfwN24J/ruqFgV79qOuuxdHh4bQm05jyPPz3/1BMMW/A7L7QuBKIMAfBADc09yBkFmnBNJ3i0A6vU/G5eiEgBAQAkJACAgBISAEJp8ABdJXx1trQnYNntjVoXq8iUB6JVwhZfchq1VTqBrxRpBJJ5UOMXD8OJr+979hzp2LkhtvUOXn0Xl+r86K98xH+aypIZCydN7NX4hE/kLE8+bDnTMf5tx8WDfdDGvecuy+ZyN6Ow9jCCMYRBrJnPaEV9CnNOV3hcNsJAMkqXdmnXwsffZTcXJ+MMkmzwcHTF30SCqJqu4z2LR/H/6rqgp/n9iGz0SLcZfuYANdiAU21m11sL7AxSrNxXw9jtm6+yxBNFfgk+WLi5/PxyYofZ9r2Jhv+C7btbqFNTpduDElOi/VGVjlqNT463Ubs7eaWL45ig9sjuCzuoV/Ki7HvY1NMA8dQdvpLpzsH1DO31QwDJSzMwVl4aZFlAMmEMiDgSFzISAEXjyBbEWEduQkQtEahJwm760ikE7+CbPsgRAQAkJACAgBISAEhMD0JkCB9I/dlpqQU4Of1rYjnfGQzp6cv/ize3nmZSNAUSLbn8836rGg3F/ie4x0Hkfdj38Kd8MtKM2bi53vmY2SvFlw5rAEfyqU2eehNP9mbJ81G2Wz8lGcNxcl6+9A/X/8BIM9J5WXmUernIxZFueO/rJRlhdiWX0mhXSGifEMy/HT41OZFIYzKXQlkzg6cBYNXd1wjp7AY8278R/l9fjrSAJ3bo3gls06Zm8tUgnl74g4WBrxBbr3RFjyTjGUZd4WVmsm1mpRrNejIpCOcc0+n/j5fI8HLtzF2dddwHYDhot8zVFO3VV6DGv0KD5YZOJLMRc/cEpx345a6K17UHn8BI4M8WeIMTdqn56ntHL1Z0GJ5/wJjf/xW5lS4X7ynRzDTe4KgZdCQLWZyKCy+yyujVYqB+nrotKDdHqfjcvRCQEhIASEgBAQAkJACEw6gbc8ar7mBgqkxY34RmkdhlToDZs7vpSze3nuZSeQFQf5uVDAYiOEdDqDdDKFs14SqcFuHHj6KRR/7BNwFiyEOzsPTH+/0kXS4jzu580oWrwEsU//JQ5omzHSdwZeKgn2wqXwErjTnqXby/i87ENsJJXC2ZERHBkYRFNXLyIHjuDexlZ8t2Q7Phtlf9Ao1uhMJTdxnWHilYUWro6YKqiHZd23aA7Wq36XvgNytW6D7sW1moW5hoWbIiZuMmw13Wz4vUGfT/SbCY9T2AzEzYsd79g2A8H2ufMF7LeqWbitwMadBTY+Zjj4pGnhb0tK8d81Ndi0dy+qurpwdGgYvWkPw56HVIZiOHv4Br18/X6+7JagXOvIYBieCk9iWwV/q6DtQtBogWv9/y77oJQXFAIzkIDq0et56BgaxmKrBiG3KRWK1Xx90k8YZQeEgBAQAkJACAgBISAEhMC0JgBc9Tq35b9Cxc3tdxTXps+y/2DaTwqegdclV9whP0sHzBFJuaOUJ/gf0mmlWChRY7gfp8sr0Prjn6D4rjthLl4Me/YsmPk3qLAjiqaBcMq5PWeO6vnJUvdEHsvy5ypRlY8xHInThURWZ84ccMrdpjgbDMW0eXcOw5f4evPhJ9DPRTx/Lkpmz0HpTfmIz5qD2OLFcD92N+p/9jOcqSiHN8g882wrSxX4E9TT88i4PjsuAw5q7XT9P36yfmgSPXojWb+eavOpDjkHQrCYfZBCssq0yS2Vz3YSTWUyGEyncWZ4GB19/ag6cQr6/kO4r7EN395RjS+72/DRQge3hqNYtbUIK7dGsSRsqr6U74rEoYRQ3cIqjcKoiQWGiXdQ+IwwRMnEEsPEMhWM5GKFxpJ6PyBoHcXTsIN1YRdrw3E1XUwMnD7rfRGYwUi3aK6aKHTy/krNwWrNwQLDxvWKnY0luo0VKljJwmrdAsOWGC61RHexOpzASs3FMs3GQj2Gm/QYbjBMrInY+EjUxRfj2/DDsh34TV0T9L0HsOP4aezt6UPfMPPgc24cK1yhxgx/CMsKpNnvG2h7aJUAACAASURBVB/ijxJ82N8m2D54YvbJHGTBTb1WMNiClTIXAkLgxRLwv38eukdSWBuvQSjelHpTUcPXpvW5qBycEBACQkAICAEhIASEgBCYdAKbyl8dSjTX/YHVvHOWW7WrO+khnfKLuF/syb08b3IJ0H1CWWSovwvHixNo+dcfo/wjf4bSxSvg5jEEiQLmLCTy3uOHO+XlITGHAU/5iLPEPW/e6FScx/CkebDHTME2fJzLFEMd1U90nl8mnzcP8Tmz4c65GU5+Puy8fFhMo1+5HNs++Wdo+M//xKGyEqTPdgFIIplJ+sn0k4vuynl3pUf5SmfGy4yWOI9qW9k9pYTq/+enz1MAzfAHjnQGI2kPPcMj6Ojtx86TZ6DvPYjfNrThJ9tr8HmnBB8wYliqxXBtOIa3GA6WMjDpOdyMY12MgZDJ9Rd7LNiG8+C1A9dj7mPTc5liMdk4WKHFldCZZ5iYFYnhJjXRXWvjg2Ebd4QponI7BzcaCdxkJLDA8FPkVxgOFhom3h+18XmnGN8pr8Bv65pg7ulA3fGTONjTj/5UGsPqm5QVN6+ckSx7IgSEwIsgwJ8Dh9Me7ixrQMhpTL3VbPrWpJ8vyg4IASEgBISAEBACQkAICIFpTcCoviZU0lTzFrMp+cZY5UDb4DBAkeVFnNDLUyafAMVRTh5NpRko0WQ4ncZIXw96mhrQ8czTqP/hv6Lizz+FxKo1sGbnw7xpFpwbZ6H4ptlgybs9Zzbic/IQp2Can4fi/NnnTSX5eUjk+4+7c/JQOjsPFTfmoeTGm+HccLMfsjR7LhJr1qL0s59Gw89+jMPaZnS3NWGotwteJq2MbMx4SWU8DKu2AR48BsDI6FMuvkFV3pzJljfT7cdgnDSUWpoz1JiR0zM4jI4zvdh55Dh+v3sPflZXj/+vvAJ3uQl8oMjF+9kDVLexUHOQp7lYqtHh6ajQJCaec5qeIuXkHhfF4IWGjTmGjcWGg1s1TjbW6zbWaSZuLrTwWiOK67RCzC+IYJkexUejCXwtUYGf7KzDQ027ULj/IGpOdeJg/1l0D41gOJkezUXyi9zZN5pOUH735euT89WQRSEwNQkwHw8eUl4G36xpR8iuO/HqWNOfTetzUTk4ISAEhIAQEAJCQAgIASEw6QQokBY31sw2WxCKVaHoVGdObeXUvLaQveZH6Je8JrP9AzNZQZJsKEIOd/egb99unCqNY9+jj6D+B/+Gyi9+BWV3fxTbNtyKxMpVcJcuh71gMeLz5iMxd74qxXdZgj9vgVpvLVoMa9lyuKtXo+T227HtEx9F5de+jLof/QD7Hr4PR3ZuQ+/BDiXO+oW7qqJXpaUPqV1k+Eu2360SduiYFIHUH790jSaVKMrPa8RL4WwqiZNDg9jb14Odx4+jaM8e/Ly2Ef+4bQc+bZfgjgh7gJr4ky0xrC+IYUnYwXuMYswxHFX6vtiwsNCwMMew8K4IpxhuNkzkG0VYZEho0uUWiBcbvji7guFU4SiWaVHM0iws1i3cGrFwd8zF5+PF+G7FTtzf1AKn4xCaT53Gkf6z6BoeRlL9UBUonn47DTqER/gDSE4bBQrkvK9q51XCvPwLKASEwJQmwB8O2VQmk8a9rQcRsms7Q9GGmyf9fFF2QAgIASEgBISAEBACQkAITGsCvkBaNT9KgbQWv9jT4V9X5PaYm9JXGjNz57NZ5L7YrYKdzvWlVOJK2oPncaIp0YOXSsEbGUSqvxvJU8fRf+ggevbtxZm2VvTUVaO3uhKd20txsqQYPVU7caa+Dl3tu9C7bx8GDx/G8OkTSA70wksOwkulkUp7SKbpdPNUCjYdbkxITzHyhQnpWZEnRXEnxzGqdJ4r/CMLJKuxuxmsD+YXe/xcc0duceEjZpr4gf4+lB87hsdad+GHO6rwt/Ft+Fw0jjsNGysNF+8xWLZtYYkWU/0/8yImro/E8EeFJm6MxFRZ9ko9hhW6pUrgVWiSZmG9ZmFD2MbarIN0sR7HQp1J85PrtpzI92d/z7ET2wTQ8bnEONcOgPvE9f6254KllmuOKp0P9pli6CLDfy7XLQ2bWFQQxeqtRbgzHMWXnW340Y5abGrfi/JjJ7C7uwfHBgbQN5JC0gu+I0mkMsPwvLT6zvCnAvYD5XeZbjJKpPzu0nVN0Xz0P/VdYsfalJq4Xm5CQAhMYQIpqDY5rBrQDnciFK1MhRwJaZrW5+JycEJACAgBISAEhIAQEAJXAIGiole9zm0tCbnNSiD9bkVLNgpHLrKn8OWVkt3O+wQvptyNOdALS3ZjNsq5e7GXHbve98Bxry7+Dhd/JOcNJ2sxW8LM3w6UY08Jz/5R+hIW07799G//cX9D9gSlsY/lkhS8AoGU254eGcHe7h5UHD2KzW278b9VdfhmcTk+EUvgVoOl7zGsDMewTDPVtFyzsFR3sFB3MN/wRU2KdysNingU8JgYzyAfWzkVl6p154TPQOyjWMpplWarwKAVujMDBFLTF4o1F+u1ONZorhI1FylWvuBJkXO2wQAqPyRpDcOUdAurNQurKJYqN66LxXoCS8MOlhREsTAcwcKCQmwocvGFeBn+vbIOD7S2I3HgAJpPd+LE8BAGKII+z49O/vfj2d+aZ9+72Ffniv7WTNa3Vd5XCExdAuoHEP/b39zVixujlV4o3vCPV8AZo+yCEBACQkAICAEhIASEgBCY3gReHmu4N2Q3HAjZjcnP2HUYpJqjSp2n7vWF7LkQuJwEAlGUwieXOaWyYqh6H9/qB6RH/Mnze0LS95fyPAx5Hs6kUth1+jT0/R34WWUj/qYwgU9sMfHBZ4qwtCCGfN3CHxkOQhEXr47MLEdn4MQc37kfmrRYCcwuFhpMkY8hPxLF7EgUNxbGcFvYxocLHNwa9gVTtid4dySOfIM9Wy3ctrUI79NieF9RFF8vLsW9zc2wj5/EiaFhpHJ/kUh7qkSWZfLPJ4xeznEqryUEhMA0IEBXuPo9JINDQyNY5NZ6IVdCmqb3mbgcnRAQAkJACAgBISAEhMDkE0gkXhGKt0TeSoHUrC9daGzHqWTKV4CmwXWGHIIQeKkE/HYAHpKZNEYyKSTBif1Bk6OhSQzLGcpkcDrjYffZARSfOIkH23bj33fW4CvFxfhozMRaI4p5Wgzz6TrULOTpNt4VcfGWSBxLDBd0K27QbPxJ2MQd4XPl3OMrGp5zl86E9wlCk+YaJugcvSXsYl3YwbqwhVvDJt5iRHGNUYh5WgR36IX4SyuOH1dU47G23dh+4iTae3vROTSEYY/9AbOOTorjLH3PlsMzfkxFkAVK+ksdgPJ8ISAEZhiBcwJp90gKd5c1nQ1Fa2+b/BNG2QMhIASEgBAQAkJACAgBITCdCVQzpKmlLi9ah9fF2xAqqsCu3rPPVQU9wy5U5HCFAJtBesgkk0glUzibTOLUwDD29fSh6sQphPcfwC/qG/EP28rwyUILt28txNLNBmYXFGGBbuH9BTZuD7vYoCVwSziBJbqN+YapeoQuMSwsiMTw1kITbyuM4Z2FMbxDORpjM6DkfeLEWSWMsseqZuEWzcTt4SKs000sLrTwPjOOzyZK8Xc7K/HbhkZY+/ZjV+cZ9AwnfRF09AvAQLEU4KXg0RmKDEYojIMuUT8jibYvlZOU7SShRNTR58uCEBACQuDSCPjtWNIYSqfxd7V7R/6PVfuZ6XwqKscmBISAEBACQkAICAEhIAQmn8BDiT8IJVr02bF6XG02IhTdCffYKRFIL+0aRraaVALs2qiyu/1YmsDRlw234QUmp6DrabAt04FZ+u7/fxrIcAq28oc+nzeQSuPk0BB29fbCPXESD+/eh59U1+Kr7jZ8rDCuwo5WMIxHY8/PBOYbxWCP0BU6+4VS4IxhkR4Dw5PmRkwsNmJYasRAUXSxwZ6fDlbqFm7RLbwv7Iuo68MuVmsJLJ8BoUkLDBucFhp+v1Smu/vLDlgGv0R3MFe3MSe7DR2u7LO6hj1BdQsrNT98apnGUCVHOULnGBZuipi40aBD18JSzcQtWgy3GzY+FnXw1UQZfrizFr9t3QPr0FHs6+1D10gSyTSDkjKjgihHFkOPUmBclq96ch1HCceGP/KyDlI+rEpi/dgk/zG/32ww/ib1ayJvLgSEwNQikG3hwhR7tuj4afsR71XRKulBOvlnzLIHQkAICAEhIASEgBAQAtOaQHn5q9+e2B17g1mHkNWAV8ZqsXHvoal1MSF7O/MI0JrHhqA5jj3VOlcFJ2XLnbP9HzMMvGBP3eA5jAHP+KngSS+NMyPDONDfj/ozXXAPHsbjLbvwy6pa/EtpOb5kFeNPIy5Whi0sLoipaQmDklRYElPLHSXO0aHIKShTZxhSsBw8pubGufXB45xz+9FJ85dzH59uy2SxiKKmSn+3sMywsNKg4GlhOQOnDAYj2aBgzBL49ZqNdVn3p0qLJy8KowUmloRNvLcgivVaFB8qjOGjjou/Lq3Aj6sb8HDLbriHjqK2swtH+vvQlRpRvWPP+8IE4vpzWD65yXm3C648bytZIQSEgBC4dAIeU+z5583vB//IoZNeyN7xrWl9LioHJwSEgBAQAkJACAgBISAErgQCb7SbtrzWrkfIrEfIqsd3mnZf+om8bCkEJoEAnXwp9n1UOmlGlTynVOfHlPL+Ba7QjJeE56WR9Dz0ptM4NjSM1q4uJA4fxaNte/CTqjr835IKfDyawDrdxrywhes0G28xHOTrDpZrriqPv1VznyWATjfBcqKPh2LwBs3BOs1RafIrtQRW6uzDamK1bmKlzsT5mBKfl2h0lNJdamG+HgMF6jsiDv4iFsfflZTjR9W1eGjXLpgHD2PXmS6cHh5GUqVp0eHJAZIG0imkM36SvGiak/CFlbcUAkLg0glkMuqHHP6Mx3+/3M4e73oRSK+E02XZByEgBISAEBACQkAICIFpTUCFNLVFr7LrcU2sFqFYHT5Z2XzpJ/KypRCYQAIsZVY3z4OXSgKpEb8vpCp+9h86mwEODQyi+uQpFHQcxH1NrfjXHTX4WnE5Pmq6WF8UVYFJa8MW1oVdrC0wsVqVxrPU28F8w8ZqzcEtXGf4pfGLDD8BfaKFxOn6fnSQ5hmcHDApninxN0dczIq4yA+bmFdQhCUFhVgeKcSHbAffLCvHL+ub8cye/Sg7ehytPb04PjiEvuQIhtNppDy//D07OM6ZhZWI7gvoqh+DqKM+Ivl/ISAErmACfggcy+uTmRRa+4e8W91KcZBO65NxOTghIASEgBAQAkJACAiBySdgmq8JFe9pDCWa8U66SK16rC6tU332ruCrB9m1GU4glfHQl0zi6MAAGrt74R46jt+1tuOHFdX4hluGPy9M4AOag/eGi7AsHMUSLYYluoklhu9QXKtZKjH+trCNNZqFVTp7VZpYq5lYr8X8cm6d/URtzI8wVElS5V+qWJvbaoAuUPZuXVkQU4FJd0ei+FzMwj8lyvDz6gY807YH2090Yn93D04zNT7FYCRPhWX57uCgd2waGS8NtlHg5HcH9XuJZlQLBr8Ng2rFkNOPdoZ/feTwhYAQuKIJpFULmZQHDGdSODaU8v5qe/P3Qkb1NaFE3etDPG+TmxAQAkJACAgBISAEhIAQEALjQMBt+87LE20/+COr7umQ24Lr3YYznYPs1ZdWYTbKeZXj0Luirytk5yaJAIsBOV48le7NcBo1ZNgTNOP3UxuGP0+xPJ4Pe/4zRrJxOF4mCSAJeCOAx2X/Rtmr3wN29/TBOHQMP6tvwde27cCfWQl8uNDGOgqZho35uqWETAb/qP6WuqsS45exr6VOEdQXQin0LdEtzDUszGbZttqe6871EfXDg/ygIIYp+dOF+4e+VOHwSng+xcuFhu+eJZc5kRjyIxbyInR3OphruFhguHh3xFHTnAhZ+TzX6ibWMJiKYUoqKd7BKi2OZXy9SAw3RorwWr0I7wgXYcXWCO6MmPi/8W24t7IGRQcPof50N44MDKBrZAQDaQ/JbB9ZNXA4eJRr2I9IUj35/H+QRg2hHB++NBqMmFGZVIUp8Zk0jgbTua1kSQgIASFwJRLw/xHkP31pZHA2mcbHd7R2hUp2ddyYaDsQStTvusZpfTi0adNV43BGKC8pBISAEBACQkAICAEhIASEQKiwel7IrP+Pa8zaR9p6hpDMSqS+HkFJS25C4CIEqD4FSlV2zgs7Tix+VhODktIpvyckl9WUfZ4vjaJzaBh1Z7ph7D+A3za04IfbK/HXsQTu1gvx/q0G1m+JYM3WGJaHrWcJmi9WZMwNU3qxrzEdnrdSt/G+sAM6atfS2ak7Ki1+gxZTrlo6azndvdXFR7a6+GCBg1vDtkqSvyniYrbhYEHYxKKCGFZtNvChggg+H7Hx/eIy/LquAdE9+1F34hQO9p9FX8pD0lNS+IUDky4yxGS1EBACQmAmEkh5Hv62bjdCsRrMidYj5NTg6nhrc4gtkuQmBISAEBACQkAICAEhIASEwDgQKKx8a6i4deerorUHIvuPKHk0k6HExRtVL7kJgQsToGOUqbtJZJCEh2Q2MMn3ivol0B77qXkeBtNpnBoZwd6BIbjHT+J37e349vYKfLzQwsqCQqzYEsWysInZuoNrC4vxCiOBUKGDdxQ6WKTTMeqLeNNBmLxSjoECKcXRDWEHa8JxLNMSWKHHwfV0ii7N9mJ9R8TC2yIWboqYymW6PGLizwtdfN0sxs/Kq7C5fT92dnXjgJdGX9a1yRFDLTyVTqvALE8FZ7F3LEvh/XL4C48qWSsEhIAQEAL8d/Ketg6EojtxfbTBe7lVnQm5LUdDiY4/GIczQXlJISAEhIAQEAJCQAgIASEgBBQBhF72nq0Veb/YdwwjdP9l0srllRuBIpcrQiAg4AtcrAOkOzQNpFKqF2TaS2MomcapgWE0d3bBOnBYOUK/W1aFL1ul+GgkjtvCDhZpUVyvRzBPK8Iyjf1AXazXrKxr0cIazcZq3cKHC1y8j4FKmo0lBsOUpm+5+2SIpkt0B3kRF/MNthOwsFyjS9dU/G/TLNylW/iLWAJ/va0M/1nfgC37OlDbeQYdvWfRNTyCYfYAVYOCvfPoDqYqGhS1Z8D2oCwXHW0Leu6hYCjJXAgIASEgBC5CQDt4HFfZVbgu2jBwXax2OOQ2D4W0stfJmasQEAJCQAgIASEgBISAEBAC40jgjeHS/H9o2odBz0PGS4G9I0fTwy9y8i6rpx6BXI3KF7fO9WkM7l9oDY+UjzNhdyjtoXdkBAd6+1HTeRqxQ0fwYPt+/GhnAz6f2IY7DQu3bo1i1ZYolhfYWBymI9FV00rdVQ5F1cNSBSUxFMnEUsMCe2Ku1C2szpZ2r9KjWK2bWKmbqp/oZIiIE/2eZMC+qGOn3LAjOmopFnObYP/o+mS4VNA+IJgHr7dYt5QTd7FmYZlmYYVmYpVm4bZIAh8rjOOvrWJ8v7QMv66uQ0HbHuw4fAwHunpVafy5ceHbQjPpFDyPAUp+iBKDlDguOAX/ZvA5gTjKuRJLqadzDE29r43ssRAQAkJgwglUd3bjDW41/shsxNxoLULxpq5QouW143gqKC8tBISAEBACQkAICAEhIASEwGvtmry/qNyNziT7RTKqKadWdsIvC+QNXxwBWvaY7J1Txhz0CM2GJGUjkZRDOMV+oRn2hvSQTGfg0QWobIAMXkojmUmhe3gYR/r60XSqE9H9B/FAfTO+X16Nz9jb8L4I3Z0U2kws1/z+oAsZ2sMApKzjc2lO2BFFu0DIo7DHMu5FhoWFBufnApMo6vHxxYaFJSpJ3k+TD0S/QBScjnMe+2LDxAIjhvmRqAqVosNzvuFikRHHEj2BPN1Fvu63HlihW0pApuN2dVb8XKocuC7WhG2sDptYoUWwwijE+wod/KVdiu9u34mNjY3Yun8fmo6fwJGzA+hNpdQ4oMjJUTAqiip107+nxlU2Ain450EJodntR5+THbxjH8u9/+LGtzxLCAgBITBzCBzsH8CaeA1CdiOudZvwcqv+F9KDVM7XhYAQEAJCQAgIASEgBITAeBNw6me9b1sLDg0Oq0AdiiTnVJKZc0EylY80cOyxpNnXtSh2+WFJSvikjU+VQlP+9mUw/v/ASBpdZ4fR0dWHHcc7UbD3IO5paMX3K6rxZXcbPhYrxq1MjNciWBSOYIUWw4ownZ8UOf3ppYiVM0H4vBQ+bC3wwbCN28MW1mk2VmmOai9wK9sP6Jxs3KJRCHWxQndUAv0s3cQNegxzCyysKrDwAd3GJ6PFKjH++zurcW9DM/Q9+1B14iQOdPega3AQw2m/JQI8ttJgqFb2FiiYwX2ZCwEhIASEwKQR6Eqm8PFSBjQ14o/jTQiJQDreZ8Ly+kJACAgBISAEhIAQEAJCIBQKlda++aZ4w+nG/kElnolAOmnXRC/qjVVuPN2gmbQKS0oihWQmCWTSylVKp+hQxkN3Oo39A4OoOtmJLXs7cE9NE/6urAJ3u3HcXkQXqIV8zcbSsF+KvcBwcYMRx7WROBbqLhZwMhzkRywsUO7Oc2XelyICyjYX50WheLnGlgIO6LxdSNeoHveZK8eoiQV6DDcaRVikF+EOI4a/tIrx7e2V+G1jGwoPHEbtqTM42NePM8kkzmYy5xLjMxmMIIXhDNtnpFX/UPYQZRwbxXR1E4H0RX335ElCQAhMDoHRlh457T0mZ0/G512HvAy+UbMHIbv+wFvshtOh0l314iCVM3YhIASEgBAQAkJACAgBITDeBOymvJdta0XJiS51pu/7C8fnpF9edRwIjKpcvvG3N5XGod5+7Dh0HFta2rFxZx2+V1KBL9kluCuawAbVs9LBQs3BfNWf0u9JuaHAxfsLEtig0cVojk4btBj+JGzjVo19Li3kGTbmGhcX+0QIvTgbJYTm9A8lKzpxF+o2bo44qsR+9VYD67eE8YHNOj5pWPiGsw0/2VmLB3ftgXvoMJpOduJY3wD6B0eQHE4hTVeocgWzzQJDk7LBSXQNByXwFED9LgyjAUrKJR4Io8F8HIanvKQQEAJC4HITCATSy/26V8rreZkMftzcMfLyaOXGN1v1bSGnsTlUXX3NeJ8OyusLASEgBISAEBACQkAICIGZTSDRODtU2oan9x9V1wYikF6OSyRfcVLuzqBjQY4IRcbnit3PdTSgq89fz2dmnxBEgmd3i2uHMhn0jCRVD8mWk53Q9nbgv+ob8Tcl2/ExswTrdBt5RhSz9Chu1i3MNuLI0+KYo7tYHHGxzHCwSnewWnOwRmOSuY35ho1Zho052V6iTI+nIMrpXYVRzI7EsMQwVb/L1WNEvukoigb9UJnyvkw3s6FIvsOTKfCLdUexms9+qdmQJLYeWPWsfqvczlWO0DkRGzdGLFwfiWGObmFx2MR7w1Gs12K4s9DBl61t+JftVbi3oQlGRwcaurpwbGgYZ9NpFYIU2D35+bNT8DCdwvSBZtJQYUlq7NA56rtHfXnUH3xc9idKqRxlVEsD9TQYoJdj3MtrCAEhIATGj0AqlcLg4CC6urpw4MAB1NbWoqSkBAMDA+P3ppPwyhSA79t/HC+PVR28NlZ3MuTWn5AU+5l9qi5HLwSEgBAQAkJACAgBITARBDa1XP1Ku2HXv7V1qMuAEUpzo+rKJFwZTIu3zABsCHpOmfJ7gyqhivKUPykXDB2g6azzL5Wh+uU/L8thCMCpdBoNp06jYNde/G9ZBf4xauNL4ULcFY6qXpXLtIu7FqejeDnexxQInQyiWqv70wbNxoawjbWag1Wai5Wai/Vhx580G+s1W4nNS4w4lukuluouKKQuCdt475YirNlsYMOWAtwdKcK/lOzAI03t2H7ilGp70JNMIpkVQuWrNy3+AZCDEAJC4BII8G9gOp1WQYEXcoX29/crIXTHjh3QNA2PPfYYfvvb3+K+++571nTy5MlLeLcptImXQfTICYTMaswras6ESuoGJMV+Ik6I5T2EgBAQAkJACAgBISAEZjSBq52W/NeW7MZXqlsxknU25lRtT6EriitnV+kCpc7JyXeFZpBUsUlZ+YuAlTOUW2YwDA9d6TQO9PSh9uhJGO378cvaFvxj6Q58wkxgbUER5hdE8daCGK6lQ1GLYbFhY3bExjsLbcyKiEB6OUVTukDXagxGspXLloIoe4Mu1i2sMCys0S3coplYrsWxSItjrm7hJq0IN+mFWBX2HaFsafC98irc39yK6MEjaDl1GmcGh1UFvD9SaeFkeFYKmVTyogLBlTOqZU+EgBAQApefAB2hp0+fxt69e1FdXQ3HcbBlyxY8+OCD+PWvf4177rkHGzduxL333vssUTQQSX/zm9+go8P/gffy790kvWIGqOvuxZvtatxU2IhQvHZQBNIZfaouBy8EhIAQEAJCQAgIASEwEQTeXbI7749L9mDd9jp0J1PK3XghJ8ckXSZMqbf1PA9k52VYFs1C6NS5eTqD4ZSHM8PD6Dg7gOoz3djScQj/W9+Ev0mU4W49hqUFOm4Ia5itR1W5e56ewFKWeBumKoG/KZLtVanHVek2S+XZ13KFKgMXkfRyiaT5ho23RGy827CQV+hggWHjTYaLawrjuD7iYIlhYV3ExgeLXHzWKsH3istxX3U9YvsOoKW3D6fTDMwKbn6zBHVPGYs9VSI/Ag90a/NHiXPbBs+RuRAQAkJg6hDg373c8wb1d9Dz1A8//Ls4MjKiyuC7u7tx+PBh1NfXw7ZtPPnkk8oRShH0V7/6lRJBKXgG4uelzLk9X4+33H2YOvTO31P2ID1ydgjz4jV4U5QCaX13yGx4zUScE8p7CAEhIASEgBAQAkJACAiBGUvgpqKW/OuK9+KdxVXY3z+oLjD8Tpjnn7TPtDX0+L3gWyaDwVQKJ4eGsLu7F9uOnsDm9g78R3UtvpkoxWdiLj4ccbBWs7CiwMTSAgtLwo5KLF+ieoP6zsUNmotbwy5uyfYJXccS72wp92rdxCqdqefsgYK2ZwAAIABJREFUEcpeoSKOXkwcfSFs2Hd0iWZhnmbiZs3EGi2Ku7QifL7QxLecEvx0Rw0ead4F6/BRNHT34OTAAAaSdH9m2ykoQ3DgDvaQUYI5Gyr4/3FJbZITmKRaMbyogfaCR6Y8QQgIASEwbgRYKj88PIy+vj4cP34c7e3tqKioQCwWw9NPP41HH30Uv/vd75T4STco3aEvVAwdK5jy+ZzYh3SsSDtuBzrOL8w/BynPQ+9ICreVNSAUbcBbnaYzbzckpGnGnqjLgQsBISAEhIAQEAJCQAhMDIE/SLRd9yqnOfkuuxJlnV3IZPwOmeN8DTBxL58jPlGmCuSq0ZCanKyaoGUon5LxMkhn6O6jqJVlolLCfadM0vPQl0rh2OAgmru6sP3ocYR378fv6lrw3bKd+JSdwPv0GFYUxJC3NYpr9SJcWxjDDREHN0Rc5Buu6lW5QveDktjbkoFJKzRbhf7MiVi4OWIp4XSxHsdSPY7lmovluoNFhqkSzxcapnI3MiToYgLhdFi/UrfhB0NZmGuYmGXEsNCwRhPgGTDFcKnZhgWGJlHo5HNYKs+JTlv2A12oO5ivxxX7PIZX6THkGzGsMGzcVhjHJ8xifKWkDD/cUYNHG9sQO3AYdadO40B/P856OU5Qjt5siwS6hT14apwwIEn9j331su0qOOe4yhmGatkfUVwbbDFxXwl5JyEgBITAxQjkujDHio68z6CkoaEh9PT04OjRo0oIraysVKXxW7duxSOPPKKcoHSEXqg0PlcUZT/R3PtjBdBLuc/nh8Nh1cv0Ysc01dYr162XwdeqWhCK1eLNbouU2E/MKbG8ixAQAkJACAgBISAEhMCMJlDSlBcq241Z0Uo8ffiE6pmZe4E01S4sRvdXqZxZdSrr2MsNTQr6g/rSVXYDLw1QBFXilwelkHpAKp1B58AQ2s90wTp0FI+17sZ/V9XhW4kyfK7IwceNQrw/XIhVegxzIzYWTnPBcqJF10WGjbmGjaWGpXqD3qpZWM8AJeXypJOWjloLd4Rd3KZct2w7YIPPm88UeYZYhS2sDpv4oGbis9EEvpXYjv+prMPjbbtRcvAYWs704gRT41MpJNOUPKdPuebod0IWhIAQEAIvgABL4ymEHjp0CM3NzSgrK0NRURGeeuopPPzww6OBSRQpX6rQeSli6MW2oSjLfaWwOC1ubNUD4Oct+xCKVeNVIpDO6NN0OXghIASEgBAQAkJACAiBiSIQb7g55DSdeVWsKvU/7QdAF9y0CWmioY8h8crhl0Yy46kppfqEnvP1cYl9IPtTSRw9exYNp8/AOXgYD7ftwo+ravH14u34mF2KtUWucm7m6THMZjCP7mBWJK7CkvKy/UEZmLTQmN6OzokWSBfo7L1qKbfsct1PkJ9luHhnxEWewfAklsabyC+wMS9sYqkWxerCGD7ixPGt0p34r5pGPN66G/ahY2g+040jZwfQOzKCNIVwVf7OEZL2/6MjlC5qNXZyfZ/T4rJbDkIICIEZSGCsEzQXAUVFBiWdOXMGBw8eRFNTkxJCWRq/adMmVRp///33KwGUpfGcAkGUDtALpcpfTMgcr/Xcn66urtzDmtrL2ZOwzQeP42qzGiG35aiU2E/USbG8jxAQAkJACAgBISAEhMDMJVB++NUhq3ZLyK4b+du6XRigOMTa8mlwo/yVUseTRCadVO0D0p6HZDqNvuEUDnT3ofTwMTzSsgs/Kq/E1+Pb8KkiF3eo0CML1+lFuM4oQp5hgWXuy7WE6vu50jD9JHPdypZwu1itu1iv2bhds7FGs6Z1yftEC6QrNAsrNUuFI82JmLghEsUNBtsPWFivm/hoxMZXEtvwn1UNeGp3B6qOd+JAdy9ODw6hP82oLI4EJsYnoWLk6RRWPwX4oijL3dMsi6eY7lfJT4PRL4cgBITATCVA0ZOiaDDnMnuEsjz+7NmzOHbsmBJCi4uLoWkaHn/8cZUaTwGTYmMggo6XoHm5X5chT/v27Zs2H7c6A8tkUH6mD++yaxFym8tDm3DVzD1RlSMXAkJACAgBISAEhIAQEAITQQC46g/thuKQ24hPVzShhxdWk1im9lzSLB/zH8/dKnf52ddHfKR/ZBhtZ7pQ1HEQv6lrxPe3V+FLbinWmRZWR4qwSothlWZjpeZgGXt8ao4SO1cqp6KjSrUXs1Rb9bl0sFpLYLUWH92GIUBLjShWGDGs0Vn2ban+lxMtIk7W+7Hf51Ld7/uZuw9qvcF+qs8Wi88PTXJUz9Claluy9Huw8vlLwhYWbS3Coi1RrNoSxaeicfxzSTl+U9eEwn0UQk9iX3c3Tg0Noj81jLRHKdRTDtCUl1FBF+lA/MxKonQKs72CGjXUTdlRIesWVa0lsq7SZ48kuScEhIAQmDoEKIwyMX7//v2orq5W/UELCgrw+9//Hg888IAKSwpcoMGcomXgCL0SXKEvRERlv1P2QVX/hk+dj+mie8o/TWz1s2doBIucWoSKdzWGEolXTMQpobyHEBACQkAICAEhIASEgBCYwQTwsjfZzb8KuS1YWVqPziHGElFGurjweNGz+pfwAEWqoWzLUL4MPX5+QFI2JEmVPqeQyaSQ8VK+qsW9zADDKQ+dQ8PY3duH0mMn8NiudvxkZw2+ZJbgLoYgbSnCioIoloVNLNJYqm0pV+j8iN+nkiXay3QnO1EsZciPL3RSqKNAyucsYB9MnYKePzH4JxACl2Vdp7ki4XRepijKsKj5kRjmRIqwXDexnAFJBlsMOCo06aZIDPMNUz12i26D0xoGJxkuFusOlhguFukJLCiwsVAzsViLYmkkhj8tKsaX4+X49501eHBXuwrAOjkwiAGmxV/wxvW8pOQ8SIzPXeM/cm6L7Iv4m6s7wTMnetxf8HBkpRAQAkJA/X3zQwEp/I0V/3ifqfHsEUpHaEtLC0pLS7F582blBmVKPIXDoCz+UgTHqSaMBsfEYzRN8zxGU3EQ8W8Rz8D4F6zf87BgWw3eYe/qz9/U8toZfKIqhy4EhIAQEAJCQAgIASEgBCaAwKZNV10Vq3/qFXZLepZTiT29Z7PyJE/TJ+7mJ8yfC/VmH0hVEq2kUj+wgPrYUCaDA0MjSBw9gt81NuGfirfjixEHH9kaxfu3mtgQjmFtmM5QE4sMB7MMpr5T/JS+oJeLAQOT8g0GIVm4PezgzgIHt4Yt3KqZatqgmbhdM/EnBS5u0/zt8iNR5Bt0k7pYXWDi/QUx3B2O4RuxOH6+swZ6+37s6upF5/AIRtKeKnnPpFVCFjKpc4L4xI1IeSchIASEwJVBgI5QhhAdP34cjY2NYH/QJ554AuwNSnGQQmGuE5T3p6rYGYieL2TOY3/mmWemRZJ9rkCa8jzcurMB77LbBtcnRCCdgDNieQshIASEgBAQAkJACAiBGU2gpOH6UHHL8Wtjjek32tWoOMGgA/o3J/JGl2gKIyx/9jLoSXvYPzSElq4eOAeP4qHW3fiPnXX4q8R23FFoYZFWiGsLDLxWL0K+HsMine5OBwt0hijFlSuRQtxKjb1BHaxgirkIpJeNwXLdwnLlqnVwfcTF6wvj+KNIHO80XORpNpZqJlZoJuYbFlYVWrjbdvGFsjL8qKYWm3btQ+nR49jb3YMzyVTWKROMNda6p5HKJJFE2p8y7BPqhyYFW8lcCAgBITCVCOQ6QMc6QXkcXMceoUNDQzh9+jQOHDighFD2CNV1XZXGUwSkI5T9NukO5f1ACA3E0GD+QsTF6bItk+yTSd97OZXGxoX2ldUOql2Ml8FnatvwJqdlMF8E0hl9qi4HLwSEgBAQAkJACAgBITARBEqa8kLbWjA72oiQWYctB0/kFLpf6NR9PNZlcLivB4+2tOHHOxvwzVgxPqoV4ZYtRXjv1ijmaxZuMuJYqNtYrVu4LezgwwUO7trqYkPYxHqNUwy3h2NYp9lYpblYH3aUu/EDBY4q7RaB9PKJxKvYtkCzsFo3sUQvwtxIIT5Y6ODTsQT+LlGOn+6oxcMt7Sg/chSHBoYwmMomH6k69kw2KCkFpJNAOq3CsyiRUwhNZsVQvy9otj/oeAw5eU0hIASEwAQRoABKFygningMSmJq/OHDh5UQWlJSgq1bt6rSeDpCN27cOOWCkiZbaP3d736nBOYJ+kjH9W34p1L9MJjO4N/aD+DVbr0IpBNxPizvIQSEgBAQAkJACAgBITDDCVAgLWvBu6INCJn1+HnbARVyM65n/xd48fojx7HsGQ1X6w7m6A5mK1eo3/9zmW5ipWHhFpUabyon5Hz2udT98vmFhgven8spYmF+xMRCgyX2NpbMoPJ69kNdaFiq76fqjcqgI/ZQ1W0s0G3MipiqzJ1CMx9foQRnP4iKAjJ7qy5QLF3Vb5Up8fPZqiBsYjnFZ93CBwod/Jlbhq+XV+PnDa3Q2/ei7kQnDvT2oWt4GEOpJNIZxiDRhUzxMwVPuULTKjRJCQVMi8+GJdE1TM+PH0rhL/juGbZV4H+MWZrYdg8XGJ6ySggIASFwUQIXcoVSCO3v78fJkyexe/duFZZk2za2bNkyGpZEUZFO0BfSJ3Syhcgr5f3JjU7awE3LdgOnTp266Gc0pR7g38iMh0zKwxOHjyNk1515u1F9zQw/W5XDFwJCQAgIASEgBISAEBAC40vg3SVNeW8raUXIqsN1hQ34am07BtITXWIPHB0cUqLcbCOBdZqJOZFzfUOZfO6nnzMt3Q8CWqLET1/oY8ASw4HOTdzGT1anEDjd3aO+AOozUOXvuoW1mok1FJQNlsNbWELhVDexOBumxHVkukJzsZz8NBvLNT+oar3h4s5CF190SvCPZTvxP7XNeGLPARQfPYHWrh6cHhx6jiYMKhI+ey3qC5t+bNI5mVMZSUcjlc6/bH324yKOnk9I1ggBITAZBHKFUC6nUinVG7Svr0/1Bw2E0HjcRTgcxuOPP656gQaBSYGY93wiY1A+/3zbTefHySCYAm5sIfDggw+q/qt03DqOo9Lr29vbVVAV+7RO9Rv/4vEnRqbYpzGC9jN9eJVTfzYkJfbjezIsry4EhIAQEAJCQAgIASEgBN5t7857e8kuOhR6b4g2jty1rQ5dE36RkQGjoT5SmMAc9g7VLSyeQc7PlyrgLjRs5ZZdpTnYEHbx/nBciZ8UQFfpdN6aWKtZWEMxVLOwWCtCXljHe8OF+FPNweesbfheeTU2Nu9CQcch7Dx5Ch19A+gdTmIkxcCkFDwvhQynVAoZVRYvwuVUvxCX/RcCQuDSCVAQpRB69OhRNDc3Y/v27So5neFAjz76qApMCgRLETjvU/1RAx7PNw940UlLMZQTS+bJlT1Y2Yu1vr4eHR0dyiXKFgV06LJlAT+XYOL9qX7jX1b+RJ3xMkhlRnBmOIn5xfWdIXGQygm7EBACQkAICAEhIASEgBAYXwJvKtmd96aSdoTs2sF3xxpSS52dODAwNMHXGH5K/bfcCsw2bMw3KOydc5C+VAFxuj+f4idT5JfpFmZHLLy50MKbDAfvDltYWGBibdjEn0bj+Fx8O/55Zw1+09SKcEcHdpw6jX39/Tg1PIzBVBIpLyhn9y/RVF/QTEp1B2W5H3uipdlLb4JHh7ydEBACQuByEMgV0oLlsa87PDyMnp4e1R+0paUF5eXlSgjdvHkzHnvsMTzwwANK/AvK4gNxjyLgTA5Jej4RNHic3Bg2xYlCKHk++eSTMAwD27ZtQ11dHfbt26fCqnKF0LGf03S9nyuQMqqQnti7yprOhhKJ147v2aC8uhAQAkJACAgBISAEhIAQmOEE3mQ35b2BAqlTl3l7rCHz9uh21HX1TvC1By8JPPyqsgnX6xaujVhYp7nTvjT+pQq3QZ9RJsbfFo7hzoIi/EVBBF+JFOFfistwX30zig4dQUN3Dw4ODaEvmUSKbhsvAyQ9NjkD6LgZndgz1C+RpwyaQkZNShH1G4NmrS0TPDzk7YSAEBACl4lAIIwyNZ5iKPtWskSbjlC6FVkWT9GODkaKekGZd64QGoh9Mn9+pygFUbIjz4ceeggUmuPxuAqnOnbsmHLl8nNguwL194fuyawr9DJ95FPuZTx23uafaL/YHt+o2TWYv0kE0hl+ui6HLwSEgBAQAkJACAgBITDuBBjSVNqG66N1XVeZjb1/WFSWsY+cftYFBeXL8b35Aqnetgc3axZeG4njNm3q9g5drcexRmOZexwLs+FRDIxaYNiYa9i4OeLghoiFawujuCkSxQIjptyfa1kKr8ewUjexlP1CDQuL9BIs1EswR0tglmZj1tYo3ru5CLdvLcJnYi6+U1GJ3+7aA/vYCTR39+Dk2QGcTaWQ5AWm+tAoeKbVREcofaCpbFp84Bel9ulHKp2bB0/li/BxvpbfSzS4N74jQl5dCAgBIXAhArkiGh8PxLRgfqHnDA4Oqh6hDQ0NcF0XBQUFSghlP8uxImgghAbCqIig54ugdMoGoif5UAS95557sHHjRuUMJVdN05TovGfPHsWerlwKoZdaBh98zhf6PKf7uuBvt+cxwhD4dduRVMiseyyUaP3iuJ8TyhsIASEgBISAEBACQkAICIEZS8BpyQ9ta8NCptjbjXh1bAeebD884dcfXjqF2qPHsXSLiddEinGbRpFwaoqkCwwLC3RT9VLdoJl4f9jEOi2GNbqJVSokycQtmoUPFbj4QIGLWzUXa8M2FunsJWphSVYkXWeY+FjExheKXPxzfDt+Vd0Afe8BtHV2oydNj4nchIAQEAIzj0AghubO2ZOSJdmdnZ2qRLuiokKVbT/yyCOqlPuXv/ylEvACR6MIn+cLn8/FhIIo2QX86Ah9+OGHlSPUtm1VGn/w4EFQjJbbSyTA3zX502SGVR1A5MgphIrbToYSHa9X56qJxCsktGnGnrXLgQsBISAEhIAQEAJCQAiMG4HS1reF4vU915n1CDkN6ZeblfjPho7zU8rHUY3jS1MgPdzfj9ufKcRbIgkVKvRSS9An6/nzIyZujkQxN2Iq1+h8w8FNhotZhgMGKqmk+Wxq/ErNwiqtCGsLC/HnMQffLq3AxsYWRA4fQWP/WRwbGUGf52VL4+kETSGFpPKBprwRpL0kPHUR5QdVvMTLMnm6EBACQuCKJUD3IUuxKcKdPHkSbW1tKCkpUSIdy7cDZ2PgAqXgx+WgNyjnwfJziYEz+bGx7CiEUmRmajxZt7a24syZM+ozYJuCwBEaOD55P1e4vmIH05W8Y+x8w59AMx7YEafyTB/e5bakQ3ZNPFS2K/zGkj1feENxa8mS6upXjtu5obywEBACQkAICAEhIASEgBCYcQRirW97dbzp5MvcBifkNOy7yqzF5yp3YTjXoTiO4iivUZRAmvFwNp3Cp7cW4mbdxS1T1D1KUZb9U9eFXSzWHFynW/g/hoU83cFKw8Wd0WJ8Pr4d/7SjGvc0NcLo6EDtyZM43NeHXi/oOJal4qXP1byrUncWyft9QVMAWHzHAAcWvctNCAgBITDVCOSKacG+U1wLRFAKcYcOHUJTUxPKysoQiUTw9NNPgyXcdDIGYT9cnsmi5qUeO8VPToELlHMKxoEb9KmnnlKMGZbU3NwMOkL5GYyM8C+N3CaMgOo/yvYR/gnSgYFhLCvcidckGhGKN3a93mna+bZ46478TS1Xz7hzVjlgISAEhIAQEAJCQAgIASEwXgSuLm3Jf0PJ7q6Q29gScpsGXmY3ppeXNWV6VaCP7wTJNqAct2sDXgMwJZ3zb5vFyNccLL+MPUiX63Rt2liRMwXrxrpMWda/RLexOCvQBtsF8yAYKXeuHtMsrNAsrNZt3B5x8IlYAt90SvFfZTvwWH0jnH0H0HiyE8eHhjCgEuF5tDSIZOClM0gnPT88KRtO4WUyKjFe5ShlL5Ky+UnqoilYHr0zbp+OvLAQEAJC4PISCByGdCAODAygq6tLpcbTnciwJCaa//73v1fCHZPOKYTmiqC5LsdLFQdn6naBKMrjv//++1VZPEVmMqYjtLGxUYnQfX19o27Q4NPm5xSI2ME6mU8AgWcJpBl0ptLYUFiOa6wqhOINQ1fbjUeuc1rLRSAdrzNjeV0hIASEgBAQAkJACAiBmUnAbHjNa53mPw+VNK262m68K5Ro+9y8RE1Bx9AIUp6fKutLeePrU6Qzkrd7KurxMsPEWo3BRZenB+linW5OFyt1F+s0B7dqdHlaqoyfgiYFzhW6hZV6DIsNEzcbJt4SsXBDxERexMRcg4FJ7IlqYUHYxcICGysLTNxuZIXQ4gr8tKoBD7W2o+jQYdR3deHQwAAoMo+w3DD3ekopm+wt5vPkY1xiSBLnvB+s4/1gGn0J1ZvM38Zf96xXH91MFoSAEBACE0EgEDuDUusLCWp0hFIIZVn8vn37VL9KJpkzNf6JJ55Q6eZ0MQZiXuBwnKmi5sWOOxCGL9QqINdNy8cfffRRbNmyBZZlYefOnao0nqnxDEsaGhpSLt1LGR/8fK/kWzD+uI+5+5q7fCXv/8X2LZf6SCaDLziVCDm1Z19p1fSG3Pqhd5it20UgnZmn7XLUQkAICAEhIASEgBAQAhNIYK5b+a2dvQNIZdLw2ANLncH7/3+xk/mXuj4QSCP7DuMaI4a1mnnZBNI5hokbCqO4PhLDOwtjuLbQxCLDxDIleppYSgGUAUl6Aiu1ONYX2Hj/VhOLNBP5FGsLbXzMjOMrxdvxbzsr8UBLK6yDh9HUeRpH+/rRNTKCZHA1M2rtfKlE5PlCQAgIgalDgG5QlmIHQUn79+9HbW0tEomEEkKffPJJVRpPkY+uUIqgua7Qi4mCst4PU8oVjwNuDzzwgHLaPvPMM4jFYmAw1a5du3D06NFRIXSqC4WX8g2gKM+xRxcsRWAGdU232w8qmhAyqzJvtuq8ULwe11vNZSKQTuCJsbyVEBACQkAICAEhIASEwMwkcLVZ+Z2C410YoYMU6Wxg00QIpBk0dfVhsR7DLbp12QTSW8MW7ghbWK85WKU5WKrH8Z7CBGYbcSzSHKwsiGFpQRHmhSP4QJGJrxaX4Me1tdD2dKDq6Cl0dPWgc2AQZ5MpDHkZpDwGIjEwiQJyCsPwkEQGI8io+fiSmm6XfXI8QkAIXAkEAiEtcIDyfjBdaP8oSFGI2rNnD3bs2KEEus2bN+Oxxx4DhbsgDCkQ9kTofO7U+IBXLicKoUF7AfZdpRBK5219fT06Ojpw6tQp9Pf3K3Ew+NyCzyr4PIN5sP5KnAf7mDvncjCN3WeGdJ04cUK5YtkvNRotwqZNm5Rrlk5kuman2+2Blr0ImdV4MwM13TpcbzeJQDozT9HlqIWAEBACQkAICAEhIAQmlIBd/Z3/bTuCIZWOngL7YAYGyXG56MhApbQznb1zaBgfMiysNJ4tkLIM/oWU3Of2CL024uIPdRs3FMSwpKAIt2kxfLGoGN8prsTPqxrx+K79KD50DHu6unDi7IASQpNpDwxCokTMInkVj5RJQUXKskI+k81PIphsfbyqmqc6Oq6wxuUTkBcVAkJghhMIxKlcDBTdKMAdP34cu3fvVqXaFJ9Yus0Sbva0pLAXiKDBPFfkk+XnFkbppt24caMSQsmSvVcLCgrgui6qq6uVAM3WBHTmJpPJ8/qE5n5eU3l57Pjjsfb29qretC0tLSgvL1ciPIXQRx555FnjjkIyxx7HGufcho7m6XTbdqoLL49UnHmdyaCmetxoNYhAOqEnxvJmQkAICAEhIASEgBAQAjOTgFP9D3+/sw1DGcqDSaUJjqvmR7ExQwfmCPqSKXy6KI6lBgVRC4vZ99OwMEcJplY2aIlzS/UOnas7WKDTFeqo+ys1Gys1E6u1GNaFY7jdsPC5WDF+XFGDp9p2o5Zl8UND6Gc5qMcgpDTgJYE0jzPjTwxICIRPXmPRLKpS5CmYsuUAGwL4Kik384VUCqqcyGxcaU2naz45FiEgBCaZAIUpCqHsE8oSZToTq6qqVJo53aB05AXCU1DanSt6BsJU7jpZvrgoGvCiuMz+q4WFhaipqVFCIMVofg78PHgLXKGcB8tcP1ZMnOQh9KLfPhh7w8PDqiUA3cgM6aJATAGe44hjLhBAc8ffhRy33J58OW7pMp1Ot4NDSfyf6E680W7pDdm1w9eLQDozz8/lqIWAEBACQkAICAEhIAQmlsDLEy3/8CclDegbSauy8ey12vhda1BPVNeDaQykPXzb3YZFhoP1moVVqjeohdmGjbcUmnhLoYV3REzM1k3MD8ewcEsR1myO4OPhInzT3Yb/rm7A1v2HUNl5GgfOnkXXyDCSV3jIxPiBlVcWAkJgphGg6PRcAhqFttOnT6O9vR0sT9Y0TQl1LOGm6JQrSAVingieFxY8c0W6gBX55bpCKTAHpfHNzc04cuQIuru7VVDSc31OU3XcPtf4Y1uGEyeOgxzokKUQSscsWzKMFUMDni9m7FF8JuNpc8v+5vqueEXm7bHG4yGniS5ScZBO7KmxvJsQEAJCQAgIASEgBITAjCRQ2Lh2Sbx28MTgiHJHsnR8vPtqKtdlJqX6e/60qh5/qNm4UU9giebitgILd4VNfMhw8PFoMb4aL8O/lVfh/uZWbDt4EHv7e9Gb8Uvi/Qsi9gTwkEklkUmNjCbGT5uLJTkQISAEhMBFCFAAZXky3aDsUXngwAHVs5K9K59++mnlsGNfy1/84heqrJsCVCD0vRRR6sUIWVPxOWQUTBRDyY4CH12LuWFJdENeSKSjgBi4QaebQMrjohuUpfFsC0AGlZWViEajSoS/777fYOPGe3DPPfeMCvHjMQYoSh86dOgi35ApuDorkK4ur8VbzSaE3Ca8yhWBdEaen8tBCwEhIASEgBAQAkJACEwwAWfPX77Zrknv6T+rSstZhT6e3bx47p9S75BCOp3Bll3tuMuI4HOJBP6lsgoP7d4F99RJHBwYRG86jbTn+Q4p7pi6+YIo1HoPXsZTJfsp1dtUWoJOwctB2WUhIASypdR/vpZsAAAgAElEQVQUnYIpcOcFIluQGk9HKMWonTt3qpJtuvLooguEvOcSPgNxdDyEqqn2mgEv7nfAjCJosEzhjf0v2YPVcRzU1taeVxr/XKLncz12pQ343LEWLAf7yPEYpMZTCG1ra3tWaTw5BSyD+fONs4Dx5RozTU1NanenEvOA73nzbBXMV2vb8I4oQ5qa8C4RSCf4xFjeTggIASEgBISAEBACQmBmEojv//9Dbj1KTp/xLzBSUKX25520X8YVHsVMdvb00ugZHsbR/rMYSef4VulizaioJNXrM4206gUa7AKfz615HaF0U9U7VDU3FYU0gCRzISAEphQBijvsScl+inQj0hUXBNaYpjkalkTxia5QTizvDkSpyyU2TefXIaugrQCPkywffvhh5bY1DAMlJSVKCN2/f79y5DIsiQLhdL8FIiiP98yZM8qJ3NjYiLKyMiXCMwiJnMgvGHu5YvJkjhnuU2lpifqIpoVAmq3h+Z+2g7ihsBaheDNm2xLSNDNP0OWohYAQEAJCQAgIASEgBCaUwJvcPd8JWQ149MBRdYHhpRnVNI43WkiVQOqLoEyF4kWNCk3KtielAKquEXhdqpTQc/vD8nyuoibKwCQ/QskPU/IL77P1aeeeIktCQAgIgQknEIg1nAfL3An17122NJ5CKPtUtra2oqKiQpUnP/XUU6qMm8JPIIDmClDP587L3XYmL5MfJzIgs4ceeghPPvmkCqQqLS1VrQgYUkVBkG0KLnQLPrux8wttO9nrgjF2sX0N1jPxnSI8ncgHDx4E3ZfkEYlEVGk83cgcd8HYy2UYsLzSxiDFbd4CBpP9Wby09+ePvWlsPXgCby+qRijegptEIJ3Q82J5MyEgBISAEBACQkAICIEZSmCe3f6dkN2Mf23uUOf0vlvzpZ3ey7OFgBAQAkLAF2woRnV2dmLfvn3KnRiIURRC6cqjIBUImbmiXrBO5hcOTSIX8qKQt3HjRuVs5H0KoewPStctRWeKzxQCKUYPDAwoMXR6CGnP/Q2jK5SO0BMnTmDv3r2oqakBe9MGQV3kdKHy+Kk43p544gnVD3XafK5eBpWd3fjjwgqEEq14swikM/QMXQ5bCAgBISAEhIAQEAJCYEIJzKZA6jThc+XN6mqLAql4MJ/7wlMeFQJCQAjkEghK47u6upQYx/Jklmvrug4KoRSj6LpjWTIFPc5zhagrzZGXu29XwjKFz6A0nstBf1AGURUVFamemGxHcPToUfT09CiH5NjS+MBByfXTRUjjcdD9GpTGszVAXV2dSo0Ph8N4/PHH8eCDD5439sgw+FyDsRfMg/VTac5jpCN2unyu7LG+/+wg5kfKwfOz1zvNpfmbWq6e0JNDeTMhIASEgBAQAkJACAgBITDTCMyz25RAusHcqcrW2e1T1bDnXv3LshAQAkJghhGg2EIxbazQxvtM7mZiPFO76VSkY5HJ5hRqKN5RXMoVoaaS2DTR+3ohYY7sgh6r3B86BJmOThckuZ86dQp9fX0qPGg6CZ78igVjLhh/uV87PkYnLB2h5eXlo/1BGSb1wAMPKCF0oj+/K+X9KA5Ph5v6gTqdxulUGh+2KhGy6zMht/me0CZcNdPOT+V4hYAQEAJCQAgIASEgBITAhBKYbbd8J1TcioWFFTgzPOL7R6d/JsV0uI6SYxACQmAcCQwPD6v+lBReqqurVXny1q1blRBKUY8iXq4jNBBEOb+Q6HelCElXyn6QXVAaz2W6bBkGRMGZwnN7ezuOHz+u3JF0SbJ3Zq5DcLoJo7lDmW0ZmBhPBmRhWRY2b96Mhx9+ZNQNGoy/3HF3pXy2E70fHD+1tbW5CKfsshJIMxkMZjL48rYGhNxGhJzG74eAl03oyaG8mRAQAkJACAgBISAEhIAQmGkEXl/c+v3X2Q3RUFFFX2VXHzDijXuK/ZS9cpEdFwJCYEoRCFx4wTxw53HOG+cU3iiGUpBqbm5WYtTvf/97JUQFid0UoQIhaqLFn6n6foGInCvkcZkOW4qhFPyYkk43JHuDvtBbrlj6Qp87UdtzH4OxF8z53sEyWzPw2BnUVV9fj0ikUPWlDcTjICiJY0DG38V70ZITW1qQ6/S4MYbSw78271MC6Q1W604psZ9pZ+dyvEJACAgBISAEhIAQEAITTuDVxc3ffqvdlAzFqlLPdBwBRvi/6XKRMT0uleQohIAQeGkEKITShcjyZCaXV1VVIRaLqdJ4BiVRtKPIklvWPVWFycnY70C84zzoscqSb6bG0xFK3iyNZ2I8BUGK0rm36SNsnTsqHlMghI6MjKigrj179qh+qYWFhRftTRuwnIzPcaq+J8ccw6fGjqtzn8YUWsoAGdXnKIMHO44h5DTgulhruQikE356LG8oBISAEBACQkAICAEhMOMImJVr3+m0DoZiNfhRYzsyaSA9bVwYU+iiSHZVCAiBF00gEKIogvb39ysxioJcU1MTEokEGFjD/qAUUu655x5V2k0hKhCjOJey+Is79CicBbwCZhSVyZRuW7pBGZbEvphMjWdpPF25F7oFwiEf43Jwy10O1k2Fee7YY29aOpFzw5LI5v7771fiO8ceRXg6RAOmnAdjL5hPVaFyPPY7d9wFy4ELmWOPbS8owjc0NJzXL3gqjJ/z9jGDbFRmGvHOXoTcerzCad4cSiReMePOT+WAhYAQEAJCQAgIASEgBITAhBJwa9feYDcPhawmfKqi1hdHM9KE9LyLFlkhBITApBAIBKhAQKMblI68QAgNeoSyTyNTzVm+HYhPgZg3HsLNdH7NQIiikMeJghRDqCj22bat+mLu27cPXV1dGBoaOq8/6KQMlAl4U45BHi+FUIrAu3btwo4dO1SAFIOkHnroQRl79z230H4p3xuOOf6YQcGYTmQKofyRw3Vd1YqALnB+Bvx3ILc3bfBvxAQMhfF7iwyQYkAckmjvHcC74vUIxVufFoF0Qs+M5c2EgBAQAkJACAgBISAEZiQBq/ZT1zst/SGrGbeXVGOYvfloI5WbEBACQmAcCTyfmEHhg2JUT08Pjh49OhpYQ4GOrrHHH39ciScU8yimcAqEvUsRYWb6NmQVCFGcU4xiuwEKfbquq1AqhlOxRyjFwCA1fuyQ4Oc4dhq7zVS7z96gDEqiAHzw4EHVm5buWLZloEhMsZi8cvmRpzhAL00cDcYe+QXcOPYY0sX2A6WlpSp0iT9+0JHLH0P4mYy9cdzxB5Pn+7dk7POu6PtKIKWLNIWTQyNYVdyAUKKlIrSp5eoZeY4qBy0EhIAQEAJCQAgIASEgBCaKwCyn7btvMBvKQ25tZn2sBqfZGy6TvKKvH2TnhIAQmHoExopogbhBIZSl8RTgcl15LJulGEXhJBCjAkFlpoubl3r8FJ+4LflxObif68qLx+Ooq6tTZeGnTp1SPUKnleCU/apcbPwFvWkZlMSWDNu3b1ftAijWceyRH8V3GXuXJn5eaGwG446Psd0ARXjDMJQQSuZ0hJ4+fVr9IDIdx94L/deajSdYx9M3ksLnmGSfaCkTgXSizorlfYSAEBACQkAICAEhIARmLIG3Jtp/cI3V0BpyajMLi6rQPjgC4Hynxgs9wZfthYAQEAJjCQRiFPuDsmfgtm3bEI0WKefYo48+qhyhgcASCHq54krwmMwvLFaRFcW8jRs3ql6XFEKfeuopVQJO4a+xsXE0LIkOybElyvy8AiFx7Gc31e+zJypDouhKrKmpUb1pKdKRzyOPPDI69gKGMu4uPMYu9t2jgMz+qkGPVfanfeaZZ1R/0MrKStWb9tChQ8qVy7FHR2hQHh+MORFH/W9ZIJCOeBn8fVU7QnajOEhn7Fm6HLgQEAJCQAgIASEgBITAhBF4Zbx5wevshraQXYdXR6tQ3NnDS+Spfi0s+y8EhMA4EsgVNMaKGix5pRgV9Glsa2tDRUUFIpGISjXP7RFKUeW5nHkiUp0vUpEJp1xuDz74gGo5wNJ4hlJRfKYjkp8B2xRcqDyZw2PsZzeOQ+Ylv3Swr8HY4zgbewvaMnR3d4NiHN2JxcXFKuGcLRko2lHgC8ZdwFDG2fnjbKwQGjAK2PE+ncn8PlNk5ve7rKwMLS0toy0Z+O/AhT6nsZ9b8NmOXT9T7/sCaQZpL4NftB/FK82GX4U2bbpqwk4M5Y2EgBD4f+y9CXxc5XnvfwJkYylZCCEhJSkhSbe06e29/ffepvembf4NtjZDAmSBQJISkjbcplmazQSahqRJCGAbMIZAwhIcG+Nd0mzaLG+y9tFmW7ax8b7vtixp5rmf7zt+5OPxSBrZkmbRc+D4nDkzOnPO933OO+f9nWcxAkbACBgBI2AEjMCEJFDV9pVLIq097wi2dHmRFvnNxm0TdUxi520EjMB5EMAbbMeOHc47kfyghMXjkYcYhYDCjNiiAkuy8GKvhxenEKXUKxRBioI1iFHkB927d68cO3ZswBsUkRBRSoWpfBGfUp3H8ePHZevWrUKu1LKyMifUwYcwbrUrtTtd6nZbDm93MFO7wwbJvYoQikcouVnJ0YrtIYT67S5VW51H1zJh/4Qs8E4kjcVkztb98t7SxmoLsZ+Qd+h20kbACBgBI2AEjIARMALjSqCi7SvXhFviXiQqXrBZvtnYOWEHJXbiRmAiEkhHzOAzeCMiRuGVV1NT4wr5aLEawroJrdVCSX7xSQVSXfrfm6jrCE9+wY51ZQhHqsbj8YgYRWg8XnkUqiJPK0LUUJO/PVn3vx7q7zLxnv/4BjtOf1qGpqYmV8mcIl3+/KCwU89GbMrP1i/ST1R7g4EySeYBO0RQFUIRl2fPnu3SMiCEdnd3y65du1zRqsHaaLDtmbCpfPhOJ5By7cb6pGbvYXlvqMlykI7rjbF9mREwAkbACBgBI2AEjMCEJHBlZdv3PhRuEi/SLFcF2uTjKxql3yLs82GMZedgBAYloMKUehoiuhGGjRiFVx65GteuXeu8FMkjiGCHcDdjxgwntKjYMlEFp/M9bxWJVaSCK962MCY0vr29XSiUlEoEzQcRSs+BpdoeS84XL0S8ERHjEIThgVAHa2wPAc/sbnivz1S2CTedeR/7Iz8teX8Rm6kajxDKQxBto0E7D3tjzAm4Mpn9cYlJn6w/dlLeX1VvAumEvEO3kzYCRsAIGAEjYASMgBEYXwKV0f9zXSR62Amk5VG5vmKVHO21Ik1jPgKyLzACGSKAIEVxnkOHDrkw2ZaWFidGIZS8+OKLZ+VpTPbMSyW+2LazRSuEKPVmVEGPdAPkaSwtLZWVK1fK+vXrZffu3U6QQhhMFqVUQGSpc4bMZdS+lvNACCUnKqHZVC4nND4UCjmBGLEOwdjPD45qX36BT7fZMrXtKaunnnra5QidM2eOK5ZUX18vGzduPCstQ6oGpp3oJ2zKDAHnQRoT6Yv3yp5TfVKwum25N3fuG8b35tC+zQgYASNgBIyAETACRsAITDQCle1/c1WoqROB9L3lUbkoskq2HD6emVGBfeugBBAXkicnOJz2vlLvP8QHPADxBMIby6b8JaDCmX/J2Tq7OO0Rii3gkUjVeELjyVtJrsaXXnrJeZGpZx5CqIoqJjqdLTol81BOLPU9v0fe3LlzHePa2lqXl5ViQRQNol1GMo308yPZ92h81m93/nX1BqUPQgSmajxFo0jLQO5UhFDYaVg3IqifpTK1ZWo7hJUyYx3bQ4AnJcMrr8yTQKDcFUXr7OyUnTt3yNGjR0ejuW0f40YgLv3CgxGRU/E+ORqLy7+2rVv+l7MaXj/Rbk/tfI2AETACRsAIGAEjYASMwPgSqO3+7uuru8SLtBy9IdQpXmWDNO06MG5DAfui9AggdjLgJQcfFcGpzLxgwQJXNAOvK0Kff/rTn8r3v/99+frXvy733HOP8wpMb+/2qVwmgCClQijeYdhIZWXlWfaBiOIXnJJf+9+z9XOFKQQpFZG53sh/STEqvB/r6upk3bp1LjScduBhhYaNq3CYy/Y11LHjiUxe1J07d7oQbTwUKdSFxyKMsDMVP3VptneufQ11zcFNZ/KD4uWNt3ckEnEeuFqoi4djanvYHTaY7/Y3lG3m7Ht4jQttJ9IT75e+mMhDG7eu8SKr3/muiqb3ektWXutFWj54RVXDVeN7s2jfZgSMgBEwAkbACBgBI2AE8p1AVcdHvGXrf+SF6v/mLRVtK7xwU+ClrftFJCb9EkuUUnX1VEfm/ZSzg5OsOnAGuX0Sj8fkpd++IJ/65M1y801TpKSkWAoLJ0vB5ElunjTpEzJ50o3CsnDyJJl04yfkG9/4hvMizarTsYMZlIBfyGA9eWIbYhReeYhRCHKEJ5OnEa88cjVSvRuhBSFPQ+NVlBpKgJnI7/n5qAiqQiheeXjaLlq0yIlRFKxRIZT0BAhSqdoqVdslb8uW12p3ukx1XAhtpAHAC5ZCUV1dXU4URqDjIQ2eiwh3sDTbG5n4qdee3/bYxrXMNb1kyRJ3jTc2NgpCKB65eITSF6SaUtljqm2p/ta2ZR8BPEmZnn51x0kv0Nh2Q6hro1fRuP6y5eu331Daen++357a+RkBI2AEjIARMAJGwAgYgcwRCLU0e6GW6I/X7ujDg6Ff+tBJRcRlxMq+0UO+H1E8Ln29PdK9fp188uYpUlw0WUqKCwefiwpkSnGhE1IbGxosh1wO2YcKVIhReIEhvu3du9eJIngoBoNBeeWVVwY8hlVQ8Qt8KrbYMj2RCobw00JJeIQi+uGBS1g4qQkQo/DQ1UnbSV/ny5Lz4jyxPbxgd+zY4Yp0kS+VlAwUkcIj1J8jFHZmf+nZmv+a9DOD5wsvvOAecvCwIxqNutys+/btcylSzAs0X66wCzuPJdv3ihdulveVtYkXaZS31HTJH5Y1/yJzN4v2zUbACBgBI2AEjIARMAJGIN8JBFtu88oavvqDlk0bKdMU78d7ESdSVNJzvdou7Jbf/jodAvFYv/z4Rw9IUeEw4uhp4bSoYJL86qlZA+GV6XyHfWZ0CKh4xjLdidQJiFGkTyA/aHl5uROjEE2oMq0hyipG+cUVv+gykddhMljYNiKo5rrkc3DFI5Sq3eRkJTcrQiiiYG9vb95cN35bTGWPbMMbmfyomh+UAlIUknruuecGbA+7MtsbXAT1251eqyz1AQa2R55ftuFpu3TpUlm9erV0dHQ49gihJ06cGAiN135D20zbUbfbcmISaNp/RK4L1stbA23ihRvlTdWd8qGyRhNI8/2e3M7PCBgBI2AEjIARMAJGIOMEXvdvjevKDjMOifXhQyqxuAmkmRqWrVxRK5MnfWJwr1GfRyki6pf/6YuyZ8/uTB2ufe/pIkl+EAhvCKF4hHZ3dwuh2looiTBuFaHUo9FE0MEFKb8QrIIUvDS0m3X1ysMjlHyYeIRSMZ2weELF8ZRUAcrfTrm8nkpIYxu2R45QQrPXrl0reIQStk0eSw2Lhxm2p/bnZ2zrqW3Rb3vKDlY81Pjtb190HqHkiUZ83rp160BYPB6hNhmBkRJ47dhJ+auKBvGCUbki0CQX1XTKVcHWn2f8btEOwAgYASNgBIyAETACRsAI5DWBqqpLbqttDWzv7RXp75NeAuxH4BE30ht/+/zgBAjv/cynb3Fh84TODxleX1wkN5UUS1VlZPAd2jvjQuDAgQMuNJ6q3Yh0eOSpoKKCk18E9a/r+7ZMLUzBBUEKz7zp06c7MRSvR8KTyY2Z7JHnF0JZ15Blf9j8uBjFOHwJ54QQ2t7e7opHwUW9kOGGnTFji7zWpb7HcqLOfhapGOg1qraHVyhCPGkv8PymOBrXPQK8FkrC1mgTlmp3aoPjYA72FXlE4OCpXvmHZc1OIL060i4XLeuSt5c3PJ7X96J2ckbACBgBI2AEjIARMAJGIOMEqh645OOVTYHGI8dF4n0D1VTzaKyR9aeiog45/woLhg+tLy4uloKCAnnwwQcHBuNZf5JZfIDwT579h4vYoZW7KdpDyCyh8QhSiCZ+EUVFqVSii207I8ipgKy81CuPpXqEUowKIbS5udmFxiNI0Rb5NKnd+QU1PT+2Ib7hCbtt2zYnhCLOERpP+DYMEe4Qj7XQlNnYGRsbjIXaHu9jf9ic8kNgxtuWtAy1tbWOOR6htEG+2Z7amS2zj8CJ/n751qo28SraxAu2LnlnuHWnV9b6nozfL9oBGAEjYASMgBEwAkbACBiBvCZQVXXJX0SaAktf2yPx0xXUzYF0/AdM69evl0mTbhzGaxSv0iIpKiqS2267zRWWUY+l8T/i/PlGRCrED7zB8OLFKxEPsfr6eidG4RGKkKJiFOuDiS+2fWiBCnYIoIhUiFHPP/+8zJ07V0KhoFC5e8uWLS5HI22iE+vYuS51ez4sOSct0kWOUDxC8YxFCEUgprq5CvAq5rGEnwp8ZnND25zy0esWdnAlP+38+fOdCE9+2p07d55TLZ72YVYBOx9szs4h+wn0xePyUHSDeOFW8ULRrqtCrRs9kYvz+l7UTs4IGAEjYASMgBEwAkbACGScgMhFvxdqnP3U+m0SYyAYj0nMCjSNywhKB9/kDfzOd74jhYXDhdUn3kcgXbBgwcAxsh+bZCDPpHJNxQShjYrx6pVH8RTEKIqp4BGKcKIeZurVqMKKCi3JSxWrkrdPlNd+Pqwnc4PpSy+95BjjlUflbjwiaQPagjZJNWk75oJ96zEOdcwIoRTowROWYlEtLS1OnEMIhY/mp1V+LP1sJ4o9jeQ8lQ9LtT28QWHHdcnDDQR4PL5XrVrl8rLu2rXLeYTzQGQor1Bt01S2aduMwFgS4Bf9xQ3bxAs09r0p2HLcq+0WL9L1wYzfL9oBGAEjYASMgBEwAkbACBiBvCYwVy72KqKl9zWtk/5YLOEtYwLpWI59BvatA3AKyxQXlwih80PnHS10Ifjf+MY3pK+3d0AQHNihrTgCiB4qRuENSuVuhFAEkkAg4AQTxChEFK06rQLLSMSZifpZZaUCHkIUBYDUG5QQcKrGU7CGYkn79+8/xzMvH02V6xm7O3XqlPNEpkgXQigpAhCGEeFnz57tPGcR8bA9ZThRbWmk5622p0v+Xj2RX375ZSeE8sCDvKx4IyNG0yb+Sftd/zZbNwLZRSAuoe375F2VrTvfHmgKeStfFS/U+g95fS9qJ2cEjIARMAJGwAgYASNgBDJOoKrqEq+yLXDXqnY50dcv/fGY9JtD4qiNlRiM68xOzx6cx+W1La/JF+66S4qLiqS4uGhogbSoQAoLJsmG7u6z9jlqB5tlO1JWyk+XyYeJVx5CKGIcXnkUS1q8ePGAGIWI4hdURirKTMTPw0vPm3WEPGa24RE6Z84cJzaTj7Wzs9N5hJKnFW/odMKRtW2T2zIbXvuPTW3Ov02PkW3Hjx+XPXv2SHd3tzQ0NEhFRYXz7iZ8G+HuySfPhH/7mSpbW57h42ehrFiqRyjvk6eZQmihUMilwCA1CaHxpMZACE22PW03XWrb2dIIZDWBeFzaDh2TP6xqPXl5qHW3V9MlXrj5Fxm/X7QDMAJGwAgYASNgBIyAETACeU0AgbSqM/Sx6mbZf7JX+qjESx0UE0nPe/yUajBOKDGedHiU4VmHR1mgrFSm/uB7UlxUMLQwerqiPeLo7JdePO/jypU/TMUP8QMRhPDYDRs2SFNT04AQSmg8wslIQ+P9gsxEX1cRFDGKGZaIfFTtxsPZL4QePHjQhYone+blin2N9DjxCCU/KEIcghy5aVUIJTQeIRReKiKbV2hq0TPVNabXLPl9VQiFJ0WoSD0AZ3jDnWufdhgqLcNI29Y+bwSyk0BM9vT0yt8sa5E3hNuOvqG6XbxI/c/z+l7UTs4IGAEjYASMgBEwAkbACGScwANykVfZ+dwfVzbLpiMnJC5xE0jPc8SEsIcHE4IK4bUM6lesWDmQ35KwbhVSEKR+9tOfyCdvKklLIEVE/dIX7pRjx44keaGe58Fm4Z/5+SGEECJL4R4EOoQ6BDsK/KiYxzJZdIFv8jZ7fa5gBTvlh10iMpOncc2aNa74F16RCNLYMjatE22k7cQ21vNh4jzIhUpeSi3SBQuYkMOSXJbJtqcMzebOta+hrjk/N7yRCY3nGudaJx0GD5KOHTs2EBqvNqf25n+dD7Zn52AEkgnEJSYnYnH51Bo8R5vWXFzdIV6o/pcZv1+0AzACRsAIGAEjYASMgBEwAnlNQOR1XqTjmbdUNkndvkPuPp1iTTadIYBAlBy6ybsIKgzm165d6wr9lJWVydy5LzsxhZyMCe+oM+HdKkghHuAt9cUv3CnFhZOH9R6dUlwozNHWJpF46oI2Z442e9YQMuAGJ133Hx3h2IhRCMkrV650YhThs3iPIdqpIKVii5+fbrPl2eKUX6yDF555mmcVm0SMwiuPqt14M6sQmm5ovL/9snndb3N+gVePmbQMVIwnNy3e3EuWLHFpAxBC1SMU21Ixz2zvbDsb7LpT+6N/w+5mzJjh+jqEUArLkf5C84PyEIkUBdieiZ5qmbY0AiL90u+ieL7RvE68YP2RKyLRrV55/Yfy+l7UTs4IGAEjYASMgBEwAkbACGSawC0iF7+lYt0SL1gvC1/b5cYmcW7OLcZ+YJzGAF5DbBncM8hHaEJIIZxWi60MJhokb0f4u+++H0pJUaFMKRkm72hxoRROvlFmTH9UYrF+6e87NXBcubCCOEVILGHZW7dudQVrIpGIE6PggJCCiKf5LU2ISk+IUpuCF+w0PJntpBsgRyiCPaHx5MekWA12nDypkIhAlW8TKQAQ4DQ/LTlC8QhFgEfIw+7M9kZmb2p3LNX2NKUA1zO2h8dtMBh0OVk3bdrkvEGTRWq1N13mm+3Z+RiBCyHQxz1YLC4PrdssXniNXLVso1waaPmPTN8v2vcbASNgBIyAETACRsAIGIH8JuCq2LcteHtZozy8dou7p4/loTjKQFwH6Sz1tX+ArtsQ8xCVKisrhRyDWvEcQUBnv1CQzvpTs56Up0cM1qkAACAASURBVE/Pj02fJp++7ZZhPUepaF9cVCi33367y79H4/iP90IGYCP5W75T56GOAa6ExhIaT3gyhZKobI4YhYiiQgoMlZl6nOlrXfo/o9smylLP3c+GbfCDAUsEUd5/8cUXnRBKePKOHTsGcoOqrY+knbPxs2p3/mUqG0To5bpFkKOK+fz58911Cy/YKdOJYkPnc55qb8qK17quHLE7tuGNPHv2bFcsKRqNupQieOXSDiO1PdrWJiNgBM4QiBO1Eo/Joi3bxQutkSuWdYtX1vD+/L4ZtbMzAkbACBgBI2AEjIARMAKZJkCRpurO4LXlTfLN1m7pixPelb8Tg3cG8XiWEWKLEEoREKoi+71C1btMhQYVD/T1SJcJgXSmPPXkE/Kv9/6LFBVMSksgnVJS7EKiM90iiBhwwwvRz66hod7lD0SQIjwZ8URDa1XQGymrifp52DGrkAwHvJT9xZLwgqRIFbaLIJU85aPYxDlx3ZIP9ciRI7J9+3bp6uqSuro6CQQCzmORhxiId5pOwGxvZJ6handwY6a/QwRFgKdYEg+LmpubZePGjc4jl7ZInvLR9pLP0V4bgXEhEBPpj8dlzd4DcmmoTt5Y0X7EK2/+XqZvF+37jYARMAJGwAgYASNgBIxAfhOoeuASr6o9cEWwWW5e2SZH+8l+lfsePQzWNcSW8GLCu/F0qqqqckIog38VVFRMQRRQIVSXCAejIdghkP7qqSfll7/4mdw0pdjlFMVDdKgZEfWBBx5wIeqZEB/wBiVH5auvvuoKqJC7EhHZz+6JJ2ae5WWWzEo5Jm+31wnPRjjACIEPMYocrIQn44GLEIrtIkwnT9iDzvpe8mvdno3LVPbMNs6VQkmHDh1yXtP6AAMm8IEX1y0PMPTaTF6azQ0tjsKLGU6ExZMflLQDPOQg/QXeyFzzFOlK5Q2qbee3N92WjbZmx2QEco4AD6rjcdl45Jj8eWSNvKGqS7xg4y/y+2bUzs4IGAEjYASMgBEwAkbACGSagPMg7QhdGmyV/1HTLDuO90g/VauzVCPVQbl/QM4gHm86CiZReAYhtLq6WhYtWjRQ8AdhRb2jVFAZT5EOgXTWzMflrjvvSKtqfUlRgdxx+2dlbVfXOULYeAz24Lt06VInoqigAr9MsBvPdhrN74IVzBD0mNk3YhShyRQFQqxvaWlxYhS2qwVrUolS49HmY/kdySIvDy/0mqVyOdcsofHY3O9+9zvnjYyApwzN9oYWPVPZLTanfR4sNT9oaWmpYw1zHhwhwtMWqXLUjqVN2L6NgBEYhECcdDox2XuqVyZXNcql1WtNIM30vbJ9vxEwAkbACBgBI2AEjMAEICAPXORVts96Qyh68n2Reuk8eET6+7NXIEU8wrts27ZtrgL1qlWrXJgtnneITwgFKkgli3nJr1OJCmO1jfyj9/3ge1JYcOOQXqPqUVpcVCAPP/RziZ2uAO8XhAcZUo36ZkRmPPXMI29ocUpFPJbMWqzGL4QSnkx+TK0an6o9sW226zzqDTrOO+Q8VAhFhOPhRVtbmxPnKCCFNzLXLMy4Zv0Fk8bqOsyn/aq9+cVjvLtJdUGhJBjX1tY65niEUqyKgmnJk9qbf5n8GXttBIzA+BHg+XQ83i8n4jH50qqovKnGBNIJcDdup2gEjIARMAJGwAgYASOQDQQuC0S/8/Zwp1wUqpPynfskFuuTeBa6kDKAJwchnlCIUIgdKhJku/Ax84nH5ZZP3SwlxQVDCKRFMqWoWEoKi+TO2++QF59/Xo4ePTZ+o7KkbyLPIzkds53teByfejOqval3HnZIIa+yslJZuXKldHZ2Ch6ReIQSKo7nJHabLxMirn/2nxd5KTlv8lQSpk3eSry4EYpJIeBnOB5tlm/fge2pRyjr5KedO3fOQMX4tWvXuvysPEDCG1QFd38b2boRMALZT8D9YsRj7kD/o2WtvKWmS/64rNlC7LPhhtmOwQgYASNgBIyAETACRiDPCYTaf3RdpLPXC6w6+uzG7dIfIwtp4uY8m4YSCE2ITiqO5ooAgjD0lXu+LEWFFGYaSiAtlJKiIvnklJvkpz9+UJ579teyZ/fujDUBVcERSCeiBylCFB6NCKHYGZ6OeDxSFGjFihXOe3nLli2ucrqGJ/uFUP96xhpwDL4Y0Y3ctDt37nQFzigaRaoAFULhxPWpQrJ6N/I6V67XTB4nnNSbliXX3vPPP+9y05IfdPXq1a5AFYWqDh8+7DxC8dLVSe2Opa7re7Y0AkYgNwgkBNLEg7XfbNgqb63ulD8zgTTPb8Tt9IyAETACRsAIGAEjYAQyT2CuXOxVtpVeXx6NecGG/h+2bZA+l4M0O73eGPTjkZatgkuymMhx/uxnP5PioqELMhFaP6W4SKYUFsvX7/2/8qtZT8msJ2ZK9/rujAkdeD/mmhidjrjlbyNdp52YOV8EKSp3r1ixXPDKy8f8oOoFqkKaimn6mvfxQiQvKkJwU1OT81ScM2dOSg/ubL0e07GH8fyM2lmq78T2KJZEHta6ujqXkoHUBITF0xbaRrkh8dhRGgEjcCEEEtd7XJbtPSBvr2qXD5WbB2nmb5jtCIyAETACRsAIGAEjYATymwBFmmraAn9S3iJesEVur++Q4zGqZmenQMqAAy8+9exLJTRkYhuecnhbTp8+3YXBUnE7FAo5Yemuu+6SKSXFQ4TWJ8RT8o7ecvMn5YkZjzmB9MnHn5DG+oaMCiMINvkgfnEOtNGMGTNcG2E/tFF5eflA1e69e/e6FA4anoxImG9TKpGNbQhxhMaTJoAiPuSwJJclYdxcT7BjOZTAl4nrLhe+02972B+iPA956B9aW1sHUjLgmau2l6qd8s0W7XyMgBEYhICrYk9O6j5Zd7RH3l3bIe8MtkzL75tROzsjYASMgBEwAkbACBgBI5BpAlUPXOJVR0uvC7Ts90Kt2/6+tqV/b08vFQIGuXPP3GYVDTo6OsY1N6YKhCoO6VILohB6HQ6HhUI8O3bscCKHUqIid8HkyVJSXDSsQFpSVCg/+fGD8szTv5KnZz0lTz4xUyLhsMslqPsb7yWFXrJJhFKPz8GOSdtG24zcl4i8eIRSdKq9vd2FhydXVfdzxc5Szf7P5No654snIvkpCc+mgjmh8XiEwhThjhnhWBnCWIVR1pXpYOwn6nbl5V/iDYrtkZ92yZIlrjDVunXrnBA9mO3km80Ndp623QikS0B/83U51N/xQEv7uF27drkCcUN9Pqvfi4vE4nGJxXvlQF+//Omq9eKVNn0l07eL9v1GwAgYASNgBIyAETACRiC/CVQ9cMkNka5yL9LS/4ZIW9//qGySDSdOZrMDqeDpR37IsRRk/GIHAhJiB151eH21tLQ4kY3ck1qExz+ASwgd/bJn9075/O2flZKiofOOTikuFLxH7/7Sl+SpWYmK6XwnxzB//vyMhteuWrUqa4UxbSPsAE9HPEIXL14sHHN3d7cTAykclKqNsnpwnObBYWfJofKcK+dMfkoql9fX1zuPUERiBH0ET+XGciyvoXzdt/LT81MhlIcJ8IY7xeRoB9rH3zek2bT2MSNgBFwl90Qfp9cQS/o4cpHTx1EQj99jokq0j+P65Pdzdwbzd19o47nYhX6RfumTnlhMJtd1ixdo+mV+34za2RkBI2AEjIARMAJGwAgYgUwTqKq65A/CbQEv3ChvCLbIDaEGaTp4+ELv78fk7xkcMROGitijAgVLBkVa1MS/fbB1FTl0yefYJ/knX3nlFSeErlmzRjZs2CB4oxD+mmrSY9Jl4jNx6evrlYd+/l+uMBMCKDlGB50Jrf/kFHls+jR3Tgzu9LgR/Y4ePZrqq8dlG5XsM5HOQNtFBT14IIK+8MILrmBNMBh0BWvIEbpt2zYnhvqL1SgcFRB5TRvlw4RAwDWACEexpPXr1zthrqKiwgnq2Aw2RLvxIMHvBcp2v32pndky8WACDqlsTz2ReWBBsSSKU9E3wJ/rkzbxT9ofYH82GQEjMDICXDc8YODa4veXa41rrrKy0kUD8DutfRypbfye79q/dXZ2juxLs+jT7pfqtEDaF4/LV1tfFS/S+O+Zvl207zcCRsAIGAEjYASMgBEwAvlNoKrqkvcNCKSt8uZAvZTt3JdFQ4XUh0Loul/UQQi6++675Sc/+clZ2/2f0XXCX6m2zT5KS5e68FdCrwk9xit0NKaVK2rl5inFQ3qP4jWqoun99/1Ann36jDCqx4owwwAxExMiD0wYgOrxjMVSBSn2zeDWL4SSI5TK3QihcBit9skEz1Tf6RfSdJ3PIRD4vUE5d7xiEQkQ6ObNm+c4IX5i+yoQjEX75Ns+VUDxnxc2qLaHJ9qCBQsGHpLAfc+ePbkdspvK+GybERgnAvRtyZM+vNKHPfRx5EEmVQ0Pe+jj+P3TPk4flnGt+q/dVOt8ZsWKFclfmTOvzwikMYlJXB7q3ine0hU/zu+bUTs7I2AEjIARMAJGwAgYASOQYQIfq6q65JpIW8CraOq7PNjW4wUb5dkNm7N+IEFInX9ghED0mc98Rm66+Wa59957XSEehFA+g7cJQtvy5ctdDsqtW7c6j0PENjw9VZhKNYg7HxB4vfz7t7/hwuZVAE21nFJSJEWFBfLFL9wpTz7xmDw9K/XAj0FjJiZ44DkLWz/r811n0Mogl/2xxGMXMWrRokUuHyaV0lWMgqGGx2fi3MfzO+FM7jwKJWGb5NglTQA2S1oH7BdWCHhw0zkdoeB82yrf/k7tToVkhJfEA5JSqampccWSCI3fv3+/HD9+3NneaPUH42lL9l1GIFsJEBZ/8OBB5/GPdycPvoLBgJDDmz5OC8LRr/nnkfZF2k+S8kJF2GxlMthxOYE0Roh9XOKxuMzesU+uWrTsZxm+XbSvNwJGwAgYASNgBIyAETACeU6AIk2V7YErg82nLgu1HvNCTfLj5nXSGzvX42Owm/lMbD87N2ZCCL399s9JyWnR8TOf+bT86D8ekCdnzpQVK5a7gZL/OBE/Bpv9nxvJunr9zZnzOykunCzDhdYXFxXJzTffLA/94hfy1FOzZNaTZ8J8dVCIsNPY2DiSwxi1z3I+hK1TzXwoMc7/nn9gy7FzHnjrqlcenkF4QW7atMnliCNMHA+iXJ9UTPPbVPI5wVKLiCCEkr4AO0bsRySAM6K+inks/WzVJmyZuE6S2fAaZsoNlr/5zW9cxXgKJSGEkq9wy5Ytsm/fPif+Y+M2GQEjMDyB5L5N+zz/X+L1Th9HflBSn9DHJYTQoPMIJUWKv4/Th2/J1/KF9nHsj4dLPGRLdZz+Y87KdW6/YqSFcf9I04Gjcs3iFd1eRdtDXln3G/P8rtROzwgYASNgBIyAETACRsAIZIhAVdUlXnVH6F2hZrk02CResEm+Wtsix/vOzqmXbYMIPFASgyvC0hPedXfc8TkpLi6Um0qKZEpJodw0pVjuuftLsmjhwoGQ5bE+D4S/z332s8N6j+JRWlhYKN/85jeH9M5E7CGkOjnH4VifB/vXgSWFjziOVINWthPizcygFJEPj9Da2lrnCYkQ6PfKy1WPnuF4Kyv9HOeJ+EsRETxjyZ0HF6qaI9ohEqQK9U7F2Lad++AAJtgbfQAzLMm9itcYojN5WUkPgcdawlO8b6APSG4rbTNbGgEjMDIC2sfx4IEHEDyIwDObPk7zhKv4OZ79nf4WEYmQk9c7AilpCeL9Eu+Pya4TPfLHZXVHvKrWv9Y7xTdFotd7VXKJvralETACRsAIGAEjYASMgBEwAqNBoKL9p5cGGhq8cKt4oVYpCNfLrp7s9uqjOAqi3KxZeI/+yg3G7rrrTieQ+sPZiwony+fvuMMJJyoyjvaAif0xs/9HHnlEioooyFQ0kF/UfzxuvajACai33367zJgxI6XwqKIYAz31hBnZ0HX0Pk2xKvKQajEMBr4IfQyGNW3B5s2bnRCK9xAcBmOsrEbv6EZvT3rMutQ9D3XMeCghAHP+ra2tsmzZMsdl9uzZTiRQUYB2VM9G1nW7Cn3a3hN1qTxg42egAjwiKOuE4SLAaG5aHpRoygxCeAezPW3D5LbVNralEZhIBPzXwXDXBn3coUOHXB8XjUbdw6/S0lLnmU2qCq7d5P4tuV/T69t/bY/1Or9T5DX1n2vOtDHaKBopGUhjcTkpIgWRlvjbyhtXedWd9V645YtvremOvjnY+v+Nxi2g7cMIGAEjYASMgBEwAkbACBgBJRDs+K4XiZ70QvWH3hhsPXhdeZ10HTl2Tlh6Ng0u8FxJeKgkPEiffvpXgkBa5Ct8dEaYLHLemvfff7/s3bvXnddohtayL4QZQglvvPFGKS4uHlwcpZp9UYHcPKVEHnzwwbOEssEGjIhChCxmasILMhQKSVtbmytWoyLoaDLM1Lklfy/npIKBvsdr2hcBbvfu3c4ztrq62gnXtI2KA4O1n21P7QEKFxVX/MIo62wnNcMrr7ziRGdCdcnRShtoG2n72NIIGIGREaBP8/ffvCYFCNcX6ScoildVVeVSf3Adcq3qNcpS17O5b6MP2bBhw8jAZMun4+QfTcxuRUS+srxLPhhoEa+yjVRIZe+u7tp9RXnLR/U2zpZGwAgYASNgBIyAETACRsAIXCiBB+SiN1V0zvGWrxVvWYdcW71BvOo2WbZn/zlCUbaMHTgO8lbiSTZzJuLL0y5k+Z/+6UvneJAmRNIiKSkpkckFBfLpT39aSsvKRvVUYvG4C+O95557pLCoSIqH8h4tLpSCSZ+Q//rpg/Lyy3PTGmjiPbdjx45RPeaR7CxZMORv81mkIiwTr0Q8Z4PBRO48ioiomKeeoCoOqKCnr22ZWhBVUcXvFco28hKWlZU73hRK4iEGxcEQbPy2p6KO2p5f4BmJPdtnjcBEJ0AhMlJQUDFecyBzHfLQUfs3Xep1m4v9Gvmuc3VCIO3j4PvJkxyXB9u2y/VlTXEv0nrSi7Qef0+k7eg7TCC90Dtg+3sjYASMgBEwAkbACBgBI3A2gcuDK672aro+7AUb//6ycPsnvEWrPjd7254T0huTXtwXXKxX4iY9WwYbiCPhcHhAYGRgd/fddw/jvVkkJUWF8v9//O/kxz96QLZt2yrxWH9ijl9YztVFC+dLweRJQ4fWn/Ye/eIX7pCtp70yGYQON/BEIKWyuU3pEfCLav6/UIENb1C8YPFIRCTAO5GcqaQMIHcevKdPn+5SOGj75LJIMJx9jcb7ykdFFfap27g28UIj7QD5bElDgDcyRVxoB5uMgBEYOQHt5/wPDLSP04Jw5OClj8MjdMWKFa6PI0806Wno40ibon3caPQD2bQP+h+KAub8RC5SEVny6g7xQvVyOV6koUbxKjqOmUB69r2svTICRsAIGAEjYASMgBEwAqNPYHHdHzy6fuvheF9c+hBIXSHVxE16Ng02KAyhgztEGDw4hwtvH6gsT5j7TSWyeNECOXniuCsZy+DyfKatWzZL4eQbhw6rRxylgNSUYgmHyt3X1NXVDYhIQw0sOUcKz9iUPgHa0i8S4BFKjlAGzFSMRwgdzCN0qLaw9854hyJAqAjKUoVQPLuXLl0qK1eulHXr1jkhWtMyqKijQs75XnPpW4J90gjkJwF/H0eOUB44kCOUgnDkrdY+jj6L65P+TvsvvW71db4uFyxY4H4H8sEC6vceFi9YJ28NRk8LpO0mkI7+3a/t0QgYASNgBIyAETACRsAIJBGIRK//l5b1h/tjCKS9Eo85jTTrxhgUxtGBHVXBv/rVr0pR0RDFkU6LlGdykxZKYcGNcv99U6Wzs+OscN50TlZDfP/zR/8hRQV4jyZE0MGWhQWT5Hvf/Y70OK+5mKu07R+06rmkWhIGqaJSOseWL5/hnIcS0WgDiogQFk9BDnLOUTWe/HlUjcdrUfOE4jWlxX6Ucbr89fMTbYmQgkDPrCILhVmoGD9//nyXmxahHw81PNUQakh/MdiU3J5Dte1g+7DtRiCfCOg1wFJ/U/zn5+/jSD+xceNGFxpfU1PtPELnzJnj+jiuUS2k5xdAU/VxbPN/Jl/7td/+9rfut8HPM1fXtxw9Lm8PrJIrA1Hxwk1yUUWbCaRJt6720ggYASNgBIyAETACRsAIjD6BSP31H1/defhUf0wIskcgdbmwsmxksWfPntOFmma55de+9rVhPUhTiZfFhZPls5++RebOmSMUf0pn0kEtXnIFeI+mLA51RjAtLiqQT992i2zZvOn07uNO0NMqwMMNUBkEIzzp96ZzjLn+Gc5VRQNEAjxCEUL37Nkt3d0JIRSP0IULF7o8ljBEAGWeCIP/4WzmQt/HI5S8hBRKokiXCqEI0bRDKjEn123Ojt8IZIIA1xKpP+jjyQ/qF0IpCEdqCq5FhE3r4854sQ/Xx/FwbOfOnZlo0lH/zgOneuWDgVVyVaBdvIqW+BsqoiaQjv7dr+3RCBgBI2AEjIARMAJGwAgkEYjUX//h6ubDB3vJP9or/VTxHvXb/QvbIQNKCrkwaEQMw4P03nvvlaKi0xXkS9L3JJ1SUiQImCXFxfKdf/+2ELrPpALduaJkQrg7ePCAfPELd0lR4eRhvUcnTfqEzH7pt6dPOpHP9cSJE/LSSy8NeMEONdgjhyMD53OP5cI4jsdf+zn615Vx8jEghCJUa37Q1atXO4EOoQ7PxV//+lnHjHZXz0YVRHU5FMuJ/h6MVGRhybWDHZKDlfyg2D9eajyA4BrDQxfxJtWk7ZnqPdtmBCYSAX/frNeFLpM5aB9H8T3SUNDHkVNb+zj/gzOuV2b6OvoufT3R+zFl4eeg3rLKi6gBvNvzYeqJxeTvKhvk0vLW/jcFm3ZfEmlZ965g9H8n3b3ZSyNgBIyAETACRsAIGAEjYARGlUAkev1V4cbDXUdPCu6jLmD2PPNzjtXAhIEn3jYMKBkMMTC6//775eabb3aFmG4agUB6xqu0SAiDv+3WT8nzz/9aDh866A4fMXZg8Is77emCTs8/9xvnOTqQ13SQEHs8VL/85bulp6fnLK879kkYOMfvH+SlWuczeO7l8jTAkMK8/f2Ox+HDh915IRIkV43HgxEWCAMqhKZiY9vO9ajCXpj93BBdCDklLx9iTGNjg2zatMl5q+EROlRofC7bnR27ERgPAske1bzm4QIPe3jY0N3dLfX19RIMBmXevHnuYY+m/7A+7tw+bLh+PbmP4zU8eWhK+o9IJOJ479u3bzyaf1y+456VUbk40Ch/GGiNXRRpe+0dgda/HdV7P9uZETACRsAIGAEjYASMgBEwAkkEItHrLwo0Hq7YzcAi7orYJ0rZj8sYIK0vQWxjAIrQgxecDqYefvhhufPzn3NC5xnh80yoe9rbiibLPV++21Xb5oAGxL04Ymm/dHW2OyF1uNB6hFrmVzdtGvBI9Z8guTIZ2OnxD7bEE6a9vd3/pzm1jvi2e/du6ejokJqaGhcWj9cinrEqhOqA189DPYIG42LbE8ICzLgONM/qb37zaycSwLqrq8t541LRGi9kvNcQqJm5hnTGxgfsPKesyw7WCGSeAH0cQijXW23tMlmyZLHLgUyxJPo4+jJ/30bfpduSt1u/llowRUimj2OJGMoDUlIQdHZ2uiJVBw4ccOk/6OP8/VrmrWM0jiAmj3RukUvKG+PvCTTveUuk4/B1i1s+mnT3Zi+NgBEwAkbACBgBI2AEjIARGFUCkej1XrDp8JPrtyRC612RpvOr8D4aw4LB9oGY09jY6AZMOqB8ikHnrJnyve98W0qKCwTvzbRF0SQP0MKCAikpKXGDMc1NGouRJ+6U3PeD76Ulwt74iY/L449Nc0JzqvOgoBCDPT3+wZYMCqlOnOkJ5oMNPHlPQ+MRc1esWCGlpaVCVXO8Fzk3v6eUiQKpRYBkG0BEUaEYO5gxY4azebbhEUp+QkLjqWC9ZcsWVzUescbEzkxfLfb9uUjA38clHz/v4W1N+g9EOXJQU0DP+rj0+rLkvk1fk+aD3wNmHvRQbIq+jtd4hJJnmoc9pP949dVXBa9QvHP5LZo4U6+Ubj8gVy9d0+eFWja/J9Jx7I9NIB3VW1/bmREwAkbACBgBI2AEjIAROJcAAmmo7fC/1TUnwuv7RPqzLgtpYlhErsRkgfHpWTPlmadnyfRpD8tnP3Pr+YukJUVSVFQkhYWFcscddzjPIL61pqpSbr6pZFjhlbymX/zC5+XkyeMpx3AMtgm7VPFLB4uplpwjhZoyPSBU8QABDjGUwSr58whpxEuKQS2DW20TFUFZpnOeqc59Im+DGzNs8bhFjGlubnZh8alsgfbROaXR2UYjYASGJJDcx5GGoq5utfNW1D6OhxT6sGci90+jce7KEbbkmC4rK3NC6I4d250I6m8s2oaJvk/X/e/n9/pJaT98Uv60rEG8qna5PtRx7C/LzYP03BtY22IEjIARMAJGwAgYASNgBEaTwJJ1V3mR9q23VjdLD96j8T7pPx1on20DEKr9EmqXPFB76qmEIPfkzJny7W9+U24uKZGSoiKZQhEnlsXpFHGieFORUMSpqIgw/SL5xc//S+65+0tSXEhRp8FC99l3QlhdtXKlQ5ZqMMc2QjJTHX/y+fAaL0zymKba13i0C147ePLgtcgxI9xpWLcKoqmO27YlCqskc4CfigMs8aJ6/vnnXV7a2tpa56FGBWaEaNp9qClTNjHUMdl7RiDTBFRIG+z64P2TJ0+6SueExuOJTV5oHkao1zt9HLP1cUN7idKf0cf5H4T5+zgY8h4pBwiNxyOUlCv0caT/oB0GayfsaKj3Mm1n4/H98fgpOdjXL38SXCNeOCq/H44ee3d5g4XYj+a9r+3LCBgBI2AEjIARMAJGwAikJFDZufp/Burl6Cl8R3slWwPZqLLNYFYHZ8kiFK8Rnn7ynw/KHZ/9nJQUqkg6mLg59PaCSZ+QooJJLnx/KIF08uTJ8uCDD7pBXypPPwZUbOf4CSEc6vh10MlnKGqU3be/vQAAIABJREFUqQmBFJapGNu2c8UDbVNdqi0iEMyePduJzeSgJc0Cnrjkz0sWAZJfZ6rt7XuNQK4R4NqhjyUf5YkTJ5wIR9X49evXDxRLIjQe0U493xHx/Ner9Wvn9mt+JrDyz/4+jt9lHqhRLKmhIVEQbv/+/S73sd+WrI/z0xh8nQfVvbGY/E1ti3ihjtg7wi3HvLAJpCnvX22jETACRsAIGAEjYASMgBEYLQLvXtxx3esiHfveFlwjO47jsdiftQIphWbIc+kftOm635Pl6SdnyZOPPyE//fGD8qmbbpZi5xFa6KrQDy50phBL9e8G9R4tlOLiQrnrrrtc0QiGO4MNANnO8VNVPJ1BOR5MeNtkaqLAD96j6RyrtsFEWapIQBuxjpBMASoEmCVLlrh8rORlRaBBFNciIn7b0HWWKqrrtky1uX2vEcgVAlwzeCEeOnTI5QjVPMhcf/RbhHBr36XXa3L/pO8nb7fXCaEUPvRxzPy+0schhGoe5La2Nve7R55W0rDQJvRhOqstWb+mJNJf9hLJE4vL7Ws6+y8NRHdcEWnZ7UUa/2y07vtsP0bACBgBI2AEjIARMAJGwAikIPDOpdHr3xNuP+xF6qX1wDEUvqwVSBleEI483AAWgfSpmU/K2s5OWb1ylfzfr/2L4A06XBX6EYmnxYUyxRWGKpAFCxYOO/LRQWK6lew5x0xWsmfAS/gpg+PheOfr+yoQ4GnGOSK64AFMyGh5ebkr2kLY6NatWwVvKURlFTuHNQj7gBEwAsMSoB/iIQPpVcgP2tra6n4DyF05d+5cF8KNeEc/hWcoSxM+h/YE9ffX2scpN+3j5s2b5/q45cuXu4Jwr732muvjaAse9Nk0tgR64zGJx0Tub98of1TeHPMqoru8chNIU9zC2iYjYASMgBEwAkbACBgBIzB6BN5V0fTe6yo69nkVjRLYusfd9WdriD0HR/Vu/wAv1brzIH1ipqxYViukUz108KDMmPaoyy+Kx+dIhdDBPl9cMEm+/93vuryRwwlj+j5eN+kO4BFTMzVxvOToU3EwFed820a7MCO4EBqPAEOhpDVr1sjatWudRyj58/AI9U/qMQUzXfe/b+tGwAgMToBrBtGN3Ls8aNi8ebMr3FNdXe28FfFa9OdB1us03/qf8TgfZad9HMUAEZtXrFjhChPysIf0H1SNT55oJ38fx2ubxoZALzcu/SK/2rRd/mRpvXgV0Y1eqO6/j96dn+3JCBgBI2AEjIARMAJGwAgYgXMJhJre7VW3111T3nzq5+tfc4JiL2FyY3Pff8F73bJlixOwhhtMMhAkJ5p6u7CsW71avvKVe2TSpBtd4aYpFyCWFhcXyGc+fat0dXaM6Jx27dqVdm5PBq+ZnFpaWtIWc4drj0y8jwiggiffj5cU82OPPea8zdj23HPPnZUftLu726U20GJJiKEmBGTSCu27c4UA14mKaAhpKqYlHz+e1hSsW7dunXv4UFFR4a5BhFDCuDX3sYp5usxEH5Jr3wkr7eM0x6oWSgqHw9LY2Ojysm7fvt3luEaUzuU+zm9nedVPO/E5JtU794sXqJN3hqN7bljc+Nfn3sDZFiNgBIyAETACRsAIGAEjYARGj0Bg5Q1edfv+68tb4/fUJcS+vrjTSZPHtRl/zQAIDyMG0cMNXBkoMjCkYIcO2jkBig9NmzZNbiqhav3kYQowDe5tSvGmp2bNHHFINeIAFZMR74Y7Bz6jAm8m4FNMKJ3jHO48xvt9FQk0bBTBhYrxL7/8sgSDQamrqxOEUGyBkFHCeHVw7V/qeibY23cagVwlwHXDNUVfR39NP9Lc3CwIoaSnIE0Fodz0C4h4ep1y3Y53X5Gr35eqj+Nhj3q9r1q1ynmEIkSTIxSP0Ez+loylLSPw8juPrfEAlWXO990x7sFi0nXomPxe+Sq5sqLt+O8HWv929G78bE9GwAgYASNgBIyAETACRsAInEtA5HVeRUvLpYF2+VhFvRA83JfFHqQMuqkKns5gmsE3ueuSB0sMFBvq6+SO2z8rhaer1BcXFaQVej+lpFCKCyfLV+65W44ePeyKWo1k8Md34ymVjvA4ffp0F+44mCfWSL73fD4Lu3TE6LEWGWDln/k+f/sjsJB/kBkxFL5UUyZfIYWu8AaloEsue0qdT/vZ3xiBCyVA36kz+9K+VJe6jWsMIRRhjtzFFEpSb9Dkvs5/7Y5135FL+4fLYGz8fRznBN9QKCRNTU2uSBXFqhAJc7mPw6b0t05tzm9nass81CIVAKlPli5d6u4HsDUV3VevXj1gp/o3ubYk/2if9MmuE73yv8IN4lV1RC+fv+Lqc2/gbIsRMAJGwAgYASNgBIyAETACo0egdM0114WjO7xgh1xbvlIO9fVLb6w/K0PsGSzhmUSlYgaMww1+Ecw2bNgwyNgoLvv37ZGf/+yniQJO6YbbFxUIofn1a+pEhDDSkRWs4BwQEIY7dt6fMWOGdHZ2uuNPNVAc5MRGbTOiImH+6RzrWH5GhQMVQWl7BsR4hCKE4p1GARc8QrEPm4yAERh9AvQHeOfhfV1fX++8sbkG8Yj3C3h6vY5ln5CP+1aGPNhj1j6O0PiGhgb3W8ZDK8Li832iHycX6saNG11aABjgfUxUCPalvwXJtgZDCughFOfyhEDaIz1ysrdP7qhqES8S3e2VNn9k9G78bE9GwAgYASNgBIyAETACRsAInEPgTZH66z8QjB72Qu1y5dJVse5Dx6Xf+ZFm5/ACD5Oampq0BVI8bFJN8Vi/9PcjpsUlFAzKbbfdIiVFRc6LtLiI0HrWE6/9RZoKJt8o999/32mvqpELpBwLxUcYAA83yOczFErinDMxIcoiRg93nBf6PoPc5H3gdYY3KCIBHqGlpaXOY4gCLngRJ08qILPUmc+wnil+ycdor41ANhPgWkGYQgjFI5Q8leQhplAZKSq4TnloQ7+EEOW/ZrleU13H/s/YeqK6vLLSPg6B+cUXX3QFqfB+5KFech9H2zD5l7ncr3EeiJjYGh6h5OamACNpGGCBrZArmhm7UmasD2VnvEeECfvN5Skei8sp6ZW+WEymNm4UL9x2zCtv+eg5N3C2wQgYASNgBIyAETACRsAIGIHRI/DOSP317wu3HfYqmmJvX7L6VOmW3SJxvC+yr0yTDg7TqWTPAIvBEgOuoSbdJ6HYP7r/ASkpLJLigkKZUlQsU4qLzwm7v/322514MNQ+h3qP76OSfToCKcePtyl/o8c51L7H4j3E3GQx5EKEDs6J/fmXCKEMiufPny+VlZXOI/S1115zHkSEjeZr7ryxaC/bpxFIJpDcdyCsIYQiwpGjEkEOYY6HEOSwxEuPa5LrVGeu1wu57ifa32r/pn0dPBGZ582b57zeeXBHSgJ/HuTkdsvF19iW3954nRBCT7j+HFvzex/DBDbJvM7XXtjPM888474rF/npMccpYU+YfVxkVvcW8cLRY155hwmko3fra3syAkbACBgBI2AEjIARMALnEkAgfRcCaaRRXlfeII+1bzmdVzN7BdJt27a5QVA6gyhEN/+ATQcguuQ9ndm2cP4C+cLn7zwtkp7tQTp50ickFAy5Px1qn7rvwZZ4yxAimM7xk2sOgfBCvm+w40hnOwN5BvnpHKt+hkGqf2Y7g2CEl9/97ndO9CU0norKhOsi0qTy+OGcGWAnD7rTOW77jBGYyAS4dug3CMc+ePCg7Nixw11rXHM8NFqwYIHzzuZBDV6h9Edcs/5rWNdtmfD89HN48snEAzjt53iPPk493uFLH0eezHXr1jkPSR72JE/+Pi75vVx5rbZGISg8j/l9IzQe7+OqqipZuHChUEAKVniEYmv6m+K3OT/fC1nHprlH4Lhyd+I3P3H0S7btkdeHW82D9NzbV9tiBIyAETACRsAIGAEjYARGl8DVZQ3vv6yyfZsXbop7wSa5d02XxNydefYOLqjKSyXkdAZRDMzS8kDkdE/PW17dLP/xw/ulhFB7ijcVFUjh5Enyw/u+f8GDLgZtiBbpDgwJv8xUzjmOlYHuUMdK6CPt4Pc045gRQimgQYoABsqExlNIBM81Ezxzd9huR54ZAlyL/ocFfvFH+xSuL8Li165d6zxCCY3nOuR65BrlOh7sWh5sezp9bL5/Rvs4f2oBmPLwihQkeNmTBxmPUPJm5kMfh03pjN3pxDaE0MOHDzvRff369U4EpmAU+WgRiNUjNJVNpdo22vZDO3V0dOgh5+aSdBenj7xl/xG5uqL1mBe2EPvRvfu1vRkBI2AEjIARMAJGwAgYgSQCb69oudaLtK68NtgS80ItUlzbKr2x7BVHGTMwYCNUMZ2BFQMyhINhJ59AilB64vgJWbRgvtx1x+1C3tHP3nar7Ni+ddjdDPcBBphM5ElL5/gZnBOGmYmJY929e7erDgxHBp46MwgmPJJBMULMihUrXA65LVu25F3YaCbY23cagWQCPOghLJ7+gOusvb1dVq5c6YrS0B/y0EjFKbz0/IJeOn3NRP8MfRwPerSPo+/lARuF6srKytzDntbW1tOh8XuEB3WIof7JLyb6t+faOraGxytFuagYj+BIGoZgMOiKJZESharx/t8F1rPBhmi/VatW5Rrys483JuIybcfjsvnoSflAVdQE0qR7V3tpBIyAETACRsAIGAEjYATGhMAbK1unXRRulssDUfnb6iY50n/GY+Tsu/bseUWl2nQGYwgFePaoN0xaZ4CIyf94UG7YIN/69rfkd7NfuqDKuCqM6hJRMZ3jZ9DZ1dWV1mGPxYcQARBz8ZYiR2Ftba3zUMNTDeGZ0Hg9p6G+P53PDPX39p4RyBcC/muBdZ05P9YR2RDeKF6DOIUQiic23op4hOKlh3jn99pOpy+ZqJ+hD1XxTpfKQt9DWKaPW7x4sevjOjs7nTcuHqGI0kMJn8ntmQ12qjaVvFQb0+2cFzlCsTXSMHDePOzy56PF1uCEvSkv5ZeNS46R39eh2iwb2mioY+AWhPyj8XhMDvT0ykeXtx3zwg2Wg3RM7oBtp0bACBgBI2AEjIARMAJGwEfgQ+G2H3uRFnlvebt8uKJetvT0DHXvnhXv4SHCQGi4ARoC6YoVy90xj3TApINIwgkRAtMK1R+CDn+PqIj3Fx5Jwx0773OONTU1Q+x1bN+CGSIp558PoaNjS8v2bgQGJ0B/kjwhTpEjlIc4DQ0NLm8lhdleeumlgXBl7SdUnEqn39O/mchLFfbwKNQ8q3g9IjLjCUmxINIR8LCHNtA+7kL7+eQ2zsRr/e3yfzd9uf7+kBKA/KAquuMpi0iszHLd1ohsSPbu9bPI9vWYxCXuijTF5Hh/TG5tXH/MW1xrAqnvvtVWjYARMAJGwAgYASNgBIzAmBC4Iti+0Is0y3XBDrkiWCcN+w9n+/jBeVWmIxQwOKZgBlMqgWK4E2VQyd/pMp19IHrgdbR3715XGIXQRPJxagiseuKkI17wWQpNZXLSwbZyyOSx2HcbgWwjMFyfQN9BHmHEKcS4aDTqPEIXLlzg0lQgStEX+D1C0+nb0uk/Jspn4EVfD0POmRyheL77PUIpHkTYOAJoqjbz9/Gp3s82u0t1PBy3FkvCI5TQeDxCKZREWLymYNDfIL8QqnaYDzZDQcBURbFSMcvGbXGfQNoXi8v3OjYd8+ZXmUA6JnfAtlMjYASMgBEwAkbACBgBI+AjcHGwtdKrauu7obSlwqtpk1c27cjGMcNZx8Tgj8HecIM5BoAMlhAtz3fQq3+nA2sG0v4JMRSvUPIBvvLKKwMhsBzbaAgd5PrMVKEm/3nauhEwAokHLfQJ2h9o/6BsuFYRQvHSIxUIodsqTKkgNVy/Ze+fXTlexTvtTxH4tCI6KQd4CEZUAf2w5gbV9tF2ydUl9sVvjs7+8+AcEX7b2tqcVyyiMLamQvFEtiPyZzMlX59+ftm6Ho8nqtj3Slz6Y3GZtXnXsbfODZtA6rtvtVUjYASMgBEwAkbACBgBIzA2BCIddV5Fa+y95dEOr6pVZrR2Z+u4YeC4CHvX6szpDAIZNF/IQElDYRmA4wFGeCKDckIT/YN1v2eODurTOb6hPsN+MlWoaQC4rRgBI+AI0I/gpUcBm82bN0tLS4urZE5oPP0BnoyId4R1s558bavIl7zdXidEURWR6Uvhx2v6ekLjSU3CgyhyZfKQjNyZ/om2YfZ7g/rfz7V1zoVQcbyPyUeLEEo+WiIS8AjFZvy2ZraVsCFS62zcuMHZAgxzboolBNIebLkvJov2HDr5niWrPveO8paPepG2P/PKG//Mmzv34rG5IbS9GgEjYASMgBEwAkbACBiBiUygoq3Oq2zr84KNq95Y0S6fqdvgvBb6473ixhYMOqlalCUTAx48ZxgwpzMgZKC9Z8+egaPn75nVI0eX7BPvL8RUDY/HK4nwxGeeeWZACFXRI53vvlDRQ78DIYYpJwd7A+RtxQhkHwG9prRfoB+gT+ChCGG6iFOIcRRLIh8wFePJZalCqD4UudBrfSL8ffJDI+3f2A5TvP3xgkRshjVCKH03bZLLk/7eqI35BVy1NXKg8uAPj1Byo1IQj4dwiMPYGEIoy4lgJxd6jgikCOnKO/dsJ3G/xf0X59B44Ij8flWr/FHNRvGWdYi3rFO88IZvTeTbVjt3I2AEjIARMAJGwAgYASMwNgQi0We8mq4KL9j8rStWbZL/vaxDjvb2SSzey915QiTNMoGUAQ+VanWAPdSAis+sX79+YIzEgOPUqYQQymB03bp1LjyTyr2IrgzSNSSWAakKokN9x1i/R7guE8dukxEwAqNDINEXnHKeiDwU2bBhgzQ2Nko4HHbpMvDSQ7ijD9G+wESqs8Pfh+v7lJ321fAkHzPpSEKhkNTV1bn+GSGUh1M8pMrHfo5zwhuUlCx4H1OYC+/jiooKJ4SSigExFLEYG9NZuQ3H2d5PpLSBGwIpDzYR1vPBljYfOykfr2qVG8pbxQs3HPHCjUe8ig4TSMfmjtj2agSMgBEwAkbACBgBIzBhCcyde/EVVR0fvWzZxn/wyps/5oVaH/rvlS3lm0+SsxORNC4J353sEeZ0wEMV4nQHj9XV1W5AivhRWVkpWiCFQaXmsmNgpftL9nTK5OCT4+L4bTICRmBwAtov8An/Oq/VO/zIkSPOQw8htKmpyaXKwFtRw5V5GIK44u8LuPa1X9B+IJv6Bz2mTC7h4585FnKDIvpRZE6F0K6uLueNi6dkchtpu7Fd39Pl4K0+/u8Md3zYGkIo4f+Ivps2bXJCKB6xhMZrnlC1NZbYW3L7YWPKNPm9ifxambBUDkR4ILrj3c2DUwpTdXd3D6RaGH8rGd1vPNDbJ19e3iZvDrfJReHmDW8LNrV64ejDE/a+1U7cCBgBI2AEjIARMAJGwAiMCYGKpvdeVdm598pl60++I9B4gxeORq8INx1dTSX7WL/0S0xOje69/gXvTQfN5GTTAVI6Sx1YpfPZbPoMx42Iw6TnfsEQbQdGIE8JIFAhhBIWT4g2aTICgaDMm/eyPP/8cwPe4VzjfpElm675bD0WRDsV7hD24MdrCsnhsceDHLzdEaApkkOKAlIVaBqTfOi//OeArSGEcq5EIqxZs8Z5HxMaj2CXTiHBbG3rbDgu/c3moQX2Bk9sDb6RSMR5exMdQiQI7YAwTZtoCoN86eLIRfqfDevFC7fKFcGmV68PNokXaX11TO4JbadGwAgYASNgBIyAETACRmDCEgi2Xn11dVfTVcvWb/LKm77kVbQtuDTU2LRo5z7crqQv3i+9CHNZNtJgkIoIks4ANJdFEI4d7yIG2/kaepplpmWHkyECfuGJdf+c6pC4HsgPum3bNieErl692lXyJnSb6wWvMkQerh/1CNW+AFEvGwSgbDsG5aL9jgpTHCc88X5csmSJyw9KePjGjRudlySh8RSu8rchbaavtS1TtWOmtumx6XH6XycfE+eG1yuiO/lBVQjFO3ao0Hi1t2xr50wdj5+H2hrHwvWptsZnsLWXXnrJPRhEdG9oaHBpGBBCaQeufUTQ5EnbUJfJ7+fqa+6/nup4VS4ONsnrg63ygUAjAummCXvfaiduBIyAETACRsAIGAEjYATGjEBVxzVvDXdc5z1QdYkn8rr3lTfc+dTWgyISkz4h1J617JoYAOEpQtVo/0ArUwO/0fpeBoc6I/4i9CxevFgQfyjiYZMRyFcCXNPJnoa8xgMR2ydcGS89wmcR6cgXTBg31z/XTLIIOlrXZD7ux99n6rry4zV5mBGaSUdC5fTt27fLwYMHXf5M2iOXJ7WzZBFNbQ0xlByheCbifUxu6jlz5rjfGvpk5YTN5aNtjMU5YVNqZ7p/+Kmtvfzyy84jFO/j1157Tfbt2+dsjd94mxIEFm/aLleXN4kXapOrEx6knWN2T2g7NgJGwAgYASNgBIyAETACRiBB4IpIS+ED7Vuc32hfvM+po9kmkDJkYEA7d+5cN8hKHnzpICwblqkG0mzDY0YrEyNIIPowIEcEwlMJQQJhSEUjljYZgXwmgFc4HqF4J1ZVVTkPMjzJEEIRp7hu/LP/+s7mPsB/nOOxnqrP4XsR9+hzNO8y4crkxdR+ByH0wIEDrt8ZKlQ5WVzMRZsk/H/nzp3S3t7uPGLpf/1CKLzgaILomaJc8BjqOvO/l2xr/MaRKqa2tlbIResXQhHdmVW85reO9Xyws9G6Nup2H5Q/CDaIF4rK20KE2LfcZ/esRsAIGAEjYASMgBEwAkbACIw1gUDTx+9csy5+SuLSG49lrUDK4CkYDLoB7HiIDul+h4oTDBD9M3+P0IPnW3l5uQvT3LJli6vcPFqDKNuPEcg0ARU2dJl8POQJJCSbcFkKqeAdjZc03uAqqmjhGr2W0r32JtrnVJDyc4Khnx9V4xFC8QilYnpra6sToXn4kssClNqXLlM9QNJiSXgkUiyJ0PiysjLnmY+t8JCKGWZ+hsl2NNR7yZ/N59fYm856nv7fON5DCKVYEoW5KIr46quvuus9l20tuQ/LxOvuw8fkI+Em8cIth64MNvZ51Z3fHutbQdu/ETACRsAIGAEjYASMgBEwAlXtd/7jmvVypJciTXFBI83WQDcGYHhD6WAtk0sVK7R4CYIPwk9dXZ3zlqGIBF4yfu8YXWfAZQPITAw77TvHigC2Ta7AvXv3Oq9oPELx+H722WcHBCmEJxWfWOo1lMnrOJe+W8Up7XPI3Ui48rJly5yXHl7otAHeoPQvtInOKiyOVfuP1371PBBDNTR++fLlTqTjgRTtqQJosr3lUltn+lhhB0cV37E1PG4plkQaBlJgHD9+/JwiSf7fuPGyibz7nrjI7pOn5O+rm8ULtqx6e2V0txdp+aDdrBoBI2AEjIARMAJGwAgYASMw1gRq1n3+wyvWyatHTkhcKNQUy7oiTToA2rx5s0yfPn3UBVIValS8YXCqg2tdsg2xhxBgwjMJHSRcc+vWra54TCrBU7fpUs/DlkYgGwn47dS/zrHyGuENAY6wbOy+o6PD5QglbyOe0oTFI6jMmDFjwFNPhR69xnjtX9f3J/JS+x3ta1TggxOiH8WSCI2vqalxfQ6e6IihiISDTanab7DPZnK7Hie5r3ViG0Ib50dhLlIBdHZ2Ou/jQCDghDoEO2xtKK9Qs7NEuLyfQ7Kt8Rp74/qDKUWoCI3nAQfex/zmIkRz3aeaaCv/zGe0TVN93ralQyAuR3v75PMr2sULtRy7Idja60Wiz4z1raDt3wgYASNgBIyAETACRsAIGIGKdX/1norW3mW79otIn5ykRFOWpr/EY4UB8ViJKQwkmRFCKZhEmCoeM1TVZaBIzkT/4M+/ns6wxz5jBLKVgIocCFMIoeRsRIQjR6i/WBKe0ogq6YQqj9V1mi/7VbGKsHhClbWSt4pTsKcd/P2Mfz1bbWm44+Ic1MuVJeH/hw8jhO4YSMPgD43XHKrKS5f5YgfjeR7YGqI7trZw4UInhDY1NaX8fRuuHe39sSIQl75YTO6r7xIv0CR/GGgVr6L5VbtZNQJGwAgYASNgBIyAETACRmCMCbwltP4j14SjPbNf3S5xiUkv6qjPm2eshgDnu18EmvMdUDKwxuvIHzb44osvuoEiFZwZKJK7Do8ZxNihPLQ4/nwQK863HezvspdAunZJCgjsXHM2UlW6urr6rGJJPDDAw0xnE6fOFLEZrh/S/kY9QvGw1fyg5GykWBKekeRnPXz48ECxpFSWRZvqnOr9bNg2lN2p6I6tkacyGo261AB44yPWIRBrYa7BbM3vCTkc+4n2vtqa/rbBCqakuSAH9ooVK5z3Md64WhCQ61+n5LbLdlvT487HZZw7sXhcnu3cIl6gQd4biIoXbu0a41tB270RMAJGwAgYASNgBIyAETAC74h03fn66rXyYEe39OM9lrUZSBNDIUJNhxr8MlDUmYE2nyV0EGGCYhIMFleuXOm84hgsIkwweLfJCOQjATxCT506JeTEJW8gDwCoGr9sWY1LFUFovOYJ1YcHXD9DXWP23hmR1N/XsI4wRX/Dgxf6GwrL0d8ghJKWQPOE5oOtJYtoamsU5UIIxeueMG1yhJKGgRyWeC/CCVszL+QzdpTuNaViu16jWpSLXLQwJvULOUKpGs+DPjyQbcotAi7JUTwmkc07xQvVyxXBqFwU7phpd6tGwAgYASNgBIyAETACRsAIjDGBa4Ndd3rV6+TLjR1yqr9fkEiz2YW0vr7+HPFGB9wMHvFCImefVo4nPHjHjh0uPB6PUC2cxJCJAT6DepuMQL4QIFx59+7d7gEAFePD4bAsWLDApYxAuFMhhmtGRRbdZsv0BCu/kIxHu6biwAN9/fr1snPnTvfghf6Ghy/ax7BkVmGRZS5PnB9C6MaNG10aEtKRELZNHktEd/X4VFvzvzZbG97W4MZvGvbGOuIyIjOiO7+D+ttGnlb9bcPe/Pal9pbLdjbRjt0Vy4zHpG3fUbkT08mAAAAgAElEQVQqvEa8YFTeFmqvGONbQdu9ETACRsAIGAEjYASMgBEwAl6k+c6Llq2VW5e1yIFTvRKjjH0Wx9gzGMfzCLFHi5dQxZmQTbxmGCwiEvnDByfaAMvON7cJ+AWOVCIato2XHkIcIkldXZ0Qso0Qiuci1wZilAos6nVmotTwohSM4KYiKH0NLDUVBykIGhsbnRBKaDztQAEbFUFz1fL84q3/HNh+/PgxJ7p3d3c7IZR0JBTyQQgljBs+2JjO8DNbG9rW/GIx3LAztTWiHebPn+/yX69Zs0bWrl078JAPb3CLePBbaD6uE2Ifk70nT8lHKhvk8mBr3KtoXmR3q0bACBgBI2AEjIARMAJGwAiMNYGq5jsvrlkr/xhpkC3He04LpNk56EAsImSQ0HgVJtRDi/fMWyY7282OauQEVLBCECEsmwcDCKEUr0nloafCnglTQwtTqfgg6Kmoh7hM2gGqpVOcTR+6IIKq97kK2LRRPkzad2Jr9KtbtmxxIjAMYIEIqtyUlQp8ut2WI7c7wuPJv0raGLy9yc3Ktc5vHLZGuzCpvenrfLA5O4chCFDELB6TE/0i/7i8Va4ItogXad481reCtn8jYASMgBEwAkbACBgBI2AEqprv9JatlRtCa6T1wBGXg5QiAdk6TdRBIud9Pp5DiB42jT8BFTX4Zl3XZaqjQRDZu3evdHV1SU1NzTmFklSY0qUKUirs6euJvPSLdqz7X8OJaugzZsxwS1JxkLeRivHkByUNh4pT6QqftGe2TGpbqZbJxxiLxV1+StIBkB+UQkl442uhJGzIb2dmY6nFT2WkdsZr1lniDTp9+vQBr1BC4ysqKlykA7lotRBguraW3Ib2Or8JIJAy3bOmU64ONCKQbrKbVSNgBIyAETACRsAIGAEjYATGmgACae16eUOwXiI79osrEJDFAml+D4uGPrtt27a5SsRUG8fjCGGD0F/EnkcffVR++MMfyr333itf+MIX5LbbbpPPfe5zrjCMiiZD793eHU0CylyXiNuIoFSNRxxRLz3yCeIRiqiCeMdsIfGpBanhxF8YEhqv/LguEP0Qp8hJjAcunrgHDhwYzabOmn1ha0wssTU8ETlXPO4ploRAhxDqtzXNbzkcW3v/bJv0pxNgHVsjR6imfaFqPOkv8tXWssbo8/RAyAZPqqOftG+UD5YhkLaYQDrW98K2fyNgBIyAETACRsAIGAEj4IU7PnpJuG2XF26S2Ru2OmlUB9p5OvbIydM6sH+/3PKpW6SgsECKioqkuDgxFxYWSWFhoRQWFLhtRUXFwraCggLnIcfJ4qVkbTo+zQ5rxCny4CKEkrcRMZv8oOQWJKzW76GnHmeIVqzrbILU2YKUnwesdGY7zBCn5s6d6/I2trS0uPysCIT+FBxYgP86YF3n8bGO0f0Wjh1bI/z/8OHDsmnTJle8h5BtbA3Rzs8JIU/tS+3Nz9XWU9ucnyH8KEBF6gHSXZCGYfPmzS41AYWS/H2t2hbbdLsuR9cSbG/5RiCGQBqPy7Obtst15Q3iRVrPSyC9JNj0v73Kpvu8UMMPvUjLfV5lxw+9QMutb4q03HdJRXSqxxxpuM+rbvu+V9n+59dUr/32HwVbpr4/HJ36pmDjD34v3D717eH2qb8fbp/6gWDn1Pe7ee3Ua4Nrp14Vit7nRVru8SraE/upYn/tU68NMkenXlsRnfp7FS1um1fVOdULREu8qvZ/8iqiX/Mq2r7l1XQ84AXa/+7NVdHvvDnc+HWvuuPe36vo+Ku3VXf88APh6NQPh1um/nV509T/FWya+rFgw9S/Pz1/LJjYxnt/GWya+qFg09Q/CLdMfUtl+7+9O9xxnVez8V+9ys77vOUb7nxzsO22369sv+/Pg+1T/yTYOfVd4c6p7wh2Tr023Dn1qkjTfV4l5x69z6ts/+e3BNo/782de7GNCoyAETACRsAIGAEjYAQmMIFLK9ZNeluoU7xwozzYvkmI7OpzlezzbciRi+eDgNPvDnzWk09IweQbpaS48PRclGK9wG0rLiqUb3/72048ycWzzqZjVpHDf0wqTCGCIkzh2Uto/KpVq1zuynnz5gnVzRFWtPiKejWaCJVahPJzgZvy0qV6g5KzkQJBFEtCCCVvI6kJ8MzNlwn70kltjVQZR44ccd6geCZSvCccDrtiPi+88IIT3bE10ggoMz9TW09tdyp+wszvTYsIqoW58LylMBcPO7Qwl7+NtK1saQRGh0BcYtyDxeNStWuveKE6uSbYPnKBdK5c7FW3/9Krju73Qk3tXkVULq1dL1dVrZW31qyXS5atE6KHvEi0540VHfL6ULTHq+qSNy5bK5cu3yBesHWLV7NevGXd7nOvW75eXsfnlzGvE1IzedVr5aKadXJ1TZdcX90p763pkutquuSDNZ3ykZo2+cvqFvl4VaMUVdfLrVWr5Is1q+Sfl62U79XUyH8uq5GHqsLyRG1Enq0Ny3M1ZTIv/MqppctLJVy7WCqXL5Kq5Qtlee0CWbN8vjScntcsX+C2VdYukPDyRbJk+RJ5uWapPBOcL9MWzen5QdkS+XpFpdwaqJS/CtTGrqtpkWuXdcllHHttt1y2bIO8r2aDeMu65JJI8/F31K6VN6zYIK8PtTb9ZUPD6yfwcMBO3QgYASNgBIyAETACRsArjX74snDHSS/UJF9b0yk9ff3SawLp6IxzLnQvCCXxmKxb2yW33fJJKS6aLMVFCRH0jFCqgmmhTClJiKafvPkm6V6//ixvuQs9lIn494ggeCAihJKfklBlKkrjEaoFbPAIRVhBnDJhKrUIlY44h1DF5zRUWYVQKqY3NTU5IZRw5eQ8vLSR30MvV+1UzwMh9NChQ84DlhyhCKGRSNh5LGJrKuSxTIerfeZcm/TbGkIoKS7w8EYIxSMUIRTRHY9Q/0QbpZr9n7F1IzAaBAixj8dj0nnwsLwzVCdXhtrXj+huVeR13q+r3uRVd8xC9PQqO+SaQLN8iHymYUL2m4SoobcEmuWaUIt44YbE9nDzCS/Y3HdVeVT+tDwqHyhvkPcHVsq1oWVyQ3C1/HmgTv5PYKXcHFgmnw1UyRfDS+Ub4aXy8+Bi+U1okSwKzZOa8PPSFH5BuoMvyNbg83Iw+JQcDT8hJ8KPSU94hvSGZ0hf+HHpDT8m/aHp0h9+WPpDj0i8fIbEy6dLLPCIxMofkp7Qo3IiPF16gtOkN/io9AYfkb7gI26dbbx3MjxdTgUfkVOhaW5m3xJ+VPpD0+RQ6CnZUPYbWbP4RXl+0W/lPxe/LJ8sC8l1gdVyUahZrgmskfcFOuSq8i7xqjrFq2xd6D3feplnIumITM0+bASMgBEwAkbACBiB/CIQabv99TXr5KJgixQta5WDJ3vFhXeNxl2+7eOCCDAYP3HimHz3O9+WosLJPo/RM6JoslB64z9+XJ791VPue/l7m84QSBY3zryTSENASDbCCF6J0WhUamtrXYVpclgmF7AxMfRc4SlZjCMcWbepVyhCMoIy78GUQknkByVnY1tbm8vNikBIWyBQ5bINDxZOzTlpCoatW19ztrZy5QrHAVtLTsWgtqbCnjK15RkbTGbDa/9DC1IwwLa0tNQVpiInK9c5aTCOHTuW87bm78tsPccJxEX6XCX7PtnTc0r+OrRGLol0PZj2jSdh4oSzh1p+dlG4afPloTXypmCDvD7YJBeF2uSdoVZ5b7BZLg82iheqd+Lo+4L18leBlVISqJF7AmH5brBcfhkqlWdCi2VhcL5EQvOkOfhb6Q49J9vDz8i+0BNyODRDegIzpS/wuPQHZ0gs+KjEA4+KlE8/PU+TWOBR6Q8yT5P+wKPSF3hYYoGHRcoeS8wDoug06Qsggj4qPeFH5GToYSd49gVmSH9ghsQCj0m8/HGJMQcec9v6Ao9Jb2CGnDotoCKe9gcflnj5o05olfJHRIK/lHjw5xIL/lJOBGbIjuCzUl/6osyZ/6J8dXFA/ltptTv/S8Mt8vZA02Ev3LrcCzZ81fO816XN2z5oBIyAETACRsAIGAEjkEcEqqJ3vbF2rVwZjMpHQvWy+QihqokKqjk+zMiLww8Gy+WmKcVpiaN4l37tn78ivb1WuT5V4yNMaaEkvBEplIQoR9V48jaSVxAhBeFJPfWShRcTpc6IUqlYwItZRT28Hkk3QH5QcjZSNb29vd0VD6MNEEIREvNxQuDl/BDhqFze2dnphGAEYXgghCIUIxgzK7NUXG3buXbntzP4qPcxhZIWL17srmvSMHCd79u3zwmhqTyQ89H27JxymEBcpDcm0hvvlZOxmNxU0yxeuOOZj+ERumj5Fe7uM9h6mTe343Iv3HBl8nzFkoarvHC0ygtHX7s81LL/hvJG+W9LV8gnFlfJ7YsjcuuSRfL1SKn8Mlwqr5QvkuryeRINPiubIr+SveGZcjz8mJyMTJfjeHuGpokEHxUJPCy9wWly0nlqPiK9IV7/0omeCJ+xwHRBzDwVnCGnAo/JqSDz49ITfFxOhB6TE6HH5UT4cTmOJ2nocecdeiqE52dCFO1zAup06S9HDEUUnS79AURTvEenS68TQx+X3gAzwijfN134u173nTPkVCjxvSdDj8iJ0MNykuMNPi4ngzPdsSC0ch6x8C+kN/JzOVL+qKxaOlN+UjpPCpfUyjvLm8ULNG/wKjuWenOrLnesly+/woN1uOHK6+c2XHlD2erf8x544KI8GgHYqRgBI2AEjIARMAJGwAicRaCy6c+vrOhYe2k4uu+aYGNs1Z5DLvdVDg8v8uLQEfN27dwp99z9T2mIo4mCTZNuvNHlyovFEnlL8wJE0knAhdnvncfrVBNiCKHxFK8hdDYUCrlQWnILIoSqh6OJoOeKTwhOyieVOKfMWKqnHmIoIjPpB+BNxXhyNpKnldBx2mOwttJ2TdWOmdymxzXYceux8T7niRjX3NzswrUJ2yZVQLL3cSqeti21DaodYmdqa9gbtsl1jEcoKS8Ii9+xY4e73vHOVVtL1W7aptp2tjQCY0cg1W9T8rY+SWR+jwlJHfriRDTEpVd6XNHMr9d3iRdu3nZdVWf95dUdq7xw02+9ipYVXlX3yrfUbGi4oSLa8BcVDQ3/M7K64ebyQMP3KiON9y2ce/Dp4PzjpeUvnagr+410lj0t28ofl4PBGXK8HCHzMekLPSqx4EPSH/q5nHIh7NOkL4g4iZcmoe6PnhYgp0lPaIYTK9kWC+ANioA5Q3rCv5SeMGIpn0Xs5LPTnajJPlzYfOARiTvP0UcS4fN4lbq/T+wjIYjOkJNh/naa9AQJm0f8xPP0kYTnaZBjY1tCFE14per+WCa8VBNC6zSJu+OflvBcDXKeic9wPHih9gZmOrE1Vk4I/+PyWmiWzF/0ovzrwrL9bw02nfDCXcuvqGpZ7S1rrvNqOpZ7tV0Nf1EZbfiLyo0175zfevVZ99D2wggYASNgBIyAETACRiCPCARbL7u0sm2eF2gKXBRoPDl/yy6Jx5Jv4Mdu+GB7PpcAA3gG+AgBFGbS3KLJ4fRnXhfL5MmT5bHHHx/IkXfuXvNjSyrBQ0PjEUkQ5shbiThF8ZpnnnnGiSkqsJiX3uBCVLJIpwIpzLBFFUIR/F555RVXJKiurs7lZSU/69GjRweE0Fy3tlR2xjmpRyiVyxFCKRaFtyJCKPksYYatwcxsLX1bU9vTfL5qa1oxHq9biqDhhUtRNMTonp4e5xE+WFvlug3a8ec6AXKI94m4Qot+L3nur87cY7n7rVjcFcikSCYBPL1xkZ7TkTzPd26Rq8tWyjtLV8jHgyvl9sVh+V5pWH65ZLbMLn9JKgMvSjTwnGwNvyCHyp6Sk8FZzpsTsTDmRFCWCbHQCYhObERwTAigbJvoMykACMM/GHpcAuUvya1lEbkuEJU3hl+Vd4Ub5W2RRvEqO8Wriu7ygiaQ5tEIyE7FCBgBI2AEjIARMAJJBJZGr/cqo0e8UMtJL9AUf7Jjs/T77+VzfYySo8ff0dEht9xyy5BFmVQgLSoqkrvuusuF8iIW5KNggMco4fEIVIhx5AgNBoOuwAqeiypKIbCo2IJYpYKVbrPl4KIVDOGjYrKGxy9ZskRWrVotGzducCIo7eAPi1dvXpa6nss2yDnwgAIBbufOncK1SAEfclgiuKutIYCqPSWLoSou6/u2TNiVcvDbmnJEeF+4cKEsW7ZMKFBFLlrSFKhNaVeufVy+2Juely3zj0Bc+E9c2Uu8Q52HqPMXTSQy4r1TEpdTZH6P90k81iOx3qPSd2yfnNzRKac2NEhzeIGsKXtRti9+Qg4HHpdTFQ9LX+RnzitTSh8VKX1YpPxhFz5+LPyIHA9Nl57AE9JX/rT0B56c8OJnuuJvD6H/4UdEyv5L+kKzZOmS56R4/jz5QKDp/7H3HuBxXFeWcFmWZY/HGlsOI1tylOX1esee/Wd2Z+bf2W//f8aekUUikMqyJEtWsq1gSY6yohWoRBJEaKQGSCpQzJkg0VXVjcAIkMihAZJgjmIEAzK6++x3XuOBhRYAgiBCA7glP7+q6u6qV6duPfCeOvdeGJYfhl2J71j1576eU3l9xL+iZVMQEAQEAUFAEBAEBAFBYNwgYG3/jpFXdf4qswKGpxwvbqtHWx8hy+PPfRn9K9JkjHb6OSKGiD777LOIjem7Yr0mR9kztJ7h42OJlOpvrPyM5AhDtKlQZO5KnR9UE56Ss7FvolOTULqPJOs0wZeamqpUofyceRtJOFMVyXyZzNnY3NysiMLRf0oGPwLakibYdO88Gj8/d+4cqAhlxXhiwPygzJvKnJYk73TTxLHGVfq+bVBjpW2NilDaGzFl1XgdGs9CSSyMRlsj8S6LIDDWEeCcwhYIBtEeDJOjah5SZCmr07cDHU1oP3MUzcf2ob1uE9orTLRsWormwnlo9s5WuTM7WWRo3XTAMx0ddgLO57nQaqUi4MlEMNetChQxtD3QFZLeZrnQajPfpitc7MieqfKEDpQgnOjfa2ORKY8LnbnhnKUwZ6LRTMH81fPxk5WFuMGshpFfes6wN103bv79LxciCAgCgoAgIAgIAoKAIBCBQEHFA8aG7fgcCVK7Go9trMJZcVSH3UdTDhMdqPZ2RdAwVyNVU1u3FsPlcqmQ+fj4uIvmH2VhpjfeeEMdh8ccCwvHSTKE1aNJxB04cKC7WNKKFSuUSo9kCnEgsaKJqEiiT++XvidR5SSnuE7cqAZlUSASzSScWTW+vr4ex44dUyo9p93w/mj7HCs25Ry/c13bGgk4FoXSxZJYLIqh8VQtkmzXZLFTCUrciJ/YV0/7cuLRl62RYKatEWMqQlkMjcpvvvxxLtrW+ssZ6vy+rAsCo4sA/8Ze5O8s589gJ4LtLQg0n0LHqX1oPViDlh2b0FSxDs0b5+OcbzbOe9JwPjcZHblJCHiSEfIkIuRhFfaZqiJ80BPOyclCRiEzASGT+1kFPlGpQtmzBdgs7ktEKDfcqCgNWAnotGaJgnSAKQSCueHcp+e94dyoJJrbrFTASsaO3Ew8vHYZ/qdVfP56q+rH11glP/zrdaU/+pJ35w+M3KqvG976HxlW3Q8Nb80Prtu0/fufyy3/SsS/tGVTEBAEBAFBQBAQBAQBQWBMIOCreODKDdvxfU85DF81Yn1l+KhVqqAPxgnTzr6z18dhqKgmBKmMZGERVk5noREdIp7lzkS6y4W77rwDUwZAjsbFTsY9d9+lCpTo84xGr5V5undeP6+b5BQreVMtVlZWplR6JE+YX5BkiyZZnMSLrPdOSmmSWPcaOx2mTIUeST+qIKmGLCkpUUWqqMglGa/v0WjYyeWckzalx67ti8fjul50CgYSoSTdy8vLVWj80qVLu21N7K13u+rreYskiLmtSWTaIIudLVq0WClCt2zZgh07dqhCSRcryqXvmfSCwEgicGG26IfnZOpQNv7HeSfE8PeAaqFgBxBsRyjUyaB4hDrbEWw7j/bzx9F+Yi+a91agubYQ54uWoqnwfbTamWhR1dxZYZ3KznCRoU5VqIjFirqKG9msxh6ZEzQF7bYuWNT1O0X2XSiIFD5eV/EiM1wcifsuFEFy/k5yjfanku2wWIiKRaqS0GGH70242FO4WFSTLwNrV2RjSu7G9r8urGj7TMH2thvy61sNu+ojY/2udmN9Q5tRWNf2zY3bz91gVf52TPz7XwYpCAgCgoAgIAgIAoKAIBCBQEHNfcb67fi+VX7a8NUc+3dvORrONo+kzzJuzkUCx6kI3bVrlyIEWTSIufVIhpJU0IVI2DsJiOysTDz15OMg8ekMoe9rPT5uMhYt+LAHcTQaYJKYojKMhVOoEtu+fbsKjff5fOq6GVJLEpjEii6+oom9vogZ2X+ByNKklCamSIKSmGJY/OrVq1RRKhKhtDfmzGTI+HgNV3baGlXXLMxF0p3P2OrVqxUmzBOqnzHam9jaBVu62HPltDVNuvNFBucuFj7zer3q2abanc86n3m+BJFFEBgTCCjmU7GfSgjKdOsXSFOuhVS+UCZ7CH/GfMTtaO9oRXtzI9pPH0Hr0V1o2bUVLdU2mratwvmNC3A2712cszLR5ElFmycFAaUEpYKT5Fok8SlEZX9EZTR9Bip7zWQEzGS0s9CVNxk717rw65WrcbWHUVdVuMYua/qBZxuut4ph2CUhI99/2sirfSTiX9qyKQgIAoKAICAICAKCgCAwJhDw+v/BsKtKP+8tO2N4/cf/ySzHppNnx4SvMxKDdCrU9Pm4Txdx0Wo1hpCuX79ekTROIlSToFrxR4KiN8KGnyfMeAdT42P7J0fjwnlJGVr/7B9/h/Pnz+lhDXtPAphkCAk4EnFUi5GYI2nCquZULvL6eM36ujUhw+vjdett6XsnrbRtsCdmJPtoTyTYCwoKVI5QKpCPHz+uClZF3nTaZl8t8rujta3Hx/M71/V4uI+2xmeMqmsnEUpbI1HHEG7aEEk8p605nzOxud5tLPLZ088lbW3evHlgmgvizGebzzjxpwqc9yVyce7jPWOTRRCIRgRomSQ+nYWSAl37QiwfT5VoZytCrWfQceYIWo/sRNPuUpyt8qGteDFa8+eokOuO3ASwUWnIEHeYLJI0EzATAGsWQirsnQpEIUKjiewczFg0Oco8rx1WMjrMFDD1AdXAS1e78U/rfDBMFnCqgeEtxdfNknaj0N9i2NV/GhP//pdBCgKCgCAgCAgCgoAgIAhEIKCKNPmPG96Sjus9le0/yC3HggPHwv5NLw5xNDo+wz0mVrNubGxUIeJVVVWKCGV4PMPESQpS0UfSwUluRZIQF9vOzp6NB+7/uapaP3VKPyRpXAyoHL3t1qkoKdnapXMZbgTCRBZDlhmuTBKFilAnAaWv/WLXKZ+HSSutpmXuS65TpUd7ol0xPyjtzFnARocsD/+dHvkzUBVKJSLD4lkxnqHaLDpG0p3kMLEZimdsotmeJov5bJJEppqWPbGkqjsnJwcbN25EZWWlUh8zH+358+eVCn68KpBH3rrljNGCAAlSEqJBdCIYbEag9SQ6Tx9A66F6NO3chnPVBTi1dQ2aNyxAk28Ommw3mk0WRmJLV+QoiTESbQE2s2f4utpHEk19P039ZjCknPwmeonlYK4LAY8L5/JnILguDWU57+HXK5fjm55tMPJq8O3cGnw6vxpGXuWzEf/Slk1BQBAQBAQBQUAQEAQEgTGBgL39OiO/rsworDnxrTz/8a9Y1cfe2L6vPRQMMcOWI/wsWtyc4RkHlVBUR5IgoGKKyilWUPd4PFi8eLFSrJFwcCrWtPJKExGDJWCy3O6uqvWT+lePdqlL42NjkJ7mAlUvoSBdvpFZiAev33mdl3vtzmONt3XaB/HSjdfH0PgFCxao4jVUHJMIPXTokCLg+6vkTfvUbWTu9sDO4lQQ9vcLKgv5ooHqYz5fTMPAPLx8vpgvlQWkSNxprHoj3PXzNt7sZKiuR2PHnsekIpREqFYfkwgl6c7CaFTm9hYar21soPe1v3sunwkCl4oANcrh0PYLv7ygW+YnuoVD4/V3w8Rn+NMLvwwCwQ6EOpoRaDqFjhP70bK/Emdr83F22yqc2/ABmn3ZqjJ8hycZARZHWvcOwOJHLJhkhQsgBa1wMSRVHEnl+dS5RMM5P0masgVNFlMKK0eVelQUpGO+QBRVo07Cmtuq2n0ulaQp6LRTccDjxrSVC3Dduq24xqzHZwr8MKyKPxrr9/3esKviv5Jf9bzhrf6RAXxiTPgEMkhBQBAQBAQBQUAQEAQmNgL4hFGw9wvGxp03XEs16eqyG5+u3V3SEQJaVXECOiIMP7vgplxwQKJ/jY5+bxWSuZ+qUIYrU7FHNRUVfAzdjVSrDRWB0fM4mch2ZyDbnYmMNBfuuO0WpR7tK9+o3h8XF4cHH3xQKe5GGn1WPReSqvewZU3oaaUet6m0pV1REUk7o0KPSknma9U2OdL3cKjOx+eHpCd7ve48NsnQI0eOqOrlTA3AsHgSwySII9XHPZ+L3vGd6N/hiwg9LxEL2heJUCqQaXNU2RJjKkL5cocpMFiYq6WlZczbmtOuZH18I8CXsuEXs/z3Rpgu1f/yUHNN1+fM5BAMAQH+fee/U9SvOhDsaELn6UNoObwDp2rX49S2HDRunI+W/Gy026no6Cp61F0sKYIAY85QJyEm6z0JQsHj43i0epNw2nRj3uIl+JpnC75qV+D7dsVZw1fXfqXPf+abvvKzxvqdDYZV9cOJ7WvI1QsCgoAgIAgIAoKAIDAWEXC7PxW7uXrL2U6gmU5HiKqMrrKuY9A3Y6goidB9+/apqtYs5kIigYo1kg6a2HL2I6GKZMV6EqRzst144rFfYUpXblFNhPbVT7r5ZlWZezRuBQkvJ0kzEUkr2gkJKU1MkexjsaR169ahqKgIJJGpCKVSkiRob0SoJhVH4x4O5Tl5befOnVXXW1tbq8g5pgggEUpcaB9OVaPzGZuItrOUZ4wAACAASURBVHOp16xtjaHxtDfOS0w5sGbNGmzatAnEnGkJOL9RDerM/zlebGwo7VWONQYQULlAOwH2OoJFc6Vd+lEVMxFoRmfTCbQd242W3ZVoqjTRUrQY5/PmoMXOUKHxLWYK2pSicxZgMkfoTCE/P0YIf5zwExL0EjExUxGwEtFqJSInZz7+ZfVGXGOVNxreqpNftEs6r7ZKg0bh3jbD9P+fsegSyJgFAUFAEBAEBAFBQBCY2Ags8V/1X3zbig62tqONGbuCVGnQsdI6juhyskgK6EYylKGjVOuRrGK+TJISJBfYSDj0R1Loz3Xf33cv9zMSpLOzMvHWG69jSny48FJfpCj3T50Sp6rbT3v9NXUDSICM9EIihgrAkcDncvEd7O81Oe4kz3XIMlV6TLfAAjbMlUk8xvqi7cjZa2Uor437SYQyBypJX/1sMT8oMdLPlsZosLhPtN/pZ8jZc103hseTeGcuVqZhOH78mLoPY93eZPyCQH8IkBZlIaUAFaKBIAJUqQfbEexsRODMHrTs3YKzJStwouB9nDIz0JKbimDuhbB2hrmrYkkmiyjNUlXkVXEdlRv0EokvIROFUB6ADSCXdpWKZl8ysM6FgjWz8eN1G2HYtTB81fikVXHQ8NWXG3k1353YzoVcvSAgCAgCgoAgIAgIAmMRAb//KsO7taiysRmtdFW6CdL+3JrR+YzkDUN5fT4fFi5coHLukWDQqjVNNkQj+ZLtdiMrMx0P/PzerryjFyFJ42JUhfsD+/cjGBydfJTEmgQhcY1GTC91TNo+nDZD5SMVkGFF6BY0NDSoivHMTdtXzsbRsf6hPasmQpkHVYfGFxYWKrU1VYtORSgVtBq7S8V8on5f46XnJmJINTbTMKxevVqpb5mXVadh4LPmJK2H9m7L0QSB6ESA6lCGzTNvaPtHO9FYYaNx40I0+majyUpDe+4sBDwJ6DRZJCkRIXMWQp4ZighlHlAWSFIKSJOVxlPQppoLbc7PBkB6iYpSyOQB24CZhhZvEkIe5id1I+CdhYrcuXh4/jJcYVXA8FafvdZbdfyvrNJ/MYArjFde6Wq4Yiy6CDJmQUAQEAQEAUFAEBAEJhYCJEjzK4vWHjqpCgDRWaGiI1oXqtsYckoCwkm+aELCuS+a1pl79Lln/6jUo1SHxl8kxD42ZhJeeO5ZHDl8SGl5NXkykveFCt3c3FxFQEcTlv2NRduB7ql6pDqPxBTJXhKhGzZsULkyGa5MBfJAFo0/e70+kN+NxHf6Gg+VobyHzEt56tQpFRpPUo5qaxZLYkEf4kRVqMvlUvdZ46Yx1gpbvc3P9fpE7zVWzp7EMtN5ML8x5ymSzlSE7t+/X+Wj7e1eaQWvti3dj4TtyDkEgZFDQMfOh4tBqqD6zlZ0HN+Nc1tX4ZyZjnZPMuBJBHLDBFTIdCHoSVUEaafVVSTJZn+hcJKT2ApYSQg3FlqS/KJObGR9aEjgDpu2lQLaY8hMQJudDtgzUJ/jxoPLcmDkVTV/2a449W1f5VajcLvn2vzti77mq11qeGvSpHDTxHKv5GoFAUFAEBAEBAFBYCwiQIK0oKYoo+GoqoLQhhA6tR8zcp7TJZ2J1cDHGlEzK2Em7rzjtosSowyvJ3n6yMO/UDlLq6srFTa9ESuXBNogvkzihrkPoz2cmrbAMVKhx6JbrJJOApDFkljA5vjx40p5TLKwtxyhg4Bm1H+iSTRtF7yu5uYmVbGcZFx1dbUiglnRnISdVoQ6ybyJTnAO5vq1mpbE8XvvvadId+Zh5XPCNAxU45KQ1ramyc9RNxgZgCAw6giECzLxBWwIAQRbTuFs7QY0et8FiyhRHUrSSYi8oSHyBMeRw7HdSkernYR6y40/LFuJq8xSfNauwOcsPz5rl+Orvkp8zar2jkUXQcYsCAgCgoAgIAgIAoLAxEKABGnhjqKXKnYp94nOC5Ud0bxQkTUYcmO4fqNJJ5J0mkDR4bTM3Uiy7g+//53KKXqx/KNT42Nxy5Q4zJz+tgrJz/N61a0g0TIaS01NzahirclPjS3vIRWhVD8yVJnpFrZu3QoqI0lOsZI3q8Zr4lBjpgnFsUBYRY5dXwN7hv0zNyhDs5kftLKyUqkUc3LWYvHiRSpnLDGiHbI5ye1INehwPQ9j9bjO55i4cZu2xhQMK1asgGVZSn1LIvTw4cM4ffr0mLc1p23JuiAwnAjwvavKN4oQWo/vwbnNC1UYfaedClgsrJSoiFIh9kaO2BOshwbrNisdjd50wHwLR9el47FV6/A3ZhmuMath2CX4K18lvmrWbDQMfGJiORhytYKAICAICAKCgCAgCIw1BLoI0vu31KKjqzRTOABuOF2lwR1bE0cMjY6W6uo6hJuEnVaSsbL5wYMHu6tNU8l46y23dOUeje2/j4vBn//0B2RnhaveL1m0SIGlr31wyA3+V1QjavXhcBFfJKL0sTVJpckpKkJJMufl5aGsrAy7du3CRx99pEjC0SKNB4/mx38ZSdxym9dFIpR5KU+cOIE9e/agoqIC+fn5ihR2Vo2PJEE1jtK7u20qEgttY3o/yVCtCGWhNxKhJN2pPibpfvbsWaUI/fjdkz2CgCAwEATUPBcMINRxDmd2leKEdy467SQVohwyEwFzVldIvChIhbQcGtJyRHG0pyPkyUBnbiravLNwJHcO/rwyB5/xluBqqxrX2PUw8vw1QpCONQdJxisICAKCgCAgCAgCEw+B3IZPGxv3FP9HfjnO0dNRicGiN8ae5BHzKbLCuJNYI9kRua0JkMH2PB7JE+ZoTEtLUyQKC9jk5OSo8G0qyUggcjwMqyWppRWKmtCkovGZZ55BXOxFiNGu0PoH7r8X6akpXQRpJubMzlYVxQfihA7ld/T4SQ4xRHuwGPb2u95wJcHMnI0bN25UORtJClIlyRyhrKjOEHLnohzuKMwH6hzjQNd5jUeOHEV9fTg/KFWxK1euVCpZ2rlWfhI33fS+3vCVfRfI0UhbIza0Z6YeYH7Q8vJyVZiLRCgLc5GUdj7HvIfa1gZ6P+V7gsBEQ6Dnvxi41XPhM9TZeg6nKy20WimA+Y7KFdpdZImh9WYygmaihNhLUakxZwMtdgZCngSVL7fNdCNoJ2C/J12RpFebZfiMrwJftyp2G56Kbxurt19tWNX/4/Nm1T8advl1E8/pkCsWBAQBQUAQEAQEAUEguhH4hJG3fd63rHIcbgsAoQ5mB2OSsKhdGEK9cOHCHuHDAyWFeiOWSKJoJR4JUapTmV+QajLbtlFaWqpUfI2NjSqklvkF+1tCoSACgU6wX7liOeJjYxAf3z9ByryjU+PjMG3a692EGK8pPT1DKSY1YdnfeYf6M56TZBFzel4MX+Kqm/4usdSN+xiuTHKK5B9JQJJTe/fu7Q6LvxiuQ319Q3084qUJ8shjE0cSoVSEMjSeNkXbIrZUydLmNPnpxExjKX1P0tOJB3HjtjOtgC6WRPWx1+vFtm3bsHPnzh4vM/p6pvraH3lPZVsQEATCCIRD57nOF1nBcJqeUFBFpXQiiMCZgzi/eTFaLZeqRh+0EhQJxtyj4byjYeVowByD6kEhNMccoTnU6tIOKxWdViKCVhI6zVS024kIWdNxeN1s/HpVLq42y2FYFUGjsHavYVXlG4V7Gq/z1R79tqf8zeh2D2R0goAgIAgIAoKAICAITDQECgqu/IS32rrKU4qKk9SQBtCpnJzodf1IpFEBRiJJkyOaIOmNAHWSKVzXhCiVoSRVSNqxujlJKyrJSITqQiskvDTpxX6gSzDQgQMH9uPO22/BlLjJYG5RFmDqq5Egffo3T3aTo/q6qFytra39WE7NgY7jcr6niSLmUNW4RWKptzle3g+Ol5iSoGLV+IKCAjDlAAslaYUe1aC6aWwvZ5zR9lviRhtqaGhQilja6rx585Tqmbjo9BD6HuteYyn9BTK0Lyyctsbv8IUJ0zAwZy5TMFD5TDUo5wreD21n2qajzWZkPILAWEYg/JeRb1UDYIoeputpC4Wp0vbje3GqcAHarLQJT6QNNTEnx4tWQt2FZisDTb4EHMlNx1OLlsGwqnGjWYFv22Xthl0SNDZUthve0hkTzeWQ6xUEBAFBQBAQBAQBQSCqEbgxN/fT382vKzKsUizcdbhL/TFwInC0nDoSbyRJNIFCYvT111/Hgw8+iFmzZvUgoTQBRZKKYdysOF1XFy600tzc3OslXD6REsL0t99EbMzNfZKimiwlOXrXnbchJSkR7qys7mvitfEaN2zY0OsYh3unxkBXsneSoCRCOT5iSgJw/fr1qnI688OSHIwMib/YWPW5Lva9kficY3GOx7nuPD9JdBK/VCYWFxer3JVUhFIpS5JYp2bQ9ke89Lrutf1O1L6vFxrEhxjSzti4/e6776p8tMzFyuJUVB+fPHlSqZyd90Wv6/sW2evPpRcEBIHLQ4DPVkhFm1A5GlaPkiAlTdrOYkyH6nHeNwedZhICZpIQpKI2nSA2kKQKjrWrAmRvodbjxv3L1sKwq2B4q3CdtQ1f9VYeMHy1/xTVDoIMThAQBAQBQUAQEAQEgQmHwBL/Vf/sqysyfOX4Y1ldl7cU/QQpCZJIkumNN95ALHN9TpmCF154oftzFk8a6fDtyspyxE6+GVOnxF2UIKW69KUXnlN5RyOJMl4jc55qkufy3NnB/Zq5VklOLVq0SIWFs2DQoUOHes2NOprjHNzVXfgVx06loW4keZn/lCkdSPqS/GWhqNzcXEUMk7jrjQSNvIeyfXFFqE7PQIUt01tQEUpVN0Pj9+3bpxTdF+5UOC+oc1vWBQFBYOQR6J4zA53oDAbQ0dmJtrZmtJw7gaY9pWj0zgHD5lmESdSO0ap2lHENtW0GrETAMx3ITcdZbzravCmoMefizjUWDNuPz1jl+J5ViyvN6sQIn0Oq3EcAIpuCgCAgCAgCgoAgIAiMLALu0k/9D29tvpFfiTsKyxCOIg9GcwpS5QWySryTeCLBMn36dEWOTomPR1xcHH7xiwcwY8YMpTrjjwKsoqvkLsObYLW5qQkPPfQLxMVMugg5Gof4+Bg8+sjDmO3ORJb7QjV357WRmLxUReZQusokl6mWjBwDsdSN5wtjO5RnHpljkRDVOUIZnr19+3Zs3rwZJNaJPQk72pdWNbKPJOed90vWexKixIpKaDaNG1W2VB8zHy3V4FVVVYp01+ktIm1NW4LTxpzr+nPpBQFB4PIQuNhzxc/5fLa2tKLx9Cns27MHZRXl8OStx6JlK7Dk/SxsWpCKVk+yIkcDSjWZohR1Q01EyfGE3IxGG1DFx8w0lYc0aGYg6GERp5koXTMX/9/KAhh2GT7jLQsZdlWekb/rfxve2p8apv//XLex4SGjuOFvRtYJkLMJAoKAICAICAKCgCAgCFxAoKDgSqOw2vMdqxr/aW3F6UAAwQBD5KJ7IWFH4kqTUSSwSIZSPTolPqzajI+Lxa1T4/Hyi8+juek8EAqHAA5XBSrtWDLMOi52MqbEx/RLkMbHxeGWW25VxC7Hr6/F2ZNQYhEfXq8sA0OA90HnnOQv9LYmeknCHT58WBGhVCiyiM+yZctUjlCGdbtcLhXerck83o++7o/zXk3UdY0Tezad+kIXO6MadPXq1YoIZWGuXbt2qWJVzBEqiyAgCIw+ApwjIxvnSz6jzB197NgxldKiurpapVPJWbMG8+e9j9mZGchMcyEj1QVXZhayMjOxYV4y2u00hIlRTeCFizBFI5klY9L3SPqhs4Vw8TE+A1RQB6wUtNnpCHlnwV6RgX9ZtQFfsSqDhl3d+KXCelxVsB2GXbPpG5saNn0pr/L6C/9AlzVBQBAQBAQBQUAQEAQEgZFF4BVcYeRXLidB+vdmcWB/SxuCgaDKITb6blvfI6AzxyJAmpwhgZWYmIipU6d2E6TM8RkfN1mRlU/95gnUVFd2HXB4UghwTMyLSJKWofXMLarzjPbWx8fH409/+lN3vtS+CDaGHdNBlWVgCPA+OMPiWeSKeVSpCCVZN3fu3G7CU9uP7vu6B7L/46pQksmaDGUKBmJLjDdu3NgjHy3TFFBxpgkYncJAbw/srsq3BAFBYLgQIBlKIpQKehaXY8FCFj3jiyO+iOTLDvXyI5NRDuFohwx3NjKy5iDTnQ23OxvvpSeiaH4ymr1uhMxEBFjRW3JuCgZiA8oGgmYCWsxMIDcVq1d9iL/1bIbhqwxeb27F35lF+LpZ1mbk72gwCvxfHVknQM4mCAgCgoAgIAgIAoKAIHABgVcKrjTyqnKvt2raDWvbqcqzzQgFgoj+IHuoXJBO4iopKQm33HJLD4JUE5OxMZNw9523Y87sbJw6dVL5mU6V4eU4nvo4dDJfeuklxMRQPdp3xfqpU8LE7b333ttNMDmvw7mulYvMAzrRFieBxvXIhXg3NTUpNSLzVFLdRHKOuSup4v3ggw+UY08ST5N5QoT2JDqdtha5TqyIm8aOtkg189KlS2GapkpDQMyZ7uL06dNgwTPeE1kEAUFgdBDQc6bunaPgPipCIxX0tm2rVBdMecGXR5wH+pszs92ZYEvPmoO0rLnIzsrCB+mJKFmYilYrFfDMUDlHeypIRZ0oZPFEt4EUhDzJaPYloc2bhA+WLsU3csph+KgeLcePzCJckVe336jY+4UL/0CXNUFAEBAEBAFBQBAQBASBkUXA77/q6oLqomvsWr7NhnnkBGOSwf+ifdmyZUsPBWlKSgpuu/XWXgnSMGEZoxSlv3nycZSWlChVG8nNy130MUjOUT1KZWhfBGm4aFMM4mInKQUsndH+SDt+xjZalewvF5vL+b128qk+pArxzJkz2L9/v8pXybyVDNtesGBBD6eejn1/eEaSgLJ9gTDVtkZMmCNUK0KZj3Xnzp04cuSIugckWbTN8/7q+3Q591p+KwgIApePAJ9LzpfMqcwXFnxmqQjl30qPx6NeHPElR7cidBDzZbY7QxGkGe7ZmJ3lxvupM1Hx4XS0MISYxWnMBFFNimpSbCDCBoJmClq9iWgzUxG0ZqHRdMO1fDluXFcOw+vHjZ5tMPLrDxqm/4sj6wTI2QQBQUAQEAQEAUFAEBAELiDg91/1Q5+/yPDWwrArkLXzMACShtGehRSor6/vVmBS3UYF6e2339YPQRpWdTL0/c47bkdSYiLOnGlUXunlkDyhYFCpGFlsKTaWYfV9V64nQRo7eRI+eG+uCme8GEGnFaRr1qxRRNTlu9CjdwSNse57Gwkd+5MnT6o8lSUlJSo/6KpVqzB//nwwjJuOPTHRZJ6QoRcITtoSsdHNaVvajohXWlpad55VEqEMo/X5fGB+0N27d3cToc7Q+N7ulewTBASB4UGAcyQXPVc6+8gznj17Vqm4Wehs/fr1Ks0FFfQkQpmeRc8DlzNnsoDg7Mz07pad6Ua6OwvvuqajZH4S2qy0rrB6qgTD+RdFMTnRFZNy/c5noMOehU4zFchlXtJUpSI9bqXjuaWrYHjLcYVdi2u9/lbDU/HtC/9AlzVBQBAQBAQBQUAQEAQEgZFFYIn/qn+1dxQZvipca1W2/bm0gW5Z1BOkVMpQHaNzINIJZHGdO+64o1+C0qnsZJX5X/3yYWzbWoxQ6EKORO2cRjqi/W2/N3f2AKrWM7Q+Bvffdw/Onm1UYckXI/j05yQIWahpMGPrb9yj8RnDsJ05QhmmXVhYqIg6kqCRBKjGQDv60vckRXvDg5jpMFmuE9dFixap9ANUhG7fvl2R+rwPVJw5FaGjYRNyTkFAEOgbAb6s0DlCd+zYgeLiYkWEMiyeJKh+3tnr1tu8MNh9JEjZGFqf5c5CFnOOZsxC8cJktNhuVYTGSQbJupCDYgMXs4EUdFiZ2GtmIm5NLj7rqcRX8msav2yXXzeyToCcTRAQBAQBQUAQEAQEAUHgAgJ+/1V/791RZHir2m70lDffsqG6K7g++hWkTU3nu9UxJNVIkN51550DIkhVqHtcOOR+SlwMpr3+qgpLHAwBuXPndtzzM56377yj+rOYyTejvGwbQsFwhWCd860/x5XXRoKLysrBjK9vt3tkPmFI9oEDB1BWVgYqYZkblMpFOvKR181rZeN+3Ud+ZyJvR2KmyRDmCaX9kxSlcozFklho5dChQypPK5W5zkJJtCPdnOSo3jcyliFnEQQEgd4QOHHihIqQYKEkXVhOz3t6XnTOBXqf/s7Q9ZmY7c5ARlY20t1zVd5Rhta/m5qMigUJ6LDTEGRBJvNiZJB8LoSh2ECkDQQ8LrR7E7B7ZRp+mFMIo6Bhp1Gw9wtGAa40gE9c+Ie6rAkCgoAgIAgIAoKAICAIjAgC/22J/6rv+upIkJ7/x9wq/FdfKc52khyN7hykJHWCwRCooCEpRAeRocN3333XgAhSTVjqftLNP8X9D9yvqp2TSOJyMTKSY2hubsFfXn4RsZNvvihByu/MmP42gsEAQgESVkGl6nOqYPtzbBn+fLEx9eZsD9U+TZ5FjoHbVCLSqd+zZw8qKiqQn5+vCn+QrKMjn5qaqhqv1enY93e98tkFpShx0422TlxZLMmyLGzduhVUlbECNfMOyiIICALRgYCeK/XcqUdFFT1zKh8+fBgswEdVd25urvp7oP+W8YUH/6bplyCjMR+q0HpFkM6GK2sOsplzNH0WNr4/C212BpA7HUFzluSbjMg3GUmEybaQo73agCcRTXYmQp4MLM55F99eWwLDqmg08mthmJV/NyJOgJxEEBAEBAFBQBAQBAQBQcCBQG7Dp7/srfV9yq5s+V+5VYFPe4qw5yxJlugmSLWjyYrlmmCkM3nPPfdclKjUpGhkz+JKN998MxISEhTZ5FTW6fM5e6aJo8JnSlwsWJk+8njObYbW33P3ndi/fx+gwvnDIf3M/chxX8z5pZNcWVnpPP2IrtPBZ5gnCThWLGflco6HxZJI1NGpp4qR16LvhxChFwjOi91f/bnGjHhSXfzee++pYl5UhLLQConQU6dO9QiJp51qAkb3I2occjJBQBDogQCfQ75o44sj5gjlyws+u0VFRUpFz4gAPut8caTnTD7zeh6Ilj7L7e5SkM4G1z9InYGN701Hq1KOulRV7jbbhXaVd1RIsF5JMCFPhUDvxQY6rGS0mykI5aagnZ/baViwcl7nV82StYa3erdhlv93o2DbV43chq84/sUuq4KAICAICAKCgCAgCAgCw4pAbsOnr8urzjN8FY03WrXHDE8p7MPHejh70bxBtaKTkHvmmWdwy5R4levTSVAOaD2OxZXiEBszCQ/+4gFYpgdtba2UkipSUyk/Qyxgxe0gThw/jscf+9VFzsWiTTGYOiUea3NyekDJwzL/5kAIUl4j83SO1kJSlMV8GB6vC39wTGya1IsWpz4ax+HESOPGnmNluoEPP/xQKW5JmDMVAZW4JEKbmpoUMT1a913OKwgIAj2LJUXiwfQVzA/NOXL//v1gsSTO1UwnsmDBApUeheQn5wD97Dvng2iar9Ky5iLdPbsr12gmMt3ZmJOVicysbMx1zUTpB9PR4U1Fp5WEThVWT3KHuRSFHBVyVGxgMDbA6vYBiypsF87baXht2eKWz1r+s4avapfhq91grG+wjSX+q4bVD5CDCwKCgCAgCAgCgoAgIAh0IeD3X3Vtvr/IKKjCl61aXJlbhuyd+yJ9wKjdPnr0qHI66YBqBc6rr7yMe+9hqH3/qs6+Pp8aH4v42MmIi7kZ06e/hX17dyMY7Owq5MTw+yACgU7MmZONyZNu6v88cTGIi52MF55/TpFdVBbpheuRhab6cpbpUOfk5IxaiD1VUJoY7WuMsv+CYpT3SxMixCU7O1sRJSRMVq1apZTHzBHa0NCgbID46tQO2j6kFwQEgdFHQKtBqaDnC4vjx49j7969qKmpwcaNG1Xhs8WLF6kXHXzZpVu0kqD9zdMZWax6n6UIUpKjJEwzsuZijisB+dlvodWbiZCVKIpAIYTFBobFBlJwLteFJ9Z4YNj1u6/xlbV+zVdWeWNuw6fFZxEEBAFBQBAQBAQBQUAQGAkE/P6rvkiCNL8S15qVMMxyvFpej+AFHm/0PdR+RkDljiZGteOXnZUJV3IinvrNE93kJUPc+yJE+9uvqs7//F6sWb0SHR1tiiQlQbp79y7cfdcdAzomv1ddXdUdBq0vh443He6BFGritbEKOUM2R3rhOKmSonpUYyx9TzKUyjCmGGBPMpSKUCrISKCQSKGyjEW2WLDKWSzJeS+JMxf2et35uawLAoLApSPgfJb0s+XcF3lEfsZUIsypzLzPJSUl6oUGX2zMnz9fvSiK/JvD+VC/FBnLc2O4Un2GCqfPdGeBBZnSXC6sf2+mKsgUUgWZkoQcGxZyTBSYg1FgjqffBMwkwEzDPk8mfrZoJQxvJYz19VWGEKQj4Q3JOQQBQUAQEAQEAUFAEDCM/+b3X3V1fl2RkVeFb3oq1D/IHi2qQYdD6RjpQEbTNskm5nNzOqXZ7kzMzspEVmY6Xv3LS/jZ3XciLmYSWK2+PzK0r8/C5GoMXn7peexq2IlAoAMvvvCcCsXv6zd6P38774P3eoWMjjhVSSQ+nePva53XSad9NBbivHjx4gGNs6/xj+X9JD90jlX2vBadH5TFVUiEMl0ClWUMjT9//ry6txfLYzsa91LOKQhMNAR6I0T50ofPKfOD7ty5E9u2bVNE6MqVK1VoPJ9vEqE6LJ79WFSFXsq8yzyjVI6SHOXfUaUcnTsTTbYb8MwAzFnokHyjQhALQTwsNsBnq9V2I2CnYteaBPzruo0w1u8sFF9FEBAEBAFBQBAQBAQBQWCkEPD7r/p8/g5FkP6tWQ7DW4FbCyvQHGCuzehf6PguWbKkB3EXVsGECdJstxupKUn41S8fGRQ5qonOqfExKuz+9ttuwbTXXx0AORqHuNgYlaP09KmTKo1pJJocOwk0EmwDcWLprFPRNNILx8nm8XgUWTCQsY6X75AQ4lmKLwAAIABJREFUYWoBqmdXrFiBDRs2oLa2FkztwLB4KnqdofEaK2c/0vdLzicICAJhBPgcco4lGcococztS0Uo51y+8Hn//fdVaLxT/ekkQTnn9qYWHS/zW+R16LD69Kw5mJ0yA2b2DLRYqQhZVLYlIMDCMhZzkIraUTAQGxh6G0hEwEpAp+lCm5WC9etmY/LqvP2Gt+oxw1vxqOEte9TI2/6YkVf3rZFyEeQ8goAgIAgIAoKAICAITCwE/P6rvu7zF33Krjhr5FWFPmNXHZ/sq8XBtk4gEK6O3UlfM4pD7m3b7pe4o4NLp/e1117DrbfegsmTJyM+ngWZLj1HKRWhYUXpRX47ZQri4+OxtbhYkaO9KQk1ibZ582alTox0ViO3qWCicz/Six4nKzBTPekkECLHGM3b2g44Rl4D8eT1uFwuVU2a+xgav27dOmzdulWpykiEnjlzplsNSixkEQQEgZFHQM9DnEvZensWmcKCOULr6urUy4y1a9eqF2h8wRFJdvJ5H6tz2XDNs7Mz0+HOmo3MtFR4s99Bs5UmZKiQwWIDo2EDdorCfdPqLPy/6zYEjYL6wPW+bQFjfQMMa3vyxHJU5GoFAUFAEBAEBAFBQBAYKQT8/qv+Nt9fdI1VVWjk1eBqqzLwf6wqVDc2hYu1hwASpNHMC5WXlyM1NW1AKkyqhl588UXExgyQ6BwEiUriNTY2FjNnzlQsgnbsIykF7eBTkajDtvtzfPmdvLy8HorFyGMOx7YmdxmGSjJxLJEKHKsmQlk8hSQJq8YzlyBzChYUFKgcoSyWRZVZb0tfZExv35V9goAgMLwIULHN3NNMZbFv3z6UlZXBsiz1TPP55jyZmpra/dJMz1f8rL/5VT5zIy1rDtypyVjleg2nTbeE048GMSbnFELWSkbATkGHmYR2bxLqV2Xi5hUefNGswo35NTB8Jakj5SLIeQQBQUAQEAQEAUFAEJhYCJSWfuoLRbs3fc6qfdywK32Gt+b97+f54Tl4PKwaDQURpHw0SoVzJBkPHjyoiLuLObh0lBkm3dnZCc+6dbjjtltUhXmVm3SQ+Ul7U6HGx8fi1ltvU7ntBkIVHDp0qNuZ7+8aSPQtX75cqRkHctyh/k5jY6PCORqJBt5bZyNJwnEyjyBzClKlS4L33LlzigglyaIJ6qHGSY4nCAgCfSOgXxjpFy962/kLvY9zNVNZMDR+y5Yt6qUGw+L5bOvnnXMm1/ubOyfqZxoj55yt9/HvSeT6++/ORU7WTDSamQiaSQiYEkY99GHUgqlgOnAbCHpc6LRnYd9aN6YutUEF6bfMSiFIJ5anJlcrCAgCgoAgIAgIAiOKQE7l9d1VMnOOfNawKzbPrdsLlYU0xP8PsXB7VC50pKkmorN3MSeYziBDqBmGyWXvnl148fk/q9yigy3gFEmQTp0Sh7iYGPh8vgHj1dh4ujsPXn/XwPEzVJSFRUZjIanICu39jXE4P9POPHvt3GsSlMpg5hUkEer3+xVpztB4TcJovGgvsggCgsDoI8BnkXMK52POaUxnsWPHDhQXFytF6LJly1QBPr7soPqbTT/3wznPjLdjO+dLXhsV9Pw7yBdHjEigApe5rY8cPYqTVevR6HtX5RkNV6wfOJEjpJdgJTYwDDZgJqPFykTISsO+tSm4bW0+DMuf/gpwhfFKwZWGu/RTRkHBlSPqM8jJBAFBQBAQBAQBQUAQmDAIWNX3Gt6qnFfKdgTaKBwNdobVo1FKkGo3n8ThQBxbOocMzeRFhYIBRaAtXrQQP7v7LsTHTcbUQYbUa6I0ZvLNeP65Z9VxI8k5PdbIngQBC03Rke3vGvg5CUpWXR6tZdGiRRcdZ3/XcKmf8ZpJgupCScSJOUI3bdqI2lo/Dh8+rAolReJB8kWHxuv7oPdFfle2BQFB4NIR0C8bdN/XEfi5JkL50oLzFwk5Vo1naPzChQvVvKdJUD7zei50rl/q3DGRv8+/E3PnzsW8efMUEer1elFaWqpSEjASIDwnhl8WBcB04504sb1MhdV3Wi50WC4Jc5ZQd7GBKLCBdo7BTAE8MxHwzERpTibuWL1u13+3SzKM/P3vfd9Xu8Qo9M8xrKrvTBg/RS5UEBAEBAFBQBAQBASBkUTgCyuLvn1vsb/lXGcnGGDP/0Wr8E475wOtBE/HcdeuXd2+PH9PZ7GhoQEvPPdnxEz66cCKMPVGpMbF4PbbpmL/vr3dxx/ICskDEgUDUcHS6edYR2uh4mgoiAdniCyvmyoxkiEkQj/8MOzUU4VLEoWqMpIqDI+PrBo/WjjIeQWBiY4A5049/2osOJfp/KAHDhxQ+X2p6uZLDb5cYcoLPuOa+BRFqPuS5lPipudL/feCmFJBz4JUGzZsQHV1Nfbv34/Tp0+jubm5z9zKIQQRCAXRGQzgWH0pzlhZQohFASEmKsxhUGGOl/tqJiNkJaHY8wF+nFsII78aVxVsxzfzajo/mbstbiT9BDmXICAICAKCgCAgCAgCEwcBb+k3/31j9dmjLW3dBGkwSiOTtYNOIm2gxB2/qxdNkHK7rbUF8z+ch3vvuQuxMZMuucp9fOxkrFi+VB/6knqOSTu8/V0HHWQqgUZrqamp6VZ39TdO52eaDGHP/SRHdZgnc8I6iVAWS2LOwd4KJul7pe/5aGEg5xUEJjICfP6YG5TkG0k4FkpioTnmCPV4PFi6dKkiQvm8a1Wontv47DvnBln/OEGq50tipudMvthj7lUSoTk5OYoIraqqwt69e3Hy5El1LyLnRb74Y+P+yM9ov+1soSDO7arEKXsOAmYKOs0kIUnHC5km1zFObTkJyE2Db7UbP1hrhgxvZf51ef6Wb62tiJk4TopcqSAgCAgCgoAgIAgIAiOJgFXzjW8VVp+qb2xCJzoRCoYQzQQpnT+qQgfibNPhpBPfm8OIUFCFGu7YXodn//QHxE6epELuLx52H4O4mEl4+qkncf78OYSCl56PgAWEBkoeUMUZDpEceZqGBaW0094X3nTsSYxoVSgde1aMLywsVIoyOvXHjh1DU1OTIlr6cuBH/urkjILAxENAP396TtS9RoJkKNOS8Lllvsr8/HysWbNGhca/++67HyuY1Ne8IPvDL4c0Ds55VOdZ5dzJl0dMO8CoCOZj3b59OzjvMjS+vb29m/TU9+dSe31/WXzx9P7tOOl7TxVkgjlrnBJKokgUVer4soEOMwNBKwFrVy/E36+tbDYKK9oNSxSkI+kmybkEAUFAEBAEBAFBYCIh4Ku+4ar86pZNh08igE6QHY12gpQh2HQ4nU6ndkSdPT+nwkkXanI6l6FQAGBDEGfPNGLBh/Nw1x23K/JT5xjtrSeBesftt6C2ukrlbGVu00tdWKCEoafOsfa1zkr2HL92dC/1XJfzfTrpHBcd+UinfsGCBYo4Wb9+PSoqKlSewePHjysilI49w28jl9G4hsgxyLYgMNER4HNIRSifV+YHLS8vB59jEqF8rjURqp99Pdfqvq+5SvZfUIjq+ZIvj4gbQ+NZiMq2bUWE1tXVKSKUCnodGh85P0ZuD9Zug6EQzh/ageP5H6LFSkfQSlJ5RzusFCFJRXkpNhDlNhA0E9Fqp6PdzsDSFfPwdXPLWcOsufPTZtmNn7brvvdlu/y6G3MbPj2R3Ba5VkFAEBAEBAFBQBAQBIYPAd+eaz9pVx7M3PcREAyoPGXRWsVeO4jMT6kJRjqffTnm2jEl0dfn0pVwlc6o31+Lxx57DLGxMYiPi8eU+LiPhd7HTJ6MrCx3WDk6yGStrOLMghp9jdu5n441r3ekF6pWmQOUilDmE2ThD4Z5Miye4++LBOU4h8qxH+lrlvMJAmMJAT5nukWGWHM/91ERSvU2c4Ty+eVzzNBtzitaxa6Jz/7mUuecNJHXNUbsiR9fHmk8uI/h8awaT7KZ+VgZ7cDUBMzVylQiIxYNEOxAJ9oQCAHNRw/heP77aFcFmUiK6ja+lHainJT7OR5toMNKVikx4EnGGSsDScveD92QX3X+msKaxi8V7my8Ma/ihGH7i4fPSZAjCwKCgCAgCAgCgoAgMIEQuNa384bP+6pbnqvbA9ChDgUYfR7VC8k5OqHaWdUOam89iVRWPx/oQvKPFYFvuukmxMfF9iBI42In45FHHlEh4wM9Xm/fo6NMNZHTue5t7HofScmRXjTBQpLUSb6M9DjkfIKAIDAwBEjEURHK/KAslET1PF9w6EJJnG84Z+qm5xfpLyg/+8JCq+hdLhfYiCHVtlSEUoHLQknMD0oymn+f9PypCeyB3cGh+xajQPhnvPnkIRxavxTNtluUglGuFByP5J5c0xCQ1mYqQmYSQmYi2rzpOGnPwcsrl+EKqx6Gr7T1Wqv6kOGtOzSB3Ba5VEFAEBAEBAFBQBAQBIYPgW+u3XnD17z+lnvK6lRoPcPxEKVFmrT7SKeTOdsYxtiXQ8v9VPjQka2vr9c/7bfXTi2/xOrADz34ix4h97feMgWbNm1Ux+B3B7Pwdww/p2M9EIKUIZoMxxzs+QYzRv5Gn489CVL2et9gjym/EwQEgcEjwOeQSkQSocxTySJqzBG6ZMkSNddxrkhJSVE5gTUZ2t/8KJ/1JEY1ccxe//2g0pYKehZL2rRpE5g/mkRoX0pQPU9G9oO/65f+S/5l6kQIHafP4uimRWjyJiBopQlBKgSp2MAYtAHkpqr71uKdiU5rFuBJwZF1s/HA0pUwvNUwCrfjh1blweHzEuTIgoAgIAgIAoKAICAITCAEvufbecO3vXUtP9lShXMdzMsZJsMu3S0b2V+wujsJAR0m2pezT6KAiiouAyX49PcCgU5ku9MxJS4GsZNvxttvvanCJLXzO5gr5m/pXLOS/cUIXl4Tr3Hjxk0DHvtgxiS/EQQEgdFBQM8HmnDjyxOGxVO5zdQgLJbEuY4vhObPn9+tBu1rvpP9PUnPSDxIfvJvgm6aDGXeVSpCiTMVocRdpxLhvdF/E0bHSgZ2Vm1D7DuazuLwRg+arTQErRkImkOgZBuD5JIoGOW+j3UbYK5ghtmzBc0kwJOKoOnCAU8apq7x4R88Jfgbu+zABHJb5FIFAUFAEBAEBAFBQBAYPgSoIL3eV9/yj+vLcKi5lSwiWPE22heGktLJjXSAI7fpAJumqRzcgTq5/B6bLjRUXLwFLz7/Z+zds0fBMtDjRGLI3zG8nuRHZWWlUrdGjjdym+Nfu3Ztn4qlyHPItiAgCEQ/ApxbGIpNEo5F21i9vKSkBD6fDytWrMAHH3zQrQrlSxK+TNFkHvuLvRiKnEcm0jbxYXOSoMSLqVNIMq9cuRIFBQUKbypCjx07pu6DJhid1sM5m/vZBjvvO4833OsMbGhvacGR0jyc8roQ8rClocNKEvWgELxiA2PQBlq8LKqW0kWMpqLdSlHh9gE7FUU5sxG/ykclaaNhl//k6976W42CHY8Y62seMvKrvj98noMcWRAQBAQBQUAQEAQEgfGKgG/nDUZBXcu/2mXYcupMWEE6BgjSU6dOdRdqupjzz3yfl1sJPkyW9k4c03F2Nu1Qkww9c+aMKmy0Y8cOVb2YuQGZP5XFPC42bv35woUL1fiH27mW4wsCgsDgENDPvybS9DbnDT0PkAhtaGhQilCm2GBoPJWLJPNIgg7khY+eE6TvXSlKIpQ5V6kGJRGal5en8GaxpBMnTihSenB3OIp/FQyovz/BIBBsb8Ghys1oNlOV4ixgpqCTbQwSQzJmUX+KDYSVo8Sh+1k2ue5Cu5WODm8yVnsW4Z9zN8PIq8JnC7bDWL8TxqbtMPKr0sar2yLXJQgIAoKAICAICAKCwPAh4KtWBOkPc7dhxaFj3URfFLuDamjNzc1KDTQQooBqrH4r2V/mxWoChHkBme+UIf0ej0cVSeG5eyuSMpBx8zta+TQalewvExb5uSAwoRBgflC+uDl48CBqa2tVFXOGbLNY0rx589Q8wOdZKxzZ8xnX/UDnhIn6PRLIVNKyJ2Ykl5kflAr7DRs2qLzRDI0nEcq/D1TokrDWiyat9fZ46YPBAM6cb8KhQ4exY8NanPbO7qpULwSbEGxiA+PNBgJKDe5Cm5UBeN5Bi52EzNXzcOPqDTDsKvzA3IIbTX/I8Da4hs9xkCMLAoKAICAICAKCgCAwXhHIq/muke9v/VruNrh27EfnGMlByjx9q1evHpAKkwQlycuBLNqJZu9cuE0ilFWKSYJQkVRWVqYUSlQqkQChKpSOO514Z0js5RIaJFWOHz+uhhM5LucYZV0QEAQuDwHn8x+5ziPr/KBUhh8+fBh+v18RoUzjQUUoq8bzedVkHueBy33+J8rvNW4aO86lnFOJKRWhnO9JhDI9yb59+1SxJBKhOhVK5J3X90/vHwtzp1OBrMfNnmPn3x9eL4t0kQgmDoWFhVi7Zg0WfTgPsxOmYdfyJMCciTCJIuTYeCPH5HrEpgNWIkLWDLSbaQgyH6knBW2WGxnLFuKLuRUwvJX4rK80dKNdKQTpePXb5LoEAUFAEBAEBAFBYBgRKPB/1cirqbrCLO14tmoH2rryrTmds2hcp8PICs4DUV/R4WbF50tZePyzZ89iz549KkTT6/WCofoMj2cuO60EI3kxkDEMluTgsTl+5sqTRRAQBIYXASeJpucAknEkozjfrFq1SpF1VC/yxQufaz6fg32+5XfhQnSpqakKQ86vVN0WFRWpOe/IkSNK/c+8zSSndfoS3hvnvRpeqxiZozuvh6QvX8Qx1zYL+lmW1a1Edv79USRyZjrc057DjqVJ6PSmqfyEQqQJkSY2MH5toN1OVAWb2s0MtFoZSjHelJuBmTnL8UmzAlf4KkOGb1vSMHoOcmhBQBAQBAQBQUAQEATGKQIF/s99xq7ZatgVuL2oEuc7OhEIBkbGI7zMs1DBORBygt/ZvHlzrw41HVESoQyLJYlKhVJOTg6Y93POnDnKadckJXs2khrsNUnKfjiJDj3+y4RLfi4ITBgEdGi1k3Tq6+IZik0yikQo5wAW8FmzZk03Ecpnm8+gfv51P5zP/Fg8tp4b9dj1/EjsmGNVF5siwUe1LYlQpiOpq6tTCn+qciPD4iPvmZMY1fc48jvRsK3tLrKPHBsjEj766CNFhPLvmc/nxfLly7tTMhBT4qdbZqYb2e5MzHFnqD4tazYypr+O0vmz0GGnIWAmos1Kk5yjknNVbGCc2gALNrXYLgStWYokpaK0w05Gm52AJjsTf/aYMLxV+IFdu9fYXLv077zl879TULnGKNq73MjZcf049WTksgQBQUAQEAQEAUFAEBgaBD6TV/etLxfsaDSscvzj+nIca+5AZ6gz6ss00fFkmPtAQljpXJLwYI5AOqQkQoqLi1XI5nvvvafITX4n0sHXjv5o9xwXnWYu0UwKRDr/si0IjBYCfE748kMTauy5TSUic1SSlKMilDksSdjxGXO20X7mx9r5nXOnxpHXQKUtc7CuX79eFahiLmiGivP+aPJwtGxkuM6rr429blS/8m8PU72QCGWOal2sT6dj4d+ggd73LHcmZrszkJwwHRvenYGWvOwwWWImoc1KFXJsnJJjogodv6rQy7m3QTMJ8CSh1U7Bjvz5+FWuF4ZddvpTdvVJw1uB6+xtMArqA4Zd8f8MjecgRxEEBAFBQBAQBAQBQWC8IpBb/DeGr3qFYVcc+6ZvGxoazyOIzuHyHYfsuHQ8jx07plScA3EqmctOhybSEdVOKZ354VaADmR8/X2HY6Sata2tbcjwkwMJAuMZAeZq3L9/P8rLy1V4MtNjRBZM03PApRBT/T2nE+UzzkfEjIpQhsZzm9iuW7cOW7duVWpI5kzmPSAZGrlw7tbLeCNJeW1UIzc07FTqWGKiSXjah8aOPdtgbCbNPRcp2e8jLWE6bPebaPK6FTkKM0H1QpAKiXY5ZJv8duzZDxWkvG/nfQkIeZJQ61uAn9j5oR/k+kNGXj2u8VYe/QfbH/hKbuU/jFdXRq5LEBAEBAFBQBAQBASBoUGgwH+jsaGu88tW5cGrfeWnNh4/gxAuOLDakY22no4oFTnz588flJM5GMd0NH9DMoLFOcYboRBtdiXjiS4EtL2z143PPhV5zqrx27dvx6ZNm5RSnKpFkp8ul6ubwOOzG+0vQkZzftHn1sSdDo/nfu5jvlUWS2LqERZLYhoCpiM4evSoug/RZTWXPxqnrTltkLbHNADnzp1ThfNIwuu0DFTK8kUW52raHnuNp8Z3KGwwzT0bruRkLEt+DefNDATNRMCcpVrATEK75RIFqShIxQYmkA10WElo8iUDaxPRab2JZm8Ktpkr8U9mAb6ZW4XvmVWdX8yr7bxmXfWPhsZxkKMIAoKAICAICAKCgCAwXhHYWH2DUVjZ8nW7KmR4y7B8/1EGcl++hzkCR6A6iflCB6vE0U5rtPW8Hiq02NOhpvJ13rx5iozQzvoIwCunEARGHQFduZuqPIYnV1RUIC8vT4VtMz2GJvI0EaX7aHumo3U8Gi/dkwglriRC165dq3I3NzQ0qIrxVLDrtAU0DE0isidxOF7mJn1dJELPnz+viFAWS6I6lnlTFyyYr4hQYhZ5X3vbF/mdy9nOcGcjPTUFixNewoncMDna2UWKkhhlfsLABCKGRO049tSOcs+G/p5RPR7OP8w5IUlVt2+z05BjL8VNns0wzMqjRmHDaaNgx381Xim4ku7MjbkNf/MVFmkFrhiv7o1clyAgCAgCgoAgIAgIApeOgFX1HaPAf/5as/KcYZUfSdhxCMGoz0Aa5m3oyG7cuHFMEqR0pEmCaiKUKQBITDAck2GZVMNRmXTgwAFVxZnkxHghIEaddZMBjAoC2n51rwdB0s2pyiMhV1paisLCwu5iSSTu+KxQGUplnn5uNNlEonQo1Hn6eOOpj5xreG1UOjIH5ooVK+D1elWl9Pr6erBqPIvW8X70tuh711ff229Gcx/Hqcfa2zioRGZeWuZGJQHP3LRFRUXw+XwKG6YOoF1pu9NpGYjpyNlbFtxZ2YqMzUh14d0Zf8Gh1akI2CkIeJIUKdqhyFEqR1NAwlRIqKEnoQRTwTRabSBMiiaj2ZuKgMeFTjMVrXYiWuxUTM9bjevMKtxgVjYaG3cc+Iyn5BXD6198pbem6L8U1q2/3rf1S5fuOMgvBAFBQBAQBAQBQUAQGK8IrN50teGrrfyKXXXYMCuKf1vegPZgqDdfMir31dbWfkzFE63khlYXkewhObFq1SpVKIaquD179iiVFp11vfTn2OvvSC8IjAUEaMtUGVIRSlUeQ7NZZI0Fa6gIJVFHlbQmozQRFa3PcrSPS881fPFCko9F3kiEUgXJdATHjn2k7gPvyXhdNDnKa9QkPMnfw4cPo76+TmFhmiYWL17cXaiLdqfJd43h6N3rTGS53chwz1YtOzMDWdNfQd2KDLTa6QiZDKdNUQRptBI3Mi4hFcUGRskGTDeCViLOeTPxgm8dizYFP2WXNt3g3Rq63i7pMOzq84bPX25srL5mvLo3cl2CgCAgCAgCgoAgIAhcOgK5uZ82vNXea7z+gGFXt9+9uQZnO6K/SJN26pkDjiTAaDmx2okmscN1OtcsXEKVG8dE0mfNmjVKDaeJUBaXYv5UkkXjmaDQ90j68YOAJp14Rf0R+CSkzpw5o1R5JOS2bNkCklEk6vhyQBdM4zOjn5vReobHwnk1Ts6xcq7hPMPGly4LFixQKUdYMb6yslIVS+JcQ0Jah8f3ZYn93cu+fjNS+/uyub7GzGtlSoa9e/eiuroaGzZsUKp85ghlHlViRRwzM8P5VXvD1onzaK2zUr3bnYkMqkczM+B640WUL0pBmzcTzDVKgjRgknxJEcWopBUQGxAb6GED7TZD7dMATwKO+7Lxe68dusKsOG7k+XGFvQ2f9JXByK+rNXz1oiC9dM9JfiEICAKCgCAgCAgC4xYB4BN/lb/9j1/Kqz1s5PlP/7uvDIdbew+vHCmH+FLOw9BIhqaPlBPrJEJJULDp8HgqkRgeX1xcjB07duCjj8IqLRKhfTnzl3Kt8l1BYLQQ0CSV045JgpKMIgFHWycRyvBkEqGsGs+XA3w2+MzoZ4Vk1Eg9q+PhPMRNqxp5PVp9TsUtCyXply4nTpzofunivEejZS9DdV5td87jcZ8u0qVD4xlJoIlQpilhoa7IuXrs2UMmMt1ZyGTe0bdfxbYPpqPDlxEuxtRFBjG0NkySjpJKTUipHqSUqCXFDqPFBoLWm2j0paLD41ZzxHHfu/h1bkHIsOtgeCvxde82GN6qaePWt5ELEwQEAUFAEBAEBAFBYFAIbNp+9Rfy/POusasPGHn+kz/yFKOu8ZzTH43qdRI0S5YsGfY8pCQqqAxlTxUSi0ORCGVoPMkJrdKiIlQ79U6iord9UQ2sDE4QiECARD9D45kblypFpoigalGr8jQhJYpQ9yWTwJo4JhnKeYY9ST4SocxHTPKZ2JMQbGlpUepz55zCdefcE3HrxvQmr625uRmMFmBuWtu2VZEuEvDMpUq7I/mplaCcozUZqnHV29HdZ6mQ+rBylDaUhfSsOUh45y14Zs9UYfXIfVspR9usNLRbqWqdJGm0kDLDMQ4SwL03ksN9t4GPhQrcoWgDIwd7v5bIa/z4dQ38egY2Djne+MYpYKao56PFm4hWbwparCTs8c3GvesKFUF6ja8cV/rqtnzNW/3oJ+3yeGN9/T2GVfUvf2XVfGNQvoT8SBAQBAQBQUAQEAQEgfGAwOfzar77+QJ/q2GX4RqrFkbuVvgOnxgzDjVVbFRtOp3igTjBdKojG51phqtqgoLED0kgFothqObBgwdV2DCJIlkEgbGGAIkmLppM04Sa8zq4j6HxtHWq8lgEjdXMWdWcYfF8tvissWlCaiDP20T+TuQ8Q/JTh8YTQxJ9fOHinGdOnz6tSFDnvRnr67Q73WhnkQvnVV43Q+OZIoAKWRLETMlAJTKxGt92l43ZmW7McWeJIglVAAAgAElEQVQgy52BdHc2UhKTYKW9ik6Vc5T5RlmIaXwTO5HXFzSTEYpoHycZSSgy5cCF1mmxgFVyj9ZuJ6NnS0I787iarstuPE7PY/c8tx7Lx8ceSY7yehMBM1H1XA/nm51Y9z3SDmT70u9/oMv+iV2HnYyQNQNV3oX4Z89GGHYlvmfW4pv59bjGqjxnrK9uNzbU4a+9FX8YD76NXIMgIAgIAoKAICAICAKDQuBaX/UNX/RVt5Ag/VtPNQxPCebtODhG6thDqaZI4pB0uBQShqSFk+ChWmvlypVKFUqlUm8kaH/OfaSzL9uCQLQiQDvWRWvOnTunVNCbN29WYfEM4XaqGPmM6GflUp4v+W5YRarnGPa6crxlWUqFy/ygznlGzy+6j1b7uZxxkRhleDyV/yRD6+vrVcX4+fPnq/mbL6e0Uv9SX3qNdZvLdvNvWCYy3NnIzMpGRnIyPnznRZyyshH0JIJEYbuVNuEIUuZSbLMTHS0JrXYaWq2M7tZmpaPNSu3RSESSZHS2oEkcnS1J4UpsL705j9P7uvPcXKfat91y9Rhn5Lj72haC8NIJQsGsJ2at3nQ02zPh8y7DD3KrYKgw+2pc4a3Dt6zqU0Z+dbNhVUjY/aC8KfmRICAICAKCgCAgCIwLBL65tvqGb/j8LYa3FN8yq2B4yvFyxU50jhGKlGQC1Z1OZ5pkhFNppEkKqpDoiFMRt23bNjQ0NKjweIZv0mnvbRnPZEVv1yv7xgYC2i7Zc4ns9T7aNe37yJEj3aHxq1evVs8BCTuSSiRE2ficjHWSaTjHT6KYxydOel3PM+zZOMewajyV5ySd6+rqQCKURDRJwa7bNTaMbICj1Lbo/DqJUJK/TD2yb98+FRrv9XoVCU98tCKUdqcx1PduotphdmYq0t1upGXNQXZqCuZPfxnH1qahw0rtyjtKReTEK8hEolORlx4q4FK6iUyG1wetZAStFLUfJEQtF2CldDUXgpYLIeJnpwFWKgKWCwHbhaCdigAbt800BKz0XlvQSkfQTofqrXSEuG1lIGhyvwtBL4+XgoDF5kLASlXh+uHzpKpzh+xUsAVNjsUF2CRtZwFWImBd6EOOfaw+TjI13BIR8MxS5xDCryfhJ3hcGh7ITUK7PQMhTwYWm8vxKXsrDLsChlWDf86txScL/DC8ZZ5x4dzIRQgCgoAgIAgIAoKAIDAYBL7n23nDd73+NiO/DDea1TC8Nbi9yI/WXkIgnQ5wtKzTOacDrgkL9gwFZm5EkhQ+nw/l5eXqO8zfp4mkaBm/jEMQGCwCtGUqQUmCtra2qsrdhw4dUvkq+QIgNzdXEaF8JpzKvIlKQGkC7lJ6YqWb/h3JPRaGYzEghsbrYklUnjM9QW/h44O9x9H4O9odr1HbXlNTk3rRxHmY+Wmp6OfcyxQlJD9pe0wpEEmEajylD6uNs92ZSM2ai7QMN959+3nsXZagyDdFAjHXppWIgDW+8432Tnilo2WtC+fXJKEpJxlnViWiceVMnFwxHadWvIPjy97C0SVv4vDiN3Bo0RvY9+Er2DvvFeyZ9yoa3n8Fuz54FdvffRn+2S+gdvYLqJ79PCoyn1WtPPNZlKT/EVtSnkGR67cfa8Wpv8OmpKewYdaTqm2c9RvV8/v8rIi/U7/9HYqSn8HW5GdQnvEnVGSEj1/tfg71c15E3ewX1Fg4Ho5t34ev4sDCaTi4YBr2z38Nhxe9iaNL38GJlTNxek0izufMQvPaWWhZl4g2TwraTRKxyQiSjO2l9Y7bpZFncoyJgNcsBDzpSpF+3k5FhsfE//RshuErx/fMOlzjrTlhWGW5g/El5DeCgCAgCAgCgoAgIAiMCwSuW1/zjW9t2l1hFFbV3OCtrTC8tcX/e0PV7jMdneFchd0eelip1r0ZJSt01s+ePasqGLOiM510EqFUL9GJ14Qo+97Wo+QyZBgTFAFtkwO5fH6XatBTp06BRKiu3E1FKPNYMjw+kszTLw6cJFRv+5yfj/f1/q6f+JHIY+P3SPItXrxYEaEk/qgIpRpXq871HKPnF93r+3kp91f/ZjT7vsZLEp5qUBakY45QvnSiInTp0qWKLNaK0Ej7oy31h/d4tzXn9REb53a22w2Sosw36mbO0fQspGZkIW36NFQvnoWgHSZFO23mHk1W5ChzbI53IovXqq+RyszjOclY9dqDWPLC3Vjy3F1Y/OwdWPDsXVjwp7uw6M/3YNGzd2PRc/fgw+fuwbxnf6baB3+6Gx/+Kfydhc/eBbbFz/0Mi164F4tfvK+r3au2F75wHz7WXrwPC1+8DwteuDfcnr8XC7oav7tA/ebnWPji/eH2ws/VMRa/ED72kq5zLH3xXizlvufvUWPgmD744z2Y98ef4cNn78W7v/sZpv3s/8ebP/8PTLv3x5h230/w9gM/RdIjk5D5+BRk/+ZWfPDHn2H5Sw+h4K1fYsusJ1Gd9Wfs+OAVHFj4Bk6smI5zOYloNVPQ4U1TytiQl8rVlO78pUFzVndaAdpPsItk1zlRqUoOK5PD6mTmraQ6V98D6S/Y41jHQhV281ABnYhz3lScMd14wbRwhV2Bz5lVuCq/HoZdtnZcODdyEYKAICAICAKCgCAgCAwKgSX4pFHg/6phbf7bvzH9X7wu58hnf7Kp5uHDbR3BYGcHwuWIQkAoMJp+e5/njiQk+vyifCAIRBkCfdmuDk0+fvw4du/eDRL/LODDYmRULTJfLkknkni9hSg7SRhZ/3hFeRJVzrQCJJZZCGj58uVgftCioiJFPh84cECR0VTnUi05npbebI9kb0tLi3rB9NFHH2HHjh0qFQlV+FSEMj2JJuGdtic29nEb6w0TJ/memZGBOe4sfPAuox0+xMrVK5G/cTO22GtRsyxNVawnsTXWCZlLHb8i5xRBmqJydTZ7kuB542F8+Py9WPaXB7D8Lw9g5V/ux8pXHsCKVx5Q/apXHsCqVx/AmlfCbe1rD8LZ1r3+MNhyXn+4e3/O6w9Bt3XTHgZb7huPwPPGo90t941H1T7uN998VDVPV89tj/o+fxNu/F7utAuNY+A51nWdi/3aaY8gZ9oj8Ex7COteexDLX34Qbz10E9548Kdd7WZM+8VNeP3+n+LV+27CX+75j+720s/+DS/d/W94+Z4f45X7foLX7/sPzHzoZrh+HYu5T9+Kpc/fh5xXHsamxN+iJut5HJg/DSeXT0fz2kR0MJ2AN12lFehUhGi4gJS6P2YyOs2uQlFMWdCVK/VS7518f+wRqSTJ9/vexa8tHz5pl+NTBXW41lMtBOmgnCn5kSAgCAgCgoAgIAiMWwT+Ia/k51XnW4KhYAABhBCk+hIfrzocDYRBb45+NIxLxiAI9IcA7ZaEVHt7u1Ll7dmzp5sIXbNmTa9kVKQCrTcSRvb1JKuImRM3hsYvWbJEqR+Li4tVOgIqQqlCdxZM4r3Tc4u+V+zH+qKvhYpQkqG8dk2E2ratFKFUzZKA14SeEz9tX6IK7WlnGpfIXmNHYpm5V1esWIH8/HxUlpdh7+7d+Oj4CZxtakZ7MIimU8dwZMOKcDi1Zxao9ppoOUdVYSVPCjrNVLR4M7At7Rks/PMdSkFqvv0rWG//Et63Hu1uvnd+hbzpv0b+9MeQr/t3fo38dx5DPvvpj6HgncdQMONxFE5/HIUznsB6tpl9tIQnsL6vpn874wl1nMKZT4BNHSvhSaxPeBIbejQe60ls6PoOxxAe5+MoeOdRFEz/NbzvPI6Ux+OQ8Os4JPwqDjN/GdPV4pHwyymY+Wg8pj8Sh3ceicX0R2PwzsMxeOvBSapNe3gyXn5wEv7ywCS8/MAkvHjfT/D8PT9V7YW7f4LX7rsJ0x+KQeZTd2LJSw+hcNZv4X/vVRxfnYImMwPtViYCzIuqilklqLyoITNR1KMOBfN4J32DnjTAk4xd+an4sZ2PzxU04AtmiRCk49a7kwsTBAQBQUAQEAQEgUEh8CW75OfrPjoVRCioiNGg4gXGPjkw1smNyx1/b+HAl3tM+f3HibTeMGGexqNHj3bnByUZRbKEuXJJ2jFEmeQKCRXdIskW2b5ASmkCT2NCRSjzXOpclyT5qHokGcVw8F27doGqSBZLIilNReh4IDxpa5r07M3u+BnzolINy5QMmzZtgsfjUcWSmJaB+Zo1ltruNKmnsZX+gt0RC+LlJIhpezrPKvfzmWYhwA0bNqgCgkz7wtQETMugU7/oe0VdMl89Np85gf2bcnDedgOeGQiZCWizWKBpYhVlYkh9yHShw85Ew7xXsej5u5VK1H7rEWxIeBybZj2OzbOewObEx7vaE9iS1NUSn0BR0pMoTnoCxUlPYmvyb7A1+amIxn0RLeUpbE15CiUpT2NbytOqL0l5BiWup7Gtq5W4noHax/0pz2AbGz/j911sen9437aUp7At+Smonutd5yhOeRpbk5/GtqQnVduU9AxmP3MbUn9zi2ppT90aXn/yFqQ8PhWuJ9jC68mPTUHSr6cg+bGpSHpsCmb9KgaJv5qEhF9OwoxfTsL0R27GOw/H4q2HJuPNB2/GGw9QifqfePn+GLx030145d6f4M37foxZD92EOU9ORc7Lv0BZ6h9wfEUCAnluhPLSlb1NNJsb7yRof9fXbrlUETh+Z4e5FP8rfysMnyhIB+U4yY8EAUFAEBAEBAFBYBwjYBb/3LXzYJCuWzDUCRKk0akf1W6m9ANBgAQpK2mTrCNxMl4IooFc+3B/h1iS/NAFa6gILS0thVblUT2mw5OFiOpJOA2UgCNuDO0Ot0xFKpMIpSKUofElJSVoaGjAyZMn1X2gSpI2z0Xbut4ebnsYyePz2vhck/wlCVxfvx1FRVtUkS7mT9UEvBO/gWIu3wvbaiR2JJaZcoAvOVikq6qqCrpIF5W5kQS8tj+nXdAyO9lazmHfVgtnbDc6zBSl4CNJRQVpf+TG+PwsBR12Gk6sSsCal+7DshfvVyHshTN+heLkJ1GW+jTK0p5CWepTKE19Sq2Xpz+D8rSnUZn2NKrSn0Fl6lOq53pkq05/BtXpv73QMn6Lmozfd7XfoSbD0dJ/1+N71Rm/RY+mj6P3c1sdj8fU679HTebvUZ3+O1Sl/1a1irTfoZpjTXtaFXRa9Py9yPztHXCz/e4OZP72dmQ+fVu4PcP+VmQ+dQsynrpdtfTf3Ia039yKzCdvgfuJqUh/4hakPnErkh+/DUmPxSPlsTgkKvI0Fgm/jMWMX07B24/E4e2HYvHGA5Mw7f6b8Nr9/4m/3PPvePmef8PrD9yEuc/chi0pv8OR5TPRbqeBeW/Hp32NvTD44bwPATMFLXYyWq0UYJ0LWwqW4F89hZaxxP85o3jPtd9eWfEFw/R/0QCuGMcej1yaICAICAKCgCAgCAgC/SPwSbP8589sqw8ysB4qzB5ckyXKENBOeKCzEydPHEedvwZbi4vg89rIWbMac2dnYVbCDLz++qv487N/wpNPPomHHnoIr7/+eo8CVlF2WaM+HE1m6F4rbyMHRmXezp07sHnzZrBQEgkTEidUgzoVZkIy9U6IknQiNuyJl97WeHGbyjw2kqILFy5UZBSVkAwNJyFIYtBJhEbeo7GyTVvrrzmvg9fL/LSsGE9ybtmyZSp8mwS82F3vtqZtSvfa5vR2ZM/PXS6XylVLXJmflurbnTt3KjUoX4TQ9vQc7Lw/A1sPgvEZre3t+L/snQd4FNe99jfOvU7/4rjcGyc3yU0+f3GMW+y0mziJ4+vYwUgCTBFChd67yu5KdNOLegGBVqIXm2qKdmZ2JZpNVRfqFNtUV0yXtOX9nvesRiyLQNgGrHKG5zxnymp3zjtnlmd++/7///fzd+Acw50bQ3sJp/TWtoGOS899yUJUSgLcWgJqlWTkzB2ONyf2wbYZnlD0vYmjkJ8WjuL0CAEcyxcb4d3KFkVBb9zP9fLFkajIiEBFBvsv1yotUfBuFRlRN7yXftz3mOfzm/pc/T14jlGwzuiPzIgeyDQGITMqEEuiuiMrqicy2SJ7iHWxHd4DlvAeyIzoKZqFQHVcoGjp43piwbhApI/rgYVje2DB6G5IHfW6cJ+mjOyG5BGvI3FYV8QP7YL5QwIwa5A/Zg7ohOn9X8Mb/TpiWtgrmBbyEmaE/ANpI7qicOUcOHZaUK8mwqnEicJO9bJwU5uDxkxpwe+aWi0RvBeZq3bHrrdqH7GVnDLsKjvzoFZ0yrDr2HGDUvLPWz81yKNSAamAVEAqIBWQCkgF2rAC99tKuvTeWVx/hVTU7QLDACUgvb3H3nv5KgKVAwcOoGuXLvB77V/o1PFVvPbqP9HxX6/g1VdeRsdX/yn2+3XqiAC/TggICBCN7sabQb97ef6t4bNYoOfDDz8UYIQORUVRhGMxKytTQLvU1Gth3b6Azxe6yO3r4RX1YtNDlAlB6XYkjGJhoPz8fHCufvrppyIsvjXMlzt1jrw/CYBPnDghQOjevXuxdetWAeEJQX1TCsi5d/3cau5e41zT5x3TMlBTphygxoTOJSUlIi0BfwQhBL3TC9/R4XLidHkeTtmXoY4gqqG6+N10jLW099YBKeGbqKquJaMgZRzWmnph87RByJ07BPsSRogQ9mJCUIsJlZkmVGSYUZHB3tMqLWZUZUb7NBMqLcYmW1WmCbfTqrPM8G78G9/35D7Pa271njeeh+fzjTiQMhZLo3piiSkIS4ysct8Dy0yBWGbuhaWmQCwxetpSUxDY9O2sqEABVDMjA2GJJEztCUtEYEPriQwC1LEeYLpwTHcBTdNGdUPqyNeRMqIbkoa/joShnRE7yA9zBnbCrAGvYVrfVzE55GVE9/grUof54XDWRNTb0uBQEuCQgLTNAdKmvg/O5yzCRm01DLayKwZbvvsJW+GVXygH/NrwI48cmlRAKiAVkApIBaQCUoFmFLBVPP13e/6FTx1OxqZ6wuslIb3Tz8hf+f2Y085kMiEgwB9dO/ujc2d/dAnwQ9cu/ujSmX2A2M9j3A7w9wdDbrlIQOqRn5CZofEMiyUMOXnypAjVZp5GAhOCJ91JxnW96Y5Hb8cejzUHZtrTcW9t9HFzHx22dNrSEcpcjQTPzJHJ+XyzRXdX8jjXW/vCMfAeZD5UjpsQ+OjRoyAIpRs5MzOzEeAR5lE/zq+m3MlN6azrLXsPONU1oq56WgabzSZAKHMD+xbo4vzi9dG/J/X5p/dfdf7Vulw4c7QKZ7QlcGgp7RZAMcSXkNSlJqHOloajq2bgLVMQNk/tD9vcodgXPwT5KWNQlB6Fw4vp5tQhZFNA1BeQeuBmUyDUF3LebLupv73Vvi/zPuVLxmNtdCCWmXphWXQwVpp7Ybm5lwCky6ODoLdl5t64oZmCsIzg1NhLtCVRvbBEuFDpRA1EVmQgBECN6ImMCLpNeyKdDtOxPZE2ujtSR3VDssht2hVxQzpj/iB/zGH+0j6vYHxYJ8T0fAFvRQfh3NYEAbBl6H3bdnQTmGJbHC7ZFmCebRN+rObhG/aSeoNSGtjMU4M8LBWQCkgFpAJSAamAVKANK5Bb3ucXW/e7j5y/JJ4DRRa/1s8kvuozbYv5ezqaGGZLp52/vz86BwSgi4CgBKFNN3+/ThgxYoSAgC1mIHfpRHSIwV5fqJmep5GO0LKyMhEav337dgGN6VwkRCGEorOMUEoCzy/uytN1o5belbt1Vx7zNBIG6nka9evT1vqm5t758+cFCGa+yp07d2LLli2ioI+nUNKihtyqnhyrcu7d/tyjVnrTYbKeI5QAntC5vLz8urQMd8MVertz2MXCWafew8kd63FVSQWssaJQSr2a0i4cate51pRUsHK6W03EmfVz8Nb4YGya3BfqrKHYFTsCB5NHoXDBOBxeRDhqRHWmETWZkajOvB1AqsPUlt3XLB0PbeYArGiAoisIShvWr++vB6TLzb2x0hR0XVth7AW9reI638tIgBoEwlPhOqXLNDyw0WHKcHw2huKzAFT8UH/EDuqE6QP8MaXPvzA56G9IH9YJZzbOb3/zszHtRdsHo/p9Waem4YqWjgtaCiZbt8KQU3HBYCv8Rxt+4pFDkwpIBaQCUgGpgFRAKtCMAjurwh625rsOnPxQBNeLAMNrrOl2nwPl6+6SAi6XU4CWkJAQDyDt3Dwg7dm9mwhZvkun1CLelm4vgmOGxdMNeurUKVRVVTUWS2KuxiVLlggASlcoQ2t1EKUDFum4uzmY0jXSe2pFRyMdeXSDEvixajyLU7FqPIsl8Vr4LoSHujPP91hr3dbnHsEvATArlzNHKOFcdna2AKEExjcLjdcdjnov5+H181Cfc+ypjTeAZ5Euasyq8YTP1P7cuXPiu8B7PnlDa+9179fc3XVPNManH3+EE7s3o1ZZAJeSCLc1CXWqp4K4DinaTS8AaRJqt8dDmdYX6yaEQp0xGLtiR2Jf8ljkLTSieLERlRlGVAk4GoWjmVFtCpAS9h5KGYtVxp4CjBJq6g7SWwHSFQKQ9sJKU9NtdeP+3lhlJEj19Mu9gWlkEDIjPLBUOEtHd0PaqK5IHt4ZiYM7Ys7AjpjW7zVMDHoRKyK64fL2eOi5SJkSod3M03Y01jptPujsRnYaPrRbMMKm1j+s5M81aMWdDTtrAn5qL3rJYK98ppmnCHlYKiAVkApIBaQCUgGpQBtSYFdVH4Na7FpdcwZwO1Hrrpdl7O/uk/MXene3y4XUlCR0DvBDl9uAowH+r2HBglS47kIuvS904l/wxTpI02Eae++F4cmfffaZyNNIhxiLqOiOUIJQwjsdqEjgdD1wak4PXTc68nRX6LWw+K0CRjFPI3NkEkbxWujXyfsatdZ1fSycg3rTx8JthsUTADMsvqioSOSt3Lx5s8gRShCq66vrqG/L/sZ56AuFqRmb7uSmZoTw/IFDVVXs378PFRWVwhF68eLFxiJdvC4tdnG74HK78MmFi3j/gIYrN1Sob/tVw50KC8HoLUE4R13WFFxWF0KdOwxvxgRDmT4IO+eNwP4kVqtnQSYTqiwm1GR6N7pIvbdb9/rRLBPKM4x4k+H05iDh+iQkvbHx2LV2MzDa3H7f911u1HOZ9hJh+AvH9EDaqNeROqIz4ob6Y97ATiI36fjAF5G/eAKgJsChJuKquqChmJgEpW0JFLvVBJH2gsWbLmuJqLZnIFjb4/y3nMMOw84Kx49sxVcesJcXt6EnHjkUqYBUQCogFZAKSAWkAs0osKPqr4acsiuzio+L5806SEDakh68Dx7YL3KN3iyc3nt/Z/9OGDZ4IE6dPNGShnDb50JHKCEIYRTDs+kQo1OMjrF169YJcEIQSohHoMImodSNEOpmYE4HUbp2hFXLly8X2jIP67vvviuckHTlffzxx+Ja+OZrbNFg6rZn2o0v1FMynD17VjhiWTSKDlkW8qFjVk/LoENkHSTL+Xd788/7nuU684OuWrUKmzZtEkW6Dh48iMrKSuEEJ4SnG9k3NL61zD1WrD9/pRYnC3bhU3URrrbDcHoPICV88UBSVtB22dKRlxqF1eODsXXGQOyYNxz7EscgP5Vw1CiKMVW3IRjaNNg1oiorGrbZg0FYSYDZHOS8U8fpMl1lYjGoIFEkKiuqlyj2lDG2OxaM6Y6k4V0Qx6r3A17DhN4vwzp7BGBLglNNAq8fr2lbgoNyLElw874U1e2TcFVLxFUtCaXaUgRYd+P7toP4L/XgmYfs5ZXNPEXIw1IBqYBUQCogFZAKSAXajgKPaOWdDPbDdYH7ywQ1cLKO/fXmvRtpgtxzVxUgCGAjtBk9agQC/DvdNN8oAanHXeqPHt26wm7XRKqEu3qCt3hz/dyb6vln3E/HHsEbYSgL9hCE7tq1SxSsITShI5SQT4cqOoTS+5sBwPa2n3romujOPL33PkZd9DyNdN0yFLyiokK48pgrkzCK18V38b6Gvsda6rb3OXuv83y5reen1QslsWgUC/gwxy8LdemOUM49tubmlK5/c69ri8e955jvOrXjPs5Hzj2GxlNn6n3s2DEwNzDvf18A7zuvvK8h11vyop8fx3Ssogyfq4vgUuJw9QYHadt34emA1KEkiZyr1KAiaxLejOqBLdP6I2fuUOxNHIH81PB2BEdNIACuyjSjeFEU3jT3wPIG9+idgqC38z4rTL2x3NRb5CtdZuyFJRGeYk4s4pQwrCvmDPTDlOCX8W5KFNwN4eYe0E03adufu+1pjOKHCwG/k1DfAEphTcSunLV4Stv/iSGnuP679sPlbeeJR45EKiAVkApIBaQCUgGpQDMK/FIrDzPYSl3P5B5q4KIuoGU/h7bkZ+Q7em50VwX4vYbXuzSXd9QPfp06YtobU3D16hU4XY47eh5f5c0IC+gIZZ5KwhG73S5cYwShdOXpQEoHLHrfFoHS3RgT9WJ+VeZZpTOUetJtSxjF/KA1NTWgK5IglKHxBITeIeVf5dq2tL/VAZV+XswRevbsGVGkS88PSm3omiW0I7zT55ve341r1FbfkxA0NTW1ce7xfmbqARalYkqG48eP46OPPhIglD/2tOW5p8853lsfVh/GR7blwnHnVONRr7b9kHpfqCSKMSmshp6COls6TqydiQ0TgrHljQGwzRmOPYkjcDB1FErSo1CRYUK1xYgjFhOOtHEHqafglCeVgHV6n3vuIm0KoC6PYtX7nkgb0wOJw1/HrAGdMLf/v3B2/TxAiUedlirmsHSQtj04rANSukjZmI/UoaahTkuC1b7e8Sslz/1Abv5HzTxGyMNSAamAVEAqIBWQCkgF2o4C/3dHeS+DvcTxX7YD+MTBEk0SkOoPu/ei94U6Op0+deok/P2Yd9S/2RB7Okh7BwWipqZaXD8WdrqTC89RP0+9935/QgG6EBkay2JJdISykjldecwnSEBEmKKHxBNGeUMj323vY3J9USPE00PjqQldtmvXrhXFkhgazwJVdOURRPF6eC/6NfPuua5ve7+2ta0zLcOlS5cEhGdqAEJ4RQEZUCgAACAASURBVFFEWDzDuKkV5x4b1+Vcu72QeGqlA2RdP/Z6oS6CZuYIJYSnI5SF0vhjyM3mFPfr87KtzD3PvcJ77dovimdOncQHuevgUhLgVBNRq6aK3hcgtvVt4Thk7kotFWc2xWHLhGBsnNIX6uxheCd+DA6ljkXxonGoWBwl8o56AKmxXQDS6kyO04i81HFYYQrEMlOQcHQub8g52hTEvNP7GG7PtsYchFUiL2kvLArvgcQR3TC932tYEx2COiUJbmsCarU01Il53PYAYVu/D29nfB4w6gm3d6opuKKlwp09D1fsyVhpX4tva4dqDbllmb+0Fy/9uVay9NHc0mWGXdVD285TkByJVEAqIBWQCkgFpAJSAW8F3i74iWFn+Zmfbd2Hws8vMg71pg+5rQ2etOTz1YEBoYE3VHC7HPj83GeYMmkCOgfcOrRezz/q7+8vXIN3Y7w8Px1s6O9PKEUQyjyN27ZtE6HJBCc6gNLDvLkt2+1r4K0bXaHJyckCKtOZx1yY1JuFklg0iDDKd+7o16e19973g+9YOHYWS2KRro0bNzbmBpUO0NufZ973pA5BuY/rhKCce3SGUlOmHaAb+fDhw8INWlvryQ3a1PeC77VqF9tuh/j+driB8x+fRXnuFsiK30mACNdNwTk1FVunD8CGSX1gnzUY78aPxKHksShOi0DFYqNwjjadq7N1F2O66ZgsZgGBj1iiUJEZg23T+nvC3c3BWGbqLarPszjTnQaizb1fZlRPZI7pgvnDumFqWEccSjPBZUuRIfXtLKUAf9RhYzE1qPPwWe5izMhR8NT2A/iJtRC/UAtxX04ZnrWWrPR+jJDrUgGpgFRAKiAVkApIBdqMAt/Wil822EtOfSv7IDYfOyUB6T14qidcIOg5c+a0cP7t379fVGRfs3olsiyLMW3qZPj7vYaudI8205ifdPjw4WA4sW9RkzsxFLpC9crdDPknrCM4IUAhSPF25nG/N+TzBjFy/RrAok7erjxqRkeo7srbt29foyOU7kjfxReu3woo+v5tS9/mvcExnz59GtXV1cIRqmmayGFJRyhdtEwnwLmnzzdvyCfn2bV51pQW3nOP6/xhgxCUsDknJwcFBQUiHQZztDIlg++ih8nzOnFpS3PPd6y3te12gwlNLl68gBPvbMMlLV1CJUIlJQWXrCnYOX8I1k8IgjJzMPbEjcChpLEoWRCJcsLRTDNqssxtqkr9TcFoQ+oAvQjVUQtzkcbgUFok3ozWCzWxan1vLDMTlOr77k1PQLpgZABmDwrAvAGdcHr9PDg1CUhvx4HZll5DOOpSE3BVXQRsTwS2xeKybRGmaNtgsBXDYCvAE2oZfq2VrGgzD0FyIFIBqYBUQCogFZAKSAW8FXgopzTMkHPYbbDmI6mwSuQhdfuE6N7Wg2I7fREBgQ4JCA24zp6NLr/Lly/hs88+E84/gkaGpa5evVqAREIeHfQQZmQsXoSFaSkI7h3YLBglONUBakVFuVBfP487eSkYuk2QwtYUcJH7rgGppnTy3qeHJzM0no5QhsYTAjJH692A23dyHnzZ99LvD++eY9Wrxn/88cdgaDxDta1Wq7g3qBlBqDeAl/Ps2jy7lRb6farPO8JjNsJlglBCeKYgOHDggND9woULjd9fX/Yat+e/c7mBuquX8V7eLnxGqKDMb9eA1Kl58q3WagtFxfp14wOhzByA3fOH4yDh6MIoAUerLG3UIdpMDtXqzCjUZBpx1BKNI5YYlGeaoM7ojzXGnqLC/NcBSJcbA7FwXA8kDw/AG/1ew5KIQNRaZTh9WwKftzsWAlJY41GvLECtmoJabT4c2lxcUjMQasvFfyv7YcjNh2FHpQSk3g9Scl0qIBWQCkgFpAJSgbajwH8QkGrFLv46bNpTiHpWCm7h1YJb2gM5Q87pCCXoYj4+urBYjIiurJUrr1XGJvShc1CHF76gI9OSgWhTFLo0W5TJ4yz1e60jFqUvEHLocPZOa0MnGeGKHkLve85y+1qOS15f6kG9WITK15WnF6zxzdWow8M7fe2+7vcjCPXOTVtaWipC47dv3y7yp9I1q7s/dUetDvjkvGoeiFIr6qZ/r1AzarpmzRoB4Hft2iXyAb///vviRxq6zPldpf+Q4j3v9H1f95xpbZ9/tb4eZ0oP4BMtS1RrdyiJ7RqQ6iDmcLoZG2OCsX3GAOyMHY4DiaNRsiDCA0cJES0mHLUY25V7lO7SqqxIVGVF4VhGDI5lmFGdGYGihRHYOD4Ia0yBwkG61BxyTx2kSyN7IGX064gd0gmTQ15FzvxRcKtyHutzuT31TA9ST0iqxMOhJIscwlfVZLi0RHykLsZANRePaqX4jr14nSG74BGDUv6oYUPeo4YdZT/+r7f2fqftPBnJkUgFpAJSAamAVEAq0G4VeEIrDfumrdhl0EoQbDuI8yzU5G45VdC/jgdmHRx4QwOuEy4Q+NARSujAvHx6dWy6AvUQYIafE1r4wh7fbV8IFBc7D4E9ujU6Q28eXu+Hzv6d0K9vKC5eON8IPO6GVgyzJewjyPI93/awrY+b105vHDf3E0ZRG6YeYHgyCwTREXrmzBlRuZvQuqnFe355rzf12q9zn+/89z0X/dwJfAnfeF988MEHomr8wYMHhVuajkXqRO10x7T+I0F7mD9fdYz6nNN7zjv+WMFUF2+++WYjCKU7nVXj6cjld5Tv4n0teUy/dnrv+3q5faMCvJtdLMjk9hQzrHM6cfbIYZzIWYNaJUVApTqlPYYlp4hq9ayI7dRScWzFFGyKCUL2tP7IjR2GfcmjUbSAOUejUE3naFZDHs5m3JbNhau3xuPVWVEQRZoyzDhiMeFIZhSOZEXjnfnDsdrcC0vNQaLdixB75jpdauwFy7juSBnZFbMGd8Hsfq/g+MqposhYewKDcqwexzABaa3GivYJcFmT4LKmwsXK9loCHNp8lOWsRTdlL36uln1uyC0pM2jFhww7j5Y9vKe88mfKoS7t9kFKDlwqIBWQCkgFpAJSgbajgA5I71NL8KJ6AKdr6wB3/Y1Ph+1sD+HW+fPnRWh8WVlZk863rwo/vP+eAGTokMHo4t8JrEp/czjqCa1neH1hQd51FZTv1iUiAPQ+1/awrjvzCLoJpFauXCkKUu3cuVO48gij6BjWXXl6bkZeA18Ydbeuy714X9+xEJjTVczxl5SUYPfu3QLSrV69RoBQasW53B7myN0YI7XT5x77rKwsAUKZfoA/xvC7iIW6CKOZpoA/2twt9/i9mF+t6TNYq56QlD8fOl1OfHzyPZzYuR4XtEUgHHQrCahT2yMgJVxJFnD0g9VvYGNMb2wnHJ07BPsSR6FwQTgOZxhR1Q4do7cDcY9mmlCeEY2NU/piqYCkPe+qg5TV6wlglxuDkBXVCwvGdPOE1w/sDMuYLqi10j0qHaQSmnqgKcPua5mPlj/+aPOwb8dK/K+yGwatAAb7QceftxfBsOs4DFppaNt5MpIjkQpIBaQCUgGpgFSg3Srwc60gzGArcj1gLcGP1QM4fPEy4KJDpvUuvlCHI7mZU4qAgXn49KIwLJjEojAMj2bOPovFIoAPYQWbN/zR1/X+ywITusKmTZuGrl073xKM6tDU77V/Yd7c2XA5CUfuvtuX7sivOsYvq81X+Tvd/cleX9ffj+PRQZSeB5ZOR7rytm3bhj179ggAqINQFg7yDY33vkOamnPex1vC+u2eI4Ebx0s3IlNGFBYWNoLQt956S7gXdRDqfV9QU1+ddb3bY6/fM76acD/BO+cdex5fvnw51q9fL1y3zA9aXl4uQOjnn38uHKH8nvJd9O80vfc9LrfvsAJuJxxw4zKAcx+fwck9b+OStggMq4cSJ1xX7RKQCudoMs6+NRNbJgZjyxsDkDt/BPYljkbhwggBRyvbYUGm24GjntcYUZUVjbwFkVgbHYjl5sB7AkiXGYOQGRmItFHdED/ED1P7vQbb3OFw21MlIG1n1etvBYM9gDQZtaxsn80cy7Gw2dbgd8pufFPlc8NBGHYdhcEqAWm7fZCUA5cKSAWkAlIBqUBbUuD/MAepvcj139YSGOyHoJ39+A4/Vd77t9OBAXvdXUWHHyHDxYsXhfstPz9fgFCGAC9btqwxx6YvBL0XYCc5ORnBwcHoHNB81XpC0r59QnH2zJkGP1PTYdx3UnVqRV3uhRZ3+jN0OKUDUR3i8ZrTGUsHJFMlMCzeG0Zx7rSlRb8neD/o9wR7Ql/CUIbG67lzqQuBHSEo9fPW7k5fn7b+ftSOjeNkT02ZloEQniCUKRn03LR057a1edeW7iHADZfbjQsXzuP9AxouKOnCNcp8fVAShIvUobTD4jZaMj55ez42TeiFrVP7wj5vOPYlj0FB2jgPHLWwYn37LMp0O5C0OjMSbDVZ0dg1fyhWm+6Ng3RZVC9YwnsiZUQXxA7qhBn9XkXNymki32R9e5zHEoo2mT+ZgNStxAtAelVNR52ahjotGTuUTeiQnQ+DnQ7SQhjUgyFt6dlIjkUqIBWQCkgFpAJSgXaqwPdyCgQgfVwpPWfIzfto6fETbeKZlq5QVscm3GPBpA0bNghHKENWCX10EKrDCwIMHabdS2jDz4yMjEJAQAC6dGa7NSQN8O8Em6Y2XCNCvLsL8ghsampqWiQg9b52OoDidWUOWD0PLEEfw5PpDCaMOnXqVCMI1WGhPuE5Vu7jogNF/Vhr7zkehsZTA2rBSuZ0LFIf5s7V5z411XXV+3t5P7S2z9J143nTEZqSkiLmHreZl5juazpw6UQmCOX3EkGoDqn1eeY7F1v7fGs753/tO5bfDLVXr+BE/i58rC2BW0mEU0lAvZosQusZZu9qF0WakuFshEnJOPd2LDZPCcHmqf1gIxxNHIEihtUvNqIyi4WICEdZvV1C0qY08FS2D8exrEhUZsZg65S+WGG8ey5ShtiL/KNRvbBobDckjeiM2f1eFS7Sc9uS4VLiwFyUt3IVtuhjzJkpzv9aqgDeo95NpIRQkuEULQlO3svib/S/9R4/9zW0xvfm8faRhoCu+Ho1RRRuqmMqDZWpROJwybYAG5QNeFA9gF/Zq/Df2fmJ37EW/NmQUxzw6PZD3R+0lvzZMBX3tdNHKzlsqYBUQCogFZAKSAVaqwK/1krD7rMXuQ22orPfsR1GdElNq3q2ZfV4hgITQLAwDJ1ZdAcS7ughrC0R9CxelI7MjHQkJcShR/fX0VUA0lvDUf9OHTE+JhqXL19pBHn34mKdPXu2EZq1FIClA272TIPAdAhMi5CbmwtWS6cjlDka29KiA1wdqrH3XrjNAj10whIE0xnLHwfokm6ugFhLua4t8Tx0CMrvER3As+d+6rp69Wq8/fbbIk8xf0zg91FTIfHe10qutwYFGgoyiaJMwFWnC6cri/CJmgG6qurUVAEOGuFJa4ZKX+jcCZYS4FKTcH5bEqxv9MWWyaHImTsY+5NGo1BUq49Etcw5eltQuDozGlWZBMkemFyx2Ii3ogOxxtgDer7QO1u0KQgMr7dEBiJlTDfMGxaAKWEvI3t8CBy2FNSpBP/egLCVrYtCaQSacQ2N92oKarVUkUuzVvP8oOHOTgOsbMmAktjw40ZCA/j0wNV6LR51AgjyPVjhnaB1IRxqmiha5LCmwaHyb1qZRl/wfDluAmR+77ERDrutyXBbM5CpbcC/WfPx3V2H8X9zK2DYV4bf7SzD/9l5/IhhS97PW+uzkTxvqYBUQCogFZAKSAXaqQIEpAatwGXIKcb3lZITffaX1l2PXVr2gyxzRjKPny8E9d1uaeBlcfpCZCxaiEED+iHA7zV06Xzrwkw8HtK7F2pqqsUF0Z2Od/vqELqxEBEh5NelIa8lG4EUq3fTDfzuu++iqqpKFKuhI08vkqQ78XSIeLf1udfvr4+L4yUMPXnypAiN3759uwjd1nPm8lp53wPe61/XdWxtn6vPO8JQnjvdtlu3bhV6v//++yJdB1MU6G5Qvec1kktrV4DXUNSsFx59XtOPjlfhPfsaXFFSGwoypbbLokx0yRKWXNqWAG36AGye3EfA0XfjRwg4WpZhQpV0i94WHKWj9IjFiKMWE45lmnGE25nR2JcSidVRPbDqrjhJPdXr08N7IGlUV8wZ6odpIS+h2jIRDlsy6kUV86aclK0EAja6PBscpEoa3NYUDwglDLWmwK0koV6LRb2aiHo1DfXWxahXFoh8wqIYEdetzLmZ6vk7NR7Q5sClzIBTnQenQjA6Hw7Rt31A6guAqafTmoLPchJxXl2K2eomGGxFMNj24e/bymDQqpyGnfmnDMrex9rpo5UctlRAKiAVkApIBaQCrVWBX2rlYQat0GXQ8vAd+2G8tOMQLtTfWBCkpT7usqq4DjK8AYzu+vLe15LWMxYvwoxpU28DjHpcpYSoixctFJdBh2T34pron0WX3J2AbL7XRb92es8cjYSgLAZE6MdiSXRCEgSeP3/+ls681gSmeK46UGvqOvIYXYh0SDM0+8iRIwLM0SGr5wjlfPZOJ9DU9aHeTe1vSffC3T6XpsbPfQSf+jH2hMuEoEw9YLPZGnOEfvjhhyJPa2uaX03NKbnvCyhAyO12o54V690uXDr7AU7krsVlNR0uEUrPMFM6SFsxSPqCLjIdkrjURFzcnojd84Zh86Q+sM8djn1Jo1GwsCGsXsBR820DwqbCztvTPgJStmqLCdWZMaiwRCNvUQw2Tw67Sw7SXlgaGYj0cd0RP7ILZg3qiPhB/0K9ski4A2s1hpy35nndEPrOMdBNqnic3gwTr9c8AFikEBBwMxkOLR712jy4lHmAdTbc6mQ4tUg4tRFwKr3hUrvAob6CeuUF1Kl/hUuJgEtZiDotFk4lVXwf6PdGe+ldSrJw49ar81Fnm4vz2mLM3mqHYddB/EopxcNaCQw7ivMMO/Iebq3PRvK8pQJSAamAVEAqIBVopwr8kg5SW5EApPfZiuufsh3AiYtXv8CT5Nf7UlbZ1sNd7zZo+Srv7w1kCAEtlgwEBwWiK3OOdmk+92hoSG8o2dvues7Rm13N7OzsRpj0VXUgtNNhFB3AW7Zswa5du0Ro/OnTpwUUbOswiuOjC5SNDljmpiQI5XwuKioSgI7aMGeuXvFcdzJ+Ff3b+99y7lHTlStXChDK/LR79+4VuVkZGk9HqFykAqIgEzyA9MKnH+Hkno24rC705CpU6Drz5DRsL0Dk2jiTcWFbEnbNJRwNQ+4cwtExolp9mcWESlmQ6QuD4eqsaJF7tDDdhN0JY7Flaj+sjwnCxkmhWD8x7I5XtF9h7IUlET2xYEw3xA7zx7R+/8S6iX0A2yI4lXjUCUCa0orDxhPhEHCUkDcB9dpcONVUOFWOKRYObTZc2hRAiQCUYXCroXCoXeFQ/gmn8hc41OfgsHVAne1xuNQnAOU3gPo43Bobt/vAbV2IWi1egGT+YHLt/mgv64m4qqUC2Um4YpsHZ3YiPtOWYoCi4N+1A/i1WoAHbeVnDVsL/5/IQ/rWW980TJ16n8xJ2k4fNOWwpQJSAamAVEAq0JoU+GlOVdj9tuILBi3PabAXffBrdT/2nfm0EcQ1Bos2rrSsh+dz5859baHfOmzydkUSYhFosfE486EyByRBzL59+1BRUQFCwPi4WHTq+GqzRZlYuKnb610xc8Z0bNm88Z4DHB1U5uXl3bRQk/f4CYL18euuPMIo5gdlPkzmiWVoPHOEEgoyTyghof45+uzSt/Ve398a+puds3d+0MrKSjEffIslcc54w3Su6/PMe13fJ3uPXrpm+tyjLgSha9aswebNm7Fjxw5RLOno0aMiR+ilS5fEvUSnrvfCa+fdvI/J9bargOe/t+vD6l1u4MKlSziWtxvntUWikjNDyz1wtDUDpC8GcUTeQRaf0pJwOTsJ78SPFmH1tjnDsT9xDIoXhKNscRQqmUMzi4WYjA2tfRVl8uQQjRZFqTyFqegI9ehxJJNh9FGi1dAxmhWNqqwYlKZH4d34kcie1g8bJgQLILr5jQFQZw5E7rxhyI0diU2TwrDa2BMrzCyu5CmwtMIcJAotfZncpMuMgVgS3gNpo7pi9uDXMKn3P1C4OAYudUFD0THmIP3yDlKnGu/JVSkKIHkcnHRxXmvc5/3+CaLwD4v/6DkuWTTJocajXmXBKBZC433H/KjsOX/59yniPPlal8iJGw+3Egu3MhsuZSqcihkOdQTq1T5wqwFwK/+EW/0znNpzcGpPA+rTcCtPAaJ1AKxcf9qzrT4FsIntx4HsZxqO/xZu9XW4lVTUEQyqsSJ831Psibl56b71NIJTT/EnjqVtheFT73olFVe1BcC2JJy3p+KqLRYfWS0Itb4Dg1IFg/3QZcOOwiUGW/EMw44j6QZ7xeQfKUXm1vR8JM9VKiAVkApIBaQCUoF2qMB/5JSH/Uwru2KwFx435BTgye37sOT4WQ+wcgEMtneTIbRQQErHFwul3EtQRBijAxn2elg4YYzuhqQL8L333sMnn3wicnh6Q7MTJ07g9ddfR9fbcI6yuv3w4SPE+AgaGWZ+Lxf9vHnOHCt19h0/ASmvgV4oiSD0wIEDAgazWBDPmS7Jtrbo2ujj4jbD4glCOWaOvby8XGjBkG3mTmUIN+eLDvK8w7zv5RxubZ/FOeY777jN/UuWLBEglPceQWh+fj4IQllc7OLFiwLA69dI9lKBphRwip2eokxuuMH/8uquXMGJ4v04ZV+JOi0ZLjW+XTrFCK5cWgKuKMl4N2E0Nk/ojZw5g7EvcaQn5+jiKFRbZJV6AlIWW6ppbASkZtRYTDiSEYVjlkgBSMvTI3EoaRRsMwdg08QQrJsQgk1T+sI6axDsc4did9xw7EscgbyUMShYMA6HUkZj88QgLDf1wnJzLywz98ZSc28sNwd9YXcpAWtmVCCWjO2B1OFdMG1gR0wNegkXtsTCqX0xcH4z1yTDr13WFLiUFNETZHp+VCDcpPs6yZPrs6HYjwd2esCn5ziBKIEiQWqaB4YKl2Y8nFocnOpsONWpcKlmuNQxcCkD4WYovNJROECd6h/hVgkyn/S4P5Un4VaehptAVO0At/qE6GHl8SfhUp9EndYBTq2DB45afwtY/wRYGU7/Ghzak3Bbn4db+zVc6rNwqP5wq0mimFW9Gg+XNR0ua2pD45g5/iTRO62pcIrcpgva7HeHXtCrntfImoiCnHXolb0bBq0A9+0qw31q4QnDjkqH4Z1q3KflFbTDxyw5ZKmAVEAqIBWQCkgFWpMC/yenNOyntsMwqAU2g70Av1TzMPfwcfGASCgq2GgLBqR0gK1atequAVIdChJkpaWlCbBFVyirVu/evVvkx/zggw/w6aefChBKN6SeW5LAjOv6tr4eHh4OP7/mijJ5co/27NEDycnJYnwMS6fz8l4vHAdBk7crlq485n8tLCwUMIp5GvkaAkJ9nPw7XQP2bW3hOAlCef1LS0tFvtRt27aJ/KnMo0oQqkM9Hebp86m1Aco7eb66Frd6T10n9jpMJgzlvc7ctCzSVVZWBoJ73nuE0nrKAv1+0+ce511bnH9t7X76OsfT6CAVvwa6UO+ox4nqcpzKWS1yjdIJ1h7zjbJaPQFprZqEPfOHYfOUvsjVq9UvjMRhUZDJjJosmXP0qACgHghKt+gRglE2ukUzY3AoeQzUGQOwcWIYNk8MwdbJoVCn94dt7hDsiB2BdxPGYF/yaOSlhqNo4TiULqa+RpRnmpCXFo5143tjlamHcJIuMxOYfnlAahndHYlDAzClz0tYZQyGO2ch6oVr86tCUqaeSEN9Q35eXzDq2WZF9Hjxg4OL8J2V0ZVUOK3pnp65PRkGr04BrFFwK0PhUoNRr/rDob4Ah/oHuNTn4FSfhVN9Bi71GeEEdSsdAJXtCUB73ANHrR2A7GdFqLxL7QCX8lu4rX+EO/tPcFn/CJfyIlxqJzi0Hqi3DUCdNgYOLQZOZTqcylxAm47LaidctT0Lp43v2QEu7X/gVmeIAm1XbXGo0xJFPtI6jetMUZAg+lqbZ50guT18d1yxpeCCjU77WSi0Z6JL9gH8t1qG+7Xikn+3F5415BbBoBXta03PR/JcpQJSAamAVEAqIBVohwr8MLfq5QfsxRaDrfAfhtyiRT9UC7aPza9xXGF8odMF/vNQ0q/z8fXmn03wwcrSN8vPSLhCUNUcjCGIYSMEZeM63X56aDhDzFkoRy/YolevvvmZXTviDWoYat+pUyd0DrhV3tGGYwH+mDp1auP585wYms33u9fAh9Dp+PHjX2r815RoeWu6ljrUZe+7EL599tlnYOVyQjkWjiKkY45QHYRyfnEO6o5QXqtbzbn2fIygUx8/ddJ/fOB9x3WGxutFupgflPCZ2vMaXLlypcmUDN7X7F7fG96fLddbuQL8bnXU4qMPjuJk8bu4sms5YI0VhVhYlOlmrrm2up8pBa6qKXgndji2TAprLMhUuDACZRlGUa1eDydvT4WVmhrrkYxwiMYUA0vGoyIzGvkpY7Fj9iBsnRyCTROCsWlSH2yZPgi22cOwa95w7Isfif1Jo3EoNVzkcS1ZFIHDGVGoyDCiMtMkHKlVmSZUZkXjUMpYrIvujjWmQCxrCLf/oiH2dJBmRPZE+sjumD/IH1ND/4bKrClw2e/U3E6EU4v1hJQzjN6aBpeVVeTTRFi6W/FUkIeVBZGmwa2Y4VZGwa30AZTOgPIvuJW/waX8XoBPujsF2NSegEvk/2QI/PWN7lCX8gycytNwqmy/hUsh/OT7/ANu9RW4lZ5wK/0AZbjIPepSY3ApZyau2OagTpkPpzUJUFMAWxqQu1A0Z04aPt+6AJe29YXD9mvx+Q6N7tL/BdQJcKkEubPgYnV7NRYuNU7AXpeaDKd1IRzWdDF+h5rmKRb1JYuitZ7vlng4ROh9Aq7Y0rBbW42XlL0w5FZe/Xe16INf2CvxTeXwnnb4mCWHLBWQCkgF8Ie3jQAAIABJREFUpAJSAalAq1Jg6tT7/rED/ybOmYnUtZLUrvsqcMHpgtvl8gQbtnDzH91kurtRBy86hBkwYAAmT57cCBn14+x1mMV1hunSFck8oQShhDEEY3RE6sBFh2j69u2iAB3CMedm//790aVLF3Tu3Pmm+Ue7dvFHgH8nDBjQrxEkcTwc4/79+xsdmrf7+Xfqdfr479T7taT34djoQOQ1Z2g2QSgdsgyLp2PY1w1KsKc37zkl1xc1ztmmtNA1Y885TW03bdokoDPz87JQkp4fVHdjc55w/Yvedy1pfslzaekKMLCeTmMXLnx4CqdKD8Dx3iE4CjYLuOHJJ+idN/GrOu1ax99fVlKxY84QbJrcBzvmDsOBxNEoSo9EmcUsco4S3nlyjravfKNNAlIBRmNQutiEXbEjsGFCCN6K6Y2Nk8KwbVp/aLOGYOf84XgnbiT2J45Ffso4FC2IEHrSLVqeEYVKSySqMiKaKPRkRHWWGQeSR2ONqbvIRcqQ+y8KSJdH9sDCcd2QNrw75g7yx5x+f8dVuje/UqEh3heeRicoti0CrCkAq8Ir0wBlLKD0h0uEwXeBQ3kVLvV3DUCzA5y233jgpwhtfwZQmO+TEPTJhjB55gL9LaA8B6ie407rb+FUfweH7feo0/6Eeu1V1GshcGoj4VQj4dYmwc3K9AJKcnzMV5omqs+7lHTAugiubILLdFxU0nFqWxpKNi3ElowEZMybg4mmqRg81IxXQ0YjaYI/XDueFDlI67Wn4NI6wKH9BQ7l73ArL8Cl/glO9fdwqn+GW30Rbu0VQOkLqFGAOh1OjakCFrX5H1fokoV1vshLWqsypUAsFO1N/N56wH2fmnf6gdxSGLQyi3jWAL5heKvs/seya75l4HOHXKQCUgGpgFRAKiAVkAq0SAVqar5lsJX6Bew5bD9R5wTcTrhEaLR4dGyRT7gEW3RVpqam3gBmCLUGDhwIf79O6N+/D1KSk7A0KxObN20SIboEoawcztBwOkJvBmButv92BRGA1OVCYkI8/Pw6gYWXPM0TRt+Flex9WreuAViYlorFi68BJwJSOhe9oe3tnkN7eF1T14lgramFTkS6EgsKCkTF+PXr1wtYp+ez9QZ5XG8K9rX3ffqPEOx14ElNuE43KFNDpKSkiHW6semePnTokEjJwPuOIJS5aZu6bk1dM7lPKnDXFGD6UQCXzn2G9wr34mpNPpzv5cFZtAW1SqpwkH6VwjWtwwWW3ACDWQU8CZeUFOTMHIStrFZPOJo0CqULx6KywTnaFCRsC/sqM1lVnsWWzJ4copkNuUQzTWAY/bHF4TiWybyrDfuXTRRQlEWVNk0KwfqYXtg4MRhb3+gLddYgUWxpd9wI7EschbyU0ShMGw06RfUQ+grhFPUGzCxy5b1tAos81fAzs2JwICUca4w9Rbj9anMgVpuCsDoqFGui+oi8pMxNyjyly8zBYnuFuafIXbo0OgiWqJ5YOLYLkob5Y3bfV7FsTFe4rZ78mPUaw+PZ6CZl3tB41CtxcGqJoJOYleBdoiUDaiKgxMGtzIFLmQyXMhpOVoNXOglg6FL/ACfD4LWnRY5P5v70hL+zfxJu7ZkG2Pl0Awx9Ci71KU/RpOynge1PA9kEpM/Cqf0F9dorqLd3hUPtC5c2GlBigOzpgDUOzPPJvJ/QmxIHaPOBnDRgdxbqdmai3p6Kk5vmYc/SmViaMBlTpkYjxDgerwyNwB8HROLxvkb8PCQSj4ZE4IfBEfj3ECPu6xMNQ6gZvUaOg9PWQQBdh/YEnGrDuYpCTk96xsN8p41FnTg2jvsZOJQ/waX4AepgOJVYT9EmLUmE4DPPqpPaKwtF8am6BsjcOr4rbvyBhw57FtlyKZwvyagTRbbiscG+ET9RivFTaxEMu0tdht1HVhu08g0Ge2VVhx1VNb9SCoNb5POQPCmpgFRAKiAVkApIBaQCQgHgGy/uLlxSev4SfVtwul0CYNwYeHzXHlW/0BsTkBK2EMj4AisC0sGDBws3ZpfOfqAzMzE+9p5XgueAysoOI7Bn9xtAqC8Y5TbdoxNizLAsvh7M0fG6du1a4XLkuOVyowICRjekIKitrRU5Qk+fPi2gHMO1mTuWbmHOF0J1NglAr0F433voVtucj3rj6wiXmSOUaSlyc3NRXFwMas/rIBepQEtWgHC09upVvHe4CJeqDsF99CCcxw6gdu/aRgepXkymtQKM5s+bVbhTwBDhi9sSYJ81UITV75o7HIeSx6E0PQKVlqiGyuzXAzxfoNfatwk/CSU97dpYWWzpKIGpxSSg6L7E0dg+tQ/Wm3ti3fhgbJnaTxRbypk7BHviRuBA4gjkp4wWxZaKF0UKKFqWEYGKTKNolVnX3vtWmh0hnM1kSoNoVC6ZiHfiR2O1qRdWm3tjlTEQq0w9sdrcHavNPbCa69xn7IXVxlC8GdlX9MuNQcgK74bEMd0wfWhXRPf+B3alROJqQx5QFiFjmLhTnQuXNRbu7GS4lflwa1PhVM1wqsMFBHWqXeDQ/o569XeiuFGd+gTq1SfgUh4XBZCE09NKpyednyyE9Czcwv3JyvFPAOqv4VZ+DacojvQ8rtj+gjr1RSD7ZbjUrrhi74/Pd4zF5Zw3UK/FC9jmti4ErBa4si1wKRkiz6kjJxm19njUqrE4Z43H+1sTcXhjIrQVyVhpScHsWdMw1hyNnoNH4je9w/Fgj3D8e08jDIETYQiegh+GxeCBsBj8KDQaPwo1i/ZgqBlsD4ea8VCoCYY+Ufhz8DhcVTqgVn0GTo6TRZsIc2/RhAuWOVG138BtfQau7X9Avfo3uNVhcCnzRK5Vjs3BRpcr865a6WhlUaob4WNr3MfUCsxdXKcmYYmyEYbcAhisRUU/1Q7i1/YCGLTSqwZ75XmD7fC/5NOXVEAqIBWQCkgFpAJSgZarwNSp9/2/nSWZOWfPCUDqcjO0tWUWsScMIygkgCH08oU5BKRDhgxBgL8fuuoOzQA/RJtNosK87lzT+7vxAM/3rq+vw6QJMdfOQT+XJvrOAX7o2ycUGYsWiuY7JuZnPHfuXLty3d3q+tAhShciXcAsYEUoRzjHHJbUStePENQbhHpv605I/bWyvx6Y6lrp+hGErlixQsBmpreoqanBJ598Iu5D71B4Xjfen9491291Pe/GPSjfUyrQnAKMIHi/ugIflefBdSwPOLYX7ppduJKb6XF9MZ+iktJm4EVTwIUuQVYgP78lDjkz+2PLG/2xM3YE8ghHFxlRaaGjkq7J24N6twJ+LfnYUUsEjlkiRMV5QklWpT8i3KTRKM0w492E0dg6OQwbYoKweVIotr3RD8rMwbDPYwX6kdibNBoHk8egIG0ciheGe6CohcWWmJbAox81rLKw3egWvZU2dLVWZMagMms83kkah9Vmhtn3FgWbWOF+OV2jpmCsNIYKKLraFIjl0f5Ybn4dy6J6ImtMIJKH98KcgQGYFfpXfLh1JpzaG3Cr0XAr4XApQ+Cw9oHD2tlTEV57Hg7bE3DYH4dLZdj77z2h7gyDp2PS+pynKc82wNAn4FL52g4NztGn4dCeQT3fR30ZTrUnoA6Ey2qCW5kKlzIbLARWr6SAVdAJ6D15ShminwC3FgeHlograhLOKyk4vjURxesTkZ0RC8ucGZhinojuI2Lw135R+E2ICQ/3jsGPgsfjh8Ex+GboeBjCJsLQZxK+HTYBj4TG4KfBUXgsOBKPBUfg4TAPDNWhqG9PaPq9UBMeCwnH2bf/Bw6NUJTjuzUcJTjVASkr37uVxxvcpY/Drf0GTobhq1FwiXHTmZsIlzpXpCVgioKm7s3WuM+ppojcs8iej1pbLJK07XhYYaGmko8MWiEeUA/VGnIrrhq00rCW+0Akz0wqIBWQCkgFpAJSAakAFcgpTFhx9DQAB1xuNk+dpuYeMr+u4wQudK35gi0C0lGjRjU4SK+Fsfv5vYbg4GCsW7cOzAt6t6AN4RCB0dYtW0Dw+XqXWxVm8hev6da1M+Lmz4VlcdOAlGM8efLk1yX1PflcX4CmQ1CGZDNH5dGjR1FYWIhdu3aBVePXrFkDi8VyQ7Ef3/kgt68Hn956EH7qOXkJjAlBGRbPe0RVVZGblzlCOfcI6Aml5SIVaAsKuNwufPR+NU6V7IXjvQK4j+0Hju+Do2gLrmosLpMAT3h924EX3sDlWvXyFHy6MVaE1W+b2g+74kYhL3UsDi+KEs7F6sxo1Fiibwj/vhXQa43HjmawEr0RNVlmlGfGoDjdKPKGKtP7YyMLLU0IwdYpfaHOHCxSD+yOHY59iWNwMGUs8tPGoYhQdFE4yjMiG9MReML17xxcJmCtWBKFvQmj8FZUCFZFhWB5VG8sM/YW+UlXm7pjnbkLNsZ0x9sTA2Gd0Q05cztid+L/In/Bn1CR+QecXP0HONS/wpn9vChyRKjpJMATBYl+Daiequ0iH6j1WQ/ko3tS5OEk+NQb4edf4VSZW7SLcJm61aGAEgVYJwHWmSIfqZvV6q0L4FQz4LAlwGFPhMOWhHotEVeVZHy+LQUnNqag9M0U5GTGY03yPMTPmomoiW+gW8RE/HmYGU/3i8HPekfhu72NMPQ2wxAcDUOICfeHGfHD0Eg8EhqO/wqJwC9DIvGLkEj8JCQCPw4Jx8MhUfh+qBH/FhaN+8Im4N/CxgunqC8U9d3+zxAzvhVqRNGaf8IpikT95pbO0Wuu0qcbXveEx1XLEPyGvKrMo+pSn4Pb1hVudTbAQlYiLJ1u2bbhHhXfL3TFqnG4rKXDbY1DrZKBBKsVj6qlMNiq8ANbHh62F1Ua7Mf+Uz54SQWkAlIBqYBUQCogFWg5Cuwo+74hp+Tvhtyylw05VT/979yKFw22ku1zS47D0UoAKR/SCcu8gQ/XCXpGjx59AyBl/k9WkWc+0PHjx6OqqkqAzLvxsM+CP4MHD0Jn/07oEuB3yxB7QtSIcWOQsShdNN8Qe46JIIugqq0tOqQmDL18+bIAocePHxcVzFksiaHxBHbUgLlY2XRHI68zG7f1fb5zQW5fD0epkzcIZQ5WRVFEbl7OL7px6cptaiH4152hTR2X+6QCrUUBzuOPzp7F+wW74Hg/Hzh2AC62o3txdc8y4eaik42AtF5tmw5Sp+YpsPPx+jmwTh2ArdMGYVfcaFGBvWxxhKdSfZZZwNGjFvZtw0HKsPUbAa4ZVRYzStIj8G78SOEOXRcTjDcnhGLzG/2RTafonKGiCBOdpHSKFqaMQcmCcShZZERphhEVFiOqRCoCowjF9/0Mfq538xS58naSmn3Oi9t6Yx5Uo3C3HsscjaNZ41CQOgjW6R1hm/sP7It/AUUL/oaarBdweu0LOLfpT7hsfQ4O7Tm47U/DbXsS0Ohw9IS/u5UOAuTBSjcoHaIMjWdBJD1E/lnA+jygsBDRC3Bo/wuH+joczKkpXJAT4VbegFObDacWD5fmcSG7mKpBIQxNh1NNE3lNLyop+Gh7Co5ujEPBqmSoGXFYljwP02dMwxDTBHQaOQF/6heJx3pH4D+CTHg4MAqPBEXiB6FG3N/HJNoDISb8Z4gJPw4x4sehkXg0NEJsPxhixo9CzHgwJBo/bHB+/jDUhEdCzCDkfCBkIn4UMgEPhdBFahbtoYZwel8o6r39s+BoAVO3pHcEbB0A5TcCFF8DoTdzkzIMn3rqmj4Ft8YUBLq7tCGPqdYJUKdBhKNrSahXE9uOg1RheH1D2g6xHoeLOemIy96K+9Ti2h+p+fUPaiUXDUrpMINS/LxBOfySQSl49mc55X+XhZtaziOiPBOpgFRAKiAVkAq0OwW+s6OsxzdyS88bdpZdMmjFJx7YUX7hYbXIMXLfYVxkgZsG9yhztLXkhaHVvhCMDtKIyEj4+712UzBJcBnUKxArli3BpYsXWMcYbpFWoOniPrejgdvFtAROuJwOLE5f2ASgveZmbcxBGuCH0NBQpKakiHEsXnQ90PIeGyvZt/SFwFOHaHrvfc4EoXTvEsRVV1fj4MGDsNvtoqI581guXbr0Ouipuxu9dZDrN58j1IsQmblWuc57gbpu3rxZpCDIy8sTofEE+LwOdITymshFKtDmFXC7WK4ezOJ84bPP8F7BPtQdPQTH8UNwHT8EHNsHR+EW1DUA0Tbl6vJyqLEgD51eLnsa3l8zE3SNWmcMwjsJo5CfNhYVi8NFYSBfwNdatqsyjahmiLyAug3uVzpgLdE4ZjHhmMWTT/TIkhhUWKKRnxaBXfOHiYrzGyeFYuOkEGyd2gfqzIHInTMEe2JHYG/CSBxMGYW8tLEoWBiB4kVROMz0AxlmVGSZRKtkOL4lpsFtyzymUajJZGV66hmOmqxI1GRG+uQ3JXiOQbVlPKozxqMqy4iqrEgcyRqHY0vG4IOlI3B6xWB8uDoYn6zzx7mNr+Li2y/iytYXUJf9O9RufwYO62+FE5Rgji5Pt/qkqA7v0ugEfRywPgmwAJL2rAeSZncQUNShPu+BoNa/wG3tCJfSAy4WQ1JHwaVFwaVOgkudCVd2LFxWAlCGhCfDpbFYUwpgWwDYF8JlW4hL1jR8sDkZZW8mICdzLtalTEPKzAmYHGPGwLEmvDp8PDoMiMFjfYzC4flocBQIPb8XYsa3Q0z4roCbDG0344ehMXgwNAYPhUaLnKCPhJpA6MnG8HfuJ+T8UagJPwg14fuhZnw3zIzvhUXj+6HR+EEoYamncZuN8PTBUJPIL+oNQptaFyH2YSY8FjgJU+b1BLTfglpS1+YBaVPglH9HIM3mAadulcDVH8iORb0tXuTrvJbKg7A0AY5WC009P7w4FY8r1gN/E3HKnoHxVqvjB2qB82H1MAz2ylqDveQzw87KiwatpOzxPeWlP9ma99129zAmBywVkApIBaQCUgGpQMtQ4Nu2qj4/VspdD6n57m9qB2Gw5cFgO4wXdpfjNIurMGdgK3hiptvQ1z3IsGuj0Siq2DeCyBvyfvoJZ2enjq/CGBmOoqICuFwOwP0VYFEDIC0uKkC31zs36xzVnaXTpk0TIKs58Mdq4K0BZvEc9UJJLKRFEMoq5jabTaREILDjNeJ104Ee13V3Y3M6tPfjum46PKYjlHlXV65ciQ0bNgjgnJ+fL0Ao9ddBqO/t7JvSwPe43JYKtCkF+B+aG7hy8SKOFx/Clep8AUZdxw7Bfewg3DU7cXnHEtR7wUTvkPS2s54Mh5aM91dOxpbJYcieNRTvJo4W4K88g1CPrkZvZ2NTjsuWu++IJRJHLFE4wnD5BkhKB+yRzBgcyYoRULMgdRx2zR2CbZND8fbEEGyaGIIt0/rCOnuwp/q8CJ8fhbykseBri9OZUzQcZRkmVC2OQU1GNI5mROG4JQLVWRGoFiA0Akczw0WrzooUkLYqk87U8ajKmChaZWYMqrOMqF4agfezwnEyaxROLh+I06tDcPbNHvh0gz/Ob34Fl7b9BVeyn0Od9Vk4FFZGf0o4Gd32J+BWngfU50QVdQFABQR9qiHf5VMAK8hbn0L91udwZevv8enmP+GDt36PIsvzKFn0AuqUQXBZmQtzKi7ZpuGKfTZqbfNFyLtDTYND80BPly0Nblsy6rVUXMhOwSfbU3F8UwJK1sZDy4jD8oQ5mD1tBkaZ30DgmMn4w7AYPN7PiEdCo/CD3kZ8N8iE7wcZ8cPedH6a8WgIAeWt8382BSy/jn3fDjXjicCJCDb2AOx/8rhAb6NI0+0BVF5DQu1n4VKC4VTnedyjjbmOCUjbjqOU35tOJR6u7IU4pS1D15xd+L5ahA7WPDym7MfD6n4YbIUw5FZUGiQgbRkPiPIspAJSAamAVEAq0C4VyC33M9hLHd9R8j/6RXY+nthehl9ml6O79V18cP48PNlHG54oW/BTMnNT0iWnQzPCI25Hx8TAn+HtN4BRLxenV+g7K82nL0xrcJNCuCC/6LDpHq2rrcXE8dEir+gtP7uzvwi/nzJ5osj7qJ//rfrVq1eDRUXu9eLtCm0KqvGc6AgtKyvDO++8I/KDrl27VoTGM6elHgZ/q7HJY540CtShKb10VyiP02W7adMm7NmzR6QiYH7QTz/9FMzV6nA4bju3blPX8l7PLfl5UoG7rQDnufgOA1BXexUnygtxvuIg0ABGcfwgcPQdOPLWodbWdqpJNwV0Rd5R+wIcTo/AlglB0GYPwbtJY1G4kPCP1dLvXL7Me+04PcJ0AKz63uAQFYWlsmJQvWQ8KjJM2B8/HLbp/bBlcig2TQjG5slh2P5Gf2izhiB3/gjsiqNTdDQOpoxBftoYFKVHiCJV5YtNKLdEierz5UsiULZ0HCqyIlGZRfgZg4qsyajInIiqrAkQOUcJZzOMOJo5DkeWjMSx5YNxamUIPl3dFefWdcGFza/h4paXcXXbX1CX/UfUKb/1VIW3ecK4RXg2c39m/xYiBF55whMazwrx1ufhsj0OF4snaU+KnJYO6x9xMfuvOPPWX1GZ8RfkJ7+IHfNfxOZZL2PVxFdgifJDwkh/zAz+B9SZQ3BZS0GtFo86LQ7YyirxizxO0NxkXLIl4f0tSTiwIh4bk+ch5Y1ZMMZMRsgYE14dEoVn+0fiF32j8JOwsXgodAy+HRqO+/vQwRmNH4dE4aehUXg0JAo/CYkUrs1vhY7HtxpcnHRmPhgafVs5QL8OKKp/JiHuA6FG/KL3BLwwpA/q7H8DhPuzKXfol9n3pOd6qk/AaXsSLmU0WNjo2v3qcXhf2279+UmxPQ0XcuahXo3Dma1r0St7Bwy2Uhi0ctynHfRA0h2VlwxM/SUXqYBUQCogFZAKSAWkAl+HAj+xF3Z9RC10GXLLPjPY8/Br205E2rZhp30jPv/khHCPuhmS2MJ9pMyXSGDkDdgImKKjo28ZYt8UvAzwfw2jRg2HHsr+ZQBS9vZt8OvU8dZglnA0wA+DBvTD8WNHsHbtGnH+hLve4/Bd57g+//zzu80Tbnh/hsoTvNGJeOrUKZELde/evaCj9c033xT6E0rrzkb2evMdg9xuOjxed9KmpqaK8HjqRKft1q1bwVysRUVFeO+990TV+KtXr4rrwesiF6mAVOD2FKh3OPDBsUp8fPhduI/uh/v4ITiPHYD72D44yzVcsS2AS4n3AhWtH0x4QxbmHK21JmJ/8lhsnhwK2/zhOJA0BqXp4ajMiER1lkkA0tYKSZnf82iWGUeyxqMiczwOpUYgd/4wbJ/eH5smBmHDhCBsmRIK64z+sM0Zih3zR2BP3CjsTxqD/NRwFCyIQHF6JEoXRaJ8cQQqLVGoskSDRaqoCUP3KywmVGREoyqDRavMOJoZjfeWDcYHK/vj1OownF3bG5+s646Lm1/GlW0v4sr2P+CK9gycKnN6PgfoVd/VJwR0A8O2laeFo9CteFyhbq2DgJ+EZ6ygXq88i6vb/4jLW/+O85tewifru+LDNcE4vXIgTiwfgeNLR6BmyTCUZYxG9pS+WB3eB2siBmLNuDAsHdMb6SO7I25QJ8zp+xLK18zBqa0LUPFmEvZkzIVlwVRMnR2DQRNi8NrYGPzPYDOe6RuFn4aE49vB4/CNPlH4YcgY/DRkDP4zJBwPhZjwg5AYfCtkKn4UMgU/Dx6Px3ub8KveJtwfGoNvhcbg22HRApiyaNJjIWNFvlCGzn8jNKYh1L1lu0iFyzXEiEdCYvDjoJH4YOvfBKi+PXfo7QDTpwFefytf+xs41BfhUGc2hNUnQ4TaN7pJ28Z30PkcOpHnw6Ekw21NRIltDcK274BBKYdBK8VT1v0w7Kg89nU8C8nPlApIBaQCUgGpgFSgPShgr+xhyC1LMtjzEw1q3vCfKIWpBnthoiGnIMWQU9jPYC3614P28uzHlTx3p23v1qZZbXhfWwW3koR6azzqPiiBgx5Sd8t3kNK9yLBiAiYdvhHWTZ48+fZygF7nMPUUU/L38xOQikWDvsjyyccfo1ePbs2E1rOiPYtF+WPL25vhdrmwZcvbzYaXEzgSnp04ceKLnNIdeS3D5ZcsWXJdODy15jmxJ7j17vXrIPumYagOj/We6QboDmbV+NLSUuHGpea+gF53wum9fnF9X6fvl71UoL0rwEQx4p/LhQ9Pn8Lx4n1wHDvoqVZ/7CCcxxlevw9X9qxCvZYEtxLXZipKi1QBrJItcgGm4Mr2BOydMwCbp/aFLW409qYRBkagxuLJOXpE5O70OEjpvrzXDtBmP49ForwKRQmHaGY0qrMIMKNxeFEUDiaMgPZGP6w3B2JdTG9smNIHm6YPwLZZQ2CbNxw74kbg3YRRAhLnpYajcEE4Di8MR8XiKJRbogUQrbFEoSaDIfrhOJIRgaOWsTieNRTvLRuEMytD8NlbXXFxc0dc2fY3XFWeh9v6h4aCRk96KsCrrARP1yedgk8DDZXg3dpv4FIfh0t9Ai6tA6AydP4ZuJTn4FB+j3o6Qbe9hHObO+GjN3vi9Iq++GDJULyXOQbHLONwJCMcR5hDNYs5VAlvw1G5ZAwql47EcQtznppRvnQits3ujwxzd8w3BWH8mBAMHDoAXfsNwd/6jMSf+47DsyGj8ZOgcHy3txkPBU3Gj3pPwvdCxuN7oTG4L8yEb/Qx46HgGDzeayKe6zkZ3wueCEOfGHwjjO5PEx4NMeKBsHDRvhcWgfvDovDdsCjhIP2PECMeDjXhgVAWOYoWf3O/cGQyvN4o/l53arbk/uFQI74XGo3v9DLj3RV/FddR5HhVbweANvcawtHngAZHsMPWAfXaQOEidWoEojokbTtOUiizUKcshjs7FZ/nxqJei0exfQkCt++EQSvBY9ZC5iSt/0+tKMlgL4wx5BZNesheMvdRrXSYAbivPTy2yTFKBaQCUgGpgFRAKnC3FCgru/+RnRUHO+w4jGfspTDklsCws9DdQcl33J9bBUNuJX5lz0PXnN3YoCk4aV8JKIlwK4mo1VJRb02Eo3o3HHC3CkDKfJe5ubmiMI0O5AhIp0+fflu6DW/vAAAgAElEQVROzqacpF06+8G/U0cM7N8XeXmHBGOgW6+pokPesCo1JVmEzdMd2vT70jkagICAAJEjlRCM77ljx47rAK8+Dt+ehXeYW/LrWFasWNEIRH3PS25fD0J18ElduE6wTYDPPKEbN24UofFMR8C0BHp+UAk5v45ZLT+zrSvgEv+POXHh04/xXuE+XD6WD8exfLiYc/T4QdQfO4j6grdRa00WRWjocPJ2XbbW9To1CbVqIpxWFtZJwaeb58M2rR+2v9EX78SPREFaBMoWm8EcmQwLbxZOfo3AlLlERdi8gIAmHFk6XhRI2jNvCJTpfbF9ahg2jO+N9ZPCsH5SH2yd2g/KzIGwzxmMnXHD8E7CcBxMGon8lLEoSAtH8cJIHNZdohlRqGT1+UwWR4rC+8uG45N1XfD5ht44v/VlXN72J9Rl/0VATAJNqM80tKdF0R2PE5AQlOHvzzYeg6JDUh57Hk71d7iq/B6Xtr2I85v98Om6bji5NgjHV4Xh6PIhqFkyRhRnovPV0yagInMCaixGfJA5Du9nReLoEhOOLBuPyuVvoGDpNOyyzMDGpMlYPDMa0TEmDBwbgY5Dw/HcwEg8FjIOvwiJwE+Do0RFdxYu+kGIJ7ydoe4PiCJH10LefXODcltvntB4FkVq2c7POwVcOU5CXuYhNfQ2Y8X8rnALsN0c+Pyyx59Ene2PItUBf9TgvStykLaR76KmvkNZAK/Olob99jV4KfsdGNQK/EwrrP2OvfRjw46SC4adZct/vrP66i9tpTt+tyjv3+/W45J8X6mAVEAqIBWQCkgF2oMCZWX3f2tXxTvftRXAoO2Hgfl9lCI8qBXjv7R9CNYU2LT1cFqXAVoSnNlxcFiTcVVLxRVtARxKIq4WW+GEo1UAUj7g03VHeEggRTcjW2xsLAJ7dkPXLgHNODq9cpLqbtIAP/F3nQM64V+v/BNpqSkitLkpQMrPJ9ziObz6z/8Vn9VVf58m+87/n73zgI+izt//3ln/qD+pYkE9Pc/zbOedXQS97gno3e9+p5DdgFjoLWV7QodA2m422fQCKgooPcnuzm56AUJ6JyEJHekIpG55/q/Pd3ZgiZSAgAFnX69hZtvs7GfJzHzf83yeBx988AGampoYm6D3lpaWMoBGMO1isJF8KCnx/aeAadROf7Ft+7k9J0BQzzmBeVLafv311yw1nkKpKJyKWuO/Z76+5+Io+h1pEv5f/RS/67lbJN4TK3CzVIC6H/jAvfZTrWiq2IKTDZvhaCmCvaWYKUed5D1aZ0YbZ4TTomMXCc8mSd+4ra2kGHVRK6s5Ep1cLHZ/vQhps6UwLfgYuXqChL6ojleingKMGBzt/YFMBHG3J6tRlaRB5pKJ+Eb5X6zRjkHq3LGwLvoEGUsmIjN4MnLCZ6BAPwOb9TOwNWomtkVT6rwPqmJ8URvnz7xI65NUrH2eWujrEvzP2ArUJ/tj/8px6LRRGjypPMnn8ym4rE8y5SefDv80HNxTcLifo+ed5t/BaXoOjrSX0bXpdbRv/BNOrHsPh7/9N/avGoNdK7zRvHwydiT5oYFCnRL9GZSm9nxSfTYlKdGcpEJTkhy7E2aiMZ5+HwW2xiiREaXB6lAtYoMCMDcwABN8lPjPxJl4e+wUPDV6Ku790Be3fChH/w99MdhLjn5SFUuEH+CtwmCpHygBnlSfBP1+LoDzaoDSwVIFfumtxJ1eSswN+F84rc+zoKyr12Z/Lkzt4giwz4bdEolO8iM1R7F29PPBxZvjMQNaOSO6bOHYal6DxyxbcCdX6pJwlU6Jucr5MFfZJrFWmCS2yiTJatzycxi6id9RrIBYAbECYgXECogVuFYVyMq69bbMynAJV4fbTI143FSB18w5UFvXo9S6Cl2mRKaQOZEZhjZrGE5z0Wjl4tBljoSDKU506Nj6LRyODjhZojsNNK/OTQBCV2dt/Fponbt27foBvCNIGh1pwMTPPgEDlgQ9zwsszwNIu71u1MgR8BrjhZycHOb9SJ/sCbNICTp58mS8P+ri66LPHzHiXRYi5fn+5ubmM23qFwONBOPIToBUs57vv5r1vNC6COJebNtuxucEYO0JQWmZ/m+RGnTFii+xYcMG5hFKgJz8WcmWgfxaBeh5oXqKj4sVECtwLStAjfVd6GrvxJ66Ohyr28za6l3NW2Bv2QZn0xagKQ/27Hg4CI5adHCaKW35JlCQ0rHcbITdZERNohabAr2RsWQCCg0zURzrj5oEChfiPTRJncnS3n9CheiF1Kv8dpHKVYW6ZA1KYuRYpfXCas0YrJ/HJ85nhUxGoW4atkXOQonRF+XR/qiM9Ud1vBzVCf6oSvRFDQFJAQa759Sez/uKnp3XJqmx54tJ6GJ+oc8Baa/yrdXcb2C3PIsOywtoM7+EU5v+xFSgx1f/F0dWSFkK/a5lk9CcPA07CICSV2myH7Yn+qIlyR97EvywN0GBnQlqNCdp0ZCiRU2SBuXxGhTGaLHRoEFimAoL587CBEUA/j1Fjjc+9cMT3r64XybH3VIV7vFSo59UjXulGkhkWki8tczvk4eeCki8A/EL7wDmA8qAqFSOW2UK3MPa3am13f+GaW+/GoDzx6yDlLMPSBWQjFWgr5cS/+szFg7ujyBAfq0AqYN7FrCOg8sc4wakFBZ3E+yLmBr2hxebuix62M0hcKVHoMtiQLZ5JX5rLoSEK8W9pipnf3OVS5JRdUBiK0uVZGXdeq2GS+J6xQqIFRArIFZArIBYgRu9AqtX33KPrW7APZuKB0pW5w6SpOb1Y8t0n6b0xv+RbKgafL+t3PyYdSve4XKRYlmPXZblcFkimarEYYpiILSTC4UjPRKutEggnU/QbLdEwGEKR3vuF3C0nwS1J/7YkCYCecJ0/uHwjwOwtO5jx44x5V53SJcYH4eEuBgEajXwGv1fkCL0Qq3vl3p85MiReO+99xASEsIUgZ7fhRLFR44YyatVu8HVs+sdwdSlUyZPYhDNE3AePnz4vNvf/fsQmPv8888h+FN6rsNze67FMileBWDYfbtuhvsCBKVWeMHPlrxBqd6rV69Geno6CgoKUFlZeU5YUvffoPv9a/FbiOsUKyBW4NIVcDoc2NPSgL2VhXDuLAWatjDlqL2lBGgpRFfhCrSxllYDuswG5tV5IwNSdoHTrEeXNQpHN0Ww8KGNs8ciO2QKiqJmojLOB3WJvtieSG31CuZnybeu+/fKFvumRF7ZWp+kRqF+Or5Vj8Y3gVJsWvgxbEsnIE83GVsNMxkYrSR1aLwfticQDBX8U+VoSPJDY5LvD77fDwGpHHUps7Br+SS0s6T4pwDz8yxtnODViW8+xL7k6diZMh3NyT5oSvBDU7wSTXEa7EhUYUeyCo0pajSkaLA9RYPaJDlK45XIjlYiLVKNL0LkiFjoj0CtHyb4K/F/05T482dy/NHbF094+aP/GCVuG63G4NG+GET3peTjqQS1xt/t9vC8j1LipX64mx6j1HiZHA9Lfdk0mIUKkYJUgXulStzmrYLEmzxFKWGe4Kgv+jMP0J9Hm/yPBaT3S5WQjJXjfi85fj95EjrMr1zlJPtzFaQgb1Pr3+EyJbAWe2qzZx7CFwCMN7qKlPZVTrMOdnMM8312cUast63FP0wFuMdScowl3Nsqu/rbytbelVZ0vySreCCNfSTp6Xfc6MM4cfvFCogVECsgVkCsgFiBq1mB9IohD+c05UiyqoslOaUlksyK/D6Z9dskuZXF9Ng91qrMN2wVpZ9Ysk6uy/gGx60xgDkEnRY6ETGik9OjwxriVooacdKmQ4eVUnt17qvVBvZcR0YC7Cf2w8FS7IUkewGWCkDT4z6FOZ0BoU64XOTX6YDT3gUHm+xwdHXC3tUFu8OBLrsDHQ4XuhwukEjV7nTB4XKxhkjS/fBQ1nN+4cEwASlK9SaI1R3UxcfFgqaE+DjowsPx2Wef4l/ve6o8L+wVehZs8q8n79D333uPKUDHfzQOnMWMzs4O7N69Gx9++AFLpe/+Hs/7wudWlJf/4Mt0dnZi5cqVP9j+H3yf+HimPj19+vR1V5AeOnToktvXfXtvlPsEnpctW8b+D5GVAIFQ8gilQKwTJ06AgsDOd6P/ewIQ7b58vteLj4kVECtwrSvgBFz8MejIAQplKkDnzmKgeRtcTUWwN2/j2+zLNqLTQsnK5PlHSi1qa+Uh6Y0CH6iVnk10YdMSwTxUnVwUDnwbDPPCT7Fp3ljkh01GqXEmauL90JBErd3+aEzmPUcF9egOeqwXKUgpLIpNiT6sFT0/eApWKz7AWrIJWPgJskMmYbN+KrZFTkdFtC9qYuWoT1RgeyIfMNWc5IfmRD80JfnyU6IvmpmPqQqNLIhJywCxUA9SfJIHKaXVNyf44cS3/4I9/RU4zM+jzfIqjm94G7uWj3e3w8vRQtA1WYHqFCVKkhUoMGphCtPi8yANQueqoFD6w3u6CiMnyPHaR/54UuqPx0cr8PgHStw3WonbGHxT4Zax/rjD2w93yfzQV+aPft7+uJNS4GUqBkcHSHkvTFKEkh/mLQx4apgSdLC7bZ5ef4e3GgyQyhQMnt4m0+A2bzVu91bhTm8l7pVRQJKoIL0caHoPwWRpAO6UzcRT42fh4MY3egRInZZnWSu+57xHqlPzc3Byfwcs0ehk5+rh6OLovPyH6sub5jFzFDosBjjJ4stK+94ofM2tx33WzZDYKlwPmitPPmIpP3lfZk3JoIyqkn45DZsl1tr1ktTKx6/msEpcl1gBsQJiBcQKiBUQK3AjV8BW+bgku+zkL6yVkNhqIcmohiSjDHdaK/AGtxVBnAVbM77AEZsRbeyEg7zI9Ax69uSkinzYuiyR6LJEwXGwkQekLpZnT5n2ZyaXi1q8HXA5qZXYDqe9Ew57B+xdHejqaENH22m0nT6J1tPf4/TJEzj1/XGcPHEMbccP4/Sxwzh57ChOnjiBUydPou3kSbSfPInO1pOwt5+Cs7MdTkcXWzejp6RjJQB7gRs9Ry3npPC7uMIxngU5zQ7Q4MMP/g8jR/zzylruR41gStT//ff7WBK0EHPnBLrhKD1+YeD6z3f+Dr0ujIHk832VtLS0HgFIUjfu37//fKu4Zo9Ru/ipU6d6ZAPQm6CooAqlkCTBo3b58uUsKIm8XIuLi9HQ0MDqSSCUQLvQHn/NiimuWKyAWIFrUAH+GMFn1gPHjx3BjtI8nG4qOeM32rWzBM6dRXBVpaHdFocuLuqGBhCelgDUstrFRaIuQYO0uePALf6MqS4romehlpSVHi3lvQmGnm9bBEBal6JA5uIJWKOUYv2ccTAHfYyckEnYGjEDpZE+qIz2RX2cHA0JfLo98/ZM9GNJ96QiZSn3BE6TFKhnANQPLYkzsTtxGlOW1iWp2XONiZRU74uGFDkalqnQ/LkSu76agd1ff4I9y6aiMsofWeFzsCooEGHztJgVEICxfir8c6oCb0zwxxPj/TBorB/ukfkzIHmHt4qpOPtKFUzReT4wJ/qB9m4l613ecjw6ei4k42bgd2P8ULbibcB6ZS32MD8Nz+lCrfp2yyiAzsHNMTwcvdkBaTf422mJYnZfKdxavJy2FX3MFbiFq8ZtXMURSUYlJNayzDuzG07ebir/9408jBO3XayAWAGxAmIFxAqIFbgaFbAW3yvJqXpYYi79vSS77KiEK8Gj6eX4XXoJ/sBtQZJpA6qtX6KNiwLMOnZF1kGqGDN/9bmn7TrU9kInKXaTDp27yngPUjcgFaAoAVGHvRP2znYGQ9tbTzEYShD0xLEjOHb0MA4f+g6HDu7Hdwf24cD+vdi/bw/27d2Nfbt3Yt8emnazae/e3dizZzf2792Lwwf24eh3+3Hi6GEGUwmsEmilz7mY56YAT/Pz8y8BSOMQHxeHuJhopG3aAAKlo0b88/Lb7j0g6KgR7555/6X8TT/9ZDxaW09dEAyQarEncJGCmioqKi64nmvxBNWY2vp7a5I9gdALtcZbLBZs3boV27dvx8GDB1lYEn0Xgr7db/Q9Be9Q4f9V99eI98UKiBXoPRU4+3fK/z3Tv6db21BfUYLWHUWw7yxhnqMUzNS5swRddVbYM6LhMuvQYYllFwR7cvGwN76G2QGYI9FhNeL4pjAU6KZg/dyxyAyehK2R01EZ74O6pLMhRAIkPR+U7C2PsTAm8hxNVCJ98QSsVEmxfvYn4BZPQG7YJGzRT2NwtCrGD3UJpPpUYkeyEtSO35RIylFf3lOV2uypRT+R1LGUUK9gUwMlwaco0JSsQGOyCjWJGpQmaFAQo8YmgwpfBgcgfI4GarkCn06fib9N9sXvP56FB8fNwj3jpqGf9wzcT8nwY/xx7xjyB1XiHqkW/aVqPOKlwBOjffCElw9LQT8fGBUf691gVPh97vFWYLA0AHeN9cXjY/ywOupdIOP5S3qQwvws862F+Tn3/FnA8jvATNNT/DJ5mZqfOztZnofD+jvYuf/AyemYBynfXn+TK0h/AEgj0G4xwpEWjUTrWvSxlEHCVUNiq+qQ2MpcEmtZx30ZlY4+ppI5V2NYJa5DrIBYAbECYgXECogVuJErYK4YJrGUcRJz2aoh5h2tEnMFhmdkYL11NY6Y4tBGik/WbkfG51FwmSLhMund6hhqXaHQhp4ZvvMnKMFor82By2EHnJ1wOLpgt3eio6MNbW2n0Xrqe6YKPX7sMI4cPohDBw8wELp3zy7s3tWCluYdaGrcjsaGemyvr0VtdSVqqipQXlmD0ooqlJWVo6y0BOVlZczTsbqmBpVVtajZ3ojGhgbsbGli6zn43X4cO3KIQa32jg7W6nx2QHzuIJ28IQkeXgwyEiCNjY5Cpo1DW+tppKelYtTId/H+SEqt92y9v4rLo0bgn+/8DdlZmWCK2AuoYevr6y+67cL3IhBIbeDX+0bgcP369ZessbCd12ouqELptyZlKLXHU2p8ZmYmysrKmOXBkSNHQDYE1BpP/18u9H/metdQ/DyxAmIFfnwF6O9ZuGjmeaHD6QKOHjuGfGs6jjeUAs1b3Z6jxUBLEZx1GWjNTILTHA6Yw9DBRbGAkN4IP3u0TZRSbzFi99cLYZo3FuZFn7IU91KjD2oSfFGfLEc9gUEP9Sgt9xYY6rkdrN0/iVSfFMikBbdgPFaqRmP9nI/BLZ6I3NCp2GqYgVKjL6pj/VEbL0cDBUwxewCyD6D3arA9SYM9iTPZtCvZHzuXq9G8PAANSQEojpuDTWEBSF6gwjyFHyZOm4H3Jvri+U+UeGCcBk94+2GItw9uk/lBMs4fko/kkIyltnclHvDS4InRARjipWFp8PdJ5Rgsk+MBqZy1x98mU0LirYFkbCAkY2cz71ABtonzGwOKCr8ThTSRwvcubyUGSeV4aIwcmrn/BjL+cF5A6jQ/A1DIEvccHOZn4TTTnF92cc+DPGwd1ufgsv0eyHgByPwjkP0ykPMKkPsqkP86UPAakD2ZXbDp5MLc5+7COfxN3GbvAUnJAsxuCWXjl+8yohFmW4/X0zbjf8zbIMmqgsRafuCB7FpnH3Nx4I08nBO3XayAWAGxAmIFxAqIFThPBR7cVNznHlvFMEl+/YOSzJpXJQRAzSXDHkjdOuxXpqq3JabiNyXmrcMeSM0fNshU/qaEq5JJuLL8fuZt9dOt6ci1UrhEJBvkkUq0g9OjkwtHpyUMdnM4Mz+nZF5SjpKvGtIJoPYEkBrQajHCmbYUx7duhKOrHfbOVrS1teLUqe9x4sQxHDlyiAHR7/bvBQHRXTub0bSjAfUMhFahqpKHn8VFW7ClMB8FudnIz85EXpYNm23pKLKloTQjFWUZG1GVsRHV3AaUcRtQZEtFUZ4VBTkZKN66GaXbilBdWY7G7XUsFGf/gQM4cuToGfDFD4wFn1KwJPuLt9jH8QAyJhprvlmFzs52NlLfvWsXlAp/vPOPv15xgJOn16jnMqlKR454B4sXLUBXVwezDiCv1vPdKAE9ISHhkpCUviMFB13Pm6CqzMvLY63qBCWvFQAV1ksgmAAoTbSckpKCb7/9FtQaTyCUQqMIhLa1tZ0DQAUYKoLR6/k/RPwssQLXrwJ04YP+9mkfQPuCDLpYuHYNUpYtR9iShaiyrQOolb65CI6WYrhatqGr2orOjAS4zBEskIk/Zoa4/bd7J4Cgi54XAqXUIdKZbkCVcRbSAseAC5qIAr0PqqLl2BHvzxSV25PUqE/iA5kESEog0RNMXvVld0ASDyzdn3XOY/z2dP9cPrGeWuFVMM31xjeKD5A+ZxwyFn+C/NBJDI6WGX1RG+fLQphIAborRYldyxVoXq5E/bJAFMUFIsugQUpwAELnqSBXyeE90xfvTJyJF8b74AnvWRjo5Ys7vOS4w0uJe73UuEeqRl+pCgO9lOhLSfFeStzvpWBq0MfGKPHgGBUGShW429sPv/T2w23ectwlJW9PFW73VuM2bw3u91JiiJcCD0ppUoICfgTYJs5vvFoQIB0oJc9XXzw8WomHvJT40PcDOCwvwGU+G67kMPMt97A+D5f1ecD2ezgzX4Qz+2W4CH7mvcbDz/w3gII3gYJhQOFwoPBNOAteh6vwjTMTCv4E5GhhN8Whkwu+qRPsL7hPMxuYH7SDWwoKk22zJCLesh7DLUW43VK2VWKt+u6+7EbcLgLS84wqxYfECogVECsgVkCswA1egX5ZFc/+png3fsGV2yR5zZBkNmBw/k48ndeIh62VuyRFTbilcDuezKvD7QXNGJBbj9k2K5oyEuCw0qCJfEUplIEfQDnN/JXmTo6HoNQq73kScj44Su+nqcusR6dZjw6LHm1mPVpNBpxOC8XRjCR0HjuEYydacfjoCRz87iAO7duLA7tasGtHIxrr61BbVYmq8lIUbyvC5s2bkZ+bg7wMC/K5NBSb16A6fQV2Wr7AIUsiTloT0MFRUJQRXVw0m9OyMNFz7ZYonOTicMiShBbLl6i2rEZFVjqKNhegoqIcjY2NrCX/8OEjaD3dClfnacDezgDZ0ePHGUTrCSSlQB7y1KQbKZHo9tVXX+H999/HqFGjWBr9pVrmPUHohZbfGzUSY8aMwd69e9lnXOgfgnm0PQQBBUB4sTmpJ8kv83rfyK+TgOXFtu1SzwlwleY0ef5etEyQmAAwqVWpNZ5CsKglXryJFRArcHNVgC68CBdfPL+ZoBAlEEoXQAiGVldXs4sjpBanfQzth8hXmC6e0P3ouHgsXRqENfoAOOtt6Ggphb1lK9CUB2fpGrRbyW+UOiz4YybfwkrHyXOPlZ7HzZ9qmY7LLpM7gMlMIVJ6OOmYbwpnx2vyGj2xPhip88dj/Rxv5IVOQmnUNNTEUUI9qSqvMQR1r397khK1yRpQyjwtN1K7OyW6J/JhSI2JaqYIbUn0Ye3vjcwPVIW6JA2qkzWoTeYBLvMHTVRie3IANi34CF+qvbBu3iewLpmAnPBpKIzyw+ZoJUri1SiLUyM/JgCphtmIm+cHH7kfRk6W4xXpTPzmw5kY+OEM3DvaDwO85LhXpkIfNqnZ8r0sDV7JApBoeYCMh5+DpdROTUpQBfjXKBjgHCRTgp4bxEKOSFWoQn+ZCgPYff41BEDpff1kdJ/CkOQYKKbFXwNALEd/VlfPOf970G/Sk6mflCD4WWBLIHSAN72XV4z2kyrQ3+0bO8CbflP6LRUYNFaFodOm4qhlKDqzXkFX9h/gyH0bzsLXzoJPgp89nt52w1JSjw4H8t+GveBduLKCYE+PRxcpSEnQ0CNRw4UvovxU+68f87n8WIUS7vnxSTsXg/np2ZCYStt+bcntkuTvgcRcLSpIb/AxsLj5YgXECogVECsgVuCHFbDWPCKx1bXfba20P8YVdz1pKz1+v7n0oMRacXCQraztEXMx+phK8UfLFkRYN6LFGgcnFwFnejLs5uhz4OePORnposEXwVGTHq3pOpxKDcfxjWE4sn4J9q3X4/tdjTi0bz8PRZsIim5HTXU1tpRXo3DrNmzOy8FmWxqKLOtQYVqNFm4FjnAJzEeozRINOrmh0Cca3MES1qOwKBcpYC16dJijcNoahxNcAo5x8dhn/Rz12RtRWVSIutoa7N21CwePHMfJ1i447E60t7Xjm2++OQe4nQ/WMTCXkABKZRcG4sIgnQCgr68va7t/b9S7P1pR+u4/32GqR2H9nhDAc5m2gyDgl19+2SP4SGDgwIEDnqu4Lsvk4Xm+ml7qMYIYBD9pIrhLvwFBavq9SP1FKjBKjD927BgDvwK0Fr4U1Ue8iRUQK3BzVUDY/3Z2doJC0kgRSsFppBIntThdKKELJrTfoH2IAEO772/o+XCdDmGz5diTakRHRizaNn+DjoJVaMtMQgf52t1gCfV0XOchrgFOYdu5SLSZo1AeI8emQBksiz9FgX46SqN9UZtAQUzya6sO7QZeCXzui5+KPQkzWfo7qULPKFST5cwLlFrga5K1DKTS8+QTujthJvYnTMHexOnYmeyLphQFalMCsWbeJ4hXeyN29hQYA6YjSDMLcv8ZGDd9Jt6dOBMvj5+FJ7wVeMBbiT5eGkikAbjbS4GHx/gwFecAqRp3uyGop3KTQJjnfXH5RqyHJxgVlnv+PQh+ngWg/ujvrcBAbyUe/EiDRz4JwK8nzsNTUxfiuZlL8Ee/ULzsH4bXleF4Q6XHm5pIvD9nMXZbRsJROJyBUUfB23AUUmv85YBR4bVuNSlTlb4JFL4GZ96nsFt1sJui0MUtZVZZP0dA+oPxjFmP720x0Jgzcae5CrfnlKGvqSjgh4Mq8RGxAmIFxAqIFRArIFbgxq5ARu2jA2x1HYMtFcfutpS2Sqw1OyRcbeevTcXO+8xlGMHlYq31K5zgYgDmH0pXU3Vos4YyNckPTiI8fHx6+hzB0Q6TAW0mPU6mhuPYxhAcXrcE+79dgn2rFmLHV0HYV1GEhoYdqK2uRVlpObZu3Ya8vAJssaWjxLwG9eYV2G1OYTGq3UwAACAASURBVBCzwxrDzOVJoeNwe7yRzxsBT94ftSct/mQJQO8ntQypZiJ4uGoKZW2R33Px+M66HLsyv0HjlhzU1W9H097DOHH8e3R1dIACeWiw3H0A3f0+vaa5uZkBUhqkCxPhB1IsJSbEY8zo//Kp9B6hTBdSip738VEjoFGrmCXApQAfPU8QlVSTPdl+AqS1tbXXnZaQryeBzfNtIz0mTFRvAhukiF2xYgXWrVsHjuOYIpQgNCnCzqcKFX4Hz/l1/5LiB4oVECtw1Sog7NtIDUr7D7owtXPnTlRVVSE3NxcbNmxgIJT2HYKlBl1EOd8+hvYr53vcEBmJuXNnY3WIioUMgi6ypYfDaeKVmDAbmCKTQGNPj48/5esIjHZwBEgj2eSwGNFhNmLfqsWwLvwY62ePhS10BooiZ6EyVo76RGpbV7Gwou6t69fy/vZkFWqTtUxBSmFJFIrUwHxPyftUifoUFbYnK7EzYRaaE/1Qm6BCabwaOdEarI2cjZSwAIQu0iJgjgrjpvvjzx9Nx9PjZuEBmR8GjfbHfaNnYcAYH/TxIh9Qgp8qDCJVn1SO+0jZKZXjbpkat8k07HlSjIrws+fQ8MaqlQBF+TmpO88qSnn1Lqk/B3grGfgk1eeD4zUY8nEAHv1sNh6fOBdPTV3EAOgf/JbiVXkY3lDrMUxrwDCNAcO1kXgrIBLDtQa8qeEnenyYNpIB0r9rl2LL+tFw5A+Ds/ANOAsFyClAz8uZU8s9vf5tODe/AWfBn4HsRegyGZmivYsLEQGpe0zTxWzDInCCS4QPKUmzayCxlqyUcFXeEtO2397YA0Fx68UKiBUQKyBWQKyAWIEzFXjIVv7kb3LoQF+5X2Ktdv3KVIJ/pBZAYcpArnUNTlqj4eSC0WENwWlbOLosOqYm6byIJ1lPBnTUTs9a6k06dKSH84rR9SE4tG4p9n+zCLtXzUfzV/PQtGw2qhPnoCorFVu3laAwLx9bbSaUmr5FnWklDluSWct8OxfNgCZM4YAplIFQUuu0crFsoErbRIM8Cn5q42J65KtEr+90T8Jyh4XCNChoKgIuMxnYR+IItxy7stagaVsedjc24MjhI2zATYPrCymNBFBKg+zy8rILQgCnw47KijLMnD6VqUkvN8DpvVEj8OEH/0FlRfkFP8PzCYIIdCNgQNtOCkthWy80p9T7630jpdeqVavYtnkqupKTkxkIJdhBYUmlpaXME5YUoQRCSRF6KRXt9f4u4ueJFRAr8OMrIOy7aE20bLfbmV0Iqc1JEbpt2zZYrVamFqeLK8K+jfbB54OdF9rfXehxuli0eMlSyNVqZEUFwGUxwGXWg45JlFRPk9Os4y+6/cjjZ0+OsVfnNbyFDh0H27lYHN2gw9aIWUgNlMK26FMU6mai2ChHfRy10wvt7CrW4n4tgWj3dTcl+WNnoh92JtHkzyZKny+JVSIvSo7UMD98vdgHgYFqTJIr8N4Uf7z8sR+eHjsLv5XOwONeszBY6o8+MiUe96L095noL/NDH5kCfaVqSLwDIfHW4g5vFWthHyDzxz0yOZsIjg2U+aO/VIW+MprcLe5StQhJb3DF7EBvsjEgCwQlU30y9Sf91jI5qPV90FglHvhIjSEfa/Dop4F4YtI8PD1tIZ6fFYQXfYPxqiIMr6t0GKom9WcED0HdIJSA6JsaevxS01lQSsB0uDoc3371MVDwFlyFQ2HfTP6iw69QQToUyP8znAVvoWvzcDjzpsBpM8BB57iWSNjNkT06V746+5re3aLfyhlB5/9OUySOWeMwIbMQEq5yi8RWWSDJqJl2ZlAlLogVECsgVkCsgFgBsQK9twL9syqG9M+sm/2orXr+o7ba+f0z63wlXNWkfjk7Ft5irvKW2KoVt3PlgZKsSkispfiLOQ9RlrUosS3DaaYY1TP1C2u1sRiZD5HDzKfUd7pB6aVOjAR/Uea3JniukdeoG4y2pobh+/XBOLouBN99sxh7Vi5E85dzUL9Mi4pEDUpjlCjQ+yFvZQzKLGtRa16JPeYUnObiYLeQlxt/Asc+h6lyDCwNmAAmDUZZmzwbmJKXkNv3rYfqHf79NKjVs0Gt53eg781/hh4ui55B00PW5Wgo4NBUV4WCwnxERBoRHR2DxLgYUGr9hQbWBPI8B/eeqMDp5H1Jjx07ytSk//nff/Gg9L2epNuPwqhRIxAbHQ2Hw+652ksub9++vccp8ampqZdc39V+AUFOCmpKT09n84qKCrS0tDBVWGtrK4Mj5/tMqjO9lybxJlZArEDvqgD9fXbfF57vMWGr6e+YLnxQWzxZfdTV1aGoqIi1xtNFErIKSUpKYgBUuGDlCUQ9IemF9s89eTw2JgahoaGYM28+fOVKZEQGwE6+1syGhg/86GLHCfIZ1fUq9SjfVcEfz/hWegIVBEbp2BbBQO/JND2qk7QwLfgYafPGIyd0GooMPqiK8cf2BDmaE/3RTJ6jTEGqBnl8Ugs7n+xO6fVKdp/Um02J/qzl/RzIyfxK+Vb4BhakRMCV1uuH5kRftCT5oylZiR0pWuxICWDLtYlKpgLNN6qQplNg+RIlwuYpoNQo8ImfCv+aIsefPvXH78f5YYhMjr5SJe4dI8dAL5r8MYjmMgXuYhP5d8oxSOYP8vu8S6bCrRR+xHw+lXhY6osHpb7o5y1ngUi3epOKlH8vJcuTvyhBtCEsUd7X7f+pEQHpZQFSt/rSDZjJR/VaK0uFdndhTp9J7e4DxyoxeJyGwc+HPg7AYxPm4NeT5uG3UxfhmemL8LzPUrzoF4JXFeF4XanDUJWOgc5hGj2GawmEnp3e1PDPCSCUXkPLwzQReFOrx5ta3cUnep1bSUrz19QRiEyYAmwm79E34bgcQJr/FvMqdRW8DhSSenQokPcnpkS1b34fzqxQdi5r58JhNxthN5GYoPd5I19q3HEtnqduNMon4C1SwnEoIwnTOeshia22vW9GxRpJdvl8SW7zNMmG+nt676hQ3DKxAmIFxAqIFRAr8HOvQEblfyU5tXZJZjUkmVXgQWg1fpHbQK0hlUNM2/YM5iqPjErPRqIlDTu4FWi3RMNhpgEcf1JE4PHHnGw4mYrGwGAieYy2MzAahtbUEHy/MQRH1gW5wegiNH85H/Ups1EZr8a2aDlyI3yQETIVGaHTUPtVEFotUXBw1OrXe9oTWYiFWQdqpSRlKQVA7cxdg61ZaQgOCYU+IhJJRiPiYy7cbk/+l929LgUAIMwFaFBaUoIpkyZg1Ih/4v33RuD9USP49vtuwHTkqJEs5Gnq1KnMT/NygeDRo0cZVBAAwsUgAbWuX+8b1YNaZYW6XO/PFz9PrIBYgatfAQGG0v5KWKY53SdFKNmOCCCUwvjMZvMPPEIv1hZ/sf3YlTyXEBvH9u2R+ggsXRyEubPnQCFX4MslKta9wF+U6z3HK89juQBDKYQEJn7ij/v8sb+TnQcYsOereeAWf4x1c7xhWzIFm/WzUBbjh5qEsynwBDMJeFLyOwUf0ZzS6qnNvTHJ3+1JSsty5g0qhDc1JNPrVKA5tefzYNWfX1eyBjWJGhQnBCArdjbWhmmQEqRBqNYfM+RyjJ7qg7cm+OGZj/0xxFvOQowGjPFHfy85C7gR4Bqv6lSxcCR6jEAmgVGaKOSon9srlOb0PM2Fqa/7MSEMid7T/TXC+4V101ycrqQGnq3qtHzlgFQAnjQXwo749fH+n6QMHTROjYfGB+CRT6jtfT6enLIQz8xYjBd8g/GSfyhe84Cf50BNBiwvpfq8ds+/qtEjUCdnbfGOwqFMOep0zy/uQ0oqUyGUyTPN/lW4Cv4BV44GnazTynN/5bn848YCnvueG3tZqIke+2zJGGfOxP/LqMavMsshyao7KTGXP/NzH3qK31+sgFgBsQJiBcQK9NoKDMisfP8xS0Xd3dYqSMzl6GMpx71cCSSWCvQxl+MTSxZM1q+xzxqHDkskkK6HIz2CtaELg6cfeyLDX201oMtkQLspAqfTwvH9plAcW78EB9csxt6VC9GyYi7ql81BRYIG26KVyNX5gnMPxFq+WoATm/S8pyhngIMTTk56x8kawVqayKuUatVpjsRJLhY7zcmIna/EkkULEKI3whjNhwOdbxBOCica+F/s5gkLjh8/iuSkxAvCUfIhHTXqPQZIs7Ky2GovBWC7fza9ntpQz7e9no8RQCWPz/P5eHZf59W871mPq7lecV1iBcQK/LQVIBhKilAKSxP8QdPS0lhr/BdffMEUocKFG8FeQ2iRF+ae+6hruRxPoU1RRuhCwxC0cBEDpEqVCkv9JmLfJiPrLoA59EddZPyxx+BLvZ8u8hEkdbG0Zh26yHM0Iw67Vi5EztIJSJ8tBbdoPPLDpqA0ygc1MZRQ788S6kkNShPB0aYkOSgsaVfiTOxI9EddshoNiXI00WMJM92KUjmak+XYlSLHnmUKtKQo0ZCiRXGMEpl6f6wM8kXIXDkUSn94z1Lgb5PkePNTOVOBPu7th/tlfrhXKsetMi3upBZ2qRwPe/nhIdb2TJ6PovfnjQhnCVqf9fGUs9R2Apr8457KUnrd2fv9mAWCAn29CHzK+fAjmQKDx6nw0MdaPPJpIH49iTw/F+LZGUH4g1v5+bKcgo90eFMdwXw/KfyI+XySUvPMY+T7yStBBfVnb5i/ronAtMUanMp7BygkH9JhrNX+4nCUfEb5ECYUECj9sxuWkgr1L0CWP1OMs9T6HymKuNT+5mZ6nmxTDloSMNqagYHmatybUXxcsjFfBKS9dlQsbphYAbECYgXECvzsK/BwRsXk39JVTa4cEms1Bpsq8HZaMVSmDGy1fIk2SnU3k7dYBDo5aq0JQxunx2mrkFp7FSCk2YDOdAPa0/U4uSkcxzYE49DaJdi3ehF2frUA25fPQVWSFtti1MjT+yBjyWTkhs9A01eLcZqM4jkj826jkCUBQva2Eyxe0Uqt/jTI1AGmMObftOMbPWLmK7AkaDF0ev0FW9YpEIR88gj69exG6ionirdtxeSJn2GkoCb1UJGOGjkSixYtuox1/vCTSdnaE7hAii1SdQnQ8odrEh8RKyBW4OdYAYKdNHW/0b6CLqqcPHkS3333HcjSg7yMya7j66+/BnkJ075HaIcnEHq94WdP9n2x0TGIijAgPCSUAdL5c+ZCq9VAM2MiC2o6xcXCaQrv1YCUjlvU3WHneCuAQ2uXoiB8CtZrvZC24BPkhE7FNsMsVBMYTaA2eIKifKs8KUJJ9VmXokZdkpqFJG1PVqMlWY59ST5oTlaiKikARYlzkBM3G2kRWnweosXSuQr4yn3x3+lyvP3pLDw7zhcPyvzRV6rAbVI1bpFq8EupGr+UBeB2aQBulwUwD1CJtwaSsRrcw7w+VSwQqY9MwwKSbkQwKG6zW2lKXp/eBEQFOEqw0x99vej/hD8DpuT7SsD0jO/nJ1r8asIct+/nIrzAUt/dbe+qcOb7OZTa2YV2d6b8pHZ1YSKVp7AszM/1++Sfv3Zq0CsBrm9o9Bg9ZwGaMv8N5L8FRyHBT15JemlIOgwgtSml3he+CkfB27BnTYfDEg6HKY7lAtg58ta/Cuf+P4N1uEwGdHJR2GlNxL84Drfa6o/fLSpIf/Zjb7EAYgXECogVECvQmyuQVTZOkksBTFvx13QzIrh12J6xDKcskeiwRANpUcxX1GmOgstsACXssla79KvjOUQhTB3pEWhNjcD3G8NxZH0IDny7GLtXLkTjF3NRkxKA0jgVCiP9wIX7In3hZ6zNntSsDosB1J5PE6lQSeFCXmm97cSNfEoJ3vJK0kg3zCVIGg47F4mdqbEwzp6OoMULoXdDUhrsew6+KdyjpqamO0O4yH0CDgQe7Pj++xMwRhkwcsQ7Z1rt//XeSIwePZqpsHoOXX/4cZT27rmd51smJRdtP3mAijexAmIFxApQBbrvd0iRTqnxpAjNyMhgbfHLly9nQUmkQPeEn57L59vn9KbHoqOMiNTpmYI0OGgJFs6bh9laDRRKJTSzJqPsKz06rdG97rhFx1HheErdIo5MIw6uW4yMoAnYGChD2vzxyAiegnzDTJRG+6I2ToEdidQ+T2315A/qj8ZkFRpSNNixPAA7l6uxfVkAtiXORppOiYT5/pit8MPkydPw73GT8RfvqXheOp2FIVHq+y2yAAY/H5X64jEvHzzk5Y8HpHLcL5Wz+RCpPx6T+uIJ6SzcJ/NFX28/DKBEeRm9zh+Pe/niYSkpSuWsdZ6AqQgbr6St/ad9D7XAk/rzf8bIGQwdIPVn1gcPfqTGo58G4DeT5+LZGYvxR19Kew/F68pwDFUJwFKAmqQC7ab0ZN6eBEcvY2KwtPcDUoKq72hDkZ32LyDvbXT2GJDyLfauzS/xkDT7P3DaZqDLQn6j0e65EMzU+861e9u5v7APPZFBYXyROGCNw8e27GOSTVt+05uHheK2iRUQKyBWQKyAWIGbswKG9DskhS1rJDm1pZLsitK+WRWlt2VVl0qyy0slOdVFt3E13P9kN5dKbFV7pOn5WG7ZiF3WzwFzDFymCB4+mugESAeHJQx2TodOix7tnIG12vOKyCs7QeI9SymESY/2dB1Op4bjxIYQHFqzhKXTt6yYh4bls1GZqMWWGDWydT6wLJ6ILfpZOJFqgN1qdIcrUTiSexBHoUosTTOCAV0hUb6ThTSd23LvGcwkKE75JHo+fd5+lf1LWZCFORz0vVmrvXvgyYdb6NFhNeLApgiEz1Vi6eIFiIgwIDY6ColxxjPwkQBjTk7OZZIVCjM5q8zKy8vFRx+Nw4h3/4m//vUvWLduHYMUl9ta77kRlPpM6tCLAQmCGQR8LRaL51vFZbECYgVuggoIqnABeAr3z/fVSClKitC9e/eitrYW+fn52LRpEwtKogsptC+hfV13j1Dah9DzQtv8xfY3vek5tu8jQKqPgD4sHCFLliJo4ULMmTMbSo0WCn8/zJn5KcpXGwFOjy5zBEtBpuMXHZuYPyk7bpCvNt+BcCUQwDOIkL2ftcuHseMoHUPpmMda6Cl0ye2X7TKFo8MahdPWGOxcvQhZIROwRvMB0ueNQ3bwJBTpp6HCOBMNCX7YmSJHc4oGdSmBKIoPgDlqDr4KDkT4PCUUKiVkM3zw14lyvDR2Jh4fMxP3jfbF3aPluHOMEndI1bhDFoBbZRrcIVMzmDlQpsSDMjmGyEgZqMQAqRKDZHI8JPXHA0xBqGTK0Fu8NfiFdyBu8SalKAUh8TCP3nObe30ERum+CEcvtwYElK9kcqe5e/wWVPt+0rO/DfP9JF9XqQL3ehEA5b1Fycd10FgVHhyv4VvfJ87Fb6cuYL6fL/qG4CV5GN5Q6dyw04DhlPYuqD+FuTvgaKia2uN1/PPnS4Gn4CMWjtTDOXv9+RSlBGEFINs75sM0OvxVFYpvVo0B8t6EvfBNuGgqoFZ7vt2e0u2dBW/DxaY3zybcF74IV85wODO8Act8OE1Gft9jjkIXF+JOrKfw0ys7//+5va/TGgKkR8Fh0TElabMtyeHPZdcOzK4tlWRUcpLcltKHrJWrbs6BqPitxAqIFRArIFZArEAvqsAT6Y13DLVWVryVXtbZ30zt82WQ2EowIL0cT6bVQcKV4T+WdKznVmFP5lfossbCZQ7DiYwonLQar+nJT5dZh05TOFrdXqPHWUt9EPasWojmFfNQvywQFXFqbDb4ITN0JrigSUw16rTRSVlPlau87ycNKs/C0kjmU0qQUhh4EkDtsPAngDz0PRemXreTOS4CDeuiER7oi6ClIQySJkQbEBfHBzfRQJsSlwUIcT74cLHHBGhBcCIwMBByuYK9/ELtrRdbl/AcrbOlpQWRkZEXBaQELGj7V61axYKmrvQ7CJ8rzsUKiBXoPRUQ9i00F/Yn1Bp/6tQpHD58GDt27EBubi7Wrl3L2uIJftI+g+Y3GvC8HPjK4GhMDGKM0TAaIhERrkNYcAiWLFqM+fPnY/bsQGg1Kqj8fKCaNgHVqyNZRwFMSxgopeMWXcyjC2y03GGhC3hXdnyi9dAxj5/Tsg6tViM6ODqmEowlhZM7KJGLQqs1BidM0dj7pQZZgf/BRsV7sMwfC9uSibCFz4JFr8RavRYrdLOxZJ4ak5QB+PckH7wxbhqe+nAynvzvFDz+32l4aPQsDJLKcaeUEuD5YKOrDSp5D8rLhX/i66/27yCsjyk+pQQ8lRjg7Q68ojlLflex5HcegM7GExPn4ZnpQfgjS3sPY0nsw7WRGB4QxcPPXgYeexsIvdD2DCfwq9JDFz8Fjrw/w5VPIJTS6anVnlSitPw2kEc+o8OAza/Cufkl2HNfgZ37D5zcDLi4xbCTclQEoVe1Bk6LDvXWZLxj2owHzUV4PT0fEltdUS8aPoqbIlZArIBYAbECYgVu0grE4TZJZl2OhKs6/ZC5BI+aS3GLuQaPmyrhbbXBbPscrZZYOM3k4bkEdjOpSUiFeWUDsJ6eRHVZSDlKcDSMBTEdWR/MWuop7IFa6quTAlASo0Se3hfWoEkoDJuGo2uD4XQHL/U0gIkGg6SEOauc4QeFbMBJXmo0GHS36fMDUf71Ajjt6fe5mq9zWiJQ+rUBC+cGYmlwKIwGPVNeCoPyL7/88pJJ9hfDJoLPHylGCZQKYKP7ewSAKcw9n6d1UDL86dOnmSdqUVHRJRWkwvZToBMFTZ1vvZ6fIS6LFRAr0DsqcLG/VUqMJxBKYUm7d+9GeXk5KPBt/fr1WLFiBRITE9mFE1KPEwz19Ai9mcGosL8TAGlsdDSiDVFMRUpBTaFLg5kX6YJ58zBndgA0Kj8o5L5Qz5qKrNi56LCQlU0og5jnHl+u/NhMxziaqGWejoF0bLSb9UylSp0MIOUoR+GLkdj1TTBM4XIkaj/DXN+pUPjOwpSZPpBN8cG/Pp2Ov300FS9Kp+EhqS8LQWLKTy8lbpeqWTAStcZLvN2TTIVbveW429tfVHD2QhXrxeHy2aAjIfSoH6l3pQpQ8BE/l6M/+YJ6k++nGg98pMaQT7R4bMIcPDl5Pmt9f2HWErzoTnx/g1rf3QFHLPBIG4lh2kgGRs8EIGkMGKoWWuN7hyLzQiCytz4+VGPAMxojFDoftOe+A+S7E+kLXwMKXgUKXgLyXwRyn4Er6wV0Wv+GDs4bXZwfHBQYZ45El9mITs6ALq6nogRRUXru/vpC9SCbrXBstyXhI1MO7rGUQGKt2HCTjkTFryVWQKyAWAGxAmIFelEFgFt/ayspupMrg4Srxe8tm6G0rke+dRk6LfFAGiks9Wi1GtBlNqDdEosOSww66YrxVTRgJ6ApQE3yG+006Zhy9MSGYBxeRy31i0Ep9HXL57KE+i1Gf2SHzwAXNBFlRn+0pevdKb+XdyWblDZMdWOmE7woODJiYHdPjsxYdFmj2ePUWkhepnyLfSQ6fyIPU1IJwRSMVi4WqcYFCJqjQVhYOCiciQbaNOgm4EBw8lrcCIQIMIQgKEFUgpmkAqNwJVKBlZSUIDMzE2vWrEFKSgoDHgQ+BCBwqXlSUhKOHTt2LTZfXKdYAbECV6ECnvsBWh3tBwiCtra2MjXozp07UV1djc2bNyM9PY2FJZE/KO0Hztcaf6l9ws3+PIOkxmhER/KAlFSkFNYUGrQUQQsWYsG8OQgIUEOr9ofafyZm+vhgWfh8HN5Ias8wdmymtns+Rf7KQQVva0OAlY6HkXCwYMMwBkR3b4pG5rJQhCydj7G+KgwfPxnPek3Gk7KZeGSMD4aM9sOg0XLc4aXBrdIA9JeSKlCOB6VyPOLli4ekfhggVWCgVMH8Qe+X+uMJr1l43Gsm7pf64lZvBSTeYpu7oLDsNXMpgc2zvqzCsgA+B3jLWdgRBR4NHqvEg+PVLPX90c8CWejR76YucHt/BuMl8v5UuBPftRF4S2vA8ADe85Na4H8YZCQ85jnv7u0pwtHLBrBum4HhagNeU+sxbYEcJ7JHAARG8/4O5P8drry/oNP2OjpsQ2E3/x+c5mmAZQ5cZKXFbKrIL1+HLmqpZ76j17ajrGdQ8UKw8UZ83IA2SwyclhDUMiXpFjxgKSvvRaNHcVPECogVECsgVkCswI1XgQc3Ffd5wVL1hiSz4lWJteI1SXrp0wMyyh+S5FW+KLGVPv20peJViblimCSrvHmYJQtGbg1qrMtxkouFnRIV6eow+Qqlk6rErSKh9juTnvmLEiy8mictBEb5MKZwtG0KBYOja4Owf/UitKyYj+2fz0FpvJoFMdlCp8EcNAn1y+ei3UwthuGAuz2wJ9vEK0ANaLXE4GRGEjq2rkFXTSacjQXnTI66bDgqOTirzHCUpaJj67doL/gKHdkpzCfIbo5g20zhFMLn8oPMs/eFx6/WvIPaHC16nEqPwhdLtVi0KAg6nZ6Bh/i4WMTGxV4TwEhQhGAoBaQIIJRCUiihnlSfBGZpoC+AWpqTAky431PIQe/ZtWvXVcA44irECogVuNoVoAsjBEIPHjyI5ubmM4pQ8ir+4osvzihCPf/uheWfgyK0p/s5el18XBy7cMTqQ4F70TGszd5AYU3BodAtWYowmkKDEREZjtj4aCz//At8vXI1Nq35BgWpq7DHnIx21lZPgYR6FvRHvqS07Dl1P/7QMYs/bhFQpdfyIYHM49Qag+8tcWhYFYZvo4MRqFXhn5/54BGpP+6SKnG3TIE+MgXu8lbiTm81W75HRupPf9wv5QOQ7pGpcZdMjTtlGtzuTb6hGtwlU7LpDpkKd3ir0FeqRn+pGg9IlSwwabCMApTEtvafHo661Z9nfguVW/kZgCGfBOLRz+bgickL8Ltpi/DczEUs+OgleQgffKTWgfl6avQYptFjOAOfPMRkAUgswIgPPBoWcBnBRxSSxFrpez8gpe9NkwAuh2oicO6kx1CNHm+4HxdeR+/p/hg9R689O1GQ1Nn1C4/zcJlAMv/cUG0EXtdGgJLqh2p0GKoJx5uqSzlSbQAAIABJREFUMAxThuJtdSj+rA7Fe1o9Pp2nw8IlS3DU8jHsuWPgypwGZ+Z0OK1KOC0L4bKEoovTuW07CILSBRQds9ugc10X8ykmxfmVK9e775vE+3SxKwxdXBjaLLEsqLUxYzmmmTNqH9tQ8vxtlroXJeaaZySZNa8OSiu6/8YbnYpbLFZArIBYAbECYgV+ogr0s1Y+96vc2s67MmqOSjLrj0ps1fsk1tIdkpyaA7+0VFT/IaPiqHdG3rFE60ZHje0LtFqj4eLC0MmFw2GOgtMciU6OApcI9vEtNDSI4j3K+ET4q3EiwwZpDI7q0EFhTJvCcHx9CA6tDca+1YuYr2hdymyUxalREOkHa8g02IInY/eqRTykdMNJGgyef3t45SdrHbTQiRypbiLQzsWgdfMqOOpz4GoqgqO5GI6mH07O5mI4m7fB2URTEZw7tsDZWAh7XTbsNRlwbFuLzrzP0ZURxzzhHKZw1prI2vQFcOoO1WizUMInn1AvJP+ef5svDFgJTIOCsawRqPtWD0OgAqFLgmAwRCLJGInY6BhU12+/KBch2Emgo7sSjN4kABDyBSQlGLXEUvBTamoqVq5cyWAogQ5qhRUmAYBcDhy42GvLysouuv3ik2IFxAr8uAoIf/vCvPvaSBH6/fffM2V4Y2MjiouLmTJ848aN+Oqrr5g6nP6GhX2AZ2v8xf62f67PnQOH6eJRjBGxxihERxsRHRODhLh4fLn8c3y7ahVMm1JRmJ2D0i3bUFNehe21tWiqr0dDXR1qa2pQXVaC0i2FKMjJQgG3ERXmldjNLUe7LQ6w6eAk4EnHbWqRZ8t6ODl6TA+7NRJ2WxRcGTFARgwctljQcenQunBUfrkE6yPnYuEcDf47U4XnPvLF/VIFBo32w31SOQbL+IkS3wdTCrx7uscNPu91+4cOlFGCPJ8mP0imYNCTApUGU7gOu0+PKXC3G6L2k6kwyP38Tw8HewugvbLgI6F+BJoHyFRu4Ext8Ge/F6k/2X1S+bK2dwo8orb3ADz6aSB+PXEunpq2AM/OXIw/+CzBS37BeFkehteE5Hc1wb+zyk8WgOQBBAXgd8n5Geh5FiZe8j1X8jnX+T3k7fkndTjeYp8bidc0RryujQRBSx4S6zFMq8crAQa8EkAgk0CxDm9qw/GqVo83tPQ8vT+MTfT4G1odXtPq8Cq9RxuJV7RReElrwCsaA15UG/AHlQEvUzCVOhR/V4dgRGAY/jsvHJ8tCoc6VIcF+nDExkVh1bJoWD6PRMU3RuxYY8CedAMOW2LRaQllXqIOstMyR52x0aLzaqYUZXNeXc4gKVORUmcVr1y/1sKAyz1Pvhle72DerrylGe2/t2csc8y05hz5ZWbtYYm1cv+d2Y1H+thqJv5EQ0zxY8UKiBUQKyBWQKzADVgBc/XvJZv3QmIpxf+zbMEvuW0YaK7Gr9PKMYLLcq3MWIOjtlh0WCPRxkWzthmCdnQydD1PLgTlaHtaOE5tDMXxdcEsqX7vqkVo+mIe6pIDUBarRH7ELFiWTIYteAoObQiHgyMF64WgaDfA6L66zU7izBFotSXBWWECmgvgatoC545tcDRd5sSAKg9NHTs2w9mQh65yM04XrsZpWyJaLdHodAc9wRzGfNwo7In3eCPFTrdt7OF9AsouUyScljCc4oywGhciaO4cBIdGIC7SgNioaFisGYx3EPw4340ep7ZY8gckVei+fftQVVXFQKgAQJKTk5n6UwAgVxuCXgiU0OeQMlW8iRUQK3BtK0AXQwSP0CNHjoBAKPkFcxzHlOGkCKXWePpb7e4PeqG/X/FxXhXavQ6e+8/klGVY+c234GyZKCouRXPLThw4+B1OnTyFjo5OdHU50NHWifaTJ3DqyGEcPXAAB3fvx/6WndjZUI+G2mpUlldgW0kxcraUYFNGNjZtXI+1n8dh07JINK6NwJ6NBuxLNWJ/qhH7UqOwNzUKzRuiULFah4JlS5AasxCJwXOgCQjA//oE4oXP1HhwnAp3SRW4VaqCRBaIX4ydzUKTPOGauHwWNPa+WvAp7/1lcvSXykFeoAO8KfFdicEfqfDwJ4F4nBLfJ8/HMzOC8ILPUub7+aoiHOT7yTw93X6fAsi7GYDl9f4Ob2gj8HKAgUHPv2hC8a4qGH/VhGCoNhxDtToGRAmC/kUdirc1YXhFa8DTATF4NiAa9Pq3NARE9QyE0mPPBETjJebBqsPbmlAMV+nwrlYHWeBSzJy7CPODgxBpDMKXCaHI/jIaJV/HomVtDI6mG3EyjXxCI0ChP2SbYbdGw85F8R1iV7kL7HqOG36OnwVLGOpsKfiXqQAvphdgiLXUKbHVTbgBR6fiJosVECsgVkCsgFiBn6gC5urf31bYgP7mCgwxlePVtHxMs5qQaf0CR62JcFH7PDtBomRaXlXpoKvC7MrwlcG7yzlpEcBoR3o4OtL1DI4eWxeMg2uWYu9KHo7WJgeiNFaJAr0PuMUTkaebiWObDOwEjwIkqJXwUp9JV8BJNUrKS/Lu7CxYAWd9HhzN29DZvA325m1wXQkgdQNV544iN1wthr25BHZaV30eOkpT0ZadgnZTJGuJp+1lyh7mX3rl7Uhkhu8yRfEBHVwYDm2MRtTCACwKCkGETo+4qEis+PKrH5AVUoQRCCVvwLy8XKYIpcT45cuXn9MWSwN5z8F894H+9bhP/qUEb8SbWAGxAhevgKAAFeYX+7tpb29nitDa2lrk5+fDZDKdAaF0QYRgqPD3L8yvx9/7jfYZVBtShHqqQukxuphEftA00TJZj2zYsAG5ublsv0uKfFLmnzp1El2dHXA6uuBy2gGXMDlIwg+nU7iw5USn3Y7jp9rQuPM75GytxJfmbAQlr8KMsAR8EBiGP89aiJcmBuDZ8Qo84e2LR2V+ePIjOX47Xo5nPlWz6fcfK/Daxz54YZwvfjvWH0O85egjU+N2aQAGeinx4Gg/PDZmFu73IlWoHx7z8sFTY2bgKa8Z4IN3ejMUvPG3baC3ivf5POP1Sb6ffPhRPylZF1DokT/6Sv1xr5c/+nr5s/sEQAd6K/HgRxo88mkgniDl59QFeGYGKT/d8FNQfqoJgLqVn6zN/WK+ntTGzrdrX2+4eDN8HsHNlwN0eDkgAn/U0hSF1wOonmFMGTosIAzDtTo8rzXiD5ooBqeHKUMwXL4EwxSh+IcqBP/WBGH8/HBoQsIRqg/FiqRIbFpuQN7KSGxfa8Tu9VE4mmrEqTQDO8c8ZY3BaasR7UzwEMF7CJuj4RAmkxEuk7uDilrkmRDi+oohLnWuLj5/8XEX5T+4zGFosMZBZsqFxFrlvMVa+dlPNMIUP1asgFgBsQJiBcQK3IAVyKn63bMFLRhqKoLSzKHI9gXaOQNgovCFMDgtS4B0HWDi/ceonb7TDROvVN14OSc4BEgpjKk9LcwNR5fiu2+CsGflQuz4Yi5qKKneKEe+bhYsiyYhP3QaTqeSz5qBtcgzmNsT1SW171sicYqLQ0fxejhJ7dlUjK7mErQ3l7C5a0cxa6G/bBVpE8HVLUDTFqZEdTVt5dvw6fGmLUBjHrrK0nA6azlrY7SbyZqAVLrk63plkNTBhcJhimY1IH8oCtLISQjCwtmBCAsJRUxEBIxRRtYeX1paytRgX3/9NborQmkAT4P63ggnSLlGPofiTayAWIGLV6C7SpwUoadPn2YgrqWlhSlCLRYLs8egADT6u/eceus+oDful2ibqF5C2BTVkaDy559/jm+//Zbta7dt2waq+4kTJ1hYHgHr7r8R/4vyEJQuA3XBhWOnWrH38FFUtOxBRkUdEjZlIjDua3jP0eNv0+YwuPmE1wwMGjMLfUf74lYvf/xSpkIfmQr9pErcJtO4U+EDQa3ug6TyMxOFI/WRKXGnVIU7ZWrmB3ova3X3Qz+ZP/rK5KD71BpPwUp3sVR5DX7prT2nNbv3KSZvfDjaT6ZEX6mCn7zk6OvFw1AKPxo8VoHB41QY8rEGj3wSgF9PnIPfTVuI52cG4UXfEJDycyglvmsiMFxrwDAtgU2+ffvNy2pfJ3jX3dtTBKRXCmuHavUYGqDj/T/VEXhZocMfVZEMhpJ/6D+14fjP3HCMmafDzBADFoWHYFlsGNJWxGDzyhg0pSbiiCkGbZZIdFqNLCzUaTEAFvLaD2FzuuBOYoZ26lQyx8CVHsUman9v4/TosOr5NvkzoocotHJxvEjAQhZavOcw+ehfznm7+Nqfrl6UtfC9NQFOcyhqrCkYb9nsfMJSNOUGHJ2KmyxWQKyAWAGxAmIFfmQFrMX3SrJrFRJb7V/vzKqZc4et6m8P2ar/9JCtPFBi2frJwMzqeXeaS/8qySqf+D9c5bw+XM28X5nL5/19Y3acLjsDNVlfoNMaApclHM50Uh5GwG6KYSdV7cxjNBydXARarXp0cjp2hdLZE/D4I14jwFFSj57eGAymHP1mMfZ8vQCNy+eiNlGL4mg58nSzwC2awBSkp+kk0EQp7uTxqUcnS878IWQk8Eit7QxA0nc1RzA46axMY/6hnS3lTPFJnqIdzdvQRR6jTVcOSNuby9HRXAY78y91+5S6QWlXUzE6m0vh3FEIe8lGnGZt93y4Falf+aAM3tepp56klGrpMMegy2JkQJved2hTFAxzlQhavAiRunDEEgRxK0EFlZMAQoR5bwUQBBwo8Gnv3r0XJ0Pis2IFxArg1KlTrDWefIJJee15IcTzb9zz795z2fM1P5/lBMTFJiA2jqZYxMTHITYuHrHx1B4fj4RYfk7PR8eQvUAMIqOMDI6uWLGCWYDU1NTg6JEj6GhvY3YlgnKXYCgtMzAKQQl69j9qe5cdjXu+w9qcLQhavhZecw14Y8psPDdeiUdGz8J9Y3zRZ4wcv5Sq0M8rAP2kAbjFWwvJWJoo7EiJu6h9mikMCWgqMFjq9vd0Q9G7mSeoioFOgp23e6sZPP2lTMNa5ilZnjwq+7D7KpA/6ANSOShY6W7mW6lgqfNDKHnew7vyxgekvCqTV8UKyz2HrAQzaepehws9LnxOP5mgBhVAKClAeW/WQWP51vcnJi3A09MW4w++oQx8vq4Kd8NOCvjhg3eE4B/yr2Qg1O2tyTxAyd8yQM8mFsjDPC3J17InE63vxgSkwwkOszp4fE93vcgLlCZWN3fN6D61sJM/KP8+AsEReFMbgbc1OrytDmfzt9jryEs07Mx9qvNrmgi8qjXgNa2B/S70O7yuicAbFE6lDMNQeTDeUoZgpCYE42cvxdwlwfg8PgamJB22r43BgdQYnDSRv78B7dYotHO0HAE7Rx1GBEDD2Xmu3RSBDpMBXaT6JBEDO5eNBNk0dbAL7NQ2T68PZcCsndrmLVEsP4BZMJlpmQJMqUOM7xKj1/Kv50OWrle3mAhVrxJU5ULhsixFuyUWLpMOOzOXuaabMk0Sa8mcIebKeZKM6iCJpf6xHzniFN8uVkCsgFgBsQJiBW6ACmTV/lWSU++ScJVtv8ptxC1cxTbJ5ib0z90BSW4DJPn1GGgtcTyRVYu7c+vxl5wyLMu1oqnga9g5UlzSwdmzFZ2WeShHJy58ku1VOoD3AJqSarTDpENrajhObArF4XVLcWDNEuz5eiF2fD4X1QkaFBv9kaufBUvQZGwx+KItnQ+NutSJFn2XdosR7ZwRnZyRteB3WY1wVaTB2VzkVovyKs8rUYte6XuwYwtczUVwNBSivXAl+01cphAGcdu4GNb+3xO7gPN/fwM6bfGwxS7AgnlzsDQ4BEZDBAOkNxrwIHAjqNsIQIg3sQI/lwoIYM1TbUiQjbyCSRF64MABbN++HVu3bmVKxdWrVzMYSmpGauk2Go3sb6cnf/PCRZOevPZmfE10Qgxi4uN5QBqbAGNMHKJioxEdZ0TC/2fvPOCjqPP3P6fe6fk7z16u6NlOpYiCIB3biR3PjhSxnXp6Kgopu5vQAymb7WkkofcOSXZ3ZneT0EII6RUICR0BEQiEJFuf/+vznZ2wxACBP2KCg6+vszs7u5n9zCT7nfc+n+dJnol5c2dj9aqVyMzMBgXGkUfo0aPH4HQ2tTgdCYB6WVu8x+tFvdONQyfqUbZjD7LyyzDXug6aBavxv9gUvBkahV6fjcfdw0Jww9vf449vf4vr3x6NG4eOwS1SaM5ICb6FNoM4Cb4FLlsCutbuB24v3b7JD/jovvScW4eH4rbhIQySSutoKYb8nN4u8LGOe5tAZYBPJ7tN7/FCApHEmhDgvInA5zAJtAY3Q09qmb9zlBJ//UjZHHr00H8nofPXEeg+Ogo9x6pZ4FE/BSk/jSzpndLem0FnQPL7RakYL0g9KsLWi/o5lzn8qLV97Kc0oj8bBDnFoCOCl/2UNKT0eAo+0oOUnaKyVo/e1AKv0uKJMC16hunYeFxpwGMqE3qojOihJMWnET2VRvRTGPBUqA5Ph2rwqkqNoeHR+HxiNMJitIjUajE3UY30GVrkLNChenUcfkgXvwSHIw7Ng4LRBCnQSOzaan0+J36pLz52WgBwwV1dkjLULxKQlaKX7xrnrMe1DddHF/rc2uwFeGNtAa5dV40H1pWBy9zWxAlb/9oBrmzlXZQrIFdAroBcAbkC/x8V4PMfudpeXHsnX3Ts9swKN2cpWcKt23aSsxWDsxfhHmsh7jcXoj+fg9l8Gn60p8AtqOHiNZcdfp7vw52Uo5RUfyqD4GgMDq+MwoGlU7HHD0cr/MpRaqu3R3yBHN13OG6JQxNNLNrgN0rgl5SjsMTCZ4nFKXsy3KVWeGty0bSjgKk5fTt+LUC6Be4deUBtLjxFaWiwT2cAl/aT1AHkkXq++p3tcbIdOJCeAPWEUEyJjIZGq7sgYPJrQRBJyUaqUWr/pdb6pUuXMgC0d+/eFjBCvitX4MqrAAFRgqBSavzhw4dZiza1apvNZpYYT7+fBEBp0O9MS8DZ8v6v9fvc3n+u+PdmOhLp782sJCyYl4KMJcuw1iKgoCAHe3fuQv2Jk3DBzRrfCX76fB6mBnV5PGhwOnGk7iT2HPwRJTv3IaukCrNsuRifsgQfTTbiuS/HodPw7/CXt7/GLW99gz+/NwbXDwvFH0YE46rhQbhqZAi4kSG4ZuRpANpxYWNHhKetAVJa17b3Qkrb2z5Q4PZRCtw5SoG/fazCvZ+G459fTETn/0Xg8dGR6BWkFj0llQYGPwcGLAeyoB0DaB2N06rNjg0pWwOXl2vdk2Ea9FGpmVJ0sEKPl0IMYpCRSvT7pAT4QSpSgdI2sSwg6UmVHr2VcRikNGJwqAZvhkTh3ZBpeD5cjRfHqfH+xGj8Z0oUgmNioNHEYF5SLLIXxqF4Gc2zknCSn4FGewp8jumAQL6fSWiyJcHFk+cnpY4HChKuTDB3trmovP4yH28hCvstC/CM3YF/WvLx16yKBs5S0I1bUvEHbgKu+v+48pSfKldAroBcAbkCcgXabwVuWVs2+G+2Es/ttqK6P9hLPLcLxZtuE4p+uonPxz8shfjQvBZrbMtwmDw2bTo0CdSSQ6DQBBe17vwC31pe6GsGBjI1ZGhxIk2NI6uicWBZJHYvmILqORNQkRLW3FZvm/o58g1jUG+mNnJqHaJ29LZNOikIyWuJhdORBE+pwFrfXbWFrA2efEe9/vb3i1WDXszzvDV5zOOU2u3ZPtRuAaqy4Vw7Cx5/2JSTj7voY+WzEAw3YXFsOCZOnIhodSyMRmObFWW/JNggKEGDlKH0cwiEUpvqypUrkZWVhZKSEuzevRvHjh0DhciQh6L8T65AR60AAc/AEfg+CITSOU7nuhSYRmFJ6enpzCOUQn0Idkq/L/Q7I0K91pPRf8nf247y2lJ9aCnVTVLTUi2pposWLUJaWlpzWNKBnfvZMTjWeAqn3G44fUwHCqfPh+P1x3H4x2OoqD2AtWXVmGVZh2nzV+NL7Qy8E67B099MwqOfhuHvI0Nx+7Bg3EYK0KFBuHFoEG4YJvqBklKTWtWvHanAVSMVuH6ECjeNUOL24aH46/AQ/GVY24BcW8GdvN3Z60lKT6k+ZEdA3p63DhdDjij0iMKPxLCjYNzuT3z/y4cK/P0TFe79z3g8/OVkpvzsNjoSPcbEoFeQBn1CtP7AI2p914vAk6k+RRWoGHDUmq9nIBQNvC0D0gsFqtQ2T+MFhRYvhlIrvJj83jNch55KHfooNOgbqsYghRr9VBSYZMCL43R4f3w0voqIhio6GtG6WMxMiceK2SasXZyEbSuSsHd1IurMiWg0U2CpGAjqEQzw2gzwCDQH1bF2eA+vgYc84K0xrAXeywKQ9PBZjSIkbQfz7gudp8vbt4/rpbYfBwO8lni4bNH4gZ+D160bcK2t3PU7vmwZZ6uI59KK/9Z+r2zlPZMrIFdAroBcAbkCZ6tAfv7vO1dU/IHL2nkdZ879M5dV8ae/5+z948Ort97ALcn5I7d6ww3X24t6cY7KIxxfXMPZCl1dhC3ob83DUOsGZFkXosFK5u0iPCTPoSarCQ02HTwW8qpsHymVkudoQ7oaJ9YEwNGFU1A9dzzKU1QoIM9RzWgI075gnqMnzAZ/IBOZzVOo0fkVlpRYT+b1p7Jmwr11Pby1kicoAco8BIYoXQzovPjn5DNQSz6l7potcNUQqM2Dt3ojmnKXokkg5UHbAHDLyZNUF1hiUDxfjcmqEEyLjIJOp2NhIhJA+KWBhwQoaEmKUPJCJEWoFF6Sl5fHWoSpVZh8EyXPvkCAJN+WK9DRK0Bw1Ol0spAxAqEE/8kuIicnB1arlSmkCdrR70mgKvRy/Z7+0n8HfunXP/135jQ8Js/iWbNng2wHMjIyQH6sxcXFqK2txU8//cSgNAL8QL04BTe8cMEDt/sIvMdzsKdiOcLjUvDM+GgM+nISOo1U4s73RuPWd77BjW9/g1uHfo+bhoXgxuEK/N8I8gJV4boRShZ6dMOIUNzoHzewNvZgkO8kgTcKQLpjOAUgiZ6TTIXYRsWiBPbk5dkBaMvaUGBVoIUA3b51RCju/EDJAo+o7f3vpPz8zzg8+MUEPPK/yXj026no8V0keo6NEVvfQynoiGAnqUDFQSD0NPhsa4BRWyGpDEhbB6Sn60w+rGyQ16dCyzxYByi16KuKw6AwE14I1+KN8TEYNiUW306LxXitCRqTAanJ8ciYbULR3BjsXmHAj6u1qLcY4LOZAJsRsBsBmw4QtP4v48Uvqmk+RvNnmk+KczPytie/UBOayDeUN6KJ+YGaGEgVPeRPt8S3nKfJ9zsafGz/+0u2Cx6LEfX8dNY1d4hPxnBbtovjCwUuq6KUsxT1upeuLbMq/sSuLzdsvYEzV/+ZW4Krz3ZJesHrgd/RdSp7XbqWNVdfy8YFv5D8BLkCcgXkCsgVkCvgr8DNjq1f/J+tfD5nL5/JZVWs57K3Zd5kL0m7J7NyLWcvW8mtK1//oKMo916+tOkqvrKpuzXvSLiQhnWZs1AnkMF7PNxW8toU093dPBm9k2m7Fidt5MPZDiZsUlq9WSum1a+KYZ6jexb5laMzwkQ4qvsO1ojPsSH2fzhpMcIlECDVQQyMaj31nU1emY8qfWtPcFSDJjKm35qNptpCuGvzWco8gVEJjl485NzCwp0u5vlSgFPgcwmQEij11OTCtWmRfzJOSlDRJoCOobcN0JRN2q0UvqXGSSERhglBmDxlMjSxsYgzmlhg0/Ski1OgSWo2gh4tAQ6p28j/kJYEQwlOCILAUrO3b9+OgwcPMhDqcrmaFXUEvwggSf8Cb0vr5KVcgfZSAUkJSvsTeDtw/0jxfPToUezatYupoQnOrVmzhrXG0+9F4O/QLw0PO+rrt/zbEvg+6DH6O0ODbkt/a6xWC3I2bUBVZRX279uPumPH4XK64PV4xLZ4gp903KhN3uuFm6wM2HDC43XBfXI7XDUpcG36BG77M9i1YiCe/eRL/H5EOK76IBjXjwwFwc4b/QpEApwEN0kFeueIYPxlRBDuGhHkh3EiAKUUeHrOdSwAKYTdpvs3jAjCdSODcM3IYFwzMoQFLQVCvJaQr+Pdb+nrKak22+bteavfcoBApvTeaR3dblknKTSKlKGSOpTW3TYyhHl+/v2TMNz72Xj887+T0OmrCJDysztTfsb64ScBNj0GKEj56ff9/EW9NFuC1dbutz9A2lulx5MqA54MM+BJlRG9VAb0DNOjF3l3hmmZh2d/f5ARBSURPCbfz14qI3qqjMzzkxSeTys1eFYRi6eUsRio1KI/KW1VOgxS0W0d6OfQc/r6jwG9Jo2+lP4eYkD/YA0Gh6jxb2UMhoVFY/Q0DcZFq2EwxGBBsg4Zs9TYvFSPyuV6/LBGj5NmE05a49HEx8Ej6OHjY8XgUUpzZ+FG9BjNm0WFqIc6rXiycTLBzWvYcPFaOCkJXiDrI1pPc1EKRSJgqoPPomeDApC8/i/vpWDQy+3pL4PX9g8yf9ljpIXPHAcfhdMKGuy3JeELi93D2Soa/pBZsOkOe4mZy97puCuzcv0dWeXrbl9fvYkTqmZwfGXXS3IhnlnchVtXvoGzFds5oWgul1m0mMsqNnWmFn/5n1wBuQJyBeQKyBW44AoAV3HZpQYus9h5l7248H6h2POgrQw32cvBZRWByyoA5ygBl1mFh22bobKZUSDMRiOfDJgT/eFL7XtyIClHGzP8cHRlNA4ti8SeRREskIk8RwviKK3+O1in/RfrYr/BiXQdfG1spyfjeYKIDCRSKrwtHr4yM/McpbZ6D1ON5l402AwEmpf6NgU3uWsL/BB3AzybFsJpEb1W6f20VVFKQJUm9wyo2uOxOn4qJo6fAHVkNIw6PRLj4jE9IZG1tweCh/PdJhhBQ1K5BYJQi8WCjRs3MmXcnj17WLtqQ0OD3B4fSM7k2x22Ai3BPamdSfVM/qCkSqTgnuzsbAZCFy5ciNmzZzPVtATzpN+d8/2OyY+LX9wE/p0hEEoK9Dlz5mDFihXgeZ6pb6uqqkAbREffAAAgAElEQVS+xKTKPXXqFPtb421WhdKXLm544IQHHvjoPy9ZHbjh8XngphZ6rwfuE9vRsHshThV9iobsp+G1doLP8gi8lu44ae6BIV9/ituGKRjgvG24ohnWSdBOXp5NydkSkNL9s2179vUMhhL4JPA8nF5DSnoPwZ0fKnH3J+G497MJeODziXjkqwh0/SYS3b+LxhNjY9E7SIO+rPXd3/KuNDKVIQs/YgCv/UHI1lWT7WM/CWw+rYyFqNLUoS8pav2J8QQ+CYgOVGnRT6VBX5UGfcJIzSkC0WeUscwTlGBoXwZXTSz1fYBCi6cUsegbqkOPUBMGhWjxYkgU3gidipHj1fhskhrBkRpM02lhMmmxcoYBtjl6bFlkQPWqeOxaHYfDfAqO80ms68ZrM8InGNjw0hfq/hCkXxZIte85t/zef9vHh4Qle+wpGG0VcKO9DHfZi3G7UILrhbK6azJLcY2jfN3vM7fWXmcu+eCCr1lbe4K97Pk/r63AXfayktuE0vo7sytws61kN1OVtra9vE6ugFwBuQJyBeQKnLMCS5ZczWUXxXNZxejGF+MxczGu54vAOfLA2QrBCWXoa12PeKsZNdYFaOQTAWsMmng16hztQBl6Ho8lCY46LTpROUpwdGkk9vrhaNWMcBQmhIACmYTIryBE/hfHM0gJqwMs6jb5cTZQazrbPoYZ5bvLbQyOOmsK0VhTzMCor6Z9AlLaLwKkjTVFrP2egqQac5fBY9GC2uVJAdEkkHrh/BM+FvBEsFgwonyZibXZR02LhF6jRYIpDkl+/8+2ABmCFbTdzJkzWTtwZmYmysrKmGdiXV0dC5MJbI8nmET3JYWddL/D0jF5x3+TFZDOW1I8U2o8tcYXFhbCZrMxmwiCoNTKLSlCJX9Q6X5bfrfkbU4DUQkikyfxvHnzWCDV5s2bUV1djSNHjrBjIKnPpRMy8G8MCdF9HlL2euD1NcEDF7w+N3w+L+Aj7SgpSd3wOY+g8WAajpWMwsnsJ+GyPsagKDK6AOZu8Fm7wiXQ6InPQ0axRPdrRwbjL8NkQNoWyCkqOlsDpKQilQa1uUtg1L/OD0KZ+vODUNz5oQJ3fxyG+z4bj4e/mowu31DbezR6EvwM0bDgI1J9shEQciQFHtGSKUPpMZWRtce3ZwDZ3veN4CgFGxEE7c2UngZ/WrwJ/ZRxbAxUxOOZ0Hg8F2rC4BA9XgzRo7/ChJ6qODypjENfpZGB0UEKDV5RRmPURDW+mRqLaKMBc5J0sMyNQ9HyRGxfacBBcyKOWhPQQB1ApNTkY5hak+yjqDPIa1EDlmjAPA0+SwzcFi3rFqIviNsyR5K3Of88Uq7RlVAj0Sf3oD0FYyzZuF6ga8m8/Zy9tIGzF/s4e3HTLbbSuj8JBcZzXp+28cHr+dKX7siuxMNCCe63ljqv48u8nKNiLpeFa9r4EvJmcgXkCsgVkCsgVyCgAkuWXH13ZkX8A7YqXGWtACeUg7MXsuCl19JzkCRYsYufC6egxyl7FJoELeptFFhkBMwX51d5OSZAUiCTkyawZi3q02JxdFUMU47u9afVV6aGMTiao/8O9sj/snE0nVqgRCUktc63ZV8JItJ2Tmp1KskAqUapbV0aYjjS5napIKV9I1WquK+FcO4UFa+eTQvgspAfFvlcnR+QEiCmFjDanlSkxyzxiAz5BhFTIqBVxyLeaEJSvBiQRDCHBsEdCnGiQWotao8nEFpaWgpShJJvH6m0KFSGoIT8T65AR60AwftAoB/4PgjEEZDLzc0FqaLJL5eUiwTt6PeEgKb0hYG0lCFn2+w6qF6kBjUYDEyFHvh3hhS4ZEnw448/NttwnO0YBR6vn98mrSipQxkPZUpRF23kPQX3fjuaCoLgzHoKbmt3eM3dAHNXwNIFDY5OcAldAEt3wPI4fHxXwNYDEyYPxQ3Dg3HtiCD8fZjiZ+3dbQGGv6VtWIv7cAKfBEjFsCMWejR8LG4a9j0LQLp1RBDz/rzn03A8+AUpP6eg6zfTmPKz11hqe9eiX6ge/RQE16T284tRUQaGHkm3L+Z15OcQvO2hMqF7WBxrf++jotZ5PTqHxaFbuBE9lRr0CY1G75BI9AuNxHOKqXhVNQUjJkcjKGIaIiOnYKYuAst0YRDiVdicHIY9K2JRbzWgyULhRrFw2bRw2vRosBlRb4+Dl9fAS+t5PRr4OJyyxTO7IQpKIghK85tGWi8kokkQ530MnLbBhqgtc0l5mysBDsrvga4FyELCYzXhsH06ggU7buaLfTfwW8BlloETig7fnlna8Cc+3xBwNXrxN21lr3Drt4HjC/A3ocDJ2Qs9nKPEwWVlXXfxLyo/U66AXAG5AnIFrswKLFly9c22inu4jLy7OL7kPm7t1vtYEJO14sG7zfkP/NWWfw9XUfGHh+wlKTfSh5a9ELfyOfgszYE5/ErsdswFWOt4JMj83UcTS578jkzwWuJAysn2OqGTlKONGbGoT1Pj2CpRObp/yVTsnD8ZW2eOQ1FiKAiOOqK/gmXyf3BoZSyDfD5LLGuXp8lwW7ycYNXAaTWhKW8lCz2ihHhSZqImly0lCHmp2+Mv1euJ3qji/tK+OnfkA9s34FT2bKYkJeB5vuPsJUDKzo84ZtROiauJk4IxYdwExERGwqDVsTb7lOSU5vR48kkkn1ACFK2BCQkqSYqtn4MJeY1cgfZfATp/W6bGZ2VlYvHixQyASvYRtJQUjTIIbRsAleAx1Yu+cKFB68gjdMGCBUhPT8eGDRsYgKYvXOjLlsB/dGzEvz3UCi9+CSMtA7c7220/GhWzl3w++NyH4TuaC09lLI5nPYtG60OApRN85sfgM3cHzI/Da+0Kp+0RePhO8AgPwyM8BAid4BYeAYTHEK97m3mFXjsyCPdQIn2z6lFSP/42l1QHyfOTwqckCHz7BwrcOUoJSn2X1J+PfDUZ3b6dhh5jotE3RMPa3Kklm1rd2QjTY2AYqTwJhlIYEgFJLaj9mrVu033/oMfIp7Kff9DtwPvS+n5KHfO/JA/MwNGf+WLqQUsa7Oedw29UbB33hwG1sl1zUBB7TAwKEtdJP+Pi4Cp5c55LUUr7RT+ntW3O3Kefb0PPlQY9v7X9FeskPtZPQf6fWvRWajFIGYtXFNMwNCwCH6om4fPwKQiZPBURUyYgUTsFqw2Tsck4AZXJU1CTPB57U8Kwe6YSu2aGYFfK99idMhpHFijEL3ulYCOB/OKN8FmMgEVc+szifI88P92ClgFUMSGe7JPEoCT60pysh057gorWSuQNer45kvy4XKPfzjlA9lxGNFL3mTUWJ2xJ0FiseJrPxTV8wT7OVu78m60c11sKZnJ0HWrOf4DGdXzJfef2DcXvWr1YFyqe47K3oZdlC/otsmLA6ix05TdXP8CXdL3TXno/l1FxF+eofoDjS+64Lqvq3gfN5ms5e9WtXFbVvfR6N2Rtu+26tSX3sdcG1/rPaPUHyyvlCsgVkCsgV6DDVeD/Vufeed+WnYVcdvkJbsP2Js5R0cDxZT9x67e6/rG21Hnz2uIGji88zNm2NnB8CQbxAhZkLkadkARYSBFIYIw+6PTNoNDj/yadPui91nY64SHlo0WDJrMG9emxOLY6BodWRGLf4qmonT8FVTPGoTgxFJsM38Me8zX4iM9wYFk03IKUUC8pY3/eNiV5ctIEmTw3XaSupITRTQsZDBWDkMS0ehGMigrNSwUzf7nXabnP+fBV2Nj7o/csJaVKafXnmuixIAGbEdnTIxAzLQLLlq9E8ZZcHDn0A5qczuZW+LNBB3m9XIH2WAECZ9IgqNYSpNE6Cksi1fO+ffuwZcsWpgil1m1SLkrwU1Z/nh9+SspZqpV0m+pHt6U6EgylulJ9CYQWFBQwSwLyaaW2+NaO0bnPK4KnAUp1nxdev5coiUO9cMPnIV9RL5xoQhOt8ZJytAGeU6Vo2qqG0zEEPvPjgLWLOPgu8PKd4BU6w8t3ho+nZVd4+UcBazfA+ihTjtJ6GhC6YnXyYNw24juWSE/BShII/PWWLVvXCU62LfgocDsKP5Ja3KUlvSe6zQKSApLfCYbeOEwMn7pzJKW/h7DU9/s/G49OX03B46PFtPd+oRr0VxCQCwg7YtBTzwJ6uoeR6tDAQnkoxOcZBQE3EYL2VRpY+/UAFQFUsY2bwGbfUCN6qIwsHOgphRaDQ2Pwr9AYDFDE4BlFNF5WRuE15TQMGafGa+FqvBkWhZETYtj4d3gMXg+PwZBwNV5RRuHF0Gl4PjQKz4bEoF+oFk8qDXgmVIN/hcZiUKgOvZVx6KWMRx9/az5BRLaPKl2zapI8NKV97u8PFSIoS16bdL+figKL9Hg8zIBuYSb0UprwtFKHZ5Ua5tcpQdnWwKa0juDoIKWGvR69LoUW0einIhUs/XwdG4+FxaNbWHxAAJIIfPv5Q46orX2Awsja3Z9RmjBQZcIAldG/P9IxMuBJpRFPhMUx0Ez1eTUkAm+FTMEI1VR8OW4yJkZGQqeNxorYIGxIDkdeshIlqSpUzFRh2wwFqlNDsSM1GLWpY7EjNQhVM4KwjUbqGFTPGIOalO+xM2Us9swKxck1MfDYTMwGieYy1O1yJtCU1mnZfIfCkig8iea64tyX5oGnBz1XfA1pnthO58EytJWh9a94DpBogq4XPDx92aBHg2CCwboKHLXbWyvQL70IXGaBh1tf5eTWVzdxG7c2XrO+vO6mtM2Pne1i+yqh+HvOWvgFl1lVzNkr/82l5d/GmXP/zmVV7eIcpXhzmYC34xLxniEBbyTO8b2wQnAOzCx0XpVZ2sA5Khs5W8XJOxyVRzi+cC2XVbaHc5Qc4YSiDVxm8YmrN22r54TicdyGXXO5CbjqbPsgr5crIFdAroBcgY5egayd13FChZrji4r+YM/3/VXYfOweId93n6XoKGcrByeUoqt1M14SHJhnX46jQgpg1rPk+VO2uBaTyI4zCXRZqa1eg1PpahxfE4MfCY4uicCu+ZOxbdYEFCcqsckYBIf6W1gjPkPN3IliG1WbJhMiNGWTZ6aa1MG5fjawfS1ctfmsVb29K0bPBVm9NZtBilJ3jaiC9RSuYnCUXRA0t5FJIPnc58RB2xxUFmzCrr37UX/0CNxNjT+DSucGFvKjcgXaVwVIgSj5gx48eJApE8kjNCsri4X5UGs8QT2TydQcLEZAT4ai54eiVCOqlaQElepGnqtSWBJ5sebl5THlOdWffFpFBeiZ50lLeH3mo2e7Rxj0NCAlQSklznvhgo/Cl7yAE43kMgqPswGe40Vo2qmFa9NInOAH4hTfGW7bI/AJBDu7XvAAPcfWFZsWvIB7PvwWtw5X4PqR7RGQXvg+3cxa4EXfz1tZ6FEwbv8gBHeOUuBvH6vwj/+ME30/v5yCLl9PxeN+388+wWLr+wClAYOYp6eRLZ8Ko6UI5yTI13JJUPF5RSyeU8TiGaUGT7Fkch0Dn7Tt0woNniNQqdDhX4pYvBsejc8mTEF4rBoG7STMTVJjzRwThHlxKFgahz1rTNi/xoDDaXr8mK7HcUsc6iit3GKE2x4Pt2BAndmI42YT6qzxOJaux+HVGhxI02HfGgN2rzGhdGEMMudokT7bgFWzjEjRRcCknowIjRqjJ0dixHg1hozXY7AyFi+FxuDZUDUDwL0UJjyhNDLASunqLJVdqcbTCh2eJYiriMVLihi8qIhuHhRS9CT5cDLI+XNVZ2C9aJvHwuLQk1S1Si2eVagxQKnBk/4U+V5hlB5vxGBFDAYrolk9CZqSvydB0X5KPavn4NBoDFREo6cqBgOVUXhOOQ0vqiLwSpga74TH4L+ToqCcMgWR0yZihm4S5mrDsSZ+AuzJE1gLfNXMMNTMDMWeGd/jh9RvUDMzBFtnhGDHjGDsSB3DRnVqMM42tqcGY3tKMHbOCMGPiyeCLJaom+VcX+jKj517HifXR67PpTgHXNZEnLCnIJFfjZ7mAjHjwlqKbpZidLIU1nNC/lEuq+QEl1H6aKuX3pSXIRS/wdlKszihGAREOVtxE8cXbuBshTk32gvxeupiDDOYMNIQhw/10/GeLhmvm2bjpdmr8NLyrBN38ptdnK2g6SqhYNct9rIDfxJKdnOOCh8nFIHLLm242l723p/XV5efW8Xa6t7JK+UKyBWQKyBXoMNUwJz7Zy5za8HVfMnhPwiFRzihtJETtnrv43M9Xc0FGMznYLFtJU4KCQCvhlMwokkwAtZYeC3nb6u+FB+al/o1aEJMQ4SjahxZGYUD1Fa/YAq2z56A0mQlNhuDkR07GuaIL1A1awLcQhyodUpSh55rn1jbvdXg314Llz0B3q3ZoLb6xhryHi1kbfbngpDt+bFmQFpbwN6TZ8dmODfMZ7Wh84L8tsRAgvNfdNQ5ZqBqo4DqHTWierT+ZKsw42y4oqOsD4QxksIwcNlR3sdvbT8Dj1vge6f1BN0IhJ44cQKHDh3Czp07UVxcDLvdzrxyyR+UQB75W9I4GwCVIN/ZHv+tr5fqQ0pQaoufP38+li9fzlLjCYTu2LGDhSU1NTUFHqJmJa+0MvD3TbotPXaxS/Y6Ys4SXD4vGjyn4D1ZC+e+VTiR/wlOOHrAZe0MWLoCtGRq0e7w8qKf6IVCUgKkpC7dseI5dPnkM5Zk/6eAVvL2oCAlL89bGLQl2EmgNHBJae/BuHVkMG4j+PmBAn/9iFLfw3DvZ+PxAPP+nMzUn9T63ieYlJukKqRWdwKg4pJui6FHegzwq0HF+6KnJ4UfETBlgE9x9rZwUk72VSairyIBvVUmPBlGME9MOH8zPAZfTYrGFI0Bi5NjkLdUhwOWROabB5sRbkcc3Hby3qZwHuqiMcBlNbJBt6l7xmWNg9OaAJdV9Nojvz1qzw4cLpZorgV9aeskD0tq7SabIqZCNDCw6s1MhM9hQpMtDnW2JOw3J6FoiQFZS5IwLz4aJoMaEyKn4qvJURg6Lhovh6lZ+393JaWya9l7IvVo57AEdApPRHcVKTxNIIWsqB49N0g+DUqpRZ+Us6SgjUNvAqsqSoKPxSBaqmLRjV5bGceg8gsKNV5VqfGySo33wtX4bPxUjJkwCVMjJkM/ZRzmaKYg3TgVmfERKJoxHhUzVNgxMxh7Z36HfSnfojp1DGpSv8eulG+wJ/kr7Ez+DtUpCuxICWWjJiWEgVCCntsIfJ4NjKYEMTVpdUowamaEYv+CCWjIiG3+gl8GpDLgO9ecXn7s8pwfPsqD4E04JcRhuWUl/sHnshBgzl6Mv/Jb0MVacIxzlB/lbGcBpJmFj3G2khjOWnSYy8gDl54LLmMzrjHn4SbrFvRbbsc7hlSM1Bsx3BCPUfpEfKhPwge6BAzTJzBV6eDp8/HcYgv6pK3DPXzeEc5WtIu6JzmhBFx2lesPfBH/17Xbdv59Sc4fO8x1vryjcgXkCsgVkCtwgRWw5d94t6N4OyeU1nH2Kuf1fAl6mvPwjpCNNbalOEFBSxYdvJZEuCi50xaLBnsU+7ad/GM62sSBfEeZcjRDg7o1MQyOkuforgWTsH32OJSmKJEXF4x1mu9gmfI5ihIVaOBNDP6Rr1Rb3q8ESMmTqpGPh7s4Qww5omCm2gKWBC+22W9pl6FM54OzpH6VhqcmH96afHgqs9CQmcq8twiStgUkUy0pyKBmXRqqqqpw8MA+NJw4zlqQCTz8Vv6R4pBarsn/0Ol0/lbedod5n3QuEnw7duwYa4uvqKjAxo0bGaCjsKS5c+ey1PhAZSOBUQns/dYBZ1veP9UqECTPnDkTCxcuxJo1a5Cdnc3Ac21tLfMiJkUo/Z60pgq9nCeV10eaUS+a0AD3yWq4d86HO/8LuDP7wG3tBK/1YcDaSUyftz3C/EO9Qif4hIfh4ztdsHqUBTRZuzJ/0iNr+qPXFx/iL+8rmlvSfy04Sp6fNw4fg5uGj2FAlADp7SODcfuoEAY///FpGO7/fDz++d+J6Py12Pre4/to9AqKRd8Qrdj+3hx6RODT3w5/HvXnaWgnKR9FOCqCUbHt++fbSNuKS+YDqjDh+eBojAydhNBJUzDdOA1r56pRu0qPk2YdvOYoeAQts9dxMb+8eAY8Re9xAqPkMUn+62QpJLZcu9ltPfPYY/MkK9nsSEMPelwarJWbAVba3t/KbaXbBFnp9YzMu5uCf8i2h7anL2vBxwKUoM5r4BIMbJ5y0mrAD2u0qFplQPY8LZanahChj8HYmCh8OHEqhoRF4llFFHqHaNBToWdt+1Jr/NlqRV6g5J3aV6lHT6UJvUIN6KUwoDdrlddhsEqNN8apMWx8DD6P0EA1eTJioyZhlnYSluuUyEoIR26CAoXTFahIDcW2lGBUzApF6WwFKmeGYPvMMaiZMRq1Kd8x9ef21CBUzlCgaoaiGXpuTw3xw88g1PhVojtSx6K6eYxhj5OSdOuM0J+B0h0pQahNDcEPCyfiZBoFLNHc9fxf4LZlvidvc3ngmVzn30KddWgSYlnIr1uIRzq/AoMy1oHL3AKCpI9aSBVaUs+lb+rU6pVuVv5tnFBi5swFPm5NDrg1G8Gl5bBxY3oOXktdjI+1SfhQF4f3DfEYYYjH+4Y4BkuHG0yg8ZEuASMNKXg5aS76zFmBJ1Y50N+8GXeTgjSr8geOL97wl8zKXU9nZV3T6j7IK+UKyBWQKyBXoH1X4N6sbY/cbS//nhPKP+Vs277jbJWjuawicTgKRt9kKxj9D1uJ6nf2kq2crQR38ZsRarEgW1iEY8J0NPGJ8LLJOfnEECQ1wGsxwWumiX7HnFyScpRCmerSYvHTyij8sGwqdi+cjOo541GeqkJefAjWab8DH/EF8oxjccpKNgJ0oSJ65bQlkIkAKU2+XVSjvGVw+1PgA6Gii6BiTccEpNJ+S8FNtPTW5qMxP41dwF0IICWlaW3mclSWl+PA3r04eewoU+VdCYD0hx9+QGVFBWv3pcAdq9WCVStXMj/EpKREGPR6REdHY+LEiRg7diyUSiVTIl5OyCP/rNMVIG9QCkqqq6vD/v37UVlZyVLjqWVbAqHkb0lBSQTzCIK2Bf7J24it8xJAlsAxKUJnzZrVDEIpkI1S4wmEHj58mLXG0zFp+Y/+NvwycFR0EQ1sofeC2ufp/wGd9XTH44GncR9cB6xwl4Sjfv1zaOQfYUpRr/Ux5htKKfRgILQTSPnJ2uOZgpQ8Ry+8vV4EpF3gsXbFKXNPvPDtKNw6LBS3Ma/PXyaUSQw8CsLNw4Nwy3BSf4bgNvL7HKXAXz5S4e6Pw1nb+4NfTMAj/5uMR7+l1Pco9ByrRu9gNfqHiuFHzcFHKv3p0CN/KM8ZYK45+EiLAaoLGQQ8zwSkBPSe9IcmEXR9WqFnbd/08/qQ12hoDN5RTsP4iElYlKhG+TID6s0G+AQdvDbRX91JoYKkAmVhjAQrqTPEwIJ7CNgwoOmHmeRFSetojkDDSXY87DFSktJ8ieYFojqU5hTSYHMFmi80e1jS6xgCPC5FUMr83Jm/OwUFxaGJj2Mp6sz7W6B1YkAm+7mCDrDR0AICqVLjcSAtEcVLk+CYG4fZ8TGIUEfhi8mxIKXsv5SxGKgQrQr6h+rwlEKDFxQxeFUZhTeU0zB8fBQ+Gj8NX0+OxISoqTBEjcNC3TisNoTBHheOzdPDUJYUClJo7kyl9vUg7JoRwm7XpBLUDAJByuqUIBDs3EH+oMkh2EEK0BRR/XlaAUrgU1SO7kgRW+W3p4ZiK8FVBlhDsT1FGvQaY9j2BFarUkVAytrr/T9v5ywFDi2exMBok79+4hzttwCc5Pcog9WOcw6Qwp7+RroEDRp4EuTEY61lOZ6yrGdK0nstReDsRU4uu2IqZ6nqy2VXf8dZC9+6JbPgXc5e2JmzFLzB8YUNXFouuBVrwS3LArc8G9zqdbhviYB3jSn4XJOAD/VxGGZIwAf6BIzSx2OUjpaJ+ECfyFrvqf1+pD4BH+iSMMKQgsGpC9F7mQ3/SN+0/g4+v+AWoXgvt3brt5yteMCfHZUj77aVjf2TNf8ZpmwldSuNzJKHOe4sgVHtGx3IeydXQK6AXIEruwJ3bdjxzK1ZlTs5R+X239mrmn5nK/VyjmLvDfZyL+co8t5sK/RymcXem22b3V/xDqzll+EnIQn1DjF4SZxYSCBUVE/SpJ5N3tvkxdlePph1YvuaRYsGsxYn0mNxdGUMDi2LxJ6FU7BjzgRUJCuRHx+CtboxsE77EuvUX7GLpYubXBnQSK1062bBV7MBrh1bmGpUAotX4tJZWwjvtvVociSz1kAXu2Brw/G36rHLsRjFxSXYs2cPTvx0GC5nB/Yh9XkBnwcnTtThww9G4K0338Cbb7yOf78+BK8PeRWvvfoKhrxG41W2pHVDhryKV199lYGiKwEMtwRav8Z9qmPLEbgfBNioNZ7OOWqLJzhHIT6UGk9eluRpSWCTYJ4E9GTQ2TaPUKlOVDdJFUowlFrjMzIymPqWFON79+7F0aNHGZQmFbV0vAKP02W7TYr1wAEPmYvC6/UxP1GnzwWPzwOf6wQaD2SiviQYDeufhtPWDT5eClHqclGq0HO12cNKrfmBoxNgeRRu/nF8GTIc3KjvcftwVRtDmoJxE0HOkRR45B/+1HdaL6W/3zaSWt+V+NvH4bj3P+Px4BeT0OnrCHQbHYknvo9BzyA1+obEMvhJ4UekMBzoT14/A3aeJc388m2jQV+VhoUF9VLFo78yjqlVnw2OxmfjI7EwQY3ty3Sotxib29pZ4CT5hreY3zCVZ4t1LbdpL/dF0Hq2z14CsWSTFAenxYg6SwJ2rIrDugVxWJxihE49DcmmWMzWTsEiUwTSE6dibdI4lKQoUJUSjK0pIdg+Q4Ht5Pnpb2lnnp6pQahmg+Am3T6XB6jYFk/PDxzneo70mNRKTzBVAqot2+q3JY9FTcpY7J+rQt3KaaxjqL0cG3k/znZeyuvlc+PMc0D6O9ZgTUCmsByDLdng+I7ACcgAACAASURBVFJx2Mu8N/CFTZxjq5uzFTZwmYV1nFAQwfGFx7i0TeBWbwC3zIF75tnBLcrE75ZY8UbiPIzQJzDwSfCzLYMAKm1HKtNh+iS8nTDX9695q3ydVzm8d9mLPLfyBU2cvcTNOcrB8UU7r+KLTrEhFJ262lG241pz/gNXNmWQ351cAbkCcgU6YgWyt73BZVYdv4sv2P+QNdd3k7AZt/B5uMdSAs5ajXus+fjWmgEHPw9HbMksndNn0cNFCtErqP2I2uqZctSsEeHo6mgGR/ctnMLCl6pSw1CQEIJ1hiDwkV8hc+rnOJFOqYoSHD7zg/t8ExkKK2q0JcG7bR3ctVtYcn1HDmVqC9B1Ml/VXLgLVqCRN4EA6fnqRI+Tj+1ux0IUFxZg185aHP3xEJoaG38hhdhlwC0+SrkG5s6ZhSGvvsygKEHQcw0CpqQgbemheBn29or/EVRTgnC7du1CaWkp1q1b1wxCZ8+e3ZwcL7XES0BUhqLnh6FUI6obKWpp0G1qjV+6dCnMZjNycnJQXl7OIDTZE5A6VwKh0on3q0JRaSf8S+KjlEJPw8OUo+Lvsq+pAe5DG9BYORENGwej3tENTmqVN3cDzE9ccih6TmBKKlUrgdhuiJn0Hv5v+BjcPlzJAKmU+n7zCBF2EvS8aXgQg6KkAL11ZBBuGxnM1J/k+UmhR0z5+dUUdP1mKh7/Pho9g2LRJ0SLvqE69GNt76Iqkzw92WAqTfKrFFPeLx/sPLM1vi0/9wUWTKRH97BE9FAZ8FxoBEbH6GGZF4djaWr4rGp4pc/4NtrntOUzrb1vQ+CBBvmmki2Ak8I2BfI8pTb9ODjJRiAjBo1rInB82UQcXDgOO2erQCrO6uQgNpiy06/uJHgpQtJzeICeA5hK8PNClwRX2XNon1KCUDMjBHvnhePIsgg0pKtFC4MOArXb+zkj79+FXQPI9bqE9bLGwSvEYqNtEQZaN7GE+6v4LbjPmn+0C1/o5fiSY5y9rJ6zFWVxlnwva6kn9egiAdxsM7g5GXhs5nK8b5ghKkTbCEcDAerHugR8oU3AZ9pEDDUk4vW4VLyWshDPLjbjHxkbwNnzwdnL3DfwZb477FuLbrOV7brRUdFwg7VgYEdEB/I+yxWQKyBX4MquQHb5+5yj1NvVmu/mbEXgHFvBCZX4Hb8J7wkO5FlWwG1OYJCKPK18FLxEQQEd0Fv0XBMSgqMNGRqczNDg6Bo1DlFi/eKpqJ03CVtnjkPxdAU2GsbCGvMdzBM/wtFVMfDRBcMFXjTRRQYpTah+nsLVLK2+sbYEvppNoGCjtoDGjroNeaoSBMb2tah3pLI6SC2H5zo21I6/3zEfRXm5qK2pwdHDh5gfJ4GUjvjP5/Vg+7at+Pfrr50TijYDU1KTDnmVqRjbEyxqL7UnpafUTi3VR1pK+0iP0/nS0NDAWrMJymVmZrIgH4Kg1BYvgU9JFSqpHOXluUEo1U2qn1Q7AqG0jmq7YsUKbNiwAVu3bmVBSQRBKbhKOmbSMWrvSzdLnm+C2+dlqfQ+XxO89TtxsjoJx9e/AC/fBUjvCmT0Asy9AMtjAN9Z9Bi9yHb5c4HQnz0miC351LJP7fmwPYolutdw1/ujcROpQUcQCB3LApBu/yAUf/1QyVrfH/pyEh79eiqe+D4avYMo7dzv+elXd54Z0EPgUxoSkKT7Z7aui9tIj7fPJbXUd1VRKJEJL4dMw8QJE1CyLBluqwawxrB5DrWpO/mEK+rL4HN91kqPSRYAZBUA8k/lad4XCy8v2ghRiyvNA0lpyrw6WfiUHo0ZGhxbEYkD88dh1wwF8/SktnmCpTX+QT6fgaBzB0uXP3Nd4OOt3abnbE8JAilBAx9nr5UazH6u9PN2zQzFDwvG49jKSDSYJRsk2V9UOtby8hKCOhm2t0n0cKnPuSbyf7bS32kdttlmYKjFBs5aDM6+vfEua/62Byz5oBClG6yFuC4tF9eu2gBuaSa4uWZwKctxR9JCDDHNxEh9UptUo4FglG4P1yfgXWM8hhvJs9SEYQYjhhkN+EBvwlBDMt4wzcG7M1fjiTU5+Lut4AhnK6jg7EU/ctnlLs5S8OaVDRnkdydXQK6AXIGOWIHMkiF/zCpDj4xSkMfo3ZYcKNdkIcu+Bo1WPcBPQSNvYEFClEzfIJB3Fnlfdcx0+tY+mCkZttGiY3D02OoYHFoZjb2UWD9/MrbOGoeS6QpsNo5BZszXWDPxUxxYFt3sOeq+QEDqZoBUh4bsWcCOHH9SfT7cNVd+iz2BXVdtPnw1eXDnr/SHTZx/ckoXq4dsc1C8eSOqq7fjMAHS+voOGdTEwJ3Xi9CQILzWBvUoKUdffflFzEiZzvgRQSV6DfnfuStAIJRa4/Pz81lQEikWCdZRajyBu5ZqUBmCnhuCBtZHUoWaTCYYDAbWIk8+odQav3nzZuzcubM5KIlAqASrpeW5j1z7fZScMair3ntiNxq2GnE8ZzDcQnf4zNTe/jC8wkNotD8Mr+0hePnO8Fofh0foBBa6dIkBqZcUotYuoKXHQj/rdOs+hG5wOnoBWY8jb8nreGL0eHQKikSvsTHoE6JBv1AJgIpenyztnSW/U9q7DgObPT517D6tO+/ogICUwO+g4Ch8MWEy1i1OYGGAYMFJGjTyCTjFT2f+6jDHgDo+Wps7XLnr6P3qxNAoPo7ddjL/UvI1jYeTj2f+pqf4RDRZE+CymlhYFMhzlbanL4B5E5oydDi5Wo2flk3FgQXjsXuWksHL7cljsXX6GAY4CXSer+U+EIJKtyVASpBUGrWzFdi/YDx+XBqBE6tjcCpDC/IUpf1xWejLafLGp0CrtnWvXLnH9/zzLvm9yzXqKOeA+CWWFjBrcMyWgF32mQjLyADHl4MTir13kKqUL8EdGVtww5pNuH45qUft+FtqGriEBbjfkIyRuukYajRhhD7+giEpteUPN1CbPY1ENoYZEjFCn4hRegp8SsRH2gS8aUzB8ykL8NQyHo9aN+GWzBIP+aN2RHQg77NcAbkCcgWunAqYc//Mra/OustWvJxzlM7g7BVz73bkF5BytIu5HIMtm7DQtgynhASmoGgUjHBSAJHVCJ9Fw0aTQJMGA2ChCXDHnUCIya80cdbDadGhIUOLujVq/LgyCgeWTsPuBZNRPXs8g6ObTGORrf4a1smfYNvMcBbGIIYh6FhqbVsmERTcQKb/1LLmtMXDU5HJ1KKg8KKazXDVFl7xHqSkHnXVFjDVrHdbNguFIBXKaRWpGCLRsp4+awyO8TNQlLsO1du24fAPPzSHs3QkWCjta3ZWJt44r3r0FaYufePfr+HDUSPQ1NTIyJH0Gu0XI12aPTvf+yRQTK3xx48fBwVd7dixA+vXr8fq1atZqA+1cxuNxuawJIKi0iDAJykdaV0g/JNvi6BUUtMSSJbUoDNmzGAeoStXrmTqW7IjOHjw4FltH+gYthyX5uy49K/iYxFLHhADdcMNH/MV9YBBUbcL3obdcP+wDCe3fIqf7F3g5P8JmLuKANTWGT5Si1p7wGftDvDdxMAlaxcWyET+oD6eAKY0OvtvnzuEiVSgZwzhUXhtj8Frfxw+R3cg6wkgu5c41vUG1vcBNvQFNvSHK2cQu70zawheCI9G37AYUMs5g59+ZSiFIrE2dIUWA2hcUOBR4PakEJVUpZKa1P/av6LH6DOUrK4y4EmVEX1URjwRpsdTFDSk1KCXyojXlFFIMqhxRJgNCDTHiUKTTQxPos9pWMhCx4Sm36CClMFRphY1MRjq5E3sC03q5oBFHD5S2tK80KoFzYdojiPBRw+FTUn36TbZ6dhMcAsmUKjVqQwN6lbH4OiKSBxeMgUHFkzA/vnjsXduOPbMCQsYKuyZc3rsnRuGffPCsX/+OBxaNIm1yh9bFYX6jFg0WfVwUeu/f0i3RYUrzVelfaL9vDhrpJZzE/l+x70GkI/dlXPs6G8R/R06ZaO/U3Gss2+vIwUqSzr5fuJOcyE4fjO49HxwqzaxYKar55lxZ9IK/F43E0/rpuMTfQLeMxkvCpCSDym12FO6/SgdAdHpGKVLxgh9MobpE/GuMQ5vxRnxkd6AT/TxeFefjJfi5+KVBem+Xmkbyh9xFDj+z168kFtbmc5lljv+ai223yiUOP6YWRbH2QsWXmUvTuIcpdO49ZU2Lqt45h/4kvGcrSr939mljkcdBQ7OXuK4l69y9LBVZN5lK5vNOQqXclkFmVxmoYPLrszi+JJoTigN4dZWW7mMisevHKghvxO5AnIF5ApcigpYK27pvn4bOKEcNwrFuNq2mTxR0M2ShzjrKuy0pzLlhHhBcOV8eLY2EfKSwsFigNOsZyqDE2vUOLqSfEenYc+CyaiZPR7lyUpsjgtClmY0+IjPUJYUAregZ15c5Fna2uu2to6BZEq65ePgtajh3LQIzpqCK7qdvjUbAALB7tp8NNUUwVe7GSfXzWNtegRJqW50IdNacqyT0iotKSjKdaB663YcPnAAdSfqOlSSPYEiavE++MMP+OTjD5vDl5rb6FvxIP33kFfx4gvPIydnA7zejmkncCEoS4KigVCNakYg9OTJkwyEEpSj1nhShBKwa6kGlQFn25WgEhyWYCjVjtZR+BSFJa1Zs5qFJVVXV+Onn35ix4GOh3R8LuTYtvdtPUwa6oLbC7hQD3hOwXvqAJwHV+JEwUjUZT0Gl0BJ85Q6L4FOMWn+DIhJre0ERgMGKT09fGe4+c7w8OJtD08hSo+Clh4Cn0I3eIXH4LN1Bxw9gKyegAQ9GfjsB2zsD2wYAB+NjQOBs40NA9GY2xdY3x+HNr6IoROim5PZ2+LLeaVs85TSiP5KA55RaPG8Qo1Bqhg8o1TjwbAkvD9Bg7xlCXDZyUv9yp7rdLT3x2yIBDHo02szwiNIw8DmXqcfl49bRzu28v7K5+xlOQesRjTwepwU4hFpzQDnKMK9aaQezcHvVmSBWyyAm5kBLm4ROsckY7huOj7SxeE9piBtWzhTyzb7i7lPCtPXTDPw0sxleG65A49nbMaNZHXHF+7l+AJcJxTW3yIU4XZ7ScMNfMlOLrNk0TX20oLbhOKi+4XCn6ob3Sg90YjvS3agr5AHzlbAruk5ofxAF2uR635rIW62l+BPfEElZyvK47LKT3KWvF6XAifIryFXQK6AXIErpwLWnFu4nB3gBPoDXIR7rZvwIS9grWMJjjlINToVsGrQZKWWqiv4g9yqh9sPRxvNOpxkifXROLh0GvYuisCO2eNRmaJCYXwQ1mtHQ5j2BTbrR+OUhRSOelwIHJXqyFQMvIGpR30VdtZS3xpEvJLXef02Aq6aAvh25MJdakWThVryxHNNSqSUaiYtXTYNGq2pKNhk9wPS/ag72bEAKQEiAkspycl47ZWX8PprokL07ID0Fbz6ysvQxqoZW/J63WAit/ZOmi5i/0gNSq3Y9fX1rDW7pqYGRUVFLDU+LS0NCxYsYK3xpGSkxHMp7EcCehLo+63DUUkZ27IOtF5SgkrbEASdO3culi1bBkEQkJubC0qN37dvH+rqxN+tlodSAqO07Gj+oS3fS+B9r8cDp6sJJ+tOYmf1bqQtn4/NqxTwrXsJTZau8FgfBsykBn2U+YnC2un0klrnmUKUUurF4fUDT5+NgOdjTPXpcTwOX1YPeNl4Ar51T8K3oTewsW/AIOg5CNj4FBvenIHw5vSHb9MA+DbRsj+QM+DsYDQAmDo39QM29EPTlsH4atqEdpog/8t5k/ZX6vCEyoTnQ7V4OTQKg1Sx6KfUo69Sj3B1DPav0cInaNFELddX8lynA783CYS2XMrH6wqem3fg81U+L9vPeSkp2huFWNTbjZhsTsOtqwvArcwBt8yOu+aYwU1fjeu1MzFQm4wRhiR8oI/DUGPcBafYXwwYlZ5DytP/6OIxSpuId/TJeCtxLp6buwr3p63Dg5bNuEUoPsXZynycrbT6Kr64+j6+wnObpeQHTijcFVlRLV4SuD04BaC0/hSM1XvxwbpiPCQUg+PLcJVQguuE4gbOVrKFyyrFn+z53mvN+V9fOVBDfidyBeQKyBW4FBVIL72Z27wVnK0QT1o2YZFlFY4JiaC2KYJTTUIcXFYDPFeQv2jgpIUm2nTfxdrq9RDhqAZHKbF+OYUyRaB27gRUpoahKCEYG/XfQZj2Jdaq/4dj6bqL9iGj2lJiu4fa63OXwFuTC09N3m9OQUohTTQ8FNa0YzN8Nblw2RPgJGBN3mVWXUC7/enJFilITwPSrTi0fx+O1x2H0+lk0DEQdrTn25WVlRg2bFibgpnIn3T4sKE4fPggKDdbHO353Z25bxJMk9YSUKPhdrsZCD106BBqa2tRUlKC7OxsrFq1CnPmzEFSUiKDoARCJZjXEvjJ989UiUqAWKqXtKQ6keeqBEJ5nmep8XQeki0BAWk6TlfSP+m8kyCudJ/OPVK/EoivI1uGA/tRs30rivLzYElbBYNWjS8/+gIDBgxAr0ceQqqiM2B/ArB0Z+3zPgo+EjrBI3SF10at7o/CR0tqd88kxSe1u/cE1j4JrOvH1JvYMBBnjgFMAcpUoDn94c3pFzDo/qAzhidnEDybBpwxzqkcDQCkHgZX+wG5AxGu/R5PqihE6ZcDku3ttQmQ9lHF4uVQLZ5QGXD7+Hg8F2JCkikG9fR5bNX54WjbO0EC5xLy7dOfz3It5FrI54B8DrSnc8DDawGLHnVCMk7Z1WgSEqFPW42/LcsGtzgT9yan4x7jPHRWJ+B143SMMMSxQKVhhgv3H5Vg58UsCZB+qDfiA70Rw/QmvKcz4e3YOLwRm4xn4+eh68IMXJe+DteTPYCt0McJJSRw8t1n24LaugY0wosmkJUR+aNTl5kXP7k9WL3/ED7NK8ODti2iICqrGpy1At2EMvc/rCWfXgqcIL+GXAG5AnIFOkYFzNV/vt1W3J3LKPwHl1H0OBtC3uOcNf8v3Jr8e7rxJV05S/GAJzKrEGKxodQ+Gy5qF2cG/AYGSEnlyFR8fmDVnj7wLsW+BAJSgqP16RocS1Pj0Mpp2L8kAjtZYn04ihJCkGv4Ho6YbyBEfYV9KzRwCiaQz83F7IcESKmV3FtuY+315Md5JatFW3tvpwHpFpCa1Fu7Be6Nc0XfMF7PfIPIR6hljV0ESPkUFOTYsa2yCof27e1wgPTUqVMICwvDK6+cTzn6KgOoQ159GbzV7AejNPvpWCCLQCj5gx44cADbtm1DXl4eUypSovm8efN+FpZEMC8Q7MkQ9EwI2rIeVKtANa3UFk8erFlZWSgsLGS+rARCT5w48bP2eAkcXklwNPC9kC0D2QLs3r0bFRUVzCrAYrFg6bJlWDhvLlLjTZigCsHHI4bi+acGoF+PHuj3RG880b8LnnryKSSqHodvY2+4sx+Dd91j8K3rAd+63vCtF5WZpM5koHNjP/hy+gE5/YGN/eClNvicp+CjQcCSvEBJFbpBUob67wfAzNOt8qQODRwEWP3PlZatPu/n7fa+jYPgIhVpbm8Ykr9BD5Xx1wekFPbUDGlFz9L+bN1p/1IKThL9THWglHm6T9v0V+lB0FN8vhYDlOSBKt6nxwYqtf4hruun0qF7eCz+FRqHbqp4PKOajPTkODTwJjTY4tDEviyVgojoi7nWv5xr+Vkk35dBkHwOyOeAfA6073OAQvW8vIZlTND1Vz2vxdE0I1JWzkCXuUvxYMIaXK+biT76eFE1ajAySDrccHEp9hcDR6XnfKBLABtaEz5UGzEqRov3o2Lw1jQ1XpmmwYtRRryon4VuczLApeXg4bQcRBXXwkmdV3DB4wW8PqDR54HHRyGuHnh9Ppx0e1BytA6m8p14JasM15APq1Ds5PiiIG51QbfbhaLHb7AXP8RllT5yrbnsAc5R/Ddu/fb7b1y/++Y/Z1U82DHAh7yXcgXkCsgVOE8FbrWX/us+e9mPnKMqj8usPshlbTvIZRcfvNGWX8nZK7c/4Cjd/6yt4PA8fjkO25MBngz2KSBHTPOkDxHyf6QPlis1sdXJ69HE69BIZt4ZGhxfE4MfV0XhwJIp2LVgMrbOnoCS6UpsNAZBUI+GEPEZdi2chiZbElM2tgbvLmSi1LR2FrzVm+CsLfzNwdHWgClbV5wGl5kuTgmMGhgkbVlTLx+LE0IKyjY4sL1yGwOkJ+uOdwgPUh9LefEi02HD66+J8PPsbfWvstZ7Sq6fOGE8nE1NvzoYDQRpdDvwH6nyCEQRgCNF6Pbt27FlyxY4HA5IIJTAHcE8qT1egqDSsiX4k++LPqBUB6lGgWpaUoQSYKagJKozgVDyCKX6k08rqarP96/lcTzf9r/G49J5Jy1b2wdShDY2NuLYsWPYv38/A6E5OTmwWq3Mo3b27NnNHrVUQ+kcVIYG48Nh7+H1l57Hq4OfwxuvvIB3X3sTb709BG8MfQvD33kL06c+BeQ/w9rbqdXdl+OHkAx0Uus7KTtJ9dkfPqYGHQjvxoEg1Seto8fFbfx+oesJdFLrPL3W2VrlA+Fo21rpT8PVlpC0P3wb+8OX2wcr5nyCXoq4ADgpgcbLvGQhUDoMUurxjMLIRl8VBSkR4NTjaYUBvVVG0DryCh2kjEXPMCN6hRlAwJNCpChk6RllLJ5VxuAp2kalZQCVwqcGqqiFXgxl6hlmYkFMT4Ua8ZYyCpb5JsBGKeZaNFKID/u8Eb+ME0OGaC7kB6Vym+/PvqRs+Zks32/fgEg+PvLx+S2fAxT8Sn/P3bwGLose9el6/LRGg9oVkZgzV49njbNxl3Y6hhgSWCiTlFxPnqASuLxcyw/0ifiQIKkmDh+ojRgRo8XQyGgMnRqFYZOmYfi4KXhDNQnPKyPQZbIWLyXMxI5jJ0g3SrJR1lxGU3M33WdaCloSKBXvU/9Z7akmJNfuwxsbi3GLvbT+d/ZtB2/N3H7w95nle7js8r3X8cWbOaF0Bbe+esvNtjLr9faK1PMgB/lhuQJyBeQKdJAKOIqf5BxbD/2dL9jS3boFna254IQCcEIpbrVuwfOOdSgTFqBR0KHRJl4IsCT239DFQJNVhwarFiczYnEiTY0jqyLxw7Kp2LVgIrYTHE1RYXNcMNbGfgtzxGfYOmMcGvlEuChcyapnCfQXM+lgwJna+resBEtyZ23mW2RIWrMFnm3rUW8WrQ8I0EuBTYF19vGx+MmWgooNWdi+tRqH9+9Dvd8nsb3DHgKkR348jM//84noO3oeSErK0XffeRNVVZWsJb09vT+CoaQIJUUeJcaTP+iSJUtYajyBUGr1JqhHQ2r7loHnuZWgUn2kuhHIMxqNDObNnj2LgWaqNdV8z549OHLkCGuNJxAqtY2fCyK2BhY74jp6rwSASRFK/rQU1EW2DBQmNXPmTCQnJzeff1JNW1vSeRlvMiJOGwu9OgrqqVMwdUI4woJCMHrsf/HxZ5/jo+HvQT/hRSB/MLCJFJ/PABuehW/j03742Z8pRZlalCk+RfUoKUjZWPcMsP5ZNnwbn/V7ivof88PTtrbKnx2AtgSiLe7n9INv4wB4NvbFxmWj0Df0MsPQZrVnwM/1A1JRDUot/3o8rdSwMUilAY0BKg36qrTopdKjl0qHPmFaPKdUMyhKitGeYQY8GhaH+8IT2ZLS6Aeo9OgdakCvUAOeD1XjzZAIjAiZiM8VExESFoaspak4YUsGzJFMVeRkdkKnvwymzx1xUGI7eZLKCeeBn7/ybRm2yeeAfA50xHOAuiIbzXrUrdHgx+XTcGCBCmWzxyMxSY0ROgOGGS5fINNZgasuHiO0cRihNeF9tR7DojV4f2oM3p0SiXfHR+CdcZMxRBWOIcHhePqbEExZugJOd9tCW92sB41a8D1weXz4yenB5h/rEFS0FXcIm8EJTFUKLrPY18Vc0NDDUujm7MVNnKN0RQchH/JuyhWQKyBX4DwVcFS8RIn0fSz5njuseQyMcrYy3MZvhslswWFbIjy8hoE++naNPuwocIhUlR3xg+9C95neKwHSUxYNTqTH4KfVMTi4fBr2LJqCHXPGoyw1DHnxoVir/Z4l1hfFjUWjEA+XldQmpGykbyQvvlZNtgT4Km3Me9RN7eW/wRb71lSk1HZ/KjMVLp4uTo1oTaXrsarxky0VVTnrUb2tlqXYn2znKfYS2KT0+YR4E15+cXCbkusJkC5aMJ99+yu9xqUGWhJQa+31CURRazwp8sirkhR5ZrMZixcvZiCUQBQp8SSgJy0lGCWD0TOBKNVHqg0t6T5BUJPJxJa0jiBfeno61q1bh9LSUgYBA1PjWzv+5zqGrW3fXtZJ55y0bLlf5BFK733Xrl2sFuRPGxjURedXy/NPqm9bz73pSYlITkpAyvREpCQlsmXq9AQkpRgRn5iEpPgEzE2MQNaccchdEoyS1Z9hO/8+frC/gfrMf8O17nV4N7wIbHwOoDb2TRS0RP6ioueoN6cnPJuehGtTHzg39WFLX05fYFMfgJZtbJO/6O02UIt/H3hI3bqxP6rS3sazoZGsXf10i3sAuGwNZv4S60gtyrxBtegVTiFK5BMax6BnjzADHgvXMzjaT2lAD1Uc+igNGBwahV6hWvQO1eLp0BgMDp2GN8Oj8PH4SRg9aSKmRE2BLmoi5usnY41hAtK0SpjVY7Bm8ueYP+4/2L1UDS/zo1PDzXxHjWjKSkFTdioahTg0WUVPclIbedkQlaQXOr+Qt7/4uZFcO7l28jkgnwOX+hwQr28NqDfr8NMqNQ4unYyd88ahNFmBDGMoRmsNeF8//bIrRgNB6Qh9AkYyQGrCsFgDhsboMDQyFu9FROGdSVPx9vgpeDtsIl4LDccrYxR4d4wSVbv2gvXVn9nQ1XIqxe5T6z1TmvrcgMcNUBYAvGj0+lBVdwrqyp14KrsQ95oLDnGOksOco6yRs1fg9/bKWechDvLDcgXkCsgV6CAVEP4fe+8BHsd5nftPpEiOWxzbsR2X+Ma+177/qqbW6wAAIABJREFU3ORJnjQnlmzHJXYskgAodlJUdWwV0pJYARAgCJDoZRt6B3sFK4Dt6B2LRe/AAiRYUAgSJMr2ff/P+RZDLsECsKHO6BnNLHZ2Z+bMt/y++c17zluzhFzq/jm7BpymHlTMefmFEuQpT+K2Ngrj6ig4cuKAHIJQTjhKHdLTQL9n3aE9r+8jQwYzqUdznHD05rlQ9J8OY6ZMXYcC0Jzmi+r4nSiSbIU8dDNyQz9kKhKbnG6aqDbm3flJjpHB2YJ0oLMINgMpR3UCICX1aFcVYKiAWZPEagU9FJAqRRjUpKO5rBjtHRcx0NePsZHbzPDnYaDlgaOF5/RHgoo8sKJ1mqkG58joKHS6SqxcsRzLPdymNGdatvQ1fPzxZozcvv2cjpTGR87jo/RkUiFSejy5xpeUlDBFXlpaGlPiuaZ18wBKWN4LP6cTDx7a0ZLS448ePcZqsTY2NjKjJN5obC604+fR6Fx/G/xvhJbU/sbHx3Hjxg1QLAiEEoQnJTKfCs+D0OnE+em3ib8HZJNZWHRKDGKS45CQmITE+BQkxSUjLSEWB5LCcTzNH1nHCKB+io7sTejNexsDpW4Yrvgl7EWvwVH4GyD/50Dhq0DRz2Ar/RXsZa/ATpB0BgCprezfYS7/MRzFP8VA3lL8t7f/rANSVkt0lwj/6SPGr7yj8HOvSLziJcVPvMT4hbcIv/KOxC+8o7DEJwIb/ULwvu9eeIVGIUkSjOOyABSk7oM+xQeNqZ5o2e+D9gwvdKZuw8XkT9GeuAU1sZ+gSPRHZAW/j0O+b6PnUACgEgOKCFjkMozlZcDRqAAMxc65PQ/2mrOwFu2HSZPAjBQJotoWyUPjJxnLCJ8RQJbQBoQ2MB/aAIl/xhUS5jPRlxkKw9EgNKTvQUH8bkglwSCDpHXSma856gpI35DE4U1J7B04ujZcjDUT6tGVAUFY6bcPK3btgftOX/zXp9shO3qCjZ1sdsv0hmsTENUOB6ywwUyJ+PRRO2Bx2FnNUqPVAcWlm/hFLhk6VeJrqnr8f8qGC/OEfAiHKURAiIAQgUkR0Db96At59Zs4ee0KLq/9HU5ev5rT6G99X94MTl2NdxVZzIjJpI5hYNTB6muJYJeTMZNTOUrgj5z+FvoNgVkuBs2jFyJx81wYBs+E4PLJYBgO70Nrxh7UJHqjRPopNGGbkRW8CTflcXAoxXDIxSyt3lnP5mlgsgymwgNAZwksEy7uD1JTLoa/MXOmCfWs3VANq+4srAxEi5lB2IOAPSmA+tX70VheivbOSxjoH8D42CiszLVxeuOE57UVpdDfvn2LGeKUlZUxJeCRI0cY6ElMSsLbb26Eh9uSKeGoh7sbViz3QHlZKRx223NxFydYRco8qg9KqkUCdqRo5IHUZDXo00OnxweK82mffLwofjTHxsayeGZkZLAaoQSdKTW+r68Pt27dgtlscrqNujRGHhrStVmIE50fGZRRu6N6qRqNBpmZmTh48CBLi3dtfzwQ5aHyzLaFJCQlpILAaGJSPBIS05CckIzkhCQkJVI7TkA8vZeYjOREJyxNjktFbEIaYhKSkZiQgLSkOOxPjsaRjAicPbgX6qM7UX7mU7RkvYfr2hW4VbQE46X/BWvZb4GyXzIzJ6eJE9Ub5dP0aTmhRp0AqY5SqmP6E1a7lGqhUg1TZ93TCYMoqm06URvV+T1UC/XfYC7/EQOko4W/wso9u/Efu6R4xUeEn3rLGCwlEySaeeMjMjr62R2zIzI9cr7nXJJ5ktM06RX2PVLQkqXLk4GSj/M1KURf9RbjJ94SvOolwk88o/DqjnC8ui0Ur+wMxVI/Kd4MToBnwnHEndMgQ1WIguYuNHT3ord/iD0c6i7LQWvKTlxK/Rid6TvRmebJ5o40T7Sm7UR72g4GRttTdqAtzQtNyd6ojt+OQskmqELewxmfVahJ2DIxronBqDIJ1tocoLMM9h4dzN01MHXXwtqtY68dhio4Okthb8uHpSYHtsIMmFXRMMmdD5JpfHS3NvtkgErp+PwsgJP5AE6EYxTaqdAGFn4bMKmkGM0RY/BsOK5kBqH98D60JHoiR+qN30tjsFoWh7elMbOqIH1DEs9S6zdESrGO4GioiAHS1YEhWOkfiBW+AfDw3A23rbvg5rkLTZd7mS/BuMMCgp5TTTSqvDOytIPdV1iYptQKh80Ku8MOE/MWsMJsd6Dm+i181NCBb6or67+cU/khp9X/kVPXrvlufsvvv6qo3fw1RdXmr6oaN/1pTt0vOVXt65/T1P/hs4razZ9X12/5Qm7t33E5HZ+ZRCqEl0IEhAgIEZjBCGhLv80VNF35dnEnXijqAFfahS/mNoPTVuOHOZUIylHDoN0PhzJyQiFKA3gqWL3wO8XJ58jUo3IyZYrC7awoDJEp08lgdB0NZqZMtUm7UBqz0+lYH/geBk4Gw04OiBNKkmcFjy2FGbB2V8NoqIWlqxrWrupFV4OU0ukJkDo6yply1NhcCCOVMJiiXUIhQnfuIehr9bjU2YPrAwMYGx9nT1KnGiA8zvuTYRWvdKO0XzKDIbUbn3pO6dDkGE6KSwJjlDLNAzKCPgR5/Pz8sHTJa1PDUQ93uLm5sdqTj3O8j7stnQ/VcJTJZJPUcgsbZD4paONBHQ/xaEkzlRmgupcEwsksiaBfdXU1iy2VJ1iIE//boHOjdZp4NTKppUkNSvVRqU4qlWYgOHz+/HkcOLD/TkkB+o0QBH3S6zHTnyMwys+076REgqVJSExIRBKl4tM6lU1ITEACg6j0OgkJiclMdZqQQOUAEhEXH4f4hBikxstwJDUcpw/6Ie/oNlSd/gRNWb9Ht/INXNOuwHDhaxgr/m+Yin8JS+nPQXVKmdFSCdU8JUhKKfO8eZPT/Im2oVqozBCq9D9hLf05M4qiVH576Suwlf4cKF+CreGbmJv7v/rtxW88E/HvZGq0S4r/3CVzgtCJ+p8/9yZISkZKd+EpbUf1Ql/1kuIVbyn+3TsG/87WZcxw6T99ZPj1nli47YvHG6HJ2BRzADsSjyHipArp8gKoKmpZWuCVvv4p/82mmzmHbRSdqjS0pGyFIe0TtKfuQHuq18TsiY7U7WxuT9uJlpSdqEvYinLpx1CHfYgze95GfvgfWMYIlWsZz0+HraUA6NYBXeWwd1fA1l3pMlfBZqiEvds5Oy5Wwd5TAXtHIaxkIFhyCGZtEsx81g1v7sRex8LK+q9oWCfMLqfqy4T3F98YVLjmwjUX2sBMtwEJLFRO7UIk+k+H4uKxIDTs34WSuF2IiwrB67EibJAl413J7KXYk3p0vSiaqUc3REjwRqgYG4JEWBcYgVV7g7CK1KNefli+3Qe/+ngHAtMOwEIP0pnx69RwlI3V2EjN5X+P+hh7z7mBYcyCKMMAflzdBq6kBX9a1IGXi9vxxaI2fKO4A5yy9gZX2IZv5DeZv5nfOv5XRYYrL+a3dXOaxnUzSEKEXQkRECIgRGBSBApav8fld/S9rKzDN5SVDk5daf6uovrW9+TVSFGewy11LKs3alLFTQmfFnLHzcNRI6XWX4hkcJRMmS4d3QvDfj80pvigNNYTWtEWZspkOBwIqyqGGQURIH2WsSFAauvWw2SoYWCUYOFiUIy6nqOjqwJWgw4Wgx6O5lyMaZKnZYhhV0rRmX8C+vo6XO2+hBvXhzBuNDJA49L1P/UqgR8yIiK1H5kREeghEEpmMAcOHLijeJsOqCGQtmrVKpAy9JGu9e7L4Oa2DO+88w5zIn/qk5jiC+jc6Nimcw6LcRuKDQ/xCJASCD169CiD4ZQGTopQahsEzAkMTk4h519PcRnm3dv026DzJTUoPSgg0E6KUK1Wi1OnTrH6tBQv1/gtxvbz4HOOQ2JSLJIT0pCSkIG0+DTEJSYgJiUBcUk0xyEhIRZH4mU4nhSGsxl7ID+6A7qzn+KK+kPcKvsARv0GjOuXwlL+G9hKfglb8U9hL/4R7EX/AmvJT2Et/RlsDKT+BxwlBEd/AhtBUkrpr/wxwmI/xU93pOHV3aH4tVcc/tU3Ev/iE4Mf+cTiRz7ReMVHhn/bJcPf+8Tgn3dJ8R9eIrzqFQkCpr/eJcEyPxnWB8bhndAEeMcfQsiBTCRn5UKpb0Rxcyd6rt/E9TEjRi0WZwogU6c4mBoedivgsMJucyrjecD+oB8BsXc7GUqMD6E1OxktKdvQxebt6ErZjs4UgqWeaEvdiZbknahP2IZK2cfIj/gQFwLewXmftRg8EwqLQgRT0X44OgpZWRu7oRLoKnMBo66Q9N51Sw/1UTrYu6tAn3OQ8rQ+B8bSoxjVpmBcQ7XJpYCCMkzEE+MFKSsT8yzHDMJ3zTRUEfYntDmhDSyENkAZg+NZkbh5NgxXTgajk0qpJXnibLQvPpFI8JY0DuujY7GBaoDO0swDUjJmWh8uxoZQEdYHRWHN3lCs8N+HFT7+8NjpC7etXli5wxfVXd2wsYfTdzShD+pCn/pv1D87bBaQf8KA1YbjlwfxRkkjfiSvw4vKWnCaGnC5dfYvqGsGOFVdDpfbkM3lNh14Ka9J8kVVTfkkWiG8FCIgRECIwAxGoLDja1xuU8WLyvpbnKpmjFPrbT/P0Y3nqDIxnJsIUtzZFLJFPWAnOEqzialHRbjBTJlC0Xs8CIaD/mhL8UJVnCdyxdsgD/4AtYneGFfGsVQ6clJ/VspRNtgg2FqYDhvBwS49qz9KRk2u8HAxrDNjKkMVrB2lMBYdgkNO7XRqEG1SJaCp8Bxqm5sxePEKbt0cZvUzH3ajzf+ddfTU2U8o3viRA0EsAlw8CG1paUF5eTmrDcnDHgIdVIeTZh6YTYYfvMJw8t/p9UcffYRly5ZNCUiXu7sx9ahcLucP77ku6dwpvflBx7zQ/8ZfLx7i8XVWqe4lxeTkyZOg60Dqx4aGBqaGJBhIbWVyG+IvEt/G+NfzYfkoiEvv0UMCqk3b39+P9vZ2po4lOEyKUL58BP0mXH8fAnS/X4VNMeHjkpSUjMTEFMQmpCAmMR7JsfFIi01Cenwq9ifvx5FDR3Hi7EkotEqUVVaguaUNl69cxc2bgzCbhmGz3IDNfBXW2w0wDxXAfO0kxi7JMNbpD0v9Vthq3oelYjXM5b+FpeRnsBe/AkfRT4CCV4HiV7H/yCa8ujMK/7grED/ZLsW/eonxUy8Rfr1LDHf/aKwOjMN74nR8mnAYvhknkZSjxRFtEZS6BlS2G9DaexWDt25heHQUlkn/nt5t86Q+oZs3JxCFg5x2CYpSMuCjpCt3v4FqUNCnqEyadXwIncpU1Kf4oC3FE4aUbQyQtqV6oSXVE41JO1Ad+ymKRB9BHvQ/OL1rPZoTt8KsjoGpIBX29gLYu3WwdFczlSgM5dMCpA5DGZxzBRxMWVoFW48Oju5y2FtzYdWfg7loPyyqWJiVMgZLbUrxoh5vLQSoIpyDAAeFNrAw2oAx2ymKGTwdip5jgWjO8IMuzhsSaSCWxyTgD+JkvCGNxbrouBkHpGTMtFEShw3iWKwnYyZKrw8TY31wJNbuC8eqgGC87rcXy7394LZ9F5Z8shNRB4/BTL0p61On2Ze6dKuPu2qGHZSK7+y2HRi1WVHRP4ywug78OL8aL8t14OR14HIbweU3gfxPPqOpxZeVNbUzSEKEXQkRECKw6COQl/enXKLupZ/T8sSJF7m8uu/8hbamjVPV2ciM6a1sNfI1Z2BTizCmTnaaCtETNFXsM1VBzpfBwx04miNyPkUkOHo65I4pU0uaL2rid6JAsgOK0E2okm3BqDwaFnJRVzoVIVRXzMJqiz39gIHqlzEjoo4ykHKUlJSLAYhOPkeroRqOzhKYiw+yWE8XQt9Wp6K+VIX69g7cuHwNI7dHYLFaH9rn89CKYA9vBkN1IDs7O6HT6aBWq5nqbf/+/XcMiQj48DDj6UBhEkJDQ+Hh4QF3D/cpAam72xL479nDABwd70xMVBrg6c7xfhg0V7/P9ZoSCKX6oGQGlJOTw0AoKUIvX77MYDmVUnCdHgZFXbeZb+t0TvzvgleEEgjt6OhgIJQUoVSjloAxrwjlHxLwgHmuXuu5eFys/bE6pimsLvHBQxnIPH0UCq0CZdXlaOpoxpX+K7g1Mgyb1e7ki5RCR04KDhsc9G8C/bPAZgdTVzqdaZ2Zdg67A1a7CXbbTdiMPTCPNsI0oIH58mGYO2UYb90Fc9Pb0Gi98X5wHDz3H0Xk4XNIlxfhXJkeuXUtaLl8DZcGhjA8buJ349Ks6QETHY9tYrZOwE66eaKZPzgnAqVbN9eZf5eW05rYAy3Ayr7eBrv1NnrLLqAuPQBUc7QzZTtaU73QmLwT+ritKJVshjbs9zjj9xZyAt6GUSGBMS8F9tZ8WLurpgVE7025dypNSW1Ks8PgTMs3E2SlmqXdlSDQ6jCUwtaiwXjZCYxpkmBS0vjh6ccK82WMJRyncK2FNiC0gbnYBuj+byyLMgbDWTm1jkN7UZu8C+di/PCxJAqrohPwP5I4vCVJxoZZMGki5SiDo6IYrCU4GiHBWuZcH4E1AaFY6RcEd19/uHn6YtlWL3hs24Umcq5nfSs9PqT+eFq96ZNvdCeT3wE7bDDCBLvDzCBt56gRGa2X8D95evxHTjleUFSQqnTwy+qGi3+pqqshXvMvibqXiFmwWad7iXEL4E/Ya+IYwiREQIiAEIGnjoA/XuAKu6I4dXXW3+bqznL5TYc5lf7kV9T6IU7ZbHxbkYsGTQrscglMyliW8mWbgHtM1bDYBu1MOUqmTARHo3D7XDgGTofiyokgdB8ORGuGH1OLFsl2QBn2R+RHbMLNc5Es1ZtucBzKySYMTz8IYoBUGQNzgxpMOWqoYrU4JwPEhfSaQLCFgGhXJVPMUlq9jVLsqzJhVsWwdsrMLRT3x5dAtVkZA7tcxIB1r/YIaqqK0WHowo2+axgfG4HVTgOFeydS+g0MDNwBoVQbktLjyZCId2cnYMHDUFd49mzgSgISE+Lxzttvw93djc2PSq93d1sKD7el6Ok2PPfxjmukiouLH6qKfTZxePYA9VFwjq4jQTy+DiydA5VEOHvWWR+UoDgpISk1nlTDpJAkOOgKQF3XXWM1l9f5YybgSev868nHTO9TbVQCwVQ2orS0FAqFgpkluf42KG4US36eq21hto/LNT78Ov2bQjWIqR1SWyWlbVZWFgoKClBXW4vu7m4M9g9gbGQEFpMZNjJi43/1PGhk6hBSX9K/bQQibU4gCjv7j32CwUq6wnSHRNvRNi73SxPckh4fkQGDw2aGw3obZlM/hm+PY9xidZaGYKpOl8/R9/HKUP7miyedtLeJfdCfCHbym9xtazwKvf+du4T37tZTrk3sj+3LOoLhrmo0Z0rRkrQNXclb0JC4HVXRH0Mb9Uec3fceju5chdY0bxhVMbDUymE3OOEo1Rzl645a76k9em9a/b2QVMdgKAFRgqz3fq6Kpd6TwRPNDKC25sKsy4RJm8jUpJR278yMkLGH1bzxII0vBIh6f38/FyGLcEzCdRLawPxpA/y/sVZlNIxyCUbOR2LwVAh6jgajPd0XpQleEMuCsFEWh41S3pwpGW9KZ64GKSlHKZ2f1KNviGPuONevDxNhbQipR8Owxj8Ey3fvg4e3H9y378J/froNe5LTYbERsXx47ztlf/rYG9DoZGKEQn0x64hZ/RsaWMDqcOCqyYKcq0PwqmrDvymq7ZyyzsGp6y99K7f12D9qWrK+o2nK4gprs7j8hgucpjHqJWXd775e0Hb26wUdh/+PYOb01GhI+AIhAkIE/PHCN7T1qi+p665/XtuA76r04JR1NzhlPTYp1GjSZsCiIof1xV1vlB/MONWjIrC6o+fpKWIorp0MRM/hvWjf74/6RB9URO+AOnILNKEfou9UBGwqMlmYOtWb38fjLgmQWhVSmCoyF039UQLBBEn5WquWripYdGcxroqHSRnDbiBZKYgHAHwCqEZlHCsVQbFuKcxCQ0MdLvd24+aNfoyNDmN4+CauXbvGakJSndALFy7ccWYngELAgp9nCqgkJybCc8c2MPDpTun1j57dlr6GC+fOPPbQ5Wk/QJCMwM6joONMxWy6+6Hj5a8nLek1KUIJhFJqPClCKyoqGAglSD5KqcAWqqNEI7uFN00GovSaHhDwqfFtbW2sbASBUFLMutbQ5eNIMZxu/Bf7dnz7IwBK6zSnpqayf3MIxJPytqamBgaDgZlVUa3WyYrkp22FD0KPD0KVT7ufufZ5SumndD/jyAAul55BfYY/dNHboIv6A1Sh7yNzz5u44LMWdHNsLdoPq6FywnhpsiHTo6Dok71HilIGV3uqYG/Rwlp6mNUxZ4BUIYNDLmWQlPoxk1IK8wP6u8cdTwjbzx9wI1wr4VoJbWCm2oAMZoUMI1li3DgTjj5WTm0vWhJ34lycP3aIReAh5WzUHSXlKMHRN0lBGiUD1R4l5/r1IRFYGxiGNXuDscZvLzx8/eHh6YvlW73xyx2eaL56da51yRPHQwDVhhGbDfqhEfjXdeJneXp8jhiFthEvaJvxt+pGfE9Vf/0vNPVNn1Ppb72grQOX33iFy8v7MwHuCBEQIiBE4OkicOLEiz/Lran4rkJ/icvrsnxPUX3lHxR6fKAuRLc2AcgJx6gqjSkgGYhb5ANwAqRGuQgjFyJx42w4BjJDcOnoPnQe8GemTFUxO1Es+hTywP9B2wF/mFTxDF5ON937SQc7ZOowmp8BtBcy9SgPDheSatT1XOydFUBnGcYNdTCTkpRMLhgcjWWlC+gGkmq9EjieHFOngjQadoUItzQpKM4+CXlOFs6ePoXjxw7j4P50pKelITkl5U4a8GzDHoKNMqkE69augvuyJVPCUYKoWz75oxOisMezz38MxCsMyWl8tuNFwI0/BlrS7Aps6TWBPFLl0UzvEegjVXB9fT1TQ968eZO5p/MglIeGrkteXfn8ozuzeyAFLIFgKhFAKsUzZ87co5R+UHz5eC9m2DndGNB2vCqZ2iEp0DMzM0Hqa6pZTGUJSI08Pj4Oq9VZZ5Nva/zvbPJyZlvIwtkbaWlNZKDHjMKMGBu8iGb5URRE/hFZAe/iuPd6NCd5waZJAZqVTPFp7Hky4HmvknR632HvcapVqYSMvasCjkY5jNpkmAnYUv/2gD5ucp8nvL5/HCDERIiJ0AaENjD9NiCDUS7F8LlI9GWGoufoPlxM80RV3HaIZaF4SzJ7hkwEZBkgFcdiozjGCUcptT5cjHXB4VizLwSr/AOxyjeAqUeX7fDGax9vx96MQyytfS725k48aoXDRrODqVyHjGbIL/bDo0AHTlEOTl2PF5X1tLRyqvoRTq1zcLn6MS6v6QtPB0aETwsRECIgRIBqjha0lXEaHTi1Dl9X6mxBiixc0cTCrJLBpEyAQxENyKPuA03T71gWRidMzoVmhRij2VG4eS4C/adDcfl4ILrIwTDdF9UJnigSfQpV0AdoTNkFkzrRmcqtkEzLLOhp4knQj1SRttoLzBnX0lW9oOuQ0o0iOkuZgtTSlAuTKg42uTP1kIejDwekMuf1UEVDfzIO/j6eCNq3D6KISMTIZEiIi5tTyjcGXZKSsHnzR1OqR5dPqEpf++9fo6S4cCJN9sHasOc1KBoaGroHRs40MOMhFS0JPlFqfHR0NANS5BpPNTBzc3OZS3pXVxdT5BGI4oHT84rLbHwvQTVXsDb5HEkReuXKlTup8ZS2ffToUaae5SEexZDW+bjO9PWcL/tzjU9CghPQEwSVyWSsDdL7hw4dYmp0gs4E4ulhAoH4Z60GnY22Nm/3yddjddhhtVowOjaOoYHr6Kkpg+poKlL9NqH/nATmgoOAoQJ2QxmMFyth4dWdM7S0dNfC0l0Dh6EKaMvHeMEBmOR3M1PsAixd9GPUpxlDCp9dGPcpwnV89teRSpdQ/emRbBGun41A76kQdB7ai9bErTgb64ePRWKsk81cOv1khSrBUR6QknqU1R0NF2MVpdYHhWHl3mCs3BPInOuXe/piyXZv/PyDj9F2+SqsDmepnTnXf9NtC1X5majOQ7laZjJlhB1Gmx0FfUP4nb4J31ZWgJPrwama8aKiAT/UNI7+vxMCIBXglhABIQKPG4ETTS9//4TuSxzNxa1f5HLK//zzufU6Tllb/3WFDqKcbNzUpgLZkTAqYzGqJlOhCFgV8UxFulg7X1KOEiAdyxZh+HwEBk+HsbqjhkMBaMnYDX2CJ4olW6AK/gj5ER9jXB7D4CjFi7nWP8cUe9oHGT4RGDTnp8PeXgpnTc6F62RP9UfNBj3QVgATmWYoJMy1nmJ9d75783hPu1VIWXq9LTcRqSG74L83EJFh4YiRypAQG4ek+LmXGhwYGOg0ZqK6oo9KrfdwY+9v2/IJqirK7hqxzODoh9J/yazIFRjNNORKTk5mad9UGoFS43t7e0HH5ToRLHSFh7S+0CY6J1KD8s7xFy9eZDVCSRFKKdykniWAzKd203Wi6zab126m28qz2h8fM4KjqakpDDSrVCo0NDSwch10HVwnan+ubdD1PWF95iLAPz5y2G2wmEy4fXMYA5d60dbWhQpdDZqVxzCuiIalNgvm7hqADJQMlU9s0vREKlIyb+oqZ7VPrd162AzV7Dis+fQQ1qkiJUDqENSkAiRd5Fle94z1hFgIv4dn0AbMKinG5CLcOB+Bq5nB6D66F63pvqiM94REFoa3pTF4Kzpmxh3reVB6F5BOqEfDxVgTJmKAdM2+UKzwD8TruwOYc/3rO3zwi4+3wjv9EOtkHQ4rq0E+cz3u4+yJemdCok5WagJYORxWd9zm9InoNZoQW9uGX8ir8KKyBlxufT9TkB6o+zzjHDzvuKD7HKes+zyX0/HnHCAYOT0uOxK2FyKwoCMA/MnXirre/WtN8y0uXzfAFTT1fUdZa/gnud7yVWW1w0eThWFVHBw5lJrMO9SLYCWXdCX/+tk/nZvkWWr7AAAgAElEQVSrAxqbYsIEQS6DJUeK8WwJbl+IxNCZUFylAt2HA9GesQd1id4ojd4OTfhmaEPex+2cGFYnbCbPiwyzqObmuCIGxloFU4/aJwyM7FSfk9XrnL/AFJ3lzIzJarhbd9TRUQJTbupEfVcZA/h2qsf6iAERM2dSyAC5CLVHJdjrsx2hwcGQisSIi45hcDQ54dmbAD0uhKGU76TEBKQkJSIhPhbvvPM2M1x6GBxdTmDUbSlLv1+/bh2io2XIzs5iDtGTVYOPMzx5km0JBJ06dYqpNx/3vPnt+XR4FoekpDvQzlXNSEBq//79LDU5Ly8PdXV1dxR5VC/TNjGAmu45zHScpntctN2DYJrr8fIgdGRkhJlFNTY2gmrnnjt37r7auQRD+Tjy8RaWD/7NU/vjgTEtKW40U7wIwpMi9Pz58ygpKQHFnIy6SJVLQNr1+jzOtRa2ndkI0M0XE6vYbOwhytD1QVzrMaChoRGlxcXolmdgXBkNW3serD3VzESJnOZ5c6YnAZ5P8hlHdzkcTK1Kxk5VsJFRVIsWI6okmJUTY5VH9H2P6heF9xbPuFa41sK1FtrA9NuA05RYgrFsp3P95ZMh6DoYwPwmzsX6Yps4FGtk8cyciQeWM7lkpkwTCtINomisj5BgQ7gYG0JEWBsYjtV7Q+6oR1/f6YvXtnljyVYvXBwednZ8zFCRf0w4s33v1Hvje+eJLemlnbdldEpL6cjp0fNlkwXHe/vwXqHe8YPsmnJOW9fDFTYNcgU0twxyuY2dX1M1dP1ZXlsfl9vUwClq/25B8x7h5IQICBF4jAgAf8Ll6T/gcvW2r8mbTX+nqAan0Q9z2lpLqPICbqhTYJPHYlwtg3kK0LQoOlgFqT8lsMqlMGVLMXLBWZz72qkg9B7dh/YMf9Qn+aA8xhPayE9Y3dH+zHBQhzrT8aHjhCIK5LY4mpsOe1sxrF3VoFR7VzMj1zqe82mdUuqpBhupRq2dVbC3FWA8l2rjSpkbPV9XdOq4R8OhkMGijMPBUG8E+PsjKjyCqUcT4+JnFZDyIIaHVanJiTiQkQY/313Tqjvq4b4Uyz3csXfvPpbiTk7XvEJy6oHIs9uC9kmmMgTi+HOZzpI/f9clQShKiyc3dFI9qtVqVFZWMrOk69evMxA1+cgXKpgi4Eup2FQOgMoYkGt8a2sri4dcLmeKRYoXqUL5kgIE83jIN51rsJi3cW13tE5xI6MugvBUdoBAKIF4MksiJS7VCJ0M4XmQPblNCq/ndgToutGDHXrAMNDfj4tdneyBS2l+Lq4o02HOTQYMxcx9ntzlZwOQPgiqOroqYCo9DpOcMkimf9M/dT8pfJcQI6ENCG1gcbcBm8p5L2fKEeH2+Qj0Zwaj59g+tKXvhi7WG3GSALwjkWJNdMKsqUd5QLrBpfboG2EivBEkwtq9oVjpH4QVuwPwurcfPLbvwq83b0Ng+iGY7BP28TPkUfDcRgBESJnE1AGrAxh2ABVXh7Clqh4/zK3Ct+R6/H12Lb6vrAWnqu7h1DVjXHEbOIXe8zHoibCpEAEhAgs6AgRI8+s+fKmwCf+e3QROW4fPqSoQoczGIBkQZIlhVEfBqIqGTRE945Bvrg1GKK3eKpfAlCPBaLYYw+eiMJAZit5j+0Cp9U2pvqiO9USeaCuUwR+g58g+2FQxAJkDzbiSQwaHQgyHQsRMG8yVmQyOmgw1DCoSDCVF6XyCoq7HSrCXwdEuHRydJRjNPwC7Sspq45JydrqAlMoQ2JSxaDkugdhvB4JCIyAWS5EQE+tMrY+LBwOliUmPBfeeBCwRhOHVaARiCAKePXuWQZj6ujpcvnwJrS3N2LB+7ZS1R0lZSuZNmzd9iMSJY6cUarrpnw1gSGrOhwFSHtjx58/HgI6XoC6pHvPz8++AKKrRaDabGYxyBVD8On9+/OvnNhB7hl/seqz88bt+PUFmKglAIJTqVPKKUGof1E6ovVCb46Eev863Q/o7v07x5teFpVMpyseHV9NSXKgsxIkTJ5Cdnc0UoWRQRfVZR0dH2e9o8sMG/hry12/y0vV6CutzNwJ03eja0r8xBL2vXb2Kro521Oj1KNYqMajJgKPkANBDrvVkmFTlrEU6Q7VHHwRG+b85DBWw6TKZu7IASBc3zJn5MacQbyHmC7sNECCl+8CxrCgMnXGWVes46I/6ZC8oY7zgKY7CalkyNsri8ZZ0dkyaNk4YNK2Lir5Te3R9SBTWB0ZiTUAoVuzZB49de5hz/bKt3lj+iSdar1yF2U4p6pMUmnO3m37okTHtK4OkdjgcNlgcVjZbrQ5cvG2CuOUiXimsw0tK8lmhWqU1+KfcNvwwS+e3oHmPcHJCBIQIPGYE8jpWfVPbgB8oq8Y/p660BytyYMyOg0MuxYg6BhZ1KBxyAqSLL6WeH+zwTw2p5qjJpe7owOkwXD4RhK6D/mhJ94M+3hMlEiccbUjyhkVFzugE4B6d5s3v59kuZQyM0v5pHifTogYlKCWdICml2c9rQGog0ykdHB3FMJceZQ6+7FyVUpd4T63cJUB6Qx6PtPA9CA/YA0mkGDHRpByNR0piEoL3BWLTBx9CLBazFNqnAUo8ACQIw8NCHgIS6OKNgjo7O5lrNamX7jVrcSBaJoHbNFzrKb1+3ZpVEEdFIinpbrow3fDPxkQKu8nnT69J4UiKPAJRZAhUVFTEzGoMBgNzTb8/BrNx9DO3T4IylJJNruVkGEXqREqNJ0h37NgxBu0IcBJE5mce7j1N21wsn6WY8b8/ihuBZUqLJ6MupVKJsrIyZlBFEJpgNKlzJ6tCZ641CHuarQgQIKWyHPQwhpTZ7e1tqK6qQqkmBzfVqUDlMTguVrPaowQn7YbpOdDzIPN5LUlBaq48JQDSGX8gvbDB0LMdmwqxEuI5P9sA3QuSevTW+QgMUFm1o/vQnLEHpQleiJHtw0ZpEt6UJOB3EtmsmDQRHN0gjsV6UTTWRkqxNkKC1WEirA2KwJq9YVi5Jwiv++2Fu7cf3Hb44Lcfb4f0WKZTcMkAqc2ZZj9bHe8z2K/Ttulu2r2DjJzsgM0BWKgGP+y4PGpCjmEQ28ta8H2VDlxxCzhlzY7HpCfC5kIEhAgsqAhoqr7PFTa9w2nrV39W07TqWxpd+kt5TXhRWX9DnCO33lQnw6KQYVwlZcX+kZMAE9UcVc2GCnKOdKJ8WsUEHL11PhLXz4Th6slgXDwSgNb9u1GT5I1S2XZoQjehKnorjAonHKWBEKkZZ2NA5FRRTphDKSSwUFpgVwlTkt5VY+rmvIqUr51695irYOusgqOrFKbyk7AoKE1exEywqKaoeSLetgfcJBGsJgdKmuma2FUyVGaEYu8eP2bMFC+RIjEukcFRAqSBAXux7LUlWL9uPfz8/Bjkmy5MIgDDzwS10tLSGAgkEENp4R0dHejr62OKNFcIwyvPaKxA6/ys11XCfdlrjzZlcneaMlFq/W6fXaxmKX+8BIe6u7ufwRDk8b/ixo0bzCSJUpMJhFKNRlLkkVkSvUcwgqCE60SvaebP3/W9+bxO50PnRTCUIBzB4OrqaqYU5hWhBM55AEpL/hrSktqSoAK9C/0pJg+DxK6/P1KEHj9+HGSUxP/+qEYoPTS490EE7rQ7vg3SUpgWRwTo90lKe1a64vp1BkjbWpuhqyxHuToLt1SJQPUpWHv0DIwSHLXPAfUoQVdSkJrKjrH624KCdI6MHx8wDpmN8aCwT6E9CG3g6dqARSHFGPOdIPVoCNqp9miSN3JivLFFEokVsnR8KJbiA4kEq2UpM55m/4YkFiy1XhSNNRESrA0XY3VoFNYEhWN1QChW7g6Cu68/lnlS7VEvuG3zRuOlywyKEkh0Wh/N836eaCgN1/jZxfXexu4pbLDaLSBUOm61o2JgGH6NBryqqc75v4rydzlt/c++qGn76feUzb/7hrbRjStsX8ppG958KbfxHzl1w3ucuvZdTlv7Lpfb+CqX1/RX3ImmlxcUIxJORojAooyApuKrn8tv6OcK9GZOW2/6tqrZ+FltTd93FTXYoi5AL6XVZ0ewuqPkhOoETNF3YNJi7VwpFkalBGNyMUYuROHGmQj0nQrFpaP70J3hi4ZELxTFeEIR/gnyIzfh9oUoWAmqPmen+se5HuTkTsczXnwEdkMFLJ065mxP7u/8fA+A7Jo7Bk5kyETKGDpOqjtKx8lqrZWdYPCZnds067ySeRUZWJhV0XAoRTBqEpCVHo2wQH+IJFLExlKdzLvpyEFBQXBzc4PbsqV4fbk7Pnj/95BJREhNSb4npZlUaXydR1JFktqPB6FtbW3MrGV4ePie1PDpDEN4mGYxm1m6PKXNMwOmhzjXu7u7s+N97713GWBzBWt0jKTQnI2JgAOdP4FQWl9owIm/TrScPFFqPIHwlpYWlJeXQ6PRsPqplBpP9VSpvfAgj1+6Xjdh/V4Y6gpEKV4EkGNiYu78/iimfGkKUuCSIpviTyDUtTTD5OskvBYiwCLgAOxWK4yjYxgavI4rly6is6UBVZXl0ClP45YqCY6aM7D1VON5KUGf9HvJKMpafBR2udOkiX8Q+DhjBWHbp4MoQvyE+AltYIG1ARKYKGQwyqW4eS4SfadD0HsoHPr9/qiL8USCNABvS2PxhjQBb0nj2LxROnN1SEk5SrVHN4pj8YYoGhuiZEw9uj40CmuDw7B6bzDW+Adh5e69WOa9Gyu2++AnH29FwOEjMFvJ0mhxTQ44/+PP2mZ3wDBqth++2G92K2sY/UtF9chnNE0WLrd5/E81TeNf1TSMcAp9L6fUX3xBre/k8ussXG6dkctrHuTUTe8uSp4knLQQgQUVgbymv/q+ptnxPUUlviPX42V5CzhFk/F3igL0q2NB6cajqkTmUi908Hc7eAKk4woxbmdF4ebZSPSfCsXlY0HoPOCPphQfVMTuRK5oK7ShH6L/VJgTjpJKcQ4BUlJWkqLUQu621adhm3B/t0442s9lSErlAJyGTDWg43V0lcFcfgJmZSxTjlJq/XRVumaF8zOQR8GkjEN/YSby5RcgighDTEw0khPikOwCSIODg+Hu5lRlMsd4t6VYvWoF9uz2Ban8eLMgSo+vr69nikhKCycQQxCQB2ZPCgT5z5Mh0dIlv8Vyj2WPVJASzF2xYgVCQ0PvUxkSTCI3+dmY+Fjw5zMbx/A890kKRAKhg4ODTKVLCkUykDp58iQrIUCKTx5+8spQV9AnQND7IahrTHgQSrGjdYLKBw4cYPFVKBSoqqpiJQnIqIuUfzyEd21vruvPsy0I3z3PI0CA1OIEpNcHBnHlYg86WxpRVVGBatUZ3FQlwa6fo4DUUAFr0RHY5ZTBcjdTQhjP3R3PCbEQYiG0AaENPE4boHs58p64nSXC9cwwXDwZgp4Mf9SleEEevRve4ogZV4u+6VLjlK87ulEcwwDp+kgp1oSLsS4kAmsCQ7EqIAir/QLx+q49WOq5Cx5bvLDcyxe1vU716DzvsZ/N4ZttLA//msWKk1f78FZFDf5WUYOv51Thz1TV4LT6ke8o6uz/rGgxf0tRO8Spak5z2qZ6Lrdpw4LiRMLJCBFYlBFQ1n2dy222/6mG3Nv0eElVgw8VeWjTpjMTJkdOHEurt6kiZiUl/HE6rJnaljpGo1yM0Zwo3Dwfjv7T4bhyIhhdBwMYHK2K90aueBuUwe+j+1DAnHWOpRqkBEkhj4BJLoGjSQUHU2aWw9ZVOaEinZvp9vfC0VKYyo6zp7lkxkQzpRIS+J1OmzApE5xGTjkiDGkPw6Avg76mBrGxMUiKjUbaJEAaEhJyLyCdUG66uy3DBx98wJRplB5P8OV5ABgCi2QM89vf/vaRYJTBW/dlTD26Y8eOO6Y9kyET1VwkeCRMD44AXUP+etIWD7qu9Dcy6unoaGelAkitePDgQQbMhfT3R4POye2Rh8aTSwYQCI2NjYVMJmNAlB5EUGo8mVPxZSlMJhNry8/jd/fg1iH8dVFEwOaAzWzB+MgoBgcGcfliD9pbmlBZUYkq5Rnc1KTCWpUJ20UdU5Dae8ioaW7UILV1lTNASnXjBUAqQKDpjImEbYR2IrSBh7cBUuGbFXQPKMaNcxHoPx2KrmOh6Ezzgi5+BySyYLzN1KIzpxh1haO0/oYkjtUe5dWj6yIkWMnUoxFYtTcYK/0DsdI3AMu9dmPp9l34r4+3IerwCRipnIyDUuuFaQQAuzOyAVSO1WJzoHvUCJ+mdnxFXYq/VNTc+pKqEZymDlxek4XTNPT9X23TyP9WN/ouSp4knLQQgQUVgQu6v+RK28Cpayo5Te21jQoVWjUZgDwSI+pUWBWxbF3oLJ2dJXtqSHVHc6IwfD4c18+E4urJEHQf2ovWdD/UJHiiULoNirDNqE/2gYmMkOZqvSmFjIFEcra3U4evioW9SQV0lcHeWQFrlzPlfi6m2ZNqlGqO2tqKYCw6xAwo7EoxKLWe4k2AlNTP02m3TiMnCW6pk2EoVaLb0Ime3ivYn5aK5PhYJCQls5kHOREREVi+fDk8Jmp78iCSlsuWLcOqVatw/vz55wodAwIC4O7uMSUgdSdjpnXr7kut58+FIBSlIpPxiDBNHQEqBzAwMMBStHU6HVQqJU6ePMFAKME7iiXNvKqRj7OwnBqS8mCU4kgzxYxqhJLCmUoQULypNiu1VVJjT54EKDo5IsLrZxYBmwNWk9kJSPsHGCBta25GRZUOlaqzuKFJg6n8BGwXq2HtJif7OQJH6TgIkFIZnRwBkE5nPCBs83AwJMRGiI3QBsiLQ4JxuQi3LkRi4IzTmLfzwF7Upu6AWuaL96PF2BCdOKsKUldAytSjYSKsDInE6sAwvO4fyIyZSD3qvtMHS7d64b93eKPecBHkXmR1YsFn1n3O1y9i1bHsJIpwglIj7LDAOfbsG7UgxXAVSwp0+JucMnBKVqaw9zOaxot/pa7fvKA4kXAyQgQWfAQSE1/6Yl6tF6epP83ltZzgNLXLuIJmCafV4W81XfhxToW9MDcTdjkp8Ci9Xgoooti6WRk/Ldi00DtPXj16+0IkbpwLRd+pYPQcDUT7/j2oT96FEtl2qMM2oUTyKUaV8Szl2zpLhkxTXQsCozSTgRGpLR1yEUbUibA3apijva3L6QpPgJQ3RbJ0OeuTzgY0tXdVgGYCt9bOSqC9GKP5B2BSxMCuELH26TyXaAZHCfpOjgFBUyc4JXWpU2EKRQTGlXHoLTgFQ1MNrg5ex8joCM6cOonkhHjEJ6ciPtFZX5SgDQOkrxMgnZza7gaq90nzkiVL4OXlBXK+vptKf38tyicZOFRUVGDpkiXwcHd/wDHce0wESENDQh5q4kNQimAUOcoLk9OIh0+Np/qo5FZNZkk5OTksfZvi5QpBqT3wClFXxSNtJ0DR+6Hog+JCCmYCobxZF5UiIKMuKkvhOvHKXVcQyq/zS9fthXUhAs8sAjY7rOYJQEoK0ksXWf3gSp0e5Ro5+lVpGC86AAcpRw1Vc8bBnkCtvasc5uIjsE08EBVqkN4/Lpg8ThBeCzES2oDQBh7WBgiQOjMII3DtdCh6ju5Fa6ofShO2I0WyD29J4vCGLJbVHZ2s7Jyp105AGoMNkVKsDxdjbagIq4MisWJfCJbv2YfXffdiuacf3Lf54Fef7oDf4aMwkvEkmRYxN6Nn1nvO4y9ywA7nTBVKGSm1OwAbUVOarQyXlvYNY0dRg+Uf1LprXH4jOG3D+S8pGwL/Wt2QyWn1mVxR3UlOWyPi1HViTlnj/xeaJr+v5bbJOGXd5xc8dxJOUIjAfIjA/8nJ+QyXX3eB09ZbOFWj+fsqPb6i1hk5Ta3168pKqJWnYVJJYZHH3YFHD+sgFuPfefXoKNUdPReOgcxg9B7bh84De9CQ7I3ymJ3QRH2K3PCPMJwlhUnprOFKbupzVkU6CSISPDQXHoC9vYil2ROQNBn0DJg6TZH0MBlqZtzlnqAoHQvVGrUYdLB3FGE8L80JQumYJyDvVO2S1KLkWs9vR2AYcjGGtAfQU12Mq71XMDIyzqAmqdbiHwC6JBIJq+l5PyC9CycJTLotfQ0b1q3ByRPHMDY2Cjgo7f7JU1ccdhtu3ryB3//Pe6Dvd3cjSHp3n5PXybzp480fISU55aGwjqAeQSsyrqGJh1DzeETz0EN3hWhUUoBUiATh+vv7GewoLS1FdnY2M9Pav38/q2nJ1wYVFKH3w86pADC1Kz5+tC2B0EOHDjEzqry8PNTV1aGnpwc3bty4UyP0oRdPeEOIwGxGwGa/k2JPJk304KS1vR36mnqU5BegW7Efxtw4oIv6zWqAVJvdlWyebTUpJlzsLQp6cChAD77vF5ZCWxDagNAGHqcNmFVSmNUymBRijGVFYuhMKC4fD0T7AX/UJu+COtobW2XheF+Ugg0yMmiKm3EV6RsSSq+PxRviGKyLkoFS69eHirA+OArr9oVjVUAwXidAussfHjt8sGyLN5Z77kY9OddPTM9GysF/2wJfEiiFDUaHHTW3xhDW1IN/K6jFC9pacLmNeDm3Af+grsP3NfXgtHXg8hsoJf8Kp6nL5c61fnE+sCPhGIUILPwInGh6mctrO8up6vt+qNZd+5ayevglte72l1U1N9Nyj8OhimTgyKIgU6bp1W98nM5lPm9LcNRMqfXZIgwTHD0dgssnAmE4uActqT6ojN2BwqhPoA7+A/pPRzHlKEE7Ao5OR/X5MRBhbu4KGcy5KbA3qmDuqobZUMtUmwRIaSY16cwqSJ37MxrqmDGTvSUXptxUBp1J4UzQc7qAlGqukpETn4ZPbdKoSkBvaQ56DN24eXMYDvM469H1ev0DwSIB0pUrVzwSThKsJIjp4bYUS377G/j6eKOluQl2m+WpRgtHDh+8s9/lj4KjlFq/dhVio6VIdDGYehDUIkhKhlI0LSRASudCIJTS4smtnKAGucaTQpHgN5klkXKRQB6f1k1Aj4/Rg9SO/HvCMpHFjWLEzxQTVzXouXPnWLvS6arQ0dEB3ixp8g+Ab3OktL6rtp68lfBaiMAsRsAFkN64PsT+Lelob0dtTS1KiorQmHMYI6o4oFnN+kYYylmaPUHS2QakDkMFzBUnYBYA6Z0Ho/N5LCoc+/wYSwvXaeFdJzLnNaqc6tHhs+HozwxG95G9aE7fjdrY7UiX+mGjJBYbJel4SxqNjbMBSKXxrPboelE01kVKsZbUoyGRWBcYjjUBoVjrF4hVvgFw89qNJTs8seSPWyFJ2w8LqUdJJEn3AbPY1c63XdswUZLAbgHsVpDS9OqoCQc7LmNpWSO+otLjG/I6x18pay9x6toxTlMNrqgeXF5dKZdT/ucLHzwJZyhEYL5EQN2w/Ydqve0vVfpBLrdr/IvKOmTknIdNEY9xtRjjqniY1WGwqMSLfjBpUzkhMcFRph7NcbrWXz8bxkyZDIcC0Jrmg5r4nSgSb4E6+H1cOhrIHOv5VO75BkhZqr1CBIciCuPaZNgbNKAbLFvnXShKSs6ZBaSUtkj1UHWwNGpgynPCUb5EAClCnY71U0N9oyqWKXud0Doao8oE9BZkoretDteu34DRZALsJtZHd3V13ef6ThBIKpVi9erVD6xBOlnFyb8mWLp29UocPJDBzHwICk0XBvHbtrW2YOOGdVj+gNqn/H5oSa72r3u4Iev8WSQlxN0Bfo+CemfOnGHnTPuayxMfC4qd67HSOhn0DA0NsbIGzc3NKC4uZqnxlLqdnp7OrqUrzHtUPIT37leMUuxcFaEU02PHjiErKwuFhYVoaGhgsSdFKKlzJ1+judyuhGMTIvDICNgdcFhtMI2N4+b1IVy9chWGzg401elRWlaKipxM3FQmwV59hqlGHYZyOAxk1DT7Zk2kILXqMlkfKShIFx60EUCccE2FNjAzbcCklGJcIcZIdiSunyb1aBA6DjrVo/kyL+yUhmGtNA3rZCl4R0op9vEzriAl93qCo2sJjkZIsCZMhLXBkVizLwyr9gRj3W6nc/1rXruwdNt2bNiyHR1dBjhsDtzNrJ/b9wGP7Ktn+E0WKfofg8tOWGp1WGB32HDbbIO6/wZ+V9OC72p01hfkFeCUNfisthlfUzXWcGrdl+YLOhKOU4jAwo4A8AKnbQr8hrpynFPXjH9ZWYdw+QXcViUwB3CHPBZGVQysSqrneDcNebF2vq6A1JRDKRURGDoTjmungnHxyD60ZfiiLmEHyqWfQhH8ERpS98CmjmUu6sz4iMyPJub5EkPn8Upgk0tgJZMjTSxstdlwUB0zg57NlO7uBKR3oenzBKYWqjlqqIatNgsWdfydGqIERZ3z1GCUjz9tT9CanO6Nqjhc1+xHS4MefX1XYBy7DZvDBhs9A3Q4GGxLTU29DzCSi/aaNWvuKDld4eSj15di2dLfYtvWraiqqpp2N87Dv337AtjnPdyXPnLfS1/7bwTuC8D42AiSE+ORmHQ/7JoMAA8cOHCPU/u0D26GNyQ3eXKLJ6MkqptKadpFRUUsNf748eOg1HhSMfIwLy4u7h6F4+TzFl7f2zYobhQzmgmGJicns9qrZJSkUChAZQgIhFJqPClC6VpQzVZhEiKwoCPAyo3ZYB434tbNYfRd68MlgwFtTTUoq6xAiToHg/IUWIoPwtZTCXv33AKkdv0ZNsYTAOnMgBR+vCEshXgLbWDhtAGjYkI9ej4c/ad49agfquI9cVi8Fyuj4/CuJAVvymKwUTbzJk1Ud5TS6ym1ngDpmnAxVodGYXVwBFbvDcVKvyCs8N2H17z98KudnvD45BPEZxxgdM/Gao9SLz5B+xZ0h/7sTo4qlPJVW1l5UocdJtB9pB22CUUp1XZtGB5FSqsB6wtq8DeqWnCqBgWnqf8+p6z4Hqeq+QFHhtl5dd9hfzuh+9Kfq5p/8P/ymr6wsKGUcHZCBOZSBLR1kVxuNThl8+33ctToUycytSgDR0opS1d2mgpNHzot2AHAhHLULL1CFIIAACAASURBVJdgPFuM4bMRuJYZgYtHAtGx3x/1KT4ol21FXuj7qIndBqMylqluSdFoV1Kty/k3MHDW5yQ47nS4J2BqInMH3WnYu8pY/VECpQRMHV1kAFEFq0EH5ipPzvLPYKYUfkdnOZvp+8iQyaLPwjgZSCnEE8ZhpBqVsflxy0FQbViqC2tWxaK7MheGS5dx+9atO+nvVFGGoCSp4Khm4mSIFh0djbXr1mG5h9sjQeVkWMqnxLstW4KVK19HUmICbt0aZsW+SW13j6KUH6OwpQNFBYVYueJBxlD31iB1d3fD+vXr0HvpEhsBHDx44L7jn3w+9JpAGJkSzeTEKwwp1vxM+6d1eo/A2+3bt5kqsb6+Hvn5+aC07cOHDzPXeL5+KoE8AnsPOi/hb3cB6INiRH+jmWJIDwOOHDnCFKHl5eVobW1FX18fK09A6tzJE12nydOD/jZ5G+G1EIH5GAGb1QazycR+D/39A+jt6UZ7axOqq6tQnJ+LFvkR2HITYTZUwthdDbuhbE4oSJmKtT6HPfB0yMUT2Rbzb2yyYMeZ83CcKFwL4fezmNqA816Oao/KcDtLjOHMUPScDEPLoSC0J3hCG+0JL3EU1kQn4B1pAt6UxmIjW86cgpSUoxvFsdggiga51q+NEGNdmAjrQyKxJjAMq/eG4PU9pB71w2uevvj1th1Y/8mnuHjpEksLJzMiYXr8CFBKvfM/l89O3L9Rwj0JbsjcyQELW79ssuBMbz82Fddb/01d18nlN/ZwxS2XOVV9I5db28UVNV58Uamv+EJ+ay+X13qGO13x1bmEkIRjESKwMCNw4sTLXH515heVtXhFmY9mdRpLHSd308XU2U33XJ11RyUYyxLj1vlIDGaG4vLRQKcpU4oPKmJ3Ijd8M0oiN2E0h9zRnYMmAnfT3cfc347OSwyTKh5jxUdgby2EndIGDU4wajE4TZvuqkqfDSQl6Epp9cyUqSoT48p4mJSkbnZCfFejpceLoYxBVnog0FeUid6uNmYSM1kFx0O6zMzM+8AbwaRNmz4CgU5Sc7Jao4+oBzoZlN7Z3m0pPvrgDygtKWE968MAKZmCbP7wI7gvuxeGTv5eer1s6VKcO3f+Tk994cKFB5YJmAwOCZJRnciZnCjGNFOdUEqNp5IGfH1QSvknWEdp3ARveRjKA73Jxy+8vgtCJ8eCYkY1VgnskzKU4kn1V9VqNajObmdnJ65du8YAOYFQuh6k1BVg50z+GoR9zfUI0G+CN3a7fn0Qly9fQmdHG+pr9SgrKUKp/Axuq5JgbVSxuqOW7gpYunWzXoOUAdJmLayqaDjklB0UvYDGJwKoerzxjxAvIV5CG3iSNmBRSDGWI8Hw2UhcPxmCzqPBaE73RX30NqRJ9+I9iWzG0+nfnEjhJzjK1KOiaGyYMGZitUdDo7A+OByr9wZjpX8glvv6w8PLF0t2eOE3mz5GWEISHMxkSICjz3v8QYpSmijcJDcYsNlQdnMUoY1d+Jm8Al/N0ePvc1rx14pWUpeaObUeXF7NOKeo/unCBFLCWQkRmEsRaGp6+TO5jWe/qqxCtuogjGoJK9xPLt5P0mEs9M9Qh2jMkeD2+SgMZobh6olg9B70RWuqD6rivFAg2oK8sI8weCaSKRnJLMiq4FWNC2gQwpS0MmZuZNQkwlZzgSlFCWJaDNUwd9cwE6dnoR6l7yBVqtFQC3NnFcwVJ2GWS1lavBNA03FQav2TQWgyaYI8HDe0+9Hc0oKhwQFYzPer41hH5nAwMx8CTAToePBEr2l9l7cnVq1c/tiAlEAmD0lp6e62jAGsmzdv3u2jabxC+RoO4MD+/Vj22hJ4uD0akC5b+hq2bduCkZHbd+AWpZ8T0OWP/WFL2obSp2dyIgCn0+kYBKXjck2H50EoH2v+uCe/5v++2JcUF7qGfGo8xSMtLQ1Uf5UgeUlJCdrb29Hf389qtd4D4ydddLouj3p/0ubCSyECiyICvKp9bGwMN4aGcO3qZRi6OtDcWI+qijLkadRoyTkMc+khOAyFMPXoZx2Q2plJVBWsbYWwaOJBY70n7TsX+nhPOL8FNGYVVLnCPd0zbgNGuQS3s0QYPB2Gy8dD0HFwN5qSPoU2xhc7RSJslJFydOYUo677IjOoyYB0dZgIa0g9ui8EqwKCmHO9m88eLPP0gcfWHViz+WNcGxpi6sZF0YHP8knaaP8T93UO8lCADbCTEAG4ZLQgqaUHy7S1+KK8CpxKj5cUdfgnRaPp68rGjzh1zc+50yVfn0s4STgWIQILKwJNJ17+kVJ/NlErx6hGiiFtCmzyWFhUpCoQBkeuMSD1qFEuxciFKAydicDVU6Gs7mhXug9qEr1RKNkGbeiHuHI8BFZ1LGxy0YRbvRPguX7XfF8nMGlns7OmKqWmjxQeBFrzWKq9fULt+awAqcNQCUdHEUYLDjDVqJ2ZRjn3zSCpQvrE5QssyhgMq1NxqbYYPX2DMI6Ps07qYX0n1Qol6PQgAJeSlMhc4t95ayPc3Zxq0gepOqf6m5vbMri5UWr8elRXV7NDYYDK7sDlS71Yt3oNPJZNkc7vthRrVq1AU1Mjg6MEuWgm1/aHHb/rORFgy8nJuQNWHxaPZ/13UjBOB+C6Hquw7nSQp+saExPDri8pban8ALWf3t5eEMQhJSi1IwF2PutWK3zfYowA/XtKvymj0Qh6mDXQfw2XLnajrbUZdbXVKC4uRYnyHG5rUmBr1YIUpHYyOJxFJ3sCpA7K+OgsZeaGUFBGyJM9XJzv4xjh+IUxvtAGhDbwJG3ArJRgNFuEG+cjcDUzBN1HA9GW4YXyhG1IkYbgLar7OYuAdIM4BmyOkjnT6/nao0HhWB0Q5FSP7g7Asl278ZvtXnDb/DHiM9JZN25nkE5QkD7/MQ0fY0ZJWVo+A6ZETu1W2BwmjNrtqBoYwqaCKnxWXg4ut2mMU9fncdqmeE7dJRg6LSwiJ5zNrEZA0fSVl3NbVnLa1l9ySv2q/51TuzZKLS+7oUlkJkyOnAhWU4VUdU/SaSzEzzgBnARmudjZIZ6NQN+pUFw6Eoj2/XtQn+SNQtkOKMM2oz3Dj6WtkdLUoZSAjJmoHiYpHBdSbHijKVqy+qpkPCUnk6N4GMtPwtaSD6obSvPDICn//uRtXFPz7eT621mB8VoljJokICeC1QqldHgrQVGFZKIGqWjCqGl6gz1SzNBn6doalTG4WK5C16XLGL99Ew4aHDyiZ6S074cBPKohmpJEcyJ2ee3Eitc94MZAKSk9CWhOATXvpOW7wc3dHW7LlmHJa0sQFRWFoetDMBlN8PfzY+rR1909HlLv1LkPt6WvITkpgT2iJCDGA9IrV64wiDYVVCRASo7klEI6k5PBYBDqhybenx5P14Ofqf2RgjkjIwNkRKVUKkE1Qtva2lhqPMFQut6uE3/9+bbg+p6wLkRAiMDjR4B+U5RmT2UoRm7fxtD1AVyZSLNvbKhDZVkp8nK1uJSTjFF9FqyGEti7S+8AUruhEjTPJDAlQMr22VkBU+EBVmPe9oTZFwtpTCOcy/TGTkKchDgt9jZgmXCuv5UVgYEzobh8gsqs+aMhZTtyYr3hGyXCRmks3pDFzZqC9A1xLHOup/T69RPO9atCIrEqMMypHt29D+4+/lji6YPfbPOEx0eb0XvlCmCzTqTYP35/KHzicSNAFUntTvMmdqfG1ybFHWNggtV0Q2qzA9VDt+Bf32H/e23d6AuqGhun0PlxmqZVX1PWrfqWstqN0za6cdqm176val7yoqZuFafRr+JyG9Zwyrpf/qCwfeVXL9R+e1b5k7BzIQJzOgKFrR9yRR3gCtrxpcIOvJdbje7cjDvwjqCR061eUBRQEW4HQTRKQVNQ3VHRRN3REFw5HoTOAwFoSvZFaTTVHd2EuoSdsKhiGbhzDiAolotpMDVxvioqKSCFtewYbM1qpvwkBSjVKKX6pNau6vvS7wmK0t8pPd9kqGEO9egsgb1RiZG8DJgmADPB2KcxuqKSBxZFLIzKBEARBnoKfLH4PK50NmHkxiCsFvMj4Sh1fzdu3GA1Gx8JGBMSmXM6udtv+fgTuC9dxhSfy93cQfNUCtJ733djtU03bliPA/vTp0yrZ8rSZW748A8fYKCv/x5QRjf0BM+moyCl8yMne3Iln6mJjo9Svsl1/pHxfQBAnM/bE/gk4Dm5bAO9prT4/fv3MxCanZ3NUuMJhJJj/OQ6uTN1nYT9CBEQIuCMAD1woN/h2Ogohm9cR3/fVfR0dzlVpNWVKCguRLkiE0P5h4EOAqTlsLGZQKUOdkP1jAJSgrH2rmrAUApT+XEY5dGwCwrSRTZWW0zjUuFcF9d9yPO73malFGa1DCalBGM5kRg+H46+UyG4dGQfmtP9UBnviVSZP96WxmNddDzeksbOOCAlx3pSjq4XxTDnejJnWh8mxvqQKGwIjMSqvSHwCNiHFT5BWOEVAI/tu7Bk8ybIDpJzPSkXJ1K9p7wTcm4u/P/ZR8BV2uC6zu9peNyC9GYD/qOiBZ8pbMM3C9rw5cImcMUd4LTN9m+q6+1fLmwDV9wOrrx9kCtouvH3pT34VlaV+5zmU8LBCRGYzQh8RdO89gV1nf1byhL8OKcMpepDsE84rQud6P0dK4OjcjGM2WLcOheB66dDceV4ILoPBaA5xQe6mB0oiNiMStkW3MompagAlm0qGWwqKYOa5DI/np8OS1UmbI1KWNtLJmqVOkGoqbsOpu7aCXBaBVtHGSxkHlF9DsbCgxhXJeKZqpnpRlARw5S9lKbfl38El5urcWvwKmymcafKku+FHrKklEoCh1MBOYJbKcnJIEOl40eOYv2atXBbshQebtNVkd5bX5Rqk5IqlHe+vxei3t2WAOyq11egpKiYPXl0UN3SiYlu5mmm4ycoN9U5EKgkYDlTEwFSArJkxjTVsc339/n6oDysJsf4w4cP4/Tp06zOLaXGk1kSmb9QTAjC0LVznSa/dn1PWBciIETg+UeAfoNOFakRI7eGMTjQh8u9F5lZU2u9HpXlFSjQ5qJBfgTj9Qo4GBx1ptlThgTLkpjBlHuWYm8gQFoGa805mJSxTEUqjP/uH/8JMRFiIrQBoQ3wbYAAqUklxZicxDLhGCT16HGnerQxyRPa2J0IEIVhZXQ63pDF4m1pzCwA0rgJQBqNteRcH+50rl8bFIG1e8Owek8QVu0OwHLvALjt9MPSrTvxxtYtuDo4wDpLp7c6/V+Y5mIECF+b7BbYrQ4MG61QXx3Eu9WN+Bu1Hj/I1lGtUiuXWz32orq2/3/J6/FDVWP/ZxW6C1xJi41T1f5mNvmTsG8hAnM7Aorav/umttn8bWUNgjRnWYF+qyJeeHr+AKUnqUZZ3dEcMUYuiDB0OhzXTgaj5/BetKb6oibOE8VRn6As8iPcvCAB1eHkU7f5DnUxLgmQ0nk7qE6oUsxS2clUyaiKhTk3GZaSQzCXHoVFdxbW2mxY9RdgKjsGS8lhmHNTYFLHwSSXgcoUUAo/FM+uHi6l5tP3QhGFYXUKempKMXDtCizjo04rQZbhMPXQ4Pz589MCeATBrvReZv1sfW0dvLbvZIDUnbnd34WaD4Odrn9f7uE2JRyl7UmtGhoUDJvVesfUie/oeaBGSsSHlQmYDB5n0smeACmBQKqdOR2AO/lY58JrPg2eX1Kc+XWC5lQblADw2bNnodVqUVlZCYpxX18fA6EEWyZPFBeaaeKXk9cnf0Z4LURAiMDzjwD9HpmbvcmEsZFbLM2ezJpIRdrV1IhGvR5FJeUoUF6AoeAkbF13U+xnMrWe35cTkOpAWR3/P3vvAR3HdWYJ1wTLttZez4xn5PGOx+Px+EzYsxN2dnZ3zr//7n92Z8eSKFGimJOCPU6yIkmAyDmnjojMAaSYM9BV3cgkEYjQjZxzzhnoRof7n+81CgRpUgIpAmgQr3VK1eiurnr11eML993vXmuNBIshGXbdest24aDPehyb8nvm9f7L1AEnQKrCRFoshq9HoediOFrPBKP2mB/uJbnjpMYfv1Qm4i3tCbyj1q4og5Rc68mkiYyZiEG6M06DHTEqBpBui4gFAaTbgyKx3T8U232CsNHTHxvcvPHyrz9E4skTbL5AZAoaZVrnvYOWv/fkV3jSCNDzcTjscFhtcMxPFWYdQPXIBMIrm/A/80z2PxeNw0JGmVUwGPGivgrf0lcMCbmVdkEq2eTaABUvHY/AakYgp27bP4iFjvelXEzrE2CTFJjTJXCAdBFAKgN8FlGNmXQVA0dHrsWgl+mOhqDhpD9MSR64q/wUmRG/xuClyHkXWI1Tz4vJFPCBCIGbpMFqn0+Lp9T4Be1SirdIGwGhGqZjapOPp9+Qtum88ZJ90bP5MoMb+i0NcKySArNSAtqLDOjtaMfM5BTsi1iWS+mwyN19KWBcUmISSu8Vs1PabXZMjI3js7NnnU73TwGSLgZMH/1+I/bu2o3uri6nO+JjsN6lGiERsEfaliv5IsAhOzt7zQGkBH5SvIgRSqDo4cOHGSOUHOPz8vJQUVGB1tZWDA8PY2ZmhgHBBKwsBjxXMs78WjwCPALPJgK08GS1zsE8M42J8RFm1kQs0vqmJtRWlsN4rwDZebdxV7yGYWMOHK0l82n1xCSllPuV1SF1NJdgjsrQkIe5rMNMSujL9q3893zMx+sArwPPcx0wiyrMEHv0ZjT6r5D2aAgaTjl9KHQJ3ghQRWOP+gjeVSXgbU089qygSRMBpM70eqf2KLFHt8eosC0yDlvDY7A1OBJbA8OxxTcEb3r548cePtiw3w1v79+P9q5OkNalTKB4SL7+2XSS/CzPJgIMIQXIGWKWgaUki+CAwz4Hm9WOrikLzrT2YU+BCX+puwvBUA5Bbxr8fm6V4/fTSl9fTfiJX5tHwGUi8HWp8k//OrP22Lez6k8Jt8tP/Z2h8qRgqC78f3W30ZmRwgxvbCKlV8VxgHQxCEcampQiTrqj6UqMXo9B/5UodJ4PRxN1hoc9ka89gMzwX6H1syjYDE5DK9n0x6njygdK8kCJWLWMuUnsTfbeyTBdrCVKoPTi7+7/VvulDa7k89L16NlY9Fr05V1Ce0sTJsZG4bA9uQkRaUAuBSBNTkpC2s1bzo6RRh0OkvixwWgsw4ED+/Hqq68sGDdt2vjaE2qT3megUtr9pjdfx8bXX0N6Wtr89R6/DNzR0bEkBikBfqIoPpuO/QnOYjKZlhTfpTyDJzmG7vdRxxP4SZ/T9wR+JiQksI3+Jo3QCxcugFi5t2/fRnl5OQNCSSNUBkIfBkHpb3mjsDz8/ROEih/KI8AjsMoRoH+/JL0yZzFjamoCw8ND6O3tQVN7JxrqqlBvvIf8wmLkZeeg1HAdDbfTMGDMxGxdLhzNd2BvIy1ScpcvhKOlCPbWovn39DdtBbC2ljyw2ciJ/imBVUrrJ4DU2lIE651UODiDlI+BF4+B+XteH3gdWKgDbO5A6fWiet6oNxJ9F8PReC4S9cd8UJbojiPqYPycjJnUh/BzlYYZNO1Rp6xYiv0CQKrQYtc8e3R7lAI7ImKxLTQaW4Iisdk/DJt8gvCapy/+5aAXXv3wE5w8f54xEskqiPEp5gG4Ve5S+eU/JwKUZi//R5NK9sjsDtgYpXSO2T6NW+aQ3zsCd2Mz/j6jxPqSrhhCVkW2kFN9Ssiqinop06T4s0zTqW/k1Jz9ak75+0J66T8LuY0/FcSS77oMiMULwiOwbBHIrPwLIbNq+DuGaggZVfhLfQX+QVeEjKybmNM7WXoWMWHeaZ0DejIox1YJJRUm0+IwdpPA0Qh0nCNwNAiVh71QGO+GjKj3UX88AFYpaZEpE4+hHEPX2cvgrNO1ntiqg5ln0V1Xjr6RccxZzSC/wCd9DQwMLInhSAAa6X3KK7N0HRkMm5ycZGZEb7zxBhbS558WJN34Giht/6MP3meu8+wabLTz6DsbGxtj134cICiDhPT9xYsXGdtRLvejz/hsPyUn+9U2apJjI++JEUpmSaQRmpubi6qqKvT09GBiYoK5WD8qNf7ZRoWfjUeAR8AVI0BtI/37J5CUFkXGx8dBfURPVydaW5pQV1uFCmMp7hUV4PbdO8jNNjA2aanuAlpyr2A6/wLspptAQ7bTYb6NwEtilhKQWQxzWymsBIgyzdJ7LD2egNSnBUjn2py/nWszwlp8jS0cuk6fzcdR/FnwOsDrgOvVAXO6CuM3FBi5FIm+s2GoPB2N2hQ3ZGsPwl8Zs2JgKKXSL96c4Ggi9irjsVehBTnXk/YosUd3h0dje3AEtgSGYpNfEN709sfrB73w8j537Nzvjtb2dlfsUnmZvmQEnPM1O8wOO2qmZ6Gt7cSrmaX4K6kMgqESQma5czOY7C9KZdN/pDeN/ElWDX5PKju6bJgUPzGPgMtEIKPhh0JOVf+L+iL8p7QavCCW4ajhKqzph4E0BeakJMzoE0FmNbwzvt8ZM+aoTsHA0cFrUei6EIrm1GBUHfFBUYI7MmI+gCnZAxYy+9Epv5SrOo/7/bgvRyzI4Imc6x2kJ6uPx4jhGHrKCzDY34+pORvsINObB41vvqhfoo6HTHNkEHEpewLR5Bf9ngBTeaupqcXPf/5v2PDKj5ekMfpgar2TdbrpDac+aV9vL7uMs3OUr/ibe5rEE9gnMyM/7x7oOEoLXwzy/uYZn+0ndD3S6pTByc8r37P4jlihWq2WbZQin5qaCp1Oh6KiIjQ1NaK3t5eBHmazmQEhFF/5OS7eP9so8LPxCPAIrJUIUDvAtEgtFtDi1+joKPr7etHZ0cYMm2prqlBVWY5SUzkKi0tQkH8Xd3KzkGvQoSD9Mqp0ZzGQcRKWnOOw56fCVn4DjqY82NqKYWk3wdFaxIyV0EL7Qvb30wKkTh3SIhBAaq/Us75xOfpffs7lHd/w+PL48jqwMnXAIqoYe3T0eiz6L0WgPTWEeVGYEvbhqCYEv6C0+oeAy5X6W3au36PQgjZyrif26NbwWOwMi8K24HBsDgjBG76BeN3TDxvdPPD6Bx8h8cxZJg3j1ONaKz0tL+dSIkDUHyvNbR0WwGph6ff95jkYuofxyzuV+P6tIgh6IwR9lV2QTF3fkoz4ob4CfyiVnXMZDIsXhEdguSLwN7dq/tPf6qtnBEOhXTCUYo8+CxPSIVj00Zg1KDBNqeGixmnUxNMpGEhsIcd6nRKTabEYvRGF7kthaDkTiNoT/ihN8kSO4mPkqz7BtKhlwBt0Cs4gddG6Q6n1TodeArE1GDYcQ1dxJvq6ujE9bcYcy3gncPRzqJaP6YmIKUSp1UsB5wh86+7ufsyZnB9bLGaoFLFOgPQpWKSvbXgZZ1JPfe41Fn9JRkjEDF0KAEkgant7+wLzdfF5lus9AbhkZLSU8i3lGcjHUGo8nZM2YqiePn2aMUKzsrJYajwZJREIyl88AjwCPAJPEgF5oYT6htnZWcYsHxoaRF9vN3O1b29rQXNjPVprK9FUaUKNsRTlJYUoKchHdn4RcrIyUaC7gur0sxgQD2FG1DBjQ2v2YaD4DOzVetib8+eB0WJYGcv06bRLKcWeQNa51lLYGu/AnHkYVokbNXGwaWXAJh5nHue1VAcIHKV54fitOKY92nE+BA2ng1Cb4gGD1gt+6jjs1BxaFYCUTJkIiN2tTMDueXB057z26JbwGGwPcbJHCSDd6BOAVw/64LV97vipuweaOzpYev3TzIGepG/kx658BMhWY17Vjc1wnXmSFjhgwzQA09AEgvJr8M+iET9MM0LQVUAw1EDIqIhfLkyKn5dHYNUi8KPGxq8K1dUvCBfyvy5kZ39NyK7+hxcyaszfEk19L4sZKDd8BqTFYFavwZSBdDZjYJeUTB9yLXVWy1VWcqw365SYTovD6PVI9F8ORdu5YNSd9ENZiiduKz/F7bgPMXbLKU8AZiREeppOTc3lKhc/79MOJu8DpNP6JLTfTUdXezumxifgIKdwcgJ8in5LZlJevnx5yTqeNTU1n3slciUkS8KyslK8+/YebHz91SXpkVJaPR3785/9FObZaTjsS5MLoHuQJIkZCsng4eP2BCaSwRABACv1IibW1atXlxTfR5VbBkFpTwCvnBp/584d1NXVYWRkhEkR0HXovuRNfrYrdZ/8OjwCPALPTwSoHaE2hRagpqenMT42ipGhAWbaRM72ZNzU2daG9uYmNNfXoaG6GnXl5agvuYOSokLk5RchIy8f2QYJRbpLaBLPYkx/GHZJA4s+HjOGRJjzTsBWcgn2WgPslHbf9uRapPbmUqC5wKlD2loEy91UDpC66EIvH/897fiP/47XnWdTB8wikWbimHM9I82cJdKMD0qTvHBKHYr3VUrs1DiBypVijcrXIYBUdq4n5ihtO4g9GhGLzaHR2BoYhrf8g1l6/QZPX/zY3QuvfLQPSadPszmQ3WGDfQXH9s9Pb+/qd0LzNeccl72bB0xpnkmGTlb7HKYdDnTOWnC6phWbxQJ8xWCEIJYdECD8FgFZgcBvC+npX2V4EmFLmvSv/oebJS9CAPt+1cAufmEegSeKQHr6V3+UW5f19ayaYiGnoVHIqWgWDCXtQka540eiCTfEK7DoY+HQEfORTIU0sEtkzqSChQN8IHB0TlRiJl2B8RuxGLwcie5zIWgkx/rD3rijPoDc2I/QfzmaGThR2ja5rHNw9NkMQJ7FQE42grIwMygtYwTbRSXMYgKGci+iu7EKg2OTsFkJRKQuwwn4Of+/9M5OBgoJbCNG4qMAusWfEUh39+7dz72ADNDRQcNDw1Aq4rDlrTfx5hexSd/ciLc2bUJ1VRU7v1y2z73YvA5qcXHxkspPDFgyH1rqub/o2kv5noBKg8HAAFJZBoD2FEuKLZWJNhkIpe9OnDjBzJLS09NZvKurq9HZ2clS4y2WRxtxyXFfyXtbyv3zY3gEeATWXgSoHaG2S061n52ZwdTUJMbHxjAyPIzBwQH0hY3I1gAAIABJREFU9g2gp7sPHe2daG1uQ1NDI+rrapmmcbnJBGNxIQoLCpBz5w7yMkUU6C7DKF7EiJgMsxQP0tG2irSwrcFk9nHY8s/CXnYNjpoM2JvvwtZaCNu8xqit7R7kdHrSLHUaPpHpUykcLcXM9GmurRhW001YRS0za7JIiZiT4ufHN67Tvz+LMQI/B3+evA7wOrDUOjAnqWGR1JgRnc71A1ci0Xk+FE0nA1F+2BuZCQcRrIzAHmJwah7UBZUBzOXe7yWAVJnAjJkIHN0ZrcSuyDjsCItlzvVvBIXiDb8gxh593d2XaY/ucD+AupYWp/s5B0fX3kBjSSWmee78XHd+usseNZvwOpi8HIHjRBSio7qsNlzv7MG+0qaOv8+qNAlS0QlBX3b9mxkV5UJOdZ2QXZXxB2JZ7leyq8qE7Eo3ITDwt58Io+IH8wisWgRSSr4iZFcbBZ3x9p/qywf+Vixz/JlYMSwYjA5PMQu9mafgEKNh1jsd15faQayX4wggndUpMHEzFkNXotD1WRhaTgai4rA3CjRuyI35kBk1zekTuF6rizItZICUBjXkVu8QlWwiOZB1Fl0VpRgeGsTc3KOBsiX1Nw8d1NbWxjQrZQBvMSi6+D2BeLduzTvZP3SOh/+UATv6PCc7C//20/fwxsYNj2WTbtiwASqVik3IHz7XF/1NRkjx8fFfCPASEHnz5s2nusYXleFx31McSP9TBkTleFJaPLFBz58/v+AaX1lZySQMSBeWv3gEeAR4BFYzAtR2EUBKG6Xb0+IMpdwTo5S0qMdGRjE8OIiBvn709fSiu6MTlH7f0tyIhvpa1FRXorLcCFNZEe4V5iP/Ti5ymKnTdRh1F9AuncSUmAS7pIJDFweHLhZzohrj+hSM55yEufA8bBVpsNdlwtF0mxk6Oc2eSmFpLWMbgaWkZSoDpmjIxVxGMkgyyCwlgUBS5wIwB1PWyxiY3yev67wO3K8DNI8w69WYlUh7NBYj1yLReykM7WeCUXfMFyVJ7vhM7cXYo9u1h/G2eoUZpJRaP7+R7igZM1FqPbFHd0bEYkdIDLYGhmPTvPboa15+ePWAN17/+FOoTx1zskYdCxDaanaZ/NqrFYF54JQub4UDlIBPbOKywXF8UN6AH2SXEaMU/3irBt9Pr6L0+04ho8Qm5FT0CTdLXlw1vItfmEfgiSKQ3vhV4XZr7R/rTFP/TSzCNyUTBH0l/qs+F/X6M5iTVLCnx2PawA2ZHjUIcApwx2HkWjR6L4ahNTUY1Uf8UJjggdzYD9B80p9NQvik4f4A4lFxXM3PyJDJKqoBMY5txPIdzTiGDtNddPYPY8psAexzz4wJSYAcgYcyePd5+3Pnzi3pujJAylLu4UBPTzcUihhsfO1V5lL/AKN042v45S9/wQyEnrR/peuQERI5s39euek7AikJkFxJbU4qX1NTE0jGgJikxHZtbGz8Qtd4+h295P2TxoUfzyPAI8Aj8CwiQG2QzCYloJTS7qkNnZ2ewfTEJCZGxzA6NIzB/gH09/Wgp7uTGTqR631TYz3qa2uYqVO5sRSlxYXIKSxFdt5d3DWko0x3EQ1iKgbEw5jSJ8MmaeGQ4uAQ42DXqRgb1GI4jLmck7AUXoS1PB22umzYmgucKflt92BtvcfAU2KSOlruYe5OKtNVJ91u1pe66ELoao4x+LVdd/zHnw1/Ns+yDjCAVFJjmhn2RqP/cgS6zoei8WQgKlO8kBN/AOHKMOzQHMIOTQreU8evrAbpPDi6l7RH4zTYFaNmzvXbiT1K2qNBkdgWEIYdvkF40ysQGw764tV9bnj7oDs6urtYF0ej5bkntql9Fr0jP4dLRGARQErJ+MQknXFYYIUVc3YHmidncaypG3vvVOEl8R4EqcT2+2L12F9J1aNfMZh+Ihiq3xRSbnKg9InAOn7wykeA9EezGxv/SirBH0tFEDIr8ZIhDycyLsEmxQO6GMww9iMHSKkTtemduqHO1HoVZkl3lMDRS+FoYyuEfihNOIicuI9Qe8QTTlYimf1wI4NnOQh5luei1HoCRQkgpfTDMcNRdN7LQm9XO0ZmLLAys/onc6z/ok6M0rq/CGCk78mRnQDVpQN31HM5DaRs1jnoJRE/fe8dvL7hlQU26eZNbyAjI4Odc+nndd4RHU9GSGfOnFlS+ek+SbdzpV6yjt9KgrIrdW/8OjwCPALrJwKLgVLGLLXMYW7WDMvMLGanpjE5No6x0WEMD/Uv0irtQHtrK1oaG9FYX4/aqipUmowoLS5GYVER8u7mIzM7B3elWzBKl9AtncAsGUfq4oB0JaBTwS5qYBO1TD7IIqphyUjCXN5x2IsvwFIlwdpwG/bmApBhk73NCGt5GqxMk14NM5dd4plCHCDndWAd1wGa8xF7lAx7hxh7NBxtZ4NRe8wfJYkeOKPxx/tKNbZpDmOvOhHvrCCDdK86CZRaT+DoHoWG6Y4Se5Sc67dFxGJ7aBS2BkZgq18odvgEYKOnP1494Iu3PvwY2mNH2MIdLd7Js4z10xvzO30gAjJA+vCeZd47awcl4HebzbjR1Yv3S2vt38o0zQr6cgiSsUfIqu4WxJLvrjzgxa/II/AkESAGaW5149cM9yDojfh9XTWi0m5hTEoEsSNpoDyRoQLSOcD3MEA6m6bAxPUo9F8OR8fZYNSf8EN5kgfuxH6E8iR30OSCtCy55qhrr1ATQEpp9bRN6A+hNz8Nna2tmJgYh81uZlorT+XK9ECP8uAfxHBcSoo9MTU7OjrYj5cGZt7vsex2KzNf6uvtRWxMJF7b8AoDSkOCA1naJg10nuZFrCZK/V8KwEup7XL5n+ZaT/obuic2gFtkoPSk5+DH8wjwCPAIuEoEqN1nm9UGx/xmmwdLZ2emMDUxjomxEYyODGGw35l+39PZhc72DrQ2NaO1oQ6NNZWoqzCi0liCsqICFN69jdu5ObhtSEeJeBnN6ScwKSVjhumI0oKhkmW+kM48Tfide1oc1rKUekvucVhLLsBck8EYplaDev44p4b3s1zA5Ody7fETfz78+fA6cL8O0LxvRjevPXo5Ap0XQtF42im7dlt7ECGqKOxVp+BddTx+otZityZ5xRikDCBVJmCvMn6ePapi7NFtEXHYGh6DrSFR2BIYjs2+IXjL2xcve/jh1U+98PZHH6Ojs4OlUdvJGJZeNNXgr/UbgftTzfm64IDN4YCF5BccDljttNlgtzkwZXXAODaJsLo2/EVO1cgf6EpHvq037RUyq18VpPKdf6Sv2SAQFqUrelnIuLdDyCzfJWTXbRXSy78nZFd/40f0HX/xCKx4BMi1PqeyUcg0MSeyLel3UG9IhUOnYANe6vjm9GrY1vGK4AOdv6hiwPFMugoTt+JA4ttdzJQpAMYUL+QpPkWhZj/MOtUC2/SB3/M4utzqOunrEoOU0ux78y6huaEOwyNjsM5REsnyjAKysrJ+QyfzUYAjpakbjUbWCS8NIH10f02MSlGnw4EDB1gK+qOP+uJPZfCRzKMeVd6HP6PyV80bQX3x2fkRPAI8AjwCPAKPi4DD/pj0e2bqNMWM5YixPzQ0hP7+fiYt0tnZjvbWZrQ01qOxrga1VRWoMJWhrOQe7hUV4G5eDnIz9MjXXUO17hwGxKOYkxJAKfNk7MT6RsaKIh11MnoihiktnlNmjBZzmUmwGzgwysd590EiHgsei/VWB5wLSWqYRQ0m05UYvhaDgYuhaD0TjrpjAShNdMdVlQ9+pk6YB0RXVnuUmTLJxkykPRqrxh4yZoqIwy5KrQ+JxNagcGwOCMUm3yBs8vDHy24eePXTj3Eo9eTjuiT+OY/AQgRotuzMX3ROnRdmz/NvCDhtm53DxZYe/LywbvY7BtPMdw2V5j/IqJ4RpIoeIdM0/bt3KqoFvbFQ0JfTliZIxrtCTn2CcAG/s+L4GL/g+o7Af7xw4YVvZzRW/I5UNv1/bpXjhv4KS60n5uh66+CWcr/Eqp3RqTBO4OjVKKYt03QqEJWHvXFPsw93FR9jTEyETa9m7vZLOSc/ZnUHk6S/ZhG1GMg+h+7qEgwODcP8GPfyhZ7gS74pKytDYmLiF4KMBDBmZmY+QYr9bxaMgFWZWUnp8cQAfdqXDNKSwRGV7WFA9OG/6Zi8vLwvVf6nLSv/HY8AjwCPwPMaAcYqnTd2ojb9N0ydxsbmgdI+9PZ0oburY8HUqbGhDrU1VaisMMFYSun3xcjNv4c7OTko1N9Cqe4y2qRUjGceZaAoSS1BF8XGhCRDQ1kXs1ISzORar1/d/puPn3j8eR3gdWC164AMkE6nqzB6IxYDl6PQfzYEVan+aEg5iEK1N4JUEXh3NV3rVYnYLTvXx6iwm4yZwmOxIywa24PDsSUwFJv8g7HRKwAb3X2wYf8BvPXR++jq73Vm0j2vnSm/r5WJAGXD2OYwCwd6bXbkD41if3EV/klXiG+LZRD01Q5Bqhn6YVaV+c+kkoEXDWUDQk65Wcgs7RKkuy+tb7SO3/3KRyA9/atCblW1INVaPpZEjGQmwyopOGP0IaanrDlq1qkxmabE0LVodF8IR/PpIFQd9UWx9gBuR/0S47c0mJW4Y/1qD1ae5PrQxWHEcBRNpnvo7h1gzsHLxRyVeyFysl+KEzwBjNeuXftSoKZ8TRnclP9+mr18jvb2dgaOfpFMAJlRXb9+nRmNPM31+G94BHgEeAR4BB4fgYeBUjJ1ksFS0q+enBjD6MggBvt70dfbzcDSzo42kKkTbc1NDWiqq0VNeQXu5N7GlWs3kHL4OOIiwxHt9SnORx5E+zUNrNmHYdNrAVE5b2aodDJKHxorPUnfy4/lwBavA7wOPA91gABSs6jC5K04jFyPQd/FcHSnBsN0ygeVCZ/iuiIIWzQp2LuCKfVvq5MYW1XWHmXgqEKLnbFq7IxWYnekEyDdHhKFrUFheIvAUZ8AbPD0xWtunnj9/V8i7lAi63wcTynJ9fiei3+zHiNgg4M8751cU4cNsw47WmbMOF7fjg1iPr6ZVgghswxCds2kkFk78h1d+czfSBXDf3iZa5auPEC43q9I2g55VQ3/RcxDc+ZpTGU4dUfn9FxzdHGnTQCpRafEdJoKw9dj0HMpAq1nglFz1BeF8QeRF/sh+i7HYE4fz8HlNTRhIvOsMcMRdN3LQGd3D0anLXDYiWG5kBywLH0YpUEulUFKhkjT09MuxcIkJ/ujR48uSUf11KlTrPzLEkh+Uh4BHgEegXUeARkkpUwBMnQiRiltDCw1z8IyO43pyXGMDA8yJmlLcyPKTWXIzc7ExQvncDheA2VYMIJ9veHn5QVvTy+4e3njgIcP9u/fB/f3/w1JIR4oOqPGkC4JNkkDh6TiY501NNZZPJ7l7zkoyevAs60DLLswXYHx6zEYuhLBpNcaUv1RneKN7ARPhKpDsFtzDHvVK6c5uhggXQBH4zTYEaNiACml128Pjca24AjGHn3TLwivefnhlYPe+PF+N+z65AOMT40CDhscyzslWuc9+Pq4fapCNLtecL9gH9gBJmcH9DocONfUhndySvB36SUQxErr7+prZv9YX9n4zYyib693uI7f/3JHwNDwN9/KrIr47Yzqo9/LqIz+vqE4WsisGzpjuITJTA3s6VrMSVrYRKdb+3ruRB/QXaXU+nQl6/x6L0ei9bMwVDNXQnfkxXyArgtRznQzSQ07d6x3eXkGMs6iem6WtOi4cws9rU0YG59kwtKAbVkBUprMEsOHHOqXkqZOx5Gm3Gq9aKI9OzuL0dFREPO1sLAQN27cABlIPZxS/6i/6TjSw+MvHgEeAR4BHoHljQD1L842e4a12R2trSi+V4S0Wzdx6uQJJCUmQKNUQBkXwzZFbDRioiIRFRGJiPAIhIeGIjQoGKEBvvD384WHtx88vLxx0M0NB/Z9ggi39yFp/NB5MxFThhTYJadOKTOjnO9XKQ2fxk9O80OFy48H1vM4l9/7swXKeDzXVzyJOepkjyoxdTMWo1ejGHu07UwQyk/6oErrhVSNP36qjcLPFYfwzjyrUwYvV2JP+qO7FU5jph2xamyPUWHHfHr9NjJmYtqjIdjkE4jXPfzwipsX/uXDD3Ho3BknnEXmpxwgXd6Oe12cnSrRPHt0/n7J6YOJvtltgM0Gh82BWZsDpcOTOFjcYP+RocgqGIrNQkb1uRfFquN/mlFzQhBNwcLtugRBKg/9gaHy2PczKqIEQ9U+QSz90XJDaPz8z3MEcmp3/UFGxdjXcusg5NTgz7NNeD89B11Zp5jGFOlKkWOpTaL0qfXV0f3m/RKLVok5SYkZnRJjN2hlMBIdBI6eDEFxkhfylZ+g+4y/U4dLXO/xcv37p4kbDWagU2FWSkZf3kV0NFSBGJE0qVyJZVKZ7XPlypUlAaSUxk7A5HK8iHFELxm0JaYqgbFNTU3MHCo7O5ul+J89e5axRYn1mpCQAEqdfxQY+vBnVPakpEQ0Nze5FAN2OWLJz8kjwCPAI7BcEaA2evGLmKJkvjc+Ps4WoBoaGkDa1mQASAtYp0+fxpEjRxCfkACtVsskXajtToiPR2K8BglaNeI1KmhUCqgUCihj4xAXHYOYyChEhUcgIjQMYcHBCAkMQqCfP/x9fODl5QF3dw+4fboPQQc+xNkoT1SeicZomhZ2fTwctEBMBk6SGjJgSqZOvzm2cv2xAi8zf0a8DvA68Hl1QE6rn9WrMJ0ei7HrkRgk9uj5UDSfCkRFii9ytAcRqQrDLkqvXzBocqa+rwQ4+o4qEW+TOZNCi12UWh+jwvYoBXaEx2JnaAy2BUZgU2AY3vALwhteftjo7ovXPj2IbZ/8Gm09XQuuOwusv8WdEH/PI7AMEXCOdeyYddhQMT4FTW0HNhfU4Y+yKyHkOLErIbsKQkbF+PcMlebvZ9fg61lVHYJU+a/PM3zH722ZI/CHmVU/EzLKpwSpBIKhDv+oK0B5xhkgXQOkqWAWD8G5+s8BUqukYkZLZp2S6coMXolE9/lQ1J8MRFmKNwNHG0/6s3h9XifKv3OdQRYNaCit3iGqMJaVirbqUvQPDsJiNi9DM//oU8oTXXKCXyrQaDKZHn2yJ/yUrk2gKE2siRHa2dnJXOapLDdv3kRqaioDPmUgVAY8Cej8Ir1R+diH93SPNHGna8v3/oTF5ofzCPAI8AisuwjI7TWlyk9MTKC3txcEhJaWliIjIwOXL19eyESgNpvaWjkrgdpr+T3taaPv2TGJCUhK0DKglEBSrVoNrUoNtUIJVZyCAaWxUdGIjohEZFg4wkNCGVAaEOALX19/ePv4w8vTAwfc3LD/k0+h9duHO4eC0X+dwFANy6JxZmnQgiQ3/ORjQNcZA/JnwZ/Fs6oDNJ+wSCrMiEpM3HKm1vdcDENrahBqj/qiPMENF9S++LVKjS3aI/iJJn7ewX4FAVJirC4CSHdEK7EtSoHt4THYERKNrQHh2OIXjNd9AvBjLz/8q7snfvzRxzh2/pxTaMzhzKl7emvXdddt8xv+khEgnVLAAtjMgM1Z8wYtFlxq68Lugkr8kb4YvyOVdAoZpkkhq9whGIzDf5FVa/6eVLFnmSE0fvrnNgLAb/1hbuUB4XYdhIwy/HudEWF6PcYzY2ExRLN04zkxGdBpnKv/65RBatM7GQ+kKTOrc4puD12LAnV8TacCYDrkBEfrj/nCwtkRa4wdomKO9eMZx9FXmoOu3j5Mms0rCtzJIGF9ff3CBPZhUHHx3zSxzcnJeWSXI0+g6Uv5vIsPpIk16Z12dHQwIPT27dtIS0vD+fPncfLkyYU0eXkCTfvF134W7+mcxGqi8j2qjIvLy9/zCPAI8Ag8zxGQ20F5v/he5YUraq9ramqQn58PURRx6dIlkJazrPu8uL1+8jY7GYeSk3AoOREpSQlITiRGqRYJGi3i1RoGlGqUKgaUKmJisQCUhoYhNCwEIcEhCAwIgXdAEDx8/eDl5QMPN3d4fvoRQg9+ivNRXqg6G4NpKRnQKwBdONcqXadj6WcFRPHzcFDTFeuAzCCd1ikweiMGfZfD0Xk+FE2MPeqF2/EHEaMMx27NYWzXHMY7q8AglcHR3XGaBfbolsg4bAuLxragSGzxD8M2nwC84eWPlz388cp+N7zt4Y6uXnKud/ZOJDpGG3/xCKxIBOaz8GmMZIUDVjkz3wGMW224NziCqKo2x8uZJvO/F0sg6MshZNaZv6Kv/KfnFr/jN7YCETCYXv56RsWwoK/o+Ul6NpoyjmNOr8SMnlb6EwAdpUbR+/WbFiUDpGYCR9MUGCZw9EIYmk8HoOKQF/LV+1F5xBezIqWUcaatKw5cHl8mFSYNKei6l42u9k5MTY7B4VjZrl8GCUmXc6nMTHKCZxIAj+id6HykaTo5OclSLRsbG3Hv3j02sb548eICECqzh2RzKJpYPy0r9EmB02vXrj22/I+4Jf4RjwCPAI/AcxkBSo2XNZ27urpQXV2NgoIC6HQ6BoTKC1dye80Yn89w4epQSgoOpzgBUhkkTUlKRHJCIpLiE5CojX8ALCVWKaXfx0ZHIyI6ClER4Yih9PuQYIQEBSDY3x/efoHw9PGH50EPuO37FD77P8ShwP0oOBaO3psJsJKuPS08i9z88/FjEw6C8djwOrCW6gABpLMye/RaJLouhqL1bBBqj/ujJMkD59X+2K9QYY86Be+q47FDcxjkKL8SqfXyNfYq4++n10crWXr9lohYbCXt0cAIvOUXgi3evtjo4YsNB3yx6Vcf4diZVDZetzvsTlLDg+ouz2W/zG/KhSJAckJEqIEDNthhY5mPpPZgg9UxBxLENdsdaJycwZmGTryXa8IPMsrmfkcqfV1IL/sjIaPyO8LV7N976Xrld74hlb/0HbY1vSRI5f9OuH7nm/SZvAnAb68A8sYvsRYi8GeZpg+/nWXE72aaZiXdZVgMsbCKSbCLWthFZ2qUZZ2udpN2lqyfRQDxTJoC4zei0HspEk2pwTAd8UGh+lNUpHhiSkyAVSQTAgVnR7hwfbFI8TBLCTCLWva8ZqREdObfQGdzPQbGJmC1WxZ76q1oD0Epk8QI+iKwkUBM0gAlAJRelCJPunMEhBYVFSE9PZ0xQolhRJpzcmrlkzOLUr6wLF9U1sd9T6n7pG/KXzwCPAI8As9DBGQG6OL9o+5rZmYG7e3tTNOZMgFosYjaczLfW9xeP67tfNafE0BK2/3zJiNlPgU/OSkZyUlJoEW0xHmwlLFKlSqWfq9UxEEZGwNldBRiIyMQGR6G8NAwBAeHICggCMG+vvD28V0wdfLY/wmCD+7DpThvNN9IhjnrKCAqYBfjMKNPBGXpkJTRrN6Zhu80dVKycRV0Ctg4oLrGMnQ4wLeWAD5e1qevr072qBrT6eRPEYfua6HoPBeK1pOhKDvsjSKNB0LVMXiXNEDViXhXnYDd6pQVAUfJlIkZMynjsVuhBbFH98SosCtKiZ3hMdgeGoWtweHYGhiGN32DsdHLnznXv/qpG3524AA6O5yeBxwXfVSPzj9b/ghQzbu/2RlQOv+3nWBS+tYOOOzM4KnfYsXtgWF4mJr7/iajpEm4XdEsZFWU/0lObbOQXdn0Z1nVTX+ZU9f8rcyaom9k1pT8SV5D8/dy6lr+oLirWUi/5ybklXx3LeB3vIzLGQHgt/6zvvLAN3Lr8TNRjwnxCCy6BNh1T99JPE8dLANHRdIdVWMmTYmx61HovxSK1tRg5lhfEL8fZUkHGDhK7uc0eOcAqWvXHQJI6TnRNm1IwUDuRXTXlWNkeBizVhscDuLyr84wgNIpP/vss0UT1cWT1gff00SagFCaXBPYSH/TBFdOtXzWLKP7k+cHy/G0n5OTPaX68xePAI8Aj8BajoCcAbD4HojBT+0bAaEVFRXIzc1lRknUvh87dmyhrZZZoa60eCW36ckpTnkVKhvrTxITkZKQxBilC6zSBVOnWCjjYhAX4zR1ilwwdQpBUFAQ/P394evrCy8vL7i7H8T+A/vhu+8DHAnaj6LjERjVpwAZ8YAYB4i0SK9iWUukV+rcNLDo4zk46MKLz8/T2J/fi2uP413t+Ti1R9WY1ZH2aBwGr8agiyTYzoSi4ag/jInuuKLywwcqDfaok1cEFJUZo7Tfo0rAHlUidim02BmnYeZMe6JV2BURh51hMdgWHIEtgaF4yz8YG30C8KqnH14+4IGNH32A4xc+AxxccXRx/87fu3YEHGQ27HBgzupAzdgUIuva8Pc5Jgg6IwR9DYSMKggG0+i3pDLbd/Sm5q+Ipoyv6Cuyv5Zb/84LefX+L4rG15YTeuPnXgsRAH5L0Lcc+NusSlRIx2HRK2FPT+CO9fODUHJeJVaoWVRj4qYCA5cj0PpZEGqO+qJYewD34j/BrCEJZjGeaY8S6GYXeYq9qw1eHiiPSI71UbCJcejJPof2aiOG+wcxa7Y6DevnG9bVaP4p1ZKMkWgyKk9SH7cngFH+jiawi1PjXXGyLZdV3hMjqaWlZTXCzK/JI8AjwCPwpSNAwCi12QSGDg8Po7a2FtnZ2SAZE1qwkoFFavPkNpn2tMms/sXtttw2uuKelTkpGYeIUZpwP/2ejJ0StGpo1UpoVApolPdNneKiY5ipU0R4OEJDQxEcHIzAwED4+vnB3dsf7l6+8HDbD4+Pf43wA79CZnIQBsgUVJ8I6OKY7j0ZOxGLlMZWtLi5nqWeHhjHcKCUg+W8DrhMHZAB0uk0BUavR6PvSiT6zkSg+lQIKo64o0TljiB1JPZoEvCOZnUB0h3zzvW7GXs0FjtCo7EtOJwBpORc/5qXH14+6I3XP9mHnxzYh9aujlUjjXzpTpqfYF1GwGF3wE4AqcMMu4OIT8CoHbjR3I93xDL8QCpmvjuCoRyC3jgn5FU5hLv1EAxG6U+z61q/oTP5rgUIj5dxmSPwHUPFvujcDJgNGoxnKmHTxWHSQBpRfAWRmAuzOjUmbyoweDkKbedCUHMyAMXYnrsFAAAgAElEQVQJbjAmuGFKUmNOr2agKAGj8sZj57p1x8keVWLUcARtZXfQ2dOP6elZEC7qfK0Oe5SuTRPuO3fusHRGV5wkf5kyyUAATbQJANZoNExn71HsK/lJ8D2PAI8Aj8BKRIDaIdpIrkR+v/i69BlJghAjtKysDAaDgTnGnz59esHYzpXZoF+m7ZZ/eyg5BYeTUxhISkBpSmLSgqkTAaWJ8RrEa9TM1Il0SlVxCjBTp+hoREVFITw8HGFhlH4fjJBAfwT6+cLf2wvenh7Y73YQv/r0IDz3fYTjwfvRdEGJKX0K5kQNIMYAumiWik+AKR9f8RjwOsDrgCvVgTlm4KvE5M0YDF+NQu/FMHSmBqPqeCCKkj1wReWLn6k12KFdmZR6mT1KrFHaditpi2fsUQJIt0crsStSgZ3hsdjGtEdDsWmePbrB05c517/56/dx9NRxWG1zLG15cX/I3/MIrIUIzJF0KUsKtcMOC/tvzGZF7sAIPimuxd+kF+Mv0ovxe+I9CJllBJoavp9d1/YNqdRnmaE3fnqXi0AgflvIqv7vvyuW/k9BLPt7QWr47x/r01St2Z/BKibCKsUx3VHGnOQAKcwMHI3D8JVopiVTd8IfRYnuKElww4QuAWaJUrXvA6NOgJQPXFxp4LK4LFSv6RmNGo6ivdCAzvZWjE5Ow87SR5w2eQs46Sq1/uRUHB8fv8AOlSena2UvM6RoT2UmYJTYVAQkkPOyJEnMMKqpqQmkuUqABH/xCPAI8AisZgQIACXTO9IHJTYomSURI5QWrG7cuMHaLwJAqW1OSEhYWMSi9k3e1kob/bTlJHBU3mSA9FCy09yJTJ1SkuKRGB//gKmTRqmCSqlEXFwcYmJiFoDS8LAwhIeHISoyCtExsdCqNTiekowzp8/g8sXLEK9dgVF3CR3605gUkxbS7akPt0mysRMZh65f89DFYxv+no+7eR1YvTpAAOl0WhzGr0dj4HI4us4Fo/60D6oOeSE73heRmiCmPbp3hTRHZYCUdEedAGkCS68ncHTbvDHTzog4bA+NxpagCLzlH4I3fQLxupcf0x791/3u+InHQXR0kvaoDRZmj7OaPTS/No/AU0SAmTuRaJ6TUWqjBXC7ldydmG5p5fgEYowN2JJZiu9mlEHQl2V/K6u2UzAYE/9QLP/HH6RX/H+CVPa/hKzi/yFkG38gZFb8L5fD9XiBnlEEMk1/Ityu6xdyyq1/bCg3CzkNlnMZF+02NsjUzJsLyfvV62xWo6N3GjIpF2JA4Kj5ZhzGrkSj67Mw1J8IRGmiB8oS3TF6SwvLvOYoZzS4bj1hbFEC+slsTFQxBsqcFI/OvBtoaWrB8OgUbNa5p2h1l+8nPT09LguOyqCnPMGWwVCZOUVp/ydOnMCFCxeYPioZRrW2tjItvrm5uQV21vJFj5+ZR4BHYL1HQGaAPo4NSkAosUFJI7SjowPl5eXIyspijFBqv6gdk9s2ua3j+0drT8txIskUei/3BQQiU5ZAvFYLrVbLAGXSXj137hzS09JQcPcuKowmNNU3oKGOtlrUVpajwliGkuJiFObnoyAvG7cz9bgrXketeA6D+qOY08ezRU5IClBf7tQUVy/oipMkEo3NyIiR9hxAdd3x2WqM8/k1eX14lnWAGTPpnc71k7eiMXI1krFH2884fSpKkw7iqsYXn6iU2LUKqfVvkzmTMp5tZMy0M0aFbdFx2B4Zg51hlFofgS1BYdjiH4K3vAPwpocPXjnggdc//AApZ844hxJEwWM0vPU+suD3vxYjsJATOu/ptPge6CMyfBq22nCtuQd78kzWF6USu5BRYhOyKi3fM5TPfDPTNPuVXOPcC/qyaSG30vqM0Dh+GleLwEvplX/xt2LNgJBdgv+WVovNkh79hlN8EEmsBGbcQ4MHDcySBtNpKoxci0H3hTA0ngpAaaI7ypI8MHxTDbMhmRkHUEfLAVLXHnDJrFECSAkoHcw5h+7qUvQPjWHW4nodP7nRnzx50qVAUnniK0+CnYzQU0xrTxRFlipfXV2Nzs5OjI2NMU2+xZ0QvZdBi4c/53/zCPAI8Ag86wgQOEqmd8RSHxgYADHWKTWegFDSeZbNkqhtkxmhBO5xIPTRQOij4iKDoRRD+v7o0aM4deoUyxQgA8H8/HwGPre1taG/v5/1DVNTU+yZjI2MYmhgEH29feju6ERbaytamhvRUF+LmupKVFaYUF5WioKiEuTcKURuViYKpWsoFy+hTTqFKSmJmTmRoRMbgy2k3tMCP2nBO40YnyUYws/l2mM9/nz481npOkAA6aykwlR6HEavRzrZo+dD0XQyANWHPHAn3g0qZTDeVSVhrzYJb6sTVtagSZWwAJDumtce3RYZi20R0dgRGsm0R7cGBOMt3yBsZNqjnvjf+/fh3QOfoKm12WlXu4AwPetemp+PR2D1I2DFHPuPbMgG52zI7xlEQFk9/nNWKTFKLYJUaf1rXSV+oDPih+kmuBqux8vzrCIg5f/1C4Zq2zclcvIqQ67+FMh9nQvfOwcWxKQlzavpdDVGr8eh/WIEGk4HwJjsxtzqR26pYNETM4HcVHlq10oPRp70eqQha5eczNFZfQKGM0+itbwQA329mLTYYGMdv2uleNOk/sqVK6s+UZcnvcT6OXPmDAMVyIm5srKSsa4ICCVW6OKXDII+ar/4OP6eR4BHgEdgKRGgtoRe8n7xb+gzAkLl1HgCQhsbGxeA0KtXryI1NXWBESov8DwK7KPPZJ3kx33PP3eCp8SwJSD08uXLTIu1sLAQdXV16OvrAy3wkXGV/KJnRH/TM6L+gvo3Yu/OTE5hfHQMo0PDGOwfQH9vH3q6O9HZ0YbWliY01tehpaYcjRVGmIxluHevBIUF+cjJu4Mcg4hS8TKapLMYmmeVWqmvF5UsS8ShU8zrwcup+Bw4etKxEz+e1xleB764DlgkNWZEJcZvxWDoWgR6Loah7Uwwao/5oSJxP65qvfCxUoltmiN4V53INjn9fTn3e9VJoE1mkMrs0R3RSmyJiMGW8ChsC3E612/1C8Ym7wD82Msf/+p+ED/+5H2knD7GuHXO5GT6P3/xCDyfEaD0ewcxpEnujVLwYWfYQOv4DOLrOvDPuUYImcUQMksgSBwgfVZwpOudRyr6cyHHaPt/0qqwOysdZikZMwYlaBVsvXeGLFVC1GAmTY2R63HovRiBulPBMCV7oCrlIMaux4EG4Q+yFXjcXLneUIodAaS0DWacQmtpHjq6OzExPQ2bgxpC53+u1OzThD8zM3PB9Xi5JuUyK5TYU7TRpFcGQkl3j9JOyZBkcHCQTWhpgktl4y8eAR4BHoHViAC1P8QIJX1QYqwXFBRAr9czoI6AUFrMoXaM2kxq3+RtudrQ5+28FC8CkWWd1cV9Qk5ODkwmE5qbmxkQOjk5ycBOAj+X0i/QMbTR8QSUWs0WWGZmGVA6OTaOsZERDA/1Y6C/F709XejqbEd3SyM6G2rRUluF+ioTqo0lKCspxt3Ce8i+k4/srBzclW6gSvwMbVIqRgzHMK1Pwqw+CTP6JJileCaZRMCpK49TeNn4OJrXgbVZB8yiCpNpsRi9HoW+KxHoPBeChpOBqDjkhbsJHlArQxlQuVuTiPdUKXhHvTIO9rL26B5lAvYotCy1nsDRbZFx2BIRjc2hEdgSHI7NgaHY7BOIjV6+ePmgHzbuc8O/HfgEvb3drIsnJ3D2kver0fHza/IILGMEqIbLC/C0tDsDYIol3tPYxobuWTMudvfhneJq/J5UxBmkrodsPkWJqqtf+P2c+l8LGWV+QpYp6JsZpqgXxNKw3zEUjf1degVq9KlwiBrMMcH79bXSTiCnvMkDE2KOmnVKjN2IQ8/FSDSnEjjqicoUL0zdUsOmI4MfZ9oWA0k5qOzykw6L5NTTnZES0H03DS2t7Rgan4CNRJqZRDMBpK73Ki0teWoG6cMsKBkIldlTNOmlFP6LFy+C0uOLi4tZ+unQ0BADQh/HCqUoUScib64XNV4iHgEeAVeLgDzwXGq56HiLxQIC4IgR2tDQANIypraKTN6o7aI2TG7XKM2b3sug6PMGWi7H/cip8bKkgJwaT4xbWpwjKYKWlhZmVkVsT1oce/g5yv0A7ZcCkNLzX/gNgaVWG2yWOVgtc7DMmjE7PY3JiXGMjRJQOoiB/n509w2go7sXHe3taGtuQnN9LRprqlBVUYGyslKUFOaj8O4dZOTdRU6GhGL9NVRJF1AnfoYW/Vn0SqcwLB3FhJSCGUMiZqR4li0lp+DLYz8a1zkNNp37xeM75+dKJsEkH39/T+NnDRtLLh4bLv79/WPXJgDEy8+fG68Dv1kH5H/js+kqjN+MxfDVSMYebTobhJrjPjAmeeKSNgj7FQrs1iThPbUW76rIwX5lXOwXAFJFPIg9ujtGhZ1RCmyPjMPW8GhsDolg4Ohb/sF408cfGzx98OoBb7z1q1/j2LHDTHOUMFEGkNIbrkG61CEMP26NRYD87e0MDyDSlJMtbbcRmdSBOVgxx0ycHZiYs2FblpEDpE8BR7rcT/5LSclXfiur8pKQVeoQMo2O7xhMA4KholrILJsLlfSY0SfDoSNB+3WYKi4S2HlfP9QiqmBJj8PUjRgMXIpAC4GjKV6oOuSByXQtLPMmPw7ORHB5UPSBwZxezRglfbkX0FNbjoHhMVgeSgt3xbacQAF50r/UCfJiJ2Wa+BILiM5BgEJaWhoDQokRSsYkNOklIFSesLpiDHiZeAR4BJ6PCMjtjLxffFcEvpE+ZU1NDYileO3aNcZkP378OEjreDEjdKlt4Xo/jvqCxf2H3B/QIhnFlFLjKUuAWLi9vb0sLX5mZuaRQOjiZ/Us31NdkBmli9PvqRykU0qp+qMjI0ynlKXfd3Siq6MT7a0taG5qQF1tNarI1MlUhrKSeyguKsC9ecD07u27yM+7g8KsDJQY0lGqv44y6RwqdafRLJ5Ep3gcg/pjGNUfwqThMKb1yTBLiUw2ySYpnVknCxqmBIJqMSslMFbqjD6RaZlTdoq8kdwSaZ3TRsdapAQuwcQJBGtrrMyf1xM/L+Zcf0uJ0WsxGLoUjq7PQlF1OgCVh91QEO+FSHUs9qiT8Y4mGe9QuvsKbQSO0rV2K+OxY96YaVe0ErsjFdgZHovtIRHYSsZMgaF4wzcQr3n441V3b2z4dD92ffA++vuIPeqK1JFn2QPxc/EIPEkE7LA67Nhwu4IDpC6Hdj5NgfLzvy7kGHMFfQl+KFZA0FdOCtlVc/8kFqIt+wgbyEFUsfT69aZBSqt/8sZEtkUlJm7GYuhyBNpO+6My2R1VhzwxJd7XGyUTJ56q9ZsrqQ8Aki42yLIbNOgWj6C9qgT9/YOMqfIkTeJqHEsTR9Jyo4ns50305UmvDISSJhwBobdv32ZgQ09PD0tHXawHJ98PfUbX4S8eAR4BHoGViAAxQru7u1nbROY91FaRURK1c9SWydtiYO/z2j/+3X0zJYqZnBovZwpQf3Djxg04daMrmG706OjoAggqt/+0lzcCLOXPV6JO0DXomjJQKqffE4N41mzG7NQ0psYnMDE6huHBQQz2DaCvt5tplXa0O02dmhrrmbETAaa1xC6tqkBFuRHlZSUoKy2GsbgIxQX5yCsoRG5+AbJv30VWTi7ysjJQJl2DUbqCCuk8qvSfoUU6hT7pBAakIxjTH8KUIQVWfTzskpppm0IXA9ocogq0WM42nQIOUcFAVatIhIN4luLPNerX1ljRlcexvGyuWZdmdUpM3IjF0JVIdF8MA7FH64/6oiLBHZfi/bBP4QRIZcBypQDSPapE0LZLocWOWDV2xKiwK1KBXRFx2BEWs6A9usk/GK97++MVDx9sOOCBTR98gBMXzs03/Xx+sFJ9IL/OWoiAjQOkT4NDuuxvbpa8KOSU531LMtp+oCOAtBwviSVI0usAXSjsTMieVsep81l/LFKbXgOrXgMzgaO3YtB3OQKtqYGoTnZDw+GDmDMkOeMyD6bKKVR8sOKag5XFz4VWdunZ9lyKwOmQj9He2YnRGRsci8wjXLVJpgkqsWdogrsYLKD3xAwiQOH06dPMNKmkpITp8T2cFu+q98bLxSPAI7A2IyADZzKYJu9lUI32xAQkEx4ycOvo6GAaodevX2faoA8DeBzgvA9wfl4sqN2XNzpO7hNkKRVKjyftaNJiJd1oWhijZ7AWX4vBUqvNBtvcHOZmzTBPz2B6YhITY2MYGR7E4EAf+vt6GFDa3dUBAktpa2ttZgZPTU31aGqoQ319PWpq61BdXYOGCiPqy8tQZSyFsawUpSVlKL5XhsKCAhTk30X+3Wzcyc3E7Uw98g1pyBevoER3CbXpZ9Ainka34RQGM45j3HAEs2I8zCLpm2vgkAgsVTjNocQ4gG0KEFi6eEzC3/N48Dqw9usAzRtpfmGW1JhMI+f6aDZ3bD8XjPpTAahL9kGhxhMx6nDs1cSvGGuUwFdiqspg7G5lAnbGaZwAabQSu6Kc7NGtIVHMuX5zQAjeJPaolx9eOeiNjZ8ewDsf/AoDg/3MmWEt9h+8zDwCyxcBDpC6LNb5VAXLzv6akFOV/pc609QL+nIIWcV4Ly0PvYbjLF0I6XGYkxLWrUGTRa/BrKjCRFos+q+EoulMMBPWbksNhFkkXSka+MraVErGHqUUKj7IWQMxoGebpsBZty1QH/w3DPd2wEYGdWtgUZQmiQR4EvuHJr6yTqisCUcpiA+zQmXwYvk6B35mHgEeAR4BJ+OPgFBKgyYwjtK08/LyWHt19uxZBoYSkCczQmkvg3qfBwTy7+4DpotjR3EhMJQWxUh+gFLjSY6AYk9ANIGhi9v/xe/XYn2Vy097WtB0zGuVkl4pM3WamsTUxBjGx0YwOjKEkeEBDA32Y3Cgl20D/T3o6+lFT1c3ejo70dPWjq6WNvQ0NaGzoR7tDfVoaahFU1016moqUVNVgarycpSbTCg1lqO41IiieyUoLLqH/PwC5NwpRNbtfGRn5yInKxN3MnQok67AJF5Cjf4CGqTP0JFxBn364xgl8FSfBBul3OvVsOvVIEDFOW5cfyQEPlZeA2NlPqd5ojkdI9aIKszolBi/GY2hq5HouhCCttQANBz1QWmSB26oPbFfGYvN2iMrnlq/R5UAAkdl9uj2GBW2Ezg6zx7dEhyFLYFhIO3Rjd7+eNXDBz9288SGX/4Kx08dBxw22Ej+ZC12HrzMPALLFgEOkD4VDumyP6qufkHIqrr+Q9GIF6UyvGi4h/PidTjEOEwbDsOuI/d67RN1Dmt9wCOn1dN9zEpqTKQp0H81Es1nAlB9yB1tpwNh0WvZAJfSqmThfgJLZVHutR6D57f89ycgFkMCbsf+Goqf/AuO+f8CIz0t8+LLro+Qsomhw4HZ2dlHNvWLJ5B0gPz3Iw/mH/II8AjwCDwiAnK78fCeDqVFGlqEocUY0izu7OxEXV0d0zGmBZtz584xJntCQsKC47kMgtJeZjfKewL55O85EOqMBcVjcUwoM+DEiRM4f/48A5tJj9VoNKK1tZUBoQRKP+4lP0P6fvH7xx2/Fj6n+2D3Qmn/NjvsNitsViusc3Mwz87CPDsD88wMZqanMD05icnJCUyME3A6htGRUQwPj2BkaAgjA4MY7utHX98genr60d3di87ObnS2t6O7rRldrU3oaGpCa2MTmhvq0VhXg/raGtRUV6G6qhI1FUZUlRWjsrQIFcUFKCm8i/zCYty9W4C7eXnIz81BfqYe9zLScE+8itL0Cyi7eQamS0kwnlWg/nwcuq9rMJqmxYyO2GdOUycH0zqd1y5lWUqyQRQtxi82TZXHNbR3mkIxzdP53zjHpnS8FlYxHjZ2fg3T2H9+x3oceOTPdnXqwBwj1igxtcAeDUf7uSC0nAhAVYo37ia4I0EVhK2aeOzSHF5RBukedSJjkO5RxmMXaY9Sen20EtujYrEzPAbbQ6KwJSiCaY9u9g3Em55+2ODuhVf37cc7bvsxPDxEvT/sDqdZzVroJ3gZeQRWJgIcIHVZrPOpCtbY+NWvGSrOC4aqqa9I5diTfhudGUfmV7NXp3NZ7U6dCemLasyJlB6hQP+VCDSf8UflEQ/0XQheV2Dxaj+LZ399miQoMafXouqoL6Lf/T84/OlmnA/6GXqbq5yS48yJ0fVB0pVp8PlVeAR4BNZbBGTgafGegNDh4WG0tbWhqqqK6VbevHmTMdgJuHsYzOMg532251JiQfGTWaEEGhMQSiAzxZgYoZWVlUyfdWJigmUPEDhNIDV/OSMg19XFKfgUI9pkgyfKuiDtUmLU0uIiGRESy5m0bymuBJyOjYxilAGnw8z8abB/EGQA1d/Ti97uHvR2d6NrPmW/va2FpeuTIRRtjQ11TOu0vq4WtVXVqDCaUFxYhJzMLNy6fgNnT6dCq9YgKjwCAX7+8DzoDs99HyNg3/sI2/9LqL0+wPHAj3Al1gu5h0JQdjoGrZdVGLqlxYSYBEtGEqyGBGfa/rzGKRZS9+f1TsV58FQkI6hEzEqJzIRySp8E5iNAaf08tZ+P4zkrdFnqAPOrkFSY1imY9ujw1Qj0XAgFZR2S9qgxwR3XiD2qisOWeAJHnWZJK6E9uled5EyvJ/1RhRa7YtXYSezR6DhsjYzB9rAop/ZoQAg2+wXhDW9/vO7hjX91O4gNH/wKpy6egWN+fuTgBk286+UReCgCHCB9KhzSVX/0g+PZX/uTDJNe0Ffh98UKpInnYdarGUPy2YNTawNwpdU/i6TGVLoTHG097Y/6o54YuBIFyzrUYX2e6gGxfR16FQZvqJDwy1cQ/+FbOO+9BzfDf4HOyjvzMy0+6Xyo1ed/8gjwCKzxCDCm3Tx7UH7/8C0RgESA0cDAAGMlmkwmBoSSWdKFCxdw8uQJxvwkII/0Qh+XGr+Y9bgUcPB5PWZxHGQAeXHcCFhOTU3FlStXIEkS02MlOQJi4xIr91FSKfTM6PnJ4OjjnuXDz3a9/k3xkbfF4Oli0FQGTknLlFL0zVMzzPxpZnIKU0zXdBzjo2MYGx7B2PAwRocHmc7p8NAA0zkloLS+thomYylu5+Xg1o3rOHPqNA4lJUOtUDJANCw4BMEBgQjyD1jY/P394efvD28fP3h5++KgpzfcDnrAzc0N7vv3wdNtH4LcP4LS+xMcCtqPz6K9kKYNQP7RUFSfjUH7FSd4OiUlOY2iDPGwG7RwkO6pbBhKJquiGmaJsp6UsOopK0zFxrgW/doYkz9PY1B+L893nbOIasyISqY9OsK0R8PR8VkIGk/6o/KwO4rV+6FUhmKLNhm/UB7CzhXUIGUAqTIRe5Xx2D3vXE/s0W2RsdgaEY1toZHYEhQG0h7d7BOIDZ5++L8eXvjf+z/BXreP0NXVDDisDBqlXAVOI1mvvSq/70dHgAOkrop1Pl25jmd/TcioNfxQKsZ7UjbGpWSmiUQDqPXWkVN6PK3+mfUqTOoU6L0SjtbTAWg65o3xG3GwUHqSfn3JDTxvdcAuqTAraXB8/1bE/nwDTnnsRlrIe8iK/hXaitIBkHM7B0gf3fjzT3kEeATWWgRkcIj2BBDRnsAhOTWe0rMpTZvStcksiTRCjx8/vsAIfRwI+ryCml/mvggEfVgygD47fPgwiymlxut0OhQWFjBzINIIJbM9YjXy18pGQP73IIOm7N+G1Qb7nBWkZWqT95Y5WM0WZgRFgOnw4CBji5abypCbk4WrVy7h5PGjSE6Mh1athDIuBnHRUYiLpn0MYqOi2RYTGcWAUmKPRoaFIyI0HNGhgYgMDkRocBCCgoIQGBQMv4Ag+PoFwNfPHz6+vvD08YO7tx/cPX3gfvAg3NwOwHvfh/Db/wFC3D9AnPenOBTijutxHshOCoQxNRot1xIxlBaPWVHNFvVJCooAU4shHmaJNtl49fkGq5638Su/H9evr0SuYdqjN6IweDUK3RfC0JIahJqjPihJcsMttRc+VaqxSXsEP1MmYbdm5Rik5Fq/Wxn/IHs0SoGtETHYHB6FLcFh2BwYik1+QXiLjJk8/Zj26MYP30fqpbNw2Mxw2OcYMMpnSSvbX/GrrYUIcID06YBIF/nVt7Pr//pFnfG/CrrSv/umvup/fDO9ZNNXDbWV3xMLIWWcgl2XzHSKnK71rt8ZPcsBg6wfOqVToO96BBpOeqMtNQhT6TSYdGqOPsvr8XMtf/26b5jl1OhCVhJux7yPyJ++ghT3vbgW8C5yon6GfMWv0ZBxdqHzXwtNMS8jjwCPAI/AF0WAgNC+vj4GyBUVFTEn86tXr7LU+GPHjjHwjkBBmeEov/8yQOHz+luK0cP3RgCyrLNK74llS0ZJWVlZDHhuampi8ZeBUAKnZaCanp0MYH/Rc+Tfr1wESM+UGKOtzS0oLzPibt5tpN28hQufncOJY8dwKCURyYkJSIzXIFGrZvsErRrxGjUDSePVKmhVasYe1ShVbE9MUmVsHNsUMbGgLSY6GpHR0YiIikZ4ZBTCIyMRERaK8NAQhIaGIDg4BGHBAYgM9EVIgB8C/f3g6x8APz9f+Pp4w9vbCx4eHjh48CC83A/A68An8Hf7EKFuHyDC6xMoAtxwNNwL11SByDkUgZqzMei5psWUlAxk0JYIR0YC0y11SkupYJMWbUzDdF7flN5LamZMKuvt39c2fXgs59RCder5O7X55fE1H/c+HCv+9/NQJ5gxExFsdEpM3orFyPVI9F2KQPu5MNSfDED5IU8UaA9CrQrFe+okvKdKxNb4eLyrSlkxDVIZIH2QPRqHLQSQhkVi8zx7dJNvIDZ6euNldx9s/MgNH7i7o6e7k1FGSXuUvZH3K9cs8yvxCLh4BDhA6iJQ59MV409v14R+N6u6T8hsGHsps2bm29kVZsFQ4dilT8OUlIApStERlWwQ9Dx0Wk90D6ISMyytPgp1pwLQeSGCMUopPYkE75/oXFzfZ9XjJVcvujwAACAASURBVA/mLYwxkcAMtJpPBSLi7f+L5E+24aLv29BH/gJ3VR+hWP0Rqq/+/+y9CVRcyZnne0t2VdnVLtvtsttuL22Pp3ump997PvPmdc/r9jtzumc8bbs2VbmqtKtW16pSaWMVIAFiX3LPZAchIaENtIAgNxDaJZBAYpVAaN/3FbEm/3f+kYQqhQRSqQRCIu45wc28mWTe/CLixo1f/L/vs6G78zq6epXjyAgfhdTpKQuMKgtIiEawdreN0I3xFBkjlIrQmpoauN1uFBQUYNGiRULVSLgn1aC+MLQ/8FPP70wWJW1HEEobUhHKGKEMO0BFKMHzgQMHcOHCBRHbUsUHvVsrfTTHZN/h3nfjc8YiZfxRLiAwwdj27dtRWlp6a/FA9hNZ/2mpqd4+lMrkWX2P2a9SUkTICbYPlhS2E6sNKRarKDazBSxWk1mAU8JTglMWo8EIg94AvU4PXbIOusTkL1WnCQlIiotHUkwMEmJiEB8Tg7ioaERHLkBURCQWREQKd/3w+eEInxeO+WHzMT9sHuaFhCBk7lwEBgULeBrgPweBc2YjYM4szAuYhYTgmUhfEIACw3xszYzGvvxknF5txPViKk5N6HaZvK76LhvgsMFjJ+TUo9dhABw6UXrtOtAjh/fGvMcSHlZCmWoRggI+ZyIp/o9IKKXuox/5PbGawwwdjBbeh04T2kr0uFqsw7k1CTi/PAoHlkahMScUNSlzsM40H34GiwCkTJY02Zw6pBns3zGnCfg61ZgCutdTPTqxLzHTxEQDJsXrMSE2GRNiEvBWZIxIzCQy14eG46WgefijXxDGfvYZ8pYtgaeny/fyqR4rCygL3GEBBUgfjEyOlP8q2ztH29Bw9lnH7j2ac0+xVt7Q+0vHDmxwFqKbNzt0w3FxpXh0udhzcLtRYsC5glgcXhSGS8V6dLhs6LQbIFcG1c3F0N1cDI1tvSoGJjHocRhwzZWGlE9fgfXT17F07lSUxnyITbrPUGmZhTrrLOzJi0Nn20V095tI3XENVAeUBZQFlAUekQUIdghDCUJ37NiBoqJ1yMvLQ3Z2tgChdPFmIdRRsPOrJUrytRdBl8ViEXZknFDGCGVM1tOnT4s4rYRrBNO+4I2PB4LYj6i5qK/tswDjjBKE1tbWirok3JYKagJv37p/0Me3gGpqGtJTUpFmS/Hu+x7zOcGpLzwlRJXglMCU8FSqT406PVioPKXiVLrs010/MS5eFLrsx0XHiBLbB08JUCMjIhAeHg7GOWUJCwtDaGgo5oaEIDQ4CKGB/ggJ9EOQfwAC/eYgZM5MhM2ajuSAGcgLD0CJfj6qFsficLEZl93paN+QjQ5XqgCiBKO3oKjDLJI+edWiVJj6FglQLSJZVLtMFKUEBAqWPmFtoNNhRLvdgBvrdbi8LgmnC6kejUBLbgT2pQVhq9UfVkMkpulT8J6RrvWpmGJOHVL1qC8gnWK0YZLeIgDp+CQjJiboMSlOh/HRiZjA2KMR0SL26FjC0eB5eJHq0Vlz8FFwAI4cPwqo0GNqLFUWuIcFFCAdKajzwc5jc2uCVtGIX2yohlZef0lz1WGaswTtjlx0OfXoLTXi5igM3N5easDJlXE4nh+JtlK9yHTOgPZdjtEFiocGVD4asMqMrUyqBUciPG4jCiI+QNyHryIvYBKKo/6MTcnTUGmajmrbHOxLnYn6nPm4eeEIutWNwD0GAfWysoCywINYgABNAjX5WO59P4/HCOCYLIku2tXV1cI1nopQQh2qGAnvrFarUK4NBnR8Y2IO9r4n9bX+oFjCY9qQCZNY+B7GXaV9qbzdtWsXDh48KBS5g8UHvVvd+dajevzwLHA/tqZy9/LlyyLJVUNDA7Zs2SLi6nIBgXXM/iL7TP924fv8bn2Gx+52fLB+w8+UJZ3xaVO9hfDUt/QHp76KUwlPpeqUrvosEp5KcEp46gtO4+PiERsbi5iYGERF0V1/gSiMdRoeEYmwiAUInReBefPmITRsPuaGzkdASDj8g0Ph7x+AgNkzEfTFNIR+8SkiZ38CQ+gs7CxciAPOfBxxLsYlRzquOdNw02FFt8sMEefU6VWMwp4MUYTalMpTvdd1X9xPq3vqJ+k+W/0W7/yGgJQeiNeKk3FxTQJOr4pBS743c32TNQBrLWEINCXhfWMK3mGhotOciqlDCElFUiZTKghHWagenZBsggSkE+OSBSAdtyBOwFHGHn0lZD5eDArFi35BeHP6dOStXHYrc/3Du5qrT1IWeBItoADpg4HJkfJfG1sTNVdd3Q/tu85rZc3495ItqChbIpIPebgSLFaGvcq70TLwtZfocH7lApwvjBOZPuli1OPUw8OMn0/YKufo+z1GdLnMqMsMRNx7v0PanEkoCn8PFQmfYafxc1Rbp6M2bQ4OpM1AQ0YArh5vRPcAbqxP4uVc/SZlAWWB4bOAjD3JPWEOVW1UgxLqnDhxQigUqVRcunSpULQR5giX3ZSUrwxnBgM3o+U1Cb24p0qQhYB5+fLlwpWaClwqca9du3ZHTl6lBB2+fnGvb2JdyELVbnt7u3CN5wICQxts3rwZhYWFQkUtwTf7zaNq52kZ6ehfeC4SkMq9LySVjwlLbylP+xSnVJlKaMq9VJlKaCrd9SU4FYrT5GQkJSWJkpCQAJa4uDhRYmPjEBMTK2KdJkfOQ1JEGOIj5iEmfD4iIucjLCIUYfOZJGoBwkJjEDIvCvMjo7C+uAg7NldgW0UZysor4Ha5UeGyY7OrBHucq3HImYeTrsU4687FRXcOrrgycN2Vhg6nDd12I3qdBhHHdPTdhz4akYCy8/DYnUIaEXu0OAmX1ybgXGEcji9bgJZF4ajPmIsdFn+km6IEGJ3YB0QlIJ00RICUcJQxR8XeYBPu9YSjLOMSDRgfr8OEmCS8FZWANyNiQNf6sWHMXB+GPwaG4I8z5uDTAD+cOH4EvehFz+0RSu51yVavKwuMQgsoQDpSUOeDncemfXG/dtRhTFltu+ZqQnipHZfKbLhSZkBPqRU33CZ4GCtIwNLhGVwe5SB+k8G0C6LRVpzkhaEuqg692ewf5Xmp7/7qbU8mBKDtqB5lDFKPy4Az63RImz4W1umvYUXoVLhjP8FW/eeotsxAbeosNGYEoDVzNvZl+OFs4xZ0i9uBUXhtVz9ZWUBZ4KFbgGCHKsQbN24IRShjHRLMMdYh3XwZy9JX1UjAwyLhnlStyf2jgj4j4XulTXzPhcekzbjna1lZWaBbPJNRVVRUiGRJR44cESCaSasI2e62+aoUWW98rrZHYwEJQi9dugTW3Z49e0TiKybAYt0ypATr2lcFfLf24dtWhutxGpOe9UHS9IwMsGRkpCMjrX9JQwaVpXcc5/vSkE5Xfemun5KCdF4XUlKQSnDqC08JUC1fxjkVqlOTCSZRjDAaDd44p3o99Dod9MmJ0CXGISk+FnHxBKdMFJWExCQ9rCYr8jJzsKagEE6HHVu2bsauqirU1dZ6y549qKvZjZpdlaiu2onqnduwa9sm7NyyGZs3b8KWjRuwvdyJba4S7HauRq1jJfY78nHUuRhnHDm44kzHdVc66G5PcNrlYgJUxjj1AlTGLGVIJMY25X0c7+eYF0HdE3/1e2Jls6G3GcOzMRTbzRI9rhUl4uLqeJxeGY0jS8LRkjUPVWn+KDEHIMwQi8mmLEzoA6LvGr0u9lSRvm16+EUCUn72FEOKcK+fkGQEy/h4PcbHetWjb0bGi8z1f5oXiddDwvGKUI8G46XPpyNryWJ4PJ3w9Pag59EMA+pblQUeIwsoQPpgYHKk/NeWhrj/5KjFc64a/MC9HZtdhYAzeVTefFA5em1dvBjc1I3E0N9IDLWNmQiAN9n8Hu+NtRmddjOK5k2F/qMXkTd3MkqjP8CW5GmoMs/EXpsfGtIC0JQVhH3ZQWjO9MfpnavRiR6oafFjNCapU1UWeMQWIEiTQOfKlStCDdrc3CxctcvKyrB69Wrhwk1AI918JcwbLmjzuH4PoVf/wt9CCEq3+Pz8/FtZ43fv3i0UhVQWEoSqbeRagApqFi4eMFHS2bNnRVgDxgjdunUr1q9fL+qW9SyV1FSFjhQIOlz9qX/b930uFwYIiW2+iaL43GZFitUMq9kEq9koisVsFop0njsXZhhSwm53CHszsRvDeZw4fhznzp7DuTNncebkKZw4dhzHDh/BkYOHcLj1IA4daEVrcwtamvdhX1MDmhrq0FC3F3V7a1BbU4091btQvbsKuyp3YOeOrdi+dTO2bt6EzRvLsancjZ2uElQ716LBsQqtjnwcc+TinD0Tl5wZuE6XfWcKOhxmdDi9pYvwVHhzKdf8ob6HVp//1edBHUzM5GDmeh0ur0nC2QKGaovCwUXzUZsRhk0pc5BliMQUk02oOYcCht7tM6kenWKw4W3u9RZMTjZhYpIRkxP0mBKXhInR8Ri3ILYvMVOUgKOvB4XiNf9gvDpjNj4J9sOxk8f6BpC+zPUjdzhRZ6YsMAIsoADpSEGdD3QeL1TUxWnlu6DZD+DFMhfanN6g66NtYOSKn0rA9NVvBkZyO/EmDbAK5ahQk7pt2JM5D/oP/oBsv4lYE/k+KhI/QaV5JmpS/FCf6o99mQHYnx2M5pxgtGYH4GhZLro91JCqTVlAWUBZ4O4WINShsu3YsWNgrMNt27YJReiKFSsEeKArty/IGC6Y8iR9D+GPjA9Kt/hly5YJaMa4knV1dTh69KiIEcpYrQRtUv0plZ9yf/caVEeH2wKsD6qomSippaUFBHJy8YAxQglC2X5Vv3mwxGK0G/sMIbIIL5CaioXZmVi1YhlK1xdh5/ataKivF/FZL168KEJ7cBGBhfVCSM1QE1cvX8GVi5dw6cIlXLxwEefPncf5s2dx5tRpnDl5GqdPnsLJ4ydw4vhRHDt6GEePHMKhgwfQeqAZB1r2C3C6f18j9jXWo7G+FvV98LRmdxV276rEzqpKoaDfvn0rtm3ZiK0by7BzgxM73CWodBVhl2st6h3LcNKeiXaXVYT9uumy3VKTjuR7UHVuT9ac4l71KTLXO4xos3sz118oTMCplXE4vCQS+3PCUJs6Gw5TCGaadHjfkI6pFiummlOGRDHaH5ISkDJr/RSDFZN1Zkyie73IXK/D5FhvYiYC0jfCo/B6WARemTsPfwwKwR/8/PHi9GnIW7oQ6O0B6EWhJkTDPVyq73ssLaAA6QOByZHyT78uq4knIH3GUQ23qxAeVxx6HISko2tgU7/3yavvm64UkVmV7lhUkJ5fa0Da9Ddh++JNrJz3LlxxH2GHga71s1CX6oemjAA0ZwWgJTtYlMNZfji0xgJPV9tjeWlWJ60soCzw1Swgodrd/ouvMT7o+fPnhYsvoZwEoatWrcLixYtvQR2p5CKkeJIg5cP+Lb72kUCHEJT2YwiBRYsW9ana7ELVVl9fL2KESqDDmK1qe3QWYJ/gxv3dADSPc/GAKupTp06BKurKykoBQtetWycUoYTdbFcSgHP/sNvZk/p5vn1G9hsZToIxWF0uF3bu3CnsfvLkCVy5fBHt7W3o6Wa/8arAZN1xUYGqd/YpWRjbteNmOzrabqL9Rhtu3riBG1ev4frVq7jWB04vC3h6ERfOn8P5c2dw7uxpnDl9EqdOncDJE8duA6eHD7XiYGuLgKdUnDbvb0RzUx2aGmpRW7cXNXV7sHvPXuyurkHVrl2oqqzEzu3bULZlOza5inHQvhBtLpvy8lLzsxE5RyUgvWnX49r6JFxal4QzhQk4viwGLbnhqMuYi0rLLGQaYvC6JQ3vG9Pxtsk65CrSW671VI4yOZPeIuAo1aMEpBPjdZgYk4DxUXF4K9Ibe/T10Pkic/3vA0Lw0oyZeGfOFzhxpBXwdPYlaHp0Y476ZmWBx8cCCpCOFNZ57/OIiBjzD42Nz2grG5/RKiq+qVXgm39b3hCnuWvxiX09uh1paGfG+lESb1RB0ScPivrWaafTImJVwa4XblrFkR/C+Oc/YlnQJNijP8Dm5M+wyzwDtSlz0Jjuj+YsP7RmBeBAdjAOZAXjSOYcHFgWj+72q4/P9VidqbKAssADW4CQh4WAgAqq48ePC0Xoxo0bUVRUJIAO3bh9wYQCOg+ucCO4oi0JdagapI0Zj3Xfvn04ffo0rl69CipCWSfcCHN8ywNXtPrHh2YBCdgI16g+5AICQSjBnN1uF3F1uXggVdSyv7Den1RwOVS/izbztRuvRYxbTBC6a9cusXjAcBK8dhFMs264CdFXr6dPAcbogexP3j4lG4Jvv2J/kyEPPN3d8HR1o6ez61bp7uhE5832W8ULT6/hxrUruH71Mq5euYgrly7g8qXzuHjhLC6c94LTs2dO4fSpE6KcOnkcJ48dwenDB3H80AEcaT2AQ62taG1pxsF9jWhpasD+pnrU1+7Frqpd2LxtKyrcdlSXLsdx50L0uCwjEpL53oOqx0/2HKN//dIL8UaJDleKEnB+dQJOrozDwSUL0JAVipqUILgMcxFo1GOSKQ2TzFa8OwSxRvsrRyUg5Z4KUqpHJRwdl6DHhNhkTOhzr38jIhrMXD82JAx/CAzFi3NCMP7Tz5G7MFMkLezp7UE3PH1ZGZSMVF471V5Z4O4WUID03mByhLzjZ67G//rrLft2ahX7y7SKfat+ubFh+4/K9p3VnDWotOei25mENmc6PE6duvFQK7SPfRvoclnRYzfA4zLj8LJY6D/4PRbOfgNFke9hY9InqDR9jhrbTDSk+mF/VhCaswNxQJQgtGYF4mjmbDTlzkPHpRN3v/apo8oCygIj0gL9J/s8SQkLfE+Yx+gaf/DgQTBeJV18mciHWeMJHwh1JMSTYELuhwqCPG6fS6Wnb+l//lS2yTirtCczxrvdbgF0aHeCUCoMfV3jfetIPR4+C/j2m8G+lSD05MmToKKXGeMZH5SgjopfmSxJwjzVX+69gCD7j7zWECLLPsPHjA/KZFSbNm0SCzYMJ0EQTVd4gmkCzbtd3+6swweEGiSsnl709njQy0Wknh54ur0xY3u6u9Hd1SVKV2cHOjva0dHeLpSqN9va0HbjOm5cv4Zr167i6pUruHL5Mi5duoiLFy+I33CO7vpnzgiX/VPCXf84Th07ihNHjuLooUM4sL8Z++tq0FhZhc07tqJ8wwZMj0/G7sJMdJczcZMenY5UoJThlAzwOHRAqQGdLis6XN6kTv1Blno+usDlcNS3Vz3qjT16cV0iThfG4tDyaLQuisC+9CBUmv2RYozFR0YT3jalYZwlBVOHKCGThKRThWqUylFv/NFJferRSUkGTErQY2Ic1aNJQj36ZkS0cK8fGxqBscFheNE/GGNn+uHjL6bjwmnvHMi7tMJriCx3XmHUEWUBZQFpAQVIRwj+vPdpfK9i/z/+zYYmaO56aOW10Fy1RzVnfefbpRtw1Z2Gbmcy2p1WMLnNcAwo6jvUTcrQtgFmrjej3WlD9mcvwTLNm7XeEfcRtho+xy7rFyImEF3rvYA0GM1CPRoo4o8eyZyJ+oxgXDrSIK92aq8soCzwmFhAAgPCAwIdqhEl1KEiVCZKIsAhxJMuqv0Bn3o+OOAhwPG1Ie1FSMZkSVSEMkYoFaFMuiPVoLJuHpOmNCpPkypqAjgqEg8dOiQUoQShXDwg6JZ9RoJQ1U8G7yf97UO7se/I6w5tSsDMcB0Oh0MsIBCEcgGHEHQk9hmeE6+vslB1ysfSXd/XZZ+KVvZ/uu3fEef06lWxSMLfevHCBVw4dx5nT5/BqRMncfTQYRxobsbRPfWo2VOJXTsrMS5jGX4eHQV7Tg56S9LgcSai3WVGmysVjE/a47Sgy6VHl0jmpO6zh/Y+W9mX9u1wGHGz1ICrRck4tzoBJwqi0JIfiX3ZYaiz+sFtDEaQMQl/NpgxxUwFadrQu9ffAqQ2TNJbMTHZJNzrJycYMDlOh8kxOkyMTsRbC2IEHH1tXiReCZmPVwJD8fKcALz26cdIzUpHr4chOR5wcWVUjp7qRysL0AIKkN6bTI6Ud5Q1/NOY8hb8g303vuvcBa28ET907D652V3ouV5uhsduRpcrCT2OFAVIlYL0sW8DHoceXW4zthpnIPn9/42FQW+jOPpDbNJ9jkrzF9hrm4GmDKke9cJRAtKW7EC0ZAfhcNYcNKX74+yeDermQI12ygIjzAIDAQOCHcY7ZNKX4uJiAXTown03kOOr3OoPMEbjc9qo/+/uf0yCHSrcCHeotGU8SSpwCXTo3ss6IChhHQ1U2JzkayOsaY260yHQYkKe/fv3g4sHhHQyNqjsN7IdsM/INiKPyeejdT+YHaS9JAy1WCzCflxAoJK6sbFRKCnZZ/qrQWX/kHv2qZGwyfOR58Lnvpt8XYJTCU19wamEpxKc3oKnbTfRdu06GNv0/NlzApIePnIYJ/e1oGFfHRprahC+2oFnYzKhxaUgID0JV8rT0OtIRq/DKHIo3HBb0elKRo/yhnvs7+MfF7jbbjegrUSPS2sTcaYgDseWRWJ/XjjqM0Ow1RqATH0E/mw0YarZhrfNaXjHlIb3TNynDlmSpi8VpDZM1JkxIcko3OupHp0Uq8Ok6CRMiIrvy1y/AGNDw/FiUChe8g/C6zNn4e1pn+DsudNAjwKkvtc39VhZ4P4soADpSMGf9z6Psn3/om06iP/DsROaqwaacy+mO1247MpAt9OMHrsRPU69AqQKjj4RN1Uepx4XS0xI/uB3SJ89DoUR76Ms8VNsM05HtXUGGtJnY1+mv1CPtuTMFepRAtLm7CDsz56Lg1l+aM6Yg9aypQqQ3t9ooN6lLPBQLSAn2vxQ+ZiTbaqQLly4IJRte/bsEVCHLqiMdUggwazNEuANBi9GK9AZ6HdLWxHmyEJlG1186ULtdDqxfft2AdLoGk+F4UiBNg+14T3GHyb7ie+edUQQRQhKFTUVvYz1SqXismXLRAxYwm72GfYd2Q4Gaifq+O1qUdpLFvYbPqaKesmSJcI1vqKiQizYUInL6xZh4Gje+rdNCU4FJO7sErFNCUmvXLrshaSnj+Ps4aPY39qMo02NyHBvxvO6XPwq0Qot0YyXDAbUr7Gh22kASgy46TagzW1Gj8qn8ETcy49USNpFIO8yg/u2Eh2urkvEhdXxOLUyGofyItCUHYaalAAUmUMQqNdjgjkDU8ypeMeUIgDpVDMTNQ0NIBVu9X2Z6xl7VADSZBPGJxowoc+1fsKCBLwV/mXm+pdD5gtA+uKcQLw17TPkL1ssLlO9jF+sNmUBZYGvaAEFSO8NJkfKOyr2/6O2oQEvuCqhuRvxm5KdsDvy0ea0oLfUKmKQeuwp6LUrl4mROiCr87r/ttlVZsHK4PFI+PgVLA59G+7Y97HFMB1VllnCtX5fxmw0Z/n7gFGpIg3CvuwQtDJpU6YfWgpNfS4mX/HaqN6uLKAs8JUtwMkzgQ4VRgRwjFcnkyVt2LABzM5MdRtBDguBhAI2twObr2IPwhxCZaps6eLLGKFU3tI1nopCulgTrvlurB9ZTxJ2+L6uHg+/BVgPBE1cPGBMV8Z1bG1tFVnjS0pKxOIB61r2G7YRPpdtxfexPKb2d+9X0lZcPFi4MEckGGPIjvLycqGkPnLkiAjp0b8V+PaZ/q+N5ufyGsLrCuObMiFUV3sHbl6/gauXr+D8+dO4dOI0Dp84itMHmlHeuA/fsi2GZsrHXyXn4gfxNvwqNgFLlmXjZmkG2t3J6HLSK84KxoZU983KBkPVBghH20v1uF6chMtr4nG2IAbH8yNxYNF87E1n5no/5BrDMMWcgXHmHAFG3zXZMNmchvHm9CFzs78NkOotGJ9kxPhEI8Yn6DE+jomZkjA+kurRGLwxfwHGhoTjpaBQ/ME/GC/OmoMP5szEmdPHReZ6xh69XSM+mq9W6rcrC9yvBRQgHSn4857n8UNn3f/zc3cDtLJqaM7qq++Ubuk96U4XNxA9dK8X8XoYt1ENpkM1mKrPHfq21eMwAk4DWvJjkPz+75DjPx5rFzAx08eoNE1HTcosNKT7oZkZ67NkYqYv93Sxp4q0OZsZ7f3RkjcfPR3X0M1ronAl6+mX//V+L5bqfcoCo8cCctLbf+9rAb5GNRWVbYxR2dLSgqqqKpGVmcCBCizfpC9SnSUBhQI4dwc4vnahraQalI9pT8aRpH2Z/Zqu8QcOHBAglECaMJSgQm2P1gKsAwJP2X98z4bH29racPGid/Ggrq5OJEsi2KYilIpftoH+de/bLtTjO/sOFwpoM1+7se94QehCrFixQiweMDFVQ0MDjh07JmA0Y2qyTtT29S3A9k5bUk3a2dEJJnq6dvUqLp2/KKD/6WPHcfjYMfx97hp8L3Udfm7Jg2bJxnOJufh1tAmRhkS0FKcBbiO6HWZ0Ouluz6RNRvTamchp6O9B1X3+6LBxp9OEdqpHS/W4VpSMC4VUj8biyJJI7MuZh8o0f1QY5iFYr8ebNtttMFRklx8i9Shd6/n5b4vkTF9mrp+UyNijSZgYmyhc69+KiMXrTM40LxLjgufh5aAQjJ0diDc++RTZS/Pg6eGspwdqxvP1r2vqE0ajBRQgvSeYHClv+Jn7wD9/d1OzAKRjXHtvLHOWoN2tsjyqm5kn72amx2XFEv/xsH0+FgVhb8Od+DG2Gqeh2jYLtWlz0JTpL2KNerPWfwlH+dwLSAPRnOV9vC87GJ3XzqJLJG7kH94wqE1ZQFngfizACS/VoFS2EYRS2UYQSjBHRSizxhOEEkLIxC9KFXonvBkMaEmgI+EOQQ9jgxKEMvRAWVmZAM8tLc0iPivjhCqgcz+t99G9h4CUsJrQmm7ZVCUya/zWrVtRWloqQCjrmHUuVaGq39x/v5F9hTbjY18VNcNJUHVLFXVtba2wPeuA1zBez+R2N3gtX1P7B7cA2z7HDBb2gfa2m7hx9ZqIS3ruzFmcPX0Wrxa4MSanGL9MXwEtfSl+o1uMv07KgpaQHYVE7AAAIABJREFUjt8mGGBfmor2UhN6XAa0u1LRQzWpy6DUpAoQP7Q2wMRMbXY9rq1PxuU1STi7Kg7Hl0XjwKJw1KcHocrsh0xjJD42WDHJkoYp5pQhc6n3ddX3qkdtmGrwwtFJySYRe3Righ6TY5MwITr+Vub61+YvwJ9CwvGnwFD8LjAIL86YjekBs3Hq1HFAuNb3qvnOg1/K1H+OagsoQDpS+Oe9z6Oi6Z+1zfuhuXfjf9p34rA7B3AmPbTBQoHGJw80Pj51StDPmFMmdLqsqE0LguGD/41FAZP6EjN9ih2W6diTMgcNmQHYlxU0ICBtzQoECxM1NecEoyFrLi6fbEZPL91MODnqVgrSUT3ojb4fL0HA/cABgjcCOCZK8o11SOhAF+6BEiYNBgBH62uENr6/nSCHzwl1ZHgBgmUCZmaMZ4IdqgkJ0wh0qDIkbJD1N1DL9a3Xgd6jjn91C/S3u3x+N3sTBFFFffDgQRGvku7aTH5FyM2QErItyDbg2y7U4/sDo7Lf0Ia0KRWhjKvLeKzNzc0iPivDE1DVLvvNQLU+WF0O9D/q+P1bgPa9BUo7u9DRl7yJcUkvXbiIGeu3Qsuz46c566DlFOD7qaug2ZZCM+bi+aR0/N0CEz62JqG5KAdwpKLTnYQul07NdxQg/dptQMQdpXrUbsCNUh0ur0vA+dVJOLkyFoeXLBCZ6/ek+GOTYS5mWOLxrjkd75iyMNGcNuSAVChTjTZMNtgwRW/BZJ1ZZK6fwNij8TpMikkUcPStSG/m+rFhEXht7ny8GhCKfwsIwIuff4ZlyxfD09MO9PZJQb5cE7r/DqzeqSww6i2gAOm9weRIeUcfIH3aWYMUexFuupmUKflrDxaPD0RTAPNJratOp0XEnOpxGHDTacMivwlIm/46Cue/B3fiJ0I9uts2A7Xp/mjMCsT+7IEB6cGsABwkIM0KRvPCeSiP+wQnm7bBg154xI1CTx8oHfVXf2WAUWwBQoRLly4JN9OmpiZs27YNdrsdBQUFIiafdI0nlJAqLQVy7g/kEOCwSGXgl0BnOdavXy+UbUxOdfjwYZEBW7nGj8yO2B+EEvjIcBKMD1pdXS3iVlLly6zmVIQSeLO+Vb+5v77S/5rim2yKtmTiNhlOorKyUizaMKbx5cuXQdd4qhTVNjItICGpp9snLumNNrRdvY7kzXuhrXTh+3kOaIvX4kdZRfhmWgG0tBxo1gx8I3kR/iY6E/9fog45eQZcdaShrdyGTpeaBzyp84Dh/F2MPXqTrvXrk3BxbTxOFSTgaH40WhZFoDZjLiqt/sg2LsD7JrrWM9ZoBqaahhaQeuFoCqYIQGrFZL3lFhwd1xd7dGJMAsYt8CZm+tP8BXgldD7GBoXhFb9Q/HHWbHzqNwtHD7fCg27hWi+mPAqQjswLpDqrEW4BBUhHCv6853n8pqL6n//Dpkb8V0c19ruz0eM0ol25nChA/ESsKHsVpL1lNuzLDoXx41eQFzwVpbGfYLOOiZlmYE/qLDRkBqJJxBf1us/fzcXeF5DWpQVhzdxJuNK8VUBRsZ7aS1Sq7hhG+MikTu8hWIBAh4pQggQqEqkIpYsv1Yr3q2yTyrf+IEM9/xIASSAqbUKl7erVhdi0yRvrkJnHr169KpRtvq7xvio21hWL2h6uBfpDznt9uoQ6jKHIOmPmcoaTYLxXqqgZH1SqqOXCQf/6l+1A7b/sI/1tQZvxmNzL2Lp0jd+1a5dIUMUYrf0XD2T9+PYd+fhedateH34LiLqhCr7HA4LS7o5OdNxsR2HTEQFIn12+AU8tKYW2uAjawnX4VsZ6PJ9aAM22CE8bU/FMUiaejrViqiEeDWtS0eVK6VtMN8LjNKHLZYLHYUaXy9wHT43CE2k4YZv6rscLWhOOdvZlrr+yLhHnVsfi+Io4tOZFivlHdUoAXOYghBrj8Yk+W4DRyeZUvPsoAGmSERMTDRgfr8P4WCZnSsCbjDsaHoXX50XipZAwvBw4F6/Nnos3P5+BVUuXeENboBdd8AhhyC0l6fB3f/WNygKPsQUUIL0nmBwpb/hPZVX/9NOKvQh1lqPLnYw2Vyo8DhWTR92cPF43J3erL97o9jjNuGq3YIn/G0if8QbWhr+H8oRPsd04E9U2P9Sl+aMp0w/NIgkTEzHdHZLSvZ4K0tbsuaiIfg/7s8PgqSkSK6pCa+IhHlWA9DEetUblqftCAN/HvsYgCKW6au/evSI+KJVtBKFUthF0SpAjoUR/aKGeDw50aDer1QqTySQUglS3URG6c+dO4eJ7+vRpAdUY65Cwk/WktkdrAdlXBgLQVCCeO3dO1N/27dtF7Eq6bksQKiGe7DuqjwzcR3xtJe1EiExVqMViEYWqUNqXIQioomaiJC7eEIQSSqs+82j7y1B8O6+CrFf2QS4QdXV1YsexM/jFSje0wi34/rIyPLXUiW/kleC53GL8RfYaaIxNmpYPzboYmj4bfxmfin+INSHGpsMZexbgSkK3gyHGbOhgxnuHBd0OE9pdRnS4jEo48UQIJ4ZmbtPlNOFmqQHX1+twcU0iThXE4Gh+FJpzI7A/PQCVNj+kWRZghsGAd0yZGG/OwrumVLwzREmZGH+UiZl8M9dP7FOPEo5OjtdjckwyJkYn3qYepXv9K8FheNk/GK/OmIlpwQE4fuygylk/FBcx9Zmj0AIKkI4U/jnweQBPaem7n9Y2Hfy/ni+r6awsW4xOt15kd+TK6d2Akzo2NAOrsuvQ2NXjMKHbZUHjovkwffQ7LJk7GfboD/vUo7OwN9UfjRmB2Jfpf09AKt3r92eHoHzB22h32nBzSx560ekNVq4A6Sgc6J6cn0yIwBihjHdIdRvdTqkIpWpRgghCPKluk6BC7QcHO75wx9c9mmrBvLw8FBYWimRJhM9UhBJG9998YZwCPf2t8+ieE8ywvuiWTSDHOmTiq+XLlwsVI/sLAR5DIkgQKhcR5F71n4H7j7SZ7zWHizIMO1BcXCxU60zsxpAerIv+20Dwuv/71PPH1wK+10ZPTw9ar97A3xeUQ1u7HT8s2AhtVTm+vcyFp5ba8czi9Xhu4Vpo2YVeUGpdgr80LMQLSZnQ4lLwf8fFYdXydNx0pKPHoUeHSy/2HrvRm8yJsFQBQmWDAdpAh92AG+t1EOpRZq5fEY3DiyPQnBWGOps/HKa5iDTG4W2TFeMtGRhvScO7JgveMQ1dkiZfQDpJb8EEn8RMk+IYezQZExYkgrFH6Vr/WlgEXp47Dy8FhuCVOQH402fMXM/Yo50KkD6+l0l15iPKAgqQDgwmR8orjsYfaI4aneaqbXjftRFtwq3egh6nAd0OqxoEBxgE1Q3S0MDMobCrNzlTKtaEv4OUL8ZiTfi72BD3EXYYpmOPdQ4a0vyxL9OrGr2XgvSgcMEPwYbYj9CUEQgGZG93p6G355o3OZOnVyVpGlGD0Og6GTlR9N3TAoQEEqpxL13jz58/D8YIraioEPFBCR58YZ4CNwODG2kbqmd9QwVI6CX3EuwQMhOEbtq0CQQ6tD2BNOtC1s3oaq0j79f2rwcJ3GSfYX0xTqhcPCCgI+Am6Jb1LOtdtg+1v3sfkn1G7iUIlfbjnnZlkjHpGk8AzQUcKnN9r2kjryWNjjOS8Jn9o/9jWoDHeH1jffXvW0Nmod5enL3ZgX9dvxla0Q68sGYLtDWboRVuhLayHNoyJ7QlJdAWFUPLWYunMgrwzZRl+KZ5MZ4xZOP5xMXQYtPwYnwENhWmotORiXa3Ge0u5mTQoUfNCdS8cJA2IGKPrkvCpbUJOLsqFsfyF+BQbgSa0kKww+KPLFMUPjWaMM6SjnGWDEwyp+EdsxlvD1EW+ykGb9xRKkiZnGmizozxySZMSDJiQoIeE+OSMSEqEeMi4/BGeDTemL8Ar4ZF4KXgMLwYMBdjZ87EtEA/HD7Uil6RmEl5rgzZtUt98CiygAKkIwWD3nEeP195/Nta8e7nNMfe/66VNa7/gaOqodyVD4/dIlZJO12J6HQqBelQADv1mcMLV+lef3pVAlKmj0VuyNsojfkYW5I/wy7zTNTa5qAp3Q8tIjP97ZC0JTsQ/eOQtmYFoSE9COvD38WlYiN67TrcXG9Cx/XTXsd6D7xK0lF0mVc/deRZgBNTTkqpbKOyipnLmcGcMUIJG5YtWybgA1Whvsl+FMy5O8zpbxcJc3icYIx7gh66TtPFlzZmYqqGhgahKmT2a2YiV9vItoDXRderomZIA4Lsqqoq4bJNuM2wB6xv9hkqQ9l/+rcN9XzgPsR+0x8kSxX1mjVr4Ha7hb1pd9q/re2GgGwju9WM7rPjWMOFA6milmPNli1bRIgQjjX19XXDZ6TeXtzo7sbETTXQinfg6aLt0Iq2QVu71QtJV5VDW+GCttSFpxfbMSZ3PbTstdDSC/CCbTm+ac7FD5MzMCYxHd+OM2OaxYiNBVm45kxHm9ukXOwHgYOjfW7TKdSjybi6NgEXCmNxckUUDuWFoyF7PmpSguAyB2KeIRGTTBmYYk7HFJGgKV08piv8UJQpBm/WesJRqR4dn2TE+AQ9xsXrMJHq0agEjIvwJmeS6tE/BobgD3OC8Mb06ViSvwjwMEQJcyyoTVlAWeDrW0AB0jvA5Eg48NPi3c/9cuP+NdqG2h2ae2/9j5z11193b+m8XJaGHnsKmPW73aVDpxoI1UrpY9gGunzAPlf7u5wWbDN8IQDpqogP4I7/GDv001BjnYn61DnYl+EnQCiB6EDFC0oD0LIwFNuTP0dD5lx0ulNFwP7OEiM6TzVCxCDt7fEGLv/6V0/1CcoCd6huqMKRShz5WKpBL168IGKEyqzxdI0n0CGwIchhkXBCQZyBIc69bEOgQzUok+oQhG7evBmNjQ04deqUULfJ+pHNl88JEXz3/d8j36v2D8cCg9mXr7HPEFgzUdKZM2dE0h4mSyKgI+BmHcvFg8H6DIGfVEDeq92MxtdpH/5u2ignJ0eoQQmamZSK4PnAgQNgsiQu5vTffPsLXxusTvv/r3r+YBbob2P5nHsWgtC2tjZRZ1TzNjY2giB03bp1QknNumZ/Yd+Rdc9jjAk7XBvPs7unB2E1LdBKduLHxZXQ1u8QalJt7TZoq7f4qEnd0JbaoeWVQstdh6eyV0FjtnsmcjLn4Re6HDyVlI1fRSUgyJKImtVpaLPzvs8skjgRCHY4LfDY6W1n7pszmdGjvO9GzdyJMUdZmJjpZokO14uScGl1PM4UxOJ4fiQO5IajOjMEu6z+yDeG432LGRNNGXjPmIr3BBQduiz2dK0X7vWEpHqrAKQTk00Yn2jAxHgdJsQmYUJ0IsYviMOb4TF4Y340XgsJ78tcH4JXZs7BnwP9cfgIY4/2fJm5frg6s/oeZYEn1gIKkI4EHnrnOazb+vzPKuqOf3NDI7TyemiuOuS71ohMjaN9BVD9/uFVdw6Hva+uN2Lx7NeRGzAORdEfoiLxU1SapqPGNhMNGX7Yn+V/h1KUQJSwVLrcS3BalxWCsgXv4XqxDl1OKzqcVnSVJKNz/yZ0iElcl4rR88QOaMP7w+TkVH4roY6MD3rw4EFUV1eLZEkEoYzH1z9Z0mBgZzTCmnv9ZtqLhepA7pnwRcYHJTiTyZIIQgnWmCzpbmBH1pfaP3oLsA9R2UYId/ToUaHolSrqVatWCtBNGMq24atuvFdbUa97FxhoMxa5AEO78DrE+KsMP8BwEjU1NTh06KAIKSGzxvNapraRawFe13iNk7GouXhAyEmVb/+xRl43fYFo//7BRYdh3Xp6kHfwFDR7FX61fje00p3QiqugFVVCW7cT2prt0FZvhFZQ5lWTLnMIUEo16ZicdRiTWQgtdQW+a12CH5sWQtPn4tn4VPw2Ro/ZJh1KC1Jw1WUBXHr02k24WabDTZcVnY50kb+hkyHKHkNxgTrnrzb/EWCUcNRpQntf7NGr65JwvjAeJ1fE4HBeBJqyQlGTGoQKkz9iDHGYaE4Bs9YPhVq0/2dOMdoEIJ3KvcGKSX2xR6kenRybhEkxCRgfFScy1/9pfhReD12AscHz8GpgKF6eHYQ3pn2OnNxs9HR3cYVKiD+UgnRYr2Tqy55YCyhAeiecHAlH1u1/Xtu85+hzjqbOX9trb/60bCtOubLFCqgaIL/aAKnsNfLs5XEY0ePwZhrtcVlwJD8aadNexqp5U+GI/RBbdF73+r2pc9CUGYD9WQF3BaQHsnnc7xYo3Z8dJFzzd5tnClUq655qa49dh/bq9ehm/vreTqUgfWIHtK//w/pDz/6fSKUhlW0ECefPnxPKNoJQxgglcODkNDs7+zYoMdjEtP9EdbQ/l0CHe07sqWyjPRnnsKCg4Jaybf/+/UIROpBrPOuRRSpD+9ejej40Frhb/+ExKtsIrJko6fjx4wKEMmu8w+HAqlWrBAhlXUuQx7qXfUEqQFU/GlhVLfuL7D9cPJCJkrhAQxDKrPGMzXru3Dlx/eoPQWWfkfuhaSHqU+/XAnKs4aIb4yG3trYKmL1hwwahCF26dOmtsYaLRuw77DcP0k94jR3OECMeTzfKT13As85K/JW9Bpp9N75dshtPr9/lBaWEpHS5X7PJC0pXleOp5WUYk+/CU3l0uy/GmJw1eDqzAFrGMmi2xUJRqhmW4XsJKfj72GRMMttQtDwNF0pMQk3a4Tahza1HF+OUOvQKkI4CQOwLSBl79HpxEi6tScLpgjgcy49GS2446jOCUWv0R7Z5Pt436/ChPgMTzRnDC0gNVkzWmTGRcUcTDXgrXodJQj0a/2Xm+nmReG1uOF4MDMXvA4Lxh1mz8FGgH04xcz1jj/YKRnq/lxf1PmUBZYFBLaAA6UjAoXeew8rGZ7SKupqnyho6/pt9b3uSqwS9TrMKPj4KBvTRAHTh0ENAUrrau1Ow3TQTWXPGoSjyfZTHf4htxunYZZuN+gx/NGUFoTnrzlijVJC2ZvnjUNZsAUmbc4LQkBkIR8Q7OL86Gd10sXJ4VQKwJ6Nt2/K+m4hOAUoHvS6qF0eNBSQMkCCNz323jo4O4eLb3NwsFIoEOnRBpXKRk0oJcdR+YHjjaxvfybuEOb4xVhkjtLCwABs3VtwGdAgJOIGX9eRbR+rxo7EA+wohm+xD8ix4jOo2KkKZMZ6LB1JFzfol8GTxbQu+bUQ9vndfIgiTMVZpS8Iyu92OHTt2gIsHJ06cELGNqc6l2rB/Hcm6UvvhtYC8fvUfZ/icCwiM68qxxnfxgGFYfMeaoeg3vAYTwg7HxhG2x9OF1qtt+A/uKmiOGmiOPfhBaTWeK63GsyW7oQlQSrf7bdDWbcMzq7fgGWa7X7kB2nI3tHwHtCWl0BatF673f5W5An+XugTfsy3GU6Yl0PRL8UxiFn4aY8Q/6wxIzrHgcGkaQDhqN+KmK0W4XY+G++3R/BslIPWqR5NxeW0Czq1OxIkVsTi0ZAGassOwNyUAW4zBCDUl4i2LDR8aMkTs0f5qz4f53Ju13qsepYqUsUelenRcgl4A0gkxiT7q0QV4LXQ+Xg0Owb8HhOCPzFz/+SfIWZID9PL63kP5h4Ckw9GH1XcoCzz5FlCA9E44ORKOFBc/91P3wWatrAo/cu/GSccyoR7lxX40D3bqtz/+9d/jNAIOHXodXMk3o91pw+rQqVgU8jZKoj7ApsSPsMM0A9Upc9CQGdAHSO+uID2Y5ecDSINRZZmFKvPMvtijBgFIexwmwJGMGxtz0evhjUQX6GSvNmUBaQFOWpn5WiZ9qaysFEpFKhY5OaWLr4R5BBOyDMVE9UmCQ1L5R3tR3SSBDtVtVIQyLh7VUHTxZUgCuosyfl5npzdzvKwf7vsDBd/X1ONHYwECHUIVqhKZYGzjxo0ChDLpC9WLrGfWPfuJ7DOyfcu2IZ+r/Z1QlDbzXTxgjFDG1S0tLRUAjfElqcalKpcLORKE+rYGBUZ9rfHoH8vFg5MnT2Lfvn1i0Y3xXjnW+C66yfHGdz+UfYTXZybeGq6ty9ONC+1d+KeN1dCce/AdVx3+clMzfri5Bd/f1IynN+6H5qiGtp6u9zvwjXXb8dza7dCY8b5gkzfb/XImcirF8yLjfSm0heuhZa2Clr4SWspyfM+8GN82LMRzSdn4QYIZ/5BoQECKFduXW9HmsAFlVqEs5T2pNy7+wElveR/J93nL438fPlrmUhKQtpXocU3EHo3DqYJ44bXWnBuB2vS5qLL4YYk5DB8bU/CekQmZbHjfOLQu9hKQEo5ONljBuKNSPcrETG/FJmNCdIJQj74ZEY0/MXP93DC8EhSM3/vPxdjpc/Dp9M9w4uhBdMED+sUxuwJ6PSqE2HBdxNT3POEWUIB0JODQO89hN57WNuzZ/RNnI75wOPrgKIOMK7eQ0TKwP9G/02FGL9WddhNOrzMie9YbWBX2NpyxH2OLbhp2mWegNtUfTZmBaM4MEu71rVmBaO2Xtb41KwAHGZ80i7FIQ+GKeA/nCxPuCEXhYaB+txW9nRdEBnsFW57McU3CALkn+JQbj3FySldfwtDDhw+DIHT9+vV3QNDhmpQO5YR3qD+bNpLfQdglgRePSyjGx1Q+EZhR3UY1IZVtDE/AemB9qO3RWoD9wlfVJvuOPCu+RvBGcM1kSQShMlGSVLXJ/sL24NsuZPtQ+9vhp7QXAbK0jTzGPfsSlbarV68WCcaYKImLBxKC+l7XZD2p/fBbwLff8Ntl3+FxFplkzHesIQT1XXAbKf2FgJTq4+HaaJ9r3T34YFsdNPce5lk4/heuusDnXHWfP83irv1Mc1Q3EZ5qJbugra+CxmRO67yKUgFKCzdCW1UGbbkTWr4T2hIHtLwSoSjVctZAyyiElrICT1uW4hnjImj6RdAS0/G9OBN+nxCPvGw9jpRkostl8ybxcZrgsVsAuwUehwkdLoaCsogYpnAY0GtnPNNkwK4Tx7qdFnS6CFe94aKe6Hv2x1Sc0+Wy4KbDhOslBlwqSsaZ1fE4sSIaTUujULcwBDWps+G2zEWYKRYfmiyYZPIC0ndN1iFzsZ9iTBGffQuO0rW+D5BOitdjUkwyJkYlYfyCeLwV2QdHQ8PxWnAoXg0Mxv/wC8GETz5Afm666K5UZMsyXP1XfY+ywJNvAQVI74STI+HIuv3P/2BD7dHv2muwtWwlulwEo2bhNqwGYbV6+zi3AbFSz5tOh0HcfDbkRiB9xutYG/4e3LGfiGz2NbbZqEsLwD7hXh8sAOnBAQApoWlLdjBqTDOxMeoDcbN7u30YmsKCTsacunJUAFLvKuuTf3kfzb+QEzCq25gxnvH3qFakGypVWIQShHicFMoJqtxLYKH2t0Od/vag/agINZlMYk/YQxUUMyZT2UY1LuODEuqwLrhJgMC92kamBQiv6RrPDOYMJ8HkLYR1rF/2Eda7BOD924R6PnifoX2kktpsNovHVKiXlJQIexOkMVmVXECQ/UTuR2aLUWfFxR4mhmtoaBBjzdq1a4VC3ncBQfYb7kdqP+Ei1rC1td5edPb0ILymGZp7L7QN9TF3TL2cNeVaGZPU1kLsHXtuKUq1ou1eWLqWGe83QFvl9iZzous9s97T9X7hOmjZfaA0bSU021Jo5sXQjLnQdDnQkrLxmygDZsTEYkWGHqdKUoCKVMBNJakBHS4dbrotuOmyiQRPTPLU5rKhzZWODmcauhw29NBlXyV8GrGejZ0OE26UGnClWIdza5NwalUcji+NRNOiCOzNCEKl1R9LDfPxiUGHKaYUjLNkYKrZhuEBpCnCtX5CsgkT+mKPTorXYWJ0EiZGJWJcJJMzRQn16Csh8/FqYAhe8QvEv8/ww0ezP8eVS6dV0FE1/CgLDJkFFCC9Y0weEQcqGr/zm7LGo2NdFeh2p6PHqRdJbTgg3w5/FCxU9ni82sBtgNRpxg6rHxb6jUdR5Acoi/8MO4wzscc2B/UZQdifFYzm7IEB6cGsALRkB2F/TpjIXH92ZRy6XVRa+9qECwsWdNuT0XGqXgHSIRtMHu4H+07UfB/LbyF0k2rQCxcuCEUok5A4nU6RKImTUIvFAgkipMJR7kfqJPVRnpcvJOZj30K7ccJPoEMQSnhWVVWJI0cOi3iTsl5896wj1l3/4vse9fjhWeBu/aT/p1O1y7iUly5dElCH8So3b94s1IpcPCD0Zr/hXrYH7ln/su/I/aNsqyPxu33tJR8TLMtkSVykYTzW+vp6oQhliIK7bbK/8DX5WO7v9n517MEtIO3K/UAbX5NjDRNcEWRzrOE1kIturGvZbwjA2TYft/7C38BkaXIxayBbPKzjHnp0eHqR0XwM33DWQKvYt0orPfDsbfMv1x6jtuUANNfePZqj2qjZd6/X7Ls9WkmlcLu/BUnXbYG2ejO0wo34xqoN0FYy870T2tK+OKW5hKVF0LJW97nfL8WPLLn4mSEDmnEpNP0yaLEZ+GGUHmP1BqQuSUPtGhsulxjhcSR545Y6eE9pQ6fT5j1WqgPshj7l6cCu+bffi/rel6rHw2GbDjvVo3pcWpeMs6sTcGJFDI7kRWAfY4+mBsBpCUO8PgETLRkYZ87E+D5A+o7Jq/J8mHFH+VlTTSmggnSqKRWTDd7YoxKQMnP9xDidgKMTFiTgrcgYvBEehdfnReLlufPwYmAIXprlhzc/+Qg5S3LRS3d6j/LCeVjXJPU5ygK3W0AB0tvG4xHzZPvxb/+XsobWorIVIjkTSr1Zv7ucln7wRw2ywzHIqu94eO3MF5BSFV2W8BkWB01C8YI/ozxhGnaYvIC0gYA0e3BAyiRNrdnBqM0MwYaYD+EpS7trIrMuB12mEnF1/xblYn/7CDAin3FCKuEa93RV9M3kywQWTPpCd0VORJWi7d7KtcGAEifHEuhwT6gjQWh5ebkAOlRI0c2agE3WzWBQYUQ2rCf4pFgXvoVu8TJrPMMaMM6rdI0nsBusPajX7q8/sa/Iaw/7DBcQ8vPzUVxcjK1bt4q4ulSE8vohuZXvAAAgAElEQVSl+s3I6ny+fUU+lmMNFbz0PuDiAeuxqGiduB5yrJHXSnm9fJL6CsdTXjeGYyPW6fV4UHLiHH5Qugtaed0JzbH7r2+bg9mrE7Wyhs1aRWO0pmlPPbuh4Q/fctZ0P1tahTGlVRCglDFK13uTOY1Zuw3PFxKWboRWWAFtVTm05WXQ8l3ehE6LvQmdtOzVeCGjAD9LKYCWthxaSh7GmDMEMP1ZQgZ+HGvF30ab8C8xFnxutCB7SRaqi7Jx2WFDh0OPNhdjl5oBhxmdPObsvyj/8O6X1dzjwW3Z5TCivdSAq8XJuLgmESdXxeLw0ig0L5ovBBhV1jlYZIrApwYrJplTMcGcKvaMQTrVPDSAlPFGZfxRJmYScDTZhPF9mevHx9K9PhHjIuLwRni0gKNUj74UHCaSM704cw5mzPoUZ06fgEf41X8ZRmo4+q36DmWB0WMBBUhvG48f1ZPvVjT9s7axNuCHrho/raLe73l3vf+/2LceOeNOR5s7BSgxo8dhVrFublMGPvjAqW46Hp3tvInGvDFIuxxmlES8h6UhU1Ec9WdsSPocO82zsJcJmjICBSCl+zwz1t+ttGb7oyUnGKUR76E1bwEYSF9mrvetYwLSXns8Lu5eD9wKZD56LvMj4ZdyEjrY5gt0mHiE7ooEoUxgQWUL3Xw5GZVJS6RSh8ceN7XOcE+q5aReunnyOYEObbp8+XIRh5UqQqqijhw5IuAAYei96oxAQW1Db4GB6kECHS4eMEYlk6xUV1cLlSLVioR1rGf2GfYX7n3BDvvNcLfFx+n7fPuNtBshKBOMFRYWCrX6zp07BUhj0p2rV68KpWH/FuG7oCBhXP/3qOcPxwID9RXfT+dYQxU1k1sdO3ZMjDXbtm0T9ckkWLwusm/IPsO9rP/Hqf1+1XNl22ZYlKHeeCcgdG+eHlRdvIafu6uhlTXVaqsrXxhsDvYd955/e7Zsb/vTrho8W7b3+rfKai9q7j3XNMJSkcxpJ8as2/Gl6z1VpasJSumCT1jqgkYX/CXroS0u7otVWoDnMwvwdHoxNAJT2xJoljxohkX4aWIutIQMaDEW/CJGj98mGjHeYkNSmg0FeamoWmVFa1EKLtjpdm9Gl9uCXrcRcBkApwEel0G433f1xSllgqduhzdeqRS7DJ70iXM+s4hz6r2f5TzQgh6GW7s1F+J7TN738b1OMzrEnvf4/C5v8YYBkN/t+/9MPmVCt0hCZRKeil9+9qObJzyMc+iwG3BjvR6X1yXifGEcTiyPwsG8COxdGIrqVD9sMfohxhCNCeZ0vGu2CLf6d8xWTDFT6Zk2JDFIpxi8metFYiadWQDS8UlGjI/XYVxcMsbHJEKoR8Nj8Hp4FF4LDccrwfPwUmAYfu83Fy9N/wKrVy4SXZR569GrFKRDfb1Snz9aLaAA6WDj8bC99tMNjfO17fvwwsZ6aJub8Fcb9iG9dA0ulWWCAyldOTgwijiktwbGx3vwehgDoPqMx68NeAEpA94b0W23Ym3Y28gPnYqSqD9jU/LnqDLPQH3qHDRlBAj3errYe0sQWvqB0pasIDSmB6B47gS0u1LhcRjhuUvAfH4n7PG4vHUlenvagN7hUUmM1mFF/m5OVgkHJCDgnpNTxqWkiy9BKDP5MjkEMzMT1nGSJkGeVGd91YneaH+/BDvcc6IvQSiVbQShTLRDN1ECguFSDMk2ofb3toDsLxKmUX1IF1+CUMZ2bW1txZ49NaC6l4l8qPZlXRPkjBaYMxR93Pd6w+uQVFFzkYYglNcqJqqiwvB+QNy9a1q94+taQPYROdbI5+xD7DdUUVPFSxDK0AZcdONYw8RxTJbEOmef4X4o2tTj8plysYR24jaU7ZuAtEusl/bgeNtN/JdNNfjPjsZj/7Sy6ieDTrrK6n+sbWjYo5XXX9NctR8+Y6/+jeaoeUdz13Zq9mpopbv7EjpV4ulbMUq3QluzFWPWbIZWUAFtZTm0FW5oy1xeF/y8UmhCWVrcF7N0NbTMQmhpq6DZlkOzEpgugmZikqeF+FZSDn4Ul4lnYmz4RbQRv40z4g1dMqZZdUjMNmNpngVlq1JRs9aIw6VWXHBY0UalqdOC9jILbjoN6HLp0O3SiXtVj8PqndtxfuewinvYXt7HOgx997JMAmUQoJMimR67TSSS8vCx01u6HQwjZRCF7+X9bqfThHaXRZQOFwGqEQS1nQS5AqgSluq9eS0c1r7vNovkVI/7vIq/r8NpxI1SHa4WJeNiYQLOrIrFsfwoHMgNR01mCCqtM1Goj8D7FjPeNtmGBIb6uufTpV4mZyIcnaK3YDKTMxGO0rU+XodJMQkYHxV3y7X+5fAFGBc8H38KnIcX/UPxp+l++CxwNo6dZB8lHu2Gh4IPtSkLKAsMgQUUIB10PB6uF//OXRv6jHvPVa1sD37sqMXfuLZhb9kqMajCoQczKBKUCvdkBUh9Vk8fP0D4uN98fN3z580LA+ATkHbZrVgzdzJWhL39QIC0dWEINsf9GUfyF6DTnQpmqxer4f36CPsNHEm4XL4QPTcvwMPYPWobcgtQhciYbQcPHhQZzDdu3CjcT5n4hW6+nKByAkm4I+GEnKjx2OMyuRzq8xzIFrSZVAfyHBYtWiSUbRLoMEEVJ7wEoQQFhKG+E18JE3yPDXmjUF8wqAUIQuXiAetPqqgZ95XKRYI79hG2Cd8y1G3wSfl82oxAjP2G/YfXIMaR5OIB44NSgUsATRBKIM3FHII2brK/yMeDVqR6cdgswHrxHWuohGddsk451vC66DvWyOupHGuelLb9MH4H2z+3oRwTbilI0YPLnV3418pG/NJRf/yfShoHB6QrV35DuOE763+hNTY+I+Znu3c/rTHjfVl9m+bae0xz1PRqJVV4qrTyLgmdtkJjUqfVm4QL/hiqSglLqSxd5vS64eeVQFvkhaVjctZCyyqElrES30hfie+lLsf3bcvwgjkPmnkRnjIvwncM2fi2zgtOf5CQiZ/HpeA/x9vw14np+PukNLyot+Ftgxl+Ngt06RYsXGhB8VITtq00oHGtEUdKjLjgsKDNZUGP24qO8lR0b0hHT7kNcJsApxEeewo8zD/hsAjw2UkgaudzG3oEVCVkZfF6GnLvcZjEPXav3QQPizjm9dyikIDeVgSrck84y3ABnSJcwO0K0697zz/c/885xk2HAddLknF5bSLOFcbj5IpYHMqLRFN2GBps/ig3ByDMFIVperrTZwwzILUJODqJyZnoWk9AStf66ASMWxCLNyO8metfDgvHG0Hz8GJACP7NPxCvTZuG5csWobvrJuNTiNT1aiYzbMOM+qJRZwEFSIeLgQ76PX9X3hL6HXdtu1a+F78urcMkdwnanJmAXS8KVxO5AqkAqQKiw32z8bC/7zZAWmrF6rmTsawPkG5MnoZd5hmou4eCtCUrQLjc78+ei5LQiehwpQjXooHO1fudRtxwp6Pr8hGx9jrqrvVf4wdLMHC3SZN0V2SiJLpnU53IrPGcnFKlI+MdSnXbaFfq3GsSKyfvfB8n8LSXLDzGiT6VbXQFZdZhAjRmjWecSbpHEoRSPXU/m6zX+3mves9Xs4C0rdz7/rdUtl27dk2AOCoTqVAk2CYIZf3SNV7CPNZ//3Zxr3Y02l5nX5GFtqLNpDKQx5mAiiCUGcapvJUglAs4Mmu8bx3Jx3erP/ma2j88C0g7y/3dPpmLBwShcqzZu3evGGsYj1qONfKaKet+tPWDB/297DMsvAYNx8YRqgc96OjqxdS9LfiJq+7Yr+4FSAeaRVVUfFMrr/1fmru2XnPXQrPX4CmqSe01EMrSkipoxTu/TOy0dhu0tVSWboFGZWnhRmgFMrlTHyzNd0LLs/fFLqU7fjHGLCzCmJx1GJNdiKeoMs0o8Jb0FfiLlHxotnxo1jxoliX4j8ZF+Fv9QvxEl4MxSVnQkjLxrcR0PBefiucSUvB8vA2/TLDgvyWZ8G90tdabMM2aguhUHUyZOuTkGFC4xArHyhTsWGNBwzoLjhdZcL7YgqulFlwnVCUwdVnQ7aZ7vxXdbkJWM3pdRlEYJ9XjtIjSzfwVEojSRV8oVi3opQDHrhN7j4OqVqpVH+95VofDiDaqR4sTcWFtIk6visOx/Gi05IajLn0uas1+yDNGYoItGZ/pUzDZlDmkgNQbczTFG3tUJGaygnCU6lEBSON1GB+bKNSjhKMsTMz0ash8vB4Qhj/4z8X/mvUFPg8JxOnjh7/0gONKg1BiD0ePVd+hLDDaLKAA6UBD7rAe/7Gzca62YW+PVrb78s+ce66vc68UgxZX/ehWz7gydJnwgp7He/B63Adfdf5fr/35AtJuCUj7XOzvF5B645EGoCL2PdSkBKDLxZV0uiJ5Yzb1r6Mul9fdiLGZuk/VoWu0Xee/xu/lhFVuBDuEcFRYVVVViZhtBDpM7kBlG6EOJ2i+MOdBJ2yj8f8k2GFGZCrcaE+GHeCklUl26BZPoOOrbPN1x5b1pPaPzgK+/UWeBeMdEmDLxQPGByXQYegDAm9CHdVv7i8x0t2uC3IBQcZYpWJwzZo12LJli4gvyfigVOUSrnFBh9cx335ztzqTdaf2j8YCrCc51lRWVoqM8XKs4aKbhOGq33ydfpMGjjWEyRxrGLOYCzXsH0PdJ3hb0QmPCKEYdOA4/qKs9vQPHU23J2n6KrMwKkpddf+qOfb+T81Vu0nb0gqtoumA5qxt0Jx78VRZ/S33e219ZR8w3Q6NrvhF27xxSwlLRYKnjd64pXTHX1kGbTld8t3Qlkq3fAd+vMiOF3JLoeWWiFimf7lwNf4ypxDfzVqFb2esgJZNgLoaWtpq/CRlDX5mW4lvpiyGZusrBKnmxdBMi6EZFkLTZ0PTZUHTZUNLysL3EzLwq7g0/G1sGp5PSMePE9Pxf8al4rdxVvx7vBkvEa7pTXjXaMRnFhOSUxORkZGIvIU6FC41wr7chKoCE2rXmHGwxIpTrlScd6bgutMm3O57qE4tM6BzQxbaKnLQUZ6OnjIbPG4L4DKJIkCr04jePs8semcNHjP1680N+t+3P8hzJmbqKNUL9eildXFCPXp8eQwO5kWiMSsMe1KDsMXkjyhTMt4zpWGqiD06NPFGpYs9XetZmLVexh6VcHRcgh5vMv5oTOJt6lHC0T/ODcFYvxC8NDsIf/r8U6xcsRjdPd3oFs71fdflL2/PH82FWn2rssATawEFSL/KEDx073XV/6NWvvfs3zh2ef5fV5XnONWjDn2fWz3dKrxxYx5kwFD/8+gHbVUH/euAweuNaHfYUBgyGctCmaTpA1QkfSZikNamzkZjZsCXWeyzgnEgKxgt2UFozWLCJma4n4vikPG4YTeDyZ548zYgIHUw9lMKPHYdOg9sxWiNQMpJj+/Ex/ex7xhHFSKz+BKEUmlVVlYmYh0ShBLoSJDHff/iCzAk+PE9Nloe0y6+v1XaQtqOE1MWwh1O+JmIilnGd+/ejQMHDoikOwSh95qsyjrsX7e+9akef3ULSLvyP+XjwWwsFw9kgjHGei0pKRGAW6qoZV+RilD5/G7txPeYepx+SxHqu3jAkAMyri7jSx49elSAULrFSwB6PzUv6/d+3qveM7gFZB+RNpXPB/ovLh4wwRiveRxreA1kAiyONXLBTQJwee2U/UFeU+Xz0bqnXQb67bSdHGv4Prl4QBV1TY03nATHei4e+C4cDFRfD+s4AWmPiJ/Yi0VHzuBpV3W5VrHn+w9lkuVq+jutrPF/aK76P2kbGnRaecM1zVFTpblrezXX3r5YpVWgK75WIl3xqTDdDm3dVm+hK74ApoSmdMknNGUM0w3QVlTgmWXl+E5+GbT8vnimBKhUnS71Kk+fX+TEdxbZMSaX6tM13pK9Ht/ILsL3stbih5mF+G5mAbT0VdAyVkFLL/DGPU1dBi01H8/Z8vFdy1K8YF6CF0yL8YwxF5opF5o5F5ohF5puEZ5JXojvJmXhu0mZeCoxB1oCSybGxKfj23Hp+FFcGn4Sm4K/jbPiH2LN+O/xFvxbghW/T7TglWQzXteZ8GejAZ+ZdfBP0SMsw4QFmSaYs41IzzFi8WITCvMtKM03YPMKHSpXGVBbqMe+NXocXGPA8XVmnC624HypDZdKbbjhtqGtzIYOtw2dbht63AwTYAW4L2NJAcqtwAYLUG4BysyA2+x9je/je1wsPGYEfBJeMdTAl4VJsPjcuyfA7XWa0eu0oMNuwg17EjrXxuHi6gShHj2UH4OmRZGoz5iLKmsg8k3hmK3X40NjBsZZrCI5k4SZQ7EXClKDDUzQJOKOSvVogkHEHp0Qm4xxUfF4MyIGb4RHCfXoy3Pn4ZWgufi9XyjGfjELMwNm4tjhA6LHcP7SF/TlYXVH9TnKAsoCd1hAAdKHMh5/3Q95vnzfb7+3oZ6DOGLLnGh3W0TMGAXW+oM19fzJaBOMqWtEm8OGgpApIklT0YL3UZbwCXaYpmNPyiw0DABID2b5ozUnGJWW2ai2zUGvm8nLTOhxDRw3iTGZOpxpQpXdUe8clWHN5URV7gkQOCHiBJXx9hi3zeFwCDdUORGlsmSwyddAkzJ1/E5Vj7Qj3afp5kulDuOD0r2XdSG3rwJ25P+o/cO3APuJrAu55zH2mc7OTgHimDWe4SSobKMLN+tYqhhlfau+cGdfGMwmvnaTAIyLMlTcUknd0NAgElWxDnw31o3aRo4FfPsMH1MRKpOMEYQyPAivhbLPcKxhu/Ct/8HaiXrNayv2EdqMIFTahM8Jl2nf4uIiUIHLhZuRlFzs/2fvPMCjvM58/xkMtnGIE8exk7Wd3GR3syW7e3dvNptsbnI33ZXeBBIdm2JjTJGEhEBCgCpImhlJIIpEESBEEU2aKomOAfVCNZhiG2MbGzAGVGb+9/mf0REfYwkk1KUzz3Oe75tv+nvOe868v/MWdxV7F1yoxv4r19DLUXBJy31ADtLGGlrmgj9pueUlmiW/SLMUFImjteC4Zimopq2l2YqdoskCT7uPovfu99Bz12F0ryny1E0cazxNd9SE5gt4uhdaxh53Y/Enhugzp2mN12mvNAee2uhArw129FpvQ0+C09Ssu425TtlYIIo5T9lW78QTKTvw5Krt6J28HU8m70CP5Aw8Qm9UhvQzH+qKLei+fDMeW7YJ3ZZtQs9lm6DVQFUtcT20xFRoCaki1P+R+LXQTDXNuAZa3Br0jE1B99gUPFZzvOu5Su/VldAWs61Cr+gVeD5iKf5ukQHfCUuCFr4B2sLV6LZwJZ4KXYZeCxPxnUVL8cyCBDy/wISfLDDgP0Oi8ZuQaPwlNBZ9FxgwItyA8ZERmBgdjcmxSzA5Ngb+8bGYGx+DBQlxiE1ahvikBKxbtQTpa+KweXUsdqaaYNuYiD0b4nBwUzzyM1aiIGMFijMScWJXIk7sdLfjOxNxdncC3s9MxIndS1G+axnOZibghtmAL3eb8OGuOHy6dRE+2xiM0+sWoCQlBEWJvsg1+iEiLhKTYwwYbkyCFyvWG1moaWmLNFGYKS4BPjWFmRhaL3OPekXGYHjYEngtiMLQ+REYFLwAA+aFos+cYLw6Owj9fH3xh5kBGPzWFGzZmAJndVd17Wg/65r6Jl1JAgqQNnbJbZHnfyenaF7vnBI8Zy1BgSMZTpsBVcwt08Fzwajvr4Bu3WNAD0jdHqTb57sB6aG4t1GQ8M43AOlZ4UXqj1Or/HE6ORC7g7zwaUa00BGG1dT9OW75MxH9besyuMwxuHkso3b/tatM9TROr1+/LjxCaSzROGUOS4b40qiSUEd6tkkwoYzV+uGOXjbSQKWRz0agw9B4ekMRPBOEMsSXMJqAzfOmhwkK9HhKp23usx/0ofE5OTkibJtei9KLmn2t926j3kjdkbBCHevWIeqM1BvOP5QT5yNuHhw8eFBUjKdnIfO0EoZ66gXvs1F31K35JeAp74Z+AvOEyrWGm0Bca2RRPuqGnCPlWsN+lzqjn1O7qt7UJwOpL1JnpBw5FzH6gB6hzMlKEMq1hlEgnmuN1Bn2ZVvrjpPJE4XqunDi+i38Q07BJS3zAVXsm8v6spX4a9llmzVz3m81R9kvNVuRjblLH7Hkobc5D4+Zj+HRrBrvUuFhKkPyD9eE5NcAU3qcyvB8kdO0Jq/ptv3osXUfHt+yFz1rmralJs/pZuY6rQGpmxx4dKMdj2y049FNDjySZkPvDVZ8e70Fvdeb8WSqGY+nZqHHukx0I0hd6waqj67djV5rduGx1bvQc/VOdEvZgW4p26GxJWe426pteHzlNnRfsRU9VmxDtxVb8fjyrXgmaQueTtqCp5I2o/cytk3otXQTHluahp4ErYlsm9xtaTq0xHRo8RvxiGkduplSoYkCVevcqQLiV0OLX41HDMl4xJjs9nCNS0Gv2BQ8uyQZvZakQItd4/Z4pddrTIoAsI8vXoFvRy3H01HL8b3I5egZkYRekcvRKzwJT4Un4dGIpdAiE6CFx0OLSEC38Hh0D0tEz7Cl6Bm+DD3Dk8RreocvQ+/wJHwrbCl6LVqG74fGIMAQjg+3xeOLjAW4uG0Bzm8MxcnVIShbHoD8+JnYFheId2Ni4WNIwjDjCngZEzHKEN8icJTQ1ROQMrRehtcPDV8Cr0XRGBYaicEhizAoZAH6zZ0Peo++7BeIl3z98PrUd/DObF98dOk8XExJoZKONnQpUs9TEmiiBBQgba4lt0nv0yu7cM5jOSV4x7IPN2wMPyZAqt8j7n4wSD2moGT7HwNuQHrTGo90/2HYEOiN7aFjYY94EwdjpghAWrp8pgixP53sDq9/f6U/Tq/0w4lVAThmmoa9YWNxm4nnG7CJwIqet6zL4LTE4OsDG4DqW02cONvu5XrDRho8NIRomNJDhzkqmauS+Q5ZyZfhigQPDLMzmUy1MLSrGqCN/d3SMOXrpPFK7xzmXGUYKI1TQoDDhw+DVccpf4b4qlv7kIDUF6kr8ltJrzaCBAIF5qk8efKk8OzdvXu3qBjPPpfhqXqg09gxpJ7vhqQEYUw3wGJJzMNK6MwNBBZ3Y75JdWsfEpC6InVHfivqDBuBNdcaAmz2XXFxsehLzoX0pCbwVmtN3RsDdc0FEhDzMbne6NcaypQbM1zLrVar8AjlXHX16lXhmSv7pyMdnYQ9LMTtcuGj25V4aV/RxVYDpJ7WWnZJqWYr/lSzF3/aw170aTdr4TXNUgjNqmv0MpWN0FSE5x+FJkGqKAL1HrTdshgUYWpN28HQ/Zo8p/Q+la02hL8mjF+E8td4o0qP1M0Odx5U5kJNt0PbZIeW5nAfeb7R5g7t32CBJtv6muJS0mNV3l+bBW0NPVZrYKs4l96rbg/Wbqt34Ccp2/A886myGFXyNvRI3opeyVvQPXkrtORtoj2ychu+u2Ibnl6RgeeWZ+CZpO1uL1d6ujJ1AL1dl2/Bi8vS8MKyjXh+6QbRtKT1uNs2QEtiS4dGGLs0Hd3YEjbhyYQ0PB2fhhdMafixcSO+E78OjyeuRa/EdeiZsBY94tegV/xaPBm/Fk8ZU/Cd2JXoSdgaEoeXQoORkxKNC5tDcWpDEMqT56E40RfZRj/ExIVhLPOBGpdjhDEJPi0ISGXuUR+G18eY7qlcP4R5R8OiMXRhFIbMD8eg4EXuwkxzggUgfckvEH+cNRvDJ7+BtPVrxGaHy/XNzfWOpPPquyoJdCwJKEDquVS2zv309O6Pm0/8r96ZRT/7tq3w77Xs/OhHHaXYbt1UA0aNouhMQ+CPeo4Coh1vDLgB6VdmIzZ5ANIDSyYjL34qSpJm4MRKf5yqyT9aC0hXB8G2YAw+TAtF1X3C6vUycbKqpS0JTkssvspNQdWtqx1rnq75tjQmJAilcUoQymJJDI3Xe4RKI0tvcNVlmKlrdRux0iuQ8pEglGHU9Ag9duyYkDuhGkEBgYEEChIg6K91yIHWyb40+4M59r788kvhYcUwbYbGs5APc/LJXId6vVG6Ubdu1CcXyk5CZMqTUIdFX5gjlMWSuHnw8ccfC7BGj3a9jkj96WTDrkP/HPYP5zd68HKtOXfunFhruBnEdAecFzkWZL8T8vFcXqtvnKjrd/VKyk7KjTIlCN22bZvwCGUqAubV5eYB131uhFJX2Dc855E3XutoN+ENJwCpE19WVWPckfJL2va9L2pD0ru3jhGm+5Tc8m9pO072Fm1t8ZNaVtFftX2ny7Sc46dEyz1xUnOUfKHZSio1W1GlZiEsLXBqjpJLmqPkrGYtuF4LT2W4flaeO9dp1jF3cajaXKeH3RCVIFXC1F2HodW2gzVeqcyFul/XanKjMkeqCPFnjtSaPKlba3KkMk+qaLnuIlP0VmUTsJW5U7OhbSJcZeEpB7SNbDZoaR5N5FOVwNXsBq+pFmjrec2MHvRuXZeF76zj0Ypea+3ovcaOH6/eiR+v3oEfrNmJ59buxBMCwGZCW3Nv67aGoDYT3cT1XdBStqFXyhY8nbIVz6VsQ++UrdBWb3M3nidvEc+pzeWaQki7Fd2St6N7cgZ6J21Gr4RUPLdkJV4MS4Q234T/FTAPsTEhKFw7HyX0HjXORHrcPLwVa8QoQwLGGOIxxpCA0QZ6kLZMkSYJSL1j4mvhKL1Hh0bGYHD4YgxeFI0hoZEYEhyOgcELa71HX/Gfg7/OnI3/O90PM2dPx0fnTqHKxYL11PeOp+sdbW5S31dJwC0BBUh1q2Qrnaan99Qsha99O7f8wHM5ZZefyy65ojnKr//adgiXbEm4ZU1AlWWpyNGohzzqXIHQzjIG6NHJoko3skzY6DcU6wN9wBB7W/hE7F8yBceMU1G8dAZOrKDX6Gy8n+yPs6v88P5KXxQn+SM7YiK+tjBP7/1D66W8qi3xYAV7AtKv7Umo+OyMxwrQNmGa9YEBGj/0bCPQuXz5soALDI1nsSRCHRpRhBAyzI5HaWQpA/SuAVqXLCgnaZhSboQ60rONhj+BDtuWFrMAACAASURBVD1vWTWeRapk1XgaqHXd6jNO6+vbut5DXXuwBKQ85dHzFbwuPdvYZwQ67EOCUBZLYt/KYklSbyTQ4zjRe3HxvhwndY2hrnhNzi9y84D39ZsH3KQ5dOgQWCzpww8/FN5tnMPYL563uvqwrud5vk7db7wEpKylfOVRvhPXGqaS4FpDL2qCbK413AwiqJPFkqTOeK41nnrTFXVD/5spD9nkdeqKlBsfY0QH0w7QU53zE0Pjz549KwojymJJsn/0R9l38sjH9Of657b3c1lkxuV04pbTiZD803c0a5FZsxX+eytZYvV/TB56aFkF39e2FT8rWnrB97Wsov/Q7KW/18wF4zVHaZVmLXJq5oJTmqWgULMWXtVsxRAFoFgESt+Y6zQrvwaW5kHAVUfxZS275JIAqwKgyoJRHmH9u1lAiuH9R6Dt1DV6q+6saTveg7bjMDThpUqIKj1VCVI9mgCqEqzKIlR73UWo6L0qmwSuIreq9GjlkeC1Jj0APVs32933eY1NAFg+zjQCNakE6OUqmg3aJhseS7OhV5odPdPs6MGiVhut0NLoFatrAtDaoK2ndyyLX/Gcz62BtvSI3WB231+XiUdTtqPn8nSRb7Unc6guioc2LwrPzwjCoDn+SF8cgINGfyyJnY/RsYkinH50LRxl7tGGAtIEjDSwuV9DsErQyhB9H2M8vEVzv7+3YSlqizPVeI/K8PqhEUswXHiPRror1wcvRJ95CzAgMBiD/ObiFb856DMtAEPfnooNaamAi3XrWdJMeZC293lNfb/OJAEFSOtfJFvokcdsx//+O9nl6zRH6euarfSKZit2aZaCjxdZ7LjtiEeVxYRqSwLu2GIbFD4sIZA6KoDaUcaAAKQWI74yJyDNz0sUaSIgtYdPxL7Fk3HMMBVFiTNxfIUfTq/SAdJVfsgNG4/SVXNQaYsXwLMhv9lpSUCFLRYwx+G2JRG3LuTpZnEa8LLpLrfQqTRopBeI9NIhVDhx4oQI1ZYeofRuo0FFKEEDSw90pPGljvcHopSPhDs8l55tDPElCGWIL2Ha559/LrwMpVcOu1/2VQsNBfW2DyEB9g9hNaEOqy8TLNDTin3J/JUM35Y5QiXMUzryYB3xlBF1RjZuxkioI0Eo5yrOWdK7Td+VSm/00mjbc/YFm9QbeoQyTyVBKHOEsj8ZGs/+5RiQOqOfMz3Hhrpftz5JfeGR6zbXGm7M7Ny5U4BQpiJg1AdD4z03D7qaztQCUpcTd1zA0hOX0MNeukbbUfqcRo/O3PIffJvV6NvbbXfJd7Xs8jEClGYWTtDYzMXjxX3C03ta4WjNWrRTyymv0LJLKzVHaaV24Ay0zPyhWlbh/9WsBau07FJotkKXsANpC9a2omrNTm/VwuqeWXnolXm3Pb77GHp6tO6734NnEx6qwkuVYf81of+1nqqHoIkcqjX5VFmMqrYdgLZT1+i1+o2m926tOd++DxobUwfIRtgqwes9R+nt+oBjLaTNhba1pslrhLIErOsy8SRzryZtcudIjUpC79BYPB4YDm3GPPz5zcmYFxqEN41GDGNY/UMWZBphTIC3aEvhbUyCt5FgNQE+xgTwMS8Tj+5iT/QeHcGq9bHf9B4dEr4EwxdFYuiCcAye765c32duCPrPnov+vnPwB98AvDJ1JqbPmo6PLp0TNROYe1Tk7W3b5UR9upJAF5KAAqStvvw+uqfkv39g4+JXclizl1dr1lL81PpedV7WZtyxxaHK7G637DEKkDYgv2RDAJl6TvuCx24PUiOuZRqxwZcepCOxPWQsbGFvYl/0ZBw1TEVhwgwcX+6LUyv9cYbeo6v8Ub7cD5YQH3y+MwaVrFxvadgmgstiQoXNAKfZgApLPG6d3COSnbeFUcJKsswPum/fPuFBwtB4Vpsl1KFRpTeylCH6TUNUyoeyonzcMnMb9oTIzBnJI41TeulIoFNeXi7CFQlCCdcI2fQwVK76ckzIo7yujs0jAcpV3/iu9cma/cNchwzNPnXq1D2ebQSh7GPCO44JuXnAc6U39+pNfTKRcqPOyEJJnIvopc78oATPp0+fFl7sBGvMrSvDfJtnNKh3aYwE9HriqUP69+GmG+c5mYtaelHr1xqpIxwD9Y0P+ZyueJTrC3875cP78hrnGuqLXGvoSU3IzPyghM6Ez/piSTKlhL6P7td/+ud11vOa5AC12Gf7hSv4O4aq2wvPaTllSc/uOZnwlLVwc6sbaM39gY6Sn2qO43/WHCXull3+R81aNE6zFEzSLAUzNVvBPM1SR7MWpmr20gOateDMd61FeMZcUNu+Zy7A0x6tt6UAveyF6GW723raCtDTVohHa4pOdcs6ikdkyzyKRzKPoptH4zVN5FhlnlV6sNakAqg9MkWAvt37eDeZNqAWturB6wPOCWwltBUesczdKluNZ6w+nyuBKwtebbCg55qd7hyoCRuhLUnGU2Hx+M68xdB8w/HoFD/8T9AiDDGtEBXrGWL/MFXrh5uWYjgLLxmTMGJJIkYsToDXYhO8lpjgFZeI4fFuaErPUTbC0eExJlG1vja0PmIJBoctxrCFEW7v0ZCFGDB3Pl6fE4x+/kF4fVYgfuc7C6+8NQlpa1fBVXUbqGYuChVc31nnQvW72qsEFCBt7uXwge/3RG7xr39oL7qj2blzWIpnLHkYabbjqnUVWI270mKAMytOeZAqONppAXktIN1txPpZQ0SIfYYEpIvvAtLy5b44KcLs/fB+8mwcjpuKvPjpuGNPQKXVXcysIfDbZTbgNgEpdcsch68Kd8JZXQUXqwS08o3hvxJMSKjTFQ3Qh/nNnnKjwSo9QhkaTxDAEF9WjadnmwQ6rdzF6uPuIwE95OHTeJ9AhxsH1A2mNWBeXZvNBuZ9lZsHHC/Ku+1e8NlQHaLcpAc6X8PNGMqV8pVFX/TpJNgfdW0e3Kdb1UOtIAG97sjQeFlgjPMec70ybJu5Xzkvcn6Ucyb7n+cNHTNd/XlSbtQdykJ6UaelpYmUHQcOHBAglF7U169fFx6hBKHq9nASeO/zr/Br6zFo9nxojsKyH9pKyp6xFu16oEHVWZ9gLWYof45mLTj+tK0Iz5oL6m2Ep5q18JxmyTdr5nzrPc1akKVZi25rOWUQ3qqOUmj3a/RozS5xN2uBOyUAc67WNqYJ0DVrPjRbgUuz5qOHvRiPOYrR01qAxyx5eMySj57mY+hpzkM3a8EDmybSDdSAWT2k5bmZn1ngPkoIy3QCzLm6yYHu67KgrdoBbelm9Ihbi96RSfh2SAx6zI5Ab98gDDTGY2zcMow1GEQO0ocBpAzF91mSgAlxyzF7VTrmrduOwDVbMXvtVkxbsQGjY5LgE7sUPoZEeMe5vUe9lhgFIB0WFStyjw4KX4xBDK9fEI5BNd6j/YJC8GpgEPr6BeG1GYH4yzvvYIrfNHz64UX+QXJvILdekNvDKbB6lZJAp5OAAqStvrw+ml36m2fsRRWapQislPhfWYcR78jETXs8nGYj7ljj4TKbhIdcQ+CPek778o5U/fHg/qgmqLQYcXVnLNbOHIzUAB8QkFrD3sTeqEk4EvcW8hPeRXnSTJxc4YvTK31xelWA8DD9ZPtiVNpMqLY2zHuU/VELSK1GuMyx+Pq9NFRV3qr54/HNHHktOc8TPjAXovRG6YqG6P1+Ow1T+bg0UumpQ0OVKQcIQgnQCHQYqkgPQwlCpVcO+0+eK9DTkqO58e9NsMN+YxVmQgaGn8r8oIQQen3QAx39uf45XeVcrxMP+s0SiEqvUHoOZmdnC8915plkvkm9FzV1RMI3eS71p/E9rF7RFAnIfvB8D/YXvRLp1UuoTY9F5geVkQf1jQk5bup7XF2/W2iK+mIymcQcRNlmZWUhLy+vNiyemzhca6gjsnnqSX3959mf6v69Ejh9qwJ/zs6DZjsGLbvQ9S1b6fEfWIq7LiAFHtGAbo9nl014Ku9DPH3g/XraGXzn4Fk8aS8KF8Zsenp3Td940V74rpZdFq45isMa3LLLF2q2okLNWvC5ZtE13q9thV9q9pJVmrXkF5ql6L965RwPfZSfYSsq0SyFVzVrvvu1tuJL3Zg+wVqUpNnrbt2shYmatfB9AUEJQvWNOV2txXs0c2GSZi7Yo1kKXFrmMXdhq4z96MEiVMxnunontOVboRlT8VT0CjwZasAP/aPwy7AoeJuMmBCbhGHGFfBuYM5RVrgXsNOQiNGmJHhHxWPO2q2YvyYD0xYnY1rsWkyPT8XEqBWYtWyjAKYTDCuE1+gIAUhNGLHYhOHRBghAKrxHozGIletDwzE4eCEGBM1H34B5eGV2IF6dFYg+02aj/6SJ2LQ+WShItQtg9nthpdSRz/teLVL3lASUBJpPAgqQtjog1Rzl/6zZS67/yPIeNPtR/MpciAuOlai2NqzgjAJwDwZwSkbtV0YMjWeDxYSPMqKQ7DsYaYGjRIi9OewN5EZPwkHDWziW8A5Kk6bh1IrpOL3KH0VJ/tiz5B3csSbAZXGnn+BmQqP72hKHij3JqLz1BSroQUpjR/z9aL0E6DRulWHq9oaTMIeGKUEoDX56QDE0/vDhwyIvK0OsGeJLo1Td2ocEPMGA57ci0GG/EYQy7JSwgSkP6NlG2EmPNunV1tXh54PmAkIu2fhcKT/qC/WGOsQckiyqI/PqMjcrQTSBjrq1HwlIvZEgWv/N6IFIj9Dz58+Lwj3sS31RPjlX8qh05sHe1J4yotwkBOWRaw09Qs1ms5ijmE7ik08+EZtuaq3Rj8yWP/+q2oX+B+m9WPi+5ii6oTmKXD+ydGEPUmmZZmU91tNe8q89Mo/+e32tp7n03144dOkJ+ZJ2d9x16Hktu/S8Zi1kIa7bdTYLrxdWadbC6npahXidpXC/Zi381A1I33PnPN3CXKQWaGt3QVuxGVpCKp5avAK9Fhrxj3NCMUzkCF0qqtWPakT+UeYbHWoywduYCO+IeASu3g7f+FTMS9mBhMMXkFB2E0nlN7Cs4AoisvIwYXEy5m/YjUkJKfCONcEnxoSxUQkYERkHUZiJuUcXRmPY/AgMC1mEofMWYFDQfPSbPRf9fAPwR98gvPzOdMyYOs7tPdryaqc+QUlASaBeCShA2uprSe+cwv/7vK20QnNwl6wE08wO3HIkNB70qBB0JbMOOAZqAanVhAubw7Bq1iBsmuPOQUpAmhM1EQfipuBI/FQUL5uGE0nTcSY5AHujJ6EoKQBVNgJShtcTtJoeagxUOpJQde0jVHFH1sn6kNyfbT1AyvDhB0GRzvy4hD2EOoTFzHdI45R58zwNUwIFXqPnoedj9a5r6oEWlwD7gkCHAI4hpkxrQG8revjS05cAggCPx848llvjtxH0SNhDqMP8q5mZmTh27JgolETPNv2NOkN9YVO39iMB2S/Mf8xq5ZzvuIHA+Y9evhxLUm8kBOVcyb7nsTXGWmf6DCkzHuUGAtOwnDlzRnhRe46M+8Frz+eq+80rAc5Ub+SfZIh9ieYovqplF+EnlsKu60Ha6pZpx/jAntbif9EcxQbNVlSh7T4CjWH29CBlsaa1u9GdHqQJG/BY7Cp0W2TA/4s2wNu0VLTGhNWzQj3B6HBTvCjENGtlGuav2oKAdVasPvEVlpd8iZUl17Gs9A5WlHyN5OLrWFd8DeOj12He2gwMC4+FV4wRw6JNGBoZh8HhSzBsUTS8FkRiSEg4hgUvxJC5oRgYGIy+IvfobLw83Q8DJ0/Glg0pzatc6t2UBJQEHkICCpC2+qrwnD3/1y/aSm8zH8zfZxXBZk8DzKogU6M9ATsgHFS/0e09KjxIrfE4sz7EDUhrijRJQLo/djLeS5iGomUs1DQdZSv8YZ4/GtczjaiyMrze7SFbaeX9xnvLCrD6ySmBRF1OFypbGZAWFRXVAo/OZJDSkJeGPX8X79NjkCHU9CBkaDxBKKuPMzSeoEDd2l4CEgzoj/JbSRBKCHflyhWw2NXBgwcFoJOh8QQQ7HfZJMzrTGO7uX4LZSXBjf49KTOpP3yckHnr1q3CI5TVr2VeXVa/rg98sv/kTX8ur6lj80mA8qVuSJ3xfGf2EdOpMJ3BhQsXUFBQAIfDIfpUhsazv2VuWKUzD/YIpb7odUfqi5QdU9fIwnzcPCAIJYTm3HW/tUbpiufobZv7ISWnWdG9WrMVQMspVIC01a3T9v+B37IWP6vtPvZTbfexf9FsRZ9qLCqVsR9augNaaha0ldugJaZBi1mFF8ONGGxMAr1GWbne27hUVJlvWBX7ZfAxLoMPCzNFxiFs/W7MMq5DSumXiC2vQGLZTawt/RzRe08jKLMQK8u+RFLZlwjflYdZCRswNXG1yDk6MDoOQyJjMSR8MYYujMKw0EgMDg5ze4/OCUH/gHno4xeIl2cGYuDb0zDTbxq+vHqlbRRQfaqSgJKATgIKkLb+irC39EUtu/iKZi/B65l78Zk9CTA/RKjwQ4Chh4FJ6jWNB3BKZvXLrNaD1BaP8pTAewCppcaDlID0cPy7yF/6LsqSZuKY8V0cMU2Hy5H4UEDUsz+E9+kH+WDAttPV+oCUBrMejnSkc0+jlAYrq/jS6Kc3KEEoi4WUlZWJnHkEocoA1a257eyUfUOYQ4BA+MbiViw8Qs82WSyJ/co+JsyhhxsbYWhHGrdt+V2pM1Jv5AYCPUEJdAiZt2/fLuCZfgNBhca3M0Xx+DpSb9hPBHAsMMbQ+JKSEjH/Mbduamqq6Hd6UrPJvuecKaFeW47L9v7ZUm/kkTmKqTOUKwuMMTSemzXctGE6D3rlet7U2uMpkfZ7f/m5j1gM6IJmK6oiIP2p8iBtffu0I30ic5pai/aJfKU7D7s9STdkQkvegSfi1uL3S5ZhpA6QDjcuxTCTG5Y+2Jt0uRuQGpZifMwyLFi5DXM27sGKshswlt2GqewWkku/gN/aTIxP3IJVZVeRWHYNa0qvYopxPYLWboV3eKyAo4Nrco8SkA6ZHyEA6eCg+RgQME94j742azb+9G4Ahk18Ezs2rHRHf+g2O9uvxqpvpiTQmSWgAGnrLwd7Sv67l6Pgzs/MxxBqs8Flj0G1ZSmqLQ/nDecJf9T9+uGckk3by4aAtMpqBGzxOBY/E8m+Q5EexBD7MbCETRAh9vtjp+CIaSryE6ejOMkP5mAfXN4aLTxHWeCpqf1YbYnFnRO5cDH7qIvB9fS8uut91ZJTPg025plrL8ap9Mipy2CXhqnMFUkDldWv6dnGQiEEOvTSIRxgzkmCNv4+aZR6nrekXNV7uyXgKXPZF1I+vE+owzHIoi/Hjx8XxZJk9WuCUAlwPMeEHA/tZey2x+8hZaf3pqVMCUKZfoAhvnqPUIJp6Ymo7yPZj/qjfFwdm0cCUrby3eR9Hj1vnNuYB5lzHfO7slgSPUIJ6ujty7lR6oen3nCc1nWtPY7ftvxOlJFca+SmG/PqMiUNPUJZmI/RB5y/5Fqj76f79Z/+eeq8HUrABWR9/Bk0+zHXs5aiM9qeUvyNAqStb592pE/MKQ/TLEd//lh26V7NVvRF992HoW2nN2ku/nHVFgwxrsQYA3OPLgWBKAEpW0M8SBliP5IepHEJmGRYiVlLUmA6eBErS69jRck1JJXdQPS+swjZYMeaYx8hpeQ6lpd8hTXl1zFngw3z1mRgbEQshkfEYFj4YhFePyQ0AoNDwjBw3kKwcv1A/7l43W8OXpoZgFemzsQ0/xm48uH7cLlYF0FUGm2Hiqq+kpJAV5GAAqStvxzkHv/1E47SO3/JPIxjjm2ALRIVlqUCGjUV/KjXNx2eKRm2tAyNYjMAjnjsiX4LKb5e2Bzkje0ho2FeNB45UZOwP/ZtHDOykv10HDK+C0uwD25Z6GXdTJsIljjcydsBV/WdGiz6TYO4pZYAGnGEiRJMtqVBKj+bMIeGKRuvMSyehZJ27Ngh8uMxt6QsYEEPQxqodUGElpKZet/GS4Dgjd670rONaR3o2UuvK3qEEnQT6kiQJ8GEHBPqeP+QX8IcqTc8p0coZbp5c7ooMHbgwAHhTXju3DkBdR4U5tv4HlavaKoEJFCT70NQzbmZYfH0SDx16pQAcwSh9PJl7ldZZEzqDY9KV+6vK1I+UmfogS7XGnqEslASPW5ZlIrgmZtuTOfB3MZMU6DWGjlCO/HRCZRdvYYeOe+5/imruELLKUEvq8pB2voGasf7xG9byp/Wcsqm97QXf67tzsfjO97D75PTRN7RUcZlAo4+2GPUDVHl80bH8XWsYm/Cm6blmJWQiljHSTcgLb2GFfkfYc6mbESb85FSchXLym4gqfQ61pV9Cf/k3Zi3eivGhC/BiPBoDA+LwrCF4Rg8fxEGBi9Av7nz0XdOMIb4BuEvfoH4w8wAeL01BVu3rYfLVdFqzhqdeDZRP01JoBkkoABp668GuWd+rWWfvjPavAdf5JoELKpQFeyb7BWowGZLg83men8JSBOQNX+sG5DOkYCUHqQEpG/hiHEq8hJnITNkNM6sDUbFw1SsrycNhdMah1sH0+Cs+KpmEm09QEojnN4v9DqiwSiNx5Y+6oGs/FxCHX4PeulkZ2eLPHkEOoRqDFdkER5508MEea4MVymdtjlS/hxPhAgE17L6Nb0UCRzotUigw7Glh3n6saYfF/rrXfH8frKQOkO5yLy69Lo9dOiQCPFlWgKCNaYp4E3qhtQVeU1eb5sRoz6VEpBzMGEoQRxB6JEjR4RXPDcPpEeohKDsezb9+NCfd0Vd8fzNev2Qj0m58b7cQMjIyBAglBs2nK+YI1RGH8jRKXWGR/YVm9IbKZ1OenS58OHXd/CjnCP4kbkYBKTPKEDa+vZpR/1Ex4nvabnFWVp2MX6XcQDDEpIxwmiEl/Fe8CkB6IOO9CD1YfV6YzxGL4nH/LXbMTt5F1aU34DxeAXCrKUYE7YMy/MuY1nJDZGTNKn0BlLyPsbkmDWYnbwJIxZFYXh4NIYtjMCQ0DABRwUgDQpBP4bX+wXit37++J9p0zB99ixcvnAGcFaJYLY6ghg6qeKrn6Uk0F4loABp6y8HBKS2sjup1m2otEWi2swK9izSFKcgYT1AS8HP5oKT7eF9CEhNgM2IjDneWOM33O1BOt8dYp8dORH7Y6bgsGka8pJmY8dcH9y0JKIiq/m+u9Mag5t7VqPq5hetPjPT2OONHkkt4X0kDXe+t8wXSQOV3k8EOjI/KI1ThitKzzZlhLb6UKj3A+vrC4JQwmt6WDG9AaE2gQO9femJRQjBvpZgoi5oIeGFOt4t+OKpMyaTSehmcvIqUV1chvjSi5qehRKEcgNBgZt6h3GrPqCHavoP5nV6IjKdRGlpqUgnwTzJ0ouaodye4fFKb+7vESrnF84hcuNF5lnlNc5HMj8oU3iwwBhBKDfd6NnODUJ1a1sJSH2R/0c8vw03ejjP1fe45/Obfr8aX1VXo+/efPyAgDS3VOUgbX3rtON+IkK6aTlF03s6ij//5QYrhjGs3mSCF0Pla0LsG3dchhE1Vex9lsQjeG0G3jWsxoqCy0g8fhsrCz/Hqvc+wPKS60gs+wrLyr7C2uPX4L9qN+Ylb8MbhiQMpedoWDSGLoyo9R7tP3c++gTOQz//OXhlZiB+N2MmBr41ERlpqaiuuAU43XNj67lsNF1z1TsoCXROCShA2vILQlbB97Vdec9oluM/fDrrvRc06/G//Kf16J2z2cmoZGi92YRKawzcuRmbDwIpqKhk2T7HgBuQOs0GpM0ajDX+I9yANHQsWMW+FpDGT0fWovE4aHgXN8zxqMyKRZWleTYRnJYY3LQn4c7VD1t9XpdAhR5LNCqbAqpoqEoDlUcCMhZL0nuEsiCUDFWUedvkd6gPxLW6UNQH1kqAfUSPKpkjlJ5WOTk5Iu+rDIuXgEJ/bMo46kqvlTpDfWEjHJVhvpmZmQKgsUDVJ598gtu3b9UJdCRckHpU23nqpE0kwH5g2g/mCGW/EWQfPnxYbAgxfFu/cSD7neOgK437pvxWOc9QdjI0nmCZxZK40bdnzx6RV5cQmn3AjZy6wBr7qa7rbTJo1IeKCBFC66tXrwqILfPqMsf46tWrxSaC9IhvaXG5UIUKOPHusZPobS4SgPTnKgdpy9unneUTgG7POcoins0ux8927kOf5SnwMSTAx5D0UIDUx7AMXqZEDDPFi9dPjF2F+WszMMWQiqQjl7Cq7GusEO0GVpR/hdVl17Ag4xB849Mwd0U6hi6MxuCIxRiyKBpDFoQL79EB80LRNygErwcEoa9fAF6aEYC/vPMuAgJ88en5D9zpvhQZbempRr2/kkADJaAAacsuDwcO9Nb2ledrtqJCbd+Zy3+XU/aFZi++NtHqcFVZE3AzJwrYmYivbYSkCui1T6Cn+qW5+6XSZsC1LBOS3+mHdbNHYPPc0cgInYCssDeRGzkRh5dMxh7jDKx6pw8ub4vCzd0xqDAbUGkxoNrW9Dyk1dZY3DEbcOdiMarhbNUiTXJmpleN0Wi8J2yThqj0ZuNR3pfGPA1U6anDx9PT00XRFwIBGjkEazROlYeOlHLbHCUI4FF/Xle/sM8IsekRSkBH6EBgR6+2pkCNrvZavd7wt8v7EurQK5Rwh+HT9KQmDKDcmaeVcI3eoAretI2+yE+V+sL7+nP5uDyyrzjfsXo5vajdYfGrBQiV/d7Vxv/D/F4pKx7lOd+H6w11hWsN9YaAedu2raJiPNMRcPOG4EwWGJP9oo6tKwHqiLxJfZHX5FH/OKNFmELnvffeEylYuJlK0K3ve/044jpE4N0qt5rfsqz0fWi2Qmg55fixCrFvWfu0M717enr3Z3NOxDy59xy+ZS3M+6X5YNVfNpnRJ2GNgKTjjIkYHxuPUXEs0rQc3jVtpGEZRhkS64SoLObkUxOi7xOTiMnGFASn7sKUmHWYk2xFysHzSD56EdG7j2J81Cr4J21G6IZdGLYwGl4szBS+GEMWRmFQyCIMCnEXZnotcB5eHpoxPQAAIABJREFUpfforED8fkYARk4egx1pKbWeo62ia+pDlASUBBogAQVIW3aJAB7RbEUzNHvJph/YCj74tiX/U81eXJmesxPIMuCLnCXA7qW4bYtVgFQB4q6TYsFmwMfborFq2gCsC/DGlnkEpONhXvQmciIn4eCSKTBHToYl7A3cyDIIQHrbYmxGQBonPFLvnNoPp6u6TQApPTcIbyT8lIYpr8lGSEYjxu2lkyuKvhCs0iNUnx+0ATO9ekobSYCGKgEcQ0xpnBYUFAioQy8dGqDsa0IICfD0Bqo6v3+or9QZ6hDlSKjDc+kRyjBfehIS6jDXZF3eUJ4goY2GifpYDwkQVhPofPTRRzhx4oTI9coNBObVJdCR8I5pRNj3SlcerCt6GUkISp1h41rDzRnmLmYOY6YjkB6hdW0cKL3xGLDt4C77iWsNU+ecPXtWbALZ7Xaxkcq8yRJ6S53R//fQjw15zseZW7lVbjWANOvSFWjWAgFIv6sAacvap53p3dPTuz+593hcN2vxZS2n5KOe9nz8s/3Ytd/vPoA/rNmGPvEr4W1cWlPVPlFAUVndnpC0vvB7n7hEeMclior2Y2ISMcWUgrmpOxGcsgPTTRsxLSENM5enI3jjbsxYsR5eYUswPNzdhi2KxqDQCAFH6T3aZ04wXguYi1f8AvHSDH/8dep0zPSfig/PnWgVFVMfoiSgJNAYCShA2qJLxHfzzj71tOP0Wc1ehP/KOgotuwT/ZjmMs/aVQFYsrmUnwGmOR5UtuuvAMQVCVV/bjDi3cSFS3h2I1EAfbJk7GjsJSEWI/WQciJ2G9NleOJsWhmu7lrgBqdkNSJvDm7Wa+X7NsbhZbIHLVQnnXUeMxsyeTX4ujRZ65/DI8OktW7aA+Q4LCwtFrkNCVP2NRun9mv656rzlJSD7goYpvanoDUp4TahDwEDjlCG+BDo0TvXVm2l88jqPDzJUpcHa1Y9SVpQb9YYglMBsx44dIrcuPamZN68ueMNr7CfPxzzvt/yoUZ9ACVDu9Kgm0KEXr4Q6BNqEdAzxpb4QhFJ3pI7II8eA1Af9ubymjm5PUMpBLzOuNdx04wYNq8aXlJSItASMPNDf2D963ZCQ1PO6/jXqvHkl4Clr3pdrDf8bsDAf1xqmYeH/BuZ+ZX9Tb9hkv+vHQGP0grpHL+3WuImx5nKh8Np1PG89Bi27HN+2FexoUQNNvXnnkQDwyKOO4kAtu8SpOQrKtJzSrzRHSb7mKHYRlv5qRw5eWrkeA01JGG5MwGiDEeMMRhCS0pu0PkAqrxOUjjYmYBy9SiMNGB+zFL4rNohiTFPiV2Jo2BIMioiGV1QMvMIWg3B08IJIDJzP8PqFYO7R1+k9OjsIL/sF4tV3Z2LElInYtGkNnNV34KqpTfAwuiZ052FeqF6jJKAkcB8JKEDaogvEL+xnn/oX26kzWnY+/jWrCD1sBQg2Z+K21QSXhSHD8XBa4lBpi1XQTIHTLjMGKq1xOJEShJTpEpCOwu7QsbCFv4mc6CnIjpyM9NmDcTkjCtd2ROHmrhjcNhtRYWmmdAfMZWox4OaRbUDV1+7cP/eZJlvqIRbboYcGoRpBQV0h2C312ep9HywBaaDKP6A8EiQQ6LBY0vvvvy9C461Wa23RF4I7GqZ6j8bGGKVd+blSbnrZ0bONmwcEOoQAeXl5wjuKHrnsB4Jp2T8P7lH1jNaSgOwTCXQ4vxFe0wO+uLhYeCkShBLqENpx3LPfZdPDna6sEw357VJmPPL5BMbSi5rpJA4dOiS8qFlgjGsNPanVWtNamtC4z5F6w6PcPKD3O73gGRpPr3im1mGqEJmGhRsI7Pvm1hm+7759+1plfhUOpC4XLlVU4Vc2AtISPOYoer1FDTT15p1LAtYCL81eHPt0dvm+x63Fh7Tski80WxE0RzE0e0HVv2cdvvnbzTb8cTlB6TKMNjYckBKUMtyeYfej4hIxJjZBVLf3iTbCOyoO3tEGDI+Kg1fEEgFIRWh9aAQGhIRhQPAC9AsKcXuP+s/Bn2b649WpUxEUMA0fXzgrJghXm1khjZuf1LOVBLqOBBQgbdEF4hf2vKf+t738lJadh5+Yy/CM5Rgctk0inP6OzSS8SF2WGFRYTV0GjjWHB6B6j2YChW0EpavtJhw1TsOaWUOwPtAHGfNGIXP+GFjD3kBO1BSk+XvhYNw7+HR7JK7tiKwBpCZUNFORJo6fakscbuxbh+rb19rkr4mnRw4NIl6TBlLXWYTa1y+l/KVnG/OvESoQZBPM0eOKVeNpnBJESE8dvYdbQ4BGV38ODXnZKAsa+oRk69evF/Kl5y09CVks6fLly6L6tdQX/WiROqP0Ri+VtjlnHxBWy6Iv58+fF17UBw8eBKvGb9q0SXj9Ulc8vUI5Bpob7nQ2HZP6Io+EoMwfKSMPZNX4srIykVuXMJr94XljP0l9UWuNp3Ra9z7lz1Q5BKH0BuVmKb3gjx07JtKwsNgiPanZ51xr6gKhfKylPKgJXQnYWwOmiyAepxM3nE781ZEHLacMPazF41vUQFNv3nkkwHR2uceDNFvpxy/ay6/+zF52+3s5ZR88mV14Q8suPa1ll3+h7Tl1pVt26Re/3X3o9iup2zEkYSVYjGmkIQnehsSathSjRF7Sb4bdexuTMIJN5DFNhHdMPLxiTBi+2IgRUUZ4RxgxPCwGwxZFYUiN92j/4EXoN3c++gbOw2s13qN/nu6Hfm9PwdbUJDirK1AF4tHGh7Fxo+vihQvIz8vDsaNHazePuXGs5vbWncvVp3VGCShA2rILRG75t7Ts43k9bEXobTuK/zEfxMfWVaio8RitbiNApQBjxwaMHb7/spfCETkZq/29sXGOD7YHj0Jm6BjYwsbBETUZ62cMwwcbF+KzjEh8uX0xbuyMwa0sAyrMzVPFnvJzWpfgTnYSnNc/gpMhn51xfle/SUiAfxb1TS8WGqjSOD1+/Ljw0rFYLMJLh8Yp4Z2EEp0NurTU79HLi+c0tKVxT3ky1+GuXbtE9Wumk2C+PIZYM0UBjXHZV/p+UuetLwH2Q10wjdfYV/SiZt+xD7l5wFQHhNyE3YQ2+nHQUmOts72vXm7UGTZekyCUXtQs6CY3D7iJwzlM9lPrjxL1iXoJyLlL6o58jPcJrFngiiCUoevcBJKbB1xr9H3fXsY1U5h4pl+Qv6lZj/wD5nKi2uXEsEPuKvb/aC7Z3bIGmnr3TiWBHaXPabuKnu+1t/w//sZe9NtejrJf9s4u/c33Lfl/p1lLfqHllv9WsxcN7Wkv/vwHlsIvfrXjEPqt3IzhhmUYYVwKL5MJI0wmjI5bhlFxSd8Iu5f5SJmTdERsAryWGEUbvtgA78g4jIhgeH00vBZFYvB8d2Em5h59fU4whvoFoa9vAP40azb6TJ2JaYHv4sL5M2B+Lw59ZwMtEJezCpVVldi3Nxeh84MxYdwY+IzwwkifERjpPRzjxozCbD9fbN+2FV9/TVDqhLO6qllVVb2ZkkDXkIACpC27PuSdfUrLKX//Z+Zj0OylCLDaccdmRKVVhdR3eMin4PbDez07lmH3/LH3AFKG2FvD38DO4FGwLpqIj7ZE3gtIM5sPkFZaDRCe27YEVH16FtX8g6IIaadd82icEuiw8jUrl9PLip5tBKHM+0pg5xkaL8NV24uh2p6/hx6CEujwvgzxZWEdhmm6Qeg5fPZZ/aHxEi502oHYwX4YgQ4BHEN8CULpRZ2TkyNyhBKcsI8JdagrEoKz79vzWG0v303CYwlBKT96hBIwsygf5UxPQoZW04udmzgyNJ56wpvSl/apUPSiZgoQudYcOHBAgFCGxhN0y0039n17X2eo463ikVYDSImLZuWfgOYowd9ZSi0ta6Cpd+9yEsgu+LGWU/yBll36lWYvxgvWI/j1FhsGLdsI77jlGGtIgJfJAC9TfL2AlHB0RKxJwNGh0XHwio7DiMia3KMLozBsobsw08DgBSL3aN+AuRjkNwd/9Z2N382YgQFT3sLOtGQA1W4w2gjb47PPriBmcZSAoWNG+2DiG+Mw8Y3xApS+MWEsJk98A2PHjMJIn+EImhOA06dOKveP9rlMqG/V7iWgAGnLrg/2s09pueVn/iMzD5qtEJm2zYA1CqJIjAJsDw/YlOw6tuyyl2GzvxfWzPYRHqQ7g0di14JxyIqYiNSZA1GSFICPN4fjs20R+CIjWniQfi0AafNsLFRajXCaY1FlNuDOhSLxJ4VepOrWMSSgBwN6WEAvKnpTsfo1Q7MJQvfv3y+8FSXQISCRQE/BnAdXvpYgR8pNHqXsaOyz6Au9BwlCKXN6SDHEVwKdjjGqOt+31OtGXTrDX8zr1BuZI5R5dQlCmeaAmwdr164Tmwfsd8Ic/XjgNdW+KQMpI8Jjvb7wupQhwRPTDlDO+fn5+OCDD8QGDueuukLj9aNT9qv+mjpvXglQJ6RXrl53+ClSZ7jWEB6yUBKLXXH+4zzIvLrsX9n3ss/lnNmRdIZjmBuLLX5zcpOa0QPVSD5xAZqtGM/Yy4Nb1kBT797VJPBsdulvfuIoufaUtfiWZivhOLup2fO3/o31PbyyPgve8Wsw2sCq9QnwjkvAyLilApTSe5R5SN3eo/ECkA5bbIBoUbEYXpN7dOjCKAzReY/2DQpBf/85GDArEH/09ccfp72Fab7TcfXCGTjhBH07XTQ+HmCAcM75/PPPEBQ4W3iMEopOmvgGhnsNwaCB/TGgf1/Rhg8bgjcmjMNbUyZi9CgfAUwvnP9AqC/nM3VTElASaKgEFCBt2fWBgHRP4ZkXzKV4xWLHRdtKVFrjoELrVYh7V/Wg5dj/KtOA9TMHCUC6KWgkts8jIB2PzaHjscF/GM6vC8XlzWH4bGsEvtgejRs7luDrzDjcyWouQGqC02JAtTkGX5/aj2oXd3LVrSNJgH/2GK5IsEDAQI8rGqcEoTI0XgIKaah2RAO1rYxpCXNMJhPYaOQThDLXIYuF0LONYIAglN65+jBfCXDksSONq87+XRku+8knn+DEiRPCi5ohvps3bxZ9Sw9GqTPsf9naagx2tM+VOsMcq9QZeggSlNEjVG4e0KuQ3oUShDKlhARxnX3sddTfx/7hPHfu3Dmx1mRnZ4P5Qenty/5l9IFeb+R609HGb13fl/M+f3eL35xAlasacFVi/4dX8Yi5AJrj+JSWNdDUu3c5CeSU/OJZR1nRi7aST5/PLsMLliLnty2FdzR7foVmK3D+7x0H8draHRhmXCGKMY0kLJVgNI6eo/EYEWNyg9HFBtCDdAjhaLi7cv2QBREYNH8h6D3K3KOsXN/fPwB9Zs7Gn2b4YvCkCdi1egWczio3GHXVRAI8IMSe60RsbIzwDH1r8kSM8BqK/n1fR78+r6Efj31fR1+e9+sjrhGUTn1rMrxHeGHa1LfF/KUAaYvPYuoDOpUEFCBt2fVBeJDmn/leVjnCLdtw056AO1aT8iBVHqAd2wO0Cf1XbTPi003hWDetP9YEeCM9aBR2hYxG5oIJWOvvBVv0FHy4cWEtIP3SA5AyPJ6tKYC50noXkN7O34lq5x2xk9up5vYO8GMaAtAIdFh5mR6hzLtH0EDgIAsl0YCTYd0EFNLI8zRY5XV1vOvxJoGOPsyXxj5TDrAY1Z49e0ShHYb4Mmz0fn+w2Zf61gGGX6f4inXpEI0p9hc3EAjkuIFgtVrF5gH7V9/fUmekvuj1Qz6mv6bO3R7olCHnHjZ6UXM+Ygg103YwRyjlzrD4+nRGryv1PadTDNA2/hF16UddX4nPk8WSuPHDfNRca2ShJI572eeeekHd4TXP651BVzi+OZ5b/OaEyD9KD9Jz12/jbzOPQrOXmFvWQFPv3uUkkFP+cy33RJHmKNqvWfPTnsotP/mDvcfPPGsp2KvtP12k7Tt9+vs5JUW/25F7+6UV6zHUuBxj4hIxOs6I0cw7GpuAwbEJGLrYBO8oE4ZGxmJoxGJ4LYrG0IWRGBIajsHBCzBo3gL0DwxBH/8g9PGdjZdnBuD1qdMwc8bb+PqTixDl82o8R13Cl/T+cfbvHT6MMaNGYdIbE+Dj7SUgqACkfe8FpISkEpwOHTII0955W3iSbli/XqhwQ+fDFtd39QFKAu1eAgqQtuz6UONB+q/mAmRbt6HCvgROCwFp0wBPU+CQeq2SfVuOAac9HqeXB2Lt9P5YF+iDzXNGYXfIGGQtnIDVMwaiOCUYF9NC8fHmRe4cpBmLaz1Ib2XFosJqEK1S5PJtWl9Wm2Nxe+9qOCuuiTyk7X6+7gRfUIIBQgF5Ln8WQ0tZ+IX5Kgka6A1K+EBDk8ZnXRCnMxihLf0baOTyMyTQoaHPqsiEZQyjZo485piklxQ9QWWhJPaL+kMtR2fbHqWu1NUfhKH08mJeXQIderVJaCN1p6XHWGd5f8pNLzu93hiNRqFH9BwkcGY6CXrjEqxJT1AFO9tWT/SfLnWmrj6RntTcPOBawz6VuUE7I+h8WP3kmsE80i1+Y6oPrjcArlc58Wcb6zYU7WpZA029e5eUQF5eDy0d3cVvz8vr8c/p5T21XDyqievlPcV1e9HSf7TmuV5Lt6CvaSW8jPEYI7xH4zE0xoQRi+PhHWnEkMjFGBoehWGLIjF0QTiGhizE0HkLMDhoPvoHzEMfvzl4xdcPf5jujwGTpyAjfd2D4+k9lK3iTgWiw8Ix1scHkye9IULphbdojeeo9B71GjYEQwYNcHuS9n0dfV5/BWNGjxQFnKZPf7d1iq15fHd1V0mg40pAAdKWXR8EID1+5nXzIXxkXwWnNRKVFhZpim+SB1xbAi712U2Dcl1dftW2BByImoLUGYOxPtAHW+eOxM7QsdgSNBJbA0fg/fULcTFtIT7eEtaigFTmIb1lS0L1zU9ViH0rrGI0VAkT6Nl2/vx5FBcXixyhsvo1DVSCOzbprfOwhl1Xe530YOKRRq008gnLmOuQRi4BGqsnM0covXIJQz1v7CO2ukCc53PV/ZaXAPuB/STz6p4+fVp4dLGaOUPj2b/sb+oMQ7vlOOhq4/9hf6+Ul9QZ3meqAXpR01M9Nze3psDYWTFv1VXRW4I4pTMtrw8N/QS51jB/JtOwFBUVYe/evaLAGGEoITj1hY26w/7ntYcdR531ddQHFpZqjTVBAlIeh+0pgmYtSmtZA029u5JAHRI4cLL339tPHH3OUopetgL8a9ZB1x/X7cTL8SvgFROPcVEGjIyOwaDoaAyKiMaQsEhRmGlIaBiGBi/EkHkLMGhOCPrPnos+voF4bcZ0/OGdWXj9jcn48KNLcFWzLGzDb59+8gmmTpyEiePGiZB5fVi9DK8fNGgAZs2cjklvTqgFpPQkHTSwH6ZMnohRo0aJdazhn6qeqSTQ1SWgAGkds2MzXhIh9qfORJt34ZY9Hk5LFKotRlRZTQqQKi/aLjkGKqwm7AoZi/W+XkgL8MGWuT7YHjoG62YMxJ7oyTi3PhQfpC3CRzpAen3HEtzcHQfpQXrHEie8SJsCmwlIXZZY3DKbUPXFhQdkAOrqC8W9v1+CAB6l4STPeZ9Ah15tNE4vXbokoBzDtWW4ogQ6hKA0wDqrcdncv0vKikfZaNTTE5QhvvS4JWymrFk0hN5tzA+qbu1HAlJ3+I2oK/LIc24eEFzTi1rmO6R3G4u+sJ/VxsHd9BBN0S3KkpsxhMuEZZyXCJxZnIqh8Tdu3FAbBO1HZURfeK4z0mOXUQdyreHGDzeACEKlJzXXGNnk/NmUsdOVXks9ocy4XnODpqVvApC63KHGc4rOoqetZEgzWmPqrZQEGiSBF9IPPfFizim7Zj9+S3OU0ZP5w7+1lVz53Y7cO79ftgH9Y5ZhUNQS9I+KqgWk9B4dFLIQg2u8RwcEzENf/yC8NisAL707A7+d6ocFq1LhggvV7mW/wep05tRpjBs5CpPGT8DggQPQTxdW7w6zf722qv3A/n1rASnhKR+fPPFN+Pj4YPfu3Q3+TPVEJQElAQVIGzRhNuZJLxw69ITmKH1Ocxz7aU9z6b/9wFH0wX5LCm7ZElBpMaDKYoBTwcEuCQebAvQ6y2u/zorF+oDhSPUbjnR6kAb7YNv80Uie1h/FywNwLjUEH6SF4cMt4bUepM0NSAlHmYeUgPSOxYg7H51Qa8FDSIDGKQ0nCXQIGHJysrF161YBHmTRFxpYbBLqdSUjsym/VRqnEiQThLJQEsPiGeJ75MgRUSyJ+VlZTZmAjXBaQjge5flDdK96SQtIgKCH0JrpDAh0mOvw0KFDYLEkevoSdOvBhNKbxkNRykxCMcqSRdvS0tKEFzXhWWlpKS5evCj6gHDNU2fY7UpvWmDwP+Rbsi/ouUtwfeXKFZw5c0Z4UTscDgFCOScmJyeLjTbPOZPzL681ZR7uCq+ljKgz1B3+XspT5qLm5kFrAFL61Um9S/rgCr5nyd/RGNtLPVdJoFkkkJTUQ8spydTsBeefs5fi8ZyT0HKOV2rZ5a6nc0vwH1vteDU+GUMiYjEoPAqDF0Vg8PxFojDToLnzMTAwWMDR130D8fIMf/y/d/zw58BwlFz+lAMcrkYS0ryjxzBq+Ai8OW4cBg3od09hJkLQwQP7Y+zokRgxfNg3Huvb51VMmTJJAFL+t1A3JQElgYZKQAHSZplPxZsAj2h7S7wfcZRaNGv+YW1f8fmfOUovDTYfrLpoT0GVbTGc5gRUWelBGqcAoYLEXWMMWExiU6DKGiuKk13fFo11vl5YP3sE0oO8sS14FDYEjUTqbG+cXDcfH6SG4ILwIA3HlYxIfLEjCtd3RuNmZgxuZcWA3qN3avKQPiw0FuH1lhg4LbGosBhw+8zhhs6Yne55NEikUVLXj6OnjjROCUJpnDJHqAxXpNeiLPyiPNwaD3NomEqjXhryBMs0+gmaCUJZNZ5Vx1k8hB6GBNP3u8k+lcf7PVc91ngJSH3Ry1de47vxnH1EEMp0EtKL+vDhw8JTkaHxhHYEEfXpDMcC4V5XgDMP8xulzkigwzmIocAslMR0Evv37xcpPJjK47PPPhObB3X1dH19WNdz1bXmkYBeV/TvyLWGmzwShDKdBHOEMs2BPg0LQZ7UGzln1jeGHvR4fa/rjNcpC33j/EIQSi9qFuUjcD527Bgodxbm46Yb+6S1buKThFe9C7ZPr0OzHlE5SJvPQlXv1FAJpKd313JK3tSyS8L/Kfd43Iu5J2O1PScjtb3nDNr+03FPOgqz/mnXgcv/mbz1q35RJgwPDYP3vAXoF7wAfYJC0T8gGK/5BeGlWbPxp+m++D/TAjBn3RbcrK6Gy+UUkLQxOnXyxEmMHjkKb06YgCGD3R6k/fu5K9cP6NcHo0d6i0JMA/r3ra1oL0Pv+/frI0Ls6UG6a9euxnyseq6SQBeXgAKkDZ0yH/y8EHTT9pWnaI7CL16wFX+o5RRfesxa8GmU1Vp1y74CVdYoVFkS4LTEKECq4GjXgKPsZ0u8AKTVBKR2Iz5MnY91s0ZgY8BwbAoagW0hY7F6lhcs0e/gVGqoAKSX0haKEHsC0qvbI3FtZxS+zlwimgCkTQyxZ5i/yxyNakus+G53Su1dfCFw/3waQ/SokhXjCeYI6OixSPhACEHDURmdjQeh0uCm7KRxz2vc1Weuw5ycnNpch/SSonFKzzZ6HMrwUjVI26cECENlrkP95gG9FgkgpEco+15Bz8brDuUmoRh1hjKlt63cPDh16pTwxmXVeG7mcB5rTbDTPkdl+/5WnNPolUgQRy9qbh4wnQQ3hTgnqrWm8Xoi1xgeqTP6tYYpJbjptnPnTrG5yfzfzM3KzQP2g+daUx/EbslR5Qak3LCtxombt/CE9bACpA+2PNUzWkICdHgKCemmAe5G+959/ohmLxqoOUrO9rIVXPrnjGz8H9Mq/Hl+BIYFLcSAwBC8HBCE130D0H+6P/q+PRMvz16AI+cvwcn0EXRIaKQS8f/gpEkTMX78eHiPGCbC5mWRppE+IxAU4I8RXkPvCa2X4fWDBvbHlEkTMXLkSJGHuZEfrZ6uJNCFJaAAafNOrdbid7Q9Jdd/ZS7GI7bjVT0dR6v22NJdMMeJ8PpbtkQ4rYuFJ93Der+p16kiSR1pDBBGutNKxMHpSERpkj/WzRqGDYHDkT6XHqRjkPzuIBxLmoPTa0Nwfn0ILm5aiI+2uj1Ir26PEoD05u7FzQxIl7jBLT1Sj2wFXK3nKdGSK05DPKIIdBjiS49EwgXp2UbjlGF19GCkkUXvLNmk0aUAz72GK43Q+gxTFgCh/GjsM48kvaDoDUWvqPfff1+Ei9I4JdQhMKjrxv6s77G6nq+uNU4Cnvqiv69/J15nXxEoMD+oBKHM60UQSo9Q6obUFx4lpOD4UHpzV2/0OiPlwmuUGXWGMJQyIyjjnMQQX6aTkF7UnLtu375dLwTV9yHP1a3lJCBlXZ+cObcRXMv8oHoQyk03udbI/pd6o59Tea4fM56Pdeb7+t8tdUUepayoL9QbPpebB4zqoLfYvn37BBShFzWjP7j5ybXfcz1h38lr9fVjy40g+c6uGoAEVDurcLmiGv9kOaQAafNaqOrdmkECj5mL/0GzFczV7CUbNEcpNPN7+NmGXfhjuAGv+QdjgG8gBs7ww6vv+uKPU/0RuSkDN6qdcDnda1FjVyTOoREREQJyTpn0Jug1KjxE+7wmQu7HjxsjKttLr1F57PPaKxg3ZhRG+XhjxsyZKh+9nGrUUUmgQRJQgLQZpsuatwhBt587ylZo2XlV/2AuxCO2E/iTzYbPzclgeLHTbMItmzu8vlp5UHYdD8ou3tcVNhOqLQa4LHGoyk5CTtQUrPMdirQ57hD79DmjsfrdIShfHYL31wbjwj2ANAoSkH7V7IA0RuQhpRfp7T0pcDnvH7bcoPm0jZ4kjVR+vDznkV5UBAkM8z158qQAoTScCOtYoEQaWjSs9IZYZzY4m/rbpMzk+0jZ8UiDVVaNt9vtwjhl0RcCAvZcSmDWAAAgAElEQVSDPtdhGw0V9bE6CVBHCAb0cIDnhAj04CXUKSgoQHZ2dq0XtQQ67H/Z93IsqONdCHo/WUiwI+VHmTLMl6HxR48eFZsH9MglkGZfsJ/UrX1JQL/OUGfkWvP555+LtebAgQPCW5FrjfSilmOC/S7P1bFhOqOXE/WH97kpw+gOprvh5gG9cZmeoGOuNc6a/y5AZXUlblQDf3IoD9LmM1DVOzW3BH685/jcH2efhGYrgWbPu/Fi1gH8yrgGf/VbiL/MDMR/v+uL/w5aiGMfXIDY/hYepGi0Bylnfm4sjRkzBpMmvoGRPsPB3KJuEPraNzxHZRGn4cMG4+23JmPcmNFifeX7qLW0fa2j6tu0ZwkoQNp8c2ZISLff2E8laXuK8F17QbnmOAFf23Y4s1bgK3s8XFmxqLDGoNKyFNWqir0CpF0EnFbYjG5Aajbia+tSZASPwnq/YUibMxxbg0cjZfoQbA8ehxOr5+Hc2rm4mBqMiwyx3xqGKxlR+KLGg7Q5Aaks0FRhjQdD/+/YEuGquKGbqdveIG/sHxnuMtMjtKysTBhM9FakJ4kEoRJGSDihN7jUudtIvZ/hTrnRS8dgMIgQeRr9lDEL7Og925h3krBAAgQOKnne2D7VDUh12kISILxmXl2mk2CIr0wnIUGo1Jv7jY2upD+eGwR1/Xb5HMqM6SSMRiNMJpOAOvS2ZTqJoqIiUShJhvhKzza9rniet9AQUG/bSAkwTyg3DximTY94pgiRm24M5eaY0OuLfjzUNV7UtXshKdca6gsbz+lJTU91QhLOVZ988onIRU0Q6qkjco3RX29k97bN02tyMxIkVTorUVEFDD5cWqxZ8l/+oa10pGYtGKxll73x3Z15P2o+o029k5LAQ0qAIfh7isO0987ghwfO4cX956HZiqu7W/Kd/7DJgl8uisWv3glA0LoMfF1xB66qSghKyij7h9Aw/qeMjY0RuUbfmjwRo0d5o8/rbkgqw+3veo6+Cq9hQ0T1enqPTpk8ScwXciP4IT5evURJoAtKQAHSh5wd63iZmDCPx/zAkQ/NVuj6rrkcBy3pqLYtFjCQXnQdKTRafVfVX80zBmLhssYAZiM+zYhBqv8wpPp7YVOgN7bOG41lk1/FfsMMnEyZh7Pr5uPC+gW4nLYIl7eE4fOMSHzJIk07otCcIfZ3fxc9ug2oMsfC9cUHqADDuwA4K+BC64fc8w/M/QwbeiDSs41QgfnDWFCBHqEMVZRhdjKsWxmd9xqd9cnD03inYS8hMo19Gqcs/MJ8h5Q3q1/Ts03d2pcEpN5II0APCggSCELpYVVeXi6gDgslMfUB9YUggiBPD3XqGy/q+r2bCZSZ1BnKhvrETRkCM+Y7PHjwoIA69GKXfdO+Rk7X/jbUE/YLDXDeeM7GtUamlDh79qzYQCCk0681+lzKSi8att5IfaG8uM6w8ZxzEWXLlBKMPmAKD+YC78prTUDxaWj7T+Pf956D9t4pfP/AWfzcXN63DutLXVISaH0JpNuf0rLy/vZbOeU//5a58PdaUl6PX9jPFmq2IvwoKw//snIn9p2/2CwLDOdkeufPmvEuvEd44e0pk/DGhHEChA4UIfevidykQwYNELlK33rrLVG5fsKECeI/a7N8CfUmSgJdSgIKkDbfpMokzrmnVv/IVsadJPxD9iHcsmxEhS1agdEu4i15F7wpuHpXFnFwMcWExYD314Rgje9QbGQF+zk+2Bw0EklvvY6i5Hk4vToE51JDcWHDAnzcaoDUgEoWfMpagsqLRWJnV6QJclbBCedD7fQ+7PpBQ5VGqjROCXX4h4jeicwltm3bNhFSR2gnAR5hhIQ6EvQpQ/XBhqo0UuWRMqNHKEEoK/myaAiNU3qDyuIVEsB5eoc+bH+r1zWvBKg3+tB45nnNysoSXtRSN6TeyKPUHaUzD9YZykjqizwS6jA0nuCMqQiY65BAx1NnJITjUd3ajwTkWsN5Tq41DNemFzXDt/VrjdQVqUtKZxquM3rd4bkEoZQ1c4AzPygjQPRri15nupreyN+b/MHH0LKO4CfmUmj2fDydXVb5U3PJq81ntKl3UhJoRgmEoNsjOSfMPUTI/RHMKjiFSmFFNG3dk3MBfU+/unEdISFzMcpnhGjjxo7G1LenCGDK44TxYzFypI8Ix58yZYqIKuM8r25KAkoCjZWAAqTNNzsSkO49vvpH9pPoZiu54J2bCWQuR5XV7UF6FxgpeKZk0XXGQIXVgGpLHKot8ciLn4XVs9yAlHCUkJSwtGztghpAOh8XNyzA5U2L8Ak9SLdF4svt3/Qg5XuyVYmcvk2XZaU5Fl+VOgBXFQQgdbnxaNP+1jR8MmbxBIad0nuEXlebNrmrXxPk0MON3qE8V0bpN41ST4NdwhseKTMJw/g8Gv2ygAWNU4b5EuoQDjBstK4b/5xKg00e63qeutZ0CehlXde7SQhKCEeowHBTglDqDsN8WWCM/UzPNunddj+98Rw7XVm/JADT6wyvMdUAq19nZGQIzzbmCD19+rQI82U/1GV8yX6U+iKPdfWputZ0CdxPvnyMwJobbixuRQ94pmGhZ6/cQODmEPtd6k19OiPHiNKTe4uueeqMPvKAeXUp69LSUly6dEl4shOG1nVjX+n7Up7LY12v6YzX5O899Nk19Mo8jN6WUmi2ottPOEqrfqwAafPZrOqdmlcC6eiu5Z44+jfWQjyaexDmz66KwkyNr1v/Ta2mTrj1woXqqkrk5tixYH4w3pwwDiO9h8Nr6GBR4X7C+DEImD1bOFTQruBN6tM331VdURJQEqhfAgqQNt8EKQBp8erH7CegWQudZms6btsMcJrjlAep8iDtsmOgwmYQ1eKrrAnIjpiI1b5eSAsYgS1zR4liTeaIKShZM18A0g9SQ2sAaVgNII26LyCtrAGk9AJtEnS3xOIaK9k779QmU+eea2sBUob/0kjtyoZnU387jXc2GqcM8SUIJWzes2ePyJVHMEA5y1DS+hdF9UhbSYB/5Nk/bPQGZcGRK1eu1FaNZ7Ek6UnNTQPZOHYUvPnm5sH9dEoPh3nO+YeAWVaNJwglgK5v80AZXW2lJd/8XEJqNoJQeoMynQFzhDL6gHCOaVgIuTk3Sp1R+tI4falLl2RY/KZNm0SBMbnpxlQe3DzQ6wjP9fe/2YvqiqcELn5dgR/bjkCzlbm624ovPJpTfuv53YWvNZ/Rpt5JSaAJEmBaPRCK5j7K9s/l5T1/mFO2v7u1ELPyT+CWqwrVrmq3TeE5uB/6vsgBVmOduHDlymUc3L8PNqsFe3JzcOH8B6hivlN1UxJQEmiiBBQgbcLs6PFSAtJ9Bat/ZDuOHo5D+NSSgi9y4uA0xzcN3ii4qOTXgceArGJ/KzMO2+eOxBr/Edg0xwdbQ8YiYeLL2G+cibLVITi9NgQfrCcgDcXldOlBGlEDSKNxc/cSfJ0ZgzsMia/xIG02QGqNw/Xc1XBVXRd5SEFjptXwKAS4U4D0/gYrDXrp5UQjn1CH+UEZDsriOixgwdB4ggGCUHpMERh43qShqoxVT8k0730pZ76r/lz/KbxObyr2FwuMnTx5UuQ6ZL5XgjoCO0IICUD1nloSWHR10KMHnVImUl5SZ6gv9A7kdc4zBDqEZhLonDt3ToBQepzIYkme/STvK72Rkmj+o15P9Oeen8QNBH0uaqY34EYQi8bJYkkcF7L/qTddXU/0uiH1w/OavC/lRp2h7AiWGRbPzRmbzQZuHnCuIgi9fv26iD6oa+NN9qH+6NmX6n79ErhWVY3f5ORBs5e6elmLLzyZU/bJd2wl/+Nheam7SgJtIoGnHKf/8t3cExu/n3My7Xu24s29rMWrv20rvviC/RgKv7gpItKIR5vX0YLvJlvdofOcb+qK7Khf09QjSgJKAt+UgAKkzTexEpAeLFn1T5ZTGGy3ocqWgEqrEU5LTSGYDgy5muSdp353lwa8rGIPqxFXNi/EuoDBSJ3tjfQgH2wOGYu48X9B4bIAnEgOwpm1wTiXGlIDSBfiylYWaYrANVGkiYA0pgUBqQF3rMvguvMpbnGWFHH2LFrRvH9tvjkBu68oD9K7cJTGKYEODVMarARk9H5iflCz2SyqxjNElCCUnlL0mOIfQnVrfxKQYEB6tnGcM7crPduOHDkiCl8RhErvNva58nC7qwsS2DzoSJ3RAzDCMaaTYMV4elGz0jjTSbCwG1MTEITWtXnQ/kZQ1/pGUl/4q3nOzQN6IrIoHyE2C/cQhLJP6SEvN9Wkzsg580HjRT3u1jHKS845lAnTSdz1oraKOYpzFUEo5y72h1prWk8nbzmdGLO/CJq9qPrR7OJD37eX5GrW4iebz2hT76Qk8JASAB55KufEouf2ncH3HGWnn8guPaM5Sko0W+GX0/PKcMtZLewI9c+09eYL9UlKAs0rAQVIH3J2rONldLfPOe6nOcqcmVm7AYsBt+wEpDFdGpApuNr0HJkdWYaVNgNgTcCp5ECk+A3G+gBvpM8difWB3kic/BpKVs7FyZS5bQ5IKyz/n733AK/jOq9FR7JVLFuWLEuWbfnKNfZ14peX2I6T3CR2nPsSl8QptqzCTorqsq1GsaOQBEAQRDkHhU3sIED0jtMBsIFEBw46CYBgBQF2Ev2U9b61DzZ5BIEUBaJjD7/hzOkza2bvjX/t9a8/Gs7rp9DDHlakwymCdDiBtLeizZu0Geq7+DoDVCp1uM+AXxZKKi0tBasnnzt3TqRaMzilSocBqkwplfueS6b+FB3ZPw6G9228NiR1aGlgt9tx4MABoVYkoUPSjvcH11uROd73z1D3zHR7TrYhiQsfc5WkGNVtLJREr0OqqKls4+QB/Sapomab4TVhW5GrVJfwsVomBgJU7pK8pr+r9+QBCTv2i97Xn21APp5u7eFOz1e2G/l+2WbkWEMbFipCSThLL2riT2Uuxxo5xvDukO2H+6rNjF17cbiBpeUN0CwVeMBa1fOApeKAllX6+BDRl3pKITC2CAD3PGq1r3rMWt6t2eyHtLzqy5qt2vWT3KKuIxeuij6DufWMItSiEFAITEYEFEE6cp2qH+79en7LB0/kl+Nszm7AEIYu8wZFkCoF6bQmyEmQOozROBT2B2xd/Bzils1Cks8cbH2XatIZqN3mi8advmja7UmxP713Nc4lr0F7aiAupgfjSkYIrmWuR1dO+KgqSB1GPfo76iHce0SK/Uinxtx6gCCZwdRIBsKDAzsZ4E3WrVTosNiUDE6ZriiLvpAIpdchiVAGp0Ol+N4aOfXKaCIgyQBvgkD+Hq/TxYsXBRHKAiT79+8XJB1ViyQfSNzxXh5qnaz38lget5w4YLshhnLygHYShYWFotCOVFGT0KEiVF4veY3UdnwQGKq98Ej4PH112deRCGWqttVqFX0hVdRUMPIe4/Xm9ZdtZyzvu8n2WySKJVlMvDhxwDZD/OTkAa0HqKKmArepqUn4GnMSh22G1+RWi2pPt0JmbJ4n/vqGE6zpcO0Rc8U5raDutJZV+dTIBW3qmxQCw0QAuOfzBTWr7iuogWa1Q7NU4TFTKXxLGyCMnZwO4T3qcSBVE5Fj02OoX1EIjCQCiiAdZu+oaRpw79cKCz+j5ec/qOUee4CpH/8rv2n7C5ZD6DGFw2UMRZdxK1wmpSCdzApIdex3p4DtM0WgK1uHTN+5+GDJ89i7bBaSfeYg5s3fwBj8Juq2ewjSZm+CNMmbIF03JgQpi6l1tZYOFGlyweUeO4KU6XuNjY3CG5BB3mQLUr2PVx4/twxQqYCi32FJSYlI8SVB4K0G5XDGQEiqQ0dyeFPfdXcIyOtCJSKL9dTW1goilL6vJEFJTJCIkNef19ybsJDPq+3t0+aJmyTEiBWVtrQeoEcoJw+obJOeupJ8k9eGW65qmRgI8FrwGnECgf6UJ06cEH1fdna26AslCcrrLNuL3Fft5PbtZDA+xE+2HeJKlTonEEiEUsHuTYLKdsJr492GJsZdo45iSAScTuw91YF7LZUnnzRXHNHyajs0Q/nfDz9oU59UCIwQAsA9nymoeVuzVPVpeQ2uh8xV7p9nH0TRtS7A1Q+32yHEFh6C9NaTMEPe9+pJhYBCYAIgoAjSYfeWj+fV/+wr+5uuafsqTmsF9hPfya/r0KxlF7YYct3XrfQ0jIYrN0r4kCqS7e5INoXf5MXPZdLhXGIgdi16BjuXvoBEFmjymYeo136DophFqN+2HPU7/XCDIE0IQHvyWrSnBg0oSMeGIEVOJK7VZXs6ZbcLLjjHyIHU85NUszBNlgqYwYHgeDxm4Cl/l6SXDOZlQCqVOpGRkYIIZeEXVhmvqqoSBXe8U3wnwEg3rQ9BEmgfRwz09vaK9GxeQyrbSIRS7SvVoCTxvAlReX8MtfW+f4Z6fSo/J89dbuW5ss1QRa3T6UQ7Z5ExtnlOHtBOgiQ0SR2Sa2qZXAiwjbHd0B9UZgPwuss2c6ftRt4r03lLrGTb4T7bDMcZKkPpSc1+idYdnLDxLpTE/k0tUwgBtwOFF67iszlHXE+aqvq1vKouzaKq2A87aFUfHFkEaKtnrvgzzdr4Nw9bKtOeslUh50KXpwG66I3fDze7JK4Dc5huUbTpo8VDp1CrVaeiEJgiCCiCdPgdprnhx5rVfkkzFbm+aqjAQ8Yq3Gs+iCPmZHSZw9BvjIHLGIF+k6pirwjOyUtw3u21cxsj0fDBEmx/57eIXToDictnigr2+tf+A7XbVgpv0oZd/miO9ceJ+DU4LQjS4LEnSLMjcf7Ibk/HLtSjY0uQMsA+dOiQCKhlyuB4BckMTr1XHgcDUxI63sWSmCbKQklDBaaSlJsiI+WkPg1eC14jkvBUIspiSbx+TNemwpfXlkSEXq+/kaLKe2C878XxagPD+V3vNsN9EstU2tIjlGm+VISSRGOKNYuLDV54nVS7GYzK5HjM68YJookywTWc+3c8PuPdZiSJTDUoLQeSkpJEITdaEbBIFSfdblUtfnLcJeooPwkCbrcTzde78U1Tkftxc+WVT9sqHZql9N+HH7SpTyoERgkBs92kWexnn8oqvLS0rBnN13vhcNEzvxd9cKNvgCe9UYD+kzQE9V6FgEJgHBBQBOnwe0tb7b9ohU34vqEU3zTUQDPV4F/NNnSYN6PPFAqXMRJ95lA4jYogvVuSTX1+8hKsTvqPhr6BHYt+jz1LZyB5+Syk+S9A9Jv/jbrtPji6bRkad/ujZY8kSAPRnkyCdO1HPEi7c8PQa4xAn0knVodZL/xd+40Rd+3z6jbocaVgM9DfJ9SjcI+9vTq9HBkwjmSg+nEEl3eAyt8lqcMUXwanFosF5eXlIk2U6aLSs02SONwOViXK18ZhNJsWP/lx+PJ1kghUg/KaUWHF+yovL08or3hteZ29VVq8B7wfj+T9N1W/y7vdsI3RI5TKQZLNLJZEr0MqQr3tJHhtuMoJBXkt5fPy8bS4kafYSfLaUdFIpeNUvedH4rxku2Gb4aQbFepUhJJcZj9FX92urq6PFBeTt4tsI3Irn1fbkUVgKHyHem5kf/XD3+aEAxd6HPinvDK3Zio/dY+t9qpmrvy34Qdt6pMKgVFCwFq5UjOVb33SVnNeM1W5n7BUuEKOnsb53n64xLjvhIgpOP4rS5wPN3T1SCEwIRFQBOnwe0uz/WdaXk3/Dw0Vffea7N0PmkoRbM4VRE2vKQpUznVZ18FliL5r8kYRhJOXIJze106PzpxIZPnOxc7Fz2PP8llIXTkL6X7zsemtZ1C3wwdHty+/QZCejF+DM4mB6Eheh460tbiUsQ5XMtbhelYounMj0J0b/iGCtH8EC4C5THpcM+rgunYZfXDAydyYMbb2o28aCcqPIzWHE6hS2SRJMH4/iTISOrKABYlQkjpUtzHNdyilzoQcw6bpQTFYJfnGa3X+/HmRos1qzCyWRJKOfnwk7WRat7z+w7l3puNnJGnMNkPs+Jh4UtlGf1CTySSqjdfV1d2wlFCp8dO0MQ6cdltb27QnSNlOZHthvyEzD1i8jf0S+yeqqI8fP36jWJKcMJjed8/EOfvBRCivD8ca+oe3t3v+PhiLo+1DP3odTswuqoFmLu36gsVeptmqvz38oE19UiEwyggU2Cs1W8W1p0z2Kz/KLsNv9tmRc6IDF/v64UQ/nO4+UIKhFoWAQmCiI6AI0uH3llmVTz1mqb/6l8bKfs1a2fk90yGYzGlwm1i9fhPchih02tbBnasUpNObJJy+5K7TpEdb0jrEv/8cdi6diXiqR31mI3nlHOx4/wXU7fTFsR03CVKm2I8XQcp7tMcQBkdbK3rghNPlHnOClCmEVNTcLSHFIJXfIVN8SYSmp6eLSr4kQpmuyArkVBl6LwyMuHqrQgcHS97vV/uji4C8HlTuUlV1/nwHWlqOg0Qo07VJbpOw47UmkScJcHn/yPtAPlbb2xeBkXiR1GFxMSrbSIRSEVpfXy/UuNevX//I5IFqL6PbDibDt7Otsj+djm2M7YaTbrSTIBFKX10SoXa7Ha2trSI1ngSb9zJ4nPF+Te2PPQLyenCs4aQbJ0pZII5/L+Tn5yMtLU3YsJD8rqmpGZMDJEHqdLqworYZmqkYj1lruz5nq/vp8IM29UmFwCgikJ//6XsONlfca6qseTivpvf+vKp+zWZ3PJ5b1ruguMF98MI19LhccDvHPrYYkwarfkQhMKUQUATpsHvLB/dVffMRa3XbY6YKaGY7/sl4GI3WD+Ay0Xd0IPXXFAHnCKrcFNE4fcnGyXbtnVRjmnSo2LwcO999FnuWzEDiitlI8Z2LhOWzkbB0Buq3+6Jpx3K07PZFy55VwoP0bFKQUJBeSAsWCtKrmeuFgrQrJ1woSHsM4TdS7EdSQSrarCEMPU3FcECmwYythJQKNHp8DhVkD1aVkgyjZyRXBqhUt7FQEqv40leS6YpUpDLNl36HDFCVUmdijN7ehJr3EVG1y7R4KtEaGxtB7z3aHJDcloVfSHrzenuvQ90v6jkPGcp2I9sOMZPthvskQukPSmUbSQASzyyWRHKARCgJL9VmvO9QtX8rBEgwceH9NNXanmwzJMd4bsw+8J48oIr61KlTwo+aHsck2SQet8JLPT/6CPAa3Oo68BpxQpaWBrx+nATiZBDV8Zx0ow8s+03vcUbu0yv9Vt87kmfldrlFJs+eltO411SCz9pq2jVD1feGHbSpDyoERhMB4J6v7T/1s4fM1T/WDtb9Wsur+Pcv2ape+19We4tmKm//pqUcwRVH0Xy1Cw6Rak+PUhfc4t9AIaexDTlGsrmq71IITDEEFEE6/O7SL//T3zHXZGpWEqSV+IOxAFfMmxQhqgjhaW+pwEkBp1mPHoMOpoCXseu957CX/qMrZyPFfz7ils5Ems8c1O/wRfPOlWiN9cXxuFU4uTcAgiBNCcGFtHW4nLEOVzNDxoQg7TNFwm0MRXe1VdSvd4nyk2P/10pubq4IShiISkKHASofk9BhcMr0aZmuSDXHiRMnhCKUROjg1PjbBUlTbDSbFKfD60HijemKUqXDKuasGk8ilMpFBqe83iQkeO258l7gc2q9PQYyiJeYkVAmniSuUlNThddhaWmpsJOgNQGvAycmvAN+2Wa8n5sUN5c6yHFDQN4rVE9OxjbqPdZwn2MNsxk4YcdzIikm7SRY5I1EqPfkgWwz43YB1A9/BAHpRc0+jpNuDQ0NYtJNEqG8vrzOcpzh9nbjjCRM+TeKnOT7yI+O4BNU2vEvMFv7BXzJVIz7rTV9mrX2l8MP2tQnFQJji8CX8yu+8ZTVfu5TpspzmrkK95iO4Af7iqFvPoWzvQ5R4d7tdgzUPaCylNZeYx93jGCzVV+lEJgiCCiCdPi9pbH2sW+aqjo0WxkeNpUg3pgJl0Gl0082paM63pFT5fabIoV62mUMh8MUiYuZEdi7+AXELZ6BhGUzBUGa5j8fu5fMQLr/fDTs8EOLIEj9cDxuNU4lBOBs8lp0DCJIO7PDhAcp1aMs0tTrVaSJROxIXEP6BsOwHp1FaXC6nBgvgpSp0yz0wWCESg4GI1QSMt2tvb1dKAxlcCqD8ikyGk2q05CEgAwU5ePB14TkG68byYUDBw4gOztbpKGyarz0m5Wk3mQkVsb6mNkuuPJ3ZcDOwD4qKkoE91RSUwXFFF+qqFmk6tKlS8KiQCrbBl+jSXXjqYOdkAjIe6qsrGxCEaTebcW7rXICQWYg8HlOIJjNZpFSTQsWOXkgVdTy/CYk+FP4oIi7XHmact+bnJanz2tFIpT9Hv+O4IQbJ1M5qUoilNf5bscafp7qYZKvo35PCKtGN6qvXsffWEpxv7W6XzPbfz38oE19UiEwxgjklv+5lm/veMhUUfMDQ7X7MXM1NFNZ/V8Zy/DM/gqkn21HDxWkLmatsZCTQxRzUhSp7NXUViEwXggognTYveWjlup/fuBgEx43leGvDYdRZY4DDHdfTXskyB71HSNH+iks7xzLPlMU+o16wBgGhzkSTXGB2LXoWexdOhOJy2d5CNJV87F78fPIDngJDTv90LJrJVr3+KM1fg1OJQYKgvQ8CdL0mwrSmwRphIcgHahkT3J0pAjSHlMMYAhB54F4uJyeypNjPZPLgIPeoCR1qPogoSMJuPEaItTvfjwCvEZMyeZ1IxFKtRWJbVoekAiVRJ63GvR2Sh1vIkPte4J6kqCcOCCpQzxJ6NCDlUQAi75IFTVJAkmEfvyVU+9QCIwMApIsIrk4Udq2JEHZbrhPoiwpKUkQoVStHz169EahJNlm5HmMDCrqW0YaARKTVPDS0oDZI5x0o8KX3q+cHGLfKBWhd0uG3mrsYZYDJ2nHZnHhRE8vfm0rxf22GkWQDjtiVR8cFwSMdV/RbPam+01VO75nrHT8ZW4F/jy3ou+Lhipolko8aS7C8qI6lF+8juuAR5gh0u7HpnWpX1EIKARuhYAiSIfdZ37dWPPzhw8dx7ZhqzIAACAASURBVA8MZXjecAjnzZvhNIWNiJpNkXJ3TsoprCYOVkxTdxh1gDEUDnM0CiPfw65Fz2Pv0lmCIE1ZOVsoR3e//zxyg15F404/HN+1Eif2eNLrTycFoi05CB0pwTgvCdKs9RgLgrTXFA0qX7vztsLVdx2s0TTWC4k2SYgyUJXBqtyX27E+rqn+exLn250n38NrQyKBPqEk5Oj1yuIVLE7CoJTkHbeSIJHqLe9Ac6jnvF+fLvsSI57v4EBePuaWyif6r9Jbl4QA1biDbSR43byvoWwn3s/d7tqq1xQCd4uA7LupVuZ9S0JyLNoyf8v7d/iYfQz7JPZNBw8eFH0VJ9wGL7Kd8PnB+4Pfqx6PHgKD+yk+Zh/HsYY+ofRFpiKeynjahcixxvse874PRnuM4b1Fb/MxWdxuXHI48cyhamgWpSAddsCqPjguCHwuu+QH3z58qv0Rc5VNO9J0UjtY36UdqO/S9jde12yNFx61HWvXrNXn/yanyLW95jjOOVxwMcVeFIn1WEx4QhH+7xyTJqd+RCGgECACiiAddqf5PWPDz7+x/wQ0cylWmE1wCVUb031HJuVXEX8Th/hT1+LOrkW/OQJOYxhgDEefeQOSfGZj1+LnRHq9IEd95yBn1XyhKk1b/SqO7fLFyd0rRXr9GZFeH4C25AC0pwXdUJBeywq9QZB253oKNDHNvm/A53SkFKQwhKLTvAlusx7ua6fVnyLTYISUpMBQASoVMiTjamtrhUoxMzNTqBap0iEhweBUrt7BqTdZofY/6hdKrLgSOwb6XBnQ0w+PKaEkdKjCpT8riWhVXGwaNMQpdIpdXV0fIizvtg/wJrtkfyPbDckyWZiP1cZZMZ4ZCEN5UU8hiCftqcjxRp6AJEJ5vZgaTyW8rBjPSSHpRS37y4kyzvCepOXPaC+CDnK70e92Y0FZLR4xV/X/2KBS7IcdtKoPjj0CiYmfeuSA/Qta6dmHtNxjn9eMhY+JNb/iUc1U9VmxZpU+pNnqUr5srMR/WcuQ0nIGncKLlCn3nkJONCt1Q3hOjHazU9+vEFAICAQUQTrsDvNhQ/3fa/uO4VvGQqTa0uE2kERS5KgiE++MTJyKOPWbaDERDocxQqTKb3/7vz3V65fPQorPHGT6zUXu6gWIXfwckle9gqZYf5yM9ZkwBGmXeSPc9E8926j+FJnCQ6QMTJmOzXRFBqcM+OgfyAIWTFdkEEhfS64kJEh0eAeo3vt3S4JMxc8TH2+MqASl8oieeCRCbTYbWCzp+PHjgggdiqTmc96K6il8S6pTmyIIUPlHWw3ve/9O27dsM3LLPogTMvSipu8jbTuoWq+vrxceoey/Bi9sL1JhPbhNDX6vejz6CMixhhNuVIOeOXMGjY2NOHLkiEiNp1WIHGukJ6z39b/Te2cs38fjo0XDaC9COSe8Gd1YWd+C+80V/d9VBOmwY1b1wQmKgJ/fvVpBzR4tr/qaZi53P519CLML7X2FF66h00WStB9wkSgd7Ranvl8hoBC4iYAiSIffY9rsP9UOHMNvcvehzrITbiPVc4ognYrEnzqnT0L6RqDXrEdJ1FvY+e4zomJ90g2CdB4Ma15E3OIXkODz4g2CtDVuDTwK0kCcSwlER9paXMhYhytZ63E9+/YKUl6bfuPde/+yQFO3OQYuKkmbykT1VAz8f7PDVHsTDYHBJJok1ORx8jGDUxKh9AhlJV/6tlERSi81WbyCASYDv7EMNCfzbzGoJ15UtXFLEpn7ktQhyUyMCwoKRGo8iQH6tJK8GXyN5LVSW4XAVEAgNTVVtAXv9j24b5Hthlu+j/0QVdRMo7ZYLGLygH6mly5dBAu9qTYzce4Mjjneqzwy9m1UEEuPUJl9wAkhXlsW5eN9MPhe8L5PJsM+j5/36KgvLsDJSTK3C1taz+BBS3n/txRBOvyYVX1yYiKQn//gVwtq854yVTVp5tp+zVILzVjV8VdGu8unvAl117rQ73bA7einGcqH7IRGvQ2qH1AITFsEFEE6/A7TWvlz7dAxvJWbjyvmaPSZWV07UnmQmj4JmabeO5XIV6fRcz27rFHI8p2F2PefR8KyWUhaMRupvnOR5T8PxoCF2LPkeWx8839wPD5AKEhb41bfIEjbU4NwPj3YiyANu22K/UgSpPQhdbOS/bFSz5CgpmwnzdBIEqGzs1N4o9Ef1G63i3RtFrBITEy8USyJhIRMUZ3sgepYBtPEithJYoeEDpVtJHToD8rCVPQIPXnypKgaT1KapI73QlJBLQqBqY4A/SKpBpRtxnvygIWSqKLm5EFeXp6oGk/1Oi0l6BPKfkwtExcB9mFU7tL+o6OjAySxKyoqhA1Ldna2uLZUynOiSHpSSxKc/TWfH8t+ezR+i/c1+33an4zqIghSejI6kN1+CV+wVvQ+Zq7+t+EHbeqTCoEJiEAiPvVwnj34kbza/scsdXjC1oDPWewuzVLVfY+lBj/fV4etx9txst8xqs1NfblCQCHgjYAiSIffWxbU/Fw71IK9ORnot6wHC9T0K3JQEcTT+B5gkSOnSYeL2RGIW/R7xC6Zgfjlc5C8ci7SfOci228eDAELse7FX2DrW8+iJX4VTsT54ER8IM4krsHZ5EC0p67F+YwQXJQK0pwwdOaEodsQgR6Dx3t0NDxIXcIeIBLOvE1wtzcKD1JF53gPFqO/763K8d6Xv8znqNJhgMpiKEzPpm8bFaFZWVmimA9TUiUxIcm80QgSp9p3egfuxI8rz5HPk9QhySyJUKb4nj59WhA6LCRyu0Vex9u9R72mEJhKCDQ1NYn2Q4U6idB9+/YJEo1kGovbcPKA7WKo5VbPD/Ve9dzwEZD9ErdSnSuf47dyn2MN/UHp68prV1lZKRTxGRkZYqzhJBH7SUmAyz7Te2yQ/ap3n+r9+mTc57nw3h6q8Nfwr8hHP8km4na5WSoDDVeu4X8XVHVpefafDT9oU59UCExQBEyVCzSbfbFmLH/10X1Ht34x377j/n32rZq5IkrLa9T/tcW+9bWi+iM5py+IomVut1PUbBJthE2Hc9FuTxmnoUeWj7Yv9YxCQCFwOwQUQTr83tJa+d0vmyr7yoyJcFjWwWmMFuTQVFIEqnNRCtdPcg84DWFwW6NRtXmJKMQUu2wmElbMQYrPXKT7zRcFmjL95yPiTXqTzkVLwmocj/fFqb1BOJsUMECQUj26Hpcy1uEqU+xzwsRKgrTXqBPFmUaDIHUaI9BjjIK72oi+jhZliH67cWMUXmNAOnhhcMpCSfRso1+l1WoFg1MqsEiEypRFSYQOFaBOxgB0rI6ZuFHlRJ9V/ia9E5kOKpVtxJ22BEwZJakjU30HXyf1WCGgEPAgwH6M/RbVhUy3Zpsh0TZU/6YwmxgI8Now+4Be1OzziouLxViTlpYmiFAqQuVYM5WIzrsZZ0gOE6/RXFikibVqHHDgQncvfnag1qFZK/9j+EGb+qRCYIIikJj4KXlkPyrFfVpi4v1aael9Wn7+p2+stpq3nrZW4+3DtSjuuOSpkyC8SZ3ogwt9Imr56N/Ro9lG1XcrBKYuAooglX3SnW+zSh/XbI1PafnVz/3eegQnzbvRZ1kPl1GvFKTTWD35SYjEqfpeqkf7LDFIXzYDuxc/h7jls5C8YrZQj5IgzV6zEAlLX0Ba4KvY894sNO7xR2u8H04neAjStuQgtKd+mCC9Rg/S3HChIJUEKSvYc3WY9RipKva0B3Aejkf/8TJ0dpwE3EwfU39sjPbgRwUiiQQqq6gIZboiCToGp1SpyEq+JPPkqojQj1aHHyrYlcE8caPKie9hoE8iNCkpSRSkKioqxrFjRwURTZLgViToUCqr0b431PcrBCYjApIM5dZ7nYznMtGPWWJ9J8fJvk3asHCs4aQbvTSZLk6PUI417DPZX8q+U/argx/L56frlhiNdiX7GwSp24EupwMLyo5d1wyl/3jnwZp6p0JgCiGQV71Ay6tza+Zq/MRYirCqBjR2dUFEKi433E4XXHDQpfROukP1HoWAQuC2CCiC9JP3npbap++31v65ZiyLWGE1o8u0Eb2mMMCgQ69FkaRTlfxT5/Xxatp+cyTOJa/D7oHq9QnLZyJ15Syk+85Fuv98ZAe+gu1v/xaHYxYLgrT8g+U4kbAGZxPXCvXouZS16Ehbd0NBSnKUCtIuQwS6jbobKfaSIO03e4qijUSRpmvmTXDV58HRXIqujlMAU1jUMiwEvMk07y/g80zLY2B1+PBhUcWXalCmcDM4ZToiA9HpGnR+0vMmXjKFk5+VQbynGnKUIENZLInK2+rqapEWTzWoVLZ5yBvvK6T2FQIKAYXA5EFAqnM5tngvfP7Klcs4evSo8Eem1UFcXJwYa6h+/KR9rXr/zUk5jjmccKPSdjQXcUXpQwqXsDzyqz3e/4Sh5NefPGhTn1AITH4Ensi3v/GkudylWapPiEJO5gr82FKErUdb0d3vBvrcopgT24taFAIKgbtFQBGkd9xrPmQu/7GWU/kfD+UW/0YzVf2tZq7s2mRIhsMQhj4SpLmh6DErglQRiR9PJE4ZjAaKMvF8mKLusMSgPPo9xL37e+xZNhN7V85GxsrZyGKBptUvInP1S9jxzjOo3u6LpKXzYV77Gk4lBaKNCtJkVrCXBGkIrmSECHKU/qOCIDWMPEFKxSuPvc8Qjp7SLKCpEO7mw+jraFUepHcxtrB4A1NM6cVXUlIiVDr0sGSqIkk8WbxCqhq9ST4ViN4MRInFYGyIH9U7TIuPjIwUgSpxTU5OFspb+uRJr0N6tQ5epKKNz38S9dXg71GPFQIKAYXAeCNA6w8WuGJqfFFRkfBJ5qSQ9KLmGMOVfSb7UzmJJLdqvLn1eDN4rCGGzD5gdkd+fj5YDHE0FxeVcCLF3qOI29R8uv8vDIf/U6Qc33Hkpt6oEJgiCBTUvK0dOoEnrNW9jxU2QTt0FJqpAvcaSvCLQ+XIbu8Q+lEpIPUoSb3UpDd2uXPjwWg2YfXdCoFJjIAiSO+s58zKf/zJA/VntAOteHq/Hdq+Znw9+yBqczeiy6CHOzcUbkPojQJFI5X2O2WINJV6f+PemCrXlOSiyxiBflO4UFC7jGHos2xAlv9cxL3/nCBI41fOQZLvPGT6zoNh1XwkL5uBpJVz0LBrFdL8X0LSynk4uTcQ50iSJgeL9Prz6etwMTMEVzPX43pWKLqyw9CdywJNOuFBKv1HqSIdroK036SHw6gDDKFgYalu6xa4mg/B3VwEd1M5ejtOwuUWf55P4s797g5dEmlSDcotVypzuGVqPAm469evC59KFksym80iLZ4BKQk8EqEyMFWB6IcDUW88GIh6P+a+fI74kSTlSuUTbQdYLZnqnVOnTomU0bu70urTCgGFgEJgfBGQ443ceo87HGtIhFL9zuJwZWVlyM3Nxa5dO7Fhw82xRvaZg/tS9fjWY48cW4iR3JdjDbM7iDOtCOhFzcyDMV0ohBNVaJyCzjGfasf9edXQ8uybNeDeOwve1LsUAlMEAUvpI5rJ/iPNVvfDh0z2Xz1gLPvlE9bqrAdNdrdmtru/lXsEfyhrwLHOHvQ5XXC4euFEL1jQSVj8C17UBbj7wdJnalEIKARuh4AiSO+s57QWffFRW9UJzVSDrxmPQMuqwL9mmHDWsAHduTo4csM8KjRTBEYi3XeqkGjqPKa2mtRpDEe/KQJ95gg4zRE4lxqMuPd/j71Lnkf88llI9JmDFBKk/vORu/pF7Hjrv2Fb/0cc3bUKxpA/IPb9GTi62/+2BGnnKBCk8r4kOdpj0MNRmgpXy2G4m4qApmL0n6qD41r7tJ9lZbDK4JRFR+gRSpUOU+MZNCUkJAg1CYMpknhyZZAqAy0VmN46MJXYEC9iJ4N7eoTSD08qQkk8U6lz6dIlcR1kSqn3sM7rpBaFgEJAITBZEZCTbvQIZWG++vp6FBYWismg+Pi9IvuAfaYcZ7z7TNmXqu3txxuJGbfESo41qampKCgoQE1NzQ0bFk5+8prIRY4xciufH9WtJEiZZO9yo/zyNXw/r7pVM9f8g1bY/P/4+fnd+1BezetaIm4UuLmzgE69SyEwNRD4Yl5N+ueNFZ2apbJXM5fjO4YifNtWhND6VlzpcQBOEqJOOAAwn6ifUQ3bleJHR7XrUl8+FRBQBOmd9ZLWoi/eb6s6cZ+xEg8YCqFllsEnIwlXs/XoygpHd044Og3h6DRGoI+pxkoxqTCYFvdAOBwkSE169JqjUaj7E3Yt+j3ils1A4opZSPGZg3S/echc9SKyA17Gjrd/i/Ity9ESuwoHdYuQsGw2SqIW4VzKOpxLCRb+ox9RkOaEf0RBKlWkLNLEtjacSQknj9kUhZ59u4Cj++FqLharu+kInM0l6DvbMKUJUgY6ciXpxrR4+oNSKcLU+PLycpFGx+CJHqEMqjzeljdVoZLUY7AlidHpHKSSGJbnL7HhVq4yMOX7iCk98Vg13mazCSsC4k4immqpwYsMTL238vrJ5wZ/Rj1WCCgEFAJjicDt+iISbhxrpBr0zJkzwiOUCkX6JLNwHFPjOc4MlYEweOLNu7+V/e502g4+fznOyC2xYNYBxxraDtCHlQUQqcBtbm7GxYsXRVG+wfeH97jifT29nx/8mVF57BIZ9nCT0XG50drVi1/sb8R9xopz2oEG3G8oXfKlg019mqnqs3cWyKl3KQSmFgIkSB+0kCCtcGmWSpdmrnJr5lp8Lbfs+oy8sn7D6XO42O8EnG643A44hKOvW2XYj0qHpb50aiGgCNI76y0pbbdVnfh0bgm0nIN4KLUYienbcD0zGFczQ3E9KwLXRaVtj5J0OISNIlWnttpyKl7ffnO48B7tM0Xicq4eab6zsWvJ84hbNhPJK2aJx1l+9B99CemrXxbK0vpdfmiN9UfJxuVI9X8FOf4LcCZpnUiv70gPwYWMdbgwkGIv1aODU+xvEKTDJKGdpgiQIO2ybEJ/tRGu5iK4mkoEQepoKUJvSyn62pqmHEHKAJVEKFMVGZxSEXrkyBEYDAahCGVwyqCLAdZ0CjRH8lyJHYlQ6a9KTEmEZmRkCJUOPUKlIpRVlaVlgXcgOrX+yFBnoxBQCEw3BDjWUIV4+fJloUqsq6sTxZJycnLA1G0W5aOCUY01t1d93m5skmMNxxuO2yRCiW1WVhYOHDggCvNxnOd4z0yQSTfWuCGUb0Ls5nTjUp8DM/Lr8DVD+VUtr7rvHkPp/qcLGs9/Nav0oTsL5NS7FAJTC4GH8+s3fjqvLl+zVrZoloqr95rsXT802B2ayX5dy6twP20uxh8P2nGw4wq6ONHgdsDtdqgyTtNtQFbnOwwEpiNBaqz9p4f2tyx7vKAu5ot5NdGfz6uN0fLtUdq+hnDNWPU7zVD5W81in6HlVeo+n1cd8/k8e9RnbHa9Zq48+WDOIWjpR/BIagEK06NxOS0AlzLX4WpmGEjm9OSEoic3HH0GKkl16Ke6bYDEkdupSJSpc5qu5G4E3Eam10ejJT4AsUueR+zSGSK9PmXlbGT6zkGO/zxkBbws/EazVi9EU+wqtMb6oma7Lwxr30Ti0lmo/GA52lPX42JaCC5lrMPlzBBcywoVbYrkqCRI2aao0JZV7Id73wmC1KhD1/5YuI8eEopRd3OpIEj7W4rR3VKBnraWCUmQeqs4bkWqMRCiXxjTsulTydQ5pisajUakpKRg9+7dQlnCAEsWsJDqxtsFZOq1m0U+JAlKDKnSYfEKFqKi/QCDU7vdjuPHjwtFKNNGGaAOXryv5eDX1GOFgEJAITCeCMjxRfZTQx0Lxxr2b1QjcuKHliDs/zjpRpsQ2oVIItS7z1RjyU1idLAS1BsbSYLKcZpjjbRg4Xh+6NAh1NbW4uTJk+Ia3OlYI6/tUNd0Ij1HctRFBxkX0ON04e3CBtxnLO/XzBVuzVLheNpW16YI0qlF+qmz+QQI2BrmfyqvoeDx/NqaL+VVN33ZUlOn2ey1mrUy9h5rfbFmqc3W8qpPfiWv1OFnb0LjlU6PHyk8JZw8Hr8D+wMN/4Zh042didQjqGNRCIwVAtONIM3P/7Rmrd734L5jex/Pq6v5Ul7d8Yfzaiq1fHvPF8yl+I65DPdbqqDZ7NAKqrlWPVpQ3f6otRr35JTgocx8aEmV+EHSXjSnhKIjZS0upAfjcvo6XMtYh86skBukjqeojF4UlpEFZe6W2BkuIaQ+N10JzNE+bz3cxjC4rdE4GPE2di+ZgbjlM5C0YjbSVs5Blu88ZK2aL9Lr9yx6DgfD/oiWWD+0xPng2G5fHAx/B0m+LyEz6A2cTQ3F5fQQXM0IFuTo9ewwdOWEi5UEaa+BqfQ3z+duCqEJ71SDDn1lWXA0l8DRUgrHAEHKQk3c72s7NuEIUqpyuDK4kftU6TA1nsUrSITu379/wLctXihKGGwxMOXKYMs7+FL7N4PU22HhjRsVoVTpsFCSDE6JPZVSQ6XGj9VQrn5HIaAQUAiMBAKSEJVbOdbI7IPW1lZBhO7bt0+oFZm+vX37dqFiVGPNnY0pQ403HGe8V2LKsYZEKDM96MtKCxwqQjnWTBaScyTuSX4HiVJ95TFopjJ8L7cSmrUMDyuC9BOwaeqtUw4B4N6vFRZ+RrM1PqWlF/8vzdrypHak+kkNuP/ziYWPifO11PxCs9Uc10yV+HdrKXY3tuJ8Xz9YhrbPxaR7ryJOA/akghtVBOlIdV3qeyYlAtOOIC19/LH86sua1Z6vFdSVa/n1DZrVXv6T3KLuf94ah19v2Ym/y94PzVbVoFmqLmvW2jbNVJn2WG5xj5Z1GFq6DVrCIbwbuxUnE9ahLXmtSA2+mLYWl9ODcTUjRFTeFmpSg26g8rZH8caK24ogvUlwKdJ2KmChB6vZX8kIRfrK2YIg3bt8JqgeTfeZi2y/+cha/aJQkNJ/tHLTMhyP9UdzvB+Ox69GWcxiZAe+gSSfBajZ5ovLmWG4wskG2laMJkHKYmqGCPSXpIr0+u7jdvS1lHs8SCcoQUoFIlU6LS0twkOMXmJM22YAJVU6Uokig6yhgrDp9JzE4+POWeJFlU5kZKQgk5kCSk88i8Ui/EFpR8B0RRKhJKV5PSRZLcd++Xi6Ba7y/NVWIaAQmDgIDLcfovXH+fPnhRc1/UHZB9IrmWMN07ipCJV9quw7uZXPqe1HSVI5Fkm86LMqxxoSoVTb0oeV3t/0oj537pwgQjnWUKUryWreXXJ/uNd34tyhn/xI9ja24h5DCf4it9KhWcsvPWyrVQrSKcf6qRMaSQS+mlf7n98taAKLTGvmatxrq8SvDlQg41Q76HbPGp8u8c/DiMoaTjdLtH3ydqo+oRCY/AhMN4J0f/kTX8yr6tLMZee1vBpoVjueNpfgl7vSMFMXjRd1EfjXTbvwo8x9nV83lvVrZjs0Y6Xzvqwjbi3tAD6TaIEWZ0LazmiciV+DUwlBOJOyFudS1+LCIJKU6jdPanAEpGeiVJIqcnAqkIPqHBxUdJqjUb91OeLfexZ7l81EAoszkSD1nSf8RbPXLET6qhex691nULvdFy2x/mjZuwon9gagbpsP9oW9hbRVC5Gz+mWcTeIkw/obkwwytV6qsftNnqJMVI/elYJUeJDq0GvbAle9DX3NZeidQASpDHxIiFKlw+BUpsUz+JRqULlVAelHA1KJiQxM5WOpcOKWz0mVDhWhTA2lSqetrU1UjCcJKq/F5B/s1RkoBBQC0wUBSaJJ9efgfoykW3d3t5jwoQ1LRUWFKODDonwca7zT4iWpJ/tQtb31eONNFHuPNRyHONbQhoU+rMw+4KRbR0eHmHCTJOh0uT+He56Hzp7HU6YSfN9Q06dZy889oQjSkeTS1HdNRQQslb/VDtVDs5SDnMa9poqzLOb0WG4Flh2qQ+OV6+iHp4CTA27hTypJ0uG2U/U5hcDkR2CaEaSf21/+xJds9i7NWNWnmarxXVMZ/iEpF7+N2oj5uhgsCIvCLP0W/CJ6O/4lzYrvGkqhZZfCQ47a8L3dBjy4JxPVW0PRGrsSzfEBOJkQgDPJQWhLWYuLqWtxJe3DStJuFm/KDfsQSaoIUkUuToV7gOrRbmMUbEGvIP795wVBmrRyNlJ95yLTbz5yWL1+zUIk+8xB8oo5OBq7RihIWxJW4XRSEFpiV6Mk6j0Ygt9Ess+LKNa/LdSjVGBfzwoVEwySJO0z6iEJUmJ3NwSpw6SH06gDjOHoMW+Es94GR0vZhFGQyuCWKhKqGhlcSaJPblWQeusgldjIQJX46fV6URWZ6icSoVRFnTjRiuvXr99Qg0rMvVWgg0mFyT/gqzNQCCgEpiMCJEPpEVpcXCz6wNjYWFExXo0jtx9H7hQfjjdUhUZFRYmxh1kd9KNmUT4S0BxraFFAIpQKXe9xZjrej8M95+bOHvy1pQzfz6HApdz9pK1aKUinIqmnzmnkEDBX/JVmrbr4JWPZhT8zV+JBSwWeNFYINSmtBL9rK0VUaQMusLCeIEhVbv1w+yf1uamEwDQkSL9tq+m631gFzVyJf0zLx3/EfICZ+mjM1m3AHN1GzNFtwFzdRvw2cht+Gp+DR9ILoKXk48t7zLh/Vy7+fOcuHNsWhKZdK3Bszyq0xq3ByYQ1OJscgPaUIFxKkSTpOlzPWo/OnDB0iQr3Eegx6tBrItFzs4CT3J8KhJk6h+lF/DrNkWhPWY+kZTNE5fr4FbOQ7DMbaX5zkek/H7mrX0Ru0CvYu/h5WIJfQ1PcGhzfswon4tfgTGIQziauRf0Hy4V/aWbQ60j2mYu6HSvRlb0OPdmh6MmJEDYVPUb9jXYjydG7IUjZ5kjuuo3hcJgi0GOKgaM8G+6mQribj8BxvHygir2oDSDtzMe856e3KAOv6U6KSrLTO1jlc3KlUodEKF+nSoeeePRtY2GqhoYGka5IguBOFm9S1Hv/Tj6r3qMQUAgoBEYDAfZFJNVut5CAY9YBi8NREWqz2URRhZfS+AAAIABJREFUPk4MsY8keUcSj32ld5/qve/dx6p9D3k6eJzxHmtow2IymVBUVIRjx46JonxMi7/dosaV26Fz+9cuO5z4u4IKfMNQCc1cjkfyqqtUkaaR49LUN009BH5UivseMdcGfqWgMfUJW02kVlAbox2sSdYKKjdp5vJXNWP1u1/OqzX+bX6ZM7a1Hd1ON+B0we1yoW8gBR+sluZmMSfuqEUhMB0QmGYEqXbw4MOater4/RY7/i67CL/YvAczIqMwWxcjCFKSpJ7V8/i/o7bip9tT8GhcNh7ZkQ1tewYWbIpB4xYf1G9fioadPmje7Yfjcf44mbgaZ0iSJgeCnqRcr2QG41r2elwnSWqIEGuP6aYXqfQk5VaRiwqDyXcP6FGxYRFiFz+HPctnIXHlTKT4zka631xRnMmwZiFyg15F/KJnURyzCC3xq3EibjVOxQXgbEIQziUHo3W3Pyo3vg8bU+0DXkea3zycil+Fnpxw9OZEoM8QISrX99M31BghlKN3m2I/FM6dxhh07dsNV2M+nMeOwHm6Fv3XL8Pl7BNm5mI4GOOJVQa8rFqrAlVPoCqVtEz/JBEaFxcn7AeYGk8ilOQAFTqDFxWQDkZEPVYIKAQmOgKy35LkKPs2jgldXV24evWq8ERmYT56V3JSiP2iVDFKCxE1dtydQpRe1CSYia8szEcfcHpRy+vD+8h7f6LfV5P5+DhF8O+Hq/GUsRwPmcrwqLX2rCJIpx6pp85ojBEwnfvs/baa1qeNxXjuYCnyL17BdacLcND/2AEXjUoZ/9x+jm4ydy3q2BUCgxCYbgTp/vIntP3VXd8wFOH3W9MwO2IzZuv1HyFIn4uMxjNRkVgYsRGzIrbip5t246ubE6BtjENkZATqYt6Ffeti1G9bgaM7bpKkp/auRltiIDqSg3A+NRAX04NxJTME17JDb5Ck3VSRGj2FmyRBSkXbUKSNek7hMnHvAT2uZoUjc+VsxC55HnHLZyHJZxZS/eYg3X8eslYvgDHwJRiCXkXce79HDf1H49cI9ejpvVRce2wpziYF4dj2FSLV3hbyFrLWvA7DmlcEgdpj0KPPEA6nIcyj9jRGiHYyGgSp00gCVocuyxb0lqTBdXS/8CZ1dV8QBKngRseYIGXQxcIYUsEylYLdoVSxPE8G9vJ8SQ4zVZEFLFgohKnxVOmwgEhnZ6dIVRwqMJXpixzthnp90CioHioEFAIKgTFDgH3S7folvsY0bPZxslgSU+OpVKRiURblYz8p1aCyz2S/Kven0ngxkudCfDjOyJXfTSKUtgNpaWlCectiSSRCL1y4IAhp+lEPXryvoff+4PepxyOFAP8Ac+PNyiZ82VgGzVyGr9pq236UVfrQGNNJ6ucUAlMKgcfNDV/9iq2yU7NU9mmWSvxvU7Hbr6zeXX+tG5SIwN0PMIPho/qDkWrc6nsUAhMMgelGkBbWPvZofmXnP8Xn4AXdZiyMiMEcnSe9/qZ6dAOe10fj2ago8fpL4RvxXORm/FvkDjyl24DUiECUxryJ8o1LULd5ORq2+eDoDl+hJG3dswokf84kBaEtORDtaUFDk6SGcEGSSqJUEaSKCJ24ROgtro05Ek27/IQ6lOrRvStnCfVomv9cpK+aj6w1L8Ic9DKy1ryEpKUvCP9REqQn2T4GLCnaUoLQkRaME/GrULNlGY5ELYI19E/ICnhdpOefSAhCtzEaLAblMjAd3nMso0GQMt3eJVLu9eI3e/O3wlWaCtfVk3CKCo+eFJOx7sHNZvON9PGRDBLH67u8CVAeg1SD7tmzBywQQiKUZAAVoWfPnhUkwVCq0LG+Dur3FAIKAYXAcBHwJtC4z5X9Wk9Pj1CDsjAcJ39IzOXn5wtlPIlQEp5UhcrU+PHqtyfb75IE5TF7jzfEkmpQTjpmZGSIolRyrGlvbxdEqPd1Gu61Vp8bLQRIkDqhrz+Jr7E+hLUc37cqgnRKMXXqZMYHAWPdV7T9NRcfM1Vd+GFuLb5psF/VTCW937dVYdvRNnT0OOAE1/7RatzqexUCEwyBKU6QPmgt+dZn9tf+RDNW/uSzlppffNlc8ftfpuf3/CZqK2ZGRmGuLhqzdFsGpdd70uzpRzpDvxEz9RswL2IjXgnbjH+LjkRquC8sMa+iTL8MNdFLUbNpGRo+WIHG7T44tssPx/es9qjkkgJwNiUQHQPp9pcz1t1QkrJoE9eeAaK0j9XAlYpUYTCJ7gEWTdoX8jrihXp0NhJZnInq0VXzkLl6AbIDFgqCNM1vPjJ95+FYfCCOxwfgdEIAziZ5PHvPpQahI30t2lLX4misHyq3LEVh5Luwhv0R9CRNX70QNdt80GvegH5jJBxDKEi9CzfdTRvyfI8eTpMeLmMEYAwTv9l97LAXQTr206fV1dXCO26yBag8XqlkosqJgSrJUBKhmZmZggSgT55U6dAjlMpPqf6UJMLg7QQbQdXhKAQUAgqBj0WAZOiVK1dEWnxdXR2OHDkifJKpCCVpN1j5KQk+uZ2M/f9YHrP3WMPxhopQjjVMi9+3bx/sdrvwZqUilB6htxpr+LxaJioCLsDVh7ST5/ENQwk0Wzn+0lzfrhSk48OpqV+dQgjklj/xqbzGMw+ay68+uK8Kmq3qomat63nUZscDebX45/01yD7Zhi6nR0nvSaYb45S6idotqeOaoghMZYI0P//T9+2v3KXlVdRq1obT385ruPY3uYe6/nPDDszSbcCsAd/RWbqNtyBIN2CmeB+LN5Ek3YDnI6OxKGItdkatQGHEe6iIfAf26KWo3eiP2q0+aNi5Es27fNEa6y98FM8krvF4kqasxeXUYFwRJOl6XM8OFYWbuoy6G4WbmG7fb77pT6pUpYo0vhvCb6Q/22+KBKu/CyWnORLnU9cjcdkLonJ9worZolJ9mu9cZPnPQ86aF2EQBOkrSFoxG9a1r6A1bjVOxq/GqcRAnE0KGFBYr8X59HW4kB6CjuRANO/0QdWWZSiKeg95Ye8id90fkBHwMooj38WltDC4zJFwGCIEicnz6zPp0WuOQp8p8kMV7odz7pIglZ91miLQa45Ep90Et7sXnj8LPppmN9ojg6xkP5bB5sf9FoN5rnwfA1MGpHLlY0+hpHhkZWVh//79omAIiVCqdFjNl+mjSqkz2neO+n6FgEJgPBFgH0dfZGYB0CZk9+7dgrhjHynTuyWxx+3H9bvT8XXvcYYYcZzxVtNyrCHJzIrxBw8eFESonHSjRQFT42811tzq+fG8Z9Rv3xoBlohxuV2wt1/Eo6Yjogr3Y/l1JVpp6X1TiKpSp6IQGHsESs8+9PiB5hc0U9W/aPtq5mrW8r//hqXmF39mqfqdtu/Yf2rmyuanTWWYX3QUh9svo8ftFJMVYqJJFG9yCYtSYVLqVpNMt+7F1CuTB4EpTJD+qLT0vs8U2DM0S0WnZq50/thQ3PVfH8Rjpn7TkISod4r90PsxeD4yRniWrggNwq6INTgcvhiHo99D0ab3UL1pCY5tXoHGbStxbKcPWmJ90Rrvj7MJa9CeuBYXUoJxMc3jSXo1a71Qk3bmhnsKNxlJ9nx4VQSpIkglWTcRtiQhSZA6xb0aiRL9W9j9/u8Rt2yGUI+m+M4V3qM59B4NWAhT4EuwrH0F8e8/h0P6t9Eavwr06KX9xNnkQJxLXYv2tGCcTw/BpYz1uJwWLPx7j+30g33LMhRHL8KBiLdgXf8GDGteQn7Qazi6fSW6jFFwWKKF2pjHQu9QsZo8/qQjhRUJUq7dRQlw9V8bIEjHXkFKZSWVlxMlOPYO6HlcO3fuFL5tBQUFqKqqwunTp3Hp0iXwuL1926QylIOjCkwnz58I6kgVAgqB4SHAfo4eolQzsv+WZN9E6csn8nFwnCFecryhHzU9QpkaTyKUKlxasFCVS5sCKnSJt1yVEnR49+xE/hRpF6fLjdOd3fim6TAettRDs1SEafn5nx57Rkn9okJgGiFgLH9Vy6vp18yV7r8wViCkogWtXb3oE3XuKRzh9AVEnMQkfKUtncg9qTq2O0NgChOk7Lo+a60O1PJquz9nKcE/7E7FgogNWBDOtHpZrf7Ot/N00Zipi8Fz+s2Yq9uIP4bpEaVfDVvkYlTr/oiqmMUo2bwCtR8sR8OOlTi6ywfNsb6iavfZvUE4l7QWHanBuJi+Dky3J0kqqtvnRqDbEHEz3X6AKB0pokd9jyJaR+IekKnsJO6vZOuQuuQ5xC99AQkrWJxpDlL95gnv0dzVCwQ5Sv9R89pXsOvdZ1C+ZZnwGT2dsBqnhT9vENpTg9FB9WjGelzKDMWVjFBczliPM4mBaN7lh9oti1ERswhH9O+gYP1bMAX/EYaAV1EQ8oawsugxRcNliYLb5PEOdVKBPZCCf7fnK7/HbQxF774dcHWfHzdvcgZ+DAxHI7hm8CkDdxmIyqCUCidZEZmv8RhycnJEamhjY6MITlnJl0Qoj1EFpHc25Kp3KQQUAtMDAZJ1VDGyAvpEJiPH8tjk+OL9m1SFRkZG3rCSoUcoC1KVlJSgqakJ9GeVRKj3RNvgu4h4y8V7Xz6ntpMbAUGQOl242u/E/2c9gm/lVkLLrzmlqSJN04ipU6c6LgjYqn6oWaqf/YKl2qiZKqFZ7Ph7Wzn2NrTimtMpbMjcrj5BkYqK94oindydrTp64XftcLvw6wN2jEubG/UfNVX98ZsWu+tfE434n6gtWKCLxNyB1PqhVaK3JkyZZk9f0pm6TXhB71lnRUYgOiIQB8NXoChyEQ5vWorKTUtRs3U56ravQANJ0l3+OLlnDU4nBOJM8lqcSwvGhdSgGyQpK9x35Yaj2xD+IZJUKUgVsXm3RN/Ifl7vUW2aowRBuXfxc0I9mrSCxZnmIo2FmVbNh2HNi4IgtQa/Akvwq9j57jOo2+WPU3vX4HRigGgDbclBQj0qCdLLmaG4mhmGa5lhuJIZio6kQDG50LB9hfD4LY16H/v178Ea+jZMwW8iZ/XLsAS+grptPriQEY5ucwyclmi4zCNzz7jMerAQlMMcjfM5Mei9cJJ1HMdlWpSBHj07vQPKkdiX5Kh3ajyVTiwMwkq+LBRC/1MGpwzy1aIQUAgoBBQCd44AyTxOHnFiaST67Mn6HXLyjZNuHG94HlSE0iM0PT1deITW1tYKCxaqQRW5eef32HR6J/8G63e60e8GFhwsx1/mlEPLqzmnCNJRj6TVDygEPAjkV0RptlL3twwV+EGuHfcYyvA/BRWwXLiKq6LavQOgT6nXZNV06qPUuU4lBKaSgvTAgS9oeTVzvmS2r3rKWh2tGSpnaabyPf8n66DjvyK3Y74uGs9HReIFfcywUuzpVUqClErSuboozNJHY17EFryki0JARABMumWoDHsbpRsWoWzLUlRuXY56ptvv8EPz7lVo3bMapxJIEAWhIyUIF9PWCpL0ykC6fTdJ0lySpBHoNeqgCNKRIbtGliScvsfEdHZi6crbhFy/uYhfMgN7l89EEoszifT6+cha/SKMa1ic6SXhO2oM9KTYs0DTSU4QsHBZ8lq0szgTJwrS1+FiRgiuZK7HtawwXM8OR1dOODqzQnE2NVj4ljbv8EPt1hUo27QUhTGLkR/xLmzhb8MY8idkBb6GTP8XYVqzEFUx7+Ji6lrQK9VliYHLHA0nbQGM9CflsZPwJMk7sJqlb6nnsdMcCaclCk5rDDpzdTgZ6499IX9A0oq5OFlT7BnvbwpUxnQUYJEJSWjeLkj2fo+34lSqdmSAyiCVZCh98egReuzYUaHQYUq8d6oiT5LBqgxYpXpHPh5TENSPKQQUAgqBSYSA7CeZEu7dN9+uD5+Mr3mPNTx+nqv3WLNt2zakpKSI7IPW1lZcu3ZN+FDLsYaXlFh5jy98LNdJdMnVoY4iAiRIqejhElDZiK8by6EV1NZqubkPKP5KIaAQGH0EvljYEnW/qapQO1R/RcuvdD9gtbs1Sx2eNJRj8YEKnOyhihTCipT/uT3SEs9z/H8ghmIrHqdw6uaxqD2FwG0RmEoEaX7Dj7WCugufstqbv5RXV6NZ7Of+0lSG32yKwwzdJiyIiMYMfbSoSv9J1aNDvX9ORAwW6KLx28jNeEEfhaDwNcjRLceRyHdxJOY9lG56H7WbV+DoByvRtMMHx3f74cQeKulW42wSPRiD0ZHKIjXBuJy1DtezQgU51J1LglQvSFLlSzp9CcmJRuy6jeFwGHVojV+Nne/+FnuWzxLp9cJ71Hcesv3mw7B6IUwBC5EXtBD5615D5pqXkb5yJk4krcXJpCCcTg7CueQgnE8NFBMEl9JvevJ63/9sA91ZYbiavg5nE1ajOdYPtTuWo3rrMpRvWoyi6PdwSP8ubOv/AHPImzAEvYbMVS8hzfcl5K55GfvWv4nSqPdQu2WZSNc/ER+AtpQQtKeFCcXp+YxwnEsLxZkkkrBr0LTLD3WbF6NE9ydYg15B5qqFSPV7CekBryM94GU0FecOVL29bW86Ki8ySKS3JwPOWwXPMiDlVq4MWj3FkvaKYkkHDhwQ33Py5MkbZOioHLD6UoWAQkAhoBC4gQArqA8mEW/Vl0/U5+UkG4+PY5Ecc7jP10iCJiQkiGJJhYWFNzxCWZSPRKhaFAIjg4CHIE1vaYNmKcZ3rTXnVBX70SfG1C8oBAQC+ccf1XLLn9BslU9p+4898YCh5HtP59Wc0syVjZq1Gv8n5zC21LfgZHcv+l2uATWpC064xcqnKC71JOOPTI+gvkUhMDoITCGC9DOWqr97wFJ9TNtXC81S4v6+sRi/3JaCF3Rb8GL4RiyM2CiI0pn6oavWD0WC3u65WfoY/C5Kh99GbcAz+o2Yo9dhWfhaJOtWoyT8HdTq/oCize+j7IPlqN+6Akd3+KBply9a9vjjZPwanL3hxRiECySKMkLQmR0GQQ7l0pOURKlnlUSpUpUqwnS8iFOXMQL95mhYAhdg75LnEb98wHuU6lG/+cjxp3r0JZgDX0Le2peQt+41pK3yqElPJ6+96T2aEoQLaUEgOUov3iuZIR4/Xq8Jgh6DDn305c0Nx+XMEJxNCULr3tVoivUX/r7VHyxH+ealA0Tp29gf/hbyQ/4IW/CbMIS8iczg15Ae+AqyAl4Sqf/pfguQ6fci0n3mI81nnlh5zFn+C4UCldvsNa/CEPAazGtfhyX4DVhD/gBb+FsoXP8HHDUlwOnuQ+/g2dDR6ZU/8q2syks/UO/gmQEqH7NQ0o4dO4TPHVPxWSyJATkLWHR1dX3ouwYrdD70onqgEFAIKAQUAiOOwIkTJwSJOFlJUjnWMOuARflIhGZlZYnsAxZL6ujoEIWSBgM3WBU6+HX1WCHwSRHgPUVlWuWlq9DMxXjCVnfmq8qDVLF3CoHxQSDj4MP326qaNFP5Vs1WC81aAc16BP+YV4qsUxdwtc8JepI63A6x9sGBfmpH2YyVhPSTdn/q/WOKwBQiSB+y2X/12MFmTwO1FOP/xmfhef0mLNDFYGHEJsyP2IxZuk3DKtB0a6I0UqhIF4RvwgzdB/hd5Ca8GRGKeJ0fisPfQ3nke6jYsBTVm5ejbusK1O/wwbFYP5yIXY3T8YE4mxiEtpQgj4p0oHDTtaz1YHV7ptuTICU5yq0iRxU5Ol7kqEitN+lxPj0MCYufR8KymUhaMRMpPnOQ5jcPmVSPrloI45qXYQ58GfkkSENeR6rfAhSG/xFnEoM8qunkAJxP8ahHSY5KgvRaVuigyQHe8+Hi3udEwfWccFxKW4dzyYE4nbAGLXv80LjTVyhKKzYtQWnMIhRHv4ci/Xs4HPEOCsPexoH1b2F/yJ+wb90fYVn/Fozr/iTS8s0hb8EccnPfsv5tmEPfhjXsHeSFv4t9Ee/gsO5tFFMJvuF9VEQvRqMhAQ5nD/rHoVQTSc0LFy4IIpT+oEyLNxqNIl2xoaFBEKFU6fT29qpCSWM6eKofUwgoBBQCH48A+2+q+b0nuCbKvsw4oO0K1aBc6Q+6e/dukRZvsVhQXFyMo0ePCo9QjjV9fX23HWs8JNbH46LeoRD4pAiQbHHBgbaefnzNVAItv75Y21R63/iwQ+pXFQLTHAFj7WPaPvspzVLR8QNDFb5ptEMzVeEpgx1fN5Rg3pFqHGm/BIfDDfS74Hb2i/aruNFP2vOp9489ApOZIAXu+UJp8yOfL6x9TMwgGsv/X81S3fdFYyX+NrUA/xO9HXN1kZilixHE6BzdJszWR2K2LnpYHqSDSVIWbXoxYhPmRTBtPwqzdSRJt+I5/Ua8ER6KjfpVsOkWoVT/HspjlqBq01JUs3jTDh+07PTHidhVOBUfIKp2s2hNB9OO04NxKTMEV7JDP0SSSiWpIkkVSTpeJKnLHIXC0Dexe/EMxK+YhbSVM4T3aJrffGSuehGG1S/BFPAKLEGvID/4ZRSsfwNJK+agctNiQY6eTQ5AR3IgLg6k10uC9OqAB++H1dM69JpIkEagj5MDtJzIjcD17PWCVG1PCfIQpbH+aNzpg/pty1HzwXJUb1oK+4bFqIh+D2VR76Ek+n0URy3y2F7o38WRgfWw/h0U6t8Bt3yuKGoRSqLeQ1nMIlRseB/VGxejZssyVO/0x/GcDbh+thFutwtu5oeM8cJgkwHpmTNnRGo8970Xvq4CUm9E1L5CQCGgEJg4CFDJz4JEUok5HuSoJEJlerxMi4+NjUVqaipIhBYVFaG+vl6MNVevXhU+od4oqrHGGw21Px4ION0s0tSHXqcL/2hhkabaM1rhqc9Mc5pKnb5CYHwQyDj48Kfy7M2ftVXgK5ZKPGWx4ylLNR43V7s1a41Ls1bhZ6ZSrK0+jtrrnSK1HnDALf6NRw+iflMhcKcITGaCNLf8V1/dX3fgu/m19gdsdpNWUFOpWeqc/5x5GL/bEAcWVWIhpRn6GMzQMa2eK4nM4RVpGkyQ8jFJ1xf0G/BcZLQgYudHbBC/82zkRrymC0U4SVL9IhRFvi3Il+qNS1C6fQWObvdFy04qSUmSrsaZxDVCHXc+baB4U+Y6UEnalXMz5Z6Fm6gmJUnqvY4XYaZ+d3qQtSzOxPT68+mhSFryPOKWUj06C2k+s5HuOweZ/vORtUYWZ3pFFGcqCH4JBaFvIHH5LDTsXIm2pAC0JQeK4mQX0tbiUobHe5Tp9deyQ3E9m/67YcKDt8cwoJxmoTKhnI4QxaGcJj36TXpBmPK9VzLW4XxyEM4kBOBk3Cq0xvqhZZcvGnf4oI6E6dYVYkKi6oNlsG9ZCvtmTlIshn3zYti53fQ+KjcvQfXmJWjcvNSj8N62HEe3Lxek6/HUcFwuysa1mnz0XDkHl0gJGZ95T28CVAWpdzq4jcL7xD0wYEAvsoQ8f+bJ/51wol+kEHGPBvVqUQgoBKY7Av39/aJaO8nJ0SBHZeq+JGC9yVBas/B1Zh+kpaUhPz8flZWVOH78OM6fP4/Ozs5bFuaTY433+DPdr6U6//FFgKMqJ6p73W7MyGeRpmNtqor9+HBj6lcVAlqi5ZHvHDi2+UlzxTYtzx6m7bMnaAX1SVpedeCj+fW+X847ulWz2cM0W0XzP9qKEN1wEm0OJ+B2wu3uF3GVmxbV4u/psRegjG9vpn59YiMwSQlSKkbvz7ObnrTZ8bTVDs1SeV7Lr8bThlL8alsK5kZsAhWeL4yQ3+hQ5OhQz82hOlUfhWf1mzFTF4PXI9YjVLcKJv1ylES8g5IN7whypn7LMhzdvhLNu3xxPNZfkKRnEwLQnkQSKRAX0tfiSnoIrmWSJPVU9u4eqG7fS1WdyUOWcquISoXBaN8Dbkuk8Puk92jisplIXjEbab5zkeU3F7mrF8AQsBCmwJdgWfsKbMGvYN+6l7Av9HXELXsBLXGrcFYQpEFoTxsoSjaQXn9DPSru8VB054ZBEqRiEsAYIQpD8fycZr1YSZrycb8xHF3ZobiaGYbLaSG4kBKM9kSm4AfiRPwanNizGsf3rELLbn80xfrh6C7fGyuLMnE9utsPzbt9cWqXL1pZRC1+NVoTgnA+bwe6qq3obDiCztpC9F3pGCC7FOU1sQe00Ts6ByAMFuQdwC1J8xsr/8ZzeYI3boVdrfp7b/QuiPpmhcAkQYAEo9VqvW2hvU9KnEoSlAQoV5kaHxcXB3pR79u3DxUVFWDVeHqEkgj9uNT4SQKnOsxpjQCrvEAQpEuP2KHlNSiCVPF0CoHxRCA39wFt06b7ND/cq23Pf1CswL0acI+wv+DWUvKmllfj+KapEi/n25FzqgOdDvqTutDjdsJJgpR/L8s/sKd1H6dOfmIgMEkJUlZQezSv5vR9xkqrZq7u0fLqT3/OVHbyV3GZ+J1uE16MoEo0ZswJ0rlUp+qj8fvIzXgmcosgSefqorE2PATZuhUojHwbtZHvoHqDJ4W3YftKHNvlg5ZYf0HqnN7rUdq1CyVpMK5mhNyobk+iVBZukgSpSrlX5OhokKNUajpMejhJRpr1uJodIdSiCUtfEORoysrZSPebh2z/eYIgNQawGNPLsAa/Atu6V7Ev5GXsD3tDEKSsXk+C9FzKWnSkrcOF9BCRJs8UexKk13PChJ1EV84tCNKBSYDBBKnnvCPRa4pEj0EviptdZ+X7zFBcSgvBRf5W6lqR1n9uQMHalrwGbUlcg9CWHIK25GCh3Bb2FmlrcSEjDN1HktDfsB/XjxWj52gxehsL0X+1w9NfixF8YnTd6ijGFgH+7Sb4Tt4DnPJ2u4RGlIoW75XVOplA1Dewqr/3xvY6qV9TCExEBEpLS+9KPSoJUakSZbGkpKQk5OXlobq6GqdPn8a1a9dEsSSHg9M5nsW7MB+fUapQiYzaTkYEZGouvUg32JugWasVQTqe5Jj6bYXAxyEA3POYrcr3PlPVNc1cfU4zVePbuSX9LxbV9R+52gWHi39PO0D7DPX38mTslafqMU9igvSLeTXHNbP9gmatufYtUzl+mmhyPavbgNkR0ZgTESWKMXlS65n2PkaRYbj9AAAgAElEQVSrPkak9b+g34Rn9ZvwnJ4epdvwbOQGLIsIQm64L/Ij6Xe4CJUbl4LVuOuZcr/LDy2xq9AaF4CTCQGiandHqqfSt6jynRmCzhymIN9U2Ml0+9EgyNR3Tm/itd8UKdLZ3cZw9JujUB6zCAmLn0PS8lkgOZrqM8dTuX7VfBiYXh+w0KMeXfc68kNexYH1r2B/xB+wZ8nzEARpciDOkawkaZnhIUh5X0ty1FOUbNC9PaAUJTHK+1FuP3pveshcEroe1akOvYZw9FCNmsstFdih6ORKb9/sUJHWfy0rAp3ZOnTmROBqbgSuWjbBZc+F8+hB9DYVobe5FM6WEjiPHYHzWrtnetN9M/CcqkOCOq9bIOCkOtQNl5OEqJzopv8rCVOuA3/acet0iJWG9J5p8Vt8p3paIaAQmBYINDU13ZIgJenJNHhJgkZFRUGn04GFk3bs2CEUoYWFhWBRvra2NuFF3d3dLQolqfT3aXH7qJMcQIDDaz/3XW5YW89BM1UqgvTjCCr1ukJgPBEA7v3O/vqMHx6ow9esFdc1c0Wvllfdc7+hpvUnlmr4VDbgeG+PyNHieCYn9VSnpxAYXwQmMUH6BYu9WrNUdWuWqrb/m1mAX0duxJzwaMyK2IAZug0jXK3+zgjWWfqNmKHfINLs5+gjwXW2LhIvRG4WafeLIoKRqF+BQt27KI5ehIqNi1G1ZRlqt63A0R1M9/XH8T2rcTIpACxq054aiPNC2bYOl1ndfsCrUaYh9xmnN5H3UbJM4TESmPSaotBnigSMHl/QbL/5SFg6Q6hHSY4yvZ7eo0yvF+SoUI++iryQN1Cw/jUcCH0VByP+iPilL+B00lqcS2Z6fTDOp4fgYoan0JK3elQSpLIYmSD/75gg9VxzSaA6SaYaPatrYOswS9/eCPQLi4pw9JrCwNf7jDHoyd8G97H96GsuRm9LGfqbjwBNhXC1FMHdVISe9lb093aLWc7x7bDVr48HAsyY73T04kJ3N5qvXkPpxcvIb2uH+XQbck+cQtbxE8hpPQXz6bPYd64DpRcuouXadbR1daPT4YBDkqfjcfDqNxUCCoFxR4CV7Ldu3SpIUhKhTImXBZNYNZ6K0OTkZJhMJpSVlQlFKCvGD168A0gGkmpRCEwnBDiUkkpxO5xouNINzVCqCNLxJL/UbysE7gQBa+0zmqU2TbPZOz5nqkzWzBUJmqX8smarhmapxi9t5Uhs+//ZOw/wtur769/SlgLdlJZZSoG3jPJnB0rYlJaySiCE7EVCFmTHcex4721JnnEGM4RMW8OW7tXwyPKWLa8M29l7OcNL67zP93clxxnQDJM4yU88F8m21j1S7r366HzPOYRWp+MUQModpdfS1r23resVCkj/YN54522myu2Cqdz9t7xSDEz5GsOSlRianIIhyWlsGapIxzBaLpV79HsfRy6FoucxTJmOiQoFlqj8kJvmi/UpvqhK94V1oT/qmJM0GE2Uhbg4FLu+C8PeFZE4sDIKh7JjwJykDJImoS03GZ15lMOokoubJPmcu0o5IO0JQEoO0k5DChzGVNQv8mOgc0nAcKwIGsGa6zXBo5AXNgaG8DGQIj+BKfoTmKmYKW4c1iROwOqkSVidPBkr/Adi18oY7FkZzdyjXkBK0RFyCZknXzdPwfJHvYCUzr3xEQx4evJHL3TdYEhg0LRDTGP36xIVIHcs9AmwWxbCvpkco5VwNpXB0VTGzl1NJXA3lcBBwLSxDPbDu/j4R2/bf13I8+lm9qQXlAofnK5OOJ12z/gp0Ol0YX97O4p37cLCKhvmmAvxrs6I19QiXsox4MUcEX1zRDytlvC0hhYRT2lEPKuW0Fct4nnPdV5SS3gpz4RRljVILa/C+p17sLetnd2/gz22G3A4mAuVRvPlrHpPfumFrBu/DVeAK9ArFejo6AA1xn/++ecMhFJZUn19Pfbu3Qv6m9NJpRX842CvfPH4k+o1CpB7lP6ZdLocaO1w4B5jKQek5wKo+HW4ApdTAWPFQ0JR4yDBUHezIAg/ESijtLDuNWH9hud/bd787h1S9eC788pD+xXWOYsPHofD4YLL5UanN9LKO6jFw/17zbb46n8iVyggvWvdjhsFU03FL8QSvLDgOwyOS8HgpBQMSiJASksqhioyZEDK8kjPzQF6KUbxCZSOVarwdXIw1io+Q0naNFSm+6Fqvh9r3970RSArjtnOIGk4awDfuzIaB7LjcEQdz3IbW3VJaCdIqld2ldp4c0np/EJBEr8d147eA6wtXkzBsVwFDOGjsNh/KJYGDMfK4JGecqbR0IeNgRgxFsaocTDHjIMldhwK48czQLom+VMUJn6Klf4DsXtFHPatonKm+C4H6enZum0/AEjp+XjzRy/0/UmOUnLEkjOWLhMc7RRTYV/zNbCxkEFRR3M5A6MESb0LAVJ7cwWcjaVwHN7BAekVvkck/ED5oCzpiA64PKPybqcLRzo7sX7ffmTU1uPjwrXoqxPx/3JycZNaD0En4TGtEU9rTl36aIw42+K9Hv3tRbWEF7P1eH5VLv6xKgevavMwqWAtMmx1WL97Lw60d8LOohs84/jETLtG+K9wwfnT5wpwBbpyPykjlIqSTj9xMHq6IvxnrsDZFWDj9QRI2deJwMvrbByQXk7wxR+bK9BDCtwibXj6bkOD/b68ckyzNqC+5ShzitM3IvTvvR2eLxH594hn3zjy3/awAlcYIL0nP/8GIa/iH4Kpdvb1xprjz36txgeJSRgan4BBCekYmKhioFQGpDRunw7mJP1ed+flAaeDVQsxTKVAhjICRcmzUJw2FeUZvqjK8kPdorlgkPSrIGxdHIrt34VjF5XMrIzF/pxYHNbIkPQEg6SKMwDphUIkfjsOR7veA5IK7SK5R+di6ZyB+C5wOJZ73KM5oaORGzoG+vBPIEWMhSl6PCyx45EfNx5FCROwNnEiGCBN+BTqwGHYsyqe5Y92B6THNAld5WMyHD35Pva6SLscpBfpHqV1IueoNzbAC387138HR5PsHHU1lcLVWNIFRjkg7eH9TC+5OwKjLoKRLhfrWaIWzerDR/BlfT2miib8a6UWD2gMeFhjwtOafLygNuM1tQmvq0149ntg6NkAqfd3z2iMeF4t4TmNEU9oTXhYZ8a9unzcpy1AnxwJb6zUYbTBhPTaBlQfbmGtnpRpyiqe6JtzfuIKcAWuGgW8IJTOT1+umpXkK8IV+BEVoL0jOUg75MpETK1t2nOHtvymHmI0/G64AlyBy6WAWP2IYLEdF0y1EPRWvK5fj5RN27GzvRMutxNuVydzlXI++iNuYPldd1PgCgOkvzfW3S0Ya4IFU3Xh/y01ON+NT8Pg2Dh8kJiA4XEpGJSgxCAPJCVH6VBFGgOk3nH7S+EQPZfHGKGiIqlF+EiViXBVBESlD4pTZ6EsYzasWX6oWeiPDV8EoPGrYJZJunVJBHZS8/bKSOzPjsEhdRwbuT+u48VNXVCPO2d7zDnsFFU4katkI/RL/YdiWeBwrAwZhezQ0dCEjUFe+FgYIj5h7lFL7ERYYieggMqZkiZiLS2Kz5iDNCdoKPZmx3eN1x+k/FFtEoOjBPhbc5NZ+3y7xwlN7mcCpCwq4rQMUrvn5wt5vSkywCnS2H4K2qQMdBYvg2vzGjiaSmFvKmej9ARJvWDUe84dpN32FVfLRTdwyO6AceduhK8uQX+thHu1ebhPq8eDOiMe1JrwZ50Rd+eKeFAn4gmtiD60XAAgpds8xW5nQl+NEa/lmPFqjhnPqC14WmPCE1oj/q4V8YzaiP9q8+G3pgSGrduxv7ONeUjZ2C33LV8t7zy+HlwBrgBXgCtwwQpQQSIhUqCV/u8EUrbt2zNuXvnPLxfT4Y/LFeAK9JACJmsfIb+iXRArcVteDQTRBkEqx/tFVmRv2YvDnU7mG5e3ABe8EeE35AqcowK9AZCa69//i1QTebOxbpZgqQsVChpmCDrb77v/k7tjdcPg35qq/QTJlnijocr021WF7f9QzsOwyEQMjE3EOwlJGBGbhEFxCgwkSJqgZE7SocknASlB0nOBl5fiOh8rqMwpHSOUKoxTKOGnSoBW5Y/1KT4oT5+JqnmzUUcN918EY9PXoWhaHI6t3xEkjWCQ9EB2NI6oY9m4/XFtAmvp9hY32XlxU4+BwguBcVf0bVipkQIOMRVNXwZhud8QNlq/PHgkVoWOBLlHteHkHh0LMXIczNHjkB87EQVxE1GUMBFrkiZiffIkrFdORlHSZ9AEDcO+7AQczI7DIXU8DmsT0KJNgheOXipASg33bn0Syx9tW70Yrqb1cDaWwd1YDHfjejAHabfRei8g9Z6Tu5RG7PnpylKAjdKT08RTZkKFSUU798J/9Tr00ebhNq2IhzVmPEmOUa0Z5Ph8QS3iOY3ELhPgfFpjxlMa8wUBUvn+yH1qwmNaCffrRNynE/G0VkRfjYiX1Ub8K8eE19RGPKk14i6NHi/liJiVXwrL1u04YadhezlzzeH5YOiNBbiyXgn+bLkCXAGuAFeAK3BxCngBaYcHkGoPtBwSjFXT7zDYfG8y2cKE/LqIW6WGwUJIyHXdP0Pyy1wBrkDvVuDX+uoHfmKsaxRM1TuFwup9P7PU7P2TqeaQYLTip8Zy59iyBmfJ/iPooAkM+vdPVnI2jXEyk0o+PqbpK+4zvbgtLb81fQPncLvw1mobLt+/HFPdpj9YavFLc+0mwbJx7+/MNa036a19uj+huwrqFgrGKrdgrHE9klPkfkWxEO9HxGNgZCwGR8djcEw8hsQkYmBcMgbFK9gyJFGFISyTNLWrtIkgaW8CpQRjRygzMFKZjrmKBKxQBaJMOR2VqbNQlemP2vmBaPg8GJu+CkHz4lDs+DYce5ZGYP+KSBz0QNIWTSyOa+PRnpeETlo8DjyeScpH5s8X1pJLkwqMTuSlIC/0YyzzG4LlAcOwImQUckJHITdsNPQRY7qa6/NjPkFh3DisTpiANYkyHC1O/hTFyilYkzQZuqBhOJiTgMM5sTiijmNA/5gukQH9ttwkVsxEYN8L973uUW+OrreZ/nzX4/Trt4mpcNAXB5YFcG4sQkez9Qy3qBeGdj+n/FEQQG0shv3ILr7H6O0KuOWiIyo8YgdPLhrLYT+h+tAhBBWuwataI55hxUqyu5PyQs/mDiW4ScvZ/nYhv6PHITep7CiV75fun0b3veP79De6Hv3+JY0eAZbVqNy9l31rbqdYAHbYR+f0MZGfuAJcAa4AV4ArcI0q4Haj8mALBNHqut9Q67rNVOUSiupxr1S/Uli27KfdP0Pyy1wBrkAvVwC47kax5s+CsfxuQbL+v1/k1dx3g1j9mlBQZxQsdQV3G23bXxdtCLZuxqa2TsZA3U6CWA64PN2mrMSNFzldozuEnl7tywxI71q27sbrjdbdgtHaKZgqjt4tWo8/Jda1/VVb9Qz7p/x5/g3svKAhSLDU4l71Gjyb+hXeDY3FR2HR+CgiBoOi4hgkHRIdj4GxSV2QdHA3J6mcSSrD0d4GSAmSjqJFlYrpijisSArDOpUvStNnoTpjNuqy5qBhUQCDpFu/kSHprmURrLxp/6poHCYnqSYexzXxaKNcUr2c58gBKQekp4PCs/+sYo5baosnpyWNoW/8IghLfQdh+dxhWBk4HKtCRkEbOhp54R8zOCpGUXP9eBTEjkNR/HgGSNcmTcL65E9RqvwMJaqpWJc8Bbqg4WBj9Z5IiKPaBBzPpdF6DyTNo/frDwPSi4WktF4uQzLaCz6Ha2MRA6OOxpNFTN2B6JmX5fH7zqZytB/Zz7+T7On9Tw/eH8FDaoGnIRw3qzmSW5j2tXcgxWrF6zodHlAb0EdrYgCyJ+HnhQDTH7oNPTfKPr1fm4fndFpklFfiwHEauydC2lXn2YPq8bviCnAFuAJcAa7AlaGAN8+3+Xg77jSU4k+GatwhlkPIr8VfxdoVHJD2chjGnx5X4BwU+IO5PuBWU82RG0226huMtkP3GWv2/DXP5n7VVI3Exq3Y7aDSQzszDdCRv+ws5QbSK2Mr3tuf5WUGpLdIa+54rKAJgnGDm2zUdxuKIRjrWwV9rewg1VvfEsTqLMFcq75Vt/7Qs/O+w79D4jAkKAIfhUZiQHg0c5F6naQDYhIxoBskHRgvj9xTHilB0iG9dOR+kCoDA1LmYWzyfExJTsIXynAUqOagOM0Htgwf1GbNQT05Sb8MQfM3Ydj6bTh2LIvA7pWR2LcqGgc9Dr0TWgJPMnTylt143Xhnh2McInJdVKzhnSCi06BAq5gOQ8SYk3A0aARyQkZ3uUcJjkrR42CKJUD6CQOk5B4lQEru0RKFDEjXq6ZBEziUjdZ74yDIPUqAtO0sYLT7+5W9Z3ugnMkLV+3mecDmQnQ0VzH36NnyRs+EozJEpet2Nlei88heUIGOi8Y6+Kl3KsC+RrYDLgfsbqDwwCGM0kt4VJuL+3QmPKe24BmNqcdcoT8EOS/2b89rLOirpuxSEU9odHhTL6Jk5x60gxIDKH+Ne0h755uQPyuuAFeAK8AVuBQKHOqw41VDCQSxGnfrKyHk1+B2sYYD0nOAT/wqXIHersDvJZvv7UYb7jTW4Lcm2wbBXJdxt1jTKUiVEKRiDDQXo2DPETgoRsvlANztcKETdj5jdSk2v1f5Y1xmQCrkVf5RWN0AQW/D9HV1KDh8FB8W1R7+RW7V3+gf7nVGW4BgrrPcrC/f8+D8lXg1OA4f+ofgg8BI9AuJxAehkegfFoUBETEMlH4YnYD+0QkyJI1NhheQUi4pQVK5uKn3OUmHKdMxUpmGYcpMDFSm47MkBeYrI2BInYvStFmoSvdBTVYAGhYGMXdf49ehaP42DNuXRWDXiijsXRnDch5bchJxTJuIE7qELghF4IlDQA6Cv+89QI5Ranh3G5LhFpVoWBSEb30HsmKmVcEjoQkehdyQ0dCHy6P1BEeNMeNhjpvYNV5PcHQdwVHlZyhVTkZpynSUpMyAJmAIDmkSWaGYF46eyKNippOQ1AtGvede57OjBwCpQ6T3vgrOhnxWxORspFKmCtDo/PcB0dN/T0VNdDvHno2wH90njzl7Woiv8r3DFbd6sqvEhRY3MK+qHq8TXFRLLEP0ObUZz2sM5z02330M3us67T4u7x2b737+fWP7Xmj6v/5O16MCp+c0RryoNuJRrYS7tCJeUBuRUV6No07nSSfpFfcq8SfMFeAKcAW4AlyBi1egzenGkAIrBKkKDxAgNVlbfiNWfScsAx+x7+30iz8/rsD/UsBcN0cwVh+6Waw+fKehqlMw2aoEU0WHIJbbHzJU415DNW4Sy/HZunpUH23zYFFvYv/Fb1/4PVzLClxKQArhJzdZakNvKqidJ5hqHhVMNQMFqXKCsLoK/y2swq5WypRwYnNrp2vy2prNgtlaKRjrOu7RVzbfvGil/ZmQWPxnTiD6+wWiX0AY+gWH4/2QCPQPjcSHYVFs3H5AZBwGRidgUEwCBsUmYlBcEoOkH1EuaYKSZZL2xuKm0YoMfKxIQ/+UdIxSZGCoKotB0gxFJAwp/ihNmYnKDF9UzfdH/YJANH4ehOavg7Dlu1DsWErj9tE4sCoGh3Pi0KKOZ5mkrR5I2kHlNAZq8FaesnwfMOO/v7Zgqp2N1avgNCThhF6B7MDhWDJ3OJYHDUd28EhoQ0axPFJDBBUzfQIjuUdjxsMSN77LPUpwdL3iM5Y9WqqagorUaahIn4mcuUNwSJ3IIiBkcO9trj91tJ6gaPf3KHsPXgQgJTesS0xGu5gOt00H55YKVsTEYGdTGRznCEhdTcXo3FICR7PccN/aXAW3qxMOt5xreS3vOi7/urNhmpPfE7tdcLpdaGprR1BxGV7KzmNO0efVZrysJjcmNcbr8ZT29FxRCc9qRLyokfC8xojHtFSYZMazGgue0JrxoNaIv1CrvVZiRUuv5UropzdjiDEfo8yFGJO/BmPzV2NM/mqMMBdisJSP9/Rm/DPXhOc1BGf1eJwtMqilvNGXCdRqRTylkfCCxojnNSZ2/pKaLhvxOD0HjRH364y4V2fsKnP6fzoLXlyVh4jV67HrRCvbX9I+05v94PJ0fF7+14Y/A64AV4ArwBXgCvy4CjjcbgSU1EIwVOAPhioIRutxwWKbzkua/hd54n/nClwBChjrhghFG8w3ilWam9c2lQhG25B7zLWLBX1FklC2vVQwVpvutNRWCVI17tOXInnDNuxp7wT7YMA+E5CXVJ62ouE/unRy9opCufiJK/B9ClxCQHp/3uZf/N5iE39prCwQjDX7BHOtWzBWOV4wlqLyWCsbX6WKDXrz7up0YGxpHW7PLcMdC9V4MjQR/5o1G2/OmYt3/QLwvn8Q3g8IQb+gMPQnSBoSgQHkJA0/NZd0cLfiJsokpeKmk+P2qaywiTJJh/WihnvKJKXlw9R5GK1UIDEpHHplACqTfVCZMRtVWb6oW+SP+q8CsembYOz4Jgy7v4vCvuVRDJIeyollkPSENh6t2nh05CV0leB43XlshJllTl5bMJDD3zNfb5bRqVei05SC2s/9sWTuMCwNGomVwcORHTISWk8xkxgxFsaocTDHjIOFxusTumWPKj5jgJTG6ktV02BNmYzKtOnICRyGw+pEHNMknNZcfyYg7f7aeEfju//uXC9TTAC5YWm97OXZcDafa97omddzN5aibUspnI0lQGMJWrdWoaPjGOxu2k7xUfvv261cmt/LlUUs8YBFH7iwqeUYppiK8KyagKcez2vE/zlO/4jOiNt0RtyuI6emES+pTXhBLeFltQEf5OgxXmdE2OpSLK/fjLJ9B7CttR0tDgfaHE7YnbS42HiP0+VCu9OJE04nWpxO7Gy3w7rvAJZuaET02hKM0ZvwllbEczl69FGb8IiWXKIiXlXr2Rj901oZhJJLlJ4H/ex1nMrnEh7RGvBHnRl91BKm5hnRcLQFdsokpZF7N69uujTvO/4oXAGuAFeAK9AbFKDPi182bMXP8srZmP3P82sJkqYLAG+xvwL4F3+KXIEfVAD4CcsTDgm5TsjP/5kgeH6mEjb6GbjudnP9S3fnb4Qg1uCnBiveE0uxZPteHHC44KYoKipyggOdjC/RcbL3dPKS9zf8nCtwUoFLCEiFvM2/uC2/Vn+dZN0qmOocgliF/5PKULTrADqpfdhN9Rr0Yc8Ft7sTRzqdmFVUgr+FxeHfk+fg9Rk+eHPWHLw72x/v+c7Ff/0C8V5gKN4PCsMHweEMktLI/YeeXFIqbyIn6UeeTNLBnnZ7cpLKkDQNQxW09FJAmpKGfgRJFRmIT0qALjkMZcpZKM+YifL5PqhZOBebPg9B85ch2P5tBHYujcTu5TRuHw0ZksbhuCaOQVJv5iONMXsh6bkCJ369M6HiVaWJQQmnmIKWXCVWBQzCsrnDsCJoBLJDR7Lmeq2nmEmKlIuZCI7mx41Hoae5vrt7tFg1DWWp01GVOgXWjFnQBI/EgWxyNFM2bjJb2vIUp8Q/eEfru2t6MYCU3KMOgwqd6xbDtWkNyw91NpWf80j9yRH7cjiarHA0lwGb18PdXI7SMgsWanRs+ynjuZObUn7p0irADm1YYZHs5rUdOIyPxXw8lyPiUZ08Tk8OzlMh4+nQ0YhXc0x4PceM23Rm/EprQF+dhCnmIiyotqFkz14caG2H05s7S9EKbP/kgMtlR4fbiQ6Xgy2dbiccrk443bQ42Bd+XkXoe+o9HR0o2b8fC+saMNlSjHdzRPTN0eMRjRH36Yx4UEfO1TOfn/f5P66V8DedAX3UZrykzmdt9wNyjSjcsx8OgvWuk05S7+Pyc64AV4ArwBXgClzNCph2HcTNuWUMkP5szSYIlvoRDKT8IHnhf+QKcAWuBgV+ZrS+8quCOtxpqMavDHUQJFvHdWKZe+q6WhTuO4JWJ9lZqOneLk9b0YcHj5v0at4u8nW7WAUuKSDN+8WfCmrzBGN1i2C0tb6oW4dlW/ewzmFywMhvYXrXUksvFW24ccTpQtLKbPSfNA1vTJmJt6b74K2Zvnhntj/emROAd/yD8N7cYOYk/SAk4pRMUmq4/yg6AR+eXtxE7fYeJ6nXTdobIelYRRpGKLLwoeoLjFSmw08ZhxWKEKxW+aEq1QcN6b7YmBWIjZ8Hg2WSfhOG7UsjsWt5NMskPZAdiyM5sTimie/KJPXCKO4gvcqh5/m4gw3UYp+O0rQZWOI3iLXWZwePQE7YKGjCRiM3YgxYaz1zj06EJW4iCuInoIiKmbpG6yez5nrKHS1LnQFr6hRUZfpAFzoKu5dGolXnHa1XoF2v7HI0d70fPTm5BEYvBo4SZKXIgM6ir+DatJpBUcocPQk9z3SJfv/fZEDqbiyGu7EMTQ3leCs2BsOyvmbeURrnJuNet68jL3ZrzG9/HgrIbZVudLpdWLfvAEbpaDTdhIe0JvydjchLeO4cACk5OR/WGNBPa0Ds2lKs274HRztl6Cp7hOloyslea3q9uy/stac/exb6G438EVB1yqZO5uwkd2fXAjeOuhwo2b0XMSVVeDO3EE+Ta1Uju0YJktIYvheMnjyncXwRb+UY8Va2GU9rzGx9B2kMWL1nLzoYvKXHOQ8R+VW5AlwBrgBXgCtwBStQc7QV90gVEIxVTT+zVO8Xijb244D0akBffB24AueggMX6vFBgxa+lMvf/6Stxp6Fi93XGKoegr8CvxWLMqt6IrS2t6HS6YZcP59lxMh+wv4I3+pfkqf+IgPTXJQ1/uMVc/6SQX/O0YKp49E+S9fkbzLXLCJDeYig/smDjdnS4nMxxQ5866TMkc8KA7NBAJwngcMPlcGGJ0Yz/Tp6F/0yegTenz8Z/fObgzdn+eNtPhqT/JUgaGNqVS8qcpDRyHxkLKm6idntykg6KSwblkVJpEy1eUEoN9wySesbbvWPul/N8hDIdw5RpGKLKxPCUeRihTMNMZTy+VIajRDlgJgkAACAASURBVDEHlankJJ2N2vkB2PB5MDZ/FYLmxeHY/l0kdjJIGo2D2TE4oo5jkPS4lhc3dXcpXquXnQyIEiCWy7uYe1SdhOyg4VgSNAKrqLWeAdLR0EZ8jLzIsXLuaPR4WGIJjk5EYcIkrPYUMxUrCY5OQWnKNJSlzURF2kxUp01FVeYs6CPGoOnLQLTlJssLuUd/AJDSa3K+gNRp6A67VeiwLICr1ghHUzkrZEJj8TkBUnKKOhu7AdTmMriayoCm9Ti8oRQTlakQIpXom/41Ou2y250gGAekl2RPdeaDkHsUQM2BQxigs+BWbQFzVT6rkVgRE+WHEmykUfWnGSiV2DkVLcklSSb0yRHxb62IGGs1Gg63oNPhgovGcdz2ky5Qeo0ZGHXD5SnnknknfalH4PTkIkNQuj7tz+grP5qGkG/P3io0Bs92dE4QQaVx/A0tR5BlrcMQTT5ezDbgSa0Jz6qNnjKpkw5YWpeHdRLu14l4SEfXM+AxrYgnNSIGao3I37lbfjOyx6VHkx9XvsD/zxXgCnAFuAJcgatMATewo70Tj+VXUUFT9c2sxKXm0XPAKvwqXAGuwFWgwM8tGx+7vmCzk5yjgtnWJhTVQzBVtwmWug6haDN+LlrRZ/0GKDftxJ62DtlD4InlYsfypxwqe46dr7LNJF+dC1HgRwSktxpt7/3J0nBIKKw7KBTUNt1rqdt2g2lDi6CvcPlWb8QJco163DbsqXczv3ghP3snu92wuwFTaQUG+fjhX5On4c1ps/H2DNlJ+i45Sf0C8e7cIAZJveP2VNxEmaQESQdGx2FwdDwok5Qg6SBPaRPlkg7ulkvqdZL2hkzSoSoqa0rHcGU6RigzMEyZgUEp6ZiRlIxFydEoUPqiMnUaKjP8YVsQiPrPg7D5q2Bs+SYUO5bI4/b7V0TjsKe86ag2Acd1cnt4pz4Z3nH77uVN1yo0vJbW22VIgZPB0WQZkkoZWKOcjuVzh2Jl4AhWzKQJHYXcsNHIixgDQ9QYGKPHwhLzCQqomMkzWr826VMUJ09GiWIySlVTUZ4yDRWpM1j2KAHSysxZEGMnoCJtBtr1CrTnJaJNn4w2g7Lrvdf9PXhhcFQBl0EBGZKq0CmmwmHVws1KlcrhaCYX6LmN13c2lwKby4FNlXA0VaBjC5U5rUfHFhtCFi/Cz0ITICQvxl8WLsfh1g64XC7m2uOA9EJ2POd5Gzd5OOWFwUoQgHSi6tBhDNOa8GKOCU9qzAwqegEpOS8f1ppYnmcfBk1Flvn5pE6PR7VmvJ5jQuiaYlQf2M/cnvSMWJyny41ONpBDj0FkVAagVMxF/8nVUMRMySXqgMPtOHlOv+sylLrgoOuzJ073410HGtMnhkr3QP+5YHe50HDoCIJLyvCKVsLzOfl4Uit6gK4J9PzpZyqQ+rtWYq32T2klvKQR8ZBWwi90JgzUGVC+Zy/gcqCdnpcsFH97nudbjV+dK8AV4ApwBa4UBdw4anfgv6ttEKRq523GaodgrshiuYVXAfzhq8AV4Ar8sAI352++65aiLdMEsXakkF/7qWCpmcLOJevjN61u+lgQa/4lFDTMEKTKTe8X1cC87SBOdDrgdtEiT4d5j9vpeJyfuAKyAj8iIBUKN/xVMNnqBHNNoyBVrRUk225BqnBMLWvAXjt9dKTW4XN7IejDZIfTifUbNmKAbwD+PdkHb02bjXdo3N7HD2/7ym5ScpJ6c0n7Uy5paCQ+8IDSgZGxDJIOik3CR3HJGOgBpQRJmZM0UYUhyXImKYHSy+ke/b7HHqEgJ2kmpiQnIiM5DJLKH2UpM1CVMRu1WXNQvygAm74IwZavCZJGYPfSCOxfHoX92bE4lBMPgqQnTnOSejNJCZReS6DwWl1XlyFVhoqiAnZJhV1LI9lY/crA4ew8J2Q0NKGjmftTjBoLKXosTLFjkR/7SVdr/dqkSayUqSR5MsqUU1GumoaKlOmwps1EVdoM2NKnwpo5A/lJn8Ec9TFO6FVoz/0BQCrRmP+FuEcJkCYzQMpG641pwAYLa6yn0Xkar7efa2N9YzncTeQaLYWbls0l6NhSAdXyxfi/oFj8LmERhAWrcNd3emxpOSEDUoJQ57gNO7ctHb/W2RQgiWmqgLVRuuSu9ubWNkzTm5nb8jGtCX3PMk7/stqIV1jpkgnUZv+sxoS/afT4IFeCZusOHLHTAZI8/k6HRXYArWyCgfI8u1FZNjoP7D3RhuLtu7CsYSOU5VUIXlcBv6Ji+HuWgHWliKuw4pv6jVi3Yxd2nGjDMbc8DcFgq7sTLncn2tlj0CPKmdsUHt/hdqGtw4minXvRL0/Ewxo9HtGa8JjGzABpH+2ZhVN9tXo8pZHwd60F/8yWMMFgQt3RFrhonZwEX+XVOJum/HdcAa4AV4ArwBW4shVws9HZT0s3QJCq8EdzHQRL1QoOSH8YKvG/cgWuKgWozOn0hVaQfken8vKb7jHWWQSxEtebizFifQVsh4/LJgUnRTo6uw75r+ztIX/2PafAjwlI8239hIKaTQ8aarcIpjq3IFXijdWVaDzeBgqCII+L41zhAo0NMgcPUL19J0aHROM/k6bh3Wk+eHumL96m8iZff+YkZZA0IEQub/LkklJxE2WSUnET5ZLSyD0BUi8kJUBKC43ay5A0DcOU6RiuIOcmjbrLzfLfBy4vxe/JRTouKQv9U+bjrfQMjFEkIjE5EvpUH6xLnYXqjNmomT8XdYuCsOnLEGxZHIbt34azDMjdK2Owb1U8DqllSHpcl3hKUQ5BUg5Irw1A7GSAVAmXqECnMQ1FCROxfO4wNlqfHUzFTKOhCxsDQ+RYECA1xnwCcxy5R8dhdcIEEBz1FjORe9QLRyvJPZpOsH46ajOmwpY5A+tTpiE7YAiO5KagLS8ZHfpktHscpF73KHvv9QggVaLTmA5stDDAeb6AFJsr0b6lDG1biuHeXArXFhuM+SLuCI/Bz+K+wp8zsiEsM+Bm3RoUH2hhYNTOAWnP7Yt+4J5kQEr7ADtrpNzvsGN6/lo2kn6/1oL7WcHRyXF0b27nixpqfjfhd7n5eExnwasr9QgqLEHDsWNwgF49J5tOIDDKTvRtMis7kr9F3tfZCdPO3Ugqr8JHFjNezs3Do9o83KkRcafGhKdzjHg6h85pXN+ERzQSHtWIeCFHjzey9XhfLWK8lI+EMivM23diT3sHc5gyWMraNWUnLH1ZyECt3c0iuLe0tcKvtBz/XK7FMxqJQdBn1WcCUhqzf0Et4T/ZZrygzscftRJGFBbgYGs7s6uy9eJfiHtfXX7OFeAKcAW4AleRAmwGw+VGfM0WCGIFfmlpgGCyZfIW+6sKf/GV4QpclAJ3LVt34y3GOpNgrNkmWKo6BbHU+XpumSvJ2ozmDpq3ohEvh9yBcxVtH/mqXIwCPyYgNVb2F4oa8KjeBsFodb1jKkNtSxsrsaAxQGoVI1vzOZ/YuCPYB9odLUcxISIW70yegXem+uDtGbOZk/Qt37l42y8QXidpv+BwvB8Sgf5hUazdfkBEDD6Mikf/qPhTIKk3l7R7JqmcS5qGockES3sHIB2TnIXByix8kDoPg1SZGKtQIVwRgezUMKxX+cKa7ouqLH/ULQxgkLTZ4yTdvjQKu1bIkPRAThxzkp6eSdrZrSjnWnVXXgvrbRdT4DYoAUMKi2NYETDYU8w0EuQe1YaPgS5iLAOkUvQ4mGLHwRI/DgXx47AmcWIXHKXsUa97lOAouUet6dNRlTEVtRlTUJ85A1XpPljmOxDbVsSjVS+P1necDZB63KPO83QxOw2nOkjtUhpcNRLclCd6ng5SAqRtbKy+FK5GG0ylhXg0IBw/iZ0HITMHwmIDrtOuhSBZsXjbTrbZOq/t1zlv6PgVz6YAG15329HqdiOlqgZ9tSIeJyCpo1ImE544SwM8jaH/IdeMn+da8B91HjKtVvlLOSc5ROUphjaPc9T79TEVLG090YasChsG5ejwaHYu/pBrxFMaE15Wm/BWjgn9V5nwZrYJf8wV8ftuy+NaI57T0Fi/CbflmiDkmfCH3Hw8TiP92QYMXqlHUmk1mk60ot1JhU/yXpBBWRc5WMkjSwdqLhwH8G39Bry3UofnqLRJS6P2p5Y3Pa2Vi5tey6HMUhNu15nweI4BylIrjjH3KHc4n+29xH/HFeAKcAW4Ale+AixKxu3Cd027IBhKcVPBZvxR3DSlyzl2UViF35grwBW4KhTI33KDYKlZeatYtaVvXhUe0Fe3Cuaao4JYjZd0JViyZT9aWEcA/1R35e8VemoNegiQ3pO/5YabpNpPfyPZwn5jqAz7pdEWLRirR/zSZDt6h8Fqv8tY0qHde5jNMFLe2nEamHQ54KKg3PNZF1YhTCOWbuw6egxzUjPxxqdT8QY5SWf44i0ff7ztOxfvzgnCu3OD8d+AULwXFIb3g8NBLfcMlEbEyoA0OhEfkZM0NgkDupU3eSGpt+GeQGlvAKTkUh2mIudoOsYlp2OkMgP9UzIxRJmJmIQY5CqCUKLyQXm6D6xZ/tiwIBCbvwhB4zehaP42HDuWRcuQdGUMG7endntykrbmJrFWcbsHkDo8br5rARZei+tIo+gugwrtOiVMkR9jWcDQU9yjBEj1kZ9AivoExpjxMMeNhyWBskfHM/foesVnkIuZTh2tZ4A0YwZsmVNRl0mAdDpqMn2wzH8IqhYFos2Qgk4DZd8qQTCeLaISXvfy+ZYz0WtHgJQtDKyq0G5Q4cS6pXA3ycVMNF7/vzJIqYiJFncj5Y6WAo2V2Ftrw0tJCRDiM/BAyhJc/00uhNw1uM1ghWCsRnhtI9tqyV3n57MB49e9IAVY6ZGD5XbmbtuB19UGPKXT41mtAc+rRZY9ShmkT2m8DfASKIuURur7akx4b2UetI1bYCd3qKsTbpeLtdHTd27yBblrq/rIUQSvWY9/aQx4RK3Hg1qJZZu+nGMBLc9pzHhMS0VJejyoM6APG3+nEXh5kUuhRPTViHhJbcSrOUZ2/b9rJDyhJYerhHu1etyp02FO4RpUHzzEskLtbJ6Cgknl0X62T3S2ow1uaHfuwZs5BjygMckFThoJz7FMUonFC8iXDXhGq8crGhF91RY8q9EhZ9sWNmpPe1g2an9KEP0FvQr8RlwBrgBXgCvAFeg1CrAqRKcLpt2HIOjX4/qCjfi1sTZaCMF1VwXY4SvBFeAKXLwCYvUv7169cfWNZlu7UFjvFMzWLbcZq21CUZVbKKp33WyoPjFp3UZ34aETblYQzo6aZTrlPX6W89RO/tRrNoL8ifxICvQQIBVMdQ/fkt94/NbCTbhlzUZcZ6jcJKxpwnWiFb81lmBJ086uwoueXJOjdjsCFy3Cy58RJJ2DNz1O0ndnB+CdOcF41z8E7wWEoqu4KTQS3vImlkkaFYchMQld4/astClBiSHdipt6Y8O9d6R/pCIDoxTzMEyViTlJcVimmou1qhmoSPOFLXMu6hYEYMNXgdj0tTxyv/O7COxdEYWDq6LZuH2LNgHHNAloy01EB4NXCgasuo89X4sQ8WpeZ5eYxEbRa74IwbK5w1gxE7XW68JGsVImfeRYSFHjYI7+BJbY8SiIH4/CxPFY0220fr2nmKkiZRoqU6ezxZo2A9Xp01GbOQN182axpT7LB3kRH8MQNwkdUgqgT0CHIfWUvFECoxcCR7/vNWoX0+Cw6lj2aHtz1Vkb7B3kLm0uA51T7igay9DZVA73pnIc2FiOD5LjIYQrIaR9A+ErDYTsIghSpVswVuFuQyVGrq9hm7Hz/HqnJzd919R9OdwuOJ1u7D7aig9MZjyh0Xta3k86Kh/Vyi7Pf3qgJLku79MU4D21hMKtW5leMhglSCoXMlHTvN1tx662dmTZGvDGSglPqw3oo6XG+5P3Tc33Xvcm/Z4tnut0/dztOt7rnn5O9/OoVsKfdRIeUUt4e1Uu0iqrseX4CdA6utyUtEqQVM5clRue3CjYtQdv51IeqRHPqQmQGhigfUQrw+Huj8MgrdqEYRojNrYcBZzyWD99L86/G7+m/tnwleUKcAW4Ale3ApTx7Xah4chx/MVQgusstRDM1kU8g/TimRK/B67AVaMAcN0N+dZ7blJX3iFI9f9PWFv9J2Ft818EsfxBQVv+oJBX9Mdf5VU+/FReWUx47TbUHm91dzg74XKQkY+OnWmGTZ58ltP9r+7NKl87UqCnAKloe/A2o+0QBeAKUgUEs80uSDbcmVcBRU0TWh2UsSaXa/SU8Cw1wk1NwsCCVRq88dl0vD51Bv41wwdvzfJDP59A9PMNwrv+Qay4yQtJqbipvyeTlHJJB0bFsXH7j2KTujJJTxY3pbBcUtZu3wvG7L1gtPv5IFU6/ps6H8NUafBJjMZiRSgKVL5YnTUNFVkzsSkrCBtZw70XkoZjz4oo7FsVi4M5cWghJ+lpxU3efEieS3o15pIqcFiThNzwj7EicLjcWh8yEnnhH3uKmT6BMXoczDHjkR83AQUJE1CUNAHrFJ+yYiZyjxYrp6AsVYajBEZpqUqfiZrMmafA0fr5s7E2eTKW+g3BYU0y3AYC8acWMvU0IHUYlGg3L4CrzsTg6Pc5SAmO0hg+LQRJHU1r0dlYjeAvv4QQlYi/JH+JGxap8duV+bjVUE4FAA2CVNl6t74SbxRUslFvajVnXzT21EaN389ZFXC5nWi3OxBZXo43sw14Tm06BWB6AeEraiNeVJtxl86CxzVmDM8xQNq1B+30IjkpX9QNGql3E4h0OtDpcsG8cw+GGyQ8oxZxu86M23OpJf7MvE/vY1zsOWWGvp4j4e86E27VSfirVo8BBhPytu5Eq8tLbgmU0omKDClWwIV1u/ZhhM6MxzUibs2lcXsTXjwNyhKAJefqXToTHtLqEb++GG0sU9VjH/VM3NN34PzEFeAKcAW4AlyBK1sBN4um2d3WgT6WCvzEXAPBWLWSA9KrBm3xFeEKXDoF8jd+Kphq8bxUeShrwzb3rvYO2dzHDpplNEpH5/wY+srea5zbs+8hQPrrfNuDt5irtgpSRYtgJEhaiVvzyuBX2YgWIpgOGo/sWUDKBgfpXSobgrDMYkG/GbPw+pTp+NeM2Xhvlh/e95EzSQmS/tdb3ETj9uQkDY/GgPBokJP0w+gEfPiDxU2pGKpIw1AqblJmgIBpb2i6pzH7sclUJDUPQ5RZGKPIwvTkZGSoQlGk9EFVykyUzA9A1cIA1H8RiMavZEi6Y2kUdi6Pxt5Vcd0gqTxu35Ynj9wTJKVx+550932f64///tKB2HZRhYq0GVjuPxQrgyh3dBR0YXJrPRUzsdzRmPEe9+gEFCVOwOrkiVin+KwLkJamTENZN+cowVEvIK31QFJyjzbMn42qjJn4bvZAbFgUAKeYjA7pzHXtSRBPI/d2ihAwLwDqjXA3l3aBUC8Q9Y7Ve39mkHRLFWJXfgMhKAa/Sl6M6xdmQ1huxp25pfiDuZpylH0Ec3UxAdK/SiXY2dYBB4E2Nqd9bptbfq0LU4DqlNbu2ImHdTq8RG30agsbp+8OK6nMiFrrn9FYcL/WhPfUIsTGZnTQeD4brZfpoIv2R24HDnS2YV5NHf6tEVmx0sM6Myt0ekYj4jnNjwdI+2qMeCVHjgB4miBnjoWtzzvZEr6oqMO+tnbYKaOb8pBYdDwdjsk/m7ftwgcaEffrTHhWbWbre7rT9ZUcOYv0+jwD3l6phn7rDlCuKvsm0SVHCZxXrM2FvWT8VlwBrgBXgCvAFfjRFaA08WN2OwatteGXZhsESw1vsb90SIk/Elfg6lCAGu8LbIFCUS0EU13b73IrMbCwCrlbd+Oogzyk9NmB2u5pFosj0h99w37ZH6CHAOlvDHX3/9RSu0Yw2vZSickDeSUYVWjFbrudfSJzsqxRenP14JvKTR/zyGFD1mdqAwakkjL085mNF6dNw7+nz8I7M/3w5mx/vDUngDXcvxcQwjJJTy9v+iAqHh9GJ8qQ1OMkPb246WQmaVoXIL382aSZGKnIwihlKkYq0zBSkYmBqiyMUyiRpoiGQRWIkjQflGfOQfV8fzR8EYTNXwWzhvtt33khaSwOZMeiRU1O0ni05p5suO9JcMUh6Jlg8JJrIqmwf1UcNEHDsSJwBLKDR7HW+tyw0V2lTCx3NHYi8uMmojBhEoqSJmGNYhLWK+XsUYKjtJSnTu9yjlZnzAItNZknR+sJjrJl3mzkBI2CPnQk2vPiYZcUbMSe1t0L37vyb8+zpOls+lEJlUtUwG1IQod5Pty1EssY7Q5DCZDSWD2d28lBurUcK0Qdbg6Nws+Tv8ADmWoIy424LrcMt4pW/Ca/vkWQSqcK+baGuymHVCpB1f7DsNOOkuYv+OlHVeCIw4HJRUV4kjW6mz15nifH3gmUPqGR8JjWyAqRXtXo8W1dAzrc8uSCN2dUbrx1YHt7B8LWl+M5tQF/1RlBY+kEWF/UiHhVLeH505yZ3UHsxV4ml+ezGjOe1xjwgiYPL6opm5SKpox4LseAoKL1aGptp5Ruz0g8PWu57b7D5cSKDU3op5bwKFtfuu2pOlDuKosE0BrRVy1hqFSIg45O2Gl/KTPi88v9/lFfWX7nXAGuAFeAK8AVuHAFHHChw+nC7KrN+KOJA9Krg1bxteAKXHIFfnJTfu2nPzNV2QWx6pggVUMw1bjvzivDpHV1WHegBW1kuGBH5vxz34Vvsa+UW/YQIBU+33KDYLKt+q1YC8FQhaH5FWhqszOASeSSLsmFJj3/puqyO7uBDpcL6zZswNCgILw8eQpeZ+P2vnh3tj/+6xuA9/yC8S5B0sBQubjJk0n6YXgsBkTF4aOoeAyMScCg2CR8FJeMgfEKDEpQYrAnk1SGpARI0zBMkS4vl3H0fqgyE4NVmRiqSsMwVQqGKam8SW66H5qiQrQyCubkIJRTLmmmL6wL5mLDwgBs/SIYzd+EYduSCOxeFol9K6NxsAuSJuCELhEd+mR00kKOPFEpL7zAqQvunQ3O9brfGVJYIZPLU8DVLqagMH4CVgYMZaP1OaGjmXvUED4GIpUyUWt93DgUxE1AUfwErE6YhLXJk5h7tFjxGcpotD5lKsope5TG6lnu6EzYMmbBlumD2nmzUE+Lxz1KgHTTfB8UJHyKb2b2x5bFIegwpsAuJYPKohyGVDgNctlST2nXKabCKSrhFpPZa9VhyoK7zgR3UwnsTRVob7LC3lQOaq13NpYDW8pQur4At4bGQkiYj5/NWwFhiQnX55a6f2uqqboxv+7rmyw1bwv6ikd/arYV322oZoA0u3kXXC4Xc8ZfKZv7K+J5er5HY196MX2BFVu24yl1Hl7UUFs9LWeCQXJ+Pqw14OkcEbHrK3DETqMxdnS43HJzPZ3DiYbWE/ArXIsXciQ8prHgCY0JTzHHKLlGxbOO7p8OIS/mZ7k4ioCsiMe0etyXS+cSHtZIuFtrxAs5BkwyrUH9sVbm+iT3K0UEOJgT1oUWhwuZpVY8otHhLp2IPloZ8L6opvUgeGzC82ojXmFZqSY8oTHg8w0bZdjKpjjImcpPXAGuAFeAK8AVuPIVoKgjl9sN5ebtuNFEUKOWO0gvOVviD8gVuAoUkBr+LUh1X//BXPfV7wtrDYJUGSWYa7cIlgY8ZyhHZOVmVBxrlY+hmfHPk+5PRhnCW3RwzS7KxoYrf+t6La9BDwHSW022e39tbNgnSFX4p74Y1sPH4aA8tUt8osekD5K1W7didEQEXpk8lTlJ35o5G+/6+DFI+u6cQAZJ3w8KY+VNH1ImaWgkG7dnmaSRsRgUk4DTM0kpl5QKmwYnpXblknoLnLpngvaGywNUmXgvLRMfq5IRqYyDXuGHkhRfWNN9UJM1B3Wfz8XGL4LQ/E0IdiwJw57lBEmjsH9VLI6o43BME8ecpO36ZNZw35VJygHpFQdInQZqrVfALqnQ/E0wVgQMxqqQEcgJGSmP1oePgRQxFqZoGqsfh/y48ShMGI/VCRO6Wuupub5UORnlqinwFjPRSH112gzYKHs0YxZq581G3Tx5rL7LPUqAdIEPKtJnYpn/UIhR49AqpsIhKeCkc0O6DEg9MLOnIOnp99MmpcNeoYGrqRSdzZVwUGN9cxk6t5ajobIIL0QnQIidByFjCYQlBvxcU4x7jHX2X0q2UQKNXXhOt5s3ZPxFXwNBKkNiXTNcTqpp4tU3PbqZ7wKkNA/uxoH2DgzR00i9CX20lL15qmPS+zO5Jp/U6DHGVIDtx9s8LUxO0Hg+TTBQBvaO9jb4rlmHf+bo8XetCY9pzXj2e+7Pe7+X4/xptQQfsRC7OzpB+avs+XuGemivur+9HeNMBcwx+5DWhPu0JryaY8LjDCCfqs/jGgnvqPNw4EQ704Tj0R59t/I74wpwBbgCXIHLqADLggewcsce/MJcjdukep5B6j1o5edcAa7AuStAn/eW4afCvPKfC/O0Nz1VXv7zGwpqmwVqvJdq8EBeGQZLJVjUuB27Oh0AmThcdtjdDpCTnZWtMkLKAell3CX00ENfLCBFyHXCsmXXC+a6NwXT5paHDSUoOnCY5ac5L8PoqdvpApwuOJxubD14EJNiEvDSpKl4bcYs/NvHB+/4zMbbvv542y+QZZL2CwpjTtL3QyLQPyyKLd7iJsok7Q5JyUk6kNykSSlsITjaGwHpoJR05iodkZwFcph+mKqCf3IUVqhCUKmkrMhZKF/gj9pFAdj0JUHSUOxYEo5dy6OwZ2UM9md7IKk24ayQ9HT4xH/uBaPz3zeaToVIrBRJgXZjGgwRo7AyaBiyQ0ciJ3QUK2rSR4yBFPkJK2WSW+snoDBxAtYkTsS6ZLmYqUQ1BWWqyV1w1FvK1AVHM31QN88zUj9/NjYs8JXH6+fPxsb5s1Cb5QtD9Dh8Pf09NCyaC5eUASdzj6rQKSnRYTw5dv9jvJ9gSILdmIb21Uvg3rwGaCpHR3Mx9jaX4h3FfAgxGZ7GD3z+oQAAIABJREFUeh0EzVr8zlyLO4y19t/oq4adsmcVrf+6r7ARgrECM8vq4SRAyvJoemh7zO+GfQHLpg3oCzYXoN22DS+r9czZyUbHvwdoUinT62ojLNu3s9eEQCLbBbH7aUeL04W5hcV4MUfEI1oj7tcZ8ZRWxPM/Yt7ohcJVWs/XciQMkYw4TAdhnS7Y2eEXfTntZutVvP8A+ufo8WedCTfkWtBXbcQTWgOePM1d+6jWiKfUenxrq+tykfZo1A1/z3IFuAJcAa4AV+AyKUBggg4W1h04gj/n2/BLY+1iXtJ0ypEr/4ErwBW4AAXuV+X94oai+oOC3rpUKNwMwVCN2/SVEEQrhlisWL3zICt+lbsOaFqaQCmBU7fsJr1M20T+sD2hwMUCUl3FQ4Kpaq0gWVf9RV+xT924h32Ms9NQ/eUyVnlszrTLPNTWhqC0TLwycRL+OWMm3po+C2/OmoM3fefiHSpumhuMfoGhLJfUC0mpuOmjyFj0j4pn7fYD45IxKC4Z3kxSLyQdkpwGWoZ5xu17S9M9FTeNS87Ep4lZGJs8Hx+mzMN/0tMwXRWDJaoQlCj9YFPNhnWeH4OkG78MQtPXoWzcfucygqSx2J8dg8M5J52k3uKmTg+I82ZH/hgwi99nzwFXyuOkUXZyj1akT8PSuUOwktyjYaOg9bTWS1HjmHvUHCPnjlJrvReOEiCl1voSlWes3pM72h2Q1nrgaH2WL+qzZneN1xMkpaVxwWxsXDAHxSnTscJ/ML7z+QhHclPgENPhNqjQISrR/iM7k2FIBC1U3tRqXohOmwTH1jrMmpeO34fNw63KpRC+1kLILqIyphPXGW3RfzLVd54BSC1VM/5qqGoRjNXov9aGTvpChmUh98TGmN8HKSB/1KGDC3aYgdFSAf6uleRcze+BowQi+9JofakVlNMJd6cMEunOHC6W55lUaUXfbAl/1+bjAR1lfkp4Vi3hhR+4zwsFnD1xu8c0JtyvExG7upT1KzldnUwd5gB1uln5VEpZJZ7PzsX9ufl4Tm3Gk1r9GYD0SQ012hsxymDEAQaLSZ/LtXPm73GuAFeAK8AV4Ar0kAJuwM4KDZ1obG3HU+s2QjBvGnwBLITfhCvAFeAKnKHAr/KK/iiYa/MES8MxwVx3RDDW4qeG+g7BWG2/ybAOAetq0HyoVf7wwj4TOuTegB7axPG7uVwKXCAg/XV++S1Cfv4NN5lq+wjm6jW3GCvi5m/Y3tricsHlpA9gLnRchp6vroRTBu9ptNIJu8uF4Hnz8PJnU/DGVF+8MWMO3vDxkyHpnAC8OzcY/+0GSanhvn9YNN6PjOuCpOQkpUzSAR5QOuiUTNJUDE2Wi5suf2lTBoYr57FW+6GqDNAyXJnJckkHpGRijCIJi1ShWK/wQVmaD6xZfqhZOBcbPg9gDffN34Zj+9JI7FoRjf0rY9CSE3vKuD3lkvZkoQ6HoT0HQ8+mJeXHEoA8nBODVXM/wtLQUcgOGw1txMfQRo6BwZM7ao4Zj/y4SSiIn4SiRDl3lMbqCY4WK6ewUqYKT2u9t7GeSplqM2nxgQxHzw5INy+Yjc2LfGGb5wsxejy+nD0Q2vAx6JAygLxkNv7fKRIw/fG0oPt3GZJBTlKnqMBeQxZ801MgRKThOuXXuP7zHAgri3CTsapdsNS2ClLlzt+Y63b9Rl9xqoN0dW3aPaykqRp9C604YifQ1LXVuVxb8avrcUlOzweeddt24B8rcnG/znwGIKX2dq+j9CmNER/kSWg6cQIUOEp5ZDJodTJ+rW/egcezc/GQ1oyn1DRWL+FFtYiX1Gb0Ved/79h+T4DOC7kPWq8XckRQI/0Taj3mNzSwOAe5jpCctZS55sQOlxOjdXpQrumLOfmsbOp0Byn9jWDrP7I1EJu2sPcKj4W4uv7J8LXhCnAFuALXpAJuoNNN+eJ2HOh04OXijRCMtfME4LozSAf/BVeAK8AVOF8F9FVLhLWN9TcZqyf+3GxbKlhqSv4olh8UjNUES92/Fqtcj+uKkVS/FfvoM6FLHq/nNoQrfY90IYB0GX5655r6dYJUXf8L08YDglTpCCrfhON2J3PqsKJ6N+TLl1kfepvSiRp8s7I1eHHSZLw2dRbemjEHb83ywzuz/fGeXyD6+Qfjg4BQfBgcjgEhERgQIkPSARGxGBQVj8HR8RhIkJQa7qm4KV4BlkmalIJhyalsGa5Iw3BFOmu4v5yglB57CC2qdAxRpoMyUUcos/CRKguDUtIwNTkRKcpoFKlmYX3GbJRTJumCudj0eRCDpNu+DceupVHYvyIaB1gmaTyOaeJxQpeAjrwkVtzkhVnkJOVu0h8P7Hl1PtdzKtPyXlcuP1Kh3ZgBc+JErAgaDk3IaOSGjoYhYizEyLEwRo+FOeYTFMSNY+VNqxMmYk3SJKxLmoSS5MkopVIm1TRUpEyHNXU6yxytTp8p544yOEqAdCZzjnbPHfW6RzcunINNC2dj80JfNCz0Q4lqGjTBI/H5tA9giZuEdjZqnwC3IRFOQwqcVNwk0ri9XLDkXZeLPXeKyYBeCeRF4piUgci0RNwQGg8h+UsIi3KYc/RGQ0XDb811rwmmqr8JYvmDN5hsrwuG8ttP2Zfm18y6V7JBkKz4q7kSG49TruNl3shdZQ/vou9eHS443W7MXF2ExzUGPHNa9ig1vt+eK+KDVZS7acb/aXKRVWmlqgZPQDqd0ZiLE1va2jCI3d6Mxz3j5wQgn2Nt8tT4/v25phcCN3vqNpSNSrmrj2hNGKQTUXnkKEgbipAhbWhdCQOrN27Cc9kic8a+oBEZ/O3+HOg+XlWb8YAmF2MthWh32OF0kxuVn7gCXAGuAFeAK3DlKsC+CCVDjNuFNpcTn5RtgmC2reIj9qccufIfuAJcgQtVIK/6LiF/8103mWon3VhUP/t6i22IYCgf8jtz3eRbpNqxQuHmoYKl+itBKnG/ZSrHqqbdOGZ3yFFfniFD4mIeQtb1mZG2XRyi9uZ9zwUCUqFgg/V3+mqWwzBxTQ12tnUyINrbVpV92KYn5YEYi01m/Ge6D16bMgNvzpiNt2fNYQ33780JwPt+QfhwbggGBIZhQHAEZCdpFCiTdFBkLD6KTsAADyQlQOqFpEOTZEBKoHQoLTRyfxmb7c9eEjUPQ1TzMFSZitFKFSYpEhGnCodRORd1ihmoyvSBddFcbFhEkDQY2xaHYdd3Edi9nIqb5HH7o+p4tOoS0O6BpNxJehJGXizA+/Fun4INi+ZieeAwrAgZhdyQ0dCHjYYYMRbGqE9gih4LS+wnKIwbx0qZvMVMxcmfoVQxBWXKqQyOVqbOkOFo2gy5kIka69kyE3XzZnXljXoh6emAlEDphoV+qJ3vyx5recBwLJzaDwWJn6FVLzfOw5AMt4HKm6jhXoHusPdi9CHo6tKn4YQ5Dm1SFhYtyMStgREQEhbghvkrcONSE35hsuF6o/Wb/7X/vMFcN+oOcw3b7t0iVWLt/iO9bZN3xT8flj/qdONgeyf65eYyqNn3NIj5mEZi4+ev55hxt86I97W52NXaJm/omQOVZHCh3elEVNFa/CNHj+fVJg88lHqdY7Q70PRe7qsxsiKph7VGvKLOg1/ROhyxOxg8pv0Z+/LP6cQBuwNDdCY8pDHhce33ANIcE/6u0+MtrYith1t4sdgV/6+ErwBXgCvAFeAKEGRg8MHtRrvbhaC67RDEymUckP6vo1n+d64AV6CnFLg9f8PQWw117l/ra/Cwrhwfr6+F6UCL+6iTpqmpzFfuVGCjbR4eRWe0/eKn3qrABQLS31g2WQWxCq9byrC1pdXT3NX7XuquNyB9oHS5afoSemsV3vOdgzcmT8fbM+R2+3dnz0W/OYEyJA0IRf/AMPQLDj8Fkg6gkfvoM9vthySqMDQpRV5OA6S9BZSOUszDSMU8DFdlYJgqFQNVaRipTEe8IgI61RwUp86CNdMXtvn+MiT9MhhbF4dhx9JI7F4R0wVJmZM0N4E121PDvbfd/mIAFr9tz4FWl0HJWuFJU8odPaJNgiF8NFYFj0R26MfICxvjgaOUOzoOZtZaPw5F8eNZ7ihlj7LResVkBkfLve7RtJON9TIYpVImWs6EowRJuwNSgqPy4otNC31RnT6djdp/6z8MC6f3hyF8DA6rEwExGU5DMpzdXLA9895QwZ6XgjZTLHIXZ+KO4ET8JH4BhKzluH6JhD8ZyvFzY3WZIFa++T93loZ1N99RuAG07btesmJ5447eumW/cp8XNc4D0DdvwyvZuXhaK7s9veDQe/6MRsK9WhP+pjPgi5paz/rS17XMTsJ+LtqzF29odXhAR1mjBEiNrOzJex+99Zwcri+pTaD80Ht1Eh7Sing1JxeG5i1kIJXXkbJvqSQMwIrN29AnJw8PaE9tsJfXT17vJ7UGvKSW8G3tRu/3hVfue4Q/c64AV4ArwBW45hWgYwUZkDphhxMLth3A9VJlqBASwkfs/+cBLb8CV4Ar0BMK/MZYM/kG0QpBJONgDa6TbI67xPLDs6ob3Y1HjsPFYrHoeJ22WLTNks+v+Q14rxbgQgCpIAgPmRrWPmOuQOnBFnqp4WRG4d77gnd/ZnYA6+rqMSYgGG9+Oh1vTiMnqR8Ikr5HkNQ/GO/PDWG5pF5I+mFYFD6IiJVzSbs5SQfGJ3c5SQmUDklKkZvtPZmkvaW4aYgqk2WTjlSSizQTQ1XzMFqxAENTUjAnJQorUgJRnOKLigxfVM/3R8OiQDmTdHEYtn0XyRru962MxmF1HI5q4nA8NwGt+iS0GZLRwcahf9wW8p4BZT0HInvr86ExcoKk5O7tkJQoSZmM7KARyAkZA03YJ9BFyqP1pujxsMROQH7cBBQmTGDu0bU0Wu9prS9VTYEXjpJ71EqANH0Wc4/WZMjuUW9rfX2WzykOUoKjJ6GoF47OweaFs9G4cBYa589CmXIy9BFj8Z3/MHw+/QOs8BuIhs/n4oQhFS5jOoO8FBHQEzqTE7XTlIqypWm4LzwY90RlQpi3FMJiETfmltp/ZaleLKzetFow1r7xP3eUYvWzt5psuwUasxeroKpu5CMSPb2Dc7nRCsDHshp91AQ0zxyBp/F4cpXeqzPh7WwdGo8dB6iAiFkrXXC43GhxOOFfsA5/14n4q05ieZ50X5Rd2lvBaPfnRfmoBHSf0Ip4RGvEYxojpliKcKBTLmuidXUQTHa4cKCjg2WwPqml25yqF90HFVL10RhYFumEwrVyuVhPv278/rgCXAGuAFeAK3AJFaDPduw7UfoU6nYib+9R/M1Q9p0A/OR/Hs/xK3AFuAJcgZ5QIL9mjGAqbxNMlUd/L1mdDxgq3fcYqu0/NVSjT34FFJu3YVdrO9syEhxlE2Bs43UJN5b8oc5TgXMApDeYbPcKxpqHBFPNrb+V6sYLxur+f5CKN+p2HmQf0Jxuylrwpn2e5+NfoqvT+5BGN4neOx1OVnixYes2TAqPweufzcB/pvvirZl+eMfHH+/5BrBcUipv6hcYjvf/P3vnAR91ff//T2ul1onWOlrb2v4cFVsVFP2LYrW1Vi3iRpYKsjdZJCGMANn7LoMEEkAEVFZyuSS3c1mMzBvZCXvvGci48fo/3p/vHQSIiAiSxM/Vb7+Xm9973fH5fL/P7/v9es1dgA/nBeOD+aEckn4UHIGPqZI0LAafhMdiSEQshkbKMDRKhqHR8RjihqSdwI/U3W7/UXwShsmTQZWkn8Ut4uFNn8kSMUSWhtGxSZgTG4xv5bOwIX4GSpN9YVnkh5olc1C/PBBbV0gJ93up3X5dOI5lhOKEC5KeVcWiWR0LCgOSWqLJQ5KWawO3xOv8MB3PAVKNHDtWzELm3CFIDxwB5bwxyJ4/BqqQMdCGjOap9QRI8yLHoyBaSq3f5IKjxW7fUfl0EBylxczhqJcrlMmbV49SYn3tYgpo+j5AKlWONqb5YFuqF7aleqI+ZTo2x02GKngs1s7+FMu8P0ba9A+RNW8kdqyYjxaVHA6NHHbech8nrdVxaNXI+SL5q1K1bDzsanqc+3cnR5uGFhkPY3K62varFUn4S3Aw7gtehDsTV4GtVIMpNuNXWvNupjWvY3m1O1lu1UvfO09qTJ/fm1eDu9RmMK0FAZsqcdbR/vTLTzSgdee3cTix7XQT3s1U4xllLnorDZcATbd/6D8UGszWF+Cs0wGHk059SSN9M5zQ79qN99NVUmJ9phavKXS8IvPZDqssOx807afIRX+FjodJ9VMY8GSmEc8rcqDavoPPZZQ+1Uwzmt2BNpsT80vK8FK6Hs8rLgSkVI36SBYBUg3+pjTi5Wwddhw+xn9B4pfbnf8hic8mFBAKCAW6twI0hxEgpepRh6MNZcfP4P9pS7VMZ/0HW13d408rC+/+deEWr0v85L93Z088QCggFBAKXJkCv9ZU/ueXufVHbzNUFzCdeTnLrz77y1xLC9OaDrKCrWeY1rL3rSJrs3bnfpymYg7XwEVMyl1V6iou7d4Ddpf6dN8HSOksXF7lFKY3lT2graplBkvbb7WbWr7avhutPAbDBUa70JEWVbtyfu8Adh46DG95Av4zyRNvTfPFAE9/vOstQdL3/Ofgg4BAfDRrHgbNofCmYHw8PwSDFoRhcFA4hlJ4U0gUhoXHYnhEHF+GESiNkVruh8dSaFNip0i4v1yr/2c8xCkRXjHRWCYPRn68N2+DLl88E5VLA1D/5WxsWzEPu74Oxt7VYTi4NhRHM8J4JWmTMhJnc6iSVIYWtRytKjlsakokF5D0xsDdeDg0MjRlxyI3dBwy5n6OrHkjoAoaBXXwGGhDx0IfNhqG8DEwRo5FPsHRmAnYHDMJxbGTJN9R3lY/Hab46TC7gpmsSV6oXEiAVPIcvbi1vuOWeql6VAppoqCm88u2NG/UJHtic+xE6EJGI2PO51jpNwzLPD/CMs8PsDZgOIpjpmL3qiCcVcfDaVgIGBJg18XirEEOp05qyYcmnrfmg4C8IQE240JAnwybNgW71YuQn56ERUuj8G5QKP4YFAMW/xXYV5lgysJTzFDZyPLrwlhOxe+Ysfp2tho3fe9UmFed8gd1Bf6itYDprfg034QjrbYuNeR3+o11AFm79+LlDAOveLw/WwPy42xfXUmAtHemAU+kZyJvxy7u5NPqpEMk8lJpQ4vdDv8NpXhGoeEVo+0T79u/Tme/TnCTFtpO/pkVKowuLMCJVvIipZZCm1Q06wQ2792LfulZ3LfU/Rx63rO8gpT0otfRo1+GBmu27uKhFtwUpwvN3Z3+tys2UCggFBAKCAV+OgUoENgJNFMvj82BbU1n8a8C8w6mr/qc9uvuMVoeuq1k59Ieqs1Pfe/+nXiAUEAoIBS4GgU0lttuza/ufYvK9DBbbrmN5Vv/wXTm3kxT8kdWUPcU09b9nqlMfX9jsLZN2ViFsoNHeW5Pq90Gu8MmVcGTa5ZEp3668VO802UUuCJAapn5G70Zf1ZV2Zi2FLMtNWh1AK1OavFzHV11oYMsd/qv0+6E0w4cPNWEgKQ0/HeSB96c7oP/evniLZ+ZeMd3Fvcl/dAFST+cswAfzXND0lB8whPuozA0LIZDUgKlBEgp3d7tSdq5g5sW8oR7d5XpoPh4TI+JwNfRwSiS+aM4aSrMi2agJpUg6Rw0rpyHbV8HYe/qYBxYG4Kj6WE4kRGO08oonCZImhOHFpUMbQRJBSC9IVW0bWoZr7Akn8+M2Z8iI3AkchZ8ATW11oeMgS5s3Dk4mhc1DgUxE7AhdhLahzJRa31FgsdFcFRKqycwShWj7qW93+h3tdZ3BEi3uJLtq1J8UCybjNzwcVAuGIX1sz/FN35DsdzrI6R4DsbC6Z9gmfcQZM4bhaLY6TCnzET+ygQYv01G2ZpkFK9dBN3aJCi/TsSK5XLIUyIxIzYIQ4MD8c85C/DX2dG4dW4i7loQCxa3FOxLJVh6Ie5QlR1mudXBzFAdd4ex/t4rng8NleMfzK3GI5ryWqar3PU/bRm2nqZwIHG5lgrEW6rQV2HAc+QzmqXFSxcBUg7+lHoMzFLjMJ2N5f7SlAdJE5EDW0+exHs5elDAUWeHoFe6fS8qdOir1OC/mVmwHjrMy2YcTo6EudP7wdZWDFcb8KzywgpSgsO9lRIo7avQom+GFpFlFrQ5HHBwW4Jr+c2J1xIKCAWEAkIBocBPp4CdV5BKntzHHA58uqnqYI/can++X6e3vs6MjR+xnJxfX/F+nnigUEAoIBS41gpoK37/6w11YNoSPKwtRpypEQdONYPXOTgp475NCm3qQjztpxvlb8Q7XQEg7aO1zPyTsRJMX273La1Di8MJu7PtwmrgLvSFSoeU7jAPqT3jpN2O6BVf443xk/Dv6Z54w9uPt9sPdEFS7ks6ax4+mCtBUgKlVEk6KCgSg0MkSMpBacT5dHt3eNNQHtyUhOG85b4zJtxLoHRkbAqGyyjtXo6YhBBskM+AKcEHpmQ/VC2ZhVqCpKvmYceqBdizOgQHCZJmhONEZiROZ8fgTE4cmnNkvIKUQB1VUNq1opL0p6wkbdXJsXdtCJRzJTiqXPAFVO3gqD58AnIjxoLgKK8ejZuEjXHnE+vdvqOmRCm1nipHpepRaqu/NLG+brHvdwQynfce7QiQuqtJ69OkNv3y+GkojJoAXcgoZM0fyUHpilmf4iu/ofjaexBWen2Ehd4f49NZfnggMA5snhx3BEbhj3Oj8disGPxprhy3zEsEm58CFpQKFpoGFrEILGohWGwSWPyXYEszwdYXOZna3PTbgtodTGV5nOU03vlD0k5v0lYO77lxO27WllYwbWVjX3UZNhw9JQ0iN2L87qbvOb1wM3opDeiXqUEvpZYn0LcHiVQVSX8HFm0GOXLSZMSrIR3UrgJ8U7+Ft5T3yrq0Pb/963Sl61QVSoFVLytysLSmjrfX0xk+PvU6gLNOJ6LKzHiZIOhFQLl9RWkfhRaTjIU4YSOw7KDGROrWl9hyN/09iY8lFBAKCAWEAt1TAenUqLQTQP0808q34Hf6SifTVUYwbUUJy691MGXZlZ8Iv9ZgRLyeUEAoIBQwGn/Fck2nKcjpl+pa/FJjwmP6zUjauhMnqNiQ9smlprDuOVB3uU/1fYCUMXZfbt0MZqzG+0UVOHy2lfczcM5NR2btly7z4Wmj3c4P0trucPBy50XrM/CfiVPx+jQvvOUphTcNcIU3vTtzLt6dPQ/vz1mADwODeDXph/PD8PGC8HOQdEg4hTZ1HNwkgdLODUiHyBdjQGIyRstiERMbCl28PzYn+aA8xQ/Vqf5oWDYbW74KxI5V87FndTAouOloejiOKyJwShmNs9mxaM2RQoIoKOinhIPivWQgT9i8yHHcdzRjwSgplMlVOaoPH4/cyEnIixrP4Whh7ERskE3GJvlUnlhfKpuG8ngP7jlKoUwSHKXKUVqoalSqHqWqUffyYwFpY6oPtqb5oCHVG9aFHiiRTUV+1CRowiYgK2QEVPM+g2r2p1g3ewQWBo7BCxGx+EVMKlhMCnrEJINFp+GOqFTcEZWGu2LS0DM2DT1kqbhJvgS3JSxHz8RvcW/SOvwidR3Y6lwKVmpkxqrTzFg1nQXiB6ec3pVbt5KpTAksvxIPaytxn9qEb/Yc5ImEIpXw2kwAp1rbMFBjxENZuXglU4XeSj36Ky4MV3qGqiIzVFhTcz6RXWJ8Tpyy2eFfuBFPcc/RbgZIubWADhPzN+CIzcYBpxuQEipVbN2F1zIkWwE3JKWQplcUOvRTSFWkFPj0gVqPnU1n+A5ZKxywC0B6bX684lWEAkIBoYBQ4CdTQDqacx+L8tkQ4bV78CfyiddZTrPcKrC8ajCNaawgNEIBoYBQ4IYpYMSvfqutVD+iq8If1CYn01mPMkMVmKYUQ4sqoT94HM00hLk7s3+yUVS8UccKdARI1VWfMXX5mAcMlrzbdZYMpjfX9yuwYuvpFsDexoOZeC4J/yK7auWJk3s9UPUM1dDAbofd7kALgLXGfAyYMg3/nu6Ftz18McCVcD/AfzYGBhAkDcT7c+ZzSPrhvBB8PJ8qSSO4H+mQsBgQJB0aGYdhtLja7dsHN13OD9Td7n4j1p/IkzFEnowxsQvxRdxCDJMnIiRuPnJk/iiRe8JEoIwn3M/BtuXzsGflAhz4NgiHyJM0PRwnMiLRpIxGc1YsWlRx4FWkrgAdOwXuiOCmawyMKZyIwoioaleGNk0CKhf7IGPOcBAcVQaPhjpkNHRhY6APHwtDxHgYoyagIHoCimIm8tb6jbIp2CyfxgHp+epRL5gTPWFN8nT5jrpDmS4MY3JDUkqsP99eLwUyNaS1X5/3HnVXjrrX1Gq/JdUbW1MJkkrg1bLQGyXy6dgYOxH5UWNgDBsDRfhEzIkJw4NJa8CS1+G+xK/xu4RvwZIy+N8sZR1YylqwRWtwx+IM3JWmxG+WZYMtzwFbkYPbv9XjflXFMaY3ezKt+WsOSFev/n7P0Ytm0jv0NTNYjvkTpi0t/XPeljqmNpnlW/ecoRZvAlTS7rn0/x0PuOLW71TAtVOw5cQpvJapw+NKPa8gJaD3wkXBQ08rdeidnoOy/Qf5y5HidKrL6XBi66nTeCdHjecUuksCi9zQsCuuqVX+uUw9+mTq8G+lBjWnToNKP/mvjaxXnQ6YDh/F6wo1f4z7M7oBKa37KHUg7V7L0qDs8BE+79mcdvr5igrS7/xhijuEAkIBoYBQoLMq4J4D3du3ZtcR3K4txx1q026mqwAV+DCNZdRFu3PiT6GAUEAo8NMpkLP5ob9s3LOTaSuKWKG19m6dZXN/w7b6P2tqLSy/ofIeTcnJ2RW1rY1NLdxX2cnLSV0lpXyQoxGOrlBFAy3icn0V6AiQ6i22e7TW6ptpUjGY8YKhHPpDx+BoI89Rckmgo7Hru1k/+au7Po/N6eDhU3lmE9739sd/pnjgDQ9f/M/bH//zDcD//GfhnYA5eHfPIvABAAAgAElEQVT2XHwwV4KkH8+ndnvyJA3DkJBI7klK7fbngpuiJF9SarknT1Ie3NSJEu4vB2M/kyVgVlwQMuV+qJB5w5zkh6pF/qhZOhsNXwVi+6p52PttEA6sDcOR9RE4kRGB05lROJMdy9vtyY/UTonkrrRxUeX5w1LpL6dXmzoeDrUMTnUcHNpEHF4fzdvTs+eNRA4PZRoNXSgFMo1GboQrlClqHIqiJ2CjO7FePhUl8dNQFk/Vo5L3KG+vT/LkgUwUyuQOZnIDUVq7gah7TZCUlsu107uh6JWsGxZ7w7LIGxXJHrDET8OS5Gj0WqHAnV9l4zfLs/Cb5dm4dXk2frGcIGgW2EoJhLKVKrBvtGCrDWBrcsHW5YGlF4DllDUxtWkp01j+8qNmQwqto0tK2c1MY7mNrS74XWTDHhP5Gbc4bRJoEqn2VzV8uytwdXv2498KHV7M0ILg6GNZOjxzkZfo05k6vJyhxq6mJr6jQG11dKoLNjuM+/bjMaUS/RSacwFHbljYlde9CY4SLM5U4+l12VDv3MMrl/lukhOwO53YeeY03stxBzJ9t/9q/0wd1Lv3QmrRd4oT1lf1ixVPEgoIBYQCQoHOpkD54eO4SV+ChzSWzcxQDpZbbWNK8x9+1L6feLJQQCggFPgxCtDxIwUCU6u9xnJbr9XVPejvh43bb2FlZTczfeVapjXveEJb1hpVuxP7m1sARxsczla0OaUuZwmLEoMTgPT6zzsdAtLSvc/n1NiZugp/1ZcgZ+dBHsbkdNhwFjbeit7t4LULkDqcTv5DJE+bspo6DJ83H69Mm443PWZgAPmSzvDHQL9ZeHfmHHwwKxAfuCpJz4U3dRDcNNTlS+r2JOXBTV0AkFK6/ci4ZHyUkACfuHCkx85BicwHVeRLmuoH0/KZqF0xF9tXLsCebym4KQyH14fjeHo4TimjeJJ6c04c2siXlKfbCz/SywHPH3pfm0YCpFRFekYVj/ywcVAGfo7s+SN5KBMl1lP1qBuO8lAmV/XoprjJ2CybgmL5NJQlTL8AjprJd7QdGG0fyOSGpG4w6l5fS0DakOrDE++3pnqhZokP8pZF4n/r8sGyNoApCp0so5Cgp4OlF7Sx9Hy762+wjHwwRQFY5gaw7E1gOcVgqhIwvamNqcwf/MJQbWWGmj4/Zn675Lnppp6TTY2ms212tEJKInSDvus/eHevdyDdaBheXb8V/RVaDjcpXOgppVT52B5uUhXlILURx9ta+Y7COUDqcGBFfSN6KbLxcqaWhzy1f15Xvv5Mpp6D4ueVajyVrsbiciv1PkjnKgmQOhw42taGsYYNeF6hPVdF+uJFfqSkAQU+rarbyp9NqouOnu71b0l8GqGAUEAo8HNVgJLs78krwwM55oNUQXqLzlLJdNV/umT/TdwgFBAKCAU6iwJ6azIzVlZyaxBVxcmXC6qwavchnGht5lkBPHGAwKjTSfEB4nLdFegIkGornH9QmdFHVYak+l04QwZldmpGJwjAG9Kv+2b95G9AR+YXLdSuWbVzF0aFhvFK0rdckHTgjJl41zcA7/vPxrsBc8+123NIyoObIvBJcCSGhEbzalJquf8kQvIlJUjKl9hEDItL5MFNFN7UWdvuR8WmYEJ0KgbJk/FFfCiWyeZhg3wOypP8ULPID1tSZ2HbskBsWzEfu78Jxv41oTi6PlwKb+KQNAYESSVf0mtXPflDYWJ3fHybNl5q2dclonKxPzIDRyCbQpmCRvHEem0oJdZLgUwER8lztIhCmWLPw9GS+OkoS/BARaInqHLUnOgFanG3LpQqRwmOuqFo+/XFYPRaAlJ3hemuRf4o+yoAb6pV6KUqa3lYQ55S1pOMbD+0FVqmKs1lOSVbmLYCTFUKpqf7zdLaYAGjhW4rqD7D9LW/ZTmNv74a39HLzp3ppp5vFdeYjjS38eA6OnEk5q0fNnoT5KMLAdJWOJFsruSAj0AetZW7A5naw83nFFpMz9uIZge1n7Txk3YUz0Q7EKHmSvxDocFLCi2eUl4aWNT+dbrS9WeUejyt1HLbgScUOswr3IyWdntJNH012x2Yu8mE/us1HKaSdv9UXFpJ+qxCh2RLLeiEIJ/2BCF1/QrFSiggFBAKCAW6sgJHW1rxTH4Z/qSy8n3A32kt23mF1mV35sSdQgGhgFDgBipAnYnKsltZnsXCDBXHe2iseCa7DF9sqELxgeNodTjgcNKxZitanO4jp648Unf2be8AkP49uxpMW4wgaz2a2xyw0ZcC8thzece6E4M7+2f7odvXDpDSwbqdfoBOYPv+g5gmT8Rrk6fhbQ8fvOPth4E+/njPNwDvECSdFYj35sznCffkSfqhK7iJIOng0GgMDotxAdJYDHG127s9SYcSKI1NwrC4JFyu1f1G3TdMnoRhsmR8GpeCT+OS8Lk8FonxQTDEz0a13BtVKf6oXDIHDcsCsb0dJKXwpiPuhPssFyTlvqQiuOlawdo2jQxtWjkOrA1GduBnUAaNgSpoNIej+rBxoMR6Y+R4nlhfGDOBA1IKZdosm4xiCmaKn47SRE+Uu+FokgRHCZBWppDv6KWhTG5Iei0Aacft+D7Ykkqepd7Y+HUkJmgNYAVbcZeu+mxPQ81hprMuuMlY8wnTVc5lGmso05jWsLxaCzPWmpmuspDpLAXcY1RrWsz0psWM1nlVibyt4XrMe+mmno8XVpq2nTgDB5mPOLhrzA8deX7Wj3dP8zTmtlASe2kZeis055LYyTuzfQo7Qc3nMzQIKTFzyxc4pK4GAqTNDgembirF05kG9FNo8URWdwKk5B+qxcuZGjyhzMVUbT7OUFBTu4vN4UScqQ6vrdfg70o9emfq8GoHgPTpDD2iSiygx9O0J0pI24korgoFhAJCAaFAl1WgyW7HwI0m/DlbAqR/1Jo3XY/dP/GaQgGhgFDgmiqwGjexwobaX2oth35nrMGt+bVg2nI8qbOcmWvejuoTTRKLIys3vvPeZYfpLrDhHQDSHlorZheZsc9mJ4syOFwHUe2/i/bXu8CnvKpN5IeOvJTZiaOnm7AgJRVvT/bGGx5+eNvLF+/7+GCgbwDemzkH78+cgw9nBeIj8iWdR56kFNwUhsHBERgSGgUKbxoWHothEbEYHhmHIVFSJemw2ATuSzrcXU0qW8irSm8UEL34fYfLF+ITeRKo3X5EXDIGxSdjZFwskmODYJT5Y/NCb5Qt8kXN4gDUUyXpV/Ow5+sg7F8TgoO8kjQCJ8mTNCsaZ1VxaKEwIXU8bORJqhEt91cKS1u1MtBCj6dQJqeKQpnicCpHDn3IaGQFjkTOglHQhYyGPnQMDGFjYIgcg/zIcSiKkUKZNvK2+qkokU9FGS3kOeqCo5YkD1gXeqLS1Vr/XW31BEbbw1F3tecPXRMEbXD5lta51jVLZoDa6ncm+6Pwm1D4ZH1b/Ft99cxf6Wtn3qOv9WJ5dROYruwfrLD+6bt1ZX+6K8t6953qjffcsb74t3durL6HGU0PM03dXxj5ufxUl3RTz7tyzaaNB4/zVm+qgOTFeD+HAfKqRtVLn0S9CfRfm9OOVocd/ptK0CfjPCC9GI4SIH02Q4Okyjo4KGCITt9xvR04bbNhRMEmvKwwcJj4fDeqICXY+XymBn2VGryYacQbWgNOtbVdICjpsLSmHr0z1Dy1vleWBq9mGM7BZnfF7DMZeswrKkWzTToJKPa0LpBR/CEUEAoIBYQCXVQB8uP2Lq2l5Ho8pqoA01v23q+x3PdT7RaK9xEKCAWEAlelAPCLP+dvG9VTVz2FGa2+LL/aj6nNI2/RW1VMazr5jL4cS+t342SbE5R9QZCOF+e4urt5ByNVnZyraOyig3in2OwOAOkT+SYcONuGVldhyc+9ZdRBbYxOJ040N0O26lu8Pm4K3pzug7e9fDDAx59D0nf9ZuEDgqSz50mVpIFBoJZ7Ht7Urt2eQ9LwWAyJjJNa7aPlGBYTzyGpu+W+s1aTuuHpUHkyhiXEYX58MIxxs2CVeaFikRcql/ij+svZqFk1Hzu+CcI+DknDeLv9ycxInM6OwRmCpAT3yJNUANIrTrWnatFWSqt3AVIKZ7Lpk1CR5ImseSOhWjAK2uDR0IWMhSFsLIwR1Fo/FgXR47EhZhLae46WUiCTXApl4m31PK3eE1ULPc9VjV4MSN1gtD0cpbb6HwpG3Y+nlPvGNKoWlRYpxT4A1iWzYVwVjGHqfNyvsiazwMBfMh6M5ApHuqoZ5zo+Sbf1Lqa3WNbtOMCrR6UxU5zZ+yFzGwekdqDVaUeLww7vTaUcgLphXkdrAoBL6xthc7XVuwHp8dY2DDUWcij4N6UWL2V2nwpS8l19MVODZ5UavJSZi74aDU60tFwgNXHilXUNeFKhwSsZOjyRpcY/M3IvAaS9M/SYW1QiVaByuCyI/gVCij+EAkIBoYBQoMsqkFyzA0xTgacIkBqs1b9TW6Zdxz1B8dJCAaGAUODaKEDHvO6FMfaAyvTwH3IrGxlVwuvNzns0m/BKYQm+3n0AZ2mEtlORiA12bjJG3d5OHqZO/WViz/7HTGEdANLRRaWw2x1wOGxcXKpR+TmLzMNDqJKUGw0Ay5XZ+M+4KXh9mi/e8vI7B0nf85+N9wPm4t12kPTj+SEYtCD8Ak9SgqSDI6V2e7cnKUHSoa4qUgKkndWTlCApAdJ345dipCwZYdHByIgPwMYET+5bWbt4JqqXB6JxxXzsWLUAe1eH4uD6MBzJiMAxFyQ9q5KhRSVHm1pUkF5pBemlj5Njx4pA5Mz7HMoFo6EOGsMrSfWh45AbPg7GyHEoiBkPaq13J9ZvllFi/fQLEut5IBO11C+UUuvdbfXXE5ASHCW4yqtFU6djW6ontqZ6YluqL7JWyfEPrR7MuA1/UFUmX5vZ5jq+yuqN9zBVhWFh1fYzNj5GiHblHzodtQekZ9vaMK1wE55t12LfMSDVYGndFj4m0/PdgPRwcwsG6/O7PSDtpzCgr1qNY83NF8hN8zSFVD2hUOMVhf67AalCANILhBN/CAWEAkIBoUA3UcAB7e7DuFNdhts15bg1vw7/l1Mx5TruCYqXFgoIBYQC10cBo+UhlmvexrSW/LvVlQ6mM9lYbvnZp7JL4b2pBlbeds+TWgEHYVIqcLS7jou6yZB+Qz5GB4B0UmEZT8R1Oto4GW2jttEbsnGd7U1JBameVldegTcmeuCNad54y3MGh6TvzJiJgf6zMdAV3PTB3AX4MDDoQk/SkCge3EShTbSQJ6kbkrp9SamSdFjcws7pSUqAVLYI42LSMC4mFR/GyzBZHorV8QuwWR6A6oQZqFk0E3XLCJLOw45VQdi7JgQH1ofiUHoYh6QnqZI0J9bVbi88SS+Fn5eGWVFSPVWN0tqmlaMpKwrG0FHImT8KyuCxUIeMRW7oGOSGj4cxYjzyoyegIHYCimInXlA9WpLggfIEDx7IRNWj5DdqcQUyueGo22eU1t9VOeoOZXJXhP6QtRuQbkv1wvY0L9SkBcD85SysWL0Yz+YU415NCW42VksVpNdnurl2r5pu6sm0lSbvkho0UZgdHyjdrpqdbfzqnNvTHpA2t9kw5YoAqRpLaxsuAqROHGltxSe5BXg1IxfduoJUYcBzag2OdwBIV9Y3ohdVkCr0+Nt3VJD2EYC0c/5jEFslFBAKCAWEAj9SATtqT5zFEzy8swK/y61GLwFIr91+r3gloYBQ4KdTQF3+CMuvPsR05tN/01idvXMsjn/kmGyPqqxOCiL+q2Yz4isacLjVgTYKXnVwb0xXm/2PHEp/1k/vAJCOKDKDPFycTskbjgKaxMVdRuvkvndUVauvsOD9GTPxnyle+K+nD97y8cMA35kY4DeLp9tTeBNB0g8Cg/HhvFB8NJ98SSMwODgKn7iCm6jVfkgULTIMiZaDICn5kg6Tdc7QJqogHS5LwSfxiRgUn4DP5CkYEZeCGbGxWCEPQlG8H8opBT1tJmqWzUHjV4HYsZIqSYOxb10wh6RHFRE45fIkbT0X3CTn3ppXAgt/jo8hOEq+owRIm9UymOInQz1/JHKCx0IVNgG6sAnIo8T6iAnIj5qIgmhKrJ+IjXGTsFk2BSXyaVL1qDuQ6Rwc9UZlsg9vrSdA6oaj7cGo+7obip5fU5s8BSpdftma6s3b6RtSZ2BL2gzULfFFQ5o/tqd6oSHNGxu+ikDEutVtdxnKtjNjre1JbU3rr3OtbcxgjvrpZqCrfCcCpIaaio/zK3CkzcbPn0hxdmLEvFIFKHue/iMP0ha7HX4bSr63xb5PhhpLXID0vAepEydtNnyetwGvKIz4u1KLF7pRiz0l0nMP0kwN+mUa0V+rxclWMnU4f6GZemV9A/6RocbLmXo8pdR02GL/DAHSDdRi7/YgPf8a4ppQQCggFBAKCAW6rALONhxps6O/3nSW6SuOPGiswd8FIL3KnVzxNKGAUOCGKpBjeehWCiLWmkJYrtnEjJXHWF51C8uz7meGqj09jHWn7tFUHH89z+RYvX0vjlJ+EDE8V9czHRecp3jnr3XZ8f0n2/AOAOmwIisHpNRgT74GJLS4XKiAWxFL4zaMCAjE61O98S9Pb7zpQ76kM0GepNRyT8FNH86ZzytJpXb7UAwJDufBTUNdwU3Dw2MxPOK8J+nw2AR8SpCUlk7abk8WAMNd4U2fyxZhZNwiTI6Nw+L4IBTHeaEsyQvmxf5oXDoX25bPw86VC7Dn22AcWBeGw+vDcIIgqTIKTTmxaHZ5ktopvEn4knboS0pg1ElVpBo5ti6fi4wFo3hivTZ4DHSuUCbyHS2MGo+iaKmtnsBosXyKFMjUznPUkuiJSt5W740qDkclQEpt9R0B0vNAdAbq0y5cvg+O0v3bFnvxVPqtBEhTfVC91AfkObotzRv6lVH4ItuA23Q19SzX8jhTlfS9Ndf6LNObH2PKsltv6KR0JW9OHqmGmlV9DFbsOt3CnV8cYry8cLD8nr94BSk/6+nEWacD4RuL8Vy7kKaOWuxfyFBDZq6CzUnt9Q7wLHeHA2ftdkwsLMEzmUa8xFvMu48H6YuZOg59X8rU4KnMXAzSGdFEUL7dhU5sJltq8FxGNp7M0nKrgX4K4yUepE8odAguNqHNwfE0KBBTXIQCQgGhgFBAKNCVFaCpjPYLqI/nzUIzmL4OjxiqcGdOmWixv5J9WvEYoYBQoFMp8Ehj469v1VX3vk1feT/TVz7FtMXPsdzyZxkdKwM3sfyaR1lRxe976CtXPJxdhhGFFhQdPo4zthZeTUpFjsTzyJtUKuARO/xXNsddDpDyKtI2AUgvo6TdaUfNzl2YGh6Df02ahv94UHiTL95xQVJKt39/ViDed7Xbu4ObPg4Kx2BXu707uGnwRcFNnRmQugOb3Oth8hR8Kk+Cd0wkFsrCoEuYwStJqxf5on7JTDR+NRfbV87Hnm+DsH9tCI6sD8NxRQROZkXjTE4cWkVwU4dg9Fy1rJoqbONxdF0YckNHISt4DAiO6kPHIjd8LIyRY5HvgqMbYs631VPlaHn8dL5UJHjA7IKjBEYlODoD1SkzOBilStFrDUgb0mbwFvrti/xRs8Qblcs8cCB5OixfzkLK6hX4T1ax416N1fbbXJPiVaPxV51qVrqSjVHU3XGToWrzQ5pSVB47xaMDxdRzmQGzg7s4IOUn48CNxePLTXhOcXmw+XyGBvM2lqKVuhzcgJTWDifmFFfgKYWeA9KnulGKPQHSJ5VavJipRh+FAeONhWi2X2jn0OZwIqysEk9n5HCY+k+FHn0zO0ixV+gQW2aB3XUgKQBpBz9McZNQQCggFBAKdCkF3ICUNnpkWQ2Ytgr366ucTGN54Up26cRjhAJCAaFAl1OAQp1yaxYxfQ2YxoLe6lJ4lDeg+uQZflxFafdkSir29X/IdCYA6Q9R65LHOh1SBc+OQ4fgG5eE/072xJsEST19QZ6k71G7/cw57YKbFuCjeSHn2u2HhEZzT1IpuMnVau/2JaXgptgEHtjEKzZ5e3vn8yalbRscn4yP4lNAoHRsbBISY+dDmTgLxUm+qFzki6olAWhYHsgh6e5vJEh6aH0Y3O32VEkqBTdd6r95DhK6Utx/nn/H41S2nAcu5SwYAXXIaKlylOAoT6yXQpnaw9Fi+TTwxPr46SA46vYcperR9oC0drEERt2A1N1ST+vz1aN+l1SPUjXplVSQbk3zQ8MSL2xZ4oHaJf5QrQqHtyILL6jKcLfGYmM6cxsz1mhZWdnNXW1Sejjd1PMhXZWJaUuh23+UexQLQHrJMHnZG6gNhBpAqPCWri2rqsVz3xPS1FehxUR9Ac6Q144LkPKaESewyFKDv2dSi7kOzyp1l1RPdlSR2hVu66eglnkd+irV6JuhwYKSMtjtznO9M1S5fMZuh09hCf6mUKG3UofXFHr0ziRIepEOCi3SKuu4XQydXZactS/7NYk7hQJCAaGAUEAo0OkVIB8+ugRVb8XNKguYsRpMV/5BV9u/FNsrFBAKCAWuSIHVuOnWXMsyZqCqeesRprOeZOoy52taExbW78Ousy2wc29SYat15ROYAKRXrlVHj6R52NXmeeTkKcxPWYJ/TZqO/3p443/eUsI9eZK+EzAH5En63pz5ki/pvFAe3sQ9SUOiMDg0moc2UXATVZJyb1KXJ+nQWAptSjq3uKs2O8t6mGwhhsnJmzQZn/ElBSPjEhASEwJl/GyUJsyAOcUPVUtmof7LOdj6VSB2f7MA+9YG40B6KIekJ5RROJ0dg5acWLSqYi9fTfkzBKVt2kRUpfohJ+gL5ISMgS58tKtydBwKosfzxPqiuPEXBjJRYn2iBEYprV4KZHK31bsrR/1Qu5iWCwOZ6lIJiF68XNhefyWAlCpI65Z4c0BavWQelq1Zjj6afDBNDf6h3ohbNWU0mON+vbnqYaPxliuaCDrRg/60svDuXvoqM9OXYsm2fa4RQiDSjobK777NDUgl3dK37UJfhQbPXwz12v39XKYOg5RaHG1u5VSVTlNRdiORPuXWHXhckYWXFDq80O45l0DCLnYfAdJnlHo8p1TjhbVZWFLfAKcbkFKAJZw43tqCEZp8/NlVOftvhZZXkl782V9UaLFu6w4O9CVAyiey7/6KxD1CAaGAUEAoIBToAgrYCJDanFi6Yz8eUZsdLLdyH9OUenSiXUexKUIBoYBQ4NopsHr1TTflWtN+YbCCqS3be2jMVqapOMp0FtyqNuEDoxXrdxzAUTsdLYlj1CubxgQgvTKdLvsoV2qY04njzS2IX5OONyZMxRvTffCmtx/+5+OPgX6zMJAqSWfNxXtz5uF9HtwkVZJ+QsFNIZH4JCwKQ8Jj+DKUQKkruGloTDyGuwAprWn5lBZZ56gmpQrSz2QLMUKWhJFxiRjBtzUVY2ISEBwbigz5HJTKZ6AseQYq0wJQ/+Vc7PgqEHu+WYC9a4NxcH0ojrk8Sc8QJFXFolVNkDTuZx3c5FDJ4VDHo00bj91fB0G74AuogsdAEzoWBh7INI631RfGTMCGuInYJJuE4rjJKJFPRakLjlYkUlu9B6wLCZB6ojLZC9XJ3qhO8UHNIqoclZa61PaAlMDo9wcwEfykx21b7Icdi/2wlVec+qCegGiqL7Yv9sWuxT7YkjoTmlUxGK9ci56azbhLU3f2CX1lMTPWbGJGy6b7cyuLWX5DCkvpehWkTGO5rae+Mp/pKrCgehvsDincTkw/lx0wL3tn6cEj6KukdnIDXlZoQDD0Rd4qfr4KsnemDv9cn40tx04ADoppIjbq4F0k5oNH0ScrB08o9Xiho+rJLgZG3XCzH1XEZurxpFKHl9ZnIf/QIcAufXba33E4HNh28hTeUerwRJakVX+FFs90YDPwqlKHvL0HQIK5vYku+6WIO4UCQgGhgFBAKHCjFWjn8S7N+3S8L53gkxz2HGimjhSbA4aDR3CfqtjJjLWHmcY07NrRCPFKQgGhgFCgUynwC5Zb58OM9ZuZsWHjnSqL/nZjXREzmotYbnU+09fk99OYcmdVbNlSfOgEztI4zoPYKcfBNahLtSocn7pvutHD/Y19fwFIr63+TifsDgeWZOTg3xOn4/Xpbk9Sfx7c9M7M2Rg4ay7eny1VkpInKYU3fRIUhsEhERgSGomhYVEYFh6NIRGxPN1+aLQcwwiS8tCm89WknQWQdrQdX8QlYVD8IgyWJ2F2TAjWyOdiU7wfrEm+qE31Q+2Xc9Cwcj52fz2fe5IeXh+KExkROKmMRJMbkqpiYFPH/OyqSdu0MrRqZByOOjQJOKOSwRg6BrqgcdCHjochbBxyw8ehIGo8NrgCmTbFTuZp9WXyaaCFt9QneMKc5IFKAqMLPVHF4agX2ocxSZWjEhy9sGL0+wEptddvSfXDllTpsdVLvdGQ5onapd6oTfPHlsWzULEsEF+tXoKhWVowjRlMXYW7DJYjd2pNjzLlvluZRnMbW736dlZd3aNTTTVXujFlZXex/Oryh9UmjC6twxm7g/s6isnl6ofVg01n0D9Hjz9l5eJfCjXIR5QCl9ygkNbPKHV4an0ODDt3czRKMzy5cdJB0aGmZnysy8NDmXo8340AKa+oVRjwSJYBH6j02H22mcPhc+eDHQ7k7TmAVzMkqNxer/bXCTgPyNaj7uQpwG7j/kRUfSrOKl/9b1Y8UyggFBAKCAWuvwJuKErzXptrobmfbqeL0+EENVbAYce2U03opSxCD0M97tWYB1zpbp14nFBAKCAU6HIKBBp/RUU79y+33PZITuOv6TorK7uVBx6v3vibh5cab7lHUzmqn96KyIoG7G5ugZ1yDGihPAI6jqLsIddYKlYCkF7T3wAlKjvtNjQ7gazSCrw2dgrenOKFgR4zMMDbDwN9A/COP7Xcz8X7rnZ7NyT9aEEoPuEJ9xIkHRweI7XbuzxJh8VQsn3XAKQfJyRwQDpMlsorSqfLYrAqZgE2xvuhKnE6LGn+qBBRiPYAACAASURBVFo+D1uWz8Wurxdg35ogHFofcmG7PVWSEiT9mbXUt2kkQNqqiUerdiE2RY2DLng09CHjOBw1RkxAftQEFEVP5J6km+ImY1McJdZPQ1m8FMpEfqNSW70ERjkcTaHKUe8Og5gu9Ru9EkDqi62pfqhZ6gXrMg/ULvXAlsUz0UDQdMk06FdFYrhShVtVZjBdFZjWir+qK9Aj17KHFVT8rstNPh1t8MaNv2EGs/7PagvezDPhaGsb7I42ql+4puPKz+nFWp3A0Nw8PK7MxT8VGjyWpUG/i0AnVZD2UWiQaDJLB0YuQEoO5K0OIKLchBcUWjx3EVhtDwq72nUKaXouU48+mRqEFJejyUEBVVQBKqFN8iBdVrcFL39PwNWzCi1GaPOxv6WN7xRJB5yuU8c/px+a+KxCAaGAUEAo0KUU4PMVHWc57OAZEA4bHDys0eXH3W4qOwon3sgpdj6srzpza3bZ6I524cRtQgGhgFDgZ6OAsepzlleDmzUmvK0uxde120DxwvycEg2hPJydBlFxIeMym9OBtwutOPf7GFZk5RSZfFycTpFi/4N/Ji4CTweuG2sb8JGHH96e5ImBnr4Y4O3PIekA/9kckr43ex73JP0wMAgfUjVpO0hKgNTtSXou4T4mHkNc4U3kS9pR9WZnuI1a7kfHJWNsbApGxqZhqDwVE2QxWBgfDGOCP6rkfqhLCUDN0lnck3TXqvnYtzoYB9aF4YgiCieU0WjKikEzb7ePQ5s6DnatnMNSut6toala+rxndAmoWjITuuCRMIRS9ShVjo5HXhR5jk7AhthJLs/RqSiJn84XSqwnOOoOZKLW+vZwlKpH21eQXgpG3b6jVwJIZ6COfEqXeGBrqgf2pPhh1+IZKF0+HxHrvkE/9QapalRjAtOV4iF1Kf6iqgDLq21luZbHzw04XfmK0dTzHoPJ/IDajD9rS7CtqRU2JzUti8uPUWDO5hI8n5mLfpla/DGbktvPt9e7wWYfpR6jco1Sq4jdgTae0ii9a97uPRigUPP2fPfju/paAqQ6vKLIgn7HTldbDHde5ZCYApqmF27+3s/cO0ODgKJSnHLY4aCQQX5cyetvf8xXJp4rFBAKCAWEAkKB66KAdODuhM1hg81J854NDtfS5nDilN2Onc0tMJ0+Df2ho1ixfSf8LXV4RFvhZLmW40xrHt6VdzXFtgsFhAJCgR+rwC1G0+fMWAGms9iYthoPZpXi3dxS5B45ibZWgKr72hyS9dZ1Gci71IsKQHpNvy4CIxyOULlyWytsDgcqtu/EsFnzMGCKJwZ4+GCAlx/e8g3A/1yQ9N3Z83g16fuBQfhgXjDclaSDQqMwKDyGLwRKh0TJMDhazhdKt+/MgPTzuMUYJqc2exmGxSfgc1kyPolfhIlx8ZDHBcMQ7wtzojcsi/xRu3QWryTduWo+9qwOwb514TicEYETmZE4nRXNQ5souMkNRt2gtNtCUnUcHDo5dq1dAFXISO45mhs+AcaI8SiImsjhaBF5jsZJbfVUOVqS4IGyBI8L0uotC31Qyf1Gz1eOEhC9OJDpwtZ6NyC9XEK9L7akzQD3IF3ig+2pHqhf4oui5Qvw7bdL8IZaz1NDH1I34h6tCX+jICYyiqbBWFMFllfdwrLNj/3Ygb5TPD/d1POvOovpPpUVPVTFKD9yHHY6qXRNR5Wf34sta2jEy+kG3lZ/b7b6ksAm8hZ9WmnA85mZ2HX2LG+na5Wa7Lkf2aHWVozS56F3pvZca/7lQp86IzylVvj228U9SJUaDFCrsPtUE6iPkA4Q3Whz7+km/FupxhNK3SV6tX+dPhkaxFfWoZVXn9p4byL3bxW/2p/fPzTxiYUCQgGhQBdQgDok2hwOnLI5sKvZhrLjp7Fm5xGEmbfg841VeENfhic1JbhHU4pH1Sbcri2l5Hrnw5o6sPxaMFXF4E6xzyg2QiggFBAK3CAFbjbUjrjVWI87NJYjTE+J99ThacLv1WUYW1KDitNn0EampOeMSbvA5HDdNlEA0msq7TlASq9KbR8ub5yGPfswLTgMb030wJsevnjL2w/vzAjAQL85GBgwDwNnL+CQlCpJyZN0EFWShkRgMA9uisaw8BgMc0FSAqUU3DQsNgHD4xJBIUlUNcrDmzpJcNOnshQMkS/EJ/EJGCZPwIi4hfhCtgiD4xdjdFwcouOCoIkPQFniDFgWzURjagBqVwRiy6oFHJIeWBeKY+kROJkZdd6TlIKbqJK0m7XcU0u9XS2DUy2DXSPnoUzHFNHIixgFTegX0EaMQW6E5Dla5PYclU1GiWwKSuVTURY//TwY5YFM5DnqJQUy8TAmHw5FO6ocdVeQkp9o+4XgZ/u/peveqFrqy7+rnSl+PJ1+S5o3apb6IuObGIzMycYt+optv87bGv17gyWK5Vui/pBbG/1wXuMcprH4sLyt0XcYa72YzuzByLuzG1weTjf1fExXZWJ6s/NX2cUn1+w8DIe9BYSuxOUqFXA4UXLoMN5QEOzT469ZWjx7UdAQwUPyF/1/6dlItlRzyNeKVtBBFJ37JB/oeGsVXsxQoxdvz9fj3xnUnm7AsxeBx/bwsDNdf1xJoUxUMarDC5kUWqXHs+lqJJabcJba6ymcind5gK/X1zfg+XU5eFpJ3qvn4SpdJw/Xp5RqPKjU418KHYx7D1CkFV9cZ/Tcp/au8ksTTxMKCAWEAkKB7q0AnY5zLe3a2qXjHjIWoq5D6dCHr/ktdj7P8Me4jrupGtThtMPhpA4Gsoqh2Qiw2Z1otjtwrM2GXU1nUH74BNQ7D2Bx/S54WhrxTnG1/a3NVWteyi+PfEBfEsX0FVHMYI5ixsooVlgfxQobo1j+lihmqA9lhXVBTGud9NeCbdF35deP/Xj16pu6wS6n+AhCAaGAUODqFdDU/43lbgnvmVs3/895VdF3Gy2Rv9RX1TB1lYNpSh19tJshq92JnU3NcEDqMqOx+pw3qXsgByUX0FzQnS8CkF73b5d8ScmuYNeRo5ghS8SbU7zxX55w78sh6bu+c/H+zHmgStIP5i4AQVLyJeWQNDichzd9V3AThTcNc0HSzlxR+qksCZ/KkzBEtggj4pIxLSYaQXFByJTPhVk+AxWLvFCzxB9bvpwLqiTduzoYh9aG4Vh6OI67Kkl5uj0PbqKEe1m3WVq1FMgkg1MlgdImVRxvl9eHjoKB4GjkWJ5W74ajG2MnXRrI5PIcvSCQKcX7gnZ6d+Woe92+cvRSGHopIN26eCZ2LfLCjrQpaFjihS2ps7BpeSTmr8/CX9QmMEPFaWYoKWLAL65+9O5azyRA+oiujgCp7dc5pfbIqh1wOFraRQZc9+Gl+72BEzjc1obPsjX4m1KHv2XpLgGkBDJfVWjx90wtBmVrcbbVxtvFKZyBN53bHKg8cQIfZuvxSJYef1fq8d90PfoodXzpTCC0o20hAExBVNRW/0+FVBFKn+PNHAPqjh7jvy86GOUY3u5Ek8MO71yqmNXzpf1rEkgmyPpklhoPZRkwQpWPnRTwJC5CAaGAUEAoIBS4UgUkEsrnHerGpKUdMuW3k8HQWTjRyg+fCYTSiTw61KbDaSeanU6ccTpxstWO/c2tqDrRhNyDR/HlzgPOgLod+KK0Gq8XmNBLswl/yN6I32dvxj05JbhXZcJvdNWnmcbUr2vtJYqtFQoIBYQCnVeBe3Orl9+nNp9guvLjTFuKf+Rsxov5JqzYfQQnz9rgtNvRjGYe6ErBeDz3gA4+un0dkACkV7prcNWPI0BKlT60M7Hv5CmEL12ONyZPxRue3njT2xfveQfgY9+5GDhzLt6dFXiukpQ8Sd3t9jzhPiwKn1wU3ESVpLyaNE4Kb3L7j7qrSt1/3+g1b7dPoErSFIyJXYzh8hR8Jk/EnNgwrJEHYHOSF6qTfVCbGoBGgqQr52PPN0E4sDYUh9Op3Z4qSaPRnBPDW+67FSB1VZA61PFo1SSgOnUGCI7mRoyBMXIc8qMnoChGCmTaLJuCzTLyHKVApvOVo1Igkzeqkl1p9S446q4arVvsC6oWdS/t4ShdvxJAun2RP6qW+vFgpsqlwYhMX4Tn1AV4VFWGHpoqPKSpantMbS1hwM/mTD0B0t/rayxMZzp8k8Z0ZmxZA1odNIV0+5njqsfD73+ik0/Ask1leCYzB0+6QGF76MfBYaYG92ZTdWU2SvYfdHlpSibjIE9SAEmWWvQjkJplwGtUialU4bl2bfftX7MzXaeqT4KaBEeptZ5vm0KN4DITWuiI1EHN9a7ESSdgPnESbyiz8ViWHs9eFGhFgPTlTC2eytLg6UwdIjaVgxC+uAgFhAJCAaGAUOBKFZAqRKUSUQcPSbIDjlaAvKwdlIR8vjWTWGqL3YljzW2oO9mEvMPH8fWO/Yio3QHv0hq8tbkSz+aXOx40lDmYvgxMU2a+X1V+8h6VCT1UZtystjqZvrKN6cxgWhOYpgI99NYzv9Ja/9l5UYPYMqGAUEAo0LUUuCfXuuou8mrOqwQzVnGLvPvVlbhLU4E3SiuRc+AwHLxrjYoyJPdnBw3w3f4wVwDSK903+BGPk0670m+JyPup5hbErfgab06bjtc8vfGWly8+8J6J//nNwoCZczDQBUnPeZJSy72rkvTjsGh87Apv4q320XIe2kTBTZRwT2CUKkk7V7v9QgyXJWFIfAKGyxLxqSwZg+WLMEKWgs/iEzBVHoY1sYHYkOCH8hRfVFES+rK52L5iPvZ+G4J9a8NwOD0SxxWROKWMQnMOpdt3nyrSVg5I5bCrE7F7VRByw0ZDz+HoWBREj8eGmInY5Koa5X6j8dMlv1FXGBPBUWuyD6zJBEi9eFK9G4x2VC16MRy9EkDKPUeXToX5y7lYtWop3lPm82T636utuEljcdypNuFXBjOYwbSZBRp/1bWmh6vf2p5GU88e+spNN2ktx+7QWJyvFVnRZOvubQc/Yii8gqc6KWwJDlQcPIQXlEr0UlKL+PmWcYKFFN70nFKNR7N0eDVDg+kbNpxLc6dePbd9zvamMxidrUHfTC3+qdDjxUy6fuFrdda/X+I2AlL16GsZOgxV6mE5ckxybuEVOdRab+OwM2hzKR5SqjkAJXh88Wd63gVIX1XoYNi5R7TTX8HvUDxEKCAUEAoIBc4rQN0ZPBiJ2uMddh7mcdphx5HWVuw42wLr8VPI3X8EXzXuRVjVNu5p92ahGS/qy/B3dSluzSkGU5cS8HQwrenYzVpLywMqc+ujKgvuVVv2M11FC9OVg2kryBuv7c/q8mOPa0y4XVNxhunKbMxoaWbain9f/R6beKZQQCggFBAKtFfg9vyq+FvUFauYoXIx01Wqmb5S/ZDGeoTpLWC6CjytKcU80zY0nDhDRmYAryWlkLzufhGA9Cf4hl19Kdyfh1pOnGhqs2OV0Yj+kydLkNRzBt6eEYD/+QXgHf/ZeG9WIN6dMx/vzV2AD6jl3gVJPw6JxKCwaF5JOiQy7lxwE0+25+n2UiVpZwOklGr/uYxCmxLwcQKFNiViBFkDyJMxTL4YU2VRWBE3C5tk3ihf6IvK1FloJEi6cj52fhOMvWvDcCg9DMcVEWhSSpWkba7gJgpt6oq+pOQ7SkubJg42rRxH14ajKHwcDOFjYIgah/wYqXJ0c+wUbI6bgmLyHI2fjtIED5QnecGU5AlzkicHo5XJPqhM8TkHRy8HSBvS/NCQ5ntuqUvzRX2aP7akUvCSNxrTfLAllR7jh61p1Eo/A9VLZkGxZjkG5RrBNlTh1oIG/N5Yw880/cJQeeoeXZXjoaJtuM9grWLGnw8gZaurb2day5pbdJamezUW/J+xAkdaqXZRXK5WAfK7cdptOGmz4y11Dm+JfznjQuj3YqYWf1eq8bJCj3fS9eiVpUTpoSOgan2Co1StT2c4qaUvvXErXl+nQn+FEf0Ueg5LLw5Auhgodoa/+2Rq0StL+txvZGjxZdUWymWCw+Hkuye8WMdhQ82xY3hznRJ3ZunRX6HDyxfBZPIvpYrUvym1GKQyYucZCrUihcRFKCAUEAoIBbqkAnRYwZ073ccX5z8F3UIHr3Sq8ZJ7aQ5x3S8d4Lof0X59/rXaXztjB/afbUPxkVP4Zt8xRG7ZC0/rDgwt24L/ZzTj/g216FFYA6YxOW7RWg7dQmEg+VvBChqkpbABrKiRQkGO362p2vJrbfUhllcDVlSLXxqsrX/IrcV9BfW4t6AetxfUgfHHN4CpTTuYuqqeGesO3axr7N3+4F5cFwoIBYQCQoEfoYCm6h2WW7flvtzaMw/m1uBBY41NSrmvOnaHumY/01iOscIqPG4sR0rNNpxoJe9o10EWnyDazx3UZyDd3X7u6JrXBSC9Id8bpdtTlEvOpk14a7oHXvXwwtue/njHxxcDZ/jiPf85eC9ASrcnT1JaznuSRmJIWBTIl3RoeAyHpFRNSn6kw2Ol8CZeRdppApukECkeJEVhUue2K4mHS1FFKd02RpaAFNkCGOMDYFroC2vaTFR9FYitK+Zh59dB2L82BEfSw3m6/amsaJzNiUVLTgxs6hg4CJJq5Z3el7RNKwNVjJ4LZlJJXqqncmKwST4JhrAxyI8Yj8LoCbxylPxGN8km8zCmcvk0mOKnw5zoCUuiJ6xJHjyIqX3VKIHRy8FRqha9OIBpa6ovti/2RfVSHx681Jg6A7VLvbE11RM7F8+E8uskjFZp8JKqJIEZq19mRdX9H9RX9/+D3voi01f1ZbnVL/xRX9X3L4aGV27RN/z1RwzTXe6pPY3Gng/orWVMW+68X12F32vLsOWsaGD+MYMqHbQR6KSDu4RyE15O1+DZTCnRvj24lIKaJJ/O3gotphduRjO1gdjoPzoRZYPT0co9z4LyS/BEpgYvK9Sg5/VW6vi6/et1tutU9flsZi4ez9RhVF4BTrbazsNf9xEugKCNxfg/pRZvZBhBz3nmokArgqYvZOrRI1sNsi2wcW0FxP8xv1HxXKGAUEAocEMUcB99UrYRHK7/SXEZHHhKHfDkMgObw8nzD/h8yOdEClFy8jAkm90BJ51xcx3O0mvR4046nNh9phkVR48jfe8BxDfugIelDkM3W9G3qLb5YYP50B911m/75pT8s5e6uP8f1Zb+Dxqsr7Acc29WWP8yy294heVU92L64t/eZ6jt90d9fX+WV9+f6aulhR6rKX+WaSy3MXX1Payw+gV+n8H6yl/01f3dy93ux9NzlaZHmaLujt8pTY8+tHH3b7rcjqLYYKGAUEAo0FkVWL26BzNWP3BLXn3/O/TV/W831LzCjNXPMH3l/Syn8U6msdzHjFWDWa5p362a0qYR+SYYdu5DM80fdMKNwvboiI237rlnpe4ASQUgvSH7OOTn4CCfPKcTRbU1eGe6B/411QOve3njTZ8ZGDhjFt71l9rt35sz/3x40/wQfOxqtx8SGomhYdEY7KokHRotBy0ESofGJvBW+xvtPfpD3p8gKVWaJsaGYIPcA+ULp8KyeDZqls7CluWB2LVqAfatDsHh9WE4pojg7fZns6PRkhONNnVcp4ej5JtKYJQWuu6uIG3VxsO8cBr04V/AGDkeRdGTpLb6uMncb5Ta6stccJTAqARHvXg7fXs4Su307sWdTu9et2+rvxiQNqT5oJFXigagJm0WGpZ4YkfqNOSvCMEkpQJMvxks34qb1KYxnXV8v1HbRR6k9+srTdSGcL+qEr9Rl2LjsZM3ZEzpLm/qBqRUAtp4ugmvrMtCr4uS2dvDzBco3V2hw3+VWmj37ZeS2bkDqZP75jgdTuw4cwYfrFfgaUUu+mZemPLe/rU60/Xeylw8TxWvShW2Hz2OJlcoE+2KwE7eb3aYDx3Ff9cp0YNbDejQV5mD3hcBUoKjvZQEW5UwHzsuJQZTcrC4CAWEAkIBoUDXU8DNNd0nyvhagp8Uv0env/ixKnercfmEgloiqftASotvaXPgQIsNFSdOIX3PQcSbt8GnoBLvakrRS1OMOzTF5AsqtbvrKsAM1G5pPsA0FWamrRr9cwrjvFH7l+J9hQJCAaFAZ1Dgbn15/175W8A01XamrcIDqlIM3WxB6ekmfjhChSlSSK7L44zmqC5/EYD0xnyF7h0cV7tL9e7dGBwQgFenTMHr3j4Y4O2HAb4B5zxJ33Ml3H/gCm4aFBSGwQRKQ6MwyOVJeg6UxsRzX9Kh5ElKfqTnKjbPV3L+EHD5Uz72M1kKPpEnYa4sEgb5LJgTJsGU4oe6L+dwSLqTIOmaUBxcH45j5EmaGQUJksZ0CUDqhqLUUk9Q16GLx/avZsMY/gVyo8ahgFeOTsbGWIKjU3iaPbXUVxAYTfCANckLlQvJa1Rqp6/uIKmeIGl7IHrx9YsBad0SP1iX+mJ76mTsW+yJ/JUR8MlYjz9py3C7thS9VRV4WFe+l2nLh3eGgbpTbUO6qWfPc4DUAqYqwepdB27MmNJd3tU9sVI1KIDA0gr0Vn6/dyhB0uH6AuxsPgOno4VbmdDxIfjZTWoLPIo3M3R4NVMvhR+5WtGf7cCz80aDUmqJ75+hx5+yc1C4ey/XgQ5uebEPHeY6HTjS1oapKh2eydTht1l69CEwqsy+JISK7u+VpUVAQQE/OOb9lW6N+SuL/xMKCAWEAkKBrqIAVYHS7NjqtKGNfKidbTxj2EYjPK8KlT4JPea4zYGGpmYYdx/C0urtCNpUhbc2WPFIXjnu0BWDUouZplxatC7/T615L9NZwRethVrc8Ru9te1efdVYpjY/yTY0/l+n2g8TGyMUEAoIBYQC108BfXl/tqFWCszTWsE0tJjwV005wssbcaSVjrZssDuo0438zVzVpV1lUu1wOwUg7VCWn+RGFySlFf20tu7bi/EhYXhtqife8vTB295+eNsV3EThTQRJKbiJlg/nh+CjoDAMConAR2HRF0DST6JkGEzVpLGJXa6SdJg8HiPjFmFwXAp85WFQxc1EcYI3TIv8UU2VpF8FYseqBdizOoRD0qMZVEkajebsaB7c1NkrSR1qGWixkfeoVoZDa+YjL3Q08qInIDd2IooojIn8RuWUVC/5jZYlenJASnCUFgmOzrjEb5SqRa8klOliQLol1Qtb0zyxYUUoghWr8f/UpS03a6psvVRlWx+lCgKDFffm7sLjOXUB12/07aKvnG7qeVtuNa8gvVdj5hUX4ebGn2T46LZvQq2B3EfUzq9Q1ePrCkqfv9CH9GKI2SdTh2cUKsRbq9DqdMLuoEgJJ6+bIc9Nmq/XbtmGd9I1eCNDh/6ZUps9Pe/i1+oMf/8rXY2kyioORe1OqTqIHxXDyT1Wv6ppxAsKNZ5x2QU8qdTh2Uwt91htv/1P0e3rs7Fp7z7JeY6XFnXbX4/4YEIBoYBQoFsrQDkG3CrF5sBZmxPHW2zY3dQK67EmpO87AnnDHkwpr8Ob+WV4VFuMHtnF/OQtIwBqMFElaC3TVZ66W1uNxzQ1eFRdA5Zr3s8MpkO/1Jlb/qKucDyorUAPXTl+SdWjueZTbEM9mNY8rovuqYnNFgoIBYQCQoGrVUBn7s2MZvTQlrc8pjHhYY35zFPqStyjqQYzlOGJvM3I2XUQR2x2HhzLQyD4iTyp0KVrTsgCkN6Q7+3cT4ZDdjK1lcqS9x0/CQ9ZIv45eSre8JiBt31m4i1fKbjp/YBACZK2C276eEEYzgU3hUVhSEQsBrsA6RBXwv2wWEqPd/t9du4q0s9lKRgsT8RImRxTY2WYKpNjTcIsFCf4wJriheplM9HwZSC2fR2M3WsIkobhWEY4TiujuCepO92+s4Y2OV2A1K6Jx8msGGyIHIWiqIkojJ2MQtlUbIybghL5NB7GVO4Co6YkL1g4HPV0pdRLPqMdeY3WpVL1KIUuSUv1Ej9QCNPWVG/Up9Hij7o0f5DvaP2SGbxydOPyICSsW9v8pqFsO8vbtvUurVn/WEF1HdNYv2J5W7b/2Vi7nW2s2skMFVOudmztts9LN/W8w1CzkRnMh27SWnYybYVzdJ5FGlNcBX/n/q3fkJGmC76pC5CeJRpot+Os3QHfomL0UajRW2ngQUtPK7UdAtOnMjV4J1ODwl37YHe0welskwKbKLHJ5sRZpxNfNu7EhxkavKDQ4zklLWo8qSTQKKXdU/Vme8B4Pa4T7KW0eUqqp4Xeg9rgqR2eqlxfVKgRWlsr2fo4qHZUgqJkF0AHx5v2HcCH6Vo8oTTghUwNXlFoQSC0j9KA5zL16EevqdRxePpChhYT9YVoop+CgzIo6X/iIhQQCggFhAJXrwCVNtBISsv/Z+864KOq8u4VFdFFEdTFtoquiqirIq7YCxawoiBF0F3d9q2uIpCQEGronXQ6iAULKmRmksy8N29mkgAhdfpMCikQeicB0qac7/e/byYEVnddBUzgzu51+pv3Dnm3nHf+54QG+x/aWEgIob5FT5ptP9WKAOrTufsnXc7jNfHcBgWhCgraOllxHW3yY199I7y19TDuPYyV5dUY5SyrHVpUUvXQRkfVVZmOqnYme0kXo8N1mcGmYUZvDsusqOpsKa+601xSdYe5tOr3ltKqW03equuzSrd0zi4uudBQpGFS0ddMLtzc3egpvd5cXNpedk5lJpeWSfbi67NKqjsrzs+Z2T2F5VTsYnLhxHN2LicOTCAgEBAICAR+GAHggvZGt+G6zNLK35m9uUyx69hGTxXLclf9zuKtulJ2lzKjq+zFTYVB8/7DaCRFCq1dQmswPvKF/qPWP6hDYev+ryBIW8W/T8s51MGjxzBp1So8/+EovDRyDJ6LjMKL0ePQf+wE9B83Gf1D5fYU3DSIPEmnz8aQFr6kb82JO8mX9O2FySCSlIKbeHhTfNsgS6m0/08JixAdNxerEyciPzkCriWRcK4ah9LPJqNyDSlJp2Pf9zNxaP1c1GoX4Hg6BTfFNXuStrbgpoAhHkE5EUfT45Ab/wGyFvwTOQs+QN7CD5Ef/xEK4j9GUeJI6EVxQQAAIABJREFUNYwpeRQcKWpJvWtxmByN5CFMp4YxnVCOEkF6olWuGIUtK0eimCfTR6OEhzSNRNXK0bCunol5369BTyUHzOjYyHSFVzOL7UqWkXsFS3N2ZhZPR7Yu76orDDlduJn+2hxhjn/q0CE5fnNpZsnnTHLEMaNr0U2S/WgfgxM1tLhR84LUq2mhdVGr6Gza4E44Dh/BSzoDbksz41GNCXemUXDTyUQmBRRRKf4DGhn/pzej5PBh7sNGgsmW/WuD34/vyyrxWpoJd2qJWKTwJgmPaiX8USejp1bGA7qTt30mSFIiMR/TqI2ClagUnmwC+mn0+Ky4DPV+PydDyS6U9l8NnvJja81RvGs0o2eqjMdTlZPIXDWASsHTGiPu0Rlxa5oRb6yX4Dp0BORNdyLXuA3+EYhdFggIBAQCrQYBGljUi1dEbRKJSdfhmluot6VqCHqf/scvTgXpv1wSwV/n9GowgKaADzWNjdhd34DimqPI2H8In1XtwExvBf5l9WLoRjteVArR05CPy9PzwTKLwdIKxrE1Gzqz8BxtY8nlTFd4GZ+mWCwXqa/ndKE53Inm6cJfNxZ2ap7OrF17YSea89F26JaYcQkrLLyMz/vCH6L5obgJBAQCAgGBwPmJwNq1F7IcTxem2Xg5Kyy8+MT44unC+QJL6dXM7NrVQyrAhKIS2A7VoCFAZfd+BIM++IOhkTB08a/VDOU/uiOCIP1RaM7mG7QApokSrYTpb+doYxNS1q7Dix+O5MFNz42JRr/oGLwcKrl/bUIsD24aQOX25EsaIkkpuGno7AUYMjcOb82P5wn3FNr0VovgJvIlPZu+or/ktyi06U+Ji/HXhAVYlTATOYljYF06CsUrx6Jy9XhUr5mM7d/MwJ7vZuPAunmo0S5AXfpCTpLyIKTWlmxvSESDIQHuJaOxYd7fsTHuA+TFfYiCBApiGomipFGwJY+GnZOjo7nfqOo5GtlcUh8mQ8P3JwcxnSBHVaKUEurHonJ5NIo/GY2qFR8j97PpWPjdZ3gmIxvXG2zoZvTgItm5Tpju/8wxT7Ze381i6XClyfP5DbIT96QVBavrGkBqP9WVJaQYOZsdyjn2Ww2BIFJsDtytzcCt6aSOlHGq0vMRIji1EnroFDyaKmF0di52NKhepLSQbRb5+FRFjmHbdgzQm9BTa0IfjQkPac24V2fCPWkyHuCl6meGJCXl6ONaI1d8dtepROYjWhPu18p4PkPCtxUVaPIFEPSRTUAATXwZ7UcwEMCe+npMycrDXVoFt+oMeESrP4kg5USuTsHjGgXd02Tcp03HlJx81JNKiQaWMA6CsD/HzhBxOAIBgcBZRyCUIUDjfGOIAOVUaMgShXuFEonKn1OuXhAN/gAO+vyopqT4A0dg2L4XS0u3Y6K9DO/kuPFEpg13yPnokV6Am9MLcYW+CMxgBQVBMoXui6hE3t85qxhdpKLYnzlrEV8TCAgEBAICAYHAaUOgu2bj5Xcp3gNMLmpkymb0VDZjZcn24O66RjTCBx8aQv6kZ32k/pk/KAjSnwnc6f/aqWvW+iY/vjLIeOGDD/H86Ej0i4jGi1Hj8XLMRLw6fjL6h0jSsCcpBTeRknTwrHncl5RIUpUoTWguuw+n2xNJGlaU/hIC80x/d3jCYryavAJ/jVuBvyfEIT5xCizJ45G/OBrFK6JRvnocKr6chuqvZ2LP93NwMHU+V5LWpcdxT9JwyX1rIUsbpCSUrYzB5vn/h01xH2Bz/IfISxhxghxNiQCV1J8cxkR+oyeX1Z9Mio5tEcp0MkFasTwKW5ePwpZVo5C9Zg5mff8VnknfjOvJL9NIzYZusuN4Z2PxH05bL3m+bUiyxTDJEXON4q65RnbWXJpekFtwqBY+zskFOL2lXv04/X3GebNFP1BRW4u3M0hFmsHL0k8lSHtzUlPCnTojJ0nv18iYnlOAPT4fAgE/JwfVhSxxpX40BQNwHTiCqMw83KFJx1VpJtycZgZt5zFOtp4ZgvRRjRFPaIzokWZEd53MydLH12fgA8tG2Pce4KpR/lfDBwQqrW9EQ5AW1T7E5VvxSKqMW3SZuIdUtDrDvxGkvbVGbkNA3qpvpetRXHtUlaDS9k4dZM6bPyBxoAIBgYBA4PQhQJnwDXT5ikIpaHyhFiq39wE47g9g9/F6rqJJ27UPKRXVGO0pw58KPHhtoxP3Z1rRyWJFOx6SVMDT4i+UHLhC70QngwvtDQ5cJjmOXybZajpKNv9Nkv3ILQZX8GrJGWCK7VuW7QWTrC+eb9MtcbwCAYGAQEAg0AoRsFR1YBZ3WQfJtquHwYHfZxQd7yRZtz+Z7Ql+V7kP9U1UB0fZEE2nbyA+o1sSBOkZhfd/3Xh4Dcvv/XTlGcjIzcfro6LQd0QE+kaMRb+ocTy86dVQuf3rIU9SCm6icvtBM+biTUq3DylJKd1+yLx4HtzUUknaFghSImDfTViMoYlLMDQpBX9PSMDchNlIT5qAgsXR8JIycvVklH8xFdvDJOm6uajRzEdd2gI0ZCxsNeX2AWMidnw5FZsXfIDchf/C5vh/IS/xIxQmfqwqR1MiYE8hv9HIFkn1UfAuU8OXSDEaVo2qyfQxIWI07DlKROkJgrRs5RgUfxKNTV/Ox8LU7/BHYy6YyY2LVJP+BmYuBTN7wCzOA+z73BtbYXfbNnbJaE9kBmv277JKcblkN7PM4u1p23bzoCGESgoEQfq/9oQnfz4Y9MMfCEJXWYWntHo8olVARCApJsNEKZXc9+LKUlVJSqnuvVMNmF9gxxE/EaRqWSMtbLnKJxCAPxjAnsYGrHJ5MYRS7VOVEPEoNW+XytbDAVHh3wqX3NPzlo1eD3/21M+En5OClAhSClXqnSphyHoFi2we7KyrR4CXX6plKLTIpn2m1/Y2+bCo0INHU434TYaRe44+napwFeqp+/SgVsYjGgVPp0pYW7GVjyGnoCmY0pMBEc8EAgKBcxyBH7s2FJ5z/6+HT6rQ+oAf+31+lDT6kFN7HN/uqUFS+S6MtlfgzbwSPL3RiR4mK24w2XGBYgdTHGCSHV0VDy6Xnf7OknNLF8Xb2NVUsvcGybX9RtlZ183kwvUmJ5jZCWZyqN8xu9Betjf9zuREF5MTl0lFu1l2iYNJ1ifbxiRJ7KVAQCAgEBAInNMISNJvWKZr7+VmF25V3OgoO+qYbD/CFDduNLrwt/wtyNt/BA1BupjYFm6CIG11/0rhCZtqZBvg3kYFZeUYPGYsnh8RgX4RY/Fy1Hi8Gj0B/WMm4fVxkzFw0jQMmjwdQ6bMwOBpszGYe5LOw9BZ8zBszoKTPEmHLUhs9iRVlaQpXE16ptWgP3f77yUswluJqi0Aldy/G5+MWXFzkJ44GbbkSDiXR8Pz2WSUr5mKXV/Nwr5vZuPQuvmo0c7H8Yw41Ovj0WiIx6+lIqXUer+chF3fTsfmuPeRE/8v5CR8iM2JHyEv+WPYkkfAsWgUnIuopJ5S6qlRSb2qGg0ToyeTo2OxZfkElK6i0vmPUbZqFMopoGnVWOxeGomq5TEwfTUDk3RfH38zI/uL6xXXciYXj2ZZjvHMUjbhEpNt5HVZjuldLPZpHS3FH1KJ+DndcZ/Jg7PYujGj4+Ers8undjTanmZm78LEil1crcfdxsiq7MdWZ62u92mdO0SV4WTuVuPzY9amAtyjIeWljKc1Em9EOj6gVf04SQFKjTxJH9TS+3qM3ZSPA3Ro/iZQ0TovNecWCEFQQrzfH8DWmmOYvSkPvdfpQCQjlevfmi7hmvQM/D49A31SFTyTqoZE9dIqeECn4AmNCU+2aETS3quTOVH7R62Ch7QKnkuV8IxWj4e0BvRIy8CN6aRyNeGFb7WYnrUZrgOHedkl/Y0QNUo3+m+Ah3cEcCgQwMI8G15dp3A7ACJWqUSfwp166lSC9gmNgqdSTXgy1Yz7dEZ01+gxbkMeDjU2IhhsPOUfVfwxngKIeCoQEAi0QQSoJ6Ollqrd5G6eat8Zeo1fYIKa+N4Y9EONqAvrPIMIBtWLZI38QhTVy/sBvw/wN6pjRAgT+p2aQBBVRxuwYddBfObdikhbJV7JKT42KNud2j/TMfdJi3VaL5N12s2Z7qlMXziIbfDMYllbJjPJ8WZHpXhSV1PJtNtN3ulMcv2VZRbPYNmlk5je+ghTbH/skFVyCzN77mbZ3pEsyzWdZdmn3WxyTrvZ5Oatq8k9jVnc0/h7xqL3Lpat/+ycVTb7KmNRjzM5tRHbFggIBAQCAgGBwE9B4LaMLZdcuaFsApOt77CNpTOYxT20s8nx1vUWZzTLLI5hZkdMD6PtyMcFZSAbugYE4A808AGZLjj6uUs3X/2Ext9fe60iCNJWOy0ME6S0gxQI5qiswtuTp+K5j0ai3+go9IuMwUvRE/B6zCQMGB+LQROmYDARpbEz8Oa0WSGSdC64Lyml23Nf0gRwgnRBIqjcflgcldq3boL0VGL1raRFeDsxHlPiZiA1cSKciZEoXh4N9+rxKF4zBeVfTceu7+Zg7/q5OKSdj9q0haGEe5UkJaL0bDaeWK+Zh4KkD7Ep/n3kJnyI/KQRyE/+GIUpo2BPGQHnolEhYjSihdfomGbFKJXUh5uqHo1C2ScjULpyDCdKq5bFYPuyCFQvj4Duq9n4p+5bPKy34jq5bAdTPHexnAqFxaLdT+nkxGd+IQJSwT0jvdW8XyG1Iv2fOn9x+2UIqMNmEOVHj+NvkpmntVOqPRGRpCglkjSs0gzfP6XR4yGdhEdTDRivZGF7XR1nq8ksnP/bkKqUp8RTiWQADf4givYeQEyuFQ/pDLhvfQYeTVXQJ9WM36XJuC1NQm+djOdTZTybKqFHmgF3tmi9dBKe4KSshD4aiX/mdl0m7kizoCepTddl4KXUDMzMzsWGXXv5opuI37BfLR0jV7fSMj8I7G9swpQNm/FgagauS/t3dWpvDRGkCh7SETms4EGdAiJvB0kKvLW1CPpJgdpWrtb+sr8P8W2BgEDgPEQgPLSqA4TKfvILauQ1rc6d+QU2zqQSKUo9PxX5+fkCLYwYfZ0qDSqPH0fe3sNYX7UXcd6t+Ie1FH1zHLgns3B7RyUfTM4DM9K9dQ8z2MxMsi1ksbEX/cJZg/i6QEAgIBAQCAgEzl0EDPapTHGByfajPY02rCnejppGqpWjQFpVHhIaukGvhof28Bh99u8FQXr2Mf+Jv6gWhKpl9rSApkle5eHD+NvUqXjho494eFPfMTF4LXoC3iCSdNxkDJo4latJB1Bw07RZ3JOUCNIhcxZyP1Iqt39rvkqSnii3b1sE6Z8TFmNI0lK8nrIEoxPmYF38ODgTo+BaGg3Hp+NQ+vkk7FgzHbu/nYO96+bikGYeT43nSlJ93FklRxsNiTiWFgd78ghsjvsA+QkfoSBpBAqTR6IoZRRsi8lvdCR+KKU+rBgNE6On+o4Wr5zAS+x5Kf2qcdi8ejYmarTBeww5YLIL7RQ7upidhy41Fj3M0vL6CoL0LI07kuOW1za6+FlObit03gqK6id2ej/yMRo0yb2GSu3plrtrN57XGnG31oRbuW8oJbdTaf3JJOlTGgkPck9SEx7TyHhHZ4Tj4CG+cFbt4kjjq6YrcvUQDzJSh+UDDU34wuHB2xkKemkMuJsS77VGHpB0p46UmmY8pzGiT6oRz6Ya8XwqBS6ZcGOaCT10Jq7uDJO2fdcb8A+tAStsblTU1/OB38dX7TQLIBJd7e3JkoFPFgCU1RzFP9cbcFeqCV3TFNyVlvFvx0fK0ccokElnxG1pMu7XSXh5nQGG6p0IBCiNiojfHwFVvCwQEAgIBNo6AtRdh9LjaVFF9CfFQfD/BUk9ehJnCl9ADUra0+iD59BRfF29F+NdW/yDNxQFe+izcIl+A25Iy8XVemuQmZxNTHGCSgRv1ruD3TMc6JnuwMMZDtxpcFiZZJvMjI73u30iKnDO0uxK/IxAQCAgEBAItEUEDEXxTLHP76y4DUzv5HYzz5sKkLf3ALc7U9dgqh0aLVsEQdrWJ2dndP9p0Ux+eapnHpUL+YJ+7DpyGOMSk9Dvw4/Rb3Q0XhkzjpOkpCQdOD4Wb0yaCu5LGiJJqdyee5KGSNLm4KYFidyXtDm4KWFxm0i3/3v8Ivxj4VIMSFqJN5NT8H7iTHyRMAVZSZPgWBKDLSvGoWp1LLZ9OR3b185USVLtPBxLW4hG/QlP0jOvIk1EoyEJnmWR2Bz/AVeNFiWNhDV5FGwpo2FfFAHH4ki4lqiqUc9SUsKqPqNhclRVi7YMYTrxuHxFJCpXRCPri/kYrdWho1yIdsaiXR2MTlxpsIGZrWCmok2ssPDittiXttl9NtvvvneDF/W8ZJoCHNQ0+zPaVZzrG+dY0oBJD3iRPL7wlOC1dXpOklJ5/Q8RpI9yT1AFd+lMuFun4B7y/0zT4xtPKRqbaCEdRD1dq2z2J6XnpC6iTGIyEg/imN+PrTVHYajaiaQ8Bz6UN6BvmoJeqXr8QZOOu7XpuFebgT9oMvBwqh7PrtPjdZ2Mv8qZmJJvg75yK0pqanDERwUkpAylK6Vqn06P+JVSzgCrJZ9H/AGsL6nAKzoJ96YZ8ft0M+g4XkyV8JCGSv9PkMBEkD6qUXBHmhH3a/V4WZOBzz0laAgQK6AelyBIz/WTQxyfQOD8RYB6UupDeZkVXV+i8Zb8QYMB7K5vgvPQUWgrq5HgLsW/8h14KtuOHqYCXCvnowMPSLLuYbLtmyv19uM36924JcMDpjiDzOgouEF2uu7LcAS76ynQMpQkLxeBKTZcZLLPbrNzFLHjAgGBgEBAICAQ+DUQMBfNYKZCXC45cKPegd8aCjAi1w1n7TE0kJwo0KRa3fzqFKlQkLbemSVftNMiXm18Ue1r5CWhh+rqMX3ZKrw0YjReGB2FlyNj8GrUeK4kfX18LPpPmoo3KLxpygwMmjoLA2bMxcBQcBOV2vPgpvkJJwU3vZ2g+nyeWtLe2p6THymV2f8lfjHei1+KIYlL8LeEOVicNBVZSWPhWDIGRZ/EoPTzKahaMx07vp2FPd/PxqHUuTieNh8NejXh/kwTpE2GRFSsGIvNVFafPAIFyVROP/pEQv3iSLiXjGkuqfdycjQaXiqnX0nBS0SGxqBs5TjeSldGg6tFV46DdXUs0r5O8UWmpzdcYHE0MHNZw/2yu4EZrXtvkRyHLjC6GpnFU8/MboV5PO1/jT7wvP1No/MPv830YuexBr50o/J6IeL7hd2sKrJUceSWBUADgOR8K55Yr0dPHfl9kueoSh7SPaW438dLzo14lIKLtDL3Kb1DZ8K9qWkYs2kT3AcOoskfJixDIcTk/ck96dTFNpXgN4WUnXQURJseamrE1ppa2A8eQP6uncjbuQN5u3bCvW8/th89hsONjeqiPTzAk0cKNZ9ayn/S1VG1mh51AT9chw9iXM5m3KaRcL/Wwvf7cV0aHtDp0UOn8OOjUCYKqKL2mNaER7Qm3K8jJWsaZuUWoYZ89Hzk7QNw91EiS8VNICAQEAicQQSIqDypX/uZv3VCFvDjG6DAvvpAEEea/NzLzH24BpkHjzR9uetAw7zSbQ3vF5UdfTXTvv8Bo/XYzWl5uy+W7PXM6G5gJk8DM7sbLjC5Gi4wOxsuURx+JlmzWKY3wEzuxvaKs+FSxVnf3uiuZbJ7B5MduczkOfIbxbX3HtlVf5vsPnC57DrEFG8jM5WsP2/nOOLABQICAYGAQEAg8HMQyHJPY0bHtg6K/SBTHA3M5DzIjK5jfzAUBRaVVGFHXRO/yKkun2hG8GutYQRB+uOzsNb4TqicyBcMos7vR8rab/D4iFF4YdQYvBIRg/5R49F/7ES8MW4y3pw4FYMmTcOQydPx5tRZPOF+yMy5eGu2GtxEStKWJffD45J5WNPbCYtbvS/p8ITFoMAmakTgDkhchv+LW4jk+KmQk2NgXxSN0uXjUb46FlVfTsPOb6dj7/ezcJCX2y9EXYgkbZIT0CQnolFKaG4/lzhtlOPgN8SBQpmajMmo/GIS8hI+REFiuKR+dCiMaRQPYyLFqHdZJIqpLY+CZ8VYeFbEoHjFOJSsGI+SleNQsTIGlUSSrhqLslVjUPDpBCz+Zin+kmYKPJ6xac6dGdanmFTSh0mePp2koj5MKf0jy3I92kG2PssU9x/Zpsqbf07/Jb7zCxAgQlqyHjbuPcxVfI1UZi9q7E97b0rE8wG/D3NyNqOn1oCL003oFQpoopClu3QKJw5JcRlOmqfH91OZvE4lTQenGpFs82DL0VpVyUn5TX4K7lBJUhqXqcvlHGOo7yU7WW4p+0NjNv9wqDaEv68qRdWt0BcD3GunPrR9ImKJfN127BhWOtwYRKpRrYSr02XuWaoSoUT8ErmrepA+plXwFIUyaUzomWbEfVqFhzON31TAiVv1t0473GKDAgGBgEDgBxGgfoyqm3jgXejiUrgr5D0gXeyn18MXunjZe9jehPpbP3wBH/wBP/yBAMh+hIvgg+QSEsC+Rh8qjh1H3oEjSK3ejSRPJaIKSvB2ph1PyFZ0k23BrpIt7k5t/lM30DzI4nqQSfm/u3hTxR+vMHi6MPOWp2iOdJHk6dNBcvS5SnL0uUFy9LlJcj3fzVJ1Lcv0PMEkRx/eTM4nLza77/utxtWV+7fT6ybHAx2Nrqc76G3dWJb3diY7nhVzq18wRxJfFQgIBAQCAoHzEoFOJtfvOxudf2BZnp7M5OjD9EX3XmrxWpjkqGaSHQPkIqyt2otDPh+a/DQvIFkKzQloXabaTobXZj+0DPvBScrPelEQpD8Ltl/tS/TXwP2WAmgMBHj555eSghdHRuDpURF4OWIs+o9RSVLyJH2TgpsmTsUAIkmnhUhSSrg/xZeUBzctTAoFNxFR2nZ8SYnQ/XDBIpACdlByHGYnzIQlbiKci8ageFk0KlePx9Y1U7B97QyuJCWSlCfcpy9EPRGlLchRevyzCVIpHAKViB1fxiI//n0UJn6sltQnqyX1LcvpVYJUDWIqXRGFshWR2LI8EuUrxmLrsnGoWB6D4k+i4f50DDZ+MRmL1i7DAK2C6/VWMMUTYEbHn87L3rUNHPQlBtu+ZWVb+clKCnBBkJ7+HpMW5DRYHmzyYeqmzXhifToe0ZjQW2PGoxoT+miMeFxzohw9TJQ+pjGit87IQ52e0RjRd52EYfosJLqK4Th8GHX+0GAciktSy+BVfRRppP6TUooUVKqLKB/OVU0VvRiWVoVZA7IH9QXgPlKLJe4SDDKaeKn+zWky7uVqUIkrXluW0xNZ+ohGQS9O/Krk77MaC/6oMWL0hs04UNfAJxBndsJw+v8dxRYFAgKBNo4AXfsh6zBqRIKG+s5wXxnuAmkspNdaXsSh/rU+EMDBhkZsra2D9UAN0nYewtIt2/0xzkr8Nc+Lfhs8eMhkw81SAa7S5+MCfT4uzSjAxZKVfMzq1ZJ419w2MDUQuygQEAgIBAQCAgGBQBgBzcbLb7A4ndfKzkYm8RAnMDkXg/PdsOw5ggafuoBqgg/UqAyf5hJ8XUVvnbGbIEjPGLRnZMOhuWV4isnDm4LA+s056BsxGi9+HIlXR4/l5fbNStIJU7gv6RuxIZKUwptmzsWg2QsxuIWK9K2TPElVgvTt+EWg1trK7E/dn3cTkjA0cRmGJHyC9xcmYWb8TGiTY5C7OBrFy2JQtnoSKtZMw/ZvVJL0QOpc1KYtwPGMhWgwxJ9Ekv58gpSUo0nY9/1MWBM/hC1pBGzJo+BYREFMEXAtGQP30sjmknruN7oiGt6V5JsahcoVEahYGYXiVePg/mQMPJ+MRNYXMzHnu2/xcHoOuhjsYLITzGgLXm0q9F8rF70b7l/EfetBoGNaUY9LzV6MKvKEVDChK15npEM4PzdK/Z86QFI5uR/7mpowe3Munk6VcHOaCZ3SzXggVFbfkmQkJelTGiOe1BhBRCkFOFHp/SM8hCkDL6cZMGezFZu378K+hkbUcYWnmobMV/48cYtSt/hVqh8AX/UR5RLTMCvgJ4I8wMNBGoNBvq/Zu3Zhfl4RhqQpeGi9CX/UWtBba8b9OoUTt0TuhgOewvtPz8lz9G6dEbenyXggzYBn1kuYnl2AA02NXIVF4wHnH35gz8RLAgGBgEDgTCBAXs60aCFjkUCQfLd9qoeYnx6ralDuC+oPcjXoluN12LjvIL7ZugOzvVV4v7AEL210ordSiJuMBfVX6vP2MoP1IKlJmNET7KL34AaDG131Tlyrd6CT5DzGDC60N7rR1eA4eK3RGbxWdi9oPbMAsScCAYGAQEAgIBAQCPxXBCTpN8zsyrtGchy4X+8J3qB3o53swGUGe+B+qWDPRHsZSmqO8TUUrb1IUcqdx2kheEZvgiA9o/Ce9o03M6PqRXgq9aToD1qL53qLMSRmMp79aDReihjbHN70RsxkvDZhiupLGjsdA6fOxKBpszFw5jy8OXsBBoXDm+bFY8j8BN4ouGlYXApXlA5vA96kQ5IW4+2Epfhr3DK8m7AUw5OSMS5+Dr5KmoaClHFwLyM15iRUfB6L6q+nY/d3s8BJUt181GWoStIwUfpzCVKfnIz962fBmkLE6MdwJI2Ca1EEPIvHwLskCsVLo+FdFgXyGm1Opl8ZDe+qcShfEYWKFVEo/mQCXKunwrRmISLWpeK2jNx6ZrGjvdGKdlIROssFuMFQVMssZfXMVCwI0v/a8579D3RWXPd2yCpD3w0FaAgQOfrrOaic9v6nNW2Q94VUtkl5xQEcaGxEcpEdj69Px1VpZtytk7kvaZhgDN+TQpPIRiJKyav0Qa2EJ7XkYyrhHp0RvTQK7kuT0VexYHqeDdKWrdhy4AgO+vyoCx9/uB8OP295Hxq06Y60qAd8fpBHXmrFVszNK8LfJBOeTpNwp1bP0+d7as28RJ7UrE9o9HhMa+BKUSJzw/tM9721Cp7QmPg+PpAmoe/6NCwotOFAQxMPAuP0YPqWAAAgAElEQVRlqXwkaLkz4rFAQCAgEDgbCKgdX1MAqPH5UX6sHjl7DyG1ej+WeLdiSmEx3sn34tksK241F+IiUwEulgtwk74QlxuKcKHBCibbKSCpiRnsDUxxN1wsO+qvNFh3UigSMxaBqQFJQSbbKtrLzsbrJEfRTYoHdygeXCs5vj77o734RYGAQEAgIBAQCAgEfi4CN+bkXMrMrs3MYF3ZRXZU36W3b+0puXCDwUnVsn6mWPGauQjL3FuxrSHkT8qzI9SKvTM3uxEE6ZnD9kxtObw45z5OxKNT8AcplwBH9Q68O3UmnvtoNPqOHouXxoxD/7Hj8Oq4iXhj4hQMmDQNA0lJOnUWBk6fgzdnzsOgmfMwpAVJOnR+AkhNqpKkybx0nRSbVMp+qnKztTx/L34Z37ehSck8wOntxKUYlrgY4xfOw9cJU5CTHAXXUiIgJ6Hq86nY/vVM7PyeSNLZqNXNx3Eqt89YyJWkP4Ug9RsSEG4+KRE+OQm12vlwLR4Ja8rHcCwaDfeiSE6OliylMvpIOFdGoWT5GGxZPgbFK6NRTN6iy8ejbCWpR6Ph/GQqvv56Mf6uTQ3cnrG57Pdmd/llRkcRU1zrO0lF9qvMnipmKatkmSWVd2QVV9xmtA/+uR2S+N4ZREDvurdd1hY8asrDoSZKElcLDs9Ud3DebjdUYUHqJU5BB4I47vfjC3cpBqzX44lUI094f0Ij44kQGdpdZ+SJ70Q40mtUtk5BTj11JjymUfC4RsaDaeQDasR9GgU9NRJ6ajLQO13CP2ULYjflY4nDhXWVVcjctRv2vQfgOVTT3PIPHIJp1158V1mNZQ4PZuXk419SNoZoTeiTKuGuVBl3ak14VGvCfTrVC5XCpXroZNyYrsd9aRnorTXwfXkgFDBF+0pELilen0s1416dhD6aNCx1enHU7+cXyEiZSspRbjsgJKTn7SkhDvx8RUAtQaOpYVi4Hi5vD1t+hKeN9D6lvlNTvxUSnZO/lxorqJbBk1q+uankZxhd+l6jP4Aj9U2orq1H3t4j+Gb7gfo5nq0YY6+qGphXXPlslrvyQbOz4kZ94WZm9pQys6eCSdaM3yiekqvNJZW3KKWVXczFlSzLXckyQ81sL+0s2Ys7Z5ZWMalQxza4K9lGd2mXTGflNRZ3ZReLu/KKzJIKJts2sGxPGTM5rCzTW8BMzm+Y2fPsGRzVxaYFAgIBgYBAQCAgEDjdCKw1drphwxaZGV0b2KbiEpbpcDOTI4vJ9mImO+VL9S47kx0bmTG/9rnsAmh37sNRSqElEzO+vg659vBpSnhWE56t/JJ7QZD+EvRa1XdVE/wAqvbtw/uz5qPPh6PxQkQUXooag1ejx+H1sRMxcHwsBlF402RVSUq+pENnzOHBTUPnLMTgOQtPCm4iknR4/CIMjwuV3LdikvRUsnYYkaWJyRgZNw+fxU1AXnIU3Eui4fhkAorXxGLnV9Ow97tZ2L9+Nmo4SboAjfo4NBnCXqI/7kfqN8QjYKBQpgQ0SUk4lrYQniWj4Uj5GK7Fo+FeEgHXsgi4l49CxZIobFs0FtsXj0Pp8onwrJyA8mUx2L4sAltXfgT36lgs+3Ylnks3olfGZjyltx68KSP3rs7Gik5XWixXMqAdkxy/6ZTm7MwstiupXWmxXXnXWpFOf7r76dOyPX3RvWxjOZ425KPyWB2CAXJZE7czjgARpoEgjgUCMO3cjWEaIx5KlXCPVuIp96pa9GRVJpGP/2sjQpPa41oZL2gk9NMa0U8jo69WxtOkTtWFQ6Hoc//79ml/6HuPcsKWSFuFP6by+7u1Rgxer4e8fQfqRDn9Gf+TEj8gEGgbCKiLApXiDFUttOQ36W3eVGsQsvygBr+PBwmG74M+P4KN/Mp782EfA7DTH4Cj5jjSq/diiWsL3slz4tGsfNxizkcHUwFYthdMcqQz2RnVy1jYieYn4cbW5lzKjIWd+Nxl6dKLb8vYckXze6H5THhew3Jzr+iuKbmc5jrdLJYOLDTnCX8+fM8sno78O2kbOtPciMXGtmOMXXBaxm+xEYGAQEAgIBAQCAgEzg4CwAU0L+BjOc0JaFyn8V9TcjkjnoPGeF3hZSzbtZxZXPiDvgiRmXa4DtfytXXAH0A9AiCxjJqo2zx9+YUPBEH6CwFsPV8PhMp5iY7ZW1OL8UmL8ewHH+O50VF4KXIc9yUlknTA+FgMnDgVb0yexsvtiSQdMmMOBs+az8vtKdk+nG7fUklKRGlrVpGeSpAOT0zG4KQlXAEbOX8+li+cgazEGGxePhLu1RGo/jQWO76aiV283H4OjmjnnVCSGuLRJBH5qbZTVaVEkPp5oFMi/07Z8jFwpIzkxCiRox6uGo1AyYoRcK0cC9fKcfCuGoPiVaQWHY3qFaORtWY2otZ9jp76TcFOcv4Bpjh3MWNJ9eVK2X5m9Nx0dnom8SunHQEiSLO34D5jEQoO1fJLWzz1vPV0FefsnhBBGgj6UY8gSo/UItKyEX9MTUfHdAN+n6bgmVTTv3l7/q8EafjzPbUy7kyT0SNNRnedhDt0RMQa8ZBO+Z9J1/A2w/dEkD5NPqRE8mqJIDXhgXV6DMnORPHhGi7/IoKD7FXETSAgEBAINCMQpBkgUaXEiYZi5YKUDE/xBlRvRIYkpCsNa0qBegAH/QGUH2tA7t7D+KZ6L2a5K+rfyXMFn8l2NNxttDV1lArB9IVghiJcpLejo+ys6yw562+Q3eikeA6zHE8XZnSOYrlbrjjtY6rYoEBAICAQEAgIBAQC5ycCwAXMZJ/GFApxctd3kBy4Pz0f0xwVqKhvCAXikgf66bS0EwRp87zy3HlAE98A6pqaMH3ZJ3jxoyj0GxWNl0Mkaf/oCXh9/OSTPEmJJKVy+4Gz5nMVKSlJh8yN436kQ0Pl9kSQvkNqUp5w33rL7VsSpUOSlmBQ0lIMT1iG9+ITMS95OjYkjUdZyhg4PpkE7+dTsHXNNOz8dib2kZI0bQGOpS84KbiJSNJTCVL1eRLq9AmoWDkWbiqpXxLBQ5i8y9Rkegph8qwcAy+1TyLgWj0ShZ9HwPDFPEz59ns8kb4B7aUCMJlOeFeQGW1gSj6YufAAM1lvPj97wXPgqHV597XbWI4rDfnVqTv28m6FKhXF7WwhEIpTRhBHA0F8YXNhUKoOt+kM6JBuBJWuh4nIX3JPPqYU9hRuVLJ/arDSL9n+fWlG3EH7q81Af40eKXYP6nx+NAXJVkXVip3OqcDZ+tcRvyMQEAicGQS43zW5bQRITn8iVp5CDRrrA6hr9ONwgw/lxxuQte8wllbsRky+F8PNRXhCtxHd0zbtaK8vLL1A7zAyyVvDpGJcpLjtFyr2FUy2b2JmD5jsAFMcYCb7PqZY9zOTHRcodh1XfJwDw7c4BIGAQEAgIBAQCAgEWhECsWh3U5ZzSXe5EBfpC/YzhQIcbWCSM/Cc3orUqj044muC39+EYDAAEgz+8psgSH85hq1tC83CgABqGxuRsjYVz38Ygb4jx+DlCDXh/rWxE/Hy+Ml4beIUvB5Skg6YNhtvhEjSQbMXcIJ0cCi4KUySUnATJ0hbfan9EgxLWI7hiSkYnkgJ94vxZtIyvJeYjHkL50KfFAt7yhh4l8eg7NNJ2PbVNOz6dgYOrJ+LGt1cHMtYgOP6haiT1IT7UwlSKqtv0Cdi6+rxcC0mYnQMWhKjxSuiUbxiLMpWjkXlikgUrZ6Kz75ahf/TZuBhKZeMh8HMxfiDVIRb5PzANZKz4SrTFrQzucCUwhqm39ytFXVNYlf+FwQKCzu1l53HmWKvX1RcxXsHni7e2vqJc3J/Wg6KQfi5cgooO3gEkzI34SFNOh7QyKeFICXys5dWaW4Pan8a8Urq0Jal91T6/0NEKiXW9/k+DVGZG2DbfwCNfgqk8iPg94PGftKAtTzac/KfUxyUQEAgwBFontb9IB7UEwRB1fG1fj92N/rgrW+E+VAtPq3ajRnurRhSWIreG524PdOOqxUr2hmtYEZaZNiDnPAk0lNx7G6neHC54sX1ihe/V7y4WHbsvVi2W9tbPOgqWz1dJevh680udFWc9R1kWyPL8oKZXRIvif9fxknxWYGAQEAgIBAQCAgEBAL/DQGuIPVMZ5nFNN8AMzmCzOzwM8law0xetDO68d6mYlj2H0UjLZBOi5JUEKQ/ON1s8y/y2XTYkQpYozfi9Y8i8OLIKPSLjMar0TF4JWYCXuNK0il4PXYaBkydwdPtB8+Yi6Ez52FYiCQdQiX38xMwrFlJGiJJ41OaA5xaqjZbx2MqrV+KdxIX4U+JyXgnMQXvxS/Be/EreHhTbPwcyHETYFs0Bs6V41D8WSy2rZmGfd9Mx4H1VG4/H0fTF6JOH4dGw8kKUr+cCF/GQuz8LAbexaPhWRYJ7/IIVCwbgfLl0ShdNgFly8eidGUkNn86A0vXrsIAXQY6GPPAjF4Xyyr+gm0q+oIZChYz867V15vKlzGLK55tLv6CZVZ83sO4ddm1a63X/Lf+QrzfShGweDpeo3hqmVyIEUUe3pX4g0RniduZR4A6vhPFo9zAO+RvQF565sptGGXKwXNaI27RGdA9TfUTfVBLpKmMXjoKbTLidiqd10n8tQd0RtypU4OSWhKZvbRG3KtTmts9OgX02ZafIfKTtkfKUiqZf5Kn0atl8yqhqoDuH9GY8JCGgpsUUOn+46kGREmZ0JZVoZYHMAW5XyAVx3KyXR3/BUF65v+gxC8IBP5HBKgPUi9fkMI7lJ92yjZCr5PaM2T5qRbGh/ou/iU/twtp4IXxalE8bdUXCHAl+YGGJmw9Vgf7/iPQ7NyPleU7McNRGfzXpuJgf7NjW29TwZc3yrmfM8X2ObM4P2fZns/53MPiXcwMnkkXSc6FTG9byGTrP5neOrp9pvdzpjhSWLbrC7bR83lzy/Z+yRT3UmZ0vM8M9meY0fb0b7JLVjHZNohllkSxTWVfMUvZeO4V1kqHZLFbAgGBgEBAICAQEAi0WQQuYBbPmyyrag0zuZczg+1vTCp8n23yrGRm58Iuxi3L7jCVfv6A0f5drGvbcfeRY/BT0n0ggIaQ4RC/43Ou/3y5+cRkTRCkJ7A4hx+RvsBUYMWgiBi88PFo9IuMwitRMXh17AS8On4SXps0BQNip+HNqTMwmIKbps/GWzPnYsjsUKn93Di8FSJJ31qY1Jxw37Z8SVMwOGkxXk1ejj8lJCJ24QysTZiAvJQYlC6ORsXqCSj5egp2fDsT+9fNwWHNPB6+1KCPbw5u8stJvNy+as0UWJePhZ2UosvGYsvSGBSsnoKSVZEoXxUJ6fM4xH63Fg/rDbiEK0Ydddca7ce7G23rebjS2rUX8mABCmCiFot2jF6jRs/Fre0ikGG95reKZycz2upe3Wjnyr+mILePPod7mNZ/aDRYUtnF/sYGZGzdho/MG/BUqox7NQruTCM1qBFPaBU8m2pCL52JK0P7pNJzhafKtyQ+f+pjIkjvDxGkVIL/YIhsJQL2Pp2Mx7QGPKXRc0L2Gp2EJzQZGKFkYX35VuxsakIDjeNcHBZ2FWz9OIs9FAic7wjw8PcQ8dkAoKmZMlVPZzqlG+HjjXxBebwAXUQLXQwhHy36ztGmAPbWNaLsyDFk7zyAteXbMclZgXc2O/F0ZhHulHPRTcpFN0MurjYUgEnWBqa4apnZ8w3Lybm0eU4RnlvweQefX1zASJFBLXzj78WemIec9B0eghT+JGueo9D36XMtt3PiU+KRQEAgIBAQCAgEBAICgdOAQGi+QXxJ+KZyKBdwDoWxCy42u++7QbIf7W3MxbySCuysbwxNugJoghrmxK3JaK71X2+CIP2vEJ0LHwgGaBIO5Li9eHvCVPT9aDRejojGK2Ni8MrY8ZwkfX3iFAyYPA2Dps7kjdLtB82cjzdDStJwcNOQ+QlQSdK2lWw/jIc2JWBYIpXfL8NbiYsQkTAfX8RPgyMxBuWLo+H8bBIqv5yGHd/MxL7vQyRpehwa9AloNCTytvvLWJQtHYXy5VEoWz4OJStiUEo+pKti8cXXyRis1aB7xmbclu5E9zQv7tDbcaNk9V+quMEU9yd8QRE+ucX9uYeAxno9M7m3tjMUlfcyFQT21TXAzxVF50JP0raPgbxpgsFGMunDwfpGmKp3YVJOIQakK3hmXQZ6pUr4nc6E23Rm9NRa8KDWxNWdj/GwpJPVoT+VJA2X05O6tIfOiLt1RjymNaG3VsZ9WgNu0ejQR2/A+M25SN9Wjb31RKlQGCOpRUO19CcHS7ftfwSx9wKBcxgBmnY3BKncnWhPikTyIRgMpcVzM+rwxFwNWavz+XCgrgEVR44hZ88h7qW11Fvtm2zdEvh7jvvw81nuhh5K4daOihVMzscV6XZcneHAlXqn/zKDM9BedvqY5FC9QWU7uE+oya1wgvTcG13FEQkEBAICAYGAQEAgIBD4dwQ2WW9mJvteZnbiAn0h/myxYu3WHTjYSBxYAAF/IyjMNzwL+89TUUGQ/md8zpl36c9BLdNyVW3DPyZPx4tEko6KwitjxuLVU0jSN6fM4CTpwOlzMWDmPE6SDqbQpnnxONWX9G1Ktw+11lFe/8MBUn9KWIS/xyfh7/HJeC9+MYYlrsCApMX4V/x8rIqbjpyESShdNB6lqyah4vMp2PHNDOz9bjYOrZ+Po2lxOJ6RgN1fTUXpskg4V05AycrRqPjkI5jXzMCcb7/CAK0JD6XlgxmcZB4cvFwuCDKlAMyUH2TGAjBLKZipeF6z+uLfT23xyrmAgMF6H9u8BTcZ7JVdlcIG98EaXip5znQlbfhAqBdspP2nB36qU2/C8YAPxUdq8XlxKf5pyUSv9DT00mSgt0biys5b0xR0T6NS+J9HkPbWUjAUhS0Z8YRGxn0aGZemyeijMWCsvAHrPRWoOFiDeh8RopwZ5QQuv+wZIlTU3rsNAy92XSBwniBAU++mgA8+vw/+Jj8CTQE0+v047PNjR0MjXDXHkL19Dz4pq8Y0ezn+tNmFh7Nt6G4uxB2GQlxtoKR46wEKH2Cyaz+TXIEuRs/BW/WOuh56J9o1k6G2w0yx1TGjfXdH2XW8s8EZuNZgRzfZhd8anUVMcvzmXBhOxTEIBAQCAgGBgEBAICAQ+K8IbCx5kGU69nY2OA71MHh95LHezpiLETlOFO0+giZ/oDno9r9PSQVB+t8xOgc+QetuYgUCgSb+B1KxZz8i4pLxwgcfo9/oKLwcORavRI/DK+Mmof/EKXhj0lQMnDIDb0ydhQHT5/KE+8GhcvtBc+MweH4CT7g/UW6v+pK2ZoL0z/FL8W7CYgxOTsTg5AT8OWEx/hK/BMMTluKv8YlISpiOTYkxcCyJRsmqiaj4Yiq2fT0Te7+fjcPr52HHl1NQsjwK5cvHoOSTGKSvicOI9Tr0ysjBzYb8BraxFO03leOWjeW4ULZWM6O9vnvOFrRX7EeZ2XGEmZ2Hmck2XRCk/7WLa9sfMDr/wDZ6cZueAjAKYdy+B0HhQdpqetFASI1JpgcU4hT0k7pLHQgPN/lQfvgw0qu2YVahFX+WzXh+vR5PfJuBXusy8IBGQk+NzMvm7+eeo+QZqqAneYfqFNBr5DnakxOiMnqmSui9To+Hvk/Hc+sN+IdhAxbmO5FeUYXiQ4dxqKkR5E/bFCq35emLIRKXSFGVGA1yBTL9V9wEAgKBn4ZA+PxR74m2VFUD9LzlreXn6PXw+6e+zr8TKoHnpfAtN9LicZ0/gC0AMo81YMW+Wozcthd/LtmFgYVb0Nti812fV44uuRUgj2pmsnna5ZSj/aYKtKPwAaNjH1McO5niPH5hTgU68VaJdtnFYHLREZbtxW82FKPLpi3otKkcnTZVoH12GZhsPchMdh/bXA5WuB0s05UlFKRtexoh9l4gIBAQCAgEBAICgZ+OQPvsknsvNbvqWbYHzOLc81vFW3LLhq1gig2/y7Qhwl6GitqjLWZs6oyP/zc8+WueBwqCtAVQ58FDMqgNHea+IzWITlmMJ0eMwiujSUkajRdjxuOVcRPQf0IsBkyeClVJOgtDyJN0xlwMmzUPg+csBJXbh0vuhzV7kqok6dutPOF+eOLi5nCpdxNSMCxxKYYkLsX7cXGYnjQbhpRIuFLGwrFyMrxrpmHXlzNQ/ek4lC8fhaLVsfjq68V4N1XGw/pCdDW6DjCTx8Us7iqWaX2ni9He9/eKo19XpezWizKcTz1g8PS7weJ9mKs5TNabmeS45aef6uKTbRIBqfBOllWKm/TWGmYo2ru0dDuI+Go+8c6DbqYtHGK4H1T39eRn9BpdVKoL+FFVU4uc7Tuw3FOMaflWfJyZg7flbAw0ZOPFDDNeTDejX7qJt1cyFAw0KHhXtmBE5iZMyrNhpbsY8vadKKupxXHyQT3F+yZM3bTcg5aPT2D5w6+eeF88EggIBAgBOlPo/KVLCjz8KBjglhX+IF0UUd8Pf8YX8gj18ffUYMsgJaAGgzwQidtchE497g0aCOKo34899Q0oPXIMyp4DWFW+A+NtJRiY40LvTFvd04rt9QfSc/pdkZ7Tjxny+zHF0e8ivetpprd1Y5u2vMAyy19kGda7mLGwUyfF9fyNBke/282e3kyz8XIiNjtkep7oojj63ag4+l2jOPpdbvE8zpTcrszkevQ6k/fJboqnX7fQ+52ySvowQ04XZnY8S7/DMj0vMovzTuEL2iZnD2KnBQICAYGAQEAgIBD4GQhcabFcyedLJtujzOh6+TrJ2aurwTmMWVxelukuvUmyV78iu7CqfDd2+8j3nSdfcid4cjTjT5vrrZtA88KXNjjRvCvDNzpBE0l6Ixhs4hNFMe0+txCgRXkT/KhpbMLsTz7HMx98jD6jx6DfmLF4KSoGL1PC/YTJXEkaLrcnknTojLnNnqRD5sY1k6RhJelwnmz/wyXurVFd+ueEFLyVuBSDElfgncSl+L+ERMyImwk5aTJci0ajbHkkSpeNw+bV8xD33Zd4UNoAZrDh+gwbuskOXGUprmJGx0aWVbyXEQEqbgIBQsDk3nOjwXaI6Yt2xdrKeH96bvUg5/bRhPgQPloSoUKBKUGfHwEflc4G0eT3o97nxxHefCDlKbWjPh8a/H6u0vcFgvD7gwg2BRH0BXn6PPdAPbehE0cnEGglCNBZTDPeE4nxKnMa5N6gDVy33cRnQpxK9fsBmiGHbiq5CuxvCsBecwzfVWxHrK0U721y4yUpFw/oc3GzIQ/cPsdkI1sddDTYcZWpuJattXQUA6FAQCAgEBAICAQEAgIBgcCvh8AlmSXvdzG5DrWXbWkdjM6aO83F6Co58ILRBvPuQ6CL5AhS1j3NDdUL6+pcMQBfMCAI0vCk+Hy5J4KU4gNo8eAPBJH0fSqe+3AUXhqlltu/FEXl9hPx2oRYtdw+djr3JB08fTb3JB00ZyG4JymRpC3K7YkgpWR7TpTGL0JrJEVb7hP5kpKCdHDiSk6SDk1chkFJizEhfhpWLopF4vI4/OWb73BvxibcbnAEL9Y79zLFiY6y7WB7xZ3BZNtMZnJXMZNrjyBIf70OsNX9suK0dqVQLtmJ9ze70UB13eLWNhEgziRACYhUCk/BK2T1rV5pVHVq/AOha44BNCAc0EKDbYCX0AfIYiFArYWEv22iIfZaINA2ECD7DDpTAxTMRjMeug/RnmGfjSCpxIPY39AIx5FjMO7cj0+2bMcMexne2eTEPZYiXCXlgWXkgum5N2g10xeZmNlVwBRnkBmd6GJwoZvBVX2jwXH8Nr0Vt5g8R9lajyBIW92gLHZIICAQEAgIBAQCAoHzCYGOivuD35m9uC6rFJcYXWXMYP+sm9GzlUm2vUzejH/lu1B8qF5d1PmbgEA9F4fyiE1BkLaN+f7p3Euia6j0jBb4/oCfm9Z+liHhtRGReOXjSPSNiMaLY8fh5ZiJeG38ZIQT7t+cOguvT5+DgTPnYeCs+bzcnojScHBTON1+WFwyJ0pbkpGt8fHbiUswnFLtE5dyJWm43H5oUhz+Gh+P51Z9i676HFwlbQZTHGDmcnTTOw8wo8NJKWks0wNmtINZ3LuYySsUpOdTr/sfjvW6DVs+vdpg28DMnqMDsmw45DuhTDqd57HY1hlCIMRjUh/Jo+14CrUqSAvX7pJrAilLWzZePX+CL+WhS/UA6lWqJsyqnqGdFpsVCAgECAGa2ZASoC6gtmONfp5iuu1oA9yHj2Ht7gOYuKUagwrceCCrENfKG9A1fTOuyshHO0OROqbTuC650dngxu0ZLtyf4cKtevuxLkbHsetkO240Oo7faLTVdTdYgzdKlDBP3ysEy3LtEf6f/2FwFG8JBAQCAgGBgEBAICAQOBsIkPWQ4qi6RnbsuM7o2s9M7lJmsgWZyYbuegf+YLDj5ox8LPJsQ3V9I3wBSqhohA8NosT+fF1SqPSoSgAEqSwUgKHAhtc/jsDzH0fgucgY9I2KwSsxE9B/3GT0nzQV/WNn4PUpszBw+hy8OWMuBs+cDwpvIpKUlKRDFyQiTJKSkrS1+5G+nbAE1P6csIi3dxMW4R9xFNy0GH+OX4L+yZ+ix/cmXG2wH7laKqy7XC6i0KUGZnR4mWJfz4wODTPaNMziXc0kx2/PxrkufqOVI2DJvbGT2bOto2zdxhR348OmQlQfJ5pM3NoMAtQ5hi4i+fmlJBow1f+RftQfaqGPtTis8Ge4Xo2XbITlpmp/GyrfaPEN8VAgcE4jQFcSOGVJ58aPXCMIv9HivvlhczBSWAEaMoqiD4Ru9LAxEERtow+VdQ2wHj6KjB0HsapsN6bbKo//rah420ubXNvuzHZuu9jiqGbGouLfmJ3VvzW5t91qKt7WXSmrZorHyyzerczokpjRmdbe6N7S1eLxtpOL7CzLsY1lWauZxellJk8RU9ypzGifxeSCKGZxuVh2STWTXWVMcmkvzdqSxNauvbCVj1Ji9wQCAgGBgEBAICAQEHtevJ4AACAASURBVAic2whYnMNZdnHFxbItv2tWyU5mtMV2lJ0yk92lLHtLNcss2cpM9op2sm3ry5m2XV9V7mk61KhaLvkCAQzOsgsP0vBk+3y9D1ApGoBNbg/emTgFz46IxLOR0Xg5ahwGRE/Cq+On4KVJ0/BGKLxpyPRZGDp9DobOnAcquQ97kg6bnwBVQRout2/9pfY/pG59mwje+EV4I2UVHlsr4SpDAZjRWcNM7vJrJMeIc7tHEUf3sxGQbfdfsqmUe9J1kDy4xlQEx4Ga87VbEcctEBAInM8IhErdaXYR9vXkImtSafNGwUkBHogU4GF2ZJxPLfSBgBqYRJUudf4mHGlqwo66BniPHIVp7yF8uW0X5hVXYqS1FG9tdKKPqTD4gCE/+LuMwuPMYDczo+cbpsntyrILr2OGwuuYbL2ewpEu01ivp+dXU9Ns5K+xXFfXcL9/RY6nC9vg7MzVoPS9cFOKrwp/ht9nbLmGb9Niu/Kk18UTgYBAQCAgEBAICAQEAgKBXw+B2Nh2jOZzaz3tmcF7HbNYLmIWT0eWkXsFy/Zex9Lzr/2tyfXorRbPLiY5Ci/VF9Z+mOPGpj0HcdDnw98tVkGQns9rGDp2SmslkpT8Et3btuNf0+aiz8ej8EJEFPpHjsMbYyfhjfFTeML9wNjpPOF+8LRZGDx9Li+3D5Okb5GSNKQmJaI0XG7f2tWkP0qSJi7G68nL0eer9ODt+vxyZikGMzo+42e7paoDY7jg1zvzxS+3NgTaK0X3Xp5NBGkRrpZc6CgXwVC993zvXsTxCwQEAucZAnTBVSVDQyFlPCY05AnKfUFVRSl59J6wx1eJVJqYVh6vR/7+Q9Bt243lxVWItm3BmzlO9MgqxNXmvIbLjEW4jEriZVuQydZ9zGg9zoyOA+2MtqPM4qplWZ6lzFg0r7WNEWJ/BAICAYGAQEAgIBAQCAgEWgECWbbbL7S4azvI9v2UHcLkAtwk52B0USn6WlyCID3P1i4/cLi0nKHSUNW/q2LnbkTEJaDvhyPw8ugovB45DgNJSTpuEvckDZOkb06bjTdmqCTp4JCSNOxLSiX3YZKU1Jhtoey+JVFKpO57CSn4a3wSBiYtQ58vtLhDKqQF2QYm2dYxueD/2NLCi1vB6S12oZUg0FlfdG/XrDIwUyG6ZTjBJBsWlW5Xzzc6xcRNICAQEAicBwhQUX2T3wdfwA+VBCUNKc0wwL2djvr82HOsDsWHamHZeQCflu/EBHcF3issRv8sGx43FeEOuRAdpUJcYihCF70VV+ltuDrDjpv1jmMXSY7tTLbjYtkWvFAqOs5kawNT3KXM4nExk+0TptjnM8U6qZUMDWI3BAICAYGAQEAgIBAQCAgEWhMCFu89LMvddLnk3HS/qYzml8Tz0Prdf43kKG/e1eEbnfAHg3wCGww28QTQ82Auf94fYtg9j0rhfJRuD2Bv7VHELl2Ovh+NxIujo/DqmBi8NHYCXgmRpAMmT8UbsTN5cNOAEElKSlKecj8vHkMXqL6kLUvuWxKQbeHx2wmL8E5iCt6LT8HghGXot2otuqfn1zHZ9RXTO0YwS1WH2zK2XCJ8x5q7kPP6wW8V172/y94CllmEe/QusmXASGsZfLzUVDCk531HKwAQCJwnCFCVfKMviFpfADsammA/cgyp2/Yh0bsNMdbywLAsO/qZinCnVISOCqlAaUJqpwoNCj5sYhZPE3+suMAUZ6jZwRRqDjDF1sAUCkeyhpqtoZPs8F4tO7Z2NDrWMMW9gMnOl87rAUkcvEBAICAQEAgIBAQCAgGBwA8jkOW9vb3JfbSD7Fjbyegwtzfag6qS1EvzUlvzlwRBep6sXk45TFU/Go5TCJe+BXHo+HEs/OJLPP3RCDwZGYlXIsbjjaiJGBAzGQMmTMGASdMwMHYmBk6lcnvyJJ2LobMX4K05cXhrbhyGz0vA2wuSMDwuGe/EL+LtTwmL0RbIUdpHCmzioU0Ji0D7PTRhCV5c9kXwaV3m4QuVom0sy+vpkFXm6qJ3920+icSD8xeBjNwbO2duWcaybPG/NxXPYwbbuD/byjYc8QM+vw8BzpGSv56qpDrlNBRPBQICAYHA6UEgPKjzOndVvBl+KewHSiQmvxoayj6ij4Y/E6TOyq9a7zTBBx9FOVI5fMCn+oTyT6q72gDgSJMf5YePwVi9Byml2zDaURb4i7XMMKTQnfLUJkfKDVlFKVeZHSk3Gu1JXQzWgczkSmTmkhRm8SQxyfqXDmbvxFuN3sXdzaUpTHa9wGT7C1dklqRcY3al3Gx2pXRXXCm3KK6UTmZXyoVmV8r1Jtei20Lv3Wx2p/w21K42exZdbimdzwyuwcxc3Ov8HYzEkQsEBAICAYGAQEAgIBAQCPwYApfmbrmx24byJe2M9mnM5JjHMl0pzOic1Sm7fB4zWJ9r/p4gSE/P2uRc2EqQwhOCQdQHg0hZvx59PhqBF0aNxcuRMXg1egJejyFf0li8MWkqqOSePEmHTJ+NITPn461ZCzBs9kIMnxOPd+YmYPiCRLwdl4y341JUorQNkaSnkrnvxSej75LVuFa3wc8Ue1Uns8d1uWx/o/kkEg8EAi0QGJbnmrG9MYCmgEqQ8jg0QZCeC12kOAaBQKtFgEhQX3NRezj0KESIhhjSAFWLBAOgex6MRD6hFNjIFe9UEK/WltCGAv4gjvsC2HO8ATZSg+7cj+TirYjOc+NP5gLcK+XguoxNuEifB6bPBzN7jrA026MtukLxUCAgEBAICAQEAgIBgYBAQCDQthAQBGmrXe+c9R3zUXATLZ4oSRZAWvYm9PlwJJ6LiMILkWPxatR4vBEzEa9NiMWAUHDToKkzMWj6XAyZMe8ESTo3Hm/Ni8ewliRpGyZI/xKXjP6LPkVPTZafmRyZzOJ6m+kKL2tbZ7rY27OCQCzaPZFpm+M43oQmfxM/l8jCRNVpnfVTWvygQEAgcJ4gwIWjnPekRxSE5IePxyEFQnpQ6o+aAGqhCzbUMzUFgdpAENX1Tcg7UIOvy7ZhTKEXgy2FeMiYH7zBkIsLDPlBJlkDTLEHmckZZJlUiuRGe9mL6/Uu/CHDhV4Gb2M3g63/WelnxY8IBAQCAgGBgEBAICAQEAgIBM4EAoIgPU9WT//LYdIiK0TpyHkFeD1iDPqMjMDLETF4LWoi9yTtTyTppKk83X7A1FkYNI3K7U8oSYfOjcPQFiTp8LgUHtrEy9ip9L6NEKYUNvVS8go8852MmyVrI5OdmZdanN92lKxPnonzUWyzjSMAtLtRyZsjH6xFgGpZgwH46WQSN4GAQEAg8P/t3Qd8VFXePvBjkFAElSJNxLLorq6u2973/e/7rusWG1Kkt4SOZRUXlS4gKCpNIAm92HV1WQsKSaZPQgmQZPpMCqH30BPSZube+/w/504SAiIqSyDlmd3r9Fu+3DP5zDPnnF91ClQOrdf0qT306T30HqMaSlUFp4Ih7CouRcrJAny2/zDm5O7D313ZGLDFh0csGbjXuB3RSdsgjBmaMGbIeT7PNDI49rU2edHW5D1zi8Fha2ZyH2tocp8VFt+mFmbv/qZm7xFhchXrc4OmeAoF/y7W8j9g3H0KUIACFKAABShQzwUYkFbnN5ZauO7yZFReyeH2MuNJ37ETPSdPxWMvTUCXcVPw5KSp6DplOrpPnaGHpL1mvIU+b8zRQ1LZk3Tg7AUYOHdhJCCdH4+YhZE5SSPFm5ZBho6XG5DKIkqy2rx8v5wjVK4rdtEyxCxahqFxkcfkcxWvuZztVLxXXg9OWI7ffWnShNWtCGuWIkyePa1sgZybTQ4Osa/nn50XPXwgSpgy5n508EQkIFVk7y1eKEABCvw4Afm397y5QSt/riz/43zBavRH9alxVJwJhXGoNAh/QRFSj53GRweOKW9n71eGb80K/snmUToZMkqFMSMsDBmKMLmU6y0epZE5oLQ0BZTmpoDS0ugpvtXgybzDnKXcZvLtaG1yH21ucWtRFneusPi2C3tgTwuT0952047twuwOCotPjbIE9HU0tWeXiGRnj4t+LvJBClCAAhSgAAUoQAEK1AYBBqQXfNvg3UoB+cVLn6cMQNb+gxg5Zy4efvEldH1lErpMfBVdJ09D31dnoNd0Wd3+TfSRw+1nzcGAt+bpIWlkTtJFiP0PCzdVFHmKjV+KmPglGJSwCkMWLMULi1dhwpp/YuKHX2HSR1/ipaUf4NkFSzFswWLELl6KQYuXIGbxMsQk/PgiUTIQHZywGCPiE9B78Sr8aa0RtxoyLMKe1VOk5vQXJu/DrTbteKRlkqdjbWjf3MerLABERZvds9/ccVSf60+2H70dVbYq3qAABeqDQGReT1Wf1zMy1B363J9a+ZQbGiJzgcopOOScoPrjmpy7WENIVSGnvJHzhcr1QBZMgqKvq1RRcaykDLkFRUjLP4mv9h7BMt9ujNu+E0M3ZqPLphzcb3Lsv9nuO9zJlDHkJpOrnzA6uwijf6Cw+P9yi9nXv7M5p/995pz+9xty+gubXGSBI33pLSzue5pt3t1fmJwdRKr7N8LuG6AvJtf/Cbuno0jadqOw2xvfYg10ubV8XT835/T/pT2vb6v17luv8icuN0cBClCAAhSgAAUoQIErJ8CAtD58Vbu8Y5TBjqztIC+KqiEvPx8T4pfiyX+8gkfHTcJjk6ag++Rp6DF1BnpMfx29ZsxCn9ffQj9ZvEn2JH37Hb1wU+y8OD0kPW9O0p/Qi1QGpHIZFr8CQxctw7AFyzDx3c8x7YMvMW71F5j8sQET3v0aU979Eq+9L4PS9zHknQTEJizXFxmQVvQK/aEepUPjl2JoXAIGJizHEx9/jY5WN4TF+8aVa3FcU50XMHr+/qJrt1YaKWHPgLT8M4RXFKhPAvLvpz7qXZPBKPSpNkrLo87Ij4/y76uCEIKI9DOP9BsNqxqKQwpOlgax72wpvMcLkHjwJFbtPIhJvt0YnB7AX1Pd+C9zJm41pCNKFkkyZKCNwYlOBvfZhvbAHrHB8ZCw+RcI+57Gdf7zlgdIAQpQgAIUoAAFKECBKyXAgLQ+fWX7acda8QVPf5ca6eWSf+YMXl+5Bo/9Yyz+Nm4CHp8wBd2mRELSntPfQJ8Zs9Dv9bfR94056P/mPAwqD0kHz1uEAfMWYdA7kSH3srq9HC7/Q4HlkPLXDI9fiRGLVuLpuDWY8eE6jIn7EDP+ZcOSjXlYmX4Iq7buwYJkN8Yu+xJT3/sSE9d8hph5SzA8fhWGxK/A4IRzQ/MvtU0ZxA6IX4EuH3yBX8r52Ox+CLPXfqXaG9dTxwXkEPvU7Nk9t+/AmVDFzwuyBemRyE9rgHw1BShQ+wTKe42XQYNcgpqMPyMFEGXF+Ipe5XLqjTIVOF0Wxq4zxUg7chKf7DyEt3x5eCHdj26bnLjf5kAn03Z0NmSiU3IGOiY70CnZidsNHnQ2+EOdDf4jdyV7C+9KdkPY/PLHvKBIyS4T9kA7sRYN6vinLQ+PAhSgAAUoQAEKUIACV1aAAWnt+/51rff4dHEJ4j5bi8deGIsuL09C1wmv4qnJ09BzymvoM3Um+r32JnrPnK3PSypDUtmTdOCchehfHpJW9CSNWbRE79l5qd6dkTlHl2JE3EoMn7ccMz76FqPe+QCLbFl413cGa/yFeM93Bqv120VY4ziOl1Z8ienvfYkxSz7GyAUr9Z6nPzYgHSjD0ffW4v7kdAirT37hzBdG97Qr2+q4tjorIAPSlJy5D23OxqGikkhTlUNq9WG117rlcvsUoMBVEyifSDSsaCgMhnGwoAgZ+WewYe9RrMjeh+nOHAzf4kcXuwf32j1oaEyHMKVrdyU5Tv080YF2SS41yuiT83xCWJyyaBIamBxoY3RoUUZHWJhdQWFx7xBm5wkhRzqYnOnXmdwWYfXNFPZAszr7GcsDowAFKEABClCAAhSgQHUJMCC9al+Xau2GKnqSqtCgqRo0RUNRWMW765Px5JhX0OXlieg6fgp6TJqGXlNeQ++pcrj9m+j9+my9J2nFcHtZuGnQvEUYPD8OMQsSECnatPSSRZsqwtMRC5fj5ZWfYfzSzzBzXQbWBM5iRaAAqwMFWOk7jSWBQsQHSrHSX4TPAifw/KIP8frHGzD8nVUYGr8SgxPk/KXfnYs0JmEFhsYvw7D4pZDhaNc1n2oPJW8rEibPKWHNCjZLyY5vYXQmVVf743rrmIAekO6Ye7/dh+yTBXqbj1STrrXNnztOgVonIP9mVfbZLr9T8Zi8Ls8uIy8674UXHKocHq+XW9P/+kXWKucElY068v/KYfRyaHyRouJgSRDukwX46NDxspk5+4pHuHKKf5fmK+6w0VMsUn3FIiVQLFKzi0Xqjshi8RYLg9PTOiWr+B5LoEhY3HtFanaJSM06Jkyuf7Wy+nb+xpJdcq81q/hOa1bxTfZAYWuLN7+9LVDcxp5d0sqeXXJzSk5xp5Tcwg727JJm2/aWNE7MGFLHPll5OBSgAAUoQAEKUIACFKh+AQakF3wh4t1LCkRKTkSGCZapKr7ctBkPP/cCHhs7Ht0mvIruk6ahx6uv4anpr6P3zFnoK+ckfUPOSToXg2bPx+A5cl7SdxAzb6Eekuq9SBctwZC4pRgStwwxF8xNGhu/ArFxKzB80XJM+egrjFv6OT7ICWKV/yxmJbrQd+5HWOPKxypfAZb7z2KF7yze95/Ga59Z8daH3+DpuHcRm7ASMQlyOP93h/QPWrwco+ISMCRuMR5Z/Sl+n7jlaBuD80GxwdtC2HNbd0w70EQY0lpWf0vkFuqEwNq1DURK1sJouxfmQ6egIIwyGahUhjCXbF58kgIUuAICFWGonORCLuGKVFQ2xfJFjnYv04CgBn0IvJwPVP4vrM8LqiAIBWWqAoTOb7+yXNKxkILA6bMw7D6Id715mLzVi4EpLvzRnIFOZgeE1RMSBmefZkkbbxGJ9nYiMf3cYk9vJ6ouSc5bhN1+fRvL7rZ3WnxthTnzJv15o6eNfFwYPTfckZjermK5Qa7LHmgnry+2CENmeyE/h3ihAAUoQAEKUIACFKAABX6aAAPSK/BtrB6tItKPJtKDRvYklReT14tur7yCx8e+jMcmTMYTk6ai25Tp6DFtJnq99kYkJJ01G/3fnIOBb8/Tg9KYuQv03qQVc5LGLFwMOS/pdwPSZRiSsATDFi7BjM8SMXVNIt7PKsFKfyGWpu3FlE/NmPapGe9mHMB7/jNY7i3ECl8B5hu8mP3Rery48lMMjlv+vQHp6LjFenD6xIoP8fv1qYi2eTxCfqnlhQKXK2Dy9hMmZ+i9vEN63ekQA9J69AnJQ60RAnp1pMjvEiGoKJW9QLXIPKCqfh2pGh/WZIGkSIV4fRqM8s6h8sc/OYfwobMlcJ4oROL+Y0gI7MULW3x43JyJ25PS0Wr9NjTdkA6R7IQweSAsHgizB8LgQUdTttLOGOh7uR8hfB8FKEABClCAAhSgAAUocA0EGJDWiK9ztWYnIj1zZI+a8vGFGiAr83r278OgiRPx2NiX8fj4KegyaSq6VglJZXX7Pm+8rVe4lyGp7EU6aO7CCwo3LUFM3IUhaSQgHb5wCWZ+lohp7ybhQ38xVvoK8a7vND7xHMM7iemY8EEi3jT49MeX+85ivtGHtz/8Bi+u+OSSAenI+CXosuwD/NdXdlxvcUNY/fvE+rRbr0FT5CbrggAQ1d7sny0Lpoxz5iGkRvqksQdprfmI447WBQFNg6oogKICYbkogBaGBrlEasaHNA3FYQVHgyF4Couw4cgxLMrdixfSA+ie4sC95u240bAVwrQdwpwh5/iMBKFmb0iY3FuFyXtYD0SNXrQ0uHF7shNtjJm40ZiB662usLB4nqgLH2k8BgpQgAIUoAAFKEABCtQbAQakdeHb4NU+BtmP9NyiKCGomobs/fvx3Juz8fiYV/D4+MnoMrE8JJ06Az1nzEKvmXJe0rfQd9ZsvSfpgDkL9MJNA+fHYdA7CZC9SAcvXKyHpBVzj8oK9EMTVmL4wmV49ZN1eGXx5/gsq1APQpf6i7HCV4gP/Gcwa902jF6diDW+ArzrPYPpn6fg7Y/WY3Tcmsoh9rH6MPvz5yHtu3Q1/vyFCddZvBCWAK6z+Aw3bfK2qDcfADzQKysARN1rCcwTKVnosdmLIhnM6D3UIr2tr3ZL5fYoUD8FNP1vUqmq4WRIwb7SIHxFQaTkn8Xne47hnayDeCkzD49t8eO3NifaWRwQJgeamlxob/LgJqsX11n9+nK9NQtNzH60tPjR0ezDrRav1trkdt1ocARusHjQXPYctXogbHLxQti9EBuzIKze4Vf2w4VrowAFKEABClCAAhSgAAWqVYABaf38+vifHbUmyzXpEan+XyUMTVX1ud4OnTqN8fMX4M8vjcMT4yaju5yXdPJ0dJs6A0+99kZlSCqH2w94ex4GzlmAwfMWIXb+IgxZEB8JSGV1e30u0vI5QxOWY8Si5Ri74hNMWvk53vhiI94LnEGCvxiL/SVY4SvCGv8ZvBsowhrfGb1X6Ytxn2Dmx99g+DvLMSQhUqRp0OIlkCHpsPiVGBq/HIMWL8Vv/2UovdPsOC5sWQ6Rkv1pq43ZnzSTc8LxQoHLEsB1Haz+SbIH6UM2B46WBgFN0dvLf9bm+G4K1GKBKiMOIqMQzh2LvK/opZDKRyWceyoyf6g+h6gKOVVFWJZE0kLQ9EXOiA0osieoquJkMIS9RaXwnTiDDYdOY+WOw5ji2omhW/0n/pTiKPhvs9tyt9m1QRicq0VqYIPYlLtemLI+EMbAlDbWnK/vsuatFym56/XHN2WtFxsjS1Nz9nvRBt9bIjXwqf7YpsBKYUj/pbBlPSlMznHC6PiigdH5eafU3A2drbnrf2XNXf/7lF3fdjIF/nZZHyF8EwUoQAEKUIACFKAABShwbQQYkFb5Nsably8gq/2Wz+125NQpvPn+R3jsxZfx2LhJ6DrhVXSbPE0PSXtMf13vTdpn1uzK4fayeJOckzR23kIMfide70kaW164KTZuKWLjl2BE/DIMn7dEDz2fX/QRFph9+CDrrN6TdIW3AKt9Z/FuoBhrHPmYsGodXnv3C4xZ/AFGLlqBoXHLMThhGQYlLMXw+CUYHbcUfRJWosvn36Cx2X1U2LPThdXXSwDXibVro4XAddemNXKrdULA6O4m7P6i3yVvR25BkV7xWpMBES8UqMcCejCq/52QoaYsjBQpoKRPP6HIOUHlj2xyxtAwNE0+Wz6VS/l8ooqsEh9WcKCoFJ6TBUjcfxwr8w5hiicPMdsD+GuqEw9YM9DJkoG7kzPxy0QnOhrdmjC4/iVS/J8Ju6Oz/vk+c2aUSEpqpC9AlP6Zk5nZsHPFY1WvA4HoyoJHsmCSfO7CAkjy8YrnkpIayfXo66pYd534UONBUIACFKAABShAAQpQoB4IMCCtx99Yq+HQ5VB7+YW3sKgE8z7+FH95+WU89spEdB0/BU9Onobucrj99DfQZ8YsyHlJ+1Up3DR4zgIMnLcI5xVuiluC2PilGBa/AiMWrsQzcWsw69NEvLT4c0z/zIaEjXlYmXkQq7cfwPxkN15a8SUmr/o3Jq7+F2LnL8aI+FUYEi97kK5ATPxKjIxbgiHxS/C3j75EdIofwuD8XKRkW4Ut++F60Nx5iNUtMHNm1A0m7yRh8RbfbkjHtmOnAFkumxcK1GMBGXvq0aemQFXDUMt7gOpzWSNSTEnWMlM1BaXhME6VBrG3sASpx8/gn/vzMT97L5535qJPmg+P2rzBB80O3JycASEXgxNNk9yINngRbfRAGD1oZ3Qrd5q9aG32qTdb3K8IY2ZPkRhoV93Nn+unAAUoQAEKUIACFKAABWqxAAPSevyt9Qod+nlDJivuqBoKS0vxbrIBj74wFo+/NAFdJ0xBj8nT0fPVGeg97XX0mjFLn5O036zZGPDWXH1e0v7lhZvkvKSDF8jepEsxZNFyDF20Qh8aPyxuJUYuXI0p73+FaR9+jfGr/42xq77ES6u+wpT3vsQbn36LF5d8gKELlmJIwnLExq/QA9LY+FUYmrAC/eJXossHX+CBpG0Qm/Ig9N5+9uv13qO1uB1z12uIABDVxuadK1JzEWV0YN2B/CvUyrgaCtROAdl7WgkrUBQVqv5jgfzBQEOpBuSHwnCfKcT6/YexLHs3ZqbnIHazF7/b6ESHlEzcaXbifoMLLQ0uCKMPwhyAsDgLhMWJaKMTnU0e3Ko/54IwycUJYXZCGB1bG1o8nzdPyZkgzJk3CdlrVAiODKghH5PcDQpQgAIUoAAFKEABCtRIAQaktfNLZ03aa1mGprKPnOxAKr8QyyGSqoawouGLLdvw17Hj8cTLE/WQtPukaej16mt4atpMfbh9ReGm/m/NRd/Z70CGpLInqRxuH7tgCYYsXI7YRXKRvUCXol/CKgxeuAwvxK/A+OUfYdK7X+Afq/+Fl5a+h2cXLsawuCUYvFgOqV+CQQnLEZMg5xxdhZi4Zeiy5nPckyh7HbnRLDULTZMyutTIhsmdqp0CQFQni3uuSM2GMLuxMntPTWqq3BcKVApU/JZVca0/Ie9ceLnYY1Vfc4npI+RA+bPBIPKKSrHxbAif5RfgzT3H8ax/P57aEgj/OcVb9KDZXXyr/EHB6pc/WJWI1Bw035yHdlt2Qpg9J4Q9EBLWANqZfFrnjTtwy+ZduHnzTkRvypWBaL5IDeD6zTtw3eY8CLls2Q1h8+8SNu9hYfM/wx+/audHKfeaAhSgAAUoQAEKUIACV12AAWnVb3q8faUFZI8hGZ7aXT48PnYi/vLKBDw2fiJ6TZqMPlNe03uS9j6vJ+kcDHp7PuRwezknaewFc5IOiVuOmHjZM3S5XmhpWNxyfY5R+bgsvCSXIfqyTB+a33/xKgxcvAIj4peg66qP8Mf1m9DAKHsa+bXb7TvQxOjse9UbHTdYdwVmIuoBk+xBmo2mBjfGO/IQhUIndgAAIABJREFU0nvNyZ8ReKHAtRCQn8DlM35qivwFS/9Mlo9EFvmDlobIEHfZt1OFJucBldf6D16AFlagKio0NSzvRK7DYWiKos8nGpTV4hUFO0tKsTn/FD7ZcRAzMnLQY5MHt6Q40dSQsekX67d2b7N+ey+R7OglbJ4e4ttNncT6zKbCHmgm7DufECm7/kskbbuxZarvsZ8lO3rdm+zuJYzOPwmzu7cw+B9sZHB0bm5y9/pZcmTpmOzu1dzk6XGz2fXnNsnu3jeb3L3aJDt6NTP7eostO9sIo/EGYd/TuO5+2PDIKEABClCAAhSgAAUoQIErKsCA9Fp8Ya0/25S9SStC0qz9B9F7/ET8bezLeHT8ZHSbOBW9pryGp6bOREVI2ueNtyuH2w+e8w4Gy96k+nD7hPLiTUvLA9CKIPT7rldi5KLVeHrRYr1y/ZPLP8DD6+xoa8yAsMp56lxHb0vNQZOkDAakV/QTpZ6vbCai7rV454qUbLQ2uDFwoxslqgxHGZDWn0+9GnaksgeonN8TQAhAqRzgXt7TX7+hygJJGsoQRhCKXlG+Mi1Vz+8+WqICh0tDSD9eiM92HsCb7h0YmuZDN5sDfzSl45fJ29E8eTuEIVOfG7R5sgcdbDvQzOBZVc8/GXj4FKAABShAAQpQgAIUoEBNF2BAWsO+zNax3ZFfvPWlvFDN/vxjGP3G2/jzSxPQZdwUPDVxKp6a8hp6TnsdvWe8qc9J2rfKnKSD5izAgPmRwk2DFyRAVrePjZO9Q88Fo1VvR3qPyudWY/Sid/Fs3GL0WbYG//t1KhrLAh4mtybMLgiLS+mQEkCTJPYgremfUbVq/yqG2KcE0CHZg1+atyM/KGOp84OmOtbMeTg1WEDPR/VEVKakir5oCOrV4mXdeNnHX1aQ11QVIUVDQSiMw6VlCJw5C+Ox0/h4zyHM9O/Rhm/x4DfW7WiVvEUTSVvKhGE7hMkhh7OfELbAcWHxasLkg76Y3foUE/q8oKlZEAbX3FrVjrmzFKAABShAAQpQgAIUoED9E2BAWoO/2dalXZPjNzVFj4kOnD6DcYsW48kx49DjpUl4asKr6Dl5OnpNvWBO0lmz0f/tefqcpAOqVLcfvGgJYuKW6nOKynlF5XIuGI0Ep0P1Ifer0Gvpe3hkrQEtTPILe0B+Ud8rbB7Zw+mfzTfuUpp9m87q9fXvY6/6jhiIamKTc5AGcFeyV7nOsEULnC5kPlqXPstq2bHIAFRBWA9Cw6qKMhUoUlWcLAth79lSOI4VIGnfEbzj343nt/nRxZaBu41bcI9xO+5NzMDtyY5glMmVLyzekDDLH5m8aqdkz8l7kz3agwavdqvF42hpdm9rYXarbY0u3GVw4lcGB241OUqEObNEbJafuxnvVV+j45opQAEKUIACFKAABShAAQpcAQEGpLXs226t3V3Zj0mO64xkRccKz2LWqvfRbcwr6PrKZHSd+Cp6TJ6KHlNnoOdrb6D3zDchh9v3fWsu+syej37l1e0HvROPQQsXQw9JF8mQdKneo3RI/IryXqWyar0MSZeg59IVePjzZNxudIaFyeNvYvafbGv1HWlr9R5pYc9xC/vOLGFydrgCzYiroEBEAIhqoRdpykIng69QGNJKjQePValiVmsbMHf8MgV+at9h+Xo5IcN57yv/3KyYrEH+1CRnCo288juv1ofTBxUVBTIELSpD+qkiNenwqZKP9+UfeTtn/6GnnTsPP5mWdfhndtfhJjbXYWF2HhZG505hclsamDy7b7ZlHxaWgCxydFhY5OLLamrI/DDa5P9GWLK2i5TAYWH3HhYbfQdapGbPj04JvC2sXpOwurcLu/+wSMk6LEy+7cLoWSusOVnRRg+nMuFnJAUoQAEKUIACFKAABShQswUYkF7mt16+7T8WOFNSisWfrcWTL0/CI+Mm4PGJE9BzynT0nDoDvfTCTW+i96y30futOegzex76zZmP/nMXQIakMQsXR4bbL1qqF2katmgFhsTJkHQlhiasRN+EVfjLP9fhgeQMCLPv7PVW35fNzZ6PhDnQSdiz7xAbs9rrRTxqdvPk3tU2ATkHqSzSlBKIDDVOdGJxzt4L0q7/uOlwBbVEQEaYshBS5UU+oMm8PFIo6VzgWT4vqJwuVIsUTZJlkvQgtHyaElXRoIRVhBUFYVUuKoJqGIVKCIdKgsgqKMbGoyewav8RzMzZpQ3LzMKjG524x+pShdnjFRvSlzVbt/G+dl9vvaOx3XWH/jkoPwvlYvTcqRc2EkLcYPG1bSzvVzwnr61Zt1dWg8/MbCjk+5PLH6/aRuVzqZ479cWS3Uo+1THtQJPOSXmNqr6MtylAAQpQgAIUoAAFKEABCtQ4AQaklV9deeMqC2iagrNlZfjYYEaXf4zDY69MRPcJU9Bj0jT0ePU1vSdpr9ffQi+9J+kc9Ht7LgbMmY+Bcxdi0Pw4DFoQKdw0NG4pRi1ajBFxSzA4bgV6JqxGl4/X4YGkdDQweSEsgT0trf7cm62u1TWuAXKH6pbATET93OSPBKRGN4TRjcnOHL1H31VuXtxcTRXQCyRFgtDIHM2yMJKcq7m826ispqQXR9Jv6EcRBHA8pCC3oAhb80/hqz2HsDywG69n7MDfN/nR3ebGvTYX2lqcuMPgQiuD83SUwa0Kiy9fmH15wuz7UBids8TaA03qVoPj0VCAAhSgAAUoQAEKUIACFLhCAgxIa+q36HqwX3rhJhUhaPgqdQt6vzwZ3cdORHdZvGnSdDz1amS4vexNKofb939zDga+NVcPSPvPW1RZ3T524WKMXJiAYXGL0Xvxavztw6/x38kZmrAEioTZXyQs/kPXW92nm5tZSfkKfWxwNd8nMBNRP7P45wp7AA2MLsg5GwdtciGsp1/1oE3zEL9XQIahsueooqlQtDDCWhghhPW68Ro0hFUNp8MK9peWwn2mEMajp/DB7sN4y7sTY7ZnoXeqC3+1OnG3MQPC4IBeAEkvOOfUi84Jk/t4Q6P7mDB7NX2uUIsnJKzubcIeWC6MvtuEIbO9AKK+79Tl4xSgAAUoQAEKUIACFKAABeq1AAPS7/0+yyeqW0DvMSW7UykIqSocubvQQwakL01Ct3GRnqR6hfvpr6PPzDfR9/W30H+WnJd0PvrOWaAXbxooe5K+k4CYBUsxcNFSdFv9T/w6UVZX9oeE0fF1tMGRE2V2FIpNWRAp/qfrdWPnwVe/gAxITTlzhT0LDY0OPSB9xJKBMkX2BuSl3glU9ArVD1zeiVyKVQ1HS4PwnjyL5LyDWOTdhfFpfgxOceH/WTJwtykDDU1OiIrF7JRV4Y+1M3pyWhu8aGfOQgeDHoRmCKvrX9dZXHubm5zhNgYHOtg8aJ8awC12P9pszEELe8AgVmY2rP6Tn1ugAAUoQAEKUIACFKAABShQiwUYkFZ8ZeX1NREoH1eqqZGSI77d+zB46mv4y8sT0G38ZPSZNFXvSdpr+huReUnlcPs3Z6Pf2/PQVxZumhuP2HkJGDw/AX9b8TF+vmEjhOxVZXIfumnzjq9apPrXNU/xfSmsrqnCHuhci5sqd702CMxEVCdLztyGtpzKHn5/MKQjXwak8lyX80teWIDnmjS8+rpRGVLKf4Hy4ev6v8k5i8o8s2J0u55pyv9EPp/kK+VnlRwCryGMMILQtDCghcrXeW5dZQBOBMPIO1UI+8ETeHfHQbzi3YkYR86h7hlZX/9mo2tdI7tznbB71gmbf52wZ5UveeuEPW/dnbacdZ31JWvdvbacdSIl52uR4vtapAT+FW12zOywMWv9zyy+rzvZctbdZM+aJDblviM2+j8Tds/Ym4yOvwqjZ5Qw+18Stpz/EwLX1Ybmw32kAAUoQAEKUIACFKAABShwzQQYkJ77Qstb115Axg77Tp/BgGkz8PjYcXhy3CQ8OXkausk5SWVP0hmz0Pf1N9F/lgxJ5ZykCzBoTjx6LFyN//0mBcIie1o50MjiPnrNGhU3XH8FZiKqgyVnbhtbrgzpIUwO/D4pHd7iYKRQkxop2qPnbte+udW/PdAT0Ii+jElliCnn95SFlCoWGXUWAyjRn5OBtqoPg5fXcjqQMqgokUPlVbkAJaqGk4qKHcVl+Or4aczN3Y2n01x4xLIFD26w4dfrN+K+xM3oZEhHtMlZLKzeMfW3gfDIKUABClCAAhSgAAUoQAEK1FABBqT1LyOoyUcckhGEpuHY6QKMi1+Gh8a+jEcmTEbXSa/iqSnT0XfqTPSeMQv9X38LMW+8hT5vz8XjC5bgoX/b0CY5s1BYPJrsQdrC4j5SQ5scd6suCwBRLezZ81ub/YeE2bNT2HzobHDAcPhkpNnJUK2iIE9Nboh1dd/0ivCRLrzyc0bOByqLxclpPqBV9PItL5JUpXepnB/0RFjBzsIibDp8Ep9n78UMVy4GbnLhIZsDHc2ZaGDMxB0Gh/azJAduTXbhFlOWKsx+OT9o+eJWoswu3Gzx/LsuNwEeGwUoQAEKUIACFKAABShAgVopwIC0riYBtfO4ZC8tffirBuQXnsWMNR/gibGv4MlXJqDbhMno8epU9Jg2EwOmv46BM97EX+csxO8/+VbraHbvEmbXTmH17RPJjq1NbL68WtkgudO1XiDanjWgkT1rrEhyPizM7jGNkpybE/x7IpNJKHo8GulNWjubaK3ea6kvSyPJ/2pKGFDl/McKShUFhWEF+WUh7CkshuPEGSQePo5lefsxzr0D/Te78ZAlA3ckpUEkpkEY0iHkvKBW2UvYq91k8KNNsi8sjO6jsjhXQ5NHbWnyZNxh8Ll/bvBr7WVQanKlCrsfwuZdUutPch4ABShAAQpQgAIUoAAFKECBuibAgLRWf9+vczsfiUdVqHJOP01BYVkQcZ+tRbcXX8Lj48bjkUmT0WXKNPSVQ+5fewv/t+pzXG/IlGHF2SirW2tl86Gx0bW9lTX31rrWVnk8tUTAkPlbsTF7lzA53hI2z8+Fxed5aZNbzlQJKOXzX8oTnZfzBPTR71UekfcrpgKt8nDlTfnc+e8pv6dH0Ref6FUOiy8KqzhcVApvUSmMJwqwZt8xzPTvw4itfvUhmwv32l24weaGsHkgLO4iYfGGZVX45tYAGln9iLb6EWX2KrcYvNkdTf4dbU1ef0ubFy3NLrWh2ZMfZdNDUJSHoVoTq0+up1hY/XNESuBjYffOqiVnMneTAhSgAAUoQAEKUIACFKBA/RFgQFr5fZs3rqBAZNjquRRIL8Ikh7BWXmSYcfFL5JlI2CGzjqJwGB+tT0TvVybi0Zcnod+EyfivaTNw59IPcP/6rWFh9RcLk2tsc7N3xM0pOf9obPI+XH9aMI+0xgnY9zQWNv+Dwux9QCR5OgqL56GuKa6zhXJ4txrWp5CQw7u/vwVcvF3UiUcjzbqyB61UkBaqPtw9Uj5JHmdk+LuGsKYipMk5QCNhqaLp9ZGgaBrKNPm8XENFVBrWb8vX671Bi0vhKyiC7ehJfLLnMOYH9uAF127tybTcY3/YnK31tDkmPmTOGPNAUsaYnyU5X2xicQ8QFm+M2Jg9Rtizx4iUvOeFMfA/DZI9PRoa/cPElry/64/bA2NEiufvwhDoLIy+20Ra7t/ExsAYuXSwBl78hTV7zM+s2fL2mIbWwBghX2/1Pi3sOzs/sMHbornF+4cad85yhyhAAQpQgAIUoAAFKEABCtR3AQakdSJ2qHEHoSphHD50EGaTAatWLUdC/CJ9+ejD9+BwZKC4qDBS1fsH9lwPShQFZaqKb1LT0O/lyeg75lX87+xluO+bjehgdJ0RtsAxYXA8Ud/bMo+/hgqkHWjyS8O2wiNlZXrFcxkGqrKg/Q+c+3X66SpBqT7Vp/QoX8IaECwPQvVkVE4PqoWh6lXjVZRCQ1CGo0EVZ4MqDpaUwnmmAIkHj2FN7kFMd+eh5/YAfp/qwM8smWhu2A5hTIcwyp7m7lJhctmFLXBGWLa3qqFnDHeLAhSgAAUoQAEKUIACFKAABa62AAPSOh1DXJODO378OFauWIYXX3gOQ4fEYEjsYIwcPky/HRs7CMOHDcHkSRNgMBoQDp/rUaeqVXuYlu+6TE1U2csMCGkatrk8eGT6PNy61ghh8SDa5AndYvEdv97geOhqtx1ujwI/SiAzs2FzU8Ze/+kifeqI+hyQVuaierEkDaoqw2I5pYYKRVOgyCBUpsdVLrLK/PFgCDtOF2LToeNYm7sfczx5GJgRwF82u3BPihM3WTNxk8WFxiYXhCEzV1i8cs5PCJMfDQwetDS40cngwu1G9wFhcA0WtqznO65Na/Kj/v34IgpQgAIUoAAFKEABClCAAhSo+wIMSKt8E+fN/1hg9+7dmDhhAmIHD8LTo0bg788+jWefHoXYmIEYMWwInn1mNJ57ZjRGDh+K2NgYrFixAiUlJZXDji++A5HARM4fKC9bj5/EoylpEObM0hZGz9m7LJ6SGyzOR+p+a+UR1koBOeTe6jlhOXgcYVX2IpVBYD3tQVr+G4hsyfrAePn7hwoEFRUFwTCOlgThOl2M5IPHsSp3H8ZlBjBwiwsP2h1oZ87A9cbtEKYMCFOmJszuImH2BaNNAbQzZUOYPfuF2eW7yejM+4XBGfxNkiMszO6jwuqBMDkii82bOHMmomrlecSdpgAFKEABClCAAhSgAAUoQIHqE2BAevFIjo/+RAFNw+HDh/HM009j2NCheP75ZzE0djB69+yBp7p3Ra+nuuOpHt30231699SD0tGjRyE2dghWrlwJVVH03qQX26o+T2GVuQrVcAi7S8vwTKpXbWZ0KMLqOyqSfb+qvlbCNVPgPxBYG4gW9uwD7+YegAZZR12pMUPsI7N2npvF82Ltr7ISUtWOnfK2nnKWj4uHCjlTaGRN5XOCyuTzgt6gcv2lAA6WBpGRfxKf7t6H6bmHMMqxA49l7sKDZsfeO82eE+3M/oJoc6BYbN4HsXk/Gmzeg/ab9+DWTTtx9+ZduH1jHhqaXFuEyfG+MLn8sqJ8I4s31NwcmC+s3m/EplyItDw0NXl3NTT50kXKDoi0vRCpO/LE+sym/8G/Jt9KAQpQgAIUoAAFKEABClCAAnVRgAHpRSMBPvgTBBQlpKcl8+fOxvChsXjh+ecwaEA/9Oj+ZCQUlcFolaVn+e1RI4fjmadHYuCAftiathk4r4jT9+9ASEYsGpBfHESXDBduN3jL7kkKdKmL7ZPHVAcEkvIa3WXLOjLCk6eft0EZJFYNG7//VK/2ZxRFgyJzTDUyB6iMNiNLpHhSpFgS9B6vkUJJMggNlw+HVxCWvWFVVQ99IyWWIsWn5JzB+8tCyDhdiG8O5WNp9m5MdWRjWKoLT5oc+FVSBqKSXRDJ7q1i7eafi28zOwm76w79Xzszs6E4gCYiKe9Gkei8XXwb6NTh20CnFt9mdupQvjSRxZEgrqs8OwxpLZsZd7YR9kAzkZTUSFizbtcLZNnt1+uvsfjaCnNmJ/G16+bK9/AGBShAAQpQgAIUoAAFKEABClCgQoABabVnEPVgAxr27N6ph6KjRw5HzOCB6N7tSfTo9n0BaVf06N4VT/XoimdGj9SH4k+fOgWqKiOYH76EywOmUg0oCCmY4N5d1iIpgwFpRaPmdc0SSEtr8itrVuET27z6yR2CDBRrRkKqhSO/S8jANhKAyj6gFUskLJXtTcaiMiyV6ammAGEFKFVUnAmGcaC0DO5TxVh/MB8LPHl4ZrMXjxq3ofP6rWi7IQPXJWVG5gO1uCEsrshicofaGz3abSbfPoaWNet05d5QgAIUoAAFKEABClCAAhSolwIMSH84kOMrfljgnflzETNoAJ577hn0rBhO36Mb+vbuiV7lw+xlL9JIMBrpUSpvy56mo0cN1997YP++H95Q+SvkHI5Bme4EVSzcc7SsadJWBqT18hOs5h90x7S0Jv9jzi38eUomZKhfETZe64hUbr8MCkJaCKoaAmRPcLnIHyrKiyiFVBWng2HsKylDxqkC/PvgUSzM2omxjlz03uTBr20OdDBlItogq8SXV4o3yjk/fYgy+NE62YcWBi/aJrvRzuDBPUk+3G7w4RaT93S02ftPYc+adl8gEF3z/xW5hxSgAAUoQAEKUIACFKAABShQpwUYkP7oTI4v/B6BUCiI0aNGYNSIYRgxfGhlCCp7kU6aOE4vyiRD0qrBacWQezk36bPPjsaA/n3wzbqvvmcLFzwsw1E5FFhT4ThdiD+k+ApEovdPdbqh8uBqrYAMSB8y5hW2MG/HoVL9zIWsZH+tA1LZqmQbkgWSTika9peG4DpTAtOxAnxy4ATm5xzAy44d6LrRjd9YMtBKFkjSiyRlop3RiVssPlxv9iHK7MX1loDSwOgta2Hy4k6jF/fKkNTqhrBVWSxOrb3Jg/ZGb2Fbs3d/M7Mv+3qr999CztHKCwUoQAEKUIACFKAABShAAQpQ4FoKMCC9IHzj3Z8scOrUSQyJGaTPJzqgf9/KgFSGoLJ6/bChMfrcpP379amci7RiHlIZmspwVQ7LX7NqxY/atpyqVNFUnAiGMXSbH8Ls2yGM3l9cy3bEbVPg+wR+l5nZ8E5L3t6GxgxsP1moz/JZNSCVA9plgaNIkaNIcCrnAY0Mea+YEzRyP1zlcRmwalpkuH5IzgUaqQsfKZ4kJxZVlMjkouXzipapGs4EQ9hfWAzH8TNI2puP+N35J8e7dh57NiN72xObvebfW92WB6xeawdD5j9FSk6iSMmxCrPn02Ym7z9b2XItd1lzLHdYAt8Ku2+9sPstIsX3tTBlfClMzjeEwTtJpAa+Fakei9josTSxeSztbH5La5vf0sqeY2lscK4WqYGvRKrPKMzOWR1SdqxtZ/F/Juz2Zt9nx8cpQAEKUIACFKAABShAAQpQgAJXRYAB6Y/K5PiiSwicPHlCHyL/7DOjMaBfn/MCUjkPaZ9eT2HYkBi9d+nggf3Ru1ePyqBUhqiy52nM4AGIj1t4ia2ce0pTZaCkYu3uI7hNzm9odZ8WiU72IL0qnxjcyGUJGJ2fN7L68OnOg/rw9QsD0orq9jL8r1zkcHxN038MkD09NVWBpqjQ9OBThp/li3yDrBavTzuh4VQwhJ1FJdh6+iySjpzChzsOYL5nBwZnBPCHzU7clZKJppZ0CEumIhIzPhYmzzaR7PyDXtwoLa2JSDvQRKxd20Dk5TXSK77PRJS831F/PK2J/rqkvEZibVoTkYmGwo5IISQJU/H42rQmHcsX/XVyvbL4kt3eWMjb8rJ2bbR+/7JA+SYKUIACFKAABShAAQpQgAIUoMAVFGBAei54463LEygpKcHIEUMhq9IPjR2Mp/QCTJF5Rnv2kMWYukEOpR88aABefukfeO7Z0ZECTt276sPun3tmNAb274t/fvLRj9sBNYScwhI8YZDFX7xyGG+ZMKQ/cQWbBVdFgSsrYPIsFzY/5jhz9J6heqBZ9Wwvn/MzCA0hfdFrxSOshSF7h8pq8WGoCGkagqqGEkXF8bCCvOJSpJ0o1L7Ye1SLz9oTGpuZXfTIZg/+2+489aDRGbwt2blZmFwQRieiDG40N7jR2uDGHQYP7jL7w8LkXiPM7oXC4rzvyh4w10YBClCAAhSgAAUoQAEKUIACFKhFAgxIq6YUvH25AlNfnayHo88/9/R5vUMr5hrVizN174rhw4agf9/e+mvkMPv+/Xrj6dEj9J6nAb/vR22+SNPwylY/hFFWxZZzHbr+Lb7Z3LwWNTvuaj0SkD0pb07JOSlDyhe2eFCiyh6fchB95CI7f8qiYyH5H/mwrBZffilTgeMlIfiPnUbinsNYnpWHCY5cjNriQxebA7+zOHCHMeNMC4PnVNtkT3ZbQ6CoQ3JA62TwFbc1uUPtzL5NzU3u4w1s2RBmN4TZBWFyQJgyIey+0+KbbW31OUBlL1FeKEABClCAAhSgAAUoQAEKUIAC9VWAAWlFFMHr/0Rg29YtGNCvL54ZNRIDB/Q7b5i9DEnlXKOReUe76s/pBZu6d9WH3csq9mP/8QJksacfc1l39CRay2A0NRvt7W60tWbtEUbPnfW1DfO4a7hAUl6jVlZ/vgwo+9odOBUKV4agMgotVTWcCIawt6gEmwrL8NXR01iQdwRjHHl4JC2AO1NcaG7OlOFmmbDKHtNeCIs3KKy+oLD5IKw+CEuWEpWSi6b2LLSx+9HA7D4oUnIhTJ5DUWZvfmuj29bJEii5zeRTG5l9YWHPhkjNDQqj77YarsfdowAFKEABClCAAhSgAAUoQAEKVL8AA9IfE8nxNZcS0DQNqqpg/PjxGDlyJJ577jnoVet7yGH2XfVgtEf5UHu9R2n3rvoQ+yGxsXjuub9j0KBB+Pqrr6BW6VVXsT29ZI0i/6sB4TLsCYbxG8O27SLJ81ex0RfbwuKNaWzLfliAPeCq/9OCW7gsATlXZ2pWgTCln+xuSYftVCFSj5zE0qw9GL8tC33NDvza6EBHs2f3fSZHbGejIyba4ooRFm9kSc2JEQb3fwtDoKUwev8kjM4uIsl5i0hMbxdt8/W+ISXrUWHKulvYAoNF1fdZAjHC4HlIbM5pLjyeG5pvyftDs9Qd9wqr+1Zhz4kRKXn9xMrMhpd1THwTBShAAQpQgAIUoAAFKEABClCgLgkwIK2I4nh9uQIyIJWLx+NBTEwMhg0fjr8/+zRkRfvIEPvIPKTythxqL3uSDh8mw9HnMGRILF599VUUFRVBkcVnLrzI4caym52qoAwqXvXuQadExxd1qQ3yWOq4QGZmw8a2nD3tjf7itiYf2iRnok1iGm5J3Iobk7bL+UFVYXIVidSc0yIQiK7jGjw8ClCAAhSgAAUoQAEKUIACFKBAzRNgQHphIsf7P1WgIiCV79u8eTNGjxqFoUNi8Pzfn8UzT4/SizP169ML/fv1wbChsXjh+efw9MgRGDp0KCZNmoQjR47oAatcz3cuKhCSFby1MNYfyoccUtzYHPi85rUVWEcYAAAUaUlEQVQk7hEFLi7QMS2tSUtboOAmo0sTRpdLmDzZwuwrEyYfhNEbmUvX4IKwZR0S9j2NL74WPkoBClCAAhSgAAUoQAEKUIACFKBAtQkwIP1OJMcH/gMB2QvU4XBgmizaNCRGL9w0YvgQjB45XJ9vdNjQGMQOHohRo4ZjzepVOHny5CW3pmqaXsl7T0kputmcEJvyIIyu56utQXDFFLjSAmsD0cLu2S/MGbjF6i65x+Qp/XmyKyiMHkUYPWdamjzhuw3uQ50tgZPC6LnhSm+e66MABShAAQpQgAIUoAAFKEABClDgBwQYkF4yn+OTP1GgohdocdFZ2G0WxC1cgKlTp2Dsi2PwystjMeuNmXj/vTXICgT0eUUrXn/hZmRfUrkomooyNYw3PDvCNyd5ws3sAQjT9sQfOK35NAVqjkBSUqNOG3fm3GH1n2ps9nqFNXBMWLMOihTvIZHiPSxSAseEzZcorP4ksRYNas6Oc08oQAEKUIACFKAABShAAQpQgAL1RIAB6YXRHO9fSQHZo7SkpASnT59GQUEBQqGQPpz+e7dRnoyGZTgqX6RqSDx4GC3N28N3JnnDUSl+CFPmV/WkefIw64LAzJlRLTfm3dfCnnW/sNubCcuue4Tdc/95S2r2A8KQ1b4uHC6PgQIUoAAFKEABClCAAhSgAAUoUOsEGJB+b1THJ66AQMX8pBU9RWWl+orbF1u9DEb1ivVapGDTwbIwBm52Q5gduN4cQNOUAISRAWmt+6DhDlOAAhSgAAUoQAEKUIACFKAABShAgZoqwID0YjEdH6sugUuFo3KbMhZVEIIWLkORqiIud39pI5PjmLAFICz+va1s3lONGJDW1I8T7hcFKEABClCAAhSgAAUoQAEKUIACFKh9AgxIqysK5HovR0AWsg8jCKhhpOafRntzZlgYXAc6GN1Fwujac4Mt4LvR4Pqm9rU07jEFKEABClCAAhSgAAUoQAEKUIACFKBAjRRgQHo5MR7fU10CigqoKEVhSMGAtCwIi3tXO7N/269sWf4GJve30Rbv3BuMrvE1sjFxpyhAAQpQgAIUoAAFKEABClCAAhSgAAVqnwAD0uqK+rjeyxEIqxpUNYxPsw+gpckNYfVaxdrMm4Tdfr0ArtOX2tfMuMcUoAAFKEABClCAAhSgAAUoQAEKUIACNVWAAenlxHh8T7UJKAr8Z4rxS2OmdpfRB5HizhWW7a1qavvhflGAAhSgAAUoQAEKUIACFKAABShAAQrUcgEGpNUW9XHFlyFwVlPxj605EGZPaWuj56Swe30MSGv5hwx3nwIUoAAFKEABClCAAhSgAAUoQAEK1GQBBqSXkeLxLVdMQKtcU+TWx7sOQyQ7NGH3QdjcaGHKzWu+PrN1TW5D3DcKUIACFKAABShAAQpQgAIUoAAFKECBWizAgLQyoeONqyygQUMYgKbJykwh7Cku035rduTIeUdbWgLzhM01oZMp8GyH9ZlNa3ET465TgAIUoAAFKEABClCAAhSgAAUoQAEK1GQBBqRXORXk5s4JaDIcBTQ1iNOqggmbvZowOM3CHvhWJAZ+rbcbWZiJFwpQgAIUoAAFKEABClCAAhSgAAUoQAEKVJcAA9JzeR1vXV0BGY5CUxCGgg92HUZrc0ARJvfrwhZ4S9iz76iuc57rpQAFKEABClCAAhSgAAUoQAEKUIACFKBApQAD0qsbCnJr5wRUTYOqhZFTHMQfzS6IjbmKSHb8qvLk5A0KUIACFKAABShAAQpQgAIUoAAFKEABClS3AAPSc4Edb1WfgFqx6vKqTPJK0RScVcOYuT0bIskLYXMpwuB8sLrPea6fAhSgAAUoQAEKUIACFKAABShAAQpQgAKVAgxIK5I7XlenQAgaFKiAAujhqNyYpuCbg/m4MzkT0QYvWtoC4Wj2IK1sm7xBAQpQgAIUoAAFKEABClCAAhSgAAUocBUEGJBWZyzIdVcIyFBU9iKV843qtes1BXuKSjDK5lCFyaM1TPYiyu47K+yBZlfhtOcmKEABClCAAhSgAAUoQAEKUIACFKAABSgQEWBAWhHh8bpaBVQZjmoolf9VQyhSVMxx70Gn5IwCYfbltzO4VZHiKxaW7FZsmxSgAAUoQAEKUIACFKAABShAAQpQgAIUuGoCDEirNRbkyisEZECqafq8o5oCbMg/gXtNmRAWD4TFfeZOg0MTKQFFmN2/uWonPzdEAQpQgAIUoAAFKEABClCAAhSgAAUoQAEGpBUJHq+rVUAFQnICUkXDoeIg/rzJowmjI02keK3RJmdSB6vXKuzeDcLou42tkgIUoAAFKEABClCAAhSgAAUoQAEKUIACV02AAWm1xoJceYWApkJVwwipGhICu9HY6AqJlN2PCvuexmJtILpj2oEmIimp0VU78bkhClCAAhSgAAUoQAEKUIACFKAABShAAQpIAQakFQker6tTIIQwEFSx6dQZtLRuQyejX73JnDWBrZACFKAABShAAQpQgAIUoAAFKEABClCAAtdUgAFpdcaCXHeFgKJpKAwq6G53QpiduNXsQwuzd/Y1Pfm5cQpQgAIUoAAFKEABClCAAhSgAAUoQAEKMCCtiPB4Xd0CCXv2Q5icuDs5KyQszuPC7GRAyo8gClCAAhSgAAUoQAEKUIACFKAABShAgWsrwIC0umPB+rd+DRpUvSAToGohqGoZ0gtK0X7DdlmxPtzA5N0tbN4TwuoZfW3Pfm6dAhSgAAUoQAEKUIACFKAABShAAQpQoN4LMCCtfwHm1ThiFRoUaIAaxCklhCEpbjQy+9AsNWefsLhfEVt27hepvv+t9w2QABSgAAUoQAEKUIACFKAABShAAQpQgALXVoAB6dWIC+vZNjRAUzUEUQpAwSd5R9DY6DwrjI53hcn/Rku7p6Ow5T4ozLtuurZnP7dOAQpQgAIUoAAFKEABClCAAhSgAAUoUO8FGJDWs/DyahyuDEgVBYoWRObpIjxsdECY3aViY3ayMHsfuDEl6+NWtuwzzc0eVrGv959ABKAABShAAQpQgAIUoAAFKEABClCAAtdYgAHp1UgM69c2FACqqqAspGBUxg69an0rY2ZI2Py5wuxOaG72JLe3ZZW1NLmnX+PTn5unAAUoQAEKUIACFKAABShAAQpQgAIUqO8CDEjrV3hZHUerypXKXqMaEJY3NQ2KouCrnQfR0ZghCzOhqcmTIex7Gosk5y2NDIHOze25f2xuz21d39sfj58CFKAABShAAQpQgAIUoAAFKEABClDgGgswIK2OyLCerVMFZEgagizNpOpJaaCgCA/ZtuPuRCdaG7wQNo//Gp/q3DwFKEABClCAAhSgAAUoQAEKUIACFKAABb4rwIC0noWZ1XG4ClAGWZQpBKhhnFU1THHlQVgzcK/Bj18Y/BB2z4Hvnn18hAIUoAAFKEABClCAAhSgAAUoQAEKUIAC11iAAWl1JIb1a51yaH2x7DuqKgirwNoD+ehkSIcwuyDMnqPC7D4irJ6N1/hU5+YpQAEKUIACFKAABShAAQpQgAIUoAAFKPBdAQak9SvMrI6jjQyv12RlJuQXBfGHjQ4Ii+toZ2vgmEgJnBAWz4m2RufO7559fIQCFKAABShAAQpQgAIUoAAFKEABClCAAtdYgAFpdUSG9Wudmpx2FCrCmoZ5np0QVmexMHn+JpKSGomkvEZibSD6Dru98TU+1bl5ClCAAhSgAAUoQAEKUIACFKAABShAAQp8V4ABaf0KM6vjaDVN1SvYbz1yEtHGzVqUNVDQ4dvMP373bOMjFKAABShAAQpQgAIUoAAFKEABClCAAhSoYQIMSKsjMqxf6yzVVBSFVTy+2aUJc+YJYcs6IYye/6lhpzp3hwIUoAAFKEABClCAAhSgAAUoQAEKUIAC3xVgQFq/wszqOFo5tH6mPwfCKAszBQqExZPLgPS7bY2PUIACFKAABShAAQpQgAIUoAAFKEABCtRAAQak1REZ1t11KpDD6WXFeqBYA6Aq2HyqAL82bIEwuSHM/tCtZt+Jm5Kdf6uBpzt3iQIUoAAFKEABClCAAhSgAAUoQAEKUIAC5wswIK27YWZ1HJnMRDXIivUKwqqKUyEFQzd50MGQDmFxa8LgPt7e6itstiHzL+efabxHAQpQgAIUoAAFKEABClCAAhSgAAUoQIEaKMCAtDpixDq8ThVQZM16rQxqWMU7gX1ompxxWFg8EGanDEnVthZPceMkx19r4OnOXaIABShAAQpQgAIUoAAFKEABClCAAhSgwPkCDEjrcJhZDYemj6qHKsfWw3v6LO41OSAsAUWYHE5hdUOYMt9vkZIdaJWYySJN5zc13qMABShAAQpQgAIUoAAFKEABClCAAhSoiQIMSKshRaxTq5SR6LlLCApUTUFBWMGgLU4IowM3W7PQflMe2qdmy9snhXWHT3zj7FATz3fuEwUoQAEKUIACFKAABShAAQpQgAIUoAAFzhNgQHou/OOtCwVkOFomyzJBQWRofVgJIayo+GTHAQjjdjSx5uI2g+9DYQr8uqE58JvGlh133RcIRJ93kvEOBShAAQpQgAIUoAAFKEABClCAAhSgAAVqqgAD0gtDQd6vKqAXZJIP6B1JFUALw3nmLP7P6kSbZA+E1X1GGDLH1dTzm/tFAQpQgAIUoAAFKEABClCAAhSgAAUoQIFLCjAgrRoH8nZVAZmJyp6jejiqaNA0DadCYTyb4YMwOdHMEEDUJr+cdzTukicZn6QABShAAQpQgAIUoAAFKEABClCAAhSgQE0VYEBaNRLk7aoCkYBUAzRFD0eDAD7dm497krZDyOJMZhfapmShjcH9Tk09v7lfFKAABShAAQpQgAIUoAAFKEABClCAAhS4pAAD0qqRIG9fKKBADrIPQ1VUBApL8FCqu+Qmc8DbzuL0iFSXp0PKDv/Pkl0TLnmS8UkKUIACFKAABShAAQpQgAIUoAAFKEABCtRUAQakF0aCvF9VQJV3NBVFYRUznDsRbXYYxFdb2ogN3hZyudGQ1rJj2oEmNfX85n5RgAIUoAAFKEABClCAAhSgAAUoQAEKUOCSAgxIq8aBvF1VQPYd1evXK8C6oydxtykTHU3+bfetZZX6SzYqPkkBClCAAhSgAAUoQAEKUIACFKAABShQewQYkFaNBHm7qoA+uF4N42BJGI+aMyCsXjS153z9Zzuurz1nOPeUAhSgAAUoQAEKUIACFKAABShAAQpQgAKXEGBAWjUS5O3zBTSEAEz15OH+ZDeExQ9h82wTAfYgvUST4lMUoAAFKEABClCAAhSgAAUoQAEKUIACtUmAAen5kWC9vqcCCgBVlq/X9NlHkZpfiOuMW9DU4MX9poAMSP8p7Hb2IK1NjZz7SgEKUIACFKAABShAAQpQgAIUoAAFKPD9AgxI63Ukev7Ba5D16qFpCjRFw4myMAYnbYOwONE22YdfGLxBYXNvE0lJjb7/jOIzFKAABShAAQpQgAIUoAAFKEABClCAAhSoRQIMSM/PCOv3PRUqQnpAWgpgpXcnoo1uCJMPv0ny4xazr0DYPVs5xL4WNXDuKgUoQAEKUIACFKAABShAAQpQgAIUoMClBRiQ1u9I9Pyjj1Stl8PsbUdP4QHDNgiz90Rrox93GrynhMn7sbD7LSIzs+Glzyo+SwEKUIACFKAABShAAQpQgAIUoAAFKECBWiLAgPT8iLA+35NTj0IDTgTDGLHRA2Fxo7nVW3iH1QthdhULq+/obZbs9PtYpKmWtG7uJgUoQAEKUIACFKAABShAAQpQgAIUoMAPCjAgrZ+RqF6MqeLQ9aJMQEjVoCgqlmXvlYEoWpo8wRZm1+CWFtejwur5q7BlP9w+JfchMRNRP3hi8QUUoAAFKEABClCAAhSgAAUoQAEKUIACFKgNAgxIK1LC+nUtM9FInfry49Zk4XoN206cRo/kDDRP9kLY3SViw6YWteE85j5SgAIUoAAFKEABClCAAhSgAAUoQAEKUOCyBBiQ1q9g9GJHq2oaNE3DmVAYg7f70dwUwG8TZUDqLRWGtJaXdWLxTRSgAAUoQAEKUIACFKAABShAAQpQgAIUqA0CDEgvFhnWg8fKh9XLI5UBaUjT8P6uI7g92Q1h9B69IzlDvcGadUwkbbuxNpzH3EcKUIACFKAABShAAQpQgAIUoAAFKEABClyWAAPSehCGXuwQy8fYh2VVJlVB9pmzeMDiLGhv2VEoUrJKRYqr7PbUXQW/ZA/Sy2pXfBMFKEABClCAAhSgAAUoQAEKUIACFKBALRFgQHqx9LB+PKZp0HuOlobLMN6xq1QYnX3vsNsbi083tdAXu+tmAVxXS05l7iYFKEABClCAAhSgAAUoQAEKUIACFKAABX66AAPS+hGGfvcoFaiaCi0IvH/gMG41ZqgdDe7XfvoZxHdQgAIUoAAFKEABClCAAhSgAAUoQAEKUKAWCzAg/W50WB8e0TQFITWMw2eDuN/mlAWZlE4G78RafCpz1ylAAQpQgAIUoAAFKEABClCAAhSgAAUo8NMFGJDWhzj0IseoaijTNLzo9EMk+3C91R8WpsznfvoZxHdQgAIUoAAFKEABClCAAhSgAAUoQAEKUKAWCzAgvUh4WOce0gA54agq/69A00KAAnx78AiEbatyi9GXf5PJs19YHVNr8anMXacABShAAQpQgAIUoAAFKEABClCAAhSgwE8XYEBa59LQixyQBk3T01GoCEHRwjhSpqCnJR3C4tB+YfCVRptdecLMgPSntyC+gwIUoAAFKEABClCAAhSgAAUoQAEKUKBWCzAgvUieWMce0qAhDFV2IAW0MM6qKiZn7IAwOtDA5MN/J3nQ1OxVhSV9Sq0+mbnzFKAABShAAQpQgAIUoAAFKEABClCAAhT4qQIMSOtYGvo9hxOGHFWvApqCrUdP4YHk9DRh9Z1safTuvt3oRWuTJ9jA6Ir5qecPX08BClCAAhSgAAUoQAEKUIACFKAABShAgdoq8P8BCwEkPrdbFugAAAAASUVORK5CYII="/>
          <p:cNvSpPr/>
          <p:nvPr/>
        </p:nvSpPr>
        <p:spPr>
          <a:xfrm>
            <a:off x="307979" y="7936"/>
            <a:ext cx="304796" cy="304796"/>
          </a:xfrm>
          <a:prstGeom prst="rect">
            <a:avLst/>
          </a:prstGeom>
          <a:noFill/>
          <a:ln cap="flat">
            <a:noFill/>
            <a:prstDash val="solid"/>
          </a:ln>
          <a:effectLst>
            <a:outerShdw dist="22997" dir="5400000" algn="tl">
              <a:srgbClr val="000000">
                <a:alpha val="35000"/>
              </a:srgbClr>
            </a:outerShdw>
          </a:effectLst>
        </p:spPr>
        <p:txBody>
          <a:bodyPr vert="horz" wrap="square" lIns="91440" tIns="45720" rIns="91440" bIns="45720" anchor="t" anchorCtr="0" compatLnSpc="1">
            <a:noAutofit/>
          </a:bodyPr>
          <a:lstStyle/>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606160"/>
              </a:solidFill>
              <a:uFillTx/>
              <a:latin typeface="Calibri" pitchFamily="34"/>
            </a:endParaRPr>
          </a:p>
        </p:txBody>
      </p:sp>
      <p:pic>
        <p:nvPicPr>
          <p:cNvPr id="8" name="Picture 7">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17401800" y="160340"/>
            <a:ext cx="7283826" cy="5827059"/>
          </a:xfrm>
          <a:prstGeom prst="rect">
            <a:avLst/>
          </a:prstGeom>
          <a:noFill/>
          <a:ln cap="flat">
            <a:noFill/>
          </a:ln>
          <a:effectLst>
            <a:outerShdw dist="22997" dir="5400000" algn="tl">
              <a:srgbClr val="000000">
                <a:alpha val="35000"/>
              </a:srgbClr>
            </a:outerShdw>
          </a:effectLst>
        </p:spPr>
      </p:pic>
      <p:pic>
        <p:nvPicPr>
          <p:cNvPr id="9" name="Picture 12">
            <a:extLst>
              <a:ext uri="{FF2B5EF4-FFF2-40B4-BE49-F238E27FC236}">
                <a16:creationId xmlns:a16="http://schemas.microsoft.com/office/drawing/2014/main" id="{00000000-0000-0000-0000-000000000000}"/>
              </a:ext>
            </a:extLst>
          </p:cNvPr>
          <p:cNvPicPr>
            <a:picLocks noChangeAspect="1"/>
          </p:cNvPicPr>
          <p:nvPr/>
        </p:nvPicPr>
        <p:blipFill>
          <a:blip r:embed="rId4"/>
          <a:stretch>
            <a:fillRect/>
          </a:stretch>
        </p:blipFill>
        <p:spPr>
          <a:xfrm>
            <a:off x="21190835" y="12583222"/>
            <a:ext cx="2548140" cy="616488"/>
          </a:xfrm>
          <a:prstGeom prst="rect">
            <a:avLst/>
          </a:prstGeom>
          <a:noFill/>
          <a:ln cap="flat">
            <a:noFill/>
          </a:ln>
          <a:effectLst>
            <a:outerShdw dist="22997" dir="5400000" algn="tl">
              <a:srgbClr val="000000">
                <a:alpha val="3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name="Slide4198">
    <p:spTree>
      <p:nvGrpSpPr>
        <p:cNvPr id="1" name=""/>
        <p:cNvGrpSpPr/>
        <p:nvPr/>
      </p:nvGrpSpPr>
      <p:grpSpPr>
        <a:xfrm>
          <a:off x="0" y="0"/>
          <a:ext cx="0" cy="0"/>
          <a:chOff x="0" y="0"/>
          <a:chExt cx="0" cy="0"/>
        </a:xfrm>
      </p:grpSpPr>
      <p:sp>
        <p:nvSpPr>
          <p:cNvPr id="2" name="TextBox 26"/>
          <p:cNvSpPr txBox="1"/>
          <p:nvPr/>
        </p:nvSpPr>
        <p:spPr>
          <a:xfrm>
            <a:off x="-164125" y="449811"/>
            <a:ext cx="12633158" cy="2308320"/>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7200" b="1" i="0" u="none" strike="noStrike" kern="1200" cap="none" spc="0" baseline="0">
                <a:solidFill>
                  <a:srgbClr val="375B8A"/>
                </a:solidFill>
                <a:uFillTx/>
                <a:latin typeface="Muli" pitchFamily="2"/>
                <a:ea typeface="Roboto Medium" pitchFamily="2"/>
                <a:cs typeface="Lato Light" pitchFamily="34"/>
              </a:rPr>
              <a:t>Ways to Schedule </a:t>
            </a:r>
          </a:p>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7200" b="1" i="0" u="none" strike="noStrike" kern="1200" cap="none" spc="0" baseline="0">
                <a:solidFill>
                  <a:srgbClr val="375B8A"/>
                </a:solidFill>
                <a:uFillTx/>
                <a:latin typeface="Muli" pitchFamily="2"/>
                <a:ea typeface="Roboto Medium" pitchFamily="2"/>
                <a:cs typeface="Lato Light" pitchFamily="34"/>
              </a:rPr>
              <a:t>the Appointment</a:t>
            </a:r>
          </a:p>
        </p:txBody>
      </p:sp>
      <p:sp>
        <p:nvSpPr>
          <p:cNvPr id="3" name="TextBox 11"/>
          <p:cNvSpPr txBox="1"/>
          <p:nvPr/>
        </p:nvSpPr>
        <p:spPr>
          <a:xfrm>
            <a:off x="827147" y="3282540"/>
            <a:ext cx="10544239" cy="7478969"/>
          </a:xfrm>
          <a:prstGeom prst="rect">
            <a:avLst/>
          </a:prstGeom>
          <a:solidFill>
            <a:srgbClr val="F3C7BE"/>
          </a:solidFill>
          <a:ln cap="flat">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685800" marR="0" lvl="0" indent="-6858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4800" b="0" i="0" u="none" strike="noStrike" kern="1200" cap="none" spc="0" baseline="0">
                <a:solidFill>
                  <a:srgbClr val="000000"/>
                </a:solidFill>
                <a:uFillTx/>
                <a:latin typeface="Calibri" pitchFamily="34"/>
              </a:rPr>
              <a:t>Call provider- schedule by phone</a:t>
            </a:r>
          </a:p>
          <a:p>
            <a:pPr marL="685800" marR="0" lvl="0" indent="-6858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4800" b="0" i="0" u="none" strike="noStrike" kern="1200" cap="none" spc="0" baseline="0">
                <a:solidFill>
                  <a:srgbClr val="000000"/>
                </a:solidFill>
                <a:uFillTx/>
                <a:latin typeface="Calibri" pitchFamily="34"/>
              </a:rPr>
              <a:t>Login to the Portal- schedule online</a:t>
            </a:r>
          </a:p>
          <a:p>
            <a:pPr marL="685800" marR="0" lvl="0" indent="-6858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4800" b="0" i="0" u="none" strike="noStrike" kern="1200" cap="none" spc="0" baseline="0">
                <a:solidFill>
                  <a:srgbClr val="000000"/>
                </a:solidFill>
                <a:uFillTx/>
                <a:latin typeface="Calibri" pitchFamily="34"/>
              </a:rPr>
              <a:t>Provider/Practice’s Website- schedule online</a:t>
            </a:r>
          </a:p>
          <a:p>
            <a:pPr marL="685800" marR="0" lvl="0" indent="-6858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4800" b="0" i="0" u="none" strike="noStrike" kern="1200" cap="none" spc="0" baseline="0">
                <a:solidFill>
                  <a:srgbClr val="000000"/>
                </a:solidFill>
                <a:uFillTx/>
                <a:latin typeface="Calibri" pitchFamily="34"/>
              </a:rPr>
              <a:t>Fill out intake form- they call you</a:t>
            </a:r>
          </a:p>
          <a:p>
            <a:pPr marL="685800" marR="0" lvl="0" indent="-6858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4800" b="0" i="0" u="none" strike="noStrike" kern="1200" cap="none" spc="0" baseline="0">
                <a:solidFill>
                  <a:srgbClr val="000000"/>
                </a:solidFill>
                <a:uFillTx/>
                <a:latin typeface="Calibri" pitchFamily="34"/>
              </a:rPr>
              <a:t>Central Scheduling Number- by phone</a:t>
            </a:r>
          </a:p>
          <a:p>
            <a:pPr marL="685800" marR="0" lvl="0" indent="-6858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4800" b="0" i="0" u="none" strike="noStrike" kern="1200" cap="none" spc="0" baseline="0">
                <a:solidFill>
                  <a:srgbClr val="000000"/>
                </a:solidFill>
                <a:uFillTx/>
                <a:latin typeface="Calibri" pitchFamily="34"/>
              </a:rPr>
              <a:t>Specialist changes your yearly appointment to a telemedicine appt.- phone or online notification</a:t>
            </a:r>
          </a:p>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4800" b="0" i="0" u="none" strike="noStrike" kern="1200" cap="none" spc="0" baseline="0">
                <a:solidFill>
                  <a:srgbClr val="000000"/>
                </a:solidFill>
                <a:uFillTx/>
                <a:latin typeface="Calibri" pitchFamily="34"/>
              </a:rPr>
              <a:t> </a:t>
            </a:r>
          </a:p>
        </p:txBody>
      </p:sp>
      <p:pic>
        <p:nvPicPr>
          <p:cNvPr id="4" name="Picture 8">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21190835" y="12583954"/>
            <a:ext cx="2548140" cy="615016"/>
          </a:xfrm>
          <a:prstGeom prst="rect">
            <a:avLst/>
          </a:prstGeom>
          <a:noFill/>
          <a:ln cap="flat">
            <a:noFill/>
          </a:ln>
          <a:effectLst>
            <a:outerShdw dist="22997" dir="5400000" algn="tl">
              <a:srgbClr val="000000">
                <a:alpha val="35000"/>
              </a:srgbClr>
            </a:outerShdw>
          </a:effectLst>
        </p:spPr>
      </p:pic>
      <p:sp>
        <p:nvSpPr>
          <p:cNvPr id="5" name="TextBox 7"/>
          <p:cNvSpPr txBox="1"/>
          <p:nvPr/>
        </p:nvSpPr>
        <p:spPr>
          <a:xfrm>
            <a:off x="12058192" y="3282540"/>
            <a:ext cx="12005761" cy="7478969"/>
          </a:xfrm>
          <a:prstGeom prst="rect">
            <a:avLst/>
          </a:prstGeom>
          <a:solidFill>
            <a:srgbClr val="A1CCB7"/>
          </a:solidFill>
          <a:ln cap="flat">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685800" marR="0" lvl="0" indent="-6858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4800" b="0" i="0" u="none" strike="noStrike" kern="1200" cap="none" spc="0" baseline="0">
                <a:solidFill>
                  <a:srgbClr val="000000"/>
                </a:solidFill>
                <a:uFillTx/>
                <a:latin typeface="Calibri" pitchFamily="34"/>
              </a:rPr>
              <a:t>Assure your provider has your most current phone number or email. </a:t>
            </a:r>
          </a:p>
          <a:p>
            <a:pPr marL="685800" marR="0" lvl="0" indent="-6858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4800" b="0" i="0" u="none" strike="noStrike" kern="1200" cap="none" spc="0" baseline="0">
                <a:solidFill>
                  <a:srgbClr val="000000"/>
                </a:solidFill>
                <a:uFillTx/>
                <a:latin typeface="Calibri" pitchFamily="34"/>
              </a:rPr>
              <a:t>If you are speaking to someone at the office:</a:t>
            </a:r>
          </a:p>
          <a:p>
            <a:pPr marL="1598608" marR="0" lvl="1" indent="-6858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4800" b="1" i="0" u="none" strike="noStrike" kern="1200" cap="none" spc="0" baseline="0">
                <a:solidFill>
                  <a:srgbClr val="000000"/>
                </a:solidFill>
                <a:uFillTx/>
                <a:latin typeface="Calibri" pitchFamily="34"/>
              </a:rPr>
              <a:t>ASK: </a:t>
            </a:r>
            <a:r>
              <a:rPr lang="en-US" sz="4800" b="0" i="0" u="none" strike="noStrike" kern="1200" cap="none" spc="0" baseline="0">
                <a:solidFill>
                  <a:srgbClr val="000000"/>
                </a:solidFill>
                <a:uFillTx/>
                <a:latin typeface="Calibri" pitchFamily="34"/>
              </a:rPr>
              <a:t>How long is visit going to be?</a:t>
            </a:r>
          </a:p>
          <a:p>
            <a:pPr marL="1598608" marR="0" lvl="1" indent="-6858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4800" b="1" i="0" u="none" strike="noStrike" kern="1200" cap="none" spc="0" baseline="0">
                <a:solidFill>
                  <a:srgbClr val="000000"/>
                </a:solidFill>
                <a:uFillTx/>
                <a:latin typeface="Calibri" pitchFamily="34"/>
              </a:rPr>
              <a:t>ASK:</a:t>
            </a:r>
            <a:r>
              <a:rPr lang="en-US" sz="4800" b="0" i="0" u="none" strike="noStrike" kern="1200" cap="none" spc="0" baseline="0">
                <a:solidFill>
                  <a:srgbClr val="000000"/>
                </a:solidFill>
                <a:uFillTx/>
                <a:latin typeface="Calibri" pitchFamily="34"/>
              </a:rPr>
              <a:t> Do any forms need updated?</a:t>
            </a:r>
          </a:p>
          <a:p>
            <a:pPr marL="1598608" marR="0" lvl="1" indent="-6858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4800" b="1" i="0" u="none" strike="noStrike" kern="1200" cap="none" spc="0" baseline="0">
                <a:solidFill>
                  <a:srgbClr val="000000"/>
                </a:solidFill>
                <a:uFillTx/>
                <a:latin typeface="Calibri" pitchFamily="34"/>
              </a:rPr>
              <a:t>ASK: </a:t>
            </a:r>
            <a:r>
              <a:rPr lang="en-US" sz="4800" b="0" i="0" u="none" strike="noStrike" kern="1200" cap="none" spc="0" baseline="0">
                <a:solidFill>
                  <a:srgbClr val="000000"/>
                </a:solidFill>
                <a:uFillTx/>
                <a:latin typeface="Calibri" pitchFamily="34"/>
              </a:rPr>
              <a:t>How do I ‘see’ my provider on the day of the appointment? Link? Login? Portal?</a:t>
            </a:r>
          </a:p>
          <a:p>
            <a:pPr marL="1598608" marR="0" lvl="1" indent="-6858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4800" b="0" i="0" u="none" strike="noStrike" kern="1200" cap="none" spc="0" baseline="0">
                <a:solidFill>
                  <a:srgbClr val="000000"/>
                </a:solidFill>
                <a:uFillTx/>
                <a:latin typeface="Calibri" pitchFamily="34"/>
              </a:rPr>
              <a:t>Request an Interpreter (if needed) or any other accommodations needed*</a:t>
            </a:r>
            <a:endParaRPr lang="en-US" sz="7200" b="0" i="0" u="none" strike="noStrike" kern="1200" cap="none" spc="0" baseline="0">
              <a:solidFill>
                <a:srgbClr val="000000"/>
              </a:solidFill>
              <a:uFillTx/>
              <a:latin typeface="Calibri" pitchFamily="34"/>
            </a:endParaRPr>
          </a:p>
        </p:txBody>
      </p:sp>
      <p:sp>
        <p:nvSpPr>
          <p:cNvPr id="6" name="TextBox 26"/>
          <p:cNvSpPr txBox="1"/>
          <p:nvPr/>
        </p:nvSpPr>
        <p:spPr>
          <a:xfrm>
            <a:off x="11744489" y="455343"/>
            <a:ext cx="12633158" cy="2308320"/>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7200" b="1" i="0" u="none" strike="noStrike" kern="1200" cap="none" spc="0" baseline="0">
                <a:solidFill>
                  <a:srgbClr val="375B8A"/>
                </a:solidFill>
                <a:uFillTx/>
                <a:latin typeface="Muli" pitchFamily="2"/>
                <a:ea typeface="Roboto Medium" pitchFamily="2"/>
                <a:cs typeface="Lato Light" pitchFamily="34"/>
              </a:rPr>
              <a:t>When you Schedule </a:t>
            </a:r>
          </a:p>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7200" b="1" i="0" u="none" strike="noStrike" kern="1200" cap="none" spc="0" baseline="0">
                <a:solidFill>
                  <a:srgbClr val="375B8A"/>
                </a:solidFill>
                <a:uFillTx/>
                <a:latin typeface="Muli" pitchFamily="2"/>
                <a:ea typeface="Roboto Medium" pitchFamily="2"/>
                <a:cs typeface="Lato Light" pitchFamily="34"/>
              </a:rPr>
              <a:t>the Appointment</a:t>
            </a:r>
          </a:p>
        </p:txBody>
      </p:sp>
      <p:sp>
        <p:nvSpPr>
          <p:cNvPr id="7" name="Rectangle 1"/>
          <p:cNvSpPr/>
          <p:nvPr/>
        </p:nvSpPr>
        <p:spPr>
          <a:xfrm>
            <a:off x="13059506" y="11220245"/>
            <a:ext cx="10436202" cy="1938994"/>
          </a:xfrm>
          <a:prstGeom prst="rect">
            <a:avLst/>
          </a:prstGeom>
          <a:noFill/>
          <a:ln cap="flat">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4000" b="0" i="0" u="none" strike="noStrike" kern="1200" cap="none" spc="0" baseline="0">
                <a:solidFill>
                  <a:srgbClr val="000000"/>
                </a:solidFill>
                <a:uFillTx/>
                <a:latin typeface="Calibri" pitchFamily="34"/>
              </a:rPr>
              <a:t>*Accommodations should be requested when making the appointment and confirmed BEFORE the VISIT begins.</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name="Slide4203">
    <p:spTree>
      <p:nvGrpSpPr>
        <p:cNvPr id="1" name=""/>
        <p:cNvGrpSpPr/>
        <p:nvPr/>
      </p:nvGrpSpPr>
      <p:grpSpPr>
        <a:xfrm>
          <a:off x="0" y="0"/>
          <a:ext cx="0" cy="0"/>
          <a:chOff x="0" y="0"/>
          <a:chExt cx="0" cy="0"/>
        </a:xfrm>
      </p:grpSpPr>
      <p:sp>
        <p:nvSpPr>
          <p:cNvPr id="2" name="Elipse 18"/>
          <p:cNvSpPr/>
          <p:nvPr/>
        </p:nvSpPr>
        <p:spPr>
          <a:xfrm>
            <a:off x="4673278" y="0"/>
            <a:ext cx="14585073" cy="1371600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FFFF"/>
          </a:solidFill>
          <a:ln cap="flat">
            <a:noFill/>
            <a:prstDash val="solid"/>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s-MX" sz="3600" b="0" i="0" u="none" strike="noStrike" kern="1200" cap="none" spc="0" baseline="0">
              <a:solidFill>
                <a:srgbClr val="FFFFFF"/>
              </a:solidFill>
              <a:uFillTx/>
              <a:latin typeface="Calibri"/>
            </a:endParaRPr>
          </a:p>
        </p:txBody>
      </p:sp>
      <p:sp>
        <p:nvSpPr>
          <p:cNvPr id="3" name="TextBox 26"/>
          <p:cNvSpPr txBox="1"/>
          <p:nvPr/>
        </p:nvSpPr>
        <p:spPr>
          <a:xfrm>
            <a:off x="3555086" y="541178"/>
            <a:ext cx="17267474" cy="1323438"/>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8000" b="1" i="0" u="none" strike="noStrike" kern="1200" cap="none" spc="0" baseline="0">
                <a:solidFill>
                  <a:srgbClr val="40765C"/>
                </a:solidFill>
                <a:uFillTx/>
                <a:latin typeface="Muli" pitchFamily="2"/>
                <a:ea typeface="Roboto Medium" pitchFamily="2"/>
                <a:cs typeface="Lato Light" pitchFamily="34"/>
              </a:rPr>
              <a:t>During The Visit</a:t>
            </a:r>
          </a:p>
        </p:txBody>
      </p:sp>
      <p:sp>
        <p:nvSpPr>
          <p:cNvPr id="4" name="TextBox 1"/>
          <p:cNvSpPr txBox="1"/>
          <p:nvPr/>
        </p:nvSpPr>
        <p:spPr>
          <a:xfrm>
            <a:off x="948269" y="3118515"/>
            <a:ext cx="10774814" cy="7478969"/>
          </a:xfrm>
          <a:prstGeom prst="rect">
            <a:avLst/>
          </a:prstGeom>
          <a:solidFill>
            <a:srgbClr val="C5D5EC"/>
          </a:solidFill>
          <a:ln cap="flat">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4800" b="1" i="0" u="none" strike="noStrike" kern="1200" cap="none" spc="0" baseline="0">
                <a:solidFill>
                  <a:srgbClr val="000000"/>
                </a:solidFill>
                <a:uFillTx/>
                <a:latin typeface="Calibri" pitchFamily="34"/>
              </a:rPr>
              <a:t>You may be asked to:</a:t>
            </a:r>
          </a:p>
          <a:p>
            <a:pPr marL="571500" marR="0" lvl="0" indent="-5715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4800" b="0" i="0" u="none" strike="noStrike" kern="1200" cap="none" spc="0" baseline="0">
                <a:solidFill>
                  <a:srgbClr val="000000"/>
                </a:solidFill>
                <a:uFillTx/>
                <a:latin typeface="Calibri" pitchFamily="34"/>
              </a:rPr>
              <a:t>Take your child's vital signs like </a:t>
            </a:r>
            <a:r>
              <a:rPr lang="en-US" sz="4800" b="1" i="0" u="none" strike="noStrike" kern="1200" cap="none" spc="0" baseline="0">
                <a:solidFill>
                  <a:srgbClr val="000000"/>
                </a:solidFill>
                <a:uFillTx/>
                <a:latin typeface="Calibri" pitchFamily="34"/>
              </a:rPr>
              <a:t>blood pressure or temperature</a:t>
            </a:r>
          </a:p>
          <a:p>
            <a:pPr marL="571500" marR="0" lvl="0" indent="-5715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4800" b="0" i="0" u="none" strike="noStrike" kern="1200" cap="none" spc="0" baseline="0">
                <a:solidFill>
                  <a:srgbClr val="000000"/>
                </a:solidFill>
                <a:uFillTx/>
                <a:latin typeface="Calibri" pitchFamily="34"/>
              </a:rPr>
              <a:t>Gently </a:t>
            </a:r>
            <a:r>
              <a:rPr lang="en-US" sz="4800" b="1" i="0" u="none" strike="noStrike" kern="1200" cap="none" spc="0" baseline="0">
                <a:solidFill>
                  <a:srgbClr val="000000"/>
                </a:solidFill>
                <a:uFillTx/>
                <a:latin typeface="Calibri" pitchFamily="34"/>
              </a:rPr>
              <a:t>push on your child's stomach </a:t>
            </a:r>
            <a:r>
              <a:rPr lang="en-US" sz="4800" b="0" i="0" u="none" strike="noStrike" kern="1200" cap="none" spc="0" baseline="0">
                <a:solidFill>
                  <a:srgbClr val="000000"/>
                </a:solidFill>
                <a:uFillTx/>
                <a:latin typeface="Calibri" pitchFamily="34"/>
              </a:rPr>
              <a:t>as instructed by the provider</a:t>
            </a:r>
          </a:p>
          <a:p>
            <a:pPr marL="571500" marR="0" lvl="0" indent="-5715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4800" b="0" i="0" u="none" strike="noStrike" kern="1200" cap="none" spc="0" baseline="0">
                <a:solidFill>
                  <a:srgbClr val="000000"/>
                </a:solidFill>
                <a:uFillTx/>
                <a:latin typeface="Calibri" pitchFamily="34"/>
              </a:rPr>
              <a:t>Perform </a:t>
            </a:r>
            <a:r>
              <a:rPr lang="en-US" sz="4800" b="1" i="0" u="none" strike="noStrike" kern="1200" cap="none" spc="0" baseline="0">
                <a:solidFill>
                  <a:srgbClr val="000000"/>
                </a:solidFill>
                <a:uFillTx/>
                <a:latin typeface="Calibri" pitchFamily="34"/>
              </a:rPr>
              <a:t>other procedures</a:t>
            </a:r>
            <a:r>
              <a:rPr lang="en-US" sz="4800" b="0" i="0" u="none" strike="noStrike" kern="1200" cap="none" spc="0" baseline="0">
                <a:solidFill>
                  <a:srgbClr val="000000"/>
                </a:solidFill>
                <a:uFillTx/>
                <a:latin typeface="Calibri" pitchFamily="34"/>
              </a:rPr>
              <a:t>, as requested</a:t>
            </a:r>
          </a:p>
          <a:p>
            <a:pPr marL="571500" marR="0" lvl="0" indent="-5715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4800" b="1" i="0" u="none" strike="noStrike" kern="1200" cap="none" spc="0" baseline="0">
                <a:solidFill>
                  <a:srgbClr val="000000"/>
                </a:solidFill>
                <a:uFillTx/>
                <a:latin typeface="Calibri" pitchFamily="34"/>
              </a:rPr>
              <a:t>Hold your phone or computer camera to areas on your child's body</a:t>
            </a:r>
            <a:r>
              <a:rPr lang="en-US" sz="4800" b="0" i="0" u="none" strike="noStrike" kern="1200" cap="none" spc="0" baseline="0">
                <a:solidFill>
                  <a:srgbClr val="000000"/>
                </a:solidFill>
                <a:uFillTx/>
                <a:latin typeface="Calibri" pitchFamily="34"/>
              </a:rPr>
              <a:t> so your provider can do a thorough examination</a:t>
            </a:r>
          </a:p>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4800" b="0" i="0" u="none" strike="noStrike" kern="1200" cap="none" spc="0" baseline="0">
              <a:solidFill>
                <a:srgbClr val="000000"/>
              </a:solidFill>
              <a:uFillTx/>
              <a:latin typeface="Calibri" pitchFamily="34"/>
            </a:endParaRPr>
          </a:p>
        </p:txBody>
      </p:sp>
      <p:pic>
        <p:nvPicPr>
          <p:cNvPr id="5" name="Picture 8">
            <a:extLst>
              <a:ext uri="{FF2B5EF4-FFF2-40B4-BE49-F238E27FC236}">
                <a16:creationId xmlns:a16="http://schemas.microsoft.com/office/drawing/2014/main" id="{00000000-0000-0000-0000-000000000000}"/>
              </a:ext>
            </a:extLst>
          </p:cNvPr>
          <p:cNvPicPr>
            <a:picLocks noChangeAspect="1"/>
          </p:cNvPicPr>
          <p:nvPr/>
        </p:nvPicPr>
        <p:blipFill>
          <a:blip r:embed="rId5"/>
          <a:stretch>
            <a:fillRect/>
          </a:stretch>
        </p:blipFill>
        <p:spPr>
          <a:xfrm>
            <a:off x="21190835" y="12583222"/>
            <a:ext cx="2548140" cy="616488"/>
          </a:xfrm>
          <a:prstGeom prst="rect">
            <a:avLst/>
          </a:prstGeom>
          <a:noFill/>
          <a:ln cap="flat">
            <a:noFill/>
          </a:ln>
          <a:effectLst>
            <a:outerShdw dist="22997" dir="5400000" algn="tl">
              <a:srgbClr val="000000">
                <a:alpha val="35000"/>
              </a:srgbClr>
            </a:outerShdw>
          </a:effectLst>
        </p:spPr>
      </p:pic>
      <p:pic>
        <p:nvPicPr>
          <p:cNvPr id="6" name="Virtual Visits at Childrens Hospital Colorado (1) 2" descr="Virtual Visits at Childrens Hospital Colorado (1) 2">
            <a:extLst>
              <a:ext uri="{FF2B5EF4-FFF2-40B4-BE49-F238E27FC236}">
                <a16:creationId xmlns:a16="http://schemas.microsoft.com/office/drawing/2014/main" id="{00000000-0000-0000-0000-00000000000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3032870" y="3846908"/>
            <a:ext cx="10706096" cy="6022183"/>
          </a:xfrm>
          <a:prstGeom prst="rect">
            <a:avLst/>
          </a:prstGeom>
          <a:noFill/>
          <a:ln cap="flat">
            <a:noFill/>
          </a:ln>
          <a:effectLst>
            <a:outerShdw dist="22997" dir="5400000" algn="tl">
              <a:srgbClr val="000000">
                <a:alpha val="3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name="Slide4205">
    <p:spTree>
      <p:nvGrpSpPr>
        <p:cNvPr id="1" name=""/>
        <p:cNvGrpSpPr/>
        <p:nvPr/>
      </p:nvGrpSpPr>
      <p:grpSpPr>
        <a:xfrm>
          <a:off x="0" y="0"/>
          <a:ext cx="0" cy="0"/>
          <a:chOff x="0" y="0"/>
          <a:chExt cx="0" cy="0"/>
        </a:xfrm>
      </p:grpSpPr>
      <p:sp>
        <p:nvSpPr>
          <p:cNvPr id="2" name="Elipse 18"/>
          <p:cNvSpPr/>
          <p:nvPr/>
        </p:nvSpPr>
        <p:spPr>
          <a:xfrm>
            <a:off x="4673278" y="0"/>
            <a:ext cx="14585073" cy="1371600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FFFF"/>
          </a:solidFill>
          <a:ln cap="flat">
            <a:noFill/>
            <a:prstDash val="solid"/>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s-MX" sz="3600" b="0" i="0" u="none" strike="noStrike" kern="1200" cap="none" spc="0" baseline="0">
              <a:solidFill>
                <a:srgbClr val="FFFFFF"/>
              </a:solidFill>
              <a:uFillTx/>
              <a:latin typeface="Calibri"/>
            </a:endParaRPr>
          </a:p>
        </p:txBody>
      </p:sp>
      <p:sp>
        <p:nvSpPr>
          <p:cNvPr id="3" name="TextBox 26"/>
          <p:cNvSpPr txBox="1"/>
          <p:nvPr/>
        </p:nvSpPr>
        <p:spPr>
          <a:xfrm>
            <a:off x="3268102" y="853098"/>
            <a:ext cx="17267474" cy="1323438"/>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8000" b="1" i="0" u="none" strike="noStrike" kern="1200" cap="none" spc="0" baseline="0">
                <a:solidFill>
                  <a:srgbClr val="40765C"/>
                </a:solidFill>
                <a:uFillTx/>
                <a:latin typeface="Muli" pitchFamily="2"/>
                <a:ea typeface="Roboto Medium" pitchFamily="2"/>
                <a:cs typeface="Lato Light" pitchFamily="34"/>
              </a:rPr>
              <a:t>Tips for During Visit </a:t>
            </a:r>
          </a:p>
        </p:txBody>
      </p:sp>
      <p:sp>
        <p:nvSpPr>
          <p:cNvPr id="4" name="TextBox 1"/>
          <p:cNvSpPr txBox="1"/>
          <p:nvPr/>
        </p:nvSpPr>
        <p:spPr>
          <a:xfrm>
            <a:off x="7436924" y="3297180"/>
            <a:ext cx="11435148" cy="9264079"/>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4000" b="0" i="0" u="none" strike="noStrike" kern="1200" cap="none" spc="0" baseline="0">
                <a:solidFill>
                  <a:srgbClr val="000000"/>
                </a:solidFill>
                <a:uFillTx/>
                <a:latin typeface="Calibri" pitchFamily="34"/>
              </a:rPr>
              <a:t>Younger Ones: </a:t>
            </a:r>
          </a:p>
          <a:p>
            <a:pPr marL="571500" marR="0" lvl="0" indent="-5715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4000" b="0" i="0" u="none" strike="noStrike" kern="1200" cap="none" spc="0" baseline="0">
                <a:solidFill>
                  <a:srgbClr val="000000"/>
                </a:solidFill>
                <a:uFillTx/>
                <a:latin typeface="Calibri" pitchFamily="34"/>
              </a:rPr>
              <a:t>Provide a snack or meal before the visit</a:t>
            </a:r>
          </a:p>
          <a:p>
            <a:pPr marL="571500" marR="0" lvl="0" indent="-5715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4000" b="0" i="0" u="none" strike="noStrike" kern="1200" cap="none" spc="0" baseline="0">
                <a:solidFill>
                  <a:srgbClr val="000000"/>
                </a:solidFill>
                <a:uFillTx/>
                <a:latin typeface="Calibri" pitchFamily="34"/>
              </a:rPr>
              <a:t>Avoid scheduling appointment at nap time</a:t>
            </a:r>
          </a:p>
          <a:p>
            <a:pPr marL="571500" marR="0" lvl="0" indent="-5715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4000" b="0" i="0" u="none" strike="noStrike" kern="1200" cap="none" spc="0" baseline="0">
                <a:solidFill>
                  <a:srgbClr val="000000"/>
                </a:solidFill>
                <a:uFillTx/>
                <a:latin typeface="Calibri" pitchFamily="34"/>
              </a:rPr>
              <a:t>Comfortable Location </a:t>
            </a:r>
          </a:p>
          <a:p>
            <a:pPr marL="571500" marR="0" lvl="0" indent="-5715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4000" b="0" i="0" u="none" strike="noStrike" kern="1200" cap="none" spc="0" baseline="0">
                <a:solidFill>
                  <a:srgbClr val="000000"/>
                </a:solidFill>
                <a:uFillTx/>
                <a:latin typeface="Calibri" pitchFamily="34"/>
              </a:rPr>
              <a:t>Have their favorite toy available</a:t>
            </a:r>
          </a:p>
          <a:p>
            <a:pPr marL="571500" marR="0" lvl="0" indent="-5715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4000" b="0" i="0" u="none" strike="noStrike" kern="1200" cap="none" spc="0" baseline="0">
                <a:solidFill>
                  <a:srgbClr val="000000"/>
                </a:solidFill>
                <a:uFillTx/>
                <a:latin typeface="Calibri" pitchFamily="34"/>
              </a:rPr>
              <a:t>Have a snack/drink available</a:t>
            </a:r>
          </a:p>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4000" b="0" i="0" u="none" strike="noStrike" kern="1200" cap="none" spc="0" baseline="0">
              <a:solidFill>
                <a:srgbClr val="000000"/>
              </a:solidFill>
              <a:uFillTx/>
              <a:latin typeface="Calibri" pitchFamily="34"/>
            </a:endParaRPr>
          </a:p>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4000" b="0" i="0" u="none" strike="noStrike" kern="1200" cap="none" spc="0" baseline="0">
              <a:solidFill>
                <a:srgbClr val="000000"/>
              </a:solidFill>
              <a:uFillTx/>
              <a:latin typeface="Calibri" pitchFamily="34"/>
            </a:endParaRPr>
          </a:p>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4000" b="0" i="0" u="none" strike="noStrike" kern="1200" cap="none" spc="0" baseline="0">
              <a:solidFill>
                <a:srgbClr val="000000"/>
              </a:solidFill>
              <a:uFillTx/>
              <a:latin typeface="Calibri" pitchFamily="34"/>
            </a:endParaRPr>
          </a:p>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4000" b="0" i="0" u="none" strike="noStrike" kern="1200" cap="none" spc="0" baseline="0">
                <a:solidFill>
                  <a:srgbClr val="000000"/>
                </a:solidFill>
                <a:uFillTx/>
                <a:latin typeface="Calibri" pitchFamily="34"/>
              </a:rPr>
              <a:t>Older Ones:</a:t>
            </a:r>
          </a:p>
          <a:p>
            <a:pPr marL="571500" marR="0" lvl="0" indent="-5715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4000" b="0" i="0" u="none" strike="noStrike" kern="1200" cap="none" spc="0" baseline="0">
                <a:solidFill>
                  <a:srgbClr val="000000"/>
                </a:solidFill>
                <a:uFillTx/>
                <a:latin typeface="Calibri" pitchFamily="34"/>
              </a:rPr>
              <a:t>Eat before your appt</a:t>
            </a:r>
          </a:p>
          <a:p>
            <a:pPr marL="571500" marR="0" lvl="0" indent="-5715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4000" b="0" i="0" u="none" strike="noStrike" kern="1200" cap="none" spc="0" baseline="0">
                <a:solidFill>
                  <a:srgbClr val="000000"/>
                </a:solidFill>
                <a:uFillTx/>
                <a:latin typeface="Calibri" pitchFamily="34"/>
              </a:rPr>
              <a:t>Find a comfortable location (your room, couch)</a:t>
            </a:r>
          </a:p>
          <a:p>
            <a:pPr marL="571500" marR="0" lvl="0" indent="-5715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4000" b="0" i="0" u="none" strike="noStrike" kern="1200" cap="none" spc="0" baseline="0">
                <a:solidFill>
                  <a:srgbClr val="000000"/>
                </a:solidFill>
                <a:uFillTx/>
                <a:latin typeface="Calibri" pitchFamily="34"/>
              </a:rPr>
              <a:t>What is your comfortable environment (hat over face)</a:t>
            </a:r>
          </a:p>
          <a:p>
            <a:pPr marL="571500" marR="0" lvl="0" indent="-5715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4000" b="0" i="0" u="none" strike="noStrike" kern="1200" cap="none" spc="0" baseline="0">
                <a:solidFill>
                  <a:srgbClr val="000000"/>
                </a:solidFill>
                <a:uFillTx/>
                <a:latin typeface="Calibri" pitchFamily="34"/>
              </a:rPr>
              <a:t>Have water/drink nearby</a:t>
            </a:r>
          </a:p>
        </p:txBody>
      </p:sp>
      <p:sp>
        <p:nvSpPr>
          <p:cNvPr id="5" name="Oval 26"/>
          <p:cNvSpPr/>
          <p:nvPr/>
        </p:nvSpPr>
        <p:spPr>
          <a:xfrm>
            <a:off x="17112392" y="1966965"/>
            <a:ext cx="7080839" cy="674842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CAC9E"/>
          </a:solidFill>
          <a:ln cap="flat">
            <a:noFill/>
            <a:prstDash val="solid"/>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FFFFFF"/>
              </a:solidFill>
              <a:uFillTx/>
              <a:latin typeface="Calibri"/>
            </a:endParaRPr>
          </a:p>
        </p:txBody>
      </p:sp>
      <p:pic>
        <p:nvPicPr>
          <p:cNvPr id="6" name="Graphic 3" descr="Apple">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19695444" y="2098575"/>
            <a:ext cx="2280211" cy="2280211"/>
          </a:xfrm>
          <a:prstGeom prst="rect">
            <a:avLst/>
          </a:prstGeom>
          <a:noFill/>
          <a:ln cap="flat">
            <a:noFill/>
          </a:ln>
          <a:effectLst>
            <a:outerShdw dist="22997" dir="5400000" algn="tl">
              <a:srgbClr val="000000">
                <a:alpha val="35000"/>
              </a:srgbClr>
            </a:outerShdw>
          </a:effectLst>
        </p:spPr>
      </p:pic>
      <p:pic>
        <p:nvPicPr>
          <p:cNvPr id="7" name="Graphic 5" descr="Stuffed Toy">
            <a:extLst>
              <a:ext uri="{FF2B5EF4-FFF2-40B4-BE49-F238E27FC236}">
                <a16:creationId xmlns:a16="http://schemas.microsoft.com/office/drawing/2014/main" id="{00000000-0000-0000-0000-000000000000}"/>
              </a:ext>
            </a:extLst>
          </p:cNvPr>
          <p:cNvPicPr>
            <a:picLocks noChangeAspect="1"/>
          </p:cNvPicPr>
          <p:nvPr/>
        </p:nvPicPr>
        <p:blipFill>
          <a:blip r:embed="rId4"/>
          <a:stretch>
            <a:fillRect/>
          </a:stretch>
        </p:blipFill>
        <p:spPr>
          <a:xfrm>
            <a:off x="21542075" y="3617814"/>
            <a:ext cx="2651156" cy="2651156"/>
          </a:xfrm>
          <a:prstGeom prst="rect">
            <a:avLst/>
          </a:prstGeom>
          <a:noFill/>
          <a:ln cap="flat">
            <a:noFill/>
          </a:ln>
          <a:effectLst>
            <a:outerShdw dist="22997" dir="5400000" algn="tl">
              <a:srgbClr val="000000">
                <a:alpha val="35000"/>
              </a:srgbClr>
            </a:outerShdw>
          </a:effectLst>
        </p:spPr>
      </p:pic>
      <p:pic>
        <p:nvPicPr>
          <p:cNvPr id="8" name="Graphic 8" descr="Toy Train">
            <a:extLst>
              <a:ext uri="{FF2B5EF4-FFF2-40B4-BE49-F238E27FC236}">
                <a16:creationId xmlns:a16="http://schemas.microsoft.com/office/drawing/2014/main" id="{00000000-0000-0000-0000-000000000000}"/>
              </a:ext>
            </a:extLst>
          </p:cNvPr>
          <p:cNvPicPr>
            <a:picLocks noChangeAspect="1"/>
          </p:cNvPicPr>
          <p:nvPr/>
        </p:nvPicPr>
        <p:blipFill>
          <a:blip r:embed="rId5"/>
          <a:stretch>
            <a:fillRect/>
          </a:stretch>
        </p:blipFill>
        <p:spPr>
          <a:xfrm>
            <a:off x="17477859" y="3568756"/>
            <a:ext cx="2651156" cy="2651156"/>
          </a:xfrm>
          <a:prstGeom prst="rect">
            <a:avLst/>
          </a:prstGeom>
          <a:noFill/>
          <a:ln cap="flat">
            <a:noFill/>
          </a:ln>
          <a:effectLst>
            <a:outerShdw dist="22997" dir="5400000" algn="tl">
              <a:srgbClr val="000000">
                <a:alpha val="35000"/>
              </a:srgbClr>
            </a:outerShdw>
          </a:effectLst>
        </p:spPr>
      </p:pic>
      <p:pic>
        <p:nvPicPr>
          <p:cNvPr id="9" name="Graphic 10" descr="Baby bottle">
            <a:extLst>
              <a:ext uri="{FF2B5EF4-FFF2-40B4-BE49-F238E27FC236}">
                <a16:creationId xmlns:a16="http://schemas.microsoft.com/office/drawing/2014/main" id="{00000000-0000-0000-0000-000000000000}"/>
              </a:ext>
            </a:extLst>
          </p:cNvPr>
          <p:cNvPicPr>
            <a:picLocks noChangeAspect="1"/>
          </p:cNvPicPr>
          <p:nvPr/>
        </p:nvPicPr>
        <p:blipFill>
          <a:blip r:embed="rId6"/>
          <a:stretch>
            <a:fillRect/>
          </a:stretch>
        </p:blipFill>
        <p:spPr>
          <a:xfrm>
            <a:off x="19496178" y="5571530"/>
            <a:ext cx="2688912" cy="2688912"/>
          </a:xfrm>
          <a:prstGeom prst="rect">
            <a:avLst/>
          </a:prstGeom>
          <a:noFill/>
          <a:ln cap="flat">
            <a:noFill/>
          </a:ln>
          <a:effectLst>
            <a:outerShdw dist="22997" dir="5400000" algn="tl">
              <a:srgbClr val="000000">
                <a:alpha val="35000"/>
              </a:srgbClr>
            </a:outerShdw>
          </a:effectLst>
        </p:spPr>
      </p:pic>
      <p:sp>
        <p:nvSpPr>
          <p:cNvPr id="10" name="Oval 18"/>
          <p:cNvSpPr/>
          <p:nvPr/>
        </p:nvSpPr>
        <p:spPr>
          <a:xfrm>
            <a:off x="78958" y="6767291"/>
            <a:ext cx="6971705" cy="683845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CAC9E"/>
          </a:solidFill>
          <a:ln cap="flat">
            <a:noFill/>
            <a:prstDash val="solid"/>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FFFFFF"/>
              </a:solidFill>
              <a:uFillTx/>
              <a:latin typeface="Calibri"/>
            </a:endParaRPr>
          </a:p>
        </p:txBody>
      </p:sp>
      <p:pic>
        <p:nvPicPr>
          <p:cNvPr id="11" name="Graphic 12" descr="Water Bottle">
            <a:extLst>
              <a:ext uri="{FF2B5EF4-FFF2-40B4-BE49-F238E27FC236}">
                <a16:creationId xmlns:a16="http://schemas.microsoft.com/office/drawing/2014/main" id="{00000000-0000-0000-0000-000000000000}"/>
              </a:ext>
            </a:extLst>
          </p:cNvPr>
          <p:cNvPicPr>
            <a:picLocks noChangeAspect="1"/>
          </p:cNvPicPr>
          <p:nvPr/>
        </p:nvPicPr>
        <p:blipFill>
          <a:blip r:embed="rId7"/>
          <a:stretch>
            <a:fillRect/>
          </a:stretch>
        </p:blipFill>
        <p:spPr>
          <a:xfrm>
            <a:off x="685864" y="7689052"/>
            <a:ext cx="2274121" cy="2274121"/>
          </a:xfrm>
          <a:prstGeom prst="rect">
            <a:avLst/>
          </a:prstGeom>
          <a:noFill/>
          <a:ln cap="flat">
            <a:noFill/>
          </a:ln>
          <a:effectLst>
            <a:outerShdw dist="22997" dir="5400000" algn="tl">
              <a:srgbClr val="000000">
                <a:alpha val="35000"/>
              </a:srgbClr>
            </a:outerShdw>
          </a:effectLst>
        </p:spPr>
      </p:pic>
      <p:pic>
        <p:nvPicPr>
          <p:cNvPr id="12" name="Graphic 17" descr="Baseball hat">
            <a:extLst>
              <a:ext uri="{FF2B5EF4-FFF2-40B4-BE49-F238E27FC236}">
                <a16:creationId xmlns:a16="http://schemas.microsoft.com/office/drawing/2014/main" id="{00000000-0000-0000-0000-000000000000}"/>
              </a:ext>
            </a:extLst>
          </p:cNvPr>
          <p:cNvPicPr>
            <a:picLocks noChangeAspect="1"/>
          </p:cNvPicPr>
          <p:nvPr/>
        </p:nvPicPr>
        <p:blipFill>
          <a:blip r:embed="rId8"/>
          <a:stretch>
            <a:fillRect/>
          </a:stretch>
        </p:blipFill>
        <p:spPr>
          <a:xfrm>
            <a:off x="492980" y="9758934"/>
            <a:ext cx="2493852" cy="2493852"/>
          </a:xfrm>
          <a:prstGeom prst="rect">
            <a:avLst/>
          </a:prstGeom>
          <a:noFill/>
          <a:ln cap="flat">
            <a:noFill/>
          </a:ln>
          <a:effectLst>
            <a:outerShdw dist="22997" dir="5400000" algn="tl">
              <a:srgbClr val="000000">
                <a:alpha val="35000"/>
              </a:srgbClr>
            </a:outerShdw>
          </a:effectLst>
        </p:spPr>
      </p:pic>
      <p:pic>
        <p:nvPicPr>
          <p:cNvPr id="13" name="Graphic 23" descr="Couch">
            <a:extLst>
              <a:ext uri="{FF2B5EF4-FFF2-40B4-BE49-F238E27FC236}">
                <a16:creationId xmlns:a16="http://schemas.microsoft.com/office/drawing/2014/main" id="{00000000-0000-0000-0000-000000000000}"/>
              </a:ext>
            </a:extLst>
          </p:cNvPr>
          <p:cNvPicPr>
            <a:picLocks noChangeAspect="1"/>
          </p:cNvPicPr>
          <p:nvPr/>
        </p:nvPicPr>
        <p:blipFill>
          <a:blip r:embed="rId9"/>
          <a:stretch>
            <a:fillRect/>
          </a:stretch>
        </p:blipFill>
        <p:spPr>
          <a:xfrm>
            <a:off x="2614836" y="7236982"/>
            <a:ext cx="3613205" cy="3613205"/>
          </a:xfrm>
          <a:prstGeom prst="rect">
            <a:avLst/>
          </a:prstGeom>
          <a:noFill/>
          <a:ln cap="flat">
            <a:noFill/>
          </a:ln>
          <a:effectLst>
            <a:outerShdw dist="22997" dir="5400000" algn="tl">
              <a:srgbClr val="000000">
                <a:alpha val="35000"/>
              </a:srgbClr>
            </a:outerShdw>
          </a:effectLst>
        </p:spPr>
      </p:pic>
      <p:pic>
        <p:nvPicPr>
          <p:cNvPr id="14" name="Graphic 25" descr="Table setting">
            <a:extLst>
              <a:ext uri="{FF2B5EF4-FFF2-40B4-BE49-F238E27FC236}">
                <a16:creationId xmlns:a16="http://schemas.microsoft.com/office/drawing/2014/main" id="{00000000-0000-0000-0000-000000000000}"/>
              </a:ext>
            </a:extLst>
          </p:cNvPr>
          <p:cNvPicPr>
            <a:picLocks noChangeAspect="1"/>
          </p:cNvPicPr>
          <p:nvPr/>
        </p:nvPicPr>
        <p:blipFill>
          <a:blip r:embed="rId10"/>
          <a:stretch>
            <a:fillRect/>
          </a:stretch>
        </p:blipFill>
        <p:spPr>
          <a:xfrm>
            <a:off x="3338008" y="9937726"/>
            <a:ext cx="2506946" cy="2506946"/>
          </a:xfrm>
          <a:prstGeom prst="rect">
            <a:avLst/>
          </a:prstGeom>
          <a:noFill/>
          <a:ln cap="flat">
            <a:noFill/>
          </a:ln>
          <a:effectLst>
            <a:outerShdw dist="22997" dir="5400000" algn="tl">
              <a:srgbClr val="000000">
                <a:alpha val="35000"/>
              </a:srgbClr>
            </a:outerShdw>
          </a:effectLst>
        </p:spPr>
      </p:pic>
      <p:pic>
        <p:nvPicPr>
          <p:cNvPr id="15" name="Picture 19">
            <a:extLst>
              <a:ext uri="{FF2B5EF4-FFF2-40B4-BE49-F238E27FC236}">
                <a16:creationId xmlns:a16="http://schemas.microsoft.com/office/drawing/2014/main" id="{00000000-0000-0000-0000-000000000000}"/>
              </a:ext>
            </a:extLst>
          </p:cNvPr>
          <p:cNvPicPr>
            <a:picLocks noChangeAspect="1"/>
          </p:cNvPicPr>
          <p:nvPr/>
        </p:nvPicPr>
        <p:blipFill>
          <a:blip r:embed="rId11"/>
          <a:stretch>
            <a:fillRect/>
          </a:stretch>
        </p:blipFill>
        <p:spPr>
          <a:xfrm>
            <a:off x="21190835" y="12583222"/>
            <a:ext cx="2548140" cy="616488"/>
          </a:xfrm>
          <a:prstGeom prst="rect">
            <a:avLst/>
          </a:prstGeom>
          <a:noFill/>
          <a:ln cap="flat">
            <a:noFill/>
          </a:ln>
          <a:effectLst>
            <a:outerShdw dist="22997" dir="5400000" algn="tl">
              <a:srgbClr val="000000">
                <a:alpha val="3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name="Slide4206">
    <p:spTree>
      <p:nvGrpSpPr>
        <p:cNvPr id="1" name=""/>
        <p:cNvGrpSpPr/>
        <p:nvPr/>
      </p:nvGrpSpPr>
      <p:grpSpPr>
        <a:xfrm>
          <a:off x="0" y="0"/>
          <a:ext cx="0" cy="0"/>
          <a:chOff x="0" y="0"/>
          <a:chExt cx="0" cy="0"/>
        </a:xfrm>
      </p:grpSpPr>
      <p:sp>
        <p:nvSpPr>
          <p:cNvPr id="2" name="Elipse 18"/>
          <p:cNvSpPr/>
          <p:nvPr/>
        </p:nvSpPr>
        <p:spPr>
          <a:xfrm>
            <a:off x="301651" y="0"/>
            <a:ext cx="14585073" cy="1371600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FFFF"/>
          </a:solidFill>
          <a:ln cap="flat">
            <a:noFill/>
            <a:prstDash val="solid"/>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s-MX" sz="3600" b="0" i="0" u="none" strike="noStrike" kern="1200" cap="none" spc="0" baseline="0">
              <a:solidFill>
                <a:srgbClr val="FFFFFF"/>
              </a:solidFill>
              <a:uFillTx/>
              <a:latin typeface="Calibri"/>
            </a:endParaRPr>
          </a:p>
        </p:txBody>
      </p:sp>
      <p:sp>
        <p:nvSpPr>
          <p:cNvPr id="3" name="TextBox 26"/>
          <p:cNvSpPr txBox="1"/>
          <p:nvPr/>
        </p:nvSpPr>
        <p:spPr>
          <a:xfrm>
            <a:off x="3434458" y="384194"/>
            <a:ext cx="17267474" cy="1323438"/>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8000" b="1" i="0" u="none" strike="noStrike" kern="1200" cap="none" spc="0" baseline="0">
                <a:solidFill>
                  <a:srgbClr val="40765C"/>
                </a:solidFill>
                <a:uFillTx/>
                <a:latin typeface="Muli" pitchFamily="2"/>
                <a:ea typeface="Roboto Medium" pitchFamily="2"/>
                <a:cs typeface="Lato Light" pitchFamily="34"/>
              </a:rPr>
              <a:t>Next Steps Tips</a:t>
            </a:r>
          </a:p>
        </p:txBody>
      </p:sp>
      <p:sp>
        <p:nvSpPr>
          <p:cNvPr id="4" name="TextBox 1"/>
          <p:cNvSpPr txBox="1"/>
          <p:nvPr/>
        </p:nvSpPr>
        <p:spPr>
          <a:xfrm>
            <a:off x="1781909" y="2519345"/>
            <a:ext cx="21335996" cy="10556738"/>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4400" b="0" i="0" u="none" strike="noStrike" kern="1200" cap="none" spc="0" baseline="0">
                <a:solidFill>
                  <a:srgbClr val="000000"/>
                </a:solidFill>
                <a:uFillTx/>
                <a:latin typeface="Calibri" pitchFamily="34"/>
              </a:rPr>
              <a:t>At the end of your visit, you and your healthcare provider should discuss diagnosis and treatment plan.</a:t>
            </a:r>
          </a:p>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4400" b="1" i="0" u="none" strike="noStrike" kern="1200" cap="none" spc="0" baseline="0">
              <a:solidFill>
                <a:srgbClr val="000000"/>
              </a:solidFill>
              <a:uFillTx/>
              <a:latin typeface="Calibri" pitchFamily="34"/>
            </a:endParaRPr>
          </a:p>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4400" b="1" i="0" u="none" strike="noStrike" kern="1200" cap="none" spc="0" baseline="0">
                <a:solidFill>
                  <a:srgbClr val="000000"/>
                </a:solidFill>
                <a:uFillTx/>
                <a:latin typeface="Calibri" pitchFamily="34"/>
              </a:rPr>
              <a:t>PAUSE and make sure you understand and are comfortable with the plan.</a:t>
            </a:r>
          </a:p>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4400" b="0" i="0" u="none" strike="noStrike" kern="1200" cap="none" spc="0" baseline="0">
              <a:solidFill>
                <a:srgbClr val="000000"/>
              </a:solidFill>
              <a:uFillTx/>
              <a:latin typeface="Calibri" pitchFamily="34"/>
            </a:endParaRPr>
          </a:p>
          <a:p>
            <a:pPr marL="571500" marR="0" lvl="0" indent="-5715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4400" b="0" i="0" u="none" strike="noStrike" kern="1200" cap="none" spc="0" baseline="0">
                <a:solidFill>
                  <a:srgbClr val="000000"/>
                </a:solidFill>
                <a:uFillTx/>
                <a:latin typeface="Calibri" pitchFamily="34"/>
              </a:rPr>
              <a:t>Any questions? Does the plan meet the needs of your family?</a:t>
            </a:r>
          </a:p>
          <a:p>
            <a:pPr marL="571500" marR="0" lvl="0" indent="-5715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4400" b="0" i="0" u="none" strike="noStrike" kern="1200" cap="none" spc="0" baseline="0">
                <a:solidFill>
                  <a:srgbClr val="000000"/>
                </a:solidFill>
                <a:uFillTx/>
                <a:latin typeface="Calibri" pitchFamily="34"/>
              </a:rPr>
              <a:t>Schedule any future follow-up appointments/testing/labs</a:t>
            </a:r>
          </a:p>
          <a:p>
            <a:pPr marL="571500" marR="0" lvl="0" indent="-5715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4400" b="0" i="0" u="none" strike="noStrike" kern="1200" cap="none" spc="0" baseline="0">
                <a:solidFill>
                  <a:srgbClr val="000000"/>
                </a:solidFill>
                <a:uFillTx/>
                <a:latin typeface="Calibri" pitchFamily="34"/>
              </a:rPr>
              <a:t>Who is taking care of orders and prescriptions</a:t>
            </a:r>
          </a:p>
          <a:p>
            <a:pPr marL="571500" marR="0" lvl="0" indent="-5715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4400" b="0" i="0" u="none" strike="noStrike" kern="1200" cap="none" spc="0" baseline="0">
                <a:solidFill>
                  <a:srgbClr val="000000"/>
                </a:solidFill>
                <a:uFillTx/>
                <a:latin typeface="Calibri" pitchFamily="34"/>
              </a:rPr>
              <a:t>What referrals might be needed and who is making them.</a:t>
            </a:r>
          </a:p>
          <a:p>
            <a:pPr marL="571500" marR="0" lvl="0" indent="-5715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4400" b="0" i="0" u="none" strike="noStrike" kern="1200" cap="none" spc="0" baseline="0">
                <a:solidFill>
                  <a:srgbClr val="000000"/>
                </a:solidFill>
                <a:uFillTx/>
                <a:latin typeface="Calibri" pitchFamily="34"/>
              </a:rPr>
              <a:t>Plan visit for little longer/shorter for next time and communicate what </a:t>
            </a:r>
            <a:br>
              <a:rPr lang="en-US" sz="4400" b="0" i="0" u="none" strike="noStrike" kern="1200" cap="none" spc="0" baseline="0">
                <a:solidFill>
                  <a:srgbClr val="000000"/>
                </a:solidFill>
                <a:uFillTx/>
                <a:latin typeface="Calibri" pitchFamily="34"/>
              </a:rPr>
            </a:br>
            <a:r>
              <a:rPr lang="en-US" sz="4400" b="0" i="0" u="none" strike="noStrike" kern="1200" cap="none" spc="0" baseline="0">
                <a:solidFill>
                  <a:srgbClr val="000000"/>
                </a:solidFill>
                <a:uFillTx/>
                <a:latin typeface="Calibri" pitchFamily="34"/>
              </a:rPr>
              <a:t>accommodations could be made for next visit.</a:t>
            </a:r>
          </a:p>
          <a:p>
            <a:pPr marL="571500" marR="0" lvl="0" indent="-5715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US" sz="4400" b="0" i="0" u="none" strike="noStrike" kern="1200" cap="none" spc="0" baseline="0">
              <a:solidFill>
                <a:srgbClr val="000000"/>
              </a:solidFill>
              <a:uFillTx/>
              <a:latin typeface="Calibri" pitchFamily="34"/>
            </a:endParaRPr>
          </a:p>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4400" b="0" i="0" u="none" strike="noStrike" kern="1200" cap="none" spc="0" baseline="0">
                <a:solidFill>
                  <a:srgbClr val="000000"/>
                </a:solidFill>
                <a:uFillTx/>
                <a:latin typeface="Calibri" pitchFamily="34"/>
              </a:rPr>
              <a:t>If you have any questions or concerns after your visit has ended, contact your health care provider's office.</a:t>
            </a:r>
          </a:p>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4400" b="0" i="0" u="none" strike="noStrike" kern="1200" cap="none" spc="0" baseline="0">
              <a:solidFill>
                <a:srgbClr val="000000"/>
              </a:solidFill>
              <a:uFillTx/>
              <a:latin typeface="Calibri" pitchFamily="34"/>
            </a:endParaRPr>
          </a:p>
        </p:txBody>
      </p:sp>
      <p:pic>
        <p:nvPicPr>
          <p:cNvPr id="5" name="Picture 9">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21190835" y="12583222"/>
            <a:ext cx="2548140" cy="616488"/>
          </a:xfrm>
          <a:prstGeom prst="rect">
            <a:avLst/>
          </a:prstGeom>
          <a:noFill/>
          <a:ln cap="flat">
            <a:noFill/>
          </a:ln>
          <a:effectLst>
            <a:outerShdw dist="22997" dir="5400000" algn="tl">
              <a:srgbClr val="000000">
                <a:alpha val="35000"/>
              </a:srgbClr>
            </a:outerShdw>
          </a:effectLst>
        </p:spPr>
      </p:pic>
      <p:sp>
        <p:nvSpPr>
          <p:cNvPr id="6" name="Elipse 48"/>
          <p:cNvSpPr/>
          <p:nvPr/>
        </p:nvSpPr>
        <p:spPr>
          <a:xfrm>
            <a:off x="19115760" y="5000698"/>
            <a:ext cx="4776935" cy="469551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0745D"/>
          </a:solidFill>
          <a:ln cap="flat">
            <a:noFill/>
            <a:prstDash val="solid"/>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s-MX" sz="3600" b="0" i="0" u="none" strike="noStrike" kern="1200" cap="none" spc="0" baseline="0">
              <a:solidFill>
                <a:srgbClr val="FFFFFF"/>
              </a:solidFill>
              <a:uFillTx/>
              <a:latin typeface="Calibri"/>
            </a:endParaRPr>
          </a:p>
        </p:txBody>
      </p:sp>
      <p:pic>
        <p:nvPicPr>
          <p:cNvPr id="7" name="Graphic 10" descr="Badge Question Mark">
            <a:extLst>
              <a:ext uri="{FF2B5EF4-FFF2-40B4-BE49-F238E27FC236}">
                <a16:creationId xmlns:a16="http://schemas.microsoft.com/office/drawing/2014/main" id="{00000000-0000-0000-0000-000000000000}"/>
              </a:ext>
            </a:extLst>
          </p:cNvPr>
          <p:cNvPicPr>
            <a:picLocks noChangeAspect="1"/>
          </p:cNvPicPr>
          <p:nvPr/>
        </p:nvPicPr>
        <p:blipFill>
          <a:blip r:embed="rId4"/>
          <a:stretch>
            <a:fillRect/>
          </a:stretch>
        </p:blipFill>
        <p:spPr>
          <a:xfrm>
            <a:off x="19544001" y="5367811"/>
            <a:ext cx="3961290" cy="3961290"/>
          </a:xfrm>
          <a:prstGeom prst="rect">
            <a:avLst/>
          </a:prstGeom>
          <a:noFill/>
          <a:ln cap="flat">
            <a:noFill/>
          </a:ln>
          <a:effectLst>
            <a:outerShdw dist="22997" dir="5400000" algn="tl">
              <a:srgbClr val="000000">
                <a:alpha val="3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name="Slide4211">
    <p:spTree>
      <p:nvGrpSpPr>
        <p:cNvPr id="1" name=""/>
        <p:cNvGrpSpPr/>
        <p:nvPr/>
      </p:nvGrpSpPr>
      <p:grpSpPr>
        <a:xfrm>
          <a:off x="0" y="0"/>
          <a:ext cx="0" cy="0"/>
          <a:chOff x="0" y="0"/>
          <a:chExt cx="0" cy="0"/>
        </a:xfrm>
      </p:grpSpPr>
      <p:sp>
        <p:nvSpPr>
          <p:cNvPr id="2" name="TextBox 26"/>
          <p:cNvSpPr txBox="1"/>
          <p:nvPr/>
        </p:nvSpPr>
        <p:spPr>
          <a:xfrm>
            <a:off x="904140" y="740106"/>
            <a:ext cx="14564453" cy="3046991"/>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9600" b="1" i="0" u="none" strike="noStrike" kern="1200" cap="none" spc="0" baseline="0">
                <a:solidFill>
                  <a:srgbClr val="40765C"/>
                </a:solidFill>
                <a:uFillTx/>
                <a:latin typeface="Muli" pitchFamily="2"/>
                <a:ea typeface="Roboto Medium" pitchFamily="2"/>
                <a:cs typeface="Lato Light" pitchFamily="34"/>
              </a:rPr>
              <a:t>The Nuts &amp; Bolts of Telemedicine</a:t>
            </a:r>
          </a:p>
        </p:txBody>
      </p:sp>
      <p:sp>
        <p:nvSpPr>
          <p:cNvPr id="3" name="TextBox 2"/>
          <p:cNvSpPr txBox="1"/>
          <p:nvPr/>
        </p:nvSpPr>
        <p:spPr>
          <a:xfrm>
            <a:off x="866037" y="4677183"/>
            <a:ext cx="13960217" cy="7478969"/>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857250" marR="0" lvl="0" indent="-85725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6000" b="0" i="0" u="none" strike="noStrike" kern="1200" cap="none" spc="0" baseline="0">
                <a:solidFill>
                  <a:srgbClr val="000000"/>
                </a:solidFill>
                <a:uFillTx/>
                <a:latin typeface="Calibri" pitchFamily="34"/>
              </a:rPr>
              <a:t>You can get connected!</a:t>
            </a:r>
          </a:p>
          <a:p>
            <a:pPr marL="857250" marR="0" lvl="0" indent="-85725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US" sz="6000" b="0" i="0" u="none" strike="noStrike" kern="1200" cap="none" spc="0" baseline="0">
              <a:solidFill>
                <a:srgbClr val="000000"/>
              </a:solidFill>
              <a:uFillTx/>
              <a:latin typeface="Calibri" pitchFamily="34"/>
            </a:endParaRPr>
          </a:p>
          <a:p>
            <a:pPr marL="857250" marR="0" lvl="0" indent="-85725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6000" b="0" i="0" u="none" strike="noStrike" kern="1200" cap="none" spc="0" baseline="0">
                <a:solidFill>
                  <a:srgbClr val="000000"/>
                </a:solidFill>
                <a:uFillTx/>
                <a:latin typeface="Calibri" pitchFamily="34"/>
              </a:rPr>
              <a:t>You have a device!</a:t>
            </a:r>
          </a:p>
          <a:p>
            <a:pPr marL="857250" marR="0" lvl="0" indent="-85725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US" sz="6000" b="0" i="0" u="none" strike="noStrike" kern="1200" cap="none" spc="0" baseline="0">
              <a:solidFill>
                <a:srgbClr val="000000"/>
              </a:solidFill>
              <a:uFillTx/>
              <a:latin typeface="Calibri" pitchFamily="34"/>
            </a:endParaRPr>
          </a:p>
          <a:p>
            <a:pPr marL="857250" marR="0" lvl="0" indent="-85725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6000" b="0" i="0" u="none" strike="noStrike" kern="1200" cap="none" spc="0" baseline="0">
                <a:solidFill>
                  <a:srgbClr val="000000"/>
                </a:solidFill>
                <a:uFillTx/>
                <a:latin typeface="Calibri" pitchFamily="34"/>
              </a:rPr>
              <a:t>You have ways to see your provider and are prepared for your visit!</a:t>
            </a:r>
          </a:p>
          <a:p>
            <a:pPr marL="857250" marR="0" lvl="0" indent="-85725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US" sz="6000" b="0" i="0" u="none" strike="noStrike" kern="1200" cap="none" spc="0" baseline="0">
              <a:solidFill>
                <a:srgbClr val="000000"/>
              </a:solidFill>
              <a:uFillTx/>
              <a:latin typeface="Calibri" pitchFamily="34"/>
            </a:endParaRPr>
          </a:p>
          <a:p>
            <a:pPr marL="857250" marR="0" lvl="0" indent="-85725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6000" b="0" i="0" u="none" strike="noStrike" kern="1200" cap="none" spc="0" baseline="0">
                <a:solidFill>
                  <a:srgbClr val="000000"/>
                </a:solidFill>
                <a:uFillTx/>
                <a:latin typeface="Calibri" pitchFamily="34"/>
              </a:rPr>
              <a:t>You know what to do!</a:t>
            </a:r>
          </a:p>
        </p:txBody>
      </p:sp>
      <p:sp>
        <p:nvSpPr>
          <p:cNvPr id="4" name="Elipse 18"/>
          <p:cNvSpPr/>
          <p:nvPr/>
        </p:nvSpPr>
        <p:spPr>
          <a:xfrm>
            <a:off x="15271339" y="-1989981"/>
            <a:ext cx="10635880" cy="1032003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0745D"/>
          </a:solidFill>
          <a:ln cap="flat">
            <a:noFill/>
            <a:prstDash val="solid"/>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s-MX" sz="20000" b="0" i="0" u="none" strike="noStrike" kern="1200" cap="none" spc="0" baseline="0">
              <a:solidFill>
                <a:srgbClr val="FFFFFF"/>
              </a:solidFill>
              <a:uFillTx/>
              <a:latin typeface="Calibri"/>
            </a:endParaRPr>
          </a:p>
        </p:txBody>
      </p:sp>
      <p:sp>
        <p:nvSpPr>
          <p:cNvPr id="5" name="AutoShape 2" descr="data:image/png;base64,iVBORw0KGgoAAAANSUhEUgAABUgAAAQ4CAYAAADb1zbXAAAgAElEQVR4AezdCZhb5Xk+/BeDjTEYLxgMxmwO4AXwjsGAgTQpSZqvTdt0y9KmSdombUOahTbtP0nLlTQJJA2ENewmYAgYvGg0HknnHEmz2ONZtB4ts2nGM56RjjT7PprRcn/XeyTZA4UUErPY3PJ1kHR0pBn9fEZzcft5n0cIXi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u+sAHCauPvuOeJuzBHydmGTtwub/OqFx47vKz32Ztfy+Nc+p/C6pXcivwYvFKAABShAAQpQgAIUoAAFKEABClCAAhSgAAXeEwGb/3ZR2fr7823+y89xR/77TGfwl6Kq6THhjNx5boX+g8ud0Rev1iLPX1AZ3ilsnn8XrsDjojLy/DxX+FfrnJGd67SWneucLTs3ult2isr2naI6tlNUytstO4U7vFM4g0+cV9H4yy1K8NlL3C1PLazw3LP8UMuPhDP0J0LTty+rbf3X892tG9+T984vSgEKUIACFKAABShAAQpQgAIUoAAFKEABCnyABdzuMxZqescKVzh9hSs0eLniwyVaAEudOhY4fOk5aqBTqHr5AlWPXKpFcaESxkItggVKsFNoer9whSCcOoSmQyg6LnH6sdrlw8eqgvhCfRP+TT+ChzqS2Bsfwo+9MWzS/BCuIIQWwCo1On2xI1whaqItQgt85QP8t8C3TgEKUIACFKAABShAAQpQgAIUoAAFKEABCrxnApruFm49IbTAqFCDEEowvdAWMITi7xFaICucvrxwBfJCC0E4/Fh4oAGrrYdxvfUg/ljz4GuHw7g/2oV9xiDqR8bQmU5jIJPBVC6HbDYL5KaRHhvB0aMGnG1J3FFRizkOL5bZdQhHOC/ckYxw6n/7nr1/fmEKUIACFKAABShAAQpQgAIUoAAFKEABClDgAybg8cwViv8XQg3G5qn6+HyHPrrUrk9fXBHEpeU+CJsH51bUj223edJ/5vDin6rD+KG/GU+3dkKJ9yEwPIbkdAZpzLrkc0AOhS0P5JHHjLkB42Pj6G5vR1+yB3pXCt9y+SCUOrOS9Bp7NLelPPiPH7C/Ab5dClCAAhSgAAUoQAEKUIACFKAABShAAQpQQOzePU/IsFIORnIkzxaqZ5G5ud1nmAOShJADjeYIS/NCc/9uzyIhH5PHy/3yfuk5uz2LlqieRSusngXmcw8WnyMfl8ft9ixaVdyusNQtF2rgpdPVQPt8tT6/0lmPDZUN+JPDXnwn3IZXOuLwDo2hKz2DcTPzzBeS0CyQz8gtj3wujyxyxS2LDLLI581kFPJoMyuVN/J5jI2NoynWgu5UN5LJHrQaffjBoQC2VtRjoRbOCS38b+ufc5y9srb2LPle1weDZ4vdu0/nGUIBClCAAhSgAAUoQAEKUIACFKAABShAAQqcwgKna+EvnKaGbcIeelJURupFZaRdVEXbhOIrE87wznla6PPCGblLuANtojIUE+5oTDhCZXPVyEvC4XtUVDYFhDti7p/rao6tcLfE5jkjdULxvyzc4aj5nEo9dqYrGNtUHYr9YW049nVva+z+lqPtuzp6R22pkVzryCQGJ9OYnMkiJwPO2Rcz8CykosfDUCBTyD1lmai5lQLRrFk3KmtHS68jb2UwPjqCWLQJg/EUUoke9Bo9SCb68XyoE+udDRDOUN/VWnNsud1vEa6g53yn7j3XHrnyFP6r51ujAAUoQAEKUIACFKAABShAAQpQgAIUoAAFhCvwfVEdhdD87csV39BqmxcrbF4s1nScowZzF6jBrovd0d5r7QGssQVxmSM4uViLjJ2tRfrn2f3ZpXb/wBU27+TaCg9WOhpxudaAm6v8+LO6CP7J04Rf6jHsjsVRa/SjbWQCvTMZjKEQcBbSTVnnWQozZyejJ+h2MUAdHxlDUziClJFEj2EgaRgYivfASA2iqi2JL7gDmOdohNAiU6vsobbT3dEjoqL6fJ4hFKAABShAAQpQgAIUoAAFKEABClCAAhSgwCkrgNOEK/wD4fRDKLInpx9zHAFzGrycCC+0YEY4wy3CqXcLNQDh8EI46icXqPWZDzkbcx+t8uNvGpvyPwi155/sSEA1+tE0Mo5kegYTmSwy2cLy9xxyyOXl8vcZ5HMzQDYDZOX9LLJy/7sQkI4OjyAaCiOVMNAfN9CXSCBlHEVvIo6R7l60diXxrVodwi7fow5R1TQmHMErTtm/er4xClCAAhSgAAUoQAEKUIACFKAABShAAQpQQIglWtOPlqsRnG4PQNh9EA4PFlQ04Eq7BxtVD26v0fGn9c34dqAVv2juxJ7uXtT1DqN1ZAIDk2lMZGXIWaoALZRrykB0Jp/FdD5j9gktNQOVPUPlEvppAFlZIFqs7nwn81HztXN5DA8OIRQIwuiJY6jHwGBPAt2pODp7e9CTjGMwkUBfdx/uC7TiQmcdFleGJ5Zrjat4jlCAAhSgAAUoQAEKUIACFKAABShAAQpQgALvlABwmqjtPkt4EnKo0ZyFDn3N/KrorUu0yI7z7cEdS7Tgjouc0VsXW30bznFGb73EHtxxdXFbaA/uEFpxq2m5ZYnNu36dFtkhj1nmaNoidteeJaqarhPuyEYhhya5j8wXFb7zC8/x7riovH7HVQcabl2o+Z9f6vLiY1UBfONwGPfpHdjTEcfB3kG0jIzDmEpjNJMzq0GRk1Pi5ZZFPpdFJicrQwuhp3mNLAqjknLI5PPI5ApBqAxQs3kgJ+cnmdeyZrQ0bt7sJnqC1tO/wcvIr5nNYah/ACF/AEePdMIwDKSMBHoTSfTFDbOqtCeVRJ/RjeGebqgtR/GpSj19ka3h8wu1yA6htexYKP8u7MEd81T9OqH4bxYVgU3LDsZXn2/3sk/pO/XzwdelAAUoQAEKUIACFKAABShAAQpQgAIUOMUF7J6LRFV0j3Drz8rw8hxX6LG57qgunJGpOVpoao4WnDpTC6aF5h8Wqu/gGa7wzFItPHWhFpr6kBqcukgNTp3m1NPCrXcLLdi+Ugulz9ZCU0LVx4Ur3CEcwdGlFf7Ryw54jmxVfB0frdQTf13XNPXd6NGp54+mppz9Y1P+4fFs18Qk+mdmMJmTlZ+F6PINosZZJZ/F8s9S4egbH/ya4UlvfGiphPTNXuAE7JcBaSaLwf4BRPQQYi2tSCVTSCYKwWhv8dpIGDBkFamRQCqRgt6dwLfq9elr7YEp4Wybmqfq02udgc65WiAlXMEp4QrhInfrrvPs/h+d4mcp3x4FKEABClCAAhSgAAUoQAEKUIACFKAABd4ZgXPd0RvPd4UOn+OO7D2nwrdOKMH/J9z6UaH68kLxmj1BZV/QlXYfrlD0nNkDVPVCaL5xoYQgHEEstPnxoQOe/Dx7Y05o9bjE2YiPuX3459oIfhRqxa72LhzsH8aRyWkMZ2Ul5/Gqz7ws68zKCfHF0s4TkEe+715CVqzOZDDQ14/mSBThoG4OapIB6W/a+uIJpLr78T++CJYqtXKIFYQWSghVnxRaZFSo4Z+IqmiVsPv+5p05O/iqFKAABShAAQpQgAIUoAAFKEABClCAAhQ4xQXOrmn+4iVVLbhYCeAMZ3hK2L2/EEqwa65Dzy+1BXGhPYwVtjCEpkOofnNI0tKKBlxWXpddV3EQH3U34uuNYTx4JI7K/mEkJ2cwmc0hI3t95oC8XA1vFmnKAFTuyCKXn0YuP4MMsphGFjPFBqD5Y31E33cR5+/2DckMeHoGg339aG1qhq/R838GpEY8YYan/YluJI0eWKOt+Ij9MIRSGGB1hT2CZXZ9ULhDaaE2Pn6Kn6Z8exSgAAUoQAEKUIACFKAABShAAQpQgAIUeIcEtNZVwhneuUDVvZfZ/VjrjGK53YczHPVYaj+MtVoDfq/ahy/UR/HDcDueazdQZQyibWQKIzNyOFIxO3x9CIoZM/7My5RUTkOSISEA2e2z1Eb0VM1D3yhNlQHpQG+fuby+sb7hN1aOlqpKEwkDHb1xjPb0YDTRi4NHEvi6uxG3VtRjsS0A4WyCcAYGhd33nXfo7ODLUoACFKAABShAAQpQgAIUoAAFKEABClDg3RVYUtNyyzWu5u9f5Wz+3iXO5u9doDX952JX6E+XO4IXCDmMxxnZJtzNXxWuwH8KV+D7wu3/xlnOyLb5ttCXRVXk28Id/p5wR4tb8/cudjZ/b1Fly38Im2+7qGz5a+EKf19URv5jgaPhn66sDP7Hh9zB/ZfVtuDWymD0rw4249v1MTwc7oKzy0B0eAJ9M3Lk0exLHvnctLllkDEnxc/kM8jIZfOQg4/kn+JweLm0HHlzbNKxvea+448fm5o0+0ucarfzecyk0+jv7UV7WxsaDh82J9mXgtA3u04l5KT7PiSMFLqTCSSNOJqNPvx3XQSXORrlcntcqOipZfbGl+aqgS+dXtPy18Id+ryobr1TWJoXvrtnLr8aBShAAQpQgAIUoAAFKEABClCAAhSgAAVOhEB19PuiuhnCHYFwhyEH8ZyjBLtX1sSC52t68zwtlBFaZHKpFphcpgawSNEHl9h1Y76iZ09TdblMHgudISzVQjjNGYLQgljkDOJKpz+zpSqEP6ttwjf8Hbg/ehSv9AygemAUzSPjSE7PYNSsCJWT3Utlob85qTwWhP7mwz7wj+bzOUynJ9HXm0R7rBWN9XXo7up6S1WkMiSdHaD2JQx0J/vxrB7Dh231hSX3qm4s1HQsUoOYowQGhDuSFFrg6hNxOvI1KEABClCAAhSgAAUoQAEKUIACFKAABSjw7gq4I18TLi/mqI2Y6/BgocOHuYo+IhzhaqFGsnMdgbb5jsDBuQ49JxRfn1C9CaE2Tgi1AUs1D1Y7vfh4dQBfrovgO8FW3N9yBK92J9HQP4TO8SmMZzJmVWchtSwORpLr5DM55HJ5sx9o5i0GpB/45PMtAsg2A7MDUp+nAR3t7Uglkq8JP2cHoW9220j0YjCewlgiBVdLBz5RXThHhF2HcOiZCx3B7rWqPr6iIrDp3T1x+dUoQAEKUIACFKAABShAAQpQgAIUoAAFKHACBC7Wmr79ISWMRWbgFYRQg2YVqFD1nLB5sLCiIXeVw5e8SfNk/7w2lP+2txmPNHdhz9EkPKlBtI9Nom86g3FzUFIOcvCRXPyek8OR5NJ4yCFJcsshm88jk88jjRxmkEO2uDz+LeZ+POwtCJj+2SzSk+PoTRk40hGD3+dBS1NTYVBTcRjTmwWir9+fivciaSRhpI4gnupBe0cvvnMohKsq6iDUQF5o+pTQ9H0LNe28E3A68iUoQAEKUIACFKAABShAAQpQgAIUoAAFPrACFW3nin3uxf978y8W++TmXnz5rK2w7/hjpWNERd25pqE7cs7/OsZdPF5e73QvFvfsXiQONH5F2AO5C+xebFG9+FS1jq81RHB/sA3PtXRB6emFd2gM3RNTGJmeRjqbRTaXQz6bNStDzTC0EIkiK4NQyB6iclp8DtMyLC0Nk5cr6YtT5jNyjpLsDTqrP+hbyP54yFsQMAPSXBaTE2PmEnsZkAYDXoSCQfQmU2+7glQGpoZhIGEY6E2kMBzvRVfCwBP+CHY46jFHCabP1sLVKxyhS4THM7dw/voXsyfpB/aTjG+cAhSgAAUoQAEKUIACFKAABShAAQq8TQHF99X5WujL57qbOy9xNccudbXGznO1xFa4mmMXOyPtK1yR2Aq33KKxy1zNsVWu5thVzubYamcktko+VhmNLXZHY+e6o7F1zmjsIndTs1D8FlEZDYvKlpiobI2JyuaYqI7EhDsUm1cZjF1TE4x9urE5dlf0SOzhrlSfvacXwaEJGBNpjE1nMJ3Nm4OSjnUGlWPgi3GorAiVAaj8g9eNhS8MRpLHFtuKykC0NEBp1rUMSkur6kuPv4Xsj4e8RYFcNnMsIO080o6QHoDP40HfbxOQGgnIvqT98RT6jF70JOXtLvQaSSit3fhLpwdC80Noui40vWGjFomd5WxpF1Wtytv8SeDhFKAABShAAQpQgAIUoAAFKEABClCAAh9IAZdunKH6b5+rhH8+z9kEoegQzoDcOoXT3yrc8n4QC9VAIYhy+SHMLQThjECoulwSPyYcvlrh8kHY67G0ogEbKjz4pNOHrzVE8T9NR7Gnqxc1A2PoGJlE72QGYzN5ZDJAPivDymJv0LcYwPGw97dANpPBVLGCtKuzA+FQEA11dWb1aMp4+31IX7/sPp5Moj+RQH8ihcaufnyjWsfSCj/W2MMyKIVQ/bjJHmj5QP48801TgAIUoAAFKEABClCAAhSgAAUoQAEKvA0B4DRh8/6J0HzrhDPUJ4MlofhwtS2Aa2zB7jW2cMcVjggud+j9K5XA2IU2L1ZVeHDVgUasqGjANfYG3KHU44tuH75TH8XP9XaUHTEQGRjHYDqDNICZ2VleVvYBzSKNjLkEfgo58xi5LLu0zT6ct09OgdkB6dGuI2ZAWnfoEHqOdhf6kL5uUv3rA9D/634i0Q/DSKE3EcdgPIFUdy8ero9imUNOuQ/hSpsfF2q6+238JPBQClCAAhSgAAUoQAEKUIACFKAABShAgQ+kwN13zxFO/TvC3rhNaP7J8xweCIcXQvVBKH7McXixwtaI5WpDfp2rMf/pg0H80B/Drzv74R0YRmd6BoPZHKbM4UelME92Bc1gRs6Hl+Whsji0GJROFotFzSXus5a5l57J65NfQAbdmZkZjI+NmD1IZQVpJKxDBqRHYu2/VQ/S1wemAz296E0k0ZPsQU/qKBLJTiRT3bBHYviDilo53R5Ca4l+IH+m+aYpQAEKUIACFKAABShAAQpQgAIUoMBJLWA5uPBSteWWNVrT9os1ffvC4javquk68bhnrnC755tDkGoiN4hKfbtwB28UjuAV5zmCN5jHuppvFvboRcIdOWe51rpqk9a0/TqtaftlWtP2Re72rcIWWi+coZuErW79WTbf9hXlDTcJ1Z+8VPH4blL9+ENXAF+sCeG/PM14NNqBfV0G6vuH0D02gYmZwlAkyN6fZofQnDkDPpfLQW7Z/PE+oXI6/IycGm9Go4XjzOE9+cIzM5CvUpg2X+gbevIHg3wHBYFSQDo2OoxUMgFZQRqNhNBQdxhNkegJCUgNQy6vT2C4x8BAPIGkkYCRMDBqpFAX68Ln3T4Z8jeep4WvX+j03yScwc2LlchGsavuXGE5uFC4j8w/qT8n+M1TgAIUoAAFKEABClCAAhSgAAUoQIFTVsAZuukibwoXVcWwqLoVZ9S0YH5VEy5whqeXuiJPzdH0h4Xqj4maCERNCKI6inMU/8TyymacXd0KUdMm+4EOCme4S2jhiSsrW3FpVStWVDVjSWUUF2n+0bU1TfjYwUj+7/wduLulB7tau1CT6Ef72CT6M3L5++sux6YYyRuFELQQkh4PxI4dIneV7shr81LcUdpf2n3swGM7eOMUEJBh+cz0NMZHh9GbMsyAtCkaRmN9PcJB/YQFpHJwU1+8sPWat5MYTCTQlzAQTSZwV0MQ11Q1YXF1M4Q7jLOdUQiHr0w4g0eEU//zU/YzhG+MAhSgAAUoQAEKUIACFKAABShAAQqc1ALu4LWiKgjh9E4K1Z8Tir9tvsOfWmr355ZqOi5RQ20XuyO9V9j08ctsYSyxhyAcIQi7H8LuwQJbPS53eHC96sVHqgL44/oQ/llvw0/bOvFCog++4fFcz3g6P5iewVQ2i0yuMC0+VwovzWXvx5LNUyCu41t4twVeG5AWKkibmyLwNTbC5/GaAakhqz5/xz6k/+v5hmGGozIsTSST6DLieDrQjKvl0DF7FEIzq0pbhDNcMc8d+suT+nOC3zwFKEABClCAAhSgAAUoQAEKUIACFDhVBZY4gtde7QhjtT00sdQewjlKZEKoYQglAOHw54TD13iBw193luodvcjpxUaXFx87GMTfeiL4WSiGXe3dcCcHEBoaRc9kGpNZmXgWL+a4eLlMPoNMPmMuiTeXxZt9QrPI5XOQQemsZ/FV9gkAACAASURBVJSeyWsKvGUBGZBOT6cxOjyEVMpA99FOtLRE4Wv0wNvQeOKD0WLQahgG5GZWlpoVpQkMJHrhbO7C71d5zd66yxQdK7UwlrijmCeHkzkCX5LtKE7VzxO+LwpQgAIUoAAFKEABClCAAhSgAAUocNIJrLAmFghVn5hj9+IsWwMW2+uw1lGHT2kN+OrhMP473JF/st3Iq0YfQkMj6JmYwsh0BumZHDLZLLJ5ORFJppw5QIajsi+oGXzmkcnnzEnxx1bJl1bLm0OU8nKkkjlxngHpW84CeeAbCJgBaXoKI8ODZg9SGZC2tjQh4PWiobYORk8cybhxQoNSGYr2y9cshqT98n5PL/riSfQnO9F85CjurA3jmgMerLUHcHFlM+ZUeJ4QlU0NZk/fk+6Tgt8wBShAAQpQgAIUoAAFKEABClCAAhR4JwTkRPfKyI7TlfBnFla2/Hi5u/me5e7oPSucrfdcam7N96x2Ru+50Bm9Z767cL3WGb5nkxa95xotfM+Vsx6brwb+fbXWfO8V7uafCbv+WXGo5W5R1XyPqGq9R9S0/Zc44P34IlfoR0JpvEco9fdscHvu+Vxd+CffjnY/fGegNX9f81Hs6zTQkBpEbGQcfekZTGSymJEDkUohaDGckiOQ5P68DEVlHjqrU6gMO80F88UwVFaIFgYkFbqImgOSigeZx8n/mDfeIPniLgq8BYFsNot0KSAtVpDGWpqg+/xoOHQY8a5ucym8DDRlsPm/lsr/FvvksvrB4uuVqkhTCbmMP24Gp4lkLzrjCTzkbcft5Q1YpIUx3xFoE5WhCeEM/UJU6/eKmqafzNOiP7jE3frdy3e6OcTpnfiM5WtSgAIUoAAFKEABClCAAhSgAAUo8D4XuBtzhBb5ilBCBxY5gqHlin/yPEcgLZwhCKcO4ZS9QQPHN5e8LffpEJrcQsVNh1D0XOF+UA5NygnVi0VKI7aqjbhNqceXDurT3/W14umYAWffENompzGYzWFKFn7mOdf9LeRwPOR9KiAD0qmpSQwND5hDmuJHu3CkpRnhgB91tYdwpK0N/UbSDElPRDj6dl6jz0hBae7GLQ4vhBrEZfYAlqiBAeEMDghnwCccIdeFSqhMOIJnv88/rfjtUYACFKAABShAAQpQgAIUoAAFKECBd0Dgcc9c4dQfFGrge0ILvCpc4ZjQQonTVS/mKV7MUXxmL9CljuDkNbbQxCqbjottOpbYZSAagLB5sch6GGsth7I3Vxye+qMqH/6lsQlPtnZDiw+gaWgcxvgkRuSk+HwOMkhCNgOYS+NnMJ3PYiI/Dcaj79Pkj9/W/ymQz+eRyWQwOTmJkeEB9PUWptjHmpsQCnhQV1eJcDSIRCqJnqQB47eoFn07gejrjx1KHEVfMgFPdy++WhnBPDnozBEeX2sPja9To+NzXPqwcOsNYrebfUnfgY9YviQFKEABClCAAhSgAAUoQAEKUIAC73cB4HThij4halrCwhnMCofPHOwiZDDq8GOu3Y+ldjksyTMtnI3phS4Pdri8+OuDOn5SF8ZzkQ64jibRPDppVoO+Jk2SvUDlMnizAahs+inXwmeRh9wKvUHNFfJsAPoaNt45uQRk/1EZkE5NTmJ0aAC9yYQ5pCnW1oJI0Ad/7UFEfF4MGkkMJJInbIn964PQN7ovl/P3GL1IGAZGu7sRNwbwwzpZ4V03JVTv1AJ7sOtyxT+xQvXHhKV54fv944rfHwUoQAEKUIACFKAABShAAQpQgAIfNIEI5ond3WeJtrYzX/PW5X25X2613WcJYI7YjdNFxazjarvPWrc7Mu9yt3v+yuJxAE4Tu3efLp9j7pP7K+rOFWqkXKhhy0qbN73eVo9ttlrcptbhU+4GfK0uiJ9F2rC3pxfB4TH0pGcwmstiRlaDymXxObkVglBzSJIZgOYg58ZPy8q6YjwqM9BscZsGkEahL6gZn8r+orxQ4CQVKAWk6clJTAwNoj9loKe7C21tzfCEwnDWNqCytg4JQ4ajiXc1IJWhaXcyheEeGc4a6EoWeqG+Em3DJ2w1EKo/LdTQyBUOvf2cCt/5Yndk3rHPFPl5wQsFKEABClCAAhSgAAUoQAEKUIACFHi3BVbWdp91ttb0LaEF/0dURiqEO3xQVDVZhN33aaHqXxPu0P8Id7hMuIOVosp/UFSFa4Xmf3iRPfjLuZUtitAC9wot8LCobDok1JD9ErXJfbEaOXiaM1wrHI1PCUfjblGpH7rC5T94e3Xg4Ofqo4f+qbF1+L+jcexsjaM8MYC6wRGkxqcwmX2Dhe/mQCMZdWaKFaHmOPjj0VYp6ywOSCoUj8rK0dIDpUPNFzLj05x5UGk/rylwAgUKp5n5goWbhYrmUl3z7OJl+XjxzD4W5svj5B95jsrYP5/LFs77Wd+iHBY2mE6jc3gY9V1HYdXDeLLqEO7efwD/8NxL+OMHf4kvP/AIIl3dMJLxEzKg6Y2qRd9s31C8BwkjjriRRH88id5EAn2GAWf7UXy+0oe5jgDOUKJTl2jRKqF5K0RttF4c8Hx9sd33N+/25x+/HgUoQAEKUIACFKAABShAAQpQgAIUEKJGXyXcoX7h1jFf8eUvs/lyV1d4ciscvsHlDt/wImdoaoEaCC23BwZX2UP5C2whzFPCM0KJ5IUjAOGSQ5OCONPmxRLFh5XORlxb5cNHaoP4TKAN9zR1Yn9HAvWpIXSMTWFgJouJYjXn8cxHRkW8UOAUEHj9qSyDeln5XLgqXB97m8crovN5WftcaAeRy2eRy2aRyWYxPj2D+MQkooODcPYksLulHQ80+PHvaiW+uKcMn9r1Mn7vmV3Y8vQurH5yF1Y/+gyu/sXD+Pj9D6GxuQO9iThSiXc/JP1f4anRg14jAf1oCt+vjWK5o1EOYpta4Aj2X+ZqwUK7/0lh81/Pj2QKUIACFKAABShAAQpQgAIUoAAFKPCuC8y1hzec7wxNXejwY7kjMHyZI9i7zFGaFq/LKdR1cxV/jXD4U8IRyAubB+coHlxS6ccfH9Tx9cYofhbpxK72BFRjEM1DozAm0hhLZzCdzkIuB84X+4DKnqBywEy+eA28Pk06lhzxBgVOOoFSRai8Lp3ZuXwp9pTXsk2ErAg9foSsKJUtIEazGcTHJxDo7Ye9sxtPRprxvQYvvlh9EL+narjSbsNWqx3X77dj094KbNpzABt3W7HlpTJs2rUX6599GWuefB4bH3kGVz7wS9x8731weILoM+QS+/c+IDUMAwM9PRhIJNART+KRcDM2OA7nl9lCudOd7RBKMDrH0fjNd/0DkF+QAhSgAAUoQAEKUIACFKAABShAAQrMU5uuu1iNpJfZAzhdDkwyhyV5cLGjEdeoHtxeHcRnD0env+lrwS9aO/FqTwq1/cOIjY6jLz2DiZxcCFy8yKFIcmlwXvYMzSCdzxQCodxrq+gKw5NKi4lLT+Y1BU5ugVLsKa8zAGbkYnlziXzW/EeBmZysCJ1GamISkf4BKF09eDLajB82enGnuxaftVfiDquGrRYN1+6zYYPFhq0WBdstKm7Z78JNZQpusdhw695y3P6qBbfttuDGF8pw83P7cNvO3bj98eex45GduOLBx7H53vvwclUt+pMp9L7LU+xfXz1qJAwcTRmIJ+NIGd3m1mekUBXpwic1D4Tqk1Xo2UUO72P8RKYABShAAQpQgAIUoAAFKEABClDggyjgds8XttB6Ya3fYG5u75XnKtGrFtt9GxZb681tfnnjKqFF1pk8Ds+aucX9c62+DfPd/stLbAu1pqvlc2Toae5zH1ksFP9GoerXCbf7DKGG1gqrz/w6i/e6Nqz8lW39yrJDn75C8UzfVuXHPzSE8dPmI3i5OwlP/zDaRsZhpKcxPJPBVCaLrFkNWqgIzWVnzPBHDkySUaccoFScFV/oomgOVCoUy2XzgKyky5mVo/IoOUxJBkjFSrvZjRlP7oyM3/0pIFAKOn+XtyLP7b70FAID/djXeQS/CAbxzdpG/LmzBp+wO3BHuQ0fsdjx4f0abtmvYqNVw0aris1lCjZbFdxSpuBWiwM3W1TcUKZhi8WJ68uc2GpRsXmfDRv3WrHhlf247uW9WP/Cq9j0q19j89Mv4IZHduLKh57C6nvvw6MWGwZSfe95QCon2/fHC8OijEQKcutLGOhLJOHrSuE71X5cYPfIkPRZYfdctNgVLnwWOjxrzCFvpQ84XlOAAhSgAAUoQAEKUIACFKAABShwigqowSdEZdgp3OEhUR1OCad/co5Tn1zsDE+f5wqlz3Pq6Xmaf1S49Umhen1yCvQiZ8jc5rnCU0INtAl3uFY4w9GFmj55tiuSFuZ+X0yoXkMo/unTFe/Utaq3844afeIL3rb0d5s6088cSaVdqeF009j0tDGZxngmh6ys9HyjS6mBYvGxQoB0/NhSoCRzzuN7j7/Q7H2FETSFx2bvP340b1HgxAvIc1OG8jKoLwxBKg1CkgO9jp+48jgZ4c/qCGq2iMhmZ5DNFQeFzfr2JnM5JCYn4e/tR8WRTjwRDuMHtQ34Z7UGnzngxkctCm4wK0HtuM7iwNoyFevLFGy0KthSpuL6MhXbyzRsLVOxtUzBNnnfKvcVHttsVbHBquJaq4pNZQo2WOzYvE8usS/H5lfLsOHlfdj4wivY+OyLuOap53DN489g9QOPYsPPHsRdL72KVF8feuOJd31Q0+urSGUVqwxKS/vjRsq8PRI3cCTej8eCMVxVUZ+dqwTHztPC6XlaIC2qQ0PC6dl8in7y821RgAIUoAAFKEABClCAAhSgAAUoYApU1J37IVdT9xpFz690BPMLHXpCOILZQrDpHREyGJXLTx0BbD0QxLoKPblIDUPIHqGKPi20SFYowX6h+DPL7F4IpR4LlDrc7DiMv6sJ4h5/K6xHeuAbGsXRmQyG83lkZBgkg9BsDvlscUr2G8aas1Ig3qTAqSJgnv9mJwjZDaIwRl6+N/mPALmc+XOBbBbITQNycFK+0DdUTo6fyGRxZHQClfEEng4G8e3Kg/jrAyo+vucAbt1TgZv22bDNUoEtZQ4z0Fxt1bChGHTKIPR33baWObDZYsMN+w7ghj3l2PZKGTb/ej8273oFm5/9NTY8/Rw2PLETGx58HNf97CH87dM7cdSQU+SPB5OlgPK9vk7JKtJ4EqlED+LJBGK9Q7DEevBRey2EU7b60PFhW3h6c5n3Rv62oAAFKEABClCAAhSgAAUoQAEKUOBUFnj88bnCFfYIVTdDUKGGIJRQfokjNHOxPZK92BbJrrRFMN8eglC9EFoAwl7XsaqiPvsHimfoq9XBmR97WzMvxuJ5V3IQ7SMT6J+axlROVseZqc/xWEsOh8nOALkMMvkMZpDBNLJIo3Ts8UN5iwKnmkDe7IMrM9Fs4Y/ZJ1f2y5X9cQvvVg5LmgCQmMmgaXgU9o4uPOEP43uVh/E5xYXbKxSst1bgIssBzLFW4GqrA+vKFawr17Cu3Ik1VheutbqxyerGFqsL2yyqWRH6uwajpecfD0grsG1vISDd9Ot9xwLSTc88j9W/fAqbH34K63/+KP7koUfR3HUUvUbyWOXmex2Mlr7+QDyFgXgS8VQ3upNHMRiPYyDRg/quJL5SGcJSmw/CFRkRVcV2Iafy7wG+NwpQgAIUoAAFKEABClCAAhSgwPtSADjtTb8v8zH5+OytdPRbeJ58fmlzBM8W1c0xoQamhMM3ca69Acvt9Zin1GOR2oA1zkbsqPLjS3Vh/NTfjBdbjqIuOYTOsWmMZHNmD89jQZa5TFjOyc4gixnMYBrT5u1CkZwMTGWvUHl9bIi2nK4k1x0XA6Jjr8UbFDiFBOTpLU/1tKwGzWQwM5PBSDoDY2wSLf1DqO5J4KWmZvyk3oO/U534pOUAbn6lHDfsqcD6/Q5caXVhvVXD9jIFH7Zo+IN9TvzxXic+bHHgdnOz4/csdvP2DosLt1g03Gpx4vb9Gm46AZWjbxaQ3vBKGTb+eq8ZkG7c+QI27dyFjY89g40PPInr7nsCH7/vQRwOR9+XAWkqnjT7kMpl972JhNmjtC8Rx3DcQPfRPvykPoKLXN5poZYqSGd9bh777DU/d+Vn9Zt/Xpc+mnlNAQpQgAIUoAAFKEABClCAAhSgwFsUkMGls+kz4mDsLqEFPy7sgW0L7YEvigMNFwqt6Wrh1D8hXNF/Fc7QXcLtv0u4g3eJqtBdwub7q9Md/s8tdoe/IWy+7UKJbBSVLX8vbMEvC615vXD4bhVu/TvCGbxLqP67znT47/qQo+GuGzXP1zepPv9tlXr+CzWh/H/5Ynii5Sjc8X60jI4jNZOB7HFoDkDKAzN5YCqfNafDyypQmXTmzeFHMvgsDUkqBKDFgfLFO4UEtJSDymt5vIxS5VbafwplYnwr73MBec69div0BpX/PfZA8T3MPq70tkp9RM3j3+AMNgPRXN4cMBafmERwYBDOrk48qkfwrzV1+KyjEjusCtZaHbi6/ACuKa/A5jIHrrdo5jAk2fdT9v+8vkz2ELXjFosdN5U5sMWq4hqrBrl8fmuZHKzkNAcsXWvVsF72CbU6cI3VgTXlKq4uLwxeKgWcv+u1rCDdsl8usa/ANnOJvQWbXzwekK5/6nlsfeI5bH3oGaz++aO48Z6fo6K+Aalkod9nqXrz/XBtGAaShoFCJWkKsidpp9GHhNGD3uQRHEmmUBbuyXxWa3hAuALfEs7IXVeoobvmqMG7hDt0l3Dq3xGVTX+4uKb1i+e6op80/9HpLX7M8zAKUIACFKAABShAAQpQgAIUoAAFfpNARcWZwhUNi5o2swfeMlWfuUgL4zy7v2G+qncIVZ8U7mbM0UITF1Q14ezqFpxWE4NwNkFoIYjqqFwGnxFKYFq4whDuMOaq/vTFLn9uY10TPubvwL+EuvCz9iReMobgGplCy+gEknJIkjkNvhT/zLqelV7ODooKwdCs497GzdJLll7vbTyVh1LgdxaQ512p/ac5NEmG/LK6OV9Y8i7/IUBuMuTMlf7IFhHyWfJapv/mvwDkkcllMZnJYGhqCu2jY/AmUyiPHcHTgTD++3AjvuqqwV9UOPERi4Kt+xzYtNeOLRYHtlgUbLLK6fFy+JFqDkzaagair+0Vuq04OEkOT5IBpxystFluVjlUadb2uvvyOPn47xqKzn7+dosDN+6rMAPSLXvKsfEVCza9+Co2v1DoQXqtDEgfew7bHn0SVzz0CNb/9H7s1Fwwku+/JfalkFZWkMrNKG4yNE0mikOljF64u3vxF4eiEJVt5mftOdVNOPNgK+a4Qn3CqdeKyuYGoekPMyD9Tb/Y+BgFKEABClCAAhSgAAUoQAEKUOCtCMjKUbf7DLF79+nCGdDMfp+KF+aAJDUAoYVxhhYaXGYPqudrocEL7aHxZY5oZpkjOrbMFgwvVfShK+yewS2aB3/g8uIfasP4T70DT7V2wd6TQrR/GMnxaUzMyAXwxxa6m8OSstkcMrnC3KTfOXniC1DgZBKQxaJyNtLrNjlILFOsjJYV0nJQUi6XwXQ2g/6ZGXSMjaMx1YfyWCceDoTwzdrD+DOXEx8rV7DDYsOmvRW41qJgbZnsD1qBteWySlTFqhNc0Tk7vHw3bsuAdLusHt1XgdcHpNc/9zI2PvMCNjzyLDY8+Etcdv8DuPpH9+HePRbE34c9SEsB6f91PZToRWdHCt+o9UOoDRD2YO5SeyB1nSOM5Q49K6oi8h+ldom7757zVj7qeQwFKEABClCAAhSgAAUoQAEKUIACbybgDFws1OD9whV8YKkaGrjIoWOBI4C5DjkUKQBh82KOzZNdUdHQskUNDNxaGRj/VF0k+x29bfzxWHyyLN6bre0bybeMTSAxNY3RmQymsllkZM9DswKusJR9Ji8HJOWKW96skissKT4+KOZkyrf4vVLgtxEw5yIV20Pkcxnk5dT44lgx+XozOaB/egYtQ8Nw98TxYksbHvCH8N2aOnxRq8Ef2dzYWq7gGqsda6x2rLI6cHmZrAa1mxPkt5pVn4pZwbnF6sANZSpu3a+ZPUG3W05sVee7EYyWvsYNFhu277dh274D2PKq1awg3fjiq9i0aze2PvcyNu98ERueeB6bH3kc1zz4KK796SP41rMvoCterMh8H06z/00BaW/cwFBPAolUN7oMAzv97dhoPwzh8syYFftK+IiojLQJl/5zVpC+2S837qcABShAAQpQgAIUoAAFKECBk07gyoq2M1furj3L/MbltdWzYF0kMm+F1bNA3pbXpdvyvqjtLhwrnyArQB/3zDX37649a93uwvPk8Vs8nrnma8rnuI/MN297Cq9pHr+38Vqh6g3C7ntaaN7hOVoDVroasbnag0/X6/hpoAUvxHqgJQcRGJnA0am0GYLKSjdzOnZWloBmX7PJ0CefzZnhj1kBd6wirpgFFVcJy86hsq6Us+R/m6iNzzlZBaaRx5isCJ2aQtfoOBoTfbDGuvCoR8c3D9Xhc5obdxyQoadiVoPeJINNi4INZSrWmf0/Fdwshybt1/DR/Rru2OfEbRYFN8utTG4O3GpRcJvFiR0WDTvKNNxiUc2wtBQ4nmzXsheqDEhlD9Kte8qxYfd+vD4g3fjULmx57Elc9+CjWHfvo/ibB59AW1f3+26K/W8KRmc/JqtfDaMHI/EeJI0+WNuP4i+UWiy110M49cnzNb1jperfZX72exILhMczd2Vt7VkCON38nOd/KEABClCAAhSgAAUoQAEKUIACJ5vAyoOdD13mbAoKxfekqNSj4lC4SbhCe5ZVtkRXVEYjKysjkUtckYg4qEdETTgiqkJR4Qw/JByeH4uaqCoUT52oikRFVUS/3B72XOOMRVe6WiOLXU0HhRbZK2paI8Id1edVNL5ylaI3rVW8ke1V/siX6ptavutvG93ZMzhanRrOtY5MwJhMY2Q6g6mcrPgsDnqXfQ/NIFSmm4UOnoV4s9ApUR5V6utZ6rFYqo2bvb90Wx4tg1H5p/DMkzXu4vd9MguUzsKsGdYX+4HiePWzWdwpT2h54prDwAr9QUvndmHglxz3NWOey+Zxct181nyCSSOP7Z6cQnX/IHY1teHHdR583enCX1Y48clyFbeWKVhfpuBDZl9QBbLn580y2Nzvws0Wp9nLUwaft5Qp2FGmmBPlt8jnWFVcbVWxyir7g2rYVNwKA5NktWhhmJLsMyr3yd6gJ1swKr/frTL43W/DzftsuEn2IX3Vik0v78fmF1/F1ud3Y9uvXsKWp3fhmieexdWPPobVv3gYa37+ED5y/0Pwt8bQb6TQaxhIGAl0J0+OilLZlzSRSGKoJ2n2KY0nExiOJ9F6pBf/Uu3BQnstTlci2fWOyLCw+2tEXTQqFG/D1qqW4Kryhj892X7/8fulAAUoQAEKUIACFKAABShAAQqYAnMU/4/mqXp8uRrqXGkPdF/qCEI4AxBOf2FzyWsf1tgDWG0L4kKHjvlKaGaeFsWZWghnqiFcqOq41OGHcDRC2Oswz3YY67VGfLw6gG/UR/HTcCd2He2Hq3cYodEp9E1nMVFKLN9gGvbJHHzxe6fAWxOQEamM+meKDUFfW+WcBpBG3qxzlkeZ1c7m0CSzhPo1X2J8JoOe0TF44gnsbIvhxz4/vlpVg0/ZFfx+WQU+sbcCH5Z9NPfbcW1x4FFpmJEMRUvDkN5OiPnbPOftvP774VgZkN6y34Yd+2y4ZW8FbnzVii0v7cfWF1/FDc+9jBueeRFbntqFrY89gxseeRI3PvgYtt33MLb+5OeoDIbRJwPSuIFEMo6jqfhJW1FqGAYMI4W2eD8ebWzBdbbDEFowJ9SA/3wlmF6kBCaEO5IV9sAX+WuVAhSgAAUoQAEKUIACFKAABShwUgrMU8Oflr1AlzlCxuW2INZUhLHKFsRltgAutOtYYQvhHHsEQpWbDqH6ITQPhNKABY5GXK7U4/e1Bvzd4RAe0FtxoCeJpolJDOZluDPrIpfEZzJAdhr5bBq53DSm82lMIWOGQLOO5E0KnPoCpX8gkP1xkce07ANa3GTlZ2mAvDlEXv7o5HIYz2bRNz2NwPAoDnT24H5PEF9zOPHJ/VZcvXc/Liqz4qZ9dtxs9vx0YnOZG5usTmwqs2OzVSlMjT9Jqznfi8B0dkB6894DbxqQ3vDEs9j+2DPY/OATZg/Sjfc8hJdr62D09qE3YaAvEUfKOHkD0u6kgZ6UgcmjSfQbg9jT1oF1jlosdPhSK5UwhCMwLNzhcaF47jgpfwnym6YABShAAQpQgAIUoAAFKEABCqxwN++7RAlBKP5JM/xU5SR5L4TDi7NsjVhl9+I6uxefcHnxlboI7g224dUjBhp6R3BkdBKD6RmkczlzKraZahWDn9IydrlKuLCYvbCoWO7Pmr1BZS/RYhB0fFXwqR+M8R1SoLhy3lwuL8992UIiX/gpkUHoRCaDI2MTqE2m8EJLK37g8eIfKw/ic7ZK/IFc+r1fxdUWDVeUFabGb7Sq2Fqm4QaLik3m0CQ7tpU5cFOZA9eXKbjWqmGjVZu1zF2ZdfvkXP7+bgSmMiDdsd+OHfsqsH1POba9UoYtL8+qIN35a7OC9Nqnn8eqx5/GlQ88gs33PYStP/4ZnrbbEe9NmQHpQDyO3sTJG5D2m4Obkogne9Cd7MFgIglPexL/oNZDyE0LYIOiZ6864P8sf6NSgAIUoAAFKEABClCAAhSgAAVOjIC7baVwhTcId+xaUa4vEfbapcKtrzH3VUcvWmj1LFtS1XSdcDWvFpbmheK+2rOE6ll0qStyzRVaaL3cLtBC65doofXC3JrXi5qmq88+ELlQHIheJna7zzlH9a69wla3/roDtdfNV/wvLtV0bFN8+BN3AF+qCeI/GqP4RbgNu7sSqO0fQiw9g8mcDHBKFxmIFibGFybEZ5HNy4XA2eKyYbl4uNAOsZiXFu4XVxGbbUVla9EckM2xE2hJldenvkBOVlbn24EcIAAAIABJREFU8mY1aGJyCm1DQ6iJJ7GnvRMPBMK4s6Yef2Zz4vayCmzfa8WmvTass2hYa3Vho6wGLXdhg9WJ9WVO3GJx4laLhlstKuRApe0WxQxC11lVrLUqWFMuq0Y13GZx4RaLq7iUvhCavhsB43v1NeTy/xvKVGwvXpfaCLxRWwDZakD2SJX9UuXt2cdusyjYvt+OG+Xy+j1WXC8D0pf2YdsLr+LGX72Em3e+iFt3/hq3Pv0CPvbEc/j808/jm8/8Cv/17K9Q7nYjmew1A9LeRALJk7iCtDeRQl9PL2Q/0kTSQG88iUHDQDTVj/93OIzr7A2Y4/Snher/+9U27/olNm/xd09knQDmnJhfjHwVClCAAhSgAAUoQAEKUIACFPjgCMj/mXRFVFHVMi1czVPzFT1yoRL0CC0wKaqio0LTPWfYAt9aUtkaEu7w6BzVHxEO37On2/3Wxc7w2MWuaPo8VzS92BlNz3E1pYWz2dzmOEKjK2y+o2sdvoHbKv2RTx9uGv+GtzX9P23x9ItdiWxtsg+x8SkMTGeRzubNCs9jYaiZcJZizuNVoGasKYcmHdtkuFU67rU3Xx97yaMKlaUwlxfL+7xQ4D0RKJ2M5gAwGetnjp/Txd6fZq9Qs0o6b1ZKy6eY/wBQvJY/C3mzKlo+V1aDyvsy/AfGMxn0Tk2hdXAIBxMJvNQcw72eKL7lOozPVLhwh8WOHRYHbrA4sMmiYK1VxRqrhk3WQpXn9jLNHJwkq0Nl4CgDvO3FgUnyvgz3ZAXpNXLyvFXBdouGm4pbKSS8SVaXlpUqSE/96tHtFjlkqhAK75BDpywqbjM3DbdYpIUT28o0bC+zY5PVgavL7VhWruCicjuusNqwwXR04KZ9Nly514bVew5g+ysWfHy3BX+59wDutDjwnxVO/LKmDq82eqEFgzgc1NGo6zjc2IBDtYfQUN8AI54wBx2lEgaShnHS9iAtTLgvDG2S78WQU+6TCQzEE0jGe/F8pAOrtVoId3hmnRZJX+TU08IdSi9yhY+ssFoXfHB+gfOdUoACFKAABShAAQpQgAIUoMAJE5ijhX4tnEFzibtwyp6fwfRqm29ijT2QXmb3tQlX0C80f/MSezQ3T/YFVfS0UPzjwtGYOd3RiKVqIz7k9GJbTRCfr9Pxb4FmPNbSBWt3Hxp6R9E1PmUui5/KZM0l7jLTZED5nkRz/KLvAwEZ1JtL3c1MX1ZJy8nwhQpo+Zjsoyu3NLKYNmukSz8v8qem8JOTzmUxOj2DxNg4Ir0DcHV141fNLfix14evHKzFn2pu3GJTsMZqx4b9dty+x45bLIWgUoabpSnvs6sX3271Zem5b/d5p+Lx6612rCm34cpyB64st2N1uQMbrQq2lhU3q4LNVhXry9y43uLCjn0qPrLXji377Fhb5sBtFU78lVaNrxysw/2NPuwKR6F0dqEhkUC0rxex/j509fUh1ZdCsrsTna3NaGuJQvd74Wusx6GaKhw+eAiJnpN3WX0hFH3zUDduJNGfiGO0pwep5ACqWuL4jFv2pq7DArt/cJMthOVa+J4T9ouRL0QBClCAAhSgAAUoQAEKUIACHxABLfhlYfd+43Il2LHa5sdKWwBL7EHMt+sQSkBuOaH62xfYvVju8OBcpR5XOhtxR40ff+uJ4t6mIyjrSKChdxAdI2PoTWfMZfEy5JGXnFnRJvt/ziArp2fn5TL5QuWbrH6Tm7wwLDUZ+J8PiIA83+XPhnn6yxvmnSzyZoPc4gOyDUQ2j1wuj3Q2h/6pabQODaPyaA9ejLTg3no/7nLX4gsVbnza4sBH99mwbb8NW8ocuNniwC1lqlkFur1MDk7ScK1VxYZZweipGFK+l+/p1jIFv7dfwUf3q/jofg2/v9+FdVY31pa7sNmq4eb9stJWwbpyOz7m0PD3VdX4oceL3U1t8Pak0DE4gv6pNCYy8nOy2Ct5Jov85BSmh4cx0pvCUNKA7C1qdHTiaKwdzU0RhIJ+eBvrUVd7EAerqtHd2XWSV42+eUDaH0+aw6eSRjf64j0Yiqegd8fxjRo/Fjq8EEoI87VwxZbHPXM/IL/B+TYpQAEKUIACFKAABShAAQpQ4IQIqPrLQtU7hOLLCqURwlaHeRW1WKU1YkeVF3/lacIPo114vsOAkhiAb2gURycmMZTOYjqdw0w2jynIidilmrgMkJGpaCH8yeYLd4+tbZeHyU0mRK/fPiDhGN8mBcxk1EzBiivrixWlY7k84pOTCPb2Q23vxFN6FD843Ii/r6zGHaqG2w6o+LBctr5fxeoyJ1ZaXVhS7sQl5U5ca5VLuAvLuK864MCacrsZxsnra60OTpMvO/GDoWT/0NJ2mdWJS2TrgX0O3PrqAfx/++z4sq0S/6+mEQ8HmrA71oXKRAotQ0MwJiYxMj2D9EwWM7I/LArj5bLIIINp5LM55GZyyE5nMD05jfGRMQz2D6K/dwCJeBKdR7rR0d6BaCSEcChoBqT1hw+hyuVCR6z9lA1I+xIJyN6qiWQcPcke9CTj6E8YSBztw88CLbhcPYwLFV9yXSQy74T8fuSLUIACFKAABShAAQpQgAIUoMC7J3COGlq7wqGvEY7gBaIq+peiMvh14QzduVwN3blSjdz5ITVy50pn5E5RGZLb10WV/lnhjlwoKoIrRXXzPxb2m49/XWihzy9Umz8lbKH14mDrV0Rl5E5RHblTHGz5O1Hu+6OVaujOdRWeO290HL7zT12ef7rNHQzfUhPNfqWxFffrHdjTmURD/wjaJ9IYmclgOleY/m4u/s3PmL0OZZXbTD6HKfk/9seL3czOiXKZsPwf/um8HJ1UmJAtg1AZlBaWFBeCgGMjkkohaanklNkZBd5rgdI5WbqeneTLfbMuxw55zb5Ze2fdLB0iT/WJbBbGVBrh4RG4enrw62gUPznswZ1qFf7CqmJHmQMbLHZssDhwvUXBDfs1bLc48f+zdyZwbtz12R8cSMLlhEBISEKIE8exY+P7wGcSh1w0EK5yl7OhDZTCy9v2fWkLzdsGXnhpgV68hb5AS9oCIbE1Gu1Kc0l7n7qlve9Dx2pv7Wp163k/v/9oduVNnNiJndjev/L5e0aj0THPjiYzXz2/37Nb1LDb6sR+ScMh5hBVcDfrd2n0AN1N/UHp+WZPUOoDKpGT1OiHebjcT/SVdFq+XO9N/T6Nnp/U99MIUKJQJGotYPRUpT6rKms7cMiqYD8rhTd6rR6xKjCWGQCU4PMOq248V1RwyCLjyEkZ91hkvMeq4kNyLb7ubMIP2gL4bVc/WqNx9M8nMZXLsWAscs8bfWZzxt5U7hdL7uASG2XHaHm+WMghl0sjk0sjlUlhLjmP6akpTCbiiEXGMDbcj6HBXsNBGvTD625Da3MD6lw16O7ovGQB6Vg8ikgshtnxOObG45iMxEBl9/HYOKaicdh7xvGQ3p7cpHj/+3o99HuCI/R7gh44LjjDD7xODz+6Xg99Zb0a+soVNX1feqPW9eaX7//y/J24AlwBrgBXgCvAFeAKcAW4AlwBrgBX4IUV0EIfFfSOGkHzfedVzmD4jYoPgu6HUNcFQfGWBNVPPUGnr9N8szeqPtwk+6dv07uH3qF3xd4kBwpvkQOla5Vg6XolWBK0YEFwhvKCM5QWZHdJkNtLt1c3lw7K7cXP1gcKT/gHSv85OlVqnEuW+jO50kw2j3ShyFPdTXrFp2tSARZ4xID+s53NxmMG2KdGEYS4cgAbBaqRLxbZKOXzKBUKKJTIUW30EM0CmAPQO5+ENjKKf/X68RfOWnzRpuOjoo5HymE+uyQDxFXCQ3ImVt4nqFd535w/3XLz8bU63SppuFPSsF3SWGsB6gdKWqzoZUBlAswUoLTTqmOLpOP6KgVXVMl4u03BVknGDosd+5+x49hvJXzU4sBXlRr8nduPE8PjaJ+ew3g6g7lcDjkWqPXS24VQ25FCoYBcLod0Os1Gcn4es9PTmEpMIjo2jsjoGAb7+9DX280cpF5PO9pamhggDfj8lywgfb4epRTkRCMYSeCrenvpBkc7/f+wKOiB7DqHp1tQfZk3Ke7SW/Ug3qp3F65xdDz4wv9z5mtwBbgCXAGuAFeAK8AV4ApwBbgCXAGuwMunQE3460JjL0HQzrfJgaUtjjBuqQ74rpJ9yqsoMImAqepfuN4RTl3nCOMyOUT3CZ5CcLhZWfx11c04pLbjA3U+fKk9jB919MM6EoNvchbRxTQWCNyU2Q+7hC8WgHwehUKWIR+KiOE3rsBaVYCAJoUhUasIKngmvFkZmkSuT3JBZ0pUBF00eocui0VtJkqYSKfRPT2DuuEx/CrUjW83t+Nzeg3uszmw92QVdpy04zaLgutsTmyxqjgmqthfDk0yA5PWKsw8H9t9TLTjbms1jokOHGU9WRUcFw2H6GabgiurZQhVGm6WarDN4sShEwqOP2PHAVHGcdmFx2qa8SN3EL/tGoAnGsXQQhLzRfr7my542leKKBVzAA3qH3sObs8FSOcZIKUS+0lEI1FExsYxNDDAAGlHOAifpx3trc1orKuHp619TQJSgqcTFOJELQhi03i8NYybHS14oxyAoHakBS0EQQ9lBTX4sxtqupNvkoMPvXz/k+fvxBXgCnAFuAJcAa4AV4ArwBXgCnAFuALPr8Djj6+7Rg/91RWUIK8FDeeoRkA0hBv0Htxi92NTtQ9bZR+uVD24XvXgoO7GR2o9+NO2TvwmPICm6DTGltJYXF3+W6SKeHK4ERk1Uz8M7FMoUSBMuf531fPOwTU+fwmuwMWlAHOCUuPcggG7CgS8CHwVUKR+kMUScoUiUpkCZpbSGFxYRHM8jv/q6cdfN7bi83YVD52oxoFnqrD7pB27RAeo3H27pGJnGYbeLaq416LhuEVnZfBbbEZo0mqn6PmAhWvpNfeKCmhQMNWucl/Ww6ITNK63ubBVcuK4VceHRA2fs+n4qqzju02t+HW4E62JBCbTWVYGb+zAdHCkA6npLCa3MO0jNGiejqsv3TVqflnomEyjWCwin88jk8lgaWkJhoN0BpMTCcQjUYwPj2JocBC9PV2sD6nf62YO0sb6ejTVN1zSSfbP5yJlkDQewXRkDPORWdhDYzjgaIYg04+JAQKk9ENkzw013VMckD7/qQl/lCvAFeAKcAW4AlwBrgBXgCvAFeAKnKoA8CrhqY7LBZfr1YK7nIxbXX3FxurqKwQadHsc69h8eTk9Zg5z+anTviuEahrVVwhPPXW54PD+3jrZN32Dow3vtLfgoNyCI1oL3tvgwR95O/F/ugbxn5EE3NPzGFlcwkw2i2yBko6NUl/D0UQ9PkssJZ56f9IycrUtldchf2i5Cx7zx1HpL63DICmDp+YlOp9yBdagAsz9Z3TGXSoWMZvNYXRpCb6pGdhGx/AvgRC+1diKL2i1+EC1ikOSHbdZq7FVlLHXomKXqGGz1YmbbS7cZNOw0aZhp2SUcxMAvcOmYYuk4k5Jwe02BVRSTz1ED5ymbH4tAc0Xs60rZfIrbQdI5z1lOLrHImODqGKLTcNhm4KPKS58pb4ZP/IG8czACNrikxhKLmCaUuOLBWTLYNL4IcloqkBO4VyJHiu76yt+TypjUzqCsv/K3ZbPyReH4OjzAtJoDOMjoxgeOhWQkoO0uaER9TV1rAz/hUDipfp4lPUkjSI5PoaJ+AS04Ri+oLdhVzWBUg/9EDknqH7vFYr//j1uGGn3wGWCC68+9X/+/B5XgCvAFeAKcAW4AlwBrgBXgCvAFVjrCsjBzZfV9H7uZiV8+K1K8K+v1UJPC6r/l4Lm++3rFf+nbtDDv9qgBn59ozMsrpd9PxD0wE+Fmo4TgjP09G1ql3gLDd2YCnqvKDi7REEPi4IeFAVnQHx1jU+8oTYoHm0Iih/3dIuPBvu6/jQ8hH/pHYc6NonOyXkk0jmkmMOz8pqbnEx5lEp5FEs5unwvO5gMsGNcv9N8udSTJpXmJ7PE3nRDsfVMdHpuykMrPy2f5wqcEwWW91d6NfNOOR2Mdl/mkDbeiR4t7/bLb218H+gR40ZfK+odSj8yUJL4eHKRtaJwjETwi64+PNHmw5ed9fiITcWDJ6vxrmeqcIfFjo1WBdusKnMm7hd15kg8JFLQj4a7RA33iAqOWxTcazECkSjkZ69VZn0v7xKdOGpx4gh7no4j5d6jFB70XLDvxUDDi+E5BIRpGAFIMrbayGkrs/t3iwrT8Jio4DALSaJ1NRwRKbTKCJo6KBohSzdKTmyy6thVXve4pOIDdic+r9XjG3Ut+IEnDEvnANzjExiemUMyR7iz8kbuz0zZLVx2grIkuQpHqLkzlfko7Xvm3kevRYuNfYvmqC3Dyj5W+U5nO28CUupB+pwO0mgMY8MjGB4cZCX2XZ1hBHwelmTf3NiA+honxkaG12yZfSIygYloAqMTYxifGMVkNA5/JIE/bw1ig9IGQQ3iGiU0cZXsfer1dT3SGxTvHwo1Pf8g1Pf9kyB2v3Gtn/7w7ecKcAW4AlwBrgBXgCvAFeAKcAW4AssKXO70f/MaPYjrnMHctYqv+BbFgxtkL65VvFin+KKC5m8VtID3GqUD18ghutjC9XIwKejBMUHzQlA9zKlyhcODLVo77nG58bnmML7p7cX/7R2HYzQB//QiRhezmM0WkaUSXnIwne2VNF+fK3CJKmAiJwahKlgo3TdGCblSEekS/UxQYu5p4/tD/UGpLyT5qQ18RW7pmVyOlcW3xhN4ZnAEPwx24M+aW/ExrRb3Vut4yKLiPScV3GMx0sx3lEOTzqb8ndY1x8UAK1/Oz0gQ+E6bjDtsdmy02XGbzY7NNgcDoUes1BfUAJ8bJR1vsblwo83FApN2SDrW2xS8QZJxp8XOUuPfJ+n4fa0Wf97Qhn/yh3BiYAgNsQR6F1OI53JIUcAR7QMX6RGVAGllSFMqlWIl9jPT06zEPkY9SEfHWA/S/r4eMEDq9zJA2tJUh7oaHYMDfYiTkzIa44M0iMXQH5/Gz/yDOO5og6C4sU4J4ColgDfJ/qU3KqHS5c7O/tdroeuWTwT4DFeAK8AV4ApwBbgCXAGuAFeAK8AVWLMK2DxbBLvvFkHxfkvQglOC4o8IMoUhhSDI/lFBDkZZOJJGqfI+CA4PC0naqLhxn9OHjzWG8XV3D74bGsS/D0bhiM3AO5vEcCqNmVyelXESzyqiCIpMoriPfKmAQhnmGD1BL1HixTeLK3AWCpAfj5LiqV0E/UffGpon56fRp5Ha6poI1HjhXLGE6UwG/bNzaI7FYOkfxE8DIXyv0Y0/UevwKbuG45KM/RYHDp5UsceiYatVxyZJB4UkHRYVEKw7KpYDlHj5O3O/niuQetSq4C5RZlD0sEh66zggurBXdGKXVcMWUcEGi4JNFhWHrRo+Xu3Cl/UG/EWzB/8Q6oSlfwRtsUkMzicxt5RGhrUZKfeNZb1j8ygV86D+ylmjgchZ7HEXxqrGvn1qir0JSGenjR6kBEij4xEMDw6AAGl3VwdCAR8DpK3N9aiv1Rk0nYjGGRjkkDSGWDSOmUgU09EYbL1DeK+rHVdX+yAoHRTghKuU4MwGvSNyTXXLTWv2/IdvOFeAK8AV4ApwBbgCXAGuAFeAK8AVWFbA4fueIAefFLSOoKAF85epgczVDi9usXvxVtmN2xU3HpLd+FJtEN9p78O/9YxAHk8gMJPESGoJU9k80hSwwa61jXJ4FuTBbHBGgSbr+1ksu9wqYM+FcXnOPwVX4AJRgMJviiWUaNB3igXXEPwyXKMLxSLGFxbhS0xB7B/AD31+fKWxEZ/WavCBKhV3WWXcKqp4raThKpuCDZKKbZJRHr/HqrGydir1PmiVcUR0YI+kMEhKTkeCdwRJ11Lp+7mCoM96HWlF6zfbdFxe5cR1Nh13WjXsZBpX40HJji86dPxNfTP+LdgJ5/AY/BOTiCQXMJfNgcA33ejIWkAOOWSYi9jA5gTJS8hTywSamq5RespFZsk34ShNKx2kFNJEKfZzqwDpyPAwA6TkIA0F/acAUgptokR3GhyQxjAZjWIiNoZofATRiTgGhibwJ7V+bCE3KQUk6oGiUBP0CtUt65fPB/gMV4ArwBXgCnAFuAJcAa4AV4ArwBV4RRWgQCS4jLCEp3CZIPluF6rdt90guV93yueqarteED0bBUfHxlMuasgB6vBsZI+Jno3XOpo2XqGHbmPPdbtfJyi+25cfp/VoPOXaKPzk5G2CrfU3QrWnbYPmz72vxosve7rxg95h/CqaQMvkDHrnlxBLZ5HMZZHJ51iAR75YQJ5CNQqUPEwwx3C2UYEvdQmlznf0n3EZT6DH7JFIl/s0jH8vECzFPwZX4EUqcDY06szXXSgUMJJcRMt4DL/u7sUP2r34b3WN+LBaw0rj75Z0HGZ9QWVstMrYSsnlVh17RA1Unr1d0ljZ+z4WmKRgn1XGAdbfUmEhSUYPUA37RQPkUYk8BShRwNLZlNc/CwxeQu7TSlBM85XD3O6Vdcp6U7sBUcGukw7sPmHHrhN2PGxV8ftqHf6m1YMnu3qgj42jY3ISY4uLmMmkkS7kkC/mASqPN6E4a59gHDOpRSgda2mY4NzMl2OwlLUPNbDpuewJ+iK/EGf9tOcDpGaK/VRikkHPyNg4RoeHWQ/Szo4QwkE/vO42tLU0oL7WhZamBl5iX9FeIBofx0Q0hpmxSUxGYohOjGEsFsdPvL1GeBNVhNR1PSVY2t4uSP4bBcV7g+Bwv014/KnLTznv4He4AlwBrgBXgCvAFeAKcAW4AlwBrsDLpcCrVf+RV+ldQ4ISbhDUYLtQ01UUajryguqdFPSgX9BC/3x1bc/jgiuQFOpCeaG2qyDIwbnXKR0dlyn+ZsEZ7hFqu4tCTWdecHXl3+zsyV/m7MoLsr9LUPwTgitQEGqC+WtqAvlDDeH8h1u78/8zNJj/l8F4XonOlnqSGcxkjYT45SvcSp7DgpNWvEsEQs2+iGw1+qdifVqT4Ojpb6uecPoV+SNcgVdUAXNPNaeErYzun+Tbo/CwIqjSmQLhzR8E6PvBfiQoFVBiD9IKObAV6deCApAvlJDM5RBZXERgahbq4Ai+5+/CH9a14gPVTrxblHHkpB2HT9px0CJjr1XBncwRqoHcoPusGg6Ww3wIeFKwD00pCOiIVWFuUCMxnkKTjB6jFPxjDA0UtFSZJr9XUrFHWklHNyHgpTQloHlQdLJBIVPkmD0kKthks2OX5MAx0YH7RQcesMi4W3TgqOgoByspLGCKwqYOWZ04IDqxTdSx3qpjs6jhmKjifVYVn1Fc+B/1DfiJPwBX/yD6ZmYwl86yH5GetROzHcrcq+iIadzMJTRlt8oFywvNB+lA+0IrVKx7gc6a7lFykGazWaTTaTYWkguYnZ4GAdJEfALjo2MYGRpivUZ7ujsRDgXg9bSjraUJTQ21qKt1IRYZRzwW5Q7SKJXYxxggnYrEQa0HxmMRTMRGEUnEIfUM4f1yS3G93TP6VkcgLbhC6bdowdQblGBRUAPPvFznPvx9uAJcAa4AV4ArwBXgCnAFuAJcAa7AqQrUdn5aUL1FQfMUbtK8uV12N7ZXe3Czw4vrZF/xrbKn8UbZV32gOph/V1UAWx2hhau1DuoVqgu13RD00Mw1Dk/0tqp23FrdjBuranGv2ozH6n34UagfNZEpDM4vYTpbQKZIpZnkSiqhQC7QEjk+c6w76AV6/cw/FlfgFVHA7AlKfUHLOJT1CDXuG8FJFJaUQZ71CmUfkv06UO4RWe4kSutPFAHvzCx+MzCE/9XShk8pOu62VmOvtRpvt8oQqjXm4KSeoAQlydFJoUmXEqC8ELZllyRju82BbTYHC1DaJil44KSGuy069kg6Ntp0CNUuCNW1EKpc7D79HV5tlfBmq4gDJyz4mFSFP69twH/5w6AArIHFRcwVCkizYyodV4EcuT5fkb324nvT0wPSJKgHqekgjY6OYbQCkHaEg/AvA9I6uHQV4+OjmIhzQHq6FgNTkRiS4xFMRSbQNjqDT8pNuExpwaFqPwQtTGn30Q12v3bqCQq/xxXgCnAFuAJcAa4AV4ArwBXgCnAFXi4FXKGHBS2QFRQvBIVCFHwQ1JARlKQESiw8yRmMCaq3JMjtWKe05W/S2nK7GgL4eIMffxrow4/7RiFGpuCdnkMinWUgdOVS2fC2sciXUg6FUpYFeyBPrraVoveV9fkcV4ArsGLOI3topRu0HDHPHH00X2Q9I+dyeYwlk/DEE7D2DeHHvjC+UdeGz9tdeP9JGcefrsbuZ6rxdlHGZquOuywu3C06cYxcjRZyf5Iz1ICivNT93MPh/ZKGu0UV99CwaLjX4sRdFie2WXXsoB6tFoW5dY9YZDxiU/FFrQbfaWzDzwJh1A6OoDsxhURqCdlyf9DlbwjZh6lMPp9DqVAA68Fc7sv8XKbP5efxGabAcwFS6kG6kExibmaWAVICfrHxCMZGRpYdpAyQ+jxwt7WgqcEApIP9vYhxB+lpHbTRaALTkRgWxiIsvGkoMoHvNPlxpdoCQQtSX9IRQfM4X65TH/4+XAGuAFeAK8AV4ApwBbgCXAGuwMWgAPAq4UyGILyKbQ6tS/OVzzG303jMvCesXue1augj1zuChWvsflzu8GKd4sY1cjt2ye04rrnxwRofPtcUxnf9ffhN3yjaEnMYT2WRyhvhSMsX4YzVUMiL4QwlXyi52yjsxQjFNsAOXZBmAGRZTnb5n5UqT37ZzhXgCpAC1ACS9dkFg2JLxRIWCwWWGj+cXEBwagbSwDD+PhjGV2rrcJ/DjlskK3Y8Y8O+k0Zv0KuqXBCqarFRcmKH5MQhUcc9Fp2FIm2VFGwlR6PkYCXeOySZuUgJklJ5PPUZXelzee6BoQljL/VpJWx+c5WKy20qNtlkHLYpeKBaxSc1HX9W34gf+/ywDwyhY3YW03mKRTJvdNw02ygA5BrOsl7LRtdPcooZSf6mAAAgAElEQVRSyxFyCmfY8nKDEX5MNQV8wSmV11eW2DNAurCAuRkjxZ5K7OORKAOkA/29oBJ76kMaKAPS5sZ61Dg1lm4fj0VOCwhP56xcK8vH4zFE4zHEYtSKYBxT0QhmYzP4SbgXN9Y04cqaELbIgepnndOsnL3wOa4AV4ArwBXgCnAFuAJcAa4AV+CSVYDgpezeLMiBbYLTv1VwdmwVHIHdb6npefR6tfMxGrfonY+9WQ1/er0j+Ilb9NAf3qF2Pra9vPy19vaPC9Vt7xXqO78kyL5P7tc6v7BN7XzsbXrXo69RQnsFOfSwUDP4qKB57xQc/q2CrWWP4Ax+UZDbHnu73PbYQZfnDw40Bn+ypyFY/GRbJ77t78d/9o1Di0wiNDOPsaUMyJlGriUK6TDcSeWmh8UCigRDi0bitcFBKQKpHJNEycDFMuep6BtKL0OQlPonGpf2dHnPr+Zf8Cqer/CKKmB2W2Qf4pQ7FR/LXF7+1aDyroGtyktY01DjB4PV7XJpjUy+gHg6g875ebgiUfymZwA/bPfhz2qb8RmlBg9UqdhEfUHJ+WlRcdCilHt6Us9P6uepYJ9I4UgyDlllHBVlHLbK2G8lGGrHbsmBfZQiL1E5vRGytE2ikCWVJcsTIF0LqfJG71SjfyoBYeqjukNSsFciPan3J/VTNabUX/WgqLB1lnupWqmXqobdVg2bJR3brBr2UJsC+ntYjD6i91sVfNjhwudqmvC9Fi/+K9yF2tExdE5NIZZKYSGbY8dX6h1bKhHupN6yxjG2UCqw9gnmEdI8BBfpcMmOocaPVOwuLVqeqdgn+ewLKlAJSDOZDAxASg7SlRJ700E6NNiP3p4udFUAUgpooqCmgN8LDkhjpwXE05Fxlm4fjcVBI0LTiQgS0Sga+8bwidowVbDUCo7A0Rvquv7oMof7E0Jd12cFvenGS/YckG8YV4ArwBXgCnAFuAJcAa4AV4ArUFbgH6qvEPTgbwUtGBH0QELQg0uCFpwW6noh1PdCqOvBurpuCLUddOEwcZkrjNfX9+Kahl7cXNeHtzk7sU4LQajpgqD5h65u6MUb63twGfUGVfzZy5QAbq7twh7Nn7q/Lpj6SHNX5svhUTwxmMCv4nOonc+gZymLZDaLXBnqPOfVJNHPlZpfFoNk2JpWZleeZ0Kg8mMVq5QfKa9q3jOnK6/A57gCF5oCJnsioEmAio0y2ifgT98PAlh5+mGAmaYJXlGkEv1oYMyVrdQolPLIFPKYzeYQW8qgY2YWdZEonu7tx498IfyP+jZ8SGvA3ZKKQycdOHCiGgdOOrCP9Qg1wOZOyQBzlAbPQB8L/TFdnwbgI8hnjv1W6i9KzzWmFJJEDlFjapTXV7od14J7dK9VL4dOkUOW4LLhqN0vyTgiUliSzEKnSENTP4KoW6wq7iQtrRpz4x6SNByocuERuQ6P1TTj8RYP/m+oC+LQMNyJBOILC8jkT9MVdPnwtzyzcuA8Za78jahcbfWXhB7jtzNWwPihrsR+6CsUcshmM8hm01haWsTCQhLzs0aJ/QSBvLFxjI2OgABpX283ujrDCPq98LS3sgT7hroaNj8RPz0gXCtO0dNtJ6XaT0SNHq0U4hSLxVio1fR4DJPRSQRHx/FYSye2OtzF1zd0QnAGIbg6+gXZ935+zsgV4ApwBbgCXAGuAFeAK8AV4Apc6gpo/k1vdXUmr3KFnYLq+w9BDxUF1Yd1sgeXyV5cJvsgyH7c4PBhi+wvXSd7QY8LmndCUIOUJg/B7sXGqnZssrcVbtPbcbTOh0fbOvG3oSE8ORSFHE/AN5dEJJ3FfL6IbCmPXKlgjGIB+QL1NzRK48/4ypKvyBVYawqUCSlhTypxpsG665b7PdLD5PfLl8ptJSpgVRYlJNJp9EzPomFkDE929eJ7rV58qa4J76XApCpKf6eEeBUbJR1XVzmZs/OAtNIX9FIvRX8lto+S4o9aHThM7lDmENVwj8WFQ6ITO606brPpWG9z4irJiTstCo5YHHhAdODdsoJP19fjCY8X/9ndi7qxCHqmZhBfWsJ8LotsIc9KtkvUhqRQZIF0BM4rdom19u25ILf3VECaZ3B0BZDOY35mFtOTUzAB6fjoKIaHBhgg7e4MIxT0w+tuQ2tzIxrra0Gl9okJDkhPB0hXLzeT7mcjMcyMG67SkegU/s3bjS1aKwTFW9yphhc3OTxfvtRPBfn2cQW4AlwBrgBXgCvAFeAKcAXWvAJXNna+42213SPXOrvGBMU/KKj+EgOgsh/rlAAucwRxtT0AweGFYG/DNfZ2bFc8eLAmnPlES0fpq4Fe/KB3BL8ZnUDN1DyG51OYyWSRzhOkoaLNCvsmK+E0yjiphJP+oz6h1NOOX7pfkNfv/ENdQApQL11WwrxsHy2H47CFxgdN5XOsbDo0OQn76Ah+3tWFv2v34X+6mvBZuRbvthF407DFqmCrqGCnSCXZOgNyd4k67hYpyEdhg5ydrwQ0vNTfk5yxzB0radgm6aw0frfViQMWDXtOKrjDYsc+ix2/Y5XxKbkGf1rXjL9z+/Grrl7UjkXQMT2DiYUlpLI55FnInIE96V8DmBdZiXyxWACVyDMfMSuHv4B2Zv5RmAKVgDSfzyGXMxyk6XQKi4tJJGfnGCClHqSxSBTjqxyk4TIgbWtpYoCUyux5if1ZAOJYHOQqpeCm2fEYZmgaHUViIgGlJ4qPO9xYp/mLgsIB6Zo/WeYCcAW4AlwBrgBXgCvAFeAKvBIK4FWCy/XqUwawbtUnWVnnKVzGQo+eeuoygcbq59J9Wodu1G/UfJxeE7hMUN1XCXpQFFT/z9+gBjw3Ony4rrodN8ot2Co34x69FZ9uDuCvA7349VAcDVML6E+mMZnJYalQQr5QQilfpLpesIafrJcn87EhjxyKBG/KzjeasEAPI/vFyE16rhJOfvHMFeAKPEsB6pmbRwnpUgnzxSIS+QK6FxZRE0vgyY5efKexHX+o1+L91SqO2Ox4m60Kgq0Km60KdlhV3CFpuN7mxJtsTmxkcI7coUb/y52SjNuqZNxaHhTiY5TCc0h6roEttRFgfVqtKm6zOlhI1YNVdnxOc+JbbW34955eOCcS6FxcRDyTYcFY9HenZgko0qAeoUb3ZDqeZlhoEnuUHV9pGQUmUQgdBS1R/9DlH6qetVfxBa+kAs8NSJdgAlIqsScH6eREwgCkYxUO0q4OhEMB+DztzEFqJtmPjQ4zx+lqtyS//2xwSnB0MkqQNIqJyDgiI4MYHBzAaHcXJgZGcHIwjstlb1GQvV9ZdQ7G73IFuAJcAa4AV4ArwBXgCnAFuALnW4H1Suftu+tG3Dud/fVbXL31t7q6699a0ysK9rYvCqr/AUHxfUfQgj8T6sItQn1HvVAX1gXV9xdXK4HfCnUdFqG+o4Etb+iuF+q66291DtRf5xp0rZM7/l5w9fxCqB+oF+r6GgRbq/161VO3zdHmeZfejo82BZYeDw3O/2JgAmp8Dj2zSUSXMpjP55FhJbyGS8m4mKQAD/J+kvuzyFxMxEfpwrxyLbpD91n4R8UjtGx5PXZn+d4rea3K35sr8OIUoN2X6D8N82b2zDWXl3dx464RKsZ+PGDrEfTKMfDFfmRY9XVI5vIYnklCGh7DP/rD+GZDC76g1uDD1Rrut2k4ZlWxS9Rwq6TjTknHfquOg1YNR0UNRy0q6xu630ohSVRGL+OYKOMuq8LuExjdaHNgm0SPGyFB1E+UXuNcg8GL4fUOijoOizqOkHaiocetNhk7WE9QBfdaVNxL+okUPOXAYRamJON+UcN9os40P2B1YqvkxPW2GmwSNew64cC7nq7G3U9L+F1Jxn9zNuAHvhCeGhqFLzGF0bl5zFIwDyWZ0w9K9Pdng/4hvLkckcQeIFRK+9HybmKub+575tRcvryi+QCfXkgKGEGDRRQKeeRyOZghTYuLC8xBOjM1/SxA2t/XwxLrCZD6vW60tzaz8nqXrmKgv29NAVJy1rLeorEo6ycar5xSz9F4HAkaExNMl8joGIYGBtHb1Y2wP4CAzw+/z4tQKIj+gV4kElPIpjNAMYuO5BK2yt6MIPs/er7P/fjrcwW4AlwBrgBXgCvAFeAKcAW4AqsVcIZ3CG2DEHSf0etTNXp+3ljbnbxJDSxeXdeFqx2eyE0OT9etir90kxaevkYOpF6rdeB1ShBvkv14i8ODd1S7cUO1B4LixpVKOzbXBHBXfQiP1gfxfXc/ftsXRXNsFkNLOUyXSsxptHIdXUl6LqRLSf5ZuAIXkAJlAEXfFtO1R1MaJtIi5x85/Mzl7JvFEsLzAE3L8UnJQh6xDF2QJ1Ebn8CTvT14vL0dn1M13GO1Y9tvRbzzhB07LTJ2iUbSO/ULrYSOZuiRucx0Kpr3zenq5byU3tCR9LzdpuJWm4Lbqhy4zSbjTpvMUuMPiUaYFDluyX17k03HHTYd2yUNOyQNQpUdV9mqsd1ajeNWGR+sduJLSi2+3ezFk5190CNx9KXSmCmVkF7ehVeOuMuL+MyaU2AFkBZWAdLFZwHSyNgY60FKgLSnuxMd4SADpO62FpCDtMapIRQIrDlAGqewpXgEE/EoG9HIGMhJOzzUj76eLnSGg/C2t6KtuQXtzS1wt7Yh5A8wSDo0NIR4PI6FhQUU8kZLCjoyUwreVDaLHTW+oiAH/nj1qRq/zxXgCnAFuAJcAa4AV4ArwBXgCpxvBRq8N1yu+/JvVNy43uHGO+xegp55QQ14BTWwJGiBHkHx/qOghWYE1ZcSNPeooLZDUFrwRkcztsgteLjGgz9u78APe0Ygx6fQsZDCZKGATLHEgpHylGtNvekYqCkapfGF8rTIutituYtUvsFcgbNWoAxIyc9Hbmr6ThHwNL5BhsuPNQ1lLlEKmS8hXyxiPl/A0OIimiIx/EeoE0+4GvDFah0ftNhxVKzGnZKDQbcDoo6dIpXD62zsFlXs56FJp0BhE/qeiymB4uOijPssMnOKHrdQYJLhJt0vqtguKdgsKdhIjl2LhodOKviExYGvyTX4dksb/qu3F57ZGUQzGaSZG7R8LC3kgFwWyBeAQomBF9BxlvYLflvzCpwNIKUk+5HhARAg7SXw1xFaBqQU1EQ9SNtaWxCPxbEWSuqj4xGMDg1joLcXHeEACBRTP9aW5ka0NDUwZ63X046A38u06uvuwVD/AMZGRpk+5M5NpVLI5+knLDpGs3+NYoDysfoDLR0pweH7nfN96sdfnyvAFeAKcAW4AlwBrgBXgCvAFVitgObf9A5XP9bb/RAcfggKpciTmzSI9Q4vblX92FvfiffVB/FYWwe+Fx7Cr/vHUBOdRv/MPKYzOWQpxOWUG5X05pEvUUE8K4pnSIdQDo0MS8Q2CuGXyztPeT6/wxXgCqxWgHmNWI/dclPdQgnFYp4liC/kc5hILaFjahrO0TH8W2cn/tLtxu/V1uEjdg0PWhzYfcKO6y0K1lt13Czp2GZzgsqzj4ouHBWdrMz7LlFl5dwE7g5YFewVFSPgZ5V79FwAwrX6GuSopW0nAH2TpGODpGGnqOKQqLE2BHdVOfAxRcOf1Tbgh24fTnT3omU8ht6ZWcxks8itAp0Ml5cKRtcFFo5kwFA68mYIpNMjBGJWH6ZX72D8/iWvgAnJCwTUC4aDNJvNIp1OY3FxEcm5edaDdCoxyYBeZGwco6NDGOjvXQakBP88bS2sDykB0oa6mosGjk6sArlGqXycOWBpnsrn2TYPj6C/pxfdnV3M+elze5gbtLWpGc0NBEObGBj1uNsYMKbwKoLHvd2dTKuhwX6Mj40iHoliZnIKi/NJZFJLKOSon++zf6hgDtJSnvV7/rq3r3id3c0dpKvPVfl9rgBXgCvAFeAKcAW4AlwBrsA5VQBYd21bx/U3SO7XCUr3DYLWfus7bZ49l2v+3K26D/c5vfhcfQDfbO/CL8MDUIaiCEwnEcnmsEhGJHb5aGBOKg3LFQvIsiAX5mdjrjYjLqmALIFQcrBRX1C6PjdHqcRMTWRsMvxvFb3tLvnLU76BXIGzV4Aup+mimvpFLuRyGE2l4JmZgWM8ip939eOJNh++oNXjQUnFkZMOvOuEAzutMm6WZFxXpWCXpIHKuXdKKnOK7raqOGJVcdRKUE7BPquMXZKM7RL1vlTKwwj2WasQs3K7STsTatJylghfMaVl5AalYT5G61c+j5azdUQFB0QFhyUNx6td+F3ZiT+uacT33W78R3c3XOPjGEgmMZ2nY6h5bKSDZx6lIoXQGU78Iu0PLEaphCzry0zu0RUOSsdWZh6l42+Zx5jTs98D+TMuFQVMOPdiAWlXZxhBAqTtrcwx2Vhfi7oaJ8hZSTDwQneRxiJGcFJsPIqx4REMDw4yENoZCiPg9YEAaFN9Axrr6tkgGMrK5Fva4G13w+/xMmAaDgVBWvR2d6G/rxsEREeGBxEZH2V9SScTcczNTiOVXEA2nUYxlwe5uFca+VbsUeVzIeqznisV8f2e8eIGqfWPzum5H38xrgBXgCvAFeAKcAW4AlwBrgBXYJUC1S3r31TXLQuqr+VatWtAqOmIPREemWyfnEPvfAqT6SzSOQruMC62l0/h2ZU34VHyIpFfyRir1iqvXrYpmVfr5Yt28y57jnmnbGqiu/zGFbjYFDD3WwJPy6O8EcZ+Tk6+8nVx+dqYvh15BjvJ/UlhSUWj9URF5FiuCMxlsxhfSCKYSEAZHMYvg134RosHX3Q24ncpLEkyQnsOWmTstSjYRgnlko7tVjM0ySjVPiZqOCgqOFgOSTpaDvy5iyAdOUStCgOjNKXQpENsUNI8vc6pPUcroeGlME/AkraDwPFWScUWScMuSceecmDUfivBZQWbWWgSaUVAmeAyBUxRr1BaJmMvgWkWOEUOUA2HRB3bLApuFKtx0OrAB6pVPKrV4q8aWvDP3hB+0zOAutgE6/86m84gnTfcn8v7v3l8JKDC3PnGsZfoysrc8toGdDF3xorFy8R0eZ+sfJDPr0UFCJDSoDJ7gqRU6m06SFOLi1iYn8fstBHSRLAzOj6O0ZEhDA70oa+32whqCvrhdbcxB6XZh5RKyFe7M88nLK18LzYfi2EiFsUETeMxxGMR9tnHRkcwNDiA/p5udIRDCPi8aG8l92sTGuvrWB/VpoZ6NDU0oKWJYGgT2ltb4W5rg8/TDr/Hg2DAh45QEJ0dYdaHtb+3B4P9/RgZHML4yCioTysFNVEo0/T0FObn5pBKLSKbyTCNTSh92v2tRD9y0P9DCigVi/iP0Xhx88kGDkhXnb7yu1wBrgBXgCvAFeAKcAW4AlyBc6tAS9/6N+vBIAUy3eAIQdD8+GFw0DhvZ/ai57rKPu1pPX+AK7C2FSh/XcjJR8FImXJgkhmaRC4+cveRm5rmV75dhht0KZ/HTCaL0YVFeBJTqBoewb+EO/DN1jZ8rqYODyk6dkt2vM1qx1WiHe+0KNglyqe4GStB5aUONCu39VzO7yoD0s02BVvLQUlbbA4GRvdYFdxjUXGYBVVpLCTpWpsTV0lObLZq2GMh+Kzi7XY79sgKPuF04c8aW/FDjx8nevrQGI2hZ3YOE5k0ForUcKTsxKedgQAov3EFXkYFnguQUpI9ldinFhawkEwyQDo9OYVEfAKR8QgLHyKH5HMl2RMgrXM5Mdg/8LL0ISUYykY0jlg0ypyr0bEIxoaHWWl7T1cHQkE/fJ421gKAPh+1AKBB7QDoPrleWd/Qcs9Qj7uVAV+ftx0BnwehoI+9BgUtUTAVgWHadoLE5BKlMKYoQdFoDImJBKiEfn5mFgvJBaRSSww4E3g2tX7BP28ZkBZLRZQKBWhT88UDzzi/dG5P/vircQW4AlwBrgBXgCvAFeAKcAW4AqcqoLqvulntCAqaGzeyfqMB/EFjiJ2/GyfzL3gqz1fgCnAFygqUu+iiRBe25AQt5gEKyCFnKPWUqLiliyVMLKYQjiZg7enHT7xBPF7fij9Q6/GhKh33WhUcE2UQkNtm1bBfdOKYxcXciAdEDfutGnM7HuChSec8NImVw0tURq+AerAeZ0PHcdGFgxYdd0oyDlkcuPdENd7zdBXeZ5HxWbkW32pox8/D3agaGoMvkcDgwgKms0ZgUrFApfDlviTkAqVBoVps3niM/SZVsY/wWa7Ay6EA7ZdmiT2BvGVAmkqVHaQzmE5MMkAai6wA0mUHaSjA+m62tzazMvtal5P16qx0db4Y9yj1/5wol+kvg9BYnH0Oej3qDTo8OISerm6EgwF42g0XKwFPgp9U6m/CUBOENjfWM1BKgVL0eSlUidyvPq+bbUMoYMDQjjA5REOsbJ6gKAFR6rtqls6Ti9Yon48gMRHD1GQCFLhEPVuXFhaRXUojl80yRy773p/VH5IqcgxnL7lIO5Ip7K1qe1Jw+H5fcHh3CILwqlNP5Pg9rgBXgCvAFeAKcAW4AlwBrgBX4KUr0NK3fhMBUt2DWxw+CI4Q3qW5mfPtrM7n+cpcgTWuAHn/yBlqukVJjlyJSuMzGJ6fhycWh9I7gJ/6Q/hWYws+43ThgN2BDdV27BPJCarhbVYdglSD19hcuM2ms/Luw6KOey06c4lusSm40+bAdsmBXTbHaZ2j59JNuZZei5yjBEfJeXuEoLRFxjWijBtP2rHf6sD91Ro+7qrDn7S14e9DYYgDg3AnJjGcXGBhSak89QQtg8+yGZRaK+TZf9SqxOizTPsIDereTP8RDCEnKQ3uIV3jB5JXYPNXA1Iqsc9kMixdfXF+gbkhKaSJHKSxaATjYyMYHjKS7Lu7OtARCjCnJcFGApAEJ8PBICYnEmfdg5RAKL3PZHyCOUNZSvzwKPp7+xh0pb6g7rZ2NNXVo6G2DrVOF+pcNair0dloqHOhsZ6cobUM1hIIJXcowVBPuwFDCYj6y0CUHKIUqMRClcJB1jKgt6eLuUQJiJJLdHion7UVoO1egaJRTE3GMTOdwPzsNAPJS4spBkYL2RyKeaM8/uzhKO0A9IOacTAoII+JdBY79GBBcHbMCrXdn3/pJ378FbgCXAGuAFeAK8AV4ApwBbgCXIFnK6C6r7q9ZsAnNITyt2jh7Ou1ruxbFE92Mk3FwfzGFbjYFThXuKl8tfoc+IoeoYCcXLGIxVwW/dMzqBoexo98fnzNVYdPVul40KJgj1XDtZKOzVYdB60u7Lc4cZCllDuxjxLLrRqOSCqOiQrebVHwkEXG3VQ+Lzlwh82OnZKD9bgk5+heq47dVuc5d05eaDCUYOXqz8SCjcoBR1TKXtlGgB6jZeYw16XXOCia65J+FJikYVc5OIle4xD1EBVlHLHIuF9U8MEqJ75U24p/cQfhGImga24OU9kslvLUp5F6NhoOLxaWVMqjWMyzwKR8yQioM+EnuUIZMyVX8XKMkgFGzd2J7UNmqf3F/pXjn/+iU2A1ICUHqQlIKVSIysXNEnsqYydIODw0iIH+PlZyTqXnlGRPgJSAJLk1KcjoTAAp9QglNyi5Ralv6UBvHzqCIbhb21g6vAlAa3QnA6H1NbWgQaFJBEgpNIlClFoa69DcWIvW5nq0tTSyz0LBUQRDaVCQlN/rATlEw6EAyCHa3dmB7q5Otg29PeQS7WWDepRS6fzoyDCDwdHIOAPDE/EoJhMTmJ6aZIFLybkZpBaSyCylkMtkkCcwuip86UUDUvqdpQRkS1ks5gt4d3NPSZB9A1cqvm8L9f5NghLaK4A7SZ99UsuXcAW4AlwBrgBXgCvAFeAKcAVerALAuvW1nbcLavCd610dG6/QQ7e9/hnXu2vTBXaiT/0SDScDlQefK9h00V0/8g98USpA+yt1+iQwRcFHzxFoQ46+opHuzVK+zWeUQ0soNIl6wLFSaBaHQy5RYCKdgWdyEr/p7sLftrbh6856fLxawzGrwsJ5Dpy0Yx+FJbFEeMOVSAnmuxncNErjCXQSmCOIR9PKUbmM4J4JCivXofnV8PBSu79DUrGdXJ2SCTcpPEnBDgpLYnoaztoDVhn72VBxRNTYIPhsBEvp2Gdz4Sabio1WGTssMrY/Y8fOZ6pw+ISEj9tV/GV9M37W1Qt9PIaOuXlEl9JYoMCa8t/8otz9+YfmCpyhAuzYWBHSRICUXKRLqSWWum4CUnKRmqXto0PDGOofQG9XN7o6O5aT7AmQUol7S1MD4tEICComJuKYnIgjHjfgKpWpU/m6u72VAVWzHN6lq6h16ah1khvUyZyoVCJPr0fOVAKv9LosPKmlmTlDCcp62loYEKUQJdMdSs5QgrbkDCWHKyuXD3egp7OLfea+7h4GY2kbaFB6PW0TQVoq3SfnKm0rc7MmEpianMT09DTm5uZYX9bFxRSWlpYYSM7ncqxFAQVdnY9boVjCn/t7IMgebFTDEFRfXnAG54S+vite7Kkffx5XgCvAFeAKcAW4AlwBrgBXgCtwJgqcqN/xX9NJViKWJ9cT46Ln58T/fFxM8NfkCiwrUOb6BD/T5RJ4WmRgUyMcpzI0iT2PXDvFAuazWUQXFtE1PQvnSBRPhvrwrVo3PmZz4vBJBXc+bcPtJ+241qpCqHJCqK7BHunST3p/OSEsJcHTIBhMgHknwVFJZmO7zQEKTqJlBJt3SBputmm4wqbiNTYnbrbq2ENuXFHBI5KK92kavlRfjx+2e2DtHUAwMYnJTOaUdiIMklOb0AL1j6UZ/qPQ8neJz1yyCpwWkC4tYWlhAcnZOeYgNQEpK3sfGsbwwCAINJITk5yZBCdNQEqA0+hRGobX046W5kYQAKWhynbUODU2CI5W9gklCEow1BwERCvL5M2+oaY7lCXLe90M0C67Q00gWu4hSm0AqGy+v7d3GYrSZ2dAdHgEY8MjiIyOIVaGomaZP23v3PQMZmdnMT8/j4WFBSwuLrIAKwLI1K+VereeLzBaucP9uH8U6zQvbnEEpgXFnRb00LzwC9eVZ3JKx9fhCnAFuAJcAa4AV+bLJWUAACAASURBVIArwBXgCnAFXqwCUuuOJ8YmUaDgBioJZWyUg4LKixU+f+ErQHtsDkVQ3AXMsCQKTCpkWWgS+UqpLH4hl0d8aQmBySnYhkfwT+1efENvwGetDvyORcYBi4JtVhV3Wsm5SG5ODXusOo6fpNJ5He+xqHiIlcRTernhDn05IeKl/F7HRGo5QK5QowXBfknDTqsLe0UjrOooOXJFGbusdrxHdOBTooyvVun465pG/D9/EI7RMfTMzyGRy7K/NR3TWOl7iUKRaBi+eMNjTD8GGT5iWsvsE8qPfBf+d51/wpemgAlICfQR9CP4R4OS7ClwiAApJbMTMCR4SICUoOLI4BADjj1dXaxsnYKOzKAmAqQEQWlKw3SC0pQgqAlCTVeoCUGpX+hKz9BWmCDU72lnfUOZM5SS5alUnnqHlmGoGahEMJRClcw+oqeEKw0Nsc89Ti7RCqcoC4Mq9z6lbaSwpdnpGbbdi/NJpBYWmVuU9DDBqJlK/9KUP/Nni7EE3ii3Z66SOwqC4oGgBzsFt/s1L/Y0jz+PK8AV4ApwBbgCXAGuAFeAK8AVOBMFHN4dn+kZRaFUZD31CJBy/+iZX8jwNS8cBQooIlMsYDaXQySdRudcEg3ROJ7uHcCPAx34ZmMrHtVr8X6bA/vFKrxZtOFVUhW2WlVstTpxo82F19tqcJXNiVttCnZJlCyv4D6Lgn2SA9tsduyw2bGdDR6adK5hLZXS7xYVHLUouO+kgvstKt5l0/CQw4nPO+vx5y1u/HO4C9LgMFonJjEyn8RcjiKRzFu5ASi1SigHJBE0T6MAcg7TegYSXQlIIiBKy+gxCk3iN67Apa7A8wPSFAOFBAwJHrKgpkgUkZEx5sCknqE93V3LQU0ENMn1aYLQSieo6QathKEEVE1XqNkv1HSF+qlM3udBsJwsTzDUBKIEQs1BMJSN3i70VaTNU5AUpc2bIzI2hujYOOt3SuXzlU5RE4pSO4GFuXksJpNIl0OXMukMA6PUeoDAKIFk0uzlvLXOzGGD2p58jRLOv0bx4Gpn0CYAPM3+TM5p+TpcAa4AV4ArwBXgCnAFuAJcgRetgMO7472BIaTpIqBYYFWmHJC+nJdCl+p7UTANOToJTFGyt5H4TpeZ5mBbbt457dRMvTHRlvH8fKmEpWIRFDA2OLcATzQBW/8ofuoL4y/rWvEpuxMPWBUcPmHHbouMd4gqXic5sU1y4aDoxDFRx12ijntEjfUFPURgTlRwjyjjXouK4xYdR0UqoTfKuQ9aZSPYx0ol3tQPdO24R6lH6uHyOMSmGg6LGo6KRl/V7ZKCvVZy1Bol8gSVaZhOUFpO6xuOWyMsaVu53+h+0YHjoozfscr4YLWOL+j1+GaTBz8OdME6OI7OiUlMptLImOXv5n5CP+TQjzrM9V4GGFQlz0K0aCej/aa8gHYd9nz26KmP0SLzNS/VryLfLq5AhQIrgJQCyPLI5UwH6RLSC4sMGM7OzKwENREgHTUAKfXvJEDa1RFa7kNKwPN0EJT1DK0ITyIYSsN0hlKYUqicKs/ClEJBdIbDrM8p9TqlUKXenm70sdGDgb5eDPb3gfqaDg8OsPCokWHqJTqM8dFRRMbHMD42xkKWKGBqIh5HYmLC6Ck6NY2Z6RnMUQk99RYlt+jiIjJLS8imM8hlsijQDy65lVL6ynL6lxOS9qWWsEN3Q1BDpTfJHqzT/L13Pv7U5S/6PI8/kSvAFeAKcAW4AlwBrgBXgCvAFTgDBVyBbfe19mMyT6XJrECZxzNVXEzy2RepAEEnCrEolFAqUAq4wagYq6qIADMQqpEEziAqA1ssa2nZBUhl8YlUmvUHpWCdX3X34XvtXvxJTSM+pbhwV7WO3TYDdO49KWOvRca+cmASuRwp9MgcdJ8AZ+UwnZCVywwIeukHI5nb/nxTApwERvdbFWy2ydhiU7BFoqFiFw2rwsKVNkgarrdp2CA5cafkxC6rjn2ijp0WBW8Xq7HTUoV7rQ582K7jsdomfNvtw8+6euAYHoN3agZDCylMZbJYKpCbvVwP/yJ3P/40rgBX4LkVMAFpoUAgMMcAaS6XQTq9hHQqBSoznysn2VMyPZWkEyClMnsW1NRDQU1hVvZOsJNcpB53G5suu0G9blAJvt/rZuFJBEJNGEpA1AxSqiyVZ71Du7tYn9P+nl7QIMfqYF+/Eaw0MMjK/M1eogREWfn8KU7ROHOK0ueeTExiamoK0zNGX1EKXKrsLUqhVGYZvekWJWBMfUZfThj6XH+lyWwe724MQVB887c6vFnB2dEtPMUB6Rmc0fJVuAJcAa4AV4ArwBXgCnAFuAIvQQFXxxv2OH0d/akMc1YRwOI3rsBLVYD4aK4E5Fn2TQklIqTUv8Ecy29gIFMKCFvKFzC9lEHn3BzqI1H8qrsXP2j34Ru1zfiivQ7vl3RQWvlNooqDJ2Tcc1IBOT93WDVsl1YcnRxunluwSxB0q6SCXJ+k92Er6S5jv+TAbquxfLtVxh2ijA1WmbUsuNum4SMOF77qasQTrR78azgMx+gogokpxOYXsZDNg1zAtJ8wEs56xxZQLNAPNVQfz0OTlr8ifIYrcA4VIPhHYwWQZrAMSBcNQJqcM4KaCDSafUgJRlIf0r7eHlbuTo5PKoen9HjqEVoJQalfqAlCO8JBI1W+IkSpsnfoKf1D+/qeBUOXgeiIAUSpbD4yHnlWyBJ91unJKTZYCX0ZjBIUTSaTLHCJkugJimYyp5bRExR9uQKYzuRPuVgs4IstHRAc3sLlWgBX6uH/LTz++LqXcKbHn8oV4ApwBbgCXAGuAFeAK8AV4Aq8oAJq8J2vb+hB88QsO2/n5fVncvnC13lBBSggp5hHqUSDwr+oyyP5RY1ej1PFAgaS85DHo/hZuAt/0+TGV9QGfKa6Bh+0qXhAVLBf1LDJ6sR6m4Yrq2VsZKXcRhk3lXTvlBzYIVVjr2TDPqkK+6wKns8JyR87O3C6V1pZ/6CoYJdVxXU2HbdKKt4pythjqcK7nrHivTYZX9Fq8Q8tXlh6B9EUnUDP7DzrA7uQyyFLjqyiEZhEwUm5UpHB0XLBe7kvKMHSyrYMRl/QF9zP+ApcAa7AWStgQFKCguQgJViYRjazhExqCankAhZm51hwkRnURInvZpn9YB/1Ie1kLlJygJqDyu7JWWoOs2eoOV0dpkSBSoMDRrk8K5kfGsDI0CBzqpJblblDR8fY+1JQFH0GcrOu7idKn5EGwVHqnTo3MwcCvAtlKJpKpVjokglFzeAlE4qaYPSVdo2u/BFLyBTz+L5/EILDDUHzRa5Tgl0bq/uueMHzOb4CV4ArwBXgCnAFuAJcAa4AV4Ar8BIUcIZ3rGsegNg3ys7POSBduUzhcy9NAQJhU+kMwtMz0EbG8YuOHny71YM/djbgQw4XjlhVvMtix17RgTusDqyXHHhtlYOVbm+3qdgrKay0m8rjjUR5FfsklfUMJTi6zSZjq03BVolKvDkcJQB8pu7Z51uP9N5jVbBVlLH7hB13P+3AIydVfLLKha/U1uG7Hg+e7O6Gc3wMnbPziKezWCgUkS0aDRNYJ1DWU8HoDUrl8uQTppErlZAlQEr58iWWMV9uF1ruF1puHcrahzJ76UvbB/mzuQJcgWcr8JyANJtm/TgpyX5xjsrsjT6kZpl9tNyHlHp/Etwk4EmjEoBSz1BjuRGk1NfbDRpGuvwKEKVApeGhQQwPD2JkeJAFK42NDmNsdIQFK0XHIiAoysBoGYpSYBR9lmUgmphaTqCnsCWCoovJBTZoG8wSehOMGv1WV4KXzPAlc/pslV6pJSUUSjn8ui+K1zk8EJzeoVvtvp5bXK4rX8KZHn8qV4ArwBXgCnAFuAJcAa4AV4Ar8IIKKB07heZh/K13gHWGzCPHqqB5I9JX6uLofL0voW/CUvQXLiCDIkvtNsHVKUk1prWvHPttlMmbAThUnpkHilkQ9qK+oWkKTCoUkMhk4Y5P4enuITxR78ZHZRcetFTj6DNVOHRSxn6Rgo407KHUeFHDZsnJ+loeoZJtq4IDooyDkoLdBDsZHFVwxCqz8KTDVuoxajx3p2SEBh0VVRhDY7D1+aDfpeIepW2kfqB3i8agoKS7aFh0Fiy1RdLwpioVm2wadkoUoqThblHBXaIBm/fTMlHD8ZM67rK6cNCqY7tVxR1WlUHm46IDHz5RjT+oVvF3dQ14uqMT7ROTiCxlsLS6LSgBzMqxfGdlHzZ3pZUl5nMqnmj2G61YdMr6/A5XgCtwzhUwyuyN0vJ8PodslvqQplkp+sLCAmZnZzE9NcWgJLk2ycFpltkP9veDBvUkHejrZ31CB/r6QIOWLY+KvqFUnk/l8qMUqkQOUeohSsFKY2OIjI0bYPR5oCg5RA2n6DRmKvqKsvL5hUWQU5RGZQk9uUVX9xc950KelxcsQIlO4kq5HdcpHaVrnZ0BwYVXv+D5HF+BK8AV4ApwBbgCXAGuAFeAK8AVeAkKPNVxuaCGYl9u6mQOsByyHJCelwueV/hFCT4RDSXoWR7UDpQAFj1k3gxvHyFUAqiEQFecfdQaMpUvoH9+Afr4BP491IP/3eTFf1fq8bs2DfdZHNhjcWCDqODtVg27RUo3PzUgqRJUninQpNeofJ45/3yvba5zqU5p23dKCjbaHNhkc7DphioZxy0q3ndSx4MndRy1OLFHdOJGWw3eIbmwTdSw94SC3RY77hRFPFhlx2NqDb7b6sVTvYNonZhEf3IBiUwGi6UiMgCyRl7WKfuIua/wKVeAK3DxKnAqIM2DYCLBRYKMBEgp1GhmeppBSbMPqRnWRLBzeGDwlEHLzMFA6JABQs1yeXNKTlTqI0qDSuZXl82TS9R0ilb2FCVHK3OKUgr9/Dz7jPQ5zRJ6+uw0TChqglGzlN50il44pfTPs+8UC/BNz+B6rR2bqkO4Ug9WCcCrXsKZHn8qV4ArwBXgCnAFuAJcAa4AV4Ar8EIKvFYOvf3ValfhAZcPs9kcWI59JTF7nnN4/tDFowCB0AxKMP7CVNpcAMgJSpSU9X6kbJwScoUClnJ5TKXSGJiZR2t0Av/e348nvF58pqYW91TZ8a4TNhz+bTV2nZCxzerE7RI5EV04Jjpxr6jjPouGd4tnXu59qULM87FdBEZ3lAOTtkvkoNVxTFSZQ/Qu0YFbJQVvsMnYYFOwi1y41Ro+bq/B1/RGfLe5Hb8MdcI1PIpBKkelQCTzZro3iYIXKSiJXMIUqkUZSvyAYMrEpxenAiYMJJhG7kN+M77XJjyk8nMCi1SOTkFGi4uLDELOlsvsqbydXKQsIKmcaG8CT5qOlQOUCKCeMgiEll2hbPoCQNTsJcpCllg/0VnMz86xkv/F+STrj7qUNNyiqwOXTDBK22Km0RMUNcHoxfI3p6MtfebxVBp7an14qz2Iq/QQB6QvdDLLH+cKcAW4AlwBrgBXgCvAFeAKvFQFNjjDO65vHMItWjuGkouGzZDzkIvlWurMPyeB0EIOKOZY70dKjZ/L5xFZWkLX7Cxc4xH8qrMLf9Xqxue1Ojxso16fMvaJMt5zUsa9FhUHRCe2WV0sNX6vJGOPpLCxU5Jxc5WCm6rszMm42WbHdsnOQ5NO43x9seCUEuPpuVRif4+FQqxUvMXqwB2SjIPVMh5WNDzmrMP32zz4bUcPWkejiCRTmM3lkSoUUGQ9Pwl6UpsEA5BQknwGBeYWrjAXM5MxSgTRDUjKLaRn/lXja14YChBkikajcLlcePLJX+Lxx/8Kjz76KL7+9a+zD7iWwT9tOw0TIBIoJcel6SIlQEql63NUZl8ubTchKTk+mQO0EnyeZt4MVCIHKg16DbOX6GqnKAUsGSFLBhRNEhidT7JBwVHUV5RCpDJLRgq92VvUBKOmY7QSjprbeWHskWf2Kej0K1csYTFTwCPNQQhKKHONFowIVO3Db1wBrgBXgCvAFeAKcAW4AlwBrsD5U2CDPbT9hqZhvEFrg3uSkuxXNxo8s5N6vtbZK2CkdlOZOyV8P/tmZHqfWgJfuRZdSBksm9Gu5XuV61CCeDKbQ3RxEb7JKThGx/Dzzm480ebD12qb8WmHCw9Tz09RwWaLjJ2ijJ1WGXdKMm6VHKCy7RttKrawBHkFh63UR9QIRCJQd9RK/S1l5mI8LBLA07BD0rFd0p+zLP7FwsEL+XnUKuCglYAy9UmleQ2HRJUNSn7fJlE5vAoTcFIi/CFRYeuazz0saux5tJ2sR6ukYbNVwQ5Rxl6LAwcsDtxtlfFItRO/rzTgG3Ue/J07hF9198A1Po7OmRlEl1JIFyr3JLNfrOGiogR5MoiSb5TWYv1nKUCJXFZleGpkzTOGWm6wQGuVjwn8h5PKrxafv4AVIDBG0O+Xv/wl3n3vvXjggQfwnve8Bw8//DA+9MEPMZckPb5WbyY4XA1ICTISeDTL7JPz8wxakqOT3J0ENQl0sp6k5fAkmj8FhMZXYCitT0DUDFYyHaIEXU2XKEFRcokuzM1jYX7+FCBKUDSdSiG7lEY2nUYunUEukzmljJ7+jpVQlLaJto9u5vRi+jvTsTlTLKGQB77s74WgeNqvUQPjt/yChzSdvzNh/spcAa4AV4ArwBXgCnAFuAJcAVLA1fEGQQuOXOFoh3U0zi4oOAc5/5dTBD8LpQIKpSIIXBXKjJOWE5AiUEX/5cogi/1N6J8VsoUiXUQx6FVAtphHMp9DJLWEjqlZKMMj+LdwF/6m1YMvOBvx3monjlEI0kk79p90YL+osIAkAzxq2MXAJoX6GCnxByg0yWqss0MyyrUpPGkvg6MrifHm+gQED4rkMjWmtPxChprn5rPJTK/Doo67LC4cEXXstKogKLrbqmGfqLP5rZLMtCBwSiDUhKcUWLVP1LDbSutReBJBVQLQMo7aVDys1uCP6lvwf7xB/GdPP1rGI+ibmcVsNo/sc5W9G7uOAQbYPkT7EdtzystMoF7ev831l1d51oLnhO7n/9vB32GtKWCCLJoS4DoXN3qtutpaPPjA/Xjkfe/FI+97mE3vv+8+jI+PX5Tw7FzoUvkapBEBRhMymmX2Zi/SxYUFkJOTYCYN0/V5igs0kcBkYsIYE3FMJmgkmPPUdJ9WAtE5AqIzs5ifm2Nl/ORUXUgmWVk/OVdpUPm8WUKfNYFoNrsMRivL6Omzm6D3XO07lRq9EvOs8w2An3UMQdC8xZvU0PTG6r4r+EkrV4ArwBXgCnAFuAJcAa4AV4ArcB4VeJPqvkrQQlFBduOn3SPMzWherL4SFwZr5T0JRREHqBwUiMQ8TQS/TBBKvSCNpQx1ETCdzuYwtJCEOxaHvacPP/WF8b8affhjrQmfrK7F+60u5uzcLcosnfwmScc7JH05MOls4eDagJ0vBugaIVS7mUPUgJwHrA7slRzYJTmwU3IwGErgk9yj2yQNmyQVW05q2HNCxj3POPBBScNn9Hp8rbUNfx8K4+TAEJqicQzOJjGzlEYql0O+UECpRLFZKIP0ZaK5Vr4ufDvXiAIExc7F/3/oNWh093Tj/Y+8rwxHCZA+zBylNTU15+R9LvY/C2lUCUjJQWq6SOlvkVpYZM7O5Owsc5IS6HyuMTOVwMx0AtPl6ez0VLlcfgZzBEMpWGl2Fgtz5BQ1eolS2fziopE8nyoDUXpPcrCa5fP0WcwSetMlan5e0ylq/q0v9r/F8uc3C0IAVI0kIKjtuFHtmHuIA9LzeCbMX5orwBXgCnAFuAJcAa4AV4ArIAjC1Ypv52uahyDIPnzL21PuPcgBzPLFynmaIYWpDyiNHA2TiJYM5yiVSk9lsxhNpeCfmoFjaAz/GuzE441t+KzThffaFRyVZGyzKqwsfp9Fxg6rik2Sjg02J3ZYjRL3o6KCey0OHLcYLsazhaN8/ecHpxSatMumsUR5CkU6KOo4Imo4alFwz0kHNlir8HZbNY5VO/BxRcfX6pvxj+4AnukbRHt8EoPJBcymM6BWCOxbR/8UjR6hhMZzLFjLCNfipe7n6cvIX/acKmACKxNgmS9OyysdfpSS7vf74XA48OMf/xjf/OY3WX9QgmPn4kbvR07Gz3z6U3jk4fcsQ1JylP785z8/F29xUb9G5d/JdJAShDShJLlIl1Ip1vuTeoFSCTy5SU3YyVygBD8ZAJ3G/Ow05uemkZybKYPQlXJ5gqFmH1FWNr+YYqXzpkvUTJ8nGFo56LM8n1uUtuFSvBmbVYR7cg6vI0CqcEDKT9i5AlwBrgBXgCvAFeAKcAW4Auddgdc4wzte1zQAQQvi881hLFKTQn47vwrQ1Q9ziRpakyt0IpNDeHoGtv7/z957gEdxpVnDvd5/Nsz/zPft7O7seNa7M+MASC2RjMOA7XEAJHVUAkSOJuOIbXDC2MYRGxhwwAaMPdjGCVB3K3RuSYCIygmQyFk5h07ne95bXa1uISEhqUXQLftS1dVVN5y63ao6fd73nMCGQ5lYZtuN6clGxOqMkGuNLDyeFKEjNEaEx5sxOt6Cx+MptNvKclc+oDMwUyUKzx6p1eN/Ew34Q6Ief0g04HeJybgrwcAUpJzwvDrh2VV8iBilvKL307WJ12PMjkQ8tkOHUTs1iErU49k96VhTWATDuXMoqKrBpYYGlgu2xe6Ew+OsLBggCaZJpA4lQrQZLjSCUi94VMSikpj8kkAqUk9O0MDOUF47R6BbCIikm+/JVVVVyM3NRV1dnZcgpeN++uknqFQqVig3qFqtZtsU/t5bC+XSfGHpc4hUK7wEqVKhYGTsrUqudRU78VoRaU1FVGYSISmG2jNDpIZGRpKKJKe4Fg2UmLt8XQ0a/EotO0ckQ5m5EhksNTQK+URZTtFmUPi8SMiKStHOSFGReL+Vrx/9LaDIkeN1TfgfSyZuN3CCNOA3w7wBjgBHgCPAEeAIcAQ4AhwBjsB/6fOH3uEhSNW2LFxqsYO5V3f1KeuWOY7IyjbksM8u2iRqih5ciLNixWN4I+YJpX0s5yO5f7PQeP/6Gl1unGtswsHSMvxy4iTW5uTh5T37MdOYAjUZ98Qn4954A4bEmyDVWBCitbGQ7LsTDLgrQY+BCXrmEv/HBCOCEgyQJugxVKfHCJYrlEx+THhYY8IjGhMi4k0YE2/GY0zRaMVIjfWWzgkqGBtZEKIzYwgZIulMGK4TwtqH6swYpqVcn2bcrTPhTp0JISwsnnKpEvlsxCMaAx5iOJpAZlOE20OUF1RrwRCtCX/SmnCnRo+hO5MwckcCwjR6zNSbsXzPfnyeW4idJ8/i0OUyXKKQUQdjM9tMJ8oq64CDaUI9DtI+HCibKeJ8IwUpo0IFNbFg4kX0KP3XkaXXLfNB5AO5zgi0RzyJZFqbSe3tqb2lBZcuXcLhQ4eg1WqwYcN6LF++HLNmzkRMTDQee+xRZGZkwOVqNUYym81eglStVoEKkZd79uzx1tvTDSLT1ny8GpGqVoJUrVJh3rx5jBDsaf038/nidaa1SJCKak0vadncguamJjRRCDypSeup1KOxoR4N9a2lsb6O7aP9TY0NwrENDWimkHmPwRLLJcpMllpgb26Bw0cdKrZLa5GopT71BzK07RyiPwN2+sflRFlTCx5MycSvDQXVPAcpv1/nCHAEOAIcAY4AR4AjwBHgCAQYgTv1+UPv3HscElMunjBlIbumgQX2tr1pv+VfswcSDwtKz/DEcXqIUHHsAkngYPkgGYnsdsJNTsgtTsDhgtvlht3lQp3Tict2O47WN8B27gK+zs7HG9Y0zNuViMifNHj0l0Q8GC/kpSQlolh81Ytt836Kr2ntW3zP8d0W66S17/5befs+LeVZpSKYTY3yGE2R2RRtP6IRlLej480YE08kqKDMJSUoGSsxzDQmSHVm3KkzYLhWjye0eqgSzVhqTMX6fZlILD6JospaVNidaPIQ5uL8aMuve/fzDY7ATYiASJwJRJUDDocdFApdV1eL06dOIC3Vho2ffYKnlixCbEwkwseOhix8DBSycKh9CEnK+xkeNgbxu3b4/QiVn5+PcePGMWJUMFBSQqmIwI8/fN+raP2w/XuofULsiYiNi4tjeS57taGbtDLh79pVSNKWFm9eUBZ230gmSv5F2N9qrCTmEaU1ka1tiy8h6kuK+pKjYr9uUli73W26FSETPrcDaHA6MW5fFiRGTpAG+FaYV88R4AhwBDgCHAGOAEeAI8ARkEhIQXp7egkkhhwM1h+C+VKZhxak2/T+sxAn2uJTKC+oEw646CmFsaUeRyXS8LldaHa7UOV04GRTMzJKy7DrxAmsyczGc7v3YqIxBeEJFjyoMSJIY8YftBZIEsz4bYIFoaTo1FrwV41A4t3KhGVfjo3Us4/FG5galLnDMyKZHOONGKk14n4dpRgwIEhrxp+1JtylNWCgVo87dcnsGIXWiFl6K17ZvR/rc3IRf+Y0DldU4nxDI2rtDji9qScoPYKgEBayJPj6xPefzwsf6a2LAJFURHhdvnQRubk50MTvwrq1H+OlF5di1szpGD8uhiky5bIwKBUyqBQyFr4eFanyU2qKpCetFfIIrFvzkZ8xUllZGWbNmgVSdIrHUn0fffi+33E9RdpqMUGtas1BGqlWQ62OBLXPF8r24lG0twmzJ+LSqyRtafHZbkZLS5NfEU2VxPyhbQlReu1LiopEqLgW1aKiYrQ/Xxe683LQnxmXsH4xsxASU/5x6U8//RO/Z+UIcAQ4AhwBjgBHgCPAEeAIcAQCiMC/WfOH/mpfCX5tyMFv9Ifw5cnzLD1mf3lAER8O3RTO57TD7RJIUSJH6eGNckaWN9tRUl2LfZdKsePUWXyWfwSvHcjELHMaxugMuHdnAkZQ6PVOMx7eZWOh2aRavE9rZOHeFPYtqD6NGJpgwKCEZAQn6PuNsrMviNIR5A6vMyJIZ4Q0wYiBOj0G6owYqLVAytShRvw10YQHDUYobBY8u3cv1mfm4McjJdh/4SKO1zegzkXhMjLB4AAAIABJREFU6z4L48TdLGcokaEeYTHITolZKtHBQl4Fn5P4JkfgxkVAJKKIrCISlPKDnjp1ChkZGTAYDNi8ZQvefnMl5s2eiZhIJSLGjmaFVKEqHxUmEZptVaK0LyrSs1+lYKQknUPHkYLz1ZeXeXOQEkJEmi1dutRPQUrHERHrdApZGHsDycKCfMRER3pJ2Ei1CnK5HDk5Ob1R/S1Th/i3kOaISFyKpKY/4Umq0Lal1W2+LRkq1kFrsV5ai3NRbJfWfBGSWNDvcfT3hhD5ougU/o8xTysB/iGAt4K8ao4AR4AjwBHgCHAEOAIcAY4AR+Df9PlDJftKcIc+x3mb/mD9ysJiH7Vc/3lcaXG5Ud7UjOM1NdhXWob4ktPYkFWAl9P2Y1ZyCpQaEx6NNzJV6AMayl0phLrTmvJXPqIV1IuPMLWiEeRoTvktR2opt6WBhXNTflBSN46gfJjM4OfWD3/3DfUXt30JU3EfrcX9YjoB8bXv2vd4cZvevy/eiPt2mfHXeBMUGgMmJhmx2GTFqt37sSkrD8bjp5BTUYkLjU2oIxMSlxNOluPOky+W0iWwQnk/KQOo8IBKSuIWt6Aabn2Q93hscX60/3xB3CIjJdOiXbt2Yf369XjhhRcwk+UIjQGZJJFhEq2jlArEKmWIVckRq6K1DFFqpQ/BeOU2kaCkElXKIxgZOmFcDGbNnIalzz+LD957Fz9s/w4H9u8D/RDlu3z00UdQq3zrU2Duk7N6Nfz9wvlzmDplkpfgJcWqTC7H99/3bii/77huxm3x+00kLtsSpa0kKalJryRIfYlRXyLUd9u3btrmpGgHM8UtRLQQQ5p47jL+bM45LTmMX/E7Vo4AR4AjwBHgCHAEOAIcAY4ARyCACFCI/b9TiL0pu/QfDVk1Mw4XotHh/xDbwS18gHcL8jwKYBb+88gpKPTMk/uRQuI9AfBeIR+5fztc5BRO74jvkhaDQubdaHQ4UdbQiONV1dh/7gJ+KD6JD7ML8NS+Q5hq3Q1VkgWPk1lPvAFDdyVjqMaAYVoThmjNGKqzMnKTiDki8cjUh3Jb3q81YLhOj1BSLSboIdWRctTMXM6JCL3PYxhEJkH3ayjs24KRGrOXEPQlAG+l7aFaMkkiQyQjQnQGZoxEBkpkmDRca2a5Quk9wosUoIQJkcgPag0MU8JuqM6EEToL7tdaMEJjhDQ+EXdqdAjWGvBgggnRhhTMT0nHygOZ+CanAMknzyLjUhlO1dWhvLkZTSxVwpVT1e0WDJDI9Eg0nqF5JRZ2hviCzTkiTcW5SGsuHr0SVb4nEAgw4orIJDLvEks31Xa1tTWYMH4cZBHhUMhlULFcoRTiLhTKzxmtUiBWLZKjcrbdHkEaFRWJiXFxmDv3SSxfvgzr1q3DDz/8gN1paTh6pAiXLl5EQ0P9VSHZvv0HPwVppEqJyZMmMMOnq57Y5TfdLGfqU4sXsnQATOWqUkAlj8Cbb6zoci394UCRIKV1WyKTSM5WJaiwTSrf1uJk6lDxPF+FqLivP2DYW2Nkf19cglVfcU0j7jJnnZP8VMBD7AN4L8yr5ghwBDgCHAGOAEeAI8AR4AhIyKTpf4ggNWfin5KzEbY7G5UtvRfe2KMHBuKufIoY2syoKjcRBi6ATJKcFAstMKdupxsuhxN2hxOVDgdKaupgu1iK746W4KOMHLy0ez9mGlIQrkvAmHgdHt+VhL/G61keSl8V461EVF6PsYzSmvC4xoxHtGaM9DjIE5n8GKltNaS2NeBRjRHKXSaodpkQvsuMRxl5bMYAytXKyGQjHtYYMVqrx7hEA562pOL9vfvx98IipJw4g4LSCpyrq2c5QlucbpZD1t5Kp/do6vGTOQI3CgKMuHIKBKmLiCq7HbW1tTh37hwjpa61n88981S74fFiHtBopRwxShmilTJEysPZui1BSgTrmjVrUFxcjIqKClDuye4se/fuRVSkb/i7koXD5+Xlsepo7D1a3G40NzfhrTffYApXRpCqFYhSRGD2jGksn3SP6r+FTvYlSMVtkdxsb92ZMlSsQ1zfQlAFfChs1rvdsMOO2mYnhqXlVEuSiv+Z37JyBDgCHAGOAEeAI8AR4AhwBDgCAUSAFKT/RQSp8TD+yZSHUMshnKpvDPgDQEcNiA9TTAnqdsPpdgoF5B7vEJwLmH5PqIGcxMta7CiorIb19HlsKjqKVzIO48nde6Awp2KU3opHdBTabgQpGv9Xa8bvEqz4g86MoAQT7tcRiWfCw0wJ2hrmfT1IxVupTUFha8aDWgvu1VoRqrVBqrMgVGdGaIIZIQkmBCcY8FttMv6gSUTQTh1GxidBprfgacsefJiRh+1FJbCdvYDs8gqcbGhAmd2BZocLLlI4UY42tvbMEReFyHvkxT3kVDqam3w/R+C6IOAGcrKy8c3Wr/HR+x/ghefJLGkmFi9ezMjJa+3TRx9+wMyUyFSJQuNlEWHMZT4ibAyiI1V4cvZMrHjtZWzZ/CWSE3VI37sb06dN8SNVZbJwfPjhh6xp9rm71k54jj92rFhwsvcLs1dCq9V2s8a2p5Ea0omvtmxqJUhJIauSIVqtRFVVJQ/zbgsZKek9xk3iW+JrWrdHlorH8XXvIMBiFSgahhlFApH7CqolSUmcIA3gvTCvmiPAEeAIcAQ4AhwBjgBHgCMg+S995tDb009AYsrAPxqyDtxuPoScitreucvvRi3ig5igDKX8kEKeshanE1VNzThVXYf9F0vxy7ET+PhgFhbb9mByohnhGiP+qqFQ+GTco03EUK0eo+LJ2dyCxzVGPEqKRS0dQ9ukWrQgIl5wkx/uCYG/lQjK6z2WYToz7kqwIDjBjHspZ6smGSN2JYPytz6mNSI22YLZ1t14dd9BbMovgunseRyrrkVZYwsaHA44mHKM5MM0B0gl7PaohAVJMeNCiQ/1Kf7x8d2YfPwUjsANisCmjV9AHh4BlVwBtUIJpUKJuLg4nDhx4pp7vGvHz4gbH4tZM6bhhaXPYc3Hq7Fzx8/IzDiE8+fOoK6ujhkoiRXTd/LyZS9CqYjw5iFVKuVYsngx7PbuKUepbqqXnOSnTpnsR76qlQp8+uknYvO9sjYkJ3r7zlIIqGQszL6oqJATpO0g7P077POeuK+9tc9hfLMXEBCiZMgMkNIDAU/nFFdJ1nOClN+ycwQ4AhwBjgBHgCPAEeAIcAQCisC/6TOH/kf6SUiMh/CPxsyyXxsPwHaurBdu8btWRUdivwuNjUgpLcWWgiNYvucQphnS8ESiEQ/pDLhPY8R9OiuGaqwgcpNyVZJr/MPMLMmIRzRG9npogh6DEvRMrUiEHeUCpePIOGlYgh4jdAaMpDyiGnO/yAlKpOkInyKaHNE+7zbl/PQcI6YcIDWoWNoSr5Q7lI6na3Cv1uipx4gRO/X4y04Dxu5IxuxkC97ZfxDbi0uwt6wSJxqbUGW3o8lJbsluOB1Opgx2ue1wupuYUpiUww6Qggaw++b7pAlDGRXYoyM9PraaKokZZzuaU12bkfwojsCNh4DZaEKkQokolZqVSBaWHon9+/dfY2ddaKivZe71ZNjkcNjhcjngJtd4j1EZKH1JGwXh1q82g5zsxTB8tVqJ8ePHs1D/a+yA93BSIlIfFixY4DVQovpVSgVeeeWVbqUP8FbeZiM7KxPjx0Wz/hNBGqOSM4LUZrFwgrQNVvzl9UeAqFH6wc/pFtIHrTp2plGyO/e3gzR7fiMx598vseYM+pWpYHhAbw555RwBjgBHgCPAEeAIcAQ4AhyB/obAr6z5Q+/YexwSc06txJSNu5L248vjF/yfEHqZcRKrIy1gE9worq7E90eLseZgJp6xpSNKZ8HDOw0Y/ksi7t2ZjHvjDbhXa2KmRwIhamav79OZcb/HDZ4IPCI/H/CEyt+nNbJjhrchBIngI+KP6hMJQNpH57cl/26l18L4zMwMaZjOgCEJeoQmkJkUGSGZMZyZSllwR4KJFanOxIymHtCaWXqChzRGPMDIUIFMfoQMlXYlY+QuLf6i0eLhRAPG21Lx6oHD+LLoCJLPnkVJRSVq7JQV9CqL35teOy7vCfS23yHed3z3d3SEz8F8kyPQywgQwUd5GIWFvs3ExY2mxgZQvlAiGntjOXP6FGKi1B6CUsUIPsoPqtPG90b1ndZhNCRDRTlJ1QpvH8j1/syZM52e29EBYqj2ihWvCwZKkWQUpWRqUjJ+otymPcGPncvwd6O09DJmzpjm6btSaEcpx3fffuPpXu9cp47GyvdzBK4JAfo6oaAJ+pHQ7cbPZy9DYsg6IjFkHZfsK6b7Ncf/WgpS+tv9Kh8vR4AjwBHgCHAEOAIcAY4ARyCgCPzKmjn0v1OPQWLM2iqx5ePPyQfwTv4Jptzz3tD38rOjWB09wBJ9Zjh2DA/t0OG+BD2G6YwYqhPIzVuJoLzeY3lEY4Jilwlh8WY8EW/BQxobntAYMTZej8c1rUW5ywL5LgtGx5swUqtnqQqGJ9jwkNYMpdaECQlmzDVa8eqedGzJLUDa6bM4U9+AJodIENFTnQNuhx12lxMOUsDwhSNwCyJA318Ujn7+/HlkZx7Gjh2/4N1Vb+HJOTMxe9YMtr+VQO0JAG40NtRh2tTJXoIvRiUYKH36yYaeVNzlcwsL8hAdKRCLTEUaqYJCoUB+fn6X6+jowC2bNzGCVDSCoryoYvoAIlG7s7hdbkaukvN6Y2MjLl26gMWLFviF8tM43nt3lad68a9Sd1rj53AEehkBmo4sfQxpSd3YU1aNf086VCGx5EFiya34V3NOye8sObqA3hzyyjkCHAGOAEeAI8AR4AhwBDgC/Q4Bc6b0P6xHqiX67AkSS071b4yZ5QsPHHXXOoXQZZbksZfv/cVHXnqIJcOdQ5dL8UCCFUE6C0J0Jjyhodyhxlta0dnXhCkLkac0AxozRmgtGKa1YpjOhqE6C4ZoTRiuMWCYRo8QrQGjdJQj1IxFqWlYdTgDPxSWIO3cJRypqkZZYxNqHU40M3WLZ2KQcQeEBzmHT/A7k35y36Re/vTw6m4kBFatWgUKd1cr5ZDLwlmeTrYtj8CWLZuZoU3P+yt8Yz77zFOtBKlShihlBN58Y8VVNNY9b1ms4cyZ05g4YZy3/Ui1CkqlEsnJyeIh3V6bTSaGm0iQCgSsmqUPIBLatxBhSq/bLkRENzQ2oqK8HMeOFCI1xYqtWzZj1VsrsWTxQkydPBHRXgVuK9H7/HNPe6q6ss62bfDXHIE+Q8BnOtJmSW0TRiYfhMScRUrS0ttNOW6JJW9dv7tf5QPmCHAEOAIcAY4AR4AjwBHgCAQUAeAfJMbcTIkhY4QkreigJDnnZUVqYfPlJrtglOMWQ0h779HAW6NHIXGqtgFxWise1hgxTGvEaI1AkvY1iXgrtzdMa8IgjQkjyCQpPgkKbTJidUbM0afiRds+rD6Qha/zj8Jy6gwKyspR3tQCO/Ey7EGN/qGLRfnQHGAGWmQj7wlfFd7rwDDJc2rvzR5eE0fgxkCApvbs2bOhVlPouxAezsg9tRKRkWpMnjwZZ8+e7XlnPSrs9959x0tQxqrkIBXpksWLmIq1PdKw5w231lBdXYW5T87yCbFXgkLsv/jii9aDurl19vQpYVwqMXyfTKgU0LRxsidytLm5meU9vXDhAvLy8mA2m7F9+3asXr0aS59/HtMnxyFaHg7Z6MehCBsNNeVN9anXe33oGqmVmDljOhob67vZc34aR6BvEKi0OxGVmA6JOQP/rc/DnYZsSKyZ+oDeG/LKOQIcAY4AR4AjwBHgCHAEOAL9EoHkvJcl5uzHJbbszyWmnLV/MWUXFTc0sxx6jBTzqAB761FAVJAKCkM3qu1OLNDbEKo1IiTBiKAEMlK6tXOCtpKxZGxkxAitgeUHHaE14z6tGfdrLWwdpDMhSGdk+VfpnFFaEx7WmvCQN28qHWvGMK0ZoToT7tEZcEeCHlKtAcPjk/HIriREaI2YbLBhWep+rMnIxU/HjiPt3HkcqalFaXMLGimXIim1GOlJeRMdcLtdLDzewRRbLrjcpChmnvIs/QIZIjHulCYFU5PS+4LqmNSk3vc87wvXurdmEK+HI9AJAr7kfZtDGxsa4HJ5f6Zp827XX5aXlyMmUo0otQpRvuHnHvJNLo/Amo8/FvKUtqN67GpLIvn57bZvoFbIQCZDrKgVmDZ1Cs6cPt3Vqrp9XEtzE15e9pKQK5SNTwVSfC59/tlu1yme2NzUhCmTJ3rJXyIulUoFNmzYgLLSMuTm5MBkMjJF7qpVb2PhggWYPHkSoki5q1JBpaS8pSqo1GRgJUe0ijASixxRnrypfgpVzzWKjYnC6dMnxa7wNUfghkDA7++nx6hwrvUwJJZMDEzOrf9PfXatxJqT2C/vV/mgOQIcAY4AR4AjwBHgCHAEOAIBR4CUpLT8hH8cajiwJrWqDmBh9oJrOAVRB2qhml9L3Ys/aK14QmPGnxL1jAhsJRFvPbKUiM7H4014VGMAGSA9qBXWf403gQyQHtFY8KiGcoWaMUpjxoMawVSKTKeG6ayMQL0/3oT7dhnwyM5khMfrEZNgwkyTDU+lp2N9Zi5+OFKMtHMXUVRRhYv19aizt8De9skrUBeV18sR6EMERBJRbNLpsKO2pgZnzpxCVuZhJCUm4KvNm/DuqrexaOF8XL500aOAFs+4tjW1l5l5mCkUY5lCUVA/qlVyRJHZUKSSEacx0WqcKCmGm5TX3SRJxTycqSk2qCLGIpbyj/oQfIcPHby2znfjaCKU161dA3lEGGubyMYYZQQmx43rRm1XnvL0kkUCbp5xkRnU5IkTWC7XCeNioFYqoJCHszQGKqXcJ5doG+WuWo5INeFDxChty5mCVCGPYOdeqSZVwGoxX9khvocjcIMhsDKjABJDJkL0OYUSc27d7415nCAN+I0xb4AjwBHgCHAEOAIcAY4AR6B/I7By5W3/qd+/9odz5SzXG6kB4aT/A0eQ0nPIxsxcDNKYGUF6d6IeD2tIGXnrEaPimIggfUxjwsMaE8gpfrjOwpSgD2iMuF9jxHBSgGqNCNbaWG7WexKM+FNCEoJ1iQjTGDEx0YznbXvwUUYOfiw+gT2XSnG8phZVTc2w29lVY8y22+2E29UCl8sOO6lC6XoSScqJ0hvs8Zd351oRIJKSck/a7XZUVVaiqKgA+uQkbPz8c7z26stYOH8uJk+agJioSObArlLIWK7QiPAxyMg4dK3NeY8nwpKKJn4n1LIwULg7EXpE5C1eNB9KuYypK5nju0qB9995Wzi3mwQpjZNKUVEhlBFjmYM9I2HVShBZKDjZB/YD7Xa5sHPnL4gIH+slSGncsrDRqKgo92LT3Y333nnbT4XL1J4qhbDvKiHyIlEsrsngiRUiUZVyxERHYtaMaXhl+Uv44IN32TXyJUlpTny9dUt3u83P4wj0GQJfnziH3+gzMTApt1Biymm53VSQ0L9vVvnoOQIcAY4AR4AjwBHgCHAEOAKBRmDlytskhkNrVx89B4fLyUKrBYI0sA/giSdO417Kj6kx4Z4EPf6qIcLw1iVIh+pM+FOiCXcnGCFNMCJEZ8QgrRn3xJsQvEuPITsTMCo+CRP1NizbfQBf5haCMMq8LBChZS3NqHfY4XDa4fSEvxOFTdSoYJQEFjZPofMOIpJERlQkRwN7OfvsoZE31H8QIJKwtLQUBw8exI4dO7B27Vq8/DIRofMwbfJEjI+JRLRagSiFoDD0Vxq2GvOQCpIUpd1dRMLyk/V/g1oewXKBEhk3Y9oUJCZorjAckoWPRU5OVneb855XVVUJtTxcIEg9SktSRm768vNeMoPyNtXOhhv70/d4Q+yjVEpGDIc98RjS0/d0VxzrbYdISpWyVRkrEp5+ayJKfQopSsPDxiBs7GhG2s6fNwdvvvEGvv/2W1hMRuTm5uDsmTOora2B3d6MmppqzJ/3pI/6lAhmGVateqtXUi54B8M3OAIBQCCtrBJ/TsrAnw35dok5B3caOUEa6NthXj9HgCPAEeAIcAQ4AhwBjkB/R4AIUkvO2iUZx9HkoHyUTD5KHGlAl7yKajykNeKvWiPuSjCy8PJbhSC9TyuEx9N4aJuMkobFG3DvLgMe1yQjRpOEOckGvGpNxYZDWdh1tBiHL5XhbH0j6h0ORoAS+MyrxUEJP52sUJ5QsRA1SrJQSiPKUomKGwJrKr7dqh7lBGlA5zOvvOcINDQ0wGq1YsuWLVi+fDmmT5/OnNMjIiIgl8shVyjY62gyLFLKWOg5hZ/7hqD7EWxqylWpgCwiDJ9+sr7bHSSClJSrr76yHNGKCEYUEhk7e9YMnD93Di+98LyfMRCRcE8/tbjHJCaFuc+aNoW1KebTJIKU1LKUxzOQC33PnDp5AnEeJ3tqn3AmBSnlRhVJ4+72wWo1s+vS9noRrjRGKkRCj4+NxuxZ07HspaVYv24t4nftREF+Hqoqy+F0Uu5kny82lxtup/C9yH46cjvx6svLQGkQxHaozmeeXgKaa3zhCNywCLjdONJsR2hyJm7X50NiIYI0lytI+/v9Oh8/R4AjwBHgCHAEOAIcAY5AgBGgXKSW3PGj0/PrqlsEgpQeMQO6uIELzXaEJxkxPOH6hNZTyPtfKc+nzoB7EpPx+6QkSBMMINOkUJ0ZwToL7kkw444EIwYkUAi8CSO1lCuUcoZSmDyda8EQnRUDE6y4O9GKPyYYcXtiMn6XkIjgeD3+sjMZivhEzDNZsf5QFtJPnsGJmjpU2h1ocLlgd/tkeqUHfZeLsaJkeUQKUCKpSQ1Kb/kKQX0oAe8bdI74X0CvHa+cI9ABAiJpJpBWApkvsPzCCeL7HZzO1KJPPjnb4xBPuSYpt6dnzbYF9/gopQIxSgViVZQXU4FxahXUnvdpLZfJEBEeDplMhokTJzLVqT45uaNmO9/vdsFub2G5TEnRyMhKpRKLFyxEc1MzC/OPVLUqVikcnkK5Mw8fZnWLOUU7b+jKI1aueA0KFsIv5N4kAnHRgnlMJXnl0b27h9S78+bO9phEUY5PJRvXm2+83jOC1O1CYUG+N3yfyEuWQkClAKlCN372Cfal78G5s2fR1NTEUioIGPp987UO1ne37zaAL7/4AiqlkC9WIEkVmDF9CioqKlrP51scgRsNAbcLNU4XhpsOQWIswB+Zi30GJ0gDfDvMq+cIcAQ4AhwBjgBHgCPAEejvCKxcedvvbUc33JWejwuNLXC5nQFXjxLbV+d0YYrBihCdGSM1JozQGfo0xH6YzoQQnQn364Qw/7B4Ix7XGPFXjREPa4wYRWutERG7LBgdb2Gk6P1aI0K1JoRozBhORkq7DHhUo0eU1oD5BhtWpO3DF4dzoD12HJnnS3Gmth51jjbZXH0VTzfaQxnvD0egBwiIBCiRWufPnUV2dhaSkxKw+cuNzPCHSCmBPG2/EXtLC15/7RW/kGhR+UdrUoMSQRilUCCKSEM5qUdVmDphApYsWYKVK9/EV199BaPRiIKCApDrvG97vtvt96CjvW5UVpRh6pRJ3r6pFUq8+PxSOOwOVJRXYP7cuaxvYj+pr3PmzEFjU5NfHzpqoaP9P/zwA2RySiEgErAKTJwwDmfOBNbJngjJ5uZmrHj9FZZSIIYZIAl9WLJoIVPUdjvO3u1CdXWVH0FKuMll4fjm6686gqJb+/V6PVSqVmMnUpPGjY9FSXFxt+rjJ3EE+gYBF1pcLoy1ZkBiyscQfQ4k1kxu0tTf79f5+DkCHAGOAEeAI8AR4AhwBAKMwMqVtw0yHVn7u5QcHKmhsMM+0CG6gUa3Gy+n7GHKTEGd2bcE6VCtCQMTTBiWYMYDWgtGaqy4R0sqUCtTj96rM+M+rRlSrZUpSu9PMGBUsgETTTYss+3F2oNZ2HGkGPsuXMT5pibUkdJTfHJyAQ6XHQ4ySwKFzDvhdJE6193jsFuxCb7mCNxoCIgE5N49e6CURyAibAwLoyY1ZVxcHE6ePNlplz/dsN5LQvqSo+NioxlBuXDBXLz+6qv44vONMOoNOH6sBE3thEtTX8RCZF9PVJzU6aNHi0B9EPukUijw3qp3hJBulxs///ijt9/RkSq2rVAooNVqOx3z1Q7Iy8tj6QWYmtaTh5SUnNlZPc9xerV2xWtJ1yNaSXlXW8PUp02ZhJaWZpbu42p1dPQeSxPicmDq5IleUpkwU8jCseL111j6AJbqpaMKrmF/SUkJoqNbrxspVans37/vGmrhh3IE+hYBmv+UT3zR3lxIjDkYqM91SWz5PwX4bpBXzxHgCHAEOAIcAY4AR4AjwBHo5wisXHnbvYZja//ZmoOUshqP3TkZ/wRuISqR3NW/PJCJYRo9gnRmFu7elzlIH9Sa8BCZQmkMGKbVI0ibCKnGgId0FkQm2jDLtBvL0zPweU4BEo6fQc6lcpyvrkdVYzOaiHBhdKgLcDmE0HjKAeohlyk83psS1A1QWjz2duAg5TVzBK47AiIhWVx8zC8nJ5GK0dGR2Lt3b6d93PHLz17STCQjY6LV2L9vD8rKSlFfX9djsrPTTrRzgF6f5Oe6rpIr8NXmVjf06qoqLFow3894SKlUYv78+airq2unxq7tItVtpFothKAzgpRc2+UwGPRdq6CbR4kE6c4dPyOqDUEaGxOJqsoehKiz5Mpg6lSlotWoiaUPWDgfNbVVcFO6kV5YqqurMXnyZC+xTXOK1Lg//fgjq10cZy80xavgCPQaAhTJQz8krMs+ConhMO7U59ZKDDkT+/ndKh8+R4AjwBHgCHAEOAIcAY4ARyDACDCC9MiHEksuvjtzQSBIyQm9127126uI8mu6kHzkOAbvTML/6MwYHS842DNTI60R92qNzOBINDqi/fdqTUxxSmt6Te8R0UlFJFeF48wYrqViAoXSD9UaMVxjxH0aIx4kElRrwOMJZkQn27DIsgfv7NmPr7JyYSw+joyLl3GqqhpVLXaQ/lNM8kmkrou/cQ5YAAAgAElEQVTMWsgIBC643C6m8KAcoaJrPNOQUr5QvyLmFvXqS9sDpN/sE2hkEVVh3W8Gf4MOlAyIeosoonrKysoQHSUo9USSk0ipX375pVME9u7Z7UdEknIySqVAYUEeO7e3lIWddqTNAZu++JyZBnnHo1AiUZcgHOX5aO/c8YufIRCFditVSnz33Xee2q7tO4CwbGlpYerbKMqx6lGQUvj+37/Z2qaHvftSnA/70vcy9WgMucmL7SvlKCrI73aDRPzQ8tOP25lq1FuvSoGJceNx7uwZz/dut5vwnmi32zF/3lxv36ktwu9v69axY8Rxek/gGxyBGwABusdwuxyIP34ekuQD+L2psOU/TYWKAN8N8uo5AhwBjgBHgCPAEeAIcAQ4Av0cATJpsha8KTHlYmXucYEocVFgeIAXlwtZFy/j3l8S8b86K57QGDFcJ+QivVdnwL26ZIzSGjBSa2SGSCOI7PQQpESCkskSmSWNIqMlDRGhFgzTmjGEjJO0FgylPKG7kvFAfBJGJxnxpDkdbxzIwaaCI9CePoOs0lJcqKtHjcOBFgp99w2RZ0P3p/KI/KQ9oq7J/11O9DFsiAtmhlICWqSyZcWDL71HYYNti3C0iHDruWzLU2eAZ2O/qZ5CzUlVd+rUSexOS8PPP/2Izz7dgIry0l7DoLm5CZPiJvipSMkoZ/369Z2qP4uLjyJuQmxruDqZIskjoNm5o9f6d60VEYG84orcqGocOXKktSq3m+XVXDDvSW/fI9Wk9lQwt/sLF86BXOmvZSHyjtpesGChD8FHRKkCH7z/LhyONi7u11J5F48tKSnGhAnjofbN46mUQxO/s4s1dHxYfl4u1LIIRCtl3rlC4e+5uTkdn3QN74j4LVv2ks81EfKoLl+2jJk/XUN1/FCOQN8hQD+8upzILa3CrxL34t9NBa5/Syua2c/vVvnwOQIcAY4AR4AjwBHgCHAEOAIBRmDlytskqUWrJZY8PLk7B3Z6BGAh5AF+FnC5cLG5CaN3JGKAzoqHtEbBNElrwuMaM2S7KOzeiEeYcRKZIVEhEyUbRmqtTBE6SJOE4PhkPLBTjyc0JoxPsmK+LR3vHMjE1rwi6I+fQu7lcpwls6TmZjQ7ncyECkRUUOGGSb14kZmulrS1LDSQQmSJ4CSlsFgcnm06RtxHa9pPxe4ppM4V8hLQkXQsEUtEwfKlpwgQqTdnzmxMnjQRMVFqQRWpUoDC4ntzefaZp5jjuagOVCoVWLZsGRrayRfq225FRRnmzJ7pVWtGq4kgDcOa1R/4Htan2zU11aDcp0R2iuOJi5vIiGaxI6ISMcVq9gmH9xgrqRTdMh+iOqmsWLHCi2VUpBAi/vRTS1jovtiu2I/eXldUVGL27DlMCSuOnXD44P33ut2UOK7KigrEqJXMBIryqlL9FGZvNZu7XbfviWI7a9Z8DN9QfmrnySefRGlp7/0o4Nsu3+YI9BgBF2B3u3C5qQV/SN6L/zTk1krMWTMCfDfIq+cIcAQ4AhwBjgBHgCPAEeAIcAQk5rw4iTXfLjMeRIWTyEOipQK3MKrL5UITgOlJpP604nGNiSlFhySYcXuCGbclWvDrRBt+n0BO9xbcz5zlDUwt+oTOgClGG15M34/P84tgOX8R+TW1uNzUxBShdlIssu7Tv0SEOmGHAy1wCsUTFh+4EfbDmolstrtB0mOXg1SiQAvxnAAcpBwlstRN80pQ65Jil6l2iQSitAXsMrkZb01TkM6nwnK5EtnqY7rTD9HttSGTIlCtVqPV9EfB1HupqbZea4MqWr9uLTNoEkk1lUqJmTNnsvD7jhtyo6G+Hkuff9ZLaEWrFIhWhOPpxQvhoolxHZbTp09hyuSJXpUjjYlyi/ovJJ12wt7SjGeeWuwleMXxkyHRiRMlbB6TirerxCYd99VXW30c3wWSlgjuS5cudbke/752/RUR2kuXLgUZToljiVQpsHjRgm6bNImtNzc3Y0rceIwjElwM31cp8O22b8RDerQWMd61aydkEWP9Ce4JE5gCWDymRw3xkzkCvY0A/e10u9DsBv5iPYjf67ObJaa8b/jdKkeAI8AR4AhwBDgCHAGOAEeAIxBoBPQZj0hs+bVDdHtwoqFZUO/19g2/T31COLagCHx9936M0JKC1MLC5UftSsLIHRqM/HknonclYrExFe/tz8D3x07AdOESjlbV4HJjMxpanHC1ECEnBHKDVIfEsjHTJGLbiBwVCDlSMjLGVNglHMoFiT5XpOebpDwmi68W36rsdWi6dB4VJUW4mJ6C4/E/4ezPP+DE379GyTdbcfybrSj+ZiuO/vgtzibEo3x3GioLCtFw4QzczlpvTZTugS4dXTJOaHhh6dYGmf7ExlIIu5DTkkKaFfJwfPft37tVX0cnWc0mhI8d7SWl1GoVYmJi/MPS2znZ6XSw8HFR8RelkiNGGYGpk+KYYrOnbvTtNNnprsyMw4iKUkHtIfGIKHzllVfanMe+1dgsTd+zG2Fjn/ASikT+kUP7hr+tZWH21zIGOtZqtWLsmNHe+qh9uVwGcrgP9EIh/h988AEU8lYXezKJmhQ3HrW19Inv/kJ1L5w3B7FquR9BuvrD90HzoLeWrMwMRISN8VP2Un7YlJSU3mqC18MR6F0EPD8qUqUz9ufhblMeJNZ8faBvBXn9HAGOAEeAI8AR4AhwBDgCHIH+jQDwD/9uKfhIYivE75L24UBZFSNIA0lE+RJd2wqKEKM1IM6Yivm7D2JDdgGsJ07jZHUdav2cjEk9ZgfcVJwedQWFZVMYt2AqRSQdEXTNwpFCBD2dRopEthJCviloW9SY9u5TzS1Qm4fnoZWDUZKEnOg65WEpRXxpuG4X7DXVqDt5ApdtJhz54nNkLFmE3QoFkkfcD600FJo770LyH/8Iy5/vhPHOu6C/m8rd0N91FyvGu+6E/s9/hu5PVO6BYZAUpntHwCqT49CixTi2cSMupaah9uQJtNRUC0S4B2qPRlh4xVImUM89/fRsCjv4v4RAY2Mj5s2bB6VHEUjknVIegddfI8Kv9wC7eOEcZOFj/UgphSwCe/fu6fRCkIJQRXkp1UpEU1HKMC46kqUBENSXnVbRqwfokxK9ilbqE4WYf/HFF6yN1u9Jwk6k8YGXly/zksOkuCSc4yaMQ3FxMSP5W8+7elfpuDNnzvgoSIVQ9LCwMdAb9J3mdL167V17d9u2bf4KUrWCpWc4XlLStQo6OIrMmlaueA1qWTii1KJCVYGnlyxCfX19B2dd++6qyko2x0WVKl3DiIgI/Pjjj/wHl2uHk5/RFwgwgpS+T4DXCk/iP005kFjyvurfN6t89BwBjgBHgCPAEeAIcAQ4AhyBQCOwcuVtv7UUrP5vcyEk+gz8ePYSYBcoxEA/BxD1VuOwo9LhQKOLnLQD3SKvvzME6Jo0iOHsDsqB6GIkjNPlht1NOVztcLU0oiE/DyVbvoJpxgxo/zISSYOHwBoULJRgKWzBIbBJe1iojmApq3PP3cGwDBqMxAdGwTJ5Coq/2IiaY0VwNtXDyQhzCtUnvlagvmkcHm2xQPvR3BJLZyDcwu+Tau/tt9+GXCYQkKQgVSvlmDNrBlrsfvrfnqHgdmFcbJSXJCQnenXEWPz84/aO6/V8/lNsNkRHURoA6qNInCmxL53I1VYSsuOKevedTV9+wXJjRqoEFaVCHoGERI+DfTtNEalZcvw4SDUrEKrCeUqFHKtXr+6yORDVQ4VI7fHjYllddL2oTllEGDZu3MhMnNrpQq/uSk1NRVRkJGuX2qY+kML34IH9PW5n69atCA8L86Z8IBJzyqS4XjUNo05OmzoZkSrqu0AwkwL3448/7hOCuccg8Qr6IQL0Y66D/c366vQFSCyZGGQoSAz07SCvnyPAEeAIcAQ4AhwBjgBHgCPQ3xH4B4k1+7nbjXmQGLLxUdFJxkEQuRTohVpguSaZJ09rnslAt8vrvzoCZJwkuNELyluX3YGGs2dxXqtBzqsvIUU+GrYBg2D+411IGTAQqcHBrNhCQpASEtpzYrQdYtUSIoVVKoVNSkTpQOhJdRp8D9LCxiLntddxXm9EzcWLjDCiecXIURcpjVlaVKYgZhObpV64+vhv9Xe3b9+OiIhwL+EluK3Le9G0RvjuWDB/rldBSkrQKHk4Ptvwt46VquzCuXH8eAlzsvclSMm8Z9fOX/r00oih8O++87ZfTtGI8LHIzMzsUH1I51F5840VkEcQ+ecxayK1rkqF7OzsLo+DCFJann36KaEej1EUhbyTeRM52Qd6IdVrXFycdxykoKUw+507en49WPqAsf5KY1I0F+b3bvqAV19dzvosqkhJQb18+fIuk9WBxpjXzxFoiwC7B3MDhrIKSEyHcYexIKG/36zy8XMEOAIcAY4AR4AjwBHgCHAEAosAudin5ay93UwEaR7mZxSy+3ThsbztLXsAXntIkT7gYwPQ+VunSiJiWPgyY6yBFrcTzVWXUJpiROGrL8L40F+QNGAQbINCYQseAlOoFKYQKoNhkg6FRToUVmlgyFFSoqYEDUNq8DCkBA9FSnAoUoJDkBYkxb6BUuweEISke+6G8aFRyFuxAqXpaWiqrISrxQW3wwWny4Fmt4NlpGV5am+dy9atkaSnp3sVpCJ5Fz52DMtpKRJy3aq4zUnvrHqzlSBluURlWPHqcrS0XEWp6gbqamsxe9Z0RKpaFaREkH66Yb2nhc6/ncT5zOa0OLd91m262u5LqoPUm88887RXCUvkYETYWFw4f75DglSs7OKF8xgfG+09l7BWKpV48803GbEp9k08/mrrdWvX+JlEkTp14cIFIBOlQC81NTWYM3u2lyClcdD1WP83Irt7lhf45MmTCA9vVZBSOoKwsaNhNup7dVhfb93MroOowKUcpORkX1lZ2avt8Mo4Ar2CAAuxF35Lyq+uw+3Gg/iNqVAX2JtBXjtHgCPAEeAIcAQ4AhwBjgBHoL8jQARpasba/7Hk4jZDIcLTMltDknvlTr+9Shgr6gmX9QuEbu9gvq8PECAySKCdXKg6moui9euwR62GZXAIjMH3IDlkICNFU6QhSGWh7xT+TkTlYEaYpkiHBEQ5KobpE/lqCaEymBUiZo2hodAPDoUhVIoUqRTW4GCYB0mRMvg+2KLHIf/LDagqKQTcLSxckeVU7Zxb6wO0r28TJ06cQGxMtB/hRSHbBoOhU9LvWnr+zdYt3tyd5EYfq5IzU57q6qr2Q5vZ14JwgV5c+izUygim+iNCjojJ11ie1K73gMjDixcvoqioCBaLBT/99BMjFImY7Opy/vx5zJwx3Q+r2JhIRvJ2Vg99pjZ+/ikzwRKJaDLHIpL00KFDrAt0TFcWUmuqPLlMGR5qFSZNmoSysrKunN7tY8T+vfjii35EL12Pl19e3u16xRMp16igThVSB5CamXLXUloDsW3x2J6sU2wWrxGUcC3UDD8iaPnCEbjhEHABDpb624WzTc0YbjkMifXoO/39dpWPnyPAEeAIcAQ4AhwBjgBHgCMQWAQYQZrzt38xZVf82pBzfIjpoL2KnhaugUTo3sMFEQNCIWquazRB91riZwkIMLRZiDkF0ZNRleB3ROg7W+pRmXUAOStfh/7RUdAPGITdA4ORQvlEpaTWDMXeQSFICw6GKTTIS4ZapCEwhwhFJDMDsbaEBoOKjYXZUz9CkD5QyshaM5Gn0iGwMiXrEFikoTAHBcE84B7onxiNjHfeRmVBLpwOUpFSnlIXHG43M/QiwWx/m3vl5eWYOdOf9CNF4ObNm3vto+Jyu2Exm1iuzBiVAkSQxqgVmDg+FufOnSXZYfttefaTk7lKFeHNQUqEHIXsNzX5KyYdDjvq6upQUVGOI0cKkZaWih++/w5rPv4IL774AmbPmoXY2BgoFHLIIiIYYXotxFtWdjbGjYthBCmpD1UKGZ595inWd7EeWgvbHjMz78jcOH36JCZOGO8lF0n5SeHxixYtQHNzM3O19x5+lY39+/f5hfkTyRcTrcapUwLB1wGaV6nx2t5a/dFqIQ+rJ12AWqXEvLlzmcL22mryP5pI5meeeQZEHIskMoXYv7lyBXOyFzH2P+vaX5WUlEClVCAyUs1yw6qUKqjVahw8ePDaK+NncAQCjQApSNnXiRs1dici07IhMRf8ENibQV47R4AjwBHgCHAEOAIcAY4AR6C/IwD8gyQ1/z2JJbfgN4Zs7Z+TDlUVN7X0AUEa6CcMXn9bBJrhBnlDO4mEcrjhcDvghB2XczKw/5nnkHbfKBa2HgiC83rUaZWGIHnwQFiCgrDn3oewf+kLqDyWQ9YXcDhcLNqemVB5MpS2xetWfE2EE4WNv7B0qZeQEokpCv3urYWIr4L8fMjGjkasSsYIUmqHzH0yMkg9eXUV53ffbYNSLYNaLRgc0blTJk1AUWE+jh4pgj45EZs3bcRbb67A008txoxpUzGBiEyWo5NyZLaaO4njI1IsL+/aclvq9XqBWCNiUKVgOUU/3bDOC1NbAs/e0gQKrT+wfx9++mE71q75iBkEte0PGWPt3bPbW09nG0ePHvGmKxDGo4BSEY596UIdgSJIxfFt3/69H0FKfZgYNwEXLlzorOudvr9u3VoQ4SpeJ8oTumjBfDQ1NQlpPzoi0zutWTiAxnD58mXIZDLmXi+TyZlq9dlnn0VGRkYXa+GHcQT6FgH2Del2w+50YdH+AkhM2cn9/XaVj58jwBHgCHAEOAIcAY4AR4AjEHgEjFnjb7Pkt0j0GfpfJxyA7XJ13z4J8Nb6BgFypHe40eLJb1Z7vABZr78Ew8hRntyiUlhDBMXo9SA0A9HmnqBg7AkaxEykjEFBsD74APJWrULtqWNMt0xKR3K+J0VjoEimvrm4XWuFyCIiL1d/+MEVhNe8efO6VkkXjqJ2yspKQc7vMcpWglQWMRY67S64Xc6OVaQArFazhyBtJToFh/MJGBcrpAcg1atSEQG1QsYIUSIh6RhSeopmPIIBlbBfpVLCaDR2offCIYTTli1bIJeRklUJtVoJhSwc+/buZiTziRPHGRG645efsWHDOry87CXMe3I2Jk+cwPpAJCgpTkXiz2+tUmDWjGlwOlqY+lQkIjvqXOnlS4wAbiUSFVDIx2L799vYKYGcu9Q3q8UiYOBDPEdHR2Lfvn0ddbnL+yn1QVsCefKkiSw/aGe4dKURqoPUur/88gtsNhuOHTvKDMmIgHU6nV2pgh/ThwiI15zWYunD5m+YpugzTeN3ulz48MgZSAyH1wf+ZpC3wBHgCHAEOAIcAY4AR4AjwBHo7wiYcv7yW1N2psSc65YkHcY3hcdvmIcE3pHeQ4BIKbvbCWdDDU5s3gTTfSORNigIhsGDoB8chJTg1pD6QJCV16NOi3QYkkOGIXHIUGYotXuQFNagO2Ea+QBO/f3vcDU3sVxvRIaJD+a9h/iNV5M4xm+/3QaFXCD+ROIuNiamVwgjaoPwJIf1J2fPRIwywqsglcvC8dHqD1i6A7EvV6LkRtGRAqij5N4cpGIfu7IWCVIi3UTSVEVEqlqFzz/feGVzHewhUu2NN96AQi6QnES6RkcqMXfOLEyZEMvGFKWUQSjU11Yyt7N+Uh8jwsbg+2+3Mcw7m38N9fWYP3eON6crEb8KeRhWvP4K630gCVJqoKiwENFRaj+yl0LWd+zY2QF6Xd9NpmEs/N0Tvk/YUVuU/5WWjudJ19vgR948CND1JuJa/B7pl9ffk/pFwMCJHy9U4E/6g9ykqb/fq/PxcwQ4AhwBjgBHgCPAEeAI9AECpoI//sGYd0BizIHEkIn307M7CYC9eR62eE9bEaCQvdID+2CWj4Yp+C4YQ4JgCaH8oiHYHRQCK+USlYZ484teD0Kzt9u0Bg9BavBgpAaTwZMU+sHBsEoHwxYUBD0ZO02IRW12JgOpvQfxQBNPrVenb7bEMVotZhBZ6UvkRYSH48KFi73akfdWvYVIWRiiPSHUFGL/7NNL0NzceJV23CgvL8X4CdFQqVpD7H37KmyLeSsp3FyG8LAxGDvmCbaeMjEOLy97EVu3bkFqagpKio+xMGsh7+fVw/vFjlFu00WLFkGp8O2DgoXakyqWCqUPoBJ1lX4q5TKEjR0DWotjEEncqVMmg4yKiCC92uKw2/HWm28wBatQB5G/MsycMY3lMQ3kPKW+lV6+zELqiSQmJS31gfK6rl27pscEJplotSpjqW7K9SrH/v37rwYJf+8WRoBSN1DeWFr6pcpXJEgpzsHlhK2qEQ8YDyf0wd0gb4IjwBHgCHAEOAIcAY4AR4Aj0I8RYCZNRatvN2bif/TZkBhyMGrPITgo7JgvNw8ClFiThc6T+ZKQY9Rtp3B6N+yUabSmHEc3fIydA++BLYjC6KWgHJ0pwaGMEE0hZ3qP4VJvk5TXsz4alzg2Gq8thNzuQ5EqDWXjNwcFQx8cjJObPoW9vhaOFjdanA6mtG1hVlZOIV3m1fmrm2aeiARpQX4eM/3xVT2OHfM4yO1bWOjz3/odQOcJhYCg/Z41U3s5mFHSpUuXcOzoUezZnYZvt/0dK994nYWbE5nWGvKuxKS48aiqqrwqZqQ+nTdvLpRkrOM1BhIUpUSmRUVGYsKECZg1axaee+45vP/++/jhhx+YO3xVFbOZu6J+cQxXvNHBjrNnz7Jclf7knUAOEjk6Tq1gJCltR1G4v1IJCuOPjIxEXFxr3z788EP8/PMvWL58GSMCBSyEcZFy8ptvvumgB627iST5bts3zOFdxDNaKYNKHoHKigrPtWm9Xq1ndr4lzglx3d4ZdrsdCxfM9eR4FTAg4nj58uUsfL29c7qyj9osLS3FuHHjoFCQiVIkYmJiMHHSJFD+V1qu1q+utMGPuU4IiOlLWAoToQ90LSnvs8PezObtmdOnkZeXi6SkRHz+2afMAG38uFiMHTMac+fOYSfR8f1u8Zg0tdDAXU4cbWiC3JrBCdJ+fKvOh84R4AhwBDgCHAGOAEeAI9AXCDCCNH/tf1jz8TtDdt1vDLm4w5KO+hZi3PhysyAg+JjQg6TgT19PhkxuJ+BsRlnBYRhUKpiDQ2AcHAKLx5meEYa3mGK0e2RsKEyDQpA8bhzKTxbB4WoG820SeUAX0CLQzjfLdOi0n5cuXcSUyRP9wsJlEWFYv26N51yRCG2tihzjKdS7vLwMJcVHYTYbsfHzT/HiC89j+rQpjARVq+SMeKX8oGzbE+ZO2yLRGR2pwpkzp1sr7mDr7bffZqSjeB4Ri5TfM37XLhw9epTlqGxpafGG41I1nYWqd9BUu7tzc3MZYUeKRrEPtKaxRasEgnTSuGjMmT4FLy59Fp988gkSEhJQXFyM8vJyiH0T1aG5OTkYT/lTPUZSVBeRrxMnTsSpU6fa7YN3p9uF1BRra1oElQKxKjnCxzyOgoL8HpOIXVHWrnp7Jbu2IhZE7s6dOxcdEdLevl9lgwgzUtB+9tmn+O6775hpEhHt1B8iyQVCrXvE71Wa5W/1AQKU27mluRk1NTW4dPEiDh86iJ07fsG7q97CogXzvKZq7LtCKRc+Fz5pKsbFRsHptAP9lCClb2A7XSeXC+ccLsxPL+AEaV/cE/M2OAIcAY4AR4AjwBHgCHAE+jEC5GJvKXztn8y5kJgyyu9IzsE/mvbhYn1THzxC8SZ6CwHyo2esHuV+dDnRBCeaG6tx4rtt0JMJ08C7kCqlPKOkFA2FmcLpQ26tcPrukaOCitYSGgJj8N1IfWAUTu3aAYe9Cc1wwU6hz0yF6/LRU/bWVbt+9dTW1uCZp5f4E14KGZ5+ahHsLc2orqrEmdOnkHH4IBK0Gmz6ciPeWrkCixcvwMS48ew8CmmPCB/LSDtfJapIoFGezNZtQXVIr4kQyc3N6XTw27Ztu0JBOnkSOacLuSmpAl8CjbZ7czGbzVCpiBwVCFIiaCdNnIDPP/sESYk6HDx4AKdPnURdba2f2lbsg9g3WhNJSirM995d5ZNH1KPEVCoZuSqORzzff+1C8bGjGBcTxTCNUikwTiWHInwMKF2C2IZYR3tYUKhyY2Mjqioqcby4GPv2pmPHz7/g008+YSrckydP+jfZ5tW2b772U5BSTtcukbtt6unqSxG/rh7Pj+t7BOga0bwikru8rAxHCouwJy0NP27fjrVrPsbyZS+ynL3jYqLZ9wR9Z8hlYew7QPzO8FVUi98XtC9szBO4cOEcQD/09btFMA1kP1O5nah1ubH08LESiTn7dYk5N0pC92184QhwBDgCHAGOAEeAI8AR4AhwBAKAQFJulMSc2yIxH8bQpFxIzAeRXVnX7x5JbuYB0+MUBdcTOep2NqG5/AKy3lwJ24AhsEmDmRFTarCUEaSUd9TCwus5QUqk6u4gIT+pcfBA2EKCoRs8FLkfvYfm6lK0EJ5sYtCj6q2zUE7L1R+8J7isi6otlYIpHCk0fu6TszA+JgpqIjPCxyJKHg4K6SZiTiQxursmglSvT+oUzEOHDl2hICX1aVZmxzljO630Gg4gRaMvQUr9fvXlZddQw5WHHi8pBpG8rdipWBuTJ09mytMOSUG3kAd01szpXoKUFKSRShm2frWFNUQkLBUirEiBSSrW48ePg0yQdu7cib+tW4eXly/Hk9OnI1atgjI8HOqICKiVSowdOxaJiYlXdthnz+FDB0Ckt5rUfh71K4XEZ2Rk+BzFN/sTAjRfs7Ky8Nwzz2DGpEmIViqgGDMGalkEIpVkAkdzxbe0/lDS+hlo3RcVSapqwfAsPGw00lJtcLv6YzSL8MMc/fGxu11MSfpuwZlSiSHzbYk5+yPJT+n/KlmJ2wJwN8ir5AhwBDgCHAGOAEeAI8AR4Aj0cwQScx6U2Ap2S1JzzwwxFZ2XpOReSDhfzp5KWEZLxhD1rjqrPz1E9vpYPQYOQrZRUja64XY4Wd5YCsmrOXUEe+bMhkE6hBGhpBQVzIqEfKNEjhIxSOZM3VVdtj0vxbGTABcAACAASURBVEO4Utg+mT1RsQVLwUhZqRT0PilXGTkbIuRATZVKkcZI28GwBQ+GNWQwLCGkbqUiZQpXi3SIR/VK5/Ref/3qYkrawUjxmDnZpINgDAnFgQUL0XT2FOwgBaAAuhh4TuubXdf07d+/ZkqutkQFEYFUIpVyFsZNJkQxXjMiMgcSVZXCmpSEFCoul0VAFhEOMnuifdOnTcXTTy1h5j5iHk9ShpFybPPmLzr9WJCLeXS0oJj09lGlZGHsnZ7cgwNEVdxHH36ISGYuJShIydTqk/Xr4O6hou2zDRugptyqKhWi1GpERqqhUCrwwfvvs7B8av+KxeVCY2MDXnj+OUZSR6sUiFYrEKVWYOWK15nLvM1mxbffbsPq1R/ixRdewJw5szFxYhyio6IY0UymSmR+FKVUQDyfCK0otQoRERHYuHHjFc367jh//iyioyMxaWIcFi2cj7feepOdc+LECd/D+PYNigDNK5pawtp/jhGpXldXi6rKSpw9ewanTp4C5QetKC9Hfb3Pj6V0mv+pOHDgAJvPlIeXzNhi1EpGlNLcjGSpNYR0G+w1+65QMeMz4bsiDAq5jOXsXbhgPlauXIGNn38GrSYe+9L3MiU75d9t7yNxg8LcS93yAO0CHAxwNzaWXHRKjBmn/39zXsG/mjKelaSfWi0x5QX387tXPnyOAEeAI8AR4AhwBDgCHAGOQAAQ2J37W4kl7+7f6bIGSMyZ0s1nyorpqaQeTkqBRRTRlU9GvfQowKu5RgQ8Bg4OuJjhBZlYOB3NcLpcqMwvgC1mHExBAxkpyYjKQBGLPvVS6H5qcAgjQBkhK6XtUBhDQ2EODYWFnOODhyJtkOAoTwSlWRoCE4W2hxIZKpgm0X4LKTqDg5ny1Rx8LzNWIhWsH6np03ZP97eXi9UUMhjGQYLLfXVhDpxugDhS5oXl2WYGGtd46W6kw202i595kpeE9JgikVqUVIqMIFXKEK2IgFohg1wuZ4Y6pK4kQ52pU6fiqaeeAuUM3bx5M0wmE7Kzs3Hh/HlUVFRgxYoVzPFcrJ/IVwq97WxpampiZJx4Hq0FcnVzZ6f2+H0KGX7u6SUeh3pBNRsRNgbxu3b2iCB1OZw4ffIU4saNR6RShSiV2qvGnDAuFrk5We32XVSGfvDeO4hShCPaJ6drTLSa5XMkZadCHgG5PMITwtyqzBPTBAhYyhHFVH0yRKplDFMiaJctW9ZhDlci1ShFAKlFKRSfriu95svNg4CLKTFdcDmdqKqsQG5uNuJ37cD6v63FK8uX4anFC5lyfPq0yZg6ZRKmTZ2MJ2fPwtOLl+Cdt97GCY+rfFuClPLnTp40yS/9AptnKgWU8ghW6DMfHalmKRnmzpvHzL02bNiAHTt24MDBgyCSXczbe/Mg2rc91Z8tg8R0EAONefgnUxYk6acgMeYtCMDdIK+SI8AR4AhwBDgCHAGOAEeAI8AREBG4Jynpn1/JP1FIt/+NcHgI0jaykb59NuCt+SBg9xgxEWfN/CuIsIMb5TmHYH30MeweFIwURjAGSHHZDjkpusWL61RSpwYPhiFkKKzSIdgdNBjpA2mfQIyapaEgEpKI0713DYD5rgHQDgqG7r4HYFNGYfcjj2P3gEGwSod7yNMAKkjbGY9VOhhJQ0KQNigEe5+QoTR7n5DCgK6DJ93rzf6JKMjPxfhx0T7h3q2EGssPqFIwl3Q55RkNH4Nx0ZFYsGAeVq1ahZ9//hl79+5FSUkJyFSnoaGBhXaLYd6+a1ImRkSEt7ajUmDq5Ik+M/rKTTqfTHrIBMifIFVi1aq3WVtXntXzPUQEUttlpaWYOmk8I4iFHIlKjB3zBHJzsnuUE5EIUlq2ffN3qOQKL0EqjFGBd95ayYxtOhrJ11u3sLQHMX75XUnVey2pDxRQKWWQRYxlOWSJvJoxYwY+/vhj7zUkHHwXek0qQ9/r6vs+377xEaAf0tL37sGqt9/E7FkzWDoNNrdVpCIWfnxgKRTYXPLMJ/aeGmqFEjlZ2cIgfaYGzQsiNkn9SaZdvp9VMiR79ZXl2PzlRlhMBhQU5OLs2bPMtMnXwEz8zFHlNL/40j4CGeXV+D/GA7hTnw2J8TAkKUchMeRPFO/b+JojwBHgCHAEOAIcAY4AR4AjwBEIBAJbbf8SeaiwsNkJtLhJp0jqOZ+novbv3/nePkLASVfE5YbdDVR7DITKDuyDZcQo7B54D1JCBsIc2reEoqji9BKk0lCmYCWi1hoihSF4ABIG3IWEO+9CsjQY+lF/QXpsFPKfWYKCzz7BiQQNyrIz0FB6HvbGOmSv+QCGoAEwSyn0XQyz7zvCNy2IlK5SpAYFwRwcBMPox3A5O5MR0aQipc/EzZ4Zr7T0MmZMn+pHahDBMWF8DJ55ejFWf/A+vt32d6Sk2HCkqBAVFeWw21uuicQgwsNgMCA8fKxPOwrIwseivLys3XBf+hgRaULl9VdfEcL9I4Uwd+rfU0uWMOd0er+3F7HdwsICRg6TelYkSJUKGS6cP9cjBamovquvq8PUiZP8CFKRlN63b1+HGBsNyVCHj2Eh8r5kFG1H+WAUqSLSVA55RBjCx45m69joKMyfOwdvvP46Nn/5BZKTEpGZcRgXL15kBDcnp3p7Nl2/+uhaEqFNCxlzUQ7aBfPmMpUnEeICoS4Qmn7zxqMe95tbShVio6Jx9sxZYUA+Hzv6vJCS+PXXX/OoloU6qX7KY9xQX8+iHK4fErdOy2fqGzEoJQO3G/IgMWTijpSj+P+MWQ8F4haQ18kR4AhwBDgCHAGOAEeAI8AR4AiICGy1/ct/pGUUljW2wOmysxyMDp+HolvnkePmHAlLd0AEKYBmONCQlQnD0BFIGDoE+wYIeT6vi0N9cAhSgqSgkHWddBCSpFKYB49A0kOPIXXaLBR8uBql5iQ0nisBHHVwwokGSuFAhJjLCThc5EiBZjdwbOfPsAwayMhVq3QoUoKF/KkiERvotSlEirQgKUwhwdAPCcaeQUHQ3DsClXnZooBU5Lpu0knkQlNTA3OyJ8LElxB5c+UKvzERCUKES3cISTqHwrK96jJG3Ckw+olH2X6RxPFr0OfFpk1fQhYRJijcPOTNpEmTQGG9gSD0qL9UTCYDIsY8IYTYe9qdPm0KHA57jxSknnSCLI/jd9u+RcTYMD/sVYoIvPTSi6D0Au3hnZOdiRiVHNFKCpMXFL9ERglFyPVI5OjEuPFYsmgB1nz0IbSaXTh35hQaG31ySRLGLspd3L3r6nOJ+OYNiADNHfp8HD58mIW1KxSiupPW4ra/Yrx1HpGaVCwKlgpi4vgJuHzpkjDSdu4FPvvsU0aQinOSvk+mTIrz/AhCRC37mfUGROrm6VKVw4mIfbkn/68h/5jEkoNBlkL8X0POQvG2ja85AhwBjgBHgCPAEeAIcAQ4AhyBQCCw1fYvd9hyCjMragG3g4UWC1qUm+dh4lbpKT1WEhHKnklFcyaXE01EWAGoOnwApvseQOqgIFhZzk9SPpLqsmdqSzJTSgsOReogKWyMnByMFMojGkSqyhBYycho4AAYBwyEeYAUpqH3waRUIv3ZJTj62XpcNOtRc7QAjWWX4WppEkfQSipS5ylFgGdi0Usyo6D0AaSMLT90EGmDhyJFGgRTyDDYqO12QuEDtc8UKoWFmUl5DKekIdg3QIr4Rx5GzYkj7HGfBFp0Fcgsi/KRMkEju1A3w+wTQtjfWvkGU0rG+IRoPzl7puAcTfkbPIRhe2RdV0ZJ5124cAGTJk30IwLDw8bi++3fsyquVrfJaMTYMY8zAlBUuqlUShw8eLBdArErfersGCLrN325kakuo8lwhsKMVXK89MJzjHRyOnuuHXZTKLHLjdkzZyKK8ruS6ZJKDuE6qEAq0vaW8+fPIW78OMjDw0E4UP5Xyh36+eefwWazoaioCJcvX2aqwfbOZ98kNEc9xU2JdflyfRDwGCYJ16J3roP4WSKF8urVH0DNQuc9ZmoeIp2F0SvlLDco5ROeMGE8nn/+OWbutXnzJnz33bf49ttvsWnTJrz33ntYuGAB5syeg5rq6g5x0mk1HgVzK/kaGxuDkuJizzm9M74OO9AP3mh2uTEv80iLxJjbfLs+B//XUtAoMWcrA3ELyOvkCHAEOAIcAY4AR4AjwBHgCHAERASSkv75z+asA7pzpUzZ5wL9x5frgQDh7iWnWa5RwOlyo8npQGVBHkyPhzHH9xRp7ygsxRB5Mk8i0yWq10Lh8iHDYBrxAMyPPY6U6CgcnrsQhe+8h2M/b8eF3ENorLnMqFx6DBaUrT0IQXcB9ZfOwzRqFNKCyVGeCNIhfUqQtiVeLVIykxqC/8fed4BHdaVZ1vTMdPe3Mzu9M7vTMzs7odsGSVUl4TDTPdM927PdbUBSJWWCyDmDTcZgG2xskrHBAeeMbYyNMSYoljIZoSxyEgZJIAQoSxXOfue+eqUqUcqBoPv46ntVr2487z7x3qnz/yfNX49dv/0dai9cQCOZDZcwSmik7iMOgGQuFWYfvPcezKFDhVJSVZFGRYShouKam9Tu7rq/deuWCItX2+eeZkJr165tt2kSgoOf+IMXucp8pnv27OklgpS5NpuwauUzYowcK0nLCGMw3tryhhhvV9W0npNViayM9DREGEMF/jTEijSFwhgagmnTpqG6uoXiExCh8PEJCYJALS8v6xUVrec45fveQ8Bpd8Bhs8HWZEP17SqUXr2KwsJCQXJ3VR1NRXbJ5ctYsngxzMbm9BBcx0IhajIgKjIMc2bPxHvvvYOcnJw2yPTmuTPHcFtjysvNRXRUOMLMzarUsDALMjMzmxuR77qFAP+rWXuCxkzHERiX59SkFkGTkDNTvW2Te4mAREAiIBGQCEgEJAISAYmARKA3EAB+pEk8uvadC+VwOB0i/6izWfvXrZt8WbmLCKjqUQovHUBtSQkSIy3I8AsQ5CEVny1Jva589iRIrTodEh4bhOznV+DKvu9x62QBGm+UoqmpDo12O2xq2LVdCI3R5FCi5GmW7KTtO19d2EQtewNSIyOREaBFkp7kaN8qSH1hR6KYqtojAwKRGBGF+orL4tqwu0hSqkn59n7ZSNJR+RVmDPEiSBlyn33sqCsstvuzYY7CNS+96Mp7qIaFmzBv3jxBuqhkoa+eWFeE7VL95gopDw0JwZYtW9okbHy15asfX8fq62oxc/pUNymrhLSHYueO7aJZX3V89dfWMbZBwqmutlaEwnOOsSOGYfq0KVixfLmYH5WgrW1qfe49X62Vl8fvQQScwLkzZ7Hi6eWYPGEiYiKjEBoaikWLFqGhoaFTPwBwDXCjCdKcOXNgdoXUq6prNXx+6eKFOHLksMglTBmxWs8X6e+5rtRyraFYVlaKUbEjEG5pzhVssViEErW1OvJ45xH44lIZCdLbf5+Yf0KTxFdObG/cAso2JQISAYmAREAiIBGQCEgEJAISARWBM2d+okkpOvlM9inYSJCK8OGukV2dfwSQNbwQIOwuclQYZdkdaLh+DYenzBRh9Va9H/b7D0J6D+XoTHOFsas5TOMeC0LF/jRBj3MdMBctiVAl9FrRFlM9yfB45YHaAbvTjkbYodh7ec2mQx/UAOYDC55CRkAg1LH4Ii376hjVtAf9GHavRZpWh3h/LfZPn4qG6krUUGFNTO6jcGWeK5IiJEJjIizCrV3NTUh15+5dO3uEIFWJlY/ovs5cpy4jIRKCDA8nAaqWaW1xzJg+1YtcJYn07LPPirqt1fF1vCUJxH5VN23PMVRW3kDsyGHuHJ+RFgMijCE4eCDLV7PdPnbu7FlBWpWUXBJhzJ5j6XbjsoF7GgGGoJtCDcIlPtxsgdlsxtixY1FZWdnujweeE+PaLisrw5NPPgmj0QSqN1XFNpWkE8aNQdze3aivr3NVE3/EPZvo1nu2O2PaFGEM5u7XbMaaNe2rxLvVcb+q7ERm2U34J+Y2aRJzTmtSim2a+MJH1Ns2uZcISAQkAhIBiYBEQCIgEZAISAR6A4HU1J9q0oqLZ+zPQ6ODqrhmpUm/eh65RyarEJA0MnLCUd+I46tfQJxOj0yRC1SPlB4iR1WykSZLfLH9uAA/nPv8M8WJmColKtYcVBUL/ZFQUNpINIn8oU5xnGQh/Za6KCBFo4sQPrnlDWQEDHLnAlXHdzf2KXq9MGw64KdDqi4QSUFBoHlU/pqX0NRQo+BBbO6RNdORYZCIIyk3btQIRDHPpkuhSYL0jdc3t0tcdrQPlouP2ycctGkgpBIoERERqKqqarefl9evvYN4mTFjhqjb3hg4R5JHNptNhBJfunQJR48exffff48333wT69atQ0VFhVczJSUXERHerIRjiH2UxYgTxUVe5XrqA8eovlqSuD3Vh2znHkTA4cSNigqMHDYcJEfDzBZQdcnrguu0MxvX99o1a8CcomzD4lJyUg0+e9ZMXLx4QTTncNjgFImfe5YgZf9PL1XC+tXr22I2C5W4rYlJV+TWfQTsOHG7Dr9KPA5Nch7+PO00/ioub0Rv3ALKNiUCEgGJgERAIiARkAhIBCQCEgEVge34U401d2fogULcslEJ2CTyXnb/Bl+20HkEqNJ0CuMip70JF7d9gvhHHwFzYqpEIclM9X1P7tN1eiQNGIiC1c+jwW4TYfMO2igJQqeNmXSTJST5ykfqK/FxiAvSITlQ123Tqe7iQoyZxoBKUrZl1QciTatF0iOP4uz2r4TMl+Y9NGy6nzbmFpw1cxbCPEJjzaZQPLtiOdpzmO/MPHNzjismLh4EqcFoxOnTp9ttZtd3O7wIUo519KiRwvxJcRvybuLmzUqcPXMaWRkZ2PbF59i86RUsXbwI06dOQezIEYiKDBcEktnEsH0LzriNZJR2Dh3aL/I3qkQP+4uOinT1592X/PTgIaCS1Z4zI5F//txZ7D+QhYaGOsXETImt8CzWqffsh9fftMmTlDy36rVhNiEn57grdKD1vyee4/z+u50wiZyjKrFvgclowoIFC3Dt2rV2f4To1MB9FHY6HXh906tiDOp1Q+Ox8aNG4vq11lNF+GhKHmoNAacDVxsa8HhGNn4WV4Afp52AJv74WPW2Te4lAhIBiYBEQCIgEZAISAQkAhKB3kBg5cofaZJyPnkkIx8ltQ30FYfdleOstXt3ebyXEODzMc3EAdzKzUXKr3+DJB3zjvYOKdqyXaufPw5Om47Gxjo4bFQT2wRB2qs8oBNocDpxq6gAex8LQrIIa+8ZE6qW8+vu5ww/PdJ/PwS387NFvt77Kgmpa8k+//zzIrRXJUmpOps1c1qnQ9jbugJKLl3CyBHD7giV37t3b1vVxHc5x4+BY1KJF+5pNHPk8CFcuXIZRw4dwM6dO7Dp1ZfBHIuTJo7H8JgoUZ6kkckQApK+zMPo2Qbfm0wmHDhwwGsMX36xVTjYU0nLl8EQismTJ3dIserVkPxwXyJAFW9dXR3i9u3DG69txtPLFmPK5IkYMSxaqKw3v7pRUdSLi51KzK5tJDiZYmL5siUINwaDuW65JrnWkxLjlUbb+H+X9TnWGzcqEBMdCTVFBtuwmE0YM2YMzp07J9rpC2Xy9q++hMkY4r7GOJ/hERYU5OV2DSBZyxsBpwNVdjsMh/Pw8335+NPUYmiSs6f2xi2gbFMiIBGQCEgEJAISAYmAREAiIBFQEfgo9ad/mVpU+L+SjuLY9dvCR10SpN7PKn32iV5HNgeaGm8jdeRIEW5O46LuEnsdrZ8SoEVGeDiabl0TIf4Mz+yLQHKG59eXl2Hfr3+FFCpIAxja3jekcEf7SdcGIUkfiJSAgciIHYG6mzfupzSk7iX8Hp3szVSeKeozEoljRo9EZaV36Lm7Qhfe3L59GzOmT/EiOhkOvH79+nZac4rwYE9iU00FMGJ4NGKioxARruRbFAQozZxaEKHhYYoxlLInSaqWMQuCdNeuXV5jePaZ5Zg6eSLWrX0R3+3cIdR8V69e7XUVntcg5Ie7hgCJR67XqVOnwGI0KKkhXOknBKluDMHbb70hFJ5KuHrXhqoqQLe88TqMQ//oJki5fj/+6H3RKMu0tqnfbf3sM4/ryvUjQJgFqamp7qpqWfeBHn5DBen+rEwvrJiWgrl7ExPiRG8kadVNJWxbjoufWx5T6/T3PX+ebHI48GTuSfxlfC40kiBV71jlXiIgEZAISAQkAhIBiYBEQCLQewj84qPUn/5zclGxJukodpWUCQljVw13+vtDTbfn73CiHjYUrVmNXQEDkaLTIdUV5t1RIq/b5f7v71Bz8YyilxIEafODbrfn11oDVJHW1yLx93+AVR8Ahvt3ex493EaadhASAgchcVAAErWBKH73zR4xNmoNkt46npSUhLDwcLfyiwRidGQ4zpxpP/y9o2Oqr6/H8qeXeBA5inqTuUTb3JxOMGQ+MiLMY3wK4elJmrb53kWYUt0WPOQJDB3yBIyGYIwcMRxz585FXJxC4HAcJGfq6qrhtKtWYW2OTn75ACLANcD1uvK557xCxtU1FuEyGtvx9XbX7FsnMduDh33t3fM9DIP/gEiLQm6SIH3u2eUi13Nb9VmXof/hnteu2SRUz08vWyrmwDJ9sbGfyyWXEOVxnUaYQhFmCManH38orivPsXi+V8dHw7TS0lJkZ2dj9+7deP3117FkyRK8+uqrapF+vadBoqPJgVfOXMaP9x3eq0k/4dQkHZvRe3eCsmWJgERAIiARkAhIBCQCEgGJgERAQ4L0odRThZrkbLxVdF7JrwhaBcmtLxDgI636WEvP4bqTpxCvewQHA/yEQZBVP6hPycKURx9H2ZFDYgVQKeToi7VgB+qcDhyLHYMkf797kiBN1uux328QMv0HwaobhLjHgnAr99h9F2VfUFCAyEiG6LqIRxehqCq/emLNUzH21pbXYQgNdvdjMZkQGREh8jC21gcNwRoa6jF54ngwZ6h7jOpY79irORjp5G0Wbt7DYqIxbuxoLFu6GJ9+8hGyMtMVdazTF9FPEzIbnA67MLNRFILq1djaKOXxu4UAiTaGqTOXZ2NDQ48Mg206HE58/PFHPglSKphJYnKfak3qdp+FBfkwBg9BhEcaiYkTxsJmaxKmeG11sH37dgwdOsR9XXBcfGVmZIjwe19EZFvtdfU7/r9QX1ePCePHusdCczOLIRhrX3pR5DPmWDgnks8kdq9cuSJUru+88474oSIqKgqDBw/GkCFDRFoLqtr5mjJlsjBZ6+rYHpR6NjhFmpttP1zDnyYdO6NJO1miScn/V3nLKhGQCEgEJAISAYmAREAiIBGQCPQmAtuLfvznqUUHNYk5WHL0pMgHSQd1ufUBAnw4d0I4uaPRgab6GnxnNiNzYCBSdFokMdy8h5WQ7Skzk3WBuLzzWzQy2YLDruSj7cXlwBB+hx2ghi//xXWw/vIhJAf2XVqB9vBo7fsU/wBkjYlFXW0NbOL3BLswbfJFw/XBSupQFyQtysvLMXLkSK/QdIvZgI8+UMJ8O9RQBwrt/PYbLwUpQ3DDjSHC/Ka16hwfXytXrhQO3SRMTOZQGM3BMJqCxd5gHCpUdLGxsZg7dw7WrV2HL774AocOHcKFCxdw48aNHs2n2tpY5fHeRYAknN3WiJKSizh65BC+2vYFNm5YhyfnzhYpIdavJRHHvxrd++OkhoInJSYKErR1Ut6I2BHDcOzYMUEAqvU6i0JZWRmio6PdzvPsj+RreXlpm03RRG3hwoUwm5oV1aw3a+Z03KysbLNuT3+p3h8sXbLYlQs1VBClzKc6Y/pU7Pjma2x6dSMWLZyPKZMmYBhzppqN4gcT5vk1Gw1ef3+IgUL2mhAdFYHKGzf6feg9/w42wI7jZZX4x6Rj+HlKAYLic6b05q2gbFsiIBGQCEgEJAISAYmAREAi0O8R+EVq6k9/llp4QhN/HBMy81HZRAdzqSDt6YdKX+2J/J52oNFmRwMacfr997HTLwDpAUFICAxEsm6QeN8aSdcbx5O0Wpx4dRPsDifsDLHvHv/ga9pexwRB6hDeVLj6/W7E/fLh+4IgJfa7A3Uo27ETzNzLefQ2Vl7AdeEDH7qZb3HixIlugoIkC4mNlSufFXlnu9Cszyo0VfIMlRcKs5AhOHrksM/yPKgSpB9//DFCQ0MxYsQITJo0AfMXzMOLLz2PDz96DykpSSguKkJ1dfUd7aiklbq/o4A8cF8hcOrkCUGuBQ99AnyRXCOZT0JtWHQETp862e35cM1xy805LtZruCukviVRql4nY0aPxsmTXe+X63batOmuPMAK2TnkiT+0a25EFeaoUaMQZlFy8CqkogFb3nit2xh0ugEXZq+/vtmLIOWYaJTG1BYmQzAsnirwFrmCPfFVlbD8O0TDqeLi4n5PkPI/k0bYcbGqHo9aj+FvUougS8iRJk39/o5dAiARkAhIBCQCEgGJgERAItC7CHyU+tO/sxYUaxJy8YT1OC7V1EPIGnuZGOv0Q9kDWMFBUo3koMOB2tKLSPzdf4GmTGnaQCQEBiFFN0i87w0itLU2kwL8cXzmPNgbGmBjeH0vrwNPYrHq8jns89fDytyrfayc7Up/KVodkn/9W1RfuywuGZLKvY1Xdy4DkkE2mw3z58+H2YOwIEExe9ZMQTr2FLlYcukixowaKdRxJJ2izAaEG0Lw7Y6vxRRUYspzPjxGpdylS5eQnp6OkpISMSaOWRkXF2MvL0jPAcn3dxWBjLRUL7d2lVQTBlxmowjnVtdMdwd65YfLGO1arwr5aMSI4TGKY7z7WlHCwJlL9/Lly2JNdvZ64Vp+4YUXvAhS5sn9dsc3bU7h1KlTQjltsTTn5+V1lZyU0Ga9XvnSdQkmxO9DuDBBa3azV8+RuuffFpbx/Ew1KYlUQXibDIiKDMeEcWOw4Kl5eHnDOpw/f14SpDRshB1VTTYMSc/BX6UVYWCcdLHv3Zth2bpEQCIgEZAISAQkAhIBiUC/R4A5SB9Ozi/WgI9UwwAAIABJREFUJObBP+k48m5UKQRprzxZyUa9EaBKhM71dhxbugyJAX4uY6ZByAgIQqpOC6uub8PNk7V+2G+MROPtW31EkCpZTkWKSHsNEv/tN/cFOUpCNUUfiISAgTixZp2g7WxOns17n8CjEQoJCk/SYtSoWEH6+CIuvddsRz45UVNTjelTJ8MQOhQmQwiizEaMGR6NrZ99Ihrw1Y9KdnWWdOrIiGSZ+wsBroUvv9gqDLbUdeq5p6KT4dhMrWB3OLpNqFFZPXP6NFg8coOy/c8+/RihwR55Py1mkf5h0aJFuH79epf6ff/992E2N4fK8xp59ZWX28xBunfvXoVUDWsmSEksMqdpn2+uP3H5eXkQZLWl+W+Jeo5IjPK6Zx5iY2iw+KFk+PBoTJ0yCU8vXYxXNq7HF1s/Q3p6GoqLC1BWehU1NVXKVKS7vcCB/zMylmfEkRP4H2nFGBgnFaT9/oZdAiARkAhIBCQCEgGJgERAItC7CJAg9U8qKNYk5Tv/MiG7wlp6o4kh9rTnkVsvIyBc64HreceQ8fivhXKSZkApuiBkBAQqBKm+b9WUadoApPzrf6D60jk4mCO11wk/5mF1MgWr2LIiwpGm7ds5d0U9yjpp2iDEDwpARuCvUH/tCpqcVNzeuwSpSkru3LkTRg+ClIquyMhw5Ofnd4nwueMqcREcH37wAV599RV8//13OHLoIM6fP4fbt27dUVw9wPGpL/WY3PctAs34q+eCFybXtMeLa1y8VGJS/a7nxkozpnVrX/Iy+gqjEpGKxDCzINzMxlCsWL4M9XW0t+veGKjsfPaZ5WCbniTfhfPnsH7dGne/DAG3WMwwmYx49plnhGEUCX312uoIAnFxcTCbmg3GzKZQLJj/pEsl7buF9957V5C3ERa1nhGxI4eh5NIF3xV6+6jDidKrVxEZFoYIl4mViltEuAVjRsdiwYIFeHnDBuzc+S3278/C2TOnUVFxHU1N/CHJc3OdO/G3k++VdBueJfrbe5o0MQ8vt1UFp6FJPYGfxhXKEPvevR2WrUsEJAISAYmAREAiIBGQCPR3BNwEaUK+U5OQU/7x+bIm5p6UBGnvP5LRPZlEw8FlC5Cu80dqHzvW+yIGM7Q6xA30Q/mx/SIxKFdCb6sihXu5Kzr92PzZyLhPQuyp8o2nkdZDfkhdtBAOu73X6eSeWJVFRUVeIfYkNugaT6OanthIFjFUvqGhQRgmSUVoT6Da923cunUTP1wuQV5uDrKyMsRrf2Y6cnOyUVp6FU66qwkyi3v+nVAInZ4YaV1dLZ6cN9utdGY49tw5M0UOUs88oVERYdifleHqsut/q7hG33hjs1A8q0RfmNmA1JRkVFRUYNLEcTAZQwQ5K743mwSZumH9OtF3Z9Y4jZ5Isoa5yU4Txo8b49NcTCVeN736sjA5izArBC4VmmPHxKLievld+1GGeVFjY4YhymxCuEsRyzyiL65ehWvXylFXV4fGxsZOkcc9sXYehDYa+dOkXSGLPz9/GZq0k9AknZAmTf39hl3OXyIgEZAISAQkAhIBiYBEoHcRIEH6DymFhZrE3JuahBysLDgnVIO9rxx8EB5jujeHJjhxPfsYEn79WyQE6ZCupWpUf1df6VodEgcOxPlvvxK8qEL5KQ9q3Ztt67WplLG5CNLTb7wKq1/AXcWgo+fAqmOeWD2SA3VICPwNqs6f7kGKqHW8uvtNZWUlhsVEuZVyJHxMJgNojtQTG0kdEkZ88b1K8vRE27KNnkeAij4q+xiu/f2u77Bh/VrhFj8qdoTbaEs1RxIKTpokxURh5oypeO/dd3DhwjmX2s3RY7+llJeXiZyg7I/rMyR4CN57920smD9P5K5USUwShYsWPIWqqtuAMJXr2t8qrtGdO77xVqyajXjjtU0C8Ly8HIwYFu1xzVDJynEFY8uWLZ06KRcvXUJMDJ3slTB7thMTHelSwno3pRKvz696DhHGEES6TKpIRI4dMwo3Kq7fNYKUP4LMmDIFESajF0HK81FTXe2+/r1nJD91BAEb78L4AyqA9LIK/DjtBDTxhZN7925Qti4RkAhIBCQCEgGJgERAIiAR6O8IpKb+9C9S84v/Jj73hiYpB+OPnYDdLvzVO3IfL8t0EQE++tjsDTi+bDFSB+iQGDgI6dq7S46SGKTxkHXAQJzYSGWUU+RA6+IUO1RNeQQUdlWA3YHL8d8j4WG/+4IgTdIPQmaAHgmBWhzyexQFa14Qc1ZJjQ4B0IeFPMnKqZMnKfkWXbkCBz/xB2Ee04fDkV3dZQSoJH5t82ZMnTQBwyPDEWUxIYJmWi4STiUhW9s3KzmNWLXyWdTX1woyvCfW/+nTpxAZ3uzYToL0yy8/x8kThQgZOthNVHIMVHYmJsRDON65wpK7Au2hgwdE6L46X+YjnTVjqmjK4bDh+107FXLWbdpkEq7rFosFO3bscJVrW0XLa/DWrVuYPHmSUG2zL+ZTZV8lly7dMWwVy9UvrEK4qZkgJTE8OnYErv5QctcIUg527erVMAcPRaRLDctxTZowDtevX7tjLvJAxxHg/4h2B2ADcOZ2DfwzT0GTfMKvv9+uyvlLBCQCEgGJgERAIiARkAhIBHofgcRjm/45LvewJikXYQdyUdvQ1PE7eVmyywjUXLyIlP/3f5Gi1SI94FGRc7Sj6sXeKkdFZLqfH3KenAe7wyYe0LqmyeoYLAqdwDykDthsTtzKy0bcQ35Iu8tK2vbwFcpRfRD2+wciRa9DkjYA1n//DaqvXLmnlVMq4bJh3RphlvLaa69i57c7kH3sGEpLS8XYO3bmZKn7EYHiEyewYcMGjBwxAoMHD0bw0GCEGUIQaQpFpDkUUeZQRFoMbgJSJQt97VWClApIGvFMmTQR585RTdr9vxhZWZnCwZ6EG/um0/ue3bsE5AsXPOk9PrMRc+fMQnX17W6kA3Hi7NkzGDlimLttZX5GoU512Jtga2rE5k2vgDlDm/FQnO0NBiMSExPaTUFMbOrr67F06VIYDUo77IdGTZmZmWJ+6jXqub5e37xJhNirClLiMnxYNM6dPeNZrM/f7/jqKxgGD0a4STlPzNEaGWHByZPFfT6WB6lD/kTNqIpGhxPX6xrwm0OnoUk+/VDv3wzKHiQCEgGJgERAIiARkAhIBCQC/RgBXRF+/JC1OE+Tklfzs4T8it+k5+FsbX2PhUo+SA8t3ZqLA2hiALbNiQbx3o4T772O1IBAZAYEIiGQ6tG+daz3RQKmaQNh1etwJDwKtXW1YH7Q3t7YA7MYOu021FWWY1cQx6CFNVAvVLUkI32NtSPHrHo9rLpApGoHIU37CDK0QcjUMp0BsdYiRe+PpEDFcImmS1bdIGRoB3WovxRdINKo+mUfej2S/QNw6q3X4KD0h+Hlgl7ubfR6tv2eILd6dkSyNU8EGNbMl8Nhh93WhJqaGty4UYHLl0uEMrG987f9q20guaaQf0oeTCoYw4UBkkHs+dlsNiM8PBxRUZGIiY7GsJgYREZGIiwsDFRM8nthWOSlpjRgxrSpuM68mF00TVLH/93OnWAYuUpEUuGcc/y4IF8zMzIRHByMsDAqTBXTIrqlCwK1i+Qs+715sxIzZ0xz9xlpMcE49AnkZGe7T0F1VRWWLFoMi5F5Ny3ixTEQi2HRUcjJOe4u6+sN+6Eh1JtvvukVzs8cq5s3K+H8vgjSD95/T5DYER6YREaEtdufrzH05LHTp05h6OBmRS/PF93rm/PC9mRv/act/p9IMTSN/2psNlgOFEOTmD2+H9+qyqlLBCQCEgGJgERAIiARkAhIBHofAWHSlFxYrEk8jr9NyId/wlEcvn6z/zyJ9NVMHQCNF2B3osYJ1FRcRUqEBen+g4RrfUKQHhn3QIg9ScKkQB2Sfvs71FXeEARp9/VgbYDMxp0KQeqgC7yjEclDBotQfxKPJEGt3SBIMwIUkjVNqxNKz2SqPfV68UpmSgEdcddivzZA7NN0OvDVEfK1ZRlrgBYpw6Jhq6nmaUYjad9eBa8NXOVXDyQCJNjo8L71s89EWDvzgDLUOiLM7A7zbmvi+Xl5iI4MF/kzVfKRe+YYpfJvyuSJeOnF1fj666+RnZ2N06dP4+rVqygvL8f58+dx5MgRvP322xg/frw7RNyzHZJjDAdvqKezfOd/XOH8SBC+8cZrgshVxmYUCssLF84LgpTmX7NmzYLJZHKbJpFMHSdMi7oW2i3yIDc1YsXyZe5+I81GWEKG4OuvvhSQknvlD0aXSy5j2uQpgiQNM6uu8gqGY0fHorCwwFX+zotfnR+d3U3GZgKY4+ecuLFMy233ru8QYQpBFIlsNXepxYR9e3e3LNqnn6urqwVhToJYHRfVxNu2fdGn43jQOhMEqZM/qtrR6HBg2vEz0CRkSxf73r8llj1IBCQCEgGJgERAIiARkAj0ZwRIkD6cXFSsSTiOn8fn4n/GHcb3l8setOeNuz8fkU9MMV6ogRNXkuOQEBCIdKEeHYRkfRCy/O++SVOqbhCs+gDEBwWhprhIhIz2akZaF0HKncNFDGTPmYVkfxKbJGv1SHYRpS0JyfY+k/xkfao7U3UByAgIQLrWHynagUgLCEDGwADs99OCuUTjfv2vSHr8EaTrAsT822vb1/fsz/rYr3E9K10oYuu56nyQHXd/McoR3K8IkDykM/jUKZOFizqJTZHD0mzE66+/7pNc85xraekVjBwe4yazVAJy2dLFyD52FNXVVZ7FW31fVlaGVzZucJOJKjkWZjEKY6cjRw4rv3x04RcCEqBLlyzxaNuImOgI0FxMJQ8PHToEs6VZQcr+Gfr+zdfbxZjVcq1OoMUXavm333rT3S/zsUYYg7F+7UvuflXjnKKCQoweGasoSV2EJQ2lqM6dOXMGLl265K7jqQhV+zl69IjbAEs5ByR7w8C5+9qKiwoRbTHAU0HK/t54fbOv4n16bOzYcW4lr3oeXneZW6nz7dMBPQCduRWkYPoZJ9afuoy/3nNAEqT9+WZdzl0iIBGQCEgEJAISAYmARKD3ESBB+k/JJwVB+vfxx6GJP4K3T15wk1UPwLPGPTMFu3CmBRrtjTi+fCnS/LWKC7o+CGkBjyAtoGOh3b7IuZ46ZtUOQoo+AHEDHkLZ3vguaMC6ALcQTDWrpk6/+xbi/YKQ6T8IiSL8narOzofZs86hgTrsH6BF6sM6JA8YhFT940j/j98hMzIaWfNmIXfzOpz/5mtUHM5C/rPLYQ0I7LKCVJyDAD1yVz0Dp5Nh0NTQMXmA3CQCvpWBncWFhBMJt9WrXxChzMz/SVKOjugLFy4U5GlbbTL/5aSJ490koCDnTAa8tvlVVzVBzbTVhPs7m60Jb215wysUXiH7jFi/bg2aGhvcJKG7UgfeVFVVYdzYMYLEFekAzEZMnTwRTY2N7tpMLTB//nx332o+VLrDX79+XaQhcBfuxJtdu3a6saFZFXOzPjV3jgiLF2Sf6wcdNpmemoqIsDD3ODl3vkwmI+bNm4dr1xQ1qydBqg6FatgxsSNFnlW13pDBg/HDDz/4xIzh/6OHRbld7FmHxPhT8+Z0mNRW++7pPfOpqqkOlLkYsXzZUrEWiZkkSTuPuPhRUo06cTrxdekN+O3eP6X37whlDxIBiYBEQCIgEZAISAQkAhKB/ozA9qIf/23yiThNQnbtzxJznZqEo1iRfRINIvdkM2kllXCdf8hpWUN4tTuBuvKrsA4eglS9TqgjmfczPeARkf+yp4jOrrZj1QWJ3JxJDz2Ek+tf6fUsmlxhSiAu41cVxMrSkpHoNwgZAUFI0hMbJeQ9hXk+GSIfSNy0SOVLx3yiOqQNJAnqh+SH/RDvr0X84/+G1D8+gYPDhyNn4VMo2PwKLuz8GteOHMLt8+fQUFkJR6PQeAoKk2M4t+MbJOkfRxpzlnaRkE1mXtPQwai7fBl2O1PO0odYbvcTAioHpu67OnYSiDdv3hSh6UVFhV1txqueSjh9+uknCAke7A4xJzE1evRokFxsa2P+ywVPzQPVhyoxF2424umli8Dxdip3qDAcqsPkiRMQblYIO7XNcWNGofTqFVd7bY3ozu8uXLggcpyqbVGVumrlM7A7mn9sIOmYkZEhiGGWI5HKfWhIMF599dUuk3JU0UZFhIlcrBFmIyJMoZgwbgxqa2u92lSVpDt37BDh/81jNcFiMcNoNGDlqpWoun3bZx7nmupqzJk1w+s8DB06FEePHvXqR0WH52329KkI98hBSlyGRUegsEAJ6VfL9vWe+VQ9Q+yJxdSpk3Djxg2fc+nr8d2P/ZEgZQ5SO/9TdDhxpKYev9h78ENN1pllP4rPnf0PqacXaqxFv9a8c+zP+/Ptq5y7REAiIBGQCEgEJAISAYmARKBnEQD+RGM99tpfJBfYNAkF0CQcw5isXNyyqw/LfLwgVSCJnu49aDmEopAPPKVJu7HPPwgpepKRnVdG9m4dkpGBSH84AJnjR6OJBJ/CYHZv+p2oXX3hPDKCHkdS0ABkaAORrA+ElQZWWi3S/ZWw+Ew/hsprkTBoEPb85jdID7Pg0LzZOLN5Iy7HfY8bedmouXIZTTXVwtDGs/uWxJdKu5Qf2o+0R/8NyfquKXnTOVZtIOIDA1C+dy9qSP462Jvc7hcE1LXhue/M2ElgHj58GJs2bcKypUtETs/hMVEYOya2M820W3Z/VhZoXORJzBmNRkHGtlWZ41u75kUvJ3Y6o0+fNB43Kq63VfWO70ROTqcT27d9BcOQwYgwGYWqkWMyG0Nx5MihO+q0d4DjO3jwIIYOHSLmRoUsydyPPnzvjqqNjQ0i36knBiQNmWO1rPSqq3zn/nhdvHgescOiRb5PEsdsOyY6EiUlF+7oXz3w0Qfvw2T0dLZXlKQ0Xnp5/Vov5atah/sXVj3nVsCyH4PB0GoeWeKyedMmGA3NeUupmg0NGYqPPvpAqIp9KVU9++ut999//z0MhhCvtTh8WIxIM9BbfT7o7XLViv85HE7xA961hgb4JR93atKK8WfJ+QiwFlZqkvOOaZLyg3r2hlC2JhGQCEgEJAISAYmAREAiIBHozwjs2/cTTVp+3p8m5kKTkE8jAIQmH0NZfXM4I2/WHX3Nkj1gT0A2htdTJGlvxKGFTyLxYS1StF1TKvY2QUqjpjR/HRIH/xFN9TVuZWdfnZKG66VI+81vkeo3AOn/5I/4XwxA4i/9kfyr3yBxeBQOrViMs5+8h6vJCagszEXV1Yu4XXMdDbYGEVpLIxXykhRBk1hojzigspdb9YVzSPnP/0KSUNF2nrhmSH+6LgjxAf4oeGE1bHAKs6a+wk32c/cR4HrbunWr4rLO0Heh+DMieOgTqKq61WMDPHf2jCAhPZWgQ4YORUZmZjuqPSc+/+xTGAzBbkKLBGlsTCROnTzRqfEp15YT5WXlMAUPRaSHijRk6GDExe1tZyx3dsdrlfipBKkgW02hSEyMv7MwgPy8HERFhrvnwvI0ilr13ApX+Y4TpOybeU6nTByPCGMIIlQzpDAzsjIzfPbPP462pka88vJ6BA/1dnPnWHj+P/3kI591333nLZBEZTlR1mLGli1bfJblQRpkDR78hLs8yWC2P23qFKHWbLViL37BNUDVa7CL0HbPxWwSx3ux6we6aeWeS2FJ+X8ZM9Oa0vLrNAnHK/8kKR//nJB3S2PNO6WJz3u8P9++yrlLBCQCEgGJgERAIiARkAhIBHoWgdTUn2rSC4p/FH8cP03IgyYp1/5vCdlNZ2/XutRvTkGONkmCtFsPZHVq/tGKcuz7f79Dmj8JuHuPIE3R6ZAp1K16JAx6BPXXSvucIG2sqYZ17gxkzZiKoo0bcXnfTlSdOwl79U0GHrrPg/qOoYhOykBdshtB3DgdsDtJUaql3NXueMMVTtd52+0byAiPcBHXXTs3GSIdQBCyYobBVnVdEqR3oH33DyjEHhXdzeQZneErKipw8eJFFBYWYv/+/UhOTkZWZhZyc3PFcZJndru9XdKP9agGVPNicj/kiT/gePaxHps8Q+npXq8SUtwHBwfj008/bbMPzj0zIx2hIYpCk/XojB5pMiAzPa1DPyioHbAtdZs4dgwiTc1h+wz//+rLL0B3+M5sPCdr164V+KlzY/j8saNHfDZDFemal1YLUlQpbxS4U9GYm5MtcgF35g9YfX0dFjw5VxCkYS5ndjrMf/rJxz77Vw460GRrxLMrnvZS5qph/yQPExMTRVHPNZeQEOdd3mLGkiVLfPajYj1u7Fih0qWyVqhrRXoBM+LjfRPIPhvrwYMc19WrVxES3LyeeB5Cgodi165dYj2pY1e75WfiwL363hMXtRzNyBimzzQValn1u/6wV68udT/jYBE0idnQJObhZwl5DZq0/EpN/PFHevaGULYmEZAISAQkAhIBiYBEQCIgEejPCJAgTSs88eP4HPxNQg40SXkNv4w7XnuorBIMsheJsKTVTLefx2pJ1NmAGwU5SNTrkKINEAZNvasG7bwKko7xWcIcSYeMgTrcPFPc7bl3toF6qrLs9XA4G3DbacctNKGBhKeDD9QuIlTkZ1MSP1BdUwvATjJGOCNRqsscbuqjZdsj4MN5E6s2NeLAtKlIYT7TLqQ+ILnMVACZ/o/C+qtf43rBEeXyabt7+W0fI0CyRd1OnDiBDRs2IDY2FhaLBWajSTiTW4wmmA1GhJstMJnMMJmYW9ICGtK0l+fz5MmTiI6O9jKuGTL4j9ix42u1227vSQw+9eRcd+5NklIkZV966SUv4rdlR5z7lR8uw+ihII0whyLMMBRfb9/mJq5a1mvv87yZM4SCVFW0Uk35/Xc7BbHVXl3P70mKzZ07F2YXOUlyOTIiDJcuXfQs5nrP8+gUytfhw4i3osRUidJnli9Tynmcbx+NeB1yOB3YsOZF4V6vKkhJdDIcnpvn2mmuqPwyU1FxHdOnTvYZbm82m3Hq1KnmKlS/5ueKdAAqkcoykydP9iqjflD7/XbnTqEcVutwrsz/OWrUKGFOpZbvqz3HVVdXh2Ex0V5rkblgX375ZWFu5Wss6nw8vystLcWBAweEipYGXCNGjADTRrz44ovgDxj9fVuTdw5/lXAUmsQCaJIKnJIg7c837nLuEgGJgERAIiARkAhIBCQCvYNAauqfaTJPvPFn1oK9P0suStKkFn331wm5u7+5XG6jKE8ogKj46IASr78/wLQ1/1o+pNuduPDpR0gOCIBVfy8QpDpY9f5I1QUgTacVZkc0PTrgF4SkwAAcHBCAa9aEtqbVO99REUoytAUhKkhPKIpm5nJV1KEKGUpilFlymRhCWbeCO+nQ+Li2hYLUbkPRqheQPNAPKXrFGKozRGmKTo/kQCpwH0WSvx9++PKTDpO0HRqoLNRNBBQ1Y21tDfbu2Y0ZM6YLU5+Q4GBYzGaEWSyICDODykE6hEdYzMJ8iMdpvGMyGrF48eJWSR91cFeuXMH48ePdhB3bIiH58ob1rRBsas2O70kwvf76JjcpxT6YM3PenJloampOj3JHi06nyIk5cniMy0HdKELJTSFD8crGDbDbbJ1TfbrIx2mTJiJCYKiQlKHBQ4RS1RcRdseYPA5UV1dj3OjRiAizCPxIBDJ/640bFR6lPN8qZPfrr70m3OM93dSJyYH9mZ6FO/T+qy8+h5kh9lwLLgOomdOnoq6OP8O03BSSVqhUnQ6UlFzEtKmTFfMl5k91kbZmkxGxsSNw9QqNq/j3zY7y0lKMHzvafQ459uFRESDR2nIjjlQv080+JipCtO8mScPMMBhC8crGja4UI2pW5ZatdO1zW+dQVX4ueHKeFzFsNIRi/lNPutciczEzFcG1a+U4efIEUqxWbP3sU6xZ8yLmzJmNEcOHITQkBEMGD0ZISLAwueI1R9x4ndIkq79vn5/9AX8Sd4ipkOyaxJwyTXLuac2+3Md658ZQtioRkAhIBCQCEgGJgERAIiARkAgIBP5pz/7AV8//UEWCSjxqCbVe50Il+/vDTMv5K493ThydMV04sVsDtWDOys4QcD1dlv1nBuiRwZdWjzStXqhaM/wHYe8gPRL0WhR98HbLqTxwn7mybU6HeF384FMk+fmBatDO4k2ClC+aNSX4DUDu/PmwN1HfKre7jwAJJptQGz41b44Sku3h5K4SWWEWmuDQcMfzpRBdxtBgbHx5fbsKzfr6eixatMhNjglVpdmARQvnd1mh6Qu/b7Zv8zL5iTQbMX7UiLbJJJd4tll9qpgL0WTo6WVLXIRWR//WK7ktbt2sFCQfCUkVxxHDokHDo85u169dx7CIcEWN6sonumjRfDQ21rfZ1NmzZzFy5EgvN3UaRT05dzZIuqoh3W024vqS6RWoFiZBpxKkTGdw9apCbrbWhkoW5uQcx6iRw135ZxVMGA7PfKFLFi9ETQ2d7W2gCnjxogXucxhhMojQfuZVbWvb+unHwpxJxVoNtWc+0+1ffQmbrQ2CvK2GW/mOBGlbJCmrvbXlTS9VMvOjxo4YhuTEBGz78nO8tPp5TJ44XqiBQ4KfgCFkiEKo+rwGm9cRSeCoyAgRxt/K8PrN4cwr5dDEH8L/icuDJiUPP04tuvU/ZIi9vGuXCEgEJAISAYmAREAiIBGQCPQuAv8tKfex+flnq21ClcfYY6ryXE/W/eZxpGcnKgIEbbWI+/3vRRi2Va8Qkp0l4Xq2fCCswrF9ENKFwZAOKVS20jVer0OGXwByps/qWSDu0dbsIg+pA9eSrEgICuo6QarXIU0XBGuAP5IMBjRW3qkGu0chuCeH5YuYIQHZXpi752RUgicpMR6jR41QzI08yDwSTSTTSDAphEw4hsVEYVhMJCLCqWIzgOQoVZFfbfsCNAFrb2PYvlvhJ/oyYtLEiSJUWCXS2mujve/3Z2V69cFcojHhZrdhjy/s1GOvbVbVpwpByrFOnTIJJDs7nrOTODiw45vtoCmTSthx/8yKZain4rIT4e2cb2GPw0j3AAAgAElEQVR+ASKMBkS6yElDaDA2vcJQ7fZDrN9//30vgpQkXUS4BYmJigpenXt7uDKnZkwMFbbNBCmNoIqKCtusqq4z4rd/fyao0lXXgEpimowh2PTqRjQ1Kj+cvPXWm+4yPH9MdUDiu62NuJLkV9v2xJ1k/FfbPvci8Ts6b88+W9YpLy93K6dbfsd6KdZkcG6eY2F6BIvZIK4rXj+8jjzHTEyE8rnFtcg2zGajIFB5/qkqLSgoaJek9Rz/g/j+zK1q/GxvFv4xniH2x/HfUwoqfy4J0t69GZatSwQkAhIBiYBEQCIgEZAISAQ0SbmPmfcXVNfabLBTQ+pQcj0+iA8dfTUn8gRVp09gz4CBSNH7w6oLQtpddrGnSjI50B9Jej8kB/Dljwx/P6QHPYb0f/9PWA1DcGjxwr6C6O714wRoQsYw0FsnTiD5t7/ttHq0mbjWIkU3SKiDE/7116g6ffLuzesB6JlkDI1amJvwm2++wZtvvolly5YJIx+GHHdkIyFptVpFvkeSZiqJQ7KGxGjsyOFY8fRSbP3sE6RarcjLzcGJ4mKcOFGEY0eOICF+H955e4tQgGZlpncoBP3zrVvd/aj9MYz41u1bPUb0MFQ5MlwJRSfRFGU2IMwYgqKCfAGLTyLWRVju2fM9mtWyimKPOFy8eKEjkLrKOHGr8gbGjx/jMVejCE23JiumRJ01aYrbsxeWkGC3gzwJsu927oDDYW+XbL1+/TpoYqTmQVUIOiPmzZsr3Ol9EXu+Jst8l5MmTXIrSHn+qP5MSU7yVfyOYyTQqRDd+e0OQdB6koJsizlV4/buEfXSUq3uUP5IswHhhqF4ZcN68V2r43XakZOTLULtOS51fXHPdUADrk2bNqGsrEysNbbTalstRu9ZltcX29i2bRumTp2K7OxsUdrXuuJaJO6eKmKvcbnSFYgxhpmFwRTJU15/fJFcZd3oyHCMGR2LWTOnY+Wzz2DLm6/ju507wfykvvptMfwH+mNFow36vVn4l32F0CTn4Gcp+ZIglbfrEgGJgERAIiARkAhIBCQCEoFeRyAp97FHrMery+obYWdmR0mQdv/By+7E2R3bYf2nXyJFzxDuR5CmDeoSEZeiCwRfzaScj1B9GkGJMPHmUHGG0KdqdUj2D0DSQD8k+fkrZOgfB+PgxInIf+EFXPjsI1xOTUF18QnUVZbCVlcrzOG7D8C92wK9nRqoILU5UV1RgUyjqW1sW02NQPVoAKxanls9rAFBuJKWeu9O/D4Z2aFDhxAWFiaMe2iWRDObKVOmdNi45dy5cxg/TiHOPMkqkkubXtmIs2fPoKmxHg7hUE/FvBNOu0O8+J4qSH7XUF8rQr07QvqlpqR4EVckhiLCw3DmzJkeQ72stFSQu+qc6ERvDhmKPXt2td6HK2Vmbm6OcFAPFykFFII0KtyCI0cOt163xTc11dWCWFb75xxJdC1/eimqq2532kGeza9fswaW0BBEeIReHz50QGmrA2rULz7/XKh9SY6qBJ3JZBTkekdJQo6DuWZVBSnbMZtCsXXrJy0Q8P2R64OpNRwOG774fKtQUbqJQ7NRkK0jR8QIk6bSqz9g5IhhYqxqiP3C+czd2dQqqUny1WG3IT5ur4uQbCb91Tkzpy5J3m+//VaQw75H6vsojbLy8/PFjxHMpcvrjS+aJfE7XziSwBwWHdkqQcpxcZ1QpU3Sm9ce0zDMnjkdLzy/Ep9+/BGo8M7NOS5MxJiGwNbUJIhxlbT11a/vGTyYR+udTvwxJRv/KAjSXPzPlLzKX0oFaa/fDssOJAISAYmAREAiIBGQCEgE+jsCSbmPaRKPVudXVsPhtMPutHc2UvLBfELpxqwYIJr74kuwPjQADK9PD2AYuw9iswX5pua0TNUGIUkfJMLf07SD0PwKQqo2EFadDilaLTK0OmRqtUj3H4jkAQ8jfsBAxGn1SP7Vf+CgwYCcyZNwYtVzOP3xhyhLTsTNU6dQf60cTbU1wjiEU1STKYh9+9HE3UDl3qnqoHkNDZ4cTTg6ZQpSSSa3OBcd+6wT55Y5XeP1Olz49ENhHsWHe+odO6Z5vHdw6cxIPIkM9X1n6vss6wTOnjkLupQrRJwBzLU5ZuRwVFZUuBVyLeuq/Tc2NGDNC6tgDg12E2aCrDEZsHfvHnfYcMv64rN6IbivCJ+lfB4sLi5WzHQ8wofpNh4XH++zfKcPOp2oranB3DmzXKHNVBIaRW7VNS++oDRH5t/HRmyuXPkB4UaTwDLcpaolvnt2e5OrLMuNpB+NhdS/DmdOn8Izy58WxCH7JQHIEOopkyfj3NlzPnpt+xDzXXObOnkSLCaG/ZP0M2LE8GicO0tS+c65kKC9XFIiSLV9e3bjww/ex9NLlwg8OBaVLKTRz/RpU1BxnekuSHjf2VbL0b3yyite4fpUOW5Yv7ZlsdY/u1SbzDP62ubNrpyhzUQm1ZMLnpqHsrJSzJw5XaxtQaKaDJg0YRxu37oJGs+1tZFAJCEcTkMrEsoepDLJXYGB2YQpkyfh9dc2IzkpUaiir18rx62bN1F1+zYqK2+gpOQSCgryEb9vrzD+mjtnNmKio2EyGoRJEtvi2qVTfVGh71D327dvY8KECeAPGKGGUASHBAvTpfDwMIwePRpz587FmjVr8OGHHyBu3z6QoL98+TJYj9do6xvXRccVsK2382B8s/RAATQJBfiH+PxbmrScCo0kSPv73bqcv0RAIiARkAhIBCQCEgGJQK8jkJ77mCbhUPW+kutwUA3jpLPxg/GAcbdmYXc4kDZ5ClIDtK7wej2SO0CQkpQT7uhUhOp1yAzQwRo4EMmBfkgK9EOiniHdSr7Q5AAd4h97FPH/+Z/YP2I0jq94AT988RWuHzuCqssX0XDrBhyNNXA4GkVIeZNKfnSBALpbOPZWvySCVGuTotXPI6ULBKlynmjSRAJcj6RAPQpfegEkX/liHt8H+TJiCCxfNptN7HskJNbhREVFBcaNHQOLWTFOijKHYlhEGE6fOiGWg0ritVwbPH7yZDFiwswuIlBRSppMoSJvZsvyPfWZ/TJn47gxdChvzrtIou6NN97omW4cdKNvwurnV7nMcZRcoiTFJk4YJ/poS+lKcjEmLAxRZhPCzQouJAHffXvLHTlWBTlKEzNbEy6XXMLbW95U8muShFSJOZLWo0ehsLDQp8KwvUlTsVtTUyPCrRWDLCOoAmVe1PLyMlRX3cLJ4iKkpiTjzTdeE4ZSkyaOE8Q53eZJqlLlSWWiINI9yEKhJjUbhYFRM9Hb9oi+/PJLoVhWSVa2u2jRgrYJ9RZNch0wTJ3Xw6qVzyqEpQdhzrycr29+FatJ4Bubc8GOGB4jDKGczrZ/TmHbvMYYyh8VGSbWmjpedS9IV1cqCRLOLEfF6tjRsZgwbgxGxQ4H+4uKCBPYcRycq1rfc28yhODD999tMUvlI/MCL1myBOPGjcOKFSvwwQcfICsrC1RvM0UGXehbpsRo7br12YE8KBD49OQVaBJy8S9xBVWatJxKTeKRR3v9flB2IBGQCEgEJAISAYmAREAiIBHo1whkFP9vTUL2pXeKLwhnb6fTBvuDzOz0wcOXw2ZDgtGCVF2ACK0nmZbSAYKUYfjJ+kAkBfojVafDtw8/jLh/eRh7BuqQ/PshODhxCk6vX49Le3agIucwbpecR0N1pRLiSdWVEiEMpmukDzRfNjhhdzoE+d0HU7/3uxA+ZPwhQCEwL279RGDeMcVos9KU55SkKOuRJKUK9dj06XA0NaKeeBMJ0ce9fTGRuFBfrZ089fu6ujqUXLrgztP5zIqnMXvWTEGOqHW7Q4RQWVhXW4s5s2fBbKIJTChIkDJf497d34sufLWvHtu+7UuEG5XyKtkzaeJ4Qdi0RSCqY+/qns7ps2fNEKSYGu5NgnT+/PldIhDvGIcTIuz/862fITSEBkkKwcY5ksiqpSK8DaUkUwZMnTBBGCKpBCmd7JmLVVGJOlFeVorDhw/h862f4qXVLwgVZkx0pEuZqKghScDRvIpqyKtXfxDDJBGm4n/HuFs5QIL03LmzGDrkj67cqEr77I9EKEk8Gi6RAFaUkYpiUlEVm2ChitWV21I1/wmjc7yLKOWexODVKz8o+UxbGQcPc+zMeWs0NGNKXCdNmoCblTSxUsq00YT7KxWH2ppqMHSeGKvrgW3SBGzp4oVepCQNodpzslfHwPYZyp9z/BgmThgrzn1z+82KVUGUushZYtH8Ugl8j7JhihqYdcT5DRkqCFOGwVdcv+ZzXXEcXPP8e9AjP4y4EZRvxLkWV6UTB8tuQpNwvOyvEwugSclP/4u9R/6+X9+ryslLBCQCEgGJgERAIiARkAhIBHodgT35f61JLjy9LPsUmPcKDhuaSLTJZ5UuI2BvaID1//5B5B+lOZO1vRyirvDudEGQ6pXw+f96AgUfvIPyg4dhq7zpemTyMNBykaGMzKRaUbHYsoOZZJsY3E2Wm18yZYIo0bZCqcuTvc8qkkcifWl3ONHoAC7vz0DKI492KcSeJCkJUuYgFa+wcDTV3UYVqCIVzArf3RcIqeSOr8HyOyr+YkeOQPAf/guhg38Pc8hghLvMVqKiokQeQ9Ztqx1fbXseI3Fmt9nxwqqVrlByhSAl6UklY2sbSRoSdaufXwnmdox05dpk/sNXN24QpFJv/kWz22x4ftVzghBTiVmSUgxDJm7d3lzqb7qHq8patZ/BT/xBkI2+wtI9+33x+edhCRnqVpByfExlwLyQw8MtMAz+A4b+/ncwDR0Ms8E7RQH7Cne5vM+bM0uQqTRSEmrpdkLDPcfgfu9wIjMjQxgMKeZRzYSdOq8294L0MwiCkEpSkqgkTT0VvDz3H37wnis3qrvnO95w7Zw+fUaEmHv2SWwKC4vuKN+RAyQxq6urMHnSBJjp9u6hcBXqUY/P7DMhbm9HmlXKCCLcifr6WmzetFEYHZEk5/n0HH+H3rtypDKXLDEcN3Y03tryBioqrom+mP+0IykKOj54WbIjCPC/DpvTgYtVDfj7+MPlmqT86r+wFpT9rz3Z/9rr94OyA4mAREAiIBGQCEgEJAISAYlAf0bgpwl5v9RYi0onZuWi2kWoNUqCtCPPMa2WsdVWIemxXyFFP0DkqEwODBRO5+2pFIXTvVaPLBKlwRbU1dSIUHBSbHyQp8KOL5vI0kcFJIk4hYATHAqfrMiJuoy2lHJCyCjTJrjOlkqQEs96mxOV504j7Vf/7jK5alaItnuudHow96gww3IRpXt/919ovF2B2zwv4jyQHr33CFLOnTkNqda8evUqjhw9IgxZWlvQLM9t/lNPCjVnFMN3zUbxPsJMRZ8FY8aMQcmlS90mSNnPxx99AIsgX5mD1IAwUyiWLF7kMlby/dNNY2OTcMOOMLvqWEwICR6CLz7/TJjctEcgtjb3jh5//913BKmrKvqYx5HE8YULnXGKb6U3F0F64kQxhsVEeClIQ4IH48D+LJ9KP8/WdmzbhtDBg91Ep5tAMxsQZVFe0RYjYsKMXqZJSrlmEyQqNhmWvXDBfFy8eFE5367xefbX3vvPt24VJj7tEaTEkWpcvkgCkqgdMXwYZk6fho0vrxOu93m5xzEsJqoFQWhE7PAYlF290uZQVDUkTbXcmJAQDjMjPT1d1O0s6S+MlRw2nD93FqNGDhcu7mrbirpTmYs4Zjbinbe3tDlGry+F4tsOh71J/KGvqa7C1k8/wXiRlkJR0RIn4iZeqpJUGCc1f282G4VKd/y40SJn6emTJxUjNFf+WYb8K/O49/5+eeHxAH7gX7gmux1VNgf8ko7YNcn5t/57clHFPyUcDezP96py7hIBiYBEQCIgEZAISAQkAhKB3kcgNe8fNSkFl/9ozcYNG5WHQn/4AD529N2UGn44i6SgR5Gu1SJF+6jIK8qQ+fZIN8XQKQhWvQ5p//5b1DPEsb1ht1ugvQb68fdOoL7yBg78cSiS9P5ICXgEmQGPIFnPFAcdJ0vVskmPPI76y2fceUipsLvXTs/58+fx0ksvYf5T80RuQpI0VLWVl5W1uhBUgmjjyxsVEsmHWo0hyjOmTxHqQrLxJFVVYrXVhlv5ItWagnCjEVEu1SIJnymTJuD27VtCSX1HNYdDELzTpkx2hWwreRVJkKoqwrZC0O9orwsHEuLjBBGmKvmoaAyLMOJ4zrEutOZdRV1DpaVXMXHCGNccXTlWjSH48vPPvCv4+EQjqeDgO5WhVDeKNAamUEQYgxFBNWFoCIxGo/tFMx6FcHMRe2EmQW6OHjUSWZkZQqFLU6fOYLxh3VpvQtJl/ETcGIo+fPgwTJ48GUuXLMWmTZuEM72a55JmPy23t99+G0aDt4qSeT/Xr10j1MWtpQJQ1+j0aVOVvJ5hChnM8PitW7d2eQ2r48vOzsbIESNE256h7yphyv2qlc+oxbu8Z17QgoIC4WS/ceNGPP3005gzdy6mTZuGqVOnYvbs2Vi0eDFWr16NDz/8EClWK86ePYuGNk2TujwcWbGbCNjtNlQ7nAhNyYYmpRAaa16pJuWof+/fEMoeJAISAYmAREAiIBGQCEgEJAL9GYF9+36iSSvKfyzpKEoaGwG77R7UvHXzaaOPq1eeyEWiLghpJEh1jwr1aFqHCFK6oisEaULQIFSdVYxp+nj4/ao7e30dDkQPR6LOH+naQUgPeBRWfUCXCNJ4rR5VJ/MFKWqHo1tqyt46CTk5OcJ9msSMyDvoyt1YWFDQapcqQbp79/depJYnycP3VBYuW7JQuFWTeFLrtdpwK19cvlSCYeERiHQZCpF0ZF7KixfO+SThqKpuamwEw78ZZq2oEpXcik8vWQRbU+MdZkStdN3lw3QGj44Kd4dTk+gzW0Kxe4+3U3xXOiBByld9fR0WLJgHi5n5WRWClOewI47rt27dQngYVZLNalB1DUSHmzF6RAymTRqPJQufwisvr8dbb70Fko5r167FjBkzEBVJ5ao3AUmshw+LEjkxmcqjYzJ1he6dM2u6V35OZe0swjfbt+Hggf3C9Zykn+fG9aSuK773XF8//PADYmJiBJEr1qKLxCc+JAJbllfbVdvYsH4dGJZPhSzrGw0h2LB+vaKqVAt3cq+ONSkxEcOiI91rQz136n7WzGlg3tKubpwD++Kr5UbTqKamJp/ftYZJyzbk575HwOawiZRHY+lkn5QHTWp+pXSx78836nLuEgGJgERAIiARkAhIBCQCfYLAXx0o+htNcl7OvyQedR6tqhVhe+pDY98/FjwYPZbnHkayvx4ZOh2SSZAyFLsDBGmqTitC8lMC9Ujw1+Jq8r4HA5B7eRZOB44uXIREbQCy/AORpn1EGGSpqtDO7Pc97I8buUcFT9REgvSe049CEE+RkZFuooyhxMxhGBenrDVf17567Hh2thLm7FLZqQSPIFpdhB2JpWeeWSGUaWq9zp7+uto6TBozBpGmZkKOpj3Hs4mtqqdsbpUEqcPhxMvr1yLMTLOdZsOdmKgIXPmhRFCMrOurfnNLXX9XeeMGxoyOdROXJBONpmC8+95bXW/UVVMlSPlx3boXXQZWCpHHfp6cO6dDfYwbO9Z93nnuqBxeungRjmcfQ8mli7h16ybq6+q8MCLpRkOerKwMEdZuMoU2u9nznJuNmDl9KkoZyu7j3PgaGPOXxo4c5pE3kyH0BpEqoGX5jp4vjlO40btc2bkmOUeS66tWrWrZ7B2f9+3ZLa4DdU1TQfrUU08Jg687CnfyAOew45uvESGuG8VwSu2H+9GxI3DhwvlOttpcvCVGLT83l1Tetfd9y/Lyc98jQGNFm9OJ53JOQ5OQ7SJIDz/SJzeFshOJgERAIiARkAhIBCQCEgGJQH9F4GfxeY9rrHllP4k/il1XritEgkMa+nTnkagkKxXWgQyp1yJJx1B75qpsP8Q+TRugEKS6QCT5+aP4tY3dGYas20EETr/zLhIDtNgfoEOKblCHzpUv4nTPPz+MskPMBwk0qgTpnXxeB0fV88VIjFBJOH78eDc5RQJJqOU2rG+1Q9bjiyo9Ejpqnk2+jwy3eH3mMUNoqAiLpnqtq9vCefMQ6SK72CYJtH17d/tsjgQptz17vofFROdwJcRerUdVq2qW1FvkEPM1KgrWZlLXZA7Gyuef9Tnmzhz0JEg/+vB9mIyK0zjnR4KUBBtJx/a2xYsXexGkPPfPr1oJu51q3/ZqA2WlVzFn9kzQGMnTeIjO9m++8Ro6er7Lrv4gyFm1DY6DCsvTJ6mY50DuVEK2Nzqe12vXrmHK5ElibJ5rlKkFDh8+3GYTp06eEPNSSEwl7+m4ceNFm21W7NCXTthsTfjg/XddaRgMQm1NsplELM/hkSOHOtSSLNQ/EGAEAkn/90+X4L/tOyIVpP31Bl3OWyIgEZAISAQkAhIBiYBEoG8R+El89gCNtaBIE59d/OqJy018/KB6QW5dR+BCmhXJAxher4XVpSDtSA7SNJ0WwvVeG4iEAH+kThmjDIKng6b0XR+SrNkGAuVpqUgJCERyIBW8g5CiC+xSiP2+fxmAsuQEEW1s4wnrCOvUxrh6+is+cDc2NmLp0qVgzlCFYFPIxxnTp4vu2iIQSa6qhCgJKBJbkyaOx/KnlyiEl4s8Zb5Ks8mE999/T5lCF3BYv24dws3N4eAkkt579+3WIXFCGCJFRzMUXFVXKnsqJZctW4KyslLXHBUnM861rfm23pnvb1a/sMpNPHMM4eZQzJ0zA42NDb4rdOFoUmICjHRGd82RpkU8D2VlV9ttbfPmzaA5j1qXe+bepEK0XRx4Dp0OXCsvF/lBGaqvhqOznZHDY4RJFwfRXltZmenCQEsdB8c/Yfw4lIk8uJ50cLtTchdgn1zfO3Z8DWOIJ4FMFakZs2fPEgSukif1TjaYa5sqZTexajaBSuszZ864++j6G64zh1Dnrlu7BobQEIyOjcXiRQvx2mubsXv3Llxtx0yq633LmvcjAkqKFhtSym7gT/cegCalQIbY9+2tsexNIiARkAhIBCQCEgGJgESgXyKQmPOoxlpw80fx+aWz9heIJ/kmOtnej08V98iYL6ZZkUiCVK9DqvZRF9nWEQWpHjRqStXqkazVIu73/wHYmoQrPacmz0nvnODqq5eQ8ei/Ye8jWmT5D0ISz0EXTJrifumHsl3fAfQ641CZh7N3htylVkki0axmy5Y3EepBIpGgYn7K2traNtulQnDCuDEuElAh2kbFjsDhQwcxc8Y05bgHAccw56+3b4OT1H4nSdLPPvsMRlMz0UkFKQnItjaOj4RTaGgz+auScFQ9jh0Ti48/+gBnz5z2uppIrPXERnUnc2myT849ymzA+NGxuHatvCeaF20cP34cYWHhbpKT5465M/dnZbbbx7fffivIORUT7ocPi0HF9euC1GyP2FQ7SEhIgMloRJhHqgWmaXj3bYXAbg9PGmcZxPpT1pDJZBTh7CRqu7tVVlZi3txZXgpXYkRlaFaW4krv8PEDIH84GBU73I0rsbFYLMjMbB/XzoyZROyFCxdwvaICzLHaUdVtZ/qQZe9/BOwiQUsTzlbX468SDuN/Wwsr/eKPyxD7fnmTLictEZAISAQkAhIBiYBEQCLQdwgk5T6mSc6r/pu4wuvGxMO1jXYn7E7ensutqwhcakGQpgjCrX2ClKRcsl6PdG0gsvz12Os3EPXXykS4tjtYWZ6Yrp6W1uvZ6pA5eDDiA7XI9B8EK4ntLhCke385EFd37xJSX5Ugbb3Tvv+GBBhf+/btg9Hg7Wg+dMgQXLx4sV3133PPrhCEHMOCSSJRdZeenopDBw8IEopklCcBFxURhrRUa6cmyzGmp6fDYGgOlWe7DO+uq2ubxC0vLxfO3VSxutWALrUlx0oCk8rHubNn4uvtX+HixQtoaKgXxHF3f4KI37dXpAIQuFhMiLYYMSwyHNnZipN9RwnItsC6fPkyRo8e7VaqEheTMQRffL61rWpCXbl//34v5SbHaTIaUFhY2Gbdll8yXcGkiRPdcxXnmyRkeDhu3Ljh0xBIbYMYrFi2RNRVzw/J1pdeesl1DtSSXd8nxO/zWoMcH8/75InjUVNTJZSwLVvnDwdzZs1w40qFrNlsFq7wLct25zPJY88X8eiJddGdMcm69x4CzBriQBNu2BzQpRzDX1jzb/48vlASpH13Zyx7kghIBCQCEgGJgERAIiAR6JcIuAjSX8afbBy4O/NSmc0BdCCf3b33SHHvjOhiWjKSBmqRrA0QCtLOEKSJgXqk6PQ44K9H/EMP41r2EdShCY2cnsi12DNqt3sHrbs8EhfhvH/cKKHcTdcGIaVDhlp3qkx3/8vDKMtMFZePILR7SJnYUwgJMgZAfl6+IDPVfIskkEKCh+DgoUPtkjVbP/sEwUMHuwkoEk9UZXL7fOun7lB7QZqRmDQbERMd5c4B2REyiGVOnDhxhxJ0/NjRKC1tPZSc9Ug+FRcXi5BvEofucbQMuzcZYDYEI8JsROzwaMybPQPvbHkDdKNXN4FXB5WvTqcd+fm57v4UBWkowk0G7N3jO3eq2k9n9jdv3hSu8maXgRX7oXpz44Z1bTZDXEiAh4Z6YxIcPBRJSUntnne1cRWThIREoUL2JMTZ9u7dbc+V6QamTJ7opfA0m034+OOP1S66tWcoe1XVLZEPludfJWFVkvS7nTt8ts95vfjCKrdRE0l0EqSbN23qMDY+G5YHJQJdQID/dTTyn8OBYfsL8CcpBUU/31Xwd/3yHlVOWiIgEZAISAQkAhIBiYBEQCLQZwgk5T72J8m5Vdq9xdAkHkN+5S3A4dYrduHWXlYpP7QfVj89UgN1SNE+is4QpAmBeiQF6pGh1SN+wECc/WY7mhyNaCKRZ6PGrX0zFnkGOoGAU8CK488sQaY/Sc8gYa7VFQXp9794CKUHM2C3O3mqRIh9J0bSJ0VJBJWUlGB07Egv8shoMOCrr75qdwzFhfkIHjORIUYAACAASURBVPKEW2nH0PVnn1muKDudDqxYvsxlPKOGxxthMRkxduxYnD17tt32WYBjJBFo8gixF0RrVARyjme32Qbrcjtz+hRmzpgqlIqeJJ4nYRphNiDabECUxSDC4S2hg/HEH/+IUaNG4aOPPxah0B0OgXY6cOXKD4iKVMLfVYLUYgjBO2+91aaqss0JtfiyqakJy5cvb1ZvmhUH+GdWPN0mkUeFJDEdOcLTPd6EkJChYG5S4qZi16JLr48sQ7KVoezMP+uNrQWzZ8/2Kt/yQ0VFBUYMi/auF2ZBfHx8y6Jd+kyimtq71JRk8SOAZ55UrqGpUyah6vZNH2078eUXW8UPBcOHRWP8uDGYO3cuvvjiCxkG7wMteah3ESBB2oBGkZ5kUcEFaKy5hzXbU/+yz+4LZUcSAYmAREAiIBGQCEgEJAISgX6JQHrRYxprfvH/ic+9rknIvrrjSgVglyRcdx5/yo8fgnVgANL1A5EsCLc71YatEXBUj1pd4d1Wfy1OrH1JDKVB8ZXpzrBk3VYQYEKJ/E/fwv4B/kjXapHchfB6ns+9fv6oyD0MuqorOeRobNNKp3fxcFVVlQgnVl3EhbrOYsHGjRvbHdXtWzeFU7ybaDQZMWX8OFRcvybmXXW7CpMmjFOcxBna7Aq5NxsNmD5tiiARnVSot6PMJKE3fvx4qEpJVQEYt2+vGGNbZB6bppKwtrYGH374ocizyVDySLPyijCFivfhDMN3qVwjXHuGVltcxkfhYRa89OILuHy5RLQnnOIFAXcnTCQNGxsaMG7MKEQy3NxsEG1T3fn8queEUVNbY76zxTuPsD4J29WrV7txoUKSJDUNfziGtjbWXTD/SVFePS8065o/f74w72qrrud3yjycePftt+5QDDO3bWFhgSvHa/N4WIev8+fPu0lkdQ1FR0chP79ZuevZV6ffe6yr5cufFipQ5hINCwsT75m2gWpVYuWJF9/zh4Njx46CJG5DQ4PL1OkevIA7DYqscL8hwDS5Npct48enS6BJzrupkSH2/fIWXU5aIiARkAhIBCQCEgGJgESgLxFILRqgSSne/3eJeZc08ceTXj9f1i55cb89bPT1eKtOFyLFX4c03QBY9YFI6yLhxnqHp00Ww6eCVDz7N3MOfT2tB7c/mxOXUxKR/osApOm0SAzsmot9nC4It07n05sJDtCg6d4kSEmUrXzuGVjMzTk+w8IsmDdvXofO8ZjRsc2h5CYjoi1mnCwuFgQpGzh9+hSGx0S5DYsEEebKlbl40XxU3qjwMklqrdNnn322WY3K+oYQvP/+u4LYUkg63zVVMk799tKlS/j8s0+xYN4sjIyOQIQxFGGGYFiMIW4CVyXr1L1KnDJXK0nPhPg4OOw0TGtq8+/j0sULRdskSdkWzaVmz5wOEsuKg7o6qq7tSeStW7fOTZCS6DQbQwXxSVK5rY24bHnzDYGpxZVygK72I0eOFE72bdX19V1RYQGYY9ZNtLvO8fyn5sFht8HpEYmgnq+srEwv5TIxGj0qFlevtp46wVffHTl28OBBREdHi/nNmDEDK1asEGpZphQgAeqJlydZ2pG2ZRmJQK8iQEM9VwdxVyrwo+S8Sk1ywaC+vDWUfUkEJAISAYmAREAiIBGQCEgE+h8C+878RJNWlP+3CTmVmuT8+iXZp3r1vr8/NN5UUYqkRx5Hqs5PEKSpOl2X81omG0IFZEw/Kgg3SZD22BIiaeNwOlHndOLWqWLsG9A1YlRVA8c98jiqS86KVLEKQXrvnqy333qzmXx0OXYztLztTVHTLV44301yUXlpCh6KlKQkZZ2KPLlARnqaMHDyIhwtJhgNIWA4eG1tbatEp0qmbdu2zWUIRcMlpe7zq1YKcqs9QottiPPrcLhDx21NjSgqKsA3X3+Fl1Y/j1kzpomQcyVPJQlNYwvC1KgoTF1K2F3ffdsqsauO+aMP30NY6FCR25RzJ4HJsPaLF863WrdtzL2/JalHQyNVAaoSpE8vWyrWsnfpOz/t2f29OO+CAHaRpOHh4SgtLb2zcJtHnKivr8Wq555pDve3KMZYzEt74cI5/H/2vgM8jvLcem/Kn9zcy8/Nbcl/Ey4xtqRtktyw44ILrqpugLEpphkwvUPIJYFLD4RQEkIIJYQaB1vbJO203VVxt7plS+69ylZfbZs9//N+s6Niy7It1Cx962c8u9O/M6PZ+c6e9xyVCNJ2ik7a3JdffgkK0NKvCzr+u++6C36/v/U8dbnb85xJ54PsCIqLi0EEORGi7V90/ejnjKbTe31ovxx/zxHoDwTou54RpFEVm082YIRcWm1QSn8y9B5QeYs5AhwBjgBHgCPAEeAIcAQ4An2JwObN3/22UPT+vynlYYNYihsKy1uVC/3RMRgM+4z4G+EeOwE+iwkesxb6093gH2H0aESaakGVvSEiGwYu53bRnToiRKgTStSJ6q+DlDweXpMV+cbzt0TQyVEai5OnwF9/EmF2mqiLO3BPVtbqr5E6d3YrUUWl5Wlpaay8+Fwn8q3f/baVFGOl6akp+OvHbSE7pBwkL0giIokQ1ckwGrPwm/RU/Pb1188oc9b3qxNXpaWlHdYnpeS9994DsgjQl9HXudBxMBhEfV0d9u/bi4KCPLz37h9wz4rlSEuZ01H5GiMRGdmZngqfV+lyV6XFRViQRuFP7dS5mWnnXK/LjbabSaQfKSHbWw8Qxi+++Hy7pc7+tqS4mJ2DNoI0g3m9VlVVnX2lTucQWR5FYUE+FizIbCXMGU4ZaXjn7Tc7rKWfr1deebmVINXsAVLx5BOP83L2DmjxD0MdAfrmYASpGsHOphZcJZfVGLI3J/bloyHfF0eAI8AR4AhwBDgCHAGOAEdg6CEglP3Tf8ilzh9IJTBIFZgib0TzUO+dfMP2q4EWKJNnsHJtIkgVUpBazGhPpp3ve/eIeJys3sII0uBQI0hj9n/aKPYhpsOjT9SJ1Af6zIa2xc56FiOhAIL1tWg8dABHS4qx07YaRb97FYXJ4yGbk6CYz09JSn6xeSYLaOwzmVE4bwH8LX6EyC+W/Ru4BOmG9Ws7+EdmZmRg9qyZKC7qOgSJEF/195WMuCSSjQjSBWmpeOn5F1pLlsmrk0qsSbVHRBmFNHUgSTPTMXf2LPzpT+8hEqY4K90/QjtlRKbRQF6QGqmawcakNrxh6VIcOnTorOf2XDNou7p6MMo8O9sumJMnT0KRRTz04AMdCMjWY89Iwy0336AFUp1lRw11tVi8cH6rglRbNw1/+P3bsSv0LCue52QKR7pnxYpWgppUr0TqfvzRB+e1hT179uC6axd1IDTpGD0ez3mt33EhFY0N9TG82hPC6bhm0Xwc2L+vQ5sJd7JxoGtNxzQ9LQWvv/YaOycdt80/cQT0+6h+n2c1FEMCFrorsW+PSAhHgxHML9hy6rvODclD7wGVt5gjwBHgCHAEOAIcAY4AR4Aj0IcIfNe7feTlcnmjQSrCJe5yXCJuxBF/x3LEIdEj6cFGEulTmDof+cYERradL+F2OmlKxJs0LB4HV37VSv6plN4wiF/UupZY51Djg6MsyzfE9JhaB5kgiFL1bgigvB8aIjSNeDYKSIopQzWkwgidOIyazZtw8IsvUPTcc8i7/Q5IKWnImzAReUnJkC3WCw5mYufGYsG6eAsEqwVr44xYd98KRvixMJ8Bfo5279rZIU18IZXKz56Bz/76SZdHTgTj2jVrkDJnFkt+X5iZgnmZKXjgvnvQ2NAA5i9AJ4LOoaqivr4ezz77a+Yf2upVGVNlLpyfiZV/+1Jblvw9Y+vpB0AE6w1LFzPFY2amRrLOnz8PFRUUAtQ7LzoGUqh+/PHHTFFLylqdzKPjT02ZC4fDwXZ++vHSRCqBX7Hi7g4kIKlml99xG04cP95NIlCnS6Korq7CtdcsbC2xJ5KagpHWr197XoCcOnkSt1GIVjtlLIVWffbJx+e1/ukLEQYrV64EhR9RuJW+XQqOeuvNN1rL1ulaqK2txY033ggKTSK18pw5czBz5kyGdWdYnr4v/nkoIUD6+wgiCLM7Pzl3qCr9cNKBcx+0gNB3F7U1Eg2hOaTijs3bThlWF3CCtA+fjfmuOAIcAY4AR4AjwBHgCHAEhiACP/N6v/8TuUIyKGXBn+SW7TGIm1ByvG7Qdjz6omFEBmy64054EuI1gtRi6XZQk2d4PDY88yvtsFnnUCOf+qId/bMP8gUlB0/qIqrUQ2S1htRZ1DqMQFgFmqNAsN0BRgLNaDy4F0fW52Pnl59iy4svoHj5chSmpEAcNx45iVYIFiO8cWbkjTAjL8ECj4mUvd0rp9cJ0rXxFohWMwoSLNjym5fZEVFHfkC/olGcOHGckXZ6UBMRpPNSZuHX//N0l4dORNa+fXuRygjSFCzIoBL6FCxdch2Oko9lu6bTskQYHj92DA8/RKrMjipDIhwXzM+AKOR2uk9a9/7772E+oJpPKHl6ZkCW5U6X74mJ9LerHzelnWe0Uzsy8i8jDcuX39El0fnhhx9i9uw2+4L5ZF+QMgcOu72VMLywYyVQNbp/9aqvz8DxmkUL0NzUeF6bbPH78RhLstfOBVMBp83FL598/LzW72whUvouX768tXSecKLtLr7uWuzYsZ21mXCtrq7GAw88gBdeeIElydN5LCsrY4R0Z9vl04Y4AowN1ShS+hrQvw7oB7R2t5lBCVKEqerp96YQQpEoXqk6eOpfvvJwgnQIPqPzJnMEOAIcAY4AR4AjwBHgCPQlAp5Ki0EuO2iQi8MJ7vJGg7AJq7YfGJSdjr5qFHmHlbz2CtxXDIfHnATZopVin64QPZ/PvgQjCm+4CYgENHFeXzWiv/bDlEJAMAr4EUUwqiIQVdGIEFrUMAKhFjT769C8pwr73U6Uv/oilKVLkD1xItxxVriHGyEnJEA2xSHfZGTEZYHJhHyTCXmmePgsCfBYEqBYTey8SN0kSOncSZZE5JlMkK0mKPFW7Pny8/5C7YL3Gwj48T9PP9VKts1PT8GCtLm4c/ltLNzmbIo+ml5XV4frFs7HoowULGDKzhQQ0bqlvFxjLjphLw7s38/S4NPTU7FgHikN2wKQrl98LbZUlLM2ECnauu9oFK+89AIjF4lwI+KNAn4+/+KLC27vha5Ax0Dq17vvvqs1zEoPRpo3bx4L/mk9znYbJyKQCENSR2rHqylfWRjR3XexbbZb/LzeRqMqS4RvbGxgRHPrcTBM0vDk44+e13ZoIVI3//b137SFX2WkY1FmCpbdcD3bBh1/d142m42dG50Ep3P64P33MlKYttcZVt3ZD19nCCFAVhsq8aIhqNACv4guDUapwqWTm8wggYZaFmFsMBCCdj9cdeDEqfiv3Jwg7ctnY74vjgBHgCPAEeAIcAQ4AhyBIYiAUjbaoGxpNshFGJlbDiq1f2UTT7L/Jn0t6uDsc2Uhe9gV8JoTIVnNyDN1z4M0z2yEPGUGwg2nQB6kTEnzTQ5ugK9LBZWNahihUACho4dxsnQDdv/tryh97tdYe/My5M2Yg/ykcfDFW+EdYYQclwA5nqwMjHAnGiEmGqHE/F6JmHYnJkKw0jlIhGyh91ZWEk++sOQfmm/qnoLUa7ZCsSTBYzFBsZggmkfhSEHeAEe37fCIdCN/UJ3QolChhekpWLr4WpDP5dkILV1hSSX181PnYGEmKRFTMHfOLORkZ0Pz9Wzbj/aO/iJUVG2rxA1Lr4dWat/mS0o+lLcsuwl79+xh+22/77+v/Apz58xsLd0mgvS1115r9Ts9fU899ZmOgYbPv/gMVC7O1KMxkpZI3rVr13aKkX7sL7/0EluH1KP6ulRW/umnn17wIdK5okT4v331BfON1cli2m5qyhwostSqMD3Xxokg/fKLzzB3tobp/Iw0LMpMRdqcWaivqz3X6p3Op2uCUug3bdqInTu3o6bmBCgES3/p14z+mY85AmdHoI34JHdiokJDURUnw2FU1jai6uAxhFpCZ199EMwhBEKUyhikHwlJ0R7BhpONp2bY1ycNwSdU3mSOAEeAI8AR4AhwBDgCHAGOQB8ikFc1zODbJhg8ZdIId9lRg1LqX15YiYhKHmAq02lQpVv3dEWDoLfSnSaoQMOh3RCGE3lmZAFNRMadj2L0zGWM8Iwej8bD+xCmc9LWf+zOkV0E66hQA41Qbl0OwZyM3BFXIPfyYfCQMtRogpxohJCcACHRDNFCJfKJyDMnIS/BCp/JBJ+ZiGgrvKZk+Eyk8DSzACXC1WOhZWhaEhv7TBSu1N3zQuFMiRpBak6AMmoCGnZuvwjwbTtEm201IytZ0FJ6GgsWWrRgHvbv39sp+UdrqjHikCXZp87GfJbWnsZ8MN/63Rudlp7TJasTpz6vBwsXzGdqQ/IVZWRfRhpToFKa+cmTNW37jkaxtXILZs6Y3koyZmRm4OGHH0Zj4/mVlLe19sLe6UQnpb5TCbtOctI4PT0dTqez0w3qCsyqbdtA5Kjunaqtn4m01FR4zxWIxEqLCTW665KKTkVenhcLF2S2eo/S9jLS03HbLbcgGAy04tvpQbWbSO0qLChgIVvMXzUjg53DmdOnobSkhJ0/ve3tVuvyLbVZbzctSMfLVK+kfI1dLxe6zS53yGf2CwKa8UnsmUC7MmPPCOR/wia0Cjv1q1e7grXDJU9RGloXoncxb9GQqqIxHMbhJj8qTzWg8PAxfFW1E29sLMIDsg+Ts91IyHIj3eHGjqamQawf1dCJkHQ2TBwpmWtHsKPeHxzu25Lzn0rl5wbf1i8McslL38suje/DJ0W+K44AR4AjwBHgCHAEOAIcAY7AEEHgT5u/a1i58tsGd6nFIJX97ue+ilBTOIJwNMz8HtVwFBSSw1/nh0A0EkYQIRRMnAkhcTjyGUl3fsnopxOkstmEPGsiaso3agEV53cI3V5KS1/XOq7Uee3zsx4FwqEANiy5Gb6EBObvSaTm6bgMhM8epkI1QzGOwJq0eQh1U4HX7ZP1DVfcuGE9rlk4j5XK66pE8vrcuGHdWbesXw+5OU6kp1EZuaYETU+di8cffZgpf8+6cmyG2+3GvMxMjRyNqTKJ8COfzldefgktLX6mmiLlVEN9PRbOb1NhEkFKQT/Hjx8/1256ZP6hQ4dw041LWFCURnKmIyMjHVlZWV1un6wCXnn5xdZSdn1dwovCqXJcDoRCQUYmdlBYsj86KqvViCQigkk5SuSofo5oWywQad48bN26lR1He4KyywMDmBfowoULGdFLqlYifClkadWqVd0iSM+1Pz5/MCBA3wxEcGql7oy7Z+yn9o1BemEaYpFKMeKUyFRSYmtjStMjBXNTKISjTX5UnaxF1sED+GPVNjy5fgOWSgoyXSLmrZYw2yZhkk3CSKeICQ4JCS4BU20eTHDmorSmb/72B9JZO+EPIDmvFD8RyvEtuQiG/EoYlMpbh8gTKm8mR4AjwBHgCHAEOAIcAY4AR6DvEfiWVHqfIWfH9+b6St84HKTOTJglglNfncrd+Ov8EIiqYdZ/LH30SQjWeKZg9Jm6R5BSKbjXYsYe5ypt5zpDdX6HcsFL0eZpoPNNhYxE0/T1izrRpU89DcVoBJGQA5kg9ZitcMePwKbHHkMk1FZW3NeYdWd/5At6w/XXxbxEdY/PNNiyYtdaJ/S4fvmVlpZgXgaVnrd5bN50w5JYmba+1JlHpSsK//LRhx28RdsIxHR89eXnUCNhqBGtlPbBB+5tRw5mgDxAdWLwzD307JS9e3azAKr25GR6ehoEQTjnjo4dPcI8XXUbg/mEVQbhlcasDZ7/32dBJPWJmhMItAQQDoWYGpRK3Xft3M7Ow6MPPwginzPTtfV0nIjQpBApwrMDwXqOo6LlySP1+eefx6uvvsq2oSgKC0sia4UL2dY5dsVnDzYE2J81UaTaD6b0HRFmSevkbdtBGIpgJIKTLQHsa2zE5uM1yN29H++Xb8UL6zfhLl8BZogSrM5sjLdlY6wtF1a7iBEOGSanjHEOCVc6ZYylsUPCBIcMo0vAFLuCBFs2xL17Bxuy52xPcyiCjLUVuFQoDRvEoh3fFoqaDcLW6/v+KZHvkSPAEeAIcAQ4AhwBjgBHgCMwRBD42cd7vk9NvUosvru4KQhSfERiQQn9QZSds9cwQBeIRsOMWNz795Vwm01M/dhdgpSUkrIlDttee4W1NtrLNfbUB6aBSqmpzI8S5ftUR0odblVF1Z/eRa4xAYXGWMm8uful8L2nNrVCMSchx2TCzr9/ocluB+g12f6wdJKyoaEedy+/jYUzUZk9UyZmpOGN377WfvEO73Xq88CB/bj2mnkdSs9JGXlg/74Oy3f14Y9/+D0yGcmq7Vsn/yjwaU1hAdVqs9X/9N677UrLM1hCvOdcZepd7fg85hFG9MrPz2eKz9MJ0pKS0jYrgLNuT8WGdWux+NpF7Y6/ra1EnM5PT8Wdt9+KZ5/5JV596Xk8/+yvWLgRrZOWOrcDvhq5ms7UrH96770uw7TOekj010x/2xF+R+8KIz5PQ0D/O2j7TiAyNMyUoPT9wErjQxHsb2xG6YkaOHfvwe+3VOJX6zbhbqkA17hkTLGLSM6SMMIhwugUYWaDhCSHhDFON8Y63JjgIKWogFEOERYnKUclRpASWUoEqdkl4Cq7hH+x5+LDii3s+2lInaMocF9JFQxCccQgFu27VCwOG8RSxxB5NOXN5AhwBDgCHAGOAEeAI8AR4Aj0HwIJyuYVrpp6JguhojrmEzakeiPfrLGkHyXt28mKMgimJBbU1F2ClNYTrSOw8a472UHFOKPWA9QJq9YJ53jTunzrG20F/aNGScU2Qh3g5qa+J0ijURxXBGSbjNgQZ4JnQJKjGmErW5LhHT8Rp7aWdqK3PMfJ6MfZpBQMh8N48rFHWNiSTpASSfnYow+f9Zzr18mpUydxy81LmXdoG7GZhopYGv05mxZV0dzciBdf+N9YGXpbGX1meipIjXro0EG2Ga9HaQ2TIt/MOXPn4MMPPzoPgvKcR3HWBYgYCoVCePXVV1iKPZG2OoG8aNHCLoOs2EaZsjOMSDiMgvw8LF2yGBlp7QnPDKaK1cOxKPCKhnmpc1hbKameSNk2YjaDEaZEnGatXsVCkegYdQLrrA3hMzgCMQT0v92zAnKOBepCIRyoq8PaQ4exsmoH3i4px6NrN+FGTwEy3BJmEYnplDDGLiPRJmOUXcYoh4yRDgVJToURnRPtEibZSRkqsmGMQ8IoJw0ikpwixjpERoTSMkxJylSkHlhcbka0fssp4oV1mxBmktWztmRQzvjfqt0wyCVRg1i26TKpLGiQyqr77ymR75kjwBHgCHAEOAIcAY4AR4AjMEQQuEIqW/H+/hpNwRUlirRPNYQXfeeGhVupQNOpk8ibNg1uC5FpF15iT8RgnjEJstmIwrQMqIEGymtob//W6u9GkVrk90b/s4H8Q6nDS4NKRAoQIH/PWNl82zmNItLSgtCJ46jfsxNH8xVUf/oXlP/P0yi48XpsePQB+JsaoUY0Lznadm8zgdFIFA1798BtSYJiTkB3yeXeU47G1KxGK9yWBKy9/nr462sR6cAuD/zLmEjS11//DdI7EHfpuHXZjSB1aVevlpYWPPTQg7HS75j6ND0VkujuarUz5pHH6FNPPon0NCoh10hS8kGlY7rv3rvhb27C9u3bW5WURBhmps5hxGokEu4FglC7zuki37x5I67T1Z8ZmnIzIy0FL7/8EmvHuchJncAktWZJSQnuv/8+UHl+RkYGMmnIzMDC9FRmcbAoI0UbZ6ZiYUYqFmWmY2FGGhakp7IS+wULFuBXzzyDysotrM36ts8AlE8Y5AicFoik3+PZzZ5uQO0DsmK3/9g9n7na0upELtLyzOc2dtNi3xNAIKKiPhjEoaZmlJ84gdzd+/BuaTV+VbAJy8U8LHCKuNruxgRbLkbZBaYKHe6UkMwITwkTHQom2xRMdGgl8kRyTnRImOQQGeFJhCipQ01OEUaXiEk0zy6zgZbTB/IdpfJ6GsY6ZIyJeZGanBJu9RQyH9OI/kVExz4EXn/bexgG9yYY5IrAT8WSeoNUyj1Ih8gzOW8mR4AjwBHgCHAEOAIcAY5APyLwY6n0vl9v2ce6HxQWwosxL7D3FVWZN1tQDaP8l09BHJ4A8qq8UMJOJ0jJh9Q9YSKaD+5FhHUGibTWMoEpPCsQ8wxl3CVlaISoTB0IRWmIIsjiNagNtHIAgYO7ccSjYMc7b2HdPSugzF8IeeIU+EaNg9cyFnmm0ShMSEJBvBlrZs5C/aEDUEPEs9I+e58gpUaqfj/yplwN0ZqAvG76t14o3he2vFVLsTfGYeurL7MQMyJ2GcQXeLn01+JEsn322adIS5vbIW39moXzsb26qsvDInKVPCzTUsiHVCNI09NS8PFHH3S5Xmczjxw5grvuuhsZzGezrQSdVJtv/e63jCS98YYlzL+TlK4L01PwwL0r4Pc3d7a5bzSN/IOJOKraVolbl93U2jZqI6XSL5ifAbIXoNe5CFL9QHRfz4aGBrhcLixduhSzZs0CBSQRCUqEqD4sSCeiNBWZKbOROutqLF6Qid+/8xZ27tyJQCDASuM5OaojO/TGdP8NsXs//RBG5GaEVSswP9CYbzTd75sQQUuskoGWoqAk0LXNblD0U5oWqnSsJYjiEyewcvsuvLxhE5Z5fUh3C5iQK+DybAGjnALm2iRMs4kYT2pPRli2kZc6idkXYyJbyZd0vtuLE81+7SdBRvQOjesg/2gN/jV3IwxiKf7LXXzUIJRl9ONjIt81R4AjwBHgCHAEOAIcAY4AR2BoIPB9oezqO9ZXqS2shJNIMf66IAQiURB1Q7gdKZChxFvgsVw4QUqEXb4xEYrFiNxRI3FgnQ9a+T7LEkZIBYIRjQzVRTTUGaaooJbGOtRt34bDkhu7/vhHlD35C6xffAPEKdPhThoJIS4O4og4KPFGyKYETbI5TgAAIABJREFUCJZ4uJNGQDaboFiorD8JuYlJcI4dh1OlRSDyT08o7lUSkDjGWGPyb14G2WpCnmlg+o96zImMJD3skeGnC+QiLPvMy/Mhk6Wia2FLehl5ns/T5SVPqshPP/0Uc+bMbiMRM1Lxi6ee6HK9s83cs2cPlt18Y7tS+nRQqX3KnFlwOe145n+eZiXmCzLTsCgzFctuXMLChroiC5uamljo0Nn22dn0YKAFq1atZMpRFq7EQpU00nbO7Bl4843XWxWcna3f2TT9GHVClYjOoqIifP7550wJ+/CD9zPf0Qfvvxe/ePJxRgpnrf4a5aUlCARaWjepb6d1An8z5BCga0CNEk1K3y4hIBrUlKCtqtCoVmKgfyHQd4Gq4lCTHxuOHsPqnXtYafwv8tdhRa4H12flYu7qbIzPykGSLReT7ZrXJ6k6x9sVJNllWJknaFtoUl+QoWfdh1PGTIeI6to6MD9uwoOugnbtHawXxda6JhjloqhBLNn7L94tMHgqlw6NJ1LeSo4AR4AjwBHgCHAEOAIcAY5AfyKgVN4/o2ALTgZJn0gdsiHQ++jJXlUkVsoeBZprauBLnc2S7C9MoRgjBU1WyJZ4SEYj9n7xF6hqEGo4jGgkiHCwBYHGBvhPHERDxSbsXfkVyh9/Gnlz5sGdNAr2EXHIjhsBt2kEJHM88syJjGzMM5mRz8KjzFDMifCaEpFvSkSBMRE+M4UimdlyaxKsyL/CjKMuO1Q1iiAjL1l3tCfROnNbscut8sUXQOpZn4WOaeCRpIrRBDE9FU3HjpKLAStvPbMxA3tKVVUVFi5c0EZyZqaDysg/+/STLhWSpIosLCxsJUh1z8ybb1x6wQ3Wib/izZtYoJGuSNXHNyxdjA/+/CeWek8KUipHv2bhPOzb13maNSORVJUltC9ZsgSfffYZU2DW19cz704iKIPBIFNk+v1+kLJz3759+Oyzz3HtNQvZfvR9U+I8S51PS8X9996jnWN+P7zgc8xX6CEESAlK5QHkIRyJIKxGEVbDCKoqGsMRHAsGUd3QBGHfIbxbWoF7PV7MdDoxaZUTk1dlY6RNwDCHB993+WDIVvDv2Vpy/JUOGZPtMhJcbhhdubA43TC73EhyCkhmHqH9oxo9nSglBelkuxvC4SMxIlhT0GosaQ9hPBA3E43isD+AmQWVke/kFimXymV7DXLp7/vzMZHvmyPAEeAIcAQ4AhwBjgBHgCMwNBDwbV0x2luGXXWNMYKU1egNxG7DgDwmjStTWQg3+SRufeGXUOKpzP7CiT4qzVcs8ciPT0DJk49jv0fGrj+8g02PPoiCaxdBmTYZnlFjIBqTICQYIcSPgGwaAY/ZyIhOIjvJ/9RjMsNjMbNSf9k8ErJ5NDzmpBghaoFiJiI2EQUJiczzU7ZYoFhMkK8Yjp3vvIlQJMJK9sm/rtfp8pgI6sCqv7Pj9rK29D9BSpYH+kCErc9oRtFrL2g+sGRrcBH20hsbG7Bs2U1MRaqTgkSQ/vb133SpviQSkrxByRtTX29+Zhrzyzx16tQF/V3qhCat5PMqWLRwPjIzYr6mTMGZhhuWLGZp8hpBmop56anYvGljp/vRt/fWW28hJSUFKSmpzPdz0aJFuOWWW7Di7rtx33334Z577sFtt92K66+/ns2nZbUwpjY1LbUtLWUuHn3oQZysqQFZjrRKnDvd+4VNpGOlF41PHy5sS3zpgYkAnd8zrTdiUzscslb43m7SaTda+hiKqqCwpH3NpAg9Dvv2XXhzYzF+4VuDW9wezHKJGGsXkGx3Y4xdwCg7BSApGOtQMMGu4CqHgil2CVNjw2Q7+X6KGO3UEuRJOTqB1KOxcnbyDp1mJ1KyfWhS/5Kl421ufFS9HcyKRQ0zi5ne/1Jqd176421URW04jCUbq9RL3Jt3f18oOWYQSrYMjQdS3kqOAEeAI8AR4AhwBDgCHAGOQH8iIJZP/YlUFPEeOc58J8nL8iLkfvqjG9O6T9JZRoj0iIRw0KfAmZgMxTICeUYjIynzTURgnh/px4hVkxmi0YTsK0ZAGDYCcpwRXqMZPlZ+rhGvtBwReKS6pDEj8UwWtsyZQUdtJf+M9GOEKK2jTfdYyBbAAt/weJQ8/hgCoaCmJA6rzPOutaE9/SYWJkX4nSzZAE+CBT5z3Hljdb6YXuhyitkCIo31gdbPu3I8jpeWasFXUbIguBhfUTz66KOtAUlECBJB+vhjj7CU+7O1iMi8mpoa3Hbrra0EKa078+rpKCsvbyX7zrZ+Z9N1gvDzz7/AvHnzWJCRTr62H1NQU3rqXNhsqzvbDCOkwuEwnvnl07EEeiJbtQAofTukeKVB+0zz9IGW1aZTif01ixbijTfeQH1Dw1n2xScPdQQYx61/R9KNiw2xsK+oqnk3q1HmwEE/L9E/KpJnhCitHBvoB5ZwVGUl8Y2hCI63hLCjth4bjxyDa9de/Ll8K361tgS3CYVIs4mYsCoH5tU5GGNzY5ydUuEljI4NFIZEn8c72gjPcQ6N+CTyc4JdxHg7zSfiU0uUH+vUpukEKc3T5g8ccpQpSm0Cfr2hGCGV/GViCtLBfhFGo+x54qmy7fi2uyJodJeHDcrm0v58TOT75ghwBDgCHAGOAEeAI8AR4AgMCQQuUSpvvVQqwae79jFSjBE/p6lZBnt/5Ju1j3V9WXBPRA2i5cQRFFy7BF5jPCsXJ7LSZzL1O+l3PiShL96IwqVLEGpuZKEYVN7Zq0RgFCzgihBsPrAPsiUZXnN8v2OltBLIGuHsSTDBe9NSRPzNCBIRrvYycfzNLsgu137ttddbFZuMMMxIw53Lb0djY2OX61F5+tO/eKqVIKX0efLp/Prrr7tc72wzdYKUxn/+859ZiJFOaJ4+pkCoV156QdtUTIXZfrvBQAD333dvB0/T07dxts+07fnz0hlJvHbNGlaOT5YC/MUROB0BuheGmN803bE0dpTcQWnQuVL6oSwYDTPys/3XKC3vV1WcCLRgZ20dNh8+Dkf1LrxTXI6H8gpxrSBjhkvEBLsAs0PCT1weJDlkTLeJTAFKCfCU9k7hRaeXog/mz2PtIpbLBWgOhwE1wr6P2uN6+jkaHJ+1Fr6/Y3/0UqG87gqxEgZ5c9mQeCDljeQIcAQ4AhwBjgBHgCPAEeAI9CcCP5aqVhiUMjxbuYN5K/ZBUfXg6MPorYj11rRAJS1xfs/Hf4VoTYTHYoLXRAnoFwlBSkTuzFkIHDumKZ4ivR3aReBpAIYb6pAzehw8loR+J0hJOUpKWwqMotJ6t9mCbZ9+gGgkggAFhRBBemYlrX5FDOgxEZqnKyyppP3Afi2tvbODJxKT2vzmm79rJUiJcExLnYvXXvtNtxSk+n5o2+QT+uqrrzKlKG23Te2pld6TuvPuu5ZDjRA9dearuakRL7/0ApZcfx1TkabOnY3UlDlITZ3LPhMJSsealjIHKXNns/E1C+fj7rvuxFtvvoEN69ehqVFTjdLx8BdHoDMEmPhT1X4gYZ4q5BEaJdo0pgwlojQK+EMhHGtqxraTp+A7eAh/q96Jt4vK8GTBeiyTCzAnx4NJdjfGZ+VibFYukmwCkpwiK3+f7JBApe+T7AojQsmHk4jRq+wSK38nledgJkRPb9soh4S5dhFHW1pAmPfqD3adnfR+mMaewaIqpEMnosOE0h3/IW5VDVJJRX8+J/J9cwQ4AhwBjgBHgCPAEeAIcASGBAI/k7auMHgqcHPxFkSoNDCqFQb2Q7/g4twl41PoPyJHNTVpE6khZ82C12SC22oFBSWdj4Kzv5chH9K8sePQUFWttYSuh148K4QW+Twy9CJhFM7NYAFT/Y9DzKrAaIFgMUOYNRWhEwcRiajsHNP/vYlLL0KO9evXY/68zA5EJ/mA0nR6dUUQfv33lUylSYpLnch86KEHGXna1XpdtYfWi0QiaGlpwS+efKKVJD1d8Un7rKvtzO+UCKswS4DftXMHPIqED//8J0aY/vKpJ0Gp8Q89cB+efPxRPP+/z+Kdt9+Ey2lHRXkpTp6qYaSLRtLTGeXkaFfnasjPo8uDlc9HtdJ4VcXRcAjb6uqRf+gIvtpWjdc3FePBvHVYLHgxKduN/3blINGei/E2CSPtMuKcHvzU5cWPsmUMc8lIcmqqUFKGxrsENhhdboxwuWElj9EYIUpjGoaagtTqkJG0yo3qU7Xs8mME6SD/EYNZMqgRVNY2Ry1i6Z7vyduiBrnCMSQeSHkjOQIcAY4AR4AjwBHgCHAEOAL9icB3la0rDN5KpK4pRWOECDHNMW3Id4YvGAAqtNReajiELS88B1+cEbZkKwqNiRcFQaoFOyXieKFPIy3bhFF603p4rIXVUEUzoVfywCOQ4vrfg5TCsrymkfCaLBCtJlS//QZrN/2AwAi9GBHew2D0+ubo2CnBfdHChR0IUiIjs7Ky2P67IjrzfF7My0gD+YLqBOZNN96EUCjUJbHaVcNof6ROpXFdXS0eeeQhZJBnaGZG6zCPlfPPxo7t1WfZDzFXbeQmU/iGQqxc3u9vhr+5iRGodJwUpKa99OV1YlT/3NXR8nkDCgH9tHcY6z6fdF5J4RlLgWOnV1uQ5tC3HPONZmQbXX8UyEWJ8TFpOFteay0tXxsIYsupeuTsO4SPKqrx8voiPO5dg5sFLxa4REx3CBjtEGF0iDA7ZCTbZYx2yCB/UPIDneiQcZVDZqFJ0+xaGNJVTB3a5gl6FVOO0rKaalT3BCVilPxGRzoHv3p0fEw9O9kuM9XsKIeMy2wC8vaRwl27T7T7Ux9Ql2NPHQz7mVWN4GBzEFM8JacMYkX0W3LZH/rzOZHvmyPAEeAIcAQ4AhwBjgBHgCMwNBBQylZc4qnAZG8JDrUEmTauXd+wp575h852opQloeLUlhJ4x02CO5FKtdtCkvpbHXmu/SsJVuz+/GPGN/kZ19CLVwNtX42S1SkjSA998glyhw0fEGSyxzSKKX/lsaPgP3RoUFy/RELW1tbi+sXXtRKcRHRmpKfhrTffbCUqz9bY6qptWLhgXod1Kdm+qanpLMTl2bbU+XQiNg8ePIhly5axRPrU1FRkZmbi2muvxc0334yS4uLOV+RThyQC7f0/Gc8Z40I1alQLRwojilDsZz9d4R9VI1CjNIfIclo6iiCAhkgEh1paUFlfD+XwEfx1+068sLEIdyj5SM9RWKn3nCwJU7NEjLGLSHKQwrNN5Xl6eTh97kzxqatBO1t+qE8zOyXEOyWMcAmIc4m4glS0NhFfV1ZrP4JEe9v2ZSD8KdGFHEZdRMWSgrKoQS7F96XiyqHxQMpbyRHgCHAEOAIcAY4AR4AjwBHoTwSUshXfUbbgv6XNqKxr0sInSEnDX91CgOjEECtND6PkV89g7QgrhEQjfOeZYn8uArN351shGy0of+aXQDjCfDbbK/O6BUhXK8UIWBJtRaJAXUUJnCP6P6Qpz2SEYjFD+VkCKp5/gZG3XTXjYppHKso771zeweeTPD6ffvppVubelYL02LGjuPmmGzqsm5aWhh07dvQIBFRqT8P+/fvx8ccfs7J/IkwbGhrYsVFaPX9xBHQE6GogYlMzN9HoUiJBNcpTE4+y+xf5hNJNpt3XGq23t7kFaw4fw+dlW/GitxD3ZQtY6MjBWGcOLE43ptm8mGj3YIzTC4tDAakar7ZLmGzXiM9RQ0DR2deE7dV2AbNsAq62SZhu07xYRzo8eGttUevpa3ca9Uth0I2JxG+JRPDIxm0wKBUwCEW/7M/HRL5vjgBHgCPAEeAIcAQ4AhwBjsDQQEApW/F/PJX4tlQE+dAJUNhQlBOk3e5wEUFKXXXqvDfsrILvyknIvUgIUiotl01WrFl8PSLBFladqrmqdhuOc67Ith/zlIs2nUTOqDH9riAlz9icpDgI4ydBbWpCoCO3cs42DdQFdPLzV8/8DzJYensGU4MSQXr77bfj+PHjXSpBm5ubmJ8nhR7pJfapKakQBGGgNpkf12BGgG62VEUfs77Qrm+6+2pewSFEcbIlgO119VAOHcKH26vxdFERlnsKsNgpYfoqN+JWufGfWSKSbFTqrgUkUan7NLvCCDoi6mbYiLRzY4pdwASHjKEWlNSXJOlPXAoudSn4qUuB0SFjuE3Aj5wuPCxLaKFrmc45DYP4xZpIStmoitfKduJbnnIYvOU3DI0HUt5KjgBHgCPAEeAIcAQ4AhwBjkB/IiCX3PktTwUMUhE+rT4A6lSCTCH5q9sI6IrIEEJY/6unISdcHCn2XksiRLMFvisnInjyKCMfevtKIC9AVvrKxIEReGfP7ne1rWhJhhQ/HFUf/oH5FKpEwHT7ahg4K+oE6V8/+Rhz58zCgnkaQUqp8VTGvmvXri4PltSnr77yIkuEbyVIU1Pw+uuvd7ken8kR6A0EKFAwpKqoD4dxOBDA9oZGFNTU4Msdu/DSxmLc5paRYcvBpK9dGJOVjZ85cvGdbDfisiVYHBKsThkjXDJGOGWMcmp+oVT+Pt4uYaxThNUlxAYJFpeEZKcEUo2Sr2hfkoYDfV+dEcZnsxY4EzsR4+wixjslTHJKmOISkJkr4Q5ZxnNr1uDjyi3I378fB5qaEI6FBvb2d1JvXKsXsk36rlEpvFBV8cn2A7hULoNBqni3Px8T+b45AhwBjgBHgCPAEeAIcAQ4AkMCgR/KFTcalC0wSMWNz5bvQDCiIkyBFfzVbQQY5RcF6hGG/9g+eKZcDR8F/iRq6eiiNRHeAehL6jNTmJQVSpwFddsqtRJ7Ynt76UXkKLnekuQ2zHYTxvrb74DPbIVoJd/WRPhMSeyYestawEOEsMmCAmMiZHMSBGsSPEYjhFlXI9h4gkmBIxQiNCgoUu1Ebt60ESlzZmFeZlqrEjQ9LQ1r167t8kwTwUql73PnzAGV1qenp2PevHl44oknulyPzxwaCBBxxf6MGcMTU3e2TmN+GqzunQTjbIj9OEJuoFQmHyFSiKoXWGASfQfFpNsqOX5E0RwO4ajfj62n6pC37yDe3bYDT2wswR2eQizOUTDfTqXZuZic5cYYmxtmIjmdcmtI0hS7jOk2CRMdIsY5REx0CJjkEDCZjSWmDB3tFJHsFDHKKWISKUrZQMFJCvMTJYKPSNSBTlr21PFNcHhY2ydRyJSdMBIR78rFKKcbVzkEzLQLmGMTMMMuYGoMy8kOzYZgkl3BBIeC8XYFI+0K/t2hIMEuM4uCDJeMJW4PHvTl4/XNxVi1bTs2HD6KfXUNqG8JIBCmb4d2L/pA102sQqPdnEH3lq58CgQkkrTg0HH8u1wMg1j5wZB4IOWN5AhwBDgCHAGOAEeAI8AR4Aj0JwKXKhV3G+SKqEEo2XXLxm2hxmBEI60GXbej7xrEYiRUoIV1/MPY9fFHyE0wYQ1TkiZAtphBxFxvkX7d364VPpMV8rA4HJZEBPRU516CjrrAIWJHI4CfVMvRICpeeB6+eCtkC5G1Sb1OkOpY5ZksTLlKYyEpEYdll6ZsZUHYHbrqvYRG3222puYEMtNTMX9eWxp9amoKVq1adc6DWLduHZ577jm8//77cDqdKC4uZsFKujr1nBvgCwxeBNqRWKFWf1DNcoTIU6ash4oAIiw4iX520F40N4KwGkZLJIS6YAD7m/0orzmJ3P0H8GFVFZ7dXIzlBWsx3y1hrN2Ny2y5SFidi5E2So/XSEudvNQJzLOpGM+HPOxs3fNZb7AtQ4TxSEYaC0hyCuz9NJYwrxHPREBf5lTwQ5cHVzhkJFEwlV3EZdluXJ7jxtVuCTdJXjySvw5vbizGV1u3w7P/ALbUnMKRQBDN7exL6Eco/YoYvH8k526ZTpDSDwY7ahtg9pTgB2LFR/35nMj3zRHgCHAEOAIcAY4AR4AjwBEYGggIJbMMnopTl4jl/kkFZc0n/EHWeT33YzxfojMENI6AJJGUZg8Eo1FEAk1QrrkW64cZIVvikGc2DkiC1GMhxaYVUvwI7PjoAwSJuezFHit1h8ktkPbRQjghgt2ffgLPFUYUGpPgMSfB28sKUqaYNSdCthhRYE6ANy4O6+6/D4GWelBpPfneMceJXsShs+uot6fduGRxq3qUPEjnzJmNd95555y71YOUdEKUxvpwzpX5AoMbAcaCktJPZeo3SopHhAKS6D5CM/WXRoQ1RSI43NiEsuM1kHbvxcflW/Hius14QMzHTS4JGXY3JtlzEO90w0KeoXYvptooLEnBlbGgJCIkx9o1/9DBRk72Z3uIZCaSeJpNYsFUFJg00+7BFJsHFJo00iEz3MfaBIy3uTHXKeFW0YdnCtbjD8XlsG/fjQ2Hj2B3fQNqA0EEIxGodK+gmz1dD5GQdm1EVHaDJUVx+ytEv1KG4pj9Gan0fRhGbSCEafllMChlrw2NB1LeSo4AR4AjwBHgCHAEOAIcAY5AfyLgqbjNoJQ2/Di30n+Zpwg765qYcm4odkx6rM3UEaReDqWzU6o9gKZt25A97ufwmBPgM5kGJEGqWBKRZ7JCNI9A5S+fYWWvPYZJFxsi7pF1CgEcK/DCERePtQlJEC2JUJiKlMrte0dx6zMlgohhxWxEvtEE14xpqNtajoAaRjhKFgB6GnYXDbgIZz3+6EO4/dZlePKJx/D6a7/BZ59+ytSgOvF5ETaJH3I/I6D94KGRn3Qo9HdNyvBTgSB21Tei+OhxuHbtwbtbtuLpjRtxXUE+RisSprpEXGUTMMom4scOBf/o9CDeKSOZBSJRabcWjGSNKRlHOgWMcQoY6xCGTKl7X5GlRIyywS7hSqeMHzlF/NAhwGjPxSSHGym5MpZ4fXhs7Xq8XVqBr6t3Yu2hI9hdW4tjzc3wh4IsXKj9pUgWCvRjG1NGxkrk6b02neotYtToIPsRqj0GF/xejSJMv7KqwHXrK8kjvrw/HxP5vjkCHAGOAEeAI8AR4AhwBDgCQwMBX/EKg1Jc99/uyqZLxCJsOnrygp/l+QqnIUCeeUwbSepIVVMiRiLY8u6byI2Lg0JenyYqIW8j/QZCyb1OkErWOGy6YRkoBCUWMH9aA3voY6xDzEYxhrRhTzVWJplQYCQ/0ER4zETatuHUHrMeeU8EqTkR+WYjFPNI7F75JYLUdQ+p8McUT1om9uDqvR89cpil1gdaWjTfR0YEa2rQHjq7fDMXKQKdX+ntprZ7S02ke0QkGkWLGsGxYAAlJ07Ctncv3i4tx5OFm3GrmI+UHB9GOhRY7DLG2WWmACUibiSFHjkljHWRYpEIT0qKF5jf5aSY5yX5gY5xkkpUxGgWlCRjpFPBGIc8JAlSUnbqAxGnowiX2DQKTJrABpF5qtJnNs0uYQLDk9Yl3AhDGaNiGNL2yF90ol1gZPUsp4QMwYenfOvwx+IKZO/eg5ITx7G/sZEpQv3Mq5xMEsIAKYXVMKLRMFQ1zL43tPA9zVaBrBWYgwrzntUIdP0HMeZFS9fTadfURfqn02OHHVXJfoZ+WgUeLt8Jg1xcOjQeSHkrOQIcAY4AR4AjwBHgCHAEOAL9iMB/KmUrDL5yGIRy/Hd2CT7dd2xwSuZ6rOvSjQ2RHymVkTfXYP0dd8BjJMWiBYrZijxjEgqMFkiJcfBYzB1I0x4hANuRsOfans9shsdiYoRk3rTp8KstHStju9H0C10l1HAS7slT4TUmIM9IytHexcRjtsJjNUMZMRwb770bgfo6jRSOBYJc6PHz5TkCAwaBdsQTI6naKbUZH0XEVZQC0qicl0XLMZUfS9BmQUlEfpHWj+gsGmvvyHbiYFMTNh0/itXbqvD25hI8lbcWi6UCzMn1YrqLgngEjLcLuJLK3+0SI/BGMjJPI+eIkNOIPI3AI6JPI/NETHBo5B4tQ9P15HOd7NOmD01y1OpUYHYpzHKAFLUWp4Dh2bmwutyM4JzkEDHFIWKyQ8ORsCJP0GFOEVc4JVidEkZnCRi5OhfJq3IxI0vEMncenl67GX+srIZj/0FsPH4Ce+sbmRdsUNVK4zu/pvULjLObnePTvamMPGZkMr2L4uNdRylEc2s/PibyXXMEOAIcAY4AR4AjwBHgCHAEhgYCPySC1EsEaRkuyy7Bb6v2du+pnq91dgSYEpMcxVTUVW+Da8oUiOZ4uBPNoER7j0kjSX0XQGaei+zszvw2gtQKtzURLSf29bmwJ6qGsW7ZMijxIxhRS8raXlXXWoyQzfHwpWSi7uAuBCMUIcM7/Ge/mPmciwaBGH9F1GYQKoKMBG2zsyD6he5JVP7cFphErdNS5RvDIRxs9mPryVNw7zuE9yu24onCdViQK2CKIxejsnKRYHfjO04RBpfESDsi5EgZ2lcl4UNtP2Odbowl7J0Ckp0iw3q63YMJdg9MTg9+5FJgyPbC4PLicoeM0TYBU2xuJOXk4GpZxD35eXijqAirduxC5fETOBEIakp58oTRjUCZLajKVMEdr4uL5sq/qA+U/l4j7QhS8Xg9/kEq+npoPJHyVnIEOAIcAY4AR4AjwBHgCHAE+hGBSxlBWgGDWIJ/dpfh0bIdCHN+qIc7WBFE1SBCUaAhGsGhbBtyrElYF2dFgdEK0ZKEvIQklqLeHWKzp9YhBavPZAapKnOvGIGaTWt6GIfz21zFKy9BNo6IKWqtUCw9X2Lvs+i+pib4zMk4oHgRVoFgJIyA7ol3fofLl+IIDEgEmBJNVRENUygO+X6EgVAQCMcCcmJHTbf7JlVFdW0dlL378M6mYjwieHCDQ8DMrFyMt0lItossoTzJKbOQnsl2L+bavEjNUpBik5FqEzHJrhF2Q4207O32jnNqalkKo5rgUDDJqYUlTbN7Md7uZcrQZLuAyatzkLo6BzfacvGknIf3isog7z+I6sYmNITCCKkUnkU2GkSGaopgRorSZzWCaJR8QmOBWuziGZCX9aA/KCKl6TzRQCUc5Y0BxEmbyvrxMZHvmiPAEeAIcAQ4AhwBjgBHgCMwNBBgBKlvC74llkZJRXrdunI0Ukeav3oMAVJPMLGTAAAgAElEQVQk0kBERAt5tIWDKH/jDeQak7Em3grBSuX2PU8CXihxqjCC1ALRaoH8s2HY9ef3egyDC9nQ3tV/h2yMg2ylcv8kyL1AkHpMZkZIC9YkbHv3XUYaRIk3IrKAK0gv5HTxZQcoAnpoUkiNoikSxclQBLsaGrH5eA0cO/fiz6WV+FXhBiyTfZjhcmGYwwGD3QaTLRdUDj/CqeA/XF78INuLn7pkmIios8uYRCpRpwiTU0BSbNCCk3iafE+SpVpYkogxdhGj7dr4MocAk1PErBwRS2UvHl6zDm+WlePvu/dg3dHj2NvQiEYiQluvSSLZiPQkwo2MErTAJE013KYmJrqUHC8Dse8qtnrbRlq3xt/0PgLs75a8y9mpU3EgGMJ4cQP3IB0aj+S8lRwBjgBHgCPAEeAIcAQ4Av2JwLfl8hsMctnR/yOU7jFI5dHZ3iIc8VN2N3/1FAJaiSvxbpqKq0VV0dzcgPyHH4JA/peWeKbaZH6YvV1S3gURqylILRASLfBeMRxr73vgvKhCIn51WrGj+FibSh2+jtNjHGRsJRrRQDjR+OSmtRATLVAsRviMRJDqas+eIJE1X1Mf+b3GWbD58ccQjQZBpf0B2j/rlZ5xtD11KfDtcAQuCAH9b4v+LrQXTdGnsjpc9pFNiUYRVFXUBQI40tiEippTEPcdxAcVlXhizXoszhEx1ybgqlW5SLZJuMzpRZzLh3EODybYZEyxybjaJuMqm4irHCKm2d2YZXNjjs2NGRTe43AjyeXGZdm5SHYKmGaXWML8ZLuCSXYPCw7qSYLw4tiWzEKP2vupjorZDJBnKpHJ5As60SFgIvNWJX9VEVMYdhIm2WVMdMgY65BhcSqgdSfaRUx1SJjlEDEvR8ZNUh7uzV+P50q2ILd6NyqOHMfJYDjmCtvusohQWFJIG6KkCKWQPSLatJg5Vi6vXzp0QbUmJMW20e4mTIvR/ZjG/NW3CGjfl1pAohqO4GRERaayqfo7hbt/86+5xRMMOcVmw5rtTxjkiqT+fHbk++YIcAQ4AhwBjgBHgCPAEeAIDD4ElLI7DN7ylkuFLQGDWIopwkZsqW/u2x7BENwb9U39R/bBd8Mi5I2Ih888MkaS9rLnZhcEaR6pKk1WSJZE+OLjUTAnA5HImWQ59aNZGSAjPrXk8yjFFMfIxSiFvlD4S2wpVi6oRqHGlE2kVPKzQUVLSxP8x4+grqoSNYqE6k8+weZHH4OQnIQCkwmKORGyuWcIUs3PNBFeSwLWDTch//bbEao9PgSvPt7kfkGA2CbiNJn3J/19aCQUEVH6jwNhpvBj2eDsxwL2J0W6P6YC1CgrUgE2RcI41tKCqvp6rDlyFCt37MTvSsvwWH4hFpMiNFvCBKfEQpLGZLkxxiZgrKNN4cnUie38QlmYT8w7VAtB0pLSdZJSn6Z/1sf6emebry83WMcmp4R4l4QElwCjS8BIJ1kNSIwMpbT4MQ6ZKXEvd8kwOiUkO2QkOUT8mzMXP3PkYJw9B7McAhbleHGnXIhfry3C++Xb4NxzABtrTmFHUxOOkU8oWSVwurJf/mz7eqd0f2A/iDByOwp6GruvcMtBQ9529z8SQSpWjDXk78gyeCrHD74HUt4ijgBHgCPAEeAIcAQ4AhwBjkB/IkAepFLp9p+IW2CQy8LmnE2qcrSWd8V6uVdEfGI4GkFD9TYUZCxAnjEORFAWmCzIN1ngM/UDUWqixHgrFHMS8swm5I68EqH62jOQ0BUu1GWPMDI0RpKyDh252DGtUut6oXAI/uZGNBw/hFNby3BYkXDwg4+w/df/i6K7lsOXngZl/M+hxJuhDEuAOCIBPnM8vGYjI2uVHiJIvWYzvJZ4KPFG+DKvRfPxwwhpXdHWY+VvOAK9hkCMICU9H/14QH8nTN1H5c+stFn74UH7+yLb0CgCoTBOtLRgZ10dNhw+iqwdu/FeSQWeWbMRd0p5SMum0utsFpg0OktEsl3GT5wyfuryYLSzI8k5WEnK/mwXqWqnkP+nnVSiMibE1KBj7RJGOwQ2DHPISHAqmOlSsDTXi3s9hXh4/Xr8dksFsvbsxsZjx7Cvrh6N7VWhLDCJauKjiEZITRjzpOy1i5NveKAgoP2AEvsZUtVo8RfLdhwwyKUHDELZ+/8slNku91Qe/3ex7I7+fHTk++YIcAQ4AhwBjgBHgCPAEeAIDD4EpJK078jlanxuacgglm6/JGdzw2e7jzI/MuqUEVNKj+r00M5fPYcA6TIpN4Ugrqssgzj1KohGEyNGC4waQdob4URd+ZJ6LCaWGO8zjYTXaobHmIjG/XvOaHQ0HIVK1ZwRrdOuK+FoQVUNo6WmBqe2bcV+txNb3/sDSp56CuuW3Ij1V8+Gd+yVrHxeMsdDNsdBMZFCNBGShZSrVsgWM0SrEUKiEbKF8CD1aM8oSH1mM9bFJUCZvwCNBw8w2R4R1fzFEegLBEgdShYOLDSJEsHoBqBqqtAQoqgNhbC7rg5rDh3G36qr8XJRMe4uWIsbBQ/muSRQSM//c8j4ocuDYU4FVofCyuOvsnkxxa5gsl3GVLuEqQ4B0+0CJrRTjPYniTjY9k3ngQZSzf4k24PLXQpGOmRcaZMx0k6+rC6k5wh40JOH1zcU46vKanj2HUTF8Rocam5GQyiEMN07Y+SXGo1AjRJlronwdZePEFkmxIh09gXMv4j74s+03/dBlOjpPzK+t+sQfpC7odkgltUZxHIMl8rCP84tenzwPZDyFnEEOAIcAY4AR4AjwBHgCHAE+hMBV5HpEs+2aJK8BQaxNGLwbMUrZTvQTOXQxB6xYAdOkPZ0r4l1hqnUlpLToxHUlpZDmjEVgsWMPKYgJW/SnvDcPP9tECFJQU35CaPZuDDOhGMbzkyyp5K/5oAfTUcOoK5sIw7l2LH9T7/H5qefQMHNNyJv9mx4x/0cijUJkskCJd4EJc4Eb4IWjOQxU9vMLHyJ2ppvtCDPZGUDqUVFSyK8pkT2mcriuyJ1L2SelGBC3vz5aNi+TfPvY4HNnPrv6Wt7yG+vi0sqFIngmN+PilO1kA4dxqdVO/Ha5nI8nL8e14n5mONSMINK3+0Chjvc+LHDDbNDS5A3uiQMd5IaUcIEe8zbkog6p4DRTgGj2CCyMm9Sj1IZ/WAjJ3urPZ1ZBLBpZFMQw5FI0dFZAkZluTFqtRsTnDLS3R7ckbcOLxQV44OtVXDu3Y/SEzXY29iMU8Eg/BGmE9aKppkvKNklhLU0+VhaeTiqggbtnxboRzYKYU1AqjmX8B8ph9BthX6Ybv/LnQrxVAOsrjVRg1hOQ+h7StnxS4SSx/rz0ZHvmyPAEeAIcAQ4AhwBjgBHgCMw+BAQyv7p+0rFry/3bf3QIJU/bMgt+fUDm7ZWNzIZixYUEGVKly56/UOo69KjTdXJ56hWRte0tRzZk6fAk2BkfqSidSR85kTkGUeiID4pRiqaeowwPJ1cpJAmj4XUq0kgEtOXYMLuL/+KUNCPlgO7cTjPg6r3/4jiB+5HYWYmxImToIwcDY/Jivx4M3zxJnhMJsgWTf1JJChtT/P+pNJ9bfCYiQBNgs+UCJ/JzPZFZLBkscQS64kc/eYEab4xCZLFhDxzPBSjEZ6MeWjes4doiVhAiVbS3KPnlG/sIkJA1z7T9aD9GNR68Ew9H5PPt1PuMb/QdrYSbD1SgaoU9BUB3StJGRimILZIGIeb/Sg9cgyOrTvw3PrNWKHk4/psGXOcbkx1uDGBvEHtGgF6hdMDq5NUoQom2hUWgDTVLrNQn4mxsB8KT5riEDDVLrLwn7EsRd6NsQ4Bk2OhQFTqTUNnpJ9O9g2G8Sjy9HRKGOPQrAQoKInCoig06iq7zIKQyA90jFPAeIeAq+wSZtglXG0TMZVCp+wiK4kfZ5cx00bTZUyLBU6ZHQq+4xKQ5KCAqhxc43DjgVwPXi3chL9uqYLvyHFsaWxEbSCAljDZirR76b9+xb5DtRqMWJm8dvdpq8igr1V9aK3ViE1ona5tmz7y11BA4LQTjygOBkIYmbuGfsSGQSyGQa5QfyyUcYJ08D2R8xZxBDgCHAGOAEeAI8AR4AgMEAT+gR3Hn5w/uHZNRdGJoJ6CG6v7a+vSDYUeSr+0kZwJm/ZWwZc2D3nDTaCScMFqhGi1gpGKZiqBJ5/QnlNVnm1bHgpssljhGz8ReVOmQxo1lu03PyEB3gQjFCJxjSZ4Tb1/LGc7xvOZLicakWuKw9prF6N5TzVTRTPriH45w3ynAwoBLQGJkVsBADQQZUohYjSmIYAoAqzMuTWDLKbu0ugq+r8xqmJnfQO8Bw7io4oteHbtWtzq8WKuIGFUthv/1+nGt7NFJLdTInJ1Z5sy85uQtToJTHiSajaZEcYCrE43LExZS96gEkY5ZVzhkvFP2TIMOT58O9uHYS4Pkh0KzDYBBocD/8+WhRkOF25X8vDipmJ8vWs3Co8cw/b6ehwNBFEXiaAlCoRi1w24P8eA+nMezAdDljwTlA0wiCX4trAZBokI0gpOkA6Qh2d+GBwBjgBHgCPAEeAIcAQ4AoMVAefmH0xUNhft9QdA3mgkpGKCu8Hc+xggbQuoYYQiIQSPHkPewkUQzcNRYEpAnskEt9UMxWyBrw/IUSIeiRxlJKnJiHzzCOSZE+C1GuGx9h1Jez4EaFfLeMxGFsi0dunNaK45rPm6sQt6gJxwfhj9ioBKym12PWixSFHNWLcDAarL+8JqFI3BEI42NKGk5hRcu/bi90VleEzMx+LV2Zj1dwcmr3QiOSsXwxxEhnow0e7FGIcHyXYFY5wejLFLGO+UMc4pt5ZtfxNycKivO8UuYZpdAilHiSAd65SQmiUijQ0KUrMUTLV5YCGVKXmy2nJxlS0X0xwCMl0S7hYUPJe3Bh+WVcC3Zy92NTShUeO9265Luj5IIRwJawP7TiQ1qFZd0bYgf8cR6F0Elqwh9WgpDEIxDFK5OowTpIP1KZy3iyPAEeAIcAQ4AhwBjgBHYMAgsHLtP/5UKVlfcqoR4ARp7/Z4Tts665tHgAAplU4dxpqHH4BoTMKmERReZGJKUl8PBRZ1RSy2nydZLXAnJkK0JEExJ8NnGgUvlcj3EVHbnf34rFTCb4FsTEbJ409Cba5nRD/nRk+74Ib4xyBCoCGiRqCqEURUFUFVRX04jIP+FpQcPoKvq7bj5bXrcbtbwLTsbCQ4nBiXRSXtCv7D4YEhOw+GbB9LjU9yUnm3B7OyFEywy0hyikhyujHK6cZYpxtX8tCkHiWGST1K6lAKpppukzCdAqycMi5zykhyiJhodyPVJeIOQcYLhRuwcss2FB2twf6mZtRGIgjQOY8yI2IW2EZFEkSVh9k/8g7ViuOpfJ7UxCqbSzp/Ck/SFMen86lD/E+KN78XEXisZBsuydVI0m9JZepwXmI/YB6b+YFwBDgCHAGOAEeAI8AR4AgMYgS+Kxb/RTpaFwuTaLVr7MVHf75pQoAqNluiKlqIsIlEEQz4Ufr2m5BHTYBs0krrKdCIeXoyr9DeL28nL1Dy8tR8SS0sOKong5O6Q4Cevg6patuUtWZ4EkzwjB6LnW++jVDIz8gMSjoh4kNze+XX28BE4DzpJlqs/XBGY4jp0hc4YyYiahSBcBg1/hZsO3EKngOH8Zftu/BiUTkeyV+PpbkeTLeLSLSJSFwtsHTy0XYZZocMk1PGKKeCKx0yxsSUoORzOcMmMG9Q8rq0unKR5BRYWBJ5ZCY7ZeYtOpTK6sc7JHQcZEYa6yXxpH6l+URwTiQVKPMD1abRMjSPxoTZGCeVyEsYSe8plMouYLxNYKrQiQ4RGS4Ft7jz8bB3I36zoQR/rdwOZf8BVJ48iSN+P/wqBR9pLwpCIvUnecdSCGEkSgO5EmsqYqqep+uD1MV6bJI+T7/m6NLShzOvLj6FI9ALCESBt3fswz8LJfiWWNb4Lbm8+XJOkA7ip3DeNI4AR4AjwBHgCHAEOAIcgYGBwMqV3/6Rp9L10e6jjIRooWf90/JLeuHxn28yhgB1xjVyBwhRJ11VcdieA/eMOZDMRlb2TgFH+uAxJ/WqmtNnsoIGIiU1YrZvPFBPJ0HP/EzhThTylMQI3EIjvaeQqBHwzLgaB9yihmgsZ4c+cHJ0gP+ZRUmnR/ndpNKjoY0H1d/pxFTbmE6wViqvMrKLCK8QQmoALWoI9eEQjjb7sa22DgWHD+PL6h14vagMDyoFyMhWMHV1LiauysH4LDeutIutCseRpEJ0yhjjoHJ4CkqSGZFHZJ5O/E1wUMiPyMi9iXaRhSmRSnS0U8RYNk9flgKThk5ZPZW8U/k7KTuJ3NQIT8JPC46iYCkikokcpeCktkHGJIeCcU4PEsgb1Ckj2SnC6hSQ7BAwJVvGtW4PHvEW4tX1m/FFRRXy9x5E1al61Ibo54/TXjpHro91hrPdYq2z2k1ji7HP+lwax17t3uqT+Jgj0OsIqED+gWMwyBuQnFsRMMjlQYPEU+wHxkMzPwqOAEeAI8AR4AhwBDgCHIFBjcD/lbZ88mzZbsZJUHCJlmLf610AvoPTEYhGEaKyX4RQu60c6+5+AEqcBXlGE0u0l6xm5CZZmarzTAKx99Wl/blPn8mCPJMZebHgqpxEM3LNVlTc8xAa9u9AJBpk5PLpkPLPAxcBvaSZyE9S8rXyWR3ekwqYBvZTQmsZdHMwhEMNjag4dhzK7v34rGI7Xl5XihXe9Zgv5GN6toIrnSJGOET8s1PCd10KUyQy78pYeNLpnp7t1Y6nz+Ofzx6yRKnyI2MJ8yOZxQCpaQVYXJqqlghnUtVSaNIPXRJ+6FQwzC5jtE3A9CwBGdkSMhUFK9asxW+LS7GyegcKDh7BjlN1ONzsR2MwiCCzRCClZ8wyll08nL0cuH/d/Mi+CQLklbztZD0M7jVIyimHQSoLGuTNywb1gyhvHEeAI8AR4AhwBDgCHAGOAEeg3xHYseN7Bk9V4Y1rKxgFwfqdVHL4TZ7u+brdQyAKhKNRtMTooFBTE3Z/8D6yp05CrsmCfKMVhUZKux/cZOjpRCwpWSVLIgpMZtZ+2WSFNHU6tv/lAwT9fibAJT9JzUWwe9DztfoegSiF4ZAnpB6Ko4YACk5i1z+YP+ipYBAHmppRfqIWefsO428V2/H6xhI84VmDG3O9uJrIuSwBJlsukuwiLA4ZRocHkx1ezLQpmGmTcbVNwiy7pmzkROfZic7uYEOEM6XJs5J4p4zRDi/G2z2svH6STcSVdjfGONyY5XBjsUvECsGHp3xr8btNpUzdW3DwELbV1uJkczNaIrGQQLoUde6TsedaiTxIccw8RDWiNKIv0/eXLt8jR6BXEaDvshp/CP+QU6jG5ZaHDXJZ8/ekojn9/rzID4AjwBHgCHAEOAIcAY4AR4AjMJgR+C/n5h8YPDuLfi5vRAOZYqpAOKIFU/RqD4BvvFMEWJ8/xk77KRhEDaFueyXK7nkESlwSSEXqsQw9gpTK6z1mM7KsJhQ8cD8atm6DGgzBHyV9IavU7hRPPnHgIkBOkUQENAOoBbC7pQVFNSfh2rUH75WU46XC9bhB9mGOW8HYbBGXu0T8u0vEcJeCEU4FVzi9uNTlw7+5PLiClWaLGOcQMYmVvbthceUyf1DyCDW5cpm/ZXdIQL7OmaQqEaOkGqXxVTYRs7IkTF/thilLS46/JlfG/fnr8HpFJVbt3oc1x45jR209TgSCaAqHEYqENcU3feeQPyj9OAQgBBUBRBBkjqBtoUnslshujtqPd3qQ0sC9uvmRcQS6jwCLk4tEMcpTFPmv3LIQpdj/UCh5fDA/i/K2cQQ4AhwBjgBHgCPAEeAIcAT6HQGdIP0393rsaWpmta4stKL7z/Z8zW+CQMxDUydKSTBFr4i/AfucqyDOnw8hIR4esxFeswlec5KWOG8xseR7r9nMlJb5pouFRCWPU2qHGT6zGfkmM1PK0nsqp6eyesVigTvOBDkjA/uzsxBqaUCAVIbErYSp9JqCWKj29psAz9clDS4RluQKGmKF7W1V763vCOPTBvrIlOc0ZueBlKExtV+7k0LLNYUiONLox9ajNcjavQ/vl2/Fs2s2YYVUgOuzFaTZRUyzCaCQpOEOD8bZBEy2CxhHYUhON0xON/MKJdLyKoeIq+0iZttEphSd7JAxyiFhuIsUjQImOMj7UvMZ1bxFzyT6BiP5qYchTbZLmOSQMdmuDVPsMiYQRk7NK5Xmk28o+YdOtovMI3QsC0WiaQom2RXmpTraKeP/s/cm8HHc9fn/QiCUAL9ylHKEIxeOJd83PuIjB1CgSbhKaYFy/6D8aWlLKfwLpaVAKe2rFGIIgdwhl2NbOzMr7c61K8myZOu+ZfmS70u2Tuva3dnn93q+syNvZDtxEkuypM+GYWZnZ3dn3vtda+bZ5/N55hg25ugWlhTEsGZLEW7bWoS79Bi+YBfje9ur8Kv6NmzdexjVR4/jYF8/uoaGMZJKI82BEYwX1RXYT5FX39esUzjYhNup4RPU0WfDldRKrhsdZNnvKl9XbkJgGhIIOux+oaIJoVgDQnaT93ZTepBO+gmz7IAQEAJCQAgIASEgBITA9CZAgfSV8baaUHQnik92Ax6lEbnyvGKuuSgKZKNsKDole7vRfO9GFC5fiW03+305mXS/bXYeSvLz4cyZi8L58xGbN29cw5zGlsG/+PvsqToXzpx5at+57ObPxTb2Gp2bh8jcfLgLVqDtV79AqrdbuczOC2e5Yj6sKb4jykFO4flcCTNZjwpY2XFIAXV0oqJFEZ+TErAyqk3EWc/DqVQSrf1nkTh8DL9tbME/J7bhrwqZAB/D8rAFinFLNFvN6UTMFSt5P+gJGsxzH5flZ/PK5cHQJIqfDJR6T8RCXsREPqdsKTx7gi5VYrKL+UYc+UYceQaXXSzQXcwxXLzbsLBAj+EWLYbbtBg+qsfwN24J/ruqFgV79qOuuxdHh4bQm05jyPPz3/1BMMW/A7L7QuBKIMAfBADc09yBkFmnBNJ3i0A6vU/G5eiEgBAQAkJACAgBISAEJp8ABdJXx1trQnYNntjVoXq8iUB6JVwhZfchq1VTqBrxRpBJJ5UOMXD8OJr+979hzp2LkhtvUOXn0Xl+r86K98xH+aypIZCydN7NX4hE/kLE8+bDnTMf5tx8WDfdDGvecuy+ZyN6Ow9jCCMYRBrJnPaEV9CnNOV3hcNsJAMkqXdmnXwsffZTcXJ+MMkmzwcHTF30SCqJqu4z2LR/H/6rqgp/n9iGz0SLcZfuYANdiAU21m11sL7AxSrNxXw9jtm6+yxBNFfgk+WLi5/PxyYofZ9r2Jhv+C7btbqFNTpduDElOi/VGVjlqNT463Ubs7eaWL45ig9sjuCzuoV/Ki7HvY1NMA8dQdvpLpzsH1DO31QwDJSzMwVl4aZFlAMmEMiDgSFzISAEXjyBbEWEduQkQtEahJwm760ikE7+CbPsgRAQAkJACAgBISAEhMD0JkCB9I/dlpqQU4Of1rYjnfGQzp6cv/ize3nmZSNAUSLbn8836rGg3F/ie4x0Hkfdj38Kd8MtKM2bi53vmY2SvFlw5rAEfyqU2eehNP9mbJ81G2Wz8lGcNxcl6+9A/X/8BIM9J5WXmUernIxZFueO/rJRlhdiWX0mhXSGifEMy/HT41OZFIYzKXQlkzg6cBYNXd1wjp7AY8278R/l9fjrSAJ3bo3gls06Zm8tUgnl74g4WBrxBbr3RFjyTjGUZd4WVmsm1mpRrNejIpCOcc0+n/j5fI8HLtzF2dddwHYDhot8zVFO3VV6DGv0KD5YZOJLMRc/cEpx345a6K17UHn8BI4M8WeIMTdqn56ntHL1Z0GJ5/wJjf/xW5lS4X7ynRzDTe4KgZdCQLWZyKCy+yyujVYqB+nrotKDdHqfjcvRCQEhIASEgBAQAkJACEw6gbc8ar7mBgqkxY34RmkdhlToDZs7vpSze3nuZSeQFQf5uVDAYiOEdDqDdDKFs14SqcFuHHj6KRR/7BNwFiyEOzsPTH+/0kXS4jzu580oWrwEsU//JQ5omzHSdwZeKgn2wqXwErjTnqXby/i87ENsJJXC2ZERHBkYRFNXLyIHjuDexlZ8t2Q7Phtlf9Ao1uhMJTdxnWHilYUWro6YKqiHZd23aA7Wq36XvgNytW6D7sW1moW5hoWbIiZuMmw13Wz4vUGfT/SbCY9T2AzEzYsd79g2A8H2ufMF7LeqWbitwMadBTY+Zjj4pGnhb0tK8d81Ndi0dy+qurpwdGgYvWkPw56HVIZiOHv4Br18/X6+7JagXOvIYBieCk9iWwV/q6DtQtBogWv9/y77oJQXFAIzkIDq0et56BgaxmKrBiG3KRWK1Xx90k8YZQeEgBAQAkJACAgBISAEhMC0JgBc9Tq35b9Cxc3tdxTXps+y/2DaTwqegdclV9whP0sHzBFJuaOUJ/gf0mmlWChRY7gfp8sr0Prjn6D4rjthLl4Me/YsmPk3qLAjiqaBcMq5PWeO6vnJUvdEHsvy5ypRlY8xHInThURWZ84ccMrdpjgbDMW0eXcOw5f4evPhJ9DPRTx/Lkpmz0HpTfmIz5qD2OLFcD92N+p/9jOcqSiHN8g882wrSxX4E9TT88i4PjsuAw5q7XT9P36yfmgSPXojWb+eavOpDjkHQrCYfZBCssq0yS2Vz3YSTWUyGEyncWZ4GB19/ag6cQr6/kO4r7EN395RjS+72/DRQge3hqNYtbUIK7dGsSRsqr6U74rEoYRQ3cIqjcKoiQWGiXdQ+IwwRMnEEsPEMhWM5GKFxpJ6PyBoHcXTsIN1YRdrw3E1XUwMnD7rfRGYwUi3aK6aKHTy/krNwWrNwQLDxvWKnY0luo0VKljJwmrdAsOWGC61RHexOpzASs3FMs3GQj2Gm/QYbjBMrInY+EjUxRfj2/DDsh34TV0T9L0HsOP4aezt6UPfMPPgc24cK1yhxgx/CMsKpNnvG2h7aJUAACAASURBVB/ijxJ82N8m2D54YvbJHGTBTb1WMNiClTIXAkLgxRLwv38eukdSWBuvQSjelHpTUcPXpvW5qBycEBACQkAICAEhIASEgBCYdAKbyl8dSjTX/YHVvHOWW7WrO+khnfKLuF/syb08b3IJ0H1CWWSovwvHixNo+dcfo/wjf4bSxSvg5jEEiQLmLCTy3uOHO+XlITGHAU/5iLPEPW/e6FScx/CkebDHTME2fJzLFEMd1U90nl8mnzcP8Tmz4c65GU5+Puy8fFhMo1+5HNs++Wdo+M//xKGyEqTPdgFIIplJ+sn0k4vuynl3pUf5SmfGy4yWOI9qW9k9pYTq/+enz1MAzfAHjnQGI2kPPcMj6Ojtx86TZ6DvPYjfNrThJ9tr8HmnBB8wYliqxXBtOIa3GA6WMjDpOdyMY12MgZDJ9Rd7LNiG8+C1A9dj7mPTc5liMdk4WKHFldCZZ5iYFYnhJjXRXWvjg2Ebd4QponI7BzcaCdxkJLDA8FPkVxgOFhom3h+18XmnGN8pr8Bv65pg7ulA3fGTONjTj/5UGsPqm5QVN6+ckSx7IgSEwIsgwJ8Dh9Me7ixrQMhpTL3VbPrWpJ8vyg4IASEgBISAEBACQkAICIFpTcCoviZU0lTzFrMp+cZY5UDb4DBAkeVFnNDLUyafAMVRTh5NpRko0WQ4ncZIXw96mhrQ8czTqP/hv6Lizz+FxKo1sGbnw7xpFpwbZ6H4ptlgybs9Zzbic/IQp2Can4fi/NnnTSX5eUjk+4+7c/JQOjsPFTfmoeTGm+HccLMfsjR7LhJr1qL0s59Gw89+jMPaZnS3NWGotwteJq2MbMx4SWU8DKu2AR48BsDI6FMuvkFV3pzJljfT7cdgnDSUWpoz1JiR0zM4jI4zvdh55Dh+v3sPflZXj/+vvAJ3uQl8oMjF+9kDVLexUHOQp7lYqtHh6ajQJCaec5qeIuXkHhfF4IWGjTmGjcWGg1s1TjbW6zbWaSZuLrTwWiOK67RCzC+IYJkexUejCXwtUYGf7KzDQ027ULj/IGpOdeJg/1l0D41gOJkezUXyi9zZN5pOUH735euT89WQRSEwNQkwHw8eUl4G36xpR8iuO/HqWNOfTetzUTk4ISAEhIAQEAJCQAgIASEw6QQokBY31sw2WxCKVaHoVGdObeXUvLaQveZH6Je8JrP9AzNZQZJsKEIOd/egb99unCqNY9+jj6D+B/+Gyi9+BWV3fxTbNtyKxMpVcJcuh71gMeLz5iMxd74qxXdZgj9vgVpvLVoMa9lyuKtXo+T227HtEx9F5de+jLof/QD7Hr4PR3ZuQ+/BDiXO+oW7qqJXpaUPqV1k+Eu2360SduiYFIHUH790jSaVKMrPa8RL4WwqiZNDg9jb14Odx4+jaM8e/Ly2Ef+4bQc+bZfgjgh7gJr4ky0xrC+IYUnYwXuMYswxHFX6vtiwsNCwMMew8K4IpxhuNkzkG0VYZEho0uUWiBcbvji7guFU4SiWaVHM0iws1i3cGrFwd8zF5+PF+G7FTtzf1AKn4xCaT53Gkf6z6BoeRlL9UBUonn47DTqER/gDSE4bBQrkvK9q51XCvPwLKASEwJQmwB8O2VQmk8a9rQcRsms7Q9GGmyf9fFF2QAgIASEgBISAEBACQkAITGsCvkBaNT9KgbQWv9jT4V9X5PaYm9JXGjNz57NZ5L7YrYKdzvWlVOJK2oPncaIp0YOXSsEbGUSqvxvJU8fRf+ggevbtxZm2VvTUVaO3uhKd20txsqQYPVU7caa+Dl3tu9C7bx8GDx/G8OkTSA70wksOwkulkUp7SKbpdPNUCjYdbkxITzHyhQnpWZEnRXEnxzGqdJ4r/CMLJKuxuxmsD+YXe/xcc0duceEjZpr4gf4+lB87hsdad+GHO6rwt/Ft+Fw0jjsNGysNF+8xWLZtYYkWU/0/8yImro/E8EeFJm6MxFRZ9ko9hhW6pUrgVWiSZmG9ZmFD2MbarIN0sR7HQp1J85PrtpzI92d/z7ET2wTQ8bnEONcOgPvE9f6254KllmuOKp0P9pli6CLDfy7XLQ2bWFQQxeqtRbgzHMWXnW340Y5abGrfi/JjJ7C7uwfHBgbQN5JC0gu+I0mkMsPwvLT6zvCnAvYD5XeZbjJKpPzu0nVN0Xz0P/VdYsfalJq4Xm5CQAhMYQIpqDY5rBrQDnciFK1MhRwJaZrW5+JycEJACAgBISAEhIAQEAJXAIGiole9zm0tCbnNSiD9bkVLNgpHLrKn8OWVkt3O+wQvptyNOdALS3ZjNsq5e7GXHbve98Bxry7+Dhd/JOcNJ2sxW8LM3w6UY08Jz/5R+hIW07799G//cX9D9gSlsY/lkhS8AoGU254eGcHe7h5UHD2KzW278b9VdfhmcTk+EUvgVoOl7zGsDMewTDPVtFyzsFR3sFB3MN/wRU2KdysNingU8JgYzyAfWzkVl6p154TPQOyjWMpplWarwKAVujMDBFLTF4o1F+u1ONZorhI1FylWvuBJkXO2wQAqPyRpDcOUdAurNQurKJYqN66LxXoCS8MOlhREsTAcwcKCQmwocvGFeBn+vbIOD7S2I3HgAJpPd+LE8BAGKII+z49O/vfj2d+aZ9+72Ffniv7WTNa3Vd5XCExdAuoHEP/b39zVixujlV4o3vCPV8AZo+yCEBACQkAICAEhIASEgBCY3gReHmu4N2Q3HAjZjcnP2HUYpJqjSp2n7vWF7LkQuJwEAlGUwieXOaWyYqh6H9/qB6RH/Mnze0LS95fyPAx5Hs6kUth1+jT0/R34WWUj/qYwgU9sMfHBZ4qwtCCGfN3CHxkOQhEXr47MLEdn4MQc37kfmrRYCcwuFhpMkY8hPxLF7EgUNxbGcFvYxocLHNwa9gVTtid4dySOfIM9Wy3ctrUI79NieF9RFF8vLsW9zc2wj5/EiaFhpHJ/kUh7qkSWZfLPJ4xeznEqryUEhMA0IEBXuPo9JINDQyNY5NZ6IVdCmqb3mbgcnRAQAkJACAgBISAEhMDkE0gkXhGKt0TeSoHUrC9daGzHqWTKV4CmwXWGHIIQeKkE/HYAHpKZNEYyKSTBif1Bk6OhSQzLGcpkcDrjYffZARSfOIkH23bj33fW4CvFxfhozMRaI4p5Wgzz6TrULOTpNt4VcfGWSBxLDBd0K27QbPxJ2MQd4XPl3OMrGp5zl86E9wlCk+YaJugcvSXsYl3YwbqwhVvDJt5iRHGNUYh5WgR36IX4SyuOH1dU47G23dh+4iTae3vROTSEYY/9AbOOTorjLH3PlsMzfkxFkAVK+ksdgPJ8ISAEZhiBcwJp90gKd5c1nQ1Fa2+b/BNG2QMhIASEgBAQAkJACAgBITCdCVQzpKmlLi9ah9fF2xAqqsCu3rPPVQU9wy5U5HCFAJtBesgkk0glUzibTOLUwDD29fSh6sQphPcfwC/qG/EP28rwyUILt28txNLNBmYXFGGBbuH9BTZuD7vYoCVwSziBJbqN+YapeoQuMSwsiMTw1kITbyuM4Z2FMbxDORpjM6DkfeLEWSWMsseqZuEWzcTt4SKs000sLrTwPjOOzyZK8Xc7K/HbhkZY+/ZjV+cZ9AwnfRF09AvAQLEU4KXg0RmKDEYojIMuUT8jibYvlZOU7SShRNTR58uCEBACQuDSCPjtWNIYSqfxd7V7R/6PVfuZ6XwqKscmBISAEBACQkAICAEhIAQmn8BDiT8IJVr02bF6XG02IhTdCffYKRFIL+0aRraaVALs2qiyu/1YmsDRlw234QUmp6DrabAt04FZ+u7/fxrIcAq28oc+nzeQSuPk0BB29fbCPXESD+/eh59U1+Kr7jZ8rDCuwo5WMIxHY8/PBOYbxWCP0BU6+4VS4IxhkR4Dw5PmRkwsNmJYasRAUXSxwZ6fDlbqFm7RLbwv7Iuo68MuVmsJLJ8BoUkLDBucFhp+v1Smu/vLDlgGv0R3MFe3MSe7DR2u7LO6hj1BdQsrNT98apnGUCVHOULnGBZuipi40aBD18JSzcQtWgy3GzY+FnXw1UQZfrizFr9t3QPr0FHs6+1D10gSyTSDkjKjgihHFkOPUmBclq96ch1HCceGP/KyDlI+rEpi/dgk/zG/32ww/ib1ayJvLgSEwNQikG3hwhR7tuj4afsR71XRKulBOvlnzLIHQkAICAEhIASEgBAQAtOaQHn5q9+e2B17g1mHkNWAV8ZqsXHvoal1MSF7O/MI0JrHhqA5jj3VOlcFJ2XLnbP9HzMMvGBP3eA5jAHP+KngSS+NMyPDONDfj/ozXXAPHsbjLbvwy6pa/EtpOb5kFeNPIy5Whi0sLoipaQmDklRYElPLHSXO0aHIKShTZxhSsBw8pubGufXB45xz+9FJ85dzH59uy2SxiKKmSn+3sMywsNKg4GlhOQOnDAYj2aBgzBL49ZqNdVn3p0qLJy8KowUmloRNvLcgivVaFB8qjOGjjou/Lq3Aj6sb8HDLbriHjqK2swtH+vvQlRpRvWPP+8IE4vpzWD65yXm3C648bytZIQSEgBC4dAIeU+z5583vB//IoZNeyN7xrWl9LioHJwSEgBAQAkJACAgBISAErgQCb7SbtrzWrkfIrEfIqsd3mnZf+om8bCkEJoEAnXwp9n1UOmlGlTynVOfHlPL+Ba7QjJeE56WR9Dz0ptM4NjSM1q4uJA4fxaNte/CTqjr835IKfDyawDrdxrywhes0G28xHOTrDpZrriqPv1VznyWATjfBcqKPh2LwBs3BOs1RafIrtQRW6uzDamK1bmKlzsT5mBKfl2h0lNJdamG+HgMF6jsiDv4iFsfflZTjR9W1eGjXLpgHD2PXmS6cHh5GUqVp0eHJAZIG0imkM36SvGiak/CFlbcUAkLg0glkMuqHHP6Mx3+/3M4e73oRSK+E02XZByEgBISAEBACQkAICIFpTUCFNLVFr7LrcU2sFqFYHT5Z2XzpJ/KypRCYQAIsZVY3z4OXSgKpEb8vpCp+9h86mwEODQyi+uQpFHQcxH1NrfjXHTX4WnE5Pmq6WF8UVYFJa8MW1oVdrC0wsVqVxrPU28F8w8ZqzcEtXGf4pfGLDD8BfaKFxOn6fnSQ5hmcHDApninxN0dczIq4yA+bmFdQhCUFhVgeKcSHbAffLCvHL+ub8cye/Sg7ehytPb04PjiEvuQIhtNppDy//D07OM6ZhZWI7gvoqh+DqKM+Ivl/ISAErmACfggcy+uTmRRa+4e8W91KcZBO65NxOTghIASEgBAQAkJACAiBySdgmq8JFe9pDCWa8U66SK16rC6tU332ruCrB9m1GU4glfHQl0zi6MAAGrt74R46jt+1tuOHFdX4hluGPy9M4AOag/eGi7AsHMUSLYYluoklhu9QXKtZKjH+trCNNZqFVTp7VZpYq5lYr8X8cm6d/URtzI8wVElS5V+qWJvbaoAuUPZuXVkQU4FJd0ei+FzMwj8lyvDz6gY807YH2090Yn93D04zNT7FYCRPhWX57uCgd2waGS8NtlHg5HcH9XuJZlQLBr8Ng2rFkNOPdoZ/feTwhYAQuKIJpFULmZQHDGdSODaU8v5qe/P3Qkb1NaFE3etDPG+TmxAQAkJACAgBISAEhIAQEALjQMBt+87LE20/+COr7umQ24Lr3YYznYPs1ZdWYTbKeZXj0Luirytk5yaJAIsBOV48le7NcBo1ZNgTNOP3UxuGP0+xPJ4Pe/4zRrJxOF4mCSAJeCOAx2X/Rtmr3wN29/TBOHQMP6tvwde27cCfWQl8uNDGOgqZho35uqWETAb/qP6WuqsS45exr6VOEdQXQin0LdEtzDUszGbZttqe6871EfXDg/ygIIYp+dOF+4e+VOHwSng+xcuFhu+eJZc5kRjyIxbyInR3OphruFhguHh3xFHTnAhZ+TzX6ibWMJiKYUoqKd7BKi2OZXy9SAw3RorwWr0I7wgXYcXWCO6MmPi/8W24t7IGRQcPof50N44MDKBrZAQDaQ/JbB9ZNXA4eJRr2I9IUj35/H+QRg2hHB++NBqMmFGZVIUp8Zk0jgbTua1kSQgIASFwJRLw/xHkP31pZHA2mcbHd7R2hUp2ddyYaDsQStTvusZpfTi0adNV43BGKC8pBISAEBACQkAICAEhIASEQKiwel7IrP+Pa8zaR9p6hpDMSqS+HkFJS25C4CIEqD4FSlV2zgs7Tix+VhODktIpvyckl9WUfZ4vjaJzaBh1Z7ph7D+A3za04IfbK/HXsQTu1gvx/q0G1m+JYM3WGJaHrWcJmi9WZMwNU3qxrzEdnrdSt/G+sAM6atfS2ak7Ki1+gxZTrlo6azndvdXFR7a6+GCBg1vDtkqSvyniYrbhYEHYxKKCGFZtNvChggg+H7Hx/eIy/LquAdE9+1F34hQO9p9FX8pD0lNS+IUDky4yxGS1EBACQmAmEkh5Hv62bjdCsRrMidYj5NTg6nhrc4gtkuQmBISAEBACQkAICAEhIASEwDgQKKx8a6i4deerorUHIvuPKHk0k6HExRtVL7kJgQsToGOUqbtJZJCEh2Q2MMn3ivol0B77qXkeBtNpnBoZwd6BIbjHT+J37e349vYKfLzQwsqCQqzYEsWysInZuoNrC4vxCiOBUKGDdxQ6WKTTMeqLeNNBmLxSjoECKcXRDWEHa8JxLNMSWKHHwfV0ii7N9mJ9R8TC2yIWboqYymW6PGLizwtdfN0sxs/Kq7C5fT92dnXjgJdGX9a1yRFDLTyVTqvALE8FZ7F3LEvh/XL4C48qWSsEhIAQEAL8d/Ketg6EojtxfbTBe7lVnQm5LUdDiY4/GIczQXlJISAEhIAQEAJCQAgIASEgBBQBhF72nq0Veb/YdwwjdP9l0srllRuBIpcrQiAg4AtcrAOkOzQNpFKqF2TaS2MomcapgWE0d3bBOnBYOUK/W1aFL1ul+GgkjtvCDhZpUVyvRzBPK8Iyjf1AXazXrKxr0cIazcZq3cKHC1y8j4FKmo0lBsOUpm+5+2SIpkt0B3kRF/MNthOwsFyjS9dU/G/TLNylW/iLWAJ/va0M/1nfgC37OlDbeQYdvWfRNTyCYfYAVYOCvfPoDqYqGhS1Z8D2oCwXHW0Leu6hYCjJXAgIASEgBC5CQDt4HFfZVbgu2jBwXax2OOQ2D4W0stfJmasQEAJCQAgIASEgBISAEBAC40jgjeHS/H9o2odBz0PGS4G9I0fTwy9y8i6rpx6BXI3KF7fO9WkM7l9oDY+UjzNhdyjtoXdkBAd6+1HTeRqxQ0fwYPt+/GhnAz6f2IY7DQu3bo1i1ZYolhfYWBymI9FV00rdVQ5F1cNSBSUxFMnEUsMCe2Ku1C2szpZ2r9KjWK2bWKmbqp/oZIiIE/2eZMC+qGOn3LAjOmopFnObYP/o+mS4VNA+IJgHr7dYt5QTd7FmYZlmYYVmYpVm4bZIAh8rjOOvrWJ8v7QMv66uQ0HbHuw4fAwHunpVafy5ceHbQjPpFDyPAUp+iBKDlDguOAX/ZvA5gTjKuRJLqadzDE29r43ssRAQAkJgwglUd3bjDW41/shsxNxoLULxpq5QouW143gqKC8tBISAEBACQkAICAEhIASEwGvtmry/qNyNziT7RTKqKadWdsIvC+QNXxwBWvaY7J1Txhz0CM2GJGUjkZRDOMV+oRn2hvSQTGfg0QWobIAMXkojmUmhe3gYR/r60XSqE9H9B/FAfTO+X16Nz9jb8L4I3Z0U2kws1/z+oAsZ2sMApKzjc2lO2BFFu0DIo7DHMu5FhoWFBufnApMo6vHxxYaFJSpJ3k+TD0S/QBScjnMe+2LDxAIjhvmRqAqVosNzvuFikRHHEj2BPN1Fvu63HlihW0pApuN2dVb8XKocuC7WhG2sDptYoUWwwijE+wod/KVdiu9u34mNjY3Yun8fmo6fwJGzA+hNpdQ4oMjJUTAqiip107+nxlU2Ain450EJodntR5+THbxjH8u9/+LGtzxLCAgBITBzCBzsH8CaeA1CdiOudZvwcqv+F9KDVM7XhYAQEAJCQAgIASEgBITAeBNw6me9b1sLDg0Oq0AdiiTnVJKZc0EylY80cOyxpNnXtSh2+WFJSvikjU+VQlP+9mUw/v/ASBpdZ4fR0dWHHcc7UbD3IO5paMX3K6rxZXcbPhYrxq1MjNciWBSOYIUWw4ownZ8UOf3ppYiVM0H4vBQ+bC3wwbCN28MW1mk2VmmOai9wK9sP6Jxs3KJRCHWxQndUAv0s3cQNegxzCyysKrDwAd3GJ6PFKjH++zurcW9DM/Q9+1B14iQOdPega3AQw2m/JQI8ttJgqFb2FiiYwX2ZCwEhIASEwKQR6Eqm8PFSBjQ14o/jTQiJQDreZ8Ly+kJACAgBISAEhIAQEAJCIBQKlda++aZ4w+nG/kElnolAOmnXRC/qjVVuPN2gmbQKS0oihWQmCWTSylVKp+hQxkN3Oo39A4OoOtmJLXs7cE9NE/6urAJ3u3HcXkQXqIV8zcbSsF+KvcBwcYMRx7WROBbqLhZwMhzkRywsUO7Oc2XelyICyjYX50WheLnGlgIO6LxdSNeoHveZK8eoiQV6DDcaRVikF+EOI4a/tIrx7e2V+G1jGwoPHEbtqTM42NePM8kkzmYy5xLjMxmMIIXhDNtnpFX/UPYQZRwbxXR1E4H0RX335ElCQAhMDoHRlh457T0mZ0/G512HvAy+UbMHIbv+wFvshtOh0l314iCVM3YhIASEgBAQAkJACAgBITDeBOymvJdta0XJiS51pu/7C8fnpF9edRwIjKpcvvG3N5XGod5+7Dh0HFta2rFxZx2+V1KBL9kluCuawAbVs9LBQs3BfNWf0u9JuaHAxfsLEtig0cVojk4btBj+JGzjVo19Li3kGTbmGhcX+0QIvTgbJYTm9A8lKzpxF+o2bo44qsR+9VYD67eE8YHNOj5pWPiGsw0/2VmLB3ftgXvoMJpOduJY3wD6B0eQHE4hTVeocgWzzQJDk7LBSXQNByXwFED9LgyjAUrKJR4Io8F8HIanvKQQEAJC4HITCATSy/26V8rreZkMftzcMfLyaOXGN1v1bSGnsTlUXX3NeJ8OyusLASEgBISAEBACQkAICIGZTSDRODtU2oan9x9V1wYikF6OSyRfcVLuzqBjQY4IRcbnit3PdTSgq89fz2dmnxBEgmd3i2uHMhn0jCRVD8mWk53Q9nbgv+ob8Tcl2/ExswTrdBt5RhSz9Chu1i3MNuLI0+KYo7tYHHGxzHCwSnewWnOwRmOSuY35ho1Zho052V6iTI+nIMrpXYVRzI7EsMQwVb/L1WNEvukoigb9UJnyvkw3s6FIvsOTKfCLdUexms9+qdmQJLYeWPWsfqvczlWO0DkRGzdGLFwfiWGObmFx2MR7w1Gs12K4s9DBl61t+JftVbi3oQlGRwcaurpwbGgYZ9NpFYIU2D35+bNT8DCdwvSBZtJQYUlq7NA56rtHfXnUH3xc9idKqRxlVEsD9TQYoJdj3MtrCAEhIATGj0AqlcLg4CC6urpw4MAB1NbWoqSkBAMDA+P3ppPwyhSA79t/HC+PVR28NlZ3MuTWn5AU+5l9qi5HLwSEgBAQAkJACAgBITARBDa1XP1Ku2HXv7V1qMuAEUpzo+rKJFwZTIu3zABsCHpOmfJ7gyqhivKUPykXDB2g6azzL5Wh+uU/L8thCMCpdBoNp06jYNde/G9ZBf4xauNL4ULcFY6qXpXLtIu7FqejeDnexxQInQyiWqv70wbNxoawjbWag1Wai5Wai/Vhx580G+s1W4nNS4w4lukuluouKKQuCdt475YirNlsYMOWAtwdKcK/lOzAI03t2H7ilGp70JNMIpkVQuWrNy3+AZCDEAJC4BII8G9gOp1WQYEXcoX29/crIXTHjh3QNA2PPfYYfvvb3+K+++571nTy5MlLeLcptImXQfTICYTMaswras6ESuoGJMV+Ik6I5T2EgBAQAkJACAgBISAEZjSBq52W/NeW7MZXqlsxknU25lRtT6EriitnV+kCpc7JyXeFZpBUsUlZ+YuAlTOUW2YwDA9d6TQO9PSh9uhJGO378cvaFvxj6Q58wkxgbUER5hdE8daCGK6lQ1GLYbFhY3bExjsLbcyKiEB6OUVTukDXagxGspXLloIoe4Mu1i2sMCys0S3coplYrsWxSItjrm7hJq0IN+mFWBX2HaFsafC98irc39yK6MEjaDl1GmcGh1UFvD9SaeFkeFYKmVTyogLBlTOqZU+EgBAQApefAB2hp0+fxt69e1FdXQ3HcbBlyxY8+OCD+PWvf4177rkHGzduxL333vssUTQQSX/zm9+go8P/gffy790kvWIGqOvuxZvtatxU2IhQvHZQBNIZfaouBy8EhIAQEAJCQAgIASEwEQTeXbI7749L9mDd9jp0J1PK3XghJ8ckXSZMqbf1PA9k52VYFs1C6NS5eTqD4ZSHM8PD6Dg7gOoz3djScQj/W9+Ev0mU4W49hqUFOm4Ia5itR1W5e56ewFKWeBumKoG/KZLtVanHVek2S+XZ13KFKgMXkfRyiaT5ho23RGy827CQV+hggWHjTYaLawrjuD7iYIlhYV3ExgeLXHzWKsH3istxX3U9YvsOoKW3D6fTDMwKbn6zBHVPGYs9VSI/Ag90a/NHiXPbBs+RuRAQAkJg6hDg373c8wb1d9Dz1A8//Ls4MjKiyuC7u7tx+PBh1NfXw7ZtPPnkk8oRShH0V7/6lRJBKXgG4uelzLk9X4+33H2YOvTO31P2ID1ydgjz4jV4U5QCaX13yGx4zUScE8p7CAEhIASEgBAQAkJACAiBGUvgpqKW/OuK9+KdxVXY3z+oLjD8Tpjnn7TPtDX0+L3gWyaDwVQKJ4eGsLu7F9uOnsDm9g78R3UtvpkoxWdiLj4ccbBWs7CiwMTSAgtLwo5KLF+ieoP6zsUNmotbwy5uyfYJXccS72wp92rdxCqdqefsgYK2ZwAAIABJREFUEcpeoSKOXkwcfSFs2Hd0iWZhnmbiZs3EGi2Ku7QifL7QxLecEvx0Rw0ead4F6/BRNHT34OTAAAaSdH9m2ykoQ3DgDvaQUYI5Gyr4/3FJbZITmKRaMbyogfaCR6Y8QQgIASEwbgRYKj88PIy+vj4cP34c7e3tqKioQCwWw9NPP41HH30Uv/vd75T4STco3aEvVAwdK5jy+ZzYh3SsSDtuBzrOL8w/BynPQ+9ICreVNSAUbcBbnaYzbzckpGnGnqjLgQsBISAEhIAQEAJCQAhMDIE/SLRd9yqnOfkuuxJlnV3IZPwOmeN8DTBxL58jPlGmCuSq0ZCanKyaoGUon5LxMkhn6O6jqJVlolLCfadM0vPQl0rh2OAgmru6sP3ocYR378fv6lrw3bKd+JSdwPv0GFYUxJC3NYpr9SJcWxjDDREHN0Rc5Buu6lW5QveDktjbkoFJKzRbhf7MiVi4OWIp4XSxHsdSPY7lmovluoNFhqkSzxcapnI3MiToYgLhdFi/UrfhB0NZmGuYmGXEsNCwRhPgGTDFcKnZhgWGJlHo5HNYKs+JTlv2A12oO5ivxxX7PIZX6THkGzGsMGzcVhjHJ8xifKWkDD/cUYNHG9sQO3AYdadO40B/P856OU5Qjt5siwS6hT14apwwIEn9j331su0qOOe4yhmGatkfUVwbbDFxXwl5JyEgBITAxQjkujDHio68z6CkoaEh9PT04OjRo0oIraysVKXxW7duxSOPPKKcoHSEXqg0PlcUZT/R3PtjBdBLuc/nh8Nh1cv0Ysc01dYr162XwdeqWhCK1eLNbouU2E/MKbG8ixAQAkJACAgBISAEhMCMJlDSlBcq241Z0Uo8ffiE6pmZe4E01S4sRvdXqZxZdSrr2MsNTQr6g/rSVXYDLw1QBFXilwelkHpAKp1B58AQ2s90wTp0FI+17sZ/V9XhW4kyfK7IwceNQrw/XIhVegxzIzYWTnPBcqJF10WGjbmGjaWGpXqD3qpZWM8AJeXypJOWjloLd4Rd3KZct2w7YIPPm88UeYZYhS2sDpv4oGbis9EEvpXYjv+prMPjbbtRcvAYWs704gRT41MpJNOUPKdPuebod0IWhIAQEAIvgABL4ymEHjp0CM3NzSgrK0NRURGeeuopPPzww6OBSRQpX6rQeSli6MW2oSjLfaWwOC1ubNUD4Oct+xCKVeNVIpDO6NN0OXghIASEgBAQAkJACAiBiSIQb7g55DSdeVWsKvU/7QdAF9y0CWmioY8h8crhl0Yy46kppfqEnvP1cYl9IPtTSRw9exYNp8/AOXgYD7ftwo+ravH14u34mF2KtUWucm7m6THMZjCP7mBWJK7CkvKy/UEZmLTQmN6OzokWSBfo7L1qKbfsct1PkJ9luHhnxEWewfAklsabyC+wMS9sYqkWxerCGD7ixPGt0p34r5pGPN66G/ahY2g+040jZwfQOzKCNIVwVf7OEZL2/6MjlC5qNXZyfZ/T4rJbDkIICIEZSGCsEzQXAUVFBiWdOXMGBw8eRFNTkxJCWRq/adMmVRp///33KwGUpfGcAkGUDtALpcpfTMgcr/Xcn66urtzDmtrL2ZOwzQeP42qzGiG35aiU2E/USbG8jxAQAkJACAgBISAEhMDMJVB++NUhq3ZLyK4b+du6XRigOMTa8mlwo/yVUseTRCadVO0D0p6HZDqNvuEUDnT3ofTwMTzSsgs/Kq/E1+Pb8KkiF3eo0CML1+lFuM4oQp5hgWXuy7WE6vu50jD9JHPdypZwu1itu1iv2bhds7FGs6Z1yftEC6QrNAsrNUuFI82JmLghEsUNBtsPWFivm/hoxMZXEtvwn1UNeGp3B6qOd+JAdy9ODw6hP82oLI4EJsYnoWLk6RRWPwX4oijL3dMsi6eY7lfJT4PRL4cgBITATCVA0ZOiaDDnMnuEsjz+7NmzOHbsmBJCi4uLoWkaHn/8cZUaTwGTYmMggo6XoHm5X5chT/v27Zs2H7c6A8tkUH6mD++yaxFym8tDm3DVzD1RlSMXAkJACAgBISAEhIAQEAITQQC46g/thuKQ24hPVzShhxdWk1im9lzSLB/zH8/dKnf52ddHfKR/ZBhtZ7pQ1HEQv6lrxPe3V+FLbinWmRZWR4qwSothlWZjpeZgGXt8ao4SO1cqp6KjSrUXs1Rb9bl0sFpLYLUWH92GIUBLjShWGDGs0Vn2ban+lxMtIk7W+7Hf51Ld7/uZuw9qvcF+qs8Wi88PTXJUz9Claluy9Huw8vlLwhYWbS3Coi1RrNoSxaeicfxzSTl+U9eEwn0UQk9iX3c3Tg0Noj81jLRHKdRTDtCUl1FBF+lA/MxKonQKs72CGjXUTdlRIesWVa0lsq7SZ48kuScEhIAQmDoEKIwyMX7//v2orq5W/UELCgrw+9//Hg888IAKSwpcoMGcomXgCL0SXKEvRERlv1P2QVX/hk+dj+mie8o/TWz1s2doBIucWoSKdzWGEolXTMQpobyHEBACQkAICAEhIASEgBCYwQTwsjfZzb8KuS1YWVqPziHGElFGurjweNGz+pfwAEWqoWzLUL4MPX5+QFI2JEmVPqeQyaSQ8VK+qsW9zADDKQ+dQ8PY3duH0mMn8NiudvxkZw2+ZJbgLoYgbSnCioIoloVNLNJYqm0pV+j8iN+nkiXay3QnO1EsZciPL3RSqKNAyucsYB9MnYKePzH4JxACl2Vdp7ki4XRepijKsKj5kRjmRIqwXDexnAFJBlsMOCo06aZIDPMNUz12i26D0xoGJxkuFusOlhguFukJLCiwsVAzsViLYmkkhj8tKsaX4+X49501eHBXuwrAOjkwiAGmxV/wxvW8pOQ8SIzPXeM/cm6L7Iv4m6s7wTMnetxf8HBkpRAQAkJA/X3zQwEp/I0V/3ifqfHsEUpHaEtLC0pLS7F582blBmVKPIXDoCz+UgTHqSaMBsfEYzRN8zxGU3EQ8W8Rz8D4F6zf87BgWw3eYe/qz9/U8toZfKIqhy4EhIAQEAJCQAgIASEgBCaAwKZNV10Vq3/qFXZLepZTiT29Z7PyJE/TJ+7mJ8yfC/VmH0hVEq2kUj+wgPrYUCaDA0MjSBw9gt81NuGfirfjixEHH9kaxfu3mtgQjmFtmM5QE4sMB7MMpr5T/JS+oJeLAQOT8g0GIVm4PezgzgIHt4Yt3KqZatqgmbhdM/EnBS5u0/zt8iNR5Bt0k7pYXWDi/QUx3B2O4RuxOH6+swZ6+37s6upF5/AIRtKeKnnPpFVCFjKpc4L4xI1IeSchIASEwJVBgI5QhhAdP34cjY2NYH/QJ554AuwNSnGQQmGuE5T3p6rYGYieL2TOY3/mmWemRZJ9rkCa8jzcurMB77LbBtcnRCCdgDNieQshIASEgBAQAkJACAiBGU2gpOH6UHHL8Wtjjek32tWoOMGgA/o3J/JGl2gKIyx/9jLoSXvYPzSElq4eOAeP4qHW3fiPnXX4q8R23FFoYZFWiGsLDLxWL0K+HsMine5OBwt0hijFlSuRQtxKjb1BHaxgirkIpJeNwXLdwnLlqnVwfcTF6wvj+KNIHO80XORpNpZqJlZoJuYbFlYVWrjbdvGFsjL8qKYWm3btQ+nR49jb3YMzyVTWKROMNda6p5HKJJFE2p8y7BPqhyYFW8lcCAgBITCVCOQ6QMc6QXkcXMceoUNDQzh9+jQOHDighFD2CNV1XZXGUwSkI5T9NukO5f1ACA3E0GD+QsTF6bItk+yTSd97OZXGxoX2ldUOql2Ml8FnatvwJqdlMF8E0hl9qi4HLwSEgBAQAkJACAgBITARBEqa8kLbWjA72oiQWYctB0/kFLpf6NR9PNZlcLivB4+2tOHHOxvwzVgxPqoV4ZYtRXjv1ijmaxZuMuJYqNtYrVu4LezgwwUO7trqYkPYxHqNUwy3h2NYp9lYpblYH3aUu/EDBY4q7RaB9PKJxKvYtkCzsFo3sUQvwtxIIT5Y6ODTsQT+LlGOn+6oxcMt7Sg/chSHBoYwmMomH6k69kw2KCkFpJNAOq3CsyiRUwhNZsVQvy9otj/oeAw5eU0hIASEwAQRoABKFygningMSmJq/OHDh5UQWlJSgq1bt6rSeDpCN27cOOWCkiZbaP3d736nBOYJ+kjH9W34p1L9MJjO4N/aD+DVbr0IpBNxPizvIQSEgBAQAkJACAgBITDDCVAgLWvBu6INCJn1+HnbARVyM65n/xd48fojx7HsGQ1X6w7m6A5mK1eo3/9zmW5ipWHhFpUabyon5Hz2udT98vmFhgven8spYmF+xMRCgyX2NpbMoPJ69kNdaFiq76fqjcqgI/ZQ1W0s0G3MipiqzJ1CMx9foQRnP4iKAjJ7qy5QLF3Vb5Up8fPZqiBsYjnFZ93CBwod/Jlbhq+XV+PnDa3Q2/ei7kQnDvT2oWt4GEOpJNIZxiDRhUzxMwVPuULTKjRJCQVMi8+GJdE1TM+PH0rhL/juGbZV4H+MWZrYdg8XGJ6ySggIASFwUQIXcoVSCO3v78fJkyexe/duFZZk2za2bNkyGpZEUZFO0BfSJ3Syhcgr5f3JjU7awE3LdgOnTp266Gc0pR7g38iMh0zKwxOHjyNk1515u1F9zQw/W5XDFwJCQAgIASEgBISAEBAC40vg3SVNeW8raUXIqsN1hQ34am07BtITXWIPHB0cUqLcbCOBdZqJOZFzfUOZfO6nnzMt3Q8CWqLET1/oY8ASw4HOTdzGT1anEDjd3aO+AOozUOXvuoW1mok1FJQNlsNbWELhVDexOBumxHVkukJzsZz8NBvLNT+oar3h4s5CF190SvCPZTvxP7XNeGLPARQfPYHWrh6cHhx6jiYMKhI+ey3qC5t+bNI5mVMZSUcjlc6/bH324yKOnk9I1ggBITAZBHKFUC6nUinVG7Svr0/1Bw2E0HjcRTgcxuOPP656gQaBSYGY93wiY1A+/3zbTefHySCYAm5sIfDggw+q/qt03DqOo9Lr29vbVVAV+7RO9Rv/4vEnRqbYpzGC9jN9eJVTfzYkJfbjezIsry4EhIAQEAJCQAgIASEgBN5t7857e8kuOhR6b4g2jty1rQ5dE36RkQGjoT5SmMAc9g7VLSyeQc7PlyrgLjRs5ZZdpTnYEHbx/nBciZ8UQFfpdN6aWKtZWEMxVLOwWCtCXljHe8OF+FPNweesbfheeTU2Nu9CQcch7Dx5Ch19A+gdTmIkxcCkFDwvhQynVAoZVRYvwuVUvxCX/RcCQuDSCVAQpRB69OhRNDc3Y/v27So5neFAjz76qApMCgRLETjvU/1RAx7PNw940UlLMZQTS+bJlT1Y2Yu1vr4eHR0dyiXKFgV06LJlAT+XYOL9qX7jX1b+RJ3xMkhlRnBmOIn5xfWdIXGQygm7EBACQkAICAEhIASEgBAYXwJvKtmd96aSdoTs2sF3xxpSS52dODAwNMHXGH5K/bfcCsw2bMw3KOydc5C+VAFxuj+f4idT5JfpFmZHLLy50MKbDAfvDltYWGBibdjEn0bj+Fx8O/55Zw1+09SKcEcHdpw6jX39/Tg1PIzBVBIpLyhn9y/RVF/QTEp1B2W5H3uipdlLb4JHh7ydEBACQuByEMgV0oLlsa87PDyMnp4e1R+0paUF5eXlSgjdvHkzHnvsMTzwwANK/AvK4gNxjyLgTA5Jej4RNHic3Bg2xYlCKHk++eSTMAwD27ZtQ11dHfbt26fCqnKF0LGf03S9nyuQMqqQnti7yprOhhKJ147v2aC8uhAQAkJACAgBISAEhIAQmOEE3mQ35b2BAqlTl3l7rCHz9uh21HX1TvC1By8JPPyqsgnX6xaujVhYp7nTvjT+pQq3QZ9RJsbfFo7hzoIi/EVBBF+JFOFfistwX30zig4dQUN3Dw4ODaEvmUSKbhsvAyQ9NjkD6LgZndgz1C+RpwyaQkZNShH1G4NmrS0TPDzk7YSAEBACl4lAIIwyNZ5iKPtWskSbjlC6FVkWT9GODkaKekGZd64QGoh9Mn9+pygFUbIjz4ceeggUmuPxuAqnOnbsmHLl8nNguwL194fuyawr9DJ95FPuZTx23uafaL/YHt+o2TWYv0kE0hl+ui6HLwSEgBAQAkJACAgBITDuBBjSVNqG66N1XVeZjb1/WFSWsY+cftYFBeXL8b35Aqnetgc3axZeG4njNm3q9g5drcexRmOZexwLs+FRDIxaYNiYa9i4OeLghoiFawujuCkSxQIjptyfa1kKr8ewUjexlP1CDQuL9BIs1EswR0tglmZj1tYo3ru5CLdvLcJnYi6+U1GJ3+7aA/vYCTR39+Dk2QGcTaWQ5AWm+tAoeKbVREcofaCpbFp84Bel9ulHKp2bB0/li/BxvpbfSzS4N74jQl5dCAgBIXAhArkiGh8PxLRgfqHnDA4Oqh6hDQ0NcF0XBQUFSghlP8uxImgghAbCqIig54ugdMoGoif5UAS95557sHHjRuUMJVdN05TovGfPHsWerlwKoZdaBh98zhf6PKf7uuBvt+cxwhD4dduRVMiseyyUaP3iuJ8TyhsIASEgBISAEBACQkAICIEZS8BpyQ9ta8NCptjbjXh1bAeebD884dcfXjqF2qPHsXSLiddEinGbRpFwaoqkCwwLC3RT9VLdoJl4f9jEOi2GNbqJVSokycQtmoUPFbj4QIGLWzUXa8M2FunsJWphSVYkXWeY+FjExheKXPxzfDt+Vd0Afe8BtHV2oydNj4nchIAQEAIzj0AghubO2ZOSJdmdnZ2qRLuiokKVbT/yyCOqlPuXv/ylEvACR6MIn+cLn8/FhIIo2QX86Ah9+OGHlSPUtm1VGn/w4EFQjJbbSyTA3zX502SGVR1A5MgphIrbToYSHa9X56qJxCsktGnGnrXLgQsBISAEhIAQEAJCQAiMG4HS1reF4vU915n1CDkN6ZeblfjPho7zU8rHUY3jS1MgPdzfj9ufKcRbIgkVKvRSS9An6/nzIyZujkQxN2Iq1+h8w8FNhotZhgMGKqmk+Wxq/ErNwiqtCGsLC/HnMQffLq3AxsYWRA4fQWP/WRwbGUGf52VL4+kETSGFpPKBprwRpL0kPHUR5QdVvMTLMnm6EBACQuCKJUD3IUuxKcKdPHkSbW1tKCkpUSIdy7cDZ2PgAqXgx+WgNyjnwfJziYEz+bGx7CiEUmRmajxZt7a24syZM+ozYJuCwBEaOD55P1e4vmIH05W8Y+x8w59AMx7YEafyTB/e5bakQ3ZNPFS2K/zGkj1feENxa8mS6upXjtu5obywEBACQkAICAEhIASEgBCYcQRirW97dbzp5MvcBifkNOy7yqzF5yp3YTjXoTiO4iivUZRAmvFwNp3Cp7cW4mbdxS1T1D1KUZb9U9eFXSzWHFynW/g/hoU83cFKw8Wd0WJ8Pr4d/7SjGvc0NcLo6EDtyZM43NeHXi/oOJal4qXP1byrUncWyft9QVMAWHzHAAcWvctNCAgBITDVCOSKacG+U1wLRFAKcYcOHUJTUxPKysoQiUTw9NNPgyXcdDIGYT9cnsmi5qUeO8VPToELlHMKxoEb9KmnnlKMGZbU3NwMOkL5GYyM8C+N3CaMgOo/yvYR/gnSgYFhLCvcidckGhGKN3a93mna+bZ46478TS1Xz7hzVjlgISAEhIAQEAJCQAgIASEwXgSuLm3Jf0PJ7q6Q29gScpsGXmY3ppeXNWV6VaCP7wTJNqAct2sDXgMwJZ3zb5vFyNccLL+MPUiX63Rt2liRMwXrxrpMWda/RLexOCvQBtsF8yAYKXeuHtMsrNAsrNZt3B5x8IlYAt90SvFfZTvwWH0jnH0H0HiyE8eHhjCgEuF5tDSIZOClM0gnPT88KRtO4WUyKjFe5ShlL5Ky+UnqoilYHr0zbp+OvLAQEAJC4PISCByGdCAODAygq6tLpcbTnciwJCaa//73v1fCHZPOKYTmiqC5LsdLFQdn6naBKMrjv//++1VZPEVmMqYjtLGxUYnQfX19o27Q4NPm5xSI2ME6mU8AgWcJpBl0ptLYUFiOa6wqhOINQ1fbjUeuc1rLRSAdrzNjeV0hIASEgBAQAkJACAiBmUnAbHjNa53mPw+VNK262m68K5Ro+9y8RE1Bx9AIUp6fKutLeePrU6Qzkrd7KurxMsPEWo3BRZenB+linW5OFyt1F+s0B7dqdHlaqoyfgiYFzhW6hZV6DIsNEzcbJt4SsXBDxERexMRcg4FJ7IlqYUHYxcICGysLTNxuZIXQ4gr8tKoBD7W2o+jQYdR3deHQwAAoMo+w3DD3ekopm+wt5vPkY1xiSBLnvB+s4/1gGn0J1ZvM38Zf96xXH91MFoSAEBACE0EgEDuDUusLCWp0hFIIZVn8vn37VL9KJpkzNf6JJ55Q6eZ0MQZiXuBwnKmi5sWOOxCGL9QqINdNy8cfffRRbNmyBZZlYefOnao0nqnxDEsaGhpSLt1LGR/8fK/kWzD+uI+5+5q7fCXv/8X2LZf6SCaDLziVCDm1Z19p1fSG3Pqhd5it20UgnZmn7XLUQkAICAEhIASEgBAQAhNIYK5b+a2dvQNIZdLw2ANLncH7/3+xk/mXuj4QSCP7DuMaI4a1mnnZBNI5hokbCqO4PhLDOwtjuLbQxCLDxDIleppYSgGUAUl6Aiu1ONYX2Hj/VhOLNBP5FGsLbXzMjOMrxdvxbzsr8UBLK6yDh9HUeRpH+/rRNTKCZHA1M2rtfKlE5PlCQAgIgalDgG5QlmIHQUn79+9HbW0tEomEEkKffPJJVRpPkY+uUIqgua7Qi4mCst4PU8oVjwNuDzzwgHLaPvPMM4jFYmAw1a5du3D06NFRIXSqC4WX8g2gKM+xRxcsRWAGdU232w8qmhAyqzJvtuq8ULwe11vNZSKQTuCJsbyVEBACQkAICAEhIASEwMwkcLVZ+Z2C410YoYMU6Wxg00QIpBk0dfVhsR7DLbp12QTSW8MW7ghbWK85WKU5WKrH8Z7CBGYbcSzSHKwsiGFpQRHmhSP4QJGJrxaX4Me1tdD2dKDq6Cl0dPWgc2AQZ5MpDHkZpDwGIjEwiQJyCsPwkEQGI8io+fiSmm6XfXI8QkAIXAkEAiEtcIDyfjBdaP8oSFGI2rNnD3bs2KEEus2bN+Oxxx4DhbsgDCkQ9kTofO7U+IBXLicKoUF7AfZdpRBK5219fT06Ojpw6tQp9Pf3K3Ew+NyCzyr4PIN5sP5KnAf7mDvncjCN3WeGdJ04cUK5YtkvNRotwqZNm5Rrlk5kuman2+2Blr0ImdV4MwM13TpcbzeJQDozT9HlqIWAEBACQkAICAEhIAQmlIBd/Z3/bTuCIZWOngL7YAYGyXG56MhApbQznb1zaBgfMiysNJ4tkLIM/oWU3Of2CL024uIPdRs3FMSwpKAIt2kxfLGoGN8prsTPqxrx+K79KD50DHu6unDi7IASQpNpDwxCokTMInkVj5RJQUXKskI+k81PIphsfbyqmqc6Oq6wxuUTkBcVAkJghhMIxKlcDBTdKMAdP34cu3fvVqXaFJ9Yus0Sbva0pLAXiKDBPFfkk+XnFkbppt24caMSQsmSvVcLCgrgui6qq6uVAM3WBHTmJpPJ8/qE5n5eU3l57Pjjsfb29qretC0tLSgvL1ciPIXQRx555FnjjkIyxx7HGufcho7m6XTbdqoLL49UnHmdyaCmetxoNYhAOqEnxvJmQkAICAEhIASEgBAQAjOTgFP9D3+/sw1DGcqDSaUJjqvmR7ExQwfmCPqSKXy6KI6lBgVRC4vZ99OwMEcJplY2aIlzS/UOnas7WKDTFeqo+ys1Gys1E6u1GNaFY7jdsPC5WDF+XFGDp9p2o5Zl8UND6Gc5qMcgpDTgJYE0jzPjTwxICIRPXmPRLKpS5CmYsuUAGwL4Kik384VUCqqcyGxcaU2naz45FiEgBCaZAIUpCqHsE8oSZToTq6qqVJo53aB05AXCU1DanSt6BsJU7jpZvrgoGvCiuMz+q4WFhaipqVFCIMVofg78PHgLXKGcB8tcP1ZMnOQh9KLfPhh7w8PDqiUA3cgM6aJATAGe44hjLhBAc8ffhRy33J58OW7pMp1Ot4NDSfyf6E680W7pDdm1w9eLQDozz8/lqIWAEBACQkAICAEhIAQmlsDLEy3/8CclDegbSauy8ey12vhda1BPVNeDaQykPXzb3YZFhoP1moVVqjeohdmGjbcUmnhLoYV3REzM1k3MD8ewcEsR1myO4OPhInzT3Yb/rm7A1v2HUNl5GgfOnkXXyDCSV3jIxPiBlVcWAkJgphGg6PRcAhqFttOnT6O9vR0sT9Y0TQl1LOGm6JQrSAVingieFxY8c0W6gBX55bpCKTAHpfHNzc04cuQIuru7VVDSc31OU3XcPtf4Y1uGEyeOgxzokKUQSscsWzKMFUMDni9m7FF8JuNpc8v+5vqueEXm7bHG4yGniS5ScZBO7KmxvJsQEAJCQAgIASEgBITAjCRQ2Lh2Sbx28MTgiHJHsnR8vPtqKtdlJqX6e/60qh5/qNm4UU9giebitgILd4VNfMhw8PFoMb4aL8O/lVfh/uZWbDt4EHv7e9Gb8Uvi/Qsi9gTwkEklkUmNjCbGT5uLJTkQISAEhMBFCFAAZXky3aDsUXngwAHVs5K9K59++mnlsGNfy1/84heqrJsCVCD0vRRR6sUIWVPxOWQUTBRDyY4CH12LuWFJdENeSKSjgBi4QaebQMrjohuUpfFsC0AGlZWViEajSoS/777fYOPGe3DPPfeMCvHjMQYoSh86dOgi35ApuDorkK4ur8VbzSaE3Ca8yhWBdEaen8tBCwEhIASEgBAQAkJACEwwAWfPX77Zrknv6T+rSstZhT6e3bx47p9S75BCOp3Bll3tuMuI4HOJBP6lsgoP7d4F99RJHBwYRG86jbTn+Q4p7pi6+YIo1HoPXsZTJfsp1dtUWoJOwctB2WUhIASypdR/vpZsAAAgAElEQVQUnYIpcOcFIluQGk9HKMWonTt3qpJtuvLooguEvOcSPgNxdDyEqqn2mgEv7nfAjCJosEzhjf0v2YPVcRzU1taeVxr/XKLncz12pQ343LEWLAf7yPEYpMZTCG1ra3tWaTw5BSyD+fONs4Dx5RozTU1NanenEvOA73nzbBXMV2vb8I4oQ5qa8C4RSCf4xFjeTggIASEgBISAEBACQmBmEojv//9Dbj1KTp/xLzBSUKX25520X8YVHsVMdvb00ugZHsbR/rMYSef4VulizaioJNXrM4206gUa7AKfz615HaF0U9U7VDU3FYU0gCRzISAEphQBijvsScl+inQj0hUXBNaYpjkalkTxia5QTizvDkSpyyU2TefXIaugrQCPkywffvhh5bY1DAMlJSVKCN2/f79y5DIsiQLhdL8FIiiP98yZM8qJ3NjYiLKyMiXCMwiJnMgvGHu5YvJkjhnuU2lpifqIpoVAmq3h+Z+2g7ihsBaheDNm2xLSNDNP0OWohYAQEAJCQAgIASEgBCaUwJvcPd8JWQ149MBRdYHhpRnVNI43WkiVQOqLoEyF4kWNCk3KtielAKquEXhdqpTQc/vD8nyuoibKwCQ/QskPU/IL77P1aeeeIktCQAgIgQknEIg1nAfL3An17122NJ5CKPtUtra2oqKiQpUnP/XUU6qMm8JPIIDmClDP587L3XYmL5MfJzIgs4ceeghPPvmkCqQqLS1VrQgYUkVBkG0KLnQLPrux8wttO9nrgjF2sX0N1jPxnSI8ncgHDx4E3ZfkEYlEVGk83cgcd8HYy2UYsLzSxiDFbd4CBpP9Wby09+ePvWlsPXgCby+qRijegptEIJ3Q82J5MyEgBISAEBACQkAICIEZSmCe3f6dkN2Mf23uUOf0vlvzpZ3ey7OFgBAQAkLAF2woRnV2dmLfvn3KnRiIURRC6cqjIBUImbmiXrBO5hcOTSIX8qKQt3HjRuVs5H0KoewPStctRWeKzxQCKUYPDAwoMXR6CGnP/Q2jK5SO0BMnTmDv3r2oqakBe9MGQV3kdKHy+Kk43p544gnVD3XafK5eBpWd3fjjwgqEEq14swikM/QMXQ5bCAgBISAEhIAQEAJCYEIJzKZA6jThc+XN6mqLAql4MJ/7wlMeFQJCQAjkEghK47u6upQYx/Jklmvrug4KoRSj6LpjWTIFPc5zhagrzZGXu29XwjKFz6A0nstBf1AGURUVFamemGxHcPToUfT09CiH5NjS+MBByfXTRUjjcdD9GpTGszVAXV2dSo0Ph8N4/PHH8eCDD5439sgw+FyDsRfMg/VTac5jpCN2unyu7LG+/+wg5kfKwfOz1zvNpfmbWq6e0JNDeTMhIASEgBAQAkJACAgBITDTCMyz25RAusHcqcrW2e1T1bDnXv3LshAQAkJghhGg2EIxbazQxvtM7mZiPFO76VSkY5HJ5hRqKN5RXMoVoaaS2DTR+3ohYY7sgh6r3B86BJmOThckuZ86dQp9fX0qPGg6CZ78igVjLhh/uV87PkYnLB2h5eXlo/1BGSb1wAMPKCF0oj+/K+X9KA5Ph5v6gTqdxulUGh+2KhGy6zMht/me0CZcNdPOT+V4hYAQEAJCQAgIASEgBITAhBKYbbd8J1TcioWFFTgzPOL7R6d/JsV0uI6SYxACQmAcCQwPD6v+lBReqqurVXny1q1blRBKUY8iXq4jNBBEOb+Q6HelCElXyn6QXVAaz2W6bBkGRMGZwnN7ezuOHz+u3JF0SbJ3Zq5DcLoJo7lDmW0ZmBhPBmRhWRY2b96Mhx9+ZNQNGoy/3HF3pXy2E70fHD+1tbW5CKfsshJIMxkMZjL48rYGhNxGhJzG74eAl03oyaG8mRAQAkJACAgBISAEhIAQmGkEXl/c+v3X2Q3RUFFFX2VXHzDijXuK/ZS9cpEdFwJCYEoRCFx4wTxw53HOG+cU3iiGUpBqbm5WYtTvf/97JUQFid0UoQIhaqLFn6n6foGInCvkcZkOW4qhFPyYkk43JHuDvtBbrlj6Qp87UdtzH4OxF8z53sEyWzPw2BnUVV9fj0ikUPWlDcTjICiJY0DG38V70ZITW1qQ6/S4MYbSw78271MC6Q1W604psZ9pZ+dyvEJACAgBISAEhIAQEAITTuDVxc3ffqvdlAzFqlLPdBwBRvi/6XKRMT0uleQohIAQeGkEKITShcjyZCaXV1VVIRaLqdJ4BiVRtKPIklvWPVWFycnY70C84zzoscqSb6bG0xFK3iyNZ2I8BUGK0rm36SNsnTsqHlMghI6MjKigrj179qh+qYWFhRftTRuwnIzPcaq+J8ccw6fGjqtzn8YUWsoAGdXnKIMHO44h5DTgulhruQikE356LG8oBISAEBACQkAICAEhMOMImJVr3+m0DoZiNfhRYzsyaSA9bVwYU+iiSHZVCAiBF00gEKIogvb39ysxioJcU1MTEokEGFjD/qAUUu655x5V2k0hKhCjOJey+Is79CicBbwCZhSVyZRuW7pBGZbEvphMjWdpPF25F7oFwiEf43Jwy10O1k2Fee7YY29aOpFzw5LI5v7771fiO8ceRXg6RAOmnAdjL5hPVaFyPPY7d9wFy4ELmWOPbS8owjc0NJzXL3gqjJ/z9jGDbFRmGvHOXoTcerzCad4cSiReMePOT+WAhYAQEAJCQAgIASEgBITAhBJwa9feYDcPhawmfKqi1hdHM9KE9LyLFlkhBITApBAIBKhAQKMblI68QAgNeoSyTyNTzVm+HYhPgZg3HsLNdH7NQIiikMeJghRDqCj22bat+mLu27cPXV1dGBoaOq8/6KQMlAl4U45BHi+FUIrAu3btwo4dO1SAFIOkHnroQRl79z230H4p3xuOOf6YQcGYTmQKofyRw3Vd1YqALnB+Bvx3ILc3bfBvxAQMhfF7iwyQYkAckmjvHcC74vUIxVufFoF0Qs+M5c2EgBAQAkJACAgBISAEZiQBq/ZT1zst/SGrGbeXVGOYvfloI5WbEBACQmAcCTyfmEHhg2JUT08Pjh49OhpYQ4GOrrHHH39ciScU8yimcAqEvUsRYWb6NmQVCFGcU4xiuwEKfbquq1AqhlOxRyjFwCA1fuyQ4Oc4dhq7zVS7z96gDEqiAHzw4EHVm5buWLZloEhMsZi8cvmRpzhAL00cDcYe+QXcOPYY0sX2A6WlpSp0iT9+0JHLH0P4mYy9cdzxB5Pn+7dk7POu6PtKIKWLNIWTQyNYVdyAUKKlIrSp5eoZeY4qBy0EhIAQEAJCQAgIASEgBCaKwCyn7btvMBvKQ25tZn2sBqfZGy6TvKKvH2TnhIAQmHoExopogbhBIZSl8RTgcl15LJulGEXhJBCjAkFlpoubl3r8FJ+4LflxObif68qLx+Ooq6tTZeGnTp1SPUKnleCU/apcbPwFvWkZlMSWDNu3b1ftAijWceyRH8V3GXuXJn5eaGwG446Psd0ARXjDMJQQSuZ0hJ4+fVr9IDIdx94L/deajSdYx9M3ksLnmGSfaCkTgXSizorlfYSAEBACQkAICAEhIARmLIG3Jtp/cI3V0BpyajMLi6rQPjgC4Hynxgs9wZfthYAQEAJjCQRiFPuDsmfgtm3bEI0WKefYo48+qhyhgcASCHq54krwmMwvLFaRFcW8jRs3ql6XFEKfeuopVQJO4a+xsXE0LIkOybElyvy8AiFx7Gc31e+zJypDouhKrKmpUb1pKdKRzyOPPDI69gKGMu4uPMYu9t2jgMz+qkGPVfanfeaZZ1R/0MrKStWb9tChQ8qVy7FHR2hQHh+MORFH/W9ZIJCOeBn8fVU7QnajOEhn7Fm6HLgQEAJCQAgIASEgBITAhBF4Zbx5wevshraQXYdXR6tQ3NnDS+Spfi0s+y8EhMA4EsgVNMaKGix5pRgV9Glsa2tDRUUFIpGISjXP7RFKUeW5nHkiUp0vUpEJp1xuDz74gGo5wNJ4hlJRfKYjkp8B2xRcqDyZw2PsZzeOQ+Ylv3Swr8HY4zgbewvaMnR3d4NiHN2JxcXFKuGcLRko2lHgC8ZdwFDG2fnjbKwQGjAK2PE+ncn8PlNk5ve7rKwMLS0toy0Z+O/AhT6nsZ9b8NmOXT9T7/sCaQZpL4NftB/FK82GX4U2bbpqwk4M5Y2EgBD4f+y9CXxc5XnvfwJkYylZCCEhJSkhSbe06e29/ffepvembf4NtjZDAmSBQJISkjbcplmazQSahqRJCGAbMIZAwhIcG+Nd0mzaLG+y9tFmW7ax8b7vtixp5rmf7zt+5OPxSBrZkmbRc+D4nDkzOnPO933OO+f9nWcxAkbACBgBI2AEjMCEJFDV9pVLIq097wi2dHmRFvnNxm0TdUxi520EjMB5EMAbbMeOHc47kfyghMXjkYcYhYDCjNiiAkuy8GKvhxenEKXUKxRBioI1iFHkB927d68cO3ZswBsUkRBRSoWpfBGfUp3H8ePHZevWrUKu1LKyMifUwYcwbrUrtTtd6nZbDm93MFO7wwbJvYoQikcouVnJ0YrtIYT67S5VW51H1zJh/4Qs8E4kjcVkztb98t7SxmoLsZ+Qd+h20kbACBgBI2AEjIARMALjSqCi7SvXhFviXiQqXrBZvtnYOWEHJXbiRmAiEkhHzOAzeCMiRuGVV1NT4wr5aLEawroJrdVCSX7xSQVSXfrfm6jrCE9+wY51ZQhHqsbj8YgYRWg8XnkUqiJPK0LUUJO/PVn3vx7q7zLxnv/4BjtOf1qGpqYmV8mcIl3+/KCwU89GbMrP1i/ST1R7g4EySeYBO0RQFUIRl2fPnu3SMiCEdnd3y65du1zRqsHaaLDtmbCpfPhOJ5By7cb6pGbvYXlvqMlykI7rjbF9mREwAkbACBgBI2AEjMCEJHBlZdv3PhRuEi/SLFcF2uTjKxql3yLs82GMZedgBAYloMKUehoiuhGGjRiFVx65GteuXeu8FMkjiGCHcDdjxgwntKjYMlEFp/M9bxWJVaSCK962MCY0vr29XSiUlEoEzQcRSs+BpdoeS84XL0S8ERHjEIThgVAHa2wPAc/sbnivz1S2CTedeR/7Iz8teX8Rm6kajxDKQxBto0E7D3tjzAm4Mpn9cYlJn6w/dlLeX1VvAumEvEO3kzYCRsAIGAEjYASMgBEYXwKV0f9zXSR62Amk5VG5vmKVHO21Ik1jPgKyLzACGSKAIEVxnkOHDrkw2ZaWFidGIZS8+OKLZ+VpTPbMSyW+2LazRSuEKPVmVEGPdAPkaSwtLZWVK1fK+vXrZffu3U6QQhhMFqVUQGSpc4bMZdS+lvNACCUnKqHZVC4nND4UCjmBGLEOwdjPD45qX36BT7fZMrXtKaunnnra5QidM2eOK5ZUX18vGzduPCstQ6oGpp3oJ2zKDAHnQRoT6Yv3yp5TfVKwum25N3fuG8b35tC+zQgYASNgBIyAETACRsAITDQCle1/c1WoqROB9L3lUbkoskq2HD6emVGBfeugBBAXkicnOJz2vlLvP8QHPADxBMIby6b8JaDCmX/J2Tq7OO0Rii3gkUjVeELjyVtJrsaXXnrJeZGpZx5CqIoqJjqdLTol81BOLPU9v0fe3LlzHePa2lqXl5ViQRQNol1GMo308yPZ92h81m93/nX1BqUPQgSmajxFo0jLQO5UhFDYaVg3IqifpTK1ZWo7hJUyYx3bQ4AnJcMrr8yTQKDcFUXr7OyUnTt3yNGjR0ejuW0f40YgLv3CgxGRU/E+ORqLy7+2rVv+l7MaXj/Rbk/tfI2AETACRsAIGAEjYASMwPgSqO3+7uuru8SLtBy9IdQpXmWDNO06MG5DAfui9AggdjLgJQcfFcGpzLxgwQJXNAOvK0Kff/rTn8r3v/99+frXvy733HOP8wpMb+/2qVwmgCClQijeYdhIZWXlWfaBiOIXnJJf+9+z9XOFKQQpFZG53sh/STEqvB/r6upk3bp1LjScduBhhYaNq3CYy/Y11LHjiUxe1J07d7oQbTwUKdSFxyKMsDMVP3VptneufQ11zcFNZ/KD4uWNt3ckEnEeuFqoi4djanvYHTaY7/Y3lG3m7Ht4jQttJ9IT75e+mMhDG7eu8SKr3/muiqb3ektWXutFWj54RVXDVeN7s2jfZgSMgBEwAkbACBgBI2AE8p1AVcdHvGXrf+SF6v/mLRVtK7xwU+ClrftFJCb9EkuUUnX1VEfm/ZSzg5OsOnAGuX0Sj8fkpd++IJ/65M1y801TpKSkWAoLJ0vB5ElunjTpEzJ50o3CsnDyJJl04yfkG9/4hvMizarTsYMZlIBfyGA9eWIbYhReeYhRCHKEJ5OnEa88cjVSvRuhBSFPQ+NVlBpKgJnI7/n5qAiqQiheeXjaLlq0yIlRFKxRIZT0BAhSqdoqVdslb8uW12p3ukx1XAhtpAHAC5ZCUV1dXU4URqDjIQ2eiwh3sDTbG5n4qdee3/bYxrXMNb1kyRJ3jTc2NgpCKB65eITSF6SaUtljqm2p/ta2ZR8BPEmZnn51x0kv0Nh2Q6hro1fRuP6y5eu331Daen++357a+RkBI2AEjIARMAJGwAgYgcwRCLU0e6GW6I/X7ujDg6Ff+tBJRcRlxMq+0UO+H1E8Ln29PdK9fp188uYpUlw0WUqKCwefiwpkSnGhE1IbGxosh1wO2YcKVIhReIEhvu3du9eJIngoBoNBeeWVVwY8hlVQ8Qt8KrbYMj2RCobw00JJeIQi+uGBS1g4qQkQo/DQ1UnbSV/ny5Lz4jyxPbxgd+zY4Yp0kS+VlAwUkcIj1J8jFHZmf+nZmv+a9DOD5wsvvOAecvCwIxqNutys+/btcylSzAs0X66wCzuPJdv3ihdulveVtYkXaZS31HTJH5Y1/yJzN4v2zUbACBgBI2AEjIARMAJGIN8JBFtu88oavvqDlk0bKdMU78d7ESdSVNJzvdou7Jbf/jodAvFYv/z4Rw9IUeEw4uhp4bSoYJL86qlZA+GV6XyHfWZ0CKh4xjLdidQJiFGkTyA/aHl5uROjEE2oMq0hyipG+cUVv+gykddhMljYNiKo5rrkc3DFI5Sq3eRkJTcrQiiiYG9vb95cN35bTGWPbMMbmfyomh+UAlIUknruuecGbA+7MtsbXAT1251eqyz1AQa2R55ftuFpu3TpUlm9erV0dHQ49gihJ06cGAiN135D20zbUbfbcmISaNp/RK4L1stbA23ihRvlTdWd8qGyRhNI8/2e3M7PCBgBI2AEjIARMAJGIOMEXvdvjevKDjMOifXhQyqxuAmkmRqWrVxRK5MnfWJwr1GfRyki6pf/6YuyZ8/uTB2ufe/pIkl+EAhvCKF4hHZ3dwuh2looiTBuFaHUo9FE0MEFKb8QrIIUvDS0m3X1ysMjlHyYeIRSMZ2weELF8ZRUAcrfTrm8nkpIYxu2R45QQrPXrl0reIQStk0eSw2Lhxm2p/bnZ2zrqW3Rb3vKDlY81Pjtb190HqHkiUZ83rp160BYPB6hNhmBkRJ47dhJ+auKBvGCUbki0CQX1XTKVcHWn2f8btEOwAgYASNgBIyAETACRsAI5DWBqqpLbqttDWzv7RXp75NeAuxH4BE30ht/+/zgBAjv/cynb3Fh84TODxleX1wkN5UUS1VlZPAd2jvjQuDAgQMuNJ6q3Yh0eOSpoKKCk18E9a/r+7ZMLUzBBUEKz7zp06c7MRSvR8KTyY2Z7JHnF0JZ15Blf9j8uBjFOHwJ54QQ2t7e7opHwUW9kOGGnTFji7zWpb7HcqLOfhapGOg1qraHVyhCPGkv8PymOBrXPQK8FkrC1mgTlmp3aoPjYA72FXlE4OCpXvmHZc1OIL060i4XLeuSt5c3PJ7X96J2ckbACBgBI2AEjIARMAJGIOMEqh645OOVTYHGI8dF4n0D1VTzaKyR9aeiog45/woLhg+tLy4uloKCAnnwwQcHBuNZf5JZfIDwT579h4vYoZW7KdpDyCyh8QhSiCZ+EUVFqVSii207I8ipgKy81CuPpXqEUowKIbS5udmFxiNI0Rb5NKnd+QU1PT+2Ib7hCbtt2zYnhCLOERpP+DYMEe4Qj7XQlNnYGRsbjIXaHu9jf9ic8kNgxtuWtAy1tbWOOR6htEG+2Z7amS2zj8CJ/n751qo28SraxAu2LnlnuHWnV9b6nozfL9oBGAEjYASMgBEwAkbACBiBvCZQVXXJX0SaAktf2yPx0xXUzYF0/AdM69evl0mTbhzGaxSv0iIpKiqS2267zRWWUY+l8T/i/PlGRCrED7zB8OLFKxEPsfr6eidG4RGKkKJiFOuDiS+2fWiBCnYIoIhUiFHPP/+8zJ07V0KhoFC5e8uWLS5HI22iE+vYuS51ez4sOSct0kWOUDxC8YxFCEUgprq5CvAq5rGEnwp8ZnND25zy0esWdnAlP+38+fOdCE9+2p07d55TLZ72YVYBOx9szs4h+wn0xePyUHSDeOFW8ULRrqtCrRs9kYvz+l7UTs4IGAEjYASMgBEwAkbACGScgMhFvxdqnP3U+m0SYyAYj0nMCjSNywhKB9/kDfzOd74jhYXDhdUn3kcgXbBgwcAxsh+bZCDPpHJNxQShjYrx6pVH8RTEKIqp4BGKcKIeZurVqMKKCi3JSxWrkrdPlNd+Pqwnc4PpSy+95BjjlUflbjwiaQPagjZJNWk75oJ96zEOdcwIoRTowROWYlEtLS1OnEMIhY/mp1V+LP1sJ4o9jeQ8lQ9LtT28QWHHdcnDDQR4PL5XrVrl8rLu2rXLeYTzQGQor1Bt01S2aduMwFgS4Bf9xQ3bxAs09r0p2HLcq+0WL9L1wYzfL9oBGAEjYASMgBEwAkbACBiBvCYwVy72KqKl9zWtk/5YLOEtYwLpWI59BvatA3AKyxQXlwih80PnHS10Ifjf+MY3pK+3d0AQHNihrTgCiB4qRuENSuVuhFAEkkAg4AQTxChEFK06rQLLSMSZifpZZaUCHkIUBYDUG5QQcKrGU7CGYkn79+8/xzMvH02V6xm7O3XqlPNEpkgXQigpAhCGEeFnz57tPGcR8bA9ZThRbWmk5622p0v+Xj2RX375ZSeE8sCDvKx4IyNG0yb+Sftd/zZbNwLZRSAuoe375F2VrTvfHmgKeStfFS/U+g95fS9qJ2cEjIARMAJGwAgYASNgBDJOoKrqEq+yLXDXqnY50dcv/fGY9JtD4qiNlRiM68xOzx6cx+W1La/JF+66S4qLiqS4uGhogbSoQAoLJsmG7u6z9jlqB5tlO1JWyk+XyYeJVx5CKGIcXnkUS1q8ePGAGIWI4hdURirKTMTPw0vPm3WEPGa24RE6Z84cJzaTj7Wzs9N5hJKnFW/odMKRtW2T2zIbXvuPTW3Ov02PkW3Hjx+XPXv2SHd3tzQ0NEhFRYXz7iZ8G+HuySfPhH/7mSpbW57h42ehrFiqRyjvk6eZQmihUMilwCA1CaHxpMZACE22PW03XWrb2dIIZDWBeFzaDh2TP6xqPXl5qHW3V9MlXrj5Fxm/X7QDMAJGwAgYASNgBIyAETACeU0AgbSqM/Sx6mbZf7JX+qjESx0UE0nPe/yUajBOKDGedHiU4VmHR1mgrFSm/uB7UlxUMLQwerqiPeLo7JdePO/jypU/TMUP8QMRhPDYDRs2SFNT04AQSmg8wslIQ+P9gsxEX1cRFDGKGZaIfFTtxsPZL4QePHjQhYone+blin2N9DjxCCU/KEIcghy5aVUIJTQeIRReKiKbV2hq0TPVNabXLPl9VQiFJ0WoSD0AZ3jDnWufdhgqLcNI29Y+bwSyk0BM9vT0yt8sa5E3hNuOvqG6XbxI/c/z+l7UTs4IGAEjYASMgBEwAkbACGScwANykVfZ+dwfVzbLpiMnJC5xE0jPc8SEsIcHE4IK4bUM6lesWDmQ35KwbhVSEKR+9tOfyCdvKklLIEVE/dIX7pRjx44keaGe58Fm4Z/5+SGEECJL4R4EOoQ6BDsK/KiYxzJZdIFv8jZ7fa5gBTvlh10iMpOncc2aNa74F16RCNLYMjatE22k7cQ21vNh4jzIhUpeSi3SBQuYkMOSXJbJtqcMzebOta+hrjk/N7yRCY3nGudaJx0GD5KOHTs2EBqvNqf25n+dD7Zn52AEkgnEJSYnYnH51Bo8R5vWXFzdIV6o/pcZv1+0AzACRsAIGAEjYASMgBEwAnlNQOR1XqTjmbdUNkndvkPuPp1iTTadIYBAlBy6ybsIKgzm165d6wr9lJWVydy5LzsxhZyMCe+oM+HdKkghHuAt9cUv3CnFhZOH9R6dUlwozNHWJpF46oI2Z442e9YQMuAGJ133Hx3h2IhRCMkrV650YhThs3iPIdqpIKVii5+fbrPl2eKUX6yDF555mmcVm0SMwiuPqt14M6sQmm5ovL/9snndb3N+gVePmbQMVIwnNy3e3EuWLHFpAxBC1SMU21Ixz2zvbDsb7LpT+6N/w+5mzJjh+jqEUArLkf5C84PyEIkUBdieiZ5qmbY0AiL90u+ieL7RvE68YP2RKyLRrV55/Yfy+l7UTs4IGAEjYASMgBEwAkbACGSawC0iF7+lYt0SL1gvC1/b5cYmcW7OLcZ+YJzGAF5DbBncM8hHaEJIIZxWi60MJhokb0f4u+++H0pJUaFMKRkm72hxoRROvlFmTH9UYrF+6e87NXBcubCCOEVILGHZW7dudQVrIpGIE6PggJCCiKf5LU2ISk+IUpuCF+w0PJntpBsgRyiCPaHx5MekWA12nDypkIhAlW8TKQAQ4DQ/LTlC8QhFgEfIw+7M9kZmb2p3LNX2NKUA1zO2h8dtMBh0OVk3bdrkvEGTRWq1N13mm+3Z+RiBCyHQxz1YLC4PrdssXniNXLVso1waaPmPTN8v2vcbASNgBIyAETACRsAIGIH8JuCq2LcteHtZozy8dou7p4/loTjKQFwH6Sz1tX+ArtsQ8xCVKisrhRyDWvEcQUBnv1CQzvpTs56Up0cM1qkAACAASURBVE/Pj02fJp++7ZZhPUepaF9cVCi33367y79H4/iP90IGYCP5W75T56GOAa6ExhIaT3gyhZKobI4YhYiiQgoMlZl6nOlrXfo/o9smylLP3c+GbfCDAUsEUd5/8cUXnRBKePKOHTsGcoOqrY+knbPxs2p3/mUqG0To5bpFkKOK+fz58911Cy/YKdOJYkPnc55qb8qK17quHLE7tuGNPHv2bFcsKRqNupQieOXSDiO1PdrWJiNgBM4QiBO1Eo/Joi3bxQutkSuWdYtX1vD+/L4ZtbMzAkbACBgBI2AEjIARMAKZJkCRpurO4LXlTfLN1m7pixPelb8Tg3cG8XiWEWKLEEoREKoi+71C1btMhQYVD/T1SJcJgXSmPPXkE/Kv9/6LFBVMSksgnVJS7EKiM90iiBhwwwvRz66hod7lD0SQIjwZ8URDa1XQGymrifp52DGrkAwHvJT9xZLwgqRIFbaLIJU85aPYxDlx3ZIP9ciRI7J9+3bp6uqSuro6CQQCzmORhxiId5pOwGxvZJ6handwY6a/QwRFgKdYEg+LmpubZePGjc4jl7ZInvLR9pLP0V4bgXEhEBPpj8dlzd4DcmmoTt5Y0X7EK2/+XqZvF+37jYARMAJGwAgYASNgBIxAfhOoeuASr6o9cEWwWW5e2SZH+8l+lfsePQzWNcSW8GLCu/F0qqqqckIog38VVFRMQRRQIVSXCAejIdghkP7qqSfll7/4mdw0pdjlFMVDdKgZEfWBBx5wIeqZEB/wBiVH5auvvuoKqJC7EhHZz+6JJ2ae5WWWzEo5Jm+31wnPRjjACIEPMYocrIQn44GLEIrtIkwnT9iDzvpe8mvdno3LVPbMNs6VQkmHDh1yXtP6AAMm8IEX1y0PMPTaTF6azQ0tjsKLGU6ExZMflLQDPOQg/QXeyFzzFOlK5Q2qbee3N92WjbZmx2QEco4AD6rjcdl45Jj8eWSNvKGqS7xg4y/y+2bUzs4IGAEjYASMgBEwAkbACGSagPMg7QhdGmyV/1HTLDuO90g/VauzVCPVQbl/QM4gHm86CiZReAYhtLq6WhYtWjRQ8AdhRb2jVFAZT5EOgXTWzMflrjvvSKtqfUlRgdxx+2dlbVfXOULYeAz24Lt06VInoqigAr9MsBvPdhrN74IVzBD0mNk3YhShyRQFQqxvaWlxYhS2qwVrUolS49HmY/kdySIvDy/0mqVyOdcsofHY3O9+9zvnjYyApwzN9oYWPVPZLTanfR4sNT9oaWmpYw1zHhwhwtMWqXLUjqVN2L6NgBEYhECcdDox2XuqVyZXNcql1WtNIM30vbJ9vxEwAkbACBgBI2AEjMAEICAPXORVts96Qyh68n2Reuk8eET6+7NXIEU8wrts27ZtrgL1qlWrXJgtnneITwgFKkgli3nJr1OJCmO1jfyj9/3ge1JYcOOQXqPqUVpcVCAPP/RziZ2uAO8XhAcZUo36ZkRmPPXMI29ocUpFPJbMWqzGL4QSnkx+TK0an6o9sW226zzqDTrOO+Q8VAhFhOPhRVtbmxPnKCCFNzLXLMy4Zv0Fk8bqOsyn/aq9+cVjvLtJdUGhJBjX1tY65niEUqyKgmnJk9qbf5n8GXttBIzA+BHg+XQ83i8n4jH50qqovKnGBNIJcDdup2gEjIARMAJGwAgYASOQDQQuC0S/8/Zwp1wUqpPynfskFuuTeBa6kDKAJwchnlCIUIgdKhJku/Ax84nH5ZZP3SwlxQVDCKRFMqWoWEoKi+TO2++QF59/Xo4ePTZ+o7KkbyLPIzkds53teByfejOqval3HnZIIa+yslJZuXKldHZ2Ch6ReIQSKo7nJHabLxMirn/2nxd5KTlv8lQSpk3eSry4EYpJIeBnOB5tlm/fge2pRyjr5KedO3fOQMX4tWvXuvysPEDCG1QFd38b2boRMALZT8D9YsRj7kD/o2WtvKWmS/64rNlC7LPhhtmOwQgYASNgBIyAETACRiDPCYTaf3RdpLPXC6w6+uzG7dIfIwtp4uY8m4YSCE2ITiqO5ooAgjD0lXu+LEWFFGYaSiAtlJKiIvnklJvkpz9+UJ579teyZ/fujDUBVcERSCeiBylCFB6NCKHYGZ6OeDxSFGjFihXOe3nLli2ucrqGJ/uFUP96xhpwDL4Y0Y3ctDt37nQFzigaRaoAFULhxPWpQrJ6N/I6V67XTB4nnNSbliXX3vPPP+9y05IfdPXq1a5AFYWqDh8+7DxC8dLVSe2Opa7re7Y0AkYgNwgkBNLEg7XfbNgqb63ulD8zgTTPb8Tt9IyAETACRsAIGAEjYAQyT2CuXOxVtpVeXx6NecGG/h+2bZA+l4M0O73eGPTjkZatgkuymMhx/uxnP5PioqELMhFaP6W4SKYUFsvX7/2/8qtZT8msJ2ZK9/rujAkdeD/mmhidjrjlbyNdp52YOV8EKSp3r1ixXPDKy8f8oOoFqkKaimn6mvfxQiQvKkJwU1OT81ScM2dOSg/ubL0e07GH8fyM2lmq78T2KJZEHta6ujqXkoHUBITF0xbaRrkh8dhRGgEjcCEEEtd7XJbtPSBvr2qXD5WbB2nmb5jtCIyAETACRsAIGAEjYATymwBFmmraAn9S3iJesEVur++Q4zGqZmenQMqAAy8+9exLJTRkYhuecnhbTp8+3YXBUnE7FAo5Yemuu+6SKSXFQ4TWJ8RT8o7ecvMn5YkZjzmB9MnHn5DG+oaMCiMINvkgfnEOtNGMGTNcG2E/tFF5eflA1e69e/e6FA4anoxImG9TKpGNbQhxhMaTJoAiPuSwJJclYdxcT7BjOZTAl4nrLhe+02972B+iPA956B9aW1sHUjLgmau2l6qd8s0W7XyMgBEYhICrYk9O6j5Zd7RH3l3bIe8MtkzL75tROzsjYASMgBEwAkbACBgBI5BpAlUPXOJVR0uvC7Ts90Kt2/6+tqV/b08vFQIGuXPP3GYVDTo6OsY1N6YKhCoO6VILohB6HQ6HhUI8O3bscCKHUqIid8HkyVJSXDSsQFpSVCg/+fGD8szTv5KnZz0lTz4xUyLhsMslqPsb7yWFXrJJhFKPz8GOSdtG24zcl4i8eIRSdKq9vd2FhydXVfdzxc5Szf7P5No654snIvkpCc+mgjmh8XiEwhThjhnhWBnCWIVR1pXpYOwn6nbl5V/iDYrtkZ92yZIlrjDVunXrnBA9mO3km80Ndp623QikS0B/83U51N/xQEv7uF27drkCcUN9Pqvfi4vE4nGJxXvlQF+//Omq9eKVNn0l07eL9v1GwAgYASNgBIyAETACRiC/CVQ9cMkNka5yL9LS/4ZIW9//qGySDSdOZrMDqeDpR37IsRRk/GIHAhJiB151eH21tLQ4kY3ck1qExz+ASwgd/bJn9075/O2flZKiofOOTikuFLxH7/7Sl+SpWYmK6XwnxzB//vyMhteuWrUqa4UxbSPsAE9HPEIXL14sHHN3d7cTAykclKqNsnpwnObBYWfJofKcK+dMfkoql9fX1zuPUERiBH0ET+XGciyvoXzdt/LT81MhlIcJ8IY7xeRoB9rH3zek2bT2MSNgBFwl90Qfp9cQS/o4cpHTx1EQj99jokq0j+P65Pdzdwbzd19o47nYhX6RfumTnlhMJtd1ixdo+mV+34za2RkBI2AEjIARMAJGwAgYgUwTqKq65A/CbQEv3ChvCLbIDaEGaTp4+ELv78fk7xkcMROGitijAgVLBkVa1MS/fbB1FTl0yefYJ/knX3nlFSeErlmzRjZs2CB4oxD+mmrSY9Jl4jNx6evrlYd+/l+uMBMCKDlGB50Jrf/kFHls+jR3Tgzu9LgR/Y4ePZrqq8dlG5XsM5HOQNtFBT14IIK+8MILrmBNMBh0BWvIEbpt2zYnhvqL1SgcFRB5TRvlw4RAwDWACEexpPXr1zthrqKiwgnq2Aw2RLvxIMHvBcp2v32pndky8WACDqlsTz2ReWBBsSSKU9E3wJ/rkzbxT9ofYH82GQEjMDICXDc8YODa4veXa41rrrKy0kUD8DutfRypbfye79q/dXZ2juxLs+jT7pfqtEDaF4/LV1tfFS/S+O+Zvl207zcCRsAIGAEjYASMgBEwAvlNoKrqkvcNCKSt8uZAvZTt3JdFQ4XUh0Loul/UQQi6++675Sc/+clZ2/2f0XXCX6m2zT5KS5e68FdCrwk9xit0NKaVK2rl5inFQ3qP4jWqoun99/1Ann36jDCqx4owwwAxExMiD0wYgOrxjMVSBSn2zeDWL4SSI5TK3QihcBit9skEz1Tf6RfSdJ3PIRD4vUE5d7xiEQkQ6ObNm+c4IX5i+yoQjEX75Ns+VUDxnxc2qLaHJ9qCBQsGHpLAfc+ePbkdspvK+GybERgnAvRtyZM+vNKHPfRx5EEmVQ0Pe+jj+P3TPk4flnGt+q/dVOt8ZsWKFclfmTOvzwikMYlJXB7q3ine0hU/zu+bUTs7I2AEjIARMAJGwAgYASOQYQIfq6q65JpIW8CraOq7PNjW4wUb5dkNm7N+IEFInX9ghED0mc98Rm66+Wa59957XSEehFA+g7cJQtvy5ctdDsqtW7c6j0PENjw9VZhKNYg7HxB4vfz7t7/hwuZVAE21nFJSJEWFBfLFL9wpTz7xmDw9K/XAj0FjJiZ44DkLWz/r811n0Mogl/2xxGMXMWrRokUuHyaV0lWMgqGGx2fi3MfzO+FM7jwKJWGb5NglTQA2S1oH7BdWCHhw0zkdoeB82yrf/k7tToVkhJfEA5JSqampccWSCI3fv3+/HD9+3NneaPUH42lL9l1GIFsJEBZ/8OBB5/GPdycPvoLBgJDDmz5OC8LRr/nnkfZF2k+S8kJF2GxlMthxOYE0Roh9XOKxuMzesU+uWrTsZxm+XbSvNwJGwAgYASNgBIyAETACeU6AIk2V7YErg82nLgu1HvNCTfLj5nXSGzvX42Owm/lMbD87N2ZCCL399s9JyWnR8TOf+bT86D8ekCdnzpQVK5a7gZL/OBE/Bpv9nxvJunr9zZnzOykunCzDhdYXFxXJzTffLA/94hfy1FOzZNaTZ8J8dVCIsNPY2DiSwxi1z3I+hK1TzXwoMc7/nn9gy7FzHnjrqlcenkF4QW7atMnliCNMHA+iXJ9UTPPbVPI5wVKLiCCEkr4AO0bsRySAM6K+inks/WzVJmyZuE6S2fAaZsoNlr/5zW9cxXgKJSGEkq9wy5Ytsm/fPif+Y+M2GQEjMDyB5L5N+zz/X+L1Th9HflBSn9DHJYTQoPMIJUWKv4/Th2/J1/KF9nHsj4dLPGRLdZz+Y87KdW6/YqSFcf9I04Gjcs3iFd1eRdtDXln3G/P8rtROzwgYASNgBIyAETACRsAIZIhAVdUlXnVH6F2hZrk02CResEm+Wtsix/vOzqmXbYMIPFASgyvC0hPedXfc8TkpLi6Um0qKZEpJodw0pVjuuftLsmjhwoGQ5bE+D4S/z332s8N6j+JRWlhYKN/85jeH9M5E7CGkOjnH4VifB/vXgSWFjziOVINWthPizcygFJEPj9Da2lrnCYkQ6PfKy1WPnuF4Kyv9HOeJ+EsRETxjyZ0HF6qaI9ohEqQK9U7F2Lad++AAJtgbfQAzLMm9itcYojN5WUkPgcdawlO8b6APSG4rbTNbGgEjMDIC2sfx4IEHEDyIwDObPk7zhKv4OZ79nf4WEYmQk9c7AilpCeL9Eu+Pya4TPfLHZXVHvKrWv9Y7xTdFotd7VXKJvralETACRsAIGAEjYASMgBEwAqNBoKL9p5cGGhq8cKt4oVYpCNfLrp7s9uqjOAqi3KxZeI/+yg3G7rrrTieQ+sPZiwony+fvuMMJJyoyjvaAif0xs/9HHnlEioooyFQ0kF/UfzxuvajACai33367zJgxI6XwqKIYAz31hBnZ0HX0Pk2xKvKQajEMBr4IfQyGNW3B5s2bnRCK9xAcBmOsrEbv6EZvT3rMutQ9D3XMeCghAHP+ra2tsmzZMsdl9uzZTiRQUYB2VM9G1nW7Cn3a3hN1qTxg42egAjwiKOuE4SLAaG5aHpRoygxCeAezPW3D5LbVNralEZhIBPzXwXDXBn3coUOHXB8XjUbdw6/S0lLnmU2qCq7d5P4tuV/T69t/bY/1Or9T5DX1n2vOtDHaKBopGUhjcTkpIgWRlvjbyhtXedWd9V645YtvremOvjnY+v+Nxi2g7cMIGAEjYASMgBEwAkbACBgBJRDs+K4XiZ70QvWH3hhsPXhdeZ10HTl2Tlh6Ng0u8FxJeKgkPEiffvpXgkBa5Ct8dEaYLHLemvfff7/s3bvXnddohtayL4QZQglvvPFGKS4uHlwcpZp9UYHcPKVEHnzwwbOEssEGjIhChCxmasILMhQKSVtbmytWoyLoaDLM1Lklfy/npIKBvsdr2hcBbvfu3c4ztrq62gnXtI2KA4O1n21P7QEKFxVX/MIo62wnNcMrr7ziRGdCdcnRShtoG2n72NIIGIGREaBP8/ffvCYFCNcX6ScoildVVeVSf3Adcq3qNcpS17O5b6MP2bBhw8jAZMun4+QfTcxuRUS+srxLPhhoEa+yjVRIZe+u7tp9RXnLR/U2zpZGwAgYASNgBIyAETACRsAIXCiBB+SiN1V0zvGWrxVvWYdcW71BvOo2WbZn/zlCUbaMHTgO8lbiSTZzJuLL0y5k+Z/+6UvneJAmRNIiKSkpkckFBfLpT39aSsvKRvVUYvG4C+O95557pLCoSIqH8h4tLpSCSZ+Q//rpg/Lyy3PTGmjiPbdjx45RPeaR7CxZMORv81mkIiwTr0Q8Z4PBRO48ioiomKeeoCoOqKCnr22ZWhBVUcXvFco28hKWlZU73hRK4iEGxcEQbPy2p6KO2p5f4BmJPdtnjcBEJ0AhMlJQUDFecyBzHfLQUfs3Xep1m4v9Gvmuc3VCIO3j4PvJkxyXB9u2y/VlTXEv0nrSi7Qef0+k7eg7TCC90Dtg+3sjYASMgBEwAkbACBgBI3A2gcuDK672aro+7AUb//6ycPsnvEWrPjd7254T0huTXtwXXKxX4iY9WwYbiCPhcHhAYGRgd/fddw/jvVkkJUWF8v9//O/kxz96QLZt2yrxWH9ijl9YztVFC+dLweRJQ4fWn/Ye/eIX7pCtp70yGYQON/BEIKWyuU3pEfCLav6/UIENb1C8YPFIRCTAO5GcqaQMIHcevKdPn+5SOGj75LJIMJx9jcb7ykdFFfap27g28UIj7QD5bElDgDcyRVxoB5uMgBEYOQHt5/wPDLSP04Jw5OClj8MjdMWKFa6PI0806Wno40ibon3caPQD2bQP+h+KAub8RC5SEVny6g7xQvVyOV6koUbxKjqOmUB69r2svTICRsAIGAEjYASMgBEwAqNPYHHdHzy6fuvheF9c+hBIXSHVxE16Ng02KAyhgztEGDw4hwtvH6gsT5j7TSWyeNECOXniuCsZy+DyfKatWzZL4eQbhw6rRxylgNSUYgmHyt3X1NXVDYhIQw0sOUcKz9iUPgHa0i8S4BFKjlAGzFSMRwgdzCN0qLaw9854hyJAqAjKUoVQPLuXLl0qK1eulHXr1jkhWtMyqKijQs75XnPpW4J90gjkJwF/H0eOUB44kCOUgnDkrdY+jj6L65P+TvsvvW71db4uFyxY4H4H8sEC6vceFi9YJ28NRk8LpO0mkI7+3a/t0QgYASNgBIyAETACRsAIJBGIRK//l5b1h/tjCKS9Eo85jTTrxhgUxtGBHVXBv/rVr0pR0RDFkU6LlGdykxZKYcGNcv99U6Wzs+OscN50TlZDfP/zR/8hRQV4jyZE0MGWhQWT5Hvf/Y70OK+5mKu07R+06rmkWhIGqaJSOseWL5/hnIcS0WgDiogQFk9BDnLOUTWe/HlUjcdrUfOE4jWlxX6Ucbr89fMTbYmQgkDPrCILhVmoGD9//nyXmxahHw81PNUQakh/MdiU3J5Dte1g+7DtRiCfCOg1wFJ/U/zn5+/jSD+xceNGFxpfU1PtPELnzJnj+jiuUS2k5xdAU/VxbPN/Jl/7td/+9rfut8HPM1fXtxw9Lm8PrJIrA1Hxwk1yUUWbCaRJt6720ggYASNgBIyAETACRsAIjD6BSP31H1/defhUf0wIskcgdbmwsmxksWfPntOFmma55de+9rVhPUhTiZfFhZPls5++RebOmSMUf0pn0kEtXnIFeI+mLA51RjAtLiqQT992i2zZvOn07uNO0NMqwMMNUBkEIzzp96ZzjLn+Gc5VRQNEAjxCEUL37Nkt3d0JIRSP0IULF7o8ljBEAGWeCIP/4WzmQt/HI5S8hBRKokiXCqEI0bRDKjEn123Ojt8IZIIA1xKpP+jjyQ/qF0IpCEdqCq5FhE3r4854sQ/Xx/FwbOfOnZlo0lH/zgOneuWDgVVyVaBdvIqW+BsqoiaQjv7dr+3RCBgBI2AEjIARMAJGwAgkEYjUX//h6ubDB3vJP9or/VTxHvXb/QvbIQNKCrkwaEQMw4P03nvvlaKi0xXkS9L3JJ1SUiQImCXFxfKdf/+2ELrPpALduaJkQrg7ePCAfPELd0lR4eRhvUcnTfqEzH7pt6dPOpHP9cSJE/LSSy8NeMEONdgjhyMD53OP5cI4jsdf+zn615Vx8jEghCJUa37Q1atXO4EOoQ7PxV//+lnHjHZXz0YVRHU5FMuJ/h6MVGRhybWDHZKDlfyg2D9eajyA4BrDQxfxJtWk7ZnqPdtmBCYSAX/frNeFLpM5aB9H8T3SUNDHkVNb+zj/gzOuV2b6OvoufT3R+zFl4eeg3rLKi6gBvNvzYeqJxeTvKhvk0vLW/jcFm3ZfEmlZ965g9H8n3b3ZSyNgBIyAETACRsAIGAEjYARGlUAkev1V4cbDXUdPCu6jLmD2PPNzjtXAhIEn3jYMKBkMMTC6//775eabb3aFmG4agUB6xqu0SAiDv+3WT8nzz/9aDh866A4fMXZg8Is77emCTs8/9xvnOTqQ13SQEHs8VL/85bulp6fnLK879kkYOMfvH+SlWuczeO7l8jTAkMK8/f2Ox+HDh915IRIkV43HgxEWCAMqhKZiY9vO9ajCXpj93BBdCDklLx9iTGNjg2zatMl5q+EROlRofC7bnR27ERgPAske1bzm4QIPe3jY0N3dLfX19RIMBmXevHnuYY+m/7A+7tw+bLh+PbmP4zU8eWhK+o9IJOJ479u3bzyaf1y+456VUbk40Ch/GGiNXRRpe+0dgda/HdV7P9uZETACRsAIGAEjYASMgBEwAkkEItHrLwo0Hq7YzcAi7orYJ0rZj8sYIK0vQWxjAIrQgxecDqYefvhhufPzn3NC5xnh80yoe9rbiibLPV++21Xb5oAGxL04Ymm/dHW2OyF1uNB6hFrmVzdtGvBI9Z8guTIZ2OnxD7bEE6a9vd3/pzm1jvi2e/du6ejokJqaGhcWj9cinrEqhOqA189DPYIG42LbE8ICzLgONM/qb37zaycSwLqrq8t541LRGi9kvNcQqJm5hnTGxgfsPKesyw7WCGSeAH0cQijXW23tMlmyZLHLgUyxJPo4+jJ/30bfpduSt1u/llowRUimj2OJGMoDUlIQdHZ2uiJVBw4ccOk/6OP8/VrmrWM0jiAmj3RukUvKG+PvCTTveUuk4/B1i1s+mnT3Zi+NgBEwAkbACBgBI2AEjIARGFUCkej1XrDp8JPrtyRC612RpvOr8D4aw4LB9oGY09jY6AZMOqB8ikHnrJnyve98W0qKCwTvzbRF0SQP0MKCAikpKXGDMc1NGouRJ+6U3PeD76Ulwt74iY/L449Nc0JzqvOgoBCDPT3+wZYMCqlOnOkJ5oMNPHlPQ+MRc1esWCGlpaVCVXO8Fzk3v6eUiQKpRYBkG0BEUaEYO5gxY4azebbhEUp+QkLjqWC9ZcsWVzUescbEzkxfLfb9uUjA38clHz/v4W1N+g9EOXJQU0DP+rj0+rLkvk1fk+aD3wNmHvRQbIq+jtd4hJJnmoc9pP949dVXBa9QvHP5LZo4U6+Ubj8gVy9d0+eFWja/J9Jx7I9NIB3VW1/bmREwAkbACBgBI2AEjIAROJcAAmmo7fC/1TUnwuv7RPqzLgtpYlhErsRkgfHpWTPlmadnyfRpD8tnP3Pr+YukJUVSVFQkhYWFcscddzjPIL61pqpSbr6pZFjhlbymX/zC5+XkyeMpx3AMtgm7VPFLB4uplpwjhZoyPSBU8QABDjGUwSr58whpxEuKQS2DW20TFUFZpnOeqc59Im+DGzNs8bhFjGlubnZh8alsgfbROaXR2UYjYASGJJDcx5GGoq5utfNW1D6OhxT6sGci90+jce7KEbbkmC4rK3NC6I4d250I6m8s2oaJvk/X/e/n9/pJaT98Uv60rEG8qna5PtRx7C/LzYP03BtY22IEjIARMAJGwAgYASNgBEaTwJJ1V3mR9q23VjdLD96j8T7pPx1on20DEKr9EmqXPFB76qmEIPfkzJny7W9+U24uKZGSoiKZQhEnlsXpFHGieFORUMSpqIgw/SL5xc//S+65+0tSXEhRp8FC99l3QlhdtXKlQ5ZqMMc2QjJTHX/y+fAaL0zymKba13i0C147ePLgtcgxI9xpWLcKoqmO27YlCqskc4CfigMs8aJ6/vnnXV7a2tpa56FGBWaEaNp9qClTNjHUMdl7RiDTBFRIG+z64P2TJ0+6SueExuOJTV5oHkao1zt9HLP1cUN7idKf0cf5H4T5+zgY8h4pBwiNxyOUlCv0caT/oB0GayfsaKj3Mm1n4/H98fgpOdjXL38SXCNeOCq/H44ee3d5g4XYj+a9r+3LCBgBI2AEjIARMAJGwAikJFDZufp/Burl6Cl8R3slWwPZqLLNYFYHZ8kiFK8Rnn7ynw/KHZ/9nJQUqkg6mLg59PaCSZ+QooJJLnx/KIF08uTJ8uCDD7pBXypPPwZUbOf4CSEc6vh10MlnKGqU3be/vQAAIABJREFUqQmBFJapGNu2c8UDbVNdqi0iEMyePduJzeSgJc0Cnrjkz0sWAZJfZ6rt7XuNQK4R4NqhjyUf5YkTJ5wIR9X49evXDxRLIjQe0U493xHx/Ner9Wvn9mt+JrDyz/4+jt9lHqhRLKmhIVEQbv/+/S73sd+WrI/z0xh8nQfVvbGY/E1ti3ihjtg7wi3HvLAJpCnvX22jETACRsAIGAEjYASMgBEYLQLvXtxx3esiHfveFlwjO47jsdiftQIphWbIc+kftOm635Pl6SdnyZOPPyE//fGD8qmbbpZi5xFa6KrQDy50phBL9e8G9R4tlOLiQrnrrrtc0QiGO4MNANnO8VNVPJ1BOR5MeNtkaqLAD96j6RyrtsFEWapIQBuxjpBMASoEmCVLlrh8rORlRaBBFNciIn7b0HWWKqrrtky1uX2vEcgVAlwzeCEeOnTI5QjVPMhcf/RbhHBr36XXa3L/pO8nb7fXCaEUPvRxzPy+0schhGoe5La2Nve7R55W0rDQJvRhOqstWb+mJNJf9hLJE4vL7Ws6+y8NRHdcEWnZ7UUa/2y07vtsP0bACBgBI2AEjIARMAJGwAikIPDOpdHr3xNuP+xF6qX1wDEUvqwVSBleEI483AAWgfSpmU/K2s5OWb1ylfzfr/2L4A06XBX6EYmnxYUyxRWGKpAFCxYOO/LRQWK6lew5x0xWsmfAS/gpg+PheOfr+yoQ4GnGOSK64AFMyGh5ebkr2kLY6NatWwVvKURlFTuHNQj7gBEwAsMSoB/iIQPpVcgP2tra6n4DyF05d+5cF8KNeEc/hWcoSxM+h/YE9ffX2scpN+3j5s2b5/q45cuXu4Jwr732muvjaAse9Nk0tgR64zGJx0Tub98of1TeHPMqoru8chNIU9zC2iYjYASMgBEwAkbACBgBIzB6BN5V0fTe6yo69nkVjRLYusfd9WdriD0HR/Vu/wAv1brzIH1ipqxYViukUz108KDMmPaoyy+Kx+dIhdDBPl9cMEm+/93vuryRwwlj+j5eN+kO4BFTMzVxvOToU3EwFed820a7MCO4EBqPAEOhpDVr1sjatWudRyj58/AI9U/qMQUzXfe/b+tGwAgMToBrBtGN3Ls8aNi8ebMr3FNdXe28FfFa9OdB1us03/qf8TgfZad9HMUAEZtXrFjhChPysIf0H1SNT55oJ38fx2ubxoZALzcu/SK/2rRd/mRpvXgV0Y1eqO6/j96dn+3JCBgBI2AEjIARMAJGwAgYgXMJhJre7VW3111T3nzq5+tfc4JiL2FyY3Pff8F73bJlixOwhhtMMhAkJ5p6u7CsW71avvKVe2TSpBtd4aYpFyCWFhcXyGc+fat0dXaM6Jx27dqVdm5PBq+ZnFpaWtIWc4drj0y8jwiggiffj5cU82OPPea8zdj23HPPnZUftLu726U20GJJiKEmBGTSCu27c4UA14mKaAhpKqYlHz+e1hSsW7dunXv4UFFR4a5BhFDCuDX3sYp5usxEH5Jr3wkr7eM0x6oWSgqHw9LY2Ojysm7fvt3luEaUzuU+zm9nedVPO/E5JtU794sXqJN3hqN7bljc+Nfn3sDZFiNgBIyAETACRsAIGAEjYARGj0Bg5Q1edfv+68tb4/fUJcS+vrjTSZPHtRl/zQAIDyMG0cMNXBkoMjCkYIcO2jkBig9NmzZNbiqhav3kYQowDe5tSvGmp2bNHHFINeIAFZMR74Y7Bz6jAm8m4FNMKJ3jHO48xvt9FQk0bBTBhYrxL7/8sgSDQamrqxOEUGyBkFHCeHVw7V/qeibY23cagVwlwHXDNUVfR39NP9Lc3CwIoaSnIE0Fodz0C4h4ep1y3Y53X5Gr35eqj+Nhj3q9r1q1ynmEIkSTIxSP0Ez+loylLSPw8juPrfEAlWXO990x7sFi0nXomPxe+Sq5sqLt+O8HWv929G78bE9GwAgYASNgBIyAETACRsAInEtA5HVeRUvLpYF2+VhFvRA83JfFHqQMuqkKns5gmsE3ueuSB0sMFBvq6+SO2z8rhaer1BcXFaQVej+lpFCKCyfLV+65W44ePeyKWo1k8Md34ymVjvA4ffp0F+44mCfWSL73fD4Lu3TE6LEWGWDln/k+f/sjsJB/kBkxFL5UUyZfIYWu8AaloEsue0qdT/vZ3xiBCyVA36kz+9K+VJe6jWsMIRRhjtzFFEpSb9Dkvs5/7Y5135FL+4fLYGz8fRznBN9QKCRNTU2uSBXFqhAJc7mPw6b0t05tzm9nass81CIVAKlPli5d6u4HsDUV3VevXj1gp/o3ubYk/2if9MmuE73yv8IN4lV1RC+fv+Lqc2/gbIsRMAJGwAgYASNgBIyAETACo0egdM0114WjO7xgh1xbvlIO9fVLb6w/K0PsGSzhmUSlYgaMww1+Ecw2bNgwyNgoLvv37ZGf/+yniQJO6YbbFxUIofn1a+pEhDDSkRWs4BwQEIY7dt6fMWOGdHZ2uuNPNVAc5MRGbTOiImH+6RzrWH5GhQMVQWl7BsR4hCKE4p1GARc8QrEPm4yAERh9AvQHeOfhfV1fX++8sbkG8Yj3C3h6vY5ln5CP+1aGPNhj1j6O0PiGhgb3W8ZDK8Li832iHycX6saNG11aABjgfUxUCPalvwXJtgZDCughFOfyhEDaIz1ysrdP7qhqES8S3e2VNn9k9G78bE9GwAgYASNgBIyAETACRsAInEPgTZH66z8QjB72Qu1y5dJVse5Dx6Xf+ZFm5/ACD5Oampq0BVI8bFJN8Vi/9PcjpsUlFAzKbbfdIiVFRc6LtLiI0HrWE6/9RZoKJt8o999/32mvqpELpBwLxUcYAA83yOczFErinDMxIcoiRg93nBf6PoPc5H3gdYY3KCIBHqGlpaXOY4gCLngRJ08qILPUmc+wnil+ycdor41ANhPgWkGYQgjFI5Q8leQhplAZKSq4TnloQ7+EEOW/ZrleU13H/s/YeqK6vLLSPg6B+cUXX3QFqfB+5KFech9H2zD5l7ncr3EeiJjYGh6h5OamACNpGGCBrZArmhm7UmasD2VnvEeECfvN5Skei8sp6ZW+WEymNm4UL9x2zCtv+eg5N3C2wQgYASNgBIyAETACRsAIGIHRI/DOSP317wu3HfYqmmJvX7L6VOmW3SJxvC+yr0yTDg7TqWTPAIvBEgOuoSbdJ6HYP7r/ASkpLJLigkKZUlQsU4qLzwm7v/322514MNQ+h3qP76OSfToCKcePtyl/o8c51L7H4j3E3GQx5EKEDs6J/fmXCKEMiufPny+VlZXOI/S1115zHkSEjeZr7ryxaC/bpxFIJpDcdyCsIYQiwpGjEkEOYY6HEOSwxEuPa5LrVGeu1wu57ifa32r/pn0dPBGZ582b57zeeXBHSgJ/HuTkdsvF19iW3954nRBCT7j+HFvzex/DBDbJvM7XXtjPM888474rF/npMccpYU+YfVxkVvcW8cLRY155hwmko3fra3syAkbACBgBI2AEjIARMALnEkAgfRcCaaRRXlfeII+1bzmdVzN7BdJt27a5QVA6gyhEN/+ATQcguuQ9ndm2cP4C+cLn7zwtkp7tQTp50ickFAy5Px1qn7rvwZZ4yxAimM7xk2sOgfBCvm+w40hnOwN5BvnpHKt+hkGqf2Y7g2CEl9/97ndO9CU0norKhOsi0qTy+OGcGWAnD7rTOW77jBGYyAS4dug3CMc+ePCg7Nixw11rXHM8NFqwYIHzzuZBDV6h9Edcs/5rWNdtmfD89HN48snEAzjt53iPPk493uFLH0eezHXr1jkPSR72JE/+Pi75vVx5rbZGISg8j/l9IzQe7+OqqipZuHChUEAKVniEYmv6m+K3OT/fC1nHprlH4Lhyd+I3P3H0S7btkdeHW82D9NzbV9tiBIyAETACRsAIGAEjYARGl8DVZQ3vv6yyfZsXbop7wSa5d02XxNydefYOLqjKSyXkdAZRDMzS8kDkdE/PW17dLP/xw/ulhFB7ijcVFUjh5Enyw/u+f8GDLgZtiBbpDgwJv8xUzjmOlYHuUMdK6CPt4Pc045gRQimgQYoABsqExlNIBM81Ezxzd9huR54ZAlyL/ocFfvFH+xSuL8Li165d6zxCCY3nOuR65BrlOh7sWh5sezp9bL5/Rvs4f2oBmPLwihQkeNmTBxmPUPJm5kMfh03pjN3pxDaE0MOHDzvRff369U4EpmAU+WgRiNUjNJVNpdo22vZDO3V0dOgh5+aSdBenj7xl/xG5uqL1mBe2EPvRvfu1vRkBI2AEjIARMAJGwAgYgSQCb69oudaLtK68NtgS80ItUlzbKr2x7BVHGTMwYCNUMZ2BFQMyhINhJ59AilB64vgJWbRgvtx1x+1C3tHP3nar7Ni+ddjdDPcBBphM5ElL5/gZnBOGmYmJY929e7erDgxHBp46MwgmPJJBMULMihUrXA65LVu25F3YaCbY23cagWQCPOghLJ7+gOusvb1dVq5c6YrS0B/y0EjFKbz0/IJeOn3NRP8MfRwPerSPo+/lARuF6srKytzDntbW1tOh8XuEB3WIof7JLyb6t+faOraGxytFuagYj+BIGoZgMOiKJZESharx/t8F1rPBhmi/VatW5Rrys483JuIybcfjsvnoSflAVdQE0qR7V3tpBIyAETACRsAIGAEjYATGhMAbK1unXRRulssDUfnb6iY50n/GY+Tsu/bseUWl2nQGYwgFePaoN0xaZ4CIyf94UG7YIN/69rfkd7NfuqDKuCqM6hJRMZ3jZ9DZ1dWV1mGPxYcQARBz8ZYiR2Ftba3zUMNTDeGZ0Hg9p6G+P53PDPX39p4RyBcC/muBdZ05P9YR2RDeKF6DOIUQiic23op4hOKlh3jn99pOpy+ZqJ+hD1XxTpfKQt9DWKaPW7x4sevjOjs7nTcuHqGI0kMJn8ntmQ12qjaVvFQb0+2cFzlCsTXSMHDePOzy56PF1uCEvSkv5ZeNS46R39eh2iwb2mioY+AWhPyj8XhMDvT0ykeXtx3zwg2Wg3RM7oBtp0bACBgBI2AEjIARMAJGwEfgQ+G2H3uRFnlvebt8uKJetvT0DHXvnhXv4SHCQGi4ARoC6YoVy90xj3TApINIwgkRAtMK1R+CDn+PqIj3Fx5Jwx0773OONTU1Q+x1bN+CGSIp558PoaNjS8v2bgQGJ0B/kjwhTpEjlIc4DQ0NLm8lhdleeumlgXBl7SdUnEqn39O/mchLFfbwKNQ8q3g9IjLjCUmxINIR8LCHNtA+7kL7+eQ2zsRr/e3yfzd9uf7+kBKA/KAquuMpi0iszHLd1ohsSPbu9bPI9vWYxCXuijTF5Hh/TG5tXH/MW1xrAqnvvtVWjYARMAJGwAgYASNgBIzAmBC4Iti+0Is0y3XBDrkiWCcN+w9n+/jBeVWmIxQwOKZgBlMqgWK4E2VQyd/pMp19IHrgdbR3715XGIXQRPJxagiseuKkI17wWQpNZXLSwbZyyOSx2HcbgWwjMFyfQN9BHmHEKcS4aDTqPEIXLlzg0lQgStEX+D1C0+nb0uk/Jspn4EVfD0POmRyheL77PUIpHkTYOAJoqjbz9/Gp3s82u0t1PBy3FkvCI5TQeDxCKZREWLymYNDfIL8QqnaYDzZDQcBURbFSMcvGbXGfQNoXi8v3OjYd8+ZXmUA6JnfAtlMjYASMgBEwAkbACBgBI+AjcHGwtdKrauu7obSlwqtpk1c27cjGMcNZx8Tgj8HecIM5BoAMlhAtz3fQq3+nA2sG0v4JMRSvUPIBvvLKKwMhsBzbaAgd5PrMVKEm/3nauhEwAokHLfQJ2h9o/6BsuFYRQvHSIxUIodsqTKkgNVy/Ze+fXTlexTvtTxH4tCI6KQd4CEZUAf2w5gbV9tF2ydUl9sVvjs7+8+AcEX7b2tqcVyyiMLamQvFEtiPyZzMlX59+ftm6Ho8nqtj3Slz6Y3GZtXnXsbfODZtA6rtvtVUjYASMgBEwAkbACBgBIzA2BCIddV5Fa+y95dEOr6pVZrR2Z+u4YeC4CHvX6szpDAIZNF/IQElDYRmA4wFGeCKDckIT/YN1v2eODurTOb6hPsN+MlWoaQC4rRgBI+AI0I/gpUcBm82bN0tLS4urZE5oPP0BnoyId4R1s558bavIl7zdXidEURWR6Uvhx2v6ekLjSU3CgyhyZfKQjNyZ/om2YfZ7g/rfz7V1zoVQcbyPyUeLEEo+WiIS8AjFZvy2ZraVsCFS62zcuMHZAgxzboolBNIebLkvJov2HDr5niWrPveO8paPepG2P/PKG//Mmzv34rG5IbS9GgEjYASMgBEwAkbACBiBiUygoq3Oq2zr84KNq95Y0S6fqdvgvBb6473ixhYMOqlalCUTAx48ZxgwpzMgZKC9Z8+egaPn75nVI0eX7BPvL8RUDY/HK4nwxGeeeWZACFXRI53vvlDRQ78DIYYpJwd7A+RtxQhkHwG9prRfoB+gT+ChCGG6iFOIcRRLIh8wFePJZalCqD4UudBrfSL8ffJDI+3f2A5TvP3xgkRshjVCKH03bZLLk/7eqI35BVy1NXKg8uAPj1Byo1IQj4dwiMPYGEIoy4lgJxd6jgikCOnKO/dsJ3G/xf0X59B44Ij8flWr/FHNRvGWdYi3rFO88IZvTeTbVjt3I2AEjIARMAJGwAgYASMwNgQi0We8mq4KL9j8rStWbZL/vaxDjvb2SSzey915QiTNMoGUAQ+VanWAPdSAis+sX79+YIzEgOPUqYQQymB03bp1LjyTyr2IrgzSNSSWAakKokN9x1i/R7guE8dukxEwAqNDINEXnHKeiDwU2bBhgzQ2Nko4HHbpMvDSQ7ijD9G+wESqs8Pfh+v7lJ321fAkHzPpSEKhkNTV1bn+GSGUh1M8pMrHfo5zwhuUlCx4H1OYC+/jiooKJ4SSigExFLEYG9NZuQ3H2d5PpLSBGwIpDzYR1vPBljYfOykfr2qVG8pbxQs3HPHCjUe8ig4TSMfmjtj2agSMgBEwAkbACBgBIzBhCcyde/EVVR0fvWzZxn/wyps/5oVaH/rvlS3lm0+SsxORNC4J353sEeZ0wEMV4nQHj9XV1W5AivhRWVkpWiCFQaXmsmNgpftL9nTK5OCT4+L4bTICRmBwAtov8An/Oq/VO/zIkSPOQw8htKmpyaXKwFtRw5V5GIK44u8LuPa1X9B+IJv6Bz2mTC7h4585FnKDIvpRZE6F0K6uLueNi6dkchtpu7Fd39Pl4K0+/u8Md3zYGkIo4f+Ivps2bXJCKB6xhMZrnlC1NZbYW3L7YWPKNPm9ifxambBUDkR4ILrj3c2DUwpTdXd3D6RaGH8rGd1vPNDbJ19e3iZvDrfJReHmDW8LNrV64ejDE/a+1U7cCBgBI2AEjIARMAJGwAiMCYGKpvdeVdm598pl60++I9B4gxeORq8INx1dTSX7WL/0S0xOje69/gXvTQfN5GTTAVI6Sx1YpfPZbPoMx42Iw6TnfsEQbQdGIE8JIFAhhBIWT4g2aTICgaDMm/eyPP/8cwPe4VzjfpElm675bD0WRDsV7hD24MdrCsnhsceDHLzdEaApkkOKAlIVaBqTfOi//OeArSGEcq5EIqxZs8Z5HxMaj2CXTiHBbG3rbDgu/c3moQX2Bk9sDb6RSMR5exMdQiQI7YAwTZtoCoN86eLIRfqfDevFC7fKFcGmV68PNokXaX11TO4JbadGwAgYASNgBIyAETACRmDCEgi2Xn11dVfTVcvWb/LKm77kVbQtuDTU2LRo5z7crqQv3i+9CHNZNtJgkIoIks4ANJdFEI4d7yIG2/kaepplpmWHkyECfuGJdf+c6pC4HsgPum3bNieErl692lXyJnSb6wWvMkQerh/1CNW+AFEvGwSgbDsG5aL9jgpTHCc88X5csmSJyw9KePjGjRudlySh8RSu8rchbaavtS1TtWOmtumx6XH6XycfE+eG1yuiO/lBVQjFO3ao0Hi1t2xr50wdj5+H2hrHwvWptsZnsLWXXnrJPRhEdG9oaHBpGBBCaQeufUTQ5EnbUJfJ7+fqa+6/nup4VS4ONsnrg63ygUAjAummCXvfaiduBIyAETACRsAIGAEjYATGjEBVxzVvDXdc5z1QdYkn8rr3lTfc+dTWgyISkz4h1J617JoYAOEpQtVo/0ArUwO/0fpeBoc6I/4i9CxevFgQfyjiYZMRyFcCXNPJnoa8xgMR2ydcGS89wmcR6cgXTBg31z/XTLIIOlrXZD7ux99n6rry4zV5mBGaSUdC5fTt27fLwYMHXf5M2iOXJ7WzZBFNbQ0xlByheCbifUxu6jlz5rjfGvpk5YTN5aNtjMU5YVNqZ7p/+Kmtvfzyy84jFO/j1157Tfbt2+dsjd94mxIEFm/aLleXN4kXapOrEx6knWN2T2g7NgJGwAgYASNgBIyAETACRiBB4IpIS+ED7Vuc32hfvM+po9kmkDJkYEA7d+5cN8hKHnzpICwblqkG0mzDY0YrEyNIIPowIEcEwlMJQQJhSEUjljYZgXwmgFc4HqF4J1ZVVTkPMjzJEEIRp7hu/LP/+s7mPsB/nOOxnqrP4XsR9+hzNO8y4crkxdR+ByH0wIEDrt8ZKlQ5WVzMRZsk/H/nzp3S3t7uPGLpf/1CKLzgaILomaJc8BjqOvO/l2xr/MaRKqa2tlbIResXQhHdmVW85reO9Xyws9G6Nup2H5Q/CDaIF4rK20KE2LfcZ/esRsAIGAEjYASMgBEwAkbACIw1gUDTx+9csy5+SuLSG49lrUDK4CkYDLoB7HiIDul+h4oTDBD9M3+P0IPnW3l5uQvT3LJli6vcPFqDKNuPEcg0ARU2dJl8POQJJCSbcFkKqeAdjZc03uAqqmjhGr2W0r32JtrnVJDyc4Khnx9V4xFC8QilYnpra6sToXn4kssClNqXLlM9QNJiSXgkUiyJ0PiysjLnmY+t8JCKGWZ+hsl2NNR7yZ/N59fYm856nv7fON5DCKVYEoW5KIr46quvuus9l20tuQ/LxOvuw8fkI+Em8cIth64MNvZ51Z3fHutbQdu/ETACRsAIGAEjYASMgBEwAlXtd/7jmvVypJciTXFBI83WQDcGYHhD6WAtk0sVK7R4CYIPwk9dXZ3zlqGIBF4yfu8YXWfAZQPITAw77TvHigC2Ta7AvXv3Oq9oPELx+H722WcHBCmEJxWfWOo1lMnrOJe+W8Up7XPI3Ui48rJly5yXHl7otAHeoPQvtInOKiyOVfuP1371PBBDNTR++fLlTqTjgRTtqQJosr3lUltn+lhhB0cV37E1PG4plkQaBlJgHD9+/JwiSf7fuPGyibz7nrjI7pOn5O+rm8ULtqx6e2V0txdp+aDdrBoBI2AEjIARMAJGwAgYASMw1gRq1n3+wyvWyatHTkhcKNQUy7oiTToA2rx5s0yfPn3UBVIValS8YXCqg2tdsg2xhxBgwjMJHSRcc+vWra54TCrBU7fpUs/DlkYgGwn47dS/zrHyGuENAY6wbOy+o6PD5QglbyOe0oTFI6jMmDFjwFNPhR69xnjtX9f3J/JS+x3ta1TggxOiH8WSCI2vqalxfQ6e6IihiISDTanab7DPZnK7Hie5r3ViG0Ib50dhLlIBdHZ2Ou/jQCDghDoEO2xtKK9Qs7NEuLyfQ7Kt8Rp74/qDKUWoCI3nAQfex/zmIkRz3aeaaCv/zGe0TVN93ralQyAuR3v75PMr2sULtRy7Idja60Wiz4z1raDt3wgYASNgBIyAETACRsAIGIGKdX/1norW3mW79otIn5ykRFOWpr/EY4UB8ViJKQwkmRFCKZhEmCoeM1TVZaBIzkT/4M+/ns6wxz5jBLKVgIocCFMIoeRsRIQjR6i/WBKe0ogq6YQqj9V1mi/7VbGKsHhClbWSt4pTsKcd/P2Mfz1bbWm44+Ic1MuVJeH/hw8jhO4YSMPgD43XHKrKS5f5YgfjeR7YGqI7trZw4UInhDY1NaX8fRuuHe39sSIQl75YTO6r7xIv0CR/GGgVr6L5VbtZNQJGwAgYASNgBIyAETACRmCMCbwltP4j14SjPbNf3S5xiUkv6qjPm2eshgDnu18EmvMdUDKwxuvIHzb44osvuoEiFZwZKJK7Do8ZxNihPLQ4/nwQK863HezvspdAunZJCgjsXHM2UlW6urr6rGJJPDDAw0xnE6fOFLEZrh/S/kY9QvGw1fyg5GykWBKekeRnPXz48ECxpFSWRZvqnOr9bNg2lN2p6I6tkacyGo261AB44yPWIRBrYa7BbM3vCTkc+4n2vtqa/rbBCqakuSAH9ooVK5z3Md64WhCQ61+n5LbLdlvT487HZZw7sXhcnu3cIl6gQd4biIoXbu0a41tB270RMAJGwAgYASNgBIyAETAC74h03fn66rXyYEe39OM9lrUZSBNDIUJNhxr8MlDUmYE2nyV0EGGCYhIMFleuXOm84hgsIkwweLfJCOQjATxCT506JeTEJW8gDwCoGr9sWY1LFUFovOYJ1YcHXD9DXWP23hmR1N/XsI4wRX/Dgxf6GwrL0d8ghJKWQPOE5oOtJYtoamsU5UIIxeueMG1yhJKGgRyWeC/CCVszL+QzdpTuNaViu16jWpSLXLQwJvULOUKpGs+DPjyQbcotAi7JUTwmkc07xQvVyxXBqFwU7phpd6tGwAgYASNgBIyAETACRsAIjDGBa4Ndd3rV6+TLjR1yqr9fkEiz2YW0vr7+HPFGB9wMHvFCImefVo4nPHjHjh0uPB6PUC2cxJCJAT6DepuMQL4QIFx59+7d7gEAFePD4bAsWLDApYxAuFMhhmtGRRbdZsv0BCu/kIxHu6biwAN9/fr1snPnTvfghf6Ghy/ax7BkVmGRZS5PnB9C6MaNG10aEtKRELZNHktEd/X4VFvzvzZbG97W4MZvGvbGOuIyIjOiO7+D+ttGnlb9bcPe/Pal9pbLdjbRjt0Vy4zHpG3fUbkT08mAAAAgAElEQVQqvEa8YFTeFmqvGONbQdu9ETACRsAIGAEjYASMgBEwAl6k+c6Llq2VW5e1yIFTvRKjjH0Wx9gzGMfzCLFHi5dQxZmQTbxmGCwiEvnDByfaAMvON7cJ+AWOVCIato2XHkIcIkldXZ0Qso0Qiuci1wZilAos6nVmotTwohSM4KYiKH0NLDUVBykIGhsbnRBKaDztQAEbFUFz1fL84q3/HNh+/PgxJ7p3d3c7IZR0JBTyQQgljBs+2JjO8DNbG9rW/GIx3LAztTWiHebPn+/yX69Zs0bWrl078JAPb3CLePBbaD6uE2Ifk70nT8lHKhvk8mBr3KtoXmR3q0bACBgBI2AEjIARMAJGwAiMNYGq5jsvrlkr/xhpkC3He04LpNk56EAsImSQ0HgVJtRDi/fMWyY7282OauQEVLBCECEsmwcDCKEUr0nloafCnglTQwtTqfgg6Kmoh7hM2gGqpVOcTR+6IIKq97kK2LRRPkzad2Jr9KtbtmxxIjAMYIEIqtyUlQp8ut2WI7c7wuPJv0raGLy9yc3Ktc5vHLZGuzCpvenrfLA5O4chCFDELB6TE/0i/7i8Va4ItogXad481reCtn8jYASMgBEwAkbACBgBI2AEqprv9JatlRtCa6T1wBGXg5QiAdk6TdRBIud9Pp5DiB42jT8BFTX4Zl3XZaqjQRDZu3evdHV1SU1NzTmFklSY0qUKUirs6euJvPSLdqz7X8OJaugzZsxwS1JxkLeRivHkByUNh4pT6QqftGe2TGpbqZbJxxiLxV1+StIBkB+UQkl442uhJGzIb2dmY6nFT2WkdsZr1lniDTp9+vQBr1BC4ysqKlykA7lotRBguraW3Ib2Or8JIJAy3bOmU64ONCKQbrKbVSNgBIyAETACRsAIGAEjYATGmgACae16eUOwXiI79osrEJDFAml+D4uGPrtt27a5SsRUG8fjCGGD0F/EnkcffVR++MMfyr333itf+MIX5LbbbpPPfe5zrjCMiiZD793eHU0CylyXiNuIoFSNRxxRLz3yCeIRiqiCeMdsIfGpBanhxF8YEhqv/LguEP0Qp8hJjAcunrgHDhwYzabOmn1ha0wssTU8ETlXPO4ploRAhxDqtzXNbzkcW3v/bJv0pxNgHVsjR6imfaFqPOkv8tXWssbo8/RAyAZPqqOftG+UD5YhkLaYQDrW98K2fyNgBIyAETACRsAIGAEj4IU7PnpJuG2XF26S2Ru2OmlUB9p5OvbIydM6sH+/3PKpW6SgsECKioqkuDgxFxYWSWFhoRQWFLhtRUXFwraCggLnIcfJ4qVkbTo+zQ5rxCny4CKEkrcRMZv8oOQWJKzW76GnHmeIVqzrbILU2YKUnwesdGY7zBCn5s6d6/I2trS0uPysCIT+FBxYgP86YF3n8bGO0f0Wjh1bI/z/8OHDsmnTJle8h5BtbA3Rzs8JIU/tS+3Nz9XWU9ucnyH8KEBF6gHSXZCGYfPmzS41AYWS/H2t2hbbdLsuR9cSbG/5RiCGQBqPy7Obtst15Q3iRVrPSyC9JNj0v73Kpvu8UMMPvUjLfV5lxw+9QMutb4q03HdJRXSqxxxpuM+rbvu+V9n+59dUr/32HwVbpr4/HJ36pmDjD34v3D717eH2qb8fbp/6gWDn1Pe7ee3Ua4Nrp14Vit7nRVru8SraE/upYn/tU68NMkenXlsRnfp7FS1um1fVOdULREu8qvZ/8iqiX/Mq2r7l1XQ84AXa/+7NVdHvvDnc+HWvuuPe36vo+Ku3VXf88APh6NQPh1um/nV509T/FWya+rFgw9S/Pz1/LJjYxnt/GWya+qFg09Q/CLdMfUtl+7+9O9xxnVez8V+9ys77vOUb7nxzsO22369sv+/Pg+1T/yTYOfVd4c6p7wh2Tr023Dn1qkjTfV4l5x69z6ts/+e3BNo/782de7GNCoyAETACRsAIGAEjYAQmMIFLK9ZNeluoU7xwozzYvkmI7OpzlezzbciRi+eDgNPvDnzWk09IweQbpaS48PRclGK9wG0rLiqUb3/72048ycWzzqZjVpHDf0wqTCGCIkzh2Uto/KpVq1zuynnz5gnVzRFWtPiKejWaCJVahPJzgZvy0qV6g5KzkQJBFEtCCCVvI6kJ8MzNlwn70kltjVQZR44ccd6geCZSvCccDrtiPi+88IIT3bE10ggoMz9TW09tdyp+wszvTYsIqoW58LylMBcPO7Qwl7+NtK1saQRGh0BcYtyDxeNStWuveKE6uSbYPnKBdK5c7FW3/9Krju73Qk3tXkVULq1dL1dVrZW31qyXS5atE6KHvEi0540VHfL6ULTHq+qSNy5bK5cu3yBesHWLV7NevGXd7nOvW75eXsfnlzGvE1IzedVr5aKadXJ1TZdcX90p763pkutquuSDNZ3ykZo2+cvqFvl4VaMUVdfLrVWr5Is1q+Sfl62U79XUyH8uq5GHqsLyRG1Enq0Ny3M1ZTIv/MqppctLJVy7WCqXL5Kq5Qtlee0CWbN8vjScntcsX+C2VdYukPDyRbJk+RJ5uWapPBOcL9MWzen5QdkS+XpFpdwaqJS/CtTGrqtpkWuXdcllHHttt1y2bIO8r2aDeMu65JJI8/F31K6VN6zYIK8PtTb9ZUPD6yfwcMBO3QgYASNgBIyAETACRsArjX74snDHSS/UJF9b0yk9ff3SawLp6IxzLnQvCCXxmKxb2yW33fJJKS6aLMVFCRH0jFCqgmmhTClJiKafvPkm6V6//ixvuQs9lIn494ggeCAihJKfklBlKkrjEaoFbPAIRVhBnDJhKrUIlY44h1DF5zRUWYVQKqY3NTU5IZRw5eQ8vLSR30MvV+1UzwMh9NChQ84DlhyhCKGRSNh5LGJrKuSxTIerfeZcm/TbGkIoKS7w8EYIxSMUIRTRHY9Q/0QbpZr9n7F1IzAaBAixj8dj0nnwsLwzVCdXhtrXj+huVeR13q+r3uRVd8xC9PQqO+SaQLN8iHymYUL2m4SoobcEmuWaUIt44YbE9nDzCS/Y3HdVeVT+tDwqHyhvkPcHVsq1oWVyQ3C1/HmgTv5PYKXcHFgmnw1UyRfDS+Ub4aXy8+Bi+U1okSwKzZOa8PPSFH5BuoMvyNbg83Iw+JQcDT8hJ8KPSU94hvSGZ0hf+HHpDT8m/aHp0h9+WPpDj0i8fIbEy6dLLPCIxMofkp7Qo3IiPF16gtOkN/io9AYfkb7gI26dbbx3MjxdTgUfkVOhaW5m3xJ+VPpD0+RQ6CnZUPYbWbP4RXl+0W/lPxe/LJ8sC8l1gdVyUahZrgmskfcFOuSq8i7xqjrFq2xd6D3feplnIumITM0+bASMgBEwAkbACBiB/CIQabv99TXr5KJgixQta5WDJ3vFhXeNxl2+7eOCCDAYP3HimHz3O9+WosLJPo/RM6JoslB64z9+XJ791VPue/l7m84QSBY3zryTSENASDbCCF6J0WhUamtrXYVpclgmF7AxMfRc4SlZjCMcWbepVyhCMoIy78GUQknkByVnY1tbm8vNikBIWyBQ5bINDxZOzTlpCoatW19ztrZy5QrHAVtLTsWgtqbCnjK15RkbTGbDa/9DC1IwwLa0tNQVpiInK9c5aTCOHTuW87bm78tsPccJxEX6XCX7PtnTc0r+OrRGLol0PZj2jSdh4oSzh1p+dlG4afPloTXypmCDvD7YJBeF2uSdoVZ5b7BZLg82iheqd+Lo+4L18leBlVISqJF7AmH5brBcfhkqlWdCi2VhcL5EQvOkOfhb6Q49J9vDz8i+0BNyODRDegIzpS/wuPQHZ0gs+KjEA4+KlE8/PU+TWOBR6Q8yT5P+wKPSF3hYYoGHRcoeS8wDoug06Qsggj4qPeFH5GToYSd49gVmSH9ghsQCj0m8/HGJMQcec9v6Ao9Jb2CGnDotoCKe9gcflnj5o05olfJHRIK/lHjw5xIL/lJOBGbIjuCzUl/6osyZ/6J8dXFA/ltptTv/S8Mt8vZA02Ev3LrcCzZ81fO816XN2z5oBIyAETACRsAIGAEjkEcEqqJ3vbF2rVwZjMpHQvWy+QihqokKqjk+zMiLww8Gy+WmKcVpiaN4l37tn78ivb1WuT5V4yNMaaEkvBEplIQoR9V48jaSVxAhBeFJPfWShRcTpc6IUqlYwItZRT28Hkk3QH5QcjZSNb29vd0VD6MNEEIREvNxQuDl/BDhqFze2dnphGAEYXgghCIUIxgzK7NUXG3buXbntzP4qPcxhZIWL17srmvSMHCd79u3zwmhqTyQ89H27JxymEBcpDcm0hvvlZOxmNxU0yxeuOOZj+ERumj5Fe7uM9h6mTe343Iv3HBl8nzFkoarvHC0ygtHX7s81LL/hvJG+W9LV8gnFlfJ7YsjcuuSRfL1SKn8Mlwqr5QvkuryeRINPiubIr+SveGZcjz8mJyMTJfjeHuGpokEHxUJPCy9wWly0nlqPiK9IV7/0omeCJ+xwHRBzDwVnCGnAo/JqSDz49ITfFxOhB6TE6HH5UT4cTmOJ2nocecdeiqE52dCFO1zAup06S9HDEUUnS79AURTvEenS68TQx+X3gAzwijfN134u173nTPkVCjxvSdDj8iJ0MNykuMNPi4ngzPdsSC0ch6x8C+kN/JzOVL+qKxaOlN+UjpPCpfUyjvLm8ULNG/wKjuWenOrLnesly+/woN1uOHK6+c2XHlD2erf8x544KI8GgHYqRgBI2AEjIARMAJGwAicRaCy6c+vrOhYe2k4uu+aYGNs1Z5DLvdVDg8v8uLQEfN27dwp99z9T2mIo4mCTZNuvNHlyovFEnlL8wJE0knAhdnvncfrVBNiCKHxFK8hdDYUCrlQWnILIoSqh6OJoOeKTwhOyieVOKfMWKqnHmIoIjPpB+BNxXhyNpKnldBx2mOwttJ2TdWOmdymxzXYceux8T7niRjX3NzswrUJ2yZVQLL3cSqeti21DaodYmdqa9gbtsl1jEcoKS8Ii9+xY4e73vHOVVtL1W7aptp2tjQCY0cg1W9T8rY+SWR+jwlJHfriRDTEpVd6XNHMr9d3iRdu3nZdVWf95dUdq7xw02+9ipYVXlX3yrfUbGi4oSLa8BcVDQ3/M7K64ebyQMP3KiON9y2ce/Dp4PzjpeUvnagr+410lj0t28ofl4PBGXK8HCHzMekLPSqx4EPSH/q5nHIh7NOkL4g4iZcmoe6PnhYgp0lPaIYTK9kWC+ANioA5Q3rCv5SeMGIpn0Xs5LPTnajJPlzYfOARiTvP0UcS4fN4lbq/T+wjIYjOkJNh/naa9AQJm0f8xPP0kYTnaZBjY1tCFE14per+WCa8VBNC6zSJu+OflvBcDXKeic9wPHih9gZmOrE1Vk4I/+PyWmiWzF/0ovzrwrL9bw02nfDCXcuvqGpZ7S1rrvNqOpZ7tV0Nf1EZbfiLyo0175zfevVZ99D2wggYASNgBIyAETACRiCPCARbL7u0sm2eF2gKXBRoPDl/yy6Jx5Jv4Mdu+GB7PpcAA3gG+AgBFGbS3KLJ4fRnXhfL5MmT5bHHHx/IkXfuXvNjSyrBQ0PjEUkQ5shbiThF8ZpnnnnGiSkqsJiX3uBCVLJIpwIpzLBFFUIR/F555RVXJKiurs7lZSU/69GjRweE0Fy3tlR2xjmpRyiVyxFCKRaFtyJCKPksYYatwcxsLX1bU9vTfL5qa1oxHq9biqDhhUtRNMTonp4e5xE+WFvlug3a8ec6AXKI94m4Qot+L3nur87cY7n7rVjcFcikSCYBPL1xkZ7TkTzPd26Rq8tWyjtLV8jHgyvl9sVh+V5pWH65ZLbMLn9JKgMvSjTwnGwNvyCHyp6Sk8FZzpsTsTDmRFCWCbHQCYhObERwTAigbJvoMykACMM/GHpcAuUvya1lEbkuEJU3hl+Vd4Ub5W2RRvEqO8Wriu7ygiaQ5tEIyE7FCBgBI2AEjIARMAJJBJZGr/cqo0e8UMtJL9AUf7Jjs/T77+VzfYySo8ff0dEht9xyy5BFmVQgLSoqkrvuusuF8iIW5KNggMco4fEIVIhx5AgNBoOuwAqeiypKIbCo2IJYpYKVbrPl4KIVDOGjYrKGxy9ZskRWrVotGzducCIo7eAPi1dvXpa6nss2yDnwgAIBbufOncK1SAEfclgiuKutIYCqPSWLoSou6/u2TNiVcvDbmnJEeF+4cKEsW7ZMKFBFLlrSFKhNaVeufVy+2Juely3zj0Bc+E9c2Uu8Q52HqPMXTSQy4r1TEpdTZH6P90k81iOx3qPSd2yfnNzRKac2NEhzeIGsKXtRti9+Qg4HHpdTFQ9LX+RnzitTSh8VKX1YpPxhFz5+LPyIHA9Nl57AE9JX/rT0B56c8OJnuuJvD6H/4UdEyv5L+kKzZOmS56R4/jz5QKDp/7H3HuBxXFeWcFmWZY/HGlsOI1tylOX1esee/Wd2Z+bf2W//f8aekUUikMqyJEtWsq1gSY6yohWoRBJEaKQGSCpQzJkg0VXVjcAIkMihAZJgjmIEAzK6++x3XuOBhRYAgiBCA7glP7+q6u6qV6duPfCeOvdeGJYfhl2J71j1576eU3l9xL+iZVMQEAQEAUFAEBAEBAFBYNwgYG3/jpFXdf4qswKGpxwvbqtHWx8hy+PPfRn9K9JkjHb6OSKGiD777LOIjem7Yr0mR9kztJ7h42OJlOpvrPyM5AhDtKlQZO5KnR9UE56Ss7FvolOTULqPJOs0wZeamqpUofyceRtJOFMVyXyZzNnY3NysiMLRf0oGPwLakibYdO88Gj8/d+4cqAhlxXhiwPygzJvKnJYk73TTxLHGVfq+bVBjpW2NilDaGzFl1XgdGs9CSSyMRlsj8S6LIDDWEeCcwhYIBtEeDJOjah5SZCmr07cDHU1oP3MUzcf2ob1uE9orTLRsWormwnlo9s5WuTM7WWRo3XTAMx0ddgLO57nQaqUi4MlEMNetChQxtD3QFZLeZrnQajPfpitc7MieqfKEDpQgnOjfa2ORKY8LnbnhnKUwZ6LRTMH81fPxk5WFuMGshpFfes6wN103bv79LxciCAgCgoAgIAgIAoKAIBCBQEHFA8aG7fgcCVK7Go9trMJZcVSH3UdTDhMdqPZ2RdAwVyNVU1u3FsPlcqmQ+fj4uIvmH2VhpjfeeEMdh8ccCwvHSTKE1aNJxB04cKC7WNKKFSuUSo9kCnEgsaKJqEiiT++XvidR5SSnuE7cqAZlUSASzSScWTW+vr4ex44dUyo9p93w/mj7HCs25Ry/c13bGgk4FoXSxZJYLIqh8VQtkmzXZLFTCUrciJ/YV0/7cuLRl62RYKatEWMqQlkMjcpvvvxxLtrW+ssZ6vy+rAsCo4sA/8Ze5O8s589gJ4LtLQg0n0LHqX1oPViDlh2b0FSxDs0b5+OcbzbOe9JwPjcZHblJCHiSEfIkIuRhFfaZqiJ80BPOyclCRiEzASGT+1kFPlGpQtmzBdgs7ktEKDfcqCgNWAnotGaJgnSAKQSCueHcp+e94dyoJJrbrFTASsaO3Ew8vHYZ/qdVfP56q+rH11glP/zrdaU/+pJ35w+M3KqvG976HxlW3Q8Nb80Prtu0/fufyy3/SsS/tGVTEBAEBAFBQBAQBAQBQWBMIOCreODKDdvxfU85DF81Yn1l+KhVqqAPxgnTzr6z18dhqKgmBKmMZGERVk5noREdIp7lzkS6y4W77rwDUwZAjsbFTsY9d9+lCpTo84xGr5V5undeP6+b5BQreVMtVlZWplR6JE+YX5BkiyZZnMSLrPdOSmmSWPcaOx2mTIUeST+qIKmGLCkpUUWqqMglGa/v0WjYyeWckzalx67ti8fjul50CgYSoSTdy8vLVWj80qVLu21N7K13u+rreYskiLmtSWTaIIudLVq0WClCt2zZgh07dqhCSRcryqXvmfSCwEgicGG26IfnZOpQNv7HeSfE8PeAaqFgBxBsRyjUyaB4hDrbEWw7j/bzx9F+Yi+a91agubYQ54uWoqnwfbTamWhR1dxZYZ3KznCRoU5VqIjFirqKG9msxh6ZEzQF7bYuWNT1O0X2XSiIFD5eV/EiM1wcifsuFEFy/k5yjfanku2wWIiKRaqS0GGH70242FO4WFSTLwNrV2RjSu7G9r8urGj7TMH2thvy61sNu+ojY/2udmN9Q5tRWNf2zY3bz91gVf52TPz7XwYpCAgCgoAgIAgIAoKAIBCBQEHNfcb67fi+VX7a8NUc+3dvORrONo+kzzJuzkUCx6kI3bVrlyIEWTSIufVIhpJU0IVI2DsJiOysTDz15OMg8ekMoe9rPT5uMhYt+LAHcTQaYJKYojKMhVOoEtu+fbsKjff5fOq6GVJLEpjEii6+oom9vogZ2X+ByNKklCamSIKSmGJY/OrVq1RRKhKhtDfmzGTI+HgNV3baGlXXLMxF0p3P2OrVqxUmzBOqnzHam9jaBVu62HPltDVNuvNFBucuFj7zer3q2abanc86n3m+BJFFEBgTCCjmU7GfSgjKdOsXSFOuhVS+UCZ7CH/GfMTtaO9oRXtzI9pPH0Hr0V1o2bUVLdU2mratwvmNC3A2712cszLR5ElFmycFAaUEpYKT5Fok8SlEZX9EZTR9Bip7zWQEzGS0s9CVNxk717rw65WrcbWHUVdVuMYua/qBZxuut4ph2CUhI99/2sirfSTiX9qyKQgIAoKAICAICAKCgCAwJhDw+v/BsKtKP+8tO2N4/cf/ySzHppNnx4SvMxKDdCrU9Pm4Txdx0Wo1hpCuX79ekTROIlSToFrxR4KiN8KGnyfMeAdT42P7J0fjwnlJGVr/7B9/h/Pnz+lhDXtPAphkCAk4EnFUi5GYI2nCquZULvL6eM36ujUhw+vjdett6XsnrbRtsCdmJPtoTyTYCwoKVI5QKpCPHz+uClZF3nTaZl8t8rujta3Hx/M71/V4uI+2xmeMqmsnEUpbI1HHEG7aEEk8p605nzOxud5tLPLZ088lbW3evHlgmgvizGebzzjxpwqc9yVyce7jPWOTRRCIRgRomSQ+nYWSAl37QiwfT5VoZytCrWfQceYIWo/sRNPuUpyt8qGteDFa8+eokOuO3ASwUWnIEHeYLJI0EzATAGsWQirsnQpEIUKjiewczFg0Oco8rx1WMjrMFDD1AdXAS1e78U/rfDBMFnCqgeEtxdfNknaj0N9i2NV/GhP//pdBCgKCgCAgCAgCgoAgIAhEIKCKNPmPG96Sjus9le0/yC3HggPHwv5NLw5xNDo+wz0mVrNubGxUIeJVVVWKCGV4PMPESQpS0UfSwUluRZIQF9vOzp6NB+7/uapaP3VKPyRpXAyoHL3t1qkoKdnapXMZbgTCRBZDlhmuTBKFilAnAaWv/WLXKZ+HSSutpmXuS65TpUd7ol0xPyjtzFnARocsD/+dHvkzUBVKJSLD4lkxnqHaLDpG0p3kMLEZimdsotmeJov5bJJEppqWPbGkqjsnJwcbN25EZWWlUh8zH+358+eVCn68KpBH3rrljNGCAAlSEqJBdCIYbEag9SQ6Tx9A66F6NO3chnPVBTi1dQ2aNyxAk28Ommw3mk0WRmJLV+QoiTESbQE2s2f4utpHEk19P039ZjCknPwmeonlYK4LAY8L5/JnILguDWU57+HXK5fjm55tMPJq8O3cGnw6vxpGXuWzEf/Slk1BQBAQBAQBQUAQEAQEgTGBgL39OiO/rsworDnxrTz/8a9Y1cfe2L6vPRQMMcOWI/wsWtyc4RkHlVBUR5IgoGKKyilWUPd4PFi8eLFSrJFwcCrWtPJKExGDJWCy3O6uqvWT+lePdqlL42NjkJ7mAlUvoSBdvpFZiAev33mdl3vtzmONt3XaB/HSjdfH0PgFCxao4jVUHJMIPXTokCLg+6vkTfvUbWTu9sDO4lQQ9vcLKgv5ooHqYz5fTMPAPLx8vpgvlQWkSNxprHoj3PXzNt7sZKiuR2PHnsekIpREqFYfkwgl6c7CaFTm9hYar21soPe1v3sunwkCl4oANcrh0PYLv7ygW+YnuoVD4/V3w8Rn+NMLvwwCwQ6EOpoRaDqFjhP70bK/Emdr83F22yqc2/ABmn3ZqjJ8hycZARZHWvcOwOJHLJhkhQsgBa1wMSRVHEnl+dS5RMM5P0masgVNFlMKK0eVelQUpGO+QBRVo07Cmtuq2n0ulaQp6LRTccDjxrSVC3Dduq24xqzHZwr8MKyKPxrr9/3esKviv5Jf9bzhrf6RAXxiTPgEMkhBQBAQBAQBQUAQEAQmNgL4hFGw9wvGxp03XEs16eqyG5+u3V3SEQJaVXECOiIMP7vgplxwQKJ/jY5+bxWSuZ+qUIYrU7FHNRUVfAzdjVSrDRWB0fM4mch2ZyDbnYmMNBfuuO0WpR7tK9+o3h8XF4cHH3xQKe5GGn1WPReSqvewZU3oaaUet6m0pV1REUk7o0KPSknma9U2OdL3cKjOx+eHpCd7ve48NsnQI0eOqOrlTA3AsHgSwySII9XHPZ+L3vGd6N/hiwg9LxEL2heJUCqQaXNU2RJjKkL5cocpMFiYq6WlZczbmtOuZH18I8CXsuEXs/z3Rpgu1f/yUHNN1+fM5BAMAQH+fee/U9SvOhDsaELn6UNoObwDp2rX49S2HDRunI+W/Gy026no6Cp61F0sKYIAY85QJyEm6z0JQsHj43i0epNw2nRj3uIl+JpnC75qV+D7dsVZw1fXfqXPf+abvvKzxvqdDYZV9cOJ7WvI1QsCgoAgIAgIAoKAIDAWEXC7PxW7uXrL2U6gmU5HiKqMrrKuY9A3Y6goidB9+/apqtYs5kIigYo1kg6a2HL2I6GKZMV6EqRzst144rFfYUpXblFNhPbVT7r5ZlWZezRuBQkvJ0kzEUkr2gkJKU1MkexjsaR169ahqKgIJJGpCKVSkiRob0SoJhVH4x4O5Tl5befOnVXXW1tbq8g5pgggEUpcaB9OVaPzGZuItrOUZ4wAACAASURBVHOp16xtjaHxtDfOS0w5sGbNGmzatAnEnGkJOL9RDerM/zlebGwo7VWONQYQULlAOwH2OoJFc6Vd+lEVMxFoRmfTCbQd242W3ZVoqjTRUrQY5/PmoMXOUKHxLWYK2pSicxZgMkfoTCE/P0YIf5zwExL0EjExUxGwEtFqJSInZz7+ZfVGXGOVNxreqpNftEs6r7ZKg0bh3jbD9P+fsegSyJgFAUFAEBAEBAFBQBCY2Ags8V/1X3zbig62tqONGbuCVGnQsdI6juhyskgK6EYylKGjVOuRrGK+TJISJBfYSDj0R1Loz3Xf33cv9zMSpLOzMvHWG69jSny48FJfpCj3T50Sp6rbT3v9NXUDSICM9EIihgrAkcDncvEd7O81Oe4kz3XIMlV6TLfAAjbMlUk8xvqi7cjZa2Uor437SYQyBypJX/1sMT8oMdLPlsZosLhPtN/pZ8jZc103hseTeGcuVqZhOH78mLoPY93eZPyCQH8IkBZlIaUAFaKBIAJUqQfbEexsRODMHrTs3YKzJStwouB9nDIz0JKbimDuhbB2hrmrYkkmiyjNUlXkVXEdlRv0EokvIROFUB6ADSCXdpWKZl8ysM6FgjWz8eN1G2HYtTB81fikVXHQ8NWXG3k1353YzoVcvSAgCAgCgoAgIAgIAmMRAb//KsO7taiysRmtdFW6CdL+3JrR+YzkDUN5fT4fFi5coHLukWDQqjVNNkQj+ZLtdiMrMx0P/PzerryjFyFJ42JUhfsD+/cjGBydfJTEmgQhcY1GTC91TNo+nDZD5SMVkGFF6BY0NDSoivHMTdtXzsbRsf6hPasmQpkHVYfGFxYWKrU1VYtORSgVtBq7S8V8on5f46XnJmJINTbTMKxevVqpb5mXVadh4LPmJK2H9m7L0QSB6ESA6lCGzTNvaPtHO9FYYaNx40I0+majyUpDe+4sBDwJ6DRZJCkRIXMWQp4ZighlHlAWSFIKSJOVxlPQppoLbc7PBkB6iYpSyOQB24CZhhZvEkIe5id1I+CdhYrcuXh4/jJcYVXA8FafvdZbdfyvrNJ/MYArjFde6Wq4Yiy6CDJmQUAQEAQEAUFAEBAEJhYCJEjzK4vWHjqpCgDRWaGiI1oXqtsYckoCwkm+aELCuS+a1pl79Lln/6jUo1SHxl8kxD42ZhJeeO5ZHDl8SGl5NXkykveFCt3c3FxFQEcTlv2NRduB7ql6pDqPxBTJXhKhGzZsULkyGa5MBfJAFo0/e70+kN+NxHf6Gg+VobyHzEt56tQpFRpPUo5qaxZLYkEf4kRVqMvlUvdZ46Yx1gpbvc3P9fpE7zVWzp7EMtN5ML8x5ymSzlSE7t+/X+Wj7e1eaQWvti3dj4TtyDkEgZFDQMfOh4tBqqD6zlZ0HN+Nc1tX4ZyZjnZPMuBJBHLDBFTIdCHoSVUEaafVVSTJZn+hcJKT2ApYSQg3FlqS/KJObGR9aEjgDpu2lQLaY8hMQJudDtgzUJ/jxoPLcmDkVTV/2a449W1f5VajcLvn2vzti77mq11qeGvSpHDTxHKv5GoFAUFAEBAEBAFBYCwiQIK0oKYoo+GoqoLQhhA6tR8zcp7TJZ2J1cDHGlEzK2Em7rzjtosSowyvJ3n6yMO/UDlLq6srFTa9ESuXBNogvkzihrkPoz2cmrbAMVKhx6JbrJJOApDFkljA5vjx40p5TLKwtxyhg4Bm1H+iSTRtF7yu5uYmVbGcZFx1dbUiglnRnISdVoQ6ybyJTnAO5vq1mpbE8XvvvadId+Zh5XPCNAxU45KQ1ramyc9RNxgZgCAw6giECzLxBWwIAQRbTuFs7QY0et8FiyhRHUrSSYi8oSHyBMeRw7HdSkernYR6y40/LFuJq8xSfNauwOcsPz5rl+Orvkp8zar2jkUXQcYsCAgCgoAgIAgIAoLAxEKABGnhjqKXKnYp94nOC5Ud0bxQkTUYcmO4fqNJJ5J0mkDR4bTM3Uiy7g+//53KKXqx/KNT42Nxy5Q4zJz+tgrJz/N61a0g0TIaS01NzahirclPjS3vIRWhVD8yVJnpFrZu3QoqI0lOsZI3q8Zr4lBjpgnFsUBYRY5dXwN7hv0zNyhDs5kftLKyUqkUc3LWYvHiRSpnLDGiHbI5ye1INehwPQ9j9bjO55i4cZu2xhQMK1asgGVZSn1LIvTw4cM4ffr0mLc1p23JuiAwnAjwvavKN4oQWo/vwbnNC1UYfaedClgsrJSoiFIh9kaO2BOshwbrNisdjd50wHwLR9el47FV6/A3ZhmuMath2CX4K18lvmrWbDQMfGJiORhytYKAICAICAKCgCAgCIw1BLoI0vu31KKjqzRTOABuOF2lwR1bE0cMjY6W6uo6hJuEnVaSsbL5wYMHu6tNU8l46y23dOUeje2/j4vBn//0B2RnhaveL1m0SIGlr31wyA3+V1QjavXhcBFfJKL0sTVJpckpKkJJMufl5aGsrAy7du3CRx99pEjC0SKNB4/mx38ZSdxym9dFIpR5KU+cOIE9e/agoqIC+fn5ihR2Vo2PJEE1jtK7u20qEgttY3o/yVCtCGWhNxKhJN2pPibpfvbsWaUI/fjdkz2CgCAwEATUPBcMINRxDmd2leKEdy467SQVohwyEwFzVldIvChIhbQcGtJyRHG0pyPkyUBnbiravLNwJHcO/rwyB5/xluBqqxrX2PUw8vw1QpCONQdJxisICAKCgCAgCAgCEw+B3IZPGxv3FP9HfjnO0dNRicGiN8ae5BHzKbLCuJNYI9kRua0JkMH2PB7JE+ZoTEtLUyQKC9jk5OSo8G0qyUggcjwMqyWppRWKmtCkovGZZ55BXOxFiNGu0PoH7r8X6akpXQRpJubMzlYVxQfihA7ld/T4SQ4xRHuwGPb2u95wJcHMnI0bN25UORtJClIlyRyhrKjOEHLnohzuKMwH6hzjQNd5jUeOHEV9fTg/KFWxK1euVCpZ2rlWfhI33fS+3vCVfRfI0UhbIza0Z6YeYH7Q8vJyVZiLRCgLc5GUdj7HvIfa1gZ6P+V7gsBEQ6Dnvxi41XPhM9TZeg6nKy20WimA+Y7KFdpdZImh9WYygmaihNhLUakxZwMtdgZCngSVL7fNdCNoJ2C/J12RpFebZfiMrwJftyp2G56Kbxurt19tWNX/4/Nm1T8advl1E8/pkCsWBAQBQUAQEAQEAUEguhH4hJG3fd63rHIcbgsAoQ5mB2OSsKhdGEK9cOHCHuHDAyWFeiOWSKJoJR4JUapTmV+QajLbtlFaWqpUfI2NjSqklvkF+1tCoSACgU6wX7liOeJjYxAf3z9ByryjU+PjMG3a692EGK8pPT1DKSY1YdnfeYf6M56TZBFzel4MX+Kqm/4usdSN+xiuTHKK5B9JQJJTe/fu7Q6LvxiuQ319Q3084qUJ8shjE0cSoVSEMjSeNkXbIrZUydLmNPnpxExjKX1P0tOJB3HjtjOtgC6WRPWx1+vFtm3bsHPnzh4vM/p6pvraH3lPZVsQEATCCIRD57nOF1nBcJqeUFBFpXQiiMCZgzi/eTFaLZeqRh+0EhQJxtyj4byjYeVowByD6kEhNMccoTnU6tIOKxWdViKCVhI6zVS024kIWdNxeN1s/HpVLq42y2FYFUGjsHavYVXlG4V7Gq/z1R79tqf8zeh2D2R0goAgIAgIAoKAICAITDQECgqu/IS32rrKU4qKk9SQBtCpnJzodf1IpFEBRiJJkyOaIOmNAHWSKVzXhCiVoSRVSNqxujlJKyrJSITqQiskvDTpxX6gSzDQgQMH9uPO22/BlLjJYG5RFmDqq5Egffo3T3aTo/q6qFytra39WE7NgY7jcr6niSLmUNW4RWKptzle3g+Ol5iSoGLV+IKCAjDlAAslaYUe1aC6aWwvZ5zR9lviRhtqaGhQilja6rx585Tqmbjo9BD6HuteYyn9BTK0Lyyctsbv8IUJ0zAwZy5TMFD5TDUo5wreD21n2qajzWZkPILAWEYg/JeRb1UDYIoeputpC4Wp0vbje3GqcAHarLQJT6QNNTEnx4tWQt2FZisDTb4EHMlNx1OLlsGwqnGjWYFv22Xthl0SNDZUthve0hkTzeWQ6xUEBAFBQBAQBAQBQSCqEbgxN/fT382vKzKsUizcdbhL/TFwInC0nDoSbyRJNIFCYvT111/Hgw8+iFmzZvUgoTQBRZKKYdysOF1XFy600tzc3OslXD6REsL0t99EbMzNfZKimiwlOXrXnbchJSkR7qys7mvitfEaN2zY0OsYh3unxkBXsneSoCRCOT5iSgJw/fr1qnI688OSHIwMib/YWPW5Lva9kficY3GOx7nuPD9JdBK/VCYWFxer3JVUhFIpS5JYp2bQ9ke89Lrutf1O1L6vFxrEhxjSzti4/e6776p8tMzFyuJUVB+fPHlSqZyd90Wv6/sW2evPpRcEBIHLQ4DPVkhFm1A5GlaPkiAlTdrOYkyH6nHeNwedZhICZpIQpKI2nSA2kKQKjrWrAmRvodbjxv3L1sKwq2B4q3CdtQ1f9VYeMHy1/xTVDoIMThAQBAQBQUAQEAQEgQmHwBL/Vf/sqysyfOX4Y1ldl7cU/QQpCZJIkumNN95ALHN9TpmCF154oftzFk8a6fDtyspyxE6+GVOnxF2UIKW69KUXnlN5RyOJMl4jc55qkufy3NnB/Zq5VklOLVq0SIWFs2DQoUOHes2NOprjHNzVXfgVx06loW4keZn/lCkdSPqS/GWhqNzcXEUMk7jrjQSNvIeyfXFFqE7PQIUt01tQEUpVN0Pj9+3bpxTdF+5UOC+oc1vWBQFBYOQR6J4zA53oDAbQ0dmJtrZmtJw7gaY9pWj0zgHD5lmESdSO0ap2lHENtW0GrETAMx3ITcdZbzravCmoMefizjUWDNuPz1jl+J5ViyvN6sQIn0Oq3EcAIpuCgCAgCAgCgoAgIAiMLALu0k/9D29tvpFfiTsKyxCOIg9GcwpS5QWySryTeCLBMn36dEWOTomPR1xcHH7xiwcwY8YMpTrjjwKsoqvkLsObYLW5qQkPPfQLxMVMugg5Gof4+Bg8+sjDmO3ORJb7QjV357WRmLxUReZQusokl6mWjBwDsdSN5wtjO5RnHpljkRDVOUIZnr19+3Zs3rwZJNaJPQk72pdWNbKPJOed90vWexKixIpKaDaNG1W2VB8zHy3V4FVVVYp01+ktIm1NW4LTxpzr+nPpBQFB4PIQuNhzxc/5fLa2tKLx9Cns27MHZRXl8OStx6JlK7Dk/SxsWpCKVk+yIkcDSjWZohR1Q01EyfGE3IxGG1DFx8w0lYc0aGYg6GERp5koXTMX/9/KAhh2GT7jLQsZdlWekb/rfxve2p8apv//XLex4SGjuOFvRtYJkLMJAoKAICAICAKCgCAgCFxAoKDgSqOw2vMdqxr/aW3F6UAAwQBD5KJ7IWFH4kqTUSSwSIZSPTolPqzajI+Lxa1T4/Hyi8+juek8EAqHAA5XBSrtWDLMOi52MqbEx/RLkMbHxeGWW25VxC7Hr6/F2ZNQYhEfXq8sA0OA90HnnOQv9LYmeknCHT58WBGhVCiyiM+yZctUjlCGdbtcLhXerck83o++7o/zXk3UdY0Tezad+kIXO6MadPXq1YoIZWGuXbt2qWJVzBEqiyAgCIw+ApwjIxvnSz6jzB197NgxldKiurpapVPJWbMG8+e9j9mZGchMcyEj1QVXZhayMjOxYV4y2u00hIlRTeCFizBFI5klY9L3SPqhs4Vw8TE+A1RQB6wUtNnpCHlnwV6RgX9ZtQFfsSqDhl3d+KXCelxVsB2GXbPpG5saNn0pr/L6C/9AlzVBQBAQBAQBQUAQEAQEgZFF4BVcYeRXLidB+vdmcWB/SxuCgaDKITb6blvfI6AzxyJAmpwhgZWYmIipU6d2E6TM8RkfN1mRlU/95gnUVFd2HXB4UghwTMyLSJKWofXMLarzjPbWx8fH409/+lN3vtS+CDaGHdNBlWVgCPA+OMPiWeSKeVSpCCVZN3fu3G7CU9uP7vu6B7L/46pQksmaDGUKBmJLjDdu3NgjHy3TFFBxpgkYncJAbw/srsq3BAFBYLgQIBlKIpQKehaXY8FCFj3jiyO+iOTLDvXyI5NRDuFohwx3NjKy5iDTnQ23OxvvpSeiaH4ymr1uhMxEBFjRW3JuCgZiA8oGgmYCWsxMIDcVq1d9iL/1bIbhqwxeb27F35lF+LpZ1mbk72gwCvxfHVknQM4mCAgCgoAgIAgIAoKAIHABgVcKrjTyqnKvt2raDWvbqcqzzQgFgoj+IHuoXJBO4iopKQm33HJLD4JUE5OxMZNw9523Y87sbJw6dVL5mU6V4eU4nvo4dDJfeuklxMRQPdp3xfqpU8LE7b333ttNMDmvw7mulYvMAzrRFieBxvXIhXg3NTUpNSLzVFLdRHKOuSup4v3ggw+UY08ST5N5QoT2JDqdtha5TqyIm8aOtkg189KlS2GapkpDQMyZ7uL06dNgwTPeE1kEAUFgdBDQc6bunaPgPipCIxX0tm2rVBdMecGXR5wH+pszs92ZYEvPmoO0rLnIzsrCB+mJKFmYilYrFfDMUDlHeypIRZ0oZPFEt4EUhDzJaPYloc2bhA+WLsU3csph+KgeLcePzCJckVe336jY+4UL/0CXNUFAEBAEBAFBQBAQBASBkUXA77/q6oLqomvsWr7NhnnkBGOSwf+ifdmyZUsPBWlKSgpuu/XWXgnSMGEZoxSlv3nycZSWlChVG8nNy130MUjOUT1KZWhfBGm4aFMM4mInKQUsndH+SDt+xjZalewvF5vL+b128qk+pArxzJkz2L9/v8pXybyVDNtesGBBD6eejn1/eEaSgLJ9gTDVtkZMmCNUK0KZj3Xnzp04cuSIugckWbTN8/7q+3Q591p+KwgIApePAJ9LzpfMqcwXFnxmqQjl30qPx6NeHPElR7cidBDzZbY7QxGkGe7ZmJ3lxvupM1Hx4XS0MISYxWnMBFFNimpSbCDCBoJmClq9iWgzUxG0ZqHRdMO1fDluXFcOw+vHjZ5tMPLrDxqm/4sj6wTI2QQBQUAQEAQEAUFAEBAELiDg91/1Q5+/yPDWwrArkLXzMACShtGehRSor6/vVmBS3UYF6e2339YPQRpWdTL0/c47bkdSYiLOnGlUXunlkDyhYFCpGFlsKTaWYfV9V64nQRo7eRI+eG+uCme8GEGnFaRr1qxRRNTlu9CjdwSNse57Gwkd+5MnT6o8lSUlJSo/6KpVqzB//nwwjJuOPTHRZJ6QoRcITtoSsdHNaVvajohXWlpad55VEqEMo/X5fGB+0N27d3cToc7Q+N7ulewTBASB4UGAcyQXPVc6+8gznj17Vqm4Wehs/fr1Ks0FFfQkQpmeRc8DlzNnsoDg7Mz07pad6Ua6OwvvuqajZH4S2qy0rrB6qgTD+RdFMTnRFZNy/c5noMOehU4zFchlXtJUpSI9bqXjuaWrYHjLcYVdi2u9/lbDU/HtC/9AlzVBQBAQBAQBQUAQEAQEgZFFYIn/qn+1dxQZvipca1W2/bm0gW5Z1BOkVMpQHaNzINIJZHGdO+64o1+C0qnsZJX5X/3yYWzbWoxQ6EKORO2cRjqi/W2/N3f2AKrWM7Q+Bvffdw/Onm1UYckXI/j05yQIWahpMGPrb9yj8RnDsJ05QhmmXVhYqIg6kqCRBKjGQDv60vckRXvDg5jpMFmuE9dFixap9ANUhG7fvl2R+rwPVJw5FaGjYRNyTkFAEOgbAb6s0DlCd+zYgeLiYkWEMiyeJKh+3tnr1tu8MNh9JEjZGFqf5c5CFnOOZsxC8cJktNhuVYTGSQbJupCDYgMXs4EUdFiZ2GtmIm5NLj7rqcRX8msav2yXXzeyToCcTRAQBAQBQUAQEAQEAUHgAgJ+/1V/791RZHir2m70lDffsqG6K7g++hWkTU3nu9UxJNVIkN51550DIkhVqHtcOOR+SlwMpr3+qgpLHAwBuXPndtzzM56377yj+rOYyTejvGwbQsFwhWCd860/x5XXRoKLysrBjK9vt3tkPmFI9oEDB1BWVgYqYZkblMpFOvKR181rZeN+3Ud+ZyJvR2KmyRDmCaX9kxSlcozFklho5dChQypPK5W5zkJJtCPdnOSo3jcyliFnEQQEgd4QOHHihIqQYKEkXVhOz3t6XnTOBXqf/s7Q9ZmY7c5ARlY20t1zVd5Rhta/m5qMigUJ6LDTEGRBJvNiZJB8LoSh2ECkDQQ8LrR7E7B7ZRp+mFMIo6Bhp1Gw9wtGAa40gE9c+Ie6rAkCgoAgIAgIAoKAICAIjAgC/22J/6rv+upIkJ7/x9wq/FdfKc52khyN7hykJHWCwRCooCEpRAeRocN3333XgAhSTVjqftLNP8X9D9yvqp2TSOJyMTKSY2hubsFfXn4RsZNvvihByu/MmP42gsEAQgESVkGl6nOqYPtzbBn+fLEx9eZsD9U+TZ5FjoHbVCLSqd+zZw8qKiqQn5+vCn+QrKMjn5qaqhqv1enY93e98tkFpShx0422TlxZLMmyLGzduhVUlbECNfMOyiIICALRgYCeK/XcqUdFFT1zKh8+fBgswEdVd25urvp7oP+W8YUH/6bplyCjMR+q0HpFkM6GK2sOsplzNH0WNr4/C212BpA7HUFzluSbjMg3GUmEybaQo73agCcRTXYmQp4MLM55F99eWwLDqmg08mthmJV/NyJOgJxEEBAEBAFBQBAQBAQBQcCBQG7Dp7/srfV9yq5s+V+5VYFPe4qw5yxJlugmSLWjyYrlmmCkM3nPPfdclKjUpGhkz+JKN998MxISEhTZ5FTW6fM5e6aJo8JnSlwsWJk+8njObYbW33P3ndi/fx+gwvnDIf3M/chxX8z5pZNcWVnpPP2IrtPBZ5gnCThWLGflco6HxZJI1NGpp4qR16LvhxChFwjOi91f/bnGjHhSXfzee++pYl5UhLLQConQU6dO9QiJp51qAkb3I2occjJBQBDogQCfQ75o44sj5gjlyws+u0VFRUpFz4gAPut8caTnTD7zeh6Ilj7L7e5SkM4G1z9InYGN701Hq1KOulRV7jbbhXaVd1RIsF5JMCFPhUDvxQY6rGS0mykI5aagnZ/baViwcl7nV82StYa3erdhlv93o2DbV43chq84/sUuq4KAICAICAKCgCAgCAgCw4pAbsOnr8urzjN8FY03WrXHDE8p7MPHejh70bxBtaKTkHvmmWdwy5R4levTSVAOaD2OxZXiEBszCQ/+4gFYpgdtba2UkipSUyk/Qyxgxe0gThw/jscf+9VFzsWiTTGYOiUea3NyekDJwzL/5kAIUl4j83SO1kJSlMV8GB6vC39wTGya1IsWpz4ax+HESOPGnmNluoEPP/xQKW5JmDMVAZW4JEKbmpoUMT1a913OKwgIAj2LJUXiwfQVzA/NOXL//v1gsSTO1UwnsmDBApUeheQn5wD97Dvng2iar9Ky5iLdPbsr12gmMt3ZmJOVicysbMx1zUTpB9PR4U1Fp5WEThVWT3KHuRSFHBVyVGxgMDbA6vYBiypsF87baXht2eKWz1r+s4avapfhq91grG+wjSX+q4bVD5CDCwKCgCAgCAgCgoAgIAh0IeD3X3Vtvr/IKKjCl61aXJlbhuyd+yJ9wKjdPnr0qHI66YBqBc6rr7yMe+9hqH3/qs6+Pp8aH4v42MmIi7kZ06e/hX17dyMY7Owq5MTw+yACgU7MmZONyZNu6v88cTGIi52MF55/TpFdVBbpheuRhab6cpbpUOfk5IxaiD1VUJoY7WuMsv+CYpT3SxMixCU7O1sRJSRMVq1apZTHzBHa0NCgbID46tQO2j6kFwQEgdFHQKtBqaDnC4vjx49j7969qKmpwcaNG1Xhs8WLF6kXHXzZpVu0kqD9zdMZWax6n6UIUpKjJEwzsuZijisB+dlvodWbiZCVKIpAIYTFBobFBlJwLteFJ9Z4YNj1u6/xlbV+zVdWeWNuw6fFZxEEBAFBQBAQBAQBQUAQGAkE/P6rvkiCNL8S15qVMMxyvFpej+AFHm/0PdR+RkDljiZGteOXnZUJV3IinvrNE93kJUPc+yJE+9uvqs7//F6sWb0SHR1tiiQlQbp79y7cfdcdAzomv1ddXdUdBq0vh443He6BFGritbEKOUM2R3rhOKmSonpUYyx9TzKUyjCmGGBPMpSKUCrISKCQSKGyjEW2WLDKWSzJeS+JMxf2et35uawLAoLApSPgfJb0s+XcF3lEfsZUIsypzLzPJSUl6oUGX2zMnz9fvSiK/JvD+VC/FBnLc2O4Un2GCqfPdGeBBZnSXC6sf2+mKsgUUgWZkoQcGxZyTBSYg1FgjqffBMwkwEzDPk8mfrZoJQxvJYz19VWGEKQj4Q3JOQQBQUAQEAQEAUFAEDCM/+b3X3V1fl2RkVeFb3oq1D/IHi2qQYdD6RjpQEbTNskm5nNzOqXZ7kzMzspEVmY6Xv3LS/jZ3XciLmYSWK2+PzK0r8/C5GoMXn7peexq2IlAoAMvvvCcCsXv6zd6P38774P3eoWMjjhVSSQ+nePva53XSad9NBbivHjx4gGNs6/xj+X9JD90jlX2vBadH5TFVUiEMl0ClWUMjT9//ry6txfLYzsa91LOKQhMNAR6I0T50ofPKfOD7ty5E9u2bVNE6MqVK1VoPJ9vEqE6LJ79WFSFXsq8yzyjVI6SHOXfUaUcnTsTTbYb8MwAzFnokHyjQhALQTwsNsBnq9V2I2CnYteaBPzruo0w1u8sFF9FEBAEBAFBQBAQBAQBQWCkEPD7r/p8/g5FkP6tWQ7DW4FbCyvQHGCuzehf6PguWbKkB3EXVsGECdJstxupKUn41S8fGRQ5qonOqfExKuz+9ttuwbTXXx0AORqHuNgYlaP09KmTKo1pJJocOwk0EmwDcWLprFPRNNILx8nm8XgUWTCQsY6X75AQ4lmKLwAAIABJREFUYWoBqmdXrFiBDRs2oLa2FkztwLB4KnqdofEaK2c/0vdLzicICAJhBPgcco4lGcococztS0Uo51y+8Hn//fdVaLxT/ekkQTnn9qYWHS/zW+R16LD69Kw5mJ0yA2b2DLRYqQhZVLYlIMDCMhZzkIraUTAQGxh6G0hEwEpAp+lCm5WC9etmY/LqvP2Gt+oxw1vxqOEte9TI2/6YkVf3rZFyEeQ8goAgIAgIAoKAICAITCwE/P6rvu7zF33Krjhr5FWFPmNXHZ/sq8XBtk4gEK6O3UlfM4pD7m3b7pe4o4NLp/e1117DrbfegsmTJyM+ngWZLj1HKRWhYUXpRX47ZQri4+OxtbhYkaO9KQk1ibZ582alTox0ViO3qWCicz/Six4nKzBTPekkECLHGM3b2g44Rl4D8eT1uFwuVU2a+xgav27dOmzdulWpykiEnjlzplsNSixkEQQEgZFHQM9DnEvZensWmcKCOULr6urUy4y1a9eqF2h8wRFJdvJ5H6tz2XDNs7Mz0+HOmo3MtFR4s99Bs5UmZKiQwWIDo2EDdorCfdPqLPy/6zYEjYL6wPW+bQFjfQMMa3vyxHJU5GoFAUFAEBAEBAFBQBAYKQT8/qv+Nt9fdI1VVWjk1eBqqzLwf6wqVDc2hYu1hwASpNHMC5WXlyM1NW1AKkyqhl588UXExgyQ6BwEiUriNTY2FjNnzlQsgnbsIykF7eBTkajDtvtzfPmdvLy8HorFyGMOx7YmdxmGSjJxLJEKHKsmQlk8hSQJq8YzlyBzChYUFKgcoSyWRZVZb0tfZExv35V9goAgMLwIULHN3NNMZbFv3z6UlZXBsiz1TPP55jyZmpra/dJMz1f8rL/5VT5zIy1rDtypyVjleg2nTbeE048GMSbnFELWSkbATkGHmYR2bxLqV2Xi5hUefNGswo35NTB8Jakj5SLIeQQBQUAQEAQEAUFAEJhYCJSWfuoLRbs3fc6qfdywK32Gt+b97+f54Tl4PKwaDQURpHw0SoVzJBkPHjyoiLuLObh0lBkm3dnZCc+6dbjjtltUhXmVm3SQ+Ul7U6HGx8fi1ltvU7ntBkIVHDp0qNuZ7+8aSPQtX75cqRkHctyh/k5jY6PCORqJBt5bZyNJwnEyjyBzClKlS4L33LlzigglyaIJ6qHGSY4nCAgCfSOgXxjpFy962/kLvY9zNVNZMDR+y5Yt6qUGw+L5bOvnnXMm1/ubOyfqZxoj55yt9/HvSeT6++/ORU7WTDSamQiaSQiYEkY99GHUgqlgOnAbCHpc6LRnYd9aN6YutUEF6bfMSiFIJ5anJlcrCAgCgoAgIAgIAiOKQE7l9d1VMnOOfNawKzbPrdsLlYU0xP8PsXB7VC50pKkmorN3MSeYziBDqBmGyWXvnl148fk/q9yigy3gFEmQTp0Sh7iYGPh8vgHj1dh4ujsPXn/XwPEzVJSFRUZjIanICu39jXE4P9POPHvt3GsSlMpg5hUkEer3+xVpztB4TcJovGgvsggCgsDoI8BnkXMK52POaUxnsWPHDhQXFytF6LJly1QBPr7soPqbTT/3wznPjLdjO+dLXhsV9Pw7yBdHjEigApe5rY8cPYqTVevR6HtX5RkNV6wfOJEjpJdgJTYwDDZgJqPFykTISsO+tSm4bW0+DMuf/gpwhfFKwZWGu/RTRkHBlSPqM8jJBAFBQBAQBAQBQUAQmDAIWNX3Gt6qnFfKdgTaKBwNdobVo1FKkGo3n8ThQBxbOocMzeRFhYIBRaAtXrQQP7v7LsTHTcbUQYbUa6I0ZvLNeP65Z9VxI8k5PdbIngQBC03Rke3vGvg5CUpWXR6tZdGiRRcdZ3/XcKmf8ZpJgupCScSJOUI3bdqI2lo/Dh8+rAolReJB8kWHxuv7oPdFfle2BQFB4NIR0C8bdN/XEfi5JkL50oLzFwk5Vo1naPzChQvVvKdJUD7zei50rl/q3DGRv8+/E3PnzsW8efMUEer1elFaWqpSEjASIDwnhl8WBcB04504sb1MhdV3Wi50WC4Jc5ZQd7GBKLCBdo7BTAE8MxHwzERpTibuWL1u13+3SzKM/P3vfd9Xu8Qo9M8xrKrvTBg/RS5UEBAEBAFBQBAQBASBkUTgCyuLvn1vsb/lXGcnGGDP/0Wr8E475wOtBE/HcdeuXd2+PH9PZ7GhoQEvPPdnxEz66cCKMPVGpMbF4PbbpmL/vr3dxx/ICskDEgUDUcHS6edYR2uh4mgoiAdniCyvmyoxkiEkQj/8MOzUU4VLEoWqMpIqDI+PrBo/WjjIeQWBiY4A5049/2osOJfp/KAHDhxQ+X2p6uZLDb5cYcoLPuOa+BRFqPuS5lPipudL/feCmFJBz4JUGzZsQHV1Nfbv34/Tp0+jubm5z9zKIQQRCAXRGQzgWH0pzlhZQohFASEmKsxhUGGOl/tqJiNkJaHY8wF+nFsII78aVxVsxzfzajo/mbstbiT9BDmXICAICAKCgCAgCAgCEwcBb+k3/31j9dmjLW3dBGkwSiOTtYNOIm2gxB2/qxdNkHK7rbUF8z+ch3vvuQuxMZMuucp9fOxkrFi+VB/6knqOSTu8/V0HHWQqgUZrqamp6VZ39TdO52eaDGHP/SRHdZgnc8I6iVAWS2LOwd4KJul7pe/5aGEg5xUEJjICfP6YG5TkG0k4FkpioTnmCPV4PFi6dKkiQvm8a1Wontv47DvnBln/OEGq50tipudMvthj7lUSoTk5OYoIraqqwt69e3Hy5El1LyLnRb74Y+P+yM9ov+1soSDO7arEKXsOAmYKOs0kIUnHC5km1zFObTkJyE2Db7UbP1hrhgxvZf51ef6Wb62tiJk4TopcqSAgCAgCgoAgIAgIAiOJgFXzjW8VVp+qb2xCJzoRCoYQzQQpnT+qQgfibNPhpBPfm8OIUFCFGu7YXodn//QHxE6epELuLx52H4O4mEl4+qkncf78OYSCl56PgAWEBkoeUMUZDpEceZqGBaW0094X3nTsSYxoVSgde1aMLywsVIoyOvXHjh1DU1OTIlr6cuBH/urkjILAxENAP396TtS9RoJkKNOS8Lllvsr8/HysWbNGhca/++67HyuY1Ne8IPvDL4c0Ds55VOdZ5dzJl0dMO8CoCOZj3b59OzjvMjS+vb29m/TU9+dSe31/WXzx9P7tOOl7TxVkgjlrnBJKokgUVer4soEOMwNBKwFrVy/E36+tbDYKK9oNSxSkI+kmybkEAUFAEBAEBAFBYCIh4Ku+4ar86pZNh08igE6QHY12gpQh2HQ4nU6ndkSdPT+nwkkXanI6l6FQAGBDEGfPNGLBh/Nw1x23K/JT5xjtrSeBesftt6C2ukrlbGVu00tdWKCEoafOsfa1zkr2HL92dC/1XJfzfTrpHBcd+UinfsGCBYo4Wb9+PSoqKlSewePHjysilI49w28jl9G4hsgxyLYgMNER4HNIRSifV+YHLS8vB59jEqF8rjURqp99Pdfqvq+5SvZfUIjq+ZIvj4gbQ+NZiMq2bUWE1tXVKSKUCnodGh85P0ZuD9Zug6EQzh/ageP5H6LFSkfQSlJ5RzusFCFJRXkpNhDlNhA0E9Fqp6PdzsDSFfPwdXPLWcOsufPTZtmNn7brvvdlu/y6G3MbPj2R3Ba5VkFAEBAEBAFBQBAQBIYPAd+eaz9pVx7M3PcREAyoPGXRWsVeO4jMT6kJRjqffTnm2jEl0dfn0pVwlc6o31+Lxx57DLGxMYiPi8eU+LiPhd7HTJ6MrCx3WDk6yGStrOLMghp9jdu5n441r3ekF6pWmQOUilDmE2ThD4Z5Miye4++LBOU4h8qxH+lrlvMJAmMJAT5nukWGWHM/91ERSvU2c4Ty+eVzzNBtzitaxa6Jz/7mUuecNJHXNUbsiR9fHmk8uI/h8awaT7KZ+VgZ7cDUBMzVylQiIxYNEOxAJ9oQCAHNRw/heP77aFcFmUiK6ja+lHainJT7OR5toMNKVikx4EnGGSsDScveD92QX3X+msKaxi8V7my8Ma/ihGH7i4fPSZAjCwKCgCAgCAgCgoAgMIEQuNa384bP+6pbnqvbA9ChDgUYfR7VC8k5OqHaWdUOam89iVRWPx/oQvKPFYFvuukmxMfF9iBI42In45FHHlEh4wM9Xm/fo6NMNZHTue5t7HofScmRXjTBQpLUSb6M9DjkfIKAIDAwBEjEURHK/KAslET1PF9w6EJJnG84Z+qm5xfpLyg/+8JCq+hdLhfYiCHVtlSEUoHLQknMD0oymn+f9PypCeyB3cGh+xajQPhnvPnkIRxavxTNtluUglGuFByP5J5c0xCQ1mYqQmYSQmYi2rzpOGnPwcsrl+EKqx6Gr7T1Wqv6kOGtOzSB3Ba5VEFAEBAEBAFBQBAQBIYPgW+u3XnD17z+lnvK6lRoPcPxEKVFmrT7SKeTOdsYxtiXQ8v9VPjQka2vr9c/7bfXTi2/xOrADz34ix4h97feMgWbNm1Ux+B3B7Pwdww/p2M9EIKUIZoMxxzs+QYzRv5Gn489CVL2et9gjym/EwQEgcEjwOeQSkQSocxTySJqzBG6ZMkSNddxrkhJSVE5gTUZ2t/8KJ/1JEY1ccxe//2g0pYKehZL2rRpE5g/mkRoX0pQPU9G9oO/65f+S/5l6kQIHafP4uimRWjyJiBopQlBKgSp2MAYtAHkpqr71uKdiU5rFuBJwZF1s/HA0pUwvNUwCrfjh1blweHzEuTIgoAgIAgIAoKAICAITCAEvufbecO3vXUtP9lShXMdzMsZJsMu3S0b2V+wujsJAR0m2pezT6KAiiouAyX49PcCgU5ku9MxJS4GsZNvxttvvanCJLXzO5gr5m/pXLOS/cUIXl4Tr3Hjxk0DHvtgxiS/EQQEgdFBQM8HmnDjyxOGxVO5zdQgLJbEuY4vhObPn9+tBu1rvpP9PUnPSDxIfvJvgm6aDGXeVSpCiTMVocRdpxLhvdF/E0bHSgZ2Vm1D7DuazuLwRg+arTQErRkImkOgZBuD5JIoGOW+j3UbYK5ghtmzBc0kwJOKoOnCAU8apq7x4R88Jfgbu+zABHJb5FIFAUFAEBAEBAFBQBAYPgSoIL3eV9/yj+vLcKi5lSwiWPE22heGktLJjXSAI7fpAJumqRzcgTq5/B6bLjRUXLwFLz7/Z+zds0fBMtDjRGLI3zG8nuRHZWWlUrdGjjdym+Nfu3Ztn4qlyHPItiAgCEQ/ApxbGIpNEo5F21i9vKSkBD6fDytWrMAHH3zQrQrlSxK+TNFkHvuLvRiKnEcm0jbxYXOSoMSLqVNIMq9cuRIFBQUKbypCjx07pu6DJhid1sM5m/vZBjvvO4833OsMbGhvacGR0jyc8roQ8rClocNKEvWgELxiA2PQBlq8LKqW0kWMpqLdSlHh9gE7FUU5sxG/ykclaaNhl//k6976W42CHY8Y62seMvKrvj98noMcWRAQBAQBQUAQEAQEgfGKgG/nDUZBXcu/2mXYcupMWEE6BgjSU6dOdRdqupjzz3yfl1sJPkyW9k4c03F2Nu1Qkww9c+aMKmy0Y8cOVb2YuQGZP5XFPC42bv35woUL1fiH27mW4wsCgsDgENDPvybS9DbnDT0PkAhtaGhQilCm2GBoPJWLJPNIgg7khY+eE6TvXSlKIpQ5V6kGJRGal5en8GaxpBMnTihSenB3OIp/FQyovz/BIBBsb8Ghys1oNlOV4ixgpqCTbQwSQzJmUX+KDYSVo8Sh+1k2ue5Cu5WODm8yVnsW4Z9zN8PIq8JnC7bDWL8TxqbtMPKr0sar2yLXJQgIAoKAICAICAKCwPAh4KtWBOkPc7dhxaFj3URfFLuDamjNzc1KDTQQooBqrH4r2V/mxWoChHkBme+UIf0ej0cVSeG5eyuSMpBx8zta+TQalewvExb5uSAwoRBgflC+uDl48CBqa2tVFXOGbLNY0rx589Q8wOdZKxzZ8xnX/UDnhIn6PRLIVNKyJ2Ykl5kflAr7DRs2qLzRDI0nEcq/D1TokrDWiyat9fZ46YPBAM6cb8KhQ4exY8NanPbO7qpULwSbEGxiA+PNBgJKDe5Cm5UBeN5Bi52EzNXzcOPqDTDsKvzA3IIbTX/I8Da4hs9xkCMLAoKAICAICAKCgCAwXhHIq/muke9v/VruNrh27EfnGMlByjx9q1evHpAKkwQlycuBLNqJZu9cuE0ilFWKSYJQkVRWVqYUSlQqkQChKpSOO514Z0js5RIaJFWOHz+uhhM5LucYZV0QEAQuDwHn8x+5ziPr/KBUhh8+fBh+v18RoUzjQUUoq8bzedVkHueBy33+J8rvNW4aO86lnFOJKRWhnO9JhDI9yb59+1SxJBKhOhVK5J3X90/vHwtzp1OBrMfNnmPn3x9eL4t0kQgmDoWFhVi7Zg0WfTgPsxOmYdfyJMCciTCJIuTYeCPH5HrEpgNWIkLWDLSbaQgyH6knBW2WGxnLFuKLuRUwvJX4rK80dKNdKQTpePXb5LoEAUFAEBAEBAFBYBgRKPB/1cirqbrCLO14tmoH2rryrTmds2hcp8PICs4DUV/R4WbF50tZePyzZ89iz549KkTT6/WCofoMj2cuO60EI3kxkDEMluTgsTl+5sqTRRAQBIYXASeJpucAknEkozjfrFq1SpF1VC/yxQufaz6fg32+5XfhQnSpqakKQ86vVN0WFRWpOe/IkSNK/c+8zSSndfoS3hvnvRpeqxiZozuvh6QvX8Qx1zYL+lmW1a1Edv79USRyZjrc057DjqVJ6PSmqfyEQqQJkSY2MH5toN1OVAWb2s0MtFoZSjHelJuBmTnL8UmzAlf4KkOGb1vSMHoOcmhBQBAQBAQBQUAQEATGKQIF/s99xq7ZatgVuL2oEuc7OhEIBkbGI7zMs1DBORBygt/ZvHlzrw41HVESoQyLJYlKhVJOTg6Y93POnDnKadckJXs2khrsNUnKfjiJDj3+y4RLfi4ITBgEdGi1k3Tq6+IZik0yikQo5wAW8FmzZk03Ecpnm8+gfv51P5zP/Fg8tp4b9dj1/EjsmGNVF5siwUe1LYlQpiOpq6tTCn+qciPD4iPvmZMY1fc48jvRsK3tLrKPHBsjEj766CNFhPLvmc/nxfLly7tTMhBT4qdbZqYb2e5MzHFnqD4tazYypr+O0vmz0GGnIWAmos1Kk5yjknNVbGCc2gALNrXYLgStWYokpaK0w05Gm52AJjsTf/aYMLxV+IFdu9fYXLv077zl879TULnGKNq73MjZcf049WTksgQBQUAQEAQEAUFAEBgaBD6TV/etLxfsaDSscvzj+nIca+5AZ6gz6ss00fFkmPtAQljpXJLwYI5AOqQkQoqLi1XI5nvvvafITX4n0sHXjv5o9xwXnWYu0UwKRDr/si0IjBYCfE748kMTauy5TSUic1SSlKMilDksSdjxGXO20X7mx9r5nXOnxpHXQKUtc7CuX79eFahiLmiGivP+aPJwtGxkuM6rr429blS/8m8PU72QCGWOal2sT6dj4d+ggd73LHcmZrszkJwwHRvenYGWvOwwWWImoc1KFXJsnJJjogodv6rQy7m3QTMJ8CSh1U7Bjvz5+FWuF4ZddvpTdvVJw1uB6+xtMArqA4Zd8f8MjecgRxEEBAFBQBAQBAQBQWC8IpBb/DeGr3qFYVcc+6ZvGxoazyOIzuHyHYfsuHQ8jx07plScA3EqmctOhybSEdVOKZ354VaADmR8/X2HY6Sata2tbcjwkwMJAuMZAeZq3L9/P8rLy1V4MtNjRBZM03PApRBT/T2nE+UzzkfEjIpQhsZzm9iuW7cOW7duVWpI5kzmPSAZGrlw7tbLeCNJeW1UIzc07FTqWGKiSXjah8aOPdtgbCbNPRcp2e8jLWE6bPebaPK6FTkKM0H1QpAKiXY5ZJv8duzZDxWkvG/nfQkIeZJQ61uAn9j5oR/k+kNGXj2u8VYe/QfbH/hKbuU/jFdXRq5LEBAEBAFBQBAQBASBoUGgwH+jsaGu88tW5cGrfeWnNh4/gxAuOLDakY22no4oFTnz588flJM5GMd0NH9DMoLFOcYboRBtdiXjiS4EtL2z143PPhV5zqrx27dvx6ZNm5RSnKpFkp8ul6ubwOOzG+0vQkZzftHn1sSdDo/nfu5jvlUWS2LqERZLYhoCpiM4evSoug/RZTWXPxqnrTltkLbHNADnzp1ThfNIwuu0DFTK8kUW52raHnuNp8Z3KGwwzT0bruRkLEt+DefNDATNRMCcpVrATEK75RIFqShIxQYmkA10WElo8iUDaxPRab2JZm8Ktpkr8U9mAb6ZW4XvmVWdX8yr7bxmXfWPhsZxkKMIAoKAICAICAKCgCAwXhHYWH2DUVjZ8nW7KmR4y7B8/1EGcl++hzkCR6A6iflCB6vE0U5rtPW8Hiq02NOhpvJ13rx5iozQzvoIwCunEARGHQFduZuqPIYnV1RUIC8vT4VtMz2GJvI0EaX7aHumo3U8Gi/dkwglriRC165dq3I3NzQ0qIrxVLDrtAU0DE0isidxOF7mJn1dJELPnz+viFAWS6I6lnlTFyyYr4hQYhZ5X3vbF/mdy9nOcGcjPTUFixNewoncMDna2UWKkhhlfsLABCKGRO049tSOcs+G/p5RPR7OP8w5IUlVt2+z05BjL8VNns0wzMqjRmHDaaNgx381Xim4ku7MjbkNf/MVFmkFrhiv7o1clyAgCAgCgoAgIAgIApeOgFX1HaPAf/5as/KcYZUfSdhxCMGoz0Aa5m3oyG7cuHFMEqR0pEmCaiKUKQBITDAck2GZVMNRmXTgwAFVxZnkxHghIEaddZMBjAoC2n51rwdB0s2pyiMhV1paisLCwu5iSSTu+KxQGUplnn5uNNlEonQo1Hn6eOOpj5xreG1UOjIH5ooVK+D1elWl9Pr6erBqPIvW8X70tuh711ff229Gcx/Hqcfa2zioRGZeWuZGJQHP3LRFRUXw+XwKG6YOoF1pu9NpGYjpyNlbFtxZ2YqMzUh14d0Zf8Gh1akI2CkIeJIUKdqhyFEqR1NAwlRIqKEnoQRTwTRabSBMiiaj2ZuKgMeFTjMVrXYiWuxUTM9bjevMKtxgVjYaG3cc+Iyn5BXD6198pbem6L8U1q2/3rf1S5fuOMgvBAFBQBAQBAQBQUAQGK8IrN50teGrrfyKXXXYMCuKf1vegPZgqDdfMir31dbWfkzFE63khlYXkewhObFq1SpVKIaquD179iiVFp11vfTn2OvvSC8IjAUEaMtUGVIRSlUeQ7NZZI0Fa6gIJVFHlbQmozQRFa3PcrSPS881fPFCko9F3kiEUgXJdATHjn2k7gPvyXhdNDnKa9QkPMnfw4cPo76+TmFhmiYWL17cXaiLdqfJd43h6N3rTGS53chwz1YtOzMDWdNfQd2KDLTa6QiZDKdNUQRptBI3Mi4hFcUGRskGTDeCViLOeTPxgm8dizYFP2WXNt3g3Rq63i7pMOzq84bPX25srL5mvLo3cl2CgCAgCAgCgoAgIAhcOgK5uZ82vNXea7z+gGFXt9+9uQZnO6K/SJN26pkDjiTAaDmx2okmscN1OtcsXEKVG8dE0mfNmjVKDaeJUBaXYv5UkkXjmaDQ90j68YOAJp14Rf0R+CSkzpw5o1R5JOS2bNkCklEk6vhyQBdM4zOjn5vReobHwnk1Ts6xcq7hPMPGly4LFixQKUdYMb6yslIVS+JcQ0Jah8f3ZYn93cu+fjNS+/uyub7GzGtlSoa9e/eiuroaGzZsUKp85ghlHlViRRwzM8P5VXvD1onzaK2zUr3bnYkMqkczM+B640WUL0pBmzcTzDVKgjRgknxJEcWopBUQGxAb6GED7TZD7dMATwKO+7Lxe68dusKsOG7k+XGFvQ2f9JXByK+rNXz1oiC9dM9JfiEICAKCgCAgCAgC4xYB4BN/lb/9j1/Kqz1s5PlP/7uvDIdbew+vHCmH+FLOw9BIhqaPlBPrJEJJULDp8HgqkRgeX1xcjB07duCjj8IqLRKhfTnzl3Kt8l1BYLQQ0CSV045JgpKMIgFHWycRyvBkEqGsGs+XA3w2+MzoZ4Vk1Eg9q+PhPMRNqxp5PVp9TsUtCyXply4nTpzofunivEejZS9DdV5td87jcZ8u0qVD4xlJoIlQpilhoa7IuXrs2UMmMt1ZyGTe0bdfxbYPpqPDlxEuxtRFBjG0NkySjpJKTUipHqSUqCXFDqPFBoLWm2j0paLD41ZzxHHfu/h1bkHIsOtgeCvxde82GN6qaePWt5ELEwQEAUFAEBAEBAFBYFAIbNp+9Rfy/POusasPGHn+kz/yFKOu8ZzTH43qdRI0S5YsGfY8pCQqqAxlTxUSi0ORCGVoPMkJrdKiIlQ79U6iord9UQ2sDE4QiECARD9D45kblypFpoigalGr8jQhJYpQ9yWTwJo4JhnKeYY9ST4SocxHTPKZ2JMQbGlpUepz55zCdefcE3HrxvQmr625uRmMFmBuWtu2VZEuEvDMpUq7I/mplaCcozUZqnHV29HdZ6mQ+rBylDaUhfSsOUh45y14Zs9UYfXIfVspR9usNLRbqWqdJGm0kDLDMQ4SwL03ksN9t4GPhQrcoWgDIwd7v5bIa/z4dQ38egY2Djne+MYpYKao56PFm4hWbwparCTs8c3GvesKFUF6ja8cV/rqtnzNW/3oJ+3yeGN9/T2GVfUvf2XVfGNQvoT8SBAQBAQBQUAQEAQEgfGAwOfzar77+QJ/q2GX4RqrFkbuVvgOnxgzDjVVbFRtOp3igTjBdKojG51phqtqgoLED0kgFothqObBgwdV2DCJIlkEgbGGAIkmLppM04Sa8zq4j6HxtHWq8lgEjdXMWdWcYfF8tvissWlCaiDP20T+TuQ8Q/JTh8YTQxJ9fOHinGdOnz6tSFDnvRnr67Q73WhnkQvnVV43Q+OZIoAKWRLETMlAJTKxGt92l43ZmW7McWeJIglVAAAgAElEQVQgy52BdHc2UhKTYKW9ik6Vc5T5RlmIaXwTO5HXFzSTEYpoHycZSSgy5cCF1mmxgFVyj9ZuJ6NnS0I787iarstuPE7PY/c8tx7Lx8ceSY7yehMBM1H1XA/nm51Y9z3SDmT70u9/oMv+iV2HnYyQNQNV3oX4Z89GGHYlvmfW4pv59bjGqjxnrK9uNzbU4a+9FX8YD76NXIMgIAgIAoKAICAICAKDQuBaX/UNX/RVt5Ag/VtPNQxPCebtODhG6thDqaZI4pB0uBQShqSFk+ChWmvlypVKFUqlUm8kaH/OfaSzL9uCQLQiQDvWRWvOnTunVNCbN29WYfEM4XaqGPmM6GflUp4v+W5YRarnGPa6crxlWUqFy/ygznlGzy+6j1b7uZxxkRhleDyV/yRD6+vrVcX4+fPnq/mbL6e0Uv9SX3qNdZvLdvNvWCYy3NnIzMpGRnIyPnznRZyyshH0JIJEYbuVNuEIUuZSbLMTHS0JrXYaWq2M7tZmpaPNSu3RSESSZHS2oEkcnS1J4UpsL705j9P7uvPcXKfat91y9Rhn5Lj72haC8NIJQsGsJ2at3nQ02zPh8y7DD3KrYKgw+2pc4a3Dt6zqU0Z+dbNhVUjY/aC8KfmRICAICAKCgCAgCIwLBL65tvqGb/j8LYa3FN8yq2B4yvFyxU50jhGKlGQC1Z1OZ5pkhFNppEkKqpDoiFMRt23bNjQ0NKjweIZv0mnvbRnPZEVv1yv7xgYC2i7Zc4ns9T7aNe37yJEj3aHxq1evVs8BCTuSSiRE2ficjHWSaTjHT6KYxydOel3PM+zZOMewajyV5ySd6+rqQCKURDRJwa7bNTaMbICj1Lbo/DqJUJK/TD2yb98+FRrv9XoVCU98tCKUdqcx1PduotphdmYq0t1upGXNQXZqCuZPfxnH1qahw0rtyjtKReTEK8hEolORlx4q4FK6iUyG1wetZAStFLUfJEQtF2CldDUXgpYLIeJnpwFWKgKWCwHbhaCdigAbt800BKz0XlvQSkfQTofqrXSEuG1lIGhyvwtBL4+XgoDF5kLASlXh+uHzpKpzh+xUsAVNjsUF2CRtZwFWImBd6EOOfaw+TjI13BIR8MxS5xDCryfhJ3hcGh7ITUK7PQMhTwYWm8vxKXsrDLsChlWDf86txScL/DC8ZZ5x4dzIRQgCgoAgIAgIAoKAIDAYBL7n23nDd73+NiO/DDea1TC8Nbi9yI/WXkIgnQ5wtKzTOacDrgkL9gwFZm5EkhQ+nw/l5eXqO8zfp4mkaBm/jEMQGCwCtGUqQUmCtra2qsrdhw4dUvkq+QIgNzdXEaF8JpzKvIlKQGkC7lJ6YqWb/h3JPRaGYzEghsbrYklUnjM9QW/h44O9x9H4O9odr1HbXlNTk3rRxHmY+Wmp6OfcyxQlJD9pe0wpEEmEajylD6uNs92ZSM2ai7QMN959+3nsXZagyDdFAjHXppWIgDW+8432Tnilo2WtC+fXJKEpJxlnViWiceVMnFwxHadWvIPjy97C0SVv4vDiN3Bo0RvY9+Er2DvvFeyZ9yoa3n8Fuz54FdvffRn+2S+gdvYLqJ79PCoyn1WtPPNZlKT/EVtSnkGR67cfa8Wpv8OmpKewYdaTqm2c9RvV8/v8rIi/U7/9HYqSn8HW5GdQnvEnVGSEj1/tfg71c15E3ewX1Fg4Ho5t34ev4sDCaTi4YBr2z38Nhxe9iaNL38GJlTNxek0izufMQvPaWWhZl4g2TwraTRKxyQiSjO2l9Y7bpZFncoyJgNcsBDzpSpF+3k5FhsfE//RshuErx/fMOlzjrTlhWGW5g/El5DeCgCAgCAgCgoAgIAiMCwSuW1/zjW9t2l1hFFbV3OCtrTC8tcX/e0PV7jMdneFchd0eelip1r0ZJSt01s+ePasqGLOiM510EqFUL9GJ14Qo+97Wo+QyZBgTFAFtkwO5fH6XatBTp06BRKiu3E1FKPNYMjw+kszTLw6cJFRv+5yfj/f1/q6f+JHIY+P3SPItXrxYEaEk/qgIpRpXq871HKPnF93r+3kp91f/ZjT7vsZLEp5qUBakY45QvnSiInTp0qWKLNaK0Ej7oy31h/d4tzXn9REb53a22w2Sosw36mbO0fQspGZkIW36NFQvnoWgHSZFO23mHk1W5ChzbI53IovXqq+RyszjOclY9dqDWPLC3Vjy3F1Y/OwdWPDsXVjwp7uw6M/3YNGzd2PRc/fgw+fuwbxnf6baB3+6Gx/+Kfydhc/eBbbFz/0Mi164F4tfvK+r3au2F75wHz7WXrwPC1+8DwteuDfcnr8XC7oav7tA/ebnWPji/eH2ws/VMRa/ED72kq5zLH3xXizlvufvUWPgmD744z2Y98ef4cNn78W7v/sZpv3s/8ebP/8PTLv3x5h230/w9gM/RdIjk5D5+BRk/+ZWfPDHn2H5Sw+h4K1fYsusJ1Gd9Wfs+OAVHFj4Bk6smI5zOYloNVPQ4U1TytiQl8rVlO78pUFzVndaAdpPsItk1zlRqUoOK5PD6mTmraQ6V98D6S/Y41jHQhV281ABnYhz3lScMd14wbRwhV2Bz5lVuCq/HoZdtnZcODdyEYKAICAICAKCgCAgCAwKgSX4pFHg/6phbf7bvzH9X7wu58hnf7Kp5uHDbR3BYGcHwuWIQkAoMJp+e5/njiQk+vyifCAIRBkCfdmuDk0+fvw4du/eDRL/LODDYmRULTJfLkknkni9hSg7SRhZ/3hFeRJVzrQCJJZZCGj58uVgftCioiJFPh84cECR0VTnUi05npbebI9kb0tLi3rB9NFHH2HHjh0qFQlV+FSEMj2JJuGdtic29nEb6w0TJ/memZGBOe4sfPAuox0+xMrVK5G/cTO22GtRsyxNVawnsTXWCZlLHb8i5xRBmqJydTZ7kuB542F8+Py9WPaXB7D8Lw9g5V/ux8pXHsCKVx5Q/apXHsCqVx/AmlfCbe1rD8LZ1r3+MNhyXn+4e3/O6w9Bt3XTHgZb7huPwPPGo90t941H1T7uN998VDVPV89tj/o+fxNu/F7utAuNY+A51nWdi/3aaY8gZ9oj8Ex7COteexDLX34Qbz10E9548Kdd7WZM+8VNeP3+n+LV+27CX+75j+720s/+DS/d/W94+Z4f45X7foLX7/sPzHzoZrh+HYu5T9+Kpc/fh5xXHsamxN+iJut5HJg/DSeXT0fz2kR0MJ2AN12lFehUhGi4gJS6P2YyOs2uQlFMWdCVK/VS7518f+wRqSTJ9/vexa8tHz5pl+NTBXW41lMtBOmgnCn5kSAgCAgCgoAgIAiMWwT+Ia/k51XnW4KhYAABhBCk+hIfrzocDYRBb45+NIxLxiAI9IcA7ZaEVHt7u1Ll7dmzp5sIXbNmTa9kVKQCrTcSRvb1JKuImRM3hsYvWbJEqR+Li4tVOgIqQqlCdxZM4r3Tc4u+V+zH+qKvhYpQkqG8dk2E2ratFKFUzZKA14SeEz9tX6IK7WlnGpfIXmNHYpm5V1esWIH8/HxUlpdh7+7d+Oj4CZxtakZ7MIimU8dwZMOKcDi1Zxao9ppoOUdVYSVPCjrNVLR4M7At7Rks/PMdSkFqvv0rWG//Et63Hu1uvnd+hbzpv0b+9MeQr/t3fo38dx5DPvvpj6HgncdQMONxFE5/HIUznsB6tpl9tIQnsL6vpn874wl1nMKZT4BNHSvhSaxPeBIbejQe60ls6PoOxxAe5+MoeOdRFEz/NbzvPI6Ux+OQ8Os4JPwqDjN/GdPV4pHwyymY+Wg8pj8Sh3ceicX0R2PwzsMxeOvBSapNe3gyXn5wEv7ywCS8/MAkvHjfT/D8PT9V7YW7f4LX7rsJ0x+KQeZTd2LJSw+hcNZv4X/vVRxfnYImMwPtViYCzIuqilklqLyoITNR1KMOBfN4J32DnjTAk4xd+an4sZ2PzxU04AtmiRCk49a7kwsTBAQBQUAQEAQEgUEh8CW75OfrPjoVRCioiNGg4gXGPjkw1smNyx1/b+HAl3tM+f3HibTeMGGexqNHj3bnByUZRbKEuXJJ2jFEmeQKCRXdIskW2b5ASmkCT2NCRSjzXOpclyT5qHokGcVw8F27doGqSBZLIilNReh4IDxpa5r07M3u+BnzolINy5QMmzZtgsfjUcWSmJaB+Zo1ltruNKmnsZX+gt0RC+LlJIhpezrPKvfzmWYhwA0bNqgCgkz7wtQETMugU7/oe0VdMl89Np85gf2bcnDedgOeGQiZCWizWKBpYhVlYkh9yHShw85Ew7xXsej5u5VK1H7rEWxIeBybZj2OzbOewObEx7vaE9iS1NUSn0BR0pMoTnoCxUlPYmvyb7A1+amIxn0RLeUpbE15CiUpT2NbytOqL0l5BiWup7Gtq5W4noHax/0pz2AbGz/j911sen9437aUp7At+Smonutd5yhOeRpbk5/GtqQnVduU9AxmP3MbUn9zi2ppT90aXn/yFqQ8PhWuJ9jC68mPTUHSr6cg+bGpSHpsCmb9KgaJv5qEhF9OwoxfTsL0R27GOw/H4q2HJuPNB2/GGw9QifqfePn+GLx030145d6f4M37foxZD92EOU9ORc7Lv0BZ6h9wfEUCAnluhPLSlb1NNJsb7yRof9fXbrlUETh+Z4e5FP8rfysMnyhIB+U4yY8EAUFAEBAEBAFBYBwjYBb/3LXzYJCuWzDUCRKk0akf1W6m9ANBgAQpK2mTrCNxMl4IooFc+3B/h1iS/NAFa6gILS0thVblUT2mw5OFiOpJOA2UgCNuDO0Ot0xFKpMIpSKUofElJSVoaGjAyZMn1X2gSpI2z0Xbut4ebnsYyePz2vhck/wlCVxfvx1FRVtUkS7mT9UEvBO/gWIu3wvbaiR2JJaZcoAvOVikq6qqCrpIF5W5kQS8tj+nXdAyO9lazmHfVgtnbDc6zBSl4CNJRQVpf+TG+PwsBR12Gk6sSsCal+7DshfvVyHshTN+heLkJ1GW+jTK0p5CWepTKE19Sq2Xpz+D8rSnUZn2NKrSn0Fl6lOq53pkq05/BtXpv73QMn6Lmozfd7XfoSbD0dJ/1+N71Rm/RY+mj6P3c1sdj8fU679HTebvUZ3+O1Sl/1a1irTfoZpjTXtaFXRa9Py9yPztHXCz/e4OZP72dmQ+fVu4PcP+VmQ+dQsynrpdtfTf3Ia039yKzCdvgfuJqUh/4hakPnErkh+/DUmPxSPlsTgkKvI0Fgm/jMWMX07B24/E4e2HYvHGA5Mw7f6b8Nr9/4m/3PPvePmef8PrD9yEuc/chi0pv8OR5TPRbqeBeW/Hp32NvTD44bwPATMFLXYyWq0UYJ0LWwqW4F89hZaxxP85o3jPtd9eWfEFw/R/0QCuGMcej1yaICAICAKCgCAgCAgC/SPwSbP8589sqw8ysB4qzB5ckyXKENBOeKCzEydPHEedvwZbi4vg89rIWbMac2dnYVbCDLz++qv487N/wpNPPomHHnoIr7/+eo8CVlF2WaM+HE1m6F4rbyMHRmXezp07sHnzZrBQEgkTEidUgzoVZkIy9U6IknQiNuyJl97WeHGbyjw2kqILFy5UZBSVkAwNJyFIYtBJhEbeo7GyTVvrrzmvg9fL/LSsGE9ybtmyZSp8mwS82F3vtqZtSvfa5vR2ZM/PXS6XylVLXJmflurbnTt3KjUoX4TQ9vQc7Lw/A1sPgvEZre3t+L/snQd4FNe99jfOvU7/4rjcGyc3yU0+f3GMW+y0mziJ4+vYwUgCTBFChd67yu5KdNOLegGBVqIXm2qKdmZ2JZpNVRfqFNtUV0yXtOX9nvesRiyLQNgGrHKG5zxnymp3zjtnlmd++/7///fzd+Acw50bQ3sJp/TWtoGOS899yUJUSgLcWgJqlWTkzB2ONyf2wbYZnlD0vYmjkJ8WjuL0CAEcyxcb4d3KFkVBb9zP9fLFkajIiEBFBvsv1yotUfBuFRlRN7yXftz3mOfzm/pc/T14jlGwzuiPzIgeyDQGITMqEEuiuiMrqicy2SJ7iHWxHd4DlvAeyIzoKZqFQHVcoGjp43piwbhApI/rgYVje2DB6G5IHfW6cJ+mjOyG5BGvI3FYV8QP7YL5QwIwa5A/Zg7ohOn9X8Mb/TpiWtgrmBbyEmaE/ANpI7qicOUcOHZaUK8mwqnEicJO9bJwU5uDxkxpwe+aWi0RvBeZq3bHrrdqH7GVnDLsKjvzoFZ0yrDr2HGDUvLPWz81yKNSAamAVEAqIBWQCkgF2rAC99tKuvTeWVx/hVTU7QLDACUgvb3H3nv5KgKVAwcOoGuXLvB77V/o1PFVvPbqP9HxX6/g1VdeRsdX/yn2+3XqiAC/TggICBCN7sabQb97ef6t4bNYoOfDDz8UYIQORUVRhGMxKytTQLvU1Gth3b6Azxe6yO3r4RX1YtNDlAlB6XYkjGJhoPz8fHCufvrppyIsvjXMlzt1jrw/CYBPnDghQOjevXuxdetWAeEJQX1TCsi5d/3cau5e41zT5x3TMlBTphygxoTOJSUlIi0BfwQhBL3TC9/R4XLidHkeTtmXoY4gqqG6+N10jLW099YBKeGbqKquJaMgZRzWmnph87RByJ07BPsSRogQ9mJCUIsJlZkmVGSYUZHB3tMqLWZUZUb7NBMqLcYmW1WmCbfTqrPM8G78G9/35D7Pa271njeeh+fzjTiQMhZLo3piiSkIS4ysct8Dy0yBWGbuhaWmQCwxetpSUxDY9O2sqEABVDMjA2GJJEztCUtEYEPriQwC1LEeYLpwTHcBTdNGdUPqyNeRMqIbkoa/joShnRE7yA9zBnbCrAGvYVrfVzE55GVE9/grUof54XDWRNTb0uBQEuCQgLTNAdKmvg/O5yzCRm01DLayKwZbvvsJW+GVXygH/NrwI48cmlRAKiAVkApIBaQCUoFmFLBVPP13e/6FTx1OxqZ6wuslIb3Tz8hf+f2Y085kMiEgwB9dO/ujc2d/dAnwQ9cu/ujSmX2A2M9j3A7w9wdDbrlIQOqRn5CZofEMiyUMOXnypAjVZp5GAhOCJ91JxnW96Y5Hb8cejzUHZtrTcW9t9HFzHx22dNrSEcpcjQTPzJHJ+XyzRXdX8jjXW/vCMfAeZD5UjpsQ+OjRoyAIpRs5MzOzEeAR5lE/zq+m3MlN6azrLXsPONU1oq56WgabzSZAKHMD+xbo4vzi9dG/J/X5p/dfdf7Vulw4c7QKZ7QlcGgp7RZAMcSXkNSlJqHOloajq2bgLVMQNk/tD9vcodgXPwT5KWNQlB6Fw4vp5tQhZFNA1BeQeuBmUyDUF3LebLupv73Vvi/zPuVLxmNtdCCWmXphWXQwVpp7Ybm5lwCky6ODoLdl5t64oZmCsIzg1NhLtCVRvbBEuFDpRA1EVmQgBECN6ImMCLpNeyKdDtOxPZE2ujtSR3VDssht2hVxQzpj/iB/zGH+0j6vYHxYJ8T0fAFvRQfh3NYEAbBl6H3bdnQTmGJbHC7ZFmCebRN+rObhG/aSeoNSGtjMU4M8LBWQCkgFpAJSAamAVKANK5Bb3ucXW/e7j5y/JJ4DRRa/1s8kvuozbYv5ezqaGGZLp52/vz86BwSgi4CgBKFNN3+/ThgxYoSAgC1mIHfpRHSIwV5fqJmep5GO0LKyMhEav337dgGN6VwkRCGEorOMUEoCzy/uytN1o5belbt1Vx7zNBIG6nka9evT1vqm5t758+cFCGa+yp07d2LLli2ioI+nUNKihtyqnhyrcu7d/tyjVnrTYbKeI5QAntC5vLz8urQMd8MVertz2MXCWafew8kd63FVSQWssaJQSr2a0i4cate51pRUsHK6W03EmfVz8Nb4YGya3BfqrKHYFTsCB5NHoXDBOBxeRDhqRHWmETWZkajOvB1AqsPUlt3XLB0PbeYArGiAoisIShvWr++vB6TLzb2x0hR0XVth7AW9reI638tIgBoEwlPhOqXLNDyw0WHKcHw2huKzAFT8UH/EDuqE6QP8MaXPvzA56G9IH9YJZzbOb3/zszHtRdsHo/p9Waem4YqWjgtaCiZbt8KQU3HBYCv8Rxt+4pFDkwpIBaQCUgGpgFRAKtCMAjurwh625rsOnPxQBNeLAMNrrOl2nwPl6+6SAi6XU4CWkJAQDyDt3Dwg7dm9mwhZvkun1CLelm4vgmOGxdMNeurUKVRVVTUWS2KuxiVLlggASlcoQ2t1EKUDFum4uzmY0jXSe2pFRyMdeXSDEvixajyLU7FqPIsl8Vr4LoSHujPP91hr3dbnHsEvATArlzNHKOFcdna2AKEExjcLjdcdjnov5+H181Cfc+ypjTeAZ5Euasyq8YTP1P7cuXPiu8B7PnlDa+9179fc3XVPNManH3+EE7s3o1ZZAJeSCLc1CXWqp4K4DinaTS8AaRJqt8dDmdYX6yaEQp0xGLtiR2Jf8ljkLTSieLERlRlGVAk4GoWjmVFtCpAS9h5KGYtVxp4CjBJq6g7SWwHSFQKQ9sJKU9NtdeP+3lhlJEj19Mu9gWlkEDIjPLBUOEtHd0PaqK5IHt4ZiYM7Ys7AjpjW7zVMDHoRKyK64fL2eOi5SJkSod3M03Y01jptPujsRnYaPrRbMMKm1j+s5M81aMWdDTtrAn5qL3rJYK98ppmnCHlYKiAVkApIBaQCUgGpQBtSYFdVH4Na7FpdcwZwO1Hrrpdl7O/uk/MXene3y4XUlCR0DvBDl9uAowH+r2HBglS47kIuvS904l/wxTpI02Eae++F4cmfffaZyNNIhxiLqOiOUIJQwjsdqEjgdD1wak4PXTc68nRX6LWw+K0CRjFPI3NkEkbxWujXyfsatdZ1fSycg3rTx8JthsUTADMsvqioSOSt3Lx5s8gRShCq66vrqG/L/sZ56AuFqRmb7uSmZoTw/IFDVVXs378PFRWVwhF68eLFxiJdvC4tdnG74HK78MmFi3j/gIYrN1Sob/tVw50KC8HoLUE4R13WFFxWF0KdOwxvxgRDmT4IO+eNwP4kVqtnQSYTqiwm1GR6N7pIvbdb9/rRLBPKM4x4k+H05iDh+iQkvbHx2LV2MzDa3H7f911u1HOZ9hJh+AvH9EDaqNeROqIz4ob6Y97ATiI36fjAF5G/eAKgJsChJuKquqChmJgEpW0JFLvVBJH2gsWbLmuJqLZnIFjb4/y3nMMOw84Kx49sxVcesJcXt6EnHjkUqYBUQCogFZAKSAWkAs0osKPqr4acsiuzio+L5806SEDakh68Dx7YL3KN3iyc3nt/Z/9OGDZ4IE6dPNGShnDb50JHKCEIYRTDs+kQo1OMjrF169YJcEIQSohHoMImodSNEOpmYE4HUbp2hFXLly8X2jIP67vvviuckHTlffzxx+Ja+OZrbNFg6rZn2o0v1FMynD17VjhiWTSKDlkW8qFjVk/LoENkHSTL+Xd788/7nuU684OuWrUKmzZtEkW6Dh48iMrKSuEEJ4SnG9k3NL61zD1WrD9/pRYnC3bhU3URrrbDcHoPICV88UBSVtB22dKRlxqF1eODsXXGQOyYNxz7EscgP5Vw1CiKMVW3IRjaNNg1oiorGrbZg0FYSYDZHOS8U8fpMl1lYjGoIFEkKiuqlyj2lDG2OxaM6Y6k4V0Qx6r3A17DhN4vwzp7BGBLglNNAq8fr2lbgoNyLElw874U1e2TcFVLxFUtCaXaUgRYd+P7toP4L/XgmYfs5ZXNPEXIw1IBqYBUQCogFZAKSAXajgKPaOWdDPbDdYH7ywQ1cLKO/fXmvRtpgtxzVxUgCGAjtBk9agQC/DvdNN8oAanHXeqPHt26wm7XRKqEu3qCt3hz/dyb6vln3E/HHsEbYSgL9hCE7tq1SxSsITShI5SQT4cqOoTS+5sBwPa2n3romujOPL33PkZd9DyNdN0yFLyiokK48pgrkzCK18V38b6Gvsda6rb3OXuv83y5reen1QslsWgUC/gwxy8LdemOUM49tubmlK5/c69ri8e955jvOrXjPs5Hzj2GxlNn6n3s2DEwNzDvf18A7zuvvK8h11vyop8fx3Ssogyfq4vgUuJw9QYHadt34emA1KEkiZyr1KAiaxLejOqBLdP6I2fuUOxNHIH81PB2BEdNIACuyjSjeFEU3jT3wPIG9+idgqC38z4rTL2x3NRb5CtdZuyFJRGeYk4s4pQwrCvmDPTDlOCX8W5KFNwN4eYe0E03adufu+1pjOKHCwG/k1DfAEphTcSunLV4Stv/iSGnuP679sPlbeeJR45EKiAVkApIBaQCUgGpQDMK/FIrDzPYSl3P5B5q4KIuoGU/h7bkZ+Q7em50VwX4vYbXuzSXd9QPfp06YtobU3D16hU4XY47eh5f5c0IC+gIZZ5KwhG73S5cYwShdOXpQEoHLHrfFoHS3RgT9WJ+VeZZpTOUetJtSxjF/KA1NTWgK5IglKHxBITeIeVf5dq2tL/VAZV+XswRevbsGVGkS88PSm3omiW0I7zT55ve341r1FbfkxA0NTW1ce7xfmbqARalYkqG48eP46OPPhIglD/2tOW5p8853lsfVh/GR7blwnHnVONRr7b9kHpfqCSKMSmshp6COls6TqydiQ0TgrHljQGwzRmOPYkjcDB1FErSo1CRYUK1xYgjFhOOtHEHqafglCeVgHV6n3vuIm0KoC6PYtX7nkgb0wOJw1/HrAGdMLf/v3B2/TxAiUedlirmsHSQtj04rANSukjZmI/UoaahTkuC1b7e8Sslz/1Abv5HzTxGyMNSAamAVEAqIBWQCkgF2o4C/3dHeS+DvcTxX7YD+MTBEk0SkOoPu/ei94U6Op0+deok/P2Yd9S/2RB7Okh7BwWipqZaXD8WdrqTC89RP0+9935/QgG6EBkay2JJdISykjldecwnSEBEmKKHxBNGeUMj323vY3J9USPE00PjqQldtmvXrhXFkhgazwJVdOURRPF6eC/6NfPuua5ve7+2ta0zLcOlS5cEhGdqAEJ4RQEZUCgAACAASURBVFFEWDzDuKkV5x4b1+Vcu72QeGqlA2RdP/Z6oS6CZuYIJYSnI5SF0vhjyM3mFPfr87KtzD3PvcJ77dovimdOncQHuevgUhLgVBNRq6aK3hcgtvVt4Thk7kotFWc2xWHLhGBsnNIX6uxheCd+DA6ljkXxonGoWBwl8o56AKmxXQDS6kyO04i81HFYYQrEMlOQcHQub8g52hTEvNP7GG7PtsYchFUiL2kvLArvgcQR3TC932tYEx2COiUJbmsCarU01Il53PYAYVu/D29nfB4w6gm3d6opuKKlwp09D1fsyVhpX4tva4dqDbllmb+0Fy/9uVay9NHc0mWGXdVD285TkByJVEAqIBWQCkgFpAJSAW8F3i74iWFn+Zmfbd2Hws8vMg71pg+5rQ2etOTz1YEBoYE3VHC7HPj83GeYMmkCOgfcOrRezz/q7+8vXIN3Y7w8Px1s6O9PKEUQyjyN27ZtE6HJBCc6gNLDvLkt2+1r4K0bXaHJyckCKtOZx1yY1JuFklg0iDDKd+7o16e19973g+9YOHYWS2KRro0bNzbmBpUO0NufZ973pA5BuY/rhKCce3SGUlOmHaAb+fDhw8INWlvryQ3a1PeC77VqF9tuh/j+driB8x+fRXnuFsiK30mACNdNwTk1FVunD8CGSX1gnzUY78aPxKHksShOi0DFYqNwjjadq7N1F2O66ZgsZgGBj1iiUJEZg23T+nvC3c3BWGbqLarPszjTnQaizb1fZlRPZI7pgvnDumFqWEccSjPBZUuRIfXtLKUAf9RhYzE1qPPwWe5izMhR8NT2A/iJtRC/UAtxX04ZnrWWrPR+jJDrUgGpgFRAKiAVkApIBdqMAt/Wil822EtOfSv7IDYfOyUB6T14qidcIOg5c+a0cP7t379fVGRfs3olsiyLMW3qZPj7vYaudI8205ifdPjw4WA4sW9RkzsxFLpC9crdDPknrCM4IUAhSPF25nG/N+TzBjFy/RrAok7erjxqRkeo7srbt29foyOU7kjfxReu3woo+v5tS9/mvcExnz59GtXV1cIRqmmayGFJRyhdtEwnwLmnzzdvyCfn2bV51pQW3nOP6/xhgxCUsDknJwcFBQUiHQZztDIlg++ih8nzOnFpS3PPd6y3te12gwlNLl68gBPvbMMlLV1CJUIlJQWXrCnYOX8I1k8IgjJzMPbEjcChpLEoWRCJcsLRTDNqssxtqkr9TcFoQ+oAvQjVUQtzkcbgUFok3ozWCzWxan1vLDMTlOr77k1PQLpgZABmDwrAvAGdcHr9PDg1CUhvx4HZll5DOOpSE3BVXQRsTwS2xeKybRGmaNtgsBXDYCvAE2oZfq2VrGgzD0FyIFIBqYBUQCogFZAKSAW8FXgopzTMkHPYbbDmI6mwSuQhdfuE6N7Wg2I7fREBgQ4JCA24zp6NLr/Lly/hs88+E84/gkaGpa5evVqAREIeHfQQZmQsXoSFaSkI7h3YLBglONUBakVFuVBfP487eSkYuk2QwtYUcJH7rgGppnTy3qeHJzM0no5QhsYTAjJH692A23dyHnzZ99LvD++eY9Wrxn/88cdgaDxDta1Wq7g3qBlBqDeAl/Ps2jy7lRb6farPO8JjNsJlglBCeKYgOHDggND9woULjd9fX/Yat+e/c7mBuquX8V7eLnxGqKDMb9eA1Kl58q3WagtFxfp14wOhzByA3fOH4yDh6MIoAUerLG3UIdpMDtXqzCjUZBpx1BKNI5YYlGeaoM7ojzXGnqLC/NcBSJcbA7FwXA8kDw/AG/1ew5KIQNRaZTh9WwKftzsWAlJY41GvLECtmoJabT4c2lxcUjMQasvFfyv7YcjNh2FHpQSk3g9Scl0qIBWQCkgFpAJSgbajwH8QkGrFLv46bNpTiHpWCm7h1YJb2gM5Q87pCCXoYj4+urBYjIiurJUrr1XGJvShc1CHF76gI9OSgWhTFLo0W5TJ4yz1e60jFqUvEHLocPZOa0MnGeGKHkLve85y+1qOS15f6kG9WITK15WnF6zxzdWow8M7fe2+7vcjCPXOTVtaWipC47dv3y7yp9I1q7s/dUetDvjkvGoeiFIr6qZ/r1AzarpmzRoB4Hft2iXyAb///vviRxq6zPldpf+Q4j3v9H1f95xpbZ9/tb4eZ0oP4BMtS1RrdyiJ7RqQ6iDmcLoZG2OCsX3GAOyMHY4DiaNRsiDCA0cJES0mHLUY25V7lO7SqqxIVGVF4VhGDI5lmFGdGYGihRHYOD4Ia0yBwkG61BxyTx2kSyN7IGX064gd0gmTQ15FzvxRcKtyHutzuT31TA9ST0iqxMOhJIscwlfVZLi0RHykLsZANRePaqX4jr14nSG74BGDUv6oYUPeo4YdZT/+r7f2fqftPBnJkUgFpAJSAamAVEAq0G4VeEIrDfumrdhl0EoQbDuI8yzU5G45VdC/jgdmHRx4QwOuEy4Q+NARSujAvHx6dWy6AvUQYIafE1r4wh7fbV8IFBc7D4E9ujU6Q28eXu+Hzv6d0K9vKC5eON8IPO6GVgyzJewjyPI93/awrY+b105vHDf3E0ZRG6YeYHgyCwTREXrmzBlRuZvQuqnFe355rzf12q9zn+/89z0X/dwJfAnfeF988MEHomr8wYMHhVuajkXqRO10x7T+I0F7mD9fdYz6nNN7zjv+WMFUF2+++WYjCKU7nVXj6cjld5Tv4n0teUy/dnrv+3q5faMCvJtdLMjk9hQzrHM6cfbIYZzIWYNaJUVApTqlPYYlp4hq9ayI7dRScWzFFGyKCUL2tP7IjR2GfcmjUbSAOUejUE3naFZDHs5m3JbNhau3xuPVWVEQRZoyzDhiMeFIZhSOZEXjnfnDsdrcC0vNQaLdixB75jpdauwFy7juSBnZFbMGd8Hsfq/g+MqposhYewKDcqwexzABaa3GivYJcFmT4LKmwsXK9loCHNp8lOWsRTdlL36uln1uyC0pM2jFhww7j5Y9vKe88mfKoS7t9kFKDlwqIBWQCkgFpAJSgbajgA5I71NL8KJ6AKdr6wB3/Y1Ph+1sD+HW+fPnRWh8WVlZk863rwo/vP+eAGTokMHo4t8JrEp/czjqCa1neH1hQd51FZTv1iUiAPQ+1/awrjvzCLoJpFauXCkKUu3cuVO48gij6BjWXXl6bkZeA18Ydbeuy714X9+xEJjTVczxl5SUYPfu3QLSrV69RoBQasW53B7myN0YI7XT5x77rKwsAUKZfoA/xvC7iIW6CKOZpoA/2twt9/i9mF+t6TNYq56QlD8fOl1OfHzyPZzYuR4XtEUgHHQrCahT2yMgJVxJFnD0g9VvYGNMb2wnHJ07BPsSR6FwQTgOZxhR1Q4do7cDcY9mmlCeEY2NU/piqYCkPe+qg5TV6wlglxuDkBXVCwvGdPOE1w/sDMuYLqi10j0qHaQSmnqgKcPua5mPlj/+aPOwb8dK/K+yGwatAAb7QceftxfBsOs4DFppaNt5MpIjkQpIBaQCUgGpgFSg3Srwc60gzGArcj1gLcGP1QM4fPEy4KJDpvUuvlCHI7mZU4qAgXn49KIwLJjEojAMj2bOPovFIoAPYQWbN/zR1/X+ywITusKmTZuGrl073xKM6tDU77V/Yd7c2XA5CUfuvtuX7sivOsYvq81X+Tvd/cleX9ffj+PRQZSeB5ZOR7rytm3bhj179ggAqINQFg7yDY33vkOamnPex1vC+u2eI4Ebx0s3IlNGFBYWNoLQt956S7gXdRDqfV9QU1+ddb3bY6/fM76acD/BO+cdex5fvnw51q9fL1y3zA9aXl4uQOjnn38uHKH8nvJd9O80vfc9LrfvsAJuJxxw4zKAcx+fwck9b+OStggMq4cSJ1xX7RKQCudoMs6+NRNbJgZjyxsDkDt/BPYljkbhwggBRyvbYUGm24GjntcYUZUVjbwFkVgbHYjl5sB7AkiXGYOQGRmItFHdED/ED1P7vQbb3OFw21MlIG1n1etvBYM9gDQZtaxsn80cy7Gw2dbgd8pufFPlc8NBGHYdhcEqAWm7fZCUA5cKSAWkAlIBqUBbUuD/MAepvcj139YSGOyHoJ39+A4/Vd77t9OBAXvdXUWHHyHDxYsXhfstPz9fgFCGAC9btqwxx6YvBL0XYCc5ORnBwcHoHNB81XpC0r59QnH2zJkGP1PTYdx3UnVqRV3uhRZ3+jN0OKUDUR3i8ZrTGUsHJFMlMCzeG0Zx7rSlRb8neD/o9wR7Ql/CUIbG67lzqQuBHSEo9fPW7k5fn7b+ftSOjeNkT02ZloEQniCUKRn03LR057a1edeW7iHADZfbjQsXzuP9AxouKOnCNcp8fVAShIvUobTD4jZaMj55ez42TeiFrVP7wj5vOPYlj0FB2jgPHLWwYn37LMp0O5C0OjMSbDVZ0dg1fyhWm+6Ng3RZVC9YwnsiZUQXxA7qhBn9XkXNymki32R9e5zHEoo2mT+ZgNStxAtAelVNR52ahjotGTuUTeiQnQ+DnQ7SQhjUgyFt6dlIjkUqIBWQCkgFpAJSgXaqwPdyCgQgfVwpPWfIzfto6fETbeKZlq5QVscm3GPBpA0bNghHKENWCX10EKrDCwIMHabdS2jDz4yMjEJAQAC6dGa7NSQN8O8Em6Y2XCNCvLsL8ghsampqWiQg9b52OoDidWUOWD0PLEEfw5PpDCaMOnXqVCMI1WGhPuE5Vu7jogNF/Vhr7zkehsZTA2rBSuZ0LFIf5s7V5z411XXV+3t5P7S2z9J143nTEZqSkiLmHreZl5juazpw6UQmCOX3EkGoDqn1eeY7F1v7fGs753/tO5bfDLVXr+BE/i58rC2BW0mEU0lAvZosQusZZu9qF0WakuFshEnJOPd2LDZPCcHmqf1gIxxNHIEihtUvNqIyi4WICEdZvV1C0qY08FS2D8exrEhUZsZg65S+WGG8ey5ShtiL/KNRvbBobDckjeiM2f1eFS7Sc9uS4VLiwFyUt3IVtuhjzJkpzv9aqgDeo95NpIRQkuEULQlO3svib/S/9R4/9zW0xvfm8faRhoCu+Ho1RRRuqmMqDZWpROJwybYAG5QNeFA9gF/Zq/Df2fmJ37EW/NmQUxzw6PZD3R+0lvzZMBX3tdNHKzlsqYBUQCogFZAKSAVaqwK/1krD7rMXuQ22orPfsR1GdElNq3q2ZfV4hgITQLAwDJ1ZdAcS7ughrC0R9CxelI7MjHQkJcShR/fX0VUA0lvDUf9OHTE+JhqXL19pBHn34mKdPXu2EZq1FIClA272TIPAdAhMi5CbmwtWS6cjlDka29KiA1wdqrH3XrjNAj10whIE0xnLHwfokm6ugFhLua4t8Tx0CMrvER3As+d+6rp69Wq8/fbbIk8xf0zg91FTIfHe10qutwYFGgoyiaJMwFWnC6cri/CJmgG6qurUVAEOGuFJa4ZKX+jcCZYS4FKTcH5bEqxv9MWWyaHImTsY+5NGo1BUq49Etcw5eltQuDozGlWZBMkemFyx2Ii3ogOxxtgDer7QO1u0KQgMr7dEBiJlTDfMGxaAKWEvI3t8CBy2FNSpBP/egLCVrYtCaQSacQ2N92oKarVUkUuzVvP8oOHOTgOsbMmAktjw40ZCA/j0wNV6LR51AgjyPVjhnaB1IRxqmiha5LCmwaHyb1qZRl/wfDluAmR+77ERDrutyXBbM5CpbcC/WfPx3V2H8X9zK2DYV4bf7SzD/9l5/IhhS97PW+uzkTxvqYBUQCogFZAKSAXaqQIEpAatwGXIKcb3lZITffaX1l2PXVr2gyxzRjKPny8E9d1uaeBlcfpCZCxaiEED+iHA7zV06Xzrwkw8HtK7F2pqqsUF0Z2Od/vqELqxEBEh5NelIa8lG4EUq3fTDfzuu++iqqpKFKuhI08vkqQ78XSIeLf1udfvr4+L4yUMPXnypAiN3759uwjd1nPm8lp53wPe61/XdWxtn6vPO8JQnjvdtlu3bhV6v//++yJdB1MU6G5Qvec1kktrV4DXUNSsFx59XtOPjlfhPfsaXFFSGwoypbbLokx0yRKWXNqWAG36AGye3EfA0XfjRwg4WpZhQpV0i94WHKWj9IjFiKMWE45lmnGE25nR2JcSidVRPbDqrjhJPdXr08N7IGlUV8wZ6odpIS+h2jIRDlsy6kUV86aclK0EAja6PBscpEoa3NYUDwglDLWmwK0koV6LRb2aiHo1DfXWxahXFoh8wqIYEdetzLmZ6vk7NR7Q5sClzIBTnQenQjA6Hw7Rt31A6guAqafTmoLPchJxXl2K2eomGGxFMNj24e/bymDQqpyGnfmnDMrex9rpo5UctlRAKiAVkApIBaQCrVWBX2rlYQat0GXQ8vAd+2G8tOMQLtTfWBCkpT7usqq4DjK8AYzu+vLe15LWMxYvwoxpU28DjHpcpYSoixctFJdBh2T34pron0WX3J2AbL7XRb92es8cjYSgLAZE6MdiSXRCEgSeP3/+ls681gSmeK46UGvqOvIYXYh0SDM0+8iRIwLM0SGr5wjlfPZOJ9DU9aHeTe1vSffC3T6XpsbPfQSf+jH2hMuEoEw9YLPZGnOEfvjhhyJPa2uaX03NKbnvCyhAyO12o54V690uXDr7AU7krsVlNR0uEUrPMFM6SFsxSPqCLjIdkrjURFzcnojd84Zh86Q+sM8djn1Jo1GwsCGsXsBR820DwqbCztvTPgJStmqLCdWZMaiwRCNvUQw2Tw67Sw7SXlgaGYj0cd0RP7ILZg3qiPhB/0K9ski4A2s1hpy35nndEPrOMdBNqnic3gwTr9c8AFikEBBwMxkOLR712jy4lHmAdTbc6mQ4tUg4tRFwKr3hUrvAob6CeuUF1Kl/hUuJgEtZiDotFk4lVXwf6PdGe+ldSrJw49ar81Fnm4vz2mLM3mqHYddB/EopxcNaCQw7ivMMO/Iebq3PRvK8pQJSAamAVEAqIBVopwr8kg5SW5EApPfZiuufsh3AiYtXv8CT5Nf7UlbZ1sNd7zZo+Srv7w1kCAEtlgwEBwWiK3OOdmk+92hoSG8o2dvues7Rm13N7OzsRpj0VXUgtNNhFB3AW7Zswa5du0Ro/OnTpwUUbOswiuOjC5SNDljmpiQI5XwuKioSgI7aMGeuXvFcdzJ+Ff3b+99y7lHTlStXChDK/LR79+4VuVkZGk9HqFykAqIgEzyA9MKnH+Hkno24rC705CpU6Drz5DRsL0Dk2jiTcWFbEnbNJRwNQ+4cwtExolp9mcWESlmQ6QuD4eqsaJF7tDDdhN0JY7Flaj+sjwnCxkmhWD8x7I5XtF9h7IUlET2xYEw3xA7zx7R+/8S6iX0A2yI4lXjUCUCa0orDxhPhEHCUkDcB9dpcONVUOFWOKRYObTZc2hRAiQCUYXCroXCoXeFQ/gmn8hc41OfgsHVAne1xuNQnAOU3gPo43Bobt/vAbV2IWi1egGT+YHLt/mgv64m4qqUC2Um4YpsHZ3YiPtOWYoCi4N+1A/i1WoAHbeVnDVsL/5/IQ/rWW980TJ16n8xJ2k4fNOWwpQJSAamAVEAq0JoU+GlOVdj9tuILBi3PabAXffBrdT/2nfm0EcQ1Bos2rrSsh+dz5859baHfOmzydkUSYhFosfE486EyByRBzL59+1BRUQFCwPi4WHTq+GqzRZlYuKnb610xc8Z0bNm88Z4DHB1U5uXl3bRQk/f4CYL18euuPMIo5gdlPkzmiWVoPHOEEgoyTyghof45+uzSt/Ve398a+puds3d+0MrKSjEffIslcc54w3Su6/PMe13fJ3uPXrpm+tyjLgSha9aswebNm7Fjxw5RLOno0aMiR+ilS5fEvUSnrvfCa+fdvI/J9bargOe/t+vD6l1u4MKlSziWtxvntUWikjNDyz1wtDUDpC8GcUTeQRaf0pJwOTsJ78SPFmH1tjnDsT9xDIoXhKNscRQqmUMzi4WYjA2tfRVl8uQQjRZFqTyFqegI9ehxJJNh9FGi1dAxmhWNqqwYlKZH4d34kcie1g8bJgQLILr5jQFQZw5E7rxhyI0diU2TwrDa2BMrzCyu5CmwtMIcJAotfZncpMuMgVgS3gNpo7pi9uDXMKn3P1C4OAYudUFD0THmIP3yDlKnGu/JVSkKIHkcnHRxXmvc5/3+CaLwD4v/6DkuWTTJocajXmXBKBZC433H/KjsOX/59yniPPlal8iJGw+3Egu3MhsuZSqcihkOdQTq1T5wqwFwK/+EW/0znNpzcGpPA+rTcCtPAaJ1AKxcf9qzrT4FsIntx4HsZxqO/xZu9XW4lVTUEQyqsSJ831Psibl56b71NIJTT/EnjqVtheFT73olFVe1BcC2JJy3p+KqLRYfWS0Itb4Dg1IFg/3QZcOOwiUGW/EMw44j6QZ7xeQfKUXm1vR8JM9VKiAVkApIBaQCUoF2qMB/5JSH/Uwru2KwFx435BTgye37sOT4WQ+wcgEMtneTIbRQQErHFwul3EtQRBijAxn2elg4YYzuhqQL8L333sMnn3wicnh6Q7MTJ07g9ddfR9fbcI6yuv3w4SPE+AgaGWZ+Lxf9vHnOHCt19h0/ASmvgV4oiSD0wIEDAgazWBDPmS7Jtrbo2ujj4jbD4glCOWaOvby8XGjBkG3mTmUIN+eLDvK8w7zv5RxubZ/FOeY777jN/UuWLBEglPceQWh+fj4IQllc7OLFiwLA69dI9lKBphRwip2eokxuuMH/8uquXMGJ4v04ZV+JOi0ZLjW+XTrFCK5cWgKuKMl4N2E0Nk/ojZw5g7EvcaQn5+jiKFRbZJV6AlIWW6ppbASkZtRYTDiSEYVjlkgBSMvTI3EoaRRsMwdg08QQrJsQgk1T+sI6axDsc4did9xw7EscgbyUMShYMA6HUkZj88QgLDf1wnJzLywz98ZSc28sNwd9YXcpAWtmVCCWjO2B1OFdMG1gR0wNegkXtsTCqX0xcH4z1yTDr13WFLiUFNETZHp+VCDcpPs6yZPrs6HYjwd2esCn5ziBKIEiQWqaB4YKl2Y8nFocnOpsONWpcKlmuNQxcCkD4WYovNJROECd6h/hVgkyn/S4P5Un4VaehptAVO0At/qE6GHl8SfhUp9EndYBTq2DB45afwtY/wRYGU7/Ghzak3Bbn4db+zVc6rNwqP5wq0mimFW9Gg+XNR0ua2pD45g5/iTRO62pcIrcpgva7HeHXtCrntfImoiCnHXolb0bBq0A9+0qw31q4QnDjkqH4Z1q3KflFbTDxyw5ZKmAVEAqIBWQCkgFWpMC/yenNOyntsMwqAU2g70Av1TzMPfwcfGASCgq2GgLBqR0gK1atequAVIdChJkpaWlCbBFVyirVu/evVvkx/zggw/w6aefChBKN6SeW5LAjOv6tr4eHh4OP7/mijJ5co/27NEDycnJYnwMS6fz8l4vHAdBk7crlq485n8tLCwUMIp5GvkaAkJ9nPw7XQP2bW3hOAlCef1LS0tFvtRt27aJ/KnMo0oQqkM9Hebp86m1Aco7eb66Frd6T10n9jpMJgzlvc7ctCzSVVZWBoJ73nuE0nrKAv1+0+ce511bnH9t7X76OsfT6CAVvwa6UO+ox4nqcpzKWS1yjdIJ1h7zjbJaPQFprZqEPfOHYfOUvsjVq9UvjMRhUZDJjJosmXP0qACgHghKt+gRglE2ukUzY3AoeQzUGQOwcWIYNk8MwdbJoVCn94dt7hDsiB2BdxPGYF/yaOSlhqNo4TiULqa+RpRnmpCXFo5143tjlamHcJIuMxOYfnlAahndHYlDAzClz0tYZQyGO2ch6oVr86tCUqaeSEN9Q35eXzDq2WZF9Hjxg4OL8J2V0ZVUOK3pnp65PRkGr04BrFFwK0PhUoNRr/rDob4Ah/oHuNTn4FSfhVN9Bi71GeEEdSsdAJXtCUB73ANHrR2A7GdFqLxL7QCX8lu4rX+EO/tPcFn/CJfyIlxqJzi0Hqi3DUCdNgYOLQZOZTqcylxAm47LaidctT0Lp43v2QEu7X/gVmeIAm1XbXGo0xJFPtI6jetMUZAg+lqbZ50guT18d1yxpeCCjU77WSi0Z6JL9gH8t1qG+7Xikn+3F5415BbBoBXta03PR/JcpQJSAamAVEAqIBVohwr8MLfq5QfsxRaDrfAfhtyiRT9UC7aPza9xXGF8odMF/vNQ0q/z8fXmn03wwcrSN8vPSLhCUNUcjCGIYSMEZeM63X56aDhDzFkoRy/YolevvvmZXTviDWoYat+pUyd0DrhV3tGGYwH+mDp1auP585wYms33u9fAh9Dp+PHjX2r815RoeWu6ljrUZe+7EL599tlnYOVyQjkWjiKkY45QHYRyfnEO6o5QXqtbzbn2fIygUx8/ddJ/fOB9x3WGxutFupgflPCZ2vMaXLlypcmUDN7X7F7fG96fLddbuQL8bnXU4qMPjuJk8bu4sms5YI0VhVhYlOlmrrm2up8pBa6qKXgndji2TAprLMhUuDACZRlGUa1eDydvT4WVmhrrkYxwiMYUA0vGoyIzGvkpY7Fj9iBsnRyCTROCsWlSH2yZPgi22cOwa95w7Isfif1Jo3EoNVzkcS1ZFIHDGVGoyDCiMtMkHKlVmSZUZkXjUMpYrIvujjWmQCxrCLf/oiH2dJBmRPZE+sjumD/IH1ND/4bKrClw2e/U3E6EU4v1hJQzjN6aBpeVVeTTRFi6W/FUkIeVBZGmwa2Y4VZGwa30AZTOgPIvuJW/waX8XoBPujsF2NSegEvk/2QI/PWN7lCX8gycytNwqmy/hUsh/OT7/ANu9RW4lZ5wK/0AZbjIPepSY3ApZyau2OagTpkPpzUJUFMAWxqQu1A0Z04aPt+6AJe29YXD9mvx+Q6N7tL/BdQJcKkEubPgYnV7NRYuNU7AXpeaDKd1IRzWdDF+h5rmKRb1JYuitZ7vlng4ROh9Aq7Y0rBbW42XlL0w5FZe/Xe16INf2CvxTeXwnnb4mCWHLBWQCkgF8Ie3jQAAIABJREFUpAJSAalAq1Jg6tT7/rED/ybOmYnUtZLUrvsqcMHpgtvl8gQbtnDzH91kurtRBy86hBkwYAAmT57cCBn14+x1mMV1hunSFck8oQShhDEEY3RE6sBFh2j69u2iAB3CMedm//790aVLF3Tu3Pmm+Ue7dvFHgH8nDBjQrxEkcTwc4/79+xsdmrf7+Xfqdfr479T7taT34djoQOQ1Z2g2QSgdsgyLp2PY1w1KsKc37zkl1xc1ztmmtNA1Y885TW03bdokoDPz87JQkp4fVHdjc55w/Yvedy1pfslzaekKMLCeTmMXLnx4CqdKD8Dx3iE4CjYLuOHJJ+idN/GrOu1ax99fVlKxY84QbJrcBzvmDsOBxNEoSo9EmcUsco4S3nlyjravfKNNAlIBRmNQutiEXbEjsGFCCN6K6Y2Nk8KwbVp/aLOGYOf84XgnbiT2J45Ffso4FC2IEHrSLVqeEYVKSySqMiKaKPRkRHWWGQeSR2ONqbvIRcqQ+y8KSJdH9sDCcd2QNrw75g7yx5x+f8dVuje/UqEh3heeRicoti0CrCkAq8Ir0wBlLKD0h0uEwXeBQ3kVLvV3DUCzA5y233jgpwhtfwZQmO+TEPTJhjB55gL9LaA8B6ie407rb+FUfweH7feo0/6Eeu1V1GshcGoj4VQj4dYmwc3K9AJKcnzMV5omqs+7lHTAugiubILLdFxU0nFqWxpKNi3ElowEZMybg4mmqRg81IxXQ0YjaYI/XDueFDlI67Wn4NI6wKH9BQ7l73ArL8Cl/glO9fdwqn+GW30Rbu0VQOkLqFGAOh1OjakCFrX5H1fokoV1vshLWqsypUAsFO1N/N56wH2fmnf6gdxSGLQyi3jWAL5heKvs/seya75l4HOHXKQCUgGpgFRAKiAVkAq0SAVqar5lsJX6Bew5bD9R5wTcTrhEaLR4dGyRT7gEW3RVpqam3gBmCLUGDhwIf79O6N+/D1KSk7A0KxObN20SIboEoawcztBwOkJvBmButv92BRGA1OVCYkI8/Pw6gYWXPM0TRt+Flex9WreuAViYlorFi68BJwJSOhe9oe3tnkN7eF1T14lgramFTkS6EgsKCkTF+PXr1wtYp+ez9QZ5XG8K9rX3ffqPEOx14ElNuE43KFNDpKSkiHW6semePnTokEjJwPuOIJS5aZu6bk1dM7lPKnDXFGD6UQCXzn2G9wr34mpNPpzv5cFZtAW1SqpwkH6VwjWtwwWW3ACDWQU8CZeUFOTMHIStrFZPOJo0CqULx6KywTnaFCRsC/sqM1lVnsWWzJ4copkNuUQzTWAY/bHF4TiWybyrDfuXTRRQlEWVNk0KwfqYXtg4MRhb3+gLddYgUWxpd9wI7EschbyU0ShMGw06RfUQ+grhFPUGzCxy5b1tAos81fAzs2JwICUca4w9Rbj9anMgVpuCsDoqFGui+oi8pMxNyjyly8zBYnuFuafIXbo0OgiWqJ5YOLYLkob5Y3bfV7FsTFe4rZ78mPUaw+PZ6CZl3tB41CtxcGqJoJOYleBdoiUDaiKgxMGtzIFLmQyXMhpOVoNXOglg6FL/ACfD4LWnRY5P5v70hL+zfxJu7ZkG2Pl0Awx9Ci71KU/RpOynge1PA9kEpM/Cqf0F9dorqLd3hUPtC5c2GlBigOzpgDUOzPPJvJ/QmxIHaPOBnDRgdxbqdmai3p6Kk5vmYc/SmViaMBlTpkYjxDgerwyNwB8HROLxvkb8PCQSj4ZE4IfBEfj3ECPu6xMNQ6gZvUaOg9PWQQBdh/YEnGrDuYpCTk96xsN8p41FnTg2jvsZOJQ/waX4AepgOJVYT9EmLUmE4DPPqpPaKwtF8am6BsjcOr4rbvyBhw57FtlyKZwvyagTRbbiscG+ET9RivFTaxEMu0tdht1HVhu08g0Ge2VVhx1VNb9SCoNb5POQPCmpgFRAKiAVkApIBaQCQgHgGy/uLlxSev4SfVtwul0CYNwYeHzXHlW/0BsTkBK2EMj4AisC0sGDBws3ZpfOfqAzMzE+9p5XgueAysoOI7Bn9xtAqC8Y5TbdoxNizLAsvh7M0fG6du1a4XLkuOVyowICRjekIKitrRU5Qk+fPi2gHMO1mTuWbmHOF0J1NglAr0F433voVtucj3rj6wiXmSOUaSlyc3NRXFwMas/rIBepQEtWgHC09upVvHe4CJeqDsF99CCcxw6gdu/aRgepXkymtQKM5s+bVbhTwBDhi9sSYJ81UITV75o7HIeSx6E0PQKVlqiGyuzXAzxfoNfatwk/CSU97dpYWWzpKIGpxSSg6L7E0dg+tQ/Wm3ti3fhgbJnaTxRbypk7BHviRuBA4gjkp4wWxZaKF0UKKFqWEYGKTKNolVnX3vtWmh0hnM1kSoNoVC6ZiHfiR2O1qRdWm3tjlTEQq0w9sdrcHavNPbCa69xn7IXVxlC8GdlX9MuNQcgK74bEMd0wfWhXRPf+B3alROJqQx5QFiFjmLhTnQuXNRbu7GS4lflwa1PhVM1wqsMFBHWqXeDQ/o569XeiuFGd+gTq1SfgUh4XBZCE09NKpyednyyE9Czcwv3JyvFPAOqv4VZ+DacojvQ8rtj+gjr1RSD7ZbjUrrhi74/Pd4zF5Zw3UK/FC9jmti4ErBa4si1wKRkiz6kjJxm19njUqrE4Z43H+1sTcXhjIrQVyVhpScHsWdMw1hyNnoNH4je9w/Fgj3D8e08jDIETYQiegh+GxeCBsBj8KDQaPwo1i/ZgqBlsD4ea8VCoCYY+Ufhz8DhcVTqgVn0GTo6TRZsIc2/RhAuWOVG138BtfQau7X9Avfo3uNVhcCnzRK5Vjs3BRpcr865a6WhlUaob4WNr3MfUCsxdXKcmYYmyEYbcAhisRUU/1Q7i1/YCGLTSqwZ75XmD7fC/5NOXVEAqIBWQCkgFpAJSgZarwNSp9/2/nSWZOWfPCUDqcjO0tWUWsScMIygkgCH08oU5BKRDhgxBgL8fuuoOzQA/RJtNosK87lzT+7vxAM/3rq+vw6QJMdfOQT+XJvrOAX7o2ycUGYsWiuY7JuZnPHfuXLty3d3q+tAhShciXcAsYEUoRzjHHJbUStePENQbhHpv605I/bWyvx6Y6lrp+hGErlixQsBmpreoqanBJ598Iu5D71B4Xjfen9491291Pe/GPSjfUyrQnAKMIHi/ugIflefBdSwPOLYX7ppduJKb6XF9MZ+iktJm4EVTwIUuQVYgP78lDjkz+2PLG/2xM3YE8ghHFxlRaaGjkq7J24N6twJ+LfnYUUsEjlkiRMV5QklWpT8i3KTRKM0w492E0dg6OQwbYoKweVIotr3RD8rMwbDPYwX6kdibNBoHk8egIG0ciheGe6CohcWWmJbAox81rLKw3egWvZU2dLVWZMagMms83kkah9Vmhtn3FgWbWOF+OV2jpmCsNIYKKLraFIjl0f5Ybn4dy6J6ImtMIJKH98KcgQGYFfpXfLh1JpzaG3Cr0XAr4XApQ+Cw9oHD2tlTEV57Hg7bE3DYH4dLZdj77z2h7gyDp2PS+pynKc82wNAn4FL52g4NztGn4dCeQT3fR30ZTrUnoA6Ey2qCW5kKlzIbLARWr6SAVdAJ6D15ShminwC3FgeHlograhLOKyk4vjURxesTkZ0RC8ucGZhinojuI2Lw135R+E2ICQ/3jsGPgsfjh8Ex+GboeBjCJsLQZxK+HTYBj4TG4KfBUXgsOBKPBUfg4TAPDNWhqG9PaPq9UBMeCwnH2bf/Bw6NUJTjuzUcJTjVASkr37uVxxvcpY/Drf0GTobhq1FwiXHTmZsIlzpXpCVgioKm7s3WuM+ppojcs8iej1pbLJK07XhYYaGmko8MWiEeUA/VGnIrrhq00rCW+0Akz0wqIBWQCkgFpAJSAakAFcgpTFhx9DQAB1xuNk+dpuYeMr+u4wQudK35gi0C0lGjRjU4SK+Fsfv5vYbg4GCsW7cOzAt6t6AN4RCB0dYtW0Dw+XqXWxVm8hev6da1M+Lmz4VlcdOAlGM8efLk1yX1PflcX4CmQ1CGZDNH5dGjR1FYWIhdu3aBVePXrFkDi8VyQ7Ef3/kgt68Hn956EH7qOXkJjAlBGRbPe0RVVZGblzlCOfcI6Aml5SIVaAsKuNwufPR+NU6V7IXjvQK4j+0Hju+Do2gLrmosLpMAT3h924EX3sDlWvXyFHy6MVaE1W+b2g+74kYhL3UsDi+KEs7F6sxo1Fiibwj/vhXQa43HjmawEr0RNVlmlGfGoDjdKPKGKtP7YyMLLU0IwdYpfaHOHCxSD+yOHY59iWNwMGUs8tPGoYhQdFE4yjMiG9MReML17xxcJmCtWBKFvQmj8FZUCFZFhWB5VG8sM/YW+UlXm7pjnbkLNsZ0x9sTA2Gd0Q05cztid+L/In/Bn1CR+QecXP0HONS/wpn9vChyRKjpJMATBYl+Daiequ0iH6j1WQ/ko3tS5OEk+NQb4edf4VSZW7SLcJm61aGAEgVYJwHWmSIfqZvV6q0L4FQz4LAlwGFPhMOWhHotEVeVZHy+LQUnNqag9M0U5GTGY03yPMTPmomoiW+gW8RE/HmYGU/3i8HPekfhu72NMPQ2wxAcDUOICfeHGfHD0Eg8EhqO/wqJwC9DIvGLkEj8JCQCPw4Jx8MhUfh+qBH/FhaN+8Im4N/CxgunqC8U9d3+zxAzvhVqRNGaf8IpikT95pbO0Wuu0qcbXveEx1XLEPyGvKrMo+pSn4Pb1hVudTbAQlYiLJ1u2bbhHhXfL3TFqnG4rKXDbY1DrZKBBKsVj6qlMNiq8ANbHh62F1Ua7Mf+Uz54SQWkAlIBqYBUQCogFWg5Cuwo+74hp+Tvhtyylw05VT/979yKFw22ku1zS47D0UoAKR/SCcu8gQ/XCXpGjx59AyBl/k9WkWc+0PHjx6OqqkqAzLvxsM+CP4MHD0Jn/07oEuB3yxB7QtSIcWOQsShdNN8Qe46JIIugqq0tOqQmDL18+bIAocePHxcVzFksiaHxBHbUgLlY2XRHI68zG7f1fb5zQW5fD0epkzcIZQ5WRVFEbl7OL7px6cptaiH4152hTR2X+6QCrUUBzuOPzp7F+wW74Hg/Hzh2AC62o3txdc8y4eaik42AtF5tmw5Sp+YpsPPx+jmwTh2ArdMGYVfcaFGBvWxxhKdSfZZZwNGjFvZtw0HKsPUbAa4ZVRYzStIj8G78SOEOXRcTjDcnhGLzG/2RTafonKGiCBOdpHSKFqaMQcmCcShZZERphhEVFiOqRCoCowjF9/0Mfq538xS58naSmn3Oi9t6Yx5Uo3C3HsscjaNZ41CQOgjW6R1hm/sP7It/AUUL/oaarBdweu0LOLfpT7hsfQ4O7Tm47U/DbXsS0Ohw9IS/u5UOAuTBSjcoHaIMjWdBJD1E/lnA+jygsBDRC3Bo/wuH+joczKkpXJAT4VbegFObDacWD5fmcSG7mKpBIQxNh1NNE3lNLyop+Gh7Co5ujEPBqmSoGXFYljwP02dMwxDTBHQaOQF/6heJx3pH4D+CTHg4MAqPBEXiB6FG3N/HJNoDISb8Z4gJPw4x4sehkXg0NEJsPxhixo9CzHgwJBo/bHB+/jDUhEdCzCDkfCBkIn4UMgEPhdBFahbtoYZwel8o6r39s+BoAVO3pHcEbB0A5TcCFF8DoTdzkzIMn3rqmj4Ft8YUBLq7tCGPqdYJUKdBhKNrSahXE9uOg1RheH1D2g6xHoeLOemIy96K+9Ti2h+p+fUPaiUXDUrpMINS/LxBOfySQSl49mc55X+XhZtaziOiPBOpgFRAKiAVkAq0OwW+s6OsxzdyS88bdpZdMmjFJx7YUX7hYbXIMXLfYVxkgZsG9yhztLXkhaHVvhCMDtKIyEj4+712UzBJcBnUKxArli3BpYsXWMcYbpFWoOniPrejgdvFtAROuJwOLE5f2ASgveZmbcxBGuCH0NBQpKakiHEsXnQ90PIeGyvZt/SFwFOHaHrvfc4EoXTvEsRVV1fj4MGDsNvtoqI581guXbr0Ouipuxu9dZDrN58j1IsQmblWuc57gbpu3rxZpCDIy8sTofEE+LwOdITymshFKtDmFXC7WK4ezOJ84bPP8F7BPtQdPQTH8UNwHT8EHNsHR+EW1DUA0Tbl6vJyqLEgD51eLnsa3l8zE3SNWmcMwjsJo5CfNhYVi8NFYSBfwNdatqsyjahmiLyAug3uVzpgLdE4ZjHhmMWTT/TIkhhUWKKRnxaBXfOHiYrzGyeFYuOkEGyd2gfqzIHInTMEe2JHYG/CSBxMGYW8tLEoWBiB4kVROMz0AxlmVGSZRKtkOL4lpsFtyzymUajJZGV66hmOmqxI1GRG+uQ3JXiOQbVlPKozxqMqy4iqrEgcyRqHY0vG4IOlI3B6xWB8uDoYn6zzx7mNr+Li2y/iytYXUJf9O9RufwYO62+FE5Rgji5Pt/qkqA7v0ugEfRywPgmwAJL2rAeSZncQUNShPu+BoNa/wG3tCJfSAy4WQ1JHwaVFwaVOgkudCVd2LFxWAlCGhCfDpbFYUwpgWwDYF8JlW4hL1jR8sDkZZW8mICdzLtalTEPKzAmYHGPGwLEmvDp8PDoMiMFjfYzC4flocBQIPb8XYsa3Q0z4roCbDG0344ehMXgwNAYPhUaLnKCPhJpA6MnG8HfuJ+T8UagJPwg14fuhZnw3zIzvhUXj+6HR+EEoYamncZuN8PTBUJPIL+oNQptaFyH2YSY8FjgJU+b1BLTfglpS1+YBaVPglH9HIM3mAadulcDVH8iORb0tXuTrvJbKg7A0AY5WC009P7w4FY8r1gN/E3HKnoHxVqvjB2qB82H1MAz2ylqDveQzw87KiwatpOzxPeWlP9ma99129zAmBywVkApIBaQCUgGpQMtQ4Nu2qj4/VspdD6n57m9qB2Gw5cFgO4wXdpfjNIurMGdgK3hiptvQ1z3IsGuj0Siq2DeCyBvyfvoJZ2enjq/CGBmOoqICuFwOwP0VYFEDIC0uKkC31zs36xzVnaXTpk0TIKs58Mdq4K0BZvEc9UJJLKRFEMoq5jabTaREILDjNeJ104Ee13V3Y3M6tPfjum46PKYjlHlXV65ciQ0bNgjgnJ+fL0Ao9ddBqO/t7JvSwPe43JYKtCkF+B+aG7hy8SKOFx/Clep8AUZdxw7Bfewg3DU7cXnHEtR7wUTvkPS2s54Mh5aM91dOxpbJYcieNRTvJo4W4K88g1CPrkZvZ2NTjsuWu++IJRJHLFE4wnD5BkhKB+yRzBgcyYoRULMgdRx2zR2CbZND8fbEEGyaGIIt0/rCOnuwp/q8CJ8fhbykseBri9OZUzQcZRkmVC2OQU1GNI5mROG4JQLVWRGoFiA0Akczw0WrzooUkLYqk87U8ajKmChaZWYMqrOMqF4agfezwnEyaxROLh+I06tDcPbNHvh0gz/Ob34Fl7b9BVeyn0Od9Vk4FFZGf0o4Gd32J+BWngfU50QVdQFABQR9qiHf5VMAK8hbn0L91udwZevv8enmP+GDt36PIsvzKFn0AuqUQXBZmQtzKi7ZpuGKfTZqbfNFyLtDTYND80BPly0Nblsy6rVUXMhOwSfbU3F8UwJK1sZDy4jD8oQ5mD1tBkaZ30DgmMn4w7AYPN7PiEdCo/CD3kZ8N8iE7wcZ8cPedH6a8WgIAeWt8382BSy/jn3fDjXjicCJCDb2AOx/8rhAb6NI0+0BVF5DQu1n4VKC4VTnedyjjbmOCUjbjqOU35tOJR6u7IU4pS1D15xd+L5ahA7WPDym7MfD6n4YbIUw5FZUGiQgbRkPiPIspAJSAamAVEAq0C4VyC33M9hLHd9R8j/6RXY+nthehl9ml6O79V18cP48PNlHG54oW/BTMnNT0iWnQzPCI25Hx8TAn+HtN4BRLxenV+g7K82nL0xrcJNCuCC/6LDpHq2rrcXE8dEir+gtP7uzvwi/nzJ5osj7qJ//rfrVq1eDRUXu9eLtCm0KqvGc6AgtKyvDO++8I/KDrl27VoTGM6elHgZ/q7HJY540CtShKb10VyiP02W7adMm7NmzR6QiYH7QTz/9FMzV6nA4bju3blPX8l7PLfl5UoG7rQDnufgOA1BXexUnygtxvuIg0ABGcfwgcPQdOPLWodbWdqpJNwV0Rd5R+wIcTo/AlglB0GYPwbtJY1G4kPCP1dLvXL7Me+04PcJ0AKz63uAQFYWlsmJQvWQ8KjJM2B8/HLbp/bBlcig2TQjG5slh2P5Gf2izhiB3/gjsiqNTdDQOpoxBftoYFKVHiCJV5YtNKLdEierz5UsiULZ0HCqyIlGZRfgZg4qsyajInIiqrAkQOUcJZzOMOJo5DkeWjMSx5YNxamUIPl3dFefWdcGFza/h4paXcXXbX1CX/UfUKb/1VIW3ecK4RXg2c39m/xYiBF55whMazwrx1ufhsj0OF4snaU+KnJYO6x9xMfuvOPPWX1GZ8RfkJ7+IHfNfxOZZL2PVxFdgifJDwkh/zAz+B9SZQ3BZS0GtFo86LQ7YyirxizxO0NxkXLIl4f0tSTiwIh4bk+ch5Y1ZMMZMRsgYE14dEoVn+0fiF32j8JOwsXgodAy+HRqO+/vQwRmNH4dE4aehUXg0JAo/CYkUrs1vhY7HtxpcnHRmPhgafVs5QL8OKKp/JiHuA6FG/KL3BLwwpA/q7H8DhPuzKXfol9n3pOd6qk/AaXsSLmU0WNjo2v3qcXhf2279+UmxPQ0XcuahXo3Dma1r0St7Bwy2Uhi0ctynHfRA0h2VlwxM/SUXqYBUQCogFZAKSAWkAl+HAj+xF3Z9RC10GXLLPjPY8/Br205E2rZhp30jPv/khHCPuhmS2MJ9pMyXSGDkDdgImKKjo28ZYt8UvAzwfw2jRg2HHsr+ZQBS9vZt8OvU8dZglnA0wA+DBvTD8WNHsHbtGnH+hLve4/Bd57g+//zzu80Tbnh/hsoTvNGJeOrUKZELde/evaCj9c033xT6E0rrzkb2evMdg9xuOjxed9KmpqaK8HjqRKft1q1bwVysRUVFeO+990TV+KtXr4rrwesiF6mAVOD2FKh3OPDBsUp8fPhduI/uh/v4ITiPHYD72D44yzVcsS2AS4n3AhWtH0x4QxbmHK21JmJ/8lhsnhwK2/zhOJA0BqXp4ajMiER1lkkA0tYKSZnf82iWGUeyxqMiczwOpUYgd/4wbJ/eH5smBmHDhCBsmRIK64z+sM0Zih3zR2BP3CjsTxqD/NRwFCyIQHF6JEoXRaJ8cQQqLVGoskSDRaqoCUP3KywmVGREoyqDRavMOJoZjfeWDcYHK/vj1OownF3bG5+s646Lm1/GlW0v4sr2P+CK9gycKnN6PgfoVd/VJwR0A8O2laeFo9CteFyhbq2DgJ+EZ6ygXq88i6vb/4jLW/+O85tewifru+LDNcE4vXIgTiwfgeNLR6BmyTCUZYxG9pS+WB3eB2siBmLNuDAsHdMb6SO7I25QJ8zp+xLK18zBqa0LUPFmEvZkzIVlwVRMnR2DQRNi8NrYGPzPYDOe6RuFn4aE49vB4/CNPlH4YcgY/DRkDP4zJBwPhZjwg5AYfCtkKn4UMgU/Dx6Px3ub8KveJtwfGoNvhcbg22HRApiyaNJjIWNFvlCGzn8jNKYh1L1lu0iFyzXEiEdCYvDjoJH4YOvfBKi+PXfo7QDTpwFefytf+xs41BfhUGc2hNUnQ4TaN7pJ28Z30PkcOpHnw6Ekw21NRIltDcK274BBKYdBK8VT1v0w7Kg89nU8C8nPlApIBaQCUgGpgFSgPShgr+xhyC1LMtjzEw1q3vCfKIWpBnthoiGnIMWQU9jPYC3614P28uzHlTx3p23v1qZZbXhfWwW3koR6azzqPiiBgx5Sd8t3kNK9yLBiAiYdvhHWTZ48+fZygF7nMPUUU/L38xOQikWDvsjyyccfo1ePbs2E1rOiPYtF+WPL25vhdrmwZcvbzYaXEzgSnp04ceKLnNIdeS3D5ZcsWXJdODy15jmxJ7j17vXrIPumYagOj/We6QboDmbV+NLSUuHGpea+gF53wum9fnF9X6fvl71UoL0rwEQx4p/LhQ9Pn8Lx4n1wHDvoqVZ/7CCcxxlevw9X9qxCvZYEtxLXZipKi1QBrJItcgGm4Mr2BOydMwCbp/aFLW409qYRBkagxuLJOXpE5O70OEjpvrzXDtBmP49ForwKRQmHaGY0qrMIMKNxeFEUDiaMgPZGP6w3B2JdTG9smNIHm6YPwLZZQ2CbNxw74kbg3YRRAhLnpYajcEE4Di8MR8XiKJRbogUQrbFEoSaDIfrhOJIRgaOWsTieNRTvLRuEMytD8NlbXXFxc0dc2fY3XFWeh9v6h4aCRk96KsCrrARP1yedgk8DDZXg3dpv4FIfh0t9Ai6tA6AydP4ZuJTn4FB+j3o6Qbe9hHObO+GjN3vi9Iq++GDJULyXOQbHLONwJCMcR5hDNYs5VAlvw1G5ZAwql47EcQtznppRvnQits3ujwxzd8w3BWH8mBAMHDoAXfsNwd/6jMSf+47DsyGj8ZOgcHy3txkPBU3Gj3pPwvdCxuN7oTG4L8yEb/Qx46HgGDzeayKe6zkZ3wueCEOfGHwjjO5PEx4NMeKBsHDRvhcWgfvDovDdsCjhIP2PECMeDjXhgVAWOYoWf3O/cGQyvN4o/l53arbk/uFQI74XGo3v9DLj3RV/FddR5HhVbweANvcawtHngAZHsMPWAfXaQOEidWoEojokbTtOUiizUKcshjs7FZ/nxqJei0exfQkCt++EQSvBY9ZC5iSt/0+tKMlgL4wx5BZNesheMvdRrXSYAbivPTy2yTFKBaQCUgGpgFRAKnC3FCgru/+RnRUHO+w4jGfspTDklsCws9DdQcl33J9bBUNuJX5lz0PXnN3YoCk4aV8JKIlwK4mo1VJRb02Eo3o3HHC3CkDKfJe5ubmiMI0O5AhIp0+fflu6DW/vAAAgAElEQVROzqacpF06+8G/U0cM7N8XeXmHBGOgW6+pokPesCo1JVmEzdMd2vT70jkagICAAJEjlRCM77ljx47rAK8+Dt+ehXeYW/LrWFasWNEIRH3PS25fD0J18ElduE6wTYDPPKEbN24UofFMR8C0BHp+UAk5v45ZLT+zrSvgEv+POXHh04/xXuE+XD6WD8exfLiYc/T4QdQfO4j6grdRa00WRWjocPJ2XbbW9To1CbVqIpxWFtZJwaeb58M2rR+2v9EX78SPREFaBMoWm8EcmQwLbxZOfo3AlLlERdi8gIAmHFk6XhRI2jNvCJTpfbF9ahg2jO+N9ZPCsH5SH2yd2g/KzIGwzxmMnXHD8E7CcBxMGon8lLEoSAtH8cJIHNZdohlRqGT1+UwWR4rC+8uG45N1XfD5ht44v/VlXN72J9Rl/0VATAJNqM80tKdF0R2PE5AQlOHvzzYeg6JDUh57Hk71d7iq/B6Xtr2I85v98Om6bji5NgjHV4Xh6PIhqFkyRhRnovPV0yagInMCaixGfJA5Du9nReLoEhOOLBuPyuVvoGDpNOyyzMDGpMlYPDMa0TEmDBwbgY5Dw/HcwEg8FjIOvwiJwE+Do0RFdxYu+kGIJ7ydoe4PiCJH10LefXODcltvntB4FkVq2c7POwVcOU5CXuYhNfQ2Y8X8rnALsN0c+Pyyx59Ene2PItUBf9TgvStykLaR76KmvkNZAK/Olob99jV4KfsdGNQK/EwrrP2OvfRjw46SC4adZct/vrP66i9tpTt+tyjv3+/W45J8X6mAVEAqIBWQCkgF2oMCZWX3f2tXxTvftRXAoO2Hgfl9lCI8qBXjv7R9CNYU2LT1cFqXAVoSnNlxcFiTcVVLxRVtARxKIq4WW+GEo1UAUj7g03VHeEggRTcjW2xsLAJ7dkPXLgHNODq9cpLqbtIAP/F3nQM64V+v/BNpqSkitLkpQMrPJ9ziObz6z/8Vn9VVf58m+87/n73zgI+izt//3ln/qD+pYkE9Pc/zbOedXQS97gno3e9+p5DdgFjoLWV7QodA2m422fQCKgooPcnuzm56AUJ6JyEJHekIpG55/q/Pd3ZgiZSAgAFnX69hZtvs7GfJzHzf83yeBx988AGampoYm6D3lpaWMoBGMO1isJF8KCnx/aeAadROf7Ft+7k9J0BQzzmBeVLafv311yw1nkKpKJyKWuO/Z76+5+Io+h1pEv5f/RS/67lbJN4TK3CzVIC6H/jAvfZTrWiq2IKTDZvhaCmCvaWYKUed5D1aZ0YbZ4TTomMXCc8mSd+4ra2kGHVRK6s5Ep1cLHZ/vQhps6UwLfgYuXqChL6ojleingKMGBzt/YFMBHG3J6tRlaRB5pKJ+Eb5X6zRjkHq3LGwLvoEGUsmIjN4MnLCZ6BAPwOb9TOwNWomtkVT6rwPqmJ8URvnz7xI65NUrH2eWujrEvzP2ArUJ/tj/8px6LRRGjypPMnn8ym4rE8y5SefDv80HNxTcLifo+ed5t/BaXoOjrSX0bXpdbRv/BNOrHsPh7/9N/avGoNdK7zRvHwydiT5oYFCnRL9GZSm9nxSfTYlKdGcpEJTkhy7E2aiMZ5+HwW2xiiREaXB6lAtYoMCMDcwABN8lPjPxJl4e+wUPDV6Ku790Be3fChH/w99MdhLjn5SFUuEH+CtwmCpHygBnlSfBP1+LoDzaoDSwVIFfumtxJ1eSswN+F84rc+zoKyr12Z/Lkzt4giwz4bdEolO8iM1R7F29PPBxZvjMQNaOSO6bOHYal6DxyxbcCdX6pJwlU6Jucr5MFfZJrFWmCS2yiTJatzycxi6id9RrIBYAbECYgXECogVuFYVyMq69bbMynAJV4fbTI143FSB18w5UFvXo9S6Cl2mRKaQOZEZhjZrGE5z0Wjl4tBljoSDKU506Nj6LRyODjhZojsNNK/OTQBCV2dt/Fponbt27foBvCNIGh1pwMTPPgEDlgQ9zwsszwNIu71u1MgR8BrjhZycHOb9SJ/sCbNICTp58mS8P+ri66LPHzHiXRYi5fn+5ubmM23qFwONBOPIToBUs57vv5r1vNC6COJebNtuxucEYO0JQWmZ/m+RGnTFii+xYcMG5hFKgJz8WcmWgfxaBeh5oXqKj4sVECtwLStAjfVd6GrvxJ66Ohyr28za6l3NW2Bv2QZn0xagKQ/27Hg4CI5adHCaKW35JlCQ0rHcbITdZERNohabAr2RsWQCCg0zURzrj5oEChfiPTRJncnS3n9CheiF1Kv8dpHKVYW6ZA1KYuRYpfXCas0YrJ/HJ85nhUxGoW4atkXOQonRF+XR/qiM9Ud1vBzVCf6oSvRFDQFJAQa759Sez/uKnp3XJqmx54tJ6GJ+oc8Baa/yrdXcb2C3PIsOywtoM7+EU5v+xFSgx1f/F0dWSFkK/a5lk9CcPA07CICSV2myH7Yn+qIlyR97EvywN0GBnQlqNCdp0ZCiRU2SBuXxGhTGaLHRoEFimAoL587CBEUA/j1Fjjc+9cMT3r64XybH3VIV7vFSo59UjXulGkhkWki8tczvk4eeCki8A/EL7wDmA8qAqFSOW2UK3MPa3am13f+GaW+/GoDzx6yDlLMPSBWQjFWgr5cS/+szFg7ujyBAfq0AqYN7FrCOg8sc4wakFBZ3E+yLmBr2hxebuix62M0hcKVHoMtiQLZ5JX5rLoSEK8W9pipnf3OVS5JRdUBiK0uVZGXdeq2GS+J6xQqIFRArIFZArIBYgRu9AqtX33KPrW7APZuKB0pW5w6SpOb1Y8t0n6b0xv+RbKgafL+t3PyYdSve4XKRYlmPXZblcFkimarEYYpiILSTC4UjPRKutEggnU/QbLdEwGEKR3vuF3C0nwS1J/7YkCYCecJ0/uHwjwOwtO5jx44x5V53SJcYH4eEuBgEajXwGv1fkCL0Qq3vl3p85MiReO+99xASEsIUgZ7fhRLFR44YyatVu8HVs+sdwdSlUyZPYhDNE3AePnz4vNvf/fsQmPv8888h+FN6rsNze67FMileBWDYfbtuhvsCBKVWeMHPlrxBqd6rV69Geno6CgoKUFlZeU5YUvffoPv9a/FbiOsUKyBW4NIVcDoc2NPSgL2VhXDuLAWatjDlqL2lBGgpRFfhCrSxllYDuswG5tV5IwNSdoHTrEeXNQpHN0Ww8KGNs8ciO2QKiqJmojLOB3WJvtieSG31CuZnybeu+/fKFvumRF7ZWp+kRqF+Or5Vj8Y3gVJsWvgxbEsnIE83GVsNMxkYrSR1aLwfticQDBX8U+VoSPJDY5LvD77fDwGpHHUps7Br+SS0s6T4pwDz8yxtnODViW8+xL7k6diZMh3NyT5oSvBDU7wSTXEa7EhUYUeyCo0pajSkaLA9RYPaJDlK45XIjlYiLVKNL0LkiFjoj0CtHyb4K/F/05T482dy/NHbF094+aP/GCVuG63G4NG+GET3peTjqQS1xt/t9vC8j1LipX64mx6j1HiZHA9Lfdk0mIUKkYJUgXulStzmrYLEmzxFKWGe4Kgv+jMP0J9Hm/yPBaT3S5WQjJXjfi85fj95EjrMr1zlJPtzFaQgb1Pr3+EyJbAWe2qzZx7CFwCMN7qKlPZVTrMOdnMM8312cUast63FP0wFuMdScowl3Nsqu/rbytbelVZ0vySreCCNfSTp6Xfc6MM4cfvFCogVECsgVkCsgFiBq1mB9IohD+c05UiyqoslOaUlksyK/D6Z9dskuZXF9Ng91qrMN2wVpZ9Ysk6uy/gGx60xgDkEnRY6ETGik9OjwxriVooacdKmQ4eVUnt17qvVBvZcR0YC7Cf2w8FS7IUkewGWCkDT4z6FOZ0BoU64XOTX6YDT3gUHm+xwdHXC3tUFu8OBLrsDHQ4XuhwukEjV7nTB4XKxhkjS/fBQ1nN+4cEwASlK9SaI1R3UxcfFgqaE+DjowsPx2Wef4l/ve6o8L+wVehZs8q8n79D333uPKUDHfzQOnMWMzs4O7N69Gx9++AFLpe/+Hs/7wudWlJf/4Mt0dnZi5cqVP9j+H3yf+HimPj19+vR1V5AeOnToktvXfXtvlPsEnpctW8b+D5GVAIFQ8gilQKwTJ06AgsDOd6P/ewIQ7b58vteLj4kVECtwrSvgBFz8MejIAQplKkDnzmKgeRtcTUWwN2/j2+zLNqLTQsnK5PlHSi1qa+Uh6Y0CH6iVnk10YdMSwTxUnVwUDnwbDPPCT7Fp3ljkh01GqXEmauL90JBErd3+aEzmPUcF9egOeqwXKUgpLIpNiT6sFT0/eApWKz7AWrIJWPgJskMmYbN+KrZFTkdFtC9qYuWoT1RgeyIfMNWc5IfmRD80JfnyU6IvmpmPqQqNLIhJywCxUA9SfJIHKaXVNyf44cS3/4I9/RU4zM+jzfIqjm94G7uWj3e3w8vRQtA1WYHqFCVKkhUoMGphCtPi8yANQueqoFD6w3u6CiMnyPHaR/54UuqPx0cr8PgHStw3WonbGHxT4Zax/rjD2w93yfzQV+aPft7+uJNS4GUqBkcHSHkvTFKEkh/mLQx4apgSdLC7bZ5ef4e3GgyQyhQMnt4m0+A2bzVu91bhTm8l7pVRQJKoIL0caHoPwWRpAO6UzcRT42fh4MY3egRInZZnWSu+57xHqlPzc3Byfwcs0ehk5+rh6OLovPyH6sub5jFzFDosBjjJ4stK+94ofM2tx33WzZDYKlwPmitPPmIpP3lfZk3JoIyqkn45DZsl1tr1ktTKx6/msEpcl1gBsQJiBcQKiBUQK3AjV8BW+bgku+zkL6yVkNhqIcmohiSjDHdaK/AGtxVBnAVbM77AEZsRbeyEg7zI9Ax69uSkinzYuiyR6LJEwXGwkQekLpZnT5n2ZyaXi1q8HXA5qZXYDqe9Ew57B+xdHejqaENH22m0nT6J1tPf4/TJEzj1/XGcPHEMbccP4/Sxwzh57ChOnjiBUydPou3kSbSfPInO1pOwt5+Cs7MdTkcXWzejp6RjJQB7gRs9Ry3npPC7uMIxngU5zQ7Q4MMP/g8jR/zzylruR41gStT//ff7WBK0EHPnBLrhKD1+YeD6z3f+Dr0ujIHk832VtLS0HgFIUjfu37//fKu4Zo9Ru/ipU6d6ZAPQm6CooAqlkCTBo3b58uUsKIm8XIuLi9HQ0MDqSSCUQLvQHn/NiimuWKyAWIFrUAH+GMFn1gPHjx3BjtI8nG4qOeM32rWzBM6dRXBVpaHdFocuLuqGBhCelgDUstrFRaIuQYO0uePALf6MqS4romehlpSVHi3lvQmGnm9bBEBal6JA5uIJWKOUYv2ccTAHfYyckEnYGjEDpZE+qIz2RX2cHA0JfLo98/ZM9GNJ96QiZSn3BE6TFKhnANQPLYkzsTtxGlOW1iWp2XONiZRU74uGFDkalqnQ/LkSu76agd1ff4I9y6aiMsofWeFzsCooEGHztJgVEICxfir8c6oCb0zwxxPj/TBorB/ukfkzIHmHt4qpOPtKFUzReT4wJ/qB9m4l613ecjw6ei4k42bgd2P8ULbibcB6ZS32MD8Nz+lCrfp2yyiAzsHNMTwcvdkBaTf422mJYnZfKdxavJy2FX3MFbiFq8ZtXMURSUYlJNayzDuzG07ebir/9408jBO3XayAWAGxAmIFxAqIFbgaFbAW3yvJqXpYYi79vSS77KiEK8Gj6eX4XXoJ/sBtQZJpA6qtX6KNiwLMOnZF1kGqGDN/9bmn7TrU9kInKXaTDp27yngPUjcgFaAoAVGHvRP2znYGQ9tbTzEYShD0xLEjOHb0MA4f+g6HDu7Hdwf24cD+vdi/bw/27d2Nfbt3Yt8emnazae/e3dizZzf2792Lwwf24eh3+3Hi6GEGUwmsEmilz7mY56YAT/Pz8y8BSOMQHxeHuJhopG3aAAKlo0b88/Lb7j0g6KgR7555/6X8TT/9ZDxaW09dEAyQarEncJGCmioqKi64nmvxBNWY2vp7a5I9gdALtcZbLBZs3boV27dvx8GDB1lYEn0Xgr7db/Q9Be9Q4f9V99eI98UKiBXoPRU4+3fK/z3Tv6db21BfUYLWHUWw7yxhnqMUzNS5swRddVbYM6LhMuvQYYllFwR7cvGwN76G2QGYI9FhNeL4pjAU6KZg/dyxyAyehK2R01EZ74O6pLMhRAIkPR+U7C2PsTAm8hxNVCJ98QSsVEmxfvYn4BZPQG7YJGzRT2NwtCrGD3UJpPpUYkeyEtSO35RIylFf3lOV2uypRT+R1LGUUK9gUwMlwaco0JSsQGOyCjWJGpQmaFAQo8YmgwpfBgcgfI4GarkCn06fib9N9sXvP56FB8fNwj3jpqGf9wzcT8nwY/xx7xjyB1XiHqkW/aVqPOKlwBOjffCElw9LQT8fGBUf691gVPh97vFWYLA0AHeN9cXjY/ywOupdIOP5S3qQwvws862F+Tn3/FnA8jvATNNT/DJ5mZqfOztZnofD+jvYuf/AyemYBynfXn+TK0h/AEgj0G4xwpEWjUTrWvSxlEHCVUNiq+qQ2MpcEmtZx30ZlY4+ppI5V2NYJa5DrIBYAbECYgXECogVuJErYK4YJrGUcRJz2aoh5h2tEnMFhmdkYL11NY6Y4tBGik/WbkfG51FwmSLhMund6hhqXaHQhp4ZvvMnKMFor82By2EHnJ1wOLpgt3eio6MNbW2n0Xrqe6YKPX7sMI4cPohDBw8wELp3zy7s3tWCluYdaGrcjsaGemyvr0VtdSVqqipQXlmD0ooqlJWVo6y0BOVlZczTsbqmBpVVtajZ3ojGhgbsbGli6zn43X4cO3KIQa32jg7W6nx2QHzuIJ28IQkeXgwyEiCNjY5Cpo1DW+tppKelYtTId/H+SEqt92y9v4rLo0bgn+/8DdlZmWCK2AuoYevr6y+67cL3IhBIbeDX+0bgcP369ZessbCd12ouqELptyZlKLXHU2p8ZmYmysrKmOXBkSNHQDYE1BpP/18u9H/metdQ/DyxAmIFfnwF6O9ZuGjmeaHD6QKOHjuGfGs6jjeUAs1b3Z6jxUBLEZx1GWjNTILTHA6Yw9DBRbGAkN4IP3u0TZRSbzFi99cLYZo3FuZFn7IU91KjD2oSfFGfLEc9gUEP9Sgt9xYY6rkdrN0/iVSfFMikBbdgPFaqRmP9nI/BLZ6I3NCp2GqYgVKjL6pj/VEbL0cDBUwxewCyD6D3arA9SYM9iTPZtCvZHzuXq9G8PAANSQEojpuDTWEBSF6gwjyFHyZOm4H3Jvri+U+UeGCcBk94+2GItw9uk/lBMs4fko/kkIyltnclHvDS4InRARjipWFp8PdJ5Rgsk+MBqZy1x98mU0LirYFkbCAkY2cz71ABtonzGwOKCr8ThTSRwvcubyUGSeV4aIwcmrn/BjL+cF5A6jQ/A1DIEvccHOZn4TTTnF92cc+DPGwd1ufgsv0eyHgByPwjkP0ykPMKkPsqkP86UPAakD2ZXbDp5MLc5+7COfxN3GbvAUnJAsxuCWXjl+8yohFmW4/X0zbjf8zbIMmqgsRafuCB7FpnH3Nx4I08nBO3XayAWAGxAmIFxAqIFThPBR7cVNznHlvFMEl+/YOSzJpXJQRAzSXDHkjdOuxXpqq3JabiNyXmrcMeSM0fNshU/qaEq5JJuLL8fuZt9dOt6ci1UrhEJBvkkUq0g9OjkwtHpyUMdnM4Mz+nZF5SjpKvGtIJoPYEkBrQajHCmbYUx7duhKOrHfbOVrS1teLUqe9x4sQxHDlyiAHR7/bvBQHRXTub0bSjAfUMhFahqpKHn8VFW7ClMB8FudnIz85EXpYNm23pKLKloTQjFWUZG1GVsRHV3AaUcRtQZEtFUZ4VBTkZKN66GaXbilBdWY7G7XUsFGf/gQM4cuToGfDFD4wFn1KwJPuLt9jH8QAyJhprvlmFzs52NlLfvWsXlAp/vPOPv15xgJOn16jnMqlKR454B4sXLUBXVwezDiCv1vPdKAE9ISHhkpCUviMFB13Pm6CqzMvLY63qBCWvFQAV1ksgmAAoTbSckpKCb7/9FtQaTyCUQqMIhLa1tZ0DQAUYKoLR6/k/RPwssQLXrwJ04YP+9mkfQPuCDLpYuHYNUpYtR9iShaiyrQOolb65CI6WYrhatqGr2orOjAS4zBEskIk/Zoa4/bd7J4Cgi54XAqXUIdKZbkCVcRbSAseAC5qIAr0PqqLl2BHvzxSV25PUqE/iA5kESEog0RNMXvVld0ASDyzdn3XOY/z2dP9cPrGeWuFVMM31xjeKD5A+ZxwyFn+C/NBJDI6WGX1RG+fLQphIAborRYldyxVoXq5E/bJAFMUFIsugQUpwAELnqSBXyeE90xfvTJyJF8b74AnvWRjo5Ys7vOS4w0uJe73UuEeqRl+pCgO9lOhLSfFeStzvpWBq0MfGKPHgGBUGShW429sPv/T2w23ectwlJW9PFW73VuM2bw3u91JiiJcCD0ppUoICfgTYJs5vvFoQIB0oJc9XXzw8WomHvJT40PcDOCwvwGU+G67kMPMt97A+D5f1ecD2ezgzX4Qz+2W4CH7mvcbDz/w3gII3gYJhQOFwoPBNOAteh6vwjTMTCv4E5GhhN8Whkwu+qRPsL7hPMxuYH7SDWwoKk22zJCLesh7DLUW43VK2VWKt+u6+7EbcLgLS84wqxYfECogVECsgVkCswA1egX5ZFc/+png3fsGV2yR5zZBkNmBw/k48ndeIh62VuyRFTbilcDuezKvD7QXNGJBbj9k2K5oyEuCw0qCJfEUplIEfQDnN/JXmTo6HoNQq73kScj44Su+nqcusR6dZjw6LHm1mPVpNBpxOC8XRjCR0HjuEYydacfjoCRz87iAO7duLA7tasGtHIxrr61BbVYmq8lIUbyvC5s2bkZ+bg7wMC/K5NBSb16A6fQV2Wr7AIUsiTloT0MFRUJQRXVw0m9OyMNFz7ZYonOTicMiShBbLl6i2rEZFVjqKNhegoqIcjY2NrCX/8OEjaD3dClfnacDezgDZ0ePHGUTrCSSlQB7y1KQbKZHo9tVXX+H999/HqFGjWBr9pVrmPUHohZbfGzUSY8aMwd69e9lnXOgfgnm0PQQBBUB4sTmpJ8kv83rfyK+TgOXFtu1SzwlwleY0ef5etEyQmAAwqVWpNZ5CsKglXryJFRArcHNVgC68CBdfPL+ZoBAlEEoXQAiGVldXs4sjpBanfQzth8hXmC6e0P3ouHgsXRqENfoAOOtt6Ggphb1lK9CUB2fpGrRbyW+UOiz4YybfwkrHyXOPlZ7HzZ9qmY7LLpM7gMlMIVJ6OOmYbwpnx2vyGj2xPhip88dj/Rxv5IVOQmnUNNTEUUI9qSqvMQR1r397khK1yRpQyjwtN1K7OyW6J/JhSI2JaqYIbUn0Ye3vjcwPVIW6JA2qkzWoTeYBLvMHTVRie3IANi34CF+qvbBu3iewLpmAnPBpKIzyw+ZoJUri1SiLUyM/JgCphtmIm+cHH7kfRk6W4xXpTPzmw5kY+OEM3DvaDwO85LhXpkIfNqnZ8r0sDV7JApBoeYCMh5+DpdROTUpQBfjXKBjgHCRTgp4bxEKOSFWoQn+ZCgPYff41BEDpff1kdJ/CkOQYKKbFXwNALEd/VlfPOf970G/Sk6mflCD4WWBLIHSAN72XV4z2kyrQ3+0bO8CbflP6LRUYNFaFodOm4qhlKDqzXkFX9h/gyH0bzsLXzoJPgp89nt52w1JSjw4H8t+GveBduLKCYE+PRxcpSEnQ0CNRw4UvovxU+68f87n8WIUS7vnxSTsXg/np2ZCYStt+bcntkuTvgcRcLSpIb/AxsLj5YgXECogVECsgVuCHFbDWPCKx1bXfba20P8YVdz1pKz1+v7n0oMRacXCQraztEXMx+phK8UfLFkRYN6LFGgcnFwFnejLs5uhz4OePORnposEXwVGTHq3pOpxKDcfxjWE4sn4J9q3X4/tdjTi0bz8PRZsIim5HTXU1tpRXo3DrNmzOy8FmWxqKLOtQYVqNFm4FjnAJzEeozRINOrmh0Cca3MES1qOwKBcpYC16dJijcNoahxNcAo5x8dhn/Rz12RtRWVSIutoa7N21CwePHMfJ1i447E60t7Xjm2++OQe4nQ/WMTCXkABKZRcG4sIgnQCgr68va7t/b9S7P1pR+u4/32GqR2H9nhDAc5m2gyDgl19+2SP4SGDgwIEDnqu4Lsvk4Xm+ml7qMYIYBD9pIrhLvwFBavq9SP1FKjBKjD927BgDvwK0Fr4U1Ue8iRUQK3BzVUDY/3Z2doJC0kgRSsFppBIntThdKKELJrTfoH2IAEO772/o+XCdDmGz5diTakRHRizaNn+DjoJVaMtMQgf52t1gCfV0XOchrgFOYdu5SLSZo1AeI8emQBksiz9FgX46SqN9UZtAQUzya6sO7QZeCXzui5+KPQkzWfo7qULPKFST5cwLlFrga5K1DKTS8+QTujthJvYnTMHexOnYmeyLphQFalMCsWbeJ4hXeyN29hQYA6YjSDMLcv8ZGDd9Jt6dOBMvj5+FJ7wVeMBbiT5eGkikAbjbS4GHx/gwFecAqRp3uyGop3KTQJjnfXH5RqyHJxgVlnv+PQh+ngWg/ujvrcBAbyUe/EiDRz4JwK8nzsNTUxfiuZlL8Ee/ULzsH4bXleF4Q6XHm5pIvD9nMXZbRsJROJyBUUfB23AUUmv85YBR4bVuNSlTlb4JFL4GZ96nsFt1sJui0MUtZVZZP0dA+oPxjFmP720x0Jgzcae5CrfnlKGvqSjgh4Mq8RGxAmIFxAqIFRArIFbgxq5ARu2jA2x1HYMtFcfutpS2Sqw1OyRcbeevTcXO+8xlGMHlYq31K5zgYgDmH0pXU3Vos4YyNckPTiI8fHx6+hzB0Q6TAW0mPU6mhuPYxhAcXrcE+79dgn2rFmLHV0HYV1GEhoYdqK2uRVlpObZu3Ya8vAJssaWjxLwG9eYV2G1OYTGq3UwAACAASURBVBCzwxrDzOVJoeNwe7yRzxsBT94ftSct/mQJQO8ntQypZiJ4uGoKZW2R33Px+M66HLsyv0HjlhzU1W9H097DOHH8e3R1dIACeWiw3H0A3f0+vaa5uZkBUhqkCxPhB1IsJSbEY8zo//Kp9B6hTBdSip738VEjoFGrmCXApQAfPU8QlVSTPdl+AqS1tbXXnZaQryeBzfNtIz0mTFRvAhukiF2xYgXWrVsHjuOYIpQgNCnCzqcKFX4Hz/l1/5LiB4oVECtw1Sog7NtIDUr7D7owtXPnTlRVVSE3NxcbNmxgIJT2HYKlBl1EOd8+hvYr53vcEBmJuXNnY3WIioUMgi6ypYfDaeKVmDAbmCKTQGNPj48/5esIjHZwBEgj2eSwGNFhNmLfqsWwLvwY62ePhS10BooiZ6EyVo76RGpbV7Gwou6t69fy/vZkFWqTtUxBSmFJFIrUwHxPyftUifoUFbYnK7EzYRaaE/1Qm6BCabwaOdEarI2cjZSwAIQu0iJgjgrjpvvjzx9Nx9PjZuEBmR8GjfbHfaNnYcAYH/TxIh9Qgp8qDCJVn1SO+0jZKZXjbpkat8k07HlSjIrws+fQ8MaqlQBF+TmpO88qSnn1Lqk/B3grGfgk1eeD4zUY8nEAHv1sNh6fOBdPTV3EAOgf/JbiVXkY3lDrMUxrwDCNAcO1kXgrIBLDtQa8qeEnenyYNpIB0r9rl2LL+tFw5A+Ds/ANOAsFyClAz8uZU8s9vf5tODe/AWfBn4HsRegyGZmivYsLEQGpe0zTxWzDInCCS4QPKUmzayCxlqyUcFXeEtO2397YA0Fx68UKiBUQKyBWQKyAWIEzFXjIVv7kb3LoQF+5X2Ktdv3KVIJ/pBZAYcpArnUNTlqj4eSC0WENwWlbOLosOqYm6byIJ1lPBnTUTs9a6k06dKSH84rR9SE4tG4p9n+zCLtXzUfzV/PQtGw2qhPnoCorFVu3laAwLx9bbSaUmr5FnWklDluSWct8OxfNgCZM4YAplIFQUuu0crFsoErbRIM8Cn5q42J65KtEr+90T8Jyh4XCNChoKgIuMxnYR+IItxy7stagaVsedjc24MjhI2zATYPrCymNBFBKg+zy8rILQgCnw47KijLMnD6VqUkvN8DpvVEj8OEH/0FlRfkFP8PzCYIIdCNgQNtOCkthWy80p9T7630jpdeqVavYtnkqupKTkxkIJdhBYUmlpaXME5YUoQRCSRF6KRXt9f4u4ueJFRAr8OMrIOy7aE20bLfbmV0Iqc1JEbpt2zZYrVamFqeLK8K+jfbB54OdF9rfXehxuli0eMlSyNVqZEUFwGUxwGXWg45JlFRPk9Os4y+6/cjjZ0+OsVfnNbyFDh0H27lYHN2gw9aIWUgNlMK26FMU6mai2ChHfRy10wvt7CrW4n4tgWj3dTcl+WNnoh92JtHkzyZKny+JVSIvSo7UMD98vdgHgYFqTJIr8N4Uf7z8sR+eHjsLv5XOwONeszBY6o8+MiUe96L095noL/NDH5kCfaVqSLwDIfHW4g5vFWthHyDzxz0yOZsIjg2U+aO/VIW+MprcLe5StQhJb3DF7EBvsjEgCwQlU30y9Sf91jI5qPV90FglHvhIjSEfa/Dop4F4YtI8PD1tIZ6fFYQXfYPxqiIMr6t0GKom9WcED0HdIJSA6JsaevxS01lQSsB0uDoc3371MVDwFlyFQ2HfTP6iw69QQToUyP8znAVvoWvzcDjzpsBpM8BB57iWSNjNkT06V746+5re3aLfyhlB5/9OUySOWeMwIbMQEq5yi8RWWSDJqJl2ZlAlLogVECsgVkCsgFgBsQK9twL9syqG9M+sm/2orXr+o7ba+f0z63wlXNWkfjk7Ft5irvKW2KoVt3PlgZKsSkispfiLOQ9RlrUosS3DaaYY1TP1C2u1sRiZD5HDzKfUd7pB6aVOjAR/Uea3JniukdeoG4y2pobh+/XBOLouBN99sxh7Vi5E85dzUL9Mi4pEDUpjlCjQ+yFvZQzKLGtRa16JPeYUnObiYLeQlxt/Asc+h6lyDCwNmAAmDUZZmzwbmJKXkNv3rYfqHf79NKjVs0Gt53eg781/hh4ui55B00PW5Wgo4NBUV4WCwnxERBoRHR2DxLgYUGr9hQbWBPI8B/eeqMDp5H1Jjx07ytSk//nff/Gg9L2epNuPwqhRIxAbHQ2Hw+652ksub9++vccp8ampqZdc39V+AUFOCmpKT09n84qKCrS0tDBVWGtrK4Mj5/tMqjO9lybxJlZArEDvqgD9fXbfF57vMWGr6e+YLnxQWzxZfdTV1aGoqIi1xtNFErIKSUpKYgBUuGDlCUQ9IemF9s89eTw2JgahoaGYM28+fOVKZEQGwE6+1syGhg/86GLHCfIZ1fUq9SjfVcEfz/hWegIVBEbp2BbBQO/JND2qk7QwLfgYafPGIyd0GooMPqiK8cf2BDmaE/3RTJ6jTEGqBnl8Ugs7n+xO6fVKdp/Um02J/qzl/RzIyfxK+Vb4BhakRMCV1uuH5kRftCT5oylZiR0pWuxICWDLtYlKpgLNN6qQplNg+RIlwuYpoNQo8ImfCv+aIsefPvXH78f5YYhMjr5SJe4dI8dAL5r8MYjmMgXuYhP5d8oxSOYP8vu8S6bCrRR+xHw+lXhY6osHpb7o5y1ngUi3epOKlH8vJcuTvyhBtCEsUd7X7f+pEQHpZQFSt/rSDZjJR/VaK0uFdndhTp9J7e4DxyoxeJyGwc+HPg7AYxPm4NeT5uG3UxfhmemL8LzPUrzoF4JXFeF4XanDUJWOgc5hGj2GawmEnp3e1PDPCSCUXkPLwzQReFOrx5ta3cUnep1bSUrz19QRiEyYAmwm79E34bgcQJr/FvMqdRW8DhSSenQokPcnpkS1b34fzqxQdi5r58JhNxthN5GYoPd5I19q3HEtnqduNMon4C1SwnEoIwnTOeshia22vW9GxRpJdvl8SW7zNMmG+nt676hQ3DKxAmIFxAqIFRAr8HOvQEblfyU5tXZJZjUkmVXgQWg1fpHbQK0hlUNM2/YM5iqPjErPRqIlDTu4FWi3RMNhpgEcf1JE4PHHnGw4mYrGwGAieYy2MzAahtbUEHy/MQRH1gW5wegiNH85H/Ups1EZr8a2aDlyI3yQETIVGaHTUPtVEFotUXBw1OrXe9oTWYiFWQdqpSRlKQVA7cxdg61ZaQgOCYU+IhJJRiPiYy7cbk/+l929LgUAIMwFaFBaUoIpkyZg1Ih/4v33RuD9USP49vtuwHTkqJEs5Gnq1KnMT/NygeDRo0cZVBAAwsUgAbWuX+8b1YNaZYW6XO/PFz9PrIBYgatfAQGG0v5KWKY53SdFKNmOCCCUwvjMZvMPPEIv1hZ/sf3YlTyXEBvH9u2R+ggsXRyEubPnQCFX4MslKta9wF+U6z3HK89juQBDKYQEJn7ij/v8sb+TnQcYsOereeAWf4x1c7xhWzIFm/WzUBbjh5qEsynwBDMJeFLyOwUf0ZzS6qnNvTHJ3+1JSsty5g0qhDc1JNPrVKA5tefzYNWfX1eyBjWJGhQnBCArdjbWhmmQEqRBqNYfM+RyjJ7qg7cm+OGZj/0xxFvOQowGjPFHfy85C7gR4Bqv6lSxcCR6jEAmgVGaKOSon9srlOb0PM2Fqa/7MSEMid7T/TXC+4V101ycrqQGnq3qtHzlgFQAnjQXwo749fH+n6QMHTROjYfGB+CRT6jtfT6enLIQz8xYjBd8g/GSfyhe84Cf50BNBiwvpfq8ds+/qtEjUCdnbfGOwqFMOep0zy/uQ0oqUyGUyTPN/lW4Cv4BV44GnazTynN/5bn848YCnvueG3tZqIke+2zJGGfOxP/LqMavMsshyao7KTGXP/NzH3qK31+sgFgBsQJiBcQK9NoKDMisfP8xS0Xd3dYqSMzl6GMpx71cCSSWCvQxl+MTSxZM1q+xzxqHDkskkK6HIz2CtaELg6cfeyLDX201oMtkQLspAqfTwvH9plAcW78EB9csxt6VC9GyYi7ql81BRYIG26KVyNX5gnMPxFq+WoATm/S8pyhngIMTTk56x8kawVqayKuUatVpjsRJLhY7zcmIna/EkkULEKI3whjNhwOdbxBOCica+F/s5gkLjh8/iuSkxAvCUfIhHTXqPQZIs7Ky2GovBWC7fza9ntpQz7e9no8RQCWPz/P5eHZf59W871mPq7lecV1iBcQK/LQVIBhKilAKSxP8QdPS0lhr/BdffMEUocKFG8FeQ2iRF+ae+6hruRxPoU1RRuhCwxC0cBEDpEqVCkv9JmLfJiPrLoA59EddZPyxx+BLvZ8u8hEkdbG0Zh26yHM0Iw67Vi5EztIJSJ8tBbdoPPLDpqA0ygc1MZRQ788S6kkNShPB0aYkOSgsaVfiTOxI9EddshoNiXI00WMJM92KUjmak+XYlSLHnmUKtKQo0ZCiRXGMEpl6f6wM8kXIXDkUSn94z1Lgb5PkePNTOVOBPu7th/tlfrhXKsetMi3upBZ2qRwPe/nhIdb2TJ6PovfnjQhnCVqf9fGUs9R2Apr8457KUnrd2fv9mAWCAn29CHzK+fAjmQKDx6nw0MdaPPJpIH49iTw/F+LZGUH4g1v5+bKcgo90eFMdwXw/KfyI+XySUvPMY+T7yStBBfVnb5i/ronAtMUanMp7BygkH9JhrNX+4nCUfEb5ECYUECj9sxuWkgr1L0CWP1OMs9T6HymKuNT+5mZ6nmxTDloSMNqagYHmatybUXxcsjFfBKS9dlQsbphYAbECYgXECvzsK/BwRsXk39JVTa4cEms1Bpsq8HZaMVSmDGy1fIk2SnU3k7dYBDo5aq0JQxunx2mrkFp7FSCk2YDOdAPa0/U4uSkcxzYE49DaJdi3ehF2frUA25fPQVWSFtti1MjT+yBjyWTkhs9A01eLcZqM4jkj826jkCUBQva2Eyxe0Uqt/jTI1AGmMObftOMbPWLmK7AkaDF0ev0FW9YpEIR88gj69exG6ionirdtxeSJn2GkoCb1UJGOGjkSixYtuox1/vCTSdnaE7hAii1SdQnQ8odrEh8RKyBW4OdYAYKdNHW/0b6CLqqcPHkS3333HcjSg7yMya7j66+/BnkJ075HaIcnEHq94WdP9n2x0TGIijAgPCSUAdL5c+ZCq9VAM2MiC2o6xcXCaQrv1YCUjlvU3WHneCuAQ2uXoiB8CtZrvZC24BPkhE7FNsMsVBMYTaA2eIKifKs8KUJJ9VmXokZdkpqFJG1PVqMlWY59ST5oTlaiKikARYlzkBM3G2kRWnweosXSuQr4yn3x3+lyvP3pLDw7zhcPyvzRV6rAbVI1bpFq8EupGr+UBeB2aQBulwUwD1CJtwaSsRrcw7w+VSwQqY9MwwKSbkQwKG6zW2lKXp/eBEQFOEqw0x99vej/hD8DpuT7SsD0jO/nJ1r8asIct+/nIrzAUt/dbe+qcOb7OZTa2YV2d6b8pHZ1YSKVp7AszM/1++Sfv3Zq0CsBrm9o9Bg9ZwGaMv8N5L8FRyHBT15JemlIOgwgtSml3he+CkfB27BnTYfDEg6HKY7lAtg58ta/Cuf+P4N1uEwGdHJR2GlNxL84Drfa6o/fLSpIf/Zjb7EAYgXECogVECvQmyuQVTZOkksBTFvx13QzIrh12J6xDKcskeiwRANpUcxX1GmOgstsACXssla79KvjOUQhTB3pEWhNjcD3G8NxZH0IDny7GLtXLkTjF3NRkxKA0jgVCiP9wIX7In3hZ6zNntSsDosB1J5PE6lQSeFCXmm97cSNfEoJ3vJK0kg3zCVIGg47F4mdqbEwzp6OoMULoXdDUhrsew6+KdyjpqamO0O4yH0CDgQe7Pj++xMwRhkwcsQ7Z1rt//XeSIwePZqpsHoOXX/4cZT27rmd51smJRdtP3mAijexAmIFxApQBbrvd0iRTqnxpAjNyMhgbfHLly9nQUmkQPeEn57L59vn9KbHoqOMiNTpmYI0OGgJFs6bh9laDRRKJTSzJqPsKz06rdG97rhFx1HheErdIo5MIw6uW4yMoAnYGChD2vzxyAiegnzDTJRG+6I2ToEdidQ+T2315A/qj8ZkFRpSNNixPAA7l6uxfVkAtiXORppOiYT5/pit8MPkydPw73GT8RfvqXheOp2FIVHq+y2yAAY/H5X64jEvHzzk5Y8HpHLcL5Wz+RCpPx6T+uIJ6SzcJ/NFX28/DKBEeRm9zh+Pe/niYSkpSuWsdZ6AqQgbr6St/ad9D7XAk/rzf8bIGQwdIPVn1gcPfqTGo58G4DeT5+LZGYvxR19Kew/F68pwDFUJwFKAmqQC7ab0ZN6eBEcvY2KwtPcDUoKq72hDkZ32LyDvbXT2GJDyLfauzS/xkDT7P3DaZqDLQn6j0e65EMzU+861e9u5v7APPZFBYXyROGCNw8e27GOSTVt+05uHheK2iRUQKyBWQKyAWIGbswKG9DskhS1rJDm1pZLsitK+WRWlt2VVl0qyy0slOdVFt3E13P9kN5dKbFV7pOn5WG7ZiF3WzwFzDFymCB4+mugESAeHJQx2TodOix7tnIG12vOKyCs7QeI9SymESY/2dB1Op4bjxIYQHFqzhKXTt6yYh4bls1GZqMWWGDWydT6wLJ6ILfpZOJFqgN1qdIcrUTiSexBHoUosTTOCAV0hUb6ThTSd23LvGcwkKE75JHo+fd5+lf1LWZCFORz0vVmrvXvgyYdb6NFhNeLApgiEz1Vi6eIFiIgwIDY6ColxxjPwkQBjTk7OZZIVCjM5q8zKy8vFRx+Nw4h3/4m//vUvWLduHYMUl9ta77kRlPpM6tCLAQmCGQR8LRaL51vFZbECYgVuggoIqnABeAr3z/fVSClKitC9e/eitrYW+fn52LRpEwtKogsptC+hfV13j1Dah9DzQtv8xfY3vek5tu8jQKqPgD4sHCFLliJo4ULMmTMbSo0WCn8/zJn5KcpXGwFOjy5zBEtBpuMXHZuYPyk7bpCvNt+BcCUQwDOIkL2ftcuHseMoHUPpmMda6Cl0ye2X7TKFo8MahdPWGOxcvQhZIROwRvMB0ueNQ3bwJBTpp6HCOBMNCX7YmSJHc4oGdSmBKIoPgDlqDr4KDkT4PCUUKiVkM3zw14lyvDR2Jh4fMxP3jfbF3aPluHOMEndI1bhDFoBbZRrcIVMzmDlQpsSDMjmGyEgZqMQAqRKDZHI8JPXHA0xBqGTK0Fu8NfiFdyBu8SalKAUh8TCP3nObe30ERum+CEcvtwYElK9kcqe5e/wWVPt+0rO/DfP9JF9XqQL3ehEA5b1Fycd10FgVHhyv4VvfJ87Fb6cuYL6fL/qG4CV5GN5Q6dyw04DhlPYuqD+FuTvgaKia2uN1/PPnS4Gn4CMWjtTDOXv9+RSlBGEFINs75sM0OvxVFYpvVo0B8t6EvfBNuGgqoFZ7vt2e0u2dBW/DxaY3zybcF74IV85wODO8Act8OE1Gft9jjkIXF+JOrKfw0ys7//+5va/TGgKkR8Fh0TElabMtyeHPZdcOzK4tlWRUcpLcltKHrJWrbs6BqPitxAqIFRArIFZArEAvqsAT6Y13DLVWVryVXtbZ30zt82WQ2EowIL0cT6bVQcKV4T+WdKznVmFP5lfossbCZQ7DiYwonLQar+nJT5dZh05TOFrdXqPHWUt9EPasWojmFfNQvywQFXFqbDb4ITN0JrigSUw16rTRSVlPlau87ycNKs/C0kjmU0qQUhh4EkDtsPAngDz0PRemXreTOS4CDeuiER7oi6ClIQySJkQbEBfHBzfRQJsSlwUIcT74cLHHBGhBcCIwMBByuYK9/ELtrRdbl/AcrbOlpQWRkZEXBaQELGj7V61axYKmrvQ7CJ8rzsUKiBXoPRUQ9i00F/Yn1Bp/6tQpHD58GDt27EBubi7Wrl3L2uIJftI+g+Y3GvC8HPjK4GhMDGKM0TAaIhERrkNYcAiWLFqM+fPnY/bsQGg1Kqj8fKCaNgHVqyNZRwFMSxgopeMWXcyjC2y03GGhC3hXdnyi9dAxj5/Tsg6tViM6ODqmEowlhZM7KJGLQqs1BidM0dj7pQZZgf/BRsV7sMwfC9uSibCFz4JFr8RavRYrdLOxZJ4ak5QB+PckH7wxbhqe+nAynvzvFDz+32l4aPQsDJLKcaeUEuD5YKOrDSp5D8rLhX/i66/27yCsjyk+pQQ8lRjg7Q68ojlLflex5HcegM7GExPn4ZnpQfgjS3sPY0nsw7WRGB4QxcPPXgYeexsIvdD2DCfwq9JDFz8Fjrw/w5VPIJTS6anVnlSitPw2kEc+o8OAza/Cufkl2HNfgZ37D5zcDLi4xbCTclQEoVe1Bk6LDvXWZLxj2owHzUV4PT0fEltdUS8aPoqbIlZArIBYAbECYgVu0grE4TZJZl2OhKs6/ZC5BI+aS3GLuQaPmyrhbbXBbPscrZZYOM3k4bkEdjOpSUiFeWUDsJ6eRHVZSDlKcDSMBTEdWR/MWuop7IFa6quTAlASo0Se3hfWoEkoDJuGo2uD4XQHL/U0gIkGg6SEOauc4QeFbMBJXmo0GHS36fMDUf71Ajjt6fe5mq9zWiJQ+rUBC+cGYmlwKIwGPVNeCoPyL7/88pJJ9hfDJoLPHylGCZQKYKP7ewSAKcw9n6d1UDL86dOnmSdqUVHRJRWkwvZToBMFTZ1vvZ6fIS6LFRAr0DsqcLG/VUqMJxBKYUm7d+9GeXk5KPBt/fr1WLFiBRITE9mFE1KPEwz19Ai9mcGosL8TAGlsdDSiDVFMRUpBTaFLg5kX6YJ58zBndgA0Kj8o5L5Qz5qKrNi56LCQlU0og5jnHl+u/NhMxziaqGWejoF0bLSb9UylSp0MIOUoR+GLkdj1TTBM4XIkaj/DXN+pUPjOwpSZPpBN8cG/Pp2Ov300FS9Kp+EhqS8LQWLKTy8lbpeqWTAStcZLvN2TTIVbveW429tfVHD2QhXrxeHy2aAjIfSoH6l3pQpQ8BE/l6M/+YJ6k++nGg98pMaQT7R4bMIcPDl5Pmt9f2HWErzoTnx/g1rf3QFHLPBIG4lh2kgGRs8EIGkMGKoWWuN7hyLzQiCytz4+VGPAMxojFDoftOe+A+S7E+kLXwMKXgUKXgLyXwRyn4Er6wV0Wv+GDs4bXZwfHBQYZ45El9mITs6ALq6nogRRUXru/vpC9SCbrXBstyXhI1MO7rGUQGKt2HCTjkTFryVWQKyAWAGxAmIFelEFgFt/ayspupMrg4Srxe8tm6G0rke+dRk6LfFAGiks9Wi1GtBlNqDdEosOSww66YrxVTRgJ6ApQE3yG+006Zhy9MSGYBxeRy31i0Ep9HXL57KE+i1Gf2SHzwAXNBFlRn+0pevdKb+XdyWblDZMdWOmE7woODJiYHdPjsxYdFmj2ePUWkhepnyLfSQ6fyIPU1IJwRSMVi4WqcYFCJqjQVhYOCiciQbaNOgm4EBw8lrcCIQIMIQgKEFUgpmkAqNwJVKBlZSUIDMzE2vWrEFKSgoDHgQ+BCBwqXlSUhKOHTt2LTZfXKdYAbECV6ECnvsBWh3tBwiCtra2MjXozp07UV1djc2bNyM9PY2FJZE/KO0Hztcaf6l9ws3+PIOkxmhER/KAlFSkFNYUGrQUQQsWYsG8OQgIUEOr9ofafyZm+vhgWfh8HN5Ias8wdmymtns+Rf7KQQVva0OAlY6HkXCwYMMwBkR3b4pG5rJQhCydj7G+KgwfPxnPek3Gk7KZeGSMD4aM9sOg0XLc4aXBrdIA9JeSKlCOB6VyPOLli4ekfhggVWCgVMH8Qe+X+uMJr1l43Gsm7pf64lZvBSTeYpu7oLDsNXMpgc2zvqzCsgA+B3jLWdgRBR4NHqvEg+PVLPX90c8CWejR76YucHt/BuMl8v5UuBPftRF4S2vA8ADe85Na4H8YZCQ85jnv7u0pwtHLBrBum4HhagNeU+sxbYEcJ7JHAARG8/4O5P8drry/oNP2OjpsQ2E3/x+c5mmAZQ5cZKXFbKrIL1+HLmqpZ76j17ajrGdQ8UKw8UZ83IA2SwyclhDUMiXpFjxgKSvvRaNHcVPECogVECsgVkCswI1XgQc3Ffd5wVL1hiSz4lWJteI1SXrp0wMyyh+S5FW+KLGVPv20peJViblimCSrvHmYJQtGbg1qrMtxkouFnRIV6eow+Qqlk6rErSKh9juTnvmLEiy8mictBEb5MKZwtG0KBYOja4Owf/UitKyYj+2fz0FpvJoFMdlCp8EcNAn1y+ei3UwthuGAuz2wJ9vEK0ANaLXE4GRGEjq2rkFXTSacjQXnTI66bDgqOTirzHCUpaJj67doL/gKHdkpzCfIbo5g20zhFMLn8oPMs/eFx6/WvIPaHC16nEqPwhdLtVi0KAg6nZ6Bh/i4WMTGxV4TwEhQhGAoBaQIIJRCUiihnlSfBGZpoC+AWpqTAky431PIQe/ZtWvXVcA44irECogVuNoVoAsjBEIPHjyI5ubmM4pQ8ir+4osvzihCPf/uheWfgyK0p/s5el18XBy7cMTqQ4F70TGszd5AYU3BodAtWYowmkKDEREZjtj4aCz//At8vXI1Nq35BgWpq7DHnIx21lZPgYR6FvRHvqS07Dl1P/7QMYs/bhFQpdfyIYHM49Qag+8tcWhYFYZvo4MRqFXhn5/54BGpP+6SKnG3TIE+MgXu8lbiTm81W75HRupPf9wv5QOQ7pGpcZdMjTtlGtzuTb6hGtwlU7LpDpkKd3ir0FeqRn+pGg9IlSwwabCMApTEtvafHo661Z9nfguVW/kZgCGfBOLRz+bgickL8Ltpi/DczEUs+OgleQgffKTWgfl6avQYptFjOAOfPMRkAUgswIgPPBoWcBnBRxSSxFrpez8gpe9NkwAuh2oicO6kx1CNHm+4HxdeR+/p/hg9R689O1GQ1Nn1C4/zcJlAMv/cUG0EXtdGgJLqh2p0GKoJx5uqSzlSbQAAIABJREFUMAxThuJtdSj+rA7Fe1o9Pp2nw8IlS3DU8jHsuWPgypwGZ+Z0OK1KOC0L4bKEoovTuW07CILSBRQds9ugc10X8ykmxfmVK9e775vE+3SxKwxdXBjaLLEsqLUxYzmmmTNqH9tQ8vxtlroXJeaaZySZNa8OSiu6/8YbnYpbLFZArIBYAbECYgV+ogr0s1Y+96vc2s67MmqOSjLrj0ps1fsk1tIdkpyaA7+0VFT/IaPiqHdG3rFE60ZHje0LtFqj4eLC0MmFw2GOgtMciU6OApcI9vEtNDSI4j3K+ET4q3EiwwZpDI7q0EFhTJvCcHx9CA6tDca+1YuYr2hdymyUxalREOkHa8g02IInY/eqRTykdMNJGgyef3t45SdrHbTQiRypbiLQzsWgdfMqOOpz4GoqgqO5GI6mH07O5mI4m7fB2URTEZw7tsDZWAh7XTbsNRlwbFuLzrzP0ZURxzzhHKZw1prI2vQFcOoO1WizUMInn1AvJP+ef5svDFgJTIOCsawRqPtWD0OgAqFLgmAwRCLJGInY6BhU12+/KBch2Emgo7sSjN4kABDyBSQlGLXEUvBTamoqVq5cyWAogQ5qhRUmAYBcDhy42GvLysouuv3ik2IFxAr8uAoIf/vCvPvaSBH6/fffM2V4Y2MjiouLmTJ848aN+Oqrr5g6nP6GhX2AZ2v8xf62f67PnQOH6eJRjBGxxihERxsRHRODhLh4fLn8c3y7ahVMm1JRmJ2D0i3bUFNehe21tWiqr0dDXR1qa2pQXVaC0i2FKMjJQgG3ERXmldjNLUe7LQ6w6eAk4EnHbWqRZ8t6ODl6TA+7NRJ2WxRcGTFARgwctljQcenQunBUfrkE6yPnYuEcDf47U4XnPvLF/VIFBo32w31SOQbL+IkS3wdTCrx7uscNPu91+4cOlFGCPJ8mP0imYNCTApUGU7gOu0+PKXC3G6L2k6kwyP38Tw8HewugvbLgI6F+BJoHyFRu4Ext8Ge/F6k/2X1S+bK2dwo8orb3ADz6aSB+PXEunpq2AM/OXIw/+CzBS37BeFkehteE5Hc1wb+zyk8WgOQBBAXgd8n5Geh5FiZe8j1X8jnX+T3k7fkndTjeYp8bidc0RryujQRBSx4S6zFMq8crAQa8EkAgk0CxDm9qw/GqVo83tPQ8vT+MTfT4G1odXtPq8Cq9RxuJV7RReElrwCsaA15UG/AHlQEvUzCVOhR/V4dgRGAY/jsvHJ8tCoc6VIcF+nDExkVh1bJoWD6PRMU3RuxYY8CedAMOW2LRaQllXqIOstMyR52x0aLzaqYUZXNeXc4gKVORUmcVr1y/1sKAyz1Pvhle72DerrylGe2/t2csc8y05hz5ZWbtYYm1cv+d2Y1H+thqJv5EQ0zxY8UKiBUQKyBWQKzADVgBc/XvJZv3QmIpxf+zbMEvuW0YaK7Gr9PKMYLLcq3MWIOjtlh0WCPRxkWzthmCdnQydD1PLgTlaHtaOE5tDMXxdcEsqX7vqkVo+mIe6pIDUBarRH7ELFiWTIYteAoObQiHgyMF64WgaDfA6L66zU7izBFotSXBWWECmgvgatoC545tcDRd5sSAKg9NHTs2w9mQh65yM04XrsZpWyJaLdHodAc9wRzGfNwo7In3eCPFTrdt7OF9AsouUyScljCc4oywGhciaO4cBIdGIC7SgNioaFisGYx3EPw4340ep7ZY8gckVei+fftQVVXFQKgAQJKTk5n6UwAgVxuCXgiU0OeQMlW8iRUQK3BtK0AXQwSP0CNHjoBAKPkFcxzHlOGkCKXWePpb7e4PeqG/X/FxXhXavQ6e+8/klGVY+c234GyZKCouRXPLThw4+B1OnTyFjo5OdHU50NHWifaTJ3DqyGEcPXAAB3fvx/6WndjZUI+G2mpUlldgW0kxcraUYFNGNjZtXI+1n8dh07JINK6NwJ6NBuxLNWJ/qhH7UqOwNzUKzRuiULFah4JlS5AasxCJwXOgCQjA//oE4oXP1HhwnAp3SRW4VaqCRBaIX4ydzUKTPOGauHwWNPa+WvAp7/1lcvSXykFeoAO8KfFdicEfqfDwJ4F4nBLfJ8/HMzOC8ILPUub7+aoiHOT7yTw93X6fAsi7GYDl9f4Ob2gj8HKAgUHPv2hC8a4qGH/VhGCoNhxDtToGRAmC/kUdirc1YXhFa8DTATF4NiAa9Pq3NARE9QyE0mPPBETjJebBqsPbmlAMV+nwrlYHWeBSzJy7CPODgxBpDMKXCaHI/jIaJV/HomVtDI6mG3EyjXxCI0ChP2SbYbdGw85F8R1iV7kL7HqOG36OnwVLGOpsKfiXqQAvphdgiLXUKbHVTbgBR6fiJosVECsgVkCsgFiBn6gC5urf31bYgP7mCgwxlePVtHxMs5qQaf0CR62JcFH7PDtBomRaXlXpoKvC7MrwlcG7yzlpEcBoR3o4OtL1DI4eWxeMg2uWYu9KHo7WJgeiNFaJAr0PuMUTkaebiWObDOwEjwIkqJXwUp9JV8BJNUrKS/Lu7CxYAWd9HhzN29DZvA325m1wXQkgdQNV544iN1wthr25BHZaV30eOkpT0ZadgnZTJGuJp+1lyh7mX3rl7Uhkhu8yRfEBHVwYDm2MRtTCACwKCkGETo+4qEis+PKrH5AVUoQRCCVvwLy8XKYIpcT45cuXn9MWSwN5z8F894H+9bhP/qUEb8SbWAGxAhevgKAAFeYX+7tpb29nitDa2lrk5+fDZDKdAaF0QYRgqPD3L8yvx9/7jfYZVBtShHqqQukxuphEftA00TJZj2zYsAG5ublsv0uKfFLmnzp1El2dHXA6uuBy2gGXMDlIwg+nU7iw5USn3Y7jp9rQuPM75GytxJfmbAQlr8KMsAR8EBiGP89aiJcmBuDZ8Qo84e2LR2V+ePIjOX47Xo5nPlWz6fcfK/Daxz54YZwvfjvWH0O85egjU+N2aQAGeinx4Gg/PDZmFu73IlWoHx7z8sFTY2bgKa8Z4IN3ejMUvPG3baC3ivf5POP1Sb6ffPhRPylZF1DokT/6Sv1xr5c/+nr5s/sEQAd6K/HgRxo88mkgniDl59QFeGYGKT/d8FNQfqoJgLqVn6zN/WK+ntTGzrdrX2+4eDN8HsHNlwN0eDkgAn/U0hSF1wOonmFMGTosIAzDtTo8rzXiD5ooBqeHKUMwXL4EwxSh+IcqBP/WBGH8/HBoQsIRqg/FiqRIbFpuQN7KSGxfa8Tu9VE4mmrEqTQDO8c8ZY3BaasR7UzwEMF7CJuj4RAmkxEuk7uDilrkmRDi+oohLnWuLj5/8XEX5T+4zGFosMZBZsqFxFrlvMVa+dlPNMIUP1asgFgBsQJiBcQK3IAVyKn63bMFLRhqKoLSzKHI9gXaOQNgovCFMDgtS4B0HWDi/ceonb7TDROvVN14OSc4BEgpjKk9LcwNR5fiu2+CsGflQuz4Yi5qKKneKEe+bhYsiyYhP3QaTqeSz5qBtcgzmNsT1SW171sicYqLQ0fxejhJ7dlUjK7mErQ3l7C5a0cxa6G/bBVpE8HVLUDTFqZEdTVt5dvw6fGmLUBjHrrK0nA6azlrY7SbyZqAVLrk63plkNTBhcJhimY1IH8oCtLISQjCwtmBCAsJRUxEBIxRRtYeX1paytRgX3/9NborQmkAT4P63ggnSLlGPofiTayAWIGLV6C7SpwUoadPn2YgrqWlhSlCLRYLs8egADT6u/eceus+oDful2ibqF5C2BTVkaDy559/jm+//Zbta7dt2waq+4kTJ1hYHgHr7r8R/4vyEJQuA3XBhWOnWrH38FFUtOxBRkUdEjZlIjDua3jP0eNv0+YwuPmE1wwMGjMLfUf74lYvf/xSpkIfmQr9pErcJtO4U+EDQa3ug6TyMxOFI/WRKXGnVIU7ZWrmB3ova3X3Qz+ZP/rK5KD71BpPwUp3sVR5DX7prT2nNbv3KSZvfDjaT6ZEX6mCn7zk6OvFw1AKPxo8VoHB41QY8rEGj3wSgF9PnIPfTVuI52cG4UXfEJDycyglvmsiMFxrwDAtgU2+ffvNy2pfJ3jX3dtTBKRXCmuHavUYGqDj/T/VEXhZocMfVZEMhpJ/6D+14fjP3HCMmafDzBADFoWHYFlsGNJWxGDzyhg0pSbiiCkGbZZIdFqNLCzUaTEAFvLaD2FzuuBOYoZ26lQyx8CVHsUman9v4/TosOr5NvkzoocotHJxvEjAQhZavOcw+ehfznm7+Nqfrl6UtfC9NQFOcyhqrCkYb9nsfMJSNOUGHJ2KmyxWQKyAWAGxAmIFfmQFrMX3SrJrFRJb7V/vzKqZc4et6m8P2ar/9JCtPFBi2frJwMzqeXeaS/8qySqf+D9c5bw+XM28X5nL5/19Y3acLjsDNVlfoNMaApclHM50Uh5GwG6KYSdV7cxjNBydXARarXp0cjp2hdLZE/D4I14jwFFSj57eGAymHP1mMfZ8vQCNy+eiNlGL4mg58nSzwC2awBSkp+kk0EQp7uTxqUcnS878IWQk8Eit7QxA0nc1RzA46axMY/6hnS3lTPFJnqIdzdvQRR6jTVcOSNuby9HRXAY78y91+5S6QWlXUzE6m0vh3FEIe8lGnGZt93y4Falf+aAM3tepp56klGrpMMegy2JkQJved2hTFAxzlQhavAiRunDEEgRxK0EFlZMAQoR5bwUQBBwo8Gnv3r0XJ0Pis2IFxArg1KlTrDWefIJJee15IcTzb9zz795z2fM1P5/lBMTFJiA2jqZYxMTHITYuHrHx1B4fj4RYfk7PR8eQvUAMIqOMDI6uWLGCWYDU1NTg6JEj6GhvY3YlgnKXYCgtMzAKQQl69j9qe5cdjXu+w9qcLQhavhZecw14Y8psPDdeiUdGz8J9Y3zRZ4wcv5Sq0M8rAP2kAbjFWwvJWJoo7EiJu6h9mikMCWgqMFjq9vd0Q9G7mSeoioFOgp23e6sZPP2lTMNa5ilZnjwq+7D7KpA/6ANSOShY6W7mW6lgqfNDKHnew7vyxgekvCqTV8UKyz2HrAQzaepehws9LnxOP5mgBhVAKClAeW/WQWP51vcnJi3A09MW4w++oQx8vq4Kd8NOCvjhg3eE4B/yr2Qg1O2tyTxAyd8yQM8mFsjDPC3J17InE63vxgSkwwkOszp4fE93vcgLlCZWN3fN6D61sJM/KP8+AsEReFMbgbc1OrytDmfzt9jryEs07Mx9qvNrmgi8qjXgNa2B/S70O7yuicAbFE6lDMNQeTDeUoZgpCYE42cvxdwlwfg8PgamJB22r43BgdQYnDSRv78B7dYotHO0HAE7Rx1GBEDD2Xmu3RSBDpMBXaT6JBEDO5eNBNk0dbAL7NQ2T68PZcCsndrmLVEsP4BZMJlpmQJMqUOM7xKj1/Kv50OWrle3mAhVrxJU5ULhsixFuyUWLpMOOzOXuaabMk0Sa8mcIebKeZKM6iCJpf6xHzniFN8uVkCsgFgBsQJiBW6ACmTV/lWSU++ScJVtv8ptxC1cxTbJ5ib0z90BSW4DJPn1GGgtcTyRVYu7c+vxl5wyLMu1oqnga9g5UlzSwdmzFZ2WeShHJy58ku1VOoD3AJqSarTDpENrajhObArF4XVLcWDNEuz5eiF2fD4X1QkaFBv9kaufBUvQZGwx+KItnQ+NutSJFn2XdosR7ZwRnZyRteB3WY1wVaTB2VzkVovyKs8rUYte6XuwYwtczUVwNBSivXAl+01cphAGcdu4GNb+3xO7gPN/fwM6bfGwxS7AgnlzsDQ4BEZDBAOkNxrwIHAjqNsIQIg3sQI/lwoIYM1TbUiQjbyCSRF64MABbN++HVu3bmVKxdWrVzMYSmpGauk2Go3sb6cnf/PCRZOevPZmfE10Qgxi4uN5QBqbAGNMHKJioxEdZ0TC/2fvPOCjqPP3P6fe6fk7z16u6NlOpYiCIB3biR3PjhSxnXp6Kgopu5vQAymb7WkkofcOSXZ3ZneT0EII6RUICR0BEQiEJFuf/+vznZ2wxACBP2KCg6+vszs7u5n9zCT7nfc+n+dJnol5c2dj9aqVyMzMBgXGkUfo0aPH4HQ2tTgdCYB6WVu8x+tFvdONQyfqUbZjD7LyyzDXug6aBavxv9gUvBkahV6fjcfdw0Jww9vf449vf4vr3x6NG4eOwS1SaM5ICb6FNoM4Cb4FLlsCutbuB24v3b7JD/jovvScW4eH4rbhIQySSutoKYb8nN4u8LGOe5tAZYBPJ7tN7/FCApHEmhDgvInA5zAJtAY3Q09qmb9zlBJ//UjZHHr00H8nofPXEeg+Ogo9x6pZ4FE/BSk/jSzpndLem0FnQPL7RakYL0g9KsLWi/o5lzn8qLV97Kc0oj8bBDnFoCOCl/2UNKT0eAo+0oOUnaKyVo/e1AKv0uKJMC16hunYeFxpwGMqE3qojOihJMWnET2VRvRTGPBUqA5Ph2rwqkqNoeHR+HxiNMJitIjUajE3UY30GVrkLNChenUcfkgXvwSHIw7Ng4LRBCnQSOzaan0+J36pLz52WgBwwV1dkjLULxKQlaKX7xrnrMe1DddHF/rc2uwFeGNtAa5dV40H1pWBy9zWxAlb/9oBrmzlXZQrIFdAroBcAbkC/x8V4PMfudpeXHsnX3Ts9swKN2cpWcKt23aSsxWDsxfhHmsh7jcXoj+fg9l8Gn60p8AtqOHiNZcdfp7vw52Uo5RUfyqD4GgMDq+MwoGlU7HHD0cr/MpRaqu3R3yBHN13OG6JQxNNLNrgN0rgl5SjsMTCZ4nFKXsy3KVWeGty0bSjgKk5fTt+LUC6Be4deUBtLjxFaWiwT2cAl/aT1AHkkXq++p3tcbIdOJCeAPWEUEyJjIZGq7sgYPJrQRBJyUaqUWr/pdb6pUuXMgC0d+/eFjBCvitX4MqrAAFRgqBSavzhw4dZiza1apvNZpYYT7+fBEBp0O9MS8DZ8v6v9fvc3n+u+PdmOhLp782sJCyYl4KMJcuw1iKgoCAHe3fuQv2Jk3DBzRrfCX76fB6mBnV5PGhwOnGk7iT2HPwRJTv3IaukCrNsuRifsgQfTTbiuS/HodPw7/CXt7/GLW99gz+/NwbXDwvFH0YE46rhQbhqZAi4kSG4ZuRpANpxYWNHhKetAVJa17b3Qkrb2z5Q4PZRCtw5SoG/fazCvZ+G459fTETn/0Xg8dGR6BWkFj0llQYGPwcGLAeyoB0DaB2N06rNjg0pWwOXl2vdk2Ea9FGpmVJ0sEKPl0IMYpCRSvT7pAT4QSpSgdI2sSwg6UmVHr2VcRikNGJwqAZvhkTh3ZBpeD5cjRfHqfH+xGj8Z0oUgmNioNHEYF5SLLIXxqF4Gc2zknCSn4FGewp8jumAQL6fSWiyJcHFk+cnpY4HChKuTDB3trmovP4yH28hCvstC/CM3YF/WvLx16yKBs5S0I1bUvEHbgKu+v+48pSfKldAroBcAbkCcgXabwVuWVs2+G+2Es/ttqK6P9hLPLcLxZtuE4p+uonPxz8shfjQvBZrbMtwmDw2bTo0CdSSQ6DQBBe17vwC31pe6GsGBjI1ZGhxIk2NI6uicWBZJHYvmILqORNQkRLW3FZvm/o58g1jUG+mNnJqHaJ29LZNOikIyWuJhdORBE+pwFrfXbWFrA2efEe9/vb3i1WDXszzvDV5zOOU2u3ZPtRuAaqy4Vw7Cx5/2JSTj7voY+WzEAw3YXFsOCZOnIhodSyMRmObFWW/JNggKEGDlKH0cwiEUpvqypUrkZWVhZKSEuzevRvHjh0DhciQh6L8T65AR60AAc/AEfg+CITSOU7nuhSYRmFJ6enpzCOUQn0Idkq/L/Q7I0K91pPRf8nf247y2lJ9aCnVTVLTUi2pposWLUJaWlpzWNKBnfvZMTjWeAqn3G44fUwHCqfPh+P1x3H4x2OoqD2AtWXVmGVZh2nzV+NL7Qy8E67B099MwqOfhuHvI0Nx+7Bg3EYK0KFBuHFoEG4YJvqBklKTWtWvHanAVSMVuH6ECjeNUOL24aH46/AQ/GVY24BcW8GdvN3Z60lKT6k+ZEdA3p63DhdDjij0iMKPxLCjYNzuT3z/y4cK/P0TFe79z3g8/OVkpvzsNjoSPcbEoFeQBn1CtP7AI2p914vAk6k+RRWoGHDUmq9nIBQNvC0D0gsFqtQ2T+MFhRYvhlIrvJj83jNch55KHfooNOgbqsYghRr9VBSYZMCL43R4f3w0voqIhio6GtG6WMxMiceK2SasXZyEbSuSsHd1IurMiWg0U2CpGAjqEQzw2gzwCDQH1bF2eA+vgYc84K0xrAXeywKQ9PBZjSIkbQfz7gudp8vbt4/rpbYfBwO8lni4bNH4gZ+D160bcK2t3PU7vmwZZ6uI59KK/9Z+r2zlPZMrIFdAroBcAbkCZ6tAfv7vO1dU/IHL2nkdZ879M5dV8ae/5+z948Ort97ALcn5I7d6ww3X24t6cY7KIxxfXMPZCl1dhC3ob83DUOsGZFkXosFK5u0iPCTPoSarCQ02HTwW8qpsHymVkudoQ7oaJ9YEwNGFU1A9dzzKU1QoIM9RzWgI075gnqMnzAZ/IBOZzVOo0fkVlpRYT+b1p7Jmwr11Pby1kicoAco8BIYoXQzovPjn5DNQSz6l7potcNUQqM2Dt3ojmnKXokkg5UHbAHDLyZNUF1hiUDxfjcmqEEyLjIJOp2NhIhJA+KWBhwQoaEmKUPJCJEWoFF6Sl5fHWoSpVZh8EyXPvkCAJN+WK9DRK0Bw1Ol0spAxAqEE/8kuIicnB1arlSmkCdrR70mgKvRy/Z7+0n8HfunXP/135jQ8Js/iWbNng2wHMjIyQH6sxcXFqK2txU8//cSgNAL8QL04BTe8cMEDt/sIvMdzsKdiOcLjUvDM+GgM+nISOo1U4s73RuPWd77BjW9/g1uHfo+bhoXgxuEK/N8I8gJV4boRShZ6dMOIUNzoHzewNvZgkO8kgTcKQLpjOAUgiZ6TTIXYRsWiBPbk5dkBaMvaUGBVoIUA3b51RCju/EDJAo+o7f3vpPz8zzg8+MUEPPK/yXj026no8V0keo6NEVvfQynoiGAnqUDFQSD0NPhsa4BRWyGpDEhbB6Sn60w+rGyQ16dCyzxYByi16KuKw6AwE14I1+KN8TEYNiUW306LxXitCRqTAanJ8ciYbULR3BjsXmHAj6u1qLcY4LOZAJsRsBsBmw4QtP4v48Uvqmk+RvNnmk+KczPytie/UBOayDeUN6KJ+YGaGEgVPeRPt8S3nKfJ9zsafGz/+0u2Cx6LEfX8dNY1d4hPxnBbtovjCwUuq6KUsxT1upeuLbMq/sSuLzdsvYEzV/+ZW4Krz3ZJesHrgd/RdSp7XbqWNVdfy8YFv5D8BLkCcgXkCsgVkCvgr8DNjq1f/J+tfD5nL5/JZVWs57K3Zd5kL0m7J7NyLWcvW8mtK1//oKMo916+tOkqvrKpuzXvSLiQhnWZs1AnkMF7PNxW8toU093dPBm9k2m7Fidt5MPZDiZsUlq9WSum1a+KYZ6jexb5laMzwkQ4qvsO1ojPsSH2fzhpMcIlECDVQQyMaj31nU1emY8qfWtPcFSDJjKm35qNptpCuGvzWco8gVEJjl485NzCwp0u5vlSgFPgcwmQEij11OTCtWmRfzJOSlDRJoCOobcN0JRN2q0UvqXGSSERhglBmDxlMjSxsYgzmlhg0/Ski1OgSWo2gh4tAQ6p28j/kJYEQwlOCILAUrO3b9+OgwcPMhDqcrmaFXUEvwggSf8Cb0vr5KVcgfZSAUkJSvsTeDtw/0jxfPToUezatYupoQnOrVmzhrXG0+9F4O/QLw0PO+rrt/zbEvg+6DH6O0ODbkt/a6xWC3I2bUBVZRX279uPumPH4XK64PV4xLZ4gp903KhN3uuFm6wM2HDC43XBfXI7XDUpcG36BG77M9i1YiCe/eRL/H5EOK76IBjXjwwFwc4b/QpEApwEN0kFeueIYPxlRBDuGhHkh3EiAKUUeHrOdSwAKYTdpvs3jAjCdSODcM3IYFwzMoQFLQVCvJaQr+Pdb+nrKak22+bteavfcoBApvTeaR3dblknKTSKlKGSOpTW3TYyhHl+/v2TMNz72Xj887+T0OmrCJDysztTfsb64ScBNj0GKEj56ff9/EW9NFuC1dbutz9A2lulx5MqA54MM+BJlRG9VAb0DNOjF3l3hmmZh2d/f5ARBSURPCbfz14qI3qqjMzzkxSeTys1eFYRi6eUsRio1KI/KW1VOgxS0W0d6OfQc/r6jwG9Jo2+lP4eYkD/YA0Gh6jxb2UMhoVFY/Q0DcZFq2EwxGBBsg4Zs9TYvFSPyuV6/LBGj5NmE05a49HEx8Ej6OHjY8XgUUpzZ+FG9BjNm0WFqIc6rXiycTLBzWvYcPFaOCkJXiDrI1pPc1EKRSJgqoPPomeDApC8/i/vpWDQy+3pL4PX9g8yf9ljpIXPHAcfhdMKGuy3JeELi93D2Soa/pBZsOkOe4mZy97puCuzcv0dWeXrbl9fvYkTqmZwfGXXS3IhnlnchVtXvoGzFds5oWgul1m0mMsqNnWmFn/5n1wBuQJyBeQKyBW44AoAV3HZpQYus9h5l7248H6h2POgrQw32cvBZRWByyoA5ygBl1mFh22bobKZUSDMRiOfDJgT/eFL7XtyIClHGzP8cHRlNA4ti8SeRREskIk8RwviKK3+O1in/RfrYr/BiXQdfG1spyfjeYKIDCRSKrwtHr4yM/McpbZ6D1ON5l402AwEmpf6NgU3uWsL/BB3AzybFsJpEb1W6f20VVFKQJUm9wyo2uOxOn4qJo6fAHVkNIw6PRLj4jE9IZG1tweCh/PdJhhBQ1K5BYJQi8WCjRs3MmXcnj17WLtqQ0OD3B4fSM7k2x22Ai3BPamdSfVM/qCkSqTgnuzsbAZCFy5ciNmzZzPVtATzpN+d8/2OyY+LX9wE/p0hEEoK9Dlz5mDFihXgeZ6pb6uqqkAbREffAAAgAElEQVS+xKTKPXXqFPtb421WhdKXLm544IQHHvjoPy9ZHbjh8XngphZ6rwfuE9vRsHshThV9iobsp+G1doLP8gi8lu44ae6BIV9/ituGKRjgvG24ohnWSdBOXp5NydkSkNL9s2179vUMhhL4JPA8nF5DSnoPwZ0fKnH3J+G497MJeODziXjkqwh0/SYS3b+LxhNjY9E7SIO+rPXd3/KuNDKVIQs/YgCv/UHI1lWT7WM/CWw+rYyFqNLUoS8pav2J8QQ+CYgOVGnRT6VBX5UGfcJIzSkC0WeUscwTlGBoXwZXTSz1fYBCi6cUsegbqkOPUBMGhWjxYkgU3gidipHj1fhskhrBkRpM02lhMmmxcoYBtjl6bFlkQPWqeOxaHYfDfAqO80ms68ZrM8InGNjw0hfq/hCkXxZIte85t/zef9vHh4Qle+wpGG0VcKO9DHfZi3G7UILrhbK6azJLcY2jfN3vM7fWXmcu+eCCr1lbe4K97Pk/r63AXfayktuE0vo7sytws61kN1OVtra9vE6ugFwBuQJyBeQKnLMCS5ZczWUXxXNZxejGF+MxczGu54vAOfLA2QrBCWXoa12PeKsZNdYFaOQTAWsMmng16hztQBl6Ho8lCY46LTpROUpwdGkk9vrhaNWMcBQmhIACmYTIryBE/hfHM0gJqwMs6jb5cTZQazrbPoYZ5bvLbQyOOmsK0VhTzMCor6Z9AlLaLwKkjTVFrP2egqQac5fBY9GC2uVJAdEkkHrh/BM+FvBEsFgwonyZibXZR02LhF6jRYIpDkl+/8+2ABmCFbTdzJkzWTtwZmYmysrKmGdiXV0dC5MJbI8nmET3JYWddL/D0jF5x3+TFZDOW1I8U2o8tcYXFhbCZrMxmwiCoNTKLSlCJX9Q6X5bfrfkbU4DUQkikyfxvHnzWCDV5s2bUV1djSNHjrBjIKnPpRMy8G8MCdF9HlL2euD1NcEDF7w+N3w+L+Aj7SgpSd3wOY+g8WAajpWMwsnsJ+GyPsagKDK6AOZu8Fm7wiXQ6InPQ0axRPdrRwbjL8NkQNoWyCkqOlsDpKQilQa1uUtg1L/OD0KZ+vODUNz5oQJ3fxyG+z4bj4e/mowu31DbezR6EvwM0bDgI1J9shEQciQFHtGSKUPpMZWRtce3ZwDZ3veN4CgFGxEE7c2UngZ/WrwJ/ZRxbAxUxOOZ0Hg8F2rC4BA9XgzRo7/ChJ6qODypjENfpZGB0UEKDV5RRmPURDW+mRqLaKMBc5J0sMyNQ9HyRGxfacBBcyKOWhPQQB1ApNTkY5hak+yjqDPIa1EDlmjAPA0+SwzcFi3rFqIviNsyR5K3Of88Uq7RlVAj0Sf3oD0FYyzZuF6ga8m8/Zy9tIGzF/s4e3HTLbbSuj8JBcZzXp+28cHr+dKX7siuxMNCCe63ljqv48u8nKNiLpeFa9r4EvJmcgXkCsgVkCsgVyCgAkuWXH13ZkX8A7YqXGWtACeUg7MXsuCl19JzkCRYsYufC6egxyl7FJoELeptFFhkBMwX51d5OSZAUiCTkyawZi3q02JxdFUMU47u9afVV6aGMTiao/8O9sj/snE0nVqgRCUktc63ZV8JItJ2Tmp1KskAqUapbV0aYjjS5napIKV9I1WquK+FcO4UFa+eTQvgspAfFvlcnR+QEiCmFjDanlSkxyzxiAz5BhFTIqBVxyLeaEJSvBiQRDCHBsEdCnGiQWotao8nEFpaWgpShJJvH6m0KFSGoIT8T65AR60AwftAoB/4PgjEEZDLzc0FqaLJL5eUiwTt6PeEgKb0hYG0lCFn2+w6qF6kBjUYDEyFHvh3hhS4ZEnw448/NttwnO0YBR6vn98mrSipQxkPZUpRF23kPQX3fjuaCoLgzHoKbmt3eM3dAHNXwNIFDY5OcAldAEt3wPI4fHxXwNYDEyYPxQ3Dg3HtiCD8fZjiZ+3dbQGGv6VtWIv7cAKfBEjFsCMWejR8LG4a9j0LQLp1RBDz/rzn03A8+AUpP6eg6zfTmPKz11hqe9eiX6ge/RQE16T284tRUQaGHkm3L+Z15OcQvO2hMqF7WBxrf++jotZ5PTqHxaFbuBE9lRr0CY1G75BI9AuNxHOKqXhVNQUjJkcjKGIaIiOnYKYuAst0YRDiVdicHIY9K2JRbzWgyULhRrFw2bRw2vRosBlRb4+Dl9fAS+t5PRr4OJyyxTO7IQpKIghK85tGWi8kokkQ530MnLbBhqgtc0l5mysBDsrvga4FyELCYzXhsH06ggU7buaLfTfwW8BlloETig7fnlna8Cc+3xBwNXrxN21lr3Drt4HjC/A3ocDJ2Qs9nKPEwWVlXXfxLyo/U66AXAG5AnIFrswKLFly9c22inu4jLy7OL7kPm7t1vtYEJO14sG7zfkP/NWWfw9XUfGHh+wlKTfSh5a9ELfyOfgszYE5/ErsdswFWOt4JMj83UcTS578jkzwWuJAysn2OqGTlKONGbGoT1Pj2CpRObp/yVTsnD8ZW2eOQ1FiKAiOOqK/gmXyf3BoZSyDfD5LLGuXp8lwW7ycYNXAaTWhKW8lCz2ihHhSZqImly0lCHmp2+Mv1euJ3qji/tK+OnfkA9s34FT2bKYkJeB5vuPsJUDKzo84ZtROiauJk4IxYdwExERGwqDVsTb7lOSU5vR48kkkn1ACFK2BCQkqSYqtn4MJeY1cgfZfATp/W6bGZ2VlYvHixQyASvYRtJQUjTIIbRsAleAx1Yu+cKFB68gjdMGCBUhPT8eGDRsYgKYvXOjLlsB/dGzEvz3UCi9+CSMtA7c7220/GhWzl3w++NyH4TuaC09lLI5nPYtG60OApRN85sfgM3cHzI/Da+0Kp+0RePhO8AgPwyM8BAid4BYeAYTHEK97m3mFXjsyCPdQIn2z6lFSP/42l1QHyfOTwqckCHz7BwrcOUoJSn2X1J+PfDUZ3b6dhh5jotE3RMPa3Kklm1rd2QjTY2AYqTwJhlIYEgFJLaj9mrVu033/oMfIp7Kff9DtwPvS+n5KHfO/JA/MwNGf+WLqQUsa7Oedw29UbB33hwG1sl1zUBB7TAwKEtdJP+Pi4Cp5c55LUUr7RT+ntW3O3Kefb0PPlQY9v7X9FeskPtZPQf6fWvRWajFIGYtXFNMwNCwCH6om4fPwKQiZPBURUyYgUTsFqw2Tsck4AZXJU1CTPB57U8Kwe6YSu2aGYFfK99idMhpHFijEL3ulYCOB/OKN8FmMgEVc+szifI88P92ClgFUMSGe7JPEoCT60pysh057gorWSuQNer45kvy4XKPfzjlA9lxGNFL3mTUWJ2xJ0FiseJrPxTV8wT7OVu78m60c11sKZnJ0HWrOf4DGdXzJfef2DcXvWr1YFyqe47K3oZdlC/otsmLA6ix05TdXP8CXdL3TXno/l1FxF+eofoDjS+64Lqvq3gfN5ms5e9WtXFbVvfR6N2Rtu+26tSX3sdcG1/rPaPUHyyvlCsgVkCsgV6DDVeD/Vufeed+WnYVcdvkJbsP2Js5R0cDxZT9x67e6/rG21Hnz2uIGji88zNm2NnB8CQbxAhZkLkadkARYSBFIYIw+6PTNoNDj/yadPui91nY64SHlo0WDJrMG9emxOLY6BodWRGLf4qmonT8FVTPGoTgxFJsM38Me8zX4iM9wYFk03IKUUC8pY3/eNiV5ctIEmTw3XaSupITRTQsZDBWDkMS0ehGMigrNSwUzf7nXabnP+fBV2Nj7o/csJaVKafXnmuixIAGbEdnTIxAzLQLLlq9E8ZZcHDn0A5qczuZW+LNBB3m9XIH2WAECZ9IgqNYSpNE6Cksi1fO+ffuwZcsWpgil1m1SLkrwU1Z/nh9+SspZqpV0m+pHt6U6EgylulJ9CYQWFBQwSwLyaaW2+NaO0bnPK4KnAUp1nxdev5coiUO9cMPnIV9RL5xoQhOt8ZJytAGeU6Vo2qqG0zEEPvPjgLWLOPgu8PKd4BU6w8t3ho+nZVd4+UcBazfA+ihTjtJ6GhC6YnXyYNw24juWSE/BShII/PWWLVvXCU62LfgocDsKP5Ja3KUlvSe6zQKSApLfCYbeOEwMn7pzJKW/h7DU9/s/G49OX03B46PFtPd+oRr0VxCQCwg7YtBTzwJ6uoeR6tDAQnkoxOcZBQE3EYL2VRpY+/UAFQFUsY2bwGbfUCN6qIwsHOgphRaDQ2Pwr9AYDFDE4BlFNF5WRuE15TQMGafGa+FqvBkWhZETYtj4d3gMXg+PwZBwNV5RRuHF0Gl4PjQKz4bEoF+oFk8qDXgmVIN/hcZiUKgOvZVx6KWMRx9/az5BRLaPKl2zapI8NKV97u8PFSIoS16bdL+figKL9Hg8zIBuYSb0UprwtFKHZ5Ua5tcpQdnWwKa0juDoIKWGvR69LoUW0einIhUs/XwdG4+FxaNbWHxAAJIIfPv5Q46orX2Awsja3Z9RmjBQZcIAldG/P9IxMuBJpRFPhMUx0Ez1eTUkAm+FTMEI1VR8OW4yJkZGQqeNxorYIGxIDkdeshIlqSpUzFRh2wwFqlNDsSM1GLWpY7EjNQhVM4KwjUbqGFTPGIOalO+xM2Us9swKxck1MfDYTMwGieYy1O1yJtCU1mnZfIfCkig8iea64tyX5oGnBz1XfA1pnthO58EytJWh9a94DpBogq4XPDx92aBHg2CCwboKHLXbWyvQL70IXGaBh1tf5eTWVzdxG7c2XrO+vO6mtM2Pne1i+yqh+HvOWvgFl1lVzNkr/82l5d/GmXP/zmVV7eIcpXhzmYC34xLxniEBbyTO8b2wQnAOzCx0XpVZ2sA5Khs5W8XJOxyVRzi+cC2XVbaHc5Qc4YSiDVxm8YmrN22r54TicdyGXXO5CbjqbPsgr5crIFdAroBcgY5egayd13FChZrji4r+YM/3/VXYfOweId93n6XoKGcrByeUoqt1M14SHJhnX46jQgpg1rPk+VO2uBaTyI4zCXRZqa1eg1PpahxfE4MfCY4uicCu+ZOxbdYEFCcqsckYBIf6W1gjPkPN3IliG1WbJhMiNGWTZ6aa1MG5fjawfS1ctfmsVb29K0bPBVm9NZtBilJ3jaiC9RSuYnCUXRA0t5FJIPnc58RB2xxUFmzCrr37UX/0CNxNjT+DSucGFvKjcgXaVwVIgSj5gx48eJApE8kjNCsri4X5UGs8QT2TydQcLEZAT4ai54eiVCOqlaQElepGnqtSWBJ5sebl5THlOdWffFpFBeiZ50lLeH3mo2e7Rxj0NCAlQSklznvhgo/Cl7yAE43kMgqPswGe40Vo2qmFa9NInOAH4hTfGW7bI/AJBDu7XvAAPcfWFZsWvIB7PvwWtw5X4PqR7RGQXvg+3cxa4EXfz1tZ6FEwbv8gBHeOUuBvH6vwj/+ME30/v5yCLl9PxeN+388+wWLr+wClAYOYp6eRLZ8Ko6UI5yTI13JJUPF5RSyeU8TiGaUGT7Fkch0Dn7Tt0woNniNQqdDhX4pYvBsejc8mTEF4rBoG7STMTVJjzRwThHlxKFgahz1rTNi/xoDDaXr8mK7HcUsc6iit3GKE2x4Pt2BAndmI42YT6qzxOJaux+HVGhxI02HfGgN2rzGhdGEMMudokT7bgFWzjEjRRcCknowIjRqjJ0dixHg1hozXY7AyFi+FxuDZUDUDwL0UJjyhNDLASunqLJVdqcbTCh2eJYiriMVLihi8qIhuHhRS9CT5cDLI+XNVZ2C9aJvHwuLQk1S1Si2eVagxQKnBk/4U+V5hlB5vxGBFDAYrolk9CZqSvydB0X5KPavn4NBoDFREo6cqBgOVUXhOOQ0vqiLwSpga74TH4L+ToqCcMgWR0yZihm4S5mrDsSZ+AuzJE1gLfNXMMNTMDMWeGd/jh9RvUDMzBFtnhGDHjGDsSB3DRnVqMM42tqcGY3tKMHbOCMGPiyeCLJaom+VcX+jKj517HifXR67PpTgHXNZEnLCnIJFfjZ7mAjHjwlqKbpZidLIU1nNC/lEuq+QEl1H6aKuX3pSXIRS/wdlKszihGAREOVtxE8cXbuBshTk32gvxeupiDDOYMNIQhw/10/GeLhmvm2bjpdmr8NLyrBN38ptdnK2g6SqhYNct9rIDfxJKdnOOCh8nFIHLLm242l723p/XV5efW8Xa6t7JK+UKyBWQKyBXoMNUwJz7Zy5za8HVfMnhPwiFRzihtJETtnrv43M9Xc0FGMznYLFtJU4KCQCvhlMwokkwAtZYeC3nb6u+FB+al/o1aEJMQ4SjahxZGYUD1Fa/YAq2z56A0mQlNhuDkR07GuaIL1A1awLcQhyodUpSh55rn1jbvdXg314Llz0B3q3ZoLb6xhryHi1kbfbngpDt+bFmQFpbwN6TZ8dmODfMZ7Wh84L8tsRAgvNfdNQ5ZqBqo4DqHTWierT+ZKsw42y4oqOsD4QxksIwcNlR3sdvbT8Dj1vge6f1BN0IhJ44cQKHDh3Czp07UVxcDLvdzrxyyR+UQB75W9I4GwCVIN/ZHv+tr5fqQ0pQaoufP38+li9fzlLjCYTu2LGDhSU1NTUFHqJmJa+0MvD3TbotPXaxS/Y6Ys4SXD4vGjyn4D1ZC+e+VTiR/wlOOHrAZe0MWLoCtGRq0e7w8qKf6IVCUgKkpC7dseI5dPnkM5Zk/6eAVvL2oCAlL89bGLQl2EmgNHBJae/BuHVkMG4j+PmBAn/9iFLfw3DvZ+PxAPP+nMzUn9T63ieYlJukKqRWdwKg4pJui6FHegzwq0HF+6KnJ4UfETBlgE9x9rZwUk72VSairyIBvVUmPBlGME9MOH8zPAZfTYrGFI0Bi5NjkLdUhwOWROabB5sRbkcc3Hby3qZwHuqiMcBlNbJBt6l7xmWNg9OaAJdV9Nojvz1qzw4cLpZorgV9aeskD0tq7SabIqZCNDCw6s1MhM9hQpMtDnW2JOw3J6FoiQFZS5IwLz4aJoMaEyKn4qvJURg6Lhovh6lZ+393JaWya9l7IvVo57AEdApPRHcVKTxNIIWsqB49N0g+DUqpRZ+Us6SgjUNvAqsqSoKPxSBaqmLRjV5bGceg8gsKNV5VqfGySo33wtX4bPxUjJkwCVMjJkM/ZRzmaKYg3TgVmfERKJoxHhUzVNgxMxh7Z36HfSnfojp1DGpSv8eulG+wJ/kr7Ez+DtUpCuxICWWjJiWEgVCCntsIfJ4NjKYEMTVpdUowamaEYv+CCWjIiG3+gl8GpDLgO9ecXn7s8pwfPsqD4E04JcRhuWUl/sHnshBgzl6Mv/Jb0MVacIxzlB/lbGcBpJmFj3G2khjOWnSYy8gDl54LLmMzrjHn4SbrFvRbbsc7hlSM1Bsx3BCPUfpEfKhPwge6BAzTJzBV6eDp8/HcYgv6pK3DPXzeEc5WtIu6JzmhBFx2lesPfBH/17Xbdv59Sc4fO8x1vryjcgXkCsgVkCtwgRWw5d94t6N4OyeU1nH2Kuf1fAl6mvPwjpCNNbalOEFBSxYdvJZEuCi50xaLBnsU+7ad/GM62sSBfEeZcjRDg7o1MQyOkuforgWTsH32OJSmKJEXF4x1mu9gmfI5ihIVaOBNDP6Rr1Rb3q8ESMmTqpGPh7s4Qww5omCm2gKWBC+22W9pl6FM54OzpH6VhqcmH96afHgqs9CQmcq8twiStgUkUy0pyKBmXRqqqqpw8MA+NJw4zlqQCTz8Vv6R4pBarsn/0Ol0/lbedod5n3QuEnw7duwYa4uvqKjAxo0bGaCjsKS5c+ey1PhAZSOBUQns/dYBZ1veP9UqECTPnDkTCxcuxJo1a5Cdnc3Ac21tLfMiJkUo/Z60pgq9nCeV10eaUS+a0AD3yWq4d86HO/8LuDP7wG3tBK/1YcDaSUyftz3C/EO9Qif4hIfh4ztdsHqUBTRZuzJ/0iNr+qPXFx/iL+8rmlvSfy04Sp6fNw4fg5uGj2FAlADp7SODcfuoEAY///FpGO7/fDz++d+J6Py12Pre4/to9AqKRd8Qrdj+3hx6RODT3w5/HvXnaWgnKR9FOCqCUbHt++fbSNuKS+YDqjDh+eBojAydhNBJUzDdOA1r56pRu0qPk2YdvOYoeAQts9dxMb+8eAY8Re9xAqPkMUn+62QpJLZcu9ltPfPYY/MkK9nsSEMPelwarJWbAVba3t/KbaXbBFnp9YzMu5uCf8i2h7anL2vBxwKUoM5r4BIMbJ5y0mrAD2u0qFplQPY8LZanahChj8HYmCh8OHEqhoRF4llFFHqHaNBToWdt+1Jr/NlqRV6g5J3aV6lHT6UJvUIN6KUwoDdrlddhsEqNN8apMWx8DD6P0EA1eTJioyZhlnYSluuUyEoIR26CAoXTFahIDcW2lGBUzApF6WwFKmeGYPvMMaiZMRq1Kd8x9ef21CBUzlCgaoaiGXpuTw3xw88g1PhVojtSx6K6eYxhj5OSdOuM0J+B0h0pQahNDcEPCyfiZBoFLNHc9fxf4LZlvidvc3ngmVzn30KddWgSYlnIr1uIRzq/AoMy1oHL3AKCpI9aSBVaUs+lb+rU6pVuVv5tnFBi5swFPm5NDrg1G8Gl5bBxY3oOXktdjI+1SfhQF4f3DfEYYYjH+4Y4BkuHG0yg8ZEuASMNKXg5aS76zFmBJ1Y50N+8GXeTgjSr8geOL97wl8zKXU9nZV3T6j7IK+UKyBWQKyBXoH1X4N6sbY/cbS//nhPKP+Vs277jbJWjuawicTgKRt9kKxj9D1uJ6nf2kq2crQR38ZsRarEgW1iEY8J0NPGJ8LLJOfnEECQ1wGsxwWumiX7HnFyScpRCmerSYvHTyij8sGwqdi+cjOo541GeqkJefAjWab8DH/EF8oxjccpKNgJ0oSJ65bQlkIkAKU2+XVSjvGVw+1PgA6Gii6BiTccEpNJ+S8FNtPTW5qMxP41dwF0IICWlaW3mclSWl+PA3r04eewoU+VdCYD0hx9+QGVFBWv3pcAdq9WCVStXMj/EpKREGPR6REdHY+LEiRg7diyUSiVTIl5OyCP/rNMVIG9QCkqqq6vD/v37UVlZyVLjqWVbAqHkb0lBSQTzCIK2Bf7J24it8xJAlsAxKUJnzZrVDEIpkI1S4wmEHj58mLXG0zFp+Y/+NvwycFR0EQ1sofeC2ufp/wGd9XTH44GncR9cB6xwl4Sjfv1zaOQfYUpRr/Ux5htKKfRgILQTSPnJ2uOZgpQ8Ry+8vV4EpF3gsXbFKXNPvPDtKNw6LBS3Ma/PXyaUSQw8CsLNw4Nwy3BSf4bgNvL7HKXAXz5S4e6Pw1nb+4NfTMAj/5uMR7+l1Pco9ByrRu9gNfqHiuFHzcFHKv3p0CN/KM8ZYK45+EiLAaoLGQQ8zwSkBPSe9IcmEXR9WqFnbd/08/qQ12hoDN5RTsP4iElYlKhG+TID6s0G+AQdvDbRX91JoYKkAmVhjAQrqTPEwIJ7CNgwoOmHmeRFSetojkDDSXY87DFSktJ8ieYFojqU5hTSYHMFmi80e1jS6xgCPC5FUMr83Jm/OwUFxaGJj2Mp6sz7W6B1YkAm+7mCDrDR0AICqVLjcSAtEcVLk+CYG4fZ8TGIUEfhi8mxIKXsv5SxGKgQrQr6h+rwlEKDFxQxeFUZhTeU0zB8fBQ+Gj8NX0+OxISoqTBEjcNC3TisNoTBHheOzdPDUJYUClJo7kyl9vUg7JoRwm7XpBLUDAJByuqUIBDs3EH+oMkh2EEK0BRR/XlaAUrgU1SO7kgRW+W3p4ZiK8FVBlhDsT1FGvQaY9j2BFarUkVAytrr/T9v5ywFDi2exMBok79+4hzttwCc5Pcog9WOcw6Qwp7+RroEDRp4EuTEY61lOZ6yrGdK0nstReDsRU4uu2IqZ6nqy2VXf8dZC9+6JbPgXc5e2JmzFLzB8YUNXFouuBVrwS3LArc8G9zqdbhviYB3jSn4XJOAD/VxGGZIwAf6BIzSx2OUjpaJ+ECfyFrvqf1+pD4BH+iSMMKQgsGpC9F7mQ3/SN+0/g4+v+AWoXgvt3brt5yteMCfHZUj77aVjf2TNf8ZpmwldSuNzJKHOe4sgVHtGx3IeydXQK6AXIEruwJ3bdjxzK1ZlTs5R+X239mrmn5nK/VyjmLvDfZyL+co8t5sK/RymcXem22b3V/xDqzll+EnIQn1DjF4SZxYSCBUVE/SpJ5N3tvkxdlePph1YvuaRYsGsxYn0mNxdGUMDi2LxJ6FU7BjzgRUJCuRHx+CtboxsE77EuvUX7GLpYubXBnQSK1062bBV7MBrh1bmGpUAotX4tJZWwjvtvVociSz1kAXu2Brw/G36rHLsRjFxSXYs2cPTvx0GC5nB/Yh9XkBnwcnTtThww9G4K0338Cbb7yOf78+BK8PeRWvvfoKhrxG41W2pHVDhryKV199lYGiKwEMtwRav8Z9qmPLEbgfBNioNZ7OOWqLJzhHIT6UGk9eluRpSWCTYJ4E9GTQ2TaPUKlOVDdJFUowlFrjMzIymPqWFON79+7F0aNHGZQmFbV0vAKP02W7TYr1wAEPmYvC6/UxP1GnzwWPzwOf6wQaD2SiviQYDeufhtPWDT5eClHqclGq0HO12cNKrfmBoxNgeRRu/nF8GTIc3KjvcftwVRtDmoJxE0HOkRR45B/+1HdaL6W/3zaSWt+V+NvH4bj3P+Px4BeT0OnrCHQbHYknvo9BzyA1+obEMvhJ4UekMBzoT14/A3aeJc388m2jQV+VhoUF9VLFo78yjqlVnw2OxmfjI7EwQY3ty3Sotxib29pZ4CT5hreY3zCVZ4t1LbdpL/dF0Hq2z14CsWSTFAenxYg6SwJ2rIrDugVxWJxihE49DcmmWMzWTsEiUwTSE6dibdI4lKQoUJUSjK0pIdg+Q4Ht5Pnpb2lnnp6pQahmg+Am3T6XB6jYFk/PDxzneo70mNRKTzBVAqot2+q3JY9FTcpY7J+rQt3KaaxjqL0cG3k/znZeyuvlc+PMc0D6O9ZgTUCmsByDLdng+I7ACcgAACAASURBVFJx2Mu8N/CFTZxjq5uzFTZwmYV1nFAQwfGFx7i0TeBWbwC3zIF75tnBLcrE75ZY8UbiPIzQJzDwSfCzLYMAKm1HKtNh+iS8nTDX9695q3ydVzm8d9mLPLfyBU2cvcTNOcrB8UU7r+KLTrEhFJ262lG241pz/gNXNmWQ351cAbkCcgU6YgWyt73BZVYdv4sv2P+QNdd3k7AZt/B5uMdSAs5ajXus+fjWmgEHPw9HbMksndNn0cNFCtErqP2I2uqZctSsEeHo6mgGR/ctnMLCl6pSw1CQEIJ1hiDwkV8hc+rnOJFOqYoSHD7zg/t8ExkKK2q0JcG7bR3ctVtYcn1HDmVqC9B1Ml/VXLgLVqCRN4EA6fnqRI+Tj+1ux0IUFxZg185aHP3xEJoaG38hhdhlwC0+SrkG5s6ZhSGvvsygKEHQcw0CpqQgbemheBn29or/EVRTgnC7du1CaWkp1q1b1wxCZ8+e3ZwcL7XES0BUhqLnh6FUI6obKWpp0G1qjV+6dCnMZjNycnJQXl7OIDTZE5A6VwKh0on3q0JRaSf8S+KjlEJPw8OUo+Lvsq+pAe5DG9BYORENGwej3tENTmqVN3cDzE9ccih6TmBKKlUrgdhuiJn0Hv5v+BjcPlzJAKmU+n7zCBF2EvS8aXgQg6KkAL11ZBBuGxnM1J/k+UmhR0z5+dUUdP1mKh7/Pho9g2LRJ0SLvqE69GNt76Iqkzw92WAqTfKrFFPeLx/sPLM1vi0/9wUWTKRH97BE9FAZ8FxoBEbH6GGZF4djaWr4rGp4pc/4NtrntOUzrb1vQ+CBBvmmki2Ak8I2BfI8pTb9ODjJRiAjBo1rInB82UQcXDgOO2erQCrO6uQgNpiy06/uJHgpQtJzeICeA5hK8PNClwRX2XNon1KCUDMjBHvnhePIsgg0pKtFC4MOArXb+zkj79+FXQPI9bqE9bLGwSvEYqNtEQZaN7GE+6v4LbjPmn+0C1/o5fiSY5y9rJ6zFWVxlnwva6kn9egiAdxsM7g5GXhs5nK8b5ghKkTbCEcDAerHugR8oU3AZ9pEDDUk4vW4VLyWshDPLjbjHxkbwNnzwdnL3DfwZb477FuLbrOV7brRUdFwg7VgYEdEB/I+yxWQKyBX4MquQHb5+5yj1NvVmu/mbEXgHFvBCZX4Hb8J7wkO5FlWwG1OYJCKPK18FLxEQQEd0Fv0XBMSgqMNGRqczNDg6Bo1DlFi/eKpqJ03CVtnjkPxdAU2GsbCGvMdzBM/wtFVMfDRBcMFXjTRRQYpTah+nsLVLK2+sbYEvppNoGCjtoDGjroNeaoSBMb2tah3pLI6SC2H5zo21I6/3zEfRXm5qK2pwdHDh5gfJ4GUjvjP5/Vg+7at+Pfrr50TijYDU1KTDnmVqRjbEyxqL7UnpafUTi3VR1pK+0iP0/nS0NDAWrMJymVmZrIgH4Kg1BYvgU9JFSqpHOXluUEo1U2qn1Q7AqG0jmq7YsUKbNiwAVu3bmVBSQRBKbhKOmbSMWrvSzdLnm+C2+dlqfQ+XxO89TtxsjoJx9e/AC/fBUjvCmT0Asy9AMtjAN9Z9Bi9yHb5c4HQnz0miC351LJP7fmwPYolutdw1/ujcROpQUcQCB3LApBu/yAUf/1QyVrfH/pyEh79eiqe+D4avYMo7dzv+elXd54Z0EPgUxoSkKT7Z7aui9tIj7fPJbXUd1VRKJEJL4dMw8QJE1CyLBluqwawxrB5DrWpO/mEK+rL4HN91kqPSRYAZBUA8k/lad4XCy8v2ghRiyvNA0lpyrw6WfiUHo0ZGhxbEYkD88dh1wwF8/SktnmCpTX+QT6fgaBzB0uXP3Nd4OOt3abnbE8JAilBAx9nr5UazH6u9PN2zQzFDwvG49jKSDSYJRsk2V9UOtby8hKCOhm2t0n0cKnPuSbyf7bS32kdttlmYKjFBs5aDM6+vfEua/62Byz5oBClG6yFuC4tF9eu2gBuaSa4uWZwKctxR9JCDDHNxEh9UptUo4FglG4P1yfgXWM8hhvJs9SEYQYjhhkN+EBvwlBDMt4wzcG7M1fjiTU5+Lut4AhnK6jg7EU/ctnlLs5S8OaVDRnkdydXQK6AXIGOWIHMkiF/zCpDj4xSkMfo3ZYcKNdkIcu+Bo1WPcBPQSNvYEFClEzfIJB3Fnlfdcx0+tY+mCkZttGiY3D02OoYHFoZjb2UWD9/MrbOGoeS6QpsNo5BZszXWDPxUxxYFt3sOeq+QEDqZoBUh4bsWcCOHH9SfT7cNVd+iz2BXVdtPnw1eXDnr/SHTZx/ckoXq4dsc1C8eSOqq7fjMAHS+voOGdTEwJ3Xi9CQILzWBvUoKUdffflFzEiZzvgRQSV6DfnfuStAIJRa4/Pz81lQEikWCdZRajyBu5ZqUBmCnhuCBtZHUoWaTCYYDAbWIk8+odQav3nzZuzcubM5KIlAqASrpeW5j1z7fZScMair3ntiNxq2GnE8ZzDcQnf4zNTe/jC8wkNotD8Mr+0hePnO8Fofh0foBBa6dIkBqZcUotYuoKXHQj/rdOs+hG5wOnoBWY8jb8nreGL0eHQKikSvsTHoE6JBv1AJgIpenyztnSW/U9q7DgObPT517D6tO+/ogICUwO+g4Ch8MWEy1i1OYGGAYMFJGjTyCTjFT2f+6jDHgDo+Wps7XLnr6P3qxNAoPo7ddjL/UvI1jYeTj2f+pqf4RDRZE+CymlhYFMhzlbanL4B5E5oydDi5Wo2flk3FgQXjsXuWksHL7cljsXX6GAY4CXSer+U+EIJKtyVASpBUGrWzFdi/YDx+XBqBE6tjcCpDC/IUpf1xWejLafLGp0CrtnWvXLnH9/zzLvm9yzXqKOeA+CWWFjBrcMyWgF32mQjLyADHl4MTir13kKqUL8EdGVtww5pNuH45qUft+FtqGriEBbjfkIyRuukYajRhhD7+giEpteUPN1CbPY1ENoYZEjFCn4hRegp8SsRH2gS8aUzB8ykL8NQyHo9aN+GWzBIP+aN2RHQg77NcAbkCcgWunAqYc//Mra/OustWvJxzlM7g7BVz73bkF5BytIu5HIMtm7DQtgynhASmoGgUjHBSAJHVCJ9Fw0aTQJMGA2ChCXDHnUCIya80cdbDadGhIUOLujVq/LgyCgeWTsPuBZNRPXs8g6ObTGORrf4a1smfYNvMcBbGIIYh6FhqbVsmERTcQKb/1LLmtMXDU5HJ1KKg8KKazXDVFl7xHqSkHnXVFjDVrHdbNguFIBXKaRWpGCLRsp4+awyO8TNQlLsO1du24fAPPzSHs3QkWCjta3ZWJt44r3r0FaYufePfr+HDUSPQ1NTIyJH0Gu0XI12aPTvf+yRQTK3xx48fBwVd7dixA+vXr8fq1atZqA+1cxuNxuawJIKi0iDAJykdaV0g/JNvi6BUUtMSSJbUoDNmzGAeoStXrmTqW7IjOHjw4FltH+gYthyX5uy49K/iYxFLHhADdcMNH/MV9YBBUbcL3obdcP+wDCe3fIqf7F3g5P8JmLuKANTWGT5Si1p7wGftDvDdxMAlaxcWyET+oD6eAKY0OvtvnzuEiVSgZwzhUXhtj8Frfxw+R3cg6wkgu5c41vUG1vcBNvQFNvSHK2cQu70zawheCI9G37AYUMs5g59+ZSiFIrE2dIUWA2hcUOBR4PakEJVUpZKa1P/av6LH6DOUrK4y4EmVEX1URjwRpsdTFDSk1KCXyojXlFFIMqhxRJgNCDTHiUKTTQxPos9pWMhCx4Sm36CClMFRphY1MRjq5E3sC03q5oBFHD5S2tK80KoFzYdojiPBRw+FTUn36TbZ6dhMcAsmUKjVqQwN6lbH4OiKSBxeMgUHFkzA/vnjsXduOPbMCQsYKuyZc3rsnRuGffPCsX/+OBxaNIm1yh9bFYX6jFg0WfVwUeu/f0i3RYUrzVelfaL9vDhrpJZzE/l+x70GkI/dlXPs6G8R/R06ZaO/U3Gss2+vIwUqSzr5fuJOcyE4fjO49HxwqzaxYKar55lxZ9IK/F43E0/rpuMTfQLeMxkvCpCSDym12FO6/SgdAdHpGKVLxgh9MobpE/GuMQ5vxRnxkd6AT/TxeFefjJfi5+KVBem+Xmkbyh9xFDj+z168kFtbmc5lljv+ai223yiUOP6YWRbH2QsWXmUvTuIcpdO49ZU2Lqt45h/4kvGcrSr939mljkcdBQ7OXuK4l69y9LBVZN5lK5vNOQqXclkFmVxmoYPLrszi+JJoTigN4dZWW7mMisevHKghvxO5AnIF5ApcigpYK27pvn4bOKEcNwrFuNq2mTxR0M2ShzjrKuy0pzLlhHhBcOV8eLY2EfKSwsFigNOsZyqDE2vUOLqSfEenYc+CyaiZPR7lyUpsjgtClmY0+IjPUJYUAregZ15c5Fna2uu2to6BZEq65ePgtajh3LQIzpqCK7qdvjUbAALB7tp8NNUUwVe7GSfXzWNtegRJqW50IdNacqyT0iotKSjKdaB663YcPnAAdSfqOlSSPYEiavE++MMP+OTjD5vDl5rb6FvxIP33kFfx4gvPIydnA7zejmkncCEoS4KigVCNakYg9OTJkwyEEpSj1nhShBKwa6kGlQFn25WgEhyWYCjVjtZR+BSFJa1Zs5qFJVVXV+Onn35ix4GOh3R8LuTYtvdtPUwa6oLbC7hQD3hOwXvqAJwHV+JEwUjUZT0Gl0BJ85Q6L4FOMWn+DIhJre0ERgMGKT09fGe4+c7w8OJtD08hSo+Clh4Cn0I3eIXH4LN1Bxw9gKyegAQ9GfjsB2zsD2wYAB+NjQOBs40NA9GY2xdY3x+HNr6IoROim5PZ2+LLeaVs85TSiP5KA55RaPG8Qo1Bqhg8o1TjwbAkvD9Bg7xlCXDZyUv9yp7rdLT3x2yIBDHo02szwiNIw8DmXqcfl49bRzu28v7K5+xlOQesRjTwepwU4hFpzQDnKMK9aaQezcHvVmSBWyyAm5kBLm4ROsckY7huOj7SxeE9piBtWzhTyzb7i7lPCtPXTDPw0sxleG65A49nbMaNZHXHF+7l+AJcJxTW3yIU4XZ7ScMNfMlOLrNk0TX20oLbhOKi+4XCn6ob3Sg90YjvS3agr5AHzlbAruk5ofxAF2uR635rIW62l+BPfEElZyvK47LKT3KWvF6XAifIryFXQK6AXIErpwLWnFu4nB3gBPoDXIR7rZvwIS9grWMJjjlINToVsGrQZKWWqiv4g9yqh9sPRxvNOpxkifXROLh0GvYuisCO2eNRmaJCYXwQ1mtHQ5j2BTbrR+OUhRSOelwIHJXqyFQMvIGpR30VdtZS3xpEvJLXef02Aq6aAvh25MJdakWThVryxHNNSqSUaiYtXTYNGq2pKNhk9wPS/ag72bEAKQEiAkspycl47ZWX8PprokL07ID0Fbz6ysvQxqoZW/J63WAit/ZOmi5i/0gNSq3Y9fX1rDW7pqYGRUVFLDU+LS0NCxYsYK3xpGSkxHMp7EcCehLo+63DUUkZ27IOtF5SgkrbEASdO3culi1bBkEQkJubC0qN37dvH+rqxN+tlodSAqO07Gj+oS3fS+B9r8cDp6sJJ+tOYmf1bqQtn4/NqxTwrXsJTZau8FgfBsykBn2U+YnC2un0klrnmUKUUurF4fUDT5+NgOdjTPXpcTwOX1YPeNl4Ar51T8K3oTewsW/AIOg5CNj4FBvenIHw5vSHb9MA+DbRsj+QM+DsYDQAmDo39QM29EPTlsH4atqEdpog/8t5k/ZX6vCEyoTnQ7V4OTQKg1Sx6KfUo69Sj3B1DPav0cInaNFELddX8lynA783CYS2XMrH6wqem3fg81U+L9vPeSkp2huFWNTbjZhsTsOtqwvArcwBt8yOu+aYwU1fjeu1MzFQm4wRhiR8oI/DUGPcBafYXwwYlZ5DytP/6OIxSpuId/TJeCtxLp6buwr3p63Dg5bNuEUoPsXZynycrbT6Kr64+j6+wnObpeQHTijcFVlRLV4SuD04BaC0/hSM1XvxwbpiPCQUg+PLcJVQguuE4gbOVrKFyyrFn+z53mvN+V9fOVBDfidyBeQKyBW4FBVIL72Z27wVnK0QT1o2YZFlFY4JiaC2KYJTTUIcXFYDPFeQv2jgpIUm2nTfxdrq9RDhqAZHKbF+OYUyRaB27gRUpoahKCEYG/XfQZj2Jdaq/4dj6bqL9iGj2lJiu4fa63OXwFuTC09N3m9OQUohTTQ8FNa0YzN8Nblw2RPgJGBN3mVWXUC7/enJFilITwPSrTi0fx+O1x2H0+lk0DEQdrTn25WVlRg2bFibgpnIn3T4sKE4fPggKDdbHO353Z25bxJMk9YSUKPhdrsZCD106BBqa2tRUlKC7OxsrFq1CnPmzEFSUiKDoARCJZjXEvjJ989UiUqAWKqXtKQ6keeqBEJ5nmep8XQeki0BAWk6TlfSP+m8kyCudJ/OPVK/EoivI1uGA/tRs30rivLzYElbBYNWjS8/+gIDBgxAr0ceQqqiM2B/ArB0Z+3zPgo+EjrBI3SF10at7o/CR0tqd88kxSe1u/cE1j4JrOvH1JvYMBBnjgFMAcpUoDn94c3pFzDo/qAzhidnEDybBpwxzqkcDQCkHgZX+wG5AxGu/R5PqihE6ZcDku3ttQmQ9lHF4uVQLZ5QGXD7+Hg8F2JCkikG9fR5bNX54WjbO0EC5xLy7dOfz3It5FrI54B8DrSnc8DDawGLHnVCMk7Z1WgSEqFPW42/LcsGtzgT9yan4x7jPHRWJ+B143SMMMSxQKVhhgv3H5Vg58UsCZB+qDfiA70Rw/QmvKcz4e3YOLwRm4xn4+eh68IMXJe+DteTPYCt0McJJSRw8t1n24LaugY0wosmkJUR+aNTl5kXP7k9WL3/ED7NK8ODti2iICqrGpy1At2EMvc/rCWfXgqcIL+GXAG5AnIFOkYFzNV/vt1W3J3LKPwHl1H0OBtC3uOcNf8v3Jr8e7rxJV05S/GAJzKrEGKxodQ+Gy5qF2cG/AYGSEnlyFR8fmDVnj7wLsW+BAJSgqP16RocS1Pj0Mpp2L8kAjtZYn04ihJCkGv4Ho6YbyBEfYV9KzRwCiaQz83F7IcESKmV3FtuY+315Md5JatFW3tvpwHpFpCa1Fu7Be6Nc0XfMF7PfIPIR6hljV0ESPkUFOTYsa2yCof27e1wgPTUqVMICwvDK6+cTzn6KgOoQ159GbzV7AejNPvpWCCLQCj5gx44cADbtm1DXl4eUypSovm8efN+FpZEMC8Q7MkQ9EwI2rIeVKtANa3UFk8erFlZWSgsLGS+rARCT5w48bP2eAkcXklwNPC9kC0D2QLs3r0bFRUVzCrAYrFg6bJlWDhvLlLjTZigCsHHI4bi+acGoF+PHuj3RG880b8LnnryKSSqHodvY2+4sx+Dd91j8K3rAd+63vCtF5WZpM5koHNjP/hy+gE5/YGN/eClNvicp+CjQcCSvEBJFbpBUob67wfAzNOt8qQODRwEWP3PlZatPu/n7fa+jYPgIhVpbm8Ykr9BD5Xx1wekFPbUDGlFz9L+bN1p/1IKThL9THWglHm6T9v0V+lB0FN8vhYDlOSBKt6nxwYqtf4hruun0qF7eCz+FRqHbqp4PKOajPTkODTwJjTY4tDEviyVgojoi7nWv5xr+Vkk35dBkHwOyOeAfA6073OAQvW8vIZlTND1Vz2vxdE0I1JWzkCXuUvxYMIaXK+biT76eFE1ajAySDrccHEp9hcDR6XnfKBLABtaEz5UGzEqRov3o2Lw1jQ1XpmmwYtRRryon4VuczLApeXg4bQcRBXXwkmdV3DB4wW8PqDR54HHRyGuHnh9Ppx0e1BytA6m8p14JasM15APq1Ds5PiiIG51QbfbhaLHb7AXP8RllT5yrbnsAc5R/Ddu/fb7b1y/++Y/Z1U82DHAh7yXcgXkCsgVOE8FbrWX/us+e9mPnKMqj8usPshlbTvIZRcfvNGWX8nZK7c/4Cjd/6yt4PA8fjkO25MBngz2KSBHTPOkDxHyf6QPlis1sdXJ69HE69BIZt4ZGhxfE4MfV0XhwJIp2LVgMrbOnoCS6UpsNAZBUI+GEPEZdi2chiZbElM2tgbvLmSi1LR2FrzVm+CsLfzNwdHWgClbV5wGl5kuTgmMGhgkbVlTLx+LE0IKyjY4sL1yGwOkJ+uOdwgPUh9LefEi02HD66+J8PPsbfWvstZ7Sq6fOGE8nE1NvzoYDQRpdDvwH6nyCEQRgCNF6Pbt27FlyxY4HA5IIJTAHcE8qT1egqDSsiX4k++LPqBUB6lGgWpaUoQSYKagJKozgVDyCKX6k08rqarP96/lcTzf9r/G49J5Jy1b2wdShDY2NuLYsWPYv38/A6E5OTmwWq3Mo3b27NnNHrVUQ+kcVIYG48Nh7+H1l57Hq4OfwxuvvIB3X3sTb709BG8MfQvD33kL06c+BeQ/w9rbqdXdl+OHkAx0Uus7KTtJ9dkfPqYGHQjvxoEg1Seto8fFbfx+oesJdFLrPL3W2VrlA+Fo21rpT8PVlpC0P3wb+8OX2wcr5nyCXoq4ADgpgcbLvGQhUDoMUurxjMLIRl8VBSkR4NTjaYUBvVVG0DryCh2kjEXPMCN6hRlAwJNCpChk6RllLJ5VxuAp2kalZQCVwqcGqqiFXgxl6hlmYkFMT4Ua8ZYyCpb5JsBGKeZaNFKID/u8Eb+ME0OGaC7kB6Vym+/PvqRs+Zks32/fgEg+PvLx+S2fAxT8Sn/P3bwGLose9el6/LRGg9oVkZgzV49njbNxl3Y6hhgSWCiTlFxPnqASuLxcyw/0ifiQIKkmDh+ojRgRo8XQyGgMnRqFYZOmYfi4KXhDNQnPKyPQZbIWLyXMxI5jJ0g3SrJR1lxGU3M33WdaCloSKBXvU/9Z7akmJNfuwxsbi3GLvbT+d/ZtB2/N3H7w95nle7js8r3X8cWbOaF0Bbe+esvNtjLr9faK1PMgB/lhuQJyBeQKdJAKOIqf5BxbD/2dL9jS3boFna254IQCcEIpbrVuwfOOdSgTFqBR0KHRJl4IsCT239DFQJNVhwarFiczYnEiTY0jqyLxw7Kp2LVgIrYTHE1RYXNcMNbGfgtzxGfYOmMcGvlEuChcyapnCfQXM+lgwJna+resBEtyZ23mW2RIWrMFnm3rUW8WrQ8I0EuBTYF19vGx+MmWgooNWdi+tRqH9+9Dvd8nsb3DHgKkR348jM//84noO3oeSErK0XffeRNVVZWsJb09vT+CoaQIJUUeJcaTP+iSJUtYajyBUGr1JqhHQ2r7loHnuZWgUn2kuhHIMxqNDObNnj2LgWaqNdV8z549OHLkCGuNJxAqtY2fCyK2BhY74jp6rwSASRFK/rQU1EW2DBQmNXPmTCQnJzeff1JNW1vSeRlvMiJOGwu9OgrqqVMwdUI4woJCMHrsf/HxZ5/jo+HvQT/hRSB/MLCJFJ/PABuehW/j03742Z8pRZlalCk+RfUoKUjZWPcMsP5ZNnwbn/V7ivof88PTtrbKnx2AtgSiLe7n9INv4wB4NvbFxmWj0Df0MsPQZrVnwM/1A1JRDUot/3o8rdSwMUilAY0BKg36qrTopdKjl0qHPmFaPKdUMyhKitGeYQY8GhaH+8IT2ZLS6Aeo9OgdakCvUAOeD1XjzZAIjAiZiM8VExESFoaspak4YUsGzJFMVeRkdkKnvwymzx1xUGI7eZLKCeeBn7/ybRm2yeeAfA50xHOAuiIbzXrUrdHgx+XTcGCBCmWzxyMxSY0ROgOGGS5fINNZgasuHiO0cRihNeF9tR7DojV4f2oM3p0SiXfHR+CdcZMxRBWOIcHhePqbEExZugJOd9tCW92sB41a8D1weXz4yenB5h/rEFS0FXcIm8EJTFUKLrPY18Vc0NDDUujm7MVNnKN0RQchH/JuyhWQKyBX4DwVcFS8RIn0fSz5njuseQyMcrYy3MZvhslswWFbIjy8hoE++naNPuwocIhUlR3xg+9C95neKwHSUxYNTqTH4KfVMTi4fBr2LJqCHXPGoyw1DHnxoVir/Z4l1hfFjUWjEA+XldQmpGykbyQvvlZNtgT4Km3Me9RN7eW/wRb71lSk1HZ/KjMVLp4uTo1oTaXrsarxky0VVTnrUb2tlqXYn2znKfYS2KT0+YR4E15+cXCbkusJkC5aMJ99+yu9xqUGWhJQa+31CURRazwp8sirkhR5ZrMZixcvZiCUQBQp8SSgJy0lGCWD0TOBKNVHqg0t6T5BUJPJxJa0jiBfeno61q1bh9LSUgYBA1PjWzv+5zqGrW3fXtZJ55y0bLlf5BFK733Xrl2sFuRPGxjURedXy/NPqm9bz73pSYlITkpAyvREpCQlsmXq9AQkpRgRn5iEpPgEzE2MQNaccchdEoyS1Z9hO/8+frC/gfrMf8O17nV4N7wIbHwOoDb2TRS0RP6ioueoN6cnPJuehGtTHzg39WFLX05fYFMfgJZtbJO/6O02UIt/H3hI3bqxP6rS3sazoZGsXf10i3sAuGwNZv4S60gtyrxBtegVTiFK5BMax6BnjzADHgvXMzjaT2lAD1Uc+igNGBwahV6hWvQO1eLp0BgMDp2GN8Oj8PH4SRg9aSKmRE2BLmoi5usnY41hAtK0SpjVY7Bm8ueYP+4/2L1UDS/zo1PDzXxHjWjKSkFTdioahTg0WUVPclIbedkQlaQXOr+Qt7/4uZFcO7l28jkgnwOX+hwQr28NqDfr8NMqNQ4unYyd88ahNFmBDGMoRmsNeF8//bIrRgNB6Qh9AkYyQGrCsFgDhsboMDQyFu9FROGdSVPx9vgpeDtsIl4LDccrYxR4d4wSVbv2gvXVn9nQ1XIqxe5T6z1TmvrcgMcNUBYAvGj0+lBVdwrqyp14KrsQ95oLDnGOksOco6yRs1fg9/bKWechDvLDcgXkCsgV6CAVEP4fe+8BHsd5nftPpEiOWxzbsR2X+Ma+177/qqbW6wAAIABJREFU3ORJnjQnlmzHJXYskgAodlJUdWwV0pJYARAgCJDoZRt6B3sFK4Dt6B2LRe/AAiRYUAgSJMr2ff/P+RZDLsECsKHO6BnNLHZ2Z+bMt/y++c17zluzhFzq/jm7BpymHlTMefmFEuQpT+K2Ngrj6ig4cuKAHIJQTjhKHdLTQL9n3aE9r+8jQwYzqUdznHD05rlQ9J8OY6ZMXYcC0Jzmi+r4nSiSbIU8dDNyQz9kKhKbnG6aqDbm3flJjpHB2YJ0oLMINgMpR3UCICX1aFcVYKiAWZPEagU9FJAqRRjUpKO5rBjtHRcx0NePsZHbzPDnYaDlgaOF5/RHgoo8sKJ1mqkG58joKHS6SqxcsRzLPdymNGdatvQ1fPzxZozcvv2cjpTGR87jo/RkUiFSejy5xpeUlDBFXlpaGlPiuaZ18wBKWN4LP6cTDx7a0ZLS448ePcZqsTY2NjKjJN5obC604+fR6Fx/G/xvhJbU/sbHx3Hjxg1QLAiEEoQnJTKfCs+D0OnE+em3ib8HZJNZWHRKDGKS45CQmITE+BQkxSUjLSEWB5LCcTzNH1nHCKB+io7sTejNexsDpW4Yrvgl7EWvwVH4GyD/50Dhq0DRz2Ar/RXsZa/ATpB0BgCprezfYS7/MRzFP8VA3lL8t7f/rANSVkt0lwj/6SPGr7yj8HOvSLziJcVPvMT4hbcIv/KOxC+8o7DEJwIb/ULwvu9eeIVGIUkSjOOyABSk7oM+xQeNqZ5o2e+D9gwvdKZuw8XkT9GeuAU1sZ+gSPRHZAW/j0O+b6PnUACgEgOKCFjkMozlZcDRqAAMxc65PQ/2mrOwFu2HSZPAjBQJotoWyUPjJxnLCJ8RQJbQBoQ2MB/aAIl/xhUS5jPRlxkKw9EgNKTvQUH8bkglwSCDpHXSma856gpI35DE4U1J7B04ujZcjDUT6tGVAUFY6bcPK3btgftOX/zXp9shO3qCjZ1sdsv0hmsTENUOB6ywwUyJ+PRRO2Bx2FnNUqPVAcWlm/hFLhk6VeJrqnr8f8qGC/OEfAiHKURAiIAQgUkR0Db96At59Zs4ee0KLq/9HU5ev5rT6G99X94MTl2NdxVZzIjJpI5hYNTB6muJYJeTMZNTOUrgj5z+FvoNgVkuBs2jFyJx81wYBs+E4PLJYBgO70Nrxh7UJHqjRPopNGGbkRW8CTflcXAoxXDIxSyt3lnP5mlgsgymwgNAZwksEy7uD1JTLoa/MXOmCfWs3VANq+4srAxEi5lB2IOAPSmA+tX70VheivbOSxjoH8D42CiszLVxeuOE57UVpdDfvn2LGeKUlZUxJeCRI0cY6ElMSsLbb26Eh9uSKeGoh7sbViz3QHlZKRx223NxFydYRco8qg9KqkUCdqRo5IHUZDXo00OnxweK82mffLwofjTHxsayeGZkZLAaoQSdKTW+r68Pt27dgtlscrqNujRGHhrStVmIE50fGZRRu6N6qRqNBpmZmTh48CBLi3dtfzwQ5aHyzLaFJCQlpILAaGJSPBIS05CckIzkhCQkJVI7TkA8vZeYjOREJyxNjktFbEIaYhKSkZiQgLSkOOxPjsaRjAicPbgX6qM7UX7mU7RkvYfr2hW4VbQE46X/BWvZb4GyXzIzJ6eJE9Ub5dP0aTmhRp0AqY5SqmP6E1a7lGqhUg1TZ93TCYMoqm06URvV+T1UC/XfYC7/EQOko4W/wso9u/Efu6R4xUeEn3rLGCwlEySaeeMjMjr62R2zIzI9cr7nXJJ5ktM06RX2PVLQkqXLk4GSj/M1KURf9RbjJ94SvOolwk88o/DqjnC8ui0Ur+wMxVI/Kd4MToBnwnHEndMgQ1WIguYuNHT3ord/iD0c6i7LQWvKTlxK/Rid6TvRmebJ5o40T7Sm7UR72g4GRttTdqAtzQtNyd6ojt+OQskmqELewxmfVahJ2DIxronBqDIJ1tocoLMM9h4dzN01MHXXwtqtY68dhio4Okthb8uHpSYHtsIMmFXRMMmdD5JpfHS3NvtkgErp+PwsgJP5AE6EYxTaqdAGFn4bMKmkGM0RY/BsOK5kBqH98D60JHoiR+qN30tjsFoWh7elMbOqIH1DEs9S6zdESrGO4GioiAHS1YEhWOkfiBW+AfDw3A23rbvg5rkLTZd7mS/BuMMCgp5TTTSqvDOytIPdV1iYptQKh80Ku8MOE/MWsMJsd6Dm+i181NCBb6or67+cU/khp9X/kVPXrvlufsvvv6qo3fw1RdXmr6oaN/1pTt0vOVXt65/T1P/hs4razZ9X12/5Qm7t33E5HZ+ZRCqEl0IEhAgIEZjBCGhLv80VNF35dnEnXijqAFfahS/mNoPTVuOHOZUIylHDoN0PhzJyQiFKA3gqWL3wO8XJ58jUo3IyZYrC7awoDJEp08lgdB0NZqZMtUm7UBqz0+lYH/geBk4Gw04OiBNKkmcFjy2FGbB2V8NoqIWlqxrWrupFV4OU0ukJkDo6yply1NhcCCOVMJiiXUIhQnfuIehr9bjU2YPrAwMYGx9nT1KnGiA8zvuTYRWvdKO0XzKDIbUbn3pO6dDkGE6KSwJjlDLNAzKCPgR5/Pz8sHTJa1PDUQ93uLm5sdqTj3O8j7stnQ/VcJTJZJPUcgsbZD4paONBHQ/xaEkzlRmgupcEwsksiaBfdXU1iy2VJ1iIE//boHOjdZp4NTKppUkNSvVRqU4qlWYgOHz+/HkcOLD/TkkB+o0QBH3S6zHTnyMwys+076REgqVJSExIRBKl4tM6lU1ITEACg6j0OgkJiclMdZqQQOUAEhEXH4f4hBikxstwJDUcpw/6Ie/oNlSd/gRNWb9Ht/INXNOuwHDhaxgr/m+Yin8JS+nPQXVKmdFSCdU8JUhKKfO8eZPT/Im2oVqozBCq9D9hLf05M4qiVH576Suwlf4cKF+CreGbmJv7v/rtxW88E/HvZGq0S4r/3CVzgtCJ+p8/9yZISkZKd+EpbUf1Ql/1kuIVbyn+3TsG/87WZcxw6T99ZPj1nli47YvHG6HJ2BRzADsSjyHipArp8gKoKmpZWuCVvv4p/82mmzmHbRSdqjS0pGyFIe0TtKfuQHuq18TsiY7U7WxuT9uJlpSdqEvYinLpx1CHfYgze95GfvgfWMYIlWsZz0+HraUA6NYBXeWwd1fA1l3pMlfBZqiEvds5Oy5Wwd5TAXtHIaxkIFhyCGZtEsx81g1v7sRex8LK+q9oWCfMLqfqy4T3F98YVLjmwjUX2sBMtwEJLFRO7UIk+k+H4uKxIDTs34WSuF2IiwrB67EibJAl413J7KXYk3p0vSiaqUc3REjwRqgYG4JEWBcYgVV7g7CK1KNefli+3Qe/+ngHAtMOwEIP0pnx69RwlI3V2EjN5X+P+hh7z7mBYcyCKMMAflzdBq6kBX9a1IGXi9vxxaI2fKO4A5yy9gZX2IZv5DeZv5nfOv5XRYYrL+a3dXOaxnUzSEKEXQkRECIgRGBSBApav8fld/S9rKzDN5SVDk5daf6uovrW9+TVSFGewy11LKs3alLFTQmfFnLHzcNRI6XWX4hkcJRMmS4d3QvDfj80pvigNNYTWtEWZspkOBwIqyqGGQURIH2WsSFAauvWw2SoYWCUYOFiUIy6nqOjqwJWgw4Wgx6O5lyMaZKnZYhhV0rRmX8C+vo6XO2+hBvXhzBuNDJA49L1P/UqgR8yIiK1H5kREeghEEpmMAcOHLijeJsOqCGQtmrVKpAy9JGu9e7L4Oa2DO+88w5zIn/qk5jiC+jc6Nimcw6LcRuKDQ/xCJASCD169CiD4ZQGTopQahsEzAkMTk4h519PcRnm3dv026DzJTUoPSgg0E6KUK1Wi1OnTrH6tBQv1/gtxvbz4HOOQ2JSLJIT0pCSkIG0+DTEJSYgJiUBcUk0xyEhIRZH4mU4nhSGsxl7ID+6A7qzn+KK+kPcKvsARv0GjOuXwlL+G9hKfglb8U9hL/4R7EX/AmvJT2Et/RlsDKT+BxwlBEd/AhtBUkrpr/wxwmI/xU93pOHV3aH4tVcc/tU3Ev/iE4Mf+cTiRz7ReMVHhn/bJcPf+8Tgn3dJ8R9eIrzqFQkCpr/eJcEyPxnWB8bhndAEeMcfQsiBTCRn5UKpb0Rxcyd6rt/E9TEjRi0WZwogU6c4mBoedivgsMJucyrjecD+oB8BsXc7GUqMD6E1OxktKdvQxebt6ErZjs4UgqWeaEvdiZbknahP2IZK2cfIj/gQFwLewXmftRg8EwqLQgRT0X44OgpZWRu7oRLoKnMBo66Q9N51Sw/1UTrYu6tAn3OQ8rQ+B8bSoxjVpmBcQ7XJpYCCMkzEE+MFKSsT8yzHDMJ3zTRUEfYntDmhDSyENkAZg+NZkbh5NgxXTgajk0qpJXnibLQvPpFI8JY0DuujY7GBaoDO0swDUjJmWh8uxoZQEdYHRWHN3lCs8N+HFT7+8NjpC7etXli5wxfVXd2wsYfTdzShD+pCn/pv1D87bBaQf8KA1YbjlwfxRkkjfiSvw4vKWnCaGnC5dfYvqGsGOFVdDpfbkM3lNh14Ka9J8kVVTfkkWiG8FCIgRECIwAxGoLDja1xuU8WLyvpbnKpmjFPrbT/P0Y3nqDIxnJsIUtzZFLJFPWAnOEqzialHRbjBTJlC0Xs8CIaD/mhL8UJVnCdyxdsgD/4AtYneGFfGsVQ6clJ/VspRNtgg2FqYDhvBwS49qz9KRk2u8HAxrDNjKkMVrB2lMBYdgkNO7XRqEG1SJaCp8Bxqm5sxePEKbt0cZvUzH3ajzf+ddfTU2U8o3viRA0EsAlw8CG1paUF5eTmrDcnDHgIdVIeTZh6YTYYfvMJw8t/p9UcffYRly5ZNCUiXu7sx9ahcLucP77ku6dwpvflBx7zQ/8ZfLx7i8XVWqe4lxeTkyZOg60Dqx4aGBqaGJBhIbWVyG+IvEt/G+NfzYfkoiEvv0UMCqk3b39+P9vZ2po4lOEyKUL58BP0mXH8fAnS/X4VNMeHjkpSUjMTEFMQmpCAmMR7JsfFIi01Cenwq9ifvx5FDR3Hi7EkotEqUVVaguaUNl69cxc2bgzCbhmGz3IDNfBXW2w0wDxXAfO0kxi7JMNbpD0v9Vthq3oelYjXM5b+FpeRnsBe/AkfRT4CCV4HiV7H/yCa8ujMK/7grED/ZLsW/eonxUy8Rfr1LDHf/aKwOjMN74nR8mnAYvhknkZSjxRFtEZS6BlS2G9DaexWDt25heHQUlkn/nt5t86Q+oZs3JxCFg5x2CYpSMuCjpCt3v4FqUNCnqEyadXwIncpU1Kf4oC3FE4aUbQyQtqV6oSXVE41JO1Ad+ymKRB9BHvQ/OL1rPZoTt8KsjoGpIBX29gLYu3WwdFczlSgM5dMCpA5DGZxzBRxMWVoFW48Oju5y2FtzYdWfg7loPyyqWJiVMgZLbUrxoh5vLQSoIpyDAAeFNrAw2oAx2ymKGTwdip5jgWjO8IMuzhsSaSCWxyTgD+JkvCGNxbrouBkHpGTMtFEShw3iWKwnYyZKrw8TY31wJNbuC8eqgGC87rcXy7394LZ9F5Z8shNRB4/BTL0p61On2Ze6dKuPu2qGHZSK7+y2HRi1WVHRP4ywug78OL8aL8t14OR14HIbweU3gfxPPqOpxZeVNbUzSEKEXQkRECKw6COQl/enXKLupZ/T8sSJF7m8uu/8hbamjVPV2ciM6a1sNfI1Z2BTizCmTnaaCtETNFXsM1VBzpfBwx04miNyPkUkOHo65I4pU0uaL2rid6JAsgOK0E2okm3BqDwaFnJRVzoVIVRXzMJqiz39gIHqlzEjoo4ykHKUlJSLAYhOPkeroRqOzhKYiw+yWE8XQt9Wp6K+VIX69g7cuHwNI7dHYLFaH9rn89CKYA9vBkN1IDs7O6HT6aBWq5nqbf/+/XcMiQj48DDj6UBhEkJDQ+Hh4QF3D/cpAam72xL479nDABwd70xMVBrg6c7xfhg0V7/P9ZoSCKX6oGQGlJOTw0AoKUIvX77MYDmVUnCdHgZFXbeZb+t0TvzvgleEEgjt6OhgIJQUoVSjloAxrwjlHxLwgHmuXuu5eFys/bE6pimsLvHBQxnIPH0UCq0CZdXlaOpoxpX+K7g1Mgyb1e7ki5RCR04KDhsc9G8C/bPAZgdTVzqdaZ2Zdg67A1a7CXbbTdiMPTCPNsI0oIH58mGYO2UYb90Fc9Pb0Gi98X5wHDz3H0Xk4XNIlxfhXJkeuXUtaLl8DZcGhjA8buJ349Ks6QETHY9tYrZOwE66eaKZPzgnAqVbN9eZf5eW05rYAy3Ayr7eBrv1NnrLLqAuPQBUc7QzZTtaU73QmLwT+ritKJVshjbs9zjj9xZyAt6GUSGBMS8F9tZ8WLurpgVE7025dypNSW1Ks8PgTMs3E2SlmqXdlSDQ6jCUwtaiwXjZCYxpkmBS0vjh6ccK82WMJRyncK2FNiC0gbnYBuj+byyLMgbDWTm1jkN7UZu8C+di/PCxJAqrohPwP5I4vCVJxoZZMGki5SiDo6IYrCU4GiHBWuZcH4E1AaFY6RcEd19/uHn6YtlWL3hs24Umcq5nfSs9PqT+eFq96ZNvdCeT3wE7bDDCBLvDzCBt56gRGa2X8D95evxHTjleUFSQqnTwy+qGi3+pqqshXvMvibqXiFmwWad7iXEL4E/Ya+IYwiREQIiAEIGnjoA/XuAKu6I4dXXW3+bqznL5TYc5lf7kV9T6IU7ZbHxbkYsGTQrscglMyliW8mWbgHtM1bDYBu1MOUqmTARHo3D7XDgGTofiyokgdB8ORGuGH1OLFsl2QBn2R+RHbMLNc5Es1ZtucBzKySYMTz8IYoBUGQNzgxpMOWqoYrU4JwPEhfSaQLCFgGhXJVPMUlq9jVLsqzJhVsWwdsrMLRT3x5dAtVkZA7tcxIB1r/YIaqqK0WHowo2+axgfG4HVTgOFeydS+g0MDNwBoVQbktLjyZCId2cnYMHDUFd49mzgSgISE+Lxzttvw93djc2PSq93d1sKD7el6Ok2PPfxjmukiouLH6qKfTZxePYA9VFwjq4jQTy+DiydA5VEOHvWWR+UoDgpISk1nlTDpJAkOOgKQF3XXWM1l9f5YybgSev868nHTO9TbVQCwVQ2orS0FAqFgpkluf42KG4US36eq21hto/LNT78Ov2bQjWIqR1SWyWlbVZWFgoKClBXW4vu7m4M9g9gbGQEFpMZNjJi43/1PGhk6hBSX9K/bQQibU4gCjv7j32CwUq6wnSHRNvRNi73SxPckh4fkQGDw2aGw3obZlM/hm+PY9xidZaGYKpOl8/R9/HKUP7miyedtLeJfdCfCHbym9xtazwKvf+du4T37tZTrk3sj+3LOoLhrmo0Z0rRkrQNXclb0JC4HVXRH0Mb9Uec3fceju5chdY0bxhVMbDUymE3OOEo1Rzl645a76k9em9a/b2QVMdgKAFRgqz3fq6Kpd6TwRPNDKC25sKsy4RJm8jUpJR278yMkLGH1bzxII0vBIh6f38/FyGLcEzCdRLawPxpA/y/sVZlNIxyCUbOR2LwVAh6jgajPd0XpQleEMuCsFEWh41S3pwpGW9KZ64GKSlHKZ2f1KNviGPuONevDxNhbQipR8Owxj8Ey3fvg4e3H9y378J/froNe5LTYbERsXx47ztlf/rYG9DoZGKEQn0x64hZ/RsaWMDqcOCqyYKcq0PwqmrDvymq7ZyyzsGp6y99K7f12D9qWrK+o2nK4gprs7j8hgucpjHqJWXd775e0Hb26wUdh/+PYOb01GhI+AIhAkIE/PHCN7T1qi+p665/XtuA76r04JR1NzhlPTYp1GjSZsCiIof1xV1vlB/MONWjIrC6o+fpKWIorp0MRM/hvWjf74/6RB9URO+AOnILNKEfou9UBGwqMlmYOtWb38fjLgmQWhVSmCoyF039UQLBBEn5WquWripYdGcxroqHSRnDbiBZKYgHAHwCqEZlHCsVQbFuKcxCQ0MdLvd24+aNfoyNDmN4+CauXbvGakJSndALFy7ccWYngELAgp9nCqgkJybCc8c2MPDpTun1j57dlr6GC+fOPPbQ5Wk/QJCMwM6joONMxWy6+6Hj5a8nLek1KUIJhFJqPClCKyoqGAglSD5KqcAWqqNEI7uFN00GovSaHhDwqfFtbW2sbASBUFLMutbQ5eNIMZxu/Bf7dnz7IwBK6zSnpqayf3MIxJPytqamBgaDgZlVUa3WyYrkp22FD0KPD0KVT7ufufZ5SumndD/jyAAul55BfYY/dNHboIv6A1Sh7yNzz5u44LMWdHNsLdoPq6FywnhpsiHTo6Dok71HilIGV3uqYG/Rwlp6mNUxZ4BUIYNDLmWQlPoxk1IK8wP6u8cdTwjbzx9wI1wr4VoJbWCm2oAMZoUMI1li3DgTjj5WTm0vWhJ34lycP3aIReAh5WzUHSXlKMHRN0lBGiUD1R4l5/r1IRFYGxiGNXuDscZvLzx8/eHh6YvlW73xyx2eaL56da51yRPHQwDVhhGbDfqhEfjXdeJneXp8jhiFthEvaJvxt+pGfE9Vf/0vNPVNn1Ppb72grQOX33iFy8v7MwHuCBEQIiBE4OkicOLEiz/Lran4rkJ/icvrsnxPUX3lHxR6fKAuRLc2AcgJx6gqjSkgGYhb5ANwAqRGuQgjFyJx42w4BjJDcOnoPnQe8GemTFUxO1Es+hTywP9B2wF/mFTxDF5ON937SQc7ZOowmp8BtBcy9SgPDheSatT1XOydFUBnGcYNdTCTkpRMLhgcjWWlC+gGkmq9EjieHFOngjQadoUItzQpKM4+CXlOFs6ePoXjxw7j4P50pKelITkl5U4a8GzDHoKNMqkE69augvuyJVPCUYKoWz75oxOisMezz38MxCsMyWl8tuNFwI0/BlrS7Aps6TWBPFLl0UzvEegjVXB9fT1TQ968eZO5p/MglIeGrkteXfn8ozuzeyAFLIFgKhFAKsUzZ87co5R+UHz5eC9m2DndGNB2vCqZ2iEp0DMzM0Hqa6pZTGUJSI08Pj4Oq9VZZ5Nva/zvbPJyZlvIwtkbaWlNZKDHjMKMGBu8iGb5URRE/hFZAe/iuPd6NCd5waZJAZqVTPFp7Hky4HmvknR632HvcapVqYSMvasCjkY5jNpkmAnYUv/2gD5ucp8nvL5/HCDERIiJ0AaENjD9NiCDUS7F8LlI9GWGoufoPlxM80RV3HaIZaF4SzJ7hkwEZBkgFcdiozjGCUcptT5cjHXB4VizLwSr/AOxyjeAqUeX7fDGax9vx96MQyytfS725k48aoXDRrODqVyHjGbIL/bDo0AHTlEOTl2PF5X1tLRyqvoRTq1zcLn6MS6v6QtPB0aETwsRECIgRIBqjha0lXEaHTi1Dl9X6mxBiixc0cTCrJLBpEyAQxENyKPuA03T71gWRidMzoVmhRij2VG4eS4C/adDcfl4ILrIwTDdF9UJnigSfQpV0AdoTNkFkzrRmcqtkEzLLOhp4knQj1SRttoLzBnX0lW9oOuQ0o0iOkuZgtTSlAuTKg42uTP1kIejDwekMuf1UEVDfzIO/j6eCNq3D6KISMTIZEiIi5tTyjcGXZKSsHnzR1OqR5dPqEpf++9fo6S4cCJN9sHasOc1KBoaGroHRs40MOMhFS0JPlFqfHR0NANS5BpPNTBzc3OZS3pXVxdT5BGI4oHT84rLbHwvQTVXsDb5HEkReuXKlTup8ZS2ffToUaae5SEexZDW+bjO9PWcL/tzjU9CghPQEwSVyWSsDdL7hw4dYmp0gs4E4ulhAoH4Z60GnY22Nm/3yddjddhhtVowOjaOoYHr6Kkpg+poKlL9NqH/nATmgoOAoQJ2QxmMFyth4dWdM7S0dNfC0l0Dh6EKaMvHeMEBmOR3M1PsAixd9GPUpxlDCp9dGPcpwnV89teRSpdQ/emRbBGun41A76kQdB7ai9bErTgb64ePRWKsk81cOv1khSrBUR6QknqU1R0NF2MVpdYHhWHl3mCs3BPInOuXe/piyXZv/PyDj9F2+SqsDmepnTnXf9NtC1X5majOQ7laZjJlhB1Gmx0FfUP4nb4J31ZWgJPrwama8aKiAT/UNI7+vxMCIBXglhABIQKPG4ETTS9//4TuSxzNxa1f5HLK//zzufU6Tllb/3WFDqKcbNzUpgLZkTAqYzGqJlOhCFgV8UxFulg7X1KOEiAdyxZh+HwEBk+HsbqjhkMBaMnYDX2CJ4olW6AK/gj5ER9jXB7D4CjFi7nWP8cUe9oHGT4RGDTnp8PeXgpnTc6F62RP9UfNBj3QVgATmWYoJMy1nmJ9d75783hPu1VIWXq9LTcRqSG74L83EJFh4YiRypAQG4ek+LmXGhwYGOg0ZqK6oo9KrfdwY+9v2/IJqirK7hqxzODoh9J/yazIFRjNNORKTk5mad9UGoFS43t7e0HH5ToRLHSFh7S+0CY6J1KD8s7xFy9eZDVCSRFKKdykniWAzKd203Wi6zab126m28qz2h8fM4KjqakpDDSrVCo0NDSwch10HVwnan+ubdD1PWF95iLAPz5y2G2wmEy4fXMYA5d60dbWhQpdDZqVxzCuiIalNgvm7hqADJQMlU9s0vREKlIyb+oqZ7VPrd162AzV7Dis+fQQ1qkiJUDqENSkAiRd5Fle94z1hFgIv4dn0AbMKinG5CLcOB+Bq5nB6D66F63pvqiM94REFoa3pTF4Kzpmxh3reVB6F5BOqEfDxVgTJmKAdM2+UKzwD8TruwOYc/3rO3zwi4+3wjv9EOtkHQ4rq0E+cz3u4+yJemdCok5WagJYORxWd9zm9InoNZoQW9uGX8ir8KKyBlxufT9TkB6o+zzjHDzvuKD7HKes+zyX0/HnHCAYOT0uOxK2FyKwoCMA/MnXirre/WtN8y0uXzfAFTT1fUdZa/gnud7yVWW1w0eThWFVHBw5lJrMO9SLYCWXdCX/+tk/nZvkWWr7AAAgAElEQVSrAxqbYsIEQS6DJUeK8WwJbl+IxNCZUFylAt2HA9GesQd1id4ojd4OTfhmaEPex+2cGFYnbCbPiwyzqObmuCIGxloFU4/aJwyM7FSfk9XrnL/AFJ3lzIzJarhbd9TRUQJTbupEfVcZA/h2qsf6iAERM2dSyAC5CLVHJdjrsx2hwcGQisSIi45hcDQ54dmbAD0uhKGU76TEBKQkJSIhPhbvvPM2M1x6GBxdTmDUbSlLv1+/bh2io2XIzs5iDtGTVYOPMzx5km0JBJ06dYqpNx/3vPnt+XR4FoekpDvQzlXNSEBq//79LDU5Ly8PdXV1dxR5VC/TNjGAmu45zHScpntctN2DYJrr8fIgdGRkhJlFNTY2gmrnnjt37r7auQRD+Tjy8RaWD/7NU/vjgTEtKW40U7wIwpMi9Pz58ygpKQHFnIy6SJVLQNr1+jzOtRa2ndkI0M0XE6vYbOwhytD1QVzrMaChoRGlxcXolmdgXBkNW3serD3VzESJnOZ5c6YnAZ5P8hlHdzkcTK1Kxk5VsJFRVIsWI6okmJUTY5VH9H2P6heF9xbPuFa41sK1FtrA9NuA05RYgrFsp3P95ZMh6DoYwPwmzsX6Yps4FGtk8cyciQeWM7lkpkwTCtINomisj5BgQ7gYG0JEWBsYjtV7Q+6oR1/f6YvXtnljyVYvXBwednZ8zFCRf0w4s33v1Hvje+eJLemlnbdldEpL6cjp0fNlkwXHe/vwXqHe8YPsmnJOW9fDFTYNcgU0twxyuY2dX1M1dP1ZXlsfl9vUwClq/25B8x7h5IQICBF4jAgAf8Ll6T/gcvW2r8mbTX+nqAan0Q9z2lpLqPICbqhTYJPHYlwtg3kK0LQoOlgFqT8lsMqlMGVLMXLBWZz72qkg9B7dh/YMf9Qn+aA8xhPayE9Y3dH+zHBQhzrT8aHjhCIK5LY4mpsOe1sxrF3VoFR7VzMj1zqe82mdUuqpBhupRq2dVbC3FWA8l2rjSpkbPV9XdOq4R8OhkMGijMPBUG8E+PsjKjyCqUcT4+JnFZDyIIaHVanJiTiQkQY/313Tqjvq4b4Uyz3csXfvPpbiTk7XvEJy6oHIs9uC9kmmMgTi+HOZzpI/f9clQShKiyc3dFI9qtVqVFZWMrOk69evMxA1+cgXKpgi4Eup2FQOgMoYkGt8a2sri4dcLmeKRYoXqUL5kgIE83jIN51rsJi3cW13tE5xI6MugvBUdoBAKIF4MksiJS7VCJ0M4XmQPblNCq/ndgToutGDHXrAMNDfj4tdneyBS2l+Lq4o02HOTQYMxcx9ntzlZwOQPgiqOroqYCo9DpOcMkimf9M/dT8pfJcQI6ENCG1gcbcBm8p5L2fKEeH2+Qj0Zwaj59g+tKXvhi7WG3GSALwjkWJNdMKsqUd5QLrBpfboG2EivBEkwtq9oVjpH4QVuwPwurcfPLbvwq83b0Ng+iGY7BP28TPkUfDcRgBESJnE1AGrAxh2ABVXh7Clqh4/zK3Ct+R6/H12Lb6vrAWnqu7h1DVjXHEbOIXe8zHoibCpEAEhAgs6AgRI8+s+fKmwCf+e3QROW4fPqSoQoczGIBkQZIlhVEfBqIqGTRE945Bvrg1GKK3eKpfAlCPBaLYYw+eiMJAZit5j+0Cp9U2pvqiO9USeaCuUwR+g58g+2FQxAJkDzbiSQwaHQgyHQsRMG8yVmQyOmgw1DCoSDCVF6XyCoq7HSrCXwdEuHRydJRjNPwC7Sspq45JydrqAlMoQ2JSxaDkugdhvB4JCIyAWS5EQE+tMrY+LBwOliUmPBfeeBCwRhOHVaARiCAKePXuWQZj6ujpcvnwJrS3N2LB+7ZS1R0lZSuZNmzd9iMSJY6cUarrpnw1gSGrOhwFSHtjx58/HgI6XoC6pHvPz8++AKKrRaDabGYxyBVD8On9+/OvnNhB7hl/seqz88bt+PUFmKglAIJTqVPKKUGof1E6ovVCb46Eev863Q/o7v07x5teFpVMpyseHV9NSXKgsxIkTJ5Cdnc0UoWRQRfVZR0dH2e9o8sMG/hry12/y0vV6CutzNwJ03eja0r8xBL2vXb2Kro521Oj1KNYqMajJgKPkANBDrvVkmFTlrEU6Q7VHHwRG+b85DBWw6TKZu7IASBc3zJn5MacQbyHmC7sNECCl+8CxrCgMnXGWVes46I/6ZC8oY7zgKY7CalkyNsri8ZZ0dkyaNk4YNK2Lir5Te3R9SBTWB0ZiTUAoVuzZB49de5hz/bKt3lj+iSdar1yF2U4p6pMUmnO3m37okTHtK4OkdjgcNlgcVjZbrQ5cvG2CuOUiXimsw0tK8lmhWqU1+KfcNvwwS+e3oHmPcHJCBIQIPGYE8jpWfVPbgB8oq8Y/p660BytyYMyOg0MuxYg6BhZ1KBxyAqSLL6WeH+zwTw2p5qjJpe7owOkwXD4RhK6D/mhJ94M+3hMlEiccbUjyhkVFzugE4B6d5s3v59kuZQyM0v5pHifTogYlKCWdICml2c9rQGog0ykdHB3FMJceZQ6+7FyVUpd4T63cJUB6Qx6PtPA9CA/YA0mkGDHRpByNR0piEoL3BWLTBx9CLBazFNqnAUo8ACQIw8NCHgIS6OKNgjo7O5lrNamX7jVrcSBaJoHbNFzrKb1+3ZpVEEdFIinpbrow3fDPxkQKu8nnT69J4UiKPAJRZAhUVFTEzGoMBgNzTb8/BrNx9DO3T4IylJJNruVkGEXqREqNJ0h37NgxBu0IcBJE5mce7j1N21wsn6WY8b8/ihuBZUqLJ6MupVKJsrIyZlBFEJpgNKlzJ6tCZ641CHuarQgQIKWyHPQwhpTZ7e1tqK6qQqkmBzfVqUDlMTguVrPaowQn7YbpOdDzIPN5LUlBaq48JQDSGX8gvbDB0LMdmwqxEuI5P9sA3QuSevTW+QgMUFm1o/vQnLEHpQleiJHtw0ZpEt6UJOB3EtmsmDQRHN0gjsV6UTTWRkqxNkKC1WEirA2KwJq9YVi5Jwiv++2Fu7cf3Hb44Lcfb4f0WKZTcMkAqc2ZZj9bHe8z2K/Ttulu2r2DjJzsgM0BWKgGP+y4PGpCjmEQ28ta8H2VDlxxCzhlzY7HpCfC5kIEhAgsqAhoqr7PFTa9w2nrV39W07TqWxpd+kt5TXhRWX9DnCO33lQnw6KQYVwlZcX+kZMAE9UcVc2GCnKOdKJ8WsUEHL11PhLXz4Th6slgXDwSgNb9u1GT5I1S2XZoQjehKnorjAonHKWBEKkZZ2NA5FRRTphDKSSwUFpgVwlTkt5VY+rmvIqUr51695irYOusgqOrFKbyk7AoKE1exEywqKaoeSLetgfcJBGsJgdKmuma2FUyVGaEYu8eP2bMFC+RIjEukcFRAqSBAXux7LUlWL9uPfz8/Bjkmy5MIgDDzwS10tLSGAgkEENp4R0dHejr62OKNFcIwyvPaKxA6/ys11XCfdlrjzZlcneaMlFq/W6fXaxmKX+8BIe6u7ufwRDk8b/ixo0bzCSJUpMJhFKNRlLkkVkSvUcwgqCE60SvaebP3/W9+bxO50PnRTCUIBzB4OrqaqYU5hWhBM55AEpL/hrSktqSoAK9C/0pJg+DxK6/P1KEHj9+HGSUxP/+qEYoPTS490EE7rQ7vg3SUpgWRwTo90lKe1a64vp1BkjbWpuhqyxHuToLt1SJQPUpWHv0DIwSHLXPAfUoQVdSkJrKjrH624KCdI6MHx8wDpmN8aCwT6E9CG3g6dqARSHFGPOdIPVoCNqp9miSN3JivLFFEokVsnR8KJbiA4kEq2UpM55m/4YkFiy1XhSNNRESrA0XY3VoFNYEhWN1QChW7g6Cu68/lnlS7VEvuG3zRuOlywyKEkh0Wh/N836eaCgN1/jZxfXexu4pbLDaLSBUOm61o2JgGH6NBryqqc75v4rydzlt/c++qGn76feUzb/7hrbRjStsX8ppG958KbfxHzl1w3ucuvZdTlv7Lpfb+CqX1/RX3ImmlxcUIxJORojAooyApuKrn8tv6OcK9GZOW2/6tqrZ+FltTd93FTXYoi5AL6XVZ0ewuqPkhOoETNF3YNJi7VwpFkalBGNyMUYuROHGmQj0nQrFpaP70J3hi4ZELxTFeEIR/gnyIzfh9oUoWAmqPmen+se5HuTkTsczXnwEdkMFLJ065mxP7u/8fA+A7Jo7Bk5kyETKGDpOqjtKx8lqrZWdYPCZnds067ySeRUZWJhV0XAoRTBqEpCVHo2wQH+IJFLExlKdzLvpyEFBQXBzc4PbsqV4fbk7Pnj/95BJREhNSb4npZlUaXydR1JFktqPB6FtbW3MrGV4ePie1PDpDEN4mGYxm1m6PKXNMwOmhzjXu7u7s+N97713GWBzBWt0jKTQnI2JgAOdP4FQWl9owIm/TrScPFFqPIHwlpYWlJeXQ6PRsPqplBpP9VSpvfAgj1+6Xjdh/V4Y6gpEKV4EkGNiYu78/iimfGkKUuCSIpviTyDUtTTD5OskvBYiwCLgAOxWK4yjYxgavI4rly6is6UBVZXl0ClP45YqCY6aM7D1VON5KUGf9HvJKMpafBR2udOkiX8Q+DhjBWHbp4MoQvyE+AltYIG1ARKYKGQwyqW4eS4SfadD0HsoHPr9/qiL8USCNABvS2PxhjQBb0nj2LxROnN1SEk5SrVHN4pj8YYoGhuiZEw9uj40CmuDw7B6bzDW+Adh5e69WOa9Gyu2++AnH29FwOEjMFvJ0mhxTQ44/+PP2mZ3wDBqth++2G92K2sY/UtF9chnNE0WLrd5/E81TeNf1TSMcAp9L6fUX3xBre/k8ussXG6dkctrHuTUTe8uSp4knLQQgQUVgbymv/q+ptnxPUUlviPX42V5CzhFk/F3igL0q2NB6cajqkTmUi908Hc7eAKk4woxbmdF4ebZSPSfCsXlY0HoPOCPphQfVMTuRK5oK7ShH6L/VJgTjpJKcQ4BUlJWkqLUQu621adhm3B/t0442s9lSErlAJyGTDWg43V0lcFcfgJmZSxTjlJq/XRVumaF8zOQR8GkjEN/YSby5RcgighDTEw0khPikOwCSIODg+Hu5lRlMsd4t6VYvWoF9uz2Ban8eLMgSo+vr69nikhKCycQQxCQB2ZPCgT5z5Mh0dIlv8Vyj2WPVJASzF2xYgVCQ0PvUxkSTCI3+dmY+Fjw5zMbx/A890kKRAKhg4ODTKVLCkUykDp58iQrIUCKTx5+8spQV9AnQND7IahrTHgQSrGjdYLKBw4cYPFVKBSoqqpiJQnIqIuUfzyEd21vruvPsy0I3z3PI0CA1OIEpNcHBnHlYg86WxpRVVGBatUZ3FQlwa6fo4DUUAFr0RHY5ZTBcjdTQhjP3R3PCbEQYiG0AaENPE4boHs58p64nSXC9cwwXDwZgp4Mf9SleEEevRve4ogZV4u+6VLjlK87ulEcwwDp+kgp1oSLsS4kAmsCQ7EqIAir/QLx+q49WOq5Cx5bvLDcyxe1vU716DzvsZ/N4ZttLA//msWKk1f78FZFDf5WUYOv51Thz1TV4LT6ke8o6uz/rGgxf0tRO8Spak5z2qZ6Lrdpw4LiRMLJCBFYlBFQ1n2dy222/6mG3Nv0eElVgw8VeWjTpjMTJkdOHEurt6kiZiUl/HE6rJnaljpGo1yM0Zwo3Dwfjv7T4bhyIhhdBwMYHK2K90aueBuUwe+j+1DAnHWOpRqkBEkhj4BJLoGjSQUHU2aWw9ZVOaEinZvp9vfC0VKYyo6zp7lkxkQzpRIS+J1OmzApE5xGTjkiDGkPw6Avg76mBrGxMUiKjUbaJEAaEhJyLyCdUG66uy3DBx98wJRplB5P8OV5ABgCi2QM89vf/vaRYJTBW/dlTD26Y8eOO6Y9kyET1VwkeCRMD44AXUP+etIWD7qu9Dcy6unoaGelAkitePDgQQbMhfT3R4POye2Rh8aTSwYQCI2NjYVMJmNAlB5EUGo8mVPxZSlMJhNry8/jd/fg1iH8dVFEwOaAzWzB+MgoBgcGcfliD9pbmlBZUYkq5Rnc1KTCWpUJ20UdU5Dae8ioaW7UILV1lTNASnXjBUAqQKDpjImEbYR2IrSBh7cBUuGbFXQPKMaNcxHoPx2KrmOh6Ezzgi5+BySyYLzN1KIzpxh1haO0/oYkjtUe5dWj6yIkWMnUoxFYtTcYK/0DsdI3AMu9dmPp9l34r4+3IerwCRipnIyDUuuFaQQAuzOyAVSO1WJzoHvUCJ+mdnxFXYq/VNTc+pKqEZymDlxek4XTNPT9X23TyP9WN/ouSp4knLQQgQUVgQu6v+RK28Cpayo5Te21jQoVWjUZgDwSI+pUWBWxbF3oLJ2dJXtqSHVHc6IwfD4c18+E4urJEHQf2ovWdD/UJHiiULoNirDNqE/2gYmMkOZqvSmFjIFEcra3U4evioW9SQV0lcHeWQFrlzPlfi6m2ZNqlGqO2tqKYCw6xAwo7EoxKLWe4k2AlNTP02m3TiMnCW6pk2EoVaLb0Ime3ivYn5aK5PhYJCQls5kHOREREVi+fDk8Jmp78iCSlsuWLcOqVatw/vz55wodAwIC4O7uMSUgdSdjpnXr7kut58+FIBSlIpPxiDBNHQEqBzAwMMBStHU6HVQqJU6ePMFAKME7iiXNvKqRj7OwnBqS8mCU4kgzxYxqhJLCmUoQULypNiu1VVJjT54EKDo5IsLrZxYBmwNWk9kJSPsHGCBta25GRZUOlaqzuKFJg6n8BGwXq2HtJif7OQJH6TgIkFIZnRwBkE5nPCBs83AwJMRGiI3QBsiLQ4JxuQi3LkRi4IzTmLfzwF7Upu6AWuaL96PF2BCdOKsKUldAytSjYSKsDInE6sAwvO4fyIyZSD3qvtMHS7d64b93eKPecBHkXmR1YsFn1n3O1y9i1bHsJIpwglIj7LDAOfbsG7UgxXAVSwp0+JucMnBKVqaw9zOaxot/pa7fvKA4kXAyQgQWfAQSE1/6Yl6tF6epP83ltZzgNLXLuIJmCafV4W81XfhxToW9MDcTdjkp8Ci9Xgoooti6WRk/Ldi00DtPXj16+0IkbpwLRd+pYPQcDUT7/j2oT96FEtl2qMM2oUTyKUaV8Szl2zpLhkxTXQsCozSTgRGpLR1yEUbUibA3apijva3L6QpPgJQ3RbJ0OeuTzgY0tXdVgGYCt9bOSqC9GKP5B2BSxMCuELH26TyXaAZHCfpOjgFBUyc4JXWpU2EKRQTGlXHoLTgFQ1MNrg5ex8joCM6cOonkhHjEJ6ciPtFZX5SgDQOkrxMgnZza7gaq90nzkiVL4OXlBXK+vptKf38tyicZOFRUVGDpkiXwcHd/wDHce0wESENDQh5q4kNQimAUOcoLk9OIh0+Np/qo5FZNZkk5OTksfZvi5QpBqT3wClFXxSNtJ0DR+6Hog+JCCmYCobxZF5UiIKMuKkvhOvHKXVcQyq/zS9fthXUhAs8sAjY7rOYJQEoK0ksXWf3gSp0e5Ro5+lVpGC86AAcpRw1Vc8bBnkCtvasc5uIjsE08EBVqkN4/Lpg8ThBeCzES2oDQBh7WBgiQOjMII3DtdCh6ju5Fa6ofShO2I0WyD29J4vCGLJbVHZ2s7Jyp105AGoMNkVKsDxdjbagIq4MisWJfCJbv2YfXffdiuacf3Lf54Fef7oDf4aMwkvEkmRYxN6Nn1nvO4y9ywA7nTBVKGSm1OwAbUVOarQyXlvYNY0dRg+Uf1LprXH4jOG3D+S8pGwL/Wt2QyWn1mVxR3UlOWyPi1HViTlnj/xeaJr+v5bbJOGXd5xc8dxJOUIjAfIjA/8nJ+QyXX3eB09ZbOFWj+fsqPb6i1hk5Ta3168pKqJWnYVJJYZHH3YFHD+sgFuPfefXoKNUdPReOgcxg9B7bh84De9CQ7I3ymJ3QRH2K3PCPMJwlhUnprOFKbupzVkU6CSISPDQXHoC9vYil2ROQNBn0DJg6TZH0MBlqZtzlnqAoHQvVGrUYdLB3FGE8L80JQumYJyDvVO2S1KLkWs9vR2AYcjGGtAfQU12Mq71XMDIyzqAmqdbiHwC6JBIJq+l5PyC9CycJTLotfQ0b1q3ByRPHMDY2Cjgo7f7JU1ccdhtu3ryB3//Pe6Dvd3cjSHp3n5PXybzp480fISU55aGwjqAeQSsyrqGJh1DzeETz0EN3hWhUUoBUiATh+vv7GewoLS1FdnY2M9Pav38/q2nJ1wYVFKH3w86pADC1Kz5+tC2B0EOHDjEzqry8PNTV1aGnpwc3bty4UyP0oRdPeEOIwGxGwGa/k2JPJk304KS1vR36mnqU5BegW7Efxtw4oIv6zWqAVJvdlWyebTUpJlzsLQp6cChAD77vF5ZCWxDagNAGHqcNmFVSmNUymBRijGVFYuhMKC4fD0T7AX/UJu+COtobW2XheF+Ugg0yMmiKm3EV6RsSSq+PxRviGKyLkoFS69eHirA+OArr9oVjVUAwXidAussfHjt8sGyLN5Z77kY9OddPTM9GysF/2wJfEiiFDUaHHTW3xhDW1IN/K6jFC9pacLmNeDm3Af+grsP3NfXgtHXg8hsoJf8Kp6nL5c61fnE+sCPhGIUILPwInGh6mctrO8up6vt+qNZd+5ayevglte72l1U1N9Nyj8OhimTgyKIgU6bp1W98nM5lPm9LcNRMqfXZIgwTHD0dgssnAmE4uActqT6ojN2BwqhPoA7+A/pPRzHlKEE7Ao5OR/X5MRBhbu4KGcy5KbA3qmDuqobZUMtUmwRIaSY16cwqSJ37MxrqmDGTvSUXptxUBp1J4UzQc7qAlGqukpETn4ZPbdKoSkBvaQ56DN24eXMYDvM469H1ev0DwSIB0pUrVzwSThKsJIjp4bYUS377G/j6eKOluQl2m+WpRgtHDh+8s9/lj4KjlFq/dhVio6VIdDGYehDUIkhKhlI0LSRASudCIJTS4smtnKAGucaTQpHgN5klkXKRQB6f1k1Aj4/Rg9SO/HvCMpHFjWLEzxQTVzXouXPnWLvS6arQ0dEB3ixp8g+Ab3OktL6rtp68lfBaiMAsRsAFkN64PsT+Lelob0dtTS1KiorQmHMYI6o4oFnN+kYYylmaPUHS2QakDkMFzBUnYBYA6Z0Ho/N5LCoc+/wYSwvXaeFdJzLnNaqc6tHhs+HozwxG95G9aE7fjdrY7UiX+mGjJBYbJel4SxqNjbMBSKXxrPboelE01kVKsZbUoyGRWBcYjjUBoVjrF4hVvgFw89qNJTs8seSPWyFJ2w8LqUdJJEn3AbPY1c63XdswUZLAbgHsVpDS9OqoCQc7LmNpWSO+otLjG/I6x18pay9x6toxTlMNrqgeXF5dKZdT/ucLHzwJZyhEYL5EQN2w/Ydqve0vVfpBLrdr/IvKOmTknIdNEY9xtRjjqniY1WGwqMSLfjBpUzkhMcFRph7NcbrWXz8bxkyZDIcC0Jrmg5r4nSgSb4E6+H1cOhrIHOv5VO75BkhZqr1CBIciCuPaZNgbNKAbLFvnXShKSs6ZBaSUtkj1UHWwNGpgynPCUb5EAClCnY71U0N9oyqWKXud0Doao8oE9BZkoretDteu34DRZALsJtZHd3V13ef6ThBIKpVi9erVD6xBOlnFyb8mWLp29UocPJDBzHwICk0XBvHbtrW2YOOGdVj+gNqn/H5oSa72r3u4Iev8WSQlxN0Bfo+CemfOnGHnTPuayxMfC4qd67HSOhn0DA0NsbIGzc3NKC4uZqnxlLqdnp7OrqUrzHtUPIT37leMUuxcFaEU02PHjiErKwuFhYVoaGhgsSdFKKlzJ1+judyuhGMTIvDICNgdcFhtMI2N4+b1IVy9chWGzg401elRWlaKipxM3FQmwV59hqlGHYZyOAxk1DT7Zk2kILXqMlkfKShIFx60EUCccE2FNjAzbcCklGJcIcZIdiSunyb1aBA6DjrVo/kyL+yUhmGtNA3rZCl4R0op9vEzriAl93qCo2sJjkZIsCZMhLXBkVizLwyr9gRj3W6nc/1rXruwdNt2bNiyHR1dBjhsDtzNrJ/b9wGP7Ktn+E0WKfofg8tOWGp1WGB32HDbbIO6/wZ+V9OC72p01hfkFeCUNfisthlfUzXWcGrdl+YLOhKOU4jAwo4A8AKnbQr8hrpynFPXjH9ZWYdw+QXcViUwB3CHPBZGVQysSqrneDcNebF2vq6A1JRDKRURGDoTjmungnHxyD60ZfiiLmEHyqWfQhH8ERpS98CmjmUu6sz4iMyPJub5EkPn8Upgk0tgJZMjTSxstdlwUB0zg57NlO7uBKR3oenzBKYWqjlqqIatNgsWdfydGqIERZ3z1GCUjz9tT9CanO6Nqjhc1+xHS4MefX1XYBy7DZvDBhs9A3Q4GGxLTU29DzCSi/aaNWvuKDld4eSj15di2dLfYtvWraiqqpp2N87Dv337AtjnPdyXPnLfS1/7bwTuC8D42AiSE+ORmHQ/7JoMAA8cOHCPU/u0D26GNyQ3eXKLJ6MkqptKadpFRUUsNf748eOg1HhSMfIwLy4u7h6F4+TzFl7f2zYobhQzmgmGJicns9qrZJSkUChAZQgIhFJqPClC6VpQzVZhEiKwoCPAyo3ZYB434tbNYfRd68MlgwFtTTUoq6xAiToHg/IUWIoPwtZTCXv33AKkdv0ZNsYTAOnMgBR+vCEshXgLbWDhtAGjYkI9ej4c/ad49agfquI9cVi8Fyuj4/CuJAVvymKwUTbzJk1Ud5TS6ym1ngDpmnAxVodGYXVwBFbvDcVKvyCs8N2H17z98KudnvD45BPEZxxgdM/Gao9SLz5B+xZ0h/7sTo4qlPJVW1l5UocdJtB9pB22CUUp1XZtGB5FSqsB6wtq8DeqWnCqBgWnqf8+p6z4Hqeq+QFHhtl5dd9hfzuh+9Kfq5p/8P/ymr6wsKGUcHZCBOZSBLR1kVxuNThl8+33ctToUycytSgDR0opS1d2mgpNHzot2AHAhHLULL1CFIIAACAASURBVJdgPFuM4bMRuJYZgYtHAtGx3x/1KT4ol21FXuj7qIndBqMylqluSdFoV1Kty/k3MHDW5yQ47nS4J2BqInMH3WnYu8pY/VECpQRMHV1kAFEFq0EH5ipPzvLPYKYUfkdnOZvp+8iQyaLPwjgZSCnEE8ZhpBqVsflxy0FQbViqC2tWxaK7MheGS5dx+9atO+nvVFGGoCSp4Khm4mSIFh0djbXr1mG5h9sjQeVkWMqnxLstW4KVK19HUmICbt0aZsW+SW13j6KUH6OwpQNFBYVYueJBxlD31iB1d3fD+vXr0HvpEhsBHDx44L7jn3w+9JpAGJkSzeTEKwwp1vxM+6d1eo/A2+3bt5kqsb6+Hvn5+aC07cOHDzPXeL5+KoE8AnsPOi/hb3cB6INiRH+jmWJIDwOOHDnCFKHl5eVobW1FX18fK09A6tzJE12nydOD/jZ5G+G1EIH5GAGb1QazycR+D/39A+jt6UZ7axOqq6tQnJ+LFvkR2HITYTZUwthdDbuhbE4oSJmKtT6HPfB0yMUT2Rbzb2yyYMeZ83CcKFwL4fezmNqA816Oao/KcDtLjOHMUPScDEPLoSC0J3hCG+0JL3EU1kQn4B1pAt6UxmIjW86cgpSUoxvFsdggiga51q+NEGNdmAjrQyKxJjAMq/eG4PU9pB71w2uevvj1th1Y/8mnuHjpEksLJzMiYXr8CFBKvfM/l89O3L9Rwj0JbsjcyQELW79ssuBMbz82Fddb/01d18nlN/ZwxS2XOVV9I5db28UVNV58Uamv+EJ+ay+X13qGO13x1bmEkIRjESKwMCNw4sTLXH515heVtXhFmY9mdRpLHSd308XU2U33XJ11RyUYyxLj1vlIDGaG4vLRQKcpU4oPKmJ3Ijd8M0oiN2E0h9zRnYMmAnfT3cfc347OSwyTKh5jxUdgby2EndIGDU4wajE4TZvuqkqfDSQl6Epp9cyUqSoT48p4mJSkbnZCfFejpceLoYxBVnog0FeUid6uNmYSM1kFx0O6zMzM+8AbwaRNmz4CgU5Sc7Jao4+oBzoZlN7Z3m0pPvrgDygtKWE968MAKZmCbP7wI7gvuxeGTv5eer1s6VKcO3f+Tk994cKFB5YJmAwOCZJRnciZnCjGNFOdUEqNp5IGfH1QSvknWEdp3ARveRjKA73Jxy+8vgtCJ8eCYkY1VgnskzKU4kn1V9VqNajObmdnJ65du8YAOYFQuh6k1BVg50z+GoR9zfUI0G+CN3a7fn0Qly9fQmdHG+pr9SgrKUKp/Axuq5JgbVSxuqOW7gpYunWzXoOUAdJmLayqaDjklB0UvYDGJwKoerzxjxAvIV5CG3iSNmBRSDGWI8Hw2UhcPxmCzqPBaE73RX30NqRJ9+I9iWzG0+nfnEjhJzjK1KOiaGyYMGZitUdDo7A+OByr9wZjpX8glvv6w8PLF0t2eOE3mz5GWEISHMxkSICjz3v8QYpSmijcJDcYsNlQdnMUoY1d+Jm8Al/N0ePvc1rx14pWUpeaObUeXF7NOKeo/unCBFLCWQkRmEsRaGp6+TO5jWe/qqxCtuogjGoJK9xPLt5P0mEs9M9Qh2jMkeD2+SgMZobh6olg9B70RWuqD6rivFAg2oK8sI8weCaSKRnJLMiq4FWNC2gQwpS0MmZuZNQkwlZzgSlFCWJaDNUwd9cwE6dnoR6l7yBVqtFQC3NnFcwVJ2GWS1lavBNA03FQav2TQWgyaYI8HDe0+9Hc0oKhwQFYzPer41hH5nAwMx8CTAToePBEr2l9l7cnVq1c/tiAlEAmD0lp6e62jAGsmzdv3u2jabxC+RoO4MD+/Vj22hJ4uD0akC5b+hq2bduCkZHbd+AWpZ8T0OWP/WFL2obSp2dyIgCn0+kYBKXjck2H50EoH2v+uCe/5v++2JcUF7qGfGo8xSMtLQ1Uf5UgeUlJCdrb29Hf389qtd4D4ydddLouj3p/0ubCSyECiyICvKp9bGwMN4aGcO3qZRi6OtDcWI+qijLkadRoyTkMc+khOAyFMPXoZx2Q2plJVBWsbYWwaOJBY70n7TsX+nhPOL8FNGYVVLnCPd0zbgNGuQS3s0QYPB2Gy8dD0HFwN5qSPoU2xhc7RSJslJFydOYUo677IjOoyYB0dZgIa0g9ui8EqwKCmHO9m88eLPP0gcfWHViz+WNcGxpi6sZF0YHP8knaaP8T93UO8lCADbCTEAG4ZLQgqaUHy7S1+KK8CpxKj5cUdfgnRaPp68rGjzh1zc+50yVfn0s4STgWIQILKwJNJ17+kVJ/NlErx6hGiiFtCmzyWFhUpCoQBkeuMSD1qFEuxciFKAydicDVU6Gs7mhXug9qEr1RKNkGbeiHuHI8BFZ1LGxy0YRbvRPguX7XfF8nMGlns7OmKqWmjxQeBFrzWKq9fULt+awAqcNQCUdHEUYLDjDVqJ2ZRjn3zSCpQvrE5QssyhgMq1NxqbYYPX2DMI6Ps07qYX0n1Qol6PQgAJeSlMhc4t95ayPc3Zxq0gepOqf6m5vbMri5UWr8elRXV7NDYYDK7sDlS71Yt3oNPJZNkc7vthRrVq1AU1Mjg6MEuWgm1/aHHb/rORFgy8nJuQNWHxaPZ/13UjBOB+C6Hquw7nSQp+saExPDri8pban8ALWf3t5eEMQhJSi1IwF2PutWK3zfYowA/XtKvymj0Qh6mDXQfw2XLnajrbUZdbXVKC4uRYnyHG5rUmBr1YIUpHYyOJxFJ3sCpA7K+OgsZeaGUFBGyJM9XJzv4xjh+IUxvtAGhDbwJG3ArJRgNFuEG+cjcDUzBN1HA9GW4YXyhG1IkYbgLar7OYuAdIM4BmyOkjnT6/nao0HhWB0Q5FSP7g7Asl278ZvtXnDb/DHiM9JZN25nkE5QkD7/MQ0fY0ZJWVo+A6ZETu1W2BwmjNrtqBoYwqaCKnxWXg4ut2mMU9fncdqmeE7dJRg6LSwiJ5zNrEZA0fSVl3NbVnLa1l9ySv2q/51TuzZKLS+7oUlkJkyOnAhWU4VUdU/SaSzEzzgBnARmudjZIZ6NQN+pUFw6Eoj2/XtQn+SNQtkOKMM2oz3Dj6WtkdLUoZSAjJmoHiYpHBdSbHijKVqy+qpkPCUnk6N4GMtPwtaSD6obSvPDICn//uRtXFPz7eT621mB8VoljJokICeC1QqldHgrQVGFZKIGqWjCqGl6gz1SzNBn6doalTG4WK5C16XLGL99Ew4aHDyiZ6S074cBPKohmpJEcyJ2ee3Eitc94MZAKSk9CWhOATXvpOW7wc3dHW7LlmHJa0sQFRWFoetDMBlN8PfzY+rR1909HlLv1LkPt6WvITkpgT2iJCDGA9IrV64wiDYVVCRASo7klEI6k5PBYBDqhybenx5P14Ofqf2RgjkjIwNkRKVUKkE1Qtva2lhqPMFQut6uE3/9+bbg+p6wLkRAiMDjR4B+U5RmT2UoRm7fxtD1AVyZSLNvbKhDZVkp8nK1uJSTjFF9FqyGEti7S+8AUruhEjTPJDAlQMr22VkBU+EBVmPe9oTZFwtpTCOcy/TGTkKchDgt9jZgmXCuv5UVgYEzobh8gsqs+aMhZTtyYr3hGyXCRmks3pDFzZqC9A1xLHOup/T69RPO9atCIrEqMMypHt29D+4+/lji6YPfbPOEx0eb0XvlCmCzTqTYP35/KHzicSNAFUntTvMmdqfG1ybFHWNggtV0Q2qzA9VDt+Bf32H/e23d6AuqGhun0PlxmqZVX1PWrfqWstqN0za6cdqm176val7yoqZuFafRr+JyG9Zwyrpf/qCwfeVXL9R+e1b5k7BzIQJzOgKFrR9yRR3gCtrxpcIOvJdbje7cjDvwjqCR061eUBRQEW4HQTRKQVNQ3VHRRN3REFw5HoTOAwFoSvZFaTTVHd2EuoSdsKhiGbhzDiAolotpMDVxvioqKSCFtewYbM1qpvwkBSjVKKX6pNau6vvS7wmK0t8pPd9kqGEO9egsgb1RiZG8DJgmADPB2KcxuqKSBxZFLIzKBEARBnoKfLH4PK50NmHkxiCsFvMj4Sh1fzdu3GA1Gx8JGBMSmXM6udtv+fgTuC9dxhSfy93cQfNUCtJ733djtU03bliPA/vTp0yrZ8rSZW748A8fYKCv/x5QRjf0BM+moyCl8yMne3Iln6mJjo9Svsl1/pHxfQBAnM/bE/gk4Dm5bAO9prT4/fv3MxCanZ3NUuMJhJJj/OQ6uTN1nYT9CBEQIuCMAD1woN/h2Ogohm9cR3/fVfR0dzlVpNWVKCguRLkiE0P5h4EOAqTlsLGZQKUOdkP1jAJSgrH2rmrAUApT+XEY5dGwCwrSRTZWW0zjUuFcF9d9yPO73malFGa1DCalBGM5kRg+H46+UyG4dGQfmtP9UBnviVSZP96WxmNddDzeksbOOCAlx3pSjq4XxTDnejJnWh8mxvqQKGwIjMSqvSHwCNiHFT5BWOEVAI/tu7Bk8ybIDpJzPSkXJ1K9p7wTcm4u/P/ZR8BV2uC6zu9peNyC9GYD/qOiBZ8pbMM3C9rw5cImcMUd4LTN9m+q6+1fLmwDV9wOrrx9kCtouvH3pT34VlaV+5zmU8LBCRGYzQh8RdO89gV1nf1byhL8OKcMpepDsE84rQud6P0dK4OjcjGM2WLcOheB66dDceV4ILoPBaA5xQe6mB0oiNiMStkW3MompagAlm0qGWwqKYOa5DI/np8OS1UmbI1KWNtLJmqVOkGoqbsOpu7aCXBaBVtHGSxkHlF9DsbCgxhXJeKZqpnpRlARw5S9lKbfl38El5urcWvwKmymcafKku+FHrKklEoCh1MBOYJbKcnJIEOl40eOYv2atXBbshQebtNVkd5bX5Rqk5IqlHe+vxei3t2WAOyq11egpKiYPXl0UN3SiYlu5mmm4ycoN9U5EKgkYDlTEwFSArJkxjTVsc339/n6oDysJsf4w4cP4/Tp06zOLaXGk1kSmb9QTAjC0LVznSa/dn1PWBciIETg+UeAfoNOFakRI7eGMTjQh8u9F5lZU2u9HpXlFSjQ5qJBfgTj9Qo4GBx1ptlThgTLkpjBlHuWYm8gQFoGa805mJSxTEUqjP/uH/8JMRFiIrQBoQ3wbYAAqUklxZicxDLhGCT16HGnerQxyRPa2J0IEIVhZXQ63pDF4m1pzCwA0rgJQBqNteRcH+50rl8bFIG1e8Owek8QVu0OwHLvALjt9MPSrTvxxtYtuDo4wDpLp7c6/V+Y5mIECF+b7BbYrQ4MG61QXx3Eu9WN+Bu1Hj/I1lGtUiuXWz32orq2/3/J6/FDVWP/ZxW6C1xJi41T1f5mNvmTsG8hAnM7Aorav/umttn8bWUNgjRnWYF+qyJeeHr+AKUnqUZZ3dEcMUYuiDB0OhzXTgaj5/BetKb6oibOE8VRn6As8iPcvCAB1eHkU7f5DnUxLgmQ0nk7qE6oUsxS2clUyaiKhTk3GZaSQzCXHoVFdxbW2mxY9RdgKjsGS8lhmHNTYFLHwSSXgcoUUAo/FM+uHi6l5tP3QhGFYXUKempKMXDtCizjo04rQZbhMPXQ4Pz589MCeATBrvReZv1sfW0dvLbvZIDUnbnd34WaD4Odrn9f7uE2JRyl7UmtGhoUDJvVesfUie/oeaBGSsSHlQmYDB5n0smeACmBQKqdOR2AO/lY58JrPg2eX1Kc+XWC5lQblADw2bNnodVqUVlZCYpxX18fA6EEWyZPFBeaaeKXk9cnf0Z4LURAiMDzjwD9HpmbvcmEsZFbLM2ezJpIRdrV1IhGvR5FJeUoUF6AoeAkbF13U+xnMrWe35cTkOpAWR3/P3vvAR3HdWYJ1wTLttZez4xn5PGOx+Px+EzYsxN2dnZ3zr//7n92Z8eSKFGimJOCPU6yIkmAyDmnjojMAaSYM9BV3cgkEYjQjZxzzhnoRof7n+81CgRpUgIpAmgQr3VK1eiurnr11eML993vXmuNBIshGXbdest24aDPehyb8nvm9f7L1AEnQKrCRFoshq9HoediOFrPBKP2mB/uJbnjpMYfv1Qm4i3tCbyj1q4og5Rc68mkiYyZiEG6M06DHTEqBpBui4gFAaTbgyKx3T8U232CsNHTHxvcvPHyrz9E4skTbL5AZAoaZVrnvYOWv/fkV3jSCNDzcTjscFhtcMxPFWYdQPXIBMIrm/A/80z2PxeNw0JGmVUwGPGivgrf0lcMCbmVdkEq2eTaABUvHY/AakYgp27bP4iFjvelXEzrE2CTFJjTJXCAdBFAKgN8FlGNmXQVA0dHrsWgl+mOhqDhpD9MSR64q/wUmRG/xuClyHkXWI1Tz4vJFPCBCIGbpMFqn0+Lp9T4Be1SirdIGwGhGqZjapOPp9+Qtum88ZJ90bP5MoMb+i0NcKySArNSAtqLDOjtaMfM5BTsi1iWS+mwyN19KWBcUmISSu8Vs1PabXZMjI3js7NnnU73TwGSLgZMH/1+I/bu2o3uri6nO+JjsN6lGiERsEfaliv5IsAhOzt7zQGkBH5SvIgRSqDo4cOHGSOUHOPz8vJQUVGB1tZWDA8PY2ZmhgHBBKwsBjxXMs78WjwCPALPJgK08GS1zsE8M42J8RFm1kQs0vqmJtRWlsN4rwDZebdxV7yGYWMOHK0l82n1xCSllPuV1SF1NJdgjsrQkIe5rMNMSujL9q3893zMx+sArwPPcx0wiyrMEHv0ZjT6r5D2aAgaTjl9KHQJ3ghQRWOP+gjeVSXgbU089qygSRMBpM70eqf2KLFHt8eosC0yDlvDY7A1OBJbA8OxxTcEb3r548cePtiw3w1v79+P9q5OkNalTKB4SL7+2XSS/CzPJgIMIQXIGWKWgaUki+CAwz4Hm9WOrikLzrT2YU+BCX+puwvBUA5Bbxr8fm6V4/fTSl9fTfiJX5tHwGUi8HWp8k//OrP22Lez6k8Jt8tP/Z2h8qRgqC78f3W30ZmRwgxvbCKlV8VxgHQxCEcampQiTrqj6UqMXo9B/5UodJ4PRxN1hoc9ka89gMzwX6H1syjYDE5DK9n0x6njygdK8kCJWLWMuUnsTfbeyTBdrCVKoPTi7+7/VvulDa7k89L16NlY9Fr05V1Ce0sTJsZG4bA9uQkRaUAuBSBNTkpC2s1bzo6RRh0OkvixwWgsw4ED+/Hqq68sGDdt2vjaE2qT3megUtr9pjdfx8bXX0N6Wtr89R6/DNzR0bEkBikBfqIoPpuO/QnOYjKZlhTfpTyDJzmG7vdRxxP4SZ/T9wR+JiQksI3+Jo3QCxcugFi5t2/fRnl5OQNCSSNUBkIfBkHpb3mjsDz8/ROEih/KI8AjsMoRoH+/JL0yZzFjamoCw8ND6O3tQVN7JxrqqlBvvIf8wmLkZeeg1HAdDbfTMGDMxGxdLhzNd2BvIy1ScpcvhKOlCPbWovn39DdtBbC2ljyw2ciJ/imBVUrrJ4DU2lIE651UODiDlI+BF4+B+XteH3gdWKgDbO5A6fWiet6oNxJ9F8PReC4S9cd8UJbojiPqYPycjJnUh/BzlYYZNO1Rp6xYiv0CQKrQYtc8e3R7lAI7ImKxLTQaW4Iisdk/DJt8gvCapy/+5aAXXv3wE5w8f54xEskqiPEp5gG4Ve5S+eU/JwKUZi//R5NK9sjsDtgYpXSO2T6NW+aQ3zsCd2Mz/j6jxPqSrhhCVkW2kFN9Ssiqinop06T4s0zTqW/k1Jz9ak75+0J66T8LuY0/FcSS77oMiMULwiOwbBHIrPwLIbNq+DuGaggZVfhLfQX+QVeEjKybmNM7WXoWMWHeaZ0DejIox1YJJRUm0+IwdpPA0Qh0nCNwNAiVh71QGO+GjKj3UX88AFYpaZEpE4+hHEPX2cvgrNO1ntiqg5ln0V1Xjr6RccxZzSC/wCd9DQwMLInhSAAa6X3KK7N0HRkMm5ycZGZEb7zxBhbS558WJN34Giht/6MP3meu8+wabLTz6DsbGxtj134cICiDhPT9xYsXGdtRLvejz/hsPyUn+9U2apJjI++JEUpmSaQRmpubi6qqKvT09GBiYoK5WD8qNf7ZRoWfjUeAR8AVI0BtI/37J5CUFkXGx8dBfURPVydaW5pQV1uFCmMp7hUV4PbdO8jNNjA2aanuAlpyr2A6/wLspptAQ7bTYb6NwEtilhKQWQxzWymsBIgyzdJ7LD2egNSnBUjn2py/nWszwlp8jS0cuk6fzcdR/FnwOsDrgOvVAXO6CuM3FBi5FIm+s2GoPB2N2hQ3ZGsPwl8Zs2JgKKXSL96c4Ggi9irjsVehBTnXk/YosUd3h0dje3AEtgSGYpNfEN709sfrB73w8j537Nzvjtb2dlfsUnmZvmQEnPM1O8wOO2qmZ6Gt7cSrmaX4K6kMgqESQma5czOY7C9KZdN/pDeN/ElWDX5PKju6bJgUPzGPgMtEIKPhh0JOVf+L+iL8p7QavCCW4ajhKqzph4E0BeakJMzoE0FmNbwzvt8ZM+aoTsHA0cFrUei6EIrm1GBUHfFBUYI7MmI+gCnZAxYy+9Epv5SrOo/7/bgvRyzI4Imc6x2kJ6uPx4jhGHrKCzDY34+pORvsINObB41vvqhfoo6HTHNkEHEpewLR5Bf9ngBTeaupqcXPf/5v2PDKj5ekMfpgar2TdbrpDac+aV9vL7uMs3OUr/ibe5rEE9gnMyM/7x7oOEoLXwzy/uYZn+0ndD3S6pTByc8r37P4jlihWq2WbZQin5qaCp1Oh6KiIjQ1NaK3t5eBHmazmQEhFF/5OS7eP9so8LPxCPAIrJUIUDvAtEgtFtDi1+joKPr7etHZ0cYMm2prqlBVWY5SUzkKi0tQkH8Xd3KzkGvQoSD9Mqp0ZzGQcRKWnOOw56fCVn4DjqY82NqKYWk3wdFaxIyV0EL7Qvb30wKkTh3SIhBAaq/Us75xOfpffs7lHd/w+PL48jqwMnXAIqoYe3T0eiz6L0WgPTWEeVGYEvbhqCYEv6C0+oeAy5X6W3au36PQgjZyrif26NbwWOwMi8K24HBsDgjBG76BeN3TDxvdPPD6Bx8h8cxZJg3j1ONaKz0tL+dSIkDUHyvNbR0WwGph6ff95jkYuofxyzuV+P6tIgh6IwR9lV2QTF3fkoz4ob4CfyiVnXMZDIsXhEdguSLwN7dq/tPf6qtnBEOhXTCUYo8+CxPSIVj00Zg1KDBNqeGixmnUxNMpGEhsIcd6nRKTabEYvRGF7kthaDkTiNoT/ihN8kSO4mPkqz7BtKhlwBt0Cs4gddG6Q6n1TodeArE1GDYcQ1dxJvq6ujE9bcYcy3gncPRzqJaP6YmIKUSp1UsB5wh86+7ufsyZnB9bLGaoFLFOgPQpWKSvbXgZZ1JPfe41Fn9JRkjEDF0KAEkgant7+wLzdfF5lus9AbhkZLSU8i3lGcjHUGo8nZM2YqiePn2aMUKzsrJYajwZJREIyl88AjwCPAJPEgF5oYT6htnZWcYsHxoaRF9vN3O1b29rQXNjPVprK9FUaUKNsRTlJYUoKchHdn4RcrIyUaC7gur0sxgQD2FG1DBjQ2v2YaD4DOzVetib8+eB0WJYGcv06bRLKcWeQNa51lLYGu/AnHkYVokbNXGwaWXAJh5nHue1VAcIHKV54fitOKY92nE+BA2ng1Cb4gGD1gt+6jjs1BxaFYCUTJkIiN2tTMDueXB057z26JbwGGwPcbJHCSDd6BOAVw/64LV97vipuweaOzpYev3TzIGepG/kx658BMhWY17Vjc1wnXmSFjhgwzQA09AEgvJr8M+iET9MM0LQVUAw1EDIqIhfLkyKn5dHYNUi8KPGxq8K1dUvCBfyvy5kZ39NyK7+hxcyaszfEk19L4sZKDd8BqTFYFavwZSBdDZjYJeUTB9yLXVWy1VWcqw365SYTovD6PVI9F8ORdu5YNSd9ENZiiduKz/F7bgPMXbLKU8AZiREeppOTc3lKhc/79MOJu8DpNP6JLTfTUdXezumxifgIKdwcgJ8in5LZlJevnx5yTqeNTU1n3slciUkS8KyslK8+/YebHz91SXpkVJaPR3785/9FObZaTjsS5MLoHuQJIkZCsng4eP2BCaSwRABACv1IibW1atXlxTfR5VbBkFpTwCvnBp/584d1NXVYWRkhEkR0HXovuRNfrYrdZ/8OjwCPALPTwSoHaE2hRagpqenMT42ipGhAWbaRM72ZNzU2daG9uYmNNfXoaG6GnXl5agvuYOSokLk5RchIy8f2QYJRbpLaBLPYkx/GHZJA4s+HjOGRJjzTsBWcgn2WgPslHbf9uRapPbmUqC5wKlD2loEy91UDpC66EIvH/897fiP/47XnWdTB8wikWbimHM9I82cJdKMD0qTvHBKHYr3VUrs1DiBypVijcrXIYBUdq4n5ihtO4g9GhGLzaHR2BoYhrf8g1l6/QZPX/zY3QuvfLQPSadPszmQ3WGDfQXH9s9Pb+/qd0LzNeccl72bB0xpnkmGTlb7HKYdDnTOWnC6phWbxQJ8xWCEIJYdECD8FgFZgcBvC+npX2V4EmFLmvSv/oebJS9CAPt+1cAufmEegSeKQHr6V3+UW5f19ayaYiGnoVHIqWgWDCXtQka540eiCTfEK7DoY+HQEfORTIU0sEtkzqSChQN8IHB0TlRiJl2B8RuxGLwcie5zIWgkx/rD3rijPoDc2I/QfzmaGThR2ja5rHNw9NkMQJ7FQE42grIwMygtYwTbRSXMYgKGci+iu7EKg2OTsFkJRKQuwwn4Of+/9M5OBgoJbCNG4qMAusWfEUh39+7dz72ADNDRQcNDw1Aq4rDlrTfx5hexSd/ciLc2bUJ1VRU7v1y2z73YvA5qcXHxkspPDFgyH1rqub/o2kv5noBKg8HAAFJZBoD2FEuKLZWJNhkIpe9OnDjBzJLS09NZvKurq9HZ2clS4y2WRxtxyXFfyXtbyv3zY3gEeATWXgSoHaG2S061n52ZwdTUJMbHxjAyPIzBwQH0hY3I1gAAIABJREFU9g2gp7sPHe2daG1uQ1NDI+rrapmmcbnJBGNxIQoLCpBz5w7yMkUU6C7DKF7EiJgMsxQP0tG2irSwrcFk9nHY8s/CXnYNjpoM2JvvwtZaCNu8xqit7R7kdHrSLHUaPpHpUykcLcXM9GmurRhW001YRS0za7JIiZiT4ufHN67Tvz+LMQI/B3+evA7wOrDUOjAnqWGR1JgRnc71A1ci0Xk+FE0nA1F+2BuZCQcRrIzAHmJwah7UBZUBzOXe7yWAVJnAjJkIHN0ZrcSuyDjsCItlzvVvBIXiDb8gxh593d2XaY/ucD+AupYWp/s5B0fX3kBjSSWmee78XHd+usseNZvwOpi8HIHjRBSio7qsNlzv7MG+0qaOv8+qNAlS0QlBX3b9mxkV5UJOdZ2QXZXxB2JZ7leyq8qE7Eo3ITDwt58Io+IH8wisWgRSSr4iZFcbBZ3x9p/qywf+Vixz/JlYMSwYjA5PMQu9mafgEKNh1jsd15faQayX4wggndUpMHEzFkNXotD1WRhaTgai4rA3CjRuyI35kBk1zekTuF6rizItZICUBjXkVu8QlWwiOZB1Fl0VpRgeGsTc3KOBsiX1Nw8d1NbWxjQrZQBvMSi6+D2BeLduzTvZP3SOh/+UATv6PCc7C//20/fwxsYNj2WTbtiwASqVik3IHz7XF/1NRkjx8fFfCPASEHnz5s2nusYXleFx31McSP9TBkTleFJaPLFBz58/v+AaX1lZySQMSBeWv3gEeAR4BFYzAtR2EUBKG6Xb0+IMpdwTo5S0qMdGRjE8OIiBvn709fSiu6MTlH7f0tyIhvpa1FRXorLcCFNZEe4V5iP/Ti5ymKnTdRh1F9AuncSUmAS7pIJDFweHLhZzohrj+hSM55yEufA8bBVpsNdlwtF0mxk6Oc2eSmFpLWMbgaWkZSoDpmjIxVxGMkgyyCwlgUBS5wIwB1PWyxiY3yev67wO3K8DNI8w69WYlUh7NBYj1yLReykM7WeCUXfMFyVJ7vhM7cXYo9u1h/G2eoUZpJRaP7+R7igZM1FqPbFHd0bEYkdIDLYGhmPTvPboa15+ePWAN17/+FOoTx1zskYdCxDaanaZ/NqrFYF54JQub4UDlIBPbOKywXF8UN6AH2SXEaMU/3irBt9Pr6L0+04ho8Qm5FT0CTdLXlw1vItfmEfgiSKQ3vhV4XZr7R/rTFP/TSzCNyUTBH0l/qs+F/X6M5iTVLCnx2PawA2ZHjUIcApwx2HkWjR6L4ahNTUY1Uf8UJjggdzYD9B80p9NQvik4f4A4lFxXM3PyJDJKqoBMY5txPIdzTiGDtNddPYPY8psAexzz4wJSYAcgYcyePd5+3Pnzi3pujJAylLu4UBPTzcUihhsfO1V5lL/AKN042v45S9/wQyEnrR/peuQERI5s39euek7AikJkFxJbU4qX1NTE0jGgJikxHZtbGz8Qtd4+h295P2TxoUfzyPAI8Aj8CwiQG2QzCYloJTS7qkNnZ2ewfTEJCZGxzA6NIzB/gH09/Wgp7uTGTqR631TYz3qa2uYqVO5sRSlxYXIKSxFdt5d3DWko0x3EQ1iKgbEw5jSJ8MmaeGQ4uAQ42DXqRgb1GI4jLmck7AUXoS1PB22umzYmgucKflt92BtvcfAU2KSOlruYe5OKtNVJ91u1pe66ELoao4x+LVdd/zHnw1/Ns+yDjCAVFJjmhn2RqP/cgS6zoei8WQgKlO8kBN/AOHKMOzQHMIOTQreU8evrAbpPDi6l7RH4zTYFaNmzvXbiT1K2qNBkdgWEIYdvkF40ysQGw764tV9bnj7oDs6urtYF0ej5bkntql9Fr0jP4dLRGARQErJ+MQknXFYYIUVc3YHmidncaypG3vvVOEl8R4EqcT2+2L12F9J1aNfMZh+Ihiq3xRSbnKg9InAOn7wykeA9EezGxv/SirBH0tFEDIr8ZIhDycyLsEmxQO6GMww9iMHSKkTtemduqHO1HoVZkl3lMDRS+FoYyuEfihNOIicuI9Qe8QTTlYimf1wI4NnOQh5luei1HoCRQkgpfTDMcNRdN7LQm9XO0ZmLLAys/onc6z/ok6M0rq/CGCk78mRnQDVpQN31HM5DaRs1jnoJRE/fe8dvL7hlQU26eZNbyAjI4Odc+nndd4RHU9GSGfOnFlS+ek+SbdzpV6yjt9KgrIrdW/8OjwCPALrJwKLgVLGLLXMYW7WDMvMLGanpjE5No6x0WEMD/Uv0irtQHtrK1oaG9FYX4/aqipUmowoLS5GYVER8u7mIzM7B3elWzBKl9AtncAsGUfq4oB0JaBTwS5qYBO1TD7IIqphyUjCXN5x2IsvwFIlwdpwG/bmApBhk73NCGt5GqxMk14NM5dd4plCHCDndWAd1wGa8xF7lAx7hxh7NBxtZ4NRe8wfJYkeOKPxx/tKNbZpDmOvOhHvrCCDdK86CZRaT+DoHoWG6Y4Se5Sc67dFxGJ7aBS2BkZgq18odvgEYKOnP1494Iu3PvwY2mNH2MIdLd7Js4z10xvzO30gAjJA+vCeZd47awcl4HebzbjR1Yv3S2vt38o0zQr6cgiSsUfIqu4WxJLvrjzgxa/II/AkESAGaW5149cM9yDojfh9XTWi0m5hTEoEsSNpoDyRoQLSOcD3MEA6m6bAxPUo9F8OR8fZYNSf8EN5kgfuxH6E8iR30OSCtCy55qhrr1ATQEpp9bRN6A+hNz8Nna2tmJgYh81uZlorT+XK9ECP8uAfxHBcSoo9MTU7OjrYj5cGZt7vsex2KzNf6uvtRWxMJF7b8AoDSkOCA1naJg10nuZFrCZK/V8KwEup7XL5n+ZaT/obuic2gFtkoPSk5+DH8wjwCPAIuEoEqN1nm9UGx/xmmwdLZ2emMDUxjomxEYyODGGw35l+39PZhc72DrQ2NaO1oQ6NNZWoqzCi0liCsqICFN69jdu5ObhtSEeJeBnN6ScwKSVjhumI0oKhkmW+kM48Tfide1oc1rKUekvucVhLLsBck8EYplaDev44p4b3s1zA5Ody7fETfz78+fA6cL8O0LxvRjevPXo5Ap0XQtF42im7dlt7ECGqKOxVp+BddTx+otZityZ5xRikDCBVJmCvMn6ePapi7NFtEXHYGh6DrSFR2BIYjs2+IXjL2xcve/jh1U+98PZHH6Ojs4OlUdvJGJZeNNXgr/UbgftTzfm64IDN4YCF5BccDljttNlgtzkwZXXAODaJsLo2/EVO1cgf6EpHvq037RUyq18VpPKdf6Sv2SAQFqUrelnIuLdDyCzfJWTXbRXSy78nZFd/40f0HX/xCKx4BMi1PqeyUcg0MSeyLel3UG9IhUOnYANe6vjm9GrY1vGK4AOdv6hiwPFMugoTt+JA4ttdzJQpAMYUL+QpPkWhZj/MOtUC2/SB3/M4utzqOunrEoOU0ux78y6huaEOwyNjsM5REsnyjAKysrJ+QyfzUYAjpakbjUbWCS8NIH10f02MSlGnw4EDB1gK+qOP+uJPZfCRzKMeVd6HP6PyV80bQX3x2fkRPAI8AjwCPAKPi4DD/pj0e2bqNMWM5YixPzQ0hP7+fiYt0tnZjvbWZrQ01qOxrga1VRWoMJWhrOQe7hUV4G5eDnIz9MjXXUO17hwGxKOYkxJAKfNk7MT6RsaKIh11MnoihiktnlNmjBZzmUmwGzgwysd590EiHgsei/VWB5wLSWqYRQ0m05UYvhaDgYuhaD0TjrpjAShNdMdVlQ9+pk6YB0RXVnuUmTLJxkykPRqrxh4yZoqIwy5KrQ+JxNagcGwOCMUm3yBs8vDHy24eePXTj3Eo9eTjuiT+OY/AQgRotuzMX3ROnRdmz/NvCDhtm53DxZYe/LywbvY7BtPMdw2V5j/IqJ4RpIoeIdM0/bt3KqoFvbFQ0JfTliZIxrtCTn2CcAG/s+L4GL/g+o7Af7xw4YVvZzRW/I5UNv1/bpXjhv4KS60n5uh66+CWcr/Eqp3RqTBO4OjVKKYt03QqEJWHvXFPsw93FR9jTEyETa9m7vZLOSc/ZnUHk6S/ZhG1GMg+h+7qEgwODcP8GPfyhZ7gS74pKytDYmLiF4KMBDBmZmY+QYr9bxaMgFWZWUnp8cQAfdqXDNKSwRGV7WFA9OG/6Zi8vLwvVf6nLSv/HY8AjwCPwPMaAcYqnTd2ojb9N0ydxsbmgdI+9PZ0oburY8HUqbGhDrU1VaisMMFYSun3xcjNv4c7OTko1N9Cqe4y2qRUjGceZaAoSS1BF8XGhCRDQ1kXs1ISzORar1/d/puPn3j8eR3gdWC164AMkE6nqzB6IxYDl6PQfzYEVan+aEg5iEK1N4JUEXh3NV3rVYnYLTvXx6iwm4yZwmOxIywa24PDsSUwFJv8g7HRKwAb3X2wYf8BvPXR++jq73Vm0j2vnSm/r5WJAGXD2OYwCwd6bXbkD41if3EV/klXiG+LZRD01Q5Bqhn6YVaV+c+kkoEXDWUDQk65Wcgs7RKkuy+tb7SO3/3KRyA9/atCblW1INVaPpZEjGQmwyopOGP0IaanrDlq1qkxmabE0LVodF8IR/PpIFQd9UWx9gBuR/0S47c0mJW4Y/1qD1ae5PrQxWHEcBRNpnvo7h1gzsHLxRyVeyFysl+KEzwBjNeuXftSoKZ8TRnclP9+mr18jvb2dgaOfpFMAJlRXb9+nRmNPM31+G94BHgEeAR4BB4fgYeBUjJ1ksFS0q+enBjD6MggBvt70dfbzcDSzo42kKkTbc1NDWiqq0VNeQXu5N7GlWs3kHL4OOIiwxHt9SnORx5E+zUNrNmHYdNrAVE5b2aodDJKHxorPUnfy4/lwBavA7wOPA91gABSs6jC5K04jFyPQd/FcHSnBsN0ygeVCZ/iuiIIWzQp2LuCKfVvq5MYW1XWHmXgqEKLnbFq7IxWYnekEyDdHhKFrUFheIvAUZ8AbPD0xWtunnj9/V8i7lAi63wcTynJ9fiei3+zHiNgg4M8751cU4cNsw47WmbMOF7fjg1iPr6ZVgghswxCds2kkFk78h1d+czfSBXDf3iZa5auPEC43q9I2g55VQ3/RcxDc+ZpTGU4dUfn9FxzdHGnTQCpRafEdJoKw9dj0HMpAq1nglFz1BeF8QeRF/sh+i7HYE4fz8HlNTRhIvOsMcMRdN3LQGd3D0anLXDYiWG5kBywLH0YpUEulUFKhkjT09MuxcIkJ/ujR48uSUf11KlTrPzLEkh+Uh4BHgEegXUeARkkpUwBMnQiRiltDCw1z8IyO43pyXGMDA8yJmlLcyPKTWXIzc7ExQvncDheA2VYMIJ9veHn5QVvTy+4e3njgIcP9u/fB/f3/w1JIR4oOqPGkC4JNkkDh6TiY501NNZZPJ7l7zkoyevAs60DLLswXYHx6zEYuhLBpNcaUv1RneKN7ARPhKpDsFtzDHvVK6c5uhggXQBH4zTYEaNiACml128Pjca24AjGHn3TLwivefnhlYPe+PF+N+z65AOMT40CDhscyzslWuc9+Pq4fapCNLtecL9gH9gBJmcH9DocONfUhndySvB36SUQxErr7+prZv9YX9n4zYyib693uI7f/3JHwNDwN9/KrIr47Yzqo9/LqIz+vqE4WsisGzpjuITJTA3s6VrMSVrYRKdb+3ruRB/QXaXU+nQl6/x6L0ei9bMwVDNXQnfkxXyArgtRznQzSQ07d6x3eXkGMs6iem6WtOi4cws9rU0YG59kwtKAbVkBUprMEsOHHOqXkqZOx5Gm3Gq9aKI9OzuL0dFREPO1sLAQN27cABlIPZxS/6i/6TjSw+MvHgEeAR4BHoHljQD1L842e4a12R2trSi+V4S0Wzdx6uQJJCUmQKNUQBkXwzZFbDRioiIRFRGJiPAIhIeGIjQoGKEBvvD384WHtx88vLxx0M0NB/Z9ggi39yFp/NB5MxFThhTYJadOKTOjnO9XKQ2fxk9O80OFy48H1vM4l9/7swXKeDzXVzyJOepkjyoxdTMWo1ejGHu07UwQyk/6oErrhVSNP36qjcLPFYfwzjyrUwYvV2JP+qO7FU5jph2xamyPUWHHfHr9NjJmYtqjIdjkE4jXPfzwipsX/uXDD3Ho3BknnEXmpxwgXd6Oe12cnSrRPHt0/n7J6YOJvtltgM0Gh82BWZsDpcOTOFjcYP+RocgqGIrNQkb1uRfFquN/mlFzQhBNwcLtugRBKg/9gaHy2PczKqIEQ9U+QSz90XJDaPz8z3MEcmp3/UFGxdjXcusg5NTgz7NNeD89B11Zp5jGFOlKkWOpTaL0qfXV0f3m/RKLVok5SYkZnRJjN2hlMBIdBI6eDEFxkhfylZ+g+4y/U4dLXO/xcv37p4kbDWagU2FWSkZf3kV0NFSBGJE0qVyJZVKZ7XPlypUlAaSUxk7A5HK8iHFELxm0JaYqgbFNTU3MHCo7O5ul+J89e5axRYn1mpCQAEqdfxQY+vBnVPakpEQ0Nze5FAN2OWLJz8kjwCPAI7BcEaA2evGLmKJkvjc+Ps4WoBoaGkDa1mQASAtYp0+fxpEjRxCfkACtVsskXajtToiPR2K8BglaNeI1KmhUCqgUCihj4xAXHYOYyChEhUcgIjQMYcHBCAkMQqCfP/x9fODl5QF3dw+4fboPQQc+xNkoT1SeicZomhZ2fTwctEBMBk6SGjJgSqZOvzm2cv2xAi8zf0a8DvA68Hl1QE6rn9WrMJ0ei7HrkRgk9uj5UDSfCkRFii9ytAcRqQrDLkqvXzBocqa+rwQ4+o4qEW+TOZNCi12UWh+jwvYoBXaEx2JnaAy2BUZgU2AY3vALwhteftjo7ovXPj2IbZ/8Gm09XQuuOwusv8WdEH/PI7AMEXCOdeyYddhQMT4FTW0HNhfU4Y+yKyHkOLErIbsKQkbF+PcMlebvZ9fg61lVHYJU+a/PM3zH722ZI/CHmVU/EzLKpwSpBIKhDv+oK0B5xhkgXQOkqWAWD8G5+s8BUqukYkZLZp2S6coMXolE9/lQ1J8MRFmKNwNHG0/6s3h9XifKv3OdQRYNaCit3iGqMJaVirbqUvQPDsJiNi9DM//oU8oTXXKCXyrQaDKZHn2yJ/yUrk2gKE2siRHa2dnJXOapLDdv3kRqaioDPmUgVAY8Cej8Ir1R+diH93SPNHGna8v3/oTF5ofzCPAI8AisuwjI7TWlyk9MTKC3txcEhJaWliIjIwOXL19eyESgNpvaWjkrgdpr+T3taaPv2TGJCUhK0DKglEBSrVoNrUoNtUIJVZyCAaWxUdGIjohEZFg4wkNCGVAaEOALX19/ePv4w8vTAwfc3LD/k0+h9duHO4eC0X+dwFANy6JxZmnQgiQ3/ORjQNcZA/JnwZ/Fs6oDNJ+wSCrMiEpM3HKm1vdcDENrahBqj/qiPMENF9S++LVKjS3aI/iJJn7ewX4FAVJirC4CSHdEK7EtSoHt4THYERKNrQHh2OIXjNd9AvBjLz/8q7snfvzRxzh2/pxTaMzhzKl7emvXdddt8xv+khEgnVLAAtjMgM1Z8wYtFlxq68Lugkr8kb4YvyOVdAoZpkkhq9whGIzDf5FVa/6eVLFnmSE0fvrnNgLAb/1hbuUB4XYdhIwy/HudEWF6PcYzY2ExRLN04zkxGdBpnKv/65RBatM7GQ+kKTOrc4puD12LAnV8TacCYDrkBEfrj/nCwtkRa4wdomKO9eMZx9FXmoOu3j5Mms0rCtzJIGF9ff3CBPZhUHHx3zSxzcnJeWSXI0+g6Uv5vIsPpIk16Z12dHQwIPT27dtIS0vD+fPncfLkyYU0eXkCTfvF134W7+mcxGqi8j2qjIvLy9/zCPAI8Ag8zxGQ20F5v/he5YUraq9ramqQn58PURRx6dIlkJazrPu8uL1+8jY7GYeSk3AoOREpSQlITiRGqRYJGi3i1RoGlGqUKgaUKmJisQCUhoYhNCwEIcEhCAwIgXdAEDx8/eDl5QMPN3d4fvoRQg9+ivNRXqg6G4NpKRnQKwBdONcqXadj6WcFRPHzcFDTFeuAzCCd1ikweiMGfZfD0Xk+FE2MPeqF2/EHEaMMx27NYWzXHMY7q8AglcHR3XGaBfbolsg4bAuLxragSGzxD8M2nwC84eWPlz388cp+N7zt4Y6uXnKud/ZOJDpGG3/xCKxIBOaz8GmMZIUDVjkz3wGMW224NziCqKo2x8uZJvO/F0sg6MshZNaZv6Kv/KfnFr/jN7YCETCYXv56RsWwoK/o+Ul6NpoyjmNOr8SMnlb6EwAdpUbR+/WbFiUDpGYCR9MUGCZw9EIYmk8HoOKQF/LV+1F5xBezIqWUcaatKw5cHl8mFSYNKei6l42u9k5MTY7B4VjZrl8GCUmXc6nMTHKCZxIAj+id6HykaTo5OclSLRsbG3Hv3j02sb548eICECqzh2RzKJpYPy0r9EmB02vXrj22/I+4Jf4RjwCPAI/AcxkBSo2XNZ27urpQXV2NgoIC6HQ6BoTKC1dye80Yn89w4epQSgoOpzgBUhkkTUlKRHJCIpLiE5CojX8ALCVWKaXfx0ZHIyI6ClER4Yih9PuQYIQEBSDY3x/efoHw9PGH50EPuO37FD77P8ShwP0oOBaO3psJsJKuPS08i9z88/FjEw6C8djwOrCW6gABpLMye/RaJLouhqL1bBBqj/ujJMkD59X+2K9QYY86Be+q47FDcxjkKL8SqfXyNfYq4++n10crWXr9lohYbCXt0cAIvOUXgi3evtjo4YsNB3yx6Vcf4diZVDZetzvsTlLDg+ouz2W/zG/KhSJAckJEqIEDNthhY5mPpPZgg9UxBxLENdsdaJycwZmGTryXa8IPMsrmfkcqfV1IL/sjIaPyO8LV7N976Xrld74hlb/0HbY1vSRI5f9OuH7nm/SZvAnAb68A8sYvsRYi8GeZpg+/nWXE72aaZiXdZVgMsbCKSbCLWthFZ2qUZZ2udpN2lqyfRQDxTJoC4zei0HspEk2pwTAd8UGh+lNUpHhiSkyAVSQTAgVnR7hwfbFI8TBLCTCLWva8ZqREdObfQGdzPQbGJmC1WxZ76q1oD0Epk8QI+iKwkUBM0gAlAJRelCJPunMEhBYVFSE9PZ0xQolhRJpzcmrlkzOLUr6wLF9U1sd9T6n7pG/KXzwCPAI8As9DBGQG6OL9o+5rZmYG7e3tTNOZMgFosYjaczLfW9xeP67tfNafE0BK2/3zJiNlPgU/OSkZyUlJoEW0xHmwlLFKlSqWfq9UxEEZGwNldBRiIyMQGR6G8NAwBAeHICggCMG+vvD28V0wdfLY/wmCD+7DpThvNN9IhjnrKCAqYBfjMKNPBGXpkJTRrN6Zhu80dVKycRV0Ctg4oLrGMnQ4wLeWAD5e1qevr072qBrT6eRPEYfua6HoPBeK1pOhKDvsjSKNB0LVMXiXNEDViXhXnYDd6pQVAUfJlIkZMynjsVuhBbFH98SosCtKiZ3hMdgeGoWtweHYGhiGN32DsdHLnznXv/qpG3524AA6O5yeBxwXfVSPzj9b/ghQzbu/2RlQOv+3nWBS+tYOOOzM4KnfYsXtgWF4mJr7/iajpEm4XdEsZFWU/0lObbOQXdn0Z1nVTX+ZU9f8rcyaom9k1pT8SV5D8/dy6lr+oLirWUi/5ybklXx3LeB3vIzLGQHgt/6zvvLAN3Lr8TNRjwnxCCy6BNh1T99JPE8dLANHRdIdVWMmTYmx61HovxSK1tRg5lhfEL8fZUkHGDhK7uc0eOcAqWvXHQJI6TnRNm1IwUDuRXTXlWNkeBizVhscDuLyr84wgNIpP/vss0UT1cWT1gff00SagFCaXBPYSH/TBFdOtXzWLKP7k+cHy/G0n5OTPaX68xePAI8Aj8BajoCcAbD4HojBT+0bAaEVFRXIzc1lRknUvh87dmyhrZZZoa60eCW36ckpTnkVKhvrTxITkZKQxBilC6zSBVOnWCjjYhAX4zR1ilwwdQpBUFAQ/P394evrCy8vL7i7H8T+A/vhu+8DHAnaj6LjERjVpwAZ8YAYB4i0SK9iWUukV+rcNLDo4zk46MKLz8/T2J/fi2uP413t+Ti1R9WY1ZH2aBwGr8agiyTYzoSi4ag/jInuuKLywwcqDfaok1cEFJUZo7Tfo0rAHlUidim02BmnYeZMe6JV2BURh51hMdgWHIEtgaF4yz8YG30C8KqnH14+4IGNH32A4xc+AxxccXRx/87fu3YEHGQ27HBgzupAzdgUIuva8Pc5Jgg6IwR9DYSMKggG0+i3pDLbd/Sm5q+Ipoyv6Cuyv5Zb/84LefX+L4rG15YTeuPnXgsRAH5L0Lcc+NusSlRIx2HRK2FPT+CO9fODUHJeJVaoWVRj4qYCA5cj0PpZEGqO+qJYewD34j/BrCEJZjGeaY8S6GYXeYq9qw1eHiiPSI71UbCJcejJPof2aiOG+wcxa7Y6DevnG9bVaP4p1ZKMkWgyKk9SH7cngFH+jiawi1PjXXGyLZdV3hMjqaWlZTXCzK/JI8AjwCPwpSNAwCi12QSGDg8Po7a2FtnZ2SAZE1qwkoFFavPkNpn2tMms/sXtttw2uuKelTkpGYeIUZpwP/2ejJ0StGpo1UpoVApolPdNneKiY5ipU0R4OEJDQxEcHIzAwED4+vnB3dsf7l6+8HDbD4+Pf43wA79CZnIQBsgUVJ8I6OKY7j0ZOxGLlMZWtLi5nqWeHhjHcKCUg+W8DrhMHZAB0uk0BUavR6PvSiT6zkSg+lQIKo64o0TljiB1JPZoEvCOZnUB0h3zzvW7GXs0FjtCo7EtOJwBpORc/5qXH14+6I3XP9mHnxzYh9aujlUjjXzpTpqfYF1GwGF3wE4AqcMMu4OIT8CoHbjR3I93xDL8QCpmvjuCoRyC3jgn5FU5hLv1EAxG6U+z61q/oTP5rgUIj5dxmSPwHUPFvujcDJgNGoxnKmHTxWHSQBpRfAWRmAuzOjUmbyoweDkKbedCUHMyAMXYnrsFAAAgAElEQVQJbjAmuGFKUmNOr2agKAGj8sZj57p1x8keVWLUcARtZXfQ2dOP6elZEC7qfK0Oe5SuTRPuO3fusHRGV5wkf5kyyUAATbQJANZoNExn71HsK/lJ8D2PAI8Aj8BKRIDaIdpIrkR+v/i69BlJghAjtKysDAaDgTnGnz59esHYzpXZoF+m7ZZ/eyg5BYeTUxhISkBpSmLSgqkTAaWJ8RrEa9TM1Il0SlVxCjBTp+hoREVFITw8HGFhlH4fjJBAfwT6+cLf2wvenh7Y73YQv/r0IDz3fYTjwfvRdEGJKX0K5kQNIMYAumiWik+AKR9f8RjwOsDrgCvVgTlm4KvE5M0YDF+NQu/FMHSmBqPqeCCKkj1wReWLn6k12KFdmZR6mT1KrFHaditpi2fsUQJIt0crsStSgZ3hsdjGtEdDsWmePbrB05c517/56/dx9NRxWG1zLG15cX/I3/MIrIUIzJF0KUsKtcMOC/tvzGZF7sAIPimuxd+kF+Mv0ovxe+I9CJllBJoavp9d1/YNqdRnmaE3fnqXi0AgflvIqv7vvyuW/k9BLPt7QWr47x/r01St2Z/BKibCKsUx3VHGnOQAKcwMHI3D8JVopiVTd8IfRYnuKElww4QuAWaJUrXvA6NOgJQPXFxp4LK4LFSv6RmNGo6ivdCAzvZWjE5Ow87SR5w2eQs46Sq1/uRUHB8fv8AOlSena2UvM6RoT2UmYJTYVAQkkPOyJEnMMKqpqQmkuUqABH/xCPAI8AisZgQIACXTO9IHJTYomSURI5QWrG7cuMHaLwJAqW1OSEhYWMSi9k3e1kob/bTlJHBU3mSA9FCy09yJTJ1SkuKRGB//gKmTRqmCSqlEXFwcYmJiFoDS8LAwhIeHISoyCtExsdCqNTiekowzp8/g8sXLEK9dgVF3CR3605gUkxbS7akPt0mysRMZh65f89DFYxv+no+7eR1YvTpAAOl0WhzGr0dj4HI4us4Fo/60D6oOeSE73heRmiCmPbp3hTRHZYCUdEedAGkCS68ncHTbvDHTzog4bA+NxpagCLzlH4I3fQLxupcf0x791/3u+InHQXR0kvaoDRZmj7OaPTS/No/AU0SAmTuRaJ6TUWqjBXC7ldydmG5p5fgEYowN2JJZiu9mlEHQl2V/K6u2UzAYE/9QLP/HH6RX/H+CVPa/hKzi/yFkG38gZFb8L5fD9XiBnlEEMk1/Ityu6xdyyq1/bCg3CzkNlnMZF+02NsjUzJsLyfvV62xWo6N3GjIpF2JA4Kj5ZhzGrkSj67Mw1J8IRGmiB8oS3TF6SwvLvOYoZzS4bj1hbFEC+slsTFQxBsqcFI/OvBtoaWrB8OgUbNa5p2h1l+8nPT09LguOyqCnPMGWwVCZOUVp/ydOnMCFCxeYPioZRrW2tjItvrm5uQV21vJFj5+ZR4BHYL1HQGaAPo4NSkAosUFJI7SjowPl5eXIyspijFBqv6gdk9s2ua3j+0drT8txIskUei/3BQQiU5ZAvFYLrVbLAGXSXj137hzS09JQcPcuKowmNNU3oKGOtlrUVpajwliGkuJiFObnoyAvG7cz9bgrXketeA6D+qOY08ezRU5IClBf7tQUVy/oipMkEo3NyIiR9hxAdd3x2WqM8/k1eX14lnWAGTPpnc71k7eiMXI1krFH2884fSpKkw7iqsYXn6iU2LUKqfVvkzmTMp5tZMy0M0aFbdFx2B4Zg51hlFofgS1BYdjiH4K3vAPwpocPXjnggdc//AApZ844hxJEwWM0vPU+suD3vxYjsJATOu/ptPge6CMyfBq22nCtuQd78kzWF6USu5BRYhOyKi3fM5TPfDPTNPuVXOPcC/qyaSG30vqM0Dh+GleLwEvplX/xt2LNgJBdgv+WVovNkh79hlN8EEmsBGbcQ4MHDcySBtNpKoxci0H3hTA0ngpAaaI7ypI8MHxTDbMhmRkHUEfLAVLXHnDJrFECSAkoHcw5h+7qUvQPjWHW4nodP7nRnzx50qVAUnniK0+CnYzQU0xrTxRFlipfXV2Nzs5OjI2NMU2+xZ0QvZdBi4c/53/zCPAI8Ag86wgQOEqmd8RSHxgYADHWKTWegFDSeZbNkqhtkxmhBO5xIPTRQOij4iKDoRRD+v7o0aM4deoUyxQgA8H8/HwGPre1taG/v5/1DVNTU+yZjI2MYmhgEH29feju6ERbaytamhvRUF+LmupKVFaYUF5WioKiEuTcKURuViYKpWsoFy+hTTqFKSmJmTmRoRMbgy2k3tMCP2nBO40YnyUYws/l2mM9/nz481npOkAA6aykwlR6HEavRzrZo+dD0XQyANWHPHAn3g0qZTDeVSVhrzYJb6sTVtagSZWwAJDumtce3RYZi20R0dgRGsm0R7cGBOMt3yBsZNqjnvjf+/fh3QOfoKm12WlXu4AwPetemp+PR2D1I2DFHPuPbMgG52zI7xlEQFk9/nNWKTFKLYJUaf1rXSV+oDPih+kmuBqux8vzrCIg5f/1C4Zq2zclcvIqQ67+FMh9nQvfOwcWxKQlzavpdDVGr8eh/WIEGk4HwJjsxtzqR26pYNETM4HcVHlq10oPRp70eqQha5eczNFZfQKGM0+itbwQA329mLTYYGMdv2uleNOk/sqVK6s+UZcnvcT6OXPmDAMVyIm5srKSsa4ICCVW6OKXDII+ar/4OP6eR4BHgEdgKRGgtoRe8n7xb+gzAkLl1HgCQhsbGxeA0KtXryI1NXWBESov8DwK7KPPZJ3kx33PP3eCp8SwJSD08uXLTIu1sLAQdXV16OvrAy3wkXGV/KJnRH/TM6L+gvo3Yu/OTE5hfHQMo0PDGOwfQH9vH3q6O9HZ0YbWliY01tehpaYcjRVGmIxluHevBIUF+cjJu4Mcg4hS8TKapLMYmmeVWqmvF5UsS8ShU8zrwcup+Bw4etKxEz+e1xleB764DlgkNWZEJcZvxWDoWgR6Loah7Uwwao/5oSJxP65qvfCxUoltmiN4V53INjn9fTn3e9VJoE1mkMrs0R3RSmyJiMGW8ChsC3E612/1C8Ym7wD82Msf/+p+ED/+5H2knD7GuHXO5GT6P3/xCDyfEaD0ewcxpEnujVLwYWfYQOv4DOLrOvDPuUYImcUQMksgSBwgfVZwpOudRyr6cyHHaPt/0qqwOysdZikZMwYlaBVsvXeGLFVC1GAmTY2R63HovRiBulPBMCV7oCrlIMaux4EG4Q+yFXjcXLneUIodAaS0DWacQmtpHjq6OzExPQ2bgxpC53+u1OzThD8zM3PB9Xi5JuUyK5TYU7TRpFcGQkl3j9JOyZBkcHCQTWhpgktl4y8eAR4BHoHViAC1P8QIJX1QYqwXFBRAr9czoI6AUFrMoXaM2kxq3+RtudrQ5+28FC8CkWWd1cV9Qk5ODkwmE5qbmxkQOjk5ycBOAj+X0i/QMbTR8QSUWs0WWGZmGVA6OTaOsZERDA/1Y6C/F709XejqbEd3SyM6G2rRUluF+ioTqo0lKCspxt3Ce8i+k4/srBzclW6gSvwMbVIqRgzHMK1Pwqw+CTP6JJileCaZRMCpK49TeNn4OJrXgbVZB8yiCpNpsRi9HoW+KxHoPBeChpOBqDjkhbsJHlArQxlQuVuTiPdUKXhHvTIO9rL26B5lAvYotCy1nsDRbZFx2BIRjc2hEdgSHI7NgaHY7BOIjV6+ePmgHzbuc8O/HfgEvb3drIsnJ3D2kver0fHza/IILGMEqIbLC/C0tDsDYIol3tPYxobuWTMudvfhneJq/J5UxBmkrodsPkWJqqtf+P2c+l8LGWV+QpYp6JsZpqgXxNKw3zEUjf1degVq9KlwiBrMMcH79bXSTiCnvMkDE2KOmnVKjN2IQ8/FSDSnEjjqicoUL0zdUsOmI4MfZ9oWA0k5qOzykw6L5NTTnZES0H03DS2t7Rgan4CNRJqZRDMBpK73Ki0teWoG6cMsKBkIldlTNOmlFP6LFy+C0uOLi4tZ+unQ0BADQh/HCqUoUScib64XNV4iHgEeAVeLgDzwXGq56HiLxQIC4IgR2tDQANIypraKTN6o7aI2TG7XKM2b3sug6PMGWi7H/cip8bKkgJwaT4xbWpwjKYKWlhZmVkVsT1oce/g5yv0A7ZcCkNLzX/gNgaVWG2yWOVgtc7DMmjE7PY3JiXGMjRJQOoiB/n509w2go7sXHe3taGtuQnN9LRprqlBVUYGyslKUFOaj8O4dZOTdRU6GhGL9NVRJF1AnfoYW/Vn0SqcwLB3FhJSCGUMiZqR4li0lp+DLYz8a1zkNNp37xeM75+dKJsEkH39/T+NnDRtLLh4bLv79/WPXJgDEy8+fG68Dv1kH5H/js+kqjN+MxfDVSMYebTobhJrjPjAmeeKSNgj7FQrs1iThPbUW76rIwX5lXOwXAFJFPIg9ujtGhZ1RCmyPjMPW8GhsDolg4Ohb/sF408cfGzx98OoBb7z1q1/j2LHDTHOUMFEGkNIbrkG61CEMP26NRYD87e0MDyDSlJMtbbcRmdSBOVgxx0ycHZiYs2FblpEDpE8BR7rcT/5LSclXfiur8pKQVeoQMo2O7xhMA4KholrILJsLlfSY0SfDoSNB+3WYKi4S2HlfP9QiqmBJj8PUjRgMXIpAC4GjKV6oOuSByXQtLPMmPw7ORHB5UPSBwZxezRglfbkX0FNbjoHhMVgeSgt3xbacQAF50r/UCfJiJ2Wa+BILiM5BgEJaWhoDQokRSsYkNOklIFSesLpiDHiZeAR4BJ6PCMjtjLxffFcEvpE+ZU1NDYileO3aNcZkP378OEjreDEjdKlt4Xo/jvqCxf2H3B/QIhnFlFLjKUuAWLi9vb0sLX5mZuaRQOjiZ/Us31NdkBmli9PvqRykU0qp+qMjI0ynlKXfd3Siq6MT7a0taG5qQF1tNarI1MlUhrKSeyguKsC9ecD07u27yM+7g8KsDJQY0lGqv44y6RwqdafRLJ5Ep3gcg/pjGNUfwqThMKb1yTBLiUw2ySYpnVknCxqmBIJqMSslMFbqjD6RaZlTdoq8kdwSaZ3TRsdapAQuwcQJBGtrrMyf1xM/L+Zcf0uJ0WsxGLoUjq7PQlF1OgCVh91QEO+FSHUs9qiT8Y4mGe9QuvsKbQSO0rV2K+OxY96YaVe0ErsjFdgZHovtIRHYSsZMgaF4wzcQr3n441V3b2z4dD92ffA++vuIPeqK1JFn2QPxc/EIPEkE7LA67Nhwu4IDpC6Hdj5NgfLzvy7kGHMFfQl+KFZA0FdOCtlVc/8kFqIt+wgbyEFUsfT69aZBSqt/8sZEtkUlJm7GYuhyBNpO+6My2R1VhzwxJd7XGyUTJ56q9ZsrqQ8Aki42yLIbNOgWj6C9qgT9/YOMqfIkTeJqHEsTR9Jyo4ns50305UmvDISSJhwBobdv32ZgQ09PD0tHXawHJ98PfUbX4S8eAR4BHoGViAAxQru7u1nbROY91FaRURK1c9SWydtiYO/z2j/+3X0zJYqZnBovZwpQf3Djxg04daMrmG706OjoAggqt/+0lzcCLOXPV6JO0DXomjJQKqffE4N41mzG7NQ0psYnMDE6huHBQQz2DaCvt5tplXa0O02dmhrrmbETAaa1xC6tqkBFuRHlZSUoKy2GsbgIxQX5yCsoRG5+AbJv30VWTi7ysjJQJl2DUbqCCuk8qvSfoUU6hT7pBAakIxjTH8KUIQVWfTzskpppm0IXA9ocogq0WM42nQIOUcFAVatIhIN4luLPNerX1ljRlcexvGyuWZdmdUpM3IjF0JVIdF8MA7FH64/6oiLBHZfi/bBP4QRIZcBypQDSPapE0LZLocWOWDV2xKiwK1KBXRFx2BEWs6A9usk/GK97++MVDx9sOOCBTR98gBMXzs03/Xx+sFJ9IL/OWoiAjQOkT4NDuuxvbpa8KOSU531LMtp+oCOAtBwviSVI0usAXSjsTMieVsep81l/LFKbXgOrXgMzgaO3YtB3OQKtqYGoTnZDw+GDmDMkOeMyD6bKKVR8sOKag5XFz4VWdunZ9lyKwOmQj9He2YnRGRsci8wjXLVJpgkqsWdogrsYLKD3xAwiQOH06dPMNKmkpITp8T2cFu+q98bLxSPAI7A2IyADZzKYJu9lUI32xAQkEx4ycOvo6GAaodevX2faoA8DeBzgvA9wfl4sqN2XNzpO7hNkKRVKjyftaNJiJd1oWhijZ7AWX4vBUqvNBtvcHOZmzTBPz2B6YhITY2MYGR7E4EAf+vt6GFDa3dUBAktpa2ttZgZPTU31aGqoQ319PWpq61BdXYOGCiPqy8tQZSyFsawUpSVlKL5XhsKCAhTk30X+3Wzcyc3E7Uw98g1pyBevoER3CbXpZ9Ainka34RQGM45j3HAEs2I8zCLpm2vgkAgsVTjNocQ4gG0KEFi6eEzC3/N48Dqw9usAzRtpfmGW1JhMI+f6aDZ3bD8XjPpTAahL9kGhxhMx6nDs1cSvGGuUwFdiqspg7G5lAnbGaZwAabQSu6Kc7NGtIVHMuX5zQAjeJPaolx9eOeiNjZ8ewDsf/AoDg/3MmWEt9h+8zDwCyxcBDpC6LNb5VAXLzv6akFOV/pc609QL+nIIWcV4Ly0PvYbjLF0I6XGYkxLWrUGTRa/BrKjCRFos+q+EoulMMBPWbksNhFkkXSka+MraVErGHqUUKj7IWQMxoGebpsBZty1QH/w3DPd2wEYGdWtgUZQmiQR4EvuHJr6yTqisCUcpiA+zQmXwYvk6B35mHgEeAR4BJ+OPgFBKgyYwjtK08/LyWHt19uxZBoYSkCczQmkvg3qfBwTy7+4DpotjR3EhMJQWxUh+gFLjSY6AYk9ANIGhi9v/xe/XYn2Vy097WtB0zGuVkl4pM3WamsTUxBjGx0YwOjKEkeEBDA32Y3Cgl20D/T3o6+lFT1c3ejo70dPWjq6WNvQ0NaGzoR7tDfVoaahFU1016moqUVNVgarycpSbTCg1lqO41IiieyUoLLqH/PwC5NwpRNbtfGRn5yInKxN3MnQok67AJF5Cjf4CGqTP0JFxBn364xgl8FSfBBul3OvVsOvVIEDFOW5cfyQEPlZeA2NlPqd5ojkdI9aIKszolBi/GY2hq5HouhCCttQANBz1QWmSB26oPbFfGYvN2iMrnlq/R5UAAkdl9uj2GBW2Ezg6zx7dEhyFLYFhIO3Rjd7+eNXDBz9288SGX/4Kx08dBxw22Ej+ZC12HrzMPALLFgEOkD4VDumyP6qufkHIqrr+Q9GIF6UyvGi4h/PidTjEOEwbDsOuI/d67RN1Dmt9wCOn1dN9zEpqTKQp0H81Es1nAlB9yB1tpwNh0WvZAJfSqmThfgJLZVHutR6D57f89ycgFkMCbsf+Goqf/AuO+f8CIz0t8+LLro+Qsomhw4HZ2dlHNvWLJ5B0gPz3Iw/mH/II8AjwCDwiAnK78fCeDqVFGlqEocUY0izu7OxEXV0d0zGmBZtz584xJntCQsKC47kMgtJeZjfKewL55O85EOqMBcVjcUwoM+DEiRM4f/48A5tJj9VoNKK1tZUBoQRKP+4lP0P6fvH7xx2/Fj6n+2D3Qmn/NjvsNitsViusc3Mwz87CPDsD88wMZqanMD05icnJCUyME3A6htGRUQwPj2BkaAgjA4MY7utHX98genr60d3di87ObnS2t6O7rRldrU3oaGpCa2MTmhvq0VhXg/raGtRUV6G6qhI1FUZUlRWjsrQIFcUFKCm8i/zCYty9W4C7eXnIz81BfqYe9zLScE+8itL0Cyi7eQamS0kwnlWg/nwcuq9rMJqmxYyO2GdOUycH0zqd1y5lWUqyQRQtxi82TZXHNbR3mkIxzdP53zjHpnS8FlYxHjZ2fg3T2H9+x3oceOTPdnXqwBwj1igxtcAeDUf7uSC0nAhAVYo37ia4I0EVhK2aeOzSHF5RBukedSJjkO5RxmMXaY9Sen20EtujYrEzPAbbQ6KwJSiCaY9u9g3Em55+2ODuhVf37cc7bvsxPDxEvT/sDqdZzVroJ3gZeQRWJgIcIHVZrPOpCtbY+NWvGSrOC4aqqa9I5diTfhudGUfmV7NXp3NZ7U6dCemLasyJlB6hQP+VCDSf8UflEQ/0XQheV2Dxaj+LZ399miQoMafXouqoL6Lf/T84/OlmnA/6GXqbq5yS48yJ0fVB0pVp8PlVeAR4BNZbBGTgafGegNDh4WG0tbWhqqqK6VbevHmTMdgJuHsYzOMg532251JiQfGTWaEEGhMQSiAzxZgYoZWVlUyfdWJigmUPEDhNIDV/OSMg19XFKfgUI9pkgyfKuiDtUmLU0uIiGRESy5m0bymuBJyOjYxilAGnw8z8abB/EGQA1d/Ti97uHvR2d6NrPmW/va2FpeuTIRRtjQ11TOu0vq4WtVXVqDCaUFxYhJzMLNy6fgNnT6dCq9YgKjwCAX7+8DzoDs99HyNg3/sI2/9LqL0+wPHAj3Al1gu5h0JQdjoGrZdVGLqlxYSYBEtGEqyGBGfa/rzGKRZS9+f1TsV58FQkI6hEzEqJzIRySp8E5iNAaf08tZ+P4zkrdFnqAPOrkFSY1imY9ujw1Qj0XAgFZR2S9qgxwR3XiD2qisOWeAJHnWZJK6E9uled5EyvJ/1RhRa7YtXYSezR6DhsjYzB9rAop/ZoQAg2+wXhDW9/vO7hjX91O4gNH/wKpy6egWN+fuTgBk286+UReCgCHCB9KhzSVX/0g+PZX/uTDJNe0Ffh98UKpInnYdarGUPy2YNTawNwpdU/i6TGVLoTHG097Y/6o54YuBIFyzrUYX2e6gGxfR16FQZvqJDwy1cQ/+FbOO+9BzfDf4HOyjvzMy0+6Xyo1ed/8gjwCKzxCDCm3Tx7UH7/8C0RgESA0cDAAGMlmkwmBoSSWdKFCxdw8uQJxvwkII/0Qh+XGr+Y9bgUcPB5PWZxHGQAeXHcCFhOTU3FlStXIEkS02MlOQJi4xIr91FSKfTM6PnJ4OjjnuXDz3a9/k3xkbfF4Oli0FQGTknLlFL0zVMzzPxpZnIKU0zXdBzjo2MYGx7B2PAwRocHmc7p8NAA0zkloLS+thomYylu5+Xg1o3rOHPqNA4lJUOtUDJANCw4BMEBgQjyD1jY/P394efvD28fP3h5++KgpzfcDnrAzc0N7vv3wdNtH4LcP4LS+xMcCtqPz6K9kKYNQP7RUFSfjUH7FSd4OiUlOY2iDPGwG7RwkO6pbBhKJquiGmaJsp6UsOopK0zFxrgW/doYkz9PY1B+L893nbOIasyISqY9OsK0R8PR8VkIGk/6o/KwO4rV+6FUhmKLNhm/UB7CzhXUIGUAqTIRe5Xx2D3vXE/s0W2RsdgaEY1toZHYEhQG0h7d7BOIDZ5++L8eXvjf+z/BXreP0NXVDDisDBqlXAVOI1mvvSq/70dHgAOkrop1Pl25jmd/TcioNfxQKsZ7UjbGpWSmiUQDqPXWkVN6PK3+mfUqTOoU6L0SjtbTAWg65o3xG3GwUHqSfn3JDTxvdcAuqTAraXB8/1bE/nwDTnnsRlrIe8iK/hXaitIBkHM7B0gf3fjzT3kEeATWWgRkcIj2BBDRnsAhOTWe0rMpTZvStcksiTRCjx8/vsAIfRwI+ryCml/mvggEfVgygD47fPgwiymlxut0OhQWFjBzINIIJbM9YjXy18pGQP73IIOm7N+G1Qb7nBWkZWqT95Y5WM0WZgRFgOnw4CBji5abypCbk4WrVy7h5PGjSE6Mh1athDIuBnHRUYiLpn0MYqOi2RYTGcWAUmKPRoaFIyI0HNGhgYgMDkRocBCCgoIQGBQMv4Ag+PoFwNfPHz6+vvD08YO7tx/cPX3gfvAg3NwOwHvfh/Db/wFC3D9AnPenOBTijutxHshOCoQxNRot1xIxlBaPWVHNFvVJCooAU4shHmaJNtl49fkGq5638Su/H9evr0SuYdqjN6IweDUK3RfC0JIahJqjPihJcsMttRc+VaqxSXsEP1MmYbdm5Rik5Fq/Wxn/IHs0SoGtETHYHB6FLcFh2BwYik1+QXiLjJk8/Zj26MYP30fqpbNw2Mxw2OcYMMpnSSvbX/GrrYUIcID06YBIF/nVt7Pr//pFnfG/CrrSv/umvup/fDO9ZNNXDbWV3xMLIWWcgl2XzHSKnK71rt8ZPcsBg6wfOqVToO96BBpOeqMtNQhT6TSYdGqOPsvr8XMtf/26b5jl1OhCVhJux7yPyJ++ghT3vbgW8C5yon6GfMWv0ZBxdqHzXwtNMS8jjwCPAI/AF0WAgNC+vj4GyBUVFTEn86tXr7LU+GPHjjHwjkBBmeEov/8yQOHz+luK0cP3RgCyrLNK74llS0ZJWVlZDHhuampi8ZeBUAKnZaCanp0MYH/Rc+Tfr1wESM+UGKOtzS0oLzPibt5tpN28hQufncOJY8dwKCURyYkJSIzXIFGrZvsErRrxGjUDSePVKmhVasYe1ShVbE9MUmVsHNsUMbGgLSY6GpHR0YiIikZ4ZBTCIyMRERaK8NAQhIaGIDg4BGHBAYgM9EVIgB8C/f3g6x8APz9f+Pp4w9vbCx4eHjh48CC83A/A68An8Hf7EKFuHyDC6xMoAtxwNNwL11SByDkUgZqzMei5psWUlAxk0JYIR0YC0y11SkupYJMWbUzDdF7flN5LamZMKuvt39c2fXgs59RCder5O7X55fE1H/c+HCv+9/NQJ5gxExFsdEpM3orFyPVI9F2KQPu5MNSfDED5IU8UaA9CrQrFe+okvKdKxNb4eLyrSlkxDVIZIH2QPRqHLQSQhkVi8zx7dJNvIDZ6euNldx9s/MgNH7i7o6e7k1FGSXuUvZH3K9cs8yvxCLh4BDhA6iJQ59MV409v14R+N6u6T8hsGHsps2bm29kVZsFQ4dilT8OUlIApStERlWwQ9Dx0Wk90D6ISMyytPgp1pwLQeSGCMUopPYkE75/oXFzfZ9XjJVcvujwAACAASURBVA/mLYwxkcAMtJpPBSLi7f+L5E+24aLv29BH/gJ3VR+hWP0Rqq/+/+y9CVRcyZnne0t2VdnVLtvtsttuL22Pp3ump997PvPmdc/r9jtzumc8bbs2VbmqtKtW16pSaWMVIAFiX3LPZAchIaENtIAgNxDaJZBAYpVAaN/3FbEm/3f+kYQqhQRSqQRCIu45wc28mWTe/CLixo1f/L/vs6G78zq6epXjyAgfhdTpKQuMKgtIiEawdreN0I3xFBkjlIrQmpoauN1uFBQUYNGiRULVSLgn1aC+MLQ/8FPP70wWJW1HEEobUhHKGKEMO0BFKMHzgQMHcOHCBRHbUsUHvVsrfTTHZN/h3nfjc8YiZfxRLiAwwdj27dtRWlp6a/FA9hNZ/2mpqd4+lMrkWX2P2a9SUkTICbYPlhS2E6sNKRarKDazBSxWk1mAU8JTglMWo8EIg94AvU4PXbIOusTkL1WnCQlIiotHUkwMEmJiEB8Tg7ioaERHLkBURCQWREQKd/3w+eEInxeO+WHzMT9sHuaFhCBk7lwEBgULeBrgPweBc2YjYM4szAuYhYTgmUhfEIACw3xszYzGvvxknF5txPViKk5N6HaZvK76LhvgsMFjJ+TUo9dhABw6UXrtOtAjh/fGvMcSHlZCmWoRggI+ZyIp/o9IKKXuox/5PbGawwwdjBbeh04T2kr0uFqsw7k1CTi/PAoHlkahMScUNSlzsM40H34GiwCkTJY02Zw6pBns3zGnCfg61ZgCutdTPTqxLzHTxEQDJsXrMSE2GRNiEvBWZIxIzCQy14eG46WgefijXxDGfvYZ8pYtgaeny/fyqR4rCygL3GEBBUgfjEyOlP8q2ztH29Bw9lnH7j2ac0+xVt7Q+0vHDmxwFqKbNzt0w3FxpXh0udhzcLtRYsC5glgcXhSGS8V6dLhs6LQbIFcG1c3F0N1cDI1tvSoGJjHocRhwzZWGlE9fgfXT17F07lSUxnyITbrPUGmZhTrrLOzJi0Nn20V095tI3XENVAeUBZQFlAUekQUIdghDCUJ37NiBoqJ1yMvLQ3Z2tgChdPFmIdRRsPOrJUrytRdBl8ViEXZknFDGCGVM1tOnT4s4rYRrBNO+4I2PB4LYj6i5qK/tswDjjBKE1tbWirok3JYKagJv37p/0Me3gGpqGtJTUpFmS/Hu+x7zOcGpLzwlRJXglMCU8FSqT406PVioPKXiVLrs010/MS5eFLrsx0XHiBLbB08JUCMjIhAeHg7GOWUJCwtDaGgo5oaEIDQ4CKGB/ggJ9EOQfwAC/eYgZM5MhM2ajuSAGcgLD0CJfj6qFsficLEZl93paN+QjQ5XqgCiBKO3oKjDLJI+edWiVJj6FglQLSJZVLtMFKUEBAqWPmFtoNNhRLvdgBvrdbi8LgmnC6kejUBLbgT2pQVhq9UfVkMkpulT8J6RrvWpmGJOHVL1qC8gnWK0YZLeIgDp+CQjJiboMSlOh/HRiZjA2KMR0SL26FjC0eB5eJHq0Vlz8FFwAI4cPwqo0GNqLFUWuIcFFCAdKajzwc5jc2uCVtGIX2yohlZef0lz1WGaswTtjlx0OfXoLTXi5igM3N5easDJlXE4nh+JtlK9yHTOgPZdjtEFiocGVD4asMqMrUyqBUciPG4jCiI+QNyHryIvYBKKo/6MTcnTUGmajmrbHOxLnYn6nPm4eeEIutWNwD0GAfWysoCywINYgABNAjX5WO59P4/HCOCYLIku2tXV1cI1nopQQh2qGAnvrFarUK4NBnR8Y2IO9r4n9bX+oFjCY9qQCZNY+B7GXaV9qbzdtWsXDh48KBS5g8UHvVvd+dajevzwLHA/tqZy9/LlyyLJVUNDA7Zs2SLi6nIBgXXM/iL7TP924fv8bn2Gx+52fLB+w8+UJZ3xaVO9hfDUt/QHp76KUwlPpeqUrvosEp5KcEp46gtO4+PiERsbi5iYGERF0V1/gSiMdRoeEYmwiAUInReBefPmITRsPuaGzkdASDj8g0Ph7x+AgNkzEfTFNIR+8SkiZ38CQ+gs7CxciAPOfBxxLsYlRzquOdNw02FFt8sMEefU6VWMwp4MUYTalMpTvdd1X9xPq3vqJ+k+W/0W7/yGgJQeiNeKk3FxTQJOr4pBS743c32TNQBrLWEINCXhfWMK3mGhotOciqlDCElFUiZTKghHWagenZBsggSkE+OSBSAdtyBOwFHGHn0lZD5eDArFi35BeHP6dOStXHYrc/3Du5qrT1IWeBItoADpg4HJkfJfG1sTNVdd3Q/tu85rZc3495ItqChbIpIPebgSLFaGvcq70TLwtZfocH7lApwvjBOZPuli1OPUw8OMn0/YKufo+z1GdLnMqMsMRNx7v0PanEkoCn8PFQmfYafxc1Rbp6M2bQ4OpM1AQ0YArh5vRPcAbqxP4uVc/SZlAWWB4bOAjD3JPWEOVW1UgxLqnDhxQigUqVRcunSpULQR5giX3ZSUrwxnBgM3o+U1Cb24p0qQhYB5+fLlwpWaClwqca9du3ZHTl6lBB2+fnGvb2JdyELVbnt7u3CN5wICQxts3rwZhYWFQkUtwTf7zaNq52kZ6ehfeC4SkMq9LySVjwlLbylP+xSnVJlKaMq9VJlKaCrd9SU4FYrT5GQkJSWJkpCQAJa4uDhRYmPjEBMTK2KdJkfOQ1JEGOIj5iEmfD4iIucjLCIUYfOZJGoBwkJjEDIvCvMjo7C+uAg7NldgW0UZysor4Ha5UeGyY7OrBHucq3HImYeTrsU4687FRXcOrrgycN2Vhg6nDd12I3qdBhHHdPTdhz4akYCy8/DYnUIaEXu0OAmX1ybgXGEcji9bgJZF4ajPmIsdFn+km6IEGJ3YB0QlIJ00RICUcJQxR8XeYBPu9YSjLOMSDRgfr8OEmCS8FZWANyNiQNf6sWHMXB+GPwaG4I8z5uDTAD+cOH4EvehFz+0RSu51yVavKwuMQgsoQDpSUOeDncemfXG/dtRhTFltu+ZqQnipHZfKbLhSZkBPqRU33CZ4GCtIwNLhGVwe5SB+k8G0C6LRVpzkhaEuqg692ewf5Xmp7/7qbU8mBKDtqB5lDFKPy4Az63RImz4W1umvYUXoVLhjP8FW/eeotsxAbeosNGYEoDVzNvZl+OFs4xZ0i9uBUXhtVz9ZWUBZ4KFbgGCHKsQbN24IRShjHRLMMdYh3XwZy9JX1UjAwyLhnlStyf2jgj4j4XulTXzPhcekzbjna1lZWaBbPJNRVVRUiGRJR44cESCaSasI2e62+aoUWW98rrZHYwEJQi9dugTW3Z49e0TiKybAYt0ypATr2lcFfLf24dtWhutxGpOe9UHS9IwMsGRkpCMjrX9JQwaVpXcc5/vSkE5Xfemun5KCdF4XUlKQSnDqC08JUC1fxjkVqlOTCSZRjDAaDd44p3o99Dod9MmJ0CXGISk+FnHxBKdMFJWExCQ9rCYr8jJzsKagEE6HHVu2bsauqirU1dZ6y549qKvZjZpdlaiu2onqnduwa9sm7NyyGZs3b8KWjRuwvdyJba4S7HauRq1jJfY78nHUuRhnHDm44kzHdVc66G5PcNrlYgJUxjj1AlTGLGVIJMY25X0c7+eYF0HdE3/1e2Jls6G3GcOzMRTbzRI9rhUl4uLqeJxeGY0jS8LRkjUPVWn+KDEHIMwQi8mmLEzoA6LvGr0u9lSRvm16+EUCUn72FEOKcK+fkGQEy/h4PcbHetWjb0bGi8z1f5oXiddDwvGKUI8G46XPpyNryWJ4PJ3w9Pag59EMA+pblQUeIwsoQPpgYHKk/NeWhrj/5KjFc64a/MC9HZtdhYAzeVTefFA5em1dvBjc1I3E0N9IDLWNmQiAN9n8Hu+NtRmddjOK5k2F/qMXkTd3MkqjP8CW5GmoMs/EXpsfGtIC0JQVhH3ZQWjO9MfpnavRiR6oafFjNCapU1UWeMQWIEiTQOfKlStCDdrc3CxctcvKyrB69Wrhwk1AI918JcwbLmjzuH4PoVf/wt9CCEq3+Pz8/FtZ43fv3i0UhVQWEoSqbeRagApqFi4eMFHS2bNnRVgDxgjdunUr1q9fL+qW9SyV1FSFjhQIOlz9qX/b930uFwYIiW2+iaL43GZFitUMq9kEq9koisVsFop0njsXZhhSwm53CHszsRvDeZw4fhznzp7DuTNncebkKZw4dhzHDh/BkYOHcLj1IA4daEVrcwtamvdhX1MDmhrq0FC3F3V7a1BbU4091btQvbsKuyp3YOeOrdi+dTO2bt6EzRvLsancjZ2uElQ716LBsQqtjnwcc+TinD0Tl5wZuE6XfWcKOhxmdDi9pYvwVHhzKdf8ob6HVp//1edBHUzM5GDmeh0ur0nC2QKGaovCwUXzUZsRhk0pc5BliMQUk02oOYcCht7tM6kenWKw4W3u9RZMTjZhYpIRkxP0mBKXhInR8Ri3ILYvMVOUgKOvB4XiNf9gvDpjNj4J9sOxk8f6BpC+zPUjdzhRZ6YsMAIsoADpSEGdD3QeL1TUxWnlu6DZD+DFMhfanN6g66NtYOSKn0rA9NVvBkZyO/EmDbAK5ahQk7pt2JM5D/oP/oBsv4lYE/k+KhI/QaV5JmpS/FCf6o99mQHYnx2M5pxgtGYH4GhZLro91JCqTVlAWUBZ4O4WINShsu3YsWNgrMNt27YJReiKFSsEeKArty/IGC6Y8iR9D+GPjA9Kt/hly5YJaMa4knV1dTh69KiIEcpYrQRtUv0plZ9yf/caVEeH2wKsD6qomSippaUFBHJy8YAxQglC2X5Vv3mwxGK0G/sMIbIIL5CaioXZmVi1YhlK1xdh5/ataKivF/FZL168KEJ7cBGBhfVCSM1QE1cvX8GVi5dw6cIlXLxwEefPncf5s2dx5tRpnDl5GqdPnsLJ4ydw4vhRHDt6GEePHMKhgwfQeqAZB1r2C3C6f18j9jXWo7G+FvV98LRmdxV276rEzqpKoaDfvn0rtm3ZiK0by7BzgxM73CWodBVhl2st6h3LcNKeiXaXVYT9uumy3VKTjuR7UHVuT9ac4l71KTLXO4xos3sz118oTMCplXE4vCQS+3PCUJs6Gw5TCGaadHjfkI6pFiummlOGRDHaH5ISkDJr/RSDFZN1Zkyie73IXK/D5FhvYiYC0jfCo/B6WARemTsPfwwKwR/8/PHi9GnIW7oQ6O0B6EWhJkTDPVyq73ssLaAA6QOByZHyT78uq4knIH3GUQ23qxAeVxx6HISko2tgU7/3yavvm64UkVmV7lhUkJ5fa0Da9Ddh++JNrJz3LlxxH2GHga71s1CX6oemjAA0ZwWgJTtYlMNZfji0xgJPV9tjeWlWJ60soCzw1Swgodrd/ouvMT7o+fPnhYsvoZwEoatWrcLixYtvQR2p5CKkeJIg5cP+Lb72kUCHEJT2YwiBRYsW9ana7ELVVl9fL2KESqDDmK1qe3QWYJ/gxv3dADSPc/GAKupTp06BKurKykoBQtetWycUoYTdbFcSgHP/sNvZk/p5vn1G9hsZToIxWF0uF3bu3CnsfvLkCVy5fBHt7W3o6Wa/8arAZN1xUYGqd/YpWRjbteNmOzrabqL9Rhtu3riBG1ev4frVq7jWB04vC3h6ERfOn8P5c2dw7uxpnDl9EqdOncDJE8duA6eHD7XiYGuLgKdUnDbvb0RzUx2aGmpRW7cXNXV7sHvPXuyurkHVrl2oqqzEzu3bULZlOza5inHQvhBtLpvy8lLzsxE5RyUgvWnX49r6JFxal4QzhQk4viwGLbnhqMuYi0rLLGQaYvC6JQ3vG9Pxtsk65CrSW671VI4yOZPeIuAo1aMEpBPjdZgYk4DxUXF4K9Ibe/T10Pkic/3vA0Lw0oyZeGfOFzhxpBXwdPYlaHp0Y476ZmWBx8cCCpCOFNZ57/OIiBjzD42Nz2grG5/RKiq+qVXgm39b3hCnuWvxiX09uh1paGfG+lESb1RB0ScPivrWaafTImJVwa4XblrFkR/C+Oc/YlnQJNijP8Dm5M+wyzwDtSlz0Jjuj+YsP7RmBeBAdjAOZAXjSOYcHFgWj+72q4/P9VidqbKAssADW4CQh4WAgAqq48ePC0Xoxo0bUVRUJIAO3bh9wYQCOg+ucCO4oi0JdagapI0Zj3Xfvn04ffo0rl69CipCWSfcCHN8ywNXtPrHh2YBCdgI16g+5AICQSjBnN1uF3F1uXggVdSyv7Den1RwOVS/izbztRuvRYxbTBC6a9cusXjAcBK8dhFMs264CdFXr6dPAcbogexP3j4lG4Jvv2J/kyEPPN3d8HR1o6ez61bp7uhE5832W8ULT6/hxrUruH71Mq5euYgrly7g8qXzuHjhLC6c94LTs2dO4fSpE6KcOnkcJ48dwenDB3H80AEcaT2AQ62taG1pxsF9jWhpasD+pnrU1+7Frqpd2LxtKyrcdlSXLsdx50L0uCwjEpL53oOqx0/2HKN//dIL8UaJDleKEnB+dQJOrozDwSUL0JAVipqUILgMcxFo1GOSKQ2TzFa8OwSxRvsrRyUg5Z4KUqpHJRwdl6DHhNhkTOhzr38jIhrMXD82JAx/CAzFi3NCMP7Tz5G7MFMkLezp7UE3PH1ZGZSMVF471V5Z4O4WUID03mByhLzjZ67G//rrLft2ahX7y7SKfat+ubFh+4/K9p3VnDWotOei25mENmc6PE6duvFQK7SPfRvoclnRYzfA4zLj8LJY6D/4PRbOfgNFke9hY9InqDR9jhrbTDSk+mF/VhCaswNxQJQgtGYF4mjmbDTlzkPHpRN3v/apo8oCygIj0gL9J/s8SQkLfE+Yx+gaf/DgQTBeJV18mciHWeMJHwh1JMSTYELuhwqCPG6fS6Wnb+l//lS2yTirtCczxrvdbgF0aHeCUCoMfV3jfetIPR4+C/j2m8G+lSD05MmToKKXGeMZH5SgjopfmSxJwjzVX+69gCD7j7zWECLLPsPHjA/KZFSbNm0SCzYMJ0EQTVd4gmkCzbtd3+6swweEGiSsnl709njQy0Wknh54ur0xY3u6u9Hd1SVKV2cHOjva0dHeLpSqN9va0HbjOm5cv4Zr167i6pUruHL5Mi5duoiLFy+I33CO7vpnzgiX/VPCXf84Th07ihNHjuLooUM4sL8Z++tq0FhZhc07tqJ8wwZMj0/G7sJMdJczcZMenY5UoJThlAzwOHRAqQGdLis6XN6kTv1Blno+usDlcNS3Vz3qjT16cV0iThfG4tDyaLQuisC+9CBUmv2RYozFR0YT3jalYZwlBVOHKCGThKRThWqUylFv/NFJferRSUkGTErQY2Ic1aNJQj36ZkS0cK8fGxqBscFheNE/GGNn+uHjL6bjwmnvHMi7tMJriCx3XmHUEWUBZQFpAQVIRwj+vPdpfK9i/z/+zYYmaO56aOW10Fy1RzVnfefbpRtw1Z2Gbmcy2p1WMLnNcAwo6jvUTcrQtgFmrjej3WlD9mcvwTLNm7XeEfcRtho+xy7rFyImEF3rvYA0GM1CPRoo4o8eyZyJ+oxgXDrSIK92aq8soCzwmFhAAgPCAwIdqhEl1KEiVCZKIsAhxJMuqv0Bn3o+OOAhwPG1Ie1FSMZkSVSEMkYoFaFMuiPVoLJuHpOmNCpPkypqAjgqEg8dOiQUoQShXDwg6JZ9RoJQ1U8G7yf97UO7se/I6w5tSsDMcB0Oh0MsIBCEcgGHEHQk9hmeE6+vslB1ysfSXd/XZZ+KVvZ/uu3fEef06lWxSMLfevHCBVw4dx5nT5/BqRMncfTQYRxobsbRPfWo2VOJXTsrMS5jGX4eHQV7Tg56S9LgcSai3WVGmysVjE/a47Sgy6VHl0jmpO6zh/Y+W9mX9u1wGHGz1ICrRck4tzoBJwqi0JIfiX3ZYaiz+sFtDEaQMQl/NpgxxUwFadrQu9ffAqQ2TNJbMTHZJNzrJycYMDlOh8kxOkyMTsRbC2IEHH1tXiReCZmPVwJD8fKcALz26cdIzUpHr4chOR5wcWVUjp7qRysL0AIKkN6bTI6Ud5Q1/NOY8hb8g303vuvcBa28ET907D652V3ouV5uhsduRpcrCT2OFAVIlYL0sW8DHoceXW4zthpnIPn9/42FQW+jOPpDbNJ9jkrzF9hrm4GmDKke9cJRAtKW7EC0ZAfhcNYcNKX74+yeDermQI12ygIjzAIDAQOCHcY7ZNKX4uJiAXTown03kOOr3OoPMEbjc9qo/+/uf0yCHSrcCHeotGU8SSpwCXTo3ss6IChhHQ1U2JzkayOsaY260yHQYkKe/fv3g4sHhHQyNqjsN7IdsM/INiKPyeejdT+YHaS9JAy1WCzCflxAoJK6sbFRKCnZZ/qrQWX/kHv2qZGwyfOR58Lnvpt8XYJTCU19wamEpxKc3oKnbTfRdu06GNv0/NlzApIePnIYJ/e1oGFfHRprahC+2oFnYzKhxaUgID0JV8rT0OtIRq/DKHIo3HBb0elKRo/yhnvs7+MfF7jbbjegrUSPS2sTcaYgDseWRWJ/XjjqM0Ow1RqATH0E/mw0YarZhrfNaXjHlIb3TNynDlmSpi8VpDZM1JkxIcko3OupHp0Uq8Ok6CRMiIrvy1y/AGNDw/FiUChe8g/C6zNn4e1pn+DsudNAjwKkvtc39VhZ4P4soADpSMGf9z6Psn3/om06iP/DsROaqwaacy+mO1247MpAt9OMHrsRPU69AqQKjj4RN1Uepx4XS0xI/uB3SJ89DoUR76Ms8VNsM05HtXUGGtJnY1+mv1CPtuTMFepRAtLm7CDsz56Lg1l+aM6Yg9aypQqQ3t9ooN6lLPBQLSAn2vxQ+ZiTbaqQLly4IJRte/bsEVCHLqiMdUggwazNEuANBi9GK9AZ6HdLWxHmyEJlG1186ULtdDqxfft2AdLoGk+F4UiBNg+14T3GHyb7ie+edUQQRQhKFTUVvYz1SqXismXLRAxYwm72GfYd2Q4Gaifq+O1qUdpLFvYbPqaKesmSJcI1vqKiQizYUInL6xZh4Gje+rdNCU4FJO7sErFNCUmvXLrshaSnj+Ps4aPY39qMo02NyHBvxvO6XPwq0Qot0YyXDAbUr7Gh22kASgy46TagzW1Gj8qn8ETcy49USNpFIO8yg/u2Eh2urkvEhdXxOLUyGofyItCUHYaalAAUmUMQqNdjgjkDU8ypeMeUIgDpVDMTNQ0NIBVu9X2Z6xl7VADSZBPGJxowoc+1fsKCBLwV/mXm+pdD5gtA+uKcQLw17TPkL1ssLlO9jF+sNmUBZYGvaAEFSO8NJkfKOyr2/6O2oQEvuCqhuRvxm5KdsDvy0ea0oLfUKmKQeuwp6LUrl4mROiCr87r/ttlVZsHK4PFI+PgVLA59G+7Y97HFMB1VllnCtX5fxmw0Z/n7gFGpIg3CvuwQtDJpU6YfWgpNfS4mX/HaqN6uLKAs8JUtwMkzgQ4VRgRwjFcnkyVt2LABzM5MdRtBDguBhAI2twObr2IPwhxCZaps6eLLGKFU3tI1nopCulgTrvlurB9ZTxJ2+L6uHg+/BVgPBE1cPGBMV8Z1bG1tFVnjS0pKxOIB61r2G7YRPpdtxfexPKb2d+9X0lZcPFi4MEckGGPIjvLycqGkPnLkiAjp0b8V+PaZ/q+N5ufyGsLrCuObMiFUV3sHbl6/gauXr+D8+dO4dOI0Dp84itMHmlHeuA/fsi2GZsrHXyXn4gfxNvwqNgFLlmXjZmkG2t3J6HLSK84KxoZU983KBkPVBghH20v1uF6chMtr4nG2IAbH8yNxYNF87E1n5no/5BrDMMWcgXHmHAFG3zXZMNmchvHm9CFzs78NkOotGJ9kxPhEI8Yn6DE+jomZkjA+kurRGLwxfwHGhoTjpaBQ/ME/GC/OmoMP5szEmdPHReZ6xh69XSM+mq9W6rcrC9yvBRQgHSn4857n8UNn3f/zc3cDtLJqaM7qq++Ubuk96U4XNxA9dK8X8XoYt1ENpkM1mKrPHfq21eMwAk4DWvJjkPz+75DjPx5rFzAx08eoNE1HTcosNKT7oZkZ67NkYqYv93Sxp4q0OZsZ7f3RkjcfPR3X0M1ronAl6+mX//V+L5bqfcoCo8cCctLbf+9rAb5GNRWVbYxR2dLSgqqqKpGVmcCBCizfpC9SnSUBhQI4dwc4vnahraQalI9pT8aRpH2Z/Zqu8QcOHBAglECaMJSgQm2P1gKsAwJP2X98z4bH29racPGid/Ggrq5OJEsi2KYilIpftoH+de/bLtTjO/sOFwpoM1+7se94QehCrFixQiweMDFVQ0MDjh07JmA0Y2qyTtT29S3A9k5bUk3a2dEJJnq6dvUqLp2/KKD/6WPHcfjYMfx97hp8L3Udfm7Jg2bJxnOJufh1tAmRhkS0FKcBbiO6HWZ0Ouluz6RNRvTamchp6O9B1X3+6LBxp9OEdqpHS/W4VpSMC4VUj8biyJJI7MuZh8o0f1QY5iFYr8ebNtttMFRklx8i9Shd6/n5b4vkTF9mrp+UyNijSZgYmyhc69+KiMXrTM40LxLjgufh5aAQjJ0diDc++RTZS/Pg6eGspwdqxvP1r2vqE0ajBRQgvSeYHClv+Jn7wD9/d1OzAKRjXHtvLHOWoN2tsjyqm5kn72amx2XFEv/xsH0+FgVhb8Od+DG2Gqeh2jYLtWlz0JTpL2KNerPWfwlH+dwLSAPRnOV9vC87GJ3XzqJLJG7kH94wqE1ZQFngfizACS/VoFS2EYRS2UYQSjBHRSizxhOEEkLIxC9KFXonvBkMaEmgI+EOQQ9jgxKEMvRAWVmZAM8tLc0iPivjhCqgcz+t99G9h4CUsJrQmm7ZVCUya/zWrVtRWloqQCjrmHUuVaGq39x/v5F9hTbjY18VNcNJUHVLFXVtba2wPeuA1zBez+R2N3gtX1P7B7cA2z7HDBb2gfa2m7hx9ZqIS3ruzFmcPX0Wrxa4MSanGL9MXwEtfSl+o1uMv07KgpaQHYVE7AAAIABJREFUjt8mGGBfmor2UhN6XAa0u1LRQzWpy6DUpAoQP7Q2wMRMbXY9rq1PxuU1STi7Kg7Hl0XjwKJw1KcHocrsh0xjJD42WDHJkoYp5pQhc6n3ddX3qkdtmGrwwtFJySYRe3Righ6TY5MwITr+Vub61+YvwJ9CwvGnwFD8LjAIL86YjekBs3Hq1HFAuNb3qvnOg1/K1H+OagsoQDpS+Oe9z6Oi6Z+1zfuhuXfjf9p34rA7B3AmPbTBQoHGJw80Pj51StDPmFMmdLqsqE0LguGD/41FAZP6EjN9ih2W6diTMgcNmQHYlxU0ICBtzQoECxM1NecEoyFrLi6fbEZPL91MODnqVgrSUT3ojb4fL0HA/cABgjcCOCZK8o11SOhAF+6BEiYNBgBH62uENr6/nSCHzwl1ZHgBgmUCZmaMZ4IdqgkJ0wh0qDIkbJD1N1DL9a3Xgd6jjn91C/S3u3x+N3sTBFFFffDgQRGvku7aTH5FyM2QErItyDbg2y7U4/sDo7Lf0Ia0KRWhjKvLeKzNzc0iPivDE1DVLvvNQLU+WF0O9D/q+P1bgPa9BUo7u9DRl7yJcUkvXbiIGeu3Qsuz46c566DlFOD7qaug2ZZCM+bi+aR0/N0CEz62JqG5KAdwpKLTnYQul07NdxQg/dptQMQdpXrUbsCNUh0ur0vA+dVJOLkyFoeXLBCZ6/ek+GOTYS5mWOLxrjkd75iyMNGcNuSAVChTjTZMNtgwRW/BZJ1ZZK6fwNij8TpMikkUcPStSG/m+rFhEXht7ny8GhCKfwsIwIuff4ZlyxfD09MO9PZJQb5cE7r/DqzeqSww6i2gAOm9weRIeUcfIH3aWYMUexFuupmUKflrDxaPD0RTAPNJratOp0XEnOpxGHDTacMivwlIm/46Cue/B3fiJ0I9uts2A7Xp/mjMCsT+7IEB6cGsABwkIM0KRvPCeSiP+wQnm7bBg154xI1CTx8oHfVXf2WAUWwBQoRLly4JN9OmpiZs27YNdrsdBQUFIiafdI0nlJAqLQVy7g/kEOCwSGXgl0BnOdavXy+UbUxOdfjwYZEBW7nGj8yO2B+EEvjIcBKMD1pdXS3iVlLly6zmVIQSeLO+Vb+5v77S/5rim2yKtmTiNhlOorKyUizaMKbx5cuXQdd4qhTVNjItICGpp9snLumNNrRdvY7kzXuhrXTh+3kOaIvX4kdZRfhmWgG0tBxo1gx8I3kR/iY6E/9fog45eQZcdaShrdyGTpeaBzyp84Dh/F2MPXqTrvXrk3BxbTxOFSTgaH40WhZFoDZjLiqt/sg2LsD7JrrWM9ZoBqaahhaQeuFoCqYIQGrFZL3lFhwd1xd7dGJMAsYt8CZm+tP8BXgldD7GBoXhFb9Q/HHWbHzqNwtHD7fCg27hWi+mPAqQjswLpDqrEW4BBUhHCv6853n8pqL6n//Dpkb8V0c19ruz0eM0ol25nChA/ESsKHsVpL1lNuzLDoXx41eQFzwVpbGfYLOOiZlmYE/qLDRkBqJJxBf1us/fzcXeF5DWpQVhzdxJuNK8VUBRsZ7aS1Sq7hhG+MikTu8hWIBAh4pQggQqEqkIpYsv1Yr3q2yTyrf+IEM9/xIASSAqbUKl7erVhdi0yRvrkJnHr169KpRtvq7xvio21hWL2h6uBfpDznt9uoQ6jKHIOmPmcoaTYLxXqqgZH1SqqOXCQf/6l+1A7b/sI/1tQZvxmNzL2Lp0jd+1a5dIUMUYrf0XD2T9+PYd+fhedateH34LiLqhCr7HA4LS7o5OdNxsR2HTEQFIn12+AU8tKYW2uAjawnX4VsZ6PJ9aAM22CE8bU/FMUiaejrViqiEeDWtS0eVK6VtMN8LjNKHLZYLHYUaXy9wHT43CE2k4YZv6rscLWhOOdvZlrr+yLhHnVsfi+Io4tOZFivlHdUoAXOYghBrj8Yk+W4DRyeZUvPsoAGmSERMTDRgfr8P4WCZnSsCbjDsaHoXX50XipZAwvBw4F6/Nnos3P5+BVUuXeENboBdd8AhhyC0l6fB3f/WNygKPsQUUIL0nmBwpb/hPZVX/9NOKvQh1lqPLnYw2Vyo8DhWTR92cPF43J3erL97o9jjNuGq3YIn/G0if8QbWhr+H8oRPsd04E9U2P9Sl+aMp0w/NIgkTEzHdHZLSvZ4K0tbsuaiIfg/7s8PgqSkSK6pCa+IhHlWA9DEetUblqftCAN/HvsYgCKW6au/evSI+KJVtBKFUthF0SpAjoUR/aKGeDw50aDer1QqTySQUglS3URG6c+dO4eJ7+vRpAdUY65Cwk/WktkdrAdlXBgLQVCCeO3dO1N/27dtF7Eq6bksQKiGe7DuqjwzcR3xtJe1EiExVqMViEYWqUNqXIQioomaiJC7eEIQSSqs+82j7y1B8O6+CrFf2QS4QdXV1YsexM/jFSje0wi34/rIyPLXUiW/kleC53GL8RfYaaIxNmpYPzboYmj4bfxmfin+INSHGpsMZexbgSkK3gyHGbOhgxnuHBd0OE9pdRnS4jEo48UQIJ4ZmbtPlNOFmqQHX1+twcU0iThXE4Gh+FJpzI7A/PQCVNj+kWRZghsGAd0yZGG/OwrumVLwzREmZGH+UiZl8M9dP7FOPEo5OjtdjckwyJkYn3qYepXv9K8FheNk/GK/OmIlpwQE4fuygylk/FBcx9Zmj0AIKkI4U/jnweQBPaem7n9Y2Hfy/ni+r6awsW4xOt15kd+TK6d2Akzo2NAOrsuvQ2NXjMKHbZUHjovkwffQ7LJk7GfboD/vUo7OwN9UfjRmB2Jfpf09AKt3r92eHoHzB22h32nBzSx560ekNVq4A6Sgc6J6cn0yIwBihjHdIdRvdTqkIpWpRgghCPKluk6BC7QcHO75wx9c9mmrBvLw8FBYWimRJhM9UhBJG9998YZwCPf2t8+ieE8ywvuiWTSDHOmTiq+XLlwsVI/sLAR5DIkgQKhcR5F71n4H7j7SZ7zWHizIMO1BcXCxU60zsxpAerIv+20Dwuv/71PPH1wK+10ZPTw9ar97A3xeUQ1u7HT8s2AhtVTm+vcyFp5ba8czi9Xhu4Vpo2YVeUGpdgr80LMQLSZnQ4lLwf8fFYdXydNx0pKPHoUeHSy/2HrvRm8yJsFQBQmWDAdpAh92AG+t1EOpRZq5fEY3DiyPQnBWGOps/HKa5iDTG4W2TFeMtGRhvScO7JgveMQ1dkiZfQDpJb8EEn8RMk+IYezQZExYkgrFH6Vr/WlgEXp47Dy8FhuCVOQH402fMXM/Yo50KkD6+l0l15iPKAgqQDgwmR8orjsYfaI4aneaqbXjftRFtwq3egh6nAd0OqxoEBxgE1Q3S0MDMobCrNzlTKtaEv4OUL8ZiTfi72BD3EXYYpmOPdQ4a0vyxL9OrGr2XgvSgcMEPwYbYj9CUEQgGZG93p6G355o3OZOnVyVpGlGD0Og6GTlR9N3TAoQEEqpxL13jz58/D8YIraioEPFBCR58YZ4CNwODG2kbqmd9QwVI6CX3EuwQMhOEbtq0CQQ6tD2BNOtC1s3oaq0j79f2rwcJ3GSfYX0xTqhcPCCgI+Am6Jb1LOtdtg+1v3sfkn1G7iUIlfbjnnZlkjHpGk8AzQUcKnN9r2kjryWNjjOS8Jn9o/9jWoDHeH1jffXvW0Nmod5enL3ZgX9dvxla0Q68sGYLtDWboRVuhLayHNoyJ7QlJdAWFUPLWYunMgrwzZRl+KZ5MZ4xZOP5xMXQYtPwYnwENhWmotORiXa3Ge0u5mTQoUfNCdS8cJA2IGKPrkvCpbUJOLsqFsfyF+BQbgSa0kKww+KPLFMUPjWaMM6SjnGWDEwyp+EdsxlvD1EW+ykGb9xRKkiZnGmizozxySZMSDJiQoIeE+OSMSEqEeMi4/BGeDTemL8Ar4ZF4KXgMLwYMBdjZ87EtEA/HD7Uil6RmEl5rgzZtUt98CiygAKkIwWD3nEeP195/Nta8e7nNMfe/66VNa7/gaOqodyVD4/dIlZJO12J6HQqBelQADv1mcMLV+lef3pVAlKmj0VuyNsojfkYW5I/wy7zTNTa5qAp3Q8tIjP97ZC0JTsQ/eOQtmYFoSE9COvD38WlYiN67TrcXG9Cx/XTXsd6D7xK0lF0mVc/deRZgBNTTkqpbKOyipnLmcGcMUIJG5YtWybgA1Whvsl+FMy5O8zpbxcJc3icYIx7gh66TtPFlzZmYqqGhgahKmT2a2YiV9vItoDXRderomZIA4Lsqqoq4bJNuM2wB6xv9hkqQ9l/+rcN9XzgPsR+0x8kSxX1mjVr4Ha7hb1pd9q/re2GgGwju9WM7rPjWMOFA6milmPNli1bRIgQjjX19XXDZ6TeXtzo7sbETTXQinfg6aLt0Iq2QVu71QtJV5VDW+GCttSFpxfbMSZ3PbTstdDSC/CCbTm+ac7FD5MzMCYxHd+OM2OaxYiNBVm45kxHm9ukXOwHgYOjfW7TKdSjybi6NgEXCmNxckUUDuWFoyF7PmpSguAyB2KeIRGTTBmYYk7HFJGgKV08piv8UJQpBm/WesJRqR4dn2TE+AQ9xsXrMJHq0agEjIvwJmeS6tE/BobgD3OC8Mb06ViSvwjwMEQJcyyoTVlAWeDrW0AB0jvA5Eg48NPi3c/9cuP+NdqG2h2ae2/9j5z11193b+m8XJaGHnsKmPW73aVDpxoI1UrpY9gGunzAPlf7u5wWbDN8IQDpqogP4I7/GDv001BjnYn61DnYl+EnQCiB6EDFC0oD0LIwFNuTP0dD5lx0ulNFwP7OEiM6TzVCxCDt7fEGLv/6V0/1CcoCd6huqMKRShz5WKpBL168IGKEyqzxdI0n0CGwIchhkXBCQZyBIc69bEOgQzUok+oQhG7evBmNjQ04deqUULfJ+pHNl88JEXz3/d8j36v2D8cCg9mXr7HPEFgzUdKZM2dE0h4mSyKgI+BmHcvFg8H6DIGfVEDeq92MxtdpH/5u2ignJ0eoQQmamZSK4PnAgQNgsiQu5vTffPsLXxusTvv/r3r+YBbob2P5nHsWgtC2tjZRZ1TzNjY2giB03bp1QknNumZ/Yd+Rdc9jjAk7XBvPs7unB2E1LdBKduLHxZXQ1u8QalJt7TZoq7f4qEnd0JbaoeWVQstdh6eyV0FjtnsmcjLn4Re6HDyVlI1fRSUgyJKImtVpaLPzvs8skjgRCHY4LfDY6W1n7pszmdGjvO9GzdyJMUdZmJjpZokO14uScGl1PM4UxOJ4fiQO5IajOjMEu6z+yDeG432LGRNNGXjPmIr3BBQduiz2dK0X7vWEpHqrAKQTk00Yn2jAxHgdJsQmYUJ0IsYviMOb4TF4Y340XgsJ78tcH4JXZs7BnwP9cfgIY4/2fJm5frg6s/oeZYEn1gIKkI4EHnrnOazb+vzPKuqOf3NDI7TyemiuOuS71ohMjaN9BVD9/uFVdw6Hva+uN2Lx7NeRGzAORdEfoiLxU1SapqPGNhMNGX7Yn+V/h1KUQJSwVLrcS3BalxWCsgXv4XqxDl1OKzqcVnSVJKNz/yZ0iElcl4rR88QOaMP7w+TkVH4roY6MD3rw4EFUV1eLZEkEoYzH1z9Z0mBgZzTCmnv9ZtqLhepA7pnwRcYHJTiTyZIIQgnWmCzpbmBH1pfaP3oLsA9R2UYId/ToUaHolSrqVatWCtBNGMq24atuvFdbUa97FxhoMxa5AEO78DrE+KsMP8BwEjU1NTh06KAIKSGzxvNapraRawFe13iNk7GouXhAyEmVb/+xRl43fYFo//7BRYdh3Xp6kHfwFDR7FX61fje00p3QiqugFVVCW7cT2prt0FZvhFZQ5lWTLnMIUEo16ZicdRiTWQgtdQW+a12CH5sWQtPn4tn4VPw2Ro/ZJh1KC1Jw1WUBXHr02k24WabDTZcVnY50kb+hkyHKHkNxgTrnrzb/EWCUcNRpQntf7NGr65JwvjAeJ1fE4HBeBJqyQlGTGoQKkz9iDHGYaE4Bs9YPhVq0/2dOMdoEIJ3KvcGKSX2xR6kenRybhEkxCRgfFScy1/9pfhReD12AscHz8GpgKF6eHYQ3pn2OnNxs9HR3cYVKiD+UgnRYr2Tqy55YCyhAeiecHAlH1u1/Xtu85+hzjqbOX9trb/60bCtOubLFCqgaIL/aAKnsNfLs5XEY0ePwZhrtcVlwJD8aadNexqp5U+GI/RBbdF73+r2pc9CUGYD9WQF3BaQHsnnc7xYo3Z8dJFzzd5tnClUq655qa49dh/bq9ehm/vreTqUgfWIHtK//w/pDz/6fSKUhlW0ECefPnxPKNoJQxgglcODkNDs7+zYoMdjEtP9EdbQ/l0CHe07sqWyjPRnnsKCg4Jaybf/+/UIROpBrPOuRRSpD+9ejej40Frhb/+ExKtsIrJko6fjx4wKEMmu8w+HAqlWrBAhlXUuQx7qXfUEqQFU/GlhVLfuL7D9cPJCJkrhAQxDKrPGMzXru3Dlx/eoPQWWfkfuhaSHqU+/XAnKs4aIb4yG3trYKmL1hwwahCF26dOmtsYaLRuw77DcP0k94jR3OECMeTzfKT13As85K/JW9Bpp9N75dshtPr9/lBaWEpHS5X7PJC0pXleOp5WUYk+/CU3l0uy/GmJw1eDqzAFrGMmi2xUJRqhmW4XsJKfj72GRMMttQtDwNF0pMQk3a4Tahza1HF+OUOvQKkI4CQOwLSBl79HpxEi6tScLpgjgcy49GS2446jOCUWv0R7Z5Pt436/ChPgMTzRnDC0gNVkzWmTGRcUcTDXgrXodJQj0a/2Xm+nmReG1uOF4MDMXvA4Lxh1mz8FGgH04xcz1jj/YKRnq/lxf1PmUBZYFBLaAA6UjAoXeew8rGZ7SKupqnyho6/pt9b3uSqwS9TrMKPj4KBvTRAHTh0ENAUrrau1Ow3TQTWXPGoSjyfZTHf4htxunYZZuN+gx/NGUFoTnrzlijVJC2ZvnjUNZsAUmbc4LQkBkIR8Q7OL86Gd10sXJ4VQKwJ6Nt2/K+m4hOAUoHvS6qF0eNBSQMkCCNz323jo4O4eLb3NwsFIoEOnRBpXKRk0oJcdR+YHjjaxvfybuEOb4xVhkjtLCwABs3VtwGdAgJOIGX9eRbR+rxo7EA+wohm+xD8ix4jOo2KkKZMZ6LB1JFzfol8GTxbQu+bUQ9vndfIgiTMVZpS8Iyu92OHTt2gIsHJ06cELGNqc6l2rB/Hcm6UvvhtYC8fvUfZ/icCwiM68qxxnfxgGFYfMeaoeg3vAYTwg7HxhG2x9OF1qtt+A/uKmiOGmiOPfhBaTWeK63GsyW7oQlQSrf7bdDWbcMzq7fgGWa7X7kB2nI3tHwHtCWl0BatF673f5W5An+XugTfsy3GU6Yl0PRL8UxiFn4aY8Q/6wxIzrHgcGkaQDhqN+KmK0W4XY+G++3R/BslIPWqR5NxeW0Czq1OxIkVsTi0ZAGassOwNyUAW4zBCDUl4i2LDR8aMkTs0f5qz4f53Ju13qsepYqUsUelenRcgl4A0gkxiT7q0QV4LXQ+Xg0Owb8HhOCPzFz/+SfIWZID9PL63kP5h4Ckw9GH1XcoCzz5FlCA9E44ORKOFBc/91P3wWatrAo/cu/GSccyoR7lxX40D3bqtz/+9d/jNAIOHXodXMk3o91pw+rQqVgU8jZKoj7ApsSPsMM0A9Upc9CQGdAHSO+uID2Y5ecDSINRZZmFKvPMvtijBgFIexwmwJGMGxtz0evhjUQX6GSvNmUBaQFOWpn5WiZ9qaysFEpFKhY5OaWLr4R5BBOyDMVE9UmCQ1L5R3tR3SSBDtVtVIQyLh7VUHTxZUgCuosyfl5npzdzvKwf7vsDBd/X1ONHYwECHUIVqhKZYGzjxo0ChDLpC9WLrGfWPfuJ7DOyfcu2IZ+r/Z1QlDbzXTxgjFDG1S0tLRUAjfElqcalKpcLORKE+rYGBUZ9rfHoH8vFg5MnT2Lfvn1i0Y3xXjnW+C66yfHGdz+UfYTXZybeGq6ty9ONC+1d+KeN1dCce/AdVx3+clMzfri5Bd/f1IynN+6H5qiGtp6u9zvwjXXb8dza7dCY8b5gkzfb/XImcirF8yLjfSm0heuhZa2Clr4SWspyfM+8GN82LMRzSdn4QYIZ/5BoQECKFduXW9HmsAFlVqEs5T2pNy7+wElveR/J93nL438fPlrmUhKQtpXocU3EHo3DqYJ44bXWnBuB2vS5qLL4YYk5DB8bU/CekQmZbHjfOLQu9hKQEo5ONljBuKNSPcrETG/FJmNCdIJQj74ZEY0/MXP93DC8EhSM3/vPxdjpc/Dp9M9w4uhBdMED+sUxuwJ6PSqE2HBdxNT3POEWUIB0JODQO89hN57WNuzZ/RNnI75wOPrgKIOMK7eQ0TKwP9G/02FGL9WddhNOrzMie9YbWBX2NpyxH2OLbhp2mWegNtUfTZmBaM4MEu71rVmBaO2Xtb41KwAHGZ80i7FIQ+GKeA/nCxPuCEXhYaB+txW9nRdEBnsFW57McU3CALkn+JQbj3FySldfwtDDhw+DIHT9+vV3QNDhmpQO5YR3qD+bNpLfQdglgRePSyjGx1Q+EZhR3UY1IZVtDE/AemB9qO3RWoD9wlfVJvuOPCu+RvBGcM1kSQShMlGSVLXJ/sL24NsuZPtQ+9vhp7QXAbK0jTzGPfsSlbarV68WCcaYKImLBxKC+l7XZD2p/fBbwLff8Ntl3+FxFplkzHesIQT1XXAbKf2FgJTq4+HaaJ9r3T34YFsdNPce5lk4/heuusDnXHWfP83irv1Mc1Q3EZ5qJbugra+CxmRO67yKUgFKCzdCW1UGbbkTWr4T2hIHtLwSoSjVctZAyyiElrICT1uW4hnjImj6RdAS0/G9OBN+nxCPvGw9jpRkostl8ybxcZrgsVsAuwUehwkdLoaCsogYpnAY0GtnPNNkwK4Tx7qdFnS6CFe94aKe6Hv2x1Sc0+Wy4KbDhOslBlwqSsaZ1fE4sSIaTUujULcwBDWps+G2zEWYKRYfmiyYZPIC0ndN1iFzsZ9iTBGffQuO0rW+D5BOitdjUkwyJkYlYfyCeLwV2QdHQ8PxWnAoXg0Mxv/wC8GETz5Afm666K5UZMsyXP1XfY+ywJNvAQVI74STI+HIuv3P/2BD7dHv2muwtWwlulwEo2bhNqwGYbV6+zi3AbFSz5tOh0HcfDbkRiB9xutYG/4e3LGfiGz2NbbZqEsLwD7hXh8sAOnBAQApoWlLdjBqTDOxMeoDcbN7u30YmsKCTsacunJUAFLvKuuTf3kfzb+QEzCq25gxnvH3qFakGypVWIQShHicFMoJqtxLYKH2t0Od/vag/agINZlMYk/YQxUUMyZT2UY1LuODEuqwLrhJgMC92kamBQiv6RrPDOYMJ8HkLYR1rF/2Eda7BOD924R6PnifoX2kktpsNovHVKiXlJQIexOkMVmVXECQ/UTuR2aLUWfFxR4mhmtoaBBjzdq1a4VC3ncBQfYb7kdqP+Ei1rC1td5edPb0ILymGZp7L7QN9TF3TL2cNeVaGZPU1kLsHXtuKUq1ou1eWLqWGe83QFvl9iZzous9s97T9X7hOmjZfaA0bSU021Jo5sXQjLnQdDnQkrLxmygDZsTEYkWGHqdKUoCKVMBNJakBHS4dbrotuOmyiQRPTPLU5rKhzZWODmcauhw29NBlXyV8GrGejZ0OE26UGnClWIdza5NwalUcji+NRNOiCOzNCEKl1R9LDfPxiUGHKaYUjLNkYKrZhuEBpCnCtX5CsgkT+mKPTorXYWJ0EiZGJWJcJJMzRQn16Csh8/FqYAhe8QvEv8/ww0ezP8eVS6dV0FE1/CgLDJkFFCC9Y0weEQcqGr/zm7LGo2NdFeh2p6PHqRdJbTgg3w5/FCxU9ni82sBtgNRpxg6rHxb6jUdR5Acoi/8MO4wzscc2B/UZQdifFYzm7IEB6cGsALRkB2F/TpjIXH92ZRy6XVRa+9qECwsWdNuT0XGqXgHSIRtMHu4H+07UfB/LbyF0k2rQCxcuCEUok5A4nU6RKImTUIvFAgkipMJR7kfqJPVRnpcvJOZj30K7ccJPoEMQSnhWVVWJI0cOi3iTsl5896wj1l3/4vse9fjhWeBu/aT/p1O1y7iUly5dElCH8So3b94s1IpcPCD0Zr/hXrYH7ln/su/I/aNsqyPxu33tJR8TLMtkSVykYTzW+vp6oQhliIK7bbK/8DX5WO7v9n517MEtIO3K/UAbX5NjDRNcEWRzrOE1kIturGvZbwjA2TYft/7C38BkaXIxayBbPKzjHnp0eHqR0XwM33DWQKvYt0orPfDsbfMv1x6jtuUANNfePZqj2qjZd6/X7Ls9WkmlcLu/BUnXbYG2ejO0wo34xqoN0FYy870T2tK+OKW5hKVF0LJW97nfL8WPLLn4mSEDmnEpNP0yaLEZ+GGUHmP1BqQuSUPtGhsulxjhcSR545Y6eE9pQ6fT5j1WqgPshj7l6cCu+bffi/rel6rHw2GbDjvVo3pcWpeMs6sTcGJFDI7kRWAfY4+mBsBpCUO8PgETLRkYZ87E+D5A+o7Jq/J8mHFH+VlTTSmggnSqKRWTDd7YoxKQMnP9xDidgKMTFiTgrcgYvBEehdfnReLlufPwYmAIXprlhzc/+Qg5S3LRS3d6j/LCeVjXJPU5ygK3W0AB0tvG4xHzZPvxb/+XsobWorIVIjkTSr1Zv7ucln7wRw2ywzHIqu94eO3MF5BSFV2W8BkWB01C8YI/ozxhGnaYvIC0gYA0e3BAyiRNrdnBqM0MwYaYD+EpS7trIrMuB12mEnF1/xblYn/7CDAin3FCKuEa93RV9M3kywQWTPpCd0VORJWi7d7KtcGAEifHEuhwT6gjQWh5ebkAOlRI0c2agE3WzWBQYUQ2rCf4pFgXvoVu8TJrPMMaMM6rdI0nsBusPajX7q8/sa/Iaw/7DBcQ8vPzUVxcjK1bt4q4ulSE8vohuZXvAAAgAElEQVSl+s3I6ny+fUU+lmMNFbz0PuDiAeuxqGiduB5yrJHXSnm9fJL6CsdTXjeGYyPW6fV4UHLiHH5Qugtaed0JzbH7r2+bg9mrE7Wyhs1aRWO0pmlPPbuh4Q/fctZ0P1tahTGlVRCglDFK13uTOY1Zuw3PFxKWboRWWAFtVTm05WXQ8l3ehE6LvQmdtOzVeCGjAD9LKYCWthxaSh7GmDMEMP1ZQgZ+HGvF30ab8C8xFnxutCB7SRaqi7Jx2WFDh0OPNhdjl5oBhxmdPObsvyj/8O6X1dzjwW3Z5TCivdSAq8XJuLgmESdXxeLw0ig0L5ovBBhV1jlYZIrApwYrJplTMcGcKvaMQTrVPDSAlPFGZfxRJmYScDTZhPF9mevHx9K9PhHjIuLwRni0gKNUj74UHCaSM704cw5mzPoUZ06fgEf41X8ZRmo4+q36DmWB0WMBBUhvG48f1ZPvVjT9s7axNuCHrho/raLe73l3vf+/2LceOeNOR5s7BSgxo8dhVrFublMGPvjAqW46Hp3tvInGvDFIuxxmlES8h6UhU1Ec9WdsSPocO82zsJcJmjICBSCl+zwz1t+ttGb7oyUnGKUR76E1bwEYSF9mrvetYwLSXns8Lu5eD9wKZD56LvMj4ZdyEjrY5gt0mHiE7ooEoUxgQWUL3Xw5GZVJS6RSh8ceN7XOcE+q5aReunnyOYEObbp8+XIRh5UqQqqijhw5IuAAYei96oxAQW1Db4GB6kECHS4eMEYlk6xUV1cLlSLVioR1rGf2GfYX7n3BDvvNcLfFx+n7fPuNtBshKBOMFRYWCrX6zp07BUhj0p2rV68KpWH/FuG7oCBhXP/3qOcPxwID9RXfT+dYQxU1k1sdO3ZMjDXbtm0T9ckkWLwusm/IPsO9rP/Hqf1+1XNl22ZYlKHeeCcgdG+eHlRdvIafu6uhlTXVaqsrXxhsDvYd955/e7Zsb/vTrho8W7b3+rfKai9q7j3XNMJSkcxpJ8as2/Gl6z1VpasJSumCT1jqgkYX/CXroS0u7otVWoDnMwvwdHoxNAJT2xJoljxohkX4aWIutIQMaDEW/CJGj98mGjHeYkNSmg0FeamoWmVFa1EKLtjpdm9Gl9uCXrcRcBkApwEel0G433f1xSllgqduhzdeqRS7DJ70iXM+s4hz6r2f5TzQgh6GW7s1F+J7TN738b1OMzrEnvf4/C5v8YYBkN/t+/9MPmVCt0hCZRKeil9+9qObJzyMc+iwG3BjvR6X1yXifGEcTiyPwsG8COxdGIrqVD9sMfohxhCNCeZ0vGu2CLf6d8xWTDFT6Zk2JDFIpxi8metFYiadWQDS8UlGjI/XYVxcMsbHJEKoR8Nj8Hp4FF4LDccrwfPwUmAYfu83Fy9N/wKrVy4SXZR569GrFKRDfb1Snz9aLaAA6WDj8bC99tMNjfO17fvwwsZ6aJub8Fcb9iG9dA0ulWWCAyldOTgwijiktwbGx3vwehgDoPqMx68NeAEpA94b0W23Ym3Y28gPnYqSqD9jU/LnqDLPQH3qHDRlBAj3errYe0sQWvqB0pasIDSmB6B47gS0u1LhcRjhuUvAfH4n7PG4vHUlenvagN7hUUmM1mFF/m5OVgkHJCDgnpNTxqWkiy9BKDP5MjkEMzMT1nGSJkGeVGd91YneaH+/BDvcc6IvQSiVbQShTLRDN1ECguFSDMk2ofb3toDsLxKmUX1IF1+CUMZ2bW1txZ49NaC6l4l8qPZlXRPkjBaYMxR93Pd6w+uQVFFzkYYglNcqJqqiwvB+QNy9a1q94+taQPYROdbI5+xD7DdUUVPFSxDK0AZcdONYw8RxTJbEOmef4X4o2tTj8plysYR24jaU7ZuAtEusl/bgeNtN/JdNNfjPjsZj/7Sy6ieDTrrK6n+sbWjYo5XXX9NctR8+Y6/+jeaoeUdz13Zq9mpopbv7EjpV4ulbMUq3QluzFWPWbIZWUAFtZTm0FW5oy1xeF/y8UmhCWVrcF7N0NbTMQmhpq6DZlkOzEpgugmZikqeF+FZSDn4Ul4lnYmz4RbQRv40z4g1dMqZZdUjMNmNpngVlq1JRs9aIw6VWXHBY0UalqdOC9jILbjoN6HLp0O3SiXtVj8PqndtxfuewinvYXt7HOgx997JMAmUQoJMimR67TSSS8vCx01u6HQwjZRCF7+X9bqfThHaXRZQOFwGqEQS1nQS5AqgSluq9eS0c1r7vNovkVI/7vIq/r8NpxI1SHa4WJeNiYQLOrIrFsfwoHMgNR01mCCqtM1Goj8D7FjPeNtmGBIb6uufTpV4mZyIcnaK3YDKTMxGO0rU+XodJMQkYHxV3y7X+5fAFGBc8H38KnIcX/UPxp+l++CxwNo6dZB8lHu2Gh4IPtSkLKAsMgQUUIB10PB6uF//OXRv6jHvPVa1sD37sqMXfuLZhb9kqMajCoQczKBKUCvdkBUh9Vk8fP0D4uN98fN3z580LA+ATkHbZrVgzdzJWhL39QIC0dWEINsf9GUfyF6DTnQpmqxer4f36CPsNHEm4XL4QPTcvwMPYPWobcgtQhciYbQcPHhQZzDdu3CjcT5n4hW6+nKByAkm4I+GEnKjx2OMyuRzq8xzIFrSZVAfyHBYtWiSUbRLoMEEVJ7wEoQQFhKG+E18JE3yPDXmjUF8wqAUIQuXiAetPqqgZ95XKRYI79hG2Cd8y1G3wSfl82oxAjP2G/YfXIMaR5OIB44NSgUsATRBKIM3FHII2brK/yMeDVqR6cdgswHrxHWuohGddsk451vC66DvWyOupHGuelLb9MH4H2z+3oRwTbilI0YPLnV3418pG/NJRf/yfShoHB6QrV35DuOE763+hNTY+I+Znu3c/rTHjfVl9m+bae0xz1PRqJVV4qrTyLgmdtkJjUqfVm4QL/hiqSglLqSxd5vS64eeVQFvkhaVjctZCyyqElrES30hfie+lLsf3bcvwgjkPmnkRnjIvwncM2fi2zgtOf5CQiZ/HpeA/x9vw14np+PukNLyot+Ftgxl+Ngt06RYsXGhB8VITtq00oHGtEUdKjLjgsKDNZUGP24qO8lR0b0hHT7kNcJsApxEeewo8zD/hsAjw2UkgaudzG3oEVCVkZfF6GnLvcZjEPXav3QQPizjm9dyikIDeVgSrck84y3ABnSJcwO0K0697zz/c/885xk2HAddLknF5bSLOFcbj5IpYHMqLRFN2GBps/ig3ByDMFIVperrTZwwzILUJODqJyZnoWk9AStf66ASMWxCLNyO8metfDgvHG0Hz8GJACP7NPxCvTZuG5csWobvrJuNTiNT1aiYzbMOM+qJRZwEFSIeLgQ76PX9X3hL6HXdtu1a+F78urcMkdwnanJmAXS8KVxO5AqkAqQKiw32z8bC/7zZAWmrF6rmTsawPkG5MnoZd5hmou4eCtCUrQLjc78+ei5LQiehwpQjXooHO1fudRtxwp6Pr8hGx9jrqrvVf4wdLMHC3SZN0V2SiJLpnU53IrPGcnFKlI+MdSnXbaFfq3GsSKyfvfB8n8LSXLDzGiT6VbXQFZdZhAjRmjWecSbpHEoRSPXU/m6zX+3mves9Xs4C0rdz7/rdUtl27dk2AOCoTqVAk2CYIZf3SNV7CPNZ//3Zxr3Y02l5nX5GFtqLNpDKQx5mAiiCUGcapvJUglAs4Mmu8bx3Jx3erP/ma2j88C0g7y/3dPpmLBwShcqzZu3evGGsYj1qONfKaKet+tPWDB/297DMsvAYNx8YRqgc96OjqxdS9LfiJq+7Yr+4FSAeaRVVUfFMrr/1fmru2XnPXQrPX4CmqSe01EMrSkipoxTu/TOy0dhu0tVSWboFGZWnhRmgFMrlTHyzNd0LLs/fFLqU7fjHGLCzCmJx1GJNdiKeoMs0o8Jb0FfiLlHxotnxo1jxoliX4j8ZF+Fv9QvxEl4MxSVnQkjLxrcR0PBefiucSUvB8vA2/TLDgvyWZ8G90tdabMM2aguhUHUyZOuTkGFC4xArHyhTsWGNBwzoLjhdZcL7YgqulFlwnVCUwdVnQ7aZ7vxXdbkJWM3pdRlEYJ9XjtIjSzfwVEojSRV8oVi3opQDHrhN7j4OqVqpVH+95VofDiDaqR4sTcWFtIk6visOx/Gi05IajLn0uas1+yDNGYoItGZ/pUzDZlDmkgNQbczTFG3tUJGaygnCU6lEBSON1GB+bKNSjhKMsTMz0ash8vB4Qhj/4z8X/mvUFPg8JxOnjh7/0gONKg1BiD0ePVd+hLDDaLKAA6UBD7rAe/7Gzca62YW+PVrb78s+ce66vc68UgxZX/ehWz7gydJnwgp7He/B63Adfdf5fr/35AtJuCUj7XOzvF5B645EGoCL2PdSkBKDLxZV0uiJ5Yzb1r6Mul9fdiLGZuk/VoWu0Xee/xu/lhFVuBDuEcFRYVVVViZhtBDpM7kBlG6EOJ2i+MOdBJ2yj8f8k2GFGZCrcaE+GHeCklUl26BZPoOOrbPN1x5b1pPaPzgK+/UWeBeMdEmDLxQPGByXQYegDAm9CHdVv7i8x0t2uC3IBQcZYpWJwzZo12LJli4gvyfigVOUSrnFBh9cx335ztzqTdaf2j8YCrCc51lRWVoqM8XKs4aKbhOGq33ydfpMGjjWEyRxrGLOYCzXsH0PdJ3hb0QmPCKEYdOA4/qKs9vQPHU23J2n6KrMwKkpddf+qOfb+T81Vu0nb0gqtoumA5qxt0Jx78VRZ/S33e219ZR8w3Q6NrvhF27xxSwlLRYKnjd64pXTHX1kGbTld8t3Qlkq3fAd+vMiOF3JLoeWWiFimf7lwNf4ypxDfzVqFb2esgJZNgLoaWtpq/CRlDX5mW4lvpiyGZusrBKnmxdBMi6EZFkLTZ0PTZUHTZUNLysL3EzLwq7g0/G1sGp5PSMePE9Pxf8al4rdxVvx7vBkvEa7pTXjXaMRnFhOSUxORkZGIvIU6FC41wr7chKoCE2rXmHGwxIpTrlScd6bgutMm3O57qE4tM6BzQxbaKnLQUZ6OnjIbPG4L4DKJIkCr04jePs8semcNHjP1680N+t+3P8hzJmbqKNUL9eildXFCPXp8eQwO5kWiMSsMe1KDsMXkjyhTMt4zpWGqiD06NPFGpYs9XetZmLVexh6VcHRcgh5vMv5oTOJt6lHC0T/ODcFYvxC8NDsIf/r8U6xcsRjdPd3oFs71fdflL2/PH82FWn2rssATawEFSL/KEDx073XV/6NWvvfs3zh2ef5fV5XnONWjDn2fWz3dKrxxYx5kwFD/8+gHbVUH/euAweuNaHfYUBgyGctCmaTpA1QkfSZikNamzkZjZsCXWeyzgnEgKxgt2UFozWLCJma4n4vikPG4YTeDyZ548zYgIHUw9lMKPHYdOg9sxWiNQMpJj+/Ex/ex7xhHFSKz+BKEUmlVVlYmYh0ShBLoSJDHff/iCzAk+PE9Nloe0y6+v1XaQtqOE1MWwh1O+JmIilnGd+/ejQMHDoikOwSh95qsyjrsX7e+9akef3ULSLvyP+XjwWwsFw9kgjHGei0pKRGAW6qoZV+RilD5/G7txPeYepx+SxHqu3jAkAMyri7jSx49elSAULrFSwB6PzUv6/d+3qveM7gFZB+RNpXPB/ovLh4wwRiveRxreA1kAiyONXLBTQJwee2U/UFeU+Xz0bqnXQb67bSdHGv4Prl4QBV1TY03nATHei4e+C4cDFRfD+s4AWmPiJ/Yi0VHzuBpV3W5VrHn+w9lkuVq+jutrPF/aK76P2kbGnRaecM1zVFTpblrezXX3r5YpVWgK75WIl3xqTDdDm3dVm+hK74ApoSmdMknNGUM0w3QVlTgmWXl+E5+GbT8vnimBKhUnS71Kk+fX+TEdxbZMSaX6tM13pK9Ht/ILsL3stbih5mF+G5mAbT0VdAyVkFLL/DGPU1dBi01H8/Z8vFdy1K8YF6CF0yL8YwxF5opF5o5F5ohF5puEZ5JXojvJmXhu0mZeCoxB1oCSybGxKfj23Hp+FFcGn4Sm4K/jbPiH2LN+O/xFvxbghW/T7TglWQzXteZ8GejAZ+ZdfBP0SMsw4QFmSaYs41IzzFi8WITCvMtKM03YPMKHSpXGVBbqMe+NXocXGPA8XVmnC624HypDZdKbbjhtqGtzIYOtw2dbht63AwTYAW4L2NJAcqtwAYLUG4BysyA2+x9je/je1wsPGYEfBJeMdTAl4VJsPjcuyfA7XWa0eu0oMNuwg17EjrXxuHi6gShHj2UH4OmRZGoz5iLKmsg8k3hmK3X40NjBsZZrCI5k4SZQ7EXClKDDUzQJOKOSvVogkHEHp0Qm4xxUfF4MyIGb4RHCfXoy3Pn4ZWgufi9XyjGfjELMwNm4tjhA6LHcP7SF/TlYXVH9TnKAsoCd1hAAdKHMh5/3Q95vnzfb7+3oZ6DOGLLnGh3W0TMGAXW+oM19fzJaBOMqWtEm8OGgpApIklT0YL3UZbwCXaYpmNPyiw0DABID2b5ozUnGJWW2ai2zUGvm8nLTOhxDRw3iTGZOpxpQpXdUe8clWHN5URV7gkQOCHiBJXx9hi3zeFwCDdUORGlsmSwyddAkzJ1/E5Vj7Qj3afp5kulDuOD0r2XdSG3rwJ25P+o/cO3APuJrAu55zH2mc7OTgHimDWe4SSobKMLN+tYqhhlfau+cGdfGMwmvnaTAIyLMlTcUknd0NAgElWxDnw31o3aRo4FfPsMH1MRKpOMEYQyPAivhbLPcKxhu/Ct/8HaiXrNayv2EdqMIFTahM8Jl2nf4uIiUIHLhZuRlFzs/2fvPMCjvM58/xkMtnGIE8exk7Wd3GR3syW7e3dvNptsbnI33ZXeBBIdm2JjTJGEhEBCgCpImhlJIIpEESBEEU2aKomOAfVCNZhiG2MbGzAGVGb+9/mf0REfYwkk1KUzz3Oe75tv+nvOe868v/MWdxV7F1yoxv4r19DLUXBJy31ADtLGGlrmgj9pueUlmiW/SLMUFImjteC4Zimopq2l2YqdoskCT7uPovfu99Bz12F0ryny1E0cazxNd9SE5gt4uhdaxh53Y/Enhugzp2mN12mvNAee2uhArw129FpvQ0+C09Ssu425TtlYIIo5T9lW78QTKTvw5Krt6J28HU8m70CP5Aw8Qm9UhvQzH+qKLei+fDMeW7YJ3ZZtQs9lm6DVQFUtcT20xFRoCaki1P+R+LXQTDXNuAZa3Br0jE1B99gUPFZzvOu5Su/VldAWs61Cr+gVeD5iKf5ukQHfCUuCFr4B2sLV6LZwJZ4KXYZeCxPxnUVL8cyCBDy/wISfLDDgP0Oi8ZuQaPwlNBZ9FxgwItyA8ZERmBgdjcmxSzA5Ngb+8bGYGx+DBQlxiE1ahvikBKxbtQTpa+KweXUsdqaaYNuYiD0b4nBwUzzyM1aiIGMFijMScWJXIk7sdLfjOxNxdncC3s9MxIndS1G+axnOZibghtmAL3eb8OGuOHy6dRE+2xiM0+sWoCQlBEWJvsg1+iEiLhKTYwwYbkyCFyvWG1moaWmLNFGYKS4BPjWFmRhaL3OPekXGYHjYEngtiMLQ+REYFLwAA+aFos+cYLw6Owj9fH3xh5kBGPzWFGzZmAJndVd17Wg/65r6Jl1JAgqQNnbJbZHnfyenaF7vnBI8Zy1BgSMZTpsBVcwt08Fzwajvr4Bu3WNAD0jdHqTb57sB6aG4t1GQ8M43AOlZ4UXqj1Or/HE6ORC7g7zwaUa00BGG1dT9OW75MxH9besyuMwxuHkso3b/tatM9TROr1+/LjxCaSzROGUOS4b40qiSUEd6tkkwoYzV+uGOXjbSQKWRz0agw9B4ekMRPBOEMsSXMJqAzfOmhwkK9HhKp23usx/0ofE5OTkibJtei9KLmn2t926j3kjdkbBCHevWIeqM1BvOP5QT5yNuHhw8eFBUjKdnIfO0EoZ66gXvs1F31K35JeAp74Z+AvOEyrWGm0Bca2RRPuqGnCPlWsN+lzqjn1O7qt7UJwOpL1JnpBw5FzH6gB6hzMlKEMq1hlEgnmuN1Bn2ZVvrjpPJE4XqunDi+i38Q07BJS3zAVXsm8v6spX4a9llmzVz3m81R9kvNVuRjblLH7Hkobc5D4+Zj+HRrBrvUuFhKkPyD9eE5NcAU3qcyvB8kdO0Jq/ptv3osXUfHt+yFz1rmralJs/pZuY6rQGpmxx4dKMdj2y049FNDjySZkPvDVZ8e70Fvdeb8WSqGY+nZqHHukx0I0hd6waqj67djV5rduGx1bvQc/VOdEvZgW4p26GxJWe426pteHzlNnRfsRU9VmxDtxVb8fjyrXgmaQueTtqCp5I2o/cytk3otXQTHluahp4ErYlsm9xtaTq0xHRo8RvxiGkduplSoYkCVevcqQLiV0OLX41HDMl4xJjs9nCNS0Gv2BQ8uyQZvZakQItd4/Z4pddrTIoAsI8vXoFvRy3H01HL8b3I5egZkYRekcvRKzwJT4Un4dGIpdAiE6CFx0OLSEC38Hh0D0tEz7Cl6Bm+DD3Dk8RreocvQ+/wJHwrbCl6LVqG74fGIMAQjg+3xeOLjAW4uG0Bzm8MxcnVIShbHoD8+JnYFheId2Ni4WNIwjDjCngZEzHKEN8icJTQ1ROQMrRehtcPDV8Cr0XRGBYaicEhizAoZAH6zZ0Peo++7BeIl3z98PrUd/DObF98dOk8XExJoZKONnQpUs9TEmiiBBQgba4lt0nv0yu7cM5jOSV4x7IPN2wMPyZAqt8j7n4wSD2moGT7HwNuQHrTGo90/2HYEOiN7aFjYY94EwdjpghAWrp8pgixP53sDq9/f6U/Tq/0w4lVAThmmoa9YWNxm4nnG7CJwIqet6zL4LTE4OsDG4DqW02cONvu5XrDRho8NIRomNJDhzkqmauS+Q5ZyZfhigQPDLMzmUy1MLSrGqCN/d3SMOXrpPFK7xzmXGUYKI1TQoDDhw+DVccpf4b4qlv7kIDUF6kr8ltJrzaCBAIF5qk8efKk8OzdvXu3qBjPPpfhqXqg09gxpJ7vhqQEYUw3wGJJzMNK6MwNBBZ3Y75JdWsfEpC6InVHfivqDBuBNdcaAmz2XXFxsehLzoX0pCbwVmtN3RsDdc0FEhDzMbne6NcaypQbM1zLrVar8AjlXHX16lXhmSv7pyMdnYQ9LMTtcuGj25V4aV/RxVYDpJ7WWnZJqWYr/lSzF3/aw170aTdr4TXNUgjNqmv0MpWN0FSE5x+FJkGqKAL1HrTdshgUYWpN28HQ/Zo8p/Q+la02hL8mjF+E8td4o0qP1M0Odx5U5kJNt0PbZIeW5nAfeb7R5g7t32CBJtv6muJS0mNV3l+bBW0NPVZrYKs4l96rbg/Wbqt34Ccp2/A886myGFXyNvRI3opeyVvQPXkrtORtoj2ychu+u2Ibnl6RgeeWZ+CZpO1uL1d6ujJ1AL1dl2/Bi8vS8MKyjXh+6QbRtKT1uNs2QEtiS4dGGLs0Hd3YEjbhyYQ0PB2fhhdMafixcSO+E78OjyeuRa/EdeiZsBY94tegV/xaPBm/Fk8ZU/Cd2JXoSdgaEoeXQoORkxKNC5tDcWpDEMqT56E40RfZRj/ExIVhLPOBGpdjhDEJPi0ISGXuUR+G18eY7qlcP4R5R8OiMXRhFIbMD8eg4EXuwkxzggUgfckvEH+cNRvDJ7+BtPVrxGaHy/XNzfWOpPPquyoJdCwJKEDquVS2zv309O6Pm0/8r96ZRT/7tq3w77Xs/OhHHaXYbt1UA0aNouhMQ+CPeo4Coh1vDLgB6VdmIzZ5ANIDSyYjL34qSpJm4MRKf5yqyT9aC0hXB8G2YAw+TAtF1X3C6vUycbKqpS0JTkssvspNQdWtqx1rnq75tjQmJAilcUoQymJJDI3Xe4RKI0tvcNVlmKlrdRux0iuQ8pEglGHU9Ag9duyYkDuhGkEBgYEEChIg6K91yIHWyb40+4M59r788kvhYcUwbYbGs5APc/LJXId6vVG6Ubdu1CcXyk5CZMqTUIdFX5gjlMWSuHnw8ccfC7BGj3a9jkj96WTDrkP/HPYP5zd68HKtOXfunFhruBnEdAecFzkWZL8T8vFcXqtvnKjrd/VKyk7KjTIlCN22bZvwCGUqAubV5eYB131uhFJX2Dc855E3XutoN+ENJwCpE19WVWPckfJL2va9L2pD0ru3jhGm+5Tc8m9pO072Fm1t8ZNaVtFftX2ny7Sc46dEyz1xUnOUfKHZSio1W1GlZiEsLXBqjpJLmqPkrGYtuF4LT2W4flaeO9dp1jF3cajaXKeH3RCVIFXC1F2HodW2gzVeqcyFul/XanKjMkeqCPFnjtSaPKlba3KkMk+qaLnuIlP0VmUTsJW5U7OhbSJcZeEpB7SNbDZoaR5N5FOVwNXsBq+pFmjrec2MHvRuXZeF76zj0Ypea+3ovcaOH6/eiR+v3oEfrNmJ59buxBMCwGZCW3Nv67aGoDYT3cT1XdBStqFXyhY8nbIVz6VsQ++UrdBWb3M3nidvEc+pzeWaQki7Fd2St6N7cgZ6J21Gr4RUPLdkJV4MS4Q234T/FTAPsTEhKFw7HyX0HjXORHrcPLwVa8QoQwLGGOIxxpCA0QZ6kLZMkSYJSL1j4mvhKL1Hh0bGYHD4YgxeFI0hoZEYEhyOgcELa71HX/Gfg7/OnI3/O90PM2dPx0fnTqHKxYL11PeOp+sdbW5S31dJwC0BBUh1q2Qrnaan99Qsha99O7f8wHM5ZZefyy65ojnKr//adgiXbEm4ZU1AlWWpyNGohzzqXIHQzjIG6NHJoko3skzY6DcU6wN9wBB7W/hE7F8yBceMU1G8dAZOrKDX6Gy8n+yPs6v88P5KXxQn+SM7YiK+tjBP7/1D66W8qi3xYAV7AtKv7Umo+OyMxwrQNmGa9YEBGj/0bCPQuXz5soALDI1nsSRCHRpRhBAyzI5HaWQpA/SuAVqXLCgnaZhSboQ60rONhj+BDtuWFrMAACAASURBVD1vWTWeRapk1XgaqHXd6jNO6+vbut5DXXuwBKQ85dHzFbwuPdvYZwQ67EOCUBZLYt/KYklSbyTQ4zjRe3HxvhwndY2hrnhNzi9y84D39ZsH3KQ5dOgQWCzpww8/FN5tnMPYL563uvqwrud5vk7db7wEpKylfOVRvhPXGqaS4FpDL2qCbK413AwiqJPFkqTOeK41nnrTFXVD/5spD9nkdeqKlBsfY0QH0w7QU53zE0Pjz549KwojymJJsn/0R9l38sjH9Of657b3c1lkxuV04pbTiZD803c0a5FZsxX+eytZYvV/TB56aFkF39e2FT8rWnrB97Wsov/Q7KW/18wF4zVHaZVmLXJq5oJTmqWgULMWXtVsxRAFoFgESt+Y6zQrvwaW5kHAVUfxZS275JIAqwKgyoJRHmH9u1lAiuH9R6Dt1DV6q+6saTveg7bjMDThpUqIKj1VCVI9mgCqEqzKIlR73UWo6L0qmwSuIreq9GjlkeC1Jj0APVs32933eY1NAFg+zjQCNakE6OUqmg3aJhseS7OhV5odPdPs6MGiVhut0NLoFatrAtDaoK2ndyyLX/Gcz62BtvSI3WB231+XiUdTtqPn8nSRb7Unc6guioc2LwrPzwjCoDn+SF8cgINGfyyJnY/RsYkinH50LRxl7tGGAtIEjDSwuV9DsErQyhB9H2M8vEVzv7+3YSlqizPVeI/K8PqhEUswXHiPRror1wcvRJ95CzAgMBiD/ObiFb856DMtAEPfnooNaamAi3XrWdJMeZC293lNfb/OJAEFSOtfJFvokcdsx//+O9nl6zRH6euarfSKZit2aZaCjxdZ7LjtiEeVxYRqSwLu2GIbFD4sIZA6KoDaUcaAAKQWI74yJyDNz0sUaSIgtYdPxL7Fk3HMMBVFiTNxfIUfTq/SAdJVfsgNG4/SVXNQaYsXwLMhv9lpSUCFLRYwx+G2JRG3LuTpZnEa8LLpLrfQqTRopBeI9NIhVDhx4oQI1ZYeofRuo0FFKEEDSw90pPGljvcHopSPhDs8l55tDPElCGWIL2Ha559/LrwMpVcOu1/2VQsNBfW2DyEB9g9hNaEOqy8TLNDTin3J/JUM35Y5QiXMUzryYB3xlBF1RjZuxkioI0Eo5yrOWdK7Td+VSm/00mjbc/YFm9QbeoQyTyVBKHOEsj8ZGs/+5RiQOqOfMz3Hhrpftz5JfeGR6zbXGm7M7Ny5U4BQpiJg1AdD4z03D7qaztQCUpcTd1zA0hOX0MNeukbbUfqcRo/O3PIffJvV6NvbbXfJd7Xs8jEClGYWTtDYzMXjxX3C03ta4WjNWrRTyymv0LJLKzVHaaV24Ay0zPyhWlbh/9WsBau07FJotkKXsANpC9a2omrNTm/VwuqeWXnolXm3Pb77GHp6tO6734NnEx6qwkuVYf81of+1nqqHoIkcqjX5VFmMqrYdgLZT1+i1+o2m926tOd++DxobUwfIRtgqwes9R+nt+oBjLaTNhba1pslrhLIErOsy8SRzryZtcudIjUpC79BYPB4YDm3GPPz5zcmYFxqEN41GDGNY/UMWZBphTIC3aEvhbUyCt5FgNQE+xgTwMS8Tj+5iT/QeHcGq9bHf9B4dEr4EwxdFYuiCcAye765c32duCPrPnov+vnPwB98AvDJ1JqbPmo6PLp0TNROYe1Tk7W3b5UR9upJAF5KAAqStvvw+uqfkv39g4+JXclizl1dr1lL81PpedV7WZtyxxaHK7G637DEKkDYgv2RDAJl6TvuCx24PUiOuZRqxwZcepCOxPWQsbGFvYl/0ZBw1TEVhwgwcX+6LUyv9cYbeo6v8Ub7cD5YQH3y+MwaVrFxvadgmgstiQoXNAKfZgApLPG6d3COSnbeFUcJKsswPum/fPuFBwtB4Vpsl1KFRpTeylCH6TUNUyoeyonzcMnMb9oTIzBnJI41TeulIoFNeXi7CFQlCCdcI2fQwVK76ckzIo7yujs0jAcpV3/iu9cma/cNchwzNPnXq1D2ebQSh7GPCO44JuXnAc6U39+pNfTKRcqPOyEJJnIvopc78oATPp0+fFl7sBGvMrSvDfJtnNKh3aYwE9HriqUP69+GmG+c5mYtaelHr1xqpIxwD9Y0P+ZyueJTrC3875cP78hrnGuqLXGvoSU3IzPyghM6Ez/piSTKlhL6P7td/+ud11vOa5AC12Gf7hSv4O4aq2wvPaTllSc/uOZnwlLVwc6sbaM39gY6Sn2qO43/WHCXull3+R81aNE6zFEzSLAUzNVvBPM1SR7MWpmr20gOateDMd61FeMZcUNu+Zy7A0x6tt6UAveyF6GW723raCtDTVohHa4pOdcs6ikdkyzyKRzKPoptH4zVN5FhlnlV6sNakAqg9MkWAvt37eDeZNqAWturB6wPOCWwltBUesczdKluNZ6w+nyuBKwtebbCg55qd7hyoCRuhLUnGU2Hx+M68xdB8w/HoFD/8T9AiDDGtEBXrGWL/MFXrh5uWYjgLLxmTMGJJIkYsToDXYhO8lpjgFZeI4fFuaErPUTbC0eExJlG1vja0PmIJBoctxrCFEW7v0ZCFGDB3Pl6fE4x+/kF4fVYgfuc7C6+8NQlpa1fBVXUbqGYuChVc31nnQvW72qsEFCBt7uXwge/3RG7xr39oL7qj2blzWIpnLHkYabbjqnUVWI270mKAMytOeZAqONppAXktIN1txPpZQ0SIfYYEpIvvAtLy5b44KcLs/fB+8mwcjpuKvPjpuGNPQKXVXcysIfDbZTbgNgEpdcsch68Kd8JZXQUXqwS08o3hvxJMSKjTFQ3Qh/nNnnKjwSo9QhkaTxDAEF9WjadnmwQ6rdzF6uPuIwE95OHTeJ9AhxsH1A2mNWBeXZvNBuZ9lZsHHC/Ku+1e8NlQHaLcpAc6X8PNGMqV8pVFX/TpJNgfdW0e3Kdb1UOtIAG97sjQeFlgjPMec70ybJu5Xzkvcn6Ucyb7n+cNHTNd/XlSbtQdykJ6UaelpYmUHQcOHBAglF7U169fFx6hBKHq9nASeO/zr/Br6zFo9nxojsKyH9pKyp6xFu16oEHVWZ9gLWYof45mLTj+tK0Iz5oL6m2Ep5q18JxmyTdr5nzrPc1akKVZi25rOWUQ3qqOUmj3a/RozS5xN2uBOyUAc67WNqYJ0DVrPjRbgUuz5qOHvRiPOYrR01qAxyx5eMySj57mY+hpzkM3a8EDmybSDdSAWT2k5bmZn1ngPkoIy3QCzLm6yYHu67KgrdoBbelm9Ihbi96RSfh2SAx6zI5Ab98gDDTGY2zcMow1GEQO0ocBpAzF91mSgAlxyzF7VTrmrduOwDVbMXvtVkxbsQGjY5LgE7sUPoZEeMe5vUe9lhgFIB0WFStyjw4KX4xBDK9fEI5BNd6j/YJC8GpgEPr6BeG1GYH4yzvvYIrfNHz64UX+QXJvILdekNvDKbB6lZJAp5OAAqStvrw+ml36m2fsRRWapQislPhfWYcR78jETXs8nGYj7ljj4TKbhIdcQ+CPek778o5U/fHg/qgmqLQYcXVnLNbOHIzUAB8QkFrD3sTeqEk4EvcW8hPeRXnSTJxc4YvTK31xelWA8DD9ZPtiVNpMqLY2zHuU/VELSK1GuMyx+Pq9NFRV3qr54/HNHHktOc8TPjAXovRG6YqG6P1+Ow1T+bg0UumpQ0OVKQcIQgnQCHQYqkgPQwlCpVcO+0+eK9DTkqO58e9NsMN+YxVmQgaGn8r8oIQQen3QAx39uf45XeVcrxMP+s0SiEqvUHoOZmdnC8915plkvkm9FzV1RMI3eS71p/E9rF7RFAnIfvB8D/YXvRLp1UuoTY9F5geVkQf1jQk5bup7XF2/W2iK+mIymcQcRNlmZWUhLy+vNiyemzhca6gjsnnqSX3959mf6v69Ejh9qwJ/zs6DZjsGLbvQ9S1b6fEfWIq7LiAFHtGAbo9nl014Ku9DPH3g/XraGXzn4Fk8aS8KF8Zsenp3Td940V74rpZdFq45isMa3LLLF2q2okLNWvC5ZtE13q9thV9q9pJVmrXkF5ql6L965RwPfZSfYSsq0SyFVzVrvvu1tuJL3Zg+wVqUpNnrbt2shYmatfB9AUEJQvWNOV2txXs0c2GSZi7Yo1kKXFrmMXdhq4z96MEiVMxnunontOVboRlT8VT0CjwZasAP/aPwy7AoeJuMmBCbhGHGFfBuYM5RVrgXsNOQiNGmJHhHxWPO2q2YvyYD0xYnY1rsWkyPT8XEqBWYtWyjAKYTDCuE1+gIAUhNGLHYhOHRBghAKrxHozGIletDwzE4eCEGBM1H34B5eGV2IF6dFYg+02aj/6SJ2LQ+WShItQtg9nthpdSRz/teLVL3lASUBJpPAgqQtjog1Rzl/6zZS67/yPIeNPtR/MpciAuOlai2NqzgjAJwDwZwSkbtV0YMjWeDxYSPMqKQ7DsYaYGjRIi9OewN5EZPwkHDWziW8A5Kk6bh1IrpOL3KH0VJ/tiz5B3csSbAZXGnn+BmQqP72hKHij3JqLz1BSroQUpjR/z9aL0E6DRulWHq9oaTMIeGKUEoDX56QDE0/vDhwyIvK0OsGeJLo1Td2ocEPMGA57ci0GG/EYQy7JSwgSkP6NlG2EmPNunV1tXh54PmAkIu2fhcKT/qC/WGOsQckiyqI/PqMjcrQTSBjrq1HwlIvZEgWv/N6IFIj9Dz58+Lwj3sS31RPjlX8qh05sHe1J4yotwkBOWRaw09Qs1ms5ijmE7ik08+EZtuaq3Rj8yWP/+q2oX+B+m9WPi+5ii6oTmKXD+ydGEPUmmZZmU91tNe8q89Mo/+e32tp7n03144dOkJ+ZJ2d9x16Hktu/S8Zi1kIa7bdTYLrxdWadbC6npahXidpXC/Zi381A1I33PnPN3CXKQWaGt3QVuxGVpCKp5avAK9Fhrxj3NCMUzkCF0qqtWPakT+UeYbHWoywduYCO+IeASu3g7f+FTMS9mBhMMXkFB2E0nlN7Cs4AoisvIwYXEy5m/YjUkJKfCONcEnxoSxUQkYERkHUZiJuUcXRmPY/AgMC1mEofMWYFDQfPSbPRf9fAPwR98gvPzOdMyYOs7tPdryaqc+QUlASaBeCShA2uprSe+cwv/7vK20QnNwl6wE08wO3HIkNB70qBB0JbMOOAZqAanVhAubw7Bq1iBsmuPOQUpAmhM1EQfipuBI/FQUL5uGE0nTcSY5AHujJ6EoKQBVNgJShtcTtJoeagxUOpJQde0jVHFH1sn6kNyfbT1AyvDhB0GRzvy4hD2EOoTFzHdI45R58zwNUwIFXqPnoedj9a5r6oEWlwD7gkCHAI4hpkxrQG8revjS05cAggCPx848llvjtxH0SNhDqMP8q5mZmTh27JgolETPNv2NOkN9YVO39iMB2S/Mf8xq5ZzvuIHA+Y9evhxLUm8kBOVcyb7nsTXGWmf6DCkzHuUGAtOwnDlzRnhRe46M+8Frz+eq+80rAc5Ub+SfZIh9ieYovqplF+EnlsKu60Ha6pZpx/jAntbif9EcxQbNVlSh7T4CjWH29CBlsaa1u9GdHqQJG/BY7Cp0W2TA/4s2wNu0VLTGhNWzQj3B6HBTvCjENGtlGuav2oKAdVasPvEVlpd8iZUl17Gs9A5WlHyN5OLrWFd8DeOj12He2gwMC4+FV4wRw6JNGBoZh8HhSzBsUTS8FkRiSEg4hgUvxJC5oRgYGIy+IvfobLw83Q8DJ0/Glg0pzatc6t2UBJQEHkICCpC2+qrwnD3/1y/aSm8zH8zfZxXBZk8DzKogU6M9ATsgHFS/0e09KjxIrfE4sz7EDUhrijRJQLo/djLeS5iGomUs1DQdZSv8YZ4/GtczjaiyMrze7SFbaeX9xnvLCrD6ySmBRF1OFypbGZAWFRXVAo/OZJDSkJeGPX8X79NjkCHU9CBkaDxBKKuPMzSeoEDd2l4CEgzoj/JbSRBKCHflyhWw2NXBgwcFoJOh8QQQ7HfZJMzrTGO7uX4LZSXBjf49KTOpP3yckHnr1q3CI5TVr2VeXVa/rg98sv/kTX8ur6lj80mA8qVuSJ3xfGf2EdOpMJ3BhQsXUFBQAIfDIfpUhsazv2VuWKUzD/YIpb7odUfqi5QdU9fIwnzcPCAIJYTm3HW/tUbpiufobZv7ISWnWdG9WrMVQMspVIC01a3T9v+B37IWP6vtPvZTbfexf9FsRZ9qLCqVsR9augNaaha0ldugJaZBi1mFF8ONGGxMAr1GWbne27hUVJlvWBX7ZfAxLoMPCzNFxiFs/W7MMq5DSumXiC2vQGLZTawt/RzRe08jKLMQK8u+RFLZlwjflYdZCRswNXG1yDk6MDoOQyJjMSR8MYYujMKw0EgMDg5ze4/OCUH/gHno4xeIl2cGYuDb0zDTbxq+vHqlbRRQfaqSgJKATgIKkLb+irC39EUtu/iKZi/B65l78Zk9CTA/RKjwQ4Chh4FJ6jWNB3BKZvXLrNaD1BaP8pTAewCppcaDlID0cPy7yF/6LsqSZuKY8V0cMU2Hy5H4UEDUsz+E9+kH+WDAttPV+oCUBrMejnSkc0+jlAYrq/jS6Kc3KEEoi4WUlZWJnHkEocoA1a257eyUfUOYQ4BA+MbiViw8Qs82WSyJ/co+JsyhhxsbYWhHGrdt+V2pM1Jv5AYCPUEJdAiZt2/fLuCZfgNBhca3M0Xx+DpSb9hPBHAsMMbQ+JKSEjH/Mbduamqq6Hd6UrPJvuecKaFeW47L9v7ZUm/kkTmKqTOUKwuMMTSemzXctGE6D3rlet7U2uMpkfZ7f/m5j1gM6IJmK6oiIP2p8iBtffu0I30ic5pai/aJfKU7D7s9STdkQkvegSfi1uL3S5ZhpA6QDjcuxTCTG5Y+2Jt0uRuQGpZifMwyLFi5DXM27sGKshswlt2GqewWkku/gN/aTIxP3IJVZVeRWHYNa0qvYopxPYLWboV3eKyAo4Nrco8SkA6ZHyEA6eCg+RgQME94j742azb+9G4Ahk18Ezs2rHRHf+g2O9uvxqpvpiTQmSWgAGnrLwd7Sv67l6Pgzs/MxxBqs8Flj0G1ZSmqLQ/nDecJf9T9+uGckk3by4aAtMpqBGzxOBY/E8m+Q5EexBD7MbCETRAh9vtjp+CIaSryE6ejOMkP5mAfXN4aLTxHWeCpqf1YbYnFnRO5cDH7qIvB9fS8uut91ZJTPg025plrL8ap9Mipy2CXhqnMFUkDldWv6dnGQiEEOvTSIRxgzkmCNv4+aZR6nrekXNV7uyXgKXPZF1I+vE+owzHIoi/Hjx8XxZJk9WuCUAlwPMeEHA/tZey2x+8hZaf3pqVMCUKZfoAhvnqPUIJp6Ymo7yPZj/qjfFwdm0cCUrby3eR9Hj1vnNuYB5lzHfO7slgSPUIJ6ujty7lR6oen3nCc1nWtPY7ftvxOlJFca+SmG/PqMiUNPUJZmI/RB5y/5Fqj76f79Z/+eeq8HUrABWR9/Bk0+zHXs5aiM9qeUvyNAqStb592pE/MKQ/TLEd//lh26V7NVvRF992HoW2nN2ku/nHVFgwxrsQYA3OPLgWBKAEpW0M8SBliP5IepHEJmGRYiVlLUmA6eBErS69jRck1JJXdQPS+swjZYMeaYx8hpeQ6lpd8hTXl1zFngw3z1mRgbEQshkfEYFj4YhFePyQ0AoNDwjBw3kKwcv1A/7l43W8OXpoZgFemzsQ0/xm48uH7cLlYF0FUGm2Hiqq+kpJAV5GAAqStvxzkHv/1E47SO3/JPIxjjm2ALRIVlqUCGjUV/KjXNx2eKRm2tAyNYjMAjnjsiX4LKb5e2Bzkje0ho2FeNB45UZOwP/ZtHDOykv10HDK+C0uwD25Z6GXdTJsIljjcydsBV/WdGiz6TYO4pZYAGnGEiRJMtqVBKj+bMIeGKRuvMSyehZJ27Ngh8uMxt6QsYEEPQxqodUGElpKZet/GS4Dgjd670rONaR3o2UuvK3qEEnQT6kiQJ8GEHBPqeP+QX8IcqTc8p0coZbp5c7ooMHbgwAHhTXju3DkBdR4U5tv4HlavaKoEJFCT70NQzbmZYfH0SDx16pQAcwSh9PJl7ldZZEzqDY9KV+6vK1I+UmfogS7XGnqEslASPW5ZlIrgmZtuTOfB3MZMU6DWGjlCO/HRCZRdvYYeOe+5/imruELLKUEvq8pB2voGasf7xG9byp/Wcsqm97QXf67tzsfjO97D75PTRN7RUcZlAo4+2GPUDVHl80bH8XWsYm/Cm6blmJWQiljHSTcgLb2GFfkfYc6mbESb85FSchXLym4gqfQ61pV9Cf/k3Zi3eivGhC/BiPBoDA+LwrCF4Rg8fxEGBi9Av7nz0XdOMIb4BuEvfoH4w8wAeL01BVu3rYfLVdFqzhqdeDZRP01JoBkkoABp668GuWd+rWWfvjPavAdf5JoELKpQFeyb7BWowGZLg83men8JSBOQNX+sG5DOkYCUHqQEpG/hiHEq8hJnITNkNM6sDUbFw1SsrycNhdMah1sH0+Cs+KpmEm09QEojnN4v9DqiwSiNx5Y+6oGs/FxCHX4PeulkZ2eLPHkEOoRqDFdkER5508MEea4MVymdtjlS/hxPhAgE17L6Nb0UCRzotUigw7Glh3n6saYfF/rrXfH8frKQOkO5yLy69Lo9dOiQCPFlWgKCNaYp4E3qhtQVeU1eb5sRoz6VEpBzMGEoQRxB6JEjR4RXPDcPpEeohKDsezb9+NCfd0Vd8fzNev2Qj0m58b7cQMjIyBAglBs2nK+YI1RGH8jRKXWGR/YVm9IbKZ1OenS58OHXd/CjnCP4kbkYBKTPKEDa+vZpR/1Ex4nvabnFWVp2MX6XcQDDEpIxwmiEl/Fe8CkB6IOO9CD1YfV6YzxGL4nH/LXbMTt5F1aU34DxeAXCrKUYE7YMy/MuY1nJDZGTNKn0BlLyPsbkmDWYnbwJIxZFYXh4NIYtjMCQ0DABRwUgDQpBP4bX+wXit37++J9p0zB99ixcvnAGcFaJYLY6ghg6qeKrn6Uk0F4loABp6y8HBKS2sjup1m2otEWi2swK9izSFKcgYT1AS8HP5oKT7eF9CEhNgM2IjDneWOM33O1BOt8dYp8dORH7Y6bgsGka8pJmY8dcH9y0JKIiq/m+u9Mag5t7VqPq5hetPjPT2OONHkkt4X0kDXe+t8wXSQOV3k8EOjI/KI1ThitKzzZlhLb6UKj3A+vrC4JQwmt6WDG9AaE2gQO9femJRQjBvpZgoi5oIeGFOt4t+OKpMyaTSehmcvIqUV1chvjSi5qehRKEcgNBgZt6h3GrPqCHavoP5nV6IjKdRGlpqUgnwTzJ0ouaodye4fFKb+7vESrnF84hcuNF5lnlNc5HMj8oU3iwwBhBKDfd6NnODUJ1a1sJSH2R/0c8vw03ejjP1fe45/Obfr8aX1VXo+/efPyAgDS3VOUgbX3rtON+IkK6aTlF03s6ij//5QYrhjGs3mSCF0Pla0LsG3dchhE1Vex9lsQjeG0G3jWsxoqCy0g8fhsrCz/Hqvc+wPKS60gs+wrLyr7C2uPX4L9qN+Ylb8MbhiQMpedoWDSGLoyo9R7tP3c++gTOQz//OXhlZiB+N2MmBr41ERlpqaiuuAU43XNj67lsNF1z1TsoCXROCShA2vILQlbB97Vdec9oluM/fDrrvRc06/G//Kf16J2z2cmoZGi92YRKawzcuRmbDwIpqKhk2T7HgBuQOs0GpM0ajDX+I9yANHQsWMW+FpDGT0fWovE4aHgXN8zxqMyKRZWleTYRnJYY3LQn4c7VD1t9XpdAhR5LNCqbAqpoqEoDlUcCMhZL0nuEsiCUDFWUedvkd6gPxLW6UNQH1kqAfUSPKpkjlJ5WOTk5Iu+rDIuXgEJ/bMo46kqvlTpDfWEjHJVhvpmZmQKgsUDVJ598gtu3b9UJdCRckHpU23nqpE0kwH5g2g/mCGW/EWQfPnxYbAgxfFu/cSD7neOgK437pvxWOc9QdjI0nmCZxZK40bdnzx6RV5cQmn3AjZy6wBr7qa7rbTJo1IeKCBFC66tXrwqILfPqMsf46tWrxSaC9IhvaXG5UIUKOPHusZPobS4SgPTnKgdpy9unneUTgG7POcoins0ux8927kOf5SnwMSTAx5D0UIDUx7AMXqZEDDPFi9dPjF2F+WszMMWQiqQjl7Cq7GusEO0GVpR/hdVl17Ag4xB849Mwd0U6hi6MxuCIxRiyKBpDFoQL79EB80LRNygErwcEoa9fAF6aEYC/vPMuAgJ88en5D9zpvhQZbempRr2/kkADJaAAacsuDwcO9Nb2ledrtqJCbd+Zy3+XU/aFZi++NtHqcFVZE3AzJwrYmYivbYSkCui1T6Cn+qW5+6XSZsC1LBOS3+mHdbNHYPPc0cgInYCssDeRGzkRh5dMxh7jDKx6pw8ub4vCzd0xqDAbUGkxoNrW9Dyk1dZY3DEbcOdiMarhbNUiTXJmpleN0Wi8J2yThqj0ZuNR3pfGPA1U6anDx9PT00XRFwIBGjkEazROlYeOlHLbHCUI4FF/Xle/sM8IsekRSkBH6EBgR6+2pkCNrvZavd7wt8v7EurQK5Rwh+HT9KQmDKDcmaeVcI3eoAretI2+yE+V+sL7+nP5uDyyrzjfsXo5vajdYfGrBQiV/d7Vxv/D/F4pKx7lOd+H6w11hWsN9YaAedu2raJiPNMRcPOG4EwWGJP9oo6tKwHqiLxJfZHX5FH/OKNFmELnvffeEylYuJlK0K3ve/044jpE4N0qt5rfsqz0fWi2Qmg55fixCrFvWfu0M717enr3Z3NOxDy59xy+ZS3M+6X5YNVfNpnRJ2GNgKTjjIkYHxuPUXEs0rQc3jVtpGEZRhkS64SoLObkUxOi7xOTiMnGFASn7sKUmHWYk2xFysHzSD56EdG7j2J81Cr4J21G6IZdGLYwGl4szBS+GEMWRmFQyCIMCnEXZnotcB5eHpoxPQAAIABJREFUpfforED8fkYARk4egx1pKbWeo62ia+pDlASUBBogAQVIW3aJAB7RbEUzNHvJph/YCj74tiX/U81eXJmesxPIMuCLnCXA7qW4bYtVgFQB4q6TYsFmwMfborFq2gCsC/DGlnkEpONhXvQmciIn4eCSKTBHToYl7A3cyDIIQHrbYmxGQBonPFLvnNoPp6u6TQApPTcIbyT8lIYpr8lGSEYjxu2lkyuKvhCs0iNUnx+0ATO9ekobSYCGKgEcQ0xpnBYUFAioQy8dGqDsa0IICfD0Bqo6v3+or9QZ6hDlSKjDc+kRyjBfehIS6jDXZF3eUJ4goY2GifpYDwkQVhPofPTRRzhx4oTI9coNBObVJdCR8I5pRNj3SlcerCt6GUkISp1h41rDzRnmLmYOY6YjkB6hdW0cKL3xGLDt4C77iWsNU+ecPXtWbALZ7Xaxkcq8yRJ6S53R//fQjw15zseZW7lVbjWANOvSFWjWAgFIv6sAacvap53p3dPTuz+593hcN2vxZS2n5KOe9nz8s/3Ytd/vPoA/rNmGPvEr4W1cWlPVPlFAUVndnpC0vvB7n7hEeMclior2Y2ISMcWUgrmpOxGcsgPTTRsxLSENM5enI3jjbsxYsR5eYUswPNzdhi2KxqDQCAFH6T3aZ04wXguYi1f8AvHSDH/8dep0zPSfig/PnWgVFVMfoiSgJNAYCShA2qJLxHfzzj71tOP0Wc1ehP/KOgotuwT/ZjmMs/aVQFYsrmUnwGmOR5UtuuvAMQVCVV/bjDi3cSFS3h2I1EAfbJk7GjsJSEWI/WQciJ2G9NleOJsWhmu7lrgBqdkNSJvDm7Wa+X7NsbhZbIHLVQnnXUeMxsyeTX4ujRZ65/DI8OktW7aA+Q4LCwtFrkNCVP2NRun9mv656rzlJSD7goYpvanoDUp4TahDwEDjlCG+BDo0TvXVm2l88jqPDzJUpcHa1Y9SVpQb9YYglMBsx44dIrcuPamZN68ueMNr7CfPxzzvt/yoUZ9ACVDu9Kgm0KEXr4Q6BNqEdAzxpb4QhFJ3pI7II8eA1Af9ubymjm5PUMpBLzOuNdx04wYNq8aXlJSItASMPNDf2D963ZCQ1PO6/jXqvHkl4Clr3pdrDf8bsDAf1xqmYeH/BuZ+ZX9Tb9hkv+vHQGP0grpHL+3WuImx5nKh8Np1PG89Bi27HN+2FexoUQNNvXnnkQDwyKOO4kAtu8SpOQrKtJzSrzRHSb7mKHYRlv5qRw5eWrkeA01JGG5MwGiDEeMMRhCS0pu0PkAqrxOUjjYmYBy9SiMNGB+zFL4rNohiTFPiV2Jo2BIMioiGV1QMvMIWg3B08IJIDJzP8PqFYO7R1+k9OjsIL/sF4tV3Z2LElInYtGkNnNV34KqpTfAwuiZ052FeqF6jJKAkcB8JKEDaogvEL+xnn/oX26kzWnY+/jWrCD1sBQg2Z+K21QSXhSHD8XBa4lBpi1XQTIHTLjMGKq1xOJEShJTpEpCOwu7QsbCFv4mc6CnIjpyM9NmDcTkjCtd2ROHmrhjcNhtRYWmmdAfMZWox4OaRbUDV1+7cP/eZJlvqIRbboYcGoRpBQV0h2C312ep9HywBaaDKP6A8EiQQ6LBY0vvvvy9C461Wa23RF4I7GqZ6j8bGGKVd+blSbnrZ0bONmwcEOoQAeXl5wjuKHrnsB4Jp2T8P7lH1jNaSgOwTCXQ4vxFe0wO+uLhYeCkShBLqENpx3LPfZdPDna6sEw357VJmPPL5BMbSi5rpJA4dOiS8qFlgjGsNPanVWtNamtC4z5F6w6PcPKD3O73gGRpPr3im1mGqEJmGhRsI7Pvm1hm+7759+1plfhUOpC4XLlVU4Vc2AtISPOYoer1FDTT15p1LAtYCL81eHPt0dvm+x63Fh7Tski80WxE0RzE0e0HVv2cdvvnbzTb8cTlB6TKMNjYckBKUMtyeYfej4hIxJjZBVLf3iTbCOyoO3tEGDI+Kg1fEEgFIRWh9aAQGhIRhQPAC9AsKcXuP+s/Bn2b649WpUxEUMA0fXzgrJghXm1khjZuf1LOVBLqOBBQgbdEF4hf2vKf+t738lJadh5+Yy/CM5Rgctk0inP6OzSS8SF2WGFRYTV0GjjWHB6B6j2YChW0EpavtJhw1TsOaWUOwPtAHGfNGIXP+GFjD3kBO1BSk+XvhYNw7+HR7JK7tiKwBpCZUNFORJo6fakscbuxbh+rb19rkr4mnRw4NIl6TBlLXWYTa1y+l/KVnG/OvESoQZBPM0eOKVeNpnBJESE8dvYdbQ4BGV38ODXnZKAsa+oRk69evF/Kl5y09CVks6fLly6L6tdQX/WiROqP0Ri+VtjlnHxBWy6Iv58+fF17UBw8eBKvGb9q0SXj9Ulc8vUI5Bpob7nQ2HZP6Io+EoMwfKSMPZNX4srIykVuXMJr94XljP0l9UWuNp3Ra9z7lz1Q5BKH0BuVmKb3gjx07JtKwsNgiPanZ51xr6gKhfKylPKgJXQnYWwOmiyAepxM3nE781ZEHLacMPazF41vUQFNv3nkkwHR2uceDNFvpxy/ay6/+zF52+3s5ZR88mV14Q8suPa1ll3+h7Tl1pVt26Re/3X3o9iup2zEkYSVYjGmkIQnehsSathSjRF7Sb4bdexuTMIJN5DFNhHdMPLxiTBi+2IgRUUZ4RxgxPCwGwxZFYUiN92j/4EXoN3c++gbOw2s13qN/nu6Hfm9PwdbUJDirK1AF4tHGh7Fxo+vihQvIz8vDsaNHazePuXGs5vbWncvVp3VGCShA2rILRG75t7Ts43k9bEXobTuK/zEfxMfWVaio8RitbiNApQBjxwaMHb7/spfCETkZq/29sXGOD7YHj0Jm6BjYwsbBETUZ62cMwwcbF+KzjEh8uX0xbuyMwa0sAyrMzVPFnvJzWpfgTnYSnNc/gpMhn51xfle/SUiAfxb1TS8WGqjSOD1+/Ljw0rFYLMJLh8Yp4Z2EEp0NurTU79HLi+c0tKVxT3ky1+GuXbtE9Wumk2C+PIZYM0UBjXHZV/p+UuetLwH2Q10wjdfYV/SiZt+xD7l5wFQHhNyE3YQ2+nHQUmOts72vXm7UGTZekyCUXtQs6CY3D7iJwzlM9lPrjxL1iXoJyLlL6o58jPcJrFngiiCUoevcBJKbB1xr9H3fXsY1U5h4pl+Qv6lZj/wD5nKi2uXEsEPuKvb/aC7Z3bIGmnr3TiWBHaXPabuKnu+1t/w//sZe9NtejrJf9s4u/c33Lfl/p1lLfqHllv9WsxcN7Wkv/vwHlsIvfrXjEPqt3IzhhmUYYVwKL5MJI0wmjI5bhlFxSd8Iu5f5SJmTdERsAryWGEUbvtgA78g4jIhgeH00vBZFYvB8d2Em5h59fU4whvoFoa9vAP40azb6TJ2JaYHv4sL5M2B+Lw59ZwMtEJezCpVVldi3Nxeh84MxYdwY+IzwwkifERjpPRzjxozCbD9fbN+2FV9/TVDqhLO6qllVVb2ZkkDXkIACpC27PuSdfUrLKX//Z+Zj0OylCLDaccdmRKVVhdR3eMin4PbDez07lmH3/LH3AFKG2FvD38DO4FGwLpqIj7ZE3gtIM5sPkFZaDRCe27YEVH16FtX8g6IIaadd82icEuiw8jUrl9PLip5tBKHM+0pg5xkaL8NV24uh2p6/hx6CEujwvgzxZWEdhmm6Qeg5fPZZ/aHxEi502oHYwX4YgQ4BHEN8CULpRZ2TkyNyhBKcsI8JdagrEoKz79vzWG0v303CYwlBKT96hBIwsygf5UxPQoZW04udmzgyNJ56wpvSl/apUPSiZgoQudYcOHBAgFCGxhN0y0039n17X2eo463ikVYDSImLZuWfgOYowd9ZSi0ta6Cpd+9yEsgu+LGWU/yBll36lWYvxgvWI/j1FhsGLdsI77jlGGtIgJfJAC9TfL2AlHB0RKxJwNGh0XHwio7DiMia3KMLozBsobsw08DgBSL3aN+AuRjkNwd/9Z2N382YgQFT3sLOtGQA1W4w2gjb47PPriBmcZSAoWNG+2DiG+Mw8Y3xApS+MWEsJk98A2PHjMJIn+EImhOA06dOKveP9rlMqG/V7iWgAGnLrg/2s09pueVn/iMzD5qtEJm2zYA1CqJIjAJsDw/YlOw6tuyyl2GzvxfWzPYRHqQ7g0di14JxyIqYiNSZA1GSFICPN4fjs20R+CIjWniQfi0AafNsLFRajXCaY1FlNuDOhSLxJ4VepOrWMSSgBwN6WEAvKnpTsfo1Q7MJQvfv3y+8FSXQISCRQE/BnAdXvpYgR8pNHqXsaOyz6Au9BwlCKXN6SDHEVwKdjjGqOt+31OtGXTrDX8zr1BuZI5R5dQlCmeaAmwdr164Tmwfsd8Ic/XjgNdW+KQMpI8Jjvb7wupQhwRPTDlDO+fn5+OCDD8QGDueuukLj9aNT9qv+mjpvXglQJ6RXrl53+ClSZ7jWEB6yUBKLXXH+4zzIvLrsX9n3ss/lnNmRdIZjmBuLLX5zcpOa0QPVSD5xAZqtGM/Yy4Nb1kBT797VJPBsdulvfuIoufaUtfiWZivhOLup2fO3/o31PbyyPgve8Wsw2sCq9QnwjkvAyLilApTSe5R5SN3eo/ECkA5bbIBoUbEYXpN7dOjCKAzReY/2DQpBf/85GDArEH/09ccfp72Fab7TcfXCGTjhBH07XTQ+HmCAcM75/PPPEBQ4W3iMEopOmvgGhnsNwaCB/TGgf1/Rhg8bgjcmjMNbUyZi9CgfAUwvnP9AqC/nM3VTElASaKgEFCBt2fWBgHRP4ZkXzKV4xWLHRdtKVFrjoELrVYh7V/Wg5dj/KtOA9TMHCUC6KWgkts8jIB2PzaHjscF/GM6vC8XlzWH4bGsEvtgejRs7luDrzDjcyWouQGqC02JAtTkGX5/aj2oXd3LVrSNJgH/2GK5IsEDAQI8rGqcEoTI0XgIKaah2RAO1rYxpCXNMJhPYaOQThDLXIYuF0LONYIAglN65+jBfCXDksSONq87+XRku+8knn+DEiRPCi5ohvps3bxZ9Sw9GqTPsf9naagx2tM+VOsMcq9QZeggSlNEjVG4e0KuQ3oUShDKlhARxnX3sddTfx/7hPHfu3Dmx1mRnZ4P5Qenty/5l9IFeb+R609HGb13fl/M+f3eL35xAlasacFVi/4dX8Yi5AJrj+JSWNdDUu3c5CeSU/OJZR1nRi7aST5/PLsMLliLnty2FdzR7foVmK3D+7x0H8draHRhmXCGKMY0kLJVgNI6eo/EYEWNyg9HFBtCDdAjhaLi7cv2QBREYNH8h6D3K3KOsXN/fPwB9Zs7Gn2b4YvCkCdi1egWczio3GHXVRAI8IMSe60RsbIzwDH1r8kSM8BqK/n1fR78+r6Efj31fR1+e9+sjrhGUTn1rMrxHeGHa1LfF/KUAaYvPYuoDOpUEFCBt2fVBeJDmn/leVjnCLdtw056AO1aT8iBVHqAd2wO0Cf1XbTPi003hWDetP9YEeCM9aBR2hYxG5oIJWOvvBVv0FHy4cWEtIP3SA5AyPJ6tKYC50noXkN7O34lq5x2xk9up5vYO8GMaAtAIdFh5mR6hzLtH0EDgIAsl0YCTYd0EFNLI8zRY5XV1vOvxJoGOPsyXxj5TDrAY1Z49e0ShHYb4Mmz0fn+w2Zf61gGGX6f4inXpEI0p9hc3EAjkuIFgtVrF5gH7V9/fUmekvuj1Qz6mv6bO3R7olCHnHjZ6UXM+Ygg103YwRyjlzrD4+nRGryv1PadTDNA2/hF16UddX4nPk8WSuPHDfNRca2ShJI572eeeekHd4TXP651BVzi+OZ5b/OaEyD9KD9Jz12/jbzOPQrOXmFvWQFPv3uUkkFP+cy33RJHmKNqvWfPTnsotP/mDvcfPPGsp2KvtP12k7Tt9+vs5JUW/25F7+6UV6zHUuBxj4hIxOs6I0cw7GpuAwbEJGLrYBO8oE4ZGxmJoxGJ4LYrG0IWRGBIajsHBCzBo3gL0DwxBH/8g9PGdjZdnBuD1qdMwc8bb+PqTixDl82o8R13Cl/T+cfbvHT6MMaNGYdIbE+Dj7SUgqACkfe8FpISkEpwOHTII0955W3iSbli/XqhwQ+fDFtd39QFKAu1eAgqQtuz6UONB+q/mAmRbt6HCvgROCwFp0wBPU+CQeq2SfVuOAac9HqeXB2Lt9P5YF+iDzXNGYXfIGGQtnIDVMwaiOCUYF9NC8fHmRe4cpBmLaz1Ib2XFosJqEK1S5PJtWl9Wm2Nxe+9qOCuuiTyk7X6+7gRfUIIBQgF5Ln8WQ0tZ+IX5Kgka6A1K+EBDk8ZnXRCnMxihLf0baOTyMyTQoaHPqsiEZQyjZo485piklxQ9QWWhJPaL+kMtR2fbHqWu1NUfhKH08mJeXQIderVJaCN1p6XHWGd5f8pNLzu93hiNRqFH9BwkcGY6CXrjEqxJT1AFO9tWT/SfLnWmrj6RntTcPOBawz6VuUE7I+h8WP3kmsE80i1+Y6oPrjcArlc58Wcb6zYU7WpZA029e5eUQF5eDy0d3cVvz8vr8c/p5T21XDyqievlPcV1e9HSf7TmuV5Lt6CvaSW8jPEYI7xH4zE0xoQRi+PhHWnEkMjFGBoehWGLIjF0QTiGhizE0HkLMDhoPvoHzEMfvzl4xdcPf5jujwGTpyAjfd2D4+k9lK3iTgWiw8Ix1scHkye9IULphbdojeeo9B71GjYEQwYNcHuS9n0dfV5/BWNGjxQFnKZPf7d1iq15fHd1V0mg40pAAdKWXR8EID1+5nXzIXxkXwWnNRKVFhZpim+SB1xbAi712U2Dcl1dftW2BByImoLUGYOxPtAHW+eOxM7QsdgSNBJbA0fg/fULcTFtIT7eEtaigFTmIb1lS0L1zU9ViH0rrGI0VAkT6Nl2/vx5FBcXixyhsvo1DVSCOzbprfOwhl1Xe530YOKRRq008gnLmOuQRi4BGqsnM0covXIJQz1v7CO2ukCc53PV/ZaXAPuB/STz6p4+fVp4dLGaOUPj2b/sb+oMQ7vlOOhq4/9hf6+Ul9QZ3meqAXpR01M9Nze3psDYWTFv1VXRW4I4pTMtrw8N/QS51jB/JtOwFBUVYe/evaLAGGEoITj1hY26w/7ntYcdR531ddQHFpZqjTVBAlIeh+0pgmYtSmtZA029u5JAHRI4cLL339tPHH3OUopetgL8a9ZB1x/X7cTL8SvgFROPcVEGjIyOwaDoaAyKiMaQsEhRmGlIaBiGBi/EkHkLMGhOCPrPnos+voF4bcZ0/OGdWXj9jcn48KNLcFWzLGzDb59+8gmmTpyEiePGiZB5fVi9DK8fNGgAZs2cjklvTqgFpPQkHTSwH6ZMnohRo0aJdazhn6qeqSTQ1SWgAGkds2MzXhIh9qfORJt34ZY9Hk5LFKotRlRZTQqQKi/aLjkGKqwm7AoZi/W+XkgL8MGWuT7YHjoG62YMxJ7oyTi3PhQfpC3CRzpAen3HEtzcHQfpQXrHEie8SJsCmwlIXZZY3DKbUPXFhQdkAOrqC8W9v1+CAB6l4STPeZ9Ah15tNE4vXbokoBzDtWW4ogQ6hKA0wDqrcdncv0vKikfZaNTTE5QhvvS4JWymrFk0hN5tzA+qbu1HAlJ3+I2oK/LIc24eEFzTi1rmO6R3G4u+sJ/VxsHd9BBN0S3KkpsxhMuEZZyXCJxZnIqh8Tdu3FAbBO1HZURfeK4z0mOXUQdyreHGDzeACEKlJzXXGNnk/NmUsdOVXks9ocy4XnODpqVvApC63KHGc4rOoqetZEgzWmPqrZQEGiSBF9IPPfFizim7Zj9+S3OU0ZP5w7+1lVz53Y7cO79ftgH9Y5ZhUNQS9I+KqgWk9B4dFLIQg2u8RwcEzENf/yC8NisAL707A7+d6ocFq1LhggvV7mW/wep05tRpjBs5CpPGT8DggQPQTxdW7w6zf722qv3A/n1rASnhKR+fPPFN+Pj4YPfu3Q3+TPVEJQElAQVIGzRhNuZJLxw69ITmKH1Ocxz7aU9z6b/9wFH0wX5LCm7ZElBpMaDKYoBTwcEuCQebAvQ6y2u/zorF+oDhSPUbjnR6kAb7YNv80Uie1h/FywNwLjUEH6SF4cMt4bUepM0NSAlHmYeUgPSOxYg7H51Qa8FDSIDGKQ0nCXQIGHJysrF161YBHmTRFxpYbBLqdSUjsym/VRqnEiQThLJQEsPiGeJ75MgRUSyJ+VlZTZmAjXBaQjge5flDdK96SQtIgKCH0JrpDAh0mOvw0KFDYLEkevoSdOvBhNKbxkNRykxCMcqSRdvS0tKEFzXhWWlpKS5evCj6gHDNU2fY7UpvWmDwP+Rbsi/ouUtwfeXKFZw5c0Z4UTscDgFCOScmJyeLjTbPOZPzL681ZR7uCq+ljKgz1B3+XspT5qLm5kFrAFL61Um9S/rgCr5nyd/RGNtLPVdJoFkkkJTUQ8spydTsBeefs5fi8ZyT0HKOV2rZ5a6nc0vwH1vteDU+GUMiYjEoPAqDF0Vg8PxFojDToLnzMTAwWMDR130D8fIMf/y/d/zw58BwlFz+lAMcrkYS0ryjxzBq+Ai8OW4cBg3od09hJkLQwQP7Y+zokRgxfNg3Huvb51VMmTJJAFL+t1A3JQElgYZKQAHSZplPxZsAj2h7S7wfcZRaNGv+YW1f8fmfOUovDTYfrLpoT0GVbTGc5gRUWelBGqcAoYLEXWMMWExiU6DKGiuKk13fFo11vl5YP3sE0oO8sS14FDYEjUTqbG+cXDcfH6SG4ILwIA3HlYxIfLEjCtd3RuNmZgxuZcWA3qN3avKQPiw0FuH1lhg4LbGosBhw+8zhhs6Yne55NEikUVLXj6OnjjROCUJpnDJHqAxXpNeiLPyiPNwaD3NomEqjXhryBMs0+gmaCUJZNZ5Vx1k8hB6GBNP3u8k+lcf7PVc91ngJSH3Ry1de47vxnH1EEMp0EtKL+vDhw8JTkaHxhHYEEfXpDMcC4V5XgDMP8xulzkigwzmIocAslMR0Evv37xcpPJjK47PPPhObB3X1dH19WNdz1bXmkYBeV/TvyLWGmzwShDKdBHOEMs2BPg0LQZ7UGzln1jeGHvR4fa/rjNcpC33j/EIQSi9qFuUjcD527Bgodxbm46Yb+6S1buKThFe9C7ZPr0OzHlE5SJvPQlXv1FAJpKd313JK3tSyS8L/Kfd43Iu5J2O1PScjtb3nDNr+03FPOgqz/mnXgcv/mbz1q35RJgwPDYP3vAXoF7wAfYJC0T8gGK/5BeGlWbPxp+m++D/TAjBn3RbcrK6Gy+UUkLQxOnXyxEmMHjkKb06YgCGD3R6k/fu5K9cP6NcHo0d6i0JMA/r3ra1oL0Pv+/frI0Ls6UG6a9euxnyseq6SQBeXgAKkDZ0yH/y8EHTT9pWnaI7CL16wFX+o5RRfesxa8GmU1Vp1y74CVdYoVFkS4LTEKECq4GjXgKPsZ0u8AKTVBKR2Iz5MnY91s0ZgY8BwbAoagW0hY7F6lhcs0e/gVGqoAKSX0haKEHsC0qvbI3FtZxS+zlwimgCkTQyxZ5i/yxyNakus+G53Su1dfCFw/3waQ/SokhXjCeYI6OixSPhACEHDURmdjQeh0uCm7KRxz2vc1Weuw5ycnNpch/SSonFKzzZ6HMrwUjVI26cECENlrkP95gG9FgkgpEco+15Bz8brDuUmoRh1hjKlt63cPDh16pTwxmXVeG7mcB5rTbDTPkdl+/5WnNPolUgQRy9qbh4wnQQ3hTgnqrWm8Xoi1xgeqTP6tYYpJbjptnPnTrG5yfzfzM3KzQP2g+daUx/EbslR5Qak3LCtxombt/CE9bACpA+2PNUzWkICdHgKCemmAe5G+959/ohmLxqoOUrO9rIVXPrnjGz8H9Mq/Hl+BIYFLcSAwBC8HBCE130D0H+6P/q+PRMvz16AI+cvwcn0EXRIaKQS8f/gpEkTMX78eHiPGCbC5mWRppE+IxAU4I8RXkPvCa2X4fWDBvbHlEkTMXLkSJGHuZEfrZ6uJNCFJaAAafNOrdbid7Q9Jdd/ZS7GI7bjVT0dR6v22NJdMMeJ8PpbtkQ4rYuFJ93Der+p16kiSR1pDBBGutNKxMHpSERpkj/WzRqGDYHDkT6XHqRjkPzuIBxLmoPTa0Nwfn0ILm5aiI+2uj1Ir26PEoD05u7FzQxIl7jBLT1Sj2wFXK3nKdGSK05DPKIIdBjiS49EwgXp2UbjlGF19GCkkUXvLNmk0aUAz72GK43Q+gxTFgCh/GjsM48kvaDoDUWvqPfff1+Ei9I4JdQhMKjrxv6s77G6nq+uNU4Cnvqiv69/J15nXxEoMD+oBKHM60UQSo9Q6obUFx4lpOD4UHpzV2/0OiPlwmuUGXWGMJQyIyjjnMQQX6aTkF7UnLtu375dLwTV9yHP1a3lJCBlXZ+cObcRXMv8oHoQyk03udbI/pd6o59Tea4fM56Pdeb7+t8tdUUepayoL9QbPpebB4zqoLfYvn37BBShFzWjP7j5ybXfcz1h38lr9fVjy40g+c6uGoAEVDurcLmiGv9kOaQAafNaqOrdmkECj5mL/0GzFczV7CUbNEcpNPN7+NmGXfhjuAGv+QdjgG8gBs7ww6vv+uKPU/0RuSkDN6qdcDnda1FjVyTOoREREQJyTpn0Jug1KjxE+7wmQu7HjxsjKttLr1F57PPaKxg3ZhRG+XhjxsyZKh+9nGrUUUmgQRJQgLQZpsuatwhBt587ylZo2XlV/2AuxCO2E/iTzYbPzclgeLHTbMItmzu8vlp5UHYdD8ou3tcVNhOqLQa4LHGoyk5CTtQUrPMdirQ57hD79DmjsfrdIShfHYL31wbjwj2ANAoSkH7V7IA0RuQhpRfp7T0pcDnvH7bcoPm0jZ4kjVR+vDznkV5UBAkM8z158qQAoTScCOtYoEQaWjSs9IZYZzY4m/rbpMzk+0jZ8UiDVVaNt9vtwjhl0RcCAvZcSmDWAAAgAElEQVSDPtdhGw0V9bE6CVBHCAb0cIDnhAj04CXUKSgoQHZ2dq0XtQQ67H/Z93IsqONdCHo/WUiwI+VHmTLMl6HxR48eFZsH9MglkGZfsJ/UrX1JQL/OUGfkWvP555+LtebAgQPCW5FrjfSilmOC/S7P1bFhOqOXE/WH97kpw+gOprvh5gG9cZmeoGOuNc6a/y5AZXUlblQDf3IoD9LmM1DVOzW3BH685/jcH2efhGYrgWbPu/Fi1gH8yrgGf/VbiL/MDMR/v+uL/w5aiGMfXIDY/hYepGi0Bylnfm4sjRkzBpMmvoGRPsPB3KJuEPraNzxHZRGn4cMG4+23JmPcmNFifeX7qLW0fa2j6tu0ZwkoQNp8c2ZISLff2E8laXuK8F17QbnmOAFf23Y4s1bgK3s8XFmxqLDGoNKyFNWqir0CpF0EnFbYjG5Aajbia+tSZASPwnq/YUibMxxbg0cjZfoQbA8ehxOr5+Hc2rm4mBqMiwyx3xqGKxlR+KLGg7Q5Aaks0FRhjQdD/+/YEuGquKGbqdveIG/sHxnuMtMjtKysTBhM9FakJ4kEoRJGSDihN7jUudtIvZ/hTrnRS8dgMIgQeRr9lDEL7Og925h3krBAAgQOKnne2D7VDUh12kISILxmXl2mk2CIr0wnIUGo1Jv7jY2upD+eGwR1/Xb5HMqM6SSMRiNMJpOAOvS2ZTqJoqIiUShJhvhKzza9rniet9AQUG/bSAkwTyg3DximTY94pgiRm24M5eaY0OuLfjzUNV7UtXshKdca6gsbz+lJTU91QhLOVZ988onIRU0Q6qkjco3RX29k97bN02tyMxIkVTorUVEFDD5cWqxZ8l/+oa10pGYtGKxll73x3Z15P2o+o029k5LAQ0qAIfh7isO0987ghwfO4cX956HZiqu7W/Kd/7DJgl8uisWv3glA0LoMfF1xB66qSghKyij7h9Aw/qeMjY0RuUbfmjwRo0d5o8/rbkgqw+3veo6+Cq9hQ0T1enqPTpk8ScwXciP4IT5evURJoAtKQAHSh5wd63iZmDCPx/zAkQ/NVuj6rrkcBy3pqLYtFjCQXnQdKTRafVfVX80zBmLhssYAZiM+zYhBqv8wpPp7YVOgN7bOG41lk1/FfsMMnEyZh7Pr5uPC+gW4nLYIl7eE4fOMSHzJIk07otCcIfZ3fxc9ug2oMsfC9cUHqADDuwA4K+BC64fc8w/M/QwbeiDSs41QgfnDWFCBHqEMVZRhdjKsWxmd9xqd9cnD03inYS8hMo19Gqcs/MJ8h5Q3q1/Ts03d2pcEpN5II0APCggSCELpYVVeXi6gDgslMfUB9YUggiBPD3XqGy/q+r2bCZSZ1BnKhvrETRkCM+Y7PHjwoIA69GKXfdO+Rk7X/jbUE/YLDXDeeM7GtUamlDh79qzYQCCk0681+lzKSi8att5IfaG8uM6w8ZxzEWXLlBKMPmAKD+YC78prTUDxaWj7T+Pf956D9t4pfP/AWfzcXN63DutLXVISaH0JpNuf0rLy/vZbOeU//5a58PdaUl6PX9jPFmq2IvwoKw//snIn9p2/2CwLDOdkeufPmvEuvEd44e0pk/DGhHEChA4UIfevidykQwYNELlK33rrLVG5fsKECeI/a7N8CfUmSgJdSgIKkDbfpMokzrmnVv/IVsadJPxD9iHcsmxEhS1agdEu4i15F7wpuHpXFnFwMcWExYD314Rgje9QbGQF+zk+2Bw0EklvvY6i5Hk4vToE51JDcWHDAnzcaoDUgEoWfMpagsqLRWJnV6QJclbBCedD7fQ+7PpBQ5VGqjROCXX4h4jeicwltm3bNhFSR2gnAR5hhIQ6EvQpQ/XBhqo0UuWRMqNHKEEoK/myaAiNU3qDyuIVEsB5eoc+bH+r1zWvBKg3+tB45nnNysoSXtRSN6TeyKPUHaUzD9YZykjqizwS6jA0nuCMqQiY65BAx1NnJITjUd3ajwTkWsN5Tq41DNemFzXDt/VrjdQVqUtKZxquM3rd4bkEoZQ1c4AzPygjQPRri15nupreyN+b/MHH0LKO4CfmUmj2fDydXVb5U3PJq81ntKl3UhJoRgmEoNsjOSfMPUTI/RHMKjiFSmFFNG3dk3MBfU+/unEdISFzMcpnhGjjxo7G1LenCGDK44TxYzFypI8Ix58yZYqIKuM8r25KAkoCjZWAAqTNNzsSkO49vvpH9pPoZiu54J2bCWQuR5XV7UF6FxgpeKZk0XXGQIXVgGpLHKot8ciLn4XVs9yAlHCUkJSwtGztghpAOh8XNyzA5U2L8Ak9SLdF4svt3/Qg5XuyVYmcvk2XZaU5Fl+VOgBXFQQgdbnxaNP+1jR8MmbxBIad0nuEXlebNrmrXxPk0MON3qE8V0bpN41ST4NdwhseKTMJw/g8Gv2ygAWNU4b5EuoQDjBstK4b/5xKg00e63qeutZ0CehlXde7SQhKCEeowHBTglDqDsN8WWCM/UzPNunddj+98Rw7XVm/JADT6wyvMdUAq19nZGQIzzbmCD19+rQI82U/1GV8yX6U+iKPdfWputZ0CdxPvnyMwJobbixuRQ94pmGhZ6/cQODmEPtd6k19OiPHiNKTe4uueeqMPvKAeXUp69LSUly6dEl4shOG1nVjX+n7Up7LY12v6YzX5O899Nk19Mo8jN6WUmi2ottPOEqrfqwAafPZrOqdmlcC6eiu5Z44+jfWQjyaexDmz66KwkyNr1v/Ta2mTrj1woXqqkrk5tixYH4w3pwwDiO9h8Nr6GBR4X7C+DEImD1bOFTQruBN6tM331VdURJQEqhfAgqQNt8EKQBp8erH7CegWQudZms6btsMcJrjlAep8iDtsmOgwmYQ1eKrrAnIjpiI1b5eSAsYgS1zR4liTeaIKShZM18A0g9SQ2sAaVgNII26LyCtrAGk9AJtEnS3xOIaK9k779QmU+eea2sBUob/0kjtyoZnU387jXc2GqcM8SUIJWzes2ePyJVHMEA5y1DS+hdF9UhbSYB/5Nk/bPQGZcGRK1eu1FaNZ7Ek6UnNTQPZOHYUvPnm5sH9dEoPh3nO+YeAWVaNJwglgK5v80AZXW2lJd/8XEJqNoJQeoMynQFzhDL6gHCOaVgIuTk3Sp1R+tI4falLl2RY/KZNm0SBMbnpxlQe3DzQ6wjP9fe/2YvqiqcELn5dgR/bjkCzlbm624ovPJpTfuv53YWvNZ/Rpt5JSaAJEmBaPRCK5j7K9s/l5T1/mFO2v7u1ELPyT+CWqwrVrmq3TeE5uB/6vsgBVmOduHDlymUc3L8PNqsFe3JzcOH8B6hivlN1UxJQEmiiBBQgbcLs6PFSAtJ9Bat/ZDuOHo5D+NSSgi9y4uA0xzcN3ii4qOTXgceArGJ/KzMO2+eOxBr/Edg0xwdbQ8YiYeLL2G+cibLVITi9NgQfrCcgDcXldOlBGlEDSKNxc/cSfJ0ZgzsMia/xIG02QGqNw/Xc1XBVXRd5SEFjptXwKAS4U4D0/gYrDXrp5UQjn1CH+UEZDsriOixgwdB4ggGCUHpMERh43qShqoxVT8k0730pZ76r/lz/KbxObyr2FwuMnTx5UuQ6ZL5XgjoCO0IICUD1nloSWHR10KMHnVImUl5SZ6gv9A7kdc4zBDqEZhLonDt3ToBQepzIYkme/STvK72Rkmj+o15P9Oeen8QNBH0uaqY34EYQi8bJYkkcF7L/qTddXU/0uiH1w/OavC/lRp2h7AiWGRbPzRmbzQZuHnCuIgi9fv26iD6oa+NN9qH+6NmX6n79ErhWVY3f5ORBs5e6elmLLzyZU/bJd2wl/+Nheam7SgJtIoGnHKf/8t3cExu/n3My7Xu24s29rMWrv20rvviC/RgKv7gpItKIR5vX0YLvJlvdofOcb+qK7Khf09QjSgJKAt+UgAKkzTexEpAeLFn1T5ZTGGy3ocqWgEqrEU5LTSGYDgy5muSdp353lwa8rGIPqxFXNi/EuoDBSJ3tjfQgH2wOGYu48X9B4bIAnEgOwpm1wTiXGlIDSBfiylYWaYrANVGkiYA0pgUBqQF3rMvguvMpbnGWFHH2LFrRvH9tvjkBu68oD9K7cJTGKYEODVMarARk9H5iflCz2SyqxjNElCCUnlL0mOIfQnVrfxKQYEB6tnGcM7crPduOHDkiCl8RhErvNva58nC7qwsS2DzoSJ3RAzDCMaaTYMV4elGz0jjTSbCwG1MTEITWtXnQ/kZQ1/pGUl/4q3nOzQN6IrIoHyE2C/cQhLJP6SEvN9Wkzsg580HjRT3u1jHKS845lAnTSdz1oraKOYpzFUEo5y72h1prWk8nbzmdGLO/CJq9qPrR7OJD37eX5GrW4iebz2hT76Qk8JASAB55KufEouf2ncH3HGWnn8guPaM5Sko0W+GX0/PKcMtZLewI9c+09eYL9UlKAs0rAQVIH3J2rONldLfPOe6nOcqcmVm7AYsBt+wEpDFdGpApuNr0HJkdWYaVNgNgTcCp5ECk+A3G+gBvpM8difWB3kic/BpKVs7FyZS5bQ5IKyz/n733AK/jOq9FR7JVLFuWLEuWbfnKNfZ14peX2I6T3CR2nPsSl8QptqzCTorqsq1GsaOQBEAQRDkHhU3sIED0jtMBsIFEBw46CYBgBQF2Ev2U9b61DzZ5BIEUBaJjD7/hzOkza2bvjX/t9a8/Gs7rp9DDHlakwymCdDiBtLeizZu0Geq7+DoDVCp1uM+AXxZKKi0tBasnnzt3TqRaMzilSocBqkwplfueS6b+FB3ZPw6G9228NiR1aGlgt9tx4MABoVYkoUPSjvcH11uROd73z1D3zHR7TrYhiQsfc5WkGNVtLJREr0OqqKls4+QB/Sapomab4TVhW5GrVJfwsVomBgJU7pK8pr+r9+QBCTv2i97Xn21APp5u7eFOz1e2G/l+2WbkWEMbFipCSThLL2riT2Uuxxo5xvDukO2H+6rNjF17cbiBpeUN0CwVeMBa1fOApeKAllX6+BDRl3pKITC2CAD3PGq1r3rMWt6t2eyHtLzqy5qt2vWT3KKuIxeuij6DufWMItSiEFAITEYEFEE6cp2qH+79en7LB0/kl+Nszm7AEIYu8wZFkCoF6bQmyEmQOozROBT2B2xd/Bzils1Cks8cbH2XatIZqN3mi8advmja7UmxP713Nc4lr0F7aiAupgfjSkYIrmWuR1dO+KgqSB1GPfo76iHce0SK/Uinxtx6gCCZwdRIBsKDAzsZ4E3WrVTosNiUDE6ZriiLvpAIpdchiVAGp0Ol+N4aOfXKaCIgyQBvgkD+Hq/TxYsXBRHKAiT79+8XJB1ViyQfSNzxXh5qnaz38lget5w4YLshhnLygHYShYWFotCOVFGT0KEiVF4veY3UdnwQGKq98Ej4PH112deRCGWqttVqFX0hVdRUMPIe4/Xm9ZdtZyzvu8n2WySKJVlMvDhxwDZD/OTkAa0HqKKmArepqUn4GnMSh22G1+RWi2pPt0JmbJ4n/vqGE6zpcO0Rc8U5raDutJZV+dTIBW3qmxQCw0QAuOfzBTWr7iuogWa1Q7NU4TFTKXxLGyCMnZwO4T3qcSBVE5Fj02OoX1EIjCQCiiAdZu+oaRpw79cKCz+j5ec/qOUee4CpH/8rv2n7C5ZD6DGFw2UMRZdxK1wmpSCdzApIdex3p4DtM0WgK1uHTN+5+GDJ89i7bBaSfeYg5s3fwBj8Juq2ewjSZm+CNMmbIF03JgQpi6l1tZYOFGlyweUeO4KU6XuNjY3CG5BB3mQLUr2PVx4/twxQqYCi32FJSYlI8SVB4K0G5XDGQEiqQ0dyeFPfdXcIyOtCJSKL9dTW1goilL6vJEFJTJCIkNef19ybsJDPq+3t0+aJmyTEiBWVtrQeoEcoJw+obJOeupJ8k9eGW65qmRgI8FrwGnECgf6UJ06cEH1fdna26AslCcrrLNuL3Fft5PbtZDA+xE+2HeJKlTonEEiEUsHuTYLKdsJr492GJsZdo45iSAScTuw91YF7LZUnnzRXHNHyajs0Q/nfDz9oU59UCIwQAsA9nymoeVuzVPVpeQ2uh8xV7p9nH0TRtS7A1Q+32yHEFh6C9NaTMEPe9+pJhYBCYAIgoAjSYfeWj+fV/+wr+5uuafsqTmsF9hPfya/r0KxlF7YYct3XrfQ0jIYrN0r4kCqS7e5INoXf5MXPZdLhXGIgdi16BjuXvoBEFmjymYeo136DophFqN+2HPU7/XCDIE0IQHvyWrSnBg0oSMeGIEVOJK7VZXs6ZbcLLjjHyIHU85NUszBNlgqYwYHgeDxm4Cl/l6SXDOZlQCqVOpGRkYIIZeEXVhmvqqoSBXe8U3wnwEg3rQ9BEmgfRwz09vaK9GxeQyrbSIRS7SvVoCTxvAlReX8MtfW+f4Z6fSo/J89dbuW5ss1QRa3T6UQ7Z5ExtnlOHtBOgiQ0SR2Sa2qZXAiwjbHd0B9UZgPwuss2c6ftRt4r03lLrGTb4T7bDMcZKkPpSc1+idYdnLDxLpTE/k0tUwgBtwOFF67iszlHXE+aqvq1vKouzaKq2A87aFUfHFkEaKtnrvgzzdr4Nw9bKtOeslUh50KXpwG66I3fDze7JK4Dc5huUbTpo8VDp1CrVaeiEJgiCCiCdPgdprnhx5rVfkkzFbm+aqjAQ8Yq3Gs+iCPmZHSZw9BvjIHLGIF+k6pirwjOyUtw3u21cxsj0fDBEmx/57eIXToDictnigr2+tf+A7XbVgpv0oZd/miO9ceJ+DU4LQjS4LEnSLMjcf7Ibk/HLtSjY0uQMsA+dOiQCKhlyuB4BckMTr1XHgcDUxI63sWSmCbKQklDBaaSlJsiI+WkPg1eC14jkvBUIspiSbx+TNemwpfXlkSEXq+/kaLKe2C878XxagPD+V3vNsN9EstU2tIjlGm+VISSRGOKNYuLDV54nVS7GYzK5HjM68YJookywTWc+3c8PuPdZiSJTDUoLQeSkpJEITdaEbBIFSfdblUtfnLcJeooPwkCbrcTzde78U1Tkftxc+WVT9sqHZql9N+HH7SpTyoERgkBs92kWexnn8oqvLS0rBnN13vhcNEzvxd9cKNvgCe9UYD+kzQE9V6FgEJgHBBQBOnwe0tb7b9ohU34vqEU3zTUQDPV4F/NNnSYN6PPFAqXMRJ95lA4jYogvVuSTX1+8hKsTvqPhr6BHYt+jz1LZyB5+Syk+S9A9Jv/jbrtPji6bRkad/ujZY8kSAPRnkyCdO1HPEi7c8PQa4xAn0knVodZL/xd+40Rd+3z6jbocaVgM9DfJ9SjcI+9vTq9HBkwjmSg+nEEl3eAyt8lqcMUXwanFosF5eXlIk2U6aLSs02SONwOViXK18ZhNJsWP/lx+PJ1kghUg/KaUWHF+yovL08or3hteZ29VVq8B7wfj+T9N1W/y7vdsI3RI5TKQZLNLJZEr0MqQr3tJHhtuMoJBXkt5fPy8bS4kafYSfLaUdFIpeNUvedH4rxku2Gb4aQbFepUhJJcZj9FX92urq6PFBeTt4tsI3Irn1fbkUVgKHyHem5kf/XD3+aEAxd6HPinvDK3Zio/dY+t9qpmrvy34Qdt6pMKgVFCwFq5UjOVb33SVnNeM1W5n7BUuEKOnsb53n64xLjvhIgpOP4rS5wPN3T1SCEwIRFQBOnwe0uz/WdaXk3/Dw0Vffea7N0PmkoRbM4VRE2vKQpUznVZ18FliL5r8kYRhJOXIJze106PzpxIZPnOxc7Fz2PP8llIXTkL6X7zsemtZ1C3wwdHty+/QZCejF+DM4mB6Eheh460tbiUsQ5XMtbhelYounMj0J0b/iGCtH8EC4C5THpcM+rgunYZfXDAydyYMbb2o28aCcqPIzWHE6hS2SRJMH4/iTISOrKABYlQkjpUtzHNdyilzoQcw6bpQTFYJfnGa3X+/HmRos1qzCyWRJKOfnwk7WRat7z+w7l3puNnJGnMNkPs+Jh4UtlGf1CTySSqjdfV1d2wlFCp8dO0MQ6cdltb27QnSNlOZHthvyEzD1i8jf0S+yeqqI8fP36jWJKcMJjed8/EOfvBRCivD8ca+oe3t3v+PhiLo+1DP3odTswuqoFmLu36gsVeptmqvz38oE19UiEwyggU2Cs1W8W1p0z2Kz/KLsNv9tmRc6IDF/v64UQ/nO4+UIKhFoWAQmCiI6AI0uH3llmVTz1mqb/6l8bKfs1a2fk90yGYzGlwm1i9fhPchih02tbBnasUpNObJJy+5K7TpEdb0jrEv/8cdi6diXiqR31mI3nlHOx4/wXU7fTFsR03CVKm2I8XQcp7tMcQBkdbK3rghNPlHnOClCmEVNTcLSHFIJXfIVN8SYSmp6eLSr4kQpmuyArkVBl6LwyMuHqrQgcHS97vV/uji4C8HlTuUlV1/nwHWlqOg0Qo07VJbpOw47UmkScJcHn/yPtAPlbb2xeBkXiR1GFxMSrbSIRSEVpfXy/UuNevX//I5IFqL6PbDibDt7Otsj+djm2M7YaTbrSTIBFKX10SoXa7Ha2trSI1ngSb9zJ4nPF+Te2PPQLyenCs4aQbJ0pZII5/L+Tn5yMtLU3YsJD8rqmpGZMDJEHqdLqworYZmqkYj1lruz5nq/vp8IM29UmFwCgikJ//6XsONlfca6qseTivpvf+vKp+zWZ3PJ5b1ruguMF98MI19LhccDvHPrYYkwarfkQhMKUQUATpsHvLB/dVffMRa3XbY6YKaGY7/sl4GI3WD+Ay0Xd0IPXXFAHnCKrcFNE4fcnGyXbtnVRjmnSo2LwcO999FnuWzEDiitlI8Z2LhOWzkbB0Buq3+6Jpx3K07PZFy55VwoP0bFKQUJBeSAsWCtKrmeuFgrQrJ1woSHsM4TdS7EdSQSrarCEMPU3FcECmwYythJQKNHp8DhVkD1aVkgyjZyRXBqhUt7FQEqv40leS6YpUpDLNl36HDFCVUmdijN7ehJr3EVG1y7R4KtEaGxtB7z3aHJDcloVfSHrzenuvQ90v6jkPGcp2I9sOMZPthvskQukPSmUbSQASzyyWRHKARCgJL9VmvO9QtX8rBEgwceH9NNXanmwzJMd4bsw+8J48oIr61KlTwo+aHsck2SQet8JLPT/6CPAa3Oo68BpxQpaWBrx+nATiZBDV8Zx0ow8s+03vcUbu0yv9Vt87kmfldrlFJs+eltO411SCz9pq2jVD1feGHbSpDyoERhMB4J6v7T/1s4fM1T/WDtb9Wsur+Pcv2ape+19We4tmKm//pqUcwRVH0Xy1Cw6Rak+PUhfc4t9AIaexDTlGsrmq71IITDEEFEE6/O7SL//T3zHXZGpWEqSV+IOxAFfMmxQhqgjhaW+pwEkBp1mPHoMOpoCXseu957CX/qMrZyPFfz7ils5Ems8c1O/wRfPOlWiN9cXxuFU4uTcAgiBNCcGFtHW4nLEOVzNDxoQg7TNFwm0MRXe1VdSvd4nyk2P/10pubq4IShiISkKHASofk9BhcMr0aZmuSDXHiRMnhCKUROjg1PjbBUlTbDSbFKfD60HijemKUqXDKuasGk8ilMpFBqe83iQkeO258l7gc2q9PQYyiJeYkVAmniSuUlNThddhaWmpsJOgNQGvAycmvAN+2Wa8n5sUN5c6yHFDQN4rVE9OxjbqPdZwn2MNsxk4YcdzIikm7SRY5I1EqPfkgWwz43YB1A9/BAHpRc0+jpNuDQ0NYtJNEqG8vrzOcpzh9nbjjCRM+TeKnOT7yI+O4BNU2vEvMFv7BXzJVIz7rTV9mrX2l8MP2tQnFQJji8CX8yu+8ZTVfu5TpspzmrkK95iO4Af7iqFvPoWzvQ5R4d7tdgzUPaCylNZeYx93jGCzVV+lEJgiCCiCdPi9pbH2sW+aqjo0WxkeNpUg3pgJl0Gl0082paM63pFT5fabIoV62mUMh8MUiYuZEdi7+AXELZ6BhGUzBUGa5j8fu5fMQLr/fDTs8EOLIEj9cDxuNU4lBOBs8lp0DCJIO7PDhAcp1aMs0tTrVaSJROxIXEP6BsOwHp1FaXC6nBgvgpSp0yz0wWCESg4GI1QSMt2tvb1dKAxlcCqD8ikyGk2q05CEgAwU5ePB14TkG68byYUDBw4gOztbpKGyarz0m5Wk3mQkVsb6mNkuuPJ3ZcDOwD4qKkoE91RSUwXFFF+qqFmk6tKlS8KiQCrbBl+jSXXjqYOdkAjIe6qsrGxCEaTebcW7rXICQWYg8HlOIJjNZpFSTQsWOXkgVdTy/CYk+FP4oIi7XHmact+bnJanz2tFIpT9Hv+O4IQbJ1M5qUoilNf5bscafp7qYZKvo35PCKtGN6qvXsffWEpxv7W6XzPbfz38oE19UiEwxgjklv+5lm/veMhUUfMDQ7X7MXM1NFNZ/V8Zy/DM/gqkn21HDxWkLmatsZCTQxRzUhSp7NXUViEwXggognTYveWjlup/fuBgEx43leGvDYdRZY4DDHdfTXskyB71HSNH+iks7xzLPlMU+o16wBgGhzkSTXGB2LXoWexdOhOJy2d5CNJV87F78fPIDngJDTv90LJrJVr3+KM1fg1OJQYKgvQ8CdL0mwrSmwRphIcgHahkT3J0pAjSHlMMYAhB54F4uJyeypNjPZPLgIPeoCR1qPogoSMJuPEaItTvfjwCvEZMyeZ1IxFKtRWJbVoekAiVRJ63GvR2Sh1vIkPte4J6kqCcOCCpQzxJ6NCDlUQAi75IFTVJAkmEfvyVU+9QCIwMApIsIrk4Udq2JEHZbrhPoiwpKUkQoVStHz169EahJNlm5HmMDCrqW0YaARKTVPDS0oDZI5x0o8KX3q+cHGLfKBWhd0uG3mrsYZYDJ2nHZnHhRE8vfm0rxf22GkWQDjtiVR8cFwSMdV/RbPam+01VO75nrHT8ZW4F/jy3ou+Lhipolko8aS7C8qI6lF+8juuAR5gh0u7HpnWpX1EIKARuhYAiSIfdZ37dWPPzhw8dx7ZhqzIAACAASURBVA8MZXjecAjnzZvhNIWNiJpNkXJ3TsoprCYOVkxTdxh1gDEUDnM0CiPfw65Fz2Pv0lmCIE1ZOVsoR3e//zxyg15F404/HN+1Eif2eNLrTycFoi05CB0pwTgvCdKs9RgLgrTXFA0qX7vztsLVdx2s0TTWC4k2SYgyUJXBqtyX27E+rqn+exLn250n38NrQyKBPqEk5Oj1yuIVLE7CoJTkHbeSIJHqLe9Ac6jnvF+fLvsSI57v4EBePuaWyif6r9Jbl4QA1biDbSR43byvoWwn3s/d7tqq1xQCd4uA7LupVuZ9S0JyLNoyf8v7d/iYfQz7JPZNBw8eFH0VJ9wGL7Kd8PnB+4Pfqx6PHgKD+yk+Zh/HsYY+ofRFpiKeynjahcixxvse874PRnuM4b1Fb/MxWdxuXHI48cyhamgWpSAddsCqPjguCHwuu+QH3z58qv0Rc5VNO9J0UjtY36UdqO/S9jde12yNFx61HWvXrNXn/yanyLW95jjOOVxwMcVeFIn1WEx4QhH+7xyTJqd+RCGgECACiiAddqf5PWPDz7+x/wQ0cylWmE1wCVUb031HJuVXEX8Th/hT1+LOrkW/OQJOYxhgDEefeQOSfGZj1+LnRHq9IEd95yBn1XyhKk1b/SqO7fLFyd0rRXr9GZFeH4C25AC0pwXdUJBeywq9QZB253oKNDHNvm/A53SkFKQwhKLTvAlusx7ua6fVnyLTYISUpMBQASoVMiTjamtrhUoxMzNTqBap0iEhweBUrt7BqTdZofY/6hdKrLgSOwb6XBnQ0w+PKaEkdKjCpT8riWhVXGwaNMQpdIpdXV0fIizvtg/wJrtkfyPbDckyWZiP1cZZMZ4ZCEN5UU8hiCftqcjxRp6AJEJ5vZgaTyW8rBjPSSHpRS37y4kyzvCepOXPaC+CDnK70e92Y0FZLR4xV/X/2KBS7IcdtKoPjj0CiYmfeuSA/Qta6dmHtNxjn9eMhY+JNb/iUc1U9VmxZpU+pNnqUr5srMR/WcuQ0nIGncKLlCn3nkJONCt1Q3hOjHazU9+vEFAICAQUQTrsDvNhQ/3fa/uO4VvGQqTa0uE2kERS5KgiE++MTJyKOPWbaDERDocxQqTKb3/7vz3V65fPQorPHGT6zUXu6gWIXfwckle9gqZYf5yM9ZkwBGmXeSPc9E8926j+FJnCQ6QMTJmOzXRFBqcM+OgfyAIWTFdkEEhfS64kJEh0eAeo3vt3S4JMxc8TH2+MqASl8oieeCRCbTYbWCzp+PHjgggdiqTmc96K6il8S6pTmyIIUPlHWw3ve/9O27dsM3LLPogTMvSipu8jbTuoWq+vrxceoey/Bi9sL1JhPbhNDX6vejz6CMixhhNuVIOeOXMGjY2NOHLkiEiNp1WIHGukJ6z39b/Te2cs38fjo0XDaC9COSe8Gd1YWd+C+80V/d9VBOmwY1b1wQmKgJ/fvVpBzR4tr/qaZi53P519CLML7X2FF66h00WStB9wkSgd7Ranvl8hoBC4iYAiSIffY9rsP9UOHMNvcvehzrITbiPVc4ognYrEnzqnT0L6RqDXrEdJ1FvY+e4zomJ90g2CdB4Ma15E3OIXkODz4g2CtDVuDTwK0kCcSwlER9paXMhYhytZ63E9+/YKUl6bfuPde/+yQFO3OQYuKkmbykT1VAz8f7PDVHsTDYHBJJok1ORx8jGDUxKh9AhlJV/6tlERSi81WbyCASYDv7EMNCfzbzGoJ15UtXFLEpn7ktQhyUyMCwoKRGo8iQH6tJK8GXyN5LVSW4XAVEAgNTVVtAXv9j24b5Hthlu+j/0QVdRMo7ZYLGLygH6mly5dBAu9qTYzce4Mjjneqzwy9m1UEEuPUJl9wAkhXlsW5eN9MPhe8L5PJsM+j5/36KgvLsDJSTK3C1taz+BBS3n/txRBOvyYVX1yYiKQn//gVwtq854yVTVp5tp+zVILzVjV8VdGu8unvAl117rQ73bA7einGcqH7IRGvQ2qH1AITFsEFEE6/A7TWvlz7dAxvJWbjyvmaPSZWV07UnmQmj4JmabeO5XIV6fRcz27rFHI8p2F2PefR8KyWUhaMRupvnOR5T8PxoCF2LPkeWx8839wPD5AKEhb41bfIEjbU4NwPj3YiyANu22K/UgSpPQhdbOS/bFSz5CgpmwnzdBIEqGzs1N4o9Ef1G63i3RtFrBITEy8USyJhIRMUZ3sgepYBtPEithJYoeEDpVtJHToD8rCVPQIPXnypKgaT1KapI73QlJBLQqBqY4A/SKpBpRtxnvygIWSqKLm5EFeXp6oGk/1Oi0l6BPKfkwtExcB9mFU7tL+o6OjAySxKyoqhA1Ldna2uLZUynOiSHpSSxKc/TWfH8t+ezR+i/c1+33an4zqIghSejI6kN1+CV+wVvQ+Zq7+t+EHbeqTCoEJiEAiPvVwnj34kbza/scsdXjC1oDPWewuzVLVfY+lBj/fV4etx9txst8xqs1NfblCQCHgjYAiSIffWxbU/Fw71IK9ORnot6wHC9T0K3JQEcTT+B5gkSOnSYeL2RGIW/R7xC6Zgfjlc5C8ci7SfOci228eDAELse7FX2DrW8+iJX4VTsT54ER8IM4krsHZ5EC0p67F+YwQXJQK0pwwdOaEodsQgR6Dx3t0NDxIXcIeIBLOvE1wtzcKD1JF53gPFqO/763K8d6Xv8znqNJhgMpiKEzPpm8bFaFZWVmimA9TUiUxIcm80QgSp9p3egfuxI8rz5HPk9QhySyJUKb4nj59WhA6LCRyu0Vex9u9R72mEJhKCDQ1NYn2Q4U6idB9+/YJEo1kGovbcPKA7WKo5VbPD/Ve9dzwEZD9ErdSnSuf47dyn2MN/UHp68prV1lZKRTxGRkZYqzhJBH7SUmAyz7Te2yQ/ap3n+r9+mTc57nw3h6q8Nfwr8hHP8km4na5WSoDDVeu4X8XVHVpefafDT9oU59UCExQBEyVCzSbfbFmLH/10X1Ht34x377j/n32rZq5IkrLa9T/tcW+9bWi+iM5py+IomVut1PUbBJthE2Hc9FuTxmnoUeWj7Yv9YxCQCFwOwQUQTr83tJa+d0vmyr7yoyJcFjWwWmMFuTQVFIEqnNRCtdPcg84DWFwW6NRtXmJKMQUu2wmElbMQYrPXKT7zRcFmjL95yPiTXqTzkVLwmocj/fFqb1BOJsUMECQUj26Hpcy1uEqU+xzwsRKgrTXqBPFmUaDIHUaI9BjjIK72oi+jhZliH67cWMUXmNAOnhhcMpCSfRso1+l1WoFg1MqsEiEypRFSYQOFaBOxgB0rI6ZuFHlRJ9V/ia9E5kOKpVtxJ22BEwZJakjU30HXyf1WCGgEPAgwH6M/RbVhUy3Zpsh0TZU/6YwmxgI8Now+4Be1OzziouLxViTlpYmiFAqQuVYM5WIzrsZZ0gOE6/RXFikibVqHHDgQncvfnag1qFZK/9j+EGb+qRCYIIikJj4KXlkPyrFfVpi4v1aael9Wn7+p2+stpq3nrZW4+3DtSjuuOSpkyC8SZ3ogwt9Imr56N/Ro9lG1XcrBKYuAooglX3SnW+zSh/XbI1PafnVz/3eegQnzbvRZ1kPl1GvFKTTWD35SYjEqfpeqkf7LDFIXzYDuxc/h7jls5C8YrZQj5IgzV6zEAlLX0Ba4KvY894sNO7xR2u8H04neAjStuQgtKd+mCC9Rg/S3HChIJUEKSvYc3WY9RipKva0B3Aejkf/8TJ0dpwE3EwfU39sjPbgRwUiiQQqq6gIZboiCToGp1SpyEq+JPPkqojQj1aHHyrYlcE8caPKie9hoE8iNCkpSRSkKioqxrFjRwURTZLgViToUCqr0b431PcrBCYjApIM5dZ7nYznMtGPWWJ9J8fJvk3asHCs4aQbvTSZLk6PUI417DPZX8q+U/argx/L56frlhiNdiX7GwSp24EupwMLyo5d1wyl/3jnwZp6p0JgCiGQV71Ay6tza+Zq/MRYirCqBjR2dUFEKi433E4XXHDQpfROukP1HoWAQuC2CCiC9JP3npbap++31v65ZiyLWGE1o8u0Eb2mMMCgQ69FkaRTlfxT5/Xxatp+cyTOJa/D7oHq9QnLZyJ15Syk+85Fuv98ZAe+gu1v/xaHYxYLgrT8g+U4kbAGZxPXCvXouZS16Ehbd0NBSnKUCtIuQwS6jbobKfaSIO03e4qijUSRpmvmTXDV58HRXIqujlMAU1jUMiwEvMk07y/g80zLY2B1+PBhUcWXalCmcDM4ZToiA9HpGnR+0vMmXjKFk5+VQbynGnKUIENZLInK2+rqapEWTzWoVLZ5yBvvK6T2FQIKAYXA5EFAqnM5tngvfP7Klcs4evSo8Eem1UFcXJwYa6h+/KR9rXr/zUk5jjmccKPSdjQXcUXpQwqXsDzyqz3e/4Sh5NefPGhTn1AITH4Ensi3v/GkudylWapPiEJO5gr82FKErUdb0d3vBvrcopgT24taFAIKgbtFQBGkd9xrPmQu/7GWU/kfD+UW/0YzVf2tZq7s2mRIhsMQhj4SpLmh6DErglQRiR9PJE4ZjAaKMvF8mKLusMSgPPo9xL37e+xZNhN7V85GxsrZyGKBptUvInP1S9jxzjOo3u6LpKXzYV77Gk4lBaKNCtJkVrCXBGkIrmSECHKU/qOCIDWMPEFKxSuPvc8Qjp7SLKCpEO7mw+jraFUepHcxtrB4A1NM6cVXUlIiVDr0sGSqIkk8WbxCqhq9ST4ViN4MRInFYGyIH9U7TIuPjIwUgSpxTU5OFspb+uRJr0N6tQ5epKKNz38S9dXg71GPFQIKAYXAeCNA6w8WuGJqfFFRkfBJ5qSQ9KLmGMOVfSb7UzmJJLdqvLn1eDN4rCGGzD5gdkd+fj5YDHE0FxeVcCLF3qOI29R8uv8vDIf/U6Qc33Hkpt6oEJgiCBTUvK0dOoEnrNW9jxU2QTt0FJqpAvcaSvCLQ+XIbu8Q+lEpIPUoSb3UpDd2uXPjwWg2YfXdCoFJjIAiSO+s58zKf/zJA/VntAOteHq/Hdq+Znw9+yBqczeiy6CHOzcUbkPojQJFI5X2O2WINJV6f+PemCrXlOSiyxiBflO4UFC7jGHos2xAlv9cxL3/nCBI41fOQZLvPGT6zoNh1XwkL5uBpJVz0LBrFdL8X0LSynk4uTcQ50iSJgeL9Prz6etwMTMEVzPX43pWKLqyw9CdywJNOuFBKv1HqSIdroK036SHw6gDDKFgYalu6xa4mg/B3VwEd1M5ejtOwuUWf55P4s797g5dEmlSDcotVypzuGVqPAm469evC59KFksym80iLZ4BKQk8EqEyMFWB6IcDUW88GIh6P+a+fI74kSTlSuUTbQdYLZnqnVOnTomU0bu70urTCgGFgEJgfBGQ443ceo87HGtIhFL9zuJwZWVlyM3Nxa5dO7Fhw82xRvaZg/tS9fjWY48cW4iR3JdjDbM7iDOtCOhFzcyDMV0ohBNVaJyCzjGfasf9edXQ8uybNeDeOwve1LsUAlMEAUvpI5rJ/iPNVvfDh0z2Xz1gLPvlE9bqrAdNdrdmtru/lXsEfyhrwLHOHvQ5XXC4euFEL1jQSVj8C17UBbj7wdJnalEIKARuh4AiSO+s57QWffFRW9UJzVSDrxmPQMuqwL9mmHDWsAHduTo4csM8KjRTBEYi3XeqkGjqPKa2mtRpDEe/KQJ95gg4zRE4lxqMuPd/j71Lnkf88llI9JmDFBKk/vORu/pF7Hjrv2Fb/0cc3bUKxpA/IPb9GTi62/+2BGnnKBCk8r4kOdpj0MNRmgpXy2G4m4qApmL0n6qD41r7tJ9lZbDK4JRFR+gRSpUOU+MZNCUkJAg1CYMpknhyZZAqAy0VmN46MJXYEC9iJ4N7eoTSD08qQkk8U6lz6dIlcR1kSqn3sM7rpBaFgEJAITBZEZCTbvQIZWG++vp6FBYWismg+Pi9IvuAfaYcZ7z7TNmXqu3txxuJGbfESo41qampKCgoQE1NzQ0bFk5+8prIRY4xciufH9WtJEiZZO9yo/zyNXw/r7pVM9f8g1bY/P/4+fnd+1BezetaIm4UuLmzgE69SyEwNRD4Yl5N+ueNFZ2apbJXM5fjO4YifNtWhND6VlzpcQBOEqJOOAAwn6ifUQ3bleJHR7XrUl8+FRBQBOmd9ZLWoi/eb6s6cZ+xEg8YCqFllsEnIwlXs/XoygpHd044Og3h6DRGoI+pxkoxqTCYFvdAOBwkSE169JqjUaj7E3Yt+j3ils1A4opZSPGZg3S/echc9SKyA17Gjrd/i/Ity9ESuwoHdYuQsGw2SqIW4VzKOpxLCRb+ox9RkOaEf0RBKlWkLNLEtjacSQknj9kUhZ59u4Cj++FqLharu+kInM0l6DvbMKUJUgY6ciXpxrR4+oNSKcLU+PLycpFGx+CJHqEMqjzeljdVoZLUY7AlidHpHKSSGJbnL7HhVq4yMOX7iCk98Vg13mazCSsC4k4immqpwYsMTL238vrJ5wZ/Rj1WCCgEFAJjicDt+iISbhxrpBr0zJkzwiOUCkX6JLNwHFPjOc4MlYEweOLNu7+V/e502g4+fznOyC2xYNYBxxraDtCHlQUQqcBtbm7GxYsXRVG+wfeH97jifT29nx/8mVF57BIZ9nCT0XG50drVi1/sb8R9xopz2oEG3G8oXfKlg019mqnqs3cWyKl3KQSmFgIkSB+0kCCtcGmWSpdmrnJr5lp8Lbfs+oy8sn7D6XO42O8EnG643A44hKOvW2XYj0qHpb50aiGgCNI76y0pbbdVnfh0bgm0nIN4KLUYienbcD0zGFczQ3E9KwLXRaVtj5J0OISNIlWnttpyKl7ffnO48B7tM0Xicq4eab6zsWvJ84hbNhPJK2aJx1l+9B99CemrXxbK0vpdfmiN9UfJxuVI9X8FOf4LcCZpnUiv70gPwYWMdbgwkGIv1aODU+xvEKTDJKGdpgiQIO2ybEJ/tRGu5iK4mkoEQepoKUJvSyn62pqmHEHKAJVEKFMVGZxSEXrkyBEYDAahCGVwyqCLAdZ0CjRH8lyJHYlQ6a9KTEmEZmRkCJUOPUKlIpRVlaVlgXcgOrX+yFBnoxBQCEw3BDjWUIV4+fJloUqsq6sTxZJycnLA1G0W5aOCUY01t1d93m5skmMNxxuO2yRCiW1WVhYOHDggCvNxnOd4z0yQSTfWuCGUb0Ls5nTjUp8DM/Lr8DVD+VUtr7rvHkPp/qcLGs9/Nav0oTsL5NS7FAJTC4GH8+s3fjqvLl+zVrZoloqr95rsXT802B2ayX5dy6twP20uxh8P2nGw4wq6ONHgdsDtdqgyTtNtQFbnOwwEpiNBaqz9p4f2tyx7vKAu5ot5NdGfz6uN0fLtUdq+hnDNWPU7zVD5W81in6HlVeo+n1cd8/k8e9RnbHa9Zq48+WDOIWjpR/BIagEK06NxOS0AlzLX4WpmGEjm9OSEoic3HH0GKkl16Ke6bYDEkdupSJSpc5qu5G4E3Eam10ejJT4AsUueR+zSGSK9PmXlbGT6zkGO/zxkBbws/EazVi9EU+wqtMb6oma7Lwxr30Ti0lmo/GA52lPX42JaCC5lrMPlzBBcywoVbYrkqCRI2aao0JZV7Id73wmC1KhD1/5YuI8eEopRd3OpIEj7W4rR3VKBnraWCUmQeqs4bkWqMRCiXxjTsulTydQ5pisajUakpKRg9+7dQlnCAEsWsJDqxtsFZOq1m0U+JAlKDKnSYfEKFqKi/QCDU7vdjuPHjwtFKNNGGaAOXryv5eDX1GOFgEJAITCeCMjxRfZTQx0Lxxr2b1QjcuKHliDs/zjpRpsQ2oVIItS7z1RjyU1idLAS1BsbSYLKcZpjjbRg4Xh+6NAh1NbW4uTJk+Ia3OlYI6/tUNd0Ij1HctRFBxkX0ON04e3CBtxnLO/XzBVuzVLheNpW16YI0qlF+qmz+QQI2BrmfyqvoeDx/NqaL+VVN33ZUlOn2ey1mrUy9h5rfbFmqc3W8qpPfiWv1OFnb0LjlU6PHyk8JZw8Hr8D+wMN/4Zh042didQjqGNRCIwVAtONIM3P/7Rmrd734L5jex/Pq6v5Ul7d8Yfzaiq1fHvPF8yl+I65DPdbqqDZ7NAKqrlWPVpQ3f6otRr35JTgocx8aEmV+EHSXjSnhKIjZS0upAfjcvo6XMtYh86skBukjqeojF4UlpEFZe6W2BkuIaQ+N10JzNE+bz3cxjC4rdE4GPE2di+ZgbjlM5C0YjbSVs5Blu88ZK2aL9Lr9yx6DgfD/oiWWD+0xPng2G5fHAx/B0m+LyEz6A2cTQ3F5fQQXM0IFuTo9ewwdOWEi5UEaa+BqfQ3z+duCqEJ71SDDn1lWXA0l8DRUgrHAEHKQk3c72s7NuEIUqpyuDK4kftU6TA1nsUrSITu379/wLctXihKGGwxMOXKYMs7+FL7N4PU22HhjRsVoVTpsFCSDE6JPZVSQ6XGj9VQrn5HIaAQUAiMBAKSEJVbOdbI7IPW1lZBhO7bt0+oFZm+vX37dqFiVGPNnY0pQ403HGe8V2LKsYZEKDM96MtKCxwqQjnWTBaScyTuSX4HiVJ95TFopjJ8L7cSmrUMDyuC9BOwaeqtUw4B4N6vFRZ+RrM1PqWlF/8vzdrypHak+kkNuP/ziYWPifO11PxCs9Uc10yV+HdrKXY3tuJ8Xz9YhrbPxaR7ryJOA/akghtVBOlIdV3qeyYlAtOOIC19/LH86sua1Z6vFdSVa/n1DZrVXv6T3KLuf94ah19v2Ym/y94PzVbVoFmqLmvW2jbNVJn2WG5xj5Z1GFq6DVrCIbwbuxUnE9ahLXmtSA2+mLYWl9ODcTUjRFTeFmpSg26g8rZH8caK24ogvUlwKdJ2KmChB6vZX8kIRfrK2YIg3bt8JqgeTfeZi2y/+cha/aJQkNJ/tHLTMhyP9UdzvB+Ox69GWcxiZAe+gSSfBajZ5ovLmWG4wskG2laMJkHKYmqGCPSXpIr0+u7jdvS1lHs8SCcoQUoFIlU6LS0twkOMXmJM22YAJVU6Uokig6yhgrDp9JzE4+POWeJFlU5kZKQgk5kCSk88i8Ui/EFpR8B0RRKhJKV5PSRZLcd++Xi6Ba7y/NVWIaAQmDgIDLcfovXH+fPnhRc1/UHZB9IrmWMN07ipCJV9quw7uZXPqe1HSVI5Fkm86LMqxxoSoVTb0oeV3t/0oj537pwgQjnWUKUryWreXXJ/uNd34tyhn/xI9ja24h5DCf4it9KhWcsvPWyrVQrSKcf6qRMaSQS+mlf7n98taAKLTGvmatxrq8SvDlQg41Q76HbPGp8u8c/DiMoaTjdLtH3ydqo+oRCY/AhMN4J0f/kTX8yr6tLMZee1vBpoVjueNpfgl7vSMFMXjRd1EfjXTbvwo8x9nV83lvVrZjs0Y6Xzvqwjbi3tAD6TaIEWZ0LazmiciV+DUwlBOJOyFudS1+LCIJKU6jdPanAEpGeiVJIqcnAqkIPqHBxUdJqjUb91OeLfexZ7l81EAoszkSD1nSf8RbPXLET6qhex691nULvdFy2x/mjZuwon9gagbpsP9oW9hbRVC5Gz+mWcTeIkw/obkwwytV6qsftNnqJMVI/elYJUeJDq0GvbAle9DX3NZeidQASpDHxIiFKlw+BUpsUz+JRqULlVAelHA1KJiQxM5WOpcOKWz0mVDhWhTA2lSqetrU1UjCcJKq/F5B/s1RkoBBQC0wUBSaJJ9efgfoykW3d3t5jwoQ1LRUWFKODDonwca7zT4iWpJ/tQtb31eONNFHuPNRyHONbQhoU+rMw+4KRbR0eHmHCTJOh0uT+He56Hzp7HU6YSfN9Q06dZy889oQjSkeTS1HdNRQQslb/VDtVDs5SDnMa9poqzLOb0WG4Flh2qQ+OV6+iHp4CTA27hTypJ0uG2U/U5hcDkR2CaEaSf21/+xJds9i7NWNWnmarxXVMZ/iEpF7+N2oj5uhgsCIvCLP0W/CJ6O/4lzYrvGkqhZZfCQ47a8L3dBjy4JxPVW0PRGrsSzfEBOJkQgDPJQWhLWYuLqWtxJe3DStJuFm/KDfsQSaoIUkUuToV7gOrRbmMUbEGvIP795wVBmrRyNlJ95yLTbz5yWL1+zUIk+8xB8oo5OBq7RihIWxJW4XRSEFpiV6Mk6j0Ygt9Ess+LKNa/LdSjVGBfzwoVEwySJO0z6iEJUmJ3NwSpw6SH06gDjOHoMW+Es94GR0vZhFGQyuCWKhKqGhlcSaJPblWQeusgldjIQJX46fV6URWZ6icSoVRFnTjRiuvXr99Qg0rMvVWgg0mFyT/gqzNQCCgEpiMCJEPpEVpcXCz6wNjYWFExXo0jtx9H7hQfjjdUhUZFRYmxh1kd9KNmUT4S0BxraFFAIpQKXe9xZjrej8M95+bOHvy1pQzfz6HApdz9pK1aKUinIqmnzmnkEDBX/JVmrbr4JWPZhT8zV+JBSwWeNFYINSmtBL9rK0VUaQMusLCeIEhVbv1w+yf1uamEwDQkSL9tq+m631gFzVyJf0zLx3/EfICZ+mjM1m3AHN1GzNFtwFzdRvw2cht+Gp+DR9ILoKXk48t7zLh/Vy7+fOcuHNsWhKZdK3Bszyq0xq3ByYQ1OJscgPaUIFxKkSTpOlzPWo/OnDB0iQr3Eegx6tBrItFzs4CT3J8KhJk6h+lF/DrNkWhPWY+kZTNE5fr4FbOQ7DMbaX5zkek/H7mrX0Ru0CvYu/h5WIJfQ1PcGhzfswon4tfgTGIQziauRf0Hy4V/aWbQ60j2mYu6HSvRlb0OPdmh6MmJEDYVPUb9jXYjydG7IUjZ5kjuuo3hcJgi0GOKgaM8G+6mQribj8BxvHygir2oDSDtzMe856e3KAOv6U6KSrLTO1jlc3KlUodEKF+nSoeeePRtY2GqhoYGka5IguBOFm9S1Hv/Tj6r3qMQUAgoBEYDAfZFJNVut5CAY9YBi8NREWqz2URRhZfS+AAAIABJREFUPk4MsY8keUcSj32ld5/qve/dx6p9D3k6eJzxHmtow2IymVBUVIRjx46JonxMi7/dosaV26Fz+9cuO5z4u4IKfMNQCc1cjkfyqqtUkaaR49LUN009BH5UivseMdcGfqWgMfUJW02kVlAbox2sSdYKKjdp5vJXNWP1u1/OqzX+bX6ZM7a1Hd1ON+B0we1yoW8gBR+sluZmMSfuqEUhMB0QmGYEqXbw4MOater4/RY7/i67CL/YvAczIqMwWxcjCFKSpJ7V8/i/o7bip9tT8GhcNh7ZkQ1tewYWbIpB4xYf1G9fioadPmje7Yfjcf44mbgaZ0iSJgeCnqRcr2QG41r2elwnSWqIEGuP6aYXqfQk5VaRiwqDyXcP6FGxYRFiFz+HPctnIXHlTKT4zka631xRnMmwZiFyg15F/KJnURyzCC3xq3EibjVOxQXgbEIQziUHo3W3Pyo3vg8bU+0DXkea3zycil+Fnpxw9OZEoM8QISrX99M31BghlKN3m2I/FM6dxhh07dsNV2M+nMeOwHm6Fv3XL8Pl7BNm5mI4GOOJVQa8rFqrAlVPoCqVtEz/JBEaFxcn7AeYGk8ilOQAFTqDFxWQDkZEPVYIKAQmOgKy35LkKPs2jgldXV24evWq8ERmYT56V3JSiP2iVDFKCxE1dtydQpRe1CSYia8szEcfcHpRy+vD+8h7f6LfV5P5+DhF8O+Hq/GUsRwPmcrwqLX2rCJIpx6pp85ojBEwnfvs/baa1qeNxXjuYCnyL17BdacLcND/2AEXjUoZ/9x+jm4ydy3q2BUCgxCYbgTp/vIntP3VXd8wFOH3W9MwO2IzZuv1HyFIn4uMxjNRkVgYsRGzIrbip5t246ubE6BtjENkZATqYt6Ffeti1G9bgaM7bpKkp/auRltiIDqSg3A+NRAX04NxJTME17JDb5Ck3VSRGj2FmyRBSkXbUKSNek7hMnHvAT2uZoUjc+VsxC55HnHLZyHJZxZS/eYg3X8eslYvgDHwJRiCXkXce79HDf1H49cI9ejpvVRce2wpziYF4dj2FSLV3hbyFrLWvA7DmlcEgdpj0KPPEA6nIcyj9jRGiHYyGgSp00gCVocuyxb0lqTBdXS/8CZ1dV8QBKngRseYIGXQxcIYUsEylYLdoVSxPE8G9vJ8SQ4zVZEFLFgohKnxVOmwgEhnZ6dIVRwqMJXpixzthnp90CioHioEFAIKgTFDgH3S7folvsY0bPZxslgSU+OpVKRiURblYz8p1aCyz2S/Kven0ngxkudCfDjOyJXfTSKUtgNpaWlCectiSSRCL1y4IAhp+lEPXryvoff+4PepxyOFAP8Ac+PNyiZ82VgGzVyGr9pq236UVfrQGNNJ6ucUAlMKgcfNDV/9iq2yU7NU9mmWSvxvU7Hbr6zeXX+tG5SIwN0PMIPho/qDkWrc6nsUAhMMgelGkBbWPvZofmXnP8Xn4AXdZiyMiMEcnSe9/qZ6dAOe10fj2ago8fpL4RvxXORm/FvkDjyl24DUiECUxryJ8o1LULd5ORq2+eDoDl+hJG3dswokf84kBaEtORDtaUFDk6SGcEGSSqJUEaSKCJ24ROgtro05Ek27/IQ6lOrRvStnCfVomv9cpK+aj6w1L8Ic9DKy1ryEpKUvCP9REqQn2T4GLCnaUoLQkRaME/GrULNlGY5ELYI19E/ICnhdpOefSAhCtzEaLAblMjAd3nMso0GQMt3eJVLu9eI3e/O3wlWaCtfVk3CKCo+eFJOx7sHNZvON9PGRDBLH67u8CVAeg1SD7tmzBywQQiKUZAAVoWfPnhUkwVCq0LG+Dur3FAIKAYXAcBHwJtC4z5X9Wk9Pj1CDsjAcJ39IzOXn5wtlPIlQEp5UhcrU+PHqtyfb75IE5TF7jzfEkmpQTjpmZGSIolRyrGlvbxdEqPd1Gu61Vp8bLQRIkDqhrz+Jr7E+hLUc37cqgnRKMXXqZMYHAWPdV7T9NRcfM1Vd+GFuLb5psF/VTCW937dVYdvRNnT0OOAE1/7RatzqexUCEwyBKU6QPmgt+dZn9tf+RDNW/uSzlppffNlc8ftfpuf3/CZqK2ZGRmGuLhqzdFsGpdd70uzpRzpDvxEz9RswL2IjXgnbjH+LjkRquC8sMa+iTL8MNdFLUbNpGRo+WIHG7T44tssPx/es9qjkkgJwNiUQHQPp9pcz1t1QkrJoE9eeAaK0j9XAlYpUYTCJ7gEWTdoX8jrihXp0NhJZnInq0VXzkLl6AbIDFgqCNM1vPjJ95+FYfCCOxwfgdEIAziZ5PHvPpQahI30t2lLX4misHyq3LEVh5Luwhv0R9CRNX70QNdt80GvegH5jJBxDKEi9CzfdTRvyfI8eTpMeLmMEYAwTv9l97LAXQTr206fV1dXCO26yBag8XqlkosqJgSrJUBKhmZmZggSgT55U6dAjlMpPqf6UJMLg7QQbQdXhKAQUAgqBj0WAZOiVK1dEWnxdXR2OHDkifJKpCCVpN1j5KQk+uZ2M/f9YHrP3WMPxhopQjjVMi9+3bx/sdrvwZqUilB6htxpr+LxaJioCLsDVh7ST5/ENQwk0Wzn+0lzfrhSk48OpqV+dQgjklj/xqbzGMw+ay68+uK8Kmq3qomat63nUZscDebX45/01yD7Zhi6nR0nvSaYb45S6idotqeOaoghMZYI0P//T9+2v3KXlVdRq1obT385ruPY3uYe6/nPDDszSbcCsAd/RWbqNtyBIN2CmeB+LN5Ek3YDnI6OxKGItdkatQGHEe6iIfAf26KWo3eiP2q0+aNi5Es27fNEa6y98FM8krvF4kqasxeXUYFwRJOl6XM8OFYWbuoy6G4WbmG7fb77pT6pUpYo0vhvCb6Q/22+KBKu/CyWnORLnU9cjcdkLonJ9worZolJ9mu9cZPnPQ86aF2EQBOkrSFoxG9a1r6A1bjVOxq/GqcRAnE0KGFBYr8X59HW4kB6CjuRANO/0QdWWZSiKeg95Ye8id90fkBHwMooj38WltDC4zJFwGCIEicnz6zPp0WuOQp8p8kMV7odz7pIglZ91miLQa45Ep90Et7sXnj8LPppmN9ojg6xkP5bB5sf9FoN5rnwfA1MGpHLlY0+hpHhkZWVh//79omAIiVCqdFjNl+mjSqkz2neO+n6FgEJgPBFgH0dfZGYB0CZk9+7dgrhjHynTuyWxx+3H9bvT8XXvcYYYcZzxVtNyrCHJzIrxBw8eFESonHSjRQFT42811tzq+fG8Z9Rv3xoBlohxuV2wt1/Eo6Yjogr3Y/l1JVpp6X1TiKpSp6IQGHsESs8+9PiB5hc0U9W/aPtq5mrW8r//hqXmF39mqfqdtu/Yf2rmyuanTWWYX3QUh9svo8ftFJMVYqJJFG9yCYtSYVLqVpNMt+7F1CuTB4EpTJD+qLT0vs8U2DM0S0WnZq50/thQ3PVfH8Rjpn7TkISod4r90PsxeD4yRniWrggNwq6INTgcvhiHo99D0ab3UL1pCY5tXoHGbStxbKcPWmJ90Rrvj7MJa9CeuBYXUoJxMc3jSXo1a71Qk3bmhnsKNxlJ9nx4VQSpIkglWTcRtiQhSZA6xb0aiRL9W9j9/u8Rt2yGUI+m+M4V3qM59B4NWAhT4EuwrH0F8e8/h0P6t9Eavwr06KX9xNnkQJxLXYv2tGCcTw/BpYz1uJwWLPx7j+30g33LMhRHL8KBiLdgXf8GDGteQn7Qazi6fSW6jFFwWKKF2pjHQu9QsZo8/qQjhRUJUq7dRQlw9V8bIEjHXkFKZSWVlxMlOPYO6HlcO3fuFL5tBQUFqKqqwunTp3Hp0iXwuL1926QylIOjCkwnz58I6kgVAgqB4SHAfo4eolQzsv+WZN9E6csn8nFwnCFecryhHzU9QpkaTyKUKlxasFCVS5sCKnSJt1yVEnR49+xE/hRpF6fLjdOd3fim6TAettRDs1SEafn5nx57Rkn9okJgGiFgLH9Vy6vp18yV7r8wViCkogWtXb3oE3XuKRzh9AVEnMQkfKUtncg9qTq2O0NgChOk7Lo+a60O1PJquz9nKcE/7E7FgogNWBDOtHpZrf7Ot/N00Zipi8Fz+s2Yq9uIP4bpEaVfDVvkYlTr/oiqmMUo2bwCtR8sR8OOlTi6ywfNsb6iavfZvUE4l7QWHanBuJi+Dky3J0kqqtvnRqDbEHEz3X6AKB0pokd9jyJaR+IekKnsJO6vZOuQuuQ5xC99AQkrWJxpDlL95gnv0dzVCwQ5Sv9R89pXsOvdZ1C+ZZnwGT2dsBqnhT9vENpTg9FB9WjGelzKDMWVjFBczliPM4mBaN7lh9oti1ERswhH9O+gYP1bMAX/EYaAV1EQ8oawsugxRcNliYLb5PEOdVKBPZCCf7fnK7/HbQxF774dcHWfHzdvcgZ+DAxHI7hm8CkDdxmIyqCUCidZEZmv8RhycnJEamhjY6MITlnJl0Qoj1EFpHc25Kp3KQQUAtMDAZJ1VDGyAvpEJiPH8tjk+OL9m1SFRkZG3rCSoUcoC1KVlJSgqakJ9GeVRKj3RNvgu4h4y8V7Xz6ntpMbAUGQOl242u/E/2c9gm/lVkLLrzmlqSJN04ipU6c6LgjYqn6oWaqf/YKl2qiZKqFZ7Ph7Wzn2NrTimtMpbMjcrj5BkYqK94oindydrTp64XftcLvw6wN2jEubG/UfNVX98ZsWu+tfE434n6gtWKCLxNyB1PqhVaK3JkyZZk9f0pm6TXhB71lnRUYgOiIQB8NXoChyEQ5vWorKTUtRs3U56ravQANJ0l3+OLlnDU4nBOJM8lqcSwvGhdSgGyQpK9x35Yaj2xD+IZJUKUgVsXm3RN/Ifl7vUW2aowRBuXfxc0I9mrSCxZnmIo2FmVbNh2HNi4IgtQa/Akvwq9j57jOo2+WPU3vX4HRigGgDbclBQj0qCdLLmaG4mhmGa5lhuJIZio6kQDG50LB9hfD4LY16H/v178Ea+jZMwW8iZ/XLsAS+grptPriQEY5ucwyclmi4zCNzz7jMerAQlMMcjfM5Mei9cJJ1HMdlWpSBHj07vQPKkdiX5Kh3ajyVTiwMwkq+LBRC/1MGpwzy1aIQUAgoBBQCd44AyTxOHnFiaST67Mn6HXLyjZNuHG94HlSE0iM0PT1deITW1tYKCxaqQRW5eef32HR6J/8G63e60e8GFhwsx1/mlEPLqzmnCNJRj6TVDygEPAjkV0RptlL3twwV+EGuHfcYyvA/BRWwXLiKq6LavQOgT6nXZNV06qPUuU4lBKaSgvTAgS9oeTVzvmS2r3rKWh2tGSpnaabyPf8n66DjvyK3Y74uGs9HReIFfcywUuzpVUqClErSuboozNJHY17EFryki0JARABMumWoDHsbpRsWoWzLUlRuXY56ptvv8EPz7lVo3bMapxJIEAWhIyUIF9PWCpL0ykC6fTdJ0lySpBHoNeqgCNKRIbtGliScvsfEdHZi6crbhFy/uYhfMgN7l89EEoszifT6+cha/SKMa1ic6SXhO2oM9KTYs0DTSU4QsHBZ8lq0szgTJwrS1+FiRgiuZK7HtawwXM8OR1dOODqzQnE2NVj4ljbv8EPt1hUo27QUhTGLkR/xLmzhb8MY8idkBb6GTP8XYVqzEFUx7+Ji6lrQK9VliYHLHA0nbQGM9CflsZPwJMk7sJqlb6nnsdMcCaclCk5rDDpzdTgZ6499IX9A0oq5OFlT7BnvbwpUxnQUYJEJSWjeLkj2fo+34lSqdmSAyiCVZCh98egReuzYUaHQYUq8d6oiT5LBqgxYpXpHPh5TENSPKQQUAgqBSYSA7CeZEu7dN9+uD5+Mr3mPNTx+nqv3WLNt2zakpKSI7IPW1lZcu3ZN+FDLsYaXlFh5jy98LNdJdMnVoY4iAiRIqejhElDZiK8by6EV1NZqubkPKP5KIaAQGH0EvljYEnW/qapQO1R/RcuvdD9gtbs1Sx2eNJRj8YEKnOyhihTCipT/uT3SEs9z/H8ghmIrHqdw6uaxqD2FwG0RmEoEaX7Dj7WCugufstqbv5RXV6NZ7Of+0lSG32yKwwzdJiyIiMYMfbSoSv9J1aNDvX9ORAwW6KLx28jNeEEfhaDwNcjRLceRyHdxJOY9lG56H7WbV+DoByvRtMMHx3f74cQeKulW42wSPRiD0ZHKIjXBuJy1DtezQgU51J1LglQvSFLlSzp9CcmJRuy6jeFwGHVojV+Nne/+FnuWzxLp9cJ71Hcesv3mw7B6IUwBC5EXtBD5615D5pqXkb5yJk4krcXJpCCcTg7CueQgnE8NFBMEl9JvevJ63/9sA91ZYbiavg5nE1ajOdYPtTuWo3rrMpRvWoyi6PdwSP8ubOv/AHPImzAEvYbMVS8hzfcl5K55GfvWv4nSqPdQu2WZSNc/ER+AtpQQtKeFCcXp+YxwnEsLxZkkkrBr0LTLD3WbF6NE9ydYg15B5qqFSPV7CekBryM94GU0FecOVL29bW86Ki8ySKS3JwPOWwXPMiDlVq4MWj3FkvaKYkkHDhwQ33Py5MkbZOioHLD6UoWAQkAhoBC4gQArqA8mEW/Vl0/U5+UkG4+PY5Ecc7jP10iCJiQkiGJJhYWFNzxCWZSPRKhaFAIjg4CHIE1vaYNmKcZ3rTXnVBX70SfG1C8oBAQC+ccf1XLLn9BslU9p+4898YCh5HtP59Wc0syVjZq1Gv8n5zC21LfgZHcv+l2uATWpC064xcqnKC71JOOPTI+gvkUhMDoITCGC9DOWqr97wFJ9TNtXC81S4v6+sRi/3JaCF3Rb8GL4RiyM2CiI0pn6oavWD0WC3u65WfoY/C5Kh99GbcAz+o2Yo9dhWfhaJOtWoyT8HdTq/oCize+j7IPlqN+6Akd3+KBply9a9vjjZPwanL3hxRiECySKMkLQmR0GQQ7l0pOURKlnlUSpUpUqwnS8iFOXMQL95mhYAhdg75LnEb98wHuU6lG/+cjxp3r0JZgDX0Le2peQt+41pK3yqElPJ6+96T2aEoQLaUEgOUov3iuZIR4/Xq8Jgh6DDn305c0Nx+XMEJxNCULr3tVoivUX/r7VHyxH+ealA0Tp29gf/hbyQ/4IW/CbMIS8iczg15Ae+AqyAl4Sqf/pfguQ6fci0n3mI81nnlh5zFn+C4UCldvsNa/CEPAazGtfhyX4DVhD/gBb+FsoXP8HHDUlwOnuQ+/g2dDR6ZU/8q2syks/UO/gmQEqH7NQ0o4dO4TPHVPxWSyJATkLWHR1dX3ouwYrdD70onqgEFAIKAQUAiOOwIkTJwSJOFlJUjnWMOuARflIhGZlZYnsAxZL6ujoEIWSBgM3WBU6+HX1WCHwSRHgPUVlWuWlq9DMxXjCVnfmq8qDVLF3CoHxQSDj4MP326qaNFP5Vs1WC81aAc16BP+YV4qsUxdwtc8JepI63A6x9sGBfmpH2YyVhPSTdn/q/WOKwBQiSB+y2X/12MFmTwO1FOP/xmfhef0mLNDFYGHEJsyP2IxZuk3DKtB0a6I0UqhIF4RvwgzdB/hd5Ca8GRGKeJ0fisPfQ3nke6jYsBTVm5ejbusK1O/wwbFYP5yIXY3T8YE4mxiEtpQgj4p0oHDTtaz1YHV7ptuTICU5yq0iRxU5Ol7kqEitN+lxPj0MCYufR8KymUhaMRMpPnOQ5jcPmVSPrloI45qXYQ58GfkkSENeR6rfAhSG/xFnEoM8qunkAJxP8ahHSY5KgvRaVuigyQHe8+Hi3udEwfWccFxKW4dzyYE4nbAGLXv80LjTVyhKKzYtQWnMIhRHv4ci/Xs4HPEOCsPexoH1b2F/yJ+wb90fYVn/Fozr/iTS8s0hb8EccnPfsv5tmEPfhjXsHeSFv4t9Ee/gsO5tFFMJvuF9VEQvRqMhAQ5nD/rHoVQTSc0LFy4IIpT+oEyLNxqNIl2xoaFBEKFU6fT29qpCSWM6eKofUwgoBBQCH48A+2+q+b0nuCbKvsw4oO0K1aBc6Q+6e/dukRZvsVhQXFyMo0ePCo9QjjV9fX23HWs8JNbH46LeoRD4pAiQbHHBgbaefnzNVAItv75Y21R63/iwQ+pXFQLTHAFj7WPaPvspzVLR8QNDFb5ptEMzVeEpgx1fN5Rg3pFqHGm/BIfDDfS74Hb2i/aruNFP2vOp9489ApOZIAXu+UJp8yOfL6x9TMwgGsv/X81S3fdFYyX+NrUA/xO9HXN1kZilixHE6BzdJszWR2K2LnpYHqSDSVIWbXoxYhPmRTBtPwqzdSRJt+I5/Ua8ER6KjfpVsOkWoVT/HspjlqBq01JUs3jTDh+07PTHidhVOBUfIKp2s2hNB9OO04NxKTMEV7JDP0SSSiWpIkkVSTpeJKnLHIXC0Dexe/EMxK+YhbSVM4T3aJrffGSuehGG1S/BFPAKLEGvID/4ZRSsfwNJK+agctNiQY6eTQ5AR3IgLg6k10uC9OqAB++H1dM69JpIkEagj5MDtJzIjcD17PWCVG1PCfIQpbH+aNzpg/pty1HzwXJUb1oK+4bFqIh+D2VR76Ek+n0URy3y2F7o38WRgfWw/h0U6t8Bt3yuKGoRSqLeQ1nMIlRseB/VGxejZssyVO/0x/GcDbh+thFutwtu5oeM8cJgkwHpmTNnRGo8970Xvq4CUm9E1L5CQCGgEJg4CFDJz4JEUok5HuSoJEJlerxMi4+NjUVqaipIhBYVFaG+vl6MNVevXhU+od4oqrHGGw21Px4ION0s0tSHXqcL/2hhkabaM1rhqc9Mc5pKnb5CYHwQyDj48Kfy7M2ftVXgK5ZKPGWx4ylLNR43V7s1a41Ls1bhZ6ZSrK0+jtrrnSK1HnDALf6NRw+iflMhcKcITGaCNLf8V1/dX3fgu/m19gdsdpNWUFOpWeqc/5x5GL/bEAcWVWIhpRn6GMzQMa2eK4nM4RVpGkyQ8jFJ1xf0G/BcZLQgYudHbBC/82zkRrymC0U4SVL9IhRFvi3Il+qNS1C6fQWObvdFy04qSUmSrsaZxDVCHXc+baB4U+Y6UEnalXMz5Z6Fm6gmJUnqvY4XYaZ+d3qQtSzOxPT68+mhSFryPOKWUj06C2k+s5HuOweZ/vORtUYWZ3pFFGcqCH4JBaFvIHH5LDTsXIm2pAC0JQeK4mQX0tbiUobHe5Tp9deyQ3E9m/67YcKDt8cwoJxmoTKhnI4QxaGcJj36TXpBmPK9VzLW4XxyEM4kBOBk3Cq0xvqhZZcvGnf4oI6E6dYVYkKi6oNlsG9ZCvtmTlIshn3zYti53fQ+KjcvQfXmJWjcvNSj8N62HEe3Lxek6/HUcFwuysa1mnz0XDkHl0gJGZ95T28CVAWpdzq4jcL7xD0wYEAvsoQ8f+bJ/51wol+kEHGPBvVqUQgoBKY7Av39/aJaO8nJ0SBHZeq+JGC9yVBas/B1Zh+kpaUhPz8flZWVOH78OM6fP4/Ozs5bFuaTY433+DPdr6U6//FFgKMqJ6p73W7MyGeRpmNtqor9+HBj6lcVAlqi5ZHvHDi2+UlzxTYtzx6m7bMnaAX1SVpedeCj+fW+X847ulWz2cM0W0XzP9qKEN1wEm0OJ+B2wu3uF3GVmxbV4u/psRegjG9vpn59YiMwSQlSKkbvz7ObnrTZ8bTVDs1SeV7Lr8bThlL8alsK5kZsAhWeL4yQ3+hQ5OhQz82hOlUfhWf1mzFTF4PXI9YjVLcKJv1ylES8g5IN7whypn7LMhzdvhLNu3xxPNZfkKRnEwLQnkQSKRAX0tfiSnoIrmWSJPVU9u4eqG7fS1WdyUOWcquISoXBaN8Dbkuk8Puk92jisplIXjEbab5zkeU3F7mrF8AQsBCmwJdgWfsKbMGvYN+6l7Av9HXELXsBLXGrcFYQpEFoTxsoSjaQXn9DPSru8VB054ZBEqRiEsAYIQpD8fycZr1YSZrycb8xHF3ZobiaGYbLaSG4kBKM9kSm4AfiRPwanNizGsf3rELLbn80xfrh6C7fGyuLMnE9utsPzbt9cWqXL1pZRC1+NVoTgnA+bwe6qq3obDiCztpC9F3pGCC7FOU1sQe00Ts6ByAMFuQdwC1J8xsr/8ZzeYI3boVdrfp7b/QuiPpmhcAkQYAEo9VqvW2hvU9KnEoSlAQoV5kaHxcXB3pR79u3DxUVFWDVeHqEkgj9uNT4SQKnOsxpjQCrvEAQpEuP2KHlNSiCVPF0CoHxRCA39wFt06b7ND/cq23Pf1CswL0acI+wv+DWUvKmllfj+KapEi/n25FzqgOdDvqTutDjdsJJgpR/L8s/sKd1H6dOfmIgMEkJUlZQezSv5vR9xkqrZq7u0fLqT3/OVHbyV3GZ+J1uE16MoEo0ZswJ0rlUp+qj8fvIzXgmcosgSefqorE2PATZuhUojHwbtZHvoHqDJ4W3YftKHNvlg5ZYf0HqnN7rUdq1CyVpMK5mhNyobk+iVBZukgSpSrlX5OhokKNUajpMejhJRpr1uJodIdSiCUtfEORoysrZSPebh2z/eYIgNQawGNPLsAa/Atu6V7Ev5GXsD3tDEKSsXk+C9FzKWnSkrcOF9BCRJs8UexKk13PChJ1EV84tCNKBSYDBBKnnvCPRa4pEj0EviptdZ+X7zFBcSgvBRf5W6lqR1n9uQMHalrwGbUlcg9CWHIK25GCh3Bb2FmlrcSEjDN1HktDfsB/XjxWj52gxehsL0X+1w9NfixF8YnTd6ijGFgH+7Sb4Tt4DnPJ2u4RGlIoW75XVOplA1Dewqr/3xvY6qV9TCExEBEpLS+9KPSoJUakSZbGkpKQk5OXlobq6GqdPn8a1a9dEsSSHg9M5nsW7MB+fUapQiYzaTkYEZGouvUg32JugWasVQTqe5Jj6bYXAxyEA3POYrcr3PlPVNc1cfU4zVePbuSX9LxbV9R+52gWHi39PO0D7DPX38mTslafqMU9igvSLeTXHNbP9gmatufYtUzl+mmhyPavbgNkR0ZgTESWKMXlS65n2PkaRYbj9AAAgAElEQVSrPkak9b+g34Rn9ZvwnJ4epdvwbOQGLIsIQm64L/Ij6Xe4CJUbl4LVuOuZcr/LDy2xq9AaF4CTCQGiandHqqfSt6jynRmCzhymIN9U2Ml0+9EgyNR3Tm/itd8UKdLZ3cZw9JujUB6zCAmLn0PS8lkgOZrqM8dTuX7VfBiYXh+w0KMeXfc68kNexYH1r2B/xB+wZ8nzEARpciDOkawkaZnhIUh5X0ty1FOUbNC9PaAUJTHK+1FuP3pveshcEroe1akOvYZw9FCNmsstFdih6ORKb9/sUJHWfy0rAp3ZOnTmROBqbgSuWjbBZc+F8+hB9DYVobe5FM6WEjiPHYHzWrtnetN9M/CcqkOCOq9bIOCkOtQNl5OEqJzopv8rCVOuA3/acet0iJWG9J5p8Vt8p3paIaAQmBYINDU13ZIgJenJNHhJgkZFRUGn04GFk3bs2CEUoYWFhWBRvra2NuFF3d3dLQolqfT3aXH7qJMcQIDDaz/3XW5YW89BM1UqgvTjCCr1ukJgPBEA7v3O/vqMHx6ow9esFdc1c0Wvllfdc7+hpvUnlmr4VDbgeG+PyNHieCYn9VSnpxAYXwQmMUH6BYu9WrNUdWuWqrb/m1mAX0duxJzwaMyK2IAZug0jXK3+zgjWWfqNmKHfINLs5+gjwXW2LhIvRG4WafeLIoKRqF+BQt27KI5ehIqNi1G1ZRlqt63A0R1M9/XH8T2rcTIpACxq054aiPNC2bYOl1ndfsCrUaYh9xmnN5H3UbJM4TESmPSaotBnigSMHl/QbL/5SFg6Q6hHSY4yvZ7eo0yvF+SoUI++iryQN1Cw/jUcCH0VByP+iPilL+B00lqcS2Z6fTDOp4fgYoan0JK3elQSpLIYmSD/75gg9VxzSaA6SaYaPatrYOswS9/eCPQLi4pw9JrCwNf7jDHoyd8G97H96GsuRm9LGfqbjwBNhXC1FMHdVISe9lb093aLWc7x7bDVr48HAsyY73T04kJ3N5qvXkPpxcvIb2uH+XQbck+cQtbxE8hpPQXz6bPYd64DpRcuouXadbR1daPT4YBDkqfjcfDqNxUCCoFxR4CV7Ldu3SpIUhKhTImXBZNYNZ6K0OTkZJhMJpSVlQlFKCvGD168A0gGkmpRCEwnBDiUkkpxO5xouNINzVCqCNLxJL/UbysE7gQBa+0zmqU2TbPZOz5nqkzWzBUJmqX8smarhmapxi9t5Uhs+//ZOw/wtur769/SlgLdlJZZSoG3jPJnB0rYlJaySiCE7EVCFmTHcex4721JnnEGM4RMW8OW7tXwyPKWLa8M29l7OcNL67zP93clxxnQDJM4yU88F8m21j1S7r366HzPOYRWp+MUQModpdfS1r23resVCkj/YN54522myu2Cqdz9t7xSDEz5GsOSlRianIIhyWlsGapIxzBaLpV79HsfRy6FoucxTJmOiQoFlqj8kJvmi/UpvqhK94V1oT/qmJM0GE2Uhbg4FLu+C8PeFZE4sDIKh7JjwJykDJImoS03GZ15lMOokoubJPmcu0o5IO0JQEoO0k5DChzGVNQv8mOgc0nAcKwIGsGa6zXBo5AXNgaG8DGQIj+BKfoTmKmYKW4c1iROwOqkSVidPBkr/Adi18oY7FkZzdyjXkBK0RFyCZknXzdPwfJHvYCUzr3xEQx4evJHL3TdYEhg0LRDTGP36xIVIHcs9AmwWxbCvpkco5VwNpXB0VTGzl1NJXA3lcBBwLSxDPbDu/j4R2/bf13I8+lm9qQXlAofnK5OOJ12z/gp0Ol0YX97O4p37cLCKhvmmAvxrs6I19QiXsox4MUcEX1zRDytlvC0hhYRT2lEPKuW0Fct4nnPdV5SS3gpz4RRljVILa/C+p17sLetnd2/gz22G3A4mAuVRvPlrHpPfumFrBu/DVeAK9ArFejo6AA1xn/++ecMhFJZUn19Pfbu3Qv6m9NJpRX842CvfPH4k+o1CpB7lP6ZdLocaO1w4B5jKQek5wKo+HW4ApdTAWPFQ0JR4yDBUHezIAg/ESijtLDuNWH9hud/bd787h1S9eC788pD+xXWOYsPHofD4YLL5UanN9LKO6jFw/17zbb46n8iVyggvWvdjhsFU03FL8QSvLDgOwyOS8HgpBQMSiJASksqhioyZEDK8kjPzQF6KUbxCZSOVarwdXIw1io+Q0naNFSm+6Fqvh9r3970RSArjtnOIGk4awDfuzIaB7LjcEQdz3IbW3VJaCdIqld2ldp4c0np/EJBEr8d147eA6wtXkzBsVwFDOGjsNh/KJYGDMfK4JGecqbR0IeNgRgxFsaocTDHjIMldhwK48czQLom+VMUJn6Klf4DsXtFHPatonKm+C4H6enZum0/AEjp+XjzRy/0/UmOUnLEkjOWLhMc7RRTYV/zNbCxkEFRR3M5A6MESb0LAVJ7cwWcjaVwHN7BAekVvkck/ED5oCzpiA64PKPybqcLRzo7sX7ffmTU1uPjwrXoqxPx/3JycZNaD0En4TGtEU9rTl36aIw42+K9Hv3tRbWEF7P1eH5VLv6xKgevavMwqWAtMmx1WL97Lw60d8LOohs84/jETLtG+K9wwfnT5wpwBbpyPykjlIqSTj9xMHq6IvxnrsDZFWDj9QRI2deJwMvrbByQXk7wxR+bK9BDCtwibXj6bkOD/b68ckyzNqC+5ShzitM3IvTvvR2eLxH594hn3zjy3/awAlcYIL0nP/8GIa/iH4Kpdvb1xprjz36txgeJSRgan4BBCekYmKhioFQGpDRunw7mJP1ed+flAaeDVQsxTKVAhjICRcmzUJw2FeUZvqjK8kPdorlgkPSrIGxdHIrt34VjF5XMrIzF/pxYHNbIkPQEg6SKMwDphUIkfjsOR7veA5IK7SK5R+di6ZyB+C5wOJZ73KM5oaORGzoG+vBPIEWMhSl6PCyx45EfNx5FCROwNnEiGCBN+BTqwGHYsyqe5Y92B6THNAld5WMyHD35Pva6SLscpBfpHqV1IueoNzbAC387138HR5PsHHU1lcLVWNIFRjkg7eH9TC+5OwKjLoKRLhfrWaIWzerDR/BlfT2miib8a6UWD2gMeFhjwtOafLygNuM1tQmvq0149ntg6NkAqfd3z2iMeF4t4TmNEU9oTXhYZ8a9unzcpy1AnxwJb6zUYbTBhPTaBlQfbmGtnpRpyiqe6JtzfuIKcAWuGgW8IJTOT1+umpXkK8IV+BEVoL0jOUg75MpETK1t2nOHtvymHmI0/G64AlyBy6WAWP2IYLEdF0y1EPRWvK5fj5RN27GzvRMutxNuVydzlXI++iNuYPldd1PgCgOkvzfW3S0Ya4IFU3Xh/y01ON+NT8Pg2Dh8kJiA4XEpGJSgxCAPJCVH6VBFGgOk3nH7S+EQPZfHGKGiIqlF+EiViXBVBESlD4pTZ6EsYzasWX6oWeiPDV8EoPGrYJZJunVJBHZS8/bKSOzPjsEhdRwbuT+u48VNXVCPO2d7zDnsFFU4katkI/RL/YdiWeBwrAwZhezQ0dCEjUFe+FgYIj5h7lFL7ERYYieggMqZkiZiLS2Kz5iDNCdoKPZmx3eN1x+k/FFtEoOjBPhbc5NZ+3y7xwlN7mcCpCwq4rQMUrvn5wt5vSkywCnS2H4K2qQMdBYvg2vzGjiaSmFvKmej9ARJvWDUe84dpN32FVfLRTdwyO6AceduhK8uQX+thHu1ebhPq8eDOiMe1JrwZ50Rd+eKeFAn4gmtiD60XAAgpds8xW5nQl+NEa/lmPFqjhnPqC14WmPCE1oj/q4V8YzaiP9q8+G3pgSGrduxv7ONeUjZ2C33LV8t7zy+HlwBrgBXgCtwwQpQQSIhUqCV/u8EUrbt2zNuXvnPLxfT4Y/LFeAK9JACJmsfIb+iXRArcVteDQTRBkEqx/tFVmRv2YvDnU7mG5e3ABe8EeE35AqcowK9AZCa69//i1QTebOxbpZgqQsVChpmCDrb77v/k7tjdcPg35qq/QTJlnijocr021WF7f9QzsOwyEQMjE3EOwlJGBGbhEFxCgwkSJqgZE7SocknASlB0nOBl5fiOh8rqMwpHSOUKoxTKOGnSoBW5Y/1KT4oT5+JqnmzUUcN918EY9PXoWhaHI6t3xEkjWCQ9EB2NI6oY9m4/XFtAmvp9hY32XlxU4+BwguBcVf0bVipkQIOMRVNXwZhud8QNlq/PHgkVoWOBLlHteHkHh0LMXIczNHjkB87EQVxE1GUMBFrkiZiffIkrFdORlHSZ9AEDcO+7AQczI7DIXU8DmsT0KJNgheOXipASg33bn0Syx9tW70Yrqb1cDaWwd1YDHfjejAHabfRei8g9Z6Tu5RG7PnpylKAjdKT08RTZkKFSUU798J/9Tr00ebhNq2IhzVmPEmOUa0Z5Ph8QS3iOY3ELhPgfFpjxlMa8wUBUvn+yH1qwmNaCffrRNynE/G0VkRfjYiX1Ub8K8eE19RGPKk14i6NHi/liJiVXwrL1u04YadhezlzzeH5YOiNBbiyXgn+bLkCXAGuAFeAK3BxCngBaYcHkGoPtBwSjFXT7zDYfG8y2cKE/LqIW6WGwUJIyHXdP0Pyy1wBrkDvVuDX+uoHfmKsaxRM1TuFwup9P7PU7P2TqeaQYLTip8Zy59iyBmfJ/iPooAkM+vdPVnI2jXEyk0o+PqbpK+4zvbgtLb81fQPncLvw1mobLt+/HFPdpj9YavFLc+0mwbJx7+/MNa036a19uj+huwrqFgrGKrdgrHE9klPkfkWxEO9HxGNgZCwGR8djcEw8hsQkYmBcMgbFK9gyJFGFISyTNLWrtIkgaW8CpQRjRygzMFKZjrmKBKxQBaJMOR2VqbNQlemP2vmBaPg8GJu+CkHz4lDs+DYce5ZGYP+KSBz0QNIWTSyOa+PRnpeETlo8DjyeScpH5s8X1pJLkwqMTuSlIC/0YyzzG4LlAcOwImQUckJHITdsNPQRY7qa6/NjPkFh3DisTpiANYkyHC1O/hTFyilYkzQZuqBhOJiTgMM5sTiijmNA/5gukQH9ttwkVsxEYN8L973uUW+OrreZ/nzX4/Trt4mpcNAXB5YFcG4sQkez9Qy3qBeGdj+n/FEQQG0shv3ILr7H6O0KuOWiIyo8YgdPLhrLYT+h+tAhBBWuwataI55hxUqyu5PyQs/mDiW4ScvZ/nYhv6PHITep7CiV75fun0b3veP79De6Hv3+JY0eAZbVqNy9l31rbqdYAHbYR+f0MZGfuAJcAa4AV4ArcI0q4Haj8mALBNHqut9Q67rNVOUSiupxr1S/Uli27KfdP0Pyy1wBrkAvVwC47kax5s+CsfxuQbL+v1/k1dx3g1j9mlBQZxQsdQV3G23bXxdtCLZuxqa2TsZA3U6CWA64PN2mrMSNFzldozuEnl7tywxI71q27sbrjdbdgtHaKZgqjt4tWo8/Jda1/VVb9Qz7p/x5/g3svKAhSLDU4l71Gjyb+hXeDY3FR2HR+CgiBoOi4hgkHRIdj4GxSV2QdHA3J6mcSSrD0d4GSAmSjqJFlYrpijisSArDOpUvStNnoTpjNuqy5qBhUQCDpFu/kSHprmURrLxp/6poHCYnqSYexzXxaKNcUr2c58gBKQekp4PCs/+sYo5baosnpyWNoW/8IghLfQdh+dxhWBk4HKtCRkEbOhp54R8zOCpGUXP9eBTEjkNR/HgGSNcmTcL65E9RqvwMJaqpWJc8Bbqg4WBj9Z5IiKPaBBzPpdF6DyTNo/frDwPSi4WktF4uQzLaCz6Ha2MRA6OOxpNFTN2B6JmX5fH7zqZytB/Zz7+T7On9Tw/eH8FDaoGnIRw3qzmSW5j2tXcgxWrF6zodHlAb0EdrYgCyJ+HnhQDTH7oNPTfKPr1fm4fndFpklFfiwHEauydC2lXn2YPq8bviCnAFuAJcAa7AlaGAN8+3+Xg77jSU4k+GatwhlkPIr8VfxdoVHJD2chjGnx5X4BwU+IO5PuBWU82RG0226huMtkP3GWv2/DXP5n7VVI3Exq3Y7aDSQzszDdCRv+ws5QbSK2Mr3tuf5WUGpLdIa+54rKAJgnGDm2zUdxuKIRjrWwV9rewg1VvfEsTqLMFcq75Vt/7Qs/O+w79D4jAkKAIfhUZiQHg0c5F6naQDYhIxoBskHRgvj9xTHilB0iG9dOR+kCoDA1LmYWzyfExJTsIXynAUqOagOM0Htgwf1GbNQT05Sb8MQfM3Ydj6bTh2LIvA7pWR2LcqGgc9Dr0TWgJPMnTylt143Xhnh2McInJdVKzhnSCi06BAq5gOQ8SYk3A0aARyQkZ3uUcJjkrR42CKJUD6CQOk5B4lQEru0RKFDEjXq6ZBEziUjdZ74yDIPUqAtO0sYLT7+5W9Z3ugnMkLV+3mecDmQnQ0VzH36NnyRs+EozJEpet2Nlei88heUIGOi8Y6+Kl3KsC+RrYDLgfsbqDwwCGM0kt4VJuL+3QmPKe24BmNqcdcoT8EOS/2b89rLOirpuxSEU9odHhTL6Jk5x60gxIDKH+Ne0h755uQPyuuAFeAK8AVuBQKHOqw41VDCQSxGnfrKyHk1+B2sYYD0nOAT/wqXIHersDvJZvv7UYb7jTW4Lcm2wbBXJdxt1jTKUiVEKRiDDQXo2DPETgoRsvlANztcKETdj5jdSk2v1f5Y1xmQCrkVf5RWN0AQW/D9HV1KDh8FB8W1R7+RW7V3+gf7nVGW4BgrrPcrC/f8+D8lXg1OA4f+ofgg8BI9AuJxAehkegfFoUBETEMlH4YnYD+0QkyJI1NhheQUi4pQVK5uKn3OUmHKdMxUpmGYcpMDFSm47MkBeYrI2BInYvStFmoSvdBTVYAGhYGMXdf49ehaP42DNuXRWDXiijsXRnDch5bchJxTJuIE7qELghF4IlDQA6Cv+89QI5Ranh3G5LhFpVoWBSEb30HsmKmVcEjoQkehdyQ0dCHy6P1BEeNMeNhjpvYNV5PcHQdwVHlZyhVTkZpynSUpMyAJmAIDmkSWaGYF46eyKNippOQ1AtGvede57OjBwCpQ6T3vgrOhnxWxORspFKmCtDo/PcB0dN/T0VNdDvHno2wH90njzl7Woiv8r3DFbd6sqvEhRY3MK+qHq8TXFRLLEP0ObUZz2sM5z02330M3us67T4u7x2b737+fWP7Xmj6v/5O16MCp+c0RryoNuJRrYS7tCJeUBuRUV6No07nSSfpFfcq8SfMFeAKcAW4AlyBi1egzenGkAIrBKkKDxAgNVlbfiNWfScsAx+x7+30iz8/rsD/UsBcN0cwVh+6Waw+fKehqlMw2aoEU0WHIJbbHzJU415DNW4Sy/HZunpUH23zYFFvYv/Fb1/4PVzLClxKQArhJzdZakNvKqidJ5hqHhVMNQMFqXKCsLoK/y2swq5WypRwYnNrp2vy2prNgtlaKRjrOu7RVzbfvGil/ZmQWPxnTiD6+wWiX0AY+gWH4/2QCPQPjcSHYVFs3H5AZBwGRidgUEwCBsUmYlBcEoOkH1EuaYKSZZL2xuKm0YoMfKxIQ/+UdIxSZGCoKotB0gxFJAwp/ihNmYnKDF9UzfdH/YJANH4ehOavg7Dlu1DsWErj9tE4sCoGh3Pi0KKOZ5mkrR5I2kHlNAZq8FaesnwfMOO/v7Zgqp2N1avgNCThhF6B7MDhWDJ3OJYHDUd28EhoQ0axPFJDBBUzfQIjuUdjxsMSN77LPUpwdL3iM5Y9WqqagorUaahIn4mcuUNwSJ3IIiBkcO9trj91tJ6gaPf3KHsPXgQgJTesS0xGu5gOt00H55YKVsTEYGdTGRznCEhdTcXo3FICR7PccN/aXAW3qxMOt5xreS3vOi7/urNhmpPfE7tdcLpdaGprR1BxGV7KzmNO0efVZrysJjcmNcbr8ZT29FxRCc9qRLyokfC8xojHtFSYZMazGgue0JrxoNaIv1CrvVZiRUuv5UropzdjiDEfo8yFGJO/BmPzV2NM/mqMMBdisJSP9/Rm/DPXhOc1BGf1eJwtMqilvNGXCdRqRTylkfCCxojnNSZ2/pKaLhvxOD0HjRH364y4V2fsKnP6fzoLXlyVh4jV67HrRCvbX9I+05v94PJ0fF7+14Y/A64AV4ArwBXgCvy4CjjcbgSU1EIwVOAPhioIRutxwWKbzkua/hd54n/nClwBChjrhghFG8w3ilWam9c2lQhG25B7zLWLBX1FklC2vVQwVpvutNRWCVI17tOXInnDNuxp7wT7YMA+E5CXVJ62ouE/unRy9opCufiJK/B9ClxCQHp/3uZf/N5iE39prCwQjDX7BHOtWzBWOV4wlqLyWCsbX6WKDXrz7up0YGxpHW7PLcMdC9V4MjQR/5o1G2/OmYt3/QLwvn8Q3g8IQb+gMPQnSBoSgQHkJA0/NZd0cLfiJsokpeKmk+P2qaywiTJJh/WihnvKJKXlw9R5GK1UIDEpHHplACqTfVCZMRtVWb6oW+SP+q8CsembYOz4Jgy7v4vCvuVRDJIeyollkPSENh6t2nh05CV0leB43XlshJllTl5bMJDD3zNfb5bRqVei05SC2s/9sWTuMCwNGomVwcORHTISWk8xkxgxFsaocTDHjIOFxusTumWPKj5jgJTG6ktV02BNmYzKtOnICRyGw+pEHNMknNZcfyYg7f7aeEfju//uXC9TTAC5YWm97OXZcDafa97omddzN5aibUspnI0lQGMJWrdWoaPjGOxu2k7xUfvv261cmt/LlUUs8YBFH7iwqeUYppiK8KyagKcez2vE/zlO/4jOiNt0RtyuI6emES+pTXhBLeFltQEf5OgxXmdE2OpSLK/fjLJ9B7CttR0tDgfaHE7YnbS42HiP0+VCu9OJE04nWpxO7Gy3w7rvAJZuaET02hKM0ZvwllbEczl69FGb8IiWXKIiXlXr2Rj901oZhJJLlJ4H/ex1nMrnEh7RGvBHnRl91BKm5hnRcLQFdsokpZF7N69uujTvO/4oXAGuAFeAK9AbFKDPi182bMXP8srZmP3P82sJkqYLAG+xvwL4F3+KXIEfVAD4CcsTDgm5TsjP/5kgeH6mEjb6GbjudnP9S3fnb4Qg1uCnBiveE0uxZPteHHC44KYoKipyggOdjC/RcbL3dPKS9zf8nCtwUoFLCEiFvM2/uC2/Vn+dZN0qmOocgliF/5PKULTrADqpfdhN9Rr0Yc8Ft7sTRzqdmFVUgr+FxeHfk+fg9Rk+eHPWHLw72x/v+c7Ff/0C8V5gKN4PCsMHweEMktLI/YeeXFIqbyIn6UeeTNLBnnZ7cpLKkDQNQxW09FJAmpKGfgRJFRmIT0qALjkMZcpZKM+YifL5PqhZOBebPg9B85ch2P5tBHYujcTu5TRuHw0ZksbhuCaOQVJv5iONMXsh6bkCJ369M6HiVaWJQQmnmIKWXCVWBQzCsrnDsCJoBLJDR7Lmeq2nmEmKlIuZCI7mx41Hoae5vrt7tFg1DWWp01GVOgXWjFnQBI/EgWxyNFM2bjJb2vIUp8Q/eEfru2t6MYCU3KMOgwqd6xbDtWkNyw91NpWf80j9yRH7cjiarHA0lwGb18PdXI7SMgsWanRs+ynjuZObUn7p0irADm1YYZHs5rUdOIyPxXw8lyPiUZ08Tk8OzlMh4+nQ0YhXc0x4PceM23Rm/EprQF+dhCnmIiyotqFkz14caG2H05s7S9EKbP/kgMtlR4fbiQ6Xgy2dbiccrk443bQ42Bd+XkXoe+o9HR0o2b8fC+saMNlSjHdzRPTN0eMRjRH36Yx4UEfO1TOfn/f5P66V8DedAX3UZrykzmdt9wNyjSjcsx8OgvWuk05S7+Pyc64AV4ArwBXgClzNCph2HcTNuWUMkP5szSYIlvoRDKT8IHnhf+QKcAWuBgV+ZrS+8quCOtxpqMavDHUQJFvHdWKZe+q6WhTuO4JWJ9lZqOneLk9b0YcHj5v0at4u8nW7WAUuKSDN+8WfCmrzBGN1i2C0tb6oW4dlW/ewzmFywMhvYXrXUksvFW24ccTpQtLKbPSfNA1vTJmJt6b74K2Zvnhntj/emROAd/yD8N7cYOYk/SAk4pRMUmq4/yg6AR+eXtxE7fYeJ6nXTdobIelYRRpGKLLwoeoLjFSmw08ZhxWKEKxW+aEq1QcN6b7YmBWIjZ8Hg2WSfhOG7UsjsWt5NMskPZAdiyM5sTimie/KJPXCKO4gvcqh5/m4gw3UYp+O0rQZWOI3iLXWZwePQE7YKGjCRiM3YgxYaz1zj06EJW4iCuInoIiKmbpG6yez5nrKHS1LnQFr6hRUZfpAFzoKu5dGolXnHa1XoF2v7HI0d70fPTm5BEYvBo4SZKXIgM6ir+DatJpBUcocPQk9z3SJfv/fZEDqbiyGu7EMTQ3leCs2BsOyvmbeURrnJuNet68jL3ZrzG9/HgrIbZVudLpdWLfvAEbpaDTdhIe0JvydjchLeO4cACk5OR/WGNBPa0Ds2lKs274HRztl6Cp7hOloyslea3q9uy/stac/exb6G438EVB1yqZO5uwkd2fXAjeOuhwo2b0XMSVVeDO3EE+Ta1Uju0YJktIYvheMnjyncXwRb+UY8Va2GU9rzGx9B2kMWL1nLzoYvKXHOQ8R+VW5AlwBrgBXgCtwBStQc7QV90gVEIxVTT+zVO8Xijb244D0akBffB24AueggMX6vFBgxa+lMvf/6Stxp6Fi93XGKoegr8CvxWLMqt6IrS2t6HS6YZcP59lxMh+wv4I3+pfkqf+IgPTXJQ1/uMVc/6SQX/O0YKp49E+S9fkbzLXLCJDeYig/smDjdnS4nMxxQ5866TMkc8KA7NBAJwngcMPlcGGJ0Yz/Tp6F/0yegTenz8Z/fObgzdn+eNtPhqT/JUgaGNqVS8qcpDRyHxkLKm6idntykg6KSwblkVJpEy1eUEoN9wySesbbvWPul/N8hDIdw5RpGKLKxPCUeRihTMNMZTy+VIajRDlgJgkAACAASURBVDEHlankJJ2N2vkB2PB5MDZ/FYLmxeHY/l0kdjJIGo2D2TE4oo5jkPS4lhc3dXcpXquXnQyIEiCWy7uYe1SdhOyg4VgSNAKrqLWeAdLR0EZ8jLzIsXLuaPR4WGIJjk5EYcIkrPYUMxUrCY5OQWnKNJSlzURF2kxUp01FVeYs6CPGoOnLQLTlJssLuUd/AJDSa3K+gNRp6A67VeiwLICr1ghHUzkrZEJj8TkBUnKKOhu7AdTmMriayoCm9Ti8oRQTlakQIpXom/41Ou2y250gGAekl2RPdeaDkHsUQM2BQxigs+BWbQFzVT6rkVgRE+WHEmykUfWnGSiV2DkVLcklSSb0yRHxb62IGGs1Gg63oNPhgovGcdz2ky5Qeo0ZGHXD5SnnknknfalH4PTkIkNQuj7tz+grP5qGkG/P3io0Bs92dE4QQaVx/A0tR5BlrcMQTT5ezDbgSa0Jz6qNnjKpkw5YWpeHdRLu14l4SEfXM+AxrYgnNSIGao3I37lbfjOyx6VHkx9XvsD/zxXgCnAFuAJcgatMATewo70Tj+VXUUFT9c2sxKXm0XPAKvwqXAGuwFWgwM8tGx+7vmCzk5yjgtnWJhTVQzBVtwmWug6haDN+LlrRZ/0GKDftxJ62DtlD4InlYsfypxwqe46dr7LNJF+dC1HgRwSktxpt7/3J0nBIKKw7KBTUNt1rqdt2g2lDi6CvcPlWb8QJco163DbsqXczv3ghP3snu92wuwFTaQUG+fjhX5On4c1ps/H2DNlJ+i45Sf0C8e7cIAZJveP2VNxEmaQESQdGx2FwdDwok5Qg6SBPaRPlkg7ulkvqdZL2hkzSoSoqa0rHcGU6RigzMEyZgUEp6ZiRlIxFydEoUPqiMnUaKjP8YVsQiPrPg7D5q2Bs+SYUO5bI4/b7V0TjsKe86ag2Acd1cnt4pz4Z3nH77uVN1yo0vJbW22VIgZPB0WQZkkoZWKOcjuVzh2Jl4AhWzKQJHYXcsNHIixgDQ9QYGKPHwhLzCQqomMkzWr826VMUJ09GiWIySlVTUZ4yDRWpM1j2KAHSysxZEGMnoCJtBtr1CrTnJaJNn4w2g7Lrvdf9PXhhcFQBl0EBGZKq0CmmwmHVws1KlcrhaCYX6LmN13c2lwKby4FNlXA0VaBjC5U5rUfHFhtCFi/Cz0ITICQvxl8WLsfh1g64XC7m2uOA9EJ2POd5Gzd5OOWFwUoQgHSi6tBhDNOa8GKOCU9qzAwqegEpOS8f1ppYnmcfBk1Flvn5pE6PR7VmvJ5jQuiaYlQf2M/cnvSMWJyny41ONpBDj0FkVAagVMxF/8nVUMRMySXqgMPtOHlOv+sylLrgoOuzJ073410HGtMnhkr3QP+5YHe50HDoCIJLyvCKVsLzOfl4Uit6gK4J9PzpZyqQ+rtWYq32T2klvKQR8ZBWwi90JgzUGVC+Zy/gcqCdnpcsFH97nudbjV+dK8AV4ApwBa4UBdw4anfgv6ttEKRq523GaodgrshiuYVXAfzhq8AV4Ar8sAI352++65aiLdMEsXakkF/7qWCpmcLOJevjN61u+lgQa/4lFDTMEKTKTe8X1cC87SBOdDrgdtEiT4d5j9vpeJyfuAKyAj8iIBUKN/xVMNnqBHNNoyBVrRUk225BqnBMLWvAXjt9dKTW4XN7IejDZIfTifUbNmKAbwD+PdkHb02bjXdo3N7HD2/7ym5ScpJ6c0n7Uy5paCQ+8IDSgZGxDJIOik3CR3HJGOgBpQRJmZM0UYUhyXImKYHSy+ke/b7HHqEgJ2kmpiQnIiM5DJLKH2UpM1CVMRu1WXNQvygAm74IwZavCZJGYPfSCOxfHoX92bE4lBMPgqQnTnOSejNJCZReS6DwWl1XlyFVhoqiAnZJhV1LI9lY/crA4ew8J2Q0NKGjmftTjBoLKXosTLFjkR/7SVdr/dqkSayUqSR5MsqUU1GumoaKlOmwps1EVdoM2NKnwpo5A/lJn8Ec9TFO6FVoz/0BQCrRmP+FuEcJkCYzQMpG641pwAYLa6yn0Xkar7efa2N9YzncTeQaLYWbls0l6NhSAdXyxfi/oFj8LmERhAWrcNd3emxpOSEDUoJQ57gNO7ctHb/W2RQgiWmqgLVRuuSu9ubWNkzTm5nb8jGtCX3PMk7/stqIV1jpkgnUZv+sxoS/afT4IFeCZusOHLHTAZI8/k6HRXYArWyCgfI8u1FZNjoP7D3RhuLtu7CsYSOU5VUIXlcBv6Ji+HuWgHWliKuw4pv6jVi3Yxd2nGjDMbc8DcFgq7sTLncn2tlj0CPKmdsUHt/hdqGtw4minXvRL0/Ewxo9HtGa8JjGzABpH+2ZhVN9tXo8pZHwd60F/8yWMMFgQt3RFrhonZwEX+XVOJum/HdcAa4AV4ArwBW4shVws9HZT0s3QJCq8EdzHQRL1QoOSH8YKvG/cgWuKgWozOn0hVaQfken8vKb7jHWWQSxEtebizFifQVsh4/LJgUnRTo6uw75r+ztIX/2PafAjwlI8239hIKaTQ8aarcIpjq3IFXijdWVaDzeBgqCII+L41zhAo0NMgcPUL19J0aHROM/k6bh3Wk+eHumL96m8iZff+YkZZA0IEQub/LkklJxE2WSUnET5ZLSyD0BUi8kJUBKC43ay5A0DcOU6RiuIOcmjbrLzfLfBy4vxe/JRTouKQv9U+bjrfQMjFEkIjE5EvpUH6xLnYXqjNmomT8XdYuCsOnLEGxZHIbt34azDMjdK2Owb1U8DqllSHpcl3hKUQ5BUg5Irw1A7GSAVAmXqECnMQ1FCROxfO4wNlqfHUzFTKOhCxsDQ+RYECA1xnwCcxy5R8dhdcIEEBz1FjORe9QLRyvJPZpOsH46ajOmwpY5A+tTpiE7YAiO5KagLS8ZHfpktHscpF73KHvv9QggVaLTmA5stDDAeb6AFJsr0b6lDG1biuHeXArXFhuM+SLuCI/Bz+K+wp8zsiEsM+Bm3RoUH2hhYNTOAWnP7Yt+4J5kQEr7ADtrpNzvsGN6/lo2kn6/1oL7WcHRyXF0b27nixpqfjfhd7n5eExnwasr9QgqLEHDsWNwgF49J5tOIDDKTvRtMis7kr9F3tfZCdPO3Ugqr8JHFjNezs3Do9o83KkRcafGhKdzjHg6h85pXN+ERzQSHtWIeCFHjzey9XhfLWK8lI+EMivM23diT3sHc5gyWMraNWUnLH1ZyECt3c0iuLe0tcKvtBz/XK7FMxqJQdBn1WcCUhqzf0Et4T/ZZrygzscftRJGFBbgYGs7s6uy9eJfiHtfXX7OFeAKcAW4AleRAmwGw+VGfM0WCGIFfmlpgGCyZfIW+6sKf/GV4QpclAJ3LVt34y3GOpNgrNkmWKo6BbHU+XpumSvJ2ozmDpq3ohEvh9yBcxVtH/mqXIwCPyYgNVb2F4oa8KjeBsFodb1jKkNtSxsrsaAxQGoVI1vzOZ/YuCPYB9odLUcxISIW70yegXem+uDtGbOZk/Qt37l42y8QXidpv+BwvB8Sgf5hUazdfkBEDD6Mikf/qPhTIKk3l7R7JqmcS5qGockES3sHIB2TnIXByix8kDoPg1SZGKtQIVwRgezUMKxX+cKa7ouqLH/ULQxgkLTZ4yTdvjQKu1bIkPRAThxzkp6eSdrZrSjnWnVXXgvrbRdT4DYoAUMKi2NYETDYU8w0EuQe1YaPgS5iLAOkUvQ4mGLHwRI/DgXx47AmcWIXHKXsUa97lOAouUet6dNRlTEVtRlTUJ85A1XpPljmOxDbVsSjVS+P1necDZB63KPO83QxOw2nOkjtUhpcNRLclCd6ng5SAqRtbKy+FK5GG0ylhXg0IBw/iZ0HITMHwmIDrtOuhSBZsXjbTrbZOq/t1zlv6PgVz6YAG15329HqdiOlqgZ9tSIeJyCpo1ImE544SwM8jaH/IdeMn+da8B91HjKtVvlLOSc5ROUphjaPc9T79TEVLG090YasChsG5ejwaHYu/pBrxFMaE15Wm/BWjgn9V5nwZrYJf8wV8ftuy+NaI57T0Fi/CbflmiDkmfCH3Hw8TiP92QYMXqlHUmk1mk60ot1JhU/yXpBBWRc5WMkjSwdqLhwH8G39Bry3UofnqLRJS6P2p5Y3Pa2Vi5tey6HMUhNu15nweI4BylIrjjH3KHc4n+29xH/HFeAKcAW4Ale+AixKxu3Cd027IBhKcVPBZvxR3DSlyzl2UViF35grwBW4KhTI33KDYKlZeatYtaVvXhUe0Fe3Cuaao4JYjZd0JViyZT9aWEcA/1R35e8VemoNegiQ3pO/5YabpNpPfyPZwn5jqAz7pdEWLRirR/zSZDt6h8Fqv8tY0qHde5jNMFLe2nEamHQ54KKg3PNZF1YhTCOWbuw6egxzUjPxxqdT8QY5SWf44i0ff7ztOxfvzgnCu3OD8d+AULwXFIb3g8NBLfcMlEbEyoA0OhEfkZM0NgkDupU3eSGpt+GeQGlvAKTkUh2mIudoOsYlp2OkMgP9UzIxRJmJmIQY5CqCUKLyQXm6D6xZ/tiwIBCbvwhB4zehaP42HDuWRcuQdGUMG7endntykrbmJrFWcbsHkDo8br5rARZei+tIo+gugwrtOiVMkR9jWcDQU9yjBEj1kZ9AivoExpjxMMeNhyWBskfHM/foesVnkIuZTh2tZ4A0YwZsmVNRl0mAdDpqMn2wzH8IqhYFos2Qgk4DZd8qQTCeLaISXvfy+ZYz0WtHgJQtDKyq0G5Q4cS6pXA3ycVMNF7/vzJIqYiJFncj5Y6WAo2V2Ftrw0tJCRDiM/BAyhJc/00uhNw1uM1ghWCsRnhtI9tqyV3n57MB49e9IAVY6ZGD5XbmbtuB19UGPKXT41mtAc+rRZY9ShmkT2m8DfASKIuURur7akx4b2UetI1bYCd3qKsTbpeLtdHTd27yBblrq/rIUQSvWY9/aQx4RK3Hg1qJZZu+nGMBLc9pzHhMS0VJejyoM6APG3+nEXh5kUuhRPTViHhJbcSrOUZ2/b9rJDyhJYerhHu1etyp02FO4RpUHzzEskLtbJ6Cgknl0X62T3S2ow1uaHfuwZs5BjygMckFThoJz7FMUonFC8iXDXhGq8crGhF91RY8q9EhZ9sWNmpPe1g2an9KEP0FvQr8RlwBrgBXgCvAFeg1CrAqRKcLpt2HIOjX4/qCjfi1sTZaCMF1VwXY4SvBFeAKXLwCYvUv7169cfWNZlu7UFjvFMzWLbcZq21CUZVbKKp33WyoPjFp3UZ34aETblYQzo6aZTrlPX6W89RO/tRrNoL8ifxICvQQIBVMdQ/fkt94/NbCTbhlzUZcZ6jcJKxpwnWiFb81lmBJ086uwoueXJOjdjsCFy3Cy58RJJ2DNz1O0ndnB+CdOcF41z8E7wWEoqu4KTQS3vImlkkaFYchMQld4/astClBiSHdipt6Y8O9d6R/pCIDoxTzMEyViTlJcVimmou1qhmoSPOFLXMu6hYEYMNXgdj0tTxyv/O7COxdEYWDq6LZuH2LNgHHNAloy01EB4NXCgasuo89X4sQ8WpeZ5eYxEbRa74IwbK5w1gxE7XW68JGsVImfeRYSFHjYI7+BJbY8SiIH4/CxPFY0220fr2nmKkiZRoqU6ezxZo2A9Xp01GbOQN182axpT7LB3kRH8MQNwkdUgqgT0CHIfWUvFECoxcCR7/vNWoX0+Cw6lj2aHtz1Vkb7B3kLm0uA51T7igay9DZVA73pnIc2FiOD5LjIYQrIaR9A+ErDYTsIghSpVswVuFuQyVGrq9hm7Hz/HqnJzd919R9OdwuOJ1u7D7aig9MZjyh0Xta3k86Kh/Vyi7Pf3qgJLku79MU4D21hMKtW5leMhglSCoXMlHTvN1tx662dmTZGvDGSglPqw3oo6XG+5P3Tc33Xvcm/Z4tnut0/dztOt7rnn5O9/OoVsKfdRIeUUt4e1Uu0iqrseX4CdA6utyUtEqQVM5clRue3CjYtQdv51IeqRHPqQmQGhigfUQrw+Huj8MgrdqEYRojNrYcBZzyWD99L86/G7+m/tnwleUKcAW4Ale3ApTx7Xah4chx/MVQgusstRDM1kU8g/TimRK/B67AVaMAcN0N+dZ7blJX3iFI9f9PWFv9J2Ft818EsfxBQVv+oJBX9Mdf5VU+/FReWUx47TbUHm91dzg74XKQkY+OnWmGTZ58ltP9r+7NKl87UqCnAKloe/A2o+0QBeAKUgUEs80uSDbcmVcBRU0TWh2UsSaXa/SU8Cw1wk1NwsCCVRq88dl0vD51Bv41wwdvzfJDP59A9PMNwrv+Qay4yQtJqbipvyeTlHJJB0bFsXH7j2KTujJJTxY3pbBcUtZu3wvG7L1gtPv5IFU6/ps6H8NUafBJjMZiRSgKVL5YnTUNFVkzsSkrCBtZw70XkoZjz4oo7FsVi4M5cWghJ+lpxU3efEieS3o15pIqcFiThNzwj7EicLjcWh8yEnnhH3uKmT6BMXoczDHjkR83AQUJE1CUNAHrFJ+yYiZyjxYrp6AsVYajBEZpqUqfiZrMmafA0fr5s7E2eTKW+g3BYU0y3AYC8acWMvU0IHUYlGg3L4CrzsTg6Pc5SAmO0hg+LQRJHU1r0dlYjeAvv4QQlYi/JH+JGxap8duV+bjVUE4FAA2CVNl6t74SbxRUslFvajVnXzT21EaN389ZFXC5nWi3OxBZXo43sw14Tm06BWB6AeEraiNeVJtxl86CxzVmDM8xQNq1B+30IjkpX9QNGql3E4h0OtDpcsG8cw+GGyQ8oxZxu86M23OpJf7MvE/vY1zsOWWGvp4j4e86E27VSfirVo8BBhPytu5Eq8tLbgmU0omKDClWwIV1u/ZhhM6MxzUibs2lcXsTXjwNyhKAJefqXToTHtLqEb++GG0sU9VjH/VM3NN34PzEFeAKcAW4AlyBK1sBN4um2d3WgT6WCvzEXAPBWLWSA9KrBm3xFeEKXDoF8jd+Kphq8bxUeShrwzb3rvYO2dzHDpplNEpH5/wY+srea5zbs+8hQPrrfNuDt5irtgpSRYtgJEhaiVvzyuBX2YgWIpgOGo/sWUDKBgfpXSobgrDMYkG/GbPw+pTp+NeM2Xhvlh/e95EzSQmS/tdb3ETj9uQkDY/GgPBokJP0w+gEfPiDxU2pGKpIw1AqblJmgIBpb2i6pzH7sclUJDUPQ5RZGKPIwvTkZGSoQlGk9EFVykyUzA9A1cIA1H8RiMavZEi6Y2kUdi6Pxt5Vcd0gqTxu35Ynj9wTJKVx+550932f64///tKB2HZRhYq0GVjuPxQrgyh3dBR0YXJrPRUzsdzRmPEe9+gEFCVOwOrkiVin+KwLkJamTENZN+cowVEvIK31QFJyjzbMn42qjJn4bvZAbFgUAKeYjA7pzHXtSRBPI/d2ihAwLwDqjXA3l3aBUC8Q9Y7Ve39mkHRLFWJXfgMhKAa/Sl6M6xdmQ1huxp25pfiDuZpylH0Ec3UxAdK/SiXY2dYBB4E2Nqd9bptbfq0LU4DqlNbu2ImHdTq8RG30agsbp+8OK6nMiFrrn9FYcL/WhPfUIsTGZnTQeD4brZfpoIv2R24HDnS2YV5NHf6tEVmx0sM6Myt0ekYj4jnNjwdI+2qMeCVHjgB4miBnjoWtzzvZEr6oqMO+tnbYKaOb8pBYdDwdjsk/m7ftwgcaEffrTHhWbWbre7rT9ZUcOYv0+jwD3l6phn7rDlCuKvsm0SVHCZxXrM2FvWT8VlwBrgBXgCvAFfjRFaA08WN2OwatteGXZhsESw1vsb90SIk/Elfg6lCAGu8LbIFCUS0EU13b73IrMbCwCrlbd+Oogzyk9NmB2u5pFosj0h99w37ZH6CHAOlvDHX3/9RSu0Yw2vZSickDeSUYVWjFbrudfSJzsqxRenP14JvKTR/zyGFD1mdqAwakkjL085mNF6dNw7+nz8I7M/3w5mx/vDUngDXcvxcQwjJJTy9v+iAqHh9GJ8qQ1OMkPb246WQmaVoXIL382aSZGKnIwihlKkYq0zBSkYmBqiyMUyiRpoiGQRWIkjQflGfOQfV8fzR8EYTNXwWzhvtt33khaSwOZMeiRU1O0ni05p5suO9JcMUh6Jlg8JJrIqmwf1UcNEHDsSJwBLKDR7HW+tyw0V2lTCx3NHYi8uMmojBhEoqSJmGNYhLWK+XsUYKjtJSnTu9yjlZnzAItNZknR+sJjrJl3mzkBI2CPnQk2vPiYZcUbMSe1t0L37vyb8+zpOls+lEJlUtUwG1IQod5Pty1EssY7Q5DCZDSWD2d28lBurUcK0Qdbg6Nws+Tv8ADmWoIy424LrcMt4pW/Ca/vkWQSqcK+baGuymHVCpB1f7DsNOOkuYv+OlHVeCIw4HJRUV4kjW6mz15nifH3gmUPqGR8JjWyAqRXtXo8W1dAzrc8uSCN2dUbrx1YHt7B8LWl+M5tQF/1RlBY+kEWF/UiHhVLeH505yZ3UHsxV4ml+ezGjOe1xjwgiYPL6opm5SKpox4LseAoKL1aGptp5Ruz0g8PWu57b7D5cSKDU3op5bwKFtfuu2pOlDuKosE0BrRVy1hqFSIg45O2Gl/KTPi88v9/lFfWX7nXAGuAFeAK8AVuHAFHHChw+nC7KrN+KOJA9Krg1bxteAKXHIFfnJTfu2nPzNV2QWx6pggVUMw1bjvzivDpHV1WHegBW1kuGBH5vxz34Vvsa+UW/YQIBU+33KDYLKt+q1YC8FQhaH5FWhqszOASeSSLsmFJj3/puqyO7uBDpcL6zZswNCgILw8eQpeZ+P2vnh3tj/+6xuA9/yC8S5B0sBQubjJk0n6YXgsBkTF4aOoeAyMScCg2CR8FJeMgfEKDEpQYrAnk1SGpARI0zBMkS4vl3H0fqgyE4NVmRiqSsMwVQqGKam8SW66H5qiQrQyCubkIJRTLmmmL6wL5mLDwgBs/SIYzd+EYduSCOxeFol9K6NxsAuSJuCELhEd+mR00kKOPFEpL7zAqQvunQ3O9brfGVJYIZPLU8DVLqagMH4CVgYMZaP1OaGjmXvUED4GIpUyUWt93DgUxE1AUfwErE6YhLXJk5h7tFjxGcpotD5lKsope5TG6lnu6EzYMmbBlumD2nmzUE+Lxz1KgHTTfB8UJHyKb2b2x5bFIegwpsAuJYPKohyGVDgNctlST2nXKabCKSrhFpPZa9VhyoK7zgR3UwnsTRVob7LC3lQOaq13NpYDW8pQur4At4bGQkiYj5/NWwFhiQnX55a6f2uqqboxv+7rmyw1bwv6ikd/arYV322oZoA0u3kXXC4Xc8ZfKZv7K+J5er5HY196MX2BFVu24yl1Hl7UUFs9LWeCQXJ+Pqw14OkcEbHrK3DETqMxdnS43HJzPZ3DiYbWE/ArXIsXciQ8prHgCY0JTzHHKLlGxbOO7p8OIS/mZ7k4ioCsiMe0etyXS+cSHtZIuFtrxAs5BkwyrUH9sVbm+iT3K0UEOJgT1oUWhwuZpVY8otHhLp2IPloZ8L6opvUgeGzC82ojXmFZqSY8oTHg8w0bZdjKpjjImcpPXAGuAFeAK8AVuPIVoKgjl9sN5ebtuNFEUKOWO0gvOVviD8gVuAoUkBr+LUh1X//BXPfV7wtrDYJUGSWYa7cIlgY8ZyhHZOVmVBxrlY+hmfHPk+5PRhnCW3RwzS7KxoYrf+t6La9BDwHSW022e39tbNgnSFX4p74Y1sPH4aA8tUt8osekD5K1W7didEQEXpk8lTlJ35o5G+/6+DFI+u6cQAZJ3w8KY+VNH1ImaWgkG7dnmaSRsRgUk4DTM0kpl5QKmwYnpXblknoLnLpngvaGywNUmXgvLRMfq5IRqYyDXuGHkhRfWNN9UJM1B3Wfz8XGL4LQ/E0IdiwJw57lBEmjsH9VLI6o43BME8ecpO36ZNZw35VJygHpFQdInQZqrVfALqnQ/E0wVgQMxqqQEcgJGSmP1oePgRQxFqZoGqsfh/y48ShMGI/VCRO6Wuupub5UORnlqinwFjPRSH112gzYKHs0YxZq581G3Tx5rL7LPUqAdIEPKtJnYpn/UIhR49AqpsIhKeCkc0O6DEg9MLOnIOnp99MmpcNeoYGrqRSdzZVwUGN9cxk6t5ajobIIL0QnQIidByFjCYQlBvxcU4x7jHX2X0q2UQKNXXhOt5s3ZPxFXwNBKkNiXTNcTqpp4tU3PbqZ7wKkNA/uxoH2DgzR00i9CX20lL15qmPS+zO5Jp/U6DHGVIDtx9s8LUxO0Hg+TTBQBvaO9jb4rlmHf+bo8XetCY9pzXj2e+7Pe7+X4/xptQQfsRC7OzpB+avs+XuGemivur+9HeNMBcwx+5DWhPu0JryaY8LjDCCfqs/jGgnvqPNw4EQ704Tj0R59t/I74wpwBbgCXIHLqADLggewcsce/MJcjdukep5B6j1o5edcAa7AuStAn/eW4afCvPKfC/O0Nz1VXv7zGwpqmwVqvJdq8EBeGQZLJVjUuB27Oh0AmThcdtjdDpCTnZWtMkLKAell3CX00ENfLCBFyHXCsmXXC+a6NwXT5paHDSUoOnCY5ac5L8PoqdvpApwuOJxubD14EJNiEvDSpKl4bcYs/NvHB+/4zMbbvv542y+QZZL2CwpjTtL3QyLQPyyKLd7iJsok7Q5JyUk6kNykSSlsITjaGwHpoJR05iodkZwFcph+mKqCf3IUVqhCUKmkrMhZKF/gj9pFAdj0JUHSUOxYEo5dy6OwZ2UM9md7IKk24ayQ9HT4xH/uBaPz3zeaToVIrBRJgXZjGgwRo7AyaBiyQ0ciJ3QUK2rSR4yBFPkJK2WSW+snoDBxAtYkTsS6ZLmYqUQ1BWWqyV1w1FvK1AVHM31QN88zUj9/NjYs8JXH6+fPxsb5s1Cb5QtD9Dh8Pf09NCyaC5eUASdzj6rQKSnRYTw5dv9jvJ9gSILdmIb21Uvg3rwGaCpHR3Mx9jaX4h3FfAgxGZ7GD3z+oQAAIABJREFUeh0EzVr8zlyLO4y19t/oq4adsmcVrf+6r7ARgrECM8vq4SRAyvJoemh7zO+GfQHLpg3oCzYXoN22DS+r9czZyUbHvwdoUinT62ojLNu3s9eEQCLbBbH7aUeL04W5hcV4MUfEI1oj7tcZ8ZRWxPM/Yt7ohcJVWs/XciQMkYw4TAdhnS7Y2eEXfTntZutVvP8A+ufo8WedCTfkWtBXbcQTWgOePM1d+6jWiKfUenxrq+tykfZo1A1/z3IFuAJcAa4AV+AyKUBggg4W1h04gj/n2/BLY+1iXtJ0ypEr/4ErwBW4AAXuV+X94oai+oOC3rpUKNwMwVCN2/SVEEQrhlisWL3zICt+lbsOaFqaQCmBU7fsJr1M20T+sD2hwMUCUl3FQ4Kpaq0gWVf9RV+xT924h32Ms9NQ/eUyVnlszrTLPNTWhqC0TLwycRL+OWMm3po+C2/OmoM3fefiHSpumhuMfoGhLJfUC0mpuOmjyFj0j4pn7fYD45IxKC4Z3kxSLyQdkpwGWoZ5xu17S9M9FTeNS87Ep4lZGJs8Hx+mzMN/0tMwXRWDJaoQlCj9YFPNhnWeH4OkG78MQtPXoWzcfucygqSx2J8dg8M5J52k3uKmTg+I82ZH/hgwi99nzwFXyuOkUXZyj1akT8PSuUOwktyjYaOg9bTWS1HjmHvUHCPnjlJrvReOEiCl1voSlWes3pM72h2Q1nrgaH2WL+qzZneN1xMkpaVxwWxsXDAHxSnTscJ/ML7z+QhHclPgENPhNqjQISrR/iM7k2FIBC1U3tRqXohOmwTH1jrMmpeO34fNw63KpRC+1kLILqIyphPXGW3RfzLVd54BSC1VM/5qqGoRjNXov9aGTvpChmUh98TGmN8HKSB/1KGDC3aYgdFSAf6uleRcze+BowQi+9JofakVlNMJd6cMEunOHC6W55lUaUXfbAl/1+bjAR1lfkp4Vi3hhR+4zwsFnD1xu8c0JtyvExG7upT1KzldnUwd5gB1uln5VEpZJZ7PzsX9ufl4Tm3Gk1r9GYD0SQ012hsxymDEAQaLSZ/LtXPm73GuAFeAK8AV4Ar0kAJuwM4KDZ1obG3HU+s2QjBvGnwBLITfhCvAFeAKnKHAr/KK/iiYa/MES8MxwVx3RDDW4qeG+g7BWG2/ybAOAetq0HyoVf7wwj4TOuTegB7axPG7uVwKXCAg/XV++S1Cfv4NN5lq+wjm6jW3GCvi5m/Y3tricsHlpA9gLnRchp6vroRTBu9ptNIJu8uF4Hnz8PJnU/DGVF+8MWMO3vDxkyHpnAC8OzcY/+0GSanhvn9YNN6PjOuCpOQkpUzSAR5QOuiUTNJUDE2Wi5suf2lTBoYr57FW+6GqDNAyXJnJckkHpGRijCIJi1ShWK/wQVmaD6xZfqhZOBcbPg9gDffN34Zj+9JI7FoRjf0rY9CSE3vKuD3lkvZkoQ6HoT0HQ8+mJeXHEoA8nBODVXM/wtLQUcgOGw1txMfQRo6BwZM7ao4Zj/y4SSiIn4SiRDl3lMbqCY4WK6ewUqYKT2u9t7GeSplqM2nxgQxHzw5INy+Yjc2LfGGb5wsxejy+nD0Q2vAx6JAygLxkNv7fKRIw/fG0oPt3GZJBTlKnqMBeQxZ801MgRKThOuXXuP7zHAgri3CTsapdsNS2ClLlzt+Y63b9Rl9xqoN0dW3aPaykqRp9C604YifQ1LXVuVxb8avrcUlOzweeddt24B8rcnG/znwGIKX2dq+j9CmNER/kSWg6cQIUOEp5ZDJodTJ+rW/egcezc/GQ1oyn1DRWL+FFtYiX1Gb0Ved/79h+T4DOC7kPWq8XckRQI/0Taj3mNzSwOAe5jpCctZS55sQOlxOjdXpQrumLOfmsbOp0Byn9jWDrP7I1EJu2sPcKj4W4uv7J8LXhCnAFuALXpAJuoNNN+eJ2HOh04OXijRCMtfME4LozSAf/BVeAK8AVOF8F9FVLhLWN9TcZqyf+3GxbKlhqSv4olh8UjNUES92/Fqtcj+uKkVS/FfvoM6FLHq/nNoQrfY90IYB0GX5655r6dYJUXf8L08YDglTpCCrfhON2J3PqsKJ6N+TLl1kfepvSiRp8s7I1eHHSZLw2dRbemjEHb83ywzuz/fGeXyD6+Qfjg4BQfBgcjgEhERgQIkPSARGxGBQVj8HR8RhIkJQa7qm4KV4BlkmalIJhyalsGa5Iw3BFOmu4v5yglB57CC2qdAxRpoMyUUcos/CRKguDUtIwNTkRKcpoFKlmYX3GbJRTJumCudj0eRCDpNu+DceupVHYvyIaB1gmaTyOaeJxQpeAjrwkVtzkhVnkJOVu0h8P7Hl1PtdzKtPyXlcuP1Kh3ZgBc+JErAgaDk3IaOSGjoYhYizEyLEwRo+FOeYTFMSNY+VNqxMmYk3SJKxLmoSS5MkopVIm1TRUpEyHNXU6yxytTp8p544yOEqAdCZzjnbPHfW6RzcunINNC2dj80JfNCz0Q4lqGjTBI/H5tA9giZuEdjZqnwC3IRFOQwqcVNwk0ri9XLDkXZeLPXeKyYBeCeRF4piUgci0RNwQGg8h+UsIi3KYc/RGQ0XDb811rwmmqr8JYvmDN5hsrwuG8ttP2Zfm18y6V7JBkKz4q7kSG49TruNl3shdZQ/vou9eHS443W7MXF2ExzUGPHNa9ig1vt+eK+KDVZS7acb/aXKRVWmlqgZPQDqd0ZiLE1va2jCI3d6Mxz3j5wQgn2Nt8tT4/v25phcCN3vqNpSNSrmrj2hNGKQTUXnkKEgbipAhbWhdCQOrN27Cc9kic8a+oBEZ/O3+HOg+XlWb8YAmF2MthWh32OF0kxuVn7gCXAGuAFeAK3DlKsC+CCVDjNuFNpcTn5RtgmC2reIj9qccufIfuAJcgQtVIK/6LiF/8103mWon3VhUP/t6i22IYCgf8jtz3eRbpNqxQuHmoYKl+itBKnG/ZSrHqqbdOGZ3yFFfniFD4mIeQtb1mZG2XRyi9uZ9zwUCUqFgg/V3+mqWwzBxTQ12tnUyINrbVpV92KYn5YEYi01m/Ge6D16bMgNvzpiNt2fNYQ33780JwPt+QfhwbggGBIZhQHAEZCdpFCiTdFBkLD6KTsAADyQlQOqFpEOTZEBKoHQoLTRyfxmb7c9eEjUPQ1TzMFSZitFKFSYpEhGnCodRORd1ihmoyvSBddFcbFhEkDQY2xaHYdd3Edi9nIqb5HH7o+p4tOoS0O6BpNxJehJGXizA+/Fun4INi+ZieeAwrAgZhdyQ0dCHjYYYMRbGqE9gih4LS+wnKIwbx0qZvMVMxcmfoVQxBWXKqQyOVqbOkOFo2gy5kIka69kyE3XzZnXljXoh6emAlEDphoV+qJ3vyx5recBwLJzaDwWJn6FVLzfOw5AMt4HKm6jhXoHusPdi9CHo6tKn4YQ5Dm1SFhYtyMStgREQEhbghvkrcONSE35hsuF6o/Wb/7X/vMFcN+oOcw3b7t0iVWLt/iO9bZN3xT8flj/qdONgeyf65eYyqNn3NIj5mEZi4+ev55hxt86I97W52NXaJm/omQOVZHCh3elEVNFa/CNHj+fVJg88lHqdY7Q70PRe7qsxsiKph7VGvKLOg1/ROhyxOxg8pv0Z+/LP6cQBuwNDdCY8pDHhce33ANIcE/6u0+MtrYith1t4sdgV/6+ErwBXgCvAFeAKEGRg8MHtRrvbhaC67RDEymUckP6vo1n+d64AV6CnFLg9f8PQWw117l/ra/Cwrhwfr6+F6UCL+6iTpqmpzFfuVGCjbR4eRWe0/eKn3qrABQLS31g2WQWxCq9byrC1pdXT3NX7XuquNyB9oHS5afoSemsV3vOdgzcmT8fbM+R2+3dnz0W/OYEyJA0IRf/AMPQLDj8Fkg6gkfvoM9vthySqMDQpRV5OA6S9BZSOUszDSMU8DFdlYJgqFQNVaRipTEe8IgI61RwUp86CNdMXtvn+MiT9MhhbF4dhx9JI7F4R0wVJmZM0N4E121PDvbfd/mIAFr9tz4FWl0HJWuFJU8odPaJNgiF8NFYFj0R26MfICxvjgaOUOzoOZtZaPw5F8eNZ7ihlj7LResVkBkfLve7RtJON9TIYpVImWs6EowRJuwNSgqPy4otNC31RnT6djdp/6z8MC6f3hyF8DA6rEwExGU5DMpzdXLA9895QwZ6XgjZTLHIXZ+KO4ET8JH4BhKzluH6JhD8ZyvFzY3WZIFa++T93loZ1N99RuAG07btesmJ5447eumW/cp8XNc4D0DdvwyvZuXhaK7s9veDQe/6MRsK9WhP+pjPgi5paz/rS17XMTsJ+LtqzF29odXhAR1mjBEiNrOzJex+99Zwcri+pTaD80Ht1Eh7Sing1JxeG5i1kIJXXkbJvqSQMwIrN29AnJw8PaE9tsJfXT17vJ7UGvKSW8G3tRu/3hVfue4Q/c64AV4ArwBW45hWgYwUZkDphhxMLth3A9VJlqBASwkfs/+cBLb8CV4Ar0BMK/MZYM/kG0QpBJONgDa6TbI67xPLDs6ob3Y1HjsPFYrHoeJ22WLTNks+v+Q14rxbgQgCpIAgPmRrWPmOuQOnBFnqp4WRG4d77gnd/ZnYA6+rqMSYgGG9+Oh1vTiMnqR8Ikr5HkNQ/GO/PDWG5pF5I+mFYFD6IiJVzSbs5SQfGJ3c5SQmUDklKkZvtPZmkvaW4aYgqk2WTjlSSizQTQ1XzMFqxAENTUjAnJQorUgJRnOKLigxfVM/3R8OiQDmTdHEYtn0XyRru962MxmF1HI5q4nA8NwGt+iS0GZLRwcahf9wW8p4BZT0HInvr86ExcoKk5O7tkJQoSZmM7KARyAkZA03YJ9BFyqP1pujxsMROQH7cBBQmTGDu0bU0Wu9prS9VTYEXjpJ71EqANH0Wc4/WZMjuUW9rfX2WzykOUoKjJ6GoF47OweaFs9G4cBYa589CmXIy9BFj8Z3/MHw+/QOs8BuIhs/n4oQhFS5jOoO8FBHQEzqTE7XTlIqypWm4LzwY90RlQpi3FMJiETfmltp/ZaleLKzetFow1r7xP3eUYvWzt5psuwUasxeroKpu5CMSPb2Dc7nRCsDHshp91AQ0zxyBp/F4cpXeqzPh7WwdGo8dB6iAiFkrXXC43GhxOOFfsA5/14n4q05ieZ50X5Rd2lvBaPfnRfmoBHSf0Ip4RGvEYxojpliKcKBTLmuidXUQTHa4cKCjg2WwPqml25yqF90HFVL10RhYFumEwrVyuVhPv278/rgCXAGuAFeAK3AJFaDPduw7UfoU6nYib+9R/M1Q9p0A/OR/Hs/xK3AFuAJcgZ5QIL9mjGAqbxNMlUd/L1mdDxgq3fcYqu0/NVSjT34FFJu3YVdrO9syEhxlE2Bs43UJN5b8oc5TgXMApDeYbPcKxpqHBFPNrb+V6sYLxur+f5CKN+p2HmQf0Jxuylrwpn2e5+NfoqvT+5BGN4neOx1OVnixYes2TAqPweufzcB/pvvirZl+eMfHH+/5BrBcUipv6hcYjvf/P3vnAR91ff//T2ul1onWOlrb2v4cFVsVFP2LYrW1Vi3iRpYKsjdZJCGMANn7LoMEEkAEVFZyuSS3c1mMzBvZCXvvGci48fo/3p/vHQSIiAiSxM/Vb7+Xm9973fH5fL/P7/v9es1dgA/nBeOD+aEckn4UHIGPqZI0LAafhMdiSEQshkbKMDRKhqHR8RjihqSdwI/U3W7/UXwShsmTQZWkn8Ut4uFNn8kSMUSWhtGxSZgTG4xv5bOwIX4GSpN9YVnkh5olc1C/PBBbV0gJ93up3X5dOI5lhOKEC5KeVcWiWR0LCgOSWqLJQ5KWawO3xOv8MB3PAVKNHDtWzELm3CFIDxwB5bwxyJ4/BqqQMdCGjOap9QRI8yLHoyBaSq3f5IKjxW7fUfl0EBylxczhqJcrlMmbV49SYn3tYgpo+j5AKlWONqb5YFuqF7aleqI+ZTo2x02GKngs1s7+FMu8P0ba9A+RNW8kdqyYjxaVHA6NHHbech8nrdVxaNXI+SL5q1K1bDzsanqc+3cnR5uGFhkPY3K62varFUn4S3Aw7gtehDsTV4GtVIMpNuNXWvNupjWvY3m1O1lu1UvfO09qTJ/fm1eDu9RmMK0FAZsqcdbR/vTLTzSgdee3cTix7XQT3s1U4xllLnorDZcATbd/6D8UGszWF+Cs0wGHk059SSN9M5zQ79qN99NVUmJ9phavKXS8IvPZDqssOx807afIRX+FjodJ9VMY8GSmEc8rcqDavoPPZZQ+1Uwzmt2BNpsT80vK8FK6Hs8rLgSkVI36SBYBUg3+pjTi5Wwddhw+xn9B4pfbnf8hic8mFBAKCAW6twI0hxEgpepRh6MNZcfP4P9pS7VMZ/0HW13d408rC+/+deEWr0v85L93Z088QCggFBAKXJkCv9ZU/ueXufVHbzNUFzCdeTnLrz77y1xLC9OaDrKCrWeY1rL3rSJrs3bnfpymYg7XwEVMyl1V6iou7d4Ddpf6dN8HSOksXF7lFKY3lT2graplBkvbb7WbWr7avhutPAbDBUa70JEWVbtyfu8Adh46DG95Av4zyRNvTfPFAE9/vOstQdL3/Ofgg4BAfDRrHgbNofCmYHw8PwSDFoRhcFA4hlJ4U0gUhoXHYnhEHF+GESiNkVruh8dSaFNip0i4v1yr/2c8xCkRXjHRWCYPRn68N2+DLl88E5VLA1D/5WxsWzEPu74Oxt7VYTi4NhRHM8J4JWmTMhJnc6iSVIYWtRytKjlsakokF5D0xsDdeDg0MjRlxyI3dBwy5n6OrHkjoAoaBXXwGGhDx0IfNhqG8DEwRo5FPsHRmAnYHDMJxbGTJN9R3lY/Hab46TC7gpmsSV6oXEiAVPIcvbi1vuOWeql6VAppoqCm88u2NG/UJHtic+xE6EJGI2PO51jpNwzLPD/CMs8PsDZgOIpjpmL3qiCcVcfDaVgIGBJg18XirEEOp05qyYcmnrfmg4C8IQE240JAnwybNgW71YuQn56ERUuj8G5QKP4YFAMW/xXYV5lgysJTzFDZyPLrwlhOxe+Ysfp2tho3fe9UmFed8gd1Bf6itYDprfg034QjrbYuNeR3+o11AFm79+LlDAOveLw/WwPy42xfXUmAtHemAU+kZyJvxy7u5NPqpEMk8lJpQ4vdDv8NpXhGoeEVo+0T79u/Tme/TnCTFtpO/pkVKowuLMCJVvIipZZCm1Q06wQ2792LfulZ3LfU/Rx63rO8gpT0otfRo1+GBmu27uKhFtwUpwvN3Z3+tys2UCggFBAKCAV+OgUoENgJNFMvj82BbU1n8a8C8w6mr/qc9uvuMVoeuq1k59Ieqs1Pfe/+nXiAUEAoIBS4GgU0lttuza/ufYvK9DBbbrmN5Vv/wXTm3kxT8kdWUPcU09b9nqlMfX9jsLZN2ViFsoNHeW5Pq90Gu8MmVcGTa5ZEp3668VO802UUuCJAapn5G70Zf1ZV2Zi2FLMtNWh1AK1OavFzHV11oYMsd/qv0+6E0w4cPNWEgKQ0/HeSB96c7oP/evniLZ+ZeMd3Fvcl/dAFST+cswAfzXND0lB8whPuozA0LIZDUgKlBEgp3d7tSdq5g5sW8oR7d5XpoPh4TI+JwNfRwSiS+aM4aSrMi2agJpUg6Rw0rpyHbV8HYe/qYBxYG4Kj6WE4kRGO08oonCZImhOHFpUMbQRJBSC9IVW0bWoZr7Akn8+M2Z8iI3AkchZ8ATW11oeMgS5s3Dk4mhc1DgUxE7AhdhLahzJRa31FgsdFcFRKqycwShWj7qW93+h3tdZ3BEi3uJLtq1J8UCybjNzwcVAuGIX1sz/FN35DsdzrI6R4DsbC6Z9gmfcQZM4bhaLY6TCnzET+ygQYv01G2ZpkFK9dBN3aJCi/TsSK5XLIUyIxIzYIQ4MD8c85C/DX2dG4dW4i7loQCxa3FOxLJVh6Ie5QlR1mudXBzFAdd4ex/t4rng8NleMfzK3GI5ryWqar3PU/bRm2nqZwIHG5lgrEW6rQV2HAc+QzmqXFSxcBUg7+lHoMzFLjMJ2N5f7SlAdJE5EDW0+exHs5elDAUWeHoFe6fS8qdOir1OC/mVmwHjrMy2YcTo6EudP7wdZWDFcb8KzywgpSgsO9lRIo7avQom+GFpFlFrQ5HHBwW4Jr+c2J1xIKCAWEAkIBocBPp4CdV5BKntzHHA58uqnqYI/can++X6e3vs6MjR+xnJxfX/F+nnigUEAoIBS41gpoK37/6w11YNoSPKwtRpypEQdONYPXOTgp475NCm3qQjztpxvlb8Q7XQEg7aO1zPyTsRJMX273La1Di8MJu7PtwmrgLvSFSoeU7jAPqT3jpN2O6BVf443xk/Dv6Z54w9uPt9sPdEFS7ks6ax4+mCtBUgKlVEk6KCgSg0MkSMpBacT5dHt3eNNQHtyUhOG85b4zJtxLoHRkbAqGyyjtXo6YhBBskM+AKcEHpmQ/VC2ZhVqCpKvmYceqBdizOgQHCZJmhONEZiROZ8fgTE4cmnNkvIKUQB1VUNq1opL0p6wkbdXJsXdtCJRzJTiqXPAFVO3gqD58AnIjxoLgKK8ejZuEjXHnE+vdvqOmRCm1nipHpepRaqu/NLG+brHvdwQynfce7QiQuqtJ69OkNv3y+GkojJoAXcgoZM0fyUHpilmf4iu/ofjaexBWen2Ehd4f49NZfnggMA5snhx3BEbhj3Oj8disGPxprhy3zEsEm58CFpQKFpoGFrEILGohWGwSWPyXYEszwdYXOZna3PTbgtodTGV5nOU03vlD0k5v0lYO77lxO27WllYwbWVjX3UZNhw9JQ0iN2L87qbvOb1wM3opDeiXqUEvpZYn0LcHiVQVSX8HFm0GOXLSZMSrIR3UrgJ8U7+Ft5T3yrq0Pb/963Sl61QVSoFVLytysLSmjrfX0xk+PvU6gLNOJ6LKzHiZIOhFQLl9RWkfhRaTjIU4YSOw7KDGROrWl9hyN/09iY8lFBAKCAWEAt1TAenUqLQTQP0808q34Hf6SifTVUYwbUUJy691MGXZlZ8Iv9ZgRLyeUEAoIBQwGn/Fck2nKcjpl+pa/FJjwmP6zUjauhMnqNiQ9smlprDuOVB3uU/1fYCUMXZfbt0MZqzG+0UVOHy2lfczcM5NR2btly7z4Wmj3c4P0trucPBy50XrM/CfiVPx+jQvvOUphTcNcIU3vTtzLt6dPQ/vz1mADwODeDXph/PD8PGC8HOQdEg4hTZ1HNwkgdLODUiHyBdjQGIyRstiERMbCl28PzYn+aA8xQ/Vqf5oWDYbW74KxI5V87FndTAouOloejiOKyJwShmNs9mxaM2RQoIoKOinhIPivWQgT9i8yHHcdzRjwSgplMlVOaoPH4/cyEnIixrP4Whh7ERskE3GJvlUnlhfKpuG8ngP7jlKoUwSHKXKUVqoalSqHqWqUffyYwFpY6oPtqb5oCHVG9aFHiiRTUV+1CRowiYgK2QEVPM+g2r2p1g3ewQWBo7BCxGx+EVMKlhMCnrEJINFp+GOqFTcEZWGu2LS0DM2DT1kqbhJvgS3JSxHz8RvcW/SOvwidR3Y6lwKVmpkxqrTzFg1nQXiB6ec3pVbt5KpTAksvxIPaytxn9qEb/Yc5ImEIpXw2kwAp1rbMFBjxENZuXglU4XeSj36Ky4MV3qGqiIzVFhTcz6RXWJ8Tpyy2eFfuBFPcc/RbgZIubWADhPzN+CIzcYBpxuQEipVbN2F1zIkWwE3JKWQplcUOvRTSFWkFPj0gVqPnU1n+A5ZKxywC0B6bX684lWEAkIBoYBQ4CdTQDqacx+L8tkQ4bV78CfyiddZTrPcKrC8ajCNaawgNEIBoYBQ4IYpYMSvfqutVD+iq8If1CYn01mPMkMVmKYUQ4sqoT94HM00hLk7s3+yUVS8UccKdARI1VWfMXX5mAcMlrzbdZYMpjfX9yuwYuvpFsDexoOZeC4J/yK7auWJk3s9UPUM1dDAbofd7kALgLXGfAyYMg3/nu6Ftz18McCVcD/AfzYGBhAkDcT7c+ZzSPrhvBB8PJ8qSSO4H+mQsBgQJB0aGYdhtLja7dsHN13OD9Td7n4j1p/IkzFEnowxsQvxRdxCDJMnIiRuPnJk/iiRe8JEoIwn3M/BtuXzsGflAhz4NgiHyJM0PRwnMiLRpIxGc1YsWlRx4FWkrgAdOwXuiOCmawyMKZyIwoioaleGNk0CKhf7IGPOcBAcVQaPhjpkNHRhY6APHwtDxHgYoyagIHoCimIm8tb6jbIp2CyfxgHp+epRL5gTPWFN8nT5jrpDmS4MY3JDUkqsP99eLwUyNaS1X5/3HnVXjrrX1Gq/JdUbW1MJkkrg1bLQGyXy6dgYOxH5UWNgDBsDRfhEzIkJw4NJa8CS1+G+xK/xu4RvwZIy+N8sZR1YylqwRWtwx+IM3JWmxG+WZYMtzwFbkYPbv9XjflXFMaY3ezKt+WsOSFev/n7P0Ytm0jv0NTNYjvkTpi0t/XPeljqmNpnlW/ecoRZvAlTS7rn0/x0PuOLW71TAtVOw5cQpvJapw+NKPa8gJaD3wkXBQ08rdeidnoOy/Qf5y5HidKrL6XBi66nTeCdHjecUuksCi9zQsCuuqVX+uUw9+mTq8G+lBjWnToNKP/mvjaxXnQ6YDh/F6wo1f4z7M7oBKa37KHUg7V7L0qDs8BE+79mcdvr5igrS7/xhijuEAkIBoYBQoLMq4J4D3du3ZtcR3K4txx1q026mqwAV+DCNZdRFu3PiT6GAUEAo8NMpkLP5ob9s3LOTaSuKWKG19m6dZXN/w7b6P2tqLSy/ofIeTcnJ2RW1rY1NLdxX2cnLSV0lpXyQoxGOrlBFAy3icn0V6AiQ6i22e7TW6ptpUjGY8YKhHPpDx+BoI89Rckmgo7Hru1k/+au7Po/N6eDhU3lmE9739sd/pnjgDQ9f/M/bH//zDcD//GfhnYA5eHfPIvABAAAgAElEQVT2XHwwV4KkH8+ndnvyJA3DkJBI7klK7fbngpuiJF9SarknT1Ie3NSJEu4vB2M/kyVgVlwQMuV+qJB5w5zkh6pF/qhZOhsNXwVi+6p52PttEA6sDcOR9RE4kRGB05lROJMdy9vtyY/UTonkrrRxUeX5w1LpL6dXmzoeDrUMTnUcHNpEHF4fzdvTs+eNRA4PZRoNXSgFMo1GboQrlClqHIqiJ2CjO7FePhUl8dNQFk/Vo5L3KG+vT/LkgUwUyuQOZnIDUVq7gah7TZCUlsu107uh6JWsGxZ7w7LIGxXJHrDET8OS5Gj0WqHAnV9l4zfLs/Cb5dm4dXk2frGcIGgW2EoJhLKVKrBvtGCrDWBrcsHW5YGlF4DllDUxtWkp01j+8qNmQwqto0tK2c1MY7mNrS74XWTDHhP5Gbc4bRJoEqn2VzV8uytwdXv2498KHV7M0ILg6GNZOjxzkZfo05k6vJyhxq6mJr6jQG11dKoLNjuM+/bjMaUS/RSacwFHbljYlde9CY4SLM5U4+l12VDv3MMrl/lukhOwO53YeeY03stxBzJ9t/9q/0wd1Lv3QmrRd4oT1lf1ixVPEgoIBYQCQoHOpkD54eO4SV+ChzSWzcxQDpZbbWNK8x9+1L6feLJQQCggFPgxCtDxIwUCU6u9xnJbr9XVPejvh43bb2FlZTczfeVapjXveEJb1hpVuxP7m1sARxsczla0OaUuZwmLEoMTgPT6zzsdAtLSvc/n1NiZugp/1ZcgZ+dBHsbkdNhwFjbeit7t4LULkDqcTv5DJE+bspo6DJ83H69Mm443PWZgAPmSzvDHQL9ZeHfmHHwwKxAfuCpJz4U3dRDcNNTlS+r2JOXBTV0AkFK6/ci4ZHyUkACfuHCkx85BicwHVeRLmuoH0/KZqF0xF9tXLsCebym4KQyH14fjeHo4TimjeJJ6c04c2siXlKfbCz/SywHPH3pfm0YCpFRFekYVj/ywcVAGfo7s+SN5KBMl1lP1qBuO8lAmV/XoprjJ2CybgmL5NJQlTL8AjprJd7QdGG0fyOSGpG4w6l5fS0DakOrDE++3pnqhZokP8pZF4n/r8sGyNoApCp0so5Cgp4OlF7Sx9Hy762+wjHwwRQFY5gaw7E1gOcVgqhIwvamNqcwf/MJQbWWGmj4/Zn675Lnppp6TTY2ms212tEJKInSDvus/eHevdyDdaBheXb8V/RVaDjcpXOgppVT52B5uUhXlILURx9ta+Y7COUDqcGBFfSN6KbLxcqaWhzy1f15Xvv5Mpp6D4ueVajyVrsbiciv1PkjnKgmQOhw42taGsYYNeF6hPVdF+uJFfqSkAQU+rarbyp9NqouOnu71b0l8GqGAUEAo8HNVgJLs78krwwM55oNUQXqLzlLJdNV/umT/TdwgFBAKCAU6iwJ6azIzVlZyaxBVxcmXC6qwavchnGht5lkBPHGAwKjTSfEB4nLdFegIkGornH9QmdFHVYak+l04QwZldmpGJwjAG9Kv+2b95G9AR+YXLdSuWbVzF0aFhvFK0rdckHTgjJl41zcA7/vPxrsBc8+123NIyoObIvBJcCSGhEbzalJquf8kQvIlJUjKl9hEDItL5MFNFN7UWdvuR8WmYEJ0KgbJk/FFfCiWyeZhg3wOypP8ULPID1tSZ2HbskBsWzEfu78Jxv41oTi6PlwKb+KQNAYESSVf0mtXPflDYWJ3fHybNl5q2dclonKxPzIDRyCbQpmCRvHEem0oJdZLgUwER8lztIhCmWLPw9GS+OkoS/BARaInqHLUnOgFanG3LpQqRwmOuqFo+/XFYPRaAlJ3hemuRf4o+yoAb6pV6KUqa3lYQ55S1pOMbD+0FVqmKs1lOSVbmLYCTFUKpqf7zdLaYAGjhW4rqD7D9LW/ZTmNv74a39HLzp3ppp5vFdeYjjS38eA6OnEk5q0fNnoT5KMLAdJWOJFsruSAj0AetZW7A5naw83nFFpMz9uIZge1n7Txk3YUz0Q7EKHmSvxDocFLCi2eUl4aWNT+dbrS9WeUejyt1HLbgScUOswr3IyWdntJNH012x2Yu8mE/us1HKaSdv9UXFpJ+qxCh2RLLeiEIJ/2BCF1/QrFSiggFBAKCAW6sgJHW1rxTH4Z/qSy8n3A32kt23mF1mV35sSdQgGhgFDgBipAnYnKsltZnsXCDBXHe2iseCa7DF9sqELxgeNodTjgcNKxZitanO4jp648Unf2be8AkP49uxpMW4wgaz2a2xyw0ZcC8thzece6E4M7+2f7odvXDpDSwbqdfoBOYPv+g5gmT8Rrk6fhbQ8fvOPth4E+/njPNwDvECSdFYj35sznCffkSfqhK7iJIOng0GgMDotxAdJYDHG127s9SYcSKI1NwrC4JFyu1f1G3TdMnoRhsmR8GpeCT+OS8Lk8FonxQTDEz0a13BtVKf6oXDIHDcsCsb0dJKXwpiPuhPssFyTlvqQiuOlawdo2jQxtWjkOrA1GduBnUAaNgSpoNIej+rBxoMR6Y+R4nlhfGDOBA1IKZdosm4xiCmaKn47SRE+Uu+FokgRHCZBWppDv6KWhTG5Iei0Aacft+D7Ykkqepd7Y+HUkJmgNYAVbcZeu+mxPQ81hprMuuMlY8wnTVc5lGmso05jWsLxaCzPWmpmuspDpLAXcY1RrWsz0psWM1nlVibyt4XrMe+mmno8XVpq2nTgDB5mPOLhrzA8deX7Wj3dP8zTmtlASe2kZeis055LYyTuzfQo7Qc3nMzQIKTFzyxc4pK4GAqTNDgembirF05kG9FNo8URWdwKk5B+qxcuZGjyhzMVUbT7OUFBTu4vN4UScqQ6vrdfg70o9emfq8GoHgPTpDD2iSiygx9O0J0pI24korgoFhAJCAaFAl1WgyW7HwI0m/DlbAqR/1Jo3XY/dP/GaQgGhgFDgmiqwGjexwobaX2oth35nrMGt+bVg2nI8qbOcmWvejuoTTRKLIys3vvPeZYfpLrDhHQDSHlorZheZsc9mJ4syOFwHUe2/i/bXu8CnvKpN5IeOvJTZiaOnm7AgJRVvT/bGGx5+eNvLF+/7+GCgbwDemzkH78+cgw9nBeIj8iWdR56kFNwUhsHBERgSGgUKbxoWHothEbEYHhmHIVFSJemw2ATuSzrcXU0qW8irSm8UEL34fYfLF+ITeRKo3X5EXDIGxSdjZFwskmODYJT5Y/NCb5Qt8kXN4gDUUyXpV/Ow5+sg7F8TgoO8kjQCJ8mTNCsaZ1VxaKEwIXU8bORJqhEt91cKS1u1MtBCj6dQJqeKQpnicCpHDn3IaGQFjkTOglHQhYyGPnQMDGFjYIgcg/zIcSiKkUKZNvK2+qkokU9FGS3kOeqCo5YkD1gXeqLS1Vr/XW31BEbbw1F3tecPXRMEbXD5lta51jVLZoDa6ncm+6Pwm1D4ZH1b/Ft99cxf6Wtn3qOv9WJ5dROYruwfrLD+6bt1ZX+6K8t6953qjffcsb74t3durL6HGU0PM03dXxj5ufxUl3RTz7tyzaaNB4/zVm+qgOTFeD+HAfKqRtVLn0S9CfRfm9OOVocd/ptK0CfjPCC9GI4SIH02Q4Okyjo4KGCITt9xvR04bbNhRMEmvKwwcJj4fDeqICXY+XymBn2VGryYacQbWgNOtbVdICjpsLSmHr0z1Dy1vleWBq9mGM7BZnfF7DMZeswrKkWzTToJKPa0LpBR/CEUEAoIBYQCXVQB8uP2Lq2l5Ho8pqoA01v23q+x3PdT7RaK9xEKCAWEAlelAPCLP+dvG9VTVz2FGa2+LL/aj6nNI2/RW1VMazr5jL4cS+t342SbE5R9QZCOF+e4urt5ByNVnZyraOyig3in2OwOAOkT+SYcONuGVldhyc+9ZdRBbYxOJ040N0O26lu8Pm4K3pzug7e9fDDAx59D0nf9ZuEDgqSz50mVpIFBoJZ7Ht7Urt2eQ9LwWAyJjJNa7aPlGBYTzyGpu+W+s1aTuuHpUHkyhiXEYX58MIxxs2CVeaFikRcql/ij+svZqFk1Hzu+CcI+DknDeLv9ycxInM6OwRmCpAT3yJNUANIrTrWnatFWSqt3AVIKZ7Lpk1CR5ImseSOhWjAK2uDR0IWMhSFsLIwR1Fo/FgXR47EhZhLae46WUiCTXApl4m31PK3eE1ULPc9VjV4MSN1gtD0cpbb6HwpG3Y+nlPvGNKoWlRYpxT4A1iWzYVwVjGHqfNyvsiazwMBfMh6M5ApHuqoZ5zo+Sbf1Lqa3WNbtOMCrR6UxU5zZ+yFzGwekdqDVaUeLww7vTaUcgLphXkdrAoBL6xthc7XVuwHp8dY2DDUWcij4N6UWL2V2nwpS8l19MVODZ5UavJSZi74aDU60tFwgNXHilXUNeFKhwSsZOjyRpcY/M3IvAaS9M/SYW1QiVaByuCyI/gVCij+EAkIBoYBQoMsqkFyzA0xTgacIkBqs1b9TW6Zdxz1B8dJCAaGAUODaKEDHvO6FMfaAyvTwH3IrGxlVwuvNzns0m/BKYQm+3n0AZ2mEtlORiA12bjJG3d5OHqZO/WViz/7HTGEdANLRRaWw2x1wOGxcXKpR+TmLzMNDqJKUGw0Ay5XZ+M+4KXh9mi/e8vI7B0nf85+N9wPm4t12kPTj+SEYtCD8Ak9SgqSDI6V2e7cnKUHSoa4qUgKkndWTlCApAdJ345dipCwZYdHByIgPwMYET+5bWbt4JqqXB6JxxXzsWLUAe1eH4uD6MBzJiMAxFyQ9q5KhRSVHm1pUkF5pBemlj5Njx4pA5Mz7HMoFo6EOGsMrSfWh45AbPg7GyHEoiBkPaq13J9ZvllFi/fQLEut5IBO11C+UUuvdbfXXE5ASHCW4yqtFU6djW6ontqZ6YluqL7JWyfEPrR7MuA1/UFUmX5vZ5jq+yuqN9zBVhWFh1fYzNj5GiHblHzodtQekZ9vaMK1wE55t12LfMSDVYGndFj4m0/PdgPRwcwsG6/O7PSDtpzCgr1qNY83NF8hN8zSFVD2hUOMVhf67AalCANILhBN/CAWEAkIBoUA3UcAB7e7DuFNdhts15bg1vw7/l1Mx5TruCYqXFgoIBYQC10cBo+UhlmvexrSW/LvVlQ6mM9lYbvnZp7JL4b2pBlbeds+TWgEHYVIqcLS7jou6yZB+Qz5GB4B0UmEZT8R1Oto4GW2jttEbsnGd7U1JBameVldegTcmeuCNad54y3MGh6TvzJiJgf6zMdAV3PTB3AX4MDDoQk/SkCge3EShTbSQJ6kbkrp9SamSdFjcws7pSUqAVLYI42LSMC4mFR/GyzBZHorV8QuwWR6A6oQZqFk0E3XLCJLOw45VQdi7JgQH1ofiUHoYh6QnqZI0J9bVbi88SS+Fn5eGWVFSPVWN0tqmlaMpKwrG0FHImT8KyuCxUIeMRW7oGOSGj4cxYjzyoyegIHYCimInXlA9WpLggfIEDx7IRNWj5DdqcQUyueGo22eU1t9VOeoOZXJXhP6QtRuQbkv1wvY0L9SkBcD85SysWL0Yz+YU415NCW42VksVpNdnurl2r5pu6sm0lSbvkho0UZgdHyjdrpqdbfzqnNvTHpA2t9kw5YoAqRpLaxsuAqROHGltxSe5BXg1IxfduoJUYcBzag2OdwBIV9Y3ohdVkCr0+Nt3VJD2EYC0c/5jEFslFBAKCAWEAj9SATtqT5zFEzy8swK/y61GLwFIr91+r3gloYBQ4KdTQF3+CMuvPsR05tN/01idvXMsjn/kmGyPqqxOCiL+q2Yz4isacLjVgTYKXnVwb0xXm/2PHEp/1k/vAJCOKDKDPFycTskbjgKaxMVdRuvkvndUVauvsOD9GTPxnyle+K+nD97y8cMA35kY4DeLp9tTeBNB0g8Cg/HhvFB8NJ98SSMwODgKn7iCm6jVfkgULTIMiZaDICn5kg6Tdc7QJqogHS5LwSfxiRgUn4DP5CkYEZeCGbGxWCEPQlG8H8opBT1tJmqWzUHjV4HYsZIqSYOxb10wh6RHFRE45fIkbT0X3CTn3ppXAgt/jo8hOEq+owRIm9UymOInQz1/JHKCx0IVNgG6sAnIo8T6iAnIj5qIgmhKrJ+IjXGTsFk2BSXyaVL1qDuQ6Rwc9UZlsg9vrSdA6oaj7cGo+7obip5fU5s8BSpdftma6s3b6RtSZ2BL2gzULfFFQ5o/tqd6oSHNGxu+ikDEutVtdxnKtjNjre1JbU3rr3OtbcxgjvrpZqCrfCcCpIaaio/zK3CkzcbPn0hxdmLEvFIFKHue/iMP0ha7HX4bSr63xb5PhhpLXID0vAepEydtNnyetwGvKIz4u1KLF7pRiz0l0nMP0kwN+mUa0V+rxclWMnU4f6GZemV9A/6RocbLmXo8pdR02GL/DAHSDdRi7/YgPf8a4ppQQCggFBAKCAW6rALONhxps6O/3nSW6SuOPGiswd8FIL3KnVzxNKGAUOCGKpBjeehWCiLWmkJYrtnEjJXHWF51C8uz7meGqj09jHWn7tFUHH89z+RYvX0vjlJ+EDE8V9czHRecp3jnr3XZ8f0n2/AOAOmwIisHpNRgT74GJLS4XKiAWxFL4zaMCAjE61O98S9Pb7zpQ76kM0GepNRyT8FNH86ZzytJpXb7UAwJDufBTUNdwU3Dw2MxPOK8J+nw2AR8SpCUlk7abk8WAMNd4U2fyxZhZNwiTI6Nw+L4IBTHeaEsyQvmxf5oXDoX25bPw86VC7Dn22AcWBeGw+vDcIIgqTIKTTmxaHZ5ktopvEn4knboS0pg1ElVpBo5ti6fi4wFo3hivTZ4DHSuUCbyHS2MGo+iaKmtnsBosXyKFMjUznPUkuiJSt5W740qDkclQEpt9R0B0vNAdAbq0y5cvg+O0v3bFnvxVPqtBEhTfVC91AfkObotzRv6lVH4ItuA23Q19SzX8jhTlfS9Ndf6LNObH2PKsltv6KR0JW9OHqmGmlV9DFbsOt3CnV8cYry8cLD8nr94BSk/6+nEWacD4RuL8Vy7kKaOWuxfyFBDZq6CzUnt9Q7wLHeHA2ftdkwsLMEzmUa8xFvMu48H6YuZOg59X8rU4KnMXAzSGdFEUL7dhU5sJltq8FxGNp7M0nKrgX4K4yUepE8odAguNqHNwfE0KBBTXIQCQgGhgFBAKNCVFaCpjPYLqI/nzUIzmL4OjxiqcGdOmWixv5J9WvEYoYBQoFMp8Ehj469v1VX3vk1feT/TVz7FtMXPsdzyZxkdKwM3sfyaR1lRxe976CtXPJxdhhGFFhQdPo4zthZeTUpFjsTzyJtUKuARO/xXNsddDpDyKtI2AUgvo6TdaUfNzl2YGh6Df02ahv94UHiTL95xQVJKt39/ViDed7Xbu4ObPg4Kx2BXu707uGnwRcFNnRmQugOb3Oth8hR8Kk+Cd0wkFsrCoEuYwStJqxf5on7JTDR+NRfbV87Hnm+DsH9tCI6sD8NxRQROZkXjTE4cWkVwU4dg9Fy1rJoqbONxdF0YckNHISt4DAiO6kPHIjd8LIyRY5HvgqMbYs631VPlaHn8dL5UJHjA7IKjBEYlODoD1SkzOBilStFrDUgb0mbwFvrti/xRs8Qblcs8cCB5OixfzkLK6hX4T1ax416N1fbbXJPiVaPxV51qVrqSjVHU3XGToWrzQ5pSVB47xaMDxdRzmQGzg7s4IOUn48CNxePLTXhOcXmw+XyGBvM2lqKVuhzcgJTWDifmFFfgKYWeA9KnulGKPQHSJ5VavJipRh+FAeONhWi2X2jn0OZwIqysEk9n5HCY+k+FHn0zO0ixV+gQW2aB3XUgKQBpBz9McZNQQCggFBAKdCkF3ICUNnpkWQ2Ytgr366ucTGN54Up26cRjhAJCAaFAl1OAQp1yaxYxfQ2YxoLe6lJ4lDeg+uQZflxFafdkSir29X/IdCYA6Q9R65LHOh1SBc+OQ4fgG5eE/072xJsEST19QZ6k71G7/cw57YKbFuCjeSHn2u2HhEZzT1IpuMnVau/2JaXgptgEHtjEKzZ5e3vn8yalbRscn4yP4lNAoHRsbBISY+dDmTgLxUm+qFzki6olAWhYHsgh6e5vJEh6aH0Y3O32VEkqBTdd6r95DhK6Utx/nn/H41S2nAcu5SwYAXXIaKlylOAoT6yXQpnaw9Fi+TTwxPr46SA46vYcperR9oC0drEERt2A1N1ST+vz1aN+l1SPUjXplVSQbk3zQ8MSL2xZ4oHaJf5QrQqHtyILL6jKcLfGYmM6cxsz1mhZWdnNXW1Sejjd1PMhXZWJaUuh23+UexQLQHrJMHnZG6gNhBpAqPCWri2rqsVz3xPS1FehxUR9Ac6Q144LkPKaESewyFKDv2dSi7kOzyp1l1RPdlSR2hVu66eglnkd+irV6JuhwYKSMtjtznO9M1S5fMZuh09hCf6mUKG3UofXFHr0ziRIepEOCi3SKuu4XQydXZactS/7NYk7hQJCAaGAUEAo0OkVIB8+ugRVb8XNKguYsRpMV/5BV9u/FNsrFBAKCAWuSIHVuOnWXMsyZqCqeesRprOeZOoy52taExbW78Ousy2wc29SYat15ROYAKRXrlVHj6R52NXmeeTkKcxPWYJ/TZqO/3p443/eUsI9eZK+EzAH5En63pz5ki/pvFAe3sQ9SUOiMDg0moc2UXATVZJyb1KXJ+nQWAptSjq3uKs2O8t6mGwhhsnJmzQZn/ElBSPjEhASEwJl/GyUJsyAOcUPVUtmof7LOdj6VSB2f7MA+9YG40B6KIekJ5RROJ0dg5acWLSqYi9fTfkzBKVt2kRUpfohJ+gL5ISMgS58tKtydBwKosfzxPqiuPEXBjJRYn2iBEYprV4KZHK31bsrR/1Qu5iWCwOZ6lIJiF68XNhefyWAlCpI65Z4c0BavWQelq1Zjj6afDBNDf6h3ohbNWU0mON+vbnqYaPxliuaCDrRg/60svDuXvoqM9OXYsm2fa4RQiDSjobK777NDUgl3dK37UJfhQbPXwz12v39XKYOg5RaHG1u5VSVTlNRdiORPuXWHXhckYWXFDq80O45l0DCLnYfAdJnlHo8p1TjhbVZWFLfAKcbkFKAJZw43tqCEZp8/NlVOftvhZZXkl782V9UaLFu6w4O9CVAyiey7/6KxD1CAaGAUEAoIBToAgrYCJDanFi6Yz8eUZsdLLdyH9OUenSiXUexKUIBoYBQ4NopsHr1TTflWtN+YbCCqS3be2jMVqapOMp0FtyqNuEDoxXrdxzAUTsdLYlj1CubxgQgvTKdLvsoV2qY04njzS2IX5OONyZMxRvTffCmtx/+5+OPgX6zMJAqSWfNxXtz5uF9HtwkVZJ+QsFNIZH4JCwKQ8Jj+DKUQKkruGloTDyGuwAprWn5lBZZ56gmpQrSz2QLMUKWhJFxiRjBtzUVY2ISEBwbigz5HJTKZ6AseQYq0wJQ/+Vc7PgqEHu+WYC9a4NxcH0ojrk8Sc8QJFXFolVNkDTuZx3c5FDJ4VDHo00bj91fB0G74AuogsdAEzoWBh7INI631RfGTMCGuInYJJuE4rjJKJFPRakLjlYkUlu9B6wLCZB6ojLZC9XJ3qhO8UHNIqoclZa61PaAlMDo9wcwEfykx21b7Icdi/2wlVec+qCegGiqL7Yv9sWuxT7YkjoTmlUxGK9ci56azbhLU3f2CX1lMTPWbGJGy6b7cyuLWX5DCkvpehWkTGO5rae+Mp/pKrCgehvsDincTkw/lx0wL3tn6cEj6KukdnIDXlZoQDD0Rd4qfr4KsnemDv9cn40tx04ADoppIjbq4F0k5oNH0ScrB08o9Xiho+rJLgZG3XCzH1XEZurxpFKHl9ZnIf/QIcAufXba33E4HNh28hTeUerwRJakVX+FFs90YDPwqlKHvL0HQIK5vYku+6WIO4UCQgGhgFBAKHCjFWjn8S7N+3S8L53gkxz2HGimjhSbA4aDR3CfqtjJjLWHmcY07NrRCPFKQgGhgFCgUynwC5Zb58OM9ZuZsWHjnSqL/nZjXREzmotYbnU+09fk99OYcmdVbNlSfOgEztI4zoPYKcfBNahLtSocn7pvutHD/Y19fwFIr63+TifsDgeWZOTg3xOn4/Xpbk9Sfx7c9M7M2Rg4ay7eny1VkpInKYU3fRIUhsEhERgSGomhYVEYFh6NIRGxPN1+aLQcwwiS8tCm89WknQWQdrQdX8QlYVD8IgyWJ2F2TAjWyOdiU7wfrEm+qE31Q+2Xc9Cwcj52fz2fe5IeXh+KExkROKmMRJMbkqpiYFPH/OyqSdu0MrRqZByOOjQJOKOSwRg6BrqgcdCHjochbBxyw8ehIGo8NrgCmTbFTuZp9WXyaaCFt9QneMKc5IFKAqMLPVHF4agX2ocxSZWjEhy9sGL0+wEptddvSfXDllTpsdVLvdGQ5onapd6oTfPHlsWzULEsEF+tXoKhWVowjRlMXYW7DJYjd2pNjzLlvluZRnMbW736dlZd3aNTTTVXujFlZXex/Oryh9UmjC6twxm7g/s6isnl6ofVg01n0D9Hjz9l5eJfCjXIR5QCl9ygkNbPKHV4an0ODDt3czRKMzy5cdJB0aGmZnysy8NDmXo8340AKa+oVRjwSJYBH6j02H22mcPhc+eDHQ7k7TmAVzMkqNxer/bXCTgPyNaj7uQpwG7j/kRUfSrOKl/9b1Y8UyggFBAKCAWuvwJuKErzXptrobmfbqeL0+EENVbAYce2U03opSxCD0M97tWYB1zpbp14nFBAKCAU6HIKBBp/RUU79y+33PZITuOv6TorK7uVBx6v3vibh5cab7lHUzmqn96KyIoG7G5ugZ1yDGihPAI6jqLsIddYKlYCkF7T3wAlKjvtNjQ7gazSCrw2dgrenOKFgR4zMMDbDwN9A/COP7Xcz8X7rnZ7NyT9aEEoPuEJ9xIkHRweI7XbuzxJh8VQsn3XAKQfJyRwQDpMlsorSqfLYrAqZgE2xvuhKnE6LGn+qBBRiPYAACAASURBVFo+D1uWz8Wurxdg35ogHFofcmG7PVWSEiT9mbXUt2kkQNqqiUerdiE2RY2DLng09CHjOBw1RkxAftQEFEVP5J6km+ImY1McJdZPQ1m8FMpEfqNSW70ERjkcTaHKUe8Og5gu9Ru9EkDqi62pfqhZ6gXrMg/ULvXAlsUz0UDQdMk06FdFYrhShVtVZjBdFZjWir+qK9Aj17KHFVT8rstNPh1t8MaNv2EGs/7PagvezDPhaGsb7I42ql+4puPKz+nFWp3A0Nw8PK7MxT8VGjyWpUG/i0AnVZD2UWiQaDJLB0YuQEoO5K0OIKLchBcUWjx3EVhtDwq72nUKaXouU48+mRqEFJejyUEBVVQBKqFN8iBdVrcFL39PwNWzCi1GaPOxv6WN7xRJB5yuU8c/px+a+KxCAaGAUEAo0KUU4PMVHWc57OAZEA4bHDys0eXH3W4qOwon3sgpdj6srzpza3bZ6I524cRtQgGhgFDgZ6OAsepzlleDmzUmvK0uxde120DxwvycEg2hPJydBlFxIeMym9OBtwutOPf7GFZk5RSZfFycTpFi/4N/Ji4CTweuG2sb8JGHH96e5ImBnr4Y4O3PIekA/9kckr43ex73JP0wMAgfUjVpO0hKgNTtSXou4T4mHkNc4U3kS9pR9WZnuI1a7kfHJWNsbApGxqZhqDwVE2QxWBgfDGOCP6rkfqhLCUDN0lnck3TXqvnYtzoYB9aF4YgiCieU0WjKikEzb7ePQ5s6DnatnMNSut6toala+rxndAmoWjITuuCRMIRS9ShVjo5HXhR5jk7AhthJLs/RqSiJn84XSqwnOOoOZKLW+vZwlKpH21eQXgpG3b6jVwJIZ6COfEqXeGBrqgf2pPhh1+IZKF0+HxHrvkE/9QapalRjAtOV4iF1Kf6iqgDLq21luZbHzw04XfmK0dTzHoPJ/IDajD9rS7CtqRU2JzUti8uPUWDO5hI8n5mLfpla/DGbktvPt9e7wWYfpR6jco1Sq4jdgTae0ii9a97uPRigUPP2fPfju/paAqQ6vKLIgn7HTldbDHde5ZCYApqmF27+3s/cO0ODgKJSnHLY4aCQQX5cyetvf8xXJp4rFBAKCAWEAkKB66KAdODuhM1hg81J854NDtfS5nDilN2Onc0tMJ0+Df2ho1ixfSf8LXV4RFvhZLmW40xrHt6VdzXFtgsFhAJCgR+rwC1G0+fMWAGms9iYthoPZpXi3dxS5B45ibZWgKr72hyS9dZ1Gci71IsKQHpNvy4CIxyOULlyWytsDgcqtu/EsFnzMGCKJwZ4+GCAlx/e8g3A/1yQ9N3Z83g16fuBQfhgXjDclaSDQqMwKDyGLwRKh0TJMDhazhdKt+/MgPTzuMUYJqc2exmGxSfgc1kyPolfhIlx8ZDHBcMQ7wtzojcsi/xRu3QWryTduWo+9qwOwb514TicEYETmZE4nRXNQ5souMkNRt2gtNtCUnUcHDo5dq1dAFXISO45mhs+AcaI8SiImsjhaBF5jsZJbfVUOVqS4IGyBI8L0uotC31Qyf1Gz1eOEhC9OJDpwtZ6NyC9XEK9L7akzQD3IF3ig+2pHqhf4oui5Qvw7bdL8IZaz1NDH1I34h6tCX+jICYyiqbBWFMFllfdwrLNj/3Ygb5TPD/d1POvOovpPpUVPVTFKD9yHHY6qXRNR5Wf34sta2jEy+kG3lZ/b7b6ksAm8hZ9WmnA85mZ2HX2LG+na5Wa7Lkf2aHWVozS56F3pvZca/7lQp86IzylVvj228U9SJUaDFCrsPtUE6iPkA4Q3Whz7+km/FupxhNK3SV6tX+dPhkaxFfWoZVXn9p4byL3bxW/2p/fPzTxiYUCQgGhQBdQgDok2hwOnLI5sKvZhrLjp7Fm5xGEmbfg841VeENfhic1JbhHU4pH1Sbcri2l5Hrnw5o6sPxaMFXF4E6xzyg2QiggFBAK3CAFbjbUjrjVWI87NJYjTE+J99ThacLv1WUYW1KDitNn0EampOeMSbvA5HDdNlEA0msq7TlASq9KbR8ub5yGPfswLTgMb030wJsevnjL2w/vzAjAQL85GBgwDwNnL+CQlCpJyZN0EFWShkRgMA9uisaw8BgMc0FSAqUU3DQsNgHD4xJBIUlUNcrDmzpJcNOnshQMkS/EJ/EJGCZPwIi4hfhCtgiD4xdjdFwcouOCoIkPQFniDFgWzURjagBqVwRiy6oFHJIeWBeKY+kROJkZdd6TlIKbqJK0m7XcU0u9XS2DUy2DXSPnoUzHFNHIixgFTegX0EaMQW6E5Dla5PYclU1GiWwKSuVTURY//TwY5YFM5DnqJQUy8TAmHw5FO6ocdVeQkp9o+4XgZ/u/peveqFrqy7+rnSl+PJ1+S5o3apb6IuObGIzMycYt+optv87bGv17gyWK5Vui/pBbG/1wXuMcprH4sLyt0XcYa72YzuzByLuzG1weTjf1fExXZWJ6s/NX2cUn1+w8DIe9BYSuxOUqFXA4UXLoMN5QEOzT469ZWjx7UdAQwUPyF/1/6dlItlRzyNeKVtBBFJ37JB/oeGsVXsxQoxdvz9fj3xnUnm7AsxeBx/bwsDNdf1xJoUxUMarDC5kUWqXHs+lqJJabcJba6ymcind5gK/X1zfg+XU5eFpJ3qvn4SpdJw/Xp5RqPKjU418KHYx7D1CkFV9cZ/Tcp/au8ksTTxMKCAWEAkKB7q0AnY5zLe3a2qXjHjIWoq5D6dCHr/ktdj7P8Me4jrupGtThtMPhpA4Gsoqh2Qiw2Z1otjtwrM2GXU1nUH74BNQ7D2Bx/S54WhrxTnG1/a3NVWteyi+PfEBfEsX0FVHMYI5ixsooVlgfxQobo1j+lihmqA9lhXVBTGud9NeCbdF35deP/Xj16pu6wS6n+AhCAaGAUODqFdDU/43lbgnvmVs3/895VdF3Gy2Rv9RX1TB1lYNpSh19tJshq92JnU3NcEDqMqOx+pw3qXsgByUX0FzQnS8CkF73b5d8ScmuYNeRo5ghS8SbU7zxX55w78sh6bu+c/H+zHmgStIP5i4AQVLyJeWQNDichzd9V3AThTcNc0HSzlxR+qksCZ/KkzBEtggj4pIxLSYaQXFByJTPhVk+AxWLvFCzxB9bvpwLqiTduzoYh9aG4Vh6OI67Kkl5uj0PbqKEe1m3WVq1FMgkg1MlgdImVRxvl9eHjoKB4GjkWJ5W74ajG2MnXRrI5PIcvSCQKcX7gnZ6d+Woe92+cvRSGHopIN26eCZ2LfLCjrQpaFjihS2ps7BpeSTmr8/CX9QmMEPFaWYoKWLAL65+9O5azyRA+oiujgCp7dc5pfbIqh1wOFraRQZc9+Gl+72BEzjc1obPsjX4m1KHv2XpLgGkBDJfVWjx90wtBmVrcbbVxtvFKZyBN53bHKg8cQIfZuvxSJYef1fq8d90PfoodXzpTCC0o20hAExBVNRW/0+FVBFKn+PNHAPqjh7jvy86GOUY3u5Ek8MO71yqmNXzpf1rEkgmyPpklhoPZRkwQpWPnRTwJC5CAaGAUEAoIBS4UgUkEsrnHerGpKUdMuW3k8HQWTjRyg+fCYTSiTw61KbDaSeanU6ccTpxstWO/c2tqDrRhNyDR/HlzgPOgLod+KK0Gq8XmNBLswl/yN6I32dvxj05JbhXZcJvdNWnmcbUr2vtJYqtFQoIBYQCnVeBe3Orl9+nNp9guvLjTFuKf+Rsxov5JqzYfQQnz9rgtNvRjGYe6ErBeDz3gA4+un0dkACkV7prcNWPI0BKlT60M7Hv5CmEL12ONyZPxRue3njT2xfveQfgY9+5GDhzLt6dFXiukpQ8Sd3t9jzhPiwKn1wU3ESVpLyaNE4Kb3L7j7qrSt1/3+g1b7dPoErSFIyJXYzh8hR8Jk/EnNgwrJEHYHOSF6qTfVCbGoBGgqQr52PPN0E4sDYUh9Op3Z4qSaPRnBPDW+67FSB1VZA61PFo1SSgOnUGCI7mRoyBMXIc8qMnoChGCmTaLJuCzTLyHKVApvOVo1Igkzeqkl1p9S446q4arVvsC6oWdS/t4ShdvxJAun2RP6qW+vFgpsqlwYhMX4Tn1AV4VFWGHpoqPKSpantMbS1hwM/mTD0B0t/rayxMZzp8k8Z0ZmxZA1odNIV0+5njqsfD73+ik0/Ask1leCYzB0+6QGF76MfBYaYG92ZTdWU2SvYfdHlpSibjIE9SAEmWWvQjkJplwGtUialU4bl2bfftX7MzXaeqT4KaBEeptZ5vm0KN4DITWuiI1EHN9a7ESSdgPnESbyiz8ViWHs9eFGhFgPTlTC2eytLg6UwdIjaVgxC+uAgFhAJCAaGAUOBKFZAqRKUSUQcPSbIDjlaAvKwdlIR8vjWTWGqL3YljzW2oO9mEvMPH8fWO/Yio3QHv0hq8tbkSz+aXOx40lDmYvgxMU2a+X1V+8h6VCT1UZtystjqZvrKN6cxgWhOYpgI99NYzv9Ja/9l5UYPYMqGAUEAo0LUUuCfXuuou8mrOqwQzVnGLvPvVlbhLU4E3SiuRc+AwHLxrjYoyJPdnBw3w3f4wVwDSK903+BGPk0670m+JyPup5hbErfgab06bjtc8vfGWly8+8J6J//nNwoCZczDQBUnPeZJSy72rkvTjsGh87Apv4q320XIe2kTBTZRwT2CUKkk7V7v9QgyXJWFIfAKGyxLxqSwZg+WLMEKWgs/iEzBVHoY1sYHYkOCH8hRfVFES+rK52L5iPvZ+G4J9a8NwOD0SxxWROKWMQnMOpdt3nyrSVg5I5bCrE7F7VRByw0ZDz+HoWBREj8eGmInY5Koa5X6j8dMlv1FXGBPBUWuyD6zJBEi9eFK9G4x2VC16MRy9EkDKPUeXToX5y7lYtWop3lPm82T636utuEljcdypNuFXBjOYwbSZBRp/1bWmh6vf2p5GU88e+spNN2ktx+7QWJyvFVnRZOvubQc/Yii8gqc6KWwJDlQcPIQXlEr0UlKL+PmWcYKFFN70nFKNR7N0eDVDg+kbNpxLc6dePbd9zvamMxidrUHfTC3+qdDjxUy6fuFrdda/X+I2AlL16GsZOgxV6mE5ckxybuEVOdRab+OwM2hzKR5SqjkAJXh88Wd63gVIX1XoYNi5R7TTX8HvUDxEKCAUEAoIBc4rQN0ZPBiJ2uMddh7mcdphx5HWVuw42wLr8VPI3X8EXzXuRVjVNu5p92ahGS/qy/B3dSluzSkGU5cS8HQwrenYzVpLywMqc+ujKgvuVVv2M11FC9OVg2kryBuv7c/q8mOPa0y4XVNxhunKbMxoaWbain9f/R6beKZQQCggFBAKtFfg9vyq+FvUFauYoXIx01Wqmb5S/ZDGeoTpLWC6CjytKcU80zY0nDhDRmYAryWlkLzufhGA9Cf4hl19Kdyfh1pOnGhqs2OV0Yj+kydLkNRzBt6eEYD/+QXgHf/ZeG9WIN6dMx/vzV2AD6jl3gVJPw6JxKCwaF5JOiQy7lxwE0+25+n2UiVpZwOklGr/uYxCmxLwcQKFNiViBFkDyJMxTL4YU2VRWBE3C5tk3ihf6IvK1FloJEi6cj52fhOMvWvDcCg9DMcVEWhSSpWkba7gJgpt6oq+pOQ7SkubJg42rRxH14ajKHwcDOFjYIgah/wYqXJ0c+wUbI6bgmLyHI2fjtIED5QnecGU5AlzkicHo5XJPqhM8TkHRy8HSBvS/NCQ5ntuqUvzRX2aP7akUvCSNxrTfLAllR7jh61p1Eo/A9VLZkGxZjkG5RrBNlTh1oIG/N5Yw880/cJQeeoeXZXjoaJtuM9grWLGnw8gZaurb2day5pbdJamezUW/J+xAkdaqXZRXK5WAfK7cdptOGmz4y11Dm+JfznjQuj3YqYWf1eq8bJCj3fS9eiVpUTpoSOgan2Co1StT2c4qaUvvXErXl+nQn+FEf0Ueg5LLw5Auhgodoa/+2Rq0StL+txvZGjxZdUWymWCw+Hkuye8WMdhQ82xY3hznRJ3ZunRX6HDyxfBZPIvpYrUvym1GKQyYucZCrUihcRFKCAUEAoIBbqkAnRYwZ073ccX5z8F3UIHr3Sq8ZJ7aQ5x3S8d4Lof0X59/rXaXztjB/afbUPxkVP4Zt8xRG7ZC0/rDgwt24L/ZzTj/g216FFYA6YxOW7RWg7dQmEg+VvBChqkpbABrKiRQkGO362p2vJrbfUhllcDVlSLXxqsrX/IrcV9BfW4t6AetxfUgfHHN4CpTTuYuqqeGesO3axr7N3+4F5cFwoIBYQCQoEfoYCm6h2WW7flvtzaMw/m1uBBY41NSrmvOnaHumY/01iOscIqPG4sR0rNNpxoJe9o10EWnyDazx3UZyDd3X7u6JrXBSC9Id8bpdtTlEvOpk14a7oHXvXwwtue/njHxxcDZ/jiPf85eC9ASrcnT1JaznuSRmJIWBTIl3RoeAyHpFRNSn6kw2Ol8CZeRdppApukECkeJEVhUue2K4mHS1FFKd02RpaAFNkCGOMDYFroC2vaTFR9FYitK+Zh59dB2L82BEfSw3m6/amsaJzNiUVLTgxs6hg4CJJq5Z3el7RNKwNVjJ4LZlJJXqqncmKwST4JhrAxyI8Yj8LoCbxylPxGN8km8zCmcvk0mOKnw5zoCUuiJ6xJHjyIqX3VKIHRy8FRqha9OIBpa6ovti/2RfVSHx681Jg6A7VLvbE11RM7F8+E8uskjFZp8JKqJIEZq19mRdX9H9RX9/+D3voi01f1ZbnVL/xRX9X3L4aGV27RN/z1RwzTXe6pPY3Gng/orWVMW+68X12F32vLsOWsaGD+MYMqHbQR6KSDu4RyE15O1+DZTCnRvj24lIKaJJ/O3gotphduRjO1gdjoPzoRZYPT0co9z4LyS/BEpgYvK9Sg5/VW6vi6/et1tutU9flsZi4ez9RhVF4BTrbazsNf9xEugKCNxfg/pRZvZBhBz3nmokArgqYvZOrRI1sNsi2wcW0FxP8xv1HxXKGAUEAocEMUcB99UrYRHK7/SXEZHHhKHfDkMgObw8nzD/h8yOdEClFy8jAkm90BJ51xcx3O0mvR4046nNh9phkVR48jfe8BxDfugIelDkM3W9G3qLb5YYP50B911m/75pT8s5e6uP8f1Zb+Dxqsr7Acc29WWP8yy294heVU92L64t/eZ6jt90d9fX+WV9+f6aulhR6rKX+WaSy3MXX1Payw+gV+n8H6yl/01f3dy93ux9NzlaZHmaLujt8pTY8+tHH3b7rcjqLYYKGAUEAo0FkVWL26BzNWP3BLXn3/O/TV/W831LzCjNXPMH3l/Syn8U6msdzHjFWDWa5p362a0qYR+SYYdu5DM80fdMKNwvboiI237rlnpe4ASQUgvSH7OOTn4CCfPKcTRbU1eGe6B/411QOve3njTZ8ZGDhjFt71l9rt35sz/3x40/wQfOxqtx8SGomhYdEY7KokHRotBy0ESofGJvBW+xvtPfpD3p8gKVWaJsaGYIPcA+ULp8KyeDZqls7CluWB2LVqAfatDsHh9WE4pojg7fZns6PRkhONNnVcp4ej5JtKYJQWuu6uIG3VxsO8cBr04V/AGDkeRdGTpLb6uMncb5Ta6stccJTAqARHvXg7fXs4Su307sWdTu9et2+rvxiQNqT5oJFXigagJm0WGpZ4YkfqNOSvCMEkpQJMvxks34qb1KYxnXV8v1HbRR6k9+srTdSGcL+qEr9Rl2LjsZM3ZEzpLm/qBqRUAtp4ugmvrMtCr4uS2dvDzBco3V2hw3+VWmj37ZeS2bkDqZP75jgdTuw4cwYfrFfgaUUu+mZemPLe/rU60/Xeylw8TxWvShW2Hz2OJlcoE+2KwE7eb3aYDx3Ff9cp0YNbDejQV5mD3hcBUoKjvZQEW5UwHzsuJQZTcrC4CAWEAkIBoUDXU8DNNd0nyvhagp8Uv0env/ixKnercfmEgloiqftASotvaXPgQIsNFSdOIX3PQcSbt8GnoBLvakrRS1OMOzTF5AsqtbvrKsAM1G5pPsA0FWamrRr9cwrjvFH7l+J9hQJCAaFAZ1Dgbn15/175W8A01XamrcIDqlIM3WxB6ekmfjhChSlSSK7L44zmqC5/EYD0xnyF7h0cV7tL9e7dGBwQgFenTMHr3j4Y4O2HAb4B5zxJ33Ml3H/gCm4aFBSGwQRKQ6MwyOVJeg6UxsRzX9Kh5ElKfqTnKjbPV3L+EHD5Uz72M1kKPpEnYa4sEgb5LJgTJsGU4oe6L+dwSLqTIOmaUBxcH45j5EmaGQUJksZ0CUDqhqLUUk9Q16GLx/avZsMY/gVyo8ahgFeOTsbGWIKjU3iaPbXUVxAYTfCANckLlQvJa1Rqp6/uIKmeIGl7IHrx9YsBad0SP1iX+mJ76mTsW+yJ/JUR8MlYjz9py3C7thS9VRV4WFe+l2nLh3eGgbpTbUO6qWfPc4DUAqYqwepdB27MmNJd3tU9sVI1KIDA0gr0Vn6/dyhB0uH6AuxsPgOno4VbmdDxIfjZTWoLPIo3M3R4NVMvhR+5WtGf7cCz80aDUmqJ75+hx5+yc1C4ey/XgQ5uebEPHeY6HTjS1oapKh2eydTht1l69CEwqsy+JISK7u+VpUVAQQE/OOb9lW6N+SuL/xMKCAWEAkKBrqIAVYHS7NjqtKGNfKidbTxj2EYjPK8KlT4JPea4zYGGpmYYdx/C0urtCNpUhbc2WPFIXjnu0BWDUouZplxatC7/T615L9NZwRethVrc8Ru9te1efdVYpjY/yTY0/l+n2g8TGyMUEAoIBYQC108BfXl/tqFWCszTWsE0tJjwV005wssbcaSVjrZssDuo0438zVzVpV1lUu1wOwUg7VCWn+RGFySlFf20tu7bi/EhYXhtqife8vTB295+eNsV3EThTQRJKbiJlg/nh+CjoDAMConAR2HRF0DST6JkGEzVpLGJXa6SdJg8HiPjFmFwXAp85WFQxc1EcYI3TIv8UU2VpF8FYseqBdizOoRD0qMZVEkajebsaB7c1NkrSR1qGWixkfeoVoZDa+YjL3Q08qInIDd2IooojIn8RuWUVC/5jZYlenJASnCUFgmOzrjEb5SqRa8klOliQLol1Qtb0zyxYUUoghWr8f/UpS03a6psvVRlWx+lCgKDFffm7sLjOXUB12/07aKvnG7qeVtuNa8gvVdj5hUX4ebGn2T46LZvQq2B3EfUzq9Q1ePrCkqfv9CH9GKI2SdTh2cUKsRbq9DqdMLuoEgJJ6+bIc9Nmq/XbtmGd9I1eCNDh/6ZUps9Pe/i1+oMf/8rXY2kyioORe1OqTqIHxXDyT1Wv6ppxAsKNZ5x2QU8qdTh2Uwt91htv/1P0e3rs7Fp7z7JeY6XFnXbX4/4YEIBoYBQoFsrQDkG3CrF5sBZmxPHW2zY3dQK67EmpO87AnnDHkwpr8Ob+WV4VFuMHtnF/OQtIwBqMFElaC3TVZ66W1uNxzQ1eFRdA5Zr3s8MpkO/1Jlb/qKucDyorUAPXTl+SdWjueZTbEM9mNY8rovuqYnNFgoIBYQCQoGrVUBn7s2MZvTQlrc8pjHhYY35zFPqStyjqQYzlOGJvM3I2XUQR2x2HhzLQyD4iTyp0KVrTsgCkN6Q7+3cT4ZDdjK1lcqS9x0/CQ9ZIv45eSre8JiBt31m4i1fKbjp/YBACZK2C276eEEYzgU3hUVhSEQsBrsA6RBXwv2wWEqPd/t9du4q0s9lKRgsT8RImRxTY2WYKpNjTcIsFCf4wJriheplM9HwZSC2fR2M3WsIkobhWEY4TiujuCepO92+s4Y2OV2A1K6Jx8msGGyIHIWiqIkojJ2MQtlUbIybghL5NB7GVO4Co6YkL1g4HPV0pdRLPqMdeY3WpVL1KIUuSUv1Ej9QCNPWVG/Up9Hij7o0f5DvaP2SGbxydOPyICSsW9v8pqFsO8vbtvUurVn/WEF1HdNYv2J5W7b/2Vi7nW2s2skMFVOudmztts9LN/W8w1CzkRnMh27SWnYybYVzdJ5FGlNcBX/n/q3fkJGmC76pC5CeJRpot+Os3QHfomL0UajRW2ngQUtPK7UdAtOnMjV4J1ODwl37YHe0welskwKbKLHJ5sRZpxNfNu7EhxkavKDQ4zklLWo8qSTQKKXdU/Vme8B4Pa4T7KW0eUqqp4Xeg9rgqR2eqlxfVKgRWlsr2fo4qHZUgqJkF0AHx5v2HcCH6Vo8oTTghUwNXlFoQSC0j9KA5zL16EevqdRxePpChhYT9YVoop+CgzIo6X/iIhQQCggFhAJXrwCVNtBISsv/Z+864KOq8u4VFdFFEdTFtoquiqirIq7YCxawoiBF0F3d9q2uIpCQEGronXQ6iAULKmRmksy8N29mkgAhdfpMCikQeicB0qac7/e/byYEVnddBUzgzu51+pv3Dnm3nHf+54QG+x/aWEgIob5FT5ptP9WKAOrTufsnXc7jNfHcBgWhCgraOllxHW3yY199I7y19TDuPYyV5dUY5SyrHVpUUvXQRkfVVZmOqnYme0kXo8N1mcGmYUZvDsusqOpsKa+601xSdYe5tOr3ltKqW03equuzSrd0zi4uudBQpGFS0ddMLtzc3egpvd5cXNpedk5lJpeWSfbi67NKqjsrzs+Z2T2F5VTsYnLhxHN2LicOTCAgEBAICAR+GAHggvZGt+G6zNLK35m9uUyx69hGTxXLclf9zuKtulJ2lzKjq+zFTYVB8/7DaCRFCq1dQmswPvKF/qPWP6hDYev+ryBIW8W/T8s51MGjxzBp1So8/+EovDRyDJ6LjMKL0ePQf+wE9B83Gf1D5fYU3DSIPEmnz8aQFr6kb82JO8mX9O2FySCSlIKbeHhTfNsgS6m0/08JixAdNxerEyciPzkCriWRcK4ah9LPJqNyDSlJp2Pf9zNxaP1c1GoX4Hg6BTfFNXuStrbgpoAhHkE5EUfT45Ab/wGyFvwTOQs+QN7CD5Ef/xEK4j9GUeJI6EVxQQAAIABJREFUNYwpeRQcKWpJvWtxmByN5CFMp4YxnVCOEkF6olWuGIUtK0eimCfTR6OEhzSNRNXK0bCunol5369BTyUHzOjYyHSFVzOL7UqWkXsFS3N2ZhZPR7Yu76orDDlduJn+2hxhjn/q0CE5fnNpZsnnTHLEMaNr0U2S/WgfgxM1tLhR84LUq2mhdVGr6Gza4E44Dh/BSzoDbksz41GNCXemUXDTyUQmBRRRKf4DGhn/pzej5PBh7sNGgsmW/WuD34/vyyrxWpoJd2qJWKTwJgmPaiX8USejp1bGA7qTt30mSFIiMR/TqI2ClagUnmwC+mn0+Ky4DPV+PydDyS6U9l8NnvJja81RvGs0o2eqjMdTlZPIXDWASsHTGiPu0Rlxa5oRb6yX4Dp0BORNdyLXuA3+EYhdFggIBAQCrQYBGljUi1dEbRKJSdfhmluot6VqCHqf/scvTgXpv1wSwV/n9GowgKaADzWNjdhd34DimqPI2H8In1XtwExvBf5l9WLoRjteVArR05CPy9PzwTKLwdIKxrE1Gzqz8BxtY8nlTFd4GZ+mWCwXqa/ndKE53Inm6cJfNxZ2ap7OrF17YSea89F26JaYcQkrLLyMz/vCH6L5obgJBAQCAgGBwPmJwNq1F7IcTxem2Xg5Kyy8+MT44unC+QJL6dXM7NrVQyrAhKIS2A7VoCFAZfd+BIM++IOhkTB08a/VDOU/uiOCIP1RaM7mG7QApokSrYTpb+doYxNS1q7Dix+O5MFNz42JRr/oGLwcKrl/bUIsD24aQOX25EsaIkkpuGno7AUYMjcOb82P5wn3FNr0VovgJvIlPZu+or/ktyi06U+Ji/HXhAVYlTATOYljYF06CsUrx6Jy9XhUr5mM7d/MwJ7vZuPAunmo0S5AXfpCTpLyIKTWlmxvSESDIQHuJaOxYd7fsTHuA+TFfYiCBApiGomipFGwJY+GnZOjo7nfqOo5GtlcUh8mQ8P3JwcxnSBHVaKUEurHonJ5NIo/GY2qFR8j97PpWPjdZ3gmIxvXG2zoZvTgItm5Tpju/8wxT7Ze381i6XClyfP5DbIT96QVBavrGkBqP9WVJaQYOZsdyjn2Ww2BIFJsDtytzcCt6aSOlHGq0vMRIji1EnroFDyaKmF0di52NKhepLSQbRb5+FRFjmHbdgzQm9BTa0IfjQkPac24V2fCPWkyHuCl6meGJCXl6ONaI1d8dtepROYjWhPu18p4PkPCtxUVaPIFEPSRTUAATXwZ7UcwEMCe+npMycrDXVoFt+oMeESrP4kg5USuTsHjGgXd02Tcp03HlJx81JNKiQaWMA6CsD/HzhBxOAIBgcBZRyCUIUDjfGOIAOVUaMgShXuFEonKn1OuXhAN/gAO+vyopqT4A0dg2L4XS0u3Y6K9DO/kuPFEpg13yPnokV6Am9MLcYW+CMxgBQVBMoXui6hE3t85qxhdpKLYnzlrEV8TCAgEBAICAYHAaUOgu2bj5Xcp3gNMLmpkymb0VDZjZcn24O66RjTCBx8aQv6kZ32k/pk/KAjSnwnc6f/aqWvW+iY/vjLIeOGDD/H86Ej0i4jGi1Hj8XLMRLw6fjL6h0jSsCcpBTeRknTwrHncl5RIUpUoTWguuw+n2xNJGlaU/hIC80x/d3jCYryavAJ/jVuBvyfEIT5xCizJ45G/OBrFK6JRvnocKr6chuqvZ2LP93NwMHU+V5LWpcdxT9JwyX1rIUsbpCSUrYzB5vn/h01xH2Bz/IfISxhxghxNiQCV1J8cxkR+oyeX1Z9Mio5tEcp0MkFasTwKW5ePwpZVo5C9Zg5mff8VnknfjOvJL9NIzYZusuN4Z2PxH05bL3m+bUiyxTDJEXON4q65RnbWXJpekFtwqBY+zskFOL2lXv04/X3GebNFP1BRW4u3M0hFmsHL0k8lSHtzUlPCnTojJ0nv18iYnlOAPT4fAgE/JwfVhSxxpX40BQNwHTiCqMw83KFJx1VpJtycZgZt5zFOtp4ZgvRRjRFPaIzokWZEd53MydLH12fgA8tG2Pce4KpR/lfDBwQqrW9EQ5AW1T7E5VvxSKqMW3SZuIdUtDrDvxGkvbVGbkNA3qpvpetRXHtUlaDS9k4dZM6bPyBxoAIBgYBA4PQhQJnwDXT5ikIpaHyhFiq39wE47g9g9/F6rqJJ27UPKRXVGO0pw58KPHhtoxP3Z1rRyWJFOx6SVMDT4i+UHLhC70QngwvtDQ5cJjmOXybZajpKNv9Nkv3ILQZX8GrJGWCK7VuW7QWTrC+eb9MtcbwCAYGAQEAg0AoRsFR1YBZ3WQfJtquHwYHfZxQd7yRZtz+Z7Ql+V7kP9U1UB0fZEE2nbyA+o1sSBOkZhfd/3Xh4Dcvv/XTlGcjIzcfro6LQd0QE+kaMRb+ocTy86dVQuf3rIU9SCm6icvtBM+biTUq3DylJKd1+yLx4HtzUUknaFghSImDfTViMoYlLMDQpBX9PSMDchNlIT5qAgsXR8JIycvVklH8xFdvDJOm6uajRzEdd2gI0ZCxsNeX2AWMidnw5FZsXfIDchf/C5vh/IS/xIxQmfqwqR1MiYE8hv9HIFkn1UfAuU8OXSDEaVo2qyfQxIWI07DlKROkJgrRs5RgUfxKNTV/Ox8LU7/BHYy6YyY2LVJP+BmYuBTN7wCzOA+z73BtbYXfbNnbJaE9kBmv277JKcblkN7PM4u1p23bzoCGESgoEQfq/9oQnfz4Y9MMfCEJXWYWntHo8olVARCApJsNEKZXc9+LKUlVJSqnuvVMNmF9gxxE/EaRqWSMtbLnKJxCAPxjAnsYGrHJ5MYRS7VOVEPEoNW+XytbDAVHh3wqX3NPzlo1eD3/21M+En5OClAhSClXqnSphyHoFi2we7KyrR4CXX6plKLTIpn2m1/Y2+bCo0INHU434TYaRe44+napwFeqp+/SgVsYjGgVPp0pYW7GVjyGnoCmY0pMBEc8EAgKBcxyBH7s2FJ5z/6+HT6rQ+oAf+31+lDT6kFN7HN/uqUFS+S6MtlfgzbwSPL3RiR4mK24w2XGBYgdTHGCSHV0VDy6Xnf7OknNLF8Xb2NVUsvcGybX9RtlZ183kwvUmJ5jZCWZyqN8xu9Betjf9zuREF5MTl0lFu1l2iYNJ1ifbxiRJ7KVAQCAgEBAInNMISNJvWKZr7+VmF25V3OgoO+qYbD/CFDduNLrwt/wtyNt/BA1BupjYFm6CIG11/0rhCZtqZBvg3kYFZeUYPGYsnh8RgX4RY/Fy1Hi8Gj0B/WMm4fVxkzFw0jQMmjwdQ6bMwOBpszGYe5LOw9BZ8zBszoKTPEmHLUhs9iRVlaQpXE16ptWgP3f77yUswluJqi0Aldy/G5+MWXFzkJ44GbbkSDiXR8Pz2WSUr5mKXV/Nwr5vZuPQuvmo0c7H8Yw41Ovj0WiIx6+lIqXUer+chF3fTsfmuPeRE/8v5CR8iM2JHyEv+WPYkkfAsWgUnIuopJ5S6qlRSb2qGg0ToyeTo2OxZfkElK6i0vmPUbZqFMopoGnVWOxeGomq5TEwfTUDk3RfH38zI/uL6xXXciYXj2ZZjvHMUjbhEpNt5HVZjuldLPZpHS3FH1KJ+DndcZ/Jg7PYujGj4+Ers8undjTanmZm78LEil1crcfdxsiq7MdWZ62u92mdO0SV4WTuVuPzY9amAtyjIeWljKc1Em9EOj6gVf04SQFKjTxJH9TS+3qM3ZSPA3Ro/iZQ0TovNecWCEFQQrzfH8DWmmOYvSkPvdfpQCQjlevfmi7hmvQM/D49A31SFTyTqoZE9dIqeECn4AmNCU+2aETS3quTOVH7R62Ch7QKnkuV8IxWj4e0BvRIy8CN6aRyNeGFb7WYnrUZrgOHedkl/Y0QNUo3+m+Ah3cEcCgQwMI8G15dp3A7ACJWqUSfwp166lSC9gmNgqdSTXgy1Yz7dEZ01+gxbkMeDjU2IhhsPOUfVfwxngKIeCoQEAi0QQSoJ6Ollqrd5G6eat8Zeo1fYIKa+N4Y9EONqAvrPIMIBtWLZI38QhTVy/sBvw/wN6pjRAgT+p2aQBBVRxuwYddBfObdikhbJV7JKT42KNud2j/TMfdJi3VaL5N12s2Z7qlMXziIbfDMYllbJjPJ8WZHpXhSV1PJtNtN3ulMcv2VZRbPYNmlk5je+ghTbH/skFVyCzN77mbZ3pEsyzWdZdmn3WxyTrvZ5Oatq8k9jVnc0/h7xqL3Lpat/+ycVTb7KmNRjzM5tRHbFggIBAQCAgGBwE9B4LaMLZdcuaFsApOt77CNpTOYxT20s8nx1vUWZzTLLI5hZkdMD6PtyMcFZSAbugYE4A808AGZLjj6uUs3X/2Ext9fe60iCNJWOy0ME6S0gxQI5qiswtuTp+K5j0ai3+go9IuMwUvRE/B6zCQMGB+LQROmYDARpbEz8Oa0WSGSdC64Lyml23Nf0gRwgnRBIqjcflgcldq3boL0VGL1raRFeDsxHlPiZiA1cSKciZEoXh4N9+rxKF4zBeVfTceu7+Zg7/q5OKSdj9q0haGEe5UkJaL0bDaeWK+Zh4KkD7Ep/n3kJnyI/KQRyE/+GIUpo2BPGQHnolEhYjSihdfomGbFKJXUh5uqHo1C2ScjULpyDCdKq5bFYPuyCFQvj4Duq9n4p+5bPKy34jq5bAdTPHexnAqFxaLdT+nkxGd+IQJSwT0jvdW8XyG1Iv2fOn9x+2UIqMNmEOVHj+NvkpmntVOqPRGRpCglkjSs0gzfP6XR4yGdhEdTDRivZGF7XR1nq8ksnP/bkKqUp8RTiWQADf4givYeQEyuFQ/pDLhvfQYeTVXQJ9WM36XJuC1NQm+djOdTZTybKqFHmgF3tmi9dBKe4KSshD4aiX/mdl0m7kizoCepTddl4KXUDMzMzsWGXXv5opuI37BfLR0jV7fSMj8I7G9swpQNm/FgagauS/t3dWpvDRGkCh7SETms4EGdAiJvB0kKvLW1CPpJgdpWrtb+sr8P8W2BgEDgPEQgPLSqA4TKfvILauQ1rc6d+QU2zqQSKUo9PxX5+fkCLYwYfZ0qDSqPH0fe3sNYX7UXcd6t+Ie1FH1zHLgns3B7RyUfTM4DM9K9dQ8z2MxMsi1ksbEX/cJZg/i6QEAgIBAQCAgEzl0EDPapTHGByfajPY02rCnejppGqpWjQFpVHhIaukGvhof28Bh99u8FQXr2Mf+Jv6gWhKpl9rSApkle5eHD+NvUqXjho494eFPfMTF4LXoC3iCSdNxkDJo4latJB1Bw07RZ3JOUCNIhcxZyP1Iqt39rvkqSnii3b1sE6Z8TFmNI0lK8nrIEoxPmYF38ODgTo+BaGg3Hp+NQ+vkk7FgzHbu/nYO96+bikGYeT43nSlJ93FklRxsNiTiWFgd78ghsjvsA+QkfoSBpBAqTR6IoZRRsi8lvdCR+KKU+rBgNE6On+o4Wr5zAS+x5Kf2qcdi8ejYmarTBeww5YLIL7RQ7upidhy41Fj3M0vL6CoL0LI07kuOW1za6+FlObit03gqK6id2ej/yMRo0yb2GSu3plrtrN57XGnG31oRbuW8oJbdTaf3JJOlTGgkPck9SEx7TyHhHZ4Tj4CG+cFbt4kjjq6YrcvUQDzJSh+UDDU34wuHB2xkKemkMuJsS77VGHpB0p46UmmY8pzGiT6oRz6Ya8XwqBS6ZcGOaCT10Jq7uDJO2fdcb8A+tAStsblTU1/OB38dX7TQLIBJd7e3JkoFPFgCU1RzFP9cbcFeqCV3TFNyVlvFvx0fK0ccokElnxG1pMu7XSXh5nQGG6p0IBCiNiojfHwFVvCwQEAgIBNo6AtRdh9LjaVFF9CfFQfD/BUk9ehJnCl9ADUra0+iD59BRfF29F+NdW/yDNxQFe+izcIl+A25Iy8XVemuQmZxNTHGCSgRv1ruD3TMc6JnuwMMZDtxpcFiZZJvMjI73u30iKnDO0uxK/IxAQCAgEBAItEUEDEXxTLHP76y4DUzv5HYzz5sKkLf3ALc7U9dgqh0aLVsEQdrWJ2dndP9p0Ux+eapnHpUL+YJ+7DpyGOMSk9Dvw4/Rb3Q0XhkzjpOkpCQdOD4Wb0yaCu5LGiJJqdyee5KGSNLm4KYFidyXtDm4KWFxm0i3/3v8Ivxj4VIMSFqJN5NT8H7iTHyRMAVZSZPgWBKDLSvGoWp1LLZ9OR3b185USVLtPBxLW4hG/QlP0jOvIk1EoyEJnmWR2Bz/AVeNFiWNhDV5FGwpo2FfFAHH4ki4lqiqUc9SUsKqPqNhclRVi7YMYTrxuHxFJCpXRCPri/kYrdWho1yIdsaiXR2MTlxpsIGZrWCmok2ssPDittiXttl9NtvvvneDF/W8ZJoCHNQ0+zPaVZzrG+dY0oBJD3iRPL7wlOC1dXpOklJ5/Q8RpI9yT1AFd+lMuFun4B7y/0zT4xtPKRqbaCEdRD1dq2z2J6XnpC6iTGIyEg/imN+PrTVHYajaiaQ8Bz6UN6BvmoJeqXr8QZOOu7XpuFebgT9oMvBwqh7PrtPjdZ2Mv8qZmJJvg75yK0pqanDERwUkpAylK6Vqn06P+JVSzgCrJZ9H/AGsL6nAKzoJ96YZ8ft0M+g4XkyV8JCGSv9PkMBEkD6qUXBHmhH3a/V4WZOBzz0laAgQK6AelyBIz/WTQxyfQOD8RYB6UupDeZkVXV+i8Zb8QYMB7K5vgvPQUWgrq5HgLsW/8h14KtuOHqYCXCvnowMPSLLuYbLtmyv19uM36924JcMDpjiDzOgouEF2uu7LcAS76ynQMpQkLxeBKTZcZLLPbrNzFLHjAgGBgEBAICAQ+DUQMBfNYKZCXC45cKPegd8aCjAi1w1n7TE0kJwo0KRa3fzqFKlQkLbemSVftNMiXm18Ue1r5CWhh+rqMX3ZKrw0YjReGB2FlyNj8GrUeK4kfX18LPpPmoo3KLxpygwMmjoLA2bMxcBQcBOV2vPgpvkJJwU3vZ2g+nyeWtLe2p6THymV2f8lfjHei1+KIYlL8LeEOVicNBVZSWPhWDIGRZ/EoPTzKahaMx07vp2FPd/PxqHUuTieNh8NejXh/kwTpE2GRFSsGIvNVFafPAIFyVROP/pEQv3iSLiXjGkuqfdycjQaXiqnX0nBS0SGxqBs5TjeSldGg6tFV46DdXUs0r5O8UWmpzdcYHE0MHNZw/2yu4EZrXtvkRyHLjC6GpnFU8/MboV5PO1/jT7wvP1No/MPv830YuexBr50o/J6IeL7hd2sKrJUceSWBUADgOR8K55Yr0dPHfl9kueoSh7SPaW438dLzo14lIKLtDL3Kb1DZ8K9qWkYs2kT3AcOoskfJixDIcTk/ck96dTFNpXgN4WUnXQURJseamrE1ppa2A8eQP6uncjbuQN5u3bCvW8/th89hsONjeqiPTzAk0cKNZ9ayn/S1VG1mh51AT9chw9iXM5m3KaRcL/Wwvf7cV0aHtDp0UOn8OOjUCYKqKL2mNaER7Qm3K8jJWsaZuUWoYZ89Hzk7QNw91EiS8VNICAQEAicQQSIqDypX/uZv3VCFvDjG6DAvvpAEEea/NzLzH24BpkHjzR9uetAw7zSbQ3vF5UdfTXTvv8Bo/XYzWl5uy+W7PXM6G5gJk8DM7sbLjC5Gi4wOxsuURx+JlmzWKY3wEzuxvaKs+FSxVnf3uiuZbJ7B5MduczkOfIbxbX3HtlVf5vsPnC57DrEFG8jM5WsP2/nOOLABQICAYGAQEAg8HMQyHJPY0bHtg6K/SBTHA3M5DzIjK5jfzAUBRaVVGFHXRO/yKkun2hG8GutYQRB+uOzsNb4TqicyBcMos7vR8rab/D4iFF4YdQYvBIRg/5R49F/7ES8MW4y3pw4FYMmTcOQydPx5tRZPOF+yMy5eGu2GtxEStKWJffD45J5WNPbCYtbvS/p8ITFoMAmakTgDkhchv+LW4jk+KmQk2NgXxSN0uXjUb46FlVfTsPOb6dj7/ezcJCX2y9EXYgkbZIT0CQnolFKaG4/lzhtlOPgN8SBQpmajMmo/GIS8hI+REFiuKR+dCiMaRQPYyLFqHdZJIqpLY+CZ8VYeFbEoHjFOJSsGI+SleNQsTIGlUSSrhqLslVjUPDpBCz+Zin+kmYKPJ6xac6dGdanmFTSh0mePp2koj5MKf0jy3I92kG2PssU9x/Zpsqbf07/Jb7zCxAgQlqyHjbuPcxVfI1UZi9q7E97b0rE8wG/D3NyNqOn1oCL003oFQpoopClu3QKJw5JcRlOmqfH91OZvE4lTQenGpFs82DL0VpVyUn5TX4K7lBJUhqXqcvlHGOo7yU7WW4p+0NjNv9wqDaEv68qRdWt0BcD3GunPrR9ImKJfN127BhWOtwYRKpRrYSr02XuWaoSoUT8ErmrepA+plXwFIUyaUzomWbEfVqFhzON31TAiVv1t0473GKDAgGBgEDgBxGgfoyqm3jgXejiUrgr5D0gXeyn18MXunjZe9jehPpbP3wBH/wBP/yBAMh+hIvgg+QSEsC+Rh8qjh1H3oEjSK3ejSRPJaIKSvB2ph1PyFZ0k23BrpIt7k5t/lM30DzI4nqQSfm/u3hTxR+vMHi6MPOWp2iOdJHk6dNBcvS5SnL0uUFy9LlJcj3fzVJ1Lcv0PMEkRx/eTM4nLza77/utxtWV+7fT6ybHAx2Nrqc76G3dWJb3diY7nhVzq18wRxJfFQgIBAQCAoHzEoFOJtfvOxudf2BZnp7M5OjD9EX3XmrxWpjkqGaSHQPkIqyt2otDPh+a/DQvIFkKzQloXabaTobXZj+0DPvBScrPelEQpD8Ltl/tS/TXwP2WAmgMBHj555eSghdHRuDpURF4OWIs+o9RSVLyJH2TgpsmTsUAIkmnhUhSSrg/xZeUBzctTAoFNxFR2nZ8SYnQ/XDBIpACdlByHGYnzIQlbiKci8ageFk0KlePx9Y1U7B97QyuJCWSlCfcpy9EPRGlLchRevyzCVIpHAKViB1fxiI//n0UJn6sltQnqyX1LcvpVYJUDWIqXRGFshWR2LI8EuUrxmLrsnGoWB6D4k+i4f50DDZ+MRmL1i7DAK2C6/VWMMUTYEbHn87L3rUNHPQlBtu+ZWVb+clKCnBBkJ7+HpMW5DRYHmzyYeqmzXhifToe0ZjQW2PGoxoT+miMeFxzohw9TJQ+pjGit87IQ52e0RjRd52EYfosJLqK4Th8GHX+0GAciktSy+BVfRRppP6TUooUVKqLKB/OVU0VvRiWVoVZA7IH9QXgPlKLJe4SDDKaeKn+zWky7uVqUIkrXluW0xNZ+ohGQS9O/Krk77MaC/6oMWL0hs04UNfAJxBndsJw+v8dxRYFAgKBNo4AXfsh6zBqRIKG+s5wXxnuAmkspNdaXsSh/rU+EMDBhkZsra2D9UAN0nYewtIt2/0xzkr8Nc+Lfhs8eMhkw81SAa7S5+MCfT4uzSjAxZKVfMzq1ZJ419w2MDUQuygQEAgIBAQCAgGBQBgBzcbLb7A4ndfKzkYm8RAnMDkXg/PdsOw5ggafuoBqgg/UqAyf5hJ8XUVvnbGbIEjPGLRnZMOhuWV4isnDm4LA+s056BsxGi9+HIlXR4/l5fbNStIJU7gv6RuxIZKUwptmzsWg2QsxuIWK9K2TPElVgvTt+EWg1trK7E/dn3cTkjA0cRmGJHyC9xcmYWb8TGiTY5C7OBrFy2JQtnoSKtZMw/ZvVJL0QOpc1KYtwPGMhWgwxJ9Ekv58gpSUo0nY9/1MWBM/hC1pBGzJo+BYREFMEXAtGQP30sjmknruN7oiGt6V5JsahcoVEahYGYXiVePg/mQMPJ+MRNYXMzHnu2/xcHoOuhjsYLITzGgLXm0q9F8rF70b7l/EfetBoGNaUY9LzV6MKvKEVDChK15npEM4PzdK/Z86QFI5uR/7mpowe3Munk6VcHOaCZ3SzXggVFbfkmQkJelTGiOe1BhBRCkFOFHp/SM8hCkDL6cZMGezFZu378K+hkbUcYWnmobMV/48cYtSt/hVqh8AX/UR5RLTMCvgJ4I8wMNBGoNBvq/Zu3Zhfl4RhqQpeGi9CX/UWtBba8b9OoUTt0TuhgOewvtPz8lz9G6dEbenyXggzYBn1kuYnl2AA02NXIVF4wHnH35gz8RLAgGBgEDgTCBAXs60aCFjkUCQfLd9qoeYnx6ralDuC+oPcjXoluN12LjvIL7ZugOzvVV4v7AEL210ordSiJuMBfVX6vP2MoP1IKlJmNET7KL34AaDG131Tlyrd6CT5DzGDC60N7rR1eA4eK3RGbxWdi9oPbMAsScCAYGAQEAgIBAQCPxXBCTpN8zsyrtGchy4X+8J3qB3o53swGUGe+B+qWDPRHsZSmqO8TUUrb1IUcqdx2kheEZvgiA9o/Ce9o03M6PqRXgq9aToD1qL53qLMSRmMp79aDReihjbHN70RsxkvDZhiupLGjsdA6fOxKBpszFw5jy8OXsBBoXDm+bFY8j8BN4ouGlYXApXlA5vA96kQ5IW4+2Epfhr3DK8m7AUw5OSMS5+Dr5KmoaClHFwLyM15iRUfB6L6q+nY/d3s8BJUt181GWoStIwUfpzCVKfnIz962fBmkLE6MdwJI2Ca1EEPIvHwLskCsVLo+FdFgXyGm1Opl8ZDe+qcShfEYWKFVEo/mQCXKunwrRmISLWpeK2jNx6ZrGjvdGKdlIROssFuMFQVMssZfXMVCwI0v/a8579D3RWXPd2yCpD3w0FaAgQOfrrOaic9v6nNW2Q94VUtkl5xQEcaGxEcpEdj69Px1VpZtytk7kvaZhgDN+TQpPIRiJKyav0Qa2EJ7XkYyrhHp0RvTQK7kuT0VexYHqeDdKWrdhy4AgO+vyoCx9/uB8OP295Hxq06Y60qAd8fpBHXmrFVszNK8LfJBOeTpNwp1bP0+d7as28RJ7UrE9o9HhMa+BKUSJzw/tM9721Cp7QmPg+PpAmoe/6NCwotOFAQxMPAuP0YPqWAAAgAElEQVRlqXwkaLkz4rFAQCAgEDgbCKgdX1MAqPH5UX6sHjl7DyG1ej+WeLdiSmEx3sn34tksK241F+IiUwEulgtwk74QlxuKcKHBCibbKSCpiRnsDUxxN1wsO+qvNFh3UigSMxaBqQFJQSbbKtrLzsbrJEfRTYoHdygeXCs5vj77o734RYGAQEAgIBAQCAgEfi4CN+bkXMrMrs3MYF3ZRXZU36W3b+0puXCDwUnVsn6mWPGauQjL3FuxrSHkT8qzI9SKvTM3uxEE6ZnD9kxtObw45z5OxKNT8AcplwBH9Q68O3UmnvtoNPqOHouXxoxD/7Hj8Oq4iXhj4hQMmDQNA0lJOnUWBk6fgzdnzsOgmfMwpAVJOnR+AkhNqpKkybx0nRSbVMp+qnKztTx/L34Z37ehSck8wOntxKUYlrgY4xfOw9cJU5CTHAXXUiIgJ6Hq86nY/vVM7PyeSNLZqNXNx3Eqt89YyJWkP4Ug9RsSEG4+KRE+OQm12vlwLR4Ja8rHcCwaDfeiSE6OliylMvpIOFdGoWT5GGxZPgbFK6NRTN6iy8ejbCWpR6Ph/GQqvv56Mf6uTQ3cnrG57Pdmd/llRkcRU1zrO0lF9qvMnipmKatkmSWVd2QVV9xmtA/+uR2S+N4ZREDvurdd1hY8asrDoSZKElcLDs9Ud3DebjdUYUHqJU5BB4I47vfjC3cpBqzX44lUI094f0Ij44kQGdpdZ+SJ70Q40mtUtk5BTj11JjymUfC4RsaDaeQDasR9GgU9NRJ6ajLQO13CP2ULYjflY4nDhXWVVcjctRv2vQfgOVTT3PIPHIJp1158V1mNZQ4PZuXk419SNoZoTeiTKuGuVBl3ak14VGvCfTrVC5XCpXroZNyYrsd9aRnorTXwfXkgFDBF+0pELilen0s1416dhD6aNCx1enHU7+cXyEiZSspRbjsgJKTn7SkhDvx8RUAtQaOpYVi4Hi5vD1t+hKeN9D6lvlNTvxUSnZO/lxorqJbBk1q+uankZxhd+l6jP4Aj9U2orq1H3t4j+Gb7gfo5nq0YY6+qGphXXPlslrvyQbOz4kZ94WZm9pQys6eCSdaM3yiekqvNJZW3KKWVXczFlSzLXckyQ81sL+0s2Ys7Z5ZWMalQxza4K9lGd2mXTGflNRZ3ZReLu/KKzJIKJts2sGxPGTM5rCzTW8BMzm+Y2fPsGRzVxaYFAgIBgYBAQCAgEDjdCKw1drphwxaZGV0b2KbiEpbpcDOTI4vJ9mImO+VL9S47kx0bmTG/9rnsAmh37sNRSqElEzO+vg659vBpSnhWE56t/JJ7QZD+EvRa1XdVE/wAqvbtw/uz5qPPh6PxQkQUXooag1ejx+H1sRMxcHwsBlF402RVSUq+pENnzOHBTUPnLMTgOQtPCm4iknR4/CIMjwuV3LdikvRUsnYYkaWJyRgZNw+fxU1AXnIU3Eui4fhkAorXxGLnV9Ow97tZ2L9+Nmo4SboAjfo4NBnCXqI/7kfqN8QjYKBQpgQ0SUk4lrYQniWj4Uj5GK7Fo+FeEgHXsgi4l49CxZIobFs0FtsXj0Pp8onwrJyA8mUx2L4sAltXfgT36lgs+3Ylnks3olfGZjyltx68KSP3rs7Gik5XWixXMqAdkxy/6ZTm7MwstiupXWmxXXnXWpFOf7r76dOyPX3RvWxjOZ425KPyWB2CAXJZE7czjgARpoEgjgUCMO3cjWEaIx5KlXCPVuIp96pa9GRVJpGP/2sjQpPa41oZL2gk9NMa0U8jo69WxtOkTtWFQ6Hoc//79ml/6HuPcsKWSFuFP6by+7u1Rgxer4e8fQfqRDn9Gf+TEj8gEGgbCKiLApXiDFUttOQ36W3eVGsQsvygBr+PBwmG74M+P4KN/Mp782EfA7DTH4Cj5jjSq/diiWsL3slz4tGsfNxizkcHUwFYthdMcqQz2RnVy1jYieYn4cbW5lzKjIWd+Nxl6dKLb8vYckXze6H5THhew3Jzr+iuKbmc5jrdLJYOLDTnCX8+fM8sno78O2kbOtPciMXGtmOMXXBaxm+xEYGAQEAgIBAQCAgEzg4CwAU0L+BjOc0JaFyn8V9TcjkjnoPGeF3hZSzbtZxZXPiDvgiRmXa4DtfytXXAH0A9AiCxjJqo2zx9+YUPBEH6CwFsPV8PhMp5iY7ZW1OL8UmL8ewHH+O50VF4KXIc9yUlknTA+FgMnDgVb0yexsvtiSQdMmMOBs+az8vtKdk+nG7fUklKRGlrVpGeSpAOT0zG4KQlXAEbOX8+li+cgazEGGxePhLu1RGo/jQWO76aiV283H4OjmjnnVCSGuLRJBH5qbZTVaVEkPp5oFMi/07Z8jFwpIzkxCiRox6uGo1AyYoRcK0cC9fKcfCuGoPiVaQWHY3qFaORtWY2otZ9jp76TcFOcv4Bpjh3MWNJ9eVK2X5m9Nx0dnom8SunHQEiSLO34D5jEQoO1fJLWzz1vPV0FefsnhBBGgj6UY8gSo/UItKyEX9MTUfHdAN+n6bgmVTTv3l7/q8EafjzPbUy7kyT0SNNRnedhDt0RMQa8ZBO+Z9J1/A2w/dEkD5NPqRE8mqJIDXhgXV6DMnORPHhGi7/IoKD7FXETSAgEBAINCMQpBkgUaXEiYZi5YKUDE/xBlRvRIYkpCsNa0qBegAH/QGUH2tA7t7D+KZ6L2a5K+rfyXMFn8l2NNxttDV1lArB9IVghiJcpLejo+ys6yw562+Q3eikeA6zHE8XZnSOYrlbrjjtY6rYoEBAICAQEAgIBAQC5ycCwAXMZJ/GFApxctd3kBy4Pz0f0xwVqKhvCAXikgf66bS0EwRp87zy3HlAE98A6pqaMH3ZJ3jxoyj0GxWNl0Mkaf/oCXh9/OSTPEmJJKVy+4Gz5nMVKSlJh8yN436kQ0Pl9kSQvkNqUp5w33rL7VsSpUOSlmBQ0lIMT1iG9+ITMS95OjYkjUdZyhg4PpkE7+dTsHXNNOz8dib2kZI0bQGOpS84KbiJSNJTCVL1eRLq9AmoWDkWbiqpXxLBQ5i8y9Rkegph8qwcAy+1TyLgWj0ShZ9HwPDFPEz59ns8kb4B7aUCMJlOeFeQGW1gSj6YufAAM1lvPj97wXPgqHV597XbWI4rDfnVqTv28m6FKhXF7WwhEIpTRhBHA0F8YXNhUKoOt+kM6JBuBJWuh4nIX3JPPqYU9hRuVLJ/arDSL9n+fWlG3EH7q81Af40eKXYP6nx+NAXJVkXVip3OqcDZ+tcRvyMQEAicGQS43zW5bQRITn8iVp5CDRrrA6hr9ONwgw/lxxuQte8wllbsRky+F8PNRXhCtxHd0zbtaK8vLL1A7zAyyVvDpGJcpLjtFyr2FUy2b2JmD5jsAFMcYCb7PqZY9zOTHRcodh1XfJwDw7c4BIGAQEAgIBAQCAgEWhECsWh3U5ZzSXe5EBfpC/YzhQIcbWCSM/Cc3orUqj044muC39+EYDAAEgz+8psgSH85hq1tC83CgABqGxuRsjYVz38Ygb4jx+DlCDXh/rWxE/Hy+Ml4beIUvB5Skg6YNhtvhEjSQbMXcIJ0cCi4KUySUnATJ0hbfan9EgxLWI7hiSkYnkgJ94vxZtIyvJeYjHkL50KfFAt7yhh4l8eg7NNJ2PbVNOz6dgYOrJ+LGt1cHMtYgOP6haiT1IT7UwlSKqtv0Cdi6+rxcC0mYnQMWhKjxSuiUbxiLMpWjkXlikgUrZ6Kz75ahf/TZuBhKZeMh8HMxfiDVIRb5PzANZKz4SrTFrQzucCUwhqm39ytFXVNYlf+FwQKCzu1l53HmWKvX1RcxXsHni7e2vqJc3J/Wg6KQfi5cgooO3gEkzI34SFNOh7QyKeFICXys5dWaW4Pan8a8Urq0Jal91T6/0NEKiXW9/k+DVGZG2DbfwCNfgqk8iPg94PGftKAtTzac/KfUxyUQEAgwBFontb9IB7UEwRB1fG1fj92N/rgrW+E+VAtPq3ajRnurRhSWIreG524PdOOqxUr2hmtYEZaZNiDnPAk0lNx7G6neHC54sX1ihe/V7y4WHbsvVi2W9tbPOgqWz1dJevh680udFWc9R1kWyPL8oKZXRIvif9fxknxWYGAQEAgIBAQCAgEBAL/DQGuIPVMZ5nFNN8AMzmCzOzwM8law0xetDO68d6mYlj2H0UjLZBOi5JUEKQ/ON1s8y/y2XTYkQpYozfi9Y8i8OLIKPSLjMar0TF4JWYCXuNK0il4PXYaBkydwdPtB8+Yi6Ez52FYiCQdQiX38xMwrFlJGiJJ41OaA5xaqjZbx2MqrV+KdxIX4U+JyXgnMQXvxS/Be/EreHhTbPwcyHETYFs0Bs6V41D8WSy2rZmGfd9Mx4H1VG4/H0fTF6JOH4dGw8kKUr+cCF/GQuz8LAbexaPhWRYJ7/IIVCwbgfLl0ShdNgFly8eidGUkNn86A0vXrsIAXQY6GPPAjF4Xyyr+gm0q+oIZChYz867V15vKlzGLK55tLv6CZVZ83sO4ddm1a63X/Lf+QrzfShGweDpeo3hqmVyIEUUe3pX4g0RniduZR4A6vhPFo9zAO+RvQF565sptGGXKwXNaI27RGdA9TfUTfVBLpKmMXjoKbTLidiqd10n8tQd0RtypU4OSWhKZvbRG3KtTmts9OgX02ZafIfKTtkfKUiqZf5Kn0atl8yqhqoDuH9GY8JCGgpsUUOn+46kGREmZ0JZVoZYHMAW5XyAVx3KyXR3/BUF65v+gxC8IBP5HBKgPUi9fkMI7lJ92yjZCr5PaM2T5qRbGh/ou/iU/twtp4IXxalE8bdUXCHAl+YGGJmw9Vgf7/iPQ7NyPleU7McNRGfzXpuJgf7NjW29TwZc3yrmfM8X2ObM4P2fZns/53MPiXcwMnkkXSc6FTG9byGTrP5neOrp9pvdzpjhSWLbrC7bR83lzy/Z+yRT3UmZ0vM8M9meY0fb0b7JLVjHZNohllkSxTWVfMUvZeO4V1kqHZLFbAgGBgEBAICAQEAi0WQQuYBbPmyyrag0zuZczg+1vTCp8n23yrGRm58Iuxi3L7jCVfv6A0f5drGvbcfeRY/BT0n0ggIaQ4RC/43Ou/3y5+cRkTRCkJ7A4hx+RvsBUYMWgiBi88PFo9IuMwitRMXh17AS8On4SXps0BQNip+HNqTMwmIKbps/GWzPnYsjsUKn93Di8FSJJ31qY1Jxw37Z8SVMwOGkxXk1ejj8lJCJ24QysTZiAvJQYlC6ORsXqCSj5egp2fDsT+9fNwWHNPB6+1KCPbw5u8stJvNy+as0UWJePhZ2UosvGYsvSGBSsnoKSVZEoXxUJ6fM4xH63Fg/rDbiEK0Ydddca7ce7G23rebjS2rUX8mABCmCiFot2jF6jRs/Fre0ikGG95reKZycz2upe3Wjnyr+mILePPod7mNZ/aDRYUtnF/sYGZGzdho/MG/BUqox7NQruTCM1qBFPaBU8m2pCL52JK0P7pNJzhafKtyQ+f+pjIkjvDxGkVIL/YIhsJQL2Pp2Mx7QGPKXRc0L2Gp2EJzQZGKFkYX35VuxsakIDjeNcHBZ2FWz9OIs9FAic7wjw8PcQ8dkAoKmZMlVPZzqlG+HjjXxBebwAXUQLXQwhHy36ztGmAPbWNaLsyDFk7zyAteXbMclZgXc2O/F0ZhHulHPRTcpFN0MurjYUgEnWBqa4apnZ8w3Lybm0eU4RnlvweQefX1zASJFBLXzj78WemIec9B0eghT+JGueo9D36XMtt3PiU+KRQEAgIBAQCAgEBAICgdOAQGi+QXxJ+KZyKBdwDoWxCy42u++7QbIf7W3MxbySCuysbwxNugJoghrmxK3JaK71X2+CIP2vEJ0LHwgGaBIO5Li9eHvCVPT9aDRejojGK2Ni8MrY8ZwkfX3iFAyYPA2Dps7kjdLtB82cjzdDStJwcNOQ+QlQSdK2lWw/jIc2JWBYIpXfL8NbiYsQkTAfX8RPgyMxBuWLo+H8bBIqv5yGHd/MxL7vQyRpehwa9AloNCTytvvLWJQtHYXy5VEoWz4OJStiUEo+pKti8cXXyRis1aB7xmbclu5E9zQv7tDbcaNk9V+quMEU9yd8QRE+ucX9uYeAxno9M7m3tjMUlfcyFQT21TXAzxVF50JP0raPgbxpgsFGMunDwfpGmKp3YVJOIQakK3hmXQZ6pUr4nc6E23Rm9NRa8KDWxNWdj/GwpJPVoT+VJA2X05O6tIfOiLt1RjymNaG3VsZ9WgNu0ejQR2/A+M25SN9Wjb31RKlQGCOpRUO19CcHS7ftfwSx9wKBcxgBmnY3BKncnWhPikTyIRgMpcVzM+rwxFwNWavz+XCgrgEVR44hZ88h7qW11Fvtm2zdEvh7jvvw81nuhh5K4daOihVMzscV6XZcneHAlXqn/zKDM9BedvqY5FC9QWU7uE+oya1wgvTcG13FEQkEBAICAYGAQEAgIBD4dwQ2WW9mJvteZnbiAn0h/myxYu3WHTjYSBxYAAF/IyjMNzwL+89TUUGQ/md8zpl36c9BLdNyVW3DPyZPx4tEko6KwitjxuLVU0jSN6fM4CTpwOlzMWDmPE6SDqbQpnnxONWX9G1Ktw+11lFe/8MBUn9KWIS/xyfh7/HJeC9+MYYlrsCApMX4V/x8rIqbjpyESShdNB6lqyah4vMp2PHNDOz9bjYOrZ+Po2lxOJ6RgN1fTUXpskg4V05AycrRqPjkI5jXzMCcb7/CAK0JD6XlgxmcZB4cvFwuCDKlAMyUH2TGAjBLKZipeF6z+uLfT23xyrmAgMF6H9u8BTcZ7JVdlcIG98EaXip5znQlbfhAqBdspP2nB36qU2/C8YAPxUdq8XlxKf5pyUSv9DT00mSgt0biys5b0xR0T6NS+J9HkPbWUjAUhS0Z8YRGxn0aGZemyeijMWCsvAHrPRWoOFiDeh8RopwZ5QQuv+wZIlTU3rsNAy92XSBwniBAU++mgA8+vw/+Jj8CTQE0+v047PNjR0MjXDXHkL19Dz4pq8Y0ezn+tNmFh7Nt6G4uxB2GQlxtoKR46wEKH2Cyaz+TXIEuRs/BW/WOuh56J9o1k6G2w0yx1TGjfXdH2XW8s8EZuNZgRzfZhd8anUVMcvzmXBhOxTEIBAQCAgGBgEBAICAQ+K8IbCx5kGU69nY2OA71MHh95LHezpiLETlOFO0+giZ/oDno9r9PSQVB+t8xOgc+QetuYgUCgSb+B1KxZz8i4pLxwgcfo9/oKLwcORavRI/DK+Mmof/EKXhj0lQMnDIDb0ydhQHT5/KE+8GhcvtBc+MweH4CT7g/UW6v+pK2ZoL0z/FL8W7CYgxOTsTg5AT8OWEx/hK/BMMTluKv8YlISpiOTYkxcCyJRsmqiaj4Yiq2fT0Te7+fjcPr52HHl1NQsjwK5cvHoOSTGKSvicOI9Tr0ysjBzYb8BraxFO03leOWjeW4ULZWM6O9vnvOFrRX7EeZ2XGEmZ2Hmck2XRCk/7WLa9sfMDr/wDZ6cZueAjAKYdy+B0HhQdpqetFASI1JpgcU4hT0k7pLHQgPN/lQfvgw0qu2YVahFX+WzXh+vR5PfJuBXusy8IBGQk+NzMvm7+eeo+QZqqAneYfqFNBr5DnakxOiMnqmSui9To+Hvk/Hc+sN+IdhAxbmO5FeUYXiQ4dxqKkR5E/bFCq35emLIRKXSFGVGA1yBTL9V9wEAgKBn4ZA+PxR74m2VFUD9LzlreXn6PXw+6e+zr8TKoHnpfAtN9LicZ0/gC0AMo81YMW+Wozcthd/LtmFgYVb0Nti812fV44uuRUgj2pmsnna5ZSj/aYKtKPwAaNjH1McO5niPH5hTgU68VaJdtnFYHLREZbtxW82FKPLpi3otKkcnTZVoH12GZhsPchMdh/bXA5WuB0s05UlFKRtexoh9l4gIBAQCAgEBAICgZ+OQPvsknsvNbvqWbYHzOLc81vFW3LLhq1gig2/y7Qhwl6GitqjLWZs6oyP/zc8+WueBwqCtAVQ58FDMqgNHea+IzWITlmMJ0eMwiujSUkajRdjxuOVcRPQf0IsBkyeClVJOgtDyJN0xlwMmzUPg+csBJXbh0vuhzV7kqok6dutPOF+eOLi5nCpdxNSMCxxKYYkLsX7cXGYnjQbhpRIuFLGwrFyMrxrpmHXlzNQ/ek4lC8fhaLVsfjq68V4N1XGw/pCdDW6DjCTx8Us7iqWaX2ni9He9/eKo19XpezWizKcTz1g8PS7weJ9mKs5TNabmeS45aef6uKTbRIBqfBOllWKm/TWGmYo2ru0dDuI+Go+8c6DbqYtHGK4H1T39eRn9BpdVKoL+FFVU4uc7Tuw3FOMaflWfJyZg7flbAw0ZOPFDDNeTDejX7qJt1cyFAw0KHhXtmBE5iZMyrNhpbsY8vadKKupxXHyQT3F+yZM3bTcg5aPT2D5w6+eeF88EggIBAgBOlPo/KVLCjz8KBjglhX+IF0UUd8Pf8YX8gj18ffUYMsgJaAGgzwQidtchE497g0aCOKo34899Q0oPXIMyp4DWFW+A+NtJRiY40LvTFvd04rt9QfSc/pdkZ7Tjxny+zHF0e8ivetpprd1Y5u2vMAyy19kGda7mLGwUyfF9fyNBke/282e3kyz8XIiNjtkep7oojj63ag4+l2jOPpdbvE8zpTcrszkevQ6k/fJboqnX7fQ+52ySvowQ04XZnY8S7/DMj0vMovzTuEL2iZnD2KnBQICAYGAQEAgIBD4GQhcabFcyedLJtujzOh6+TrJ2aurwTmMWVxelukuvUmyV78iu7CqfDd2+8j3nSdfcid4cjTjT5vrrZtA88KXNjjRvCvDNzpBE0l6Ixhs4hNFMe0+txCgRXkT/KhpbMLsTz7HMx98jD6jx6DfmLF4KSoGL1PC/YTJXEkaLrcnknTojLnNnqRD5sY1k6RhJelwnmz/wyXurVFd+ueEFLyVuBSDElfgncSl+L+ERMyImwk5aTJci0ajbHkkSpeNw+bV8xD33Zd4UNoAZrDh+gwbuskOXGUprmJGx0aWVbyXEQEqbgIBQsDk3nOjwXaI6Yt2xdrKeH96bvUg5/bRhPgQPloSoUKBKUGfHwEflc4G0eT3o97nxxHefCDlKbWjPh8a/H6u0vcFgvD7gwg2BRH0BXn6PPdAPbehE0cnEGglCNBZTDPeE4nxKnMa5N6gDVy33cRnQpxK9fsBmiGHbiq5CuxvCsBecwzfVWxHrK0U721y4yUpFw/oc3GzIQ/cPsdkI1sddDTYcZWpuJattXQUA6FAQCAgEBAICAQEAgIBgcCvh8AlmSXvdzG5DrWXbWkdjM6aO83F6Co58ILRBvPuQ6CL5AhS1j3NDdUL6+pcMQBfMCAI0vCk+Hy5J4KU4gNo8eAPBJH0fSqe+3AUXhqlltu/FEXl9hPx2oRYtdw+djr3JB08fTb3JB00ZyG4JymRpC3K7YkgpWR7TpTGL0JrJEVb7hP5kpKCdHDiSk6SDk1chkFJizEhfhpWLopF4vI4/OWb73BvxibcbnAEL9Y79zLFiY6y7WB7xZ3BZNtMZnJXMZNrjyBIf70OsNX9suK0dqVQLtmJ9ze70UB13eLWNhEgziRACYhUCk/BK2T1rV5pVHVq/AOha44BNCAc0EKDbYCX0AfIYiFArYWEv22iIfZaINA2ECD7DDpTAxTMRjMeug/RnmGfjSCpxIPY39AIx5FjMO7cj0+2bMcMexne2eTEPZYiXCXlgWXkgum5N2g10xeZmNlVwBRnkBmd6GJwoZvBVX2jwXH8Nr0Vt5g8R9lajyBIW92gLHZIICAQEAgIBAQCAoHzCYGOivuD35m9uC6rFJcYXWXMYP+sm9GzlUm2vUzejH/lu1B8qF5d1PmbgEA9F4fyiE1BkLaN+f7p3Euia6j0jBb4/oCfm9Z+liHhtRGReOXjSPSNiMaLY8fh5ZiJeG38ZIQT7t+cOguvT5+DgTPnYeCs+bzcnojScHBTON1+WFwyJ0pbkpGt8fHbiUswnFLtE5dyJWm43H5oUhz+Gh+P51Z9i676HFwlbQZTHGDmcnTTOw8wo8NJKWks0wNmtINZ3LuYySsUpOdTr/sfjvW6DVs+vdpg28DMnqMDsmw45DuhTDqd57HY1hlCIMRjUh/Jo+14CrUqSAvX7pJrAilLWzZePX+CL+WhS/UA6lWqJsyqnqGdFpsVCAgECAGa2ZASoC6gtmONfp5iuu1oA9yHj2Ht7gOYuKUagwrceCCrENfKG9A1fTOuyshHO0OROqbTuC650dngxu0ZLtyf4cKtevuxLkbHsetkO240Oo7faLTVdTdYgzdKlDBP3ysEy3LtEf6f/2FwFG8JBAQCAgGBgEBAICAQOBsIkPWQ4qi6RnbsuM7o2s9M7lJmsgWZyYbuegf+YLDj5ox8LPJsQ3V9I3wBSqhohA8NosT+fF1SqPSoSgAEqSwUgKHAhtc/jsDzH0fgucgY9I2KwSsxE9B/3GT0nzQV/WNn4PUpszBw+hy8OWMuBs+cDwpvIpKUlKRDFyQiTJKSkrS1+5G+nbAE1P6csIi3dxMW4R9xFNy0GH+OX4L+yZ+ix/cmXG2wH7laKqy7XC6i0KUGZnR4mWJfz4wODTPaNMziXc0kx2/PxrkufqOVI2DJvbGT2bOto2zdxhR348OmQlQfJ5pM3NoMAtQ5hi4i+fmlJBow1f+RftQfaqGPtTis8Ge4Xo2XbITlpmp/GyrfaPEN8VAgcE4jQFcSOGVJ58aPXCMIv9HivvlhczBSWAEaMoqiD4Ru9LAxEERtow+VdQ2wHj6KjB0HsapsN6bbKo//rah420ubXNvuzHZuu9jiqGbGouLfmJ3VvzW5t91qKt7WXSmrZorHyyzerczokpjRmdbe6N7S1eLxtpOL7CzLsY1lWauZxellJk8RU9ypzGifxeSCKGZxuVh2STWTXWVMcmkvzdqSxNauvbCVj1Ji9wQCAgGBgEBAICAQEHtevJ4AACAASURBVAic2whYnMNZdnHFxbItv2tWyU5mtMV2lJ0yk92lLHtLNcss2cpM9op2sm3ry5m2XV9V7mk61KhaLvkCAQzOsgsP0vBk+3y9D1ApGoBNbg/emTgFz46IxLOR0Xg5ahwGRE/Cq+On4KVJ0/BGKLxpyPRZGDp9DobOnAcquQ97kg6bnwBVQRout2/9pfY/pG59mwje+EV4I2UVHlsr4SpDAZjRWcNM7vJrJMeIc7tHEUf3sxGQbfdfsqmUe9J1kDy4xlQEx4Ga87VbEcctEBAInM8IhErdaXYR9vXkImtSafNGwUkBHogU4GF2ZJxPLfSBgBqYRJUudf4mHGlqwo66BniPHIVp7yF8uW0X5hVXYqS1FG9tdKKPqTD4gCE/+LuMwuPMYDczo+cbpsntyrILr2OGwuuYbL2ewpEu01ivp+dXU9Ns5K+xXFfXcL9/RY6nC9vg7MzVoPS9cFOKrwp/ht9nbLmGb9Niu/Kk18UTgYBAQCAgEBAICAQEAgKBXw+B2Nh2jOZzaz3tmcF7HbNYLmIWT0eWkXsFy/Zex9Lzr/2tyfXorRbPLiY5Ci/VF9Z+mOPGpj0HcdDnw98tVkGQns9rGDp2SmslkpT8Et3btuNf0+aiz8ej8EJEFPpHjsMbYyfhjfFTeML9wNjpPOF+8LRZGDx9Li+3D5Okb5GSNKQmJaI0XG7f2tWkP0qSJi7G68nL0eer9ODt+vxyZikGMzo+42e7paoDY7jg1zvzxS+3NgTaK0X3Xp5NBGkRrpZc6CgXwVC993zvXsTxCwQEAucZAnTBVSVDQyFlPCY05AnKfUFVRSl59J6wx1eJVJqYVh6vR/7+Q9Bt243lxVWItm3BmzlO9MgqxNXmvIbLjEW4jEriZVuQydZ9zGg9zoyOA+2MtqPM4qplWZ6lzFg0r7WNEWJ/BAICAYGAQEAgIBAQCAgEWgECWbbbL7S4azvI9v2UHcLkAtwk52B0USn6WlyCID3P1i4/cLi0nKHSUNW/q2LnbkTEJaDvhyPw8ugovB45DgNJSTpuEvckDZOkb06bjTdmqCTp4JCSNOxLSiX3YZKU1Jhtoey+JVFKpO57CSn4a3wSBiYtQ58vtLhDKqQF2QYm2dYxueD/2NLCi1vB6S12oZUg0FlfdG/XrDIwUyG6ZTjBJBsWlW5Xzzc6xcRNICAQEAicBwhQUX2T3wdfwA+VBCUNKc0wwL2djvr82HOsDsWHamHZeQCflu/EBHcF3issRv8sGx43FeEOuRAdpUJcYihCF70VV+ltuDrDjpv1jmMXSY7tTLbjYtkWvFAqOs5kawNT3KXM4nExk+0TptjnM8U6qZUMDWI3BAICAYGAQEAgIBAQCAgEWhMCFu89LMvddLnk3HS/qYzml8Tz0Prdf43kKG/e1eEbnfAHg3wCGww28QTQ82Auf94fYtg9j0rhfJRuD2Bv7VHELl2Ovh+NxIujo/DqmBi8NHYCXgmRpAMmT8UbsTN5cNOAEElKSlKecj8vHkMXqL6kLUvuWxKQbeHx2wmL8E5iCt6LT8HghGXot2otuqfn1zHZ9RXTO0YwS1WH2zK2XCJ8x5q7kPP6wW8V172/y94CllmEe/QusmXASGsZfLzUVDCk531HKwAQCJwnCFCVfKMviFpfADsammA/cgyp2/Yh0bsNMdbywLAsO/qZinCnVISOCqlAaUJqpwoNCj5sYhZPE3+suMAUZ6jZwRRqDjDF1sAUCkeyhpqtoZPs8F4tO7Z2NDrWMMW9gMnOl87rAUkcvEBAICAQEAgIBAQCAgGBwA8jkOW9vb3JfbSD7Fjbyegwtzfag6qS1EvzUlvzlwRBep6sXk45TFU/Go5TCJe+BXHo+HEs/OJLPP3RCDwZGYlXIsbjjaiJGBAzGQMmTMGASdMwMHYmBk6lcnvyJJ2LobMX4K05cXhrbhyGz0vA2wuSMDwuGe/EL+LtTwmL0RbIUdpHCmzioU0Ji0D7PTRhCV5c9kXwaV3m4QuVom0sy+vpkFXm6qJ3920+icSD8xeBjNwbO2duWcaybPG/NxXPYwbbuD/byjYc8QM+vw8BzpGSv56qpDrlNBRPBQICAYHA6UEgPKjzOndVvBl+KewHSiQmvxoayj6ij4Y/E6TOyq9a7zTBBx9FOVI5fMCn+oTyT6q72gDgSJMf5YePwVi9Byml2zDaURb4i7XMMKTQnfLUJkfKDVlFKVeZHSk3Gu1JXQzWgczkSmTmkhRm8SQxyfqXDmbvxFuN3sXdzaUpTHa9wGT7C1dklqRcY3al3Gx2pXRXXCm3KK6UTmZXyoVmV8r1Jtei20Lv3Wx2p/w21K42exZdbimdzwyuwcxc3Ov8HYzEkQsEBAICAYGAQEAgIBAQCPwYApfmbrmx24byJe2M9mnM5JjHMl0pzOic1Sm7fB4zWJ9r/p4gSE/P2uRc2EqQwhOCQdQHg0hZvx59PhqBF0aNxcuRMXg1egJejyFf0li8MWkqqOSePEmHTJ+NITPn461ZCzBs9kIMnxOPd+YmYPiCRLwdl4y341JUorQNkaSnkrnvxSej75LVuFa3wc8Ue1Uns8d1uWx/o/kkEg8EAi0QGJbnmrG9MYCmgEqQ8jg0QZCeC12kOAaBQKtFgEhQX3NRezj0KESIhhjSAFWLBAOgex6MRD6hFNjIFe9UEK/WltCGAv4gjvsC2HO8ATZSg+7cj+TirYjOc+NP5gLcK+XguoxNuEifB6bPBzN7jrA026MtukLxUCAgEBAICAQEAgIBgYBAQCDQthAQBGmrXe+c9R3zUXATLZ4oSRZAWvYm9PlwJJ6LiMILkWPxatR4vBEzEa9NiMWAUHDToKkzMWj6XAyZMe8ESTo3Hm/Ni8ewliRpGyZI/xKXjP6LPkVPTZafmRyZzOJ6m+kKL2tbZ7rY27OCQCzaPZFpm+M43oQmfxM/l8jCRNVpnfVTWvygQEAgcJ4gwIWjnPekRxSE5IePxyEFQnpQ6o+aAGqhCzbUMzUFgdpAENX1Tcg7UIOvy7ZhTKEXgy2FeMiYH7zBkIsLDPlBJlkDTLEHmckZZJlUiuRGe9mL6/Uu/CHDhV4Gb2M3g63/WelnxY8IBAQCAgGBgEBAICAQEAgIBM4EAoIgPU9WT//LYdIiK0TpyHkFeD1iDPqMjMDLETF4LWoi9yTtTyTppKk83X7A1FkYNI3K7U8oSYfOjcPQFiTp8LgUHtrEy9ip9L6NEKYUNvVS8go8852MmyVrI5OdmZdanN92lKxPnonzUWyzjSMAtLtRyZsjH6xFgGpZgwH46WQSN4GAQEAg8P/t3Qd8VFXePvBjkFAElSJNxLLorq6u2973/e/7rusWG1Kkt4SOZRUXlS4gKCpNIAm92HV1WQsKSaZPQgmQZPpMCqH30BPSZube+/w/504SAiIqSyDlmd3r9Fu+3DP5zDPnnF91ClQOrdf0qT306T30HqMaSlUFp4Ih7CouRcrJAny2/zDm5O7D313ZGLDFh0csGbjXuB3RSdsgjBmaMGbIeT7PNDI49rU2edHW5D1zi8Fha2ZyH2tocp8VFt+mFmbv/qZm7xFhchXrc4OmeAoF/y7W8j9g3H0KUIACFKAABShQzwUYkFbnN5ZauO7yZFReyeH2MuNJ37ETPSdPxWMvTUCXcVPw5KSp6DplOrpPnaGHpL1mvIU+b8zRQ1LZk3Tg7AUYOHdhJCCdH4+YhZE5SSPFm5ZBho6XG5DKIkqy2rx8v5wjVK4rdtEyxCxahqFxkcfkcxWvuZztVLxXXg9OWI7ffWnShNWtCGuWIkyePa1sgZybTQ4Osa/nn50XPXwgSpgy5n508EQkIFVk7y1eKEABCvw4Afm397y5QSt/riz/43zBavRH9alxVJwJhXGoNAh/QRFSj53GRweOKW9n71eGb80K/snmUToZMkqFMSMsDBmKMLmU6y0epZE5oLQ0BZTmpoDS0ugpvtXgybzDnKXcZvLtaG1yH21ucWtRFneusPi2C3tgTwuT0952047twuwOCotPjbIE9HU0tWeXiGRnj4t+LvJBClCAAhSgAAUoQAEK1AYBBqQXfNvg3UoB+cVLn6cMQNb+gxg5Zy4efvEldH1lErpMfBVdJ09D31dnoNd0Wd3+TfSRw+1nzcGAt+bpIWlkTtJFiP0PCzdVFHmKjV+KmPglGJSwCkMWLMULi1dhwpp/YuKHX2HSR1/ipaUf4NkFSzFswWLELl6KQYuXIGbxMsQk/PgiUTIQHZywGCPiE9B78Sr8aa0RtxoyLMKe1VOk5vQXJu/DrTbteKRlkqdjbWjf3MerLABERZvds9/ccVSf60+2H70dVbYq3qAABeqDQGReT1Wf1zMy1B363J9a+ZQbGiJzgcopOOScoPrjmpy7WENIVSGnvJHzhcr1QBZMgqKvq1RRcaykDLkFRUjLP4mv9h7BMt9ujNu+E0M3ZqPLphzcb3Lsv9nuO9zJlDHkJpOrnzA6uwijf6Cw+P9yi9nXv7M5p/995pz+9xty+gubXGSBI33pLSzue5pt3t1fmJwdRKr7N8LuG6AvJtf/Cbuno0jadqOw2xvfYg10ubV8XT835/T/pT2vb6v17luv8icuN0cBClCAAhSgAAUoQIErJ8CAtD58Vbu8Y5TBjqztIC+KqiEvPx8T4pfiyX+8gkfHTcJjk6ag++Rp6DF1BnpMfx29ZsxCn9ffQj9ZvEn2JH37Hb1wU+y8OD0kPW9O0p/Qi1QGpHIZFr8CQxctw7AFyzDx3c8x7YMvMW71F5j8sQET3v0aU979Eq+9L4PS9zHknQTEJizXFxmQVvQK/aEepUPjl2JoXAIGJizHEx9/jY5WN4TF+8aVa3FcU50XMHr+/qJrt1YaKWHPgLT8M4RXFKhPAvLvpz7qXZPBKPSpNkrLo87Ij4/y76uCEIKI9DOP9BsNqxqKQwpOlgax72wpvMcLkHjwJFbtPIhJvt0YnB7AX1Pd+C9zJm41pCNKFkkyZKCNwYlOBvfZhvbAHrHB8ZCw+RcI+57Gdf7zlgdIAQpQgAIUoAAFKECBKyXAgLQ+fWX7acda8QVPf5ca6eWSf+YMXl+5Bo/9Yyz+Nm4CHp8wBd2mRELSntPfQJ8Zs9Dv9bfR94056P/mPAwqD0kHz1uEAfMWYdA7kSH3srq9HC7/Q4HlkPLXDI9fiRGLVuLpuDWY8eE6jIn7EDP+ZcOSjXlYmX4Iq7buwYJkN8Yu+xJT3/sSE9d8hph5SzA8fhWGxK/A4IRzQ/MvtU0ZxA6IX4EuH3yBX8r52Ox+CLPXfqXaG9dTxwXkEPvU7Nk9t+/AmVDFzwuyBemRyE9rgHw1BShQ+wTKe42XQYNcgpqMPyMFEGXF+Ipe5XLqjTIVOF0Wxq4zxUg7chKf7DyEt3x5eCHdj26bnLjf5kAn03Z0NmSiU3IGOiY70CnZidsNHnQ2+EOdDf4jdyV7C+9KdkPY/PLHvKBIyS4T9kA7sRYN6vinLQ+PAhSgAAUoQAEKUIACV1aAAWnt+/51rff4dHEJ4j5bi8deGIsuL09C1wmv4qnJ09BzymvoM3Um+r32JnrPnK3PSypDUtmTdOCchehfHpJW9CSNWbRE79l5qd6dkTlHl2JE3EoMn7ccMz76FqPe+QCLbFl413cGa/yFeM93Bqv120VY4ziOl1Z8ienvfYkxSz7GyAUr9Z6nPzYgHSjD0ffW4v7kdAirT37hzBdG97Qr2+q4tjorIAPSlJy5D23OxqGikkhTlUNq9WG117rlcvsUoMBVEyifSDSsaCgMhnGwoAgZ+WewYe9RrMjeh+nOHAzf4kcXuwf32j1oaEyHMKVrdyU5Tv080YF2SS41yuiT83xCWJyyaBIamBxoY3RoUUZHWJhdQWFx7xBm5wkhRzqYnOnXmdwWYfXNFPZAszr7GcsDowAFKEABClCAAhSgQHUJMCC9al+Xau2GKnqSqtCgqRo0RUNRWMW765Px5JhX0OXlieg6fgp6TJqGXlNeQ++pcrj9m+j9+my9J2nFcHtZuGnQvEUYPD8OMQsSECnatPSSRZsqwtMRC5fj5ZWfYfzSzzBzXQbWBM5iRaAAqwMFWOk7jSWBQsQHSrHSX4TPAifw/KIP8frHGzD8nVUYGr8SgxPk/KXfnYs0JmEFhsYvw7D4pZDhaNc1n2oPJW8rEibPKWHNCjZLyY5vYXQmVVf743rrmIAekO6Ye7/dh+yTBXqbj1STrrXNnztOgVonIP9mVfbZLr9T8Zi8Ls8uIy8674UXHKocHq+XW9P/+kXWKucElY068v/KYfRyaHyRouJgSRDukwX46NDxspk5+4pHuHKKf5fmK+6w0VMsUn3FIiVQLFKzi0Xqjshi8RYLg9PTOiWr+B5LoEhY3HtFanaJSM06Jkyuf7Wy+nb+xpJdcq81q/hOa1bxTfZAYWuLN7+9LVDcxp5d0sqeXXJzSk5xp5Tcwg727JJm2/aWNE7MGFLHPll5OBSgAAUoQAEKUIACFKh+AQakF3wh4t1LCkRKTkSGCZapKr7ctBkPP/cCHhs7Ht0mvIruk6ahx6uv4anpr6P3zFnoK+ckfUPOSToXg2bPx+A5cl7SdxAzb6Eekuq9SBctwZC4pRgStwwxF8xNGhu/ArFxKzB80XJM+egrjFv6OT7ICWKV/yxmJbrQd+5HWOPKxypfAZb7z2KF7yze95/Ga59Z8daH3+DpuHcRm7ASMQlyOP93h/QPWrwco+ISMCRuMR5Z/Sl+n7jlaBuD80GxwdtC2HNbd0w70EQY0lpWf0vkFuqEwNq1DURK1sJouxfmQ6egIIwyGahUhjCXbF58kgIUuAICFWGonORCLuGKVFQ2xfJFjnYv04CgBn0IvJwPVP4vrM8LqiAIBWWqAoTOb7+yXNKxkILA6bMw7D6Id715mLzVi4EpLvzRnIFOZgeE1RMSBmefZkkbbxGJ9nYiMf3cYk9vJ6ouSc5bhN1+fRvL7rZ3WnxthTnzJv15o6eNfFwYPTfckZjermK5Qa7LHmgnry+2CENmeyE/h3ihAAUoQAEKUIACFKAABX6aAAPSK/BtrB6tItKPJtKDRvYklReT14tur7yCx8e+jMcmTMYTk6ai25Tp6DFtJnq99kYkJJ01G/3fnIOBb8/Tg9KYuQv03qQVc5LGLFwMOS/pdwPSZRiSsATDFi7BjM8SMXVNIt7PKsFKfyGWpu3FlE/NmPapGe9mHMB7/jNY7i3ECl8B5hu8mP3Rery48lMMjlv+vQHp6LjFenD6xIoP8fv1qYi2eTxCfqnlhQKXK2Dy9hMmZ+i9vEN63ekQA9J69AnJQ60RAnp1pMjvEiGoKJW9QLXIPKCqfh2pGh/WZIGkSIV4fRqM8s6h8sc/OYfwobMlcJ4oROL+Y0gI7MULW3x43JyJ25PS0Wr9NjTdkA6R7IQweSAsHgizB8LgQUdTttLOGOh7uR8hfB8FKEABClCAAhSgAAUocA0EGJDWiK9ztWYnIj1zZI+a8vGFGiAr83r278OgiRPx2NiX8fj4KegyaSq6VglJZXX7Pm+8rVe4lyGp7EU6aO7CCwo3LUFM3IUhaSQgHb5wCWZ+lohp7ybhQ38xVvoK8a7vND7xHMM7iemY8EEi3jT49MeX+85ivtGHtz/8Bi+u+OSSAenI+CXosuwD/NdXdlxvcUNY/fvE+rRbr0FT5CbrggAQ1d7sny0Lpoxz5iGkRvqksQdprfmI447WBQFNg6oogKICYbkogBaGBrlEasaHNA3FYQVHgyF4Couw4cgxLMrdixfSA+ie4sC95u240bAVwrQdwpwh5/iMBKFmb0iY3FuFyXtYD0SNXrQ0uHF7shNtjJm40ZiB662usLB4nqgLH2k8BgpQgAIUoAAFKEABCtQbAQakdeHb4NU+BtmP9NyiKCGomobs/fvx3Juz8fiYV/D4+MnoMrE8JJ06Az1nzEKvmXJe0rfQd9ZsvSfpgDkL9MJNA+fHYdA7CZC9SAcvXKyHpBVzj8oK9EMTVmL4wmV49ZN1eGXx5/gsq1APQpf6i7HCV4gP/Gcwa902jF6diDW+ArzrPYPpn6fg7Y/WY3Tcmsoh9rH6MPvz5yHtu3Q1/vyFCddZvBCWAK6z+Aw3bfK2qDcfADzQKysARN1rCcwTKVnosdmLIhnM6D3UIr2tr3ZL5fYoUD8FNP1vUqmq4WRIwb7SIHxFQaTkn8Xne47hnayDeCkzD49t8eO3NifaWRwQJgeamlxob/LgJqsX11n9+nK9NQtNzH60tPjR0ezDrRav1trkdt1ocARusHjQXPYctXogbHLxQti9EBuzIKze4Vf2w4VrowAFKEABClCAAhSgAAWqVYABaf38+vifHbUmyzXpEan+XyUMTVX1ud4OnTqN8fMX4M8vjcMT4yaju5yXdPJ0dJs6A0+99kZlSCqH2w94ex4GzlmAwfMWIXb+IgxZEB8JSGV1e30u0vI5QxOWY8Si5Ri74hNMWvk53vhiI94LnEGCvxiL/SVY4SvCGv8ZvBsowhrfGb1X6Ytxn2Dmx99g+DvLMSQhUqRp0OIlkCHpsPiVGBq/HIMWL8Vv/2UovdPsOC5sWQ6Rkv1pq43ZnzSTc8LxQoHLEsB1Haz+SbIH6UM2B46WBgFN0dvLf9bm+G4K1GKBKiMOIqMQzh2LvK/opZDKRyWceyoyf6g+h6gKOVVFWJZE0kLQ9EXOiA0osieoquJkMIS9RaXwnTiDDYdOY+WOw5ji2omhW/0n/pTiKPhvs9tyt9m1QRicq0VqYIPYlLtemLI+EMbAlDbWnK/vsuatFym56/XHN2WtFxsjS1Nz9nvRBt9bIjXwqf7YpsBKYUj/pbBlPSlMznHC6PiigdH5eafU3A2drbnrf2XNXf/7lF3fdjIF/nZZHyF8EwUoQAEKUIACFKAABShwbQQYkFb5Nsably8gq/2Wz+125NQpvPn+R3jsxZfx2LhJ6DrhVXSbPE0PSXtMf13vTdpn1uzK4fayeJOckzR23kIMfide70kaW164KTZuKWLjl2BE/DIMn7dEDz2fX/QRFph9+CDrrN6TdIW3AKt9Z/FuoBhrHPmYsGodXnv3C4xZ/AFGLlqBoXHLMThhGQYlLMXw+CUYHbcUfRJWosvn36Cx2X1U2LPThdXXSwDXibVro4XAddemNXKrdULA6O4m7P6i3yVvR25BkV7xWpMBES8UqMcCejCq/52QoaYsjBQpoKRPP6HIOUHlj2xyxtAwNE0+Wz6VS/l8ooqsEh9WcKCoFJ6TBUjcfxwr8w5hiicPMdsD+GuqEw9YM9DJkoG7kzPxy0QnOhrdmjC4/iVS/J8Ju6Oz/vk+c2aUSEpqpC9AlP6Zk5nZsHPFY1WvA4HoyoJHsmCSfO7CAkjy8YrnkpIayfXo66pYd534UONBUIACFKAABShAAQpQoB4IMCCtx99Yq+HQ5VB7+YW3sKgE8z7+FH95+WU89spEdB0/BU9Onobucrj99DfQZ8YsyHlJ+1Up3DR4zgIMnLcI5xVuiluC2PilGBa/AiMWrsQzcWsw69NEvLT4c0z/zIaEjXlYmXkQq7cfwPxkN15a8SUmr/o3Jq7+F2LnL8aI+FUYEi97kK5ATPxKjIxbgiHxS/C3j75EdIofwuD8XKRkW4Ut++F60Nx5iNUtMHNm1A0m7yRh8RbfbkjHtmOnAFkumxcK1GMBGXvq0aemQFXDUMt7gOpzWSNSTEnWMlM1BaXhME6VBrG3sASpx8/gn/vzMT97L5535qJPmg+P2rzBB80O3JycASEXgxNNk9yINngRbfRAGD1oZ3Qrd5q9aG32qTdb3K8IY2ZPkRhoV93Nn+unAAUoQAEKUIACFKAABWqxAAPSevyt9Qod+nlDJivuqBoKS0vxbrIBj74wFo+/NAFdJ0xBj8nT0fPVGeg97XX0mjFLn5O036zZGPDWXH1e0v7lhZvkvKSDF8jepEsxZNFyDF20Qh8aPyxuJUYuXI0p73+FaR9+jfGr/42xq77ES6u+wpT3vsQbn36LF5d8gKELlmJIwnLExq/QA9LY+FUYmrAC/eJXossHX+CBpG0Qm/Ig9N5+9uv13qO1uB1z12uIABDVxuadK1JzEWV0YN2B/CvUyrgaCtROAdl7WgkrUBQVqv5jgfzBQEOpBuSHwnCfKcT6/YexLHs3ZqbnIHazF7/b6ESHlEzcaXbifoMLLQ0uCKMPwhyAsDgLhMWJaKMTnU0e3Ko/54IwycUJYXZCGB1bG1o8nzdPyZkgzJk3CdlrVAiODKghH5PcDQpQgAIUoAAFKEABCtRIAQaktfNLZ03aa1mGprKPnOxAKr8QyyGSqoawouGLLdvw17Hj8cTLE/WQtPukaej16mt4atpMfbh9ReGm/m/NRd/Z70CGpLInqRxuH7tgCYYsXI7YRXKRvUCXol/CKgxeuAwvxK/A+OUfYdK7X+Afq/+Fl5a+h2cXLsawuCUYvFgOqV+CQQnLEZMg5xxdhZi4Zeiy5nPckyh7HbnRLDULTZMyutTIhsmdqp0CQFQni3uuSM2GMLuxMntPTWqq3BcKVApU/JZVca0/Ie9ceLnYY1Vfc4npI+RA+bPBIPKKSrHxbAif5RfgzT3H8ax/P57aEgj/OcVb9KDZXXyr/EHB6pc/WJWI1Bw035yHdlt2Qpg9J4Q9EBLWANqZfFrnjTtwy+ZduHnzTkRvypWBaL5IDeD6zTtw3eY8CLls2Q1h8+8SNu9hYfM/wx+/audHKfeaAhSgAAUoQAEKUIACV12AAWnVb3q8faUFZI8hGZ7aXT48PnYi/vLKBDw2fiJ6TZqMPlNe03uS9j6vJ+kcDHp7PuRwezknaewFc5IOiVuOmHjZM3S5XmhpWNxyfY5R+bgsvCSXIfqyTB+a33/xKgxcvAIj4peg66qP8Mf1m9DAKHsa+bXb7TvQxOjse9UbHTdYdwVmIuoBk+xBmo2mBjfGO/IQhUIndgAAIABJREFU0nvNyZ8ReKHAtRCQn8DlM35qivwFS/9Mlo9EFvmDlobIEHfZt1OFJucBldf6D16AFlagKio0NSzvRK7DYWiKos8nGpTV4hUFO0tKsTn/FD7ZcRAzMnLQY5MHt6Q40dSQsekX67d2b7N+ey+R7OglbJ4e4ttNncT6zKbCHmgm7DufECm7/kskbbuxZarvsZ8lO3rdm+zuJYzOPwmzu7cw+B9sZHB0bm5y9/pZcmTpmOzu1dzk6XGz2fXnNsnu3jeb3L3aJDt6NTP7eostO9sIo/EGYd/TuO5+2PDIKEABClCAAhSgAAUoQIErKsCA9Fp8Ya0/25S9SStC0qz9B9F7/ET8bezLeHT8ZHSbOBW9pryGp6bOREVI2ueNtyuH2w+e8w4Gy96k+nD7hPLiTUvLA9CKIPT7rldi5KLVeHrRYr1y/ZPLP8DD6+xoa8yAsMp56lxHb0vNQZOkDAakV/QTpZ6vbCai7rV454qUbLQ2uDFwoxslqgxHGZDWn0+9GnaksgeonN8TQAhAqRzgXt7TX7+hygJJGsoQRhCKXlG+Mi1Vz+8+WqICh0tDSD9eiM92HsCb7h0YmuZDN5sDfzSl45fJ29E8eTuEIVOfG7R5sgcdbDvQzOBZVc8/GXj4FKAABShAAQpQgAIUoEBNF2BAWsO+zNax3ZFfvPWlvFDN/vxjGP3G2/jzSxPQZdwUPDVxKp6a8hp6TnsdvWe8qc9J2rfKnKSD5izAgPmRwk2DFyRAVrePjZO9Q88Fo1VvR3qPyudWY/Sid/Fs3GL0WbYG//t1KhrLAh4mtybMLgiLS+mQEkCTJPYgremfUbVq/yqG2KcE0CHZg1+atyM/KGOp84OmOtbMeTg1WEDPR/VEVKakir5oCOrV4mXdeNnHX1aQ11QVIUVDQSiMw6VlCJw5C+Ox0/h4zyHM9O/Rhm/x4DfW7WiVvEUTSVvKhGE7hMkhh7OfELbAcWHxasLkg76Y3foUE/q8oKlZEAbX3FrVjrmzFKAABShAAQpQgAIUoED9E2BAWoO/2dalXZPjNzVFj4kOnD6DcYsW48kx49DjpUl4asKr6Dl5OnpNvWBO0lmz0f/tefqcpAOqVLcfvGgJYuKW6nOKynlF5XIuGI0Ep0P1Ifer0Gvpe3hkrQEtTPILe0B+Ud8rbB7Zw+mfzTfuUpp9m87q9fXvY6/6jhiIamKTc5AGcFeyV7nOsEULnC5kPlqXPstq2bHIAFRBWA9Cw6qKMhUoUlWcLAth79lSOI4VIGnfEbzj343nt/nRxZaBu41bcI9xO+5NzMDtyY5glMmVLyzekDDLH5m8aqdkz8l7kz3agwavdqvF42hpdm9rYXarbY0u3GVw4lcGB241OUqEObNEbJafuxnvVV+j45opQAEKUIACFKAABShAAQpcAQEGpLXs226t3V3Zj0mO64xkRccKz2LWqvfRbcwr6PrKZHSd+Cp6TJ6KHlNnoOdrb6D3zDchh9v3fWsu+syej37l1e0HvROPQQsXQw9JF8mQdKneo3RI/IryXqWyar0MSZeg59IVePjzZNxudIaFyeNvYvafbGv1HWlr9R5pYc9xC/vOLGFydrgCzYiroEBEAIhqoRdpykIng69QGNJKjQePValiVmsbMHf8MgV+at9h+Xo5IcN57yv/3KyYrEH+1CRnCo288juv1ofTBxUVBTIELSpD+qkiNenwqZKP9+UfeTtn/6GnnTsPP5mWdfhndtfhJjbXYWF2HhZG505hclsamDy7b7ZlHxaWgCxydFhY5OLLamrI/DDa5P9GWLK2i5TAYWH3HhYbfQdapGbPj04JvC2sXpOwurcLu/+wSMk6LEy+7cLoWSusOVnRRg+nMuFnJAUoQAEKUIACFKAABShQswUYkF7mt16+7T8WOFNSisWfrcWTL0/CI+Mm4PGJE9BzynT0nDoDvfTCTW+i96y30futOegzex76zZmP/nMXQIakMQsXR4bbL1qqF2katmgFhsTJkHQlhiasRN+EVfjLP9fhgeQMCLPv7PVW35fNzZ6PhDnQSdiz7xAbs9rrRTxqdvPk3tU2ATkHqSzSlBKIDDVOdGJxzt4L0q7/uOlwBbVEQEaYshBS5UU+oMm8PFIo6VzgWT4vqJwuVIsUTZJlkvQgtHyaElXRoIRVhBUFYVUuKoJqGIVKCIdKgsgqKMbGoyewav8RzMzZpQ3LzMKjG524x+pShdnjFRvSlzVbt/G+dl9vvaOx3XWH/jkoPwvlYvTcqRc2EkLcYPG1bSzvVzwnr61Zt1dWg8/MbCjk+5PLH6/aRuVzqZ479cWS3Uo+1THtQJPOSXmNqr6MtylAAQpQgAIUoAAFKEABCtQ4AQaklV9deeMqC2iagrNlZfjYYEaXf4zDY69MRPcJU9Bj0jT0ePU1vSdpr9ffQi+9J+kc9Ht7LgbMmY+Bcxdi0Pw4DFoQKdw0NG4pRi1ajBFxSzA4bgV6JqxGl4/X4YGkdDQweSEsgT0trf7cm62u1TWuAXKH6pbATET93OSPBKRGN4TRjcnOHL1H31VuXtxcTRXQCyRFgtDIHM2yMJKcq7m826ispqQXR9Jv6EcRBHA8pCC3oAhb80/hqz2HsDywG69n7MDfN/nR3ebGvTYX2lqcuMPgQiuD83SUwa0Kiy9fmH15wuz7UBids8TaA03qVoPj0VCAAhSgAAUoQAEKUIACFLhCAgxIa+q36HqwX3rhJhUhaPgqdQt6vzwZ3cdORHdZvGnSdDz1amS4vexNKofb939zDga+NVcPSPvPW1RZ3T524WKMXJiAYXGL0Xvxavztw6/x38kZmrAEioTZXyQs/kPXW92nm5tZSfkKfWxwNd8nMBNRP7P45wp7AA2MLsg5GwdtciGsp1/1oE3zEL9XQIahsueooqlQtDDCWhghhPW68Ro0hFUNp8MK9peWwn2mEMajp/DB7sN4y7sTY7ZnoXeqC3+1OnG3MQPC4IBeAEkvOOfUi84Jk/t4Q6P7mDB7NX2uUIsnJKzubcIeWC6MvtuEIbO9AKK+79Tl4xSgAAUoQAEKUIACFKAABeq1AAPS7/0+yyeqW0DvMSW7UykIqSocubvQQwakL01Ct3GRnqR6hfvpr6PPzDfR9/W30H+WnJd0PvrOWaAXbxooe5K+k4CYBUsxcNFSdFv9T/w6UVZX9oeE0fF1tMGRE2V2FIpNWRAp/qfrdWPnwVe/gAxITTlzhT0LDY0OPSB9xJKBMkX2BuSl3glU9ArVD1zeiVyKVQ1HS4PwnjyL5LyDWOTdhfFpfgxOceH/WTJwtykDDU1OiIrF7JRV4Y+1M3pyWhu8aGfOQgeDHoRmCKvrX9dZXHubm5zhNgYHOtg8aJ8awC12P9pszEELe8AgVmY2rP6Tn1ugAAUoQAEKUIACFKAABShQiwUYkFZ8ZeX1NREoH1eqqZGSI77d+zB46mv4y8sT0G38ZPSZNFXvSdpr+huReUnlcPs3Z6Pf2/PQVxZumhuP2HkJGDw/AX9b8TF+vmEjhOxVZXIfumnzjq9apPrXNU/xfSmsrqnCHuhci5sqd702CMxEVCdLztyGtpzKHn5/MKQjXwak8lyX80teWIDnmjS8+rpRGVLKf4Hy4ev6v8k5i8o8s2J0u55pyv9EPp/kK+VnlRwCryGMMILQtDCghcrXeW5dZQBOBMPIO1UI+8ETeHfHQbzi3YkYR86h7hlZX/9mo2tdI7tznbB71gmbf52wZ5UveeuEPW/dnbacdZ31JWvdvbacdSIl52uR4vtapAT+FW12zOywMWv9zyy+rzvZctbdZM+aJDblviM2+j8Tds/Ym4yOvwqjZ5Qw+18Stpz/EwLX1Ybmw32kAAUoQAEKUIACFKAABShwzQQYkJ77Qstb115Axg77Tp/BgGkz8PjYcXhy3CQ8OXkausk5SWVP0hmz0Pf1N9F/lgxJ5ZykCzBoTjx6LFyN//0mBcIie1o50MjiPnrNGhU3XH8FZiKqgyVnbhtbrgzpIUwO/D4pHd7iYKRQkxop2qPnbte+udW/PdAT0Ii+jElliCnn95SFlCoWGXUWAyjRn5OBtqoPg5fXcjqQMqgokUPlVbkAJaqGk4qKHcVl+Or4aczN3Y2n01x4xLIFD26w4dfrN+K+xM3oZEhHtMlZLKzeMfW3gfDIKUABClCAAhSgAAUoQAEK1FABBqT1LyOoyUcckhGEpuHY6QKMi1+Gh8a+jEcmTEbXSa/iqSnT0XfqTPSeMQv9X38LMW+8hT5vz8XjC5bgoX/b0CY5s1BYPJrsQdrC4j5SQ5scd6suCwBRLezZ81ub/YeE2bNT2HzobHDAcPhkpNnJUK2iIE9Nboh1dd/0ivCRLrzyc0bOByqLxclpPqBV9PItL5JUpXepnB/0RFjBzsIibDp8Ep9n78UMVy4GbnLhIZsDHc2ZaGDMxB0Gh/azJAduTXbhFlOWKsx+OT9o+eJWoswu3Gzx/LsuNwEeGwUoQAEKUIACFKAABShAgVopwIC0riYBtfO4ZC8tffirBuQXnsWMNR/gibGv4MlXJqDbhMno8epU9Jg2EwOmv46BM97EX+csxO8/+VbraHbvEmbXTmH17RPJjq1NbL68WtkgudO1XiDanjWgkT1rrEhyPizM7jGNkpybE/x7IpNJKHo8GulNWjubaK3ea6kvSyPJ/2pKGFDl/McKShUFhWEF+WUh7CkshuPEGSQePo5lefsxzr0D/Te78ZAlA3ckpUEkpkEY0iHkvKBW2UvYq91k8KNNsi8sjO6jsjhXQ5NHbWnyZNxh8Ll/bvBr7WVQanKlCrsfwuZdUutPch4ABShAAQpQgAIUoAAFKECBuibAgLRWf9+vczsfiUdVqHJOP01BYVkQcZ+tRbcXX8Lj48bjkUmT0WXKNPSVQ+5fewv/t+pzXG/IlGHF2SirW2tl86Gx0bW9lTX31rrWVnk8tUTAkPlbsTF7lzA53hI2z8+Fxed5aZNbzlQJKOXzX8oTnZfzBPTR71UekfcrpgKt8nDlTfnc+e8pv6dH0Ref6FUOiy8KqzhcVApvUSmMJwqwZt8xzPTvw4itfvUhmwv32l24weaGsHkgLO4iYfGGZVX45tYAGln9iLb6EWX2KrcYvNkdTf4dbU1ef0ubFy3NLrWh2ZMfZdNDUJSHoVoTq0+up1hY/XNESuBjYffOqiVnMneTAhSgAAUoQAEKUIACFKBA/RFgQFr5fZs3rqBAZNjquRRIL8Ikh7BWXmSYcfFL5JlI2CGzjqJwGB+tT0TvVybi0Zcnod+EyfivaTNw59IPcP/6rWFh9RcLk2tsc7N3xM0pOf9obPI+XH9aMI+0xgnY9zQWNv+Dwux9QCR5OgqL56GuKa6zhXJ4txrWp5CQw7u/vwVcvF3UiUcjzbqyB61UkBaqPtw9Uj5JHmdk+LuGsKYipMk5QCNhqaLp9ZGgaBrKNPm8XENFVBrWb8vX671Bi0vhKyiC7ehJfLLnMOYH9uAF127tybTcY3/YnK31tDkmPmTOGPNAUsaYnyU5X2xicQ8QFm+M2Jg9Rtizx4iUvOeFMfA/DZI9PRoa/cPElry/64/bA2NEiufvwhDoLIy+20Ra7t/ExsAYuXSwBl78hTV7zM+s2fL2mIbWwBghX2/1Pi3sOzs/sMHbornF+4cad85yhyhAAQpQgAIUoAAFKEABCtR3AQakdSJ2qHEHoSphHD50EGaTAatWLUdC/CJ9+ejD9+BwZKC4qDBS1fsH9lwPShQFZaqKb1LT0O/lyeg75lX87+xluO+bjehgdJ0RtsAxYXA8Ud/bMo+/hgqkHWjyS8O2wiNlZXrFcxkGqrKg/Q+c+3X66SpBqT7Vp/QoX8IaECwPQvVkVE4PqoWh6lXjVZRCQ1CGo0EVZ4MqDpaUwnmmAIkHj2FN7kFMd+eh5/YAfp/qwM8smWhu2A5hTIcwyp7m7lJhctmFLXBGWLa3qqFnDHeLAhSgAAUoQAEKUIACFKAABa62AAPSOh1DXJODO378OFauWIYXX3gOQ4fEYEjsYIwcPky/HRs7CMOHDcHkSRNgMBoQDp/rUaeqVXuYlu+6TE1U2csMCGkatrk8eGT6PNy61ghh8SDa5AndYvEdv97geOhqtx1ujwI/SiAzs2FzU8Ze/+kifeqI+hyQVuaierEkDaoqw2I5pYYKRVOgyCBUpsdVLrLK/PFgCDtOF2LToeNYm7sfczx5GJgRwF82u3BPihM3WTNxk8WFxiYXhCEzV1i8cs5PCJMfDQwetDS40cngwu1G9wFhcA0WtqznO65Na/Kj/v34IgpQgAIUoAAFKEABClCAAhSo+wIMSKt8E+fN/1hg9+7dmDhhAmIHD8LTo0bg788+jWefHoXYmIEYMWwInn1mNJ57ZjRGDh+K2NgYrFixAiUlJZXDji++A5HARM4fKC9bj5/EoylpEObM0hZGz9m7LJ6SGyzOR+p+a+UR1koBOeTe6jlhOXgcYVX2IpVBYD3tQVr+G4hsyfrAePn7hwoEFRUFwTCOlgThOl2M5IPHsSp3H8ZlBjBwiwsP2h1oZ87A9cbtEKYMCFOmJszuImH2BaNNAbQzZUOYPfuF2eW7yejM+4XBGfxNkiMszO6jwuqBMDkii82bOHMmomrlecSdpgAFKEABClCAAhSgAAUoQIHqE2BAevFIjo/+RAFNw+HDh/HM009j2NCheP75ZzE0djB69+yBp7p3Ra+nuuOpHt30231699SD0tGjRyE2dghWrlwJVVH03qQX26o+T2GVuQrVcAi7S8vwTKpXbWZ0KMLqOyqSfb+qvlbCNVPgPxBYG4gW9uwD7+YegAZZR12pMUPsI7N2npvF82Ltr7ISUtWOnfK2nnKWj4uHCjlTaGRN5XOCyuTzgt6gcv2lAA6WBpGRfxKf7t6H6bmHMMqxA49l7sKDZsfeO82eE+3M/oJoc6BYbN4HsXk/Gmzeg/ab9+DWTTtx9+ZduH1jHhqaXFuEyfG+MLn8sqJ8I4s31NwcmC+s3m/EplyItDw0NXl3NTT50kXKDoi0vRCpO/LE+sym/8G/Jt9KAQpQgAIUoAAFKEABClCAAnVRgAHpRSMBPvgTBBQlpKcl8+fOxvChsXjh+ecwaEA/9Oj+ZCQUlcFolaVn+e1RI4fjmadHYuCAftiathk4r4jT9+9ASEYsGpBfHESXDBduN3jL7kkKdKmL7ZPHVAcEkvIa3WXLOjLCk6eft0EZJFYNG7//VK/2ZxRFgyJzTDUyB6iMNiNLpHhSpFgS9B6vkUJJMggNlw+HVxCWvWFVVQ99IyWWIsWn5JzB+8tCyDhdiG8O5WNp9m5MdWRjWKoLT5oc+FVSBqKSXRDJ7q1i7eafi28zOwm76w79Xzszs6E4gCYiKe9Gkei8XXwb6NTh20CnFt9mdupQvjSRxZEgrqs8OwxpLZsZd7YR9kAzkZTUSFizbtcLZNnt1+uvsfjaCnNmJ/G16+bK9/AGBShAAQpQgAIUoAAFKEABClCgQoABabVnEPVgAxr27N6ph6KjRw5HzOCB6N7tSfTo9n0BaVf06N4VT/XoimdGj9SH4k+fOgWqKiOYH76EywOmUg0oCCmY4N5d1iIpgwFpRaPmdc0SSEtr8itrVuET27z6yR2CDBRrRkKqhSO/S8jANhKAyj6gFUskLJXtTcaiMiyV6ammAGEFKFVUnAmGcaC0DO5TxVh/MB8LPHl4ZrMXjxq3ofP6rWi7IQPXJWVG5gO1uCEsrshicofaGz3abSbfPoaWNet05d5QgAIUoAAFKEABClCAAhSolwIMSH84kOMrfljgnflzETNoAJ577hn0rBhO36Mb+vbuiV7lw+xlL9JIMBrpUSpvy56mo0cN1997YP++H95Q+SvkHI5Bme4EVSzcc7SsadJWBqT18hOs5h90x7S0Jv9jzi38eUomZKhfETZe64hUbr8MCkJaCKoaAmRPcLnIHyrKiyiFVBWng2HsKylDxqkC/PvgUSzM2omxjlz03uTBr20OdDBlItogq8SXV4o3yjk/fYgy+NE62YcWBi/aJrvRzuDBPUk+3G7w4RaT93S02ftPYc+adl8gEF3z/xW5hxSgAAUoQAEKUIACFKAABShQpwUYkP7oTI4v/B6BUCiI0aNGYNSIYRgxfGhlCCp7kU6aOE4vyiRD0qrBacWQezk36bPPjsaA/n3wzbqvvmcLFzwsw1E5FFhT4ThdiD+k+ApEovdPdbqh8uBqrYAMSB8y5hW2MG/HoVL9zIWsZH+tA1LZqmQbkgWSTika9peG4DpTAtOxAnxy4ATm5xzAy44d6LrRjd9YMtBKFkjSiyRlop3RiVssPlxv9iHK7MX1loDSwOgta2Hy4k6jF/fKkNTqhrBVWSxOrb3Jg/ZGb2Fbs3d/M7Mv+3qr999CztHKCwUoQAEKUIACFKAABShAAQpQ4FoKMCC9IHzj3Z8scOrUSQyJGaTPJzqgf9/KgFSGoLJ6/bChMfrcpP379amci7RiHlIZmspwVQ7LX7NqxY/atpyqVNFUnAiGMXSbH8Ls2yGM3l9cy3bEbVPg+wR+l5nZ8E5L3t6GxgxsP1moz/JZNSCVA9plgaNIkaNIcCrnAY0Mea+YEzRyP1zlcRmwalpkuH5IzgUaqQsfKZ4kJxZVlMjkouXzipapGs4EQ9hfWAzH8TNI2puP+N35J8e7dh57NiN72xObvebfW92WB6xeawdD5j9FSk6iSMmxCrPn02Ym7z9b2XItd1lzLHdYAt8Ku2+9sPstIsX3tTBlfClMzjeEwTtJpAa+Fakei9josTSxeSztbH5La5vf0sqeY2lscK4WqYGvRKrPKMzOWR1SdqxtZ/F/Juz2Zt9nx8cpQAEKUIACFKAABShAAQpQgAJXRYAB6Y/K5PiiSwicPHlCHyL/7DOjMaBfn/MCUjkPaZ9eT2HYkBi9d+nggf3Ru1ePyqBUhqiy52nM4AGIj1t4ia2ce0pTZaCkYu3uI7hNzm9odZ8WiU72IL0qnxjcyGUJGJ2fN7L68OnOg/rw9QsD0orq9jL8r1zkcHxN038MkD09NVWBpqjQ9OBThp/li3yDrBavTzuh4VQwhJ1FJdh6+iySjpzChzsOYL5nBwZnBPCHzU7clZKJppZ0CEumIhIzPhYmzzaR7PyDXtwoLa2JSDvQRKxd20Dk5TXSK77PRJS831F/PK2J/rqkvEZibVoTkYmGwo5IISQJU/H42rQmHcsX/XVyvbL4kt3eWMjb8rJ2bbR+/7JA+SYKUIACFKAABShAAQpQgAIUoMAVFGBAei54463LEygpKcHIEUMhq9IPjR2Mp/QCTJF5Rnv2kMWYukEOpR88aABefukfeO7Z0ZECTt276sPun3tmNAb274t/fvLRj9sBNYScwhI8YZDFX7xyGG+ZMKQ/cQWbBVdFgSsrYPIsFzY/5jhz9J6heqBZ9Wwvn/MzCA0hfdFrxSOshSF7h8pq8WGoCGkagqqGEkXF8bCCvOJSpJ0o1L7Ye1SLz9oTGpuZXfTIZg/+2+489aDRGbwt2blZmFwQRieiDG40N7jR2uDGHQYP7jL7w8LkXiPM7oXC4rzvyh4w10YBClCAAhSgAAUoQAEKUIACFKhFAgxIq6YUvH25AlNfnayHo88/9/R5vUMr5hrVizN174rhw4agf9/e+mvkMPv+/Xrj6dEj9J6nAb/vR22+SNPwylY/hFFWxZZzHbr+Lb7Z3LwWNTvuaj0SkD0pb07JOSlDyhe2eFCiyh6fchB95CI7f8qiYyH5H/mwrBZffilTgeMlIfiPnUbinsNYnpWHCY5cjNriQxebA7+zOHCHMeNMC4PnVNtkT3ZbQ6CoQ3JA62TwFbc1uUPtzL5NzU3u4w1s2RBmN4TZBWFyQJgyIey+0+KbbW31OUBlL1FeKEABClCAAhSgAAUoQAEKUIAC9VWAAWlFFMHr/0Rg29YtGNCvL54ZNRIDB/Q7b5i9DEnlXKOReUe76s/pBZu6d9WH3csq9mP/8QJksacfc1l39CRay2A0NRvt7W60tWbtEUbPnfW1DfO4a7hAUl6jVlZ/vgwo+9odOBUKV4agMgotVTWcCIawt6gEmwrL8NXR01iQdwRjHHl4JC2AO1NcaG7OlOFmmbDKHtNeCIs3KKy+oLD5IKw+CEuWEpWSi6b2LLSx+9HA7D4oUnIhTJ5DUWZvfmuj29bJEii5zeRTG5l9YWHPhkjNDQqj77YarsfdowAFKEABClCAAhSgAAUoQAEKVL8AA9IfE8nxNZcS0DQNqqpg/PjxGDlyJJ577jnoVet7yGH2XfVgtEf5UHu9R2n3rvoQ+yGxsXjuub9j0KBB+Pqrr6BW6VVXsT29ZI0i/6sB4TLsCYbxG8O27SLJ81ex0RfbwuKNaWzLfliAPeCq/9OCW7gsATlXZ2pWgTCln+xuSYftVCFSj5zE0qw9GL8tC33NDvza6EBHs2f3fSZHbGejIyba4ooRFm9kSc2JEQb3fwtDoKUwev8kjM4uIsl5i0hMbxdt8/W+ISXrUWHKulvYAoNF1fdZAjHC4HlIbM5pLjyeG5pvyftDs9Qd9wqr+1Zhz4kRKXn9xMrMhpd1THwTBShAAQpQgAIUoAAFKEABClCgLgkwIK2I4nh9uQIyIJWLx+NBTEwMhg0fjr8/+zRkRfvIEPvIPKTythxqL3uSDh8mw9HnMGRILF599VUUFRVBkcVnLrzI4caym52qoAwqXvXuQadExxd1qQ3yWOq4QGZmw8a2nD3tjf7itiYf2iRnok1iGm5J3Iobk7bL+UFVYXIVidSc0yIQiK7jGjw8ClCAAhSgAAUoQAEKUIACFKBAzRNgQHphIsf7P1WgIiCV79u8eTNGjxqFoUNi8Pzfn8UzT4/SizP169ML/fv1wbChsXjh+efw9MgRGDp0KCZNmoQjR47oAatcz3cuKhCSFby1MNYfyoccUtzYHPi85rUVWEcYAAAUaUlEQVQk7hEFLi7QMS2tSUtboOAmo0sTRpdLmDzZwuwrEyYfhNEbmUvX4IKwZR0S9j2NL74WPkoBClCAAhSgAAUoQAEKUIACFKBAtQkwIP1OJMcH/gMB2QvU4XBgmizaNCRGL9w0YvgQjB45XJ9vdNjQGMQOHohRo4ZjzepVOHny5CW3pmqaXsl7T0kputmcEJvyIIyu56utQXDFFLjSAmsD0cLu2S/MGbjF6i65x+Qp/XmyKyiMHkUYPWdamjzhuw3uQ50tgZPC6LnhSm+e66MABShAAQpQgAIUoAAFKEABClDgBwQYkF4yn+OTP1GgohdocdFZ2G0WxC1cgKlTp2Dsi2PwystjMeuNmXj/vTXICgT0eUUrXn/hZmRfUrkomooyNYw3PDvCNyd5ws3sAQjT9sQfOK35NAVqjkBSUqNOG3fm3GH1n2ps9nqFNXBMWLMOihTvIZHiPSxSAseEzZcorP4ksRYNas6Oc08oQAEKUIACFKAABShAAQpQgAL1RIAB6YXRHO9fSQHZo7SkpASnT59GQUEBQqGQPpz+e7dRnoyGZTgqX6RqSDx4GC3N28N3JnnDUSl+CFPmV/WkefIw64LAzJlRLTfm3dfCnnW/sNubCcuue4Tdc/95S2r2A8KQ1b4uHC6PgQIUoAAFKEABClCAAhSgAAUoUOsEGJB+b1THJ66AQMX8pBU9RWWl+orbF1u9DEb1ivVapGDTwbIwBm52Q5gduN4cQNOUAISRAWmt+6DhDlOAAhSgAAUoQAEKUIACFKAABShAgZoqwID0YjEdH6sugUuFo3KbMhZVEIIWLkORqiIud39pI5PjmLAFICz+va1s3lONGJDW1I8T7hcFKEABClCAAhSgAAUoQAEKUIACFKh9AgxIqysK5HovR0AWsg8jCKhhpOafRntzZlgYXAc6GN1Fwujac4Mt4LvR4Pqm9rU07jEFKEABClCAAhSgAAUoQAEKUIACFKBAjRRgQHo5MR7fU10CigqoKEVhSMGAtCwIi3tXO7N/269sWf4GJve30Rbv3BuMrvE1sjFxpyhAAQpQgAIUoAAFKEABClCAAhSgAAVqnwAD0uqK+rjeyxEIqxpUNYxPsw+gpckNYfVaxdrMm4Tdfr0ArtOX2tfMuMcUoAAFKEABClCAAhSgAAUoQAEKUIACNVWAAenlxHh8T7UJKAr8Z4rxS2OmdpfRB5HizhWW7a1qavvhflGAAhSgAAUoQAEKUIACFKAABShAAQrUcgEGpNUW9XHFlyFwVlPxj605EGZPaWuj56Swe30MSGv5hwx3nwIUoAAFKEABClCAAhSgAAUoQAEK1GQBBqSXkeLxLVdMQKtcU+TWx7sOQyQ7NGH3QdjcaGHKzWu+PrN1TW5D3DcKUIACFKAABShAAQpQgAIUoAAFKECBWizAgLQyoeONqyygQUMYgKbJykwh7Cku035rduTIeUdbWgLzhM01oZMp8GyH9ZlNa3ET465TgAIUoAAFKEABClCAAhSgAAUoQAEK1GQBBqRXORXk5s4JaDIcBTQ1iNOqggmbvZowOM3CHvhWJAZ+rbcbWZiJFwpQgAIUoAAFKEABClCAAhSgAAUoQAEKVJcAA9JzeR1vXV0BGY5CUxCGgg92HUZrc0ARJvfrwhZ4S9iz76iuc57rpQAFKEABClCAAhSgAAUoQAEKUIACFKBApQAD0qsbCnJr5wRUTYOqhZFTHMQfzS6IjbmKSHb8qvLk5A0KUIACFKAABShAAQpQgAIUoAAFKEABClS3AAPSc4Edb1WfgFqx6vKqTPJK0RScVcOYuT0bIskLYXMpwuB8sLrPea6fAhSgAAUoQAEKUIACFKAABShAAQpQgAKVAgxIK5I7XlenQAgaFKiAAujhqNyYpuCbg/m4MzkT0QYvWtoC4Wj2IK1sm7xBAQpQgAIUoAAFKEABClCAAhSgAAUocBUEGJBWZyzIdVcIyFBU9iKV843qtes1BXuKSjDK5lCFyaM1TPYiyu47K+yBZlfhtOcmKEABClCAAhSgAAUoQAEKUIACFKAABSgQEWBAWhHh8bpaBVQZjmoolf9VQyhSVMxx70Gn5IwCYfbltzO4VZHiKxaW7FZsmxSgAAUoQAEKUIACFKAABShAAQpQgAIUuGoCDEirNRbkyisEZECqafq8o5oCbMg/gXtNmRAWD4TFfeZOg0MTKQFFmN2/uWonPzdEAQpQgAIUoAAFKEABClCAAhSgAAUoQAEGpBUJHq+rVUAFQnICUkXDoeIg/rzJowmjI02keK3RJmdSB6vXKuzeDcLou42tkgIUoAAFKEABClCAAhSgAAUoQAEKUIACV02AAWm1xoJceYWApkJVwwipGhICu9HY6AqJlN2PCvuexmJtILpj2oEmIimp0VU78bkhClCAAhSgAAUoQAEKUIACFKAABShAAQpIAQakFQker6tTIIQwEFSx6dQZtLRuQyejX73JnDWBrZACFKAABShAAQpQgAIUoAAFKEABClCAAtdUgAFpdcaCXHeFgKJpKAwq6G53QpiduNXsQwuzd/Y1Pfm5cQpQgAIUoAAFKEABClCAAhSgAAUoQAEKMCCtiPB4Xd0CCXv2Q5icuDs5KyQszuPC7GRAyo8gClCAAhSgAAUoQAEKUIACFKAABShAgWsrwIC0umPB+rd+DRpUvSAToGohqGoZ0gtK0X7DdlmxPtzA5N0tbN4TwuoZfW3Pfm6dAhSgAAUoQAEKUIACFKAABShAAQpQoN4LMCCtfwHm1ThiFRoUaIAaxCklhCEpbjQy+9AsNWefsLhfEVt27hepvv+t9w2QABSgAAUoQAEKUIACFKAABShAAQpQgALXVoAB6dWIC+vZNjRAUzUEUQpAwSd5R9DY6DwrjI53hcn/Rku7p6Ow5T4ozLtuurZnP7dOAQpQgAIUoAAFKEABClCAAhSgAAUoUO8FGJDWs/DyahyuDEgVBYoWRObpIjxsdECY3aViY3ayMHsfuDEl6+NWtuwzzc0eVrGv959ABKAABShAAQpQgAIUoAAFKEABClCAAtdYgAHp1UgM69c2FACqqqAspGBUxg69an0rY2ZI2Py5wuxOaG72JLe3ZZW1NLmnX+PTn5unAAUoQAEKUIACFKAABShAAQpQgAIUqO8CDEjrV3hZHUerypXKXqMaEJY3NQ2KouCrnQfR0ZghCzOhqcmTIex7Gosk5y2NDIHOze25f2xuz21d39sfj58CFKAABShAAQpQgAIUoAAFKEABClDgGgswIK2OyLCerVMFZEgagizNpOpJaaCgCA/ZtuPuRCdaG7wQNo//Gp/q3DwFKEABClCAAhSgAAUoQAEKUIACFKAABb4rwIC0noWZ1XG4ClAGWZQpBKhhnFU1THHlQVgzcK/Bj18Y/BB2z4Hvnn18hAIUoAAFKEABClCAAhSgAAUoQAEKUIAC11iAAWl1JIb1a51yaH2x7DuqKgirwNoD+ehkSIcwuyDMnqPC7D4irJ6N1/hU5+YpQAEKUIACFKAABShAAQpQgAIUoAAFKPBdAQak9SvMrI6jjQyv12RlJuQXBfGHjQ4Ii+toZ2vgmEgJnBAWz4m2RufO7559fIQCFKAABShAAQpQgAIUoAAFKEABClCAAtdYgAFpdUSG9Wudmpx2FCrCmoZ5np0QVmexMHn+JpKSGomkvEZibSD6Dru98TU+1bl5ClCAAhSgAAUoQAEKUIACFKAABShAAQp8V4ABaf0KM6vjaDVN1SvYbz1yEtHGzVqUNVDQ4dvMP373bOMjFKAABShAAQpQgAIUoAAFKEABClCAAhSoYQIMSKsjMqxf6yzVVBSFVTy+2aUJc+YJYcs6IYye/6lhpzp3hwIUoAAFKEABClCAAhSgAAUoQAEKUIAC3xVgQFq/wszqOFo5tH6mPwfCKAszBQqExZPLgPS7bY2PUIACFKAABShAAQpQgAIUoAAFKEABCtRAAQak1REZ1t11KpDD6WXFeqBYA6Aq2HyqAL82bIEwuSHM/tCtZt+Jm5Kdf6uBpzt3iQIUoAAFKEABClCAAhSgAAUoQAEKUIAC5wswIK27YWZ1HJnMRDXIivUKwqqKUyEFQzd50MGQDmFxa8LgPt7e6itstiHzL+efabxHAQpQgAIUoAAFKEABClCAAhSgAAUoQIEaKMCAtDpixDq8ThVQZM16rQxqWMU7gX1ompxxWFg8EGanDEnVthZPceMkx19r4OnOXaIABShAAQpQgAIUoAAFKEABClCAAhSgwPkCDEjrcJhZDYemj6qHKsfWw3v6LO41OSAsAUWYHE5hdUOYMt9vkZIdaJWYySJN5zc13qMABShAAQpQgAIUoAAFKEABClCAAhSoiQIMSKshRaxTq5SR6LlLCApUTUFBWMGgLU4IowM3W7PQflMe2qdmy9snhXWHT3zj7FATz3fuEwUoQAEKUIACFKAABShAAQpQgAIUoAAFzhNgQHou/OOtCwVkOFomyzJBQWRofVgJIayo+GTHAQjjdjSx5uI2g+9DYQr8uqE58JvGlh133RcIRJ93kvEOBShAAQpQgAIUoAAFKEABClCAAhSgAAVqqgAD0gtDQd6vKqAXZJIP6B1JFUALw3nmLP7P6kSbZA+E1X1GGDLH1dTzm/tFAQpQgAIUoAAFKEABClCAAhSgAAUoQIFLCjAgrRoH8nZVAZmJyp6jejiqaNA0DadCYTyb4YMwOdHMEEDUJr+cdzTukicZn6QABShAAQpQgAIUoAAFKEABClCAAhSgQE0VYEBaNRLk7aoCkYBUAzRFD0eDAD7dm497krZDyOJMZhfapmShjcH9Tk09v7lfFKAABShAAQpQgAIUoAAFKEABClCAAhS4pAAD0qqRIG9fKKBADrIPQ1VUBApL8FCqu+Qmc8DbzuL0iFSXp0PKDv/Pkl0TLnmS8UkKUIACFKAABShAAQpQgAIUoAAFKEABCtRUAQakF0aCvF9VQJV3NBVFYRUznDsRbXYYxFdb2ogN3hZyudGQ1rJj2oEmNfX85n5RgAIUoAAFKEABClCAAhSgAAUoQAEKUOCSAgxIq8aBvF1VQPYd1evXK8C6oydxtykTHU3+bfetZZX6SzYqPkkBClCAAhSgAAUoQAEKUIACFKAABShQewQYkFaNBHm7qoA+uF4N42BJGI+aMyCsXjS153z9Zzuurz1nOPeUAhSgAAUoQAEKUIACFKAABShAAQpQgAKXEGBAWjUS5O3zBTSEAEz15OH+ZDeExQ9h82wTAfYgvUST4lMUoAAFKEABClCAAhSgAAUoQAEKUIACtUmAAen5kWC9vqcCCgBVlq/X9NlHkZpfiOuMW9DU4MX9poAMSP8p7Hb2IK1NjZz7SgEKUIACFKAABShAAQpQgAIUoAAFKPD9AgxI63Ukev7Ba5D16qFpCjRFw4myMAYnbYOwONE22YdfGLxBYXNvE0lJjb7/jOIzFKAABShAAQpQgAIUoAAFKEABClCAAhSoRQIMSM/PCOv3PRUqQnpAWgpgpXcnoo1uCJMPv0ny4xazr0DYPVs5xL4WNXDuKgUoQAEKUIACFKAABShAAQpQgAIUoMClBRiQ1u9I9Pyjj1Stl8PsbUdP4QHDNgiz90Rrox93GrynhMn7sbD7LSIzs+Glzyo+SwEKUIACFKAABShAAQpQgAIUoAAFKECBWiLAgPT8iLA+35NTj0IDTgTDGLHRA2Fxo7nVW3iH1QthdhULq+/obZbs9PtYpKmWtG7uJgUoQAEKUIACFKAABShAAQpQgAIUoMAPCjAgrZ+RqF6MqeLQ9aJMQEjVoCgqlmXvlYEoWpo8wRZm1+CWFtejwur5q7BlP9w+JfchMRNRP3hi8QUUoAAFKEABClCAAhSgAAUoQAEKUIACFKgNAgxIK1LC+nUtM9FInfry49Zk4XoN206cRo/kDDRP9kLY3SViw6YWteE85j5SgAIUoAAFKEABClCAAhSgAAUoQAEKUOCyBBiQ1q9g9GJHq2oaNE3DmVAYg7f70dwUwG8TZUDqLRWGtJaXdWLxTRSgAAUoQAEKUIACFKAABShAAQpQgAIUqA0CDEgvFhnWg8fKh9XLI5UBaUjT8P6uI7g92Q1h9B69IzlDvcGadUwkbbuxNpzH3EcKUIACFKAABShAAQpQgAIUoAAFKEABClyWAAPSehCGXuwQy8fYh2VVJlVB9pmzeMDiLGhv2VEoUrJKRYqr7PbUXQW/ZA/Sy2pXfBMFKEABClCAAhSgAAUoQAEKUIACFKBALRFgQHqx9LB+PKZp0HuOlobLMN6xq1QYnX3vsNsbi083tdAXu+tmAVxXS05l7iYFKEABClCAAhSgAAUoQAEKUIACFKAABX66AAPS+hGGfvcoFaiaCi0IvH/gMG41ZqgdDe7XfvoZxHdQgAIUoAAFKEABClCAAhSgAAUoQAEKUKAWCzAg/W50WB8e0TQFITWMw2eDuN/mlAWZlE4G78RafCpz1ylAAQpQgAIUoAAFKEABClCAAhSgAAUo8NMFGJDWhzj0IseoaijTNLzo9EMk+3C91R8WpsznfvoZxHdQgAIUoAAFKEABClCAAhSgAAUoQAEKUKAWCzAgvUh4WOce0gA54agq/69A00KAAnx78AiEbatyi9GXf5PJs19YHVNr8anMXacABShAAQpQgAIUoAAFKEABClCAAhSgwE8XYEBa59LQixyQBk3T01GoCEHRwjhSpqCnJR3C4tB+YfCVRptdecLMgPSntyC+gwIUoAAFKEABClCAAhSgAAUoQAEKUKBWCzAgvUieWMce0qAhDFV2IAW0MM6qKiZn7IAwOtDA5MN/J3nQ1OxVhSV9Sq0+mbnzFKAABShAAQpQgAIUoAAFKEABClCAAhT4qQIMSOtYGvo9hxOGHFWvApqCrUdP4YHk9DRh9Z1safTuvt3oRWuTJ9jA6Ir5qecPX08BClCAAhSgAAUoQAEKUIACFKAABShAgdoq8P8BCwEkPrdbFugAAAAASUVORK5CYII="/>
          <p:cNvSpPr/>
          <p:nvPr/>
        </p:nvSpPr>
        <p:spPr>
          <a:xfrm>
            <a:off x="299008" y="-518437"/>
            <a:ext cx="304796" cy="304796"/>
          </a:xfrm>
          <a:prstGeom prst="rect">
            <a:avLst/>
          </a:prstGeom>
          <a:noFill/>
          <a:ln cap="flat">
            <a:noFill/>
            <a:prstDash val="solid"/>
          </a:ln>
          <a:effectLst>
            <a:outerShdw dist="22997" dir="5400000" algn="tl">
              <a:srgbClr val="000000">
                <a:alpha val="35000"/>
              </a:srgbClr>
            </a:outerShdw>
          </a:effectLst>
        </p:spPr>
        <p:txBody>
          <a:bodyPr vert="horz" wrap="square" lIns="91440" tIns="45720" rIns="91440" bIns="45720" anchor="t" anchorCtr="0" compatLnSpc="1">
            <a:noAutofit/>
          </a:bodyPr>
          <a:lstStyle/>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606160"/>
              </a:solidFill>
              <a:uFillTx/>
              <a:latin typeface="Calibri" pitchFamily="34"/>
            </a:endParaRPr>
          </a:p>
        </p:txBody>
      </p:sp>
      <p:sp>
        <p:nvSpPr>
          <p:cNvPr id="6" name="AutoShape 4" descr="data:image/png;base64,iVBORw0KGgoAAAANSUhEUgAABUgAAAQ4CAYAAADb1zbXAAAgAElEQVR4AezdCZhb5Xk+/BeDjTEYLxgMxmwO4AXwjsGAgTQpSZqvTdt0y9KmSdombUOahTbtP0nLlTQJJA2ENewmYAgYvGg0HknnHEmz2ONZtB4ts2nGM56RjjT7PprRcn/XeyTZA4UUErPY3PJ1kHR0pBn9fEZzcft5n0cIXi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u+sAHCauPvuOeJuzBHydmGTtwub/OqFx47vKz32Ztfy+Nc+p/C6pXcivwYvFKAABShAAQpQgAIUoAAFKEABClCAAhSgAAXeEwGb/3ZR2fr7823+y89xR/77TGfwl6Kq6THhjNx5boX+g8ud0Rev1iLPX1AZ3ilsnn8XrsDjojLy/DxX+FfrnJGd67SWneucLTs3ult2isr2naI6tlNUytstO4U7vFM4g0+cV9H4yy1K8NlL3C1PLazw3LP8UMuPhDP0J0LTty+rbf3X892tG9+T984vSgEKUIACFKAABShAAQpQgAIUoAAFKEABCnyABdzuMxZqescKVzh9hSs0eLniwyVaAEudOhY4fOk5aqBTqHr5AlWPXKpFcaESxkItggVKsFNoer9whSCcOoSmQyg6LnH6sdrlw8eqgvhCfRP+TT+ChzqS2Bsfwo+9MWzS/BCuIIQWwCo1On2xI1whaqItQgt85QP8t8C3TgEKUIACFKAABShAAQpQgAIUoAAFKEABCrxnApruFm49IbTAqFCDEEowvdAWMITi7xFaICucvrxwBfJCC0E4/Fh4oAGrrYdxvfUg/ljz4GuHw7g/2oV9xiDqR8bQmU5jIJPBVC6HbDYL5KaRHhvB0aMGnG1J3FFRizkOL5bZdQhHOC/ckYxw6n/7nr1/fmEKUIACFKAABShAAQpQgAIUoAAFKEABClDgAybg8cwViv8XQg3G5qn6+HyHPrrUrk9fXBHEpeU+CJsH51bUj223edJ/5vDin6rD+KG/GU+3dkKJ9yEwPIbkdAZpzLrkc0AOhS0P5JHHjLkB42Pj6G5vR1+yB3pXCt9y+SCUOrOS9Bp7NLelPPiPH7C/Ab5dClCAAhSgAAUoQAEKUIACFKAABShAAQpQQOzePU/IsFIORnIkzxaqZ5G5ud1nmAOShJADjeYIS/NCc/9uzyIhH5PHy/3yfuk5uz2LlqieRSusngXmcw8WnyMfl8ft9ixaVdyusNQtF2rgpdPVQPt8tT6/0lmPDZUN+JPDXnwn3IZXOuLwDo2hKz2DcTPzzBeS0CyQz8gtj3wujyxyxS2LDLLI581kFPJoMyuVN/J5jI2NoynWgu5UN5LJHrQaffjBoQC2VtRjoRbOCS38b+ufc5y9srb2LPle1weDZ4vdu0/nGUIBClCAAhSgAAUoQAEKUIACFKAABShAAQqcwgKna+EvnKaGbcIeelJURupFZaRdVEXbhOIrE87wznla6PPCGblLuANtojIUE+5oTDhCZXPVyEvC4XtUVDYFhDti7p/rao6tcLfE5jkjdULxvyzc4aj5nEo9dqYrGNtUHYr9YW049nVva+z+lqPtuzp6R22pkVzryCQGJ9OYnMkiJwPO2Rcz8CykosfDUCBTyD1lmai5lQLRrFk3KmtHS68jb2UwPjqCWLQJg/EUUoke9Bo9SCb68XyoE+udDRDOUN/VWnNsud1vEa6g53yn7j3XHrnyFP6r51ujAAUoQAEKUIACFKAABShAAQpQgAIUoAAFhCvwfVEdhdD87csV39BqmxcrbF4s1nScowZzF6jBrovd0d5r7QGssQVxmSM4uViLjJ2tRfrn2f3ZpXb/wBU27+TaCg9WOhpxudaAm6v8+LO6CP7J04Rf6jHsjsVRa/SjbWQCvTMZjKEQcBbSTVnnWQozZyejJ+h2MUAdHxlDUziClJFEj2EgaRgYivfASA2iqi2JL7gDmOdohNAiU6vsobbT3dEjoqL6fJ4hFKAABShAAQpQgAIUoAAFKEABClCAAhSgwCkrgNOEK/wD4fRDKLInpx9zHAFzGrycCC+0YEY4wy3CqXcLNQDh8EI46icXqPWZDzkbcx+t8uNvGpvyPwi155/sSEA1+tE0Mo5kegYTmSwy2cLy9xxyyOXl8vcZ5HMzQDYDZOX9LLJy/7sQkI4OjyAaCiOVMNAfN9CXSCBlHEVvIo6R7l60diXxrVodwi7fow5R1TQmHMErTtm/er4xClCAAhSgAAUoQAEKUIACFKAABShAAQpQQIglWtOPlqsRnG4PQNh9EA4PFlQ04Eq7BxtVD26v0fGn9c34dqAVv2juxJ7uXtT1DqN1ZAIDk2lMZGXIWaoALZRrykB0Jp/FdD5j9gktNQOVPUPlEvppAFlZIFqs7nwn81HztXN5DA8OIRQIwuiJY6jHwGBPAt2pODp7e9CTjGMwkUBfdx/uC7TiQmcdFleGJ5Zrjat4jlCAAhSgAAUoQAEKUIACFKAABShAAQpQgALvlABwmqjtPkt4EnKo0ZyFDn3N/KrorUu0yI7z7cEdS7Tgjouc0VsXW30bznFGb73EHtxxdXFbaA/uEFpxq2m5ZYnNu36dFtkhj1nmaNoidteeJaqarhPuyEYhhya5j8wXFb7zC8/x7riovH7HVQcabl2o+Z9f6vLiY1UBfONwGPfpHdjTEcfB3kG0jIzDmEpjNJMzq0GRk1Pi5ZZFPpdFJicrQwuhp3mNLAqjknLI5PPI5ApBqAxQs3kgJ+cnmdeyZrQ0bt7sJnqC1tO/wcvIr5nNYah/ACF/AEePdMIwDKSMBHoTSfTFDbOqtCeVRJ/RjeGebqgtR/GpSj19ka3h8wu1yA6htexYKP8u7MEd81T9OqH4bxYVgU3LDsZXn2/3sk/pO/XzwdelAAUoQAEKUIACFKAABShAAQpQgAIUOMUF7J6LRFV0j3Drz8rw8hxX6LG57qgunJGpOVpoao4WnDpTC6aF5h8Wqu/gGa7wzFItPHWhFpr6kBqcukgNTp3m1NPCrXcLLdi+Ugulz9ZCU0LVx4Ur3CEcwdGlFf7Ryw54jmxVfB0frdQTf13XNPXd6NGp54+mppz9Y1P+4fFs18Qk+mdmMJmTlZ+F6PINosZZJZ/F8s9S4egbH/ya4UlvfGiphPTNXuAE7JcBaSaLwf4BRPQQYi2tSCVTSCYKwWhv8dpIGDBkFamRQCqRgt6dwLfq9elr7YEp4Wybmqfq02udgc65WiAlXMEp4QrhInfrrvPs/h+d4mcp3x4FKEABClCAAhSgAAUoQAEKUIACFKAABd4ZgXPd0RvPd4UOn+OO7D2nwrdOKMH/J9z6UaH68kLxmj1BZV/QlXYfrlD0nNkDVPVCaL5xoYQgHEEstPnxoQOe/Dx7Y05o9bjE2YiPuX3459oIfhRqxa72LhzsH8aRyWkMZ2Ul5/Gqz7ws68zKCfHF0s4TkEe+715CVqzOZDDQ14/mSBThoG4OapIB6W/a+uIJpLr78T++CJYqtXKIFYQWSghVnxRaZFSo4Z+IqmiVsPv+5p05O/iqFKAABShAAQpQgAIUoAAFKEABClCAAhQ4xQXOrmn+4iVVLbhYCeAMZ3hK2L2/EEqwa65Dzy+1BXGhPYwVtjCEpkOofnNI0tKKBlxWXpddV3EQH3U34uuNYTx4JI7K/mEkJ2cwmc0hI3t95oC8XA1vFmnKAFTuyCKXn0YuP4MMsphGFjPFBqD5Y31E33cR5+/2DckMeHoGg339aG1qhq/R838GpEY8YYan/YluJI0eWKOt+Ij9MIRSGGB1hT2CZXZ9ULhDaaE2Pn6Kn6Z8exSgAAUoQAEKUIACFKAABShAAQpQgAIUeIcEtNZVwhneuUDVvZfZ/VjrjGK53YczHPVYaj+MtVoDfq/ahy/UR/HDcDueazdQZQyibWQKIzNyOFIxO3x9CIoZM/7My5RUTkOSISEA2e2z1Eb0VM1D3yhNlQHpQG+fuby+sb7hN1aOlqpKEwkDHb1xjPb0YDTRi4NHEvi6uxG3VtRjsS0A4WyCcAYGhd33nXfo7ODLUoACFKAABShAAQpQgAIUoAAFKEABClDg3RVYUtNyyzWu5u9f5Wz+3iXO5u9doDX952JX6E+XO4IXCDmMxxnZJtzNXxWuwH8KV+D7wu3/xlnOyLb5ttCXRVXk28Id/p5wR4tb8/cudjZ/b1Fly38Im2+7qGz5a+EKf19URv5jgaPhn66sDP7Hh9zB/ZfVtuDWymD0rw4249v1MTwc7oKzy0B0eAJ9M3Lk0exLHvnctLllkDEnxc/kM8jIZfOQg4/kn+JweLm0HHlzbNKxvea+448fm5o0+0ucarfzecyk0+jv7UV7WxsaDh82J9mXgtA3u04l5KT7PiSMFLqTCSSNOJqNPvx3XQSXORrlcntcqOipZfbGl+aqgS+dXtPy18Id+ryobr1TWJoXvrtnLr8aBShAAQpQgAIUoAAFKEABClCAAhSgAAVOhEB19PuiuhnCHYFwhyEH8ZyjBLtX1sSC52t68zwtlBFaZHKpFphcpgawSNEHl9h1Y76iZ09TdblMHgudISzVQjjNGYLQgljkDOJKpz+zpSqEP6ttwjf8Hbg/ehSv9AygemAUzSPjSE7PYNSsCJWT3Utlob85qTwWhP7mwz7wj+bzOUynJ9HXm0R7rBWN9XXo7up6S1WkMiSdHaD2JQx0J/vxrB7Dh231hSX3qm4s1HQsUoOYowQGhDuSFFrg6hNxOvI1KEABClCAAhSgAAUoQAEKUIACFKAABSjw7gq4I18TLi/mqI2Y6/BgocOHuYo+IhzhaqFGsnMdgbb5jsDBuQ49JxRfn1C9CaE2Tgi1AUs1D1Y7vfh4dQBfrovgO8FW3N9yBK92J9HQP4TO8SmMZzJmVWchtSwORpLr5DM55HJ5sx9o5i0GpB/45PMtAsg2A7MDUp+nAR3t7Uglkq8JP2cHoW9220j0YjCewlgiBVdLBz5RXThHhF2HcOiZCx3B7rWqPr6iIrDp3T1x+dUoQAEKUIACFKAABShAAQpQgAIUoAAFKHACBC7Wmr79ISWMRWbgFYRQg2YVqFD1nLB5sLCiIXeVw5e8SfNk/7w2lP+2txmPNHdhz9EkPKlBtI9Nom86g3FzUFIOcvCRXPyek8OR5NJ4yCFJcsshm88jk88jjRxmkEO2uDz+LeZ+POwtCJj+2SzSk+PoTRk40hGD3+dBS1NTYVBTcRjTmwWir9+fivciaSRhpI4gnupBe0cvvnMohKsq6iDUQF5o+pTQ9H0LNe28E3A68iUoQAEKUIACFKAABShAAQpQgAIUoAAFPrACFW3nin3uxf978y8W++TmXnz5rK2w7/hjpWNERd25pqE7cs7/OsZdPF5e73QvFvfsXiQONH5F2AO5C+xebFG9+FS1jq81RHB/sA3PtXRB6emFd2gM3RNTGJmeRjqbRTaXQz6bNStDzTC0EIkiK4NQyB6iclp8DtMyLC0Nk5cr6YtT5jNyjpLsDTqrP+hbyP54yFsQMAPSXBaTE2PmEnsZkAYDXoSCQfQmU2+7glQGpoZhIGEY6E2kMBzvRVfCwBP+CHY46jFHCabP1sLVKxyhS4THM7dw/voXsyfpB/aTjG+cAhSgAAUoQAEKUIACFKAABShAAQq8TQHF99X5WujL57qbOy9xNccudbXGznO1xFa4mmMXOyPtK1yR2Aq33KKxy1zNsVWu5thVzubYamcktko+VhmNLXZHY+e6o7F1zmjsIndTs1D8FlEZDYvKlpiobI2JyuaYqI7EhDsUm1cZjF1TE4x9urE5dlf0SOzhrlSfvacXwaEJGBNpjE1nMJ3Nm4OSjnUGlWPgi3GorAiVAaj8g9eNhS8MRpLHFtuKykC0NEBp1rUMSkur6kuPv4Xsj4e8RYFcNnMsIO080o6QHoDP40HfbxOQGgnIvqT98RT6jF70JOXtLvQaSSit3fhLpwdC80Noui40vWGjFomd5WxpF1Wtytv8SeDhFKAABShAAQpQgAIUoAAFKEABClCAAh9IAZdunKH6b5+rhH8+z9kEoegQzoDcOoXT3yrc8n4QC9VAIYhy+SHMLQThjECoulwSPyYcvlrh8kHY67G0ogEbKjz4pNOHrzVE8T9NR7Gnqxc1A2PoGJlE72QGYzN5ZDJAPivDymJv0LcYwPGw97dANpPBVLGCtKuzA+FQEA11dWb1aMp4+31IX7/sPp5Moj+RQH8ihcaufnyjWsfSCj/W2MMyKIVQ/bjJHmj5QP48801TgAIUoAAFKEABClCAAhSgAAUoQAEKvA0B4DRh8/6J0HzrhDPUJ4MlofhwtS2Aa2zB7jW2cMcVjggud+j9K5XA2IU2L1ZVeHDVgUasqGjANfYG3KHU44tuH75TH8XP9XaUHTEQGRjHYDqDNICZ2VleVvYBzSKNjLkEfgo58xi5LLu0zT6ct09OgdkB6dGuI2ZAWnfoEHqOdhf6kL5uUv3rA9D/634i0Q/DSKE3EcdgPIFUdy8ero9imUNOuQ/hSpsfF2q6+238JPBQClCAAhSgAAUoQAEKUIACFKAABShAgQ+kwN13zxFO/TvC3rhNaP7J8xweCIcXQvVBKH7McXixwtaI5WpDfp2rMf/pg0H80B/Drzv74R0YRmd6BoPZHKbM4UelME92Bc1gRs6Hl+Whsji0GJROFotFzSXus5a5l57J65NfQAbdmZkZjI+NmD1IZQVpJKxDBqRHYu2/VQ/S1wemAz296E0k0ZPsQU/qKBLJTiRT3bBHYviDilo53R5Ca4l+IH+m+aYpQAEKUIACFKAABShAAQpQgAIUoMBJLWA5uPBSteWWNVrT9os1ffvC4javquk68bhnrnC755tDkGoiN4hKfbtwB28UjuAV5zmCN5jHuppvFvboRcIdOWe51rpqk9a0/TqtaftlWtP2Re72rcIWWi+coZuErW79WTbf9hXlDTcJ1Z+8VPH4blL9+ENXAF+sCeG/PM14NNqBfV0G6vuH0D02gYmZwlAkyN6fZofQnDkDPpfLQW7Z/PE+oXI6/IycGm9Go4XjzOE9+cIzM5CvUpg2X+gbevIHg3wHBYFSQDo2OoxUMgFZQRqNhNBQdxhNkegJCUgNQy6vT2C4x8BAPIGkkYCRMDBqpFAX68Ln3T4Z8jeep4WvX+j03yScwc2LlchGsavuXGE5uFC4j8w/qT8n+M1TgAIUoAAFKEABClCAAhSgAAUoQIFTVsAZuukibwoXVcWwqLoVZ9S0YH5VEy5whqeXuiJPzdH0h4Xqj4maCERNCKI6inMU/8TyymacXd0KUdMm+4EOCme4S2jhiSsrW3FpVStWVDVjSWUUF2n+0bU1TfjYwUj+7/wduLulB7tau1CT6Ef72CT6M3L5++sux6YYyRuFELQQkh4PxI4dIneV7shr81LcUdpf2n3swGM7eOMUEJBh+cz0NMZHh9GbMsyAtCkaRmN9PcJB/YQFpHJwU1+8sPWat5MYTCTQlzAQTSZwV0MQ11Q1YXF1M4Q7jLOdUQiHr0w4g0eEU//zU/YzhG+MAhSgAAUoQAEKUIACFKAABShAAQqc1ALu4LWiKgjh9E4K1Z8Tir9tvsOfWmr355ZqOi5RQ20XuyO9V9j08ctsYSyxhyAcIQi7H8LuwQJbPS53eHC96sVHqgL44/oQ/llvw0/bOvFCog++4fFcz3g6P5iewVQ2i0yuMC0+VwovzWXvx5LNUyCu41t4twVeG5AWKkibmyLwNTbC5/GaAakhqz5/xz6k/+v5hmGGozIsTSST6DLieDrQjKvl0DF7FEIzq0pbhDNcMc8d+suT+nOC3zwFKEABClCAAhSgAAUoQAEKUIACFDhVBZY4gtde7QhjtT00sdQewjlKZEKoYQglAOHw54TD13iBw193luodvcjpxUaXFx87GMTfeiL4WSiGXe3dcCcHEBoaRc9kGpNZmXgWL+a4eLlMPoNMPmMuiTeXxZt9QrPI5XOQQemsZ/FV9gkAACAASURBVJSeyWsKvGUBGZBOT6cxOjyEVMpA99FOtLRE4Wv0wNvQeOKD0WLQahgG5GZWlpoVpQkMJHrhbO7C71d5zd66yxQdK7UwlrijmCeHkzkCX5LtKE7VzxO+LwpQgAIUoAAFKEABClCAAhSgAAUocNIJrLAmFghVn5hj9+IsWwMW2+uw1lGHT2kN+OrhMP473JF/st3Iq0YfQkMj6JmYwsh0BumZHDLZLLJ5ORFJppw5QIajsi+oGXzmkcnnzEnxx1bJl1bLm0OU8nKkkjlxngHpW84CeeAbCJgBaXoKI8ODZg9SGZC2tjQh4PWiobYORk8cybhxQoNSGYr2y9cshqT98n5PL/riSfQnO9F85CjurA3jmgMerLUHcHFlM+ZUeJ4QlU0NZk/fk+6Tgt8wBShAAQpQgAIUoAAFKEABClCAAhR4JwTkRPfKyI7TlfBnFla2/Hi5u/me5e7oPSucrfdcam7N96x2Ru+50Bm9Z767cL3WGb5nkxa95xotfM+Vsx6brwb+fbXWfO8V7uafCbv+WXGo5W5R1XyPqGq9R9S0/Zc44P34IlfoR0JpvEco9fdscHvu+Vxd+CffjnY/fGegNX9f81Hs6zTQkBpEbGQcfekZTGSymJEDkUohaDGckiOQ5P68DEVlHjqrU6gMO80F88UwVFaIFgYkFbqImgOSigeZx8n/mDfeIPniLgq8BYFsNot0KSAtVpDGWpqg+/xoOHQY8a5ucym8DDRlsPm/lsr/FvvksvrB4uuVqkhTCbmMP24Gp4lkLzrjCTzkbcft5Q1YpIUx3xFoE5WhCeEM/UJU6/eKmqafzNOiP7jE3frdy3e6OcTpnfiM5WtSgAIUoAAFKEABClCAAhSgAAUo8D4XuBtzhBb5ilBCBxY5gqHlin/yPEcgLZwhCKcO4ZS9QQPHN5e8LffpEJrcQsVNh1D0XOF+UA5NygnVi0VKI7aqjbhNqceXDurT3/W14umYAWffENompzGYzWFKFn7mOdf9LeRwPOR9KiAD0qmpSQwND5hDmuJHu3CkpRnhgB91tYdwpK0N/UbSDElPRDj6dl6jz0hBae7GLQ4vhBrEZfYAlqiBAeEMDghnwCccIdeFSqhMOIJnv88/rfjtUYACFKAABShAAQpQgAIUoAAFKECBd0Dgcc9c4dQfFGrge0ILvCpc4ZjQQonTVS/mKV7MUXxmL9CljuDkNbbQxCqbjottOpbYZSAagLB5sch6GGsth7I3Vxye+qMqH/6lsQlPtnZDiw+gaWgcxvgkRuSk+HwOMkhCNgOYS+NnMJ3PYiI/Dcaj79Pkj9/W/ymQz+eRyWQwOTmJkeEB9PUWptjHmpsQCnhQV1eJcDSIRCqJnqQB47eoFn07gejrjx1KHEVfMgFPdy++WhnBPDnozBEeX2sPja9To+NzXPqwcOsNYrebfUnfgY9YviQFKEABClCAAhSgAAUoQAEKUIAC73cB4HThij4halrCwhnMCofPHOwiZDDq8GOu3Y+ldjksyTMtnI3phS4Pdri8+OuDOn5SF8ZzkQ64jibRPDppVoO+Jk2SvUDlMnizAahs+inXwmeRh9wKvUHNFfJsAPoaNt45uQRk/1EZkE5NTmJ0aAC9yYQ5pCnW1oJI0Ad/7UFEfF4MGkkMJJInbIn964PQN7ovl/P3GL1IGAZGu7sRNwbwwzpZ4V03JVTv1AJ7sOtyxT+xQvXHhKV54fv944rfHwUoQAEKUIACFKAABShAAQpQgAIfNIEI5ond3WeJtrYzX/PW5X25X2613WcJYI7YjdNFxazjarvPWrc7Mu9yt3v+yuJxAE4Tu3efLp9j7pP7K+rOFWqkXKhhy0qbN73eVo9ttlrcptbhU+4GfK0uiJ9F2rC3pxfB4TH0pGcwmstiRlaDymXxObkVglBzSJIZgOYg58ZPy8q6YjwqM9BscZsGkEahL6gZn8r+orxQ4CQVKAWk6clJTAwNoj9loKe7C21tzfCEwnDWNqCytg4JQ4ajiXc1IJWhaXcyheEeGc4a6EoWeqG+Em3DJ2w1EKo/LdTQyBUOvf2cCt/5Yndk3rHPFPl5wQsFKEABClCAAhSgAAUoQAEKUIACFHi3BVbWdp91ttb0LaEF/0dURiqEO3xQVDVZhN33aaHqXxPu0P8Id7hMuIOVosp/UFSFa4Xmf3iRPfjLuZUtitAC9wot8LCobDok1JD9ErXJfbEaOXiaM1wrHI1PCUfjblGpH7rC5T94e3Xg4Ofqo4f+qbF1+L+jcexsjaM8MYC6wRGkxqcwmX2Dhe/mQCMZdWaKFaHmOPjj0VYp6ywOSCoUj8rK0dIDpUPNFzLj05x5UGk/rylwAgUKp5n5goWbhYrmUl3z7OJl+XjxzD4W5svj5B95jsrYP5/LFs77Wd+iHBY2mE6jc3gY9V1HYdXDeLLqEO7efwD/8NxL+OMHf4kvP/AIIl3dMJLxEzKg6Y2qRd9s31C8BwkjjriRRH88id5EAn2GAWf7UXy+0oe5jgDOUKJTl2jRKqF5K0RttF4c8Hx9sd33N+/25x+/HgUoQAEKUIACFKAABShAAQpQgAIUEKJGXyXcoX7h1jFf8eUvs/lyV1d4ciscvsHlDt/wImdoaoEaCC23BwZX2UP5C2whzFPCM0KJ5IUjAOGSQ5OCONPmxRLFh5XORlxb5cNHaoP4TKAN9zR1Yn9HAvWpIXSMTWFgJouJYjXn8cxHRkW8UOAUEHj9qSyDeln5XLgqXB97m8crovN5WftcaAeRy2eRy2aRyWYxPj2D+MQkooODcPYksLulHQ80+PHvaiW+uKcMn9r1Mn7vmV3Y8vQurH5yF1Y/+gyu/sXD+Pj9D6GxuQO9iThSiXc/JP1f4anRg14jAf1oCt+vjWK5o1EOYpta4Aj2X+ZqwUK7/0lh81/Pj2QKUIACFKAABShAAQpQgAIUoAAFKPCuC8y1hzec7wxNXejwY7kjMHyZI9i7zFGaFq/LKdR1cxV/jXD4U8IRyAubB+coHlxS6ccfH9Tx9cYofhbpxK72BFRjEM1DozAm0hhLZzCdzkIuB84X+4DKnqBywEy+eA28Pk06lhzxBgVOOoFSRai8Lp3ZuXwp9pTXsk2ErAg9foSsKJUtIEazGcTHJxDo7Ye9sxtPRprxvQYvvlh9EL+narjSbsNWqx3X77dj094KbNpzABt3W7HlpTJs2rUX6599GWuefB4bH3kGVz7wS9x8731weILoM+QS+/c+IDUMAwM9PRhIJNART+KRcDM2OA7nl9lCudOd7RBKMDrH0fjNd/0DkF+QAhSgAAUoQAEKUIACFKAABShAAQrMU5uuu1iNpJfZAzhdDkwyhyV5cLGjEdeoHtxeHcRnD0env+lrwS9aO/FqTwq1/cOIjY6jLz2DiZxcCFy8yKFIcmlwXvYMzSCdzxQCodxrq+gKw5NKi4lLT+Y1BU5ugVLsKa8zAGbkYnlziXzW/EeBmZysCJ1GamISkf4BKF09eDLajB82enGnuxaftVfiDquGrRYN1+6zYYPFhq0WBdstKm7Z78JNZQpusdhw695y3P6qBbfttuDGF8pw83P7cNvO3bj98eex45GduOLBx7H53vvwclUt+pMp9L7LU+xfXz1qJAwcTRmIJ+NIGd3m1mekUBXpwic1D4Tqk1Xo2UUO72P8RKYABShAAQpQgAIUoAAFKEABClDggyjgds8XttB6Ya3fYG5u75XnKtGrFtt9GxZb681tfnnjKqFF1pk8Ds+aucX9c62+DfPd/stLbAu1pqvlc2Toae5zH1ksFP9GoerXCbf7DKGG1gqrz/w6i/e6Nqz8lW39yrJDn75C8UzfVuXHPzSE8dPmI3i5OwlP/zDaRsZhpKcxPJPBVCaLrFkNWqgIzWVnzPBHDkySUaccoFScFV/oomgOVCoUy2XzgKyky5mVo/IoOUxJBkjFSrvZjRlP7oyM3/0pIFAKOn+XtyLP7b70FAID/djXeQS/CAbxzdpG/LmzBp+wO3BHuQ0fsdjx4f0abtmvYqNVw0aris1lCjZbFdxSpuBWiwM3W1TcUKZhi8WJ68uc2GpRsXmfDRv3WrHhlf247uW9WP/Cq9j0q19j89Mv4IZHduLKh57C6nvvw6MWGwZSfe95QCon2/fHC8OijEQKcutLGOhLJOHrSuE71X5cYPfIkPRZYfdctNgVLnwWOjxrzCFvpQ84XlOAAhSgAAUoQAEKUIACFKAABShwigqowSdEZdgp3OEhUR1OCad/co5Tn1zsDE+f5wqlz3Pq6Xmaf1S49Umhen1yCvQiZ8jc5rnCU0INtAl3uFY4w9GFmj55tiuSFuZ+X0yoXkMo/unTFe/Utaq3844afeIL3rb0d5s6088cSaVdqeF009j0tDGZxngmh6ys9HyjS6mBYvGxQoB0/NhSoCRzzuN7j7/Q7H2FETSFx2bvP340b1HgxAvIc1OG8jKoLwxBKg1CkgO9jp+48jgZ4c/qCGq2iMhmZ5DNFQeFzfr2JnM5JCYn4e/tR8WRTjwRDuMHtQ34Z7UGnzngxkctCm4wK0HtuM7iwNoyFevLFGy0KthSpuL6MhXbyzRsLVOxtUzBNnnfKvcVHttsVbHBquJaq4pNZQo2WOzYvE8usS/H5lfLsOHlfdj4wivY+OyLuOap53DN489g9QOPYsPPHsRdL72KVF8feuOJd31Q0+urSGUVqwxKS/vjRsq8PRI3cCTej8eCMVxVUZ+dqwTHztPC6XlaIC2qQ0PC6dl8in7y821RgAIUoAAFKEABClCAAhSgAAUoYApU1J37IVdT9xpFz690BPMLHXpCOILZQrDpHREyGJXLTx0BbD0QxLoKPblIDUPIHqGKPi20SFYowX6h+DPL7F4IpR4LlDrc7DiMv6sJ4h5/K6xHeuAbGsXRmQyG83lkZBgkg9BsDvlscUr2G8aas1Ig3qTAqSJgnv9mJwjZDaIwRl6+N/mPALmc+XOBbBbITQNycFK+0DdUTo6fyGRxZHQClfEEng4G8e3Kg/jrAyo+vucAbt1TgZv22bDNUoEtZQ4z0Fxt1bChGHTKIPR33baWObDZYsMN+w7ghj3l2PZKGTb/ej8273oFm5/9NTY8/Rw2PLETGx58HNf97CH87dM7cdSQU+SPB5OlgPK9vk7JKtJ4EqlED+LJBGK9Q7DEevBRey2EU7b60PFhW3h6c5n3Rv62oAAFKEABClCAAhSgAAUoQAEKUOBUFnj88bnCFfYIVTdDUKGGIJRQfokjNHOxPZK92BbJrrRFMN8eglC9EFoAwl7XsaqiPvsHimfoq9XBmR97WzMvxuJ5V3IQ7SMT6J+axlROVseZqc/xWEsOh8nOALkMMvkMZpDBNLJIo3Ts8UN5iwKnmkDe7IMrM9Fs4Y/ZJ1f2y5X9cQvvVg5LmgCQmMmgaXgU9o4uPOEP43uVh/E5xYXbKxSst1bgIssBzLFW4GqrA+vKFawr17Cu3Ik1VheutbqxyerGFqsL2yyqWRH6uwajpecfD0grsG1vISDd9Ot9xwLSTc88j9W/fAqbH34K63/+KP7koUfR3HUUvUbyWOXmex2Mlr7+QDyFgXgS8VQ3upNHMRiPYyDRg/quJL5SGcJSmw/CFRkRVcV2Iafy7wG+NwpQgAIUoAAFKEABClCAAhSgwPtSADjtTb8v8zH5+OytdPRbeJ58fmlzBM8W1c0xoQamhMM3ca69Acvt9Zin1GOR2oA1zkbsqPLjS3Vh/NTfjBdbjqIuOYTOsWmMZHNmD89jQZa5TFjOyc4gixnMYBrT5u1CkZwMTGWvUHl9bIi2nK4k1x0XA6Jjr8UbFDiFBOTpLU/1tKwGzWQwM5PBSDoDY2wSLf1DqO5J4KWmZvyk3oO/U534pOUAbn6lHDfsqcD6/Q5caXVhvVXD9jIFH7Zo+IN9TvzxXic+bHHgdnOz4/csdvP2DosLt1g03Gpx4vb9Gm46AZWjbxaQ3vBKGTb+eq8ZkG7c+QI27dyFjY89g40PPInr7nsCH7/vQRwOR9+XAWkqnjT7kMpl972JhNmjtC8Rx3DcQPfRPvykPoKLXN5poZYqSGd9bh777DU/d+Vn9Zt/Xpc+mnlNAQpQgAIUoAAFKEABClCAAhSgwFsUkMGls+kz4mDsLqEFPy7sgW0L7YEvigMNFwqt6Wrh1D8hXNF/Fc7QXcLtv0u4g3eJqtBdwub7q9Md/s8tdoe/IWy+7UKJbBSVLX8vbMEvC615vXD4bhVu/TvCGbxLqP67znT47/qQo+GuGzXP1zepPv9tlXr+CzWh/H/5Ynii5Sjc8X60jI4jNZOB7HFoDkDKAzN5YCqfNafDyypQmXTmzeFHMvgsDUkqBKDFgfLFO4UEtJSDymt5vIxS5VbafwplYnwr73MBec69div0BpX/PfZA8T3MPq70tkp9RM3j3+AMNgPRXN4cMBafmERwYBDOrk48qkfwrzV1+KyjEjusCtZaHbi6/ACuKa/A5jIHrrdo5jAk2fdT9v+8vkz2ELXjFosdN5U5sMWq4hqrBrl8fmuZHKzkNAcsXWvVsF72CbU6cI3VgTXlKq4uLwxeKgWcv+u1rCDdsl8usa/ANnOJvQWbXzwekK5/6nlsfeI5bH3oGaz++aO48Z6fo6K+Aalkod9nqXrz/XBtGAaShoFCJWkKsidpp9GHhNGD3uQRHEmmUBbuyXxWa3hAuALfEs7IXVeoobvmqMG7hDt0l3Dq3xGVTX+4uKb1i+e6op80/9HpLX7M8zAKUIACFKAABShAAQpQgAIUoAAFfpNARcWZwhUNi5o2swfeMlWfuUgL4zy7v2G+qncIVZ8U7mbM0UITF1Q14ezqFpxWE4NwNkFoIYjqqFwGnxFKYFq4whDuMOaq/vTFLn9uY10TPubvwL+EuvCz9iReMobgGplCy+gEknJIkjkNvhT/zLqelV7ODooKwdCs497GzdJLll7vbTyVh1LgdxaQ512p/ac5NEmG/LK6OV9Y8i7/IUBuMuTMlf7IFhHyWfJapv/mvwDkkcllMZnJYGhqCu2jY/AmUyiPHcHTgTD++3AjvuqqwV9UOPERi4Kt+xzYtNeOLRYHtlgUbLLK6fFy+JFqDkzaagair+0Vuq04OEkOT5IBpxystFluVjlUadb2uvvyOPn47xqKzn7+dosDN+6rMAPSLXvKsfEVCza9+Co2v1DoQXqtDEgfew7bHn0SVzz0CNb/9H7s1Fwwku+/JfalkFZWkMrNKG4yNE0mikOljF64u3vxF4eiEJVt5mftOdVNOPNgK+a4Qn3CqdeKyuYGoekPMyD9Tb/Y+BgFKEABClCAAhSgAAUoQAEKUOCtCMjKUbf7DLF79+nCGdDMfp+KF+aAJDUAoYVxhhYaXGYPqudrocEL7aHxZY5oZpkjOrbMFgwvVfShK+yewS2aB3/g8uIfasP4T70DT7V2wd6TQrR/GMnxaUzMyAXwxxa6m8OSstkcMrnC3KTfOXniC1DgZBKQxaJyNtLrNjlILFOsjJYV0nJQUi6XwXQ2g/6ZGXSMjaMx1YfyWCceDoTwzdrD+DOXEx8rV7DDYsOmvRW41qJgbZnsD1qBteWySlTFqhNc0Tk7vHw3bsuAdLusHt1XgdcHpNc/9zI2PvMCNjzyLDY8+Etcdv8DuPpH9+HePRbE34c9SEsB6f91PZToRWdHCt+o9UOoDRD2YO5SeyB1nSOM5Q49K6oi8h+ldom7757zVj7qeQwFKEABClCAAhSgAAUoQAEKUIACbybgDFws1OD9whV8YKkaGrjIoWOBI4C5DjkUKQBh82KOzZNdUdHQskUNDNxaGRj/VF0k+x29bfzxWHyyLN6bre0bybeMTSAxNY3RmQymsllkZM9DswKusJR9Ji8HJOWKW96skissKT4+KOZkyrf4vVLgtxEw5yIV20Pkcxnk5dT44lgx+XozOaB/egYtQ8Nw98TxYksbHvCH8N2aOnxRq8Ef2dzYWq7gGqsda6x2rLI6cHmZrAa1mxPkt5pVn4pZwbnF6sANZSpu3a+ZPUG3W05sVee7EYyWvsYNFhu277dh274D2PKq1awg3fjiq9i0aze2PvcyNu98ERueeB6bH3kc1zz4KK796SP41rMvoCterMh8H06z/00BaW/cwFBPAolUN7oMAzv97dhoPwzh8syYFftK+IiojLQJl/5zVpC+2S837qcABShAAQpQgAIUoAAFKECBk07gyoq2M1furj3L/MbltdWzYF0kMm+F1bNA3pbXpdvyvqjtLhwrnyArQB/3zDX37649a93uwvPk8Vs8nrnma8rnuI/MN297Cq9pHr+38Vqh6g3C7ntaaN7hOVoDVroasbnag0/X6/hpoAUvxHqgJQcRGJnA0am0GYLKSjdzOnZWloBmX7PJ0CefzZnhj1kBd6wirpgFFVcJy86hsq6Us+R/m6iNzzlZBaaRx5isCJ2aQtfoOBoTfbDGuvCoR8c3D9Xhc5obdxyQoadiVoPeJINNi4INZSrWmf0/Fdwshybt1/DR/Rru2OfEbRYFN8utTG4O3GpRcJvFiR0WDTvKNNxiUc2wtBQ4nmzXsheqDEhlD9Kte8qxYfd+vD4g3fjULmx57Elc9+CjWHfvo/ibB59AW1f3+26K/W8KRmc/JqtfDaMHI/EeJI0+WNuP4i+UWiy110M49cnzNb1jperfZX72exILhMczd2Vt7VkCON38nOd/KEABClCAAhSgAAUoQAEKUIACJ5vAyoOdD13mbAoKxfekqNSj4lC4SbhCe5ZVtkRXVEYjKysjkUtckYg4qEdETTgiqkJR4Qw/JByeH4uaqCoUT52oikRFVUS/3B72XOOMRVe6WiOLXU0HhRbZK2paI8Id1edVNL5ylaI3rVW8ke1V/siX6ptavutvG93ZMzhanRrOtY5MwJhMY2Q6g6mcrPgsDnqXfQ/NIFSmm4UOnoV4s9ApUR5V6utZ6rFYqo2bvb90Wx4tg1H5p/DMkzXu4vd9MguUzsKsGdYX+4HiePWzWdwpT2h54prDwAr9QUvndmHglxz3NWOey+Zxct181nyCSSOP7Z6cQnX/IHY1teHHdR583enCX1Y48clyFbeWKVhfpuBDZl9QBbLn580y2Nzvws0Wp9nLUwaft5Qp2FGmmBPlt8jnWFVcbVWxyir7g2rYVNwKA5NktWhhmJLsMyr3yd6gJ1swKr/frTL43W/DzftsuEn2IX3Vik0v78fmF1/F1ud3Y9uvXsKWp3fhmieexdWPPobVv3gYa37+ED5y/0Pwt8bQb6TQaxhIGAl0J0+OilLZlzSRSGKoJ2n2KY0nExiOJ9F6pBf/Uu3BQnstTlci2fWOyLCw+2tEXTQqFG/D1qqW4Kryhj892X7/8fulAAUoQAEKUIACFKAABShAAQqYAnMU/4/mqXp8uRrqXGkPdF/qCEI4AxBOf2FzyWsf1tgDWG0L4kKHjvlKaGaeFsWZWghnqiFcqOq41OGHcDRC2Oswz3YY67VGfLw6gG/UR/HTcCd2He2Hq3cYodEp9E1nMVFKLN9gGvbJHHzxe6fAWxOQEamM+meKDUFfW+WcBpBG3qxzlkeZ1c7m0CSzhPo1X2J8JoOe0TF44gnsbIvhxz4/vlpVg0/ZFfx+WQU+sbcCH5Z9NPfbcW1x4FFpmJEMRUvDkN5OiPnbPOftvP774VgZkN6y34Yd+2y4ZW8FbnzVii0v7cfWF1/FDc+9jBueeRFbntqFrY89gxseeRI3PvgYtt33MLb+5OeoDIbRJwPSuIFEMo6jqfhJW1FqGAYMI4W2eD8ebWzBdbbDEFowJ9SA/3wlmF6kBCaEO5IV9sAX+WuVAhSgAAUoQAEKUIACFKAABShwUgrMU8Oflr1AlzlCxuW2INZUhLHKFsRltgAutOtYYQvhHHsEQpWbDqH6ITQPhNKABY5GXK7U4/e1Bvzd4RAe0FtxoCeJpolJDOZluDPrIpfEZzJAdhr5bBq53DSm82lMIWOGQLOO5E0KnPoCpX8gkP1xkce07ANa3GTlZ2mAvDlEXv7o5HIYz2bRNz2NwPAoDnT24H5PEF9zOPHJ/VZcvXc/Liqz4qZ9dtxs9vx0YnOZG5usTmwqs2OzVSlMjT9Jqznfi8B0dkB6894DbxqQ3vDEs9j+2DPY/OATZg/Sjfc8hJdr62D09qE3YaAvEUfKOHkD0u6kgZ6UgcmjSfQbg9jT1oF1jlosdPhSK5UwhCMwLNzhcaF47jgpfwnym6YABShAAQpQgAIUoAAFKEABCqxwN++7RAlBKP5JM/xU5SR5L4TDi7NsjVhl9+I6uxefcHnxlboI7g224dUjBhp6R3BkdBKD6RmkczlzKraZahWDn9IydrlKuLCYvbCoWO7Pmr1BZS/RYhB0fFXwqR+M8R1SoLhy3lwuL8992UIiX/gpkUHoRCaDI2MTqE2m8EJLK37g8eIfKw/ic7ZK/IFc+r1fxdUWDVeUFabGb7Sq2Fqm4QaLik3m0CQ7tpU5cFOZA9eXKbjWqmGjVZu1zF2ZdfvkXP7+bgSmMiDdsd+OHfsqsH1POba9UoYtL8+qIN35a7OC9Nqnn8eqx5/GlQ88gs33PYStP/4ZnrbbEe9NmQHpQDyO3sTJG5D2m4Obkogne9Cd7MFgIglPexL/oNZDyE0LYIOiZ6864P8sf6NSgAIUoAAFKEABClCAAhSgAAVOjIC7baVwhTcId+xaUa4vEfbapcKtrzH3VUcvWmj1LFtS1XSdcDWvFpbmheK+2rOE6ll0qStyzRVaaL3cLtBC65doofXC3JrXi5qmq88+ELlQHIheJna7zzlH9a69wla3/roDtdfNV/wvLtV0bFN8+BN3AF+qCeI/GqP4RbgNu7sSqO0fQiw9g8mcDHBKFxmIFibGFybEZ5HNy4XA2eKyYbl4uNAOsZiXFu4XVxGbbUVla9EckM2xE2hJldenvkBOVlbn24EcIAAAIABJREFU8mY1aGJyCm1DQ6iJJ7GnvRMPBMK4s6Yef2Zz4vayCmzfa8WmvTass2hYa3Vho6wGLXdhg9WJ9WVO3GJx4laLhlstKuRApe0WxQxC11lVrLUqWFMuq0Y13GZx4RaLq7iUvhCavhsB43v1NeTy/xvKVGwvXpfaCLxRWwDZakD2SJX9UuXt2cdusyjYvt+OG+Xy+j1WXC8D0pf2YdsLr+LGX72Em3e+iFt3/hq3Pv0CPvbEc/j808/jm8/8Cv/17K9Q7nYjmew1A9LeRALJk7iCtDeRQl9PL2Q/0kTSQG88iUHDQDTVj/93OIzr7A2Y4/Snher/+9U27/olNm/xd09knQDmnJhfjHwVClCAAhSgAAUoQAEKUIACFPjgCMj/mXRFVFHVMi1czVPzFT1yoRL0CC0wKaqio0LTPWfYAt9aUtkaEu7w6BzVHxEO37On2/3Wxc7w2MWuaPo8VzS92BlNz3E1pYWz2dzmOEKjK2y+o2sdvoHbKv2RTx9uGv+GtzX9P23x9ItdiWxtsg+x8SkMTGeRzubNCs9jYaiZcJZizuNVoGasKYcmHdtkuFU67rU3Xx97yaMKlaUwlxfL+7xQ4D0RKJ2M5gAwGetnjp/Txd6fZq9Qs0o6b1ZKy6eY/wBQvJY/C3mzKlo+V1aDyvsy/AfGMxn0Tk2hdXAIBxMJvNQcw72eKL7lOozPVLhwh8WOHRYHbrA4sMmiYK1VxRqrhk3WQpXn9jLNHJwkq0Nl4CgDvO3FgUnyvgz3ZAXpNXLyvFXBdouGm4pbKSS8SVaXlpUqSE/96tHtFjlkqhAK75BDpywqbjM3DbdYpIUT28o0bC+zY5PVgavL7VhWruCicjuusNqwwXR04KZ9Nly514bVew5g+ysWfHy3BX+59wDutDjwnxVO/LKmDq82eqEFgzgc1NGo6zjc2IBDtYfQUN8AI54wBx2lEgaShnHS9iAtTLgvDG2S78WQU+6TCQzEE0jGe/F8pAOrtVoId3hmnRZJX+TU08IdSi9yhY+ssFoXfHB+gfOdUoACFKAABShAAQpQgAIUoMAJE5ijhX4tnEFzibtwyp6fwfRqm29ijT2QXmb3tQlX0C80f/MSezQ3T/YFVfS0UPzjwtGYOd3RiKVqIz7k9GJbTRCfr9Pxb4FmPNbSBWt3Hxp6R9E1PmUui5/KZM0l7jLTZED5nkRz/KLvAwEZ1JtL3c1MX1ZJy8nwhQpo+Zjsoyu3NLKYNmukSz8v8qem8JOTzmUxOj2DxNg4Ir0DcHV141fNLfix14evHKzFn2pu3GJTsMZqx4b9dty+x45bLIWgUoabpSnvs6sX3271Zem5b/d5p+Lx6612rCm34cpyB64st2N1uQMbrQq2lhU3q4LNVhXry9y43uLCjn0qPrLXji377Fhb5sBtFU78lVaNrxysw/2NPuwKR6F0dqEhkUC0rxex/j509fUh1ZdCsrsTna3NaGuJQvd74Wusx6GaKhw+eAiJnpN3WX0hFH3zUDduJNGfiGO0pwep5ACqWuL4jFv2pq7DArt/cJMthOVa+J4T9ouRL0QBClCAAhSgAAUoQAEKUIACHxABLfhlYfd+43Il2LHa5sdKWwBL7EHMt+sQSkBuOaH62xfYvVju8OBcpR5XOhtxR40ff+uJ4t6mIyjrSKChdxAdI2PoTWfMZfEy5JGXnFnRJvt/ziArp2fn5TL5QuWbrH6Tm7wwLDUZ+J8PiIA83+XPhnn6yxvmnSzyZoPc4gOyDUQ2j1wuj3Q2h/6pabQODaPyaA9ejLTg3no/7nLX4gsVbnza4sBH99mwbb8NW8ocuNniwC1lqlkFur1MDk7ScK1VxYZZweipGFK+l+/p1jIFv7dfwUf3q/jofg2/v9+FdVY31pa7sNmq4eb9stJWwbpyOz7m0PD3VdX4oceL3U1t8Pak0DE4gv6pNCYy8nOy2Ct5Jov85BSmh4cx0pvCUNKA7C1qdHTiaKwdzU0RhIJ+eBvrUVd7EAerqtHd2XWSV42+eUDaH0+aw6eSRjf64j0Yiqegd8fxjRo/Fjq8EEoI87VwxZbHPXM/IL/B+TYpQAEKUIACFKAABShAAQpQ4IQIqPrLQtU7hOLLCqURwlaHeRW1WKU1YkeVF3/lacIPo114vsOAkhiAb2gURycmMZTOYjqdw0w2jynIidilmrgMkJGpaCH8yeYLd4+tbZeHyU0mRK/fPiDhGN8mBcxk1EzBiivrixWlY7k84pOTCPb2Q23vxFN6FD843Ii/r6zGHaqG2w6o+LBctr5fxeoyJ1ZaXVhS7sQl5U5ca5VLuAvLuK864MCacrsZxsnra60OTpMvO/GDoWT/0NJ2mdWJS2TrgX0O3PrqAfx/++z4sq0S/6+mEQ8HmrA71oXKRAotQ0MwJiYxMj2D9EwWM7I/LArj5bLIIINp5LM55GZyyE5nMD05jfGRMQz2D6K/dwCJeBKdR7rR0d6BaCSEcChoBqT1hw+hyuVCR6z9lA1I+xIJyN6qiWQcPcke9CTj6E8YSBztw88CLbhcPYwLFV9yXSQy74T8fuSLUIACFKAABShAAQpQgAIUoMC7J3COGlq7wqGvEY7gBaIq+peiMvh14QzduVwN3blSjdz5ITVy50pn5E5RGZLb10WV/lnhjlwoKoIrRXXzPxb2m49/XWihzy9Umz8lbKH14mDrV0Rl5E5RHblTHGz5O1Hu+6OVaujOdRWeO290HL7zT12ef7rNHQzfUhPNfqWxFffrHdjTmURD/wjaJ9IYmclgOleY/m4u/s3PmL0OZZXbTD6HKfk/9seL3czOiXKZsPwf/um8HJ1UmJAtg1AZlBaWFBeCgGMjkkohaanklNkZBd5rgdI5WbqeneTLfbMuxw55zb5Ze2fdLB0iT/WJbBbGVBrh4RG4enrw62gUPznswZ1qFf7CqmJHmQMbLHZssDhwvUXBDfs1bLc48f+zdyZwbtz12R8cSMLlhEBISEKIE8exY+P7wGcSh1w0EK5yl7OhDZTCy9v2fWkLzdsGXnhpgV68hb5AS9oCIbE1Gu1Kc0l7n7qlve9Dx2pv7Wp163k/v/9oduVNnNiJndjev/L5e0aj0THPjiYzXz2/37Nb1LDb6sR+ScMh5hBVcDfrd2n0AN1N/UHp+WZPUOoDKpGT1OiHebjcT/SVdFq+XO9N/T6Nnp/U99MIUKJQJGotYPRUpT6rKms7cMiqYD8rhTd6rR6xKjCWGQCU4PMOq248V1RwyCLjyEkZ91hkvMeq4kNyLb7ubMIP2gL4bVc/WqNx9M8nMZXLsWAscs8bfWZzxt5U7hdL7uASG2XHaHm+WMghl0sjk0sjlUlhLjmP6akpTCbiiEXGMDbcj6HBXsNBGvTD625Da3MD6lw16O7ovGQB6Vg8ikgshtnxOObG45iMxEBl9/HYOKaicdh7xvGQ3p7cpHj/+3o99HuCI/R7gh44LjjDD7xODz+6Xg99Zb0a+soVNX1feqPW9eaX7//y/J24AlwBrgBXgCvAFeAKcAW4AlwBrgBX4IUV0EIfFfSOGkHzfedVzmD4jYoPgu6HUNcFQfGWBNVPPUGnr9N8szeqPtwk+6dv07uH3qF3xd4kBwpvkQOla5Vg6XolWBK0YEFwhvKCM5QWZHdJkNtLt1c3lw7K7cXP1gcKT/gHSv85OlVqnEuW+jO50kw2j3ShyFPdTXrFp2tSARZ4xID+s53NxmMG2KdGEYS4cgAbBaqRLxbZKOXzKBUKKJTIUW30EM0CmAPQO5+ENjKKf/X68RfOWnzRpuOjoo5HymE+uyQDxFXCQ3ImVt4nqFd535w/3XLz8bU63SppuFPSsF3SWGsB6gdKWqzoZUBlAswUoLTTqmOLpOP6KgVXVMl4u03BVknGDosd+5+x49hvJXzU4sBXlRr8nduPE8PjaJ+ew3g6g7lcDjkWqPXS24VQ25FCoYBcLod0Os1Gcn4es9PTmEpMIjo2jsjoGAb7+9DX280cpF5PO9pamhggDfj8lywgfb4epRTkRCMYSeCrenvpBkc7/f+wKOiB7DqHp1tQfZk3Ke7SW/Ug3qp3F65xdDz4wv9z5mtwBbgCXAGuAFeAK8AV4ApwBbgCXAGuwMunQE3460JjL0HQzrfJgaUtjjBuqQ74rpJ9yqsoMImAqepfuN4RTl3nCOMyOUT3CZ5CcLhZWfx11c04pLbjA3U+fKk9jB919MM6EoNvchbRxTQWCNyU2Q+7hC8WgHwehUKWIR+KiOE3rsBaVYCAJoUhUasIKngmvFkZmkSuT3JBZ0pUBF00eocui0VtJkqYSKfRPT2DuuEx/CrUjW83t+Nzeg3uszmw92QVdpy04zaLgutsTmyxqjgmqthfDk0yA5PWKsw8H9t9TLTjbms1jokOHGU9WRUcFw2H6GabgiurZQhVGm6WarDN4sShEwqOP2PHAVHGcdmFx2qa8SN3EL/tGoAnGsXQQhLzRfr7my542leKKBVzAA3qH3sObs8FSOcZIKUS+0lEI1FExsYxNDDAAGlHOAifpx3trc1orKuHp619TQJSgqcTFOJELQhi03i8NYybHS14oxyAoHakBS0EQQ9lBTX4sxtqupNvkoMPvXz/k+fvxBXgCnAFuAJcAa4AV4ArwBXgCnAFuALPr8Djj6+7Rg/91RWUIK8FDeeoRkA0hBv0Htxi92NTtQ9bZR+uVD24XvXgoO7GR2o9+NO2TvwmPICm6DTGltJYXF3+W6SKeHK4ERk1Uz8M7FMoUSBMuf531fPOwTU+fwmuwMWlAHOCUuPcggG7CgS8CHwVUKR+kMUScoUiUpkCZpbSGFxYRHM8jv/q6cdfN7bi83YVD52oxoFnqrD7pB27RAeo3H27pGJnGYbeLaq416LhuEVnZfBbbEZo0mqn6PmAhWvpNfeKCmhQMNWucl/Ww6ITNK63ubBVcuK4VceHRA2fs+n4qqzju02t+HW4E62JBCbTWVYGb+zAdHCkA6npLCa3MO0jNGiejqsv3TVqflnomEyjWCwin88jk8lgaWkJhoN0BpMTCcQjUYwPj2JocBC9PV2sD6nf62YO0sb6ejTVN1zSSfbP5yJlkDQewXRkDPORWdhDYzjgaIYg04+JAQKk9ENkzw013VMckD7/qQl/lCvAFeAKcAW4AlwBrgBXgCvAFeAKnKoA8CrhqY7LBZfr1YK7nIxbXX3FxurqKwQadHsc69h8eTk9Zg5z+anTviuEahrVVwhPPXW54PD+3jrZN32Dow3vtLfgoNyCI1oL3tvgwR95O/F/ugbxn5EE3NPzGFlcwkw2i2yBko6NUl/D0UQ9PkssJZ56f9IycrUtldchf2i5Cx7zx1HpL63DICmDp+YlOp9yBdagAsz9Z3TGXSoWMZvNYXRpCb6pGdhGx/AvgRC+1diKL2i1+EC1ikOSHbdZq7FVlLHXomKXqGGz1YmbbS7cZNOw0aZhp2SUcxMAvcOmYYuk4k5Jwe02BVRSTz1ED5ymbH4tAc0Xs60rZfIrbQdI5z1lOLrHImODqGKLTcNhm4KPKS58pb4ZP/IG8czACNrikxhKLmCaUuOLBWTLYNL4IcloqkBO4VyJHiu76yt+TypjUzqCsv/K3ZbPyReH4OjzAtJoDOMjoxgeOhWQkoO0uaER9TV1rAz/hUDipfp4lPUkjSI5PoaJ+AS04Ri+oLdhVzWBUg/9EDknqH7vFYr//j1uGGn3wGWCC68+9X/+/B5XgCvAFeAKcAW4AlwBrgBXgCvAFVjrCsjBzZfV9H7uZiV8+K1K8K+v1UJPC6r/l4Lm++3rFf+nbtDDv9qgBn59ozMsrpd9PxD0wE+Fmo4TgjP09G1ql3gLDd2YCnqvKDi7REEPi4IeFAVnQHx1jU+8oTYoHm0Iih/3dIuPBvu6/jQ8hH/pHYc6NonOyXkk0jmkmMOz8pqbnEx5lEp5FEs5unwvO5gMsGNcv9N8udSTJpXmJ7PE3nRDsfVMdHpuykMrPy2f5wqcEwWW91d6NfNOOR2Mdl/mkDbeiR4t7/bLb218H+gR40ZfK+odSj8yUJL4eHKRtaJwjETwi64+PNHmw5ed9fiITcWDJ6vxrmeqcIfFjo1WBdusKnMm7hd15kg8JFLQj4a7RA33iAqOWxTcazECkSjkZ69VZn0v7xKdOGpx4gh7no4j5d6jFB70XLDvxUDDi+E5BIRpGAFIMrbayGkrs/t3iwrT8Jio4DALSaJ1NRwRKbTKCJo6KBohSzdKTmyy6thVXve4pOIDdic+r9XjG3Ut+IEnDEvnANzjExiemUMyR7iz8kbuz0zZLVx2grIkuQpHqLkzlfko7Xvm3kevRYuNfYvmqC3Dyj5W+U5nO28CUupB+pwO0mgMY8MjGB4cZCX2XZ1hBHwelmTf3NiA+honxkaG12yZfSIygYloAqMTYxifGMVkNA5/JIE/bw1ig9IGQQ3iGiU0cZXsfer1dT3SGxTvHwo1Pf8g1Pf9kyB2v3Gtn/7w7ecKcAW4AlwBrgBXgCvAFeAKcAW4AssKXO70f/MaPYjrnMHctYqv+BbFgxtkL65VvFin+KKC5m8VtID3GqUD18ghutjC9XIwKejBMUHzQlA9zKlyhcODLVo77nG58bnmML7p7cX/7R2HYzQB//QiRhezmM0WkaUSXnIwne2VNF+fK3CJKmAiJwahKlgo3TdGCblSEekS/UxQYu5p4/tD/UGpLyT5qQ18RW7pmVyOlcW3xhN4ZnAEPwx24M+aW/ExrRb3Vut4yKLiPScV3GMx0sx3lEOTzqb8ndY1x8UAK1/Oz0gQ+E6bjDtsdmy02XGbzY7NNgcDoUes1BfUAJ8bJR1vsblwo83FApN2SDrW2xS8QZJxp8XOUuPfJ+n4fa0Wf97Qhn/yh3BiYAgNsQR6F1OI53JIUcAR7QMX6RGVAGllSFMqlWIl9jPT06zEPkY9SEfHWA/S/r4eMEDq9zJA2tJUh7oaHYMDfYiTkzIa44M0iMXQH5/Gz/yDOO5og6C4sU4J4ColgDfJ/qU3KqHS5c7O/tdroeuWTwT4DFeAK8AV4ApwBbgCXAGuAFeAK8AVWLMK2DxbBLvvFkHxfkvQglOC4o8IMoUhhSDI/lFBDkZZOJJGqfI+CA4PC0naqLhxn9OHjzWG8XV3D74bGsS/D0bhiM3AO5vEcCqNmVyelXESzyqiCIpMoriPfKmAQhnmGD1BL1HixTeLK3AWCpAfj5LiqV0E/UffGpon56fRp5Ha6poI1HjhXLGE6UwG/bNzaI7FYOkfxE8DIXyv0Y0/UevwKbuG45KM/RYHDp5UsceiYatVxyZJB4UkHRYVEKw7KpYDlHj5O3O/niuQetSq4C5RZlD0sEh66zggurBXdGKXVcMWUcEGi4JNFhWHrRo+Xu3Cl/UG/EWzB/8Q6oSlfwRtsUkMzicxt5RGhrUZKfeNZb1j8ygV86D+ylmjgchZ7HEXxqrGvn1qir0JSGenjR6kBEij4xEMDw6AAGl3VwdCAR8DpK3N9aiv1Rk0nYjGGRjkkDSGWDSOmUgU09EYbL1DeK+rHVdX+yAoHRTghKuU4MwGvSNyTXXLTWv2/IdvOFeAK8AV4ApwBbgCXAGuAFeAK8AVWFbA4fueIAefFLSOoKAF85epgczVDi9usXvxVtmN2xU3HpLd+FJtEN9p78O/9YxAHk8gMJPESGoJU9k80hSwwa61jXJ4FuTBbHBGgSbr+1ksu9wqYM+FcXnOPwVX4AJRgMJviiWUaNB3igXXEPwyXKMLxSLGFxbhS0xB7B/AD31+fKWxEZ/WavCBKhV3WWXcKqp4raThKpuCDZKKbZJRHr/HqrGydir1PmiVcUR0YI+kMEhKTkeCdwRJ11Lp+7mCoM96HWlF6zfbdFxe5cR1Nh13WjXsZBpX40HJji86dPxNfTP+LdgJ5/AY/BOTiCQXMJfNgcA33ejIWkAOOWSYi9jA5gTJS8hTywSamq5RespFZsk34ShNKx2kFNJEKfZzqwDpyPAwA6TkIA0F/acAUgptokR3GhyQxjAZjWIiNoZofATRiTgGhibwJ7V+bCE3KQUk6oGiUBP0CtUt65fPB/gMV4ArwBXgCnAFuAJcAa4AV4ArwBV4RRWgQCS4jLCEp3CZIPluF6rdt90guV93yueqarteED0bBUfHxlMuasgB6vBsZI+Jno3XOpo2XqGHbmPPdbtfJyi+25cfp/VoPOXaKPzk5G2CrfU3QrWnbYPmz72vxosve7rxg95h/CqaQMvkDHrnlxBLZ5HMZZHJ51iAR75YQJ5CNQqUPEwwx3C2UYEvdQmlznf0n3EZT6DH7JFIl/s0jH8vECzFPwZX4EUqcDY06szXXSgUMJJcRMt4DL/u7sUP2r34b3WN+LBaw0rj75Z0HGZ9QWVstMrYSsnlVh17RA1Unr1d0ljZ+z4WmKRgn1XGAdbfUmEhSUYPUA37RQPkUYk8BShRwNLZlNc/CwxeQu7TSlBM85XD3O6Vdcp6U7sBUcGukw7sPmHHrhN2PGxV8ftqHf6m1YMnu3qgj42jY3ISY4uLmMmkkS7kkC/mASqPN6E4a59gHDOpRSgda2mY4NzMl2OwlLUPNbDpuewJ+iK/EGf9tOcDpGaK/VRikkHPyNg4RoeHWQ/Szo4QwkE/vO42tLU0oL7WhZamBl5iX9FeIBofx0Q0hpmxSUxGYohOjGEsFsdPvL1GeBNVhNR1PSVY2t4uSP4bBcV7g+Bwv014/KnLTznv4He4AlwBrgBXgCvAFeAKcAW4AlwBrsDLpcCrVf+RV+ldQ4ISbhDUYLtQ01UUajryguqdFPSgX9BC/3x1bc/jgiuQFOpCeaG2qyDIwbnXKR0dlyn+ZsEZ7hFqu4tCTWdecHXl3+zsyV/m7MoLsr9LUPwTgitQEGqC+WtqAvlDDeH8h1u78/8zNJj/l8F4XonOlnqSGcxkjYT45SvcSp7DgpNWvEsEQs2+iGw1+qdifVqT4Ojpb6uecPoV+SNcgVdUAXNPNaeErYzun+Tbo/CwIqjSmQLhzR8E6PvBfiQoFVBiD9IKObAV6deCApAvlJDM5RBZXERgahbq4Ai+5+/CH9a14gPVTrxblHHkpB2HT9px0CJjr1XBncwRqoHcoPusGg6Ww3wIeFKwD00pCOiIVWFuUCMxnkKTjB6jFPxjDA0UtFSZJr9XUrFHWklHNyHgpTQloHlQdLJBIVPkmD0kKthks2OX5MAx0YH7RQcesMi4W3TgqOgoByspLGCKwqYOWZ04IDqxTdSx3qpjs6jhmKjifVYVn1Fc+B/1DfiJPwBX/yD6ZmYwl86yH5GetROzHcrcq+iIadzMJTRlt8oFywvNB+lA+0IrVKx7gc6a7lFykGazWaTTaTYWkguYnZ4GAdJEfALjo2MYGRpivUZ7ujsRDgXg9bSjraUJTQ21qKt1IRYZRzwW5Q7SKJXYxxggnYrEQa0HxmMRTMRGEUnEIfUM4f1yS3G93TP6VkcgLbhC6bdowdQblGBRUAPPvFznPvx9uAJcAa4AV4ArwBXgCnAFuAJcAa7AqQrUdn5aUL1FQfMUbtK8uV12N7ZXe3Czw4vrZF/xrbKn8UbZV32gOph/V1UAWx2hhau1DuoVqgu13RD00Mw1Dk/0tqp23FrdjBuranGv2ozH6n34UagfNZEpDM4vYTpbQKZIpZnkSiqhQC7QEjk+c6w76AV6/cw/FlfgFVHA7AlKfUHLOJT1CDXuG8FJFJaUQZ71CmUfkv06UO4RWe4kSutPFAHvzCx+MzCE/9XShk8pOu62VmOvtRpvt8oQqjXm4KSeoAQlydFJoUmXEqC8ELZllyRju82BbTYHC1DaJil44KSGuy069kg6Ntp0CNUuCNW1EKpc7D79HV5tlfBmq4gDJyz4mFSFP69twH/5w6AArIHFRcwVCkizYyodV4EcuT5fkb324nvT0wPSJKgHqekgjY6OYbQCkHaEg/AvA9I6uHQV4+OjmIhzQHq6FgNTkRiS4xFMRSbQNjqDT8pNuExpwaFqPwQtTGn30Q12v3bqCQq/xxXgCnAFuAJcAa4AV4ArwBXgCnAFXi4FXKGHBS2QFRQvBIVCFHwQ1JARlKQESiw8yRmMCaq3JMjtWKe05W/S2nK7GgL4eIMffxrow4/7RiFGpuCdnkMinWUgdOVS2fC2sciXUg6FUpYFeyBPrraVoveV9fkcV4ArsGLOI3topRu0HDHPHH00X2Q9I+dyeYwlk/DEE7D2DeHHvjC+UdeGz9tdeP9JGcefrsbuZ6rxdlHGZquOuywu3C06cYxcjRZyf5Iz1ICivNT93MPh/ZKGu0UV99CwaLjX4sRdFie2WXXsoB6tFoW5dY9YZDxiU/FFrQbfaWzDzwJh1A6OoDsxhURqCdlyf9DlbwjZh6lMPp9DqVAA68Fc7sv8XKbP5efxGabAcwFS6kG6kExibmaWAVICfrHxCMZGRpYdpAyQ+jxwt7WgqcEApIP9vYhxB+lpHbTRaALTkRgWxiIsvGkoMoHvNPlxpdoCQQtSX9IRQfM4X65TH/4+XAGuAFeAK8AV4ApwBbgCXAGuwMWgAPAq4UyGILyKbQ6tS/OVzzG303jMvCesXue1augj1zuChWvsflzu8GKd4sY1cjt2ye04rrnxwRofPtcUxnf9ffhN3yjaEnMYT2WRyhvhSMsX4YzVUMiL4QwlXyi52yjsxQjFNsAOXZBmAGRZTnb5n5UqT37ZzhXgCpAC1ACS9dkFg2JLxRIWCwWWGj+cXEBwagbSwDD+PhjGV2rrcJ/DjlskK3Y8Y8O+k0Zv0KuqXBCqarFRcmKH5MQhUcc9Fp2FIm2VFGwlR6PkYCXeOySZuUgJklJ5PPUZXelzee6BoQljL/VpJWx+c5WKy20qNtlkHLYpeKBaxSc1HX9W34gf+/ywDwyhY3YW03mKRTJvdNw02ygA5BrOsl7LRtdPcooZSf6mAAAgAElEQVRSyxFyCmfY8nKDEX5MNQV8wSmV11eW2DNAurCAuRkjxZ5K7OORKAOkA/29oBJ76kMaKAPS5sZ61Dg1lm4fj0VOCwhP56xcK8vH4zFE4zHEYtSKYBxT0QhmYzP4SbgXN9Y04cqaELbIgepnndOsnL3wOa4AV4ArwBXgCnAFuAJcAa4AV+CSVYDgpezeLMiBbYLTv1VwdmwVHIHdb6npefR6tfMxGrfonY+9WQ1/er0j+Ilb9NAf3qF2Pra9vPy19vaPC9Vt7xXqO78kyL5P7tc6v7BN7XzsbXrXo69RQnsFOfSwUDP4qKB57xQc/q2CrWWP4Ax+UZDbHnu73PbYQZfnDw40Bn+ypyFY/GRbJ77t78d/9o1Di0wiNDOPsaUMyJlGriUK6TDcSeWmh8UCigRDi0bitcFBKQKpHJNEycDFMuep6BtKL0OQlPonGpf2dHnPr+Zf8Cqer/CKKmB2W2Qf4pQ7FR/LXF7+1aDyroGtyktY01DjB4PV7XJpjUy+gHg6g875ebgiUfymZwA/bPfhz2qb8RmlBg9UqdhEfUHJ+WlRcdCilHt6Us9P6uepYJ9I4UgyDlllHBVlHLbK2G8lGGrHbsmBfZQiL1E5vRGytE2ikCWVJcsTIF0LqfJG71SjfyoBYeqjukNSsFciPan3J/VTNabUX/WgqLB1lnupWqmXqobdVg2bJR3brBr2UJsC+ntYjD6i91sVfNjhwudqmvC9Fi/+K9yF2tExdE5NIZZKYSGbY8dX6h1bKhHupN6yxjG2UCqw9gnmEdI8BBfpcMmOocaPVOwuLVqeqdgn+ewLKlAJSDOZDAxASg7SlRJ700E6NNiP3p4udFUAUgpooqCmgN8LDkhjpwXE05Fxlm4fjcVBI0LTiQgS0Sga+8bwidowVbDUCo7A0Rvquv7oMof7E0Jd12cFvenGS/YckG8YV4ArwBXgCnAFuAJcAa4AV4ArUFbgH6qvEPTgbwUtGBH0QELQg0uCFpwW6noh1PdCqOvBurpuCLUddOEwcZkrjNfX9+Kahl7cXNeHtzk7sU4LQajpgqD5h65u6MUb63twGfUGVfzZy5QAbq7twh7Nn7q/Lpj6SHNX5svhUTwxmMCv4nOonc+gZymLZDaLXBnqPOfVJNHPlZpfFoNk2JpWZleeZ0Kg8mMVq5QfKa9q3jOnK6/A57gCF5oCJnsioEmAio0y2ifgT98PAlh5+mGAmaYJXlGkEv1oYMyVrdQolPLIFPKYzeYQW8qgY2YWdZEonu7tx498IfyP+jZ8SGvA3ZKKQycdOHCiGgdOOrCP9Qg1wOZOyQBzlAbPQB8L/TFdnwbgI8hnjv1W6i9KzzWmFJJEDlFjapTXV7od14J7dK9VL4dOkUOW4LLhqN0vyTgiUliSzEKnSENTP4KoW6wq7iQtrRpz4x6SNByocuERuQ6P1TTj8RYP/m+oC+LQMNyJBOILC8jkT9MVdPnwtzyzcuA8Za78jahcbfWXhB7jtzNWwPihrsR+6CsUcshmM8hm01haWsTCQhLzs0aJ/QSBvLFxjI2OgABpX283ujrDCPq98LS3sgT7hroaNj8RPz0gXCtO0dNtJ6XaT0SNHq0U4hSLxVio1fR4DJPRSQRHx/FYSye2OtzF1zd0QnAGIbg6+gXZ935+zsgV4ApwBbgCXAGuAFeAK8AV4Apc6gpo/k1vdXUmr3KFnYLq+w9BDxUF1Yd1sgeXyV5cJvsgyH7c4PBhi+wvXSd7QY8LmndCUIOUJg/B7sXGqnZssrcVbtPbcbTOh0fbOvG3oSE8ORSFHE/AN5dEJJ3FfL6IbCmPXKlgjGIB+QL1NzRK48/4ypKvyBVYawqUCSlhTypxpsG665b7PdLD5PfLl8ptJSpgVRYlJNJp9EzPomFkDE929eJ7rV58qa4J76XApCpKf6eEeBUbJR1XVzmZs/OAtNIX9FIvRX8lto+S4o9aHThM7lDmENVwj8WFQ6ITO606brPpWG9z4irJiTstCo5YHHhAdODdsoJP19fjCY8X/9ndi7qxCHqmZhBfWsJ8LotsIc9KtkvUhqRQZIF0BM4rdom19u25ILf3VECaZ3B0BZDOY35mFtOTUzAB6fjoKIaHBhgg7e4MIxT0w+tuQ2tzIxrra0Gl9okJDkhPB0hXLzeT7mcjMcyMG67SkegU/s3bjS1aKwTFW9yphhc3OTxfvtRPBfn2cQW4AlwBrgBXgCvAFeAKcAXWvAJXNna+42213SPXOrvGBMU/KKj+EgOgsh/rlAAucwRxtT0AweGFYG/DNfZ2bFc8eLAmnPlES0fpq4Fe/KB3BL8ZnUDN1DyG51OYyWSRzhOkoaLNCvsmK+E0yjiphJP+oz6h1NOOX7pfkNfv/ENdQApQL11WwrxsHy2H47CFxgdN5XOsbDo0OQn76Ah+3tWFv2v34X+6mvBZuRbvthF407DFqmCrqGCnSCXZOgNyd4k67hYpyEdhg5ydrwQ0vNTfk5yxzB0radgm6aw0frfViQMWDXtOKrjDYsc+ix2/Y5XxKbkGf1rXjL9z+/Grrl7UjkXQMT2DiYUlpLI55FnInIE96V8DmBdZiXyxWACVyDMfMSuHv4B2Zv5RmAKVgDSfzyGXMxyk6XQKi4tJJGfnGCClHqSxSBTjqxyk4TIgbWtpYoCUyux5if1ZAOJYHOQqpeCm2fEYZmgaHUViIgGlJ4qPO9xYp/mLgsIB6Zo/WeYCcAW4AlwBrgBXgCvAFeAKvBIK4FWCy/XqUwawbtUnWVnnKVzGQo+eeuoygcbq59J9Wodu1G/UfJxeE7hMUN1XCXpQFFT/z9+gBjw3Ony4rrodN8ot2Co34x69FZ9uDuCvA7349VAcDVML6E+mMZnJYalQQr5QQilfpLpesIafrJcn87EhjxyKBG/KzjeasEAPI/vFyE16rhJOfvHMFeAKPEsB6pmbRwnpUgnzxSIS+QK6FxZRE0vgyY5efKexHX+o1+L91SqO2Ox4m60Kgq0Km60KdlhV3CFpuN7mxJtsTmxkcI7coUb/y52SjNuqZNxaHhTiY5TCc0h6roEttRFgfVqtKm6zOlhI1YNVdnxOc+JbbW34955eOCcS6FxcRDyTYcFY9HenZgko0qAeoUb3ZDqeZlhoEnuUHV9pGQUmUQgdBS1R/9DlH6qetVfxBa+kAs8NSJdgAlIqsScH6eREwgCkYxUO0q4OhEMB+DztzEFqJtmPjQ4zx+lqtyS//2xwSnB0MkqQNIqJyDgiI4MYHBzAaHcXJgZGcHIwjstlb1GQvV9ZdQ7G73IFuAJcAa4AV4ArwBXgCnAFuALnW4H1Suftu+tG3Dud/fVbXL31t7q6699a0ysK9rYvCqr/AUHxfUfQgj8T6sItQn1HvVAX1gXV9xdXK4HfCnUdFqG+o4Etb+iuF+q66291DtRf5xp0rZM7/l5w9fxCqB+oF+r6GgRbq/161VO3zdHmeZfejo82BZYeDw3O/2JgAmp8Dj2zSUSXMpjP55FhJbyGS8m4mKQAD/J+kvuzyFxMxEfpwrxyLbpD91n4R8UjtGx5PXZn+d4rea3K35sr8OIUoN2X6D8N82b2zDWXl3dx464RKsZ+PGDrEfTKMfDFfmRY9XVI5vIYnklCGh7DP/rD+GZDC76g1uDD1Rrut2k4ZlWxS9Rwq6TjTknHfquOg1YNR0UNRy0q6xu630ohSVRGL+OYKOMuq8LuExjdaHNgm0SPGyFB1E+UXuNcg8GL4fUOijoOizqOkHaiocetNhk7WE9QBfdaVNxL+okUPOXAYRamJON+UcN9os40P2B1YqvkxPW2GmwSNew64cC7nq7G3U9L+F1Jxn9zNuAHvhCeGhqFLzGF0bl5zFIwDyWZ0w9K9Pdng/4hvLkckcQeIFRK+9HybmKub+575tRcvryi+QCfXkgKGEGDRRQKeeRyOZghTYuLC8xBOjM1/SxA2t/XwxLrCZD6vW60tzaz8nqXrmKgv29NAVJy1rLeorEo6ycar5xSz9F4HAkaExNMl8joGIYGBtHb1Y2wP4CAzw+/z4tQKIj+gV4kElPIpjNAMYuO5BK2yt6MIPs/er7P/fjrcwW4AlwBrgBXgCvAFeAKcAW4AqsVcIZ3CG2DEHSf0etTNXp+3ljbnbxJDSxeXdeFqx2eyE0OT9etir90kxaevkYOpF6rdeB1ShBvkv14i8ODd1S7cUO1B4LixpVKOzbXBHBXfQiP1gfxfXc/ftsXRXNsFkNLOUyXSsxptHIdXUl6LqRLSf5ZuAIXkAJlAEXfFtO1R1MaJtIi5x85/Mzl7JvFEsLzAE3L8UnJQh6xDF2QJ1Ebn8CTvT14vL0dn1M13GO1Y9tvRbzzhB07LTJ2iUbSO/ULrYSOZuiRucx0Kpr3zenq5byU3tCR9LzdpuJWm4Lbqhy4zSbjTpvMUuMPiUaYFDluyX17k03HHTYd2yUNOyQNQpUdV9mqsd1ajeNWGR+sduJLSi2+3ezFk5190CNx9KXSmCmVkF7ehVeOuMuL+MyaU2AFkBZWAdLFZwHSyNgY60FKgLSnuxMd4SADpO62FpCDtMapIRQIrDlAGqewpXgEE/EoG9HIGMhJOzzUj76eLnSGg/C2t6KtuQXtzS1wt7Yh5A8wSDo0NIR4PI6FhQUU8kZLCjoyUwreVDaLHTW+oiAH/nj1qRq/zxXgCnAFuAJcAa4AV4ArwBXgCpxvBRq8N1yu+/JvVNy43uHGO+xegp55QQ14BTWwJGiBHkHx/qOghWYE1ZcSNPeooLZDUFrwRkcztsgteLjGgz9u78APe0Ygx6fQsZDCZKGATLHEgpHylGtNvekYqCkapfGF8rTIutituYtUvsFcgbNWoAxIyc9Hbmr6ThHwNL5BhsuPNQ1lLlEKmS8hXyxiPl/A0OIimiIx/EeoE0+4GvDFah0ftNhxVKzGnZKDQbcDoo6dIpXD62zsFlXs56FJp0BhE/qeiymB4uOijPssMnOKHrdQYJLhJt0vqtguKdgsKdhIjl2LhodOKviExYGvyTX4dksb/qu3F57ZGUQzGaSZG7R8LC3kgFwWyBeAQomBF9BxlvYLflvzCpwNIKUk+5HhARAg7SXw1xFaBqQU1EQ9SNtaWxCPxbEWSuqj4xGMDg1joLcXHeEACBRTP9aW5ka0NDUwZ63X046A38u06uvuwVD/AMZGRpk+5M5NpVLI5+knLDpGs3+NYoDysfoDLR0pweH7nfN96sdfnyvAFeAKcAW4AlwBrgBXgCvAFVitgObf9A5XP9bb/RAcfggKpciTmzSI9Q4vblX92FvfiffVB/FYWwe+Fx7Cr/vHUBOdRv/MPKYzOWQpxOWUG5X05pEvUUE8K4pnSIdQDo0MS8Q2CuGXyztPeT6/wxXgCqxWgHmNWI/dclPdQgnFYp4liC/kc5hILaFjahrO0TH8W2cn/tLtxu/V1uEjdg0PWhzYfcKO6y0K1lt13Czp2GZzgsqzj4ouHBWdrMz7LlFl5dwE7g5YFewVFSPgZ5V79FwAwrX6GuSopW0nAH2TpGODpGGnqOKQqLE2BHdVOfAxRcOf1Tbgh24fTnT3omU8ht6ZWcxks8itAp0Ml5cKRtcFFo5kwFA68mYIpNMjBGJWH6ZX72D8/iWvgAnJCwTUC4aDNJvNIp1OY3FxEcm5edaDdCoxyYBeZGwco6NDGOjvXQakBP88bS2sDykB0oa6mosGjk6sArlGqXycOWBpnsrn2TYPj6C/pxfdnV3M+elze5gbtLWpGc0NBEObGBj1uNsYMKbwKoLHvd2dTKuhwX6Mj40iHoliZnIKi/NJZFJLKOSon++zf6hgDtJSnvV7/rq3r3id3c0dpKvPVfl9rgBXgCvAFeAKcAW4AlwBrsA5VQBYd21bx/U3SO7XCUr3DYLWfus7bZ49l2v+3K26D/c5vfhcfQDfbO/CL8MDUIaiCEwnEcnmsEhGJHb5aGBOKg3LFQvIsiAX5mdjrjYjLqmALIFQcrBRX1C6PjdHqcRMTWRsMvxvFb3tLvnLU76BXIGzV4Aup+mimvpFLuRyGE2l4JmZgWM8ip939eOJNh++oNXjQUnFkZMOvOuEAzutMm6WZFxXpWCXpIHKuXdKKnOK7raqOGJVcdRKUE7BPquMXZKM7RL1vlTKwwj2WasQs3K7STsTatJylghfMaVl5AalYT5G61c+j5azdUQFB0QFhyUNx6td+F3ZiT+uacT33W78R3c3XOPjGEgmMZ2nY6h5bKSDZx6lIoXQGU78Iu0PLEaphCzry0zu0RUOSsdWZh6l42+Zx5jTs98D+TMuFQVMOPdiAWlXZxhBAqTtrcwx2Vhfi7oaJ8hZSTDwQneRxiJGcFJsPIqx4REMDw4yENoZCiPg9YEAaFN9Axrr6tkgGMrK5Fva4G13w+/xMmAaDgVBWvR2d6G/rxsEREeGBxEZH2V9SScTcczNTiOVXEA2nUYxlwe5uFca+VbsUeVzIeqznisV8f2e8eIGqfWPzum5H38xrgBXgCvAFeAKcAW4AlwBrgBXYJUC1S3r31TXLQuqr+VatWtAqOmIPREemWyfnEPvfAqT6SzSOQruMC62l0/h2ZU34VHyIpFfyRir1iqvXrYpmVfr5Yt28y57jnmnbGqiu/zGFbjYFDD3WwJPy6O8EcZ+Tk6+8nVx+dqYvh15BjvJ/UlhSUWj9URF5FiuCMxlsxhfSCKYSEAZHMYvg134RosHX3Q24ncpLEkyQnsOWmTstSjYRgnlko7tVjM0ySjVPiZqOCgqOFgOSTpaDvy5iyAdOUStCgOjNKXQpENsUNI8vc6pPUcroeGlME/AkraDwPFWScUWScMuSceecmDUfivBZQWbWWgSaUVAmeAyBUxRr1BaJmMvgWkWOEUOUA2HRB3bLApuFKtx0OrAB6pVPKrV4q8aWvDP3hB+0zOAutgE6/86m84gnTfcn8v7v3l8JKDC3PnGsZfoysrc8toGdDF3xorFy8R0eZ+sfJDPr0UFCJDSoDJ7gqRU6m06SFOLi1iYn8fstBHSRLAzOj6O0ZEhDA70oa+32whqCvrhdbcxB6XZh5RKyFe7M88nLK18LzYfi2EiFsUETeMxxGMR9tnHRkcwNDiA/p5udIRDCPi8aG8l92sTGuvrWB/VpoZ6NDU0oKWJYGgT2ltb4W5rg8/TDr/Hg2DAh45QEJ0dYdaHtb+3B4P9/RgZHML4yCioTysFNVEo0/T0FObn5pBKLSKbyTCNTSh92v2tRD9y0P9DCigVi/iP0Xhx88kGDkhXnb7yu1wBrgBXgCvAFeAKcAW4AlyBc6tAS9/6N+vBIAUy3eAIQdD8+GFw0DhvZ/ai57rKPu1pPX+AK7C2FSh/XcjJR8FImXJgkhmaRC4+cveRm5rmV75dhht0KZ/HTCaL0YVFeBJTqBoewb+EO/DN1jZ8rqYODyk6dkt2vM1qx1WiHe+0KNglyqe4GStB5aUONCu39VzO7yoD0s02BVvLQUlbbA4GRvdYFdxjUXGYBVVpLCTpWpsTV0lObLZq2GMh+Kzi7XY79sgKPuF04c8aW/FDjx8nevrQGI2hZ3YOE5k0ForUcKTsxKedgQAov3EFXkYFnguQUpI9ldinFhawkEwyQDo9OYVEfAKR8QgLHyKH5HMl2RMgrXM5Mdg/8LL0ISUYykY0jlg0ypyr0bEIxoaHWWl7T1cHQkE/fJ421gKAPh+1AKBB7QDoPrleWd/Qcs9Qj7uVAV+ftx0BnwehoI+9BgUtUTAVgWHadoLE5BKlMKYoQdFoDImJBKiEfn5mFgvJBaRSSww4E3g2tX7BP28ZkBZLRZQKBWhT88UDzzi/dG5P/vircQW4AlwBrgBXgCvAFeAKcAW4AqcqoLqvulntCAqaGzeyfqMB/EFjiJ2/GyfzL3gqz1fgCnAFygqUu+iiRBe25AQt5gEKyCFnKPWUqLiliyVMLKYQjiZg7enHT7xBPF7fij9Q6/GhKh33WhUcE2UQkNtm1bBfdOKYxcXciAdEDfutGnM7HuChSec8NImVw0tURq+AerAeZ0PHcdGFgxYdd0oyDlkcuPdENd7zdBXeZ5HxWbkW32pox8/D3agaGoMvkcDgwgKms0ZgUrFApfDlviTkAqVBoVps3niM/SZVsY/wWa7Ay6EA7ZdmiT2BvGVAmkqVHaQzmE5MMkAai6wA0mUHaSjA+m62tzazMvtal5P16qx0db4Y9yj1/5wol+kvg9BYnH0Oej3qDTo8OISerm6EgwF42g0XKwFPgp9U6m/CUBOENjfWM1BKgVL0eSlUidyvPq+bbUMoYMDQjjA5REOsbJ6gKAFR6rtqls6Ti9Yon48gMRHD1GQCFLhEPVuXFhaRXUojl80yRy773p/VH5IqcgxnL7lIO5Ip7K1qe1Jw+H5fcHh3CILwqlNP5Pg9rgBXgCvAFeAKcAW4AlwBrgBX4KUr0NK3fhMBUt2DWxw+CI4Q3qW5mfPtrM7n+cpcgTWuAHn/yBlqukVJjlyJSuMzGJ6fhycWh9I7gJ/6Q/hWYws+43ThgN2BDdV27BPJCarhbVYdglSD19hcuM2ms/Luw6KOey06c4lusSm40+bAdsmBXTbHaZ2j59JNuZZei5yjBEfJeXuEoLRFxjWijBtP2rHf6sD91Ro+7qrDn7S14e9DYYgDg3AnJjGcXGBhSak89QQtg8+yGZRaK+TZf9SqxOizTPsIDereTP8RDCEnKQ3uIV3jB5JXYPNXA1Iqsc9kMixdfXF+gbkhKaSJHKSxaATjYyMYHjKS7Lu7OtARCjCnJcFGApAEJ8PBICYnEmfdg5RAKL3PZHyCOUNZSvzwKPp7+xh0pb6g7rZ2NNXVo6G2DrVOF+pcNair0dloqHOhsZ6cobUM1hIIJXcowVBPuwFDCYj6y0CUHKIUqMRClcJB1jKgt6eLuUQJiJJLdHion7UVoO1egaJRTE3GMTOdwPzsNAPJS4spBkYL2RyKeaM8/uzhKO0A9IOacTAoII+JdBY79GBBcHbMCrXdn3/pJ378FbgCXAGuAFeAK8AV4ApwBbgCXIFnK6C6r7q9ZsAnNITyt2jh7Ou1ruxbFE92Mk3FwfzGFbjYFThXuKl8tfoc+IoeoYCcXLGIxVwW/dMzqBoexo98fnzNVYdPVul40KJgj1XDtZKOzVYdB60u7Lc4cZCllDuxjxLLrRqOSCqOiQrebVHwkEXG3VQ+Lzlwh82OnZKD9bgk5+heq47dVuc5d05eaDCUYOXqz8SCjcoBR1TKXtlGgB6jZeYw16XXOCia65J+FJikYVc5OIle4xD1EBVlHLHIuF9U8MEqJ75U24p/cQfhGImga24OU9kslvLUp5F6NhoOLxaWVMqjWMyzwKR8yQioM+EnuUIZMyVX8XKMkgFGzd2J7UNmqf3F/pXjn/+iU2A1ICUHqQlIKVSIysXNEnsqYydIODw0iIH+PlZyTqXnlGRPgJSAJLk1KcjoTAAp9QglNyi5Ralv6UBvHzqCIbhb21g6vAlAa3QnA6H1NbWgQaFJBEgpNIlClFoa69DcWIvW5nq0tTSyz0LBUQRDaVCQlN/rATlEw6EAyCHa3dmB7q5Otg29PeQS7WWDepRS6fzoyDCDwdHIOAPDE/EoJhMTmJ6aZIFLybkZpBaSyCylkMtkkCcwuip86UUDUvqdpQRkS1ks5gt4d3NPSZB9A1cqvm8L9f5NghLaK4A7SZ99UsuXcAW4AlwBrgBXgCvAFeAKcAVerALAuvW1nbcLavCd610dG6/QQ7e9/hnXu2vTBXaiT/0SDScDlQefK9h00V0/8g98USpA+yt1+iQwRcFHzxFoQ46+opHuzVK+zWeUQ0soNIl6wLFSaBaHQy5RYCKdgWdyEr/p7sLftrbh6856fLxawzGrwsJ5Dpy0Yx+FJbFEeMOVSAnmuxncNErjCXQSmCOIR9PKUbmM4J4JCivXofnV8PBSu79DUrGdXJ2SCTcpPEnBDgpLYnoaztoDVhn72VBxRNTYIPhsBEvp2Gdz4Sabio1WGTssMrY/Y8fOZ6pw+ISEj9tV/GV9M37W1Qt9PIaOuXlEl9JYoMCa8t/8otz9+YfmCpyhAuzYWBHSRICUXKRLqSWWum4CUnKRmqXto0PDGOofQG9XN7o6O5aT7AmQUol7S1MD4tEICComJuKYnIgjHjfgKpWpU/m6u72VAVWzHN6lq6h16ah1khvUyZyoVCJPr0fOVAKv9LosPKmlmTlDCcp62loYEKUQJdMdSs5QgrbkDCWHKyuXD3egp7OLfea+7h4GY2kbaFB6PW0TQVoq3SfnKm0rc7MmEpianMT09DTm5uZYX9bFxRSWlpYYSM7ncqxFAQVdnY9boVjCn/t7IMgebFTDEFRfXnAG54S+vite7Kkffx5XgCvAFeAKcAW4AlwBrgBXgCtwJgqcqN/xX9NJViKWJ9cT46Ln58T/fFxM8NfkCiwrUOb6BD/T5RJ4WmRgUyMcpzI0iT2PXDvFAuazWUQXFtE1PQvnSBRPhvrwrVo3PmZz4vBJBXc+bcPtJ+241qpCqHJCqK7BHunST3p/OSEsJcHTIBhMgHknwVFJZmO7zQEKTqJlBJt3SBputmm4wqbiNTYnbrbq2ENuXFHBI5KK92kavlRfjx+2e2DtHUAwMYnJTOaUdiIMklOb0AL1j6UZ/qPQ8neJz1yyCpwWkC4tYWlhAcnZOeYgNQEpK3sfGsbwwCAINJITk5yZBCdNQEqA0+hRGobX046W5kYQAKWhynbUODU2CI5W9gklCEow1BwERCvL5M2+oaY7lCXLe90M0C67Q00gWu4hSm0AqGy+v7d3GYrSZ2dAdHgEY8MjiIyOIVaGomaZP23v3PQMZmdnMT8/j4WFBSwuLrIAKwLI1K+VereeLzBaucP9uH8U6zQvbnEEpgXFnRb00LzwC9eVZ3JKx9fhCnAFuAJcAa4AV+bLJWUAACAASURBVIArwBXgCnAFXqwCUuuOJ8YmUaDgBioJZWyUg4LKixU+f+ErQHtsDkVQ3AXMsCQKTCpkWWgS+UqpLH4hl0d8aQmBySnYhkfwT+1efENvwGetDvyORcYBi4JtVhV3Wsm5SG5ODXusOo6fpNJ5He+xqHiIlcRTernhDn05IeKl/F7HRGo5QK5QowXBfknDTqsLe0UjrOooOXJFGbusdrxHdOBTooyvVun465pG/D9/EI7RMfTMzyGRy7K/NR3TWOl7iUKRaBi+eMNjTD8GGT5iWsvsE8qPfBf+d51/wpemgAlICfQR9CP4R4OS7ClwiAApJbMTMCR4SICUoOLI4BADjj1dXaxsnYKOzKAmAqQEQWlKw3SC0pQgqAlCTVeoCUGpX+hKz9BWmCDU72lnfUOZM5SS5alUnnqHlmGoGahEMJRClcw+oqeEKw0Nsc89Ti7RCqcoC4Mq9z6lbaSwpdnpGbbdi/NJpBYWmVuU9DDBqJlK/9KUP/Nni7EE3ii3Z66SOwqC4oGgBzsFt/s1L/Y0jz+PK8AV4ApwBbgCXAGuAFeAK8AVOBMFHN4dn+kZRaFUZD31CJBy/+iZX8jwNS8cBQooIlMsYDaXQySdRudcEg3ROJ7uHcCPAx34ZmMrHtVr8X6bA/vFKrxZtOFVUhW2WlVstTpxo82F19tqcJXNiVttCnZJlCyv4D6Lgn2SA9tsduyw2bGdDR6adK5hLZXS7xYVHLUouO+kgvstKt5l0/CQw4nPO+vx5y1u/HO4C9LgMFonJjEyn8RcjiKRzFu5ASi1SigHJBE0T6MAcg7TegYSXQlIIiBKy+gxCk3iN67Apa7A8wPSFAOFBAwJHrKgpkgUkZEx5sCknqE93V3LQU0ENMn1aYLQSieo6QathKEEVE1XqNkv1HSF+qlM3udBsJwsTzDUBKIEQs1BMJSN3i70VaTNU5AUpc2bIzI2hujYOOt3SuXzlU5RE4pSO4GFuXksJpNIl0OXMukMA6PUeoDAKIFk0uzlvLXOzGGD2p58jRLOv0bx4Gpn0CYAPM3+TM5p+TpcAa4AV4ArwBXgCnAFuAJcgRetgMO7472BIaTpIqBYYFWmHJC+nJdCl+p7UTANOToJTFGyt5H4TpeZ5mBbbt457dRMvTHRlvH8fKmEpWIRFDA2OLcATzQBW/8ofuoL4y/rWvEpuxMPWBUcPmHHbouMd4gqXic5sU1y4aDoxDFRx12ijntEjfUFPURgTlRwjyjjXouK4xYdR0UqoTfKuQ9aZSPYx0ol3tQPdO24R6lH6uHyOMSmGg6LGo6KRl/V7ZKCvVZy1Bol8gSVaZhOUFpO6xuOWyMsaVu53+h+0YHjoozfscr4YLWOL+j1+GaTBz8OdME6OI7OiUlMptLImOXv5n5CP+TQjzrM9V4GGFQlz0K0aCej/aa8gHYd9nz26KmP0SLzNS/VryLfLq5AhQIrgJQCyPLI5UwH6RLSC4sMGM7OzKwENREgHTUAKfXvJEDa1RFa7kNKwPN0EJT1DK0ITyIYSsN0hlKYUqicKs/ClEJBdIbDrM8p9TqlUKXenm70sdGDgb5eDPb3gfqaDg8OsPCokWHqJTqM8dFRRMbHMD42xkKWKGBqIh5HYmLC6Ck6NY2Z6RnMUQk99RYlt+jiIjJLS8imM8hlsijQDy65lVL6ynL6lxOS9qWWsEN3Q1BDpTfJHqzT/L13Pv7U5S/6PI8/kSvAFeAKcAW4AlwBrgBXgCvAFTgDBVyBbfe19mMyT6XJrECZxzNVXEzy2RepAEEnCrEolFAqUAq4wagYq6qIADMQqpEEziAqA1ssa2nZBUhl8YlUmvUHpWCdX3X34XvtXvxJTSM+pbhwV7WO3TYDdO49KWOvRca+cmASuRwp9MgcdJ8AZ+UwnZCVywwIeukHI5nb/nxTApwERvdbFWy2ydhiU7BFoqFiFw2rwsKVNkgarrdp2CA5cafkxC6rjn2ijp0WBW8Xq7HTUoV7rQ582K7jsdomfNvtw8+6euAYHoN3agZDCylMZbJYKpCbvVwP/yJ3P/40rgBX4LkVMAFpoUAgMMcAaS6XQTq9hHQqBSoznysn2VMyPZWkEyClMnsW1NRDQU1hVvZOsJNcpB53G5suu0G9blAJvt/rZuFJBEJNGEpA1AxSqiyVZ71Du7tYn9P+nl7QIMfqYF+/Eaw0MMjK/M1eogREWfn8KU7ROHOK0ueeTExiamoK0zNGX1EKXKrsLUqhVGYZvekWJWBMfUZfThj6XH+lyWwe724MQVB887c6vFnB2dEtPMUB6Rmc0fJVuAJcAa4AV4ArwBXgCnAFuAIvQQFXxxv2OH0d/akMc1YRwOI3rsBLVYD4aK4E5Fn2TQklIqTUv8Ecy29gIFMKCFvKFzC9lEHn3BzqI1H8qrsXP2j34Ru1zfiivQ7vl3RQWvlNooqDJ2Tcc1IBOT93WDVsl1YcnRxunluwSxB0q6SCXJ+k92Er6S5jv+TAbquxfLtVxh2ijA1WmbUsuNum4SMOF77qasQTrR78azgMx+gogokpxOYXsZDNg1zAtJ8wEs56xxZQLNAPNVQfz0OTlr8ifIYrcA4VIPhHYwWQZrAMSBcNQJqcM4KaCDSafUgJRlIf0r7eHlbuTo5PKoen9HjqEVoJQalfqAlCO8JBI1W+IkSpsnfoKf1D+/qeBUOXgeiIAUSpbD4yHnlWyBJ91unJKTZYCX0ZjBIUTSaTLHCJkugJimYyp5bRExR9uQKYzuRPuVgs4IstHRAc3sLlWgBX6uH/LTz++LqXcKbHn8oV4ApwBbgCXAGuAFeAK8AV4Aq8oAJq8J2vb+hB88QsO2/n5fVncvnC13lBBSggp5hHqUSDwr+oyyP5RY1ej1PFAgaS85DHo/hZuAt/0+TGV9QGfKa6Bh+0qXhAVLBf1LDJ6sR6m4Yrq2VsZKXcRhk3lXTvlBzYIVVjr2TDPqkK+6wKns8JyR87O3C6V1pZ/6CoYJdVxXU2HbdKKt4pythjqcK7nrHivTYZX9Fq8Q8tXlh6B9EUnUDP7DzrA7uQyyFLjqyiEZhEwUm5UpHB0XLBe7kvKMHSyrYMRl/QF9zP+ApcAa7AWStgQFKCguQgJViYRjazhExqCankAhZm51hwkRnURInvZpn9YB/1Ie1kLlJygJqDyu7JWWoOs2eoOV0dpkSBSoMDRrk8K5kfGsDI0CBzqpJblblDR8fY+1JQFH0GcrOu7idKn5EGwVHqnTo3MwcCvAtlKJpKpVjokglFzeAlE4qaYPSVdo2u/BFLyBTz+L5/EILDDUHzRa5Tgl0bq/uueMHzOb4CV4ArwBXgCnAFuAJcAa4AV4Ar8BIUcIZ3rGsegNg3ys7POSBduUzhcy9NAQJhU+kMwtMz0EbG8YuOHny71YM/djbgQw4XjlhVvMtix17RgTusDqyXHHhtlYOVbm+3qdgrKay0m8rjjUR5FfsklfUMJTi6zSZjq03BVolKvDkcJQB8pu7Z51uP9N5jVbBVlLH7hB13P+3AIydVfLLKha/U1uG7Hg+e7O6Gc3wMnbPziKezWCgUkS0aDRNYJ1DWU8HoDUrl8uQTppErlZAlQEr58iWWMV9uF1ruF1puHcrahzJ76UvbB/mzuQJcgWcr8JyANJtm/TgpyX5xjsrsjT6kZpl9tNyHlHp/Etwk4EmjEoBSz1BjuRGk1NfbDRpGuvwKEKVApeGhQQwPD2JkeJAFK42NDmNsdIQFK0XHIiAoysBoGYpSYBR9lmUgmphaTqCnsCWCoovJBTZoG8wSehOMGv1WV4KXzPAlc/pslV6pJSUUSjn8ui+K1zk8EJzeoVvtvp5bXK4rX8KZHn8qV4ArwBXgCnAFuAJcAa4AV4Ar8IIKKB07heZh/K13gHWGzCPHqqB5I9JX6uLofL0voW/CUvQXLiCDIkvtNsHVKUk1prWvHPttlMmbAThUnpkHilkQ9qK+oWkKTCoUkMhk4Y5P4enuITxR78ZHZRcetFTj6DNVOHRSxn6Rgo407KHUeFHDZsnJ+loeoZJtq4IDooyDkoLdBDsZHFVwxCqz8KTDVuoxajx3p2SEBh0VVRhDY7D1+aDfpeIepW2kfqB3i8agoKS7aFh0Fiy1RdLwpioVm2wadkoUoqThblHBXaIBm/fTMlHD8ZM67rK6cNCqY7tVxR1WlUHm46IDHz5RjT+oVvF3dQ14uqMT7ROTiCxlsLS6LSgBzMqxfGdlHzZ3pZUl5nMqnmj2G61YdMr6/A5XgCtwzhUwyuyN0vJ8PodslvqQplkp+sLCAmZnZzE9NcWgJLk2ycFpltkP9veDBvUkHejrZ31CB/r6QIOWLY+KvqFUnk/l8qMUqkQOUeohSsFKY2OIjI0bYPR5oCg5RA2n6DRmKvqKsvL5hUWQU5RGZQk9uUVX9xc950KelxcsQIlO4kq5HdcpHaVrnZ0BwYVXv+D5HF+BK8AV4ApwBbgCXAGuAFeAK8AVeAkKPNVxuaCGYl9u6mQOsByyHJCelwueV/hFCT4RDSXoWR7UDpQAFj1k3gxvHyFUAqiEQFecfdQaMpUvoH9+Afr4BP491IP/3eTFf1fq8bs2DfdZHNhjcWCDqODtVg27RUo3PzUgqRJUninQpNeofJ45/3yvba5zqU5p23dKCjbaHNhkc7DphioZxy0q3ndSx4MndRy1OLFHdOJGWw3eIbmwTdSw94SC3RY77hRFPFhlx2NqDb7b6sVTvYNonZhEf3IBiUwGi6UiMgCyRl7WKfuIua/wKVeAK3DxKnAqIM2DYCLBRYKMBEgp1GhmeppBSbMPqRnWRLBzeGDwlEHLzMFA6JABQs1yeXNKTlTqI0qDSuZXl82TS9R0ilb2FCVHK3OKUgr9/Dz7jPQ5zRJ6+uw0TChqglGzlN50il44pfTPs+8UC/BNz+B6rR2bqkO4Ug9WCcCrXsKZHn8qV4ArwBXgCnAFuAJcAa4AV4Ar8EIKvFYOvf3ValfhAZcPs9kcWI59JTF7nnN4/tDFowCB0AxKMP7CVNpcAMgJSpSU9X6kbJwScoUClnJ5TKXSGJiZR2t0Av/e348nvF58pqYW91TZ8a4TNhz+bTV2nZCxzerE7RI5EV04Jjpxr6jjPouGd4tnXu59qULM87FdBEZ3lAOTtkvkoNVxTFSZQ/Qu0YFbJQVvsMnYYFOwi1y41Ro+bq/B1/RGfLe5Hb8MdcI1PIpBKkelQCTzZro3iYIXKSiJXMIUqkUZSvyAYMrEpxenAiYMJJhG7kN+M77XJjyk8nMCi1SOTkFGi4uLDELOlsvsqbydXKQsIKmcaG8CT5qOlQOUCKCeMgiEll2hbPoCQNTsJcpCllg/0VnMz86xkv/F+STrj7qUNNyiqwOXTDBK22Km0RMUNcHoxfI3p6MtfebxVBp7an14qz2Iq/QQB6QvdDLLH+cKcAW4AlwBrgBXgCvAFeAKvFQFNjjDO65vHMItWjuGkouGzZDzkIvlWurMPyeB0EIOKOZY70dKjZ/L5xFZWkLX7Cxc4xH8qrMLf9Xqxue1Ojxso16fMvaJMt5zUsa9FhUHRCe2WV0sNX6vJGOPpLCxU5Jxc5WCm6rszMm42WbHdsnOQ5NO43x9seCUEuPpuVRif4+FQqxUvMXqwB2SjIPVMh5WNDzmrMP32zz4bUcPWkejiCRTmM3lkSoUUGQ9Pwl6UpsEA5BQknwGBeYWrjAXM5MxSgTRDUjKLaRn/lXja14YChBkikajcLlcePLJX+Lxx/8Kjz76KL7+9a+zD7iWwT9tOw0TIBIoJcel6SIlQEql63NUZl8ubTchKTk+mQO0EnyeZt4MVCIHKg16DbOX6GqnKAUsGSFLBhRNEhidT7JBwVHUV5RCpDJLRgq92VvUBKOmY7QSjprbeWHskWf2Kej0K1csYTFTwCPNQQhKKHONFowIVO3Db1wBrgBXgCvAFeAKcAW4AlwBrsD5U2CDPbT9hqZhvEFrg3uSkuxXNxo8s5N6vtbZK2CkdlOZOyV8P/tmZHqfWgJfuRZdSBksm9Gu5XuV61CCeDKbQ3RxEb7JKThGx/Dzzm480ebD12qb8WmHCw9Tz09RwWaLjJ2ijJ1WGXdKMm6VHKCy7RttKrawBHkFh63UR9QIRCJQd9RK/S1l5mI8LBLA07BD0rFd0p+zLP7FwsEL+XnUKuCglYAy9UmleQ2HRJUNSn7fJlE5vAoTcFIi/CFRYeuazz0saux5tJ2sR6ukYbNVwQ5Rxl6LAwcsDtxtlfFItRO/rzTgG3Ue/J07hF9198A1Po7OmRlEl1JIFyr3JLNfrOGiogR5MoiSb5TWYv1nKUCJXFZleGpkzTOGWm6wQGuVjwn8h5PKrxafv4AVIDBG0O+Xv/wl3n3vvXjggQfwnve8Bw8//DA+9MEPMZckPb5WbyY4XA1ICTISeDTL7JPz8wxakqOT3J0ENQl0sp6k5fAkmj8FhMZXYCitT0DUDFYyHaIEXU2XKEFRcokuzM1jYX7+FCBKUDSdSiG7lEY2nUYunUEukzmljJ7+jpVQlLaJto9u5vRi+jvTsTlTLKGQB77s74WgeNqvUQPjt/yChzSdvzNh/spcAa4AV4ArwBXgCnAFuAJcAVLA1fEGQQuOXOFoh3U0zi4oOAc5/5dTBD8LpQIKpSIIXBXKjJOWE5AiUEX/5cogi/1N6J8VsoUiXUQx6FVAtphHMp9DJLWEjqlZKMMj+LdwF/6m1YMvOBvx3monjlEI0kk79p90YL+osIAkAzxq2MXAJoX6GCnxByg0yWqss0MyyrUpPGkvg6MrifHm+gQED4rkMjWmtPxChprn5rPJTK/Doo67LC4cEXXstKogKLrbqmGfqLP5rZLMtCBwSiDUhKcUWLVP1LDbSutReBJBVQLQMo7aVDys1uCP6lvwf7xB/GdPP1rGI+ibmcVsNo/sc5W9G7uOAQbYPkT7EdtzystMoF7ev831l1d51oLnhO7n/9vB32GtKWCCLJoS4DoXN3qtutpaPPjA/Xjkfe/FI+97mE3vv+8+jI+PX5Tw7FzoUvkapBEBRhMymmX2Zi/SxYUFkJOTYCYN0/V5igs0kcBkYsIYE3FMJmgkmPPUdJ9WAtE5AqIzs5ifm2Nl/ORUXUgmWVk/OVdpUPm8WUKfNYFoNrsMRivL6Omzm6D3XO07lRq9EvOs8w2An3UMQdC8xZvU0PTG6r4r+EkrV4ArwBXgCnAFuAJcAa4AV4ArcB4VeJPqvkrQQlFBduOn3SPMzWherL4SFwZr5T0JRREHqBwUiMQ8TQS/TBBKvSCNpQx1ETCdzuYwtJCEOxaHvacPP/WF8b8affhjrQmfrK7F+60u5uzcLcosnfwmScc7JH05MOls4eDagJ0vBugaIVS7mUPUgJwHrA7slRzYJTmwU3IwGErgk9yj2yQNmyQVW05q2HNCxj3POPBBScNn9Hp8rbUNfx8K4+TAEJqicQzOJjGzlEYql0O+UECpRLFZKIP0ZaK5Vr4ufDvXiAIExc7F/3/oNWh093Tj/Y+8rwxHCZA+zBylNTU15+R9LvY/C2lUCUjJQWq6SOlvkVpYZM7O5Owsc5IS6HyuMTOVwMx0AtPl6ez0VLlcfgZzBEMpWGl2Fgtz5BQ1eolS2fziopE8nyoDUXpPcrCa5fP0WcwSetMlan5e0ylq/q0v9r/F8uc3C0IAVI0kIKjtuFHtmHuIA9LzeCbMX5orwBXgCnAFuAJcAa4AV4ArIAjC1Ypv52uahyDIPnzL21PuPcgBzPLFynmaIYWpDyiNHA2TiJYM5yiVSk9lsxhNpeCfmoFjaAz/GuzE441t+KzThffaFRyVZGyzKqwsfp9Fxg6rik2Sjg02J3ZYjRL3o6KCey0OHLcYLsazhaN8/ecHpxSatMumsUR5CkU6KOo4Imo4alFwz0kHNlir8HZbNY5VO/BxRcfX6pvxj+4AnukbRHt8EoPJBcymM6BWCOxbR/8UjR6hhMZzLFjLCNfipe7n6cvIX/acKmACKxNgmS9OyysdfpSS7vf74XA48OMf/xjf/OY3WX9QgmPn4kbvR07Gz3z6U3jk4fcsQ1JylP785z8/F29xUb9G5d/JdJAShDShJLlIl1Ip1vuTeoFSCTy5SU3YyVygBD8ZAJ3G/Ow05uemkZybKYPQlXJ5gqFmH1FWNr+YYqXzpkvUTJ8nGFo56LM8n1uUtuFSvBmbVYR7cg6vI0CqcEDKT9i5AlwBrgBXgCvAFeAKcAW4Auddgdc4wzte1zQAQQvi881hLFKTQn47vwrQ1Q9ziRpakyt0IpNDeHoGtv7/z957gEdxpVnDvd5/Nsz/zPft7O7seNa7M+MASC2RjMOA7XEAJHVUAkSOJuOIbXDC2MYRGxhwwAaMPdjGCVB3K3RuSYCIygmQyFk5h07ne95bXa1uISEhqUXQLftS1dVVN5y63ao6fd73nMCGQ5lYZtuN6clGxOqMkGuNLDyeFKEjNEaEx5sxOt6Cx+MptNvKclc+oDMwUyUKzx6p1eN/Ew34Q6Ief0g04HeJybgrwcAUpJzwvDrh2VV8iBilvKL307WJ12PMjkQ8tkOHUTs1iErU49k96VhTWATDuXMoqKrBpYYGlgu2xe6Ew+OsLBggCaZJpA4lQrQZLjSCUi94VMSikpj8kkAqUk9O0MDOUF47R6BbCIikm+/JVVVVyM3NRV1dnZcgpeN++uknqFQqVig3qFqtZtsU/t5bC+XSfGHpc4hUK7wEqVKhYGTsrUqudRU78VoRaU1FVGYSISmG2jNDpIZGRpKKJKe4Fg2UmLt8XQ0a/EotO0ckQ5m5EhksNTQK+URZTtFmUPi8SMiKStHOSFGReL+Vrx/9LaDIkeN1TfgfSyZuN3CCNOA3w7wBjgBHgCPAEeAIcAQ4AhwBjsB/6fOH3uEhSNW2LFxqsYO5V3f1KeuWOY7IyjbksM8u2iRqih5ciLNixWN4I+YJpX0s5yO5f7PQeP/6Gl1unGtswsHSMvxy4iTW5uTh5T37MdOYAjUZ98Qn4954A4bEmyDVWBCitbGQ7LsTDLgrQY+BCXrmEv/HBCOCEgyQJugxVKfHCJYrlEx+THhYY8IjGhMi4k0YE2/GY0zRaMVIjfWWzgkqGBtZEKIzYwgZIulMGK4TwtqH6swYpqVcn2bcrTPhTp0JISwsnnKpEvlsxCMaAx5iOJpAZlOE20OUF1RrwRCtCX/SmnCnRo+hO5MwckcCwjR6zNSbsXzPfnyeW4idJ8/i0OUyXKKQUQdjM9tMJ8oq64CDaUI9DtI+HCibKeJ8IwUpo0IFNbFg4kX0KP3XkaXXLfNB5AO5zgi0RzyJZFqbSe3tqb2lBZcuXcLhQ4eg1WqwYcN6LF++HLNmzkRMTDQee+xRZGZkwOVqNUYym81eglStVoEKkZd79uzx1tvTDSLT1ny8GpGqVoJUrVJh3rx5jBDsaf038/nidaa1SJCKak0vadncguamJjRRCDypSeup1KOxoR4N9a2lsb6O7aP9TY0NwrENDWimkHmPwRLLJcpMllpgb26Bw0cdKrZLa5GopT71BzK07RyiPwN2+sflRFlTCx5MycSvDQXVPAcpv1/nCHAEOAIcAY4AR4AjwBHgCAQYgTv1+UPv3HscElMunjBlIbumgQX2tr1pv+VfswcSDwtKz/DEcXqIUHHsAkngYPkgGYnsdsJNTsgtTsDhgtvlht3lQp3Tict2O47WN8B27gK+zs7HG9Y0zNuViMifNHj0l0Q8GC/kpSQlolh81Ytt836Kr2ntW3zP8d0W66S17/5befs+LeVZpSKYTY3yGE2R2RRtP6IRlLej480YE08kqKDMJSUoGSsxzDQmSHVm3KkzYLhWjye0eqgSzVhqTMX6fZlILD6JospaVNidaPIQ5uL8aMuve/fzDY7ATYiASJwJRJUDDocdFApdV1eL06dOIC3Vho2ffYKnlixCbEwkwseOhix8DBSycKh9CEnK+xkeNgbxu3b4/QiVn5+PcePGMWJUMFBSQqmIwI8/fN+raP2w/XuofULsiYiNi4tjeS57taGbtDLh79pVSNKWFm9eUBZ230gmSv5F2N9qrCTmEaU1ka1tiy8h6kuK+pKjYr9uUli73W26FSETPrcDaHA6MW5fFiRGTpAG+FaYV88R4AhwBDgCHAGOAEeAI8ARkEhIQXp7egkkhhwM1h+C+VKZhxak2/T+sxAn2uJTKC+oEw646CmFsaUeRyXS8LldaHa7UOV04GRTMzJKy7DrxAmsyczGc7v3YqIxBeEJFjyoMSJIY8YftBZIEsz4bYIFoaTo1FrwV41A4t3KhGVfjo3Us4/FG5galLnDMyKZHOONGKk14n4dpRgwIEhrxp+1JtylNWCgVo87dcnsGIXWiFl6K17ZvR/rc3IRf+Y0DldU4nxDI2rtDji9qScoPYKgEBayJPj6xPefzwsf6a2LAJFURHhdvnQRubk50MTvwrq1H+OlF5di1szpGD8uhiky5bIwKBUyqBQyFr4eFanyU2qKpCetFfIIrFvzkZ8xUllZGWbNmgVSdIrHUn0fffi+33E9RdpqMUGtas1BGqlWQ62OBLXPF8r24lG0twmzJ+LSqyRtafHZbkZLS5NfEU2VxPyhbQlReu1LiopEqLgW1aKiYrQ/Xxe683LQnxmXsH4xsxASU/5x6U8//RO/Z+UIcAQ4AhwBjgBHgCPAEeAIcAQCiMC/WfOH/mpfCX5tyMFv9Ifw5cnzLD1mf3lAER8O3RTO57TD7RJIUSJH6eGNckaWN9tRUl2LfZdKsePUWXyWfwSvHcjELHMaxugMuHdnAkZQ6PVOMx7eZWOh2aRavE9rZOHeFPYtqD6NGJpgwKCEZAQn6PuNsrMviNIR5A6vMyJIZ4Q0wYiBOj0G6owYqLVAytShRvw10YQHDUYobBY8u3cv1mfm4McjJdh/4SKO1zegzkXhMjLB4AAAIABJREFU6z4L48TdLGcokaEeYTHITolZKtHBQl4Fn5P4JkfgxkVAJKKIrCISlPKDnjp1ChkZGTAYDNi8ZQvefnMl5s2eiZhIJSLGjmaFVKEqHxUmEZptVaK0LyrSs1+lYKQknUPHkYLz1ZeXeXOQEkJEmi1dutRPQUrHERHrdApZGHsDycKCfMRER3pJ2Ei1CnK5HDk5Ob1R/S1Th/i3kOaISFyKpKY/4Umq0Lal1W2+LRkq1kFrsV5ai3NRbJfWfBGSWNDvcfT3hhD5ougU/o8xTysB/iGAt4K8ao4AR4AjwBHgCHAEOAIcAY4AR+Df9PlDJftKcIc+x3mb/mD9ysJiH7Vc/3lcaXG5Ud7UjOM1NdhXWob4ktPYkFWAl9P2Y1ZyCpQaEx6NNzJV6AMayl0phLrTmvJXPqIV1IuPMLWiEeRoTvktR2opt6WBhXNTflBSN46gfJjM4OfWD3/3DfUXt30JU3EfrcX9YjoB8bXv2vd4cZvevy/eiPt2mfHXeBMUGgMmJhmx2GTFqt37sSkrD8bjp5BTUYkLjU2oIxMSlxNOluPOky+W0iWwQnk/KQOo8IBKSuIWt6Aabn2Q93hscX60/3xB3CIjJdOiXbt2Yf369XjhhRcwk+UIjQGZJJFhEq2jlArEKmWIVckRq6K1DFFqpQ/BeOU2kaCkElXKIxgZOmFcDGbNnIalzz+LD957Fz9s/w4H9u8D/RDlu3z00UdQq3zrU2Duk7N6Nfz9wvlzmDplkpfgJcWqTC7H99/3bii/77huxm3x+00kLtsSpa0kKalJryRIfYlRXyLUd9u3btrmpGgHM8UtRLQQQ5p47jL+bM45LTmMX/E7Vo4AR4AjwBHgCHAEOAIcAY4ARyCACFCI/b9TiL0pu/QfDVk1Mw4XotHh/xDbwS18gHcL8jwKYBb+88gpKPTMk/uRQuI9AfBeIR+5fztc5BRO74jvkhaDQubdaHQ4UdbQiONV1dh/7gJ+KD6JD7ML8NS+Q5hq3Q1VkgWPk1lPvAFDdyVjqMaAYVoThmjNGKqzMnKTiDki8cjUh3Jb3q81YLhOj1BSLSboIdWRctTMXM6JCL3PYxhEJkH3ayjs24KRGrOXEPQlAG+l7aFaMkkiQyQjQnQGZoxEBkpkmDRca2a5Quk9wosUoIQJkcgPag0MU8JuqM6EEToL7tdaMEJjhDQ+EXdqdAjWGvBgggnRhhTMT0nHygOZ+CanAMknzyLjUhlO1dWhvLkZTSxVwpVT1e0WDJDI9Eg0nqF5JRZ2hviCzTkiTcW5SGsuHr0SVb4nEAgw4orIJDLvEks31Xa1tTWYMH4cZBHhUMhlULFcoRTiLhTKzxmtUiBWLZKjcrbdHkEaFRWJiXFxmDv3SSxfvgzr1q3DDz/8gN1paTh6pAiXLl5EQ0P9VSHZvv0HPwVppEqJyZMmMMOnq57Y5TfdLGfqU4sXsnQATOWqUkAlj8Cbb6zoci394UCRIKV1WyKTSM5WJaiwTSrf1uJk6lDxPF+FqLivP2DYW2Nkf19cglVfcU0j7jJnnZP8VMBD7AN4L8yr5ghwBDgCHAGOAEeAI8AR4AhIyKTpf4ggNWfin5KzEbY7G5UtvRfe2KMHBuKufIoY2syoKjcRBi6ATJKcFAstMKdupxsuhxN2hxOVDgdKaupgu1iK746W4KOMHLy0ez9mGlIQrkvAmHgdHt+VhL/G61keSl8V461EVF6PsYzSmvC4xoxHtGaM9DjIE5n8GKltNaS2NeBRjRHKXSaodpkQvsuMRxl5bMYAytXKyGQjHtYYMVqrx7hEA562pOL9vfvx98IipJw4g4LSCpyrq2c5QlucbpZD1t5Kp/do6vGTOQI3CgKMuHIKBKmLiCq7HbW1tTh37hwjpa61n88981S74fFiHtBopRwxShmilTJEysPZui1BSgTrmjVrUFxcjIqKClDuye4se/fuRVSkb/i7koXD5+Xlsepo7D1a3G40NzfhrTffYApXRpCqFYhSRGD2jGksn3SP6r+FTvYlSMVtkdxsb92ZMlSsQ1zfQlAFfChs1rvdsMOO2mYnhqXlVEuSiv+Z37JyBDgCHAGOAEeAI8AR4AhwBDgCAUSAFKT/RQSp8TD+yZSHUMshnKpvDPgDQEcNiA9TTAnqdsPpdgoF5B7vEJwLmH5PqIGcxMta7CiorIb19HlsKjqKVzIO48nde6Awp2KU3opHdBTabgQpGv9Xa8bvEqz4g86MoAQT7tcRiWfCw0wJ2hrmfT1IxVupTUFha8aDWgvu1VoRqrVBqrMgVGdGaIIZIQkmBCcY8FttMv6gSUTQTh1GxidBprfgacsefJiRh+1FJbCdvYDs8gqcbGhAmd2BZocLLlI4UY42tvbMEReFyHvkxT3kVDqam3w/R+C6IOAGcrKy8c3Wr/HR+x/ghefJLGkmFi9ezMjJa+3TRx9+wMyUyFSJQuNlEWHMZT4ibAyiI1V4cvZMrHjtZWzZ/CWSE3VI37sb06dN8SNVZbJwfPjhh6xp9rm71k54jj92rFhwsvcLs1dCq9V2s8a2p5Ea0omvtmxqJUhJIauSIVqtRFVVJQ/zbgsZKek9xk3iW+JrWrdHlorH8XXvIMBiFSgahhlFApH7CqolSUmcIA3gvTCvmiPAEeAIcAQ4AhwBjgBHgCMg+S995tDb009AYsrAPxqyDtxuPoScitreucvvRi3ig5igDKX8kEKeshanE1VNzThVXYf9F0vxy7ET+PhgFhbb9mByohnhGiP+qqFQ+GTco03EUK0eo+LJ2dyCxzVGPEqKRS0dQ9ukWrQgIl5wkx/uCYG/lQjK6z2WYToz7kqwIDjBjHspZ6smGSN2JYPytz6mNSI22YLZ1t14dd9BbMovgunseRyrrkVZYwsaHA44mHKM5MM0B0gl7PaohAVJMeNCiQ/1Kf7x8d2YfPwUjsANisCmjV9AHh4BlVwBtUIJpUKJuLg4nDhx4pp7vGvHz4gbH4tZM6bhhaXPYc3Hq7Fzx8/IzDiE8+fOoK6ujhkoiRXTd/LyZS9CqYjw5iFVKuVYsngx7PbuKUepbqqXnOSnTpnsR76qlQp8+uknYvO9sjYkJ3r7zlIIqGQszL6oqJATpO0g7P077POeuK+9tc9hfLMXEBCiZMgMkNIDAU/nFFdJ1nOClN+ycwQ4AhwBjgBHgCPAEeAIcAQCisC/6TOH/kf6SUiMh/CPxsyyXxsPwHaurBdu8btWRUdivwuNjUgpLcWWgiNYvucQphnS8ESiEQ/pDLhPY8R9OiuGaqwgcpNyVZJr/MPMLMmIRzRG9npogh6DEvRMrUiEHeUCpePIOGlYgh4jdAaMpDyiGnO/yAlKpOkInyKaHNE+7zbl/PQcI6YcIDWoWNoSr5Q7lI6na3Cv1uipx4gRO/X4y04Dxu5IxuxkC97ZfxDbi0uwt6wSJxqbUGW3o8lJbsluOB1Opgx2ue1wupuYUpiUww6Qggaw++b7pAlDGRXYoyM9PraaKokZZzuaU12bkfwojsCNh4DZaEKkQokolZqVSBaWHon9+/dfY2ddaKivZe71ZNjkcNjhcjngJtd4j1EZKH1JGwXh1q82g5zsxTB8tVqJ8ePHs1D/a+yA93BSIlIfFixY4DVQovpVSgVeeeWVbqUP8FbeZiM7KxPjx0Wz/hNBGqOSM4LUZrFwgrQNVvzl9UeAqFH6wc/pFtIHrTp2plGyO/e3gzR7fiMx598vseYM+pWpYHhAbw555RwBjgBHgCPAEeAIcAQ4AhyB/obAr6z5Q+/YexwSc06txJSNu5L248vjF/yfEHqZcRKrIy1gE9worq7E90eLseZgJp6xpSNKZ8HDOw0Y/ksi7t2ZjHvjDbhXa2KmRwIhamav79OZcb/HDZ4IPCI/H/CEyt+nNbJjhrchBIngI+KP6hMJQNpH57cl/26l18L4zMwMaZjOgCEJeoQmkJkUGSGZMZyZSllwR4KJFanOxIymHtCaWXqChzRGPMDIUIFMfoQMlXYlY+QuLf6i0eLhRAPG21Lx6oHD+LLoCJLPnkVJRSVq7JQV9CqL35teOy7vCfS23yHed3z3d3SEz8F8kyPQywgQwUd5GIWFvs3ExY2mxgZQvlAiGntjOXP6FGKi1B6CUsUIPsoPqtPG90b1ndZhNCRDRTlJ1QpvH8j1/syZM52e29EBYqj2ihWvCwZKkWQUpWRqUjJ+otymPcGPncvwd6O09DJmzpjm6btSaEcpx3fffuPpXu9cp47GyvdzBK4JAfo6oaAJ+pHQ7cbPZy9DYsg6IjFkHZfsK6b7Ncf/WgpS+tv9Kh8vR4AjwBHgCHAEOAIcAY4ARyCgCPzKmjn0v1OPQWLM2iqx5ePPyQfwTv4Jptzz3tD38rOjWB09wBJ9Zjh2DA/t0OG+BD2G6YwYqhPIzVuJoLzeY3lEY4Jilwlh8WY8EW/BQxobntAYMTZej8c1rUW5ywL5LgtGx5swUqtnqQqGJ9jwkNYMpdaECQlmzDVa8eqedGzJLUDa6bM4U9+AJodIENFTnQNuhx12lxMOUsDwhSNwCyJA318Ujn7+/HlkZx7Gjh2/4N1Vb+HJOTMxe9YMtr+VQO0JAG40NtRh2tTJXoIvRiUYKH36yYaeVNzlcwsL8hAdKRCLTEUaqYJCoUB+fn6X6+jowC2bNzGCVDSCoryoYvoAIlG7s7hdbkaukvN6Y2MjLl26gMWLFviF8tM43nt3lad68a9Sd1rj53AEehkBmo4sfQxpSd3YU1aNf086VCGx5EFiya34V3NOye8sObqA3hzyyjkCHAGOAEeAI8AR4AhwBDgC/Q4Bc6b0P6xHqiX67AkSS071b4yZ5QsPHHXXOoXQZZbksZfv/cVHXnqIJcOdQ5dL8UCCFUE6C0J0Jjyhodyhxlta0dnXhCkLkac0AxozRmgtGKa1YpjOhqE6C4ZoTRiuMWCYRo8QrQGjdJQj1IxFqWlYdTgDPxSWIO3cJRypqkZZYxNqHU40M3WLZ2KQcQeEBzmHT/A7k35y36Re/vTw6m4kBFatWgUKd1cr5ZDLwlmeTrYtj8CWLZuZoU3P+yt8Yz77zFOtBKlShihlBN58Y8VVNNY9b1ms4cyZ05g4YZy3/Ui1CkqlEsnJyeIh3V6bTSaGm0iQCgSsmqUPIBLatxBhSq/bLkRENzQ2oqK8HMeOFCI1xYqtWzZj1VsrsWTxQkydPBHRXgVuK9H7/HNPe6q6ss62bfDXHIE+Q8BnOtJmSW0TRiYfhMScRUrS0ttNOW6JJW9dv7tf5QPmCHAEOAIcAY4AR4AjwBHgCAQUAeAfJMbcTIkhY4QkreigJDnnZUVqYfPlJrtglOMWQ0h779HAW6NHIXGqtgFxWise1hgxTGvEaI1AkvY1iXgrtzdMa8IgjQkjyCQpPgkKbTJidUbM0afiRds+rD6Qha/zj8Jy6gwKyspR3tQCO/Ey7EGN/qGLRfnQHGAGWmQj7wlfFd7rwDDJc2rvzR5eE0fgxkCApvbs2bOhVlPouxAezsg9tRKRkWpMnjwZZ8+e7XlnPSrs9959x0tQxqrkIBXpksWLmIq1PdKw5w231lBdXYW5T87yCbFXgkLsv/jii9aDurl19vQpYVwqMXyfTKgU0LRxsidytLm5meU9vXDhAvLy8mA2m7F9+3asXr0aS59/HtMnxyFaHg7Z6MehCBsNNeVN9anXe33oGqmVmDljOhob67vZc34aR6BvEKi0OxGVmA6JOQP/rc/DnYZsSKyZ+oDeG/LKOQIcAY4AR4AjwBHgCHAEOAL9EoHkvJcl5uzHJbbszyWmnLV/MWUXFTc0sxx6jBTzqAB761FAVJAKCkM3qu1OLNDbEKo1IiTBiKAEMlK6tXOCtpKxZGxkxAitgeUHHaE14z6tGfdrLWwdpDMhSGdk+VfpnFFaEx7WmvCQN28qHWvGMK0ZoToT7tEZcEeCHlKtAcPjk/HIriREaI2YbLBhWep+rMnIxU/HjiPt3HkcqalFaXMLGimXIim1GOlJeRMdcLtdLDzewRRbLrjcpChmnvIs/QIZIjHulCYFU5PS+4LqmNSk3vc87wvXurdmEK+HI9AJAr7kfZtDGxsa4HJ5f6Zp827XX5aXlyMmUo0otQpRvuHnHvJNLo/Amo8/FvKUtqN67GpLIvn57bZvoFbIQCZDrKgVmDZ1Cs6cPt3Vqrp9XEtzE15e9pKQK5SNTwVSfC59/tlu1yme2NzUhCmTJ3rJXyIulUoFNmzYgLLSMuTm5MBkMjJF7qpVb2PhggWYPHkSoki5q1JBpaS8pSqo1GRgJUe0ijASixxRnrypfgpVzzWKjYnC6dMnxa7wNUfghkDA7++nx6hwrvUwJJZMDEzOrf9PfXatxJqT2C/vV/mgOQIcAY4AR4AjwBHgCHAEOAIBR4CUpLT8hH8cajiwJrWqDmBh9oJrOAVRB2qhml9L3Ys/aK14QmPGnxL1jAhsJRFvPbKUiM7H4014VGMAGSA9qBXWf403gQyQHtFY8KiGcoWaMUpjxoMawVSKTKeG6ayMQL0/3oT7dhnwyM5khMfrEZNgwkyTDU+lp2N9Zi5+OFKMtHMXUVRRhYv19aizt8De9skrUBeV18sR6EMERBJRbNLpsKO2pgZnzpxCVuZhJCUm4KvNm/DuqrexaOF8XL500aOAFs+4tjW1l5l5mCkUY5lCUVA/qlVyRJHZUKSSEacx0WqcKCmGm5TX3SRJxTycqSk2qCLGIpbyj/oQfIcPHby2znfjaCKU161dA3lEGGubyMYYZQQmx43rRm1XnvL0kkUCbp5xkRnU5IkTWC7XCeNioFYqoJCHszQGKqXcJ5doG+WuWo5INeFDxChty5mCVCGPYOdeqSZVwGoxX9khvocjcIMhsDKjABJDJkL0OYUSc27d7415nCAN+I0xb4AjwBHgCHAEOAIcAY4AR6B/I7By5W3/qd+/9odz5SzXG6kB4aT/A0eQ0nPIxsxcDNKYGUF6d6IeD2tIGXnrEaPimIggfUxjwsMaE8gpfrjOwpSgD2iMuF9jxHBSgGqNCNbaWG7WexKM+FNCEoJ1iQjTGDEx0YznbXvwUUYOfiw+gT2XSnG8phZVTc2w29lVY8y22+2E29UCl8sOO6lC6XoSScqJ0hvs8Zd351oRIJKSck/a7XZUVVaiqKgA+uQkbPz8c7z26stYOH8uJk+agJioSObArlLIWK7QiPAxyMg4dK3NeY8nwpKKJn4n1LIwULg7EXpE5C1eNB9KuYypK5nju0qB9995Wzi3mwQpjZNKUVEhlBFjmYM9I2HVShBZKDjZB/YD7Xa5sHPnL4gIH+slSGncsrDRqKgo92LT3Y333nnbT4XL1J4qhbDvKiHyIlEsrsngiRUiUZVyxERHYtaMaXhl+Uv44IN32TXyJUlpTny9dUt3u83P4wj0GQJfnziH3+gzMTApt1Biymm53VSQ0L9vVvnoOQIcAY4AR4AjwBHgCHAEOAKBRmDlytskhkNrVx89B4fLyUKrBYI0sA/giSdO417Kj6kx4Z4EPf6qIcLw1iVIh+pM+FOiCXcnGCFNMCJEZ8QgrRn3xJsQvEuPITsTMCo+CRP1NizbfQBf5haCMMq8LBChZS3NqHfY4XDa4fSEvxOFTdSoYJQEFjZPofMOIpJERlQkRwN7OfvsoZE31H8QIJKwtLQUBw8exI4dO7B27Vq8/DIRofMwbfJEjI+JRLRagSiFoDD0Vxq2GvOQCpIUpd1dRMLyk/V/g1oewXKBEhk3Y9oUJCZorjAckoWPRU5OVneb855XVVUJtTxcIEg9SktSRm768vNeMoPyNtXOhhv70/d4Q+yjVEpGDIc98RjS0/d0VxzrbYdISpWyVRkrEp5+ayJKfQopSsPDxiBs7GhG2s6fNwdvvvEGvv/2W1hMRuTm5uDsmTOora2B3d6MmppqzJ/3pI/6lAhmGVateqtXUi54B8M3OAIBQCCtrBJ/TsrAnw35dok5B3caOUEa6NthXj9HgCPAEeAIcAQ4AhwBjkB/R4AIUkvO2iUZx9HkoHyUTD5KHGlAl7yKajykNeKvWiPuSjCy8PJbhSC9TyuEx9N4aJuMkobFG3DvLgMe1yQjRpOEOckGvGpNxYZDWdh1tBiHL5XhbH0j6h0ORoAS+MyrxUEJP52sUJ5QsRA1SrJQSiPKUomKGwJrKr7dqh7lBGlA5zOvvOcINDQ0wGq1YsuWLVi+fDmmT5/OnNMjIiIgl8shVyjY62gyLFLKWOg5hZ/7hqD7EWxqylWpgCwiDJ9+sr7bHSSClJSrr76yHNGKCEYUEhk7e9YMnD93Di+98LyfMRCRcE8/tbjHJCaFuc+aNoW1KebTJIKU1LKUxzOQC33PnDp5AnEeJ3tqn3AmBSnlRhVJ4+72wWo1s+vS9noRrjRGKkRCj4+NxuxZ07HspaVYv24t4nftREF+Hqoqy+F0Uu5kny82lxtup/C9yH46cjvx6svLQGkQxHaozmeeXgKaa3zhCNywCLjdONJsR2hyJm7X50NiIYI0lytI+/v9Oh8/R4AjwBHgCHAEOAIcAY5AgBGgXKSW3PGj0/PrqlsEgpQeMQO6uIELzXaEJxkxPOH6hNZTyPtfKc+nzoB7EpPx+6QkSBMMINOkUJ0ZwToL7kkw444EIwYkUAi8CSO1lCuUcoZSmDyda8EQnRUDE6y4O9GKPyYYcXtiMn6XkIjgeD3+sjMZivhEzDNZsf5QFtJPnsGJmjpU2h1ocLlgd/tkeqUHfZeLsaJkeUQKUCKpSQ1Kb/kKQX0oAe8bdI74X0CvHa+cI9ABAiJpJpBWApkvsPzCCeL7HZzO1KJPPjnb4xBPuSYpt6dnzbYF9/gopQIxSgViVZQXU4FxahXUnvdpLZfJEBEeDplMhokTJzLVqT45uaNmO9/vdsFub2G5TEnRyMhKpRKLFyxEc1MzC/OPVLUqVikcnkK5Mw8fZnWLOUU7b+jKI1aueA0KFsIv5N4kAnHRgnlMJXnl0b27h9S78+bO9phEUY5PJRvXm2+83jOC1O1CYUG+N3yfyEuWQkClAKlCN372Cfal78G5s2fR1NTEUioIGPp987UO1ne37zaAL7/4AiqlkC9WIEkVmDF9CioqKlrP51scgRsNAbcLNU4XhpsOQWIswB+Zi30GJ0gDfDvMq+cIcAQ4AhwBjgBHgCPAEejvCKxcedvvbUc33JWejwuNLXC5nQFXjxLbV+d0YYrBihCdGSM1JozQGfo0xH6YzoQQnQn364Qw/7B4Ix7XGPFXjREPa4wYRWutERG7LBgdb2Gk6P1aI0K1JoRozBhORkq7DHhUo0eU1oD5BhtWpO3DF4dzoD12HJnnS3Gmth51jjbZXH0VTzfaQxnvD0egBwiIBCiRWufPnUV2dhaSkxKw+cuNzPCHSCmBPG2/EXtLC15/7RW/kGhR+UdrUoMSQRilUCCKSEM5qUdVmDphApYsWYKVK9/EV199BaPRiIKCApDrvG97vtvt96CjvW5UVpRh6pRJ3r6pFUq8+PxSOOwOVJRXYP7cuaxvYj+pr3PmzEFjU5NfHzpqoaP9P/zwA2RySiEgErAKTJwwDmfOBNbJngjJ5uZmrHj9FZZSIIYZIAl9WLJoIVPUdjvO3u1CdXWVH0FKuMll4fjm6686gqJb+/V6PVSqVmMnUpPGjY9FSXFxt+rjJ3EE+gYBF1pcLoy1ZkBiyscQfQ4k1kxu0tTf79f5+DkCHAGOAEeAI8AR4AhwBAKMwMqVtw0yHVn7u5QcHKmhsMM+0CG6gUa3Gy+n7GHKTEGd2bcE6VCtCQMTTBiWYMYDWgtGaqy4R0sqUCtTj96rM+M+rRlSrZUpSu9PMGBUsgETTTYss+3F2oNZ2HGkGPsuXMT5pibUkdJTfHJyAQ6XHQ4ySwKFzDvhdJE6193jsFuxCb7mCNxoCIgE5N49e6CURyAibAwLoyY1ZVxcHE6ePNlplz/dsN5LQvqSo+NioxlBuXDBXLz+6qv44vONMOoNOH6sBE3thEtTX8RCZF9PVJzU6aNHi0B9EPukUijw3qp3hJBulxs///ijt9/RkSq2rVAooNVqOx3z1Q7Iy8tj6QWYmtaTh5SUnNlZPc9xerV2xWtJ1yNaSXlXW8PUp02ZhJaWZpbu42p1dPQeSxPicmDq5IleUpkwU8jCseL111j6AJbqpaMKrmF/SUkJoqNbrxspVans37/vGmrhh3IE+hYBmv+UT3zR3lxIjDkYqM91SWz5PwX4bpBXzxHgCHAEOAIcAY4AR4AjwBHo5wisXHnbvYZja//ZmoOUshqP3TkZ/wRuISqR3NW/PJCJYRo9gnRmFu7elzlIH9Sa8BCZQmkMGKbVI0ibCKnGgId0FkQm2jDLtBvL0zPweU4BEo6fQc6lcpyvrkdVYzOaiHBhdKgLcDmE0HjKAeohlyk83psS1A1QWjz2duAg5TVzBK47AiIhWVx8zC8nJ5GK0dGR2Lt3b6d93PHLz17STCQjY6LV2L9vD8rKSlFfX9djsrPTTrRzgF6f5Oe6rpIr8NXmVjf06qoqLFow3894SKlUYv78+airq2unxq7tItVtpFothKAzgpRc2+UwGPRdq6CbR4kE6c4dPyOqDUEaGxOJqsoehKiz5Mpg6lSlotWoiaUPWDgfNbVVcFO6kV5YqqurMXnyZC+xTXOK1Lg//fgjq10cZy80xavgCPQaAhTJQz8krMs+ConhMO7U59ZKDDkT+/ndKh8+R4AjwBHgCHAEOAIcAY4ARyDACDCC9MiHEksuvjtzQSBIyQm9127126uI8mu6kHzkOAbvTML/6MwYHS842DNTI60R92qNzOBINDqi/fdqTUxxSmt6Te8R0UlFJFeF48wYrqViAoXSD9UaMVxjxH0aIx4kElRrwOMJZkQn27DIsgfv7NmPr7JyYSw+joyLl3GqqhpVLXaQ/lNM8kmkrou/cQ5YAAAgAElEQVTMWsgIBC643C6m8KAcoaJrPNOQUr5QvyLmFvXqS9sDpN/sE2hkEVVh3W8Gf4MOlAyIeosoonrKysoQHSUo9USSk0ipX375pVME9u7Z7UdEknIySqVAYUEeO7e3lIWddqTNAZu++JyZBnnHo1AiUZcgHOX5aO/c8YufIRCFditVSnz33Xee2q7tO4CwbGlpYerbKMqx6lGQUvj+37/Z2qaHvftSnA/70vcy9WgMucmL7SvlKCrI73aDRPzQ8tOP25lq1FuvSoGJceNx7uwZz/dut5vwnmi32zF/3lxv36ktwu9v69axY8Rxek/gGxyBGwABusdwuxyIP34ekuQD+L2psOU/TYWKAN8N8uo5AhwBjgBHgCPAEeAIcAQ4Av0cATJpsha8KTHlYmXucYEocVFgeIAXlwtZFy/j3l8S8b86K57QGDFcJ+QivVdnwL26ZIzSGjBSa2SGSCOI7PQQpESCkskSmSWNIqMlDRGhFgzTmjGEjJO0FgylPKG7kvFAfBJGJxnxpDkdbxzIwaaCI9CePoOs0lJcqKtHjcOBFgp99w2RZ0P3p/KI/KQ9oq7J/11O9DFsiAtmhlICWqSyZcWDL71HYYNti3C0iHDruWzLU2eAZ2O/qZ5CzUlVd+rUSexOS8PPP/2Izz7dgIry0l7DoLm5CZPiJvipSMkoZ/369Z2qP4uLjyJuQmxruDqZIskjoNm5o9f6d60VEYG84orcqGocOXKktSq3m+XVXDDvSW/fI9Wk9lQwt/sLF86BXOmvZSHyjtpesGChD8FHRKkCH7z/LhyONi7u11J5F48tKSnGhAnjofbN46mUQxO/s4s1dHxYfl4u1LIIRCtl3rlC4e+5uTkdn3QN74j4LVv2ks81EfKoLl+2jJk/XUN1/FCOQN8hQD+8upzILa3CrxL34t9NBa5/Syua2c/vVvnwOQIcAY4AR4AjwBHgCHAEOAIBRmDlytskqUWrJZY8PLk7B3Z6BGAh5AF+FnC5cLG5CaN3JGKAzoqHtEbBNElrwuMaM2S7KOzeiEeYcRKZIVEhEyUbRmqtTBE6SJOE4PhkPLBTjyc0JoxPsmK+LR3vHMjE1rwi6I+fQu7lcpwls6TmZjQ7ncyECkRUUOGGSb14kZmulrS1LDSQQmSJ4CSlsFgcnm06RtxHa9pPxe4ppM4V8hLQkXQsEUtEwfKlpwgQqTdnzmxMnjQRMVFqQRWpUoDC4ntzefaZp5jjuagOVCoVWLZsGRrayRfq225FRRnmzJ7pVWtGq4kgDcOa1R/4Htan2zU11aDcp0R2iuOJi5vIiGaxI6ISMcVq9gmH9xgrqRTdMh+iOqmsWLHCi2VUpBAi/vRTS1jovtiu2I/eXldUVGL27DlMCSuOnXD44P33ut2UOK7KigrEqJXMBIryqlL9FGZvNZu7XbfviWI7a9Z8DN9QfmrnySefRGlp7/0o4Nsu3+YI9BgBF2B3u3C5qQV/SN6L/zTk1krMWTMCfDfIq+cIcAQ4AhwBjgBHgCPAEeAIcAQk5rw4iTXfLjMeRIWTyEOipQK3MKrL5UITgOlJpP604nGNiSlFhySYcXuCGbclWvDrRBt+n0BO9xbcz5zlDUwt+oTOgClGG15M34/P84tgOX8R+TW1uNzUxBShdlIssu7Tv0SEOmGHAy1wCsUTFh+4EfbDmolstrtB0mOXg1SiQAvxnAAcpBwlstRN80pQ65Jil6l2iQSitAXsMrkZb01TkM6nwnK5EtnqY7rTD9HttSGTIlCtVqPV9EfB1HupqbZea4MqWr9uLTNoEkk1lUqJmTNnsvD7jhtyo6G+Hkuff9ZLaEWrFIhWhOPpxQvhoolxHZbTp09hyuSJXpUjjYlyi/ovJJ12wt7SjGeeWuwleMXxkyHRiRMlbB6TirerxCYd99VXW30c3wWSlgjuS5cudbke/752/RUR2kuXLgUZToljiVQpsHjRgm6bNImtNzc3Y0rceIwjElwM31cp8O22b8RDerQWMd61aydkEWP9Ce4JE5gCWDymRw3xkzkCvY0A/e10u9DsBv5iPYjf67ObJaa8b/jdKkeAI8AR4AhwBDgCHAGOAEeAIxBoBPQZj0hs+bVDdHtwoqFZUO/19g2/T31COLagCHx9936M0JKC1MLC5UftSsLIHRqM/HknonclYrExFe/tz8D3x07AdOESjlbV4HJjMxpanHC1ECEnBHKDVIfEsjHTJGLbiBwVCDlSMjLGVNglHMoFiT5XpOebpDwmi68W36rsdWi6dB4VJUW4mJ6C4/E/4ezPP+DE379GyTdbcfybrSj+ZiuO/vgtzibEo3x3GioLCtFw4QzczlpvTZTugS4dXTJOaHhh6dYGmf7ExlIIu5DTkkKaFfJwfPft37tVX0cnWc0mhI8d7SWl1GoVYmJi/MPS2znZ6XSw8HFR8RelkiNGGYGpk+KYYrOnbvTtNNnprsyMw4iKUkHtIfGIKHzllVfanMe+1dgsTd+zG2Fjn/ASikT+kUP7hr+tZWH21zIGOtZqtWLsmNHe+qh9uVwGcrgP9EIh/h988AEU8lYXezKJmhQ3HrW19Inv/kJ1L5w3B7FquR9BuvrD90HzoLeWrMwMRISN8VP2Un7YlJSU3mqC18MR6F0EPD8qUqUz9ufhblMeJNZ8faBvBXn9HAGOAEeAI8AR4AhwBDgCHIH+jQDwD/9uKfhIYivE75L24UBZFSNIA0lE+RJd2wqKEKM1IM6Yivm7D2JDdgGsJ07jZHUdav2cjEk9ZgfcVJwedQWFZVMYt2AqRSQdEXTNwpFCBD2dRopEthJCviloW9SY9u5TzS1Qm4fnoZWDUZKEnOg65WEpRXxpuG4X7DXVqDt5ApdtJhz54nNkLFmE3QoFkkfcD600FJo770LyH/8Iy5/vhPHOu6C/m8rd0N91FyvGu+6E/s9/hu5PVO6BYZAUpntHwCqT49CixTi2cSMupaah9uQJtNRUC0S4B2qPRlh4xVImUM89/fRsCjv4v4RAY2Mj5s2bB6VHEUjknVIegddfI8Kv9wC7eOEcZOFj/UgphSwCe/fu6fRCkIJQRXkp1UpEU1HKMC46kqUBENSXnVbRqwfokxK9ilbqE4WYf/HFF6yN1u9Jwk6k8YGXly/zksOkuCSc4yaMQ3FxMSP5W8+7elfpuDNnzvgoSIVQ9LCwMdAb9J3mdL167V17d9u2bf4KUrWCpWc4XlLStQo6OIrMmlaueA1qWTii1KJCVYGnlyxCfX19B2dd++6qyko2x0WVKl3DiIgI/Pjjj/wHl2uHk5/RFwgwgpS+T4DXCk/iP005kFjyvurfN6t89BwBjgBHgCPAEeAIcAQ4AhyBQCOwcuVtv7UUrP5vcyEk+gz8ePYSYBcoxEA/BxD1VuOwo9LhQKOLnLQD3SKvvzME6Jo0iOHsDsqB6GIkjNPlht1NOVztcLU0oiE/DyVbvoJpxgxo/zISSYOHwBoULJRgKWzBIbBJe1iojmApq3PP3cGwDBqMxAdGwTJ5Coq/2IiaY0VwNtXDyQhzCtUnvlagvmkcHm2xQPvR3BJLZyDcwu+Tau/tt9+GXCYQkKQgVSvlmDNrBlrsfvrfnqHgdmFcbJSXJCQnenXEWPz84/aO6/V8/lNsNkRHURoA6qNInCmxL53I1VYSsuOKevedTV9+wXJjRqoEFaVCHoGERI+DfTtNEalZcvw4SDUrEKrCeUqFHKtXr+6yORDVQ4VI7fHjYllddL2oTllEGDZu3MhMnNrpQq/uSk1NRVRkJGuX2qY+kML34IH9PW5n69atCA8L86Z8IBJzyqS4XjUNo05OmzoZkSrqu0AwkwL3448/7hOCuccg8Qr6IQL0Y66D/c366vQFSCyZGGQoSAz07SCvnyPAEeAIcAQ4AhwBjgBHgCPQ3xH4B4k1+7nbjXmQGLLxUdFJxkEQuRTohVpguSaZJ09rnslAt8vrvzoCZJwkuNELyluX3YGGs2dxXqtBzqsvIUU+GrYBg2D+411IGTAQqcHBrNhCQpASEtpzYrQdYtUSIoVVKoVNSkTpQOhJdRp8D9LCxiLntddxXm9EzcWLjDCiecXIURcpjVlaVKYgZhObpV64+vhv9Xe3b9+OiIhwL+EluK3Le9G0RvjuWDB/rldBSkrQKHk4Ptvwt46VquzCuXH8eAlzsvclSMm8Z9fOX/r00oih8O++87ZfTtGI8LHIzMzsUH1I51F5840VkEcQ+ecxayK1rkqF7OzsLo+DCFJann36KaEej1EUhbyTeRM52Qd6IdVrXFycdxykoKUw+507en49WPqAsf5KY1I0F+b3bvqAV19dzvosqkhJQb18+fIuk9WBxpjXzxFoiwC7B3MDhrIKSEyHcYexIKG/36zy8XMEOAIcAY4AR4AjwBHgCHAEAosAudin5ay93UwEaR7mZxSy+3ThsbztLXsAXntIkT7gYwPQ+VunSiJiWPgyY6yBFrcTzVWXUJpiROGrL8L40F+QNGAQbINCYQseAlOoFKYQKoNhkg6FRToUVmlgyFFSoqYEDUNq8DCkBA9FSnAoUoJDkBYkxb6BUuweEISke+6G8aFRyFuxAqXpaWiqrISrxQW3wwWny4Fmt4NlpGV5am+dy9atkaSnp3sVpCJ5Fz52DMtpKRJy3aq4zUnvrHqzlSBluURlWPHqcrS0XEWp6gbqamsxe9Z0RKpaFaREkH66Yb2nhc6/ncT5zOa0OLd91m262u5LqoPUm88887RXCUvkYETYWFw4f75DglSs7OKF8xgfG+09l7BWKpV48803GbEp9k08/mrrdWvX+JlEkTp14cIFIBOlQC81NTWYM3u2lyClcdD1WP83Irt7lhf45MmTCA9vVZBSOoKwsaNhNup7dVhfb93MroOowKUcpORkX1lZ2avt8Mo4Ar2CAAuxF35Lyq+uw+3Gg/iNqVAX2JtBXjtHgCPAEeAIcAQ4AhwBjgBHoL8jQARpasba/7Hk4jZDIcLTMltDknvlTr+9Shgr6gmX9QuEbu9gvq8PECAySKCdXKg6moui9euwR62GZXAIjMH3IDlkICNFU6QhSGWh7xT+TkTlYEaYpkiHBEQ5KobpE/lqCaEymBUiZo2hodAPDoUhVIoUqRTW4GCYB0mRMvg+2KLHIf/LDagqKQTcLSxckeVU7Zxb6wO0r28TJ06cQGxMtB/hRSHbBoOhU9LvWnr+zdYt3tyd5EYfq5IzU57q6qr2Q5vZ14JwgV5c+izUygim+iNCjojJ11ie1K73gMjDixcvoqioCBaLBT/99BMjFImY7Opy/vx5zJwx3Q+r2JhIRvJ2Vg99pjZ+/ikzwRKJaDLHIpL00KFDrAt0TFcWUmuqPLlMGR5qFSZNmoSysrKunN7tY8T+vfjii35EL12Pl19e3u16xRMp16igThVSB5CamXLXUloDsW3x2J6sU2wWrxGUcC3UDD8iaPnCEbjhEHABDpb624WzTc0YbjkMifXoO/39dpWPnyPAEeAIcAQ4AhwBjgBHgCMQWAQYQZrzt38xZVf82pBzfIjpoL2KnhaugUTo3sMFEQNCIWquazRB91riZwkIMLRZiDkF0ZNRleB3ROg7W+pRmXUAOStfh/7RUdAPGITdA4ORQvlEpaTWDMXeQSFICw6GKTTIS4ZapCEwhwhFJDMDsbaEBoOKjYXZUz9CkD5QyshaM5Gn0iGwMiXrEFikoTAHBcE84B7onxiNjHfeRmVBLpwOUpFSnlIXHG43M/QiwWx/m3vl5eWYOdOf9CNF4ObNm3vto+Jyu2Exm1iuzBiVAkSQxqgVmDg+FufOnSXZYfttefaTk7lKFeHNQUqEHIXsNzX5KyYdDjvq6upQUVGOI0cKkZaWih++/w5rPv4IL774AmbPmoXY2BgoFHLIIiIYYXotxFtWdjbGjYthBCmpD1UKGZ595inWd7EeWgvbHjMz78jcOH36JCZOGO8lF0n5SeHxixYtQHNzM3O19x5+lY39+/f5hfkTyRcTrcapUwLB1wGaV6nx2t5a/dFqIQ+rJ12AWqXEvLlzmcL22mryP5pI5meeeQZEHIskMoXYv7lyBXOyFzH2P+vaX5WUlEClVCAyUs1yw6qUKqjVahw8ePDaK+NncAQCjQApSNnXiRs1dici07IhMRf8ENibQV47R4AjwBHgCHAEOAIcAY4AR6C/IwD8gyQ1/z2JJbfgN4Zs7Z+TDlUVN7X0AUEa6CcMXn9bBJrhBnlDO4mEcrjhcDvghB2XczKw/5nnkHbfKBa2HgiC83rUaZWGIHnwQFiCgrDn3oewf+kLqDyWQ9YXcDhcLNqemVB5MpS2xetWfE2EE4WNv7B0qZeQEokpCv3urYWIr4L8fMjGjkasSsYIUmqHzH0yMkg9eXUV53ffbYNSLYNaLRgc0blTJk1AUWE+jh4pgj45EZs3bcRbb67A008txoxpUzGBiEyWo5NyZLaaO4njI1IsL+/aclvq9XqBWCNiUKVgOUU/3bDOC1NbAs/e0gQKrT+wfx9++mE71q75iBkEte0PGWPt3bPbW09nG0ePHvGmKxDGo4BSEY596UIdgSJIxfFt3/69H0FKfZgYNwEXLlzorOudvr9u3VoQ4SpeJ8oTumjBfDQ1NQlpPzoi0zutWTiAxnD58mXIZDLmXi+TyZlq9dlnn0VGRkYXa+GHcQT6FgH2Del2w+50YdH+AkhM2cn9/XaVj58jwBHgCHAEOAIcAY4AR4AjEHgEjFnjb7Pkt0j0GfpfJxyA7XJ13z4J8Nb6BgFypHe40eLJb1Z7vABZr78Ew8hRntyiUlhDBMXo9SA0A9HmnqBg7AkaxEykjEFBsD74APJWrULtqWNMt0xKR3K+J0VjoEimvrm4XWuFyCIiL1d/+MEVhNe8efO6VkkXjqJ2yspKQc7vMcpWglQWMRY67S64Xc6OVaQArFazhyBtJToFh/MJGBcrpAcg1atSEQG1QsYIUSIh6RhSeopmPIIBlbBfpVLCaDR2offCIYTTli1bIJeRklUJtVoJhSwc+/buZiTziRPHGRG645efsWHDOry87CXMe3I2Jk+cwPpAJCgpTkXiz2+tUmDWjGlwOlqY+lQkIjvqXOnlS4wAbiUSFVDIx2L799vYKYGcu9Q3q8UiYOBDPEdHR2Lfvn0ddbnL+yn1QVsCefKkiSw/aGe4dKURqoPUur/88gtsNhuOHTvKDMmIgHU6nV2pgh/ThwiI15zWYunD5m+YpugzTeN3ulz48MgZSAyH1wf+ZpC3wBHgCHAEOAIcAY4AR4AjwBHo7wiYcv7yW1N2psSc65YkHcY3hcdvmIcE3pHeQ4BIKbvbCWdDDU5s3gTTfSORNigIhsGDoB8chJTg1pD6QJCV16NOi3QYkkOGIXHIUGYotXuQFNagO2Ea+QBO/f3vcDU3sVxvRIaJD+a9h/iNV5M4xm+/3QaFXCD+ROIuNiamVwgjaoPwJIf1J2fPRIwywqsglcvC8dHqD1i6A7EvV6LkRtGRAqij5N4cpGIfu7IWCVIi3UTSVEVEqlqFzz/feGVzHewhUu2NN96AQi6QnES6RkcqMXfOLEyZEMvGFKWUQSjU11Yyt7N+Uh8jwsbg+2+3Mcw7m38N9fWYP3eON6crEb8KeRhWvP4K630gCVJqoKiwENFRaj+yl0LWd+zY2QF6Xd9NpmEs/N0Tvk/YUVuU/5WWjudJ19vgR948CND1JuJa/B7pl9ffk/pFwMCJHy9U4E/6g9ykqb/fq/PxcwQ4AhwBjgBHgCPAEeAI9AECpoI//sGYd0BizIHEkIn307M7CYC9eR62eE9bEaCQvdID+2CWj4Yp+C4YQ4JgCaH8oiHYHRQCK+USlYZ484teD0Kzt9u0Bg9BavBgpAaTwZMU+sHBsEoHwxYUBD0ZO02IRW12JgOpvQfxQBNPrVenb7bEMVotZhBZ6UvkRYSH48KFi73akfdWvYVIWRiiPSHUFGL/7NNL0NzceJV23CgvL8X4CdFQqVpD7H37KmyLeSsp3FyG8LAxGDvmCbaeMjEOLy97EVu3bkFqagpKio+xMGsh7+fVw/vFjlFu00WLFkGp8O2DgoXakyqWCqUPoBJ1lX4q5TKEjR0DWotjEEncqVMmg4yKiCC92uKw2/HWm28wBatQB5G/MsycMY3lMQ3kPKW+lV6+zELqiSQmJS31gfK6rl27pscEJplotSpjqW7K9SrH/v37rwYJf+8WRoBSN1DeWFr6pcpXJEgpzsHlhK2qEQ8YDyf0wd0gb4IjwBHgCHAEOAIcAY4AR4Aj0I8RYCZNRatvN2bif/TZkBhyMGrPITgo7JgvNw8ClFiThc6T+ZKQY9Rtp3B6N+yUabSmHEc3fIydA++BLYjC6KWgHJ0pwaGMEE0hZ3qP4VJvk5TXsz4alzg2Gq8thNzuQ5EqDWXjNwcFQx8cjJObPoW9vhaOFjdanA6mtG1hVlZOIV3m1fmrm2aeiARpQX4eM/3xVT2OHfM4yO1bWOjz3/odQOcJhYCg/Z41U3s5mFHSpUuXcOzoUezZnYZvt/0dK994nYWbE5nWGvKuxKS48aiqqrwqZqQ+nTdvLpRkrOM1BhIUpUSmRUVGYsKECZg1axaee+45vP/++/jhhx+YO3xVFbOZu6J+cQxXvNHBjrNnz7Jclf7knUAOEjk6Tq1gJCltR1G4v1IJCuOPjIxEXFxr3z788EP8/PMvWL58GSMCBSyEcZFy8ptvvumgB627iST5bts3zOFdxDNaKYNKHoHKigrPtWm9Xq1ndr4lzglx3d4ZdrsdCxfM9eR4FTAg4nj58uUsfL29c7qyj9osLS3FuHHjoFCQiVIkYmJiMHHSJFD+V1qu1q+utMGPuU4IiOlLWAoToQ90LSnvs8PezObtmdOnkZeXi6SkRHz+2afMAG38uFiMHTMac+fOYSfR8f1u8Zg0tdDAXU4cbWiC3JrBCdJ+fKvOh84R4AhwBDgCHAGOAEeAI9AXCDCCNH/tf1jz8TtDdt1vDLm4w5KO+hZi3PhysyAg+JjQg6TgT19PhkxuJ+BsRlnBYRhUKpiDQ2AcHAKLx5meEYa3mGK0e2RsKEyDQpA8bhzKTxbB4WoG820SeUAX0CLQzjfLdOi0n5cuXcSUyRP9wsJlEWFYv26N51yRCG2tihzjKdS7vLwMJcVHYTYbsfHzT/HiC89j+rQpjARVq+SMeKX8oGzbE+ZO2yLRGR2pwpkzp1sr7mDr7bffZqSjeB4Ri5TfM37XLhw9epTlqGxpafGG41I1nYWqd9BUu7tzc3MZYUeKRrEPtKaxRasEgnTSuGjMmT4FLy59Fp988gkSEhJQXFyM8vJyiH0T1aG5OTkYT/lTPUZSVBeRrxMnTsSpU6fa7YN3p9uF1BRra1oElQKxKjnCxzyOgoL8HpOIXVHWrnp7Jbu2IhZE7s6dOxcdEdLevl9lgwgzUtB+9tmn+O6775hpEhHt1B8iyQVCrXvE71Wa5W/1AQKU27mluRk1NTW4dPEiDh86iJ07fsG7q97CogXzvKZq7LtCKRc+Fz5pKsbFRsHptAP9lCClb2A7XSeXC+ccLsxPL+AEaV/cE/M2OAIcAY4AR4AjwBHgCHAE+jEC5GJvKXztn8y5kJgyyu9IzsE/mvbhYn1THzxC8SZ6CwHyo2esHuV+dDnRBCeaG6tx4rtt0JMJ08C7kCqlPKOkFA2FmcLpQ26tcPrukaOCitYSGgJj8N1IfWAUTu3aAYe9Cc1wwU6hz0yF6/LRU/bWVbt+9dTW1uCZp5f4E14KGZ5+ahHsLc2orqrEmdOnkHH4IBK0Gmz6ciPeWrkCixcvwMS48ew8CmmPCB/LSDtfJapIoFGezNZtQXVIr4kQyc3N6XTw27Ztu0JBOnkSOacLuSmpAl8CjbZ7czGbzVCpiBwVCFIiaCdNnIDPP/sESYk6HDx4AKdPnURdba2f2lbsg9g3WhNJSirM995d5ZNH1KPEVCoZuSqORzzff+1C8bGjGBcTxTCNUikwTiWHInwMKF2C2IZYR3tYUKhyY2Mjqioqcby4GPv2pmPHz7/g008+YSrckydP+jfZ5tW2b772U5BSTtcukbtt6unqSxG/rh7Pj+t7BOga0bwikru8rAxHCouwJy0NP27fjrVrPsbyZS+ynL3jYqLZ9wR9Z8hlYew7QPzO8FVUi98XtC9szBO4cOEcQD/09btFMA1kP1O5nah1ubH08LESiTn7dYk5N0pC92184QhwBDgCHAGOAEeAI8AR4AhwBAKAQFJulMSc2yIxH8bQpFxIzAeRXVnX7x5JbuYB0+MUBdcTOep2NqG5/AKy3lwJ24AhsEmDmRFTarCUEaSUd9TCwus5QUqk6u4gIT+pcfBA2EKCoRs8FLkfvYfm6lK0EJ5sYtCj6q2zUE7L1R+8J7isi6otlYIpHCk0fu6TszA+JgpqIjPCxyJKHg4K6SZiTiQxursmglSvT+oUzEOHDl2hICX1aVZmxzljO630Gg4gRaMvQUr9fvXlZddQw5WHHi8pBpG8rdipWBuTJ09mytMOSUG3kAd01szpXoKUFKSRShm2frWFNUQkLBUirEiBSSrW48ePg0yQdu7cib+tW4eXly/Hk9OnI1atgjI8HOqICKiVSowdOxaJiYlXdthnz+FDB0Ckt5rUfh71K4XEZ2Rk+BzFN/sTAjRfs7Ky8Nwzz2DGpEmIViqgGDMGalkEIpVkAkdzxbe0/lDS+hlo3RcVSapqwfAsPGw00lJtcLv6YzSL8MMc/fGxu11MSfpuwZlSiSHzbYk5+yPJT+n/KlmJ2wJwN8ir5AhwBDgCHAGOAEeAI8AR4Aj0cwQScx6U2Ap2S1JzzwwxFZ2XpOReSDhfzp5KWEZLxhD1rjqrPz1E9vpYPQYOQrZRUja64XY4Wd5YCsmrOXUEe+bMhkE6hBGhpBQVzIqEfKNEjhIxSOZM3VVdtj0vxbGTABcAACAASURBVEO4Utg+mT1RsQVLwUhZqRT0PilXGTkbIuRATZVKkcZI28GwBQ+GNWQwLCGkbqUiZQpXi3SIR/VK5/Ref/3qYkrawUjxmDnZpINgDAnFgQUL0XT2FOwgBaAAuhh4TuubXdf07d+/ZkqutkQFEYFUIpVyFsZNJkQxXjMiMgcSVZXCmpSEFCoul0VAFhEOMnuifdOnTcXTTy1h5j5iHk9ShpFybPPmLzr9WJCLeXS0oJj09lGlZGHsnZ7cgwNEVdxHH36ISGYuJShIydTqk/Xr4O6hou2zDRugptyqKhWi1GpERqqhUCrwwfvvs7B8av+KxeVCY2MDXnj+OUZSR6sUiFYrEKVWYOWK15nLvM1mxbffbsPq1R/ixRdewJw5szFxYhyio6IY0UymSmR+FKVUQDyfCK0otQoRERHYuHHjFc367jh//iyioyMxaWIcFi2cj7feepOdc+LECd/D+PYNigDNK5pawtp/jhGpXldXi6rKSpw9ewanTp4C5QetKC9Hfb3Pj6V0mv+pOHDgAJvPlIeXzNhi1EpGlNLcjGSpNYR0G+w1+65QMeMz4bsiDAq5jOXsXbhgPlauXIGNn38GrSYe+9L3MiU75d9t7yNxg8LcS93yAO0CHAxwNzaWXHRKjBmn/39zXsG/mjKelaSfWi0x5QX387tXPnyOAEeAI8AR4AhwBDgCHAGOQAAQ2J37W4kl7+7f6bIGSMyZ0s1nyorpqaQeTkqBRRTRlU9GvfQowKu5RgQ8Bg4OuJjhBZlYOB3NcLpcqMwvgC1mHExBAxkpyYjKQBGLPvVS6H5qcAgjQBkhK6XtUBhDQ2EODYWFnOODhyJtkOAoTwSlWRoCE4W2hxIZKpgm0X4LKTqDg5ny1Rx8LzNWIhWsH6np03ZP97eXi9UUMhjGQYLLfXVhDpxugDhS5oXl2WYGGtd46W6kw202i595kpeE9JgikVqUVIqMIFXKEK2IgFohg1wuZ4Y6pK4kQ52pU6fiqaeeAuUM3bx5M0wmE7Kzs3Hh/HlUVFRgxYoVzPFcrJ/IVwq97WxpampiZJx4Hq0FcnVzZ6f2+H0KGX7u6SUeh3pBNRsRNgbxu3b2iCB1OZw4ffIU4saNR6RShSiV2qvGnDAuFrk5We32XVSGfvDeO4hShCPaJ6drTLSa5XMkZadCHgG5PMITwtyqzBPTBAhYyhHFVH0yRKplDFMiaJctW9ZhDlci1ShFAKlFKRSfriu95svNg4CLKTFdcDmdqKqsQG5uNuJ37cD6v63FK8uX4anFC5lyfPq0yZg6ZRKmTZ2MJ2fPwtOLl+Cdt97GCY+rfFuClPLnTp40yS/9AptnKgWU8ghW6DMfHalmKRnmzpvHzL02bNiAHTt24MDBgyCSXczbe/Mg2rc91Z8tg8R0EAONefgnUxYk6acgMeYtCMDdIK+SI8AR4AhwBDgCHAGOAEeAI8AREBG4Jynpn1/JP1FIt/+NcHgI0jaykb59NuCt+SBg9xgxEWfN/CuIsIMb5TmHYH30MeweFIwURjAGSHHZDjkpusWL61RSpwYPhiFkKKzSIdgdNBjpA2mfQIyapaEgEpKI0713DYD5rgHQDgqG7r4HYFNGYfcjj2P3gEGwSod7yNMAKkjbGY9VOhhJQ0KQNigEe5+QoTR7n5DCgK6DJ93rzf6JKMjPxfhx0T7h3q2EGssPqFIwl3Q55RkNH4Nx0ZFYsGAeVq1ahZ9//hl79+5FSUkJyFSnoaGBhXaLYd6+a1ImRkSEt7ajUmDq5Ik+M/rKTTqfTHrIBMifIFVi1aq3WVtXntXzPUQEUttlpaWYOmk8I4iFHIlKjB3zBHJzsnuUE5EIUlq2ffN3qOQKL0EqjFGBd95ayYxtOhrJ11u3sLQHMX75XUnVey2pDxRQKWWQRYxlOWSJvJoxYwY+/vhj7zUkHHwXek0qQ9/r6vs+377xEaAf0tL37sGqt9/E7FkzWDoNNrdVpCIWfnxgKRTYXPLMJ/aeGmqFEjlZ2cIgfaYGzQsiNkn9SaZdvp9VMiR79ZXl2PzlRlhMBhQU5OLs2bPMtMnXwEz8zFHlNL/40j4CGeXV+D/GA7hTnw2J8TAkKUchMeRPFO/b+JojwBHgCHAEOAIcAY4AR4AjwBEIBAJbbf8SeaiwsNkJtLhJp0jqOZ+novbv3/nePkLASVfE5YbdDVR7DITKDuyDZcQo7B54D1JCBsIc2reEoqji9BKk0lCmYCWi1hoihSF4ABIG3IWEO+9CsjQY+lF/QXpsFPKfWYKCzz7BiQQNyrIz0FB6HvbGOmSv+QCGoAEwSyn0XQyz7zvCNy2IlK5SpAYFwRwcBMPox3A5O5MR0aQipc/EzZ4Zr7T0MmZMn+pHahDBMWF8DJ55ejFWf/A+vt32d6Sk2HCkqBAVFeWw21uuicQgwsNgMCA8fKxPOwrIwseivLys3XBf+hgRaULl9VdfEcL9I4Uwd+rfU0uWMOd0er+3F7HdwsICRg6TelYkSJUKGS6cP9cjBamovquvq8PUiZP8CFKRlN63b1+HGBsNyVCHj2Eh8r5kFG1H+WAUqSLSVA55RBjCx45m69joKMyfOwdvvP46Nn/5BZKTEpGZcRgXL15kBDcnp3p7Nl2/+uhaEqFNCxlzUQ7aBfPmMpUnEeICoS4Qmn7zxqMe95tbShVio6Jx9sxZYUA+Hzv6vJCS+PXXX/OoloU6qX7KY9xQX8+iHK4fErdOy2fqGzEoJQO3G/IgMWTijpSj+P+MWQ8F4haQ18kR4AhwBDgCHAGOAEeAI8AR4AiICGy1/ct/pGUUljW2wOmysxyMDp+HolvnkePmHAlLd0AEKYBmONCQlQnD0BFIGDoE+wYIeT6vi0N9cAhSgqSgkHWddBCSpFKYB49A0kOPIXXaLBR8uBql5iQ0nisBHHVwwokGSuFAhJjLCThc5EiBZjdwbOfPsAwayMhVq3QoUoKF/KkiERvotSlEirQgKUwhwdAPCcaeQUHQ3DsClXnZooBU5Lpu0knkQlNTA3OyJ8LElxB5c+UKvzERCUKES3cISTqHwrK96jJG3Ckw+olH2X6RxPFr0OfFpk1fQhYRJijcPOTNpEmTQGG9gSD0qL9UTCYDIsY8IYTYe9qdPm0KHA57jxSknnSCLI/jd9u+RcTYMD/sVYoIvPTSi6D0Au3hnZOdiRiVHNFKCpMXFL9ERglFyPVI5OjEuPFYsmgB1nz0IbSaXTh35hQaG31ySRLGLspd3L3r6nOJ+OYNiADNHfp8HD58mIW1KxSiupPW4ra/Yrx1HpGaVCwKlgpi4vgJuHzpkjDSdu4FPvvsU0aQinOSvk+mTIrz/AhCRC37mfUGROrm6VKVw4mIfbkn/68h/5jEkoNBlkL8X0POQvG2ja85AhwBjgBHgCPAEeAIcAQ4AhyBQCCw1fYvd9hyCjMragG3g4UWC1qUm+dh4lbpKT1WEhHKnklFcyaXE01EWAGoOnwApvseQOqgIFhZzk9SPpLqsmdqSzJTSgsOReogKWyMnByMFMojGkSqyhBYycho4AAYBwyEeYAUpqH3waRUIv3ZJTj62XpcNOtRc7QAjWWX4WppEkfQSipS5ylFgGdi0Usyo6D0AaSMLT90EGmDhyJFGgRTyDDYqO12QuEDtc8UKoWFmUl5DKekIdg3QIr4Rx5GzYkj7HGfBFp0Fcgsi/KRMkEju1A3w+wTQtjfWvkGU0rG+IRoPzl7puAcTfkbPIRhe2RdV0ZJ5124cAGTJk30IwLDw8bi++3fsyquVrfJaMTYMY8zAlBUuqlUShw8eLBdArErfersGCLrN325kakuo8lwhsKMVXK89MJzjHRyOnuuHXZTKLHLjdkzZyKK8ruS6ZJKDuE6qEAq0vaW8+fPIW78OMjDw0E4UP5Xyh36+eefwWazoaioCJcvX2aqwfbOZ98kNEc9xU2JdflyfRDwGCYJ16J3roP4WSKF8urVH0DNQuc9ZmoeIp2F0SvlLDco5ROeMGE8nn/+OWbutXnzJnz33bf49ttvsWnTJrz33ntYuGAB5syeg5rq6g5x0mk1HgVzK/kaGxuDkuJizzm9M74OO9AP3mh2uTEv80iLxJjbfLs+B//XUtAoMWcrA3ELyOvkCHAEOAIcAY4AR4AjwBHgCHAERASSkv75z+asA7pzpUzZ5wL9x5frgQDh7iWnWa5RwOlyo8npQGVBHkyPhzHH9xRp7ygsxRB5Mk8i0yWq10Lh8iHDYBrxAMyPPY6U6CgcnrsQhe+8h2M/b8eF3ENorLnMqFx6DBaUrT0IQXcB9ZfOwzRqFNKCyVGeCNIhfUqQtiVeLVIykxqC/8fed4BHdaVZ1vTMdPe3Mzu9M7vTMzs7odsGSVUl4TDTPdM927PdbUBSJWWCyDmDTcZgG2xskrHBAeeMbYyNMSYoljIZoSxyEgZJIAQoSxXOfue+eqUqUcqBoPv46ntVr2487z7x3qnz/yfNX49dv/0dai9cQCOZDZcwSmik7iMOgGQuFWYfvPcezKFDhVJSVZFGRYShouKam9Tu7rq/deuWCItX2+eeZkJr165tt2kSgoOf+IMXucp8pnv27OklgpS5NpuwauUzYowcK0nLCGMw3tryhhhvV9W0npNViayM9DREGEMF/jTEijSFwhgagmnTpqG6uoXiExCh8PEJCYJALS8v6xUVrec45fveQ8Bpd8Bhs8HWZEP17SqUXr2KwsJCQXJ3VR1NRXbJ5ctYsngxzMbm9BBcx0IhajIgKjIMc2bPxHvvvYOcnJw2yPTmuTPHcFtjysvNRXRUOMLMzarUsDALMjMzmxuR77qFAP+rWXuCxkzHERiX59SkFkGTkDNTvW2Te4mAREAiIBGQCEgEJAISAYmARKA3EAB+pEk8uvadC+VwOB0i/6izWfvXrZt8WbmLCKjqUQovHUBtSQkSIy3I8AsQ5CEVny1Jva589iRIrTodEh4bhOznV+DKvu9x62QBGm+UoqmpDo12O2xq2LVdCI3R5FCi5GmW7KTtO19d2EQtewNSIyOREaBFkp7kaN8qSH1hR6KYqtojAwKRGBGF+orL4tqwu0hSqkn59n7ZSNJR+RVmDPEiSBlyn33sqCsstvuzYY7CNS+96Mp7qIaFmzBv3jxBuqhkoa+eWFeE7VL95gopDw0JwZYtW9okbHy15asfX8fq62oxc/pUNymrhLSHYueO7aJZX3V89dfWMbZBwqmutlaEwnOOsSOGYfq0KVixfLmYH5WgrW1qfe49X62Vl8fvQQScwLkzZ7Hi6eWYPGEiYiKjEBoaikWLFqGhoaFTPwBwDXCjCdKcOXNgdoXUq6prNXx+6eKFOHLksMglTBmxWs8X6e+5rtRyraFYVlaKUbEjEG5pzhVssViEErW1OvJ45xH44lIZCdLbf5+Yf0KTxFdObG/cAso2JQISAYmAREAiIBGQCEgEJAISARWBM2d+okkpOvlM9inYSJCK8OGukV2dfwSQNbwQIOwuclQYZdkdaLh+DYenzBRh9Va9H/b7D0J6D+XoTHOFsas5TOMeC0LF/jRBj3MdMBctiVAl9FrRFlM9yfB45YHaAbvTjkbYodh7ec2mQx/UAOYDC55CRkAg1LH4Ii376hjVtAf9GHavRZpWh3h/LfZPn4qG6krUUGFNTO6jcGWeK5IiJEJjIizCrV3NTUh15+5dO3uEIFWJlY/ovs5cpy4jIRKCDA8nAaqWaW1xzJg+1YtcJYn07LPPirqt1fF1vCUJxH5VN23PMVRW3kDsyGHuHJ+RFgMijCE4eCDLV7PdPnbu7FlBWpWUXBJhzJ5j6XbjsoF7GgGGoJtCDcIlPtxsgdlsxtixY1FZWdnujweeE+PaLisrw5NPPgmj0QSqN1XFNpWkE8aNQdze3aivr3NVE3/EPZvo1nu2O2PaFGEM5u7XbMaaNe2rxLvVcb+q7ERm2U34J+Y2aRJzTmtSim2a+MJH1Ns2uZcISAQkAhIBiYBEQCIgEZAISAR6A4HU1J9q0oqLZ+zPQ6ODqrhmpUm/eh65RyarEJA0MnLCUd+I46tfQJxOj0yRC1SPlB4iR1WykSZLfLH9uAA/nPv8M8WJmColKtYcVBUL/ZFQUNpINIn8oU5xnGQh/Za6KCBFo4sQPrnlDWQEDHLnAlXHdzf2KXq9MGw64KdDqi4QSUFBoHlU/pqX0NRQo+BBbO6RNdORYZCIIyk3btQIRDHPpkuhSYL0jdc3t0tcdrQPlouP2ycctGkgpBIoERERqKqqarefl9evvYN4mTFjhqjb3hg4R5JHNptNhBJfunQJR48exffff48333wT69atQ0VFhVczJSUXERHerIRjiH2UxYgTxUVe5XrqA8eovlqSuD3Vh2znHkTA4cSNigqMHDYcJEfDzBZQdcnrguu0MxvX99o1a8CcomzD4lJyUg0+e9ZMXLx4QTTncNjgFImfe5YgZf9PL1XC+tXr22I2C5W4rYlJV+TWfQTsOHG7Dr9KPA5Nch7+PO00/ioub0Rv3ALKNiUCEgGJgERAIiARkAhIBCQCEgEVge34U401d2fogULcslEJ2CTyXnb/Bl+20HkEqNJ0CuMip70JF7d9gvhHHwFzYqpEIclM9X1P7tN1eiQNGIiC1c+jwW4TYfMO2igJQqeNmXSTJST5ykfqK/FxiAvSITlQ123Tqe7iQoyZxoBKUrZl1QciTatF0iOP4uz2r4TMl+Y9NGy6nzbmFpw1cxbCPEJjzaZQPLtiOdpzmO/MPHNzjismLh4EqcFoxOnTp9ttZtd3O7wIUo519KiRwvxJcRvybuLmzUqcPXMaWRkZ2PbF59i86RUsXbwI06dOQezIEYiKDBcEktnEsH0LzriNZJR2Dh3aL/I3qkQP+4uOinT1592X/PTgIaCS1Z4zI5F//txZ7D+QhYaGOsXETImt8CzWqffsh9fftMmTlDy36rVhNiEn57grdKD1vyee4/z+u50wiZyjKrFvgclowoIFC3Dt2rV2f4To1MB9FHY6HXh906tiDOp1Q+Ox8aNG4vq11lNF+GhKHmoNAacDVxsa8HhGNn4WV4Afp52AJv74WPW2Te4lAhIBiYBEQCIgEZAISAQkAhKB3kBg5cofaZJyPnkkIx8ltQ30FYfdleOstXt3ebyXEODzMc3EAdzKzUXKr3+DJB3zjvYOKdqyXaufPw5Om47Gxjo4bFQT2wRB2qs8oBNocDpxq6gAex8LQrIIa+8ZE6qW8+vu5ww/PdJ/PwS387NFvt77Kgmpa8k+//zzIrRXJUmpOps1c1qnQ9jbugJKLl3CyBHD7giV37t3b1vVxHc5x4+BY1KJF+5pNHPk8CFcuXIZRw4dwM6dO7Dp1ZfBHIuTJo7H8JgoUZ6kkckQApK+zMPo2Qbfm0wmHDhwwGsMX36xVTjYU0nLl8EQismTJ3dIserVkPxwXyJAFW9dXR3i9u3DG69txtPLFmPK5IkYMSxaqKw3v7pRUdSLi51KzK5tJDiZYmL5siUINwaDuW65JrnWkxLjlUbb+H+X9TnWGzcqEBMdCTVFBtuwmE0YM2YMzp07J9rpC2Xy9q++hMkY4r7GOJ/hERYU5OV2DSBZyxsBpwNVdjsMh/Pw8335+NPUYmiSs6f2xi2gbFMiIBGQCEgEJAISAYmAREAiIBFQEfgo9ad/mVpU+L+SjuLY9dvCR10SpN7PKn32iV5HNgeaGm8jdeRIEW5O46LuEnsdrZ8SoEVGeDiabl0TIf4Mz+yLQHKG59eXl2Hfr3+FFCpIAxja3jekcEf7SdcGIUkfiJSAgciIHYG6mzfupzSk7iX8Hp3szVSeKeozEoljRo9EZaV36Lm7Qhfe3L59GzOmT/EiOhkOvH79+nZac4rwYE9iU00FMGJ4NGKioxARruRbFAQozZxaEKHhYYoxlLInSaqWMQuCdNeuXV5jePaZ5Zg6eSLWrX0R3+3cIdR8V69e7XUVntcg5Ie7hgCJR67XqVOnwGI0KKkhXOknBKluDMHbb70hFJ5KuHrXhqoqQLe88TqMQ//oJki5fj/+6H3RKMu0tqnfbf3sM4/ryvUjQJgFqamp7qpqWfeBHn5DBen+rEwvrJiWgrl7ExPiRG8kadVNJWxbjoufWx5T6/T3PX+ebHI48GTuSfxlfC40kiBV71jlXiIgEZAISAQkAhIBiYBEQCLQewj84qPUn/5zclGxJukodpWUCQljVw13+vtDTbfn73CiHjYUrVmNXQEDkaLTIdUV5t1RIq/b5f7v71Bz8YyilxIEafODbrfn11oDVJHW1yLx93+AVR8Ahvt3ex493EaadhASAgchcVAAErWBKH73zR4xNmoNkt46npSUhLDwcLfyiwRidGQ4zpxpP/y9o2Oqr6/H8qeXeBA5inqTuUTb3JxOMGQ+MiLMY3wK4elJmrb53kWYUt0WPOQJDB3yBIyGYIwcMRxz585FXJxC4HAcJGfq6qrhtKtWYW2OTn75ACLANcD1uvK557xCxtU1FuEyGtvx9XbX7FsnMduDh33t3fM9DIP/gEiLQm6SIH3u2eUi13Nb9VmXof/hnteu2SRUz08vWyrmwDJ9sbGfyyWXEOVxnUaYQhFmCManH38orivPsXi+V8dHw7TS0lJkZ2dj9+7deP3117FkyRK8+uqrapF+vadBoqPJgVfOXMaP9x3eq0k/4dQkHZvRe3eCsmWJgERAIiARkAhIBCQCEgGJgERAQ4L0odRThZrkbLxVdF7JrwhaBcmtLxDgI636WEvP4bqTpxCvewQHA/yEQZBVP6hPycKURx9H2ZFDYgVQKeToi7VgB+qcDhyLHYMkf797kiBN1uux328QMv0HwaobhLjHgnAr99h9F2VfUFCAyEiG6LqIRxehqCq/emLNUzH21pbXYQgNdvdjMZkQGREh8jC21gcNwRoa6jF54ngwZ6h7jOpY79irORjp5G0Wbt7DYqIxbuxoLFu6GJ9+8hGyMtMVdazTF9FPEzIbnA67MLNRFILq1djaKOXxu4UAiTaGqTOXZ2NDQ48Mg206HE58/PFHPglSKphJYnKfak3qdp+FBfkwBg9BhEcaiYkTxsJmaxKmeG11sH37dgwdOsR9XXBcfGVmZIjwe19EZFvtdfU7/r9QX1ePCePHusdCczOLIRhrX3pR5DPmWDgnks8kdq9cuSJUru+88474oSIqKgqDBw/GkCFDRFoLqtr5mjJlsjBZ6+rYHpR6NjhFmpttP1zDnyYdO6NJO1miScn/V3nLKhGQCEgEJAISAYmAREAiIBGQCPQmAtuLfvznqUUHNYk5WHL0pMgHSQd1ufUBAnw4d0I4uaPRgab6GnxnNiNzYCBSdFokMdy8h5WQ7Skzk3WBuLzzWzQy2YLDruSj7cXlwBB+hx2ghi//xXWw/vIhJAf2XVqB9vBo7fsU/wBkjYlFXW0NbOL3BLswbfJFw/XBSupQFyQtysvLMXLkSK/QdIvZgI8+UMJ8O9RQBwrt/PYbLwUpQ3DDjSHC/Ka16hwfXytXrhQO3SRMTOZQGM3BMJqCxd5gHCpUdLGxsZg7dw7WrV2HL774AocOHcKFCxdw48aNHs2n2tpY5fHeRYAknN3WiJKSizh65BC+2vYFNm5YhyfnzhYpIdavJRHHvxrd++OkhoInJSYKErR1Ut6I2BHDcOzYMUEAqvU6i0JZWRmio6PdzvPsj+RreXlpm03RRG3hwoUwm5oV1aw3a+Z03KysbLNuT3+p3h8sXbLYlQs1VBClzKc6Y/pU7Pjma2x6dSMWLZyPKZMmYBhzppqN4gcT5vk1Gw1ef3+IgUL2mhAdFYHKGzf6feg9/w42wI7jZZX4x6Rj+HlKAYLic6b05q2gbFsiIBGQCEgEJAISAYmAREAi0O8R+EVq6k9/llp4QhN/HBMy81HZRAdzqSDt6YdKX+2J/J52oNFmRwMacfr997HTLwDpAUFICAxEsm6QeN8aSdcbx5O0Wpx4dRPsDifsDLHvHv/ga9pexwRB6hDeVLj6/W7E/fLh+4IgJfa7A3Uo27ETzNzLefQ2Vl7AdeEDH7qZb3HixIlugoIkC4mNlSufFXlnu9Cszyo0VfIMlRcKs5AhOHrksM/yPKgSpB9//DFCQ0MxYsQITJo0AfMXzMOLLz2PDz96DykpSSguKkJ1dfUd7aiklbq/o4A8cF8hcOrkCUGuBQ99AnyRXCOZT0JtWHQETp862e35cM1xy805LtZruCukviVRql4nY0aPxsmTXe+X63batOmuPMAK2TnkiT+0a25EFeaoUaMQZlFy8CqkogFb3nit2xh0ugEXZq+/vtmLIOWYaJTG1BYmQzAsnirwFrmCPfFVlbD8O0TDqeLi4n5PkPI/k0bYcbGqHo9aj+FvUougS8iRJk39/o5dAiARkAhIBCQCEgGJgERAItC7CHyU+tO/sxYUaxJy8YT1OC7V1EPIGnuZGOv0Q9kDWMFBUo3koMOB2tKLSPzdf4GmTGnaQCQEBiFFN0i87w0itLU2kwL8cXzmPNgbGmBjeH0vrwNPYrHq8jns89fDytyrfayc7Up/KVodkn/9W1RfuywuGZLKvY1Xdy4DkkE2mw3z58+H2YOwIEExe9ZMQTr2FLlYcukixowaKdRxJJ2izAaEG0Lw7Y6vxRRUYspzPjxGpdylS5eQnp6OkpISMSaOWRkXF2MvL0jPAcn3dxWBjLRUL7d2lVQTBlxmowjnVtdMdwd65YfLGO1arwr5aMSI4TGKY7z7WlHCwJlL9/Lly2JNdvZ64Vp+4YUXvAhS5sn9dsc3bU7h1KlTQjltsTTn5+V1lZyU0Ga9XvnSdQkmxO9DuDBBa3azV8+RuuffFpbx/Ew1KYlUQXibDIiKDMeEcWOw4Kl5eHnDOpw/f14SpDRshB1VTTYMSc/BX6UVYWCcdLHv3Zth2bpEQCIgEZAISAQkAhIBiUC/R4A5SB9Ozi/WgI9UwwAAIABJREFUJObBP+k48m5UKQRprzxZyUa9EaBKhM71dhxbugyJAX4uY6ZByAgIQqpOC6uub8PNk7V+2G+MROPtW31EkCpZTkWKSHsNEv/tN/cFOUpCNUUfiISAgTixZp2g7WxOns17n8CjEQoJCk/SYtSoWEH6+CIuvddsRz45UVNTjelTJ8MQOhQmQwiizEaMGR6NrZ99Ihrw1Y9KdnWWdOrIiGSZ+wsBroUvv9gqDLbUdeq5p6KT4dhMrWB3OLpNqFFZPXP6NFg8coOy/c8+/RihwR55Py1mkf5h0aJFuH79epf6ff/992E2N4fK8xp59ZWX28xBunfvXoVUDWsmSEksMqdpn2+uP3H5eXkQZLWl+W+Jeo5IjPK6Zx5iY2iw+KFk+PBoTJ0yCU8vXYxXNq7HF1s/Q3p6GoqLC1BWehU1NVXKVKS7vcCB/zMylmfEkRP4H2nFGBgnFaT9/oZdAiARkAhIBCQCEgGJgERAItC7CJAg9U8qKNYk5Tv/MiG7wlp6o4kh9rTnkVsvIyBc64HreceQ8fivhXKSZkApuiBkBAQqBKm+b9WUadoApPzrf6D60jk4mCO11wk/5mF1MgWr2LIiwpGm7ds5d0U9yjpp2iDEDwpARuCvUH/tCpqcVNzeuwSpSkru3LkTRg+ClIquyMhw5Ofnd4nwueMqcREcH37wAV599RV8//13OHLoIM6fP4fbt27dUVw9wPGpL/WY3PctAs34q+eCFybXtMeLa1y8VGJS/a7nxkozpnVrX/Iy+gqjEpGKxDCzINzMxlCsWL4M9XW0t+veGKjsfPaZ5WCbniTfhfPnsH7dGne/DAG3WMwwmYx49plnhGEUCX312uoIAnFxcTCbmg3GzKZQLJj/pEsl7buF9957V5C3ERa1nhGxI4eh5NIF3xV6+6jDidKrVxEZFoYIl4mViltEuAVjRsdiwYIFeHnDBuzc+S3278/C2TOnUVFxHU1N/CHJc3OdO/G3k++VdBueJfrbe5o0MQ8vt1UFp6FJPYGfxhXKEPvevR2WrUsEJAISAYmAREAiIBGQCPR3BNwEaUK+U5OQU/7x+bIm5p6UBGnvP5LRPZlEw8FlC5Cu80dqHzvW+yIGM7Q6xA30Q/mx/SIxKFdCb6sihXu5Kzr92PzZyLhPQuyp8o2nkdZDfkhdtBAOu73X6eSeWJVFRUVeIfYkNugaT6OanthIFjFUvqGhQRgmSUVoT6Da923cunUTP1wuQV5uDrKyMsRrf2Y6cnOyUVp6FU66qwkyi3v+nVAInZ4YaV1dLZ6cN9utdGY49tw5M0UOUs88oVERYdifleHqsut/q7hG33hjs1A8q0RfmNmA1JRkVFRUYNLEcTAZQwQ5K743mwSZumH9OtF3Z9Y4jZ5Isoa5yU4Txo8b49NcTCVeN736sjA5izArBC4VmmPHxKLievld+1GGeVFjY4YhymxCuEsRyzyiL65ehWvXylFXV4fGxsZOkcc9sXYehDYa+dOkXSGLPz9/GZq0k9AknZAmTf39hl3OXyIgEZAISAQkAhIBiYBEoHcRIEH6DymFhZrE3JuahBysLDgnVIO9rxx8EB5jujeHJjhxPfsYEn79WyQE6ZCupWpUf1df6VodEgcOxPlvvxK8qEL5KQ9q3Ztt67WplLG5CNLTb7wKq1/AXcWgo+fAqmOeWD2SA3VICPwNqs6f7kGKqHW8uvtNZWUlhsVEuZVyJHxMJgNojtQTG0kdEkZ88b1K8vRE27KNnkeAij4q+xiu/f2u77Bh/VrhFj8qdoTbaEs1RxIKTpokxURh5oypeO/dd3DhwjmX2s3RY7+llJeXiZyg7I/rMyR4CN57920smD9P5K5USUwShYsWPIWqqtuAMJXr2t8qrtGdO77xVqyajXjjtU0C8Ly8HIwYFu1xzVDJynEFY8uWLZ06KRcvXUJMDJ3slTB7thMTHelSwno3pRKvz696DhHGEES6TKpIRI4dMwo3Kq7fNYKUP4LMmDIFESajF0HK81FTXe2+/r1nJD91BAEb78L4AyqA9LIK/DjtBDTxhZN7925Qti4RkAhIBCQCEgGJgERAIiAR6O8IpKb+9C9S84v/Jj73hiYpB+OPnYDdLvzVO3IfL8t0EQE++tjsDTi+bDFSB+iQGDgI6dq7S46SGKTxkHXAQJzYSGWUU+RA6+IUO1RNeQQUdlWA3YHL8d8j4WG/+4IgTdIPQmaAHgmBWhzyexQFa14Qc1ZJjQ4B0IeFPMnKqZMnKfkWXbkCBz/xB2Ee04fDkV3dZQSoJH5t82ZMnTQBwyPDEWUxIYJmWi4STiUhW9s3KzmNWLXyWdTX1woyvCfW/+nTpxAZ3uzYToL0yy8/x8kThQgZOthNVHIMVHYmJsRDON65wpK7Au2hgwdE6L46X+YjnTVjqmjK4bDh+107FXLWbdpkEq7rFosFO3bscJVrW0XLa/DWrVuYPHmSUG2zL+ZTZV8lly7dMWwVy9UvrEK4qZkgJTE8OnYErv5QctcIUg527erVMAcPRaRLDctxTZowDtevX7tjLvJAxxHg/4h2B2ADcOZ2DfwzT0GTfMKvv9+uyvlLBCQCEgGJgERAIiARkAhIBHofgcRjm/45LvewJikXYQdyUdvQ1PE7eVmyywjUXLyIlP/3f5Gi1SI94FGRc7Sj6sXeKkdFZLqfH3KenAe7wyYe0LqmyeoYLAqdwDykDthsTtzKy0bcQ35Iu8tK2vbwFcpRfRD2+wciRa9DkjYA1n//DaqvXLmnlVMq4bJh3RphlvLaa69i57c7kH3sGEpLS8XYO3bmZKn7EYHiEyewYcMGjBwxAoMHD0bw0GCEGUIQaQpFpDkUUeZQRFoMbgJSJQt97VWClApIGvFMmTQR585RTdr9vxhZWZnCwZ6EG/um0/ue3bsE5AsXPOk9PrMRc+fMQnX17W6kA3Hi7NkzGDlimLttZX5GoU512Jtga2rE5k2vgDlDm/FQnO0NBiMSExPaTUFMbOrr67F06VIYDUo77IdGTZmZmWJ+6jXqub5e37xJhNirClLiMnxYNM6dPeNZrM/f7/jqKxgGD0a4STlPzNEaGWHByZPFfT6WB6lD/kTNqIpGhxPX6xrwm0OnoUk+/VDv3wzKHiQCEgGJgERAIiARkAhIBCQC/RgBXRF+/JC1OE+Tklfzs4T8it+k5+FsbX2PhUo+SA8t3ZqLA2hiALbNiQbx3o4T772O1IBAZAYEIiGQ6tG+daz3RQKmaQNh1etwJDwKtXW1YH7Q3t7YA7MYOu021FWWY1cQx6CFNVAvVLUkI32NtSPHrHo9rLpApGoHIU37CDK0QcjUMp0BsdYiRe+PpEDFcImmS1bdIGRoB3WovxRdINKo+mUfej2S/QNw6q3X4KD0h+Hlgl7ubfR6tv2eILd6dkSyNU8EGNbMl8Nhh93WhJqaGty4UYHLl0uEMrG987f9q20guaaQf0oeTCoYw4UBkkHs+dlsNiM8PBxRUZGIiY7GsJgYREZGIiwsDFRM8nthWOSlpjRgxrSpuM68mF00TVLH/93OnWAYuUpEUuGcc/y4IF8zMzIRHByMsDAqTBXTIrqlCwK1i+Qs+715sxIzZ0xz9xlpMcE49AnkZGe7T0F1VRWWLFoMi5F5Ny3ixTEQi2HRUcjJOe4u6+sN+6Eh1JtvvukVzs8cq5s3K+H8vgjSD95/T5DYER6YREaEtdufrzH05LHTp05h6OBmRS/PF93rm/PC9mRv/act/p9IMTSN/2psNlgOFEOTmD2+H9+qyqlLBCQCEgGJgERAIiARkAhIBHofAWHSlFxYrEk8jr9NyId/wlEcvn6z/zyJ9NVMHQCNF2B3osYJ1FRcRUqEBen+g4RrfUKQHhn3QIg9ScKkQB2Sfvs71FXeEARp9/VgbYDMxp0KQeqgC7yjEclDBotQfxKPJEGt3SBIMwIUkjVNqxNKz2SqPfV68UpmSgEdcddivzZA7NN0OvDVEfK1ZRlrgBYpw6Jhq6nmaUYjad9eBa8NXOVXDyQCJNjo8L71s89EWDvzgDLUOiLM7A7zbmvi+Xl5iI4MF/kzVfKRe+YYpfJvyuSJeOnF1fj666+RnZ2N06dP4+rVqygvL8f58+dx5MgRvP322xg/frw7RNyzHZJjDAdvqKezfOd/XOH8SBC+8cZrgshVxmYUCssLF84LgpTmX7NmzYLJZHKbJpFMHSdMi7oW2i3yIDc1YsXyZe5+I81GWEKG4OuvvhSQknvlD0aXSy5j2uQpgiQNM6uu8gqGY0fHorCwwFX+zotfnR+d3U3GZgKY4+ecuLFMy233ru8QYQpBFIlsNXepxYR9e3e3LNqnn6urqwVhToJYHRfVxNu2fdGn43jQOhMEqZM/qtrR6HBg2vEz0CRkSxf73r8llj1IBCQCEgGJgERAIiARkAj0ZwRIkD6cXFSsSTiOn8fn4n/GHcb3l8setOeNuz8fkU9MMV6ogRNXkuOQEBCIdKEeHYRkfRCy/O++SVOqbhCs+gDEBwWhprhIhIz2akZaF0HKncNFDGTPmYVkfxKbJGv1SHYRpS0JyfY+k/xkfao7U3UByAgIQLrWHynagUgLCEDGwADs99OCuUTjfv2vSHr8EaTrAsT822vb1/fsz/rYr3E9K10oYuu56nyQHXd/McoR3K8IkDykM/jUKZOFizqJTZHD0mzE66+/7pNc85xraekVjBwe4yazVAJy2dLFyD52FNXVVZ7FW31fVlaGVzZucJOJKjkWZjEKY6cjRw4rv3x04RcCEqBLlyzxaNuImOgI0FxMJQ8PHToEs6VZQcr+Gfr+zdfbxZjVcq1OoMUXavm333rT3S/zsUYYg7F+7UvuflXjnKKCQoweGasoSV2EJQ2lqM6dOXMGLl265K7jqQhV+zl69IjbAEs5ByR7w8C5+9qKiwoRbTHAU0HK/t54fbOv4n16bOzYcW4lr3oeXneZW6nz7dMBPQCduRWkYPoZJ9afuoy/3nNAEqT9+WZdzl0iIBGQCEgEJAISAYmARKD3ESBB+k/JJwVB+vfxx6GJP4K3T15wk1UPwLPGPTMFu3CmBRrtjTi+fCnS/LWKC7o+CGkBjyAtoGOh3b7IuZ46ZtUOQoo+AHEDHkLZ3vguaMC6ALcQTDWrpk6/+xbi/YKQ6T8IiSL8narOzofZs86hgTrsH6BF6sM6JA8YhFT940j/j98hMzIaWfNmIXfzOpz/5mtUHM5C/rPLYQ0I7LKCVJyDAD1yVz0Dp5Nh0NTQMXmA3CQCvpWBncWFhBMJt9WrXxChzMz/SVKOjugLFy4U5GlbbTL/5aSJ490koCDnTAa8tvlVVzVBzbTVhPs7m60Jb215wysUXiH7jFi/bg2aGhvcJKG7UgfeVFVVYdzYMYLEFekAzEZMnTwRTY2N7tpMLTB//nx332o+VLrDX79+XaQhcBfuxJtdu3a6saFZFXOzPjV3jgiLF2Sf6wcdNpmemoqIsDD3ODl3vkwmI+bNm4dr1xQ1qydBqg6FatgxsSNFnlW13pDBg/HDDz/4xIzh/6OHRbld7FmHxPhT8+Z0mNRW++7pPfOpqqkOlLkYsXzZUrEWiZkkSTuPuPhRUo06cTrxdekN+O3eP6X37whlDxIBiYBEQCIgEZAISAQkAhKB/ozA9qIf/23yiThNQnbtzxJznZqEo1iRfRINIvdkM2kllXCdf8hpWUN4tTuBuvKrsA4eglS9TqgjmfczPeARkf+yp4jOrrZj1QWJ3JxJDz2Ek+tf6fUsmlxhSiAu41cVxMrSkpHoNwgZAUFI0hMbJeQ9hXk+GSIfSNy0SOVLx3yiOqQNJAnqh+SH/RDvr0X84/+G1D8+gYPDhyNn4VMo2PwKLuz8GteOHMLt8+fQUFkJR6PQeAoKk2M4t+MbJOkfRxpzlnaRkE1mXtPQwai7fBl2O1PO0odYbvcTAioHpu67OnYSiDdv3hSh6UVFhV1txqueSjh9+uknCAke7A4xJzE1evRokFxsa2P+ywVPzQPVhyoxF2424umli8Dxdip3qDAcqsPkiRMQblYIO7XNcWNGofTqFVd7bY3ozu8uXLggcpyqbVGVumrlM7A7mn9sIOmYkZEhiGGWI5HKfWhIMF599dUuk3JU0UZFhIlcrBFmIyJMoZgwbgxqa2u92lSVpDt37BDh/81jNcFiMcNoNGDlqpWoun3bZx7nmupqzJk1w+s8DB06FEePHvXqR0WH52329KkI98hBSlyGRUegsEAJ6VfL9vWe+VQ9Q+yJxdSpk3Djxg2fc+nr8d2P/ZEgZQ5SO/9TdDhxpKYev9h78ENN1pllP4rPnf0PqacXaqxFv9a8c+zP+/Ptq5y7REAiIBGQCEgEJAISAYmARKBnEQD+RGM99tpfJBfYNAkF0CQcw5isXNyyqw/LfLwgVSCJnu49aDmEopAPPKVJu7HPPwgpepKRnVdG9m4dkpGBSH84AJnjR6OJBJ/CYHZv+p2oXX3hPDKCHkdS0ABkaAORrA+ElQZWWi3S/ZWw+Ew/hsprkTBoEPb85jdID7Pg0LzZOLN5Iy7HfY8bedmouXIZTTXVwtDGs/uWxJdKu5Qf2o+0R/8NyfquKXnTOVZtIOIDA1C+dy9qSP462Jvc7hcE1LXhue/M2ElgHj58GJs2bcKypUtETs/hMVEYOya2M820W3Z/VhZoXORJzBmNRkHGtlWZ41u75kUvJ3Y6o0+fNB43Kq63VfWO70ROTqcT27d9BcOQwYgwGYWqkWMyG0Nx5MihO+q0d4DjO3jwIIYOHSLmRoUsydyPPnzvjqqNjQ0i36knBiQNmWO1rPSqq3zn/nhdvHgescOiRb5PEsdsOyY6EiUlF+7oXz3w0Qfvw2T0dLZXlKQ0Xnp5/Vov5atah/sXVj3nVsCyH4PB0GoeWeKyedMmGA3NeUupmg0NGYqPPvpAqIp9KVU9++ut999//z0MhhCvtTh8WIxIM9BbfT7o7XLViv85HE7xA961hgb4JR93atKK8WfJ+QiwFlZqkvOOaZLyg3r2hlC2JhGQCEgEJAISAYmAREAiIBHozwjs2/cTTVp+3p8m5kKTkE8jAIQmH0NZfXM4I2/WHX3Nkj1gT0A2htdTJGlvxKGFTyLxYS1StF1TKvY2QUqjpjR/HRIH/xFN9TVuZWdfnZKG66VI+81vkeo3AOn/5I/4XwxA4i/9kfyr3yBxeBQOrViMs5+8h6vJCagszEXV1Yu4XXMdDbYGEVpLIxXykhRBk1hojzigspdb9YVzSPnP/0KSUNF2nrhmSH+6LgjxAf4oeGE1bHAKs6a+wk32c/cR4HrbunWr4rLO0Heh+DMieOgTqKq61WMDPHf2jCAhPZWgQ4YORUZmZjuqPSc+/+xTGAzBbkKLBGlsTCROnTzRqfEp15YT5WXlMAUPRaSHijRk6GDExe1tZyx3dsdrlfipBKkgW02hSEyMv7MwgPy8HERFhrvnwvI0ilr13ApX+Y4TpOybeU6nTByPCGMIIlQzpDAzsjIzfPbPP462pka88vJ6BA/1dnPnWHj+P/3kI591333nLZBEZTlR1mLGli1bfJblQRpkDR78hLs8yWC2P23qFKHWbLViL37BNUDVa7CL0HbPxWwSx3ux6we6aeWeS2FJ+X8ZM9Oa0vLrNAnHK/8kKR//nJB3S2PNO6WJz3u8P9++yrlLBCQCEgGJgERAIiARkAhIBHoWgdTUn2rSC4p/FH8cP03IgyYp1/5vCdlNZ2/XutRvTkGONkmCtFsPZHVq/tGKcuz7f79Dmj8JuHuPIE3R6ZAp1K16JAx6BPXXSvucIG2sqYZ17gxkzZiKoo0bcXnfTlSdOwl79U0GHrrPg/qOoYhOykBdshtB3DgdsDtJUaql3NXueMMVTtd52+0byAiPcBHXXTs3GSIdQBCyYobBVnVdEqR3oH33DyjEHhXdzeQZneErKipw8eJFFBYWYv/+/UhOTkZWZhZyc3PFcZJndru9XdKP9agGVPNicj/kiT/gePaxHps8Q+npXq8SUtwHBwfj008/bbMPzj0zIx2hIYpCk/XojB5pMiAzPa1DPyioHbAtdZs4dgwiTc1h+wz//+rLL0B3+M5sPCdr164V+KlzY/j8saNHfDZDFemal1YLUlQpbxS4U9GYm5MtcgF35g9YfX0dFjw5VxCkYS5ndjrMf/rJxz77Vw460GRrxLMrnvZS5qph/yQPExMTRVHPNZeQEOdd3mLGkiVLfPajYj1u7Fih0qWyVqhrRXoBM+LjfRPIPhvrwYMc19WrVxES3LyeeB5Cgodi165dYj2pY1e75WfiwL363hMXtRzNyBimzzQValn1u/6wV68udT/jYBE0idnQJObhZwl5DZq0/EpN/PFHevaGULYmEZAISAQkAhIBiYBEQCIgEejPCJAgTSs88eP4HPxNQg40SXkNv4w7XnuorBIMsheJsKTVTLefx2pJ1NmAGwU5SNTrkKINEAZNvasG7bwKko7xWcIcSYeMgTrcPFPc7bl3toF6qrLs9XA4G3DbacctNKGBhKeDD9QuIlTkZ1MSP1BdUwvATjJGOCNRqsscbuqjZdsj4MN5E6s2NeLAtKlIYT7TLqQ+ILnMVACZ/o/C+qtf43rBEeXyabt7+W0fI0CyRd1OnDiBDRs2IDY2FhaLBWajSTiTW4wmmA1GhJstMJnMMJmYW9ICGtK0l+fz5MmTiI6O9jKuGTL4j9ix42u1227vSQw+9eRcd+5NklIkZV966SUv4rdlR5z7lR8uw+ihII0whyLMMBRfb9/mJq5a1mvv87yZM4SCVFW0Uk35/Xc7BbHVXl3P70mKzZ07F2YXOUlyOTIiDJcuXfQs5nrP8+gUytfhw4i3osRUidJnli9Tynmcbx+NeB1yOB3YsOZF4V6vKkhJdDIcnpvn2mmuqPwyU1FxHdOnTvYZbm82m3Hq1KnmKlS/5ueKdAAqkcoykydP9iqjflD7/XbnTqEcVutwrsz/OWrUKGFOpZbvqz3HVVdXh2Ex0V5rkblgX375ZWFu5Wss6nw8vystLcWBAweEipYGXCNGjADTRrz44ovgDxj9fVuTdw5/lXAUmsQCaJIKnJIg7c837nLuEgGJgERAIiARkAhIBCQCvYNAauqfaTJPvPFn1oK9P0suStKkFn331wm5u7+5XG6jKE8ogKj46IASr78/wLQ1/1o+pNuduPDpR0gOCIBVfy8QpDpY9f5I1QUgTacVZkc0PTrgF4SkwAAcHBCAa9aEtqbVO99REUoytAUhKkhPKIpm5nJV1KEKGUpilFlymRhCWbeCO+nQ+Li2hYLUbkPRqheQPNAPKXrFGKozRGmKTo/kQCpwH0WSvx9++PKTDpO0HRqoLNRNBBQ1Y21tDfbu2Y0ZM6YLU5+Q4GBYzGaEWSyICDODykE6hEdYzMJ8iMdpvGMyGrF48eJWSR91cFeuXMH48ePdhB3bIiH58ob1rRBsas2O70kwvf76JjcpxT6YM3PenJloampOj3JHi06nyIk5cniMy0HdKELJTSFD8crGDbDbbJ1TfbrIx2mTJiJCYKiQlKHBQ4RS1RcRdseYPA5UV1dj3OjRiAizCPxIBDJ/640bFR6lPN8qZPfrr70m3OM93dSJyYH9mZ6FO/T+qy8+h5kh9lwLLgOomdOnoq6OP8O03BSSVqhUnQ6UlFzEtKmTFfMl5k91kbZmkxGxsSNw9QqNq/j3zY7y0lKMHzvafQ459uFRESDR2nIjjlQv080+JipCtO8mScPMMBhC8crGja4UI2pW5ZatdO1zW+dQVX4ueHKeFzFsNIRi/lNPutciczEzFcG1a+U4efIEUqxWbP3sU6xZ8yLmzJmNEcOHITQkBEMGD0ZISLAwueI1R9x4ndIkq79vn5/9AX8Sd4ipkOyaxJwyTXLuac2+3Md658ZQtioRkAhIBCQCEgGJgERAIiARkAgIBP5pz/7AV8//UEWCSjxqCbVe50Il+/vDTMv5K493ThydMV04sVsDtWDOys4QcD1dlv1nBuiRwZdWjzStXqhaM/wHYe8gPRL0WhR98HbLqTxwn7mybU6HeF384FMk+fmBatDO4k2ClC+aNSX4DUDu/PmwN1HfKre7jwAJJptQGz41b44Sku3h5K4SWWEWmuDQcMfzpRBdxtBgbHx5fbsKzfr6eixatMhNjglVpdmARQvnd1mh6Qu/b7Zv8zL5iTQbMX7UiLbJJJd4tll9qpgL0WTo6WVLXIRWR//WK7ktbt2sFCQfCUkVxxHDokHDo85u169dx7CIcEWN6sonumjRfDQ21rfZ1NmzZzFy5EgvN3UaRT05dzZIuqoh3W024vqS6RWoFiZBpxKkTGdw9apCbrbWhkoW5uQcx6iRw135ZxVMGA7PfKFLFi9ETQ2d7W2gCnjxogXucxhhMojQfuZVbWvb+unHwpxJxVoNtWc+0+1ffQmbrQ2CvK2GW/mOBGlbJCmrvbXlTS9VMvOjxo4YhuTEBGz78nO8tPp5TJ44XqiBQ4KfgCFkiEKo+rwGm9cRSeCoyAgRxt/K8PrN4cwr5dDEH8L/icuDJiUPP04tuvU/ZIi9vGuXCEgEJAISAYmAREAiIBGQCPQuAv8tKfex+flnq21ClcfYY6ryXE/W/eZxpGcnKgIEbbWI+/3vRRi2Va8Qkp0l4Xq2fCCswrF9ENKFwZAOKVS20jVer0OGXwByps/qWSDu0dbsIg+pA9eSrEgICuo6QarXIU0XBGuAP5IMBjRW3qkGu0chuCeH5YuYIQHZXpi752RUgicpMR6jR41QzI08yDwSTSTTSDAphEw4hsVEYVhMJCLCqWIzgOQoVZFfbfsCNAFrb2PYvlvhJ/oyYtLEiSJUWCXS2mujve/3Z2V69cFcojHhZrdhjy/s1GOvbVbVpwpByrFOnTIJJDs7nrOTODiw45vtoCmTSthx/8yKZain4rIT4e2cb2GPw0j3AAAgAElEQVR+ASKMBkS6yElDaDA2vcJQ7fZDrN9//30vgpQkXUS4BYmJigpenXt7uDKnZkwMFbbNBCmNoIqKCtusqq4z4rd/fyao0lXXgEpimowh2PTqRjQ1Kj+cvPXWm+4yPH9MdUDiu62NuJLkV9v2xJ1k/FfbPvci8Ts6b88+W9YpLy93K6dbfsd6KdZkcG6eY2F6BIvZIK4rXj+8jjzHTEyE8rnFtcg2zGajIFB5/qkqLSgoaJek9Rz/g/j+zK1q/GxvFv4xniH2x/HfUwoqfy4J0t69GZatSwQkAhIBiYBEQCIgEZAISAQ0SbmPmfcXVNfabLBTQ+pQcj0+iA8dfTUn8gRVp09gz4CBSNH7w6oLQtpddrGnSjI50B9Jej8kB/Dljwx/P6QHPYb0f/9PWA1DcGjxwr6C6O714wRoQsYw0FsnTiD5t7/ttHq0mbjWIkU3SKiDE/7116g6ffLuzesB6JlkDI1amJvwm2++wZtvvolly5YJIx+GHHdkIyFptVpFvkeSZiqJQ7KGxGjsyOFY8fRSbP3sE6RarcjLzcGJ4mKcOFGEY0eOICF+H955e4tQgGZlpncoBP3zrVvd/aj9MYz41u1bPUb0MFQ5MlwJRSfRFGU2IMwYgqKCfAGLTyLWRVju2fM9mtWyimKPOFy8eKEjkLrKOHGr8gbGjx/jMVejCE23JiumRJ01aYrbsxeWkGC3gzwJsu927oDDYW+XbL1+/TpoYqTmQVUIOiPmzZsr3Ol9EXu+Jst8l5MmTXIrSHn+qP5MSU7yVfyOYyTQqRDd+e0OQdB6koJsizlV4/buEfXSUq3uUP5IswHhhqF4ZcN68V2r43XakZOTLULtOS51fXHPdUADrk2bNqGsrEysNbbTalstRu9ZltcX29i2bRumTp2K7OxsUdrXuuJaJO6eKmKvcbnSFYgxhpmFwRTJU15/fJFcZd3oyHCMGR2LWTOnY+Wzz2DLm6/ju507wfykvvptMfwH+mNFow36vVn4l32F0CTn4Gcp+ZIglbfrEgGJgERAIiARkAhIBCQCEoFeRyAp97FHrMery+obYWdmR0mQdv/By+7E2R3bYf2nXyJFzxDuR5CmDeoSEZeiCwRfzaScj1B9GkGJMPHmUHGG0KdqdUj2D0DSQD8k+fkrZOgfB+PgxInIf+EFXPjsI1xOTUF18QnUVZbCVlcrzOG7D8C92wK9nRqoILU5UV1RgUyjqW1sW02NQPVoAKxanls9rAFBuJKWeu9O/D4Z2aFDhxAWFiaMe2iWRDObKVOmdNi45dy5cxg/TiHOPMkqkkubXtmIs2fPoKmxHg7hUE/FvBNOu0O8+J4qSH7XUF8rQr07QvqlpqR4EVckhiLCw3DmzJkeQ72stFSQu+qc6ERvDhmKPXt2td6HK2Vmbm6OcFAPFykFFII0KtyCI0cOt163xTc11dWCWFb75xxJdC1/eimqq2532kGeza9fswaW0BBEeIReHz50QGmrA2rULz7/XKh9SY6qBJ3JZBTkekdJQo6DuWZVBSnbMZtCsXXrJy0Q8P2R64OpNRwOG774fKtQUbqJQ7NRkK0jR8QIk6bSqz9g5IhhYqxqiP3C+czd2dQqqUny1WG3IT5ur4uQbCb91Tkzpy5J3m+//VaQw75H6vsojbLy8/PFjxHMpcvrjS+aJfE7XziSwBwWHdkqQcpxcZ1QpU3Sm9ce0zDMnjkdLzy/Ep9+/BGo8M7NOS5MxJiGwNbUJIhxlbT11a/vGTyYR+udTvwxJRv/KAjSXPzPlLzKX0oFaa/fDssOJAISAYmAREAiIBGQCEgE+jsCSbmPaRKPVudXVsPhtMPutHc2UvLBfELpxqwYIJr74kuwPjQADK9PD2AYuw9iswX5pua0TNUGIUkfJMLf07SD0PwKQqo2EFadDilaLTK0OmRqtUj3H4jkAQ8jfsBAxGn1SP7Vf+CgwYCcyZNwYtVzOP3xhyhLTsTNU6dQf60cTbU1wjiEU1STKYh9+9HE3UDl3qnqoHkNDZ4cTTg6ZQpSSSa3OBcd+6wT55Y5XeP1Olz49ENhHsWHe+odO6Z5vHdw6cxIPIkM9X1n6vss6wTOnjkLupQrRJwBzLU5ZuRwVFZUuBVyLeuq/Tc2NGDNC6tgDg12E2aCrDEZsHfvHnfYcMv64rN6IbivCJ+lfB4sLi5WzHQ8wofpNh4XH++zfKcPOp2oranB3DmzXKHNVBIaRW7VNS++oDRH5t/HRmyuXPkB4UaTwDLcpaolvnt2e5OrLMuNpB+NhdS/DmdOn8Izy58WxCH7JQHIEOopkyfj3NlzPnpt+xDzXXObOnkSLCaG/ZP0M2LE8GicO0tS+c65kKC9XFIiSLV9e3bjww/ex9NLlwg8OBaVLKTRz/RpU1BxnekuSHjf2VbL0b3yyite4fpUOW5Yv7ZlsdY/u1SbzDP62ubNrpyhzUQm1ZMLnpqHsrJSzJw5XaxtQaKaDJg0YRxu37oJGs+1tZFAJCEcTkMrEsoepDLJXYGB2YQpkyfh9dc2IzkpUaiir18rx62bN1F1+zYqK2+gpOQSCgryEb9vrzD+mjtnNmKio2EyGoRJEtvi2qVTfVGh71D327dvY8KECeAPGKGGUASHBAvTpfDwMIwePRpz587FmjVr8OGHHyBu3z6QoL98+TJYj9do6xvXRccVsK2382B8s/RAATQJBfiH+PxbmrScCo0kSPv73bqcv0RAIiARkAhIBCQCEgGJQK8jkJ77mCbhUPW+kutwUA3jpLPxg/GAcbdmYXc4kDZ5ClIDtK7wej2SO0CQkpQT7uhUhOp1yAzQwRo4EMmBfkgK9EOiniHdSr7Q5AAd4h97FPH/+Z/YP2I0jq94AT988RWuHzuCqssX0XDrBhyNNXA4GkVIeZNKfnSBALpbOPZWvySCVGuTotXPI6ULBKlynmjSRAJcj6RAPQpfegEkX/liHt8H+TJiCCxfNptN7HskJNbhREVFBcaNHQOLWTFOijKHYlhEGE6fOiGWg0ritVwbPH7yZDFiwswuIlBRSppMoSJvZsvyPfWZ/TJn47gxdChvzrtIou6NN97omW4cdKNvwurnV7nMcZRcoiTFJk4YJ/poS+lKcjEmLAxRZhPCzQouJAHffXvLHTlWBTlKEzNbEy6XXMLbW95U8muShFSJOZLWo0ehsLDQp8KwvUlTsVtTUyPCrRWDLCOoAmVe1PLyMlRX3cLJ4iKkpiTjzTdeE4ZSkyaOE8Q53eZJqlLlSWWiINI9yEKhJjUbhYFRM9Hb9oi+/PJLoVhWSVa2u2jRgrYJ9RZNch0wTJ3Xw6qVzyqEpQdhzrycr29+FatJ4Bubc8GOGB4jDKGczrZ/TmHbvMYYyh8VGSbWmjpedS9IV1cqCRLOLEfF6tjRsZgwbgxGxQ4H+4uKCBPYcRycq1rfc28yhODD999tMUvlI/MCL1myBOPGjcOKFSvwwQcfICsrC1RvM0UGXehbpsRo7br12YE8KBD49OQVaBJy8S9xBVWatJxKTeKRR3v9flB2IBGQCEgEJAISAYmAREAiIBHo1whkFP9vTUL2pXeKLwhnb6fTBvuDzOz0wcOXw2ZDgtGCVF2ACK0nmZbSAYKUYfjJ+kAkBfojVafDtw8/jLh/eRh7BuqQ/PshODhxCk6vX49Le3agIucwbpecR0N1pRLiSdWVEiEMpmukDzRfNjhhdzoE+d0HU7/3uxA+ZPwhQCEwL279RGDeMcVos9KU55SkKOuRJKUK9dj06XA0NaKeeBMJ0ce9fTGRuFBfrZ089fu6ujqUXLrgztP5zIqnMXvWTEGOqHW7Q4RQWVhXW4s5s2fBbKIJTChIkDJf497d34sufLWvHtu+7UuEG5XyKtkzaeJ4Qdi0RSCqY+/qns7ps2fNEKSYGu5NgnT+/PldIhDvGIcTIuz/862fITSEBkkKwcY5ksiqpSK8DaUkUwZMnTBBGCKpBCmd7JmLVVGJOlFeVorDhw/h862f4qXVLwgVZkx0pEuZqKghScDRvIpqyKtXfxDDJBGm4n/HuFs5QIL03LmzGDrkj67cqEr77I9EKEk8Gi6RAFaUkYpiUlEVm2ChitWV21I1/wmjc7yLKOWexODVKz8o+UxbGQcPc+zMeWs0NGNKXCdNmoCblTSxUsq00YT7KxWH2ppqMHSeGKvrgW3SBGzp4oVepCQNodpzslfHwPYZyp9z/BgmThgrzn1z+82KVUGUushZYtH8Ugl8j7JhihqYdcT5DRkqCFOGwVdcv+ZzXXEcXPP8e9AjP4y4EZRvxLkWV6UTB8tuQpNwvOyvEwugSclP/4u9R/6+X9+ryslLBCQCEgGJgERAIiARkAhIBHodgT35f61JLjy9LPsUmPcKDhuaSLTJZ5UuI2BvaID1//5B5B+lOZO1vRyirvDudEGQ6pXw+f96AgUfvIPyg4dhq7zpemTyMNBykaGMzKRaUbHYsoOZZJsY3E2Wm18yZYIo0bZCqcuTvc8qkkcifWl3ONHoAC7vz0DKI492KcSeJCkJUuYgFa+wcDTV3UYVqCIVzArf3RcIqeSOr8HyOyr+YkeOQPAf/guhg38Pc8hghLvMVqKiokQeQ9Ztqx1fbXseI3Fmt9nxwqqVrlByhSAl6UklY2sbSRoSdaufXwnmdox05dpk/sNXN24QpFJv/kWz22x4ftVzghBTiVmSUgxDJm7d3lzqb7qHq8patZ/BT/xBkI2+wtI9+33x+edhCRnqVpByfExlwLyQw8MtMAz+A4b+/ncwDR0Ms8E7RQH7Cne5vM+bM0uQqTRSEmrpdkLDPcfgfu9wIjMjQxgMKeZRzYSdOq8294L0MwiCkEpSkqgkTT0VvDz3H37wnis3qrvnO95w7Zw+fUaEmHv2SWwKC4vuKN+RAyQxq6urMHnSBJjp9u6hcBXqUY/P7DMhbm9HmlXKCCLcifr6WmzetFEYHZEk5/n0HH+H3rtypDKXLDEcN3Y03tryBioqrom+mP+0IykKOj54WbIjCPC/DpvTgYtVDfj7+MPlmqT86r+wFpT9rz3Z/9rr94OyA4mAREAiIBGQCEgEJAISAYlAf0bgpwl5v9RYi0onZuWi2kWoNUqCtCPPMa2WsdVWIemxXyFFP0DkqEwODBRO5+2pFIXTvVaPLBKlwRbU1dSIUHBSbHyQp8KOL5vI0kcFJIk4hYATHAqfrMiJuoy2lHJCyCjTJrjOlkqQEs96mxOV504j7Vf/7jK5alaItnuudHow96gww3IRpXt/919ovF2B2zwv4jyQHr33CFLOnTkNqda8evUqjhw9IgxZWlvQLM9t/lNPCjVnFMN3zUbxPsJMRZ8FY8aMQcmlS90mSNnPxx99AIsgX5mD1IAwUyiWLF7kMlby/dNNY2OTcMOOMLvqWEwICR6CLz7/TJjctEcgtjb3jh5//913BKmrKvqYx5HE8YULnXGKb6U3F0F64kQxhsVEeClIQ4IH48D+LJ9KP8/WdmzbhtDBg91Ep5tAMxsQZVFe0RYjYsKMXqZJSrlmEyQqNhmWvXDBfFy8eFE5367xefbX3vvPt24VJj7tEaTEkWpcvkgCkqgdMXwYZk6fho0vrxOu93m5xzEsJqoFQWhE7PAYlF290uZQVDUkTbXcmJAQDjMjPT1d1O0s6S+MlRw2nD93FqNGDhcu7mrbirpTmYs4Zjbinbe3tDlGry+F4tsOh71J/KGvqa7C1k8/wXiRlkJR0RIn4iZeqpJUGCc1f282G4VKd/y40SJn6emTJxUjNFf+WYb8K/O49/5+eeHxAH7gX7gmux1VNgf8ko7YNcn5t/57clHFPyUcDezP96py7hIBiYBEQCIgEZAISAQkAhKB3kcgNe8fNSkFl/9ozcYNG5WHQn/4AD529N2UGn44i6SgR5Gu1SJF+6jIK8qQ+fZIN8XQKQhWvQ5p//5b1DPEsb1ht1ugvQb68fdOoL7yBg78cSiS9P5ICXgEmQGPIFnPFAcdJ0vVskmPPI76y2fceUipsLvXTs/58+fx0ksvYf5T80RuQpI0VLWVl5W1uhBUgmjjyxsVEsmHWo0hyjOmTxHqQrLxJFVVYrXVhlv5ItWagnCjEVEu1SIJnymTJuD27VtCSX1HNYdDELzTpkx2hWwreRVJkKoqwrZC0O9orwsHEuLjBBGmKvmoaAyLMOJ4zrEutOZdRV1DpaVXMXHCGNccXTlWjSH48vPPvCv4+EQjqeDgO5WhVDeKNAamUEQYgxFBNWFoCIxGo/tFMx6FcHMRe2EmQW6OHjUSWZkZQqFLU6fOYLxh3VpvQtJl/ETcGIo+fPgwTJ48GUuXLMWmTZuEM72a55JmPy23t99+G0aDt4qSeT/Xr10j1MWtpQJQ1+j0aVOVvJ5hChnM8PitW7d2eQ2r48vOzsbIESNE256h7yphyv2qlc+oxbu8Z17QgoIC4WS/ceNGPP3005gzdy6mTZuGqVOnYvbs2Vi0eDFWr16NDz/8EClWK86ePYuGNk2TujwcWbGbCNjtNlQ7nAhNyYYmpRAaa16pJuWof+/fEMoeJAISAYmAREAiIBGQCEgEJAL9GYF9+36iSSvKfyzpKEoaGwG77R7UvHXzaaOPq1eeyEWiLghpJEh1jwr1aFqHCFK6oisEaULQIFSdVYxp+nj4/ao7e30dDkQPR6LOH+naQUgPeBRWfUCXCNJ4rR5VJ/MFKWqHo1tqyt46CTk5OcJ9msSMyDvoyt1YWFDQapcqQbp79/depJYnycP3VBYuW7JQuFWTeFLrtdpwK19cvlSCYeERiHQZCpF0ZF7KixfO+SThqKpuamwEw78ZZq2oEpXcik8vWQRbU+MdZkStdN3lw3QGj44Kd4dTk+gzW0Kxe4+3U3xXOiBByld9fR0WLJgHi5n5WRWClOewI47rt27dQngYVZLNalB1DUSHmzF6RAymTRqPJQufwisvr8dbb70Fko5r167FjBkzEBVJ5ao3AUmshw+LEjkxmcqjYzJ1he6dM2u6V35OZe0swjfbt+Hggf3C9Zykn+fG9aSuK773XF8//PADYmJiBJEr1qKLxCc+JAJbllfbVdvYsH4dGJZPhSzrGw0h2LB+vaKqVAt3cq+ONSkxEcOiI91rQz136n7WzGlg3tKubpwD++Kr5UbTqKamJp/ftYZJyzbk575HwOawiZRHY+lkn5QHTWp+pXSx78836nLuEgGJgERAIiARkAhIBCQCfYLAXx0o+htNcl7OvyQedR6tqhVhe+pDY98/FjwYPZbnHkayvx4ZOh2SSZAyFLsDBGmqTitC8lMC9Ujw1+Jq8r4HA5B7eRZOB44uXIREbQCy/AORpn1EGGSpqtDO7Pc97I8buUcFT9REgvSe049CEE+RkZFuooyhxMxhGBenrDVf17567Hh2thLm7FLZqQSPIFpdhB2JpWeeWSGUaWq9zp7+uto6TBozBpGmZkKOpj3Hs4mtqqdsbpUEqcPhxMvr1yLMTLOdZsOdmKgIXPmhRFCMrOurfnNLXX9XeeMGxoyOdROXJBONpmC8+95bXW/UVVMlSPlx3boXXQZWCpHHfp6cO6dDfYwbO9Z93nnuqBxeungRjmcfQ8mli7h16ybq6+q8MCLpRkOerKwMEdZuMoU2u9nznJuNmDl9KkoZyu7j3PgaGPOXxo4c5pE3kyH0BpEqoGX5jp4vjlO40btc2bkmOUeS66tWrWrZ7B2f9+3ZLa4DdU1TQfrUU08Jg687CnfyAOew45uvESGuG8VwSu2H+9GxI3DhwvlOttpcvCVGLT83l1Tetfd9y/Lyc98jQGNFm9OJ53JOQ5OQ7SJIDz/SJzeFshOJgERAIiARkAhIBCQCEgGJQH9F4GfxeY9rrHllP4k/il1XritEgkMa+nTnkagkKxXWgQyp1yJJx1B75qpsP8Q+TRugEKS6QCT5+aP4tY3dGYas20EETr/zLhIDtNgfoEOKblCHzpUv4nTPPz+MskPMBwk0qgTpnXxeB0fV88VIjFBJOH78eDc5RQJJqOU2rG+1Q9bjiyo9Ejpqnk2+jwy3eH3mMUNoqAiLpnqtq9vCefMQ6SK72CYJtH17d/tsjgQptz17vofFROdwJcRerUdVq2qW1FvkEPM1KgrWZlLXZA7Gyuef9Tnmzhz0JEg/+vB9mIyK0zjnR4KUBBtJx/a2xYsXexGkPPfPr1oJu51q3/ZqA2WlVzFn9kzQGMnTeIjO9m++8Ro6er7Lrv4gyFm1DY6DCsvTJ6mY50DuVEK2Nzqe12vXrmHK5ElibJ5rlKkFDh8+3GYTp06eEPNSSEwl7+m4ceNFm21W7NCXTthsTfjg/XddaRgMQm1NsplELM/hkSOHOtSSLNQ/EGAEAkn/90+X4L/tOyIVpP31Bl3OWyIgEZAISAQkAhIBiYBEoG8R+El89gCNtaBIE59d/OqJy018/KB6QW5dR+BCmhXJAxher4XVpSDtSA7SNJ0WwvVeG4iEAH+kThmjDIKng6b0XR+SrNkGAuVpqUgJCERyIBW8g5CiC+xSiP2+fxmAsuQEEW1s4wnrCOvUxrh6+is+cDc2NmLp0qVgzlCFYFPIxxnTp4vu2iIQSa6qhCgJKBJbkyaOx/KnlyiEl4s8Zb5Ks8mE999/T5lCF3BYv24dws3N4eAkkt579+3WIXFCGCJFRzMUXFVXKnsqJZctW4KyslLXHBUnM861rfm23pnvb1a/sMpNPHMM4eZQzJ0zA42NDb4rdOFoUmICjHRGd82RpkU8D2VlV9ttbfPmzaA5j1qXe+bepEK0XRx4Dp0OXCsvF/lBGaqvhqOznZHDY4RJFwfRXltZmenCQEsdB8c/Yfw4lIk8uJ50cLtTchdgn1zfO3Z8DWOIJ4FMFakZs2fPEgSukif1TjaYa5sqZTexajaBSuszZ864++j6G64zh1Dnrlu7BobQEIyOjcXiRQvx2mubsXv3Llxtx0yq633LmvcjAkqKFhtSym7gT/cegCalQIbY9+2tsexNIiARkAhIBCQCEgGJgESgXyKQmPOoxlpw80fx+aWz9heIJ/kmOtnej08V98iYL6ZZkUiCVK9DqvZRF9nWEQWpHjRqStXqkazVIu73/wHYmoQrPacmz0nvnODqq5eQ8ei/Ye8jWmT5D0ISz0EXTJrifumHsl3fAfQ641CZh7N3htylVkki0axmy5Y3EepBIpGgYn7K2traNtulQnDCuDEuElAh2kbFjsDhQwcxc8Y05bgHAccw56+3b4OT1H4nSdLPPvsMRlMz0UkFKQnItjaOj4RTaGgz+auScFQ9jh0Ti48/+gBnz5z2uppIrPXERnUnc2myT849ymzA+NGxuHatvCeaF20cP34cYWHhbpKT5465M/dnZbbbx7fffivIORUT7ocPi0HF9euC1GyP2FQ7SEhIgMloRJhHqgWmaXj3bYXAbg9PGmcZxPpT1pDJZBTh7CRqu7tVVlZi3txZXgpXYkRlaFaW4krv8PEDIH84GBU73I0rsbFYLMjMbB/XzoyZROyFCxdwvaICzLHaUdVtZ/qQZe9/BOwiQUsTzlbX468SDuN/Wwsr/eKPyxD7fnmTLictEZAISAQkAhIBiYBEQCLQdwgk5T6mSc6r/pu4wuvGxMO1jXYn7E7ensutqwhcakGQpgjCrX2ClKRcsl6PdG0gsvz12Os3EPXXykS4tjtYWZ6Yrp6W1uvZ6pA5eDDiA7XI9B8EK4ntLhCke385EFd37xJSX5Ugbb3Tvv+GBBhf+/btg9Hg7Wg+dMgQXLx4sV3133PPrhCEHMOCSSJRdZeenopDBw8IEopklCcBFxURhrRUa6cmyzGmp6fDYGgOlWe7DO+uq2ubxC0vLxfO3VSxutWALrUlx0oCk8rHubNn4uvtX+HixQtoaKgXxHF3f4KI37dXpAIQuFhMiLYYMSwyHNnZipN9RwnItsC6fPkyRo8e7VaqEheTMQRffL61rWpCXbl//34v5SbHaTIaUFhY2Gbdll8yXcGkiRPdcxXnmyRkeDhu3Ljh0xBIbYMYrFi2RNRVzw/J1pdeesl1DtSSXd8nxO/zWoMcH8/75InjUVNTJZSwLVvnDwdzZs1w40qFrNlsFq7wLct25zPJY88X8eiJddGdMcm69x4CzBriQBNu2BzQpRzDX1jzb/48vlASpH13Zyx7kghIBCQCEgGJgERAIiAR6JcIuAjSX8afbBy4O/NSmc0BdCCf3b33SHHvjOhiWjKSBmqRrA0QCtLOEKSJgXqk6PQ44K9H/EMP41r2EdShCY2cnsi12DNqt3sHrbs8EhfhvH/cKKHcTdcGIaVDhlp3qkx3/8vDKMtMFZePILR7SJnYUwgJMgZAfl6+IDPVfIskkEKCh+DgoUPtkjVbP/sEwUMHuwkoEk9UZXL7fOun7lB7QZqRmDQbERMd5c4B2REyiGVOnDhxhxJ0/NjRKC1tPZSc9Ug+FRcXi5BvEofucbQMuzcZYDYEI8JsROzwaMybPQPvbHkDdKNXN4FXB5WvTqcd+fm57v4UBWkowk0G7N3jO3eq2k9n9jdv3hSu8maXgRX7oXpz44Z1bTZDXEiAh4Z6YxIcPBRJSUntnne1cRWThIREoUL2JMTZ9u7dbc+V6QamTJ7opfA0m034+OOP1S66tWcoe1XVLZEPludfJWFVkvS7nTt8ts95vfjCKrdRE0l0EqSbN23qMDY+G5YHJQJdQID/dTTyn8OBYfsL8CcpBUU/31Xwd/3yHlVOWiIgEZAISAQkAhIBiYBEQCLQZwgk5T72J8m5Vdq9xdAkHkN+5S3A4dYrduHWXlYpP7QfVj89UgN1SNE+is4QpAmBeiQF6pGh1SN+wECc/WY7mhyNaCKRZ6PGrX0zFnkGOoGAU8CK488sQaY/Sc8gYa7VFQXp9794CKUHM2C3O3mqRIh9J0bSJ0VJBJWUlGB07Egv8shoMOCrr75qdwzFhfkIHjORIUYAACAASURBVPKEW2nH0PVnn1muKDudDqxYvsxlPKOGxxthMRkxduxYnD17tt32WYBjJBFo8gixF0RrVARyjme32Qbrcjtz+hRmzpgqlIqeJJ4nYRphNiDabECUxSDC4S2hg/HEH/+IUaNG4aOPPxah0B0OgXY6cOXKD4iKVMLfVYLUYgjBO2+91aaqss0JtfiyqakJy5cvb1ZvmhUH+GdWPN0mkUeFJDEdOcLTPd6EkJChYG5S4qZi16JLr48sQ7KVoezMP+uNrQWzZ8/2Kt/yQ0VFBUYMi/auF2ZBfHx8y6Jd+kyimtq71JRk8SOAZ55UrqGpUyah6vZNH2078eUXW8UPBcOHRWP8uDGYO3cuvvjiCxkG7wMteah3ESBB2oBGkZ5kUcEFaKy5hzXbU/+yz+4LZUcSAYmAREAiIBGQCEgEJAISgX6JQHrRYxprfvH/ic+9rknIvrrjSgVglyRcdx5/yo8fgnVgANL1A5EsCLc71YatEXBUj1pd4d1Wfy1OrH1JDKVB8ZXpzrBk3VYQYEKJ/E/fwv4B/kjXapHchfB6ns+9fv6oyD0MuqorOeRobNNKp3fxcFVVlQgnVl3EhbrOYsHGjRvbHdXtWzeFU7ybaDQZMWX8OFRcvybmXXW7CpMmjFOcxBna7Aq5NxsNmD5tiiARnVSot6PMJKE3fvx4qEpJVQEYt2+vGGNbZB6bppKwtrYGH374ocizyVDySLPyijCFivfhDMN3qVwjXHuGVltcxkfhYRa89OILuHy5RLQnnOIFAXcnTCQNGxsaMG7MKEQy3NxsEG1T3fn8queEUVNbY76zxTuPsD4J29WrV7txoUKSJDUNfziGtjbWXTD/SVFePS8065o/f74w72qrrud3yjycePftt+5QDDO3bWFhgSvHa/N4WIev8+fPu0lkdQ1FR0chP79ZuevZV6ffe6yr5cufFipQ5hINCwsT75m2gWpVYuWJF9/zh4Njx46CJG5DQ4PL1OkevIA7DYqscL8hwDS5Npct48enS6BJzrupkSH2/fIWXU5aIiARkAhIBCQCEgGJgESgLxFILRqgSSne/3eJeZc08ceTXj9f1i55cb89bPT1eKtOFyLFX4c03QBY9YFI6yLhxnqHp00Ww6eCVDz7N3MOfT2tB7c/mxOXUxKR/osApOm0SAzsmot9nC4It07n05sJDtCg6d4kSEmUrXzuGVjMzTk+w8IsmDdvXofO8ZjRsc2h5CYjoi1mnCwuFgQpGzh9+hSGx0S5DYsEEebKlbl40XxU3qjwMklqrdNnn322WY3K+oYQvP/+u4LYUkg63zVVMk799tKlS/j8s0+xYN4sjIyOQIQxFGGGYFiMIW4CVyXr1L1KnDJXK0nPhPg4OOw0TGtq8+/j0sULRdskSdkWzaVmz5wOEsuKg7o6qq7tSeStW7fOTZCS6DQbQwXxSVK5rY24bHnzDYGpxZVygK72I0eOFE72bdX19V1RYQGYY9ZNtLvO8fyn5sFht8HpEYmgnq+srEwv5TIxGj0qFlevtp46wVffHTl28OBBREdHi/nNmDEDK1asEGpZphQgAeqJlydZ2pG2ZRmJQK8iQEM9VwdxVyrwo+S8Sk1ywaC+vDWUfUkEJAISAYmAREAiIBGQCEgE+h8C+878RJNWlP+3CTmVmuT8+iXZp3r1vr8/NN5UUYqkRx5Hqs5PEKSpOl2X81omG0IFZEw/Kgg3SZD22BIiaeNwOlHndOLWqWLsG9A1YlRVA8c98jiqS86KVLEKQXrvnqy333qzmXx0OXYztLztTVHTLV44301yUXlpCh6KlKQkZZ2KPLlARnqaMHDyIhwtJhgNIWA4eG1tbatEp0qmbdu2zWUIRcMlpe7zq1YKcqs9QottiPPrcLhDx21NjSgqKsA3X3+Fl1Y/j1kzpomQcyVPJQlNYwvC1KgoTF1K2F3ffdsqsauO+aMP30NY6FCR25RzJ4HJsPaLF863WrdtzL2/JalHQyNVAaoSpE8vWyrWsnfpOz/t2f29OO+CAHaRpOHh4SgtLb2zcJtHnKivr8Wq555pDve3KMZYzEt74cI5/H/2vgM8jvLcem/Kn9zcy8/Nbcl/Ey4xtqRtktyw44ILrqpugLEpphkwvUPIJYFLD4RQEkIIJYQaB1vbJO203VVxt7plS+69ylZfbZs9//N+s6Niy7It1Cx962c8u9O/M6PZ+c6e9xyVCNJ2ik7a3JdffgkK0NKvCzr+u++6C36/v/U8dbnb85xJ54PsCIqLi0EEORGi7V90/ejnjKbTe31ovxx/zxHoDwTou54RpFEVm082YIRcWm1QSn8y9B5QeYs5AhwBjgBHgCPAEeAIcAQ4An2JwObN3/22UPT+vynlYYNYihsKy1uVC/3RMRgM+4z4G+EeOwE+iwkesxb6093gH2H0aESaakGVvSEiGwYu53bRnToiRKgTStSJ6q+DlDweXpMV+cbzt0TQyVEai5OnwF9/EmF2mqiLO3BPVtbqr5E6d3YrUUWl5Wlpaay8+Fwn8q3f/baVFGOl6akp+OvHbSE7pBwkL0giIokQ1ckwGrPwm/RU/Pb1188oc9b3qxNXpaWlHdYnpeS9994DsgjQl9HXudBxMBhEfV0d9u/bi4KCPLz37h9wz4rlSEuZ01H5GiMRGdmZngqfV+lyV6XFRViQRuFP7dS5mWnnXK/LjbabSaQfKSHbWw8Qxi+++Hy7pc7+tqS4mJ2DNoI0g3m9VlVVnX2lTucQWR5FYUE+FizIbCXMGU4ZaXjn7Tc7rKWfr1deebmVINXsAVLx5BOP83L2DmjxD0MdAfrmYASpGsHOphZcJZfVGLI3J/bloyHfF0eAI8AR4AhwBDgCHAGOAEdg6CEglP3Tf8ilzh9IJTBIFZgib0TzUO+dfMP2q4EWKJNnsHJtIkgVUpBazGhPpp3ve/eIeJys3sII0uBQI0hj9n/aKPYhpsOjT9SJ1Af6zIa2xc56FiOhAIL1tWg8dABHS4qx07YaRb97FYXJ4yGbk6CYz09JSn6xeSYLaOwzmVE4bwH8LX6EyC+W/Ru4BOmG9Ws7+EdmZmRg9qyZKC7qOgSJEF/195WMuCSSjQjSBWmpeOn5F1pLlsmrk0qsSbVHRBmFNHUgSTPTMXf2LPzpT+8hEqY4K90/QjtlRKbRQF6QGqmawcakNrxh6VIcOnTorOf2XDNou7p6MMo8O9sumJMnT0KRRTz04AMdCMjWY89Iwy0336AFUp1lRw11tVi8cH6rglRbNw1/+P3bsSv0LCue52QKR7pnxYpWgppUr0TqfvzRB+e1hT179uC6axd1IDTpGD0ez3mt33EhFY0N9TG82hPC6bhm0Xwc2L+vQ5sJd7JxoGtNxzQ9LQWvv/YaOycdt80/cQT0+6h+n2c1FEMCFrorsW+PSAhHgxHML9hy6rvODclD7wGVt5gjwBHgCHAEOAIcAY4AR4Aj0IcIfNe7feTlcnmjQSrCJe5yXCJuxBF/x3LEIdEj6cFGEulTmDof+cYERradL+F2OmlKxJs0LB4HV37VSv6plN4wiF/UupZY51Djg6MsyzfE9JhaB5kgiFL1bgigvB8aIjSNeDYKSIopQzWkwgidOIyazZtw8IsvUPTcc8i7/Q5IKWnImzAReUnJkC3WCw5mYufGYsG6eAsEqwVr44xYd98KRvixMJ8Bfo5279rZIU18IZXKz56Bz/76SZdHTgTj2jVrkDJnFkt+X5iZgnmZKXjgvnvQ2NAA5i9AJ4LOoaqivr4ezz77a+Yf2upVGVNlLpyfiZV/+1Jblvw9Y+vpB0AE6w1LFzPFY2amRrLOnz8PFRUUAtQ7LzoGUqh+/PHHTFFLylqdzKPjT02ZC4fDwXZ++vHSRCqBX7Hi7g4kIKlml99xG04cP95NIlCnS6Korq7CtdcsbC2xJ5KagpHWr197XoCcOnkSt1GIVjtlLIVWffbJx+e1/ukLEQYrV64EhR9RuJW+XQqOeuvNN1rL1ulaqK2txY033ggKTSK18pw5czBz5kyGdWdYnr4v/nkoIUD6+wgiCLM7Pzl3qCr9cNKBcx+0gNB3F7U1Eg2hOaTijs3bThlWF3CCtA+fjfmuOAIcAY4AR4AjwBHgCHAEhiACP/N6v/8TuUIyKGXBn+SW7TGIm1ByvG7Qdjz6omFEBmy64054EuI1gtRi6XZQk2d4PDY88yvtsFnnUCOf+qId/bMP8gUlB0/qIqrUQ2S1htRZ1DqMQFgFmqNAsN0BRgLNaDy4F0fW52Pnl59iy4svoHj5chSmpEAcNx45iVYIFiO8cWbkjTAjL8ECj4mUvd0rp9cJ0rXxFohWMwoSLNjym5fZEVFHfkC/olGcOHGckXZ6UBMRpPNSZuHX//N0l4dORNa+fXuRygjSFCzIoBL6FCxdch2Oko9lu6bTskQYHj92DA8/RKrMjipDIhwXzM+AKOR2uk9a9/7772E+oJpPKHl6ZkCW5U6X74mJ9LerHzelnWe0Uzsy8i8jDcuX39El0fnhhx9i9uw2+4L5ZF+QMgcOu72VMLywYyVQNbp/9aqvz8DxmkUL0NzUeF6bbPH78RhLstfOBVMBp83FL598/LzW72whUvouX768tXSecKLtLr7uWuzYsZ21mXCtrq7GAw88gBdeeIElydN5LCsrY4R0Z9vl04Y4AowN1ShS+hrQvw7oB7R2t5lBCVKEqerp96YQQpEoXqk6eOpfvvJwgnQIPqPzJnMEOAIcAY4AR4AjwBHgCPQlAp5Ki0EuO2iQi8MJ7vJGg7AJq7YfGJSdjr5qFHmHlbz2CtxXDIfHnATZopVin64QPZ/PvgQjCm+4CYgENHFeXzWiv/bDlEJAMAr4EUUwqiIQVdGIEFrUMAKhFjT769C8pwr73U6Uv/oilKVLkD1xItxxVriHGyEnJEA2xSHfZGTEZYHJhHyTCXmmePgsCfBYEqBYTey8SN0kSOncSZZE5JlMkK0mKPFW7Pny8/5C7YL3Gwj48T9PP9VKts1PT8GCtLm4c/ltLNzmbIo+ml5XV4frFs7HoowULGDKzhQQ0bqlvFxjLjphLw7s38/S4NPTU7FgHikN2wKQrl98LbZUlLM2ECnauu9oFK+89AIjF4lwI+KNAn4+/+KLC27vha5Ax0Dq17vvvqs1zEoPRpo3bx4L/mk9znYbJyKQCENSR2rHqylfWRjR3XexbbZb/LzeRqMqS4RvbGxgRHPrcTBM0vDk44+e13ZoIVI3//b137SFX2WkY1FmCpbdcD3bBh1/d142m42dG50Ep3P64P33MlKYttcZVt3ZD19nCCFAVhsq8aIhqNACv4guDUapwqWTm8wggYZaFmFsMBCCdj9cdeDEqfiv3Jwg7ctnY74vjgBHgCPAEeAIcAQ4AhyBIYiAUjbaoGxpNshFGJlbDiq1f2UTT7L/Jn0t6uDsc2Uhe9gV8JoTIVnNyDN1z4M0z2yEPGUGwg2nQB6kTEnzTQ5ugK9LBZWNahihUACho4dxsnQDdv/tryh97tdYe/My5M2Yg/ykcfDFW+EdYYQclwA5nqwMjHAnGiEmGqHE/F6JmHYnJkKw0jlIhGyh91ZWEk++sOQfmm/qnoLUa7ZCsSTBYzFBsZggmkfhSEHeAEe37fCIdCN/UJ3QolChhekpWLr4WpDP5dkILV1hSSX181PnYGEmKRFTMHfOLORkZ0Pz9Wzbj/aO/iJUVG2rxA1Lr4dWat/mS0o+lLcsuwl79+xh+22/77+v/Apz58xsLd0mgvS1115r9Ts9fU899ZmOgYbPv/gMVC7O1KMxkpZI3rVr13aKkX7sL7/0EluH1KP6ulRW/umnn17wIdK5okT4v331BfON1cli2m5qyhwostSqMD3Xxokg/fKLzzB3tobp/Iw0LMpMRdqcWaivqz3X6p3Op2uCUug3bdqInTu3o6bmBCgES3/p14z+mY85AmdHoI34JHdiokJDURUnw2FU1jai6uAxhFpCZ199EMwhBEKUyhikHwlJ0R7BhpONp2bY1ycNwSdU3mSOAEeAI8AR4AhwBDgCHAGOQB8ikFc1zODbJhg8ZdIId9lRg1LqX15YiYhKHmAq02lQpVv3dEWDoLfSnSaoQMOh3RCGE3lmZAFNRMadj2L0zGWM8Iwej8bD+xCmc9LWf+zOkV0E66hQA41Qbl0OwZyM3BFXIPfyYfCQMtRogpxohJCcACHRDNFCJfKJyDMnIS/BCp/JBJ+ZiGgrvKZk+Eyk8DSzACXC1WOhZWhaEhv7TBSu1N3zQuFMiRpBak6AMmoCGnZuvwjwbTtEm201IytZ0FJ6GgsWWrRgHvbv39sp+UdrqjHikCXZp87GfJbWnsZ8MN/63Rudlp7TJasTpz6vBwsXzGdqQ/IVZWRfRhpToFKa+cmTNW37jkaxtXILZs6Y3koyZmRm4OGHH0Zj4/mVlLe19sLe6UQnpb5TCbtOctI4PT0dTqez0w3qCsyqbdtA5Kjunaqtn4m01FR4zxWIxEqLCTW665KKTkVenhcLF2S2eo/S9jLS03HbLbcgGAy04tvpQbWbSO0qLChgIVvMXzUjg53DmdOnobSkhJ0/ve3tVuvyLbVZbzctSMfLVK+kfI1dLxe6zS53yGf2CwKa8UnsmUC7MmPPCOR/wia0Cjv1q1e7grXDJU9RGloXoncxb9GQqqIxHMbhJj8qTzWg8PAxfFW1E29sLMIDsg+Ts91IyHIj3eHGjqamQawf1dCJkHQ2TBwpmWtHsKPeHxzu25Lzn0rl5wbf1i8McslL38suje/DJ0W+K44AR4AjwBHgCHAEOAIcAY7AEEHgT5u/a1i58tsGd6nFIJX97ue+ilBTOIJwNMz8HtVwFBSSw1/nh0A0EkYQIRRMnAkhcTjyGUl3fsnopxOkstmEPGsiaso3agEV53cI3V5KS1/XOq7Uee3zsx4FwqEANiy5Gb6EBObvSaTm6bgMhM8epkI1QzGOwJq0eQh1U4HX7ZP1DVfcuGE9rlk4j5XK66pE8vrcuGHdWbesXw+5OU6kp1EZuaYETU+di8cffZgpf8+6cmyG2+3GvMxMjRyNqTKJ8COfzldefgktLX6mmiLlVEN9PRbOb1NhEkFKQT/Hjx8/1256ZP6hQ4dw041LWFCURnKmIyMjHVlZWV1un6wCXnn5xdZSdn1dwovCqXJcDoRCQUYmdlBYsj86KqvViCQigkk5SuSofo5oWywQad48bN26lR1He4KyywMDmBfowoULGdFLqlYifClkadWqVd0iSM+1Pz5/MCBA3wxEcGql7oy7Z+yn9o1BemEaYpFKMeKUyFRSYmtjStMjBXNTKISjTX5UnaxF1sED+GPVNjy5fgOWSgoyXSLmrZYw2yZhkk3CSKeICQ4JCS4BU20eTHDmorSmb/72B9JZO+EPIDmvFD8RyvEtuQiG/EoYlMpbh8gTKm8mR4AjwBHgCHAEOAIcAY4AR6DvEfiWVHqfIWfH9+b6St84HKTOTJglglNfncrd+Ov8EIiqYdZ/LH30SQjWeKZg9Jm6R5BSKbjXYsYe5ypt5zpDdX6HcsFL0eZpoPNNhYxE0/T1izrRpU89DcVoBJGQA5kg9ZitcMePwKbHHkMk1FZW3NeYdWd/5At6w/XXxbxEdY/PNNiyYtdaJ/S4fvmVlpZgXgaVnrd5bN50w5JYmba+1JlHpSsK//LRhx28RdsIxHR89eXnUCNhqBGtlPbBB+5tRw5mgDxAdWLwzD307JS9e3azAKr25GR6ehoEQTjnjo4dPcI8XXUbg/mEVQbhlcasDZ7/32dBJPWJmhMItAQQDoWYGpRK3Xft3M7Ow6MPPwginzPTtfV0nIjQpBApwrMDwXqOo6LlySP1+eefx6uvvsq2oSgKC0sia4UL2dY5dsVnDzYE2J81UaTaD6b0HRFmSevkbdtBGIpgJIKTLQHsa2zE5uM1yN29H++Xb8UL6zfhLl8BZogSrM5sjLdlY6wtF1a7iBEOGSanjHEOCVc6ZYylsUPCBIcMo0vAFLuCBFs2xL17Bxuy52xPcyiCjLUVuFQoDRvEoh3fFoqaDcLW6/v+KZHvkSPAEeAIcAQ4AhwBjgBHgCMwRBD42cd7vk9NvUosvru4KQhSfERiQQn9QZSds9cwQBeIRsOMWNz795Vwm01M/dhdgpSUkrIlDttee4W1NtrLNfbUB6aBSqmpzI8S5ftUR0odblVF1Z/eRa4xAYXGWMm8uful8L2nNrVCMSchx2TCzr9/ocluB+g12f6wdJKyoaEedy+/jYUzUZk9UyZmpOGN377WfvEO73Xq88CB/bj2mnkdSs9JGXlg/74Oy3f14Y9/+D0yGcmq7Vsn/yjwaU1hAdVqs9X/9N677UrLM1hCvOdcZepd7fg85hFG9MrPz2eKz9MJ0pKS0jYrgLNuT8WGdWux+NpF7Y6/ra1EnM5PT8Wdt9+KZ5/5JV596Xk8/+yvWLgRrZOWOrcDvhq5ms7UrH96770uw7TOekj010x/2xF+R+8KIz5PQ0D/O2j7TiAyNMyUoPT9wErjQxHsb2xG6YkaOHfvwe+3VOJX6zbhbqkA17hkTLGLSM6SMMIhwugUYWaDhCSHhDFON8Y63JjgIKWogFEOERYnKUclRpASWUoEqdkl4Cq7hH+x5+LDii3s+2lInaMocF9JFQxCccQgFu27VCwOG8RSxxB5NOXN5AhwBDgCHAGOAEeAI8AR4Aj0HwIJyuYVrpp6JguhojrmEzakeiPfrLGkHyXt28mKMgimJBbU1F2ClNYTrSOw8a472UHFOKPWA9QJq9YJ53jTunzrG20F/aNGScU2Qh3g5qa+J0ijURxXBGSbjNgQZ4JnQJKjGmErW5LhHT8Rp7aWdqK3PMfJ6MfZpBQMh8N48rFHWNiSTpASSfnYow+f9Zzr18mpUydxy81LmXdoG7GZhopYGv05mxZV0dzciBdf+N9YGXpbGX1meipIjXro0EG2Ga9HaQ2TIt/MOXPn4MMPPzoPgvKcR3HWBYgYCoVCePXVV1iKPZG2OoG8aNHCLoOs2EaZsjOMSDiMgvw8LF2yGBlp7QnPDKaK1cOxKPCKhnmpc1hbKameSNk2YjaDEaZEnGatXsVCkegYdQLrrA3hMzgCMQT0v92zAnKOBepCIRyoq8PaQ4exsmoH3i4px6NrN+FGTwEy3BJmEYnplDDGLiPRJmOUXcYoh4yRDgVJToURnRPtEibZSRkqsmGMQ8IoJw0ikpwixjpERoTSMkxJylSkHlhcbka0fssp4oV1mxBmktWztmRQzvjfqt0wyCVRg1i26TKpLGiQyqr77ymR75kjwBHgCHAEOAIcAY4AR4AjMEQQuEIqW/H+/hpNwRUlirRPNYQXfeeGhVupQNOpk8ibNg1uC5FpF15iT8RgnjEJstmIwrQMqIEGymtob//W6u9GkVrk90b/s4H8Q6nDS4NKRAoQIH/PWNl82zmNItLSgtCJ46jfsxNH8xVUf/oXlP/P0yi48XpsePQB+JsaoUY0Lznadm8zgdFIFA1798BtSYJiTkB3yeXeU47G1KxGK9yWBKy9/nr462sR6cAuD/zLmEjS11//DdI7EHfpuHXZjSB1aVevlpYWPPTQg7HS75j6ND0VkujuarUz5pHH6FNPPon0NCoh10hS8kGlY7rv3rvhb27C9u3bW5WURBhmps5hxGokEu4FglC7zuki37x5I67T1Z8ZmnIzIy0FL7/8EmvHuchJncAktWZJSQnuv/8+UHl+RkYGMmnIzMDC9FRmcbAoI0UbZ6ZiYUYqFmWmY2FGGhakp7IS+wULFuBXzzyDysotrM36ts8AlE8Y5AicFoik3+PZzZ5uQO0DsmK3/9g9n7na0upELtLyzOc2dtNi3xNAIKKiPhjEoaZmlJ84gdzd+/BuaTV+VbAJy8U8LHCKuNruxgRbLkbZBaYKHe6UkMwITwkTHQom2xRMdGgl8kRyTnRImOQQGeFJhCipQ01OEUaXiEk0zy6zgZbTB/IdpfJ6GsY6ZIyJeZGanBJu9RQyH9OI/kVExz4EXn/bexgG9yYY5IrAT8WSeoNUyj1Ih8gzOW8mR4AjwBHgCHAEOAIcAY5APyLwY6n0vl9v2ce6HxQWwosxL7D3FVWZN1tQDaP8l09BHJ4A8qq8UMJOJ0jJh9Q9YSKaD+5FhHUGibTWMoEpPCsQ8wxl3CVlaISoTB0IRWmIIsjiNagNtHIAgYO7ccSjYMc7b2HdPSugzF8IeeIU+EaNg9cyFnmm0ShMSEJBvBlrZs5C/aEDUEPEs9I+e58gpUaqfj/yplwN0ZqAvG76t14o3he2vFVLsTfGYeurL7MQMyJ2GcQXeLn01+JEsn322adIS5vbIW39moXzsb26qsvDInKVPCzTUsiHVCNI09NS8PFHH3S5Xmczjxw5grvuuhsZzGezrQSdVJtv/e63jCS98YYlzL+TlK4L01PwwL0r4Pc3d7a5bzSN/IOJOKraVolbl93U2jZqI6XSL5ifAbIXoNe5CFL9QHRfz4aGBrhcLixduhSzZs0CBSQRCUqEqD4sSCeiNBWZKbOROutqLF6Qid+/8xZ27tyJQCDASuM5OaojO/TGdP8NsXs//RBG5GaEVSswP9CYbzTd75sQQUuskoGWoqAk0LXNblD0U5oWqnSsJYjiEyewcvsuvLxhE5Z5fUh3C5iQK+DybAGjnALm2iRMs4kYT2pPRli2kZc6idkXYyJbyZd0vtuLE81+7SdBRvQOjesg/2gN/jV3IwxiKf7LXXzUIJRl9ONjIt81R4AjwBHgCHAEOAIcAY4AR2BoIPB9oezqO9ZXqS2shJNIMf66IAQiURB1Q7gdKZChxFvgsVw4QUqEXb4xEYrFiNxRI3FgnQ9a+T7LEkZIBYIRjQzVRTTUGaaooJbGOtRt34bDkhu7/vhHlD35C6xffAPEKdPhThoJIS4O4og4KPFGyKYETbI5TgAAIABJREFUCJZ4uJNGQDaboFiorD8JuYlJcI4dh1OlRSDyT08o7lUSkDjGWGPyb14G2WpCnmlg+o96zImMJD3skeGnC+QiLPvMy/Mhk6Wia2FLehl5ns/T5SVPqshPP/0Uc+bMbiMRM1Lxi6ee6HK9s83cs2cPlt18Y7tS+nRQqX3KnFlwOe145n+eZiXmCzLTsCgzFctuXMLChroiC5uamljo0Nn22dn0YKAFq1atZMpRFq7EQpU00nbO7Bl4843XWxWcna3f2TT9GHVClYjOoqIifP7550wJ+/CD9zPf0Qfvvxe/ePJxRgpnrf4a5aUlCARaWjepb6d1An8z5BCga0CNEk1K3y4hIBrUlKCtqtCoVmKgfyHQd4Gq4lCTHxuOHsPqnXtYafwv8tdhRa4H12flYu7qbIzPykGSLReT7ZrXJ6k6x9sVJNllWJknaFtoUl+QoWfdh1PGTIeI6to6MD9uwoOugnbtHawXxda6JhjloqhBLNn7L94tMHgqlw6NJ1LeSo4AR4AjwBHgCHAEOAIcAY5AfyKgVN4/o2ALTgZJn0gdsiHQ++jJXlUkVsoeBZprauBLnc2S7C9MoRgjBU1WyJZ4SEYj9n7xF6hqEGo4jGgkiHCwBYHGBvhPHERDxSbsXfkVyh9/Gnlz5sGdNAr2EXHIjhsBt2kEJHM88syJjGzMM5mRz8KjzFDMifCaEpFvSkSBMRE+M4UimdlyaxKsyL/CjKMuO1Q1iiAjL1l3tCfROnNbscut8sUXQOpZn4WOaeCRpIrRBDE9FU3HjpKLAStvPbMxA3tKVVUVFi5c0EZyZqaDysg/+/STLhWSpIosLCxsJUh1z8ybb1x6wQ3Wib/izZtYoJGuSNXHNyxdjA/+/CeWek8KUipHv2bhPOzb13maNSORVJUltC9ZsgSfffYZU2DW19cz704iKIPBIFNk+v1+kLJz3759+Oyzz3HtNQvZfvR9U+I8S51PS8X9996jnWN+P7zgc8xX6CEESAlK5QHkIRyJIKxGEVbDCKoqGsMRHAsGUd3QBGHfIbxbWoF7PV7MdDoxaZUTk1dlY6RNwDCHB993+WDIVvDv2Vpy/JUOGZPtMhJcbhhdubA43TC73EhyCkhmHqH9oxo9nSglBelkuxvC4SMxIlhT0GosaQ9hPBA3E43isD+AmQWVke/kFimXymV7DXLp7/vzMZHvmyPAEeAIcAQ4AhwBjgBHgCMwNBDwbV0x2luGXXWNMYKU1egNxG7DgDwmjStTWQg3+SRufeGXUOKpzP7CiT4qzVcs8ciPT0DJk49jv0fGrj+8g02PPoiCaxdBmTYZnlFjIBqTICQYIcSPgGwaAY/ZyIhOIjvJ/9RjMsNjMbNSf9k8ErJ5NDzmpBghaoFiJiI2EQUJiczzU7ZYoFhMkK8Yjp3vvIlQJMJK9sm/rtfp8pgI6sCqv7Pj9rK29D9BSpYH+kCErc9oRtFrL2g+sGRrcBH20hsbG7Bs2U1MRaqTgkSQ/vb133SpviQSkrxByRtTX29+Zhrzyzx16tQF/V3qhCat5PMqWLRwPjIzYr6mTMGZhhuWLGZp8hpBmop56anYvGljp/vRt/fWW28hJSUFKSmpzPdz0aJFuOWWW7Di7rtx33334Z577sFtt92K66+/ns2nZbUwpjY1LbUtLWUuHn3oQZysqQFZjrRKnDvd+4VNpGOlF41PHy5sS3zpgYkAnd8zrTdiUzscslb43m7SaTda+hiKqqCwpH3NpAg9Dvv2XXhzYzF+4VuDW9wezHKJGGsXkGx3Y4xdwCg7BSApGOtQMMGu4CqHgil2CVNjw2Q7+X6KGO3UEuRJOTqB1KOxcnbyDp1mJ1KyfWhS/5Kl421ufFS9HcyKRQ0zi5ne/1Jqd176421URW04jCUbq9RL3Jt3f18oOWYQSrYMjQdS3kqOAEeAI8AR4AhwBDgCHAGOQH8iIJZP/YlUFPEeOc58J8nL8iLkfvqjG9O6T9JZRoj0iIRw0KfAmZgMxTICeUYjIynzTURgnh/px4hVkxmi0YTsK0ZAGDYCcpwRXqMZPlZ+rhGvtBwReKS6pDEj8UwWtsyZQUdtJf+M9GOEKK2jTfdYyBbAAt/weJQ8/hgCoaCmJA6rzPOutaE9/SYWJkX4nSzZAE+CBT5z3Hljdb6YXuhyitkCIo31gdbPu3I8jpeWasFXUbIguBhfUTz66KOtAUlECBJB+vhjj7CU+7O1iMi8mpoa3Hbrra0EKa078+rpKCsvbyX7zrZ+Z9N1gvDzz7/AvHnzWJCRTr62H1NQU3rqXNhsqzvbDCOkwuEwnvnl07EEeiJbtQAofTukeKVB+0zz9IGW1aZTif01ixbijTfeQH1Dw1n2xScPdQQYx61/R9KNiw2xsK+oqnk3q1HmwEE/L9E/KpJnhCitHBvoB5ZwVGUl8Y2hCI63hLCjth4bjxyDa9de/Ll8K361tgS3CYVIs4mYsCoH5tU5GGNzY5ydUuEljI4NFIZEn8c72gjPcQ6N+CTyc4JdxHg7zSfiU0uUH+vUpukEKc3T5g8ccpQpSm0Cfr2hGCGV/GViCtLBfhFGo+x54qmy7fi2uyJodJeHDcrm0v58TOT75ghwBDgCHAGOAEeAI8AR4AgMCQQuUSpvvVQqwae79jFSjBE/p6lZBnt/5Ju1j3V9WXBPRA2i5cQRFFy7BF5jPCsXJ7LSZzL1O+l3PiShL96IwqVLEGpuZKEYVN7Zq0RgFCzgihBsPrAPsiUZXnN8v2OltBLIGuHsSTDBe9NSRPzNCBIRrvYycfzNLsgu137ttddbFZuMMMxIw53Lb0djY2OX61F5+tO/eKqVIKX0efLp/Prrr7tc72wzdYKUxn/+859ZiJFOaJ4+pkCoV156QdtUTIXZfrvBQAD333dvB0/T07dxts+07fnz0hlJvHbNGlaOT5YC/MUROB0BuheGmN803bE0dpTcQWnQuVL6oSwYDTPys/3XKC3vV1WcCLRgZ20dNh8+Dkf1LrxTXI6H8gpxrSBjhkvEBLsAs0PCT1weJDlkTLeJTAFKCfCU9k7hRaeXog/mz2PtIpbLBWgOhwE1wr6P2uN6+jkaHJ+1Fr6/Y3/0UqG87gqxEgZ5c9mQeCDljeQIcAQ4AhwBjgBHgCPAEeAI9CcCP5aqVhiUMjxbuYN5K/ZBUfXg6MPorYj11rRAJS1xfs/Hf4VoTYTHYoLXRAnoFwlBSkTuzFkIHDumKZ4ivR3aReBpAIYb6pAzehw8loR+J0hJOUpKWwqMotJ6t9mCbZ9+gGgkggAFhRBBemYlrX5FDOgxEZqnKyyppP3Afi2tvbODJxKT2vzmm79rJUiJcExLnYvXXvtNtxSk+n5o2+QT+uqrrzKlKG23Te2pld6TuvPuu5ZDjRA9dearuakRL7/0ApZcfx1TkabOnY3UlDlITZ3LPhMJSsealjIHKXNns/E1C+fj7rvuxFtvvoEN69ehqVFTjdLx8BdHoDMEmPhT1X4gYZ4q5BEaJdo0pgwlojQK+EMhHGtqxraTp+A7eAh/q96Jt4vK8GTBeiyTCzAnx4NJdjfGZ+VibFYukmwCkpwiK3+f7JBApe+T7AojQsmHk4jRq+wSK38nledgJkRPb9soh4S5dhFHW1pAmPfqD3adnfR+mMaewaIqpEMnosOE0h3/IW5VDVJJRX8+J/J9cwQ4AhwBjgBHgCPAEeAIcASGBAI/k7auMHgqcHPxFkSoNDCqFQb2Q7/g4twl41PoPyJHNTVpE6khZ82C12SC22oFBSWdj4Kzv5chH9K8sePQUFWttYSuh148K4QW+Twy9CJhFM7NYAFT/Y9DzKrAaIFgMUOYNRWhEwcRiajsHNP/vYlLL0KO9evXY/68zA5EJ/mA0nR6dUUQfv33lUylSYpLnch86KEHGXna1XpdtYfWi0QiaGlpwS+efKKVJD1d8Un7rKvtzO+UCKswS4DftXMHPIqED//8J0aY/vKpJ0Gp8Q89cB+efPxRPP+/z+Kdt9+Ey2lHRXkpTp6qYaSLRtLTGeXkaFfnasjPo8uDlc9HtdJ4VcXRcAjb6uqRf+gIvtpWjdc3FePBvHVYLHgxKduN/3blINGei/E2CSPtMuKcHvzU5cWPsmUMc8lIcmqqUFKGxrsENhhdboxwuWElj9EYIUpjGoaagtTqkJG0yo3qU7Xs8mME6SD/EYNZMqgRVNY2Ry1i6Z7vyduiBrnCMSQeSHkjOQIcAY4AR4AjwBHgCHAEOAL9icB3la0rDN5KpK4pRWOECDHNMW3Id4YvGAAqtNReajiELS88B1+cEbZkKwqNiRcFQaoFOyXieKFPIy3bhFF603p4rIXVUEUzoVfywCOQ4vrfg5TCsrymkfCaLBCtJlS//QZrN/2AwAi9GBHew2D0+ubo2CnBfdHChR0IUiIjs7Ky2P67IjrzfF7My0gD+YLqBOZNN96EUCjUJbHaVcNof6ROpXFdXS0eeeQhZJBnaGZG6zCPlfPPxo7t1WfZDzFXbeQmU/iGQqxc3u9vhr+5iRGodJwUpKa99OV1YlT/3NXR8nkDCgH9tHcY6z6fdF5J4RlLgWOnV1uQ5tC3HPONZmQbXX8UyEWJ8TFpOFteay0tXxsIYsupeuTsO4SPKqrx8voiPO5dg5sFLxa4REx3CBjtEGF0iDA7ZCTbZYx2yCB/UPIDneiQcZVDZqFJ0+xaGNJVTB3a5gl6FVOO0rKaalT3BCVilPxGRzoHv3p0fEw9O9kuM9XsKIeMy2wC8vaRwl27T7T7Ux9Ql2NPHQz7mVWN4GBzEFM8JacMYkX0W3LZH/rzOZHvmyPAEeAIcAQ4AhwBjgBHgCMwNBBQylZc4qnAZG8JDrUEmTauXd+wp575h852opQloeLUlhJ4x02CO5FKtdtCkvpbHXmu/SsJVuz+/GPGN/kZ19CLVwNtX42S1SkjSA998glyhw0fEGSyxzSKKX/lsaPgP3RoUFy/RELW1tbi+sXXtRKcRHRmpKfhrTffbCUqz9bY6qptWLhgXod1Kdm+qanpLMTl2bbU+XQiNg8ePIhly5axRPrU1FRkZmbi2muvxc0334yS4uLOV+RThyQC7f0/Gc8Z40I1alQLRwojilDsZz9d4R9VI1CjNIfIclo6iiCAhkgEh1paUFlfD+XwEfx1+068sLEIdyj5SM9RWKn3nCwJU7NEjLGLSHKQwrNN5Xl6eTh97kzxqatBO1t+qE8zOyXEOyWMcAmIc4m4glS0NhFfV1ZrP4JEe9v2ZSD8KdGFHEZdRMWSgrKoQS7F96XiyqHxQMpbyRHgCHAEOAIcAY4AR4AjwBHoTwSUshXfUbbgv6XNqKxr0sInSEnDX91CgOjEECtND6PkV89g7QgrhEQjfOeZYn8uArN351shGy0of+aXQDjCfDbbK/O6BUhXK8UIWBJtRaJAXUUJnCP6P6Qpz2SEYjFD+VkCKp5/gZG3XTXjYppHKso771zeweeTPD6ffvppVubelYL02LGjuPmmGzqsm5aWhh07dvQIBFRqT8P+/fvx8ccfs7J/IkwbGhrYsVFaPX9xBHQE6GogYlMzN9HoUiJBNcpTE4+y+xf5hNJNpt3XGq23t7kFaw4fw+dlW/GitxD3ZQtY6MjBWGcOLE43ptm8mGj3YIzTC4tDAakar7ZLmGzXiM9RQ0DR2deE7dV2AbNsAq62SZhu07xYRzo8eGttUevpa3ca9Uth0I2JxG+JRPDIxm0wKBUwCEW/7M/HRL5vjgBHgCPAEeAIcAQ4AhwBjsDQQEApW/F/PJX4tlQE+dAJUNhQlBOk3e5wEUFKXXXqvDfsrILvyknIvUgIUiotl01WrFl8PSLBFladqrmqdhuOc67Ith/zlIs2nUTOqDH9riAlz9icpDgI4ydBbWpCoCO3cs42DdQFdPLzV8/8DzJYensGU4MSQXr77bfj+PHjXSpBm5ubmJ8nhR7pJfapKakQBGGgNpkf12BGgG62VEUfs77Qrm+6+2pewSFEcbIlgO119VAOHcKH26vxdFERlnsKsNgpYfoqN+JWufGfWSKSbFTqrgUkUan7NLvCCDoi6mbYiLRzY4pdwASHjKEWlNSXJOlPXAoudSn4qUuB0SFjuE3Aj5wuPCxLaKFrmc45DYP4xZpIStmoitfKduJbnnIYvOU3DI0HUt5KjgBHgCPAEeAIcAQ4AhwBjkB/IiCX3PktTwUMUhE+rT4A6lSCTCH5q9sI6IrIEEJY/6unISdcHCn2XksiRLMFvisnInjyKCMfevtKIC9AVvrKxIEReGfP7ne1rWhJhhQ/HFUf/oH5FKpEwHT7ahg4K+oE6V8/+Rhz58zCgnkaQUqp8VTGvmvXri4PltSnr77yIkuEbyVIU1Pw+uuvd7ken8kR6A0EKFAwpKqoD4dxOBDA9oZGFNTU4Msdu/DSxmLc5paRYcvBpK9dGJOVjZ85cvGdbDfisiVYHBKsThkjXDJGOGWMcmp+oVT+Pt4uYaxThNUlxAYJFpeEZKcEUo2Sr2hfkoYDfV+dEcZnsxY4EzsR4+wixjslTHJKmOISkJkr4Q5ZxnNr1uDjyi3I378fB5qaEI6FBvb2d1JvXKsXsk36rlEpvFBV8cn2A7hULoNBqni3Px8T+b45AhwBjgBHgCPAEeAIcAQ4AkMCgR/KFTcalC0wSMWNz5bvQDCiIkyBFfzVbQQY5RcF6hGG/9g+eKZcDR8F/iRq6eiiNRHeAehL6jNTmJQVSpwFddsqtRJ7Ynt76UXkKLnekuQ2zHYTxvrb74DPbIVoJd/WRPhMSeyYestawEOEsMmCAmMiZHMSBGsSPEYjhFlXI9h4gkmBIxQiNCgoUu1Ebt60ESlzZmFeZlqrEjQ9LQ1r167t8kwTwUql73PnzAGV1qenp2PevHl44oknulyPzxwaCBBxxf6MGcMTU3e2TmN+GqzunQTjbIj9OEJuoFQmHyFSiKoXWGASfQfFpNsqOX5E0RwO4ajfj62n6pC37yDe3bYDT2wswR2eQizOUTDfTqXZuZic5cYYmxtmIjmdcmtI0hS7jOk2CRMdIsY5REx0CJjkEDCZjSWmDB3tFJHsFDHKKWISKUrZQMFJCvMTJYKPSNSBTlr21PFNcHhY2ydRyJSdMBIR78rFKKcbVzkEzLQLmGMTMMMuYGoMy8kOzYZgkl3BBIeC8XYFI+0K/t2hIMEuM4uCDJeMJW4PHvTl4/XNxVi1bTs2HD6KfXUNqG8JIBCmb4d2L/pA102sQqPdnEH3lq58CgQkkrTg0HH8u1wMg1j5wZB4IOWN5AhwBDgCHAGOAEeAI8AR4Aj0JwKXKhV3G+SKqEEo2XXLxm2hxmBEI60GXbej7xrEYiRUoIV1/MPY9fFHyE0wYQ1TkiZAtphBxFxvkX7d364VPpMV8rA4HJZEBPRU516CjrrAIWJHI4CfVMvRICpeeB6+eCtkC5G1Sb1OkOpY5ZksTLlKYyEpEYdll6ZsZUHYHbrqvYRG3222puYEMtNTMX9eWxp9amoKVq1adc6DWLduHZ577jm8//77cDqdKC4uZsFKujr1nBvgCwxeBNqRWKFWf1DNcoTIU6ash4oAIiw4iX520F40N4KwGkZLJIS6YAD7m/0orzmJ3P0H8GFVFZ7dXIzlBWsx3y1hrN2Ny2y5SFidi5E2So/XSEudvNQJzLOpGM+HPOxs3fNZb7AtQ4TxSEYaC0hyCuz9NJYwrxHPREBf5lTwQ5cHVzhkJFEwlV3EZdluXJ7jxtVuCTdJXjySvw5vbizGV1u3w7P/ALbUnMKRQBDN7exL6Eco/YoYvH8k526ZTpDSDwY7ahtg9pTgB2LFR/35nMj3zRHgCHAEOAIcAY4AR4AjwBEYGggIJbMMnopTl4jl/kkFZc0n/EHWeT33YzxfojMENI6AJJGUZg8Eo1FEAk1QrrkW64cZIVvikGc2DkiC1GMhxaYVUvwI7PjoAwSJuezFHit1h8ktkPbRQjghgt2ffgLPFUYUGpPgMSfB28sKUqaYNSdCthhRYE6ANy4O6+6/D4GWelBpPfneMceJXsShs+uot6fduGRxq3qUPEjnzJmNd95555y71YOUdEKUxvpwzpX5AoMbAcaCktJPZeo3SopHhAKS6D5CM/WXRoQ1RSI43NiEsuM1kHbvxcflW/Hius14QMzHTS4JGXY3JtlzEO90w0KeoXYvptooLEnBlbGgJCIkx9o1/9DBRk72Z3uIZCaSeJpNYsFUFJg00+7BFJsHFJo00iEz3MfaBIy3uTHXKeFW0YdnCtbjD8XlsG/fjQ2Hj2B3fQNqA0EEIxGodK+gmz1dD5GQdm1EVHaDJUVx+ytEv1KG4pj9Gan0fRhGbSCEafllMChlrw2NB1LeSo4AR4AjwBHgCHAEOAIcAY5AfyLgqbjNoJQ2/Di30n+Zpwg765qYcm4odkx6rM3UEaReDqWzU6o9gKZt25A97ufwmBPgM5kGJEGqWBKRZ7JCNI9A5S+fYWWvPYZJFxsi7pF1CgEcK/DCERePtQlJEC2JUJiKlMrte0dx6zMlgohhxWxEvtEE14xpqNtajoAaRjhKFgB6GnYXDbgIZz3+6EO4/dZlePKJx/D6a7/BZ59+ytSgOvF5ETaJH3I/I6D94KGRn3Qo9HdNyvBTgSB21Tei+OhxuHbtwbtbtuLpjRtxXUE+RisSprpEXGUTMMom4scOBf/o9CDeKSOZBSJRabcWjGSNKRlHOgWMcQoY6xCGTKl7X5GlRIyywS7hSqeMHzlF/NAhwGjPxSSHGym5MpZ4fXhs7Xq8XVqBr6t3Yu2hI9hdW4tjzc3wh4IsXKj9pUgWCvRjG1NGxkrk6b02neotYtToIPsRqj0GF/xejSJMv7KqwHXrK8kjvrw/HxP5vjkCHAGOAEeAI8AR4AhwBDgCQwMBX/EKg1Jc99/uyqZLxCJsOnrygp/l+QqnIUCeeUwbSepIVVMiRiLY8u6byI2Lg0JenyYqIW8j/QZCyb1OkErWOGy6YRkoBCUWMH9aA3voY6xDzEYxhrRhTzVWJplQYCQ/0ER4zETatuHUHrMeeU8EqTkR+WYjFPNI7F75JYLUdQ+p8McUT1om9uDqvR89cpil1gdaWjTfR0YEa2rQHjq7fDMXKQKdX+ntprZ7S02ke0QkGkWLGsGxYAAlJ07Ctncv3i4tx5OFm3GrmI+UHB9GOhRY7DLG2WWmACUibiSFHjkljHWRYpEIT0qKF5jf5aSY5yX5gY5xkkpUxGgWlCRjpFPBGIc8JAlSUnbqAxGnowiX2DQKTJrABpF5qtJnNs0uYQLDk9Yl3AhDGaNiGNL2yF90ol1gZPUsp4QMwYenfOvwx+IKZO/eg5ITx7G/sZEpQv3Mq5xMEsIAKYXVMKLRMFQ1zL43tPA9zVaBrBWYgwrzntUIdP0HMeZFS9fTadfURfqn02OHHVXJfoZ+WgUeLt8Jg1xcOjQeSHkrOQIcAY4AR4AjwBHgCHAEOAL9iMB/KmUrDL5yGIRy/Hd2CT7dd2xwSuZ6rOvSjQ2RHymVkTfXYP0dd8BjJMWiBYrZijxjEgqMFkiJcfBYzB1I0x4hANuRsOfans9shsdiYoRk3rTp8KstHStju9H0C10l1HAS7slT4TUmIM9IytHexcRjtsJjNUMZMRwb770bgfo6jRSOBYJc6PHz5TkCAwaBdsQTI6naKbUZH0XEVZQC0qicl0XLMZUfS9BmQUlEfpHWj+gsGmvvyHbiYFMTNh0/itXbqvD25hI8lbcWi6UCzMn1YrqLgngEjLcLuJLK3+0SI/BGMjJPI+eIkNOIPI3AI6JPI/NETHBo5B4tQ9P15HOd7NOmD01y1OpUYHYpzHKAFLUWp4Dh2bmwutyM4JzkEDHFIWKyQ8ORsCJP0GFOEVc4JVidEkZnCRi5OhfJq3IxI0vEMncenl67GX+srIZj/0FsPH4Ce+sbmRdsUNVK4zu/pvULjLObnePTvamMPGZkMr2L4uNdRylEc2s/PibyXXMEOAIcAY4AR4AjwBHgCHAEhgYCPySC1EsEaRkuyy7Bb6v2du+pnq91dgSYEpMcxVTUVW+Da8oUiOZ4uBPNoER7j0kjSX0XQGaei+zszvw2gtQKtzURLSf29bmwJ6qGsW7ZMijxIxhRS8raXlXXWoyQzfHwpWSi7uAuBCMUIcM7/Ge/mPmciwaBGH9F1GYQKoKMBG2zsyD6he5JVP7cFphErdNS5RvDIRxs9mPryVNw7zuE9yu24onCdViQK2CKIxejsnKRYHfjO04RBpfESDsi5EgZ2lcl4UNtP2Odbowl7J0Ckp0iw3q63YMJdg9MTg9+5FJgyPbC4PLicoeM0TYBU2xuJOXk4GpZxD35eXijqAirduxC5fETOBEIakp58oTRjUCZLajKVMEdr4uL5sq/qA+U/l4j7QhS8Xg9/kEq+npoPJHyVnIEOAIcAY4AR4AjwBHgCHAE+hGBSxlBWgGDWIJ/dpfh0bIdCHN+qIc7WBFE1SBCUaAhGsGhbBtyrElYF2dFgdEK0ZKEvIQklqLeHWKzp9YhBavPZAapKnOvGIGaTWt6GIfz21zFKy9BNo6IKWqtUCw9X2Lvs+i+pib4zMk4oHgRVoFgJIyA7ol3fofLl+IIDEgEmBJNVRENUygO+X6EgVAQCMcCcmJHTbf7JlVFdW0dlL378M6mYjwieHCDQ8DMrFyMt0lItossoTzJKbOQnsl2L+bavEjNUpBik5FqEzHJrhF2Q4207O32jnNqalkKo5rgUDDJqYUlTbN7Md7uZcrQZLuAyatzkLo6BzfacvGknIf3isog7z+I6sYmNITCCKkUnkU2GkSGaopgRorSZzWCaJR8QmOBWuziGZCX9aA/KCKl6TzRQCUc5Y0BxEmbyvrxMZHvmiPAEeAIcAQ4AhwBjgBHgCMwNBBgBKlvC74llkZJRXrdunI0Ukeav3oMAVJPMLGTAAAgAElEQVQk0kBERAt5tIWDKH/jDeQak7Em3grBSuX2PU8CXihxqjCC1ALRaoH8s2HY9ef3egyDC9nQ3tV/h2yMg2ylcv8kyL1AkHpMZkZIC9YkbHv3XUYaRIk3IrKAK0gv5HTxZQcoAnpoUkiNoikSxclQBLsaGrH5eA0cO/fiz6WV+FXhBiyTfZjhcmGYwwGD3QaTLRdUDj/CqeA/XF78INuLn7pkmIios8uYRCpRpwiTU0BSbNCCk3iafE+SpVpYkogxdhGj7dr4MocAk1PErBwRS2UvHl6zDm+WlePvu/dg3dHj2NvQiEYiQluvSSLZiPQkwo2MErTAJE013KYmJrqUHC8Dse8qtnrbRlq3xt/0PgLs75a8y9mpU3EgGMJ4cQP3IB0aj+S8lRwBjgBHgCPAEeAIcAQ4Av2JwLfl8hsMctnR/yOU7jFI5dHZ3iIc8VN2N3/1FAJaiSvxbpqKq0VV0dzcgPyHH4JA/peWeKbaZH6YvV1S3gURqylILRASLfBeMRxr73vgvKhCIn51WrGj+FibSh2+jtNjHGRsJRrRQDjR+OSmtRATLVAsRviMRJDqas+eIJE1X1Mf+b3GWbD58ccQjQZBpf0B2j/rlZ5xtD11KfDtcAQuCAH9b4v+LrQXTdGnsjpc9pFNiUYRVFXUBQI40tiEippTEPcdxAcVlXhizXoszhEx1ybgqlW5SLZJuMzpRZzLh3EODybYZEyxybjaJuMqm4irHCKm2d2YZXNjjs2NGRTe43AjyeXGZdm5SHYKmGaXWML8ZLuCSXYPCw7qSYLw4tiWzEKP2vupjorZDJBnKpHJ5As60SFgIvNWJX9VEVMYdhIm2WVMdMgY65BhcSqgdSfaRUx1SJjlEDEvR8ZNUh7uzV+P50q2ILd6NyqOHMfJYDjmCtvusohQWFJIG6KkCKWQPSLatJg5Vi6vXzp0QbUmJMW20e4mTIvR/ZjG/NW3CGjfl1pAohqO4GRERaayqfo7hbt/86+5xRMMOcVmw5rtTxjkiqT+fHbk++YIcAQ4AhwBjgBHgCPAEeAIDD4ElLI7DN7ylkuFLQGDWIopwkZsqW/u2x7BENwb9U39R/bBd8Mi5I2Ih888MkaS9rLnZhcEaR6pKk1WSJZE+OLjUTAnA5HImWQ59aNZGSAjPrXk8yjFFMfIxSiFvlD4S2wpVi6oRqHGlE2kVPKzQUVLSxP8x4+grqoSNYqE6k8+weZHH4OQnIQCkwmKORGyuWcIUs3PNBFeSwLWDTch//bbEao9PgSvPt7kfkGA2CbiNJn3J/19aCQUEVH6jwNhpvBj2eDsxwL2J0W6P6YC1CgrUgE2RcI41tKCqvp6rDlyFCt37MTvSsvwWH4hFpMiNFvCBKfEQpLGZLkxxiZgrKNN4cnUie38QlmYT8w7VAtB0pLSdZJSn6Z/1sf6emebry83WMcmp4R4l4QElwCjS8BIJ1kNSIwMpbT4MQ6ZKXEvd8kwOiUkO2QkOUT8mzMXP3PkYJw9B7McAhbleHGnXIhfry3C++Xb4NxzABtrTmFHUxOOkU8oWSVwurJf/mz7eqd0f2A/iDByOwp6GruvcMtBQ9529z8SQSpWjDXk78gyeCrHD74HUt4ijgBHgCPAEeAIcAQ4AhwBjkB/IkAepFLp9p+IW2CQy8LmnE2qcrSWd8V6uVdEfGI4GkFD9TYUZCxAnjEORFAWmCzIN1ngM/UDUWqixHgrFHMS8swm5I68EqH62jOQ0BUu1GWPMDI0RpKyDh252DGtUut6oXAI/uZGNBw/hFNby3BYkXDwg4+w/df/i6K7lsOXngZl/M+hxJuhDEuAOCIBPnM8vGYjI2uVHiJIvWYzvJZ4KPFG+DKvRfPxwwhpXdHWY+VvOAK9hkCMICU9H/14QH8nTN1H5c+stFn74UH7+yLb0CgCoTBOtLRgZ10dNhw+iqwdu/FeSQWeWbMRd0p5SMum0utsFpg0OktEsl3GT5wyfuryYLSzI8k5WEnK/mwXqWqnkP+nnVSiMibE1KBj7RJGOwQ2DHPISHAqmOlSsDTXi3s9hXh4/Xr8dksFsvbsxsZjx7Cvrh6N7VWhLDCJauKjiEZITRjzpOy1i5NveKAgoP2AEvsZUtVo8RfLdhwwyKUHDELZ+/8slNku91Qe/3ex7I7+fHTk++YIcAQ4AhwBjgBHgCPAEeAIDD4EpJK078jlanxuacgglm6/JGdzw2e7jzI/MuqUEVNKj+r00M5fPYcA6TIpN4Ugrqssgzj1KohGEyNGC4waQdob4URd+ZJ6LCaWGO8zjYTXaobHmIjG/XvOaHQ0HIVK1ZwRrdOuK+FoQVUNo6WmBqe2bcV+txNb3/sDSp56CuuW3Ij1V8+Gd+yVrHxeMsdDNsdBMZFCNBGShZSrVsgWM0SrEUKiEbKF8CD1aM8oSH1mM9bFJUCZvwCNBw8w2R4R1fzFEegLBEgdShYOLDSJEsHoBqBqqtAQoqgNhbC7rg5rDh3G36qr8XJRMe4uWIsbBQ/muSRQSM//c8j4ocuDYU4FVofCyuOvsnkxxa5gsl3GVLuEqQ4B0+0CJrRTjPYniTjY9k3ngQZSzf4k24PLXQpGOmRcaZMx0k6+rC6k5wh40JOH1zcU46vKanj2HUTF8Rocam5GQyiEMN07Y+SXGo1AjRJlronwdZePEFkmxIh09gXMv4j74s+03/dBlOjpPzK+t+sQfpC7odkgltUZxHIMl8rCP84tenzwPZDyFnEEOAIcAY4AR4AjwBHgCHAE+hMBV5HpEs+2aJK8BQaxNGLwbMUrZTvQTOXQxB6xYAdOkPZ0r4l1hqnUlpLToxHUlpZDmjEVgsWMPKYgJW/SnvDcPP9tECFJQU35CaPZuDDOhGMbzkyyp5K/5oAfTUcOoK5sIw7l2LH9T7/H5qefQMHNNyJv9mx4x/0cijUJkskCJd4EJc4Eb4IWjOQxU9vMLHyJ2ppvtCDPZGUDqUVFSyK8pkT2mcriuyJ1L2SelGBC3vz5aNi+TfPvY4HNnPrv6Wt7yG+vi0sqFIngmN+PilO1kA4dxqdVO/Ha5nI8nL8e14n5mONSMINK3+0Chjvc+LHDDbNDS5A3uiQMd5IaUcIEe8zbkog6p4DRTgGj2CCyMm9Sj1IZ/WAjJ3urPZ1ZBLBpZFMQw5FI0dFZAkZluTFqtRsTnDLS3R7ckbcOLxQV44OtVXDu3Y/SEzXY29iMU8Eg/BGmE9aKppkvKNklhLU0+VhaeTiqggbtnxboRzYKYU1AqjmX8B8ph9BthX6Ybv/LnQrxVAOsrjVRg1hOQ+h7StnxS4SSx/rz0ZHvmyPAEeAIcAQ4AhwBjgBHgCMw+BAQyv7p+0rFry/3bf3QIJU/bMgt+fUDm7ZWNzIZixYUEGVKly56/UOo69KjTdXJ56hWRte0tRzZk6fAk2BkfqSidSR85kTkGUeiID4pRiqaeowwPJ1cpJAmj4XUq0kgEtOXYMLuL/+KUNCPlgO7cTjPg6r3/4jiB+5HYWYmxImToIwcDY/Jivx4M3zxJnhMJsgWTf1JJChtT/P+pNJ9bfCYiQBNgs+UCJ/JzPZFZLBkscQS64kc/eYEab4xCZLFhDxzPBSjEZ6MeWjes4doiVhAiVbS3KPnlG/sIkJA1z7T9aD9GNR68Ew9H5PPt1PuMb/QdrYSbD1SgaoU9BUB3StJGRimILZIGIeb/Sg9cgyOrTvw3PrNWKHk4/psGXOcbkx1uDGBvEHtGgF6hdMDq5NUoQom2hUWgDTVLrNQn4mxsB8KT5riEDDVLrLwn7EsRd6NsQ4Bk2OhQFTqTUNnpJ9O9g2G8Sjy9HRKGOPQrAQoKInCoig06iq7zIKQyA90jFPAeIeAq+wSZtglXG0TMZVCp+wiK4kfZ5cx00bTZUyLBU6ZHQq+4xKQ5KCAqhxc43DjgVwPXi3chL9uqYLvyHFsaWxEbSCAljDZirR76b9+xb5DtRqMWJm8dvdpq8igr1V9aK3ViE1ona5tmz7y11BA4LQTjygOBkIYmbuGfsSGQSyGQa5QfyyUcYJ08D2R8xZxBDgCHAGOAEeAI8AR4AgMEAT+gR3Hn5w/uHZNRdGJoJ6CG6v7a+vSDYUeSr+0kZwJm/ZWwZc2D3nDTaCScMFqhGi1gpGKZiqBJ5/QnlNVnm1bHgpssljhGz8ReVOmQxo1lu03PyEB3gQjFCJxjSZ4Tb1/LGc7xvOZLicakWuKw9prF6N5TzVTRTPriH45w3ynAwoBLQGJkVsBADQQZUohYjSmIYAoAqzMuTWDLKbu0ugq+r8xqmJnfQO8Bw7io4oteHbtWtzq8WKuIGFUthv/1+nGt7NFJLdTInJ1Z5sy85uQtToJTHiSajaZEcYCrE43LExZS96gEkY5ZVzhkvFP2TIMOT58O9uHYS4Pkh0KzDYBBocD/8+WhRkOF25X8vDipmJ8vWs3Co8cw/b6ehwNBFEXiaAlCoRi1w24P8eA+nMezAdDljwTlA0wiCX4trAZBokI0gpOkA6Qh2d+GBwBjgBHgCPAEeAIcAQ4AoMVAefmH0xUNhft9QdA3mgkpGKCu8Hc+xggbQuoYYQiIQSPHkPewkUQzcNRYEpAnskEt9UMxWyBrw/IUSIeiRxlJKnJiHzzCOSZE+C1GuGx9h1Jez4EaFfLeMxGFsi0dunNaK45rPm6sQt6gJxwfhj9ioBKym12PWixSFHNWLcDAarL+8JqFI3BEI42NKGk5hRcu/bi90VleEzMx+LV2Zj1dwcmr3QiOSsXwxxEhnow0e7FGIcHyXYFY5wejLFLGO+UMc4pt5ZtfxNycKivO8UuYZpdAilHiSAd65SQmiUijQ0KUrMUTLV5YCGVKXmy2nJxlS0X0xwCMl0S7hYUPJe3Bh+WVcC3Zy92NTShUeO9265Luj5IIRwJawP7TiQ1qFZd0bYgf8cR6F0Elqwh9WgpDEIxDFK5OowTpIP1KZy3iyPAEeAIcAQ4AhwBjgBHYMAgsHLtP/5UKVlfcqoR4ARp7/Z4Tts665tHgAAplU4dxpqHH4BoTMKmERReZGJKUl8PBRZ1RSy2nydZLXAnJkK0JEExJ8NnGgUvlcj3EVHbnf34rFTCb4FsTEbJ409Cba5nRD/nRk+74Ib4xyBCoCGiRqCqEURUFUFVRX04jIP+FpQcPoKvq7bj5bXrcbtbwLTsbCQ4nBiXRSXtCv7D4YEhOw+GbB9LjU9yUnm3B7OyFEywy0hyikhyujHK6cZYpxtX8tCkHiWGST1K6lAKpppukzCdAqycMi5zykhyiJhodyPVJeIOQcYLhRuwcss2FB2twf6mZtRGIgjQOY8yI2IW2EZFEkSVh9k/8g7ViuOpfJ7UxCqbSzp/Ck/SFMen86lD/E+KN78XEXisZBsuydVI0m9JZepwXmI/YB6b+YFwBDgCHAGOAEeAI8AR4AgMYgS+Kxb/RTpaFwuTaLVr7MVHf75pQoAqNluiKlqIsIlEEQz4Ufr2m5BHTYBs0krrKdCIeXoyr9DeL28nL1Dy8tR8SS0sOKong5O6Q4Cevg6patuUtWZ4EkzwjB6LnW++jVDIz8gMSjoh4kNze+XX28BE4DzpJlqs/XBGY4jp0hc4YyYiahSBcBg1/hZsO3EKngOH8Zftu/BiUTkeyV+PpbkeTLeLSLSJSFwtsHTy0XYZZocMk1PGKKeCKx0yxsSUoORzOcMmMG9Q8rq0unKR5BRYWBJ5ZCY7ZeYtOpTK6sc7JHQcZEYa6yXxpH6l+URwTiQVKPMD1abRMjSPxoTZGCeVyEsYSe8plMouYLxNYKrQiQ4RGS4Ft7jz8bB3I36zoQR/rdwOZf8BVJ48iSN+P/wqBR9pLwpCIvUnecdSCGEkSgO5EmsqYqqep+uD1MV6bJI+T7/m6NLShzOvLj6FI9ALCESBt3fswz8LJfiWWNb4Lbm8+XJOkA7ip3DeNI4AR4AjwBHgCHAEOAIcgYGBwMqV3/6Rp9L10e6jjIRooWf90/JLeuHxn28yhgB1xjVyBwhRJ11VcdieA/eMOZDMRlb2TgFH+uAxJ/WqmtNnsoIGIiU1YrZvPFBPJ0HP/EzhThTylMQI3EIjvaeQqBHwzLgaB9yihmgsZ4c+cHJ0gP+ZRUmnR/ndpNKjoY0H1d/pxFTbmE6wViqvMrKLCK8QQmoALWoI9eEQjjb7sa22DgWHD+PL6h14vagMDyoFyMhWMHV1LiauysH4LDeutIutCseRpEJ0yhjjoHJ4CkqSGZFHZJ5O/E1wUMiPyMi9iXaRhSmRSnS0U8RYNk9flgKThk5ZPZW8U/k7KTuJ3NQIT8JPC46iYCkikokcpeCktkHGJIeCcU4PEsgb1Ckj2SnC6hSQ7BAwJVvGtW4PHvEW4tX1m/FFRRXy9x5E1al61Ibo54/TXjpHro91hrPdYq2z2k1ji7HP+lwax17t3uqT+Jgj0OsIqED+gWMwyBuQnFsRMMjlQYPEU+wHxkMzPwqOAEeAI8AR4AhwBDgCHIFBjcD/lbZ88mzZbsZJUHCJlmLf610AvoPTEYhGEaKyX4RQu60c6+5+AEqcBXlGE0u0l6xm5CZZmarzTAKx99Wl/blPn8mCPJMZebHgqpxEM3LNVlTc8xAa9u9AJBpk5PLpkPLPAxcBvaSZyE9S8rXyWR3ekwqYBvZTQmsZdHMwhEMNjag4dhzK7v34rGI7Xl5XihXe9Zgv5GN6toIrnSJGOET8s1PCd10KUyQy78pYeNLpnp7t1Y6nz+Ofzx6yRKnyI2MJ8yOZxQCpaQVYXJqqlghnUtVSaNIPXRJ+6FQwzC5jtE3A9CwBGdkSMhUFK9asxW+LS7GyegcKDh7BjlN1ONzsR2MwiCCzRCClZ8wyll08nL0cuH/d/Mi+CQLklbztZD0M7jVIyimHQSoLGuTNywb1gyhvHEeAI8AR4AhwBDgCHAGOAEeg3xHYseN7Bk9V4Y1rKxgFwfqdVHL4TZ7u+brdQyAKhKNRtMTooFBTE3Z/8D6yp05CrsmCfKMVhUZKux/cZOjpRCwpWSVLIgpMZtZ+2WSFNHU6tv/lAwT9fibAJT9JzUWwe9DztfoegSiF4ZAnpB6Ko4YACk5i1z+YP+ipYBAHmppRfqIWefsO428V2/H6xhI84VmDG3O9uJrIuSwBJlsukuwiLA4ZRocHkx1ezLQpmGmTcbVNwiy7pmzkROfZic7uYEOEM6XJs5J4p4zRDi/G2z2svH6STcSVdjfGONyY5XBjsUvECsGHp3xr8btNpUzdW3DwELbV1uJkczNaIrGQQLoUde6TsedaiTxIccw8RDWiNKIv0/eXLt8jR6BXEaDvshp/CP+QU6jG5ZaHDXJZ8/ekojn9/rzID4AjwBHgCHAEOAIcAY4AR4AjMJgR+C/n5h8YPDuLfi5vRAOZYqpAOKIFU/RqD4BvvFMEWJ8/xk77KRhEDaFueyXK7nkESlwSSEXqsQw9gpTK6z1mM7KsJhQ8cD8atm6DGgzBHyV9IavU7hRPPnHgIkBOkUQENAOoBbC7pQVFNSfh2rUH75WU46XC9bhB9mGOW8HYbBGXu0T8u0vEcJeCEU4FVzi9uNTlw7+5PLiClWaLGOcQMYmVvbthceUyf1DyCDW5cpm/ZXdIQL7OmaQqEaOkGqXxVTYRs7IkTF/thilLS46/JlfG/fnr8HpFJVbt3oc1x45jR209TgSCaAqHEYqENcU3feeQPyj9OAQgBBUBRBBkjqBtoUnslshujtqPd3qQ0sC9uvmRcQS6jwCLk4tEMcpTFPmv3LIQpdj/UCh5fDA/i/K2cQQ4AhwBjgBHgCPAEeAIcAT6HQGdIP0393rsaWpmta4stKL7z/Z8zW+CQMxDUydKSTBFr4i/AfucqyDOnw8hIR4esxFeswlec5KWOG8xseR7r9nMlJb5pouFRCWPU2qHGT6zGfkmM1PK0nsqp6eyesVigTvOBDkjA/uzsxBqaUCAVIbErYSp9JqCWKj29psAz9clDS4RluQKGmKF7W1V763vCOPTBvrIlOc0ZueBlKExtV+7k0LLNYUiONLox9ajNcjavQ/vl2/Fs2s2YYVUgOuzFaTZRUyzCaCQpOEOD8bZBEy2CxhHYUhON0xON/MKJdLyKoeIq+0iZttEphSd7JAxyiFhuIsUjQImOMj7UvMZ1bxFzyT6BiP5qYchTbZLmOSQMdmuDVPsMiYQRk7NK5Xmk28o+YdOtovMI3QsC0WiaQom2RXmpTraKeP/s/cm8HHc9fn/QiCUAL9ylHKEIxeOJd83PuIjB1CgSbhKaYFy/6D8aWlLKfwLpaVAKe2rFGIIgdwhl2NbOzMr7c61K8myZOu+ZfmS70u2Tuva3dnn93q+syNvZDtxEkuypM+GYWZnZ3dn3vtda+bZ5/N55hg25ugWlhTEsGZLEW7bWoS79Bi+YBfje9ur8Kv6NmzdexjVR4/jYF8/uoaGMZJKI82BEYwX1RXYT5FX39esUzjYhNup4RPU0WfDldRKrhsdZNnvKl9XbkJgGhIIOux+oaIJoVgDQnaT93ZTepBO+gmz7IAQEAJCQAgIASEgBITA9CZAgfSV8baaUHQnik92Ax6lEbnyvGKuuSgKZKNsKDole7vRfO9GFC5fiW03+305mXS/bXYeSvLz4cyZi8L58xGbN29cw5zGlsG/+PvsqToXzpx5at+57ObPxTb2Gp2bh8jcfLgLVqDtV79AqrdbuczOC2e5Yj6sKb4jykFO4flcCTNZjwpY2XFIAXV0oqJFEZ+TErAyqk3EWc/DqVQSrf1nkTh8DL9tbME/J7bhrwqZAB/D8rAFinFLNFvN6UTMFSt5P+gJGsxzH5flZ/PK5cHQJIqfDJR6T8RCXsREPqdsKTx7gi5VYrKL+UYc+UYceQaXXSzQXcwxXLzbsLBAj+EWLYbbtBg+qsfwN24J/ruqFgV79qOuuxdHh4bQm05jyPPz3/1BMMW/A7L7QuBKIMAfBADc09yBkFmnBNJ3i0A6vU/G5eiEgBAQAkJACAgBISAEJp8ABdJXx1trQnYNntjVoXq8iUB6JVwhZfchq1VTqBrxRpBJJ5UOMXD8OJr+979hzp2LkhtvUOXn0Xl+r86K98xH+aypIZCydN7NX4hE/kLE8+bDnTMf5tx8WDfdDGvecuy+ZyN6Ow9jCCMYRBrJnPaEV9CnNOV3hcNsJAMkqXdmnXwsffZTcXJ+MMkmzwcHTF30SCqJqu4z2LR/H/6rqgp/n9iGz0SLcZfuYANdiAU21m11sL7AxSrNxXw9jtm6+yxBNFfgk+WLi5/PxyYofZ9r2Jhv+C7btbqFNTpduDElOi/VGVjlqNT463Ubs7eaWL45ig9sjuCzuoV/Ki7HvY1NMA8dQdvpLpzsH1DO31QwDJSzMwVl4aZFlAMmEMiDgSFzISAEXjyBbEWEduQkQtEahJwm760ikE7+CbPsgRAQAkJACAgBISAEhMD0JkCB9I/dlpqQU4Of1rYjnfGQzp6cv/ize3nmZSNAUSLbn8836rGg3F/ie4x0Hkfdj38Kd8MtKM2bi53vmY2SvFlw5rAEfyqU2eehNP9mbJ81G2Wz8lGcNxcl6+9A/X/8BIM9J5WXmUernIxZFueO/rJRlhdiWX0mhXSGifEMy/HT41OZFIYzKXQlkzg6cBYNXd1wjp7AY8278R/l9fjrSAJ3bo3gls06Zm8tUgnl74g4WBrxBbr3RFjyTjGUZd4WVmsm1mpRrNejIpCOcc0+n/j5fI8HLtzF2dddwHYDhot8zVFO3VV6DGv0KD5YZOJLMRc/cEpx345a6K17UHn8BI4M8WeIMTdqn56ntHL1Z0GJ5/wJjf/xW5lS4X7ynRzDTe4KgZdCQLWZyKCy+yyujVYqB+nrotKDdHqfjcvRCQEhIASEgBAQAkJACEw6gbc8ar7mBgqkxY34RmkdhlToDZs7vpSze3nuZSeQFQf5uVDAYiOEdDqDdDKFs14SqcFuHHj6KRR/7BNwFiyEOzsPTH+/0kXS4jzu580oWrwEsU//JQ5omzHSdwZeKgn2wqXwErjTnqXby/i87ENsJJXC2ZERHBkYRFNXLyIHjuDexlZ8t2Q7Phtlf9Ao1uhMJTdxnWHilYUWro6YKqiHZd23aA7Wq36XvgNytW6D7sW1moW5hoWbIiZuMmw13Wz4vUGfT/SbCY9T2AzEzYsd79g2A8H2ufMF7LeqWbitwMadBTY+Zjj4pGnhb0tK8d81Ndi0dy+qurpwdGgYvWkPw56HVIZiOHv4Br18/X6+7JagXOvIYBieCk9iWwV/q6DtQtBogWv9/y77oJQXFAIzkIDq0et56BgaxmKrBiG3KRWK1Xx90k8YZQeEgBAQAkJACAgBISAEhMC0JgBc9Tq35b9Cxc3tdxTXps+y/2DaTwqegdclV9whP0sHzBFJuaOUJ/gf0mmlWChRY7gfp8sr0Prjn6D4rjthLl4Me/YsmPk3qLAjiqaBcMq5PWeO6vnJUvdEHsvy5ypRlY8xHInThURWZ84ccMrdpjgbDMW0eXcOw5f4evPhJ9DPRTx/Lkpmz0HpTfmIz5qD2OLFcD92N+p/9jOcqSiHN8g882wrSxX4E9TT88i4PjsuAw5q7XT9P36yfmgSPXojWb+eavOpDjkHQrCYfZBCssq0yS2Vz3YSTWUyGEyncWZ4GB19/ag6cQr6/kO4r7EN395RjS+72/DRQge3hqNYtbUIK7dGsSRsqr6U74rEoYRQ3cIqjcKoiQWGiXdQ+IwwRMnEEsPEMhWM5GKFxpJ6PyBoHcXTsIN1YRdrw3E1XUwMnD7rfRGYwUi3aK6aKHTy/krNwWrNwQLDxvWKnY0luo0VKljJwmrdAsOWGC61RHexOpzASs3FMs3GQj2Gm/QYbjBMrInY+EjUxRfj2/DDsh34TV0T9L0HsOP4aezt6UPfMPPgc24cK1yhxgx/CMsKpNnvG2h7aJUAACAASURBVB/ijxJ82N8m2D54YvbJHGTBTb1WMNiClTIXAkLgxRLwv38eukdSWBuvQSjelHpTUcPXpvW5qBycEBACQkAICAEhIASEgBCYdAKbyl8dSjTX/YHVvHOWW7WrO+khnfKLuF/syb08b3IJ0H1CWWSovwvHixNo+dcfo/wjf4bSxSvg5jEEiQLmLCTy3uOHO+XlITGHAU/5iLPEPW/e6FScx/CkebDHTME2fJzLFEMd1U90nl8mnzcP8Tmz4c65GU5+Puy8fFhMo1+5HNs++Wdo+M//xKGyEqTPdgFIIplJ+sn0k4vuynl3pUf5SmfGy4yWOI9qW9k9pYTq/+enz1MAzfAHjnQGI2kPPcMj6Ojtx86TZ6DvPYjfNrThJ9tr8HmnBB8wYliqxXBtOIa3GA6WMjDpOdyMY12MgZDJ9Rd7LNiG8+C1A9dj7mPTc5liMdk4WKHFldCZZ5iYFYnhJjXRXWvjg2Ebd4QponI7BzcaCdxkJLDA8FPkVxgOFhom3h+18XmnGN8pr8Bv65pg7ulA3fGTONjTj/5UGsPqm5QVN6+ckSx7IgSEwIsgwJ8Dh9Me7ixrQMhpTL3VbPrWpJ8vyg4IASEgBISAEBACQkAICIFpTcCoviZU0lTzFrMp+cZY5UDb4DBAkeVFnNDLUyafAMVRTh5NpRko0WQ4ncZIXw96mhrQ8czTqP/hv6Lizz+FxKo1sGbnw7xpFpwbZ6H4ptlgybs9Zzbic/IQp2Can4fi/NnnTSX5eUjk+4+7c/JQOjsPFTfmoeTGm+HccLMfsjR7LhJr1qL0s59Gw89+jMPaZnS3NWGotwteJq2MbMx4SWU8DKu2AR48BsDI6FMuvkFV3pzJljfT7cdgnDSUWpoz1JiR0zM4jI4zvdh55Dh+v3sPflZXj/+vvAJ3uQl8oMjF+9kDVLexUHOQp7lYqtHh6ajQJCaec5qeIuXkHhfF4IWGjTmGjcWGg1s1TjbW6zbWaSZuLrTwWiOK67RCzC+IYJkexUejCXwtUYGf7KzDQ027ULj/IGpOdeJg/1l0D41gOJkezUXyi9zZN5pOUH735euT89WQRSEwNQkwHw8eUl4G36xpR8iuO/HqWNOfTetzUTk4ISAEhIAQEAJCQAgIASEw6QQokBY31sw2WxCKVaHoVGdObeXUvLaQveZH6Je8JrP9AzNZQZJsKEIOd/egb99unCqNY9+jj6D+B/+Gyi9+BWV3fxTbNtyKxMpVcJcuh71gMeLz5iMxd74qxXdZgj9vgVpvLVoMa9lyuKtXo+T227HtEx9F5de+jLof/QD7Hr4PR3ZuQ+/BDiXO+oW7qqJXpaUPqV1k+Eu2360SduiYFIHUH790jSaVKMrPa8RL4WwqiZNDg9jb14Odx4+jaM8e/Ly2Ef+4bQc+bZfgjgh7gJr4ky0xrC+IYUnYwXuMYswxHFX6vtiwsNCwMMew8K4IpxhuNkzkG0VYZEho0uUWiBcbvji7guFU4SiWaVHM0iws1i3cGrFwd8zF5+PF+G7FTtzf1AKn4xCaT53Gkf6z6BoeRlL9UBUonn47DTqER/gDSE4bBQrkvK9q51XCvPwLKASEwJQmwB8O2VQmk8a9rQcRsms7Q9GGmyf9fFF2QAgIASEgBISAEBACQkAITGsCvkBaNT9KgbQWv9jT4V9X5PaYm9JXGjNz57NZ5L7YrYKdzvWlVOJK2oPncaIp0YOXSsEbGUSqvxvJU8fRf+ggevbtxZm2VvTUVaO3uhKd20txsqQYPVU7caa+Dl3tu9C7bx8GDx/G8OkTSA70wksOwkulkUp7SKbpdPNUCjYdbkxITzHyhQnpWZEnRXEnxzGqdJ4r/CMLJKuxuxmsD+YXe/xcc0duceEjZpr4gf4+lB87hsdad+GHO6rwt/Ft+Fw0jjsNGysNF+8xWLZtYYkWU/0/8yImro/E8EeFJm6MxFRZ9ko9hhW6pUrgVWiSZmG9ZmFD2MbarIN0sR7HQp1J85PrtpzI92d/z7ET2wTQ8bnEONcOgPvE9f6254KllmuOKp0P9pli6CLDfy7XLQ2bWFQQxeqtRbgzHMWXnW340Y5abGrfi/JjJ7C7uwfHBgbQN5JC0gu+I0mkMsPwvLT6zvCnAvYD5XeZbjJKpPzu0nVN0Xz0P/VdYsfalJq4Xm5CQAhMYQIpqDY5rBrQDnciFK1MhRwJaZrW5+JycEJACAgBISAEhIAQEAJXAIGiole9zm0tCbnNSiD9bkVLNgpHLrKn8OWVkt3O+wQvptyNOdALS3ZjNsq5e7GXHbve98Bxry7+Dhd/JOcNJ2sxW8LM3w6UY08Jz/5R+hIW07799G//cX9D9gSlsY/lkhS8AoGU254eGcHe7h5UHD2KzW278b9VdfhmcTk+EUvgVoOl7zGsDMewTDPVtFyzsFR3sFB3MN/wRU2KdysNingU8JgYzyAfWzkVl6p154TPQOyjWMpplWarwKAVujMDBFLTF4o1F+u1ONZorhI1FylWvuBJkXO2wQAqPyRpDcOUdAurNQurKJYqN66LxXoCS8MOlhREsTAcwcKCQmwocvGFeBn+vbIOD7S2I3HgAJpPd+LE8BAGKII+z49O/vfj2d+aZ9+72Ffniv7WTNa3Vd5XCExdAuoHEP/b39zVixujlV4o3vCPV8AZo+yCEBACQkAICAEhIASEgBCY3gReHmu4N2Q3HAjZjcnP2HUYpJqjSp2n7vWF7LkQuJwEAlGUwieXOaWyYqh6H9/qB6RH/Mnze0LS95fyPAx5Hs6kUth1+jT0/R34WWUj/qYwgU9sMfHBZ4qwtCCGfN3CHxkOQhEXr47MLEdn4MQc37kfmrRYCcwuFhpMkY8hPxLF7EgUNxbGcFvYxocLHNwa9gVTtid4dySOfIM9Wy3ctrUI79NieF9RFF8vLsW9zc2wj5/EiaFhpHJ/kUh7qkSWZfLPJ4xeznEqryUEhMA0IEBXuPo9JINDQyNY5NZ6IVdCmqb3mbgcnRAQAkJACAgBISAEhMDkE0gkXhGKt0TeSoHUrC9daGzHqWTKV4CmwXWGHIIQeKkE/HYAHpKZNEYyKSTBif1Bk6OhSQzLGcpkcDrjYffZARSfOIkH23bj33fW4CvFxfhozMRaI4p5Wgzz6TrULOTpNt4VcfGWSBxLDBd0K27QbPxJ2MQd4XPl3OMrGp5zl86E9wlCk+YaJugcvSXsYl3YwbqwhVvDJt5iRHGNUYh5WgR36IX4SyuOH1dU47G23dh+4iTae3vROTSEYY/9AbOOTorjLH3PlsMzfkxFkAVK+ksdgPJ8ISAEZhiBcwJp90gKd5c1nQ1Fa2+b/BNG2QMhIASEgBAQAkJACAgBITCdCVQzpKmlLi9ah9fF2xAqqsCu3rPPVQU9wy5U5HCFAJtBesgkk0glUzibTOLUwDD29fSh6sQphPcfwC/qG/EP28rwyUILt28txNLNBmYXFGGBbuH9BTZuD7vYoCVwSziBJbqN+YapeoQuMSwsiMTw1kITbyuM4Z2FMbxDORpjM6DkfeLEWSWMsseqZuEWzcTt4SKs000sLrTwPjOOzyZK8Xc7K/HbhkZY+/ZjV+cZ9AwnfRF09AvAQLEU4KXg0RmKDEYojIMuUT8jibYvlZOU7SShRNTR58uCEBACQuDSCPjtWNIYSqfxd7V7R/6PVfuZ6XwqKscmBISAEBACQkAICAEhIAQmn8BDiT8IJVr02bF6XG02IhTdCffYKRFIL+0aRraaVALs2qiyu/1YmsDRlw234QUmp6DrabAt04FZ+u7/fxrIcAq28oc+nzeQSuPk0BB29fbCPXESD+/eh59U1+Kr7jZ8rDCuwo5WMIxHY8/PBOYbxWCP0BU6+4VS4IxhkR4Dw5PmRkwsNmJYasRAUXSxwZ6fDlbqFm7RLbwv7Iuo68MuVmsJLJ8BoUkLDBucFhp+v1Smu/vLDlgGv0R3MFe3MSe7DR2u7LO6hj1BdQsrNT98apnGUCVHOULnGBZuipi40aBD18JSzcQtWgy3GzY+FnXw1UQZfrizFr9t3QPr0FHs6+1D10gSyTSDkjKjgihHFkOPUmBclq96ch1HCceGP/KyDlI+rEpi/dgk/zG/32ww/ib1ayJvLgSEwNQikG3hwhR7tuj4afsR71XRKulBOvlnzLIHQkAICAEhIASEgBAQAtOaQHn5q9+e2B17g1mHkNWAV8ZqsXHvoal1MSF7O/MI0JrHhqA5jj3VOlcFJ2XLnbP9HzMMvGBP3eA5jAHP+KngSS+NMyPDONDfj/ozXXAPHsbjLbvwy6pa/EtpOb5kFeNPIy5Whi0sLoipaQmDklRYElPLHSXO0aHIKShTZxhSsBw8pubGufXB45xz+9FJ85dzH59uy2SxiKKmSn+3sMywsNKg4GlhOQOnDAYj2aBgzBL49ZqNdVn3p0qLJy8KowUmloRNvLcgivVaFB8qjOGjjou/Lq3Aj6sb8HDLbriHjqK2swtH+vvQlRpRvWPP+8IE4vpzWD65yXm3C648bytZIQSEgBC4dAIeU+z5583vB//IoZNeyN7xrWl9LioHJwSEgBAQAkJACAgBISAErgQCb7SbtrzWrkfIrEfIqsd3mnZf+om8bCkEJoEAnXwp9n1UOmlGlTynVOfHlPL+Ba7QjJeE56WR9Dz0ptM4NjSM1q4uJA4fxaNte/CTqjr835IKfDyawDrdxrywhes0G28xHOTrDpZrriqPv1VznyWATjfBcqKPh2LwBs3BOs1RafIrtQRW6uzDamK1bmKlzsT5mBKfl2h0lNJdamG+HgMF6jsiDv4iFsfflZTjR9W1eGjXLpgHD2PXmS6cHh5GUqVp0eHJAZIG0imkM36SvGiak/CFlbcUAkLg0glkMuqHHP6Mx3+/3M4e73oRSK+E02XZByEgBISAEBACQkAICIFpTUCFNLVFr7LrcU2sFqFYHT5Z2XzpJ/KypRCYQAIsZVY3z4OXSgKpEb8vpCp+9h86mwEODQyi+uQpFHQcxH1NrfjXHTX4WnE5Pmq6WF8UVYFJa8MW1oVdrC0wsVqVxrPU28F8w8ZqzcEtXGf4pfGLDD8BfaKFxOn6fnSQ5hmcHDApninxN0dczIq4yA+bmFdQhCUFhVgeKcSHbAffLCvHL+ub8cye/Sg7ehytPb04PjiEvuQIhtNppDy//D07OM6ZhZWI7gvoqh+DqKM+Ivl/ISAErmACfggcy+uTmRRa+4e8W91KcZBO65NxOTghIASEgBAQAkJACAiBySdgmq8JFe9pDCWa8U66SK16rC6tU332ruCrB9m1GU4glfHQl0zi6MAAGrt74R46jt+1tuOHFdX4hluGPy9M4AOag/eGi7AsHMUSLYYluoklhu9QXKtZKjH+trCNNZqFVTp7VZpYq5lYr8X8cm6d/URtzI8wVElS5V+qWJvbaoAuUPZuXVkQU4FJd0ei+FzMwj8lyvDz6gY807YH2090Yn93D04zNT7FYCRPhWX57uCgd2waGS8NtlHg5HcH9XuJZlQLBr8Ng2rFkNOPdoZ/feTwhYAQuKIJpFULmZQHDGdSODaU8v5qe/P3Qkb1NaFE3etDPG+TmxAQAkJACAgBISAEhIAQEALjQMBt+87LE20/+COr7umQ24Lr3YYznYPs1ZdWYTbKeZXj0Luirytk5yaJAIsBOV48le7NcBo1ZNgTNOP3UxuGP0+xPJ4Pe/4zRrJxOF4mCSAJeCOAx2X/Rtmr3wN29/TBOHQMP6tvwde27cCfWQl8uNDGOgqZho35uqWETAb/qP6WuqsS45exr6VOEdQXQin0LdEtzDUszGbZttqe6871EfXDg/ygIIYp+dOF+4e+VOHwSng+xcuFhu+eJZc5kRjyIxbyInR3OphruFhguHh3xFHTnAhZ+TzX6ibWMJiKYUoqKd7BKi2OZXy9SAw3RorwWr0I7wgXYcXWCO6MmPi/8W24t7IGRQcPof50N44MDKBrZAQDaQ/JbB9ZNXA4eJRr2I9IUj35/H+QRg2hHB++NBqMmFGZVIUp8Zk0jgbTua1kSQgIASFwJRLw/xHkP31pZHA2mcbHd7R2hUp2ddyYaDsQStTvusZpfTi0adNV43BGKC8pBISAEBACQkAICAEhIASEQKiwel7IrP+Pa8zaR9p6hpDMSqS+HkFJS25C4CIEqD4FSlV2zgs7Tix+VhODktIpvyckl9WUfZ4vjaJzaBh1Z7ph7D+A3za04IfbK/HXsQTu1gvx/q0G1m+JYM3WGJaHrWcJmi9WZMwNU3qxrzEdnrdSt/G+sAM6atfS2ak7Ki1+gxZTrlo6azndvdXFR7a6+GCBg1vDtkqSvyniYrbhYEHYxKKCGFZtNvChggg+H7Hx/eIy/LquAdE9+1F34hQO9p9FX8pD0lNS+IUDky4yxGS1EBACQmAmEkh5Hv62bjdCsRrMidYj5NTg6nhrc4gtkuQmBISAEBACQkAICAEhIASEwDgQKKx8a6i4deerorUHIvuPKHk0k6HExRtVL7kJgQsToGOUqbtJZJCEh2Q2MMn3ivol0B77qXkeBtNpnBoZwd6BIbjHT+J37e349vYKfLzQwsqCQqzYEsWysInZuoNrC4vxCiOBUKGDdxQ6WKTTMeqLeNNBmLxSjoECKcXRDWEHa8JxLNMSWKHHwfV0ii7N9mJ9R8TC2yIWboqYymW6PGLizwtdfN0sxs/Kq7C5fT92dnXjgJdGX9a1yRFDLTyVTqvALE8FZ7F3LEvh/XL4C48qWSsEhIAQEAL8d/Ketg6EojtxfbTBe7lVnQm5LUdDiY4/GIczQXlJISAEhIAQEAJCQAgIASEgBBQBhF72nq0Veb/YdwwjdP9l0srllRuBIpcrQiAg4AtcrAOkOzQNpFKqF2TaS2MomcapgWE0d3bBOnBYOUK/W1aFL1ul+GgkjtvCDhZpUVyvRzBPK8Iyjf1AXazXrKxr0cIazcZq3cKHC1y8j4FKmo0lBsOUpm+5+2SIpkt0B3kRF/MNthOwsFyjS9dU/G/TLNylW/iLWAJ/va0M/1nfgC37OlDbeQYdvWfRNTyCYfYAVYOCvfPoDqYqGhS1Z8D2oCwXHW0Leu6hYCjJXAgIASEgBC5CQDt4HFfZVbgu2jBwXax2OOQ2D4W0stfJmasQEAJCQAgIASEgBISAEBAC40jgjeHS/H9o2odBz0PGS4G9I0fTwy9y8i6rpx6BXI3KF7fO9WkM7l9oDY+UjzNhdyjtoXdkBAd6+1HTeRqxQ0fwYPt+/GhnAz6f2IY7DQu3bo1i1ZYolhfYWBymI9FV00rdVQ5F1cNSBSUxFMnEUsMCe2Ku1C2szpZ2r9KjWK2bWKmbqp/oZIiIE/2eZMC+qGOn3LAjOmopFnObYP/o+mS4VNA+IJgHr7dYt5QTd7FmYZlmYYVmYpVm4bZIAh8rjOOvrWJ8v7QMv66uQ0HbHuw4fAwHunpVafy5ceHbQjPpFDyPAUp+iBKDlDguOAX/ZvA5gTjKuRJLqadzDE29r43ssRAQAkJgwglUd3bjDW41/shsxNxoLULxpq5QouW143gqKC8tBISAEBACQkAICAEhIASEwGvtmry/qNyNziT7RTKqKadWdsIvC+QNXxwBWvaY7J1Txhz0CM2GJGUjkZRDOMV+oRn2hvSQTGfg0QWobIAMXkojmUmhe3gYR/r60XSqE9H9B/FAfTO+X16Nz9jb8L4I3Z0U2kws1/z+oAsZ2sMApKzjc2lO2BFFu0DIo7DHMu5FhoWFBufnApMo6vHxxYaFJSpJ3k+TD0S/QBScjnMe+2LDxAIjhvmRqAqVosNzvuFikRHHEj2BPN1Fvu63HlihW0pApuN2dVb8XKocuC7WhG2sDptYoUWwwijE+wod/KVdiu9u34mNjY3Yun8fmo6fwJGzA+hNpdQ4oMjJUTAqiip107+nxlU2Ain450EJodntR5+THbxjH8u9/+LGtzxLCAgBITBzCBzsH8CaeA1CdiOudZvwcqv+F9KDVM7XhYAQEAJCQAgIASEgBITAeBNw6me9b1sLDg0Oq0AdiiTnVJKZc0EylY80cOyxpNnXtSh2+WFJSvikjU+VQlP+9mUw/v/ASBpdZ4fR0dWHHcc7UbD3IO5paMX3K6rxZXcbPhYrxq1MjNciWBSOYIUWw4ownZ8UOf3ppYiVM0H4vBQ+bC3wwbCN28MW1mk2VmmOai9wK9sP6Jxs3KJRCHWxQndUAv0s3cQNegxzCyysKrDwAd3GJ6PFKjH++zurcW9DM/Q9+1B14iQOdPega3AQw2m/JQI8ttJgqFb2FiiYwX2ZCwEhIASEwKQR6Eqm8PFSBjQ14o/jTQiJQDreZ8Ly+kJACAgBISAEhIAQEAJCIBQKlda++aZ4w+nG/kElnolAOmnXRC/qjVVuPN2gmbQKS0oihWQmCWTSylVKp+hQxkN3Oo39A4OoOtmJLXs7cE9NE/6urAJ3u3HcXkQXqIV8zcbSsF+KvcBwcYMRx7WROBbqLhZwMhzkRywsUO7Oc2XelyICyjYX50WheLnGlgIO6LxdSNeoHveZK8eoiQV6DDcaRVikF+EOI4a/tIrx7e2V+G1jGwoPHEbtqTM42NePM8kkzmYy5xLjMxmMIIXhDNtnpFX/UPYQZRwbxXR1E4H0RX335ElCQAhMDoHRlh457T0mZ0/G512HvAy+UbMHIbv+wFvshtOh0l314iCVM3YhIASEgBAQAkJACAgBITDeBOymvJdta0XJiS51pu/7C8fnpF9edRwIjKpcvvG3N5XGod5+7Dh0HFta2rFxZx2+V1KBL9kluCuawAbVs9LBQs3BfNWf0u9JuaHAxfsLEtig0cVojk4btBj+JGzjVo19Li3kGTbmGhcX+0QIvTgbJYTm9A8lKzpxF+o2bo44qsR+9VYD67eE8YHNOj5pWPiGsw0/2VmLB3ftgXvoMJpOduJY3wD6B0eQHE4hTVeocgWzzQJDk7LBSXQNByXwFED9LgyjAUrKJR4Io8F8HIanvKQQEAJC4HITCATSy/26V8rreZkMftzcMfLyaOXGN1v1bSGnsTlUXX3NeJ8OyusLASEgBISAEBACQkAICIGZTSDRODtU2oan9x9V1wYikF6OSyRfcVLuzqBjQY4IRcbnit3PdTSgq89fz2dmnxBEgmd3i2uHMhn0jCRVD8mWk53Q9nbgv+ob8Tcl2/ExswTrdBt5RhSz9Chu1i3MNuLI0+KYo7tYHHGxzHCwSnewWnOwRmOSuY35ho1Zho052V6iTI+nIMrpXYVRzI7EsMQwVb/L1WNEvukoigb9UJnyvkw3s6FIvsOTKfCLdUexms9+qdmQJLYeWPWsfqvczlWO0DkRGzdGLFwfiWGObmFx2MR7w1Gs12K4s9DBl61t+JftVbi3oQlGRwcaurpwbGgYZ9NpFYIU2D35+bNT8DCdwvSBZtJQYUlq7NA56rtHfXnUH3xc9idKqRxlVEsD9TQYoJdj3MtrCAEhIATGj0AqlcLg4CC6urpw4MAB1NbWoqSkBAMDA+P3ppPwyhSA79t/HC+PVR28NlZ3MuTWn5AU+5l9qi5HLwSEgBAQAkJACAgBITARBDa1XP1Ku2HXv7V1qMuAEUpzo+rKJFwZTIu3zABsCHpOmfJ7gyqhivKUPykXDB2g6azzL5Wh+uU/L8thCMCpdBoNp06jYNde/G9ZBf4xauNL4ULcFY6qXpXLtIu7FqejeDnexxQInQyiWqv70wbNxoawjbWag1Wai5Wai/Vhx580G+s1W4nNS4w4lukuluouKKQuCdt475YirNlsYMOWAtwdKcK/lOzAI03t2H7ilGp70JNMIpkVQuWrNy3+AZCDEAJC4BII8G9gOp1WQYEXcoX29/crIXTHjh3QNA2PPfYYfvvb3+K+++571nTy5MlLeLcptImXQfTICYTMaswras6ESuoGJMV+Ik6I5T2EgBAQAkJACAgBISAEZjSBq52W/NeW7MZXqlsxknU25lRtT6EriitnV+kCpc7JyXeFZpBUsUlZ+YuAlTOUW2YwDA9d6TQO9PSh9uhJGO378cvaFvxj6Q58wkxgbUER5hdE8daCGK6lQ1GLYbFhY3bExjsLbcyKiEB6OUVTukDXagxGspXLloIoe4Mu1i2sMCys0S3coplYrsWxSItjrm7hJq0IN+mFWBX2HaFsafC98irc39yK6MEjaDl1GmcGh1UFvD9SaeFkeFYKmVTyogLBlTOqZU+EgBAQApefAB2hp0+fxt69e1FdXQ3HcbBlyxY8+OCD+PWvf4177rkHGzduxL333vssUTQQSX/zm9+go8P/gffy790kvWIGqOvuxZvtatxU2IhQvHZQBNIZfaouBy8EhIAQEAJCQAgIASEwEQTeXbI7749L9mDd9jp0J1PK3XghJ8ckXSZMqbf1PA9k52VYFs1C6NS5eTqD4ZSHM8PD6Dg7gOoz3djScQj/W9+Ev0mU4W49hqUFOm4Ia5itR1W5e56ewFKWeBumKoG/KZLtVanHVek2S+XZ13KFKgMXkfRyiaT5ho23RGy827CQV+hggWHjTYaLawrjuD7iYIlhYV3ExgeLXHzWKsH3istxX3U9YvsOoKW3D6fTDMwKbn6zBHVPGYs9VSI/Ag90a/NHiXPbBs+RuRAQAkJg6hDg373c8wb1d9Dz1A8//Ls4MjKiyuC7u7tx+PBh1NfXw7ZtPPnkk8oRShH0V7/6lRJBKXgG4uelzLk9X4+33H2YOvTO31P2ID1ydgjz4jV4U5QCaX13yGx4zUScE8p7CAEhIASEgBAQAkJACAiBGUvgpqKW/OuK9+KdxVXY3z+oLjD8Tpjnn7TPtDX0+L3gWyaDwVQKJ4eGsLu7F9uOnsDm9g78R3UtvpkoxWdiLj4ccbBWs7CiwMTSAgtLwo5KLF+ieoP6zsUNmotbwy5uyfYJXccS72wp92rdxCqdqefsgYK2ZwAAIABJREFUEcpeoSKOXkwcfSFs2Hd0iWZhnmbiZs3EGi2Ku7QifL7QxLecEvx0Rw0ead4F6/BRNHT34OTAAAaSdH9m2ykoQ3DgDvaQUYI5Gyr4/3FJbZITmKRaMbyogfaCR6Y8QQgIASEwbgRYKj88PIy+vj4cP34c7e3tqKioQCwWw9NPP41HH30Uv/vd75T4STco3aEvVAwdK5jy+ZzYh3SsSDtuBzrOL8w/BynPQ+9ICreVNSAUbcBbnaYzbzckpGnGnqjLgQsBISAEhIAQEAJCQAhMDIE/SLRd9yqnOfkuuxJlnV3IZPwOmeN8DTBxL58jPlGmCuSq0ZCanKyaoGUon5LxMkhn6O6jqJVlolLCfadM0vPQl0rh2OAgmru6sP3ocYR378fv6lrw3bKd+JSdwPv0GFYUxJC3NYpr9SJcWxjDDREHN0Rc5Buu6lW5QveDktjbkoFJKzRbhf7MiVi4OWIp4XSxHsdSPY7lmovluoNFhqkSzxcapnI3MiToYgLhdFi/UrfhB0NZmGuYmGXEsNCwRhPgGTDFcKnZhgWGJlHo5HNYKs+JTlv2A12oO5ivxxX7PIZX6THkGzGsMGzcVhjHJ8xifKWkDD/cUYNHG9sQO3AYdadO40B/P856OU5Qjt5siwS6hT14apwwIEn9j331su0qOOe4yhmGatkfUVwbbDFxXwl5JyEgBITAxQjkujDHio68z6CkoaEh9PT04OjRo0oIraysVKXxW7duxSOPPKKcoHSEXqg0PlcUZT/R3PtjBdBLuc/nh8Nh1cv0Ysc01dYr162XwdeqWhCK1eLNbouU2E/MKbG8ixAQAkJACAgBISAEhMCMJlDSlBcq241Z0Uo8ffiE6pmZe4E01S4sRvdXqZxZdSrr2MsNTQr6g/rSVXYDLw1QBFXilwelkHpAKp1B58AQ2s90wTp0FI+17sZ/V9XhW4kyfK7IwceNQrw/XIhVegxzIzYWTnPBcqJF10WGjbmGjaWGpXqD3qpZWM8AJeXypJOWjloLd4Rd3KZct2w7YIPPm88UeYZYhS2sDpv4oGbis9EEvpXYjv+prMPjbbtRcvAYWs704gRT41MpJNOUPKdPuebod0IWhIAQEAIvgABL4ymEHjp0CM3NzSgrK0NRURGeeuopPPzww6OBSRQpX6rQeSli6MW2oSjLfaWwOC1ubNUD4Oct+xCKVeNVIpDO6NN0OXghIASEgBAQAkJACAiBiSIQb7g55DSdeVWsKvU/7QdAF9y0CWmioY8h8crhl0Yy46kppfqEnvP1cYl9IPtTSRw9exYNp8/AOXgYD7ftwo+ravH14u34mF2KtUWucm7m6THMZjCP7mBWJK7CkvKy/UEZmLTQmN6OzokWSBfo7L1qKbfsct1PkJ9luHhnxEWewfAklsabyC+wMS9sYqkWxerCGD7ixPGt0p34r5pGPN66G/ahY2g+040jZwfQOzKCNIVwVf7OEZL2/6MjlC5qNXZyfZ/T4rJbDkIICIEZSGCsEzQXAUVFBiWdOXMGBw8eRFNTkxJCWRq/adMmVRp///33KwGUpfGcAkGUDtALpcpfTMgcr/Xcn66urtzDmtrL2ZOwzQeP42qzGiG35aiU2E/USbG8jxAQAkJACAgBISAEhMDMJVB++NUhq3ZLyK4b+du6XRigOMTa8mlwo/yVUseTRCadVO0D0p6HZDqNvuEUDnT3ofTwMTzSsgs/Kq/E1+Pb8KkiF3eo0CML1+lFuM4oQp5hgWXuy7WE6vu50jD9JHPdypZwu1itu1iv2bhds7FGs6Z1yftEC6QrNAsrNUuFI82JmLghEsUNBtsPWFivm/hoxMZXEtvwn1UNeGp3B6qOd+JAdy9ODw6hP82oLI4EJsYnoWLk6RRWPwX4oijL3dMsi6eY7lfJT4PRL4cgBITATCVA0ZOiaDDnMnuEsjz+7NmzOHbsmBJCi4uLoWkaHn/8cZUaTwGTYmMggo6XoHm5X5chT/v27Zs2H7c6A8tkUH6mD++yaxFym8tDm3DVzD1RlSMXAkJACAgBISAEhIAQEAITQQC46g/thuKQ24hPVzShhxdWk1im9lzSLB/zH8/dKnf52ddHfKR/ZBhtZ7pQ1HEQv6lrxPe3V+FLbinWmRZWR4qwSothlWZjpeZgGXt8ao4SO1cqp6KjSrUXs1Rb9bl0sFpLYLUWH92GIUBLjShWGDGs0Vn2ban+lxMtIk7W+7Hf51Ld7/uZuw9qvcF+qs8Wi88PTXJUz9Claluy9Huw8vlLwhYWbS3Coi1RrNoSxaeicfxzSTl+U9eEwn0UQk9iX3c3Tg0Noj81jLRHKdRTDtCUl1FBF+lA/MxKonQKs72CGjXUTdlRIesWVa0lsq7SZ48kuScEhIAQmDoEKIwyMX7//v2orq5W/UELCgrw+9//Hg888IAKSwpcoMGcomXgCL0SXKEvRERlv1P2QVX/hk+dj+mie8o/TWz1s2doBIucWoSKdzWGEolXTMQpobyHEBACQkAICAEhIASEgBCYwQTwsjfZzb8KuS1YWVqPziHGElFGurjweNGz+pfwAEWqoWzLUL4MPX5+QFI2JEmVPqeQyaSQ8VK+qsW9zADDKQ+dQ8PY3duH0mMn8NiudvxkZw2+ZJbgLoYgbSnCioIoloVNLNJYqm0pV+j8iN+nkiXay3QnO1EsZciPL3RSqKNAyucsYB9MnYKePzH4JxACl2Vdp7ki4XRepijKsKj5kRjmRIqwXDexnAFJBlsMOCo06aZIDPMNUz12i26D0xoGJxkuFusOlhguFukJLCiwsVAzsViLYmkkhj8tKsaX4+X49501eHBXuwrAOjkwiAGmxV/wxvW8pOQ8SIzPXeM/cm6L7Iv4m6s7wTMnetxf8HBkpRAQAkJA/X3zQwEp/I0V/3ifqfHsEUpHaEtLC0pLS7F582blBmVKPIXDoCz+UgTHqSaMBsfEYzRN8zxGU3EQ8W8Rz8D4F6zf87BgWw3eYe/qz9/U8toZfKIqhy4EhIAQEAJCQAgIASEgBCaAwKZNV10Vq3/qFXZLepZTiT29Z7PyJE/TJ+7mJ8yfC/VmH0hVEq2kUj+wgPrYUCaDA0MjSBw9gt81NuGfirfjixEHH9kaxfu3mtgQjmFtmM5QE4sMB7MMpr5T/JS+oJeLAQOT8g0GIVm4PezgzgIHt4Yt3KqZatqgmbhdM/EnBS5u0/zt8iNR5Bt0k7pYXWDi/QUx3B2O4RuxOH6+swZ6+37s6upF5/AIRtKeKnnPpFVCFjKpc4L4xI1IeSchIASEwJVBgI5QhhAdP34cjY2NYH/QJ554AuwNSnGQQmGuE5T3p6rYGYieL2TOY3/mmWemRZJ9rkCa8jzcurMB77LbBtcnRCCdgDNieQshIASEgBAQAkJACAiBGU2gpOH6UHHL8Wtjjek32tWoOMGgA/o3J/JGl2gKIyx/9jLoSXvYPzSElq4eOAeP4qHW3fiPnXX4q8R23FFoYZFWiGsLDLxWL0K+HsMine5OBwt0hijFlSuRQtxKjb1BHaxgirkIpJeNwXLdwnLlqnVwfcTF6wvj+KNIHO80XORpNpZqJlZoJuYbFlYVWrjbdvGFsjL8qKYWm3btQ+nR49jb3YMzyVTWKROMNda6p5HKJJFE2p8y7BPqhyYFW8lcCAgBITCVCOQ6QMc6QXkcXMceoUNDQzh9+jQOHDighFD2CNV1XZXGUwSkI5T9NukO5f1ACA3E0GD+QsTF6bItk+yTSd97OZXGxoX2ldUOql2Ml8FnatvwJqdlMF8E0hl9qi4HLwSEgBAQAkJACAgBITARBEqa8kLbWjA72oiQWYctB0/kFLpf6NR9PNZlcLivB4+2tOHHOxvwzVgxPqoV4ZYtRXjv1ijmaxZuMuJYqNtYrVu4LezgwwUO7trqYkPYxHqNUwy3h2NYp9lYpblYH3aUu/EDBY4q7RaB9PKJxKvYtkCzsFo3sUQvwtxIIT5Y6ODTsQT+LlGOn+6oxcMt7Sg/chSHBoYwmMomH6k69kw2KCkFpJNAOq3CsyiRUwhNZsVQvy9otj/oeAw5eU0hIASEwAQRoABKFygningMSmJq/OHDh5UQWlJSgq1bt6rSeDpCN27cOOWCkiZbaP3d736nBOYJ+kjH9W34p1L9MJjO4N/aD+DVbr0IpBNxPizvIQSEgBAQAkJACAgBITDDCVAgLWvBu6INCJn1+HnbARVyM65n/xd48fojx7HsGQ1X6w7m6A5mK1eo3/9zmW5ipWHhFpUabyon5Hz2udT98vmFhgven8spYmF+xMRCgyX2NpbMoPJ69kNdaFiq76fqjcqgI/ZQ1W0s0G3MipiqzJ1CMx9foQRnP4iKAjJ7qy5QLF3Vb5Up8fPZqiBsYjnFZ93CBwod/Jlbhq+XV+PnDa3Q2/ei7kQnDvT2oWt4GEOpJNIZxiDRhUzxMwVPuULTKjRJCQVMi8+GJdE1TM+PH0rhL/juGbZV4H+MWZrYdg8XGJ6ySggIASFwUQIXcoVSCO3v78fJkyexe/duFZZk2za2bNkyGpZEUZFO0BfSJ3Syhcgr5f3JjU7awE3LdgOnTp266Gc0pR7g38iMh0zKwxOHjyNk1515u1F9zQw/W5XDFwJCQAgIASEgBISAEBAC40vg3SVNeW8raUXIqsN1hQ34am07BtITXWIPHB0cUqLcbCOBdZqJOZFzfUOZfO6nnzMt3Q8CWqLET1/oY8ASw4HOTdzGT1anEDjd3aO+AOozUOXvuoW1mok1FJQNlsNbWELhVDexOBumxHVkukJzsZz8NBvLNT+oar3h4s5CF190SvCPZTvxP7XNeGLPARQfPYHWrh6cHhx6jiYMKhI+ey3qC5t+bNI5mVMZSUcjlc6/bH324yKOnk9I1ggBITAZBHKFUC6nUinVG7Svr0/1Bw2E0HjcRTgcxuOPP656gQaBSYGY93wiY1A+/3zbTefHySCYAm5sIfDggw+q/qt03DqOo9Lr29vbVVAV+7RO9Rv/4vEnRqbYpzGC9jN9eJVTfzYkJfbjezIsry4EhIAQEAJCQAgIASEgBN5t7857e8kuOhR6b4g2jty1rQ5dE36RkQGjoT5SmMAc9g7VLSyeQc7PlyrgLjRs5ZZdpTnYEHbx/nBciZ8UQFfpdN6aWKtZWEMxVLOwWCtCXljHe8OF+FPNweesbfheeTU2Nu9CQcch7Dx5Ch19A+gdTmIkxcCkFDwvhQynVAoZVRYvwuVUvxCX/RcCQuDSCVAQpRB69OhRNDc3Y/v27So5neFAjz76qApMCgRLETjvU/1RAx7PNw940UlLMZQTS+bJlT1Y2Yu1vr4eHR0dyiXKFgV06LJlAT+XYOL9qX7jX1b+RJ3xMkhlRnBmOIn5xfWdIXGQygm7EBACQkAICAEhIASEgBAYXwJvKtmd96aSdoTs2sF3xxpSS52dODAwNMHXGH5K/bfcCsw2bMw3KOydc5C+VAFxuj+f4idT5JfpFmZHLLy50MKbDAfvDltYWGBibdjEn0bj+Fx8O/55Zw1+09SKcEcHdpw6jX39/Tg1PIzBVBIpLyhn9y/RVF/QTEp1B2W5H3uipdlLb4JHh7ydEBACQuByEMgV0oLlsa87PDyMnp4e1R+0paUF5eXlSgjdvHkzHnvsMTzwwANK/AvK4gNxjyLgTA5Jej4RNHic3Bg2xYlCKHk++eSTMAwD27ZtQ11dHfbt26fCqnKF0LGf03S9nyuQMqqQnti7yprOhhKJ147v2aC8uhAQAkJACAgBISAEhIAQmOEE3mQ35b2BAqlTl3l7rCHz9uh21HX1TvC1By8JPPyqsgnX6xaujVhYp7nTvjT+pQq3QZ9RJsbfFo7hzoIi/EVBBF+JFOFfistwX30zig4dQUN3Dw4ODaEvmUSKbhsvAyQ9NjkD6LgZndgz1C+RpwyaQkZNShH1G4NmrS0TPDzk7YSAEBACl4lAIIwyNZ5iKPtWskSbjlC6FVkWT9GODkaKekGZd64QGoh9Mn9+pygFUbIjz4ceeggUmuPxuAqnOnbsmHLl8nNguwL194fuyawr9DJ95FPuZTx23uafaL/YHt+o2TWYv0kE0hl+ui6HLwSEgBAQAkJACAgBITDuBBjSVNqG66N1XVeZjb1/WFSWsY+cftYFBeXL8b35Aqnetgc3axZeG4njNm3q9g5drcexRmOZexwLs+FRDIxaYNiYa9i4OeLghoiFawujuCkSxQIjptyfa1kKr8ewUjexlP1CDQuL9BIs1EswR0tglmZj1tYo3ru5CLdvLcJnYi6+U1GJ3+7aA/vYCTR39+Dk2QGcTaWQ5AWm+tAoeKbVREcofaCpbFp84Bel9ulHKp2bB0/li/BxvpbfSzS4N74jQl5dCAgBIXAhArkiGh8PxLRgfqHnDA4Oqh6hDQ0NcF0XBQUFSghlP8uxImgghAbCqIig54ugdMoGoif5UAS95557sHHjRuUMJVdN05TovGfPHsWerlwKoZdaBh98zhf6PKf7uuBvt+cxwhD4dduRVMiseyyUaP3iuJ8TyhsIASEgBISAEBACQkAICIEZS8BpyQ9ta8NCptjbjXh1bAeebD884dcfXjqF2qPHsXSLiddEinGbRpFwaoqkCwwLC3RT9VLdoJl4f9jEOi2GNbqJVSokycQtmoUPFbj4QIGLWzUXa8M2FunsJWphSVYkXWeY+FjExheKXPxzfDt+Vd0Afe8BtHV2oydNj4nchIAQEAIzj0AghubO2ZOSJdmdnZ2qRLuiokKVbT/yyCOqlPuXv/ylEvACR6MIn+cLn8/FhIIo2QX86Ah9+OGHlSPUtm1VGn/w4EFQjJbbSyTA3zX502SGVR1A5MgphIrbToYSHa9X56qJxCsktGnGnrXLgQsBISAEhIAQEAJCQAiMG4HS1reF4vU915n1CDkN6ZeblfjPho7zU8rHUY3jS1MgPdzfj9ufKcRbIgkVKvRSS9An6/nzIyZujkQxN2Iq1+h8w8FNhotZhgMGKqmk+Wxq/ErNwiqtCGsLC/HnMQffLq3AxsYWRA4fQWP/WRwbGUGf52VL4+kETSGFpPKBprwRpL0kPHUR5QdVvMTLMnm6EBACQuCKJUD3IUuxKcKdPHkSbW1tKCkpUSIdy7cDZ2PgAqXgx+WgNyjnwfJziYEz+bGx7CiEUmRmajxZt7a24syZM+ozYJuCwBEaOD55P1e4vmIH05W8Y+x8w59AMx7YEafyTB/e5bakQ3ZNPFS2K/zGkj1feENxa8mS6upXjtu5obywEBACQkAICAEhIASEgBCYcQRirW97dbzp5MvcBifkNOy7yqzF5yp3YTjXoTiO4iivUZRAmvFwNp3Cp7cW4mbdxS1T1D1KUZb9U9eFXSzWHFynW/g/hoU83cFKw8Wd0WJ8Pr4d/7SjGvc0NcLo6EDtyZM43NeHXi/oOJal4qXP1byrUncWyft9QVMAWHzHAAcWvctNCAgBITDVCOSKacG+U1wLRFAKcYcOHUJTUxPKysoQiUTw9NNPgyXcdDIGYT9cnsmi5qUeO8VPToELlHMKxoEb9KmnnlKMGZbU3NwMOkL5GYyM8C+N3CaMgOo/yvYR/gnSgYFhLCvcidckGhGKN3a93mna+bZ46478TS1Xz7hzVjlgISAEhIAQEAJCQAgIASEwXgSuLm3Jf0PJ7q6Q29gScpsGXmY3ppeXNWV6VaCP7wTJNqAct2sDXgMwJZ3zb5vFyNccLL+MPUiX63Rt2liRMwXrxrpMWda/RLexOCvQBtsF8yAYKXeuHtMsrNAsrNZt3B5x8IlYAt90SvFfZTvwWH0jnH0H0HiyE8eHhjCgEuF5tDSIZOClM0gnPT88KRtO4WUyKjFe5ShlL5Ky+UnqoilYHr0zbp+OvLAQEAJC4PISCByGdCAODAygq6tLpcbTnciwJCaa//73v1fCHZPOKYTmiqC5LsdLFQdn6naBKMrjv//++1VZPEVmMqYjtLGxUYnQfX19o27Q4NPm5xSI2ME6mU8AgWcJpBl0ptLYUFiOa6wqhOINQ1fbjUeuc1rLRSAdrzNjeV0hIASEgBAQAkJACAiBmUnAbHjNa53mPw+VNK262m68K5Ro+9y8RE1Bx9AIUp6fKutLeePrU6Qzkrd7KurxMsPEWo3BRZenB+linW5OFyt1F+s0B7dqdHlaqoyfgiYFzhW6hZV6DIsNEzcbJt4SsXBDxERexMRcg4FJ7IlqYUHYxcICGysLTNxuZIXQ4gr8tKoBD7W2o+jQYdR3deHQwAAoMo+w3DD3ekopm+wt5vPkY1xiSBLnvB+s4/1gGn0J1ZvM38Zf96xXH91MFoSAEBACE0EgEDuDUusLCWp0hFIIZVn8vn37VL9KJpkzNf6JJ55Q6eZ0MQZiXuBwnKmi5sWOOxCGL9QqINdNy8cfffRRbNmyBZZlYefOnao0nqnxDEsaGhpSLt1LGR/8fK/kWzD+uI+5+5q7fCXv/8X2LZf6SCaDLziVCDm1Z19p1fSG3Pqhd5it20UgnZmn7XLUQkAICAEhIASEgBAQAhNIYK5b+a2dvQNIZdLw2ANLncH7/3+xk/mXuj4QSCP7DuMaI4a1mnnZBNI5hokbCqO4PhLDOwtjuLbQxCLDxDIleppYSgGUAUl6Aiu1ONYX2Hj/VhOLNBP5FGsLbXzMjOMrxdvxbzsr8UBLK6yDh9HUeRpH+/rRNTKCZHA1M2rtfKlE5PlCQAgIgalDgG5QlmIHQUn79+9HbW0tEomEEkKffPJJVRpPkY+uUIqgua7Qi4mCst4PU8oVjwNuDzzwgHLaPvPMM4jFYmAw1a5du3D06NFRIXSqC4WX8g2gKM+xRxcsRWAGdU232w8qmhAyqzJvtuq8ULwe11vNZSKQTuCJsbyVEBACQkAICAEhIASEwMwkcLVZ+Z2C410YoYMU6Wxg00QIpBk0dfVhsR7DLbp12QTSW8MW7ghbWK85WKU5WKrH8Z7CBGYbcSzSHKwsiGFpQRHmhSP4QJGJrxaX4Me1tdD2dKDq6Cl0dPWgc2AQZ5MpDHkZpDwGIjEwiQJyCsPwkEQGI8io+fiSmm6XfXI8QkAIXAkEAiEtcIDyfjBdaP8oSFGI2rNnD3bs2KEEus2bN+Oxxx4DhbsgDCkQ9kTofO7U+IBXLicKoUF7AfZdpRBK5219fT06Ojpw6tQp9Pf3K3Ew+NyCzyr4PIN5sP5KnAf7mDvncjCN3WeGdJ04cUK5YtkvNRotwqZNm5Rrlk5kuman2+2Blr0ImdV4MwM13TpcbzeJQDozT9HlqIWAEBACQkAICAEhIAQmlIBd/Z3/bTuCIZWOngL7YAYGyXG56MhApbQznb1zaBgfMiysNJ4tkLIM/oWU3Of2CL024uIPdRs3FMSwpKAIt2kxfLGoGN8prsTPqxrx+K79KD50DHu6unDi7IASQpNpDwxCokTMInkVj5RJQUXKskI+k81PIphsfbyqmqc6Oq6wxuUTkBcVAkJghhMIxKlcDBTdKMAdP34cu3fvVqXaFJ9Yus0Sbva0pLAXiKDBPFfkk+XnFkbppt24caMSQsmSvVcLCgrgui6qq6uVAM3WBHTmJpPJ8/qE5n5eU3l57Pjjsfb29qretC0tLSgvL1ciPIXQRx555FnjjkIyxx7HGufcho7m6XTbdqoLL49UnHmdyaCmetxoNYhAOqEnxvJmQkAICAEhIASEgBAQAjOTgFP9D3+/sw1DGcqDSaUJjqvmR7ExQwfmCPqSKXy6KI6lBgVRC4vZ99OwMEcJplY2aIlzS/UOnas7WKDTFeqo+ys1Gys1E6u1GNaFY7jdsPC5WDF+XFGDp9p2o5Zl8UND6Gc5qMcgpDTgJYE0jzPjTwxICIRPXmPRLKpS5CmYsuUAGwL4Kik384VUCqqcyGxcaU2naz45FiEgBCaZAIUpCqHsE8oSZToTq6qqVJo53aB05AXCU1DanSt6BsJU7jpZvrgoGvCiuMz+q4WFhaipqVFCIMVofg78PHgLXKGcB8tcP1ZMnOQh9KLfPhh7w8PDqiUA3cgM6aJATAGe44hjLhBAc8ffhRy33J58OW7pMp1Ot4NDSfyf6E680W7pDdm1w9eLQDozz8/lqIWAEBACQkAICAEhIAQmlsDLEy3/8CclDegbSauy8ey12vhda1BPVNeDaQykPXzb3YZFhoP1moVVqjeohdmGjbcUmnhLoYV3REzM1k3MD8ewcEsR1myO4OPhInzT3Yb/rm7A1v2HUNl5GgfOnkXXyDCSV3jIxPiBlVcWAkJgphGg6PRcAhqFttOnT6O9vR0sT9Y0TQl1LOGm6JQrSAVingieFxY8c0W6gBX55bpCKTAHpfHNzc04cuQIuru7VVDSc31OU3XcPtf4Y1uGEyeOgxzokKUQSscsWzKMFUMDni9m7FF8JuNpc8v+5vqueEXm7bHG4yGniS5ScZBO7KmxvJsQEAJCQAgIASEgBITAjCRQ2Lh2Sbx28MTgiHJHsnR8vPtqKtdlJqX6e/60qh5/qNm4UU9giebitgILd4VNfMhw8PFoMb4aL8O/lVfh/uZWbDt4EHv7e9Gb8Uvi/Qsi9gTwkEklkUmNjCbGT5uLJTkQISAEhMBFCFAAZXky3aDsUXngwAHVs5K9K59++mnlsGNfy1/84heqrJsCVCD0vRRR6sUIWVPxOWQUTBRDyY4CH12LuWFJdENeSKSjgBi4QaebQMrjohuUpfFsC0AGlZWViEajSoS/777fYOPGe3DPPfeMCvHjMQYoSh86dOgi35ApuDorkK4ur8VbzSaE3Ca8yhWBdEaen8tBCwEhIASEgBAQAkJACEwwAWfPX77Zrknv6T+rSstZhT6e3bx47p9S75BCOp3Bll3tuMuI4HOJBP6lsgoP7d4F99RJHBwYRG86jbTn+Q4p7pi6+YIo1HoPXsZTJfsp1dtUWoJOwctB2WUhIASypdR/vpZsAAAgAElEQVQUnYIpcOcFIluQGk9HKMWonTt3qpJtuvLooguEvOcSPgNxdDyEqqn2mgEv7nfAjCJosEzhjf0v2YPVcRzU1taeVxr/XKLncz12pQ343LEWLAf7yPEYpMZTCG1ra3tWaTw5BSyD+fONs4Dx5RozTU1NanenEvOA73nzbBXMV2vb8I4oQ5qa8C4RSCf4xFjeTggIASEgBISAEBACQmBmEojv//9Dbj1KTp/xLzBSUKX25520X8YVHsVMdvb00ugZHsbR/rMYSef4VulizaioJNXrM4206gUa7AKfz615HaF0U9U7VDU3FYU0gCRzISAEphQBijvsScl+inQj0hUXBNaYpjkalkTxia5QTizvDkSpyyU2TefXIaugrQCPkywffvhh5bY1DAMlJSVKCN2/f79y5DIsiQLhdL8FIiiP98yZM8qJ3NjYiLKyMiXCMwiJnMgvGHu5YvJkjhnuU2lpifqIpoVAmq3h+Z+2g7ihsBaheDNm2xLSNDNP0OWohYAQEAJCQAgIASEgBCaUwJvcPd8JWQ149MBRdYHhpRnVNI43WkiVQOqLoEyF4kWNCk3KtielAKquEXhdqpTQc/vD8nyuoibKwCQ/QskPU/IL77P1aeeeIktCQAgIgQknEIg1nAfL3An17122NJ5CKPtUtra2oqKiQpUnP/XUU6qMm8JPIIDmClDP587L3XYmL5MfJzIgs4ceeghPPvmkCqQqLS1VrQgYUkVBkG0KLnQLPrux8wttO9nrgjF2sX0N1jPxnSI8ncgHDx4E3ZfkEYlEVGk83cgcd8HYy2UYsLzSxiDFbd4CBpP9Wby09+ePvWlsPXgCby+qRijegptEIJ3Q82J5MyEgBISAEBACQkAICIEZSmCe3f6dkN2Mf23uUOf0vlvzpZ3ey7OFgBAQAkLAF2woRnV2dmLfvn3KnRiIURRC6cqjIBUImbmiXrBO5hcOTSIX8qKQt3HjRuVs5H0KoewPStctRWeKzxQCKUYPDAwoMXR6CGnP/Q2jK5SO0BMnTmDv3r2oqakBe9MGQV3kdKHy+Kk43p544gnVD3XafK5eBpWd3fjjwgqEEq14swikM/QMXQ5bCAgBISAEhIAQEAJCYEIJzKZA6jThc+XN6mqLAql4MJ/7wlMeFQJCQAjkEghK47u6upQYx/Jklmvrug4KoRSj6LpjWTIFPc5zhagrzZGXu29XwjKFz6A0nstBf1AGURUVFamemGxHcPToUfT09CiH5NjS+MBByfXTRUjjcdD9GpTGszVAXV2dSo0Ph8N4/PHH8eCDD5439sgw+FyDsRfMg/VTac5jpCN2unyu7LG+/+wg5kfKwfOz1zvNpfmbWq6e0JNDeTMhIASEgBAQAkJACAgBITDTCMyz25RAusHcqcrW2e1T1bDnXv3LshAQAkJghhGg2EIxbazQxvtM7mZiPFO76VSkY5HJ5hRqKN5RXMoVoaaS2DTR+3ohYY7sgh6r3B86BJmOThckuZ86dQp9fX0qPGg6CZ78igVjLhh/uV87PkYnLB2h5eXlo/1BGSb1wAMPKCF0oj+/K+X9KA5Ph5v6gTqdxulUGh+2KhGy6zMht/me0CZcNdPOT+V4hYAQEAJCQAgIASEgBITAhBKYbbd8J1TcioWFFTgzPOL7R6d/JsV0uI6SYxACQmAcCQwPD6v+lBReqqurVXny1q1blRBKUY8iXq4jNBBEOb+Q6HelCElXyn6QXVAaz2W6bBkGRMGZwnN7ezuOHz+u3JF0SbJ3Zq5DcLoJo7lDmW0ZmBhPBmRhWRY2b96Mhx9+ZNQNGoy/3HF3pXy2E70fHD+1tbW5CKfsshJIMxkMZjL48rYGhNxGhJzG74eAl03oyaG8mRAQAkJACAgBISAEhIAQmGkEXl/c+v3X2Q3RUFFFX2VXHzDijXuK/ZS9cpEdFwJCYEoRCFx4wTxw53HOG+cU3iiGUpBqbm5WYtTvf/97JUQFid0UoQIhaqLFn6n6foGInCvkcZkOW4qhFPyYkk43JHuDvtBbrlj6Qp87UdtzH4OxF8z53sEyWzPw2BnUVV9fj0ikUPWlDcTjICiJY0DG38V70ZITW1qQ6/S4MYbSw78271MC6Q1W604psZ9pZ+dyvEJACAgBISAEhIAQEAITTuDVxc3ffqvdlAzFqlLPdBwBRvi/6XKRMT0uleQohIAQeGkEKITShcjyZCaXV1VVIRaLqdJ4BiVRtKPIklvWPVWFycnY70C84zzoscqSb6bG0xFK3iyNZ2I8BUGK0rm36SNsnTsqHlMghI6MjKigrj179qh+qYWFhRftTRuwnIzPcaq+J8ccw6fGjqtzn8YUWsoAGdXnKIMHO44h5DTgulhruQikE356LG8oBISAEBACQkAICAEhMOMImJVr3+m0DoZiNfhRYzsyaSA9bVwYU+iiSHZVCAiBF00gEKIogvb39ysxioJcU1MTEokEGFjD/qAUUu655x5V2k0hKhCjOJey+Is79CicBbwCZhSVyZRuW7pBGZbEvphMjWdpPF25F7oFwiEf43Jwy10O1k2Fee7YY29aOpFzw5LI5v7771fiO8ceRXg6RAOmnAdjL5hPVaFyPPY7d9wFy4ELmWOPbS8owjc0NJzXL3gqjJ/z9jGDbFRmGvHOXoTcerzCad4cSiReMePOT+WAhYAQEAJCQAgIASEgBITAhBJwa9feYDcPhawmfKqi1hdHM9KE9LyLFlkhBITApBAIBKhAQKMblI68QAgNeoSyTyNTzVm+HYhPgZg3HsLNdH7NQIiikMeJghRDqCj22bat+mLu27cPXV1dGBoaOq8/6KQMlAl4U45BHi+FUIrAu3btwo4dO1SAFIOkHnroQRl79z230H4p3xuOOf6YQcGYTmQKofyRw3Vd1YqALnB+Bvx3ILc3bfBvxAQMhfF7iwyQYkAckmjvHcC74vUIxVufFoF0Qs+M5c2EgBAQAkJACAgBISAEZiQBq/ZT1zst/SGrGbeXVGOYvfloI5WbEBACQmAcCTyfmEHhg2JUT08Pjh49OhpYQ4GOrrHHH39ciScU8yimcAqEvUsRYWb6NmQVCFGcU4xiuwEKfbquq1AqhlOxRyjFwCA1fuyQ4Oc4dhq7zVS7z96gDEqiAHzw4EHVm5buWLZloEhMsZi8cvmRpzhAL00cDcYe+QXcOPYY0sX2A6WlpSp0iT9+0JHLH0P4mYy9cdzxB5Pn+7dk7POu6PtKIKWLNIWTQyNYVdyAUKKlIrSp5eoZeY4qBy0EhIAQEAJCQAgIASEgBCaKwCyn7btvMBvKQ25tZn2sBqfZGy6TvKKvH2TnhIAQmHoExopogbhBIZSl8RTgcl15LJulGEXhJBCjAkFlpoubl3r8FJ+4LflxObif68qLx+Ooq6tTZeGnTp1SPUKnleCU/apcbPwFvWkZlMSWDNu3b1ftAijWceyRH8V3GXuXJn5eaGwG446Psd0ARXjDMJQQSuZ0hJ4+fVr9IDIdx94L/deajSdYx9M3ksLnmGSfaCkTgXSizorlfYSAEBACQkAICAEhIARmLIG3Jtp/cI3V0BpyajMLi6rQPjgC4Hynxgs9wZfthYAQEAJjCQRiFPuDsmfgtm3bEI0WKefYo48+qhyhgcASCHq54krwmMwvLFaRFcW8jRs3ql6XFEKfeuopVQJO4a+xsXE0LIkOybElyvy8AiFx7Gc31e+zJypDouhKrKmpUb1pKdKRzyOPPDI69gKGMu4uPMYu9t2jgMz+qkGPVfanfeaZZ1R/0MrKStWb9tChQ8qVy7FHR2hQHh+MORFH/W9ZIJCOeBn8fVU7QnajOEhn7Fm6HLgQEAJCQAgIASEgBITAhBF4Zbx5wevshraQXYdXR6tQ3NnDS+Spfi0s+y8EhMA4EsgVNMaKGix5pRgV9Glsa2tDRUUFIpGISjXP7RFKUeW5nHkiUp0vUpEJp1xuDz74gGo5wNJ4hlJRfKYjkp8B2xRcqDyZw2PsZzeOQ+Ylv3Swr8HY4zgbewvaMnR3d4NiHN2JxcXFKuGcLRko2lHgC8ZdwFDG2fnjbKwQGjAK2PE+ncn8PlNk5ve7rKwMLS0toy0Z+O/AhT6nsZ9b8NmOXT9T7/sCaQZpL4NftB/FK82GX4U2bbpqwk4M5Y2EgBD4f+y9CXxc5XnvfwJkYylZCCEhJSkhSbe06e29/ffepvembf4NtjZDAmSBQJISkjbcplmazQSahqRJCGAbMIZAwhIcG+Nd0mzaLG+y9tFmW7ax8b7vtixp5rmf7zt+5OPxSBrZkmbRc+D4nDkzOnPO933OO+f9nWcxAkbACBgBI2AEjMCEJFDV9pVLIq097wi2dHmRFvnNxm0TdUxi520EjMB5EMAbbMeOHc47kfyghMXjkYcYhYDCjNiiAkuy8GKvhxenEKXUKxRBioI1iFHkB927d68cO3ZswBsUkRBRSoWpfBGfUp3H8ePHZevWrUKu1LKyMifUwYcwbrUrtTtd6nZbDm93MFO7wwbJvYoQikcouVnJ0YrtIYT67S5VW51H1zJh/4Qs8E4kjcVkztb98t7SxmoLsZ+Qd+h20kbACBgBI2AEjIARMALjSqCi7SvXhFviXiQqXrBZvtnYOWEHJXbiRmAiEkhHzOAzeCMiRuGVV1NT4wr5aLEawroJrdVCSX7xSQVSXfrfm6jrCE9+wY51ZQhHqsbj8YgYRWg8XnkUqiJPK0LUUJO/PVn3vx7q7zLxnv/4BjtOf1qGpqYmV8mcIl3+/KCwU89GbMrP1i/ST1R7g4EySeYBO0RQFUIRl2fPnu3SMiCEdnd3y65du1zRqsHaaLDtmbCpfPhOJ5By7cb6pGbvYXlvqMlykI7rjbF9mREwAkbACBgBI2AEjMCEJHBlZdv3PhRuEi/SLFcF2uTjKxql3yLs82GMZedgBAYloMKUehoiuhGGjRiFVx65GteuXeu8FMkjiGCHcDdjxgwntKjYMlEFp/M9bxWJVaSCK962MCY0vr29XSiUlEoEzQcRSs+BpdoeS84XL0S8ERHjEIThgVAHa2wPAc/sbnivz1S2CTedeR/7Iz8teX8Rm6kajxDKQxBto0E7D3tjzAm4Mpn9cYlJn6w/dlLeX1VvAumEvEO3kzYCRsAIGAEjYASMgBEYXwKV0f9zXSR62Amk5VG5vmKVHO21Ik1jPgKyLzACGSKAIEVxnkOHDrkw2ZaWFidGIZS8+OKLZ+VpTPbMSyW+2LazRSuEKPVmVEGPdAPkaSwtLZWVK1fK+vXrZffu3U6QQhhMFqVUQGSpc4bMZdS+lvNACCUnKqHZVC4nND4UCjmBGLEOwdjPD45qX36BT7fZMrXtKaunnnra5QidM2eOK5ZUX18vGzduPCstQ6oGpp3oJ2zKDAHnQRoT6Yv3yp5TfVKwum25N3fuG8b35tC+zQgYASNgBIyAETACRsAITDQCle1/c1WoqROB9L3lUbkoskq2HD6emVGBfeugBBAXkicnOJz2vlLvP8QHPADxBMIby6b8JaDCmX/J2Tq7OO0Rii3gkUjVeELjyVtJrsaXXnrJeZGpZx5CqIoqJjqdLTol81BOLPU9v0fe3LlzHePa2lqXl5ViQRQNol1GMo308yPZ92h81m93/nX1BqUPQgSmajxFo0jLQO5UhFDYaVg3IqifpTK1ZWo7hJUyYx3bQ4AnJcMrr8yTQKDcFUXr7OyUnTt3yNGjR0ejuW0f40YgLv3CgxGRU/E+ORqLy7+2rVv+l7MaXj/Rbk/tfI2AETACRsAIGAEjYASMwPgSqO3+7uuru8SLtBy9IdQpXmWDNO06MG5DAfui9AggdjLgJQcfFcGpzLxgwQJXNAOvK0Kff/rTn8r3v/99+frXvy733HOP8wpMb+/2qVwmgCClQijeYdhIZWXlWfaBiOIXnJJf+9+z9XOFKQQpFZG53sh/STEqvB/r6upk3bp1LjScduBhhYaNq3CYy/Y11LHjiUxe1J07d7oQbTwUKdSFxyKMsDMVP3VptneufQ11zcFNZ/KD4uWNt3ckEnEeuFqoi4djanvYHTaY7/Y3lG3m7Ht4jQttJ9IT75e+mMhDG7eu8SKr3/muiqb3ektWXutFWj54RVXDVeN7s2jfZgSMgBEwAkbACBgBI2AE8p1AVcdHvGXrf+SF6v/mLRVtK7xwU+ClrftFJCb9EkuUUnX1VEfm/ZSzg5OsOnAGuX0Sj8fkpd++IJ/65M1y801TpKSkWAoLJ0vB5ElunjTpEzJ50o3CsnDyJJl04yfkG9/4hvMizarTsYMZlIBfyGA9eWIbYhReeYhRCHKEJ5OnEa88cjVSvRuhBSFPQ+NVlBpKgJnI7/n5qAiqQiheeXjaLlq0yIlRFKxRIZT0BAhSqdoqVdslb8uW12p3ukx1XAhtpAHAC5ZCUV1dXU4URqDjIQ2eiwh3sDTbG5n4qdee3/bYxrXMNb1kyRJ3jTc2NgpCKB65eITSF6SaUtljqm2p/ta2ZR8BPEmZnn51x0kv0Nh2Q6hro1fRuP6y5eu331Daen++357a+RkBI2AEjIARMAJGwAgYgcwRCLU0e6GW6I/X7ujDg6Ff+tBJRcRlxMq+0UO+H1E8Ln29PdK9fp188uYpUlw0WUqKCwefiwpkSnGhE1IbGxosh1wO2YcKVIhReIEhvu3du9eJIngoBoNBeeWVVwY8hlVQ8Qt8KrbYMj2RCobw00JJeIQi+uGBS1g4qQkQo/DQ1UnbSV/ny5Lz4jyxPbxgd+zY4Yp0kS+VlAwUkcIj1J8jFHZmf+nZmv+a9DOD5wsvvOAecvCwIxqNutys+/btcylSzAs0X66wCzuPJdv3ihdulveVtYkXaZS31HTJH5Y1/yJzN4v2zUbACBgBI2AEjIARMAJGIN8JBFtu88oavvqDlk0bKdMU78d7ESdSVNJzvdou7Jbf/jodAvFYv/z4Rw9IUeEw4uhp4bSoYJL86qlZA+GV6XyHfWZ0CKh4xjLdidQJiFGkTyA/aHl5uROjEE2oMq0hyipG+cUVv+gykddhMljYNiKo5rrkc3DFI5Sq3eRkJTcrQiiiYG9vb95cN35bTGWPbMMbmfyomh+UAlIUknruuecGbA+7MtsbXAT1251eqyz1AQa2R55ftuFpu3TpUlm9erV0dHQ49gihJ06cGAiN135D20zbUbfbcmISaNp/RK4L1stbA23ihRvlTdWd8qGyRhNI8/2e3M7PCBgBI2AEjIARMAJGIOMEXvdvjevKDjMOifXhQyqxuAmkmRqWrVxRK5MnfWJwr1GfRyki6pf/6YuyZ8/uTB2ufe/pIkl+EAhvCKF4hHZ3dwuh2looiTBuFaHUo9FE0MEFKb8QrIIUvDS0m3X1ysMjlHyYeIRSMZ2weELF8ZRUAcrfTrm8nkpIYxu2R45QQrPXrl0reIQStk0eSw2Lhxm2p/bnZ2zrqW3Rb3vKDlY81Pjtb190HqHkiUZ83rp160BYPB6hNhmBkRJ47dhJ+auKBvGCUbki0CQX1XTKVcHWn2f8btEOwAgYASNgBIyAETACRsAI5DWBqqpLbqttDWzv7RXp75NeAuxH4BE30ht/+/zgBAjv/cynb3Fh84TODxleX1wkN5UUS1VlZPAd2jvjQuDAgQMuNJ6q3Yh0eOSpoKKCk18E9a/r+7ZMLUzBBUEKz7zp06c7MRSvR8KTyY2Z7JHnF0JZ15Blf9j8uBjFOHwJ54QQ2t7e7opHwUW9kOGGnTFji7zWpb7HcqLOfhapGOg1qraHVyhCPGkv8PymOBrXPQK8FkrC1mgTlmp3aoPjYA72FXlE4OCpXvmHZc1OIL060i4XLeuSt5c3PJ7X96J2ckbACBgBI2AEjIARMAJGIOMEqh645OOVTYHGI8dF4n0D1VTzaKyR9aeiog45/woLhg+tLy4uloKCAnnwwQcHBuNZf5JZfIDwT579h4vYoZW7KdpDyCyh8QhSiCZ+EUVFqVSii207I8ipgKy81CuPpXqEUowKIbS5udmFxiNI0Rb5NKnd+QU1PT+2Ib7hCbtt2zYnhCLOERpP+DYMEe4Qj7XQlNnYGRsbjIXaHu9jf9ic8kNgxtuWtAy1tbWOOR6htEG+2Z7amS2zj8CJ/n751qo28SraxAu2LnlnuHWnV9b6nozfL9oBGAEjYASMgBEwAkbACBiBvCZQVXXJX0SaAktf2yPx0xXUzYF0/AdM69evl0mTbhzGaxSv0iIpKiqS2267zRWWUY+l8T/i/PlGRCrED7zB8OLFKxEPsfr6eidG4RGKkKJiFOuDiS+2fWiBCnYIoIhUiFHPP/+8zJ07V0KhoFC5e8uWLS5HI22iE+vYuS51ez4sOSct0kWOUDxC8YxFCEUgprq5CvAq5rGEnwp8ZnND25zy0esWdnAlP+38+fOdCE9+2p07d55TLZ72YVYBOx9szs4h+wn0xePyUHSDeOFW8ULRrqtCrRs9kYvz+l7UTs4IGAEjYASMgBEwAkbACGScgMhFvxdqnP3U+m0SYyAYj0nMCjSNywhKB9/kDfzOd74jhYXDhdUn3kcgXbBgwcAxsh+bZCDPpHJNxQShjYrx6pVH8RTEKIqp4BGKcKIeZurVqMKKCi3JSxWrkrdPlNd+Pqwnc4PpSy+95BjjlUflbjwiaQPagjZJNWk75oJ96zEOdcwIoRTowROWYlEtLS1OnEMIhY/mp1V+LP1sJ4o9jeQ8lQ9LtT28QWHHdcnDDQR4PL5XrVrl8rLu2rXLeYTzQGQor1Bt01S2aduMwFgS4Bf9xQ3bxAs09r0p2HLcq+0WL9L1wYzfL9oBGAEjYASMgBEwAkbACBiBvCYwVy72KqKl9zWtk/5YLOEtYwLpWI59BvatA3AKyxQXlwih80PnHS10Ifjf+MY3pK+3d0AQHNihrTgCiB4qRuENSuVuhFAEkkAg4AQTxChEFK06rQLLSMSZifpZZaUCHkIUBYDUG5QQcKrGU7CGYkn79+8/xzMvH02V6xm7O3XqlPNEpkgXQigpAhCGEeFnz57tPGcR8bA9ZThRbWmk5622p0v+Xj2RX375ZSeE8sCDvKx4IyNG0yb+Sftd/zZbNwLZRSAuoe375F2VrTvfHmgKeStfFS/U+g95fS9qJ2cEjIARMAJGwAgYASNgBDJOoKrqEq+yLXDXqnY50dcv/fGY9JtD4qiNlRiM68xOzx6cx+W1La/JF+66S4qLiqS4uGhogbSoQAoLJsmG7u6z9jlqB5tlO1JWyk+XyYeJVx5CKGIcXnkUS1q8ePGAGIWI4hdURirKTMTPw0vPm3WEPGa24RE6Z84cJzaTj7Wzs9N5hJKnFW/odMKRtW2T2zIbXvuPTW3Ov02PkW3Hjx+XPXv2SHd3tzQ0NEhFRYXz7iZ8G+HuySfPhH/7mSpbW57h42ehrFiqRyjvk6eZQmihUMilwCA1CaHxpMZACE22PW03XWrb2dIIZDWBeFzaDh2TP6xqPXl5qHW3V9MlXrj5Fxm/X7QDMAJGwAgYASNgBIyAETACeU0AgbSqM/Sx6mbZf7JX+qjESx0UE0nPe/yUajBOKDGedHiU4VmHR1mgrFSm/uB7UlxUMLQwerqiPeLo7JdePO/jypU/TMUP8QMRhPDYDRs2SFNT04AQSmg8wslIQ+P9gsxEX1cRFDGKGZaIfFTtxsPZL4QePHjQhYone+blin2N9DjxCCU/KEIcghy5aVUIJTQeIRReKiKbV2hq0TPVNabXLPl9VQiFJ0WoSD0AZ3jDnWufdhgqLcNI29Y+bwSyk0BM9vT0yt8sa5E3hNuOvqG6XbxI/c/z+l7UTs4IGAEjYASMgBEwAkbACGScwANykVfZ+dwfVzbLpiMnJC5xE0jPc8SEsIcHE4IK4bUM6lesWDmQ35KwbhVSEKR+9tOfyCdvKklLIEVE/dIX7pRjx44keaGe58Fm4Z/5+SGEECJL4R4EOoQ6BDsK/KiYxzJZdIFv8jZ7fa5gBTvlh10iMpOncc2aNa74F16RCNLYMjatE22k7cQ21vNh4jzIhUpeSi3SBQuYkMOSXJbJtqcMzebOta+hrjk/N7yRCY3nGudaJx0GD5KOHTs2EBqvNqf25n+dD7Zn52AEkgnEJSYnYnH51Bo8R5vWXFzdIV6o/pcZv1+0AzACRsAIGAEjYASMgBEwAnlNQOR1XqTjmbdUNkndvkPuPp1iTTadIYBAlBy6ybsIKgzm165d6wr9lJWVydy5LzsxhZyMCe+oM+HdKkghHuAt9cUv3CnFhZOH9R6dUlwozNHWJpF46oI2Z442e9YQMuAGJ133Hx3h2IhRCMkrV650YhThs3iPIdqpIKVii5+fbrPl2eKUX6yDF555mmcVm0SMwiuPqt14M6sQmm5ovL/9snndb3N+gVePmbQMVIwnNy3e3EuWLHFpAxBC1SMU21Ixz2zvbDsb7LpT+6N/w+5mzJjh+jqEUArLkf5C84PyEIkUBdieiZ5qmbY0AiL90u+ieL7RvE68YP2RKyLRrV55/Yfy+l7UTs4IGAEjYASMgBEwAkbACGSawC0iF7+lYt0SL1gvC1/b5cYmcW7OLcZ+YJzGAF5DbBncM8hHaEJIIZxWi60MJhokb0f4u+++H0pJUaFMKRkm72hxoRROvlFmTH9UYrF+6e87NXBcubCCOEVILGHZW7dudQVrIpGIE6PggJCCiKf5LU2ISk+IUpuCF+w0PJntpBsgRyiCPaHx5MekWA12nDypkIhAlW8TKQAQ4DQ/LTlC8QhFgEfIw+7M9kZmb2p3LNX2NKUA1zO2h8dtMBh0OVk3bdrkvEGTRWq1N13mm+3Z+RiBCyHQxz1YLC4PrdssXniNXLVso1waaPmPTN8v2vcbASNgBIyAETACRsAIGIH8JuCq2LcteHtZozy8dou7p4/loTjKQFwH6Sz1tX+ArtsQ8xCVKisrhRyDWvEcQUBnv1CQzvpTs56Up0cM1qkAACAASURBVE/Pj02fJp++7ZZhPUepaF9cVCi33367y79H4/iP90IGYCP5W75T56GOAa6ExhIaT3gyhZKobI4YhYiiQgoMlZl6nOlrXfo/o9smylLP3c+GbfCDAUsEUd5/8cUXnRBKePKOHTsGcoOqrY+knbPxs2p3/mUqG0To5bpFkKOK+fz58911Cy/YKdOJYkPnc55qb8qK17quHLE7tuGNPHv2bFcsKRqNupQieOXSDiO1PdrWJiNgBM4QiBO1Eo/Joi3bxQutkSuWdYtX1vD+/L4ZtbMzAkbACBgBI2AEjIARMAKZJkCRpurO4LXlTfLN1m7pixPelb8Tg3cG8XiWEWKLEEoREKoi+71C1btMhQYVD/T1SJcJgXSmPPXkE/Kv9/6LFBVMSksgnVJS7EKiM90iiBhwwwvRz66hod7lD0SQIjwZ8URDa1XQGymrifp52DGrkAwHvJT9xZLwgqRIFbaLIJU85aPYxDlx3ZIP9ciRI7J9+3bp6uqSuro6CQQCzmORhxiId5pOwGxvZJ6handwY6a/QwRFgKdYEg+LmpubZePGjc4jl7ZInvLR9pLP0V4bgXEhEBPpj8dlzd4DcmmoTt5Y0X7EK2/+XqZvF+37jYARMAJGwAgYASNgBIxAfhOoeuASr6o9cEWwWW5e2SZH+8l+lfsePQzWNcSW8GLCu/F0qqqqckIog38VVFRMQRRQIVSXCAejIdghkP7qqSfll7/4mdw0pdjlFMVDdKgZEfWBBx5wIeqZEB/wBiVH5auvvuoKqJC7EhHZz+6JJ2ae5WWWzEo5Jm+31wnPRjjACIEPMYocrIQn44GLEIrtIkwnT9iDzvpe8mvdno3LVPbMNs6VQkmHDh1yXtP6AAMm8IEX1y0PMPTaTF6azQ0tjsKLGU6ExZMflLQDPOQg/QXeyFzzFOlK5Q2qbee3N92WjbZmx2QEco4AD6rjcdl45Jj8eWSNvKGqS7xg4y/y+2bUzs4IGAEjYASMgBEwAkbACGSagPMg7QhdGmyV/1HTLDuO90g/VauzVCPVQbl/QM4gHm86CiZReAYhtLq6WhYtWjRQ8AdhRb2jVFAZT5EOgXTWzMflrjvvSKtqfUlRgdxx+2dlbVfXOULYeAz24Lt06VInoqigAr9MsBvPdhrN74IVzBD0mNk3YhShyRQFQqxvaWlxYhS2qwVrUolS49HmY/kdySIvDy/0mqVyOdcsofHY3O9+9zvnjYyApwzN9oYWPVPZLTanfR4sNT9oaWmpYw1zHhwhwtMWqXLUjqVN2L6NgBEYhECcdDox2XuqVyZXNcql1WtNIM30vbJ9vxEwAkbACBgBI2AEjMAEICAPXORVts96Qyh68n2Reuk8eET6+7NXIEU8wrts27ZtrgL1qlWrXJgtnneITwgFKkgli3nJr1OJCmO1jfyj9/3ge1JYcOOQXqPqUVpcVCAPP/RziZ2uAO8XhAcZUo36ZkRmPPXMI29ocUpFPJbMWqzGL4QSnkx+TK0an6o9sW226zzqDTrOO+Q8VAhFhOPhRVtbmxPnKCCFNzLXLMy4Zv0Fk8bqOsyn/aq9+cVjvLtJdUGhJBjX1tY65niEUqyKgmnJk9qbf5n8GXttBIzA+BHg+XQ83i8n4jH50qqovKnGBNIJcDdup2gEjIARMAJGwAgYASOQDQQuC0S/8/Zwp1wUqpPynfskFuuTeBa6kDKAJwchnlCIUIgdKhJku/Ax84nH5ZZP3SwlxQVDCKRFMqWoWEoKi+TO2++QF59/Xo4ePTZ+o7KkbyLPIzkds53teByfejOqval3HnZIIa+yslJZuXKldHZ2Ch6ReIQSKo7nJHabLxMirn/2nxd5KTlv8lQSpk3eSry4EYpJIeBnOB5tlm/fge2pRyjr5KedO3fOQMX4tWvXuvysPEDCG1QFd38b2boRMALZT8D9YsRj7kD/o2WtvKWmS/64rNlC7LPhhtmOwQgYASNgBIyAETACRiDPCYTaf3RdpLPXC6w6+uzG7dIfIwtp4uY8m4YSCE2ITiqO5ooAgjD0lXu+LEWFFGYaSiAtlJKiIvnklJvkpz9+UJ579teyZ/fujDUBVcERSCeiBylCFB6NCKHYGZ6OeDxSFGjFihXOe3nLli2ucrqGJ/uFUP96xhpwDL4Y0Y3ctDt37nQFzigaRaoAFULhxPWpQrJ6N/I6V67XTB4nnNSbliXX3vPPP+9y05IfdPXq1a5AFYWqDh8+7DxC8dLVSe2Opa7re7Y0AkYgNwgkBNLEg7XfbNgqb63ulD8zgTTPb8Tt9IyAETACRsAIGAEjYAQyT2CuXOxVtpVeXx6NecGG/h+2bZA+l4M0O73eGPTjkZatgkuymMhx/uxnP5PioqELMhFaP6W4SKYUFsvX7/2/8qtZT8msJ2ZK9/rujAkdeD/mmhidjrjlbyNdp52YOV8EKSp3r1ixXPDKy8f8oOoFqkKaimn6mvfxQiQvKkJwU1OT81ScM2dOSg/ubL0e07GH8fyM2lmq78T2KJZEHta6ujqXkoHUBITF0xbaRrkh8dhRGgEjcCEEEtd7XJbtPSBvr2qXD5WbB2nmb5jtCIyAETACRsAIGAEjYATymwBFmmraAn9S3iJesEVur++Q4zGqZmenQMqAAy8+9exLJTRkYhuecnhbTp8+3YXBUnE7FAo5Yemuu+6SKSXFQ4TWJ8RT8o7ecvMn5YkZjzmB9MnHn5DG+oaMCiMINvkgfnEOtNGMGTNcG2E/tFF5eflA1e69e/e6FA4anoxImG9TKpGNbQhxhMaTJoAiPuSwJJclYdxcT7BjOZTAl4nrLhe+02972B+iPA956B9aW1sHUjLgmau2l6qd8s0W7XyMgBEYhICrYk9O6j5Zd7RH3l3bIe8MtkzL75tROzsjYASMgBEwAkbACBgBI5BpAlUPXOJVR0uvC7Ts90Kt2/6+tqV/b08vFQIGuXPP3GYVDTo6OsY1N6YKhCoO6VILohB6HQ6HhUI8O3bscCKHUqIid8HkyVJSXDSsQFpSVCg/+fGD8szTv5KnZz0lTz4xUyLhsMslqPsb7yWFXrJJhFKPz8GOSdtG24zcl4i8eIRSdKq9vd2FhydXVfdzxc5Szf7P5No654snIvkpCc+mgjmh8XiEwhThjhnhWBnCWIVR1pXpYOwn6nbl5V/iDYrtkZ92yZIlrjDVunXrnBA9mO3km80Ndp623QikS0B/83U51N/xQEv7uF27drkCcUN9Pqvfi4vE4nGJxXvlQF+//Omq9eKVNn0l07eL9v1GwAgYASNgBIyAETACRiC/CVQ9cMkNka5yL9LS/4ZIW9//qGySDSdOZrMDqeDpR37IsRRk/GIHAhJiB151eH21tLQ4kY3ck1qExz+ASwgd/bJn9075/O2flZKiofOOTikuFLxH7/7Sl+SpWYmK6XwnxzB//vyMhteuWrUqa4UxbSPsAE9HPEIXL14sHHN3d7cTAykclKqNsnpwnObBYWfJofKcK+dMfkoql9fX1zuPUERiBH0ET+XGciyvoXzdt/LT81MhlIcJ8IY7xeRoB9rH3zek2bT2MSNgBFwl90Qfp9cQS/o4cpHTx1EQj99jokq0j+P65Pdzdwbzd19o47nYhX6RfumTnlhMJtd1ixdo+mV+34za2RkBI2AEjIARMAJGwAgYgUwTqKq65A/CbQEv3ChvCLbIDaEGaTp4+ELv78fk7xkcMROGitijAgVLBkVa1MS/fbB1FTl0yefYJ/knX3nlFSeErlmzRjZs2CB4oxD+mmrSY9Jl4jNx6evrlYd+/l+uMBMCKDlGB50Jrf/kFHls+jR3Tgzu9LgR/Y4ePZrqq8dlG5XsM5HOQNtFBT14IIK+8MILrmBNMBh0BWvIEbpt2zYnhvqL1SgcFRB5TRvlw4RAwDWACEexpPXr1zthrqKiwgnq2Aw2RLvxIMHvBcp2v32pndky8WACDqlsTz2ReWBBsSSKU9E3wJ/rkzbxT9ofYH82GQEjMDICXDc8YODa4veXa41rrrKy0kUD8DutfRypbfye79q/dXZ2juxLs+jT7pfqtEDaF4/LV1tfFS/S+O+Zvl207zcCRsAIGAEjYASMgBEwAvlNoKrqkvcNCKSt8uZAvZTt3JdFQ4XUh0Loul/UQQi6++675Sc/+clZ2/2f0XXCX6m2zT5KS5e68FdCrwk9xit0NKaVK2rl5inFQ3qP4jWqoun99/1Ann36jDCqx4owwwAxExMiD0wYgOrxjMVSBSn2zeDWL4SSI5TK3QihcBit9skEz1Tf6RfSdJ3PIRD4vUE5d7xiEQkQ6ObNm+c4IX5i+yoQjEX75Ns+VUDxnxc2qLaHJ9qCBQsGHpLAfc+ePbkdspvK+GybERgnAvRtyZM+vNKHPfRx5EEmVQ0Pe+jj+P3TPk4flnGt+q/dVOt8ZsWKFclfmTOvzwikMYlJXB7q3ine0hU/zu+bUTs7I2AEjIARMAJGwAgYASOQYQIfq6q65JpIW8CraOq7PNjW4wUb5dkNm7N+IEFInX9ghED0mc98Rm66+Wa59957XSEehFA+g7cJQtvy5ctdDsqtW7c6j0PENjw9VZhKNYg7HxB4vfz7t7/hwuZVAE21nFJSJEWFBfLFL9wpTz7xmDw9K/XAj0FjJiZ44DkLWz/r811n0Mogl/2xxGMXMWrRokUuHyaV0lWMgqGGx2fi3MfzO+FM7jwKJWGb5NglTQA2S1oH7BdWCHhw0zkdoeB82yrf/k7tToVkhJfEA5JSqampccWSCI3fv3+/HD9+3NneaPUH42lL9l1GIFsJEBZ/8OBB5/GPdycPvoLBgJDDmz5OC8LRr/nnkfZF2k+S8kJF2GxlMthxOYE0Roh9XOKxuMzesU+uWrTsZxm+XbSvNwJGwAgYASNgBIyAETACeU6AIk2V7YErg82nLgu1HvNCTfLj5nXSGzvX42Owm/lMbD87N2ZCCL399s9JyWnR8TOf+bT86D8ekCdnzpQVK5a7gZL/OBE/Bpv9nxvJunr9zZnzOykunCzDhdYXFxXJzTffLA/94hfy1FOzZNaTZ8J8dVCIsNPY2DiSwxi1z3I+hK1TzXwoMc7/nn9gy7FzHnjrqlcenkF4QW7atMnliCNMHA+iXJ9UTPPbVPI5wVKLiCCEkr4AO0bsRySAM6K+inks/WzVJmyZuE6S2fAaZsoNlr/5zW9cxXgKJSGEkq9wy5Ytsm/fPif+Y+M2GQEjMDyB5L5N+zz/X+L1Th9HflBSn9DHJYTQoPMIJUWKv4/Th2/J1/KF9nHsj4dLPGRLdZz+Y87KdW6/YqSFcf9I04Gjcs3iFd1eRdtDXln3G/P8rtROzwgYASNgBIyAETACRsAIZIhAVdUlXnVH6F2hZrk02CResEm+Wtsix/vOzqmXbYMIPFASgyvC0hPedXfc8TkpLi6Um0qKZEpJodw0pVjuuftLsmjhwoGQ5bE+D4S/z332s8N6j+JRWlhYKN/85jeH9M5E7CGkOjnH4VifB/vXgSWFjziOVINWthPizcygFJEPj9Da2lrnCYkQ6PfKy1WPnuF4Kyv9HOeJ+EsRETxjyZ0HF6qaI9ohEqQK9U7F2Lad++AAJtgbfQAzLMm9itcYojN5WUkPgcdawlO8b6APSG4rbTNbGgEjMDIC2sfx4IEHEDyIwDObPk7zhKv4OZ79nf4WEYmQk9c7AilpCeL9Eu+Pya4TPfLHZXVHvKrWv9Y7xTdFotd7VXKJvralETACRsAIGAEjYASMgBEwAqNBoKL9p5cGGhq8cKt4oVYpCNfLrp7s9uqjOAqi3KxZeI/+yg3G7rrrTieQ+sPZiwony+fvuMMJJyoyjvaAif0xs/9HHnlEioooyFQ0kF/UfzxuvajACai33367zJgxI6XwqKIYAz31hBnZ0HX0Pk2xKvKQajEMBr4IfQyGNW3B5s2bnRCK9xAcBmOsrEbv6EZvT3rMutQ9D3XMeCghAHP+ra2tsmzZMsdl9uzZTiRQUYB2VM9G1nW7Cn3a3hN1qTxg42egAjwiKOuE4SLAaG5aHpRoygxCeAezPW3D5LbVNralEZhIBPzXwXDXBn3coUOHXB8XjUbdw6/S0lLnmU2qCq7d5P4tuV/T69t/bY/1Or9T5DX1n2vOtDHaKBopGUhjcTkpIgWRlvjbyhtXedWd9V645YtvremOvjnY+v+Nxi2g7cMIGAEjYASMgBEwAkbACBgBJRDs+K4XiZ70QvWH3hhsPXhdeZ10HTl2Tlh6Ng0u8FxJeKgkPEiffvpXgkBa5Ct8dEaYLHLemvfff7/s3bvXnddohtayL4QZQglvvPFGKS4uHlwcpZp9UYHcPKVEHnzwwbOEssEGjIhChCxmasILMhQKSVtbmytWoyLoaDLM1Lklfy/npIKBvsdr2hcBbvfu3c4ztrq62gnXtI2KA4O1n21P7QEKFxVX/MIo62wnNcMrr7ziRGdCdcnRShtoG2n72NIIGIGREaBP8/ffvCYFCNcX6ScoildVVeVSf3Adcq3qNcpS17O5b6MP2bBhw8jAZMun4+QfTcxuRUS+srxLPhhoEa+yjVRIZe+u7tp9RXnLR/U2zpZGwAgYASNgBIyAETACRsAIXCiBB+SiN1V0zvGWrxVvWYdcW71BvOo2WbZn/zlCUbaMHTgO8lbiSTZzJuLL0y5k+Z/+6UvneJAmRNIiKSkpkckFBfLpT39aSsvKRvVUYvG4C+O95557pLCoSIqH8h4tLpSCSZ+Q//rpg/Lyy3PTGmjiPbdjx45RPeaR7CxZMORv81mkIiwTr0Q8Z4PBRO48ioiomKeeoCoOqKCnr22ZWhBVUcXvFco28hKWlZU73hRK4iEGxcEQbPy2p6KO2p5f4BmJPdtnjcBEJ0AhMlJQUDFecyBzHfLQUfs3Xep1m4v9Gvmuc3VCIO3j4PvJkxyXB9u2y/VlTXEv0nrSi7Qef0+k7eg7TCC90Dtg+3sjYASMgBEwAkbACBgBI3A2gcuDK672aro+7AUb//6ycPsnvEWrPjd7254T0huTXtwXXKxX4iY9WwYbiCPhcHhAYGRgd/fddw/jvVkkJUWF8v9//O/kxz96QLZt2yrxWH9ijl9YztVFC+dLweRJQ4fWn/Ye/eIX7pCtp70yGYQON/BEIKWyuU3pEfCLav6/UIENb1C8YPFIRCTAO5GcqaQMIHcevKdPn+5SOGj75LJIMJx9jcb7ykdFFfap27g28UIj7QD5bElDgDcyRVxoB5uMgBEYOQHt5/wPDLSP04Jw5OClj8MjdMWKFa6PI0806Wno40ibon3caPQD2bQP+h+KAub8RC5SEVny6g7xQvVyOV6koUbxKjqOmUB69r2svTICRsAIGAEjYASMgBEwAqNPYHHdHzy6fuvheF9c+hBIXSHVxE16Ng02KAyhgztEGDw4hwtvH6gsT5j7TSWyeNECOXniuCsZy+DyfKatWzZL4eQbhw6rRxylgNSUYgmHyt3X1NXVDYhIQw0sOUcKz9iUPgHa0i8S4BFKjlAGzFSMRwgdzCN0qLaw9854hyJAqAjKUoVQPLuXLl0qK1eulHXr1jkhWtMyqKijQs75XnPpW4J90gjkJwF/H0eOUB44kCOUgnDkrdY+jj6L65P+TvsvvW71db4uFyxY4H4H8sEC6vceFi9YJ28NRk8LpO0mkI7+3a/t0QgYASNgBIyAETACRsAIJBGIRK//l5b1h/tjCKS9Eo85jTTrxhgUxtGBHVXBv/rVr0pR0RDFkU6LlGdykxZKYcGNcv99U6Wzs+OscN50TlZDfP/zR/8hRQV4jyZE0MGWhQWT5Hvf/Y70OK+5mKu07R+06rmkWhIGqaJSOseWL5/hnIcS0WgDiogQFk9BDnLOUTWe/HlUjcdrUfOE4jWlxX6Ucbr89fMTbYmQgkDPrCILhVmoGD9//nyXmxahHw81PNUQakh/MdiU3J5Dte1g+7DtRiCfCOg1wFJ/U/zn5+/jSD+xceNGFxpfU1PtPELnzJnj+jiuUS2k5xdAU/VxbPN/Jl/7td/+9rfut8HPM1fXtxw9Lm8PrJIrA1Hxwk1yUUWbCaRJt6720ggYASNgBIyAETACRsAIjD6BSP31H1/defhUf0wIskcgdbmwsmxksWfPntOFmma55de+9rVhPUhTiZfFhZPls5++RebOmSMUf0pn0kEtXnIFeI+mLA51RjAtLiqQT992i2zZvOn07uNO0NMqwMMNUBkEIzzp96ZzjLn+Gc5VRQNEAjxCEUL37Nkt3d0JIRSP0IULF7o8ljBEAGWeCIP/4WzmQt/HI5S8hBRKokiXCqEI0bRDKjEn123Ojt8IZIIA1xKpP+jjyQ/qF0IpCEdqCq5FhE3r4854sQ/Xx/FwbOfOnZlo0lH/zgOneuWDgVVyVaBdvIqW+BsqoiaQjv7dr+3RCBgBI2AEjIARMAJGwAgkEYjUX//h6ubDB3vJP9or/VTxHvXb/QvbIQNKCrkwaEQMw4P03nvvlaKi0xXkS9L3JJ1SUiQImCXFxfKdf/+2ELrPpALduaJkQrg7ePCAfPELd0lR4eRhvUcnTfqEzH7pt6dPOpHP9cSJE/LSSy8NeMEONdgjhyMD53OP5cI4jsdf+zn615Vx8jEghCJUa37Q1atXO4EOoQ7PxV//+lnHjHZXz0YVRHU5FMuJ/h6MVGRhybWDHZKDlfyg2D9eajyA4BrDQxfxJtWk7ZnqPdtmBCYSAX/frNeFLpM5aB9H8T3SUNDHkVNb+zj/gzOuV2b6OvoufT3R+zFl4eeg3rLKi6gBvNvzYeqJxeTvKhvk0vLW/jcFm3ZfEmlZ965g9H8n3b3ZSyNgBIyAETACRsAIGAEjYARGlUAkev1V4cbDXUdPCu6jLmD2PPNzjtXAhIEn3jYMKBkMMTC6//775eabb3aFmG4agUB6xqu0SAiDv+3WT8nzz/9aDh866A4fMXZg8Is77emCTs8/9xvnOTqQ13SQEHs8VL/85bulp6fnLK879kkYOMfvH+SlWuczeO7l8jTAkMK8/f2Ox+HDh915IRIkV43HgxEWCAMqhKZiY9vO9ajCXpj93BBdCDklLx9iTGNjg2zatMl5q+EROlRofC7bnR27ERgPAske1bzm4QIPe3jY0N3dLfX19RIMBmXevHnuYY+m/7A+7tw+bLh+PbmP4zU8eWhK+o9IJOJ479u3bzyaf1y+456VUbk40Ch/GGiNXRRpe+0dgda/HdV7P9uZETACRsAIGAEjYASMgBEwAkkEItHrLwo0Hq7YzcAi7orYJ0rZj8sYIK0vQWxjAIrQgxecDqYefvhhufPzn3NC5xnh80yoe9rbiibLPV++21Xb5oAGxL04Ymm/dHW2OyF1uNB6hFrmVzdtGvBI9Z8guTIZ2OnxD7bEE6a9vd3/pzm1jvi2e/du6ejokJqaGhcWj9cinrEqhOqA189DPYIG42LbE8ICzLgONM/qb37zaycSwLqrq8t541LRGi9kvNcQqJm5hnTGxgfsPKesyw7WCGSeAH0cQijXW23tMlmyZLHLgUyxJPo4+jJ/30bfpduSt1u/llowRUimj2OJGMoDUlIQdHZ2uiJVBw4ccOk/6OP8/VrmrWM0jiAmj3RukUvKG+PvCTTveUuk4/B1i1s+mnT3Zi+NgBEwAkbACBgBI2AEjIARGFUCkej1XrDp8JPrtyRC612RpvOr8D4aw4LB9oGY09jY6AZMOqB8ikHnrJnyve98W0qKCwTvzbRF0SQP0MKCAikpKXGDMc1NGouRJ+6U3PeD76Ulwt74iY/L449Nc0JzqvOgoBCDPT3+wZYMCqlOnOkJ5oMNPHlPQ+MRc1esWCGlpaVCVXO8Fzk3v6eUiQKpRYBkG0BEUaEYO5gxY4azebbhEUp+QkLjqWC9ZcsWVzUescbEzkxfLfb9uUjA38clHz/v4W1N+g9EOXJQU0DP+rj0+rLkvk1fk+aD3wNmHvRQbIq+jtd4hJJnmoc9pP949dVXBa9QvHP5LZo4U6+Ubj8gVy9d0+eFWja/J9Jx7I9NIB3VW1/bmREwAkbACBgBI2AEjIAROJcAAmmo7fC/1TUnwuv7RPqzLgtpYlhErsRkgfHpWTPlmadnyfRpD8tnP3Pr+YukJUVSVFQkhYWFcscddzjPIL61pqpSbr6pZFjhlbymX/zC5+XkyeMpx3AMtgm7VPFLB4uplpwjhZoyPSBU8QABDjGUwSr58whpxEuKQS2DW20TFUFZpnOeqc59Im+DGzNs8bhFjGlubnZh8alsgfbROaXR2UYjYASGJJDcx5GGoq5utfNW1D6OhxT6sGci90+jce7KEbbkmC4rK3NC6I4d250I6m8s2oaJvk/X/e/n9/pJaT98Uv60rEG8qna5PtRx7C/LzYP03BtY22IEjIARMAJGwAgYASNgBEaTwJJ1V3mR9q23VjdLD96j8T7pPx1on20DEKr9EmqXPFB76qmEIPfkzJny7W9+U24uKZGSoiKZQhEnlsXpFHGieFORUMSpqIgw/SL5xc//S+65+0tSXEhRp8FC99l3QlhdtXKlQ5ZqMMc2QjJTHX/y+fAaL0zymKba13i0C147ePLgtcgxI9xpWLcKoqmO27YlCqskc4CfigMs8aJ6/vnnXV7a2tpa56FGBWaEaNp9qClTNjHUMdl7RiDTBFRIG+z64P2TJ0+6SueExuOJTV5oHkao1zt9HLP1cUN7idKf0cf5H4T5+zgY8h4pBwiNxyOUlCv0caT/oB0GayfsaKj3Mm1n4/H98fgpOdjXL38SXCNeOCq/H44ee3d5g4XYj+a9r+3LCBgBI2AEjIARMAJGwAikJFDZufp/Burl6Cl8R3slWwPZqLLNYFYHZ8kiFK8Rnn7ynw/KHZ/9nJQUqkg6mLg59PaCSZ+QooJJLnx/KIF08uTJ8uCDD7pBXypPPwZUbOf4CSEc6vh10MlnKGqU3be/vQAAIABJREFUqQmBFJapGNu2c8UDbVNdqi0iEMyePduJzeSgJc0Cnrjkz0sWAZJfZ6rt7XuNQK4R4NqhjyUf5YkTJ5wIR9X49evXDxRLIjQe0U493xHx/Ner9Wvn9mt+JrDyz/4+jt9lHqhRLKmhIVEQbv/+/S73sd+WrI/z0xh8nQfVvbGY/E1ti3ihjtg7wi3HvLAJpCnvX22jETACRsAIGAEjYASMgBEYLQLvXtxx3esiHfveFlwjO47jsdiftQIphWbIc+kftOm635Pl6SdnyZOPPyE//fGD8qmbbpZi5xFa6KrQDy50phBL9e8G9R4tlOLiQrnrrrtc0QiGO4MNANnO8VNVPJ1BOR5MeNtkaqLAD96j6RyrtsFEWapIQBuxjpBMASoEmCVLlrh8rORlRaBBFNciIn7b0HWWKqrrtky1uX2vEcgVAlwzeCEeOnTI5QjVPMhcf/RbhHBr36XXa3L/pO8nb7fXCaEUPvRxzPy+0schhGoe5La2Nve7R55W0rDQJvRhOqstWb+mJNJf9hLJE4vL7Ws6+y8NRHdcEWnZ7UUa/2y07vtsP0bACBgBI2AEjIARMAJGwAikIPDOpdHr3xNuP+xF6qX1wDEUvqwVSBleEI483AAWgfSpmU/K2s5OWb1ylfzfr/2L4A06XBX6EYmnxYUyxRWGKpAFCxYOO/LRQWK6lew5x0xWsmfAS/gpg+PheOfr+yoQ4GnGOSK64AFMyGh5ebkr2kLY6NatWwVvKURlFTuHNQj7gBEwAsMSoB/iIQPpVcgP2tra6n4DyF05d+5cF8KNeEc/hWcoSxM+h/YE9ffX2scpN+3j5s2b5/q45cuXu4Jwr732muvjaAse9Nk0tgR64zGJx0Tub98of1TeHPMqoru8chNIU9zC2iYjYASMgBEwAkbACBgBIzB6BN5V0fTe6yo69nkVjRLYusfd9WdriD0HR/Vu/wAv1brzIH1ipqxYViukUz108KDMmPaoyy+Kx+dIhdDBPl9cMEm+/93vuryRwwlj+j5eN+kO4BFTMzVxvOToU3EwFed820a7MCO4EBqPAEOhpDVr1sjatWudRyj58/AI9U/qMQUzXfe/b+tGwAgMToBrBtGN3Ls8aNi8ebMr3FNdXe28FfFa9OdB1us03/qf8TgfZad9HMUAEZtXrFjhChPysIf0H1SNT55oJ38fx2ubxoZALzcu/SK/2rRd/mRpvXgV0Y1eqO6/j96dn+3JCBgBI2AEjIARMAJGwAgYgXMJhJre7VW3111T3nzq5+tfc4JiL2FyY3Pff8F73bJlixOwhhtMMhAkJ5p6u7CsW71avvKVe2TSpBtd4aYpFyCWFhcXyGc+fat0dXaM6Jx27dqVdm5PBq+ZnFpaWtIWc4drj0y8jwiggiffj5cU82OPPea8zdj23HPPnZUftLu726U20GJJiKEmBGTSCu27c4UA14mKaAhpKqYlHz+e1hSsW7dunXv4UFFR4a5BhFDCuDX3sYp5usxEH5Jr3wkr7eM0x6oWSgqHw9LY2Ojysm7fvt3luEaUzuU+zm9nedVPO/E5JtU794sXqJN3hqN7bljc+Nfn3sDZFiNgBIyAETACRsAIGAEjYARGj0Bg5Q1edfv+68tb4/fUJcS+vrjTSZPHtRl/zQAIDyMG0cMNXBkoMjCkYIcO2jkBig9NmzZNbiqhav3kYQowDe5tSvGmp2bNHHFINeIAFZMR74Y7Bz6jAm8m4FNMKJ3jHO48xvt9FQk0bBTBhYrxL7/8sgSDQamrqxOEUGyBkFHCeHVw7V/qeibY23cagVwlwHXDNUVfR39NP9Lc3CwIoaSnIE0Fodz0C4h4ep1y3Y53X5Gr35eqj+Nhj3q9r1q1ynmEIkSTIxSP0Ez+loylLSPw8juPrfEAlWXO990x7sFi0nXomPxe+Sq5sqLt+O8HWv929G78bE9GwAgYASNgBIyAETACRsAInEtA5HVeRUvLpYF2+VhFvRA83JfFHqQMuqkKns5gmsE3ueuSB0sMFBvq6+SO2z8rhaer1BcXFaQVej+lpFCKCyfLV+65W44ePeyKWo1k8Md34ymVjvA4ffp0F+44mCfWSL73fD4Lu3TE6LEWGWDln/k+f/sjsJB/kBkxFL5UUyZfIYWu8AaloEsue0qdT/vZ3xiBCyVA36kz+9K+VJe6jWsMIRRhjtzFFEpSb9Dkvs5/7Y5135FL+4fLYGz8fRznBN9QKCRNTU2uSBXFqhAJc7mPw6b0t05tzm9nass81CIVAKlPli5d6u4HsDUV3VevXj1gp/o3ubYk/2if9MmuE73yv8IN4lV1RC+fv+Lqc2/gbIsRMAJGwAgYASNgBIyAETACo0egdM0114WjO7xgh1xbvlIO9fVLb6w/K0PsGSzhmUSlYgaMww1+Ecw2bNgwyNgoLvv37ZGf/+yniQJO6YbbFxUIofn1a+pEhDDSkRWs4BwQEIY7dt6fMWOGdHZ2uuNPNVAc5MRGbTOiImH+6RzrWH5GhQMVQWl7BsR4hCKE4p1GARc8QrEPm4yAERh9AvQHeOfhfV1fX++8sbkG8Yj3C3h6vY5ln5CP+1aGPNhj1j6O0PiGhgb3W8ZDK8Li832iHycX6saNG11aABjgfUxUCPalvwXJtgZDCughFOfyhEDaIz1ysrdP7qhqES8S3e2VNn9k9G78bE9GwAgYASNgBIyAETACRsAInEPgTZH66z8QjB72Qu1y5dJVse5Dx6Xf+ZFm5/ACD5Oampq0BVI8bFJN8Vi/9PcjpsUlFAzKbbfdIiVFRc6LtLiI0HrWE6/9RZoKJt8o999/32mvqpELpBwLxUcYAA83yOczFErinDMxIcoiRg93nBf6PoPc5H3gdYY3KCIBHqGlpaXOY4gCLngRJ08qILPUmc+wnil+ycdor41ANhPgWkGYQgjFI5Q8leQhplAZKSq4TnloQ7+EEOW/ZrleU13H/s/YeqK6vLLSPg6B+cUXX3QFqfB+5KFech9H2zD5l7ncr3EeiJjYGh6h5OamACNpGGCBrZArmhm7UmasD2VnvEeECfvN5Skei8sp6ZW+WEymNm4UL9x2zCtv+eg5N3C2wQgYASNgBIyAETACRsAIGIHRI/DOSP317wu3HfYqmmJvX7L6VOmW3SJxvC+yr0yTDg7TqWTPAIvBEgOuoSbdJ6HYP7r/ASkpLJLigkKZUlQsU4qLzwm7v/322514MNQ+h3qP76OSfToCKcePtyl/o8c51L7H4j3E3GQx5EKEDs6J/fmXCKEMiufPny+VlZXOI/S1115zHkSEjeZr7ryxaC/bpxFIJpDcdyCsIYQiwpGjEkEOYY6HEOSwxEuPa5LrVGeu1wu57ifa32r/pn0dPBGZ582b57zeeXBHSgJ/HuTkdsvF19iW3954nRBCT7j+HFvzex/DBDbJvM7XXtjPM888474rF/npMccpYU+YfVxkVvcW8cLRY155hwmko3fra3syAkbACBgBI2AEjIARMALnEkAgfRcCaaRRXlfeII+1bzmdVzN7BdJt27a5QVA6gyhEN/+ATQcguuQ9ndm2cP4C+cLn7zwtkp7tQTp50ickFAy5Px1qn7rvwZZ4yxAimM7xk2sOgfBCvm+w40hnOwN5BvnpHKt+hkGqf2Y7g2CEl9/97ndO9CU0norKhOsi0qTy+OGcGWAnD7rTOW77jBGYyAS4dug3CMc+ePCg7Nixw11rXHM8NFqwYIHzzuZBDV6h9Edcs/5rWNdtmfD89HN48snEAzjt53iPPk493uFLH0eezHXr1jkPSR72JE/+Pi75vVx5rbZGISg8j/l9IzQe7+OqqipZuHChUEAKVniEYmv6m+K3OT/fC1nHprlH4Lhyd+I3P3H0S7btkdeHW82D9NzbV9tiBIyAETACRsAIGAEjYARGl8DVZQ3vv6yyfZsXbop7wSa5d02XxNydefYOLqjKSyXkdAZRDMzS8kDkdE/PW17dLP/xw/ulhFB7ijcVFUjh5Enyw/u+f8GDLgZtiBbpDgwJv8xUzjmOlYHuUMdK6CPt4Pc045gRQimgQYoABsqExlNIBM81Ezxzd9huR54ZAlyL/ocFfvFH+xSuL8Li165d6zxCCY3nOuR65BrlOh7sWh5sezp9bL5/Rvs4f2oBmPLwihQkeNmTBxmPUPJm5kMfh03pjN3pxDaE0MOHDzvRff369U4EpmAU+WgRiNUjNJVNpdo22vZDO3V0dOgh5+aSdBenj7xl/xG5uqL1mBe2EPvRvfu1vRkBI2AEjIARMAJGwAgYgSQCb69oudaLtK68NtgS80ItUlzbKr2x7BVHGTMwYCNUMZ2BFQMyhINhJ59AilB64vgJWbRgvtx1x+1C3tHP3nar7Ni+ddjdDPcBBphM5ElL5/gZnBOGmYmJY929e7erDgxHBp46MwgmPJJBMULMihUrXA65LVu25F3YaCbY23cagWQCPOghLJ7+gOusvb1dVq5c6YrS0B/y0EjFKbz0/IJeOn3NRP8MfRwPerSPo+/lARuF6srKytzDntbW1tOh8XuEB3WIof7JLyb6t+faOraGxytFuagYj+BIGoZgMOiKJZESharx/t8F1rPBhmi/VatW5Rrys483JuIybcfjsvnoSflAVdQE0qR7V3tpBIyAETACRsAIGAEjYATGhMAbK1unXRRulssDUfnb6iY50n/GY+Tsu/bseUWl2nQGYwgFePaoN0xaZ4CIyf94UG7YIN/69rfkd7NfuqDKuCqM6hJRMZ3jZ9DZ1dWV1mGPxYcQARBz8ZYiR2Ftba3zUMNTDeGZ0Hg9p6G+P53PDPX39p4RyBcC/muBdZ05P9YR2RDeKF6DOIUQiic23op4hOKlh3jn99pOpy+ZqJ+hD1XxTpfKQt9DWKaPW7x4sevjOjs7nTcuHqGI0kMJn8ntmQ12qjaVvFQb0+2cFzlCsTXSMHDePOzy56PF1uCEvSkv5ZeNS46R39eh2iwb2mioY+AWhPyj8XhMDvT0ykeXtx3zwg2Wg3RM7oBtp0bACBgBI2AEjIARMAJGwEfgQ+G2H3uRFnlvebt8uKJetvT0DHXvnhXv4SHCQGi4ARoC6YoVy90xj3TApINIwgkRAtMK1R+CDn+PqIj3Fx5Jwx0773OONTU1Q+x1bN+CGSIp558PoaNjS8v2bgQGJ0B/kjwhTpEjlIc4DQ0NLm8lhdleeumlgXBl7SdUnEqn39O/mchLFfbwKNQ8q3g9IjLjCUmxINIR8LCHNtA+7kL7+eQ2zsRr/e3yfzd9uf7+kBKA/KAquuMpi0iszHLd1ohsSPbu9bPI9vWYxCXuijTF5Hh/TG5tXH/MW1xrAqnvvtVWjYARMAJGwAgYASNgBIzAmBC4Iti+0Is0y3XBDrkiWCcN+w9n+/jBeVWmIxQwOKZgBlMqgWK4E2VQyd/pMp19IHrgdbR3715XGIXQRPJxagiseuKkI17wWQpNZXLSwbZyyOSx2HcbgWwjMFyfQN9BHmHEKcS4aDTqPEIXLlzg0lQgStEX+D1C0+nb0uk/Jspn4EVfD0POmRyheL77PUIpHkTYOAJoqjbz9/Gp3s82u0t1PBy3FkvCI5TQeDxCKZREWLymYNDfIL8QqnaYDzZDQcBURbFSMcvGbXGfQNoXi8v3OjYd8+ZXmUA6JnfAtlMjYASMgBEwAkbACBgBI+AjcHGwtdKrauu7obSlwqtpk1c27cjGMcNZx8Tgj8HecIM5BoAMlhAtz3fQq3+nA2sG0v4JMRSvUPIBvvLKKwMhsBzbaAgd5PrMVKEm/3nauhEwAokHLfQJ2h9o/6BsuFYRQvHSIxUIodsqTKkgNVy/Ze+fXTlexTvtTxH4tCI6KQd4CEZUAf2w5gbV9tF2ydUl9sVvjs7+8+AcEX7b2tqcVyyiMLamQvFEtiPyZzMlX59+ftm6Ho8nqtj3Slz6Y3GZtXnXsbfODZtA6rtvtVUjYASMgBEwAkbACBgBIzA2BCIddV5Fa+y95dEOr6pVZrR2Z+u4YeC4CHvX6szpDAIZNF/IQElDYRmA4wFGeCKDckIT/YN1v2eODurTOb6hPsN+MlWoaQC4rRgBI+AI0I/gpUcBm82bN0tLS4urZE5oPP0BnoyId4R1s558bavIl7zdXidEURWR6Uvhx2v6ekLjSU3CgyhyZfKQjNyZ/om2YfZ7g/rfz7V1zoVQcbyPyUeLEEo+WiIS8AjFZvy2ZraVsCFS62zcuMHZAgxzboolBNIebLkvJov2HDr5niWrPveO8paPepG2P/PKG//Mmzv34rG5IbS9GgEjYASMgBEwAkbACBiBiUygoq3Oq2zr84KNq95Y0S6fqdvgvBb6473ixhYMOqlalCUTAx48ZxgwpzMgZKC9Z8+egaPn75nVI0eX7BPvL8RUDY/HK4nwxGeeeWZACFXRI53vvlDRQ78DIYYpJwd7A+RtxQhkHwG9prRfoB+gT+ChCGG6iFOIcRRLIh8wFePJZalCqD4UudBrfSL8ffJDI+3f2A5TvP3xgkRshjVCKH03bZLLk/7eqI35BVy1NXKg8uAPj1Byo1IQj4dwiMPYGEIoy4lgJxd6jgikCOnKO/dsJ3G/xf0X59B44Ij8flWr/FHNRvGWdYi3rFO88IZvTeTbVjt3I2AEjIARMAJGwAgYASMwNgQi0We8mq4KL9j8rStWbZL/vaxDjvb2SSzey915QiTNMoGUAQ+VanWAPdSAis+sX79+YIzEgOPUqYQQymB03bp1LjyTyr2IrgzSNSSWAakKokN9x1i/R7guE8dukxEwAqNDINEXnHKeiDwU2bBhgzQ2Nko4HHbpMvDSQ7ijD9G+wESqs8Pfh+v7lJ321fAkHzPpSEKhkNTV1bn+GSGUh1M8pMrHfo5zwhuUlCx4H1OYC+/jiooKJ4SSigExFLEYG9NZuQ3H2d5PpLSBGwIpDzYR1vPBljYfOykfr2qVG8pbxQs3HPHCjUe8ig4TSMfmjtj2agSMgBEwAkbACBgBIzBhCcyde/EVVR0fvWzZxn/wyps/5oVaH/rvlS3lm0+SsxORNC4J353sEeZ0wEMV4nQHj9XV1W5AivhRWVkpWiCFQaXmsmNgpftL9nTK5OCT4+L4bTICRmBwAtov8An/Oq/VO/zIkSPOQw8htKmpyaXKwFtRw5V5GIK44u8LuPa1X9B+IJv6Bz2mTC7h4585FnKDIvpRZE6F0K6uLueNi6dkchtpu7Fd39Pl4K0+/u8Md3zYGkIo4f+Ivps2bXJCKB6xhMZrnlC1NZbYW3L7YWPKNPm9ifxambBUDkR4ILrj3c2DUwpTdXd3D6RaGH8rGd1vPNDbJ19e3iZvDrfJReHmDW8LNrV64ejDE/a+1U7cCBgBI2AEjIARMAJGwAiMCYGKpvdeVdm598pl60++I9B4gxeORq8INx1dTSX7WL/0S0xOje69/gXvTQfN5GTTAVI6Sx1YpfPZbPoMx42Iw6TnfsEQbQdGIE8JIFAhhBIWT4g2aTICgaDMm/eyPP/8cwPe4VzjfpElm675bD0WRDsV7hD24MdrCsnhsceDHLzdEaApkkOKAlIVaBqTfOi//OeArSGEcq5EIqxZs8Z5HxMaj2CXTiHBbG3rbDgu/c3moQX2Bk9sDb6RSMR5exMdQiQI7YAwTZtoCoN86eLIRfqfDevFC7fKFcGmV68PNokXaX11TO4JbadGwAgYASNgBIyAETACRmDCEgi2Xn11dVfTVcvWb/LKm77kVbQtuDTU2LRo5z7crqQv3i+9CHNZNtJgkIoIks4ANJdFEI4d7yIG2/kaepplpmWHkyECfuGJdf+c6pC4HsgPum3bNieErl692lXyJnSb6wWvMkQerh/1CNW+AFEvGwSgbDsG5aL9jgpTHCc88X5csmSJyw9KePjGjRudlySh8RSu8rchbaavtS1TtWOmtumx6XH6XycfE+eG1yuiO/lBVQjFO3ao0Hi1t2xr50wdj5+H2hrHwvWptsZnsLWXXnrJPRhEdG9oaHBpGBBCaQeufUTQ5EnbUJfJ7+fqa+6/nup4VS4ONsnrg63ygUAjAummCXvfaiduBIyAETACRsAIGAEjYATGjEBVxzVvDXdc5z1QdYkn8rr3lTfc+dTWgyISkz4h1J617JoYAOEpQtVo/0ArUwO/0fpeBoc6I/4i9CxevFgQfyjiYZMRyFcCXNPJnoa8xgMR2ydcGS89wmcR6cgXTBg31z/XTLIIOlrXZD7ux99n6rry4zV5mBGaSUdC5fTt27fLwYMHXf5M2iOXJ7WzZBFNbQ0xlByheCbifUxu6jlz5rjfGvpk5YTN5aNtjMU5YVNqZ7p/+Kmtvfzyy84jFO/j1157Tfbt2+dsjd94mxIEFm/aLleXN4kXapOrEx6knWN2T2g7NgJGwAgYASNgBIyAETACRiBB4IpIS+ED7Vuc32hfvM+po9kmkDJkYEA7d+5cN8hKHnzpICwblqkG0mzDY0YrEyNIIPowIEcEwlMJQQJhSEUjljYZgXwmgFc4HqF4J1ZVVTkPMjzJEEIRp7hu/LP/+s7mPsB/nOOxnqrP4XsR9+hzNO8y4crkxdR+ByH0wIEDrt8ZKlQ5WVzMRZsk/H/nzp3S3t7uPGLpf/1CKLzgaILomaJc8BjqOvO/l2xr/MaRKqa2tlbIResXQhHdmVW85reO9Xyws9G6Nup2H5Q/CDaIF4rK20KE2LfcZ/esRsAIGAEjYASMgBEwAkbACIw1gUDTx+9csy5+SuLSG49lrUDK4CkYDLoB7HiIDul+h4oTDBD9M3+P0IPnW3l5uQvT3LJli6vcPFqDKNuPEcg0ARU2dJl8POQJJCSbcFkKqeAdjZc03uAqqmjhGr2W0r32JtrnVJDyc4Khnx9V4xFC8QilYnpra6sToXn4kssClNqXLlM9QNJiSXgkUiyJ0PiysjLnmY+t8JCKGWZ+hsl2NNR7yZ/N59fYm856nv7fON5DCKVYEoW5KIr46quvuus9l20tuQ/LxOvuw8fkI+Em8cIth64MNvZ51Z3fHutbQdu/ETACRsAIGAEjYASMgBEwAlXtd/7jmvVypJciTXFBI83WQDcGYHhD6WAtk0sVK7R4CYIPwk9dXZ3zlqGIBF4yfu8YXWfAZQPITAw77TvHigC2Ta7AvXv3Oq9oPELx+H722WcHBCmEJxWfWOo1lMnrOJe+W8Up7XPI3Ui48rJly5yXHl7otAHeoPQvtInOKiyOVfuP1371PBBDNTR++fLlTqTjgRTtqQJosr3lUltn+lhhB0cV37E1PG4plkQaBlJgHD9+/JwiSf7fuPGyibz7nrjI7pOn5O+rm8ULtqx6e2V0txdp+aDdrBoBI2AEjIARMAJGwAgYASMw1gRq1n3+wyvWyatHTkhcKNQUy7oiTToA2rx5s0yfPn3UBVIValS8YXCqg2tdsg2xhxBgwjMJHSRcc+vWra54TCrBU7fpUs/DlkYgGwn47dS/zrHyGuENAY6wbOy+o6PD5QglbyOe0oTFI6jMmDFjwFNPhR69xnjtX9f3J/JS+x3ta1TggxOiH8WSCI2vqalxfQ6e6IihiISDTanab7DPZnK7Hie5r3ViG0Ib50dhLlIBdHZ2Ou/jQCDghDoEO2xtKK9Qs7NEuLyfQ7Kt8Rp74/qDKUWoCI3nAQfex/zmIkRz3aeaaCv/zGe0TVN93ralQyAuR3v75PMr2sULtRy7Idja60Wiz4z1raDt3wgYASNgBIyAETACRsAIGIGKdX/1norW3mW79otIn5ykRFOWpr/EY4UB8ViJKQwkmRFCKZhEmCoeM1TVZaBIzkT/4M+/ns6wxz5jBLKVgIocCFMIoeRsRIQjR6i/WBKe0ogq6YQqj9V1mi/7VbGKsHhClbWSt4pTsKcd/P2Mfz1bbWm44+Ic1MuVJeH/hw8jhO4YSMPgD43XHKrKS5f5YgfjeR7YGqI7trZw4UInhDY1NaX8fRuuHe39sSIQl75YTO6r7xIv0CR/GGgVr6L5VbtZNQJGwAgYASNgBIyAETACRmCMCbwltP4j14SjPbNf3S5xiUkv6qjPm2eshgDnu18EmvMdUDKwxuvIHzb44osvuoEiFZwZKJK7Do8ZxNihPLQ4/nwQK863HezvspdAunZJCgjsXHM2UlW6urr6rGJJPDDAw0xnE6fOFLEZrh/S/kY9QvGw1fyg5GykWBKekeRnPXz48ECxpFSWRZvqnOr9bNg2lN2p6I6tkacyGo261AB44yPWIRBrYa7BbM3vCTkc+4n2vtqa/rbBCqakuSAH9ooVK5z3Md64WhCQ61+n5LbLdlvT487HZZw7sXhcnu3cIl6gQd4biIoXbu0a41tB270RMAJGwAgYASNgBIyAETAC74h03fn66rXyYEe39OM9lrUZSBNDIUJNhxr8MlDUmYE2nyV0EGGCYhIMFleuXOm84hgsIkwweLfJCOQjATxCT506JeTEJW8gDwCoGr9sWY1LFUFovOYJ1YcHXD9DXWP23hmR1N/XsI4wRX/Dgxf6GwrL0d8ghJKWQPOE5oOtJYtoamsU5UIIxeueMG1yhJKGgRyWeC/CCVszL+QzdpTuNaViu16jWpSLXLQwJvULOUKpGs+DPjyQbcotAi7JUTwmkc07xQvVyxXBqFwU7phpd6tGwAgYASNgBIyAETACRsAIjDGBa4Ndd3rV6+TLjR1yqr9fkEiz2YW0vr7+HPFGB9wMHvFCImefVo4nPHjHjh0uPB6PUC2cxJCJAT6DepuMQL4QIFx59+7d7gEAFePD4bAsWLDApYxAuFMhhmtGRRbdZsv0BCu/kIxHu6biwAN9/fr1snPnTvfghf6Ghy/ax7BkVmGRZS5PnB9C6MaNG10aEtKRELZNHktEd/X4VFvzvzZbG97W4MZvGvbGOuIyIjOiO7+D+ttGnlb9bcPe/Pal9pbLdjbRjt0Vy4zHpG3fUbkT08mAAAAgAElEQVQqvEa8YFTeFmqvGONbQdu9ETACRsAIGAEjYASMgBEwAl6k+c6Llq2VW5e1yIFTvRKjjH0Wx9gzGMfzCLFHi5dQxZmQTbxmGCwiEvnDByfaAMvON7cJ+AWOVCIato2XHkIcIkldXZ0Qso0Qiuci1wZilAos6nVmotTwohSM4KYiKH0NLDUVBykIGhsbnRBKaDztQAEbFUFz1fL84q3/HNh+/PgxJ7p3d3c7IZR0JBTyQQgljBs+2JjO8DNbG9rW/GIx3LAztTWiHebPn+/yX69Zs0bWrl078JAPb3CLePBbaD6uE2Ifk70nT8lHKhvk8mBr3KtoXmR3q0bACBgBI2AEjIARMAJGwAiMNYGq5jsvrlkr/xhpkC3He04LpNk56EAsImSQ0HgVJtRDi/fMWyY7282OauQEVLBCECEsmwcDCKEUr0nloafCnglTQwtTqfgg6Kmoh7hM2gGqpVOcTR+6IIKq97kK2LRRPkzad2Jr9KtbtmxxIjAMYIEIqtyUlQp8ut2WI7c7wuPJv0raGLy9yc3Ktc5vHLZGuzCpvenrfLA5O4chCFDELB6TE/0i/7i8Va4ItogXad481reCtn8jYASMgBEwAkbACBgBI2AEqprv9JatlRtCa6T1wBGXg5QiAdk6TdRBIud9Pp5DiB42jT8BFTX4Zl3XZaqjQRDZu3evdHV1SU1NzTmFklSY0qUKUirs6euJvPSLdqz7X8OJaugzZsxwS1JxkLeRivHkByUNh4pT6QqftGe2TGpbqZbJxxiLxV1+StIBkB+UQkl442uhJGzIb2dmY6nFT2WkdsZr1lniDTp9+vQBr1BC4ysqKlykA7lotRBguraW3Ib2Or8JIJAy3bOmU64ONCKQbrKbVSNgBIyAETACRsAIGAEjYATGmgACae16eUOwXiI79osrEJDFAml+D4uGPrtt27a5SsRUG8fjCGGD0F/EnkcffVR++MMfyr333itf+MIX5LbbbpPPfe5zrjCMiiZD793eHU0CylyXiNuIoFSNRxxRLz3yCeIRiqiCeMdsIfGpBanhxF8YEhqv/LguEP0Qp8hJjAcunrgHDhwYzabOmn1ha0wssTU8ETlXPO4ploRAhxDqtzXNbzkcW3v/bJv0pxNgHVsjR6imfaFqPOkv8tXWssbo8/RAyAZPqqOftG+UD5YhkLaYQDrW98K2fyNgBIyAETACRsAIGAEj4IU7PnpJuG2XF26S2Ru2OmlUB9p5OvbIydM6sH+/3PKpW6SgsECKioqkuDgxFxYWSWFhoRQWFLhtRUXFwraCggLnIcfJ4qVkbTo+zQ5rxCny4CKEkrcRMZv8oOQWJKzW76GnHmeIVqzrbILU2YKUnwesdGY7zBCn5s6d6/I2trS0uPysCIT+FBxYgP86YF3n8bGO0f0Wjh1bI/z/8OHDsmnTJle8h5BtbA3Rzs8JIU/tS+3Nz9XWU9ucnyH8KEBF6gHSXZCGYfPmzS41AYWS/H2t2hbbdLsuR9cSbG/5RiCGQBqPy7Obtst15Q3iRVrPSyC9JNj0v73Kpvu8UMMPvUjLfV5lxw+9QMutb4q03HdJRXSqxxxpuM+rbvu+V9n+59dUr/32HwVbpr4/HJ36pmDjD34v3D717eH2qb8fbp/6gWDn1Pe7ee3Ua4Nrp14Vit7nRVru8SraE/upYn/tU68NMkenXlsRnfp7FS1um1fVOdULREu8qvZ/8iqiX/Mq2r7l1XQ84AXa/+7NVdHvvDnc+HWvuuPe36vo+Ku3VXf88APh6NQPh1um/nV509T/FWya+rFgw9S/Pz1/LJjYxnt/GWya+qFg09Q/CLdMfUtl+7+9O9xxnVez8V+9ys77vOUb7nxzsO22369sv+/Pg+1T/yTYOfVd4c6p7wh2Tr023Dn1qkjTfV4l5x69z6ts/+e3BNo/782de7GNCoyAETACRsAIGAEjYAQmMIFLK9ZNeluoU7xwozzYvkmI7OpzlezzbciRi+eDgNPvDnzWk09IweQbpaS48PRclGK9wG0rLiqUb3/72048ycWzzqZjVpHDf0wqTCGCIkzh2Uto/KpVq1zuynnz5gnVzRFWtPiKejWaCJVahPJzgZvy0qV6g5KzkQJBFEtCCCVvI6kJ8MzNlwn70kltjVQZR44ccd6geCZSvCccDrtiPi+88IIT3bE10ggoMz9TW09tdyp+wszvTYsIqoW58LylMBcPO7Qwl7+NtK1saQRGh0BcYtyDxeNStWuveKE6uSbYPnKBdK5c7FW3/9Krju73Qk3tXkVULq1dL1dVrZW31qyXS5atE6KHvEi0540VHfL6ULTHq+qSNy5bK5cu3yBesHWLV7NevGXd7nOvW75eXsfnlzGvE1IzedVr5aKadXJ1TZdcX90p763pkutquuSDNZ3ykZo2+cvqFvl4VaMUVdfLrVWr5Is1q+Sfl62U79XUyH8uq5GHqsLyRG1Enq0Ny3M1ZTIv/MqppctLJVy7WCqXL5Kq5Qtlee0CWbN8vjScntcsX+C2VdYukPDyRbJk+RJ5uWapPBOcL9MWzen5QdkS+XpFpdwaqJS/CtTGrqtpkWuXdcllHHttt1y2bIO8r2aDeMu65JJI8/F31K6VN6zYIK8PtTb9ZUPD6yfwcMBO3QgYASNgBIyAETACRsArjX74snDHSS/UJF9b0yk9ff3SawLp6IxzLnQvCCXxmKxb2yW33fJJKS6aLMVFCRH0jFCqgmmhTClJiKafvPkm6V6//ixvuQs9lIn494ggeCAihJKfklBlKkrjEaoFbPAIRVhBnDJhKrUIlY44h1DF5zRUWYVQKqY3NTU5IZRw5eQ8vLSR30MvV+1UzwMh9NChQ84DlhyhCKGRSNh5LGJrKuSxTIerfeZcm/TbGkIoKS7w8EYIxSMUIRTRHY9Q/0QbpZr9n7F1IzAaBAixj8dj0nnwsLwzVCdXhtrXj+huVeR13q+r3uRVd8xC9PQqO+SaQLN8iHymYUL2m4SoobcEmuWaUIt44YbE9nDzCS/Y3HdVeVT+tDwqHyhvkPcHVsq1oWVyQ3C1/HmgTv5PYKXcHFgmnw1UyRfDS+Ub4aXy8+Bi+U1okSwKzZOa8PPSFH5BuoMvyNbg83Iw+JQcDT8hJ8KPSU94hvSGZ0hf+HHpDT8m/aHp0h9+WPpDj0i8fIbEy6dLLPCIxMofkp7Qo3IiPF16gtOkN/io9AYfkb7gI26dbbx3MjxdTgUfkVOhaW5m3xJ+VPpD0+RQ6CnZUPYbWbP4RXl+0W/lPxe/LJ8sC8l1gdVyUahZrgmskfcFOuSq8i7xqjrFq2xd6D3feplnIumITM0+bASMgBEwAkbACBiB/CIQabv99TXr5KJgixQta5WDJ3vFhXeNxl2+7eOCCDAYP3HimHz3O9+WosLJPo/RM6JoslB64z9+XJ791VPue/l7m84QSBY3zryTSENASDbCCF6J0WhUamtrXYVpclgmF7AxMfRc4SlZjCMcWbepVyhCMoIy78GUQknkByVnY1tbm8vNikBIWyBQ5bINDxZOzTlpCoatW19ztrZy5QrHAVtLTsWgtqbCnjK15RkbTGbDa/9DC1IwwLa0tNQVpiInK9c5aTCOHTuW87bm78tsPccJxEX6XCX7PtnTc0r+OrRGLol0PZj2jSdh4oSzh1p+dlG4afPloTXypmCDvD7YJBeF2uSdoVZ5b7BZLg82iheqd+Lo+4L18leBlVISqJF7AmH5brBcfhkqlWdCi2VhcL5EQvOkOfhb6Q49J9vDz8i+0BNyODRDegIzpS/wuPQHZ0gs+KjEA4+KlE8/PU+TWOBR6Q8yT5P+wKPSF3hYYoGHRcoeS8wDoug06Qsggj4qPeFH5GToYSd49gVmSH9ghsQCj0m8/HGJMQcec9v6Ao9Jb2CGnDotoCKe9gcflnj5o05olfJHRIK/lHjw5xIL/lJOBGbIjuCzUl/6osyZ/6J8dXFA/ltptTv/S8Mt8vZA02Ev3LrcCzZ81fO816XN2z5oBIyAETACRsAIGAEjkEcEqqJ3vbF2rVwZjMpHQvWy+QihqokKqjk+zMiLww8Gy+WmKcVpiaN4l37tn78ivb1WuT5V4yNMaaEkvBEplIQoR9V48jaSVxAhBeFJPfWShRcTpc6IUqlYwItZRT28Hkk3QH5QcjZSNb29vd0VD6MNEEIREvNxQuDl/BDhqFze2dnphGAEYXgghCIUIxgzK7NUXG3buXbntzP4qPcxhZIWL17srmvSMHCd79u3zwmhqTyQ89H27JxymEBcpDcm0hvvlZOxmNxU0yxeuOOZj+ERumj5Fe7uM9h6mTe343Iv3HBl8nzFkoarvHC0ygtHX7s81LL/hvJG+W9LV8gnFlfJ7YsjcuuSRfL1SKn8Mlwqr5QvkuryeRINPiubIr+SveGZcjz8mJyMTJfjeHuGpokEHxUJPCy9wWly0nlqPiK9IV7/0omeCJ+xwHRBzDwVnCGnAo/JqSDz49ITfFxOhB6TE6HH5UT4cTmOJ2nocecdeiqE52dCFO1zAup06S9HDEUUnS79AURTvEenS68TQx+X3gAzwijfN134u173nTPkVCjxvSdDj8iJ0MNykuMNPi4ngzPdsSC0ch6x8C+kN/JzOVL+qKxaOlN+UjpPCpfUyjvLm8ULNG/wKjuWenOrLnesly+/woN1uOHK6+c2XHlD2erf8x544KI8GgHYqRgBI2AEjIARMAJGwAicRaCy6c+vrOhYe2k4uu+aYGNs1Z5DLvdVDg8v8uLQEfN27dwp99z9T2mIo4mCTZNuvNHlyovFEnlL8wJE0knAhdnvncfrVBNiCKHxFK8hdDYUCrlQWnILIoSqh6OJoOeKTwhOyieVOKfMWKqnHmIoIjPpB+BNxXhyNpKnldBx2mOwttJ2TdWOmdymxzXYceux8T7niRjX3NzswrUJ2yZVQLL3cSqeti21DaodYmdqa9gbtsl1jEcoKS8Ii9+xY4e73vHOVVtL1W7aptp2tjQCY0cg1W9T8rY+SWR+jwlJHfriRDTEpVd6XNHMr9d3iRdu3nZdVWf95dUdq7xw02+9ipYVXlX3yrfUbGi4oSLa8BcVDQ3/M7K64ebyQMP3KiON9y2ce/Dp4PzjpeUvnagr+410lj0t28ofl4PBGXK8HCHzMekLPSqx4EPSH/q5nHIh7NOkL4g4iZcmoe6PnhYgp0lPaIYTK9kWC+ANioA5Q3rCv5SeMGIpn0Xs5LPTnajJPlzYfOARiTvP0UcS4fN4lbq/T+wjIYjOkJNh/naa9AQJm0f8xPP0kYTnaZBjY1tCFE14per+WCa8VBNC6zSJu+OflvBcDXKeic9wPHih9gZmOrE1Vk4I/+PyWmiWzF/0ovzrwrL9bw02nfDCXcuvqGpZ7S1rrvNqOpZ7tV0Nf1EZbfiLyo0175zfevVZ99D2wggYASNgBIyAETACRiCPCARbL7u0sm2eF2gKXBRoPDl/yy6Jx5Jv4Mdu+GB7PpcAA3gG+AgBFGbS3KLJ4fRnXhfL5MmT5bHHHx/IkXfuXvNjSyrBQ0PjEUkQ5shbiThF8ZpnnnnGiSkqsJiX3uBCVLJIpwIpzLBFFUIR/F555RVXJKiurs7lZSU/69GjRweE0Fy3tlR2xjmpRyiVyxFCKRaFtyJCKPksYYatwcxsLX1bU9vTfL5qa1oxHq9biqDhhUtRNMTonp4e5xE+WFvlug3a8ec6AXKI94m4Qot+L3nur87cY7n7rVjcFcikSCYBPL1xkZ7TkTzPd26Rq8tWyjtLV8jHgyvl9sVh+V5pWH65ZLbMLn9JKgMvSjTwnGwNvyCHyp6Sk8FZzpsTsTDmRFCWCbHQCYhObERwTAigbJvoMykACMM/GHpcAuUvya1lEbkuEJU3hl+Vd4Ub5W2RRvEqO8Wriu7ygiaQ5tEIyE7FCBgBI2AEjIARMAJJBJZGr/cqo0e8UMtJL9AUf7Jjs/T77+VzfYySo8ff0dEht9xyy5BFmVQgLSoqkrvuusuF8iIW5KNggMco4fEIVIhx5AgNBoOuwAqeiypKIbCo2IJYpYKVbrPl4KIVDOGjYrKGxy9ZskRWrVotGzducCIo7eAPi1dvXpa6nss2yDnwgAIBbufOncK1SAEfclgiuKutIYCqPSWLoSou6/u2TNiVcvDbmnJEeF+4cKEsW7ZMKFBFLlrSFKhNaVeufVy+2Juely3zj0Bc+E9c2Uu8Q52HqPMXTSQy4r1TEpdTZH6P90k81iOx3qPSd2yfnNzRKac2NEhzeIGsKXtRti9+Qg4HHpdTFQ9LX+RnzitTSh8VKX1YpPxhFz5+LPyIHA9Nl57AE9JX/rT0B56c8OJnuuJvD6H/4UdEyv5L+kKzZOmS56R4/jz5QKDp/7H3HuBxXFeWcFmWZY/HGlsOI1tylOX1esee/Wd2Z+bf2W//f8aekUUikMqyJEtWsq1gSY6yohWoRBJEaKQGSCpQzJkg0VXVjcAIkMihAZJgjmIEAzK6++x3XuOBhRYAgiBCA7glP7+q6u6qV6duPfCeOvdeGJYfhl2J71j1576eU3l9xL+iZVMQEAQEAUFAEBAEBAFBYNwgYG3/jpFXdf4qswKGpxwvbqtHWx8hy+PPfRn9K9JkjHb6OSKGiD777LOIjem7Yr0mR9kztJ7h42OJlOpvrPyM5AhDtKlQZO5KnR9UE56Ss7FvolOTULqPJOs0wZeamqpUofyceRtJOFMVyXyZzNnY3NysiMLRf0oGPwLakibYdO88Gj8/d+4cqAhlxXhiwPygzJvKnJYk73TTxLHGVfq+bVBjpW2NilDaGzFl1XgdGs9CSSyMRlsj8S6LIDDWEeCcwhYIBtEeDJOjah5SZCmr07cDHU1oP3MUzcf2ob1uE9orTLRsWormwnlo9s5WuTM7WWRo3XTAMx0ddgLO57nQaqUi4MlEMNetChQxtD3QFZLeZrnQajPfpitc7MieqfKEDpQgnOjfa2ORKY8LnbnhnKUwZ6LRTMH81fPxk5WFuMGshpFfes6wN103bv79LxciCAgCgoAgIAgIAoKAIBCBQEHFA8aG7fgcCVK7Go9trMJZcVSH3UdTDhMdqPZ2RdAwVyNVU1u3FsPlcqmQ+fj4uIvmH2VhpjfeeEMdh8ccCwvHSTKE1aNJxB04cKC7WNKKFSuUSo9kCnEgsaKJqEiiT++XvidR5SSnuE7cqAZlUSASzSScWTW+vr4ex44dUyo9p93w/mj7HCs25Ry/c13bGgk4FoXSxZJYLIqh8VQtkmzXZLFTCUrciJ/YV0/7cuLRl62RYKatEWMqQlkMjcpvvvxxLtrW+ssZ6vy+rAsCo4sA/8Ze5O8s589gJ4LtLQg0n0LHqX1oPViDlh2b0FSxDs0b5+OcbzbOe9JwPjcZHblJCHiSEfIkIuRhFfaZqiJ80BPOyclCRiEzASGT+1kFPlGpQtmzBdgs7ktEKDfcqCgNWAnotGaJgnSAKQSCueHcp+e94dyoJJrbrFTASsaO3Ew8vHYZ/qdVfP56q+rH11glP/zrdaU/+pJ35w+M3KqvG976HxlW3Q8Nb80Prtu0/fufyy3/SsS/tGVTEBAEBAFBQBAQBAQBQWBMIOCreODKDdvxfU85DF81Yn1l+KhVqqAPxgnTzr6z18dhqKgmBKmMZGERVk5noREdIp7lzkS6y4W77rwDUwZAjsbFTsY9d9+lCpTo84xGr5V5undeP6+b5BQreVMtVlZWplR6JE+YX5BkiyZZnMSLrPdOSmmSWPcaOx2mTIUeST+qIKmGLCkpUUWqqMglGa/v0WjYyeWckzalx67ti8fjul50CgYSoSTdy8vLVWj80qVLu21N7K13u+rreYskiLmtSWTaIIudLVq0WClCt2zZgh07dqhCSRcryqXvmfSCwEgicGG26IfnZOpQNv7HeSfE8PeAaqFgBxBsRyjUyaB4hDrbEWw7j/bzx9F+Yi+a91agubYQ54uWoqnwfbTamWhR1dxZYZ3KznCRoU5VqIjFirqKG9msxh6ZEzQF7bYuWNT1O0X2XSiIFD5eV/EiM1wcifsuFEFy/k5yjfanku2wWIiKRaqS0GGH70242FO4WFSTLwNrV2RjSu7G9r8urGj7TMH2thvy61sNu+ojY/2udmN9Q5tRWNf2zY3bz91gVf52TPz7XwYpCAgCgoAgIAgIAoKAIBCBQEHNfcb67fi+VX7a8NUc+3dvORrONo+kzzJuzkUCx6kI3bVrlyIEWTSIufVIhpJU0IVI2DsJiOysTDz15OMg8ekMoe9rPT5uMhYt+LAHcTQaYJKYojKMhVOoEtu+fbsKjff5fOq6GVJLEpjEii6+oom9vogZ2X+ByNKklCamSIKSmGJY/OrVq1RRKhKhtDfmzGTI+HgNV3baGlXXLMxF0p3P2OrVqxUmzBOqnzHam9jaBVu62HPltDVNuvNFBucuFj7zer3q2abanc86n3m+BJFFEBgTCCjmU7GfSgjKdOsXSFOuhVS+UCZ7CH/GfMTtaO9oRXtzI9pPH0Hr0V1o2bUVLdU2mratwvmNC3A2712cszLR5ElFmycFAaUEpYKT5Fok8SlEZX9EZTR9Bip7zWQEzGS0s9CVNxk717rw65WrcbWHUVdVuMYua/qBZxuut4ph2CUhI99/2sirfSTiX9qyKQgIAoKAICAICAKCgCAwJhDw+v/BsKtKP+8tO2N4/cf/ySzHppNnx4SvMxKDdCrU9Pm4Txdx0Wo1hpCuX79ekTROIlSToFrxR4KiN8KGnyfMeAdT42P7J0fjwnlJGVr/7B9/h/Pnz+lhDXtPAphkCAk4EnFUi5GYI2nCquZULvL6eM36ujUhw+vjdett6XsnrbRtsCdmJPtoTyTYCwoKVI5QKpCPHz+uClZF3nTaZl8t8rujta3Hx/M71/V4uI+2xmeMqmsnEUpbI1HHEG7aEEk8p605nzOxud5tLPLZ088lbW3evHlgmgvizGebzzjxpwqc9yVyce7jPWOTRRCIRgRomSQ+nYWSAl37QiwfT5VoZytCrWfQceYIWo/sRNPuUpyt8qGteDFa8+eokOuO3ASwUWnIEHeYLJI0EzATAGsWQirsnQpEIUKjiewczFg0Oco8rx1WMjrMFDD1AdXAS1e78U/rfDBMFnCqgeEtxdfNknaj0N9i2NV/GhP//pdBCgKCgCAgCAgCgoAgIAhEIKCKNPmPG96Sjus9le0/yC3HggPHwv5NLw5xNDo+wz0mVrNubGxUIeJVVVWKCGV4PMPESQpS0UfSwUluRZIQF9vOzp6NB+7/uapaP3VKPyRpXAyoHL3t1qkoKdnapXMZbgTCRBZDlhmuTBKFilAnAaWv/WLXKZ+HSSutpmXuS65TpUd7ol0xPyjtzFnARocsD/+dHvkzUBVKJSLD4lkxnqHaLDpG0p3kMLEZimdsotmeJov5bJJEppqWPbGkqjsnJwcbN25EZWWlUh8zH+358+eVCn68KpBH3rrljNGCAAlSEqJBdCIYbEag9SQ6Tx9A66F6NO3chnPVBTi1dQ2aNyxAk28Ommw3mk0WRmJLV+QoiTESbQE2s2f4utpHEk19P039ZjCknPwmeonlYK4LAY8L5/JnILguDWU57+HXK5fjm55tMPJq8O3cGnw6vxpGXuWzEf/Slk1BQBAQBAQBQUAQEAQEgTGBgL39OiO/rsworDnxrTz/8a9Y1cfe2L6vPRQMMcOWI/wsWtyc4RkHlVBUR5IgoGKKyilWUPd4PFi8eLFSrJFwcCrWtPJKExGDJWCy3O6uqvWT+lePdqlL42NjkJ7mAlUvoSBdvpFZiAev33mdl3vtzmONt3XaB/HSjdfH0PgFCxao4jVUHJMIPXTokCLg+6vkTfvUbWTu9sDO4lQQ9vcLKgv5ooHqYz5fTMPAPLx8vpgvlQWkSNxprHoj3PXzNt7sZKiuR2PHnsekIpREqFYfkwgl6c7CaFTm9hYar21soPe1v3sunwkCl4oANcrh0PYLv7ygW+YnuoVD4/V3w8Rn+NMLvwwCwQ6EOpoRaDqFjhP70bK/Emdr83F22yqc2/ABmn3ZqjJ8hycZARZHWvcOwOJHLJhkhQsgBa1wMSRVHEnl+dS5RMM5P0masgVNFlMKK0eVelQUpGO+QBRVo07Cmtuq2n0ulaQp6LRTccDjxrSVC3Dduq24xqzHZwr8MKyKPxrr9/3esKviv5Jf9bzhrf6RAXxiTPgEMkhBQBAQBAQBQUAQEAQmNgL4hFGw9wvGxp03XEs16eqyG5+u3V3SEQJaVXECOiIMP7vgplxwQKJ/jY5+bxWSuZ+qUIYrU7FHNRUVfAzdjVSrDRWB0fM4mch2ZyDbnYmMNBfuuO0WpR7tK9+o3h8XF4cHH3xQKe5GGn1WPReSqvewZU3oaaUet6m0pV1REUk7o0KPSknma9U2OdL3cKjOx+eHpCd7ve48NsnQI0eOqOrlTA3AsHgSwySII9XHPZ+L3vGd6N/hiwg9LxEL2heJUCqQaXNU2RJjKkL5cocpMFiYq6WlZczbmtOuZH18I8CXsuEXs/z3Rpgu1f/yUHNN1+fM5BAMAQH+fee/U9SvOhDsaELn6UNoObwDp2rX49S2HDRunI+W/Gy026no6Cp61F0sKYIAY85QJyEm6z0JQsHj43i0epNw2nRj3uIl+JpnC75qV+D7dsVZw1fXfqXPf+abvvKzxvqdDYZV9cOJ7WvI1QsCgoAgIAgIAoKAIDAWEXC7PxW7uXrL2U6gmU5HiKqMrrKuY9A3Y6goidB9+/apqtYs5kIigYo1kg6a2HL2I6GKZMV6EqRzst144rFfYUpXblFNhPbVT7r5ZlWZezRuBQkvJ0kzEUkr2gkJKU1MkexjsaR169ahqKgIJJGpCKVSkiRob0SoJhVH4x4O5Tl5befOnVXXW1tbq8g5pgggEUpcaB9OVaPzGZuItrOUZ4wAACAASURBVHOp16xtjaHxtDfOS0w5sGbNGmzatAnEnGkJOL9RDerM/zlebGwo7VWONQYQULlAOwH2OoJFc6Vd+lEVMxFoRmfTCbQd242W3ZVoqjTRUrQY5/PmoMXOUKHxLWYK2pSicxZgMkfoTCE/P0YIf5zwExL0EjExUxGwEtFqJSInZz7+ZfVGXGOVNxreqpNftEs6r7ZKg0bh3jbD9P+fsegSyJgFAUFAEBAEBAFBQBCY2Ags8V/1X3zbig62tqONGbuCVGnQsdI6juhyskgK6EYylKGjVOuRrGK+TJISJBfYSDj0R1Loz3Xf33cv9zMSpLOzMvHWG69jSny48FJfpCj3T50Sp6rbT3v9NXUDSICM9EIihgrAkcDncvEd7O81Oe4kz3XIMlV6TLfAAjbMlUk8xvqi7cjZa2Uor437SYQyBypJX/1sMT8oMdLPlsZosLhPtN/pZ8jZc103hseTeGcuVqZhOH78mLoPY93eZPyCQH8IkBZlIaUAFaKBIAJUqQfbEexsRODMHrTs3YKzJStwouB9nDIz0JKbimDuhbB2hrmrYkkmiyjNUlXkVXEdlRv0EokvIROFUB6ADSCXdpWKZl8ysM6FgjWz8eN1G2HYtTB81fikVXHQ8NWXG3k1353YzoVcvSAgCAgCgoAgIAgIAmMRAb//KsO7taiysRmtdFW6CdL+3JrR+YzkDUN5fT4fFi5coHLukWDQqjVNNkQj+ZLtdiMrMx0P/PzerryjFyFJ42JUhfsD+/cjGBydfJTEmgQhcY1GTC91TNo+nDZD5SMVkGFF6BY0NDSoivHMTdtXzsbRsf6hPasmQpkHVYfGFxYWKrU1VYtORSgVtBq7S8V8on5f46XnJmJINTbTMKxevVqpb5mXVadh4LPmJK2H9m7L0QSB6ESA6lCGzTNvaPtHO9FYYaNx40I0+majyUpDe+4sBDwJ6DRZJCkRIXMWQp4ZighlHlAWSFIKSJOVxlPQppoLbc7PBkB6iYpSyOQB24CZhhZvEkIe5id1I+CdhYrcuXh4/jJcYVXA8FafvdZbdfyvrNJ/MYArjFde6Wq4Yiy6CDJmQUAQEAQEAUFAEBAEJhYCJEjzK4vWHjqpCgDRWaGiI1oXqtsYckoCwkm+aELCuS+a1pl79Lln/6jUo1SHxl8kxD42ZhJeeO5ZHDl8SGl5NXkykveFCt3c3FxFQEcTlv2NRduB7ql6pDqPxBTJXhKhGzZsULkyGa5MBfJAFo0/e70+kN+NxHf6Gg+VobyHzEt56tQpFRpPUo5qaxZLYkEf4kRVqMvlUvdZ46Yx1gpbvc3P9fpE7zVWzp7EMtN5ML8x5ymSzlSE7t+/X+Wj7e1eaQWvti3dj4TtyDkEgZFDQMfOh4tBqqD6zlZ0HN+Nc1tX4ZyZjnZPMuBJBHLDBFTIdCHoSVUEaafVVSTJZn+hcJKT2ApYSQg3FlqS/KJObGR9aEjgDpu2lQLaY8hMQJudDtgzUJ/jxoPLcmDkVTV/2a449W1f5VajcLvn2vzti77mq11qeGvSpHDTxHKv5GoFAUFAEBAEBAFBYCwiQIK0oKYoo+GoqoLQhhA6tR8zcp7TJZ2J1cDHGlEzK2Em7rzjtosSowyvJ3n6yMO/UDlLq6srFTa9ESuXBNogvkzihrkPoz2cmrbAMVKhx6JbrJJOApDFkljA5vjx40p5TLKwtxyhg4Bm1H+iSTRtF7yu5uYmVbGcZFx1dbUiglnRnISdVoQ6ybyJTnAO5vq1mpbE8XvvvadId+Zh5XPCNAxU45KQ1ramyc9RNxgZgCAw6giECzLxBWwIAQRbTuFs7QY0et8FiyhRHUrSSYi8oSHyBMeRw7HdSkernYR6y40/LFuJq8xSfNauwOcsPz5rl+Orvkp8zar2jkUXQcYsCAgCgoAgIAgIAoLAxEKABGnhjqKXKnYp94nOC5Ud0bxQkTUYcmO4fqNJJ5J0mkDR4bTM3Uiy7g+//53KKXqx/KNT42Nxy5Q4zJz+tgrJz/N61a0g0TIaS01NzahirclPjS3vIRWhVD8yVJnpFrZu3QoqI0lOsZI3q8Zr4lBjpgnFsUBYRY5dXwN7hv0zNyhDs5kftLKyUqkUc3LWYvHiRSpnLDGiHbI5ye1INehwPQ9j9bjO55i4cZu2xhQMK1asgGVZSn1LIvTw4cM4ffr0mLc1p23JuiAwnAjwvavKN4oQWo/vwbnNC1UYfaedClgsrJSoiFIh9kaO2BOshwbrNisdjd50wHwLR9el47FV6/A3ZhmuMath2CX4K18lvmrWbDQMfGJiORhytYKAICAICAKCgCAgCIw1BLoI0vu31KKjqzRTOABuOF2lwR1bE0cMjY6W6uo6hJuEnVaSsbL5wYMHu6tNU8l46y23dOUeje2/j4vBn//0B2RnhaveL1m0SIGlr31wyA3+V1QjavXhcBFfJKL0sTVJpckpKkJJMufl5aGsrAy7du3CRx99pEjC0SKNB4/mx38ZSdxym9dFIpR5KU+cOIE9e/agoqIC+fn5ihR2Vo2PJEE1jtK7u20qEgttY3o/yVCtCGWhNxKhJN2pPibpfvbsWaUI/fjdkz2CgCAwEATUPBcMINRxDmd2leKEdy467SQVohwyEwFzVldIvChIhbQcGtJyRHG0pyPkyUBnbiravLNwJHcO/rwyB5/xluBqqxrX2PUw8vw1QpCONQdJxisICAKCgCAgCAgCEw+B3IZPGxv3FP9HfjnO0dNRicGiN8ae5BHzKbLCuJNYI9kRua0JkMH2PB7JE+ZoTEtLUyQKC9jk5OSo8G0qyUggcjwMqyWppRWKmtCkovGZZ55BXOxFiNGu0PoH7r8X6akpXQRpJubMzlYVxQfihA7ld/T4SQ4xRHuwGPb2u95wJcHMnI0bN25UORtJClIlyRyhrKjOEHLnohzuKMwH6hzjQNd5jUeOHEV9fTg/KFWxK1euVCpZ2rlWfhI33fS+3vCVfRfI0UhbIza0Z6YeYH7Q8vJyVZiLRCgLc5GUdj7HvIfa1gZ6P+V7gsBEQ6Dnvxi41XPhM9TZeg6nKy20WimA+Y7KFdpdZImh9WYygmaihNhLUakxZwMtdgZCngSVL7fNdCNoJ2C/J12RpFebZfiMrwJftyp2G56Kbxurt19tWNX/4/Nm1T8advl1E8/pkCsWBAQBQUAQEAQEAUEguhH4hJG3fd63rHIcbgsAoQ5mB2OSsKhdGEK9cOHCHuHDAyWFeiOWSKJoJR4JUapTmV+QajLbtlFaWqpUfI2NjSqklvkF+1tCoSACgU6wX7liOeJjYxAf3z9ByryjU+PjMG3a692EGK8pPT1DKSY1YdnfeYf6M56TZBFzel4MX+Kqm/4usdSN+xiuTHKK5B9JQJJTe/fu7Q6LvxiuQ319Q3084qUJ8shjE0cSoVSEMjSeNkXbIrZUydLmNPnpxExjKX1P0tOJB3HjtjOtgC6WRPWx1+vFtm3bsHPnzh4vM/p6pvraH3lPZVsQEATCCIRD57nOF1nBcJqeUFBFpXQiiMCZgzi/eTFaLZeqRh+0EhQJxtyj4byjYeVowByD6kEhNMccoTnU6tIOKxWdViKCVhI6zVS024kIWdNxeN1s/HpVLq42y2FYFUGjsHavYVXlG4V7Gq/z1R79tqf8zeh2D2R0goAgIAgIAoKAICAITDQECgqu/IS32rrKU4qKk9SQBtCpnJzodf1IpFEBRiJJkyOaIOmNAHWSKVzXhCiVoSRVSNqxujlJKyrJSITqQiskvDTpxX6gSzDQgQMH9uPO22/BlLjJYG5RFmDqq5Egffo3T3aTo/q6qFytra39WE7NgY7jcr6niSLmUNW4RWKptzle3g+Ol5iSoGLV+IKCAjDlAAslaYUe1aC6aWwvZ5zR9lviRhtqaGhQilja6rx585Tqmbjo9BD6HuteYyn9BTK0Lyyctsbv8IUJ0zAwZy5TMFD5TDUo5wreD21n2qajzWZkPILAWEYg/JeRb1UDYIoeputpC4Wp0vbje3GqcAHarLQJT6QNNTEnx4tWQt2FZisDTb4EHMlNx1OLlsGwqnGjWYFv22Xthl0SNDZUthve0hkTzeWQ6xUEBAFBQBAQBAQBQSCqEbgxN/fT382vKzKsUizcdbhL/TFwInC0nDoSbyRJNIFCYvT111/Hgw8+iFmzZvUgoTQBRZKKYdysOF1XFy600tzc3OslXD6REsL0t99EbMzNfZKimiwlOXrXnbchJSkR7qys7mvitfEaN2zY0OsYh3unxkBXsneSoCRCOT5iSgJw/fr1qnI688OSHIwMib/YWPW5Lva9kficY3GOx7nuPD9JdBK/VCYWFxer3JVUhFIpS5JYp2bQ9ke89Lrutf1O1L6vFxrEhxjSzti4/e6776p8tMzFyuJUVB+fPHlSqZyd90Wv6/sW2evPpRcEBIHLQ4DPVkhFm1A5GlaPkiAlTdrOYkyH6nHeNwedZhICZpIQpKI2nSA2kKQKjrWrAmRvodbjxv3L1sKwq2B4q3CdtQ1f9VYeMHy1/xTVDoIMThAQBAQBQUAQEAQEgQmHwBL/Vf/sqysyfOX4Y1ldl7cU/QQpCZJIkumNN95ALHN9TpmCF154oftzFk8a6fDtyspyxE6+GVOnxF2UIKW69KUXnlN5RyOJMl4jc55qkufy3NnB/Zq5VklOLVq0SIWFs2DQoUOHes2NOprjHNzVXfgVx06loW4keZn/lCkdSPqS/GWhqNzcXEUMk7jrjQSNvIeyfXFFqE7PQIUt01tQEUpVN0Pj9+3bpxTdF+5UOC+oc1vWBQFBYOQR6J4zA53oDAbQ0dmJtrZmtJw7gaY9pWj0zgHD5lmESdSO0ap2lHENtW0GrETAMx3ITcdZbzravCmoMefizjUWDNuPz1jl+J5ViyvN6sQIn0Oq3EcAIpuCgCAgCAgCgoAgIAiMLALu0k/9D29tvpFfiTsKyxCOIg9GcwpS5QWySryTeCLBMn36dEWOTomPR1xcHH7xiwcwY8YMpTrjjwKsoqvkLsObYLW5qQkPPfQLxMVMugg5Gof4+Bg8+sjDmO3ORJb7QjV357WRmLxUReZQusokl6mWjBwDsdSN5wtjO5RnHpljkRDVOUIZnr19+3Zs3rwZJNaJPQk72pdWNbKPJOed90vWexKixIpKaDaNG1W2VB8zHy3V4FVVVYp01+ktIm1NW4LTxpzr+nPpBQFB4PIQuNhzxc/5fLa2tKLx9Cns27MHZRXl8OStx6JlK7Dk/SxsWpCKVk+yIkcDSjWZohR1Q01EyfGE3IxGG1DFx8w0lYc0aGYg6GERp5koXTMX/9/KAhh2GT7jLQsZdlWekb/rfxve2p8apv//XLex4SGjuOFvRtYJkLMJAoKAICAICAKCgCAgCFxAoKDgSqOw2vMdqxr/aW3F6UAAwQBD5KJ7IWFH4kqTUSSwSIZSPTolPqzajI+Lxa1T4/Hyi8+juek8EAqHAA5XBSrtWDLMOi52MqbEx/RLkMbHxeGWW25VxC7Hr6/F2ZNQYhEfXq8sA0OA90HnnOQv9LYmeknCHT58WBGhVCiyiM+yZctUjlCGdbtcLhXerck83o++7o/zXk3UdY0Tezad+kIXO6MadPXq1YoIZWGuXbt2qWJVzBEqiyAgCIw+ApwjIxvnSz6jzB197NgxldKiurpapVPJWbMG8+e9j9mZGchMcyEj1QVXZhayMjOxYV4y2u00hIlRTeCFizBFI5klY9L3SPqhs4Vw8TE+A1RQB6wUtNnpCHlnwV6RgX9ZtQFfsSqDhl3d+KXCelxVsB2GXbPpG5saNn0pr/L6C/9AlzVBQBAQBAQBQUAQEAQEgZFF4BVcYeRXLidB+vdmcWB/SxuCgaDKITb6blvfI6AzxyJAmpwhgZWYmIipU6d2E6TM8RkfN1mRlU/95gnUVFd2HXB4UghwTMyLSJKWofXMLarzjPbWx8fH409/+lN3vtS+CDaGHdNBlWVgCPA+OMPiWeSKeVSpCCVZN3fu3G7CU9uP7vu6B7L/46pQksmaDGUKBmJLjDdu3NgjHy3TFFBxpgkYncJAbw/srsq3BAFBYLgQIBlKIpQKehaXY8FCFj3jiyO+iOTLDvXyI5NRDuFohwx3NjKy5iDTnQ23OxvvpSeiaH4ymr1uhMxEBFjRW3JuCgZiA8oGgmYCWsxMIDcVq1d9iL/1bIbhqwxeb27F35lF+LpZ1mbk72gwCvxfHVknQM4mCAgCgoAgIAgIAoKAIHABgVcKrjTyqnKvt2raDWvbqcqzzQgFgoj+IHuoXJBO4iopKQm33HJLD4JUE5OxMZNw9523Y87sbJw6dVL5mU6V4eU4nvo4dDJfeuklxMRQPdp3xfqpU8LE7b333ttNMDmvw7mulYvMAzrRFieBxvXIhXg3NTUpNSLzVFLdRHKOuSup4v3ggw+UY08ST5N5QoT2JDqdtha5TqyIm8aOtkg189KlS2GapkpDQMyZ7uL06dNgwTPeE1kEAUFgdBDQc6bunaPgPipCIxX0tm2rVBdMecGXR5wH+pszs92ZYEvPmoO0rLnIzsrCB+mJKFmYilYrFfDMUDlHeypIRZ0oZPFEt4EUhDzJaPYloc2bhA+WLsU3csph+KgeLcePzCJckVe336jY+4UL/0CXNUFAEBAEBAFBQBAQBASBkUXA77/q6oLqomvsWr7NhnnkBGOSwf+ifdmyZUsPBWlKSgpuu/XWXgnSMGEZoxSlv3nycZSWlChVG8nNy130MUjOUT1KZWhfBGm4aFMM4mInKQUsndH+SDt+xjZalewvF5vL+b128qk+pArxzJkz2L9/v8pXybyVDNtesGBBD6eejn1/eEaSgLJ9gTDVtkZMmCNUK0KZj3Xnzp04cuSIugckWbTN8/7q+3Q591p+KwgIApePAJ9LzpfMqcwXFnxmqQjl30qPx6NeHPElR7cidBDzZbY7QxGkGe7ZmJ3lxvupM1Hx4XS0MISYxWnMBFFNimpSbCDCBoJmClq9iWgzUxG0ZqHRdMO1fDluXFcOw+vHjZ5tMPLrDxqm/4sj6wTI2QQBQUAQEAQEAUFAEBAELiDg91/1Q5+/yPDWwrArkLXzMACShtGehRSor6/vVmBS3UYF6e2339YPQRpWdTL0/c47bkdSYiLOnGlUXunlkDyhYFCpGFlsKTaWYfV9V64nQRo7eRI+eG+uCme8GEGnFaRr1qxRRNTlu9CjdwSNse57Gwkd+5MnT6o8lSUlJSo/6KpVqzB//nwwjJuOPTHRZJ6QoRcITtoSsdHNaVvajohXWlpad55VEqEMo/X5fGB+0N27d3cToc7Q+N7ulewTBASB4UGAcyQXPVc6+8gznj17Vqm4Wehs/fr1Ks0FFfQkQpmeRc8DlzNnsoDg7Mz07pad6Ua6OwvvuqajZH4S2qy0rrB6qgTD+RdFMTnRFZNy/c5noMOehU4zFchlXtJUpSI9bqXjuaWrYHjLcYVdi2u9/lbDU/HtC/9AlzVBQBAQBAQBQUAQEAQEgZFFYIn/qn+1dxQZvipca1W2/bm0gW5Z1BOkVMpQHaNzINIJZHGdO+64o1+C0qnsZJX5X/3yYWzbWoxQ6EKORO2cRjqi/W2/N3f2AKrWM7Q+Bvffdw/Onm1UYckXI/j05yQIWahpMGPrb9yj8RnDsJ05QhmmXVhYqIg6kqCRBKjGQDv60vckRXvDg5jpMFmuE9dFixap9ANUhG7fvl2R+rwPVJw5FaGjYRNyTkFAEOgbAb6s0DlCd+zYgeLiYkWEMiyeJKh+3tnr1tu8MNh9JEjZGFqf5c5CFnOOZsxC8cJktNhuVYTGSQbJupCDYgMXs4EUdFiZ2GtmIm5NLj7rqcRX8msav2yXXzeyToCcTRAQBAQBQUAQEAQEAUHgAgJ+/1V/791RZHir2m70lDffsqG6K7g++hWkTU3nu9UxJNVIkN51550DIkhVqHtcOOR+SlwMpr3+qgpLHAwBuXPndtzzM56377yj+rOYyTejvGwbQsFwhWCd860/x5XXRoKLysrBjK9vt3tkPmFI9oEDB1BWVgYqYZkblMpFOvKR181rZeN+3Ud+ZyJvR2KmyRDmCaX9kxSlcozFklho5dChQypPK5W5zkJJtCPdnOSo3jcyliFnEQQEgd4QOHHihIqQYKEkXVhOz3t6XnTOBXqf/s7Q9ZmY7c5ARlY20t1zVd5Rhta/m5qMigUJ6LDTEGRBJvNiZJB8LoSh2ECkDQQ8LrR7E7B7ZRp+mFMIo6Bhp1Gw9wtGAa40gE9c+Ie6rAkCgoAgIAgIAoKAICAIjAgC/22J/6rv+upIkJ7/x9wq/FdfKc52khyN7hykJHWCwRCooCEpRAeRocN3333XgAhSTVjqftLNP8X9D9yvqp2TSOJyMTKSY2hubsFfXn4RsZNvvihByu/MmP42gsEAQgESVkGl6nOqYPtzbBn+fLEx9eZsD9U+TZ5FjoHbVCLSqd+zZw8qKiqQn5+vCn+QrKMjn5qaqhqv1enY93e98tkFpShx0422TlxZLMmyLGzduhVUlbECNfMOyiIICALRgYCeK/XcqUdFFT1zKh8+fBgswEdVd25urvp7oP+W8YUH/6bplyCjMR+q0HpFkM6GK2sOsplzNH0WNr4/C212BpA7HUFzluSbjMg3GUmEybaQo73agCcRTXYmQp4MLM55F99eWwLDqmg08mthmJV/NyJOgJxEEBAEBAFBQBAQBAQBQcCBQG7Dp7/srfV9yq5s+V+5VYFPe4qw5yxJlugmSLWjyYrlmmCkM3nPPfdclKjUpGhkz+JKN998MxISEhTZ5FTW6fM5e6aJo8JnSlwsWJk+8njObYbW33P3ndi/fx+gwvnDIf3M/chxX8z5pZNcWVnpPP2IrtPBZ5gnCThWLGflco6HxZJI1NGpp4qR16LvhxChFwjOi91f/bnGjHhSXfzee++pYl5UhLLQConQU6dO9QiJp51qAkb3I2occjJBQBDogQCfQ75o44sj5gjlyws+u0VFRUpFz4gAPut8caTnTD7zeh6Ilj7L7e5SkM4G1z9InYGN701Hq1KOulRV7jbbhXaVd1RIsF5JMCFPhUDvxQY6rGS0mykI5aagnZ/baViwcl7nV82StYa3erdhlv93o2DbV43chq84/sUuq4KAICAICAKCgCAgCAgCw4pAbsOnr8urzjN8FY03WrXHDE8p7MPHejh70bxBtaKTkHvmmWdwy5R4levTSVAOaD2OxZXiEBszCQ/+4gFYpgdtba2UkipSUyk/Qyxgxe0gThw/jscf+9VFzsWiTTGYOiUea3NyekDJwzL/5kAIUl4j83SO1kJSlMV8GB6vC39wTGya1IsWpz4ax+HESOPGnmNluoEPP/xQKW5JmDMVAZW4JEKbmpoUMT1a913OKwgIAj2LJUXiwfQVzA/NOXL//v1gsSTO1UwnsmDBApUeheQn5wD97Dvng2iar9Ky5iLdPbsr12gmMt3ZmJOVicysbMx1zUTpB9PR4U1Fp5WEThVWT3KHuRSFHBVyVGxgMDbA6vYBiypsF87baXht2eKWz1r+s4avapfhq91grG+wjSX+q4bVD5CDCwKCgCAgCAgCgoAgIAh0IeD3X3Vtvr/IKKjCl61aXJlbhuyd+yJ9wKjdPnr0qHI66YBqBc6rr7yMe+9hqH3/qs6+Pp8aH4v42MmIi7kZ06e/hX17dyMY7Owq5MTw+yACgU7MmZONyZNu6v88cTGIi52MF55/TpFdVBbpheuRhab6cpbpUOfk5IxaiD1VUJoY7WuMsv+CYpT3SxMixCU7O1sRJSRMVq1apZTHzBHa0NCgbID46tQO2j6kFwQEgdFHQKtBqaDnC4vjx49j7969qKmpwcaNG1Xhs8WLF6kXHXzZpVu0kqD9zdMZWax6n6UIUpKjJEwzsuZijisB+dlvodWbiZCVKIpAIYTFBobFBlJwLteFJ9Z4YNj1u6/xlbV+zVdWeWNuw6fFZxEEBAFBQBAQBAQBQUAQGAkE/P6rvkiCNL8S15qVMMxyvFpej+AFHm/0PdR+RkDljiZGteOXnZUJV3IinvrNE93kJUPc+yJE+9uvqs7//F6sWb0SHR1tiiQlQbp79y7cfdcdAzomv1ddXdUdBq0vh443He6BFGritbEKOUM2R3rhOKmSonpUYyx9TzKUyjCmGGBPMpSKUCrISKCQSKGyjEW2WLDKWSzJeS+JMxf2et35uawLAoLApSPgfJb0s+XcF3lEfsZUIsypzLzPJSUl6oUGX2zMnz9fvSiK/JvD+VC/FBnLc2O4Un2GCqfPdGeBBZnSXC6sf2+mKsgUUgWZkoQcGxZyTBSYg1FgjqffBMwkwEzDPk8mfrZoJQxvJYz19VWGEKQj4Q3JOQQBQUAQEAQEAUFAEDCM/+b3X3V1fl2RkVeFb3oq1D/IHi2qQYdD6RjpQEbTNskm5nNzOqXZ7kzMzspEVmY6Xv3LS/jZ3XciLmYSWK2+PzK0r8/C5GoMXn7peexq2IlAoAMvvvCcCsXv6zd6P38774P3eoWMjjhVSSQ+nePva53XSad9NBbivHjx4gGNs6/xj+X9JD90jlX2vBadH5TFVUiEMl0ClWUMjT9//ry6txfLYzsa91LOKQhMNAR6I0T50ofPKfOD7ty5E9u2bVNE6MqVK1VoPJ9vEqE6LJ79WFSFXsq8yzyjVI6SHOXfUaUcnTsTTbYb8MwAzFnokHyjQhALQTwsNsBnq9V2I2CnYteaBPzruo0w1u8sFF9FEBAEBAFBQBAQBAQBQWCkEPD7r/p8/g5FkP6tWQ7DW4FbCyvQHGCuzehf6PguWbKkB3EXVsGECdJstxupKUn41S8fGRQ5qonOqfExKuz+9ttuwbTXXx0AORqHuNgYlaP09KmTKo1pJJocOwk0EmwDcWLprFPRNNILx8nm8XgUWTCQsY6X75AQ4lmKLwAAIABJREFUYWoBqmdXrFiBDRs2oLa2FkztwLB4KnqdofEaK2c/0vdLzicICAJhBPgcco4lGcococztS0Uo51y+8Hn//fdVaLxT/ekkQTnn9qYWHS/zW+R16LD69Kw5mJ0yA2b2DLRYqQhZVLYlIMDCMhZzkIraUTAQGxh6G0hEwEpAp+lCm5WC9etmY/LqvP2Gt+oxw1vxqOEte9TI2/6YkVf3rZFyEeQ8goAgIAgIAoKAICAITCwE/P6rvu7zF33Krjhr5FWFPmNXHZ/sq8XBtk4gEK6O3UlfM4pD7m3b7pe4o4NLp/e1117DrbfegsmTJyM+ngWZLj1HKRWhYUXpRX47ZQri4+OxtbhYkaO9KQk1ibZ582alTox0ViO3qWCicz/Six4nKzBTPekkECLHGM3b2g44Rl4D8eT1uFwuVU2a+xgav27dOmzdulWpykiEnjlzplsNSixkEQQEgZFHQM9DnEvZensWmcKCOULr6urUy4y1a9eqF2h8wRFJdvJ5H6tz2XDNs7Mz0+HOmo3MtFR4s99Bs5UmZKiQwWIDo2EDdorCfdPqLPy/6zYEjYL6wPW+bQFjfQMMa3vyxHJU5GoFAUFAEBAEBAFBQBAYKQT8/qv+Nt9fdI1VVWjk1eBqqzLwf6wqVDc2hYu1hwASpNHMC5WXlyM1NW1AKkyqhl588UXExgyQ6BwEiUriNTY2FjNnzlQsgnbsIykF7eBTkajDtvtzfPmdvLy8HorFyGMOx7YmdxmGSjJxLJEKHKsmQlk8hSQJq8YzlyBzChYUFKgcoSyWRZVZb0tfZExv35V9goAgMLwIULHN3NNMZbFv3z6UlZXBsiz1TPP55jyZmpra/dJMz1f8rL/5VT5zIy1rDtypyVjleg2nTbeE048GMSbnFELWSkbATkGHmYR2bxLqV2Xi5hUefNGswo35NTB8Jakj5SLIeQQBQUAQEAQEAUFAEJhYCJSWfuoLRbs3fc6qfdywK32Gt+b97+f54Tl4PKwaDQURpHw0SoVzJBkPHjyoiLuLObh0lBkm3dnZCc+6dbjjtltUhXmVm3SQ+Ul7U6HGx8fi1ltvU7ntBkIVHDp0qNuZ7+8aSPQtX75cqRkHctyh/k5jY6PCORqJBt5bZyNJwnEyjyBzClKlS4L33LlzigglyaIJ6qHGSY4nCAgCfSOgXxjpFy962/kLvY9zNVNZMDR+y5Yt6qUGw+L5bOvnnXMm1/ubOyfqZxoj55yt9/HvSeT6++/ORU7WTDSamQiaSQiYEkY99GHUgqlgOnAbCHpc6LRnYd9aN6YutUEF6bfMSiFIJ5anJlcrCAgCgoAgIAgIAiOKQE7l9d1VMnOOfNawKzbPrdsLlYU0xP8PsXB7VC50pKkmorN3MSeYziBDqBmGyWXvnl148fk/q9yigy3gFEmQTp0Sh7iYGPh8vgHj1dh4ujsPXn/XwPEzVJSFRUZjIanICu39jXE4P9POPHvt3GsSlMpg5hUkEer3+xVpztB4TcJovGgvsggCgsDoI8BnkXMK52POaUxnsWPHDhQXFytF6LJly1QBPr7soPqbTT/3wznPjLdjO+dLXhsV9Pw7yBdHjEigApe5rY8cPYqTVevR6HtX5RkNV6wfOJEjpJdgJTYwDDZgJqPFykTISsO+tSm4bW0+DMuf/gpwhfFKwZWGu/RTRkHBlSPqM8jJBAFBQBAQBAQBQUAQmDAIWNX3Gt6qnFfKdgTaKBwNdobVo1FKkGo3n8ThQBxbOocMzeRFhYIBRaAtXrQQP7v7LsTHTcbUQYbUa6I0ZvLNeP65Z9VxI8k5PdbIngQBC03Rke3vGvg5CUpWXR6tZdGiRRcdZ3/XcKmf8ZpJgupCScSJOUI3bdqI2lo/Dh8+rAolReJB8kWHxuv7oPdFfle2BQFB4NIR0C8bdN/XEfi5JkL50oLzFwk5Vo1naPzChQvVvKdJUD7zei50rl/q3DGRv8+/E3PnzsW8efMUEer1elFaWqpSEjASIDwnhl8WBcB04504sb1MhdV3Wi50WC4Jc5ZQd7GBKLCBdo7BTAE8MxHwzERpTibuWL1u13+3SzKM/P3vfd9Xu8Qo9M8xrKrvTBg/RS5UEBAEBAFBQBAQBASBkUTgCyuLvn1vsb/lXGcnGGDP/0Wr8E475wOtBE/HcdeuXd2+PH9PZ7GhoQEvPPdnxEz66cCKMPVGpMbF4PbbpmL/vr3dxx/ICskDEgUDUcHS6edYR2uh4mgoiAdniCyvmyoxkiEkQj/8MOzUU4VLEoWqMpIqDI+PrBo/WjjIeQWBiY4A5049/2osOJfp/KAHDhxQ+X2p6uZLDb5cYcoLPuOa+BRFqPuS5lPipudL/feCmFJBz4JUGzZsQHV1Nfbv34/Tp0+jubm5z9zKIQQRCAXRGQzgWH0pzlhZQohFASEmKsxhUGGOl/tqJiNkJaHY8wF+nFsII78aVxVsxzfzajo/mbstbiT9BDmXICAICAKCgCAgCAgCEwcBb+k3/31j9dmjLW3dBGkwSiOTtYNOIm2gxB2/qxdNkHK7rbUF8z+ch3vvuQuxMZMuucp9fOxkrFi+VB/6knqOSTu8/V0HHWQqgUZrqamp6VZ39TdO52eaDGHP/SRHdZgnc8I6iVAWS2LOwd4KJul7pe/5aGEg5xUEJjICfP6YG5TkG0k4FkpioTnmCPV4PFi6dKkiQvm8a1Wontv47DvnBln/OEGq50tipudMvthj7lUSoTk5OYoIraqqwt69e3Hy5El1LyLnRb74Y+P+yM9ov+1soSDO7arEKXsOAmYKOs0kIUnHC5km1zFObTkJyE2Db7UbP1hrhgxvZf51ef6Wb62tiJk4TopcqSAgCAgCgoAgIAgIAiOJgFXzjW8VVp+qb2xCJzoRCoYQzQQpnT+qQgfibNPhpBPfm8OIUFCFGu7YXodn//QHxE6epELuLx52H4O4mEl4+qkncf78OYSCl56PgAWEBkoeUMUZDpEceZqGBaW0094X3nTsSYxoVSgde1aMLywsVIoyOvXHjh1DU1OTIlr6cuBH/urkjILAxENAP396TtS9RoJkKNOS8Lllvsr8/HysWbNGhca/++67HyuY1Ne8IPvDL4c0Ds55VOdZ5dzJl0dMO8CoCOZj3b59OzjvMjS+vb29m/TU9+dSe31/WXzx9P7tOOl7TxVkgjlrnBJKokgUVer4soEOMwNBKwFrVy/E36+tbDYKK9oNSxSkI+kmybkEAUFAEBAEBAFBYCIh4Ku+4ar86pZNh08igE6QHY12gpQh2HQ4nU6ndkSdPT+nwkkXanI6l6FQAGBDEGfPNGLBh/Nw1x23K/JT5xjtrSeBesftt6C2ukrlbGVu00tdWKCEoafOsfa1zkr2HL92dC/1XJfzfTrpHBcd+UinfsGCBYo4Wb9+PSoqKlSewePHjysilI49w28jl9G4hsgxyLYgMNER4HNIRSifV+YHLS8vB59jEqF8rjURqp99Pdfqvq+5SvZfUIjq+ZIvj4gbQ+NZiMq2bUWE1tXVKSKUCnodGh85P0ZuD9Zug6EQzh/ageP5H6LFSkfQSlJ5RzusFCFJRXkpNhDlNhA0E9Fqp6PdzsDSFfPwdXPLWcOsufPTZtmNn7brvvdlu/y6G3MbPj2R3Ba5VkFAEBAEBAFBQBAQBIYPAd+eaz9pVx7M3PcREAyoPGXRWsVeO4jMT6kJRjqffTnm2jEl0dfn0pVwlc6o31+Lxx57DLGxMYiPi8eU+LiPhd7HTJ6MrCx3WDk6yGStrOLMghp9jdu5n441r3ekF6pWmQOUilDmE2ThD4Z5Miye4++LBOU4h8qxH+lrlvMJAmMJAT5nukWGWHM/91ERSvU2c4Ty+eVzzNBtzitaxa6Jz/7mUuecNJHXNUbsiR9fHmk8uI/h8awaT7KZ+VgZ7cDUBMzVylQiIxYNEOxAJ9oQCAHNRw/heP77aFcFmUiK6ja+lHainJT7OR5toMNKVikx4EnGGSsDScveD92QX3X+msKaxi8V7my8Ma/ihGH7i4fPSZAjCwKCgCAgCAgCgoAgMIEQuNa384bP+6pbnqvbA9ChDgUYfR7VC8k5OqHaWdUOam89iVRWPx/oQvKPFYFvuukmxMfF9iBI42In45FHHlEh4wM9Xm/fo6NMNZHTue5t7HofScmRXjTBQpLUSb6M9DjkfIKAIDAwBEjEURHK/KAslET1PF9w6EJJnG84Z+qm5xfpLyg/+8JCq+hdLhfYiCHVtlSEUoHLQknMD0oymn+f9PypCeyB3cGh+xajQPhnvPnkIRxavxTNtluUglGuFByP5J5c0xCQ1mYqQmYSQmYi2rzpOGnPwcsrl+EKqx6Gr7T1Wqv6kOGtOzSB3Ba5VEFAEBAEBAFBQBAQBIYPgW+u3XnD17z+lnvK6lRoPcPxEKVFmrT7SKeTOdsYxtiXQ8v9VPjQka2vr9c/7bfXTi2/xOrADz34ix4h97feMgWbNm1Ux+B3B7Pwdww/p2M9EIKUIZoMxxzs+QYzRv5Gn489CVL2et9gjym/EwQEgcEjwOeQSkQSocxTySJqzBG6ZMkSNddxrkhJSVE5gTUZ2t/8KJ/1JEY1ccxe//2g0pYKehZL2rRpE5g/mkRoX0pQPU9G9oO/65f+S/5l6kQIHafP4uimRWjyJiBopQlBKgSp2MAYtAHkpqr71uKdiU5rFuBJwZF1s/HA0pUwvNUwCrfjh1blweHzEuTIgoAgIAgIAoKAICAITCAEvufbecO3vXUtP9lShXMdzMsZJsMu3S0b2V+wujsJAR0m2pezT6KAiiouAyX49PcCgU5ku9MxJS4GsZNvxttvvanCJLXzO5gr5m/pXLOS/cUIXl4Tr3Hjxk0DHvtgxiS/EQQEgdFBQM8HmnDjyxOGxVO5zdQgLJbEuY4vhObPn9+tBu1rvpP9PUnPSDxIfvJvgm6aDGXeVSpCiTMVocRdpxLhvdF/E0bHSgZ2Vm1D7DuazuLwRg+arTQErRkImkOgZBuD5JIoGOW+j3UbYK5ghtmzBc0kwJOKoOnCAU8apq7x4R88Jfgbu+zABHJb5FIFAUFAEBAEBAFBQBAYPgSoIL3eV9/yj+vLcKi5lSwiWPE22heGktLJjXSAI7fpAJumqRzcgTq5/B6bLjRUXLwFLz7/Z+zds0fBMtDjRGLI3zG8nuRHZWWlUrdGjjdym+Nfu3Ztn4qlyHPItiAgCEQ/ApxbGIpNEo5F21i9vKSkBD6fDytWrMAHH3zQrQrlSxK+TNFkHvuLvRiKnEcm0jbxYXOSoMSLqVNIMq9cuRIFBQUKbypCjx07pu6DJhid1sM5m/vZBjvvO4833OsMbGhvacGR0jyc8roQ8rClocNKEvWgELxiA2PQBlq8LKqW0kWMpqLdSlHh9gE7FUU5sxG/ykclaaNhl//k6976W42CHY8Y62seMvKrvj98noMcWRAQBAQBQUAQEAQEgfGKgG/nDUZBXcu/2mXYcupMWEE6BgjSU6dOdRdqupjzz3yfl1sJPkyW9k4c03F2Nu1Qkww9c+aMKmy0Y8cOVb2YuQGZP5XFPC42bv35woUL1fiH27mW4wsCgsDgENDPvybS9DbnDT0PkAhtaGhQilCm2GBoPJWLJPNIgg7khY+eE6TvXSlKIpQ5V6kGJRGal5en8GaxpBMnTihSenB3OIp/FQyovz/BIBBsb8Ghys1oNlOV4ixgpqCTbQwSQzJmUX+KDYSVo8Sh+1k2ue5Cu5WODm8yVnsW4Z9zN8PIq8JnC7bDWL8TxqbtMPKr0sar2yLXJQgIAoKAICAICAKCwPAh4KtWBOkPc7dhxaFj3URfFLuDamjNzc1KDTQQooBqrH4r2V/mxWoChHkBme+UIf0ej0cVSeG5eyuSMpBx8zta+TQalewvExb5uSAwoRBgflC+uDl48CBqa2tVFXOGbLNY0rx589Q8wOdZKxzZ8xnX/UDnhIn6PRLIVNKyJ2Ykl5kflAr7DRs2qLzRDI0nEcq/D1TokrDWiyat9fZ46YPBAM6cb8KhQ4exY8NanPbO7qpULwSbEGxiA+PNBgJKDe5Cm5UBeN5Bi52EzNXzcOPqDTDsKvzA3IIbTX/I8Da4hs9xkCMLAoKAICAICAKCgCAwXhHIq/muke9v/VruNrh27EfnGMlByjx9q1evHpAKkwQlycuBLNqJZu9cuE0ilFWKSYJQkVRWVqYUSlQqkQChKpSOO514Z0js5RIaJFWOHz+uhhM5LucYZV0QEAQuDwHn8x+5ziPr/KBUhh8+fBh+v18RoUzjQUUoq8bzedVkHueBy33+J8rvNW4aO86lnFOJKRWhnO9JhDI9yb59+1SxJBKhOhVK5J3X90/vHwtzp1OBrMfNnmPn3x9eL4t0kQgmDoWFhVi7Zg0WfTgPsxOmYdfyJMCciTCJIuTYeCPH5HrEpgNWIkLWDLSbaQgyH6knBW2WGxnLFuKLuRUwvJX4rK80dKNdKQTpePXb5LoEAUFAEBAEBAFBYBgRKPB/1cirqbrCLO14tmoH2rryrTmds2hcp8PICs4DUV/R4WbF50tZePyzZ89iz549KkTT6/WCofoMj2cuO60EI3kxkDEMluTgsTl+5sqTRRAQBIYXASeJpucAknEkozjfrFq1SpF1VC/yxQufaz6fg32+5XfhQnSpqakKQ86vVN0WFRWpOe/IkSNK/c+8zSSndfoS3hvnvRpeqxiZozuvh6QvX8Qx1zYL+lmW1a1Edv79USRyZjrc057DjqVJ6PSmqfyEQqQJkSY2MH5toN1OVAWb2s0MtFoZSjHelJuBmTnL8UmzAlf4KkOGb1vSMHoOcmhBQBAQBAQBQUAQEATGKQIF/s99xq7ZatgVuL2oEuc7OhEIBkbGI7zMs1DBORBygt/ZvHlzrw41HVESoQyLJYlKhVJOTg6Y93POnDnKadckJXs2khrsNUnKfjiJDj3+y4RLfi4ITBgEdGi1k3Tq6+IZik0yikQo5wAW8FmzZk03Ecpnm8+gfv51P5zP/Fg8tp4b9dj1/EjsmGNVF5siwUe1LYlQpiOpq6tTCn+qciPD4iPvmZMY1fc48jvRsK3tLrKPHBsjEj766CNFhPLvmc/nxfLly7tTMhBT4qdbZqYb2e5MzHFnqD4tazYypr+O0vmz0GGnIWAmos1Kk5yjknNVbGCc2gALNrXYLgStWYokpaK0w05Gm52AJjsTf/aYMLxV+IFdu9fYXLv077zl879TULnGKNq73MjZcf049WTksgQBQUAQEAQEAUFAEBgaBD6TV/etLxfsaDSscvzj+nIca+5AZ6gz6ss00fFkmPtAQljpXJLwYI5AOqQkQoqLi1XI5nvvvafITX4n0sHXjv5o9xwXnWYu0UwKRDr/si0IjBYCfE748kMTauy5TSUic1SSlKMilDksSdjxGXO20X7mx9r5nXOnxpHXQKUtc7CuX79eFahiLmiGivP+aPJwtGxkuM6rr429blS/8m8PU72QCGWOal2sT6dj4d+ggd73LHcmZrszkJwwHRvenYGWvOwwWWImoc1KFXJsnJJjogodv6rQy7m3QTMJ8CSh1U7Bjvz5+FWuF4ZddvpTdvVJw1uB6+xtMArqA4Zd8f8MjecgRxEEBAFBQBAQBAQBQWC8IpBb/DeGr3qFYVcc+6ZvGxoazyOIzuHyHYfsuHQ8jx07plScA3EqmctOhybSEdVOKZ354VaADmR8/X2HY6Sata2tbcjwkwMJAuMZAeZq3L9/P8rLy1V4MtNjRBZM03PApRBT/T2nE+UzzkfEjIpQhsZzm9iuW7cOW7duVWpI5kzmPSAZGrlw7tbLeCNJeW1UIzc07FTqWGKiSXjah8aOPdtgbCbNPRcp2e8jLWE6bPebaPK6FTkKM0H1QpAKiXY5ZJv8duzZDxWkvG/nfQkIeZJQ61uAn9j5oR/k+kNGXj2u8VYe/QfbH/hKbuU/jFdXRq5LEBAEBAFBQBAQBASBoUGgwH+jsaGu88tW5cGrfeWnNh4/gxAuOLDakY22no4oFTnz588flJM5GMd0NH9DMoLFOcYboRBtdiXjiS4EtL2z143PPhV5zqrx27dvx6ZNm5RSnKpFkp8ul6ubwOOzG+0vQkZzftHn1sSdDo/nfu5jvlUWS2LqERZLYhoCpiM4evSoug/RZTWXPxqnrTltkLbHNADnzp1ThfNIwuu0DFTK8kUW52raHnuNp8Z3KGwwzT0bruRkLEt+DefNDATNRMCcpVrATEK75RIFqShIxQYmkA10WElo8iUDaxPRab2JZm8Ktpkr8U9mAb6ZW4XvmVWdX8yr7bxmXfWPhsZxkKMIAoKAICAICAKCgCAwXhHYWH2DUVjZ8nW7KmR4y7B8/1EGcl++hzkCR6A6iflCB6vE0U5rtPW8Hiq02NOhpvJ13rx5iozQzvoIwCunEARGHQFduZuqPIYnV1RUIC8vT4VtMz2GJvI0EaX7aHumo3U8Gi/dkwglriRC165dq3I3NzQ0qIrxVLDrtAU0DE0isidxOF7mJn1dJELPnz+viFAWS6I6lnlTFyyYr4hQYhZ5X3vbF/mdy9nOcGcjPTUFixNewoncMDna2UWKkhhlfsLABCKGRO049tSOcs+G/p5RPR7OP8w5IUlVt2+z05BjL8VNns0wzMqjRmHDaaNgx381Xim4ku7MjbkNf/MVFmkFrhiv7o1clyAgCAgCgoAgIAgIApeOgFX1HaPAf/5as/KcYZUfSdhxCMGoz0Aa5m3oyG7cuHFMEqR0pEmCaiKUKQBITDAck2GZVMNRmXTgwAFVxZnkxHghIEaddZMBjAoC2n51rwdB0s2pyiMhV1paisLCwu5iSSTu+KxQGUplnn5uNNlEonQo1Hn6eOOpj5xreG1UOjIH5ooVK+D1elWl9Pr6erBqPIvW8X70tuh711ff229Gcx/Hqcfa2zioRGZeWuZGJQHP3LRFRUXw+XwKG6YOoF1pu9NpGYjpyNlbFtxZ2YqMzUh14d0Zf8Gh1akI2CkIeJIUKdqhyFEqR1NAwlRIqKEnoQRTwTRabSBMiiaj2ZuKgMeFTjMVrXYiWuxUTM9bjevMKtxgVjYaG3cc+Iyn5BXD6198pbem6L8U1q2/3rf1S5fuOMgvBAFBQBAQBAQBQUAQGK8IrN50teGrrfyKXXXYMCuKf1vegPZgqDdfMir31dbWfkzFE63khlYXkewhObFq1SpVKIaquD179iiVFp11vfTn2OvvSC8IjAUEaMtUGVIRSlUeQ7NZZI0Fa6gIJVFHlbQmozQRFa3PcrSPS881fPFCko9F3kiEUgXJdATHjn2k7gPvyXhdNDnKa9QkPMnfw4cPo76+TmFhmiYWL17cXaiLdqfJd43h6N3rTGS53chwz1YtOzMDWdNfQd2KDLTa6QiZDKdNUQRptBI3Mi4hFcUGRskGTDeCViLOeTPxgm8dizYFP2WXNt3g3Rq63i7pMOzq84bPX25srL5mvLo3cl2CgCAgCAgCgoAgIAhcOgK5uZ82vNXea7z+gGFXt9+9uQZnO6K/SJN26pkDjiTAaDmx2okmscN1OtcsXEKVG8dE0mfNmjVKDaeJUBaXYv5UkkXjmaDQ90j68YOAJp14Rf0R+CSkzpw5o1R5JOS2bNkCklEk6vhyQBdM4zOjn5vReobHwnk1Ts6xcq7hPMPGly4LFixQKUdYMb6yslIVS+JcQ0Jah8f3ZYn93cu+fjNS+/uyub7GzGtlSoa9e/eiuroaGzZsUKp85ghlHlViRRwzM8P5VXvD1onzaK2zUr3bnYkMqkczM+B640WUL0pBmzcTzDVKgjRgknxJEcWopBUQGxAb6GED7TZD7dMATwKO+7Lxe68dusKsOG7k+XGFvQ2f9JXByK+rNXz1oiC9dM9JfiEICAKCgCAgCAgC4xYB4BN/lb/9j1/Kqz1s5PlP/7uvDIdbew+vHCmH+FLOw9BIhqaPlBPrJEJJULDp8HgqkRgeX1xcjB07duCjj8IqLRKhfTnzl3Kt8l1BYLQQ0CSV045JgpKMIgFHWycRyvBkEqGsGs+XA3w2+MzoZ4Vk1Eg9q+PhPMRNqxp5PVp9TsUtCyXply4nTpzofunivEejZS9DdV5td87jcZ8u0qVD4xlJoIlQpilhoa7IuXrs2UMmMt1ZyGTe0bdfxbYPpqPDlxEuxtRFBjG0NkySjpJKTUipHqSUqCXFDqPFBoLWm2j0paLD41ZzxHHfu/h1bkHIsOtgeCvxde82GN6qaePWt5ELEwQEAUFAEBAEBAFBYFAIbNp+9Rfy/POusasPGHn+kz/yFKOu8ZzTH43qdRI0S5YsGfY8pCQqqAxlTxUSi0ORCGVoPMkJrdKiIlQ79U6iord9UQ2sDE4QiECARD9D45kblypFpoigalGr8jQhJYpQ9yWTwJo4JhnKeYY9ST4SocxHTPKZ2JMQbGlpUepz55zCdefcE3HrxvQmr625uRmMFmBuWtu2VZEuEvDMpUq7I/mplaCcozUZqnHV29HdZ6mQ+rBylDaUhfSsOUh45y14Zs9UYfXIfVspR9usNLRbqWqdJGm0kDLDMQ4SwL03ksN9t4GPhQrcoWgDIwd7v5bIa/z4dQ38egY2Djne+MYpYKao56PFm4hWbwparCTs8c3GvesKFUF6ja8cV/rqtnzNW/3oJ+3yeGN9/T2GVfUvf2XVfGNQvoT8SBAQBAQBQUAQEAQEgfGAwOfzar77+QJ/q2GX4RqrFkbuVvgOnxgzDjVVbFRtOp3igTjBdKojG51phqtqgoLED0kgFothqObBgwdV2DCJIlkEgbGGAIkmLppM04Sa8zq4j6HxtHWq8lgEjdXMWdWcYfF8tvissWlCaiDP20T+TuQ8Q/JTh8YTQxJ9fOHinGdOnz6tSFDnvRnr67Q73WhnkQvnVV43Q+OZIoAKWRLETMlAJTKxGt92l43ZmW7McWeJIglVAAAgAElEQVQgy52BdHc2UhKTYKW9ik6Vc5T5RlmIaXwTO5HXFzSTEYpoHycZSSgy5cCF1mmxgFVyj9ZuJ6NnS0I787iarstuPE7PY/c8tx7Lx8ceSY7yehMBM1H1XA/nm51Y9z3SDmT70u9/oMv+iV2HnYyQNQNV3oX4Z89GGHYlvmfW4pv59bjGqjxnrK9uNzbU4a+9FX8YD76NXIMgIAgIAoKAICAICAKDQuBaX/UNX/RVt5Ag/VtPNQxPCebtODhG6thDqaZI4pB0uBQShqSFk+ChWmvlypVKFUqlUm8kaH/OfaSzL9uCQLQiQDvWRWvOnTunVNCbN29WYfEM4XaqGPmM6GflUp4v+W5YRarnGPa6crxlWUqFy/ygznlGzy+6j1b7uZxxkRhleDyV/yRD6+vrVcX4+fPnq/mbL6e0Uv9SX3qNdZvLdvNvWCYy3NnIzMpGRnIyPnznRZyyshH0JIJEYbuVNuEIUuZSbLMTHS0JrXYaWq2M7tZmpaPNSu3RSESSZHS2oEkcnS1J4UpsL705j9P7uvPcXKfat91y9Rhn5Lj72haC8NIJQsGsJ2at3nQ02zPh8y7DD3KrYKgw+2pc4a3Dt6zqU0Z+dbNhVUjY/aC8KfmRICAICAKCgCAgCIwLBL65tvqGb/j8LYa3FN8yq2B4yvFyxU50jhGKlGQC1Z1OZ5pkhFNppEkKqpDoiFMRt23bNjQ0NKjweIZv0mnvbRnPZEVv1yv7xgYC2i7Zc4ns9T7aNe37yJEj3aHxq1evVs8BCTuSSiRE2ficjHWSaTjHT6KYxydOel3PM+zZOMewajyV5ySd6+rqQCKURDRJwa7bNTaMbICj1Lbo/DqJUJK/TD2yb98+FRrv9XoVCU98tCKUdqcx1PduotphdmYq0t1upGXNQXZqCuZPfxnH1qahw0rtyjtKReTEK8hEolORlx4q4FK6iUyG1wetZAStFLUfJEQtF2CldDUXgpYLIeJnpwFWKgKWCwHbhaCdigAbt800BKz0XlvQSkfQTofqrXSEuG1lIGhyvwtBL4+XgoDF5kLASlXh+uHzpKpzh+xUsAVNjsUF2CRtZwFWImBd6EOOfaw+TjI13BIR8MxS5xDCryfhJ3hcGh7ITUK7PQMhTwYWm8vxKXsrDLsChlWDf86txScL/DC8ZZ5x4dzIRQgCgoAgIAgIAoKAIDAYBL7n23nDd73+NiO/DDea1TC8Nbi9yI/WXkIgnQ5wtKzTOacDrgkL9gwFZm5EkhQ+nw/l5eXqO8zfp4mkaBm/jEMQGCwCtGUqQUmCtra2qsrdhw4dUvkq+QIgNzdXEaF8JpzKvIlKQGkC7lJ6YqWb/h3JPRaGYzEghsbrYklUnjM9QW/h44O9x9H4O9odr1HbXlNTk3rRxHmY+Wmp6OfcyxQlJD9pe0wpEEmEajylD6uNs92ZSM2ai7QMN959+3nsXZagyDdFAjHXppWIgDW+8432Tnilo2WtC+fXJKEpJxlnViWiceVMnFwxHadWvIPjy97C0SVv4vDiN3Bo0RvY9+Er2DvvFeyZ9yoa3n8Fuz54FdvffRn+2S+gdvYLqJ79PCoyn1WtPPNZlKT/EVtSnkGR67cfa8Wpv8OmpKewYdaTqm2c9RvV8/v8rIi/U7/9HYqSn8HW5GdQnvEnVGSEj1/tfg71c15E3ewX1Fg4Ho5t34ev4sDCaTi4YBr2z38Nhxe9iaNL38GJlTNxek0izufMQvPaWWhZl4g2TwraTRKxyQiSjO2l9Y7bpZFncoyJgNcsBDzpSpF+3k5FhsfE//RshuErx/fMOlzjrTlhWGW5g/El5DeCgCAgCAgCgoAgIAiMCwSuW1/zjW9t2l1hFFbV3OCtrTC8tcX/e0PV7jMdneFchd0eelip1r0ZJSt01s+ePasqGLOiM510EqFUL9GJ14Qo+97Wo+QyZBgTFAFtkwO5fH6XatBTp06BRKiu3E1FKPNYMjw+kszTLw6cJFRv+5yfj/f1/q6f+JHIY+P3SPItXrxYEaEk/qgIpRpXq871HKPnF93r+3kp91f/ZjT7vsZLEp5qUBakY45QvnSiInTp0qWKLNaK0Ej7oy31h/d4tzXn9REb53a22w2Sosw36mbO0fQspGZkIW36NFQvnoWgHSZFO23mHk1W5ChzbI53IovXqq+RyszjOclY9dqDWPLC3Vjy3F1Y/OwdWPDsXVjwp7uw6M/3YNGzd2PRc/fgw+fuwbxnf6baB3+6Gx/+Kfydhc/eBbbFz/0Mi164F4tfvK+r3au2F75wHz7WXrwPC1+8DwteuDfcnr8XC7oav7tA/ebnWPji/eH2ws/VMRa/ED72kq5zLH3xXizlvufvUWPgmD744z2Y98ef4cNn78W7v/sZpv3s/8ebP/8PTLv3x5h230/w9gM/RdIjk5D5+BRk/+ZWfPDHn2H5Sw+h4K1fYsusJ1Gd9Wfs+OAVHFj4Bk6smI5zOYloNVPQ4U1TytiQl8rVlO78pUFzVndaAdpPsItk1zlRqUoOK5PD6mTmraQ6V98D6S/Y41jHQhV281ABnYhz3lScMd14wbRwhV2Bz5lVuCq/HoZdtnZcODdyEYKAICAICAKCgCAgCAwKgSX4pFHg/6phbf7bvzH9X7wu58hnf7Kp5uHDbR3BYGcHwuWIQkAoMJp+e5/njiQk+vyifCAIRBkCfdmuDk0+fvw4du/eDRL/LODDYmRULTJfLkknkni9hSg7SRhZ/3hFeRJVzrQCJJZZCGj58uVgftCioiJFPh84cECR0VTnUi05npbebI9kb0tLi3rB9NFHH2HHjh0qFQlV+FSEMj2JJuGdtic29nEb6w0TJ/memZGBOe4sfPAuox0+xMrVK5G/cTO22GtRsyxNVawnsTXWCZlLHb8i5xRBmqJydTZ7kuB542F8+Py9WPaXB7D8Lw9g5V/ux8pXHsCKVx5Q/apXHsCqVx/AmlfCbe1rD8LZ1r3+MNhyXn+4e3/O6w9Bt3XTHgZb7huPwPPGo90t941H1T7uN998VDVPV89tj/o+fxNu/F7utAuNY+A51nWdi/3aaY8gZ9oj8Ex7COteexDLX34Qbz10E9548Kdd7WZM+8VNeP3+n+LV+27CX+75j+720s/+DS/d/W94+Z4f45X7foLX7/sPzHzoZrh+HYu5T9+Kpc/fh5xXHsamxN+iJut5HJg/DSeXT0fz2kR0MJ2AN12lFehUhGi4gJS6P2YyOs2uQlFMWdCVK/VS7518f+wRqSTJ9/vexa8tHz5pl+NTBXW41lMtBOmgnCn5kSAgCAgCgoAgIAiMWwT+Ia/k51XnW4KhYAABhBCk+hIfrzocDYRBb45+NIxLxiAI9IcA7ZaEVHt7u1Ll7dmzp5sIXbNmTa9kVKQCrTcSRvb1JKuImRM3hsYvWbJEqR+Li4tVOgIqQqlCdxZM4r3Tc4u+V+zH+qKvhYpQkqG8dk2E2ratFKFUzZKA14SeEz9tX6IK7WlnGpfIXmNHYpm5V1esWIH8/HxUlpdh7+7d+Oj4CZxtakZ7MIimU8dwZMOKcDi1Zxao9ppoOUdVYSVPCjrNVLR4M7At7Rks/PMdSkFqvv0rWG//Et63Hu1uvnd+hbzpv0b+9MeQr/t3fo38dx5DPvvpj6HgncdQMONxFE5/HIUznsB6tpl9tIQnsL6vpn874wl1nMKZT4BNHSvhSaxPeBIbejQe60ls6PoOxxAe5+MoeOdRFEz/NbzvPI6Ux+OQ8Os4JPwqDjN/GdPV4pHwyymY+Wg8pj8Sh3ceicX0R2PwzsMxeOvBSapNe3gyXn5wEv7ywCS8/MAkvHjfT/D8PT9V7YW7f4LX7rsJ0x+KQeZTd2LJSw+hcNZv4X/vVRxfnYImMwPtViYCzIuqilklqLyoITNR1KMOBfN4J32DnjTAk4xd+an4sZ2PzxU04AtmiRCk49a7kwsTBAQBQUAQEAQEgUEh8CW75OfrPjoVRCioiNGg4gXGPjkw1smNyx1/b+HAl3tM+f3HibTeMGGexqNHj3bnByUZRbKEuXJJ2jFEmeQKCRXdIskW2b5ASmkCT2NCRSjzXOpclyT5qHokGcVw8F27doGqSBZLIilNReh4IDxpa5r07M3u+BnzolINy5QMmzZtgsfjUcWSmJaB+Zo1ltruNKmnsZX+gt0RC+LlJIhpezrPKvfzmWYhwA0bNqgCgkz7wtQETMugU7/oe0VdMl89Np85gf2bcnDedgOeGQiZCWizWKBpYhVlYkh9yHShw85Ew7xXsej5u5VK1H7rEWxIeBybZj2OzbOewObEx7vaE9iS1NUSn0BR0pMoTnoCxUlPYmvyb7A1+amIxn0RLeUpbE15CiUpT2NbytOqL0l5BiWup7Gtq5W4noHax/0pz2AbGz/j911sen9437aUp7At+Smonutd5yhOeRpbk5/GtqQnVduU9AxmP3MbUn9zi2ppT90aXn/yFqQ8PhWuJ9jC68mPTUHSr6cg+bGpSHpsCmb9KgaJv5qEhF9OwoxfTsL0R27GOw/H4q2HJuPNB2/GGw9QifqfePn+GLx030145d6f4M37foxZD92EOU9ORc7Lv0BZ6h9wfEUCAnluhPLSlb1NNJsb7yRof9fXbrlUETh+Z4e5FP8rfysMnyhIB+U4yY8EAUFAEBAEBAFBYBwjYBb/3LXzYJCuWzDUCRKk0akf1W6m9ANBgAQpK2mTrCNxMl4IooFc+3B/h1iS/NAFa6gILS0thVblUT2mw5OFiOpJOA2UgCNuDO0Ot0xFKpMIpSKUofElJSVoaGjAyZMn1X2gSpI2z0Xbut4ebnsYyePz2vhck/wlCVxfvx1FRVtUkS7mT9UEvBO/gWIu3wvbaiR2JJaZcoAvOVikq6qqCrpIF5W5kQS8tj+nXdAyO9lazmHfVgtnbDc6zBSl4CNJRQVpf+TG+PwsBR12Gk6sSsCal+7DshfvVyHshTN+heLkJ1GW+jTK0p5CWepTKE19Sq2Xpz+D8rSnUZn2NKrSn0Fl6lOq53pkq05/BtXpv73QMn6Lmozfd7XfoSbD0dJ/1+N71Rm/RY+mj6P3c1sdj8fU679HTebvUZ3+O1Sl/1a1irTfoZpjTXtaFXRa9Py9yPztHXCz/e4OZP72dmQ+fVu4PcP+VmQ+dQsynrpdtfTf3Ia039yKzCdvgfuJqUh/4hakPnErkh+/DUmPxSPlsTgkKvI0Fgm/jMWMX07B24/E4e2HYvHGA5Mw7f6b8Nr9/4m/3PPvePmef8PrD9yEuc/chi0pv8OR5TPRbqeBeW/Hp32NvTD44bwPATMFLXYyWq0UYJ0LWwqW4F89hZaxxP85o3jPtd9eWfEFw/R/0QCuGMcej1yaICAICAKCgCAgCAgC/SPwSbP8589sqw8ysB4qzB5ckyXKENBOeKCzEydPHEedvwZbi4vg89rIWbMac2dnYVbCDLz++qv487N/wpNPPomHHnoIr7/+eo8CVlF2WaM+HE1m6F4rbyMHRmXezp07sHnzZrBQEgkTEidUgzoVZkIy9U6IknQiNuyJl97WeHGbyjw2kqILFy5UZBSVkAwNJyFIYtBJhEbeo7GyTVvrrzmvg9fL/LSsGE9ybtmyZSp8mwS82F3vtqZtSvfa5vR2ZM/PXS6XylVLXJmflurbnTt3KjUoX4TQ9vQc7Lw/A1sPgvEZre3t+L/snQd4FNe99jfOvU7/4rjcGyc3yU0+f3GMW+y0mziJ4+vYwUgCTBFChd67yu5KdNOLegGBVqIXm2qKdmZ2JZpNVRfqFNtUV0yXtOX9nvesRiyLQNgGrHKG5zxnymp3zjtnlmd++/7///fzd+Acw50bQ3sJp/TWtoGOS899yUJUSgLcWgJqlWTkzB2ONyf2wbYZnlD0vYmjkJ8WjuL0CAEcyxcb4d3KFkVBb9zP9fLFkajIiEBFBvsv1yotUfBuFRlRN7yXftz3mOfzm/pc/T14jlGwzuiPzIgeyDQGITMqEEuiuiMrqicy2SJ7iHWxHd4DlvAeyIzoKZqFQHVcoGjp43piwbhApI/rgYVje2DB6G5IHfW6cJ+mjOyG5BGvI3FYV8QP7YL5QwIwa5A/Zg7ohOn9X8Mb/TpiWtgrmBbyEmaE/ANpI7qicOUcOHZaUK8mwqnEicJO9bJwU5uDxkxpwe+aWi0RvBeZq3bHrrdqH7GVnDLsKjvzoFZ0yrDr2HGDUvLPWz81yKNSAamAVEAqIBWQCkgF2rAC99tKuvTeWVx/hVTU7QLDACUgvb3H3nv5KgKVAwcOoGuXLvB77V/o1PFVvPbqP9HxX6/g1VdeRsdX/yn2+3XqiAC/TggICBCN7sabQb97ef6t4bNYoOfDDz8UYIQORUVRhGMxKytTQLvU1Gth3b6Azxe6yO3r4RX1YtNDlAlB6XYkjGJhoPz8fHCufvrppyIsvjXMlzt1jrw/CYBPnDghQOjevXuxdetWAeEJQX1TCsi5d/3cau5e41zT5x3TMlBTphygxoTOJSUlIi0BfwQhBL3TC9/R4XLidHkeTtmXoY4gqqG6+N10jLW099YBKeGbqKquJaMgZRzWmnph87RByJ07BPsSRogQ9mJCUIsJlZkmVGSYUZHB3tMqLWZUZUb7NBMqLcYmW1WmCbfTqrPM8G78G9/35D7Pa271njeeh+fzjTiQMhZLo3piiSkIS4ysct8Dy0yBWGbuhaWmQCwxetpSUxDY9O2sqEABVDMjA2GJJEztCUtEYEPriQwC1LEeYLpwTHcBTdNGdUPqyNeRMqIbkoa/joShnRE7yA9zBnbCrAGvYVrfVzE55GVE9/grUof54XDWRNTb0uBQEuCQgLTNAdKmvg/O5yzCRm01DLayKwZbvvsJW+GVXygH/NrwI48cmlRAKiAVkApIBaQCUoFmFLBVPP13e/6FTx1OxqZ6wuslIb3Tz8hf+f2Y085kMiEgwB9dO/ujc2d/dAnwQ9cu/ujSmX2A2M9j3A7w9wdDbrlIQOqRn5CZofEMiyUMOXnypAjVZp5GAhOCJ91JxnW96Y5Hb8cejzUHZtrTcW9t9HFzHx22dNrSEcpcjQTPzJHJ+XyzRXdX8jjXW/vCMfAeZD5UjpsQ+OjRoyAIpRs5MzOzEeAR5lE/zq+m3MlN6azrLXsPONU1oq56WgabzSZAKHMD+xbo4vzi9dG/J/X5p/dfdf7Vulw4c7QKZ7QlcGgp7RZAMcSXkNSlJqHOloajq2bgLVMQNk/tD9vcodgXPwT5KWNQlB6Fw4vp5tQhZFNA1BeQeuBmUyDUF3LebLupv73Vvi/zPuVLxmNtdCCWmXphWXQwVpp7Ybm5lwCky6ODoLdl5t64oZmCsIzg1NhLtCVRvbBEuFDpRA1EVmQgBECN6ImMCLpNeyKdDtOxPZE2ujtSR3VDssht2hVxQzpj/iB/zGH+0j6vYHxYJ8T0fAFvRQfh3NYEAbBl6H3bdnQTmGJbHC7ZFmCebRN+rObhG/aSeoNSGtjMU4M8LBWQCkgFpAJSAamAVKANK5Bb3ucXW/e7j5y/JJ4DRRa/1s8kvuozbYv5ezqaGGZLp52/vz86BwSgi4CgBKFNN3+/ThgxYoSAgC1mIHfpRHSIwV5fqJmep5GO0LKyMhEav337dgGN6VwkRCGEorOMUEoCzy/uytN1o5belbt1Vx7zNBIG6nka9evT1vqm5t758+cFCGa+yp07d2LLli2ioI+nUNKihtyqnhyrcu7d/tyjVnrTYbKeI5QAntC5vLz8urQMd8MVertz2MXCWafew8kd63FVSQWssaJQSr2a0i4cate51pRUsHK6W03EmfVz8Nb4YGya3BfqrKHYFTsCB5NHoXDBOBxeRDhqRHWmETWZkajOvB1AqsPUlt3XLB0PbeYArGiAoisIShvWr++vB6TLzb2x0hR0XVth7AW9reI638tIgBoEwlPhOqXLNDyw0WHKcHw2huKzAFT8UH/EDuqE6QP8MaXPvzA56G9IH9YJZzbOb3/zszHtRdsHo/p9Waem4YqWjgtaCiZbt8KQU3HBYCv8Rxt+4pFDkwpIBaQCUgGpgFRAKtCMAjurwh625rsOnPxQBNeLAMNrrOl2nwPl6+6SAi6XU4CWkJAQDyDt3Dwg7dm9mwhZvkun1CLelm4vgmOGxdMNeurUKVRVVTUWS2KuxiVLlggASlcoQ2t1EKUDFum4uzmY0jXSe2pFRyMdeXSDEvixajyLU7FqPIsl8Vr4LoSHujPP91hr3dbnHsEvATArlzNHKOFcdna2AKEExjcLjdcdjnov5+H181Cfc+ypjTeAZ5Euasyq8YTP1P7cuXPiu8B7PnlDa+9179fc3XVPNManH3+EE7s3o1ZZAJeSCLc1CXWqp4K4DinaTS8AaRJqt8dDmdYX6yaEQp0xGLtiR2Jf8ljkLTSieLERlRlGVAk4GoWjmVFtCpAS9h5KGYtVxp4CjBJq6g7SWwHSFQKQ9sJKU9NtdeP+3lhlJEj19Mu9gWlkEDIjPLBUOEtHd0PaqK5IHt4ZiYM7Ys7AjpjW7zVMDHoRKyK64fL2eOi5SJkSod3M03Y01jptPujsRnYaPrRbMMKm1j+s5M81aMWdDTtrAn5qL3rJYK98ppmnCHlYKiAVkApIBaQCUgGpQBtSYFdVH4Na7FpdcwZwO1Hrrpdl7O/uk/MXene3y4XUlCR0DvBDl9uAowH+r2HBglS47kIuvS904l/wxTpI02Eae++F4cmfffaZyNNIhxiLqOiOUIJQwjsdqEjgdD1wak4PXTc68nRX6LWw+K0CRjFPI3NkEkbxWujXyfsatdZ1fSycg3rTx8JthsUTADMsvqioSOSt3Lx5s8gRShCq66vrqG/L/sZ56AuFqRmb7uSmZoTw/IFDVVXs378PFRWVwhF68eLFxiJdvC4tdnG74HK78MmFi3j/gIYrN1Sob/tVw50KC8HoLUE4R13WFFxWF0KdOwxvxgRDmT4IO+eNwP4kVqtnQSYTqiwm1GR6N7pIvbdb9/rRLBPKM4x4k+H05iDh+iQkvbHx2LV2MzDa3H7f911u1HOZ9hJh+AvH9EDaqNeROqIz4ob6Y97ATiI36fjAF5G/eAKgJsChJuKquqChmJgEpW0JFLvVBJH2gsWbLmuJqLZnIFjb4/y3nMMOw84Kx49sxVcesJcXt6EnHjkUqYBUQCogFZAKSAWkAs0osKPqr4acsiuzio+L5806SEDakh68Dx7YL3KN3iyc3nt/Z/9OGDZ4IE6dPNGShnDb50JHKCEIYRTDs+kQo1OMjrF169YJcEIQSohHoMImodSNEOpmYE4HUbp2hFXLly8X2jIP67vvviuckHTlffzxx+Ja+OZrbNFg6rZn2o0v1FMynD17VjhiWTSKDlkW8qFjVk/LoENkHSTL+Xd788/7nuU684OuWrUKmzZtEkW6Dh48iMrKSuEEJ4SnG9k3NL61zD1WrD9/pRYnC3bhU3URrrbDcHoPICV88UBSVtB22dKRlxqF1eODsXXGQOyYNxz7EscgP5Vw1CiKMVW3IRjaNNg1oiorGrbZg0FYSYDZHOS8U8fpMl1lYjGoIFEkKiuqlyj2lDG2OxaM6Y6k4V0Qx6r3A17DhN4vwzp7BGBLglNNAq8fr2lbgoNyLElw874U1e2TcFVLxFUtCaXaUgRYd+P7toP4L/XgmYfs5ZXNPEXIw1IBqYBUQCogFZAKSAXajgKPaOWdDPbDdYH7ywQ1cLKO/fXmvRtpgtxzVxUgCGAjtBk9agQC/DvdNN8oAanHXeqPHt26wm7XRKqEu3qCt3hz/dyb6vln3E/HHsEbYSgL9hCE7tq1SxSsITShI5SQT4cqOoTS+5sBwPa2n3romujOPL33PkZd9DyNdN0yFLyiokK48pgrkzCK18V38b6Gvsda6rb3OXuv83y5reen1QslsWgUC/gwxy8LdemOUM49tubmlK5/c69ri8e955jvOrXjPs5Hzj2GxlNn6n3s2DEwNzDvf18A7zuvvK8h11vyop8fx3Ssogyfq4vgUuJw9QYHadt34emA1KEkiZyr1KAiaxLejOqBLdP6I2fuUOxNHIH81PB2BEdNIACuyjSjeFEU3jT3wPIG9+idgqC38z4rTL2x3NRb5CtdZuyFJRGeYk4s4pQwrCvmDPTDlOCX8W5KFNwN4eYe0E03adufu+1pjOKHCwG/k1DfAEphTcSunLV4Stv/iSGnuP679sPlbeeJR45EKiAVkApIBaQCUgGpQDMK/FIrDzPYSl3P5B5q4KIuoGU/h7bkZ+Q7em50VwX4vYbXuzSXd9QPfp06YtobU3D16hU4XY47eh5f5c0IC+gIZZ5KwhG73S5cYwShdOXpQEoHLHrfFoHS3RgT9WJ+VeZZpTOUetJtSxjF/KA1NTWgK5IglKHxBITeIeVf5dq2tL/VAZV+XswRevbsGVGkS88PSm3omiW0I7zT55ve341r1FbfkxA0NTW1ce7xfmbqARalYkqG48eP46OPPhIglD/2tOW5p8853lsfVh/GR7blwnHnVONRr7b9kHpfqCSKMSmshp6COls6TqydiQ0TgrHljQGwzRmOPYkjcDB1FErSo1CRYUK1xYgjFhOOtHEHqafglCeVgHV6n3vuIm0KoC6PYtX7nkgb0wOJw1/HrAGdMLf/v3B2/TxAiUedlirmsHSQtj04rANSukjZmI/UoaahTkuC1b7e8Sslz/1Abv5HzTxGyMNSAamAVEAqIBWQCkgF2o4C/3dHeS+DvcTxX7YD+MTBEk0SkOoPu/ei94U6Op0+deok/P2Yd9S/2RB7Okh7BwWipqZaXD8WdrqTC89RP0+9935/QgG6EBkay2JJdISykjldecwnSEBEmKKHxBNGeUMj323vY3J9USPE00PjqQldtmvXrhXFkhgazwJVdOURRPF6eC/6NfPuua5ve7+2ta0zLcOlS5cEhGdqAEJ4RQEZUCgAACAASURBVFFEWDzDuKkV5x4b1+Vcu72QeGqlA2RdP/Z6oS6CZuYIJYSnI5SF0vhjyM3mFPfr87KtzD3PvcJ77dovimdOncQHuevgUhLgVBNRq6aK3hcgtvVt4Thk7kotFWc2xWHLhGBsnNIX6uxheCd+DA6ljkXxonGoWBwl8o56AKmxXQDS6kyO04i81HFYYQrEMlOQcHQub8g52hTEvNP7GG7PtsYchFUiL2kvLArvgcQR3TC932tYEx2COiUJbmsCarU01Il53PYAYVu/D29nfB4w6gm3d6opuKKlwp09D1fsyVhpX4tva4dqDbllmb+0Fy/9uVay9NHc0mWGXdVD285TkByJVEAqIBWQCkgFpAJSAW8F3i74iWFn+Zmfbd2Hws8vMg71pg+5rQ2etOTz1YEBoYE3VHC7HPj83GeYMmkCOgfcOrRezz/q7+8vXIN3Y7w8Px1s6O9PKEUQyjyN27ZtE6HJBCc6gNLDvLkt2+1r4K0bXaHJyckCKtOZx1yY1JuFklg0iDDKd+7o16e19973g+9YOHYWS2KRro0bNzbmBpUO0NufZ973pA5BuY/rhKCce3SGUlOmHaAb+fDhw8INWlvryQ3a1PeC77VqF9tuh/j+driB8x+fRXnuFsiK30mACNdNwTk1FVunD8CGSX1gnzUY78aPxKHksShOi0DFYqNwjjadq7N1F2O66ZgsZgGBj1iiUJEZg23T+nvC3c3BWGbqLarPszjTnQaizb1fZlRPZI7pgvnDumFqWEccSjPBZUuRIfXtLKUAf9RhYzE1qPPwWe5izMhR8NT2A/iJtRC/UAtxX04ZnrWWrPR+jJDrUgGpgFRAKiAVkApIBdqMAt/Wil822EtOfSv7IDYfOyUB6T14qidcIOg5c+a0cP7t379fVGRfs3olsiyLMW3qZPj7vYaudI8205ifdPjw4WA4sW9RkzsxFLpC9crdDPknrCM4IUAhSPF25nG/N+TzBjFy/RrAok7erjxqRkeo7srbt29foyOU7kjfxReu3woo+v5tS9/mvcExnz59GtXV1cIRqmmayGFJRyhdtEwnwLmnzzdvyCfn2bV51pQW3nOP6/xhgxCUsDknJwcFBQUiHQZztDIlg++ih8nzOnFpS3PPd6y3te12gwlNLl68gBPvbMMlLV1CJUIlJQWXrCnYOX8I1k8IgjJzMPbEjcChpLEoWRCJcsLRTDNqssxtqkr9TcFoQ+oAvQjVUQtzkcbgUFok3ozWCzWxan1vLDMTlOr77k1PQLpgZABmDwrAvAGdcHr9PDg1CUhvx4HZll5DOOpSE3BVXQRsTwS2xeKybRGmaNtgsBXDYCvAE2oZfq2VrGgzD0FyIFIBqYBUQCogFZAKSAW8FXgopzTMkHPYbbDmI6mwSuQhdfuE6N7Wg2I7fREBgQ4JCA24zp6NLr/Lly/hs88+E84/gkaGpa5evVqAREIeHfQQZmQsXoSFaSkI7h3YLBglONUBakVFuVBfP487eSkYuk2QwtYUcJH7rgGppnTy3qeHJzM0no5QhsYTAjJH692A23dyHnzZ99LvD++eY9Wrxn/88cdgaDxDta1Wq7g3qBlBqDeAl/Ps2jy7lRb6farPO8JjNsJlglBCeKYgOHDggND9woULjd9fX/Yat+e/c7mBuquX8V7eLnxGqKDMb9eA1Kl58q3WagtFxfp14wOhzByA3fOH4yDh6MIoAUerLG3UIdpMDtXqzCjUZBpx1BKNI5YYlGeaoM7ojzXGnqLC/NcBSJcbA7FwXA8kDw/AG/1ew5KIQNRaZTh9WwKftzsWAlJY41GvLECtmoJabT4c2lxcUjMQasvFfyv7YcjNh2FHpQSk3g9Scl0qIBWQCkgFpAJSgbajwH8QkGrFLv46bNpTiHpWCm7h1YJb2gM5Q87pCCXoYj4+urBYjIiurJUrr1XGJvShc1CHF76gI9OSgWhTFLo0W5TJ4yz1e60jFqUvEHLocPZOa0MnGeGKHkLve85y+1qOS15f6kG9WITK15WnF6zxzdWow8M7fe2+7vcjCPXOTVtaWipC47dv3y7yp9I1q7s/dUetDvjkvGoeiFIr6qZ/r1AzarpmzRoB4Hft2iXyAb///vviRxq6zPldpf+Q4j3v9H1f95xpbZ9/tb4eZ0oP4BMtS1RrdyiJ7RqQ6iDmcLoZG2OCsX3GAOyMHY4DiaNRsiDCA0cJES0mHLUY25V7lO7SqqxIVGVF4VhGDI5lmFGdGYGihRHYOD4Ia0yBwkG61BxyTx2kSyN7IGX064gd0gmTQ15FzvxRcKtyHutzuT31TA9ST0iqxMOhJIscwlfVZLi0RHykLsZANRePaqX4jr14nSG74BGDUv6oYUPeo4YdZT/+r7f2fqftPBnJkUgFpAJSAamAVEAq0G4VeEIrDfumrdhl0EoQbDuI8yzU5G45VdC/jgdmHRx4QwOuEy4Q+NARSujAvHx6dWy6AvUQYIafE1r4wh7fbV8IFBc7D4E9ujU6Q28eXu+Hzv6d0K9vKC5eON8IPO6GVgyzJewjyPI93/awrY+b105vHDf3E0ZRG6YeYHgyCwTREXrmzBlRuZvQuqnFe355rzf12q9zn+/89z0X/dwJfAnfeF988MEHomr8wYMHhVuajkXqRO10x7T+I0F7mD9fdYz6nNN7zjv+WMFUF2+++WYjCKU7nVXj6cjld5Tv4n0teUy/dnrv+3q5faMCvJtdLMjk9hQzrHM6cfbIYZzIWYNaJUVApTqlPYYlp4hq9ayI7dRScWzFFGyKCUL2tP7IjR2GfcmjUbSAOUejUE3naFZDHs5m3JbNhau3xuPVWVEQRZoyzDhiMeFIZhSOZEXjnfnDsdrcC0vNQaLdixB75jpdauwFy7juSBnZFbMGd8Hsfq/g+MqposhYewKDcqwexzABaa3GivYJcFmT4LKmwsXK9loCHNp8lOWsRTdlL36uln1uyC0pM2jFhww7j5Y9vKe88mfKoS7t9kFKDlwqIBWQCkgFpAJSgbajgA5I71NL8KJ6AKdr6wB3/Y1Ph+1sD+HW+fPnRWh8WVlZk863rwo/vP+eAGTokMHo4t8JrEp/czjqCa1neH1hQd51FZTv1iUiAPQ+1/awrjvzCLoJpFauXCkKUu3cuVO48gij6BjWXXl6bkZeA18Ydbeuy714X9+xEJjTVczxl5SUYPfu3QLSrV69RoBQasW53B7myN0YI7XT5x77rKwsAUKZfoA/xvC7iIW6CKOZpoA/2twt9/i9mF+t6TNYq56QlD8fOl1OfHzyPZzYuR4XtEUgHHQrCahT2yMgJVxJFnD0g9VvYGNMb2wnHJ07BPsSR6FwQTgOZxhR1Q4do7cDcY9mmlCeEY2NU/piqYCkPe+qg5TV6wlglxuDkBXVCwvGdPOE1w/sDMuYLqi10j0qHaQSmnqgKcPua5mPlj/+aPOwb8dK/K+yGwatAAb7QceftxfBsOs4DFppaNt5MpIjkQpIBaQCUgGpgFSg3Srwc60gzGArcj1gLcGP1QM4fPEy4KJDpvUuvlCHI7mZU4qAgXn49KIwLJjEojAMj2bOPovFIoAPYQWbN/zR1/X+ywITusKmTZuGrl073xKM6tDU77V/Yd7c2XA5CUfuvtuX7sivOsYvq81X+Tvd/cleX9ffj+PRQZSeB5ZOR7rytm3bhj179ggAqINQFg7yDY33vkOamnPex1vC+u2eI4Ebx0s3IlNGFBYWNoLQt956S7gXdRDqfV9QU1+ddb3bY6/fM76acD/BO+cdex5fvnw51q9fL1y3zA9aXl4uQOjnn38uHKH8nvJd9O80vfc9LrfvsAJuJxxw4zKAcx+fwck9b+OStggMq4cSJ1xX7RKQCudoMs6+NRNbJgZjyxsDkDt/BPYljkbhwggBRyvbYUGm24GjntcYUZUVjbwFkVgbHYjl5sB7AkiXGYOQGRmItFHdED/ED1P7vQbb3OFw21MlIG1n1etvBYM9gDQZtaxsn80cy7Gw2dbgd8pufFPlc8NBGHYdhcEqAWm7fZCUA5cKSAWkAlIBqUBbUuD/MAepvcj139YSGOyHoJ39+A4/Vd77t9OBAXvdXUWHHyHDxYsXhfstPz9fgFCGAC9btqwxx6YvBL0XYCc5ORnBwcHoHNB81XpC0r59QnH2zJkGP1PTYdx3UnVqRV3uhRZ3+jN0OKUDUR3i8ZrTGUsHJFMlMCzeG0Zx7rSlRb8neD/o9wR7Ql/CUIbG67lzqQuBHSEo9fPW7k5fn7b+ftSOjeNkT02ZloEQniCUKRn03LR057a1edeW7iHADZfbjQsXzuP9AxouKOnCNcp8fVAShIvUobTD4jZaMj55ez42TeiFrVP7wj5vOPYlj0FB2jgPHLWwYn37LMp0O5C0OjMSbDVZ0dg1fyhWm+6Ng3RZVC9YwnsiZUQXxA7qhBn9XkXNymki32R9e5zHEoo2mT+ZgNStxAtAelVNR52ahjotGTuUTeiQnQ+DnQ7SQhjUgyFt6dlIjkUqIBWQCkgFpAJSgXaqwPdyCgQgfVwpPWfIzfto6fETbeKZlq5QVscm3GPBpA0bNghHKENWCX10EKrDCwIMHabdS2jDz4yMjEJAQAC6dGa7NSQN8O8Em6Y2XCNCvLsL8ghsampqWiQg9b52OoDidWUOWD0PLEEfw5PpDCaMOnXqVCMI1WGhPuE5Vu7jogNF/Vhr7zkehsZTA2rBSuZ0LFIf5s7V5z411XXV+3t5P7S2z9J143nTEZqSkiLmHreZl5juazpw6UQmCOX3EkGoDqn1eeY7F1v7fGs753/tO5bfDLVXr+BE/i58rC2BW0mEU0lAvZosQusZZu9qF0WakuFshEnJOPd2LDZPCcHmqf1gIxxNHIEihtUvNqIyi4WICEdZvV1C0qY08FS2D8exrEhUZsZg65S+WGG8ey5ShtiL/KNRvbBobDckjeiM2f1eFS7Sc9uS4VLiwFyUt3IVtuhjzJkpzv9aqgDeo95NpIRQkuEULQlO3svib/S/9R4/9zW0xvfm8faRhoCu+Ho1RRRuqmMqDZWpROJwybYAG5QNeFA9gF/Zq/Df2fmJ37EW/NmQUxzw6PZD3R+0lvzZMBX3tdNHKzlsqYBUQCogFZAKSAVaqwK/1krD7rMXuQ22orPfsR1GdElNq3q2ZfV4hgITQLAwDJ1ZdAcS7ughrC0R9CxelI7MjHQkJcShR/fX0VUA0lvDUf9OHTE+JhqXL19pBHn34mKdPXu2EZq1FIClA272TIPAdAhMi5CbmwtWS6cjlDka29KiA1wdqrH3XrjNAj10whIE0xnLHwfokm6ugFhLua4t8Tx0CMrvER3As+d+6rp69Wq8/fbbIk8xf0zg91FTIfHe10qutwYFGgoyiaJMwFWnC6cri/CJmgG6qurUVAEOGuFJa4ZKX+jcCZYS4FKTcH5bEqxv9MWWyaHImTsY+5NGo1BUq49Etcw5eltQuDozGlWZBMkemFyx2Ii3ogOxxtgDer7QO1u0KQgMr7dEBiJlTDfMGxaAKWEvI3t8CBy2FNSpBP/egLCVrYtCaQSacQ2N92oKarVUkUuzVvP8oOHOTgOsbMmAktjw40ZCA/j0wNV6LR51AgjyPVjhnaB1IRxqmiha5LCmwaHyb1qZRl/wfDluAmR+77ERDrutyXBbM5CpbcC/WfPx3V2H8X9zK2DYV4bf7SzD/9l5/IhhS97PW+uzkTxvqYBUQCogFZAKSAXaqQIEpAatwGXIKcb3lZITffaX1l2PXVr2gyxzRjKPny8E9d1uaeBlcfpCZCxaiEED+iHA7zV06Xzrwkw8HtK7F2pqqsUF0Z2Od/vqELqxEBEh5NelIa8lG4EUq3fTDfzuu++iqqpKFKuhI08vkqQ78XSIeLf1udfvr4+L4yUMPXnypAiN3759uwjd1nPm8lp53wPe61/XdWxtn6vPO8JQnjvdtlu3bhV6v//++yJdB1MU6G5Qvec1kktrV4DXUNSsFx59XtOPjlfhPfsaXFFSGwoypbbLokx0yRKWXNqWAG36AGye3EfA0XfjRwg4WpZhQpV0i94WHKWj9IjFiKMWE45lmnGE25nR2JcSidVRPbDqrjhJPdXr08N7IGlUV8wZ6odpIS+h2jIRDlsy6kUV86aclK0EAja6PBscpEoa3NYUDwglDLWmwK0koV6LRb2aiHo1DfXWxahXFoh8wqIYEdetzLmZ6vk7NR7Q5sClzIBTnQenQjA6Hw7Rt31A6guAqafTmoLPchJxXl2K2eomGGxFMNj24e/bymDQqpyGnfmnDMrex9rpo5UctlRAKiAVkApIBaQCrVWBX2rlYQat0GXQ8vAd+2G8tOMQLtTfWBCkpT7usqq4DjK8AYzu+vLe15LWMxYvwoxpU28DjHpcpYSoixctFJdBh2T34pron0WX3J2AbL7XRb92es8cjYSgLAZE6MdiSXRCEgSeP3/+ls681gSmeK46UGvqOvIYXYh0SDM0+8iRIwLM0SGr5wjlfPZOJ9DU9aHeTe1vSffC3T6XpsbPfQSf+jH2hMuEoEw9YLPZGnOEfvjhhyJPa2uaX03NKbnvCyhAyO12o54V690uXDr7AU7krsVlNR0uEUrPMFM6SFsxSPqCLjIdkrjURFzcnojd84Zh86Q+sM8djn1Jo1GwsCGsXsBR820DwqbCztvTPgJStmqLCdWZMaiwRCNvUQw2Tw67Sw7SXlgaGYj0cd0RP7ILZg3qiPhB/0K9ski4A2s1hpy35nndEPrOMdBNqnic3gwTr9c8AFikEBBwMxkOLR712jy4lHmAdTbc6mQ4tUg4tRFwKr3hUrvAob6CeuUF1Kl/hUuJgEtZiDotFk4lVXwf6PdGe+ldSrJw49ar81Fnm4vz2mLM3mqHYddB/EopxcNaCQw7ivMMO/Iebq3PRvK8pQJSAamAVEAqIBVopwr8kg5SW5EApPfZiuufsh3AiYtXv8CT5Nf7UlbZ1sNd7zZo+Srv7w1kCAEtlgwEBwWiK3OOdmk+92hoSG8o2dvues7Rm13N7OzsRpj0VXUgtNNhFB3AW7Zswa5du0Ro/OnTpwUUbOswiuOjC5SNDljmpiQI5XwuKioSgI7aMGeuXvFcdzJ+Ff3b+99y7lHTlStXChDK/LR79+4VuVkZGk9HqFykAqIgEzyA9MKnH+Hkno24rC705CpU6Drz5DRsL0Dk2jiTcWFbEnbNJRwNQ+4cwtExolp9mcWESlmQ6QuD4eqsaJF7tDDdhN0JY7Flaj+sjwnCxkmhWD8x7I5XtF9h7IUlET2xYEw3xA7zx7R+/8S6iX0A2yI4lXjUCUCa0orDxhPhEHCUkDcB9dpcONVUOFWOKRYObTZc2hRAiQCUYXCroXCoXeFQ/gmn8hc41OfgsHVAne1xuNQnAOU3gPo43Bobt/vAbV2IWi1egGT+YHLt/mgv64m4qqUC2Um4YpsHZ3YiPtOWYoCi4N+1A/i1WoAHbeVnDVsL/5/IQ/rWW980TJ16n8xJ2k4fNOWwpQJSAamAVEAq0JoU+GlOVdj9tuILBi3PabAXffBrdT/2nfm0EcQ1Bos2rrSsh+dz5859baHfOmzydkUSYhFosfE486EyByRBzL59+1BRUQFCwPi4WHTq+GqzRZlYuKnb610xc8Z0bNm88Z4DHB1U5uXl3bRQk/f4CYL18euuPMIo5gdlPkzmiWVoPHOEEgoyTyghof45+uzSt/Ve398a+puds3d+0MrKSjEffIslcc54w3Su6/PMe13fJ3uPXrpm+tyjLgSha9aswebNm7Fjxw5RLOno0aMiR+ilS5fEvUSnrvfCa+fdvI/J9bargOe/t+vD6l1u4MKlSziWtxvntUWikjNDyz1wtDUDpC8GcUTeQRaf0pJwOTsJ78SPFmH1tjnDsT9xDIoXhKNscRQqmUMzi4WYjA2tfRVl8uQQjRZFqTyFqegI9ehxJJNh9FGi1dAxmhWNqqwYlKZH4d34kcie1g8bJgQLILr5jQFQZw5E7rxhyI0diU2TwrDa2BMrzCyu5CmwtMIcJAotfZncpMuMgVgS3gNpo7pi9uDXMKn3P1C4OAYudUFD0THmIP3yDlKnGu/JVSkKIHkcnHRxXmvc5/3+CaLwD4v/6DkuWTTJocajXmXBKBZC433H/KjsOX/59yniPPlal8iJGw+3Egu3MhsuZSqcihkOdQTq1T5wqwFwK/+EW/0znNpzcGpPA+rTcCtPAaJ1AKxcf9qzrT4FsIntx4HsZxqO/xZu9XW4lVTUEQyqsSJ831Psibl56b71NIJTT/EnjqVtheFT73olFVe1BcC2JJy3p+KqLRYfWS0Itb4Dg1IFg/3QZcOOwiUGW/EMw44j6QZ7xeQfKUXm1vR8JM9VKiAVkApIBaQCUoF2qMB/5JSH/Uwru2KwFx435BTgye37sOT4WQ+wcgEMtneTIbRQQErHFwul3EtQRBijAxn2elg4YYzuhqQL8L333sMnn3wicnh6Q7MTJ07g9ddfR9fbcI6yuv3w4SPE+AgaGWZ+Lxf9vHnOHCt19h0/ASmvgV4oiSD0wIEDAgazWBDPmS7Jtrbo2ujj4jbD4glCOWaOvby8XGjBkG3mTmUIN+eLDvK8w7zv5RxubZ/FOeY777jN/UuWLBEglPceQWh+fj4IQllc7OLFiwLA69dI9lKBphRwip2eokxuuMH/8uquXMGJ4v04ZV+JOi0ZLjW+XTrFCK5cWgKuKMl4N2E0Nk/ojZw5g7EvcaQn5+jiKFRbZJV6AlIWW6ppbASkZtRYTDiSEYVjlkgBSMvTI3EoaRRsMwdg08QQrJsQgk1T+sI6axDsc4did9xw7EscgbyUMShYMA6HUkZj88QgLDf1wnJzLywz98ZSc28sNwd9YXcpAWtmVCCWjO2B1OFdMG1gR0wNegkXtsTCqX0xcH4z1yTDr13WFLiUFNETZHp+VCDcpPs6yZPrs6HYjwd2esCn5ziBKIEiQWqaB4YKl2Y8nFocnOpsONWpcKlmuNQxcCkD4WYovNJROECd6h/hVgkyn/S4P5Un4VaehptAVO0At/qE6GHl8SfhUp9EndYBTq2DB45afwtY/wRYGU7/Ghzak3Bbn4db+zVc6rNwqP5wq0mimFW9Gg+XNR0ua2pD45g5/iTRO62pcIrcpgva7HeHXtCrntfImoiCnHXolb0bBq0A9+0qw31q4QnDjkqH4Z1q3KflFbTDxyw5ZKmAVEAqIBWQCkgFWpMC/yenNOyntsMwqAU2g70Av1TzMPfwcfGASCgq2GgLBqR0gK1atequAVIdChJkpaWlCbBFVyirVu/evVvkx/zggw/w6aefChBKN6SeW5LAjOv6tr4eHh4OP7/mijJ5co/27NEDycnJYnwMS6fz8l4vHAdBk7crlq485n8tLCwUMIp5GvkaAkJ9nPw7XQP2bW3hOAlCef1LS0tFvtRt27aJ/KnMo0oQqkM9Hebp86m1Aco7eb66Frd6T10n9jpMJgzlvc7ctCzSVVZWBoJ73nuE0nrKAv1+0+ce511bnH9t7X76OsfT6CAVvwa6UO+ox4nqcpzKWS1yjdIJ1h7zjbJaPQFprZqEPfOHYfOUvsjVq9UvjMRhUZDJjJosmXP0qACgHghKt+gRglE2ukUzY3AoeQzUGQOwcWIYNk8MwdbJoVCn94dt7hDsiB2BdxPGYF/yaOSlhqNo4TiULqa+RpRnmpCXFo5143tjlamHcJIuMxOYfnlAahndHYlDAzClz0tYZQyGO2ch6oVr86tCUqaeSEN9Q35eXzDq2WZF9Hjxg4OL8J2V0ZVUOK3pnp65PRkGr04BrFFwK0PhUoNRr/rDob4Ah/oHuNTn4FSfhVN9Bi71GeEEdSsdAJXtCUB73ANHrR2A7GdFqLxL7QCX8lu4rX+EO/tPcFn/CJfyIlxqJzi0Hqi3DUCdNgYOLQZOZTqcylxAm47LaidctT0Lp43v2QEu7X/gVmeIAm1XbXGo0xJFPtI6jetMUZAg+lqbZ50guT18d1yxpeCCjU77WSi0Z6JL9gH8t1qG+7Xikn+3F5415BbBoBXta03PR/JcpQJSAamAVEAqIBVohwr8MLfq5QfsxRaDrfAfhtyiRT9UC7aPza9xXGF8odMF/vNQ0q/z8fXmn03wwcrSN8vPSLhCUNUcjCGIYSMEZeM63X56aDhDzFkoRy/YolevvvmZXTviDWoYat+pUyd0DrhV3tGGYwH+mDp1auP585wYms33u9fAh9Dp+PHjX2r815RoeWu6ljrUZe+7EL599tlnYOVyQjkWjiKkY45QHYRyfnEO6o5QXqtbzbn2fIygUx8/ddJ/fOB9x3WGxutFupgflPCZ2vMaXLlypcmUDN7X7F7fG96fLddbuQL8bnXU4qMPjuJk8bu4sms5YI0VhVhYlOlmrrm2up8pBa6qKXgndji2TAprLMhUuDACZRlGUa1eDydvT4WVmhrrkYxwiMYUA0vGoyIzGvkpY7Fj9iBsnRyCTROCsWlSH2yZPgi22cOwa95w7Isfif1Jo3EoNVzkcS1ZFIHDGVGoyDCiMtMkHKlVmSZUZkXjUMpYrIvujjWmQCxrCLf/oiH2dJBmRPZE+sjumD/IH1ND/4bKrClw2e/U3E6EU4v1hJQzjN6aBpeVVeTTRFi6W/FUkIeVBZGmwa2Y4VZGwa30AZTOgPIvuJW/waX8XoBPujsF2NSegEvk/2QI/PWN7lCX8gycytNwqmy/hUsh/OT7/ANu9RW4lZ5wK/0AZbjIPepSY3ApZyau2OagTpkPpzUJUFMAWxqQu1A0Z04aPt+6AJe29YXD9mvx+Q6N7tL/BdQJcKkEubPgYnV7NRYuNU7AXpeaDKd1IRzWdDF+h5rmKRb1JYuitZ7vlng4ROh9Aq7Y0rBbW42XlL0w5FZe/Xe16INf2CvxTeXwnnb4mCWHLBWQCkgF8Ie3jQAAIABJREFUpAJSAalAq1Jg6tT7/rED/ybOmYnUtZLUrvsqcMHpgtvl8gQbtnDzH91kurtRBy86hBkwYAAmT57cCBn14+x1mMV1hunSFck8oQShhDEEY3RE6sBFh2j69u2iAB3CMedm//790aVLF3Tu3Pmm+Ue7dvFHgH8nDBjQrxEkcTwc4/79+xsdmrf7+Xfqdfr479T7taT34djoQOQ1Z2g2QSgdsgyLp2PY1w1KsKc37zkl1xc1ztmmtNA1Y885TW03bdokoDPz87JQkp4fVHdjc55w/Yvedy1pfslzaekKMLCeTmMXLnx4CqdKD8Dx3iE4CjYLuOHJJ+idN/GrOu1ax99fVlKxY84QbJrcBzvmDsOBxNEoSo9EmcUsco4S3nlyjravfKNNAlIBRmNQutiEXbEjsGFCCN6K6Y2Nk8KwbVp/aLOGYOf84XgnbiT2J45Ffso4FC2IEHrSLVqeEYVKSySqMiKaKPRkRHWWGQeSR2ONqbvIRcqQ+y8KSJdH9sDCcd2QNrw75g7yx5x+f8dVuje/UqEh3heeRicoti0CrCkAq8Ir0wBlLKD0h0uEwXeBQ3kVLvV3DUCzA5y233jgpwhtfwZQmO+TEPTJhjB55gL9LaA8B6ie407rb+FUfweH7feo0/6Eeu1V1GshcGoj4VQj4dYmwc3K9AJKcnzMV5omqs+7lHTAugiubILLdFxU0nFqWxpKNi3ElowEZMybg4mmqRg81IxXQ0YjaYI/XDueFDlI67Wn4NI6wKH9BQ7l73ArL8Cl/glO9fdwqn+GW30Rbu0VQOkLqFGAOh1OjakCFrX5H1fokoV1vshLWqsypUAsFO1N/N56wH2fmnf6gdxSGLQyi3jWAL5heKvs/seya75l4HOHXKQCUgGpgFRAKiAVkAq0SAVqar5lsJX6Bew5bD9R5wTcTrhEaLR4dGyRT7gEW3RVpqam3gBmCLUGDhwIf79O6N+/D1KSk7A0KxObN20SIboEoawcztBwOkJvBmButv92BRGA1OVCYkI8/Pw6gYWXPM0TRt+Flex9WreuAViYlorFi68BJwJSOhe9oe3tnkN7eF1T14lgramFTkS6EgsKCkTF+PXr1wtYp+ez9QZ5XG8K9rX3ffqPEOx14ElNuE43KFNDpKSkiHW6semePnTokEjJwPuOIJS5aZu6bk1dM7lPKnDXFGD6UQCXzn2G9wr34mpNPpzv5cFZtAW1SqpwkH6VwjWtwwWW3ACDWQU8CZeUFOTMHIStrFZPOJo0CqULx6KywTnaFCRsC/sqM1lVnsWWzJ4copkNuUQzTWAY/bHF4TiWybyrDfuXTRRQlEWVNk0KwfqYXtg4MRhb3+gLddYgUWxpd9wI7EschbyU0ShMGw06RfUQ+grhFPUGzCxy5b1tAos81fAzs2JwICUca4w9Rbj9anMgVpuCsDoqFGui+oi8pMxNyjyly8zBYnuFuafIXbo0OgiWqJ5YOLYLkob5Y3bfV7FsTFe4rZ78mPUaw+PZ6CZl3tB41CtxcGqJoJOYleBdoiUDaiKgxMGtzIFLmQyXMhpOVoNXOglg6FL/ACfD4LWnRY5P5v70hL+zfxJu7ZkG2Pl0Awx9Ci71KU/RpOynge1PA9kEpM/Cqf0F9dorqLd3hUPtC5c2GlBigOzpgDUOzPPJvJ/QmxIHaPOBnDRgdxbqdmai3p6Kk5vmYc/SmViaMBlTpkYjxDgerwyNwB8HROLxvkb8PCQSj4ZE4IfBEfj3ECPu6xMNQ6gZvUaOg9PWQQBdh/YEnGrDuYpCTk96xsN8p41FnTg2jvsZOJQ/waX4AepgOJVYT9EmLUmE4DPPqpPaKwtF8am6BsjcOr4rbvyBhw57FtlyKZwvyagTRbbiscG+ET9RivFTaxEMu0tdht1HVhu08g0Ge2VVhx1VNb9SCoNb5POQPCmpgFRAKiAVkApIBaQCQgHgGy/uLlxSev4SfVtwul0CYNwYeHzXHlW/0BsTkBK2EMj4AisC0sGDBws3ZpfOfqAzMzE+9p5XgueAysoOI7Bn9xtAqC8Y5TbdoxNizLAsvh7M0fG6du1a4XLkuOVyowICRjekIKitrRU5Qk+fPi2gHMO1mTuWbmHOF0J1NglAr0F433voVtucj3rj6wiXmSOUaSlyc3NRXFwMas/rIBepQEtWgHC09upVvHe4CJeqDsF99CCcxw6gdu/aRgepXkymtQKM5s+bVbhTwBDhi9sSYJ81UITV75o7HIeSx6E0PQKVlqiGyuzXAzxfoNfatwk/CSU97dpYWWzpKIGpxSSg6L7E0dg+tQ/Wm3ti3fhgbJnaTxRbypk7BHviRuBA4gjkp4wWxZaKF0UKKFqWEYGKTKNolVnX3vtWmh0hnM1kSoNoVC6ZiHfiR2O1qRdWm3tjlTEQq0w9sdrcHavNPbCa69xn7IXVxlC8GdlX9MuNQcgK74bEMd0wfWhXRPf+B3alROJqQx5QFiFjmLhTnQuXNRbu7GS4lflwa1PhVM1wqsMFBHWqXeDQ/o569XeiuFGd+gTq1SfgUh4XBZCE09NKpyednyyE9Czcwv3JyvFPAOqv4VZ+DacojvQ8rtj+gjr1RSD7ZbjUrrhi74/Pd4zF5Zw3UK/FC9jmti4ErBa4si1wKRkiz6kjJxm19njUqrE4Z43H+1sTcXhjIrQVyVhpScHsWdMw1hyNnoNH4je9w/Fgj3D8e08jDIETYQiegh+GxeCBsBj8KDQaPwo1i/ZgqBlsD4ea8VCoCYY+Ufhz8DhcVTqgVn0GTo6TRZsIc2/RhAuWOVG138BtfQau7X9Avfo3uNVhcCnzRK5Vjs3BRpcr865a6WhlUaob4WNr3MfUCsxdXKcmYYmyEYbcAhisRUU/1Q7i1/YCGLTSqwZ75XmD7fC/5NOXVEAqIBWQCkgFpAJSgZarwNSp9/2/nSWZOWfPCUDqcjO0tWUWsScMIygkgCH08oU5BKRDhgxBgL8fuuoOzQA/RJtNosK87lzT+7vxAM/3rq+vw6QJMdfOQT+XJvrOAX7o2ycUGYsWiuY7JuZnPHfuXLty3d3q+tAhShciXcAsYEUoRzjHHJbUStePENQbhHpv605I/bWyvx6Y6lrp+hGErlixQsBmpreoqanBJ598Iu5D71B4Xjfen9491291Pe/GPSjfUyrQnAKMIHi/ugIflefBdSwPOLYX7ppduJKb6XF9MZ+iktJm4EVTwIUuQVYgP78lDjkz+2PLG/2xM3YE8ghHFxlRaaGjkq7J24N6twJ+LfnYUUsEjlkiRMV5QklWpT8i3KTRKM0w492E0dg6OQwbYoKweVIotr3RD8rMwbDPYwX6kdibNBoHk8egIG0ciheGe6CohcWWmJbAox81rLKw3egWvZU2dLVWZMagMms83kkah9Vmhtn3FgWbWOF+OV2jpmCsNIYKKLraFIjl0f5Ybn4dy6J6ImtMIJKH98KcgQGYFfpXfLh1JpzaG3Cr0XAr4XApQ+Cw9oHD2tlTEV57Hg7bE3DYH4dLZdj77z2h7gyDp2PS+pynKc82wNAn4FL52g4NztGn4dCeQT3fR30ZTrUnoA6Ey2qCW5kKlzIbLARWr6SAVdAJ6D15ShminwC3FgeHlograhLOKyk4vjURxesTkZ0RC8ucGZhinojuI2Lw135R+E2ICQ/3jsGPgsfjh8Ex+GboeBjCJsLQZxK+HTYBj4TG4KfBUXgsOBKPBUfg4TAPDNWhqG9PaPq9UBMeCwnH2bf/Bw6NUJTjuzUcJTjVASkr37uVxxvcpY/Drf0GTobhq1FwiXHTmZsIlzpXpCVgioKm7s3WuM+ppojcs8iej1pbLJK07XhYYaGmko8MWiEeUA/VGnIrrhq00rCW+0Akz0wqIBWQCkgFpAJSAakAFcgpTFhx9DQAB1xuNk+dpuYeMr+u4wQudK35gi0C0lGjRjU4SK+Fsfv5vYbg4GCsW7cOzAt6t6AN4RCB0dYtW0Dw+XqXWxVm8hev6da1M+Lmz4VlcdOAlGM8efLk1yX1PflcX4CmQ1CGZDNH5dGjR1FYWIhdu3aBVePXrFkDi8VyQ7Ef3/kgt68Hn956EH7qOXkJjAlBGRbPe0RVVZGblzlCOfcI6Aml5SIVaAsKuNwufPR+NU6V7IXjvQK4j+0Hju+Do2gLrmosLpMAT3h924EX3sDlWvXyFHy6MVaE1W+b2g+74kYhL3UsDi+KEs7F6sxo1Fiibwj/vhXQa43HjmawEr0RNVlmlGfGoDjdKPKGKtP7YyMLLU0IwdYpfaHOHCxSD+yOHY59iWNwMGUs8tPGoYhQdFE4yjMiG9MReML17xxcJmCtWBKFvQmj8FZUCFZFhWB5VG8sM/YW+UlXm7pjnbkLNsZ0x9sTA2Gd0Q05cztid+L/In/Bn1CR+QecXP0HONS/wpn9vChyRKjpJMATBYl+Daiequ0iH6j1WQ/ko3tS5OEk+NQb4edf4VSZW7SLcJm61aGAEgVYJwHWmSIfqZvV6q0L4FQz4LAlwGFPhMOWhHotEVeVZHy+LQUnNqag9M0U5GTGY03yPMTPmomoiW+gW8RE/HmYGU/3i8HPekfhu72NMPQ2wxAcDUOICfeHGfHD0Eg8EhqO/wqJwC9DIvGLkEj8JCQCPw4Jx8MhUfh+qBH/FhaN+8Im4N/CxgunqC8U9d3+zxAzvhVqRNGaf8IpikT95pbO0Wuu0qcbXveEx1XLEPyGvKrMo+pSn4Pb1hVudTbAQlYiLJ1u2bbhHhXfL3TFqnG4rKXDbY1DrZKBBKsVj6qlMNiq8ANbHh62F1Ua7Mf+Uz54SQWkAlIBqYBUQCogFWg5Cuwo+74hp+Tvhtyylw05VT/979yKFw22ku1zS47D0UoAKR/SCcu8gQ/XCXpGjx59AyBl/k9WkWc+0PHjx6OqqkqAzLvxsM+CP4MHD0Jn/07oEuB3yxB7QtSIcWOQsShdNN8Qe46JIIugqq0tOqQmDL18+bIAocePHxcVzFksiaHxBHbUgLlY2XRHI68zG7f1fb5zQW5fD0epkzcIZQ5WRVFEbl7OL7px6cptaiH4152hTR2X+6QCrUUBzuOPzp7F+wW74Hg/Hzh2AC62o3txdc8y4eaik42AtF5tmw5Sp+YpsPPx+jmwTh2ArdMGYVfcaFGBvWxxhKdSfZZZwNGjFvZtw0HKsPUbAa4ZVRYzStIj8G78SOEOXRcTjDcnhGLzG/2RTafonKGiCBOdpHSKFqaMQcmCcShZZERphhEVFiOqRCoCowjF9/0Mfq538xS58naSmn3Oi9t6Yx5Uo3C3HsscjaNZ41CQOgjW6R1hm/sP7It/AUUL/oaarBdweu0LOLfpT7hsfQ4O7Tm47U/DbXsS0Ohw9IS/u5UOAuTBSjcoHaIMjWdBJD1E/lnA+jygsBDRC3Bo/wuH+joczKkpXJAT4VbegFObDacWD5fmcSG7mKpBIQxNh1NNE3lNLyop+Gh7Co5ujEPBqmSoGXFYljwP02dMwxDTBHQaOQF/6heJx3pH4D+CTHg4MAqPBEXiB6FG3N/HJNoDISb8Z4gJPw4x4sehkXg0NEJsPxhixo9CzHgwJBo/bHB+/jDUhEdCzCDkfCBkIn4UMgEPhdBFahbtoYZwel8o6r39s+BoAVO3pHcEbB0A5TcCFF8DoTdzkzIMn3rqmj4Ft8YUBLq7tCGPqdYJUKdBhKNrSahXE9uOg1RheH1D2g6xHoeLOemIy96K+9Ti2h+p+fUPaiUXDUrpMINS/LxBOfySQSl49mc55X+XhZtaziOiPBOpgFRAKiAVkAq0OwW+s6OsxzdyS88bdpZdMmjFJx7YUX7hYbXIMXLfYVxkgZsG9yhztLXkhaHVvhCMDtKIyEj4+712UzBJcBnUKxArli3BpYsXWMcYbpFWoOniPrejgdvFtAROuJwOLE5f2ASgveZmbcxBGuCH0NBQpKakiHEsXnQ90PIeGyvZt/SFwFOHaHrvfc4EoXTvEsRVV1fj4MGDsNvtoqI581guXbr0Ouipuxu9dZDrN58j1IsQmblWuc57gbpu3rxZpCDIy8sTofEE+LwOdITymshFKtDmFXC7WK4ezOJ84bPP8F7BPtQdPQTH8UNwHT8EHNsHR+EW1DUA0Tbl6vJyqLEgD51eLnsa3l8zE3SNWmcMwjsJo5CfNhYVi8NFYSBfwNdatqsyjahmiLyAug3uVzpgLdE4ZjHhmMWTT/TIkhhUWKKRnxaBXfOHiYrzGyeFYuOkEGyd2gfqzIHInTMEe2JHYG/CSBxMGYW8tLEoWBiB4kVROMz0AxlmVGSZRKtkOL4lpsFtyzymUajJZGV66hmOmqxI1GRG+uQ3JXiOQbVlPKozxqMqy4iqrEgcyRqHY0vG4IOlI3B6xWB8uDoYn6zzx7mNr+Li2y/iytYXUJf9O9RufwYO62+FE5Rgji5Pt/qkqA7v0ugEfRywPgmwAJL2rAeSZncQUNShPu+BoNa/wG3tCJfSAy4WQ1JHwaVFwaVOgkudCVd2LFxWAlCGhCfDpbFYUwpgWwDYF8JlW4hL1jR8sDkZZW8mICdzLtalTEPKzAmYHGPGwLEmvDp8PDoMiMFjfYzC4flocBQIPb8XYsa3Q0z4roCbDG0344ehMXgwNAYPhUaLnKCPhJpA6MnG8HfuJ+T8UagJPwg14fuhZnw3zIzvhUXj+6HR+EEoYamncZuN8PTBUJPIL+oNQptaFyH2YSY8FjgJU+b1BLTfglpS1+YBaVPglH9HIM3mAadulcDVH8iORb0tXuTrvJbKg7A0AY5WC009P7w4FY8r1gN/E3HKnoHxVqvjB2qB82H1MAz2ylqDveQzw87KiwatpOzxPeWlP9ma99129zAmBywVkApIBaQCUgGpQMtQ4Nu2qj4/VspdD6n57m9qB2Gw5cFgO4wXdpfjNIurMGdgK3hiptvQ1z3IsGuj0Siq2DeCyBvyfvoJZ2enjq/CGBmOoqICuFwOwP0VYFEDIC0uKkC31zs36xzVnaXTpk0TIKs58Mdq4K0BZvEc9UJJLKRFEMoq5jabTaREILDjNeJ104Ee13V3Y3M6tPfjum46PKYjlHlXV65ciQ0bNgjgnJ+fL0Ao9ddBqO/t7JvSwPe43JYKtCkF+B+aG7hy8SKOFx/Clep8AUZdxw7Bfewg3DU7cXnHEtR7wUTvkPS2s54Mh5aM91dOxpbJYcieNRTvJo4W4K88g1CPrkZvZ2NTjsuWu++IJRJHLFE4wnD5BkhKB+yRzBgcyYoRULMgdRx2zR2CbZND8fbEEGyaGIIt0/rCOnuwp/q8CJ8fhbykseBri9OZUzQcZRkmVC2OQU1GNI5mROG4JQLVWRGoFiA0Akczw0WrzooUkLYqk87U8ajKmChaZWYMqrOMqF4agfezwnEyaxROLh+I06tDcPbNHvh0gz/Ob34Fl7b9BVeyn0Od9Vk4FFZGf0o4Gd32J+BWngfU50QVdQFABQR9qiHf5VMAK8hbn0L91udwZevv8enmP+GDt36PIsvzKFn0AuqUQXBZmQtzKi7ZpuGKfTZqbfNFyLtDTYND80BPly0Nblsy6rVUXMhOwSfbU3F8UwJK1sZDy4jD8oQ5mD1tBkaZ30DgmMn4w7AYPN7PiEdCo/CD3kZ8N8iE7wcZ8cPedH6a8WgIAeWt8382BSy/jn3fDjXjicCJCDb2AOx/8rhAb6NI0+0BVF5DQu1n4VKC4VTnedyjjbmOCUjbjqOU35tOJR6u7IU4pS1D15xd+L5ahA7WPDym7MfD6n4YbIUw5FZUGiQgbRkPiPIspAJSAamAVEAq0C4VyC33M9hLHd9R8j/6RXY+nthehl9ml6O79V18cP48PNlHG54oW/BTMnNT0iWnQzPCI25Hx8TAn+HtN4BRLxenV+g7K82nL0xrcJNCuCC/6LDpHq2rrcXE8dEir+gtP7uzvwi/nzJ5osj7qJ//rfrVq1eDRUXu9eLtCm0KqvGc6AgtKyvDO++8I/KDrl27VoTGM6elHgZ/q7HJY540CtShKb10VyiP02W7adMm7NmzR6QiYH7QTz/9FMzV6nA4bju3blPX8l7PLfl5UoG7rQDnufgOA1BXexUnygtxvuIg0ABGcfwgcPQdOPLWodbWdqpJNwV0Rd5R+wIcTo/AlglB0GYPwbtJY1G4kPCP1dLvXL7Me+04PcJ0AKz63uAQFYWlsmJQvWQ8KjJM2B8/HLbp/bBlcig2TQjG5slh2P5Gf2izhiB3/gjsiqNTdDQOpoxBftoYFKVHiCJV5YtNKLdEierz5UsiULZ0HCqyIlGZRfgZg4qsyajInIiqrAkQOUcJZzOMOJo5DkeWjMSx5YNxamUIPl3dFefWdcGFza/h4paXcXXbX1CX/UfUKb/1VIW3ecK4RXg2c39m/xYiBF55whMazwrx1ufhsj0OF4snaU+KnJYO6x9xMfuvOPPWX1GZ8RfkJ7+IHfNfxOZZL2PVxFdgifJDwkh/zAz+B9SZQ3BZS0GtFo86LQ7YyirxizxO0NxkXLIl4f0tSTiwIh4bk+ch5Y1ZMMZMRsgYE14dEoVn+0fiF32j8JOwsXgodAy+HRqO+/vQwRmNH4dE4aehUXg0JAo/CYkUrs1vhY7HtxpcnHRmPhgafVs5QL8OKKp/JiHuA6FG/KL3BLwwpA/q7H8DhPuzKXfol9n3pOd6qk/AaXsSLmU0WNjo2v3qcXhf2279+UmxPQ0XcuahXo3Dma1r0St7Bwy2Uhi0ctynHfRA0h2VlwxM/SUXqYBUQCogFZAKSAWkAl+HAj+xF3Z9RC10GXLLPjPY8/Br205E2rZhp30jPv/khHCPuhmS2MJ9pMyXSGDkDdgImKKjo28ZYt8UvAzwfw2jRg2HHsr+ZQBS9vZt8OvU8dZglnA0wA+DBvTD8WNHsHbtGnH+hLve4/Bd57g+//zzu80Tbnh/hsoTvNGJeOrUKZELde/evaCj9c033xT6E0rrzkb2evMdg9xuOjxed9KmpqaK8HjqRKft1q1bwVysRUVFeO+990TV+KtXr4rrwesiF6mAVOD2FKh3OPDBsUp8fPhduI/uh/v4ITiPHYD72D44yzVcsS2AS4n3AhWtH0x4QxbmHK21JmJ/8lhsnhwK2/zhOJA0BqXp4ajMiER1lkkA0tYKSZnf82iWGUeyxqMiczwOpUYgd/4wbJ/eH5smBmHDhCBsmRIK64z+sM0Zih3zR2BP3CjsTxqD/NRwFCyIQHF6JEoXRaJ8cQQqLVGoskSDRaqoCUP3KywmVGREoyqDRavMOJoZjfeWDcYHK/vj1OownF3bG5+s646Lm1/GlW0v4sr2P+CK9gycKnN6PgfoVd/VJwR0A8O2laeFo9CteFyhbq2DgJ+EZ6ygXq88i6vb/4jLW/+O85tewifru+LDNcE4vXIgTiwfgeNLR6BmyTCUZYxG9pS+WB3eB2siBmLNuDAsHdMb6SO7I25QJ8zp+xLK18zBqa0LUPFmEvZkzIVlwVRMnR2DQRNi8NrYGPzPYDOe6RuFn4aE49vB4/CNPlH4YcgY/DRkDP4zJBwPhZjwg5AYfCtkKn4UMgU/Dx6Px3ub8KveJtwfGoNvhcbg22HRApiyaNJjIWNFvlCGzn8jNKYh1L1lu0iFyzXEiEdCYvDjoJH4YOvfBKi+PXfo7QDTpwFefytf+xs41BfhUGc2hNUnQ4TaN7pJ28Z30PkcOpHnw6Ekw21NRIltDcK274BBKYdBK8VT1v0w7Kg89nU8C8nPlApIBaQCUgGpgFSgPShgr+xhyC1LMtjzEw1q3vCfKIWpBnthoiGnIMWQU9jPYC3614P28uzHlTx3p23v1qZZbXhfWwW3koR6azzqPiiBgx5Sd8t3kNK9yLBiAiYdvhHWTZ48+fZygF7nMPUUU/L38xOQikWDvsjyyccfo1ePbs2E1rOiPYtF+WPL25vhdrmwZcvbzYaXEzgSnp04ceKLnNIdeS3D5ZcsWXJdODy15jmxJ7j17vXrIPumYagOj/We6QboDmbV+NLSUuHGpea+gF53wum9fnF9X6fvl71UoL0rwEQx4p/LhQ9Pn8Lx4n1wHDvoqVZ/7CCcxxlevw9X9qxCvZYEtxLXZipKi1QBrJItcgGm4Mr2BOydMwCbp/aFLW409qYRBkagxuLJOXpE5O70OEjpvrzXDtBmP49ForwKRQmHaGY0qrMIMKNxeFEUDiaMgPZGP6w3B2JdTG9smNIHm6YPwLZZQ2CbNxw74kbg3YRRAhLnpYajcEE4Di8MR8XiKJRbogUQrbFEoSaDIfrhOJIRgaOWsTieNRTvLRuEMytD8NlbXXFxc0dc2fY3XFWeh9v6h4aCRk96KsCrrARP1yedgk8DDZXg3dpv4FIfh0t9Ai6tA6AydP4ZuJTn4FB+j3o6Qbe9hHObO+GjN3vi9Iq++GDJULyXOQbHLONwJCMcR5hDNYs5VAlvw1G5ZAwql47EcQtznppRvnQits3ujwxzd8w3BWH8mBAMHDoAXfsNwd/6jMSf+47DsyGj8ZOgcHy3txkPBU3Gj3pPwvdCxuN7oTG4L8yEb/Qx46HgGDzeayKe6zkZ3wueCEOfGHwjjO5PEx4NMeKBsHDRvhcWgfvDovDdsCjhIP2PECMeDjXhgVAWOYoWf3O/cGQyvN4o/l53arbk/uFQI74XGo3v9DLj3RV/FddR5HhVbweANvcawtHngAZHsMPWAfXaQOEidWoEojokbTtOUiizUKcshjs7FZ/nxqJei0exfQkCt++EQSvBY9ZC5iSt/0+tKMlgL4wx5BZNesheMvdRrXSYAbivPTy2yTFKBaQCUgGpgFRAKnC3FCgru/+RnRUHO+w4jGfspTDklsCws9DdQcl33J9bBUNuJX5lz0PXnN3YoCk4aV8JKIlwK4mo1VJRb02Eo3o3HHC3CkDKfJe5ubmiMI0O5AhIp0+fflu6DW/vAAAgAElEQVROzqacpF06+8G/U0cM7N8XeXmHBGOgW6+pokPesCo1JVmEzdMd2vT70jkagICAAJEjlRCM77ljx47rAK8+Dt+ehXeYW/LrWFasWNEIRH3PS25fD0J18ElduE6wTYDPPKEbN24UofFMR8C0BHp+UAk5v45ZLT+zrSvgEv+POXHh04/xXuE+XD6WD8exfLiYc/T4QdQfO4j6grdRa00WRWjocPJ2XbbW9To1CbVqIpxWFtZJwaeb58M2rR+2v9EX78SPREFaBMoWm8EcmQwLbxZOfo3AlLlERdi8gIAmHFk6XhRI2jNvCJTpfbF9ahg2jO+N9ZPCsH5SH2yd2g/KzIGwzxmMnXHD8E7CcBxMGon8lLEoSAtH8cJIHNZdohlRqGT1+UwWR4rC+8uG45N1XfD5ht44v/VlXN72J9Rl/0VATAJNqM80tKdF0R2PE5AQlOHvzzYeg6JDUh57Hk71d7iq/B6Xtr2I85v98Om6bji5NgjHV4Xh6PIhqFkyRhRnovPV0yagInMCaixGfJA5Du9nReLoEhOOLBuPyuVvoGDpNOyyzMDGpMlYPDMa0TEmDBwbgY5Dw/HcwEg8FjIOvwiJwE+Do0RFdxYu+kGIJ7ydoe4PiCJH10LefXODcltvntB4FkVq2c7POwVcOU5CXuYhNfQ2Y8X8rnALsN0c+Pyyx59Ene2PItUBf9TgvStykLaR76KmvkNZAK/Olob99jV4KfsdGNQK/EwrrP2OvfRjw46SC4adZct/vrP66i9tpTt+tyjv3+/W45J8X6mAVEAqIBWQCkgF2oMCZWX3f2tXxTvftRXAoO2Hgfl9lCI8qBXjv7R9CNYU2LT1cFqXAVoSnNlxcFiTcVVLxRVtARxKIq4WW+GEo1UAUj7g03VHeEggRTcjW2xsLAJ7dkPXLgHNODq9cpLqbtIAP/F3nQM64V+v/BNpqSkitLkpQMrPJ9ziObz6z/8Vn9VVf58m+87/n73zgI+izt//3ln/qD+pYkE9Pc/zbOedXQS97gno3e9+p5DdgFjoLWV7QodA2m422fQCKgooPcnuzm56AUJ6JyEJHekIpG55/q/Pd3ZgiZSAgAFnX69hZtvs7GfJzHzf83yeBx988AGampoYm6D3lpaWMoBGMO1isJF8KCnx/aeAadROf7Ft+7k9J0BQzzmBeVLafv311yw1nkKpKJyKWuO/Z76+5+Io+h1pEv5f/RS/67lbJN4TK3CzVIC6H/jAvfZTrWiq2IKTDZvhaCmCvaWYKUed5D1aZ0YbZ4TTomMXCc8mSd+4ra2kGHVRK6s5Ep1cLHZ/vQhps6UwLfgYuXqChL6ojleingKMGBzt/YFMBHG3J6tRlaRB5pKJ+Eb5X6zRjkHq3LGwLvoEGUsmIjN4MnLCZ6BAPwOb9TOwNWomtkVT6rwPqmJ8URvnz7xI65NUrH2eWujrEvzP2ArUJ/tj/8px6LRRGjypPMnn8ym4rE8y5SefDv80HNxTcLifo+ed5t/BaXoOjrSX0bXpdbRv/BNOrHsPh7/9N/avGoNdK7zRvHwydiT5oYFCnRL9GZSm9nxSfTYlKdGcpEJTkhy7E2aiMZ5+HwW2xiiREaXB6lAtYoMCMDcwABN8lPjPxJl4e+wUPDV6Ku790Be3fChH/w99MdhLjn5SFUuEH+CtwmCpHygBnlSfBP1+LoDzaoDSwVIFfumtxJ1eSswN+F84rc+zoKyr12Z/Lkzt4giwz4bdEolO8iM1R7F29PPBxZvjMQNaOSO6bOHYal6DxyxbcCdX6pJwlU6Jucr5MFfZJrFWmCS2yiTJatzycxi6id9RrIBYAbECYgXECogVuFYVyMq69bbMynAJV4fbTI143FSB18w5UFvXo9S6Cl2mRKaQOZEZhjZrGE5z0Wjl4tBljoSDKU506Nj6LRyODjhZojsNNK/OTQBCV2dt/Fponbt27foBvCNIGh1pwMTPPgEDlgQ9zwsszwNIu71u1MgR8BrjhZycHOb9SJ/sCbNICTp58mS8P+ri66LPHzHiXRYi5fn+5ubmM23qFwONBOPIToBUs57vv5r1vNC6COJebNtuxucEYO0JQWmZ/m+RGnTFii+xYcMG5hFKgJz8WcmWgfxaBeh5oXqKj4sVECtwLStAjfVd6GrvxJ66Ohyr28za6l3NW2Bv2QZn0xagKQ/27Hg4CI5adHCaKW35JlCQ0rHcbITdZERNohabAr2RsWQCCg0zURzrj5oEChfiPTRJncnS3n9CheiF1Kv8dpHKVYW6ZA1KYuRYpfXCas0YrJ/HJ85nhUxGoW4atkXOQonRF+XR/qiM9Ud1vBzVCf6oSvRFDQFJAQa759Sez/uKnp3XJqmx54tJ6GJ+oc8Baa/yrdXcb2C3PIsOywtoM7+EU5v+xFSgx1f/F0dWSFkK/a5lk9CcPA07CICSV2myH7Yn+qIlyR97EvywN0GBnQlqNCdp0ZCiRU2SBuXxGhTGaLHRoEFimAoL587CBEUA/j1Fjjc+9cMT3r64XybH3VIV7vFSo59UjXulGkhkWki8tczvk4eeCki8A/EL7wDmA8qAqFSOW2UK3MPa3am13f+GaW+/GoDzx6yDlLMPSBWQjFWgr5cS/+szFg7ujyBAfq0AqYN7FrCOg8sc4wakFBZ3E+yLmBr2hxebuix62M0hcKVHoMtiQLZ5JX5rLoSEK8W9pipnf3OVS5JRdUBiK0uVZGXdeq2GS+J6xQqIFRArIFZArIBYgRu9AqtX33KPrW7APZuKB0pW5w6SpOb1Y8t0n6b0xv+RbKgafL+t3PyYdSve4XKRYlmPXZblcFkimarEYYpiILSTC4UjPRKutEggnU/QbLdEwGEKR3vuF3C0nwS1J/7YkCYCecJ0/uHwjwOwtO5jx44x5V53SJcYH4eEuBgEajXwGv1fkCL0Qq3vl3p85MiReO+99xASEsIUgZ7fhRLFR44YyatVu8HVs+sdwdSlUyZPYhDNE3AePnz4vNvf/fsQmPv8888h+FN6rsNze67FMileBWDYfbtuhvsCBKVWeMHPlrxBqd6rV69Geno6CgoKUFlZeU5YUvffoPv9a/FbiOsUKyBW4NIVcDoc2NPSgL2VhXDuLAWatjDlqL2lBGgpRFfhCrSxllYDuswG5tV5IwNSdoHTrEeXNQpHN0Ww8KGNs8ciO2QKiqJmojLOB3WJvtieSG31CuZnybeu+/fKFvumRF7ZWp+kRqF+Or5Vj8Y3gVJsWvgxbEsnIE83GVsNMxkYrSR1aLwfticQDBX8U+VoSPJDY5LvD77fDwGpHHUps7Br+SS0s6T4pwDz8yxtnODViW8+xL7k6diZMh3NyT5oSvBDU7wSTXEa7EhUYUeyCo0pajSkaLA9RYPaJDlK45XIjlYiLVKNL0LkiFjoj0CtHyb4K/F/05T482dy/NHbF094+aP/GCVuG63G4NG+GET3peTjqQS1xt/t9vC8j1LipX64mx6j1HiZHA9Lfdk0mIUKkYJUgXulStzmrYLEmzxFKWGe4Kgv+jMP0J9Hm/yPBaT3S5WQjJXjfi85fj95EjrMr1zlJPtzFaQgb1Pr3+EyJbAWe2qzZx7CFwCMN7qKlPZVTrMOdnMM8312cUast63FP0wFuMdScowl3Nsqu/rbytbelVZ0vySreCCNfSTp6Xfc6MM4cfvFCogVECsgVkCsgFiBq1mB9IohD+c05UiyqoslOaUlksyK/D6Z9dskuZXF9Ng91qrMN2wVpZ9Ysk6uy/gGx60xgDkEnRY6ETGik9OjwxriVooacdKmQ4eVUnt17qvVBvZcR0YC7Cf2w8FS7IUkewGWCkDT4z6FOZ0BoU64XOTX6YDT3gUHm+xwdHXC3tUFu8OBLrsDHQ4XuhwukEjV7nTB4XKxhkjS/fBQ1nN+4cEwASlK9SaI1R3UxcfFgqaE+DjowsPx2Wef4l/ve6o8L+wVehZs8q8n79D333uPKUDHfzQOnMWMzs4O7N69Gx9++AFLpe/+Hs/7wudWlJf/4Mt0dnZi5cqVP9j+H3yf+HimPj19+vR1V5AeOnToktvXfXtvlPsEnpctW8b+D5GVAIFQ8gilQKwTJ06AgsDOd6P/ewIQ7b58vteLj4kVECtwrSvgBFz8MejIAQplKkDnzmKgeRtcTUWwN2/j2+zLNqLTQsnK5PlHSi1qa+Uh6Y0CH6iVnk10YdMSwTxUnVwUDnwbDPPCT7Fp3ljkh01GqXEmauL90JBErd3+aEzmPUcF9egOeqwXKUgpLIpNiT6sFT0/eApWKz7AWrIJWPgJskMmYbN+KrZFTkdFtC9qYuWoT1RgeyIfMNWc5IfmRD80JfnyU6IvmpmPqQqNLIhJywCxUA9SfJIHKaXVNyf44cS3/4I9/RU4zM+jzfIqjm94G7uWj3e3w8vRQtA1WYHqFCVKkhUoMGphCtPi8yANQueqoFD6w3u6CiMnyPHaR/54UuqPx0cr8PgHStw3WonbGHxT4Zax/rjD2w93yfzQV+aPft7+uJNS4GUqBkcHSHkvTFKEkh/mLQx4apgSdLC7bZ5ef4e3GgyQyhQMnt4m0+A2bzVu91bhTm8l7pVRQJKoIL0caHoPwWRpAO6UzcRT42fh4MY3egRInZZnWSu+57xHqlPzc3Byfwcs0ehk5+rh6OLovPyH6sub5jFzFDosBjjJ4stK+94ofM2tx33WzZDYKlwPmitPPmIpP3lfZk3JoIyqkn45DZsl1tr1ktTKx6/msEpcl1gBsQJiBcQKiBUQK3AjV8BW+bgku+zkL6yVkNhqIcmohiSjDHdaK/AGtxVBnAVbM77AEZsRbeyEg7zI9Ax69uSkinzYuiyR6LJEwXGwkQekLpZnT5n2ZyaXi1q8HXA5qZXYDqe9Ew57B+xdHejqaENH22m0nT6J1tPf4/TJEzj1/XGcPHEMbccP4/Sxwzh57ChOnjiBUydPou3kSbSfPInO1pOwt5+Cs7MdTkcXWzejp6RjJQB7gRs9Ry3npPC7uMIxngU5zQ7Q4MMP/g8jR/zzylruR41gStT//ff7WBK0EHPnBLrhKD1+YeD6z3f+Dr0ujIHk832VtLS0HgFIUjfu37//fKu4Zo9Ru/ipU6d6ZAPQm6CooAqlkCTBo3b58uUsKIm8XIuLi9HQ0MDqSSCUQLvQHn/NiimuWKyAWIFrUAH+GMFn1gPHjx3BjtI8nG4qOeM32rWzBM6dRXBVpaHdFocuLuqGBhCelgDUstrFRaIuQYO0uePALf6MqS4romehlpSVHi3lvQmGnm9bBEBal6JA5uIJWKOUYv2ccTAHfYyckEnYGjEDpZE+qIz2RX2cHA0JfLo98/ZM9GNJ96QiZSn3BE6TFKhnANQPLYkzsTtxGlOW1iWp2XONiZRU74uGFDkalqnQ/LkSu76agd1ff4I9y6aiMsofWeFzsCooEGHztJgVEICxfir8c6oCb0zwxxPj/TBorB/ukfkzIHmHt4qpOPtKFUzReT4wJ/qB9m4l613ecjw6ei4k42bgd2P8ULbibcB6ZS32MD8Nz+lCrfp2yyiAzsHNMTwcvdkBaTf422mJYnZfKdxavJy2FX3MFbiFq8ZtXMURSUYlJNayzDuzG07ebir/9408jBO3XayAWAGxAmIFxAqIFbgaFbAW3yvJqXpYYi79vSS77KiEK8Gj6eX4XXoJ/sBtQZJpA6qtX6KNiwLMOnZF1kGqGDN/9bmn7TrU9kInKXaTDp27yngPUjcgFaAoAVGHvRP2znYGQ9tbTzEYShD0xLEjOHb0MA4f+g6HDu7Hdwf24cD+vdi/bw/27d2Nfbt3Yt8emnazae/e3dizZzf2792Lwwf24eh3+3Hi6GEGUwmsEmilz7mY56YAT/Pz8y8BSOMQHxeHuJhopG3aAAKlo0b88/Lb7j0g6KgR7555/6X8TT/9ZDxaW09dEAyQarEncJGCmioqKi64nmvxBNWY2vp7a5I9gdALtcZbLBZs3boV27dvx8GDB1lYEn0Xgr7db/Q9Be9Q4f9V99eI98UKiBXoPRU4+3fK/z3Tv6db21BfUYLWHUWw7yxhnqMUzNS5swRddVbYM6LhMuvQYYllFwR7cvGwN76G2QGYI9FhNeL4pjAU6KZg/dyxyAyehK2R01EZ74O6pLMhRAIkPR+U7C2PsTAm8hxNVCJ98QSsVEmxfvYn4BZPQG7YJGzRT2NwtCrGD3UJpPpUYkeyEtSO35RIylFf3lOV2uypRT+R1LGUUK9gUwMlwaco0JSsQGOyCjWJGpQmaFAQo8YmgwpfBgcgfI4GarkCn06fib9N9sXvP56FB8fNwj3jpqGf9wzcT8nwY/xx7xjyB1XiHqkW/aVqPOKlwBOjffCElw9LQT8fGBUf691gVPh97vFWYLA0AHeN9cXjY/ywOupdIOP5S3qQwvws862F+Tn3/FnA8jvATNNT/DJ5mZqfOztZnofD+jvYuf/AyemYBynfXn+TK0h/AEgj0G4xwpEWjUTrWvSxlEHCVUNiq+qQ2MpcEmtZx30ZlY4+ppI5V2NYJa5DrIBYAbECYgXECogVuJErYK4YJrGUcRJz2aoh5h2tEnMFhmdkYL11NY6Y4tBGik/WbkfG51FwmSLhMund6hhqXaHQhp4ZvvMnKMFor82By2EHnJ1wOLpgt3eio6MNbW2n0Xrqe6YKPX7sMI4cPohDBw8wELp3zy7s3tWCluYdaGrcjsaGemyvr0VtdSVqqipQXlmD0ooqlJWVo6y0BOVlZczTsbqmBpVVtajZ3ojGhgbsbGli6zn43X4cO3KIQa32jg7W6nx2QHzuIJ28IQkeXgwyEiCNjY5Cpo1DW+tppKelYtTId/H+SEqt92y9v4rLo0bgn+/8DdlZmWCK2AuoYevr6y+67cL3IhBIbeDX+0bgcP369ZessbCd12ouqELptyZlKLXHU2p8ZmYmysrKmOXBkSNHQDYE1BpP/18u9H/metdQ/DyxAmIFfnwF6O9ZuGjmeaHD6QKOHjuGfGs6jjeUAs1b3Z6jxUBLEZx1GWjNTILTHA6Yw9DBRbGAkN4IP3u0TZRSbzFi99cLYZo3FuZFn7IU91KjD2oSfFGfLEc9gUEP9Sgt9xYY6rkdrN0/iVSfFMikBbdgPFaqRmP9nI/BLZ6I3NCp2GqYgVKjL6pj/VEbL0cDBUwxewCyD6D3arA9SYM9iTPZtCvZHzuXq9G8PAANSQEojpuDTWEBSF6gwjyFHyZOm4H3Jvri+U+UeGCcBk94+2GItw9uk/lBMs4fko/kkIyltnclHvDS4InRARjipWFp8PdJ5Rgsk+MBqZy1x98mU0LirYFkbCAkY2cz71ABtonzGwOKCr8ThTSRwvcubyUGSeV4aIwcmrn/BjL+cF5A6jQ/A1DIEvccHOZn4TTTnF92cc+DPGwd1ufgsv0eyHgByPwjkP0ykPMKkPsqkP86UPAakD2ZXbDp5MLc5+7COfxN3GbvAUnJAsxuCWXjl+8yohFmW4/X0zbjf8zbIMmqgsRafuCB7FpnH3Nx4I08nBO3XayAWAGxAmIFxAqIFThPBR7cVNznHlvFMEl+/YOSzJpXJQRAzSXDHkjdOuxXpqq3JabiNyXmrcMeSM0fNshU/qaEq5JJuLL8fuZt9dOt6ci1UrhEJBvkkUq0g9OjkwtHpyUMdnM4Mz+nZF5SjpKvGtIJoPYEkBrQajHCmbYUx7duhKOrHfbOVrS1teLUqe9x4sQxHDlyiAHR7/bvBQHRXTub0bSjAfUMhFahqpKHn8VFW7ClMB8FudnIz85EXpYNm23pKLKloTQjFWUZG1GVsRHV3AaUcRtQZEtFUZ4VBTkZKN66GaXbilBdWY7G7XUsFGf/gQM4cuToGfDFD4wFn1KwJPuLt9jH8QAyJhprvlmFzs52NlLfvWsXlAp/vPOPv15xgJOn16jnMqlKR454B4sXLUBXVwezDiCv1vPdKAE9ISHhkpCUviMFB13Pm6CqzMvLY63qBCWvFQAV1ksgmAAoTbSckpKCb7/9FtQaTyCUQqMIhLa1tZ0DQAUYKoLR6/k/RPwssQLXrwJ04YP+9mkfQPuCDLpYuHYNUpYtR9iShaiyrQOolb65CI6WYrhatqGr2orOjAS4zBEskIk/Zoa4/bd7J4Cgi54XAqXUIdKZbkCVcRbSAseAC5qIAr0PqqLl2BHvzxSV25PUqE/iA5kESEog0RNMXvVld0ASDyzdn3XOY/z2dP9cPrGeWuFVMM31xjeKD5A+ZxwyFn+C/NBJDI6WGX1RG+fLQphIAborRYldyxVoXq5E/bJAFMUFIsugQUpwAELnqSBXyeE90xfvTJyJF8b74AnvWRjo5Ys7vOS4w0uJe73UuEeqRl+pCgO9lOhLSfFeStzvpWBq0MfGKPHgGBUGShW429sPv/T2w23ectwlJW9PFW73VuM2bw3u91JiiJcCD0ppUoICfgTYJs5vvFoQIB0oJc9XXzw8WomHvJT40PcDOCwvwGU+G67kMPMt97A+D5f1ecD2ezgzX4Qz+2W4CH7mvcbDz/w3gII3gYJhQOFwoPBNOAteh6vwjTMTCv4E5GhhN8Whkwu+qRPsL7hPMxuYH7SDWwoKk22zJCLesh7DLUW43VK2VWKt+u6+7EbcLgLS84wqxYfECogVECsgVkCswA1egX5ZFc/+png3fsGV2yR5zZBkNmBw/k48ndeIh62VuyRFTbilcDuezKvD7QXNGJBbj9k2K5oyEuCw0qCJfEUplIEfQDnN/JXmTo6HoNQq73kScj44Su+nqcusR6dZjw6LHm1mPVpNBpxOC8XRjCR0HjuEYydacfjoCRz87iAO7duLA7tasGtHIxrr61BbVYmq8lIUbyvC5s2bkZ+bg7wMC/K5NBSb16A6fQV2Wr7AIUsiTloT0MFRUJQRXVw0m9OyMNFz7ZYonOTicMiShBbLl6i2rEZFVjqKNhegoqIcjY2NrCX/8OEjaD3dClfnacDezgDZ0ePHGUTrCSSlQB7y1KQbKZHo9tVXX+H999/HqFGjWBr9pVrmPUHohZbfGzUSY8aMwd69e9lnXOgfgnm0PQQBBUB4sTmpJ8kv83rfyK+TgOXFtu1SzwlwleY0ef5etEyQmAAwqVWpNZ5CsKglXryJFRArcHNVgC68CBdfPL+ZoBAlEEoXQAiGVldXs4sjpBanfQzth8hXmC6e0P3ouHgsXRqENfoAOOtt6Ggphb1lK9CUB2fpGrRbyW+UOiz4YybfwkrHyXOPlZ7HzZ9qmY7LLpM7gMlMIVJ6OOmYbwpnx2vyGj2xPhip88dj/Rxv5IVOQmnUNNTEUUI9qSqvMQR1r397khK1yRpQyjwtN1K7OyW6J/JhSI2JaqYIbUn0Ye3vjcwPVIW6JA2qkzWoTeYBLvMHTVRie3IANi34CF+qvbBu3iewLpmAnPBpKIzyw+ZoJUri1SiLUyM/JgCphtmIm+cHH7kfRk6W4xXpTPzmw5kY+OEM3DvaDwO85LhXpkIfNqnZ8r0sDV7JApBoeYCMh5+DpdROTUpQBfjXKBjgHCRTgp4bxEKOSFWoQn+ZCgPYff41BEDpff1kdJ/CkOQYKKbFXwNALEd/VlfPOf970G/Sk6mflCD4WWBLIHSAN72XV4z2kyrQ3+0bO8CbflP6LRUYNFaFodOm4qhlKDqzXkFX9h/gyH0bzsLXzoJPgp89nt52w1JSjw4H8t+GveBduLKCYE+PRxcpSEnQ0CNRw4UvovxU+68f87n8WIUS7vnxSTsXg/np2ZCYStt+bcntkuTvgcRcLSpIb/AxsLj5YgXECogVECsgVuCHFbDWPCKx1bXfba20P8YVdz1pKz1+v7n0oMRacXCQraztEXMx+phK8UfLFkRYN6LFGgcnFwFnejLs5uhz4OePORnposEXwVGTHq3pOpxKDcfxjWE4sn4J9q3X4/tdjTi0bz8PRZsIim5HTXU1tpRXo3DrNmzOy8FmWxqKLOtQYVqNFm4FjnAJzEeozRINOrmh0Cca3MES1qOwKBcpYC16dJijcNoahxNcAo5x8dhn/Rz12RtRWVSIutoa7N21CwePHMfJ1i447E60t7Xjm2++OQe4nQ/WMTCXkABKZRcG4sIgnQCgr68va7t/b9S7P1pR+u4/32GqR2H9nhDAc5m2gyDgl19+2SP4SGDgwIEDnqu4Lsvk4Xm+ml7qMYIYBD9pIrhLvwFBavq9SP1FKjBKjD927BgDvwK0Fr4U1Ue8iRUQK3BzVUDY/3Z2doJC0kgRSsFppBIntThdKKELJrTfoH2IAEO772/o+XCdDmGz5diTakRHRizaNn+DjoJVaMtMQgf52t1gCfV0XOchrgFOYdu5SLSZo1AeI8emQBksiz9FgX46SqN9UZtAQUzya6sO7QZeCXzui5+KPQkzWfo7qULPKFST5cwLlFrga5K1DKTS8+QTujthJvYnTMHexOnYmeyLphQFalMCsWbeJ4hXeyN29hQYA6YjSDMLcv8ZGDd9Jt6dOBMvj5+FJ7wVeMBbiT5eGkikAbjbS4GHx/gwFecAqRp3uyGop3KTQJjnfXH5RqyHJxgVlnv+PQh+ngWg/ujvrcBAbyUe/EiDRz4JwK8nzsNTUxfiuZlL8Ee/ULzsH4bXleF4Q6XHm5pIvD9nMXZbRsJROJyBUUfB23AUUmv85YBR4bVuNSlTlb4JFL4GZ96nsFt1sJui0MUtZVZZP0dA+oPxjFmP720x0Jgzcae5CrfnlKGvqSjgh4Mq8RGxAmIFxAqIFRArIFbgxq5ARu2jA2x1HYMtFcfutpS2Sqw1OyRcbeevTcXO+8xlGMHlYq31K5zgYgDmH0pXU3Vos4YyNckPTiI8fHx6+hzB0Q6TAW0mPU6mhuPYxhAcXrcE+79dgn2rFmLHV0HYV1GEhoYdqK2uRVlpObZu3Ya8vAJssaWjxLwG9eYV2G1OYTGq3UwAACAASURBVBCzwxrDzOVJoeNwe7yRzxsBT94ftSct/mQJQO8ntQypZiJ4uGoKZW2R33Px+M66HLsyv0HjlhzU1W9H097DOHH8e3R1dIACeWiw3H0A3f0+vaa5uZkBUhqkCxPhB1IsJSbEY8zo//Kp9B6hTBdSip738VEjoFGrmCXApQAfPU8QlVSTPdl+AqS1tbXXnZaQryeBzfNtIz0mTFRvAhukiF2xYgXWrVsHjuOYIpQgNCnCzqcKFX4Hz/l1/5LiB4oVECtw1Sog7NtIDUr7D7owtXPnTlRVVSE3NxcbNmxgIJT2HYKlBl1EOd8+hvYr53vcEBmJuXNnY3WIioUMgi6ypYfDaeKVmDAbmCKTQGNPj48/5esIjHZwBEgj2eSwGNFhNmLfqsWwLvwY62ePhS10BooiZ6EyVo76RGpbV7Gwou6t69fy/vZkFWqTtUxBSmFJFIrUwHxPyftUifoUFbYnK7EzYRaaE/1Qm6BCabwaOdEarI2cjZSwAIQu0iJgjgrjpvvjzx9Nx9PjZuEBmR8GjfbHfaNnYcAYH/TxIh9Qgp8qDCJVn1SO+0jZKZXjbpkat8k07HlSjIrws+fQ8MaqlQBF+TmpO88qSnn1Lqk/B3grGfgk1eeD4zUY8nEAHv1sNh6fOBdPTV3EAOgf/JbiVXkY3lDrMUxrwDCNAcO1kXgrIBLDtQa8qeEnenyYNpIB0r9rl2LL+tFw5A+Ds/ANOAsFyClAz8uZU8s9vf5tODe/AWfBn4HsRegyGZmivYsLEQGpe0zTxWzDInCCS4QPKUmzayCxlqyUcFXeEtO2397YA0Fx68UKiBUQKyBWQKyAWIEzFXjIVv7kb3LoQF+5X2Ktdv3KVIJ/pBZAYcpArnUNTlqj4eSC0WENwWlbOLosOqYm6byIJ1lPBnTUTs9a6k06dKSH84rR9SE4tG4p9n+zCLtXzUfzV/PQtGw2qhPnoCorFVu3laAwLx9bbSaUmr5FnWklDluSWct8OxfNgCZM4YAplIFQUuu0crFsoErbRIM8Cn5q42J65KtEr+90T8Jyh4XCNChoKgIuMxnYR+IItxy7stagaVsedjc24MjhI2zATYPrCymNBFBKg+zy8rILQgCnw47KijLMnD6VqUkvN8DpvVEj8OEH/0FlRfkFP8PzCYIIdCNgQNtOCkthWy80p9T7630jpdeqVavYtnkqupKTkxkIJdhBYUmlpaXME5YUoQRCSRF6KRXt9f4u4ueJFRAr8OMrIOy7aE20bLfbmV0Iqc1JEbpt2zZYrVamFqeLK8K+jfbB54OdF9rfXehxuli0eMlSyNVqZEUFwGUxwGXWg45JlFRPk9Os4y+6/cjjZ0+OsVfnNbyFDh0H27lYHN2gw9aIWUgNlMK26FMU6mai2ChHfRy10wvt7CrW4n4tgWj3dTcl+WNnoh92JtHkzyZKny+JVSIvSo7UMD98vdgHgYFqTJIr8N4Uf7z8sR+eHjsLv5XOwONeszBY6o8+MiUe96L095noL/NDH5kCfaVqSLwDIfHW4g5vFWthHyDzxz0yOZsIjg2U+aO/VIW+MprcLe5StQhJb3DF7EBvsjEgCwQlU30y9Sf91jI5qPV90FglHvhIjSEfa/Dop4F4YtI8PD1tIZ6fFYQXfYPxqiIMr6t0GKom9WcED0HdIJSA6JsaevxS01lQSsB0uDoc3371MVDwFlyFQ2HfTP6iw69QQToUyP8znAVvoWvzcDjzpsBpM8BB57iWSNjNkT06V746+5re3aLfyhlB5/9OUySOWeMwIbMQEq5yi8RWWSDJqJl2ZlAlLogVECsgVkCsgFgBsQK9twL9syqG9M+sm/2orXr+o7ba+f0z63wlXNWkfjk7Ft5irvKW2KoVt3PlgZKsSkispfiLOQ9RlrUosS3DaaYY1TP1C2u1sRiZD5HDzKfUd7pB6aVOjAR/Uea3JniukdeoG4y2pobh+/XBOLouBN99sxh7Vi5E85dzUL9Mi4pEDUpjlCjQ+yFvZQzKLGtRa16JPeYUnObiYLeQlxt/Asc+h6lyDCwNmAAmDUZZmzwbmJKXkNv3rYfqHf79NKjVs0Gt53eg781/hh4ui55B00PW5Wgo4NBUV4WCwnxERBoRHR2DxLgYUGr9hQbWBPI8B/eeqMDp5H1Jjx07ytSk//nff/Gg9L2epNuPwqhRIxAbHQ2Hw+652ksub9++vccp8ampqZdc39V+AUFOCmpKT09n84qKCrS0tDBVWGtrK4Mj5/tMqjO9lybxJlZArEDvqgD9fXbfF57vMWGr6e+YLnxQWzxZfdTV1aGoqIi1xtNFErIKSUpKYgBUuGDlCUQ9IemF9s89eTw2JgahoaGYM28+fOVKZEQGwE6+1syGhg/86GLHCfIZ1fUq9SjfVcEfz/hWegIVBEbp2BbBQO/JND2qk7QwLfgYafPGIyd0GooMPqiK8cf2BDmaE/3RTJ6jTEGqBnl8Ugs7n+xO6fVKdp/Um02J/qzl/RzIyfxK+Vb4BhakRMCV1uuH5kRftCT5oylZiR0pWuxICWDLtYlKpgLNN6qQplNg+RIlwuYpoNQo8ImfCv+aIsefPvXH78f5YYhMjr5SJe4dI8dAL5r8MYjmMgXuYhP5d8oxSOYP8vu8S6bCrRR+xHw+lXhY6osHpb7o5y1ngUi3epOKlH8vJcuTvyhBtCEsUd7X7f+pEQHpZQFSt/rSDZjJR/VaK0uFdndhTp9J7e4DxyoxeJyGwc+HPg7AYxPm4NeT5uG3UxfhmemL8LzPUrzoF4JXFeF4XanDUJWOgc5hGj2GawmEnp3e1PDPCSCUXkPLwzQReFOrx5ta3cUnep1bSUrz19QRiEyYAmwm79E34bgcQJr/FvMqdRW8DhSSenQokPcnpkS1b34fzqxQdi5r58JhNxthN5GYoPd5I19q3HEtnqduNMon4C1SwnEoIwnTOeshia22vW9GxRpJdvl8SW7zNMmG+nt676hQ3DKxAmIFxAqIFRAr8HOvQEblfyU5tXZJZjUkmVXgQWg1fpHbQK0hlUNM2/YM5iqPjErPRqIlDTu4FWi3RMNhpgEcf1JE4PHHnGw4mYrGwGAieYy2MzAahtbUEHy/MQRH1gW5wegiNH85H/Ups1EZr8a2aDlyI3yQETIVGaHTUPtVEFotUXBw1OrXe9oTWYiFWQdqpSRlKQVA7cxdg61ZaQgOCYU+IhJJRiPiYy7cbk/+l929LgUAIMwFaFBaUoIpkyZg1Ih/4v33RuD9USP49vtuwHTkqJEs5Gnq1KnMT/NygeDRo0cZVBAAwsUgAbWuX+8b1YNaZYW6XO/PFz9PrIBYgatfAQGG0v5KWKY53SdFKNmOCCCUwvjMZvMPPEIv1hZ/sf3YlTyXEBvH9u2R+ggsXRyEubPnQCFX4MslKta9wF+U6z3HK89juQBDKYQEJn7ij/v8sb+TnQcYsOereeAWf4x1c7xhWzIFm/WzUBbjh5qEsynwBDMJeFLyOwUf0ZzS6qnNvTHJ3+1JSsty5g0qhDc1JNPrVKA5tefzYNWfX1eyBjWJGhQnBCArdjbWhmmQEqRBqNYfM+RyjJ7qg7cm+OGZj/0xxFvOQowGjPFHfy85C7gR4Bqv6lSxcCR6jEAmgVGaKOSon9srlOb0PM2Fqa/7MSEMid7T/TXC+4V101ycrqQGnq3qtHzlgFQAnjQXwo749fH+n6QMHTROjYfGB+CRT6jtfT6enLIQz8xYjBd8g/GSfyhe84Cf50BNBiwvpfq8ds+/qtEjUCdnbfGOwqFMOep0zy/uQ0oqUyGUyTPN/lW4Cv4BV44GnazTynN/5bn848YCnvueG3tZqIke+2zJGGfOxP/LqMavMsshyao7KTGXP/NzH3qK31+sgFgBsQJiBcQK9NoKDMisfP8xS0Xd3dYqSMzl6GMpx71cCSSWCvQxl+MTSxZM1q+xzxqHDkskkK6HIz2CtaELg6cfeyLDX201oMtkQLspAqfTwvH9plAcW78EB9csxt6VC9GyYi7ql81BRYIG26KVyNX5gnMPxFq+WoATm/S8pyhngIMTTk56x8kawVqayKuUatVpjsRJLhY7zcmIna/EkkULEKI3whjNhwOdbxBOCica+F/s5gkLjh8/iuSkxAvCUfIhHTXqPQZIs7Ky2GovBWC7fza9ntpQz7e9no8RQCWPz/P5eHZf59W871mPq7lecV1iBcQK/LQVIBhKilAKSxP8QdPS0lhr/BdffMEUocKFG8FeQ2iRF+ae+6hruRxPoU1RRuhCwxC0cBEDpEqVCkv9JmLfJiPrLoA59EddZPyxx+BLvZ8u8hEkdbG0Zh26yHM0Iw67Vi5EztIJSJ8tBbdoPPLDpqA0ygc1MZRQ788S6kkNShPB0aYkOSgsaVfiTOxI9EddshoNiXI00WMJM92KUjmak+XYlSLHnmUKtKQo0ZCiRXGMEpl6f6wM8kXIXDkUSn94z1Lgb5PkePNTOVOBPu7th/tlfrhXKsetMi3upBZ2qRwPe/nhIdb2TJ6PovfnjQhnCVqf9fGUs9R2Apr8457KUnrd2fv9mAWCAn29CHzK+fAjmQKDx6nw0MdaPPJpIH49iTw/F+LZGUH4g1v5+bKcgo90eFMdwXw/KfyI+XySUvPMY+T7yStBBfVnb5i/ronAtMUanMp7BygkH9JhrNX+4nCUfEb5ECYUECj9sxuWkgr1L0CWP1OMs9T6HymKuNT+5mZ6nmxTDloSMNqagYHmatybUXxcsjFfBKS9dlQsbphYAbECYgXECvzsK/BwRsXk39JVTa4cEms1Bpsq8HZaMVSmDGy1fIk2SnU3k7dYBDo5aq0JQxunx2mrkFp7FSCk2YDOdAPa0/U4uSkcxzYE49DaJdi3ehF2frUA25fPQVWSFtti1MjT+yBjyWTkhs9A01eLcZqM4jkj826jkCUBQva2Eyxe0Uqt/jTI1AGmMObftOMbPWLmK7AkaDF0ev0FW9YpEIR88gj69exG6ionirdtxeSJn2GkoCb1UJGOGjkSixYtuox1/vCTSdnaE7hAii1SdQnQ8odrEh8RKyBW4OdYAYKdNHW/0b6CLqqcPHkS3333HcjSg7yMya7j66+/BnkJ075HaIcnEHq94WdP9n2x0TGIijAgPCSUAdL5c+ZCq9VAM2MiC2o6xcXCaQrv1YCUjlvU3WHneCuAQ2uXoiB8CtZrvZC24BPkhE7FNsMsVBMYTaA2eIKifKs8KUJJ9VmXokZdkpqFJG1PVqMlWY59ST5oTlaiKikARYlzkBM3G2kRWnweosXSuQr4yn3x3+lyvP3pLDw7zhcPyvzRV6rAbVI1bpFq8EupGr+UBeB2aQBulwUwD1CJtwaSsRrcw7w+VSwQqY9MwwKSbkQwKG6zW2lKXp/eBEQFOEqw0x99vej/hD8DpuT7SsD0jO/nJ1r8asIct+/nIrzAUt/dbe+qcOb7OZTa2YV2d6b8pHZ1YSKVp7AszM/1++Sfv3Zq0CsBrm9o9Bg9ZwGaMv8N5L8FRyHBT15JemlIOgwgtSml3he+CkfB27BnTYfDEg6HKY7lAtg58ta/Cuf+P4N1uEwGdHJR2GlNxL84Drfa6o/fLSpIf/Zjb7EAYgXECogVECvQmyuQVTZOkksBTFvx13QzIrh12J6xDKcskeiwRANpUcxX1GmOgstsACXssla79KvjOUQhTB3pEWhNjcD3G8NxZH0IDny7GLtXLkTjF3NRkxKA0jgVCiP9wIX7In3hZ6zNntSsDosB1J5PE6lQSeFCXmm97cSNfEoJ3vJK0kg3zCVIGg47F4mdqbEwzp6OoMULoXdDUhrsew6+KdyjpqamO0O4yH0CDgQe7Pj++xMwRhkwcsQ7Z1rt//XeSIwePZqpsHoOXX/4cZT27rmd51smJRdtP3mAijexAmIFxApQBbrvd0iRTqnxpAjNyMhgbfHLly9nQUmkQPeEn57L59vn9KbHoqOMiNTpmYI0OGgJFs6bh9laDRRKJTSzJqPsKz06rdG97rhFx1HheErdIo5MIw6uW4yMoAnYGChD2vzxyAiegnzDTJRG+6I2ToEdidQ+T2315A/qj8ZkFRpSNNixPAA7l6uxfVkAtiXORppOiYT5/pit8MPkydPw73GT8RfvqXheOp2FIVHq+y2yAAY/H5X64jEvHzzk5Y8HpHLcL5Wz+RCpPx6T+uIJ6SzcJ/NFX28/DKBEeRm9zh+Pe/niYSkpSuWsdZ6AqQgbr6St/ad9D7XAk/rzf8bIGQwdIPVn1gcPfqTGo58G4DeT5+LZGYvxR19Kew/F68pwDFUJwFKAmqQC7ab0ZN6eBEcvY2KwtPcDUoKq72hDkZ32LyDvbXT2GJDyLfauzS/xkDT7P3DaZqDLQn6j0e65EMzU+861e9u5v7APPZFBYXyROGCNw8e27GOSTVt+05uHheK2iRUQKyBWQKyAWIGbswKG9DskhS1rJDm1pZLsitK+WRWlt2VVl0qyy0slOdVFt3E13P9kN5dKbFV7pOn5WG7ZiF3WzwFzDFymCB4+mugESAeHJQx2TodOix7tnIG12vOKyCs7QeI9SymESY/2dB1Op4bjxIYQHFqzhKXTt6yYh4bls1GZqMWWGDWydT6wLJ6ILfpZOJFqgN1qdIcrUTiSexBHoUosTTOCAV0hUb6ThTSd23LvGcwkKE75JHo+fd5+lf1LWZCFORz0vVmrvXvgyYdb6NFhNeLApgiEz1Vi6eIFiIgwIDY6ColxxjPwkQBjTk7OZZIVCjM5q8zKy8vFRx+Nw4h3/4m//vUvWLduHYMUl9ta77kRlPpM6tCLAQmCGQR8LRaL51vFZbECYgVuggoIqnABeAr3z/fVSClKitC9e/eitrYW+fn52LRpEwtKogsptC+hfV13j1Dah9DzQtv8xfY3vek5tu8jQKqPgD4sHCFLliJo4ULMmTMbSo0WCn8/zJn5KcpXGwFOjy5zBEtBpuMXHZuYPyk7bpCvNt+BcCUQwDOIkL2ftcuHseMoHUPpmMda6Cl0ye2X7TKFo8MahdPWGOxcvQhZIROwRvMB0ueNQ3bwJBTpp6HCOBMNCX7YmSJHc4oGdSmBKIoPgDlqDr4KDkT4PCUUKiVkM3zw14lyvDR2Jh4fMxP3jfbF3aPluHOMEndI1bhDFoBbZRrcIVMzmDlQpsSDMjmGyEgZqMQAqRKDZHI8JPXHA0xBqGTK0Fu8NfiFdyBu8SalKAUh8TCP3nObe30ERum+CEcvtwYElK9kcqe5e/wWVPt+0rO/DfP9JF9XqQL3ehEA5b1Fycd10FgVHhyv4VvfJ87Fb6cuYL6fL/qG4CV5GN5Q6dyw04DhlPYuqD+FuTvgaKia2uN1/PPnS4Gn4CMWjtTDOXv9+RSlBGEFINs75sM0OvxVFYpvVo0B8t6EvfBNuGgqoFZ7vt2e0u2dBW/DxaY3zybcF74IV85wODO8Act8OE1Gft9jjkIXF+JOrKfw0ys7//+5va/TGgKkR8Fh0TElabMtyeHPZdcOzK4tlWRUcpLcltKHrJWrbs6BqPitxAqIFRArIFZArEAvqsAT6Y13DLVWVryVXtbZ30zt82WQ2EowIL0cT6bVQcKV4T+WdKznVmFP5lfossbCZQ7DiYwonLQar+nJT5dZh05TOFrdXqPHWUt9EPasWojmFfNQvywQFXFqbDb4ITN0JrigSUw16rTRSVlPlau87ycNKs/C0kjmU0qQUhh4EkDtsPAngDz0PRemXreTOS4CDeuiER7oi6ClIQySJkQbEBfHBzfRQJsSlwUIcT74cLHHBGhBcCIwMBByuYK9/ELtrRdbl/AcrbOlpQWRkZEXBaQELGj7V61axYKmrvQ7CJ8rzsUKiBXoPRUQ9i00F/Yn1Bp/6tQpHD58GDt27EBubi7Wrl3L2uIJftI+g+Y3GvC8HPjK4GhMDGKM0TAaIhERrkNYcAiWLFqM+fPnY/bsQGg1Kqj8fKCaNgHVqyNZRwFMSxgopeMWXcyjC2y03GGhC3hXdnyi9dAxj5/Tsg6tViM6ODqmEowlhZM7KJGLQqs1BidM0dj7pQZZgf/BRsV7sMwfC9uSibCFz4JFr8RavRYrdLOxZJ4ak5QB+PckH7wxbhqe+nAynvzvFDz+32l4aPQsDJLKcaeUEuD5YKOrDSp5D8rLhX/i66/27yCsjyk+pQQ8lRjg7Q68ojlLflex5HcegM7GExPn4ZnpQfgjS3sPY0nsw7WRGB4QxcPPXgYeexsIvdD2DCfwq9JDFz8Fjrw/w5VPIJTS6anVnlSitPw2kEc+o8OAza/Cufkl2HNfgZ37D5zcDLi4xbCTclQEoVe1Bk6LDvXWZLxj2owHzUV4PT0fEltdUS8aPoqbIlZArIBYAbECYgVu0grE4TZJZl2OhKs6/ZC5BI+aS3GLuQaPmyrhbbXBbPscrZZYOM3k4bkEdjOpSUiFeWUDsJ6eRHVZSDlKcDSMBTEdWR/MWuop7IFa6quTAlASo0Se3hfWoEkoDJuGo2uD4XQHL/U0gIkGg6SEOauc4QeFbMBJXmo0GHS36fMDUf71Ajjt6fe5mq9zWiJQ+rUBC+cGYmlwKIwGPVNeCoPyL7/88pJJ9hfDJoLPHylGCZQKYKP7ewSAKcw9n6d1UDL86dOnmSdqUVHRJRWkwvZToBMFTZ1vvZ6fIS6LFRAr0DsqcLG/VUqMJxBKYUm7d+9GeXk5KPBt/fr1WLFiBRITE9mFE1KPEwz19Ai9mcGosL8TAGlsdDSiDVFMRUpBTaFLg5kX6YJ58zBndgA0Kj8o5L5Qz5qKrNi56LCQlU0og5jnHl+u/NhMxziaqGWejoF0bLSb9UylSp0MIOUoR+GLkdj1TTBM4XIkaj/DXN+pUPjOwpSZPpBN8cG/Pp2Ov300FS9Kp+EhqS8LQWLKTy8lbpeqWTAStcZLvN2TTIVbveW429tfVHD2QhXrxeHy2aAjIfSoH6l3pQpQ8BE/l6M/+YJ6k++nGg98pMaQT7R4bMIcPDl5Pmt9f2HWErzoTnx/g1rf3QFHLPBIG4lh2kgGRs8EIGkMGKoWWuN7hyLzQiCytz4+VGPAMxojFDoftOe+A+S7E+kLXwMKXgUKXgLyXwRyn4Er6wV0Wv+GDs4bXZwfHBQYZ45El9mITs6ALq6nogRRUXru/vpC9SCbrXBstyXhI1MO7rGUQGKt2HCTjkTFryVWQKyAWAGxAmIFelEFgFt/ayspupMrg4Srxe8tm6G0rke+dRk6LfFAGiks9Wi1GtBlNqDdEosOSww66YrxVTRgJ6ApQE3yG+006Zhy9MSGYBxeRy31i0Ep9HXL57KE+i1Gf2SHzwAXNBFlRn+0pevdKb+XdyWblDZMdWOmE7woODJiYHdPjsxYdFmj2ePUWkhepnyLfSQ6fyIPU1IJwRSMVi4WqcYFCJqjQVhYOCiciQbaNOgm4EBw8lrcCIQIMIQgKEFUgpmkAqNwJVKBlZSUIDMzE2vWrEFKSgoDHgQ+BCBwqXlSUhKOHTt2LTZfXKdYAbECV6ECnvsBWh3tBwiCtra2MjXozp07UV1djc2bNyM9PY2FJZE/KO0Hztcaf6l9ws3+PIOkxmhER/KAlFSkFNYUGrQUQQsWYsG8OQgIUEOr9ofafyZm+vhgWfh8HN5Ias8wdmymtns+Rf7KQQVva0OAlY6HkXCwYMMwBkR3b4pG5rJQhCydj7G+KgwfPxnPek3Gk7KZeGSMD4aM9sOg0XLc4aXBrdIA9JeSKlCOB6VyPOLli4ekfhggVWCgVMH8Qe+X+uMJr1l43Gsm7pf64lZvBSTeYpu7oLDsNXMpgc2zvqzCsgA+B3jLWdgRBR4NHqvEg+PVLPX90c8CWejR76YucHt/BuMl8v5UuBPftRF4S2vA8ADe85Na4H8YZCQ85jnv7u0pwtHLBrBum4HhagNeU+sxbYEcJ7JHAARG8/4O5P8drry/oNP2OjpsQ2E3/x+c5mmAZQ5cZKXFbKrIL1+HLmqpZ76j17ajrGdQ8UKw8UZ83IA2SwyclhDUMiXpFjxgKSvvRaNHcVPECogVECsgVkCswI1XgQc3Ffd5wVL1hiSz4lWJteI1SXrp0wMyyh+S5FW+KLGVPv20peJViblimCSrvHmYJQtGbg1qrMtxkouFnRIV6eow+Qqlk6rErSKh9juTnvmLEiy8mictBEb5MKZwtG0KBYOja4Owf/UitKyYj+2fz0FpvJoFMdlCp8EcNAn1y+ei3UwthuGAuz2wJ9vEK0ANaLXE4GRGEjq2rkFXTSacjQXnTI66bDgqOTirzHCUpaJj67doL/gKHdkpzCfIbo5g20zhFMLn8oPMs/eFx6/WvIPaHC16nEqPwhdLtVi0KAg6nZ6Bh/i4WMTGxV4TwEhQhGAoBaQIIJRCUiihnlSfBGZpoC+AWpqTAky431PIQe/ZtWvXVcA44irECogVuNoVoAsjBEIPHjyI5ubmM4pQ8ir+4osvzihCPf/uheWfgyK0p/s5el18XBy7cMTqQ4F70TGszd5AYU3BodAtWYowmkKDEREZjtj4aCz//At8vXI1Nq35BgWpq7DHnIx21lZPgYR6FvRHvqS07Dl1P/7QMYs/bhFQpdfyIYHM49Qag+8tcWhYFYZvo4MRqFXhn5/54BGpP+6SKnG3TIE+MgXu8lbiTm81W75HRupPf9wv5QOQ7pGpcZdMjTtlGtzuTb6hGtwlU7LpDpkKd3ir0FeqRn+pGg9IlSwwabCMApTEtvafHo661Z9nfguVW/kZgCGfBOLRz+bgickL8Ltpi/DczEUs+OgleQgffKTWgfl6avQYptFjOAOfPMRkAUgswIgPPBoWcBnBRxSSxFrpez8gpe9NkwAuh2oicO6kx1CNHm+4HxdeR+/p/hg9R689O1GQ1Nn1C4/zcJlAMv/cUG0EXtdGgJLqh2p0GKoJx5uqSzlSbQAAIABJREFUMAxThuJtdSj+rA7Fe1o9Pp2nw8IlS3DU8jHsuWPgypwGZ+Z0OK1KOC0L4bKEoovTuW07CILSBRQds9ugc10X8ykmxfmVK9e775vE+3SxKwxdXBjaLLEsqLUxYzmmmTNqH9tQ8vxtlroXJeaaZySZNa8OSiu6/8YbnYpbLFZArIBYAbECYgV+ogr0s1Y+96vc2s67MmqOSjLrj0ps1fsk1tIdkpyaA7+0VFT/IaPiqHdG3rFE60ZHje0LtFqj4eLC0MmFw2GOgtMciU6OApcI9vEtNDSI4j3K+ET4q3EiwwZpDI7q0EFhTJvCcHx9CA6tDca+1YuYr2hdymyUxalREOkHa8g02IInY/eqRTykdMNJGgyef3t45SdrHbTQiRypbiLQzsWgdfMqOOpz4GoqgqO5GI6mH07O5mI4m7fB2URTEZw7tsDZWAh7XTbsNRlwbFuLzrzP0ZURxzzhHKZw1prI2vQFcOoO1WizUMInn1AvJP+ef5svDFgJTIOCsawRqPtWD0OgAqFLgmAwRCLJGInY6BhU12+/KBch2Emgo7sSjN4kABDyBSQlGLXEUvBTamoqVq5cyWAogQ5qhRUmAYBcDhy42GvLysouuv3ik2IFxAr8uAoIf/vCvPvaSBH6/fffM2V4Y2MjiouLmTJ848aN+Oqrr5g6nP6GhX2AZ2v8xf62f67PnQOH6eJRjBGxxihERxsRHRODhLh4fLn8c3y7ahVMm1JRmJ2D0i3bUFNehe21tWiqr0dDXR1qa2pQXVaC0i2FKMjJQgG3ERXmldjNLUe7LQ6w6eAk4EnHbWqRZ8t6ODl6TA+7NRJ2WxRcGTFARgwctljQcenQunBUfrkE6yPnYuEcDf47U4XnPvLF/VIFBo32w31SOQbL+IkS3wdTCrx7uscNPu91+4cOlFGCPJ8mP0imYNCTApUGU7gOu0+PKXC3G6L2k6kwyP38Tw8HewugvbLgI6F+BJoHyFRu4Ext8Ge/F6k/2X1S+bK2dwo8orb3ADz6aSB+PXEunpq2AM/OXIw/+CzBS37BeFkehteE5Hc1wb+zyk8WgOQBBAXgd8n5Geh5FiZe8j1X8jnX+T3k7fkndTjeYp8bidc0RryujQRBSx4S6zFMq8crAQa8EkAgk0CxDm9qw/GqVo83tPQ8vT+MTfT4G1odXtPq8Cq9RxuJV7RReElrwCsaA15UG/AHlQEvUzCVOhR/V4dgRGAY/jsvHJ8tCoc6VIcF+nDExkVh1bJoWD6PRMU3RuxYY8CedAMOW2LRaQllXqIOstMyR52x0aLzaqYUZXNeXc4gKVORUmcVr1y/1sKAyz1Pvhle72DerrylGe2/t2csc8y05hz5ZWbtYYm1cv+d2Y1H+thqJv5EQ0zxY8UKiBUQKyBWQKzADVgBc/XvJZv3QmIpxf+zbMEvuW0YaK7Gr9PKMYLLcq3MWIOjtlh0WCPRxkWzthmCdnQydD1PLgTlaHtaOE5tDMXxdcEsqX7vqkVo+mIe6pIDUBarRH7ELFiWTIYteAoObQiHgyMF64WgaDfA6L66zU7izBFotSXBWWECmgvgatoC545tcDRd5sSAKg9NHTs2w9mQh65yM04XrsZpWyJaLdHodAc9wRzGfNwo7In3eCPFTrdt7OF9AsouUyScljCc4oywGhciaO4cBIdGIC7SgNioaFisGYx3EPw4340ep7ZY8gckVei+fftQVVXFQKgAQJKTk5n6UwAgVxuCXgiU0OeQMlW8iRUQK3BtK0AXQwSP0CNHjoBAKPkFcxzHlOGkCKXWePpb7e4PeqG/X/FxXhXavQ6e+8/klGVY+c234GyZKCouRXPLThw4+B1OnTyFjo5OdHU50NHWifaTJ3DqyGEcPXAAB3fvx/6WndjZUI+G2mpUlldgW0kxcraUYFNGNjZtXI+1n8dh07JINK6NwJ6NBuxLNWJ/qhH7UqOwNzUKzRuiULFah4JlS5AasxCJwXOgCQjA//oE4oXP1HhwnAp3SRW4VaqCRBaIX4ydzUKTPOGauHwWNPa+WvAp7/1lcvSXykFeoAO8KfFdicEfqfDwJ4F4nBLfJ8/HMzOC8ILPUub7+aoiHOT7yTw93X6fAsi7GYDl9f4Ob2gj8HKAgUHPv2hC8a4qGH/VhGCoNhxDtToGRAmC/kUdirc1YXhFa8DTATF4NiAa9Pq3NARE9QyE0mPPBETjJebBqsPbmlAMV+nwrlYHWeBSzJy7CPODgxBpDMKXCaHI/jIaJV/HomVtDI6mG3EyjXxCI0ChP2SbYbdGw85F8R1iV7kL7HqOG36OnwVLGOpsKfiXqQAvphdgiLXUKbHVTbgBR6fiJosVECsgVkCsgFiBn6gC5urf31bYgP7mCgwxlePVtHxMs5qQaf0CR62JcFH7PDtBomRaXlXpoKvC7MrwlcG7yzlpEcBoR3o4OtL1DI4eWxeMg2uWYu9KHo7WJgeiNFaJAr0PuMUTkaebiWObDOwEjwIkqJXwUp9JV8BJNUrKS/Lu7CxYAWd9HhzN29DZvA325m1wXQkgdQNV544iN1wthr25BHZaV30eOkpT0ZadgnZTJGuJp+1lyh7mX3rl7Uhkhu8yRfEBHVwYDm2MRtTCACwKCkGETo+4qEis+PKrH5AVUoQRCCVvwLy8XKYIpcT45cuXn9MWSwN5z8F894H+9bhP/qUEb8SbWAGxAhevgKAAFeYX+7tpb29nitDa2lrk5+fDZDKdAaF0QYRgqPD3L8yvx9/7jfYZVBtShHqqQukxuphEftA00TJZj2zYsAG5ublsv0uKfFLmnzp1El2dHXA6uuBy2gGXMDlIwg+nU7iw5USn3Y7jp9rQuPM75GytxJfmbAQlr8KMsAR8EBiGP89aiJcmBuDZ8Qo84e2LR2V+ePIjOX47Xo5nPlWz6fcfK/Daxz54YZwvfjvWH0O85egjU+N2aQAGeinx4Gg/PDZmFu73IlWoHx7z8sFTY2bgKa8Z4IN3ejMUvPG3baC3ivf5POP1Sb6ffPhRPylZF1DokT/6Sv1xr5c/+nr5s/sEQAd6K/HgRxo88mkgniDl59QFeGYGKT/d8FNQfqoJgLqVn6zN/WK+ntTGzrdrX2+4eDN8HsHNlwN0eDkgAn/U0hSF1wOonmFMGTosIAzDtTo8rzXiD5ooBqeHKUMwXL4EwxSh+IcqBP/WBGH8/HBoQsIRqg/FiqRIbFpuQN7KSGxfa8Tu9VE4mmrEqTQDO8c8ZY3BaasR7UzwEMF7CJuj4RAmkxEuk7uDilrkmRDi+oohLnWuLj5/8XEX5T+4zGFosMZBZsqFxFrlvMVa+dlPNMIUP1asgFgBsQJiBcQK3IAVyKn63bMFLRhqKoLSzKHI9gXaOQNgovCFMDgtS4B0HWDi/ceonb7TDROvVN14OSc4BEgpjKk9LcwNR5fiu2+CsGflQuz4Yi5qKKneKEe+bhYsiyYhP3QaTqeSz5qBtcgzmNsT1SW171sicYqLQ0fxejhJ7dlUjK7mErQ3l7C5a0cxa6G/bBVpE8HVLUDTFqZEdTVt5dvw6fGmLUBjHrrK0nA6azlrY7SbyZqAVLrk63plkNTBhcJhimY1IH8oCtLISQjCwtmBCAsJRUxEBIxRRtYeX1paytRgX3/9NborQmkAT4P63ggnSLlGPofiTayAWIGLV6C7SpwUoadPn2YgrqWlhSlCLRYLs8egADT6u/eceus+oDful2ibqF5C2BTVkaDy559/jm+//Zbta7dt2waq+4kTJ1hYHgHr7r8R/4vyEJQuA3XBhWOnWrH38FFUtOxBRkUdEjZlIjDua3jP0eNv0+YwuPmE1wwMGjMLfUf74lYvf/xSpkIfmQr9pErcJtO4U+EDQa3ug6TyMxOFI/WRKXGnVIU7ZWrmB3ova3X3Qz+ZP/rK5KD71BpPwUp3sVR5DX7prT2nNbv3KSZvfDjaT6ZEX6mCn7zk6OvFw1AKPxo8VoHB41QY8rEGj3wSgF9PnIPfTVuI52cG4UXfEJDycyglvmsiMFxrwDAtgU2+ffvNy2pfJ3jX3dtTBKRXCmuHavUYGqDj/T/VEXhZocMfVZEMhpJ/6D+14fjP3HCMmafDzBADFoWHYFlsGNJWxGDzyhg0pSbiiCkGbZZIdFqNLCzUaTEAFvLaD2FzuuBOYoZ26lQyx8CVHsUman9v4/TosOr5NvkzoocotHJxvEjAQhZavOcw+ehfznm7+Nqfrl6UtfC9NQFOcyhqrCkYb9nsfMJSNOUGHJ2KmyxWQKyAWAGxAmIFfmQFrMX3SrJrFRJb7V/vzKqZc4et6m8P2ar/9JCtPFBi2frJwMzqeXeaS/8qySqf+D9c5bw+XM28X5nL5/19Y3acLjsDNVlfoNMaApclHM50Uh5GwG6KYSdV7cxjNBydXARarXp0cjp2hdLZE/D4I14jwFFSj57eGAymHP1mMfZ8vQCNy+eiNlGL4mg58nSzwC2awBSkp+kk0EQp7uTxqUcnS878IWQk8Eit7QxA0nc1RzA46axMY/6hnS3lTPFJnqIdzdvQRR6jTVcOSNuby9HRXAY78y91+5S6QWlXUzE6m0vh3FEIe8lGnGZt93y4Falf+aAM3tepp56klGrpMMegy2JkQJved2hTFAxzlQhavAiRunDEEgRxK0EFlZMAQoR5bwUQBBwo8Gnv3r0XJ0Pis2IFxArg1KlTrDWefIJJee15IcTzb9zz795z2fM1P5/lBMTFJiA2jqZYxMTHITYuHrHx1B4fj4RYfk7PR8eQvUAMIqOMDI6uWLGCWYDU1NTg6JEj6GhvY3YlgnKXYCgtMzAKQQl69j9qe5cdjXu+w9qcLQhavhZecw14Y8psPDdeiUdGz8J9Y3zRZ4wcv5Sq0M8rAP2kAbjFWwvJWJoo7EiJu6h9mikMCWgqMFjq9vd0Q9G7mSeoioFOgp23e6sZPP2lTMNa5ilZnjwq+7D7KpA/6ANSOShY6W7mW6lgqfNDKHnew7vyxgekvCqTV8UKyz2HrAQzaepehws9LnxOP5mgBhVAKClAeW/WQWP51vcnJi3A09MW4w++oQx8vq4Kd8NOCvjhg3eE4B/yr2Qg1O2tyTxAyd8yQM8mFsjDPC3J17InE63vxgSkwwkOszp4fE93vcgLlCZWN3fN6D61sJM/KP8+AsEReFMbgbc1OrytDmfzt9jryEs07Mx9qvNrmgi8qjXgNa2B/S70O7yuicAbFE6lDMNQeTDeUoZgpCYE42cvxdwlwfg8PgamJB22r43BgdQYnDSRv78B7dYotHO0HAE7Rx1GBEDD2Xmu3RSBDpMBXaT6JBEDO5eNBNk0dbAL7NQ2T68PZcCsndrmLVEsP4BZMJlpmQJMqUOM7xKj1/Kv50OWrle3mAhVrxJU5ULhsixFuyUWLpMOOzOXuaabMk0Sa8mcIebKeZKM6iCJpf6xHzniFN8uVkCsgFgBsQJiBW6ACmTV/lWSU++ScJVtv8ptxC1cxTbJ5ib0z90BSW4DJPn1GGgtcTyRVYu7c+vxl5wyLMu1oqnga9g5UlzSwdmzFZ2WeShHJy58ku1VOoD3AJqSarTDpENrajhObArF4XVLcWDNEuz5eiF2fD4X1QkaFBv9kaufBUvQZGwx+KItnQ+NutSJFn2XdosR7ZwRnZyRteB3WY1wVaTB2VzkVovyKs8rUYte6XuwYwtczUVwNBSivXAl+01cphAGcdu4GNb+3xO7gPN/fwM6bfGwxS7AgnlzsDQ4BEZDBAOkNxrwIHAjqNsIQIg3sQI/lwoIYM1TbUiQjbyCSRF64MABbN++HVu3bmVKxdWrVzMYSmpGauk2Go3sb6cnf/PCRZOevPZmfE10Qgxi4uN5QBqbAGNMHKJioxEdZ0TC/2fvPOCjqPP3P6fe6fk7z16u6NlOpYiCIB3biR3PjhSxnXp6Kgopu5vQAymb7WkkofcOSXZ3ZneT0EII6RUICR0BEQiEJFuf/+vznZ2wxACBP2KCg6+vszs7u5n9zCT7nfc+n+dJnol5c2dj9aqVyMzMBgXGkUfo0aPH4HQ2tTgdCYB6WVu8x+tFvdONQyfqUbZjD7LyyzDXug6aBavxv9gUvBkahV6fjcfdw0Jww9vf449vf4vr3x6NG4eOwS1SaM5ICb6FNoM4Cb4FLlsCutbuB24v3b7JD/jovvScW4eH4rbhIQySSutoKYb8nN4u8LGOe5tAZYBPJ7tN7/FCApHEmhDgvInA5zAJtAY3Q09qmb9zlBJ//UjZHHr00H8nofPXEeg+Ogo9x6pZ4FE/BSk/jSzpndLem0FnQPL7RakYL0g9KsLWi/o5lzn8qLV97Kc0oj8bBDnFoCOCl/2UNKT0eAo+0oOUnaKyVo/e1AKv0uKJMC16hunYeFxpwGMqE3qojOihJMWnET2VRvRTGPBUqA5Ph2rwqkqNoeHR+HxiNMJitIjUajE3UY30GVrkLNChenUcfkgXvwSHIw7Ng4LRBCnQSOzaan0+J36pLz52WgBwwV1dkjLULxKQlaKX7xrnrMe1DddHF/rc2uwFeGNtAa5dV40H1pWBy9zWxAlb/9oBrmzlXZQrIFdAroBcAbkC/x8V4PMfudpeXHsnX3Ts9swKN2cpWcKt23aSsxWDsxfhHmsh7jcXoj+fg9l8Gn60p8AtqOHiNZcdfp7vw52Uo5RUfyqD4GgMDq+MwoGlU7HHD0cr/MpRaqu3R3yBHN13OG6JQxNNLNrgN0rgl5SjsMTCZ4nFKXsy3KVWeGty0bSjgKk5fTt+LUC6Be4deUBtLjxFaWiwT2cAl/aT1AHkkXq++p3tcbIdOJCeAPWEUEyJjIZGq7sgYPJrQRBJyUaqUWr/pdb6pUuXMgC0d+/eFjBCvitX4MqrAAFRgqBSavzhw4dZiza1apvNZpYYT7+fBEBp0O9MS8DZ8v6v9fvc3n+u+PdmOhLp782sJCyYl4KMJcuw1iKgoCAHe3fuQv2Jk3DBzRrfCX76fB6mBnV5PGhwOnGk7iT2HPwRJTv3IaukCrNsuRifsgQfTTbiuS/HodPw7/CXt7/GLW99gz+/NwbXDwvFH0YE46rhQbhqZAi4kSG4ZuRpANpxYWNHhKetAVJa17b3Qkrb2z5Q4PZRCtw5SoG/fazCvZ+G459fTETn/0Xg8dGR6BWkFj0llQYGPwcGLAeyoB0DaB2N06rNjg0pWwOXl2vdk2Ea9FGpmVJ0sEKPl0IMYpCRSvT7pAT4QSpSgdI2sSwg6UmVHr2VcRikNGJwqAZvhkTh3ZBpeD5cjRfHqfH+xGj8Z0oUgmNioNHEYF5SLLIXxqF4Gc2zknCSn4FGewp8jumAQL6fSWiyJcHFk+cnpY4HChKuTDB3trmovP4yH28hCvstC/CM3YF/WvLx16yKBs5S0I1bUvEHbgKu+v+48pSfKldAroBcAbkCcgXabwVuWVs2+G+2Es/ttqK6P9hLPLcLxZtuE4p+uonPxz8shfjQvBZrbMtwmDw2bTo0CdSSQ6DQBBe17vwC31pe6GsGBjI1ZGhxIk2NI6uicWBZJHYvmILqORNQkRLW3FZvm/o58g1jUG+mNnJqHaJ29LZNOikIyWuJhdORBE+pwFrfXbWFrA2efEe9/vb3i1WDXszzvDV5zOOU2u3ZPtRuAaqy4Vw7Cx5/2JSTj7voY+WzEAw3YXFsOCZOnIhodSyMRmObFWW/JNggKEGDlKH0cwiEUpvqypUrkZWVhZKSEuzevRvHjh0DhciQh6L8T65AR60AAc/AEfg+CITSOU7nuhSYRmFJ6enpzCOUQn0Idkq/L/Q7I0K91pPRf8nf247y2lJ9aCnVTVLTUi2pposWLUJaWlpzWNKBnfvZMTjWeAqn3G44fUwHCqfPh+P1x3H4x2OoqD2AtWXVmGVZh2nzV+NL7Qy8E67B099MwqOfhuHvI0Nx+7Bg3EYK0KFBuHFoEG4YJvqBklKTWtWvHanAVSMVuH6ECjeNUOL24aH46/AQ/GVY24BcW8GdvN3Z60lKT6k+ZEdA3p63DhdDjij0iMKPxLCjYNzuT3z/y4cK/P0TFe79z3g8/OVkpvzsNjoSPcbEoFeQBn1CtP7AI2p914vAk6k+RRWoGHDUmq9nIBQNvC0D0gsFqtQ2T+MFhRYvhlIrvJj83jNch55KHfooNOgbqsYghRr9VBSYZMCL43R4f3w0voqIhio6GtG6WMxMiceK2SasXZyEbSuSsHd1IurMiWg0U2CpGAjqEQzw2gzwCDQH1bF2eA+vgYc84K0xrAXeywKQ9PBZjSIkbQfz7gudp8vbt4/rpbYfBwO8lni4bNH4gZ+D160bcK2t3PU7vmwZZ6uI59KK/9Z+r2zlPZMrIFdAroBcAbkCZ6tAfv7vO1dU/IHL2nkdZ879M5dV8ae/5+z948Ort97ALcn5I7d6ww3X24t6cY7KIxxfXMPZCl1dhC3ob83DUOsGZFkXosFK5u0iPCTPoSarCQ02HTwW8qpsHymVkudoQ7oaJ9YEwNGFU1A9dzzKU1QoIM9RzWgI075gnqMnzAZ/IBOZzVOo0fkVlpRYT+b1p7Jmwr11Pby1kicoAco8BIYoXQzovPjn5DNQSz6l7potcNUQqM2Dt3ojmnKXokkg5UHbAHDLyZNUF1hiUDxfjcmqEEyLjIJOp2NhIhJA+KWBhwQoaEmKUPJCJEWoFF6Sl5fHWoSpVZh8EyXPvkCAJN+WK9DRK0Bw1Ol0spAxAqEE/8kuIicnB1arlSmkCdrR70mgKvRy/Z7+0n8HfunXP/135jQ8Js/iWbNng2wHMjIyQH6sxcXFqK2txU8//cSgNAL8QL04BTe8cMEDt/sIvMdzsKdiOcLjUvDM+GgM+nISOo1U4s73RuPWd77BjW9/g1uHfo+bhoXgxuEK/N8I8gJV4boRShZ6dMOIUNzoHzewNvZgkO8kgTcKQLpjOAUgiZ6TTIXYRsWiBPbk5dkBaMvaUGBVoIUA3b51RCju/EDJAo+o7f3vpPz8zzg8+MUEPPK/yXj026no8V0keo6NEVvfQynoiGAnqUDFQSD0NPhsa4BRWyGpDEhbB6Sn60w+rGyQ16dCyzxYByi16KuKw6AwE14I1+KN8TEYNiUW306LxXitCRqTAanJ8ciYbULR3BjsXmHAj6u1qLcY4LOZAJsRsBsBmw4QtP4v48Uvqmk+RvNnmk+KczPytie/UBOayDeUN6KJ+YGaGEgVPeRPt8S3nKfJ9zsafGz/+0u2Cx6LEfX8dNY1d4hPxnBbtovjCwUuq6KUsxT1upeuLbMq/sSuLzdsvYEzV/+ZW4Krz3ZJesHrgd/RdSp7XbqWNVdfy8YFv5D8BLkCcgXkCsgVkCvgr8DNjq1f/J+tfD5nL5/JZVWs57K3Zd5kL0m7J7NyLWcvW8mtK1//oKMo916+tOkqvrKpuzXvSLiQhnWZs1AnkMF7PNxW8toU093dPBm9k2m7Fidt5MPZDiZsUlq9WSum1a+KYZ6jexb5laMzwkQ4qvsO1ojPsSH2fzhpMcIlECDVQQyMaj31nU1emY8qfWtPcFSDJjKm35qNptpCuGvzWco8gVEJjl485NzCwp0u5vlSgFPgcwmQEij11OTCtWmRfzJOSlDRJoCOobcN0JRN2q0UvqXGSSERhglBmDxlMjSxsYgzmlhg0/Ski1OgSWo2gh4tAQ6p28j/kJYEQwlOCILAUrO3b9+OgwcPMhDqcrmaFXUEvwggSf8Cb0vr5KVcgfZSAUkJSvsTeDtw/0jxfPToUezatYupoQnOrVmzhrXG0+9F4O/QLw0PO+rrt/zbEvg+6DH6O0ODbkt/a6xWC3I2bUBVZRX279uPumPH4XK64PV4xLZ4gp903KhN3uuFm6wM2HDC43XBfXI7XDUpcG36BG77M9i1YiCe/eRL/H5EOK76IBjXjwwFwc4b/QpEApwEN0kFeueIYPxlRBDuGhHkh3EiAKUUeHrOdSwAKYTdpvs3jAjCdSODcM3IYFwzMoQFLQVCvJaQr+Pdb+nrKak22+bteavfcoBApvTeaR3dblknKTSKlKGSOpTW3TYyhHl+/v2TMNz72Xj887+T0OmrCJDysztTfsb64ScBNj0GKEj56ff9/EW9NFuC1dbutz9A2lulx5MqA54MM+BJlRG9VAb0DNOjF3l3hmmZh2d/f5ARBSURPCbfz14qI3qqjMzzkxSeTys1eFYRi6eUsRio1KI/KW1VOgxS0W0d6OfQc/r6jwG9Jo2+lP4eYkD/YA0Gh6jxb2UMhoVFY/Q0DcZFq2EwxGBBsg4Zs9TYvFSPyuV6/LBGj5NmE05a49HEx8Ej6OHjY8XgUUpzZ+FG9BjNm0WFqIc6rXiycTLBzWvYcPFaOCkJXiDrI1pPc1EKRSJgqoPPomeDApC8/i/vpWDQy+3pL4PX9g8yf9ljpIXPHAcfhdMKGuy3JeELi93D2Soa/pBZsOkOe4mZy97puCuzcv0dWeXrbl9fvYkTqmZwfGXXS3IhnlnchVtXvoGzFds5oWgul1m0mMsqNnWmFn/5n1wBuQJyBeQKyBW44AoAV3HZpQYus9h5l7248H6h2POgrQw32cvBZRWByyoA5ygBl1mFh22bobKZUSDMRiOfDJgT/eFL7XtyIClHGzP8cHRlNA4ti8SeRREskIk8RwviKK3+O1in/RfrYr/BiXQdfG1spyfjeYKIDCRSKrwtHr4yM/McpbZ6D1ON5l402AwEmpf6NgU3uWsL/BB3AzybFsJpEb1W6f20VVFKQJUm9wyo2uOxOn4qJo6fAHVkNIw6PRLj4jE9IZG1tweCh/PdJhhBQ1K5BYJQi8WCjRs3MmXcnj17WLtqQ0OD3B4fSM7k2x22Ai3BPamdSfVM/qCkSqTgnuzsbAZCFy5ciNmzZzPVtATzpN+d8/2OyY+LX9wE/p0hEEoK9Dlz5mDFihXgeZ6pb6uqqkAbREffAAAgAElEQVS+xKTKPXXqFPtb421WhdKXLm544IQHHvjoPy9ZHbjh8XngphZ6rwfuE9vRsHshThV9iobsp+G1doLP8gi8lu44ae6BIV9/ituGKRjgvG24ohnWSdBOXp5NydkSkNL9s2179vUMhhL4JPA8nF5DSnoPwZ0fKnH3J+G497MJeODziXjkqwh0/SYS3b+LxhNjY9E7SIO+rPXd3/KuNDKVIQs/YgCv/UHI1lWT7WM/CWw+rYyFqNLUoS8pav2J8QQ+CYgOVGnRT6VBX5UGfcJIzSkC0WeUscwTlGBoXwZXTSz1fYBCi6cUsegbqkOPUBMGhWjxYkgU3gidipHj1fhskhrBkRpM02lhMmmxcoYBtjl6bFlkQPWqeOxaHYfDfAqO80ms68ZrM8InGNjw0hfq/hCkXxZIte85t/zef9vHh4Qle+wpGG0VcKO9DHfZi3G7UILrhbK6azJLcY2jfN3vM7fWXmcu+eCCr1lbe4K97Pk/r63AXfayktuE0vo7sytws61kN1OVtra9vE6ugFwBuQJyBeQKnLMCS5ZczWUXxXNZxejGF+MxczGu54vAOfLA2QrBCWXoa12PeKsZNdYFaOQTAWsMmng16hztQBl6Ho8lCY46LTpROUpwdGkk9vrhaNWMcBQmhIACmYTIryBE/hfHM0gJqwMs6jb5cTZQazrbPoYZ5bvLbQyOOmsK0VhTzMCor6Z9AlLaLwKkjTVFrP2egqQac5fBY9GC2uVJAdEkkHrh/BM+FvBEsFgwonyZibXZR02LhF6jRYIpDkl+/8+2ABmCFbTdzJkzWTtwZmYmysrKmGdiXV0dC5MJbI8nmET3JYWddL/D0jF5x3+TFZDOW1I8U2o8tcYXFhbCZrMxmwiCoNTKLSlCJX9Q6X5bfrfkbU4DUQkikyfxvHnzWCDV5s2bUV1djSNHjrBjIKnPpRMy8G8MCdF9HlL2euD1NcEDF7w+N3w+L+Aj7SgpSd3wOY+g8WAajpWMwsnsJ+GyPsagKDK6AOZu8Fm7wiXQ6InPQ0axRPdrRwbjL8NkQNoWyCkqOlsDpKQilQa1uUtg1L/OD0KZ+vODUNz5oQJ3fxyG+z4bj4e/mowu31DbezR6EvwM0bDgI1J9shEQciQFHtGSKUPpMZWRtce3ZwDZ3veN4CgFGxEE7c2UngZ/WrwJ/ZRxbAxUxOOZ0Hg8F2rC4BA9XgzRo7/ChJ6qODypjENfpZGB0UEKDV5RRmPURDW+mRqLaKMBc5J0sMyNQ9HyRGxfacBBcyKOWhPQQB1ApNTkY5hak+yjqDPIa1EDlmjAPA0+SwzcFi3rFqIviNsyR5K3Of88Uq7RlVAj0Sf3oD0FYyzZuF6ga8m8/Zy9tIGzF/s4e3HTLbbSuj8JBcZzXp+28cHr+dKX7siuxMNCCe63ljqv48u8nKNiLpeFa9r4EvJmcgXkCsgVkCsgVyCgAkuWXH13ZkX8A7YqXGWtACeUg7MXsuCl19JzkCRYsYufC6egxyl7FJoELeptFFhkBMwX51d5OSZAUiCTkyawZi3q02JxdFUMU47u9afVV6aGMTiao/8O9sj/snE0nVqgRCUktc63ZV8JItJ2Tmp1KskAqUapbV0aYjjS5napIKV9I1WquK+FcO4UFa+eTQvgspAfFvlcnR+QEiCmFjDanlSkxyzxiAz5BhFTIqBVxyLeaEJSvBiQRDCHBsEdCnGiQWotao8nEFpaWgpShJJvH6m0KFSGoIT8T65AR60AwftAoB/4PgjEEZDLzc0FqaLJL5eUiwTt6PeEgKb0hYG0lCFn2+w6qF6kBjUYDEyFHvh3hhS4ZEnw448/NttwnO0YBR6vn98mrSipQxkPZUpRF23kPQX3fjuaCoLgzHoKbmt3eM3dAHNXwNIFDY5OcAldAEt3wPI4fHxXwNYDEyYPxQ3Dg3HtiCD8fZjiZ+3dbQGGv6VtWIv7cAKfBEjFsCMWejR8LG4a9j0LQLp1RBDz/rzn03A8+AUpP6eg6zfTmPKz11hqe9eiX6ge/RQE16T284tRUQaGHkm3L+Z15OcQvO2hMqF7WBxrf++jotZ5PTqHxaFbuBE9lRr0CY1G75BI9AuNxHOKqXhVNQUjJkcjKGIaIiOnYKYuAst0YRDiVdicHIY9K2JRbzWgyULhRrFw2bRw2vRosBlRb4+Dl9fAS+t5PRr4OJyyxTO7IQpKIghK85tGWi8kokkQ530MnLbBhqgtc0l5mysBDsrvga4FyELCYzXhsH06ggU7buaLfTfwW8BlloETig7fnlna8Cc+3xBwNXrxN21lr3Drt4HjC/A3ocDJ2Qs9nKPEwWVlXXfxLyo/U66AXAG5AnIFrswKLFly9c22inu4jLy7OL7kPm7t1vtYEJO14sG7zfkP/NWWfw9XUfGHh+wlKTfSh5a9ELfyOfgszYE5/ErsdswFWOt4JMj83UcTS578jkzwWuJAysn2OqGTlKONGbGoT1Pj2CpRObp/yVTsnD8ZW2eOQ1FiKAiOOqK/gmXyf3BoZSyDfD5LLGuXp8lwW7ycYNXAaTWhKW8lCz2ihHhSZqImly0lCHmp2+Mv1euJ3qji/tK+OnfkA9s34FT2bKYkJeB5vuPsJUDKzo84ZtROiauJk4IxYdwExERGwqDVsTb7lOSU5vR48kkkn1ACFK2BCQkqSYqtn4MJeY1cgfZfATp/W6bGZ2VlYvHixQyASvYRtJQUjTIIbRsAleAx1Yu+cKFB68gjdMGCBUhPT8eGDRsYgKYvXOjLlsB/dGzEvz3UCi9+CSMtA7c7220/GhWzl3w++NyH4TuaC09lLI5nPYtG60OApRN85sfgM3cHzI/Da+0Kp+0RePhO8AgPwyM8BAid4BYeAYTHEK97m3mFXjsyCPdQIn2z6lFSP/42l1QHyfOTwqckCHz7BwrcOUoJSn2X1J+PfDUZ3b6dhh5jotE3RMPa3Kklm1rd2QjTY2AYqTwJhlIYEgFJLaj9mrVu033/oMfIp7Kff9DtwPvS+n5KHfO/JA/MwNGf+WLqQUsa7Oedw29UbB33hwG1sl1zUBB7TAwKEtdJP+Pi4Cp5c55LUUr7RT+ntW3O3Kefb0PPlQY9v7X9FeskPtZPQf6fWvRWajFIGYtXFNMwNCwCH6om4fPwKQiZPBURUyYgUTsFqw2Tsck4AZXJU1CTPB57U8Kwe6YSu2aGYFfK99idMhpHFijEL3ulYCOB/OKN8FmMgEVc+szifI88P92ClgFUMSGe7JPEoCT60pysh057gorWSuQNer45kvy4XKPfzjlA9lxGNFL3mTUWJ2xJ0FiseJrPxTV8wT7OVu78m60c11sKZnJ0HWrOf4DGdXzJfef2DcXvWr1YFyqe47K3oZdlC/otsmLA6ix05TdXP8CXdL3TXno/l1FxF+eofoDjS+64Lqvq3gfN5ms5e9WtXFbVvfR6N2Rtu+26tSX3sdcG1/rPaPUHyyvlCsgVkCsgV6DDVeD/Vufeed+WnYVcdvkJbsP2Js5R0cDxZT9x67e6/rG21Hnz2uIGji88zNm2NnB8CQbxAhZkLkadkARYSBFIYIw+6PTNoNDj/yadPui91nY64SHlo0WDJrMG9emxOLY6BodWRGLf4qmonT8FVTPGoTgxFJsM38Me8zX4iM9wYFk03IKUUC8pY3/eNiV5ctIEmTw3XaSupITRTQsZDBWDkMS0ehGMigrNSwUzf7nXabnP+fBV2Nj7o/csJaVKafXnmuixIAGbEdnTIxAzLQLLlq9E8ZZcHDn0A5qczuZW+LNBB3m9XIH2WAECZ9IgqNYSpNE6Cksi1fO+ffuwZcsWpgil1m1SLkrwU1Z/nh9+SspZqpV0m+pHt6U6EgylulJ9CYQWFBQwSwLyaaW2+NaO0bnPK4KnAUp1nxdev5coiUO9cMPnIV9RL5xoQhOt8ZJytAGeU6Vo2qqG0zEEPvPjgLWLOPgu8PKd4BU6w8t3ho+nZVd4+UcBazfA+ihTjtJ6GhC6YnXyYNw24juWSE/BShII/PWWLVvXCU62LfgocDsKP5Ja3KUlvSe6zQKSApLfCYbeOEwMn7pzJKW/h7DU9/s/G49OX03B46PFtPd+oRr0VxCQCwg7YtBTzwJ6uoeR6tDAQnkoxOcZBQE3EYL2VRpY+/UAFQFUsY2bwGbfUCN6qIwsHOgphRaDQ2Pwr9AYDFDE4BlFNF5WRuE15TQMGafGa+FqvBkWhZETYtj4d3gMXg+PwZBwNV5RRuHF0Gl4PjQKz4bEoF+oFk8qDXgmVIN/hcZiUKgOvZVx6KWMRx9/az5BRLaPKl2zapI8NKV97u8PFSIoS16bdL+figKL9Hg8zIBuYSb0UprwtFKHZ5Ua5tcpQdnWwKa0juDoIKWGvR69LoUW0einIhUs/XwdG4+FxaNbWHxAAJIIfPv5Q46orX2Awsja3Z9RmjBQZcIAldG/P9IxMuBJpRFPhMUx0Ez1eTUkAm+FTMEI1VR8OW4yJkZGQqeNxorYIGxIDkdeshIlqSpUzFRh2wwFqlNDsSM1GLWpY7EjNQhVM4KwjUbqGFTPGIOalO+xM2Us9swKxck1MfDYTMwGieYy1O1yJtCU1mnZfIfCkig8iea64tyX5oGnBz1XfA1pnthO58EytJWh9a94DpBogq4XPDx92aBHg2CCwboKHLXbWyvQL70IXGaBh1tf5eTWVzdxG7c2XrO+vO6mtM2Pne1i+yqh+HvOWvgFl1lVzNkr/82l5d/GmXP/zmVV7eIcpXhzmYC34xLxniEBbyTO8b2wQnAOzCx0XpVZ2sA5Khs5W8XJOxyVRzi+cC2XVbaHc5Qc4YSiDVxm8YmrN22r54TicdyGXXO5CbjqbPsgr5crIFdAroBcgY5egayd13FChZrji4r+YM/3/VXYfOweId93n6XoKGcrByeUoqt1M14SHJhnX46jQgpg1rPk+VO2uBaTyI4zCXRZqa1eg1PpahxfE4MfCY4uicCu+ZOxbdYEFCcqsckYBIf6W1gjPkPN3IliG1WbJhMiNGWTZ6aa1MG5fjawfS1ctfmsVb29K0bPBVm9NZtBilJ3jaiC9RSuYnCUXRA0t5FJIPnc58RB2xxUFmzCrr37UX/0CNxNjT+DSucGFvKjcgXaVwVIgSj5gx48eJApE8kjNCsri4X5UGs8QT2TydQcLEZAT4ai54eiVCOqlaQElepGnqtSWBJ5sebl5THlOdWffFpFBeiZ50lLeH3mo2e7Rxj0NCAlQSklznvhgo/Cl7yAE43kMgqPswGe40Vo2qmFa9NInOAH4hTfGW7bI/AJBDu7XvAAPcfWFZsWvIB7PvwWtw5X4PqR7RGQXvg+3cxa4EXfz1tZ6FEwbv8gBHeOUuBvH6vwj/+ME30/v5yCLl9PxeN+388+wWLr+wClAYOYp6eRLZ8Ko6UI5yTI13JJUPF5RSyeU8TiGaUGT7Fkch0Dn7Tt0woNniNQqdDhX4pYvBsejc8mTEF4rBoG7STMTVJjzRwThHlxKFgahz1rTNi/xoDDaXr8mK7HcUsc6iit3GKE2x4Pt2BAndmI42YT6qzxOJaux+HVGhxI02HfGgN2rzGhdGEMMudokT7bgFWzjEjRRcCknowIjRqjJ0dixHg1hozXY7AyFi+FxuDZUDUDwL0UJjyhNDLASunqLJVdqcbTCh2eJYiriMVLihi8qIhuHhRS9CT5cDLI+XNVZ2C9aJvHwuLQk1S1Si2eVagxQKnBk/4U+V5hlB5vxGBFDAYrolk9CZqSvydB0X5KPavn4NBoDFREo6cqBgOVUXhOOQ0vqiLwSpga74TH4L+ToqCcMgWR0yZihm4S5mrDsSZ+AuzJE1gLfNXMMNTMDMWeGd/jh9RvUDMzBFtnhGDHjGDsSB3DRnVqMM42tqcGY3tKMHbOCMGPiyeCLJaom+VcX+jKj517HifXR67PpTgHXNZEnLCnIJFfjZ7mAjHjwlqKbpZidLIU1nNC/lEuq+QEl1H6aKuX3pSXIRS/wdlKszihGAREOVtxE8cXbuBshTk32gvxeupiDDOYMNIQhw/10/GeLhmvm2bjpdmr8NLyrBN38ptdnK2g6SqhYNct9rIDfxJKdnOOCh8nFIHLLm242l723p/XV5efW8Xa6t7JK+UKyBWQKyBXoMNUwJz7Zy5za8HVfMnhPwiFRzihtJETtnrv43M9Xc0FGMznYLFtJU4KCQCvhlMwokkwAtZYeC3nb6u+FB+al/o1aEJMQ4SjahxZGYUD1Fa/YAq2z56A0mQlNhuDkR07GuaIL1A1awLcQhyodUpSh55rn1jbvdXg314Llz0B3q3ZoLb6xhryHi1kbfbngpDt+bFmQFpbwN6TZ8dmODfMZ7Wh84L8tsRAgvNfdNQ5ZqBqo4DqHTWierT+ZKsw42y4oqOsD4QxksIwcNlR3sdvbT8Dj1vge6f1BN0IhJ44cQKHDh3Czp07UVxcDLvdzrxyyR+UQB75W9I4GwCVIN/ZHv+tr5fqQ0pQaoufP38+li9fzlLjCYTu2LGDhSU1NTUFHqJmJa+0MvD3TbotPXaxS/Y6Ys4SXD4vGjyn4D1ZC+e+VTiR/wlOOHrAZe0MWLoCtGRq0e7w8qKf6IVCUgKkpC7dseI5dPnkM5Zk/6eAVvL2oCAlL89bGLQl2EmgNHBJae/BuHVkMG4j+PmBAn/9iFLfw3DvZ+PxAPP+nMzUn9T63ieYlJukKqRWdwKg4pJui6FHegzwq0HF+6KnJ4UfETBlgE9x9rZwUk72VSairyIBvVUmPBlGME9MOH8zPAZfTYrGFI0Bi5NjkLdUhwOWROabB5sRbkcc3Hby3qZwHuqiMcBlNbJBt6l7xmWNg9OaAJdV9Nojvz1qzw4cLpZorgV9aeskD0tq7SabIqZCNDCw6s1MhM9hQpMtDnW2JOw3J6FoiQFZS5IwLz4aJoMaEyKn4qvJURg6Lhovh6lZ+393JaWya9l7IvVo57AEdApPRHcVKTxNIIWsqB49N0g+DUqpRZ+Us6SgjUNvAqsqSoKPxSBaqmLRjV5bGceg8gsKNV5VqfGySo33wtX4bPxUjJkwCVMjJkM/ZRzmaKYg3TgVmfERKJoxHhUzVNgxMxh7Z36HfSnfojp1DGpSv8eulG+wJ/kr7Ez+DtUpCuxICWWjJiWEgVCCntsIfJ4NjKYEMTVpdUowamaEYv+CCWjIiG3+gl8GpDLgO9ecXn7s8pwfPsqD4E04JcRhuWUl/sHnshBgzl6Mv/Jb0MVacIxzlB/lbGcBpJmFj3G2khjOWnSYy8gDl54LLmMzrjHn4SbrFvRbbsc7hlSM1Bsx3BCPUfpEfKhPwge6BAzTJzBV6eDp8/HcYgv6pK3DPXzeEc5WtIu6JzmhBFx2lesPfBH/17Xbdv59Sc4fO8x1vryjcgXkCsgVkCtwgRWw5d94t6N4OyeU1nH2Kuf1fAl6mvPwjpCNNbalOEFBSxYdvJZEuCi50xaLBnsU+7ad/GM62sSBfEeZcjRDg7o1MQyOkuforgWTsH32OJSmKJEXF4x1mu9gmfI5ihIVaOBNDP6Rr1Rb3q8ESMmTqpGPh7s4Qww5omCm2gKWBC+22W9pl6FM54OzpH6VhqcmH96afHgqs9CQmcq8twiStgUkUy0pyKBmXRqqqqpw8MA+NJw4zlqQCTz8Vv6R4pBarsn/0Ol0/lbedod5n3QuEnw7duwYa4uvqKjAxo0bGaCjsKS5c+ey1PhAZSOBUQns/dYBZ1veP9UqECTPnDkTCxcuxJo1a5Cdnc3Ac21tLfMiJkUo/Z60pgq9nCeV10eaUS+a0AD3yWq4d86HO/8LuDP7wG3tBK/1YcDaSUyftz3C/EO9Qif4hIfh4ztdsHqUBTRZuzJ/0iNr+qPXFx/iL+8rmlvSfy04Sp6fNw4fg5uGj2FAlADp7SODcfuoEAY///FpGO7/fDz++d+J6Py12Pre4/to9AqKRd8Qrdj+3hx6RODT3w5/HvXnaWgnKR9FOCqCUbHt++fbSNuKS+YDqjDh+eBojAydhNBJUzDdOA1r56pRu0qPk2YdvOYoeAQts9dxMb+8eAY8Re9xAqPkMUn+62QpJLZcu9ltPfPYY/MkK9nsSEMPelwarJWbAVba3t/KbaXbBFnp9YzMu5uCf8i2h7anL2vBxwKUoM5r4BIMbJ5y0mrAD2u0qFplQPY8LZanahChj8HYmCh8OHEqhoRF4llFFHqHaNBToWdt+1Jr/NlqRV6g5J3aV6lHT6UJvUIN6KUwoDdrlddhsEqNN8apMWx8DD6P0EA1eTJioyZhlnYSluuUyEoIR26CAoXTFahIDcW2lGBUzApF6WwFKmeGYPvMMaiZMRq1Kd8x9ef21CBUzlCgaoaiGXpuTw3xw88g1PhVojtSx6K6eYxhj5OSdOuM0J+B0h0pQahNDcEPCyfiZBoFLNHc9fxf4LZlvidvc3ngmVzn30KddWgSYlnIr1uIRzq/AoMy1oHL3AKCpI9aSBVaUs+lb+rU6pVuVv5tnFBi5swFPm5NDrg1G8Gl5bBxY3oOXktdjI+1SfhQF4f3DfEYYYjH+4Y4BkuHG0yg8ZEuASMNKXg5aS76zFmBJ1Y50N+8GXeTgjSr8geOL97wl8zKXU9nZV3T6j7IK+UKyBWQKyBXoH1X4N6sbY/cbS//nhPKP+Vs277jbJWjuawicTgKRt9kKxj9D1uJ6nf2kq2crQR38ZsRarEgW1iEY8J0NPGJ8LLJOfnEECQ1wGsxwWumiX7HnFyScpRCmerSYvHTyij8sGwqdi+cjOo541GeqkJefAjWab8DH/EF8oxjccpKNgJ0oSJ65bQlkIkAKU2+XVSjvGVw+1PgA6Gii6BiTccEpNJ+S8FNtPTW5qMxP41dwF0IICWlaW3mclSWl+PA3r04eewoU+VdCYD0hx9+QGVFBWv3pcAdq9WCVStXMj/EpKREGPR6REdHY+LEiRg7diyUSiVTIl5OyCP/rNMVIG9QCkqqq6vD/v37UVlZyVLjqWVbAqHkb0lBSQTzCIK2Bf7J24it8xJAlsAxKUJnzZrVDEIpkI1S4wmEHj58mLXG0zFp+Y/+NvwycFR0EQ1sofeC2ufp/wGd9XTH44GncR9cB6xwl4Sjfv1zaOQfYUpRr/Ux5htKKfRgILQTSPnJ2uOZgpQ8Ry+8vV4EpF3gsXbFKXNPvPDtKNw6LBS3Ma/PXyaUSQw8CsLNw4Nwy3BSf4bgNvL7HKXAXz5S4e6Pw1nb+4NfTMAj/5uMR7+l1Pco9ByrRu9gNfqHiuFHzcFHKv3p0CN/KM8ZYK45+EiLAaoLGQQ8zwSkBPSe9IcmEXR9WqFnbd/08/qQ12hoDN5RTsP4iElYlKhG+TID6s0G+AQdvDbRX91JoYKkAmVhjAQrqTPEwIJ7CNgwoOmHmeRFSetojkDDSXY87DFSktJ8ieYFojqU5hTSYHMFmi80e1jS6xgCPC5FUMr83Jm/OwUFxaGJj2Mp6sz7W6B1YkAm+7mCDrDR0AICqVLjcSAtEcVLk+CYG4fZ8TGIUEfhi8mxIKXsv5SxGKgQrQr6h+rwlEKDFxQxeFUZhTeU0zB8fBQ+Gj8NX0+OxISoqTBEjcNC3TisNoTBHheOzdPDUJYUClJo7kyl9vUg7JoRwm7XpBLUDAJByuqUIBDs3EH+oMkh2EEK0BRR/XlaAUrgU1SO7kgRW+W3p4ZiK8FVBlhDsT1FGvQaY9j2BFarUkVAytrr/T9v5ywFDi2exMBok79+4hzttwCc5Pcog9WOcw6Qwp7+RroEDRp4EuTEY61lOZ6yrGdK0nstReDsRU4uu2IqZ6nqy2VXf8dZC9+6JbPgXc5e2JmzFLzB8YUNXFouuBVrwS3LArc8G9zqdbhviYB3jSn4XJOAD/VxGGZIwAf6BIzSx2OUjpaJ+ECfyFrvqf1+pD4BH+iSMMKQgsGpC9F7mQ3/SN+0/g4+v+AWoXgvt3brt5yteMCfHZUj77aVjf2TNf8ZpmwldSuNzJKHOe4sgVHtGx3IeydXQK6AXIEruwJ3bdjxzK1ZlTs5R+X239mrmn5nK/VyjmLvDfZyL+co8t5sK/RymcXem22b3V/xDqzll+EnIQn1DjF4SZxYSCBUVE/SpJ5N3tvkxdlePph1YvuaRYsGsxYn0mNxdGUMDi2LxJ6FU7BjzgRUJCuRHx+CtboxsE77EuvUX7GLpYubXBnQSK1062bBV7MBrh1bmGpUAotX4tJZWwjvtvVociSz1kAXu2Brw/G36rHLsRjFxSXYs2cPTvx0GC5nB/Yh9XkBnwcnTtThww9G4K0338Cbb7yOf78+BK8PeRWvvfoKhrxG41W2pHVDhryKV199lYGiKwEMtwRav8Z9qmPLEbgfBNioNZ7OOWqLJzhHIT6UGk9eluRpSWCTYJ4E9GTQ2TaPUKlOVDdJFUowlFrjMzIymPqWFON79+7F0aNHGZQmFbV0vAKP02W7TYr1wAEPmYvC6/UxP1GnzwWPzwOf6wQaD2SiviQYDeufhtPWDT5eClHqclGq0HO12cNKrfmBoxNgeRRu/nF8GTIc3KjvcftwVRtDmoJxE0HOkRR45B/+1HdaL6W/3zaSWt+V+NvH4bj3P+Px4BeT0OnrCHQbHYknvo9BzyA1+obEMvhJ4UekMBzoT14/A3aeJc388m2jQV+VhoUF9VLFo78yjqlVnw2OxmfjI7EwQY3ty3Sotxib29pZ4CT5hreY3zCVZ4t1LbdpL/dF0Hq2z14CsWSTFAenxYg6SwJ2rIrDugVxWJxihE49DcmmWMzWTsEiUwTSE6dibdI4lKQoUJUSjK0pIdg+Q4Ht5Pnpb2lnnp6pQahmg+Am3T6XB6jYFk/PDxzneo70mNRKTzBVAqot2+q3JY9FTcpY7J+rQt3KaaxjqL0cG3k/znZeyuvlc+PMc0D6O9ZgTUCmsByDLdng+I7ACcgAACAASURBVFJx2Mu8N/CFTZxjq5uzFTZwmYV1nFAQwfGFx7i0TeBWbwC3zIF75tnBLcrE75ZY8UbiPIzQJzDwSfCzLYMAKm1HKtNh+iS8nTDX9695q3ydVzm8d9mLPLfyBU2cvcTNOcrB8UU7r+KLTrEhFJ262lG241pz/gNXNmWQ351cAbkCcgU6YgWyt73BZVYdv4sv2P+QNdd3k7AZt/B5uMdSAs5ajXus+fjWmgEHPw9HbMksndNn0cNFCtErqP2I2uqZctSsEeHo6mgGR/ctnMLCl6pSw1CQEIJ1hiDwkV8hc+rnOJFOqYoSHD7zg/t8ExkKK2q0JcG7bR3ctVtYcn1HDmVqC9B1Ml/VXLgLVqCRN4EA6fnqRI+Tj+1ux0IUFxZg185aHP3xEJoaG38hhdhlwC0+SrkG5s6ZhSGvvsygKEHQcw0CpqQgbemheBn29or/EVRTgnC7du1CaWkp1q1b1wxCZ8+e3ZwcL7XES0BUhqLnh6FUI6obKWpp0G1qjV+6dCnMZjNycnJQXl7OIDTZE5A6VwKh0on3q0JRaSf8S+KjlEJPw8OUo+Lvsq+pAe5DG9BYORENGwej3tENTmqVN3cDzE9ccih6TmBKKlUrgdhuiJn0Hv5v+BjcPlzJAKmU+n7zCBF2EvS8aXgQg6KkAL11ZBBuGxnM1J/k+UmhR0z5+dUUdP1mKh7/Pho9g2LRJ0SLvqE69GNt76Iqkzw92WAqTfKrFFPeLx/sPLM1vi0/9wUWTKRH97BE9FAZ8FxoBEbH6GGZF4djaWr4rGp4pc/4NtrntOUzrb1vQ+CBBvmmki2Ak8I2BfI8pTb9ODjJRiAjBo1rInB82UQcXDgOO2erQCrO6uQgNpiy06/uJHgpQtJzeICeA5hK8PNClwRX2XNon1KCUDMjBHvnhePIsgg0pKtFC4MOArXb+zkj79+FXQPI9bqE9bLGwSvEYqNtEQZaN7GE+6v4LbjPmn+0C1/o5fiSY5y9rJ6zFWVxlnwva6kn9egiAdxsM7g5GXhs5nK8b5ghKkTbCEcDAerHugR8oU3AZ9pEDDUk4vW4VLyWshDPLjbjHxkbwNnzwdnL3DfwZb477FuLbrOV7brRUdFwg7VgYEdEB/I+yxWQKyBX4MquQHb5+5yj1NvVmu/mbEXgHFvBCZX4Hb8J7wkO5FlWwG1OYJCKPK18FLxEQQEd0Fv0XBMSgqMNGRqczNDg6Bo1DlFi/eKpqJ03CVtnjkPxdAU2GsbCGvMdzBM/wtFVMfDRBcMFXjTRRQYpTah+nsLVLK2+sbYEvppNoGCjtoDGjroNeaoSBMb2tah3pLI6SC2H5zo21I6/3zEfRXm5qK2pwdHDh5gfJ4GUjvjP5/Vg+7at+Pfrr50TijYDU1KTDnmVqRjbEyxqL7UnpafUTi3VR1pK+0iP0/nS0NDAWrMJymVmZrIgH4Kg1BYvgU9JFSqpHOXluUEo1U2qn1Q7AqG0jmq7YsUKbNiwAVu3bmVBSQRBKbhKOmbSMWrvSzdLnm+C2+dlqfQ+XxO89TtxsjoJx9e/AC/fBUjvCmT0Asy9AMtjAN9Z9Bi9yHb5c4HQnz0miC351LJP7fmwPYolutdw1/ujcROpQUcQCB3LApBu/yAUf/1QyVrfH/pyEh79eiqe+D4avYMo7dzv+elXd54Z0EPgUxoSkKT7Z7aui9tIj7fPJbXUd1VRKJEJL4dMw8QJE1CyLBluqwawxrB5DrWpO/mEK+rL4HN91kqPSRYAZBUA8k/lad4XCy8v2ghRiyvNA0lpyrw6WfiUHo0ZGhxbEYkD88dh1wwF8/SktnmCpTX+QT6fgaBzB0uXP3Nd4OOt3abnbE8JAilBAx9nr5UazH6u9PN2zQzFDwvG49jKSDSYJRsk2V9UOtby8hKCOhm2t0n0cKnPuSbyf7bS32kdttlmYKjFBs5aDM6+vfEua/62Byz5oBClG6yFuC4tF9eu2gBuaSa4uWZwKctxR9JCDDHNxEh9UptUo4FglG4P1yfgXWM8hhvJs9SEYQYjhhkN+EBvwlBDMt4wzcG7M1fjiTU5+Lut4AhnK6jg7EU/ctnlLs5S8OaVDRnkdydXQK6AXIGOWIHMkiF/zCpDj4xSkMfo3ZYcKNdkIcu+Bo1WPcBPQSNvYEFClEzfIJB3Fnlfdcx0+tY+mCkZttGiY3D02OoYHFoZjb2UWD9/MrbOGoeS6QpsNo5BZszXWDPxUxxYFt3sOeq+QEDqZoBUh4bsWcCOHH9SfT7cNVd+iz2BXVdtPnw1eXDnr/SHTZx/ckoXq4dsc1C8eSOqq7fjMAHS+voOGdTEwJ3Xi9CQILzWBvUoKUdffflFzEiZzvgRQSV6DfnfuStAIJRa4/Pz81lQEikWCdZRajyBu5ZqUBmCnhuCBtZHUoWaTCYYDAbWIk8+odQav3nzZuzcubM5KIlAqASrpeW5j1z7fZScMair3ntiNxq2GnE8ZzDcQnf4zNTe/jC8wkNotD8Mr+0hePnO8Fofh0foBBa6dIkBqZcUotYuoKXHQj/rdOs+hG5wOnoBWY8jb8nreGL0eHQKikSvsTHoE6JBv1AJgIpenyztnSW/U9q7DgObPT517D6tO+/ogICUwO+g4Ch8MWEy1i1OYGGAYMFJGjTyCTjFT2f+6jDHgDo+Wps7XLnr6P3qxNAoPo7ddjL/UvI1jYeTj2f+pqf4RDRZE+CymlhYFMhzlbanL4B5E5oydDi5Wo2flk3FgQXjsXuWksHL7cljsXX6GAY4CXSer+U+EIJKtyVASpBUGrWzFdi/YDx+XBqBE6tjcCpDC/IUpf1xWejLafLGp0CrtnWvXLnH9/zzLvm9yzXqKOeA+CWWFjBrcMyWgF32mQjLyADHl4MTir13kKqUL8EdGVtww5pNuH45qUft+FtqGriEBbjfkIyRuukYajRhhD7+giEpteUPN1CbPY1ENoYZEjFCn4hRegp8SsRH2gS8aUzB8ykL8NQyHo9aN+GWzBIP+aN2RHQg77NcAbkCcgWunAqYc//Mra/OustWvJxzlM7g7BVz73bkF5BytIu5HIMtm7DQtgynhASmoGgUjHBSAJHVCJ9Fw0aTQJMGA2ChCXDHnUCIya80cdbDadGhIUOLujVq/LgyCgeWTsPuBZNRPXs8g6ObTGORrf4a1smfYNvMcBbGIIYh6FhqbVsmERTcQKb/1LLmtMXDU5HJ1KKg8KKazXDVFl7xHqSkHnXVFjDVrHdbNguFIBXKaRWpGCLRsp4+awyO8TNQlLsO1du24fAPPzSHs3QkWCjta3ZWJt44r3r0FaYufePfr+HDUSPQ1NTIyJH0Gu0XI12aPTvf+yRQTK3xx48fBwVd7dixA+vXr8fq1atZqA+1cxuNxuawJIKi0iDAJykdaV0g/JNvi6BUUtMSSJbUoDNmzGAeoStXrmTqW7IjOHjw4FltH+gYthyX5uy49K/iYxFLHhADdcMNH/MV9YBBUbcL3obdcP+wDCe3fIqf7F3g5P8JmLuKANTWGT5Si1p7wGftDvDdxMAlaxcWyET+oD6eAKY0OvtvnzuEiVSgZwzhUXhtj8Frfxw+R3cg6wkgu5c41vUG1vcBNvQFNvSHK2cQu70zawheCI9G37AYUMs5g59+ZSiFIrE2dIUWA2hcUOBR4PakEJVUpZKa1P/av6LH6DOUrK4y4EmVEX1URjwRpsdTFDSk1KCXyojXlFFIMqhxRJgNCDTHiUKTTQxPos9pWMhCx4Sm36CClMFRphY1MRjq5E3sC03q5oBFHD5S2tK80KoFzYdojiPBRw+FTUn36TbZ6dhMcAsmUKjVqQwN6lbH4OiKSBxeMgUHFkzA/vnjsXduOPbMCQsYKuyZc3rsnRuGffPCsX/+OBxaNIm1yh9bFYX6jFg0WfVwUeu/f0i3RYUrzVelfaL9vDhrpJZzE/l+x70GkI/dlXPs6G8R/R06ZaO/U3Gss2+vIwUqSzr5fuJOcyE4fjO49HxwqzaxYKar55lxZ9IK/F43E0/rpuMTfQLeMxkvCpCSDym12FO6/SgdAdHpGKVLxgh9MobpE/GuMQ5vxRnxkd6AT/TxeFefjJfi5+KVBem+Xmkbyh9xFDj+z168kFtbmc5lljv+ai223yiUOP6YWRbH2QsWXmUvTuIcpdO49ZU2Lqt45h/4kvGcrSr939mljkcdBQ7OXuK4l69y9LBVZN5lK5vNOQqXclkFmVxmoYPLrszi+JJoTigN4dZWW7mMisevHKghvxO5AnIF5ApcigpYK27pvn4bOKEcNwrFuNq2mTxR0M2ShzjrKuy0pzLlhHhBcOV8eLY2EfKSwsFigNOsZyqDE2vUOLqSfEenYc+CyaiZPR7lyUpsjgtClmY0+IjPUJYUAregZ15c5Fna2uu2to6BZEq65ePgtajh3LQIzpqCK7qdvjUbAALB7tp8NNUUwVe7GSfXzWNtegRJqW50IdNacqyT0iotKSjKdaB663YcPnAAdSfqOlSSPYEiavE++MMP+OTjD5vDl5rb6FvxIP33kFfx4gvPIydnA7zejmkncCEoS4KigVCNakYg9OTJkwyEEpSj1nhShBKwa6kGlQFn25WgEhyWYCjVjtZR+BSFJa1Zs5qFJVVXV+Onn35ix4GOh3R8LuTYtvdtPUwa6oLbC7hQD3hOwXvqAJwHV+JEwUjUZT0Gl0BJ85Q6L4FOMWn+DIhJre0ERgMGKT09fGe4+c7w8OJtD08hSo+Clh4Cn0I3eIXH4LN1Bxw9gKyegAQ9GfjsB2zsD2wYAB+NjQOBs40NA9GY2xdY3x+HNr6IoROim5PZ2+LLeaVs85TSiP5KA55RaPG8Qo1Bqhg8o1TjwbAkvD9Bg7xlCXDZyUv9yp7rdLT3x2yIBDHo02szwiNIw8DmXqcfl49bRzu28v7K5+xlOQesRjTwepwU4hFpzQDnKMK9aaQezcHvVmSBWyyAm5kBLm4ROsckY7huOj7SxeE9piBtWzhTyzb7i7lPCtPXTDPw0sxleG65A49nbMaNZHXHF+7l+AJcJxTW3yIU4XZ7ScMNfMlOLrNk0TX20oLbhOKi+4XCn6ob3Sg90YjvS3agr5AHzlbAruk5ofxAF2uR635rIW62l+BPfEElZyvK47LKT3KWvF6XAifIryFXQK6AXIErpwLWnFu4nB3gBPoDXIR7rZvwIS9grWMJjjlINToVsGrQZKWWqiv4g9yqh9sPRxvNOpxkifXROLh0GvYuisCO2eNRmaJCYXwQ1mtHQ5j2BTbrR+OUhRSOelwIHJXqyFQMvIGpR30VdtZS3xpEvJLXef02Aq6aAvh25MJdakWThVryxHNNSqSUaiYtXTYNGq2pKNhk9wPS/ag72bEAKQEiAkspycl47ZWX8PprokL07ID0Fbz6ysvQxqoZW/J63WAit/ZOmi5i/0gNSq3Y9fX1rDW7pqYGRUVFLDU+LS0NCxYsYK3xpGSkxHMp7EcCehLo+63DUUkZ27IOtF5SgkrbEASdO3culi1bBkEQkJubC0qN37dvH+rqxN+tlodSAqO07Gj+oS3fS+B9r8cDp6sJJ+tOYmf1bqQtn4/NqxTwrXsJTZau8FgfBsykBn2U+YnC2un0klrnmUKUUurF4fUDT5+NgOdjTPXpcTwOX1YPeNl4Ar51T8K3oTewsW/AIOg5CNj4FBvenIHw5vSHb9MA+DbRsj+QM+DsYDQAmDo39QM29EPTlsH4atqEdpog/8t5k/ZX6vCEyoTnQ7V4OTQKg1Sx6KfUo69Sj3B1DPav0cInaNFELddX8lynA783CYS2XMrH6wqem3fg81U+L9vPeSkp2huFWNTbjZhsTsOtqwvArcwBt8yOu+aYwU1fjeu1MzFQm4wRhiR8oI/DUGPcBafYXwwYlZ5DytP/6OIxSpuId/TJeCtxLp6buwr3p63Dg5bNuEUoPsXZynycrbT6Kr64+j6+wnObpeQHTijcFVlRLV4SuD04BaC0/hSM1XvxwbpiPCQUg+PLcJVQguuE4gbOVrKFyyrFn+z53mvN+V9fOVBDfidyBeQKyBW4FBVIL72Z27wVnK0QT1o2YZFlFY4JiaC2KYJTTUIcXFYDPFeQv2jgpIUm2nTfxdrq9RDhqAZHKbF+OYUyRaB27gRUpoahKCEYG/XfQZj2Jdaq/4dj6bqL9iGj2lJiu4fa63OXwFuTC09N3m9OQUohTTQ8FNa0YzN8Nblw2RPgJGBN3mVWXUC7/enJFilITwPSrTi0fx+O1x2H0+lk0DEQdrTn25WVlRg2bFibgpnIn3T4sKE4fPggKDdbHO353Z25bxJMk9YSUKPhdrsZCD106BBqa2tRUlKC7OxsrFq1CnPmzEFSUiKDoARCJZjXEvjJ989UiUqAWKqXtKQ6keeqBEJ5nmep8XQeki0BAWk6TlfSP+m8kyCudJ/OPVK/EoivI1uGA/tRs30rivLzYElbBYNWjS8/+gIDBgxAr0ceQqqiM2B/ArB0Z+3zPgo+EjrBI3SF10at7o/CR0tqd88kxSe1u/cE1j4JrOvH1JvYMBBnjgFMAcpUoDn94c3pFzDo/qAzhidnEDybBpwxzqkcDQCkHgZX+wG5AxGu/R5PqihE6ZcDku3ttQmQ9lHF4uVQLZ5QGXD7+Hg8F2JCkikG9fR5bNX54WjbO0EC5xLy7dOfz3It5FrI54B8DrSnc8DDawGLHnVCMk7Z1WgSEqFPW42/LcsGtzgT9yan4x7jPHRWJ+B143SMMMSxQKVhhgv3H5Vg58UsCZB+qDfiA70Rw/QmvKcz4e3YOLwRm4xn4+eh68IMXJe+DteTPYCt0McJJSRw8t1n24LaugY0wosmkJUR+aNTl5kXP7k9WL3/ED7NK8ODti2iICqrGpy1At2EMvc/rCWfXgqcIL+GXAG5AnIFOkYFzNV/vt1W3J3LKPwHl1H0OBtC3uOcNf8v3Jr8e7rxJV05S/GAJzKrEGKxodQ+Gy5qF2cG/AYGSEnlyFR8fmDVnj7wLsW+BAJSgqP16RocS1Pj0Mpp2L8kAjtZYn04ihJCkGv4Ho6YbyBEfYV9KzRwCiaQz83F7IcESKmV3FtuY+315Md5JatFW3tvpwHpFpCa1Fu7Be6Nc0XfMF7PfIPIR6hljV0ESPkUFOTYsa2yCof27e1wgPTUqVMICwvDK6+cTzn6KgOoQ159GbzV7AejNPvpWCCLQCj5gx44cADbtm1DXl4eUypSovm8efN+FpZEMC8Q7MkQ9EwI2rIeVKtANa3UFk8erFlZWSgsLGS+rARCT5w48bP2eAkcXklwNPC9kC0D2QLs3r0bFRUVzCrAYrFg6bJlWDhvLlLjTZigCsHHI4bi+acGoF+PHuj3RG880b8LnnryKSSqHodvY2+4sx+Dd91j8K3rAd+63vCtF5WZpM5koHNjP/hy+gE5/YGN/eClNvicp+CjQcCSvEBJFbpBUob67wfAzNOt8qQODRwEWP3PlZatPu/n7fa+jYPgIhVpbm8Ykr9BD5Xx1wekFPbUDGlFz9L+bN1p/1IKThL9THWglHm6T9v0V+lB0FN8vhYDlOSBKt6nxwYqtf4hruun0qF7eCz+FRqHbqp4PKOajPTkODTwJjTY4tDEviyVgojoi7nWv5xr+Vkk35dBkHwOyOeAfA6073OAQvW8vIZlTND1Vz2vxdE0I1JWzkCXuUvxYMIaXK+biT76eFE1ajAySDrccHEp9hcDR6XnfKBLABtaEz5UGzEqRov3o2Lw1jQ1XpmmwYtRRryon4VuczLApeXg4bQcRBXXwkmdV3DB4wW8PqDR54HHRyGuHnh9Ppx0e1BytA6m8p14JasM15APq1Ds5PiiIG51QbfbhaLHb7AXP8RllT5yrbnsAc5R/Ddu/fb7b1y/++Y/Z1U82DHAh7yXcgXkCsgVOE8FbrWX/us+e9mPnKMqj8usPshlbTvIZRcfvNGWX8nZK7c/4Cjd/6yt4PA8fjkO25MBngz2KSBHTPOkDxHyf6QPlis1sdXJ69HE69BIZt4ZGhxfE4MfV0XhwJIp2LVgMrbOnoCS6UpsNAZBUI+GEPEZdi2chiZbElM2tgbvLmSi1LR2FrzVm+CsLfzNwdHWgClbV5wGl5kuTgmMGhgkbVlTLx+LE0IKyjY4sL1yGwOkJ+uOdwgPUh9LefEi02HD66+J8PPsbfWvstZ7Sq6fOGE8nE1NvzoYDQRpdDvwH6nyCEQRgCNF6Pbt27FlyxY4HA5IIJTAHcE8qT1egqDSsiX4k++LPqBUB6lGgWpaUoQSYKagJKozgVDyCKX6k08rqarP96/lcTzf9r/G49J5Jy1b2wdShDY2NuLYsWPYv38/A6E5OTmwWq3Mo3b27NnNHrVUQ+kcVIYG48Nh7+H1l57Hq4OfwxuvvIB3X3sTb709BG8MfQvD33kL06c+BeQ/w9rbqdXdl+OHkAx0Uus7KTtJ9dkfPqYGHQjvxoEg1Seto8fFbfx+oesJdFLrPL3W2VrlA+Fo21rpT8PVlpC0P3wb+8OX2wcr5nyCXoq4ADgpgcbLvGQhUDoMUurxjMLIRl8VBSkR4NTjaYUBvVVG0DryCh2kjEXPMCN6hRlAwJNCpChk6RllLJ5VxuAp2kalZQCVwqcGqqiFXgxl6hlmYkFMT4Ua8ZYyCpb5JsBGKeZaNFKID/u8Eb+ME0OGaC7kB6Vym+/PvqRs+Zks32/fgEg+PvLx+S2fAxT8Sn/P3bwGLose9el6/LRGg9oVkZgzV49njbNxl3Y6hhgSWCiTlFxPnqASuLxcyw/0ifiQIKkmDh+ojRgRo8XQyGgMnRqFYZOmYfi4KXhDNQnPKyPQZbIWLyXMxI5jJ0g3SrJR1lxGU3M33WdaCloSKBXvU/9Z7akmJNfuwxsbi3GLvbT+d/ZtB2/N3H7w95nle7js8r3X8cWbOaF0Bbe+esvNtjLr9faK1PMgB/lhuQJyBeQKdJAKOIqf5BxbD/2dL9jS3boFna254IQCcEIpbrVuwfOOdSgTFqBR0KHRJl4IsCT239DFQJNVhwarFiczYnEiTY0jqyLxw7Kp2LVgIrYTHE1RYXNcMNbGfgtzxGfYOmMcGvlEuChcyapnCfQXM+lgwJna+resBEtyZ23mW2RIWrMFnm3rUW8WrQ8I0EuBTYF19vGx+MmWgooNWdi+tRqH9+9Dvd8nsb3DHgKkR348jM//84noO3oeSErK0XffeRNVVZWsJb09vT+CoaQIJUUeJcaTP+iSJUtYajyBUGr1JqhHQ2r7loHnuZWgUn2kuhHIMxqNDObNnj2LgWaqNdV8z549OHLkCGuNJxAqtY2fCyK2BhY74jp6rwSASRFK/rQU1EW2DBQmNXPmTCQnJzeff1JNW1vSeRlvMiJOGwu9OgrqqVMwdUI4woJCMHrsf/HxZ5/jo+HvQT/hRSB/MLCJFJ/PABuehW/j03742Z8pRZlalCk+RfUoKUjZWPcMsP5ZNnwbn/V7ivof88PTtrbKnx2AtgSiLe7n9INv4wB4NvbFxmWj0Df0MsPQZrVnwM/1A1JRDUot/3o8rdSwMUilAY0BKg36qrTopdKjl0qHPmFaPKdUMyhKitGeYQY8GhaH+8IT2ZLS6Aeo9OgdakCvUAOeD1XjzZAIjAiZiM8VExESFoaspak4YUsGzJFMVeRkdkKnvwymzx1xUGI7eZLKCeeBn7/ybRm2yeeAfA50xHOAuiIbzXrUrdHgx+XTcGCBCmWzxyMxSY0ROgOGGS5fINNZgasuHiO0cRihNeF9tR7DojV4f2oM3p0SiXfHR+CdcZMxRBWOIcHhePqbEExZugJOd9tCW92sB41a8D1weXz4yenB5h/rEFS0FXcIm8EJTFUKLrPY18Vc0NDDUujm7MVNnKN0RQchH/JuyhWQKyBX4DwVcFS8RIn0fSz5njuseQyMcrYy3MZvhslswWFbIjy8hoE++naNPuwocIhUlR3xg+9C95neKwHSUxYNTqTH4KfVMTi4fBr2LJqCHXPGoyw1DHnxoVir/Z4l1hfFjUWjEA+XldQmpGykbyQvvlZNtgT4Km3Me9RN7eW/wRb71lSk1HZ/KjMVLp4uTo1oTaXrsarxky0VVTnrUb2tlqXYn2znKfYS2KT0+YR4E15+cXCbkusJkC5aMJ99+yu9xqUGWhJQa+31CURRazwp8sirkhR5ZrMZixcvZiCUQBQp8SSgJy0lGCWD0TOBKNVHqg0t6T5BUJPJxJa0jiBfeno61q1bh9LSUgYBA1PjWzv+5zqGrW3fXtZJ55y0bLlf5BFK733Xrl2sFuRPGxjURedXy/NPqm9bz73pSYlITkpAyvREpCQlsmXq9AQkpRgRn5iEpPgEzE2MQNaccchdEoyS1Z9hO/8+frC/gfrMf8O17nV4N7wIbHwOoDb2TRS0RP6ioueoN6cnPJuehGtTHzg39WFLX05fYFMfgJZtbJO/6O02UIt/H3hI3bqxP6rS3sazoZGsXf10i3sAuGwNZv4S60gtyrxBtegVTiFK5BMax6BnjzADHgvXMzjaT2lAD1Uc+igNGBwahV6hWvQO1eLp0BgMDp2GN8Oj8PH4SRg9aSKmRE2BLmoi5usnY41hAtK0SpjVY7Bm8ueYP+4/2L1UDS/zo1PDzXxHjWjKSkFTdioahTg0WUVPclIbedkQlaQXOr+Qt7/4uZFcO7l28jkgnwOX+hwQr28NqDfr8NMqNQ4unYyd88ahNFmBDGMoRmsNeF8//bIrRgNB6Qh9AkYyQGrCsFgDhsboMDQyFu9FROGdSVPx9vgpeDtsIl4LDccrYxR4d4wSVbv2gvXVn9nQ1XIqxe5T6z1TmvrcgMcNUBYAvGj0+lBVdwrqyp14KrsQ95oLDnGOksOco6yRs1fg9/bKWechDvLDcgXkCsgV6CAVEP4fe+8BHsd5nftPpEiOWxzbsR2X+Ma+177/qqbW6wAAIABJREFU3ORJnjQnlmzHJXYskgAodlJUdWwV0pJYARAgCJDoZRt6B3sFK4Dt6B2LRe/AAiRYUAgSJMr2ff/P+RZDLsECsKHO6BnNLHZ2Z+bMt/y++c17zluzhFzq/jm7BpymHlTMefmFEuQpT+K2Ngrj6ig4cuKAHIJQTjhKHdLTQL9n3aE9r+8jQwYzqUdznHD05rlQ9J8OY6ZMXYcC0Jzmi+r4nSiSbIU8dDNyQz9kKhKbnG6aqDbm3flJjpHB2YJ0oLMINgMpR3UCICX1aFcVYKiAWZPEagU9FJAqRRjUpKO5rBjtHRcx0NePsZHbzPDnYaDlgaOF5/RHgoo8sKJ1mqkG58joKHS6SqxcsRzLPdymNGdatvQ1fPzxZozcvv2cjpTGR87jo/RkUiFSejy5xpeUlDBFXlpaGlPiuaZ18wBKWN4LP6cTDx7a0ZLS448ePcZqsTY2NjKjJN5obC604+fR6Fx/G/xvhJbU/sbHx3Hjxg1QLAiEEoQnJTKfCs+D0OnE+em3ib8HZJNZWHRKDGKS45CQmITE+BQkxSUjLSEWB5LCcTzNH1nHCKB+io7sTejNexsDpW4Yrvgl7EWvwVH4GyD/50Dhq0DRz2Ar/RXsZa/ATpB0BgCprezfYS7/MRzFP8VA3lL8t7f/rANSVkt0lwj/6SPGr7yj8HOvSLziJcVPvMT4hbcIv/KOxC+8o7DEJwIb/ULwvu9eeIVGIUkSjOOyABSk7oM+xQeNqZ5o2e+D9gwvdKZuw8XkT9GeuAU1sZ+gSPRHZAW/j0O+b6PnUACgEgOKCFjkMozlZcDRqAAMxc65PQ/2mrOwFu2HSZPAjBQJotoWyUPjJxnLCJ8RQJbQBoQ2MB/aAIl/xhUS5jPRlxkKw9EgNKTvQUH8bkglwSCDpHXSma856gpI35DE4U1J7B04ujZcjDUT6tGVAUFY6bcPK3btgftOX/zXp9shO3qCjZ1sdsv0hmsTENUOB6ywwUyJ+PRRO2Bx2FnNUqPVAcWlm/hFLhk6VeJrqnr8f8qGC/OEfAiHKURAiIAQgUkR0Db96At59Zs4ee0KLq/9HU5ev5rT6G99X94MTl2NdxVZzIjJpI5hYNTB6muJYJeTMZNTOUrgj5z+FvoNgVkuBs2jFyJx81wYBs+E4PLJYBgO70Nrxh7UJHqjRPopNGGbkRW8CTflcXAoxXDIxSyt3lnP5mlgsgymwgNAZwksEy7uD1JTLoa/MXOmCfWs3VANq+4srAxEi5lB2IOAPSmA+tX70VheivbOSxjoH8D42CiszLVxeuOE57UVpdDfvn2LGeKUlZUxJeCRI0cY6ElMSsLbb26Eh9uSKeGoh7sbViz3QHlZKRx223NxFydYRco8qg9KqkUCdqRo5IHUZDXo00OnxweK82mffLwofjTHxsayeGZkZLAaoQSdKTW+r68Pt27dgtlscrqNujRGHhrStVmIE50fGZRRu6N6qRqNBpmZmTh48CBLi3dtfzwQ5aHyzLaFJCQlpILAaGJSPBIS05CckIzkhCQkJVI7TkA8vZeYjOREJyxNjktFbEIaYhKSkZiQgLSkOOxPjsaRjAicPbgX6qM7UX7mU7RkvYfr2hW4VbQE46X/BWvZb4GyXzIzJ6eJE9Ub5dP0aTmhRp0AqY5SqmP6E1a7lGqhUg1TZ93TCYMoqm06URvV+T1UC/XfYC7/EQOko4W/wso9u/Efu6R4xUeEn3rLGCwlEySaeeMjMjr62R2zIzI9cr7nXJJ5ktM06RX2PVLQkqXLk4GSj/M1KURf9RbjJ94SvOolwk88o/DqjnC8ui0Ur+wMxVI/Kd4MToBnwnHEndMgQ1WIguYuNHT3ord/iD0c6i7LQWvKTlxK/Rid6TvRmebJ5o40T7Sm7UR72g4GRttTdqAtzQtNyd6ojt+OQskmqELewxmfVahJ2DIxronBqDIJ1tocoLMM9h4dzN01MHXXwtqtY68dhio4Okthb8uHpSYHtsIMmFXRMMmdD5JpfHS3NvtkgErp+PwsgJP5AE6EYxTaqdAGFn4bMKmkGM0RY/BsOK5kBqH98D60JHoiR+qN30tjsFoWh7elMbOqIH1DEs9S6zdESrGO4GioiAHS1YEhWOkfiBW+AfDw3A23rbvg5rkLTZd7mS/BuMMCgp5TTTSqvDOytIPdV1iYptQKh80Ku8MOE/MWsMJsd6Dm+i181NCBb6or67+cU/khp9X/kVPXrvlufsvvv6qo3fw1RdXmr6oaN/1pTt0vOVXt65/T1P/hs4razZ9X12/5Qm7t33E5HZ+ZRCqEl0IEhAgIEZjBCGhLv80VNF35dnEnXijqAFfahS/mNoPTVuOHOZUIylHDoN0PhzJyQiFKA3gqWL3wO8XJ58jUo3IyZYrC7awoDJEp08lgdB0NZqZMtUm7UBqz0+lYH/geBk4Gw04OiBNKkmcFjy2FGbB2V8NoqIWlqxrWrupFV4OU0ukJkDo6yply1NhcCCOVMJiiXUIhQnfuIehr9bjU2YPrAwMYGx9nT1KnGiA8zvuTYRWvdKO0XzKDIbUbn3pO6dDkGE6KSwJjlDLNAzKCPgR5/Pz8sHTJa1PDUQ93uLm5sdqTj3O8j7stnQ/VcJTJZJPUcgsbZD4paONBHQ/xaEkzlRmgupcEwsksiaBfdXU1iy2VJ1iIE//boHOjdZp4NTKppUkNSvVRqU4qlWYgOHz+/HkcOLD/TkkB+o0QBH3S6zHTnyMwys+076REgqVJSExIRBKl4tM6lU1ITEACg6j0OgkJiclMdZqQQOUAEhEXH4f4hBikxstwJDUcpw/6Ie/oNlSd/gRNWb9Ht/INXNOuwHDhaxgr/m+Yin8JS+nPQXVKmdFSCdU8JUhKKfO8eZPT/Im2oVqozBCq9D9hLf05M4qiVH576Suwlf4cKF+CreGbmJv7v/rtxW88E/HvZGq0S4r/3CVzgtCJ+p8/9yZISkZKd+EpbUf1Ql/1kuIVbyn+3TsG/87WZcxw6T99ZPj1nli47YvHG6HJ2BRzADsSjyHipArp8gKoKmpZWuCVvv4p/82mmzmHbRSdqjS0pGyFIe0TtKfuQHuq18TsiY7U7WxuT9uJlpSdqEvYinLpx1CHfYgze95GfvgfWMYIlWsZz0+HraUA6NYBXeWwd1fA1l3pMlfBZqiEvds5Oy5Wwd5TAXtHIaxkIFhyCGZtEsx81g1v7sRex8LK+q9oWCfMLqfqy4T3F98YVLjmwjUX2sBMtwEJLFRO7UIk+k+H4uKxIDTs34WSuF2IiwrB67EibJAl413J7KXYk3p0vSiaqUc3REjwRqgYG4JEWBcYgVV7g7CK1KNefli+3Qe/+ngHAtMOwEIP0pnx69RwlI3V2EjN5X+P+hh7z7mBYcyCKMMAflzdBq6kBX9a1IGXi9vxxaI2fKO4A5yy9gZX2IZv5DeZv5nfOv5XRYYrL+a3dXOaxnUzSEKEXQkRECIgRGBSBApav8fld/S9rKzDN5SVDk5daf6uovrW9+TVSFGewy11LKs3alLFTQmfFnLHzcNRI6XWX4hkcJRMmS4d3QvDfj80pvigNNYTWtEWZspkOBwIqyqGGQURIH2WsSFAauvWw2SoYWCUYOFiUIy6nqOjqwJWgw4Wgx6O5lyMaZKnZYhhV0rRmX8C+vo6XO2+hBvXhzBuNDJA49L1P/UqgR8yIiK1H5kREeghEEpmMAcOHLijeJsOqCGQtmrVKpAy9JGu9e7L4Oa2DO+88w5zIn/qk5jiC+jc6Nimcw6LcRuKDQ/xCJASCD169CiD4ZQGTopQahsEzAkMTk4h519PcRnm3dv026DzJTUoPSgg0E6KUK1Wi1OnTrH6tBQv1/gtxvbz4HOOQ2JSLJIT0pCSkIG0+DTEJSYgJiUBcUk0xyEhIRZH4mU4nhSGsxl7ID+6A7qzn+KK+kPcKvsARv0GjOuXwlL+G9hKfglb8U9hL/4R7EX/AmvJT2Et/RlsDKT+BxwlBEd/AhtBUkrpr/wxwmI/xU93pOHV3aH4tVcc/tU3Ev/iE4Mf+cTiRz7ReMVHhn/bJcPf+8Tgn3dJ8R9eIrzqFQkCpr/eJcEyPxnWB8bhndAEeMcfQsiBTCRn5UKpb0Rxcyd6rt/E9TEjRi0WZwogU6c4mBoedivgsMJucyrjecD+oB8BsXc7GUqMD6E1OxktKdvQxebt6ErZjs4UgqWeaEvdiZbknahP2IZK2cfIj/gQFwLewXmftRg8EwqLQgRT0X44OgpZWRu7oRLoKnMBo66Q9N51Sw/1UTrYu6tAn3OQ8rQ+B8bSoxjVpmBcQ7XJpYCCMkzEE+MFKSsT8yzHDMJ3zTRUEfYntDmhDSyENkAZg+NZkbh5NgxXTgajk0qpJXnibLQvPpFI8JY0DuujY7GBaoDO0swDUjJmWh8uxoZQEdYHRWHN3lCs8N+HFT7+8NjpC7etXli5wxfVXd2wsYfTdzShD+pCn/pv1D87bBaQf8KA1YbjlwfxRkkjfiSvw4vKWnCaGnC5dfYvqGsGOFVdDpfbkM3lNh14Ka9J8kVVTfkkWiG8FCIgRECIwAxGoLDja1xuU8WLyvpbnKpmjFPrbT/P0Y3nqDIxnJsIUtzZFLJFPWAnOEqzialHRbjBTJlC0Xs8CIaD/mhL8UJVnCdyxdsgD/4AtYneGFfGsVQ6clJ/VspRNtgg2FqYDhvBwS49qz9KRk2u8HAxrDNjKkMVrB2lMBYdgkNO7XRqEG1SJaCp8Bxqm5sxePEKbt0cZvUzH3ajzf+ddfTU2U8o3viRA0EsAlw8CG1paUF5eTmrDcnDHgIdVIeTZh6YTYYfvMJw8t/p9UcffYRly5ZNCUiXu7sx9ahcLucP77ku6dwpvflBx7zQ/8ZfLx7i8XVWqe4lxeTkyZOg60Dqx4aGBqaGJBhIbWVyG+IvEt/G+NfzYfkoiEvv0UMCqk3b39+P9vZ2po4lOEyKUL58BP0mXH8fAnS/X4VNMeHjkpSUjMTEFMQmpCAmMR7JsfFIi01Cenwq9ifvx5FDR3Hi7EkotEqUVVaguaUNl69cxc2bgzCbhmGz3IDNfBXW2w0wDxXAfO0kxi7JMNbpD0v9Vthq3oelYjXM5b+FpeRnsBe/AkfRT4CCV4HiV7H/yCa8ujMK/7grED/ZLsW/eonxUy8Rfr1LDHf/aKwOjMN74nR8mnAYvhknkZSjxRFtEZS6BlS2G9DaexWDt25heHQUlkn/nt5t86Q+oZs3JxCFg5x2CYpSMuCjpCt3v4FqUNCnqEyadXwIncpU1Kf4oC3FE4aUbQyQtqV6oSXVE41JO1Ad+ymKRB9BHvQ/OL1rPZoTt8KsjoGpIBX29gLYu3WwdFczlSgM5dMCpA5DGZxzBRxMWVoFW48Oju5y2FtzYdWfg7loPyyqWJiVMgZLbUrxoh5vLQSoIpyDAAeFNrAw2oAx2ymKGTwdip5jgWjO8IMuzhsSaSCWxyTgD+JkvCGNxbrouBkHpGTMtFEShw3iWKwnYyZKrw8TY31wJNbuC8eqgGC87rcXy7394LZ9F5Z8shNRB4/BTL0p61On2Ze6dKuPu2qGHZSK7+y2HRi1WVHRP4ywug78OL8aL8t14OR14HIbweU3gfxPPqOpxZeVNbUzSEKEXQkRECKw6COQl/enXKLupZ/T8sSJF7m8uu/8hbamjVPV2ciM6a1sNfI1Z2BTizCmTnaaCtETNFXsM1VBzpfBwx04miNyPkUkOHo65I4pU0uaL2rid6JAsgOK0E2okm3BqDwaFnJRVzoVIVRXzMJqiz39gIHqlzEjoo4ykHKUlJSLAYhOPkeroRqOzhKYiw+yWE8XQt9Wp6K+VIX69g7cuHwNI7dHYLFaH9rn89CKYA9vBkN1IDs7O6HT6aBWq5nqbf/+/XcMiQj48DDj6UBhEkJDQ+Hh4QF3D/cpAam72xL479nDABwd70xMVBrg6c7xfhg0V7/P9ZoSCKX6oGQGlJOTw0AoKUIvX77MYDmVUnCdHgZFXbeZb+t0TvzvgleEEgjt6OhgIJQUoVSjloAxrwjlHxLwgHmuXuu5eFys/bE6pimsLvHBQxnIPH0UCq0CZdXlaOpoxpX+K7g1Mgyb1e7ki5RCR04KDhsc9G8C/bPAZgdTVzqdaZ2Zdg67A1a7CXbbTdiMPTCPNsI0oIH58mGYO2UYb90Fc9Pb0Gi98X5wHDz3H0Xk4XNIlxfhXJkeuXUtaLl8DZcGhjA8buJ349Ks6QETHY9tYrZOwE66eaKZPzgnAqVbN9eZf5eW05rYAy3Ayr7eBrv1NnrLLqAuPQBUc7QzZTtaU73QmLwT+ritKJVshjbs9zjj9xZyAt6GUSGBMS8F9tZ8WLurpgVE7025dypNSW1Ks8PgTMs3E2SlmqXdlSDQ6jCUwtaiwXjZCYxpkmBS0vjh6ccK82WMJRyncK2FNiC0gbnYBuj+byyLMgbDWTm1jkN7UZu8C+di/PCxJAqrohPwP5I4vCVJxoZZMGki5SiDo6IYrCU4GiHBWuZcH4E1AaFY6RcEd19/uHn6YtlWL3hs24Umcq5nfSs9PqT+eFq96ZNvdCeT3wE7bDDCBLvDzCBt56gRGa2X8D95evxHTjleUFSQqnTwy+qGi3+pqqshXvMvibqXiFmwWad7iXEL4E/Ya+IYwiREQIiAEIGnjoA/XuAKu6I4dXXW3+bqznL5TYc5lf7kV9T6IU7ZbHxbkYsGTQrscglMyliW8mWbgHtM1bDYBu1MOUqmTARHo3D7XDgGTofiyokgdB8ORGuGH1OLFsl2QBn2R+RHbMLNc5Es1ZtucBzKySYMTz8IYoBUGQNzgxpMOWqoYrU4JwPEhfSaQLCFgGhXJVPMUlq9jVLsqzJhVsWwdsrMLRT3x5dAtVkZA7tcxIB1r/YIaqqK0WHowo2+axgfG4HVTgOFeydS+g0MDNwBoVQbktLjyZCId2cnYMHDUFd49mzgSgISE+Lxzttvw93djc2PSq93d1sKD7el6Ok2PPfxjmukiouLH6qKfTZxePYA9VFwjq4jQTy+DiydA5VEOHvWWR+UoDgpISk1nlTDpJAkOOgKQF3XXWM1l9f5YybgSev868nHTO9TbVQCwVQ2orS0FAqFgpkluf42KG4US36eq21hto/LNT78Ov2bQjWIqR1SWyWlbVZWFgoKClBXW4vu7m4M9g9gbGQEFpMZNjJi43/1PGhk6hBSX9K/bQQibU4gCjv7j32CwUq6wnSHRNvRNi73SxPckh4fkQGDw2aGw3obZlM/hm+PY9xidZaGYKpOl8/R9/HKUP7miyedtLeJfdCfCHbym9xtazwKvf+du4T37tZTrk3sj+3LOoLhrmo0Z0rRkrQNXclb0JC4HVXRH0Mb9Uec3fceju5chdY0bxhVMbDUymE3OOEo1Rzl645a76k9em9a/b2QVMdgKAFRgqz3fq6Kpd6TwRPNDKC25sKsy4RJm8jUpJR278yMkLGH1bzxII0vBIh6f38/FyGLcEzCdRLawPxpA/y/sVZlNIxyCUbOR2LwVAh6jgajPd0XpQleEMuCsFEWh41S3pwpGW9KZ64GKSlHKZ2f1KNviGPuONevDxNhbQipR8Owxj8Ey3fvg4e3H9y378J/froNe5LTYbERsXx47ztlf/rYG9DoZGKEQn0x64hZ/RsaWMDqcOCqyYKcq0PwqmrDvymq7ZyyzsGp6y99K7f12D9qWrK+o2nK4gprs7j8hgucpjHqJWXd775e0Hb26wUdh/+PYOb01GhI+AIhAkIE/PHCN7T1qi+p665/XtuA76r04JR1NzhlPTYp1GjSZsCiIof1xV1vlB/MONWjIrC6o+fpKWIorp0MRM/hvWjf74/6RB9URO+AOnILNKEfou9UBGwqMlmYOtWb38fjLgmQWhVSmCoyF039UQLBBEn5WquWripYdGcxroqHSRnDbiBZKYgHAHwCqEZlHCsVQbFuKcxCQ0MdLvd24+aNfoyNDmN4+CauXbvGakJSndALFy7ccWYngELAgp9nCqgkJybCc8c2MPDpTun1j57dlr6GC+fOPPbQ5Wk/QJCMwM6joONMxWy6+6Hj5a8nLek1KUIJhFJqPClCKyoqGAglSD5KqcAWqqNEI7uFN00GovSaHhDwqfFtbW2sbASBUFLMutbQ5eNIMZxu/Bf7dnz7IwBK6zSnpqayf3MIxJPytqamBgaDgZlVUa3WyYrkp22FD0KPD0KVT7ufufZ5SumndD/jyAAul55BfYY/dNHboIv6A1Sh7yNzz5u44LMWdHNsLdoPq6FywnhpsiHTo6Dok71HilIGV3uqYG/Rwlp6mNUxZ4BUIYNDLmWQlPoxk1IK8wP6u8cdTwjbzx9wI1wr4VoJbWCm2oAMZoUMI1li3DgTjj5WTm0vWhJ34lycP3aIReAh5WzUHSXlKMHRN0lBGiUD1R4l5/r1IRFYGxiGNXuDscZvLzx8/eHh6YvlW73xyx2eaL56da51yRPHQwDVhhGbDfqhEfjXdeJneXp8jhiFthEvaJvxt+pGfE9Vf/0vNPVNn1Ppb72grQOX33iFy8v7MwHuCBEQIiBE4OkicOLEiz/Lran4rkJ/icvrsnxPUX3lHxR6fKAuRLc2AcgJx6gqjSkgGYhb5ANwAqRGuQgjFyJx42w4BjJDcOnoPnQe8GemTFUxO1Es+hTywP9B2wF/mFTxDF5ON937SQc7ZOowmp8BtBcy9SgPDheSatT1XOydFUBnGcYNdTCTkpRMLhgcjWWlC+gGkmq9EjieHFOngjQadoUItzQpKM4+CXlOFs6ePoXjxw7j4P50pKelITkl5U4a8GzDHoKNMqkE69augvuyJVPCUYKoWz75oxOisMezz38MxCsMyWl8tuNFwI0/BlrS7Aps6TWBPFLl0UzvEegjVXB9fT1TQ968eZO5p/MglIeGrkteXfn8ozuzeyAFLIFgKhFAKsUzZ87co5R+UHz5eC9m2DndGNB2vCqZ2iEp0DMzM0Hqa6pZTGUJSI08Pj4Oq9VZZ5Nva/zvbPJyZlvIwtkbaWlNZKDHjMKMGBu8iGb5URRE/hFZAe/iuPd6NCd5waZJAZqVTPFp7Hky4HmvknR632HvcapVqYSMvasCjkY5jNpkmAnYUv/2gD5ucp8nvL5/HCDERIiJ0AaENjD9NiCDUS7F8LlI9GWGoufoPlxM80RV3HaIZaF4SzJ7hkwEZBkgFcdiozjGCUcptT5cjHXB4VizLwSr/AOxyjeAqUeX7fDGax9vx96MQyytfS725k48aoXDRrODqVyHjGbIL/bDo0AHTlEOTl2PF5X1tLRyqvoRTq1zcLn6MS6v6QtPB0aETwsRECIgRIBqjha0lXEaHTi1Dl9X6mxBiixc0cTCrJLBpEyAQxENyKPuA03T71gWRidMzoVmhRij2VG4eS4C/adDcfl4ILrIwTDdF9UJnigSfQpV0AdoTNkFkzrRmcqtkEzLLOhp4knQj1SRttoLzBnX0lW9oOuQ0o0iOkuZgtTSlAuTKg42uTP1kIejDwekMuf1UEVDfzIO/j6eCNq3D6KISMTIZEiIi5tTyjcGXZKSsHnzR1OqR5dPqEpf++9fo6S4cCJN9sHasOc1KBoaGroHRs40MOMhFS0JPlFqfHR0NANS5BpPNTBzc3OZS3pXVxdT5BGI4oHT84rLbHwvQTVXsDb5HEkReuXKlTup8ZS2ffToUaae5SEexZDW+bjO9PWcL/tzjU9CghPQEwSVyWSsDdL7hw4dYmp0gs4E4ulhAoH4Z60GnY22Nm/3yddjddhhtVowOjaOoYHr6Kkpg+poKlL9NqH/nATmgoOAoQJ2QxmMFyth4dWdM7S0dNfC0l0Dh6EKaMvHeMEBmOR3M1PsAixd9GPUpxlDCp9dGPcpwnV89teRSpdQ/emRbBGun41A76kQdB7ai9bErTgb64ePRWKsk81cOv1khSrBUR6QknqU1R0NF2MVpdYHhWHl3mCs3BPInOuXe/piyXZv/PyDj9F2+SqsDmepnTnXf9NtC1X5majOQ7laZjJlhB1Gmx0FfUP4nb4J31ZWgJPrwama8aKiAT/UNI7+vxMCIBXglhABIQKPG4ETTS9//4TuSxzNxa1f5HLK//zzufU6Tllb/3WFDqKcbNzUpgLZkTAqYzGqJlOhCFgV8UxFulg7X1KOEiAdyxZh+HwEBk+HsbqjhkMBaMnYDX2CJ4olW6AK/gj5ER9jXB7D4CjFi7nWP8cUe9oHGT4RGDTnp8PeXgpnTc6F62RP9UfNBj3QVgATmWYoJMy1nmJ9d75783hPu1VIWXq9LTcRqSG74L83EJFh4YiRypAQG4ek+LmXGhwYGOg0ZqK6oo9KrfdwY+9v2/IJqirK7hqxzODoh9J/yazIFRjNNORKTk5mad9UGoFS43t7e0HH5ToRLHSFh7S+0CY6J1KD8s7xFy9eZDVCSRFKKdykniWAzKd203Wi6zab126m28qz2h8fM4KjqakpDDSrVCo0NDSwch10HVwnan+ubdD1PWF95iLAPz5y2G2wmEy4fXMYA5d60dbWhQpdDZqVxzCuiIalNgvm7hqADJQMlU9s0vREKlIyb+oqZ7VPrd162AzV7Dis+fQQ1qkiJUDqENSkAiRd5Fle94z1hFgIv4dn0AbMKinG5CLcOB+Bq5nB6D66F63pvqiM94REFoa3pTF4Kzpmxh3reVB6F5BOqEfDxVgTJmKAdM2+UKzwD8TruwOYc/3rO3zwi4+3wjv9EOtkHQ4rq0E+cz3u4+yJemdCok5WagJYORxWd9zm9InoNZoQW9uGX8ir8KKyBlxufT9TkB6o+zzjHDzvuKD7HKes+zyX0/HnHCAYOT0uOxK2FyKwoCMA/MnXirre/WtN8y0uXzfAFTT1fUdZa/gnud7yVWW1w0eThWFVHBw5lJrMO9SLYCWXdCX/+tk/nZvkWWr7AAAgAElEQVSrAxqbYsIEQS6DJUeK8WwJbl+IxNCZUFylAt2HA9GesQd1id4ojd4OTfhmaEPex+2cGFYnbCbPiwyzqObmuCIGxloFU4/aJwyM7FSfk9XrnL/AFJ3lzIzJarhbd9TRUQJTbupEfVcZA/h2qsf6iAERM2dSyAC5CLVHJdjrsx2hwcGQisSIi45hcDQ54dmbAD0uhKGU76TEBKQkJSIhPhbvvPM2M1x6GBxdTmDUbSlLv1+/bh2io2XIzs5iDtGTVYOPMzx5km0JBJ06dYqpNx/3vPnt+XR4FoekpDvQzlXNSEBq//79LDU5Ly8PdXV1dxR5VC/TNjGAmu45zHScpntctN2DYJrr8fIgdGRkhJlFNTY2gmrnnjt37r7auQRD+Tjy8RaWD/7NU/vjgTEtKW40U7wIwpMi9Pz58ygpKQHFnIy6SJVLQNr1+jzOtRa2ndkI0M0XE6vYbOwhytD1QVzrMaChoRGlxcXolmdgXBkNW3serD3VzESJnOZ5c6YnAZ5P8hlHdzkcTK1Kxk5VsJFRVIsWI6okmJUTY5VH9H2P6heF9xbPuFa41sK1FtrA9NuA05RYgrFsp3P95ZMh6DoYwPwmzsX6Yps4FGtk8cyciQeWM7lkpkwTCtINomisj5BgQ7gYG0JEWBsYjtV7Q+6oR1/f6YvXtnljyVYvXBwednZ8zFCRf0w4s33v1Hvje+eJLemlnbdldEpL6cjp0fNlkwXHe/vwXqHe8YPsmnJOW9fDFTYNcgU0twxyuY2dX1M1dP1ZXlsfl9vUwClq/25B8x7h5IQICBF4jAgAf8Ll6T/gcvW2r8mbTX+nqAan0Q9z2lpLqPICbqhTYJPHYlwtg3kK0LQoOlgFqT8lsMqlMGVLMXLBWZz72qkg9B7dh/YMf9Qn+aA8xhPayE9Y3dH+zHBQhzrT8aHjhCIK5LY4mpsOe1sxrF3VoFR7VzMj1zqe82mdUuqpBhupRq2dVbC3FWA8l2rjSpkbPV9XdOq4R8OhkMGijMPBUG8E+PsjKjyCqUcT4+JnFZDyIIaHVanJiTiQkQY/313Tqjvq4b4Uyz3csXfvPpbiTk7XvEJy6oHIs9uC9kmmMgTi+HOZzpI/f9clQShKiyc3dFI9qtVqVFZWMrOk69evMxA1+cgXKpgi4Eup2FQOgMoYkGt8a2sri4dcLmeKRYoXqUL5kgIE83jIN51rsJi3cW13tE5xI6MugvBUdoBAKIF4MksiJS7VCJ0M4XmQPblNCq/ndgToutGDHXrAMNDfj4tdneyBS2l+Lq4o02HOTQYMxcx9ntzlZwOQPgiqOroqYCo9DpOcMkimf9M/dT8pfJcQI6ENCG1gcbcBm8p5L2fKEeH2+Qj0Zwaj59g+tKXvhi7WG3GSALwjkWJNdMKsqUd5QLrBpfboG2EivBEkwtq9oVjpH4QVuwPwurcfPLbvwq83b0Ng+iGY7BP28TPkUfDcRgBESJnE1AGrAxh2ABVXh7Clqh4/zK3Ct+R6/H12Lb6vrAWnqu7h1DVjXHEbOIXe8zHoibCpEAEhAgs6AgRI8+s+fKmwCf+e3QROW4fPqSoQoczGIBkQZIlhVEfBqIqGTRE945Bvrg1GKK3eKpfAlCPBaLYYw+eiMJAZit5j+0Cp9U2pvqiO9USeaCuUwR+g58g+2FQxAJkDzbiSQwaHQgyHQsRMG8yVmQyOmgw1DCoSDCVF6XyCoq7HSrCXwdEuHRydJRjNPwC7Sspq45JydrqAlMoQ2JSxaDkugdhvB4JCIyAWS5EQE+tMrY+LBwOliUmPBfeeBCwRhOHVaARiCAKePXuWQZj6ujpcvnwJrS3N2LB+7ZS1R0lZSuZNmzd9iMSJY6cUarrpnw1gSGrOhwFSHtjx58/HgI6XoC6pHvPz8++AKKrRaDabGYxyBVD8On9+/OvnNhB7hl/seqz88bt+PUFmKglAIJTqVPKKUGof1E6ovVCb46Eev863Q/o7v07x5teFpVMpyseHV9NSXKgsxIkTJ5Cdnc0UoWRQRfVZR0dH2e9o8sMG/hry12/y0vV6CutzNwJ03eja0r8xBL2vXb2Kro521Oj1KNYqMajJgKPkANBDrvVkmFTlrEU6Q7VHHwRG+b85DBWw6TKZu7IASBc3zJn5MacQbyHmC7sNECCl+8CxrCgMnXGWVes46I/6ZC8oY7zgKY7CalkyNsri8ZZ0dkyaNk4YNK2Lir5Te3R9SBTWB0ZiTUAoVuzZB49de5hz/bKt3lj+iSdar1yF2U4p6pMUmnO3m37okTHtK4OkdjgcNlgcVjZbrQ5cvG2CuOUiXimsw0tK8lmhWqU1+KfcNvwwS+e3oHmPcHJCBIQIPGYE8jpWfVPbgB8oq8Y/p660BytyYMyOg0MuxYg6BhZ1KBxyAqSLL6WeH+zwTw2p5qjJpe7owOkwXD4RhK6D/mhJ94M+3hMlEiccbUjyhkVFzugE4B6d5s3v59kuZQyM0v5pHifTogYlKCWdICml2c9rQGog0ykdHB3FMJceZQ6+7FyVUpd4T63cJUB6Qx6PtPA9CA/YA0mkGDHRpByNR0piEoL3BWLTBx9CLBazFNqnAUo8ACQIw8NCHgIS6OKNgjo7O5lrNamX7jVrcSBaJoHbNFzrKb1+3ZpVEEdFIinpbrow3fDPxkQKu8nnT69J4UiKPAJRZAhUVFTEzGoMBgNzTb8/BrNx9DO3T4IylJJNruVkGEXqREqNJ0h37NgxBu0IcBJE5mce7j1N21wsn6WY8b8/ihuBZUqLJ6MupVKJsrIyZlBFEJpgNKlzJ6tCZ641CHuarQgQIKWyHPQwhpTZ7e1tqK6qQqkmBzfVqUDlMTguVrPaowQn7YbpOdDzIPN5LUlBaq48JQDSGX8gvbDB0LMdmwqxEuI5P9sA3QuSevTW+QgMUFm1o/vQnLEHpQleiJHtw0ZpEt6UJOB3EtmsmDQRHN0gjsV6UTTWRkqxNkKC1WEirA2KwJq9YVi5Jwiv++2Fu7cf3Hb44Lcfb4f0WKZTcMkAqc2ZZj9bHe8z2K/Ttulu2r2DjJzsgM0BWKgGP+y4PGpCjmEQ28ta8H2VDlxxCzhlzY7HpCfC5kIEhAgsqAhoqr7PFTa9w2nrV39W07TqWxpd+kt5TXhRWX9DnCO33lQnw6KQYVwlZcX+kZMAE9UcVc2GCnKOdKJ8WsUEHL11PhLXz4Th6slgXDwSgNb9u1GT5I1S2XZoQjehKnorjAonHKWBEKkZZ2NA5FRRTphDKSSwUFpgVwlTkt5VY+rmvIqUr51695irYOusgqOrFKbyk7AoKE1exEywqKaoeSLetgfcJBGsJgdKmuma2FUyVGaEYu8eP2bMFC+RIjEukcFRAqSBAXux7LUlWL9uPfz8/Bjkmy5MIgDDzwS10tLSGAgkEENp4R0dHejr62OKNFcIwyvPaKxA6/ys11XCfdlrjzZlcneaMlFq/W6fXaxmKX+8BIe6u7ufwRDk8b/ixo0bzCSJUpMJhFKNRlLkkVkSvUcwgqCE60SvaebP3/W9+bxO50PnRTCUIBzB4OrqaqYU5hWhBM55AEpL/hrSktqSoAK9C/0pJg+DxK6/P1KEHj9+HGSUxP/+qEYoPTS490EE7rQ7vg3SUpgWRwTo90lKe1a64vp1BkjbWpuhqyxHuToLt1SJQPUpWHv0DIwSHLXPAfUoQVdSkJrKjrH624KCdI6MHx8wDpmN8aCwT6E9CG3g6dqARSHFGPOdIPVoCNqp9miSN3JivLFFEokVsnR8KJbiA4kEq2UpM55m/4YkFiy1XhSNNRESrA0XY3VoFNYEhWN1QChW7g6Cu68/lnlS7VEvuG3zRuOlywyKEkh0Wh/N836eaCgN1/jZxfXexu4pbLDaLSBUOm61o2JgGH6NBryqqc75v4rydzlt/c++qGn76feUzb/7hrbRjStsX8ppG958KbfxHzl1w3ucuvZdTlv7Lpfb+CqX1/RX3ImmlxcUIxJORojAooyApuKrn8tv6OcK9GZOW2/6tqrZ+FltTd93FTXYoi5AL6XVZ0ewuqPkhOoETNF3YNJi7VwpFkalBGNyMUYuROHGmQj0nQrFpaP70J3hi4ZELxTFeEIR/gnyIzfh9oUoWAmqPmen+se5HuTkTsczXnwEdkMFLJ065mxP7u/8fA+A7Jo7Bk5kyETKGDpOqjtKx8lqrZWdYPCZnds067ySeRUZWJhV0XAoRTBqEpCVHo2wQH+IJFLExlKdzLvpyEFBQXBzc4PbsqV4fbk7Pnj/95BJREhNSb4npZlUaXydR1JFktqPB6FtbW3MrGV4ePie1PDpDEN4mGYxm1m6PKXNMwOmhzjXu7u7s+N97713GWBzBWt0jKTQnI2JgAOdP4FQWl9owIm/TrScPFFqPIHwlpYWlJeXQ6PRsPqplBpP9VSpvfAgj1+6Xjdh/V4Y6gpEKV4EkGNiYu78/iimfGkKUuCSIpviTyDUtTTD5OskvBYiwCLgAOxWK4yjYxgavI4rly6is6UBVZXl0ClP45YqCY6aM7D1VON5KUGf9HvJKMpafBR2udOkiX8Q+DhjBWHbp4MoQvyE+AltYIG1ARKYKGQwyqW4eS4SfadD0HsoHPr9/qiL8USCNABvS2PxhjQBb0nj2LxROnN1SEk5SrVHN4pj8YYoGhuiZEw9uj40CmuDw7B6bzDW+Adh5e69WOa9Gyu2++AnH29FwOEjMFvJ0mhxTQ44/+PP2mZ3wDBqth++2G92K2sY/UtF9chnNE0WLrd5/E81TeNf1TSMcAp9L6fUX3xBre/k8ussXG6dkctrHuTUTe8uSp4knLQQgQUVgbymv/q+ptnxPUUlviPX42V5CzhFk/F3igL0q2NB6cajqkTmUi908Hc7eAKk4woxbmdF4ebZSPSfCsXlY0HoPOCPphQfVMTuRK5oK7ShH6L/VJgTjpJKcQ4BUlJWkqLUQu621adhm3B/t0442s9lSErlAJyGTDWg43V0lcFcfgJmZSxTjlJq/XRVumaF8zOQR8GkjEN/YSby5RcgighDTEw0khPikOwCSIODg+Hu5lRlMsd4t6VYvWoF9uz2Ban8eLMgSo+vr69nikhKCycQQxCQB2ZPCgT5z5Mh0dIlv8Vyj2WPVJASzF2xYgVCQ0PvUxkSTCI3+dmY+Fjw5zMbx/A890kKRAKhg4ODTKVLCkUykDp58iQrIUCKTx5+8spQV9AnQND7IahrTHgQSrGjdYLKBw4cYPFVKBSoqqpiJQnIqIuUfzyEd21vruvPsy0I3z3PI0CA1OIEpNcHBnHlYg86WxpRVVGBatUZ3FQlwa6fo4DUUAFr0RHY5ZTBcjdTQhjP3R3PCbEQYiG0AaENPE4boHs58p64nSXC9cwwXDwZgp4Mf9SleEEevRve4ogZV4u+6VLjlK87ulEcwwDp+kgp1oSLsS4kAmsCQ7EqIAir/QLx+q49WOq5Cx5bvLDcyxe1vU716DzvsZ/N4ZttLA//msWKk1f78FZFDf5WUYOv51Thz1TV4LT6ke8o6uz/rGgxf0tRO8Spak5z2qZ6Lrdpw4LiRMLJCBFYlBFQ1n2dy222/6mG3Nv0eElVgw8VeWjTpjMTJkdOHEurt6kiZiUl/HE6rJnaljpGo1yM0Zwo3Dwfjv7T4bhyIhhdBwMYHK2K90aueBuUwe+j+1DAnHWOpRqkBEkhj4BJLoGjSQUHU2aWw9ZVOaEinZvp9vfC0VKYyo6zp7lkxkQzpRIS+J1OmzApE5xGTjkiDGkPw6Avg76mBrGxMUiKjUbaJEAaEhJyLyCdUG66uy3DBx98wJRplB5P8OV5ABgCi2QM89vf/vaRYJTBW/dlTD26Y8eOO6Y9kyET1VwkeCRMD44AXUP+etIWD7qu9Dcy6unoaGelAkitePDgQQbMhfT3R4POye2Rh8aTSwYQCI2NjYVMJmNAlB5EUGo8mVPxZSlMJhNry8/jd/fg1iH8dVFEwOaAzWzB+MgoBgcGcfliD9pbmlBZUYkq5Rnc1KTCWpUJ20UdU5Dae8ioaW7UILV1lTNASnXjBUAqQKDpjImEbYR2IrSBh7cBUuGbFXQPKMaNcxHoPx2KrmOh6Ezzgi5+BySyYLzN1KIzpxh1haO0/oYkjtUe5dWj6yIkWMnUoxFYtTcYK/0DsdI3AMu9dmPp9l34r4+3IerwCRipnIyDUuuFaQQAuzOyAVSO1WJzoHvUCJ+mdnxFXYq/VNTc+pKqEZymDlxek4XTNPT9X23TyP9WN/ouSp4knLQQgQUVgQu6v+RK28Cpayo5Te21jQoVWjUZgDwSI+pUWBWxbF3oLJ2dJXtqSHVHc6IwfD4c18+E4urJEHQf2ovWdD/UJHiiULoNirDNqE/2gYmMkOZqvSmFjIFEcra3U4evioW9SQV0lcHeWQFrlzPlfi6m2ZNqlGqO2tqKYCw6xAwo7EoxKLWe4k2AlNTP02m3TiMnCW6pk2EoVaLb0Ime3ivYn5aK5PhYJCQls5kHOREREVi+fDk8Jmp78iCSlsuWLcOqVatw/vz55wodAwIC4O7uMSUgdSdjpnXr7kut58+FIBSlIpPxiDBNHQEqBzAwMMBStHU6HVQqJU6ePMFAKME7iiXNvKqRj7OwnBqS8mCU4kgzxYxqhJLCmUoQULypNiu1VVJjT54EKDo5IsLrZxYBmwNWk9kJSPsHGCBta25GRZUOlaqzuKFJg6n8BGwXq2HtJif7OQJH6TgIkFIZnRwBkE5nPCBs83AwJMRGiI3QBsiLQ4JxuQi3LkRi4IzTmLfzwF7Upu6AWuaL96PF2BCdOKsKUldAytSjYSKsDInE6sAwvO4fyIyZSD3qvtMHS7d64b93eKPecBHkXmR1YsFn1n3O1y9i1bHsJIpwglIj7LDAOfbsG7UgxXAVSwp0+JucMnBKVqaw9zOaxot/pa7fvKA4kXAyQgQWfAQSE1/6Yl6tF6epP83ltZzgNLXLuIJmCafV4W81XfhxToW9MDcTdjkp8Ci9Xgoooti6WRk/Ldi00DtPXj16+0IkbpwLRd+pYPQcDUT7/j2oT96FEtl2qMM2oUTyKUaV8Szl2zpLhkxTXQsCozSTgRGpLR1yEUbUibA3apijva3L6QpPgJQ3RbJ0OeuTzgY0tXdVgGYCt9bOSqC9GKP5B2BSxMCuELH26TyXaAZHCfpOjgFBUyc4JXWpU2EKRQTGlXHoLTgFQ1MNrg5ex8joCM6cOonkhHjEJ6ciPtFZX5SgDQOkrxMgnZza7gaq90nzkiVL4OXlBXK+vptKf38tyicZOFRUVGDpkiXwcHd/wDHce0wESENDQh5q4kNQimAUOcoLk9OIh0+Np/qo5FZNZkk5OTksfZvi5QpBqT3wClFXxSNtJ0DR+6Hog+JCCmYCobxZF5UiIKMuKkvhOvHKXVcQyq/zS9fthXUhAs8sAjY7rOYJQEoK0ksXWf3gSp0e5Ro5+lVpGC86AAcpRw1Vc8bBnkCtvasc5uIjsE08EBVqkN4/Lpg8ThBeCzES2oDQBh7WBgiQOjMII3DtdCh6ju5Fa6ofShO2I0WyD29J4vCGLJbVHZ2s7Jyp105AGoMNkVKsDxdjbagIq4MisWJfCJbv2YfXffdiuacf3Lf54Fef7oDf4aMwkvEkmRYxN6Nn1nvO4y9ywA7nTBVKGSm1OwAbUVOarQyXlvYNY0dRg+Uf1LprXH4jOG3D+S8pGwL/Wt2QyWn1mVxR3UlOWyPi1HViTlnj/xeaJr+v5bbJOGXd5xc8dxJOUIjAfIjA/8nJ+QyXX3eB09ZbOFWj+fsqPb6i1hk5Ta3168pKqJWnYVJJYZHH3YFHD+sgFuPfefXoKNUdPReOgcxg9B7bh84De9CQ7I3ymJ3QRH2K3PCPMJwlhUnprOFKbupzVkU6CSISPDQXHoC9vYil2ROQNBn0DJg6TZH0MBlqZtzlnqAoHQvVGrUYdLB3FGE8L80JQumYJyDvVO2S1KLkWs9vR2AYcjGGtAfQU12Mq71XMDIyzqAmqdbiHwC6JBIJq+l5PyC9CycJTLotfQ0b1q3ByRPHMDY2Cjgo7f7JU1ccdhtu3ryB3//Pe6Dvd3cjSHp3n5PXybzp480fISU55aGwjqAeQSsyrqGJh1DzeETz0EN3hWhUUoBUiATh+vv7GewoLS1FdnY2M9Pav38/q2nJ1wYVFKH3w86pADC1Kz5+tC2B0EOHDjEzqry8PNTV1aGnpwc3bty4UyP0oRdPeEOIwGxGwGa/k2JPJk304KS1vR36mnqU5BegW7Efxtw4oIv6zWqAVJvdlWyebTUpJlzsLQp6cChAD77vF5ZCWxDagNAGHqcNmFVSmNUymBRijGVFYuhMKC4fD0T7AX/UJu+COtobW2XheF+Ugg0yMmiKm3EV6RsSSq+PxRviGKyLkoFS69eHirA+OArr9oVjVUAwXidAussfHjt8sGyLN5Z77kY9OddPTM9GysF/2wJfEiiFDUaHHTW3xhDW1IN/K6jFC9pacLmNeDm3Af+grsP3NfXgtHXg8hsoJf8Kp6nL5c61fnE+sCPhGIUILPwInGh6mctrO8up6vt+qNZd+5ayevglte72l1U1N9Nyj8OhimTgyKIgU6bp1W98nM5lPm9LcNRMqfXZIgwTHD0dgssnAmE4uActqT6ojN2BwqhPoA7+A/pPRzHlKEE7Ao5OR/X5MRBhbu4KGcy5KbA3qmDuqobZUMtUmwRIaSY16cwqSJ37MxrqmDGTvSUXptxUBp1J4UzQc7qAlGqukpETn4ZPbdKoSkBvaQ56DN24eXMYDvM469H1ev0DwSIB0pUrVzwSThKsJIjp4bYUS377G/j6eKOluQl2m+WpRgtHDh+8s9/lj4KjlFq/dhVio6VIdDGYehDUIkhKhlI0LSRASudCIJTS4smtnKAGucaTQpHgN5klkXKRQB6f1k1Aj4/Rg9SO/HvCMpHFjWLEzxQTVzXouXPnWLvS6arQ0dEB3ixp8g+Ab3OktL6rtp68lfBaiMAsRsAFkN64PsT+Lelob0dtTS1KiorQmHMYI6o4oFnN+kYYylmaPUHS2QakDkMFzBUnYBYA6Z0Ho/N5LCoc+/wYSwvXaeFdJzLnNaqc6tHhs+HozwxG95G9aE7fjdrY7UiX+mGjJBYbJel4SxqNjbMBSKXxrPboelE01kVKsZbUoyGRWBcYjjUBoVjrF4hVvgFw89qNJTs8seSPWyFJ2w8LqUdJJEn3AbPY1c63XdswUZLAbgHsVpDS9OqoCQc7LmNpWSO+otLjG/I6x18pay9x6toxTlMNrqgeXF5dKZdT/ucLHzwJZyhEYL5EQN2w/Ydqve0vVfpBLrdr/IvKOmTknIdNEY9xtRjjqniY1WGwqMSLfjBpUzkhMcFRph7NcbrWXz8bxkyZDIcC0Jrmg5r4nSgSb4E6+H1cOhrIHOv5VO75BkhZqr1CBIciCuPaZNgbNKAbLFvnXShKSs6ZBaSUtkj1UHWwNGpgynPCUb5EAClCnY71U0N9oyqWKXud0Doao8oE9BZkoretDteu34DRZALsJtZHd3V13ef6ThBIKpVi9erVD6xBOlnFyb8mWLp29UocPJDBzHwICk0XBvHbtrW2YOOGdVj+gNqn/H5oSa72r3u4Iev8WSQlxN0Bfo+CemfOnGHnTPuayxMfC4qd67HSOhn0DA0NsbIGzc3NKC4uZqnxlLqdnp7OrqUrzHtUPIT37leMUuxcFaEU02PHjiErKwuFhYVoaGhgsSdFKKlzJ1+judyuhGMTIvDICNgdcFhtMI2N4+b1IVy9chWGzg401elRWlaKipxM3FQmwV59hqlGHYZyOAxk1DT7Zk2kILXqMlkfKShIFx60EUCccE2FNjAzbcCklGJcIcZIdiSunyb1aBA6DjrVo/kyL+yUhmGtNA3rZCl4R0op9vEzriAl93qCo2sJjkZIsCZMhLXBkVizLwyr9gRj3W6nc/1rXruwdNt2bNiyHR1dBjhsDtzNrJ/b9wGP7Ktn+E0WKfofg8tOWGp1WGB32HDbbIO6/wZ+V9OC72p01hfkFeCUNfisthlfUzXWcGrdl+YLOhKOU4jAwo4A8AKnbQr8hrpynFPXjH9ZWYdw+QXcViUwB3CHPBZGVQysSqrneDcNebF2vq6A1JRDKRURGDoTjmungnHxyD60ZfiiLmEHyqWfQhH8ERpS98CmjmUu6sz4iMyPJub5EkPn8Upgk0tgJZMjTSxstdlwUB0zg57NlO7uBKR3oenzBKYWqjlqqIatNgsWdfydGqIERZ3z1GCUjz9tT9CanO6Nqjhc1+xHS4MefX1XYBy7DZvDBhs9A3Q4GGxLTU29DzCSi/aaNWvuKDld4eSj15di2dLfYtvWraiqqpp2N87Dv337AtjnPdyXPnLfS1/7bwTuC8D42AiSE+ORmHQ/7JoMAA8cOHCPU/u0D26GNyQ3eXKLJ6MkqptKadpFRUUsNf748eOg1HhSMfIwLy4u7h6F4+TzFl7f2zYobhQzmgmGJicns9qrZJSkUChAZQgIhFJqPClC6VpQzVZhEiKwoCPAyo3ZYB434tbNYfRd68MlgwFtTTUoq6xAiToHg/IUWIoPwtZTCXv33AKkdv0ZNsYTAOnMgBR+vCEshXgLbWDhtAGjYkI9ej4c/ad49agfquI9cVi8Fyuj4/CuJAVvymKwUTbzJk1Ud5TS6ym1ngDpmnAxVodGYXVwBFbvDcVKvyCs8N2H17z98KudnvD45BPEZxxgdM/Gao9SLz5B+xZ0h/7sTo4qlPJVW1l5UocdJtB9pB22CUUp1XZtGB5FSqsB6wtq8DeqWnCqBgWnqf8+p6z4Hqeq+QFHhtl5dd9hfzuh+9Kfq5p/8P/ymr6wsKGUcHZCBOZSBLR1kVxuNThl8+33ctToUycytSgDR0opS1d2mgpNHzot2AHAhHLULL1CFIIAACAASURBVJdgPFuM4bMRuJYZgYtHAtGx3x/1KT4ol21FXuj7qIndBqMylqluSdFoV1Kty/k3MHDW5yQ47nS4J2BqInMH3WnYu8pY/VECpQRMHV1kAFEFq0EH5ipPzvLPYKYUfkdnOZvp+8iQyaLPwjgZSCnEE8ZhpBqVsflxy0FQbViqC2tWxaK7MheGS5dx+9atO+nvVFGGoCSp4Khm4mSIFh0djbXr1mG5h9sjQeVkWMqnxLstW4KVK19HUmICbt0aZsW+SW13j6KUH6OwpQNFBYVYueJBxlD31iB1d3fD+vXr0HvpEhsBHDx44L7jn3w+9JpAGJkSzeTEKwwp1vxM+6d1eo/A2+3bt5kqsb6+Hvn5+aC07cOHDzPXeL5+KoE8AnsPOi/hb3cB6INiRH+jmWJIDwOOHDnCFKHl5eVobW1FX18fK09A6tzJE12nydOD/jZ5G+G1EIH5GAGb1QazycR+D/39A+jt6UZ7axOqq6tQnJ+LFvkR2HITYTZUwthdDbuhbE4oSJmKtT6HPfB0yMUT2Rbzb2yyYMeZ83CcKFwL4fezmNqA816Oao/KcDtLjOHMUPScDEPLoSC0J3hCG+0JL3EU1kQn4B1pAt6UxmIjW86cgpSUoxvFsdggiga51q+NEGNdmAjrQyKxJjAMq/eG4PU9pB71w2uevvj1th1Y/8mnuHjpEksLJzMiYXr8CFBKvfM/l89O3L9Rwj0JbsjcyQELW79ssuBMbz82Fddb/01d18nlN/ZwxS2XOVV9I5db28UVNV58Uamv+EJ+ay+X13qGO13x1bmEkIRjESKwMCNw4sTLXH515heVtXhFmY9mdRpLHSd308XU2U33XJ11RyUYyxLj1vlIDGaG4vLRQKcpU4oPKmJ3Ijd8M0oiN2E0h9zRnYMmAnfT3cfc347OSwyTKh5jxUdgby2EndIGDU4wajE4TZvuqkqfDSQl6Epp9cyUqSoT48p4mJSkbnZCfFejpceLoYxBVnog0FeUid6uNmYSM1kFx0O6zMzM+8AbwaRNmz4CgU5Sc7Jao4+oBzoZlN7Z3m0pPvrgDygtKWE968MAKZmCbP7wI7gvuxeGTv5eer1s6VKcO3f+Tk994cKFB5YJmAwOCZJRnciZnCjGNFOdUEqNp5IGfH1QSvknWEdp3ARveRjKA73Jxy+8vgtCJ8eCYkY1VgnskzKU4kn1V9VqNajObmdnJ65du8YAOYFQuh6k1BVg50z+GoR9zfUI0G+CN3a7fn0Qly9fQmdHG+pr9SgrKUKp/Axuq5JgbVSxuqOW7gpYunWzXoOUAdJmLayqaDjklB0UvYDGJwKoerzxjxAvIV5CG3iSNmBRSDGWI8Hw2UhcPxmCzqPBaE73RX30NqRJ9+I9iWzG0+nfnEjhJzjK1KOiaGyYMGZitUdDo7A+OByr9wZjpX8glvv6w8PLF0t2eOE3mz5GWEISHMxkSICjz3v8QYpSmijcJDcYsNlQdnMUoY1d+Jm8Al/N0ePvc1rx14pWUpeaObUeXF7NOKeo/unCBFLCWQkRmEsRaGp6+TO5jWe/qqxCtuogjGoJK9xPLt5P0mEs9M9Qh2jMkeD2+SgMZobh6olg9B70RWuqD6rivFAg2oK8sI8weCaSKRnJLMiq4FWNC2gQwpS0MmZuZNQkwlZzgSlFCWJaDNUwd9cwE6dnoR6l7yBVqtFQC3NnFcwVJ2GWS1lavBNA03FQav2TQWgyaYI8HDe0+9Hc0oKhwQFYzPer41hH5nAwMx8CTAToePBEr2l9l7cnVq1c/tiAlEAmD0lp6e62jAGsmzdv3u2jabxC+RoO4MD+/Vj22hJ4uD0akC5b+hq2bduCkZHbd+AWpZ8T0OWP/WFL2obSp2dyIgCn0+kYBKXjck2H50EoH2v+uCe/5v++2JcUF7qGfGo8xSMtLQ1Uf5UgeUlJCdrb29Hf389qtd4D4ydddLouj3p/0ubCSyECiyICvKp9bGwMN4aGcO3qZRi6OtDcWI+qijLkadRoyTkMc+khOAyFMPXoZx2Q2plJVBWsbYWwaOJBY70n7TsX+nhPOL8FNGYVVLnCPd0zbgNGuQS3s0QYPB2Gy8dD0HFwN5qSPoU2xhc7RSJslJFydOYUo677IjOoyYB0dZgIa0g9ui8EqwKCmHO9m88eLPP0gcfWHViz+WNcGxpi6sZF0YHP8knaaP8T93UO8lCADbCTEAG4ZLQgqaUHy7S1+KK8CpxKj5cUdfgnRaPp68rGjzh1zc+50yVfn0s4STgWIQILKwJNJ17+kVJ/NlErx6hGiiFtCmzyWFhUpCoQBkeuMSD1qFEuxciFKAydicDVU6Gs7mhXug9qEr1RKNkGbeiHuHI8BFZ1LGxy0YRbvRPguX7XfF8nMGlns7OmKqWmjxQeBFrzWKq9fULt+awAqcNQCUdHEUYLDjDVqJ2ZRjn3zSCpQvrE5QssyhgMq1NxqbYYPX2DMI6Ps07qYX0n1Qol6PQgAJeSlMhc4t95ayPc3Zxq0gepOqf6m5vbMri5UWr8elRXV7NDYYDK7sDlS71Yt3oNPJZNkc7vthRrVq1AU1Mjg6MEuWgm1/aHHb/rORFgy8nJuQNWHxaPZ/13UjBOB+C6Hquw7nSQp+saExPDri8pban8ALWf3t5eEMQhJSi1IwF2PutWK3zfYowA/XtKvymj0Qh6mDXQfw2XLnajrbUZdbXVKC4uRYnyHG5rUmBr1YIUpHYyOJxFJ3sCpA7K+OgsZeaGUFBGyJM9XJzv4xjh+IUxvtAGhDbwJG3ArJRgNFuEG+cjcDUzBN1HA9GW4YXyhG1IkYbgLar7OYuAdIM4BmyOkjnT6/nao0HhWB0Q5FSP7g7Asl278ZvtXnDb/DHiM9JZN25nkE5QkD7/MQ0fY0ZJWVo+A6ZETu1W2BwmjNrtqBoYwqaCKnxWXg4ut2mMU9fncdqmeE7dJRg6LSwiJ5zNrEZA0fSVl3NbVnLa1l9ySv2q/51TuzZKLS+7oUlkJkyOnAhWU4VUdU/SaSzEzzgBnARmudjZIZ6NQN+pUFw6Eoj2/XtQn+SNQtkOKMM2oz3Dj6WtkdLUoZSAjJmoHiYpHBdSbHijKVqy+qpkPCUnk6N4GMtPwtaSD6obSvPDICn//uRtXFPz7eT621mB8VoljJokICeC1QqldHgrQVGFZKIGqWjCqGl6gz1SzNBn6doalTG4WK5C16XLGL99Ew4aHDyiZ6S074cBPKohmpJEcyJ2ee3Eitc94MZAKSk9CWhOATXvpOW7wc3dHW7LlmHJa0sQFRWFoetDMBlN8PfzY+rR1909HlLv1LkPt6WvITkpgT2iJCDGA9IrV64wiDYVVCRASo7klEI6k5PBYBDqhybenx5P14Ofqf2RgjkjIwNkRKVUKkE1Qtva2lhqPMFQut6uE3/9+bbg+p6wLkRAiMDjR4B+U5RmT2UoRm7fxtD1AVyZSLNvbKhDZVkp8nK1uJSTjFF9FqyGEti7S+8AUruhEjTPJDAlQMr22VkBU+EBVmPe9oTZFwtpTCOcy/TGTkKchDgt9jZgmXCuv5UVgYEzobh8gsqs+aMhZTtyYr3hGyXCRmks3pDFzZqC9A1xLHOup/T69RPO9atCIrEqMMypHt29D+4+/lji6YPfbPOEx0eb0XvlCmCzTqTYP35/KHzicSNAFUntTvMmdqfG1ybFHWNggtV0Q2qzA9VDt+Bf32H/e23d6AuqGhun0PlxmqZVX1PWrfqWstqN0za6cdqm176val7yoqZuFafRr+JyG9Zwyrpf/qCwfeVXL9R+e1b5k7BzIQJzOgKFrR9yRR3gCtrxpcIOvJdbje7cjDvwjqCR061eUBRQEW4HQTRKQVNQ3VHRRN3REFw5HoTOAwFoSvZFaTTVHd2EuoSdsKhiGbhzDiAolotpMDVxvioqKSCFtewYbM1qpvwkBSjVKKX6pNau6vvS7wmK0t8pPd9kqGEO9egsgb1RiZG8DJgmADPB2KcxuqKSBxZFLIzKBEARBnoKfLH4PK50NmHkxiCsFvMj4Sh1fzdu3GA1Gx8JGBMSmXM6udtv+fgTuC9dxhSfy93cQfNUCtJ733djtU03bliPA/vTp0yrZ8rSZW748A8fYKCv/x5QRjf0BM+moyCl8yMne3Iln6mJjo9Svsl1/pHxfQBAnM/bE/gk4Dm5bAO9prT4/fv3MxCanZ3NUuMJhJJj/OQ6uTN1nYT9CBEQIuCMAD1woN/h2Ogohm9cR3/fVfR0dzlVpNWVKCguRLkiE0P5h4EOAqTlsLGZQKUOdkP1jAJSgrH2rmrAUApT+XEY5dGwCwrSRTZWW0zjUuFcF9d9yPO73malFGa1DCalBGM5kRg+H46+UyG4dGQfmtP9UBnviVSZP96WxmNddDzeksbOOCAlx3pSjq4XxTDnejJnWh8mxvqQKGwIjMSqvSHwCNiHFT5BWOEVAI/tu7Bk8ybIDpJzPSkXJ1K9p7wTcm4u/P/ZR8BV2uC6zu9peNyC9GYD/qOiBZ8pbMM3C9rw5cImcMUd4LTN9m+q6+1fLmwDV9wOrrx9kCtouvH3pT34VlaV+5zmU8LBCRGYzQh8RdO89gV1nf1byhL8OKcMpepDsE84rQud6P0dK4OjcjGM2WLcOheB66dDceV4ILoPBaA5xQe6mB0oiNiMStkW3MompagAlm0qGWwqKYOa5DI/np8OS1UmbI1KWNtLJmqVOkGoqbsOpu7aCXBaBVtHGSxkHlF9DsbCgxhXJeKZqpnpRlARw5S9lKbfl38El5urcWvwKmymcafKku+FHrKklEoCh1MBOYJbKcnJIEOl40eOYv2atXBbshQebtNVkd5bX5Rqk5IqlHe+vxei3t2WAOyq11egpKiYPXl0UN3SiYlu5mmm4ycoN9U5EKgkYDlTEwFSArJkxjTVsc339/n6oDysJsf4w4cP4/Tp06zOLaXGk1kSmb9QTAjC0LVznSa/dn1PWBciIETg+UeAfoNOFakRI7eGMTjQh8u9F5lZU2u9HpXlFSjQ5qJBfgTj9Qo4GBx1ptlThgTLkpjBlHuWYm8gQFoGa805mJSxTEUqjP/uH/8JMRFiIrQBoQ3wbYAAqUklxZicxDLhGCT16HGnerQxyRPa2J0IEIVhZXQ63pDF4m1pzCwA0rgJQBqNteRcH+50rl8bFIG1e8Owek8QVu0OwHLvALjt9MPSrTvxxtYtuDo4wDpLp7c6/V+Y5mIECF+b7BbYrQ4MG61QXx3Eu9WN+Bu1Hj/I1lGtUiuXWz32orq2/3/J6/FDVWP/ZxW6C1xJi41T1f5mNvmTsG8hAnM7Aorav/umttn8bWUNgjRnWYF+qyJeeHr+AKUnqUZZ3dEcMUYuiDB0OhzXTgaj5/BetKb6oibOE8VRn6As8iPcvCAB1eHkU7f5DnUxLgmQ0nk7qE6oUsxS2clUyaiKhTk3GZaSQzCXHoVFdxbW2mxY9RdgKjsGS8lhmHNTYFLHwSSXgcoUUAo/FM+uHi6l5tP3QhGFYXUKempKMXDtCizjo04rQZbhMPXQ4Pz589MCeATBrvReZv1sfW0dvLbvZIDUnbnd34WaD4Odrn9f7uE2JRyl7UmtGhoUDJvVesfUie/oeaBGSsSHlQmYDB5n0smeACmBQKqdOR2AO/lY58JrPg2eX1Kc+XWC5lQblADw2bNnodVqUVlZCYpxX18fA6EEWyZPFBeaaeKXk9cnf0Z4LURAiMDzjwD9HpmbvcmEsZFbLM2ezJpIRdrV1IhGvR5FJeUoUF6AoeAkbF13U+xnMrWe35cTkOpAWR3/P3vvAR3HdWYJ1wTLttZez4xn5PGOx+Px+EzYsxN2dnZ3zr//7n92Z8eSKFGimJOCPU6yIkmAyDmnjojMAaSYM9BV3cgkEYjQjZxzzhnoRof7n+81CgRpUgIpAmgQr3VK1eiurnr11eML993vXmuNBIshGXbdest24aDPehyb8nvm9f7L1AEnQKrCRFoshq9HoediOFrPBKP2mB/uJbnjpMYfv1Qm4i3tCbyj1q4og5Rc68mkiYyZiEG6M06DHTEqBpBui4gFAaTbgyKx3T8U232CsNHTHxvcvPHyrz9E4skTbL5AZAoaZVrnvYOWv/fkV3jSCNDzcTjscFhtcMxPFWYdQPXIBMIrm/A/80z2PxeNw0JGmVUwGPGivgrf0lcMCbmVdkEq2eTaABUvHY/AakYgp27bP4iFjvelXEzrE2CTFJjTJXCAdBFAKgN8FlGNmXQVA0dHrsWgl+mOhqDhpD9MSR64q/wUmRG/xuClyHkXWI1Tz4vJFPCBCIGbpMFqn0+Lp9T4Be1SirdIGwGhGqZjapOPp9+Qtum88ZJ90bP5MoMb+i0NcKySArNSAtqLDOjtaMfM5BTsi1iWS+mwyN19KWBcUmISSu8Vs1PabXZMjI3js7NnnU73TwGSLgZMH/1+I/bu2o3uri6nO+JjsN6lGiERsEfaliv5IsAhOzt7zQGkBH5SvIgRSqDo4cOHGSOUHOPz8vJQUVGB1tZWDA8PY2ZmhgHBBKwsBjxXMs78WjwCPALPJgK08GS1zsE8M42J8RFm1kQs0vqmJtRWlsN4rwDZebdxV7yGYWMOHK0l82n1xCSllPuV1SF1NJdgjsrQkIe5rMNMSujL9q3893zMx+sArwPPcx0wiyrMEHv0ZjT6r5D2aAgaTjl9KHQJ3ghQRWOP+gjeVSXgbU089qygSRMBpM70eqf2KLFHt8eosC0yDlvDY7A1OBJbA8OxxTcEb3r548cePtiw3w1v79+P9q5OkNalTKB4SL7+2XSS/CzPJgIMIQXIGWKWgaUki+CAwz4Hm9WOrikLzrT2YU+BCX+puwvBUA5Bbxr8fm6V4/fTSl9fTfiJX5tHwGUi8HWp8k//OrP22Lez6k8Jt8tP/Z2h8qRgqC78f3W30ZmRwgxvbCKlV8VxgHQxCEcampQiTrqj6UqMXo9B/5UodJ4PRxN1hoc9ka89gMzwX6H1syjYDE5DK9n0x6njygdK8kCJWLWMuUnsTfbeyTBdrCVKoPTi7+7/VvulDa7k89L16NlY9Fr05V1Ce0sTJsZG4bA9uQkRaUAuBSBNTkpC2s1bzo6RRh0OkvixwWgsw4ED+/Hqq68sGDdt2vjaE2qT3megUtr9pjdfx8bXX0N6Wtr89R6/DNzR0bEkBikBfqIoPpuO/QnOYjKZlhTfpTyDJzmG7vdRxxP4SZ/T9wR+JiQksI3+Jo3QCxcugFi5t2/fRnl5OQNCSSNUBkIfBkHpb3mjsDz8/ROEih/KI8AjsMoRoH+/JL0yZzFjamoCw8ND6O3tQVN7JxrqqlBvvIf8wmLkZeeg1HAdDbfTMGDMxGxdLhzNd2BvIy1ScpcvhKOlCPbWovn39DdtBbC2ljyw2ciJ/imBVUrrJ4DU2lIE651UODiDlI+BF4+B+XteH3gdWKgDbO5A6fWiet6oNxJ9F8PReC4S9cd8UJbojiPqYPycjJnUh/BzlYYZNO1Rp6xYiv0CQKrQYtc8e3R7lAI7ImKxLTQaW4Iisdk/DJt8gvCapy/+5aAXXv3wE5w8f54xEskqiPEp5gG4Ve5S+eU/JwKUZi//R5NK9sjsDtgYpXSO2T6NW+aQ3zsCd2Mz/j6jxPqSrhhCVkW2kFN9Ssiqinop06T4s0zTqW/k1Jz9ak75+0J66T8LuY0/FcSS77oMiMULwiOwbBHIrPwLIbNq+DuGaggZVfhLfQX+QVeEjKybmNM7WXoWMWHeaZ0DejIox1YJJRUm0+IwdpPA0Qh0nCNwNAiVh71QGO+GjKj3UX88AFYpaZEpE4+hHEPX2cvgrNO1ntiqg5ln0V1Xjr6RccxZzSC/wCd9DQwMLInhSAAa6X3KK7N0HRkMm5ycZGZEb7zxBhbS558WJN34Giht/6MP3meu8+wabLTz6DsbGxtj134cICiDhPT9xYsXGdtRLvejz/hsPyUn+9U2apJjI++JEUpmSaQRmpubi6qqKvT09GBiYoK5WD8qNf7ZRoWfjUeAR8AVI0BtI/37J5CUFkXGx8dBfURPVydaW5pQV1uFCmMp7hUV4PbdO8jNNjA2aanuAlpyr2A6/wLspptAQ7bTYb6NwEtilhKQWQxzWymsBIgyzdJ7LD2egNSnBUjn2py/nWszwlp8jS0cuk6fzcdR/FnwOsDrgOvVAXO6CuM3FBi5FIm+s2GoPB2N2hQ3ZGsPwl8Zs2JgKKXSL96c4Ggi9irjsVehBTnXk/YosUd3h0dje3AEtgSGYpNfEN709sfrB73w8j537Nzvjtb2dlfsUnmZvmQEnPM1O8wOO2qmZ6Gt7cSrmaX4K6kMgqESQma5czOY7C9KZdN/pDeN/ElWDX5PKju6bJgUPzGPgMtEIKPhh0JOVf+L+iL8p7QavCCW4ajhKqzph4E0BeakJMzoE0FmNbwzvt8ZM+aoTsHA0cFrUei6EIrm1GBUHfFBUYI7MmI+gCnZAxYy+9Epv5SrOo/7/bgvRyzI4Imc6x2kJ6uPx4jhGHrKCzDY34+pORvsINObB41vvqhfoo6HTHNkEHEpewLR5Bf9ngBTeaupqcXPf/5v2PDKj5ekMfpgar2TdbrpDac+aV9vL7uMs3OUr/ibe5rEE9gnMyM/7x7oOEoLXwzy/uYZn+0ndD3S6pTByc8r37P4jlihWq2WbZQin5qaCp1Oh6KiIjQ1NaK3t5eBHmazmQEhFF/5OS7eP9so8LPxCPAIrJUIUDvAtEgtFtDi1+joKPr7etHZ0cYMm2prqlBVWY5SUzkKi0tQkH8Xd3KzkGvQoSD9Mqp0ZzGQcRKWnOOw56fCVn4DjqY82NqKYWk3wdFaxIyV0EL7Qvb30wKkTh3SIhBAaq/Us75xOfpffs7lHd/w+PL48jqwMnXAIqoYe3T0eiz6L0WgPTWEeVGYEvbhqCYEv6C0+oeAy5X6W3au36PQgjZyrif26NbwWOwMi8K24HBsDgjBG76BeN3TDxvdPPD6Bx8h8cxZJg3j1ONaKz0tL+dSIkDUHyvNbR0WwGph6ff95jkYuofxyzuV+P6tIgh6IwR9lV2QTF3fkoz4ob4CfyiVnXMZDIsXhEdguSLwN7dq/tPf6qtnBEOhXTCUYo8+CxPSIVj00Zg1KDBNqeGixmnUxNMpGEhsIcd6nRKTabEYvRGF7kthaDkTiNoT/ihN8kSO4mPkqz7BtKhlwBt0Cs4gddG6Q6n1TodeArE1GDYcQ1dxJvq6ujE9bcYcy3gncPRzqJaP6YmIKUSp1UsB5wh86+7ufsyZnB9bLGaoFLFOgPQpWKSvbXgZZ1JPfe41Fn9JRkjEDF0KAEkgant7+wLzdfF5lus9AbhkZLSU8i3lGcjHUGo8nZM2YqiePn2aMUKzsrJYajwZJREIyl88AjwCPAJPEgF5oYT6htnZWcYsHxoaRF9vN3O1b29rQXNjPVprK9FUaUKNsRTlJYUoKchHdn4RcrIyUaC7gur0sxgQD2FG1DBjQ2v2YaD4DOzVetib8+eB0WJYGcv06bRLKcWeQNa51lLYGu/AnHkYVokbNXGwaWXAJh5nHue1VAcIHKV54fitOKY92nE+BA2ng1Cb4gGD1gt+6jjs1BxaFYCUTJkIiN2tTMDueXB057z26JbwGGwPcbJHCSDd6BOAVw/64LV97vipuweaOzpYev3TzIGepG/kx658BMhWY17Vjc1wnXmSFjhgwzQA09AEgvJr8M+iET9MM0LQVUAw1EDIqIhfLkyKn5dHYNUi8KPGxq8K1dUvCBfyvy5kZ39NyK7+hxcyaszfEk19L4sZKDd8BqTFYFavwZSBdDZjYJeUTB9yLXVWy1VWcqw365SYTovD6PVI9F8ORdu5YNSd9ENZiiduKz/F7bgPMXbLKU8AZiREeppOTc3lKhc/79MOJu8DpNP6JLTfTUdXezumxifgIKdwcgJ8in5LZlJevnx5yTqeNTU1n3slciUkS8KyslK8+/YebHz91SXpkVJaPR3785/9FObZaTjsS5MLoHuQJIkZCsng4eP2BCaSwRABACv1IibW1atXlxTfR5VbBkFpTwCvnBp/584d1NXVYWRkhEkR0HXovuRNfrYrdZ/8OjwCPALPTwSoHaE2hRagpqenMT42ipGhAWbaRM72ZNzU2daG9uYmNNfXoaG6GnXl5agvuYOSokLk5RchIy8f2QYJRbpLaBLPYkx/GHZJA4s+HjOGRJjzTsBWcgn2WgPslHbf9uRapPbmUqC5wKlD2loEy91UDpC66EIvH/897fiP/47XnWdTB8wikWbimHM9I82cJdKMD0qTvHBKHYr3VUrs1DiBypVijcrXIYBUdq4n5ihtO4g9GhGLzaHR2BoYhrf8g1l6/QZPX/zY3QuvfLQPSadPszmQ3WGDfQXH9s9Pb+/qd0LzNeccl72bB0xpnkmGTlb7HKYdDnTOWnC6phWbxQJ8xWCEIJYdECD8FgFZgcBvC+npX2V4EmFLmvSv/oebJS9CAPt+1cAufmEegSeKQHr6V3+UW5f19ayaYiGnoVHIqWgWDCXtQka540eiCTfEK7DoY+HQEfORTIU0sEtkzqSChQN8IHB0TlRiJl2B8RuxGLwcie5zIWgkx/rD3rijPoDc2I/QfzmaGThR2ja5rHNw9NkMQJ7FQE42grIwMygtYwTbRSXMYgKGci+iu7EKg2OTsFkJRKQuwwn4Of+/9M5OBgoJbCNG4qMAusWfEUh39+7dz72ADNDRQcNDw1Aq4rDlrTfx5hexSd/ciLc2bUJ1VRU7v1y2z73YvA5qcXHxkspPDFgyH1rqub/o2kv5noBKg8HAAFJZBoD2FEuKLZWJNhkIpe9OnDjBzJLS09NZvKurq9HZ2clS4y2WRxtxyXFfyXtbyv3zY3gEeATWXgSoHaG2S061n52ZwdTUJMbHxjAyPIzBwQH0hY3I1gAAIABJREFU9g2gp7sPHe2daG1uQ1NDI+rrapmmcbnJBGNxIQoLCpBz5w7yMkUU6C7DKF7EiJgMsxQP0tG2irSwrcFk9nHY8s/CXnYNjpoM2JvvwtZaCNu8xqit7R7kdHrSLHUaPpHpUykcLcXM9GmurRhW001YRS0za7JIiZiT4ufHN67Tvz+LMQI/B3+evA7wOrDUOjAnqWGR1JgRnc71A1ci0Xk+FE0nA1F+2BuZCQcRrIzAHmJwah7UBZUBzOXe7yWAVJnAjJkIHN0ZrcSuyDjsCItlzvVvBIXiDb8gxh593d2XaY/ucD+AupYWp/s5B0fX3kBjSSWmee78XHd+usseNZvwOpi8HIHjRBSio7qsNlzv7MG+0qaOv8+qNAlS0QlBX3b9mxkV5UJOdZ2QXZXxB2JZ7leyq8qE7Eo3ITDwt58Io+IH8wisWgRSSr4iZFcbBZ3x9p/qywf+Vixz/JlYMSwYjA5PMQu9mafgEKNh1jsd15faQayX4wggndUpMHEzFkNXotD1WRhaTgai4rA3CjRuyI35kBk1zekTuF6rizItZICUBjXkVu8QlWwiOZB1Fl0VpRgeGsTc3KOBsiX1Nw8d1NbWxjQrZQBvMSi6+D2BeLduzTvZP3SOh/+UATv6PCc7C//20/fwxsYNj2WTbtiwASqVik3IHz7XF/1NRkjx8fFfCPASEHnz5s2nusYXleFx31McSP9TBkTleFJaPLFBz58/v+AaX1lZySQMSBeWv3gEeAR4BFYzAtR2EUBKG6Xb0+IMpdwTo5S0qMdGRjE8OIiBvn709fSiu6MTlH7f0tyIhvpa1FRXorLcCFNZEe4V5iP/Ti5ymKnTdRh1F9AuncSUmAS7pIJDFweHLhZzohrj+hSM55yEufA8bBVpsNdlwtF0mxk6Oc2eSmFpLWMbgaWkZSoDpmjIxVxGMkgyyCwlgUBS5wIwB1PWyxiY3yev67wO3K8DNI8w69WYlUh7NBYj1yLReykM7WeCUXfMFyVJ7vhM7cXYo9u1h/G2eoUZpJRaP7+R7igZM1FqPbFHd0bEYkdIDLYGhmPTvPboa15+ePWAN17/+FOoTx1zskYdCxDaanaZ/NqrFYF54JQub4UDlIBPbOKywXF8UN6AH2SXEaMU/3irBt9Pr6L0+04ho8Qm5FT0CTdLXlw1vItfmEfgiSKQ3vhV4XZr7R/rTFP/TSzCNyUTBH0l/qs+F/X6M5iTVLCnx2PawA2ZHjUIcApwx2HkWjR6L4ahNTUY1Uf8UJjggdzYD9B80p9NQvik4f4A4lFxXM3PyJDJKqoBMY5txPIdzTiGDtNddPYPY8psAexzz4wJSYAcgYcyePd5+3Pnzi3pujJAylLu4UBPTzcUihhsfO1V5lL/AKN042v45S9/wQyEnrR/peuQERI5s39euek7AikJkFxJbU4qX1NTE0jGgJikxHZtbGz8Qtd4+h295P2TxoUfzyPAI8Aj8CwiQG2QzCYloJTS7qkNnZ2ewfTEJCZGxzA6NIzB/gH09/Wgp7uTGTqR631TYz3qa2uYqVO5sRSlxYXIKSxFdt5d3DWko0x3EQ1iKgbEw5jSJ8MmaeGQ4uAQ42DXqRgb1GI4jLmck7AUXoS1PB22umzYmgucKflt92BtvcfAU2KSOlruYe5OKtNVJ91u1pe66ELoao4x+LVdd/zHnw1/Ns+yDjCAVFJjmhn2RqP/cgS6zoei8WQgKlO8kBN/AOHKMOzQHMIOTQreU8evrAbpPDi6l7RH4zTYFaNmzvXbiT1K2qNBkdgWEIYdvkF40ysQGw764tV9bnj7oDs6urtYF0ej5bkntql9Fr0jP4dLRGARQErJ+MQknXFYYIUVc3YHmidncaypG3vvVOEl8R4EqcT2+2L12F9J1aNfMZh+Ihiq3xRSbnKg9InAOn7wykeA9EezGxv/SirBH0tFEDIr8ZIhDycyLsEmxQO6GMww9iMHSKkTtemduqHO1HoVZkl3lMDRS+FoYyuEfihNOIicuI9Qe8QTTlYimf1wI4NnOQh5luei1HoCRQkgpfTDMcNRdN7LQm9XO0ZmLLAys/onc6z/ok6M0rq/CGCk78mRnQDVpQN31HM5DaRs1jnoJRE/fe8dvL7hlQU26eZNbyAjI4Odc+nndd4RHU9GSGfOnFlS+ek+SbdzpV6yjt9KgrIrdW/8OjwCPALrJwKLgVLGLLXMYW7WDMvMLGanpjE5No6x0WEMD/Uv0irtQHtrK1oaG9FYX4/aqipUmowoLS5GYVER8u7mIzM7B3elWzBKl9AtncAsGUfq4oB0JaBTwS5qYBO1TD7IIqphyUjCXN5x2IsvwFIlwdpwG/bmApBhk73NCGt5GqxMk14NM5dd4plCHCDndWAd1wGa8xF7lAx7hxh7NBxtZ4NRe8wfJYkeOKPxx/tKNbZpDmOvOhHvrCCDdK86CZRaT+DoHoWG6Y4Se5Sc67dFxGJ7aBS2BkZgq18odvgEYKOnP1494Iu3PvwY2mNH2MIdLd7Js4z10xvzO30gAjJA+vCeZd47awcl4HebzbjR1Yv3S2vt38o0zQr6cgiSsUfIqu4WxJLvrjzgxa/II/AkESAGaW5149cM9yDojfh9XTWi0m5hTEoEsSNpoDyRoQLSOcD3MEA6m6bAxPUo9F8OR8fZYNSf8EN5kgfuxH6E8iR30OSCtCy55qhrr1ATQEpp9bRN6A+hNz8Nna2tmJgYh81uZlorT+XK9ECP8uAfxHBcSoo9MTU7OjrYj5cGZt7vsex2KzNf6uvtRWxMJF7b8AoDSkOCA1naJg10nuZFrCZK/V8KwEup7XL5n+ZaT/obuic2gFtkoPSk5+DH8wjwCPAIuEoEqN1nm9UGx/xmmwdLZ2emMDUxjomxEYyODGGw35l+39PZhc72DrQ2NaO1oQ6NNZWoqzCi0liCsqICFN69jdu5ObhtSEeJeBnN6ScwKSVjhumI0oKhkmW+kM48Tfide1oc1rKUekvucVhLLsBck8EYplaDev44p4b3s1zA5Ody7fETfz78+fA6cL8O0LxvRjevPXo5Ap0XQtF42im7dlt7ECGqKOxVp+BddTx+otZityZ5xRikDCBVJmCvMn6ePapi7NFtEXHYGh6DrSFR2BIYjs2+IXjL2xcve/jh1U+98PZHH6Ojs4OlUdvJGJZeNNXgr/UbgftTzfm64IDN4YCF5BccDljttNlgtzkwZXXAODaJsLo2/EVO1cgf6EpHvq037RUyq18VpPKdf6Sv2SAQFqUrelnIuLdDyCzfJWTXbRXSy78nZFd/40f0HX/xCKx4BMi1PqeyUcg0MSeyLel3UG9IhUOnYANe6vjm9GrY1vGK4AOdv6hiwPFMugoTt+JA4ttdzJQpAMYUL+QpPkWhZj/MOtUC2/SB3/M4utzqOunrEoOU0ux78y6huaEOwyNjsM5REsnyjAKysrJ+QyfzUYAjpakbjUbWCS8NIH10f02MSlGnw4EDB1gK+qOP+uJPZfCRzKMeVd6HP6PyV80bQX3x2fkRPAI8AjwCPAKPi4DD/pj0e2bqNMWM5YixPzQ0hP7+fiYt0tnZjvbWZrQ01qOxrga1VRWoMJWhrOQe7hUV4G5eDnIz9MjXXUO17hwGxKOYkxJAKfNk7MT6RsaKIh11MnoihiktnlNmjBZzmUmwGzgwysd590EiHgsei/VWB5wLSWqYRQ0m05UYvhaDgYuhaD0TjrpjAShNdMdVlQ9+pk6YB0RXVnuUmTLJxkykPRqrxh4yZoqIwy5KrQ+JxNagcGwOCMUm3yBs8vDHy24eePXTj3Eo9eTjuiT+OY/AQgRotuzMX3ROnRdmz/NvCDhtm53DxZYe/LywbvY7BtPMdw2V5j/IqJ4RpIoeIdM0/bt3KqoFvbFQ0JfTliZIxrtCTn2CcAG/s+L4GL/g+o7Af7xw4YVvZzRW/I5UNv1/bpXjhv4KS60n5uh66+CWcr/Eqp3RqTBO4OjVKKYt03QqEJWHvXFPsw93FR9jTEyETa9m7vZLOSc/ZnUHk6S/ZhG1GMg+h+7qEgwODcP8GPfyhZ7gS74pKytDYmLiF4KMBDBmZmY+QYr9bxaMgFWZWUnp8cQAfdqXDNKSwRGV7WFA9OG/6Zi8vLwvVf6nLSv/HY8AjwCPwPMaAcYqnTd2ojb9N0ydxsbmgdI+9PZ0oburY8HUqbGhDrU1VaisMMFYSun3xcjNv4c7OTko1N9Cqe4y2qRUjGceZaAoSS1BF8XGhCRDQ1kXs1ISzORar1/d/puPn3j8eR3gdWC164AMkE6nqzB6IxYDl6PQfzYEVan+aEg5iEK1N4JUEXh3NV3rVYnYLTvXx6iwm4yZwmOxIywa24PDsSUwFJv8g7HRKwAb3X2wYf8BvPXR++jq73Vm0j2vnSm/r5WJAGXD2OYwCwd6bXbkD41if3EV/klXiG+LZRD01Q5Bqhn6YVaV+c+kkoEXDWUDQk65Wcgs7RKkuy+tb7SO3/3KRyA9/atCblW1INVaPpZEjGQmwyopOGP0IaanrDlq1qkxmabE0LVodF8IR/PpIFQd9UWx9gBuR/0S47c0mJW4Y/1qD1ae5PrQxWHEcBRNpnvo7h1gzsHLxRyVeyFysl+KEzwBjNeuXftSoKZ8TRnclP9+mr18jvb2dgaOfpFMAJlRXb9+nRmNPM31+G94BHgEeAR4BB4fgYeBUjJ1ksFS0q+enBjD6MggBvt70dfbzcDSzo42kKkTbc1NDWiqq0VNeQXu5N7GlWs3kHL4OOIiwxHt9SnORx5E+zUNrNmHYdNrAVE5b2aodDJKHxorPUnfy4/lwBavA7wOPA91gABSs6jC5K04jFyPQd/FcHSnBsN0ygeVCZ/iuiIIWzQp2LuCKfVvq5MYW1XWHmXgqEKLnbFq7IxWYnekEyDdHhKFrUFheIvAUZ8AbPD0xWtunnj9/V8i7lAi63wcTynJ9fiei3+zHiNgg4M8751cU4cNsw47WmbMOF7fjg1iPr6ZVgghswxCds2kkFk78h1d+czfSBXDf3iZa5auPEC43q9I2g55VQ3/RcxDc+ZpTGU4dUfn9FxzdHGnTQCpRafEdJoKw9dj0HMpAq1nglFz1BeF8QeRF/sh+i7HYE4fz8HlNTRhIvOsMcMRdN3LQGd3D0anLXDYiWG5kBywLH0YpUEulUFKhkjT09MuxcIkJ/ujR48uSUf11KlTrPzLEkh+Uh4BHgEegXUeARkkpUwBMnQiRiltDCw1z8IyO43pyXGMDA8yJmlLcyPKTWXIzc7ExQvncDheA2VYMIJ9veHn5QVvTy+4e3njgIcP9u/fB/f3/w1JIR4oOqPGkC4JNkkDh6TiY501NNZZPJ7l7zkoyevAs60DLLswXYHx6zEYuhLBpNcaUv1RneKN7ARPhKpDsFtzDHvVK6c5uhggXQBH4zTYEaNiACml128Pjca24AjGHn3TLwivefnhlYPe+PF+N+z65AOMT40CDhscyzslWuc9+Pq4fapCNLtecL9gH9gBJmcH9DocONfUhndySvB36SUQxErr7+prZv9YX9n4zYyib693uI7f/3JHwNDwN9/KrIr47Yzqo9/LqIz+vqE4WsisGzpjuITJTA3s6VrMSVrYRKdb+3ruRB/QXaXU+nQl6/x6L0ei9bMwVDNXQnfkxXyArgtRznQzSQ07d6x3eXkGMs6iem6WtOi4cws9rU0YG59kwtKAbVkBUprMEsOHHOqXkqZOx5Gm3Gq9aKI9OzuL0dFREPO1sLAQN27cABlIPZxS/6i/6TjSw+MvHgEeAR4BHoHljQD1L842e4a12R2trSi+V4S0Wzdx6uQJJCUmQKNUQBkXwzZFbDRioiIRFRGJiPAIhIeGIjQoGKEBvvD384WHtx88vLxx0M0NB/Z9ggi39yFp/NB5MxFThhTYJadOKTOjnO9XKQ2fxk9O80OFy48H1vM4l9/7swXKeDzXVzyJOepkjyoxdTMWo1ejGHu07UwQyk/6oErrhVSNP36qjcLPFYfwzjyrUwYvV2JP+qO7FU5jph2xamyPUWHHfHr9NjJmYtqjIdjkE4jXPfzwipsX/uXDD3Ho3BknnEXmpxwgXd6Oe12cnSrRPHt0/n7J6YOJvtltgM0Gh82BWZsDpcOTOFjcYP+RocgqGIrNQkb1uRfFquN/mlFzQhBNwcLtugRBKg/9gaHy2PczKqIEQ9U+QSz90XJDaPz8z3MEcmp3/UFGxdjXcusg5NTgz7NNeD89B11Zp5jGFOlKkWOpTaL0qfXV0f3m/RKLVok5SYkZnRJjN2hlMBIdBI6eDEFxkhfylZ+g+4y/U4dLXO/xcv37p4kbDWagU2FWSkZf3kV0NFSBGJE0qVyJZVKZ7XPlypUlAaSUxk7A5HK8iHFELxm0JaYqgbFNTU3MHCo7O5ul+J89e5axRYn1mpCQAEqdfxQY+vBnVPakpEQ0Nze5FAN2OWLJz8kjwCPAI7BcEaA2evGLmKJkvjc+Ps4WoBoaGkDa1mQASAtYp0+fxpEjRxCfkACtVsskXajtToiPR2K8BglaNeI1KmhUCqgUCihj4xAXHYOYyChEhUcgIjQMYcHBCAkMQqCfP/x9fODl5QF3dw+4fboPQQc+xNkoT1SeicZomhZ2fTwctEBMBk6SGjJgSqZOvzm2cv2xAi8zf0a8DvA68Hl1QE6rn9WrMJ0ei7HrkRgk9uj5UDSfCkRFii9ytAcRqQrDLkqvXzBocqa+rwQ4+o4qEW+TOZNCi12UWh+jwvYoBXaEx2JnaAy2BUZgU2AY3vALwhteftjo7ovXPj2IbZ/8Gm09XQuuOwusv8WdEH/PI7AMEXCOdeyYddhQMT4FTW0HNhfU4Y+yKyHkOLErIbsKQkbF+PcMlebvZ9fg61lVHYJU+a/PM3zH722ZI/CHmVU/EzLKpwSpBIKhDv+oK0B5xhkgXQOkqWAWD8G5+s8BUqukYkZLZp2S6coMXolE9/lQ1J8MRFmKNwNHG0/6s3h9XifKv3OdQRYNaCit3iGqMJaVirbqUvQPDsJiNi9DM//oU8oTXXKCXyrQaDKZHn2yJ/yUrk2gKE2siRHa2dnJXOapLDdv3kRqaioDPmUgVAY8Cej8Ir1R+diH93SPNHGna8v3/oTF5ofzCPAI8AisuwjI7TWlyk9MTKC3txcEhJaWliIjIwOXL19eyESgNpvaWjkrgdpr+T3taaPv2TGJCUhK0DKglEBSrVoNrUoNtUIJVZyCAaWxUdGIjohEZFg4wkNCGVAaEOALX19/ePv4w8vTAwfc3LD/k0+h9duHO4eC0X+dwFANy6JxZmnQgiQ3/ORjQNcZA/JnwZ/Fs6oDNJ+wSCrMiEpM3HKm1vdcDENrahBqj/qiPMENF9S++LVKjS3aI/iJJn7ewX4FAVJirC4CSHdEK7EtSoHt4THYERKNrQHh2OIXjNd9AvBjLz/8q7snfvzRxzh2/pxTaMzhzKl7emvXdddt8xv+khEgnVLAAtjMgM1Z8wYtFlxq68Lugkr8kb4YvyOVdAoZpkkhq9whGIzDf5FVa/6eVLFnmSE0fvrnNgLAb/1hbuUB4XYdhIwy/HudEWF6PcYzY2ExRLN04zkxGdBpnKv/65RBatM7GQ+kKTOrc4puD12LAnV8TacCYDrkBEfrj/nCwtkRa4wdomKO9eMZx9FXmoOu3j5Mms0rCtzJIGF9ff3CBPZhUHHx3zSxzcnJeWSXI0+g6Uv5vIsPpIk16Z12dHQwIPT27dtIS0vD+fPncfLkyYU0eXkCTfvF134W7+mcxGqi8j2qjIvLy9/zCPAI8Ag8zxGQ20F5v/he5YUraq9ramqQn58PURRx6dIlkJazrPu8uL1+8jY7GYeSk3AoOREpSQlITiRGqRYJGi3i1RoGlGqUKgaUKmJisQCUhoYhNCwEIcEhCAwIgXdAEDx8/eDl5QMPN3d4fvoRQg9+ivNRXqg6G4NpKRnQKwBdONcqXadj6WcFRPHzcFDTFeuAzCCd1ikweiMGfZfD0Xk+FE2MPeqF2/EHEaMMx27NYWzXHMY7q8AglcHR3XGaBfbolsg4bAuLxragSGzxD8M2nwC84eWPlz388cp+N7zt4Y6uXnKud/ZOJDpGG3/xCKxIBOaz8GmMZIUDVjkz3wGMW224NziCqKo2x8uZJvO/F0sg6MshZNaZv6Kv/KfnFr/jN7YCETCYXv56RsWwoK/o+Ul6NpoyjmNOr8SMnlb6EwAdpUbR+/WbFiUDpGYCR9MUGCZw9EIYmk8HoOKQF/LV+1F5xBezIqWUcaatKw5cHl8mFSYNKei6l42u9k5MTY7B4VjZrl8GCUmXc6nMTHKCZxIAj+id6HykaTo5OclSLRsbG3Hv3j02sb548eICECqzh2RzKJpYPy0r9EmB02vXrj22/I+4Jf4RjwCPAI/AcxkBSo2XNZ27urpQXV2NgoIC6HQ6BoTKC1dye80Yn89w4epQSgoOpzgBUhkkTUlKRHJCIpLiE5CojX8ALCVWKaXfx0ZHIyI6ClER4Yih9PuQYIQEBSDY3x/efoHw9PGH50EPuO37FD77P8ShwP0oOBaO3psJsJKuPS08i9z88/FjEw6C8djwOrCW6gABpLMye/RaJLouhqL1bBBqj/ujJMkD59X+2K9QYY86Be+q47FDcxjkKL8SqfXyNfYq4++n10crWXr9lohYbCXt0cAIvOUXgi3evtjo4YsNB3yx6Vcf4diZVDZetzvsTlLDg+ouz2W/zG/KhSJAckJEqIEDNthhY5mPpPZgg9UxBxLENdsdaJycwZmGTryXa8IPMsrmfkcqfV1IL/sjIaPyO8LV7N976Xrld74hlb/0HbY1vSRI5f9OuH7nm/SZvAnAb68A8sYvsRYi8GeZpg+/nWXE72aaZiXdZVgMsbCKSbCLWthFZ2qUZZ2udpN2lqyfRQDxTJoC4zei0HspEk2pwTAd8UGh+lNUpHhiSkyAVSQTAgVnR7hwfbFI8TBLCTCLWva8ZqREdObfQGdzPQbGJmC1WxZ76q1oD0Epk8QI+iKwkUBM0gAlAJRelCJPunMEhBYVFSE9PZ0xQolhRJpzcmrlkzOLUr6wLF9U1sd9T6n7pG/KXzwCPAI8As9DBGQG6OL9o+5rZmYG7e3tTNOZMgFosYjaczLfW9xeP67tfNafE0BK2/3zJiNlPgU/OSkZyUlJoEW0xHmwlLFKlSqWfq9UxEEZGwNldBRiIyMQGR6G8NAwBAeHICggCMG+vvD28V0wdfLY/wmCD+7DpThvNN9IhjnrKCAqYBfjMKNPBGXpkJTRrN6Zhu80dVKycRV0Ctg4oLrGMnQ4wLeWAD5e1qevr072qBrT6eRPEYfua6HoPBeK1pOhKDvsjSKNB0LVMXiXNEDViXhXnYDd6pQVAUfJlIkZMynjsVuhBbFH98SosCtKiZ3hMdgeGoWtweHYGhiGN32DsdHLnznXv/qpG3524AA6O5yeBxwXfVSPzj9b/ghQzbu/2RlQOv+3nWBS+tYOOOzM4KnfYsXtgWF4mJr7/iajpEm4XdEsZFWU/0lObbOQXdn0Z1nVTX+ZU9f8rcyaom9k1pT8SV5D8/dy6lr+oLirWUi/5ybklXx3LeB3vIzLGQHgt/6zvvLAN3Lr8TNRjwnxCCy6BNh1T99JPE8dLANHRdIdVWMmTYmx61HovxSK1tRg5lhfEL8fZUkHGDhK7uc0eOcAqWvXHQJI6TnRNm1IwUDuRXTXlWNkeBizVhscDuLyr84wgNIpP/vss0UT1cWT1gff00SagFCaXBPYSH/TBFdOtXzWLKP7k+cHy/G0n5OTPaX68xePAI8Aj8BajoCcAbD4HojBT+0bAaEVFRXIzc1lRknUvh87dmyhrZZZoa60eCW36ckpTnkVKhvrTxITkZKQxBilC6zSBVOnWCjjYhAX4zR1ilwwdQpBUFAQ/P394evrCy8vL7i7H8T+A/vhu+8DHAnaj6LjERjVpwAZ8YAYB4i0SK9iWUukV+rcNLDo4zk46MKLz8/T2J/fi2uP413t+Ti1R9WY1ZH2aBwGr8agiyTYzoSi4ag/jInuuKLywwcqDfaok1cEFJUZo7Tfo0rAHlUidim02BmnYeZMe6JV2BURh51hMdgWHIEtgaF4yz8YG30C8KqnH14+4IGNH32A4xc+AxxccXRx/87fu3YEHGQ27HBgzupAzdgUIuva8Pc5Jgg6IwR9DYSMKggG0+i3pDLbd/Sm5q+Ipoyv6Cuyv5Zb/84LefX+L4rG15YTeuPnXgsRAH5L0Lcc+NusSlRIx2HRK2FPT+CO9fODUHJeJVaoWVRj4qYCA5cj0PpZEGqO+qJYewD34j/BrCEJZjGeaY8S6GYXeYq9qw1eHiiPSI71UbCJcejJPof2aiOG+wcxa7Y6DevnG9bVaP4p1ZKMkWgyKk9SH7cngFH+jiawi1PjXXGyLZdV3hMjqaWlZTXCzK/JI8AjwCPwpSNAwCi12QSGDg8Po7a2FtnZ2SAZE1qwkoFFavPkNpn2tMms/sXtttw2uuKelTkpGYeIUZpwP/2ejJ0StGpo1UpoVApolPdNneKiY5ipU0R4OEJDQxEcHIzAwED4+vnB3dsf7l6+8HDbD4+Pf43wA79CZnIQBsgUVJ8I6OKY7j0ZOxGLlMZWtLi5nqWeHhjHcKCUg+W8DrhMHZAB0uk0BUavR6PvSiT6zkSg+lQIKo64o0TljiB1JPZoEvCOZnUB0h3zzvW7GXs0FjtCo7EtOJwBpORc/5qXH14+6I3XP9mHnxzYh9aujlUjjXzpTpqfYF1GwGF3wE4AqcMMu4OIT8CoHbjR3I93xDL8QCpmvjuCoRyC3jgn5FU5hLv1EAxG6U+z61q/oTP5rgUIj5dxmSPwHUPFvujcDJgNGoxnKmHTxWHSQBpRfAWRmAuzOjUmbyoweDkKbedCUHMyAMXYnrsFAAAgAElEQVQJbjAmuGFKUmNOr2agKAGj8sZj57p1x8keVWLUcARtZXfQ2dOP6elZEC7qfK0Oe5SuTRPuO3fusHRGV5wkf5kyyUAATbQJANZoNExn71HsK/lJ8D2PAI8Aj8BKRIDaIdpIrkR+v/i69BlJghAjtKysDAaDgTnGnz59esHYzpXZoF+m7ZZ/eyg5BYeTUxhISkBpSmLSgqkTAaWJ8RrEa9TM1Il0SlVxCjBTp+hoREVFITw8HGFhlH4fjJBAfwT6+cLf2wvenh7Y73YQv/r0IDz3fYTjwfvRdEGJKX0K5kQNIMYAumiWik+AKR9f8RjwOsDrgCvVgTlm4KvE5M0YDF+NQu/FMHSmBqPqeCCKkj1wReWLn6k12KFdmZR6mT1KrFHaditpi2fsUQJIt0crsStSgZ3hsdjGtEdDsWmePbrB05c517/56/dx9NRxWG1zLG15cX/I3/MIrIUIzJF0KUsKtcMOC/tvzGZF7sAIPimuxd+kF+Mv0ovxe+I9CJllBJoavp9d1/YNqdRnmaE3fnqXi0AgflvIqv7vvyuW/k9BLPt7QWr47x/r01St2Z/BKibCKsUx3VHGnOQAKcwMHI3D8JVopiVTd8IfRYnuKElww4QuAWaJUrXvA6NOgJQPXFxp4LK4LFSv6RmNGo6ivdCAzvZWjE5Ow87SR5w2eQs46Sq1/uRUHB8fv8AOlSena2UvM6RoT2UmYJTYVAQkkPOyJEnMMKqpqQmkuUqABH/xCPAI8AisZgQIACXTO9IHJTYomSURI5QWrG7cuMHaLwJAqW1OSEhYWMSi9k3e1kob/bTlJHBU3mSA9FCy09yJTJ1SkuKRGB//gKmTRqmCSqlEXFwcYmJiFoDS8LAwhIeHISoyCtExsdCqNTiekowzp8/g8sXLEK9dgVF3CR3605gUkxbS7akPt0mysRMZh65f89DFYxv+no+7eR1YvTpAAOl0WhzGr0dj4HI4us4Fo/60D6oOeSE73heRmiCmPbp3hTRHZYCUdEedAGkCS68ncHTbvDHTzog4bA+NxpagCLzlH4I3fQLxupcf0x791/3u+InHQXR0kvaoDRZmj7OaPTS/No/AU0SAmTuRaJ6TUWqjBXC7ldydmG5p5fgEYowN2JJZiu9mlEHQl2V/K6u2UzAYE/9QLP/HH6RX/H+CVPa/hKzi/yFkG38gZFb8L5fD9XiBnlEEMk1/Ityu6xdyyq1/bCg3CzkNlnMZF+02NsjUzJsLyfvV62xWo6N3GjIpF2JA4Kj5ZhzGrkSj67Mw1J8IRGmiB8oS3TF6SwvLvOYoZzS4bj1hbFEC+slsTFQxBsqcFI/OvBtoaWrB8OgUbNa5p2h1l+8nPT09LguOyqCnPMGWwVCZOUVp/ydOnMCFCxeYPioZRrW2tjItvrm5uQV21vJFj5+ZR4BHYL1HQGaAPo4NSkAosUFJI7SjowPl5eXIyspijFBqv6gdk9s2ua3j+0drT8txIskUei/3BQQiU5ZAvFYLrVbLAGXSXj137hzS09JQcPcuKowmNNU3oKGOtlrUVpajwliGkuJiFObnoyAvG7cz9bgrXketeA6D+qOY08ezRU5IClBf7tQUVy/oipMkEo3NyIiR9hxAdd3x2WqM8/k1eX14lnWAGTPpnc71k7eiMXI1krFH2884fSpKkw7iqsYXn6iU2LUKqfVvkzmTMp5tZMy0M0aFbdFx2B4Zg51hlFofgS1BYdjiH4K3vAPwpocPXjnggdc//AApZ844hxJEwWM0vPU+suD3vxYjsJATOu/ptPge6CMyfBq22nCtuQd78kzWF6USu5BRYhOyKi3fM5TPfDPTNPuVXOPcC/qyaSG30vqM0Dh+GleLwEvplX/xt2LNgJBdgv+WVovNkh79hlN8EEmsBGbcQ4MHDcySBtNpKoxci0H3hTA0ngpAaaI7ypI8MHxTDbMhmRkHUEfLAVLXHnDJrFECSAkoHcw5h+7qUvQPjWHW4nodP7nRnzx50qVAUnniK0+CnYzQU0xrTxRFlipfXV2Nzs5OjI2NMU2+xZ0QvZdBi4c/53/zCPAI8Ag86wgQOEqmd8RSHxgYADHWKTWegFDSeZbNkqhtkxmhBO5xIPTRQOij4iKDoRRD+v7o0aM4deoUyxQgA8H8/HwGPre1taG/v5/1DVNTU+yZjI2MYmhgEH29feju6ERbaytamhvRUF+LmupKVFaYUF5WioKiEuTcKURuViYKpWsoFy+hTTqFKSmJmTmRoRMbgy2k3tMCP2nBO40YnyUYws/l2mM9/nz481npOkAA6aykwlR6HEavRzrZo+dD0XQyANWHPHAn3g0qZTDeVSVhrzYJb6sTVtagSZWwAJDumtce3RYZi20R0dgRGsm0R7cGBOMt3yBsZNqjnvjf+/fh3QOfoKm12WlXu4AwPetemp+PR2D1I2DFHPuPbMgG52zI7xlEQFk9/nNWKTFKLYJUaf1rXSV+oDPih+kmuBqux8vzrCIg5f/1C4Zq2zclcvIqQ67+FMh9nQvfOwcWxKQlzavpdDVGr8eh/WIEGk4HwJjsxtzqR26pYNETM4HcVHlq10oPRp70eqQha5eczNFZfQKGM0+itbwQA329mLTYYGMdv2uleNOk/sqVK6s+UZcnvcT6OXPmDAMVyIm5srKSsa4ICCVW6OKXDII+ar/4OP6eR4BHgEdgKRGgtoRe8n7xb+gzAkLl1HgCQhsbGxeA0KtXryI1NXWBESov8DwK7KPPZJ3kx33PP3eCp8SwJSD08uXLTIu1sLAQdXV16OvrAy3wkXGV/KJnRH/TM6L+gvo3Yu/OTE5hfHQMo0PDGOwfQH9vH3q6O9HZ0YbWliY01tehpaYcjRVGmIxluHevBIUF+cjJu4Mcg4hS8TKapLMYmmeVWqmvF5UsS8ShU8zrwcup+Bw4etKxEz+e1xleB764DlgkNWZEJcZvxWDoWgR6Loah7Uwwao/5oSJxP65qvfCxUoltmiN4V53INjn9fTn3e9VJoE1mkMrs0R3RSmyJiMGW8ChsC3E612/1C8Ym7wD82Msf/+p+ED/+5H2knD7GuHXO5GT6P3/xCDyfEaD0ewcxpEnujVLwYWfYQOv4DOLrOvDPuUYImcUQMksgSBwgfVZwpOudRyr6cyHHaPt/0qqwOysdZikZMwYlaBVsvXeGLFVC1GAmTY2R63HovRiBulPBMCV7oCrlIMaux4EG4Q+yFXjcXLneUIodAaS0DWacQmtpHjq6OzExPQ2bgxpC53+u1OzThD8zM3PB9Xi5JuUyK5TYU7TRpFcGQkl3j9JOyZBkcHCQTWhpgktl4y8eAR4BHoHViAC1P8QIJX1QYqwXFBRAr9czoI6AUFrMoXaM2kxq3+RtudrQ5+28FC8CkWWd1cV9Qk5ODkwmE5qbmxkQOjk5ycBOAj+X0i/QMbTR8QSUWs0WWGZmGVA6OTaOsZERDA/1Y6C/F709XejqbEd3SyM6G2rRUluF+ioTqo0lKCspxt3Ce8i+k4/srBzclW6gSvwMbVIqRgzHMK1Pwqw+CTP6JJileCaZRMCpK49TeNn4OJrXgbVZB8yiCpNpsRi9HoW+KxHoPBeChpOBqDjkhbsJHlArQxlQuVuTiPdUKXhHvTIO9rL26B5lAvYotCy1nsDRbZFx2BIRjc2hEdgSHI7NgaHY7BOIjV6+ePmgHzbuc8O/HfgEvb3drIsnJ3D2kver0fHza/IILGMEqIbLC/C0tDsDYIol3tPYxobuWTMudvfhneJq/J5UxBmkrodsPkWJqqtf+P2c+l8LGWV+QpYp6JsZpqgXxNKw3zEUjf1degVq9KlwiBrMMcH79bXSTiCnvMkDE2KOmnVKjN2IQ8/FSDSnEjjqicoUL0zdUsOmI4MfZ9oWA0k5qOzykw6L5NTTnZES0H03DS2t7Rgan4CNRJqZRDMBpK73Ki0teWoG6cMsKBkIldlTNOmlFP6LFy+C0uOLi4tZ+unQ0BADQh/HCqUoUScib64XNV4iHgEeAVeLgDzwXGq56HiLxQIC4IgR2tDQANIypraKTN6o7aI2TG7XKM2b3sug6PMGWi7H/cip8bKkgJwaT4xbWpwjKYKWlhZmVkVsT1oce/g5yv0A7ZcCkNLzX/gNgaVWG2yWOVgtc7DMmjE7PY3JiXGMjRJQOoiB/n509w2go7sXHe3taGtuQnN9LRprqlBVUYGyslKUFOaj8O4dZOTdRU6GhGL9NVRJF1AnfoYW/Vn0SqcwLB3FhJSCGUMiZqR4li0lp+DLYz8a1zkNNp37xeM75+dKJsEkH39/T+NnDRtLLh4bLv79/WPXJgDEy8+fG68Dv1kH5H/js+kqjN+MxfDVSMYebTobhJrjPjAmeeKSNgj7FQrs1iThPbUW76rIwX5lXOwXAFJFPIg9ujtGhZ1RCmyPjMPW8GhsDolg4Ohb/sF408cfGzx98OoBb7z1q1/j2LHDTHOUMFEGkNIbrkG61CEMP26NRYD87e0MDyDSlJMtbbcRmdSBOVgxx0ycHZiYs2FblpEDpE8BR7rcT/5LSclXfiur8pKQVeoQMo2O7xhMA4KholrILJsLlfSY0SfDoSNB+3WYKi4S2HlfP9QiqmBJj8PUjRgMXIpAC4GjKV6oOuSByXQtLPMmPw7ORHB5UPSBwZxezRglfbkX0FNbjoHhMVgeSgt3xbacQAF50r/UCfJiJ2Wa+BILiM5BgEJaWhoDQokRSsYkNOklIFSesLpiDHiZeAR4BJ6PCMjtjLxffFcEvpE+ZU1NDYileO3aNcZkP378OEjreDEjdKlt4Xo/jvqCxf2H3B/QIhnFlFLjKUuAWLi9vb0sLX5mZuaRQOjiZ/Us31NdkBmli9PvqRykU0qp+qMjI0ynlKXfd3Siq6MT7a0taG5qQF1tNarI1MlUhrKSeyguKsC9ecD07u27yM+7g8KsDJQY0lGqv44y6RwqdafRLJ5Ep3gcg/pjGNUfwqThMKb1yTBLiUw2ySYpnVknCxqmBIJqMSslMFbqjD6RaZlTdoq8kdwSaZ3TRsdapAQuwcQJBGtrrMyf1xM/L+Zcf0uJ0WsxGLoUjq7PQlF1OgCVh91QEO+FSHUs9qiT8Y4mGe9QuvsKbQSO0rV2K+OxY96YaVe0ErsjFdgZHovtIRHYSsZMgaF4wzcQr3n441V3b2z4dD92ffA++vuIPeqK1JFn2QPxc/EIPEkE7LA67Nhwu4IDpC6Hdj5NgfLzvy7kGHMFfQl+KFZA0FdOCtlVc/8kFqIt+wgbyEFUsfT69aZBSqt/8sZEtkUlJm7GYuhyBNpO+6My2R1VhzwxJd7XGyUTJ56q9ZsrqQ8Aki42yLIbNOgWj6C9qgT9/YOMqfIkTeJqHEsTR9Jyo4ns50305UmvDISSJhwBobdv32ZgQ09PD0tHXawHJ98PfUbX4S8eAR4BHoGViAAxQru7u1nbROY91FaRURK1c9SWydtiYO/z2j/+3X0zJYqZnBovZwpQf3Djxg04daMrmG706OjoAggqt/+0lzcCLOXPV6JO0DXomjJQKqffE4N41mzG7NQ0psYnMDE6huHBQQz2DaCvt5tplXa0O02dmhrrmbETAaa1xC6tqkBFuRHlZSUoKy2GsbgIxQX5yCsoRG5+AbJv30VWTi7ysjJQJl2DUbqCCuk8qvSfoUU6hT7pBAakIxjTH8KUIQVWfTzskpppm0IXA9ocogq0WM42nQIOUcFAVatIhIN4luLPNerX1ljRlcexvGyuWZdmdUpM3IjF0JVIdF8MA7FH64/6oiLBHZfi/bBP4QRIZcBypQDSPapE0LZLocWOWDV2xKiwK1KBXRFx2BEWs6A9usk/GK97++MVDx9sOOCBTR98gBMXzs03/Xx+sFJ9IL/OWoiAjQOkT4NDuuxvbpa8KOSU531LMtp+oCOAtBwviSVI0usAXSjsTMieVsep81l/LFKbXgOrXgMzgaO3YtB3OQKtqYGoTnZDw+GDmDMkOeMyD6bKKVR8sOKag5XFz4VWdunZ9lyKwOmQj9He2YnRGRsci8wjXLVJpgkqsWdogrsYLKD3xAwiQOH06dPMNKmkpITp8T2cFu+q98bLxSPAI7A2IyADZzKYJu9lUI32xAQkEx4ycOvo6GAaodevX2faoA8DeBzgvA9wfl4sqN2XNzpO7hNkKRVKjyftaNJiJd1oWhijZ7AWX4vBUqvNBtvcHOZmzTBPz2B6YhITY2MYGR7E4EAf+vt6GFDa3dUBAktpa2ttZgZPTU31aGqoQ319PWpq61BdXYOGCiPqy8tQZSyFsawUpSVlKL5XhsKCAhTk30X+3Wzcyc3E7Uw98g1pyBevoER3CbXpZ9Ainka34RQGM45j3HAEs2I8zCLpm2vgkAgsVTjNocQ4gG0KEFi6eEzC3/N48Dqw9usAzRtpfmGW1JhMI+f6aDZ3bD8XjPpTAahL9kGhxhMx6nDs1cSvGGuUwFdiqspg7G5lAnbGaZwAabQSu6Kc7NGtIVHMuX5zQAjeJPaolx9eOeiNjZ8ewDsf/AoDg/3MmWEt9h+8zDwCyxcBDpC6LNb5VAXLzv6akFOV/pc609QL+nIIWcV4Ly0PvYbjLF0I6XGYkxLWrUGTRa/BrKjCRFos+q+EoulMMBPWbksNhFkkXSka+MraVErGHqUUKj7IWQMxoGebpsBZty1QH/w3DPd2wEYGdWtgUZQmiQR4EvuHJr6yTqisCUcpiA+zQmXwYvk6B35mHgEeAR4BJ+OPgFBKgyYwjtK08/LyWHt19uxZBoYSkCczQmkvg3qfBwTy7+4DpotjR3EhMJQWxUh+gFLjSY6AYk9ANIGhi9v/xe/XYn2Vy097WtB0zGuVkl4pM3WamsTUxBjGx0YwOjKEkeEBDA32Y3Cgl20D/T3o6+lFT1c3ejo70dPWjq6WNvQ0NaGzoR7tDfVoaahFU1016moqUVNVgarycpSbTCg1lqO41IiieyUoLLqH/PwC5NwpRNbtfGRn5yInKxN3MnQok67AJF5Cjf4CGqTP0JFxBn364xgl8FSfBBul3OvVsOvVIEDFOW5cfyQEPlZeA2NlPqd5ojkdI9aIKszolBi/GY2hq5HouhCCttQANBz1QWmSB26oPbFfGYvN2iMrnlq/R5UAAkdl9uj2GBW2Ezg6zx7dEhyFLYFhIO3Rjd7+eNXDBz9288SGX/4Kx08dBxw22Ej+ZC12HrzMPALLFgEOkD4VDumyP6qufkHIqrr+Q9GIF6UyvGi4h/PidTjEOEwbDsOuI/d67RN1Dmt9wCOn1dN9zEpqTKQp0H81Es1nAlB9yB1tpwNh0WvZAJfSqmThfgJLZVHutR6D57f89ycgFkMCbsf+Goqf/AuO+f8CIz0t8+LLro+Qsomhw4HZ2dlHNvWLJ5B0gPz3Iw/mH/II8AjwCDwiAnK78fCeDqVFGlqEocUY0izu7OxEXV0d0zGmBZtz584xJntCQsKC47kMgtJeZjfKewL55O85EOqMBcVjcUwoM+DEiRM4f/48A5tJj9VoNKK1tZUBoQRKP+4lP0P6fvH7xx2/Fj6n+2D3Qmn/NjvsNitsViusc3Mwz87CPDsD88wMZqanMD05icnJCUyME3A6htGRUQwPj2BkaAgjA4MY7utHX98genr60d3di87ObnS2t6O7rRldrU3oaGpCa2MTmhvq0VhXg/raGtRUV6G6qhI1FUZUlRWjsrQIFcUFKCm8i/zCYty9W4C7eXnIz81BfqYe9zLScE+8itL0Cyi7eQamS0kwnlWg/nwcuq9rMJqmxYyO2GdOUycH0zqd1y5lWUqyQRQtxi82TZXHNbR3mkIxzdP53zjHpnS8FlYxHjZ2fg3T2H9+x3oceOTPdnXqwBwj1igxtcAeDUf7uSC0nAhAVYo37ia4I0EVhK2aeOzSHF5RBukedSJjkO5RxmMXaY9Sen20EtujYrEzPAbbQ6KwJSiCaY9u9g3Em55+2ODuhVf37cc7bvsxPDxEvT/sDqdZzVroJ3gZeQRWJgIcIHVZrPOpCtbY+NWvGSrOC4aqqa9I5diTfhudGUfmV7NXp3NZ7U6dCemLasyJlB6hQP+VCDSf8UflEQ/0XQheV2Dxaj+LZ399miQoMafXouqoL6Lf/T84/OlmnA/6GXqbq5yS48yJ0fVB0pVp8PlVeAR4BNZbBGTgafGegNDh4WG0tbWhqqqK6VbevHmTMdgJuHsYzOMg532251JiQfGTWaEEGhMQSiAzxZgYoZWVlUyfdWJigmUPEDhNIDV/OSMg19XFKfgUI9pkgyfKuiDtUmLU0uIiGRESy5m0bymuBJyOjYxilAGnw8z8abB/EGQA1d/Ti97uHvR2d6NrPmW/va2FpeuTIRRtjQ11TOu0vq4WtVXVqDCaUFxYhJzMLNy6fgNnT6dCq9YgKjwCAX7+8DzoDs99HyNg3/sI2/9LqL0+wPHAj3Al1gu5h0JQdjoGrZdVGLqlxYSYBEtGEqyGBGfa/rzGKRZS9+f1TsV58FQkI6hEzEqJzIRySp8E5iNAaf08tZ+P4zkrdFnqAPOrkFSY1imY9ujw1Qj0XAgFZR2S9qgxwR3XiD2qisOWeAJHnWZJK6E9uled5EyvJ/1RhRa7YtXYSezR6DhsjYzB9rAop/ZoQAg2+wXhDW9/vO7hjX91O4gNH/wKpy6egWN+fuTgBk286+UReCgCHCB9KhzSVX/0g+PZX/uTDJNe0Ffh98UKpInnYdarGUPy2YNTawNwpdU/i6TGVLoTHG097Y/6o54YuBIFyzrUYX2e6gGxfR16FQZvqJDwy1cQ/+FbOO+9BzfDf4HOyjvzMy0+6Xyo1ed/8gjwCKzxCDCm3Tx7UH7/8C0RgESA0cDAAGMlmkwmBoSSWdKFCxdw8uQJxvwkII/0Qh+XGr+Y9bgUcPB5PWZxHGQAeXHcCFhOTU3FlStXIEkS02MlOQJi4xIr91FSKfTM6PnJ4OjjnuXDz3a9/k3xkbfF4Oli0FQGTknLlFL0zVMzzPxpZnIKU0zXdBzjo2MYGx7B2PAwRocHmc7p8NAA0zkloLS+thomYylu5+Xg1o3rOHPqNA4lJUOtUDJANCw4BMEBgQjyD1jY/P394efvD28fP3h5++KgpzfcDnrAzc0N7vv3wdNtH4LcP4LS+xMcCtqPz6K9kKYNQP7RUFSfjUH7FSd4OiUlOY2iDPGwG7RwkO6pbBhKJquiGmaJsp6UsOopK0zFxrgW/doYkz9PY1B+L893nbOIasyISqY9OsK0R8PR8VkIGk/6o/KwO4rV+6FUhmKLNhm/UB7CzhXUIGUAqTIRe5Xx2D3vXE/s0W2RsdgaEY1toZHYEhQG0h7d7BOIDZ5++L8eXvjf+z/BXreP0NXVDDisDBqlXAVOI1mvvSq/70dHgAOkrop1Pl25jmd/TcioNfxQKsZ7UjbGpWSmiUQDqPXWkVN6PK3+mfUqTOoU6L0SjtbTAWg65o3xG3GwUHqSfn3JDTxvdcAuqTAraXB8/1bE/nwDTnnsRlrIe8iK/hXaitIBkHM7B0gf3fjzT3kEeATWWgRkcIj2BBDRnsAhOTWe0rMpTZvStcksiTRCjx8/vsAIfRwI+ryCml/mvggEfVgygD47fPgwiymlxut0OhQWFjBzINIIJbM9YjXy18pGQP73IIOm7N+G1Qb7nBWkZWqT95Y5WM0WZgRFgOnw4CBji5abypCbk4WrVy7h5PGjSE6Mh1athDIuBnHRUYiLpn0MYqOi2RYTGcWAUmKPRoaFIyI0HNGhgYgMDkRocBCCgoIQGBQMv4Ag+PoFwNfPHz6+vvD08YO7tx/cPX3gfvAg3NwOwHvfh/Db/wFC3D9AnPenOBTijutxHshOCoQxNRot1xIxlBaPWVHNFvVJCooAU4shHmaJNtl49fkGq5638Su/H9evr0SuYdqjN6IweDUK3RfC0JIahJqjPihJcsMttRc+VaqxSXsEP1MmYbdm5Rik5Fq/Wxn/IHs0SoGtETHYHB6FLcFh2BwYik1+QXiLjJk8/Zj26MYP30fqpbNw2Mxw2OcYMMpnSSvbX/GrrYUIcID06YBIF/nVt7Pr//pFnfG/CrrSv/umvup/fDO9ZNNXDbWV3xMLIWWcgl2XzHSKnK71rt8ZPcsBg6wfOqVToO96BBpOeqMtNQhT6TSYdGqOPsvr8XMtf/26b5jl1OhCVhJux7yPyJ++ghT3vbgW8C5yon6GfMWv0ZBxdqHzXwtNMS8jjwCPAI/AF0WAgNC+vj4GyBUVFTEn86tXr7LU+GPHjjHwjkBBmeEov/8yQOHz+luK0cP3RgCyrLNK74llS0ZJWVlZDHhuampi8ZeBUAKnZaCanp0MYH/Rc+Tfr1wESM+UGKOtzS0oLzPibt5tpN28hQufncOJY8dwKCURyYkJSIzXIFGrZvsErRrxGjUDSePVKmhVasYe1ShVbE9MUmVsHNsUMbGgLSY6GpHR0YiIikZ4ZBTCIyMRERaK8NAQhIaGIDg4BGHBAYgM9EVIgB8C/f3g6x8APz9f+Pp4w9vbCx4eHjh48CC83A/A68An8Hf7EKFuHyDC6xMoAtxwNNwL11SByDkUgZqzMei5psWUlAxk0JYIR0YC0y11SkupYJMWbUzDdF7flN5LamZMKuvt39c2fXgs59RCder5O7X55fE1H/c+HCv+9/NQJ5gxExFsdEpM3orFyPVI9F2KQPu5MNSfDED5IU8UaA9CrQrFe+okvKdKxNb4eLyrSlkxDVIZIH2QPRqHLQSQhkVi8zx7dJNvIDZ6euNldx9s/MgNH7i7o6e7k1FGSXuUvZH3K9cs8yvxCLh4BDhA6iJQ59MV409v14R+N6u6T8hsGHsps2bm29kVZsFQ4dilT8OUlIApStERlWwQ9Dx0Wk90D6ISMyytPgp1pwLQeSGCMUopPYkE75/oXFzfZ9XjJVcvujwAACAASURBVA/mLYwxkcAMtJpPBSLi7f+L5E+24aLv29BH/gJ3VR+hWP0Rqq/+/+y9CVRcyZnne0t2VdnVLtvtsttuL22Pp3ump997PvPmdc/r9jtzumc8bbs2VbmqtKtW16pSaWMVIAFiX3LPZAchIaENtIAgNxDaJZBAYpVAaN/3FbEm/3f+kYQqhQRSqQRCIu45wc28mWTe/CLixo1f/L/vs6G78zq6epXjyAgfhdTpKQuMKgtIiEawdreN0I3xFBkjlIrQmpoauN1uFBQUYNGiRULVSLgn1aC+MLQ/8FPP70wWJW1HEEobUhHKGKEMO0BFKMHzgQMHcOHCBRHbUsUHvVsrfTTHZN/h3nfjc8YiZfxRLiAwwdj27dtRWlp6a/FA9hNZ/2mpqd4+lMrkWX2P2a9SUkTICbYPlhS2E6sNKRarKDazBSxWk1mAU8JTglMWo8EIg94AvU4PXbIOusTkL1WnCQlIiotHUkwMEmJiEB8Tg7ioaERHLkBURCQWREQKd/3w+eEInxeO+WHzMT9sHuaFhCBk7lwEBgULeBrgPweBc2YjYM4szAuYhYTgmUhfEIACw3xszYzGvvxknF5txPViKk5N6HaZvK76LhvgsMFjJ+TUo9dhABw6UXrtOtAjh/fGvMcSHlZCmWoRggI+ZyIp/o9IKKXuox/5PbGawwwdjBbeh04T2kr0uFqsw7k1CTi/PAoHlkahMScUNSlzsM40H34GiwCkTJY02Zw6pBns3zGnCfg61ZgCutdTPTqxLzHTxEQDJsXrMSE2GRNiEvBWZIxIzCQy14eG46WgefijXxDGfvYZ8pYtgaeny/fyqR4rCygL3GEBBUgfjEyOlP8q2ztH29Bw9lnH7j2ac0+xVt7Q+0vHDmxwFqKbNzt0w3FxpXh0udhzcLtRYsC5glgcXhSGS8V6dLhs6LQbIFcG1c3F0N1cDI1tvSoGJjHocRhwzZWGlE9fgfXT17F07lSUxnyITbrPUGmZhTrrLOzJi0Nn20V095tI3XENVAeUBZQFlAUekQUIdghDCUJ37NiBoqJ1yMvLQ3Z2tgChdPFmIdRRsPOrJUrytRdBl8ViEXZknFDGCGVM1tOnT4s4rYRrBNO+4I2PB4LYj6i5qK/tswDjjBKE1tbWirok3JYKagJv37p/0Me3gGpqGtJTUpFmS/Hu+x7zOcGpLzwlRJXglMCU8FSqT406PVioPKXiVLrs010/MS5eFLrsx0XHiBLbB08JUCMjIhAeHg7GOWUJCwtDaGgo5oaEIDQ4CKGB/ggJ9EOQfwAC/eYgZM5MhM2ajuSAGcgLD0CJfj6qFsficLEZl93paN+QjQ5XqgCiBKO3oKjDLJI+edWiVJj6FglQLSJZVLtMFKUEBAqWPmFtoNNhRLvdgBvrdbi8LgmnC6kejUBLbgT2pQVhq9UfVkMkpulT8J6RrvWpmGJOHVL1qC8gnWK0YZLeIgDp+CQjJiboMSlOh/HRiZjA2KMR0SL26FjC0eB5eJHq0Vlz8FFwAI4cPwqo0GNqLFUWuIcFFCAdKajzwc5jc2uCVtGIX2yohlZef0lz1WGaswTtjlx0OfXoLTXi5igM3N5easDJlXE4nh+JtlK9yHTOgPZdjtEFiocGVD4asMqMrUyqBUciPG4jCiI+QNyHryIvYBKKo/6MTcnTUGmajmrbHOxLnYn6nPm4eeEIutWNwD0GAfWysoCywINYgABNAjX5WO59P4/HCOCYLIku2tXV1cI1nopQQh2qGAnvrFarUK4NBnR8Y2IO9r4n9bX+oFjCY9qQCZNY+B7GXaV9qbzdtWsXDh48KBS5g8UHvVvd+dajevzwLHA/tqZy9/LlyyLJVUNDA7Zs2SLi6nIBgXXM/iL7TP924fv8bn2Gx+52fLB+w8+UJZ3xaVO9hfDUt/QHp76KUwlPpeqUrvosEp5KcEp46gtO4+PiERsbi5iYGERF0V1/gSiMdRoeEYmwiAUInReBefPmITRsPuaGzkdASDj8g0Ph7x+AgNkzEfTFNIR+8SkiZ38CQ+gs7CxciAPOfBxxLsYlRzquOdNw02FFt8sMEefU6VWMwp4MUYTalMpTvdd1X9xPq3vqJ+k+W/0W7/yGgJQeiNeKk3FxTQJOr4pBS743c32TNQBrLWEINCXhfWMK3mGhotOciqlDCElFUiZTKghHWagenZBsggSkE+OSBSAdtyBOwFHGHn0lZD5eDArFi35BeHP6dOStXHYrc/3Du5qrT1IWeBItoADpg4HJkfJfG1sTNVdd3Q/tu85rZc3495ItqChbIpIPebgSLFaGvcq70TLwtZfocH7lApwvjBOZPuli1OPUw8OMn0/YKufo+z1GdLnMqMsMRNx7v0PanEkoCn8PFQmfYafxc1Rbp6M2bQ4OpM1AQ0YArh5vRPcAbqxP4uVc/SZlAWWB4bOAjD3JPWEOVW1UgxLqnDhxQigUqVRcunSpULQR5giX3ZSUrwxnBgM3o+U1Cb24p0qQhYB5+fLlwpWaClwqca9du3ZHTl6lBB2+fnGvb2JdyELVbnt7u3CN5wICQxts3rwZhYWFQkUtwTf7zaNq52kZ6ehfeC4SkMq9LySVjwlLbylP+xSnVJlKaMq9VJlKaCrd9SU4FYrT5GQkJSWJkpCQAJa4uDhRYmPjEBMTK2KdJkfOQ1JEGOIj5iEmfD4iIucjLCIUYfOZJGoBwkJjEDIvCvMjo7C+uAg7NldgW0UZysor4Ha5UeGyY7OrBHucq3HImYeTrsU4687FRXcOrrgycN2Vhg6nDd12I3qdBhHHdPTdhz4akYCy8/DYnUIaEXu0OAmX1ybgXGEcji9bgJZF4ajPmIsdFn+km6IEGJ3YB0QlIJ00RICUcJQxR8XeYBPu9YSjLOMSDRgfr8OEmCS8FZWANyNiQNf6sWHMXB+GPwaG4I8z5uDTAD+cOH4EvehFz+0RSu51yVavKwuMQgsoQDpSUOeDncemfXG/dtRhTFltu+ZqQnipHZfKbLhSZkBPqRU33CZ4GCtIwNLhGVwe5SB+k8G0C6LRVpzkhaEuqg692ewf5Xmp7/7qbU8mBKDtqB5lDFKPy4Az63RImz4W1umvYUXoVLhjP8FW/eeotsxAbeosNGYEoDVzNvZl+OFs4xZ0i9uBUXhtVz9ZWUBZ4KFbgGCHKsQbN24IRShjHRLMMdYh3XwZy9JX1UjAwyLhnlStyf2jgj4j4XulTXzPhcekzbjna1lZWaBbPJNRVVRUiGRJR44cESCaSasI2e62+aoUWW98rrZHYwEJQi9dugTW3Z49e0TiKybAYt0ypATr2lcFfLf24dtWhutxGpOe9UHS9IwMsGRkpCMjrX9JQwaVpXcc5/vSkE5Xfemun5KCdF4XUlKQSnDqC08JUC1fxjkVqlOTCSZRjDAaDd44p3o99Dod9MmJ0CXGISk+FnHxBKdMFJWExCQ9rCYr8jJzsKagEE6HHVu2bsauqirU1dZ6y549qKvZjZpdlaiu2onqnduwa9sm7NyyGZs3b8KWjRuwvdyJba4S7HauRq1jJfY78nHUuRhnHDm44kzHdVc66G5PcNrlYgJUxjj1AlTGLGVIJMY25X0c7+eYF0HdE3/1e2Jls6G3GcOzMRTbzRI9rhUl4uLqeJxeGY0jS8LRkjUPVWn+KDEHIMwQi8mmLEzoA6LvGr0u9lSRvm16+EUCUn72FEOKcK+fkGQEy/h4PcbHetWjb0bGi8z1f5oXiddDwvGKUI8G46XPpyNryWJ4PJ3w9Pag59EMA+pblQUeIwsoQPpgYHKk/NeWhrj/5KjFc64a/MC9HZtdhYAzeVTefFA5em1dvBjc1I3E0N9IDLWNmQiAN9n8Hu+NtRmddjOK5k2F/qMXkTd3MkqjP8CW5GmoMs/EXpsfGtIC0JQVhH3ZQWjO9MfpnavRiR6oafFjNCapU1UWeMQWIEiTQOfKlStCDdrc3CxctcvKyrB69Wrhwk1AI918JcwbLmjzuH4PoVf/wt9CCEq3+Pz8/FtZ43fv3i0UhVQWEoSqbeRagApqFi4eMFHS2bNnRVgDxgjdunUr1q9fL+qW9SyV1FSFjhQIOlz9qX/b930uFwYIiW2+iaL43GZFitUMq9kEq9koisVsFop0njsXZhhSwm53CHszsRvDeZw4fhznzp7DuTNncebkKZw4dhzHDh/BkYOHcLj1IA4daEVrcwtamvdhX1MDmhrq0FC3F3V7a1BbU4091btQvbsKuyp3YOeOrdi+dTO2bt6EzRvLsancjZ2uElQ716LBsQqtjnwcc+TinD0Tl5wZuE6XfWcKOhxmdDi9pYvwVHhzKdf8ob6HVp//1edBHUzM5GDmeh0ur0nC2QKGaovCwUXzUZsRhk0pc5BliMQUk02oOYcCht7tM6kenWKw4W3u9RZMTjZhYpIRkxP0mBKXhInR8Ri3ILYvMVOUgKOvB4XiNf9gvDpjNj4J9sOxk8f6BpC+zPUjdzhRZ6YsMAIsoADpSEGdD3QeL1TUxWnlu6DZD+DFMhfanN6g66NtYOSKn0rA9NVvBkZyO/EmDbAK5ahQk7pt2JM5D/oP/oBsv4lYE/k+KhI/QaV5JmpS/FCf6o99mQHYnx2M5pxgtGYH4GhZLro91JCqTVlAWUBZ4O4WINShsu3YsWNgrMNt27YJReiKFSsEeKArty/IGC6Y8iR9D+GPjA9Kt/hly5YJaMa4knV1dTh69KiIEcpYrQRtUv0plZ9yf/caVEeH2wKsD6qomSippaUFBHJy8YAxQglC2X5Vv3mwxGK0G/sMIbIIL5CaioXZmVi1YhlK1xdh5/ataKivF/FZL168KEJ7cBGBhfVCSM1QE1cvX8GVi5dw6cIlXLxwEefPncf5s2dx5tRpnDl5GqdPnsLJ4ydw4vhRHDt6GEePHMKhgwfQeqAZB1r2C3C6f18j9jXWo7G+FvV98LRmdxV276rEzqpKoaDfvn0rtm3ZiK0by7BzgxM73CWodBVhl2st6h3LcNKeiXaXVYT9uumy3VKTjuR7UHVuT9ac4l71KTLXO4xos3sz118oTMCplXE4vCQS+3PCUJs6Gw5TCGaadHjfkI6pFiummlOGRDHaH5ISkDJr/RSDFZN1Zkyie73IXK/D5FhvYiYC0jfCo/B6WARemTsPfwwKwR/8/PHi9GnIW7oQ6O0B6EWhJkTDPVyq73ssLaAA6QOByZHyT78uq4knIH3GUQ23qxAeVxx6HISko2tgU7/3yavvm64UkVmV7lhUkJ5fa0Da9Ddh++JNrJz3LlxxH2GHga71s1CX6oemjAA0ZwWgJTtYlMNZfji0xgJPV9tjeWlWJ60soCzw1Swgodrd/ouvMT7o+fPnhYsvoZwEoatWrcLixYtvQR2p5CKkeJIg5cP+Lb72kUCHEJT2YwiBRYsW9ana7ELVVl9fL2KESqDDmK1qe3QWYJ/gxv3dADSPc/GAKupTp06BKurKykoBQtetWycUoYTdbFcSgHP/sNvZk/p5vn1G9hsZToIxWF0uF3bu3CnsfvLkCVy5fBHt7W3o6Wa/8arAZN1xUYGqd/YpWRjbteNmOzrabqL9Rhtu3riBG1ev4frVq7jWB04vC3h6ERfOn8P5c2dw7uxpnDl9EqdOncDJE8duA6eHD7XiYGuLgKdUnDbvb0RzUx2aGmpRW7cXNXV7sHvPXuyurkHVrl2oqqzEzu3bULZlOza5inHQvhBtLpvy8lLzsxE5RyUgvWnX49r6JFxal4QzhQk4viwGLbnhqMuYi0rLLGQaYvC6JQ3vG9Pxtsk65CrSW671VI4yOZPeIuAo1aMEpBPjdZgYk4DxUXF4K9Ibe/T10Pkic/3vA0Lw0oyZeGfOFzhxpBXwdPYlaHp0Y476ZmWBx8cCCpCOFNZ57/OIiBjzD42Nz2grG5/RKiq+qVXgm39b3hCnuWvxiX09uh1paGfG+lESb1RB0ScPivrWaafTImJVwa4XblrFkR/C+Oc/YlnQJNijP8Dm5M+wyzwDtSlz0Jjuj+YsP7RmBeBAdjAOZAXjSOYcHFgWj+72q4/P9VidqbKAssADW4CQh4WAgAqq48ePC0Xoxo0bUVRUJIAO3bh9wYQCOg+ucCO4oi0JdagapI0Zj3Xfvn04ffo0rl69CipCWSfcCHN8ywNXtPrHh2YBCdgI16g+5AICQSjBnN1uF3F1uXggVdSyv7Den1RwOVS/izbztRuvRYxbTBC6a9cusXjAcBK8dhFMs264CdFXr6dPAcbogexP3j4lG4Jvv2J/kyEPPN3d8HR1o6ez61bp7uhE5832W8ULT6/hxrUruH71Mq5euYgrly7g8qXzuHjhLC6c94LTs2dO4fSpE6KcOnkcJ48dwenDB3H80AEcaT2AQ62taG1pxsF9jWhpasD+pnrU1+7Frqpd2LxtKyrcdlSXLsdx50L0uCwjEpL53oOqx0/2HKN//dIL8UaJDleKEnB+dQJOrozDwSUL0JAVipqUILgMcxFo1GOSKQ2TzFa8OwSxRvsrRyUg5Z4KUqpHJRwdl6DHhNhkTOhzr38jIhrMXD82JAx/CAzFi3NCMP7Tz5G7MFMkLezp7UE3PH1ZGZSMVF471V5Z4O4WUID03mByhLzjZ67G//rrLft2ahX7y7SKfat+ubFh+4/K9p3VnDWotOei25mENmc6PE6duvFQK7SPfRvoclnRYzfA4zLj8LJY6D/4PRbOfgNFke9hY9InqDR9jhrbTDSk+mF/VhCaswNxQJQgtGYF4mjmbDTlzkPHpRN3v/apo8oCygIj0gL9J/s8SQkLfE+Yx+gaf/DgQTBeJV18mciHWeMJHwh1JMSTYELuhwqCPG6fS6Wnb+l//lS2yTirtCczxrvdbgF0aHeCUCoMfV3jfetIPR4+C/j2m8G+lSD05MmToKKXGeMZH5SgjopfmSxJwjzVX+69gCD7j7zWECLLPsPHjA/KZFSbNm0SCzYMJ0EQTVd4gmkCzbtd3+6swweEGiSsnl709njQy0Wknh54ur0xY3u6u9Hd1SVKV2cHOjva0dHeLpSqN9va0HbjOm5cv4Zr167i6pUruHL5Mi5duoiLFy+I33CO7vpnzgiX/VPCXf84Th07ihNHjuLooUM4sL8Z++tq0FhZhc07tqJ8wwZMj0/G7sJMdJczcZMenY5UoJThlAzwOHRAqQGdLis6XN6kTv1Blno+usDlcNS3Vz3qjT16cV0iThfG4tDyaLQuisC+9CBUmv2RYozFR0YT3jalYZwlBVOHKCGThKRThWqUylFv/NFJferRSUkGTErQY2Ic1aNJQj36ZkS0cK8fGxqBscFheNE/GGNn+uHjL6bjwmnvHMi7tMJriCx3XmHUEWUBZQFpAQVIRwj+vPdpfK9i/z/+zYYmaO56aOW10Fy1RzVnfefbpRtw1Z2Gbmcy2p1WMLnNcAwo6jvUTcrQtgFmrjej3WlD9mcvwTLNm7XeEfcRtho+xy7rFyImEF3rvYA0GM1CPRoo4o8eyZyJ+oxgXDrSIK92aq8soCzwmFhAAgPCAwIdqhEl1KEiVCZKIsAhxJMuqv0Bn3o+OOAhwPG1Ie1FSMZkSVSEMkYoFaFMuiPVoLJuHpOmNCpPkypqAjgqEg8dOiQUoQShXDwg6JZ9RoJQ1U8G7yf97UO7se/I6w5tSsDMcB0Oh0MsIBCEcgGHEHQk9hmeE6+vslB1ysfSXd/XZZ+KVvZ/uu3fEef06lWxSMLfevHCBVw4dx5nT5/BqRMncfTQYRxobsbRPfWo2VOJXTsrMS5jGX4eHQV7Tg56S9LgcSai3WVGmysVjE/a47Sgy6VHl0jmpO6zh/Y+W9mX9u1wGHGz1ICrRck4tzoBJwqi0JIfiX3ZYaiz+sFtDEaQMQl/NpgxxUwFadrQu9ffAqQ2TNJbMTHZJNzrJycYMDlOh8kxOkyMTsRbC2IEHH1tXiReCZmPVwJD8fKcALz26cdIzUpHr4chOR5wcWVUjp7qRysL0AIKkN6bTI6Ud5Q1/NOY8hb8g303vuvcBa28ET907D652V3ouV5uhsduRpcrCT2OFAVIlYL0sW8DHoceXW4zthpnIPn9/42FQW+jOPpDbNJ9jkrzF9hrm4GmDKke9cJRAtKW7EC0ZAfhcNYcNKX74+yeDermQI12ygIjzAIDAQOCHcY7ZNKX4uJiAXTown03kOOr3OoPMEbjc9qo/+/uf0yCHSrcCHeotGU8SSpwCXTo3ss6IChhHQ1U2JzkayOsaY260yHQYkKe/fv3g4sHhHQyNqjsN7IdsM/INiKPyeejdT+YHaS9JAy1WCzCflxAoJK6sbFRKCnZZ/qrQWX/kHv2qZGwyfOR58Lnvpt8XYJTCU19wamEpxKc3oKnbTfRdu06GNv0/NlzApIePnIYJ/e1oGFfHRprahC+2oFnYzKhxaUgID0JV8rT0OtIRq/DKHIo3HBb0elKRo/yhnvs7+MfF7jbbjegrUSPS2sTcaYgDseWRWJ/XjjqM0Ow1RqATH0E/mw0YarZhrfNaXjHlIb3TNynDlmSpi8VpDZM1JkxIcko3OupHp0Uq8Ok6CRMiIrvy1y/AGNDw/FiUChe8g/C6zNn4e1pn+DsudNAjwKkvtc39VhZ4P4soADpSMGf9z6Psn3/om06iP/DsROaqwaacy+mO1247MpAt9OMHrsRPU69AqQKjj4RN1Uepx4XS0xI/uB3SJ89DoUR76Ms8VNsM05HtXUGGtJnY1+mv1CPtuTMFepRAtLm7CDsz56Lg1l+aM6Yg9aypQqQ3t9ooN6lLPBQLSAn2vxQ+ZiTbaqQLly4IJRte/bsEVCHLqiMdUggwazNEuANBi9GK9AZ6HdLWxHmyEJlG1186ULtdDqxfft2AdLoGk+F4UiBNg+14T3GHyb7ie+edUQQRQhKFTUVvYz1SqXismXLRAxYwm72GfYd2Q4Gaifq+O1qUdpLFvYbPqaKesmSJcI1vqKiQizYUInL6xZh4Gje+rdNCU4FJO7sErFNCUmvXLrshaSnj+Ps4aPY39qMo02NyHBvxvO6XPwq0Qot0YyXDAbUr7Gh22kASgy46TagzW1Gj8qn8ETcy49USNpFIO8yg/u2Eh2urkvEhdXxOLUyGofyItCUHYaalAAUmUMQqNdjgjkDU8ypeMeUIgDpVDMTNQ0NIBVu9X2Z6xl7VADSZBPGJxowoc+1fsKCBLwV/mXm+pdD5gtA+uKcQLw17TPkL1ssLlO9jF+sNmUBZYGvaAEFSO8NJkfKOyr2/6O2oQEvuCqhuRvxm5KdsDvy0ea0oLfUKmKQeuwp6LUrl4mROiCr87r/ttlVZsHK4PFI+PgVLA59G+7Y97HFMB1VllnCtX5fxmw0Z/n7gFGpIg3CvuwQtDJpU6YfWgpNfS4mX/HaqN6uLKAs8JUtwMkzgQ4VRgRwjFcnkyVt2LABzM5MdRtBDguBhAI2twObr2IPwhxCZaps6eLLGKFU3tI1nopCulgTrvlurB9ZTxJ2+L6uHg+/BVgPBE1cPGBMV8Z1bG1tFVnjS0pKxOIB61r2G7YRPpdtxfexPKb2d+9X0lZcPFi4MEckGGPIjvLycqGkPnLkiAjp0b8V+PaZ/q+N5ufyGsLrCuObMiFUV3sHbl6/gauXr+D8+dO4dOI0Dp84itMHmlHeuA/fsi2GZsrHXyXn4gfxNvwqNgFLlmXjZmkG2t3J6HLSK84KxoZU983KBkPVBghH20v1uF6chMtr4nG2IAbH8yNxYNF87E1n5no/5BrDMMWcgXHmHAFG3zXZMNmchvHm9CFzs78NkOotGJ9kxPhEI8Yn6DE+jomZkjA+kurRGLwxfwHGhoTjpaBQ/ME/GC/OmoMP5szEmdPHReZ6xh69XSM+mq9W6rcrC9yvBRQgHSn4857n8UNn3f/zc3cDtLJqaM7qq++Ubuk96U4XNxA9dK8X8XoYt1ENpkM1mKrPHfq21eMwAk4DWvJjkPz+75DjPx5rFzAx08eoNE1HTcosNKT7oZkZ67NkYqYv93Sxp4q0OZsZ7f3RkjcfPR3X0M1ronAl6+mX//V+L5bqfcoCo8cCctLbf+9rAb5GNRWVbYxR2dLSgqqqKpGVmcCBCizfpC9SnSUBhQI4dwc4vnahraQalI9pT8aRpH2Z/Zqu8QcOHBAglECaMJSgQm2P1gKsAwJP2X98z4bH29racPGid/Ggrq5OJEsi2KYilIpftoH+de/bLtTjO/sOFwpoM1+7se94QehCrFixQiweMDFVQ0MDjh07JmA0Y2qyTtT29S3A9k5bUk3a2dEJJnq6dvUqLp2/KKD/6WPHcfjYMfx97hp8L3Udfm7Jg2bJxnOJufh1tAmRhkS0FKcBbiO6HWZ0Ouluz6RNRvTamchp6O9B1X3+6LBxp9OEdqpHS/W4VpSMC4VUj8biyJJI7MuZh8o0f1QY5iFYr8ebNtttMFRklx8i9Shd6/n5b4vkTF9mrp+UyNijSZgYmyhc69+KiMXrTM40LxLjgufh5aAQjJ0diDc++RTZS/Pg6eGspwdqxvP1r2vqE0ajBRQgvSeYHClv+Jn7wD9/d1OzAKRjXHtvLHOWoN2tsjyqm5kn72amx2XFEv/xsH0+FgVhb8Od+DG2Gqeh2jYLtWlz0JTpL2KNerPWfwlH+dwLSAPRnOV9vC87GJ3XzqJLJG7kH94wqE1ZQFngfizACS/VoFS2EYRS2UYQSjBHRSizxhOEEkLIxC9KFXonvBkMaEmgI+EOQQ9jgxKEMvRAWVmZAM8tLc0iPivjhCqgcz+t99G9h4CUsJrQmm7ZVCUya/zWrVtRWloqQCjrmHUuVaGq39x/v5F9hTbjY18VNcNJUHVLFXVtba2wPeuA1zBez+R2N3gtX1P7B7cA2z7HDBb2gfa2m7hx9ZqIS3ruzFmcPX0Wrxa4MSanGL9MXwEtfSl+o1uMv07KgpaQHYVE7AAAIABJREFUjt8mGGBfmor2UhN6XAa0u1LRQzWpy6DUpAoQP7Q2wMRMbXY9rq1PxuU1STi7Kg7Hl0XjwKJw1KcHocrsh0xjJD42WDHJkoYp5pQhc6n3ddX3qkdtmGrwwtFJySYRe3Righ6TY5MwITr+Vub61+YvwJ9CwvGnwFD8LjAIL86YjekBs3Hq1HFAuNb3qvnOg1/K1H+OagsoQDpS+Oe9z6Oi6Z+1zfuhuXfjf9p34rA7B3AmPbTBQoHGJw80Pj51StDPmFMmdLqsqE0LguGD/41FAZP6EjN9ih2W6diTMgcNmQHYlxU0ICBtzQoECxM1NecEoyFrLi6fbEZPL91MODnqVgrSUT3ojb4fL0HA/cABgjcCOCZK8o11SOhAF+6BEiYNBgBH62uENr6/nSCHzwl1ZHgBgmUCZmaMZ4IdqgkJ0wh0qDIkbJD1N1DL9a3Xgd6jjn91C/S3u3x+N3sTBFFFffDgQRGvku7aTH5FyM2QErItyDbg2y7U4/sDo7Lf0Ia0KRWhjKvLeKzNzc0iPivDE1DVLvvNQLU+WF0O9D/q+P1bgPa9BUo7u9DRl7yJcUkvXbiIGeu3Qsuz46c566DlFOD7qaug2ZZCM+bi+aR0/N0CEz62JqG5KAdwpKLTnYQul07NdxQg/dptQMQdpXrUbsCNUh0ur0vA+dVJOLkyFoeXLBCZ6/ek+GOTYS5mWOLxrjkd75iyMNGcNuSAVChTjTZMNtgwRW/BZJ1ZZK6fwNij8TpMikkUcPStSG/m+rFhEXht7ny8GhCKfwsIwIuff4ZlyxfD09MO9PZJQb5cE7r/DqzeqSww6i2gAOm9weRIeUcfIH3aWYMUexFuupmUKflrDxaPD0RTAPNJratOp0XEnOpxGHDTacMivwlIm/46Cue/B3fiJ0I9uts2A7Xp/mjMCsT+7IEB6cGsABwkIM0KRvPCeSiP+wQnm7bBg154xI1CTx8oHfVXf2WAUWwBQoRLly4JN9OmpiZs27YNdrsdBQUFIiafdI0nlJAqLQVy7g/kEOCwSGXgl0BnOdavXy+UbUxOdfjwYZEBW7nGj8yO2B+EEvjIcBKMD1pdXS3iVlLly6zmVIQSeLO+Vb+5v77S/5rim2yKtmTiNhlOorKyUizaMKbx5cuXQdd4qhTVNjItICGpp9snLumNNrRdvY7kzXuhrXTh+3kOaIvX4kdZRfhmWgG0tBxo1gx8I3kR/iY6E/9fog45eQZcdaShrdyGTpeaBzyp84Dh/F2MPXqTrvXrk3BxbTxOFSTgaH40WhZFoDZjLiqt/sg2LsD7JrrWM9ZoBqaahhaQeuFoCqYIQGrFZL3lFhwd1xd7dGJMAsYt8CZm+tP8BXgldD7GBoXhFb9Q/HHWbHzqNwtHD7fCg27hWi+mPAqQjswLpDqrEW4BBUhHCv6853n8pqL6n//Dpkb8V0c19ruz0eM0ol25nChA/ESsKHsVpL1lNuzLDoXx41eQFzwVpbGfYLOOiZlmYE/qLDRkBqJJxBf1us/fzcXeF5DWpQVhzdxJuNK8VUBRsZ7aS1Sq7hhG+MikTu8hWIBAh4pQggQqEqkIpYsv1Yr3q2yTyrf+IEM9/xIASSAqbUKl7erVhdi0yRvrkJnHr169KpRtvq7xvio21hWL2h6uBfpDznt9uoQ6jKHIOmPmcoaTYLxXqqgZH1SqqOXCQf/6l+1A7b/sI/1tQZvxmNzL2Lp0jd+1a5dIUMUYrf0XD2T9+PYd+fhedateH34LiLqhCr7HA4LS7o5OdNxsR2HTEQFIn12+AU8tKYW2uAjawnX4VsZ6PJ9aAM22CE8bU/FMUiaejrViqiEeDWtS0eVK6VtMN8LjNKHLZYLHYUaXy9wHT43CE2k4YZv6rscLWhOOdvZlrr+yLhHnVsfi+Io4tOZFivlHdUoAXOYghBrj8Yk+W4DRyeZUvPsoAGmSERMTDRgfr8P4WCZnSsCbjDsaHoXX50XipZAwvBw4F6/Nnos3P5+BVUuXeENboBdd8AhhyC0l6fB3f/WNygKPsQUUIL0nmBwpb/hPZVX/9NOKvQh1lqPLnYw2Vyo8DhWTR92cPF43J3erL97o9jjNuGq3YIn/G0if8QbWhr+H8oRPsd04E9U2P9Sl+aMp0w/NIgkTEzHdHZLSvZ4K0tbsuaiIfg/7s8PgqSkSK6pCa+IhHlWA9DEetUblqftCAN/HvsYgCKW6au/evSI+KJVtBKFUthF0SpAjoUR/aKGeDw50aDer1QqTySQUglS3URG6c+dO4eJ7+vRpAdUY65Cwk/WktkdrAdlXBgLQVCCeO3dO1N/27dtF7Eq6bksQKiGe7DuqjwzcR3xtJe1EiExVqMViEYWqUNqXIQioomaiJC7eEIQSSqs+82j7y1B8O6+CrFf2QS4QdXV1YsexM/jFSje0wi34/rIyPLXUiW/kleC53GL8RfYaaIxNmpYPzboYmj4bfxmfin+INSHGpsMZexbgSkK3gyHGbOhgxnuHBd0OE9pdRnS4jEo48UQIJ4ZmbtPlNOFmqQHX1+twcU0iThXE4Gh+FJpzI7A/PQCVNj+kWRZghsGAd0yZGG/OwrumVLwzREmZGH+UiZl8M9dP7FOPEo5OjtdjckwyJkYn3qYepXv9K8FheNk/GK/OmIlpwQE4fuygylk/FBcx9Zmj0AIKkI4U/jnweQBPaem7n9Y2Hfy/ni+r6awsW4xOt15kd+TK6d2Akzo2NAOrsuvQ2NXjMKHbZUHjovkwffQ7LJk7GfboD/vUo7OwN9UfjRmB2Jfpf09AKt3r92eHoHzB22h32nBzSx560ekNVq4A6Sgc6J6cn0yIwBihjHdIdRvdTqkIpWpRgghCPKluk6BC7QcHO75wx9c9mmrBvLw8FBYWimRJhM9UhBJG9998YZwCPf2t8+ieE8ywvuiWTSDHOmTiq+XLlwsVI/sLAR5DIkgQKhcR5F71n4H7j7SZ7zWHizIMO1BcXCxU60zsxpAerIv+20Dwuv/71PPH1wK+10ZPTw9ar97A3xeUQ1u7HT8s2AhtVTm+vcyFp5ba8czi9Xhu4Vpo2YVeUGpdgr80LMQLSZnQ4lLwf8fFYdXydNx0pKPHoUeHSy/2HrvRm8yJsFQBQmWDAdpAh92AG+t1EOpRZq5fEY3DiyPQnBWGOps/HKa5iDTG4W2TFeMtGRhvScO7JgveMQ1dkiZfQDpJb8EEn8RMk+IYezQZExYkgrFH6Vr/WlgEXp47Dy8FhuCVOQH402fMXM/Yo50KkD6+l0l15iPKAgqQDgwmR8orjsYfaI4aneaqbXjftRFtwq3egh6nAd0OqxoEBxgE1Q3S0MDMobCrNzlTKtaEv4OUL8ZiTfi72BD3EXYYpmOPdQ4a0vyxL9OrGr2XgvSgcMEPwYbYj9CUEQgGZG93p6G355o3OZOnVyVpGlGD0Og6GTlR9N3TAoQEEqpxL13jz58/D8YIraioEPFBCR58YZ4CNwODG2kbqmd9QwVI6CX3EuwQMhOEbtq0CQQ6tD2BNOtC1s3oaq0j79f2rwcJ3GSfYX0xTqhcPCCgI+Am6Jb1LOtdtg+1v3sfkn1G7iUIlfbjnnZlkjHpGk8AzQUcKnN9r2kjryWNjjOS8Jn9o/9jWoDHeH1jffXvW0Nmod5enL3ZgX9dvxla0Q68sGYLtDWboRVuhLayHNoyJ7QlJdAWFUPLWYunMgrwzZRl+KZ5MZ4xZOP5xMXQYtPwYnwENhWmotORiXa3Ge0u5mTQoUfNCdS8cJA2IGKPrkvCpbUJOLsqFsfyF+BQbgSa0kKww+KPLFMUPjWaMM6SjnGWDEwyp+EdsxlvD1EW+ykGb9xRKkiZnGmizozxySZMSDJiQoIeE+OSMSEqEeMi4/BGeDTemL8Ar4ZF4KXgMLwYMBdjZ87EtEA/HD7Uil6RmEl5rgzZtUt98CiygAKkIwWD3nEeP195/Nta8e7nNMfe/66VNa7/gaOqodyVD4/dIlZJO12J6HQqBelQADv1mcMLV+lef3pVAlKmj0VuyNsojfkYW5I/wy7zTNTa5qAp3Q8tIjP97ZC0JTsQ/eOQtmYFoSE9COvD38WlYiN67TrcXG9Cx/XTXsd6D7xK0lF0mVc/deRZgBNTTkqpbKOyipnLmcGcMUIJG5YtWybgA1Whvsl+FMy5O8zpbxcJc3icYIx7gh66TtPFlzZmYqqGhgahKmT2a2YiV9vItoDXRderomZIA4Lsqqoq4bJNuM2wB6xv9hkqQ9l/+rcN9XzgPsR+0x8kSxX1mjVr4Ha7hb1pd9q/re2GgGwju9WM7rPjWMOFA6milmPNli1bRIgQjjX19XXDZ6TeXtzo7sbETTXQinfg6aLt0Iq2QVu71QtJV5VDW+GCttSFpxfbMSZ3PbTstdDSC/CCbTm+ac7FD5MzMCYxHd+OM2OaxYiNBVm45kxHm9ukXOwHgYOjfW7TKdSjybi6NgEXCmNxckUUDuWFoyF7PmpSguAyB2KeIRGTTBmYYk7HFJGgKV08piv8UJQpBm/WesJRqR4dn2TE+AQ9xsXrMJHq0agEjIvwJmeS6tE/BobgD3OC8Mb06ViSvwjwMEQJcyyoTVlAWeDrW0AB0jvA5Eg48NPi3c/9cuP+NdqG2h2ae2/9j5z11193b+m8XJaGHnsKmPW73aVDpxoI1UrpY9gGunzAPlf7u5wWbDN8IQDpqogP4I7/GDv001BjnYn61DnYl+EnQCiB6EDFC0oD0LIwFNuTP0dD5lx0ulNFwP7OEiM6TzVCxCDt7fEGLv/6V0/1CcoCd6huqMKRShz5WKpBL168IGKEyqzxdI0n0CGwIchhkXBCQZyBIc69bEOgQzUok+oQhG7evBmNjQ04deqUULfJ+pHNl88JEXz3/d8j36v2D8cCg9mXr7HPEFgzUdKZM2dE0h4mSyKgI+BmHcvFg8H6DIGfVEDeq92MxtdpH/5u2ignJ0eoQQmamZSK4PnAgQNgsiQu5vTffPsLXxusTvv/r3r+YBbob2P5nHsWgtC2tjZRZ1TzNjY2giB03bp1QknNumZ/Yd+Rdc9jjAk7XBvPs7unB2E1LdBKduLHxZXQ1u8QalJt7TZoq7f4qEnd0JbaoeWVQstdh6eyV0FjtnsmcjLn4Re6HDyVlI1fRSUgyJKImtVpaLPzvs8skjgRCHY4LfDY6W1n7pszmdGjvO9GzdyJMUdZmJjpZokO14uScGl1PM4UxOJ4fiQO5IajOjMEu6z+yDeG432LGRNNGXjPmIr3BBQduiz2dK0X7vWEpHqrAKQTk00Yn2jAxHgdJsQmYUJ0IsYviMOb4TF4Y340XgsJ78tcH4JXZs7BnwP9cfgIY4/2fJm5frg6s/oeZYEn1gIKkI4EHnrnOazb+vzPKuqOf3NDI7TyemiuOuS71ohMjaN9BVD9/uFVdw6Hva+uN2Lx7NeRGzAORdEfoiLxU1SapqPGNhMNGX7Yn+V/h1KUQJSwVLrcS3BalxWCsgXv4XqxDl1OKzqcVnSVJKNz/yZ0iElcl4rR88QOaMP7w+TkVH4roY6MD3rw4EFUV1eLZEkEoYzH1z9Z0mBgZzTCmnv9ZtqLhepA7pnwRcYHJTiTyZIIQgnWmCzpbmBH1pfaP3oLsA9R2UYId/ToUaHolSrqVatWCtBNGMq24atuvFdbUa97FxhoMxa5AEO78DrE+KsMP8BwEjU1NTh06KAIKSGzxvNapraRawFe13iNk7GouXhAyEmVb/+xRl43fYFo//7BRYdh3Xp6kHfwFDR7FX61fje00p3QiqugFVVCW7cT2prt0FZvhFZQ5lWTLnMIUEo16ZicdRiTWQgtdQW+a12CH5sWQtPn4tn4VPw2Ro/ZJh1KC1Jw1WUBXHr02k24WabDTZcVnY50kb+hkyHKHkNxgTrnrzb/EWCUcNRpQntf7NGr65JwvjAeJ1fE4HBeBJqyQlGTGoQKkz9iDHGYaE4Bs9YPhVq0/2dOMdoEIJ3KvcGKSX2xR6kenRybhEkxCRgfFScy1/9pfhReD12AscHz8GpgKF6eHYQ3pn2OnNxs9HR3cYVKiD+UgnRYr2Tqy55YCyhAeiecHAlH1u1/Xtu85+hzjqbOX9trb/60bCtOubLFCqgaIL/aAKnsNfLs5XEY0ePwZhrtcVlwJD8aadNexqp5U+GI/RBbdF73+r2pc9CUGYD9WQF3BaQHsnnc7xYo3Z8dJFzzd5tnClUq655qa49dh/bq9ehm/vreTqUgfWIHtK//w/pDz/6fSKUhlW0ECefPnxPKNoJQxgglcODkNDs7+zYoMdjEtP9EdbQ/l0CHe07sqWyjPRnnsKCg4Jaybf/+/UIROpBrPOuRRSpD+9ejej40Frhb/+ExKtsIrJko6fjx4wKEMmu8w+HAqlWrBAhlXUuQx7qXfUEqQFU/GlhVLfuL7D9cPJCJkrhAQxDKrPGMzXru3Dlx/eoPQWWfkfuhaSHqU+/XAnKs4aIb4yG3trYKmL1hwwahCF26dOmtsYaLRuw77DcP0k94jR3OECMeTzfKT13As85K/JW9Bpp9N75dshtPr9/lBaWEpHS5X7PJC0pXleOp5WUYk+/CU3l0uy/GmJw1eDqzAFrGMmi2xUJRqhmW4XsJKfj72GRMMttQtDwNF0pMQk3a4Tahza1HF+OUOvQKkI4CQOwLSBl79HpxEi6tScLpgjgcy49GS2446jOCUWv0R7Z5Pt436/ChPgMTzRnDC0gNVkzWmTGRcUcTDXgrXodJQj0a/2Xm+nmReG1uOF4MDMXvA4Lxh1mz8FGgH04xcz1jj/YKRnq/lxf1PmUBZYFBLaAA6UjAoXeew8rGZ7SKupqnyho6/pt9b3uSqwS9TrMKPj4KBvTRAHTh0ENAUrrau1Ow3TQTWXPGoSjyfZTHf4htxunYZZuN+gx/NGUFoTnrzlijVJC2ZvnjUNZsAUmbc4LQkBkIR8Q7OL86Gd10sXJ4VQKwJ6Nt2/K+m4hOAUoHvS6qF0eNBSQMkCCNz323jo4O4eLb3NwsFIoEOnRBpXKRk0oJcdR+YHjjaxvfybuEOb4xVhkjtLCwABs3VtwGdAgJOIGX9eRbR+rxo7EA+wohm+xD8ix4jOo2KkKZMZ6LB1JFzfol8GTxbQu+bUQ9vndfIgiTMVZpS8Iyu92OHTt2gIsHJ06cELGNqc6l2rB/Hcm6UvvhtYC8fvUfZ/icCwiM68qxxnfxgGFYfMeaoeg3vAYTwg7HxhG2x9OF1qtt+A/uKmiOGmiOPfhBaTWeK63GsyW7oQlQSrf7bdDWbcMzq7fgGWa7X7kB2nI3tHwHtCWl0BatF673f5W5An+XugTfsy3GU6Yl0PRL8UxiFn4aY8Q/6wxIzrHgcGkaQDhqN+KmK0W4XY+G++3R/BslIPWqR5NxeW0Czq1OxIkVsTi0ZAGassOwNyUAW4zBCDUl4i2LDR8aMkTs0f5qz4f53Ju13qsepYqUsUelenRcgl4A0gkxiT7q0QV4LXQ+Xg0Owb8HhOCPzFz/+SfIWZID9PL63kP5h4Ckw9GH1XcoCzz5FlCA9E44ORKOFBc/91P3wWatrAo/cu/GSccyoR7lxX40D3bqtz/+9d/jNAIOHXodXMk3o91pw+rQqVgU8jZKoj7ApsSPsMM0A9Upc9CQGdAHSO+uID2Y5ecDSINRZZmFKvPMvtijBgFIexwmwJGMGxtz0evhjUQX6GSvNmUBaQFOWpn5WiZ9qaysFEpFKhY5OaWLr4R5BBOyDMVE9UmCQ1L5R3tR3SSBDtVtVIQyLh7VUHTxZUgCuosyfl5npzdzvKwf7vsDBd/X1ONHYwECHUIVqhKZYGzjxo0ChDLpC9WLrGfWPfuJ7DOyfcu2IZ+r/Z1QlDbzXTxgjFDG1S0tLRUAjfElqcalKpcLORKE+rYGBUZ9rfHoH8vFg5MnT2Lfvn1i0Y3xXjnW+C66yfHGdz+UfYTXZybeGq6ty9ONC+1d+KeN1dCce/AdVx3+clMzfri5Bd/f1IynN+6H5qiGtp6u9zvwjXXb8dza7dCY8b5gkzfb/XImcirF8yLjfSm0heuhZa2Clr4SWspyfM+8GN82LMRzSdn4QYIZ/5BoQECKFduXW9HmsAFlVqEs5T2pNy7+wElveR/J93nL438fPlrmUhKQtpXocU3EHo3DqYJ44bXWnBuB2vS5qLL4YYk5DB8bU/CekQmZbHjfOLQu9hKQEo5ONljBuKNSPcrETG/FJmNCdIJQj74ZEY0/MXP93DC8EhSM3/vPxdjpc/Dp9M9w4uhBdMED+sUxuwJ6PSqE2HBdxNT3POEWUIB0JODQO89hN57WNuzZ/RNnI75wOPrgKIOMK7eQ0TKwP9G/02FGL9WddhNOrzMie9YbWBX2NpyxH2OLbhp2mWegNtUfTZmBaM4MEu71rVmBaO2Xtb41KwAHGZ80i7FIQ+GKeA/nCxPuCEXhYaB+txW9nRdEBnsFW57McU3CALkn+JQbj3FySldfwtDDhw+DIHT9+vV3QNDhmpQO5YR3qD+bNpLfQdglgRePSyjGx1Q+EZhR3UY1IZVtDE/AemB9qO3RWoD9wlfVJvuOPCu+RvBGcM1kSQShMlGSVLXJ/sL24NsuZPtQ+9vhp7QXAbK0jTzGPfsSlbarV68WCcaYKImLBxKC+l7XZD2p/fBbwLff8Ntl3+FxFplkzHesIQT1XXAbKf2FgJTq4+HaaJ9r3T34YFsdNPce5lk4/heuusDnXHWfP83irv1Mc1Q3EZ5qJbugra+CxmRO67yKUgFKCzdCW1UGbbkTWr4T2hIHtLwSoSjVctZAyyiElrICT1uW4hnjImj6RdAS0/G9OBN+nxCPvGw9jpRkostl8ybxcZrgsVsAuwUehwkdLoaCsogYpnAY0GtnPNNkwK4Tx7qdFnS6CFe94aKe6Hv2x1Sc0+Wy4KbDhOslBlwqSsaZ1fE4sSIaTUujULcwBDWps+G2zEWYKRYfmiyYZPIC0ndN1iFzsZ9iTBGffQuO0rW+D5BOitdjUkwyJkYlYfyCeLwV2QdHQ8PxWnAoXg0Mxv/wC8GETz5Afm666K5UZMsyXP1XfY+ywJNvAQVI74STI+HIuv3P/2BD7dHv2muwtWwlulwEo2bhNqwGYbV6+zi3AbFSz5tOh0HcfDbkRiB9xutYG/4e3LGfiGz2NbbZqEsLwD7hXh8sAOnBAQApoWlLdjBqTDOxMeoDcbN7u30YmsKCTsacunJUAFLvKuuTf3kfzb+QEzCq25gxnvH3qFakGypVWIQShHicFMoJqtxLYKH2t0Od/vag/agINZlMYk/YQxUUMyZT2UY1LuODEuqwLrhJgMC92kamBQiv6RrPDOYMJ8HkLYR1rF/2Eda7BOD924R6PnifoX2kktpsNovHVKiXlJQIexOkMVmVXECQ/UTuR2aLUWfFxR4mhmtoaBBjzdq1a4VC3ncBQfYb7kdqP+Ei1rC1td5edPb0ILymGZp7L7QN9TF3TL2cNeVaGZPU1kLsHXtuKUq1ou1eWLqWGe83QFvl9iZzous9s97T9X7hOmjZfaA0bSU021Jo5sXQjLnQdDnQkrLxmygDZsTEYkWGHqdKUoCKVMBNJakBHS4dbrotuOmyiQRPTPLU5rKhzZWODmcauhw29NBlXyV8GrGejZ0OE26UGnClWIdza5NwalUcji+NRNOiCOzNCEKl1R9LDfPxiUGHKaYUjLNkYKrZhuEBpCnCtX5CsgkT+mKPTorXYWJ0EiZGJWJcJJMzRQn16Csh8/FqYAhe8QvEv8/ww0ezP8eVS6dV0FE1/CgLDJkFFCC9Y0weEQcqGr/zm7LGo2NdFeh2p6PHqRdJbTgg3w5/FCxU9ni82sBtgNRpxg6rHxb6jUdR5Acoi/8MO4wzscc2B/UZQdifFYzm7IEB6cGsALRkB2F/TpjIXH92ZRy6XVRa+9qECwsWdNuT0XGqXgHSIRtMHu4H+07UfB/LbyF0k2rQCxcuCEUok5A4nU6RKImTUIvFAgkipMJR7kfqJPVRnpcvJOZj30K7ccJPoEMQSnhWVVWJI0cOi3iTsl5896wj1l3/4vse9fjhWeBu/aT/p1O1y7iUly5dElCH8So3b94s1IpcPCD0Zr/hXrYH7ln/su/I/aNsqyPxu33tJR8TLMtkSVykYTzW+vp6oQhliIK7bbK/8DX5WO7v9n517MEtIO3K/UAbX5NjDRNcEWRzrOE1kIturGvZbwjA2TYft/7C38BkaXIxayBbPKzjHnp0eHqR0XwM33DWQKvYt0orPfDsbfMv1x6jtuUANNfePZqj2qjZd6/X7Ls9WkmlcLu/BUnXbYG2ejO0wo34xqoN0FYy870T2tK+OKW5hKVF0LJW97nfL8WPLLn4mSEDmnEpNP0yaLEZ+GGUHmP1BqQuSUPtGhsulxjhcSR545Y6eE9pQ6fT5j1WqgPshj7l6cCu+bffi/rel6rHw2GbDjvVo3pcWpeMs6sTcGJFDI7kRWAfY4+mBsBpCUO8PgETLRkYZ87E+D5A+o7Jq/J8mHFH+VlTTSmggnSqKRWTDd7YoxKQMnP9xDidgKMTFiTgrcgYvBEehdfnReLlufPwYmAIXprlhzc/+Qg5S3LRS3d6j/LCeVjXJPU5ygK3W0AB0tvG4xHzZPvxb/+XsobWorIVIjkTSr1Zv7ucln7wRw2ywzHIqu94eO3MF5BSFV2W8BkWB01C8YI/ozxhGnaYvIC0gYA0e3BAyiRNrdnBqM0MwYaYD+EpS7trIrMuB12mEnF1/xblYn/7CDAin3FCKuEa93RV9M3kywQWTPpCd0VORJWi7d7KtcGAEifHEuhwT6gjQWh5ebkAOlRI0c2agE3WzWBQYUQ2rCf4pFgXvoVu8TJrPMMaMM6rdI0nsBusPajX7q8/sa/Iaw/7DBcQ8vPzUVxcjK1bt4q4ulSE8vohuZXvAAAgAElEQVSl+s3I6ny+fUU+lmMNFbz0PuDiAeuxqGiduB5yrJHXSnm9fJL6CsdTXjeGYyPW6fV4UHLiHH5Qugtaed0JzbH7r2+bg9mrE7Wyhs1aRWO0pmlPPbuh4Q/fctZ0P1tahTGlVRCglDFK13uTOY1Zuw3PFxKWboRWWAFtVTm05WXQ8l3ehE6LvQmdtOzVeCGjAD9LKYCWthxaSh7GmDMEMP1ZQgZ+HGvF30ab8C8xFnxutCB7SRaqi7Jx2WFDh0OPNhdjl5oBhxmdPObsvyj/8O6X1dzjwW3Z5TCivdSAq8XJuLgmESdXxeLw0ig0L5ovBBhV1jlYZIrApwYrJplTMcGcKvaMQTrVPDSAlPFGZfxRJmYScDTZhPF9mevHx9K9PhHjIuLwRni0gKNUj74UHCaSM704cw5mzPoUZ06fgEf41X8ZRmo4+q36DmWB0WMBBUhvG48f1ZPvVjT9s7axNuCHrho/raLe73l3vf+/2LceOeNOR5s7BSgxo8dhVrFublMGPvjAqW46Hp3tvInGvDFIuxxmlES8h6UhU1Ec9WdsSPocO82zsJcJmjICBSCl+zwz1t+ttGb7oyUnGKUR76E1bwEYSF9mrvetYwLSXns8Lu5eD9wKZD56LvMj4ZdyEjrY5gt0mHiE7ooEoUxgQWUL3Xw5GZVJS6RSh8ceN7XOcE+q5aReunnyOYEObbp8+XIRh5UqQqqijhw5IuAAYei96oxAQW1Db4GB6kECHS4eMEYlk6xUV1cLlSLVioR1rGf2GfYX7n3BDvvNcLfFx+n7fPuNtBshKBOMFRYWCrX6zp07BUhj0p2rV68KpWH/FuG7oCBhXP/3qOcPxwID9RXfT+dYQxU1k1sdO3ZMjDXbtm0T9ckkWLwusm/IPsO9rP/Hqf1+1XNl22ZYlKHeeCcgdG+eHlRdvIafu6uhlTXVaqsrXxhsDvYd955/e7Zsb/vTrho8W7b3+rfKai9q7j3XNMJSkcxpJ8as2/Gl6z1VpasJSumCT1jqgkYX/CXroS0u7otVWoDnMwvwdHoxNAJT2xJoljxohkX4aWIutIQMaDEW/CJGj98mGjHeYkNSmg0FeamoWmVFa1EKLtjpdm9Gl9uCXrcRcBkApwEel0G433f1xSllgqduhzdeqRS7DJ70iXM+s4hz6r2f5TzQgh6GW7s1F+J7TN738b1OMzrEnvf4/C5v8YYBkN/t+/9MPmVCt0hCZRKeil9+9qObJzyMc+iwG3BjvR6X1yXifGEcTiyPwsG8COxdGIrqVD9sMfohxhCNCeZ0vGu2CLf6d8xWTDFT6Zk2JDFIpxi8metFYiadWQDS8UlGjI/XYVxcMsbHJEKoR8Nj8Hp4FF4LDccrwfPwUmAYfu83Fy9N/wKrVy4SXZR569GrFKRDfb1Snz9aLaAA6WDj8bC99tMNjfO17fvwwsZ6aJub8Fcb9iG9dA0ulWWCAyldOTgwijiktwbGx3vwehgDoPqMx68NeAEpA94b0W23Ym3Y28gPnYqSqD9jU/LnqDLPQH3qHDRlBAj3errYe0sQWvqB0pasIDSmB6B47gS0u1LhcRjhuUvAfH4n7PG4vHUlenvagN7hUUmM1mFF/m5OVgkHJCDgnpNTxqWkiy9BKDP5MjkEMzMT1nGSJkGeVGd91YneaH+/BDvcc6IvQSiVbQShTLRDN1ECguFSDMk2ofb3toDsLxKmUX1IF1+CUMZ2bW1txZ49NaC6l4l8qPZlXRPkjBaYMxR93Pd6w+uQVFFzkYYglNcqJqqiwvB+QNy9a1q94+taQPYROdbI5+xD7DdUUVPFSxDK0AZcdONYw8RxTJbEOmef4X4o2tTj8plysYR24jaU7ZuAtEusl/bgeNtN/JdNNfjPjsZj/7Sy6ieDTrrK6n+sbWjYo5XXX9NctR8+Y6/+jeaoeUdz13Zq9mpopbv7EjpV4ulbMUq3QluzFWPWbIZWUAFtZTm0FW5oy1xeF/y8UmhCWVrcF7N0NbTMQmhpq6DZlkOzEpgugmZikqeF+FZSDn4Ul4lnYmz4RbQRv40z4g1dMqZZdUjMNmNpngVlq1JRs9aIw6VWXHBY0UalqdOC9jILbjoN6HLp0O3SiXtVj8PqndtxfuewinvYXt7HOgx997JMAmUQoJMimR67TSSS8vCx01u6HQwjZRCF7+X9bqfThHaXRZQOFwGqEQS1nQS5AqgSluq9eS0c1r7vNovkVI/7vIq/r8NpxI1SHa4WJeNiYQLOrIrFsfwoHMgNR01mCCqtM1Goj8D7FjPeNtmGBIb6uufTpV4mZyIcnaK3YDKTMxGO0rU+XodJMQkYHxV3y7X+5fAFGBc8H38KnIcX/UPxp+l++CxwNo6dZB8lHu2Gh4IPtSkLKAsMgQUUIB10PB6uF//OXRv6jHvPVa1sD37sqMXfuLZhb9kqMajCoQczKBKUCvdkBUh9Vk8fP0D4uN98fN3z580LA+ATkHbZrVgzdzJWhL39QIC0dWEINsf9GUfyF6DTnQpmqxer4f36CPsNHEm4XL4QPTcvwMPYPWobcgtQhciYbQcPHhQZzDdu3CjcT5n4hW6+nKByAkm4I+GEnKjx2OMyuRzq8xzIFrSZVAfyHBYtWiSUbRLoMEEVJ7wEoQQFhKG+E18JE3yPDXmjUF8wqAUIQuXiAetPqqgZ95XKRYI79hG2Cd8y1G3wSfl82oxAjP2G/YfXIMaR5OIB44NSgUsATRBKIM3FHII2brK/yMeDVqR6cdgswHrxHWuohGddsk451vC66DvWyOupHGuelLb9MH4H2z+3oRwTbilI0YPLnV3418pG/NJRf/yfShoHB6QrV35DuOE763+hNTY+I+Znu3c/rTHjfVl9m+bae0xz1PRqJVV4qrTyLgmdtkJjUqfVm4QL/hiqSglLqSxd5vS64eeVQFvkhaVjctZCyyqElrES30hfie+lLsf3bcvwgjkPmnkRnjIvwncM2fi2zgtOf5CQiZ/HpeA/x9vw14np+PukNLyot+Ftgxl+Ngt06RYsXGhB8VITtq00oHGtEUdKjLjgsKDNZUGP24qO8lR0b0hHT7kNcJsApxEeewo8zD/hsAjw2UkgaudzG3oEVCVkZfF6GnLvcZjEPXav3QQPizjm9dyikIDeVgSrck84y3ABnSJcwO0K0697zz/c/885xk2HAddLknF5bSLOFcbj5IpYHMqLRFN2GBps/ig3ByDMFIVperrTZwwzILUJODqJyZnoWk9AStf66ASMWxCLNyO8metfDgvHG0Hz8GJACP7NPxCvTZuG5csWobvrJuNTiNT1aiYzbMOM+qJRZwEFSIeLgQ76PX9X3hL6HXdtu1a+F78urcMkdwnanJmAXS8KVxO5AqkAqQKiw32z8bC/7zZAWmrF6rmTsawPkG5MnoZd5hmou4eCtCUrQLjc78+ei5LQiehwpQjXooHO1fudRtxwp6Pr8hGx9jrqrvVf4wdLMHC3SZN0V2SiJLpnU53IrPGcnFKlI+MdSnXbaFfq3GsSKyfvfB8n8LSXLDzGiT6VbXQFZdZhAjRmjWecSbpHEoRSPXU/m6zX+3mves9Xs4C0rdz7/rdUtl27dk2AOCoTqVAk2CYIZf3SNV7CPNZ//3Zxr3Y02l5nX5GFtqLNpDKQx5mAiiCUGcapvJUglAs4Mmu8bx3Jx3erP/ma2j88C0g7y/3dPpmLBwShcqzZu3evGGsYj1qONfKaKet+tPWDB/297DMsvAYNx8YRqgc96OjqxdS9LfiJq+7Yr+4FSAeaRVVUfFMrr/1fmru2XnPXQrPX4CmqSe01EMrSkipoxTu/TOy0dhu0tVSWboFGZWnhRmgFMrlTHyzNd0LLs/fFLqU7fjHGLCzCmJx1GJNdiKeoMs0o8Jb0FfiLlHxotnxo1jxoliX4j8ZF+Fv9QvxEl4MxSVnQkjLxrcR0PBefiucSUvB8vA2/TLDgvyWZ8G90tdabMM2aguhUHUyZOuTkGFC4xArHyhTsWGNBwzoLjhdZcL7YgqulFlwnVCUwdVnQ7aZ7vxXdbkJWM3pdRlEYJ9XjtIjSzfwVEojSRV8oVi3opQDHrhN7j4OqVqpVH+95VofDiDaqR4sTcWFtIk6visOx/Gi05IajLn0uas1+yDNGYoItGZ/pUzDZlDmkgNQbczTFG3tUJGaygnCU6lEBSON1GB+bKNSjhKMsTMz0ash8vB4Qhj/4z8X/mvUFPg8JxOnjh7/0gONKg1BiD0ePVd+hLDDaLKAA6UBD7rAe/7Gzca62YW+PVrb78s+ce66vc68UgxZX/ehWz7gydJnwgp7He/B63Adfdf5fr/35AtJuCUj7XOzvF5B645EGoCL2PdSkBKDLxZV0uiJ5Yzb1r6Mul9fdiLGZuk/VoWu0Xee/xu/lhFVuBDuEcFRYVVVViZhtBDpM7kBlG6EOJ2i+MOdBJ2yj8f8k2GFGZCrcaE+GHeCklUl26BZPoOOrbPN1x5b1pPaPzgK+/UWeBeMdEmDLxQPGByXQYegDAm9CHdVv7i8x0t2uC3IBQcZYpWJwzZo12LJli4gvyfigVOUSrnFBh9cx335ztzqTdaf2j8YCrCc51lRWVoqM8XKs4aKbhOGq33ydfpMGjjWEyRxrGLOYCzXsH0PdJ3hb0QmPCKEYdOA4/qKs9vQPHU23J2n6KrMwKkpddf+qOfb+T81Vu0nb0gqtoumA5qxt0Jx78VRZ/S33e219ZR8w3Q6NrvhF27xxSwlLRYKnjd64pXTHX1kGbTld8t3Qlkq3fAd+vMiOF3JLoeWWiFimf7lwNf4ypxDfzVqFb2esgJZNgLoaWtpq/CRlDX5mW4lvpiyGZusrBKnmxdBMi6EZFkLTZ0PTZUHTZUNLysL3EzLwq7g0/G1sGp5PSMePE9Pxf8al4rdxVvx7vBkvEa7pTXjXaMRnFhOSUxORkZGIvIU6FC41wr7chKoCE2rXmHGwxIpTrlScd6bgutMm3O57qE4tM6BzQxbaKnLQUZ6OnjIbPG4L4DKJIkCr04jePs8semcNHjP1680N+t+3P8hzJmbqKNUL9eildXFCPXp8eQwO5kWiMSsMe1KDsMXkjyhTMt4zpWGqiD06NPFGpYs9XetZmLVexh6VcHRcgh5vMv5oTOJt6lHC0T/ODcFYvxC8NDsIf/r8U6xcsRjdPd3oFs71fdflL2/PH82FWn2rssATawEFSL/KEDx073XV/6NWvvfs3zh2ef5fV5XnONWjDn2fWz3dKrxxYx5kwFD/8+gHbVUH/euAweuNaHfYUBgyGctCmaTpA1QkfSZikNamzkZjZsCXWeyzgnEgKxgt2UFozWLCJma4n4vikPG4YTeDyZ548zYgIHUw9lMKPHYdOg9sxWiNQMpJj+/Ex/ex7xhHFSKz+BKEUmlVVlYmYh0ShBLoSJDHff/iCzAk+PE9Nloe0y6+v1XaQtqOE1MWwh1O+JmIilnGd+/ejQMHDoikOwSh95qsyjrsX7e+9akef3ULSLvyP+XjwWwsFw9kgjHGei0pKRGAW6qoZV+RilD5/G7txPeYepx+SxHqu3jAkAMyri7jSx49elSAULrFSwB6PzUv6/d+3qveM7gFZB+RNpXPB/ovLh4wwRiveRxreA1kAiyONXLBTQJwee2U/UFeU+Xz0bqnXQb67bSdHGv4Prl4QBV1TY03nATHei4e+C4cDFRfD+s4AWmPiJ/Yi0VHzuBpV3W5VrHn+w9lkuVq+jutrPF/aK76P2kbGnRaecM1zVFTpblrezXX3r5YpVWgK75WIl3xqTDdDm3dVm+hK74ApoSmdMknNGUM0w3QVlTgmWXl+E5+GbT8vnimBKhUnS71Kk+fX+TEdxbZMSaX6tM13pK9Ht/ILsL3stbih5mF+G5mAbT0VdAyVkFLL/DGPU1dBi01H8/Z8vFdy1K8YF6CF0yL8YwxF5opF5o5F5ohF5puEZ5JXojvJmXhu0mZeCoxB1oCSybGxKfj23Hp+FFcGn4Sm4K/jbPiH2LN+O/xFvxbghW/T7TglWQzXteZ8GejAZ+ZdfBP0SMsw4QFmSaYs41IzzFi8WITCvMtKM03YPMKHSpXGVBbqMe+NXocXGPA8XVmnC624HypDZdKbbjhtqGtzIYOtw2dbht63AwTYAW4L2NJAcqtwAYLUG4BysyA2+x9je/je1wsPGYEfBJeMdTAl4VJsPjcuyfA7XWa0eu0oMNuwg17EjrXxuHi6gShHj2UH4OmRZGoz5iLKmsg8k3hmK3X40NjBsZZrCI5k4SZQ7EXClKDDUzQJOKOSvVogkHEHp0Qm4xxUfF4MyIGb4RHCfXoy3Pn4ZWgufi9XyjGfjELMwNm4tjhA6LHcP7SF/TlYXVH9TnKAsoCd1hAAdKHMh5/3Q95vnzfb7+3oZ6DOGLLnGh3W0TMGAXW+oM19fzJaBOMqWtEm8OGgpApIklT0YL3UZbwCXaYpmNPyiw0DABID2b5ozUnGJWW2ai2zUGvm8nLTOhxDRw3iTGZOpxpQpXdUe8clWHN5URV7gkQOCHiBJXx9hi3zeFwCDdUORGlsmSwyddAkzJ1/E5Vj7Qj3afp5kulDuOD0r2XdSG3rwJ25P+o/cO3APuJrAu55zH2mc7OTgHimDWe4SSobKMLN+tYqhhlfau+cGdfGMwmvnaTAIyLMlTcUknd0NAgElWxDnw31o3aRo4FfPsMH1MRKpOMEYQyPAivhbLPcKxhu/Ct/8HaiXrNayv2EdqMIFTahM8Jl2nf4uIiUIHLhZuRlFzs/2fvPMCjvM58/xkMtnGIE8exk7Wd3GR3syW7e3dvNptsbnI33ZXeBBIdm2JjTJGEhEBCgCpImhlJIIpEESBEEU2aKomOAfVCNZhiG2MbGzAGVGb+9/mf0REfYwkk1KUzz3Oe75tv+nvOe868v/MWdxV7F1yoxv4r19DLUXBJy31ADtLGGlrmgj9pueUlmiW/SLMUFImjteC4Zimopq2l2YqdoskCT7uPovfu99Bz12F0ryny1E0cazxNd9SE5gt4uhdaxh53Y/Enhugzp2mN12mvNAee2uhArw129FpvQ0+C09Ssu425TtlYIIo5T9lW78QTKTvw5Krt6J28HU8m70CP5Aw8Qm9UhvQzH+qKLei+fDMeW7YJ3ZZtQs9lm6DVQFUtcT20xFRoCaki1P+R+LXQTDXNuAZa3Br0jE1B99gUPFZzvOu5Su/VldAWs61Cr+gVeD5iKf5ukQHfCUuCFr4B2sLV6LZwJZ4KXYZeCxPxnUVL8cyCBDy/wISfLDDgP0Oi8ZuQaPwlNBZ9FxgwItyA8ZERmBgdjcmxSzA5Ngb+8bGYGx+DBQlxiE1ahvikBKxbtQTpa+KweXUsdqaaYNuYiD0b4nBwUzzyM1aiIGMFijMScWJXIk7sdLfjOxNxdncC3s9MxIndS1G+axnOZibghtmAL3eb8OGuOHy6dRE+2xiM0+sWoCQlBEWJvsg1+iEiLhKTYwwYbkyCFyvWG1moaWmLNFGYKS4BPjWFmRhaL3OPekXGYHjYEngtiMLQ+REYFLwAA+aFos+cYLw6Owj9fH3xh5kBGPzWFGzZmAJndVd17Wg/65r6Jl1JAgqQNnbJbZHnfyenaF7vnBI8Zy1BgSMZTpsBVcwt08Fzwajvr4Bu3WNAD0jdHqTb57sB6aG4t1GQ8M43AOlZ4UXqj1Or/HE6ORC7g7zwaUa00BGG1dT9OW75MxH9besyuMwxuHkso3b/tatM9TROr1+/LjxCaSzROGUOS4b40qiSUEd6tkkwoYzV+uGOXjbSQKWRz0agw9B4ekMRPBOEMsSXMJqAzfOmhwkK9HhKp23usx/0ofE5OTkibJtei9KLmn2t926j3kjdkbBCHevWIeqM1BvOP5QT5yNuHhw8eFBUjKdnIfO0EoZ66gXvs1F31K35JeAp74Z+AvOEyrWGm0Bca2RRPuqGnCPlWsN+lzqjn1O7qt7UJwOpL1JnpBw5FzH6gB6hzMlKEMq1hlEgnmuN1Bn2ZVvrjpPJE4XqunDi+i38Q07BJS3zAVXsm8v6spX4a9llmzVz3m81R9kvNVuRjblLH7Hkobc5D4+Zj+HRrBrvUuFhKkPyD9eE5NcAU3qcyvB8kdO0Jq/ptv3osXUfHt+yFz1rmralJs/pZuY6rQGpmxx4dKMdj2y049FNDjySZkPvDVZ8e70Fvdeb8WSqGY+nZqHHukx0I0hd6waqj67djV5rduGx1bvQc/VOdEvZgW4p26GxJWe426pteHzlNnRfsRU9VmxDtxVb8fjyrXgmaQueTtqCp5I2o/cytk3otXQTHluahp4ErYlsm9xtaTq0xHRo8RvxiGkduplSoYkCVevcqQLiV0OLX41HDMl4xJjs9nCNS0Gv2BQ8uyQZvZakQItd4/Z4pddrTIoAsI8vXoFvRy3H01HL8b3I5egZkYRekcvRKzwJT4Un4dGIpdAiE6CFx0OLSEC38Hh0D0tEz7Cl6Bm+DD3Dk8RreocvQ+/wJHwrbCl6LVqG74fGIMAQjg+3xeOLjAW4uG0Bzm8MxcnVIShbHoD8+JnYFheId2Ni4WNIwjDjCngZEzHKEN8icJTQ1ROQMrRehtcPDV8Cr0XRGBYaicEhizAoZAH6zZ0Peo++7BeIl3z98PrUd/DObF98dOk8XExJoZKONnQpUs9TEmiiBBQgba4lt0nv0yu7cM5jOSV4x7IPN2wMPyZAqt8j7n4wSD2moGT7HwNuQHrTGo90/2HYEOiN7aFjYY94EwdjpghAWrp8pgixP53sDq9/f6U/Tq/0w4lVAThmmoa9YWNxm4nnG7CJwIqet6zL4LTE4OsDG4DqW02cONvu5XrDRho8NIRomNJDhzkqmauS+Q5ZyZfhigQPDLMzmUy1MLSrGqCN/d3SMOXrpPFK7xzmXGUYKI1TQoDDhw+DVccpf4b4qlv7kIDUF6kr8ltJrzaCBAIF5qk8efKk8OzdvXu3qBjPPpfhqXqg09gxpJ7vhqQEYUw3wGJJzMNK6MwNBBZ3Y75JdWsfEpC6InVHfivqDBuBNdcaAmz2XXFxsehLzoX0pCbwVmtN3RsDdc0FEhDzMbne6NcaypQbM1zLrVar8AjlXHX16lXhmSv7pyMdnYQ9LMTtcuGj25V4aV/RxVYDpJ7WWnZJqWYr/lSzF3/aw170aTdr4TXNUgjNqmv0MpWN0FSE5x+FJkGqKAL1HrTdshgUYWpN28HQ/Zo8p/Q+la02hL8mjF+E8td4o0qP1M0Odx5U5kJNt0PbZIeW5nAfeb7R5g7t32CBJtv6muJS0mNV3l+bBW0NPVZrYKs4l96rbg/Wbqt34Ccp2/A886myGFXyNvRI3opeyVvQPXkrtORtoj2ychu+u2Ibnl6RgeeWZ+CZpO1uL1d6ujJ1AL1dl2/Bi8vS8MKyjXh+6QbRtKT1uNs2QEtiS4dGGLs0Hd3YEjbhyYQ0PB2fhhdMafixcSO+E78OjyeuRa/EdeiZsBY94tegV/xaPBm/Fk8ZU/Cd2JXoSdgaEoeXQoORkxKNC5tDcWpDEMqT56E40RfZRj/ExIVhLPOBGpdjhDEJPi0ISGXuUR+G18eY7qlcP4R5R8OiMXRhFIbMD8eg4EXuwkxzggUgfckvEH+cNRvDJ7+BtPVrxGaHy/XNzfWOpPPquyoJdCwJKEDquVS2zv309O6Pm0/8r96ZRT/7tq3w77Xs/OhHHaXYbt1UA0aNouhMQ+CPeo4Coh1vDLgB6VdmIzZ5ANIDSyYjL34qSpJm4MRKf5yqyT9aC0hXB8G2YAw+TAtF1X3C6vUycbKqpS0JTkssvspNQdWtqx1rnq75tjQmJAilcUoQymJJDI3Xe4RKI0tvcNVlmKlrdRux0iuQ8pEglGHU9Ag9duyYkDuhGkEBgYEEChIg6K91yIHWyb40+4M59r788kvhYcUwbYbGs5APc/LJXId6vVG6Ubdu1CcXyk5CZMqTUIdFX5gjlMWSuHnw8ccfC7BGj3a9jkj96WTDrkP/HPYP5zd68HKtOXfunFhruBnEdAecFzkWZL8T8vFcXqtvnKjrd/VKyk7KjTIlCN22bZvwCGUqAubV5eYB131uhFJX2Dc855E3XutoN+ENJwCpE19WVWPckfJL2va9L2pD0ru3jhGm+5Tc8m9pO072Fm1t8ZNaVtFftX2ny7Sc46dEyz1xUnOUfKHZSio1W1GlZiEsLXBqjpJLmqPkrGYtuF4LT2W4flaeO9dp1jF3cajaXKeH3RCVIFXC1F2HodW2gzVeqcyFul/XanKjMkeqCPFnjtSaPKlba3KkMk+qaLnuIlP0VmUTsJW5U7OhbSJcZeEpB7SNbDZoaR5N5FOVwNXsBq+pFmjrec2MHvRuXZeF76zj0Ypea+3ovcaOH6/eiR+v3oEfrNmJ59buxBMCwGZCW3Nv67aGoDYT3cT1XdBStqFXyhY8nbIVz6VsQ++UrdBWb3M3nidvEc+pzeWaQki7Fd2St6N7cgZ6J21Gr4RUPLdkJV4MS4Q234T/FTAPsTEhKFw7HyX0HjXORHrcPLwVa8QoQwLGGOIxxpCA0QZ6kLZMkSYJSL1j4mvhKL1Hh0bGYHD4YgxeFI0hoZEYEhyOgcELa71HX/Gfg7/OnI3/O90PM2dPx0fnTqHKxYL11PeOp+sdbW5S31dJwC0BBUh1q2Qrnaan99Qsha99O7f8wHM5ZZefyy65ojnKr//adgiXbEm4ZU1AlWWpyNGohzzqXIHQzjIG6NHJoko3skzY6DcU6wN9wBB7W/hE7F8yBceMU1G8dAZOrKDX6Gy8n+yPs6v88P5KXxQn+SM7YiK+tjBP7/1D66W8qi3xYAV7AtKv7Umo+OyMxwrQNmGa9YEBGj/0bCPQuXz5soALDI1nsSRCHRpRhBAyzI5HaWQpA/SuAVqXLCgnaZhSboQ60rONhj+BDtuWFrMAACAASURBVD1vWTWeRapk1XgaqHXd6jNO6+vbut5DXXuwBKQ85dHzFbwuPdvYZwQ67EOCUBZLYt/KYklSbyTQ4zjRe3HxvhwndY2hrnhNzi9y84D39ZsH3KQ5dOgQWCzpww8/FN5tnMPYL563uvqwrud5vk7db7wEpKylfOVRvhPXGqaS4FpDL2qCbK413AwiqJPFkqTOeK41nnrTFXVD/5spD9nkdeqKlBsfY0QH0w7QU53zE0Pjz549KwojymJJsn/0R9l38sjH9Of657b3c1lkxuV04pbTiZD803c0a5FZsxX+eytZYvV/TB56aFkF39e2FT8rWnrB97Wsov/Q7KW/18wF4zVHaZVmLXJq5oJTmqWgULMWXtVsxRAFoFgESt+Y6zQrvwaW5kHAVUfxZS275JIAqwKgyoJRHmH9u1lAiuH9R6Dt1DV6q+6saTveg7bjMDThpUqIKj1VCVI9mgCqEqzKIlR73UWo6L0qmwSuIreq9GjlkeC1Jj0APVs32933eY1NAFg+zjQCNakE6OUqmg3aJhseS7OhV5odPdPs6MGiVhut0NLoFatrAtDaoK2ndyyLX/Gcz62BtvSI3WB231+XiUdTtqPn8nSRb7Unc6guioc2LwrPzwjCoDn+SF8cgINGfyyJnY/RsYkinH50LRxl7tGGAtIEjDSwuV9DsErQyhB9H2M8vEVzv7+3YSlqizPVeI/K8PqhEUswXHiPRror1wcvRJ95CzAgMBiD/ObiFb856DMtAEPfnooNaamAi3XrWdJMeZC293lNfb/OJAEFSOtfJFvokcdsx//+O9nl6zRH6euarfSKZit2aZaCjxdZ7LjtiEeVxYRqSwLu2GIbFD4sIZA6KoDaUcaAAKQWI74yJyDNz0sUaSIgtYdPxL7Fk3HMMBVFiTNxfIUfTq/SAdJVfsgNG4/SVXNQaYsXwLMhv9lpSUCFLRYwx+G2JRG3LuTpZnEa8LLpLrfQqTRopBeI9NIhVDhx4oQI1ZYeofRuo0FFKEEDSw90pPGljvcHopSPhDs8l55tDPElCGWIL2Ha559/LrwMpVcOu1/2VQsNBfW2DyEB9g9hNaEOqy8TLNDTin3J/JUM35Y5QiXMUzryYB3xlBF1RjZuxkioI0Eo5yrOWdK7Td+VSm/00mjbc/YFm9QbeoQyTyVBKHOEsj8ZGs/+5RiQOqOfMz3Hhrpftz5JfeGR6zbXGm7M7Ny5U4BQpiJg1AdD4z03D7qaztQCUpcTd1zA0hOX0MNeukbbUfqcRo/O3PIffJvV6NvbbXfJd7Xs8jEClGYWTtDYzMXjxX3C03ta4WjNWrRTyymv0LJLKzVHaaV24Ay0zPyhWlbh/9WsBau07FJotkKXsANpC9a2omrNTm/VwuqeWXnolXm3Pb77GHp6tO6734NnEx6qwkuVYf81of+1nqqHoIkcqjX5VFmMqrYdgLZT1+i1+o2m926tOd++DxobUwfIRtgqwes9R+nt+oBjLaTNhba1pslrhLIErOsy8SRzryZtcudIjUpC79BYPB4YDm3GPPz5zcmYFxqEN41GDGNY/UMWZBphTIC3aEvhbUyCt5FgNQE+xgTwMS8Tj+5iT/QeHcGq9bHf9B4dEr4EwxdFYuiCcAye765c32duCPrPnov+vnPwB98AvDJ1JqbPmo6PLp0TNROYe1Tk7W3b5UR9upJAF5KAAqStvvw+uqfkv39g4+JXclizl1dr1lL81PpedV7WZtyxxaHK7G637DEKkDYgv2RDAJl6TvuCx24PUiOuZRqxwZcepCOxPWQsbGFvYl/0ZBw1TEVhwgwcX+6LUyv9cYbeo6v8Ub7cD5YQH3y+MwaVrFxvadgmgstiQoXNAKfZgApLPG6d3COSnbeFUcJKsswPum/fPuFBwtB4Vpsl1KFRpTeylCH6TUNUyoeyonzcMnMb9oTIzBnJI41TeulIoFNeXi7CFQlCCdcI2fQwVK76ckzIo7yujs0jAcpV3/iu9cma/cNchwzNPnXq1D2ebQSh7GPCO44JuXnAc6U39+pNfTKRcqPOyEJJnIvopc78oATPp0+fFl7sBGvMrSvDfJtnNKh3aYwE9HriqUP69+GmG+c5mYtaelHr1xqpIxwD9Y0P+ZyueJTrC3875cP78hrnGuqLXGvoSU3IzPyghM6Ez/piSTKlhL6P7td/+ud11vOa5AC12Gf7hSv4O4aq2wvPaTllSc/uOZnwlLVwc6sbaM39gY6Sn2qO43/WHCXull3+R81aNE6zFEzSLAUzNVvBPM1SR7MWpmr20gOateDMd61FeMZcUNu+Zy7A0x6tt6UAveyF6GW723raCtDTVohHa4pOdcs6ikdkyzyKRzKPoptH4zVN5FhlnlV6sNakAqg9MkWAvt37eDeZNqAWturB6wPOCWwltBUesczdKluNZ6w+nyuBKwtebbCg55qd7hyoCRuhLUnGU2Hx+M68xdB8w/HoFD/8T9AiDDGtEBXrGWL/MFXrh5uWYjgLLxmTMGJJIkYsToDXYhO8lpjgFZeI4fFuaErPUTbC0eExJlG1vja0PmIJBoctxrCFEW7v0ZCFGDB3Pl6fE4x+/kF4fVYgfuc7C6+8NQlpa1fBVXUbqGYuChVc31nnQvW72qsEFCBt7uXwge/3RG7xr39oL7qj2blzWIpnLHkYabbjqnUVWI270mKAMytOeZAqONppAXktIN1txPpZQ0SIfYYEpIvvAtLy5b44KcLs/fB+8mwcjpuKvPjpuGNPQKXVXcysIfDbZTbgNgEpdcsch68Kd8JZXQUXqwS08o3hvxJMSKjTFQ3Qh/nNnnKjwSo9QhkaTxDAEF9WjadnmwQ6rdzF6uPuIwE95OHTeJ9AhxsH1A2mNWBeXZvNBuZ9lZsHHC/Ku+1e8NlQHaLcpAc6X8PNGMqV8pVFX/TpJNgfdW0e3Kdb1UOtIAG97sjQeFlgjPMec70ybJu5Xzkvcn6Ucyb7n+cNHTNd/XlSbtQdykJ6UaelpYmUHQcOHBAglF7U169fFx6hBKHq9nASeO/zr/Br6zFo9nxojsKyH9pKyp6xFu16oEHVWZ9gLWYof45mLTj+tK0Iz5oL6m2Ep5q18JxmyTdr5nzrPc1akKVZi25rOWUQ3qqOUmj3a/RozS5xN2uBOyUAc67WNqYJ0DVrPjRbgUuz5qOHvRiPOYrR01qAxyx5eMySj57mY+hpzkM3a8EDmybSDdSAWT2k5bmZn1ngPkoIy3QCzLm6yYHu67KgrdoBbelm9Ihbi96RSfh2SAx6zI5Ab98gDDTGY2zcMow1GEQO0ocBpAzF91mSgAlxyzF7VTrmrduOwDVbMXvtVkxbsQGjY5LgE7sUPoZEeMe5vUe9lhgFIB0WFStyjw4KX4xBDK9fEI5BNd6j/YJC8GpgEPr6BeG1GYH4yzvvYIrfNHz64UX+QXJvILdekNvDKbB6lZJAp5OAAqStvrw+ml36m2fsRRWapQislPhfWYcR78jETXs8nGYj7ljj4TKbhIdcQ+CPek778o5U/fHg/qgmqLQYcXVnLNbOHIzUAB8QkFrD3sTeqEk4EvcW8hPeRXnSTJxc4YvTK31xelWA8DD9ZPtiVNpMqLY2zHuU/VELSK1GuMyx+Pq9NFRV3qr54/HNHHktOc8TPjAXovRG6YqG6P1+Ow1T+bg0UumpQ0OVKQcIQgnQCHQYqkgPQwlCpVcO+0+eK9DTkqO58e9NsMN+YxVmQgaGn8r8oIQQen3QAx39uf45XeVcrxMP+s0SiEqvUHoOZmdnC8915plkvkm9FzV1RMI3eS71p/E9rF7RFAnIfvB8D/YXvRLp1UuoTY9F5geVkQf1jQk5bup7XF2/W2iK+mIymcQcRNlmZWUhLy+vNiyemzhca6gjsnnqSX3959mf6v69Ejh9qwJ/zs6DZjsGLbvQ9S1b6fEfWIq7LiAFHtGAbo9nl014Ku9DPH3g/XraGXzn4Fk8aS8KF8Zsenp3Td940V74rpZdFq45isMa3LLLF2q2okLNWvC5ZtE13q9thV9q9pJVmrXkF5ql6L965RwPfZSfYSsq0SyFVzVrvvu1tuJL3Zg+wVqUpNnrbt2shYmatfB9AUEJQvWNOV2txXs0c2GSZi7Yo1kKXFrmMXdhq4z96MEiVMxnunontOVboRlT8VT0CjwZasAP/aPwy7AoeJuMmBCbhGHGFfBuYM5RVrgXsNOQiNGmJHhHxWPO2q2YvyYD0xYnY1rsWkyPT8XEqBWYtWyjAKYTDCuE1+gIAUhNGLHYhOHRBghAKrxHozGIletDwzE4eCEGBM1H34B5eGV2IF6dFYg+02aj/6SJ2LQ+WShItQtg9nthpdSRz/teLVL3lASUBJpPAgqQtjog1Rzl/6zZS67/yPIeNPtR/MpciAuOlai2NqzgjAJwDwZwSkbtV0YMjWeDxYSPMqKQ7DsYaYGjRIi9OewN5EZPwkHDWziW8A5Kk6bh1IrpOL3KH0VJ/tiz5B3csSbAZXGnn+BmQqP72hKHij3JqLz1BSroQUpjR/z9aL0E6DRulWHq9oaTMIeGKUEoDX56QDE0/vDhwyIvK0OsGeJLo1Td2ocEPMGA57ci0GG/EYQy7JSwgSkP6NlG2EmPNunV1tXh54PmAkIu2fhcKT/qC/WGOsQckiyqI/PqMjcrQTSBjrq1HwlIvZEgWv/N6IFIj9Dz58+Lwj3sS31RPjlX8qh05sHe1J4yotwkBOWRaw09Qs1ms5ijmE7ik08+EZtuaq3Rj8yWP/+q2oX+B+m9WPi+5ii6oTmKXD+ydGEPUmmZZmU91tNe8q89Mo/+e32tp7n03144dOkJ+ZJ2d9x16Hktu/S8Zi1kIa7bdTYLrxdWadbC6npahXidpXC/Zi381A1I33PnPN3CXKQWaGt3QVuxGVpCKp5avAK9Fhrxj3NCMUzkCF0qqtWPakT+UeYbHWoywduYCO+IeASu3g7f+FTMS9mBhMMXkFB2E0nlN7Cs4AoisvIwYXEy5m/YjUkJKfCONcEnxoSxUQkYERkHUZiJuUcXRmPY/AgMC1mEofMWYFDQfPSbPRf9fAPwR98gvPzOdMyYOs7tPdryaqc+QUlASaBeCShA2uprSe+cwv/7vK20QnNwl6wE08wO3HIkNB70qBB0JbMOOAZqAanVhAubw7Bq1iBsmuPOQUpAmhM1EQfipuBI/FQUL5uGE0nTcSY5AHujJ6EoKQBVNgJShtcTtJoeagxUOpJQde0jVHFH1sn6kNyfbT1AyvDhB0GRzvy4hD2EOoTFzHdI45R58zwNUwIFXqPnoedj9a5r6oEWlwD7gkCHAI4hpkxrQG8revjS05cAggCPx848llvjtxH0SNhDqMP8q5mZmTh27JgolETPNv2NOkN9YVO39iMB2S/Mf8xq5ZzvuIHA+Y9evhxLUm8kBOVcyb7nsTXGWmf6DCkzHuUGAtOwnDlzRnhRe46M+8Frz+eq+80rAc5Ub+SfZIh9ieYovqplF+EnlsKu60Ha6pZpx/jAntbif9EcxQbNVlSh7T4CjWH29CBlsaa1u9GdHqQJG/BY7Cp0W2TA/4s2wNu0VLTGhNWzQj3B6HBTvCjENGtlGuav2oKAdVasPvEVlpd8iZUl17Gs9A5WlHyN5OLrWFd8DeOj12He2gwMC4+FV4wRw6JNGBoZh8HhSzBsUTS8FkRiSEg4hgUvxJC5oRgYGIy+IvfobLw83Q8DJ0/Glg0pzatc6t2UBJQEHkICCpC2+qrwnD3/1y/aSm8zH8zfZxXBZk8DzKogU6M9ATsgHFS/0e09KjxIrfE4sz7EDUhrijRJQLo/djLeS5iGomUs1DQdZSv8YZ4/GtczjaiyMrze7SFbaeX9xnvLCrD6ySmBRF1OFypbGZAWFRXVAo/OZJDSkJeGPX8X79NjkCHU9CBkaDxBKKuPMzSeoEDd2l4CEgzoj/JbSRBKCHflyhWw2NXBgwcFoJOh8QQQ7HfZJMzrTGO7uX4LZSXBjf49KTOpP3yckHnr1q3CI5TVr2VeXVa/rg98sv/kTX8ur6lj80mA8qVuSJ3xfGf2EdOpMJ3BhQsXUFBQAIfDIfpUhsazv2VuWKUzD/YIpb7odUfqi5QdU9fIwnzcPCAIJYTm3HW/tUbpiufobZv7ISWnWdG9WrMVQMspVIC01a3T9v+B37IWP6vtPvZTbfexf9FsRZ9qLCqVsR9augNaaha0ldugJaZBi1mFF8ONGGxMAr1GWbne27hUVJlvWBX7ZfAxLoMPCzNFxiFs/W7MMq5DSumXiC2vQGLZTawt/RzRe08jKLMQK8u+RFLZlwjflYdZCRswNXG1yDk6MDoOQyJjMSR8MYYujMKw0EgMDg5ze4/OCUH/gHno4xeIl2cGYuDb0zDTbxq+vHqlbRRQfaqSgJKATgIKkLb+irC39EUtu/iKZi/B65l78Zk9CTA/RKjwQ4Chh4FJ6jWNB3BKZvXLrNaD1BaP8pTAewCppcaDlID0cPy7yF/6LsqSZuKY8V0cMU2Hy5H4UEDUsz+E9+kH+WDAttPV+oCUBrMejnSkc0+jlAYrq/jS6Kc3KEEoi4WUlZWJnHkEocoA1a257eyUfUOYQ4BA+MbiViw8Qs82WSyJ/co+JsyhhxsbYWhHGrdt+V2pM1Jv5AYCPUEJdAiZt2/fLuCZfgNBhca3M0Xx+DpSb9hPBHAsMMbQ+JKSEjH/Mbduamqq6Hd6UrPJvuecKaFeW47L9v7ZUm/kkTmKqTOUKwuMMTSemzXctGE6D3rlet7U2uMpkfZ7f/m5j1gM6IJmK6oiIP2p8iBtffu0I30ic5pai/aJfKU7D7s9STdkQkvegSfi1uL3S5ZhpA6QDjcuxTCTG5Y+2Jt0uRuQGpZifMwyLFi5DXM27sGKshswlt2GqewWkku/gN/aTIxP3IJVZVeRWHYNa0qvYopxPYLWboV3eKyAo4Nrco8SkA6ZHyEA6eCg+RgQME94j742azb+9G4Ahk18Ezs2rHRHf+g2O9uvxqpvpiTQmSWgAGnrLwd7Sv67l6Pgzs/MxxBqs8Flj0G1ZSmqLQ/nDecJf9T9+uGckk3by4aAtMpqBGzxOBY/E8m+Q5EexBD7MbCETRAh9vtjp+CIaSryE6ejOMkP5mAfXN4aLTxHWeCpqf1YbYnFnRO5cDH7qIvB9fS8uut91ZJTPg025plrL8ap9Mipy2CXhqnMFUkDldWv6dnGQiEEOvTSIRxgzkmCNv4+aZR6nrekXNV7uyXgKXPZF1I+vE+owzHIoi/Hjx8XxZJk9WuCUAlwPMeEHA/tZey2x+8hZaf3pqVMCUKZfoAhvnqPUIJp6Ymo7yPZj/qjfFwdm0cCUrby3eR9Hj1vnNuYB5lzHfO7slgSPUIJ6ujty7lR6oen3nCc1nWtPY7ftvxOlJFca+SmG/PqMiUNPUJZmI/RB5y/5Fqj76f79Z/+eeq8HUrABWR9/Bk0+zHXs5aiM9qeUvyNAqStb592pE/MKQ/TLEd//lh26V7NVvRF992HoW2nN2ku/nHVFgwxrsQYA3OPLgWBKAEpW0M8SBliP5IepHEJmGRYiVlLUmA6eBErS69jRck1JJXdQPS+swjZYMeaYx8hpeQ6lpd8hTXl1zFngw3z1mRgbEQshkfEYFj4YhFePyQ0AoNDwjBw3kKwcv1A/7l43W8OXpoZgFemzsQ0/xm48uH7cLlYF0FUGm2Hiqq+kpJAV5GAAqStvxzkHv/1E47SO3/JPIxjjm2ALRIVlqUCGjUV/KjXNx2eKRm2tAyNYjMAjnjsiX4LKb5e2Bzkje0ho2FeNB45UZOwP/ZtHDOykv10HDK+C0uwD25Z6GXdTJsIljjcydsBV/WdGiz6TYO4pZYAGnGEiRJMtqVBKj+bMIeGKRuvMSyehZJ27Ngh8uMxt6QsYEEPQxqodUGElpKZet/GS4Dgjd670rONaR3o2UuvK3qEEnQT6kiQJ8GEHBPqeP+QX8IcqTc8p0coZbp5c7ooMHbgwAHhTXju3DkBdR4U5tv4HlavaKoEJFCT70NQzbmZYfH0SDx16pQAcwSh9PJl7ldZZEzqDY9KV+6vK1I+UmfogS7XGnqEslASPW5ZlIrgmZtuTOfB3MZMU6DWGjlCO/HRCZRdvYYeOe+5/imruELLKUEvq8pB2voGasf7xG9byp/Wcsqm97QXf67tzsfjO97D75PTRN7RUcZlAo4+2GPUDVHl80bH8XWsYm/Cm6blmJWQiljHSTcgLb2GFfkfYc6mbESb85FSchXLym4gqfQ61pV9Cf/k3Zi3eivGhC/BiPBoDA+LwrCF4Rg8fxEGBi9Av7nz0XdOMIb4BuEvfoH4w8wAeL01BVu3rYfLVdFqzhqdeDZRP01JoBkkoABp668GuWd+rWWfvjPavAdf5JoELKpQFeyb7BWowGZLg83men8JSBOQNX+sG5DOkYCUHqQEpG/hiHEq8hJnITNkNM6sDUbFw1SsrycNhdMah1sH0+Cs+KpmEm09QEojnN4v9DqiwSiNx5Y+6oGs/FxCHX4PeulkZ2eLPHkEOoRqDFdkER5508MEea4MVymdtjlS/hxPhAgE17L6Nb0UCRzotUigw7Glh3n6saYfF/rrXfH8frKQOkO5yLy69Lo9dOiQCPFlWgKCNaYp4E3qhtQVeU1eb5sRoz6VEpBzMGEoQRxB6JEjR4RXPDcPpEeohKDsezb9+NCfd0Vd8fzNev2Qj0m58b7cQMjIyBAglBs2nK+YI1RGH8jRKXWGR/YVm9IbKZ1OenS58OHXd/CjnCP4kbkYBKTPKEDa+vZpR/1Ex4nvabnFWVp2MX6XcQDDEpIxwmiEl/Fe8CkB6IOO9CD1YfV6YzxGL4nH/LXbMTt5F1aU34DxeAXCrKUYE7YMy/MuY1nJDZGTNKn0BlLyPsbkmDWYnbwJIxZFYXh4NIYtjMCQ0DABRwUgDQpBP4bX+wXit37++J9p0zB99ixcvnAGcFaJYLY6ghg6qeKrn6Uk0F4loABp6y8HBKS2sjup1m2otEWi2swK9izSFKcgYT1AS8HP5oKT7eF9CEhNgM2IjDneWOM33O1BOt8dYp8dORH7Y6bgsGka8pJmY8dcH9y0JKIiq/m+u9Mag5t7VqPq5hetPjPT2OONHkkt4X0kDXe+t8wXSQOV3k8EOjI/KI1ThitKzzZlhLb6UKj3A+vrC4JQwmt6WDG9AaE2gQO9femJRQjBvpZgoi5oIeGFOt4t+OKpMyaTSehmcvIqUV1chvjSi5qehRKEcgNBgZt6h3GrPqCHavoP5nV6IjKdRGlpqUgnwTzJ0ouaodye4fFKb+7vESrnF84hcuNF5lnlNc5HMj8oU3iwwBhBKDfd6NnODUJ1a1sJSH2R/0c8vw03ejjP1fe45/Obfr8aX1VXo+/efPyAgDS3VOUgbX3rtON+IkK6aTlF03s6ij//5QYrhjGs3mSCF0Pla0LsG3dchhE1Vex9lsQjeG0G3jWsxoqCy0g8fhsrCz/Hqvc+wPKS60gs+wrLyr7C2uPX4L9qN+Ylb8MbhiQMpedoWDSGLoyo9R7tP3c++gTOQz//OXhlZiB+N2MmBr41ERlpqaiuuAU43XNj67lsNF1z1TsoCXROCShA2vILQlbB97Vdec9oluM/fDrrvRc06/G//Kf16J2z2cmoZGi92YRKawzcuRmbDwIpqKhk2T7HgBuQOs0GpM0ajDX+I9yANHQsWMW+FpDGT0fWovE4aHgXN8zxqMyKRZWleTYRnJYY3LQn4c7VD1t9XpdAhR5LNCqbAqpoqEoDlUcCMhZL0nuEsiCUDFWUedvkd6gPxLW6UNQH1kqAfUSPKpkjlJ5WOTk5Iu+rDIuXgEJ/bMo46kqvlTpDfWEjHJVhvpmZmQKgsUDVJ598gtu3b9UJdCRckHpU23nqpE0kwH5g2g/mCGW/EWQfPnxYbAgxfFu/cSD7neOgK437pvxWOc9QdjI0nmCZxZK40bdnzx6RV5cQmn3AjZy6wBr7qa7rbTJo1IeKCBFC66tXrwqILfPqMsf46tWrxSaC9IhvaXG5UIUKOPHusZPobS4SgPTnKgdpy9unneUTgG7POcoins0ux8927kOf5SnwMSTAx5D0UIDUx7AMXqZEDDPFi9dPjF2F+WszMMWQiqQjl7Cq7GusEO0GVpR/hdVl17Ag4xB849Mwd0U6hi6MxuCIxRiyKBpDFoQL79EB80LRNygErwcEoa9fAF6aEYC/vPMuAgJ88en5D9zpvhQZbempRr2/kkADJaAAacsuDwcO9Nb2ledrtqJCbd+Zy3+XU/aFZi++NtHqcFVZE3AzJwrYmYivbYSkCui1T6Cn+qW5+6XSZsC1LBOS3+mHdbNHYPPc0cgInYCssDeRGzkRh5dMxh7jDKx6pw8ub4vCzd0xqDAbUGkxoNrW9Dyk1dZY3DEbcOdiMarhbNUiTXJmpleN0Wi8J2yThqj0ZuNR3pfGPA1U6anDx9PT00XRFwIBGjkEazROlYeOlHLbHCUI4FF/Xle/sM8IsekRSkBH6EBgR6+2pkCNrvZavd7wt8v7EurQK5Rwh+HT9KQmDKDcmaeVcI3eoAretI2+yE+V+sL7+nP5uDyyrzjfsXo5vajdYfGrBQiV/d7Vxv/D/F4pKx7lOd+H6w11hWsN9YaAedu2raJiPNMRcPOG4EwWGJP9oo6tKwHqiLxJfZHX5FH/OKNFmELnvffeEylYuJlK0K3ve/044jpE4N0qt5rfsqz0fWi2Qmg55fixCrFvWfu0M717enr3Z3NOxDy59xy+ZS3M+6X5YNVfNpnRJ2GNgKTjjIkYHxuPUXEs0rQc3jVtpGEZRhkS64SoLObkUxOi7xOTiMnGFASn7sKUmHWYk2xFysHzSD56EdG7j2J81Cr4J21G6IZdGLYwGl4szBS+GEMWRmFQyCIMCnEXZnotcB5eHpoxPQAAIABJREFUpfforED8fkYARk4egx1pKbWeo62ia+pDlASUBBogAQVIW3aJAB7RbEUzNHvJph/YCj74tiX/U81eXJmesxPIMuCLnCXA7qW4bYtVgFQB4q6TYsFmwMfborFq2gCsC/DGlnkEpONhXvQmciIn4eCSKTBHToYl7A3cyDIIQHrbYmxGQBonPFLvnNoPp6u6TQApPTcIbyT8lIYpr8lGSEYjxu2lkyuKvhCs0iNUnx+0ATO9ekobSYCGKgEcQ0xpnBYUFAioQy8dGqDsa0IICfD0Bqo6v3+or9QZ6hDlSKjDc+kRyjBfehIS6jDXZF3eUJ4goY2GifpYDwkQVhPofPTRRzhx4oTI9coNBObVJdCR8I5pRNj3SlcerCt6GUkISp1h41rDzRnmLmYOY6YjkB6hdW0cKL3xGLDt4C77iWsNU+ecPXtWbALZ7Xaxkcq8yRJ6S53R//fQjw15zseZW7lVbjWANOvSFWjWAgFIv6sAacvap53p3dPTuz+593hcN2vxZS2n5KOe9nz8s/3Ytd/vPoA/rNmGPvEr4W1cWlPVPlFAUVndnpC0vvB7n7hEeMclior2Y2ISMcWUgrmpOxGcsgPTTRsxLSENM5enI3jjbsxYsR5eYUswPNzdhi2KxqDQCAFH6T3aZ04wXguYi1f8AvHSDH/8dep0zPSfig/PnWgVFVMfoiSgJNAYCShA2qJLxHfzzj71tOP0Wc1ehP/KOgotuwT/ZjmMs/aVQFYsrmUnwGmOR5UtuuvAMQVCVV/bjDi3cSFS3h2I1EAfbJk7GjsJSEWI/WQciJ2G9NleOJsWhmu7lrgBqdkNSJvDm7Wa+X7NsbhZbIHLVQnnXUeMxsyeTX4ujRZ65/DI8OktW7aA+Q4LCwtFrkNCVP2NRun9mv656rzlJSD7goYpvanoDUp4TahDwEDjlCG+BDo0TvXVm2l88jqPDzJUpcHa1Y9SVpQb9YYglMBsx44dIrcuPamZN68ueMNr7CfPxzzvt/yoUZ9ACVDu9Kgm0KEXr4Q6BNqEdAzxpb4QhFJ3pI7II8eA1Af9ubymjm5PUMpBLzOuNdx04wYNq8aXlJSItASMPNDf2D963ZCQ1PO6/jXqvHkl4Clr3pdrDf8bsDAf1xqmYeH/BuZ+ZX9Tb9hkv+vHQGP0grpHL+3WuImx5nKh8Np1PG89Bi27HN+2FexoUQNNvXnnkQDwyKOO4kAtu8SpOQrKtJzSrzRHSb7mKHYRlv5qRw5eWrkeA01JGG5MwGiDEeMMRhCS0pu0PkAqrxOUjjYmYBy9SiMNGB+zFL4rNohiTFPiV2Jo2BIMioiGV1QMvMIWg3B08IJIDJzP8PqFYO7R1+k9OjsIL/sF4tV3Z2LElInYtGkNnNV34KqpTfAwuiZ052FeqF6jJKAkcB8JKEDaogvEL+xnn/oX26kzWnY+/jWrCD1sBQg2Z+K21QSXhSHD8XBa4lBpi1XQTIHTLjMGKq1xOJEShJTpEpCOwu7QsbCFv4mc6CnIjpyM9NmDcTkjCtd2ROHmrhjcNhtRYWmmdAfMZWox4OaRbUDV1+7cP/eZJlvqIRbboYcGoRpBQV0h2C312ep9HywBaaDKP6A8EiQQ6LBY0vvvvy9C461Wa23RF4I7GqZ6j8bGGKVd+blSbnrZ0bONmwcEOoQAeXl5wjuKHrnsB4Jp2T8P7lH1jNaSgOwTCXQ4vxFe0wO+uLhYeCkShBLqENpx3LPfZdPDna6sEw357VJmPPL5BMbSi5rpJA4dOiS8qFlgjGsNPanVWtNamtC4z5F6w6PcPKD3O73gGRpPr3im1mGqEJmGhRsI7Pvm1hm+7759+1plfhUOpC4XLlVU4Vc2AtISPOYoer1FDTT15p1LAtYCL81eHPt0dvm+x63Fh7Tski80WxE0RzE0e0HVv2cdvvnbzTb8cTlB6TKMNjYckBKUMtyeYfej4hIxJjZBVLf3iTbCOyoO3tEGDI+Kg1fEEgFIRWh9aAQGhIRhQPAC9AsKcXuP+s/Bn2b649WpUxEUMA0fXzgrJghXm1khjZuf1LOVBLqOBBQgbdEF4hf2vKf+t738lJadh5+Yy/CM5Rgctk0inP6OzSS8SF2WGFRYTV0GjjWHB6B6j2YChW0EpavtJhw1TsOaWUOwPtAHGfNGIXP+GFjD3kBO1BSk+XvhYNw7+HR7JK7tiKwBpCZUNFORJo6fakscbuxbh+rb19rkr4mnRw4NIl6TBlLXWYTa1y+l/KVnG/OvESoQZBPM0eOKVeNpnBJESE8dvYdbQ4BGV38ODXnZKAsa+oRk69evF/Kl5y09CVks6fLly6L6tdQX/WiROqP0Ri+VtjlnHxBWy6Iv58+fF17UBw8eBKvGb9q0SXj9Ulc8vUI5Bpob7nQ2HZP6Io+EoMwfKSMPZNX4srIykVuXMJr94XljP0l9UWuNp3Ra9z7lz1Q5BKH0BuVmKb3gjx07JtKwsNgiPanZ51xr6gKhfKylPKgJXQnYWwOmiyAepxM3nE781ZEHLacMPazF41vUQFNv3nkkwHR2uceDNFvpxy/ay6/+zF52+3s5ZR88mV14Q8suPa1ll3+h7Tl1pVt26Re/3X3o9iup2zEkYSVYjGmkIQnehsSathSjRF7Sb4bdexuTMIJN5DFNhHdMPLxiTBi+2IgRUUZ4RxgxPCwGwxZFYUiN92j/4EXoN3c++gbOw2s13qN/nu6Hfm9PwdbUJDirK1AF4tHGh7Fxo+vihQvIz8vDsaNHazePuXGs5vbWncvVp3VGCShA2rILRG75t7Ts43k9bEXobTuK/zEfxMfWVaio8RitbiNApQBjxwaMHb7/spfCETkZq/29sXGOD7YHj0Jm6BjYwsbBETUZ62cMwwcbF+KzjEh8uX0xbuyMwa0sAyrMzVPFnvJzWpfgTnYSnNc/gpMhn51xfle/SUiAfxb1TS8WGqjSOD1+/Ljw0rFYLMJLh8Yp4Z2EEp0NurTU79HLi+c0tKVxT3ky1+GuXbtE9Wumk2C+PIZYM0UBjXHZV/p+UuetLwH2Q10wjdfYV/SiZt+xD7l5wFQHhNyE3YQ2+nHQUmOts72vXm7UGTZekyCUXtQs6CY3D7iJwzlM9lPrjxL1iXoJyLlL6o58jPcJrFngiiCUoevcBJKbB1xr9H3fXsY1U5h4pl+Qv6lZj/wD5nKi2uXEsEPuKvb/aC7Z3bIGmnr3TiWBHaXPabuKnu+1t/w//sZe9NtejrJf9s4u/c33Lfl/p1lLfqHllv9WsxcN7Wkv/vwHlsIvfrXjEPqt3IzhhmUYYVwKL5MJI0wmjI5bhlFxSd8Iu5f5SJmTdERsAryWGEUbvtgA78g4jIhgeH00vBZFYvB8d2Em5h59fU4whvoFoa9vAP40azb6TJ2JaYHv4sL5M2B+Lw59ZwMtEJezCpVVldi3Nxeh84MxYdwY+IzwwkifERjpPRzjxozCbD9fbN+2FV9/TVDqhLO6qllVVb2ZkkDXkIACpC27PuSdfUrLKX//Z+Zj0OylCLDaccdmRKVVhdR3eMin4PbDez07lmH3/LH3AFKG2FvD38DO4FGwLpqIj7ZE3gtIM5sPkFZaDRCe27YEVH16FtX8g6IIaadd82icEuiw8jUrl9PLip5tBKHM+0pg5xkaL8NV24uh2p6/hx6CEujwvgzxZWEdhmm6Qeg5fPZZ/aHxEi502oHYwX4YgQ4BHEN8CULpRZ2TkyNyhBKcsI8JdagrEoKz79vzWG0v303CYwlBKT96hBIwsygf5UxPQoZW04udmzgyNJ56wpvSl/apUPSiZgoQudYcOHBAgFCGxhN0y0039n17X2eo463ikVYDSImLZuWfgOYowd9ZSi0ta6Cpd+9yEsgu+LGWU/yBll36lWYvxgvWI/j1FhsGLdsI77jlGGtIgJfJAC9TfL2AlHB0RKxJwNGh0XHwio7DiMia3KMLozBsobsw08DgBSL3aN+AuRjkNwd/9Z2N382YgQFT3sLOtGQA1W4w2gjb47PPriBmcZSAoWNG+2DiG+Mw8Y3xApS+MWEsJk98A2PHjMJIn+EImhOA06dOKveP9rlMqG/V7iWgAGnLrg/2s09pueVn/iMzD5qtEJm2zYA1CqJIjAJsDw/YlOw6tuyyl2GzvxfWzPYRHqQ7g0di14JxyIqYiNSZA1GSFICPN4fjs20R+CIjWniQfi0AafNsLFRajXCaY1FlNuDOhSLxJ4VepOrWMSSgBwN6WEAvKnpTsfo1Q7MJQvfv3y+8FSXQISCRQE/BnAdXvpYgR8pNHqXsaOyz6Au9BwlCKXN6SDHEVwKdjjGqOt+31OtGXTrDX8zr1BuZI5R5dQlCmeaAmwdr164Tmwfsd8Ic/XjgNdW+KQMpI8Jjvb7wupQhwRPTDlDO+fn5+OCDD8QGDueuukLj9aNT9qv+mjpvXglQJ6RXrl53+ClSZ7jWEB6yUBKLXXH+4zzIvLrsX9n3ss/lnNmRdIZjmBuLLX5zcpOa0QPVSD5xAZqtGM/Yy4Nb1kBT797VJPBsdulvfuIoufaUtfiWZivhOLup2fO3/o31PbyyPgve8Wsw2sCq9QnwjkvAyLilApTSe5R5SN3eo/ECkA5bbIBoUbEYXpN7dOjCKAzReY/2DQpBf/85GDArEH/09ccfp72Fab7TcfXCGTjhBH07XTQ+HmCAcM75/PPPEBQ4W3iMEopOmvgGhnsNwaCB/TGgf1/Rhg8bgjcmjMNbUyZi9CgfAUwvnP9AqC/nM3VTElASaKgEFCBt2fWBgHRP4ZkXzKV4xWLHRdtKVFrjoELrVYh7V/Wg5dj/KtOA9TMHCUC6KWgkts8jIB2PzaHjscF/GM6vC8XlzWH4bGsEvtgejRs7luDrzDjcyWouQGqC02JAtTkGX5/aj2oXd3LVrSNJgH/2GK5IsEDAQI8rGqcEoTI0XgIKaah2RAO1rYxpCXNMJhPYaOQThDLXIYuF0LONYIAglN65+jBfCXDksSONq87+XRku+8knn+DEiRPCi5ohvps3bxZ9Sw9GqTPsf9naagx2tM+VOsMcq9QZeggSlNEjVG4e0KuQ3oUShDKlhARxnX3sddTfx/7hPHfu3Dmx1mRnZ4P5Qenty/5l9IFeb+R609HGb13fl/M+f3eL35xAlasacFVi/4dX8Yi5AJrj+JSWNdDUu3c5CeSU/OJZR1nRi7aST5/PLsMLliLnty2FdzR7foVmK3D+7x0H8draHRhmXCGKMY0kLJVgNI6eo/EYEWNyg9HFBtCDdAjhaLi7cv2QBREYNH8h6D3K3KOsXN/fPwB9Zs7Gn2b4YvCkCdi1egWczio3GHXVRAI8IMSe60RsbIzwDH1r8kSM8BqK/n1fR78+r6Efj31fR1+e9+sjrhGUTn1rMrxHeGHa1LfF/KUAaYvPYuoDOpUEFCBt2fVBeJDmn/leVjnCLdtw056AO1aT8iBVHqAd2wO0Cf1XbTPi003hWDetP9YEeCM9aBR2hYxG5oIJWOvvBVv0FHy4cWEtIP3SA5AyPJ6tKYC50noXkN7O34lq5x2xk9up5vYO8GMaAtAIdFh5mR6hzLtH0EDgIAsl0YCTYd0EFNLI8zRY5XV1vOvxJoGOPsyXxj5TDrAY1Z49e0ShHYb4Mmz0fn+w2Zf61gGGX6f4inXpEI0p9hc3EAjkuIFgtVrF5gH7V9/fUmekvuj1Qz6mv6bO3R7olCHnHjZ6UXM+Ygg103YwRyjlzrD4+nRGryv1PadTDNA2/hF16UddX4nPk8WSuPHDfNRca2ShJI572eeeekHd4TXP651BVzi+OZ5b/OaEyD9KD9Jz12/jbzOPQrOXmFvWQFPv3uUkkFP+cy33RJHmKNqvWfPTnsotP/mDvcfPPGsp2KvtP12k7Tt9+vs5JUW/25F7+6UV6zHUuBxj4hIxOs6I0cw7GpuAwbEJGLrYBO8oE4ZGxmJoxGJ4LYrG0IWRGBIajsHBCzBo3gL0DwxBH/8g9PGdjZdnBuD1qdMwc8bb+PqTixDl82o8R13Cl/T+cfbvHT6MMaNGYdIbE+Dj7SUgqACkfe8FpISkEpwOHTII0955W3iSbli/XqhwQ+fDFtd39QFKAu1eAgqQtuz6UONB+q/mAmRbt6HCvgROCwFp0wBPU+CQeq2SfVuOAac9HqeXB2Lt9P5YF+iDzXNGYXfIGGQtnIDVMwaiOCUYF9NC8fHmRe4cpBmLaz1Ib2XFosJqEK1S5PJtWl9Wm2Nxe+9qOCuuiTyk7X6+7gRfUIIBQgF5Ln8WQ0tZ+IX5Kgka6A1K+EBDk8ZnXRCnMxihLf0baOTyMyTQoaHPqsiEZQyjZo485piklxQ9QWWhJPaL+kMtR2fbHqWu1NUfhKH08mJeXQIderVJaCN1p6XHWGd5f8pNLzu93hiNRqFH9BwkcGY6CXrjEqxJT1AFO9tWT/SfLnWmrj6RntTcPOBawz6VuUE7I+h8WP3kmsE80i1+Y6oPrjcArlc58Wcb6zYU7WpZA029e5eUQF5eDy0d3cVvz8vr8c/p5T21XDyqievlPcV1e9HSf7TmuV5Lt6CvaSW8jPEYI7xH4zE0xoQRi+PhHWnEkMjFGBoehWGLIjF0QTiGhizE0HkLMDhoPvoHzEMfvzl4xdcPf5jujwGTpyAjfd2D4+k9lK3iTgWiw8Ix1scHkye9IULphbdojeeo9B71GjYEQwYNcHuS9n0dfV5/BWNGjxQFnKZPf7d1iq15fHd1V0mg40pAAdKWXR8EID1+5nXzIXxkXwWnNRKVFhZpim+SB1xbAi712U2Dcl1dftW2BByImoLUGYOxPtAHW+eOxM7QsdgSNBJbA0fg/fULcTFtIT7eEtaigFTmIb1lS0L1zU9ViH0rrGI0VAkT6Nl2/vx5FBcXixyhsvo1DVSCOzbprfOwhl1Xe530YOKRRq008gnLmOuQRi4BGqsnM0covXIJQz1v7CO2ukCc53PV/ZaXAPuB/STz6p4+fVp4dLGaOUPj2b/sb+oMQ7vlOOhq4/9hf6+Ul9QZ3meqAXpR01M9Nze3psDYWTFv1VXRW4I4pTMtrw8N/QS51jB/JtOwFBUVYe/evaLAGGEoITj1hY26w/7ntYcdR531ddQHFpZqjTVBAlIeh+0pgmYtSmtZA029u5JAHRI4cLL339tPHH3OUopetgL8a9ZB1x/X7cTL8SvgFROPcVEGjIyOwaDoaAyKiMaQsEhRmGlIaBiGBi/EkHkLMGhOCPrPnos+voF4bcZ0/OGdWXj9jcn48KNLcFWzLGzDb59+8gmmTpyEiePGiZB5fVi9DK8fNGgAZs2cjklvTqgFpPQkHTSwH6ZMnohRo0aJdazhn6qeqSTQ1SWgAGkds2MzXhIh9qfORJt34ZY9Hk5LFKotRlRZTQqQKi/aLjkGKqwm7AoZi/W+XkgL8MGWuT7YHjoG62YMxJ7oyTi3PhQfpC3CRzpAen3HEtzcHQfpQXrHEie8SJsCmwlIXZZY3DKbUPXFhQdkAOrqC8W9v1+CAB6l4STPeZ9Ah15tNE4vXbokoBzDtWW4ogQ6hKA0wDqrcdncv0vKikfZaNTTE5QhvvS4JWymrFk0hN5tzA+qbu1HAlJ3+I2oK/LIc24eEFzTi1rmO6R3G4u+sJ/VxsHd9BBN0S3KkpsxhMuEZZyXCJxZnIqh8Tdu3FAbBO1HZURfeK4z0mOXUQdyreHGDzeACEKlJzXXGNnk/NmUsdOVXks9ocy4XnODpqVvApC63KHGc4rOoqetZEgzWmPqrZQEGiSBF9IPPfFizim7Zj9+S3OU0ZP5w7+1lVz53Y7cO79ftgH9Y5ZhUNQS9I+KqgWk9B4dFLIQg2u8RwcEzENf/yC8NisAL707A7+d6ocFq1LhggvV7mW/wep05tRpjBs5CpPGT8DggQPQTxdW7w6zf722qv3A/n1rASnhKR+fPPFN+Pj4YPfu3Q3+TPVEJQElAQVIGzRhNuZJLxw69ITmKH1Ocxz7aU9z6b/9wFH0wX5LCm7ZElBpMaDKYoBTwcEuCQebAvQ6y2u/zorF+oDhSPUbjnR6kAb7YNv80Uie1h/FywNwLjUEH6SF4cMt4bUepM0NSAlHmYeUgPSOxYg7H51Qa8FDSIDGKQ0nCXQIGHJysrF161YBHmTRFxpYbBLqdSUjsym/VRqnEiQThLJQEsPiGeJ75MgRUSyJ+VlZTZmAjXBaQjge5flDdK96SQtIgKCH0JrpDAh0mOvw0KFDYLEkevoSdOvBhNKbxkNRykxCMcqSRdvS0tKEFzXhWWlpKS5evCj6gHDNU2fY7UpvWmDwP+Rbsi/ouUtwfeXKFZw5c0Z4UTscDgFCOScmJyeLjTbPOZPzL681ZR7uCq+ljKgz1B3+XspT5qLm5kFrAFL61Um9S/rgCr5nyd/RGNtLPVdJoFkkkJTUQ8spydTsBeefs5fi8ZyT0HKOV2rZ5a6nc0vwH1vteDU+GUMiYjEoPAqDF0Vg8PxFojDToLnzMTAwWMDR130D8fIMf/y/d/zw58BwlFz+lAMcrkYS0ryjxzBq+Ai8OW4cBg3od09hJkLQwQP7Y+zokRgxfNg3Huvb51VMmTJJAFL+t1A3JQElgYZKQAHSZplPxZsAj2h7S7wfcZRaNGv+YW1f8fmfOUovDTYfrLpoT0GVbTGc5gRUWelBGqcAoYLEXWMMWExiU6DKGiuKk13fFo11vl5YP3sE0oO8sS14FDYEjUTqbG+cXDcfH6SG4ILwIA3HlYxIfLEjCtd3RuNmZgxuZcWA3qN3avKQPiw0FuH1lhg4LbGosBhw+8zhhs6Yne55NEikUVLXj6OnjjROCUJpnDJHqAxXpNeiLPyiPNwaD3NomEqjXhryBMs0+gmaCUJZNZ5Vx1k8hB6GBNP3u8k+lcf7PVc91ngJSH3Ry1de47vxnH1EEMp0EtKL+vDhw8JTkaHxhHYEEfXpDMcC4V5XgDMP8xulzkigwzmIocAslMR0Evv37xcpPJjK47PPPhObB3X1dH19WNdz1bXmkYBeV/TvyLWGmzwShDKdBHOEMs2BPg0LQZ7UGzln1jeGHvR4fa/rjNcpC33j/EIQSi9qFuUjcD527Bgodxbm46Yb+6S1buKThFe9C7ZPr0OzHlE5SJvPQlXv1FAJpKd313JK3tSyS8L/Kfd43Iu5J2O1PScjtb3nDNr+03FPOgqz/mnXgcv/mbz1q35RJgwPDYP3vAXoF7wAfYJC0T8gGK/5BeGlWbPxp+m++D/TAjBn3RbcrK6Gy+UUkLQxOnXyxEmMHjkKb06YgCGD3R6k/fu5K9cP6NcHo0d6i0JMA/r3ra1oL0Pv+/frI0Ls6UG6a9euxnyseq6SQBeXgAKkDZ0yH/y8EHTT9pWnaI7CL16wFX+o5RRfesxa8GmU1Vp1y74CVdYoVFkS4LTEKECq4GjXgKPsZ0u8AKTVBKR2Iz5MnY91s0ZgY8BwbAoagW0hY7F6lhcs0e/gVGqoAKSX0haKEHsC0qvbI3FtZxS+zlwimgCkTQyxZ5i/yxyNakus+G53Su1dfCFw/3waQ/SokhXjCeYI6OixSPhACEHDURmdjQeh0uCm7KRxz2vc1Weuw5ycnNpch/SSonFKzzZ6HMrwUjVI26cECENlrkP95gG9FgkgpEco+15Bz8brDuUmoRh1hjKlt63cPDh16pTwxmXVeG7mcB5rTbDTPkdl+/5WnNPolUgQRy9qbh4wnQQ3hTgnqrWm8Xoi1xgeqTP6tYYpJbjptnPnTrG5yfzfzM3KzQP2g+daUx/EbslR5Qak3LCtxombt/CE9bACpA+2PNUzWkICdHgKCemmAe5G+959/ohmLxqoOUrO9rIVXPrnjGz8H9Mq/Hl+BIYFLcSAwBC8HBCE130D0H+6P/q+PRMvz16AI+cvwcn0EXRIaKQS8f/gpEkTMX78eHiPGCbC5mWRppE+IxAU4I8RXkPvCa2X4fWDBvbHlEkTMXLkSJGHuZEfrZ6uJNCFJaAAafNOrdbid7Q9Jdd/ZS7GI7bjVT0dR6v22NJdMMeJ8PpbtkQ4rYuFJ93Der+p16kiSR1pDBBGutNKxMHpSERpkj/WzRqGDYHDkT6XHqRjkPzuIBxLmoPTa0Nwfn0ILm5aiI+2uj1Ir26PEoD05u7FzQxIl7jBLT1Sj2wFXK3nKdGSK05DPKIIdBjiS49EwgXp2UbjlGF19GCkkUXvLNmk0aUAz72GK43Q+gxTFgCh/GjsM48kvaDoDUWvqPfff1+Ei9I4JdQhMKjrxv6s77G6nq+uNU4Cnvqiv69/J15nXxEoMD+oBKHM60UQSo9Q6obUFx4lpOD4UHpzV2/0OiPlwmuUGXWGMJQyIyjjnMQQX6aTkF7UnLtu375dLwTV9yHP1a3lJCBlXZ+cObcRXMv8oHoQyk03udbI/pd6o59Tea4fM56Pdeb7+t8tdUUepayoL9QbPpebB4zqoLfYvn37BBShFzWjP7j5ybXfcz1h38lr9fVjy40g+c6uGoAEVDurcLmiGv9kOaQAafNaqOrdmkECj5mL/0GzFczV7CUbNEcpNPN7+NmGXfhjuAGv+QdjgG8gBs7ww6vv+uKPU/0RuSkDN6qdcDnda1FjVyTOoREREQJyTpn0Jug1KjxE+7wmQu7HjxsjKttLr1F57PPaKxg3ZhRG+XhjxsyZKh+9nGrUUUmgQRJQgLQZpsuatwhBt587ylZo2XlV/2AuxCO2E/iTzYbPzclgeLHTbMItmzu8vlp5UHYdD8ou3tcVNhOqLQa4LHGoyk5CTtQUrPMdirQ57hD79DmjsfrdIShfHYL31wbjwj2ANAoSkH7V7IA0RuQhpRfp7T0pcDnvH7bcoPm0jZ4kjVR+vDznkV5UBAkM8z158qQAoTScCOtYoEQaWjSs9IZYZzY4m/rbpMzk+0jZ8UiDVVaNt9vtwjhl0RcCAvZcSmDWAAAgAElEQVSDPtdhGw0V9bE6CVBHCAb0cIDnhAj04CXUKSgoQHZ2dq0XtQQ67H/Z93IsqONdCHo/WUiwI+VHmTLMl6HxR48eFZsH9MglkGZfsJ/UrX1JQL/OUGfkWvP555+LtebAgQPCW5FrjfSilmOC/S7P1bFhOqOXE/WH97kpw+gOprvh5gG9cZmeoGOuNc6a/y5AZXUlblQDf3IoD9LmM1DVOzW3BH685/jcH2efhGYrgWbPu/Fi1gH8yrgGf/VbiL/MDMR/v+uL/w5aiGMfXIDY/hYepGi0Bylnfm4sjRkzBpMmvoGRPsPB3KJuEPraNzxHZRGn4cMG4+23JmPcmNFifeX7qLW0fa2j6tu0ZwkoQNp8c2ZISLff2E8laXuK8F17QbnmOAFf23Y4s1bgK3s8XFmxqLDGoNKyFNWqir0CpF0EnFbYjG5Aajbia+tSZASPwnq/YUibMxxbg0cjZfoQbA8ehxOr5+Hc2rm4mBqMiwyx3xqGKxlR+KLGg7Q5Aaks0FRhjQdD/+/YEuGquKGbqdveIG/sHxnuMtMjtKysTBhM9FakJ4kEoRJGSDihN7jUudtIvZ/hTrnRS8dgMIgQeRr9lDEL7Og925h3krBAAgQOKnne2D7VDUh12kISILxmXl2mk2CIr0wnIUGo1Jv7jY2upD+eGwR1/Xb5HMqM6SSMRiNMJpOAOvS2ZTqJoqIiUShJhvhKzza9rniet9AQUG/bSAkwTyg3DximTY94pgiRm24M5eaY0OuLfjzUNV7UtXshKdca6gsbz+lJTU91QhLOVZ988onIRU0Q6qkjco3RX29k97bN02tyMxIkVTorUVEFDD5cWqxZ8l/+oa10pGYtGKxll73x3Z15P2o+o029k5LAQ0qAIfh7isO0987ghwfO4cX956HZiqu7W/Kd/7DJgl8uisWv3glA0LoMfF1xB66qSghKyij7h9Aw/qeMjY0RuUbfmjwRo0d5o8/rbkgqw+3veo6+Cq9hQ0T1enqPTpk8ScwXciP4IT5evURJoAtKQAHSh5wd63iZmDCPx/zAkQ/NVuj6rrkcBy3pqLYtFjCQXnQdKTRafVfVX80zBmLhssYAZiM+zYhBqv8wpPp7YVOgN7bOG41lk1/FfsMMnEyZh7Pr5uPC+gW4nLYIl7eE4fOMSHzJIk07otCcIfZ3fxc9ug2oMsfC9cUHqADDuwA4K+BC64fc8w/M/QwbeiDSs41QgfnDWFCBHqEMVZRhdjKsWxmd9xqd9cnD03inYS8hMo19Gqcs/MJ8h5Q3q1/Ts03d2pcEpN5II0APCggSCELpYVVeXi6gDgslMfUB9YUggiBPD3XqGy/q+r2bCZSZ1BnKhvrETRkCM+Y7PHjwoIA69GKXfdO+Rk7X/jbUE/YLDXDeeM7GtUamlDh79qzYQCCk0681+lzKSi8att5IfaG8uM6w8ZxzEWXLlBKMPmAKD+YC78prTUDxaWj7T+Pf956D9t4pfP/AWfzcXN63DutLXVISaH0JpNuf0rLy/vZbOeU//5a58PdaUl6PX9jPFmq2IvwoKw//snIn9p2/2CwLDOdkeufPmvEuvEd44e0pk/DGhHEChA4UIfevidykQwYNELlK33rrLVG5fsKECeI/a7N8CfUmSgJdSgIKkDbfpMokzrmnVv/IVsadJPxD9iHcsmxEhS1agdEu4i15F7wpuHpXFnFwMcWExYD314Rgje9QbGQF+zk+2Bw0EklvvY6i5Hk4vToE51JDcWHDAnzcaoDUgEoWfMpagsqLRWJnV6QJclbBCedD7fQ+7PpBQ5VGqjROCXX4h4jeicwltm3bNhFSR2gnAR5hhIQ6EvQpQ/XBhqo0UuWRMqNHKEEoK/myaAiNU3qDyuIVEsB5eoc+bH+r1zWvBKg3+tB45nnNysoSXtRSN6TeyKPUHaUzD9YZykjqizwS6jA0nuCMqQiY65BAx1NnJITjUd3ajwTkWsN5Tq41DNemFzXDt/VrjdQVqUtKZxquM3rd4bkEoZQ1c4AzPygjQPRri15nupreyN+b/MHH0LKO4CfmUmj2fDydXVb5U3PJq81ntKl3UhJoRgmEoNsjOSfMPUTI/RHMKjiFSmFFNG3dk3MBfU+/unEdISFzMcpnhGjjxo7G1LenCGDK44TxYzFypI8Ix58yZYqIKuM8r25KAkoCjZWAAqTNNzsSkO49vvpH9pPoZiu54J2bCWQuR5XV7UF6FxgpeKZk0XXGQIXVgGpLHKot8ciLn4XVs9yAlHCUkJSwtGztghpAOh8XNyzA5U2L8Ak9SLdF4svt3/Qg5XuyVYmcvk2XZaU5Fl+VOgBXFQQgdbnxaNP+1jR8MmbxBIad0nuEXlebNrmrXxPk0MON3qE8V0bpN41ST4NdwhseKTMJw/g8Gv2ygAWNU4b5EuoQDjBstK4b/5xKg00e63qeutZ0CehlXde7SQhKCEeowHBTglDqDsN8WWCM/UzPNunddj+98Rw7XVm/JADT6wyvMdUAq19nZGQIzzbmCD19+rQI82U/1GV8yX6U+iKPdfWputZ0CdxPvnyMwJobbixuRQ94pmGhZ6/cQODmEPtd6k19OiPHiNKTe4uueeqMPvKAeXUp69LSUly6dEl4shOG1nVjX+n7Up7LY12v6YzX5O899Nk19Mo8jN6WUmi2ottPOEqrfqwAafPZrOqdmlcC6eiu5Z44+jfWQjyaexDmz66KwkyNr1v/Ta2mTrj1woXqqkrk5tixYH4w3pwwDiO9h8Nr6GBR4X7C+DEImD1bOFTQruBN6tM331VdURJQEqhfAgqQNt8EKQBp8erH7CegWQudZms6btsMcJrjlAep8iDtsmOgwmYQ1eKrrAnIjpiI1b5eSAsYgS1zR4liTeaIKShZM18A0g9SQ2sAaVgNII26LyCtrAGk9AJtEnS3xOIaK9k779QmU+eea2sBUob/0kjtyoZnU387jXc2GqcM8SUIJWzes2ePyJVHMEA5y1DS+hdF9UhbSYB/5Nk/bPQGZcGRK1eu1FaNZ7Ek6UnNTQPZOHYUvPnm5sH9dEoPh3nO+YeAWVaNJwglgK5v80AZXW2lJd/8XEJqNoJQeoMynQFzhDL6gHCOaVgIuTk3Sp1R+tI4falLl2RY/KZNm0SBMbnpxlQe3DzQ6wjP9fe/2YvqiqcELn5dgR/bjkCzlbm624ovPJpTfuv53YWvNZ/Rpt5JSaAJEmBaPRCK5j7K9s/l5T1/mFO2v7u1ELPyT+CWqwrVrmq3TeE5uB/6vsgBVmOduHDlymUc3L8PNqsFe3JzcOH8B6hivlN1UxJQEmiiBBQgbcLs6PFSAtJ9Bat/ZDuOHo5D+NSSgi9y4uA0xzcN3ii4qOTXgceArGJ/KzMO2+eOxBr/Edg0xwdbQ8YiYeLL2G+cibLVITi9NgQfrCcgDcXldOlBGlEDSKNxc/cSfJ0ZgzsMia/xIG02QGqNw/Xc1XBVXRd5SEFjptXwKAS4U4D0/gYrDXrp5UQjn1CH+UEZDsriOixgwdB4ggGCUHpMERh43qShqoxVT8k0730pZ76r/lz/KbxObyr2FwuMnTx5UuQ6ZL5XgjoCO0IICUD1nloSWHR10KMHnVImUl5SZ6gv9A7kdc4zBDqEZhLonDt3ToBQepzIYkme/STvK72Rkmj+o15P9Oeen8QNBH0uaqY34EYQi8bJYkkcF7L/qTddXU/0uiH1w/OavC/lRp2h7AiWGRbPzRmbzQZuHnCuIgi9fv26iD6oa+NN9qH+6NmX6n79ErhWVY3f5ORBs5e6elmLLzyZU/bJd2wl/+Nheam7SgJtIoGnHKf/8t3cExu/n3My7Xu24s29rMWrv20rvviC/RgKv7gpItKIR5vX0YLvJlvdofOcb+qK7Khf09QjSgJKAt+UgAKkzTexEpAeLFn1T5ZTGGy3ocqWgEqrEU5LTSGYDgy5muSdp353lwa8rGIPqxFXNi/EuoDBSJ3tjfQgH2wOGYu48X9B4bIAnEgOwpm1wTiXGlIDSBfiylYWaYrANVGkiYA0pgUBqQF3rMvguvMpbnGWFHH2LFrRvH9tvjkBu68oD9K7cJTGKYEODVMarARk9H5iflCz2SyqxjNElCCUnlL0mOIfQnVrfxKQYEB6tnGcM7crPduOHDkiCl8RhErvNva58nC7qwsS2DzoSJ3RAzDCMaaTYMV4elGz0jjTSbCwG1MTEITWtXnQ/kZQ1/pGUl/4q3nOzQN6IrIoHyE2C/cQhLJP6SEvN9Wkzsg580HjRT3u1jHKS845lAnTSdz1oraKOYpzFUEo5y72h1prWk8nbzmdGLO/CJq9qPrR7OJD37eX5GrW4iebz2hT76Qk8JASAB55KufEouf2ncH3HGWnn8guPaM5Sko0W+GX0/PKcMtZLewI9c+09eYL9UlKAs0rAQVIH3J2rONldLfPOe6nOcqcmVm7AYsBt+wEpDFdGpApuNr0HJkdWYaVNgNgTcCp5ECk+A3G+gBvpM8difWB3kic/BpKVs7FyZS5bQ5IKyz/n733AK/jOq9FR7JVLFuWLEuWbfnKNfZ14peX2I6T3CR2nPsSl8QptqzCTorqsq1GsaOQBEAQRDkHhU3sIED0jtMBsIFEBw46CYBgBQF2Ev2U9b61DzZ5BIEUBaJjD7/hzOkza2bvjX/t9a8/Gs7rp9DDHlakwymCdDiBtLeizZu0Geq7+DoDVCp1uM+AXxZKKi0tBasnnzt3TqRaMzilSocBqkwplfueS6b+FB3ZPw6G9228NiR1aGlgt9tx4MABoVYkoUPSjvcH11uROd73z1D3zHR7TrYhiQsfc5WkGNVtLJREr0OqqKls4+QB/Sapomab4TVhW5GrVJfwsVomBgJU7pK8pr+r9+QBCTv2i97Xn21APp5u7eFOz1e2G/l+2WbkWEMbFipCSThLL2riT2Uuxxo5xvDukO2H+6rNjF17cbiBpeUN0CwVeMBa1fOApeKAllX6+BDRl3pKITC2CAD3PGq1r3rMWt6t2eyHtLzqy5qt2vWT3KKuIxeuij6DufWMItSiEFAITEYEFEE6cp2qH+79en7LB0/kl+Nszm7AEIYu8wZFkCoF6bQmyEmQOozROBT2B2xd/Bzils1Cks8cbH2XatIZqN3mi8advmja7UmxP713Nc4lr0F7aiAupgfjSkYIrmWuR1dO+KgqSB1GPfo76iHce0SK/Uinxtx6gCCZwdRIBsKDAzsZ4E3WrVTosNiUDE6ZriiLvpAIpdchiVAGp0Ol+N4aOfXKaCIgyQBvgkD+Hq/TxYsXBRHKAiT79+8XJB1ViyQfSNzxXh5qnaz38lget5w4YLshhnLygHYShYWFotCOVFGT0KEiVF4veY3UdnwQGKq98Ej4PH112deRCGWqttVqFX0hVdRUMPIe4/Xm9ZdtZyzvu8n2WySKJVlMvDhxwDZD/OTkAa0HqKKmArepqUn4GnMSh22G1+RWi2pPt0JmbJ4n/vqGE6zpcO0Rc8U5raDutJZV+dTIBW3qmxQCw0QAuOfzBTWr7iuogWa1Q7NU4TFTKXxLGyCMnZwO4T3qcSBVE5Fj02OoX1EIjCQCiiAdZu+oaRpw79cKCz+j5ec/qOUee4CpH/8rv2n7C5ZD6DGFw2UMRZdxK1wmpSCdzApIdex3p4DtM0WgK1uHTN+5+GDJ89i7bBaSfeYg5s3fwBj8Juq2ewjSZm+CNMmbIF03JgQpi6l1tZYOFGlyweUeO4KU6XuNjY3CG5BB3mQLUr2PVx4/twxQqYCi32FJSYlI8SVB4K0G5XDGQEiqQ0dyeFPfdXcIyOtCJSKL9dTW1goilL6vJEFJTJCIkNef19ybsJDPq+3t0+aJmyTEiBWVtrQeoEcoJw+obJOeupJ8k9eGW65qmRgI8FrwGnECgf6UJ06cEH1fdna26AslCcrrLNuL3Fft5PbtZDA+xE+2HeJKlTonEEiEUsHuTYLKdsJr492GJsZdo45iSAScTuw91YF7LZUnnzRXHNHyajs0Q/nfDz9oU59UCIwQAsA9nymoeVuzVPVpeQ2uh8xV7p9nH0TRtS7A1Q+32yHEFh6C9NaTMEPe9+pJhYBCYAIgoAjSYfeWj+fV/+wr+5uuafsqTmsF9hPfya/r0KxlF7YYct3XrfQ0jIYrN0r4kCqS7e5INoXf5MXPZdLhXGIgdi16BjuXvoBEFmjymYeo136DophFqN+2HPU7/XCDIE0IQHvyWrSnBg0oSMeGIEVOJK7VZXs6ZbcLLjjHyIHU85NUszBNlgqYwYHgeDxm4Cl/l6SXDOZlQCqVOpGRkYIIZeEXVhmvqqoSBXe8U3wnwEg3rQ9BEmgfRwz09vaK9GxeQyrbSIRS7SvVoCTxvAlReX8MtfW+f4Z6fSo/J89dbuW5ss1QRa3T6UQ7Z5ExtnlOHtBOgiQ0SR2Sa2qZXAiwjbHd0B9UZgPwuss2c6ftRt4r03lLrGTb4T7bDMcZKkPpSc1+idYdnLDxLpTE/k0tUwgBtwOFF67iszlHXE+aqvq1vKouzaKq2A87aFUfHFkEaKtnrvgzzdr4Nw9bKtOeslUh50KXpwG66I3fDze7JK4Dc5huUbTpo8VDp1CrVaeiEJgiCCiCdPgdprnhx5rVfkkzFbm+aqjAQ8Yq3Gs+iCPmZHSZw9BvjIHLGIF+k6pirwjOyUtw3u21cxsj0fDBEmx/57eIXToDictnigr2+tf+A7XbVgpv0oZd/miO9ceJ+DU4LQjS4LEnSLMjcf7Ibk/HLtSjY0uQMsA+dOiQCKhlyuB4BckMTr1XHgcDUxI63sWSmCbKQklDBaaSlJsiI+WkPg1eC14jkvBUIspiSbx+TNemwpfXlkSEXq+/kaLKe2C878XxagPD+V3vNsN9EstU2tIjlGm+VISSRGOKNYuLDV54nVS7GYzK5HjM68YJookywTWc+3c8PuPdZiSJTDUoLQeSkpJEITdaEbBIFSfdblUtfnLcJeooPwkCbrcTzde78U1Tkftxc+WVT9sqHZql9N+HH7SpTyoERgkBs92kWexnn8oqvLS0rBnN13vhcNEzvxd9cKNvgCe9UYD+kzQE9V6FgEJgHBBQBOnwe0tb7b9ohU34vqEU3zTUQDPV4F/NNnSYN6PPFAqXMRJ95lA4jYogvVuSTX1+8hKsTvqPhr6BHYt+jz1LZyB5+Syk+S9A9Jv/jbrtPji6bRkad/ujZY8kSAPRnkyCdO1HPEi7c8PQa4xAn0knVodZL/xd+40Rd+3z6jbocaVgM9DfJ9SjcI+9vTq9HBkwjmSg+nEEl3eAyt8lqcMUXwanFosF5eXlIk2U6aLSs02SONwOViXK18ZhNJsWP/lx+PJ1kghUg/KaUWHF+yovL08or3hteZ29VVq8B7wfj+T9N1W/y7vdsI3RI5TKQZLNLJZEr0MqQr3tJHhtuMoJBXkt5fPy8bS4kafYSfLaUdFIpeNUvedH4rxku2Gb4aQbFepUhJJcZj9FX92urq6PFBeTt4tsI3Irn1fbkUVgKHyHem5kf/XD3+aEAxd6HPinvDK3Zio/dY+t9qpmrvy34Qdt6pMKgVFCwFq5UjOVb33SVnNeM1W5n7BUuEKOnsb53n64xLjvhIgpOP4rS5wPN3T1SCEwIRFQBOnwe0uz/WdaXk3/Dw0Vffea7N0PmkoRbM4VRE2vKQpUznVZ18FliL5r8kYRhJOXIJze106PzpxIZPnOxc7Fz2PP8llIXTkL6X7zsemtZ1C3wwdHty+/QZCejF+DM4mB6Eheh460tbiUsQ5XMtbhelYounMj0J0b/iGCtH8EC4C5THpcM+rgunYZfXDAydyYMbb2o28aCcqPIzWHE6hS2SRJMH4/iTISOrKABYlQkjpUtzHNdyilzoQcw6bpQTFYJfnGa3X+/HmRos1qzCyWRJKOfnwk7WRat7z+w7l3puNnJGnMNkPs+Jh4UtlGf1CTySSqjdfV1d2wlFCp8dO0MQ6cdltb27QnSNlOZHthvyEzD1i8jf0S+yeqqI8fP36jWJKcMJjed8/EOfvBRCivD8ca+oe3t3v+PhiLo+1DP3odTswuqoFmLu36gsVeptmqvz38oE19UiEwyggU2Cs1W8W1p0z2Kz/KLsNv9tmRc6IDF/v64UQ/nO4+UIKhFoWAQmCiI6AI0uH3llmVTz1mqb/6l8bKfs1a2fk90yGYzGlwm1i9fhPchih02tbBnasUpNObJJy+5K7TpEdb0jrEv/8cdi6diXiqR31mI3nlHOx4/wXU7fTFsR03CVKm2I8XQcp7tMcQBkdbK3rghNPlHnOClCmEVNTcLSHFIJXfIVN8SYSmp6eLSr4kQpmuyArkVBl6LwyMuHqrQgcHS97vV/uji4C8HlTuUlV1/nwHWlqOg0Qo07VJbpOw47UmkScJcHn/yPtAPlbb2xeBkXiR1GFxMSrbSIRSEVpfXy/UuNevX//I5IFqL6PbDibDt7Otsj+djm2M7YaTbrSTIBFKX10SoXa7Ha2trSI1ngSb9zJ4nPF+Te2PPQLyenCs4aQbJ0pZII5/L+Tn5yMtLU3YsJD8rqmpGZMDJEHqdLqworYZmqkYj1lruz5nq/vp8IM29UmFwCgikJ//6XsONlfca6qseTivpvf+vKp+zWZ3PJ5b1ruguMF98MI19LhccDvHPrYYkwarfkQhMKUQUATpsHvLB/dVffMRa3XbY6YKaGY7/sl4GI3WD+Ay0Xd0IPXXFAHnCKrcFNE4fcnGyXbtnVRjmnSo2LwcO999FnuWzEDiitlI8Z2LhOWzkbB0Buq3+6Jpx3K07PZFy55VwoP0bFKQUJBeSAsWCtKrmeuFgrQrJ1woSHsM4TdS7EdSQSrarCEMPU3FcECmwYythJQKNHp8DhVkD1aVkgyjZyRXBqhUt7FQEqv40leS6YpUpDLNl36HDFCVUmdijN7ehJr3EVG1y7R4KtEaGxtB7z3aHJDcloVfSHrzenuvQ90v6jkPGcp2I9sOMZPthvskQukPSmUbSQASzyyWRHKARCgJL9VmvO9QtX8rBEgwceH9NNXanmwzJMd4bsw+8J48oIr61KlTwo+aHsck2SQet8JLPT/6CPAa3Oo68BpxQpaWBrx+nATiZBDV8Zx0ow8s+03vcUbu0yv9Vt87kmfldrlFJs+eltO411SCz9pq2jVD1feGHbSpDyoERhMB4J6v7T/1s4fM1T/WDtb9Wsur+Pcv2ape+19We4tmKm//pqUcwRVH0Xy1Cw6Rak+PUhfc4t9AIaexDTlGsrmq71IITDEEFEE6/O7SL//T3zHXZGpWEqSV+IOxAFfMmxQhqgjhaW+pwEkBp1mPHoMOpoCXseu957CX/qMrZyPFfz7ils5Ems8c1O/wRfPOlWiN9cXxuFU4uTcAgiBNCcGFtHW4nLEOVzNDxoQg7TNFwm0MRXe1VdSvd4nyk2P/10pubq4IShiISkKHASofk9BhcMr0aZmuSDXHiRMnhCKUROjg1PjbBUlTbDSbFKfD60HijemKUqXDKuasGk8ilMpFBqe83iQkeO258l7gc2q9PQYyiJeYkVAmniSuUlNThddhaWmpsJOgNQGvAycmvAN+2Wa8n5sUN5c6yHFDQN4rVE9OxjbqPdZwn2MNsxk4YcdzIikm7SRY5I1EqPfkgWwz43YB1A9/BAHpRc0+jpNuDQ0NYtJNEqG8vrzOcpzh9nbjjCRM+TeKnOT7yI+O4BNU2vEvMFv7BXzJVIz7rTV9mrX2l8MP2tQnFQJji8CX8yu+8ZTVfu5TpspzmrkK95iO4Af7iqFvPoWzvQ5R4d7tdgzUPaCylNZeYx93jGCzVV+lEJgiCCiCdPi9pbH2sW+aqjo0WxkeNpUg3pgJl0Gl0082paM63pFT5fabIoV62mUMh8MUiYuZEdi7+AXELZ6BhGUzBUGa5j8fu5fMQLr/fDTs8EOLIEj9cDxuNU4lBOBs8lp0DCJIO7PDhAcp1aMs0tTrVaSJROxIXEP6BsOwHp1FaXC6nBgvgpSp0yz0wWCESg4GI1QSMt2tvb1dKAxlcCqD8ikyGk2q05CEgAwU5ePB14TkG68byYUDBw4gOztbpKGyarz0m5Wk3mQkVsb6mNkuuPJ3ZcDOwD4qKkoE91RSUwXFFF+qqFmk6tKlS8KiQCrbBl+jSXXjqYOdkAjIe6qsrGxCEaTebcW7rXICQWYg8HlOIJjNZpFSTQsWOXkgVdTy/CYk+FP4oIi7XHmact+bnJanz2tFIpT9Hv+O4IQbJ1M5qUoilNf5bscafp7qYZKvo35PCKtGN6qvXsffWEpxv7W6XzPbfz38oE19UiEwxgjklv+5lm/veMhUUfMDQ7X7MXM1NFNZ/V8Zy/DM/gqkn21HDxWkLmatsZCTQxRzUhSp7NXUViEwXggognTYveWjlup/fuBgEx43leGvDYdRZY4DDHdfTXskyB71HSNH+iks7xzLPlMU+o16wBgGhzkSTXGB2LXoWexdOhOJy2d5CNJV87F78fPIDngJDTv90LJrJVr3+KM1fg1OJQYKgvQ8CdL0mwrSmwRphIcgHahkT3J0pAjSHlMMYAhB54F4uJyeypNjPZPLgIPeoCR1qPogoSMJuPEaItTvfjwCvEZMyeZ1IxFKtRWJbVoekAiVRJ63GvR2Sh1vIkPte4J6kqCcOCCpQzxJ6NCDlUQAi75IFTVJAkmEfvyVU+9QCIwMApIsIrk4Udq2JEHZbrhPoiwpKUkQoVStHz169EahJNlm5HmMDCrqW0YaARKTVPDS0oDZI5x0o8KX3q+cHGLfKBWhd0uG3mrsYZYDJ2nHZnHhRE8vfm0rxf22GkWQDjtiVR8cFwSMdV/RbPam+01VO75nrHT8ZW4F/jy3ou+Lhipolko8aS7C8qI6lF+8juuAR5gh0u7HpnWpX1EIKARuhYAiSIfdZ37dWPPzhw8dx7ZhqzIAACAASURBVA8MZXjecAjnzZvhNIWNiJpNkXJ3TsoprCYOVkxTdxh1gDEUDnM0CiPfw65Fz2Pv0lmCIE1ZOVsoR3e//zxyg15F404/HN+1Eif2eNLrTycFoi05CB0pwTgvCdKs9RgLgrTXFA0qX7vztsLVdx2s0TTWC4k2SYgyUJXBqtyX27E+rqn+exLn250n38NrQyKBPqEk5Oj1yuIVLE7CoJTkHbeSIJHqLe9Ac6jnvF+fLvsSI57v4EBePuaWyif6r9Jbl4QA1biDbSR43byvoWwn3s/d7tqq1xQCd4uA7LupVuZ9S0JyLNoyf8v7d/iYfQz7JPZNBw8eFH0VJ9wGL7Kd8PnB+4Pfqx6PHgKD+yk+Zh/HsYY+ofRFpiKeynjahcixxvse874PRnuM4b1Fb/MxWdxuXHI48cyhamgWpSAddsCqPjguCHwuu+QH3z58qv0Rc5VNO9J0UjtY36UdqO/S9jde12yNFx61HWvXrNXn/yanyLW95jjOOVxwMcVeFIn1WEx4QhH+7xyTJqd+RCGgECACiiAddqf5PWPDz7+x/wQ0cylWmE1wCVUb031HJuVXEX8Th/hT1+LOrkW/OQJOYxhgDEefeQOSfGZj1+LnRHq9IEd95yBn1XyhKk1b/SqO7fLFyd0rRXr9GZFeH4C25AC0pwXdUJBeywq9QZB253oKNDHNvm/A53SkFKQwhKLTvAlusx7ua6fVnyLTYISUpMBQASoVMiTjamtrhUoxMzNTqBap0iEhweBUrt7BqTdZofY/6hdKrLgSOwb6XBnQ0w+PKaEkdKjCpT8riWhVXGwaNMQpdIpdXV0fIizvtg/wJrtkfyPbDckyWZiP1cZZMZ4ZCEN5UU8hiCftqcjxRp6AJEJ5vZgaTyW8rBjPSSHpRS37y4kyzvCepOXPaC+CDnK70e92Y0FZLR4xV/X/2KBS7IcdtKoPjj0CiYmfeuSA/Qta6dmHtNxjn9eMhY+JNb/iUc1U9VmxZpU+pNnqUr5srMR/WcuQ0nIGncKLlCn3nkJONCt1Q3hOjHazU9+vEFAICAQUQTrsDvNhQ/3fa/uO4VvGQqTa0uE2kERS5KgiE++MTJyKOPWbaDERDocxQqTKb3/7vz3V65fPQorPHGT6zUXu6gWIXfwckle9gqZYf5yM9ZkwBGmXeSPc9E8926j+FJnCQ6QMTJmOzXRFBqcM+OgfyAIWTFdkEEhfS64kJEh0eAeo3vt3S4JMxc8TH2+MqASl8oieeCRCbTYbWCzp+PHjgggdiqTmc96K6il8S6pTmyIIUPlHWw3ve/9O27dsM3LLPogTMvSipu8jbTuoWq+vrxceoey/Bi9sL1JhPbhNDX6vejz6CMixhhNuVIOeOXMGjY2NOHLkiEiNp1WIHGukJ6z39b/Te2cs38fjo0XDaC9COSe8Gd1YWd+C+80V/d9VBOmwY1b1wQmKgJ/fvVpBzR4tr/qaZi53P519CLML7X2FF66h00WStB9wkSgd7Ranvl8hoBC4iYAiSIffY9rsP9UOHMNvcvehzrITbiPVc4ognYrEnzqnT0L6RqDXrEdJ1FvY+e4zomJ90g2CdB4Ma15E3OIXkODz4g2CtDVuDTwK0kCcSwlER9paXMhYhytZ63E9+/YKUl6bfuPde/+yQFO3OQYuKkmbykT1VAz8f7PDVHsTDYHBJJok1ORx8jGDUxKh9AhlJV/6tlERSi81WbyCASYDv7EMNCfzbzGoJ15UtXFLEpn7ktQhyUyMCwoKRGo8iQH6tJK8GXyN5LVSW4XAVEAgNTVVtAXv9j24b5Hthlu+j/0QVdRMo7ZYLGLygH6mly5dBAu9qTYzce4Mjjneqzwy9m1UEEuPUJl9wAkhXlsW5eN9MPhe8L5PJsM+j5/36KgvLsDJSTK3C1taz+BBS3n/txRBOvyYVX1yYiKQn//gVwtq854yVTVp5tp+zVILzVjV8VdGu8unvAl117rQ73bA7einGcqH7IRGvQ2qH1AITFsEFEE6/A7TWvlz7dAxvJWbjyvmaPSZWV07UnmQmj4JmabeO5XIV6fRcz27rFHI8p2F2PefR8KyWUhaMRupvnOR5T8PxoCF2LPkeWx8839wPD5AKEhb41bfIEjbU4NwPj3YiyANu22K/UgSpPQhdbOS/bFSz5CgpmwnzdBIEqGzs1N4o9Ef1G63i3RtFrBITEy8USyJhIRMUZ3sgepYBtPEithJYoeEDpVtJHToD8rCVPQIPXnypKgaT1KapI73QlJBLQqBqY4A/SKpBpRtxnvygIWSqKLm5EFeXp6oGk/1Oi0l6BPKfkwtExcB9mFU7tL+o6OjAySxKyoqhA1Ldna2uLZUynOiSHpSSxKc/TWfH8t+ezR+i/c1+33an4zqIghSejI6kN1+CV+wVvQ+Zq7+t+EHbeqTCoEJiEAiPvVwnj34kbza/scsdXjC1oDPWewuzVLVfY+lBj/fV4etx9txst8xqs1NfblCQCHgjYAiSIffWxbU/Fw71IK9ORnot6wHC9T0K3JQEcTT+B5gkSOnSYeL2RGIW/R7xC6Zgfjlc5C8ci7SfOci228eDAELse7FX2DrW8+iJX4VTsT54ER8IM4krsHZ5EC0p67F+YwQXJQK0pwwdOaEodsQgR6Dx3t0NDxIXcIeIBLOvE1wtzcKD1JF53gPFqO/763K8d6Xv8znqNJhgMpiKEzPpm8bFaFZWVmimA9TUiUxIcm80QgSp9p3egfuxI8rz5HPk9QhySyJUKb4nj59WhA6LCRyu0Vex9u9R72mEJhKCDQ1NYn2Q4U6idB9+/YJEo1kGovbcPKA7WKo5VbPD/Ve9dzwEZD9ErdSnSuf47dyn2MN/UHp68prV1lZKRTxGRkZYqzhJBH7SUmAyz7Te2yQ/ap3n+r9+mTc57nw3h6q8Nfwr8hHP8km4na5WSoDDVeu4X8XVHVpefafDT9oU59UCExQBEyVCzSbfbFmLH/10X1Ht34x377j/n32rZq5IkrLa9T/tcW+9bWi+iM5py+IomVut1PUbBJthE2Hc9FuTxmnoUeWj7Yv9YxCQCFwOwQUQTr83tJa+d0vmyr7yoyJcFjWwWmMFuTQVFIEqnNRCtdPcg84DWFwW6NRtXmJKMQUu2wmElbMQYrPXKT7zRcFmjL95yPiTXqTzkVLwmocj/fFqb1BOJsUMECQUj26Hpcy1uEqU+xzwsRKgrTXqBPFmUaDIHUaI9BjjIK72oi+jhZliH67cWMUXmNAOnhhcMpCSfRso1+l1WoFg1MqsEiEypRFSYQOFaBOxgB0rI6ZuFHlRJ9V/ia9E5kOKpVtxJ22BEwZJakjU30HXyf1WCGgEPAgwH6M/RbVhUy3Zpsh0TZU/6YwmxgI8Now+4Be1OzziouLxViTlpYmiFAqQuVYM5WIzrsZZ0gOE6/RXFikibVqHHDgQncvfnag1qFZK/9j+EGb+qRCYIIikJj4KXlkPyrFfVpi4v1aael9Wn7+p2+stpq3nrZW4+3DtSjuuOSpkyC8SZ3ogwt9Imr56N/Ro9lG1XcrBKYuAooglX3SnW+zSh/XbI1PafnVz/3eegQnzbvRZ1kPl1GvFKTTWD35SYjEqfpeqkf7LDFIXzYDuxc/h7jls5C8YrZQj5IgzV6zEAlLX0Ba4KvY894sNO7xR2u8H04neAjStuQgtKd+mCC9Rg/S3HChIJUEKSvYc3WY9RipKva0B3Aejkf/8TJ0dpwE3EwfU39sjPbgRwUiiQQqq6gIZboiCToGp1SpyEq+JPPkqojQj1aHHyrYlcE8caPKie9hoE8iNCkpSRSkKioqxrFjRwURTZLgViToUCqr0b431PcrBCYjApIM5dZ7nYznMtGPWWJ9J8fJvk3asHCs4aQbvTSZLk6PUI417DPZX8q+U/argx/L56frlhiNdiX7GwSp24EupwMLyo5d1wyl/3jnwZp6p0JgCiGQV71Ay6tza+Zq/MRYirCqBjR2dUFEKi433E4XXHDQpfROukP1HoWAQuC2CCiC9JP3npbap++31v65ZiyLWGE1o8u0Eb2mMMCgQ69FkaRTlfxT5/Xxatp+cyTOJa/D7oHq9QnLZyJ15Syk+85Fuv98ZAe+gu1v/xaHYxYLgrT8g+U4kbAGZxPXCvXouZS16Ehbd0NBSnKUCtIuQwS6jbobKfaSIO03e4qijUSRpmvmTXDV58HRXIqujlMAU1jUMiwEvMk07y/g80zLY2B1+PBhUcWXalCmcDM4ZToiA9HpGnR+0vMmXjKFk5+VQbynGnKUIENZLInK2+rqapEWTzWoVLZ5yBvvK6T2FQIKAYXA5EFAqnM5tngvfP7Klcs4evSo8Eem1UFcXJwYa6h+/KR9rXr/zUk5jjmccKPSdjQXcUXpQwqXsDzyqz3e/4Sh5NefPGhTn1AITH4Ensi3v/GkudylWapPiEJO5gr82FKErUdb0d3vBvrcopgT24taFAIKgbtFQBGkd9xrPmQu/7GWU/kfD+UW/0YzVf2tZq7s2mRIhsMQhj4SpLmh6DErglQRiR9PJE4ZjAaKMvF8mKLusMSgPPo9xL37e+xZNhN7V85GxsrZyGKBptUvInP1S9jxzjOo3u6LpKXzYV77Gk4lBaKNCtJkVrCXBGkIrmSECHKU/qOCIDWMPEFKxSuPvc8Qjp7SLKCpEO7mw+jraFUepHcxtrB4A1NM6cVXUlIiVDr0sGSqIkk8WbxCqhq9ST4ViN4MRInFYGyIH9U7TIuPjIwUgSpxTU5OFspb+uRJr0N6tQ5epKKNz38S9dXg71GPFQIKAYXAeCNA6w8WuGJqfFFRkfBJ5qSQ9KLmGMOVfSb7UzmJJLdqvLn1eDN4rCGGzD5gdkd+fj5YDHE0FxeVcCLF3qOI29R8uv8vDIf/U6Qc33Hkpt6oEJgiCBTUvK0dOoEnrNW9jxU2QTt0FJqpAvcaSvCLQ+XIbu8Q+lEpIPUoSb3UpDd2uXPjwWg2YfXdCoFJjIAiSO+s58zKf/zJA/VntAOteHq/Hdq+Znw9+yBqczeiy6CHOzcUbkPojQJFI5X2O2WINJV6f+PemCrXlOSiyxiBflO4UFC7jGHos2xAlv9cxL3/nCBI41fOQZLvPGT6zoNh1XwkL5uBpJVz0LBrFdL8X0LSynk4uTcQ50iSJgeL9Prz6etwMTMEVzPX43pWKLqyw9CdywJNOuFBKv1HqSIdroK036SHw6gDDKFgYalu6xa4mg/B3VwEd1M5ejtOwuUWf55P4s797g5dEmlSDcotVypzuGVqPAm469evC59KFksym80iLZ4BKQk8EqEyMFWB6IcDUW88GIh6P+a+fI74kSTlSuUTbQdYLZnqnVOnTomU0bu70urTCgGFgEJgfBGQ443ceo87HGtIhFL9zuJwZWVlyM3Nxa5dO7Fhw82xRvaZg/tS9fjWY48cW4iR3JdjDbM7iDOtCOhFzcyDMV0ohBNVaJyCzjGfasf9edXQ8uybNeDeOwve1LsUAlMEAUvpI5rJ/iPNVvfDh0z2Xz1gLPvlE9bqrAdNdrdmtru/lXsEfyhrwLHOHvQ5XXC4euFEL1jQSVj8C17UBbj7wdJnalEIKARuh4AiSO+s57QWffFRW9UJzVSDrxmPQMuqwL9mmHDWsAHduTo4csM8KjRTBEYi3XeqkGjqPKa2mtRpDEe/KQJ95gg4zRE4lxqMuPd/j71Lnkf88llI9JmDFBKk/vORu/pF7Hjrv2Fb/0cc3bUKxpA/IPb9GTi62/+2BGnnKBCk8r4kOdpj0MNRmgpXy2G4m4qApmL0n6qD41r7tJ9lZbDK4JRFR+gRSpUOU+MZNCUkJAg1CYMpknhyZZAqAy0VmN46MJXYEC9iJ4N7eoTSD08qQkk8U6lz6dIlcR1kSqn3sM7rpBaFgEJAITBZEZCTbvQIZWG++vp6FBYWismg+Pi9IvuAfaYcZ7z7TNmXqu3txxuJGbfESo41qampKCgoQE1NzQ0bFk5+8prIRY4xciufH9WtJEiZZO9yo/zyNXw/r7pVM9f8g1bY/P/4+fnd+1BezetaIm4UuLmzgE69SyEwNRD4Yl5N+ueNFZ2apbJXM5fjO4YifNtWhND6VlzpcQBOEqJOOAAwn6ifUQ3bleJHR7XrUl8+FRBQBOmd9ZLWoi/eb6s6cZ+xEg8YCqFllsEnIwlXs/XoygpHd044Og3h6DRGoI+pxkoxqTCYFvdAOBwkSE169JqjUaj7E3Yt+j3ils1A4opZSPGZg3S/echc9SKyA17Gjrd/i/Ity9ESuwoHdYuQsGw2SqIW4VzKOpxLCRb+ox9RkOaEf0RBKlWkLNLEtjacSQknj9kUhZ59u4Cj++FqLharu+kInM0l6DvbMKUJUgY6ciXpxrR4+oNSKcLU+PLycpFGx+CJHqEMqjzeljdVoZLUY7AlidHpHKSSGJbnL7HhVq4yMOX7iCk98Vg13mazCSsC4k4immqpwYsMTL238vrJ5wZ/Rj1WCCgEFAJjicDt+iISbhxrpBr0zJkzwiOUCkX6JLNwHFPjOc4MlYEweOLNu7+V/e502g4+fznOyC2xYNYBxxraDtCHlQUQqcBtbm7GxYsXRVG+wfeH97jifT29nx/8mVF57BIZ9nCT0XG50drVi1/sb8R9xopz2oEG3G8oXfKlg019mqnqs3cWyKl3KQSmFgIkSB+0kCCtcGmWSpdmrnJr5lp8Lbfs+oy8sn7D6XO42O8EnG643A44hKOvW2XYj0qHpb50aiGgCNI76y0pbbdVnfh0bgm0nIN4KLUYienbcD0zGFczQ3E9KwLXRaVtj5J0OISNIlWnttpyKl7ffnO48B7tM0Xicq4eab6zsWvJ84hbNhPJK2aJx1l+9B99CemrXxbK0vpdfmiN9UfJxuVI9X8FOf4LcCZpnUiv70gPwYWMdbgwkGIv1aODU+xvEKTDJKGdpgiQIO2ybEJ/tRGu5iK4mkoEQepoKUJvSyn62pqmHEHKAJVEKFMVGZxSEXrkyBEYDAahCGVwyqCLAdZ0CjRH8lyJHYlQ6a9KTEmEZmRkCJUOPUKlIpRVlaVlgXcgOrX+yFBnoxBQCEw3BDjWUIV4+fJloUqsq6sTxZJycnLA1G0W5aOCUY01t1d93m5skmMNxxuO2yRCiW1WVhYOHDggCvNxnOd4z0yQSTfWuCGUb0Ls5nTjUp8DM/Lr8DVD+VUtr7rvHkPp/qcLGs9/Nav0oTsL5NS7FAJTC4GH8+s3fjqvLl+zVrZoloqr95rsXT802B2ayX5dy6twP20uxh8P2nGw4wq6ONHgdsDtdqgyTtNtQFbnOwwEpiNBaqz9p4f2tyx7vKAu5ot5NdGfz6uN0fLtUdq+hnDNWPU7zVD5W81in6HlVeo+n1cd8/k8e9RnbHa9Zq48+WDOIWjpR/BIagEK06NxOS0AlzLX4WpmGEjm9OSEoic3HH0GKkl16Ke6bYDEkdupSJSpc5qu5G4E3Eam10ejJT4AsUueR+zSGSK9PmXlbGT6zkGO/zxkBbws/EazVi9EU+wqtMb6oma7Lwxr30Ti0lmo/GA52lPX42JaCC5lrMPlzBBcywoVbYrkqCRI2aao0JZV7Id73wmC1KhD1/5YuI8eEopRd3OpIEj7W4rR3VKBnraWCUmQeqs4bkWqMRCiXxjTsulTydQ5pisajUakpKRg9+7dQlnCAEsWsJDqxtsFZOq1m0U+JAlKDKnSYfEKFqKi/QCDU7vdjuPHjwtFKNNGGaAOXryv5eDX1GOFgEJAITCeCMjxRfZTQx0Lxxr2b1QjcuKHliDs/zjpRpsQ2oVIItS7z1RjyU1idLAS1BsbSYLKcZpjjbRg4Xh+6NAh1NbW4uTJk+Ia3OlYI6/tUNd0Ij1HctRFBxkX0ON04e3CBtxnLO/XzBVuzVLheNpW16YI0qlF+qmz+QQI2BrmfyqvoeDx/NqaL+VVN33ZUlOn2ey1mrUy9h5rfbFmqc3W8qpPfiWv1OFnb0LjlU6PHyk8JZw8Hr8D+wMN/4Zh042didQjqGNRCIwVAtONIM3P/7Rmrd734L5jex/Pq6v5Ul7d8Yfzaiq1fHvPF8yl+I65DPdbqqDZ7NAKqrlWPVpQ3f6otRr35JTgocx8aEmV+EHSXjSnhKIjZS0upAfjcvo6XMtYh86skBukjqeojF4UlpEFZe6W2BkuIaQ+N10JzNE+bz3cxjC4rdE4GPE2di+ZgbjlM5C0YjbSVs5Blu88ZK2aL9Lr9yx6DgfD/oiWWD+0xPng2G5fHAx/B0m+LyEz6A2cTQ3F5fQQXM0IFuTo9ewwdOWEi5UEaa+BqfQ3z+duCqEJ71SDDn1lWXA0l8DRUgrHAEHKQk3c72s7NuEIUqpyuDK4kftU6TA1nsUrSITu379/wLctXihKGGwxMOXKYMs7+FL7N4PU22HhjRsVoVTpsFCSDE6JPZVSQ6XGj9VQrn5HIaAQUAiMBAKSEJVbOdbI7IPW1lZBhO7bt0+oFZm+vX37dqFiVGPNnY0pQ403HGe8V2LKsYZEKDM96MtKCxwqQjnWTBaScyTuSX4HiVJ95TFopjJ8L7cSmrUMDyuC9BOwaeqtUw4B4N6vFRZ+RrM1PqWlF/8vzdrypHak+kkNuP/ziYWPifO11PxCs9Uc10yV+HdrKXY3tuJ8Xz9YhrbPxaR7ryJOA/akghtVBOlIdV3qeyYlAtOOIC19/LH86sua1Z6vFdSVa/n1DZrVXv6T3KLuf94ah19v2Ym/y94PzVbVoFmqLmvW2jbNVJn2WG5xj5Z1GFq6DVrCIbwbuxUnE9ahLXmtSA2+mLYWl9ODcTUjRFTeFmpSg26g8rZH8caK24ogvUlwKdJ2KmChB6vZX8kIRfrK2YIg3bt8JqgeTfeZi2y/+cha/aJQkNJ/tHLTMhyP9UdzvB+Ox69GWcxiZAe+gSSfBajZ5ovLmWG4wskG2laMJkHKYmqGCPSXpIr0+u7jdvS1lHs8SCcoQUoFIlU6LS0twkOMXmJM22YAJVU6Uokig6yhgrDp9JzE4+POWeJFlU5kZKQgk5kCSk88i8Ui/EFpR8B0RRKhJKV5PSRZLcd++Xi6Ba7y/NVWIaAQmDgIDLcfovXH+fPnhRc1/UHZB9IrmWMN07ipCJV9quw7uZXPqe1HSVI5Fkm86LMqxxoSoVTb0oeV3t/0oj537pwgQjnWUKUryWreXXJ/uNd34tyhn/xI9ja24h5DCf4it9KhWcsvPWyrVQrSKcf6qRMaSQS+mlf7n98taAKLTGvmatxrq8SvDlQg41Q76HbPGp8u8c/DiMoaTjdLtH3ydqo+oRCY/AhMN4J0f/kTX8yr6tLMZee1vBpoVjueNpfgl7vSMFMXjRd1EfjXTbvwo8x9nV83lvVrZjs0Y6Xzvqwjbi3tAD6TaIEWZ0LazmiciV+DUwlBOJOyFudS1+LCIJKU6jdPanAEpGeiVJIqcnAqkIPqHBxUdJqjUb91OeLfexZ7l81EAoszkSD1nSf8RbPXLET6qhex691nULvdFy2x/mjZuwon9gagbpsP9oW9hbRVC5Gz+mWcTeIkw/obkwwytV6qsftNnqJMVI/elYJUeJDq0GvbAle9DX3NZeidQASpDHxIiFKlw+BUpsUz+JRqULlVAelHA1KJiQxM5WOpcOKWz0mVDhWhTA2lSqetrU1UjCcJKq/F5B/s1RkoBBQC0wUBSaJJ9efgfoykW3d3t5jwoQ1LRUWFKODDonwca7zT4iWpJ/tQtb31eONNFHuPNRyHONbQhoU+rMw+4KRbR0eHmHCTJOh0uT+He56Hzp7HU6YSfN9Q06dZy889oQjSkeTS1HdNRQQslb/VDtVDs5SDnMa9poqzLOb0WG4Flh2qQ+OV6+iHp4CTA27hTypJ0uG2U/U5hcDkR2CaEaSf21/+xJds9i7NWNWnmarxXVMZ/iEpF7+N2oj5uhgsCIvCLP0W/CJ6O/4lzYrvGkqhZZfCQ47a8L3dBjy4JxPVW0PRGrsSzfEBOJkQgDPJQWhLWYuLqWtxJe3DStJuFm/KDfsQSaoIUkUuToV7gOrRbmMUbEGvIP795wVBmrRyNlJ95yLTbz5yWL1+zUIk+8xB8oo5OBq7RihIWxJW4XRSEFpiV6Mk6j0Ygt9Ess+LKNa/LdSjVGBfzwoVEwySJO0z6iEJUmJ3NwSpw6SH06gDjOHoMW+Es94GR0vZhFGQyuCWKhKqGhlcSaJPblWQeusgldjIQJX46fV6URWZ6icSoVRFnTjRiuvXr99Qg0rMvVWgg0mFyT/gqzNQCCgEpiMCJEPpEVpcXCz6wNjYWFExXo0jtx9H7hQfjjdUhUZFRYmxh1kd9KNmUT4S0BxraFFAIpQKXe9xZjrej8M95+bOHvy1pQzfz6HApdz9pK1aKUinIqmnzmnkEDBX/JVmrbr4JWPZhT8zV+JBSwWeNFYINSmtBL9rK0VUaQMusLCeIEhVbv1w+yf1uamEwDQkSL9tq+m631gFzVyJf0zLx3/EfICZ+mjM1m3AHN1GzNFtwFzdRvw2cht+Gp+DR9ILoKXk48t7zLh/Vy7+fOcuHNsWhKZdK3Bszyq0xq3ByYQ1OJscgPaUIFxKkSTpOlzPWo/OnDB0iQr3Eegx6tBrItFzs4CT3J8KhJk6h+lF/DrNkWhPWY+kZTNE5fr4FbOQ7DMbaX5zkek/H7mrX0Ru0CvYu/h5WIJfQ1PcGhzfswon4tfgTGIQziauRf0Hy4V/aWbQ60j2mYu6HSvRlb0OPdmh6MmJEDYVPUb9jXYjydG7IUjZ5kjuuo3hcJgi0GOKgaM8G+6mQribj8BxvHygir2oDSDtzMe856e3KAOv6U6KSrLTO1jlc3KlUodEKF+nSoeeePRtY2GqhoYGka5IguBOFm9S1Hv/Tj6r3qMQUAgoBEYDAfZFJNVut5CAY9YBi8NREWqz2URRhZfS+AAAIABJREFUPk4MsY8keUcSj32ld5/qve/dx6p9D3k6eJzxHmtow2IymVBUVIRjx46JonxMi7/dosaV26Fz+9cuO5z4u4IKfMNQCc1cjkfyqqtUkaaR49LUN009BH5UivseMdcGfqWgMfUJW02kVlAbox2sSdYKKjdp5vJXNWP1u1/OqzX+bX6ZM7a1Hd1ON+B0we1yoW8gBR+sluZmMSfuqEUhMB0QmGYEqXbw4MOater4/RY7/i67CL/YvAczIqMwWxcjCFKSpJ7V8/i/o7bip9tT8GhcNh7ZkQ1tewYWbIpB4xYf1G9fioadPmje7Yfjcf44mbgaZ0iSJgeCnqRcr2QG41r2elwnSWqIEGuP6aYXqfQk5VaRiwqDyXcP6FGxYRFiFz+HPctnIXHlTKT4zka631xRnMmwZiFyg15F/KJnURyzCC3xq3EibjVOxQXgbEIQziUHo3W3Pyo3vg8bU+0DXkea3zycil+Fnpxw9OZEoM8QISrX99M31BghlKN3m2I/FM6dxhh07dsNV2M+nMeOwHm6Fv3XL8Pl7BNm5mI4GOOJVQa8rFqrAlVPoCqVtEz/JBEaFxcn7AeYGk8ilOQAFTqDFxWQDkZEPVYIKAQmOgKy35LkKPs2jgldXV24evWq8ERmYT56V3JSiP2iVDFKCxE1dtydQpRe1CSYia8szEcfcHpRy+vD+8h7f6LfV5P5+DhF8O+Hq/GUsRwPmcrwqLX2rCJIpx6pp85ojBEwnfvs/baa1qeNxXjuYCnyL17BdacLcND/2AEXjUoZ/9x+jm4ydy3q2BUCgxCYbgTp/vIntP3VXd8wFOH3W9MwO2IzZuv1HyFIn4uMxjNRkVgYsRGzIrbip5t246ubE6BtjENkZATqYt6Ffeti1G9bgaM7bpKkp/auRltiIDqSg3A+NRAX04NxJTME17JDb5Ck3VSRGj2FmyRBSkXbUKSNek7hMnHvAT2uZoUjc+VsxC55HnHLZyHJZxZS/eYg3X8eslYvgDHwJRiCXkXce79HDf1H49cI9ejpvVRce2wpziYF4dj2FSLV3hbyFrLWvA7DmlcEgdpj0KPPEA6nIcyj9jRGiHYyGgSp00gCVocuyxb0lqTBdXS/8CZ1dV8QBKngRseYIGXQxcIYUsEylYLdoVSxPE8G9vJ8SQ4zVZEFLFgohKnxVOmwgEhnZ6dIVRwqMJXpixzthnp90CioHioEFAIKgTFDgH3S7folvsY0bPZxslgSU+OpVKRiURblYz8p1aCyz2S/Kven0ngxkudCfDjOyJXfTSKUtgNpaWlCectiSSRCL1y4IAhp+lEPXryvoff+4PepxyOFAP8Ac+PNyiZ82VgGzVyGr9pq236UVfrQGNNJ6ucUAlMKgcfNDV/9iq2yU7NU9mmWSvxvU7Hbr6zeXX+tG5SIwN0PMIPho/qDkWrc6nsUAhMMgelGkBbWPvZofmXnP8Xn4AXdZiyMiMEcnSe9/qZ6dAOe10fj2ago8fpL4RvxXORm/FvkDjyl24DUiECUxryJ8o1LULd5ORq2+eDoDl+hJG3dswokf84kBaEtORDtaUFDk6SGcEGSSqJUEaSKCJ24ROgtro05Ek27/IQ6lOrRvStnCfVomv9cpK+aj6w1L8Ic9DKy1ryEpKUvCP9REqQn2T4GLCnaUoLQkRaME/GrULNlGY5ELYI19E/ICnhdpOefSAhCtzEaLAblMjAd3nMso0GQMt3eJVLu9eI3e/O3wlWaCtfVk3CKCo+eFJOx7sHNZvON9PGRDBLH67u8CVAeg1SD7tmzBywQQiKUZAAVoWfPnhUkwVCq0LG+Dur3FAIKAYXAcBHwJtC4z5X9Wk9Pj1CDsjAcJ39IzOXn5wtlPIlQEp5UhcrU+PHqtyfb75IE5TF7jzfEkmpQTjpmZGSIolRyrGlvbxdEqPd1Gu61Vp8bLQRIkDqhrz+Jr7E+hLUc37cqgnRKMXXqZMYHAWPdV7T9NRcfM1Vd+GFuLb5psF/VTCW937dVYdvRNnT0OOAE1/7RatzqexUCEwyBKU6QPmgt+dZn9tf+RDNW/uSzlppffNlc8ftfpuf3/CZqK2ZGRmGuLhqzdFsGpdd70uzpRzpDvxEz9RswL2IjXgnbjH+LjkRquC8sMa+iTL8MNdFLUbNpGRo+WIHG7T44tssPx/es9qjkkgJwNiUQHQPp9pcz1t1QkrJoE9eeAaK0j9XAlYpUYTCJ7gEWTdoX8jrihXp0NhJZnInq0VXzkLl6AbIDFgqCNM1vPjJ95+FYfCCOxwfgdEIAziZ5PHvPpQahI30t2lLX4misHyq3LEVh5Luwhv0R9CRNX70QNdt80GvegH5jJBxDKEi9CzfdTRvyfI8eTpMeLmMEYAwTv9l97LAXQTr206fV1dXCO26yBag8XqlkosqJgSrJUBKhmZmZggSgT55U6dAjlMpPqf6UJMLg7QQbQdXhKAQUAgqBj0WAZOiVK1dEWnxdXR2OHDkifJKpCCVpN1j5KQk+uZ2M/f9YHrP3WMPxhopQjjVMi9+3bx/sdrvwZqUilB6htxpr+LxaJioCLsDVh7ST5/ENQwk0Wzn+0lzfrhSk48OpqV+dQgjklj/xqbzGMw+ay68+uK8Kmq3qomat63nUZscDebX45/01yD7Zhi6nR0nvSaYb45S6idotqeOaoghMZYI0P//T9+2v3KXlVdRq1obT385ruPY3uYe6/nPDDszSbcCsAd/RWbqNtyBIN2CmeB+LN5Ek3YDnI6OxKGItdkatQGHEe6iIfAf26KWo3eiP2q0+aNi5Es27fNEa6y98FM8krvF4kqasxeXUYFwRJOl6XM8OFYWbuoy6G4WbmG7fb77pT6pUpYo0vhvCb6Q/22+KBKu/CyWnORLnU9cjcdkLonJ9worZolJ9mu9cZPnPQ86aF2EQBOkrSFoxG9a1r6A1bjVOxq/GqcRAnE0KGFBYr8X59HW4kB6CjuRANO/0QdWWZSiKeg95Ye8id90fkBHwMooj38WltDC4zJFwGCIEicnz6zPp0WuOQp8p8kMV7odz7pIglZ91miLQa45Ep90Et7sXnj8LPppmN9ojg6xkP5bB5sf9FoN5rnwfA1MGpHLlY0+hpHhkZWVh//79omAIiVCqdFjNl+mjSqkz2neO+n6FgEJgPBFgH0dfZGYB0CZk9+7dgrhjHynTuyWxx+3H9bvT8XXvcYYYcZzxVtNyrCHJzIrxBw8eFESonHSjRQFT42811tzq+fG8Z9Rv3xoBlohxuV2wt1/Eo6Yjogr3Y/l1JVpp6X1TiKpSp6IQGHsESs8+9PiB5hc0U9W/aPtq5mrW8r//hqXmF39mqfqdtu/Yf2rmyuanTWWYX3QUh9svo8ftFJMVYqJJFG9yCYtSYVLqVpNMt+7F1CuTB4EpTJD+qLT0vs8U2DM0S0WnZq50/thQ3PVfH8Rjpn7TkISod4r90PsxeD4yRniWrggNwq6INTgcvhiHo99D0ab3UL1pCY5tXoHGbStxbKcPWmJ90Rrvj7MJa9CeuBYXUoJxMc3jSXo1a71Qk3bmhnsKNxlJ9nx4VQSpIkglWTcRtiQhSZA6xb0aiRL9W9j9/u8Rt2yGUI+m+M4V3qM59B4NWAhT4EuwrH0F8e8/h0P6t9Eavwr06KX9xNnkQJxLXYv2tGCcTw/BpYz1uJwWLPx7j+30g33LMhRHL8KBiLdgXf8GDGteQn7Qazi6fSW6jFFwWKKF2pjHQu9QsZo8/qQjhRUJUq7dRQlw9V8bIEjHXkFKZSWVlxMlOPYO6HlcO3fuFL5tBQUFqKqqwunTp3Hp0iXwuL1926QylIOjCkwnz58I6kgVAgqB4SHAfo4eolQzsv+WZN9E6csn8nFwnCFecryhHzU9QpkaTyKUKlxasFCVS5sCKnSJt1yVEnR49+xE/hRpF6fLjdOd3fim6TAettRDs1SEafn5nx57Rkn9okJgGiFgLH9Vy6vp18yV7r8wViCkogWtXb3oE3XuKRzh9AVEnMQkfKUtncg9qTq2O0NgChOk7Lo+a60O1PJquz9nKcE/7E7FgogNWBDOtHpZrf7Ot/N00Zipi8Fz+s2Yq9uIP4bpEaVfDVvkYlTr/oiqmMUo2bwCtR8sR8OOlTi6ywfNsb6iavfZvUE4l7QWHanBuJi+Dky3J0kqqtvnRqDbEHEz3X6AKB0pokd9jyJaR+IekKnsJO6vZOuQuuQ5xC99AQkrWJxpDlL95gnv0dzVCwQ5Sv9R89pXsOvdZ1C+ZZnwGT2dsBqnhT9vENpTg9FB9WjGelzKDMWVjFBczliPM4mBaN7lh9oti1ERswhH9O+gYP1bMAX/EYaAV1EQ8oawsugxRcNliYLb5PEOdVKBPZCCf7fnK7/HbQxF774dcHWfHzdvcgZ+DAxHI7hm8CkDdxmIyqCUCidZEZmv8RhycnJEamhjY6MITlnJl0Qoj1EFpHc25Kp3KQQUAtMDAZJ1VDGyAvpEJiPH8tjk+OL9m1SFRkZG3rCSoUcoC1KVlJSgqakJ9GeVRKj3RNvgu4h4y8V7Xz6ntpMbAUGQOl242u/E/2c9gm/lVkLLrzmlqSJN04ipU6c6LgjYqn6oWaqf/YKl2qiZKqFZ7Ph7Wzn2NrTimtMpbMjcrj5BkYqK94oindydrTp64XftcLvw6wN2jEubG/UfNVX98ZsWu+tfE434n6gtWKCLxNyB1PqhVaK3JkyZZk9f0pm6TXhB71lnRUYgOiIQB8NXoChyEQ5vWorKTUtRs3U56ravQANJ0l3+OLlnDU4nBOJM8lqcSwvGhdSgGyQpK9x35Yaj2xD+IZJUKUgVsXm3RN/Ifl7vUW2aowRBuXfxc0I9mrSCxZnmIo2FmVbNh2HNi4IgtQa/Akvwq9j57jOo2+WPU3vX4HRigGgDbclBQj0qCdLLmaG4mhmGa5lhuJIZio6kQDG50LB9hfD4LY16H/v178Ea+jZMwW8iZ/XLsAS+grptPriQEY5ucwyclmi4zCNzz7jMerAQlMMcjfM5Mei9cJJ1HMdlWpSBHj07vQPKkdiX5Kh3ajyVTiwMwkq+LBRC/1MGpwzy1aIQUAgoBBQCd44AyTxOHnFiaST67Mn6HXLyjZNuHG94HlSE0iM0PT1deITW1tYKCxaqQRW5eef32HR6J/8G63e60e8GFhwsx1/mlEPLqzmnCNJRj6TVDygEPAjkV0RptlL3twwV+EGuHfcYyvA/BRWwXLiKq6LavQOgT6nXZNV06qPUuU4lBKaSgvTAgS9oeTVzvmS2r3rKWh2tGSpnaabyPf8n66DjvyK3Y74uGs9HReIFfcywUuzpVUqClErSuboozNJHY17EFryki0JARABMumWoDHsbpRsWoWzLUlRuXY56ptvv8EPz7lVo3bMapxJIEAWhIyUIF9PWCpL0ykC6fTdJ0lySpBHoNeqgCNKRIbtGliScvsfEdHZi6crbhFy/uYhfMgN7l89EEoszifT6+cha/SKMa1ic6SXhO2oM9KTYs0DTSU4QsHBZ8lq0szgTJwrS1+FiRgiuZK7HtawwXM8OR1dOODqzQnE2NVj4ljbv8EPt1hUo27QUhTGLkR/xLmzhb8MY8idkBb6GTP8XYVqzEFUx7+Ji6lrQK9VliYHLHA0nbQGM9CflsZPwJMk7sJqlb6nnsdMcCaclCk5rDDpzdTgZ6499IX9A0oq5OFlT7BnvbwpUxnQUYJEJSWjeLkj2fo+34lSqdmSAyiCVZCh98egReuzYUaHQYUq8d6oiT5LBqgxYpXpHPh5TENSPKQQUAgqBSYSA7CeZEu7dN9+uD5+Mr3mPNTx+nqv3WLNt2zakpKSI7IPW1lZcu3ZN+FDLsYaXlFh5jy98LNdJdMnVoY4iAiRIqejhElDZiK8by6EV1NZqubkPKP5KIaAQGH0EvljYEnW/qapQO1R/RcuvdD9gtbs1Sx2eNJRj8YEKnOyhihTCipT/uT3SEs9z/H8ghmIrHqdw6uaxqD2FwG0RmEoEaX7Dj7WCugufstqbv5RXV6NZ7Of+0lSG32yKwwzdJiyIiMYMfbSoSv9J1aNDvX9ORAwW6KLx28jNeEEfhaDwNcjRLceRyHdxJOY9lG56H7WbV+DoByvRtMMHx3f74cQeKulW42wSPRiD0ZHKIjXBuJy1DtezQgU51J1LglQvSFLlSzp9CcmJRuy6jeFwGHVojV+Nne/+FnuWzxLp9cJ71Hcesv3mw7B6IUwBC5EXtBD5615D5pqXkb5yJk4krcXJpCCcTg7CueQgnE8NFBMEl9JvevJ63/9sA91ZYbiavg5nE1ajOdYPtTuWo3rrMpRvWoyi6PdwSP8ubOv/AHPImzAEvYbMVS8hzfcl5K55GfvWv4nSqPdQu2WZSNc/ER+AtpQQtKeFCcXp+YxwnEsLxZkkkrBr0LTLD3WbF6NE9ydYg15B5qqFSPV7CekBryM94GU0FecOVL29bW86Ki8ySKS3JwPOWwXPMiDlVq4MWj3FkvaKYkkHDhwQ33Py5MkbZOioHLD6UoWAQkAhoBC4gQArqA8mEW/Vl0/U5+UkG4+PY5Ecc7jP10iCJiQkiGJJhYWFNzxCWZSPRKhaFAIjg4CHIE1vaYNmKcZ3rTXnVBX70SfG1C8oBAQC+ccf1XLLn9BslU9p+4898YCh5HtP59Wc0syVjZq1Gv8n5zC21LfgZHcv+l2uATWpC064xcqnKC71JOOPTI+gvkUhMDoITCGC9DOWqr97wFJ9TNtXC81S4v6+sRi/3JaCF3Rb8GL4RiyM2CiI0pn6oavWD0WC3u65WfoY/C5Kh99GbcAz+o2Yo9dhWfhaJOtWoyT8HdTq/oCize+j7IPlqN+6Akd3+KBply9a9vjjZPwanL3hxRiECySKMkLQmR0GQQ7l0pOURKlnlUSpUpUqwnS8iFOXMQL95mhYAhdg75LnEb98wHuU6lG/+cjxp3r0JZgDX0Le2peQt+41pK3yqElPJ6+96T2aEoQLaUEgOUov3iuZIR4/Xq8Jgh6DDn305c0Nx+XMEJxNCULr3tVoivUX/r7VHyxH+ealA0Tp29gf/hbyQ/4IW/CbMIS8iczg15Ae+AqyAl4Sqf/pfguQ6fci0n3mI81nnlh5zFn+C4UCldvsNa/CEPAazGtfhyX4DVhD/gBb+FsoXP8HHDUlwOnuQ+/g2dDR6ZU/8q2syks/UO/gmQEqH7NQ0o4dO4TPHVPxWSyJATkLWHR1dX3ouwYrdD70onqgEFAIKAQUAiOOwIkTJwSJOFlJUjnWMOuARflIhGZlZYnsAxZL6ujoEIWSBgM3WBU6+HX1WCHwSRHgPUVlWuWlq9DMxXjCVnfmq8qDVLF3CoHxQSDj4MP326qaNFP5Vs1WC81aAc16BP+YV4qsUxdwtc8JepI63A6x9sGBfmpH2YyVhPSTdn/q/WOKwBQiSB+y2X/12MFmTwO1FOP/xmfhef0mLNDFYGHEJsyP2IxZuk3DKtB0a6I0UqhIF4RvwgzdB/hd5Ca8GRGKeJ0fisPfQ3nke6jYsBTVm5ejbusK1O/wwbFYP5yIXY3T8YE4mxiEtpQgj4p0oHDTtaz1YHV7ptuTICU5yq0iRxU5Ol7kqEitN+lxPj0MCYufR8KymUhaMRMpPnOQ5jcPmVSPrloI45qXYQ58GfkkSENeR6rfAhSG/xFnEoM8qunkAJxP8ahHSY5KgvRaVuigyQHe8+Hi3udEwfWccFxKW4dzyYE4nbAGLXv80LjTVyhKKzYtQWnMIhRHv4ci/Xs4HPEOCsPexoH1b2F/yJ+wb90fYVn/Fozr/iTS8s0hb8EccnPfsv5tmEPfhjXsHeSFv4t9Ee/gsO5tFFMJvuF9VEQvRqMhAQ5nD/rHoVQTSc0LFy4IIpT+oEyLNxqNIl2xoaFBEKFU6fT29qpCSWM6eKofUwgoBBQCH48A+2+q+b0nuCbKvsw4oO0K1aBc6Q+6e/dukRZvsVhQXFyMo0ePCo9QjjV9fX23HWs8JNbH46LeoRD4pAiQbHHBgbaefnzNVAItv75Y21R63/iwQ+pXFQLTHAFj7WPaPvspzVLR8QNDFb5ptEMzVeEpgx1fN5Rg3pFqHGm/BIfDDfS74Hb2i/aruNFP2vOp9489ApOZIAXu+UJp8yOfL6x9TMwgGsv/X81S3fdFYyX+NrUA/xO9HXN1kZilixHE6BzdJszWR2K2LnpYHqSDSVIWbXoxYhPmRTBtPwqzdSRJt+I5/Ua8ER6KjfpVsOkWoVT/HspjlqBq01JUs3jTDh+07PTHidhVOBUfIKp2s2hNB9OO04NxKTMEV7JDP0SSSiWpIkkVSTpeJKnLHIXC0Dexe/EMxK+YhbSVM4T3aJrffGSuehGG1S/BFPAKLEGvID/4ZRSsfwNJK+agctNiQY6eTQ5AR3IgLg6k10uC9OqAB++H1dM69JpIkEagj5MDtJzIjcD17PWCVG1PCfIQpbH+aNzpg/pty1HzwXJUb1oK+4bFqIh+D2VR76Ek+n0URy3y2F7o38WRgfWw/h0U6t8Bt3yuKGoRSqLeQ1nMIlRseB/VGxejZssyVO/0x/GcDbh+thFutwtu5oeM8cJgkwHpmTNnRGo8970Xvq4CUm9E1L5CQCGgEJg4CFDJz4JEUok5HuSoJEJlerxMi4+NjUVqaipIhBYVFaG+vl6MNVevXhU+od4oqrHGGw21Px4ION0s0tSHXqcL/2hhkabaM1rhqc9Mc5pKnb5CYHwQyDj48Kfy7M2ftVXgK5ZKPGWx4ylLNR43V7s1a41Ls1bhZ6ZSrK0+jtrrnSK1HnDALf6NRw+iflMhcKcITGaCNLf8V1/dX3fgu/m19gdsdpNWUFOpWeqc/5x5GL/bEAcWVWIhpRn6GMzQMa2eK4nM4RVpGkyQ8jFJ1xf0G/BcZLQgYudHbBC/82zkRrymC0U4SVL9IhRFvi3Il+qNS1C6fQWObvdFy04qSUmSrsaZxDVCHXc+baB4U+Y6UEnalXMz5Z6Fm6gmJUnqvY4XYaZ+d3qQtSzOxPT68+mhSFryPOKWUj06C2k+s5HuOweZ/vORtUYWZ3pFFGcqCH4JBaFvIHH5LDTsXIm2pAC0JQeK4mQX0tbiUobHe5Tp9deyQ3E9m/67YcKDt8cwoJxmoTKhnI4QxaGcJj36TXpBmPK9VzLW4XxyEM4kBOBk3Cq0xvqhZZcvGnf4oI6E6dYVYkKi6oNlsG9ZCvtmTlIshn3zYti53fQ+KjcvQfXmJWjcvNSj8N62HEe3Lxek6/HUcFwuysa1mnz0XDkHl0gJGZ95T28CVAWpdzq4jcL7xD0wYEAvsoQ8f+bJ/51wol+kEHGPBvVqUQgoBKY7Av39/aJaO8nJ0SBHZeq+JGC9yVBas/B1Zh+kpaUhPz8flZWVOH78OM6fP4/Ozs5bFuaTY433+DPdr6U6//FFgKMqJ6p73W7MyGeRpmNtqor9+HBj6lcVAlqi5ZHvHDi2+UlzxTYtzx6m7bMnaAX1SVpedeCj+fW+X847ulWz2cM0W0XzP9qKEN1wEm0OJ+B2wu3uF3GVmxbV4u/psRegjG9vpn59YiMwSQlSKkbvz7ObnrTZ8bTVDs1SeV7Lr8bThlL8alsK5kZsAhWeL4yQ3+hQ5OhQz82hOlUfhWf1mzFTF4PXI9YjVLcKJv1ylES8g5IN7whypn7LMhzdvhLNu3xxPNZfkKRnEwLQnkQSKRAX0tfiSnoIrmWSJPVU9u4eqG7fS1WdyUOWcquISoXBaN8Dbkuk8Puk92jisplIXjEbab5zkeU3F7mrF8AQsBCmwJdgWfsKbMGvYN+6l7Av9HXELXsBLXGrcFYQpEFoTxsoSjaQXn9DPSru8VB054ZBEqRiEsAYIQpD8fycZr1YSZrycb8xHF3ZobiaGYbLaSG4kBKM9kSm4AfiRPwanNizGsf3rELLbn80xfrh6C7fGyuLMnE9utsPzbt9cWqXL1pZRC1+NVoTgnA+bwe6qq3obDiCztpC9F3pGCC7FOU1sQe00Ts6ByAMFuQdwC1J8xsr/8ZzeYI3boVdrfp7b/QuiPpmhcAkQYAEo9VqvW2hvU9KnEoSlAQoV5kaHxcXB3pR79u3DxUVFWDVeHqEkgj9uNT4SQKnOsxpjQCrvEAQpEuP2KHlNSiCVPF0CoHxRCA39wFt06b7ND/cq23Pf1CswL0acI+wv+DWUvKmllfj+KapEi/n25FzqgOdDvqTutDjdsJJgpR/L8s/sKd1H6dOfmIgMEkJUlZQezSv5vR9xkqrZq7u0fLqT3/OVHbyV3GZ+J1uE16MoEo0ZswJ0rlUp+qj8fvIzXgmcosgSefqorE2PATZuhUojHwbtZHvoHqDJ4W3YftKHNvlg5ZYf0HqnN7rUdq1CyVpMK5mhNyobk+iVBZukgSpSrlX5OhokKNUajpMejhJRpr1uJodIdSiCUtfEORoysrZSPebh2z/eYIgNQawGNPLsAa/Atu6V7Ev5GXsD3tDEKSsXk+C9FzKWnSkrcOF9BCRJs8UexKk13PChJ1EV84tCNKBSYDBBKnnvCPRa4pEj0EviptdZ+X7zFBcSgvBRf5W6lqR1n9uQMHalrwGbUlcg9CWHIK25GCh3Bb2FmlrcSEjDN1HktDfsB/XjxWj52gxehsL0X+1w9NfixF8YnTd6ijGFgH+7Sb4Tt4DnPJ2u4RGlIoW75XVOplA1Dewqr/3xvY6qV9TCExEBEpLS+9KPSoJUakSZbGkpKQk5OXlobq6GqdPn8a1a9dEsSSHg9M5nsW7MB+fUapQiYzaTkYEZGouvUg32JugWasVQTqe5Jj6bYXAxyEA3POYrcr3PlPVNc1cfU4zVePbuSX9LxbV9R+52gWHi39PO0D7DPX38mTslafqMU9igvSLeTXHNbP9gmatufYtUzl+mmhyPavbgNkR0ZgTESWKMXlS65n2PkaRYbj9AAAgAElEQVSrPkak9b+g34Rn9ZvwnJ4epdvwbOQGLIsIQm64L/Ij6Xe4CJUbl4LVuOuZcr/LDy2xq9AaF4CTCQGiandHqqfSt6jynRmCzhymIN9U2Ml0+9EgyNR3Tm/itd8UKdLZ3cZw9JujUB6zCAmLn0PS8lkgOZrqM8dTuX7VfBiYXh+w0KMeXfc68kNexYH1r2B/xB+wZ8nzEARpciDOkawkaZnhIUh5X0ty1FOUbNC9PaAUJTHK+1FuP3pveshcEroe1akOvYZw9FCNmsstFdih6ORKb9/sUJHWfy0rAp3ZOnTmROBqbgSuWjbBZc+F8+hB9DYVobe5FM6WEjiPHYHzWrtnetN9M/CcqkOCOq9bIOCkOtQNl5OEqJzopv8rCVOuA3/acet0iJWG9J5p8Vt8p3paIaAQmBYINDU13ZIgJenJNHhJgkZFRUGn04GFk3bs2CEUoYWFhWBRvra2NuFF3d3dLQolqfT3aXH7qJMcQIDDaz/3XW5YW89BM1UqgvTjCCr1ukJgPBEA7v3O/vqMHx6ow9esFdc1c0Wvllfdc7+hpvUnlmr4VDbgeG+PyNHieCYn9VSnpxAYXwQmMUH6BYu9WrNUdWuWqrb/m1mAX0duxJzwaMyK2IAZug0jXK3+zgjWWfqNmKHfINLs5+gjwXW2LhIvRG4WafeLIoKRqF+BQt27KI5ehIqNi1G1ZRlqt63A0R1M9/XH8T2rcTIpACxq054aiPNC2bYOl1ndfsCrUaYh9xmnN5H3UbJM4TESmPSaotBnigSMHl/QbL/5SFg6Q6hHSY4yvZ7eo0yvF+SoUI++iryQN1Cw/jUcCH0VByP+iPilL+B00lqcS2Z6fTDOp4fgYoan0JK3elQSpLIYmSD/75gg9VxzSaA6SaYaPatrYOswS9/eCPQLi4pw9JrCwNf7jDHoyd8G97H96GsuRm9LGfqbjwBNhXC1FMHdVISe9lb093aLWc7x7bDVr48HAsyY73T04kJ3N5qvXkPpxcvIb2uH+XQbck+cQtbxE8hpPQXz6bPYd64DpRcuouXadbR1daPT4YBDkqfjcfDqNxUCCoFxR4CV7Ldu3SpIUhKhTImXBZNYNZ6K0OTkZJhMJpSVlQlFKCvGD168A0gGkmpRCEwnBDiUkkpxO5xouNINzVCqCNLxJL/UbysE7gQBa+0zmqU2TbPZOz5nqkzWzBUJmqX8smarhmapxi9t5Uhs+//ZOw/wtur769/SlgLdlJZZSoG3jPJnB0rYlJaySiCE7EVCFmTHcex4721JnnEGM4RMW8OW7tXwyPKWLa8M29l7OcNL67zP93clxxnQDJM4yU88F8m21j1S7r366HzPOYRWp+MUQModpdfS1r23resVCkj/YN54522myu2Cqdz9t7xSDEz5GsOSlRianIIhyWlsGapIxzBaLpV79HsfRy6FoucxTJmOiQoFlqj8kJvmi/UpvqhK94V1oT/qmJM0GE2Uhbg4FLu+C8PeFZE4sDIKh7JjwJykDJImoS03GZ15lMOokoubJPmcu0o5IO0JQEoO0k5DChzGVNQv8mOgc0nAcKwIGsGa6zXBo5AXNgaG8DGQIj+BKfoTmKmYKW4c1iROwOqkSVidPBkr/Adi18oY7FkZzdyjXkBK0RFyCZknXzdPwfJHvYCUzr3xEQx4evJHL3TdYEhg0LRDTGP36xIVIHcs9AmwWxbCvpkco5VwNpXB0VTGzl1NJXA3lcBBwLSxDPbDu/j4R2/bf13I8+lm9qQXlAofnK5OOJ12z/gp0Ol0YX97O4p37cLCKhvmmAvxrs6I19QiXsox4MUcEX1zRDytlvC0hhYRT2lEPKuW0Fct4nnPdV5SS3gpz4RRljVILa/C+p17sLetnd2/gz22G3A4mAuVRvPlrHpPfumFrBu/DVeAK9ArFejo6AA1xn/++ecMhFJZUn19Pfbu3Qv6m9NJpRX842CvfPH4k+o1CpB7lP6ZdLocaO1w4B5jKQek5wKo+HW4ApdTAWPFQ0JR4yDBUHezIAg/ESijtLDuNWH9hud/bd787h1S9eC788pD+xXWOYsPHofD4YLL5UanN9LKO6jFw/17zbb46n8iVyggvWvdjhsFU03FL8QSvLDgOwyOS8HgpBQMSiJASksqhioyZEDK8kjPzQF6KUbxCZSOVarwdXIw1io+Q0naNFSm+6Fqvh9r3970RSArjtnOIGk4awDfuzIaB7LjcEQdz3IbW3VJaCdIqld2ldp4c0np/EJBEr8d147eA6wtXkzBsVwFDOGjsNh/KJYGDMfK4JGecqbR0IeNgRgxFsaocTDHjIMldhwK48czQLom+VMUJn6Klf4DsXtFHPatonKm+C4H6enZum0/AEjp+XjzRy/0/UmOUnLEkjOWLhMc7RRTYV/zNbCxkEFRR3M5A6MESb0LAVJ7cwWcjaVwHN7BAekVvkck/ED5oCzpiA64PKPybqcLRzo7sX7ffmTU1uPjwrXoqxPx/3JycZNaD0En4TGtEU9rTl36aIw42+K9Hv3tRbWEF7P1eH5VLv6xKgevavMwqWAtMmx1WL97Lw60d8LOohs84/jETLtG+K9wwfnT5wpwBbpyPykjlIqSTj9xMHq6IvxnrsDZFWDj9QRI2deJwMvrbByQXk7wxR+bK9BDCtwibXj6bkOD/b68ckyzNqC+5ShzitM3IvTvvR2eLxH594hn3zjy3/awAlcYIL0nP/8GIa/iH4Kpdvb1xprjz36txgeJSRgan4BBCekYmKhioFQGpDRunw7mJP1ed+flAaeDVQsxTKVAhjICRcmzUJw2FeUZvqjK8kPdorlgkPSrIGxdHIrt34VjF5XMrIzF/pxYHNbIkPQEg6SKMwDphUIkfjsOR7veA5IK7SK5R+di6ZyB+C5wOJZ73KM5oaORGzoG+vBPIEWMhSl6PCyx45EfNx5FCROwNnEiGCBN+BTqwGHYsyqe5Y92B6THNAld5WMyHD35Pva6SLscpBfpHqV1IueoNzbAC387138HR5PsHHU1lcLVWNIFRjkg7eH9TC+5OwKjLoKRLhfrWaIWzerDR/BlfT2miib8a6UWD2gMeFhjwtOafLygNuM1tQmvq0149ntg6NkAqfd3z2iMeF4t4TmNEU9oTXhYZ8a9unzcpy1AnxwJb6zUYbTBhPTaBlQfbmGtnpRpyiqe6JtzfuIKcAWuGgW8IJTOT1+umpXkK8IV+BEVoL0jOUg75MpETK1t2nOHtvymHmI0/G64AlyBy6WAWP2IYLEdF0y1EPRWvK5fj5RN27GzvRMutxNuVydzlXI++iNuYPldd1PgCgOkvzfW3S0Ya4IFU3Xh/y01ON+NT8Pg2Dh8kJiA4XEpGJSgxCAPJCVH6VBFGgOk3nH7S+EQPZfHGKGiIqlF+EiViXBVBESlD4pTZ6EsYzasWX6oWeiPDV8EoPGrYJZJunVJBHZS8/bKSOzPjsEhdRwbuT+u48VNXVCPO2d7zDnsFFU4katkI/RL/YdiWeBwrAwZhezQ0dCEjUFe+FgYIj5h7lFL7ERYYieggMqZkiZiLS2Kz5iDNCdoKPZmx3eN1x+k/FFtEoOjBPhbc5NZ+3y7xwlN7mcCpCwq4rQMUrvn5wt5vSkywCnS2H4K2qQMdBYvg2vzGjiaSmFvKmej9ARJvWDUe84dpN32FVfLRTdwyO6AceduhK8uQX+thHu1ebhPq8eDOiMe1JrwZ50Rd+eKeFAn4gmtiD60XAAgpds8xW5nQl+NEa/lmPFqjhnPqC14WmPCE1oj/q4V8YzaiP9q8+G3pgSGrduxv7ONeUjZ2C33LV8t7zy+HlwBrgBXgCtwwQpQQSIhUqCV/u8EUrbt2zNuXvnPLxfT4Y/LFeAK9JACJmsfIb+iXRArcVteDQTRBkEqx/tFVmRv2YvDnU7mG5e3ABe8EeE35AqcowK9AZCa69//i1QTebOxbpZgqQsVChpmCDrb77v/k7tjdcPg35qq/QTJlnijocr021WF7f9QzsOwyEQMjE3EOwlJGBGbhEFxCgwkSJqgZE7SocknASlB0nOBl5fiOh8rqMwpHSOUKoxTKOGnSoBW5Y/1KT4oT5+JqnmzUUcN918EY9PXoWhaHI6t3xEkjWCQ9EB2NI6oY9m4/XFtAmvp9hY32XlxU4+BwguBcVf0bVipkQIOMRVNXwZhud8QNlq/PHgkVoWOBLlHteHkHh0LMXIczNHjkB87EQVxE1GUMBFrkiZiffIkrFdORlHSZ9AEDcO+7AQczI7DIXU8DmsT0KJNgheOXipASg33bn0Syx9tW70Yrqb1cDaWwd1YDHfjejAHabfRei8g9Z6Tu5RG7PnpylKAjdKT08RTZkKFSUU798J/9Tr00ebhNq2IhzVmPEmOUa0Z5Ph8QS3iOY3ELhPgfFpjxlMa8wUBUvn+yH1qwmNaCffrRNynE/G0VkRfjYiX1Ub8K8eE19RGPKk14i6NHi/liJiVXwrL1u04YadhezlzzeH5YOiNBbiyXgn+bLkCXAGuAFeAK3BxCngBaYcHkGoPtBwSjFXT7zDYfG8y2cKE/LqIW6WGwUJIyHXdP0Pyy1wBrkDvVuDX+uoHfmKsaxRM1TuFwup9P7PU7P2TqeaQYLTip8Zy59iyBmfJ/iPooAkM+vdPVnI2jXEyk0o+PqbpK+4zvbgtLb81fQPncLvw1mobLt+/HFPdpj9YavFLc+0mwbJx7+/MNa036a19uj+huwrqFgrGKrdgrHE9klPkfkWxEO9HxGNgZCwGR8djcEw8hsQkYmBcMgbFK9gyJFGFISyTNLWrtIkgaW8CpQRjRygzMFKZjrmKBKxQBaJMOR2VqbNQlemP2vmBaPg8GJu+CkHz4lDs+DYce5ZGYP+KSBz0QNIWTSyOa+PRnpeETlo8DjyeScpH5s8X1pJLkwqMTuSlIC/0YyzzG4LlAcOwImQUckJHITdsNPQRY7qa6/NjPkFh3DisTpiANYkyHC1O/hTFyilYkzQZuqBhOJiTgMM5sTiijmNA/5gukQH9ttwkVsxEYN8L973uUW+OrreZ/nzX4/Trt4mpcNAXB5YFcG4sQkez9Qy3qBeGdj+n/FEQQG0shv3ILr7H6O0KuOWiIyo8YgdPLhrLYT+h+tAhBBWuwataI55hxUqyu5PyQs/mDiW4ScvZ/nYhv6PHITep7CiV75fun0b3veP79De6Hv3+JY0eAZbVqNy9l31rbqdYAHbYR+f0MZGfuAJcAa4AV4ArcI0q4Haj8mALBNHqut9Q67rNVOUSiupxr1S/Uli27KfdP0Pyy1wBrkAvVwC47kax5s+CsfxuQbL+v1/k1dx3g1j9mlBQZxQsdQV3G23bXxdtCLZuxqa2TsZA3U6CWA64PN2mrMSNFzldozuEnl7tywxI71q27sbrjdbdgtHaKZgqjt4tWo8/Jda1/VVb9Qz7p/x5/g3svKAhSLDU4l71Gjyb+hXeDY3FR2HR+CgiBoOi4hgkHRIdj4GxSV2QdHA3J6mcSSrD0d4GSAmSjqJFlYrpijisSArDOpUvStNnoTpjNuqy5qBhUQCDpFu/kSHprmURrLxp/6poHCYnqSYexzXxaKNcUr2c58gBKQekp4PCs/+sYo5baosnpyWNoW/8IghLfQdh+dxhWBk4HKtCRkEbOhp54R8zOCpGUXP9eBTEjkNR/HgGSNcmTcL65E9RqvwMJaqpWJc8Bbqg4WBj9Z5IiKPaBBzPpdF6DyTNo/frDwPSi4WktF4uQzLaCz6Ha2MRA6OOxpNFTN2B6JmX5fH7zqZytB/Zz7+T7On9Tw/eH8FDaoGnIRw3qzmSW5j2tXcgxWrF6zodHlAb0EdrYgCyJ+HnhQDTH7oNPTfKPr1fm4fndFpklFfiwHEauydC2lXn2YPq8bviCnAFuAJcAa7AlaGAN8+3+Xg77jSU4k+GatwhlkPIr8VfxdoVHJD2chjGnx5X4BwU+IO5PuBWU82RG0226huMtkP3GWv2/DXP5n7VVI3Exq3Y7aDSQzszDdCRv+ws5QbSK2Mr3tuf5WUGpLdIa+54rKAJgnGDm2zUdxuKIRjrWwV9rewg1VvfEsTqLMFcq75Vt/7Qs/O+w79D4jAkKAIfhUZiQHg0c5F6naQDYhIxoBskHRgvj9xTHilB0iG9dOR+kCoDA1LmYWzyfExJTsIXynAUqOagOM0Htgwf1GbNQT05Sb8MQfM3Ydj6bTh2LIvA7pWR2LcqGgc9Dr0TWgJPMnTylt143Xhnh2McInJdVKzhnSCi06BAq5gOQ8SYk3A0aARyQkZ3uUcJjkrR42CKJUD6CQOk5B4lQEru0RKFDEjXq6ZBEziUjdZ74yDIPUqAtO0sYLT7+5W9Z3ugnMkLV+3mecDmQnQ0VzH36NnyRs+EozJEpet2Nlei88heUIGOi8Y6+Kl3KsC+RrYDLgfsbqDwwCGM0kt4VJuL+3QmPKe24BmNqcdcoT8EOS/2b89rLOirpuxSEU9odHhTL6Jk5x60gxIDKH+Ne0h755uQPyuuAFeAK8AVuBQKHOqw41VDCQSxGnfrKyHk1+B2sYYD0nOAT/wqXIHersDvJZvv7UYb7jTW4Lcm2wbBXJdxt1jTKUiVEKRiDDQXo2DPETgoRsvlANztcKETdj5jdSk2v1f5Y1xmQCrkVf5RWN0AQW/D9HV1KDh8FB8W1R7+RW7V3+gf7nVGW4BgrrPcrC/f8+D8lXg1OA4f+ofgg8BI9AuJxAehkegfFoUBETEMlH4YnYD+0QkyJI1NhheQUi4pQVK5uKn3OUmHKdMxUpmGYcpMDFSm47MkBeYrI2BInYvStFmoSvdBTVYAGhYGMXdf49ehaP42DNuXRWDXiijsXRnDch5bchJxTJuIE7qELghF4IlDQA6Cv+89QI5Ranh3G5LhFpVoWBSEb30HsmKmVcEjoQkehdyQ0dCHy6P1BEeNMeNhjpvYNV5PcHQdwVHlZyhVTkZpynSUpMyAJmAIDmkSWaGYF46eyKNippOQ1AtGvede57OjBwCpQ6T3vgrOhnxWxORspFKmCtDo/PcB0dN/T0VNdDvHno2wH90njzl7Woiv8r3DFbd6sqvEhRY3MK+qHq8TXFRLLEP0ObUZz2sM5z02330M3us67T4u7x2b737+fWP7Xmj6v/5O16MCp+c0RryoNuJRrYS7tCJeUBuRUV6No07nSSfpFfcq8SfMFeAKcAW4AlyBi1egzenGkAIrBKkKDxAgNVlbfiNWfScsAx+x7+30iz8/rsD/UsBcN0cwVh+6Waw+fKehqlMw2aoEU0WHIJbbHzJU415DNW4Sy/HZunpUH23zYFFvYv/Fb1/4PVzLClxKQArhJzdZakNvKqidJ5hqHhVMNQMFqXKCsLoK/y2swq5WypRwYnNrp2vy2prNgtlaKRjrOu7RVzbfvGil/ZmQWPxnTiD6+wWiX0AY+gWH4/2QCPQPjcSHYVFs3H5AZBwGRidgUEwCBsUmYlBcEoOkH1EuaYKSZZL2xuKm0YoMfKxIQ/+UdIxSZGCoKotB0gxFJAwp/ihNmYnKDF9UzfdH/YJANH4ehOavg7Dlu1DsWErj9tE4sCoGh3Pi0KKOZ5mkrR5I2kHlNAZq8FaesnwfMOO/v7Zgqp2N1avgNCThhF6B7MDhWDJ3OJYHDUd28EhoQ0axPFJDBBUzfQIjuUdjxsMSN77LPUpwdL3iM5Y9WqqagorUaahIn4mcuUNwSJ3IIiBkcO9trj91tJ6gaPf3KHsPXgQgJTesS0xGu5gOt00H55YKVsTEYGdTGRznCEhdTcXo3FICR7PccN/aXAW3qxMOt5xreS3vOi7/urNhmpPfE7tdcLpdaGprR1BxGV7KzmNO0efVZrysJjcmNcbr8ZT29FxRCc9qRLyokfC8xojHtFSYZMazGgue0JrxoNaIv1CrvVZiRUuv5UropzdjiDEfo8yFGJO/BmPzV2NM/mqMMBdisJSP9/Rm/DPXhOc1BGf1eJwtMqilvNGXCdRqRTylkfCCxojnNSZ2/pKaLhvxOD0HjRH364y4V2fsKnP6fzoLXlyVh4jV67HrRCvbX9I+05v94PJ0fF7+14Y/A64AV4ArwBXgCvy4CjjcbgSU1EIwVOAPhioIRutxwWKbzkua/hd54n/nClwBChjrhghFG8w3ilWam9c2lQhG25B7zLWLBX1FklC2vVQwVpvutNRWCVI17tOXInnDNuxp7wT7YMA+E5CXVJ62ouE/unRy9opCufiJK/B9ClxCQHp/3uZf/N5iE39prCwQjDX7BHOtWzBWOV4wlqLyWCsbX6WKDXrz7up0YGxpHW7PLcMdC9V4MjQR/5o1G2/OmYt3/QLwvn8Q3g8IQb+gMPQnSBoSgQHkJA0/NZd0cLfiJsokpeKmk+P2qaywiTJJh/WihnvKJKXlw9R5GK1UIDEpHHplACqTfVCZMRtVWb6oW+SP+q8CsembYOz4Jgy7v4vCvuVRDJIeyollkPSENh6t2nh05CV0leB43XlshJllTl5bMJDD3zNfb5bRqVei05SC2s/9sWTuMCwNGomVwcORHTISWk8xkxgxFsaocTDHjIOFxusTumWPKj5jgJTG6ktV02BNmYzKtOnICRyGw+pEHNMknNZcfyYg7f7aeEfju//uXC9TTAC5YWm97OXZcDafa97omddzN5aibUspnI0lQGMJWrdWoaPjGOxu2k7xUfvv261cmt/LlUUs8YBFH7iwqeUYppiK8KyagKcez2vE/zlO/4jOiNt0RtyuI6emES+pTXhBLeFltQEf5OgxXmdE2OpSLK/fjLJ9B7CttR0tDgfaHE7YnbS42HiP0+VCu9OJE04nWpxO7Gy3w7rvAJZuaET02hKM0ZvwllbEczl69FGb8IiWXKIiXlXr2Rj901oZhJJLlJ4H/ex1nMrnEh7RGvBHnRl91BKm5hnRcLQFdsokpZF7N69uujTvO/4oXAGuAFeAK9AbFKDPi182bMXP8srZmP3P82sJkqYLAG+xvwL4F3+KXIEfVAD4CcsTDgm5TsjP/5kgeH6mEjb6GbjudnP9S3fnb4Qg1uCnBiveE0uxZPteHHC44KYoKipyggOdjC/RcbL3dPKS9zf8nCtwUoFLCEiFvM2/uC2/Vn+dZN0qmOocgliF/5PKULTrADqpfdhN9Rr0Yc8Ft7sTRzqdmFVUgr+FxeHfk+fg9Rk+eHPWHLw72x/v+c7Ff/0C8V5gKN4PCsMHweEMktLI/YeeXFIqbyIn6UeeTNLBnnZ7cpLKkDQNQxW09FJAmpKGfgRJFRmIT0qALjkMZcpZKM+YifL5PqhZOBebPg9B85ch2P5tBHYujcTu5TRuHw0ZksbhuCaOQVJv5iONMXsh6bkCJ369M6HiVaWJQQmnmIKWXCVWBQzCsrnDsCJoBLJDR7Lmeq2nmEmKlIuZCI7mx41Hoae5vrt7tFg1DWWp01GVOgXWjFnQBI/EgWxyNFM2bjJb2vIUp8Q/eEfru2t6MYCU3KMOgwqd6xbDtWkNyw91NpWf80j9yRH7cjiarHA0lwGb18PdXI7SMgsWanRs+ynjuZObUn7p0irADm1YYZHs5rUdOIyPxXw8lyPiUZ08Tk8OzlMh4+nQ0YhXc0x4PceM23Rm/EprQF+dhCnmIiyotqFkz14caG2H05s7S9EKbP/kgMtlR4fbiQ6Xgy2dbiccrk443bQ42Bd+XkXoe+o9HR0o2b8fC+saMNlSjHdzRPTN0eMRjRH36Yx4UEfO1TOfn/f5P66V8DedAX3UZrykzmdt9wNyjSjcsx8OgvWuk05S7+Pyc64AV4ArwBXgClzNCph2HcTNuWUMkP5szSYIlvoRDKT8IHnhf+QKcAWuBgV+ZrS+8quCOtxpqMavDHUQJFvHdWKZe+q6WhTuO4JWJ9lZqOneLk9b0YcHj5v0at4u8nW7WAUuKSDN+8WfCmrzBGN1i2C0tb6oW4dlW/ewzmFywMhvYXrXUksvFW24ccTpQtLKbPSfNA1vTJmJt6b74K2Zvnhntj/emROAd/yD8N7cYOYk/SAk4pRMUmq4/yg6AR+eXtxE7fYeJ6nXTdobIelYRRpGKLLwoeoLjFSmw08ZhxWKEKxW+aEq1QcN6b7YmBWIjZ8Hg2WSfhOG7UsjsWt5NMskPZAdiyM5sTimie/KJPXCKO4gvcqh5/m4gw3UYp+O0rQZWOI3iLXWZwePQE7YKGjCRiM3YgxYaz1zj06EJW4iCuInoIiKmbpG6yez5nrKHS1LnQFr6hRUZfpAFzoKu5dGolXnHa1XoF2v7HI0d70fPTm5BEYvBo4SZKXIgM6ir+DatJpBUcocPQk9z3SJfv/fZEDqbiyGu7EMTQ3leCs2BsOyvmbeURrnJuNet68jL3ZrzG9/HgrIbZVudLpdWLfvAEbpaDTdhIe0JvydjchLeO4cACk5OR/WGNBPa0Ds2lKs274HRztl6Cp7hOloyslea3q9uy/stac/exb6G438EVB1yqZO5uwkd2fXAjeOuhwo2b0XMSVVeDO3EE+Ta1Uju0YJktIYvheMnjyncXwRb+UY8Va2GU9rzGx9B2kMWL1nLzoYvKXHOQ8R+VW5AlwBrgBXgCtwBStQc7QV90gVEIxVTT+zVO8Xijb244D0akBffB24AueggMX6vFBgxa+lMvf/6Stxp6Fi93XGKoegr8CvxWLMqt6IrS2t6HS6YZcP59lxMh+wv4I3+pfkqf+IgPTXJQ1/uMVc/6SQX/O0YKp49E+S9fkbzLXLCJDeYig/smDjdnS4nMxxQ5866TMkc8KA7NBAJwngcMPlcGGJ0Yz/Tp6F/0yegTenz8Z/fObgzdn+eNtPhqT/JUgaGNqVS8qcpDRyHxkLKm6idntykg6KSwblkVJpEy1eUEoN9wySesbbvWPul/N8hDIdw5RpGKLKxPCUeRihTMNMZTy+VIajRDlgJgkAACAASURBVDEHlankJJ2N2vkB2PB5MDZ/FYLmxeHY/l0kdjJIGo2D2TE4oo5jkPS4lhc3dXcpXquXnQyIEiCWy7uYe1SdhOyg4VgSNAKrqLWeAdLR0EZ8jLzIsXLuaPR4WGIJjk5EYcIkrPYUMxUrCY5OQWnKNJSlzURF2kxUp01FVeYs6CPGoOnLQLTlJssLuUd/AJDSa3K+gNRp6A67VeiwLICr1ghHUzkrZEJj8TkBUnKKOhu7AdTmMriayoCm9Ti8oRQTlakQIpXom/41Ou2y250gGAekl2RPdeaDkHsUQM2BQxigs+BWbQFzVT6rkVgRE+WHEmykUfWnGSiV2DkVLcklSSb0yRHxb62IGGs1Gg63oNPhgovGcdz2ky5Qeo0ZGHXD5SnnknknfalH4PTkIkNQuj7tz+grP5qGkG/P3io0Bs92dE4QQaVx/A0tR5BlrcMQTT5ezDbgSa0Jz6qNnjKpkw5YWpeHdRLu14l4SEfXM+AxrYgnNSIGao3I37lbfjOyx6VHkx9XvsD/zxXgCnAFuAJcgatMATewo70Tj+VXUUFT9c2sxKXm0XPAKvwqXAGuwFWgwM8tGx+7vmCzk5yjgtnWJhTVQzBVtwmWug6haDN+LlrRZ/0GKDftxJ62DtlD4InlYsfypxwqe46dr7LNJF+dC1HgRwSktxpt7/3J0nBIKKw7KBTUNt1rqdt2g2lDi6CvcPlWb8QJco163DbsqXczv3ghP3snu92wuwFTaQUG+fjhX5On4c1ps/H2DNlJ+i45Sf0C8e7cIAZJveP2VNxEmaQESQdGx2FwdDwok5Qg6SBPaRPlkg7ulkvqdZL2hkzSoSoqa0rHcGU6RigzMEyZgUEp6ZiRlIxFydEoUPqiMnUaKjP8YVsQiPrPg7D5q2Bs+SYUO5bI4/b7V0TjsKe86ag2Acd1cnt4pz4Z3nH77uVN1yo0vJbW22VIgZPB0WQZkkoZWKOcjuVzh2Jl4AhWzKQJHYXcsNHIixgDQ9QYGKPHwhLzCQqomMkzWr826VMUJ09GiWIySlVTUZ4yDRWpM1j2KAHSysxZEGMnoCJtBtr1CrTnJaJNn4w2g7Lrvdf9PXhhcFQBl0EBGZKq0CmmwmHVws1KlcrhaCYX6LmN13c2lwKby4FNlXA0VaBjC5U5rUfHFhtCFi/Cz0ITICQvxl8WLsfh1g64XC7m2uOA9EJ2POd5Gzd5OOWFwUoQgHSi6tBhDNOa8GKOCU9qzAwqegEpOS8f1ppYnmcfBk1Flvn5pE6PR7VmvJ5jQuiaYlQf2M/cnvSMWJyny41ONpBDj0FkVAagVMxF/8nVUMRMySXqgMPtOHlOv+sylLrgoOuzJ073410HGtMnhkr3QP+5YHe50HDoCIJLyvCKVsLzOfl4Uit6gK4J9PzpZyqQ+rtWYq32T2klvKQR8ZBWwi90JgzUGVC+Zy/gcqCdnpcsFH97nudbjV+dK8AV4ApwBa4UBdw4anfgv6ttEKRq523GaodgrshiuYVXAfzhq8AV4Ar8sAI352++65aiLdMEsXakkF/7qWCpmcLOJevjN61u+lgQa/4lFDTMEKTKTe8X1cC87SBOdDrgdtEiT4d5j9vpeJyfuAKyAj8iIBUKN/xVMNnqBHNNoyBVrRUk225BqnBMLWvAXjt9dKTW4XN7IejDZIfTifUbNmKAbwD+PdkHb02bjXdo3N7HD2/7ym5ScpJ6c0n7Uy5paCQ+8IDSgZGxDJIOik3CR3HJGOgBpQRJmZM0UYUhyXImKYHSy+ke/b7HHqEgJ2kmpiQnIiM5DJLKH2UpM1CVMRu1WXNQvygAm74IwZavCZJGYPfSCOxfHoX92bE4lBMPgqQnTnOSejNJCZReS6DwWl1XlyFVhoqiAnZJhV1LI9lY/crA4ew8J2Q0NKGjmftTjBoLKXosTLFjkR/7SVdr/dqkSayUqSR5MsqUU1GumoaKlOmwps1EVdoM2NKnwpo5A/lJn8Ec9TFO6FVoz/0BQCrRmP+FuEcJkCYzQMpG641pwAYLa6yn0Xkar7efa2N9YzncTeQaLYWbls0l6NhSAdXyxfi/oFj8LmERhAWrcNd3emxpOSEDUoJQ57gNO7ctHb/W2RQgiWmqgLVRuuSu9ubWNkzTm5nb8jGtCX3PMk7/stqIV1jpkgnUZv+sxoS/afT4IFeCZusOHLHTAZI8/k6HRXYArWyCgfI8u1FZNjoP7D3RhuLtu7CsYSOU5VUIXlcBv6Ji+HuWgHWliKuw4pv6jVi3Yxd2nGjDMbc8DcFgq7sTLncn2tlj0CPKmdsUHt/hdqGtw4minXvRL0/Ewxo9HtGa8JjGzABpH+2ZhVN9tXo8pZHwd60F/8yWMMFgQt3RFrhonZwEX+XVOJum/HdcAa4AV4ArwBW4shVws9HZT0s3QJCq8EdzHQRL1QoOSH8YKvG/cgWuKgWozOn0hVaQfken8vKb7jHWWQSxEtebizFifQVsh4/LJgUnRTo6uw75r+ztIX/2PafAjwlI8239hIKaTQ8aarcIpjq3IFXijdWVaDzeBgqCII+L41zhAo0NMgcPUL19J0aHROM/k6bh3Wk+eHumL96m8iZff+YkZZA0IEQub/LkklJxE2WSUnET5ZLSyD0BUi8kJUBKC43ay5A0DcOU6RiuIOcmjbrLzfLfBy4vxe/JRTouKQv9U+bjrfQMjFEkIjE5EvpUH6xLnYXqjNmomT8XdYuCsOnLEGxZHIbt34azDMjdK2Owb1U8DqllSHpcl3hKUQ5BUg5Irw1A7GSAVAmXqECnMQ1FCROxfO4wNlqfHUzFTKOhCxsDQ+RYECA1xnwCcxy5R8dhdcIEEBz1FjORe9QLRyvJPZpOsH46ajOmwpY5A+tTpiE7YAiO5KagLS8ZHfpktHscpF73KHvv9QggVaLTmA5stDDAeb6AFJsr0b6lDG1biuHeXArXFhuM+SLuCI/Bz+K+wp8zsiEsM+Bm3RoUH2hhYNTOAWnP7Yt+4J5kQEr7ADtrpNzvsGN6/lo2kn6/1oL7WcHRyXF0b27nixpqfjfhd7n5eExnwasr9QgqLEHDsWNwgF49J5tOIDDKTvRtMis7kr9F3tfZCdPO3Ugqr8JHFjNezs3Do9o83KkRcafGhKdzjHg6h85pXN+ERzQSHtWIeCFHjzey9XhfLWK8lI+EMivM23diT3sHc5gyWMraNWUnLH1ZyECt3c0iuLe0tcKvtBz/XK7FMxqJQdBn1WcCUhqzf0Et4T/ZZrygzscftRJGFBbgYGs7s6uy9eJfiHtfXX7OFeAKcAW4AleRAmwGw+VGfM0WCGIFfmlpgGCyZfIW+6sKf/GV4QpclAJ3LVt34y3GOpNgrNkmWKo6BbHU+XpumSvJ2ozmDpq3ohEvh9yBcxVtH/mqXIwCPyYgNVb2F4oa8KjeBsFodb1jKkNtSxsrsaAxQGoVI1vzOZ/YuCPYB9odLUcxISIW70yegXem+uDtGbOZk/Qt37l42y8QXidpv+BwvB8Sgf5hUazdfkBEDD6Mikf/qPhTIKk3l7R7JqmcS5qGockES3sHIB2TnIXByix8kDoPg1SZGKtQIVwRgezUMKxX+cKa7ouqLH/ULQxgkLTZ4yTdvjQKu1bIkPRAThxzkp6eSdrZrSjnWnVXXgvrbRdT4DYoAUMKi2NYETDYU8w0EuQe1YaPgS5iLAOkUvQ4mGLHwRI/DgXx47AmcWIXHKXsUa97lOAouUet6dNRlTEVtRlTUJ85A1XpPljmOxDbVsSjVS+P1necDZB63KPO83QxOw2nOkjtUhpcNRLclCd6ng5SAqRtbKy+FK5GG0ylhXg0IBw/iZ0HITMHwmIDrtOuhSBZsXjbTrbZOq/t1zlv6PgVz6YAG15329HqdiOlqgZ9tSIeJyCpo1ImE544SwM8jaH/IdeMn+da8B91HjKtVvlLOSc5ROUphjaPc9T79TEVLG090YasChsG5ejwaHYu/pBrxFMaE15Wm/BWjgn9V5nwZrYJf8wV8ftuy+NaI57T0Fi/CbflmiDkmfCH3Hw8TiP92QYMXqlHUmk1mk60ot1JhU/yXpBBWRc5WMkjSwdqLhwH8G39Bry3UofnqLRJS6P2p5Y3Pa2Vi5tey6HMUhNu15nweI4BylIrjjH3KHc4n+29xH/HFeAKcAW4Ale+AixKxu3Cd027IBhKcVPBZvxR3DSlyzl2UViF35grwBW4KhTI33KDYKlZeatYtaVvXhUe0Fe3Cuaao4JYjZd0JViyZT9aWEcA/1R35e8VemoNegiQ3pO/5YabpNpPfyPZwn5jqAz7pdEWLRirR/zSZDt6h8Fqv8tY0qHde5jNMFLe2nEamHQ54KKg3PNZF1YhTCOWbuw6egxzUjPxxqdT8QY5SWf44i0ff7ztOxfvzgnCu3OD8d+AULwXFIb3g8NBLfcMlEbEyoA0OhEfkZM0NgkDupU3eSGpt+GeQGlvAKTkUh2mIudoOsYlp2OkMgP9UzIxRJmJmIQY5CqCUKLyQXm6D6xZ/tiwIBCbvwhB4zehaP42HDuWRcuQdGUMG7endntykrbmJrFWcbsHkDo8br5rARZei+tIo+gugwrtOiVMkR9jWcDQU9yjBEj1kZ9AivoExpjxMMeNhyWBskfHM/foesVnkIuZTh2tZ4A0YwZsmVNRl0mAdDpqMn2wzH8IqhYFos2Qgk4DZd8qQTCeLaISXvfy+ZYz0WtHgJQtDKyq0G5Q4cS6pXA3ycVMNF7/vzJIqYiJFncj5Y6WAo2V2Ftrw0tJCRDiM/BAyhJc/00uhNw1uM1ghWCsRnhtI9tqyV3n57MB49e9IAVY6ZGD5XbmbtuB19UGPKXT41mtAc+rRZY9ShmkT2m8DfASKIuURur7akx4b2UetI1bYCd3qKsTbpeLtdHTd27yBblrq/rIUQSvWY9/aQx4RK3Hg1qJZZu+nGMBLc9pzHhMS0VJejyoM6APG3+nEXh5kUuhRPTViHhJbcSrOUZ2/b9rJDyhJYerhHu1etyp02FO4RpUHzzEskLtbJ6Cgknl0X62T3S2ow1uaHfuwZs5BjygMckFThoJz7FMUonFC8iXDXhGq8crGhF91RY8q9EhZ9sWNmpPe1g2an9KEP0FvQr8RlwBrgBXgCvAFeg1CrAqRKcLpt2HIOjX4/qCjfi1sTZaCMF1VwXY4SvBFeAKXLwCYvUv7169cfWNZlu7UFjvFMzWLbcZq21CUZVbKKp33WyoPjFp3UZ34aETblYQzo6aZTrlPX6W89RO/tRrNoL8ifxICvQQIBVMdQ/fkt94/NbCTbhlzUZcZ6jcJKxpwnWiFb81lmBJ086uwoueXJOjdjsCFy3Cy58RJJ2DNz1O0ndnB+CdOcF41z8E7wWEoqu4KTQS3vImlkkaFYchMQld4/astClBiSHdipt6Y8O9d6R/pCIDoxTzMEyViTlJcVimmou1qhmoSPOFLXMu6hYEYMNXgdj0tTxyv/O7COxdEYWDq6LZuH2LNgHHNAloy01EB4NXCgasuo89X4sQ8WpeZ5eYxEbRa74IwbK5w1gxE7XW68JGsVImfeRYSFHjYI7+BJbY8SiIH4/CxPFY0220fr2nmKkiZRoqU6ezxZo2A9Xp01GbOQN182axpT7LB3kRH8MQNwkdUgqgT0CHIfWUvFECoxcCR7/vNWoX0+Cw6lj2aHtz1Vkb7B3kLm0uA51T7igay9DZVA73pnIc2FiOD5LjIYQrIaR9A+ErDYTsIghSpVswVuFuQyVGrq9hm7Hz/HqnJzd919R9OdwuOJ1u7D7aig9MZjyh0Xta3k86Kh/Vyi7Pf3qgJLku79MU4D21hMKtW5leMhglSCoXMlHTvN1tx662dmTZGvDGSglPqw3oo6XG+5P3Tc33Xvcm/Z4tnut0/dztOt7rnn5O9/OoVsKfdRIeUUt4e1Uu0iqrseX4CdA6utyUtEqQVM5clRue3CjYtQdv51IeqRHPqQmQGhigfUQrw+Huj8MgrdqEYRojNrYcBZzyWD99L86/G7+m/tnwleUKcAW4Ale3ApTx7Xah4chx/MVQgusstRDM1kU8g/TimRK/B67AVaMAcN0N+dZ7blJX3iFI9f9PWFv9J2Ft818EsfxBQVv+oJBX9Mdf5VU+/FReWUx47TbUHm91dzg74XKQkY+OnWmGTZ58ltP9r+7NKl87UqCnAKloe/A2o+0QBeAKUgUEs80uSDbcmVcBRU0TWh2UsSaXa/SU8Cw1wk1NwsCCVRq88dl0vD51Bv41wwdvzfJDP59A9PMNwrv+Qay4yQtJqbipvyeTlHJJB0bFsXH7j2KTujJJTxY3pbBcUtZu3wvG7L1gtPv5IFU6/ps6H8NUafBJjMZiRSgKVL5YnTUNFVkzsSkrCBtZw70XkoZjz4oo7FsVi4M5cWghJ+lpxU3efEieS3o15pIqcFiThNzwj7EicLjcWh8yEnnhH3uKmT6BMXoczDHjkR83AQUJE1CUNAHrFJ+yYiZyjxYrp6AsVYajBEZpqUqfiZrMmafA0fr5s7E2eTKW+g3BYU0y3AYC8acWMvU0IHUYlGg3L4CrzsTg6Pc5SAmO0hg+LQRJHU1r0dlYjeAvv4QQlYi/JH+JGxap8duV+bjVUE4FAA2CVNl6t74SbxRUslFvajVnXzT21EaN389ZFXC5nWi3OxBZXo43sw14Tm06BWB6AeEraiNeVJtxl86CxzVmDM8xQNq1B+30IjkpX9QNGql3E4h0OtDpcsG8cw+GGyQ8oxZxu86M23OpJf7MvE/vY1zsOWWGvp4j4e86E27VSfirVo8BBhPytu5Eq8tLbgmU0omKDClWwIV1u/ZhhM6MxzUibs2lcXsTXjwNyhKAJefqXToTHtLqEb++GG0sU9VjH/VM3NN34PzEFeAKcAW4AlyBK1sBN4um2d3WgT6WCvzEXAPBWLWSA9KrBm3xFeEKXDoF8jd+Kphq8bxUeShrwzb3rvYO2dzHDpplNEpH5/wY+srea5zbs+8hQPrrfNuDt5irtgpSRYtgJEhaiVvzyuBX2YgWIpgOGo/sWUDKBgfpXSobgrDMYkG/GbPw+pTp+NeM2Xhvlh/e95EzSQmS/tdb3ETj9uQkDY/GgPBokJP0w+gEfPiDxU2pGKpIw1AqblJmgIBpb2i6pzH7sclUJDUPQ5RZGKPIwvTkZGSoQlGk9EFVykyUzA9A1cIA1H8RiMavZEi6Y2kUdi6Pxt5Vcd0gqTxu35Ynj9wTJKVx+550932f64///tKB2HZRhYq0GVjuPxQrgyh3dBR0YXJrPRUzsdzRmPEe9+gEFCVOwOrkiVin+KwLkJamTENZN+cowVEvIK31QFJyjzbMn42qjJn4bvZAbFgUAKeYjA7pzHXtSRBPI/d2ihAwLwDqjXA3l3aBUC8Q9Y7Ve39mkHRLFWJXfgMhKAa/Sl6M6xdmQ1huxp25pfiDuZpylH0Ec3UxAdK/SiXY2dYBB4E2Nqd9bptbfq0LU4DqlNbu2ImHdTq8RG30agsbp+8OK6nMiFrrn9FYcL/WhPfUIsTGZnTQeD4brZfpoIv2R24HDnS2YV5NHf6tEVmx0sM6Myt0ekYj4jnNjwdI+2qMeCVHjgB4miBnjoWtzzvZEr6oqMO+tnbYKaOb8pBYdDwdjsk/m7ftwgcaEffrTHhWbWbre7rT9ZUcOYv0+jwD3l6phn7rDlCuKvsm0SVHCZxXrM2FvWT8VlwBrgBXgCvAFfjRFaA08WN2OwatteGXZhsESw1vsb90SIk/Elfg6lCAGu8LbIFCUS0EU13b73IrMbCwCrlbd+Oogzyk9NmB2u5pFosj0h99w37ZH6CHAOlvDHX3/9RSu0Yw2vZSickDeSUYVWjFbrudfSJzsqxRenP14JvKTR/zyGFD1mdqAwakkjL085mNF6dNw7+nz8I7M/3w5mx/vDUngDXcvxcQwjJJTy9v+iAqHh9GJ8qQ1OMkPb246WQmaVoXIL382aSZGKnIwihlKkYq0zBSkYmBqiyMUyiRpoiGQRWIkjQflGfOQfV8fzR8EYTNXwWzhvtt33khaSwOZMeiRU1O0ni05p5suO9JcMUh6Jlg8JJrIqmwf1UcNEHDsSJwBLKDR7HW+tyw0V2lTCx3NHYi8uMmojBhEoqSJmGNYhLWK+XsUYKjtJSnTu9yjlZnzAItNZknR+sJjrJl3mzkBI2CPnQk2vPiYZcUbMSe1t0L37vyb8+zpOls+lEJlUtUwG1IQod5Pty1EssY7Q5DCZDSWD2d28lBurUcK0Qdbg6Nws+Tv8ADmWoIy424LrcMt4pW/Ca/vkWQSqcK+baGuymHVCpB1f7DsNOOkuYv+OlHVeCIw4HJRUV4kjW6mz15nifH3gmUPqGR8JjWyAqRXtXo8W1dAzrc8uSCN2dUbrx1YHt7B8LWl+M5tQF/1RlBY+kEWF/UiHhVLeH505yZ3UHsxV4ml+ezGjOe1xjwgiYPL6opm5SKpox4LseAoKL1aGptp5Ruz0g8PWu57b7D5cSKDU3op5bwKFtfuu2pOlDuKosE0BrRVy1hqFSIg45O2Gl/KTPi88v9/lFfWX7nXAGuAFeAK8AVuHAFHHChw+nC7KrN+KOJA9Krg1bxteAKXHIFfnJTfu2nPzNV2QWx6pggVUMw1bjvzivDpHV1WHegBW1kuGBH5vxz34Vvsa+UW/YQIBU+33KDYLKt+q1YC8FQhaH5FWhqszOASeSSLsmFJj3/puqyO7uBDpcL6zZswNCgILw8eQpeZ+P2vnh3tj/+6xuA9/yC8S5B0sBQubjJk0n6YXgsBkTF4aOoeAyMScCg2CR8FJeMgfEKDEpQYrAnk1SGpARI0zBMkS4vl3H0fqgyE4NVmRiqSsMwVQqGKam8SW66H5qiQrQyCubkIJRTLmmmL6wL5mLDwgBs/SIYzd+EYduSCOxeFol9K6NxsAuSJuCELhEd+mR00kKOPFEpL7zAqQvunQ3O9brfGVJYIZPLU8DVLqagMH4CVgYMZaP1OaGjmXvUED4GIpUyUWt93DgUxE1AUfwErE6YhLXJk5h7tFjxGcpotD5lKsope5TG6lnu6EzYMmbBlumD2nmzUE+Lxz1KgHTTfB8UJHyKb2b2x5bFIegwpsAuJYPKohyGVDgNctlST2nXKabCKSrhFpPZa9VhyoK7zgR3UwnsTRVob7LC3lQOaq13NpYDW8pQur4At4bGQkiYj5/NWwFhiQnX55a6f2uqqboxv+7rmyw1bwv6ikd/arYV322oZoA0u3kXXC4Xc8ZfKZv7K+J5er5HY196MX2BFVu24yl1Hl7UUFs9LWeCQXJ+Pqw14OkcEbHrK3DETqMxdnS43HJzPZ3DiYbWE/ArXIsXciQ8prHgCY0JTzHHKLlGxbOO7p8OIS/mZ7k4ioCsiMe0etyXS+cSHtZIuFtrxAs5BkwyrUH9sVbm+iT3K0UEOJgT1oUWhwuZpVY8otHhLp2IPloZ8L6opvUgeGzC82ojXmFZqSY8oTHg8w0bZdjKpjjImcpPXAGuAFeAK8AVuPIVoKgjl9sN5ebtuNFEUKOWO0gvOVviD8gVuAoUkBr+LUh1X//BXPfV7wtrDYJUGSWYa7cIlgY8ZyhHZOVmVBxrlY+hmfHPk+5PRhnCW3RwzS7KxoYrf+t6La9BDwHSW022e39tbNgnSFX4p74Y1sPH4aA8tUt8osekD5K1W7didEQEXpk8lTlJ35o5G+/6+DFI+u6cQAZJ3w8KY+VNH1ImaWgkG7dnmaSRsRgUk4DTM0kpl5QKmwYnpXblknoLnLpngvaGywNUmXgvLRMfq5IRqYyDXuGHkhRfWNN9UJM1B3Wfz8XGL4LQ/E0IdiwJw57lBEmjsH9VLI6o43BME8ecpO36ZNZw35VJygHpFQdInQZqrVfALqnQ/E0wVgQMxqqQEcgJGSmP1oePgRQxFqZoGqsfh/y48ShMGI/VCRO6Wuupub5UORnlqinwFjPRSH112gzYKHs0YxZq581G3Tx5rL7LPUqAdIEPKtJnYpn/UIhR49AqpsIhKeCkc0O6DEg9MLOnIOnp99MmpcNeoYGrqRSdzZVwUGN9cxk6t5ajobIIL0QnQIidByFjCYQlBvxcU4x7jHX2X0q2UQKNXXhOt5s3ZPxFXwNBKkNiXTNcTqpp4tU3PbqZ7wKkNA/uxoH2DgzR00i9CX20lL15qmPS+zO5Jp/U6DHGVIDtx9s8LUxO0Hg+TTBQBvaO9jb4rlmHf+bo8XetCY9pzXj2e+7Pe7+X4/xptQQfsRC7OzpB+avs+XuGemivur+9HeNMBcwx+5DWhPu0JryaY8LjDCCfqs/jGgnvqPNw4EQ704Tj0R59t/I74wpwBbgCXIHLqADLggewcsce/MJcjdukep5B6j1o5edcAa7AuStAn/eW4afCvPKfC/O0Nz1VXv7zGwpqmwVqvJdq8EBeGQZLJVjUuB27Oh0AmThcdtjdDpCTnZWtMkLKAell3CX00ENfLCBFyHXCsmXXC+a6NwXT5paHDSUoOnCY5ac5L8PoqdvpApwuOJxubD14EJNiEvDSpKl4bcYs/NvHB+/4zMbbvv542y+QZZL2CwpjTtL3QyLQPyyKLd7iJsok7Q5JyUk6kNykSSlsITjaGwHpoJR05iodkZwFcph+mKqCf3IUVqhCUKmkrMhZKF/gj9pFAdj0JUHSUOxYEo5dy6OwZ2UM9md7IKk24ayQ9HT4xH/uBaPz3zeaToVIrBRJgXZjGgwRo7AyaBiyQ0ciJ3QUK2rSR4yBFPkJK2WSW+snoDBxAtYkTsS6ZLmYqUQ1BWWqyV1w1FvK1AVHM31QN88zUj9/NjYs8JXH6+fPxsb5s1Cb5QtD9Dh8Pf09NCyaC5eUASdzj6rQKSnRYTw5dv9jvJ9gSILdmIb21Uvg3rwGaCpHR3Mx9jaX4h3FfAgxGZ7GD3z+oQAAIABJREFUeh0EzVr8zlyLO4y19t/oq4adsmcVrf+6r7ARgrECM8vq4SRAyvJoemh7zO+GfQHLpg3oCzYXoN22DS+r9czZyUbHvwdoUinT62ojLNu3s9eEQCLbBbH7aUeL04W5hcV4MUfEI1oj7tcZ8ZRWxPM/Yt7ohcJVWs/XciQMkYw4TAdhnS7Y2eEXfTntZutVvP8A+ufo8WedCTfkWtBXbcQTWgOePM1d+6jWiKfUenxrq+tykfZo1A1/z3IFuAJcAa4AV+AyKUBggg4W1h04gj/n2/BLY+1iXtJ0ypEr/4ErwBW4AAXuV+X94oai+oOC3rpUKNwMwVCN2/SVEEQrhlisWL3zICt+lbsOaFqaQCmBU7fsJr1M20T+sD2hwMUCUl3FQ4Kpaq0gWVf9RV+xT924h32Ms9NQ/eUyVnlszrTLPNTWhqC0TLwycRL+OWMm3po+C2/OmoM3fefiHSpumhuMfoGhLJfUC0mpuOmjyFj0j4pn7fYD45IxKC4Z3kxSLyQdkpwGWoZ5xu17S9M9FTeNS87Ep4lZGJs8Hx+mzMN/0tMwXRWDJaoQlCj9YFPNhnWeH4OkG78MQtPXoWzcfucygqSx2J8dg8M5J52k3uKmTg+I82ZH/hgwi99nzwFXyuOkUXZyj1akT8PSuUOwktyjYaOg9bTWS1HjmHvUHCPnjlJrvReOEiCl1voSlWes3pM72h2Q1nrgaH2WL+qzZneN1xMkpaVxwWxsXDAHxSnTscJ/ML7z+QhHclPgENPhNqjQISrR/iM7k2FIBC1U3tRqXohOmwTH1jrMmpeO34fNw63KpRC+1kLILqIyphPXGW3RfzLVd54BSC1VM/5qqGoRjNXov9aGTvpChmUh98TGmN8HKSB/1KGDC3aYgdFSAf6uleRcze+BowQi+9JofakVlNMJd6cMEunOHC6W55lUaUXfbAl/1+bjAR1lfkp4Vi3hhR+4zwsFnD1xu8c0JtyvExG7upT1KzldnUwd5gB1uln5VEpZJZ7PzsX9ufl4Tm3Gk1r9GYD0SQ012hsxymDEAQaLSZ/LtXPm73GuAFeAK8AV4Ar0kAJuwM4KDZ1obG3HU+s2QjBvGnwBLITfhCvAFeAKnKHAr/KK/iiYa/MES8MxwVx3RDDW4qeG+g7BWG2/ybAOAetq0HyoVf7wwj4TOuTegB7axPG7uVwKXCAg/XV++S1Cfv4NN5lq+wjm6jW3GCvi5m/Y3tricsHlpA9gLnRchp6vroRTBu9ptNIJu8uF4Hnz8PJnU/DGVF+8MWMO3vDxkyHpnAC8OzcY/+0GSanhvn9YNN6PjOuCpOQkpUzSAR5QOuiUTNJUDE2Wi5suf2lTBoYr57FW+6GqDNAyXJnJckkHpGRijCIJi1ShWK/wQVmaD6xZfqhZOBcbPg9gDffN34Zj+9JI7FoRjf0rY9CSE3vKuD3lkvZkoQ6HoT0HQ8+mJeXHEoA8nBODVXM/wtLQUcgOGw1txMfQRo6BwZM7ao4Zj/y4SSiIn4SiRDl3lMbqCY4WK6ewUqYKT2u9t7GeSplqM2nxgQxHzw5INy+Yjc2LfGGb5wsxejy+nD0Q2vAx6JAygLxkNv7fKRIw/fG0oPt3GZJBTlKnqMBeQxZ801MgRKThOuXXuP7zHAgri3CTsapdsNS2ClLlzt+Y63b9Rl9xqoN0dW3aPaykqRp9C604YifQ1LXVuVxb8avrcUlOzweeddt24B8rcnG/znwGIKX2dq+j9CmNER/kSWg6cQIUOEp5ZDJodTJ+rW/egcezc/GQ1oyn1DRWL+FFtYiX1Gb0Ved/79h+T4DOC7kPWq8XckRQI/0Taj3mNzSwOAe5jpCctZS55sQOlxOjdXpQrumLOfmsbOp0Byn9jWDrP7I1EJu2sPcKj4W4uv7J8LXhCnAFuALXpAJuoNNN+eJ2HOh04OXijRCMtfME4LozSAf/BVeAK8AVOF8F9FVLhLWN9TcZqyf+3GxbKlhqSv4olh8UjNUES92/Fqtcj+uKkVS/FfvoM6FLHq/nNoQrfY90IYB0GX5655r6dYJUXf8L08YDglTpCCrfhON2J3PqsKJ6N+TLl1kfepvSiRp8s7I1eHHSZLw2dRbemjEHb83ywzuz/fGeXyD6+Qfjg4BQfBgcjgEhERgQIkPSARGxGBQVj8HR8RhIkJQa7qm4KV4BlkmalIJhyalsGa5Iw3BFOmu4v5yglB57CC2qdAxRpoMyUUcos/CRKguDUtIwNTkRKcpoFKlmYX3GbJRTJumCudj0eRCDpNu+DceupVHYvyIaB1gmaTyOaeJxQpeAjrwkVtzkhVnkJOVu0h8P7Hl1PtdzKtPyXlcuP1Kh3ZgBc+JErAgaDk3IaOSGjoYhYizEyLEwRo+FOeYTFMSNY+VNqxMmYk3SJKxLmoSS5MkopVIm1TRUpEyHNXU6yxytTp8p544yOEqAdCZzjnbPHfW6RzcunINNC2dj80JfNCz0Q4lqGjTBI/H5tA9giZuEdjZqnwC3IRFOQwqcVNwk0ri9XLDkXZeLPXeKyYBeCeRF4piUgci0RNwQGg8h+UsIi3KYc/RGQ0XDb811rwmmqr8JYvmDN5hsrwuG8ttP2Zfm18y6V7JBkKz4q7kSG49TruNl3shdZQ/vou9eHS443W7MXF2ExzUGPHNa9ig1vt+eK+KDVZS7acb/aXKRVWmlqgZPQDqd0ZiLE1va2jCI3d6Mxz3j5wQgn2Nt8tT4/v25phcCN3vqNpSNSrmrj2hNGKQTUXnkKEgbipAhbWhdCQOrN27Cc9kic8a+oBEZ/O3+HOg+XlWb8YAmF2MthWh32OF0kxuVn7gCXAGuAFeAK3DlKsC+CCVDjNuFNpcTn5RtgmC2reIj9qccufIfuAJcgQtVIK/6LiF/8103mWon3VhUP/t6i22IYCgf8jtz3eRbpNqxQuHmoYKl+itBKnG/ZSrHqqbdOGZ3yFFfniFD4mIeQtb1mZG2XRyi9uZ9zwUCUqFgg/V3+mqWwzBxTQ12tnUyINrbVpV92KYn5YEYi01m/Ge6D16bMgNvzpiNt2fNYQ33780JwPt+QfhwbggGBIZhQHAEZCdpFCiTdFBkLD6KTsAADyQlQOqFpEOTZEBKoHQoLTRyfxmb7c9eEjUPQ1TzMFSZitFKFSYpEhGnCodRORd1ihmoyvSBddFcbFhEkDQY2xaHYdd3Edi9nIqb5HH7o+p4tOoS0O6BpNxJehJGXizA+/Fun4INi+ZieeAwrAgZhdyQ0dCHjYYYMRbGqE9gih4LS+wnKIwbx0qZvMVMxcmfoVQxBWXKqQyOVqbOkOFo2gy5kIka69kyE3XzZnXljXoh6emAlEDphoV+qJ3vyx5recBwLJzaDwWJn6FVLzfOw5AMt4HKm6jhXoHusPdi9CHo6tKn4YQ5Dm1SFhYtyMStgREQEhbghvkrcONSE35hsuF6o/Wb/7X/vMFcN+oOcw3b7t0iVWLt/iO9bZN3xT8flj/qdONgeyf65eYyqNn3NIj5mEZi4+ev55hxt86I97W52NXaJm/omQOVZHCh3elEVNFa/CNHj+fVJg88lHqdY7Q70PRe7qsxsiKph7VGvKLOg1/ROhyxOxg8pv0Z+/LP6cQBuwNDdCY8pDHhce33ANIcE/6u0+MtrYith1t4sdgV/6+ErwBXgCvAFeAKEGRg8MHtRrvbhaC67RDEymUckP6vo1n+d64AV6CnFLg9f8PQWw117l/ra/Cwrhwfr6+F6UCL+6iTpqmpzFfuVGCjbR4eRWe0/eKn3qrABQLS31g2WQWxCq9byrC1pdXT3NX7XuquNyB9oHS5afoSemsV3vOdgzcmT8fbM+R2+3dnz0W/OYEyJA0IRf/AMPQLDj8Fkg6gkfvoM9vthySqMDQpRV5OA6S9BZSOUszDSMU8DFdlYJgqFQNVaRipTEe8IgI61RwUp86CNdMXtvn+MiT9MhhbF4dhx9JI7F4R0wVJmZM0N4E121PDvbfd/mIAFr9tz4FWl0HJWuFJU8odPaJNgiF8NFYFj0R26MfICxvjgaOUOzoOZtZaPw5F8eNZ7ihlj7LResVkBkfLve7RtJON9TIYpVImWs6EowRJuwNSgqPy4otNC31RnT6djdp/6z8MC6f3hyF8DA6rEwExGU5DMpzdXLA9895QwZ6XgjZTLHIXZ+KO4ET8JH4BhKzluH6JhD8ZyvFzY3WZIFa++T93loZ1N99RuAG07btesmJ5447eumW/cp8XNc4D0DdvwyvZuXhaK7s9veDQe/6MRsK9WhP+pjPgi5paz/rS17XMTsJ+LtqzF29odXhAR1mjBEiNrOzJex+99Zwcri+pTaD80Ht1Eh7Sing1JxeG5i1kIJXXkbJvqSQMwIrN29AnJw8PaE9tsJfXT17vJ7UGvKSW8G3tRu/3hVfue4Q/c64AV4ArwBW45hWgYwUZkDphhxMLth3A9VJlqBASwkfs/+cBLb8CV4Ar0BMK/MZYM/kG0QpBJONgDa6TbI67xPLDs6ob3Y1HjsPFYrHoeJ22WLTNks+v+Q14rxbgQgCpIAgPmRrWPmOuQOnBFnqp4WRG4d77gnd/ZnYA6+rqMSYgGG9+Oh1vTiMnqR8Ikr5HkNQ/GO/PDWG5pF5I+mFYFD6IiJVzSbs5SQfGJ3c5SQmUDklKkZvtPZmkvaW4aYgqk2WTjlSSizQTQ1XzMFqxAENTUjAnJQorUgJRnOKLigxfVM/3R8OiQDmTdHEYtn0XyRru962MxmF1HI5q4nA8NwGt+iS0GZLRwcahf9wW8p4BZT0HInvr86ExcoKk5O7tkJQoSZmM7KARyAkZA03YJ9BFyqP1pujxsMROQH7cBBQmTGDu0bU0Wu9prS9VTYEXjpJ71EqANH0Wc4/WZMjuUW9rfX2WzykOUoKjJ6GoF47OweaFs9G4cBYa589CmXIy9BFj8Z3/MHw+/QOs8BuIhs/n4oQhFS5jOoO8FBHQEzqTE7XTlIqypWm4LzwY90RlQpi3FMJiETfmltp/ZaleLKzetFow1r7xP3eUYvWzt5psuwUasxeroKpu5CMSPb2Dc7nRCsDHshp91AQ0zxyBp/F4cpXeqzPh7WwdGo8dB6iAiFkrXXC43GhxOOFfsA5/14n4q05ieZ50X5Rd2lvBaPfnRfmoBHSf0Ip4RGvEYxojpliKcKBTLmuidXUQTHa4cKCjg2WwPqml25yqF90HFVL10RhYFumEwrVyuVhPv278/rgCXAGuAFeAK3AJFaDPduw7UfoU6nYib+9R/M1Q9p0A/OR/Hs/xK3AFuAJcgZ5QIL9mjGAqbxNMlUd/L1mdDxgq3fcYqu0/NVSjT34FFJu3YVdrO9syEhxlE2Bs43UJN5b8oc5TgXMApDeYbPcKxpqHBFPNrb+V6sYLxur+f5CKN+p2HmQf0Jxuylrwpn2e5+NfoqvT+5BGN4neOx1OVnixYes2TAqPweufzcB/pvvirZl+eMfHH+/5BrBcUipv6hcYjvf/P3vnAR91ff//T2ul1onWOlrb2v4cFVsVFP2LYrW1Vi3iRpYKsjdZJCGMANn7LoMEEkAEVFZyuSS3c1mMzBvZCXvvGci48fo/3p/vHQSIiAiSxM/Vb7+Xm9973fH5fL/P7/v9es1dgA/nBeOD+aEckn4UHIGPqZI0LAafhMdiSEQshkbKMDRKhqHR8RjihqSdwI/U3W7/UXwShsmTQZWkn8Ut4uFNn8kSMUSWhtGxSZgTG4xv5bOwIX4GSpN9YVnkh5olc1C/PBBbV0gJ93up3X5dOI5lhOKEC5KeVcWiWR0LCgOSWqLJQ5KWawO3xOv8MB3PAVKNHDtWzELm3CFIDxwB5bwxyJ4/BqqQMdCGjOap9QRI8yLHoyBaSq3f5IKjxW7fUfl0EBylxczhqJcrlMmbV49SYn3tYgpo+j5AKlWONqb5YFuqF7aleqI+ZTo2x02GKngs1s7+FMu8P0ba9A+RNW8kdqyYjxaVHA6NHHbech8nrdVxaNXI+SL5q1K1bDzsanqc+3cnR5uGFhkPY3K62varFUn4S3Aw7gtehDsTV4GtVIMpNuNXWvNupjWvY3m1O1lu1UvfO09qTJ/fm1eDu9RmMK0FAZsqcdbR/vTLTzSgdee3cTix7XQT3s1U4xllLnorDZcATbd/6D8UGszWF+Cs0wGHk059SSN9M5zQ79qN99NVUmJ9phavKXS8IvPZDqssOx807afIRX+FjodJ9VMY8GSmEc8rcqDavoPPZZQ+1Uwzmt2BNpsT80vK8FK6Hs8rLgSkVI36SBYBUg3+pjTi5Wwddhw+xn9B4pfbnf8hic8mFBAKCAW6twI0hxEgpepRh6MNZcfP4P9pS7VMZ/0HW13d408rC+/+deEWr0v85L93Z088QCggFBAKXJkCv9ZU/ueXufVHbzNUFzCdeTnLrz77y1xLC9OaDrKCrWeY1rL3rSJrs3bnfpymYg7XwEVMyl1V6iou7d4Ddpf6dN8HSOksXF7lFKY3lT2graplBkvbb7WbWr7avhutPAbDBUa70JEWVbtyfu8Adh46DG95Av4zyRNvTfPFAE9/vOstQdL3/Ofgg4BAfDRrHgbNofCmYHw8PwSDFoRhcFA4hlJ4U0gUhoXHYnhEHF+GESiNkVruh8dSaFNip0i4v1yr/2c8xCkRXjHRWCYPRn68N2+DLl88E5VLA1D/5WxsWzEPu74Oxt7VYTi4NhRHM8J4JWmTMhJnc6iSVIYWtRytKjlsakokF5D0xsDdeDg0MjRlxyI3dBwy5n6OrHkjoAoaBXXwGGhDx0IfNhqG8DEwRo5FPsHRmAnYHDMJxbGTJN9R3lY/Hab46TC7gpmsSV6oXEiAVPIcvbi1vuOWeql6VAppoqCm88u2NG/UJHtic+xE6EJGI2PO51jpNwzLPD/CMs8PsDZgOIpjpmL3qiCcVcfDaVgIGBJg18XirEEOp05qyYcmnrfmg4C8IQE240JAnwybNgW71YuQn56ERUuj8G5QKP4YFAMW/xXYV5lgysJTzFDZyPLrwlhOxe+Ysfp2tho3fe9UmFed8gd1Bf6itYDprfg034QjrbYuNeR3+o11AFm79+LlDAOveLw/WwPy42xfXUmAtHemAU+kZyJvxy7u5NPqpEMk8lJpQ4vdDv8NpXhGoeEVo+0T79u/Tme/TnCTFtpO/pkVKowuLMCJVvIipZZCm1Q06wQ2792LfulZ3LfU/Rx63rO8gpT0otfRo1+GBmu27uKhFtwUpwvN3Z3+tys2UCggFBAKCAV+OgUoENgJNFMvj82BbU1n8a8C8w6mr/qc9uvuMVoeuq1k59Ieqs1Pfe/+nXiAUEAoIBS4GgU0lttuza/ufYvK9DBbbrmN5Vv/wXTm3kxT8kdWUPcU09b9nqlMfX9jsLZN2ViFsoNHeW5Pq90Gu8MmVcGTa5ZEp3668VO802UUuCJAapn5G70Zf1ZV2Zi2FLMtNWh1AK1OavFzHV11oYMsd/qv0+6E0w4cPNWEgKQ0/HeSB96c7oP/evniLZ+ZeMd3Fvcl/dAFST+cswAfzXND0lB8whPuozA0LIZDUgKlBEgp3d7tSdq5g5sW8oR7d5XpoPh4TI+JwNfRwSiS+aM4aSrMi2agJpUg6Rw0rpyHbV8HYe/qYBxYG4Kj6WE4kRGO08oonCZImhOHFpUMbQRJBSC9IVW0bWoZr7Akn8+M2Z8iI3AkchZ8ATW11oeMgS5s3Dk4mhc1DgUxE7AhdhLahzJRa31FgsdFcFRKqycwShWj7qW93+h3tdZ3BEi3uJLtq1J8UCybjNzwcVAuGIX1sz/FN35DsdzrI6R4DsbC6Z9gmfcQZM4bhaLY6TCnzET+ygQYv01G2ZpkFK9dBN3aJCi/TsSK5XLIUyIxIzYIQ4MD8c85C/DX2dG4dW4i7loQCxa3FOxLJVh6Ie5QlR1mudXBzFAdd4ex/t4rng8NleMfzK3GI5ryWqar3PU/bRm2nqZwIHG5lgrEW6rQV2HAc+QzmqXFSxcBUg7+lHoMzFLjMJ2N5f7SlAdJE5EDW0+exHs5elDAUWeHoFe6fS8qdOir1OC/mVmwHjrMy2YcTo6EudP7wdZWDFcb8KzywgpSgsO9lRIo7avQom+GFpFlFrQ5HHBwW4Jr+c2J1xIKCAWEAkIBocBPp4CdV5BKntzHHA58uqnqYI/can++X6e3vs6MjR+xnJxfX/F+nnigUEAoIBS41gpoK37/6w11YNoSPKwtRpypEQdONYPXOTgp475NCm3qQjztpxvlb8Q7XQEg7aO1zPyTsRJMX273La1Di8MJu7PtwmrgLvSFSoeU7jAPqT3jpN2O6BVf443xk/Dv6Z54w9uPt9sPdEFS7ks6ax4+mCtBUgKlVEk6KCgSg0MkSMpBacT5dHt3eNNQHtyUhOG85b4zJtxLoHRkbAqGyyjtXo6YhBBskM+AKcEHpmQ/VC2ZhVqCpKvmYceqBdizOgQHCZJmhONEZiROZ8fgTE4cmnNkvIKUQB1VUNq1opL0p6wkbdXJsXdtCJRzJTiqXPAFVO3gqD58AnIjxoLgKK8ejZuEjXHnE+vdvqOmRCm1nipHpepRaqu/NLG+brHvdwQynfce7QiQuqtJ69OkNv3y+GkojJoAXcgoZM0fyUHpilmf4iu/ofjaexBWen2Ehd4f49NZfnggMA5snhx3BEbhj3Oj8disGPxprhy3zEsEm58CFpQKFpoGFrEILGohWGwSWPyXYEszwdYXOZna3PTbgtodTGV5nOU03vlD0k5v0lYO77lxO27WllYwbWVjX3UZNhw9JQ0iN2L87qbvOb1wM3opDeiXqUEvpZYn0LcHiVQVSX8HFm0GOXLSZMSrIR3UrgJ8U7+Ft5T3yrq0Pb/963Sl61QVSoFVLytysLSmjrfX0xk+PvU6gLNOJ6LKzHiZIOhFQLl9RWkfhRaTjIU4YSOw7KDGROrWl9hyN/09iY8lFBAKCAWEAt1TAenUqLQTQP0808q34Hf6SifTVUYwbUUJy691MGXZlZ8Iv9ZgRLyeUEAoIBQwGn/Fck2nKcjpl+pa/FJjwmP6zUjauhMnqNiQ9smlprDuOVB3uU/1fYCUMXZfbt0MZqzG+0UVOHy2lfczcM5NR2btly7z4Wmj3c4P0trucPBy50XrM/CfiVPx+jQvvOUphTcNcIU3vTtzLt6dPQ/vz1mADwODeDXph/PD8PGC8HOQdEg4hTZ1HNwkgdLODUiHyBdjQGIyRstiERMbCl28PzYn+aA8xQ/Vqf5oWDYbW74KxI5V87FndTAouOloejiOKyJwShmNs9mxaM2RQoIoKOinhIPivWQgT9i8yHHcdzRjwSgplMlVOaoPH4/cyEnIixrP4Whh7ERskE3GJvlUnlhfKpuG8ngP7jlKoUwSHKXKUVqoalSqHqWqUffyYwFpY6oPtqb5oCHVG9aFHiiRTUV+1CRowiYgK2QEVPM+g2r2p1g3ewQWBo7BCxGx+EVMKlhMCnrEJINFp+GOqFTcEZWGu2LS0DM2DT1kqbhJvgS3JSxHz8RvcW/SOvwidR3Y6lwKVmpkxqrTzFg1nQXiB6ec3pVbt5KpTAksvxIPaytxn9qEb/Yc5ImEIpXw2kwAp1rbMFBjxENZuXglU4XeSj36Ky4MV3qGqiIzVFhTcz6RXWJ8Tpyy2eFfuBFPcc/RbgZIubWADhPzN+CIzcYBpxuQEipVbN2F1zIkWwE3JKWQplcUOvRTSFWkFPj0gVqPnU1n+A5ZKxywC0B6bX684lWEAkIBoYBQ4CdTQDqacx+L8tkQ4bV78CfyiddZTrPcKrC8ajCNaawgNEIBoYBQ4IYpYMSvfqutVD+iq8If1CYn01mPMkMVmKYUQ4sqoT94HM00hLk7s3+yUVS8UccKdARI1VWfMXX5mAcMlrzbdZYMpjfX9yuwYuvpFsDexoOZeC4J/yK7auWJk3s9UPUM1dDAbofd7kALgLXGfAyYMg3/nu6Ftz18McCVcD/AfzYGBhAkDcT7c+ZzSPrhvBB8PJ8qSSO4H+mQsBgQJB0aGYdhtLja7dsHN13OD9Td7n4j1p/IkzFEnowxsQvxRdxCDJMnIiRuPnJk/iiRe8JEoIwn3M/BtuXzsGflAhz4NgiHyJM0PRwnMiLRpIxGc1YsWlRx4FWkrgAdOwXuiOCmawyMKZyIwoioaleGNk0CKhf7IGPOcBAcVQaPhjpkNHRhY6APHwtDxHgYoyagIHoCimIm8tb6jbIp2CyfxgHp+epRL5gTPWFN8nT5jrpDmS4MY3JDUkqsP99eLwUyNaS1X5/3HnVXjrrX1Gq/JdUbW1MJkkrg1bLQGyXy6dgYOxH5UWNgDBsDRfhEzIkJw4NJa8CS1+G+xK/xu4RvwZIy+N8sZR1YylqwRWtwx+IM3JWmxG+WZYMtzwFbkYPbv9XjflXFMaY3ezKt+WsOSFev/n7P0Ytm0jv0NTNYjvkTpi0t/XPeljqmNpnlW/ecoRZvAlTS7rn0/x0PuOLW71TAtVOw5cQpvJapw+NKPa8gJaD3wkXBQ08rdeidnoOy/Qf5y5HidKrL6XBi66nTeCdHjecUuksCi9zQsCuuqVX+uUw9+mTq8G+lBjWnToNKP/mvjaxXnQ6YDh/F6wo1f4z7M7oBKa37KHUg7V7L0qDs8BE+79mcdvr5igrS7/xhijuEAkIBoYBQoLMq4J4D3du3ZtcR3K4txx1q026mqwAV+DCNZdRFu3PiT6GAUEAo8NMpkLP5ob9s3LOTaSuKWKG19m6dZXN/w7b6P2tqLSy/ofIeTcnJ2RW1rY1NLdxX2cnLSV0lpXyQoxGOrlBFAy3icn0V6AiQ6i22e7TW6ptpUjGY8YKhHPpDx+BoI89Rckmgo7Hru1k/+au7Po/N6eDhU3lmE9739sd/pnjgDQ9f/M/bH//zDcD//GfhnYA5eHfPIvABAAAgAElEQVT2XHwwV4KkH8+ndnvyJA3DkJBI7klK7fbngpuiJF9SarknT1Ie3NSJEu4vB2M/kyVgVlwQMuV+qJB5w5zkh6pF/qhZOhsNXwVi+6p52PttEA6sDcOR9RE4kRGB05lROJMdy9vtyY/UTonkrrRxUeX5w1LpL6dXmzoeDrUMTnUcHNpEHF4fzdvTs+eNRA4PZRoNXSgFMo1GboQrlClqHIqiJ2CjO7FePhUl8dNQFk/Vo5L3KG+vT/LkgUwUyuQOZnIDUVq7gah7TZCUlsu107uh6JWsGxZ7w7LIGxXJHrDET8OS5Gj0WqHAnV9l4zfLs/Cb5dm4dXk2frGcIGgW2EoJhLKVKrBvtGCrDWBrcsHW5YGlF4DllDUxtWkp01j+8qNmQwqto0tK2c1MY7mNrS74XWTDHhP5Gbc4bRJoEqn2VzV8uytwdXv2498KHV7M0ILg6GNZOjxzkZfo05k6vJyhxq6mJr6jQG11dKoLNjuM+/bjMaUS/RSacwFHbljYlde9CY4SLM5U4+l12VDv3MMrl/lukhOwO53YeeY03stxBzJ9t/9q/0wd1Lv3QmrRd4oT1lf1ixVPEgoIBYQCQoHOpkD54eO4SV+ChzSWzcxQDpZbbWNK8x9+1L6feLJQQCggFPgxCtDxIwUCU6u9xnJbr9XVPejvh43bb2FlZTczfeVapjXveEJb1hpVuxP7m1sARxsczla0OaUuZwmLEoMTgPT6zzsdAtLSvc/n1NiZugp/1ZcgZ+dBHsbkdNhwFjbeit7t4LULkDqcTv5DJE+bspo6DJ83H69Mm443PWZgAPmSzvDHQL9ZeHfmHHwwKxAfuCpJz4U3dRDcNNTlS+r2JOXBTV0AkFK6/ci4ZHyUkACfuHCkx85BicwHVeRLmuoH0/KZqF0xF9tXLsCebym4KQyH14fjeHo4TimjeJJ6c04c2siXlKfbCz/SywHPH3pfm0YCpFRFekYVj/ywcVAGfo7s+SN5KBMl1lP1qBuO8lAmV/XoprjJ2CybgmL5NJQlTL8AjprJd7QdGG0fyOSGpG4w6l5fS0DakOrDE++3pnqhZokP8pZF4n/r8sGyNoApCp0so5Cgp4OlF7Sx9Hy762+wjHwwRQFY5gaw7E1gOcVgqhIwvamNqcwf/MJQbWWGmj4/Zn675Lnppp6TTY2ms212tEJKInSDvus/eHevdyDdaBheXb8V/RVaDjcpXOgppVT52B5uUhXlILURx9ta+Y7COUDqcGBFfSN6KbLxcqaWhzy1f15Xvv5Mpp6D4ueVajyVrsbiciv1PkjnKgmQOhw42taGsYYNeF6hPVdF+uJFfqSkAQU+rarbyp9NqouOnu71b0l8GqGAUEAo8HNVgJLs78krwwM55oNUQXqLzlLJdNV/umT/TdwgFBAKCAU6iwJ6azIzVlZyaxBVxcmXC6qwavchnGht5lkBPHGAwKjTSfEB4nLdFegIkGornH9QmdFHVYak+l04QwZldmpGJwjAG9Kv+2b95G9AR+YXLdSuWbVzF0aFhvFK0rdckHTgjJl41zcA7/vPxrsBc8+123NIyoObIvBJcCSGhEbzalJquf8kQvIlJUjKl9hEDItL5MFNFN7UWdvuR8WmYEJ0KgbJk/FFfCiWyeZhg3wOypP8ULPID1tSZ2HbskBsWzEfu78Jxv41oTi6PlwKb+KQNAYESSVf0mtXPflDYWJ3fHybNl5q2dclonKxPzIDRyCbQpmCRvHEem0oJdZLgUwER8lztIhCmWLPw9GS+OkoS/BARaInqHLUnOgFanG3LpQqRwmOuqFo+/XFYPRaAlJ3hemuRf4o+yoAb6pV6KUqa3lYQ55S1pOMbD+0FVqmKs1lOSVbmLYCTFUKpqf7zdLaYAGjhW4rqD7D9LW/ZTmNv74a39HLzp3ppp5vFdeYjjS38eA6OnEk5q0fNnoT5KMLAdJWOJFsruSAj0AetZW7A5naw83nFFpMz9uIZge1n7Txk3YUz0Q7EKHmSvxDocFLCi2eUl4aWNT+dbrS9WeUejyt1HLbgScUOswr3IyWdntJNH012x2Yu8mE/us1HKaSdv9UXFpJ+qxCh2RLLeiEIJ/2BCF1/QrFSiggFBAKCAW6sgJHW1rxTH4Z/qSy8n3A32kt23mF1mV35sSdQgGhgFDgBipAnYnKsltZnsXCDBXHe2iseCa7DF9sqELxgeNodTjgcNKxZitanO4jp648Unf2be8AkP49uxpMW4wgaz2a2xyw0ZcC8thzece6E4M7+2f7odvXDpDSwbqdfoBOYPv+g5gmT8Rrk6fhbQ8fvOPth4E+/njPNwDvECSdFYj35sznCffkSfqhK7iJIOng0GgMDotxAdJYDHG127s9SYcSKI1NwrC4JFyu1f1G3TdMnoRhsmR8GpeCT+OS8Lk8FonxQTDEz0a13BtVKf6oXDIHDcsCsb0dJKXwpiPuhPssFyTlvqQiuOlawdo2jQxtWjkOrA1GduBnUAaNgSpoNIej+rBxoMR6Y+R4nlhfGDOBA1IKZdosm4xiCmaKn47SRE+Uu+FokgRHCZBWppDv6KWhTG5Iei0Aacft+D7Ykkqepd7Y+HUkJmgNYAVbcZeu+mxPQ81hprMuuMlY8wnTVc5lGmso05jWsLxaCzPWmpmuspDpLAXcY1RrWsz0psWM1nlVibyt4XrMe+mmno8XVpq2nTgDB5mPOLhrzA8deX7Wj3dP8zTmtlASe2kZeis055LYyTuzfQo7Qc3nMzQIKTFzyxc4pK4GAqTNDgembirF05kG9FNo8URWdwKk5B+qxcuZGjyhzMVUbT7OUFBTu4vN4UScqQ6vrdfg70o9emfq8GoHgPTpDD2iSiygx9O0J0pI24korgoFhAJCAaFAl1WgyW7HwI0m/DlbAqR/1Jo3XY/dP/GaQgGhgFDgmiqwGjexwobaX2oth35nrMGt+bVg2nI8qbOcmWvejuoTTRKLIys3vvPeZYfpLrDhHQDSHlorZheZsc9mJ4syOFwHUe2/i/bXu8CnvKpN5IeOvJTZiaOnm7AgJRVvT/bGGx5+eNvLF+/7+GCgbwDemzkH78+cgw9nBeIj8iWdR56kFNwUhsHBERgSGgUKbxoWHothEbEYHhmHIVFSJemw2ATuSzrcXU0qW8irSm8UEL34fYfLF+ITeRKo3X5EXDIGxSdjZFwskmODYJT5Y/NCb5Qt8kXN4gDUUyXpV/Ow5+sg7F8TgoO8kjQCJ8mTNCsaZ1VxaKEwIXU8bORJqhEt91cKS1u1MtBCj6dQJqeKQpnicCpHDn3IaGQFjkTOglHQhYyGPnQMDGFjYIgcg/zIcSiKkUKZNvK2+qkokU9FGS3kOeqCo5YkD1gXeqLS1Vr/XW31BEbbw1F3tecPXRMEbXD5lta51jVLZoDa6ncm+6Pwm1D4ZH1b/Ft99cxf6Wtn3qOv9WJ5dROYruwfrLD+6bt1ZX+6K8t6953qjffcsb74t3durL6HGU0PM03dXxj5ufxUl3RTz7tyzaaNB4/zVm+qgOTFeD+HAfKqRtVLn0S9CfRfm9OOVocd/ptK0CfjPCC9GI4SIH02Q4Okyjo4KGCITt9xvR04bbNhRMEmvKwwcJj4fDeqICXY+XymBn2VGryYacQbWgNOtbVdICjpsLSmHr0z1Dy1vleWBq9mGM7BZnfF7DMZeswrKkWzTToJKPa0LpBR/CEUEAoIBYQCXVQB8uP2Lq2l5Ho8pqoA01v23q+x3PdT7RaK9xEKCAWEAlelAPCLP+dvG9VTVz2FGa2+LL/aj6nNI2/RW1VMazr5jL4cS+t342SbE5R9QZCOF+e4urt5ByNVnZyraOyig3in2OwOAOkT+SYcONuGVldhyc+9ZdRBbYxOJ040N0O26lu8Pm4K3pzug7e9fDDAx59D0nf9ZuEDgqSz50mVpIFBoJZ7Ht7Urt2eQ9LwWAyJjJNa7aPlGBYTzyGpu+W+s1aTuuHpUHkyhiXEYX58MIxxs2CVeaFikRcql/ij+svZqFk1Hzu+CcI+DknDeLv9ycxInM6OwRmCpAT3yJNUANIrTrWnatFWSqt3AVIKZ7Lpk1CR5ImseSOhWjAK2uDR0IWMhSFsLIwR1Fo/FgXR47EhZhLae46WUiCTXApl4m31PK3eE1ULPc9VjV4MSN1gtD0cpbb6HwpG3Y+nlPvGNKoWlRYpxT4A1iWzYVwVjGHqfNyvsiazwMBfMh6M5ApHuqoZ5zo+Sbf1Lqa3WNbtOMCrR6UxU5zZ+yFzGwekdqDVaUeLww7vTaUcgLphXkdrAoBL6xthc7XVuwHp8dY2DDUWcij4N6UWL2V2nwpS8l19MVODZ5UavJSZi74aDU60tFwgNXHilXUNeFKhwSsZOjyRpcY/M3IvAaS9M/SYW1QiVaByuCyI/gVCij+EAkIBoYBQoMsqkFyzA0xTgacIkBqs1b9TW6Zdxz1B8dJCAaGAUODaKEDHvO6FMfaAyvTwH3IrGxlVwuvNzns0m/BKYQm+3n0AZ2mEtlORiA12bjJG3d5OHqZO/WViz/7HTGEdANLRRaWw2x1wOGxcXKpR+TmLzMNDqJKUGw0Ay5XZ+M+4KXh9mi/e8vI7B0nf85+N9wPm4t12kPTj+SEYtCD8Ak9SgqSDI6V2e7cnKUHSoa4qUgKkndWTlCApAdJ345dipCwZYdHByIgPwMYET+5bWbt4JqqXB6JxxXzsWLUAe1eH4uD6MBzJiMAxFyQ9q5KhRSVHm1pUkF5pBemlj5Njx4pA5Mz7HMoFo6EOGsMrSfWh45AbPg7GyHEoiBkPaq13J9ZvllFi/fQLEut5IBO11C+UUuvdbfXXE5ASHCW4yqtFU6djW6ontqZ6YluqL7JWyfEPrR7MuA1/UFUmX5vZ5jq+yuqN9zBVhWFh1fYzNj5GiHblHzodtQekZ9vaMK1wE55t12LfMSDVYGndFj4m0/PdgPRwcwsG6/O7PSDtpzCgr1qNY83NF8hN8zSFVD2hUOMVhf67AalCANILhBN/CAWEAkIBoUA3UcAB7e7DuFNdhts15bg1vw7/l1Mx5TruCYqXFgoIBYQC10cBo+UhlmvexrSW/LvVlQ6mM9lYbvnZp7JL4b2pBlbeds+TWgEHYVIqcLS7jou6yZB+Qz5GB4B0UmEZT8R1Oto4GW2jttEbsnGd7U1JBameVldegTcmeuCNad54y3MGh6TvzJiJgf6zMdAV3PTB3AX4MDDoQk/SkCge3EShTbSQJ6kbkrp9SamSdFjcws7pSUqAVLYI42LSMC4mFR/GyzBZHorV8QuwWR6A6oQZqFk0E3XLCJLOw45VQdi7JgQH1ofiUHoYh6QnqZI0J9bVbi88SS+Fn5eGWVFSPVWN0tqmlaMpKwrG0FHImT8KyuCxUIeMRW7oGOSGj4cxYjzyoyegIHYCimInXlA9WpLggfIEDx7IRNWj5DdqcQUyueGo22eU1t9VOeoOZXJXhP6QtRuQbkv1wvY0L9SkBcD85SysWL0Yz+YU415NCW42VksVpNdnurl2r5pu6sm0lSbvkho0UZgdHyjdrpqdbfzqnNvTHpA2t9kw5YoAqRpLaxsuAqROHGltxSe5BXg1IxfduoJUYcBzag2OdwBIV9Y3ohdVkCr0+Nt3VJD2EYC0c/5jEFslFBAKCAWEAj9SATtqT5zFEzy8swK/y61GLwFIr91+r3gloYBQ4KdTQF3+CMuvPsR05tN/01idvXMsjn/kmGyPqqxOCiL+q2Yz4isacLjVgTYKXnVwb0xXm/2PHEp/1k/vAJCOKDKDPFycTskbjgKaxMVdRuvkvndUVauvsOD9GTPxnyle+K+nD97y8cMA35kY4DeLp9tTeBNB0g8Cg/HhvFB8NJ98SSMwODgKn7iCm6jVfkgULTIMiZaDICn5kg6Tdc7QJqogHS5LwSfxiRgUn4DP5CkYEZeCGbGxWCEPQlG8H8opBT1tJmqWzUHjV4HYsZIqSYOxb10wh6RHFRE45fIkbT0X3CTn3ppXAgt/jo8hOEq+owRIm9UymOInQz1/JHKCx0IVNgG6sAnIo8T6iAnIj5qIgmhKrJ+IjXGTsFk2BSXyaVL1qDuQ6Rwc9UZlsg9vrSdA6oaj7cGo+7obip5fU5s8BSpdftma6s3b6RtSZ2BL2gzULfFFQ5o/tqd6oSHNGxu+ikDEutVtdxnKtjNjre1JbU3rr3OtbcxgjvrpZqCrfCcCpIaaio/zK3CkzcbPn0hxdmLEvFIFKHue/iMP0ha7HX4bSr63xb5PhhpLXID0vAepEydtNnyetwGvKIz4u1KLF7pRiz0l0nMP0kwN+mUa0V+rxclWMnU4f6GZemV9A/6RocbLmXo8pdR02GL/DAHSDdRi7/YgPf8a4ppQQCggFBAKCAW6rALONhxps6O/3nSW6SuOPGiswd8FIL3KnVzxNKGAUOCGKpBjeehWCiLWmkJYrtnEjJXHWF51C8uz7meGqj09jHWn7tFUHH89z+RYvX0vjlJ+EDE8V9czHRecp3jnr3XZ8f0n2/AOAOmwIisHpNRgT74GJLS4XKiAWxFL4zaMCAjE61O98S9Pb7zpQ76kM0GepNRyT8FNH86ZzytJpXb7UAwJDufBTUNdwU3Dw2MxPOK8J+nw2AR8SpCUlk7abk8WAMNd4U2fyxZhZNwiTI6Nw+L4IBTHeaEsyQvmxf5oXDoX25bPw86VC7Dn22AcWBeGw+vDcIIgqTIKTTmxaHZ5ktopvEn4knboS0pg1ElVpBo5ti6fi4wFo3hivTZ4DHSuUCbyHS2MGo+iaKmtnsBosXyKFMjUznPUkuiJSt5W740qDkclQEpt9R0B0vNAdAbq0y5cvg+O0v3bFnvxVPqtBEhTfVC91AfkObotzRv6lVH4ItuA23Q19SzX8jhTlfS9Ndf6LNObH2PKsltv6KR0JW9OHqmGmlV9DFbsOt3CnV8cYry8cLD8nr94BSk/6+nEWacD4RuL8Vy7kKaOWuxfyFBDZq6CzUnt9Q7wLHeHA2ftdkwsLMEzmUa8xFvMu48H6YuZOg59X8rU4KnMXAzSGdFEUL7dhU5sJltq8FxGNp7M0nKrgX4K4yUepE8odAguNqHNwfE0KBBTXIQCQgGhgFBAKNCVFaCpjPYLqI/nzUIzmL4OjxiqcGdOmWixv5J9WvEYoYBQoFMp8Ehj469v1VX3vk1feT/TVz7FtMXPsdzyZxkdKwM3sfyaR1lRxe976CtXPJxdhhGFFhQdPo4zthZeTUpFjsTzyJtUKuARO/xXNsddDpDyKtI2AUgvo6TdaUfNzl2YGh6Df02ahv94UHiTL95xQVJKt39/ViDed7Xbu4ObPg4Kx2BXu707uGnwRcFNnRmQugOb3Oth8hR8Kk+Cd0wkFsrCoEuYwStJqxf5on7JTDR+NRfbV87Hnm+DsH9tCI6sD8NxRQROZkXjTE4cWkVwU4dg9Fy1rJoqbONxdF0YckNHISt4DAiO6kPHIjd8LIyRY5HvgqMbYs631VPlaHn8dL5UJHjA7IKjBEYlODoD1SkzOBilStFrDUgb0mbwFvrti/xRs8Qblcs8cCB5OixfzkLK6hX4T1ax416N1fbbXJPiVaPxV51qVrqSjVHU3XGToWrzQ5pSVB47xaMDxdRzmQGzg7s4IOUn48CNxePLTXhOcXmw+XyGBvM2lqKVuhzcgJTWDifmFFfgKYWeA9KnulGKPQHSJ5VavJipRh+FAeONhWi2X2jn0OZwIqysEk9n5HCY+k+FHn0zO0ixV+gQW2aB3XUgKQBpBz9McZNQQCggFBAKdCkF3ICUNnpkWQ2Ytgr366ucTGN54Up26cRjhAJCAaFAl1OAQp1yaxYxfQ2YxoLe6lJ4lDeg+uQZflxFafdkSir29X/IdCYA6Q9R65LHOh1SBc+OQ4fgG5eE/072xJsEST19QZ6k71G7/cw57YKbFuCjeSHn2u2HhEZzT1IpuMnVau/2JaXgptgEHtjEKzZ5e3vn8yalbRscn4yP4lNAoHRsbBISY+dDmTgLxUm+qFzki6olAWhYHsgh6e5vJEh6aH0Y3O32VEkqBTdd6r95DhK6Utx/nn/H41S2nAcu5SwYAXXIaKlylOAoT6yXQpnaw9Fi+TTwxPr46SA46vYcperR9oC0drEERt2A1N1ST+vz1aN+l1SPUjXplVSQbk3zQ8MSL2xZ4oHaJf5QrQqHtyILL6jKcLfGYmM6cxsz1mhZWdnNXW1Sejjd1PMhXZWJaUuh23+UexQLQHrJMHnZG6gNhBpAqPCWri2rqsVz3xPS1FehxUR9Ac6Q144LkPKaESewyFKDv2dSi7kOzyp1l1RPdlSR2hVu66eglnkd+irV6JuhwYKSMtjtznO9M1S5fMZuh09hCf6mUKG3UofXFHr0ziRIepEOCi3SKuu4XQydXZactS/7NYk7hQJCAaGAUEAo0OkVIB8+ugRVb8XNKguYsRpMV/5BV9u/FNsrFBAKCAWuSIHVuOnWXMsyZqCqeesRprOeZOoy52taExbW78Ousy2wc29SYat15ROYAKRXrlVHj6R52NXmeeTkKcxPWYJ/TZqO/3p443/eUsI9eZK+EzAH5En63pz5ki/pvFAe3sQ9SUOiMDg0moc2UXATVZJyb1KXJ+nQWAptSjq3uKs2O8t6mGwhhsnJmzQZn/ElBSPjEhASEwJl/GyUJsyAOcUPVUtmof7LOdj6VSB2f7MA+9YG40B6KIekJ5RROJ0dg5acWLSqYi9fTfkzBKVt2kRUpfohJ+gL5ISMgS58tKtydBwKosfzxPqiuPEXBjJRYn2iBEYprV4KZHK31bsrR/1Qu5iWCwOZ6lIJiF68XNhefyWAlCpI65Z4c0BavWQelq1Zjj6afDBNDf6h3ohbNWU0mON+vbnqYaPxliuaCDrRg/60svDuXvoqM9OXYsm2fa4RQiDSjobK777NDUgl3dK37UJfhQbPXwz12v39XKYOg5RaHG1u5VSVTlNRdiORPuXWHXhckYWXFDq80O45l0DCLnYfAdJnlHo8p1TjhbVZWFLfAKcbkFKAJZw43tqCEZp8/NlVOftvhZZXkl782V9UaLFu6w4O9CVAyiey7/6KxD1CAaGAUEAoIBToAgrYCJDanFi6Yz8eUZsdLLdyH9OUenSiXUexKUIBoYBQ4NopsHr1TTflWtN+YbCCqS3be2jMVqapOMp0FtyqNuEDoxXrdxzAUTsdLYlj1CubxgQgvTKdLvsoV2qY04njzS2IX5OONyZMxRvTffCmtx/+5+OPgX6zMJAqSWfNxXtz5uF9HtwkVZJ+QsFNIZH4JCwKQ8Jj+DKUQKkruGloTDyGuwAprWn5lBZZ56gmpQrSz2QLMUKWhJFxiRjBtzUVY2ISEBwbigz5HJTKZ6AseQYq0wJQ/+Vc7PgqEHu+WYC9a4NxcH0ojrk8Sc8QJFXFolVNkDTuZx3c5FDJ4VDHo00bj91fB0G74AuogsdAEzoWBh7INI631RfGTMCGuInYJJuE4rjJKJFPRakLjlYkUlu9B6wLCZB6ojLZC9XJ3qhO8UHNIqoclZa61PaAlMDo9wcwEfykx21b7Icdi/2wlVec+qCegGiqL7Yv9sWuxT7YkjoTmlUxGK9ci56azbhLU3f2CX1lMTPWbGJGy6b7cyuLWX5DCkvpehWkTGO5rae+Mp/pKrCgehvsDincTkw/lx0wL3tn6cEj6KukdnIDXlZoQDD0Rd4qfr4KsnemDv9cn40tx04ADoppIjbq4F0k5oNH0ScrB08o9Xiho+rJLgZG3XCzH1XEZurxpFKHl9ZnIf/QIcAufXba33E4HNh28hTeUerwRJakVX+FFs90YDPwqlKHvL0HQIK5vYku+6WIO4UCQgGhgFBAKHCjFWjn8S7N+3S8L53gkxz2HGimjhSbA4aDR3CfqtjJjLWHmcY07NrRCPFKQgGhgFCgUynwC5Zb58OM9ZuZsWHjnSqL/nZjXREzmotYbnU+09fk99OYcmdVbNlSfOgEztI4zoPYKcfBNahLtSocn7pvutHD/Y19fwFIr63+TifsDgeWZOTg3xOn4/Xpbk9Sfx7c9M7M2Rg4ay7eny1VkpInKYU3fRIUhsEhERgSGomhYVEYFh6NIRGxPN1+aLQcwwiS8tCm89WknQWQdrQdX8QlYVD8IgyWJ2F2TAjWyOdiU7wfrEm+qE31Q+2Xc9Cwcj52fz2fe5IeXh+KExkROKmMRJMbkqpiYFPH/OyqSdu0MrRqZByOOjQJOKOSwRg6BrqgcdCHjochbBxyw8ehIGo8NrgCmTbFTuZp9WXyaaCFt9QneMKc5IFKAqMLPVHF4agX2ocxSZWjEhy9sGL0+wEptddvSfXDllTpsdVLvdGQ5onapd6oTfPHlsWzULEsEF+tXoKhWVowjRlMXYW7DJYjd2pNjzLlvluZRnMbW736dlZd3aNTTTVXujFlZXex/Oryh9UmjC6twxm7g/s6isnl6ofVg01n0D9Hjz9l5eJfCjXIR5QCl9ygkNbPKHV4an0ODDt3czRKMzy5cdJB0aGmZnysy8NDmXo8340AKa+oVRjwSJYBH6j02H22mcPhc+eDHQ7k7TmAVzMkqNxer/bXCTgPyNaj7uQpwG7j/kRUfSrOKl/9b1Y8UyggFBAKCAWuvwJuKErzXptrobmfbqeL0+EENVbAYce2U03opSxCD0M97tWYB1zpbp14nFBAKCAU6HIKBBp/RUU79y+33PZITuOv6TorK7uVBx6v3vibh5cab7lHUzmqn96KyIoG7G5ugZ1yDGihPAI6jqLsIddYKlYCkF7T3wAlKjvtNjQ7gazSCrw2dgrenOKFgR4zMMDbDwN9A/COP7Xcz8X7rnZ7NyT9aEEoPuEJ9xIkHRweI7XbuzxJh8VQsn3XAKQfJyRwQDpMlsorSqfLYrAqZgE2xvuhKnE6LGn+qBBRiPYAACAASURBVFo+D1uWz8Wurxdg35ogHFofcmG7PVWSEiT9mbXUt2kkQNqqiUerdiE2RY2DLng09CHjOBw1RkxAftQEFEVP5J6km+ImY1McJdZPQ1m8FMpEfqNSW70ERjkcTaHKUe8Og5gu9Ru9EkDqi62pfqhZ6gXrMg/ULvXAlsUz0UDQdMk06FdFYrhShVtVZjBdFZjWir+qK9Aj17KHFVT8rstNPh1t8MaNv2EGs/7PagvezDPhaGsb7I42ql+4puPKz+nFWp3A0Nw8PK7MxT8VGjyWpUG/i0AnVZD2UWiQaDJLB0YuQEoO5K0OIKLchBcUWjx3EVhtDwq72nUKaXouU48+mRqEFJejyUEBVVQBKqFN8iBdVrcFL39PwNWzCi1GaPOxv6WN7xRJB5yuU8c/px+a+KxCAaGAUEAo0KUU4PMVHWc57OAZEA4bHDys0eXH3W4qOwon3sgpdj6srzpza3bZ6I524cRtQgGhgFDgZ6OAsepzlleDmzUmvK0uxde120DxwvycEg2hPJydBlFxIeMym9OBtwutOPf7GFZk5RSZfFycTpFi/4N/Ji4CTweuG2sb8JGHH96e5ImBnr4Y4O3PIekA/9kckr43ex73JP0wMAgfUjVpO0hKgNTtSXou4T4mHkNc4U3kS9pR9WZnuI1a7kfHJWNsbApGxqZhqDwVE2QxWBgfDGOCP6rkfqhLCUDN0lnck3TXqvnYtzoYB9aF4YgiCieU0WjKikEzb7ePQ5s6DnatnMNSut6toala+rxndAmoWjITuuCRMIRS9ShVjo5HXhR5jk7AhthJLs/RqSiJn84XSqwnOOoOZKLW+vZwlKpH21eQXgpG3b6jVwJIZ6COfEqXeGBrqgf2pPhh1+IZKF0+HxHrvkE/9QapalRjAtOV4iF1Kf6iqgDLq21luZbHzw04XfmK0dTzHoPJ/IDajD9rS7CtqRU2JzUti8uPUWDO5hI8n5mLfpla/DGbktvPt9e7wWYfpR6jco1Sq4jdgTae0ii9a97uPRigUPP2fPfju/paAqQ6vKLIgn7HTldbDHde5ZCYApqmF27+3s/cO0ODgKJSnHLY4aCQQX5cyetvf8xXJp4rFBAKCAWEAkKB66KAdODuhM1hg81J854NDtfS5nDilN2Onc0tMJ0+Df2ho1ixfSf8LXV4RFvhZLmW40xrHt6VdzXFtgsFhAJCgR+rwC1G0+fMWAGms9iYthoPZpXi3dxS5B45ibZWgKr72hyS9dZ1Gci71IsKQHpNvy4CIxyOULlyWytsDgcqtu/EsFnzMGCKJwZ4+GCAlx/e8g3A/1yQ9N3Z83g16fuBQfhgXjDclaSDQqMwKDyGLwRKh0TJMDhazhdKt+/MgPTzuMUYJqc2exmGxSfgc1kyPolfhIlx8ZDHBcMQ7wtzojcsi/xRu3QWryTduWo+9qwOwb514TicEYETmZE4nRXNQ5souMkNRt2gtNtCUnUcHDo5dq1dAFXISO45mhs+AcaI8SiImsjhaBF5jsZJbfVUOVqS4IGyBI8L0uotC31Qyf1Gz1eOEhC9OJDpwtZ6NyC9XEK9L7akzQD3IF3ig+2pHqhf4oui5Qvw7bdL8IZaz1NDH1I34h6tCX+jICYyiqbBWFMFllfdwrLNj/3Ygb5TPD/d1POvOovpPpUVPVTFKD9yHHY6qXRNR5Wf34sta2jEy+kG3lZ/b7b6ksAm8hZ9WmnA85mZ2HX2LG+na5Wa7Lkf2aHWVozS56F3pvZca/7lQp86IzylVvj228U9SJUaDFCrsPtUE6iPkA4Q3Whz7+km/FupxhNK3SV6tX+dPhkaxFfWoZVXn9p4byL3bxW/2p/fPzTxiYUCQgGhQBdQgDok2hwOnLI5sKvZhrLjp7Fm5xGEmbfg841VeENfhic1JbhHU4pH1Sbcri2l5Hrnw5o6sPxaMFXF4E6xzyg2QiggFBAK3CAFbjbUjrjVWI87NJYjTE+J99ThacLv1WUYW1KDitNn0EampOeMSbvA5HDdNlEA0msq7TlASq9KbR8ub5yGPfswLTgMb030wJsevnjL2w/vzAjAQL85GBgwDwNnL+CQlCpJyZN0EFWShkRgMA9uisaw8BgMc0FSAqUU3DQsNgHD4xJBIUlUNcrDmzpJcNOnshQMkS/EJ/EJGCZPwIi4hfhCtgiD4xdjdFwcouOCoIkPQFniDFgWzURjagBqVwRiy6oFHJIeWBeKY+kROJkZdd6TlIKbqJK0m7XcU0u9XS2DUy2DXSPnoUzHFNHIixgFTegX0EaMQW6E5Dla5PYclU1GiWwKSuVTURY//TwY5YFM5DnqJQUy8TAmHw5FO6ocdVeQkp9o+4XgZ/u/peveqFrqy7+rnSl+PJ1+S5o3apb6IuObGIzMycYt+optv87bGv17gyWK5Vui/pBbG/1wXuMcprH4sLyt0XcYa72YzuzByLuzG1weTjf1fExXZWJ6s/NX2cUn1+w8DIe9BYSuxOUqFXA4UXLoMN5QEOzT469ZWjx7UdAQwUPyF/1/6dlItlRzyNeKVtBBFJ37JB/oeGsVXsxQoxdvz9fj3xnUnm7AsxeBx/bwsDNdf1xJoUxUMarDC5kUWqXHs+lqJJabcJba6ymcind5gK/X1zfg+XU5eFpJ3qvn4SpdJw/Xp5RqPKjU418KHYx7D1CkFV9cZ/Tcp/au8ksTTxMKCAWEAkKB7q0AnY5zLe3a2qXjHjIWoq5D6dCHr/ktdj7P8Me4jrupGtThtMPhpA4Gsoqh2Qiw2Z1otjtwrM2GXU1nUH74BNQ7D2Bx/S54WhrxTnG1/a3NVWteyi+PfEBfEsX0FVHMYI5ixsooVlgfxQobo1j+lihmqA9lhXVBTGud9NeCbdF35deP/Xj16pu6wS6n+AhCAaGAUODqFdDU/43lbgnvmVs3/895VdF3Gy2Rv9RX1TB1lYNpSh19tJshq92JnU3NcEDqMqOx+pw3qXsgByUX0FzQnS8CkF73b5d8ScmuYNeRo5ghS8SbU7zxX55w78sh6bu+c/H+zHmgStIP5i4AQVLyJeWQNDichzd9V3AThTcNc0HSzlxR+qksCZ/KkzBEtggj4pIxLSYaQXFByJTPhVk+AxWLvFCzxB9bvpwLqiTduzoYh9aG4Vh6OI67Kkl5uj0PbqKEe1m3WVq1FMgkg1MlgdImVRxvl9eHjoKB4GjkWJ5W74ajG2MnXRrI5PIcvSCQKcX7gnZ6d+Woe92+cvRSGHopIN26eCZ2LfLCjrQpaFjihS2ps7BpeSTmr8/CX9QmMEPFaWYoKWLAL65+9O5azyRA+oiujgCp7dc5pfbIqh1wOFraRQZc9+Gl+72BEzjc1obPsjX4m1KHv2XpLgGkBDJfVWjx90wtBmVrcbbVxtvFKZyBN53bHKg8cQIfZuvxSJYef1fq8d90PfoodXzpTCC0o20hAExBVNRW/0+FVBFKn+PNHAPqjh7jvy86GOUY3u5Ek8MO71yqmNXzpf1rEkgmyPpklhoPZRkwQpWPnRTwJC5CAaGAUEAoIBS4UgUkEsrnHerGpKUdMuW3k8HQWTjRyg+fCYTSiTw61KbDaSeanU6ccTpxstWO/c2tqDrRhNyDR/HlzgPOgLod+KK0Gq8XmNBLswl/yN6I32dvxj05JbhXZcJvdNWnmcbUr2vtJYqtFQoIBYQCnVeBe3Orl9+nNp9guvLjTFuKf+Rsxov5JqzYfQQnz9rgtNvRjGYe6ErBeDz3gA4+un0dkACkV7prcNWPI0BKlT60M7Hv5CmEL12ONyZPxRue3njT2xfveQfgY9+5GDhzLt6dFXiukpQ8Sd3t9jzhPiwKn1wU3ESVpLyaNE4Kb3L7j7qrSt1/3+g1b7dPoErSFIyJXYzh8hR8Jk/EnNgwrJEHYHOSF6qTfVCbGoBGgqQr52PPN0E4sDYUh9Op3Z4qSaPRnBPDW+67FSB1VZA61PFo1SSgOnUGCI7mRoyBMXIc8qMnoChGCmTaLJuCzTLyHKVApvOVo1Igkzeqkl1p9S446q4arVvsC6oWdS/t4ShdvxJAun2RP6qW+vFgpsqlwYhMX4Tn1AV4VFWGHpoqPKSpantMbS1hwM/mTD0B0t/rayxMZzp8k8Z0ZmxZA1odNIV0+5njqsfD73+ik0/Ask1leCYzB0+6QGF76MfBYaYG92ZTdWU2SvYfdHlpSibjIE9SAEmWWvQjkJplwGtUialU4bl2bfftX7MzXaeqT4KaBEeptZ5vm0KN4DITWuiI1EHN9a7ESSdgPnESbyiz8ViWHs9eFGhFgPTlTC2eytLg6UwdIjaVgxC+uAgFhAJCAaGAUOBKFZAqRKUSUQcPSbIDjlaAvKwdlIR8vjWTWGqL3YljzW2oO9mEvMPH8fWO/Yio3QHv0hq8tbkSz+aXOx40lDmYvgxMU2a+X1V+8h6VCT1UZtystjqZvrKN6cxgWhOYpgI99NYzv9Ja/9l5UYPYMqGAUEAo0LUUuCfXuuou8mrOqwQzVnGLvPvVlbhLU4E3SiuRc+AwHLxrjYoyJPdnBw3w3f4wVwDSK903+BGPk0670m+JyPup5hbErfgab06bjtc8vfGWly8+8J6J//nNwoCZczDQBUnPeZJSy72rkvTjsGh87Apv4q320XIe2kTBTZRwT2CUKkk7V7v9QgyXJWFIfAKGyxLxqSwZg+WLMEKWgs/iEzBVHoY1sYHYkOCH8hRfVFES+rK52L5iPvZ+G4J9a8NwOD0SxxWROKWMQnMOpdt3nyrSVg5I5bCrE7F7VRByw0ZDz+HoWBREj8eGmInY5Koa5X6j8dMlv1FXGBPBUWuyD6zJBEi9eFK9G4x2VC16MRy9EkDKPUeXToX5y7lYtWop3lPm82T636utuEljcdypNuFXBjOYwbSZBRp/1bWmh6vf2p5GU88e+spNN2ktx+7QWJyvFVnRZOvubQc/Yii8gqc6KWwJDlQcPIQXlEr0UlKL+PmWcYKFFN70nFKNR7N0eDVDg+kbNpxLc6dePbd9zvamMxidrUHfTC3+qdDjxUy6fuFrdda/X+I2AlL16GsZOgxV6mE5ckxybuEVOdRab+OwM2hzKR5SqjkAJXh88Wd63gVIX1XoYNi5R7TTX8HvUDxEKCAUEAoIBc4rQN0ZPBiJ2uMddh7mcdphx5HWVuw42wLr8VPI3X8EXzXuRVjVNu5p92ahGS/qy/B3dSluzSkGU5cS8HQwrenYzVpLywMqc+ujKgvuVVv2M11FC9OVg2kryBuv7c/q8mOPa0y4XVNxhunKbMxoaWbain9f/R6beKZQQCggFBAKtFfg9vyq+FvUFauYoXIx01Wqmb5S/ZDGeoTpLWC6CjytKcU80zY0nDhDRmYAryWlkLzufhGA9Cf4hl19Kdyfh1pOnGhqs2OV0Yj+kydLkNRzBt6eEYD/+QXgHf/ZeG9WIN6dMx/vzV2AD6jl3gVJPw6JxKCwaF5JOiQy7lxwE0+25+n2UiVpZwOklGr/uYxCmxLwcQKFNiViBFkDyJMxTL4YU2VRWBE3C5tk3ihf6IvK1FloJEi6cj52fhOMvWvDcCg9DMcVEWhSSpWkba7gJgpt6oq+pOQ7SkubJg42rRxH14ajKHwcDOFjYIgah/wYqXJ0c+wUbI6bgmLyHI2fjtIED5QnecGU5AlzkicHo5XJPqhM8TkHRy8HSBvS/NCQ5ntuqUvzRX2aP7akUvCSNxrTfLAllR7jh61p1Eo/A9VLZkGxZjkG5RrBNlTh1oIG/N5Yw880/cJQeeoeXZXjoaJtuM9grWLGnw8gZaurb2day5pbdJamezUW/J+xAkdaqXZRXK5WAfK7cdptOGmz4y11Dm+JfznjQuj3YqYWf1eq8bJCj3fS9eiVpUTpoSOgan2Co1StT2c4qaUvvXErXl+nQn+FEf0Ueg5LLw5Auhgodoa/+2Rq0StL+txvZGjxZdUWymWCw+Hkuye8WMdhQ82xY3hznRJ3ZunRX6HDyxfBZPIvpYrUvym1GKQyYucZCrUihcRFKCAUEAoIBbqkAnRYwZ073ccX5z8F3UIHr3Sq8ZJ7aQ5x3S8d4Lof0X59/rXaXztjB/afbUPxkVP4Zt8xRG7ZC0/rDgwt24L/ZzTj/g216FFYA6YxOW7RWg7dQmEg+VvBChqkpbABrKiRQkGO362p2vJrbfUhllcDVlSLXxqsrX/IrcV9BfW4t6AetxfUgfHHN4CpTTuYuqqeGesO3axr7N3+4F5cFwoIBYQCQoEfoYCm6h2WW7flvtzaMw/m1uBBY41NSrmvOnaHumY/01iOscIqPG4sR0rNNpxoJe9o10EWnyDazx3UZyDd3X7u6JrXBSC9Id8bpdtTlEvOpk14a7oHXvXwwtue/njHxxcDZ/jiPf85eC9ASrcnT1JaznuSRmJIWBTIl3RoeAyHpFRNSn6kw2Ol8CZeRdppApukECkeJEVhUue2K4mHS1FFKd02RpaAFNkCGOMDYFroC2vaTFR9FYitK+Zh59dB2L82BEfSw3m6/amsaJzNiUVLTgxs6hg4CJJq5Z3el7RNKwNVjJ4LZlJJXqqncmKwST4JhrAxyI8Yj8LoCbxylPxGN8km8zCmcvk0mOKnw5zoCUuiJ6xJHjyIqX3VKIHRy8FRqha9OIBpa6ovti/2RfVSHx681Jg6A7VLvbE11RM7F8+E8uskjFZp8JKqJIEZq19mRdX9H9RX9/+D3voi01f1ZbnVL/xRX9X3L4aGV27RN/z1RwzTXe6pPY3Gng/orWVMW+68X12F32vLsOWsaGD+MYMqHbQR6KSDu4RyE15O1+DZTCnRvj24lIKaJJ/O3gotphduRjO1gdjoPzoRZYPT0co9z4LyS/BEpgYvK9Sg5/VW6vi6/et1tutU9flsZi4ez9RhVF4BTrbazsNf9xEugKCNxfg/pRZvZBhBz3nmokArgqYvZOrRI1sNsi2wcW0FxP8xv1HxXKGAUEAocEMUcB99UrYRHK7/SXEZHHhKHfDkMgObw8nzD/h8yOdEClFy8jAkm90BJ51xcx3O0mvR4046nNh9phkVR48jfe8BxDfugIelDkM3W9G3qLb5YYP50B911m/75pT8s5e6uP8f1Zb+Dxqsr7Acc29WWP8yy294heVU92L64t/eZ6jt90d9fX+WV9+f6aulhR6rKX+WaSy3MXX1Payw+gV+n8H6yl/01f3dy93ux9NzlaZHmaLujt8pTY8+tHH3b7rcjqLYYKGAUEAo0FkVWL26BzNWP3BLXn3/O/TV/W831LzCjNXPMH3l/Syn8U6msdzHjFWDWa5p362a0qYR+SYYdu5DM80fdMKNwvboiI237rlnpe4ASQUgvSH7OOTn4CCfPKcTRbU1eGe6B/411QOve3njTZ8ZGDhjFt71l9rt35sz/3x40/wQfOxqtx8SGomhYdEY7KokHRotBy0ESofGJvBW+xvtPfpD3p8gKVWaJsaGYIPcA+ULp8KyeDZqls7CluWB2LVqAfatDsHh9WE4pojg7fZns6PRkhONNnVcp4ej5JtKYJQWuu6uIG3VxsO8cBr04V/AGDkeRdGTpLb6uMncb5Ta6stccJTAqARHvXg7fXs4Su307sWdTu9et2+rvxiQNqT5oJFXigagJm0WGpZ4YkfqNOSvCMEkpQJMvxks34qb1KYxnXV8v1HbRR6k9+srTdSGcL+qEr9Rl2LjsZM3ZEzpLm/qBqRUAtp4ugmvrMtCr4uS2dvDzBco3V2hw3+VWmj37ZeS2bkDqZP75jgdTuw4cwYfrFfgaUUu+mZemPLe/rU60/Xeylw8TxWvShW2Hz2OJlcoE+2KwE7eb3aYDx3Ff9cp0YNbDejQV5mD3hcBUoKjvZQEW5UwHzsuJQZTcrC4CAWEAkIBoUDXU8DNNd0nyvhagp8Uv0env/ixKnercfmEgloiqftASotvaXPgQIsNFSdOIX3PQcSbt8GnoBLvakrRS1OMOzTF5AsqtbvrKsAM1G5pPsA0FWamrRr9cwrjvFH7l+J9hQJCAaFAZ1Dgbn15/175W8A01XamrcIDqlIM3WxB6ekmfjhChSlSSK7L44zmqC5/EYD0xnyF7h0cV7tL9e7dGBwQgFenTMHr3j4Y4O2HAb4B5zxJ33Ml3H/gCm4aFBSGwQRKQ6MwyOVJeg6UxsRzX9Kh5ElKfqTnKjbPV3L+EHD5Uz72M1kKPpEnYa4sEgb5LJgTJsGU4oe6L+dwSLqTIOmaUBxcH45j5EmaGQUJksZ0CUDqhqLUUk9Q16GLx/avZsMY/gVyo8ahgFeOTsbGWIKjU3iaPbXUVxAYTfCANckLlQvJa1Rqp6/uIKmeIGl7IHrx9YsBad0SP1iX+mJ76mTsW+yJ/JUR8MlYjz9py3C7thS9VRV4WFe+l2nLh3eGgbpTbUO6qWfPc4DUAqYqwepdB27MmNJd3tU9sVI1KIDA0gr0Vn6/dyhB0uH6AuxsPgOno4VbmdDxIfjZTWoLPIo3M3R4NVMvhR+5WtGf7cCz80aDUmqJ75+hx5+yc1C4ey/XgQ5uebEPHeY6HTjS1oapKh2eydTht1l69CEwqsy+JISK7u+VpUVAQQE/OOb9lW6N+SuL/xMKCAWEAkKBrqIAVYHS7NjqtKGNfKidbTxj2EYjPK8KlT4JPea4zYGGpmYYdx/C0urtCNpUhbc2WPFIXjnu0BWDUouZplxatC7/T615L9NZwRethVrc8Ru9te1efdVYpjY/yTY0/l+n2g8TGyMUEAoIBYQC108BfXl/tqFWCszTWsE0tJjwV005wssbcaSVjrZssDuo0438zVzVpV1lUu1wOwUg7VCWn+RGFySlFf20tu7bi/EhYXhtqife8vTB295+eNsV3EThTQRJKbiJlg/nh+CjoDAMConAR2HRF0DST6JkGEzVpLGJXa6SdJg8HiPjFmFwXAp85WFQxc1EcYI3TIv8UU2VpF8FYseqBdizOoRD0qMZVEkajebsaB7c1NkrSR1qGWixkfeoVoZDa+YjL3Q08qInIDd2IooojIn8RuWUVC/5jZYlenJASnCUFgmOzrjEb5SqRa8klOliQLol1Qtb0zyxYUUoghWr8f/UpS03a6psvVRlWx+lCgKDFffm7sLjOXUB12/07aKvnG7qeVtuNa8gvVdj5hUX4ebGn2T46LZvQq2B3EfUzq9Q1ePrCkqfv9CH9GKI2SdTh2cUKsRbq9DqdMLuoEgJJ6+bIc9Nmq/XbtmGd9I1eCNDh/6ZUps9Pe/i1+oMf/8rXY2kyioORe1OqTqIHxXDyT1Wv6ppxAsKNZ5x2QU8qdTh2Uwt91htv/1P0e3rs7Fp7z7JeY6XFnXbX4/4YEIBoYBQoFsrQDkG3CrF5sBZmxPHW2zY3dQK67EmpO87AnnDHkwpr8Ob+WV4VFuMHtnF/OQtIwBqMFElaC3TVZ66W1uNxzQ1eFRdA5Zr3s8MpkO/1Jlb/qKucDyorUAPXTl+SdWjueZTbEM9mNY8rovuqYnNFgoIBYQCQoGrVUBn7s2MZvTQlrc8pjHhYY35zFPqStyjqQYzlOGJvM3I2XUQR2x2HhzLQyD4iTyp0KVrTsgCkN6Q7+3cT4ZDdjK1lcqS9x0/CQ9ZIv45eSre8JiBt31m4i1fKbjp/YBACZK2C276eEEYzgU3hUVhSEQsBrsA6RBXwv2wWEqPd/t9du4q0s9lKRgsT8RImRxTY2WYKpNjTcIsFCf4wJriheplM9HwZSC2fR2M3WsIkobhWEY4TiujuCepO92+s4Y2OV2A1K6Jx8msGGyIHIWiqIkojJ2MQtlUbIybghL5NB7GVO4Co6YkL1g4HPV0pdRLPqMdeY3WpVL1KIUuSUv1Ej9QCNPWVG/Up9Hij7o0f5DvaP2SGbxydOPyICSsW9v8pqFsO8vbtvUurVn/WEF1HdNYv2J5W7b/2Vi7nW2s2skMFVOudmztts9LN/W8w1CzkRnMh27SWnYybYVzdJ5FGlNcBX/n/q3fkJGmC76pC5CeJRpot+Os3QHfomL0UajRW2ngQUtPK7UdAtOnMjV4J1ODwl37YHe0welskwKbKLHJ5sRZpxNfNu7EhxkavKDQ4zklLWo8qSTQKKXdU/Vme8B4Pa4T7KW0eUqqp4Xeg9rgqR2eqlxfVKgRWlsr2fo4qHZUgqJkF0AHx5v2HcCH6Vo8oTTghUwNXlFoQSC0j9KA5zL16EevqdRxePpChhYT9YVoop+CgzIo6X/iIhQQCggFhAJXrwCVNtBISsv/Z+864KOq8u4VFdFFEdTFtoquiqirIq7YCxawoiBF0F3d9q2uIpCQEGronXQ6iAULKmRmksy8N29mkgAhdfpMCikQeicB0qac7/e/byYEVnddBUzgzu51+pv3Dnm3nHf+54QG+x/aWEgIob5FT5ptP9WKAOrTufsnXc7jNfHcBgWhCgraOllxHW3yY199I7y19TDuPYyV5dUY5SyrHVpUUvXQRkfVVZmOqnYme0kXo8N1mcGmYUZvDsusqOpsKa+601xSdYe5tOr3ltKqW03equuzSrd0zi4uudBQpGFS0ddMLtzc3egpvd5cXNpedk5lJpeWSfbi67NKqjsrzs+Z2T2F5VTsYnLhxHN2LicOTCAgEBAICAR+GAHggvZGt+G6zNLK35m9uUyx69hGTxXLclf9zuKtulJ2lzKjq+zFTYVB8/7DaCRFCq1dQmswPvKF/qPWP6hDYev+ryBIW8W/T8s51MGjxzBp1So8/+EovDRyDJ6LjMKL0ePQf+wE9B83Gf1D5fYU3DSIPEmnz8aQFr6kb82JO8mX9O2FySCSlIKbeHhTfNsgS6m0/08JixAdNxerEyciPzkCriWRcK4ah9LPJqNyDSlJp2Pf9zNxaP1c1GoX4Hg6BTfFNXuStrbgpoAhHkE5EUfT45Ab/wGyFvwTOQs+QN7CD5Ef/xEK4j9GUeJI6EVxQQAAIABJREFUNYwpeRQcKWpJvWtxmByN5CFMp4YxnVCOEkF6olWuGIUtK0eimCfTR6OEhzSNRNXK0bCunol5369BTyUHzOjYyHSFVzOL7UqWkXsFS3N2ZhZPR7Yu76orDDlduJn+2hxhjn/q0CE5fnNpZsnnTHLEMaNr0U2S/WgfgxM1tLhR84LUq2mhdVGr6Gza4E44Dh/BSzoDbksz41GNCXemUXDTyUQmBRRRKf4DGhn/pzej5PBh7sNGgsmW/WuD34/vyyrxWpoJd2qJWKTwJgmPaiX8USejp1bGA7qTt30mSFIiMR/TqI2ClagUnmwC+mn0+Ky4DPV+PydDyS6U9l8NnvJja81RvGs0o2eqjMdTlZPIXDWASsHTGiPu0Rlxa5oRb6yX4Dp0BORNdyLXuA3+EYhdFggIBAQCrQYBGljUi1dEbRKJSdfhmluot6VqCHqf/scvTgXpv1wSwV/n9GowgKaADzWNjdhd34DimqPI2H8In1XtwExvBf5l9WLoRjteVArR05CPy9PzwTKLwdIKxrE1Gzqz8BxtY8nlTFd4GZ+mWCwXqa/ndKE53Inm6cJfNxZ2ap7OrF17YSea89F26JaYcQkrLLyMz/vCH6L5obgJBAQCAgGBwPmJwNq1F7IcTxem2Xg5Kyy8+MT44unC+QJL6dXM7NrVQyrAhKIS2A7VoCFAZfd+BIM++IOhkTB08a/VDOU/uiOCIP1RaM7mG7QApokSrYTpb+doYxNS1q7Dix+O5MFNz42JRr/oGLwcKrl/bUIsD24aQOX25EsaIkkpuGno7AUYMjcOb82P5wn3FNr0VovgJvIlPZu+or/ktyi06U+Ji/HXhAVYlTATOYljYF06CsUrx6Jy9XhUr5mM7d/MwJ7vZuPAunmo0S5AXfpCTpLyIKTWlmxvSESDIQHuJaOxYd7fsTHuA+TFfYiCBApiGomipFGwJY+GnZOjo7nfqOo5GtlcUh8mQ8P3JwcxnSBHVaKUEurHonJ5NIo/GY2qFR8j97PpWPjdZ3gmIxvXG2zoZvTgItm5Tpju/8wxT7Ze381i6XClyfP5DbIT96QVBavrGkBqP9WVJaQYOZsdyjn2Ww2BIFJsDtytzcCt6aSOlHGq0vMRIji1EnroFDyaKmF0di52NKhepLSQbRb5+FRFjmHbdgzQm9BTa0IfjQkPac24V2fCPWkyHuCl6meGJCXl6ONaI1d8dtepROYjWhPu18p4PkPCtxUVaPIFEPSRTUAATXwZ7UcwEMCe+npMycrDXVoFt+oMeESrP4kg5USuTsHjGgXd02Tcp03HlJx81JNKiQaWMA6CsD/HzhBxOAIBgcBZRyCUIUDjfGOIAOVUaMgShXuFEonKn1OuXhAN/gAO+vyopqT4A0dg2L4XS0u3Y6K9DO/kuPFEpg13yPnokV6Am9MLcYW+CMxgBQVBMoXui6hE3t85qxhdpKLYnzlrEV8TCAgEBAICAYHAaUOgu2bj5Xcp3gNMLmpkymb0VDZjZcn24O66RjTCBx8aQv6kZ32k/pk/KAjSnwnc6f/aqWvW+iY/vjLIeOGDD/H86Ej0i4jGi1Hj8XLMRLw6fjL6h0jSsCcpBTeRknTwrHncl5RIUpUoTWguuw+n2xNJGlaU/hIC80x/d3jCYryavAJ/jVuBvyfEIT5xCizJ45G/OBrFK6JRvnocKr6chuqvZ2LP93NwMHU+V5LWpcdxT9JwyX1rIUsbpCSUrYzB5vn/h01xH2Bz/IfISxhxghxNiQCV1J8cxkR+oyeX1Z9Mio5tEcp0MkFasTwKW5ePwpZVo5C9Zg5mff8VnknfjOvJL9NIzYZusuN4Z2PxH05bL3m+bUiyxTDJEXON4q65RnbWXJpekFtwqBY+zskFOL2lXv04/X3GebNFP1BRW4u3M0hFmsHL0k8lSHtzUlPCnTojJ0nv18iYnlOAPT4fAgE/JwfVhSxxpX40BQNwHTiCqMw83KFJx1VpJtycZgZt5zFOtp4ZgvRRjRFPaIzokWZEd53MydLH12fgA8tG2Pce4KpR/lfDBwQqrW9EQ5AW1T7E5VvxSKqMW3SZuIdUtDrDvxGkvbVGbkNA3qpvpetRXHtUlaDS9k4dZM6bPyBxoAIBgYBA4PQhQJnwDXT5ikIpaHyhFiq39wE47g9g9/F6rqJJ27UPKRXVGO0pw58KPHhtoxP3Z1rRyWJFOx6SVMDT4i+UHLhC70QngwvtDQ5cJjmOXybZajpKNv9Nkv3ILQZX8GrJGWCK7VuW7QWTrC+eb9MtcbwCAYGAQEAg0AoRsFR1YBZ3WQfJtquHwYHfZxQd7yRZtz+Z7Ql+V7kP9U1UB0fZEE2nbyA+o1sSBOkZhfd/3Xh4Dcvv/XTlGcjIzcfro6LQd0QE+kaMRb+ocTy86dVQuf3rIU9SCm6icvtBM+biTUq3DylJKd1+yLx4HtzUUknaFghSImDfTViMoYlLMDQpBX9PSMDchNlIT5qAgsXR8JIycvVklH8xFdvDJOm6uajRzEdd2gI0ZCxsNeX2AWMidnw5FZsXfIDchf/C5vh/IS/xIxQmfqwqR1MiYE8hv9HIFkn1UfAuU8OXSDEaVo2qyfQxIWI07DlKROkJgrRs5RgUfxKNTV/Ox8LU7/BHYy6YyY2LVJP+BmYuBTN7wCzOA+z73BtbYXfbNnbJaE9kBmv277JKcblkN7PM4u1p23bzoCGESgoEQfq/9oQnfz4Y9MMfCEJXWYWntHo8olVARCApJsNEKZXc9+LKUlVJSqnuvVMNmF9gxxE/EaRqWSMtbLnKJxCAPxjAnsYGrHJ5MYRS7VOVEPEoNW+XytbDAVHh3wqX3NPzlo1eD3/21M+En5OClAhSClXqnSphyHoFi2we7KyrR4CXX6plKLTIpn2m1/Y2+bCo0INHU434TYaRe44+napwFeqp+/SgVsYjGgVPp0pYW7GVjyGnoCmY0pMBEc8EAgKBcxyBH7s2FJ5z/6+HT6rQ+oAf+31+lDT6kFN7HN/uqUFS+S6MtlfgzbwSPL3RiR4mK24w2XGBYgdTHGCSHV0VDy6Xnf7OknNLF8Xb2NVUsvcGybX9RtlZ183kwvUmJ5jZCWZyqN8xu9Betjf9zuREF5MTl0lFu1l2iYNJ1ifbxiRJ7KVAQCAgEBAInNMISNJvWKZr7+VmF25V3OgoO+qYbD/CFDduNLrwt/wtyNt/BA1BupjYFm6CIG11/0rhCZtqZBvg3kYFZeUYPGYsnh8RgX4RY/Fy1Hi8Gj0B/WMm4fVxkzFw0jQMmjwdQ6bMwOBpszGYe5LOw9BZ8zBszoKTPEmHLUhs9iRVlaQpXE16ptWgP3f77yUswluJqi0Aldy/G5+MWXFzkJ44GbbkSDiXR8Pz2WSUr5mKXV/Nwr5vZuPQuvmo0c7H8Yw41Ovj0WiIx6+lIqXUer+chF3fTsfmuPeRE/8v5CR8iM2JHyEv+WPYkkfAsWgUnIuopJ5S6qlRSb2qGg0ToyeTo2OxZfkElK6i0vmPUbZqFMopoGnVWOxeGomq5TEwfTUDk3RfH38zI/uL6xXXciYXj2ZZjvHMUjbhEpNt5HVZjuldLPZpHS3FH1KJ+DndcZ/Jg7PYujGj4+Ers8undjTanmZm78LEil1crcfdxsiq7MdWZ62u92mdO0SV4WTuVuPzY9amAtyjIeWljKc1Em9EOj6gVf04SQFKjTxJH9TS+3qM3ZSPA3Ro/iZQ0TovNecWCEFQQrzfH8DWmmOYvSkPvdfpQCQjlevfmi7hmvQM/D49A31SFTyTqoZE9dIqeECn4AmNCU+2aETS3quTOVH7R62Ch7QKnkuV8IxWj4e0BvRIy8CN6aRyNeGFb7WYnrUZrgOHedkl/Y0QNUo3+m+Ah3cEcCgQwMI8G15dp3A7ACJWqUSfwp166lSC9gmNgqdSTXgy1Yz7dEZ01+gxbkMeDjU2IhhsPOUfVfwxngKIeCoQEAi0QQSoJ6Ollqrd5G6eat8Zeo1fYIKa+N4Y9EONqAvrPIMIBtWLZI38QhTVy/sBvw/wN6pjRAgT+p2aQBBVRxuwYddBfObdikhbJV7JKT42KNud2j/TMfdJi3VaL5N12s2Z7qlMXziIbfDMYllbJjPJ8WZHpXhSV1PJtNtN3ulMcv2VZRbPYNmlk5je+ghTbH/skFVyCzN77mbZ3pEsyzWdZdmn3WxyTrvZ5Oatq8k9jVnc0/h7xqL3Lpat/+ycVTb7KmNRjzM5tRHbFggIBAQCAgGBwE9B4LaMLZdcuaFsApOt77CNpTOYxT20s8nx1vUWZzTLLI5hZkdMD6PtyMcFZSAbugYE4A808AGZLjj6uUs3X/2Ext9fe60iCNJWOy0ME6S0gxQI5qiswtuTp+K5j0ai3+go9IuMwUvRE/B6zCQMGB+LQROmYDARpbEz8Oa0WSGSdC64Lyml23Nf0gRwgnRBIqjcflgcldq3boL0VGL1raRFeDsxHlPiZiA1cSKciZEoXh4N9+rxKF4zBeVfTceu7+Zg7/q5OKSdj9q0haGEe5UkJaL0bDaeWK+Zh4KkD7Ep/n3kJnyI/KQRyE/+GIUpo2BPGQHnolEhYjSihdfomGbFKJXUh5uqHo1C2ScjULpyDCdKq5bFYPuyCFQvj4Duq9n4p+5bPKy34jq5bAdTPHexnAqFxaLdT+nkxGd+IQJSwT0jvdW8XyG1Iv2fOn9x+2UIqMNmEOVHj+NvkpmntVOqPRGRpCglkjSs0gzfP6XR4yGdhEdTDRivZGF7XR1nq8ksnP/bkKqUp8RTiWQADf4givYeQEyuFQ/pDLhvfQYeTVXQJ9WM36XJuC1NQm+djOdTZTybKqFHmgF3tmi9dBKe4KSshD4aiX/mdl0m7kizoCepTddl4KXUDMzMzsWGXXv5opuI37BfLR0jV7fSMj8I7G9swpQNm/FgagauS/t3dWpvDRGkCh7SETms4EGdAiJvB0kKvLW1CPpJgdpWrtb+sr8P8W2BgEDgPEQgPLSqA4TKfvILauQ1rc6d+QU2zqQSKUo9PxX5+fkCLYwYfZ0qDSqPH0fe3sNYX7UXcd6t+Ie1FH1zHLgns3B7RyUfTM4DM9K9dQ8z2MxMsi1ksbEX/cJZg/i6QEAgIBAQCAgEzl0EDPapTHGByfajPY02rCnejppGqpWjQFpVHhIaukGvhof28Bh99u8FQXr2Mf+Jv6gWhKpl9rSApkle5eHD+NvUqXjho494eFPfMTF4LXoC3iCSdNxkDJo4latJB1Bw07RZ3JOUCNIhcxZyP1Iqt39rvkqSnii3b1sE6Z8TFmNI0lK8nrIEoxPmYF38ODgTo+BaGg3Hp+NQ+vkk7FgzHbu/nYO96+bikGYeT43nSlJ93FklRxsNiTiWFgd78ghsjvsA+QkfoSBpBAqTR6IoZRRsi8lvdCR+KKU+rBgNE6On+o4Wr5zAS+x5Kf2qcdi8ejYmarTBeww5YLIL7RQ7upidhy41Fj3M0vL6CoL0LI07kuOW1za6+FlObit03gqK6id2ej/yMRo0yb2GSu3plrtrN57XGnG31oRbuW8oJbdTaf3JJOlTGgkPck9SEx7TyHhHZ4Tj4CG+cFbt4kjjq6YrcvUQDzJSh+UDDU34wuHB2xkKemkMuJsS77VGHpB0p46UmmY8pzGiT6oRz6Ya8XwqBS6ZcGOaCT10Jq7uDJO2fdcb8A+tAStsblTU1/OB38dX7TQLIBJd7e3JkoFPFgCU1RzFP9cbcFeqCV3TFNyVlvFvx0fK0ccokElnxG1pMu7XSXh5nQGG6p0IBCiNiojfHwFVvCwQEAgIBNo6AtRdh9LjaVFF9CfFQfD/BUk9ehJnCl9ADUra0+iD59BRfF29F+NdW/yDNxQFe+izcIl+A25Iy8XVemuQmZxNTHGCSgRv1ruD3TMc6JnuwMMZDtxpcFiZZJvMjI73u30iKnDO0uxK/IxAQCAgEBAItEUEDEXxTLHP76y4DUzv5HYzz5sKkLf3ALc7U9dgqh0aLVsEQdrWJ2dndP9p0Ux+eapnHpUL+YJ+7DpyGOMSk9Dvw4/Rb3Q0XhkzjpOkpCQdOD4Wb0yaCu5LGiJJqdyee5KGSNLm4KYFidyXtDm4KWFxm0i3/3v8Ivxj4VIMSFqJN5NT8H7iTHyRMAVZSZPgWBKDLSvGoWp1LLZ9OR3b185USVLtPBxLW4hG/QlP0jOvIk1EoyEJnmWR2Bz/AVeNFiWNhDV5FGwpo2FfFAHH4ki4lqiqUc9SUsKqPqNhclRVi7YMYTrxuHxFJCpXRCPri/kYrdWho1yIdsaiXR2MTlxpsIGZrWCmok2ssPDittiXttl9NtvvvneDF/W8ZJoCHNQ0+zPaVZzrG+dY0oBJD3iRPL7wlOC1dXpOklJ5/Q8RpI9yT1AFd+lMuFun4B7y/0zT4xtPKRqbaCEdRD1dq2z2J6XnpC6iTGIyEg/imN+PrTVHYajaiaQ8Bz6UN6BvmoJeqXr8QZOOu7XpuFebgT9oMvBwqh7PrtPjdZ2Mv8qZmJJvg75yK0pqanDERwUkpAylK6Vqn06P+JVSzgCrJZ9H/AGsL6nAKzoJ96YZ8ft0M+g4XkyV8JCGSv9PkMBEkD6qUXBHmhH3a/V4WZOBzz0laAgQK6AelyBIz/WTQxyfQOD8RYB6UupDeZkVXV+i8Zb8QYMB7K5vgvPQUWgrq5HgLsW/8h14KtuOHqYCXCvnowMPSLLuYbLtmyv19uM36924JcMDpjiDzOgouEF2uu7LcAS76ynQMpQkLxeBKTZcZLLPbrNzFLHjAgGBgEBAICAQ+DUQMBfNYKZCXC45cKPegd8aCjAi1w1n7TE0kJwo0KRa3fzqFKlQkLbemSVftNMiXm18Ue1r5CWhh+rqMX3ZKrw0YjReGB2FlyNj8GrUeK4kfX18LPpPmoo3KLxpygwMmjoLA2bMxcBQcBOV2vPgpvkJJwU3vZ2g+nyeWtLe2p6THymV2f8lfjHei1+KIYlL8LeEOVicNBVZSWPhWDIGRZ/EoPTzKahaMx07vp2FPd/PxqHUuTieNh8NejXh/kwTpE2GRFSsGIvNVFafPAIFyVROP/pEQv3iSLiXjGkuqfdycjQaXiqnX0nBS0SGxqBs5TjeSldGg6tFV46DdXUs0r5O8UWmpzdcYHE0MHNZw/2yu4EZrXtvkRyHLjC6GpnFU8/MboV5PO1/jT7wvP1No/MPv830YuexBr50o/J6IeL7hd2sKrJUceSWBUADgOR8K55Yr0dPHfl9kueoSh7SPaW438dLzo14lIKLtDL3Kb1DZ8K9qWkYs2kT3AcOoskfJixDIcTk/ck96dTFNpXgN4WUnXQURJseamrE1ppa2A8eQP6uncjbuQN5u3bCvW8/th89hsONjeqiPTzAk0cKNZ9ayn/S1VG1mh51AT9chw9iXM5m3KaRcL/Wwvf7cV0aHtDp0UOn8OOjUCYKqKL2mNaER7Qm3K8jJWsaZuUWoYZ89Hzk7QNw91EiS8VNICAQEAicQQSIqDypX/uZv3VCFvDjG6DAvvpAEEea/NzLzH24BpkHjzR9uetAw7zSbQ3vF5UdfTXTvv8Bo/XYzWl5uy+W7PXM6G5gJk8DM7sbLjC5Gi4wOxsuURx+JlmzWKY3wEzuxvaKs+FSxVnf3uiuZbJ7B5MduczkOfIbxbX3HtlVf5vsPnC57DrEFG8jM5WsP2/nOOLABQICAYGAQEAg8HMQyHJPY0bHtg6K/SBTHA3M5DzIjK5jfzAUBRaVVGFHXRO/yKkun2hG8GutYQRB+uOzsNb4TqicyBcMos7vR8rab/D4iFF4YdQYvBIRg/5R49F/7ES8MW4y3pw4FYMmTcOQydPx5tRZPOF+yMy5eGu2GtxEStKWJffD45J5WNPbCYtbvS/p8ITFoMAmakTgDkhchv+LW4jk+KmQk2NgXxSN0uXjUb46FlVfTsPOb6dj7/ezcJCX2y9EXYgkbZIT0CQnolFKaG4/lzhtlOPgN8SBQpmajMmo/GIS8hI+REFiuKR+dCiMaRQPYyLFqHdZJIqpLY+CZ8VYeFbEoHjFOJSsGI+SleNQsTIGlUSSrhqLslVjUPDpBCz+Zin+kmYKPJ6xac6dGdanmFTSh0mePp2koj5MKf0jy3I92kG2PssU9x/Zpsqbf07/Jb7zCxAgQlqyHjbuPcxVfI1UZi9q7E97b0rE8wG/D3NyNqOn1oCL003oFQpoopClu3QKJw5JcRlOmqfH91OZvE4lTQenGpFs82DL0VpVyUn5TX4K7lBJUhqXqcvlHGOo7yU7WW4p+0NjNv9wqDaEv68qRdWt0BcD3GunPrR9ImKJfN127BhWOtwYRKpRrYSr02XuWaoSoUT8ErmrepA+plXwFIUyaUzomWbEfVqFhzON31TAiVv1t0473GKDAgGBgEDgBxGgfoyqm3jgXejiUrgr5D0gXeyn18MXunjZe9jehPpbP3wBH/wBP/yBAMh+hIvgg+QSEsC+Rh8qjh1H3oEjSK3ejSRPJaIKSvB2ph1PyFZ0k23BrpIt7k5t/lM30DzI4nqQSfm/u3hTxR+vMHi6MPOWp2iOdJHk6dNBcvS5SnL0uUFy9LlJcj3fzVJ1Lcv0PMEkRx/eTM4nLza77/utxtWV+7fT6ybHAx2Nrqc76G3dWJb3diY7nhVzq18wRxJfFQgIBAQCAoHzEoFOJtfvOxudf2BZnp7M5OjD9EX3XmrxWpjkqGaSHQPkIqyt2otDPh+a/DQvIFkKzQloXabaTobXZj+0DPvBScrPelEQpD8Ltl/tS/TXwP2WAmgMBHj555eSghdHRuDpURF4OWIs+o9RSVLyJH2TgpsmTsUAIkmnhUhSSrg/xZeUBzctTAoFNxFR2nZ8SYnQ/XDBIpACdlByHGYnzIQlbiKci8ageFk0KlePx9Y1U7B97QyuJCWSlCfcpy9EPRGlLchRevyzCVIpHAKViB1fxiI//n0UJn6sltQnqyX1LcvpVYJUDWIqXRGFshWR2LI8EuUrxmLrsnGoWB6D4k+i4f50DDZ+MRmL1i7DAK2C6/VWMMUTYEbHn87L3rUNHPQlBtu+ZWVb+clKCnBBkJ7+HpMW5DRYHmzyYeqmzXhifToe0ZjQW2PGoxoT+miMeFxzohw9TJQ+pjGit87IQ52e0RjRd52EYfosJLqK4Th8GHX+0GAciktSy+BVfRRppP6TUooUVKqLKB/OVU0VvRiWVoVZA7IH9QXgPlKLJe4SDDKaeKn+zWky7uVqUIkrXluW0xNZ+ohGQS9O/Krk77MaC/6oMWL0hs04UNfAJxBndsJw+v8dxRYFAgKBNo4AXfsh6zBqRIKG+s5wXxnuAmkspNdaXsSh/rU+EMDBhkZsra2D9UAN0nYewtIt2/0xzkr8Nc+Lfhs8eMhkw81SAa7S5+MCfT4uzSjAxZKVfMzq1ZJ419w2MDUQuygQEAgIBAQCAgGBQBgBzcbLb7A4ndfKzkYm8RAnMDkXg/PdsOw5ggafuoBqgg/UqAyf5hJ8XUVvnbGbIEjPGLRnZMOhuWV4isnDm4LA+s056BsxGi9+HIlXR4/l5fbNStIJU7gv6RuxIZKUwptmzsWg2QsxuIWK9K2TPElVgvTt+EWg1trK7E/dn3cTkjA0cRmGJHyC9xcmYWb8TGiTY5C7OBrFy2JQtnoSKtZMw/ZvVJL0QOpc1KYtwPGMhWgwxJ9Ekv58gpSUo0nY9/1MWBM/hC1pBGzJo+BYREFMEXAtGQP30sjmknruN7oiGt6V5JsahcoVEahYGYXiVePg/mQMPJ+MRNYXMzHnu2/xcHoOuhjsYLITzGgLXm0q9F8rF70b7l/EfetBoGNaUY9LzV6MKvKEVDChK15npEM4PzdK/Z86QFI5uR/7mpowe3Munk6VcHOaCZ3SzXggVFbfkmQkJelTGiOe1BhBRCkFOFHp/SM8hCkDL6cZMGezFZu378K+hkbUcYWnmobMV/48cYtSt/hVqh8AX/UR5RLTMCvgJ4I8wMNBGoNBvq/Zu3Zhfl4RhqQpeGi9CX/UWtBba8b9OoUTt0TuhgOewvtPz8lz9G6dEbenyXggzYBn1kuYnl2AA02NXIVF4wHnH35gz8RLAgGBgEDgTCBAXs60aCFjkUCQfLd9qoeYnx6ralDuC+oPcjXoluN12LjvIL7ZugOzvVV4v7AEL210ordSiJuMBfVX6vP2MoP1IKlJmNET7KL34AaDG131Tlyrd6CT5DzGDC60N7rR1eA4eK3RGbxWdi9oPbMAsScCAYGAQEAgIBAQCPxXBCTpN8zsyrtGchy4X+8J3qB3o53swGUGe+B+qWDPRHsZSmqO8TUUrb1IUcqdx2kheEZvgiA9o/Ce9o03M6PqRXgq9aToD1qL53qLMSRmMp79aDReihjbHN70RsxkvDZhiupLGjsdA6fOxKBpszFw5jy8OXsBBoXDm+bFY8j8BN4ouGlYXApXlA5vA96kQ5IW4+2Epfhr3DK8m7AUw5OSMS5+Dr5KmoaClHFwLyM15iRUfB6L6q+nY/d3s8BJUt181GWoStIwUfpzCVKfnIz962fBmkLE6MdwJI2Ca1EEPIvHwLskCsVLo+FdFgXyGm1Opl8ZDe+qcShfEYWKFVEo/mQCXKunwrRmISLWpeK2jNx6ZrGjvdGKdlIROssFuMFQVMssZfXMVCwI0v/a8579D3RWXPd2yCpD3w0FaAgQOfrrOaic9v6nNW2Q94VUtkl5xQEcaGxEcpEdj69Px1VpZtytk7kvaZhgDN+TQpPIRiJKyav0Qa2EJ7XkYyrhHp0RvTQK7kuT0VexYHqeDdKWrdhy4AgO+vyoCx9/uB8OP295Hxq06Y60qAd8fpBHXmrFVszNK8LfJBOeTpNwp1bP0+d7as28RJ7UrE9o9HhMa+BKUSJzw/tM9721Cp7QmPg+PpAmoe/6NCwotOFAQxMPAuP0YPqWAAAgAElEQVRlqXwkaLkz4rFAQCAgEDgbCKgdX1MAqPH5UX6sHjl7DyG1ej+WeLdiSmEx3sn34tksK241F+IiUwEulgtwk74QlxuKcKHBCibbKSCpiRnsDUxxN1wsO+qvNFh3UigSMxaBqQFJQSbbKtrLzsbrJEfRTYoHdygeXCs5vj77o734RYGAQEAgIBAQCAgEfi4CN+bkXMrMrs3MYF3ZRXZU36W3b+0puXCDwUnVsn6mWPGauQjL3FuxrSHkT8qzI9SKvTM3uxEE6ZnD9kxtObw45z5OxKNT8AcplwBH9Q68O3UmnvtoNPqOHouXxoxD/7Hj8Oq4iXhj4hQMmDQNA0lJOnUWBk6fgzdnzsOgmfMwpAVJOnR+AkhNqpKkybx0nRSbVMp+qnKztTx/L34Z37ehSck8wOntxKUYlrgY4xfOw9cJU5CTHAXXUiIgJ6Hq86nY/vVM7PyeSNLZqNXNx3Eqt89YyJWkP4Ug9RsSEG4+KRE+OQm12vlwLR4Ja8rHcCwaDfeiSE6OliylMvpIOFdGoWT5GGxZPgbFK6NRTN6iy8ejbCWpR6Ph/GQqvv56Mf6uTQ3cnrG57Pdmd/llRkcRU1zrO0lF9qvMnipmKatkmSWVd2QVV9xmtA/+uR2S+N4ZREDvurdd1hY8asrDoSZKElcLDs9Ud3DebjdUYUHqJU5BB4I47vfjC3cpBqzX44lUI094f0Ij44kQGdpdZ+SJ70Q40mtUtk5BTj11JjymUfC4RsaDaeQDasR9GgU9NRJ6ajLQO13CP2ULYjflY4nDhXWVVcjctRv2vQfgOVTT3PIPHIJp1158V1mNZQ4PZuXk419SNoZoTeiTKuGuVBl3ak14VGvCfTrVC5XCpXroZNyYrsd9aRnorTXwfXkgFDBF+0pELilen0s1416dhD6aNCx1enHU7+cXyEiZSspRbjsgJKTn7SkhDvx8RUAtQaOpYVi4Hi5vD1t+hKeN9D6lvlNTvxUSnZO/lxorqJbBk1q+uankZxhd+l6jP4Aj9U2orq1H3t4j+Gb7gfo5nq0YY6+qGphXXPlslrvyQbOz4kZ94WZm9pQys6eCSdaM3yiekqvNJZW3KKWVXczFlSzLXckyQ81sL+0s2Ys7Z5ZWMalQxza4K9lGd2mXTGflNRZ3ZReLu/KKzJIKJts2sGxPGTM5rCzTW8BMzm+Y2fPsGRzVxaYFAgIBgYBAQCAgEDjdCKw1drphwxaZGV0b2KbiEpbpcDOTI4vJ9mImO+VL9S47kx0bmTG/9rnsAmh37sNRSqElEzO+vg659vBpSnhWE56t/JJ7QZD+EvRa1XdVE/wAqvbtw/uz5qPPh6PxQkQUXooag1ejx+H1sRMxcHwsBlF402RVSUq+pENnzOHBTUPnLMTgOQtPCm4iknR4/CIMjwuV3LdikvRUsnYYkaWJyRgZNw+fxU1AXnIU3Eui4fhkAorXxGLnV9Ow97tZ2L9+Nmo4SboAjfo4NBnCXqI/7kfqN8QjYKBQpgQ0SUk4lrYQniWj4Uj5GK7Fo+FeEgHXsgi4l49CxZIobFs0FtsXj0Pp8onwrJyA8mUx2L4sAltXfgT36lgs+3Ylnks3olfGZjyltx68KSP3rs7Gik5XWixXMqAdkxy/6ZTm7MwstiupXWmxXXnXWpFOf7r76dOyPX3RvWxjOZ425KPyWB2CAXJZE7czjgARpoEgjgUCMO3cjWEaIx5KlXCPVuIp96pa9GRVJpGP/2sjQpPa41oZL2gk9NMa0U8jo69WxtOkTtWFQ6Hoc//79ml/6HuPcsKWSFuFP6by+7u1Rgxer4e8fQfqRDn9Gf+TEj8gEGgbCKiLApXiDFUttOQ36W3eVGsQsvygBr+PBwmG74M+P4KN/Mp782EfA7DTH4Cj5jjSq/diiWsL3slz4tGsfNxizkcHUwFYthdMcqQz2RnVy1jYieYn4cbW5lzKjIWd+Nxl6dKLb8vYckXze6H5THhew3Jzr+iuKbmc5jrdLJYOLDTnCX8+fM8sno78O2kbOtPciMXGtmOMXXBaxm+xEYGAQEAgIBAQCAgEzg4CwAU0L+BjOc0JaFyn8V9TcjkjnoPGeF3hZSzbtZxZXPiDvgiRmXa4DtfytXXAH0A9AiCxjJqo2zx9+YUPBEH6CwFsPV8PhMp5iY7ZW1OL8UmL8ewHH+O50VF4KXIc9yUlknTA+FgMnDgVb0yexsvtiSQdMmMOBs+az8vtKdk+nG7fUklKRGlrVpGeSpAOT0zG4KQlXAEbOX8+li+cgazEGGxePhLu1RGo/jQWO76aiV283H4OjmjnnVCSGuLRJBH5qbZTVaVEkPp5oFMi/07Z8jFwpIzkxCiRox6uGo1AyYoRcK0cC9fKcfCuGoPiVaQWHY3qFaORtWY2otZ9jp76TcFOcv4Bpjh3MWNJ9eVK2X5m9Nx0dnom8SunHQEiSLO34D5jEQoO1fJLWzz1vPV0FefsnhBBGgj6UY8gSo/UItKyEX9MTUfHdAN+n6bgmVTTv3l7/q8EafjzPbUy7kyT0SNNRnedhDt0RMQa8ZBO+Z9J1/A2w/dEkD5NPqRE8mqJIDXhgXV6DMnORPHhGi7/IoKD7FXETSAgEBAINCMQpBkgUaXEiYZi5YKUDE/xBlRvRIYkpCsNa0qBegAH/QGUH2tA7t7D+KZ6L2a5K+rfyXMFn8l2NNxttDV1lArB9IVghiJcpLejo+ys6yw562+Q3eikeA6zHE8XZnSOYrlbrjjtY6rYoEBAICAQEAgIBAQC5ycCwAXMZJ/GFApxctd3kBy4Pz0f0xwVqKhvCAXikgf66bS0EwRp87zy3HlAE98A6pqaMH3ZJ3jxoyj0GxWNl0Mkaf/oCXh9/OSTPEmJJKVy+4Gz5nMVKSlJh8yN436kQ0Pl9kSQvkNqUp5w33rL7VsSpUOSlmBQ0lIMT1iG9+ITMS95OjYkjUdZyhg4PpkE7+dTsHXNNOz8dib2kZI0bQGOpS84KbiJSNJTCVL1eRLq9AmoWDkWbiqpXxLBQ5i8y9Rkegph8qwcAy+1TyLgWj0ShZ9HwPDFPEz59ns8kb4B7aUCMJlOeFeQGW1gSj6YufAAM1lvPj97wXPgqHV597XbWI4rDfnVqTv28m6FKhXF7WwhEIpTRhBHA0F8YXNhUKoOt+kM6JBuBJWuh4nIX3JPPqYU9hRuVLJ/arDSL9n+fWlG3EH7q81Af40eKXYP6nx+NAXJVkXVip3OqcDZ+tcRvyMQEAicGQS43zW5bQRITn8iVp5CDRrrA6hr9ONwgw/lxxuQte8wllbsRky+F8PNRXhCtxHd0zbtaK8vLL1A7zAyyVvDpGJcpLjtFyr2FUy2b2JmD5jsAFMcYCb7PqZY9zOTHRcodh1XfJwDw7c4BIGAQEAgIBAQCAgEWhECsWh3U5ZzSXe5EBfpC/YzhQIcbWCSM/Cc3orUqj044muC39+EYDAAEgz+8psgSH85hq1tC83CgABqGxuRsjYVz38Ygb4jx+DlCDXh/rWxE/Hy+Ml4beIUvB5Skg6YNhtvhEjSQbMXcIJ0cCi4KUySUnATJ0hbfan9EgxLWI7hiSkYnkgJ94vxZtIyvJeYjHkL50KfFAt7yhh4l8eg7NNJ2PbVNOz6dgYOrJ+LGt1cHMtYgOP6haiT1IT7UwlSKqtv0Cdi6+rxcC0mYnQMWhKjxSuiUbxiLMpWjkXlikgUrZ6Kz75ahf/TZuBhKZeMh8HMxfiDVIRb5PzANZKz4SrTFrQzucCUwhqm39ytFXVNYlf+FwQKCzu1l53HmWKvX1RcxXsHni7e2vqJc3J/Wg6KQfi5cgooO3gEkzI34SFNOh7QyKeFICXys5dWaW4Pan8a8Urq0Jal91T6/0NEKiXW9/k+DVGZG2DbfwCNfgqk8iPg94PGftKAtTzac/KfUxyUQEAgwBFontb9IB7UEwRB1fG1fj92N/rgrW+E+VAtPq3ajRnurRhSWIreG524PdOOqxUr2hmtYEZaZNiDnPAk0lNx7G6neHC54sX1ihe/V7y4WHbsvVi2W9tbPOgqWz1dJevh680udFWc9R1kWyPL8oKZXRIvif9fxknxWYGAQEAgIBAQCAgEBAL/DQGuIPVMZ5nFNN8AMzmCzOzwM8law0xetDO68d6mYlj2H0UjLZBOi5JUEKQ/ON1s8y/y2XTYkQpYozfi9Y8i8OLIKPSLjMar0TF4JWYCXuNK0il4PXYaBkydwdPtB8+Yi6Ez52FYiCQdQiX38xMwrFlJGiJJ41OaA5xaqjZbx2MqrV+KdxIX4U+JyXgnMQXvxS/Be/EreHhTbPwcyHETYFs0Bs6V41D8WSy2rZmGfd9Mx4H1VG4/H0fTF6JOH4dGw8kKUr+cCF/GQuz8LAbexaPhWRYJ7/IIVCwbgfLl0ShdNgFly8eidGUkNn86A0vXrsIAXQY6GPPAjF4Xyyr+gm0q+oIZChYz867V15vKlzGLK55tLv6CZVZ83sO4ddm1a63X/Lf+QrzfShGweDpeo3hqmVyIEUUe3pX4g0RniduZR4A6vhPFo9zAO+RvQF565sptGGXKwXNaI27RGdA9TfUTfVBLpKmMXjoKbTLidiqd10n8tQd0RtypU4OSWhKZvbRG3KtTmts9OgX02ZafIfKTtkfKUiqZf5Kn0atl8yqhqoDuH9GY8JCGgpsUUOn+46kGREmZ0JZVoZYHMAW5XyAVx3KyXR3/BUF65v+gxC8IBP5HBKgPUi9fkMI7lJ92yjZCr5PaM2T5qRbGh/ou/iU/twtp4IXxalE8bdUXCHAl+YGGJmw9Vgf7/iPQ7NyPleU7McNRGfzXpuJgf7NjW29TwZc3yrmfM8X2ObM4P2fZns/53MPiXcwMnkkXSc6FTG9byGTrP5neOrp9pvdzpjhSWLbrC7bR83lzy/Z+yRT3UmZ0vM8M9meY0fb0b7JLVjHZNohllkSxTWVfMUvZeO4V1kqHZLFbAgGBgEBAICAQEAi0WQQuYBbPmyyrag0zuZczg+1vTCp8n23yrGRm58Iuxi3L7jCVfv6A0f5drGvbcfeRY/BT0n0ggIaQ4RC/43Ou/3y5+cRkTRCkJ7A4hx+RvsBUYMWgiBi88PFo9IuMwitRMXh17AS8On4SXps0BQNip+HNqTMwmIKbps/GWzPnYsjsUKn93Di8FSJJ31qY1Jxw37Z8SVMwOGkxXk1ejj8lJCJ24QysTZiAvJQYlC6ORsXqCSj5egp2fDsT+9fNwWHNPB6+1KCPbw5u8stJvNy+as0UWJePhZ2UosvGYsvSGBSsnoKSVZEoXxUJ6fM4xH63Fg/rDbiEK0Ydddca7ce7G23rebjS2rUX8mABCmCiFot2jF6jRs/Fre0ikGG95reKZycz2upe3Wjnyr+mILePPod7mNZ/aDRYUtnF/sYGZGzdho/MG/BUqox7NQruTCM1qBFPaBU8m2pCL52JK0P7pNJzhafKtyQ+f+pjIkjvDxGkVIL/YIhsJQL2Pp2Mx7QGPKXRc0L2Gp2EJzQZGKFkYX35VuxsakIDjeNcHBZ2FWz9OIs9FAic7wjw8PcQ8dkAoKmZMlVPZzqlG+HjjXxBebwAXUQLXQwhHy36ztGmAPbWNaLsyDFk7zyAteXbMclZgXc2O/F0ZhHulHPRTcpFN0MurjYUgEnWBqa4apnZ8w3Lybm0eU4RnlvweQefX1zASJFBLXzj78WemIec9B0eghT+JGueo9D36XMtt3PiU+KRQEAgIBAQCAgEBAICgdOAQGi+QXxJ+KZyKBdwDoWxCy42u++7QbIf7W3MxbySCuysbwxNugJoghrmxK3JaK71X2+CIP2vEJ0LHwgGaBIO5Li9eHvCVPT9aDRejojGK2Ni8MrY8ZwkfX3iFAyYPA2Dps7kjdLtB82cjzdDStJwcNOQ+QlQSdK2lWw/jIc2JWBYIpXfL8NbiYsQkTAfX8RPgyMxBuWLo+H8bBIqv5yGHd/MxL7vQyRpehwa9AloNCTytvvLWJQtHYXy5VEoWz4OJStiUEo+pKti8cXXyRis1aB7xmbclu5E9zQv7tDbcaNk9V+quMEU9yd8QRE+ucX9uYeAxno9M7m3tjMUlfcyFQT21TXAzxVF50JP0raPgbxpgsFGMunDwfpGmKp3YVJOIQakK3hmXQZ6pUr4nc6E23Rm9NRa8KDWxNWdj/GwpJPVoT+VJA2X05O6tIfOiLt1RjymNaG3VsZ9WgNu0ejQR2/A+M25SN9Wjb31RKlQGCOpRUO19CcHS7ftfwSx9wKBcxgBmnY3BKncnWhPikTyIRgMpcVzM+rwxFwNWavz+XCgrgEVR44hZ88h7qW11Fvtm2zdEvh7jvvw81nuhh5K4daOihVMzscV6XZcneHAlXqn/zKDM9BedvqY5FC9QWU7uE+oya1wgvTcG13FEQkEBAICAYGAQEAgIBD4dwQ2WW9mJvteZnbiAn0h/myxYu3WHTjYSBxYAAF/IyjMNzwL+89TUUGQ/md8zpl36c9BLdNyVW3DPyZPx4tEko6KwitjxuLVU0jSN6fM4CTpwOlzMWDmPE6SDqbQpnnxONWX9G1Ktw+11lFe/8MBUn9KWIS/xyfh7/HJeC9+MYYlrsCApMX4V/x8rIqbjpyESShdNB6lqyah4vMp2PHNDOz9bjYOrZ+Po2lxOJ6RgN1fTUXpskg4V05AycrRqPjkI5jXzMCcb7/CAK0JD6XlgxmcZB4cvFwuCDKlAMyUH2TGAjBLKZipeF6z+uLfT23xyrmAgMF6H9u8BTcZ7JVdlcIG98EaXip5znQlbfhAqBdspP2nB36qU2/C8YAPxUdq8XlxKf5pyUSv9DT00mSgt0biys5b0xR0T6NS+J9HkPbWUjAUhS0Z8YRGxn0aGZemyeijMWCsvAHrPRWoOFiDeh8RopwZ5QQuv+wZIlTU3rsNAy92XSBwniBAU++mgA8+vw/+Jj8CTQE0+v047PNjR0MjXDXHkL19Dz4pq8Y0ezn+tNmFh7Nt6G4uxB2GQlxtoKR46wEKH2Cyaz+TXIEuRs/BW/WOuh56J9o1k6G2w0yx1TGjfXdH2XW8s8EZuNZgRzfZhd8anUVMcvzmXBhOxTEIBAQCAgGBgEBAICAQ+K8IbCx5kGU69nY2OA71MHh95LHezpiLETlOFO0+giZ/oDno9r9PSQVB+t8xOgc+QetuYgUCgSb+B1KxZz8i4pLxwgcfo9/oKLwcORavRI/DK+Mmof/EKXhj0lQMnDIDb0ydhQHT5/KE+8GhcvtBc+MweH4CT7g/UW6v+pK2ZoL0z/FL8W7CYgxOTsTg5AT8OWEx/hK/BMMTluKv8YlISpiOTYkxcCyJRsmqiaj4Yiq2fT0Te7+fjcPr52HHl1NQsjwK5cvHoOSTGKSvicOI9Tr0ysjBzYb8BraxFO03leOWjeW4ULZWM6O9vnvOFrRX7EeZ2XGEmZ2Hmck2XRCk/7WLa9sfMDr/wDZ6cZueAjAKYdy+B0HhQdpqetFASI1JpgcU4hT0k7pLHQgPN/lQfvgw0qu2YVahFX+WzXh+vR5PfJuBXusy8IBGQk+NzMvm7+eeo+QZqqAneYfqFNBr5DnakxOiMnqmSui9To+Hvk/Hc+sN+IdhAxbmO5FeUYXiQ4dxqKkR5E/bFCq35emLIRKXSFGVGA1yBTL9V9wEAgKBn4ZA+PxR74m2VFUD9LzlreXn6PXw+6e+zr8TKoHnpfAtN9LicZ0/gC0AMo81YMW+Wozcthd/LtmFgYVb0Nti812fV44uuRUgj2pmsnna5ZSj/aYKtKPwAaNjH1McO5niPH5hTgU68VaJdtnFYHLREZbtxW82FKPLpi3otKkcnTZVoH12GZhsPchMdh/bXA5WuB0s05UlFKRtexoh9l4gIBAQCAgEBAICgZ+OQPvsknsvNbvqWbYHzOLc81vFW3LLhq1gig2/y7Qhwl6GitqjLWZs6oyP/zc8+WueBwqCtAVQ58FDMqgNHea+IzWITlmMJ0eMwiujSUkajRdjxuOVcRPQf0IsBkyeClVJOgtDyJN0xlwMmzUPg+csBJXbh0vuhzV7kqok6dutPOF+eOLi5nCpdxNSMCxxKYYkLsX7cXGYnjQbhpRIuFLGwrFyMrxrpmHXlzNQ/ek4lC8fhaLVsfjq68V4N1XGw/pCdDW6DjCTx8Us7iqWaX2ni9He9/eKo19XpezWizKcTz1g8PS7weJ9mKs5TNabmeS45aef6uKTbRIBqfBOllWKm/TWGmYo2ru0dDuI+Go+8c6DbqYtHGK4H1T39eRn9BpdVKoL+FFVU4uc7Tuw3FOMaflWfJyZg7flbAw0ZOPFDDNeTDejX7qJt1cyFAw0KHhXtmBE5iZMyrNhpbsY8vadKKupxXHyQT3F+yZM3bTcg5aPT2D5w6+eeF88EggIBAgBOlPo/KVLCjz8KBjglhX+IF0UUd8Pf8YX8gj18ffUYMsgJaAGgzwQidtchE497g0aCOKo34899Q0oPXIMyp4DWFW+A+NtJRiY40LvTFvd04rt9QfSc/pdkZ7Tjxny+zHF0e8ivetpprd1Y5u2vMAyy19kGda7mLGwUyfF9fyNBke/282e3kyz8XIiNjtkep7oojj63ag4+l2jOPpdbvE8zpTcrszkevQ6k/fJboqnX7fQ+52ySvowQ04XZnY8S7/DMj0vMovzTuEL2iZnD2KnBQICAYGAQEAgIBD4GQhcabFcyedLJtujzOh6+TrJ2aurwTmMWVxelukuvUmyV78iu7CqfDd2+8j3nSdfcid4cjTjT5vrrZtA88KXNjjRvCvDNzpBE0l6Ixhs4hNFMe0+txCgRXkT/KhpbMLsTz7HMx98jD6jx6DfmLF4KSoGL1PC/YTJXEkaLrcnknTojLnNnqRD5sY1k6RhJelwnmz/wyXurVFd+ueEFLyVuBSDElfgncSl+L+ERMyImwk5aTJci0ajbHkkSpeNw+bV8xD33Zd4UNoAZrDh+gwbuskOXGUprmJGx0aWVbyXEQEqbgIBQsDk3nOjwXaI6Yt2xdrKeH96bvUg5/bRhPgQPloSoUKBKUGfHwEflc4G0eT3o97nxxHefCDlKbWjPh8a/H6u0vcFgvD7gwg2BRH0BXn6PPdAPbehE0cnEGglCNBZTDPeE4nxKnMa5N6gDVy33cRnQpxK9fsBmiGHbiq5CuxvCsBecwzfVWxHrK0U721y4yUpFw/oc3GzIQ/cPsdkI1sddDTYcZWpuJattXQUA6FAQCAgEBAICAQEAgIBgcCvh8AlmSXvdzG5DrWXbWkdjM6aO83F6Co58ILRBvPuQ6CL5AhS1j3NDdUL6+pcMQBfMCAI0vCk+Hy5J4KU4gNo8eAPBJH0fSqe+3AUXhqlltu/FEXl9hPx2oRYtdw+djr3JB08fTb3JB00ZyG4JymRpC3K7YkgpWR7TpTGL0JrJEVb7hP5kpKCdHDiSk6SDk1chkFJizEhfhpWLopF4vI4/OWb73BvxibcbnAEL9Y79zLFiY6y7WB7xZ3BZNtMZnJXMZNrjyBIf70OsNX9suK0dqVQLtmJ9ze70UB13eLWNhEgziRACYhUCk/BK2T1rV5pVHVq/AOha44BNCAc0EKDbYCX0AfIYiFArYWEv22iIfZaINA2ECD7DDpTAxTMRjMeug/RnmGfjSCpxIPY39AIx5FjMO7cj0+2bMcMexne2eTEPZYiXCXlgWXkgum5N2g10xeZmNlVwBRnkBmd6GJwoZvBVX2jwXH8Nr0Vt5g8R9lajyBIW92gLHZIICAQEAgIBAQCAoHzCYGOivuD35m9uC6rFJcYXWXMYP+sm9GzlUm2vUzejH/lu1B8qF5d1PmbgEA9F4fyiE1BkLaN+f7p3Euia6j0jBb4/oCfm9Z+liHhtRGReOXjSPSNiMaLY8fh5ZiJeG38ZIQT7t+cOguvT5+DgTPnYeCs+bzcnojScHBTON1+WFwyJ0pbkpGt8fHbiUswnFLtE5dyJWm43H5oUhz+Gh+P51Z9i676HFwlbQZTHGDmcnTTOw8wo8NJKWks0wNmtINZ3LuYySsUpOdTr/sfjvW6DVs+vdpg28DMnqMDsmw45DuhTDqd57HY1hlCIMRjUh/Jo+14CrUqSAvX7pJrAilLWzZePX+CL+WhS/UA6lWqJsyqnqGdFpsVCAgECAGa2ZASoC6gtmONfp5iuu1oA9yHj2Ht7gOYuKUagwrceCCrENfKG9A1fTOuyshHO0OROqbTuC650dngxu0ZLtyf4cKtevuxLkbHsetkO240Oo7faLTVdTdYgzdKlDBP3ysEy3LtEf6f/2FwFG8JBAQCAgGBgEBAICAQOBsIkPWQ4qi6RnbsuM7o2s9M7lJmsgWZyYbuegf+YLDj5ox8LPJsQ3V9I3wBSqhohA8NosT+fF1SqPSoSgAEqSwUgKHAhtc/jsDzH0fgucgY9I2KwSsxE9B/3GT0nzQV/WNn4PUpszBw+hy8OWMuBs+cDwpvIpKUlKRDFyQiTJKSkrS1+5G+nbAE1P6csIi3dxMW4R9xFNy0GH+OX4L+yZ+ix/cmXG2wH7laKqy7XC6i0KUGZnR4mWJfz4wODTPaNMziXc0kx2/PxrkufqOVI2DJvbGT2bOto2zdxhR348OmQlQfJ5pM3NoMAtQ5hi4i+fmlJBow1f+RftQfaqGPtTis8Ge4Xo2XbITlpmp/GyrfaPEN8VAgcE4jQFcSOGVJ58aPXCMIv9HivvlhczBSWAEaMoqiD4Ru9LAxEERtow+VdQ2wHj6KjB0HsapsN6bbKo//rah420ubXNvuzHZuu9jiqGbGouLfmJ3VvzW5t91qKt7WXSmrZorHyyzerczokpjRmdbe6N7S1eLxtpOL7CzLsY1lWauZxellJk8RU9ypzGifxeSCKGZxuVh2STWTXWVMcmkvzdqSxNauvbCVj1Ji9wQCAgGBgEBAICAQEHtevJ4AACAASURBVAic2whYnMNZdnHFxbItv2tWyU5mtMV2lJ0yk92lLHtLNcss2cpM9op2sm3ry5m2XV9V7mk61KhaLvkCAQzOsgsP0vBk+3y9D1ApGoBNbg/emTgFz46IxLOR0Xg5ahwGRE/Cq+On4KVJ0/BGKLxpyPRZGDp9DobOnAcquQ97kg6bnwBVQRout2/9pfY/pG59mwje+EV4I2UVHlsr4SpDAZjRWcNM7vJrJMeIc7tHEUf3sxGQbfdfsqmUe9J1kDy4xlQEx4Ga87VbEcctEBAInM8IhErdaXYR9vXkImtSafNGwUkBHogU4GF2ZJxPLfSBgBqYRJUudf4mHGlqwo66BniPHIVp7yF8uW0X5hVXYqS1FG9tdKKPqTD4gCE/+LuMwuPMYDczo+cbpsntyrILr2OGwuuYbL2ewpEu01ivp+dXU9Ns5K+xXFfXcL9/RY6nC9vg7MzVoPS9cFOKrwp/ht9nbLmGb9Niu/Kk18UTgYBAQCAgEBAICAQEAgKBXw+B2Nh2jOZzaz3tmcF7HbNYLmIWT0eWkXsFy/Zex9Lzr/2tyfXorRbPLiY5Ci/VF9Z+mOPGpj0HcdDnw98tVkGQns9rGDp2SmslkpT8Et3btuNf0+aiz8ej8EJEFPpHjsMbYyfhjfFTeML9wNjpPOF+8LRZGDx9Li+3D5Okb5GSNKQmJaI0XG7f2tWkP0qSJi7G68nL0eer9ODt+vxyZikGMzo+42e7paoDY7jg1zvzxS+3NgTaK0X3Xp5NBGkRrpZc6CgXwVC993zvXsTxCwQEAucZAnTBVSVDQyFlPCY05AnKfUFVRSl59J6wx1eJVJqYVh6vR/7+Q9Bt243lxVWItm3BmzlO9MgqxNXmvIbLjEW4jEriZVuQydZ9zGg9zoyOA+2MtqPM4qplWZ6lzFg0r7WNEWJ/BAICAYGAQEAgIBAQCAgEWgECWbbbL7S4azvI9v2UHcLkAtwk52B0USn6WlyCID3P1i4/cLi0nKHSUNW/q2LnbkTEJaDvhyPw8ugovB45DgNJSTpuEvckDZOkb06bjTdmqCTp4JCSNOxLSiX3YZKU1Jhtoey+JVFKpO57CSn4a3wSBiYtQ58vtLhDKqQF2QYm2dYxueD/2NLCi1vB6S12oZUg0FlfdG/XrDIwUyG6ZTjBJBsWlW5Xzzc6xcRNICAQEAicBwhQUX2T3wdfwA+VBCUNKc0wwL2djvr82HOsDsWHamHZeQCflu/EBHcF3issRv8sGx43FeEOuRAdpUJcYihCF70VV+ltuDrDjpv1jmMXSY7tTLbjYtkWvFAqOs5kawNT3KXM4nExk+0TptjnM8U6qZUMDWI3BAICAYGAQEAgIBAQCAgEWhMCFu89LMvddLnk3HS/qYzml8Tz0Prdf43kKG/e1eEbnfAHg3wCGww28QTQ82Auf94fYtg9j0rhfJRuD2Bv7VHELl2Ovh+NxIujo/DqmBi8NHYCXgmRpAMmT8UbsTN5cNOAEElKSlKecj8vHkMXqL6kLUvuWxKQbeHx2wmL8E5iCt6LT8HghGXot2otuqfn1zHZ9RXTO0YwS1WH2zK2XCJ8x5q7kPP6wW8V172/y94CllmEe/QusmXASGsZfLzUVDCk531HKwAQCJwnCFCVfKMviFpfADsammA/cgyp2/Yh0bsNMdbywLAsO/qZinCnVISOCqlAaUJqpwoNCj5sYhZPE3+suMAUZ6jZwRRqDjDF1sAUCkeyhpqtoZPs8F4tO7Z2NDrWMMW9gMnOl87rAUkcvEBAICAQEAgIBAQCAgGBwA8jkOW9vb3JfbSD7Fjbyegwtzfag6qS1EvzUlvzlwRBep6sXk45TFU/Go5TCJe+BXHo+HEs/OJLPP3RCDwZGYlXIsbjjaiJGBAzGQMmTMGASdMwMHYmBk6lcnvyJJ2LobMX4K05cXhrbhyGz0vA2wuSMDwuGe/EL+LtTwmL0RbIUdpHCmzioU0Ji0D7PTRhCV5c9kXwaV3m4QuVom0sy+vpkFXm6qJ3920+icSD8xeBjNwbO2duWcaybPG/NxXPYwbbuD/byjYc8QM+vw8BzpGSv56qpDrlNBRPBQICAYHA6UEgPKjzOndVvBl+KewHSiQmvxoayj6ij4Y/E6TOyq9a7zTBBx9FOVI5fMCn+oTyT6q72gDgSJMf5YePwVi9Byml2zDaURb4i7XMMKTQnfLUJkfKDVlFKVeZHSk3Gu1JXQzWgczkSmTmkhRm8SQxyfqXDmbvxFuN3sXdzaUpTHa9wGT7C1dklqRcY3al3Gx2pXRXXCm3KK6UTmZXyoVmV8r1Jtei20Lv3Wx2p/w21K42exZdbimdzwyuwcxc3Ov8HYzEkQsEBAICAYGAQEAgIBAQCPwYApfmbrmx24byJe2M9mnM5JjHMl0pzOic1Sm7fB4zWJ9r/p4gSE/P2uRc2EqQwhOCQdQHg0hZvx59PhqBF0aNxcuRMXg1egJejyFf0li8MWkqqOSePEmHTJ+NITPn461ZCzBs9kIMnxOPd+YmYPiCRLwdl4y341JUorQNkaSnkrnvxSej75LVuFa3wc8Ue1Uns8d1uWx/o/kkEg8EAi0QGJbnmrG9MYCmgEqQ8jg0QZCeC12kOAaBQKtFgEhQX3NRezj0KESIhhjSAFWLBAOgex6MRD6hFNjIFe9UEK/WltCGAv4gjvsC2HO8ATZSg+7cj+TirYjOc+NP5gLcK+XguoxNuEifB6bPBzN7jrA026MtukLxUCAgEBAICAQEAgIBgYBAQCDQthAQBGmrXe+c9R3zUXATLZ4oSRZAWvYm9PlwJJ6LiMILkWPxatR4vBEzEa9NiMWAUHDToKkzMWj6XAyZMe8ESTo3Hm/Ni8ewliRpGyZI/xKXjP6LPkVPTZafmRyZzOJ6m+kKL2tbZ7rY27OCQCzaPZFpm+M43oQmfxM/l8jCRNVpnfVTWvygQEAgcJ4gwIWjnPekRxSE5IePxyEFQnpQ6o+aAGqhCzbUMzUFgdpAENX1Tcg7UIOvy7ZhTKEXgy2FeMiYH7zBkIsLDPlBJlkDTLEHmckZZJlUiuRGe9mL6/Uu/CHDhV4Gb2M3g63/WelnxY8IBAQCAgGBgEBAICAQEAgIBM4EAoIgPU9WT//LYdIiK0TpyHkFeD1iDPqMjMDLETF4LWoi9yTtTyTppKk83X7A1FkYNI3K7U8oSYfOjcPQFiTp8LgUHtrEy9ip9L6NEKYUNvVS8go8852MmyVrI5OdmZdanN92lKxPnonzUWyzjSMAtLtRyZsjH6xFgGpZgwH46WQSN4GAQEAg8P/t3Qd8VFXePvBjkFAElSJNxLLorq6u2973/e/7rusWG1Kkt4SOZRUXlS4gKCpNIAm92HV1WQsKSaZPQgmQZPpMCqH30BPSZube+/w/504SAiIqSyDlmd3r9Fu+3DP5zDPnnF91ClQOrdf0qT306T30HqMaSlUFp4Ih7CouRcrJAny2/zDm5O7D313ZGLDFh0csGbjXuB3RSdsgjBmaMGbIeT7PNDI49rU2edHW5D1zi8Fha2ZyH2tocp8VFt+mFmbv/qZm7xFhchXrc4OmeAoF/y7W8j9g3H0KUIACFKAABShQzwUYkFbnN5ZauO7yZFReyeH2MuNJ37ETPSdPxWMvTUCXcVPw5KSp6DplOrpPnaGHpL1mvIU+b8zRQ1LZk3Tg7AUYOHdhJCCdH4+YhZE5SSPFm5ZBho6XG5DKIkqy2rx8v5wjVK4rdtEyxCxahqFxkcfkcxWvuZztVLxXXg9OWI7ffWnShNWtCGuWIkyePa1sgZybTQ4Osa/nn50XPXwgSpgy5n508EQkIFVk7y1eKEABCvw4Afm397y5QSt/riz/43zBavRH9alxVJwJhXGoNAh/QRFSj53GRweOKW9n71eGb80K/snmUToZMkqFMSMsDBmKMLmU6y0epZE5oLQ0BZTmpoDS0ugpvtXgybzDnKXcZvLtaG1yH21ucWtRFneusPi2C3tgTwuT0952047twuwOCotPjbIE9HU0tWeXiGRnj4t+LvJBClCAAhSgAAUoQAEK1AYBBqQXfNvg3UoB+cVLn6cMQNb+gxg5Zy4efvEldH1lErpMfBVdJ09D31dnoNd0Wd3+TfSRw+1nzcGAt+bpIWlkTtJFiP0PCzdVFHmKjV+KmPglGJSwCkMWLMULi1dhwpp/YuKHX2HSR1/ipaUf4NkFSzFswWLELl6KQYuXIGbxMsQk/PgiUTIQHZywGCPiE9B78Sr8aa0RtxoyLMKe1VOk5vQXJu/DrTbteKRlkqdjbWjf3MerLABERZvds9/ccVSf60+2H70dVbYq3qAABeqDQGReT1Wf1zMy1B363J9a+ZQbGiJzgcopOOScoPrjmpy7WENIVSGnvJHzhcr1QBZMgqKvq1RRcaykDLkFRUjLP4mv9h7BMt9ujNu+E0M3ZqPLphzcb3Lsv9nuO9zJlDHkJpOrnzA6uwijf6Cw+P9yi9nXv7M5p/995pz+9xty+gubXGSBI33pLSzue5pt3t1fmJwdRKr7N8LuG6AvJtf/Cbuno0jadqOw2xvfYg10ubV8XT835/T/pT2vb6v17luv8icuN0cBClCAAhSgAAUoQIErJ8CAtD58Vbu8Y5TBjqztIC+KqiEvPx8T4pfiyX+8gkfHTcJjk6ag++Rp6DF1BnpMfx29ZsxCn9ffQj9ZvEn2JH37Hb1wU+y8OD0kPW9O0p/Qi1QGpHIZFr8CQxctw7AFyzDx3c8x7YMvMW71F5j8sQET3v0aU979Eq+9L4PS9zHknQTEJizXFxmQVvQK/aEepUPjl2JoXAIGJizHEx9/jY5WN4TF+8aVa3FcU50XMHr+/qJrt1YaKWHPgLT8M4RXFKhPAvLvpz7qXZPBKPSpNkrLo87Ij4/y76uCEIKI9DOP9BsNqxqKQwpOlgax72wpvMcLkHjwJFbtPIhJvt0YnB7AX1Pd+C9zJm41pCNKFkkyZKCNwYlOBvfZhvbAHrHB8ZCw+RcI+57Gdf7zlgdIAQpQgAIUoAAFKECBKyXAgLQ+fWX7acda8QVPf5ca6eWSf+YMXl+5Bo/9Yyz+Nm4CHp8wBd2mRELSntPfQJ8Zs9Dv9bfR94056P/mPAwqD0kHz1uEAfMWYdA7kSH3srq9HC7/Q4HlkPLXDI9fiRGLVuLpuDWY8eE6jIn7EDP+ZcOSjXlYmX4Iq7buwYJkN8Yu+xJT3/sSE9d8hph5SzA8fhWGxK/A4IRzQ/MvtU0ZxA6IX4EuH3yBX8r52Ox+CLPXfqXaG9dTxwXkEPvU7Nk9t+/AmVDFzwuyBemRyE9rgHw1BShQ+wTKe42XQYNcgpqMPyMFEGXF+Ipe5XLqjTIVOF0Wxq4zxUg7chKf7DyEt3x5eCHdj26bnLjf5kAn03Z0NmSiU3IGOiY70CnZidsNHnQ2+EOdDf4jdyV7C+9KdkPY/PLHvKBIyS4T9kA7sRYN6vinLQ+PAhSgAAUoQAEKUIACV1aAAWnt+/51rff4dHEJ4j5bi8deGIsuL09C1wmv4qnJ09BzymvoM3Um+r32JnrPnK3PSypDUtmTdOCchehfHpJW9CSNWbRE79l5qd6dkTlHl2JE3EoMn7ccMz76FqPe+QCLbFl413cGa/yFeM93Bqv120VY4ziOl1Z8ienvfYkxSz7GyAUr9Z6nPzYgHSjD0ffW4v7kdAirT37hzBdG97Qr2+q4tjorIAPSlJy5D23OxqGikkhTlUNq9WG117rlcvsUoMBVEyifSDSsaCgMhnGwoAgZ+WewYe9RrMjeh+nOHAzf4kcXuwf32j1oaEyHMKVrdyU5Tv080YF2SS41yuiT83xCWJyyaBIamBxoY3RoUUZHWJhdQWFx7xBm5wkhRzqYnOnXmdwWYfXNFPZAszr7GcsDowAFKEABClCAAhSgQHUJMCC9al+Xau2GKnqSqtCgqRo0RUNRWMW765Px5JhX0OXlieg6fgp6TJqGXlNeQ++pcrj9m+j9+my9J2nFcHtZuGnQvEUYPD8OMQsSECnatPSSRZsqwtMRC5fj5ZWfYfzSzzBzXQbWBM5iRaAAqwMFWOk7jSWBQsQHSrHSX4TPAifw/KIP8frHGzD8nVUYGr8SgxPk/KXfnYs0JmEFhsYvw7D4pZDhaNc1n2oPJW8rEibPKWHNCjZLyY5vYXQmVVf743rrmIAekO6Ye7/dh+yTBXqbj1STrrXNnztOgVonIP9mVfbZLr9T8Zi8Ls8uIy8674UXHKocHq+XW9P/+kXWKucElY068v/KYfRyaHyRouJgSRDukwX46NDxspk5+4pHuHKKf5fmK+6w0VMsUn3FIiVQLFKzi0Xqjshi8RYLg9PTOiWr+B5LoEhY3HtFanaJSM06Jkyuf7Wy+nb+xpJdcq81q/hOa1bxTfZAYWuLN7+9LVDcxp5d0sqeXXJzSk5xp5Tcwg727JJm2/aWNE7MGFLHPll5OBSgAAUoQAEKUIACFKh+AQakF3wh4t1LCkRKTkSGCZapKr7ctBkPP/cCHhs7Ht0mvIruk6ahx6uv4anpr6P3zFnoK+ckfUPOSToXg2bPx+A5cl7SdxAzb6Eekuq9SBctwZC4pRgStwwxF8xNGhu/ArFxKzB80XJM+egrjFv6OT7ICWKV/yxmJbrQd+5HWOPKxypfAZb7z2KF7yze95/Ga59Z8daH3+DpuHcRm7ASMQlyOP93h/QPWrwco+ISMCRuMR5Z/Sl+n7jlaBuD80GxwdtC2HNbd0w70EQY0lpWf0vkFuqEwNq1DURK1sJouxfmQ6egIIwyGahUhjCXbF58kgIUuAICFWGonORCLuGKVFQ2xfJFjnYv04CgBn0IvJwPVP4vrM8LqiAIBWWqAoTOb7+yXNKxkILA6bMw7D6Id715mLzVi4EpLvzRnIFOZgeE1RMSBmefZkkbbxGJ9nYiMf3cYk9vJ6ouSc5bhN1+fRvL7rZ3WnxthTnzJv15o6eNfFwYPTfckZjermK5Qa7LHmgnry+2CENmeyE/h3ihAAUoQAEKUIACFKAABX6aAAPSK/BtrB6tItKPJtKDRvYklReT14tur7yCx8e+jMcmTMYTk6ai25Tp6DFtJnq99kYkJJ01G/3fnIOBb8/Tg9KYuQv03qQVc5LGLFwMOS/pdwPSZRiSsATDFi7BjM8SMXVNIt7PKsFKfyGWpu3FlE/NmPapGe9mHMB7/jNY7i3ECl8B5hu8mP3Rery48lMMjlv+vQHp6LjFenD6xIoP8fv1qYi2eTxCfqnlhQKXK2Dy9hMmZ+i9vEN63ekQA9J69AnJQ60RAnp1pMjvEiGoKJW9QLXIPKCqfh2pGh/WZIGkSIV4fRqM8s6h8sc/OYfwobMlcJ4oROL+Y0gI7MULW3x43JyJ25PS0Wr9NjTdkA6R7IQweSAsHgizB8LgQUdTttLOGOh7uR8hfB8FKEABClCAAhSgAAUocA0EGJDWiK9ztWYnIj1zZI+a8vGFGiAr83r278OgiRPx2NiX8fj4KegyaSq6VglJZXX7Pm+8rVe4lyGp7EU6aO7CCwo3LUFM3IUhaSQgHb5wCWZ+lohp7ybhQ38xVvoK8a7vND7xHMM7iemY8EEi3jT49MeX+85ivtGHtz/8Bi+u+OSSAenI+CXosuwD/NdXdlxvcUNY/fvE+rRbr0FT5CbrggAQ1d7sny0Lpoxz5iGkRvqksQdprfmI447WBQFNg6oogKICYbkogBaGBrlEasaHNA3FYQVHgyF4Couw4cgxLMrdixfSA+ie4sC95u240bAVwrQdwpwh5/iMBKFmb0iY3FuFyXtYD0SNXrQ0uHF7shNtjJm40ZiB662usLB4nqgLH2k8BgpQgAIUoAAFKEABCtQbAQakdeHb4NU+BtmP9NyiKCGomobs/fvx3Juz8fiYV/D4+MnoMrE8JJ06Az1nzEKvmXJe0rfQd9ZsvSfpgDkL9MJNA+fHYdA7CZC9SAcvXKyHpBVzj8oK9EMTVmL4wmV49ZN1eGXx5/gsq1APQpf6i7HCV4gP/Gcwa902jF6diDW+ArzrPYPpn6fg7Y/WY3Tcmsoh9rH6MPvz5yHtu3Q1/vyFCddZvBCWAK6z+Aw3bfK2qDcfADzQKysARN1rCcwTKVnosdmLIhnM6D3UIr2tr3ZL5fYoUD8FNP1vUqmq4WRIwb7SIHxFQaTkn8Xne47hnayDeCkzD49t8eO3NifaWRwQJgeamlxob/LgJqsX11n9+nK9NQtNzH60tPjR0ezDrRav1trkdt1ocARusHjQXPYctXogbHLxQti9EBuzIKze4Vf2w4VrowAFKEABClCAAhSgAAWqVYABaf38+vifHbUmyzXpEan+XyUMTVX1ud4OnTqN8fMX4M8vjcMT4yaju5yXdPJ0dJs6A0+99kZlSCqH2w94ex4GzlmAwfMWIXb+IgxZEB8JSGV1e30u0vI5QxOWY8Si5Ri74hNMWvk53vhiI94LnEGCvxiL/SVY4SvCGv8ZvBsowhrfGb1X6Ytxn2Dmx99g+DvLMSQhUqRp0OIlkCHpsPiVGBq/HIMWL8Vv/2UovdPsOC5sWQ6Rkv1pq43ZnzSTc8LxQoHLEsB1Haz+SbIH6UM2B46WBgFN0dvLf9bm+G4K1GKBKiMOIqMQzh2LvK/opZDKRyWceyoyf6g+h6gKOVVFWJZE0kLQ9EXOiA0osieoquJkMIS9RaXwnTiDDYdOY+WOw5ji2omhW/0n/pTiKPhvs9tyt9m1QRicq0VqYIPYlLtemLI+EMbAlDbWnK/vsuatFym56/XHN2WtFxsjS1Nz9nvRBt9bIjXwqf7YpsBKYUj/pbBlPSlMznHC6PiigdH5eafU3A2drbnrf2XNXf/7lF3fdjIF/nZZHyF8EwUoQAEKUIACFKAABShwbQQYkFb5Nsably8gq/2Wz+125NQpvPn+R3jsxZfx2LhJ6DrhVXSbPE0PSXtMf13vTdpn1uzK4fayeJOckzR23kIMfide70kaW164KTZuKWLjl2BE/DIMn7dEDz2fX/QRFph9+CDrrN6TdIW3AKt9Z/FuoBhrHPmYsGodXnv3C4xZ/AFGLlqBoXHLMThhGQYlLMXw+CUYHbcUfRJWosvn36Cx2X1U2LPThdXXSwDXibVro4XAddemNXKrdULA6O4m7P6i3yVvR25BkV7xWpMBES8UqMcCejCq/52QoaYsjBQpoKRPP6HIOUHlj2xyxtAwNE0+Wz6VS/l8ooqsEh9WcKCoFJ6TBUjcfxwr8w5hiicPMdsD+GuqEw9YM9DJkoG7kzPxy0QnOhrdmjC4/iVS/J8Ju6Oz/vk+c2aUSEpqpC9AlP6Zk5nZsHPFY1WvA4HoyoJHsmCSfO7CAkjy8YrnkpIayfXo66pYd534UONBUIACFKAABShAAQpQoB4IMCCtx99Yq+HQ5VB7+YW3sKgE8z7+FH95+WU89spEdB0/BU9Onobucrj99DfQZ8YsyHlJ+1Up3DR4zgIMnLcI5xVuiluC2PilGBa/AiMWrsQzcWsw69NEvLT4c0z/zIaEjXlYmXkQq7cfwPxkN15a8SUmr/o3Jq7+F2LnL8aI+FUYEi97kK5ATPxKjIxbgiHxS/C3j75EdIofwuD8XKRkW4Ut++F60Nx5iNUtMHNm1A0m7yRh8RbfbkjHtmOnAFkumxcK1GMBGXvq0aemQFXDUMt7gOpzWSNSTEnWMlM1BaXhME6VBrG3sASpx8/gn/vzMT97L5535qJPmg+P2rzBB80O3JycASEXgxNNk9yINngRbfRAGD1oZ3Qrd5q9aG32qTdb3K8IY2ZPkRhoV93Nn+unAAUoQAEKUIACFKAABWqxAAPSevyt9Qod+nlDJivuqBoKS0vxbrIBj74wFo+/NAFdJ0xBj8nT0fPVGeg97XX0mjFLn5O036zZGPDWXH1e0v7lhZvkvKSDF8jepEsxZNFyDF20Qh8aPyxuJUYuXI0p73+FaR9+jfGr/42xq77ES6u+wpT3vsQbn36LF5d8gKELlmJIwnLExq/QA9LY+FUYmrAC/eJXossHX+CBpG0Qm/Ig9N5+9uv13qO1uB1z12uIABDVxuadK1JzEWV0YN2B/CvUyrgaCtROAdl7WgkrUBQVqv5jgfzBQEOpBuSHwnCfKcT6/YexLHs3ZqbnIHazF7/b6ESHlEzcaXbifoMLLQ0uCKMPwhyAsDgLhMWJaKMTnU0e3Ko/54IwycUJYXZCGB1bG1o8nzdPyZkgzJk3CdlrVAiODKghH5PcDQpQgAIUoAAFKEABCtRIAQaktfNLZ03aa1mGprKPnOxAKr8QyyGSqoawouGLLdvw17Hj8cTLE/WQtPukaej16mt4atpMfbh9ReGm/m/NRd/Z70CGpLInqRxuH7tgCYYsXI7YRXKRvUCXol/CKgxeuAwvxK/A+OUfYdK7X+Afq/+Fl5a+h2cXLsawuCUYvFgOqV+CQQnLEZMg5xxdhZi4Zeiy5nPckyh7HbnRLDULTZMyutTIhsmdqp0CQFQni3uuSM2GMLuxMntPTWqq3BcKVApU/JZVca0/Ie9ceLnYY1Vfc4npI+RA+bPBIPKKSrHxbAif5RfgzT3H8ax/P57aEgj/OcVb9KDZXXyr/EHB6pc/WJWI1Bw035yHdlt2Qpg9J4Q9EBLWANqZfFrnjTtwy+ZduHnzTkRvypWBaL5IDeD6zTtw3eY8CLls2Q1h8+8SNu9hYfM/wx+/audHKfeaAhSgAAUoQAEKUIACV12AAWnVb3q8faUFZI8hGZ7aXT48PnYi/vLKBDw2fiJ6TZqMPlNe03uS9j6vJ+kcDHp7PuRwezknaewFc5IOiVuOmHjZM3S5XmhpWNxyfY5R+bgsvCSXIfqyTB+a33/xKgxcvAIj4peg66qP8Mf1m9DAKHsa+bXb7TvQxOjse9UbHTdYdwVmIuoBk+xBmo2mBjfGO/IQhUIndgAAIABJREFU0nvNyZ8ReKHAtRCQn8DlM35qivwFS/9Mlo9EFvmDlobIEHfZt1OFJucBldf6D16AFlagKio0NSzvRK7DYWiKos8nGpTV4hUFO0tKsTn/FD7ZcRAzMnLQY5MHt6Q40dSQsekX67d2b7N+ey+R7OglbJ4e4ttNncT6zKbCHmgm7DufECm7/kskbbuxZarvsZ8lO3rdm+zuJYzOPwmzu7cw+B9sZHB0bm5y9/pZcmTpmOzu1dzk6XGz2fXnNsnu3jeb3L3aJDt6NTP7eostO9sIo/EGYd/TuO5+2PDIKEABClCAAhSgAAUoQIErKsCA9Fp8Ya0/25S9SStC0qz9B9F7/ET8bezLeHT8ZHSbOBW9pryGp6bOREVI2ueNtyuH2w+e8w4Gy96k+nD7hPLiTUvLA9CKIPT7rldi5KLVeHrRYr1y/ZPLP8DD6+xoa8yAsMp56lxHb0vNQZOkDAakV/QTpZ6vbCai7rV454qUbLQ2uDFwoxslqgxHGZDWn0+9GnaksgeonN8TQAhAqRzgXt7TX7+hygJJGsoQRhCKXlG+Mi1Vz+8+WqICh0tDSD9eiM92HsCb7h0YmuZDN5sDfzSl45fJ29E8eTuEIVOfG7R5sgcdbDvQzOBZVc8/GXj4FKAABShAAQpQgAIUoEBNF2BAWsO+zNax3ZFfvPWlvFDN/vxjGP3G2/jzSxPQZdwUPDVxKp6a8hp6TnsdvWe8qc9J2rfKnKSD5izAgPmRwk2DFyRAVrePjZO9Q88Fo1VvR3qPyudWY/Sid/Fs3GL0WbYG//t1KhrLAh4mtybMLgiLS+mQEkCTJPYgremfUbVq/yqG2KcE0CHZg1+atyM/KGOp84OmOtbMeTg1WEDPR/VEVKakir5oCOrV4mXdeNnHX1aQ11QVIUVDQSiMw6VlCJw5C+Ox0/h4zyHM9O/Rhm/x4DfW7WiVvEUTSVvKhGE7hMkhh7OfELbAcWHxasLkg76Y3foUE/q8oKlZEAbX3FrVjrmzFKAABShAAQpQgAIUoED9E2BAWoO/2dalXZPjNzVFj4kOnD6DcYsW48kx49DjpUl4asKr6Dl5OnpNvWBO0lmz0f/tefqcpAOqVLcfvGgJYuKW6nOKynlF5XIuGI0Ep0P1Ifer0Gvpe3hkrQEtTPILe0B+Ud8rbB7Zw+mfzTfuUpp9m87q9fXvY6/6jhiIamKTc5AGcFeyV7nOsEULnC5kPlqXPstq2bHIAFRBWA9Cw6qKMhUoUlWcLAth79lSOI4VIGnfEbzj343nt/nRxZaBu41bcI9xO+5NzMDtyY5glMmVLyzekDDLH5m8aqdkz8l7kz3agwavdqvF42hpdm9rYXarbY0u3GVw4lcGB241OUqEObNEbJafuxnvVV+j45opQAEKUIACFKAABShAAQpcAQEGpLXs226t3V3Zj0mO64xkRccKz2LWqvfRbcwr6PrKZHSd+Cp6TJ6KHlNnoOdrb6D3zDchh9v3fWsu+syej37l1e0HvROPQQsXQw9JF8mQdKneo3RI/IryXqWyar0MSZeg59IVePjzZNxudIaFyeNvYvafbGv1HWlr9R5pYc9xC/vOLGFydrgCzYiroEBEAIhqoRdpykIng69QGNJKjQePValiVmsbMHf8MgV+at9h+Xo5IcN57yv/3KyYrEH+1CRnCo288juv1ofTBxUVBTIELSpD+qkiNenwqZKP9+UfeTtn/6GnnTsPP5mWdfhndtfhJjbXYWF2HhZG505hclsamDy7b7ZlHxaWgCxydFhY5OLLamrI/DDa5P9GWLK2i5TAYWH3HhYbfQdapGbPj04JvC2sXpOwurcLu/+wSMk6LEy+7cLoWSusOVnRRg+nMuFnJAUoQAEKUIACFKAABShQswUYkF7mt16+7T8WOFNSisWfrcWTL0/CI+Mm4PGJE9BzynT0nDoDvfTCTW+i96y30futOegzex76zZmP/nMXQIakMQsXR4bbL1qqF2katmgFhsTJkHQlhiasRN+EVfjLP9fhgeQMCLPv7PVW35fNzZ6PhDnQSdiz7xAbs9rrRTxqdvPk3tU2ATkHqSzSlBKIDDVOdGJxzt4L0q7/uOlwBbVEQEaYshBS5UU+oMm8PFIo6VzgWT4vqJwuVIsUTZJlkvQgtHyaElXRoIRVhBUFYVUuKoJqGIVKCIdKgsgqKMbGoyewav8RzMzZpQ3LzMKjG524x+pShdnjFRvSlzVbt/G+dl9vvaOx3XWH/jkoPwvlYvTcqRc2EkLcYPG1bSzvVzwnr61Zt1dWg8/MbCjk+5PLH6/aRuVzqZ479cWS3Uo+1THtQJPOSXmNqr6MtylAAQpQgAIUoAAFKEABCtQ4AQaklV9deeMqC2iagrNlZfjYYEaXf4zDY69MRPcJU9Bj0jT0ePU1vSdpr9ffQi+9J+kc9Ht7LgbMmY+Bcxdi0Pw4DFoQKdw0NG4pRi1ajBFxSzA4bgV6JqxGl4/X4YGkdDQweSEsgT0trf7cm62u1TWuAXKH6pbATET93OSPBKRGN4TRjcnOHL1H31VuXtxcTRXQCyRFgtDIHM2yMJKcq7m826ispqQXR9Jv6EcRBHA8pCC3oAhb80/hqz2HsDywG69n7MDfN/nR3ebGvTYX2lqcuMPgQiuD83SUwa0Kiy9fmH15wuz7UBids8TaA03qVoPj0VCAAhSgAAUoQAEKUIACFLhCAgxIa+q36HqwX3rhJhUhaPgqdQt6vzwZ3cdORHdZvGnSdDz1amS4vexNKofb939zDga+NVcPSPvPW1RZ3T524WKMXJiAYXGL0Xvxavztw6/x38kZmrAEioTZXyQs/kPXW92nm5tZSfkKfWxwNd8nMBNRP7P45wp7AA2MLsg5GwdtciGsp1/1oE3zEL9XQIahsueooqlQtDDCWhghhPW68Ro0hFUNp8MK9peWwn2mEMajp/DB7sN4y7sTY7ZnoXeqC3+1OnG3MQPC4IBeAEkvOOfUi84Jk/t4Q6P7mDB7NX2uUIsnJKzubcIeWC6MvtuEIbO9AKK+79Tl4xSgAAUoQAEKUIACFKAABeq1AAPS7/0+yyeqW0DvMSW7UykIqSocubvQQwakL01Ct3GRnqR6hfvpr6PPzDfR9/W30H+WnJd0PvrOWaAXbxooe5K+k4CYBUsxcNFSdFv9T/w6UVZX9oeE0fF1tMGRE2V2FIpNWRAp/qfrdWPnwVe/gAxITTlzhT0LDY0OPSB9xJKBMkX2BuSl3glU9ArVD1zeiVyKVQ1HS4PwnjyL5LyDWOTdhfFpfgxOceH/WTJwtykDDU1OiIrF7JRV4Y+1M3pyWhu8aGfOQgeDHoRmCKvrX9dZXHubm5zhNgYHOtg8aJ8awC12P9pszEELe8AgVmY2rP6Tn1ugAAUoQAEKUIACFKAABShQiwUYkFZ8ZeX1NREoH1eqqZGSI77d+zB46mv4y8sT0G38ZPSZNFXvSdpr+huReUnlcPs3Z6Pf2/PQVxZumhuP2HkJGDw/AX9b8TF+vmEjhOxVZXIfumnzjq9apPrXNU/xfSmsrqnCHuhci5sqd702CMxEVCdLztyGtpzKHn5/MKQjXwak8lyX80teWIDnmjS8+rpRGVLKf4Hy4ev6v8k5i8o8s2J0u55pyv9EPp/kK+VnlRwCryGMMILQtDCghcrXeW5dZQBOBMPIO1UI+8ETeHfHQbzi3YkYR86h7hlZX/9mo2tdI7tznbB71gmbf52wZ5UveeuEPW/dnbacdZ31JWvdvbacdSIl52uR4vtapAT+FW12zOywMWv9zyy+rzvZctbdZM+aJDblviM2+j8Tds/Ym4yOvwqjZ5Qw+18Stpz/EwLX1Ybmw32kAAUoQAEKUIACFKAABShwzQQYkJ77Qstb115Axg77Tp/BgGkz8PjYcXhy3CQ8OXkausk5SWVP0hmz0Pf1N9F/lgxJ5ZykCzBoTjx6LFyN//0mBcIie1o50MjiPnrNGhU3XH8FZiKqgyVnbhtbrgzpIUwO/D4pHd7iYKRQkxop2qPnbte+udW/PdAT0Ii+jElliCnn95SFlCoWGXUWAyjRn5OBtqoPg5fXcjqQMqgokUPlVbkAJaqGk4qKHcVl+Or4aczN3Y2n01x4xLIFD26w4dfrN+K+xM3oZEhHtMlZLKzeMfW3gfDIKUABClCAAhSgAAUoQAEK1FABBqT1LyOoyUcckhGEpuHY6QKMi1+Gh8a+jEcmTEbXSa/iqSnT0XfqTPSeMQv9X38LMW+8hT5vz8XjC5bgoX/b0CY5s1BYPJrsQdrC4j5SQ5scd6suCwBRLezZ81ub/YeE2bNT2HzobHDAcPhkpNnJUK2iIE9Nboh1dd/0ivCRLrzyc0bOByqLxclpPqBV9PItL5JUpXepnB/0RFjBzsIibDp8Ep9n78UMVy4GbnLhIZsDHc2ZaGDMxB0Gh/azJAduTXbhFlOWKsx+OT9o+eJWoswu3Gzx/LsuNwEeGwUoQAEKUIACFKAABShAgVopwIC0riYBtfO4ZC8tffirBuQXnsWMNR/gibGv4MlXJqDbhMno8epU9Jg2EwOmv46BM97EX+csxO8/+VbraHbvEmbXTmH17RPJjq1NbL68WtkgudO1XiDanjWgkT1rrEhyPizM7jGNkpybE/x7IpNJKHo8GulNWjubaK3ea6kvSyPJ/2pKGFDl/McKShUFhWEF+WUh7CkshuPEGSQePo5lefsxzr0D/Te78ZAlA3ckpUEkpkEY0iHkvKBW2UvYq91k8KNNsi8sjO6jsjhXQ5NHbWnyZNxh8Ll/bvBr7WVQanKlCrsfwuZdUutPch4ABShAAQpQgAIUoAAFKECBuibAgLRWf9+vczsfiUdVqHJOP01BYVkQcZ+tRbcXX8Lj48bjkUmT0WXKNPSVQ+5fewv/t+pzXG/IlGHF2SirW2tl86Gx0bW9lTX31rrWVnk8tUTAkPlbsTF7lzA53hI2z8+Fxed5aZNbzlQJKOXzX8oTnZfzBPTR71UekfcrpgKt8nDlTfnc+e8pv6dH0Ref6FUOiy8KqzhcVApvUSmMJwqwZt8xzPTvw4itfvUhmwv32l24weaGsHkgLO4iYfGGZVX45tYAGln9iLb6EWX2KrcYvNkdTf4dbU1ef0ubFy3NLrWh2ZMfZdNDUJSHoVoTq0+up1hY/XNESuBjYffOqiVnMneTAhSgAAUoQAEKUIACFKBA/RFgQFr5fZs3rqBAZNjquRRIL8Ikh7BWXmSYcfFL5JlI2CGzjqJwGB+tT0TvVybi0Zcnod+EyfivaTNw59IPcP/6rWFh9RcLk2tsc7N3xM0pOf9obPI+XH9aMI+0xgnY9zQWNv+Dwux9QCR5OgqL56GuKa6zhXJ4txrWp5CQw7u/vwVcvF3UiUcjzbqyB61UkBaqPtw9Uj5JHmdk+LuGsKYipMk5QCNhqaLp9ZGgaBrKNPm8XENFVBrWb8vX671Bi0vhKyiC7ehJfLLnMOYH9uAF127tybTcY3/YnK31tDkmPmTOGPNAUsaYnyU5X2xicQ8QFm+M2Jg9Rtizx4iUvOeFMfA/DZI9PRoa/cPElry/64/bA2NEiufvwhDoLIy+20Ra7t/ExsAYuXSwBl78hTV7zM+s2fL2mIbWwBghX2/1Pi3sOzs/sMHbornF+4cad85yhyhAAQpQgAIUoAAFKEABCtR3AQakdSJ2qHEHoSphHD50EGaTAatWLUdC/CJ9+ejD9+BwZKC4qDBS1fsH9lwPShQFZaqKb1LT0O/lyeg75lX87+xluO+bjehgdJ0RtsAxYXA8Ud/bMo+/hgqkHWjyS8O2wiNlZXrFcxkGqrKg/Q+c+3X66SpBqT7Vp/QoX8IaECwPQvVkVE4PqoWh6lXjVZRCQ1CGo0EVZ4MqDpaUwnmmAIkHj2FN7kFMd+eh5/YAfp/qwM8smWhu2A5hTIcwyp7m7lJhctmFLXBGWLa3qqFnDHeLAhSgAAUoQAEKUIACFKAABa62AAPSOh1DXJODO378OFauWIYXX3gOQ4fEYEjsYIwcPky/HRs7CMOHDcHkSRNgMBoQDp/rUaeqVXuYlu+6TE1U2csMCGkatrk8eGT6PNy61ghh8SDa5AndYvEdv97geOhqtx1ujwI/SiAzs2FzU8Ze/+kifeqI+hyQVuaierEkDaoqw2I5pYYKRVOgyCBUpsdVLrLK/PFgCDtOF2LToeNYm7sfczx5GJgRwF82u3BPihM3WTNxk8WFxiYXhCEzV1i8cs5PCJMfDQwetDS40cngwu1G9wFhcA0WtqznO65Na/Kj/v34IgpQgAIUoAAFKEABClCAAhSo+wIMSKt8E+fN/1hg9+7dmDhhAmIHD8LTo0bg788+jWefHoXYmIEYMWwInn1mNJ57ZjRGDh+K2NgYrFixAiUlJZXDji++A5HARM4fKC9bj5/EoylpEObM0hZGz9m7LJ6SGyzOR+p+a+UR1koBOeTe6jlhOXgcYVX2IpVBYD3tQVr+G4hsyfrAePn7hwoEFRUFwTCOlgThOl2M5IPHsSp3H8ZlBjBwiwsP2h1oZ87A9cbtEKYMCFOmJszuImH2BaNNAbQzZUOYPfuF2eW7yejM+4XBGfxNkiMszO6jwuqBMDkii82bOHMmomrlecSdpgAFKEABClCAAhSgAAUoQIHqE2BAevFIjo/+RAFNw+HDh/HM009j2NCheP75ZzE0djB69+yBp7p3Ra+nuuOpHt30231699SD0tGjRyE2dghWrlwJVVH03qQX26o+T2GVuQrVcAi7S8vwTKpXbWZ0KMLqOyqSfb+qvlbCNVPgPxBYG4gW9uwD7+YegAZZR12pMUPsI7N2npvF82Ltr7ISUtWOnfK2nnKWj4uHCjlTaGRN5XOCyuTzgt6gcv2lAA6WBpGRfxKf7t6H6bmHMMqxA49l7sKDZsfeO82eE+3M/oJoc6BYbN4HsXk/Gmzeg/ab9+DWTTtx9+ZduH1jHhqaXFuEyfG+MLn8sqJ8I4s31NwcmC+s3m/EplyItDw0NXl3NTT50kXKDoi0vRCpO/LE+sym/8G/Jt9KAQpQgAIUoAAFKEABClCAAnVRgAHpRSMBPvgTBBQlpKcl8+fOxvChsXjh+ecwaEA/9Oj+ZCQUlcFolaVn+e1RI4fjmadHYuCAftiathk4r4jT9+9ASEYsGpBfHESXDBduN3jL7kkKdKmL7ZPHVAcEkvIa3WXLOjLCk6eft0EZJFYNG7//VK/2ZxRFgyJzTDUyB6iMNiNLpHhSpFgS9B6vkUJJMggNlw+HVxCWvWFVVQ99IyWWIsWn5JzB+8tCyDhdiG8O5WNp9m5MdWRjWKoLT5oc+FVSBqKSXRDJ7q1i7eafi28zOwm76w79Xzszs6E4gCYiKe9Gkei8XXwb6NTh20CnFt9mdupQvjSRxZEgrqs8OwxpLZsZd7YR9kAzkZTUSFizbtcLZNnt1+uvsfjaCnNmJ/G16+bK9/AGBShAAQpQgAIUoAAFKEABClCgQoABabVnEPVgAxr27N6ph6KjRw5HzOCB6N7tSfTo9n0BaVf06N4VT/XoimdGj9SH4k+fOgWqKiOYH76EywOmUg0oCCmY4N5d1iIpgwFpRaPmdc0SSEtr8itrVuET27z6yR2CDBRrRkKqhSO/S8jANhKAyj6gFUskLJXtTcaiMiyV6ammAGEFKFVUnAmGcaC0DO5TxVh/MB8LPHl4ZrMXjxq3ofP6rWi7IQPXJWVG5gO1uCEsrshicofaGz3abSbfPoaWNet05d5QgAIUoAAFKEABClCAAhSolwIMSH84kOMrfljgnflzETNoAJ577hn0rBhO36Mb+vbuiV7lw+xlL9JIMBrpUSpvy56mo0cN1997YP++H95Q+SvkHI5Bme4EVSzcc7SsadJWBqT18hOs5h90x7S0Jv9jzi38eUomZKhfETZe64hUbr8MCkJaCKoaAmRPcLnIHyrKiyiFVBWng2HsKylDxqkC/PvgUSzM2omxjlz03uTBr20OdDBlItogq8SXV4o3yjk/fYgy+NE62YcWBi/aJrvRzuDBPUk+3G7w4RaT93S02ftPYc+adl8gEF3z/xW5hxSgAAUoQAEKUIACFKAABShQpwUYkP7oTI4v/B6BUCiI0aNGYNSIYRgxfGhlCCp7kU6aOE4vyiRD0qrBacWQezk36bPPjsaA/n3wzbqvvmcLFzwsw1E5FFhT4ThdiD+k+ApEovdPdbqh8uBqrYAMSB8y5hW2MG/HoVL9zIWsZH+tA1LZqmQbkgWSTika9peG4DpTAtOxAnxy4ATm5xzAy44d6LrRjd9YMtBKFkjSiyRlop3RiVssPlxv9iHK7MX1loDSwOgta2Hy4k6jF/fKkNTqhrBVWSxOrb3Jg/ZGb2Fbs3d/M7Mv+3qr999CztHKCwUoQAEKUIACFKAABShAAQpQ4FoKMCC9IHzj3Z8scOrUSQyJGaTPJzqgf9/KgFSGoLJ6/bChMfrcpP379amci7RiHlIZmspwVQ7LX7NqxY/atpyqVNFUnAiGMXSbH8Ls2yGM3l9cy3bEbVPg+wR+l5nZ8E5L3t6GxgxsP1moz/JZNSCVA9plgaNIkaNIcCrnAY0Mea+YEzRyP1zlcRmwalpkuH5IzgUaqQsfKZ4kJxZVlMjkouXzipapGs4EQ9hfWAzH8TNI2puP+N35J8e7dh57NiN72xObvebfW92WB6xeawdD5j9FSk6iSMmxCrPn02Ym7z9b2XItd1lzLHdYAt8Ku2+9sPstIsX3tTBlfClMzjeEwTtJpAa+Fakei9josTSxeSztbH5La5vf0sqeY2lscK4WqYGvRKrPKMzOWR1SdqxtZ/F/Juz2Zt9nx8cpQAEKUIACFKAABShAAQpQgAJXRYAB6Y/K5PiiSwicPHlCHyL/7DOjMaBfn/MCUjkPaZ9eT2HYkBi9d+nggf3Ru1ePyqBUhqiy52nM4AGIj1t4ia2ce0pTZaCkYu3uI7hNzm9odZ8WiU72IL0qnxjcyGUJGJ2fN7L68OnOg/rw9QsD0orq9jL8r1zkcHxN038MkD09NVWBpqjQ9OBThp/li3yDrBavTzuh4VQwhJ1FJdh6+iySjpzChzsOYL5nBwZnBPCHzU7clZKJppZ0CEumIhIzPhYmzzaR7PyDXtwoLa2JSDvQRKxd20Dk5TXSK77PRJS831F/PK2J/rqkvEZibVoTkYmGwo5IISQJU/H42rQmHcsX/XVyvbL4kt3eWMjb8rJ2bbR+/7JA+SYKUIACFKAABShAAQpQgAIUoMAVFGBAei54463LEygpKcHIEUMhq9IPjR2Mp/QCTJF5Rnv2kMWYukEOpR88aABefukfeO7Z0ZECTt276sPun3tmNAb274t/fvLRj9sBNYScwhI8YZDFX7xyGG+ZMKQ/cQWbBVdFgSsrYPIsFzY/5jhz9J6heqBZ9Wwvn/MzCA0hfdFrxSOshSF7h8pq8WGoCGkagqqGEkXF8bCCvOJSpJ0o1L7Ye1SLz9oTGpuZXfTIZg/+2+489aDRGbwt2blZmFwQRieiDG40N7jR2uDGHQYP7jL7w8LkXiPM7oXC4rzvyh4w10YBClCAAhSgAAUoQAEKUIACFKhFAgxIq6YUvH25AlNfnayHo88/9/R5vUMr5hrVizN174rhw4agf9/e+mvkMPv+/Xrj6dEj9J6nAb/vR22+SNPwylY/hFFWxZZzHbr+Lb7Z3LwWNTvuaj0SkD0pb07JOSlDyhe2eFCiyh6fchB95CI7f8qiYyH5H/mwrBZffilTgeMlIfiPnUbinsNYnpWHCY5cjNriQxebA7+zOHCHMeNMC4PnVNtkT3ZbQ6CoQ3JA62TwFbc1uUPtzL5NzU3u4w1s2RBmN4TZBWFyQJgyIey+0+KbbW31OUBlL1FeKEABClCAAhSgAAUoQAEKUIAC9VWAAWlFFMHr/0Rg29YtGNCvL54ZNRIDB/Q7b5i9DEnlXKOReUe76s/pBZu6d9WH3csq9mP/8QJksacfc1l39CRay2A0NRvt7W60tWbtEUbPnfW1DfO4a7hAUl6jVlZ/vgwo+9odOBUKV4agMgotVTWcCIawt6gEmwrL8NXR01iQdwRjHHl4JC2AO1NcaG7OlOFmmbDKHtNeCIs3KKy+oLD5IKw+CEuWEpWSi6b2LLSx+9HA7D4oUnIhTJ5DUWZvfmuj29bJEii5zeRTG5l9YWHPhkjNDQqj77YarsfdowAFKEABClCAAhSgAAUoQAEKVL8AA9IfE8nxNZcS0DQNqqpg/PjxGDlyJJ577jnoVet7yGH2XfVgtEf5UHu9R2n3rvoQ+yGxsXjuub9j0KBB+Pqrr6BW6VVXsT29ZI0i/6sB4TLsCYbxG8O27SLJ81ex0RfbwuKNaWzLfliAPeCq/9OCW7gsATlXZ2pWgTCln+xuSYftVCFSj5zE0qw9GL8tC33NDvza6EBHs2f3fSZHbGejIyba4ooRFm9kSc2JEQb3fwtDoKUwev8kjM4uIsl5i0hMbxdt8/W+ISXrUWHKulvYAoNF1fdZAjHC4HlIbM5pLjyeG5pvyftDs9Qd9wqr+1Zhz4kRKXn9xMrMhpd1THwTBShAAQpQgAIUoAAFKEABClCgLgkwIK2I4nh9uQIyIJWLx+NBTEwMhg0fjr8/+zRkRfvIEPvIPKTythxqL3uSDh8mw9HnMGRILF599VUUFRVBkcVnLrzI4caym52qoAwqXvXuQadExxd1qQ3yWOq4QGZmw8a2nD3tjf7itiYf2iRnok1iGm5J3Iobk7bL+UFVYXIVidSc0yIQiK7jGjw8ClCAAhSgAAUoQAEKUIACFKBAzRNgQHphIsf7P1WgIiCV79u8eTNGjxqFoUNi8Pzfn8UzT4/SizP169ML/fv1wbChsXjh+efw9MgRGDp0KCZNmoQjR47oAatcz3cuKhCSFby1MNYfyoccUtzYHPi85rUVWEcYAAAUaUlEQVQk7hEFLi7QMS2tSUtboOAmo0sTRpdLmDzZwuwrEyYfhNEbmUvX4IKwZR0S9j2NL74WPkoBClCAAhSgAAUoQAEKUIACFKBAtQkwIP1OJMcH/gMB2QvU4XBgmizaNCRGL9w0YvgQjB45XJ9vdNjQGMQOHohRo4ZjzepVOHny5CW3pmqaXsl7T0kputmcEJvyIIyu56utQXDFFLjSAmsD0cLu2S/MGbjF6i65x+Qp/XmyKyiMHkUYPWdamjzhuw3uQ50tgZPC6LnhSm+e66MABShAAQpQgAIUoAAFKEABClDgBwQYkF4yn+OTP1GgohdocdFZ2G0WxC1cgKlTp2Dsi2PwystjMeuNmXj/vTXICgT0eUUrXn/hZmRfUrkomooyNYw3PDvCNyd5ws3sAQjT9sQfOK35NAVqjkBSUqNOG3fm3GH1n2ps9nqFNXBMWLMOihTvIZHiPSxSAseEzZcorP4ksRYNas6Oc08oQAEKUIACFKAABShAAQpQgAL1RIAB6YXRHO9fSQHZo7SkpASnT59GQUEBQqGQPpz+e7dRnoyGZTgqX6RqSDx4GC3N28N3JnnDUSl+CFPmV/WkefIw64LAzJlRLTfm3dfCnnW/sNubCcuue4Tdc/95S2r2A8KQ1b4uHC6PgQIUoAAFKEABClCAAhSgAAUoUOsEGJB+b1THJ66AQMX8pBU9RWWl+orbF1u9DEb1ivVapGDTwbIwBm52Q5gduN4cQNOUAISRAWmt+6DhDlOAAhSgAAUoQAEKUIACFKAABShAgZoqwID0YjEdH6sugUuFo3KbMhZVEIIWLkORqiIud39pI5PjmLAFICz+va1s3lONGJDW1I8T7hcFKEABClCAAhSgAAUoQAEKUIACFKh9AgxIqysK5HovR0AWsg8jCKhhpOafRntzZlgYXAc6GN1Fwujac4Mt4LvR4Pqm9rU07jEFKEABClCAAhSgAAUoQAEKUIACFKBAjRRgQHo5MR7fU10CigqoKEVhSMGAtCwIi3tXO7N/269sWf4GJve30Rbv3BuMrvE1sjFxpyhAAQpQgAIUoAAFKEABClCAAhSgAAVqnwAD0uqK+rjeyxEIqxpUNYxPsw+gpckNYfVaxdrMm4Tdfr0ArtOX2tfMuMcUoAAFKEABClCAAhSgAAUoQAEKUIACNVWAAenlxHh8T7UJKAr8Z4rxS2OmdpfRB5HizhWW7a1qavvhflGAAhSgAAUoQAEKUIACFKAABShAAQrUcgEGpNUW9XHFlyFwVlPxj605EGZPaWuj56Swe30MSGv5hwx3nwIUoAAFKEABClCAAhSgAAUoQAEK1GQBBqSXkeLxLVdMQKtcU+TWx7sOQyQ7NGH3QdjcaGHKzWu+PrN1TW5D3DcKUIACFKAABShAAQpQgAIUoAAFKECBWizAgLQyoeONqyygQUMYgKbJykwh7Cku035rduTIeUdbWgLzhM01oZMp8GyH9ZlNa3ET465TgAIUoAAFKEABClCAAhSgAAUoQAEK1GQBBqRXORXk5s4JaDIcBTQ1iNOqggmbvZowOM3CHvhWJAZ+rbcbWZiJFwpQgAIUoAAFKEABClCAAhSgAAUoQAEKVJcAA9JzeR1vXV0BGY5CUxCGgg92HUZrc0ARJvfrwhZ4S9iz76iuc57rpQAFKEABClCAAhSgAAUoQAEKUIACFKBApQAD0qsbCnJr5wRUTYOqhZFTHMQfzS6IjbmKSHb8qvLk5A0KUIACFKAABShAAQpQgAIUoAAFKEABClS3AAPSc4Edb1WfgFqx6vKqTPJK0RScVcOYuT0bIskLYXMpwuB8sLrPea6fAhSgAAUoQAEKUIACFKAABShAAQpQgAKVAgxIK5I7XlenQAgaFKiAAujhqNyYpuCbg/m4MzkT0QYvWtoC4Wj2IK1sm7xBAQpQgAIUoAAFKEABClCAAhSgAAUocBUEGJBWZyzIdVcIyFBU9iKV843qtes1BXuKSjDK5lCFyaM1TPYiyu47K+yBZlfhtOcmKEABClCAAhSgAAUoQAEKUIACFKAABSgQEWBAWhHh8bpaBVQZjmoolf9VQyhSVMxx70Gn5IwCYfbltzO4VZHiKxaW7FZsmxSgAAUoQAEKUIACFKAABShAAQpQgAIUuGoCDEirNRbkyisEZECqafq8o5oCbMg/gXtNmRAWD4TFfeZOg0MTKQFFmN2/uWonPzdEAQpQgAIUoAAFKEABClCAAhSgAAUoQAEGpBUJHq+rVUAFQnICUkXDoeIg/rzJowmjI02keK3RJmdSB6vXKuzeDcLou42tkgIUoAAFKEABClCAAhSgAAUoQAEKUIACV02AAWm1xoJceYWApkJVwwipGhICu9HY6AqJlN2PCvuexmJtILpj2oEmIimp0VU78bkhClCAAhSgAAUoQAEKUIACFKAABShAAQpIAQakFQker6tTIIQwEFSx6dQZtLRuQyejX73JnDWBrZACFKAABShAAQpQgAIUoAAFKEABClCAAtdUgAFpdcaCXHeFgKJpKAwq6G53QpiduNXsQwuzd/Y1Pfm5cQpQgAIUoAAFKEABClCAAhSgAAUoQAEKMCCtiPB4Xd0CCXv2Q5icuDs5KyQszuPC7GRAyo8gClCAAhSgAAUoQAEKUIACFKAABShAgWsrwIC0umPB+rd+DRpUvSAToGohqGoZ0gtK0X7DdlmxPtzA5N0tbN4TwuoZfW3Pfm6dAhSgAAUoQAEKUIACFKAABShAAQpQoN4LMCCtfwHm1ThiFRoUaIAaxCklhCEpbjQy+9AsNWefsLhfEVt27hepvv+t9w2QABSgAAUoQAEKUIACFKAABShAAQpQgALXVoAB6dWIC+vZNjRAUzUEUQpAwSd5R9DY6DwrjI53hcn/Rku7p6Ow5T4ozLtuurZnP7dOAQpQgAIUoAAFKEABClCAAhSgAAUoUO8FGJDWs/DyahyuDEgVBYoWRObpIjxsdECY3aViY3ayMHsfuDEl6+NWtuwzzc0eVrGv959ABKAABShAAQpQgAIUoAAFKEABClCAAtdYgAHp1UgM69c2FACqqqAspGBUxg69an0rY2ZI2Py5wuxOaG72JLe3ZZW1NLmnX+PTn5unAAUoQAEKUIACFKAABShAAQpQgAIUqO8CDEjrV3hZHUerypXKXqMaEJY3NQ2KouCrnQfR0ZghCzOhqcmTIex7Gosk5y2NDIHOze25f2xuz21d39sfj58CFKAABShAAQpQgAIUoAAFKEABClDgGgswIK2OyLCerVMFZEgagizNpOpJaaCgCA/ZtuPuRCdaG7wQNo//Gp/q3DwFKEABClCAAhSgAAUoQAEKUIACFKAABb4rwIC0noWZ1XG4ClAGWZQpBKhhnFU1THHlQVgzcK/Bj18Y/BB2z4Hvnn18hAIUoAAFKEABClCAAhSgAAUoQAEKUIAC11iAAWl1JIb1a51yaH2x7DuqKgirwNoD+ehkSIcwuyDMnqPC7D4irJ6N1/hU5+YpQAEKUIACFKAABShAAQpQgAIUoAAFKPBdAQak9SvMrI6jjQyv12RlJuQXBfGHjQ4Ii+toZ2vgmEgJnBAWz4m2RufO7559fIQCFKAABShAAQpQgAIUoAAFKEABClCAAtdYgAFpdUSG9Wudmpx2FCrCmoZ5np0QVmexMHn+JpKSGomkvEZibSD6Dru98TU+1bl5ClCAAhSgAAUoQAEKUIACFKAABShAAQp8V4ABaf0KM6vjaDVN1SvYbz1yEtHGzVqUNVDQ4dvMP373bOMjFKAABShAAQpQgAIUoAAFKEABClCAAhSoYQIMSKsjMqxf6yzVVBSFVTy+2aUJc+YJYcs6IYye/6lhpzp3hwIUoAAFKEABClCAAhSgAAUoQAEKUIAC3xVgQFq/wszqOFo5tH6mPwfCKAszBQqExZPLgPS7bY2PUIACFKAABShAAQpQgAIUoAAFKEABCtRAAQak1REZ1t11KpDD6WXFeqBYA6Aq2HyqAL82bIEwuSHM/tCtZt+Jm5Kdf6uBpzt3iQIUoAAFKEABClCAAhSgAAUoQAEKUIAC5wswIK27YWZ1HJnMRDXIivUKwqqKUyEFQzd50MGQDmFxa8LgPt7e6itstiHzL+efabxHAQpQgAIUoAAFKEABClCAAhSgAAUoQIEaKMCAtDpixDq8ThVQZM16rQxqWMU7gX1ompxxWFg8EGanDEnVthZPceMkx19r4OnOXaIABShAAQpQgAIUoAAFKEABClCAAhSgwPkCDEjrcJhZDYemj6qHKsfWw3v6LO41OSAsAUWYHE5hdUOYMt9vkZIdaJWYySJN5zc13qMABShAAQpQgAIUoAAFKEABClCAAhSoiQIMSKshRaxTq5SR6LlLCApUTUFBWMGgLU4IowM3W7PQflMe2qdmy9snhXWHT3zj7FATz3fuEwUoQAEKUIACFKAABShAAQpQgAIUoAAFzhNgQHou/OOtCwVkOFomyzJBQWRofVgJIayo+GTHAQjjdjSx5uI2g+9DYQr8uqE58JvGlh133RcIRJ93kvEOBShAAQpQgAIUoAAFKEABClCAAhSgAAVqqgAD0gtDQd6vKqAXZJIP6B1JFUALw3nmLP7P6kSbZA+E1X1GGDLH1dTzm/tFAQpQgAIUoAAFKEABClCAAhSgAAUoQIFLCjAgrRoH8nZVAZmJyp6jejiqaNA0DadCYTyb4YMwOdHMEEDUJr+cdzTukicZn6QABShAAQpQgAIUoAAFKEABClCAAhSgQE0VYEBaNRLk7aoCkYBUAzRFD0eDAD7dm497krZDyOJMZhfapmShjcH9Tk09v7lfFKAABShAAQpQgAIUoAAFKEABClCAAhS4pAAD0qqRIG9fKKBADrIPQ1VUBApL8FCqu+Qmc8DbzuL0iFSXp0PKDv/Pkl0TLnmS8UkKUIACFKAABShAAQpQgAIUoAAFKEABCtRUAQakF0aCvF9VQJV3NBVFYRUznDsRbXYYxFdb2ogN3hZyudGQ1rJj2oEmNfX85n5RgAIUoAAFKEABClCAAhSgAAUoQAEKUOCSAgxIq8aBvF1VQPYd1evXK8C6oydxtykTHU3+bfetZZX6SzYqPkkBClCAAhSgAAUoQAEKUIACFKAABShQewQYkFaNBHm7qoA+uF4N42BJGI+aMyCsXjS153z9Zzuurz1nOPeUAhSgAAUoQAEKUIACFKAABShAAQpQgAKXEGBAWjUS5O3zBTSEAEz15OH+ZDeExQ9h82wTAfYgvUST4lMUoAAFKEABClCAAhSgAAUoQAEKUIACtUmAAen5kWC9vqcCCgBVlq/X9NlHkZpfiOuMW9DU4MX9poAMSP8p7Hb2IK1NjZz7SgEKUIACFKAABShAAQpQgAIUoAAFKPD9AgxI63Ukev7Ba5D16qFpCjRFw4myMAYnbYOwONE22YdfGLxBYXNvE0lJjb7/jOIzFKAABShAAQpQgAIUoAAFKEABClCAAhSoRQIMSM/PCOv3PRUqQnpAWgpgpXcnoo1uCJMPv0ny4xazr0DYPVs5xL4WNXDuKgUoQAEKUIACFKAABShAAQpQgAIUoMClBRiQ1u9I9Pyjj1Stl8PsbUdP4QHDNgiz90Rrox93GrynhMn7sbD7LSIzs+Glzyo+SwEKUIACFKAABShAAQpQgAIUoAAFKECBWiLAgPT8iLA+35NTj0IDTgTDGLHRA2Fxo7nVW3iH1QthdhULq+/obZbs9PtYpKmWtG7uJgUoQAEKUIACFKAABShAAQpQgAIUoMAPCjAgrZ+RqF6MqeLQ9aJMQEjVoCgqlmXvlYEoWpo8wRZm1+CWFtejwur5q7BlP9w+JfchMRNRP3hi8QUUoAAFKEABClCAAhSgAAUoQAEKUIACFKgNAgxIK1LC+nUtM9FInfry49Zk4XoN206cRo/kDDRP9kLY3SViw6YWteE85j5SgAIUoAAFKEABClCAAhSgAAUoQAEKUOCyBBiQ1q9g9GJHq2oaNE3DmVAYg7f70dwUwG8TZUDqLRWGtJaXdWLxTRSgAAUoQAEKUIACFKAABShAAQpQgAIUqA0CDEgvFhnWg8fKh9XLI5UBaUjT8P6uI7g92Q1h9B69IzlDvcGadUwkbbuxNpzH3EcKUIACFKAABShAAQpQgAIUoAAFKEABClyWAAPSehCGXuwQy8fYh2VVJlVB9pmzeMDiLGhv2VEoUrJKRYqr7PbUXQW/ZA/Sy2pXfBMFKEABClCAAhSgAAUoQAEKUIACFKBALRFgQHqx9LB+PKZp0HuOlobLMN6xq1QYnX3vsNsbi083tdAXu+tmAVxXS05l7iYFKEABClCAAhSgAAUoQAEKUIACFKAABX66AAPS+hGGfvcoFaiaCi0IvH/gMG41ZqgdDe7XfvoZxHdQgAIUoAAFKEABClCAAhSgAAUoQAEKUKAWCzAg/W50WB8e0TQFITWMw2eDuN/mlAWZlE4G78RafCpz1ylAAQpQgAIUoAAFKEABClCAAhSgAAUo8NMFGJDWhzj0IseoaijTNLzo9EMk+3C91R8WpsznfvoZxHdQgAIUoAAFKEABClCAAhSgAAUoQAEKUKAWCzAgvUh4WOce0gA54agq/69A00KAAnx78AiEbatyi9GXf5PJs19YHVNr8anMXacABShAAQpQgAIUoAAFKEABClCAAhSgwE8XYEBa59LQixyQBk3T01GoCEHRwjhSpqCnJR3C4tB+YfCVRptdecLMgPSntyC+gwIUoAAFKEABClCAAhSgAAUoQAEKUKBWCzAgvUieWMce0qAhDFV2IAW0MM6qKiZn7IAwOtDA5MN/J3nQ1OxVhSV9Sq0+mbnzFKAABShAAQpQgAIUoAAFKEABClCAAhT4qQIMSOtYGvo9hxOGHFWvApqCrUdP4YHk9DRh9Z1safTuvt3oRWuTJ9jA6Ir5qecPX08BClCAAhSgAAUoQAEKUIACFKAABShAgdoq8P8BCwEkPrdbFugAAAAASUVORK5CYII="/>
          <p:cNvSpPr/>
          <p:nvPr/>
        </p:nvSpPr>
        <p:spPr>
          <a:xfrm>
            <a:off x="155576" y="-144466"/>
            <a:ext cx="304796" cy="304796"/>
          </a:xfrm>
          <a:prstGeom prst="rect">
            <a:avLst/>
          </a:prstGeom>
          <a:noFill/>
          <a:ln cap="flat">
            <a:noFill/>
            <a:prstDash val="solid"/>
          </a:ln>
          <a:effectLst>
            <a:outerShdw dist="22997" dir="5400000" algn="tl">
              <a:srgbClr val="000000">
                <a:alpha val="35000"/>
              </a:srgbClr>
            </a:outerShdw>
          </a:effectLst>
        </p:spPr>
        <p:txBody>
          <a:bodyPr vert="horz" wrap="square" lIns="91440" tIns="45720" rIns="91440" bIns="45720" anchor="t" anchorCtr="0" compatLnSpc="1">
            <a:noAutofit/>
          </a:bodyPr>
          <a:lstStyle/>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606160"/>
              </a:solidFill>
              <a:uFillTx/>
              <a:latin typeface="Calibri" pitchFamily="34"/>
            </a:endParaRPr>
          </a:p>
        </p:txBody>
      </p:sp>
      <p:sp>
        <p:nvSpPr>
          <p:cNvPr id="7" name="AutoShape 6" descr="data:image/png;base64,iVBORw0KGgoAAAANSUhEUgAABUgAAAQ4CAYAAADb1zbXAAAgAElEQVR4AezdCZhb5Xk+/BeDjTEYLxgMxmwO4AXwjsGAgTQpSZqvTdt0y9KmSdombUOahTbtP0nLlTQJJA2ENewmYAgYvGg0HknnHEmz2ONZtB4ts2nGM56RjjT7PprRcn/XeyTZA4UUErPY3PJ1kHR0pBn9fEZzcft5n0cIXi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hSgAAUoQAEKUIACFKAABShAAQpQgAIUoAAFKEABClCAAu+sAHCauPvuOeJuzBHydmGTtwub/OqFx47vKz32Ztfy+Nc+p/C6pXcivwYvFKAABShAAQpQgAIUoAAFKEABClCAAhSgAAXeEwGb/3ZR2fr7823+y89xR/77TGfwl6Kq6THhjNx5boX+g8ud0Rev1iLPX1AZ3ilsnn8XrsDjojLy/DxX+FfrnJGd67SWneucLTs3ult2isr2naI6tlNUytstO4U7vFM4g0+cV9H4yy1K8NlL3C1PLazw3LP8UMuPhDP0J0LTty+rbf3X892tG9+T984vSgEKUIACFKAABShAAQpQgAIUoAAFKEABCnyABdzuMxZqescKVzh9hSs0eLniwyVaAEudOhY4fOk5aqBTqHr5AlWPXKpFcaESxkItggVKsFNoer9whSCcOoSmQyg6LnH6sdrlw8eqgvhCfRP+TT+ChzqS2Bsfwo+9MWzS/BCuIIQWwCo1On2xI1whaqItQgt85QP8t8C3TgEKUIACFKAABShAAQpQgAIUoAAFKEABCrxnApruFm49IbTAqFCDEEowvdAWMITi7xFaICucvrxwBfJCC0E4/Fh4oAGrrYdxvfUg/ljz4GuHw7g/2oV9xiDqR8bQmU5jIJPBVC6HbDYL5KaRHhvB0aMGnG1J3FFRizkOL5bZdQhHOC/ckYxw6n/7nr1/fmEKUIACFKAABShAAQpQgAIUoAAFKEABClDgAybg8cwViv8XQg3G5qn6+HyHPrrUrk9fXBHEpeU+CJsH51bUj223edJ/5vDin6rD+KG/GU+3dkKJ9yEwPIbkdAZpzLrkc0AOhS0P5JHHjLkB42Pj6G5vR1+yB3pXCt9y+SCUOrOS9Bp7NLelPPiPH7C/Ab5dClCAAhSgAAUoQAEKUIACFKAABShAAQpQQOzePU/IsFIORnIkzxaqZ5G5ud1nmAOShJADjeYIS/NCc/9uzyIhH5PHy/3yfuk5uz2LlqieRSusngXmcw8WnyMfl8ft9ixaVdyusNQtF2rgpdPVQPt8tT6/0lmPDZUN+JPDXnwn3IZXOuLwDo2hKz2DcTPzzBeS0CyQz8gtj3wujyxyxS2LDLLI581kFPJoMyuVN/J5jI2NoynWgu5UN5LJHrQaffjBoQC2VtRjoRbOCS38b+ufc5y9srb2LPle1weDZ4vdu0/nGUIBClCAAhSgAAUoQAEKUIACFKAABShAAQqcwgKna+EvnKaGbcIeelJURupFZaRdVEXbhOIrE87wznla6PPCGblLuANtojIUE+5oTDhCZXPVyEvC4XtUVDYFhDti7p/rao6tcLfE5jkjdULxvyzc4aj5nEo9dqYrGNtUHYr9YW049nVva+z+lqPtuzp6R22pkVzryCQGJ9OYnMkiJwPO2Rcz8CykosfDUCBTyD1lmai5lQLRrFk3KmtHS68jb2UwPjqCWLQJg/EUUoke9Bo9SCb68XyoE+udDRDOUN/VWnNsud1vEa6g53yn7j3XHrnyFP6r51ujAAUoQAEKUIACFKAABShAAQpQgAIUoAAFhCvwfVEdhdD87csV39BqmxcrbF4s1nScowZzF6jBrovd0d5r7QGssQVxmSM4uViLjJ2tRfrn2f3ZpXb/wBU27+TaCg9WOhpxudaAm6v8+LO6CP7J04Rf6jHsjsVRa/SjbWQCvTMZjKEQcBbSTVnnWQozZyejJ+h2MUAdHxlDUziClJFEj2EgaRgYivfASA2iqi2JL7gDmOdohNAiU6vsobbT3dEjoqL6fJ4hFKAABShAAQpQgAIUoAAFKEABClCAAhSgwCkrgNOEK/wD4fRDKLInpx9zHAFzGrycCC+0YEY4wy3CqXcLNQDh8EI46icXqPWZDzkbcx+t8uNvGpvyPwi155/sSEA1+tE0Mo5kegYTmSwy2cLy9xxyyOXl8vcZ5HMzQDYDZOX9LLJy/7sQkI4OjyAaCiOVMNAfN9CXSCBlHEVvIo6R7l60diXxrVodwi7fow5R1TQmHMErTtm/er4xClCAAhSgAAUoQAEKUIACFKAABShAAQpQQIglWtOPlqsRnG4PQNh9EA4PFlQ04Eq7BxtVD26v0fGn9c34dqAVv2juxJ7uXtT1DqN1ZAIDk2lMZGXIWaoALZRrykB0Jp/FdD5j9gktNQOVPUPlEvppAFlZIFqs7nwn81HztXN5DA8OIRQIwuiJY6jHwGBPAt2pODp7e9CTjGMwkUBfdx/uC7TiQmcdFleGJ5Zrjat4jlCAAhSgAAUoQAEKUIACFKAABShAAQpQgALvlABwmqjtPkt4EnKo0ZyFDn3N/KrorUu0yI7z7cEdS7Tgjouc0VsXW30bznFGb73EHtxxdXFbaA/uEFpxq2m5ZYnNu36dFtkhj1nmaNoidteeJaqarhPuyEYhhya5j8wXFb7zC8/x7riovH7HVQcabl2o+Z9f6vLiY1UBfONwGPfpHdjTEcfB3kG0jIzDmEpjNJMzq0GRk1Pi5ZZFPpdFJicrQwuhp3mNLAqjknLI5PPI5ApBqAxQs3kgJ+cnmdeyZrQ0bt7sJnqC1tO/wcvIr5nNYah/ACF/AEePdMIwDKSMBHoTSfTFDbOqtCeVRJ/RjeGebqgtR/GpSj19ka3h8wu1yA6htexYKP8u7MEd81T9OqH4bxYVgU3LDsZXn2/3sk/pO/XzwdelAAUoQAEKUIACFKAABShAAQpQgAIUOMUF7J6LRFV0j3Drz8rw8hxX6LG57qgunJGpOVpoao4WnDpTC6aF5h8Wqu/gGa7wzFItPHWhFpr6kBqcukgNTp3m1NPCrXcLLdi+Ugulz9ZCU0LVx4Ur3CEcwdGlFf7Ryw54jmxVfB0frdQTf13XNPXd6NGp54+mppz9Y1P+4fFs18Qk+mdmMJmTlZ+F6PINosZZJZ/F8s9S4egbH/ya4UlvfGiphPTNXuAE7JcBaSaLwf4BRPQQYi2tSCVTSCYKwWhv8dpIGDBkFamRQCqRgt6dwLfq9elr7YEp4Wybmqfq02udgc65WiAlXMEp4QrhInfrrvPs/h+d4mcp3x4FKEABClCAAhSgAAUoQAEKUIACFKAABd4ZgXPd0RvPd4UOn+OO7D2nwrdOKMH/J9z6UaH68kLxmj1BZV/QlXYfrlD0nNkDVPVCaL5xoYQgHEEstPnxoQOe/Dx7Y05o9bjE2YiPuX3459oIfhRqxa72LhzsH8aRyWkMZ2Ul5/Gqz7ws68zKCfHF0s4TkEe+715CVqzOZDDQ14/mSBThoG4OapIB6W/a+uIJpLr78T++CJYqtXKIFYQWSghVnxRaZFSo4Z+IqmiVsPv+5p05O/iqFKAABShAAQpQgAIUoAAFKEABClCAAhQ4xQXOrmn+4iVVLbhYCeAMZ3hK2L2/EEqwa65Dzy+1BXGhPYwVtjCEpkOofnNI0tKKBlxWXpddV3EQH3U34uuNYTx4JI7K/mEkJ2cwmc0hI3t95oC8XA1vFmnKAFTuyCKXn0YuP4MMsphGFjPFBqD5Y31E33cR5+/2DckMeHoGg339aG1qhq/R838GpEY8YYan/YluJI0eWKOt+Ij9MIRSGGB1hT2CZXZ9ULhDaaE2Pn6Kn6Z8exSgAAUoQAEKUIACFKAABShAAQpQgAIUeIcEtNZVwhneuUDVvZfZ/VjrjGK53YczHPVYaj+MtVoDfq/ahy/UR/HDcDueazdQZQyibWQKIzNyOFIxO3x9CIoZM/7My5RUTkOSISEA2e2z1Eb0VM1D3yhNlQHpQG+fuby+sb7hN1aOlqpKEwkDHb1xjPb0YDTRi4NHEvi6uxG3VtRjsS0A4WyCcAYGhd33nXfo7ODLUoACFKAABShAAQpQgAIUoAAFKEABClDg3RVYUtNyyzWu5u9f5Wz+3iXO5u9doDX952JX6E+XO4IXCDmMxxnZJtzNXxWuwH8KV+D7wu3/xlnOyLb5ttCXRVXk28Id/p5wR4tb8/cudjZ/b1Fly38Im2+7qGz5a+EKf19URv5jgaPhn66sDP7Hh9zB/ZfVtuDWymD0rw4249v1MTwc7oKzy0B0eAJ9M3Lk0exLHvnctLllkDEnxc/kM8jIZfOQg4/kn+JweLm0HHlzbNKxvea+448fm5o0+0ucarfzecyk0+jv7UV7WxsaDh82J9mXgtA3u04l5KT7PiSMFLqTCSSNOJqNPvx3XQSXORrlcntcqOipZfbGl+aqgS+dXtPy18Id+ryobr1TWJoXvrtnLr8aBShAAQpQgAIUoAAFKEABClCAAhSgAAVOhEB19PuiuhnCHYFwhyEH8ZyjBLtX1sSC52t68zwtlBFaZHKpFphcpgawSNEHl9h1Y76iZ09TdblMHgudISzVQjjNGYLQgljkDOJKpz+zpSqEP6ttwjf8Hbg/ehSv9AygemAUzSPjSE7PYNSsCJWT3Utlob85qTwWhP7mwz7wj+bzOUynJ9HXm0R7rBWN9XXo7up6S1WkMiSdHaD2JQx0J/vxrB7Dh231hSX3qm4s1HQsUoOYowQGhDuSFFrg6hNxOvI1KEABClCAAhSgAAUoQAEKUIACFKAABSjw7gq4I18TLi/mqI2Y6/BgocOHuYo+IhzhaqFGsnMdgbb5jsDBuQ49JxRfn1C9CaE2Tgi1AUs1D1Y7vfh4dQBfrovgO8FW3N9yBK92J9HQP4TO8SmMZzJmVWchtSwORpLr5DM55HJ5sx9o5i0GpB/45PMtAsg2A7MDUp+nAR3t7Uglkq8JP2cHoW9220j0YjCewlgiBVdLBz5RXThHhF2HcOiZCx3B7rWqPr6iIrDp3T1x+dUoQAEKUIACFKAABShAAQpQgAIUoAAFKHACBC7Wmr79ISWMRWbgFYRQg2YVqFD1nLB5sLCiIXeVw5e8SfNk/7w2lP+2txmPNHdhz9EkPKlBtI9Nom86g3FzUFIOcvCRXPyek8OR5NJ4yCFJcsshm88jk88jjRxmkEO2uDz+LeZ+POwtCJj+2SzSk+PoTRk40hGD3+dBS1NTYVBTcRjTmwWir9+fivciaSRhpI4gnupBe0cvvnMohKsq6iDUQF5o+pTQ9H0LNe28E3A68iUoQAEKUIACFKAABShAAQpQgAIUoAAFPrACFW3nin3uxf978y8W++TmXnz5rK2w7/hjpWNERd25pqE7cs7/OsZdPF5e73QvFvfsXiQONH5F2AO5C+xebFG9+FS1jq81RHB/sA3PtXRB6emFd2gM3RNTGJmeRjqbRTaXQz6bNStDzTC0EIkiK4NQyB6iclp8DtMyLC0Nk5cr6YtT5jNyjpLsDTqrP+hbyP54yFsQMAPSXBaTE2PmEnsZkAYDXoSCQfQmU2+7glQGpoZhIGEY6E2kMBzvRVfCwBP+CHY46jFHCabP1sLVKxyhS4THM7dw/voXsyfpB/aTjG+cAhSgAAUoQAEKUIACFKAABShAAQq8TQHF99X5WujL57qbOy9xNccudbXGznO1xFa4mmMXOyPtK1yR2Aq33KKxy1zNsVWu5thVzubYamcktko+VhmNLXZHY+e6o7F1zmjsIndTs1D8FlEZDYvKlpiobI2JyuaYqI7EhDsUm1cZjF1TE4x9urE5dlf0SOzhrlSfvacXwaEJGBNpjE1nMJ3Nm4OSjnUGlWPgi3GorAiVAaj8g9eNhS8MRpLHFtuKykC0NEBp1rUMSkur6kuPv4Xsj4e8RYFcNnMsIO080o6QHoDP40HfbxOQGgnIvqT98RT6jF70JOXtLvQaSSit3fhLpwdC80Noui40vWGjFomd5WxpF1Wtytv8SeDhFKAABShAAQpQgAIUoAAFKEABClCAAh9IAZdunKH6b5+rhH8+z9kEoegQzoDcOoXT3yrc8n4QC9VAIYhy+SHMLQThjECoulwSPyYcvlrh8kHY67G0ogEbKjz4pNOHrzVE8T9NR7Gnqxc1A2PoGJlE72QGYzN5ZDJAPivDymJv0LcYwPGw97dANpPBVLGCtKuzA+FQEA11dWb1aMp4+31IX7/sPp5Moj+RQH8ihcaufnyjWsfSCj/W2MMyKIVQ/bjJHmj5QP48801TgAIUoAAFKEABClCAAhSgAAUoQAEKvA0B4DRh8/6J0HzrhDPUJ4MlofhwtS2Aa2zB7jW2cMcVjggud+j9K5XA2IU2L1ZVeHDVgUasqGjANfYG3KHU44tuH75TH8XP9XaUHTEQGRjHYDqDNICZ2VleVvYBzSKNjLkEfgo58xi5LLu0zT6ct09OgdkB6dGuI2ZAWnfoEHqOdhf6kL5uUv3rA9D/634i0Q/DSKE3EcdgPIFUdy8ero9imUNOuQ/hSpsfF2q6+238JPBQClCAAhSgAAUoQAEKUIACFKAABShAgQ+kwN13zxFO/TvC3rhNaP7J8xweCIcXQvVBKH7McXixwtaI5WpDfp2rMf/pg0H80B/Drzv74R0YRmd6BoPZHKbM4UelME92Bc1gRs6Hl+Whsji0GJROFotFzSXus5a5l57J65NfQAbdmZkZjI+NmD1IZQVpJKxDBqRHYu2/VQ/S1wemAz296E0k0ZPsQU/qKBLJTiRT3bBHYviDilo53R5Ca4l+IH+m+aYpQAEKUIACFKAABShAAQpQgAIUoMBJLWA5uPBSteWWNVrT9os1ffvC4javquk68bhnrnC755tDkGoiN4hKfbtwB28UjuAV5zmCN5jHuppvFvboRcIdOWe51rpqk9a0/TqtaftlWtP2Re72rcIWWi+coZuErW79WTbf9hXlDTcJ1Z+8VPH4blL9+ENXAF+sCeG/PM14NNqBfV0G6vuH0D02gYmZwlAkyN6fZofQnDkDPpfLQW7Z/PE+oXI6/IycGm9Go4XjzOE9+cIzM5CvUpg2X+gbevIHg3wHBYFSQDo2OoxUMgFZQRqNhNBQdxhNkegJCUgNQy6vT2C4x8BAPIGkkYCRMDBqpFAX68Ln3T4Z8jeep4WvX+j03yScwc2LlchGsavuXGE5uFC4j8w/qT8n+M1TgAIUoAAFKEABClCAAhSgAAUoQIFTVsAZuukibwoXVcWwqLoVZ9S0YH5VEy5whqeXuiJPzdH0h4Xqj4maCERNCKI6inMU/8TyymacXd0KUdMm+4EOCme4S2jhiSsrW3FpVStWVDVjSWUUF2n+0bU1TfjYwUj+7/wduLulB7tau1CT6Ef72CT6M3L5++sux6YYyRuFELQQkh4PxI4dIneV7shr81LcUdpf2n3swGM7eOMUEJBh+cz0NMZHh9GbMsyAtCkaRmN9PcJB/YQFpHJwU1+8sPWat5MYTCTQlzAQTSZwV0MQ11Q1YXF1M4Q7jLOdUQiHr0w4g0eEU//zU/YzhG+MAhSgAAUoQAEKUIACFKAABShAAQqc1ALu4LWiKgjh9E4K1Z8Tir9tvsOfWmr355ZqOi5RQ20XuyO9V9j08ctsYSyxhyAcIQi7H8LuwQJbPS53eHC96sVHqgL44/oQ/llvw0/bOvFCog++4fFcz3g6P5iewVQ2i0yuMC0+VwovzWXvx5LNUyCu41t4twVeG5AWKkibmyLwNTbC5/GaAakhqz5/xz6k/+v5hmGGozIsTSST6DLieDrQjKvl0DF7FEIzq0pbhDNcMc8d+suT+nOC3zwFKEABClCAAhSgAAUoQAEKUIACFDhVBZY4gtde7QhjtT00sdQewjlKZEKoYQglAOHw54TD13iBw193luodvcjpxUaXFx87GMTfeiL4WSiGXe3dcCcHEBoaRc9kGpNZmXgWL+a4eLlMPoNMPmMuiTeXxZt9QrPI5XOQQemsZ/FV9gkAACAASURBVJSeyWsKvGUBGZBOT6cxOjyEVMpA99FOtLRE4Wv0wNvQeOKD0WLQahgG5GZWlpoVpQkMJHrhbO7C71d5zd66yxQdK7UwlrijmCeHkzkCX5LtKE7VzxO+LwpQgAIUoAAFKEABClCAAhSgAAUocNIJrLAmFghVn5hj9+IsWwMW2+uw1lGHT2kN+OrhMP473JF/st3Iq0YfQkMj6JmYwsh0BumZHDLZLLJ5ORFJppw5QIajsi+oGXzmkcnnzEnxx1bJl1bLm0OU8nKkkjlxngHpW84CeeAbCJgBaXoKI8ODZg9SGZC2tjQh4PWiobYORk8cybhxQoNSGYr2y9cshqT98n5PL/riSfQnO9F85CjurA3jmgMerLUHcHFlM+ZUeJ4QlU0NZk/fk+6Tgt8wBShAAQpQgAIUoAAFKEABClCAAhR4JwTkRPfKyI7TlfBnFla2/Hi5u/me5e7oPSucrfdcam7N96x2Ru+50Bm9Z767cL3WGb5nkxa95xotfM+Vsx6brwb+fbXWfO8V7uafCbv+WXGo5W5R1XyPqGq9R9S0/Zc44P34IlfoR0JpvEco9fdscHvu+Vxd+CffjnY/fGegNX9f81Hs6zTQkBpEbGQcfekZTGSymJEDkUohaDGckiOQ5P68DEVlHjqrU6gMO80F88UwVFaIFgYkFbqImgOSigeZx8n/mDfeIPniLgq8BYFsNot0KSAtVpDGWpqg+/xoOHQY8a5ucym8DDRlsPm/lsr/FvvksvrB4uuVqkhTCbmMP24Gp4lkLzrjCTzkbcft5Q1YpIUx3xFoE5WhCeEM/UJU6/eKmqafzNOiP7jE3frdy3e6OcTpnfiM5WtSgAIUoAAFKEABClCAAhSgAAUo8D4XuBtzhBb5ilBCBxY5gqHlin/yPEcgLZwhCKcO4ZS9QQPHN5e8LffpEJrcQsVNh1D0XOF+UA5NygnVi0VKI7aqjbhNqceXDurT3/W14umYAWffENompzGYzWFKFn7mOdf9LeRwPOR9KiAD0qmpSQwND5hDmuJHu3CkpRnhgB91tYdwpK0N/UbSDElPRDj6dl6jz0hBae7GLQ4vhBrEZfYAlqiBAeEMDghnwCccIdeFSqhMOIJnv88/rfjtUYACFKAABShAAQpQgAIUoAAFKECBd0Dgcc9c4dQfFGrge0ILvCpc4ZjQQonTVS/mKV7MUXxmL9CljuDkNbbQxCqbjottOpbYZSAagLB5sch6GGsth7I3Vxye+qMqH/6lsQlPtnZDiw+gaWgcxvgkRuSk+HwOMkhCNgOYS+NnMJ3PYiI/Dcaj79Pkj9/W/ymQz+eRyWQwOTmJkeEB9PUWptjHmpsQCnhQV1eJcDSIRCqJnqQB47eoFn07gejrjx1KHEVfMgFPdy++WhnBPDnozBEeX2sPja9To+NzXPqwcOsNYrebfUnfgY9YviQFKEABClCAAhSgAAUoQAEKUIAC73cB4HThij4halrCwhnMCofPHOwiZDDq8GOu3Y+ldjksyTMtnI3phS4Pdri8+OuDOn5SF8ZzkQ64jibRPDppVoO+Jk2SvUDlMnizAahs+inXwmeRh9wKvUHNFfJsAPoaNt45uQRk/1EZkE5NTmJ0aAC9yYQ5pCnW1oJI0Ad/7UFEfF4MGkkMJJInbIn964PQN7ovl/P3GL1IGAZGu7sRNwbwwzpZ4V03JVTv1AJ7sOtyxT+xQvXHhKV54fv944rfHwUoQAEKUIACFKAABShAAQpQgAIfNIEI5ond3WeJtrYzX/PW5X25X2613WcJYI7YjdNFxazjarvPWrc7Mu9yt3v+yuJxAE4Tu3efLp9j7pP7K+rOFWqkXKhhy0qbN73eVo9ttlrcptbhU+4GfK0uiJ9F2rC3pxfB4TH0pGcwmstiRlaDymXxObkVglBzSJIZgOYg58ZPy8q6YjwqM9BscZsGkEahL6gZn8r+orxQ4CQVKAWk6clJTAwNoj9loKe7C21tzfCEwnDWNqCytg4JQ4ajiXc1IJWhaXcyheEeGc4a6EoWeqG+Em3DJ2w1EKo/LdTQyBUOvf2cCt/5Yndk3rHPFPl5wQsFKEABClCAAhSgAAUoQAEKUIACFHi3BVbWdp91ttb0LaEF/0dURiqEO3xQVDVZhN33aaHqXxPu0P8Id7hMuIOVosp/UFSFa4Xmf3iRPfjLuZUtitAC9wot8LCobDok1JD9ErXJfbEaOXiaM1wrHI1PCUfjblGpH7rC5T94e3Xg4Ofqo4f+qbF1+L+jcexsjaM8MYC6wRGkxqcwmX2Dhe/mQCMZdWaKFaHmOPjj0VYp6ywOSCoUj8rK0dIDpUPNFzLj05x5UGk/rylwAgUKp5n5goWbhYrmUl3z7OJl+XjxzD4W5svj5B95jsrYP5/LFs77Wd+iHBY2mE6jc3gY9V1HYdXDeLLqEO7efwD/8NxL+OMHf4kvP/AIIl3dMJLxEzKg6Y2qRd9s31C8BwkjjriRRH88id5EAn2GAWf7UXy+0oe5jgDOUKJTl2jRKqF5K0RttF4c8Hx9sd33N+/25x+/HgUoQAEKUIACFKAABShAAQpQgAIUEKJGXyXcoX7h1jFf8eUvs/lyV1d4ciscvsHlDt/wImdoaoEaCC23BwZX2UP5C2whzFPCM0KJ5IUjAOGSQ5OCONPmxRLFh5XORlxb5cNHaoP4TKAN9zR1Yn9HAvWpIXSMTWFgJouJYjXn8cxHRkW8UOAUEHj9qSyDeln5XLgqXB97m8crovN5WftcaAeRy2eRy2aRyWYxPj2D+MQkooODcPYksLulHQ80+PHvaiW+uKcMn9r1Mn7vmV3Y8vQurH5yF1Y/+gyu/sXD+Pj9D6GxuQO9iThSiXc/JP1f4anRg14jAf1oCt+vjWK5o1EOYpta4Aj2X+ZqwUK7/0lh81/Pj2QKUIACFKAABShAAQpQgAIUoAAFKPCuC8y1hzec7wxNXejwY7kjMHyZI9i7zFGaFq/LKdR1cxV/jXD4U8IRyAubB+coHlxS6ccfH9Tx9cYofhbpxK72BFRjEM1DozAm0hhLZzCdzkIuB84X+4DKnqBywEy+eA28Pk06lhzxBgVOOoFSRai8Lp3ZuXwp9pTXsk2ErAg9foSsKJUtIEazGcTHJxDo7Ye9sxtPRprxvQYvvlh9EL+narjSbsNWqx3X77dj094KbNpzABt3W7HlpTJs2rUX6599GWuefB4bH3kGVz7wS9x8731weILoM+QS+/c+IDUMAwM9PRhIJNART+KRcDM2OA7nl9lCudOd7RBKMDrH0fjNd/0DkF+QAhSgAAUoQAEKUIACFKAABShAAQrMU5uuu1iNpJfZAzhdDkwyhyV5cLGjEdeoHtxeHcRnD0env+lrwS9aO/FqTwq1/cOIjY6jLz2DiZxcCFy8yKFIcmlwXvYMzSCdzxQCodxrq+gKw5NKi4lLT+Y1BU5ugVLsKa8zAGbkYnlziXzW/EeBmZysCJ1GamISkf4BKF09eDLajB82enGnuxaftVfiDquGrRYN1+6zYYPFhq0WBdstKm7Z78JNZQpusdhw695y3P6qBbfttuDGF8pw83P7cNvO3bj98eex45GduOLBx7H53vvwclUt+pMp9L7LU+xfXz1qJAwcTRmIJ+NIGd3m1mekUBXpwic1D4Tqk1Xo2UUO72P8RKYABShAAQpQgAIUoAAFKEABClDggyjgds8XttB6Ya3fYG5u75XnKtGrFtt9GxZb681tfnnjKqFF1pk8Ds+aucX9c62+DfPd/stLbAu1pqvlc2Toae5zH1ksFP9GoerXCbf7DKGG1gqrz/w6i/e6Nqz8lW39yrJDn75C8UzfVuXHPzSE8dPmI3i5OwlP/zDaRsZhpKcxPJPBVCaLrFkNWqgIzWVnzPBHDkySUaccoFScFV/oomgOVCoUy2XzgKyky5mVo/IoOUxJBkjFSrvZjRlP7oyM3/0pIFAKOn+XtyLP7b70FAID/djXeQS/CAbxzdpG/LmzBp+wO3BHuQ0fsdjx4f0abtmvYqNVw0aris1lCjZbFdxSpuBWiwM3W1TcUKZhi8WJ68uc2GpRsXmfDRv3WrHhlf247uW9WP/Cq9j0q19j89Mv4IZHduLKh57C6nvvw6MWGwZSfe95QCon2/fHC8OijEQKcutLGOhLJOHrSuE71X5cYPfIkPRZYfdctNgVLnwWOjxrzCFvpQ84XlOAAhSgAAUoQAEKUIACFKAABShwigqowSdEZdgp3OEhUR1OCad/co5Tn1zsDE+f5wqlz3Pq6Xmaf1S49Umhen1yCvQiZ8jc5rnCU0INtAl3uFY4w9GFmj55tiuSFuZ+X0yoXkMo/unTFe/Utaq3844afeIL3rb0d5s6088cSaVdqeF009j0tDGZxngmh6ys9HyjS6mBYvGxQoB0/NhSoCRzzuN7j7/Q7H2FETSFx2bvP340b1HgxAvIc1OG8jKoLwxBKg1CkgO9jp+48jgZ4c/qCGq2iMhmZ5DNFQeFzfr2JnM5JCYn4e/tR8WRTjwRDuMHtQ34Z7UGnzngxkctCm4wK0HtuM7iwNoyFevLFGy0KthSpuL6MhXbyzRsLVOxtUzBNnnfKvcVHttsVbHBquJaq4pNZQo2WOzYvE8usS/H5lfLsOHlfdj4wivY+OyLuOap53DN489g9QOPYsPPHsRdL72KVF8feuOJd31Q0+urSGUVqwxKS/vjRsq8PRI3cCTej8eCMVxVUZ+dqwTHztPC6XlaIC2qQ0PC6dl8in7y821RgAIUoAAFKEABClCAAhSgAAUoYApU1J37IVdT9xpFz690BPMLHXpCOILZQrDpHREyGJXLTx0BbD0QxLoKPblIDUPIHqGKPi20SFYowX6h+DPL7F4IpR4LlDrc7DiMv6sJ4h5/K6xHeuAbGsXRmQyG83lkZBgkg9BsDvlscUr2G8aas1Ig3qTAqSJgnv9mJwjZDaIwRl6+N/mPALmc+XOBbBbITQNycFK+0DdUTo6fyGRxZHQClfEEng4G8e3Kg/jrAyo+vucAbt1TgZv22bDNUoEtZQ4z0Fxt1bChGHTKIPR33baWObDZYsMN+w7ghj3l2PZKGTb/ej8273oFm5/9NTY8/Rw2PLETGx58HNf97CH87dM7cdSQU+SPB5OlgPK9vk7JKtJ4EqlED+LJBGK9Q7DEevBRey2EU7b60PFhW3h6c5n3Rv62oAAFKEABClCAAhSgAAUoQAEKUOBUFnj88bnCFfYIVTdDUKGGIJRQfokjNHOxPZK92BbJrrRFMN8eglC9EFoAwl7XsaqiPvsHimfoq9XBmR97WzMvxuJ5V3IQ7SMT6J+axlROVseZqc/xWEsOh8nOALkMMvkMZpDBNLJIo3Ts8UN5iwKnmkDe7IMrM9Fs4Y/ZJ1f2y5X9cQvvVg5LmgCQmMmgaXgU9o4uPOEP43uVh/E5xYXbKxSst1bgIssBzLFW4GqrA+vKFawr17Cu3Ik1VheutbqxyerGFqsL2yyqWRH6uwajpecfD0grsG1vISDd9Ot9xwLSTc88j9W/fAqbH34K63/+KP7koUfR3HUUvUbyWOXmex2Mlr7+QDyFgXgS8VQ3upNHMRiPYyDRg/quJL5SGcJSmw/CFRkRVcV2Iafy7wG+NwpQgAIUoAAFKEABClCAAhSgwPtSADjtTb8v8zH5+OytdPRbeJ58fmlzBM8W1c0xoQamhMM3ca69Acvt9Zin1GOR2oA1zkbsqPLjS3Vh/NTfjBdbjqIuOYTOsWmMZHNmD89jQZa5TFjOyc4gixnMYBrT5u1CkZwMTGWvUHl9bIi2nK4k1x0XA6Jjr8UbFDiFBOTpLU/1tKwGzWQwM5PBSDoDY2wSLf1DqO5J4KWmZvyk3oO/U534pOUAbn6lHDfsqcD6/Q5caXVhvVXD9jIFH7Zo+IN9TvzxXic+bHHgdnOz4/csdvP2DosLt1g03Gpx4vb9Gm46AZWjbxaQ3vBKGTb+eq8ZkG7c+QI27dyFjY89g40PPInr7nsCH7/vQRwOR9+XAWkqnjT7kMpl972JhNmjtC8Rx3DcQPfRPvykPoKLXN5poZYqSGd9bh777DU/d+Vn9Zt/Xpc+mnlNAQpQgAIUoAAFKEABClCAAhSgwFsUkMGls+kz4mDsLqEFPy7sgW0L7YEvigMNFwqt6Wrh1D8hXNF/Fc7QXcLtv0u4g3eJqtBdwub7q9Md/s8tdoe/IWy+7UKJbBSVLX8vbMEvC615vXD4bhVu/TvCGbxLqP67znT47/qQo+GuGzXP1zepPv9tlXr+CzWh/H/5Ynii5Sjc8X60jI4jNZOB7HFoDkDKAzN5YCqfNafDyypQmXTmzeFHMvgsDUkqBKDFgfLFO4UEtJSDymt5vIxS5VbafwplYnwr73MBec69div0BpX/PfZA8T3MPq70tkp9RM3j3+AMNgPRXN4cMBafmERwYBDOrk48qkfwrzV1+KyjEjusCtZaHbi6/ACuKa/A5jIHrrdo5jAk2fdT9v+8vkz2ELXjFosdN5U5sMWq4hqrBrl8fmuZHKzkNAcsXWvVsF72CbU6cI3VgTXlKq4uLwxeKgWcv+u1rCDdsl8usa/ANnOJvQWbXzwekK5/6nlsfeI5bH3oGaz++aO48Z6fo6K+Aalkod9nqXrz/XBtGAaShoFCJWkKsidpp9GHhNGD3uQRHEmmUBbuyXxWa3hAuALfEs7IXVeoobvmqMG7hDt0l3Dq3xGVTX+4uKb1i+e6op80/9HpLX7M8zAKUIACFKAABShAAQpQgAIUoAAFfpNARcWZwhUNi5o2swfeMlWfuUgL4zy7v2G+qncIVZ8U7mbM0UITF1Q14ezqFpxWE4NwNkFoIYjqqFwGnxFKYFq4whDuMOaq/vTFLn9uY10TPubvwL+EuvCz9iReMobgGplCy+gEknJIkjkNvhT/zLqelV7ODooKwdCs497GzdJLll7vbTyVh1LgdxaQ512p/ac5NEmG/LK6OV9Y8i7/IUBuMuTMlf7IFhHyWfJapv/mvwDkkcllMZnJYGhqCu2jY/AmUyiPHcHTgTD++3AjvuqqwV9UOPERi4Kt+xzYtNeOLRYHtlgUbLLK6fFy+JFqDkzaagair+0Vuq04OEkOT5IBpxystFluVjlUadb2uvvyOPn47xqKzn7+dosDN+6rMAPSLXvKsfEVCza9+Co2v1DoQXqtDEgfew7bHn0SVzz0CNb/9H7s1Fwwku+/JfalkFZWkMrNKG4yNE0mikOljF64u3vxF4eiEJVt5mftOdVNOPNgK+a4Qn3CqdeKyuYGoekPMyD9Tb/Y+BgFKEABClCAAhSgAAUoQAEKUOCtCMjKUbf7DLF79+nCGdDMfp+KF+aAJDUAoYVxhhYaXGYPqudrocEL7aHxZY5oZpkjOrbMFgwvVfShK+yewS2aB3/g8uIfasP4T70DT7V2wd6TQrR/GMnxaUzMyAXwxxa6m8OSstkcMrnC3KTfOXniC1DgZBKQxaJyNtLrNjlILFOsjJYV0nJQUi6XwXQ2g/6ZGXSMjaMx1YfyWCceDoTwzdrD+DOXEx8rV7DDYsOmvRW41qJgbZnsD1qBteWySlTFqhNc0Tk7vHw3bsuAdLusHt1XgdcHpNc/9zI2PvMCNjzyLDY8+Etcdv8DuPpH9+HePRbE34c9SEsB6f91PZToRWdHCt+o9UOoDRD2YO5SeyB1nSOM5Q49K6oi8h+ldom7757zVj7qeQwFKEABClCAAhSgAAUoQAEKUIACbybgDFws1OD9whV8YKkaGrjIoWOBI4C5DjkUKQBh82KOzZNdUdHQskUNDNxaGRj/VF0k+x29bfzxWHyyLN6bre0bybeMTSAxNY3RmQymsllkZM9DswKusJR9Ji8HJOWKW96skissKT4+KOZkyrf4vVLgtxEw5yIV20Pkcxnk5dT44lgx+XozOaB/egYtQ8Nw98TxYksbHvCH8N2aOnxRq8Ef2dzYWq7gGqsda6x2rLI6cHmZrAa1mxPkt5pVn4pZwbnF6sANZSpu3a+ZPUG3W05sVee7EYyWvsYNFhu277dh274D2PKq1awg3fjiq9i0aze2PvcyNu98ERueeB6bH3kc1zz4KK796SP41rMvoCterMh8H06z/00BaW/cwFBPAolUN7oMAzv97dhoPwzh8syYFftK+IiojLQJl/5zVpC+2S837qcABShAAQpQgAIUoAAFKECBk07gyoq2M1furj3L/MbltdWzYF0kMm+F1bNA3pbXpdvyvqjtLhwrnyArQB/3zDX37649a93uwvPk8Vs8nrnma8rnuI/MN297Cq9pHr+38Vqh6g3C7ntaaN7hOVoDVroasbnag0/X6/hpoAUvxHqgJQcRGJnA0am0GYLKSjdzOnZWloBmX7PJ0CefzZnhj1kBd6wirpgFFVcJy86hsq6Us+R/m6iNzzlZBaaRx5isCJ2aQtfoOBoTfbDGuvCoR8c3D9Xhc5obdxyQoadiVoPeJINNi4INZSrWmf0/Fdwshybt1/DR/Rru2OfEbRYFN8utTG4O3GpRcJvFiR0WDTvKNNxiUc2wtBQ4nmzXsheqDEhlD9Kte8qxYfd+vD4g3fjULmx57Elc9+CjWHfvo/ibB59AW1f3+26K/W8KRmc/JqtfDaMHI/EeJI0+WNuP4i+UWiy110M49cnzNb1jperfZX72exILhMczd2Vt7VkCON38nOd/KEABClCAAhSgAAUoQAEKUIACJ5vAyoOdD13mbAoKxfekqNSj4lC4SbhCe5ZVtkRXVEYjKysjkUtckYg4qEdETTgiqkJR4Qw/JByeH4uaqCoUT52oikRFVUS/3B72XOOMRVe6WiOLXU0HhRbZK2paI8Id1edVNL5ylaI3rVW8ke1V/siX6ptavutvG93ZMzhanRrOtY5MwJhMY2Q6g6mcrPgsDnqXfQ/NIFSmm4UOnoV4s9ApUR5V6utZ6rFYqo2bvb90Wx4tg1H5p/DMkzXu4vd9MguUzsKsGdYX+4HiePWzWdwpT2h54prDwAr9QUvndmHglxz3NWOey+Zxct181nyCSSOP7Z6cQnX/IHY1teHHdR583enCX1Y48clyFbeWKVhfpuBDZl9QBbLn580y2Nzvws0Wp9nLUwaft5Qp2FGmmBPlt8jnWFVcbVWxyir7g2rYVNwKA5NktWhhmJLsMyr3yd6gJ1swKr/frTL43W/DzftsuEn2IX3Vik0v78fmF1/F1ud3Y9uvXsKWp3fhmieexdWPPobVv3gYa37+ED5y/0Pwt8bQb6TQaxhIGAl0J0+OilLZlzSRSGKoJ2n2KY0nExiOJ9F6pBf/Uu3BQnstTlci2fWOyLCw+2tEXTQqFG/D1qqW4Kryhj892X7/8fulAAUoQAEKUIACFKAABShAAQqYAnMU/4/mqXp8uRrqXGkPdF/qCEI4AxBOf2FzyWsf1tgDWG0L4kKHjvlKaGaeFsWZWghnqiFcqOq41OGHcDRC2Oswz3YY67VGfLw6gG/UR/HTcCd2He2Hq3cYodEp9E1nMVFKLN9gGvbJHHzxe6fAWxOQEamM+meKDUFfW+WcBpBG3qxzlkeZ1c7m0CSzhPo1X2J8JoOe0TF44gnsbIvhxz4/vlpVg0/ZFfx+WQU+sbcCH5Z9NPfbcW1x4FFpmJEMRUvDkN5OiPnbPOftvP774VgZkN6y34Yd+2y4ZW8FbnzVii0v7cfWF1/FDc+9jBueeRFbntqFrY89gxseeRI3PvgYtt33MLb+5OeoDIbRJwPSuIFEMo6jqfhJW1FqGAYMI4W2eD8ebWzBdbbDEFowJ9SA/3wlmF6kBCaEO5IV9sAX+WuVAhSgAAUoQAEKUIACFKAABShwUgrMU8Oflr1AlzlCxuW2INZUhLHKFsRltgAutOtYYQvhHHsEQpWbDqH6ITQPhNKABY5GXK7U4/e1Bvzd4RAe0FtxoCeJpolJDOZluDPrIpfEZzJAdhr5bBq53DSm82lMIWOGQLOO5E0KnPoCpX8gkP1xkce07ANa3GTlZ2mAvDlEXv7o5HIYz2bRNz2NwPAoDnT24H5PEF9zOPHJ/VZcvXc/Liqz4qZ9dtxs9vx0YnOZG5usTmwqs2OzVSlMjT9Jqznfi8B0dkB6894DbxqQ3vDEs9j+2DPY/OATZg/Sjfc8hJdr62D09qE3YaAvEUfKOHkD0u6kgZ6UgcmjSfQbg9jT1oF1jlosdPhSK5UwhCMwLNzhcaF47jgpfwnym6YABShAAQpQgAIUoAAFKEABCqxwN++7RAlBKP5JM/xU5SR5L4TDi7NsjVhl9+I6uxefcHnxlboI7g224dUjBhp6R3BkdBKD6RmkczlzKraZahWDn9IydrlKuLCYvbCoWO7Pmr1BZS/RYhB0fFXwqR+M8R1SoLhy3lwuL8992UIiX/gpkUHoRCaDI2MTqE2m8EJLK37g8eIfKw/ic7ZK/IFc+r1fxdUWDVeUFabGb7Sq2Fqm4QaLik3m0CQ7tpU5cFOZA9eXKbjWqmGjVZu1zF2ZdfvkXP7+bgSmMiDdsd+OHfsqsH1POba9UoYtL8+qIN35a7OC9Nqnn8eqx5/GlQ88gs33PYStP/4ZnrbbEe9NmQHpQDyO3sTJG5D2m4Obkogne9Cd7MFgIglPexL/oNZDyE0LYIOiZ6864P8sf6NSgAIUoAAFKEABClCAAhSgAAVOjIC7baVwhTcId+xaUa4vEfbapcKtrzH3VUcvWmj1LFtS1XSdcDWvFpbmheK+2rOE6ll0qStyzRVaaL3cLtBC65doofXC3JrXi5qmq88+ELlQHIheJna7zzlH9a69wla3/roDtdfNV/wvLtV0bFN8+BN3AF+qCeI/GqP4RbgNu7sSqO0fQiw9g8mcDHBKFxmIFibGFybEZ5HNy4XA2eKyYbl4uNAOsZiXFu4XVxGbbUVla9EckM2xE2hJldenvkBOVlbn24EcIAAAIABJREFU8mY1aGJyCm1DQ6iJJ7GnvRMPBMK4s6Yef2Zz4vayCmzfa8WmvTass2hYa3Vho6wGLXdhg9WJ9WVO3GJx4laLhlstKuRApe0WxQxC11lVrLUqWFMuq0Y13GZx4RaLq7iUvhCavhsB43v1NeTy/xvKVGwvXpfaCLxRWwDZakD2SJX9UuXt2cdusyjYvt+OG+Xy+j1WXC8D0pf2YdsLr+LGX72Em3e+iFt3/hq3Pv0CPvbEc/j808/jm8/8Cv/17K9Q7nYjmew1A9LeRALJk7iCtDeRQl9PL2Q/0kTSQG88iUHDQDTVj/93OIzr7A2Y4/Snher/+9U27/olNm/xd09knQDmnJhfjHwVClCAAhSgAAUoQAEKUIACFPjgCMj/mXRFVFHVMi1czVPzFT1yoRL0CC0wKaqio0LTPWfYAt9aUtkaEu7w6BzVHxEO37On2/3Wxc7w2MWuaPo8VzS92BlNz3E1pYWz2dzmOEKjK2y+o2sdvoHbKv2RTx9uGv+GtzX9P23x9ItdiWxtsg+x8SkMTGeRzubNCs9jYaiZcJZizuNVoGasKYcmHdtkuFU67rU3Xx97yaMKlaUwlxfL+7xQ4D0RKJ2M5gAwGetnjp/Txd6fZq9Qs0o6b1ZKy6eY/wBQvJY/C3mzKlo+V1aDyvsy/AfGMxn0Tk2hdXAIBxMJvNQcw72eKL7lOozPVLhwh8WOHRYHbrA4sMmiYK1VxRqrhk3WQpXn9jLNHJwkq0Nl4CgDvO3FgUnyvgz3ZAXpNXLyvFXBdouGm4pbKSS8SVaXlpUqSE/96tHtFjlkqhAK75BDpywqbjM3DbdYpIUT28o0bC+zY5PVgavL7VhWruCicjuusNqwwXR04KZ9Nly514bVew5g+ysWfHy3BX+59wDutDjwnxVO/LKmDq82eqEFgzgc1NGo6zjc2IBDtYfQUN8AI54wBx2lEgaShnHS9iAtTLgvDG2S78WQU+6TCQzEE0jGe/F8pAOrtVoId3hmnRZJX+TU08IdSi9yhY+ssFoXfHB+gfOdUoACFKAABShAAQpQgAIUoMAJE5ijhX4tnEFzibtwyp6fwfRqm29ijT2QXmb3tQlX0C80f/MSezQ3T/YFVfS0UPzjwtGYOd3RiKVqIz7k9GJbTRCfr9Pxb4FmPNbSBWt3Hxp6R9E1PmUui5/KZM0l7jLTZED5nkRz/KLvAwEZ1JtL3c1MX1ZJy8nwhQpo+Zjsoyu3NLKYNmukSz8v8qem8JOTzmUxOj2DxNg4Ir0DcHV141fNLfix14evHKzFn2pu3GJTsMZqx4b9dty+x45bLIWgUoabpSnvs6sX3271Zem5b/d5p+Lx6612rCm34cpyB64st2N1uQMbrQq2lhU3q4LNVhXry9y43uLCjn0qPrLXji377Fhb5sBtFU78lVaNrxysw/2NPuwKR6F0dqEhkUC0rxex/j509fUh1ZdCsrsTna3NaGuJQvd74Wusx6GaKhw+eAiJnpN3WX0hFH3zUDduJNGfiGO0pwep5ACqWuL4jFv2pq7DArt/cJMthOVa+J4T9ouRL0QBClCAAhSgAAUoQAEKUIACHxABLfhlYfd+43Il2LHa5sdKWwBL7EHMt+sQSkBuOaH62xfYvVju8OBcpR5XOhtxR40ff+uJ4t6mIyjrSKChdxAdI2PoTWfMZfEy5JGXnFnRJvt/ziArp2fn5TL5QuWbrH6Tm7wwLDUZ+J8PiIA83+XPhnn6yxvmnSzyZoPc4gOyDUQ2j1wuj3Q2h/6pabQODaPyaA9ejLTg3no/7nLX4gsVbnza4sBH99mwbb8NW8ocuNniwC1lqlkFur1MDk7ScK1VxYZZweipGFK+l+/p1jIFv7dfwUf3q/jofg2/v9+FdVY31pa7sNmq4eb9stJWwbpyOz7m0PD3VdX4oceL3U1t8Pak0DE4gv6pNCYy8nOy2Ct5Jov85BSmh4cx0pvCUNKA7C1qdHTiaKwdzU0RhIJ+eBvrUVd7EAerqtHd2XWSV42+eUDaH0+aw6eSRjf64j0Yiqegd8fxjRo/Fjq8EEoI87VwxZbHPXM/IL/B+TYpQAEKUIACFKAABShAAQpQ4IQIqPrLQtU7hOLLCqURwlaHeRW1WKU1YkeVF3/lacIPo114vsOAkhiAb2gURycmMZTOYjqdw0w2jynIidilmrgMkJGpaCH8yeYLd4+tbZeHyU0mRK/fPiDhGN8mBcxk1EzBiivrixWlY7k84pOTCPb2Q23vxFN6FD843Ii/r6zGHaqG2w6o+LBctr5fxeoyJ1ZaXVhS7sQl5U5ca5VLuAvLuK864MCacrsZxsnra60OTpMvO/GDoWT/0NJ2mdWJS2TrgX0O3PrqAfx/++z4sq0S/6+mEQ8HmrA71oXKRAotQ0MwJiYxMj2D9EwWM7I/LArj5bLIIINp5LM55GZyyE5nMD05jfGRMQz2D6K/dwCJeBKdR7rR0d6BaCSEcChoBqT1hw+hyuVCR6z9lA1I+xIJyN6qiWQcPcke9CTj6E8YSBztw88CLbhcPYwLFV9yXSQy74T8fuSLUIACFKAABShAAQpQgAIUoMC7J3COGlq7wqGvEY7gBaIq+peiMvh14QzduVwN3blSjdz5ITVy50pn5E5RGZLb10WV/lnhjlwoKoIrRXXzPxb2m49/XWihzy9Umz8lbKH14mDrV0Rl5E5RHblTHGz5O1Hu+6OVaujOdRWeO290HL7zT12ef7rNHQzfUhPNfqWxFffrHdjTmURD/wjaJ9IYmclgOleY/m4u/s3PmL0OZZXbTD6HKfk/9seL3czOiXKZsPwf/um8HJ1UmJAtg1AZlBaWFBeCgGMjkkohaanklNkZBd5rgdI5WbqeneTLfbMuxw55zb5Ze2fdLB0iT/WJbBbGVBrh4RG4enrw62gUPznswZ1qFf7CqmJHmQMbLHZssDhwvUXBDfs1bLc48f+zdyZwbtz12R8cSMLlhEBISEKIE8exY+P7wGcSh1w0EK5yl7OhDZTCy9v2fWkLzdsGXnhpgV68hb5AS9oCIbE1Gu1Kc0l7n7qlve9Dx2pv7Wp163k/v/9oduVNnNiJndjev/L5e0aj0THPjiYzXz2/37Nb1LDb6sR+ScMh5hBVcDfrd2n0AN1N/UHp+WZPUOoDKpGT1OiHebjcT/SVdFq+XO9N/T6Nnp/U99MIUKJQJGotYPRUpT6rKms7cMiqYD8rhTd6rR6xKjCWGQCU4PMOq248V1RwyCLjyEkZ91hkvMeq4kNyLb7ubMIP2gL4bVc/WqNx9M8nMZXLsWAscs8bfWZzxt5U7hdL7uASG2XHaHm+WMghl0sjk0sjlUlhLjmP6akpTCbiiEXGMDbcj6HBXsNBGvTD625Da3MD6lw16O7ovGQB6Vg8ikgshtnxOObG45iMxEBl9/HYOKaicdh7xvGQ3p7cpHj/+3o99HuCI/R7gh44LjjDD7xODz+6Xg99Zb0a+soVNX1feqPW9eaX7//y/J24AlwBrgBXgCvAFeAKcAW4AlwBrgBX4IUV0EIfFfSOGkHzfedVzmD4jYoPgu6HUNcFQfGWBNVPPUGnr9N8szeqPtwk+6dv07uH3qF3xd4kBwpvkQOla5Vg6XolWBK0YEFwhvKCM5QWZHdJkNtLt1c3lw7K7cXP1gcKT/gHSv85OlVqnEuW+jO50kw2j3ShyFPdTXrFp2tSARZ4xID+s53NxmMG2KdGEYS4cgAbBaqRLxbZKOXzKBUKKJTIUW30EM0CmAPQO5+ENjKKf/X68RfOWnzRpuOjoo5HymE+uyQDxFXCQ3ImVt4nqFd535w/3XLz8bU63SppuFPSsF3SWGsB6gdKWqzoZUBlAswUoLTTqmOLpOP6KgVXVMl4u03BVknGDosd+5+x49hvJXzU4sBXlRr8nduPE8PjaJ+ew3g6g7lcDjkWqPXS24VQ25FCoYBcLod0Os1Gcn4es9PTmEpMIjo2jsjoGAb7+9DX280cpF5PO9pamhggDfj8lywgfb4epRTkRCMYSeCrenvpBkc7/f+wKOiB7DqHp1tQfZk3Ke7SW/Ug3qp3F65xdDz4wv9z5mtwBbgCXAGuAFeAK8AV4ApwBbgCXAGuwMunQE3460JjL0HQzrfJgaUtjjBuqQ74rpJ9yqsoMImAqepfuN4RTl3nCOMyOUT3CZ5CcLhZWfx11c04pLbjA3U+fKk9jB919MM6EoNvchbRxTQWCNyU2Q+7hC8WgHwehUKWIR+KiOE3rsBaVYCAJoUhUasIKngmvFkZmkSuT3JBZ0pUBF00eocui0VtJkqYSKfRPT2DuuEx/CrUjW83t+Nzeg3uszmw92QVdpy04zaLgutsTmyxqjgmqthfDk0yA5PWKsw8H9t9TLTjbms1jokOHGU9WRUcFw2H6GabgiurZQhVGm6WarDN4sShEwqOP2PHAVHGcdmFx2qa8SN3EL/tGoAnGsXQQhLzRfr7my542leKKBVzAA3qH3sObs8FSOcZIKUS+0lEI1FExsYxNDDAAGlHOAifpx3trc1orKuHp619TQJSgqcTFOJELQhi03i8NYybHS14oxyAoHakBS0EQQ9lBTX4sxtqupNvkoMPvXz/k+fvxBXgCnAFuAJcAa4AV4ArwBXgCnAFuALPr8Djj6+7Rg/91RWUIK8FDeeoRkA0hBv0Htxi92NTtQ9bZR+uVD24XvXgoO7GR2o9+NO2TvwmPICm6DTGltJYXF3+W6SKeHK4ERk1Uz8M7FMoUSBMuf531fPOwTU+fwmuwMWlAHOCUuPcggG7CgS8CHwVUKR+kMUScoUiUpkCZpbSGFxYRHM8jv/q6cdfN7bi83YVD52oxoFnqrD7pB27RAeo3H27pGJnGYbeLaq416LhuEVnZfBbbEZo0mqn6PmAhWvpNfeKCmhQMNWucl/Ww6ITNK63ubBVcuK4VceHRA2fs+n4qqzju02t+HW4E62JBCbTWVYGb+zAdHCkA6npLCa3MO0jNGiejqsv3TVqflnomEyjWCwin88jk8lgaWkJhoN0BpMTCcQjUYwPj2JocBC9PV2sD6nf62YO0sb6ejTVN1zSSfbP5yJlkDQewXRkDPORWdhDYzjgaIYg04+JAQKk9ENkzw013VMckD7/qQl/lCvAFeAKcAW4AlwBrgBXgCvAFeAKnKoA8CrhqY7LBZfr1YK7nIxbXX3FxurqKwQadHsc69h8eTk9Zg5z+anTviuEahrVVwhPPXW54PD+3jrZN32Dow3vtLfgoNyCI1oL3tvgwR95O/F/ugbxn5EE3NPzGFlcwkw2i2yBko6NUl/D0UQ9PkssJZ56f9IycrUtldchf2i5Cx7zx1HpL63DICmDp+YlOp9yBdagAsz9Z3TGXSoWMZvNYXRpCb6pGdhGx/AvgRC+1diKL2i1+EC1ikOSHbdZq7FVlLHXomKXqGGz1YmbbS7cZNOw0aZhp2SUcxMAvcOmYYuk4k5Jwe02BVRSTz1ED5ymbH4tAc0Xs60rZfIrbQdI5z1lOLrHImODqGKLTcNhm4KPKS58pb4ZP/IG8czACNrikxhKLmCaUuOLBWTLYNL4IcloqkBO4VyJHiu76yt+TypjUzqCsv/K3ZbPyReH4OjzAtJoDOMjoxgeOhWQkoO0uaER9TV1rAz/hUDipfp4lPUkjSI5PoaJ+AS04Ri+oLdhVzWBUg/9EDknqH7vFYr//j1uGGn3wGWCC68+9X/+/B5XgCvAFeAKcAW4AlwBrgBXgCvAFVjrCsjBzZfV9H7uZiV8+K1K8K+v1UJPC6r/l4Lm++3rFf+nbtDDv9qgBn59ozMsrpd9PxD0wE+Fmo4TgjP09G1ql3gLDd2YCnqvKDi7REEPi4IeFAVnQHx1jU+8oTYoHm0Iih/3dIuPBvu6/jQ8hH/pHYc6NonOyXkk0jmkmMOz8pqbnEx5lEp5FEs5unwvO5gMsGNcv9N8udSTJpXmJ7PE3nRDsfVMdHpuykMrPy2f5wqcEwWW91d6NfNOOR2Mdl/mkDbeiR4t7/bLb218H+gR40ZfK+odSj8yUJL4eHKRtaJwjETwi64+PNHmw5ed9fiITcWDJ6vxrmeqcIfFjo1WBdusKnMm7hd15kg8JFLQj4a7RA33iAqOWxTcazECkSjkZ69VZn0v7xKdOGpx4gh7no4j5d6jFB70XLDvxUDDi+E5BIRpGAFIMrbayGkrs/t3iwrT8Jio4DALSaJ1NRwRKbTKCJo6KBohSzdKTmyy6thVXve4pOIDdic+r9XjG3Ut+IEnDEvnANzjExiemUMyR7iz8kbuz0zZLVx2grIkuQpHqLkzlfko7Xvm3kevRYuNfYvmqC3Dyj5W+U5nO28CUupB+pwO0mgMY8MjGB4cZCX2XZ1hBHwelmTf3NiA+honxkaG12yZfSIygYloAqMTYxifGMVkNA5/JIE/bw1ig9IGQQ3iGiU0cZXsfer1dT3SGxTvHwo1Pf8g1Pf9kyB2v3Gtn/7w7ecKcAW4AlwBrgBXgCvAFeAKcAW4AssKXO70f/MaPYjrnMHctYqv+BbFgxtkL65VvFin+KKC5m8VtID3GqUD18ghutjC9XIwKejBMUHzQlA9zKlyhcODLVo77nG58bnmML7p7cX/7R2HYzQB//QiRhezmM0WkaUSXnIwne2VNF+fK3CJKmAiJwahKlgo3TdGCblSEekS/UxQYu5p4/tD/UGpLyT5qQ18RW7pmVyOlcW3xhN4ZnAEPwx24M+aW/ExrRb3Vut4yKLiPScV3GMx0sx3lEOTzqb8ndY1x8UAK1/Oz0gQ+E6bjDtsdmy02XGbzY7NNgcDoUes1BfUAJ8bJR1vsblwo83FApN2SDrW2xS8QZJxp8XOUuPfJ+n4fa0Wf97Qhn/yh3BiYAgNsQR6F1OI53JIUcAR7QMX6RGVAGllSFMqlWIl9jPT06zEPkY9SEfHWA/S/r4eMEDq9zJA2tJUh7oaHYMDfYiTkzIa44M0iMXQH5/Gz/yDOO5og6C4sU4J4ColgDfJ/qU3KqHS5c7O/tdroeuWTwT4DFeAK8AV4ApwBbgCXAGuAFeAK8AVWLMK2DxbBLvvFkHxfkvQglOC4o8IMoUhhSDI/lFBDkZZOJJGqfI+CA4PC0naqLhxn9OHjzWG8XV3D74bGsS/D0bhiM3AO5vEcCqNmVyelXESzyqiCIpMoriPfKmAQhnmGD1BL1HixTeLK3AWCpAfj5LiqV0E/UffGpon56fRp5Ha6poI1HjhXLGE6UwG/bNzaI7FYOkfxE8DIXyv0Y0/UevwKbuG45KM/RYHDp5UsceiYatVxyZJB4UkHRYVEKw7KpYDlHj5O3O/niuQetSq4C5RZlD0sEh66zggurBXdGKXVcMWUcEGi4JNFhWHrRo+Xu3Cl/UG/EWzB/8Q6oSlfwRtsUkMzicxt5RGhrUZKfeNZb1j8ygV86D+ylmjgchZ7HEXxqrGvn1qir0JSGenjR6kBEij4xEMDw6AAGl3VwdCAR8DpK3N9aiv1Rk0nYjGGRjkkDSGWDSOmUgU09EYbL1DeK+rHVdX+yAoHRTghKuU4MwGvSNyTXXLTWv2/IdvOFeAK8AV4ApwBbgCXAGuAFeAK8AVWFbA4fueIAefFLSOoKAF85epgczVDi9usXvxVtmN2xU3HpLd+FJtEN9p78O/9YxAHk8gMJPESGoJU9k80hSwwa61jXJ4FuTBbHBGgSbr+1ksu9wqYM+FcXnOPwVX4AJRgMJviiWUaNB3igXXEPwyXKMLxSLGFxbhS0xB7B/AD31+fKWxEZ/WavCBKhV3WWXcKqp4raThKpuCDZKKbZJRHr/HqrGydir1PmiVcUR0YI+kMEhKTkeCdwRJ11Lp+7mCoM96HWlF6zfbdFxe5cR1Nh13WjXsZBpX40HJji86dPxNfTP+LdgJ5/AY/BOTiCQXMJfNgcA33ejIWkAOOWSYi9jA5gTJS8hTywSamq5RespFZsk34ShNKx2kFNJEKfZzqwDpyPAwA6TkIA0F/acAUgptokR3GhyQxjAZjWIiNoZofATRiTgGhibwJ7V+bCE3KQUk6oGiUBP0CtUt65fPB/gMV4ArwBXgCnAFuAJcAa4AV4ArwBV4RRWgQCS4jLCEp3CZIPluF6rdt90guV93yueqarteED0bBUfHxlMuasgB6vBsZI+Jno3XOpo2XqGHbmPPdbtfJyi+25cfp/VoPOXaKPzk5G2CrfU3QrWnbYPmz72vxosve7rxg95h/CqaQMvkDHrnlxBLZ5HMZZHJ51iAR75YQJ5CNQqUPEwwx3C2UYEvdQmlznf0n3EZT6DH7JFIl/s0jH8vECzFPwZX4EUqcDY06szXXSgUMJJcRMt4DL/u7sUP2r34b3WN+LBaw0rj75Z0HGZ9QWVstMrYSsnlVh17RA1Unr1d0ljZ+z4WmKRgn1XGAdbfUmEhSUYPUA37RQPkUYk8BShRwNLZlNc/CwxeQu7TSlBM85XD3O6Vdcp6U7sBUcGukw7sPmHHrhN2PGxV8ftqHf6m1YMnu3qgj42jY3ISY4uLmMmkkS7kkC/mASqPN6E4a59gHDOpRSgda2mY4NzMl2OwlLUPNbDpuewJ+iK/EGf9tOcDpGaK/VRikkHPyNg4RoeHWQ/Szo4QwkE/vO42tLU0oL7WhZamBl5iX9FeIBofx0Q0hpmxSUxGYohOjGEsFsdPvL1GeBNVhNR1PSVY2t4uSP4bBcV7g+Bwv014/KnLTznv4He4AlwBrgBXgCvAFeAKcAW4AlwBrsDLpcCrVf+RV+ldQ4ISbhDUYLtQ01UUajryguqdFPSgX9BC/3x1bc/jgiuQFOpCeaG2qyDIwbnXKR0dlyn+ZsEZ7hFqu4tCTWdecHXl3+zsyV/m7MoLsr9LUPwTgitQEGqC+WtqAvlDDeH8h1u78/8zNJj/l8F4XonOlnqSGcxkjYT45SvcSp7DgpNWvEsEQs2+iGw1+qdifVqT4Ojpb6uecPoV+SNcgVdUAXNPNaeErYzun+Tbo/CwIqjSmQLhzR8E6PvBfiQoFVBiD9IKObAV6deCApAvlJDM5RBZXERgahbq4Ai+5+/CH9a14gPVTrxblHHkpB2HT9px0CJjr1XBncwRqoHcoPusGg6Ww3wIeFKwD00pCOiIVWFuUCMxnkKTjB6jFPxjDA0UtFSZJr9XUrFHWklHNyHgpTQloHlQdLJBIVPkmD0kKthks2OX5MAx0YH7RQcesMi4W3TgqOgoByspLGCKwqYOWZ04IDqxTdSx3qpjs6jhmKjifVYVn1Fc+B/1DfiJPwBX/yD6ZmYwl86yH5GetROzHcrcq+iIadzMJTRlt8oFywvNB+lA+0IrVKx7gc6a7lFykGazWaTTaTYWkguYnZ4GAdJEfALjo2MYGRpivUZ7ujsRDgXg9bSjraUJTQ21qKt1IRYZRzwW5Q7SKJXYxxggnYrEQa0HxmMRTMRGEUnEIfUM4f1yS3G93TP6VkcgLbhC6bdowdQblGBRUAPPvFznPvx9uAJcAa4AV4ArwBXgCnAFuAJcAa7AqQrUdn5aUL1FQfMUbtK8uV12N7ZXe3Czw4vrZF/xrbKn8UbZV32gOph/V1UAWx2hhau1DuoVqgu13RD00Mw1Dk/0tqp23FrdjBuranGv2ozH6n34UagfNZEpDM4vYTpbQKZIpZnkSiqhQC7QEjk+c6w76AV6/cw/FlfgFVHA7AlKfUHLOJT1CDXuG8FJFJaUQZ71CmUfkv06UO4RWe4kSutPFAHvzCx+MzCE/9XShk8pOu62VmOvtRpvt8oQqjXm4KSeoAQlydFJoUmXEqC8ELZllyRju82BbTYHC1DaJil44KSGuy069kg6Ntp0CNUuCNW1EKpc7D79HV5tlfBmq4gDJyz4mFSFP69twH/5w6AArIHFRcwVCkizYyodV4EcuT5fkb324nvT0wPSJKgHqekgjY6OYbQCkHaEg/AvA9I6uHQV4+OjmIhzQHq6FgNTkRiS4xFMRSbQNjqDT8pNuExpwaFqPwQtTGn30Q12v3bqCQq/xxXgCnAFuAJcAa4AV4ArwBXgCnAFXi4FXKGHBS2QFRQvBIVCFHwQ1JARlKQESiw8yRmMCaq3JMjtWKe05W/S2nK7GgL4eIMffxrow4/7RiFGpuCdnkMinWUgdOVS2fC2sciXUg6FUpYFeyBPrraVoveV9fkcV4ArsGLOI3topRu0HDHPHH00X2Q9I+dyeYwlk/DEE7D2DeHHvjC+UdeGz9tdeP9JGcefrsbuZ6rxdlHGZquOuywu3C06cYxcjRZyf5Iz1ICivNT93MPh/ZKGu0UV99CwaLjX4sRdFie2WXXsoB6tFoW5dY9YZDxiU/FFrQbfaWzDzwJh1A6OoDsxhURqCdlyf9DlbwjZh6lMPp9DqVAA68Fc7sv8XKbP5efxGabAcwFS6kG6kExibmaWAVICfrHxCMZGRpYdpAyQ+jxwt7WgqcEApIP9vYhxB+lpHbTRaALTkRgWxiIsvGkoMoHvNPlxpdoCQQtSX9IRQfM4X65TH/4+XAGuAFeAK8AV4ApwBbgCXAGuwMWgAPAq4UyGILyKbQ6tS/OVzzG303jMvCesXue1augj1zuChWvsflzu8GKd4sY1cjt2ye04rrnxwRofPtcUxnf9ffhN3yjaEnMYT2WRyhvhSMsX4YzVUMiL4QwlXyi52yjsxQjFNsAOXZBmAGRZTnb5n5UqT37ZzhXgCpAC1ACS9dkFg2JLxRIWCwWWGj+cXEBwagbSwDD+PhjGV2rrcJ/DjlskK3Y8Y8O+k0Zv0KuqXBCqarFRcmKH5MQhUcc9Fp2FIm2VFGwlR6PkYCXeOySZuUgJklJ5PPUZXelzee6BoQljL/VpJWx+c5WKy20qNtlkHLYpeKBaxSc1HX9W34gf+/ywDwyhY3YW03mKRTJvdNw02ygA5BrOsl7LRtdPcooZSf6mAAAgAElEQVRSyxFyCmfY8nKDEX5MNQV8wSmV11eW2DNAurCAuRkjxZ5K7OORKAOkA/29oBJ76kMaKAPS5sZ61Dg1lm4fj0VOCwhP56xcK8vH4zFE4zHEYtSKYBxT0QhmYzP4SbgXN9Y04cqaELbIgepnndOsnL3wOa4AV4ArwBXgCnAFuAJcAa4AV+CSVYDgpezeLMiBbYLTv1VwdmwVHIHdb6npefR6tfMxGrfonY+9WQ1/er0j+Ilb9NAf3qF2Pra9vPy19vaPC9Vt7xXqO78kyL5P7tc6v7BN7XzsbXrXo69RQnsFOfSwUDP4qKB57xQc/q2CrWWP4Ax+UZDbHnu73PbYQZfnDw40Bn+ypyFY/GRbJ77t78d/9o1Di0wiNDOPsaUMyJlGriUK6TDcSeWmh8UCigRDi0bitcFBKQKpHJNEycDFMuep6BtKL0OQlPonGpf2dHnPr+Zf8Cqer/CKKmB2W2Qf4pQ7FR/LXF7+1aDyroGtyktY01DjB4PV7XJpjUy+gHg6g875ebgiUfymZwA/bPfhz2qb8RmlBg9UqdhEfUHJ+WlRcdCilHt6Us9P6uepYJ9I4UgyDlllHBVlHLbK2G8lGGrHbsmBfZQiL1E5vRGytE2ikCWVJcsTIF0LqfJG71SjfyoBYeqjukNSsFciPan3J/VTNabUX/WgqLB1lnupWqmXqobdVg2bJR3brBr2UJsC+ntYjD6i91sVfNjhwudqmvC9Fi/+K9yF2tExdE5NIZZKYSGbY8dX6h1bKhHupN6yxjG2UCqw9gnmEdI8BBfpcMmOocaPVOwuLVqeqdgn+ewLKlAJSDOZDAxASg7SlRJ700E6NNiP3p4udFUAUgpooqCmgN8LDkhjpwXE05Fxlm4fjcVBI0LTiQgS0Sga+8bwidowVbDUCo7A0Rvquv7oMof7E0Jd12cFvenGS/YckG8YV4ArwBXgCnAFuAJcAa4AV4ArUFbgH6qvEPTgbwUtGBH0QELQg0uCFpwW6noh1PdCqOvBurpuCLUddOEwcZkrjNfX9+Kahl7cXNeHtzk7sU4LQajpgqD5h65u6MUb63twGfUGVfzZy5QAbq7twh7Nn7q/Lpj6SHNX5svhUTwxmMCv4nOonc+gZymLZDaLXBnqPOfVJNHPlZpfFoNk2JpWZleeZ0Kg8mMVq5QfKa9q3jOnK6/A57gCF5oCJnsioEmAio0y2ifgT98PAlh5+mGAmaYJXlGkEv1oYMyVrdQolPLIFPKYzeYQW8qgY2YWdZEonu7tx498IfyP+jZ8SGvA3ZKKQycdOHCiGgdOOrCP9Qg1wOZOyQBzlAbPQB8L/TFdnwbgI8hnjv1W6i9KzzWmFJJEDlFjapTXV7od14J7dK9VL4dOkUOW4LLhqN0vyTgiUliSzEKnSENTP4KoW6wq7iQtrRpz4x6SNByocuERuQ6P1TTj8RYP/m+oC+LQMNyJBOILC8jkT9MVdPnwtzyzcuA8Za78jahcbfWXhB7jtzNWwPihrsR+6CsUcshmM8hm01haWsTCQhLzs0aJ/QSBvLFxjI2OgABpX283ujrDCPq98LS3sgT7hroaNj8RPz0gXCtO0dNtJ6XaT0SNHq0U4hSLxVio1fR4DJPRSQRHx/FYSye2OtzF1zd0QnAGIbg6+gXZ935+zsgV4ApwBbgCXAGuAFeAK8AV4Apc6gpo/k1vdXUmr3KFnYLq+w9BDxUF1Yd1sgeXyV5cJvsgyH7c4PBhi+wvXSd7QY8LmndCUIOUJg/B7sXGqnZssrcVbtPbcbTOh0fbOvG3oSE8ORSFHE/AN5dEJJ3FfL6IbCmPXKlgjGIB+QL1NzRK48/4ypKvyBVYawqUCSlhTypxpsG665b7PdLD5PfLl8ptJSpgVRYlJNJp9EzPomFkDE929eJ7rV58qa4J76XApCpKf6eEeBUbJR1XVzmZs/OAtNIX9FIvRX8lto+S4o9aHThM7lDmENVwj8WFQ6ITO606brPpWG9z4irJiTstCo5YHHhAdODdsoJP19fjCY8X/9ndi7qxCHqmZhBfWsJ8LotsIc9KtkvUhqRQZIF0BM4rdom19u25ILf3VECaZ3B0BZDOY35mFtOTUzAB6fjoKIaHBhgg7e4MIxT0w+tuQ2tzIxrra0Gl9okJDkhPB0hXLzeT7mcjMcyMG67SkegU/s3bjS1aKwTFW9yphhc3OTxfvtRPBfn2cQW4AlwBrgBXgCvAFeAKcAXWvAJXNna+42213SPXOrvGBMU/KKj+EgOgsh/rlAAucwRxtT0AweGFYG/DNfZ2bFc8eLAmnPlES0fpq4Fe/KB3BL8ZnUDN1DyG51OYyWSRzhOkoaLNCvsmK+E0yjiphJP+oz6h1NOOX7pfkNfv/ENdQApQL11WwrxsHy2H47CFxgdN5XOsbDo0OQn76Ah+3tWFv2v34X+6mvBZuRbvthF407DFqmCrqGCnSCXZOgNyd4k67hYpyEdhg5ydrwQ0vNTfk5yxzB0radgm6aw0frfViQMWDXtOKrjDYsc+ix2/Y5XxKbkGf1rXjL9z+/Grrl7UjkXQMT2DiYUlpLI55FnInIE96V8DmBdZiXyxWACVyDMfMSuHv4B2Zv5RmAKVgDSfzyGXMxyk6XQKi4tJJGfnGCClHqSxSBTjqxyk4TIgbWtpYoCUyux5if1ZAOJYHOQqpeCm2fEYZmgaHUViIgGlJ4qPO9xYp/mLgsIB6Zo/WeYCcAW4AlwBrgBXgCvAFeAKvBIK4FWCy/XqUwawbtUnWVnnKVzGQo+eeuoygcbq59J9Wodu1G/UfJxeE7hMUN1XCXpQFFT/z9+gBjw3Ony4rrodN8ot2Co34x69FZ9uDuCvA7349VAcDVML6E+mMZnJYalQQr5QQilfpLpesIafrJcn87EhjxyKBG/KzjeasEAPI/vFyE16rhJOfvHMFeAKPEsB6pmbRwnpUgnzxSIS+QK6FxZRE0vgyY5efKexHX+o1+L91SqO2Ox4m60Kgq0Km60KdlhV3CFpuN7mxJtsTmxkcI7coUb/y52SjNuqZNxaHhTiY5TCc0h6roEttRFgfVqtKm6zOlhI1YNVdnxOc+JbbW34955eOCcS6FxcRDyTYcFY9HenZgko0qAeoUb3ZDqeZlhoEnuUHV9pGQUmUQgdBS1R/9DlH6qetVfxBa+kAs8NSJdgAlIqsScH6eREwgCkYxUO0q4OhEMB+DztzEFqJtmPjQ4zx+lqtyS//2xwSnB0MkqQNIqJyDgiI4MYHBzAaHcXJgZGcHIwjstlb1GQvV9ZdQ7G73IFuAJcAa4AV4ArwBXgCnAFuALnW4H1Suftu+tG3Dud/fVbXL31t7q6699a0ysK9rYvCqr/AUHxfUfQgj8T6sItQn1HvVAX1gXV9xdXK4HfCnUdFqG+o4Etb+iuF+q66291DtRf5xp0rZM7/l5w9fxCqB+oF+r6GgRbq/161VO3zdHmeZfejo82BZYeDw3O/2JgAmp8Dj2zSUSXMpjP55FhJbyGS8m4mKQAD/J+kvuzyFxMxEfpwrxyLbpD91n4R8UjtGx5PXZn+d4rea3K35sr8OIUoN2X6D8N82b2zDWXl3dx464RKsZ+PGDrEfTKMfDFfmRY9XVI5vIYnklCGh7DP/rD+GZDC76g1uDD1Rrut2k4ZlWxS9Rwq6TjTknHfquOg1YNR0UNRy0q6xu630ohSVRGL+OYKOMuq8LuExjdaHNgm0SPGyFB1E+UXuNcg8GL4fUOijoOizqOkHaiocetNhk7WE9QBfdaVNxL+okUPOXAYRamJON+UcN9os40P2B1YqvkxPW2GmwSNew64cC7nq7G3U9L+F1Jxn9zNuAHvhCeGhqFLzGF0bl5zFIwDyWZ0w9K9Pdng/4hvLkckcQeIFRK+9HybmKub+575tRcvryi+QCfXkgKGEGDRRQKeeRyOZghTYuLC8xBOjM1/SxA2t/XwxLrCZD6vW60tzaz8nqXrmKgv29NAVJy1rLeorEo6ycar5xSz9F4HAkaExNMl8joGIYGBtHb1Y2wP4CAzw+/z4tQKIj+gV4kElPIpjNAMYuO5BK2yt6MIPs/er7P/fjrcwW4AlwBrgBXgCvAFeAKcAW4AqsVcIZ3CG2DEHSf0etTNXp+3ljbnbxJDSxeXdeFqx2eyE0OT9etir90kxaevkYOpF6rdeB1ShBvkv14i8ODd1S7cUO1B4LixpVKOzbXBHBXfQiP1gfxfXc/ftsXRXNsFkNLOUyXSsxptHIdXUl6LqRLSf5ZuAIXkAJlAEXfFtO1R1MaJtIi5x85/Mzl7JvFEsLzAE3L8UnJQh6xDF2QJ1Ebn8CTvT14vL0dn1M13GO1Y9tvRbzzhB07LTJ2iUbSO/ULrYSOZuiRucx0Kpr3zenq5byU3tCR9LzdpuJWm4Lbqhy4zSbjTpvMUuMPiUaYFDluyX17k03HHTYd2yUNOyQNQpUdV9mqsd1ajeNWGR+sduJLSi2+3ezFk5190CNx9KXSmCmVkF7ehVeOuMuL+MyaU2AFkBZWAdLFZwHSyNgY60FKgLSnuxMd4SADpO62FpCDtMapIRQIrDlAGqewpXgEE/EoG9HIGMhJOzzUj76eLnSGg/C2t6KtuQXtzS1wt7Yh5A8wSDo0NIR4PI6FhQUU8kZLCjoyUwreVDaLHTW+oiAH/nj1qRq/zxXgCnAFuAJcAa4AV4ArwBXgCpxvBRq8N1yu+/JvVNy43uHGO+xegp55QQ14BTWwJGiBHkHx/qOghWYE1ZcSNPeooLZDUFrwRkcztsgteLjGgz9u78APe0Ygx6fQsZDCZKGATLHEgpHylGtNvekYqCkapfGF8rTIutituYtUvsFcgbNWoAxIyc9Hbmr6ThHwNL5BhsuPNQ1lLlEKmS8hXyxiPl/A0OIimiIx/EeoE0+4GvDFah0ftNhxVKzGnZKDQbcDoo6dIpXD62zsFlXs56FJp0BhE/qeiymB4uOijPssMnOKHrdQYJLhJt0vqtguKdgsKdhIjl2LhodOKviExYGvyTX4dksb/qu3F57ZGUQzGaSZG7R8LC3kgFwWyBeAQomBF9BxlvYLflvzCpwNIKUk+5HhARAg7SXw1xFaBqQU1EQ9SNtaWxCPxbEWSuqj4xGMDg1joLcXHeEACBRTP9aW5ka0NDUwZ63X046A38u06uvuwVD/AMZGRpk+5M5NpVLI5+knLDpGs3+NYoDysfoDLR0pweH7nfN96sdfnyvAFeAKcAW4AlwBrgBXgCvAFVitgObf9A5XP9bb/RAcfggKpciTmzSI9Q4vblX92FvfiffVB/FYWwe+Fx7Cr/vHUBOdRv/MPKYzOWQpxOWUG5X05pEvUUE8K4pnSIdQDo0MS8Q2CuGXyztPeT6/wxXgCqxWgHmNWI/dclPdQgnFYp4liC/kc5hILaFjahrO0TH8W2cn/tLtxu/V1uEjdg0PWhzYfcKO6y0K1lt13Czp2GZzgsqzj4ouHBWdrMz7LlFl5dwE7g5YFewVFSPgZ5V79FwAwrX6GuSopW0nAH2TpGODpGGnqOKQqLE2BHdVOfAxRcOf1Tbgh24fTnT3omU8ht6ZWcxks8itAp0Ml5cKRtcFFo5kwFA68mYIpNMjBGJWH6ZX72D8/iWvgAnJCwTUC4aDNJvNIp1OY3FxEcm5edaDdCoxyYBeZGwco6NDGOjvXQakBP88bS2sDykB0oa6mosGjk6sArlGqXycOWBpnsrn2TYPj6C/pxfdnV3M+elze5gbtLWpGc0NBEObGBj1uNsYMKbwKoLHvd2dTKuhwX6Mj40iHoliZnIKi/NJZFJLKOSon++zf6hgDtJSnvV7/rq3r3id3c0dpKvPVfl9rgBXgCvAFeAKcAW4AlwBrsA5VQBYd21bx/U3SO7XCUr3DYLWfus7bZ49l2v+3K26D/c5vfhcfQDfbO/CL8MDUIaiCEwnEcnmsEhGJHb5aGBOKg3LFQvIsiAX5mdjrjYjLqmALIFQcrBRX1C6PjdHqcRMTWRsMvxvFb3tLvnLU76BXIGzV4Aup+mimvpFLuRyGE2l4JmZgWM8ip939eOJNh++oNXjQUnFkZMOvOuEAzutMm6WZFxXpWCXpIHKuXdKKnOK7raqOGJVcdRKUE7BPquMXZKM7RL1vlTKwwj2WasQs3K7STsTatJylghfMaVl5AalYT5G61c+j5azdUQFB0QFhyUNx6td+F3ZiT+uacT33W78R3c3XOPjGEgmMZ2nY6h5bKSDZx6lIoXQGU78Iu0PLEaphCzry0zu0RUOSsdWZh6l42+Zx5jTs98D+TMuFQVMOPdiAWlXZxhBAqTtrcwx2Vhfi7oaJ8hZSTDwQneRxiJGcFJsPIqx4REMDw4yENoZCiPg9YEAaFN9Axrr6tkgGMrK5Fva4G13w+/xMmAaDgVBWvR2d6G/rxsEREeGBxEZH2V9SScTcczNTiOVXEA2nUYxlwe5uFca+VbsUeVzIeqznisV8f2e8eIGqfWPzum5H38xrgBXgCvAFeAKcAW4AlwBrgBXYJUC1S3r31TXLQuqr+VatWtAqOmIPREemWyfnEPvfAqT6SzSOQruMC62l0/h2ZU34VHyIpFfyRir1iqvXrYpmVfr5Yt28y57jnmnbGqiu/zGFbjYFDD3WwJPy6O8EcZ+Tk6+8nVx+dqYvh15BjvJ/UlhSUWj9URF5FiuCMxlsxhfSCKYSEAZHMYvg134RosHX3Q24ncpLEkyQnsOWmTstSjYRgnlko7tVjM0ySjVPiZqOCgqOFgOSTpaDvy5iyAdOUStCgOjNKXQpENsUNI8vc6pPUcroeGlME/AkraDwPFWScUWScMuSceecmDUfivBZQWbWWgSaUVAmeAyBUxRr1BaJmMvgWkWOEUOUA2HRB3bLApuFKtx0OrAB6pVPKrV4q8aWvDP3hB+0zOAutgE6/86m84gnTfcn8v7v3l8JKDC3PnGsZfoysrc8toGdDF3xorFy8R0eZ+sfJDPr0UFCJDSoDJ7gqRU6m06SFOLi1iYn8fstBHSRLAzOj6O0ZEhDA70oa+32whqCvrhdbcxB6XZh5RKyFe7M88nLK18LzYfi2EiFsUETeMxxGMR9tnHRkcwNDiA/p5udIRDCPi8aG8l92sTGuvrWB/VpoZ6NDU0oKWJYGgT2ltb4W5rg8/TDr/Hg2DAh45QEJ0dYdaHtb+3B4P9/RgZHML4yCioTysFNVEo0/T0FObn5pBKLSKbyTCNTSh92v2tRD9y0P9DCigVi/iP0Xhx88kGDkhXnb7yu1wBrgBXgCvAFeAKcAW4AlyBc6tAS9/6N+vBIAUy3eAIQdD8+GFw0DhvZ/ai57rKPu1pPX+AK7C2FSh/XcjJR8FImXJgkhmaRC4+cveRm5rmV75dhht0KZ/HTCaL0YVFeBJTqBoewb+EO/DN1jZ8rqYODyk6dkt2vM1qx1WiHe+0KNglyqe4GStB5aUONCu39VzO7yoD0s02BVvLQUlbbA4GRvdYFdxjUXGYBVVpLCTpWpsTV0lObLZq2GMh+Kzi7XY79sgKPuF04c8aW/FDjx8nevrQGI2hZ3YOE5k0ForUcKTsxKedgQAov3EFXkYFnguQUpI9ldinFhawkEwyQDo9OYVEfAKR8QgLHyKH5HMl2RMgrXM5Mdg/8LL0ISUYykY0jlg0ypyr0bEIxoaHWWl7T1cHQkE/fJ421gKAPh+1AKBB7QDoPrleWd/Qcs9Qj7uVAV+ftx0BnwehoI+9BgUtUTAVgWHadoLE5BKlMKYoQdFoDImJBKiEfn5mFgvJBaRSSww4E3g2tX7BP28ZkBZLRZQKBWhT88UDzzi/dG5P/vircQW4AlwBrgBXgCvAFeAKcAW4AqcqoLqvulntCAqaGzeyfqMB/EFjiJ2/GyfzL3gqz1fgCnAFygqUu+iiRBe25AQt5gEKyCFnKPWUqLiliyVMLKYQjiZg7enHT7xBPF7fij9Q6/GhKh33WhUcE2UQkNtm1bBfdOKYxcXciAdEDfutGnM7HuChSec8NImVw0tURq+AerAeZ0PHcdGFgxYdd0oyDlkcuPdENd7zdBXeZ5HxWbkW32pox8/D3agaGoMvkcDgwgKms0ZgUrFApfDlviTkAqVBoVps3niM/SZVsY/wWa7Ay6EA7ZdmiT2BvGVAmkqVHaQzmE5MMkAai6wA0mUHaSjA+m62tzazMvtal5P16qx0db4Y9yj1/5wol+kvg9BYnH0Oej3qDTo8OISerm6EgwF42g0XKwFPgp9U6m/CUBOENjfWM1BKgVL0eSlUidyvPq+bbUMoYMDQjjA5REOsbJ6gKAFR6rtqls6Ti9Yon48gMRHD1GQCFLhEPVuXFhaRXUojl80yRy773p/VH5IqcgxnL7lIO5Ip7K1qe1Jw+H5fcHh3CILwqlNP5Pg9rgBXgCvAFeAKcAW4AlwBrgBX4KUr0NK3fhMBUt2DWxw+CI4Q3qW5mfPtrM7n+cpcgTWuAHn/yBlqukVJjlyJSuMzGJ6fhycWh9I7gJ/6Q/hWYws+43ThgN2BDdV27BPJCarhbVYdglSD19hcuM2ms/Luw6KOey06c4lusSm40+bAdsmBXTbHaZ2j59JNuZZei5yjBEfJeXuEoLRFxjWijBtP2rHf6sD91Ro+7qrDn7S14e9DYYgDg3AnJjGcXGBhSak89QQtg8+yGZRaK+TZf9SqxOizTPsIDereTP8RDCEnKQ3uIV3jB5JXYPNXA1Iqsc9kMixdfXF+gbkhKaSJHKSxaATjYyMYHjKS7Lu7OtARCjCnJcFGApAEJ8PBICYnEmfdg5RAKL3PZHyCOUNZSvzwKPp7+xh0pb6g7rZ2NNXVo6G2DrVOF+pcNair0dloqHOhsZ6cobUM1hIIJXcowVBPuwFDCYj6y0CUHKIUqMRClcJB1jKgt6eLuUQJiJJLdHion7UVoO1egaJRTE3GMTOdwPzsNAPJS4spBkYL2RyKeaM8/uzhKO0A9IOacTAoII+JdBY79GBBcHbMCrXdn3/pJ378FbgCXAGuAFeAK8AV4ApwBbgCXIFnK6C6r7q9ZsAnNITyt2jh7Ou1ruxbFE92Mk3FwfzGFbjYFThXuKl8tfoc+IoeoYCcXLGIxVwW/dMzqBoexo98fnzNVYdPVul40KJgj1XDtZKOzVYdB60u7Lc4cZCllDuxjxLLrRqOSCqOiQrebVHwkEXG3VQ+Lzlwh82OnZKD9bgk5+heq47dVuc5d05eaDCUYOXqz8SCjcoBR1TKXtlGgB6jZeYw16XXOCia65J+FJikYVc5OIle4xD1EBVlHLHIuF9U8MEqJ75U24p/cQfhGImga24OU9kslvLUp5F6NhoOLxaWVMqjWMyzwKR8yQioM+EnuUIZMyVX8XKMkgFGzd2J7UNmqf3F/pXjn/+iU2A1ICUHqQlIKVSIysXNEnsqYydIODw0iIH+PlZyTqXnlGRPgJSAJLk1KcjoTAAp9QglNyi5Ralv6UBvHzqCIbhb21g6vAlAa3QnA6H1NbWgQaFJBEgpNIlClFoa69DcWIvW5nq0tTSyz0LBUQRDaVCQlN/rATlEw6EAyCHa3dmB7q5Otg29PeQS7WWDepRS6fzoyDCDwdHIOAPDE/EoJhMTmJ6aZIFLybkZpBaSyCylkMtkkCcwuip86UUDUvqdpQRkS1ks5gt4d3NPSZB9A1cqvm8L9f5NghLaK4A7SZ99UsuXcAW4AlwBrgBXgCvAFeAKcAVerALAuvW1nbcLavCd610dG6/QQ7e9/hnXu2vTBXaiT/0SDScDlQefK9h00V0/8g98USpA+yt1+iQwRcFHzxFoQ46+opHuzVK+zWeUQ0soNIl6wLFSaBaHQy5RYCKdgWdyEr/p7sLftrbh6856fLxawzGrwsJ5Dpy0Yx+FJbFEeMOVSAnmuxncNErjCXQSmCOIR9PKUbmM4J4JCivXofnV8PBSu79DUrGdXJ2SCTcpPEnBDgpLYnoaztoDVhn72VBxRNTYIPhsBEvp2Gdz4Sabio1WGTssMrY/Y8fOZ6pw+ISEj9tV/GV9M37W1Qt9PIaOuXlEl9JYoMCa8t/8otz9+YfmCpyhAuzYWBHSRICUXKRLqSWWum4CUnKRmqXto0PDGOofQG9XN7o6O5aT7AmQUol7S1MD4tEICComJuKYnIgjHjfgKpWpU/m6u72VAVWzHN6lq6h16ah1khvUyZyoVCJPr0fOVAKv9LosPKmlmTlDCcp62loYEKUQJdMdSs5QgrbkDCWHKyuXD3egp7OLfea+7h4GY2kbaFB6PW0TQVoq3SfnKm0rc7MmEpianMT09DTm5uZYX9bFxRSWlpYYSM7ncqxFAQVdnY9boVjCn/t7IMgebFTDEFRfXnAG54S+vite7Kkffx5XgCvAFeAKcAW4AlwBrgBXgCtwJgqcqN/xX9NJViKWJ9cT46Ln58T/fFxM8NfkCiwrUOb6BD/T5RJ4WmRgUyMcpzI0iT2PXDvFAuazWUQXFtE1PQvnSBRPhvrwrVo3PmZz4vBJBXc+bcPtJ+241qpCqHJCqK7BHunST3p/OSEsJcHTIBhMgHknwVFJZmO7zQEKTqJlBJt3SBputmm4wqbiNTYnbrbq2ENuXFHBI5KK92kavlRfjx+2e2DtHUAwMYnJTOaUdiIMklOb0AL1j6UZ/qPQ8neJz1yyCpwWkC4tYWlhAcnZOeYgNQEpK3sfGsbwwCAINJITk5yZBCdNQEqA0+hRGobX046W5kYQAKWhynbUODU2CI5W9gklCEow1BwERCvL5M2+oaY7lCXLe90M0C67Q00gWu4hSm0AqGy+v7d3GYrSZ2dAdHgEY8MjiIyOIVaGomaZP23v3PQMZmdnMT8/j4WFBSwuLrIAKwLI1K+VereeLzBaucP9uH8U6zQvbnEEpgXFnRb00LzwC9eVZ3JKx9fhCnAFuAJcAa4AV+bLJWUAACAASURBVIArwBXgCnAFXqwCUuuOJ8YmUaDgBioJZWyUg4LKixU+f+ErQHtsDkVQ3AXMsCQKTCpkWWgS+UqpLH4hl0d8aQmBySnYhkfwT+1efENvwGetDvyORcYBi4JtVhV3Wsm5SG5ODXusOo6fpNJ5He+xqHiIlcRTernhDn05IeKl/F7HRGo5QK5QowXBfknDTqsLe0UjrOooOXJFGbusdrxHdOBTooyvVun465pG/D9/EI7RMfTMzyGRy7K/NR3TWOl7iUKRaBi+eMNjTD8GGT5iWsvsE8qPfBf+d51/wpemgAlICfQR9CP4R4OS7ClwiAApJbMTMCR4SICUoOLI4BADjj1dXaxsnYKOzKAmAqQEQWlKw3SC0pQgqAlCTVeoCUGpX+hKz9BWmCDU72lnfUOZM5SS5alUnnqHlmGoGahEMJRClcw+oqeEKw0Nsc89Ti7RCqcoC4Mq9z6lbaSwpdnpGbbdi/NJpBYWmVuU9DDBqJlK/9KUP/Nni7EE3ii3Z66SOwqC4oGgBzsFt/s1L/Y0jz+PK8AV4ApwBbgCXAGuAFeAK8AVOBMFHN4dn+kZRaFUZD31CJBy/+iZX8jwNS8cBQooIlMsYDaXQySdRudcEg3ROJ7uHcCPAx34ZmMrHtVr8X6bA/vFKrxZtOFVUhW2WlVstTpxo82F19tqcJXNiVttCnZJlCyv4D6Lgn2SA9tsduyw2bGdDR6adK5hLZXS7xYVHLUouO+kgvstKt5l0/CQw4nPO+vx5y1u/HO4C9LgMFonJjEyn8RcjiKRzFu5ASi1SigHJBE0T6MAcg7TegYSXQlIIiBKy+gxCk3iN67Apa7A8wPSFAOFBAwJHrKgpkgUkZEx5sCknqE93V3LQU0ENMn1aYLQSieo6QathKEEVE1XqNkv1HSF+qlM3udBsJwsTzDUBKIEQs1BMJSN3i70VaTNU5AUpc2bIzI2hujYOOt3SuXzlU5RE4pSO4GFuXksJpNIl0OXMukMA6PUeoDAKIFk0uzlvLXOzGGD2p58jRLOv0bx4Gpn0CYAPM3+TM5p+TpcAa4AV4ArwBXgCnAFuAJcgRetgMO7472BIaTpIqBYYFWmHJC+nJdCl+p7UTANOToJTFGyt5H4TpeZ5mBbbt457dRMvTHRlvH8fKmEpWIRFDA2OLcATzQBW/8ofuoL4y/rWvEpuxMPWBUcPmHHbouMd4gqXic5sU1y4aDoxDFRx12ijntEjfUFPURgTlRwjyjjXouK4xYdR0UqoTfKuQ9aZSPYx0ol3tQPdO24R6lH6uHyOMSmGg6LGo6KRl/V7ZKCvVZy1Bol8gSVaZhOUFpO6xuOWyMsaVu53+h+0YHjoozfscr4YLWOL+j1+GaTBz8OdME6OI7OiUlMptLImOXv5n5CP+TQjzrM9V4GGFQlz0K0aCej/aa8gHYd9nz26KmP0SLzNS/VryLfLq5AhQIrgJQCyPLI5UwH6RLSC4sMGM7OzKwENREgHTUAKfXvJEDa1RFa7kNKwPN0EJT1DK0ITyIYSsN0hlKYUqicKs/ClEJBdIbDrM8p9TqlUKXenm70sdGDgb5eDPb3gfqaDg8OsPCokWHqJTqM8dFRRMbHMD42xkKWKGBqIh5HYmLC6Ck6NY2Z6RnMUQk99RYlt+jiIjJLS8imM8hlsijQDy65lVL6ynL6lxOS9qWWsEN3Q1BDpTfJHqzT/L13Pv7U5S/6PI8/kSvAFeAKcAW4AlwBrgBXgCvAFTgDBVyBbfe19mMyT6XJrECZxzNVXEzy2RepAEEnCrEolFAqUAq4wagYq6qIADMQqpEEziAqA1ssa2nZBUhl8YlUmvUHpWCdX3X34XvtXvxJTSM+pbhwV7WO3TYDdO49KWOvRca+cmASuRwp9MgcdJ8AZ+UwnZCVywwIeukHI5nb/nxTApwERvdbFWy2ydhiU7BFoqFiFw2rwsKVNkgarrdp2CA5cafkxC6rjn2ijp0WBW8Xq7HTUoV7rQ582K7jsdomfNvtw8+6euAYHoN3agZDCylMZbJYKpCbvVwP/yJ3P/40rgBX4LkVMAFpoUAgMMcAaS6XQTq9hHQqBSoznysn2VMyPZWkEyClMnsW1NRDQU1hVvZOsJNcpB53G5suu0G9blAJvt/rZuFJBEJNGEpA1AxSqiyVZ71Du7tYn9P+nl7QIMfqYF+/Eaw0MMjK/M1eogREWfn8KU7ROHOK0ueeTExiamoK0zNGX1EKXKrsLUqhVGYZvekWJWBMfUZfThj6XH+lyWwe724MQVB887c6vFnB2dEtPMUB6Rmc0fJVuAJcAa4AV4ArwBXgCnAFuAIvQQFXxxv2OH0d/akMc1YRwOI3rsBLVYD4aK4E5Fn2TQklIqTUv8Ecy29gIFMKCFvKFzC9lEHn3BzqI1H8qrsXP2j34Ru1zfiivQ7vl3RQWvlNooqDJ2Tcc1IBOT93WDVsl1YcnRxunluwSxB0q6SCXJ+k92Er6S5jv+TAbquxfLtVxh2ijA1WmbUsuNum4SMOF77qasQTrR78azgMx+gogokpxOYXsZDNg1zAtJ8wEs56xxZQLNAPNVQfz0OTlr8ifIYrcA4VIPhHYwWQZrAMSBcNQJqcM4KaCDSafUgJRlIf0r7eHlbuTo5PKoen9HjqEVoJQalfqAlCO8JBI1W+IkSpsnfoKf1D+/qeBUOXgeiIAUSpbD4yHnlWyBJ91unJKTZYCX0ZjBIUTSaTLHCJkugJimYyp5bRExR9uQKYzuRPuVgs4IstHRAc3sLlWgBX6uH/LTz++LqXcKbHn8oV4ApwBbgCXAGuAFeAK8AV4Aq8oAJq8J2vb+hB88QsO2/n5fVncvnC13lBBSggp5hHqUSDwr+oyyP5RY1ej1PFAgaS85DHo/hZuAt/0+TGV9QGfKa6Bh+0qXhAVLBf1LDJ6sR6m4Yrq2VsZKXcRhk3lXTvlBzYIVVjr2TDPqkK+6wKns8JyR87O3C6V1pZ/6CoYJdVxXU2HbdKKt4pythjqcK7nrHivTYZX9Fq8Q8tXlh6B9EUnUDP7DzrA7uQyyFLjqyiEZhEwUm5UpHB0XLBe7kvKMHSyrYMRl/QF9zP+ApcAa7AWStgQFKCguQgJViYRjazhExqCankAhZm51hwkRnURInvZpn9YB/1Ie1kLlJygJqDyu7JWWoOs2eoOV0dpkSBSoMDRrk8K5kfGsDI0CBzqpJblblDR8fY+1JQFH0GcrOu7idKn5EGwVHqnTo3MwcCvAtlKJpKpVjokglFzeAlE4qaYPSVdo2u/BFLyBTz+L5/EILDDUHzRa5Tgl0bq/uueMHzOb4CV4ArwBXgCnAFuAJcAa4AV4Ar8BIUcIZ3rGsegNg3ys7POSBduUzhcy9NAQJhU+kMwtMz0EbG8YuOHny71YM/djbgQw4XjlhVvMtix17RgTusDqyXHHhtlYOVbm+3qdgrKay0m8rjjUR5FfsklfUMJTi6zSZjq03BVolKvDkcJQB8pu7Z51uP9N5jVbBVlLH7hB13P+3AIydVfLLKha/U1uG7Hg+e7O6Gc3wMnbPziKezWCgUkS0aDRNYJ1DWU8HoDUrl8uQTppErlZAlQEr58iWWMV9uF1ruF1puHcrahzJ76UvbB/mzuQJcgWcr8JyANJtm/TgpyX5xjsrsjT6kZpl9tNyHlHp/Etwk4EmjEoBSz1BjuRGk1NfbDRpGuvwKEKVApeGhQQwPD2JkeJAFK42NDmNsdIQFK0XHIiAoysBoGYpSYBR9lmUgmphaTqCnsCWCoovJBTZoG8wSehOMGv1WV4KXzPAlc/pslV6pJSUUSjn8ui+K1zk8EJzeoVvtvp5bXK4rX8KZHn8qV4ArwBXgCnAFuAJcAa4AV4Ar8IIKKB07heZh/K13gHWGzCPHqqB5I9JX6uLofL0voW/CUvQXLiCDIkvtNsHVKUk1prWvHPttlMmbAThUnpkHilkQ9qK+oWkKTCoUkMhk4Y5P4enuITxR78ZHZRcetFTj6DNVOHRSxn6Rgo407KHUeFHDZsnJ+loeoZJtq4IDooyDkoLdBDsZHFVwxCqz8KTDVuoxajx3p2SEBh0VVRhDY7D1+aDfpeIepW2kfqB3i8agoKS7aFh0Fiy1RdLwpioVm2wadkoUoqThblHBXaIBm/fTMlHD8ZM67rK6cNCqY7tVxR1WlUHm46IDHz5RjT+oVvF3dQ14uqMT7ROTiCxlsLS6LSgBzMqxfGdlHzZ3pZUl5nMqnmj2G61YdMr6/A5XgCtwzhUwyuyN0vJ8PodslvqQplkp+sLCAmZnZzE9NcWgJLk2ycFpltkP9veDBvUkHejrZ31CB/r6QIOWLY+KvqFUnk/l8qMUqkQOUeohSsFKY2OIjI0bYPR5oCg5RA2n6DRmKvqKsvL5hUWQU5RGZQk9uUVX9xc950KelxcsQIlO4kq5HdcpHaVrnZ0BwYVXv+D5HF+BK8AV4ApwBbgCXAGuAFeAK8AVeAkKPNVxuaCGYl9u6mQOsByyHJCelwueV/hFCT4RDSXoWR7UDpQAFj1k3gxvHyFUAqiEQFecfdQaMpUvoH9+Afr4BP491IP/3eTFf1fq8bs2DfdZHNhjcWCDqODtVg27RUo3PzUgqRJUninQpNeofJ45/3yvba5zqU5p23dKCjbaHNhkc7DphioZxy0q3ndSx4MndRy1OLFHdOJGWw3eIbmwTdSw94SC3RY77hRFPFhlx2NqDb7b6sVTvYNonZhEf3IBiUwGi6UiMgCyRl7WKfuIua/wKVeAK3DxKnAqIM2DYCLBRYKMBEgp1GhmeppBSbMPqRnWRLBzeGDwlEHLzMFA6JABQs1yeXNKTlTqI0qDSuZXl82TS9R0ilb2FCVHK3OKUgr9/Dz7jPQ5zRJ6+uw0TChqglGzlN50il44pfTPs+8UC/BNz+B6rR2bqkO4Ug9WCcCrXsKZHn8qV4ArwBXgCnAFuAJcAa4AV4Ar8EIKvFYOvf3ValfhAZcPs9kcWI59JTF7nnN4/tDFowCB0AxKMP7CVNpcAMgJSpSU9X6kbJwScoUClnJ5TKXSGJiZR2t0Av/e348nvF58pqYW91TZ8a4TNhz+bTV2nZCxzerE7RI5EV04Jjpxr6jjPouGd4tnXu59qULM87FdBEZ3lAOTtkvkoNVxTFSZQ/Qu0YFbJQVvsMnYYFOwi1y41Ro+bq/B1/RGfLe5Hb8MdcI1PIpBKkelQCTzZro3iYIXKSiJXMIUqkUZSvyAYMrEpxenAiYMJJhG7kN+M77XJjyk8nMCi1SOTkFGi4uLDELOlsvsqbydXKQsIKmcaG8CT5qOlQOUCKCeMgiEll2hbPoCQNTsJcpCllg/0VnMz86xkv/F+STrj7qUNNyiqwOXTDBK22Km0RMUNcHoxfI3p6MtfebxVBp7an14qz2Iq/QQB6QvdDLLH+cKcAW4AlwBrgBXgCvAFeAKvFQFNjjDO65vHMItWjuGkouGzZDzkIvlWurMPyeB0EIOKOZY70dKjZ/L5xFZWkLX7Cxc4xH8qrMLf9Xqxue1Ojxso16fMvaJMt5zUsa9FhUHRCe2WV0sNX6vJGOPpLCxU5Jxc5WCm6rszMm42WbHdsnOQ5NO43x9seCUEuPpuVRif4+FQqxUvMXqwB2SjIPVMh5WNDzmrMP32zz4bUcPWkejiCRTmM3lkSoUUGQ9Pwl6UpsEA5BQknwGBeYWrjAXM5MxSgTRDUjKLaRn/lXja14YChBkikajcLlcePLJX+Lxx/8Kjz76KL7+9a+zD7iWwT9tOw0TIBIoJcel6SIlQEql63NUZl8ubTchKTk+mQO0EnyeZt4MVCIHKg16DbOX6GqnKAUsGSFLBhRNEhidT7JBwVHUV5RCpDJLRgq92VvUBKOmY7QSjprbeWHskWf2Kej0K1csYTFTwCPNQQhKKHONFowIVO3Db1wBrgBXgCvAFeAKcAW4AlwBrsD5U2CDPbT9hqZhvEFrg3uSkuxXNxo8s5N6vtbZK2CkdlOZOyV8P/tmZHqfWgJfuRZdSBksm9Gu5XuV61CCeDKbQ3RxEb7JKThGx/Dzzm480ebD12qb8WmHCw9Tz09RwWaLjJ2ijJ1WGXdKMm6VHKCy7RttKrawBHkFh63UR9QIRCJQd9RK/S1l5mI8LBLA07BD0rFd0p+zLP7FwsEL+XnUKuCglYAy9UmleQ2HRJUNSn7fJlE5vAoTcFIi/CFRYeuazz0saux5tJ2sR6ukYbNVwQ5Rxl6LAwcsDtxtlfFItRO/rzTgG3Ue/J07hF9198A1Po7OmRlEl1JIFyr3JLNfrOGiogR5MoiSb5TWYv1nKUCJXFZleGpkzTOGWm6wQGuVjwn8h5PKrxafv4AVIDBG0O+Xv/wl3n3vvXjggQfwnve8Bw8//DA+9MEPMZckPb5WbyY4XA1ICTISeDTL7JPz8wxakqOT3J0ENQl0sp6k5fAkmj8FhMZXYCitT0DUDFYyHaIEXU2XKEFRcokuzM1jYX7+FCBKUDSdSiG7lEY2nUYunUEukzmljJ7+jpVQlLaJto9u5vRi+jvTsTlTLKGQB77s74WgeNqvUQPjt/yChzSdvzNh/spcAa4AV4ArwBXgCnAFuAJcAVLA1fEGQQuOXOFoh3U0zi4oOAc5/5dTBD8LpQIKpSIIXBXKjJOWE5AiUEX/5cogi/1N6J8VsoUiXUQx6FVAtphHMp9DJLWEjqlZKMMj+LdwF/6m1YMvOBvx3monjlEI0kk79p90YL+osIAkAzxq2MXAJoX6GCnxByg0yWqss0MyyrUpPGkvg6MrifHm+gQED4rkMjWmtPxChprn5rPJTK/Doo67LC4cEXXstKogKLrbqmGfqLP5rZLMtCBwSiDUhKcUWLVP1LDbSutReBJBVQLQMo7aVDys1uCP6lvwf7xB/GdPP1rGI+ibmcVsNo/sc5W9G7uOAQbYPkT7EdtzystMoF7ev831l1d51oLnhO7n/9vB32GtKWCCLJoS4DoXN3qtutpaPPjA/Xjkfe/FI+97mE3vv+8+jI+PX5Tw7FzoUvkapBEBRhMymmX2Zi/SxYUFkJOTYCYN0/V5igs0kcBkYsIYE3FMJmgkmPPUdJ9WAtE5AqIzs5ifm2Nl/ORUXUgmWVk/OVdpUPm8WUKfNYFoNrsMRivL6Omzm6D3XO07lRq9EvOs8w2An3UMQdC8xZvU0PTG6r4r+EkrV4ArwBXgCnAFuAJcAa4AV4ArcB4VeJPqvkrQQlFBduOn3SPMzWherL4SFwZr5T0JRREHqBwUiMQ8TQS/TBBKvSCNpQx1ETCdzuYwtJCEOxaHvacPP/WF8b8affhjrQmfrK7F+60u5uzcLcosnfwmScc7JH05MOls4eDagJ0vBugaIVS7mUPUgJwHrA7slRzYJTmwU3IwGErgk9yj2yQNmyQVW05q2HNCxj3POPBBScNn9Hp8rbUNfx8K4+TAEJqicQzOJjGzlEYql0O+UECpRLFZKIP0ZaK5Vr4ufDvXiAIExc7F/3/oNWh093Tj/Y+8rwxHCZA+zBylNTU15+R9LvY/C2lUCUjJQWq6SOlvkVpYZM7O5Owsc5IS6HyuMTOVwMx0AtPl6ez0VLlcfgZzBEMpWGl2Fgtz5BQ1eolS2fziopE8nyoDUXpPcrCa5fP0WcwSetMlan5e0ylq/q0v9r/F8uc3C0IAVI0kIKjtuFHtmHuIA9LzeCbMX5orwBXgCnAFuAJcAa4AV4ArIAjC1Ypv52uahyDIPnzL21PuPcgBzPLFynmaIYWpDyiNHA2TiJYM5yiVSk9lsxhNpeCfmoFjaAz/GuzE441t+KzThffaFRyVZGyzKqwsfp9Fxg6rik2Sjg02J3ZYjRL3o6KCey0OHLcYLsazhaN8/ecHpxSatMumsUR5CkU6KOo4Imo4alFwz0kHNlir8HZbNY5VO/BxRcfX6pvxj+4AnukbRHt8EoPJBcymM6BWCOxbR/8UjR6hhMZzLFjLCNfipe7n6cvIX/acKmACKxNgmS9OyysdfpSS7vf74XA48OMf/xjf/OY3WX9QgmPn4kbvR07Gz3z6U3jk4fcsQ1JylP785z8/F29xUb9G5d/JdJAShDShJLlIl1Ip1vuTeoFSCTy5SU3YyVygBD8ZAJ3G/Ow05uemkZybKYPQlXJ5gqFmH1FWNr+YYqXzpkvUTJ8nGFo56LM8n1uUtuFSvBmbVYR7cg6vI0CqcEDKT9i5AlwBrgBXgCvAFeAKcAW4Auddgdc4wzte1zQAQQvi881hLFKTQn47vwrQ1Q9ziRpakyt0IpNDeHoGtv7/z957gEdxpVnDvd5/Nsz/zPft7O7seNa7M+MASC2RjMOA7XEAJHVUAkSOJuOIbXDC2MYRGxhwwAaMPdjGCVB3K3RuSYCIygmQyFk5h07ne95bXa1uISEhqUXQLftS1dVVN5y63ao6fd73nMCGQ5lYZtuN6clGxOqMkGuNLDyeFKEjNEaEx5sxOt6Cx+MptNvKclc+oDMwUyUKzx6p1eN/Ew34Q6Ief0g04HeJybgrwcAUpJzwvDrh2VV8iBilvKL307WJ12PMjkQ8tkOHUTs1iErU49k96VhTWATDuXMoqKrBpYYGlgu2xe6Ew+OsLBggCaZJpA4lQrQZLjSCUi94VMSikpj8kkAqUk9O0MDOUF47R6BbCIikm+/JVVVVyM3NRV1dnZcgpeN++uknqFQqVig3qFqtZtsU/t5bC+XSfGHpc4hUK7wEqVKhYGTsrUqudRU78VoRaU1FVGYSISmG2jNDpIZGRpKKJKe4Fg2UmLt8XQ0a/EotO0ckQ5m5EhksNTQK+URZTtFmUPi8SMiKStHOSFGReL+Vrx/9LaDIkeN1TfgfSyZuN3CCNOA3w7wBjgBHgCPAEeAIcAQ4AhwBjsB/6fOH3uEhSNW2LFxqsYO5V3f1KeuWOY7IyjbksM8u2iRqih5ciLNixWN4I+YJpX0s5yO5f7PQeP/6Gl1unGtswsHSMvxy4iTW5uTh5T37MdOYAjUZ98Qn4954A4bEmyDVWBCitbGQ7LsTDLgrQY+BCXrmEv/HBCOCEgyQJugxVKfHCJYrlEx+THhYY8IjGhMi4k0YE2/GY0zRaMVIjfWWzgkqGBtZEKIzYwgZIulMGK4TwtqH6swYpqVcn2bcrTPhTp0JISwsnnKpEvlsxCMaAx5iOJpAZlOE20OUF1RrwRCtCX/SmnCnRo+hO5MwckcCwjR6zNSbsXzPfnyeW4idJ8/i0OUyXKKQUQdjM9tMJ8oq64CDaUI9DtI+HCibKeJ8IwUpo0IFNbFg4kX0KP3XkaXXLfNB5AO5zgi0RzyJZFqbSe3tqb2lBZcuXcLhQ4eg1WqwYcN6LF++HLNmzkRMTDQee+xRZGZkwOVqNUYym81eglStVoEKkZd79uzx1tvTDSLT1ny8GpGqVoJUrVJh3rx5jBDsaf038/nidaa1SJCKak0vadncguamJjRRCDypSeup1KOxoR4N9a2lsb6O7aP9TY0NwrENDWimkHmPwRLLJcpMllpgb26Bw0cdKrZLa5GopT71BzK07RyiPwN2+sflRFlTCx5MycSvDQXVPAcpv1/nCHAEOAIcAY4AR4AjwBHgCAQYgTv1+UPv3HscElMunjBlIbumgQX2tr1pv+VfswcSDwtKz/DEcXqIUHHsAkngYPkgGYnsdsJNTsgtTsDhgtvlht3lQp3Tict2O47WN8B27gK+zs7HG9Y0zNuViMifNHj0l0Q8GC/kpSQlolh81Ytt836Kr2ntW3zP8d0W66S17/5befs+LeVZpSKYTY3yGE2R2RRtP6IRlLej480YE08kqKDMJSUoGSsxzDQmSHVm3KkzYLhWjye0eqgSzVhqTMX6fZlILD6JospaVNidaPIQ5uL8aMuve/fzDY7ATYiASJwJRJUDDocdFApdV1eL06dOIC3Vho2ffYKnlixCbEwkwseOhix8DBSycKh9CEnK+xkeNgbxu3b4/QiVn5+PcePGMWJUMFBSQqmIwI8/fN+raP2w/XuofULsiYiNi4tjeS57taGbtDLh79pVSNKWFm9eUBZ230gmSv5F2N9qrCTmEaU1ka1tiy8h6kuK+pKjYr9uUli73W26FSETPrcDaHA6MW5fFiRGTpAG+FaYV88R4AhwBDgCHAGOAEeAI8ARkEhIQXp7egkkhhwM1h+C+VKZhxak2/T+sxAn2uJTKC+oEw646CmFsaUeRyXS8LldaHa7UOV04GRTMzJKy7DrxAmsyczGc7v3YqIxBeEJFjyoMSJIY8YftBZIEsz4bYIFoaTo1FrwV41A4t3KhGVfjo3Us4/FG5galLnDMyKZHOONGKk14n4dpRgwIEhrxp+1JtylNWCgVo87dcnsGIXWiFl6K17ZvR/rc3IRf+Y0DldU4nxDI2rtDji9qScoPYKgEBayJPj6xPefzwsf6a2LAJFURHhdvnQRubk50MTvwrq1H+OlF5di1szpGD8uhiky5bIwKBUyqBQyFr4eFanyU2qKpCetFfIIrFvzkZ8xUllZGWbNmgVSdIrHUn0fffi+33E9RdpqMUGtas1BGqlWQ62OBLXPF8r24lG0twmzJ+LSqyRtafHZbkZLS5NfEU2VxPyhbQlReu1LiopEqLgW1aKiYrQ/Xxe683LQnxmXsH4xsxASU/5x6U8//RO/Z+UIcAQ4AhwBjgBHgCPAEeAIcAQCiMC/WfOH/mpfCX5tyMFv9Ifw5cnzLD1mf3lAER8O3RTO57TD7RJIUSJH6eGNckaWN9tRUl2LfZdKsePUWXyWfwSvHcjELHMaxugMuHdnAkZQ6PVOMx7eZWOh2aRavE9rZOHeFPYtqD6NGJpgwKCEZAQn6PuNsrMviNIR5A6vMyJIZ4Q0wYiBOj0G6owYqLVAytShRvw10YQHDUYobBY8u3cv1mfm4McjJdh/4SKO1zegzkXhMjLB4AAAIABJREFU6z4L48TdLGcokaEeYTHITolZKtHBQl4Fn5P4JkfgxkVAJKKIrCISlPKDnjp1ChkZGTAYDNi8ZQvefnMl5s2eiZhIJSLGjmaFVKEqHxUmEZptVaK0LyrSs1+lYKQknUPHkYLz1ZeXeXOQEkJEmi1dutRPQUrHERHrdApZGHsDycKCfMRER3pJ2Ei1CnK5HDk5Ob1R/S1Th/i3kOaISFyKpKY/4Umq0Lal1W2+LRkq1kFrsV5ai3NRbJfWfBGSWNDvcfT3hhD5ougU/o8xTysB/iGAt4K8ao4AR4AjwBHgCHAEOAIcAY4AR+Df9PlDJftKcIc+x3mb/mD9ysJiH7Vc/3lcaXG5Ud7UjOM1NdhXWob4ktPYkFWAl9P2Y1ZyCpQaEx6NNzJV6AMayl0phLrTmvJXPqIV1IuPMLWiEeRoTvktR2opt6WBhXNTflBSN46gfJjM4OfWD3/3DfUXt30JU3EfrcX9YjoB8bXv2vd4cZvevy/eiPt2mfHXeBMUGgMmJhmx2GTFqt37sSkrD8bjp5BTUYkLjU2oIxMSlxNOluPOky+W0iWwQnk/KQOo8IBKSuIWt6Aabn2Q93hscX60/3xB3CIjJdOiXbt2Yf369XjhhRcwk+UIjQGZJJFhEq2jlArEKmWIVckRq6K1DFFqpQ/BeOU2kaCkElXKIxgZOmFcDGbNnIalzz+LD957Fz9s/w4H9u8D/RDlu3z00UdQq3zrU2Duk7N6Nfz9wvlzmDplkpfgJcWqTC7H99/3bii/77huxm3x+00kLtsSpa0kKalJryRIfYlRXyLUd9u3btrmpGgHM8UtRLQQQ5p47jL+bM45LTmMX/E7Vo4AR4AjwBHgCHAEOAIcAY4ARyCACFCI/b9TiL0pu/QfDVk1Mw4XotHh/xDbwS18gHcL8jwKYBb+88gpKPTMk/uRQuI9AfBeIR+5fztc5BRO74jvkhaDQubdaHQ4UdbQiONV1dh/7gJ+KD6JD7ML8NS+Q5hq3Q1VkgWPk1lPvAFDdyVjqMaAYVoThmjNGKqzMnKTiDki8cjUh3Jb3q81YLhOj1BSLSboIdWRctTMXM6JCL3PYxhEJkH3ayjs24KRGrOXEPQlAG+l7aFaMkkiQyQjQnQGZoxEBkpkmDRca2a5Quk9wosUoIQJkcgPag0MU8JuqM6EEToL7tdaMEJjhDQ+EXdqdAjWGvBgggnRhhTMT0nHygOZ+CanAMknzyLjUhlO1dWhvLkZTSxVwpVT1e0WDJDI9Eg0nqF5JRZ2hviCzTkiTcW5SGsuHr0SVb4nEAgw4orIJDLvEks31Xa1tTWYMH4cZBHhUMhlULFcoRTiLhTKzxmtUiBWLZKjcrbdHkEaFRWJiXFxmDv3SSxfvgzr1q3DDz/8gN1paTh6pAiXLl5EQ0P9VSHZvv0HPwVppEqJyZMmMMOnq57Y5TfdLGfqU4sXsnQATOWqUkAlj8Cbb6zoci394UCRIKV1WyKTSM5WJaiwTSrf1uJk6lDxPF+FqLivP2DYW2Nkf19cglVfcU0j7jJnnZP8VMBD7AN4L8yr5ghwBDgCHAGOAEeAI8AR4AhIyKTpf4ggNWfin5KzEbY7G5UtvRfe2KMHBuKufIoY2syoKjcRBi6ATJKcFAstMKdupxsuhxN2hxOVDgdKaupgu1iK746W4KOMHLy0ez9mGlIQrkvAmHgdHt+VhL/G61keSl8V461EVF6PsYzSmvC4xoxHtGaM9DjIE5n8GKltNaS2NeBRjRHKXSaodpkQvsuMRxl5bMYAytXKyGQjHtYYMVqrx7hEA562pOL9vfvx98IipJw4g4LSCpyrq2c5QlucbpZD1t5Kp/do6vGTOQI3CgKMuHIKBKmLiCq7HbW1tTh37hwjpa61n88981S74fFiHtBopRwxShmilTJEysPZui1BSgTrmjVrUFxcjIqKClDuye4se/fuRVSkb/i7koXD5+Xlsepo7D1a3G40NzfhrTffYApXRpCqFYhSRGD2jGksn3SP6r+FTvYlSMVtkdxsb92ZMlSsQ1zfQlAFfChs1rvdsMOO2mYnhqXlVEuSiv+Z37JyBDgCHAGOAEeAI8AR4AhwBDgCAUSAFKT/RQSp8TD+yZSHUMshnKpvDPgDQEcNiA9TTAnqdsPpdgoF5B7vEJwLmH5PqIGcxMta7CiorIb19HlsKjqKVzIO48nde6Awp2KU3opHdBTabgQpGv9Xa8bvEqz4g86MoAQT7tcRiWfCw0wJ2hrmfT1IxVupTUFha8aDWgvu1VoRqrVBqrMgVGdGaIIZIQkmBCcY8FttMv6gSUTQTh1GxidBprfgacsefJiRh+1FJbCdvYDs8gqcbGhAmd2BZocLLlI4UY42tvbMEReFyHvkxT3kVDqam3w/R+C6IOAGcrKy8c3Wr/HR+x/ghefJLGkmFi9ezMjJa+3TRx9+wMyUyFSJQuNlEWHMZT4ibAyiI1V4cvZMrHjtZWzZ/CWSE3VI37sb06dN8SNVZbJwfPjhh6xp9rm71k54jj92rFhwsvcLs1dCq9V2s8a2p5Ea0omvtmxqJUhJIauSIVqtRFVVJQ/zbgsZKek9xk3iW+JrWrdHlorH8XXvIMBiFSgahhlFApH7CqolSUmcIA3gvTCvmiPAEeAIcAQ4AhwBjgBHgCMg+S995tDb009AYsrAPxqyDtxuPoScitreucvvRi3ig5igDKX8kEKeshanE1VNzThVXYf9F0vxy7ET+PhgFhbb9mByohnhGiP+qqFQ+GTco03EUK0eo+LJ2dyCxzVGPEqKRS0dQ9ukWrQgIl5wkx/uCYG/lQjK6z2WYToz7kqwIDjBjHspZ6smGSN2JYPytz6mNSI22YLZ1t14dd9BbMovgunseRyrrkVZYwsaHA44mHKM5MM0B0gl7PaohAVJMeNCiQ/1Kf7x8d2YfPwUjsANisCmjV9AHh4BlVwBtUIJpUKJuLg4nDhx4pp7vGvHz4gbH4tZM6bhhaXPYc3Hq7Fzx8/IzDiE8+fOoK6ujhkoiRXTd/LyZS9CqYjw5iFVKuVYsngx7PbuKUepbqqXnOSnTpnsR76qlQp8+uknYvO9sjYkJ3r7zlIIqGQszL6oqJATpO0g7P077POeuK+9tc9hfLMXEBCiZMgMkNIDAU/nFFdJ1nOClN+ycwQ4AhwBjgBHgCPAEeAIcAQCisC/6TOH/kf6SUiMh/CPxsyyXxsPwHaurBdu8btWRUdivwuNjUgpLcWWgiNYvucQphnS8ESiEQ/pDLhPY8R9OiuGaqwgcpNyVZJr/MPMLMmIRzRG9npogh6DEvRMrUiEHeUCpePIOGlYgh4jdAaMpDyiGnO/yAlKpOkInyKaHNE+7zbl/PQcI6YcIDWoWNoSr5Q7lI6na3Cv1uipx4gRO/X4y04Dxu5IxuxkC97ZfxDbi0uwt6wSJxqbUGW3o8lJbsluOB1Opgx2ue1wupuYUpiUww6Qggaw++b7pAlDGRXYoyM9PraaKokZZzuaU12bkfwojsCNh4DZaEKkQokolZqVSBaWHon9+/dfY2ddaKivZe71ZNjkcNjhcjngJtd4j1EZKH1JGwXh1q82g5zsxTB8tVqJ8ePHs1D/a+yA93BSIlIfFixY4DVQovpVSgVeeeWVbqUP8FbeZiM7KxPjx0Wz/hNBGqOSM4LUZrFwgrQNVvzl9UeAqFH6wc/pFtIHrTp2plGyO/e3gzR7fiMx598vseYM+pWpYHhAbw555RwBjgBHgCPAEeAIcAQ4AhyB/obAr6z5Q+/YexwSc06txJSNu5L248vjF/yfEHqZcRKrIy1gE9worq7E90eLseZgJp6xpSNKZ8HDOw0Y/ksi7t2ZjHvjDbhXa2KmRwIhamav79OZcb/HDZ4IPCI/H/CEyt+nNbJjhrchBIngI+KP6hMJQNpH57cl/26l18L4zMwMaZjOgCEJeoQmkJkUGSGZMZyZSllwR4KJFanOxIymHtCaWXqChzRGPMDIUIFMfoQMlXYlY+QuLf6i0eLhRAPG21Lx6oHD+LLoCJLPnkVJRSVq7JQV9CqL35teOy7vCfS23yHed3z3d3SEz8F8kyPQywgQwUd5GIWFvs3ExY2mxgZQvlAiGntjOXP6FGKi1B6CUsUIPsoPqtPG90b1ndZhNCRDRTlJ1QpvH8j1/syZM52e29EBYqj2ihWvCwZKkWQUpWRqUjJ+otymPcGPncvwd6O09DJmzpjm6btSaEcpx3fffuPpXu9cp47GyvdzBK4JAfo6oaAJ+pHQ7cbPZy9DYsg6IjFkHZfsK6b7Ncf/WgpS+tv9Kh8vR4AjwBHgCHAEOAIcAY4ARyCgCPzKmjn0v1OPQWLM2iqx5ePPyQfwTv4Jptzz3tD38rOjWB09wBJ9Zjh2DA/t0OG+BD2G6YwYqhPIzVuJoLzeY3lEY4Jilwlh8WY8EW/BQxobntAYMTZej8c1rUW5ywL5LgtGx5swUqtnqQqGJ9jwkNYMpdaECQlmzDVa8eqedGzJLUDa6bM4U9+AJodIENFTnQNuhx12lxMOUsDwhSNwCyJA318Ujn7+/HlkZx7Gjh2/4N1Vb+HJOTMxe9YMtr+VQO0JAG40NtRh2tTJXoIvRiUYKH36yYaeVNzlcwsL8hAdKRCLTEUaqYJCoUB+fn6X6+jowC2bNzGCVDSCoryoYvoAIlG7s7hdbkaukvN6Y2MjLl26gMWLFviF8tM43nt3lad68a9Sd1rj53AEehkBmo4sfQxpSd3YU1aNf086VCGx5EFiya34V3NOye8sObqA3hzyyjkCHAGOAEeAI8AR4AhwBDgC/Q4Bc6b0P6xHqiX67AkSS071b4yZ5QsPHHXXOoXQZZbksZfv/cVHXnqIJcOdQ5dL8UCCFUE6C0J0Jjyhodyhxlta0dnXhCkLkac0AxozRmgtGKa1YpjOhqE6C4ZoTRiuMWCYRo8QrQGjdJQj1IxFqWlYdTgDPxSWIO3cJRypqkZZYxNqHU40M3WLZ2KQcQeEBzmHT/A7k35y36Re/vTw6m4kBFatWgUKd1cr5ZDLwlmeTrYtj8CWLZuZoU3P+yt8Yz77zFOtBKlShihlBN58Y8VVNNY9b1ms4cyZ05g4YZy3/Ui1CkqlEsnJyeIh3V6bTSaGm0iQCgSsmqUPIBLatxBhSq/bLkRENzQ2oqK8HMeOFCI1xYqtWzZj1VsrsWTxQkydPBHRXgVuK9H7/HNPe6q6ss62bfDXHIE+Q8BnOtJmSW0TRiYfhMScRUrS0ttNOW6JJW9dv7tf5QPmCHAEOAIcAY4AR4AjwBHgCAQUAeAfJMbcTIkhY4QkreigJDnnZUVqYfPlJrtglOMWQ0h779HAW6NHIXGqtgFxWise1hgxTGvEaI1AkvY1iXgrtzdMa8IgjQkjyCQpPgkKbTJidUbM0afiRds+rD6Qha/zj8Jy6gwKyspR3tQCO/Ey7EGN/qGLRfnQHGAGWmQj7wlfFd7rwDDJc2rvzR5eE0fgxkCApvbs2bOhVlPouxAezsg9tRKRkWpMnjwZZ8+e7XlnPSrs9959x0tQxqrkIBXpksWLmIq1PdKw5w231lBdXYW5T87yCbFXgkLsv/jii9aDurl19vQpYVwqMXyfTKgU0LRxsidytLm5meU9vXDhAvLy8mA2m7F9+3asXr0aS59/HtMnxyFaHg7Z6MehCBsNNeVN9anXe33oGqmVmDljOhob67vZc34aR6BvEKi0OxGVmA6JOQP/rc/DnYZsSKyZ+oDeG/LKOQIcAY4AR4AjwBHgCHAEOAL9EoHkvJcl5uzHJbbszyWmnLV/MWUXFTc0sxx6jBTzqAB761FAVJAKCkM3qu1OLNDbEKo1IiTBiKAEMlK6tXOCtpKxZGxkxAitgeUHHaE14z6tGfdrLWwdpDMhSGdk+VfpnFFaEx7WmvCQN28qHWvGMK0ZoToT7tEZcEeCHlKtAcPjk/HIriREaI2YbLBhWep+rMnIxU/HjiPt3HkcqalFaXMLGimXIim1GOlJeRMdcLtdLDzewRRbLrjcpChmnvIs/QIZIjHulCYFU5PS+4LqmNSk3vc87wvXurdmEK+HI9AJAr7kfZtDGxsa4HJ5f6Zp827XX5aXlyMmUo0otQpRvuHnHvJNLo/Amo8/FvKUtqN67GpLIvn57bZvoFbIQCZDrKgVmDZ1Cs6cPt3Vqrp9XEtzE15e9pKQK5SNTwVSfC59/tlu1yme2NzUhCmTJ3rJXyIulUoFNmzYgLLSMuTm5MBkMjJF7qpVb2PhggWYPHkSoki5q1JBpaS8pSqo1GRgJUe0ijASixxRnrypfgpVzzWKjYnC6dMnxa7wNUfghkDA7++nx6hwrvUwJJZMDEzOrf9PfXatxJqT2C/vV/mgOQIcAY4AR4AjwBHgCHAEOAIBR4CUpLT8hH8cajiwJrWqDmBh9oJrOAVRB2qhml9L3Ys/aK14QmPGnxL1jAhsJRFvPbKUiM7H4014VGMAGSA9qBXWf403gQyQHtFY8KiGcoWaMUpjxoMawVSKTKeG6ayMQL0/3oT7dhnwyM5khMfrEZNgwkyTDU+lp2N9Zi5+OFKMtHMXUVRRhYv19aizt8De9skrUBeV18sR6EMERBJRbNLpsKO2pgZnzpxCVuZhJCUm4KvNm/DuqrexaOF8XL500aOAFs+4tjW1l5l5mCkUY5lCUVA/qlVyRJHZUKSSEacx0WqcKCmGm5TX3SRJxTycqSk2qCLGIpbyj/oQfIcPHby2znfjaCKU161dA3lEGGubyMYYZQQmx43rRm1XnvL0kkUCbp5xkRnU5IkTWC7XCeNioFYqoJCHszQGKqXcJ5doG+WuWo5INeFDxChty5mCVCGPYOdeqSZVwGoxX9khvocjcIMhsDKjABJDJkL0OYUSc27d7415nCAN+I0xb4AjwBHgCHAEOAIcAY4AR6B/I7By5W3/qd+/9odz5SzXG6kB4aT/A0eQ0nPIxsxcDNKYGUF6d6IeD2tIGXnrEaPimIggfUxjwsMaE8gpfrjOwpSgD2iMuF9jxHBSgGqNCNbaWG7WexKM+FNCEoJ1iQjTGDEx0YznbXvwUUYOfiw+gT2XSnG8phZVTc2w29lVY8y22+2E29UCl8sOO6lC6XoSScqJ0hvs8Zd351oRIJKSck/a7XZUVVaiqKgA+uQkbPz8c7z26stYOH8uJk+agJioSObArlLIWK7QiPAxyMg4dK3NeY8nwpKKJn4n1LIwULg7EXpE5C1eNB9KuYypK5nju0qB9995Wzi3mwQpjZNKUVEhlBFjmYM9I2HVShBZKDjZB/YD7Xa5sHPnL4gIH+slSGncsrDRqKgo92LT3Y333nnbT4XL1J4qhbDvKiHyIlEsrsngiRUiUZVyxERHYtaMaXhl+Uv44IN32TXyJUlpTny9dUt3u83P4wj0GQJfnziH3+gzMTApt1Biymm53VSQ0L9vVvnoOQIcAY4AR4AjwBHgCHAEOAKBRmDlytskhkNrVx89B4fLyUKrBYI0sA/giSdO417Kj6kx4Z4EPf6qIcLw1iVIh+pM+FOiCXcnGCFNMCJEZ8QgrRn3xJsQvEuPITsTMCo+CRP1NizbfQBf5haCMMq8LBChZS3NqHfY4XDa4fSEvxOFTdSoYJQEFjZPofMOIpJERlQkRwN7OfvsoZE31H8QIJKwtLQUBw8exI4dO7B27Vq8/DIRofMwbfJEjI+JRLRagSiFoDD0Vxq2GvOQCpIUpd1dRMLyk/V/g1oewXKBEhk3Y9oUJCZorjAckoWPRU5OVneb855XVVUJtTxcIEg9SktSRm768vNeMoPyNtXOhhv70/d4Q+yjVEpGDIc98RjS0/d0VxzrbYdISpWyVRkrEp5+ayJKfQopSsPDxiBs7GhG2s6fNwdvvvEGvv/2W1hMRuTm5uDsmTOora2B3d6MmppqzJ/3pI/6lAhmGVateqtXUi54B8M3OAIBQCCtrBJ/TsrAnw35dok5B3caOUEa6NthXj9HgCPAEeAIcAQ4AhwBjkB/R4AIUkvO2iUZx9HkoHyUTD5KHGlAl7yKajykNeKvWiPuSjCy8PJbhSC9TyuEx9N4aJuMkobFG3DvLgMe1yQjRpOEOckGvGpNxYZDWdh1tBiHL5XhbH0j6h0ORoAS+MyrxUEJP52sUJ5QsRA1SrJQSiPKUomKGwJrKr7dqh7lBGlA5zOvvOcINDQ0wGq1YsuWLVi+fDmmT5/OnNMjIiIgl8shVyjY62gyLFLKWOg5hZ/7hqD7EWxqylWpgCwiDJ9+sr7bHSSClJSrr76yHNGKCEYUEhk7e9YMnD93Di+98LyfMRCRcE8/tbjHJCaFuc+aNoW1KebTJIKU1LKUxzOQC33PnDp5AnEeJ3tqn3AmBSnlRhVJ4+72wWo1s+vS9noRrjRGKkRCj4+NxuxZ07HspaVYv24t4nftREF+Hqoqy+F0Uu5kny82lxtup/C9yH46cjvx6svLQGkQxHaozmeeXgKaa3zhCNywCLjdONJsR2hyJm7X50NiIYI0lytI+/v9Oh8/R4AjwBHgCHAEOAIcAY5AgBGgXKSW3PGj0/PrqlsEgpQeMQO6uIELzXaEJxkxPOH6hNZTyPtfKc+nzoB7EpPx+6QkSBMMINOkUJ0ZwToL7kkw444EIwYkUAi8CSO1lCuUcoZSmDyda8EQnRUDE6y4O9GKPyYYcXtiMn6XkIjgeD3+sjMZivhEzDNZsf5QFtJPnsGJmjpU2h1ocLlgd/tkeqUHfZeLsaJkeUQKUCKpSQ1Kb/kKQX0oAe8bdI74X0CvHa+cI9ABAiJpJpBWApkvsPzCCeL7HZzO1KJPPjnb4xBPuSYpt6dnzbYF9/gopQIxSgViVZQXU4FxahXUnvdpLZfJEBEeDplMhokTJzLVqT45uaNmO9/vdsFub2G5TEnRyMhKpRKLFyxEc1MzC/OPVLUqVikcnkK5Mw8fZnWLOUU7b+jKI1aueA0KFsIv5N4kAnHRgnlMJXnl0b27h9S78+bO9phEUY5PJRvXm2+83jOC1O1CYUG+N3yfyEuWQkClAKlCN372Cfal78G5s2fR1NTEUioIGPp987UO1ne37zaAL7/4AiqlkC9WIEkVmDF9CioqKlrP51scgRsNAbcLNU4XhpsOQWIswB+Zi30GJ0gDfDvMq+cIcAQ4AhwBjgBHgCPAEejvCKxcedvvbUc33JWejwuNLXC5nQFXjxLbV+d0YYrBihCdGSM1JozQGfo0xH6YzoQQnQn364Qw/7B4Ix7XGPFXjREPa4wYRWutERG7LBgdb2Gk6P1aI0K1JoRozBhORkq7DHhUo0eU1oD5BhtWpO3DF4dzoD12HJnnS3Gmth51jjbZXH0VTzfaQxnvD0egBwiIBCiRWufPnUV2dhaSkxKw+cuNzPCHSCmBPG2/EXtLC15/7RW/kGhR+UdrUoMSQRilUCCKSEM5qUdVmDphApYsWYKVK9/EV199BaPRiIKCApDrvG97vtvt96CjvW5UVpRh6pRJ3r6pFUq8+PxSOOwOVJRXYP7cuaxvYj+pr3PmzEFjU5NfHzpqoaP9P/zwA2RySiEgErAKTJwwDmfOBNbJngjJ5uZmrHj9FZZSIIYZIAl9WLJoIVPUdjvO3u1CdXWVH0FKuMll4fjm6686gqJb+/V6PVSqVmMnUpPGjY9FSXFxt+rjJ3EE+gYBF1pcLoy1ZkBiyscQfQ4k1kxu0tTf79f5+DkCHAGOAEeAI8AR4AhwBAKMwMqVtw0yHVn7u5QcHKmhsMM+0CG6gUa3Gy+n7GHKTEGd2bcE6VCtCQMTTBiWYMYDWgtGaqy4R0sqUCtTj96rM+M+rRlSrZUpSu9PMGBUsgETTTYss+3F2oNZ2HGkGPsuXMT5pibUkdJTfHJyAQ6XHQ4ySwKFzDvhdJE6193jsFuxCb7mCNxoCIgE5N49e6CURyAibAwLoyY1ZVxcHE6ePNlplz/dsN5LQvqSo+NioxlBuXDBXLz+6qv44vONMOoNOH6sBE3thEtTX8RCZF9PVJzU6aNHi0B9EPukUijw3qp3hJBulxs///ijt9/RkSq2rVAooNVqOx3z1Q7Iy8tj6QWYmtaTh5SUnNlZPc9xerV2xWtJ1yNaSXlXW8PUp02ZhJaWZpbu42p1dPQeSxPicmDq5IleUpkwU8jCseL111j6AJbqpaMKrmF/SUkJoqNbrxspVans37/vGmrhh3IE+hYBmv+UT3zR3lxIjDkYqM91SWz5PwX4bpBXzxHgCHAEOAIcAY4AR4AjwBHo5wisXHnbvYZja//ZmoOUshqP3TkZ/wRuISqR3NW/PJCJYRo9gnRmFu7elzlIH9Sa8BCZQmkMGKbVI0ibCKnGgId0FkQm2jDLtBvL0zPweU4BEo6fQc6lcpyvrkdVYzOaiHBhdKgLcDmE0HjKAeohlyk83psS1A1QWjz2duAg5TVzBK47AiIhWVx8zC8nJ5GK0dGR2Lt3b6d93PHLz17STCQjY6LV2L9vD8rKSlFfX9djsrPTTrRzgF6f5Oe6rpIr8NXmVjf06qoqLFow3894SKlUYv78+airq2unxq7tItVtpFothKAzgpRc2+UwGPRdq6CbR4kE6c4dPyOqDUEaGxOJqsoehKiz5Mpg6lSlotWoiaUPWDgfNbVVcFO6kV5YqqurMXnyZC+xTXOK1Lg//fgjq10cZy80xavgCPQaAhTJQz8krMs+ConhMO7U59ZKDDkT+/ndKh8+R4AjwBHgCHAEOAIcAY4ARyDACDCC9MiHEksuvjtzQSBIyQm9127126uI8mu6kHzkOAbvTML/6MwYHS842DNTI60R92qNzOBINDqi/fdqTUxxSmt6Te8R0UlFJFeF48wYrqViAoXSD9UaMVxjxH0aIx4kElRrwOMJZkQn27DIsgfv7NmPr7JyYSw+joyLl3GqqhpVLXaQ/lNM8kmkrou/cQ5YAAAgAElEQVTMWsgIBC643C6m8KAcoaJrPNOQUr5QvyLmFvXqS9sDpN/sE2hkEVVh3W8Gf4MOlAyIeosoonrKysoQHSUo9USSk0ipX375pVME9u7Z7UdEknIySqVAYUEeO7e3lIWddqTNAZu++JyZBnnHo1AiUZcgHOX5aO/c8YufIRCFditVSnz33Xee2q7tO4CwbGlpYerbKMqx6lGQUvj+37/Z2qaHvftSnA/70vcy9WgMucmL7SvlKCrI73aDRPzQ8tOP25lq1FuvSoGJceNx7uwZz/dut5vwnmi32zF/3lxv36ktwu9v69axY8Rxek/gGxyBGwABusdwuxyIP34ekuQD+L2psOU/TYWKAN8N8uo5AhwBjgBHgCPAEeAIcAQ4Av0cATJpsha8KTHlYmXucYEocVFgeIAXlwtZFy/j3l8S8b86K57QGDFcJ+QivVdnwL26ZIzSGjBSa2SGSCOI7PQQpESCkskSmSWNIqMlDRGhFgzTmjGEjJO0FgylPKG7kvFAfBJGJxnxpDkdbxzIwaaCI9CePoOs0lJcqKtHjcOBFgp99w2RZ0P3p/KI/KQ9oq7J/11O9DFsiAtmhlICWqSyZcWDL71HYYNti3C0iHDruWzLU2eAZ2O/qZ5CzUlVd+rUSexOS8PPP/2Izz7dgIry0l7DoLm5CZPiJvipSMkoZ/369Z2qP4uLjyJuQmxruDqZIskjoNm5o9f6d60VEYG84orcqGocOXKktSq3m+XVXDDvSW/fI9Wk9lQwt/sLF86BXOmvZSHyjtpesGChD8FHRKkCH7z/LhyONi7u11J5F48tKSnGhAnjofbN46mUQxO/s4s1dHxYfl4u1LIIRCtl3rlC4e+5uTkdn3QN74j4LVv2ks81EfKoLl+2jJk/XUN1/FCOQN8hQD+8upzILa3CrxL34t9NBa5/Syua2c/vVvnwOQIcAY4AR4AjwBHgCHAEOAIBRmDlytskqUWrJZY8PLk7B3Z6BGAh5AF+FnC5cLG5CaN3JGKAzoqHtEbBNElrwuMaM2S7KOzeiEeYcRKZIVEhEyUbRmqtTBE6SJOE4PhkPLBTjyc0JoxPsmK+LR3vHMjE1rwi6I+fQu7lcpwls6TmZjQ7ncyECkRUUOGGSb14kZmulrS1LDSQQmSJ4CSlsFgcnm06RtxHa9pPxe4ppM4V8hLQkXQsEUtEwfKlpwgQqTdnzmxMnjQRMVFqQRWpUoDC4ntzefaZp5jjuagOVCoVWLZsGRrayRfq225FRRnmzJ7pVWtGq4kgDcOa1R/4Htan2zU11aDcp0R2iuOJi5vIiGaxI6ISMcVq9gmH9xgrqRTdMh+iOqmsWLHCi2VUpBAi/vRTS1jovtiu2I/eXldUVGL27DlMCSuOnXD44P33ut2UOK7KigrEqJXMBIryqlL9FGZvNZu7XbfviWI7a9Z8DN9QfmrnySefRGlp7/0o4Nsu3+YI9BgBF2B3u3C5qQV/SN6L/zTk1krMWTMCfDfIq+cIcAQ4AhwBjgBHgCPAEeAIcAQk5rw4iTXfLjMeRIWTyEOipQK3MKrL5UITgOlJpP604nGNiSlFhySYcXuCGbclWvDrRBt+n0BO9xbcz5zlDUwt+oTOgClGG15M34/P84tgOX8R+TW1uNzUxBShdlIssu7Tv0SEOmGHAy1wCsUTFh+4EfbDmolstrtB0mOXg1SiQAvxnAAcpBwlstRN80pQ65Jil6l2iQSitAXsMrkZb01TkM6nwnK5EtnqY7rTD9HttSGTIlCtVqPV9EfB1HupqbZea4MqWr9uLTNoEkk1lUqJmTNnsvD7jhtyo6G+Hkuff9ZLaEWrFIhWhOPpxQvhoolxHZbTp09hyuSJXpUjjYlyi/ovJJ12wt7SjGeeWuwleMXxkyHRiRMlbB6TirerxCYd99VXW30c3wWSlgjuS5cudbke/752/RUR2kuXLgUZToljiVQpsHjRgm6bNImtNzc3Y0rceIwjElwM31cp8O22b8RDerQWMd61aydkEWP9Ce4JE5gCWDymRw3xkzkCvY0A/e10u9DsBv5iPYjf67ObJaa8b/jdKkeAI8AR4AhwBDgCHAGOAEeAIxBoBPQZj0hs+bVDdHtwoqFZUO/19g2/T31COLagCHx9936M0JKC1MLC5UftSsLIHRqM/HknonclYrExFe/tz8D3x07AdOESjlbV4HJjMxpanHC1ECEnBHKDVIfEsjHTJGLbiBwVCDlSMjLGVNglHMoFiT5XpOebpDwmi68W36rsdWi6dB4VJUW4mJ6C4/E/4ezPP+DE379GyTdbcfybrSj+ZiuO/vgtzibEo3x3GioLCtFw4QzczlpvTZTugS4dXTJOaHhh6dYGmf7ExlIIu5DTkkKaFfJwfPft37tVX0cnWc0mhI8d7SWl1GoVYmJi/MPS2znZ6XSw8HFR8RelkiNGGYGpk+KYYrOnbvTtNNnprsyMw4iKUkHtIfGIKHzllVfanMe+1dgsTd+zG2Fjn/ASikT+kUP7hr+tZWH21zIGOtZqtWLsmNHe+qh9uVwGcrgP9EIh/h988AEU8lYXezKJmhQ3HrW19Inv/kJ1L5w3B7FquR9BuvrD90HzoLeWrMwMRISN8VP2Un7YlJSU3mqC18MR6F0EPD8qUqUz9ufhblMeJNZ8faBvBXn9HAGOAEeAI8AR4AhwBDgCHIH+jQDwD/9uKfhIYivE75L24UBZFSNIA0lE+RJd2wqKEKM1IM6Yivm7D2JDdgGsJ07jZHUdav2cjEk9ZgfcVJwedQWFZVMYt2AqRSQdEXTNwpFCBD2dRopEthJCviloW9SY9u5TzS1Qm4fnoZWDUZKEnOg65WEpRXxpuG4X7DXVqDt5ApdtJhz54nNkLFmE3QoFkkfcD600FJo770LyH/8Iy5/vhPHOu6C/m8rd0N91FyvGu+6E/s9/hu5PVO6BYZAUpntHwCqT49CixTi2cSMupaah9uQJtNRUC0S4B2qPRlh4xVImUM89/fRsCjv4v4RAY2Mj5s2bB6VHEUjknVIegddfI8Kv9wC7eOEcZOFj/UgphSwCe/fu6fRCkIJQRXkp1UpEU1HKMC46kqUBENSXnVbRqwfokxK9ilbqE4WYf/HFF6yN1u9Jwk6k8YGXly/zksOkuCSc4yaMQ3FxMSP5W8+7elfpuDNnzvgoSIVQ9LCwMdAb9J3mdL167V17d9u2bf4KUrWCpWc4XlLStQo6OIrMmlaueA1qWTii1KJCVYGnlyxCfX19B2dd++6qyko2x0WVKl3DiIgI/Pjjj/wHl2uHk5/RFwgwgpS+T4DXCk/iP005kFjyvurfN6t89BwBjgBHgCPAEeAIcAQ4AhyBQCOwcuVtv7UUrP5vcyEk+gz8ePYSYBcoxEA/BxD1VuOwo9LhQKOLnLQD3SKvvzME6Jo0iOHsDsqB6GIkjNPlht1NOVztcLU0oiE/DyVbvoJpxgxo/zISSYOHwBoULJRgKWzBIbBJe1iojmApq3PP3cGwDBqMxAdGwTJ5Coq/2IiaY0VwNtXDyQhzCtUnvlagvmkcHm2xQPvR3BJLZyDcwu+Tau/tt9+GXCYQkKQgVSvlmDNrBlrsfvrfnqHgdmFcbJSXJCQnenXEWPz84/aO6/V8/lNsNkRHURoA6qNInCmxL53I1VYSsuOKevedTV9+wXJjRqoEFaVCHoGERI+DfTtNEalZcvw4SDUrEKrCeUqFHKtXr+6yORDVQ4VI7fHjYllddL2oTllEGDZu3MhMnNrpQq/uSk1NRVRkJGuX2qY+kML34IH9PW5n69atCA8L86Z8IBJzyqS4XjUNo05OmzoZkSrqu0AwkwL3448/7hOCuccg8Qr6IQL0Y66D/c366vQFSCyZGGQoSAz07SCvnyPAEeAIcAQ4AhwBjgBHgCPQ3xH4B4k1+7nbjXmQGLLxUdFJxkEQuRTohVpguSaZJ09rnslAt8vrvzoCZJwkuNELyluX3YGGs2dxXqtBzqsvIUU+GrYBg2D+411IGTAQqcHBrNhCQpASEtpzYrQdYtUSIoVVKoVNSkTpQOhJdRp8D9LCxiLntddxXm9EzcWLjDCiecXIURcpjVlaVKYgZhObpV64+vhv9Xe3b9+OiIhwL+EluK3Le9G0RvjuWDB/rldBSkrQKHk4Ptvwt46VquzCuXH8eAlzsvclSMm8Z9fOX/r00oih8O++87ZfTtGI8LHIzMzsUH1I51F5840VkEcQ+ecxayK1rkqF7OzsLo+DCFJann36KaEej1EUhbyTeRM52Qd6IdVrXFycdxykoKUw+507en49WPqAsf5KY1I0F+b3bvqAV19dzvosqkhJQb18+fIuk9WBxpjXzxFoiwC7B3MDhrIKSEyHcYexIKG/36zy8XMEOAIcAY4AR4AjwBHgCHAEAosAudin5ay93UwEaR7mZxSy+3ThsbztLXsAXntIkT7gYwPQ+VunSiJiWPgyY6yBFrcTzVWXUJpiROGrL8L40F+QNGAQbINCYQseAlOoFKYQKoNhkg6FRToUVmlgyFFSoqYEDUNq8DCkBA9FSnAoUoJDkBYkxb6BUuweEISke+6G8aFRyFuxAqXpaWiqrISrxQW3wwWny4Fmt4NlpGV5am+dy9atkaSnp3sVpCJ5Fz52DMtpKRJy3aq4zUnvrHqzlSBluURlWPHqcrS0XEWp6gbqamsxe9Z0RKpaFaREkH66Yb2nhc6/ncT5zOa0OLd91m262u5LqoPUm88887RXCUvkYETYWFw4f75DglSs7OKF8xgfG+09l7BWKpV48803GbEp9k08/mrrdWvX+JlEkTp14cIFIBOlQC81NTWYM3u2lyClcdD1WP83Irt7lhf45MmTCA9vVZBSOoKwsaNhNup7dVhfb93MroOowKUcpORkX1lZ2avt8Mo4Ar2CAAuxF35Lyq+uw+3Gg/iNqVAX2JtBXjtHgCPAEeAIcAQ4AhwBjgBHoL8jQARpasba/7Hk4jZDIcLTMltDknvlTr+9Shgr6gmX9QuEbu9gvq8PECAySKCdXKg6moui9euwR62GZXAIjMH3IDlkICNFU6QhSGWh7xT+TkTlYEaYpkiHBEQ5KobpE/lqCaEymBUiZo2hodAPDoUhVIoUqRTW4GCYB0mRMvg+2KLHIf/LDagqKQTcLSxckeVU7Zxb6wO0r28TJ06cQGxMtB/hRSHbBoOhU9LvWnr+zdYt3tyd5EYfq5IzU57q6qr2Q5vZ14JwgV5c+izUygim+iNCjojJ11ie1K73gMjDixcvoqioCBaLBT/99BMjFImY7Opy/vx5zJwx3Q+r2JhIRvJ2Vg99pjZ+/ikzwRKJaDLHIpL00KFDrAt0TFcWUmuqPLlMGR5qFSZNmoSysrKunN7tY8T+vfjii35EL12Pl19e3u16xRMp16igThVSB5CamXLXUloDsW3x2J6sU2wWrxGUcC3UDD8iaPnCEbjhEHABDpb624WzTc0YbjkMifXoO/39dpWPnyPAEeAIcAQ4AhwBjgBHgCMQWAQYQZrzt38xZVf82pBzfIjpoL2KnhaugUTo3sMFEQNCIWquazRB91riZwkIMLRZiDkF0ZNRleB3ROg7W+pRmXUAOStfh/7RUdAPGITdA4ORQvlEpaTWDMXeQSFICw6GKTTIS4ZapCEwhwhFJDMDsbaEBoOKjYXZUz9CkD5QyshaM5Gn0iGwMiXrEFikoTAHBcE84B7onxiNjHfeRmVBLpwOUpFSnlIXHG43M/QiwWx/m3vl5eWYOdOf9CNF4ObNm3vto+Jyu2Exm1iuzBiVAkSQxqgVmDg+FufOnSXZYfttefaTk7lKFeHNQUqEHIXsNzX5KyYdDjvq6upQUVGOI0cKkZaWih++/w5rPv4IL774AmbPmoXY2BgoFHLIIiIYYXotxFtWdjbGjYthBCmpD1UKGZ595inWd7EeWgvbHjMz78jcOH36JCZOGO8lF0n5SeHxixYtQHNzM3O19x5+lY39+/f5hfkTyRcTrcapUwLB1wGaV6nx2t5a/dFqIQ+rJ12AWqXEvLlzmcL22mryP5pI5meeeQZEHIskMoXYv7lyBXOyFzH2P+vaX5WUlEClVCAyUs1yw6qUKqjVahw8ePDaK+NncAQCjQApSNnXiRs1dici07IhMRf8ENibQV47R4AjwBHgCHAEOAIcAY4AR6C/IwD8gyQ1/z2JJbfgN4Zs7Z+TDlUVN7X0AUEa6CcMXn9bBJrhBnlDO4mEcrjhcDvghB2XczKw/5nnkHbfKBa2HgiC83rUaZWGIHnwQFiCgrDn3oewf+kLqDyWQ9YXcDhcLNqemVB5MpS2xetWfE2EE4WNv7B0qZeQEokpCv3urYWIr4L8fMjGjkasSsYIUmqHzH0yMkg9eXUV53ffbYNSLYNaLRgc0blTJk1AUWE+jh4pgj45EZs3bcRbb67A008txoxpUzGBiEyWo5NyZLaaO4njI1IsL+/aclvq9XqBWCNiUKVgOUU/3bDOC1NbAs/e0gQKrT+wfx9++mE71q75iBkEte0PGWPt3bPbW09nG0ePHvGmKxDGo4BSEY596UIdgSJIxfFt3/69H0FKfZgYNwEXLlzorOudvr9u3VoQ4SpeJ8oTumjBfDQ1NQlpPzoi0zutWTiAxnD58mXIZDLmXi+TyZlq9dlnn0VGRkYXa+GHcQT6FgH2Del2w+50YdH+AkhM2cn9/XaVj58jwBHgCHAEOAIcAY4AR4AjEHgEjFnjb7Pkt0j0GfpfJxyA7XJ13z4J8Nb6BgFypHe40eLJb1Z7vABZr78Ew8hRntyiUlhDBMXo9SA0A9HmnqBg7AkaxEykjEFBsD74APJWrULtqWNMt0xKR3K+J0VjoEimvrm4XWuFyCIiL1d/+MEVhNe8efO6VkkXjqJ2yspKQc7vMcpWglQWMRY67S64Xc6OVaQArFazhyBtJToFh/MJGBcrpAcg1atSEQG1QsYIUSIh6RhSeopmPIIBlbBfpVLCaDR2offCIYTTli1bIJeRklUJtVoJhSwc+/buZiTziRPHGRG645efsWHDOry87CXMe3I2Jk+cwPpAJCgpTkXiz2+tUmDWjGlwOlqY+lQkIjvqXOnlS4wAbiUSFVDIx2L799vYKYGcu9Q3q8UiYOBDPEdHR2Lfvn0ddbnL+yn1QVsCefKkiSw/aGe4dKURqoPUur/88gtsNhuOHTvKDMmIgHU6nV2pgh/ThwiI15zWYunD5m+YpugzTeN3ulz48MgZSAyH1wf+ZpC3wBHgCHAEOAIcAY4AR4AjwBHo7wiYcv7yW1N2psSc65YkHcY3hcdvmIcE3pHeQ4BIKbvbCWdDDU5s3gTTfSORNigIhsGDoB8chJTg1pD6QJCV16NOi3QYkkOGIXHIUGYotXuQFNagO2Ea+QBO/f3vcDU3sVxvRIaJD+a9h/iNV5M4xm+/3QaFXCD+ROIuNiamVwgjaoPwJIf1J2fPRIwywqsglcvC8dHqD1i6A7EvV6LkRtGRAqij5N4cpGIfu7IWCVIi3UTSVEVEqlqFzz/feGVzHewhUu2NN96AQi6QnES6RkcqMXfOLEyZEMvGFKWUQSjU11Yyt7N+Uh8jwsbg+2+3Mcw7m38N9fWYP3eON6crEb8KeRhWvP4K630gCVJqoKiwENFRaj+yl0LWd+zY2QF6Xd9NpmEs/N0Tvk/YUVuU/5WWjudJ19vgR948CND1JuJa/B7pl9ffk/pFwMCJHy9U4E/6g9ykqb/fq/PxcwQ4AhwBjgBHgCPAEeAI9AECpoI//sGYd0BizIHEkIn307M7CYC9eR62eE9bEaCQvdID+2CWj4Yp+C4YQ4JgCaH8oiHYHRQCK+USlYZ484teD0Kzt9u0Bg9BavBgpAaTwZMU+sHBsEoHwxYUBD0ZO02IRW12JgOpvQfxQBNPrVenb7bEMVotZhBZ6UvkRYSH48KFi73akfdWvYVIWRiiPSHUFGL/7NNL0NzceJV23CgvL8X4CdFQqVpD7H37KmyLeSsp3FyG8LAxGDvmCbaeMjEOLy97EVu3bkFqagpKio+xMGsh7+fVw/vFjlFu00WLFkGp8O2DgoXakyqWCqUPoBJ1lX4q5TKEjR0DWotjEEncqVMmg4yKiCC92uKw2/HWm28wBatQB5G/MsycMY3lMQ3kPKW+lV6+zELqiSQmJS31gfK6rl27pscEJplotSpjqW7K9SrH/v37rwYJf+8WRoBSN1DeWFr6pcpXJEgpzsHlhK2qEQ8YDyf0wd0gb4IjwBHgCHAEOAIcAY4AR4Aj0I8RYCZNRatvN2bif/TZkBhyMGrPITgo7JgvNw8ClFiThc6T+ZKQY9Rtp3B6N+yUabSmHEc3fIydA++BLYjC6KWgHJ0pwaGMEE0hZ3qP4VJvk5TXsz4alzg2Gq8thNzuQ5EqDWXjNwcFQx8cjJObPoW9vhaOFjdanA6mtG1hVlZOIV3m1fmrm2aeiARpQX4eM/3xVT2OHfM4yO1bWOjz3/odQOcJhYCg/Z41U3s5mFHSpUuXcOzoUezZnYZvt/0dK994nYWbE5nWGvKuxKS48aiqqrwqZqQ+nTdvLpRkrOM1BhIUpUSmRUVGYsKECZg1axaee+45vP/++/jhhx+YO3xVFbOZu6J+cQxXvNHBjrNnz7Jclf7knUAOEjk6Tq1gJCltR1G4v1IJCuOPjIxEXFxr3z788EP8/PMvWL58GSMCBSyEcZFy8ptvvumgB627iST5bts3zOFdxDNaKYNKHoHKigrPtWm9Xq1ndr4lzglx3d4ZdrsdCxfM9eR4FTAg4nj58uUsfL29c7qyj9osLS3FuHHjoFCQiVIkYmJiMHHSJFD+V1qu1q+utMGPuU4IiOlLWAoToQ90LSnvs8PezObtmdOnkZeXi6SkRHz+2afMAG38uFiMHTMac+fOYSfR8f1u8Zg0tdDAXU4cbWiC3JrBCdJ+fKvOh84R4AhwBDgCHAGOAEeAI9AXCDCCNH/tf1jz8TtDdt1vDLm4w5KO+hZi3PhysyAg+JjQg6TgT19PhkxuJ+BsRlnBYRhUKpiDQ2AcHAKLx5meEYa3mGK0e2RsKEyDQpA8bhzKTxbB4WoG820SeUAX0CLQzjfLdOi0n5cuXcSUyRP9wsJlEWFYv26N51yRCG2tihzjKdS7vLwMJcVHYTYbsfHzT/HiC89j+rQpjARVq+SMeKX8oGzbE+ZO2yLRGR2pwpkzp1sr7mDr7bffZqSjeB4Ri5TfM37XLhw9epTlqGxpafGG41I1nYWqd9BUu7tzc3MZYUeKRrEPtKaxRasEgnTSuGjMmT4FLy59Fp988gkSEhJQXFyM8vJyiH0T1aG5OTkYT/lTPUZSVBeRrxMnTsSpU6fa7YN3p9uF1BRra1oElQKxKjnCxzyOgoL8HpOIXVHWrnp7Jbu2IhZE7s6dOxcdEdLevl9lgwgzUtB+9tmn+O6775hpEhHt1B8iyQVCrXvE71Wa5W/1AQKU27mluRk1NTW4dPEiDh86iJ07fsG7q97CogXzvKZq7LtCKRc+Fz5pKsbFRsHptAP9lCClb2A7XSeXC+ccLsxPL+AEaV/cE/M2OAIcAY4AR4AjwBHgCHAE+jEC5GJvKXztn8y5kJgyyu9IzsE/mvbhYn1THzxC8SZ6CwHyo2esHuV+dDnRBCeaG6tx4rtt0JMJ08C7kCqlPKOkFA2FmcLpQ26tcPrukaOCitYSGgJj8N1IfWAUTu3aAYe9Cc1wwU6hz0yF6/LRU/bWVbt+9dTW1uCZp5f4E14KGZ5+ahHsLc2orqrEmdOnkHH4IBK0Gmz6ciPeWrkCixcvwMS48ew8CmmPCB/LSDtfJapIoFGezNZtQXVIr4kQyc3N6XTw27Ztu0JBOnkSOacLuSmpAl8CjbZ7czGbzVCpiBwVCFIiaCdNnIDPP/sESYk6HDx4AKdPnURdba2f2lbsg9g3WhNJSirM995d5ZNH1KPEVCoZuSqORzzff+1C8bGjGBcTxTCNUikwTiWHInwMKF2C2IZYR3tYUKhyY2Mjqioqcby4GPv2pmPHz7/g008+YSrckydP+jfZ5tW2b772U5BSTtcukbtt6unqSxG/rh7Pj+t7BOga0bwikru8rAxHCouwJy0NP27fjrVrPsbyZS+ynL3jYqLZ9wR9Z8hlYew7QPzO8FVUi98XtC9szBO4cOEcQD/09btFMA1kP1O5nah1ubH08LESiTn7dYk5N0pC92184QhwBDgCHAGOAEeAI8AR4AhwBAKAQFJulMSc2yIxH8bQpFxIzAeRXVnX7x5JbuYB0+MUBdcTOep2NqG5/AKy3lwJ24AhsEmDmRFTarCUEaSUd9TCwus5QUqk6u4gIT+pcfBA2EKCoRs8FLkfvYfm6lK0EJ5sYtCj6q2zUE7L1R+8J7isi6otlYIpHCk0fu6TszA+JgpqIjPCxyJKHg4K6SZiTiQxursmglSvT+oUzEOHDl2hICX1aVZmxzljO630Gg4gRaMvQUr9fvXlZddQw5WHHi8pBpG8rdipWBuTJ09mytMOSUG3kAd01szpXoKUFKSRShm2frWFNUQkLBUirEiBSSrW48ePg0yQdu7cib+tW4eXly/Hk9OnI1atgjI8HOqICKiVSowdOxaJiYlXdthnz+FDB0Ckt5rUfh71K4XEZ2Rk+BzFN/sTAjRfs7Ky8Nwzz2DGpEmIViqgGDMGalkEIpVkAkdzxbe0/lDS+hlo3RcVSapqwfAsPGw00lJtcLv6YzSL8MMc/fGxu11MSfpuwZlSiSHzbYk5+yPJT+n/KlmJ2wJwN8ir5AhwBDgCHAGOAEeAI8AR4Aj0cwQScx6U2Ap2S1JzzwwxFZ2XpOReSDhfzp5KWEZLxhD1rjqrPz1E9vpYPQYOQrZRUja64XY4Wd5YCsmrOXUEe+bMhkE6hBGhpBQVzIqEfKNEjhIxSOZM3VVdtj0vxbGTABcAACAASURBVEO4Utg+mT1RsQVLwUhZqRT0PilXGTkbIuRATZVKkcZI28GwBQ+GNWQwLCGkbqUiZQpXi3SIR/VK5/Ref/3qYkrawUjxmDnZpINgDAnFgQUL0XT2FOwgBaAAuhh4TuubXdf07d+/ZkqutkQFEYFUIpVyFsZNJkQxXjMiMgcSVZXCmpSEFCoul0VAFhEOMnuifdOnTcXTTy1h5j5iHk9ShpFybPPmLzr9WJCLeXS0oJj09lGlZGHsnZ7cgwNEVdxHH36ISGYuJShIydTqk/Xr4O6hou2zDRugptyqKhWi1GpERqqhUCrwwfvvs7B8av+KxeVCY2MDXnj+OUZSR6sUiFYrEKVWYOWK15nLvM1mxbffbsPq1R/ixRdewJw5szFxYhyio6IY0UymSmR+FKVUQDyfCK0otQoRERHYuHHjFc367jh//iyioyMxaWIcFi2cj7feepOdc+LECd/D+PYNigDNK5pawtp/jhGpXldXi6rKSpw9ewanTp4C5QetKC9Hfb3Pj6V0mv+pOHDgAJvPlIeXzNhi1EpGlNLcjGSpNYR0G+w1+65QMeMz4bsiDAq5jOXsXbhgPlauXIGNn38GrSYe+9L3MiU75d9t7yNxg8LcS93yAO0CHAxwNzaWXHRKjBmn/39zXsG/mjKelaSfWi0x5QX387tXPnyOAEeAI8AR4AhwBDgCHAGOQAAQ2J37W4kl7+7f6bIGSMyZ0s1nyorpqaQeTkqBRRTRlU9GvfQowKu5RgQ8Bg4OuJjhBZlYOB3NcLpcqMwvgC1mHExBAxkpyYjKQBGLPvVS6H5qcAgjQBkhK6XtUBhDQ2EODYWFnOODhyJtkOAoTwSlWRoCE4W2hxIZKpgm0X4LKTqDg5ny1Rx8LzNWIhWsH6np03ZP97eXi9UUMhjGQYLLfXVhDpxugDhS5oXl2WYGGtd46W6kw202i595kpeE9JgikVqUVIqMIFXKEK2IgFohg1wuZ4Y6pK4kQ52pU6fiqaeeAuUM3bx5M0wmE7Kzs3Hh/HlUVFRgxYoVzPFcrJ/IVwq97WxpampiZJx4Hq0FcnVzZ6f2+H0KGX7u6SUeh3pBNRsRNgbxu3b2iCB1OZw4ffIU4saNR6RShSiV2qvGnDAuFrk5We32XVSGfvDeO4hShCPaJ6drTLSa5XMkZadCHgG5PMITwtyqzBPTBAhYyhHFVH0yRKplDFMiaJctW9ZhDlci1ShFAKlFKRSfriu95svNg4CLKTFdcDmdqKqsQG5uNuJ37cD6v63FK8uX4anFC5lyfPq0yZg6ZRKmTZ2MJ2fPwtOLl+Cdt97GCY+rfFuClPLnTp40yS/9AptnKgWU8ghW6DMfHalmKRnmzpvHzL02bNiAHTt24MDBgyCSXczbe/Mg2rc91Z8tg8R0EAONefgnUxYk6acgMeYtCMDdIK+SI8AR4AhwBDgCHAGOAEeAI8AREBG4Jynpn1/JP1FIt/+NcHgI0jaykb59NuCt+SBg9xgxEWfN/CuIsIMb5TmHYH30MeweFIwURjAGSHHZDjkpusWL61RSpwYPhiFkKKzSIdgdNBjpA2mfQIyapaEgEpKI0713DYD5rgHQDgqG7r4HYFNGYfcjj2P3gEGwSod7yNMAKkjbGY9VOhhJQ0KQNigEe5+QoTR7n5DCgK6DJ93rzf6JKMjPxfhx0T7h3q2EGssPqFIwl3Q55RkNH4Nx0ZFYsGAeVq1ahZ9//hl79+5FSUkJyFSnoaGBhXaLYd6+a1ImRkSEt7ajUmDq5Ik+M/rKTTqfTHrIBMifIFVi1aq3WVtXntXzPUQEUttlpaWYOmk8I4iFHIlKjB3zBHJzsnuUE5EIUlq2ffN3qOQKL0EqjFGBd95ayYxtOhrJ11u3sLQHMX75XUnVey2pDxRQKWWQRYxlOWSJvJoxYwY+/vhj7zUkHHwXek0qQ9/r6vs+377xEaAf0tL37sGqt9/E7FkzWDoNNrdVpCIWfnxgKRTYXPLMJ/aeGmqFEjlZ2cIgfaYGzQsiNkn9SaZdvp9VMiR79ZXl2PzlRlhMBhQU5OLs2bPMtMnXwEz8zFHlNL/40j4CGeXV+D/GA7hTnw2J8TAkKUchMeRPFO/b+JojwBHgCHAEOAIcAY4AR4AjwBEIBAJbbf8SeaiwsNkJtLhJp0jqOZ+novbv3/nePkLASVfE5YbdDVR7DITKDuyDZcQo7B54D1JCBsIc2reEoqji9BKk0lCmYCWi1hoihSF4ABIG3IWEO+9CsjQY+lF/QXpsFPKfWYKCzz7BiQQNyrIz0FB6HvbGOmSv+QCGoAEwSyn0XQyz7zvCNy2IlK5SpAYFwRwcBMPox3A5O5MR0aQipc/EzZ4Zr7T0MmZMn+pHahDBMWF8DJ55ejFWf/A+vt32d6Sk2HCkqBAVFeWw21uuicQgwsNgMCA8fKxPOwrIwseivLys3XBf+hgRaULl9VdfEcL9I4Uwd+rfU0uWMOd0er+3F7HdwsICRg6TelYkSJUKGS6cP9cjBamovquvq8PUiZP8CFKRlN63b1+HGBsNyVCHj2Eh8r5kFG1H+WAUqSLSVA55RBjCx45m69joKMyfOwdvvP46Nn/5BZKTEpGZcRgXL15kBDcnp3p7Nl2/+uhaEqFNCxlzUQ7aBfPmMpUnEeICoS4Qmn7zxqMe95tbShVio6Jx9sxZYUA+Hzv6vJCS+PXXX/OoloU6qX7KY9xQX8+iHK4fErdOy2fqGzEoJQO3G/IgMWTijpSj+P+MWQ8F4haQ18kR4AhwBDgCHAGOAEeAI8AR4AiICGy1/ct/pGUUljW2wOmysxyMDp+HolvnkePmHAlLd0AEKYBmONCQlQnD0BFIGDoE+wYIeT6vi0N9cAhSgqSgkHWddBCSpFKYB49A0kOPIXXaLBR8uBql5iQ0nisBHHVwwokGSuFAhJjLCThc5EiBZjdwbOfPsAwayMhVq3QoUoKF/KkiERvotSlEirQgKUwhwdAPCcaeQUHQ3DsClXnZooBU5Lpu0knkQlNTA3OyJ8LElxB5c+UKvzERCUKES3cISTqHwrK96jJG3Ckw+olH2X6RxPFr0OfFpk1fQhYRJijcPOTNpEmTQGG9gSD0qL9UTCYDIsY8IYTYe9qdPm0KHA57jxSknnSCLI/jd9u+RcTYMD/sVYoIvPTSi6D0Au3hnZOdiRiVHNFKCpMXFL9ERglFyPVI5OjEuPFYsmgB1nz0IbSaXTh35hQaG31ySRLGLspd3L3r6nOJ+OYNiADNHfp8HD58mIW1KxSiupPW4ra/Yrx1HpGaVCwKlgpi4vgJuHzpkjDSdu4FPvvsU0aQinOSvk+mTIrz/AhCRC37mfUGROrm6VKVw4mIfbkn/68h/5jEkoNBlkL8X0POQvG2ja85AhwBjgBHgCPAEeAIcAQ4AhyBQCCw1fYvd9hyCjMragG3g4UWC1qUm+dh4lbpKT1WEhHKnklFcyaXE01EWAGoOnwApvseQOqgIFhZzk9SPpLqsmdqSzJTSgsOReogKWyMnByMFMojGkSqyhBYycho4AAYBwyEeYAUpqH3waRUIv3ZJTj62XpcNOtRc7QAjWWX4WppEkfQSipS5ylFgGdi0Usyo6D0AaSMLT90EGmDhyJFGgRTyDDYqO12QuEDtc8UKoWFmUl5DKekIdg3QIr4Rx5GzYkj7HGfBFp0Fcgsi/KRMkEju1A3w+wTQtjfWvkGU0rG+IRoPzl7puAcTfkbPIRhe2RdV0ZJ5124cAGTJk30IwLDw8bi++3fsyquVrfJaMTYMY8zAlBUuqlUShw8eLBdArErfersGCLrN325kakuo8lwhsKMVXK89MJzjHRyOnuuHXZTKLHLjdkzZyKK8ruS6ZJKDuE6qEAq0vaW8+fPIW78OMjDw0E4UP5Xyh36+eefwWazoaioCJcvX2aqwfbOZ98kNEc9xU2JdflyfRDwGCYJ16J3roP4WSKF8urVH0DNQuc9ZmoeIp2F0SvlLDco5ROeMGE8nn/+OWbutXnzJnz33bf49ttvsWnTJrz33ntYuGAB5syeg5rq6g5x0mk1HgVzK/kaGxuDkuJizzm9M74OO9AP3mh2uTEv80iLxJjbfLs+B//XUtAoMWcrA3ELyOvkCHAEOAIcAY4AR4AjwBHgCHAERASSkv75z+asA7pzpUzZ5wL9x5frgQDh7iWnWa5RwOlyo8npQGVBHkyPhzHH9xRp7ygsxRB5Mk8i0yWq10Lh8iHDYBrxAMyPPY6U6CgcnrsQhe+8h2M/b8eF3ENorLnMqFx6DBaUrT0IQXcB9ZfOwzRqFNKCyVGeCNIhfUqQtiVeLVIykxqC/8fed4BHdaVZ1vTMdPe3Mzu9M7vTMzs7odsGSVUl4TDTPdM927PdbUBSJWWCyDmDTcZgG2xskrHBAeeMbYyNMSYoljIZoSxyEgZJIAQoSxXOfue+eqUqUcqBoPv46ntVr2487z7x3qnz/yfNX49dv/0dai9cQCOZDZcwSmik7iMOgGQuFWYfvPcezKFDhVJSVZFGRYShouKam9Tu7rq/deuWCItX2+eeZkJr165tt2kSgoOf+IMXucp8pnv27OklgpS5NpuwauUzYowcK0nLCGMw3tryhhhvV9W0npNViayM9DREGEMF/jTEijSFwhgagmnTpqG6uoXiExCh8PEJCYJALS8v6xUVrec45fveQ8Bpd8Bhs8HWZEP17SqUXr2KwsJCQXJ3VR1NRXbJ5ctYsngxzMbm9BBcx0IhajIgKjIMc2bPxHvvvYOcnJw2yPTmuTPHcFtjysvNRXRUOMLMzarUsDALMjMzmxuR77qFAP+rWXuCxkzHERiX59SkFkGTkDNTvW2Te4mAREAiIBGQCEgEJAISAYmARKA3EAB+pEk8uvadC+VwOB0i/6izWfvXrZt8WbmLCKjqUQovHUBtSQkSIy3I8AsQ5CEVny1Jva589iRIrTodEh4bhOznV+DKvu9x62QBGm+UoqmpDo12O2xq2LVdCI3R5FCi5GmW7KTtO19d2EQtewNSIyOREaBFkp7kaN8qSH1hR6KYqtojAwKRGBGF+orL4tqwu0hSqkn59n7ZSNJR+RVmDPEiSBlyn33sqCsstvuzYY7CNS+96Mp7qIaFmzBv3jxBuqhkoa+eWFeE7VL95gopDw0JwZYtW9okbHy15asfX8fq62oxc/pUNymrhLSHYueO7aJZX3V89dfWMbZBwqmutlaEwnOOsSOGYfq0KVixfLmYH5WgrW1qfe49X62Vl8fvQQScwLkzZ7Hi6eWYPGEiYiKjEBoaikWLFqGhoaFTPwBwDXCjCdKcOXNgdoXUq6prNXx+6eKFOHLksMglTBmxWs8X6e+5rtRyraFYVlaKUbEjEG5pzhVssViEErW1OvJ45xH44lIZCdLbf5+Yf0KTxFdObG/cAso2JQISAYmAREAiIBGQCEgEJAISARWBM2d+okkpOvlM9inYSJCK8OGukV2dfwSQNbwQIOwuclQYZdkdaLh+DYenzBRh9Va9H/b7D0J6D+XoTHOFsas5TOMeC0LF/jRBj3MdMBctiVAl9FrRFlM9yfB45YHaAbvTjkbYodh7ec2mQx/UAOYDC55CRkAg1LH4Ii376hjVtAf9GHavRZpWh3h/LfZPn4qG6krUUGFNTO6jcGWeK5IiJEJjIizCrV3NTUh15+5dO3uEIFWJlY/ovs5cpy4jIRKCDA8nAaqWaW1xzJg+1YtcJYn07LPPirqt1fF1vCUJxH5VN23PMVRW3kDsyGHuHJ+RFgMijCE4eCDLV7PdPnbu7FlBWpWUXBJhzJ5j6XbjsoF7GgGGoJtCDcIlPtxsgdlsxtixY1FZWdnujweeE+PaLisrw5NPPgmj0QSqN1XFNpWkE8aNQdze3aivr3NVE3/EPZvo1nu2O2PaFGEM5u7XbMaaNe2rxLvVcb+q7ERm2U34J+Y2aRJzTmtSim2a+MJH1Ns2uZcISAQkAhIBiYBEQCIgEZAISAR6A4HU1J9q0oqLZ+zPQ6ODqrhmpUm/eh65RyarEJA0MnLCUd+I46tfQJxOj0yRC1SPlB4iR1WykSZLfLH9uAA/nPv8M8WJmColKtYcVBUL/ZFQUNpINIn8oU5xnGQh/Za6KCBFo4sQPrnlDWQEDHLnAlXHdzf2KXq9MGw64KdDqi4QSUFBoHlU/pqX0NRQo+BBbO6RNdORYZCIIyk3btQIRDHPpkuhSYL0jdc3t0tcdrQPlouP2ycctGkgpBIoERERqKqqarefl9evvYN4mTFjhqjb3hg4R5JHNptNhBJfunQJR48exffff48333wT69atQ0VFhVczJSUXERHerIRjiH2UxYgTxUVe5XrqA8eovlqSuD3Vh2znHkTA4cSNigqMHDYcJEfDzBZQdcnrguu0MxvX99o1a8CcomzD4lJyUg0+e9ZMXLx4QTTncNjgFImfe5YgZf9PL1XC+tXr22I2C5W4rYlJV+TWfQTsOHG7Dr9KPA5Nch7+PO00/ioub0Rv3ALKNiUCEgGJgERAIiARkAhIBCQCEgEVge34U401d2fogULcslEJ2CTyXnb/Bl+20HkEqNJ0CuMip70JF7d9gvhHHwFzYqpEIclM9X1P7tN1eiQNGIiC1c+jwW4TYfMO2igJQqeNmXSTJST5ykfqK/FxiAvSITlQ123Tqe7iQoyZxoBKUrZl1QciTatF0iOP4uz2r4TMl+Y9NGy6nzbmFpw1cxbCPEJjzaZQPLtiOdpzmO/MPHNzjismLh4EqcFoxOnTp9ttZtd3O7wIUo519KiRwvxJcRvybuLmzUqcPXMaWRkZ2PbF59i86RUsXbwI06dOQezIEYiKDBcEktnEsH0LzriNZJR2Dh3aL/I3qkQP+4uOinT1592X/PTgIaCS1Z4zI5F//txZ7D+QhYaGOsXETImt8CzWqffsh9fftMmTlDy36rVhNiEn57grdKD1vyee4/z+u50wiZyjKrFvgclowoIFC3Dt2rV2f4To1MB9FHY6HXh906tiDOp1Q+Ox8aNG4vq11lNF+GhKHmoNAacDVxsa8HhGNn4WV4Afp52AJv74WPW2Te4lAhIBiYBEQCIgEZAISAQkAhKB3kBg5cofaZJyPnkkIx8ltQ30FYfdleOstXt3ebyXEODzMc3EAdzKzUXKr3+DJB3zjvYOKdqyXaufPw5Om47Gxjo4bFQT2wRB2qs8oBNocDpxq6gAex8LQrIIa+8ZE6qW8+vu5ww/PdJ/PwS387NFvt77Kgmpa8k+//zzIrRXJUmpOps1c1qnQ9jbugJKLl3CyBHD7giV37t3b1vVxHc5x4+BY1KJF+5pNHPk8CFcuXIZRw4dwM6dO7Dp1ZfBHIuTJo7H8JgoUZ6kkckQApK+zMPo2Qbfm0wmHDhwwGsMX36xVTjYU0nLl8EQismTJ3dIserVkPxwXyJAFW9dXR3i9u3DG69txtPLFmPK5IkYMSxaqKw3v7pRUdSLi51KzK5tJDiZYmL5siUINwaDuW65JrnWkxLjlUbb+H+X9TnWGzcqEBMdCTVFBtuwmE0YM2YMzp07J9rpC2Xy9q++hMkY4r7GOJ/hERYU5OV2DSBZyxsBpwNVdjsMh/Pw8335+NPUYmiSs6f2xi2gbFMiIBGQCEgEJAISAYmAREAiIBFQEfgo9ad/mVpU+L+SjuLY9dvCR10SpN7PKn32iV5HNgeaGm8jdeRIEW5O46LuEnsdrZ8SoEVGeDiabl0TIf4Mz+yLQHKG59eXl2Hfr3+FFCpIAxja3jekcEf7SdcGIUkfiJSAgciIHYG6mzfupzSk7iX8Hp3szVSeKeozEoljRo9EZaV36Lm7Qhfe3L59GzOmT/EiOhkOvH79+nZac4rwYE9iU00FMGJ4NGKioxARruRbFAQozZxaEKHhYYoxlLInSaqWMQuCdNeuXV5jePaZ5Zg6eSLWrX0R3+3cIdR8V69e7XUVntcg5Ie7hgCJR67XqVOnwGI0KKkhXOknBKluDMHbb70hFJ5KuHrXhqoqQLe88TqMQ//oJki5fj/+6H3RKMu0tqnfbf3sM4/ryvUjQJgFqamp7qpqWfeBHn5DBen+rEwvrJiWgrl7ExPiRG8kadVNJWxbjoufWx5T6/T3PX+ebHI48GTuSfxlfC40kiBV71jlXiIgEZAISAQkAhIBiYBEQCLQewj84qPUn/5zclGxJukodpWUCQljVw13+vtDTbfn73CiHjYUrVmNXQEDkaLTIdUV5t1RIq/b5f7v71Bz8YyilxIEafODbrfn11oDVJHW1yLx93+AVR8Ahvt3ex493EaadhASAgchcVAAErWBKH73zR4xNmoNkt46npSUhLDwcLfyiwRidGQ4zpxpP/y9o2Oqr6/H8qeXeBA5inqTuUTb3JxOMGQ+MiLMY3wK4elJmrb53kWYUt0WPOQJDB3yBIyGYIwcMRxz585FXJxC4HAcJGfq6qrhtKtWYW2OTn75ACLANcD1uvK557xCxtU1FuEyGtvx9XbX7FsnMduDh33t3fM9DIP/gEiLQm6SIH3u2eUi13Nb9VmXof/hnteu2SRUz08vWyrmwDJ9sbGfyyWXEOVxnUaYQhFmCManH38orivPsXi+V8dHw7TS0lJkZ2dj9+7deP3117FkyRK8+uqrapF+vadBoqPJgVfOXMaP9x3eq0k/4dQkHZvRe3eCsmWJgERAIiARkAhIBCQCEgGJgERAQ4L0odRThZrkbLxVdF7JrwhaBcmtLxDgI636WEvP4bqTpxCvewQHA/yEQZBVP6hPycKURx9H2ZFDYgVQKeToi7VgB+qcDhyLHYMkf797kiBN1uux328QMv0HwaobhLjHgnAr99h9F2VfUFCAyEiG6LqIRxehqCq/emLNUzH21pbXYQgNdvdjMZkQGREh8jC21gcNwRoa6jF54ngwZ6h7jOpY79irORjp5G0Wbt7DYqIxbuxoLFu6GJ9+8hGyMtMVdazTF9FPEzIbnA67MLNRFILq1djaKOXxu4UAiTaGqTOXZ2NDQ48Mg206HE58/PFHPglSKphJYnKfak3qdp+FBfkwBg9BhEcaiYkTxsJmaxKmeG11sH37dgwdOsR9XXBcfGVmZIjwe19EZFvtdfU7/r9QX1ePCePHusdCczOLIRhrX3pR5DPmWDgnks8kdq9cuSJUru+88474oSIqKgqDBw/GkCFDRFoLqtr5mjJlsjBZ6+rYHpR6NjhFmpttP1zDnyYdO6NJO1miScn/V3nLKhGQCEgEJAISAYmAREAiIBGQCPQmAtuLfvznqUUHNYk5WHL0pMgHSQd1ufUBAnw4d0I4uaPRgab6GnxnNiNzYCBSdFokMdy8h5WQ7Skzk3WBuLzzWzQy2YLDruSj7cXlwBB+hx2ghi//xXWw/vIhJAf2XVqB9vBo7fsU/wBkjYlFXW0NbOL3BLswbfJFw/XBSupQFyQtysvLMXLkSK/QdIvZgI8+UMJ8O9RQBwrt/PYbLwUpQ3DDjSHC/Ka16hwfXytXrhQO3SRMTOZQGM3BMJqCxd5gHCpUdLGxsZg7dw7WrV2HL774AocOHcKFCxdw48aNHs2n2tpY5fHeRYAknN3WiJKSizh65BC+2vYFNm5YhyfnzhYpIdavJRHHvxrd++OkhoInJSYKErR1Ut6I2BHDcOzYMUEAqvU6i0JZWRmio6PdzvPsj+RreXlpm03RRG3hwoUwm5oV1aw3a+Z03KysbLNuT3+p3h8sXbLYlQs1VBClzKc6Y/pU7Pjma2x6dSMWLZyPKZMmYBhzppqN4gcT5vk1Gw1ef3+IgUL2mhAdFYHKGzf6feg9/w42wI7jZZX4x6Rj+HlKAYLic6b05q2gbFsiIBGQCEgEJAISAYmAREAi0O8R+EVq6k9/llp4QhN/HBMy81HZRAdzqSDt6YdKX+2J/J52oNFmRwMacfr997HTLwDpAUFICAxEsm6QeN8aSdcbx5O0Wpx4dRPsDifsDLHvHv/ga9pexwRB6hDeVLj6/W7E/fLh+4IgJfa7A3Uo27ETzNzLefQ2Vl7AdeEDH7qZb3HixIlugoIkC4mNlSufFXlnu9Cszyo0VfIMlRcKs5AhOHrksM/yPKgSpB9//DFCQ0MxYsQITJo0AfMXzMOLLz2PDz96DykpSSguKkJ1dfUd7aiklbq/o4A8cF8hcOrkCUGuBQ99AnyRXCOZT0JtWHQETp862e35cM1xy805LtZruCukviVRql4nY0aPxsmTXe+X63batOmuPMAK2TnkiT+0a25EFeaoUaMQZlFy8CqkogFb3nit2xh0ugEXZq+/vtmLIOWYaJTG1BYmQzAsnirwFrmCPfFVlbD8O0TDqeLi4n5PkPI/k0bYcbGqHo9aj+FvUougS8iRJk39/o5dAiARkAhIBCQCEgGJgERAItC7CHyU+tO/sxYUaxJy8YT1OC7V1EPIGnuZGOv0Q9kDWMFBUo3koMOB2tKLSPzdf4GmTGnaQCQEBiFFN0i87w0itLU2kwL8cXzmPNgbGmBjeH0vrwNPYrHq8jns89fDytyrfayc7Up/KVodkn/9W1RfuywuGZLKvY1Xdy4DkkE2mw3z58+H2YOwIEExe9ZMQTr2FLlYcukixowaKdRxJJ2izAaEG0Lw7Y6vxRRUYspzPjxGpdylS5eQnp6OkpISMSaOWRkXF2MvL0jPAcn3dxWBjLRUL7d2lVQTBlxmowjnVtdMdwd65YfLGO1arwr5aMSI4TGKY7z7WlHCwJlL9/Lly2JNdvZ64Vp+4YUXvAhS5sn9dsc3bU7h1KlTQjltsTTn5+V1lZyU0Ga9XvnSdQkmxO9DuDBBa3azV8+RuuffFpbx/Ew1KYlUQXibDIiKDMeEcWOw4Kl5eHnDOpw/f14SpDRshB1VTTYMSc/BX6UVYWCcdLHv3Zth2bpEQCIgEZAISAQkAhIBiUC/R4A5SB9Ozi/WgI9UwwAAIABJREFUJObBP+k48m5UKQRprzxZyUa9EaBKhM71dhxbugyJAX4uY6ZByAgIQqpOC6uub8PNk7V+2G+MROPtW31EkCpZTkWKSHsNEv/tN/cFOUpCNUUfiISAgTixZp2g7WxOns17n8CjEQoJCk/SYtSoWEH6+CIuvddsRz45UVNTjelTJ8MQOhQmQwiizEaMGR6NrZ99Ihrw1Y9KdnWWdOrIiGSZ+wsBroUvv9gqDLbUdeq5p6KT4dhMrWB3OLpNqFFZPXP6NFg8coOy/c8+/RihwR55Py1mkf5h0aJFuH79epf6ff/992E2N4fK8xp59ZWX28xBunfvXoVUDWsmSEksMqdpn2+uP3H5eXkQZLWl+W+Jeo5IjPK6Zx5iY2iw+KFk+PBoTJ0yCU8vXYxXNq7HF1s/Q3p6GoqLC1BWehU1NVXKVKS7vcCB/zMylmfEkRP4H2nFGBgnFaT9/oZdAiARkAhIBCQCEgGJgERAItC7CJAg9U8qKNYk5Tv/MiG7wlp6o4kh9rTnkVsvIyBc64HreceQ8fivhXKSZkApuiBkBAQqBKm+b9WUadoApPzrf6D60jk4mCO11wk/5mF1MgWr2LIiwpGm7ds5d0U9yjpp2iDEDwpARuCvUH/tCpqcVNzeuwSpSkru3LkTRg+ClIquyMhw5Ofnd4nwueMqcREcH37wAV599RV8//13OHLoIM6fP4fbt27dUVw9wPGpL/WY3PctAs34q+eCFybXtMeLa1y8VGJS/a7nxkozpnVrX/Iy+gqjEpGKxDCzINzMxlCsWL4M9XW0t+veGKjsfPaZ5WCbniTfhfPnsH7dGne/DAG3WMwwmYx49plnhGEUCX312uoIAnFxcTCbmg3GzKZQLJj/pEsl7buF9957V5C3ERa1nhGxI4eh5NIF3xV6+6jDidKrVxEZFoYIl4mViltEuAVjRsdiwYIFeHnDBuzc+S3278/C2TOnUVFxHU1N/CHJc3OdO/G3k++VdBueJfrbe5o0MQ8vt1UFp6FJPYGfxhXKEPvevR2WrUsEJAISAYmAREAiIBGQCPR3BNwEaUK+U5OQU/7x+bIm5p6UBGnvP5LRPZlEw8FlC5Cu80dqHzvW+yIGM7Q6xA30Q/mx/SIxKFdCb6sihXu5Kzr92PzZyLhPQuyp8o2nkdZDfkhdtBAOu73X6eSeWJVFRUVeIfYkNugaT6OanthIFjFUvqGhQRgmSUVoT6Da923cunUTP1wuQV5uDrKyMsRrf2Y6cnOyUVp6FU66qwkyi3v+nVAInZ4YaV1dLZ6cN9utdGY49tw5M0UOUs88oVERYdifleHqsut/q7hG33hjs1A8q0RfmNmA1JRkVFRUYNLEcTAZQwQ5K743mwSZumH9OtF3Z9Y4jZ5Isoa5yU4Txo8b49NcTCVeN736sjA5izArBC4VmmPHxKLievld+1GGeVFjY4YhymxCuEsRyzyiL65ehWvXylFXV4fGxsZOkcc9sXYehDYa+dOkXSGLPz9/GZq0k9AknZAmTf39hl3OXyIgEZAISAQkAhIBiYBEoHcRIEH6DymFhZrE3JuahBysLDgnVIO9rxx8EB5jujeHJjhxPfsYEn79WyQE6ZCupWpUf1df6VodEgcOxPlvvxK8qEL5KQ9q3Ztt67WplLG5CNLTb7wKq1/AXcWgo+fAqmOeWD2SA3VICPwNqs6f7kGKqHW8uvtNZWUlhsVEuZVyJHxMJgNojtQTG0kdEkZ88b1K8vRE27KNnkeAij4q+xiu/f2u77Bh/VrhFj8qdoTbaEs1RxIKTpokxURh5oypeO/dd3DhwjmX2s3RY7+llJeXiZyg7I/rMyR4CN57920smD9P5K5USUwShYsWPIWqqtuAMJXr2t8qrtGdO77xVqyajXjjtU0C8Ly8HIwYFu1xzVDJynEFY8uWLZ06KRcvXUJMDJ3slTB7thMTHelSwno3pRKvz696DhHGEES6TKpIRI4dMwo3Kq7fNYKUP4LMmDIFESajF0HK81FTXe2+/r1nJD91BAEb78L4AyqA9LIK/DjtBDTxhZN7925Qti4RkAhIBCQCEgGJgERAIiAR6O8IpKb+9C9S84v/Jj73hiYpB+OPnYDdLvzVO3IfL8t0EQE++tjsDTi+bDFSB+iQGDgI6dq7S46SGKTxkHXAQJzYSGWUU+RA6+IUO1RNeQQUdlWA3YHL8d8j4WG/+4IgTdIPQmaAHgmBWhzyexQFa14Qc1ZJjQ4B0IeFPMnKqZMnKfkWXbkCBz/xB2Ee04fDkV3dZQSoJH5t82ZMnTQBwyPDEWUxIYJmWi4STiUhW9s3KzmNWLXyWdTX1woyvCfW/+nTpxAZ3uzYToL0yy8/x8kThQgZOthNVHIMVHYmJsRDON65wpK7Au2hgwdE6L46X+YjnTVjqmjK4bDh+107FXLWbdpkEq7rFosFO3bscJVrW0XLa/DWrVuYPHmSUG2zL+ZTZV8lly7dMWwVy9UvrEK4qZkgJTE8OnYErv5QctcIUg527erVMAcPRaRLDctxTZowDtevX7tjLvJAxxHg/4h2B2ADcOZ2DfwzT0GTfMKvv9+uyvlLBCQCEgGJgERAIiARkAhIBHofgcRjm/45LvewJikXYQdyUdvQ1PE7eVmyywjUXLyIlP/3f5Gi1SI94FGRc7Sj6sXeKkdFZLqfH3KenAe7wyYe0LqmyeoYLAqdwDykDthsTtzKy0bcQ35Iu8tK2vbwFcpRfRD2+wciRa9DkjYA1n//DaqvXLmnlVMq4bJh3RphlvLaa69i57c7kH3sGEpLS8XYO3bmZKn7EYHiEyewYcMGjBwxAoMHD0bw0GCEGUIQaQpFpDkUUeZQRFoMbgJSJQt97VWClApIGvFMmTQR585RTdr9vxhZWZnCwZ6EG/um0/ue3bsE5AsXPOk9PrMRc+fMQnX17W6kA3Hi7NkzGDlimLttZX5GoU512Jtga2rE5k2vgDlDm/FQnO0NBiMSExPaTUFMbOrr67F06VIYDUo77IdGTZmZmWJ+6jXqub5e37xJhNirClLiMnxYNM6dPeNZrM/f7/jqKxgGD0a4STlPzNEaGWHByZPFfT6WB6lD/kTNqIpGhxPX6xrwm0OnoUk+/VDv3wzKHiQCEgGJgERAIiARkAhIBCQC/RgBXRF+/JC1OE+Tklfzs4T8it+k5+FsbX2PhUo+SA8t3ZqLA2hiALbNiQbx3o4T772O1IBAZAYEIiGQ6tG+daz3RQKmaQNh1etwJDwKtXW1YH7Q3t7YA7MYOu021FWWY1cQx6CFNVAvVLUkI32NtSPHrHo9rLpApGoHIU37CDK0QcjUMp0BsdYiRe+PpEDFcImmS1bdIGRoB3WovxRdINKo+mUfej2S/QNw6q3X4KD0h+Hlgl7ubfR6tv2eILd6dkSyNU8EGNbMl8Nhh93WhJqaGty4UYHLl0uEMrG987f9q20guaaQf0oeTCoYw4UBkkHs+dlsNiM8PBxRUZGIiY7GsJgYREZGIiwsDFRM8nthWOSlpjRgxrSpuM68mF00TVLH/93OnWAYuUpEUuGcc/y4IF8zMzIRHByMsDAqTBXTIrqlCwK1i+Qs+715sxIzZ0xz9xlpMcE49AnkZGe7T0F1VRWWLFoMi5F5Ny3ixTEQi2HRUcjJOe4u6+sN+6Eh1JtvvukVzs8cq5s3K+H8vgjSD95/T5DYER6YREaEtdufrzH05LHTp05h6OBmRS/PF93rm/PC9mRv/act/p9IMTSN/2psNlgOFEOTmD2+H9+qyqlLBCQCEgGJgERAIiARkAhIBHofAWHSlFxYrEk8jr9NyId/wlEcvn6z/zyJ9NVMHQCNF2B3osYJ1FRcRUqEBen+g4RrfUKQHhn3QIg9ScKkQB2Sfvs71FXeEARp9/VgbYDMxp0KQeqgC7yjEclDBotQfxKPJEGt3SBIMwIUkjVNqxNKz2SqPfV68UpmSgEdcddivzZA7NN0OvDVEfK1ZRlrgBYpw6Jhq6nmaUYjad9eBa8NXOVXDyQCJNjo8L71s89EWDvzgDLUOiLM7A7zbmvi+Xl5iI4MF/kzVfKRe+YYpfJvyuSJeOnF1fj666+RnZ2N06dP4+rVqygvL8f58+dx5MgRvP322xg/frw7RNyzHZJjDAdvqKezfOd/XOH8SBC+8cZrgshVxmYUCssLF84LgpTmX7NmzYLJZHKbJpFMHSdMi7oW2i3yIDc1YsXyZe5+I81GWEKG4OuvvhSQknvlD0aXSy5j2uQpgiQNM6uu8gqGY0fHorCwwFX+zotfnR+d3U3GZgKY4+ecuLFMy233ru8QYQpBFIlsNXepxYR9e3e3LNqnn6urqwVhToJYHRfVxNu2fdGn43jQOhMEqZM/qtrR6HBg2vEz0CRkSxf73r8llj1IBCQCEgGJgERAIiARkAj0ZwRIkD6cXFSsSTiOn8fn4n/GHcb3l8setOeNuz8fkU9MMV6ogRNXkuOQEBCIdKEeHYRkfRCy/O++SVOqbhCs+gDEBwWhprhIhIz2akZaF0HKncNFDGTPmYVkfxKbJGv1SHYRpS0JyfY+k/xkfao7U3UByAgIQLrWHynagUgLCEDGwADs99OCuUTjfv2vSHr8EaTrAsT822vb1/fsz/rYr3E9K10oYuu56nyQHXd/McoR3K8IkDykM/jUKZOFizqJTZHD0mzE66+/7pNc85xraekVjBwe4yazVAJy2dLFyD52FNXVVZ7FW31fVlaGVzZucJOJKjkWZjEKY6cjRw4rv3x04RcCEqBLlyzxaNuImOgI0FxMJQ8PHToEs6VZQcr+Gfr+zdfbxZjVcq1OoMUXavm333rT3S/zsUYYg7F+7UvuflXjnKKCQoweGasoSV2EJQ2lqM6dOXMGLl265K7jqQhV+zl69IjbAEs5ByR7w8C5+9qKiwoRbTHAU0HK/t54fbOv4n16bOzYcW4lr3oeXneZW6nz7dMBPQCduRWkYPoZJ9afuoy/3nNAEqT9+WZdzl0iIBGQCEgEJAISAYmARKD3ESBB+k/JJwVB+vfxx6GJP4K3T15wk1UPwLPGPTMFu3CmBRrtjTi+fCnS/LWKC7o+CGkBjyAtoGOh3b7IuZ46ZtUOQoo+AHEDHkLZ3vguaMC6ALcQTDWrpk6/+xbi/YKQ6T8IiSL8narOzofZs86hgTrsH6BF6sM6JA8YhFT940j/j98hMzIaWfNmIXfzOpz/5mtUHM5C/rPLYQ0I7LKCVJyDAD1yVz0Dp5Nh0NTQMXmA3CQCvpWBncWFhBMJt9WrXxChzMz/SVKOjugLFy4U5GlbbTL/5aSJ490koCDnTAa8tvlVVzVBzbTVhPs7m60Jb215wysUXiH7jFi/bg2aGhvcJKG7UgfeVFVVYdzYMYLEFekAzEZMnTwRTY2N7tpMLTB//nx332o+VLrDX79+XaQhcBfuxJtdu3a6saFZFXOzPjV3jgiLF2Sf6wcdNpmemoqIsDD3ODl3vkwmI+bNm4dr1xQ1qydBqg6FatgxsSNFnlW13pDBg/HDDz/4xIzh/6OHRbld7FmHxPhT8+Z0mNRW++7pPfOpqqkOlLkYsXzZUrEWiZkkSTuPuPhRUo06cTrxdekN+O3eP6X37whlDxIBiYBEQCIgEZAISAQkAhKB/ozA9qIf/23yiThNQnbtzxJznZqEo1iRfRINIvdkM2kllXCdf8hpWUN4tTuBuvKrsA4eglS9TqgjmfczPeARkf+yp4jOrrZj1QWJ3JxJDz2Ek+tf6fUsmlxhSiAu41cVxMrSkpHoNwgZAUFI0hMbJeQ9hXk+GSIfSNy0SOVLx3yiOqQNJAnqh+SH/RDvr0X84/+G1D8+gYPDhyNn4VMo2PwKLuz8GteOHMLt8+fQUFkJR6PQeAoKk2M4t+MbJOkfRxpzlnaRkE1mXtPQwai7fBl2O1PO0odYbvcTAioHpu67OnYSiDdv3hSh6UVFhV1txqueSjh9+uknCAke7A4xJzE1evRokFxsa2P+ywVPzQPVhyoxF2424umli8Dxdip3qDAcqsPkiRMQblYIO7XNcWNGofTqFVd7bY3ozu8uXLggcpyqbVGVumrlM7A7mn9sIOmYkZEhiGGWI5HKfWhIMF599dUuk3JU0UZFhIlcrBFmIyJMoZgwbgxqa2u92lSVpDt37BDh/81jNcFiMcNoNGDlqpWoun3bZx7nmupqzJk1w+s8DB06FEePHvXqR0WH52329KkI98hBSlyGRUegsEAJ6VfL9vWe+VQ9Q+yJxdSpk3Djxg2fc+nr8d2P/ZEgZQ5SO/9TdDhxpKYev9h78ENN1pllP4rPnf0PqacXaqxFv9a8c+zP+/Ptq5y7REAiIBGQCEgEJAISAYmARKBnEQD+RGM99tpfJBfYNAkF0CQcw5isXNyyqw/LfLwgVSCJnu49aDmEopAPPKVJu7HPPwgpepKRnVdG9m4dkpGBSH84AJnjR6OJBJ/CYHZv+p2oXX3hPDKCHkdS0ABkaAORrA+ElQZWWi3S/ZWw+Ew/hsprkTBoEPb85jdID7Pg0LzZOLN5Iy7HfY8bedmouXIZTTXVwtDGs/uWxJdKu5Qf2o+0R/8NyfquKXnTOVZtIOIDA1C+dy9qSP462Jvc7hcE1LXhue/M2ElgHj58GJs2bcKypUtETs/hMVEYOya2M820W3Z/VhZoXORJzBmNRkHGtlWZ41u75kUvJ3Y6o0+fNB43Kq63VfWO70ROTqcT27d9BcOQwYgwGYWqkWMyG0Nx5MihO+q0d4DjO3jwIIYOHSLmRoUsydyPPnzvjqqNjQ0i36knBiQNmWO1rPSqq3zn/nhdvHgescOiRb5PEsdsOyY6EiUlF+7oXz3w0Qfvw2T0dLZXlKQ0Xnp5/Vov5atah/sXVj3nVsCyH4PB0GoeWeKyedMmGA3NeUupmg0NGYqPPvpAqIp9KVU9++ut999//z0MhhCvtTh8WIxIM9BbfT7o7XLViv85HE7xA961hgb4JR93atKK8WfJ+QiwFlZqkvOOaZLyg3r2hlC2JhGQCEgEJAISAYmAREAiIBHozwjs2/cTTVp+3p8m5kKTkE8jAIQmH0NZfXM4I2/WHX3Nkj1gT0A2htdTJGlvxKGFTyLxYS1StF1TKvY2QUqjpjR/HRIH/xFN9TVuZWdfnZKG66VI+81vkeo3AOn/5I/4XwxA4i/9kfyr3yBxeBQOrViMs5+8h6vJCagszEXV1Yu4XXMdDbYGEVpLIxXykhRBk1hojzigspdb9YVzSPnP/0KSUNF2nrhmSH+6LgjxAf4oeGE1bHAKs6a+wk32c/cR4HrbunWr4rLO0Heh+DMieOgTqKq61WMDPHf2jCAhPZWgQ4YORUZmZjuqPSc+/+xTGAzBbkKLBGlsTCROnTzRqfEp15YT5WXlMAUPRaSHijRk6GDExe1tZyx3dsdrlfipBKkgW02hSEyMv7MwgPy8HERFhrvnwvI0ilr13ApX+Y4TpOybeU6nTByPCGMIIlQzpDAzsjIzfPbPP462pka88vJ6BA/1dnPnWHj+P/3kI591333nLZBEZTlR1mLGli1bfJblQRpkDR78hLs8yWC2P23qFKHWbLViL37BNUDVa7CL0HbPxWwSx3ux6we6aeWeS2FJ+X8ZM9Oa0vLrNAnHK/8kKR//nJB3S2PNO6WJz3u8P9++yrlLBCQCEgGJgERAIiARkAhIBHoWgdTUn2rSC4p/FH8cP03IgyYp1/5vCdlNZ2/XutRvTkGONkmCtFsPZHVq/tGKcuz7f79Dmj8JuHuPIE3R6ZAp1K16JAx6BPXXSvucIG2sqYZ17gxkzZiKoo0bcXnfTlSdOwl79U0GHrrPg/qOoYhOykBdshtB3DgdsDtJUaql3NXueMMVTtd52+0byAiPcBHXXTs3GSIdQBCyYobBVnVdEqR3oH33DyjEHhXdzeQZneErKipw8eJFFBYWYv/+/UhOTkZWZhZyc3PFcZJndru9XdKP9agGVPNicj/kiT/gePaxHps8Q+npXq8SUtwHBwfj008/bbMPzj0zIx2hIYpCk/XojB5pMiAzPa1DPyioHbAtdZs4dgwiTc1h+wz//+rLL0B3+M5sPCdr164V+KlzY/j8saNHfDZDFemal1YLUlQpbxS4U9GYm5MtcgF35g9YfX0dFjw5VxCkYS5ndjrMf/rJxz77Vw460GRrxLMrnvZS5qph/yQPExMTRVHPNZeQEOdd3mLGkiVLfPajYj1u7Fih0qWyVqhrRXoBM+LjfRPIPhvrwYMc19WrVxES3LyeeB5Cgodi165dYj2pY1e75WfiwL363hMXtRzNyBimzzQValn1u/6wV68udT/jYBE0idnQJObhZwl5DZq0/EpN/PFHevaGULYmEZAISAQkAhIBiYBEQCIgEejPCJAgTSs88eP4HPxNQg40SXkNv4w7XnuorBIMsheJsKTVTLefx2pJ1NmAGwU5SNTrkKINEAZNvasG7bwKko7xWcIcSYeMgTrcPFPc7bl3toF6qrLs9XA4G3DbacctNKGBhKeDD9QuIlTkZ1MSP1BdUwvATjJGOCNRqsscbuqjZdsj4MN5E6s2NeLAtKlIYT7TLqQ+ILnMVACZ/o/C+qtf43rBEeXyabt7+W0fI0CyRd1OnDiBDRs2IDY2FhaLBWajSTiTW4wmmA1GhJstMJnMMJmYW9ICGtK0l+fz5MmTiI6O9jKuGTL4j9ix42u1227vSQw+9eRcd+5NklIkZV966SUv4rdlR5z7lR8uw+ihII0whyLMMBRfb9/mJq5a1mvv87yZM4SCVFW0Uk35/Xc7BbHVXl3P70mKzZ07F2YXOUlyOTIiDJcuXfQs5nrP8+gUytfhw4i3osRUidJnli9Tynmcbx+NeB1yOB3YsOZF4V6vKkhJdDIcnpvn2mmuqPwyU1FxHdOnTvYZbm82m3Hq1KnmKlS/5ueKdAAqkcoykydP9iqjflD7/XbnTqEcVutwrsz/OWrUKGFOpZbvqz3HVVdXh2Ex0V5rkblgX375ZWFu5Wss6nw8vystLcWBAweEipYGXCNGjADTRrz44ovgDxj9fVuTdw5/lXAUmsQCaJIKnJIg7c837nLuEgGJgERAIiARkAhIBCQCvYNAauqfaTJPvPFn1oK9P0suStKkFn331wm5u7+5XG6jKE8ogKj46IASr78/wLQ1/1o+pNuduPDpR0gOCIBVfy8QpDpY9f5I1QUgTacVZkc0PTrgF4SkwAAcHBCAa9aEtqbVO99REUoytAUhKkhPKIpm5nJV1KEKGUpilFlymRhCWbeCO+nQ+Li2hYLUbkPRqheQPNAPKXrFGKozRGmKTo/kQCpwH0WSvx9++PKTDpO0HRqoLNRNBBQ1Y21tDfbu2Y0ZM6YLU5+Q4GBYzGaEWSyICDODykE6hEdYzMJ8iMdpvGMyGrF48eJWSR91cFeuXMH48ePdhB3bIiH58ob1rRBsas2O70kwvf76JjcpxT6YM3PenJloampOj3JHi06nyIk5cniMy0HdKELJTSFD8crGDbDbbJ1TfbrIx2mTJiJCYKiQlKHBQ4RS1RcRdseYPA5UV1dj3OjRiAizCPxIBDJ/640bFR6lPN8qZPfrr70m3OM93dSJyYH9mZ6FO/T+qy8+h5kh9lwLLgOomdOnoq6OP8O03BSSVqhUnQ6UlFzEtKmTFfMl5k91kbZmkxGxsSNw9QqNq/j3zY7y0lKMHzvafQ459uFRESDR2nIjjlQv080+JipCtO8mScPMMBhC8crGja4UI2pW5ZatdO1zW+dQVX4ueHKeFzFsNIRi/lNPutciczEzFcG1a+U4efIEUqxWbP3sU6xZ8yLmzJmNEcOHITQkBEMGD0ZISLAwueI1R9x4ndIkq79vn5/9AX8Sd4ipkOyaxJwyTXLuac2+3Md658ZQtioRkAhIBCQCEgGJgERAIiARkAgIBP5pz/7AV8//UEWCSjxqCbVe50Il+/vDTMv5K493ThydMV04sVsDtWDOys4QcD1dlv1nBuiRwZdWjzStXqhaM/wHYe8gPRL0WhR98HbLqTxwn7mybU6HeF384FMk+fmBatDO4k2ClC+aNSX4DUDu/PmwN1HfKre7jwAJJptQGz41b44Sku3h5K4SWWEWmuDQcMfzpRBdxtBgbHx5fbsKzfr6eixatMhNjglVpdmARQvnd1mh6Qu/b7Zv8zL5iTQbMX7UiLbJJJd4tll9qpgL0WTo6WVLXIRWR//WK7ktbt2sFCQfCUkVxxHDokHDo85u169dx7CIcEWN6sonumjRfDQ21rfZ1NmzZzFy5EgvN3UaRT05dzZIuqoh3W024vqS6RWoFiZBpxKkTGdw9apCbrbWhkoW5uQcx6iRw135ZxVMGA7PfKFLFi9ETQ2d7W2gCnjxogXucxhhMojQfuZVbWvb+unHwpxJxVoNtWc+0+1ffQmbrQ2CvK2GW/mOBGlbJCmrvbXlTS9VMvOjxo4YhuTEBGz78nO8tPp5TJ44XqiBQ4KfgCFkiEKo+rwGm9cRSeCoyAgRxt/K8PrN4cwr5dDEH8L/icuDJiUPP04tuvU/ZIi9vGuXCEgEJAISAYmAREAiIBGQCPQuAv8tKfex+flnq21ClcfYY6ryXE/W/eZxpGcnKgIEbbWI+/3vRRi2Va8Qkp0l4Xq2fCCswrF9ENKFwZAOKVS20jVer0OGXwByps/qWSDu0dbsIg+pA9eSrEgICuo6QarXIU0XBGuAP5IMBjRW3qkGu0chuCeH5YuYIQHZXpi752RUgicpMR6jR41QzI08yDwSTSTTSDAphEw4hsVEYVhMJCLCqWIzgOQoVZFfbfsCNAFrb2PYvlvhJ/oyYtLEiSJUWCXS2mujve/3Z2V69cFcojHhZrdhjy/s1GOvbVbVpwpByrFOnTIJJDs7nrOTODiw45vtoCmTSthx/8yKZain4rIT4e2cb2GPw0j3AAAgAElEQVR+ASKMBkS6yElDaDA2vcJQ7fZDrN9//30vgpQkXUS4BYmJigpenXt7uDKnZkwMFbbNBCmNoIqKCtusqq4z4rd/fyao0lXXgEpimowh2PTqRjQ1Kj+cvPXWm+4yPH9MdUDiu62NuJLkV9v2xJ1k/FfbPvci8Ts6b88+W9YpLy93K6dbfsd6KdZkcG6eY2F6BIvZIK4rXj+8jjzHTEyE8rnFtcg2zGajIFB5/qkqLSgoaJek9Rz/g/j+zK1q/GxvFv4xniH2x/HfUwoqfy4J0t69GZatSwQkAhIBiYBEQCIgEZAISAQ0SbmPmfcXVNfabLBTQ+pQcj0+iA8dfTUn8gRVp09gz4CBSNH7w6oLQtpddrGnSjI50B9Jej8kB/Dljwx/P6QHPYb0f/9PWA1DcGjxwr6C6O714wRoQsYw0FsnTiD5t7/ttHq0mbjWIkU3SKiDE/7116g6ffLuzesB6JlkDI1amJvwm2++wZtvvolly5YJIx+GHHdkIyFptVpFvkeSZiqJQ7KGxGjsyOFY8fRSbP3sE6RarcjLzcGJ4mKcOFGEY0eOICF+H955e4tQgGZlpncoBP3zrVvd/aj9MYz41u1bPUb0MFQ5MlwJRSfRFGU2IMwYgqKCfAGLTyLWRVju2fM9mtWyimKPOFy8eKEjkLrKOHGr8gbGjx/jMVejCE23JiumRJ01aYrbsxeWkGC3gzwJsu927oDDYW+XbL1+/TpoYqTmQVUIOiPmzZsr3Ol9EXu+Jst8l5MmTXIrSHn+qP5MSU7yVfyOYyTQqRDd+e0OQdB6koJsizlV4/buEfXSUq3uUP5IswHhhqF4ZcN68V2r43XakZOTLULtOS51fXHPdUADrk2bNqGsrEysNbbTalstRu9ZltcX29i2bRumTp2K7OxsUdrXuuJaJO6eKmKvcbnSFYgxhpmFwRTJU15/fJFcZd3oyHCMGR2LWTOnY+Wzz2DLm6/ju507wfykvvptMfwH+mNFow36vVn4l32F0CTn4Gcp+ZIglbfrEgGJgERAIiARkAhIBCQCEoFeRyAp97FHrMery+obYWdmR0mQdv/By+7E2R3bYf2nXyJFzxDuR5CmDeoSEZeiCwRfzaScj1B9GkGJMPHmUHGG0KdqdUj2D0DSQD8k+fkrZOgfB+PgxInIf+EFXPjsI1xOTUF18QnUVZbCVlcrzOG7D8C92wK9nRqoILU5UV1RgUyjqW1sW02NQPVoAKxanls9rAFBuJKWeu9O/D4Z2aFDhxAWFiaMe2iWRDObKVOmdNi45dy5cxg/TiHOPMkqkkubXtmIs2fPoKmxHg7hUE/FvBNOu0O8+J4qSH7XUF8rQr07QvqlpqR4EVckhiLCw3DmzJkeQ72stFSQu+qc6ERvDhmKPXt2td6HK2Vmbm6OcFAPFykFFII0KtyCI0cOt163xTc11dWCWFb75xxJdC1/eimqq2532kGeza9fswaW0BBEeIReHz50QGmrA2rULz7/XKh9SY6qBJ3JZBTkekdJQo6DuWZVBSnbMZtCsXXrJy0Q8P2R64OpNRwOG774fKtQUbqJQ7NRkK0jR8QIk6bSqz9g5IhhYqxqiP3C+czd2dQqqUny1WG3IT5ur4uQbCb91Tkzpy5J3m+//VaQw75H6vsojbLy8/PFjxHMpcvrjS+aJfE7XziSwBwWHdkqQcpxcZ1QpU3Sm9ce0zDMnjkdLzy/Ep9+/BGo8M7NOS5MxJiGwNbUJIhxlbT11a/vGTyYR+udTvwxJRv/KAjSXPzPlLzKX0oFaa/fDssOJAISAYmAREAiIBGQCEgE+jsCSbmPaRKPVudXVsPhtMPutHc2UvLBfELpxqwYIJr74kuwPjQADK9PD2AYuw9iswX5pua0TNUGIUkfJMLf07SD0PwKQqo2EFadDilaLTK0OmRqtUj3H4jkAQ8jfsBAxGn1SP7Vf+CgwYCcyZNwYtVzOP3xhyhLTsTNU6dQf60cTbU1wjiEU1STKYh9+9HE3UDl3qnqoHkNDZ4cTTg6ZQpSSSa3OBcd+6wT55Y5XeP1Olz49ENhHsWHe+odO6Z5vHdw6cxIPIkM9X1n6vss6wTOnjkLupQrRJwBzLU5ZuRwVFZUuBVyLeuq/Tc2NGDNC6tgDg12E2aCrDEZsHfvHnfYcMv64rN6IbivCJ+lfB4sLi5WzHQ8wofpNh4XH++zfKcPOp2oranB3DmzXKHNVBIaRW7VNS++oDRH5t/HRmyuXPkB4UaTwDLcpaolvnt2e5OrLMuNpB+NhdS/DmdOn8Izy58WxCH7JQHIEOopkyfj3NlzPnpt+xDzXXObOnkSLCaG/ZP0M2LE8GicO0tS+c65kKC9XFIiSLV9e3bjww/ex9NLlwg8OBaVLKTRz/RpU1BxnekuSHjf2VbL0b3yyite4fpUOW5Yv7ZlsdY/u1SbzDP62ubNrpyhzUQm1ZMLnpqHsrJSzJw5XaxtQaKaDJg0YRxu37oJGs+1tZFAJCEcTkMrEsoepDLJXYGB2YQpkyfh9dc2IzkpUaiir18rx62bN1F1+zYqK2+gpOQSCgryEb9vrzD+mjtnNmKio2EyGoRJEtvi2qVTfVGh71D327dvY8KECeAPGKGGUASHBAvTpfDwMIwePRpz587FmjVr8OGHHyBu3z6QoL98+TJYj9do6xvXRccVsK2382B8s/RAATQJBfiH+PxbmrScCo0kSPv73bqcv0RAIiARkAhIBCQCEgGJQK8jkJ77mCbhUPW+kutwUA3jpLPxg/GAcbdmYXc4kDZ5ClIDtK7wej2SO0CQkpQT7uhUhOp1yAzQwRo4EMmBfkgK9EOiniHdSr7Q5AAd4h97FPH/+Z/YP2I0jq94AT988RWuHzuCqssX0XDrBhyNNXA4GkVIeZNKfnSBALpbOPZWvySCVGuTotXPI6ULBKlynmjSRAJcj6RAPQpfegEkX/liHt8H+TJiCCxfNptN7HskJNbhREVFBcaNHQOLWTFOijKHYlhEGE6fOiGWg0ritVwbPH7yZDFiwswuIlBRSppMoSJvZsvyPfWZ/TJn47gxdChvzrtIou6NN97omW4cdKNvwurnV7nMcZRcoiTFJk4YJ/poS+lKcjEmLAxRZhPCzQouJAHffXvLHTlWBTlKEzNbEy6XXMLbW95U8muShFSJOZLWo0ehsLDQp8KwvUlTsVtTUyPCrRWDLCOoAmVe1PLyMlRX3cLJ4iKkpiTjzTdeE4ZSkyaOE8Q53eZJqlLlSWWiINI9yEKhJjUbhYFRM9Hb9oi+/PJLoVhWSVa2u2jRgrYJ9RZNch0wTJ3Xw6qVzyqEpQdhzrycr29+FatJ4Bubc8GOGB4jDKGczrZ/TmHbvMYYyh8VGSbWmjpedS9IV1cqCRLOLEfF6tjRsZgwbgxGxQ4H+4uKCBPYcRycq1rfc28yhODD999tMUvlI/MCL1myBOPGjcOKFSvwwQcfICsrC1RvM0UGXehbpsRo7br12YE8KBD49OQVaBJy8S9xBVWatJxKTeKRR3v9flB2IBGQCEgEJAISAYmAREAiIBHo1whkFP9vTUL2pXeKLwhnb6fTBvuDzOz0wcOXw2ZDgtGCVF2ACK0nmZbSAYKUYfjJ+kAkBfojVafDtw8/jLh/eRh7BuqQ/PshODhxCk6vX49Le3agIucwbpecR0N1pRLiSdWVEiEMpmukDzRfNjhhdzoE+d0HU7/3uxA+ZPwhQCEwL279RGDeMcVos9KU55SkKOuRJKUK9dj06XA0NaKeeBMJ0ce9fTGRuFBfrZ089fu6ujqUXLrgztP5zIqnMXvWTEGOqHW7Q4RQWVhXW4s5s2fBbKIJTChIkDJf497d34sufLWvHtu+7UuEG5XyKtkzaeJ4Qdi0RSCqY+/qns7ps2fNEKSYGu5NgnT+/PldIhDvGIcTIuz/862fITSEBkkKwcY5ksiqpSK8DaUkUwZMnTBBGCKpBCmd7JmLVVGJOlFeVorDhw/h862f4qXVLwgVZkx0pEuZqKghScDRvIpqyKtXfxDDJBGm4n/HuFs5QIL03LmzGDrkj67cqEr77I9EKEk8Gi6RAFaUkYpiUlEVm2ChitWV21I1/wmjc7yLKOWexODVKz8o+UxbGQcPc+zMeWs0NGNKXCdNmoCblTSxUsq00YT7KxWH2ppqMHSeGKvrgW3SBGzp4oVepCQNodpzslfHwPYZyp9z/BgmThgrzn1z+82KVUGUushZYtH8Ugl8j7JhihqYdcT5DRkqCFOGwVdcv+ZzXXEcXPP8e9AjP4y4EZRvxLkWV6UTB8tuQpNwvOyvEwugSclP/4u9R/6+X9+ryslLBCQCEgGJgERAIiARkAhIBHodgT35f61JLjy9LPsUmPcKDhuaSLTJZ5UuI2BvaID1//5B5B+lOZO1vRyirvDudEGQ6pXw+f96AgUfvIPyg4dhq7zpemTyMNBykaGMzKRaUbHYsoOZZJsY3E2Wm18yZYIo0bZCqcuTvc8qkkcifWl3ONHoAC7vz0DKI492KcSeJCkJUuYgFa+wcDTV3UYVqCIVzArf3RcIqeSOr8HyOyr+YkeOQPAf/guhg38Pc8hghLvMVqKiokQeQ9Ztqx1fbXseI3Fmt9nxwqqVrlByhSAl6UklY2sbSRoSdaufXwnmdox05dpk/sNXN24QpFJv/kWz22x4ftVzghBTiVmSUgxDJm7d3lzqb7qHq8patZ/BT/xBkI2+wtI9+33x+edhCRnqVpByfExlwLyQw8MtMAz+A4b+/ncwDR0Ms8E7RQH7Cne5vM+bM0uQqTRSEmrpdkLDPcfgfu9wIjMjQxgMKeZRzYSdOq8294L0MwiCkEpSkqgkTT0VvDz3H37wnis3qrvnO95w7Zw+fUaEmHv2SWwKC4vuKN+RAyQxq6urMHnSBJjp9u6hcBXqUY/P7DMhbm9HmlXKCCLcifr6WmzetFEYHZEk5/n0HH+H3rtypDKXLDEcN3Y03tryBioqrom+mP+0IykKOj54WbIjCPC/DpvTgYtVDfj7+MPlmqT86r+wFpT9rz3Z/9rr94OyA4mAREAiIBGQCEgEJAISAYlAf0bgpwl5v9RYi0onZuWi2kWoNUqCtCPPMa2WsdVWIemxXyFFP0DkqEwODBRO5+2pFIXTvVaPLBKlwRbU1dSIUHBSbHyQp8KOL5vI0kcFJIk4hYATHAqfrMiJuoy2lHJCyCjTJrjOlkqQEs96mxOV504j7Vf/7jK5alaItnuudHow96gww3IRpXt/919ovF2B2zwv4jyQHr33CFLOnTkNqda8evUqjhw9IgxZWlvQLM9t/lNPCjVnFMN3zUbxPsJMRZ8FY8aMQcmlS90mSNnPxx99AIsgX5mD1IAwUyiWLF7kMlby/dNNY2OTcMOOMLvqWEwICR6CLz7/TJjctEcgtjb3jh5//913BKmrKvqYx5HE8YULnXGKb6U3F0F64kQxhsVEeClIQ4IH48D+LJ9KP8/WdmzbhtDBg91Ep5tAMxsQZVFe0RYjYsKMXqZJSrlmEyQqNhmWvXDBfFy8eFE5367xefbX3vvPt24VJj7tEaTEkWpcvkgCkqgdMXwYZk6fho0vrxOu93m5xzEsJqoFQWhE7PAYlF290uZQVDUkTbXcmJAQDjMjPT1d1O0s6S+MlRw2nD93FqNGDhcu7mrbirpTmYs4Zjbinbe3tDlGry+F4tsOh71J/KGvqa7C1k8/wXiRlkJR0RIn4iZeqpJUGCc1f282G4VKd/y40SJn6emTJxUjNFf+WYb8K/O49/5+eeHxAH7gX7gmux1VNgf8ko7YNcn5t/57clHFPyUcDezP96py7hIBiYBEQCIgEZAISAQkAhKB3kcgNe8fNSkFl/9ozcYNG5WHQn/4AD529N2UGn44i6SgR5Gu1SJF+6jIK8qQ+fZIN8XQKQhWvQ5p//5b1DPEsb1ht1ugvQb68fdOoL7yBg78cSiS9P5ICXgEmQGPIFnPFAcdJ0vVskmPPI76y2fceUipsLvXTs/58+fx0ksvYf5T80RuQpI0VLWVl5W1uhBUgmjjyxsVEsmHWo0hyjOmTxHqQrLxJFVVYrXVhlv5ItWagnCjEVEu1SIJnymTJuD27VtCSX1HNYdDELzTpkx2hWwreRVJkKoqwrZC0O9orwsHEuLjBBGmKvmoaAyLMOJ4zrEutOZdRV1DpaVXMXHCGNccXTlWjSH48vPPvCv4+EQjqeDgO5WhVDeKNAamUEQYgxFBNWFoCIxGo/tFMx6FcHMRe2EmQW6OHjUSWZkZQqFLU6fOYLxh3VpvQtJl/ETcGIo+fPgwTJ48GUuXLMWmTZuEM72a55JmPy23t99+G0aDt4qSeT/Xr10j1MWtpQJQ1+j0aVOVvJ5hChnM8PitW7d2eQ2r48vOzsbIESNE256h7yphyv2qlc+oxbu8Z17QgoIC4WS/ceNGPP3005gzdy6mTZuGqVOnYvbs2Vi0eDFWr16NDz/8EClWK86ePYuGNk2TujwcWbGbCNjtNlQ7nAhNyYYmpRAaa16pJuWof+/fEMoeJAISAYmAREAiIBGQCEgEJAL9GYF9+36iSSvKfyzpKEoaGwG77R7UvHXzaaOPq1eeyEWiLghpJEh1jwr1aFqHCFK6oisEaULQIFSdVYxp+nj4/ao7e30dDkQPR6LOH+naQUgPeBRWfUCXCNJ4rR5VJ/MFKWqHo1tqyt46CTk5OcJ9msSMyDvoyt1YWFDQapcqQbp79/depJYnycP3VBYuW7JQuFWTeFLrtdpwK19cvlSCYeERiHQZCpF0ZF7KixfO+SThqKpuamwEw78ZZq2oEpXcik8vWQRbU+MdZkStdN3lw3QGj44Kd4dTk+gzW0Kxe4+3U3xXOiBByld9fR0WLJgHi5n5WRWClOewI47rt27dQngYVZLNalB1DUSHmzF6RAymTRqPJQufwisvr8dbb70Fko5r167FjBkzEBVJ5ao3AUmshw+LEjkxmcqjYzJ1he6dM2u6V35OZe0swjfbt+Hggf3C9Zykn+fG9aSuK773XF8//PADYmJiBJEr1qKLxCc+JAJbllfbVdvYsH4dGJZPhSzrGw0h2LB+vaKqVAt3cq+ONSkxEcOiI91rQz136n7WzGlg3tKubpwD++Kr5UbTqKamJp/ftYZJyzbk575HwOawiZRHY+lkn5QHTWp+pXSx78836nLuEgGJgERAIiARkAhIBCQCfYLAXx0o+htNcl7OvyQedR6tqhVhe+pDY98/FjwYPZbnHkayvx4ZOh2SSZAyFLsDBGmqTitC8lMC9Ujw1+Jq8r4HA5B7eRZOB44uXIREbQCy/AORpn1EGGSpqtDO7Pc97I8buUcFT9REgvSe049CEE+RkZFuooyhxMxhGBenrDVf17567Hh2thLm7FLZqQSPIFpdhB2JpWeeWSGUaWq9zp7+uto6TBozBpGmZkKOpj3Hs4mtqqdsbpUEqcPhxMvr1yLMTLOdZsOdmKgIXPmhRFCMrOurfnNLXX9XeeMGxoyOdROXJBONpmC8+95bXW/UVVMlSPlx3boXXQZWCpHHfp6cO6dDfYwbO9Z93nnuqBxeungRjmcfQ8mli7h16ybq6+q8MCLpRkOerKwMEdZuMoU2u9nznJuNmDl9KkoZyu7j3PgaGPOXxo4c5pE3kyH0BpEqoGX5jp4vjlO40btc2bkmOUeS66tWrWrZ7B2f9+3ZLa4DdU1TQfrUU08Jg687CnfyAOew45uvESGuG8VwSu2H+9GxI3DhwvlOttpcvCVGLT83l1Tetfd9y/Lyc98jQGNFm9OJ53JOQ5OQ7SJIDz/SJzeFshOJgERAIiARkAhIBCQCEgGJQH9F4GfxeY9rrHllP4k/il1XritEgkMa+nTnkagkKxXWgQyp1yJJx1B75qpsP8Q+TRugEKS6QCT5+aP4tY3dGYas20EETr/zLhIDtNgfoEOKblCHzpUv4nTPPz+MskPMBwk0qgTpnXxeB0fV88VIjFBJOH78eDc5RQJJqOU2rG+1Q9bjiyo9Ejpqnk2+jwy3eH3mMUNoqAiLpnqtq9vCefMQ6SK72CYJtH17d/tsjgQptz17vofFROdwJcRerUdVq2qW1FvkEPM1KgrWZlLXZA7Gyuef9Tnmzhz0JEg/+vB9mIyK0zjnR4KUBBtJx/a2xYsXexGkPPfPr1oJu51q3/ZqA2WlVzFn9kzQGMnTeIjO9m++8Ro6er7Lrv4gyFm1DY6DCsvTJ6mY50DuVEK2Nzqe12vXrmHK5ElibJ5rlKkFDh8+3GYTp06eEPNSSEwl7+m4ceNFm21W7NCXTthsTfjg/XddaRgMQm1NsplELM/hkSOHOtSSLNQ/EGAEAkn/90+X4L/tOyIVpP31Bl3OWyIgEZAISAQkAhIBiYBEoG8R+El89gCNtaBIE59d/OqJy018/KB6QW5dR+BCmhXJAxher4XVpSDtSA7SNJ0WwvVeG4iEAH+kThmjDIKng6b0XR+SrNkGAuVpqUgJCERyIBW8g5CiC+xSiP2+fxmAsuQEEW1s4wnrCOvUxrh6+is+cDc2NmLp0qVgzlCFYFPIxxnTp4vu2iIQSa6qhCgJKBJbkyaOx/KnlyiEl4s8Zb5Ks8mE999/T5lCF3BYv24dws3N4eAkkt579+3WIXFCGCJFRzMUXFVXKnsqJZctW4KyslLXHBUnM861rfm23pnvb1a/sMpNPHMM4eZQzJ0zA42NDb4rdOFoUmICjHRGd82RpkU8D2VlV9ttbfPmzaA5j1qXe+bepEK0XRx4Dp0OXCsvF/lBGaqvhqOznZHDY4RJFwfRXltZmenCQEsdB8c/Yfw4lIk8uJ50cLtTchdgn1zfO3Z8DWOIJ4FMFakZs2fPEgSukif1TjaYa5sqZTexajaBSuszZ864++j6G64zh1Dnrlu7BobQEIyOjcXiRQvx2mubsXv3Llxtx0yq633LmvcjAkqKFhtSym7gT/cegCalQIbY9+2tsexNIiARkAhIBCQCEgGJgESgXyKQmPOoxlpw80fx+aWz9heIJ/kmOtnej08V98iYL6ZZkUiCVK9DqvZRF9nWEQWpHjRqStXqkazVIu73/wHYmoQrPacmz0nvnODqq5eQ8ei/Ye8jWmT5D0ISz0EXTJrifumHsl3fAfQ641CZh7N3htylVkki0axmy5Y3EepBIpGgYn7K2traNtulQnDCuDEuElAh2kbFjsDhQwcxc8Y05bgHAccw56+3b4OT1H4nSdLPPvsMRlMz0UkFKQnItjaOj4RTaGgz+auScFQ9jh0Ti48/+gBnz5z2uppIrPXERnUnc2myT849ymzA+NGxuHatvCeaF20cP34cYWHhbpKT5465M/dnZbbbx7fffivIORUT7ocPi0HF9euC1GyP2FQ7SEhIgMloRJhHqgWmaXj3bYXAbg9PGmcZxPpT1pDJZBTh7CRqu7tVVlZi3txZXgpXYkRlaFaW4krv8PEDIH84GBU73I0rsbFYLMjMbB/XzoyZROyFCxdwvaICzLHaUdVtZ/qQZe9/BOwiQUsTzlbX468SDuN/Wwsr/eKPyxD7fnmTLictEZAISAQkAhIBiYBEQCLQdwgk5T6mSc6r/pu4wuvGxMO1jXYn7E7ensutqwhcakGQpgjCrX2ClKRcsl6PdG0gsvz12Os3EPXXykS4tjtYWZ6Yrp6W1uvZ6pA5eDDiA7XI9B8EK4ntLhCke385EFd37xJSX5Ugbb3Tvv+GBBhf+/btg9Hg7Wg+dMgQXLx4sV3133PPrhCEHMOCSSJRdZeenopDBw8IEopklCcBFxURhrRUa6cmyzGmp6fDYGgOlWe7DO+uq2ubxC0vLxfO3VSxutWALrUlx0oCk8rHubNn4uvtX+HixQtoaKgXxHF3f4KI37dXpAIQuFhMiLYYMSwyHNnZipN9RwnItsC6fPkyRo8e7VaqEheTMQRffL61rWpCXbl//34v5SbHaTIaUFhY2Gbdll8yXcGkiRPdcxXnmyRkeDhu3Ljh0xBIbYMYrFi2RNRVzw/J1pdeesl1DtSSXd8nxO/zWoMcH8/75InjUVNTJZSwLVvnDwdzZs1w40qFrNlsFq7wLct25zPJY88X8eiJddGdMcm69x4CzBriQBNu2BzQpRzDX1jzb/48vlASpH13Zyx7kghIBCQCEgGJgERAIiAR6JcIuAjSX8afbBy4O/NSmc0BdCCf3b33SHHvjOhiWjKSBmqRrA0QCtLOEKSJgXqk6PQ44K9H/EMP41r2EdShCY2cnsi12DNqt3sHrbs8EhfhvH/cKKHcTdcGIaVDhlp3qkx3/8vDKMtMFZePILR7SJnYUwgJMgZAfl6+IDPVfIskkEKCh+DgoUPtkjVbP/sEwUMHuwkoEk9UZXL7fOun7lB7QZqRmDQbERMd5c4B2REyiGVOnDhxhxJ0/NjRKC1tPZSc9Ug+FRcXi5BvEofucbQMuzcZYDYEI8JsROzwaMybPQPvbHkDdKNXN4FXB5WvTqcd+fm57v4UBWkowk0G7N3jO3eq2k9n9jdv3hSu8maXgRX7oXpz44Z1bTZDXEiAh4Z6YxIcPBRJSUntnne1cRWThIREoUL2JMTZ9u7dbc+V6QamTJ7opfA0m034+OOP1S66tWcoe1XVLZEPludfJWFVkvS7nTt8ts95vfjCKrdRE0l0EqSbN23qMDY+G5YHJQJdQID/dTTyn8OBYfsL8CcpBUU/31Xwd/3yHlVOWiIgEZAISAQkAhIBiYBEQCLQZwgk5T72J8m5Vdq9xdAkHkN+5S3A4dYrduHWXlYpP7QfVj89UgN1SNE+is4QpAmBeiQF6pGh1SN+wECc/WY7mhyNaCKRZ6PGrX0zFnkGOoGAU8CK488sQaY/Sc8gYa7VFQXp9794CKUHM2C3O3mqRIh9J0bSJ0VJBJWUlGB07Egv8shoMOCrr75qdwzFhfkIHjORIUYAACAASURBVPKEW2nH0PVnn1muKDudDqxYvsxlPKOGxxthMRkxduxYnD17tt32WYBjJBFo8gixF0RrVARyjme32Qbrcjtz+hRmzpgqlIqeJJ4nYRphNiDabECUxSDC4S2hg/HEH/+IUaNG4aOPPxah0B0OgXY6cOXKD4iKVMLfVYLUYgjBO2+91aaqss0JtfiyqakJy5cvb1ZvmhUH+GdWPN0mkUeFJDEdOcLTPd6EkJChYG5S4qZi16JLr48sQ7KVoezMP+uNrQWzZ8/2Kt/yQ0VFBUYMi/auF2ZBfHx8y6Jd+kyimtq71JRk8SOAZ55UrqGpUyah6vZNH2078eUXW8UPBcOHRWP8uDGYO3cuvvjiCxkG7wMteah3ESBB2oBGkZ5kUcEFaKy5hzXbU/+yz+4LZUcSAYmAREAiIBGQCEgEJAISgX6JQHrRYxprfvH/ic+9rknIvrrjSgVglyRcdx5/yo8fgnVgANL1A5EsCLc71YatEXBUj1pd4d1Wfy1OrH1JDKVB8ZXpzrBk3VYQYEKJ/E/fwv4B/kjXapHchfB6ns+9fv6oyD0MuqorOeRobNNKp3fxcFVVlQgnVl3EhbrOYsHGjRvbHdXtWzeFU7ybaDQZMWX8OFRcvybmXXW7CpMmjFOcxBna7Aq5NxsNmD5tiiARnVSot6PMJKE3fvx4qEpJVQEYt2+vGGNbZB6bppKwtrYGH374ocizyVDySLPyijCFivfhDMN3qVwjXHuGVltcxkfhYRa89OILuHy5RLQnnOIFAXcnTCQNGxsaMG7MKEQy3NxsEG1T3fn8queEUVNbY76zxTuPsD4J29WrV7txoUKSJDUNfziGtjbWXTD/SVFePS8065o/f74w72qrrud3yjycePftt+5QDDO3bWFhgSvHa/N4WIev8+fPu0lkdQ1FR0chP79ZuevZV6ffe6yr5cufFipQ5hINCwsT75m2gWpVYuWJF9/zh4Njx46CJG5DQ4PL1OkevIA7DYqscL8hwDS5Npct48enS6BJzrupkSH2/fIWXU5aIiARkAhIBCQCEgGJgESgLxFILRqgSSne/3eJeZc08ceTXj9f1i55cb89bPT1eKtOFyLFX4c03QBY9YFI6yLhxnqHp00Ww6eCVDz7N3MOfT2tB7c/mxOXUxKR/osApOm0SAzsmot9nC4It07n05sJDtCg6d4kSEmUrXzuGVjMzTk+w8IsmDdvXofO8ZjRsc2h5CYjoi1mnCwuFgQpGzh9+hSGx0S5DYsEEebKlbl40XxU3qjwMklqrdNnn322WY3K+oYQvP/+u4LYUkg63zVVMk799tKlS/j8s0+xYN4sjIyOQIQxFGGGYFiMIW4CVyXr1L1KnDJXK0nPhPg4OOw0TGtq8+/j0sULRdskSdkWzaVmz5wOEsuKg7o6qq7tSeStW7fOTZCS6DQbQwXxSVK5rY24bHnzDYGpxZVygK72I0eOFE72bdX19V1RYQGYY9ZNtLvO8fyn5sFht8HpEYmgnq+srEwv5TIxGj0qFlevtp46wVffHTl28OBBREdHi/nNmDEDK1asEGpZphQgAeqJlydZ2pG2ZRmJQK8iQEM9VwdxVyrwo+S8Sk1ywaC+vDWUfUkEJAISAYmAREAiIBGQCEgE+h8C+878RJNWlP+3CTmVmuT8+iXZp3r1vr8/NN5UUYqkRx5Hqs5PEKSpOl2X81omG0IFZEw/Kgg3SZD22BIiaeNwOlHndOLWqWLsG9A1YlRVA8c98jiqS86KVLEKQXrvnqy333qzmXx0OXYztLztTVHTLV44301yUXlpCh6KlKQkZZ2KPLlARnqaMHDyIhwtJhgNIWA4eG1tbatEp0qmbdu2zWUIRcMlpe7zq1YKcqs9QottiPPrcLhDx21NjSgqKsA3X3+Fl1Y/j1kzpomQcyVPJQlNYwvC1KgoTF1K2F3ffdsqsauO+aMP30NY6FCR25RzJ4HJsPaLF863WrdtzL2/JalHQyNVAaoSpE8vWyrWsnfpOz/t2f29OO+CAHaRpOHh4SgtLb2zcJtHnKivr8Wq555pDve3KMZYzEt74cI5/H/2vgM8jvLcem/Kn9zcy8/Nbcl/Ey4xtqRtktyw44ILrqpugLEpphkwvUPIJYFLD4RQEkIIJYQaB1vbJO203VVxt7plS+69ylZfbZs9//N+s6Niy7It1Cx962c8u9O/M6PZ+c6e9xyVCNJ2ik7a3JdffgkK0NKvCzr+u++6C36/v/U8dbnb85xJ54PsCIqLi0EEORGi7V90/ejnjKbTe31ovxx/zxHoDwTou54RpFEVm082YIRcWm1QSn8y9B5QeYs5AhwBjgBHgCPAEeAIcAQ4An2JwObN3/22UPT+vynlYYNYihsKy1uVC/3RMRgM+4z4G+EeOwE+iwkesxb6093gH2H0aESaakGVvSEiGwYu53bRnToiRKgTStSJ6q+DlDweXpMV+cbzt0TQyVEai5OnwF9/EmF2mqiLO3BPVtbqr5E6d3YrUUWl5Wlpaay8+Fwn8q3f/baVFGOl6akp+OvHbSE7pBwkL0giIokQ1ckwGrPwm/RU/Pb1188oc9b3qxNXpaWlHdYnpeS9994DsgjQl9HXudBxMBhEfV0d9u/bi4KCPLz37h9wz4rlSEuZ01H5GiMRGdmZngqfV+lyV6XFRViQRuFP7dS5mWnnXK/LjbabSaQfKSHbWw8Qxi+++Hy7pc7+tqS4mJ2DNoI0g3m9VlVVnX2lTucQWR5FYUE+FizIbCXMGU4ZaXjn7Tc7rKWfr1deebmVINXsAVLx5BOP83L2DmjxD0MdAfrmYASpGsHOphZcJZfVGLI3J/bloyHfF0eAI8AR4AhwBDgCHAGOAEdg6CEglP3Tf8ilzh9IJTBIFZgib0TzUO+dfMP2q4EWKJNnsHJtIkgVUpBazGhPpp3ve/eIeJys3sII0uBQI0hj9n/aKPYhpsOjT9SJ1Af6zIa2xc56FiOhAIL1tWg8dABHS4qx07YaRb97FYXJ4yGbk6CYz09JSn6xeSYLaOwzmVE4bwH8LX6EyC+W/Ru4BOmG9Ws7+EdmZmRg9qyZKC7qOgSJEF/195WMuCSSjQjSBWmpeOn5F1pLlsmrk0qsSbVHRBmFNHUgSTPTMXf2LPzpT+8hEqY4K90/QjtlRKbRQF6QGqmawcakNrxh6VIcOnTorOf2XDNou7p6MMo8O9sumJMnT0KRRTz04AMdCMjWY89Iwy0336AFUp1lRw11tVi8cH6rglRbNw1/+P3bsSv0LCue52QKR7pnxYpWgppUr0TqfvzRB+e1hT179uC6axd1IDTpGD0ez3mt33EhFY0N9TG82hPC6bhm0Xwc2L+vQ5sJd7JxoGtNxzQ9LQWvv/YaOycdt80/cQT0+6h+n2c1FEMCFrorsW+PSAhHgxHML9hy6rvODclD7wGVt5gjwBHgCHAEOAIcAY4AR4Aj0IcIfNe7feTlcnmjQSrCJe5yXCJuxBF/x3LEIdEj6cFGEulTmDof+cYERradL+F2OmlKxJs0LB4HV37VSv6plN4wiF/UupZY51Djg6MsyzfE9JhaB5kgiFL1bgigvB8aIjSNeDYKSIopQzWkwgidOIyazZtw8IsvUPTcc8i7/Q5IKWnImzAReUnJkC3WCw5mYufGYsG6eAsEqwVr44xYd98KRvixMJ8Bfo5279rZIU18IZXKz56Bz/76SZdHTgTj2jVrkDJnFkt+X5iZgnmZKXjgvnvQ2NAA5i9AJ4LOoaqivr4ezz77a+Yf2upVGVNlLpyfiZV/+1Jblvw9Y+vpB0AE6w1LFzPFY2amRrLOnz8PFRUUAtQ7LzoGUqh+/PHHTFFLylqdzKPjT02ZC4fDwXZ++vHSRCqBX7Hi7g4kIKlml99xG04cP95NIlCnS6Korq7CtdcsbC2xJ5KagpHWr197XoCcOnkSt1GIVjtlLIVWffbJx+e1/ukLEQYrV64EhR9RuJW+XQqOeuvNN1rL1ulaqK2txY033ggKTSK18pw5czBz5kyGdWdYnr4v/nkoIUD6+wgiCLM7Pzl3qCr9cNKBcx+0gNB3F7U1Eg2hOaTijs3bThlWF3CCtA+fjfmuOAIcAY4AR4AjwBHgCHAEhiACP/N6v/8TuUIyKGXBn+SW7TGIm1ByvG7Qdjz6omFEBmy64054EuI1gtRi6XZQk2d4PDY88yvtsFnnUCOf+qId/bMP8gUlB0/qIqrUQ2S1htRZ1DqMQFgFmqNAsN0BRgLNaDy4F0fW52Pnl59iy4svoHj5chSmpEAcNx45iVYIFiO8cWbkjTAjL8ECj4mUvd0rp9cJ0rXxFohWMwoSLNjym5fZEVFHfkC/olGcOHGckXZ6UBMRpPNSZuHX//N0l4dORNa+fXuRygjSFCzIoBL6FCxdch2Oko9lu6bTskQYHj92DA8/RKrMjipDIhwXzM+AKOR2uk9a9/7772E+oJpPKHl6ZkCW5U6X74mJ9LerHzelnWe0Uzsy8i8jDcuX39El0fnhhx9i9uw2+4L5ZF+QMgcOu72VMLywYyVQNbp/9aqvz8DxmkUL0NzUeF6bbPH78RhLstfOBVMBp83FL598/LzW72whUvouX768tXSecKLtLr7uWuzYsZ21mXCtrq7GAw88gBdeeIElydN5LCsrY4R0Z9vl04Y4AowN1ShS+hrQvw7oB7R2t5lBCVKEqerp96YQQpEoXqk6eOpfvvJwgnQIPqPzJnMEOAIcAY4AR4AjwBHgCPQlAp5Ki0EuO2iQi8MJ7vJGg7AJq7YfGJSdjr5qFHmHlbz2CtxXDIfHnATZopVin64QPZ/PvgQjCm+4CYgENHFeXzWiv/bDlEJAMAr4EUUwqiIQVdGIEFrUMAKhFjT769C8pwr73U6Uv/oilKVLkD1xItxxVriHGyEnJEA2xSHfZGTEZYHJhHyTCXmmePgsCfBYEqBYTey8SN0kSOncSZZE5JlMkK0mKPFW7Pny8/5C7YL3Gwj48T9PP9VKts1PT8GCtLm4c/ltLNzmbIo+ml5XV4frFs7HoowULGDKzhQQ0bqlvFxjLjphLw7s38/S4NPTU7FgHikN2wKQrl98LbZUlLM2ECnauu9oFK+89AIjF4lwI+KNAn4+/+KLC27vha5Ax0Dq17vvvqs1zEoPRpo3bx4L/mk9znYbJyKQCENSR2rHqylfWRjR3XexbbZb/LzeRqMqS4RvbGxgRHPrcTBM0vDk44+e13ZoIVI3//b137SFX2WkY1FmCpbdcD3bBh1/d142m42dG50Ep3P64P33MlKYttcZVt3ZD19nCCFAVhsq8aIhqNACv4guDUapwqWTm8wggYZaFmFsMBCCdj9cdeDEqfiv3Jwg7ctnY74vjgBHgCPAEeAIcAQ4AhyBIYiAUjbaoGxpNshFGJlbDiq1f2UTT7L/Jn0t6uDsc2Uhe9gV8JoTIVnNyDN1z4M0z2yEPGUGwg2nQB6kTEnzTQ5ugK9LBZWNahihUACho4dxsnQDdv/tryh97tdYe/My5M2Yg/ykcfDFW+EdYYQclwA5nqwMjHAnGiEmGqHE/F6JmHYnJkKw0jlIhGyh91ZWEk++sOQfmm/qnoLUa7ZCsSTBYzFBsZggmkfhSEHeAEe37fCIdCN/UJ3QolChhekpWLr4WpDP5dkILV1hSSX181PnYGEmKRFTMHfOLORkZ0Pz9Wzbj/aO/iJUVG2rxA1Lr4dWat/mS0o+lLcsuwl79+xh+22/77+v/Apz58xsLd0mgvS1115r9Ts9fU899ZmOgYbPv/gMVC7O1KMxkpZI3rVr13aKkX7sL7/0EluH1KP6ulRW/umnn17wIdK5okT4v331BfON1cli2m5qyhwostSqMD3Xxokg/fKLzzB3tobp/Iw0LMpMRdqcWaivqz3X6p3Op2uCUug3bdqInTu3o6bmBCgES3/p14z+mY85AmdHoI34JHdiokJDURUnw2FU1jai6uAxhFpCZ199EMwhBEKUyhikHwlJ0R7BhpONp2bY1ycNwSdU3mSOAEeAI8AR4AhwBDgCHAGOQB8ikFc1zODbJhg8ZdIId9lRg1LqX15YiYhKHmAq02lQpVv3dEWDoLfSnSaoQMOh3RCGE3lmZAFNRMadj2L0zGWM8Iwej8bD+xCmc9LWf+zOkV0E66hQA41Qbl0OwZyM3BFXIPfyYfCQMtRogpxohJCcACHRDNFCJfKJyDMnIS/BCp/JBJ+ZiGgrvKZk+Eyk8DSzACXC1WOhZWhaEhv7TBSu1N3zQuFMiRpBak6AMmoCGnZuvwjwbTtEm201IytZ0FJ6GgsWWrRgHvbv39sp+UdrqjHikCXZp87GfJbWnsZ8MN/63Rudlp7TJasTpz6vBwsXzGdqQ/IVZWRfRhpToFKa+cmTNW37jkaxtXILZs6Y3koyZmRm4OGHH0Zj4/mVlLe19sLe6UQnpb5TCbtOctI4PT0dTqez0w3qCsyqbdtA5Kjunaqtn4m01FR4zxWIxEqLCTW665KKTkVenhcLF2S2eo/S9jLS03HbLbcgGAy04tvpQbWbSO0qLChgIVvMXzUjg53DmdOnobSkhJ0/ve3tVuvyLbVZbzctSMfLVK+kfI1dLxe6zS53yGf2CwKa8UnsmUC7MmPPCOR/wia0Cjv1q1e7grXDJU9RGloXoncxb9GQqqIxHMbhJj8qTzWg8PAxfFW1E29sLMIDsg+Ts91IyHIj3eHGjqamQawf1dCJkHQ2TBwpmWtHsKPeHxzu25Lzn0rl5wbf1i8McslL38suje/DJ0W+K44AR4AjwBHgCHAEOAIcAY7AEEHgT5u/a1i58tsGd6nFIJX97ue+ilBTOIJwNMz8HtVwFBSSw1/nh0A0EkYQIRRMnAkhcTjyGUl3fsnopxOkstmEPGsiaso3agEV53cI3V5KS1/XOq7Uee3zsx4FwqEANiy5Gb6EBObvSaTm6bgMhM8epkI1QzGOwJq0eQh1U4HX7ZP1DVfcuGE9rlk4j5XK66pE8vrcuGHdWbesXw+5OU6kp1EZuaYETU+di8cffZgpf8+6cmyG2+3GvMxMjRyNqTKJ8COfzldefgktLX6mmiLlVEN9PRbOb1NhEkFKQT/Hjx8/1256ZP6hQ4dw041LWFCURnKmIyMjHVlZWV1un6wCXnn5xdZSdn1dwovCqXJcDoRCQUYmdlBYsj86KqvViCQigkk5SuSofo5oWywQad48bN26lR1He4KyywMDmBfowoULGdFLqlYifClkadWqVd0iSM+1Pz5/MCBA3wxEcGql7oy7Z+yn9o1BemEaYpFKMeKUyFRSYmtjStMjBXNTKISjTX5UnaxF1sED+GPVNjy5fgOWSgoyXSLmrZYw2yZhkk3CSKeICQ4JCS4BU20eTHDmorSmb/72B9JZO+EPIDmvFD8RyvEtuQiG/EoYlMpbh8gTKm8mR4AjwBHgCHAEOAIcAY4AR6DvEfiWVHqfIWfH9+b6St84HKTOTJglglNfncrd+Ov8EIiqYdZ/LH30SQjWeKZg9Jm6R5BSKbjXYsYe5ypt5zpDdX6HcsFL0eZpoPNNhYxE0/T1izrRpU89DcVoBJGQA5kg9ZitcMePwKbHHkMk1FZW3NeYdWd/5At6w/XXxbxEdY/PNNiyYtdaJ/S4fvmVlpZgXgaVnrd5bN50w5JYmba+1JlHpSsK//LRhx28RdsIxHR89eXnUCNhqBGtlPbBB+5tRw5mgDxAdWLwzD307JS9e3azAKr25GR6ehoEQTjnjo4dPcI8XXUbg/mEVQbhlcasDZ7/32dBJPWJmhMItAQQDoWYGpRK3Xft3M7Ow6MPPwginzPTtfV0nIjQpBApwrMDwXqOo6LlySP1+eefx6uvvsq2oSgKC0sia4UL2dY5dsVnDzYE2J81UaTaD6b0HRFmSevkbdtBGIpgJIKTLQHsa2zE5uM1yN29H++Xb8UL6zfhLl8BZogSrM5sjLdlY6wtF1a7iBEOGSanjHEOCVc6ZYylsUPCBIcMo0vAFLuCBFs2xL17Bxuy52xPcyiCjLUVuFQoDRvEoh3fFoqaDcLW6/v+KZHvkSPAEeAIcAQ4AhwBjgBHgCMwRBD42cd7vk9NvUosvru4KQhSfERiQQn9QZSds9cwQBeIRsOMWNz795Vwm01M/dhdgpSUkrIlDttee4W1NtrLNfbUB6aBSqmpzI8S5ftUR0odblVF1Z/eRa4xAYXGWMm8uful8L2nNrVCMSchx2TCzr9/ocluB+g12f6wdJKyoaEedy+/jYUzUZk9UyZmpOGN377WfvEO73Xq88CB/bj2mnkdSs9JGXlg/74Oy3f14Y9/+D0yGcmq7Vsn/yjwaU1hAdVqs9X/9N677UrLM1hCvOdcZepd7fg85hFG9MrPz2eKz9MJ0pKS0jYrgLNuT8WGdWux+NpF7Y6/ra1EnM5PT8Wdt9+KZ5/5JV596Xk8/+yvWLgRrZOWOrcDvhq5ms7UrH96770uw7TOekj010x/2xF+R+8KIz5PQ0D/O2j7TiAyNMyUoPT9wErjQxHsb2xG6YkaOHfvwe+3VOJX6zbhbqkA17hkTLGLSM6SMMIhwugUYWaDhCSHhDFON8Y63JjgIKWogFEOERYnKUclRpASWUoEqdkl4Cq7hH+x5+LDii3s+2lInaMocF9JFQxCccQgFu27VCwOG8RSxxB5NOXN5AhwBDgCHAGOAEeAI8AR4Aj0HwIJyuYVrpp6JguhojrmEzakeiPfrLGkHyXt28mKMgimJBbU1F2ClNYTrSOw8a472UHFOKPWA9QJq9YJ53jTunzrG20F/aNGScU2Qh3g5qa+J0ijURxXBGSbjNgQZ4JnQJKjGmErW5LhHT8Rp7aWdqK3PMfJ6MfZpBQMh8N48rFHWNiSTpASSfnYow+f9Zzr18mpUydxy81LmXdoG7GZhopYGv05mxZV0dzciBdf+N9YGXpbGX1meipIjXro0EG2Ga9HaQ2TIt/MOXPn4MMPPzoPgvKcR3HWBYgYCoVCePXVV1iKPZG2OoG8aNHCLoOs2EaZsjOMSDiMgvw8LF2yGBlp7QnPDKaK1cOxKPCKhnmpc1hbKameSNk2YjaDEaZEnGatXsVCkegYdQLrrA3hMzgCMQT0v92zAnKOBepCIRyoq8PaQ4exsmoH3i4px6NrN+FGTwEy3BJmEYnplDDGLiPRJmOUXcYoh4yRDgVJToURnRPtEibZSRkqsmGMQ8IoJw0ikpwixjpERoTSMkxJylSkHlhcbka0fssp4oV1mxBmktWztmRQzvjfqt0wyCVRg1i26TKpLGiQyqr77ymR75kjwBHgCHAEOAIcAY4AR4AjMEQQuEIqW/H+/hpNwRUlirRPNYQXfeeGhVupQNOpk8ibNg1uC5FpF15iT8RgnjEJstmIwrQMqIEGymtob//W6u9GkVrk90b/s4H8Q6nDS4NKRAoQIH/PWNl82zmNItLSgtCJ46jfsxNH8xVUf/oXlP/P0yi48XpsePQB+JsaoUY0Lznadm8zgdFIFA1798BtSYJiTkB3yeXeU47G1KxGK9yWBKy9/nr462sR6cAuD/zLmEjS11//DdI7EHfpuHXZjSB1aVevlpYWPPTQg7HS75j6ND0VkujuarUz5pHH6FNPPon0NCoh10hS8kGlY7rv3rvhb27C9u3bW5WURBhmps5hxGokEu4FglC7zuki37x5I67T1Z8ZmnIzIy0FL7/8EmvHuchJncAktWZJSQnuv/8+UHl+RkYGMmnIzMDC9FRmcbAoI0UbZ6ZiYUYqFmWmY2FGGhakp7IS+wULFuBXzzyDysotrM36ts8AlE8Y5AicFoik3+PZzZ5uQO0DsmK3/9g9n7na0upELtLyzOc2dtNi3xNAIKKiPhjEoaZmlJ84gdzd+/BuaTV+VbAJy8U8LHCKuNruxgRbLkbZBaYKHe6UkMwITwkTHQom2xRMdGgl8kRyTnRImOQQGeFJhCipQ01OEUaXiEk0zy6zgZbTB/IdpfJ6GsY6ZIyJeZGanBJu9RQyH9OI/kVExz4EXn/bexgG9yYY5IrAT8WSeoNUyj1Ih8gzOW8mR4AjwBHgCHAEOAIcAY5APyLwY6n0vl9v2ce6HxQWwosxL7D3FVWZN1tQDaP8l09BHJ4A8qq8UMJOJ0jJh9Q9YSKaD+5FhHUGibTWMoEpPCsQ8wxl3CVlaISoTB0IRWmIIsjiNagNtHIAgYO7ccSjYMc7b2HdPSugzF8IeeIU+EaNg9cyFnmm0ShMSEJBvBlrZs5C/aEDUEPEs9I+e58gpUaqfj/yplwN0ZqAvG76t14o3he2vFVLsTfGYeurL7MQMyJ2GcQXeLn01+JEsn322adIS5vbIW39moXzsb26qsvDInKVPCzTUsiHVCNI09NS8PFHH3S5Xmczjxw5grvuuhsZzGezrQSdVJtv/e63jCS98YYlzL+TlK4L01PwwL0r4Pc3d7a5bzSN/IOJOKraVolbl93U2jZqI6XSL5ifAbIXoNe5CFL9QHRfz4aGBrhcLixduhSzZs0CBSQRCUqEqD4sSCeiNBWZKbOROutqLF6Qid+/8xZ27tyJQCDASuM5OaojO/TGdP8NsXs//RBG5GaEVSswP9CYbzTd75sQQUuskoGWoqAk0LXNblD0U5oWqnSsJYjiEyewcvsuvLxhE5Z5fUh3C5iQK+DybAGjnALm2iRMs4kYT2pPRli2kZc6idkXYyJbyZd0vtuLE81+7SdBRvQOjesg/2gN/jV3IwxiKf7LXXzUIJRl9ONjIt81R4AjwBHgCHAEOAIcAY4AR2BoIPB9oezqO9ZXqS2shJNIMf66IAQiURB1Q7gdKZChxFvgsVw4QUqEXb4xEYrFiNxRI3FgnQ9a+T7LEkZIBYIRjQzVRTTUGaaooJbGOtRt34bDkhu7/vhHlD35C6xffAPEKdPhThoJIS4O4og4KPFGyKYETbI5TgAAIABJREFUCJZ4uJNGQDaboFiorD8JuYlJcI4dh1OlRSDyT08o7lUSkDjGWGPyb14G2WpCnmlg+o96zImMJD3skeGnC+QiLPvMy/Mhk6Wia2FLehl5ns/T5SVPqshPP/0Uc+bMbiMRM1Lxi6ee6HK9s83cs2cPlt18Y7tS+nRQqX3KnFlwOe145n+eZiXmCzLTsCgzFctuXMLChroiC5uamljo0Nn22dn0YKAFq1atZMpRFq7EQpU00nbO7Bl4843XWxWcna3f2TT9GHVClYjOoqIifP7550wJ+/CD9zPf0Qfvvxe/ePJxRgpnrf4a5aUlCARaWjepb6d1An8z5BCga0CNEk1K3y4hIBrUlKCtqtCoVmKgfyHQd4Gq4lCTHxuOHsPqnXtYafwv8tdhRa4H12flYu7qbIzPykGSLReT7ZrXJ6k6x9sVJNllWJknaFtoUl+QoWfdh1PGTIeI6to6MD9uwoOugnbtHawXxda6JhjloqhBLNn7L94tMHgqlw6NJ1LeSo4AR4AjwBHgCHAEOAIcAY5AfyKgVN4/o2ALTgZJn0gdsiHQ++jJXlUkVsoeBZprauBLnc2S7C9MoRgjBU1WyJZ4SEYj9n7xF6hqEGo4jGgkiHCwBYHGBvhPHERDxSbsXfkVyh9/Gnlz5sGdNAr2EXHIjhsBt2kEJHM88syJjGzMM5mRz8KjzFDMifCaEpFvSkSBMRE+M4UimdlyaxKsyL/CjKMuO1Q1iiAjL1l3tCfROnNbscut8sUXQOpZn4WOaeCRpIrRBDE9FU3HjpKLAStvPbMxA3tKVVUVFi5c0EZyZqaDysg/+/STLhWSpIosLCxsJUh1z8ybb1x6wQ3Wib/izZtYoJGuSNXHNyxdjA/+/CeWek8KUipHv2bhPOzb13maNSORVJUltC9ZsgSfffYZU2DW19cz704iKIPBIFNk+v1+kLJz3759+Oyzz3HtNQvZfvR9U+I8S51PS8X9996jnWN+P7zgc8xX6CEESAlK5QHkIRyJIKxGEVbDCKoqGsMRHAsGUd3QBGHfIbxbWoF7PV7MdDoxaZUTk1dlY6RNwDCHB993+WDIVvDv2Vpy/JUOGZPtMhJcbhhdubA43TC73EhyCkhmHqH9oxo9nSglBelkuxvC4SMxIlhT0GosaQ9hPBA3E43isD+AmQWVke/kFimXymV7DXLp7/vzMZHvmyPAEeAIcAQ4AhwBjgBHgCMwNBDwbV0x2luGXXWNMYKU1egNxG7DgDwmjStTWQg3+SRufeGXUOKpzP7CiT4qzVcs8ciPT0DJk49jv0fGrj+8g02PPoiCaxdBmTYZnlFjIBqTICQYIcSPgGwaAY/ZyIhOIjvJ/9RjMsNjMbNSf9k8ErJ5NDzmpBghaoFiJiI2EQUJiczzU7ZYoFhMkK8Yjp3vvIlQJMJK9sm/rtfp8pgI6sCqv7Pj9rK29D9BSpYH+kCErc9oRtFrL2g+sGRrcBH20hsbG7Bs2U1MRaqTgkSQ/vb133SpviQSkrxByRtTX29+Zhrzyzx16tQF/V3qhCat5PMqWLRwPjIzYr6mTMGZhhuWLGZp8hpBmop56anYvGljp/vRt/fWW28hJSUFKSmpzPdz0aJFuOWWW7Di7rtx33334Z577sFtt92K66+/ns2nZbUwpjY1LbUtLWUuHn3oQZysqQFZjrRKnDvd+4VNpGOlF41PHy5sS3zpgYkAnd8zrTdiUzscslb43m7SaTda+hiKqqCwpH3NpAg9Dvv2XXhzYzF+4VuDW9wezHKJGGsXkGx3Y4xdwCg7BSApGOtQMMGu4CqHgil2CVNjw2Q7+X6KGO3UEuRJOTqB1KOxcnbyDp1mJ1KyfWhS/5Kl421ufFS9HcyKRQ0zi5ne/1Jqd176421URW04jCUbq9RL3Jt3f18oOWYQSrYMjQdS3kqOAEeAI8AR4AhwBDgCHAGOQH8iIJZP/YlUFPEeOc58J8nL8iLkfvqjG9O6T9JZRoj0iIRw0KfAmZgMxTICeUYjIynzTURgnh/px4hVkxmi0YTsK0ZAGDYCcpwRXqMZPlZ+rhGvtBwReKS6pDEj8UwWtsyZQUdtJf+M9GOEKK2jTfdYyBbAAt/weJQ8/hgCoaCmJA6rzPOutaE9/SYWJkX4nSzZAE+CBT5z3Hljdb6YXuhyitkCIo31gdbPu3I8jpeWasFXUbIguBhfUTz66KOtAUlECBJB+vhjj7CU+7O1iMi8mpoa3Hbrra0EKa078+rpKCsvbyX7zrZ+Z9N1gvDzz7/AvHnzWJCRTr62H1NQU3rqXNhsqzvbDCOkwuEwnvnl07EEeiJbtQAofTukeKVB+0zz9IGW1aZTif01ixbijTfeQH1Dw1n2xScPdQQYx61/R9KNiw2xsK+oqnk3q1HmwEE/L9E/KpJnhCitHBvoB5ZwVGUl8Y2hCI63hLCjth4bjxyDa9de/Ll8K361tgS3CYVIs4mYsCoH5tU5GGNzY5ydUuEljI4NFIZEn8c72gjPcQ6N+CTyc4JdxHg7zSfiU0uUH+vUpukEKc3T5g8ccpQpSm0Cfr2hGCGV/GViCtLBfhFGo+x54qmy7fi2uyJodJeHDcrm0v58TOT75ghwBDgCHAGOAEeAI8AR4AgMCQQuUSpvvVQqwae79jFSjBE/p6lZBnt/5Ju1j3V9WXBPRA2i5cQRFFy7BF5jPCsXJ7LSZzL1O+l3PiShL96IwqVLEGpuZKEYVN7Zq0RgFCzgihBsPrAPsiUZXnN8v2OltBLIGuHsSTDBe9NSRPzNCBIRrvYycfzNLsgu137ttddbFZuMMMxIw53Lb0djY2OX61F5+tO/eKqVIKX0efLp/Prrr7tc72wzdYKUxn/+859ZiJFOaJ4+pkCoV156QdtUTIXZfrvBQAD333dvB0/T07dxts+07fnz0hlJvHbNGlaOT5YC/MUROB0BuheGmN803bE0dpTcQWnQuVL6oSwYDTPys/3XKC3vV1WcCLRgZ20dNh8+Dkf1LrxTXI6H8gpxrSBjhkvEBLsAs0PCT1weJDlkTLeJTAFKCfCU9k7hRaeXog/mz2PtIpbLBWgOhwE1wr6P2uN6+jkaHJ+1Fr6/Y3/0UqG87gqxEgZ5c9mQeCDljeQIcAQ4AhwBjgBHgCPAEeAI9CcCP5aqVhiUMjxbuYN5K/ZBUfXg6MPorYj11rRAJS1xfs/Hf4VoTYTHYoLXRAnoFwlBSkTuzFkIHDumKZ4ivR3aReBpAIYb6pAzehw8loR+J0hJOUpKWwqMotJ6t9mCbZ9+gGgkggAFhRBBemYlrX5FDOgxEZqnKyyppP3Afi2tvbODJxKT2vzmm79rJUiJcExLnYvXXvtNtxSk+n5o2+QT+uqrrzKlKG23Te2pld6TuvPuu5ZDjRA9dearuakRL7/0ApZcfx1TkabOnY3UlDlITZ3LPhMJSsealjIHKXNns/E1C+fj7rvuxFtvvoEN69ehqVFTjdLx8BdHoDMEmPhT1X4gYZ4q5BEaJdo0pgwlojQK+EMhHGtqxraTp+A7eAh/q96Jt4vK8GTBeiyTCzAnx4NJdjfGZ+VibFYukmwCkpwiK3+f7JBApe+T7AojQsmHk4jRq+wSK38nledgJkRPb9soh4S5dhFHW1pAmPfqD3adnfR+mMaewaIqpEMnosOE0h3/IW5VDVJJRX8+J/J9cwQ4AhwBjgBHgCPAEeAIcASGBAI/k7auMHgqcHPxFkSoNDCqFQb2Q7/g4twl41PoPyJHNTVpE6khZ82C12SC22oFBSWdj4Kzv5chH9K8sePQUFWttYSuh148K4QW+Twy9CJhFM7NYAFT/Y9DzKrAaIFgMUOYNRWhEwcRiajsHNP/vYlLL0KO9evXY/68zA5EJ/mA0nR6dUUQfv33lUylSYpLnch86KEHGXna1XpdtYfWi0QiaGlpwS+efKKVJD1d8Un7rKvtzO+UCKswS4DftXMHPIqED//8J0aY/vKpJ0Gp8Q89cB+efPxRPP+/z+Kdt9+Ey2lHRXkpTp6qYaSLRtLTGeXkaFfnasjPo8uDlc9HtdJ4VcXRcAjb6uqRf+gIvtpWjdc3FePBvHVYLHgxKduN/3blINGei/E2CSPtMuKcHvzU5cWPsmUMc8lIcmqqUFKGxrsENhhdboxwuWElj9EYIUpjGoaagtTqkJG0yo3qU7Xs8mME6SD/EYNZMqgRVNY2Ry1i6Z7vyduiBrnCMSQeSHkjOQIcAY4AR4AjwBHgCHAEOAL9icB3la0rDN5KpK4pRWOECDHNMW3Id4YvGAAqtNReajiELS88B1+cEbZkKwqNiRcFQaoFOyXieKFPIy3bhFF603p4rIXVUEUzoVfywCOQ4vrfg5TCsrymkfCaLBCtJlS//QZrN/2AwAi9GBHew2D0+ubo2CnBfdHChR0IUiIjs7Ky2P67IjrzfF7My0gD+YLqBOZNN96EUCjUJbHaVcNof6ROpXFdXS0eeeQhZJBnaGZG6zCPlfPPxo7t1WfZDzFXbeQmU/iGQqxc3u9vhr+5iRGodJwUpKa99OV1YlT/3NXR8nkDCgH9tHcY6z6fdF5J4RlLgWOnV1uQ5tC3HPONZmQbXX8UyEWJ8TFpOFteay0tXxsIYsupeuTsO4SPKqrx8voiPO5dg5sFLxa4REx3CBjtEGF0iDA7ZCTbZYx2yCB/UPIDneiQcZVDZqFJ0+xaGNJVTB3a5gl6FVOO0rKaalT3BCVilPxGRzoHv3p0fEw9O9kuM9XsKIeMy2wC8vaRwl27T7T7Ux9Ql2NPHQz7mVWN4GBzEFM8JacMYkX0W3LZH/rzOZHvmyPAEeAIcAQ4AhwBjgBHgCMwNBBQylZc4qnAZG8JDrUEmTauXd+wp575h852opQloeLUlhJ4x02CO5FKtdtCkvpbHXmu/SsJVuz+/GPGN/kZ19CLVwNtX42S1SkjSA998glyhw0fEGSyxzSKKX/lsaPgP3RoUFy/RELW1tbi+sXXtRKcRHRmpKfhrTffbCUqz9bY6qptWLhgXod1Kdm+qanpLMTl2bbU+XQiNg8ePIhly5axRPrU1FRkZmbi2muvxc0334yS4uLOV+RThyQC7f0/Gc8Z40I1alQLRwojilDsZz9d4R9VI1CjNIfIclo6iiCAhkgEh1paUFlfD+XwEfx1+068sLEIdyj5SM9RWKn3nCwJU7NEjLGLSHKQwrNN5Xl6eTh97kzxqatBO1t+qE8zOyXEOyWMcAmIc4m4glS0NhFfV1ZrP4JEe9v2ZSD8KdGFHEZdRMWSgrKoQS7F96XiyqHxQMpbyRHgCHAEOAIcAY4AR4AjwBHoTwSUshXfUbbgv6XNqKxr0sInSEnDX91CgOjEECtND6PkV89g7QgrhEQjfOeZYn8uArN351shGy0of+aXQDjCfDbbK/O6BUhXK8UIWBJtRaJAXUUJnCP6P6Qpz2SEYjFD+VkCKp5/gZG3XTXjYppHKso771zeweeTPD6ffvppVubelYL02LGjuPmmGzqsm5aWhh07dvQIBFRqT8P+/fvx8ccfs7J/IkwbGhrYsVFaPX9xBHQE6GogYlMzN9HoUiJBNcpTE4+y+xf5hNJNpt3XGq23t7kFaw4fw+dlW/GitxD3ZQtY6MjBWGcOLE43ptm8mGj3YIzTC4tDAakar7ZLmGzXiM9RQ0DR2deE7dV2AbNsAq62SZhu07xYRzo8eGttUevpa3ca9Uth0I2JxG+JRPDIxm0wKBUwCEW/7M/HRL5vjgBHgCPAEeAIcAQ4AhwBjsDQQEApW/F/PJX4tlQE+dAJUNhQlBOk3e5wEUFKXXXqvDfsrILvyknIvUgIUiotl01WrFl8PSLBFladqrmqdhuOc67Ith/zlIs2nUTOqDH9riAlz9icpDgI4ydBbWpCoCO3cs42DdQFdPLzV8/8DzJYensGU4MSQXr77bfj+PHjXSpBm5ubmJ8nhR7pJfapKakQBGGgNpkf12BGgG62VEUfs77Qrm+6+2pewSFEcbIlgO119VAOHcKH26vxdFERlnsKsNgpYfoqN+JWufGfWSKSbFTqrgUkUan7NLvCCDoi6mbYiLRzY4pdwASHjKEWlNSXJOlPXAoudSn4qUuB0SFjuE3Aj5wuPCxLaKFrmc45DYP4xZpIStmoitfKduJbnnIYvOU3DI0HUt5KjgBHgCPAEeAIcAQ4AhwBjkB/IiCX3PktTwUMUhE+rT4A6lSCTCH5q9sI6IrIEEJY/6unISdcHCn2XksiRLMFvisnInjyKCMfevtKIC9AVvrKxIEReGfP7ne1rWhJhhQ/HFUf/oH5FKpEwHT7ahg4K+oE6V8/+Rhz58zCgnkaQUqp8VTGvmvXri4PltSnr77yIkuEbyVIU1Pw+uuvd7ken8kR6A0EKFAwpKqoD4dxOBDA9oZGFNTU4Msdu/DSxmLc5paRYcvBpK9dGJOVjZ85cvGdbDfisiVYHBKsThkjXDJGOGWMcmp+oVT+Pt4uYaxThNUlxAYJFpeEZKcEUo2Sr2hfkoYDfV+dEcZnsxY4EzsR4+wixjslTHJKmOISkJkr4Q5ZxnNr1uDjyi3I378fB5qaEI6FBvb2d1JvXKsXsk36rlEpvFBV8cn2A7hULoNBqni3Px8T+b45AhwBjgBHgCPAEeAIcAQ4AkMCgR/KFTcalC0wSMWNz5bvQDCiIkyBFfzVbQQY5RcF6hGG/9g+eKZcDR8F/iRq6eiiNRHeAehL6jNTmJQVSpwFddsqtRJ7Ynt76UXkKLnekuQ2zHYTxvrb74DPbIVoJd/WRPhMSeyYestawEOEsMmCAmMiZHMSBGsSPEYjhFlXI9h4gkmBIxQiNCgoUu1Ebt60ESlzZmFeZlqrEjQ9LQ1r167t8kwTwUql73PnzAGV1qenp2PevHl44oknulyPzxwaCBBxxf6MGcMTU3e2TmN+GqzunQTjbIj9OEJuoFQmHyFSiKoXWGASfQfFpNsqOX5E0RwO4ajfj62n6pC37yDe3bYDT2wswR2eQizOUTDfTqXZuZic5cYYmxtmIjmdcmtI0hS7jOk2CRMdIsY5REx0CJjkEDCZjSWmDB3tFJHsFDHKKWISKUrZQMFJCvMTJYKPSNSBTlr21PFNcHhY2ydRyJSdMBIR78rFKKcbVzkEzLQLmGMTMMMuYGoMy8kOzYZgkl3BBIeC8XYFI+0K/t2hIMEuM4uCDJeMJW4PHvTl4/XNxVi1bTs2HD6KfXUNqG8JIBCmb4d2L/pA102sQqPdnEH3lq58CgQkkrTg0HH8u1wMg1j5wZB4IOWN5AhwBDgCHAGOAEeAI8AR4Aj0JwKXKhV3G+SKqEEo2XXLxm2hxmBEI60GXbej7xrEYiRUoIV1/MPY9fFHyE0wYQ1TkiZAtphBxFxvkX7d364VPpMV8rA4HJZEBPRU516CjrrAIWJHI4CfVMvRICpeeB6+eCtkC5G1Sb1OkOpY5ZksTLlKYyEpEYdll6ZsZUHYHbrqvYRG3222puYEMtNTMX9eWxp9amoKVq1adc6DWLduHZ577jm8//77cDqdKC4uZsFKujr1nBvgCwxeBNqRWKFWf1DNcoTIU6ash4oAIiw4iX520F40N4KwGkZLJIS6YAD7m/0orzmJ3P0H8GFVFZ7dXIzlBWsx3y1hrN2Ny2y5SFidi5E2So/XSEudvNQJzLOpGM+HPOxs3fNZb7AtQ4TxSEYaC0hyCuz9NJYwrxHPREBf5lTwQ5cHVzhkJFEwlV3EZdluXJ7jxtVuCTdJXjySvw5vbizGV1u3w7P/ALbUnMKRQBDN7exL6Eco/YoYvH8k526ZTpDSDwY7ahtg9pTgB2LFR/35nMj3zRHgCHAEOAIcAY4AR4AjwBEYGggIJbMMnopTl4jl/kkFZc0n/EHWeT33YzxfojMENI6AJJGUZg8Eo1FEAk1QrrkW64cZIVvikGc2DkiC1GMhxaYVUvwI7PjoAwSJuezFHit1h8ktkPbRQjghgt2ffgLPFUYUGpPgMSfB28sKUqaYNSdCthhRYE6ANy4O6+6/D4GWelBpPfneMceJXsShs+uot6fduGRxq3qUPEjnzJmNd95555y71YOUdEKUxvpwzpX5AoMbAcaCktJPZeo3SopHhAKS6D5CM/WXRoQ1RSI43NiEsuM1kHbvxcflW/Hius14QMzHTS4JGXY3JtlzEO90w0KeoXYvptooLEnBlbGgJCIkx9o1/9DBRk72Z3uIZCaSeJpNYsFUFJg00+7BFJsHFJo00iEz3MfaBIy3uTHXKeFW0YdnCtbjD8XlsG/fjQ2Hj2B3fQNqA0EEIxGodK+gmz1dD5GQdm1EVHaDJUVx+ytEv1KG4pj9Gan0fRhGbSCEafllMChlrw2NB1LeSo4AR4AjwBHgCHAEOAIcAY5AfyLgqbjNoJQ2/Di30n+Zpwg765qYcm4odkx6rM3UEaReDqWzU6o9gKZt25A97ufwmBPgM5kGJEGqWBKRZ7JCNI9A5S+fYWWvPYZJFxsi7pF1CgEcK/DCERePtQlJEC2JUJiKlMrte0dx6zMlgohhxWxEvtEE14xpqNtajoAaRjhKFgB6GnYXDbgIZz3+6EO4/dZlePKJx/D6a7/BZ59+ytSgOvF5ETaJH3I/I6D94KGRn3Qo9HdNyvBTgSB21Tei+OhxuHbtwbtbtuLpjRtxXUE+RisSprpEXGUTMMom4scOBf/o9CDeKSOZBSJRabcWjGSNKRlHOgWMcQoY6xCGTKl7X5GlRIyywS7hSqeMHzlF/NAhwGjPxSSHGym5MpZ4fXhs7Xq8XVqBr6t3Yu2hI9hdW4tjzc3wh4IsXKj9pUgWCvRjG1NGxkrk6b02neotYtToIPsRqj0GF/xejSJMv7KqwHXrK8kjvrw/HxP5vjkCHAGOAEeAI8AR4AhwBDgCQwMBX/EKg1Jc99/uyqZLxCJsOnrygp/l+QqnIUCeeUwbSepIVVMiRiLY8u6byI2Lg0JenyYqIW8j/QZCyb1OkErWOGy6YRkoBCUWMH9aA3voY6xDzEYxhrRhTzVWJplQYCQ/0ER4zETatuHUHrMeeU8EqTkR+WYjFPNI7F75JYLUdQ+p8McUT1om9uDqvR89cpil1gdaWjTfR0YEa2rQHjq7fDMXKQKdX+ntprZ7S02ke0QkGkWLGsGxYAAlJ07Ctncv3i4tx5OFm3GrmI+UHB9GOhRY7DLG2WWmACUibiSFHjkljHWRYpEIT0qKF5jf5aSY5yX5gY5xkkpUxGgWlCRjpFPBGIc8JAlSUnbqAxGnowiX2DQKTJrABpF5qtJnNs0uYQLDk9Yl3AhDGaNiGNL2yF90ol1gZPUsp4QMwYenfOvwx+IKZO/eg5ITx7G/sZEpQv3Mq5xMEsIAKYXVMKLRMFQ1zL43tPA9zVaBrBWYgwrzntUIdP0HMeZFS9fTadfURfqn02OHHVXJfoZ+WgUeLt8Jg1xcOjQeSHkrOQIcAY4AR4AjwBHgCHAEOAL9iMB/KmUrDL5yGIRy/Hd2CT7dd2xwSuZ6rOvSjQ2RHymVkTfXYP0dd8BjJMWiBYrZijxjEgqMFkiJcfBYzB1I0x4hANuRsOfans9shsdiYoRk3rTp8KstHStju9H0C10l1HAS7slT4TUmIM9IytHexcRjtsJjNUMZMRwb770bgfo6jRSOBYJc6PHz5TkCAwaBdsQTI6naKbUZH0XEVZQC0qicl0XLMZUfS9BmQUlEfpHWj+gsGmvvyHbiYFMTNh0/itXbqvD25hI8lbcWi6UCzMn1YrqLgngEjLcLuJLK3+0SI/BGMjJPI+eIkNOIPI3AI6JPI/NETHBo5B4tQ9P15HOd7NOmD01y1OpUYHYpzHKAFLUWp4Dh2bmwutyM4JzkEDHFIWKyQ8ORsCJP0GFOEVc4JVidEkZnCRi5OhfJq3IxI0vEMncenl67GX+srIZj/0FsPH4Ce+sbmRdsUNVK4zu/pvULjLObnePTvamMPGZkMr2L4uNdRylEc2s/PibyXXMEOAIcAY4AR4AjwBHgCHAEhgYCPySC1EsEaRkuyy7Bb6v2du+pnq91dgSYEpMcxVTUVW+Da8oUiOZ4uBPNoER7j0kjSX0XQGaei+zszvw2gtQKtzURLSf29bmwJ6qGsW7ZMijxIxhRS8raXlXXWoyQzfHwpWSi7uAuBCMUIcM7/Ge/mPmciwaBGH9F1GYQKoKMBG2zsyD6he5JVP7cFphErdNS5RvDIRxs9mPryVNw7zuE9yu24onCdViQK2CKIxejsnKRYHfjO04RBpfESDsi5EgZ2lcl4UNtP2Odbowl7J0Ckp0iw3q63YMJdg9MTg9+5FJgyPbC4PLicoeM0TYBU2xuJOXk4GpZxD35eXijqAirduxC5fETOBEIakp58oTRjUCZLajKVMEdr4uL5sq/qA+U/l4j7QhS8Xg9/kEq+npoPJHyVnIEOAIcAY4AR4AjwBHgCHAE+hGBSxlBWgGDWIJ/dpfh0bIdCHN+qIc7WBFE1SBCUaAhGsGhbBtyrElYF2dFgdEK0ZKEvIQklqLeHWKzp9YhBavPZAapKnOvGIGaTWt6GIfz21zFKy9BNo6IKWqtUCw9X2Lvs+i+pib4zMk4oHgRVoFgJIyA7ol3fofLl+IIDEgEmBJNVRENUygO+X6EgVAQCMcCcmJHTbf7JlVFdW0dlL378M6mYjwieHCDQ8DMrFyMt0lItossoTzJKbOQnsl2L+bavEjNUpBik5FqEzHJrhF2Q4207O32jnNqalkKo5rgUDDJqYUlTbN7Md7uZcrQZLuAyatzkLo6BzfacvGknIf3isog7z+I6sYmNITCCKkUnkU2GkSGaopgRorSZzWCaJR8QmOBWuziGZCX9aA/KCKl6TzRQCUc5Y0BxEmbyvrxMZHvmiPAEeAIcAQ4AhwBjgBHgCMwNBBgBKlvC74llkZJRXrdunI0Ukeav3oMAVJPMLGTAAAgAElEQVQk0kBERAt5tIWDKH/jDeQak7Em3grBSuX2PU8CXihxqjCC1ALRaoH8s2HY9ef3egyDC9nQ3tV/h2yMg2ylcv8kyL1AkHpMZkZIC9YkbHv3XUYaRIk3IrKAK0gv5HTxZQcoAnpoUkiNoikSxclQBLsaGrH5eA0cO/fiz6WV+FXhBiyTfZjhcmGYwwGD3QaTLRdUDj/CqeA/XF78INuLn7pkmIios8uYRCpRpwiTU0BSbNCCk3iafE+SpVpYkogxdhGj7dr4MocAk1PErBwRS2UvHl6zDm+WlePvu/dg3dHj2NvQiEYiQluvSSLZiPQkwo2MErTAJE013KYmJrqUHC8Dse8qtnrbRlq3xt/0PgLs75a8y9mpU3EgGMJ4cQP3IB0aj+S8lRwBjgBHgCPAEeAIcAQ4Av2JwLfl8hsMctnR/yOU7jFI5dHZ3iIc8VN2N3/1FAJaiSvxbpqKq0VV0dzcgPyHH4JA/peWeKbaZH6YvV1S3gURqylILRASLfBeMRxr73vgvKhCIn51WrGj+FibSh2+jtNjHGRsJRrRQDjR+OSmtRATLVAsRviMRJDqas+eIJE1X1Mf+b3GWbD58ccQjQZBpf0B2j/rlZ5xtD11KfDtcAQuCAH9b4v+LrQXTdGnsjpc9pFNiUYRVFXUBQI40tiEippTEPcdxAcVlXhizXoszhEx1ybgqlW5SLZJuMzpRZzLh3EODybYZEyxybjaJuMqm4irHCKm2d2YZXNjjs2NGRTe43AjyeXGZdm5SHYKmGaXWML8ZLuCSXYPCw7qSYLw4tiWzEKP2vupjorZDJBnKpHJ5As60SFgIvNWJX9VEVMYdhIm2WVMdMgY65BhcSqgdSfaRUx1SJjlEDEvR8ZNUh7uzV+P50q2ILd6NyqOHMfJYDjmCtvusohQWFJIG6KkCKWQPSLatJg5Vi6vXzp0QbUmJMW20e4mTIvR/ZjG/NW3CGjfl1pAohqO4GRERaayqfo7hbt/86+5xRMMOcVmw5rtTxjkiqT+fHbk++YIcAQ4AhwBjgBHgCPAEeAIDD4ElLI7DN7ylkuFLQGDWIopwkZsqW/u2x7BENwb9U39R/bBd8Mi5I2Ih888MkaS9rLnZhcEaR6pKk1WSJZE+OLjUTAnA5HImWQ59aNZGSAjPrXk8yjFFMfIxSiFvlD4S2wpVi6oRqHGlE2kVPKzQUVLSxP8x4+grqoSNYqE6k8+weZHH4OQnIQCkwmKORGyuWcIUs3PNBFeSwLWDTch//bbEao9PgSvPt7kfkGA2CbiNJn3J/19aCQUEVH6jwNhpvBj2eDsxwL2J0W6P6YC1CgrUgE2RcI41tKCqvp6rDlyFCt37MTvSsvwWH4hFpMiNFvCBKfEQpLGZLkxxiZgrKNN4cnUie38QlmYT8w7VAtB0pLSdZJSn6Z/1sf6emebry83WMcmp4R4l4QElwCjS8BIJ1kNSIwMpbT4MQ6ZKXEvd8kwOiUkO2QkOUT8mzMXP3PkYJw9B7McAhbleHGnXIhfry3C++Xb4NxzABtrTmFHUxOOkU8oWSVwurJf/mz7eqd0f2A/iDByOwp6GruvcMtBQ9529z8SQSpWjDXk78gyeCrHD74HUt4ijgBHgCPAEeAIcAQ4AhwBjkB/IkAepFLp9p+IW2CQy8LmnE2qcrSWd8V6uVdEfGI4GkFD9TYUZCxAnjEORFAWmCzIN1ngM/UDUWqixHgrFHMS8swm5I68EqH62jOQ0BUu1GWPMDI0RpKyDh252DGtUut6oXAI/uZGNBw/hFNby3BYkXDwg4+w/df/i6K7lsOXngZl/M+hxJuhDEuAOCIBPnM8vGYjI2uVHiJIvWYzvJZ4KPFG+DKvRfPxwwhpXdHWY+VvOAK9hkCMICU9H/14QH8nTN1H5c+stFn74UH7+yLb0CgCoTBOtLRgZ10dNhw+iqwdu/FeSQWeWbMRd0p5SMum0utsFpg0OktEsl3GT5wyfuryYLSzI8k5WEnK/mwXqWqnkP+nnVSiMibE1KBj7RJGOwQ2DHPISHAqmOlSsDTXi3s9hXh4/Xr8dksFsvbsxsZjx7Cvrh6N7VWhLDCJauKjiEZITRjzpOy1i5NveKAgoP2AEvsZUtVo8RfLdhwwyKUHDELZ+/8slNku91Qe/3ex7I7+fHTk++YIcAQ4AhwBjgBHgCPAEeAIDD4EpJK078jlanxuacgglm6/JGdzw2e7jzI/MuqUEVNKj+r00M5fPYcA6TIpN4Ugrqssgzj1KohGEyNGC4waQdob4URd+ZJ6LCaWGO8zjYTXaobHmIjG/XvOaHQ0HIVK1ZwRrdOuK+FoQVUNo6WmBqe2bcV+txNb3/sDSp56CuuW3Ij1V8+Gd+yVrHxeMsdDNsdBMZFCNBGShZSrVsgWM0SrEUKiEbKF8CD1aM8oSH1mM9bFJUCZvwCNBw8w2R4R1fzFEegLBEgdShYOLDSJEsHoBqBqqtAQoqgNhbC7rg5rDh3G36qr8XJRMe4uWIsbBQ/muSRQSM//c8j4ocuDYU4FVofCyuOvsnkxxa5gsl3GVLuEqQ4B0+0CJrRTjPYniTjY9k3ngQZSzf4k24PLXQpGOmRcaZMx0k6+rC6k5wh40JOH1zcU46vKanj2HUTF8Rocam5GQyiEMN07Y+SXGo1AjRJlronwdZePEFkmxIh09gXMv4j74s+03/dBlOjpPzK+t+sQfpC7odkgltUZxHIMl8rCP84tenzwPZDyFnEEOAIcAY4AR4AjwBHgCHAE+hMBV5HpEs+2aJK8BQaxNGLwbMUrZTvQTOXQxB6xYAdOkPZ0r4l1hqnUlpLToxHUlpZDmjEVgsWMPKYgJW/SnvDcPP9tECFJQU35CaPZuDDOhGMbzkyyp5K/5oAfTUcOoK5sIw7l2LH9T7/H5qefQMHNNyJv9mx4x/0cijUJkskCJd4EJc4Eb4IWjOQxU9vMLHyJ2ppvtCDPZGUDqUVFSyK8pkT2mcriuyJ1L2SelGBC3vz5aNi+TfPvY4HNnPrv6Wt7yG+vi0sqFIngmN+PilO1kA4dxqdVO/Ha5nI8nL8e14n5mONSMINK3+0Chjvc+LHDDbNDS5A3uiQMd5IaUcIEe8zbkog6p4DRTgGj2CCyMm9Sj1IZ/WAjJ3urPZ1ZBLBpZFMQw5FI0dFZAkZluTFqtRsTnDLS3R7ckbcOLxQV44OtVXDu3Y/SEzXY29iMU8Eg/BGmE9aKppkvKNklhLU0+VhaeTiqggbtnxboRzYKYU1AqjmX8B8ph9BthX6Ybv/LnQrxVAOsrjVRg1hOQ+h7StnxS4SSx/rz0ZHvmyPAEeAIcAQ4AhwBjgBHgCMw+BAQyv7p+0rFry/3bf3QIJU/bMgt+fUDm7ZWNzIZixYUEGVKly56/UOo69KjTdXJ56hWRte0tRzZk6fAk2BkfqSidSR85kTkGUeiID4pRiqaeowwPJ1cpJAmj4XUq0kgEtOXYMLuL/+KUNCPlgO7cTjPg6r3/4jiB+5HYWYmxImToIwcDY/Jivx4M3zxJnhMJsgWTf1JJChtT/P+pNJ9bfCYiQBNgs+UCJ/JzPZFZLBkscQS64kc/eYEab4xCZLFhDxzPBSjEZ6MeWjes4doiVhAiVbS3KPnlG/sIkJA1z7T9aD9GNR68Ew9H5PPt1PuMb/QdrYSbD1SgaoU9BUB3StJGRimILZIGIeb/Sg9cgyOrTvw3PrNWKHk4/psGXOcbkx1uDGBvEHtGgF6hdMDq5NUoQom2hUWgDTVLrNQn4mxsB8KT5riEDDVLrLwn7EsRd6NsQ4Bk2OhQFTqTUNnpJ9O9g2G8Sjy9HRKGOPQrAQoKInCoig06iq7zIKQyA90jFPAeIeAq+wSZtglXG0TMZVCp+wiK4kfZ5cx00bTZUyLBU6ZHQq+4xKQ5KCAqhxc43DjgVwPXi3chL9uqYLvyHFsaWxEbSCAljDZirR76b9+xb5DtRqMWJm8dvdpq8igr1V9aK3ViE1ona5tmz7y11BA4LQTjygOBkIYmbuGfsSGQSyGQa5QfyyUcYJ08D2R8xZxBDgCHAGOAEeAI8AR4AgMEAT+gR3Hn5w/uHZNRdGJoJ6CG6v7a+vSDYUeSr+0kZwJm/ZWwZc2D3nDTaCScMFqhGi1gpGKZiqBJ5/QnlNVnm1bHgpssljhGz8ReVOmQxo1lu03PyEB3gQjFCJxjSZ4Tb1/LGc7xvOZLicakWuKw9prF6N5TzVTRTPriH45w3ynAwoBLQGJkVsBADQQZUohYjSmIYAoAqzMuTWDLKbu0ugq+r8xqmJnfQO8Bw7io4oteHbtWtzq8WKuIGFUthv/1+nGt7NFJLdTInJ1Z5sy85uQtToJTHiSajaZEcYCrE43LExZS96gEkY5ZVzhkvFP2TIMOT58O9uHYS4Pkh0KzDYBBocD/8+WhRkOF25X8vDipmJ8vWs3Co8cw/b6ehwNBFEXiaAlCoRi1w24P8eA+nMezAdDljwTlA0wiCX4trAZBokI0gpOkA6Qh2d+GBwBjgBHgCPAEeAIcAQ4AoMVAefmH0xUNhft9QdA3mgkpGKCu8Hc+xggbQuoYYQiIQSPHkPewkUQzcNRYEpAnskEt9UMxWyBrw/IUSIeiRxlJKnJiHzzCOSZE+C1GuGx9h1Jez4EaFfLeMxGFsi0dunNaK45rPm6sQt6gJxwfhj9ioBKym12PWixSFHNWLcDAarL+8JqFI3BEI42NKGk5hRcu/bi90VleEzMx+LV2Zj1dwcmr3QiOSsXwxxEhnow0e7FGIcHyXYFY5wejLFLGO+UMc4pt5ZtfxNycKivO8UuYZpdAilHiSAd65SQmiUijQ0KUrMUTLV5YCGVKXmy2nJxlS0X0xwCMl0S7hYUPJe3Bh+WVcC3Zy92NTShUeO9265Luj5IIRwJawP7TiQ1qFZd0bYgf8cR6F0Elqwh9WgpDEIxDFK5OowTpIP1KZy3iyPAEeAIcAQ4AhwBjgBHYMAgsHLtP/5UKVlfcqoR4ARp7/Z4Tts665tHgAAplU4dxpqHH4BoTMKmERReZGJKUl8PBRZ1RSy2nydZLXAnJkK0JEExJ8NnGgUvlcj3EVHbnf34rFTCb4FsTEbJ409Cba5nRD/nRk+74Ib4xyBCoCGiRqCqEURUFUFVRX04jIP+FpQcPoKvq7bj5bXrcbtbwLTsbCQ4nBiXRSXtCv7D4YEhOw+GbB9LjU9yUnm3B7OyFEywy0hyikhyujHK6cZYpxtX8tCkHiWGST1K6lAKpppukzCdAqycMi5zykhyiJhodyPVJeIOQcYLhRuwcss2FB2twf6mZtRGIgjQOY8yI2IW2EZFEkSVh9k/8g7ViuOpfJ7UxCqbSzp/Ck/SFMen86lD/E+KN78XEXisZBsuydVI0m9JZepwXmI/YB6b+YFwBDgCHAGOAEeAI8AR4AgMYgS+Kxb/RTpaFwuTaLVr7MVHf75pQoAqNluiKlqIsIlEEQz4Ufr2m5BHTYBs0krrKdCIeXoyr9DeL28nL1Dy8tR8SS0sOKong5O6Q4Cevg6patuUtWZ4EkzwjB6LnW++jVDIz8gMSjoh4kNze+XX28BE4DzpJlqs/XBGY4jp0hc4YyYiahSBcBg1/hZsO3EKngOH8Zftu/BiUTkeyV+PpbkeTLeLSLSJSFwtsHTy0XYZZocMk1PGKKeCKx0yxsSUoORzOcMmMG9Q8rq0unKR5BRYWBJ5ZCY7ZeYtOpTK6sc7JHQcZEYa6yXxpH6l+URwTiQVKPMD1abRMjSPxoTZGCeVyEsYSe8plMouYLxNYKrQiQ4RGS4Ft7jz8bB3I36zoQR/rdwOZf8BVJ48iSN+P/wqBR9pLwpCIvUnecdSCGEkSgO5EmsqYqqep+uD1MV6bJI+T7/m6NLShzOvLj6FI9ALCESBt3fswz8LJfiWWNb4Lbm8+XJOkA7ip3DeNI4AR4AjwBHgCHAEOAIcgYGBwMqV3/6Rp9L10e6jjIRooWf90/JLeuHxn28yhgB1xjVyBwhRJ11VcdieA/eMOZDMRlb2TgFH+uAxJ/WqmtNnsoIGIiU1YrZvPFBPJ0HP/EzhThTylMQI3EIjvaeQqBHwzLgaB9yihmgsZ4c+cHJ0gP+ZRUmnR/ndpNKjoY0H1d/pxFTbmE6wViqvMrKLCK8QQmoALWoI9eEQjjb7sa22DgWHD+PL6h14vagMDyoFyMhWMHV1LiauysH4LDeutIutCseRpEJ0yhjjoHJ4CkqSGZFHZJ5O/E1wUMiPyMi9iXaRhSmRSnS0U8RYNk9flgKThk5ZPZW8U/k7KTuJ3NQIT8JPC46iYCkikokcpeCktkHGJIeCcU4PEsgb1Ckj2SnC6hSQ7BAwJVvGtW4PHvEW4tX1m/FFRRXy9x5E1al61Ibo54/TXjpHro91hrPdYq2z2k1ji7HP+lwax17t3uqT+Jgj0OsIqED+gWMwyBuQnFsRMMjlQYPEU+wHxkMzPwqOAEeAI8AR4AhwBDgCHIFBjcD/lbZ88mzZbsZJUHCJlmLf610AvoPTEYhGEaKyX4RQu60c6+5+AEqcBXlGE0u0l6xm5CZZmarzTAKx99Wl/blPn8mCPJMZebHgqpxEM3LNVlTc8xAa9u9AJBpk5PLpkPLPAxcBvaSZyE9S8rXyWR3ekwqYBvZTQmsZdHMwhEMNjag4dhzK7v34rGI7Xl5XihXe9Zgv5GN6toIrnSJGOET8s1PCd10KUyQy78pYeNLpnp7t1Y6nz+Ofzx6yRKnyI2MJ8yOZxQCpaQVYXJqqlghnUtVSaNIPXRJ+6FQwzC5jtE3A9CwBGdkSMhUFK9asxW+LS7GyegcKDh7BjlN1ONzsR2MwiCCzRCClZ8wyll08nL0cuH/d/Mi+CQLklbztZD0M7jVIyimHQSoLGuTNywb1gyhvHEeAI8AR4AhwBDgCHAGOAEeg3xHYseN7Bk9V4Y1rKxgFwfqdVHL4TZ7u+brdQyAKhKNRtMTooFBTE3Z/8D6yp05CrsmCfKMVhUZKux/cZOjpRCwpWSVLIgpMZtZ+2WSFNHU6tv/lAwT9fibAJT9JzUWwe9DztfoegSiF4ZAnpB6Ko4YACk5i1z+YP+ipYBAHmppRfqIWefsO428V2/H6xhI84VmDG3O9uJrIuSwBJlsukuwiLA4ZRocHkx1ezLQpmGmTcbVNwiy7pmzkROfZic7uYEOEM6XJs5J4p4zRDi/G2z2svH6STcSVdjfGONyY5XBjsUvECsGHp3xr8btNpUzdW3DwELbV1uJkczNaIrGQQLoUde6TsedaiTxIccw8RDWiNKIv0/eXLt8jR6BXEaDvshp/CP+QU6jG5ZaHDXJZ8/ekojn9/rzID4AjwBHgCHAEOAIcAY4AR4AjMJgR+C/n5h8YPDuLfi5vRAOZYqpAOKIFU/RqD4BvvFMEWJ8/xk77KRhEDaFueyXK7nkESlwSSEXqsQw9gpTK6z1mM7KsJhQ8cD8atm6DGgzBHyV9IavU7hRPPnHgIkBOkUQENAOoBbC7pQVFNSfh2rUH75WU46XC9bhB9mGOW8HYbBGXu0T8u0vEcJeCEU4FVzi9uNTlw7+5PLiClWaLGOcQMYmVvbthceUyf1DyCDW5cpm/ZXdIQL7OmaQqEaOkGqXxVTYRs7IkTF/thilLS46/JlfG/fnr8HpFJVbt3oc1x45jR209TgSCaAqHEYqENcU3feeQPyj9OAQgBBUBRBBkjqBtoUnslshujtqPd3qQ0sC9uvmRcQS6jwCLk4tEMcpTFPmv3LIQpdj/UCh5fDA/i/K2cQQ4AhwBjgBHgCPAEeAIcAT6HQGdIP0393rsaWpmta4stKL7z/Z8zW+CQMxDUydKSTBFr4i/AfucqyDOnw8hIR4esxFeswlec5KWOG8xseR7r9nMlJb5pouFRCWPU2qHGT6zGfkmM1PK0nsqp6eyesVigTvOBDkjA/uzsxBqaUCAVIbErYSp9JqCWKj29psAz9clDS4RluQKGmKF7W1V763vCOPTBvrIlOc0ZueBlKExtV+7k0LLNYUiONLox9ajNcjavQ/vl2/Fs2s2YYVUgOuzFaTZRUyzCaCQpOEOD8bZBEy2CxhHYUhON0xON/MKJdLyKoeIq+0iZttEphSd7JAxyiFhuIsUjQImOMj7UvMZ1bxFzyT6BiP5qYchTbZLmOSQMdmuDVPsMiYQRk7NK5Xmk28o+YdOtovMI3QsC0WiaQom2RXmpTraKeP/s/cm8HHc9fn/QiCUAL9ylHKEIxeOJd83PuIjB1CgSbhKaYFy/6D8aWlLKfwLpaVAKe2rFGIIgdwhl2NbOzMr7c61K8myZOu+ZfmS70u2Tuva3dnn93q+syNvZDtxEkuypM+GYWZnZ3dn3vtda+bZ5/N55hg25ugWlhTEsGZLEW7bWoS79Bi+YBfje9ur8Kv6NmzdexjVR4/jYF8/uoaGMZJKI82BEYwX1RXYT5FX39esUzjYhNup4RPU0WfDldRKrhsdZNnvKl9XbkJgGhIIOux+oaIJoVgDQnaT93ZTepBO+gmz7IAQEAJCQAgIASEgBITA9CZAgfSV8baaUHQnik92Ax6lEbnyvGKuuSgKZKNsKDole7vRfO9GFC5fiW03+305mXS/bXYeSvLz4cyZi8L58xGbN29cw5zGlsG/+PvsqToXzpx5at+57ObPxTb2Gp2bh8jcfLgLVqDtV79AqrdbuczOC2e5Yj6sKb4jykFO4flcCTNZjwpY2XFIAXV0oqJFEZ+TErAyqk3EWc/DqVQSrf1nkTh8DL9tbME/J7bhrwqZAB/D8rAFinFLNFvN6UTMFSt5P+gJGsxzH5flZ/PK5cHQJIqfDJR6T8RCXsREPqdsKTx7gi5VYrKL+UYc+UYceQaXXSzQXcwxXLzbsLBAj+EWLYbbtBg+qsfwN24J/ruqFgV79qOuuxdHh4bQm05jyPPz3/1BMMW/A7L7QuBKIMAfBADc09yBkFmnBNJ3i0A6vU/G5eiEgBAQAkJACAgBISAEJp8ABdJXx1trQnYNntjVoXq8iUB6JVwhZfchq1VTqBrxRpBJJ5UOMXD8OJr+979hzp2LkhtvUOXn0Xl+r86K98xH+aypIZCydN7NX4hE/kLE8+bDnTMf5tx8WDfdDGvecuy+ZyN6Ow9jCCMYRBrJnPaEV9CnNOV3hcNsJAMkqXdmnXwsffZTcXJ+MMkmzwcHTF30SCqJqu4z2LR/H/6rqgp/n9iGz0SLcZfuYANdiAU21m11sL7AxSrNxXw9jtm6+yxBNFfgk+WLi5/PxyYofZ9r2Jhv+C7btbqFNTpduDElOi/VGVjlqNT463Ubs7eaWL45ig9sjuCzuoV/Ki7HvY1NMA8dQdvpLpzsH1DO31QwDJSzMwVl4aZFlAMmEMiDgSFzISAEXjyBbEWEduQkQtEahJwm760ikE7+CbPsgRAQAkJACAgBISAEhMD0JkCB9I/dlpqQU4Of1rYjnfGQzp6cv/ize3nmZSNAUSLbn8836rGg3F/ie4x0Hkfdj38Kd8MtKM2bi53vmY2SvFlw5rAEfyqU2eehNP9mbJ81G2Wz8lGcNxcl6+9A/X/8BIM9J5WXmUernIxZFueO/rJRlhdiWX0mhXSGifEMy/HT41OZFIYzKXQlkzg6cBYNXd1wjp7AY8278R/l9fjrSAJ3bo3gls06Zm8tUgnl74g4WBrxBbr3RFjyTjGUZd4WVmsm1mpRrNejIpCOcc0+n/j5fI8HLtzF2dddwHYDhot8zVFO3VV6DGv0KD5YZOJLMRc/cEpx345a6K17UHn8BI4M8WeIMTdqn56ntHL1Z0GJ5/wJjf/xW5lS4X7ynRzDTe4KgZdCQLWZyKCy+yyujVYqB+nrotKDdHqfjcvRCQEhIASEgBAQAkJACEw6gbc8ar7mBgqkxY34RmkdhlToDZs7vpSze3nuZSeQFQf5uVDAYiOEdDqDdDKFs14SqcFuHHj6KRR/7BNwFiyEOzsPTH+/0kXS4jzu580oWrwEsU//JQ5omzHSdwZeKgn2wqXwErjTnqXby/i87ENsJJXC2ZERHBkYRFNXLyIHjuDexlZ8t2Q7Phtlf9Ao1uhMJTdxnWHilYUWro6YKqiHZd23aA7Wq36XvgNytW6D7sW1moW5hoWbIiZuMmw13Wz4vUGfT/SbCY9T2AzEzYsd79g2A8H2ufMF7LeqWbitwMadBTY+Zjj4pGnhb0tK8d81Ndi0dy+qurpwdGgYvWkPw56HVIZiOHv4Br18/X6+7JagXOvIYBieCk9iWwV/q6DtQtBogWv9/y77oJQXFAIzkIDq0et56BgaxmKrBiG3KRWK1Xx90k8YZQeEgBAQAkJACAgBISAEhMC0JgBc9Tq35b9Cxc3tdxTXps+y/2DaTwqegdclV9whP0sHzBFJuaOUJ/gf0mmlWChRY7gfp8sr0Prjn6D4rjthLl4Me/YsmPk3qLAjiqaBcMq5PWeO6vnJUvdEHsvy5ypRlY8xHInThURWZ84ccMrdpjgbDMW0eXcOw5f4evPhJ9DPRTx/Lkpmz0HpTfmIz5qD2OLFcD92N+p/9jOcqSiHN8g882wrSxX4E9TT88i4PjsuAw5q7XT9P36yfmgSPXojWb+eavOpDjkHQrCYfZBCssq0yS2Vz3YSTWUyGEyncWZ4GB19/ag6cQr6/kO4r7EN395RjS+72/DRQge3hqNYtbUIK7dGsSRsqr6U74rEoYRQ3cIqjcKoiQWGiXdQ+IwwRMnEEsPEMhWM5GKFxpJ6PyBoHcXTsIN1YRdrw3E1XUwMnD7rfRGYwUi3aK6aKHTy/krNwWrNwQLDxvWKnY0luo0VKljJwmrdAsOWGC61RHexOpzASs3FMs3GQj2Gm/QYbjBMrInY+EjUxRfj2/DDsh34TV0T9L0HsOP4aezt6UPfMPPgc24cK1yhxgx/CMsKpNnvG2h7aJUAACAASURBVB/ijxJ82N8m2D54YvbJHGTBTb1WMNiClTIXAkLgxRLwv38eukdSWBuvQSjelHpTUcPXpvW5qBycEBACQkAICAEhIASEgBCYdAKbyl8dSjTX/YHVvHOWW7WrO+khnfKLuF/syb08b3IJ0H1CWWSovwvHixNo+dcfo/wjf4bSxSvg5jEEiQLmLCTy3uOHO+XlITGHAU/5iLPEPW/e6FScx/CkebDHTME2fJzLFEMd1U90nl8mnzcP8Tmz4c65GU5+Puy8fFhMo1+5HNs++Wdo+M//xKGyEqTPdgFIIplJ+sn0k4vuynl3pUf5SmfGy4yWOI9qW9k9pYTq/+enz1MAzfAHjnQGI2kPPcMj6Ojtx86TZ6DvPYjfNrThJ9tr8HmnBB8wYliqxXBtOIa3GA6WMjDpOdyMY12MgZDJ9Rd7LNiG8+C1A9dj7mPTc5liMdk4WKHFldCZZ5iYFYnhJjXRXWvjg2Ebd4QponI7BzcaCdxkJLDA8FPkVxgOFhom3h+18XmnGN8pr8Bv65pg7ulA3fGTONjTj/5UGsPqm5QVN6+ckSx7IgSEwIsgwJ8Dh9Me7ixrQMhpTL3VbPrWpJ8vyg4IASEgBISAEBACQkAICIFpTcCoviZU0lTzFrMp+cZY5UDb4DBAkeVFnNDLUyafAMVRTh5NpRko0WQ4ncZIXw96mhrQ8czTqP/hv6Lizz+FxKo1sGbnw7xpFpwbZ6H4ptlgybs9Zzbic/IQp2Can4fi/NnnTSX5eUjk+4+7c/JQOjsPFTfmoeTGm+HccLMfsjR7LhJr1qL0s59Gw89+jMPaZnS3NWGotwteJq2MbMx4SWU8DKu2AR48BsDI6FMuvkFV3pzJljfT7cdgnDSUWpoz1JiR0zM4jI4zvdh55Dh+v3sPflZXj/+vvAJ3uQl8oMjF+9kDVLexUHOQp7lYqtHh6ajQJCaec5qeIuXkHhfF4IWGjTmGjcWGg1s1TjbW6zbWaSZuLrTwWiOK67RCzC+IYJkexUejCXwtUYGf7KzDQ027ULj/IGpOdeJg/1l0D41gOJkezUXyi9zZN5pOUH735euT89WQRSEwNQkwHw8eUl4G36xpR8iuO/HqWNOfTetzUTk4ISAEhIAQEAJCQAgIASEw6QQokBY31sw2WxCKVaHoVGdObeXUvLaQveZH6Je8JrP9AzNZQZJsKEIOd/egb99unCqNY9+jj6D+B/+Gyi9+BWV3fxTbNtyKxMpVcJcuh71gMeLz5iMxd74qxXdZgj9vgVpvLVoMa9lyuKtXo+T227HtEx9F5de+jLof/QD7Hr4PR3ZuQ+/BDiXO+oW7qqJXpaUPqV1k+Eu2360SduiYFIHUH790jSaVKMrPa8RL4WwqiZNDg9jb14Odx4+jaM8e/Ly2Ef+4bQc+bZfgjgh7gJr4ky0xrC+IYUnYwXuMYswxHFX6vtiwsNCwMMew8K4IpxhuNkzkG0VYZEho0uUWiBcbvji7guFU4SiWaVHM0iws1i3cGrFwd8zF5+PF+G7FTtzf1AKn4xCaT53Gkf6z6BoeRlL9UBUonn47DTqER/gDSE4bBQrkvK9q51XCvPwLKASEwJQmwB8O2VQmk8a9rQcRsms7Q9GGmyf9fFF2QAgIASEgBISAEBACQkAITGsCvkBaNT9KgbQWv9jT4V9X5PaYm9JXGjNz57NZ5L7YrYKdzvWlVOJK2oPncaIp0YOXSsEbGUSqvxvJU8fRf+ggevbtxZm2VvTUVaO3uhKd20txsqQYPVU7caa+Dl3tu9C7bx8GDx/G8OkTSA70wksOwkulkUp7SKbpdPNUCjYdbkxITzHyhQnpWZEnRXEnxzGqdJ4r/CMLJKuxuxmsD+YXe/xcc0duceEjZpr4gf4+lB87hsdad+GHO6rwt/Ft+Fw0jjsNGysNF+8xWLZtYYkWU/0/8yImro/E8EeFJm6MxFRZ9ko9hhW6pUrgVWiSZmG9ZmFD2MbarIN0sR7HQp1J85PrtpzI92d/z7ET2wTQ8bnEONcOgPvE9f6254KllmuOKp0P9pli6CLDfy7XLQ2bWFQQxeqtRbgzHMWXnW340Y5abGrfi/JjJ7C7uwfHBgbQN5JC0gu+I0mkMsPwvLT6zvCnAvYD5XeZbjJKpPzu0nVN0Xz0P/VdYsfalJq4Xm5CQAhMYQIpqDY5rBrQDnciFK1MhRwJaZrW5+JycEJACAgBISAEhIAQEAJXAIGiole9zm0tCbnNSiD9bkVLNgpHLrKn8OWVkt3O+wQvptyNOdALS3ZjNsq5e7GXHbve98Bxry7+Dhd/JOcNJ2sxW8LM3w6UY08Jz/5R+hIW07799G//cX9D9gSlsY/lkhS8AoGU254eGcHe7h5UHD2KzW278b9VdfhmcTk+EUvgVoOl7zGsDMewTDPVtFyzsFR3sFB3MN/wRU2KdysNingU8JgYzyAfWzkVl6p154TPQOyjWMpplWarwKAVujMDBFLTF4o1F+u1ONZorhI1FylWvuBJkXO2wQAqPyRpDcOUdAurNQurKJYqN66LxXoCS8MOlhREsTAcwcKCQmwocvGFeBn+vbIOD7S2I3HgAJpPd+LE8BAGKII+z49O/vfj2d+aZ9+72Ffniv7WTNa3Vd5XCExdAuoHEP/b39zVixujlV4o3vCPV8AZo+yCEBACQkAICAEhIASEgBCY3gReHmu4N2Q3HAjZjcnP2HUYpJqjSp2n7vWF7LkQuJwEAlGUwieXOaWyYqh6H9/qB6RH/Mnze0LS95fyPAx5Hs6kUth1+jT0/R34WWUj/qYwgU9sMfHBZ4qwtCCGfN3CHxkOQhEXr47MLEdn4MQc37kfmrRYCcwuFhpMkY8hPxLF7EgUNxbGcFvYxocLHNwa9gVTtid4dySOfIM9Wy3ctrUI79NieF9RFF8vLsW9zc2wj5/EiaFhpHJ/kUh7qkSWZfLPJ4xeznEqryUEhMA0IEBXuPo9JINDQyNY5NZ6IVdCmqb3mbgcnRAQAkJACAgBISAEhMDkE0gkXhGKt0TeSoHUrC9daGzHqWTKV4CmwXWGHIIQeKkE/HYAHpKZNEYyKSTBif1Bk6OhSQzLGcpkcDrjYffZARSfOIkH23bj33fW4CvFxfhozMRaI4p5Wgzz6TrULOTpNt4VcfGWSBxLDBd0K27QbPxJ2MQd4XPl3OMrGp5zl86E9wlCk+YaJugcvSXsYl3YwbqwhVvDJt5iRHGNUYh5WgR36IX4SyuOH1dU47G23dh+4iTae3vROTSEYY/9AbOOTorjLH3PlsMzfkxFkAVK+ksdgPJ8ISAEZhiBcwJp90gKd5c1nQ1Fa2+b/BNG2QMhIASEgBAQAkJACAgBITCdCVQzpKmlLi9ah9fF2xAqqsCu3rPPVQU9wy5U5HCFAJtBesgkk0glUzibTOLUwDD29fSh6sQphPcfwC/qG/EP28rwyUILt28txNLNBmYXFGGBbuH9BTZuD7vYoCVwSziBJbqN+YapeoQuMSwsiMTw1kITbyuM4Z2FMbxDORpjM6DkfeLEWSWMsseqZuEWzcTt4SKs000sLrTwPjOOzyZK8Xc7K/HbhkZY+/ZjV+cZ9AwnfRF09AvAQLEU4KXg0RmKDEYojIMuUT8jibYvlZOU7SShRNTR58uCEBACQuDSCPjtWNIYSqfxd7V7R/6PVfuZ6XwqKscmBISAEBACQkAICAEhIAQmn8BDiT8IJVr02bF6XG02IhTdCffYKRFIL+0aRraaVALs2qiyu/1YmsDRlw234QUmp6DrabAt04FZ+u7/fxrIcAq28oc+nzeQSuPk0BB29fbCPXESD+/eh59U1+Kr7jZ8rDCuwo5WMIxHY8/PBOYbxWCP0BU6+4VS4IxhkR4Dw5PmRkwsNmJYasRAUXSxwZ6fDlbqFm7RLbwv7Iuo68MuVmsJLJ8BoUkLDBucFhp+v1Smu/vLDlgGv0R3MFe3MSe7DR2u7LO6hj1BdQsrNT98apnGUCVHOULnGBZuipi40aBD18JSzcQtWgy3GzY+FnXw1UQZfrizFr9t3QPr0FHs6+1D10gSyTSDkjKjgihHFkOPUmBclq96ch1HCceGP/KyDlI+rEpi/dgk/zG/32ww/ib1ayJvLgSEwNQikG3hwhR7tuj4afsR71XRKulBOvlnzLIHQkAICAEhIASEgBAQAtOaQHn5q9+e2B17g1mHkNWAV8ZqsXHvoal1MSF7O/MI0JrHhqA5jj3VOlcFJ2XLnbP9HzMMvGBP3eA5jAHP+KngSS+NMyPDONDfj/ozXXAPHsbjLbvwy6pa/EtpOb5kFeNPIy5Whi0sLoipaQmDklRYElPLHSXO0aHIKShTZxhSsBw8pubGufXB45xz+9FJ85dzH59uy2SxiKKmSn+3sMywsNKg4GlhOQOnDAYj2aBgzBL49ZqNdVn3p0qLJy8KowUmloRNvLcgivVaFB8qjOGjjou/Lq3Aj6sb8HDLbriHjqK2swtH+vvQlRpRvWPP+8IE4vpzWD65yXm3C648bytZIQSEgBC4dAIeU+z5583vB//IoZNeyN7xrWl9LioHJwSEgBAQAkJACAgBISAErgQCb7SbtrzWrkfIrEfIqsd3mnZf+om8bCkEJoEAnXwp9n1UOmlGlTynVOfHlPL+Ba7QjJeE56WR9Dz0ptM4NjSM1q4uJA4fxaNte/CTqjr835IKfDyawDrdxrywhes0G28xHOTrDpZrriqPv1VznyWATjfBcqKPh2LwBs3BOs1RafIrtQRW6uzDamK1bmKlzsT5mBKfl2h0lNJdamG+HgMF6jsiDv4iFsfflZTjR9W1eGjXLpgHD2PXmS6cHh5GUqVp0eHJAZIG0imkM36SvGiak/CFlbcUAkLg0glkMuqHHP6Mx3+/3M4e73oRSK+E02XZByEgBISAEBACQkAICIFpTUCFNLVFr7LrcU2sFqFYHT5Z2XzpJ/KypRCYQAIsZVY3z4OXSgKpEb8vpCp+9h86mwEODQyi+uQpFHQcxH1NrfjXHTX4WnE5Pmq6WF8UVYFJa8MW1oVdrC0wsVqVxrPU28F8w8ZqzcEtXGf4pfGLDD8BfaKFxOn6fnSQ5hmcHDApninxN0dczIq4yA+bmFdQhCUFhVgeKcSHbAffLCvHL+ub8cye/Sg7ehytPb04PjiEvuQIhtNppDy//D07OM6ZhZWI7gvoqh+DqKM+Ivl/ISAErmACfggcy+uTmRRa+4e8W91KcZBO65NxOTghIASEgBAQAkJACAiBySdgmq8JFe9pDCWa8U66SK16rC6tU332ruCrB9m1GU4glfHQl0zi6MAAGrt74R46jt+1tuOHFdX4hluGPy9M4AOag/eGi7AsHMUSLYYluoklhu9QXKtZKjH+trCNNZqFVTp7VZpYq5lYr8X8cm6d/URtzI8wVElS5V+qWJvbaoAuUPZuXVkQU4FJd0ei+FzMwj8lyvDz6gY807YH2090Yn93D04zNT7FYCRPhWX57uCgd2waGS8NtlHg5HcH9XuJZlQLBr8Ng2rFkNOPdoZ/feTwhYAQuKIJpFULmZQHDGdSODaU8v5qe/P3Qkb1NaFE3etDPG+TmxAQAkJACAgBISAEhIAQEALjQMBt+87LE20/+COr7umQ24Lr3YYznYPs1ZdWYTbKeZXj0Luirytk5yaJAIsBOV48le7NcBo1ZNgTNOP3UxuGP0+xPJ4Pe/4zRrJxOF4mCSAJeCOAx2X/Rtmr3wN29/TBOHQMP6tvwde27cCfWQl8uNDGOgqZho35uqWETAb/qP6WuqsS45exr6VOEdQXQin0LdEtzDUszGbZttqe6871EfXDg/ygIIYp+dOF+4e+VOHwSng+xcuFhu+eJZc5kRjyIxbyInR3OphruFhguHh3xFHTnAhZ+TzX6ibWMJiKYUoqKd7BKi2OZXy9SAw3RorwWr0I7wgXYcXWCO6MmPi/8W24t7IGRQcPof50N44MDKBrZAQDaQ/JbB9ZNXA4eJRr2I9IUj35/H+QRg2hHB++NBqMmFGZVIUp8Zk0jgbTua1kSQgIASFwJRLw/xHkP31pZHA2mcbHd7R2hUp2ddyYaDsQStTvusZpfTi0adNV43BGKC8pBISAEBACQkAICAEhIASEQKiwel7IrP+Pa8zaR9p6hpDMSqS+HkFJS25C4CIEqD4FSlV2zgs7Tix+VhODktIpvyckl9WUfZ4vjaJzaBh1Z7ph7D+A3za04IfbK/HXsQTu1gvx/q0G1m+JYM3WGJaHrWcJmi9WZMwNU3qxrzEdnrdSt/G+sAM6atfS2ak7Ki1+gxZTrlo6azndvdXFR7a6+GCBg1vDtkqSvyniYrbhYEHYxKKCGFZtNvChggg+H7Hx/eIy/LquAdE9+1F34hQO9p9FX8pD0lNS+IUDky4yxGS1EBACQmAmEkh5Hv62bjdCsRrMidYj5NTg6nhrc4gtkuQmBISAEBACQkAICAEhIASEwDgQKKx8a6i4deerorUHIvuPKHk0k6HExRtVL7kJgQsToGOUqbtJZJCEh2Q2MMn3ivol0B77qXkeBtNpnBoZwd6BIbjHT+J37e349vYKfLzQwsqCQqzYEsWysInZuoNrC4vxCiOBUKGDdxQ6WKTTMeqLeNNBmLxSjoECKcXRDWEHa8JxLNMSWKHHwfV0ii7N9mJ9R8TC2yIWboqYymW6PGLizwtdfN0sxs/Kq7C5fT92dnXjgJdGX9a1yRFDLTyVTqvALE8FZ7F3LEvh/XL4C48qWSsEhIAQEAL8d/Ketg6EojtxfbTBe7lVnQm5LUdDiY4/GIczQXlJISAEhIAQEAJCQAgIASEgBBQBhF72nq0Veb/YdwwjdP9l0srllRuBIpcrQiAg4AtcrAOkOzQNpFKqF2TaS2MomcapgWE0d3bBOnBYOUK/W1aFL1ul+GgkjtvCDhZpUVyvRzBPK8Iyjf1AXazXrKxr0cIazcZq3cKHC1y8j4FKmo0lBsOUpm+5+2SIpkt0B3kRF/MNthOwsFyjS9dU/G/TLNylW/iLWAJ/va0M/1nfgC37OlDbeQYdvWfRNTyCYfYAVYOCvfPoDqYqGhS1Z8D2oCwXHW0Leu6hYCjJXAgIASEgBC5CQDt4HFfZVbgu2jBwXax2OOQ2D4W0stfJmasQEAJCQAgIASEgBISAEBAC40jgjeHS/H9o2odBz0PGS4G9I0fTwy9y8i6rpx6BXI3KF7fO9WkM7l9oDY+UjzNhdyjtoXdkBAd6+1HTeRqxQ0fwYPt+/GhnAz6f2IY7DQu3bo1i1ZYolhfYWBymI9FV00rdVQ5F1cNSBSUxFMnEUsMCe2Ku1C2szpZ2r9KjWK2bWKmbqp/oZIiIE/2eZMC+qGOn3LAjOmopFnObYP/o+mS4VNA+IJgHr7dYt5QTd7FmYZlmYYVmYpVm4bZIAh8rjOOvrWJ8v7QMv66uQ0HbHuw4fAwHunpVafy5ceHbQjPpFDyPAUp+iBKDlDguOAX/ZvA5gTjKuRJLqadzDE29r43ssRAQAkJgwglUd3bjDW41/shsxNxoLULxpq5QouW143gqKC8tBISAEBACQkAICAEhIASEwGvtmry/qNyNziT7RTKqKadWdsIvC+QNXxwBWvaY7J1Txhz0CM2GJGUjkZRDOMV+oRn2hvSQTGfg0QWobIAMXkojmUmhe3gYR/r60XSqE9H9B/FAfTO+X16Nz9jb8L4I3Z0U2kws1/z+oAsZ2sMApKzjc2lO2BFFu0DIo7DHMu5FhoWFBufnApMo6vHxxYaFJSpJ3k+TD0S/QBScjnMe+2LDxAIjhvmRqAqVosNzvuFikRHHEj2BPN1Fvu63HlihW0pApuN2dVb8XKocuC7WhG2sDptYoUWwwijE+wod/KVdiu9u34mNjY3Yun8fmo6fwJGzA+hNpdQ4oMjJUTAqiip107+nxlU2Ain450EJodntR5+THbxjH8u9/+LGtzxLCAgBITBzCBzsH8CaeA1CdiOudZvwcqv+F9KDVM7XhYAQEAJCQAgIASEgBITAeBNw6me9b1sLDg0Oq0AdiiTnVJKZc0EylY80cOyxpNnXtSh2+WFJSvikjU+VQlP+9mUw/v/ASBpdZ4fR0dWHHcc7UbD3IO5paMX3K6rxZXcbPhYrxq1MjNciWBSOYIUWw4ownZ8UOf3ppYiVM0H4vBQ+bC3wwbCN28MW1mk2VmmOai9wK9sP6Jxs3KJRCHWxQndUAv0s3cQNegxzCyysKrDwAd3GJ6PFKjH++zurcW9DM/Q9+1B14iQOdPega3AQw2m/JQI8ttJgqFb2FiiYwX2ZCwEhIASEwKQR6Eqm8PFSBjQ14o/jTQiJQDreZ8Ly+kJACAgBISAEhIAQEAJCIBQKlda++aZ4w+nG/kElnolAOmnXRC/qjVVuPN2gmbQKS0oihWQmCWTSylVKp+hQxkN3Oo39A4OoOtmJLXs7cE9NE/6urAJ3u3HcXkQXqIV8zcbSsF+KvcBwcYMRx7WROBbqLhZwMhzkRywsUO7Oc2XelyICyjYX50WheLnGlgIO6LxdSNeoHveZK8eoiQV6DDcaRVikF+EOI4a/tIrx7e2V+G1jGwoPHEbtqTM42NePM8kkzmYy5xLjMxmMIIXhDNtnpFX/UPYQZRwbxXR1E4H0RX335ElCQAhMDoHRlh457T0mZ0/G512HvAy+UbMHIbv+wFvshtOh0l314iCVM3YhIASEgBAQAkJACAgBITDeBOymvJdta0XJiS51pu/7C8fnpF9edRwIjKpcvvG3N5XGod5+7Dh0HFta2rFxZx2+V1KBL9kluCuawAbVs9LBQs3BfNWf0u9JuaHAxfsLEtig0cVojk4btBj+JGzjVo19Li3kGTbmGhcX+0QIvTgbJYTm9A8lKzpxF+o2bo44qsR+9VYD67eE8YHNOj5pWPiGsw0/2VmLB3ftgXvoMJpOduJY3wD6B0eQHE4hTVeocgWzzQJDk7LBSXQNByXwFED9LgyjAUrKJR4Io8F8HIanvKQQEAJC4HITCATSy/26V8rreZkMftzcMfLyaOXGN1v1bSGnsTlUXX3NeJ8OyusLASEgBISAEBACQkAICIGZTSDRODtU2oan9x9V1wYikF6OSyRfcVLuzqBjQY4IRcbnit3PdTSgq89fz2dmnxBEgmd3i2uHMhn0jCRVD8mWk53Q9nbgv+ob8Tcl2/ExswTrdBt5RhSz9Chu1i3MNuLI0+KYo7tYHHGxzHCwSnewWnOwRmOSuY35ho1Zho052V6iTI+nIMrpXYVRzI7EsMQwVb/L1WNEvukoigb9UJnyvkw3s6FIvsOTKfCLdUexms9+qdmQJLYeWPWsfqvczlWO0DkRGzdGLFwfiWGObmFx2MR7w1Gs12K4s9DBl61t+JftVbi3oQlGRwcaurpwbGgYZ9NpFYIU2D35+bNT8DCdwvSBZtJQYUlq7NA56rtHfXnUH3xc9idKqRxlVEsD9TQYoJdj3MtrCAEhIATGj0AqlcLg4CC6urpw4MAB1NbWoqSkBAMDA+P3ppPwyhSA79t/HC+PVR28NlZ3MuTWn5AU+5l9qi5HLwSEgBAQAkJACAgBITARBDa1XP1Ku2HXv7V1qMuAEUpzo+rKJFwZTIu3zABsCHpOmfJ7gyqhivKUPykXDB2g6azzL5Wh+uU/L8thCMCpdBoNp06jYNde/G9ZBf4xauNL4ULcFY6qXpXLtIu7FqejeDnexxQInQyiWqv70wbNxoawjbWag1Wai5Wai/Vhx580G+s1W4nNS4w4lukuluouKKQuCdt475YirNlsYMOWAtwdKcK/lOzAI03t2H7ilGp70JNMIpkVQuWrNy3+AZCDEAJC4BII8G9gOp1WQYEXcoX29/crIXTHjh3QNA2PPfYYfvvb3+K+++571nTy5MlLeLcptImXQfTICYTMaswras6ESuoGJMV+Ik6I5T2EgBAQAkJACAgBISAEZjSBq52W/NeW7MZXqlsxknU25lRtT6EriitnV+kCpc7JyXeFZpBUsUlZ+YuAlTOUW2YwDA9d6TQO9PSh9uhJGO378cvaFvxj6Q58wkxgbUER5hdE8daCGK6lQ1GLYbFhY3bExjsLbcyKiEB6OUVTukDXagxGspXLloIoe4Mu1i2sMCys0S3coplYrsWxSItjrm7hJq0IN+mFWBX2HaFsafC98irc39yK6MEjaDl1GmcGh1UFvD9SaeFkeFYKmVTyogLBlTOqZU+EgBAQApefAB2hp0+fxt69e1FdXQ3HcbBlyxY8+OCD+PWvf4177rkHGzduxL333vssUTQQSX/zm9+go8P/gffy790kvWIGqOvuxZvtatxU2IhQvHZQBNIZfaouBy8EhIAQEAJCQAgIASEwEQTeXbI7749L9mDd9jp0J1PK3XghJ8ckXSZMqbf1PA9k52VYFs1C6NS5eTqD4ZSHM8PD6Dg7gOoz3djScQj/W9+Ev0mU4W49hqUFOm4Ia5itR1W5e56ewFKWeBumKoG/KZLtVanHVek2S+XZ13KFKgMXkfRyiaT5ho23RGy827CQV+hggWHjTYaLawrjuD7iYIlhYV3ExgeLXHzWKsH3istxX3U9YvsOoKW3D6fTDMwKbn6zBHVPGYs9VSI/Ag90a/NHiXPbBs+RuRAQAkJg6hDg373c8wb1d9Dz1A8//Ls4MjKiyuC7u7tx+PBh1NfXw7ZtPPnkk8oRShH0V7/6lRJBKXgG4uelzLk9X4+33H2YOvTO31P2ID1ydgjz4jV4U5QCaX13yGx4zUScE8p7CAEhIASEgBAQAkJACAiBGUvgpqKW/OuK9+KdxVXY3z+oLjD8Tpjnn7TPtDX0+L3gWyaDwVQKJ4eGsLu7F9uOnsDm9g78R3UtvpkoxWdiLj4ccbBWs7CiwMTSAgtLwo5KLF+ieoP6zsUNmotbwy5uyfYJXccS72wp92rdxCqdqefsgYK2ZwAAIABJREFUEcpeoSKOXkwcfSFs2Hd0iWZhnmbiZs3EGi2Ku7QifL7QxLecEvx0Rw0ead4F6/BRNHT34OTAAAaSdH9m2ykoQ3DgDvaQUYI5Gyr4/3FJbZITmKRaMbyogfaCR6Y8QQgIASEwbgRYKj88PIy+vj4cP34c7e3tqKioQCwWw9NPP41HH30Uv/vd75T4STco3aEvVAwdK5jy+ZzYh3SsSDtuBzrOL8w/BynPQ+9ICreVNSAUbcBbnaYzbzckpGnGnqjLgQsBISAEhIAQEAJCQAhMDIE/SLRd9yqnOfkuuxJlnV3IZPwOmeN8DTBxL58jPlGmCuSq0ZCanKyaoGUon5LxMkhn6O6jqJVlolLCfadM0vPQl0rh2OAgmru6sP3ocYR378fv6lrw3bKd+JSdwPv0GFYUxJC3NYpr9SJcWxjDDREHN0Rc5Buu6lW5QveDktjbkoFJKzRbhf7MiVi4OWIp4XSxHsdSPY7lmovluoNFhqkSzxcapnI3MiToYgLhdFi/UrfhB0NZmGuYmGXEsNCwRhPgGTDFcKnZhgWGJlHo5HNYKs+JTlv2A12oO5ivxxX7PIZX6THkGzGsMGzcVhjHJ8xifKWkDD/cUYNHG9sQO3AYdadO40B/P856OU5Qjt5siwS6hT14apwwIEn9j331su0qOOe4yhmGatkfUVwbbDFxXwl5JyEgBITAxQjkujDHio68z6CkoaEh9PT04OjRo0oIraysVKXxW7duxSOPPKKcoHSEXqg0PlcUZT/R3PtjBdBLuc/nh8Nh1cv0Ysc01dYr162XwdeqWhCK1eLNbouU2E/MKbG8ixAQAkJACAgBISAEhMCMJlDSlBcq241Z0Uo8ffiE6pmZe4E01S4sRvdXqZxZdSrr2MsNTQr6g/rSVXYDLw1QBFXilwelkHpAKp1B58AQ2s90wTp0FI+17sZ/V9XhW4kyfK7IwceNQrw/XIhVegxzIzYWTnPBcqJF10WGjbmGjaWGpXqD3qpZWM8AJeXypJOWjloLd4Rd3KZct2w7YIPPm88UeYZYhS2sDpv4oGbis9EEvpXYjv+prMPjbbtRcvAYWs704gRT41MpJNOUPKdPuebod0IWhIAQEAIvgABL4ymEHjp0CM3NzSgrK0NRURGeeuopPPzww6OBSRQpX6rQeSli6MW2oSjLfaWwOC1ubNUD4Oct+xCKVeNVIpDO6NN0OXghIASEgBAQAkJACAiBiSIQb7g55DSdeVWsKvU/7QdAF9y0CWmioY8h8crhl0Yy46kppfqEnvP1cYl9IPtTSRw9exYNp8/AOXgYD7ftwo+ravH14u34mF2KtUWucm7m6THMZjCP7mBWJK7CkvKy/UEZmLTQmN6OzokWSBfo7L1qKbfsct1PkJ9luHhnxEWewfAklsabyC+wMS9sYqkWxerCGD7ixPGt0p34r5pGPN66G/ahY2g+040jZwfQOzKCNIVwVf7OEZL2/6MjlC5qNXZyfZ/T4rJbDkIICIEZSGCsEzQXAUVFBiWdOXMGBw8eRFNTkxJCWRq/adMmVRp///33KwGUpfGcAkGUDtALpcpfTMgcr/Xcn66urtzDmtrL2ZOwzQeP42qzGiG35aiU2E/USbG8jxAQAkJACAgBISAEhMDMJVB++NUhq3ZLyK4b+du6XRigOMTa8mlwo/yVUseTRCadVO0D0p6HZDqNvuEUDnT3ofTwMTzSsgs/Kq/E1+Pb8KkiF3eo0CML1+lFuM4oQp5hgWXuy7WE6vu50jD9JHPdypZwu1itu1iv2bhds7FGs6Z1yftEC6QrNAsrNUuFI82JmLghEsUNBtsPWFivm/hoxMZXEtvwn1UNeGp3B6qOd+JAdy9ODw6hP82oLI4EJsYnoWLk6RRWPwX4oijL3dMsi6eY7lfJT4PRL4cgBITATCVA0ZOiaDDnMnuEsjz+7NmzOHbsmBJCi4uLoWkaHn/8cZUaTwGTYmMggo6XoHm5X5chT/v27Zs2H7c6A8tkUH6mD++yaxFym8tDm3DVzD1RlSMXAkJACAgBISAEhIAQEAITQQC46g/thuKQ24hPVzShhxdWk1im9lzSLB/zH8/dKnf52ddHfKR/ZBhtZ7pQ1HEQv6lrxPe3V+FLbinWmRZWR4qwSothlWZjpeZgGXt8ao4SO1cqp6KjSrUXs1Rb9bl0sFpLYLUWH92GIUBLjShWGDGs0Vn2ban+lxMtIk7W+7Hf51Ld7/uZuw9qvcF+qs8Wi88PTXJUz9Claluy9Huw8vlLwhYWbS3Coi1RrNoSxaeicfxzSTl+U9eEwn0UQk9iX3c3Tg0Noj81jLRHKdRTDtCUl1FBF+lA/MxKonQKs72CGjXUTdlRIesWVa0lsq7SZ48kuScEhIAQmDoEKIwyMX7//v2orq5W/UELCgrw+9//Hg888IAKSwpcoMGcomXgCL0SXKEvRERlv1P2QVX/hk+dj+mie8o/TWz1s2doBIucWoSKdzWGEolXTMQpobyHEBACQkAICAEhIASEgBCYwQTwsjfZzb8KuS1YWVqPziHGElFGurjweNGz+pfwAEWqoWzLUL4MPX5+QFI2JEmVPqeQyaSQ8VK+qsW9zADDKQ+dQ8PY3duH0mMn8NiudvxkZw2+ZJbgLoYgbSnCioIoloVNLNJYqm0pV+j8iN+nkiXay3QnO1EsZciPL3RSqKNAyucsYB9MnYKePzH4JxACl2Vdp7ki4XRepijKsKj5kRjmRIqwXDexnAFJBlsMOCo06aZIDPMNUz12i26D0xoGJxkuFusOlhguFukJLCiwsVAzsViLYmkkhj8tKsaX4+X49501eHBXuwrAOjkwiAGmxV/wxvW8pOQ8SIzPXeM/cm6L7Iv4m6s7wTMnetxf8HBkpRAQAkJA/X3zQwEp/I0V/3ifqfHsEUpHaEtLC0pLS7F582blBmVKPIXDoCz+UgTHqSaMBsfEYzRN8zxGU3EQ8W8Rz8D4F6zf87BgWw3eYe/qz9/U8toZfKIqhy4EhIAQEAJCQAgIASEgBCaAwKZNV10Vq3/qFXZLepZTiT29Z7PyJE/TJ+7mJ8yfC/VmH0hVEq2kUj+wgPrYUCaDA0MjSBw9gt81NuGfirfjixEHH9kaxfu3mtgQjmFtmM5QE4sMB7MMpr5T/JS+oJeLAQOT8g0GIVm4PezgzgIHt4Yt3KqZatqgmbhdM/EnBS5u0/zt8iNR5Bt0k7pYXWDi/QUx3B2O4RuxOH6+swZ6+37s6upF5/AIRtKeKnnPpFVCFjKpc4L4xI1IeSchIASEwJVBgI5QhhAdP34cjY2NYH/QJ554AuwNSnGQQmGuE5T3p6rYGYieL2TOY3/mmWemRZJ9rkCa8jzcurMB77LbBtcnRCCdgDNieQshIASEgBAQAkJACAiBGU2gpOH6UHHL8Wtjjek32tWoOMGgA/o3J/JGl2gKIyx/9jLoSXvYPzSElq4eOAeP4qHW3fiPnXX4q8R23FFoYZFWiGsLDLxWL0K+HsMine5OBwt0hijFlSuRQtxKjb1BHaxgirkIpJeNwXLdwnLlqnVwfcTF6wvj+KNIHO80XORpNpZqJlZoJuYbFlYVWrjbdvGFsjL8qKYWm3btQ+nR49jb3YMzyVTWKROMNda6p5HKJJFE2p8y7BPqhyYFW8lcCAgBITCVCOQ6QMc6QXkcXMceoUNDQzh9+jQOHDighFD2CNV1XZXGUwSkI5T9NukO5f1ACA3E0GD+QsTF6bItk+yTSd97OZXGxoX2ldUOql2Ml8FnatvwJqdlMF8E0hl9qi4HLwSEgBAQAkJACAgBITARBEqa8kLbWjA72oiQWYctB0/kFLpf6NR9PNZlcLivB4+2tOHHOxvwzVgxPqoV4ZYtRXjv1ijmaxZuMuJYqNtYrVu4LezgwwUO7trqYkPYxHqNUwy3h2NYp9lYpblYH3aUu/EDBY4q7RaB9PKJxKvYtkCzsFo3sUQvwtxIIT5Y6ODTsQT+LlGOn+6oxcMt7Sg/chSHBoYwmMomH6k69kw2KCkFpJNAOq3CsyiRUwhNZsVQvy9otj/oeAw5eU0hIASEwAQRoABKFygningMSmJq/OHDh5UQWlJSgq1bt6rSeDpCN27cOOWCkiZbaP3d736nBOYJ+kjH9W34p1L9MJjO4N/aD+DVbr0IpBNxPizvIQSEgBAQAkJACAgBITDDCVAgLWvBu6INCJn1+HnbARVyM65n/xd48fojx7HsGQ1X6w7m6A5mK1eo3/9zmW5ipWHhFpUabyon5Hz2udT98vmFhgven8spYmF+xMRCgyX2NpbMoPJ69kNdaFiq76fqjcqgI/ZQ1W0s0G3MipiqzJ1CMx9foQRnP4iKAjJ7qy5QLF3Vb5Up8fPZqiBsYjnFZ93CBwod/Jlbhq+XV+PnDa3Q2/ei7kQnDvT2oWt4GEOpJNIZxiDRhUzxMwVPuULTKjRJCQVMi8+GJdE1TM+PH0rhL/juGbZV4H+MWZrYdg8XGJ6ySggIASFwUQIXcoVSCO3v78fJkyexe/duFZZk2za2bNkyGpZEUZFO0BfSJ3Syhcgr5f3JjU7awE3LdgOnTp266Gc0pR7g38iMh0zKwxOHjyNk1515u1F9zQw/W5XDFwJCQAgIASEgBISAEBAC40vg3SVNeW8raUXIqsN1hQ34am07BtITXWIPHB0cUqLcbCOBdZqJOZFzfUOZfO6nnzMt3Q8CWqLET1/oY8ASw4HOTdzGT1anEDjd3aO+AOozUOXvuoW1mok1FJQNlsNbWELhVDexOBumxHVkukJzsZz8NBvLNT+oar3h4s5CF190SvCPZTvxP7XNeGLPARQfPYHWrh6cHhx6jiYMKhI+ey3qC5t+bNI5mVMZSUcjlc6/bH324yKOnk9I1ggBITAZBHKFUC6nUinVG7Svr0/1Bw2E0HjcRTgcxuOPP656gQaBSYGY93wiY1A+/3zbTefHySCYAm5sIfDggw+q/qt03DqOo9Lr29vbVVAV+7RO9Rv/4vEnRqbYpzGC9jN9eJVTfzYkJfbjezIsry4EhIAQEAJCQAgIASEgBN5t7857e8kuOhR6b4g2jty1rQ5dE36RkQGjoT5SmMAc9g7VLSyeQc7PlyrgLjRs5ZZdpTnYEHbx/nBciZ8UQFfpdN6aWKtZWEMxVLOwWCtCXljHe8OF+FPNweesbfheeTU2Nu9CQcch7Dx5Ch19A+gdTmIkxcCkFDwvhQynVAoZVRYvwuVUvxCX/RcCQuDSCVAQpRB69OhRNDc3Y/v27So5neFAjz76qApMCgRLETjvU/1RAx7PNw940UlLMZQTS+bJlT1Y2Yu1vr4eHR0dyiXKFgV06LJlAT+XYOL9qX7jX1b+RJ3xMkhlRnBmOIn5xfWdIXGQygm7EBACQkAICAEhIASEgBAYXwJvKtmd96aSdoTs2sF3xxpSS52dODAwNMHXGH5K/bfcCsw2bMw3KOydc5C+VAFxuj+f4idT5JfpFmZHLLy50MKbDAfvDltYWGBibdjEn0bj+Fx8O/55Zw1+09SKcEcHdpw6jX39/Tg1PIzBVBIpLyhn9y/RVF/QTEp1B2W5H3uipdlLb4JHh7ydEBACQuByEMgV0oLlsa87PDyMnp4e1R+0paUF5eXlSgjdvHkzHnvsMTzwwANK/AvK4gNxjyLgTA5Jej4RNHic3Bg2xYlCKHk++eSTMAwD27ZtQ11dHfbt26fCqnKF0LGf03S9nyuQMqqQnti7yprOhhKJ147v2aC8uhAQAkJACAgBISAEhIAQmOEE3mQ35b2BAqlTl3l7rCHz9uh21HX1TvC1By8JPPyqsgnX6xaujVhYp7nTvjT+pQq3QZ9RJsbfFo7hzoIi/EVBBF+JFOFfistwX30zig4dQUN3Dw4ODaEvmUSKbhsvAyQ9NjkD6LgZndgz1C+RpwyaQkZNShH1G4NmrS0TPDzk7YSAEBACl4lAIIwyNZ5iKPtWskSbjlC6FVkWT9GODkaKekGZd64QGoh9Mn9+pygFUbIjz4ceeggUmuPxuAqnOnbsmHLl8nNguwL194fuyawr9DJ95FPuZTx23uafaL/YHt+o2TWYv0kE0hl+ui6HLwSEgBAQAkJACAgBITDuBBjSVNqG66N1XVeZjb1/WFSWsY+cftYFBeXL8b35Aqnetgc3axZeG4njNm3q9g5drcexRmOZexwLs+FRDIxaYNiYa9i4OeLghoiFawujuCkSxQIjptyfa1kKr8ewUjexlP1CDQuL9BIs1EswR0tglmZj1tYo3ru5CLdvLcJnYi6+U1GJ3+7aA/vYCTR39+Dk2QGcTaWQ5AWm+tAoeKbVREcofaCpbFp84Bel9ulHKp2bB0/li/BxvpbfSzS4N74jQl5dCAgBIXAhArkiGh8PxLRgfqHnDA4Oqh6hDQ0NcF0XBQUFSghlP8uxImgghAbCqIig54ugdMoGoif5UAS95557sHHjRuUMJVdN05TovGfPHsWerlwKoZdaBh98zhf6PKf7uuBvt+cxwhD4dduRVMiseyyUaP3iuJ8TyhsIASEgBISAEBACQkAICIEZS8BpyQ9ta8NCptjbjXh1bAeebD884dcfXjqF2qPHsXSLiddEinGbRpFwaoqkCwwLC3RT9VLdoJl4f9jEOi2GNbqJVSokycQtmoUPFbj4QIGLWzUXa8M2FunsJWphSVYkXWeY+FjExheKXPxzfDt+Vd0Afe8BtHV2oydNj4nchIAQEAIzj0AghubO2ZOSJdmdnZ2qRLuiokKVbT/yyCOqlPuXv/ylEvACR6MIn+cLn8/FhIIo2QX86Ah9+OGHlSPUtm1VGn/w4EFQjJbbSyTA3zX502SGVR1A5MgphIrbToYSHa9X56qJxCsktGnGnrXLgQsBISAEhIAQEAJCQAiMG4HS1reF4vU915n1CDkN6ZeblfjPho7zU8rHUY3jS1MgPdzfj9ufKcRbIgkVKvRSS9An6/nzIyZujkQxN2Iq1+h8w8FNhotZhgMGKqmk+Wxq/ErNwiqtCGsLC/HnMQffLq3AxsYWRA4fQWP/WRwbGUGf52VL4+kETSGFpPKBprwRpL0kPHUR5QdVvMTLMnm6EBACQuCKJUD3IUuxKcKdPHkSbW1tKCkpUSIdy7cDZ2PgAqXgx+WgNyjnwfJziYEz+bGx7CiEUmRmajxZt7a24syZM+ozYJuCwBEaOD55P1e4vmIH05W8Y+x8w59AMx7YEafyTB/e5bakQ3ZNPFS2K/zGkj1feENxa8mS6upXjtu5obywEBACQkAICAEhIASEgBCYcQRirW97dbzp5MvcBifkNOy7yqzF5yp3YTjXoTiO4iivUZRAmvFwNp3Cp7cW4mbdxS1T1D1KUZb9U9eFXSzWHFynW/g/hoU83cFKw8Wd0WJ8Pr4d/7SjGvc0NcLo6EDtyZM43NeHXi/oOJal4qXP1byrUncWyft9QVMAWHzHAAcWvctNCAgBITDVCOSKacG+U1wLRFAKcYcOHUJTUxPKysoQiUTw9NNPgyXcdDIGYT9cnsmi5qUeO8VPToELlHMKxoEb9KmnnlKMGZbU3NwMOkL5GYyM8C+N3CaMgOo/yvYR/gnSgYFhLCvcidckGhGKN3a93mna+bZ46478TS1Xz7hzVjlgISAEhIAQEAJCQAgIASEwXgSuLm3Jf0PJ7q6Q29gScpsGXmY3ppeXNWV6VaCP7wTJNqAct2sDXgMwJZ3zb5vFyNccLL+MPUiX63Rt2liRMwXrxrpMWda/RLexOCvQBtsF8yAYKXeuHtMsrNAsrNZt3B5x8IlYAt90SvFfZTvwWH0jnH0H0HiyE8eHhjCgEuF5tDSIZOClM0gnPT88KRtO4WUyKjFe5ShlL5Ky+UnqoilYHr0zbp+OvLAQEAJC4PISCByGdCAODAygq6tLpcbTnciwJCaa//73v1fCHZPOKYTmiqC5LsdLFQdn6naBKMrjv//++1VZPEVmMqYjtLGxUYnQfX19o27Q4NPm5xSI2ME6mU8AgWcJpBl0ptLYUFiOa6wqhOINQ1fbjUeuc1rLRSAdrzNjeV0hIASEgBAQAkJACAiBmUnAbHjNa53mPw+VNK262m68K5Ro+9y8RE1Bx9AIUp6fKutLeePrU6Qzkrd7KurxMsPEWo3BRZenB+linW5OFyt1F+s0B7dqdHlaqoyfgiYFzhW6hZV6DIsNEzcbJt4SsXBDxERexMRcg4FJ7IlqYUHYxcICGysLTNxuZIXQ4gr8tKoBD7W2o+jQYdR3deHQwAAoMo+w3DD3ekopm+wt5vPkY1xiSBLnvB+s4/1gGn0J1ZvM38Zf96xXH91MFoSAEBACE0EgEDuDUusLCWp0hFIIZVn8vn37VL9KJpkzNf6JJ55Q6eZ0MQZiXuBwnKmi5sWOOxCGL9QqINdNy8cfffRRbNmyBZZlYefOnao0nqnxDEsaGhpSLt1LGR/8fK/kWzD+uI+5+5q7fCXv/8X2LZf6SCaDLziVCDm1Z19p1fSG3Pqhd5it20UgnZmn7XLUQkAICAEhIASEgBAQAhNIYK5b+a2dvQNIZdLw2ANLncH7/3+xk/mXuj4QSCP7DuMaI4a1mnnZBNI5hokbCqO4PhLDOwtjuLbQxCLDxDIleppYSgGUAUl6Aiu1ONYX2Hj/VhOLNBP5FGsLbXzMjOMrxdvxbzsr8UBLK6yDh9HUeRpH+/rRNTKCZHA1M2rtfKlE5PlCQAgIgalDgG5QlmIHQUn79+9HbW0tEomEEkKffPJJVRpPkY+uUIqgua7Qi4mCst4PU8oVjwNuDzzwgHLaPvPMM4jFYmAw1a5du3D06NFRIXSqC4WX8g2gKM+xRxcsRWAGdU232w8qmhAyqzJvtuq8ULwe11vNZSKQTuCJsbyVEBACQkAICAEhIASEwMwkcLVZ+Z2C410YoYMU6Wxg00QIpBk0dfVhsR7DLbp12QTSW8MW7ghbWK85WKU5WKrH8Z7CBGYbcSzSHKwsiGFpQRHmhSP4QJGJrxaX4Me1tdD2dKDq6Cl0dPWgc2AQZ5MpDHkZpDwGIjEwiQJyCsPwkEQGI8io+fiSmm6XfXI8QkAIXAkEAiEtcIDyfjBdaP8oSFGI2rNnD3bs2KEEus2bN+Oxxx4DhbsgDCkQ9kTofO7U+IBXLicKoUF7AfZdpRBK5219fT06Ojpw6tQp9Pf3K3Ew+NyCzyr4PIN5sP5KnAf7mDvncjCN3WeGdJ04cUK5YtkvNRotwqZNm5Rrlk5kuman2+2Blr0ImdV4MwM13TpcbzeJQDozT9HlqIWAEBACQkAICAEhIAQmlIBd/Z3/bTuCIZWOngL7YAYGyXG56MhApbQznb1zaBgfMiysNJ4tkLIM/oWU3Of2CL024uIPdRs3FMSwpKAIt2kxfLGoGN8prsTPqxrx+K79KD50DHu6unDi7IASQpNpDwxCokTMInkVj5RJQUXKskI+k81PIphsfbyqmqc6Oq6wxuUTkBcVAkJghhMIxKlcDBTdKMAdP34cu3fvVqXaFJ9Yus0Sbva0pLAXiKDBPFfkk+XnFkbppt24caMSQsmSvVcLCgrgui6qq6uVAM3WBHTmJpPJ8/qE5n5eU3l57Pjjsfb29qretC0tLSgvL1ciPIXQRx555FnjjkIyxx7HGufcho7m6XTbdqoLL49UnHmdyaCmetxoNYhAOqEnxvJmQkAICAEhIASEgBAQAjOTgFP9D3+/sw1DGcqDSaUJjqvmR7ExQwfmCPqSKXy6KI6lBgVRC4vZ99OwMEcJplY2aIlzS/UOnas7WKDTFeqo+ys1Gys1E6u1GNaFY7jdsPC5WDF+XFGDp9p2o5Zl8UND6Gc5qMcgpDTgJYE0jzPjTwxICIRPXmPRLKpS5CmYsuUAGwL4Kik384VUCqqcyGxcaU2naz45FiEgBCaZAIUpCqHsE8oSZToTq6qqVJo53aB05AXCU1DanSt6BsJU7jpZvrgoGvCiuMz+q4WFhaipqVFCIMVofg78PHgLXKGcB8tcP1ZMnOQh9KLfPhh7w8PDqiUA3cgM6aJATAGe44hjLhBAc8ffhRy33J58OW7pMp1Ot4NDSfyf6E680W7pDdm1w9eLQDozz8/lqIWAEBACQkAICAEhIAQmlsDLEy3/8CclDegbSauy8ey12vhda1BPVNeDaQykPXzb3YZFhoP1moVVqjeohdmGjbcUmnhLoYV3REzM1k3MD8ewcEsR1myO4OPhInzT3Yb/rm7A1v2HUNl5GgfOnkXXyDCSV3jIxPiBlVcWAkJgphGg6PRcAhqFttOnT6O9vR0sT9Y0TQl1LOGm6JQrSAVingieFxY8c0W6gBX55bpCKTAHpfHNzc04cuQIuru7VVDSc31OU3XcPtf4Y1uGEyeOgxzokKUQSscsWzKMFUMDni9m7FF8JuNpc8v+5vqueEXm7bHG4yGniS5ScZBO7KmxvJsQEAJCQAgIASEgBITAjCRQ2Lh2Sbx28MTgiHJHsnR8vPtqKtdlJqX6e/60qh5/qNm4UU9giebitgILd4VNfMhw8PFoMb4aL8O/lVfh/uZWbDt4EHv7e9Gb8Uvi/Qsi9gTwkEklkUmNjCbGT5uLJTkQISAEhMBFCFAAZXky3aDsUXngwAHVs5K9K59++mnlsGNfy1/84heqrJsCVCD0vRRR6sUIWVPxOWQUTBRDyY4CH12LuWFJdENeSKSjgBi4QaebQMrjohuUpfFsC0AGlZWViEajSoS/777fYOPGe3DPPfeMCvHjMQYoSh86dOgi35ApuDorkK4ur8VbzSaE3Ca8yhWBdEaen8tBCwEhIASEgBAQAkJACEwwAWfPX77Zrknv6T+rSstZhT6e3bx47p9S75BCOp3Bll3tuMuI4HOJBP6lsgoP7d4F99RJHBwYRG86jbTn+Q4p7pi6+YIo1HoPXsZTJfsp1dtUWoJOwctB2WUhIASypdR/vpZsAAAgAElEQVQUnYIpcOcFIluQGk9HKMWonTt3qpJtuvLooguEvOcSPgNxdDyEqqn2mgEv7nfAjCJosEzhjf0v2YPVcRzU1taeVxr/XKLncz12pQ343LEWLAf7yPEYpMZTCG1ra3tWaTw5BSyD+fONs4Dx5RozTU1NanenEvOA73nzbBXMV2vb8I4oQ5qa8C4RSCf4xFjeTggIASEgBISAEBACQmBmEojv//9Dbj1KTp/xLzBSUKX25520X8YVHsVMdvb00ugZHsbR/rMYSef4VulizaioJNXrM4206gUa7AKfz615HaF0U9U7VDU3FYU0gCRzISAEphQBijvsScl+inQj0hUXBNaYpjkalkTxia5QTizvDkSpyyU2TefXIaugrQCPkywffvhh5bY1DAMlJSVKCN2/f79y5DIsiQLhdL8FIiiP98yZM8qJ3NjYiLKyMiXCMwiJnMgvGHu5YvJkjhnuU2lpifqIpoVAmq3h+Z+2g7ihsBaheDNm2xLSNDNP0OWohYAQEAJCQAgIASEgBCaUwJvcPd8JWQ149MBRdYHhpRnVNI43WkiVQOqLoEyF4kWNCk3KtielAKquEXhdqpTQc/vD8nyuoibKwCQ/QskPU/IL77P1aeeeIktCQAgIgQknEIg1nAfL3An17122NJ5CKPtUtra2oqKiQpUnP/XUU6qMm8JPIIDmClDP587L3XYmL5MfJzIgs4ceeghPPvmkCqQqLS1VrQgYUkVBkG0KLnQLPrux8wttO9nrgjF2sX0N1jPxnSI8ncgHDx4E3ZfkEYlEVGk83cgcd8HYy2UYsLzSxiDFbd4CBpP9Wby09+ePvWlsPXgCby+qRijegptEIJ3Q82J5MyEgBISAEBACQkAICIEZSmCe3f6dkN2Mf23uUOf0vlvzpZ3ey7OFgBAQAkLAF2woRnV2dmLfvn3KnRiIURRC6cqjIBUImbmiXrBO5hcOTSIX8qKQt3HjRuVs5H0KoewPStctRWeKzxQCKUYPDAwoMXR6CGnP/Q2jK5SO0BMnTmDv3r2oqakBe9MGQV3kdKHy+Kk43p544gnVD3XafK5eBpWd3fjjwgqEEq14swikM/QMXQ5bCAgBISAEhIAQEAJCYEIJzKZA6jThc+XN6mqLAql4MJ/7wlMeFQJCQAjkEghK47u6upQYx/Jklmvrug4KoRSj6LpjWTIFPc5zhagrzZGXu29XwjKFz6A0nstBf1AGURUVFamemGxHcPToUfT09CiH5NjS+MBByfXTRUjjcdD9GpTGszVAXV2dSo0Ph8N4/PHH8eCDD5439sgw+FyDsRfMg/VTac5jpCN2unyu7LG+/+wg5kfKwfOz1zvNpfmbWq6e0JNDeTMhIASEgBAQAkJACAgBITDTCMyz25RAusHcqcrW2e1T1bDnXv3LshAQAkJghhGg2EIxbazQxvtM7mZiPFO76VSkY5HJ5hRqKN5RXMoVoaaS2DTR+3ohYY7sgh6r3B86BJmOThckuZ86dQp9fX0qPGg6CZ78igVjLhh/uV87PkYnLB2h5eXlo/1BGSb1wAMPKCF0oj+/K+X9KA5Ph5v6gTqdxulUGh+2KhGy6zMht/me0CZcNdPOT+V4hYAQEAJCQAgIASEgBITAhBKYbbd8J1TcioWFFTgzPOL7R6d/JsV0uI6SYxACQmAcCQwPD6v+lBReqqurVXny1q1blRBKUY8iXq4jNBBEOb+Q6HelCElXyn6QXVAaz2W6bBkGRMGZwnN7ezuOHz+u3JF0SbJ3Zq5DcLoJo7lDmW0ZmBhPBmRhWRY2b96Mhx9+ZNQNGoy/3HF3pXy2E70fHD+1tbW5CKfsshJIMxkMZjL48rYGhNxGhJzG74eAl03oyaG8mRAQAkJACAgBISAEhIAQmGkEXl/c+v3X2Q3RUFFFX2VXHzDijXuK/ZS9cpEdFwJCYEoRCFx4wTxw53HOG+cU3iiGUpBqbm5WYtTvf/97JUQFid0UoQIhaqLFn6n6foGInCvkcZkOW4qhFPyYkk43JHuDvtBbrlj6Qp87UdtzH4OxF8z53sEyWzPw2BnUVV9fj0ikUPWlDcTjICiJY0DG38V70ZITW1qQ6/S4MYbSw78271MC6Q1W604psZ9pZ+dyvEJACAgBISAEhIAQEAITTuDVxc3ffqvdlAzFqlLPdBwBRvi/6XKRMT0uleQohIAQeGkEKITShcjyZCaXV1VVIRaLqdJ4BiVRtKPIklvWPVWFycnY70C84zzoscqSb6bG0xFK3iyNZ2I8BUGK0rm36SNsnTsqHlMghI6MjKigrj179qh+qYWFhRftTRuwnIzPcaq+J8ccw6fGjqtzn8YUWsoAGdXnKIMHO44h5DTgulhruQikE356LG8oBISAEBACQkAICAEhMOMImJVr3+m0DoZiNfhRYzsyaSA9bVwYU+iiSHZVCAiBF00gEKIogvb39ysxioJcU1MTEokEGFjD/qAUUu655x5V2k0hKhCjOJey+Is79CicBbwCZhSVyZRuW7pBGZbEvphMjWdpPF25F7oFwiEf43Jwy10O1k2Fee7YY29aOpFzw5LI5v7771fiO8ceRXg6RAOmnAdjL5hPVaFyPPY7d9wFy4ELmWOPbS8owjc0NJzXL3gqjJ/z9jGDbFRmGvHOXoTcerzCad4cSiReMePOT+WAhYAQEAJCQAgIASEgBITAhBJwa9feYDcPhawmfKqi1hdHM9KE9LyLFlkhBITApBAIBKhAQKMblI68QAgNeoSyTyNTzVm+HYhPgZg3HsLNdH7NQIiikMeJghRDqCj22bat+mLu27cPXV1dGBoaOq8/6KQMlAl4U45BHi+FUIrAu3btwo4dO1SAFIOkHnroQRl79z230H4p3xuOOf6YQcGYTmQKofyRw3Vd1YqALnB+Bvx3ILc3bfBvxAQMhfF7iwyQYkAckmjvHcC74vUIxVufFoF0Qs+M5c2EgBAQAkJACAgBISAEZiQBq/ZT1zst/SGrGbeXVGOYvfloI5WbEBACQmAcCTyfmEHhg2JUT08Pjh49OhpYQ4GOrrHHH39ciScU8yimcAqEvUsRYWb6NmQVCFGcU4xiuwEKfbquq1AqhlOxRyjFwCA1fuyQ4Oc4dhq7zVS7z96gDEqiAHzw4EHVm5buWLZloEhMsZi8cvmRpzhAL00cDcYe+QXcOPYY0sX2A6WlpSp0iT9+0JHLH0P4mYy9cdzxB5Pn+7dk7POu6PtKIKWLNIWTQyNYVdyAUKKlIrSp5eoZeY4qBy0EhIAQEAJCQAgIASEgBCaKwCyn7btvMBvKQ25tZn2sBqfZGy6TvKKvH2TnhIAQmHoExopogbhBIZSl8RTgcl15LJulGEXhJBCjAkFlpoubl3r8FJ+4LflxObif68qLx+Ooq6tTZeGnTp1SPUKnleCU/apcbPwFvWkZlMSWDNu3b1ftAijWceyRH8V3GXuXJn5eaGwG446Psd0ARXjDMJQQSuZ0hJ4+fVr9IDIdx94L/deajSdYx9M3ksLnmGSfaCkTgXSizorlfYSAEBACQkAICAEhIARmLIG3Jtp/cI3V0BpyajMLi6rQPjgC4Hynxgs9wZfthYAQEAJjCQRiFPuDsmfgtm3bEI0WKefYo48+qhyhgcASCHq54krwmMwvLFaRFcW8jRs3ql6XFEKfeuopVQJO4a+xsXE0LIkOybElyvy8AiFx7Gc31e+zJypDouhKrKmpUb1pKdKRzyOPPDI69gKGMu4uPMYu9t2jgMz+qkGPVfanfeaZZ1R/0MrKStWb9tChQ8qVy7FHR2hQHh+MORFH/W9ZIJCOeBn8fVU7QnajOEhn7Fm6HLgQEAJCQAgIASEgBITAhBF4Zbx5wevshraQXYdXR6tQ3NnDS+Spfi0s+y8EhMA4EsgVNMaKGix5pRgV9Glsa2tDRUUFIpGISjXP7RFKUeW5nHkiUp0vUpEJp1xuDz74gGo5wNJ4hlJRfKYjkp8B2xRcqDyZw2PsZzeOQ+Ylv3Swr8HY4zgbewvaMnR3d4NiHN2JxcXFKuGcLRko2lHgC8ZdwFDG2fnjbKwQGjAK2PE+ncn8PlNk5ve7rKwMLS0toy0Z+O/AhT6nsZ9b8NmOXT9T7/sCaQZpL4NftB/FK82GX4U2bbpqwk4M5Y2EgBD4f+y9CXxc5XnvfwJkYylZCCEhJSkhSbe06e29/ffepvembf4NtjZDAmSBQJISkjbcplmazQSahqRJCGAbMIZAwhIcG+Nd0mzaLG+y9tFmW7ax8b7vtixp5rmf7zt+5OPxSBrZkmbRc+D4nDkzOnPO933OO+f9nWcxAkbACBgBI2AEjMCEJFDV9pVLIq097wi2dHmRFvnNxm0TdUxi520EjMB5EMAbbMeOHc47kfyghMXjkYcYhYDCjNiiAkuy8GKvhxenEKXUKxRBioI1iFHkB927d68cO3ZswBsUkRBRSoWpfBGfUp3H8ePHZevWrUKu1LKyMifUwYcwbrUrtTtd6nZbDm93MFO7wwbJvYoQikcouVnJ0YrtIYT67S5VW51H1zJh/4Qs8E4kjcVkztb98t7SxmoLsZ+Qd+h20kbACBgBI2AEjIARMALjSqCi7SvXhFviXiQqXrBZvtnYOWEHJXbiRmAiEkhHzOAzeCMiRuGVV1NT4wr5aLEawroJrdVCSX7xSQVSXfrfm6jrCE9+wY51ZQhHqsbj8YgYRWg8XnkUqiJPK0LUUJO/PVn3vx7q7zLxnv/4BjtOf1qGpqYmV8mcIl3+/KCwU89GbMrP1i/ST1R7g4EySeYBO0RQFUIRl2fPnu3SMiCEdnd3y65du1zRqsHaaLDtmbCpfPhOJ5By7cb6pGbvYXlvqMlykI7rjbF9mREwAkbACBgBI2AEjMCEJHBlZdv3PhRuEi/SLFcF2uTjKxql3yLs82GMZedgBAYloMKUehoiuhGGjRiFVx65GteuXeu8FMkjiGCHcDdjxgwntKjYMlEFp/M9bxWJVaSCK962MCY0vr29XSiUlEoEzQcRSs+BpdoeS84XL0S8ERHjEIThgVAHa2wPAc/sbnivz1S2CTedeR/7Iz8teX8Rm6kajxDKQxBto0E7D3tjzAm4Mpn9cYlJn6w/dlLeX1VvAumEvEO3kzYCRsAIGAEjYASMgBEYXwKV0f9zXSR62Amk5VG5vmKVHO21Ik1jPgKyLzACGSKAIEVxnkOHDrkw2ZaWFidGIZS8+OKLZ+VpTPbMSyW+2LazRSuEKPVmVEGPdAPkaSwtLZWVK1fK+vXrZffu3U6QQhhMFqVUQGSpc4bMZdS+lvNACCUnKqHZVC4nND4UCjmBGLEOwdjPD45qX36BT7fZMrXtKaunnnra5QidM2eOK5ZUX18vGzduPCstQ6oGpp3oJ2zKDAHnQRoT6Yv3yp5TfVKwum25N3fuG8b35tC+zQgYASNgBIyAETACRsAITDQCle1/c1WoqROB9L3lUbkoskq2HD6emVGBfeugBBAXkicnOJz2vlLvP8QHPADxBMIby6b8JaDCmX/J2Tq7OO0Rii3gkUjVeELjyVtJrsaXXnrJeZGpZx5CqIoqJjqdLTol81BOLPU9v0fe3LlzHePa2lqXl5ViQRQNol1GMo308yPZ92h81m93/nX1BqUPQgSmajxFo0jLQO5UhFDYaVg3IqifpTK1ZWo7hJUyYx3bQ4AnJcMrr8yTQKDcFUXr7OyUnTt3yNGjR0ejuW0f40YgLv3CgxGRU/E+ORqLy7+2rVv+l7MaXj/Rbk/tfI2AETACRsAIGAEjYASMwPgSqO3+7uuru8SLtBy9IdQpXmWDNO06MG5DAfui9AggdjLgJQcfFcGpzLxgwQJXNAOvK0Kff/rTn8r3v/99+frXvy733HOP8wpMb+/2qVwmgCClQijeYdhIZWXlWfaBiOIXnJJf+9+z9XOFKQQpFZG53sh/STEqvB/r6upk3bp1LjScduBhhYaNq3CYy/Y11LHjiUxe1J07d7oQbTwUKdSFxyKMsDMVP3VptneufQ11zcFNZ/KD4uWNt3ckEnEeuFqoi4djanvYHTaY7/Y3lG3m7Ht4jQttJ9IT75e+mMhDG7eu8SKr3/muiqb3ektWXutFWj54RVXDVeN7s2jfZgSMgBEwAkbACBgBI2AE8p1AVcdHvGXrf+SF6v/mLRVtK7xwU+ClrftFJCb9EkuUUnX1VEfm/ZSzg5OsOnAGuX0Sj8fkpd++IJ/65M1y801TpKSkWAoLJ0vB5ElunjTpEzJ50o3CsnDyJJl04yfkG9/4hvMizarTsYMZlIBfyGA9eWIbYhReeYhRCHKEJ5OnEa88cjVSvRuhBSFPQ+NVlBpKgJnI7/n5qAiqQiheeXjaLlq0yIlRFKxRIZT0BAhSqdoqVdslb8uW12p3ukx1XAhtpAHAC5ZCUV1dXU4URqDjIQ2eiwh3sDTbG5n4qdee3/bYxrXMNb1kyRJ3jTc2NgpCKB65eITSF6SaUtljqm2p/ta2ZR8BPEmZnn51x0kv0Nh2Q6hro1fRuP6y5eu331Daen++357a+RkBI2AEjIARMAJGwAgYgcwRCLU0e6GW6I/X7ujDg6Ff+tBJRcRlxMq+0UO+H1E8Ln29PdK9fp188uYpUlw0WUqKCwefiwpkSnGhE1IbGxosh1wO2YcKVIhReIEhvu3du9eJIngoBoNBeeWVVwY8hlVQ8Qt8KrbYMj2RCobw00JJeIQi+uGBS1g4qQkQo/DQ1UnbSV/ny5Lz4jyxPbxgd+zY4Yp0kS+VlAwUkcIj1J8jFHZmf+nZmv+a9DOD5wsvvOAecvCwIxqNutys+/btcylSzAs0X66wCzuPJdv3ihdulveVtYkXaZS31HTJH5Y1/yJzN4v2zUbACBgBI2AEjIARMAJGIN8JBFtu88oavvqDlk0bKdMU78d7ESdSVNJzvdou7Jbf/jodAvFYv/z4Rw9IUeEw4uhp4bSoYJL86qlZA+GV6XyHfWZ0CKh4xjLdidQJiFGkTyA/aHl5uROjEE2oMq0hyipG+cUVv+gykddhMljYNiKo5rrkc3DFI5Sq3eRkJTcrQiiiYG9vb95cN35bTGWPbMMbmfyomh+UAlIUknruuecGbA+7MtsbXAT1251eqyz1AQa2R55ftuFpu3TpUlm9erV0dHQ49gihJ06cGAiN135D20zbUbfbcmISaNp/RK4L1stbA23ihRvlTdWd8qGyRhNI8/2e3M7PCBgBI2AEjIARMAJGIOMEXvdvjevKDjMOifXhQyqxuAmkmRqWrVxRK5MnfWJwr1GfRyki6pf/6YuyZ8/uTB2ufe/pIkl+EAhvCKF4hHZ3dwuh2looiTBuFaHUo9FE0MEFKb8QrIIUvDS0m3X1ysMjlHyYeIRSMZ2weELF8ZRUAcrfTrm8nkpIYxu2R45QQrPXrl0reIQStk0eSw2Lhxm2p/bnZ2zrqW3Rb3vKDlY81Pjtb190HqHkiUZ83rp160BYPB6hNhmBkRJ47dhJ+auKBvGCUbki0CQX1XTKVcHWn2f8btEOwAgYASNgBIyAETACRsAI5DWBqqpLbqttDWzv7RXp75NeAuxH4BE30ht/+/zgBAjv/cynb3Fh84TODxleX1wkN5UUS1VlZPAd2jvjQuDAgQMuNJ6q3Yh0eOSpoKKCk18E9a/r+7ZMLUzBBUEKz7zp06c7MRSvR8KTyY2Z7JHnF0JZ15Blf9j8uBjFOHwJ54QQ2t7e7opHwUW9kOGGnTFji7zWpb7HcqLOfhapGOg1qraHVyhCPGkv8PymOBrXPQK8FkrC1mgTlmp3aoPjYA72FXlE4OCpXvmHZc1OIL060i4XLeuSt5c3PJ7X96J2ckbACBgBI2AEjIARMAJGIOMEqh645OOVTYHGI8dF4n0D1VTzaKyR9aeiog45/woLhg+tLy4uloKCAnnwwQcHBuNZf5JZfIDwT579h4vYoZW7KdpDyCyh8QhSiCZ+EUVFqVSii207I8ipgKy81CuPpXqEUowKIbS5udmFxiNI0Rb5NKnd+QU1PT+2Ib7hCbtt2zYnhCLOERpP+DYMEe4Qj7XQlNnYGRsbjIXaHu9jf9ic8kNgxtuWtAy1tbWOOR6htEG+2Z7amS2zj8CJ/n751qo28SraxAu2LnlnuHWnV9b6nozfL9oBGAEjYASMgBEwAkbACBiBvCZQVXXJX0SaAktf2yPx0xXUzYF0/AdM69evl0mTbhzGaxSv0iIpKiqS2267zRWWUY+l8T/i/PlGRCrED7zB8OLFKxEPsfr6eidG4RGKkKJiFOuDiS+2fWiBCnYIoIhUiFHPP/+8zJ07V0KhoFC5e8uWLS5HI22iE+vYuS51ez4sOSct0kWOUDxC8YxFCEUgprq5CvAq5rGEnwp8ZnND25zy0esWdnAlP+38+fOdCE9+2p07d55TLZ72YVYBOx9szs4h+wn0xePyUHSDeOFW8ULRrqtCrRs9kYvz+l7UTs4IGAEjYASMgBEwAkbACGScgMhFvxdqnP3U+m0SYyAYj0nMCjSNywhKB9/kDfzOd74jhYXDhdUn3kcgXbBgwcAxsh+bZCDPpHJNxQShjYrx6pVH8RTEKIqp4BGKcKIeZurVqMKKCi3JSxWrkrdPlNd+Pqwnc4PpSy+95BjjlUflbjwiaQPagjZJNWk75oJ96zEOdcwIoRTowROWYlEtLS1OnEMIhY/mp1V+LP1sJ4o9jeQ8lQ9LtT28QWHHdcnDDQR4PL5XrVrl8rLu2rXLeYTzQGQor1Bt01S2aduMwFgS4Bf9xQ3bxAs09r0p2HLcq+0WL9L1wYzfL9oBGAEjYASMgBEwAkbACBiBvCYwVy72KqKl9zWtk/5YLOEtYwLpWI59BvatA3AKyxQXlwih80PnHS10Ifjf+MY3pK+3d0AQHNihrTgCiB4qRuENSuVuhFAEkkAg4AQTxChEFK06rQLLSMSZifpZZaUCHkIUBYDUG5QQcKrGU7CGYkn79+8/xzMvH02V6xm7O3XqlPNEpkgXQigpAhCGEeFnz57tPGcR8bA9ZThRbWmk5622p0v+Xj2RX375ZSeE8sCDvKx4IyNG0yb+Sftd/zZbNwLZRSAuoe375F2VrTvfHmgKeStfFS/U+g95fS9qJ2cEjIARMAJGwAgYASNgBDJOoKrqEq+yLXDXqnY50dcv/fGY9JtD4qiNlRiM68xOzx6cx+W1La/JF+66S4qLiqS4uGhogbSoQAoLJsmG7u6z9jlqB5tlO1JWyk+XyYeJVx5CKGIcXnkUS1q8ePGAGIWI4hdURirKTMTPw0vPm3WEPGa24RE6Z84cJzaTj7Wzs9N5hJKnFW/odMKRtW2T2zIbXvuPTW3Ov02PkW3Hjx+XPXv2SHd3tzQ0NEhFRYXz7iZ8G+HuySfPhH/7mSpbW57h42ehrFiqRyjvk6eZQmihUMilwCA1CaHxpMZACE22PW03XWrb2dIIZDWBeFzaDh2TP6xqPXl5qHW3V9MlXrj5Fxm/X7QDMAJGwAgYASNgBIyAETACeU0AgbSqM/Sx6mbZf7JX+qjESx0UE0nPe/yUajBOKDGedHiU4VmHR1mgrFSm/uB7UlxUMLQwerqiPeLo7JdePO/jypU/TMUP8QMRhPDYDRs2SFNT04AQSmg8wslIQ+P9gsxEX1cRFDGKGZaIfFTtxsPZL4QePHjQhYone+blin2N9DjxCCU/KEIcghy5aVUIJTQeIRReKiKbV2hq0TPVNabXLPl9VQiFJ0WoSD0AZ3jDnWufdhgqLcNI29Y+bwSyk0BM9vT0yt8sa5E3hNuOvqG6XbxI/c/z+l7UTs4IGAEjYASMgBEwAkbACGScwANykVfZ+dwfVzbLpiMnJC5xE0jPc8SEsIcHE4IK4bUM6lesWDmQ35KwbhVSEKR+9tOfyCdvKklLIEVE/dIX7pRjx44keaGe58Fm4Z/5+SGEECJL4R4EOoQ6BDsK/KiYxzJZdIFv8jZ7fa5gBTvlh10iMpOncc2aNa74F16RCNLYMjatE22k7cQ21vNh4jzIhUpeSi3SBQuYkMOSXJbJtqcMzebOta+hrjk/N7yRCY3nGudaJx0GD5KOHTs2EBqvNqf25n+dD7Zn52AEkgnEJSYnYnH51Bo8R5vWXFzdIV6o/pcZv1+0AzACRsAIGAEjYASMgBEwAnlNQOR1XqTjmbdUNkndvkPuPp1iTTadIYBAlBy6ybsIKgzm165d6wr9lJWVydy5LzsxhZyMCe+oM+HdKkghHuAt9cUv3CnFhZOH9R6dUlwozNHWJpF46oI2Z442e9YQMuAGJ133Hx3h2IhRCMkrV650YhThs3iPIdqpIKVii5+fbrPl2eKUX6yDF555mmcVm0SMwiuPqt14M6sQmm5ovL/9snndb3N+gVePmbQMVIwnNy3e3EuWLHFpAxBC1SMU21Ixz2zvbDsb7LpT+6N/w+5mzJjh+jqEUArLkf5C84PyEIkUBdieiZ5qmbY0AiL90u+ieL7RvE68YP2RKyLRrV55/Yfy+l7UTs4IGAEjYASMgBEwAkbACGSawC0iF7+lYt0SL1gvC1/b5cYmcW7OLcZ+YJzGAF5DbBncM8hHaEJIIZxWi60MJhokb0f4u+++H0pJUaFMKRkm72hxoRROvlFmTH9UYrF+6e87NXBcubCCOEVILGHZW7dudQVrIpGIE6PggJCCiKf5LU2ISk+IUpuCF+w0PJntpBsgRyiCPaHx5MekWA12nDypkIhAlW8TKQAQ4DQ/LTlC8QhFgEfIw+7M9kZmb2p3LNX2NKUA1zO2h8dtMBh0OVk3bdrkvEGTRWq1N13mm+3Z+RiBCyHQxz1YLC4PrdssXniNXLVso1waaPmPTN8v2vcbASNgBIyAETACRsAIGIH8JuCq2LcteHtZozy8dou7p4/loTjKQFwH6Sz1tX+ArtsQ8xCVKisrhRyDWvEcQUBnv1CQzvpTs56Up0cM1qkAACAASURBVE/Pj02fJp++7ZZhPUepaF9cVCi33367y79H4/iP90IGYCP5W75T56GOAa6ExhIaT3gyhZKobI4YhYiiQgoMlZl6nOlrXfo/o9smylLP3c+GbfCDAUsEUd5/8cUXnRBKePKOHTsGcoOqrY+knbPxs2p3/mUqG0To5bpFkKOK+fz58911Cy/YKdOJYkPnc55qb8qK17quHLE7tuGNPHv2bFcsKRqNupQieOXSDiO1PdrWJiNgBM4QiBO1Eo/Joi3bxQutkSuWdYtX1vD+/L4ZtbMzAkbACBgBI2AEjIARMAKZJkCRpurO4LXlTfLN1m7pixPelb8Tg3cG8XiWEWKLEEoREKoi+71C1btMhQYVD/T1SJcJgXSmPPXkE/Kv9/6LFBVMSksgnVJS7EKiM90iiBhwwwvRz66hod7lD0SQIjwZ8URDa1XQGymrifp52DGrkAwHvJT9xZLwgqRIFbaLIJU85aPYxDlx3ZIP9ciRI7J9+3bp6uqSuro6CQQCzmORhxiId5pOwGxvZJ6handwY6a/QwRFgKdYEg+LmpubZePGjc4jl7ZInvLR9pLP0V4bgXEhEBPpj8dlzd4DcmmoTt5Y0X7EK2/+XqZvF+37jYARMAJGwAgYASNgBIxAfhOoeuASr6o9cEWwWW5e2SZH+8l+lfsePQzWNcSW8GLCu/F0qqqqckIog38VVFRMQRRQIVSXCAejIdghkP7qqSfll7/4mdw0pdjlFMVDdKgZEfWBBx5wIeqZEB/wBiVH5auvvuoKqJC7EhHZz+6JJ2ae5WWWzEo5Jm+31wnPRjjACIEPMYocrIQn44GLEIrtIkwnT9iDzvpe8mvdno3LVPbMNs6VQkmHDh1yXtP6AAMm8IEX1y0PMPTaTF6azQ0tjsKLGU6ExZMflLQDPOQg/QXeyFzzFOlK5Q2qbee3N92WjbZmx2QEco4AD6rjcdl45Jj8eWSNvKGqS7xg4y/y+2bUzs4IGAEjYASMgBEwAkbACGSagPMg7QhdGmyV/1HTLDuO90g/VauzVCPVQbl/QM4gHm86CiZReAYhtLq6WhYtWjRQ8AdhRb2jVFAZT5EOgXTWzMflrjvvSKtqfUlRgdxx+2dlbVfXOULYeAz24Lt06VInoqigAr9MsBvPdhrN74IVzBD0mNk3YhShyRQFQqxvaWlxYhS2qwVrUolS49HmY/kdySIvDy/0mqVyOdcsofHY3O9+9zvnjYyApwzN9oYWPVPZLTanfR4sNT9oaWmpYw1zHhwhwtMWqXLUjqVN2L6NgBEYhECcdDox2XuqVyZXNcql1WtNIM30vbJ9vxEwAkbACBgBI2AEjMAEICAPXORVts96Qyh68n2Reuk8eET6+7NXIEU8wrts27ZtrgL1qlWrXJgtnneITwgFKkgli3nJr1OJCmO1jfyj9/3ge1JYcOOQXqPqUVpcVCAPP/RziZ2uAO8XhAcZUo36ZkRmPPXMI29ocUpFPJbMWqzGL4QSnkx+TK0an6o9sW226zzqDTrOO+Q8VAhFhOPhRVtbmxPnKCCFNzLXLMy4Zv0Fk8bqOsyn/aq9+cVjvLtJdUGhJBjX1tY65niEUqyKgmnJk9qbf5n8GXttBIzA+BHg+XQ83i8n4jH50qqovKnGBNIJcDdup2gEjIARMAJGwAgYASOQDQQuC0S/8/Zwp1wUqpPynfskFuuTeBa6kDKAJwchnlCIUIgdKhJku/Ax84nH5ZZP3SwlxQVDCKRFMqWoWEoKi+TO2++QF59/Xo4ePTZ+o7KkbyLPIzkds53teByfejOqval3HnZIIa+yslJZuXKldHZ2Ch6ReIQSKo7nJHabLxMirn/2nxd5KTlv8lQSpk3eSry4EYpJIeBnOB5tlm/fge2pRyjr5KedO3fOQMX4tWvXuvysPEDCG1QFd38b2boRMALZT8D9YsRj7kD/o2WtvKWmS/64rNlC7LPhhtmOwQgYASNgBIyAETACRiDPCYTaf3RdpLPXC6w6+uzG7dIfIwtp4uY8m4YSCE2ITiqO5ooAgjD0lXu+LEWFFGYaSiAtlJKiIvnklJvkpz9+UJ579teyZ/fujDUBVcERSCeiBylCFB6NCKHYGZ6OeDxSFGjFihXOe3nLli2ucrqGJ/uFUP96xhpwDL4Y0Y3ctDt37nQFzigaRaoAFULhxPWpQrJ6N/I6V67XTB4nnNSbliXX3vPPP+9y05IfdPXq1a5AFYWqDh8+7DxC8dLVSe2Opa7re7Y0AkYgNwgkBNLEg7XfbNgqb63ulD8zgTTPb8Tt9IyAETACRsAIGAEjYAQyT2CuXOxVtpVeXx6NecGG/h+2bZA+l4M0O73eGPTjkZatgkuymMhx/uxnP5PioqELMhFaP6W4SKYUFsvX7/2/8qtZT8msJ2ZK9/rujAkdeD/mmhidjrjlbyNdp52YOV8EKSp3r1ixXPDKy8f8oOoFqkKaimn6mvfxQiQvKkJwU1OT81ScM2dOSg/ubL0e07GH8fyM2lmq78T2KJZEHta6ujqXkoHUBITF0xbaRrkh8dhRGgEjcCEEEtd7XJbtPSBvr2qXD5WbB2nmb5jtCIyAETACRsAIGAEjYATymwBFmmraAn9S3iJesEVur++Q4zGqZmenQMqAAy8+9exLJTRkYhuecnhbTp8+3YXBUnE7FAo5Yemuu+6SKSXFQ4TWJ8RT8o7ecvMn5YkZjzmB9MnHn5DG+oaMCiMINvkgfnEOtNGMGTNcG2E/tFF5eflA1e69e/e6FA4anoxImG9TKpGNbQhxhMaTJoAiPuSwJJclYdxcT7BjOZTAl4nrLhe+02972B+iPA956B9aW1sHUjLgmau2l6qd8s0W7XyMgBEYhICrYk9O6j5Zd7RH3l3bIe8MtkzL75tROzsjYASMgBEwAkbACBgBI5BpAlUPXOJVR0uvC7Ts90Kt2/6+tqV/b08vFQIGuXPP3GYVDTo6OsY1N6YKhCoO6VILohB6HQ6HhUI8O3bscCKHUqIid8HkyVJSXDSsQFpSVCg/+fGD8szTv5KnZz0lTz4xUyLhsMslqPsb7yWFXrJJhFKPz8GOSdtG24zcl4i8eIRSdKq9vd2FhydXVfdzxc5Szf7P5No654snIvkpCc+mgjmh8XiEwhThjhnhWBnCWIVR1pXpYOwn6nbl5V/iDYrtkZ92yZIlrjDVunXrnBA9mO3km80Ndp623QikS0B/83U51N/xQEv7uF27drkCcUN9Pqvfi4vE4nGJxXvlQF+//Omq9eKVNn0l07eL9v1GwAgYASNgBIyAETACRiC/CVQ9cMkNka5yL9LS/4ZIW9//qGySDSdOZrMDqeDpR37IsRRk/GIHAhJiB151eH21tLQ4kY3ck1qExz+ASwgd/bJn9075/O2flZKiofOOTikuFLxH7/7Sl+SpWYmK6XwnxzB//vyMhteuWrUqa4UxbSPsAE9HPEIXL14sHHN3d7cTAykclKqNsnpwnObBYWfJofKcK+dMfkoql9fX1zuPUERiBH0ET+XGciyvoXzdt/LT81MhlIcJ8IY7xeRoB9rH3zek2bT2MSNgBFwl90Qfp9cQS/o4cpHTx1EQj99jokq0j+P65Pdzdwbzd19o47nYhX6RfumTnlhMJtd1ixdo+mV+34za2RkBI2AEjIARMAJGwAgYgUwTqKq65A/CbQEv3ChvCLbIDaEGaTp4+ELv78fk7xkcMROGitijAgVLBkVa1MS/fbB1FTl0yefYJ/knX3nlFSeErlmzRjZs2CB4oxD+mmrSY9Jl4jNx6evrlYd+/l+uMBMCKDlGB50Jrf/kFHls+jR3Tgzu9LgR/Y4ePZrqq8dlG5XsM5HOQNtFBT14IIK+8MILrmBNMBh0BWvIEbpt2zYnhvqL1SgcFRB5TRvlw4RAwDWACEexpPXr1zthrqKiwgnq2Aw2RLvxIMHvBcp2v32pndky8WACDqlsTz2ReWBBsSSKU9E3wJ/rkzbxT9ofYH82GQEjMDICXDc8YODa4veXa41rrrKy0kUD8DutfRypbfye79q/dXZ2juxLs+jT7pfqtEDaF4/LV1tfFS/S+O+Zvl207zcCRsAIGAEjYASMgBEwAvlNoKrqkvcNCKSt8uZAvZTt3JdFQ4XUh0Loul/UQQi6++675Sc/+clZ2/2f0XXCX6m2zT5KS5e68FdCrwk9xit0NKaVK2rl5inFQ3qP4jWqoun99/1Ann36jDCqx4owwwAxExMiD0wYgOrxjMVSBSn2zeDWL4SSI5TK3QihcBit9skEz1Tf6RfSdJ3PIRD4vUE5d7xiEQkQ6ObNm+c4IX5i+yoQjEX75Ns+VUDxnxc2qLaHJ9qCBQsGHpLAfc+ePbkdspvK+GybERgnAvRtyZM+vNKHPfRx5EEmVQ0Pe+jj+P3TPk4flnGt+q/dVOt8ZsWKFclfmTOvzwikMYlJXB7q3ine0hU/zu+bUTs7I2AEjIARMAJGwAgYASOQYQIfq6q65JpIW8CraOq7PNjW4wUb5dkNm7N+IEFInX9ghED0mc98Rm66+Wa59957XSEehFA+g7cJQtvy5ctdDsqtW7c6j0PENjw9VZhKNYg7HxB4vfz7t7/hwuZVAE21nFJSJEWFBfLFL9wpTz7xmDw9K/XAj0FjJiZ44DkLWz/r811n0Mogl/2xxGMXMWrRokUuHyaV0lWMgqGGx2fi3MfzO+FM7jwKJWGb5NglTQA2S1oH7BdWCHhw0zkdoeB82yrf/k7tToVkhJfEA5JSqampccWSCI3fv3+/HD9+3NneaPUH42lL9l1GIFsJEBZ/8OBB5/GPdycPvoLBgJDDmz5OC8LRr/nnkfZF2k+S8kJF2GxlMthxOYE0Roh9XOKxuMzesU+uWrTsZxm+XbSvNwJGwAgYASNgBIyAETACeU6AIk2V7YErg82nLgu1HvNCTfLj5nXSGzvX42Owm/lMbD87N2ZCCL399s9JyWnR8TOf+bT86D8ekCdnzpQVK5a7gZL/OBE/Bpv9nxvJunr9zZnzOykunCzDhdYXFxXJzTffLA/94hfy1FOzZNaTZ8J8dVCIsNPY2DiSwxi1z3I+hK1TzXwoMc7/nn9gy7FzHnjrqlcenkF4QW7atMnliCNMHA+iXJ9UTPPbVPI5wVKLiCCEkr4AO0bsRySAM6K+inks/WzVJmyZuE6S2fAaZsoNlr/5zW9cxXgKJSGEkq9wy5Ytsm/fPif+Y+M2GQEjMDyB5L5N+zz/X+L1Th9HflBSn9DHJYTQoPMIJUWKv4/Th2/J1/KF9nHsj4dLPGRLdZz+Y87KdW6/YqSFcf9I04Gjcs3iFd1eRdtDXln3G/P8rtROzwgYASNgBIyAETACRsAIZIhAVdUlXnVH6F2hZrk02CResEm+Wtsix/vOzqmXbYMIPFASgyvC0hPedXfc8TkpLi6Um0qKZEpJodw0pVjuuftLsmjhwoGQ5bE+D4S/z332s8N6j+JRWlhYKN/85jeH9M5E7CGkOjnH4VifB/vXgSWFjziOVINWthPizcygFJEPj9Da2lrnCYkQ6PfKy1WPnuF4Kyv9HOeJ+EsRETxjyZ0HF6qaI9ohEqQK9U7F2Lad++AAJtgbfQAzLMm9itcYojN5WUkPgcdawlO8b6APSG4rbTNbGgEjMDIC2sfx4IEHEDyIwDObPk7zhKv4OZ79nf4WEYmQk9c7AilpCeL9Eu+Pya4TPfLHZXVHvKrWv9Y7xTdFotd7VXKJvralETACRsAIGAEjYASMgBEwAqNBoKL9p5cGGhq8cKt4oVYpCNfLrp7s9uqjOAqi3KxZeI/+yg3G7rrrTieQ+sPZiwony+fvuMMJJyoyjvaAif0xs/9HHnlEioooyFQ0kF/UfzxuvajACai33367zJgxI6XwqKIYAz31hBnZ0HX0Pk2xKvKQajEMBr4IfQyGNW3B5s2bnRCK9xAcBmOsrEbv6EZvT3rMutQ9D3XMeCghAHP+ra2tsmzZMsdl9uzZTiRQUYB2VM9G1nW7Cn3a3hN1qTxg42egAjwiKOuE4SLAaG5aHpRoygxCeAezPW3D5LbVNralEZhIBPzXwXDXBn3coUOHXB8XjUbdw6/S0lLnmU2qCq7d5P4tuV/T69t/bY/1Or9T5DX1n2vOtDHaKBopGUhjcTkpIgWRlvjbyhtXedWd9V645YtvremOvjnY+v+Nxi2g7cMIGAEjYASMgBEwAkbACBgBJRDs+K4XiZ70QvWH3hhsPXhdeZ10HTl2Tlh6Ng0u8FxJeKgkPEiffvpXgkBa5Ct8dEaYLHLemvfff7/s3bvXnddohtayL4QZQglvvPFGKS4uHlwcpZp9UYHcPKVEHnzwwbOEssEGjIhChCxmasILMhQKSVtbmytWoyLoaDLM1Lklfy/npIKBvsdr2hcBbvfu3c4ztrq62gnXtI2KA4O1n21P7QEKFxVX/MIo62wnNcMrr7ziRGdCdcnRShtoG2n72NIIGIGREaBP8/ffvCYFCNcX6ScoildVVeVSf3Adcq3qNcpS17O5b6MP2bBhw8jAZMun4+QfTcxuRUS+srxLPhhoEa+yjVRIZe+u7tp9RXnLR/U2zpZGwAgYASNgBIyAETACRsAIXCiBB+SiN1V0zvGWrxVvWYdcW71BvOo2WbZn/zlCUbaMHTgO8lbiSTZzJuLL0y5k+Z/+6UvneJAmRNIiKSkpkckFBfLpT39aSsvKRvVUYvG4C+O95557pLCoSIqH8h4tLpSCSZ+Q//rpg/Lyy3PTGmjiPbdjx45RPeaR7CxZMORv81mkIiwTr0Q8Z4PBRO48ioiomKeeoCoOqKCnr22ZWhBVUcXvFco28hKWlZU73hRK4iEGxcEQbPy2p6KO2p5f4BmJPdtnjcBEJ0AhMlJQUDFecyBzHfLQUfs3Xep1m4v9Gvmuc3VCIO3j4PvJkxyXB9u2y/VlTXEv0nrSi7Qef0+k7eg7TCC90Dtg+3sjYASMgBEwAkbACBgBI3A2gcuDK672aro+7AUb//6ycPsnvEWrPjd7254T0huTXtwXXKxX4iY9WwYbiCPhcHhAYGRgd/fddw/jvVkkJUWF8v9//O/kxz96QLZt2yrxWH9ijl9YztVFC+dLweRJQ4fWn/Ye/eIX7pCtp70yGYQON/BEIKWyuU3pEfCLav6/UIENb1C8YPFIRCTAO5GcqaQMIHcevKdPn+5SOGj75LJIMJx9jcb7ykdFFfap27g28UIj7QD5bElDgDcyRVxoB5uMgBEYOQHt5/wPDLSP04Jw5OClj8MjdMWKFa6PI0806Wno40ibon3caPQD2bQP+h+KAub8RC5SEVny6g7xQvVyOV6koUbxKjqOmUB69r2svTICRsAIGAEjYASMgBEwAqNPYHHdHzy6fuvheF9c+hBIXSHVxE16Ng02KAyhgztEGDw4hwtvH6gsT5j7TSWyeNECOXniuCsZy+DyfKatWzZL4eQbhw6rRxylgNSUYgmHyt3X1NXVDYhIQw0sOUcKz9iUPgHa0i8S4BFKjlAGzFSMRwgdzCN0qLaw9854hyJAqAjKUoVQPLuXLl0qK1eulHXr1jkhWtMyqKijQs75XnPpW4J90gjkJwF/H0eOUB44kCOUgnDkrdY+jj6L65P+TvsvvW71db4uFyxY4H4H8sEC6vceFi9YJ28NRk8LpO0mkI7+3a/t0QgYASNgBIyAETACRsAIJBGIRK//l5b1h/tjCKS9Eo85jTTrxhgUxtGBHVXBv/rVr0pR0RDFkU6LlGdykxZKYcGNcv99U6Wzs+OscN50TlZDfP/zR/8hRQV4jyZE0MGWhQWT5Hvf/Y70OK+5mKu07R+06rmkWhIGqaJSOseWL5/hnIcS0WgDiogQFk9BDnLOUTWe/HlUjcdrUfOE4jWlxX6Ucbr89fMTbYmQgkDPrCILhVmoGD9//nyXmxahHw81PNUQakh/MdiU3J5Dte1g+7DtRiCfCOg1wFJ/U/zn5+/jSD+xceNGFxpfU1PtPELnzJnj+jiuUS2k5xdAU/VxbPN/Jl/7td/+9rfut8HPM1fXtxw9Lm8PrJIrA1Hxwk1yUUWbCaRJt6720ggYASNgBIyAETACRsAIjD6BSP31H1/defhUf0wIskcgdbmwsmxksWfPntOFmma55de+9rVhPUhTiZfFhZPls5++RebOmSMUf0pn0kEtXnIFeI+mLA51RjAtLiqQT992i2zZvOn07uNO0NMqwMMNUBkEIzzp96ZzjLn+Gc5VRQNEAjxCEUL37Nkt3d0JIRSP0IULF7o8ljBEAGWeCIP/4WzmQt/HI5S8hBRKokiXCqEI0bRDKjEn123Ojt8IZIIA1xKpP+jjyQ/qF0IpCEdqCq5FhE3r4854sQ/Xx/FwbOfOnZlo0lH/zgOneuWDgVVyVaBdvIqW+BsqoiaQjv7dr+3RCBgBI2AEjIARMAJGwAgkEYjUX//h6ubDB3vJP9or/VTxHvXb/QvbIQNKCrkwaEQMw4P03nvvlaKi0xXkS9L3JJ1SUiQImCXFxfKdf/+2ELrPpALduaJkQrg7ePCAfPELd0lR4eRhvUcnTfqEzH7pt6dPOpHP9cSJE/LSSy8NeMEONdgjhyMD53OP5cI4jsdf+zn615Vx8jEghCJUa37Q1atXO4EOoQ7PxV//+lnHjHZXz0YVRHU5FMuJ/h6MVGRhybWDHZKDlfyg2D9eajyA4BrDQxfxJtWk7ZnqPdtmBCYSAX/frNeFLpM5aB9H8T3SUNDHkVNb+zj/gzOuV2b6OvoufT3R+zFl4eeg3rLKi6gBvNvzYeqJxeTvKhvk0vLW/jcFm3ZfEmlZ965g9H8n3b3ZSyNgBIyAETACRsAIGAEjYARGlUAkev1V4cbDXUdPCu6jLmD2PPNzjtXAhIEn3jYMKBkMMTC6//775eabb3aFmG4agUB6xqu0SAiDv+3WT8nzz/9aDh866A4fMXZg8Is77emCTs8/9xvnOTqQ13SQEHs8VL/85bulp6fnLK879kkYOMfvH+SlWuczeO7l8jTAkMK8/f2Ox+HDh915IRIkV43HgxEWCAMqhKZiY9vO9ajCXpj93BBdCDklLx9iTGNjg2zatMl5q+EROlRofC7bnR27ERgPAske1bzm4QIPe3jY0N3dLfX19RIMBmXevHnuYY+m/7A+7tw+bLh+PbmP4zU8eWhK+o9IJOJ479u3bzyaf1y+456VUbk40Ch/GGiNXRRpe+0dgda/HdV7P9uZETACRsAIGAEjYASMgBEwAkkEItHrLwo0Hq7YzcAi7orYJ0rZj8sYIK0vQWxjAIrQgxecDqYefvhhufPzn3NC5xnh80yoe9rbiibLPV++21Xb5oAGxL04Ymm/dHW2OyF1uNB6hFrmVzdtGvBI9Z8guTIZ2OnxD7bEE6a9vd3/pzm1jvi2e/du6ejokJqaGhcWj9cinrEqhOqA189DPYIG42LbE8ICzLgONM/qb37zaycSwLqrq8t541LRGi9kvNcQqJm5hnTGxgfsPKesyw7WCGSeAH0cQijXW23tMlmyZLHLgUyxJPo4+jJ/30bfpduSt1u/llowRUimj2OJGMoDUlIQdHZ2uiJVBw4ccOk/6OP8/VrmrWM0jiAmj3RukUvKG+PvCTTveUuk4/B1i1s+mnT3Zi+NgBEwAkbACBgBI2AEjIARGFUCkej1XrDp8JPrtyRC612RpvOr8D4aw4LB9oGY09jY6AZMOqB8ikHnrJnyve98W0qKCwTvzbRF0SQP0MKCAikpKXGDMc1NGouRJ+6U3PeD76Ulwt74iY/L449Nc0JzqvOgoBCDPT3+wZYMCqlOnOkJ5oMNPHlPQ+MRc1esWCGlpaVCVXO8Fzk3v6eUiQKpRYBkG0BEUaEYO5gxY4azebbhEUp+QkLjqWC9ZcsWVzUescbEzkxfLfb9uUjA38clHz/v4W1N+g9EOXJQU0DP+rj0+rLkvk1fk+aD3wNmHvRQbIq+jtd4hJJnmoc9pP949dVXBa9QvHP5LZo4U6+Ubj8gVy9d0+eFWja/J9Jx7I9NIB3VW1/bmREwAkbACBgBI2AEjIAROJcAAmmo7fC/1TUnwuv7RPqzLgtpYlhErsRkgfHpWTPlmadnyfRpD8tnP3Pr+YukJUVSVFQkhYWFcscddzjPIL61pqpSbr6pZFjhlbymX/zC5+XkyeMpx3AMtgm7VPFLB4uplpwjhZoyPSBU8QABDjGUwSr58whpxEuKQS2DW20TFUFZpnOeqc59Im+DGzNs8bhFjGlubnZh8alsgfbROaXR2UYjYASGJJDcx5GGoq5utfNW1D6OhxT6sGci90+jce7KEbbkmC4rK3NC6I4d250I6m8s2oaJvk/X/e/n9/pJaT98Uv60rEG8qna5PtRx7C/LzYP03BtY22IEjIARMAJGwAgYASNgBEaTwJJ1V3mR9q23VjdLD96j8T7pPx1on20DEKr9EmqXPFB76qmEIPfkzJny7W9+U24uKZGSoiKZQhEnlsXpFHGieFORUMSpqIgw/SL5xc//S+65+0tSXEhRp8FC99l3QlhdtXKlQ5ZqMMc2QjJTHX/y+fAaL0zymKba13i0C147ePLgtcgxI9xpWLcKoqmO27YlCqskc4CfigMs8aJ6/vnnXV7a2tpa56FGBWaEaNp9qClTNjHUMdl7RiDTBFRIG+z64P2TJ0+6SueExuOJTV5oHkao1zt9HLP1cUN7idKf0cf5H4T5+zgY8h4pBwiNxyOUlCv0caT/oB0GayfsaKj3Mm1n4/H98fgpOdjXL38SXCNeOCq/H44ee3d5g4XYj+a9r+3LCBgBI2AEjIARMAJGwAikJFDZufp/Burl6Cl8R3slWwPZqLLNYFYHZ8kiFK8Rnn7ynw/KHZ/9nJQUqkg6mLg59PaCSZ+QooJJLnx/KIF08uTJ8uCDD7pBXypPPwZUbOf4CSEc6vh10MlnKGqU3be/vQAAIABJREFUqQmBFJapGNu2c8UDbVNdqi0iEMyePduJzeSgJc0Cnrjkz0sWAZJfZ6rt7XuNQK4R4NqhjyUf5YkTJ5wIR9X49evXDxRLIjQe0U493xHx/Ner9Wvn9mt+JrDyz/4+jt9lHqhRLKmhIVEQbv/+/S73sd+WrI/z0xh8nQfVvbGY/E1ti3ihjtg7wi3HvLAJpCnvX22jETACRsAIGAEjYASMgBEYLQLvXtxx3esiHfveFlwjO47jsdiftQIphWbIc+kftOm635Pl6SdnyZOPPyE//fGD8qmbbpZi5xFa6KrQDy50phBL9e8G9R4tlOLiQrnrrrtc0QiGO4MNANnO8VNVPJ1BOR5MeNtkaqLAD96j6RyrtsFEWapIQBuxjpBMASoEmCVLlrh8rORlRaBBFNciIn7b0HWWKqrrtky1uX2vEcgVAlwzeCEeOnTI5QjVPMhcf/RbhHBr36XXa3L/pO8nb7fXCaEUPvRxzPy+0schhGoe5La2Nve7R55W0rDQJvRhOqstWb+mJNJf9hLJE4vL7Ws6+y8NRHdcEWnZ7UUa/2y07vtsP0bACBgBI2AEjIARMAJGwAikIPDOpdHr3xNuP+xF6qX1wDEUvqwVSBleEI483AAWgfSpmU/K2s5OWb1ylfzfr/2L4A06XBX6EYmnxYUyxRWGKpAFCxYOO/LRQWK6lew5x0xWsmfAS/gpg+PheOfr+yoQ4GnGOSK64AFMyGh5ebkr2kLY6NatWwVvKURlFTuHNQj7gBEwAsMSoB/iIQPpVcgP2tra6n4DyF05d+5cF8KNeEc/hWcoSxM+h/YE9ffX2scpN+3j5s2b5/q45cuXu4Jwr732muvjaAse9Nk0tgR64zGJx0Tub98of1TeHPMqoru8chNIU9zC2iYjYASMgBEwAkbACBgBIzB6BN5V0fTe6yo69nkVjRLYusfd9WdriD0HR/Vu/wAv1brzIH1ipqxYViukUz108KDMmPaoyy+Kx+dIhdDBPl9cMEm+/93vuryRwwlj+j5eN+kO4BFTMzVxvOToU3EwFed820a7MCO4EBqPAEOhpDVr1sjatWudRyj58/AI9U/qMQUzXfe/b+tGwAgMToBrBtGN3Ls8aNi8ebMr3FNdXe28FfFa9OdB1us03/qf8TgfZad9HMUAEZtXrFjhChPysIf0H1SNT55oJ38fx2ubxoZALzcu/SK/2rRd/mRpvXgV0Y1eqO6/j96dn+3JCBgBI2AEjIARMAJGwAgYgXMJhJre7VW3111T3nzq5+tfc4JiL2FyY3Pff8F73bJlixOwhhtMMhAkJ5p6u7CsW71avvKVe2TSpBtd4aYpFyCWFhcXyGc+fat0dXaM6Jx27dqVdm5PBq+ZnFpaWtIWc4drj0y8jwiggiffj5cU82OPPea8zdj23HPPnZUftLu726U20GJJiKEmBGTSCu27c4UA14mKaAhpKqYlHz+e1hSsW7dunXv4UFFR4a5BhFDCuDX3sYp5usxEH5Jr3wkr7eM0x6oWSgqHw9LY2Ojysm7fvt3luEaUzuU+zm9nedVPO/E5JtU794sXqJN3hqN7bljc+Nfn3sDZFiNgBIyAETACRsAIGAEjYARGj0Bg5Q1edfv+68tb4/fUJcS+vrjTSZPHtRl/zQAIDyMG0cMNXBkoMjCkYIcO2jkBig9NmzZNbiqhav3kYQowDe5tSvGmp2bNHHFINeIAFZMR74Y7Bz6jAm8m4FNMKJ3jHO48xvt9FQk0bBTBhYrxL7/8sgSDQamrqxOEUGyBkFHCeHVw7V/qeibY23cagVwlwHXDNUVfR39NP9Lc3CwIoaSnIE0Fodz0C4h4ep1y3Y53X5Gr35eqj+Nhj3q9r1q1ynmEIkSTIxSP0Ez+loylLSPw8juPrfEAlWXO990x7sFi0nXomPxe+Sq5sqLt+O8HWv929G78bE9GwAgYASNgBIyAETACRsAInEtA5HVeRUvLpYF2+VhFvRA83JfFHqQMuqkKns5gmsE3ueuSB0sMFBvq6+SO2z8rhaer1BcXFaQVej+lpFCKCyfLV+65W44ePeyKWo1k8Md34ymVjvA4ffp0F+44mCfWSL73fD4Lu3TE6LEWGWDln/k+f/sjsJB/kBkxFL5UUyZfIYWu8AaloEsue0qdT/vZ3xiBCyVA36kz+9K+VJe6jWsMIRRhjtzFFEpSb9Dkvs5/7Y5135FL+4fLYGz8fRznBN9QKCRNTU2uSBXFqhAJc7mPw6b0t05tzm9nass81CIVAKlPli5d6u4HsDUV3VevXj1gp/o3ubYk/2if9MmuE73yv8IN4lV1RC+fv+Lqc2/gbIsRMAJGwAgYASNgBIyAETACo0egdM0114WjO7xgh1xbvlIO9fVLb6w/K0PsGSzhmUSlYgaMww1+Ecw2bNgwyNgoLvv37ZGf/+yniQJO6YbbFxUIofn1a+pEhDDSkRWs4BwQEIY7dt6fMWOGdHZ2uuNPNVAc5MRGbTOiImH+6RzrWH5GhQMVQWl7BsR4hCKE4p1GARc8QrEPm4yAERh9AvQHeOfhfV1fX++8sbkG8Yj3C3h6vY5ln5CP+1aGPNhj1j6O0PiGhgb3W8ZDK8Li832iHycX6saNG11aABjgfUxUCPalvwXJtgZDCughFOfyhEDaIz1ysrdP7qhqES8S3e2VNn9k9G78bE9GwAgYASNgBIyAETACRsAInEPgTZH66z8QjB72Qu1y5dJVse5Dx6Xf+ZFm5/ACD5Oampq0BVI8bFJN8Vi/9PcjpsUlFAzKbbfdIiVFRc6LtLiI0HrWE6/9RZoKJt8o999/32mvqpELpBwLxUcYAA83yOczFErinDMxIcoiRg93nBf6PoPc5H3gdYY3KCIBHqGlpaXOY4gCLngRJ08qILPUmc+wnil+ycdor41ANhPgWkGYQgjFI5Q8leQhplAZKSq4TnloQ7+EEOW/ZrleU13H/s/YeqK6vLLSPg6B+cUXX3QFqfB+5KFech9H2zD5l7ncr3EeiJjYGh6h5OamACNpGGCBrZArmhm7UmasD2VnvEeECfvN5Skei8sp6ZW+WEymNm4UL9x2zCtv+eg5N3C2wQgYASNgBIyAETACRsAIGIHRI/DOSP317wu3HfYqmmJvX7L6VOmW3SJxvC+yr0yTDg7TqWTPAIvBEgOuoSbdJ6HYP7r/ASkpLJLigkKZUlQsU4qLzwm7v/322514MNQ+h3qP76OSfToCKcePtyl/o8c51L7H4j3E3GQx5EKEDs6J/fmXCKEMiufPny+VlZXOI/S1115zHkSEjeZr7ryxaC/bpxFIJpDcdyCsIYQiwpGjEkEOYY6HEOSwxEuPa5LrVGeu1wu57ifa32r/pn0dPBGZ582b57zeeXBHSgJ/HuTkdsvF19iW3954nRBCT7j+HFvzex/DBDbJvM7XXtjPM888474rF/npMccpYU+YfVxkVvcW8cLRY155hwmko3fra3syAkbACBgBI2AEjIARMALnEkAgfRcCaaRRXlfeII+1bzmdVzN7BdJt27a5QVA6gyhEN/+ATQcguuQ9ndm2cP4C+cLn7zwtkp7tQTp50ickFAy5Px1qn7rvwZZ4yxAimM7xk2sOgfBCvm+w40hnOwN5BvnpHKt+hkGqf2Y7g2CEl9/97ndO9CU0norKhOsi0qTy+OGcGWAnD7rTOW77jBGYyAS4dug3CMc+ePCg7Nixw11rXHM8NFqwYIHzzuZBDV6h9Edcs/5rWNdtmfD89HN48snEAzjt53iPPk493uFLH0eezHXr1jkPSR72JE/+Pi75vVx5rbZGISg8j/l9IzQe7+OqqipZuHChUEAKVniEYmv6m+K3OT/fC1nHprlH4Lhyd+I3P3H0S7btkdeHW82D9NzbV9tiBIyAETACRsAIGAEjYARGl8DVZQ3vv6yyfZsXbop7wSa5d02XxNydefYOLqjKSyXkdAZRDMzS8kDkdE/PW17dLP/xw/ulhFB7ijcVFUjh5Enyw/u+f8GDLgZtiBbpDgwJv8xUzjmOlYHuUMdK6CPt4Pc045gRQimgQYoABsqExlNIBM81Ezxzd9huR54ZAlyL/ocFfvFH+xSuL8Li165d6zxCCY3nOuR65BrlOh7sWh5sezp9bL5/Rvs4f2oBmPLwihQkeNmTBxmPUPJm5kMfh03pjN3pxDaE0MOHDzvRff369U4EpmAU+WgRiNUjNJVNpdo22vZDO3V0dOgh5+aSdBenj7xl/xG5uqL1mBe2EPvRvfu1vRkBI2AEjIARMAJGwAgYgSQCb69oudaLtK68NtgS80ItUlzbKr2x7BVHGTMwYCNUMZ2BFQMyhINhJ59AilB64vgJWbRgvtx1x+1C3tHP3nar7Ni+ddjdDPcBBphM5ElL5/gZnBOGmYmJY929e7erDgxHBp46MwgmPJJBMULMihUrXA65LVu25F3YaCbY23cagWQCPOghLJ7+gOusvb1dVq5c6YrS0B/y0EjFKbz0/IJeOn3NRP8MfRwPerSPo+/lARuF6srKytzDntbW1tOh8XuEB3WIof7JLyb6t+faOraGxytFuagYj+BIGoZgMOiKJZESharx/t8F1rPBhmi/VatW5Rrys483JuIybcfjsvnoSflAVdQE0qR7V3tpBIyAETACRsAIGAEjYATGhMAbK1unXRRulssDUfnb6iY50n/GY+Tsu/bseUWl2nQGYwgFePaoN0xaZ4CIyf94UG7YIN/69rfkd7NfuqDKuCqM6hJRMZ3jZ9DZ1dWV1mGPxYcQARBz8ZYiR2Ftba3zUMNTDeGZ0Hg9p6G+P53PDPX39p4RyBcC/muBdZ05P9YR2RDeKF6DOIUQiic23op4hOKlh3jn99pOpy+ZqJ+hD1XxTpfKQt9DWKaPW7x4sevjOjs7nTcuHqGI0kMJn8ntmQ12qjaVvFQb0+2cFzlCsTXSMHDePOzy56PF1uCEvSkv5ZeNS46R39eh2iwb2mioY+AWhPyj8XhMDvT0ykeXtx3zwg2Wg3RM7oBtp0bACBgBI2AEjIARMAJGwEfgQ+G2H3uRFnlvebt8uKJetvT0DHXvnhXv4SHCQGi4ARoC6YoVy90xj3TApINIwgkRAtMK1R+CDn+PqIj3Fx5Jwx0773OONTU1Q+x1bN+CGSIp558PoaNjS8v2bgQGJ0B/kjwhTpEjlIc4DQ0NLm8lhdleeumlgXBl7SdUnEqn39O/mchLFfbwKNQ8q3g9IjLjCUmxINIR8LCHNtA+7kL7+eQ2zsRr/e3yfzd9uf7+kBKA/KAquuMpi0iszHLd1ohsSPbu9bPI9vWYxCXuijTF5Hh/TG5tXH/MW1xrAqnvvtVWjYARMAJGwAgYASNgBIzAmBC4Iti+0Is0y3XBDrkiWCcN+w9n+/jBeVWmIxQwOKZgBlMqgWK4E2VQyd/pMp19IHrgdbR3715XGIXQRPJxagiseuKkI17wWQpNZXLSwbZyyOSx2HcbgWwjMFyfQN9BHmHEKcS4aDTqPEIXLlzg0lQgStEX+D1C0+nb0uk/Jspn4EVfD0POmRyheL77PUIpHkTYOAJoqjbz9/Gp3s82u0t1PBy3FkvCI5TQeDxCKZREWLymYNDfIL8QqnaYDzZDQcBURbFSMcvGbXGfQNoXi8v3OjYd8+ZXmUA6JnfAtlMjYASMgBEwAkbACBgBI+AjcHGwtdKrauu7obSlwqtpk1c27cjGMcNZx8Tgj8HecIM5BoAMlhAtz3fQq3+nA2sG0v4JMRSvUPIBvvLKKwMhsBzbaAgd5PrMVKEm/3nauhEwAokHLfQJ2h9o/6BsuFYRQvHSIxUIodsqTKkgNVy/Ze+fXTlexTvtTxH4tCI6KQd4CEZUAf2w5gbV9tF2ydUl9sVvjs7+8+AcEX7b2tqcVyyiMLamQvFEtiPyZzMlX59+ftm6Ho8nqtj3Slz6Y3GZtXnXsbfODZtA6rtvtVUjYASMgBEwAkbACBgBIzA2BCIddV5Fa+y95dEOr6pVZrR2Z+u4YeC4CHvX6szpDAIZNF/IQElDYRmA4wFGeCKDckIT/YN1v2eODurTOb6hPsN+MlWoaQC4rRgBI+AI0I/gpUcBm82bN0tLS4urZE5oPP0BnoyId4R1s558bavIl7zdXidEURWR6Uvhx2v6ekLjSU3CgyhyZfKQjNyZ/om2YfZ7g/rfz7V1zoVQcbyPyUeLEEo+WiIS8AjFZvy2ZraVsCFS62zcuMHZAgxzboolBNIebLkvJov2HDr5niWrPveO8paPepG2P/PKG//Mmzv34rG5IbS9GgEjYASMgBEwAkbACBiBiUygoq3Oq2zr84KNq95Y0S6fqdvgvBb6473ixhYMOqlalCUTAx48ZxgwpzMgZKC9Z8+egaPn75nVI0eX7BPvL8RUDY/HK4nwxGeeeWZACFXRI53vvlDRQ78DIYYpJwd7A+RtxQhkHwG9prRfoB+gT+ChCGG6iFOIcRRLIh8wFePJZalCqD4UudBrfSL8ffJDI+3f2A5TvP3xgkRshjVCKH03bZLLk/7eqI35BVy1NXKg8uAPj1Byo1IQj4dwiMPYGEIoy4lgJxd6jgikCOnKO/dsJ3G/xf0X59B44Ij8flWr/FHNRvGWdYi3rFO88IZvTeTbVjt3I2AEjIARMAJGwAgYASMwNgQi0We8mq4KL9j8rStWbZL/vaxDjvb2SSzey915QiTNMoGUAQ+VanWAPdSAis+sX79+YIzEgOPUqYQQymB03bp1LjyTyr2IrgzSNSSWAakKokN9x1i/R7guE8dukxEwAqNDINEXnHKeiDwU2bBhgzQ2Nko4HHbpMvDSQ7ijD9G+wESqs8Pfh+v7lJ321fAkHzPpSEKhkNTV1bn+GSGUh1M8pMrHfo5zwhuUlCx4H1OYC+/jiooKJ4SSigExFLEYG9NZuQ3H2d5PpLSBGwIpDzYR1vPBljYfOykfr2qVG8pbxQs3HPHCjUe8ig4TSMfmjtj2agSMgBEwAkbACBgBIzBhCcyde/EVVR0fvWzZxn/wyps/5oVaH/rvlS3lm0+SsxORNC4J353sEeZ0wEMV4nQHj9XV1W5AivhRWVkpWiCFQaXmsmNgpftL9nTK5OCT4+L4bTICRmBwAtov8An/Oq/VO/zIkSPOQw8htKmpyaXKwFtRw5V5GIK44u8LuPa1X9B+IJv6Bz2mTC7h4585FnKDIvpRZE6F0K6uLueNi6dkchtpu7Fd39Pl4K0+/u8Md3zYGkIo4f+Ivps2bXJCKB6xhMZrnlC1NZbYW3L7YWPKNPm9ifxambBUDkR4ILrj3c2DUwpTdXd3D6RaGH8rGd1vPNDbJ19e3iZvDrfJReHmDW8LNrV64ejDE/a+1U7cCBgBI2AEjIARMAJGwAiMCYGKpvdeVdm598pl60++I9B4gxeORq8INx1dTSX7WL/0S0xOje69/gXvTQfN5GTTAVI6Sx1YpfPZbPoMx42Iw6TnfsEQbQdGIE8JIFAhhBIWT4g2aTICgaDMm/eyPP/8cwPe4VzjfpElm675bD0WRDsV7hD24MdrCsnhsceDHLzdEaApkkOKAlIVaBqTfOi//OeArSGEcq5EIqxZs8Z5HxMaj2CXTiHBbG3rbDgu/c3moQX2Bk9sDb6RSMR5exMdQiQI7YAwTZtoCoN86eLIRfqfDevFC7fKFcGmV68PNokXaX11TO4JbadGwAgYASNgBIyAETACRmDCEgi2Xn11dVfTVcvWb/LKm77kVbQtuDTU2LRo5z7crqQv3i+9CHNZNtJgkIoIks4ANJdFEI4d7yIG2/kaepplpmWHkyECfuGJdf+c6pC4HsgPum3bNieErl692lXyJnSb6wWvMkQerh/1CNW+AFEvGwSgbDsG5aL9jgpTHCc88X5csmSJyw9KePjGjRudlySh8RSu8rchbaavtS1TtWOmtumx6XH6XycfE+eG1yuiO/lBVQjFO3ao0Hi1t2xr50wdj5+H2hrHwvWptsZnsLWXXnrJPRhEdG9oaHBpGBBCaQeufUTQ5EnbUJfJ7+fqa+6/nup4VS4ONsnrg63ygUAjAummCXvfaiduBIyAETACRsAIGAEjYATGjEBVxzVvDXdc5z1QdYkn8rr3lTfc+dTWgyISkz4h1J617JoYAOEpQtVo/0ArUwO/0fpeBoc6I/4i9CxevFgQfyjiYZMRyFcCXNPJnoa8xgMR2ydcGS89wmcR6cgXTBg31z/XTLIIOlrXZD7ux99n6rry4zV5mBGaSUdC5fTt27fLwYMHXf5M2iOXJ7WzZBFNbQ0xlByheCbifUxu6jlz5rjfGvpk5YTN5aNtjMU5YVNqZ7p/+Kmtvfzyy84jFO/j1157Tfbt2+dsjd94mxIEFm/aLleXN4kXapOrEx6knWN2T2g7NgJGwAgYASNgBIyAETACRiBB4IpIS+ED7Vuc32hfvM+po9kmkDJkYEA7d+5cN8hKHnzpICwblqkG0mzDY0YrEyNIIPowIEcEwlMJQQJhSEUjljYZgXwmgFc4HqF4J1ZVVTkPMjzJEEIRp7hu/LP/+s7mPsB/nOOxnqrP4XsR9+hzNO8y4crkxdR+ByH0wIEDrt8ZKlQ5WVzMRZsk/H/nzp3S3t7uPGLpf/1CKLzgaILomaJc8BjqOvO/l2xr/MaRKqa2tlbIResXQhHdmVW85reO9Xyws9G6Nup2H5Q/CDaIF4rK20KE2LfcZ/esRsAIGAEjYASMgBEwAkbACIw1gUDTx+9csy5+SuLSG49lrUDK4CkYDLoB7HiIDul+h4oTDBD9M3+P0IPnW3l5uQvT3LJli6vcPFqDKNuPEcg0ARU2dJl8POQJJCSbcFkKqeAdjZc03uAqqmjhGr2W0r32JtrnVJDyc4Khnx9V4xFC8QilYnpra6sToXn4kssClNqXLlM9QNJiSXgkUiyJ0PiysjLnmY+t8JCKGWZ+hsl2NNR7yZ/N59fYm856nv7fON5DCKVYEoW5KIr46quvuus9l20tuQ/LxOvuw8fkI+Em8cIth64MNvZ51Z3fHutbQdu/ETACRsAIGAEjYASMgBEwAlXtd/7jmvVypJciTXFBI83WQDcGYHhD6WAtk0sVK7R4CYIPwk9dXZ3zlqGIBF4yfu8YXWfAZQPITAw77TvHigC2Ta7AvXv3Oq9oPELx+H722WcHBCmEJxWfWOo1lMnrOJe+W8Up7XPI3Ui48rJly5yXHl7otAHeoPQvtInOKiyOVfuP1371PBBDNTR++fLlTqTjgRTtqQJosr3lUltn+lhhB0cV37E1PG4plkQaBlJgHD9+/JwiSf7fuPGyibz7nrjI7pOn5O+rm8ULtqx6e2V0txdp+aDdrBoBI2AEjIARMAJGwAgYASMw1gRq1n3+wyvWyatHTkhcKNQUy7oiTToA2rx5s0yfPn3UBVIValS8YXCqg2tdsg2xhxBgwjMJHSRcc+vWra54TCrBU7fpUs/DlkYgGwn47dS/zrHyGuENAY6wbOy+o6PD5QglbyOe0oTFI6jMmDFjwFNPhR69xnjtX9f3J/JS+x3ta1TggxOiH8WSCI2vqalxfQ6e6IihiISDTanab7DPZnK7Hie5r3ViG0Ib50dhLlIBdHZ2Ou/jQCDghDoEO2xtKK9Qs7NEuLyfQ7Kt8Rp74/qDKUWoCI3nAQfex/zmIkRz3aeaaCv/zGe0TVN93ralQyAuR3v75PMr2sULtRy7Idja60Wiz4z1raDt3wgYASNgBIyAETACRsAIGIGKdX/1norW3mW79otIn5ykRFOWpr/EY4UB8ViJKQwkmRFCKZhEmCoeM1TVZaBIzkT/4M+/ns6wxz5jBLKVgIocCFMIoeRsRIQjR6i/WBKe0ogq6YQqj9V1mi/7VbGKsHhClbWSt4pTsKcd/P2Mfz1bbWm44+Ic1MuVJeH/hw8jhO4YSMPgD43XHKrKS5f5YgfjeR7YGqI7trZw4UInhDY1NaX8fRuuHe39sSIQl75YTO6r7xIv0CR/GGgVr6L5VbtZNQJGwAgYASNgBIyAETACRmCMCbwltP4j14SjPbNf3S5xiUkv6qjPm2eshgDnu18EmvMdUDKwxuvIHzb44osvuoEiFZwZKJK7Do8ZxNihPLQ4/nwQK863HezvspdAunZJCgjsXHM2UlW6urr6rGJJPDDAw0xnE6fOFLEZrh/S/kY9QvGw1fyg5GykWBKekeRnPXz48ECxpFSWRZvqnOr9bNg2lN2p6I6tkacyGo261AB44yPWIRBrYa7BbM3vCTkc+4n2vtqa/rbBCqakuSAH9ooVK5z3Md64WhCQ61+n5LbLdlvT487HZZw7sXhcnu3cIl6gQd4biIoXbu0a41tB270RMAJGwAgYASNgBIyAETAC74h03fn66rXyYEe39OM9lrUZSBNDIUJNhxr8MlDUmYE2nyV0EGGCYhIMFleuXOm84hgsIkwweLfJCOQjATxCT506JeTEJW8gDwCoGr9sWY1LFUFovOYJ1YcHXD9DXWP23hmR1N/XsI4wRX/Dgxf6GwrL0d8ghJKWQPOE5oOtJYtoamsU5UIIxeueMG1yhJKGgRyWeC/CCVszL+QzdpTuNaViu16jWpSLXLQwJvULOUKpGs+DPjyQbcotAi7JUTwmkc07xQvVyxXBqFwU7phpd6tGwAgYASNgBIyAETACRsAIjDGBa4Ndd3rV6+TLjR1yqr9fkEiz2YW0vr7+HPFGB9wMHvFCImefVo4nPHjHjh0uPB6PUC2cxJCJAT6DepuMQL4QIFx59+7d7gEAFePD4bAsWLDApYxAuFMhhmtGRRbdZsv0BCu/kIxHu6biwAN9/fr1snPnTvfghf6Ghy/ax7BkVmGRZS5PnB9C6MaNG10aEtKRELZNHktEd/X4VFvzvzZbG97W4MZvGvbGOuIyIjOiO7+D+ttGnlb9bcPe/Pal9pbLdjbRjt0Vy4zHpG3fUbkT08mAAAAgAElEQVQqvEa8YFTeFmqvGONbQdu9ETACRsAIGAEjYASMgBEwAl6k+c6Llq2VW5e1yIFTvRKjjH0Wx9gzGMfzCLFHi5dQxZmQTbxmGCwiEvnDByfaAMvON7cJ+AWOVCIato2XHkIcIkldXZ0Qso0Qiuci1wZilAos6nVmotTwohSM4KYiKH0NLDUVBykIGhsbnRBKaDztQAEbFUFz1fL84q3/HNh+/PgxJ7p3d3c7IZR0JBTyQQgljBs+2JjO8DNbG9rW/GIx3LAztTWiHebPn+/yX69Zs0bWrl078JAPb3CLePBbaD6uE2Ifk70nT8lHKhvk8mBr3KtoXmR3q0bACBgBI2AEjIARMAJGwAiMNYGq5jsvrlkr/xhpkC3He04LpNk56EAsImSQ0HgVJtRDi/fMWyY7282OauQEVLBCECEsmwcDCKEUr0nloafCnglTQwtTqfgg6Kmoh7hM2gGqpVOcTR+6IIKq97kK2LRRPkzad2Jr9KtbtmxxIjAMYIEIqtyUlQp8ut2WI7c7wuPJv0raGLy9yc3Ktc5vHLZGuzCpvenrfLA5O4chCFDELB6TE/0i/7i8Va4ItogXad481reCtn8jYASMgBEwAkbACBgBI2AEqprv9JatlRtCa6T1wBGXg5QiAdk6TdRBIud9Pp5DiB42jT8BFTX4Zl3XZaqjQRDZu3evdHV1SU1NzTmFklSY0qUKUirs6euJvPSLdqz7X8OJaugzZsxwS1JxkLeRivHkByUNh4pT6QqftGe2TGpbqZbJxxiLxV1+StIBkB+UQkl442uhJGzIb2dmY6nFT2WkdsZr1lniDTp9+vQBr1BC4ysqKlykA7lotRBguraW3Ib2Or8JIJAy3bOmU64ONCKQbrKbVSNgBIyAETACRsAIGAEjYATGmgACae16eUOwXiI79osrEJDFAml+D4uGPrtt27a5SsRUG8fjCGGD0F/EnkcffVR++MMfyr333itf+MIX5LbbbpPPfe5zrjCMiiZD793eHU0CylyXiNuIoFSNRxxRLz3yCeIRiqiCeMdsIfGpBanhxF8YEhqv/LguEP0Qp8hJjAcunrgHDhwYzabOmn1ha0wssTU8ETlXPO4ploRAhxDqtzXNbzkcW3v/bJv0pxNgHVsjR6imfaFqPOkv8tXWssbo8/RAyAZPqqOftG+UD5YhkLaYQDrW98K2fyNgBIyAETACRsAIGAEj4IU7PnpJuG2XF26S2Ru2OmlUB9p5OvbIydM6sH+/3PKpW6SgsECKioqkuDgxFxYWSWFhoRQWFLhtRUXFwraCggLnIcfJ4qVkbTo+zQ5rxCny4CKEkrcRMZv8oOQWJKzW76GnHmeIVqzrbILU2YKUnwesdGY7zBCn5s6d6/I2trS0uPysCIT+FBxYgP86YF3n8bGO0f0Wjh1bI/z/8OHDsmnTJle8h5BtbA3Rzs8JIU/tS+3Nz9XWU9ucnyH8KEBF6gHSXZCGYfPmzS41AYWS/H2t2hbbdLsuR9cSbG/5RiCGQBqPy7Obtst15Q3iRVrPSyC9JNj0v73Kpvu8UMMPvUjLfV5lxw+9QMutb4q03HdJRXSqxxxpuM+rbvu+V9n+59dUr/32HwVbpr4/HJ36pmDjD34v3D717eH2qb8fbp/6gWDn1Pe7ee3Ua4Nrp14Vit7nRVru8SraE/upYn/tU68NMkenXlsRnfp7FS1um1fVOdULREu8qvZ/8iqiX/Mq2r7l1XQ84AXa/+7NVdHvvDnc+HWvuuPe36vo+Ku3VXf88APh6NQPh1um/nV509T/FWya+rFgw9S/Pz1/LJjYxnt/GWya+qFg09Q/CLdMfUtl+7+9O9xxnVez8V+9ys77vOUb7nxzsO22369sv+/Pg+1T/yTYOfVd4c6p7wh2Tr023Dn1qkjTfV4l5x69z6ts/+e3BNo/782de7GNCoyAETACRsAIGAEjYAQmMIFLK9ZNeluoU7xwozzYvkmI7OpzlezzbciRi+eDgNPvDnzWk09IweQbpaS48PRclGK9wG0rLiqUb3/72048ycWzzqZjVpHDf0wqTCGCIkzh2Uto/KpVq1zuynnz5gnVzRFWtPiKejWaCJVahPJzgZvy0qV6g5KzkQJBFEtCCCVvI6kJ8MzNlwn70kltjVQZR44ccd6geCZSvCccDrtiPi+88IIT3bE10ggoMz9TW09tdyp+wszvTYsIqoW58LylMBcPO7Qwl7+NtK1saQRGh0BcYtyDxeNStWuveKE6uSbYPnKBdK5c7FW3/9Krju73Qk3tXkVULq1dL1dVrZW31qyXS5atE6KHvEi0540VHfL6ULTHq+qSNy5bK5cu3yBesHWLV7NevGXd7nOvW75eXsfnlzGvE1IzedVr5aKadXJ1TZdcX90p763pkutquuSDNZ3ykZo2+cvqFvl4VaMUVdfLrVWr5Is1q+Sfl62U79XUyH8uq5GHqsLyRG1Enq0Ny3M1ZTIv/MqppctLJVy7WCqXL5Kq5Qtlee0CWbN8vjScntcsX+C2VdYukPDyRbJk+RJ5uWapPBOcL9MWzen5QdkS+XpFpdwaqJS/CtTGrqtpkWuXdcllHHttt1y2bIO8r2aDeMu65JJI8/F31K6VN6zYIK8PtTb9ZUPD6yfwcMBO3QgYASNgBIyAETACRsArjX74snDHSS/UJF9b0yk9ff3SawLp6IxzLnQvCCXxmKxb2yW33fJJKS6aLMVFCRH0jFCqgmmhTClJiKafvPkm6V6//ixvuQs9lIn494ggeCAihJKfklBlKkrjEaoFbPAIRVhBnDJhKrUIlY44h1DF5zRUWYVQKqY3NTU5IZRw5eQ8vLSR30MvV+1UzwMh9NChQ84DlhyhCKGRSNh5LGJrKuSxTIerfeZcm/TbGkIoKS7w8EYIxSMUIRTRHY9Q/0QbpZr9n7F1IzAaBAixj8dj0nnwsLwzVCdXhtrXj+huVeR13q+r3uRVd8xC9PQqO+SaQLN8iHymYUL2m4SoobcEmuWaUIt44YbE9nDzCS/Y3HdVeVT+tDwqHyhvkPcHVsq1oWVyQ3C1/HmgTv5PYKXcHFgmnw1UyRfDS+Ub4aXy8+Bi+U1okSwKzZOa8PPSFH5BuoMvyNbg83Iw+JQcDT8hJ8KPSU94hvSGZ0hf+HHpDT8m/aHp0h9+WPpDj0i8fIbEy6dLLPCIxMofkp7Qo3IiPF16gtOkN/io9AYfkb7gI26dbbx3MjxdTgUfkVOhaW5m3xJ+VPpD0+RQ6CnZUPYbWbP4RXl+0W/lPxe/LJ8sC8l1gdVyUahZrgmskfcFOuSq8i7xqjrFq2xd6D3feplnIumITM0+bASMgBEwAkbACBiB/CIQabv99TXr5KJgixQta5WDJ3vFhXeNxl2+7eOCCDAYP3HimHz3O9+WosLJPo/RM6JoslB64z9+XJ791VPue/l7m84QSBY3zryTSENASDbCCF6J0WhUamtrXYVpclgmF7AxMfRc4SlZjCMcWbepVyhCMoIy78GUQknkByVnY1tbm8vNikBIWyBQ5bINDxZOzTlpCoatW19ztrZy5QrHAVtLTsWgtqbCnjK15RkbTGbDa/9DC1IwwLa0tNQVpiInK9c5aTCOHTuW87bm78tsPccJxEX6XCX7PtnTc0r+OrRGLol0PZj2jSdh4oSzh1p+dlG4afPloTXypmCDvD7YJBeF2uSdoVZ5b7BZLg82iheqd+Lo+4L18leBlVISqJF7AmH5brBcfhkqlWdCi2VhcL5EQvOkOfhb6Q49J9vDz8i+0BNyODRDegIzpS/wuPQHZ0gs+KjEA4+KlE8/PU+TWOBR6Q8yT5P+wKPSF3hYYoGHRcoeS8wDoug06Qsggj4qPeFH5GToYSd49gVmSH9ghsQCj0m8/HGJMQcec9v6Ao9Jb2CGnDotoCKe9gcflnj5o05olfJHRIK/lHjw5xIL/lJOBGbIjuCzUl/6osyZ/6J8dXFA/ltptTv/S8Mt8vZA02Ev3LrcCzZ81fO816XN2z5oBIyAETACRsAIGAEjkEcEqqJ3vbF2rVwZjMpHQvWy+QihqokKqjk+zMiLww8Gy+WmKcVpiaN4l37tn78ivb1WuT5V4yNMaaEkvBEplIQoR9V48jaSVxAhBeFJPfWShRcTpc6IUqlYwItZRT28Hkk3QH5QcjZSNb29vd0VD6MNEEIREvNxQuDl/BDhqFze2dnphGAEYXgghCIUIxgzK7NUXG3buXbntzP4qPcxhZIWL17srmvSMHCd79u3zwmhqTyQ89H27JxymEBcpDcm0hvvlZOxmNxU0yxeuOOZj+ERumj5Fe7uM9h6mTe343Iv3HBl8nzFkoarvHC0ygtHX7s81LL/hvJG+W9LV8gnFlfJ7YsjcuuSRfL1SKn8Mlwqr5QvkuryeRINPiubIr+SveGZcjz8mJyMTJfjeHuGpokEHxUJPCy9wWly0nlqPiK9IV7/0omeCJ+xwHRBzDwVnCGnAo/JqSDz49ITfFxOhB6TE6HH5UT4cTmOJ2nocecdeiqE52dCFO1zAup06S9HDEUUnS79AURTvEenS68TQx+X3gAzwijfN134u173nTPkVCjxvSdDj8iJ0MNykuMNPi4ngzPdsSC0ch6x8C+kN/JzOVL+qKxaOlN+UjpPCpfUyjvLm8ULNG/wKjuWenOrLnesly+/woN1uOHK6+c2XHlD2erf8x544KI8GgHYqRgBI2AEjIARMAJGwAicRaCy6c+vrOhYe2k4uu+aYGNs1Z5DLvdVDg8v8uLQEfN27dwp99z9T2mIo4mCTZNuvNHlyovFEnlL8wJE0knAhdnvncfrVBNiCKHxFK8hdDYUCrlQWnILIoSqh6OJoOeKTwhOyieVOKfMWKqnHmIoIjPpB+BNxXhyNpKnldBx2mOwttJ2TdWOmdymxzXYceux8T7niRjX3NzswrUJ2yZVQLL3cSqeti21DaodYmdqa9gbtsl1jEcoKS8Ii9+xY4e73vHOVVtL1W7aptp2tjQCY0cg1W9T8rY+SWR+jwlJHfriRDTEpVd6XNHMr9d3iRdu3nZdVWf95dUdq7xw02+9ipYVXlX3yrfUbGi4oSLa8BcVDQ3/M7K64ebyQMP3KiON9y2ce/Dp4PzjpeUvnagr+410lj0t28ofl4PBGXK8HCHzMekLPSqx4EPSH/q5nHIh7NOkL4g4iZcmoe6PnhYgp0lPaIYTK9kWC+ANioA5Q3rCv5SeMGIpn0Xs5LPTnajJPlzYfOARiTvP0UcS4fN4lbq/T+wjIYjOkJNh/naa9AQJm0f8xPP0kYTnaZBjY1tCFE14per+WCa8VBNC6zSJu+OflvBcDXKeic9wPHih9gZmOrE1Vk4I/+PyWmiWzF/0ovzrwrL9bw02nfDCXcuvqGpZ7S1rrvNqOpZ7tV0Nf1EZbfiLyo0175zfevVZ99D2wggYASNgBIyAETACRiCPCARbL7u0sm2eF2gKXBRoPDl/yy6Jx5Jv4Mdu+GB7PpcAA3gG+AgBFGbS3KLJ4fRnXhfL5MmT5bHHHx/IkXfuXvNjSyrBQ0PjEUkQ5shbiThF8ZpnnnnGiSkqsJiX3uBCVLJIpwIpzLBFFUIR/F555RVXJKiurs7lZSU/69GjRweE0Fy3tlR2xjmpRyiVyxFCKRaFtyJCKPksYYatwcxsLX1bU9vTfL5qa1oxHq9biqDhhUtRNMTonp4e5xE+WFvlug3a8ec6AXKI94m4Qot+L3nur87cY7n7rVjcFcikSCYBPL1xkZ7TkTzPd26Rq8tWyjtLV8jHgyvl9sVh+V5pWH65ZLbMLn9JKgMvSjTwnGwNvyCHyp6Sk8FZzpsTsTDmRFCWCbHQCYhObERwTAigbJvoMykACMM/GHpcAuUvya1lEbkuEJU3hl+Vd4Ub5W2RRvEqO8Wriu7ygiaQ5tEIyE7FCBgBI2AEjIARMAJJBJZGr/cqo0e8UMtJL9AUf7Jjs/T77+VzfYySo8ff0dEht9xyy5BFmVQgLSoqkrvuusuF8iIW5KNggMco4fEIVIhx5AgNBoOuwAqeiypKIbCo2IJYpYKVbrPl4KIVDOGjYrKGxy9ZskRWrVotGzducCIo7eAPi1dvXpa6nss2yDnwgAIBbufOncK1SAEfclgiuKutIYCqPSWLoSou6/u2TNiVcvDbmnJEeF+4cKEsW7ZMKFBFLlrSFKhNaVeufVy+2Juely3zj0Bc+E9c2Uu8Q52HqPMXTSQy4r1TEpdTZH6P90k81iOx3qPSd2yfnNzRKac2NEhzeIGsKXtRti9+Qg4HHpdTFQ9LX+RnzitTSh8VKX1YpPxhFz5+LPyIHA9Nl57AE9JX/rT0B56c8OJnuuJvD6H/4UdEyv5L+kKzZOmS56R4/jz5QKDp/7H3HuBxXFeWcFmWZY/HGlsOI1tylOX1esee/Wd2Z+bf2W//f8aekUUikMqyJEtWsq1gSY6yohWoRBJEaKQGSCpQzJkg0VXVjcAIkMihAZJgjmIEAzK6++x3XuOBhRYAgiBCA7glP7+q6u6qV6duPfCeOvdeGJYfhl2J71j1576eU3l9xL+iZVMQEAQEAUFAEBAEBAFBYNwgYG3/jpFXdf4qswKGpxwvbqtHWx8hy+PPfRn9K9JkjHb6OSKGiD777LOIjem7Yr0mR9kztJ7h42OJlOpvrPyM5AhDtKlQZO5KnR9UE56Ss7FvolOTULqPJOs0wZeamqpUofyceRtJOFMVyXyZzNnY3NysiMLRf0oGPwLakibYdO88Gj8/d+4cqAhlxXhiwPygzJvKnJYk73TTxLHGVfq+bVBjpW2NilDaGzFl1XgdGs9CSSyMRlsj8S6LIDDWEeCcwhYIBtEeDJOjah5SZCmr07cDHU1oP3MUzcf2ob1uE9orTLRsWormwnlo9s5WuTM7WWRo3XTAMx0ddgLO57nQaqUi4MlEMNetChQxtD3QFZLeZrnQajPfpitc7MieqfKEDpQgnOjfa2ORKY8LnbnhnKUwZ6LRTMH81fPxk5WFuMGshpFfes6wN103bv79LxciCAgCgoAgIAgIAoKAIBCBQEHFA8aG7fgcCVK7Go9trMJZcVSH3UdTDhMdqPZ2RdAwVyNVU1u3FsPlcqmQ+fj4uIvmH2VhpjfeeEMdh8ccCwvHSTKE1aNJxB04cKC7WNKKFSuUSo9kCnEgsaKJqEiiT++XvidR5SSnuE7cqAZlUSASzSScWTW+vr4ex44dUyo9p93w/mj7HCs25Ry/c13bGgk4FoXSxZJYLIqh8VQtkmzXZLFTCUrciJ/YV0/7cuLRl62RYKatEWMqQlkMjcpvvvxxLtrW+ssZ6vy+rAsCo4sA/8Ze5O8s589gJ4LtLQg0n0LHqX1oPViDlh2b0FSxDs0b5+OcbzbOe9JwPjcZHblJCHiSEfIkIuRhFfaZqiJ80BPOyclCRiEzASGT+1kFPlGpQtmzBdgs7ktEKDfcqCgNWAnotGaJgnSAKQSCueHcp+e94dyoJJrbrFTASsaO3Ew8vHYZ/qdVfP56q+rH11glP/zrdaU/+pJ35w+M3KqvG976HxlW3Q8Nb80Prtu0/fufyy3/SsS/tGVTEBAEBAFBQBAQBAQBQWBMIOCreODKDdvxfU85DF81Yn1l+KhVqqAPxgnTzr6z18dhqKgmBKmMZGERVk5noREdIp7lzkS6y4W77rwDUwZAjsbFTsY9d9+lCpTo84xGr5V5undeP6+b5BQreVMtVlZWplR6JE+YX5BkiyZZnMSLrPdOSmmSWPcaOx2mTIUeST+qIKmGLCkpUUWqqMglGa/v0WjYyeWckzalx67ti8fjul50CgYSoSTdy8vLVWj80qVLu21N7K13u+rreYskiLmtSWTaIIudLVq0WClCt2zZgh07dqhCSRcryqXvmfSCwEgicGG26IfnZOpQNv7HeSfE8PeAaqFgBxBsRyjUyaB4hDrbEWw7j/bzx9F+Yi+a91agubYQ54uWoqnwfbTamWhR1dxZYZ3KznCRoU5VqIjFirqKG9msxh6ZEzQF7bYuWNT1O0X2XSiIFD5eV/EiM1wcifsuFEFy/k5yjfanku2wWIiKRaqS0GGH70242FO4WFSTLwNrV2RjSu7G9r8urGj7TMH2thvy61sNu+ojY/2udmN9Q5tRWNf2zY3bz91gVf52TPz7XwYpCAgCgoAgIAgIAoKAIBCBQEHNfcb67fi+VX7a8NUc+3dvORrONo+kzzJuzkUCx6kI3bVrlyIEWTSIufVIhpJU0IVI2DsJiOysTDz15OMg8ekMoe9rPT5uMhYt+LAHcTQaYJKYojKMhVOoEtu+fbsKjff5fOq6GVJLEpjEii6+oom9vogZ2X+ByNKklCamSIKSmGJY/OrVq1RRKhKhtDfmzGTI+HgNV3baGlXXLMxF0p3P2OrVqxUmzBOqnzHam9jaBVu62HPltDVNuvNFBucuFj7zer3q2abanc86n3m+BJFFEBgTCCjmU7GfSgjKdOsXSFOuhVS+UCZ7CH/GfMTtaO9oRXtzI9pPH0Hr0V1o2bUVLdU2mratwvmNC3A2712cszLR5ElFmycFAaUEpYKT5Fok8SlEZX9EZTR9Bip7zWQEzGS0s9CVNxk717rw65WrcbWHUVdVuMYua/qBZxuut4ph2CUhI99/2sirfSTiX9qyKQgIAoKAICAICAKCgCAwJhDw+v/BsKtKP+8tO2N4/cf/ySzHppNnx4SvMxKDdCrU9Pm4Txdx0Wo1hpCuX79ekTROIlSToFrxR4KiN8KGnyfMeAdT42P7J0fjwnlJGVr/7B9/h/Pnz+lhDXtPAphkCAk4EnFUi5GYI2nCquZULvL6eM36ujUhw+vjdett6XsnrbRtsCdmJPtoTyTYCwoKVI5QKpCPHz+uClZF3nTaZl8t8rujta3Hx/M71/V4uI+2xmeMqmsnEUpbI1HHEG7aEEk8p605nzOxud5tLPLZ088lbW3evHlgmgvizGebzzjxpwqc9yVyce7jPWOTRRCIRgRomSQ+nYWSAl37QiwfT5VoZytCrWfQceYIWo/sRNPuUpyt8qGteDFa8+eokOuO3ASwUWnIEHeYLJI0EzATAGsWQirsnQpEIUKjiewczFg0Oco8rx1WMjrMFDD1AdXAS1e78U/rfDBMFnCqgeEtxdfNknaj0N9i2NV/GhP//pdBCgKCgCAgCAgCgoAgIAhEIKCKNPmPG96Sjus9le0/yC3HggPHwv5NLw5xNDo+wz0mVrNubGxUIeJVVVWKCGV4PMPESQpS0UfSwUluRZIQF9vOzp6NB+7/uapaP3VKPyRpXAyoHL3t1qkoKdnapXMZbgTCRBZDlhmuTBKFilAnAaWv/WLXKZ+HSSutpmXuS65TpUd7ol0xPyjtzFnARocsD/+dHvkzUBVKJSLD4lkxnqHaLDpG0p3kMLEZimdsotmeJov5bJJEppqWPbGkqjsnJwcbN25EZWWlUh8zH+358+eVCn68KpBH3rrljNGCAAlSEqJBdCIYbEag9SQ6Tx9A66F6NO3chnPVBTi1dQ2aNyxAk28Ommw3mk0WRmJLV+QoiTESbQE2s2f4utpHEk19P039ZjCknPwmeonlYK4LAY8L5/JnILguDWU57+HXK5fjm55tMPJq8O3cGnw6vxpGXuWzEf/Slk1BQBAQBAQBQUAQEAQEgTGBgL39OiO/rsworDnxrTz/8a9Y1cfe2L6vPRQMMcOWI/wsWtyc4RkHlVBUR5IgoGKKyilWUPd4PFi8eLFSrJFwcCrWtPJKExGDJWCy3O6uqvWT+lePdqlL42NjkJ7mAlUvoSBdvpFZiAev33mdl3vtzmONt3XaB/HSjdfH0PgFCxao4jVUHJMIPXTokCLg+6vkTfvUbWTu9sDO4lQQ9vcLKgv5ooHqYz5fTMPAPLx8vpgvlQWkSNxprHoj3PXzNt7sZKiuR2PHnsekIpREqFYfkwgl6c7CaFTm9hYar21soPe1v3sunwkCl4oANcrh0PYLv7ygW+YnuoVD4/V3w8Rn+NMLvwwCwQ6EOpoRaDqFjhP70bK/Emdr83F22yqc2/ABmn3ZqjJ8hycZARZHWvcOwOJHLJhkhQsgBa1wMSRVHEnl+dS5RMM5P0masgVNFlMKK0eVelQUpGO+QBRVo07Cmtuq2n0ulaQp6LRTccDjxrSVC3Dduq24xqzHZwr8MKyKPxrr9/3esKviv5Jf9bzhrf6RAXxiTPgEMkhBQBAQBAQBQUAQEAQmNgL4hFGw9wvGxp03XEs16eqyG5+u3V3SEQJaVXECOiIMP7vgplxwQKJ/jY5+bxWSuZ+qUIYrU7FHNRUVfAzdjVSrDRWB0fM4mch2ZyDbnYmMNBfuuO0WpR7tK9+o3h8XF4cHH3xQKe5GGn1WPReSqvewZU3oaaUet6m0pV1REUk7o0KPSknma9U2OdL3cKjOx+eHpCd7ve48NsnQI0eOqOrlTA3AsHgSwySII9XHPZ+L3vGd6N/hiwg9LxEL2heJUCqQaXNU2RJjKkL5cocpMFiYq6WlZczbmtOuZH18I8CXsuEXs/z3Rpgu1f/yUHNN1+fM5BAMAQH+fee/U9SvOhDsaELn6UNoObwDp2rX49S2HDRunI+W/Gy026no6Cp61F0sKYIAY85QJyEm6z0JQsHj43i0epNw2nRj3uIl+JpnC75qV+D7dsVZw1fXfqXPf+abvvKzxvqdDYZV9cOJ7WvI1QsCgoAgIAgIAoKAIDAWEXC7PxW7uXrL2U6gmU5HiKqMrrKuY9A3Y6goidB9+/apqtYs5kIigYo1kg6a2HL2I6GKZMV6EqRzst144rFfYUpXblFNhPbVT7r5ZlWZezRuBQkvJ0kzEUkr2gkJKU1MkexjsaR169ahqKgIJJGpCKVSkiRob0SoJhVH4x4O5Tl5befOnVXXW1tbq8g5pgggEUpcaB9OVaPzGZuItrOUZ4wAACAASURBVHOp16xtjaHxtDfOS0w5sGbNGmzatAnEnGkJOL9RDerM/zlebGwo7VWONQYQULlAOwH2OoJFc6Vd+lEVMxFoRmfTCbQd242W3ZVoqjTRUrQY5/PmoMXOUKHxLWYK2pSicxZgMkfoTCE/P0YIf5zwExL0EjExUxGwEtFqJSInZz7+ZfVGXGOVNxreqpNftEs6r7ZKg0bh3jbD9P+fsegSyJgFAUFAEBAEBAFBQBCY2Ags8V/1X3zbig62tqONGbuCVGnQsdI6juhyskgK6EYylKGjVOuRrGK+TJISJBfYSDj0R1Loz3Xf33cv9zMSpLOzMvHWG69jSny48FJfpCj3T50Sp6rbT3v9NXUDSICM9EIihgrAkcDncvEd7O81Oe4kz3XIMlV6TLfAAjbMlUk8xvqi7cjZa2Uor437SYQyBypJX/1sMT8oMdLPlsZosLhPtN/pZ8jZc103hseTeGcuVqZhOH78mLoPY93eZPyCQH8IkBZlIaUAFaKBIAJUqQfbEexsRODMHrTs3YKzJStwouB9nDIz0JKbimDuhbB2hrmrYkkmiyjNUlXkVXEdlRv0EokvIROFUB6ADSCXdpWKZl8ysM6FgjWz8eN1G2HYtTB81fikVXHQ8NWXG3k1353YzoVcvSAgCAgCgoAgIAgIAmMRAb//KsO7taiysRmtdFW6CdL+3JrR+YzkDUN5fT4fFi5coHLukWDQqjVNNkQj+ZLtdiMrMx0P/PzerryjFyFJ42JUhfsD+/cjGBydfJTEmgQhcY1GTC91TNo+nDZD5SMVkGFF6BY0NDSoivHMTdtXzsbRsf6hPasmQpkHVYfGFxYWKrU1VYtORSgVtBq7S8V8on5f46XnJmJINTbTMKxevVqpb5mXVadh4LPmJK2H9m7L0QSB6ESA6lCGzTNvaPtHO9FYYaNx40I0+majyUpDe+4sBDwJ6DRZJCkRIXMWQp4ZighlHlAWSFIKSJOVxlPQppoLbc7PBkB6iYpSyOQB24CZhhZvEkIe5id1I+CdhYrcuXh4/jJcYVXA8FafvdZbdfyvrNJ/MYArjFde6Wq4Yiy6CDJmQUAQEAQEAUFAEBAEJhYCJEjzK4vWHjqpCgDRWaGiI1oXqtsYckoCwkm+aELCuS+a1pl79Lln/6jUo1SHxl8kxD42ZhJeeO5ZHDl8SGl5NXkykveFCt3c3FxFQEcTlv2NRduB7ql6pDqPxBTJXhKhGzZsULkyGa5MBfJAFo0/e70+kN+NxHf6Gg+VobyHzEt56tQpFRpPUo5qaxZLYkEf4kRVqMvlUvdZ46Yx1gpbvc3P9fpE7zVWzp7EMtN5ML8x5ymSzlSE7t+/X+Wj7e1eaQWvti3dj4TtyDkEgZFDQMfOh4tBqqD6zlZ0HN+Nc1tX4ZyZjnZPMuBJBHLDBFTIdCHoSVUEaafVVSTJZn+hcJKT2ApYSQg3FlqS/KJObGR9aEjgDpu2lQLaY8hMQJudDtgzUJ/jxoPLcmDkVTV/2a449W1f5VajcLvn2vzti77mq11qeGvSpHDTxHKv5GoFAUFAEBAEBAFBYCwiQIK0oKYoo+GoqoLQhhA6tR8zcp7TJZ2J1cDHGlEzK2Em7rzjtosSowyvJ3n6yMO/UDlLq6srFTa9ESuXBNogvkzihrkPoz2cmrbAMVKhx6JbrJJOApDFkljA5vjx40p5TLKwtxyhg4Bm1H+iSTRtF7yu5uYmVbGcZFx1dbUiglnRnISdVoQ6ybyJTnAO5vq1mpbE8XvvvadId+Zh5XPCNAxU45KQ1ramyc9RNxgZgCAw6giECzLxBWwIAQRbTuFs7QY0et8FiyhRHUrSSYi8oSHyBMeRw7HdSkernYR6y40/LFuJq8xSfNauwOcsPz5rl+Orvkp8zar2jkUXQcYsCAgCgoAgIAgIAoLAxEKABGnhjqKXKnYp94nOC5Ud0bxQkTUYcmO4fqNJJ5J0mkDR4bTM3Uiy7g+//53KKXqx/KNT42Nxy5Q4zJz+tgrJz/N61a0g0TIaS01NzahirclPjS3vIRWhVD8yVJnpFrZu3QoqI0lOsZI3q8Zr4lBjpgnFsUBYRY5dXwN7hv0zNyhDs5kftLKyUqkUc3LWYvHiRSpnLDGiHbI5ye1INehwPQ9j9bjO55i4cZu2xhQMK1asgGVZSn1LIvTw4cM4ffr0mLc1p23JuiAwnAjwvavKN4oQWo/vwbnNC1UYfaedClgsrJSoiFIh9kaO2BOshwbrNisdjd50wHwLR9el47FV6/A3ZhmuMath2CX4K18lvmrWbDQMfGJiORhytYKAICAICAKCgCAgCIw1BLoI0vu31KKjqzRTOABuOF2lwR1bE0cMjY6W6uo6hJuEnVaSsbL5wYMHu6tNU8l46y23dOUeje2/j4vBn//0B2RnhaveL1m0SIGlr31wyA3+V1QjavXhcBFfJKL0sTVJpckpKkJJMufl5aGsrAy7du3CRx99pEjC0SKNB4/mx38ZSdxym9dFIpR5KU+cOIE9e/agoqIC+fn5ihR2Vo2PJEE1jtK7u20qEgttY3o/yVCtCGWhNxKhJN2pPibpfvbsWaUI/fjdkz2CgCAwEATUPBcMINRxDmd2leKEdy467SQVohwyEwFzVldIvChIhbQcGtJyRHG0pyPkyUBnbiravLNwJHcO/rwyB5/xluBqqxrX2PUw8vw1QpCONQdJxisICAKCgCAgCAgCEw+B3IZPGxv3FP9HfjnO0dNRicGiN8ae5BHzKbLCuJNYI9kRua0JkMH2PB7JE+ZoTEtLUyQKC9jk5OSo8G0qyUggcjwMqyWppRWKmtCkovGZZ55BXOxFiNGu0PoH7r8X6akpXQRpJubMzlYVxQfihA7ld/T4SQ4xRHuwGPb2u95wJcHMnI0bN25UORtJClIlyRyhrKjOEHLnohzuKMwH6hzjQNd5jUeOHEV9fTg/KFWxK1euVCpZ2rlWfhI33fS+3vCVfRfI0UhbIza0Z6YeYH7Q8vJyVZiLRCgLc5GUdj7HvIfa1gZ6P+V7gsBEQ6Dnvxi41XPhM9TZeg6nKy20WimA+Y7KFdpdZImh9WYygmaihNhLUakxZwMtdgZCngSVL7fNdCNoJ2C/J12RpFebZfiMrwJftyp2G56Kbxurt19tWNX/4/Nm1T8advl1E8/pkCsWBAQBQUAQEAQEAUEguhH4hJG3fd63rHIcbgsAoQ5mB2OSsKhdGEK9cOHCHuHDAyWFeiOWSKJoJR4JUapTmV+QajLbtlFaWqpUfI2NjSqklvkF+1tCoSACgU6wX7liOeJjYxAf3z9ByryjU+PjMG3a692EGK8pPT1DKSY1YdnfeYf6M56TZBFzel4MX+Kqm/4usdSN+xiuTHKK5B9JQJJTe/fu7Q6LvxiuQ319Q3084qUJ8shjE0cSoVSEMjSeNkXbIrZUydLmNPnpxExjKX1P0tOJB3HjtjOtgC6WRPWx1+vFtm3bsHPnzh4vM/p6pvraH3lPZVsQEATCCIRD57nOF1nBcJqeUFBFpXQiiMCZgzi/eTFaLZeqRh+0EhQJxtyj4byjYeVowByD6kEhNMccoTnU6tIOKxWdViKCVhI6zVS024kIWdNxeN1s/HpVLq42y2FYFUGjsHavYVXlG4V7Gq/z1R79tqf8zeh2D2R0goAgIAgIAoKAICAITDQECgqu/IS32rrKU4qKk9SQBtCpnJzodf1IpFEBRiJJkyOaIOmNAHWSKVzXhCiVoSRVSNqxujlJKyrJSITqQiskvDTpxX6gSzDQgQMH9uPO22/BlLjJYG5RFmDqq5Egffo3T3aTo/q6qFytra39WE7NgY7jcr6niSLmUNW4RWKptzle3g+Ol5iSoGLV+IKCAjDlAAslaYUe1aC6aWwvZ5zR9lviRhtqaGhQilja6rx585Tqmbjo9BD6HuteYyn9BTK0Lyyctsbv8IUJ0zAwZy5TMFD5TDUo5wreD21n2qajzWZkPILAWEYg/JeRb1UDYIoeputpC4Wp0vbje3GqcAHarLQJT6QNNTEnx4tWQt2FZisDTb4EHMlNx1OLlsGwqnGjWYFv22Xthl0SNDZUthve0hkTzeWQ6xUEBAFBQBAQBAQBQSCqEbgxN/fT382vKzKsUizcdbhL/TFwInC0nDoSbyRJNIFCYvT111/Hgw8+iFmzZvUgoTQBRZKKYdysOF1XFy600tzc3OslXD6REsL0t99EbMzNfZKimiwlOXrXnbchJSkR7qys7mvitfEaN2zY0OsYh3unxkBXsneSoCRCOT5iSgJw/fr1qnI688OSHIwMib/YWPW5Lva9kficY3GOx7nuPD9JdBK/VCYWFxer3JVUhFIpS5JYp2bQ9ke89Lrutf1O1L6vFxrEhxjSzti4/e6776p8tMzFyuJUVB+fPHlSqZyd90Wv6/sW2evPpRcEBIHLQ4DPVkhFm1A5GlaPkiAlTdrOYkyH6nHeNwedZhICZpIQpKI2nSA2kKQKjrWrAmRvodbjxv3L1sKwq2B4q3CdtQ1f9VYeMHy1/xTVDoIMThAQBAQBQUAQEAQEgQmHwBL/Vf/sqysyfOX4Y1ldl7cU/QQpCZJIkumNN95ALHN9TpmCF154oftzFk8a6fDtyspyxE6+GVOnxF2UIKW69KUXnlN5RyOJMl4jc55qkufy3NnB/Zq5VklOLVq0SIWFs2DQoUOHes2NOprjHNzVXfgVx06loW4keZn/lCkdSPqS/GWhqNzcXEUMk7jrjQSNvIeyfXFFqE7PQIUt01tQEUpVN0Pj9+3bpxTdF+5UOC+oc1vWBQFBYOQR6J4zA53oDAbQ0dmJtrZmtJw7gaY9pWj0zgHD5lmESdSO0ap2lHENtW0GrETAMx3ITcdZbzravCmoMefizjUWDNuPz1jl+J5ViyvN6sQIn0Oq3EcAIpuCgCAgCAgCgoAgIAiMLALu0k/9D29tvpFfiTsKyxCOIg9GcwpS5QWySryTeCLBMn36dEWOTomPR1xcHH7xiwcwY8YMpTrjjwKsoqvkLsObYLW5qQkPPfQLxMVMugg5Gof4+Bg8+sjDmO3ORJb7QjV357WRmLxUReZQusokl6mWjBwDsdSN5wtjO5RnHpljkRDVOUIZnr19+3Zs3rwZJNaJPQk72pdWNbKPJOed90vWexKixIpKaDaNG1W2VB8zHy3V4FVVVYp01+ktIm1NW4LTxpzr+nPpBQFB4PIQuNhzxc/5fLa2tKLx9Cns27MHZRXl8OStx6JlK7Dk/SxsWpCKVk+yIkcDSjWZohR1Q01EyfGE3IxGG1DFx8w0lYc0aGYg6GERp5koXTMX/9/KAhh2GT7jLQsZdlWekb/rfxve2p8apv//XLex4SGjuOFvRtYJkLMJAoKAICAICAKCgCAgCFxAoKDgSqOw2vMdqxr/aW3F6UAAwQBD5KJ7IWFH4kqTUSSwSIZSPTolPqzajI+Lxa1T4/Hyi8+juek8EAqHAA5XBSrtWDLMOi52MqbEx/RLkMbHxeGWW25VxC7Hr6/F2ZNQYhEfXq8sA0OA90HnnOQv9LYmeknCHT58WBGhVCiyiM+yZctUjlCGdbtcLhXerck83o++7o/zXk3UdY0Tezad+kIXO6MadPXq1YoIZWGuXbt2qWJVzBEqiyAgCIw+ApwjIxvnSz6jzB197NgxldKiurpapVPJWbMG8+e9j9mZGchMcyEj1QVXZhayMjOxYV4y2u00hIlRTeCFizBFI5klY9L3SPqhs4Vw8TE+A1RQB6wUtNnpCHlnwV6RgX9ZtQFfsSqDhl3d+KXCelxVsB2GXbPpG5saNn0pr/L6C/9AlzVBQBAQBAQBQUAQEAQEgZFF4BVcYeRXLidB+vdmcWB/SxuCgaDKITb6blvfI6AzxyJAmpwhgZWYmIipU6d2E6TM8RkfN1mRlU/95gnUVFd2HXB4UghwTMyLSJKWofXMLarzjPbWx8fH409/+lN3vtS+CDaGHdNBlWVgCPA+OMPiWeSKeVSpCCVZN3fu3G7CU9uP7vu6B7L/46pQksmaDGUKBmJLjDdu3NgjHy3TFFBxpgkYncJAbw/srsq3BAFBYLgQIBlKIpQKehaXY8FCFj3jiyO+iOTLDvXyI5NRDuFohwx3NjKy5iDTnQ23OxvvpSeiaH4ymr1uhMxEBFjRW3JuCgZiA8oGgmYCWsxMIDcVq1d9iL/1bIbhqwxeb27F35lF+LpZ1mbk72gwCvxfHVknQM4mCAgCgoAgIAgIAoKAIHABgVcKrjTyqnKvt2raDWvbqcqzzQgFgoj+IHuoXJBO4iopKQm33HJLD4JUE5OxMZNw9523Y87sbJw6dVL5mU6V4eU4nvo4dDJfeuklxMRQPdp3xfqpU8LE7b333ttNMDmvw7mulYvMAzrRFieBxvXIhXg3NTUpNSLzVFLdRHKOuSup4v3ggw+UY08ST5N5QoT2JDqdtha5TqyIm8aOtkg189KlS2GapkpDQMyZ7uL06dNgwTPeE1kEAUFgdBDQc6bunaPgPipCIxX0tm2rVBdMecGXR5wH+pszs92ZYEvPmoO0rLnIzsrCB+mJKFmYilYrFfDMUDlHeypIRZ0oZPFEt4EUhDzJaPYloc2bhA+WLsU3csph+KgeLcePzCJckVe336jY+4UL/0CXNUFAEBAEBAFBQBAQBASBkUXA77/q6oLqomvsWr7NhnnkBGOSwf+ifdmyZUsPBWlKSgpuu/XWXgnSMGEZoxSlv3nycZSWlChVG8nNy130MUjOUT1KZWhfBGm4aFMM4mInKQUsndH+SDt+xjZalewvF5vL+b128qk+pArxzJkz2L9/v8pXybyVDNtesGBBD6eejn1/eEaSgLJ9gTDVtkZMmCNUK0KZj3Xnzp04cuSIugckWbTN8/7q+3Q591p+KwgIApePAJ9LzpfMqcwXFnxmqQjl30qPx6NeHPElR7cidBDzZbY7QxGkGe7ZmJ3lxvupM1Hx4XS0MISYxWnMBFFNimpSbCDCBoJmClq9iWgzUxG0ZqHRdMO1fDluXFcOw+vHjZ5tMPLrDxqm/4sj6wTI2QQBQUAQEAQEAUFAEBAELiDg91/1Q5+/yPDWwrArkLXzMACShtGehRSor6/vVmBS3UYF6e2339YPQRpWdTL0/c47bkdSYiLOnGlUXunlkDyhYFCpGFlsKTaWYfV9V64nQRo7eRI+eG+uCme8GEGnFaRr1qxRRNTlu9CjdwSNse57Gwkd+5MnT6o8lSUlJSo/6KpVqzB//nwwjJuOPTHRZJ6QoRcITtoSsdHNaVvajohXWlpad55VEqEMo/X5fGB+0N27d3cToc7Q+N7ulewTBASB4UGAcyQXPVc6+8gznj17Vqm4Wehs/fr1Ks0FFfQkQpmeRc8DlzNnsoDg7Mz07pad6Ua6OwvvuqajZH4S2qy0rrB6qgTD+RdFMTnRFZNy/c5noMOehU4zFchlXtJUpSI9bqXjuaWrYHjLcYVdi2u9/lbDU/HtC/9AlzVBQBAQBAQBQUAQEAQEgZFFYIn/qn+1dxQZvipca1W2/bm0gW5Z1BOkVMpQHaNzINIJZHGdO+64o1+C0qnsZJX5X/3yYWzbWoxQ6EKORO2cRjqi/W2/N3f2AKrWM7Q+Bvffdw/Onm1UYckXI/j05yQIWahpMGPrb9yj8RnDsJ05QhmmXVhYqIg6kqCRBKjGQDv60vckRXvDg5jpMFmuE9dFixap9ANUhG7fvl2R+rwPVJw5FaGjYRNyTkFAEOgbAb6s0DlCd+zYgeLiYkWEMiyeJKh+3tnr1tu8MNh9JEjZGFqf5c5CFnOOZsxC8cJktNhuVYTGSQbJupCDYgMXs4EUdFiZ2GtmIm5NLj7rqcRX8msav2yXXzeyToCcTRAQBAQBQUAQEAQEAUHgAgJ+/1V/791RZHir2m70lDffsqG6K7g++hWkTU3nu9UxJNVIkN51550DIkhVqHtcOOR+SlwMpr3+qgpLHAwBuXPndtzzM56377yj+rOYyTejvGwbQsFwhWCd860/x5XXRoKLysrBjK9vt3tkPmFI9oEDB1BWVgYqYZkblMpFOvKR181rZeN+3Ud+ZyJvR2KmyRDmCaX9kxSlcozFklho5dChQypPK5W5zkJJtCPdnOSo3jcyliFnEQQEgd4QOHHihIqQYKEkXVhOz3t6XnTOBXqf/s7Q9ZmY7c5ARlY20t1zVd5Rhta/m5qMigUJ6LDTEGRBJvNiZJB8LoSh2ECkDQQ8LrR7E7B7ZRp+mFMIo6Bhp1Gw9wtGAa40gE9c+Ie6rAkCgoAgIAgIAoKAICAIjAgC/22J/6rv+upIkJ7/x9wq/FdfKc52khyN7hykJHWCwRCooCEpRAeRocN3333XgAhSTVjqftLNP8X9D9yvqp2TSOJyMTKSY2hubsFfXn4RsZNvvihByu/MmP42gsEAQgESVkGl6nOqYPtzbBn+fLEx9eZsD9U+TZ5FjoHbVCLSqd+zZw8qKiqQn5+vCn+QrKMjn5qaqhqv1enY93e98tkFpShx0422TlxZLMmyLGzduhVUlbECNfMOyiIICALRgYCeK/XcqUdFFT1zKh8+fBgswEdVd25urvp7oP+W8YUH/6bplyCjMR+q0HpFkM6GK2sOsplzNH0WNr4/C212BpA7HUFzluSbjMg3GUmEybaQo73agCcRTXYmQp4MLM55F99eWwLDqmg08mthmJV/NyJOgJxEEBAEBAFBQBAQBAQBQcCBQG7Dp7/srfV9yq5s+V+5VYFPe4qw5yxJlugmSLWjyYrlmmCkM3nPPfdclKjUpGhkz+JKN998MxISEhTZ5FTW6fM5e6aJo8JnSlwsWJk+8njObYbW33P3ndi/fx+gwvnDIf3M/chxX8z5pZNcWVnpPP2IrtPBZ5gnCThWLGflco6HxZJI1NGpp4qR16LvhxChFwjOi91f/bnGjHhSXfzee++pYl5UhLLQConQU6dO9QiJp51qAkb3I2occjJBQBDogQCfQ75o44sj5gjlyws+u0VFRUpFz4gAPut8caTnTD7zeh6Ilj7L7e5SkM4G1z9InYGN701Hq1KOulRV7jbbhXaVd1RIsF5JMCFPhUDvxQY6rGS0mykI5aagnZ/baViwcl7nV82StYa3erdhlv93o2DbV43chq84/sUuq4KAICAICAKCgCAgCAgCw4pAbsOnr8urzjN8FY03WrXHDE8p7MPHejh70bxBtaKTkHvmmWdwy5R4levTSVAOaD2OxZXiEBszCQ/+4gFYpgdtba2UkipSUyk/Qyxgxe0gThw/jscf+9VFzsWiTTGYOiUea3NyekDJwzL/5kAIUl4j83SO1kJSlMV8GB6vC39wTGya1IsWpz4ax+HESOPGnmNluoEPP/xQKW5JmDMVAZW4JEKbmpoUMT1a913OKwgIAj2LJUXiwfQVzA/NOXL//v1gsSTO1UwnsmDBApUeheQn5wD97Dvng2iar9Ky5iLdPbsr12gmMt3ZmJOVicysbMx1zUTpB9PR4U1Fp5WEThVWT3KHuRSFHBVyVGxgMDbA6vYBiypsF87baXht2eKWz1r+s4avapfhq91grG+wjSX+q4bVD5CDCwKCgCAgCAgCgoAgIAh0IeD3X3Vtvr/IKKjCl61aXJlbhuyd+yJ9wKjdPnr0qHI66YBqBc6rr7yMe+9hqH3/qs6+Pp8aH4v42MmIi7kZ06e/hX17dyMY7Owq5MTw+yACgU7MmZONyZNu6v88cTGIi52MF55/TpFdVBbpheuRhab6cpbpUOfk5IxaiD1VUJoY7WuMsv+CYpT3SxMixCU7O1sRJSRMVq1apZTHzBHa0NCgbID46tQO2j6kFwQEgdFHQKtBqaDnC4vjx49j7969qKmpwcaNG1Xhs8WLF6kXHXzZpVu0kqD9zdMZWax6n6UIUpKjJEwzsuZijisB+dlvodWbiZCVKIpAIYTFBobFBlJwLteFJ9Z4YNj1u6/xlbV+zVdWeWNuw6fFZxEEBAFBQBAQBAQBQUAQGAkE/P6rvkiCNL8S15qVMMxyvFpej+AFHm/0PdR+RkDljiZGteOXnZUJV3IinvrNE93kJUPc+yJE+9uvqs7//F6sWb0SHR1tiiQlQbp79y7cfdcdAzomv1ddXdUdBq0vh443He6BFGritbEKOUM2R3rhOKmSonpUYyx9TzKUyjCmGGBPMpSKUCrISKCQSKGyjEW2WLDKWSzJeS+JMxf2et35uawLAoLApSPgfJb0s+XcF3lEfsZUIsypzLzPJSUl6oUGX2zMnz9fvSiK/JvD+VC/FBnLc2O4Un2GCqfPdGeBBZnSXC6sf2+mKsgUUgWZkoQcGxZyTBSYg1FgjqffBMwkwEzDPk8mfrZoJQxvJYz19VWGEKQj4Q3JOQQBQUAQEAQEAUFAEDCM/+b3X3V1fl2RkVeFb3oq1D/IHi2qQYdD6RjpQEbTNskm5nNzOqXZ7kzMzspEVmY6Xv3LS/jZ3XciLmYSWK2+PzK0r8/C5GoMXn7peexq2IlAoAMvvvCcCsXv6zd6P38774P3eoWMjjhVSSQ+nePva53XSad9NBbivHjx4gGNs6/xj+X9JD90jlX2vBadH5TFVUiEMl0ClWUMjT9//ry6txfLYzsa91LOKQhMNAR6I0T50ofPKfOD7ty5E9u2bVNE6MqVK1VoPJ9vEqE6LJ79WFSFXsq8yzyjVI6SHOXfUaUcnTsTTbYb8MwAzFnokHyjQhALQTwsNsBnq9V2I2CnYteaBPzruo0w1u8sFF9FEBAEBAFBQBAQBAQBQWCkEPD7r/p8/g5FkP6tWQ7DW4FbCyvQHGCuzehf6PguWbKkB3EXVsGECdJstxupKUn41S8fGRQ5qonOqfExKuz+9ttuwbTXXx0AORqHuNgYlaP09KmTKo1pJJocOwk0EmwDcWLprFPRNNILx8nm8XgUWTCQsY6X75AQ4lmKLwAAIABJREFUYWoBqmdXrFiBDRs2oLa2FkztwLB4KnqdofEaK2c/0vdLzicICAJhBPgcco4lGcococztS0Uo51y+8Hn//fdVaLxT/ekkQTnn9qYWHS/zW+R16LD69Kw5mJ0yA2b2DLRYqQhZVLYlIMDCMhZzkIraUTAQGxh6G0hEwEpAp+lCm5WC9etmY/LqvP2Gt+oxw1vxqOEte9TI2/6YkVf3rZFyEeQ8goAgIAgIAoKAICAITCwE/P6rvu7zF33Krjhr5FWFPmNXHZ/sq8XBtk4gEK6O3UlfM4pD7m3b7pe4o4NLp/e1117DrbfegsmTJyM+ngWZLj1HKRWhYUXpRX47ZQri4+OxtbhYkaO9KQk1ibZ582alTox0ViO3qWCicz/Six4nKzBTPekkECLHGM3b2g44Rl4D8eT1uFwuVU2a+xgav27dOmzdulWpykiEnjlzplsNSixkEQQEgZFHQM9DnEvZensWmcKCOULr6urUy4y1a9eqF2h8wRFJdvJ5H6tz2XDNs7Mz0+HOmo3MtFR4s99Bs5UmZKiQwWIDo2EDdorCfdPqLPy/6zYEjYL6wPW+bQFjfQMMa3vyxHJU5GoFAUFAEBAEBAFBQBAYKQT8/qv+Nt9fdI1VVWjk1eBqqzLwf6wqVDc2hYu1hwASpNHMC5WXlyM1NW1AKkyqhl588UXExgyQ6BwEiUriNTY2FjNnzlQsgnbsIykF7eBTkajDtvtzfPmdvLy8HorFyGMOx7YmdxmGSjJxLJEKHKsmQlk8hSQJq8YzlyBzChYUFKgcoSyWRZVZb0tfZExv35V9goAgMLwIULHN3NNMZbFv3z6UlZXBsiz1TPP55jyZmpra/dJMz1f8rL/5VT5zIy1rDtypyVjleg2nTbeE048GMSbnFELWSkbATkGHmYR2bxLqV2Xi5hUefNGswo35NTB8Jakj5SLIeQQBQUAQEAQEAUFAEJhYCJSWfuoLRbs3fc6qfdywK32Gt+b97+f54Tl4PKwaDQURpHw0SoVzJBkPHjyoiLuLObh0lBkm3dnZCc+6dbjjtltUhXmVm3SQ+Ul7U6HGx8fi1ltvU7ntBkIVHDp0qNuZ7+8aSPQtX75cqRkHctyh/k5jY6PCORqJBt5bZyNJwnEyjyBzClKlS4L33LlzigglyaIJ6qHGSY4nCAgCfSOgXxjpFy962/kLvY9zNVNZMDR+y5Yt6qUGw+L5bOvnnXMm1/ubOyfqZxoj55yt9/HvSeT6++/ORU7WTDSamQiaSQiYEkY99GHUgqlgOnAbCHpc6LRnYd9aN6YutUEF6bfMSiFIJ5anJlcrCAgCgoAgIAgIAiOKQE7l9d1VMnOOfNawKzbPrdsLlYU0xP8PsXB7VC50pKkmorN3MSeYziBDqBmGyWXvnl148fk/q9yigy3gFEmQTp0Sh7iYGPh8vgHj1dh4ujsPXn/XwPEzVJSFRUZjIanICu39jXE4P9POPHvt3GsSlMpg5hUkEer3+xVpztB4TcJovGgvsggCgsDoI8BnkXMK52POaUxnsWPHDhQXFytF6LJly1QBPr7soPqbTT/3wznPjLdjO+dLXhsV9Pw7yBdHjEigApe5rY8cPYqTVevR6HtX5RkNV6wfOJEjpJdgJTYwDDZgJqPFykTISsO+tSm4bW0+DMuf/gpwhfFKwZWGu/RTRkHBlSPqM8jJBAFBQBAQBAQBQUAQmDAIWNX3Gt6qnFfKdgTaKBwNdobVo1FKkGo3n8ThQBxbOocMzeRFhYIBRaAtXrQQP7v7LsTHTcbUQYbUa6I0ZvLNeP65Z9VxI8k5PdbIngQBC03Rke3vGvg5CUpWXR6tZdGiRRcdZ3/XcKmf8ZpJgupCScSJOUI3bdqI2lo/Dh8+rAolReJB8kWHxuv7oPdFfle2BQFB4NIR0C8bdN/XEfi5JkL50oLzFwk5Vo1naPzChQvVvKdJUD7zei50rl/q3DGRv8+/E3PnzsW8efMUEer1elFaWqpSEjASIDwnhl8WBcB04504sb1MhdV3Wi50WC4Jc5ZQd7GBKLCBdo7BTAE8MxHwzERpTibuWL1u13+3SzKM/P3vfd9Xu8Qo9M8xrKrvTBg/RS5UEBAEBAFBQBAQBASBkUTgCyuLvn1vsb/lXGcnGGDP/0Wr8E475wOtBE/HcdeuXd2+PH9PZ7GhoQEvPPdnxEz66cCKMPVGpMbF4PbbpmL/vr3dxx/ICskDEgUDUcHS6edYR2uh4mgoiAdniCyvmyoxkiEkQj/8MOzUU4VLEoWqMpIqDI+PrBo/WjjIeQWBiY4A5049/2osOJfp/KAHDhxQ+X2p6uZLDb5cYcoLPuOa+BRFqPuS5lPipudL/feCmFJBz4JUGzZsQHV1Nfbv34/Tp0+jubm5z9zKIQQRCAXRGQzgWH0pzlhZQohFASEmKsxhUGGOl/tqJiNkJaHY8wF+nFsII78aVxVsxzfzajo/mbstbiT9BDmXICAICAKCgCAgCAgCEwcBb+k3/31j9dmjLW3dBGkwSiOTtYNOIm2gxB2/qxdNkHK7rbUF8z+ch3vvuQuxMZMuucp9fOxkrFi+VB/6knqOSTu8/V0HHWQqgUZrqamp6VZ39TdO52eaDGHP/SRHdZgnc8I6iVAWS2LOwd4KJul7pe/5aGEg5xUEJjICfP6YG5TkG0k4FkpioTnmCPV4PFi6dKkiQvm8a1Wontv47DvnBln/OEGq50tipudMvthj7lUSoTk5OYoIraqqwt69e3Hy5El1LyLnRb74Y+P+yM9ov+1soSDO7arEKXsOAmYKOs0kIUnHC5km1zFObTkJyE2Db7UbP1hrhgxvZf51ef6Wb62tiJk4TopcqSAgCAgCgoAgIAgIAiOJgFXzjW8VVp+qb2xCJzoRCoYQzQQpnT+qQgfibNPhpBPfm8OIUFCFGu7YXodn//QHxE6epELuLx52H4O4mEl4+qkncf78OYSCl56PgAWEBkoeUMUZDpEceZqGBaW0094X3nTsSYxoVSgde1aMLywsVIoyOvXHjh1DU1OTIlr6cuBH/urkjILAxENAP396TtS9RoJkKNOS8Lllvsr8/HysWbNGhca/++67HyuY1Ne8IPvDL4c0Ds55VOdZ5dzJl0dMO8CoCOZj3b59OzjvMjS+vb29m/TU9+dSe31/WXzx9P7tOOl7TxVkgjlrnBJKokgUVer4soEOMwNBKwFrVy/E36+tbDYKK9oNSxSkI+kmybkEAUFAEBAEBAFBYCIh4Ku+4ar86pZNh08igE6QHY12gpQh2HQ4nU6ndkSdPT+nwkkXanI6l6FQAGBDEGfPNGLBh/Nw1x23K/JT5xjtrSeBesftt6C2ukrlbGVu00tdWKCEoafOsfa1zkr2HL92dC/1XJfzfTrpHBcd+UinfsGCBYo4Wb9+PSoqKlSewePHjysilI49w28jl9G4hsgxyLYgMNER4HNIRSifV+YHLS8vB59jEqF8rjURqp99Pdfqvq+5SvZfUIjq+ZIvj4gbQ+NZiMq2bUWE1tXVKSKUCnodGh85P0ZuD9Zug6EQzh/ageP5H6LFSkfQSlJ5RzusFCFJRXkpNhDlNhA0E9Fqp6PdzsDSFfPwdXPLWcOsufPTZtmNn7brvvdlu/y6G3MbPj2R3Ba5VkFAEBAEBAFBQBAQBIYPAd+eaz9pVx7M3PcREAyoPGXRWsVeO4jMT6kJRjqffTnm2jEl0dfn0pVwlc6o31+Lxx57DLGxMYiPi8eU+LiPhd7HTJ6MrCx3WDk6yGStrOLMghp9jdu5n441r3ekF6pWmQOUilDmE2ThD4Z5Miye4++LBOU4h8qxH+lrlvMJAmMJAT5nukWGWHM/91ERSvU2c4Ty+eVzzNBtzitaxa6Jz/7mUuecNJHXNUbsiR9fHmk8uI/h8awaT7KZ+VgZ7cDUBMzVylQiIxYNEOxAJ9oQCAHNRw/heP77aFcFmUiK6ja+lHainJT7OR5toMNKVikx4EnGGSsDScveD92QX3X+msKaxi8V7my8Ma/ihGH7i4fPSZAjCwKCgCAgCAgCgoAgMIEQuNa384bP+6pbnqvbA9ChDgUYfR7VC8k5OqHaWdUOam89iVRWPx/oQvKPFYFvuukmxMfF9iBI42In45FHHlEh4wM9Xm/fo6NMNZHTue5t7HofScmRXjTBQpLUSb6M9DjkfIKAIDAwBEjEURHK/KAslET1PF9w6EJJnG84Z+qm5xfpLyg/+8JCq+hdLhfYiCHVtlSEUoHLQknMD0oymn+f9PypCeyB3cGh+xajQPhnvPnkIRxavxTNtluUglGuFByP5J5c0xCQ1mYqQmYSQmYi2rzpOGnPwcsrl+EKqx6Gr7T1Wqv6kOGtOzSB3Ba5VEFAEBAEBAFBQBAQBIYPgW+u3XnD17z+lnvK6lRoPcPxEKVFmrT7SKeTOdsYxtiXQ8v9VPjQka2vr9c/7bfXTi2/xOrADz34ix4h97feMgWbNm1Ux+B3B7Pwdww/p2M9EIKUIZoMxxzs+QYzRv5Gn489CVL2et9gjym/EwQEgcEjwOeQSkQSocxTySJqzBG6ZMkSNddxrkhJSVE5gTUZ2t/8KJ/1JEY1ccxe//2g0pYKehZL2rRpE5g/mkRoX0pQPU9G9oO/65f+S/5l6kQIHafP4uimRWjyJiBopQlBKgSp2MAYtAHkpqr71uKdiU5rFuBJwZF1s/HA0pUwvNUwCrfjh1blweHzEuTIgoAgIAgIAoKAICAITCAEvufbecO3vXUtP9lShXMdzMsZJsMu3S0b2V+wujsJAR0m2pezT6KAiiouAyX49PcCgU5ku9MxJS4GsZNvxttvvanCJLXzO5gr5m/pXLOS/cUIXl4Tr3Hjxk0DHvtgxiS/EQQEgdFBQM8HmnDjyxOGxVO5zdQgLJbEuY4vhObPn9+tBu1rvpP9PUnPSDxIfvJvgm6aDGXeVSpCiTMVocRdpxLhvdF/E0bHSgZ2Vm1D7DuazuLwRg+arTQErRkImkOgZBuD5JIoGOW+j3UbYK5ghtmzBc0kwJOKoOnCAU8apq7x4R88Jfgbu+zABHJb5FIFAUFAEBAEBAFBQBAYPgSoIL3eV9/yj+vLcKi5lSwiWPE22heGktLJjXSAI7fpAJumqRzcgTq5/B6bLjRUXLwFLz7/Z+zds0fBMtDjRGLI3zG8nuRHZWWlUrdGjjdym+Nfu3Ztn4qlyHPItiAgCEQ/ApxbGIpNEo5F21i9vKSkBD6fDytWrMAHH3zQrQrlSxK+TNFkHvuLvRiKnEcm0jbxYXOSoMSLqVNIMq9cuRIFBQUKbypCjx07pu6DJhid1sM5m/vZBjvvO4833OsMbGhvacGR0jyc8roQ8rClocNKEvWgELxiA2PQBlq8LKqW0kWMpqLdSlHh9gE7FUU5sxG/ykclaaNhl//k6976W42CHY8Y62seMvKrvj98noMcWRAQBAQBQUAQEAQEgfGKgG/nDUZBXcu/2mXYcupMWEE6BgjSU6dOdRdqupjzz3yfl1sJPkyW9k4c03F2Nu1Qkww9c+aMKmy0Y8cOVb2YuQGZP5XFPC42bv35woUL1fiH27mW4wsCgsDgENDPvybS9DbnDT0PkAhtaGhQilCm2GBoPJWLJPNIgg7khY+eE6TvXSlKIpQ5V6kGJRGal5en8GaxpBMnTihSenB3OIp/FQyovz/BIBBsb8Ghys1oNlOV4ixgpqCTbQwSQzJmUX+KDYSVo8Sh+1k2ue5Cu5WODm8yVnsW4Z9zN8PIq8JnC7bDWL8TxqbtMPKr0sar2yLXJQgIAoKAICAICAKCwPAh4KtWBOkPc7dhxaFj3URfFLuDamjNzc1KDTQQooBqrH4r2V/mxWoChHkBme+UIf0ej0cVSeG5eyuSMpBx8zta+TQalewvExb5uSAwoRBgflC+uDl48CBqa2tVFXOGbLNY0rx589Q8wOdZKxzZ8xnX/UDnhIn6PRLIVNKyJ2Ykl5kflAr7DRs2qLzRDI0nEcq/D1TokrDWiyat9fZ46YPBAM6cb8KhQ4exY8NanPbO7qpULwSbEGxiA+PNBgJKDe5Cm5UBeN5Bi52EzNXzcOPqDTDsKvzA3IIbTX/I8Da4hs9xkCMLAoKAICAICAKCgCAwXhHIq/muke9v/VruNrh27EfnGMlByjx9q1evHpAKkwQlycuBLNqJZu9cuE0ilFWKSYJQkVRWVqYUSlQqkQChKpSOO514Z0js5RIaJFWOHz+uhhM5LucYZV0QEAQuDwHn8x+5ziPr/KBUhh8+fBh+v18RoUzjQUUoq8bzedVkHueBy33+J8rvNW4aO86lnFOJKRWhnO9JhDI9yb59+1SxJBKhOhVK5J3X90/vHwtzp1OBrMfNnmPn3x9eL4t0kQgmDoWFhVi7Zg0WfTgPsxOmYdfyJMCciTCJIuTYeCPH5HrEpgNWIkLWDLSbaQgyH6knBW2WGxnLFuKLuRUwvJX4rK80dKNdKQTpePXb5LoEAUFAEBAEBAFBYBgRKPB/1cirqbrCLO14tmoH2rryrTmds2hcp8PICs4DUV/R4WbF50tZePyzZ89iz549KkTT6/WCofoMj2cuO60EI3kxkDEMluTgsTl+5sqTRRAQBIYXASeJpucAknEkozjfrFq1SpF1VC/yxQufaz6fg32+5XfhQnSpqakKQ86vVN0WFRWpOe/IkSNK/c+8zSSndfoS3hvnvRpeqxiZozuvh6QvX8Qx1zYL+lmW1a1Edv79USRyZjrc057DjqVJ6PSmqfyEQqQJkSY2MH5toN1OVAWb2s0MtFoZSjHelJuBmTnL8UmzAlf4KkOGb1vSMHoOcmhBQBAQBAQBQUAQEATGKQIF/s99xq7ZatgVuL2oEuc7OhEIBkbGI7zMs1DBORBygt/ZvHlzrw41HVESoQyLJYlKhVJOTg6Y93POnDnKadckJXs2khrsNUnKfjiJDj3+y4RLfi4ITBgEdGi1k3Tq6+IZik0yikQo5wAW8FmzZk03Ecpnm8+gfv51P5zP/Fg8tp4b9dj1/EjsmGNVF5siwUe1LYlQpiOpq6tTCn+qciPD4iPvmZMY1fc48jvRsK3tLrKPHBsjEj766CNFhPLvmc/nxfLly7tTMhBT4qdbZqYb2e5MzHFnqD4tazYypr+O0vmz0GGnIWAmos1Kk5yjknNVbGCc2gALNrXYLgStWYokpaK0w05Gm52AJjsTf/aYMLxV+IFdu9fYXLv077zl879TULnGKNq73MjZcf049WTksgQBQUAQEAQEAUFAEBgaBD6TV/etLxfsaDSscvzj+nIca+5AZ6gz6ss00fFkmPtAQljpXJLwYI5AOqQkQoqLi1XI5nvvvafITX4n0sHXjv5o9xwXnWYu0UwKRDr/si0IjBYCfE748kMTauy5TSUic1SSlKMilDksSdjxGXO20X7mx9r5nXOnxpHXQKUtc7CuX79eFahiLmiGivP+aPJwtGxkuM6rr429blS/8m8PU72QCGWOal2sT6dj4d+ggd73LHcmZrszkJwwHRvenYGWvOwwWWImoc1KFXJsnJJjogodv6rQy7m3QTMJ8CSh1U7Bjvz5+FWuF4ZddvpTdvVJw1uB6+xtMArqA4Zd8f8MjecgRxEEBAFBQBAQBAQBQWC8IpBb/DeGr3qFYVcc+6ZvGxoazyOIzuHyHYfsuHQ8jx07plScA3EqmctOhybSEdVOKZ354VaADmR8/X2HY6Sata2tbcjwkwMJAuMZAeZq3L9/P8rLy1V4MtNjRBZM03PApRBT/T2nE+UzzkfEjIpQhsZzm9iuW7cOW7duVWpI5kzmPSAZGrlw7tbLeCNJeW1UIzc07FTqWGKiSXjah8aOPdtgbCbNPRcp2e8jLWE6bPebaPK6FTkKM0H1QpAKiXY5ZJv8duzZDxWkvG/nfQkIeZJQ61uAn9j5oR/k+kNGXj2u8VYe/QfbH/hKbuU/jFdXRq5LEBAEBAFBQBAQBASBoUGgwH+jsaGu88tW5cGrfeWnNh4/gxAuOLDakY22no4oFTnz588flJM5GMd0NH9DMoLFOcYboRBtdiXjiS4EtL2z143PPhV5zqrx27dvx6ZNm5RSnKpFkp8ul6ubwOOzG+0vQkZzftHn1sSdDo/nfu5jvlUWS2LqERZLYhoCpiM4evSoug/RZTWXPxqnrTltkLbHNADnzp1ThfNIwuu0DFTK8kUW52raHnuNp8Z3KGwwzT0bruRkLEt+DefNDATNRMCcpVrATEK75RIFqShIxQYmkA10WElo8iUDaxPRab2JZm8Ktpkr8U9mAb6ZW4XvmVWdX8yr7bxmXfWPhsZxkKMIAoKAICAICAKCgCAwXhHYWH2DUVjZ8nW7KmR4y7B8/1EGcl++hzkCR6A6iflCB6vE0U5rtPW8Hiq02NOhpvJ13rx5iozQzvoIwCunEARGHQFduZuqPIYnV1RUIC8vT4VtMz2GJvI0EaX7aHumo3U8Gi/dkwglriRC165dq3I3NzQ0qIrxVLDrtAU0DE0isidxOF7mJn1dJELPnz+viFAWS6I6lnlTFyyYr4hQYhZ5X3vbF/mdy9nOcGcjPTUFixNewoncMDna2UWKkhhlfsLABCKGRO049tSOcs+G/p5RPR7OP8w5IUlVt2+z05BjL8VNns0wzMqjRmHDaaNgx381Xim4ku7MjbkNf/MVFmkFrhiv7o1clyAgCAgCgoAgIAgIApeOgFX1HaPAf/5as/KcYZUfSdhxCMGoz0Aa5m3oyG7cuHFMEqR0pEmCaiKUKQBITDAck2GZVMNRmXTgwAFVxZnkxHghIEaddZMBjAoC2n51rwdB0s2pyiMhV1paisLCwu5iSSTu+KxQGUplnn5uNNlEonQo1Hn6eOOpj5xreG1UOjIH5ooVK+D1elWl9Pr6erBqPIvW8X70tuh711ff229Gcx/Hqcfa2zioRGZeWuZGJQHP3LRFRUXw+XwKG6YOoF1pu9NpGYjpyNlbFtxZ2YqMzUh14d0Zf8Gh1akI2CkIeJIUKdqhyFEqR1NAwlRIqKEnoQRTwTRabSBMiiaj2ZuKgMeFTjMVrXYiWuxUTM9bjevMKtxgVjYaG3cc+Iyn5BXD6198pbem6L8U1q2/3rf1S5fuOMgvBAFBQBAQBAQBQUAQGK8IrN50teGrrfyKXXXYMCuKf1vegPZgqDdfMir31dbWfkzFE63khlYXkewhObFq1SpVKIaquD179iiVFp11vfTn2OvvSC8IjAUEaMtUGVIRSlUeQ7NZZI0Fa6gIJVFHlbQmozQRFa3PcrSPS881fPFCko9F3kiEUgXJdATHjn2k7gPvyXhdNDnKa9QkPMnfw4cPo76+TmFhmiYWL17cXaiLdqfJd43h6N3rTGS53chwz1YtOzMDWdNfQd2KDLTa6QiZDKdNUQRptBI3Mi4hFcUGRskGTDeCViLOeTPxgm8dizYFP2WXNt3g3Rq63i7pMOzq84bPX25srL5mvLo3cl2CgCAgCAgCgoAgIAhcOgK5uZ82vNXea7z+gGFXt9+9uQZnO6K/SJN26pkDjiTAaDmx2okmscN1OtcsXEKVG8dE0mfNmjVKDaeJUBaXYv5UkkXjmaDQ90j68YOAJp14Rf0R+CSkzpw5o1R5JOS2bNkCklEk6vhyQBdM4zOjn5vReobHwnk1Ts6xcq7hPMPGly4LFixQKUdYMb6yslIVS+JcQ0Jah8f3ZYn93cu+fjNS+/uyub7GzGtlSoa9e/eiuroaGzZsUKp85ghlHlViRRwzM8P5VXvD1onzaK2zUr3bnYkMqkczM+B640WUL0pBmzcTzDVKgjRgknxJEcWopBUQGxAb6GED7TZD7dMATwKO+7Lxe68dusKsOG7k+XGFvQ2f9JXByK+rNXz1oiC9dM9JfiEICAKCgCAgCAgC4xYB4BN/lb/9j1/Kqz1s5PlP/7uvDIdbew+vHCmH+FLOw9BIhqaPlBPrJEJJULDp8HgqkRgeX1xcjB07duCjj8IqLRKhfTnzl3Kt8l1BYLQQ0CSV045JgpKMIgFHWycRyvBkEqGsGs+XA3w2+MzoZ4Vk1Eg9q+PhPMRNqxp5PVp9TsUtCyXply4nTpzofunivEejZS9DdV5td87jcZ8u0qVD4xlJoIlQpilhoa7IuXrs2UMmMt1ZyGTe0bdfxbYPpqPDlxEuxtRFBjG0NkySjpJKTUipHqSUqCXFDqPFBoLWm2j0paLD41ZzxHHfu/h1bkHIsOtgeCvxde82GN6qaePWt5ELEwQEAUFAEBAEBAFBYFAIbNp+9Rfy/POusasPGHn+kz/yFKOu8ZzTH43qdRI0S5YsGfY8pCQqqAxlTxUSi0ORCGVoPMkJrdKiIlQ79U6iord9UQ2sDE4QiECARD9D45kblypFpoigalGr8jQhJYpQ9yWTwJo4JhnKeYY9ST4SocxHTPKZ2JMQbGlpUepz55zCdefcE3HrxvQmr625uRmMFmBuWtu2VZEuEvDMpUq7I/mplaCcozUZqnHV29HdZ6mQ+rBylDaUhfSsOUh45y14Zs9UYfXIfVspR9usNLRbqWqdJGm0kDLDMQ4SwL03ksN9t4GPhQrcoWgDIwd7v5bIa/z4dQ38egY2Djne+MYpYKao56PFm4hWbwparCTs8c3GvesKFUF6ja8cV/rqtnzNW/3oJ+3yeGN9/T2GVfUvf2XVfGNQvoT8SBAQBAQBQUAQEAQEgfGAwOfzar77+QJ/q2GX4RqrFkbuVvgOnxgzDjVVbFRtOp3igTjBdKojG51phqtqgoLED0kgFothqObBgwdV2DCJIlkEgbGGAIkmLppM04Sa8zq4j6HxtHWq8lgEjdXMWdWcYfF8tvissWlCaiDP20T+TuQ8Q/JTh8YTQxJ9fOHinGdOnz6tSFDnvRnr67Q73WhnkQvnVV43Q+OZIoAKWRLETMlAJTKxGt92l43ZmW7McWeJIglVAAAgAElEQVQgy52BdHc2UhKTYKW9ik6Vc5T5RlmIaXwTO5HXFzSTEYpoHycZSSgy5cCF1mmxgFVyj9ZuJ6NnS0I787iarstuPE7PY/c8tx7Lx8ceSY7yehMBM1H1XA/nm51Y9z3SDmT70u9/oMv+iV2HnYyQNQNV3oX4Z89GGHYlvmfW4pv59bjGqjxnrK9uNzbU4a+9FX8YD76NXIMgIAgIAoKAICAICAKDQuBaX/UNX/RVt5Ag/VtPNQxPCebtODhG6thDqaZI4pB0uBQShqSFk+ChWmvlypVKFUqlUm8kaH/OfaSzL9uCQLQiQDvWRWvOnTunVNCbN29WYfEM4XaqGPmM6GflUp4v+W5YRarnGPa6crxlWUqFy/ygznlGzy+6j1b7uZxxkRhleDyV/yRD6+vrVcX4+fPnq/mbL6e0Uv9SX3qNdZvLdvNvWCYy3NnIzMpGRnIyPnznRZyyshH0JIJEYbuVNuEIUuZSbLMTHS0JrXYaWq2M7tZmpaPNSu3RSESSZHS2oEkcnS1J4UpsL705j9P7uvPcXKfat91y9Rhn5Lj72haC8NIJQsGsJ2at3nQ02zPh8y7DD3KrYKgw+2pc4a3Dt6zqU0Z+dbNhVUjY/aC8KfmRICAICAKCgCAgCIwLBL65tvqGb/j8LYa3FN8yq2B4yvFyxU50jhGKlGQC1Z1OZ5pkhFNppEkKqpDoiFMRt23bNjQ0NKjweIZv0mnvbRnPZEVv1yv7xgYC2i7Zc4ns9T7aNe37yJEj3aHxq1evVs8BCTuSSiRE2ficjHWSaTjHT6KYxydOel3PM+zZOMewajyV5ySd6+rqQCKURDRJwa7bNTaMbICj1Lbo/DqJUJK/TD2yb98+FRrv9XoVCU98tCKUdqcx1PduotphdmYq0t1upGXNQXZqCuZPfxnH1qahw0rtyjtKReTEK8hEolORlx4q4FK6iUyG1wetZAStFLUfJEQtF2CldDUXgpYLIeJnpwFWKgKWCwHbhaCdigAbt800BKz0XlvQSkfQTofqrXSEuG1lIGhyvwtBL4+XgoDF5kLASlXh+uHzpKpzh+xUsAVNjsUF2CRtZwFWImBd6EOOfaw+TjI13BIR8MxS5xDCryfhJ3hcGh7ITUK7PQMhTwYWm8vxKXsrDLsChlWDf86txScL/DC8ZZ5x4dzIRQgCgoAgIAgIAoKAIDAYBL7n23nDd73+NiO/DDea1TC8Nbi9yI/WXkIgnQ5wtKzTOacDrgkL9gwFZm5EkhQ+nw/l5eXqO8zfp4mkaBm/jEMQGCwCtGUqQUmCtra2qsrdhw4dUvkq+QIgNzdXEaF8JpzKvIlKQGkC7lJ6YqWb/h3JPRaGYzEghsbrYklUnjM9QW/h44O9x9H4O9odr1HbXlNTk3rRxHmY+Wmp6OfcyxQlJD9pe0wpEEmEajylD6uNs92ZSM2ai7QMN959+3nsXZagyDdFAjHXppWIgDW+8432Tnilo2WtC+fXJKEpJxlnViWiceVMnFwxHadWvIPjy97C0SVv4vDiN3Bo0RvY9+Er2DvvFeyZ9yoa3n8Fuz54FdvffRn+2S+gdvYLqJ79PCoyn1WtPPNZlKT/EVtSnkGR67cfa8Wpv8OmpKewYdaTqm2c9RvV8/v8rIi/U7/9HYqSn8HW5GdQnvEnVGSEj1/tfg71c15E3ewX1Fg4Ho5t34ev4sDCaTi4YBr2z38Nhxe9iaNL38GJlTNxek0izufMQvPaWWhZl4g2TwraTRKxyQiSjO2l9Y7bpZFncoyJgNcsBDzpSpF+3k5FhsfE//RshuErx/fMOlzjrTlhWGW5g/El5DeCgCAgCAgCgoAgIAiMCwSuW1/zjW9t2l1hFFbV3OCtrTC8tcX/e0PV7jMdneFchd0eelip1r0ZJSt01s+ePasqGLOiM510EqFUL9GJ14Qo+97Wo+QyZBgTFAFtkwO5fH6XatBTp06BRKiu3E1FKPNYMjw+kszTLw6cJFRv+5yfj/f1/q6f+JHIY+P3SPItXrxYEaEk/qgIpRpXq871HKPnF93r+3kp91f/ZjT7vsZLEp5qUBakY45QvnSiInTp0qWKLNaK0Ej7oy31h/d4tzXn9REb53a22w2Sosw36mbO0fQspGZkIW36NFQvnoWgHSZFO23mHk1W5ChzbI53IovXqq+RyszjOclY9dqDWPLC3Vjy3F1Y/OwdWPDsXVjwp7uw6M/3YNGzd2PRc/fgw+fuwbxnf6baB3+6Gx/+Kfydhc/eBbbFz/0Mi164F4tfvK+r3au2F75wHz7WXrwPC1+8DwteuDfcnr8XC7oav7tA/ebnWPji/eH2ws/VMRa/ED72kq5zLH3xXizlvufvUWPgmD744z2Y98ef4cNn78W7v/sZpv3s/8ebP/8PTLv3x5h230/w9gM/RdIjk5D5+BRk/+ZWfPDHn2H5Sw+h4K1fYsusJ1Gd9Wfs+OAVHFj4Bk6smI5zOYloNVPQ4U1TytiQl8rVlO78pUFzVndaAdpPsItk1zlRqUoOK5PD6mTmraQ6V98D6S/Y41jHQhV281ABnYhz3lScMd14wbRwhV2Bz5lVuCq/HoZdtnZcODdyEYKAICAICAKCgCAgCAwKgSX4pFHg/6phbf7bvzH9X7wu58hnf7Kp5uHDbR3BYGcHwuWIQkAoMJp+e5/njiQk+vyifCAIRBkCfdmuDk0+fvw4du/eDRL/LODDYmRULTJfLkknkni9hSg7SRhZ/3hFeRJVzrQCJJZZCGj58uVgftCioiJFPh84cECR0VTnUi05npbebI9kb0tLi3rB9NFHH2HHjh0qFQlV+FSEMj2JJuGdtic29nEb6w0TJ/memZGBOe4sfPAuox0+xMrVK5G/cTO22GtRsyxNVawnsTXWCZlLHb8i5xRBmqJydTZ7kuB542F8+Py9WPaXB7D8Lw9g5V/ux8pXHsCKVx5Q/apXHsCqVx/AmlfCbe1rD8LZ1r3+MNhyXn+4e3/O6w9Bt3XTHgZb7huPwPPGo90t941H1T7uN998VDVPV89tj/o+fxNu/F7utAuNY+A51nWdi/3aaY8gZ9oj8Ex7COteexDLX34Qbz10E9548Kdd7WZM+8VNeP3+n+LV+27CX+75j+720s/+DS/d/W94+Z4f45X7foLX7/sPzHzoZrh+HYu5T9+Kpc/fh5xXHsamxN+iJut5HJg/DSeXT0fz2kR0MJ2AN12lFehUhGi4gJS6P2YyOs2uQlFMWdCVK/VS7518f+wRqSTJ9/vexa8tHz5pl+NTBXW41lMtBOmgnCn5kSAgCAgCgoAgIAiMWwT+Ia/k51XnW4KhYAABhBCk+hIfrzocDYRBb45+NIxLxiAI9IcA7ZaEVHt7u1Ll7dmzp5sIXbNmTa9kVKQCrTcSRvb1JKuImRM3hsYvWbJEqR+Li4tVOgIqQqlCdxZM4r3Tc4u+V+zH+qKvhYpQkqG8dk2E2ratFKFUzZKA14SeEz9tX6IK7WlnGpfIXmNHYpm5V1esWIH8/HxUlpdh7+7d+Oj4CZxtakZ7MIimU8dwZMOKcDi1Zxao9ppoOUdVYSVPCjrNVLR4M7At7Rks/PMdSkFqvv0rWG//Et63Hu1uvnd+hbzpv0b+9MeQr/t3fo38dx5DPvvpj6HgncdQMONxFE5/HIUznsB6tpl9tIQnsL6vpn874wl1nMKZT4BNHSvhSaxPeBIbejQe60ls6PoOxxAe5+MoeOdRFEz/NbzvPI6Ux+OQ8Os4JPwqDjN/GdPV4pHwyymY+Wg8pj8Sh3ceicX0R2PwzsMxeOvBSapNe3gyXn5wEv7ywCS8/MAkvHjfT/D8PT9V7YW7f4LX7rsJ0x+KQeZTd2LJSw+hcNZv4X/vVRxfnYImMwPtViYCzIuqilklqLyoITNR1KMOBfN4J32DnjTAk4xd+an4sZ2PzxU04AtmiRCk49a7kwsTBAQBQUAQEAQEgUEh8CW75OfrPjoVRCioiNGg4gXGPjkw1smNyx1/b+HAl3tM+f3HibTeMGGexqNHj3bnByUZRbKEuXJJ2jFEmeQKCRXdIskW2b5ASmkCT2NCRSjzXOpclyT5qHokGcVw8F27doGqSBZLIilNReh4IDxpa5r07M3u+BnzolINy5QMmzZtgsfjUcWSmJaB+Zo1ltruNKmnsZX+gt0RC+LlJIhpezrPKvfzmWYhwA0bNqgCgkz7wtQETMugU7/oe0VdMl89Np85gf2bcnDedgOeGQiZCWizWKBpYhVlYkh9yHShw85Ew7xXsej5u5VK1H7rEWxIeBybZj2OzbOewObEx7vaE9iS1NUSn0BR0pMoTnoCxUlPYmvyb7A1+amIxn0RLeUpbE15CiUpT2NbytOqL0l5BiWup7Gtq5W4noHax/0pz2AbGz/j911sen9437aUp7At+Smonutd5yhOeRpbk5/GtqQnVduU9AxmP3MbUn9zi2ppT90aXn/yFqQ8PhWuJ9jC68mPTUHSr6cg+bGpSHpsCmb9KgaJv5qEhF9OwoxfTsL0R27GOw/H4q2HJuPNB2/GGw9QifqfePn+GLx030145d6f4M37foxZD92EOU9ORc7Lv0BZ6h9wfEUCAnluhPLSlb1NNJsb7yRof9fXbrlUETh+Z4e5FP8rfysMnyhIB+U4yY8EAUFAEBAEBAFBYBwjYBb/3LXzYJCuWzDUCRKk0akf1W6m9ANBgAQpK2mTrCNxMl4IooFc+3B/h1iS/NAFa6gILS0thVblUT2mw5OFiOpJOA2UgCNuDO0Ot0xFKpMIpSKUofElJSVoaGjAyZMn1X2gSpI2z0Xbut4ebnsYyePz2vhck/wlCVxfvx1FRVtUkS7mT9UEvBO/gWIu3wvbaiR2JJaZcoAvOVikq6qqCrpIF5W5kQS8tj+nXdAyO9lazmHfVgtnbDc6zBSl4CNJRQVpf+TG+PwsBR12Gk6sSsCal+7DshfvVyHshTN+heLkJ1GW+jTK0p5CWepTKE19Sq2Xpz+D8rSnUZn2NKrSn0Fl6lOq53pkq05/BtXpv73QMn6Lmozfd7XfoSbD0dJ/1+N71Rm/RY+mj6P3c1sdj8fU679HTebvUZ3+O1Sl/1a1irTfoZpjTXtaFXRa9Py9yPztHXCz/e4OZP72dmQ+fVu4PcP+VmQ+dQsynrpdtfTf3Ia039yKzCdvgfuJqUh/4hakPnErkh+/DUmPxSPlsTgkKvI0Fgm/jMWMX07B24/E4e2HYvHGA5Mw7f6b8Nr9/4m/3PPvePmef8PrD9yEuc/chi0pv8OR5TPRbqeBeW/Hp32NvTD44bwPATMFLXYyWq0UYJ0LWwqW4F89hZaxxP85o3jPtd9eWfEFw/R/0QCuGMcej1yaICAICAKCgCAgCAgC/SPwSbP8589sqw8ysB4qzB5ckyXKENBOeKCzEydPHEedvwZbi4vg89rIWbMac2dnYVbCDLz++qv487N/wpNPPomHHnoIr7/+eo8CVlF2WaM+HE1m6F4rbyMHRmXezp07sHnzZrBQEgkTEidUgzoVZkIy9U6IknQiNuyJl97WeHGbyjw2kqILFy5UZBSVkAwNJyFIYtBJhEbeo7GyTVvrrzmvg9fL/LSsGE9ybtmyZSp8mwS82F3vtqZtSvfa5vR2ZM/PXS6XylVLXJmflurbnTt3KjUoX4TQ9vQc7Lw/A1sPgvEZre3t+L/snQd4FNe99jfOvU7/4rjcGyc3yU0+f3GMW+y0mziJ4+vYwUgCTBFChd67yu5KdNOLegGBVqIXm2qKdmZ2JZpNVRfqFNtUV0yXtOX9nvesRiyLQNgGrHKG5zxnymp3zjtnlmd++/7///fzd+Acw50bQ3sJp/TWtoGOS899yUJUSgLcWgJqlWTkzB2ONyf2wbYZnlD0vYmjkJ8WjuL0CAEcyxcb4d3KFkVBb9zP9fLFkajIiEBFBvsv1yotUfBuFRlRN7yXftz3mOfzm/pc/T14jlGwzuiPzIgeyDQGITMqEEuiuiMrqicy2SJ7iHWxHd4DlvAeyIzoKZqFQHVcoGjp43piwbhApI/rgYVje2DB6G5IHfW6cJ+mjOyG5BGvI3FYV8QP7YL5QwIwa5A/Zg7ohOn9X8Mb/TpiWtgrmBbyEmaE/ANpI7qicOUcOHZaUK8mwqnEicJO9bJwU5uDxkxpwe+aWi0RvBeZq3bHrrdqH7GVnDLsKjvzoFZ0yrDr2HGDUvLPWz81yKNSAamAVEAqIBWQCkgF2rAC99tKuvTeWVx/hVTU7QLDACUgvb3H3nv5KgKVAwcOoGuXLvB77V/o1PFVvPbqP9HxX6/g1VdeRsdX/yn2+3XqiAC/TggICBCN7sabQb97ef6t4bNYoOfDDz8UYIQORUVRhGMxKytTQLvU1Gth3b6Azxe6yO3r4RX1YtNDlAlB6XYkjGJhoPz8fHCufvrppyIsvjXMlzt1jrw/CYBPnDghQOjevXuxdetWAeEJQX1TCsi5d/3cau5e41zT5x3TMlBTphygxoTOJSUlIi0BfwQhBL3TC9/R4XLidHkeTtmXoY4gqqG6+N10jLW099YBKeGbqKquJaMgZRzWmnph87RByJ07BPsSRogQ9mJCUIsJlZkmVGSYUZHB3tMqLWZUZUb7NBMqLcYmW1WmCbfTqrPM8G78G9/35D7Pa271njeeh+fzjTiQMhZLo3piiSkIS4ysct8Dy0yBWGbuhaWmQCwxetpSUxDY9O2sqEABVDMjA2GJJEztCUtEYEPriQwC1LEeYLpwTHcBTdNGdUPqyNeRMqIbkoa/joShnRE7yA9zBnbCrAGvYVrfVzE55GVE9/grUof54XDWRNTb0uBQEuCQgLTNAdKmvg/O5yzCRm01DLayKwZbvvsJW+GVXygH/NrwI48cmlRAKiAVkApIBaQCUoFmFLBVPP13e/6FTx1OxqZ6wuslIb3Tz8hf+f2Y085kMiEgwB9dO/ujc2d/dAnwQ9cu/ujSmX2A2M9j3A7w9wdDbrlIQOqRn5CZofEMiyUMOXnypAjVZp5GAhOCJ91JxnW96Y5Hb8cejzUHZtrTcW9t9HFzHx22dNrSEcpcjQTPzJHJ+XyzRXdX8jjXW/vCMfAeZD5UjpsQ+OjRoyAIpRs5MzOzEeAR5lE/zq+m3MlN6azrLXsPONU1oq56WgabzSZAKHMD+xbo4vzi9dG/J/X5p/dfdf7Vulw4c7QKZ7QlcGgp7RZAMcSXkNSlJqHOloajq2bgLVMQNk/tD9vcodgXPwT5KWNQlB6Fw4vp5tQhZFNA1BeQeuBmUyDUF3LebLupv73Vvi/zPuVLxmNtdCCWmXphWXQwVpp7Ybm5lwCky6ODoLdl5t64oZmCsIzg1NhLtCVRvbBEuFDpRA1EVmQgBECN6ImMCLpNeyKdDtOxPZE2ujtSR3VDssht2hVxQzpj/iB/zGH+0j6vYHxYJ8T0fAFvRQfh3NYEAbBl6H3bdnQTmGJbHC7ZFmCebRN+rObhG/aSeoNSGtjMU4M8LBWQCkgFpAJSAamAVKANK5Bb3ucXW/e7j5y/JJ4DRRa/1s8kvuozbYv5ezqaGGZLp52/vz86BwSgi4CgBKFNN3+/ThgxYoSAgC1mIHfpRHSIwV5fqJmep5GO0LKyMhEav337dgGN6VwkRCGEorOMUEoCzy/uytN1o5belbt1Vx7zNBIG6nka9evT1vqm5t758+cFCGa+yp07d2LLli2ioI+nUNKihtyqnhyrcu7d/tyjVnrTYbKeI5QAntC5vLz8urQMd8MVertz2MXCWafew8kd63FVSQWssaJQSr2a0i4cate51pRUsHK6W03EmfVz8Nb4YGya3BfqrKHYFTsCB5NHoXDBOBxeRDhqRHWmETWZkajOvB1AqsPUlt3XLB0PbeYArGiAoisIShvWr++vB6TLzb2x0hR0XVth7AW9reI638tIgBoEwlPhOqXLNDyw0WHKcHw2huKzAFT8UH/EDuqE6QP8MaXPvzA56G9IH9YJZzbOb3/zszHtRdsHo/p9Waem4YqWjgtaCiZbt8KQU3HBYCv8Rxt+4pFDkwpIBaQCUgGpgFRAKtCMAjurwh625rsOnPxQBNeLAMNrrOl2nwPl6+6SAi6XU4CWkJAQDyDt3Dwg7dm9mwhZvkun1CLelm4vgmOGxdMNeurUKVRVVTUWS2KuxiVLlggASlcoQ2t1EKUDFum4uzmY0jXSe2pFRyMdeXSDEvixajyLU7FqPIsl8Vr4LoSHujPP91hr3dbnHsEvATArlzNHKOFcdna2AKEExjcLjdcdjnov5+H181Cfc+ypjTeAZ5Euasyq8YTP1P7cuXPiu8B7PnlDa+9179fc3XVPNManH3+EE7s3o1ZZAJeSCLc1CXWqp4K4DinaTS8AaRJqt8dDmdYX6yaEQp0xGLtiR2Jf8ljkLTSieLERlRlGVAk4GoWjmVFtCpAS9h5KGYtVxp4CjBJq6g7SWwHSFQKQ9sJKU9NtdeP+3lhlJEj19Mu9gWlkEDIjPLBUOEtHd0PaqK5IHt4ZiYM7Ys7AjpjW7zVMDHoRKyK64fL2eOi5SJkSod3M03Y01jptPujsRnYaPrRbMMKm1j+s5M81aMWdDTtrAn5qL3rJYK98ppmnCHlYKiAVkApIBaQCUgGpQBtSYFdVH4Na7FpdcwZwO1Hrrpdl7O/uk/MXene3y4XUlCR0DvBDl9uAowH+r2HBglS47kIuvS904l/wxTpI02Eae++F4cmfffaZyNNIhxiLqOiOUIJQwjsdqEjgdD1wak4PXTc68nRX6LWw+K0CRjFPI3NkEkbxWujXyfsatdZ1fSycg3rTx8JthsUTADMsvqioSOSt3Lx5s8gRShCq66vrqG/L/sZ56AuFqRmb7uSmZoTw/IFDVVXs378PFRWVwhF68eLFxiJdvC4tdnG74HK78MmFi3j/gIYrN1Sob/tVw50KC8HoLUE4R13WFFxWF0KdOwxvxgRDmT4IO+eNwP4kVqtnQSYTqiwm1GR6N7pIvbdb9/rRLBPKM4x4k+H05iDh+iQkvbHx2LV2MzDa3H7f911u1HOZ9hJh+AvH9EDaqNeROqIz4ob6Y97ATiI36fjAF5G/eAKgJsChJuKquqChmJgEpW0JFLvVBJH2gsWbLmuJqLZnIFjb4/y3nMMOw84Kx49sxVcesJcXt6EnHjkUqYBUQCogFZAKSAWkAs0osKPqr4acsiuzio+L5806SEDakh68Dx7YL3KN3iyc3nt/Z/9OGDZ4IE6dPNGShnDb50JHKCEIYRTDs+kQo1OMjrF169YJcEIQSohHoMImodSNEOpmYE4HUbp2hFXLly8X2jIP67vvviuckHTlffzxx+Ja+OZrbNFg6rZn2o0v1FMynD17VjhiWTSKDlkW8qFjVk/LoENkHSTL+Xd788/7nuU684OuWrUKmzZtEkW6Dh48iMrKSuEEJ4SnG9k3NL61zD1WrD9/pRYnC3bhU3URrrbDcHoPICV88UBSVtB22dKRlxqF1eODsXXGQOyYNxz7EscgP5Vw1CiKMVW3IRjaNNg1oiorGrbZg0FYSYDZHOS8U8fpMl1lYjGoIFEkKiuqlyj2lDG2OxaM6Y6k4V0Qx6r3A17DhN4vwzp7BGBLglNNAq8fr2lbgoNyLElw874U1e2TcFVLxFUtCaXaUgRYd+P7toP4L/XgmYfs5ZXNPEXIw1IBqYBUQCogFZAKSAXajgKPaOWdDPbDdYH7ywQ1cLKO/fXmvRtpgtxzVxUgCGAjtBk9agQC/DvdNN8oAanHXeqPHt26wm7XRKqEu3qCt3hz/dyb6vln3E/HHsEbYSgL9hCE7tq1SxSsITShI5SQT4cqOoTS+5sBwPa2n3romujOPL33PkZd9DyNdN0yFLyiokK48pgrkzCK18V38b6Gvsda6rb3OXuv83y5reen1QslsWgUC/gwxy8LdemOUM49tubmlK5/c69ri8e955jvOrXjPs5Hzj2GxlNn6n3s2DEwNzDvf18A7zuvvK8h11vyop8fx3Ssogyfq4vgUuJw9QYHadt34emA1KEkiZyr1KAiaxLejOqBLdP6I2fuUOxNHIH81PB2BEdNIACuyjSjeFEU3jT3wPIG9+idgqC38z4rTL2x3NRb5CtdZuyFJRGeYk4s4pQwrCvmDPTDlOCX8W5KFNwN4eYe0E03adufu+1pjOKHCwG/k1DfAEphTcSunLV4Stv/iSGnuP679sPlbeeJR45EKiAVkApIBaQCUgGpQDMK/FIrDzPYSl3P5B5q4KIuoGU/h7bkZ+Q7em50VwX4vYbXuzSXd9QPfp06YtobU3D16hU4XY47eh5f5c0IC+gIZZ5KwhG73S5cYwShdOXpQEoHLHrfFoHS3RgT9WJ+VeZZpTOUetJtSxjF/KA1NTWgK5IglKHxBITeIeVf5dq2tL/VAZV+XswRevbsGVGkS88PSm3omiW0I7zT55ve341r1FbfkxA0NTW1ce7xfmbqARalYkqG48eP46OPPhIglD/2tOW5p8853lsfVh/GR7blwnHnVONRr7b9kHpfqCSKMSmshp6COls6TqydiQ0TgrHljQGwzRmOPYkjcDB1FErSo1CRYUK1xYgjFhOOtHEHqafglCeVgHV6n3vuIm0KoC6PYtX7nkgb0wOJw1/HrAGdMLf/v3B2/TxAiUedlirmsHSQtj04rANSukjZmI/UoaahTkuC1b7e8Sslz/1Abv5HzTxGyMNSAamAVEAqIBWQCkgF2o4C/3dHeS+DvcTxX7YD+MTBEk0SkOoPu/ei94U6Op0+deok/P2Yd9S/2RB7Okh7BwWipqZaXD8WdrqTC89RP0+9935/QgG6EBkay2JJdISykjldecwnSEBEmKKHxBNGeUMj323vY3J9USPE00PjqQldtmvXrhXFkhgazwJVdOURRPF6eC/6NfPuua5ve7+2ta0zLcOlS5cEhGdqAEJ4RQEZUCgAACAASURBVFFEWDzDuKkV5x4b1+Vcu72QeGqlA2RdP/Z6oS6CZuYIJYSnI5SF0vhjyM3mFPfr87KtzD3PvcJ77dovimdOncQHuevgUhLgVBNRq6aK3hcgtvVt4Thk7kotFWc2xWHLhGBsnNIX6uxheCd+DA6ljkXxonGoWBwl8o56AKmxXQDS6kyO04i81HFYYQrEMlOQcHQub8g52hTEvNP7GG7PtsYchFUiL2kvLArvgcQR3TC932tYEx2COiUJbmsCarU01Il53PYAYVu/D29nfB4w6gm3d6opuKKlwp09D1fsyVhpX4tva4dqDbllmb+0Fy/9uVay9NHc0mWGXdVD285TkByJVEAqIBWQCkgFpAJSAW8F3i74iWFn+Zmfbd2Hws8vMg71pg+5rQ2etOTz1YEBoYE3VHC7HPj83GeYMmkCOgfcOrRezz/q7+8vXIN3Y7w8Px1s6O9PKEUQyjyN27ZtE6HJBCc6gNLDvLkt2+1r4K0bXaHJyckCKtOZx1yY1JuFklg0iDDKd+7o16e19973g+9YOHYWS2KRro0bNzbmBpUO0NufZ973pA5BuY/rhKCce3SGUlOmHaAb+fDhw8INWlvryQ3a1PeC77VqF9tuh/j+driB8x+fRXnuFsiK30mACNdNwTk1FVunD8CGSX1gnzUY78aPxKHksShOi0DFYqNwjjadq7N1F2O66ZgsZgGBj1iiUJEZg23T+nvC3c3BWGbqLarPszjTnQaizb1fZlRPZI7pgvnDumFqWEccSjPBZUuRIfXtLKUAf9RhYzE1qPPwWe5izMhR8NT2A/iJtRC/UAtxX04ZnrWWrPR+jJDrUgGpgFRAKiAVkApIBdqMAt/Wil822EtOfSv7IDYfOyUB6T14qidcIOg5c+a0cP7t379fVGRfs3olsiyLMW3qZPj7vYaudI8205ifdPjw4WA4sW9RkzsxFLpC9crdDPknrCM4IUAhSPF25nG/N+TzBjFy/RrAok7erjxqRkeo7srbt29foyOU7kjfxReu3woo+v5tS9/mvcExnz59GtXV1cIRqmmayGFJRyhdtEwnwLmnzzdvyCfn2bV51pQW3nOP6/xhgxCUsDknJwcFBQUiHQZztDIlg++ih8nzOnFpS3PPd6y3te12gwlNLl68gBPvbMMlLV1CJUIlJQWXrCnYOX8I1k8IgjJzMPbEjcChpLEoWRCJcsLRTDNqssxtqkr9TcFoQ+oAvQjVUQtzkcbgUFok3ozWCzWxan1vLDMTlOr77k1PQLpgZABmDwrAvAGdcHr9PDg1CUhvx4HZll5DOOpSE3BVXQRsTwS2xeKybRGmaNtgsBXDYCvAE2oZfq2VrGgzD0FyIFIBqYBUQCogFZAKSAW8FXgopzTMkHPYbbDmI6mwSuQhdfuE6N7Wg2I7fREBgQ4JCA24zp6NLr/Lly/hs88+E84/gkaGpa5evVqAREIeHfQQZmQsXoSFaSkI7h3YLBglONUBakVFuVBfP487eSkYuk2QwtYUcJH7rgGppnTy3qeHJzM0no5QhsYTAjJH692A23dyHnzZ99LvD++eY9Wrxn/88cdgaDxDta1Wq7g3qBlBqDeAl/Ps2jy7lRb6farPO8JjNsJlglBCeKYgOHDggND9woULjd9fX/Yat+e/c7mBuquX8V7eLnxGqKDMb9eA1Kl58q3WagtFxfp14wOhzByA3fOH4yDh6MIoAUerLG3UIdpMDtXqzCjUZBpx1BKNI5YYlGeaoM7ojzXGnqLC/NcBSJcbA7FwXA8kDw/AG/1ew5KIQNRaZTh9WwKftzsWAlJY41GvLECtmoJabT4c2lxcUjMQasvFfyv7YcjNh2FHpQSk3g9Scl0qIBWQCkgFpAJSgbajwH8QkGrFLv46bNpTiHpWCm7h1YJb2gM5Q87pCCXoYj4+urBYjIiurJUrr1XGJvShc1CHF76gI9OSgWhTFLo0W5TJ4yz1e60jFqUvEHLocPZOa0MnGeGKHkLve85y+1qOS15f6kG9WITK15WnF6zxzdWow8M7fe2+7vcjCPXOTVtaWipC47dv3y7yp9I1q7s/dUetDvjkvGoeiFIr6qZ/r1AzarpmzRoB4Hft2iXyAb///vviRxq6zPldpf+Q4j3v9H1f95xpbZ9/tb4eZ0oP4BMtS1RrdyiJ7RqQ6iDmcLoZG2OCsX3GAOyMHY4DiaNRsiDCA0cJES0mHLUY25V7lO7SqqxIVGVF4VhGDI5lmFGdGYGihRHYOD4Ia0yBwkG61BxyTx2kSyN7IGX064gd0gmTQ15FzvxRcKtyHutzuT31TA9ST0iqxMOhJIscwlfVZLi0RHykLsZANRePaqX4jr14nSG74BGDUv6oYUPeo4YdZT/+r7f2fqftPBnJkUgFpAJSAamAVEAq0G4VeEIrDfumrdhl0EoQbDuI8yzU5G45VdC/jgdmHRx4QwOuEy4Q+NARSujAvHx6dWy6AvUQYIafE1r4wh7fbV8IFBc7D4E9ujU6Q28eXu+Hzv6d0K9vKC5eON8IPO6GVgyzJewjyPI93/awrY+b105vHDf3E0ZRG6YeYHgyCwTREXrmzBlRuZvQuqnFe355rzf12q9zn+/89z0X/dwJfAnfeF988MEHomr8wYMHhVuajkXqRO10x7T+I0F7mD9fdYz6nNN7zjv+WMFUF2+++WYjCKU7nVXj6cjld5Tv4n0teUy/dnrv+3q5faMCvJtdLMjk9hQzrHM6cfbIYZzIWYNaJUVApTqlPYYlp4hq9ayI7dRScWzFFGyKCUL2tP7IjR2GfcmjUbSAOUejUE3naFZDHs5m3JbNhau3xuPVWVEQRZoyzDhiMeFIZhSOZEXjnfnDsdrcC0vNQaLdixB75jpdauwFy7juSBnZFbMGd8Hsfq/g+MqposhYewKDcqwexzABaa3GivYJcFmT4LKmwsXK9loCHNp8lOWsRTdlL36uln1uyC0pM2jFhww7j5Y9vKe88mfKoS7t9kFKDlwqIBWQCkgFpAJSgbajgA5I71NL8KJ6AKdr6wB3/Y1Ph+1sD+HW+fPnRWh8WVlZk863rwo/vP+eAGTokMHo4t8JrEp/czjqCa1neH1hQd51FZTv1iUiAPQ+1/awrjvzCLoJpFauXCkKUu3cuVO48gij6BjWXXl6bkZeA18Ydbeuy714X9+xEJjTVczxl5SUYPfu3QLSrV69RoBQasW53B7myN0YI7XT5x77rKwsAUKZfoA/xvC7iIW6CKOZpoA/2twt9/i9mF+t6TNYq56QlD8fOl1OfHzyPZzYuR4XtEUgHHQrCahT2yMgJVxJFnD0g9VvYGNMb2wnHJ07BPsSR6FwQTgOZxhR1Q4do7cDcY9mmlCeEY2NU/piqYCkPe+qg5TV6wlglxuDkBXVCwvGdPOE1w/sDMuYLqi10j0qHaQSmnqgKcPua5mPlj/+aPOwb8dK/K+yGwatAAb7QceftxfBsOs4DFppaNt5MpIjkQpIBaQCUgGpgFSg3Srwc60gzGArcj1gLcGP1QM4fPEy4KJDpvUuvlCHI7mZU4qAgXn49KIwLJjEojAMj2bOPovFIoAPYQWbN/zR1/X+ywITusKmTZuGrl073xKM6tDU77V/Yd7c2XA5CUfuvtuX7sivOsYvq81X+Tvd/cleX9ffj+PRQZSeB5ZOR7rytm3bhj179ggAqINQFg7yDY33vkOamnPex1vC+u2eI4Ebx0s3IlNGFBYWNoLQt956S7gXdRDqfV9QU1+ddb3bY6/fM76acD/BO+cdex5fvnw51q9fL1y3zA9aXl4uQOjnn38uHKH8nvJd9O80vfc9LrfvsAJuJxxw4zKAcx+fwck9b+OStggMq4cSJ1xX7RKQCudoMs6+NRNbJgZjyxsDkDt/BPYljkbhwggBRyvbYUGm24GjntcYUZUVjbwFkVgbHYjl5sB7AkiXGYOQGRmItFHdED/ED1P7vQbb3OFw21MlIG1n1etvBYM9gDQZtaxsn80cy7Gw2dbgd8pufFPlc8NBGHYdhcEqAWm7fZCUA5cKSAWkAlIBqUBbUuD/MAepvcj139YSGOyHoJ39+A4/Vd77t9OBAXvdXUWHHyHDxYsXhfstPz9fgFCGAC9btqwxx6YvBL0XYCc5ORnBwcHoHNB81XpC0r59QnH2zJkGP1PTYdx3UnVqRV3uhRZ3+jN0OKUDUR3i8ZrTGUsHJFMlMCzeG0Zx7rSlRb8neD/o9wR7Ql/CUIbG67lzqQuBHSEo9fPW7k5fn7b+ftSOjeNkT02ZloEQniCUKRn03LR057a1edeW7iHADZfbjQsXzuP9AxouKOnCNcp8fVAShIvUobTD4jZaMj55ez42TeiFrVP7wj5vOPYlj0FB2jgPHLWwYn37LMp0O5C0OjMSbDVZ0dg1fyhWm+6Ng3RZVC9YwnsiZUQXxA7qhBn9XkXNymki32R9e5zHEoo2mT+ZgNStxAtAelVNR52ahjotGTuUTeiQnQ+DnQ7SQhjUgyFt6dlIjkUqIBWQCkgFpAJSgXaqwPdyCgQgfVwpPWfIzfto6fETbeKZlq5QVscm3GPBpA0bNghHKENWCX10EKrDCwIMHabdS2jDz4yMjEJAQAC6dGa7NSQN8O8Em6Y2XCNCvLsL8ghsampqWiQg9b52OoDidWUOWD0PLEEfw5PpDCaMOnXqVCMI1WGhPuE5Vu7jogNF/Vhr7zkehsZTA2rBSuZ0LFIf5s7V5z411XXV+3t5P7S2z9J143nTEZqSkiLmHreZl5juazpw6UQmCOX3EkGoDqn1eeY7F1v7fGs753/tO5bfDLVXr+BE/i58rC2BW0mEU0lAvZosQusZZu9qF0WakuFshEnJOPd2LDZPCcHmqf1gIxxNHIEihtUvNqIyi4WICEdZvV1C0qY08FS2D8exrEhUZsZg65S+WGG8ey5ShtiL/KNRvbBobDckjeiM2f1eFS7Sc9uS4VLiwFyUt3IVtuhjzJkpzv9aqgDeo95NpIRQkuEULQlO3svib/S/9R4/9zW0xvfm8faRhoCu+Ho1RRRuqmMqDZWpROJwybYAG5QNeFA9gF/Zq/Df2fmJ37EW/NmQUxzw6PZD3R+0lvzZMBX3tdNHKzlsqYBUQCogFZAKSAVaqwK/1krD7rMXuQ22orPfsR1GdElNq3q2ZfV4hgITQLAwDJ1ZdAcS7ughrC0R9CxelI7MjHQkJcShR/fX0VUA0lvDUf9OHTE+JhqXL19pBHn34mKdPXu2EZq1FIClA272TIPAdAhMi5CbmwtWS6cjlDka29KiA1wdqrH3XrjNAj10whIE0xnLHwfokm6ugFhLua4t8Tx0CMrvER3As+d+6rp69Wq8/fbbIk8xf0zg91FTIfHe10qutwYFGgoyiaJMwFWnC6cri/CJmgG6qurUVAEOGuFJa4ZKX+jcCZYS4FKTcH5bEqxv9MWWyaHImTsY+5NGo1BUq49Etcw5eltQuDozGlWZBMkemFyx2Ii3ogOxxtgDer7QO1u0KQgMr7dEBiJlTDfMGxaAKWEvI3t8CBy2FNSpBP/egLCVrYtCaQSacQ2N92oKarVUkUuzVvP8oOHOTgOsbMmAktjw40ZCA/j0wNV6LR51AgjyPVjhnaB1IRxqmiha5LCmwaHyb1qZRl/wfDluAmR+77ERDrutyXBbM5CpbcC/WfPx3V2H8X9zK2DYV4bf7SzD/9l5/IhhS97PW+uzkTxvqYBUQCogFZAKSAXaqQIEpAatwGXIKcb3lZITffaX1l2PXVr2gyxzRjKPny8E9d1uaeBlcfpCZCxaiEED+iHA7zV06Xzrwkw8HtK7F2pqqsUF0Z2Od/vqELqxEBEh5NelIa8lG4EUq3fTDfzuu++iqqpKFKuhI08vkqQ78XSIeLf1udfvr4+L4yUMPXnypAiN3759uwjd1nPm8lp53wPe61/XdWxtn6vPO8JQnjvdtlu3bhV6v//++yJdB1MU6G5Qvec1kktrV4DXUNSsFx59XtOPjlfhPfsaXFFSGwoypbbLokx0yRKWXNqWAG36AGye3EfA0XfjRwg4WpZhQpV0i94WHKWj9IjFiKMWE45lmnGE25nR2JcSidVRPbDqrjhJPdXr08N7IGlUV8wZ6odpIS+h2jIRDlsy6kUV86aclK0EAja6PBscpEoa3NYUDwglDLWmwK0koV6LRb2aiHo1DfXWxahXFoh8wqIYEdetzLmZ6vk7NR7Q5sClzIBTnQenQjA6Hw7Rt31A6guAqafTmoLPchJxXl2K2eomGGxFMNj24e/bymDQqpyGnfmnDMrex9rpo5UctlRAKiAVkApIBaQCrVWBX2rlYQat0GXQ8vAd+2G8tOMQLtTfWBCkpT7usqq4DjK8AYzu+vLe15LWMxYvwoxpU28DjHpcpYSoixctFJdBh2T34pron0WX3J2AbL7XRb92es8cjYSgLAZE6MdiSXRCEgSeP3/+ls681gSmeK46UGvqOvIYXYh0SDM0+8iRIwLM0SGr5wjlfPZOJ9DU9aHeTe1vSffC3T6XpsbPfQSf+jH2hMuEoEw9YLPZGnOEfvjhhyJPa2uaX03NKbnvCyhAyO12o54V690uXDr7AU7krsVlNR0uEUrPMFM6SFsxSPqCLjIdkrjURFzcnojd84Zh86Q+sM8djn1Jo1GwsCGsXsBR820DwqbCztvTPgJStmqLCdWZMaiwRCNvUQw2Tw67Sw7SXlgaGYj0cd0RP7ILZg3qiPhB/0K9ski4A2s1hpy35nndEPrOMdBNqnic3gwTr9c8AFikEBBwMxkOLR712jy4lHmAdTbc6mQ4tUg4tRFwKr3hUrvAob6CeuUF1Kl/hUuJgEtZiDotFk4lVXwf6PdGe+ldSrJw49ar81Fnm4vz2mLM3mqHYddB/EopxcNaCQw7ivMMO/Iebq3PRvK8pQJSAamAVEAqIBVopwr8kg5SW5EApPfZiuufsh3AiYtXv8CT5Nf7UlbZ1sNd7zZo+Srv7w1kCAEtlgwEBwWiK3OOdmk+92hoSG8o2dvues7Rm13N7OzsRpj0VXUgtNNhFB3AW7Zswa5du0Ro/OnTpwUUbOswiuOjC5SNDljmpiQI5XwuKioSgI7aMGeuXvFcdzJ+Ff3b+99y7lHTlStXChDK/LR79+4VuVkZGk9HqFykAqIgEzyA9MKnH+Hkno24rC705CpU6Drz5DRsL0Dk2jiTcWFbEnbNJRwNQ+4cwtExolp9mcWESlmQ6QuD4eqsaJF7tDDdhN0JY7Flaj+sjwnCxkmhWD8x7I5XtF9h7IUlET2xYEw3xA7zx7R+/8S6iX0A2yI4lXjUCUCa0orDxhPhEHCUkDcB9dpcONVUOFWOKRYObTZc2hRAiQCUYXCroXCoXeFQ/gmn8hc41OfgsHVAne1xuNQnAOU3gPo43Bobt/vAbV2IWi1egGT+YHLt/mgv64m4qqUC2Um4YpsHZ3YiPtOWYoCi4N+1A/i1WoAHbeVnDVsL/5/IQ/rWW980TJ16n8xJ2k4fNOWwpQJSAamAVEAq0JoU+GlOVdj9tuILBi3PabAXffBrdT/2nfm0EcQ1Bos2rrSsh+dz5859baHfOmzydkUSYhFosfE486EyByRBzL59+1BRUQFCwPi4WHTq+GqzRZlYuKnb610xc8Z0bNm88Z4DHB1U5uXl3bRQk/f4CYL18euuPMIo5gdlPkzmiWVoPHOEEgoyTyghof45+uzSt/Ve398a+puds3d+0MrKSjEffIslcc54w3Su6/PMe13fJ3uPXrpm+tyjLgSha9aswebNm7Fjxw5RLOno0aMiR+ilS5fEvUSnrvfCa+fdvI/J9bargOe/t+vD6l1u4MKlSziWtxvntUWikjNDyz1wtDUDpC8GcUTeQRaf0pJwOTsJ78SPFmH1tjnDsT9xDIoXhKNscRQqmUMzi4WYjA2tfRVl8uQQjRZFqTyFqegI9ehxJJNh9FGi1dAxmhWNqqwYlKZH4d34kcie1g8bJgQLILr5jQFQZw5E7rxhyI0diU2TwrDa2BMrzCyu5CmwtMIcJAotfZncpMuMgVgS3gNpo7pi9uDXMKn3P1C4OAYudUFD0THmIP3yDlKnGu/JVSkKIHkcnHRxXmvc5/3+CaLwD4v/6DkuWTTJocajXmXBKBZC433H/KjsOX/59yniPPlal8iJGw+3Egu3MhsuZSqcihkOdQTq1T5wqwFwK/+EW/0znNpzcGpPA+rTcCtPAaJ1AKxcf9qzrT4FsIntx4HsZxqO/xZu9XW4lVTUEQyqsSJ831Psibl56b71NIJTT/EnjqVtheFT73olFVe1BcC2JJy3p+KqLRYfWS0Itb4Dg1IFg/3QZcOOwiUGW/EMw44j6QZ7xeQfKUXm1vR8JM9VKiAVkApIBaQCUoF2qMB/5JSH/Uwru2KwFx435BTgye37sOT4WQ+wcgEMtneTIbRQQErHFwul3EtQRBijAxn2elg4YYzuhqQL8L333sMnn3wicnh6Q7MTJ07g9ddfR9fbcI6yuv3w4SPE+AgaGWZ+Lxf9vHnOHCt19h0/ASmvgV4oiSD0wIEDAgazWBDPmS7Jtrbo2ujj4jbD4glCOWaOvby8XGjBkG3mTmUIN+eLDvK8w7zv5RxubZ/FOeY777jN/UuWLBEglPceQWh+fj4IQllc7OLFiwLA69dI9lKBphRwip2eokxuuMH/8uquXMGJ4v04ZV+JOi0ZLjW+XTrFCK5cWgKuKMl4N2E0Nk/ojZw5g7EvcaQn5+jiKFRbZJV6AlIWW6ppbASkZtRYTDiSEYVjlkgBSMvTI3EoaRRsMwdg08QQrJsQgk1T+sI6axDsc4did9xw7EscgbyUMShYMA6HUkZj88QgLDf1wnJzLywz98ZSc28sNwd9YXcpAWtmVCCWjO2B1OFdMG1gR0wNegkXtsTCqX0xcH4z1yTDr13WFLiUFNETZHp+VCDcpPs6yZPrs6HYjwd2esCn5ziBKIEiQWqaB4YKl2Y8nFocnOpsONWpcKlmuNQxcCkD4WYovNJROECd6h/hVgkyn/S4P5Un4VaehptAVO0At/qE6GHl8SfhUp9EndYBTq2DB45afwtY/wRYGU7/Ghzak3Bbn4db+zVc6rNwqP5wq0mimFW9Gg+XNR0ua2pD45g5/iTRO62pcIrcpgva7HeHXtCrntfImoiCnHXolb0bBq0A9+0qw31q4QnDjkqH4Z1q3KflFbTDxyw5ZKmAVEAqIBWQCkgFWpMC/yenNOyntsMwqAU2g70Av1TzMPfwcfGASCgq2GgLBqR0gK1atequAVIdChJkpaWlCbBFVyirVu/evVvkx/zggw/w6aefChBKN6SeW5LAjOv6tr4eHh4OP7/mijJ5co/27NEDycnJYnwMS6fz8l4vHAdBk7crlq485n8tLCwUMIp5GvkaAkJ9nPw7XQP2bW3hOAlCef1LS0tFvtRt27aJ/KnMo0oQqkM9Hebp86m1Aco7eb66Frd6T10n9jpMJgzlvc7ctCzSVVZWBoJ73nuE0nrKAv1+0+ce511bnH9t7X76OsfT6CAVvwa6UO+ox4nqcpzKWS1yjdIJ1h7zjbJaPQFprZqEPfOHYfOUvsjVq9UvjMRhUZDJjJosmXP0qACgHghKt+gRglE2ukUzY3AoeQzUGQOwcWIYNk8MwdbJoVCn94dt7hDsiB2BdxPGYF/yaOSlhqNo4TiULqa+RpRnmpCXFo5143tjlamHcJIuMxOYfnlAahndHYlDAzClz0tYZQyGO2ch6oVr86tCUqaeSEN9Q35eXzDq2WZF9Hjxg4OL8J2V0ZVUOK3pnp65PRkGr04BrFFwK0PhUoNRr/rDob4Ah/oHuNTn4FSfhVN9Bi71GeEEdSsdAJXtCUB73ANHrR2A7GdFqLxL7QCX8lu4rX+EO/tPcFn/CJfyIlxqJzi0Hqi3DUCdNgYOLQZOZTqcylxAm47LaidctT0Lp43v2QEu7X/gVmeIAm1XbXGo0xJFPtI6jetMUZAg+lqbZ50guT18d1yxpeCCjU77WSi0Z6JL9gH8t1qG+7Xikn+3F5415BbBoBXta03PR/JcpQJSAamAVEAqIBVohwr8MLfq5QfsxRaDrfAfhtyiRT9UC7aPza9xXGF8odMF/vNQ0q/z8fXmn03wwcrSN8vPSLhCUNUcjCGIYSMEZeM63X56aDhDzFkoRy/YolevvvmZXTviDWoYat+pUyd0DrhV3tGGYwH+mDp1auP585wYms33u9fAh9Dp+PHjX2r815RoeWu6ljrUZe+7EL599tlnYOVyQjkWjiKkY45QHYRyfnEO6o5QXqtbzbn2fIygUx8/ddJ/fOB9x3WGxutFupgflPCZ2vMaXLlypcmUDN7X7F7fG96fLddbuQL8bnXU4qMPjuJk8bu4sms5YI0VhVhYlOlmrrm2up8pBa6qKXgndji2TAprLMhUuDACZRlGUa1eDydvT4WVmhrrkYxwiMYUA0vGoyIzGvkpY7Fj9iBsnRyCTROCsWlSH2yZPgi22cOwa95w7Isfif1Jo3EoNVzkcS1ZFIHDGVGoyDCiMtMkHKlVmSZUZkXjUMpYrIvujjWmQCxrCLf/oiH2dJBmRPZE+sjumD/IH1ND/4bKrClw2e/U3E6EU4v1hJQzjN6aBpeVVeTTRFi6W/FUkIeVBZGmwa2Y4VZGwa30AZTOgPIvuJW/waX8XoBPujsF2NSegEvk/2QI/PWN7lCX8gycytNwqmy/hUsh/OT7/ANu9RW4lZ5wK/0AZbjIPepSY3ApZyau2OagTpkPpzUJUFMAWxqQu1A0Z04aPt+6AJe29YXD9mvx+Q6N7tL/BdQJcKkEubPgYnV7NRYuNU7AXpeaDKd1IRzWdDF+h5rmKRb1JYuitZ7vlng4ROh9Aq7Y0rBbW42XlL0w5FZe/Xe16INf2CvxTeXwnnb4mCWHLBWQCkgF8Ie3jQAAIABJREFUpAJSAalAq1Jg6tT7/rED/ybOmYnUtZLUrvsqcMHpgtvl8gQbtnDzH91kurtRBy86hBkwYAAmT57cCBn14+x1mMV1hunSFck8oQShhDEEY3RE6sBFh2j69u2iAB3CMedm//790aVLF3Tu3Pmm+Ue7dvFHgH8nDBjQrxEkcTwc4/79+xsdmrf7+Xfqdfr479T7taT34djoQOQ1Z2g2QSgdsgyLp2PY1w1KsKc37zkl1xc1ztmmtNA1Y885TW03bdokoDPz87JQkp4fVHdjc55w/Yvedy1pfslzaekKMLCeTmMXLnx4CqdKD8Dx3iE4CjYLuOHJJ+idN/GrOu1ax99fVlKxY84QbJrcBzvmDsOBxNEoSo9EmcUsco4S3nlyjravfKNNAlIBRmNQutiEXbEjsGFCCN6K6Y2Nk8KwbVp/aLOGYOf84XgnbiT2J45Ffso4FC2IEHrSLVqeEYVKSySqMiKaKPRkRHWWGQeSR2ONqbvIRcqQ+y8KSJdH9sDCcd2QNrw75g7yx5x+f8dVuje/UqEh3heeRicoti0CrCkAq8Ir0wBlLKD0h0uEwXeBQ3kVLvV3DUCzA5y233jgpwhtfwZQmO+TEPTJhjB55gL9LaA8B6ie407rb+FUfweH7feo0/6Eeu1V1GshcGoj4VQj4dYmwc3K9AJKcnzMV5omqs+7lHTAugiubILLdFxU0nFqWxpKNi3ElowEZMybg4mmqRg81IxXQ0YjaYI/XDueFDlI67Wn4NI6wKH9BQ7l73ArL8Cl/glO9fdwqn+GW30Rbu0VQOkLqFGAOh1OjakCFrX5H1fokoV1vshLWqsypUAsFO1N/N56wH2fmnf6gdxSGLQyi3jWAL5heKvs/seya75l4HOHXKQCUgGpgFRAKiAVkAq0SAVqar5lsJX6Bew5bD9R5wTcTrhEaLR4dGyRT7gEW3RVpqam3gBmCLUGDhwIf79O6N+/D1KSk7A0KxObN20SIboEoawcztBwOkJvBmButv92BRGA1OVCYkI8/Pw6gYWXPM0TRt+Flex9WreuAViYlorFi68BJwJSOhe9oe3tnkN7eF1T14lgramFTkS6EgsKCkTF+PXr1wtYp+ez9QZ5XG8K9rX3ffqPEOx14ElNuE43KFNDpKSkiHW6semePnTokEjJwPuOIJS5aZu6bk1dM7lPKnDXFGD6UQCXzn2G9wr34mpNPpzv5cFZtAW1SqpwkH6VwjWtwwWW3ACDWQU8CZeUFOTMHIStrFZPOJo0CqULx6KywTnaFCRsC/sqM1lVnsWWzJ4copkNuUQzTWAY/bHF4TiWybyrDfuXTRRQlEWVNk0KwfqYXtg4MRhb3+gLddYgUWxpd9wI7EschbyU0ShMGw06RfUQ+grhFPUGzCxy5b1tAos81fAzs2JwICUca4w9Rbj9anMgVpuCsDoqFGui+oi8pMxNyjyly8zBYnuFuafIXbo0OgiWqJ5YOLYLkob5Y3bfV7FsTFe4rZ78mPUaw+PZ6CZl3tB41CtxcGqJoJOYleBdoiUDaiKgxMGtzIFLmQyXMhpOVoNXOglg6FL/ACfD4LWnRY5P5v70hL+zfxJu7ZkG2Pl0Awx9Ci71KU/RpOynge1PA9kEpM/Cqf0F9dorqLd3hUPtC5c2GlBigOzpgDUOzPPJvJ/QmxIHaPOBnDRgdxbqdmai3p6Kk5vmYc/SmViaMBlTpkYjxDgerwyNwB8HROLxvkb8PCQSj4ZE4IfBEfj3ECPu6xMNQ6gZvUaOg9PWQQBdh/YEnGrDuYpCTk96xsN8p41FnTg2jvsZOJQ/waX4AepgOJVYT9EmLUmE4DPPqpPaKwtF8am6BsjcOr4rbvyBhw57FtlyKZwvyagTRbbiscG+ET9RivFTaxEMu0tdht1HVhu08g0Ge2VVhx1VNb9SCoNb5POQPCmpgFRAKiAVkApIBaQCQgHgGy/uLlxSev4SfVtwul0CYNwYeHzXHlW/0BsTkBK2EMj4AisC0sGDBws3ZpfOfqAzMzE+9p5XgueAysoOI7Bn9xtAqC8Y5TbdoxNizLAsvh7M0fG6du1a4XLkuOVyowICRjekIKitrRU5Qk+fPi2gHMO1mTuWbmHOF0J1NglAr0F433voVtucj3rj6wiXmSOUaSlyc3NRXFwMas/rIBepQEtWgHC09upVvHe4CJeqDsF99CCcxw6gdu/aRgepXkymtQKM5s+bVbhTwBDhi9sSYJ81UITV75o7HIeSx6E0PQKVlqiGyuzXAzxfoNfatwk/CSU97dpYWWzpKIGpxSSg6L7E0dg+tQ/Wm3ti3fhgbJnaTxRbypk7BHviRuBA4gjkp4wWxZaKF0UKKFqWEYGKTKNolVnX3vtWmh0hnM1kSoNoVC6ZiHfiR2O1qRdWm3tjlTEQq0w9sdrcHavNPbCa69xn7IXVxlC8GdlX9MuNQcgK74bEMd0wfWhXRPf+B3alROJqQx5QFiFjmLhTnQuXNRbu7GS4lflwa1PhVM1wqsMFBHWqXeDQ/o569XeiuFGd+gTq1SfgUh4XBZCE09NKpyednyyE9Czcwv3JyvFPAOqv4VZ+DacojvQ8rtj+gjr1RSD7ZbjUrrhi74/Pd4zF5Zw3UK/FC9jmti4ErBa4si1wKRkiz6kjJxm19njUqrE4Z43H+1sTcXhjIrQVyVhpScHsWdMw1hyNnoNH4je9w/Fgj3D8e08jDIETYQiegh+GxeCBsBj8KDQaPwo1i/ZgqBlsD4ea8VCoCYY+Ufhz8DhcVTqgVn0GTo6TRZsIc2/RhAuWOVG138BtfQau7X9Avfo3uNVhcCnzRK5Vjs3BRpcr865a6WhlUaob4WNr3MfUCsxdXKcmYYmyEYbcAhisRUU/1Q7i1/YCGLTSqwZ75XmD7fC/5NOXVEAqIBWQCkgFpAJSgZarwNSp9/2/nSWZOWfPCUDqcjO0tWUWsScMIygkgCH08oU5BKRDhgxBgL8fuuoOzQA/RJtNosK87lzT+7vxAM/3rq+vw6QJMdfOQT+XJvrOAX7o2ycUGYsWiuY7JuZnPHfuXLty3d3q+tAhShciXcAsYEUoRzjHHJbUStePENQbhHpv605I/bWyvx6Y6lrp+hGErlixQsBmpreoqanBJ598Iu5D71B4Xjfen9491291Pe/GPSjfUyrQnAKMIHi/ugIflefBdSwPOLYX7ppduJKb6XF9MZ+iktJm4EVTwIUuQVYgP78lDjkz+2PLG/2xM3YE8ghHFxlRaaGjkq7J24N6twJ+LfnYUUsEjlkiRMV5QklWpT8i3KTRKM0w492E0dg6OQwbYoKweVIotr3RD8rMwbDPYwX6kdibNBoHk8egIG0ciheGe6CohcWWmJbAox81rLKw3egWvZU2dLVWZMagMms83kkah9Vmhtn3FgWbWOF+OV2jpmCsNIYKKLraFIjl0f5Ybn4dy6J6ImtMIJKH98KcgQGYFfpXfLh1JpzaG3Cr0XAr4XApQ+Cw9oHD2tlTEV57Hg7bE3DYH4dLZdj77z2h7gyDp2PS+pynKc82wNAn4FL52g4NztGn4dCeQT3fR30ZTrUnoA6Ey2qCW5kKlzIbLARWr6SAVdAJ6D15ShminwC3FgeHlograhLOKyk4vjURxesTkZ0RC8ucGZhinojuI2Lw135R+E2ICQ/3jsGPgsfjh8Ex+GboeBjCJsLQZxK+HTYBj4TG4KfBUXgsOBKPBUfg4TAPDNWhqG9PaPq9UBMeCwnH2bf/Bw6NUJTjuzUcJTjVASkr37uVxxvcpY/Drf0GTobhq1FwiXHTmZsIlzpXpCVgioKm7s3WuM+ppojcs8iej1pbLJK07XhYYaGmko8MWiEeUA/VGnIrrhq00rCW+0Akz0wqIBWQCkgFpAJSAakAFcgpTFhx9DQAB1xuNk+dpuYeMr+u4wQudK35gi0C0lGjRjU4SK+Fsfv5vYbg4GCsW7cOzAt6t6AN4RCB0dYtW0Dw+XqXWxVm8hev6da1M+Lmz4VlcdOAlGM8efLk1yX1PflcX4CmQ1CGZDNH5dGjR1FYWIhdu3aBVePXrFkDi8VyQ7Ef3/kgt68Hn956EH7qOXkJjAlBGRbPe0RVVZGblzlCOfcI6Aml5SIVaAsKuNwufPR+NU6V7IXjvQK4j+0Hju+Do2gLrmosLpMAT3h924EX3sDlWvXyFHy6MVaE1W+b2g+74kYhL3UsDi+KEs7F6sxo1Fiibwj/vhXQa43HjmawEr0RNVlmlGfGoDjdKPKGKtP7YyMLLU0IwdYpfaHOHCxSD+yOHY59iWNwMGUs8tPGoYhQdFE4yjMiG9MReML17xxcJmCtWBKFvQmj8FZUCFZFhWB5VG8sM/YW+UlXm7pjnbkLNsZ0x9sTA2Gd0Q05cztid+L/In/Bn1CR+QecXP0HONS/wpn9vChyRKjpJMATBYl+Daiequ0iH6j1WQ/ko3tS5OEk+NQb4edf4VSZW7SLcJm61aGAEgVYJwHWmSIfqZvV6q0L4FQz4LAlwGFPhMOWhHotEVeVZHy+LQUnNqag9M0U5GTGY03yPMTPmomoiW+gW8RE/HmYGU/3i8HPekfhu72NMPQ2wxAcDUOICfeHGfHD0Eg8EhqO/wqJwC9DIvGLkEj8JCQCPw4Jx8MhUfh+qBH/FhaN+8Im4N/CxgunqC8U9d3+zxAzvhVqRNGaf8IpikT95pbO0Wuu0qcbXveEx1XLEPyGvKrMo+pSn4Pb1hVudTbAQlYiLJ1u2bbhHhXfL3TFqnG4rKXDbY1DrZKBBKsVj6qlMNiq8ANbHh62F1Ua7Mf+Uz54SQWkAlIBqYBUQCogFWg5Cuwo+74hp+Tvhtyylw05VT/979yKFw22ku1zS47D0UoAKR/SCcu8gQ/XCXpGjx59AyBl/k9WkWc+0PHjx6OqqkqAzLvxsM+CP4MHD0Jn/07oEuB3yxB7QtSIcWOQsShdNN8Qe46JIIugqq0tOqQmDL18+bIAocePHxcVzFksiaHxBHbUgLlY2XRHI68zG7f1fb5zQW5fD0epkzcIZQ5WRVFEbl7OL7px6cptaiH4152hTR2X+6QCrUUBzuOPzp7F+wW74Hg/Hzh2AC62o3txdc8y4eaik42AtF5tmw5Sp+YpsPPx+jmwTh2ArdMGYVfcaFGBvWxxhKdSfZZZwNGjFvZtw0HKsPUbAa4ZVRYzStIj8G78SOEOXRcTjDcnhGLzG/2RTafonKGiCBOdpHSKFqaMQcmCcShZZERphhEVFiOqRCoCowjF9/0Mfq538xS58naSmn3Oi9t6Yx5Uo3C3HsscjaNZ41CQOgjW6R1hm/sP7It/AUUL/oaarBdweu0LOLfpT7hsfQ4O7Tm47U/DbXsS0Ohw9IS/u5UOAuTBSjcoHaIMjWdBJD1E/lnA+jygsBDRC3Bo/wuH+joczKkpXJAT4VbegFObDacWD5fmcSG7mKpBIQxNh1NNE3lNLyop+Gh7Co5ujEPBqmSoGXFYljwP02dMwxDTBHQaOQF/6heJx3pH4D+CTHg4MAqPBEXiB6FG3N/HJNoDISb8Z4gJPw4x4sehkXg0NEJsPxhixo9CzHgwJBo/bHB+/jDUhEdCzCDkfCBkIn4UMgEPhdBFahbtoYZwel8o6r39s+BoAVO3pHcEbB0A5TcCFF8DoTdzkzIMn3rqmj4Ft8YUBLq7tCGPqdYJUKdBhKNrSahXE9uOg1RheH1D2g6xHoeLOemIy96K+9Ti2h+p+fUPaiUXDUrpMINS/LxBOfySQSl49mc55X+XhZtaziOiPBOpgFRAKiAVkAq0OwW+s6OsxzdyS88bdpZdMmjFJx7YUX7hYbXIMXLfYVxkgZsG9yhztLXkhaHVvhCMDtKIyEj4+712UzBJcBnUKxArli3BpYsXWMcYbpFWoOniPrejgdvFtAROuJwOLE5f2ASgveZmbcxBGuCH0NBQpKakiHEsXnQ90PIeGyvZt/SFwFOHaHrvfc4EoXTvEsRVV1fj4MGDsNvtoqI581guXbr0Ouipuxu9dZDrN58j1IsQmblWuc57gbpu3rxZpCDIy8sTofEE+LwOdITymshFKtDmFXC7WK4ezOJ84bPP8F7BPtQdPQTH8UNwHT8EHNsHR+EW1DUA0Tbl6vJyqLEgD51eLnsa3l8zE3SNWmcMwjsJo5CfNhYVi8NFYSBfwNdatqsyjahmiLyAug3uVzpgLdE4ZjHhmMWTT/TIkhhUWKKRnxaBXfOHiYrzGyeFYuOkEGyd2gfqzIHInTMEe2JHYG/CSBxMGYW8tLEoWBiB4kVROMz0AxlmVGSZRKtkOL4lpsFtyzymUajJZGV66hmOmqxI1GRG+uQ3JXiOQbVlPKozxqMqy4iqrEgcyRqHY0vG4IOlI3B6xWB8uDoYn6zzx7mNr+Li2y/iytYXUJf9O9RufwYO62+FE5Rgji5Pt/qkqA7v0ugEfRywPgmwAJL2rAeSZncQUNShPu+BoNa/wG3tCJfSAy4WQ1JHwaVFwaVOgkudCVd2LFxWAlCGhCfDpbFYUwpgWwDYF8JlW4hL1jR8sDkZZW8mICdzLtalTEPKzAmYHGPGwLEmvDp8PDoMiMFjfYzC4flocBQIPb8XYsa3Q0z4roCbDG0344ehMXgwNAYPhUaLnKCPhJpA6MnG8HfuJ+T8UagJPwg14fuhZnw3zIzvhUXj+6HR+EEoYamncZuN8PTBUJPIL+oNQptaFyH2YSY8FjgJU+b1BLTfglpS1+YBaVPglH9HIM3mAadulcDVH8iORb0tXuTrvJbKg7A0AY5WC009P7w4FY8r1gN/E3HKnoHxVqvjB2qB82H1MAz2ylqDveQzw87KiwatpOzxPeWlP9ma99129zAmBywVkApIBaQCUgGpQMtQ4Nu2qj4/VspdD6n57m9qB2Gw5cFgO4wXdpfjNIurMGdgK3hiptvQ1z3IsGuj0Siq2DeCyBvyfvoJZ2enjq/CGBmOoqICuFwOwP0VYFEDIC0uKkC31zs36xzVnaXTpk0TIKs58Mdq4K0BZvEc9UJJLKRFEMoq5jabTaREILDjNeJ104Ee13V3Y3M6tPfjum46PKYjlHlXV65ciQ0bNgjgnJ+fL0Ao9ddBqO/t7JvSwPe43JYKtCkF+B+aG7hy8SKOFx/Clep8AUZdxw7Bfewg3DU7cXnHEtR7wUTvkPS2s54Mh5aM91dOxpbJYcieNRTvJo4W4K88g1CPrkZvZ2NTjsuWu++IJRJHLFE4wnD5BkhKB+yRzBgcyYoRULMgdRx2zR2CbZND8fbEEGyaGIIt0/rCOnuwp/q8CJ8fhbykseBri9OZUzQcZRkmVC2OQU1GNI5mROG4JQLVWRGoFiA0Akczw0WrzooUkLYqk87U8ajKmChaZWYMqrOMqF4agfezwnEyaxROLh+I06tDcPbNHvh0gz/Ob34Fl7b9BVeyn0Od9Vk4FFZGf0o4Gd32J+BWngfU50QVdQFABQR9qiHf5VMAK8hbn0L91udwZevv8enmP+GDt36PIsvzKFn0AuqUQXBZmQtzKi7ZpuGKfTZqbfNFyLtDTYND80BPly0Nblsy6rVUXMhOwSfbU3F8UwJK1sZDy4jD8oQ5mD1tBkaZ30DgmMn4w7AYPN7PiEdCo/CD3kZ8N8iE7wcZ8cPedH6a8WgIAeWt8382BSy/jn3fDjXjicCJCDb2AOx/8rhAb6NI0+0BVF5DQu1n4VKC4VTnedyjjbmOCUjbjqOU35tOJR6u7IU4pS1D15xd+L5ahA7WPDym7MfD6n4YbIUw5FZUGiQgbRkPiPIspAJSAamAVEAq0C4VyC33M9hLHd9R8j/6RXY+nthehl9ml6O79V18cP48PNlHG54oW/BTMnNT0iWnQzPCI25Hx8TAn+HtN4BRLxenV+g7K82nL0xrcJNCuCC/6LDpHq2rrcXE8dEir+gtP7uzvwi/nzJ5osj7qJ//rfrVq1eDRUXu9eLtCm0KqvGc6AgtKyvDO++8I/KDrl27VoTGM6elHgZ/q7HJY540CtShKb10VyiP02W7adMm7NmzR6QiYH7QTz/9FMzV6nA4bju3blPX8l7PLfl5UoG7rQDnufgOA1BXexUnygtxvuIg0ABGcfwgcPQdOPLWodbWdqpJNwV0Rd5R+wIcTo/AlglB0GYPwbtJY1G4kPCP1dLvXL7Me+04PcJ0AKz63uAQFYWlsmJQvWQ8KjJM2B8/HLbp/bBlcig2TQjG5slh2P5Gf2izhiB3/gjsiqNTdDQOpoxBftoYFKVHiCJV5YtNKLdEierz5UsiULZ0HCqyIlGZRfgZg4qsyajInIiqrAkQOUcJZzOMOJo5DkeWjMSx5YNxamUIPl3dFefWdcGFza/h4paXcXXbX1CX/UfUKb/1VIW3ecK4RXg2c39m/xYiBF55whMazwrx1ufhsj0OF4snaU+KnJYO6x9xMfuvOPPWX1GZ8RfkJ7+IHfNfxOZZL2PVxFdgifJDwkh/zAz+B9SZQ3BZS0GtFo86LQ7YyirxizxO0NxkXLIl4f0tSTiwIh4bk+ch5Y1ZMMZMRsgYE14dEoVn+0fiF32j8JOwsXgodAy+HRqO+/vQwRmNH4dE4aehUXg0JAo/CYkUrs1vhY7HtxpcnHRmPhgafVs5QL8OKKp/JiHuA6FG/KL3BLwwpA/q7H8DhPuzKXfol9n3pOd6qk/AaXsSLmU0WNjo2v3qcXhf2279+UmxPQ0XcuahXo3Dma1r0St7Bwy2Uhi0ctynHfRA0h2VlwxM/SUXqYBUQCogFZAKSAWkAl+HAj+xF3Z9RC10GXLLPjPY8/Br205E2rZhp30jPv/khHCPuhmS2MJ9pMyXSGDkDdgImKKjo28ZYt8UvAzwfw2jRg2HHsr+ZQBS9vZt8OvU8dZglnA0wA+DBvTD8WNHsHbtGnH+hLve4/Bd57g+//zzu80Tbnh/hsoTvNGJeOrUKZELde/evaCj9c033xT6E0rrzkb2evMdg9xuOjxed9KmpqaK8HjqRKft1q1bwVysRUVFeO+990TV+KtXr4rrwesiF6mAVOD2FKh3OPDBsUp8fPhduI/uh/v4ITiPHYD72D44yzVcsS2AS4n3AhWtH0x4QxbmHK21JmJ/8lhsnhwK2/zhOJA0BqXp4ajMiER1lkkA0tYKSZnf82iWGUeyxqMiczwOpUYgd/4wbJ/eH5smBmHDhCBsmRIK64z+sM0Zih3zR2BP3CjsTxqD/NRwFCyIQHF6JEoXRaJ8cQQqLVGoskSDRaqoCUP3KywmVGREoyqDRavMOJoZjfeWDcYHK/vj1OownF3bG5+s646Lm1/GlW0v4sr2P+CK9gycKnN6PgfoVd/VJwR0A8O2laeFo9CteFyhbq2DgJ+EZ6ygXq88i6vb/4jLW/+O85tewifru+LDNcE4vXIgTiwfgeNLR6BmyTCUZYxG9pS+WB3eB2siBmLNuDAsHdMb6SO7I25QJ8zp+xLK18zBqa0LUPFmEvZkzIVlwVRMnR2DQRNi8NrYGPzPYDOe6RuFn4aE49vB4/CNPlH4YcgY/DRkDP4zJBwPhZjwg5AYfCtkKn4UMgU/Dx6Px3ub8KveJtwfGoNvhcbg22HRApiyaNJjIWNFvlCGzn8jNKYh1L1lu0iFyzXEiEdCYvDjoJH4YOvfBKi+PXfo7QDTpwFefytf+xs41BfhUGc2hNUnQ4TaN7pJ28Z30PkcOpHnw6Ekw21NRIltDcK274BBKYdBK8VT1v0w7Kg89nU8C8nPlApIBaQCUgGpgFSgPShgr+xhyC1LMtjzEw1q3vCfKIWpBnthoiGnIMWQU9jPYC3614P28uzHlTx3p23v1qZZbXhfWwW3koR6azzqPiiBgx5Sd8t3kNK9yLBiAiYdvhHWTZ48+fZygF7nMPUUU/L38xOQikWDvsjyyccfo1ePbs2E1rOiPYtF+WPL25vhdrmwZcvbzYaXEzgSnp04ceKLnNIdeS3D5ZcsWXJdODy15jmxJ7j17vXrIPumYagOj/We6QboDmbV+NLSUuHGpea+gF53wum9fnF9X6fvl71UoL0rwEQx4p/LhQ9Pn8Lx4n1wHDvoqVZ/7CCcxxlevw9X9qxCvZYEtxLXZipKi1QBrJItcgGm4Mr2BOydMwCbp/aFLW409qYRBkagxuLJOXpE5O70OEjpvrzXDtBmP49ForwKRQmHaGY0qrMIMKNxeFEUDiaMgPZGP6w3B2JdTG9smNIHm6YPwLZZQ2CbNxw74kbg3YRRAhLnpYajcEE4Di8MR8XiKJRbogUQrbFEoSaDIfrhOJIRgaOWsTieNRTvLRuEMytD8NlbXXFxc0dc2fY3XFWeh9v6h4aCRk96KsCrrARP1yedgk8DDZXg3dpv4FIfh0t9Ai6tA6AydP4ZuJTn4FB+j3o6Qbe9hHObO+GjN3vi9Iq++GDJULyXOQbHLONwJCMcR5hDNYs5VAlvw1G5ZAwql47EcQtznppRvnQits3ujwxzd8w3BWH8mBAMHDoAXfsNwd/6jMSf+47DsyGj8ZOgcHy3txkPBU3Gj3pPwvdCxuN7oTG4L8yEb/Qx46HgGDzeayKe6zkZ3wueCEOfGHwjjO5PEx4NMeKBsHDRvhcWgfvDovDdsCjhIP2PECMeDjXhgVAWOYoWf3O/cGQyvN4o/l53arbk/uFQI74XGo3v9DLj3RV/FddR5HhVbweANvcawtHngAZHsMPWAfXaQOEidWoEojokbTtOUiizUKcshjs7FZ/nxqJei0exfQkCt++EQSvBY9ZC5iSt/0+tKMlgL4wx5BZNesheMvdRrXSYAbivPTy2yTFKBaQCUgGpgFRAKnC3FCgru/+RnRUHO+w4jGfspTDklsCws9DdQcl33J9bBUNuJX5lz0PXnN3YoCk4aV8JKIlwK4mo1VJRb02Eo3o3HHC3CkDKfJe5ubmiMI0O5AhIp0+fflu6DW/vAAAgAElEQVROzqacpF06+8G/U0cM7N8XeXmHBGOgW6+pokPesCo1JVmEzdMd2vT70jkagICAAJEjlRCM77ljx47rAK8+Dt+ehXeYW/LrWFasWNEIRH3PS25fD0J18ElduE6wTYDPPKEbN24UofFMR8C0BHp+UAk5v45ZLT+zrSvgEv+POXHh04/xXuE+XD6WD8exfLiYc/T4QdQfO4j6grdRa00WRWjocPJ2XbbW9To1CbVqIpxWFtZJwaeb58M2rR+2v9EX78SPREFaBMoWm8EcmQwLbxZOfo3AlLlERdi8gIAmHFk6XhRI2jNvCJTpfbF9ahg2jO+N9ZPCsH5SH2yd2g/KzIGwzxmMnXHD8E7CcBxMGon8lLEoSAtH8cJIHNZdohlRqGT1+UwWR4rC+8uG45N1XfD5ht44v/VlXN72J9Rl/0VATAJNqM80tKdF0R2PE5AQlOHvzzYeg6JDUh57Hk71d7iq/B6Xtr2I85v98Om6bji5NgjHV4Xh6PIhqFkyRhRnovPV0yagInMCaixGfJA5Du9nReLoEhOOLBuPyuVvoGDpNOyyzMDGpMlYPDMa0TEmDBwbgY5Dw/HcwEg8FjIOvwiJwE+Do0RFdxYu+kGIJ7ydoe4PiCJH10LefXODcltvntB4FkVq2c7POwVcOU5CXuYhNfQ2Y8X8rnALsN0c+Pyyx59Ene2PItUBf9TgvStykLaR76KmvkNZAK/Olob99jV4KfsdGNQK/EwrrP2OvfRjw46SC4adZct/vrP66i9tpTt+tyjv3+/W45J8X6mAVEAqIBWQCkgF2oMCZWX3f2tXxTvftRXAoO2Hgfl9lCI8qBXjv7R9CNYU2LT1cFqXAVoSnNlxcFiTcVVLxRVtARxKIq4WW+GEo1UAUj7g03VHeEggRTcjW2xsLAJ7dkPXLgHNODq9cpLqbtIAP/F3nQM64V+v/BNpqSkitLkpQMrPJ9ziObz6z/8Vn9VVf58m+87/n73zgI+izt//3ln/qD+pYkE9Pc/zbOedXQS97gno3e9+p5DdgFjoLWV7QodA2m422fQCKgooPcnuzm56AUJ6JyEJHekIpG55/q/Pd3ZgiZSAgAFnX69hZtvs7GfJzHzf83yeBx988AGampoYm6D3lpaWMoBGMO1isJF8KCnx/aeAadROf7Ft+7k9J0BQzzmBeVLafv311yw1nkKpKJyKWuO/Z76+5+Io+h1pEv5f/RS/67lbJN4TK3CzVIC6H/jAvfZTrWiq2IKTDZvhaCmCvaWYKUed5D1aZ0YbZ4TTomMXCc8mSd+4ra2kGHVRK6s5Ep1cLHZ/vQhps6UwLfgYuXqChL6ojleingKMGBzt/YFMBHG3J6tRlaRB5pKJ+Eb5X6zRjkHq3LGwLvoEGUsmIjN4MnLCZ6BAPwOb9TOwNWomtkVT6rwPqmJ8URvnz7xI65NUrH2eWujrEvzP2ArUJ/tj/8px6LRRGjypPMnn8ym4rE8y5SefDv80HNxTcLifo+ed5t/BaXoOjrSX0bXpdbRv/BNOrHsPh7/9N/avGoNdK7zRvHwydiT5oYFCnRL9GZSm9nxSfTYlKdGcpEJTkhy7E2aiMZ5+HwW2xiiREaXB6lAtYoMCMDcwABN8lPjPxJl4e+wUPDV6Ku790Be3fChH/w99MdhLjn5SFUuEH+CtwmCpHygBnlSfBP1+LoDzaoDSwVIFfumtxJ1eSswN+F84rc+zoKyr12Z/Lkzt4giwz4bdEolO8iM1R7F29PPBxZvjMQNaOSO6bOHYal6DxyxbcCdX6pJwlU6Jucr5MFfZJrFWmCS2yiTJatzycxi6id9RrIBYAbECYgXECogVuFYVyMq69bbMynAJV4fbTI143FSB18w5UFvXo9S6Cl2mRKaQOZEZhjZrGE5z0Wjl4tBljoSDKU506Nj6LRyODjhZojsNNK/OTQBCV2dt/Fponbt27foBvCNIGh1pwMTPPgEDlgQ9zwsszwNIu71u1MgR8BrjhZycHOb9SJ/sCbNICTp58mS8P+ri66LPHzHiXRYi5fn+5ubmM23qFwONBOPIToBUs57vv5r1vNC6COJebNtuxucEYO0JQWmZ/m+RGnTFii+xYcMG5hFKgJz8WcmWgfxaBeh5oXqKj4sVECtwLStAjfVd6GrvxJ66Ohyr28za6l3NW2Bv2QZn0xagKQ/27Hg4CI5adHCaKW35JlCQ0rHcbITdZERNohabAr2RsWQCCg0zURzrj5oEChfiPTRJncnS3n9CheiF1Kv8dpHKVYW6ZA1KYuRYpfXCas0YrJ/HJ85nhUxGoW4atkXOQonRF+XR/qiM9Ud1vBzVCf6oSvRFDQFJAQa759Sez/uKnp3XJqmx54tJ6GJ+oc8Baa/yrdXcb2C3PIsOywtoM7+EU5v+xFSgx1f/F0dWSFkK/a5lk9CcPA07CICSV2myH7Yn+qIlyR97EvywN0GBnQlqNCdp0ZCiRU2SBuXxGhTGaLHRoEFimAoL587CBEUA/j1Fjjc+9cMT3r64XybH3VIV7vFSo59UjXulGkhkWki8tczvk4eeCki8A/EL7wDmA8qAqFSOW2UK3MPa3am13f+GaW+/GoDzx6yDlLMPSBWQjFWgr5cS/+szFg7ujyBAfq0AqYN7FrCOg8sc4wakFBZ3E+yLmBr2hxebuix62M0hcKVHoMtiQLZ5JX5rLoSEK8W9pipnf3OVS5JRdUBiK0uVZGXdeq2GS+J6xQqIFRArIFZArIBYgRu9AqtX33KPrW7APZuKB0pW5w6SpOb1Y8t0n6b0xv+RbKgafL+t3PyYdSve4XKRYlmPXZblcFkimarEYYpiILSTC4UjPRKutEggnU/QbLdEwGEKR3vuF3C0nwS1J/7YkCYCecJ0/uHwjwOwtO5jx44x5V53SJcYH4eEuBgEajXwGv1fkCL0Qq3vl3p85MiReO+99xASEsIUgZ7fhRLFR44YyatVu8HVs+sdwdSlUyZPYhDNE3AePnz4vNvf/fsQmPv8888h+FN6rsNze67FMileBWDYfbtuhvsCBKVWeMHPlrxBqd6rV69Geno6CgoKUFlZeU5YUvffoPv9a/FbiOsUKyBW4NIVcDoc2NPSgL2VhXDuLAWatjDlqL2lBGgpRFfhCrSxllYDuswG5tV5IwNSdoHTrEeXNQpHN0Ww8KGNs8ciO2QKiqJmojLOB3WJvtieSG31CuZnybeu+/fKFvumRF7ZWp+kRqF+Or5Vj8Y3gVJsWvgxbEsnIE83GVsNMxkYrSR1aLwfticQDBX8U+VoSPJDY5LvD77fDwGpHHUps7Br+SS0s6T4pwDz8yxtnODViW8+xL7k6diZMh3NyT5oSvBDU7wSTXEa7EhUYUeyCo0pajSkaLA9RYPaJDlK45XIjlYiLVKNL0LkiFjoj0CtHyb4K/F/05T482dy/NHbF094+aP/GCVuG63G4NG+GET3peTjqQS1xt/t9vC8j1LipX64mx6j1HiZHA9Lfdk0mIUKkYJUgXulStzmrYLEmzxFKWGe4Kgv+jMP0J9Hm/yPBaT3S5WQjJXjfi85fj95EjrMr1zlJPtzFaQgb1Pr3+EyJbAWe2qzZx7CFwCMN7qKlPZVTrMOdnMM8312cUast63FP0wFuMdScowl3Nsqu/rbytbelVZ0vySreCCNfSTp6Xfc6MM4cfvFCogVECsgVkCsgFiBq1mB9IohD+c05UiyqoslOaUlksyK/D6Z9dskuZXF9Ng91qrMN2wVpZ9Ysk6uy/gGx60xgDkEnRY6ETGik9OjwxriVooacdKmQ4eVUnt17qvVBvZcR0YC7Cf2w8FS7IUkewGWCkDT4z6FOZ0BoU64XOTX6YDT3gUHm+xwdHXC3tUFu8OBLrsDHQ4XuhwukEjV7nTB4XKxhkjS/fBQ1nN+4cEwASlK9SaI1R3UxcfFgqaE+DjowsPx2Wef4l/ve6o8L+wVehZs8q8n79D333uPKUDHfzQOnMWMzs4O7N69Gx9++AFLpe/+Hs/7wudWlJf/4Mt0dnZi5cqVP9j+H3yf+HimPj19+vR1V5AeOnToktvXfXtvlPsEnpctW8b+D5GVAIFQ8gilQKwTJ06AgsDOd6P/ewIQ7b58vteLj4kVECtwrSvgBFz8MejIAQplKkDnzmKgeRtcTUWwN2/j2+zLNqLTQsnK5PlHSi1qa+Uh6Y0CH6iVnk10YdMSwTxUnVwUDnwbDPPCT7Fp3ljkh01GqXEmauL90JBErd3+aEzmPUcF9egOeqwXKUgpLIpNiT6sFT0/eApWKz7AWrIJWPgJskMmYbN+KrZFTkdFtC9qYuWoT1RgeyIfMNWc5IfmRD80JfnyU6IvmpmPqQqNLIhJywCxUA9SfJIHKaXVNyf44cS3/4I9/RU4zM+jzfIqjm94G7uWj3e3w8vRQtA1WYHqFCVKkhUoMGphCtPi8yANQueqoFD6w3u6CiMnyPHaR/54UuqPx0cr8PgHStw3WonbGHxT4Zax/rjD2w93yfzQV+aPft7+uJNS4GUqBkcHSHkvTFKEkh/mLQx4apgSdLC7bZ5ef4e3GgyQyhQMnt4m0+A2bzVu91bhTm8l7pVRQJKoIL0caHoPwWRpAO6UzcRT42fh4MY3egRInZZnWSu+57xHqlPzc3Byfwcs0ehk5+rh6OLovPyH6sub5jFzFDosBjjJ4stK+94ofM2tx33WzZDYKlwPmitPPmIpP3lfZk3JoIyqkn45DZsl1tr1ktTKx6/msEpcl1gBsQJiBcQKiBUQK3AjV8BW+bgku+zkL6yVkNhqIcmohiSjDHdaK/AGtxVBnAVbM77AEZsRbeyEg7zI9Ax69uSkinzYuiyR6LJEwXGwkQekLpZnT5n2ZyaXi1q8HXA5qZXYDqe9Ew57B+xdHejqaENH22m0nT6J1tPf4/TJEzj1/XGcPHEMbccP4/Sxwzh57ChOnjiBUydPou3kSbSfPInO1pOwt5+Cs7MdTkcXWzejp6RjJQB7gRs9Ry3npPC7uMIxngU5zQ7Q4MMP/g8jR/zzylruR41gStT//ff7WBK0EHPnBLrhKD1+YeD6z3f+Dr0ujIHk832VtLS0HgFIUjfu37//fKu4Zo9Ru/ipU6d6ZAPQm6CooAqlkCTBo3b58uUsKIm8XIuLi9HQ0MDqSSCUQLvQHn/NiimuWKyAWIFrUAH+GMFn1gPHjx3BjtI8nG4qOeM32rWzBM6dRXBVpaHdFocuLuqGBhCelgDUstrFRaIuQYO0uePALf6MqS4romehlpSVHi3lvQmGnm9bBEBal6JA5uIJWKOUYv2ccTAHfYyckEnYGjEDpZE+qIz2RX2cHA0JfLo98/ZM9GNJ96QiZSn3BE6TFKhnANQPLYkzsTtxGlOW1iWp2XONiZRU74uGFDkalqnQ/LkSu76agd1ff4I9y6aiMsofWeFzsCooEGHztJgVEICxfir8c6oCb0zwxxPj/TBorB/ukfkzIHmHt4qpOPtKFUzReT4wJ/qB9m4l613ecjw6ei4k42bgd2P8ULbibcB6ZS32MD8Nz+lCrfp2yyiAzsHNMTwcvdkBaTf422mJYnZfKdxavJy2FX3MFbiFq8ZtXMURSUYlJNayzDuzG07ebir/9408jBO3XayAWAGxAmIFxAqIFbgaFbAW3yvJqXpYYi79vSS77KiEK8Gj6eX4XXoJ/sBtQZJpA6qtX6KNiwLMOnZF1kGqGDN/9bmn7TrU9kInKXaTDp27yngPUjcgFaAoAVGHvRP2znYGQ9tbTzEYShD0xLEjOHb0MA4f+g6HDu7Hdwf24cD+vdi/bw/27d2Nfbt3Yt8emnazae/e3dizZzf2792Lwwf24eh3+3Hi6GEGUwmsEmilz7mY56YAT/Pz8y8BSOMQHxeHuJhopG3aAAKlo0b88/Lb7j0g6KgR7555/6X8TT/9ZDxaW09dEAyQarEncJGCmioqKi64nmvxBNWY2vp7a5I9gdALtcZbLBZs3boV27dvx8GDB1lYEn0Xgr7db/Q9Be9Q4f9V99eI98UKiBXoPRU4+3fK/z3Tv6db21BfUYLWHUWw7yxhnqMUzNS5swRddVbYM6LhMuvQYYllFwR7cvGwN76G2QGYI9FhNeL4pjAU6KZg/dyxyAyehK2R01EZ74O6pLMhRAIkPR+U7C2PsTAm8hxNVCJ98QSsVEmxfvYn4BZPQG7YJGzRT2NwtCrGD3UJpPpUYkeyEtSO35RIylFf3lOV2uypRT+R1LGUUK9gUwMlwaco0JSsQGOyCjWJGpQmaFAQo8YmgwpfBgcgfI4GarkCn06fib9N9sXvP56FB8fNwj3jpqGf9wzcT8nwY/xx7xjyB1XiHqkW/aVqPOKlwBOjffCElw9LQT8fGBUf691gVPh97vFWYLA0AHeN9cXjY/ywOupdIOP5S3qQwvws862F+Tn3/FnA8jvATNNT/DJ5mZqfOztZnofD+jvYuf/AyemYBynfXn+TK0h/AEgj0G4xwpEWjUTrWvSxlEHCVUNiq+qQ2MpcEmtZx30ZlY4+ppI5V2NYJa5DrIBYAbECYgXECogVuJErYK4YJrGUcRJz2aoh5h2tEnMFhmdkYL11NY6Y4tBGik/WbkfG51FwmSLhMund6hhqXaHQhp4ZvvMnKMFor82By2EHnJ1wOLpgt3eio6MNbW2n0Xrqe6YKPX7sMI4cPohDBw8wELp3zy7s3tWCluYdaGrcjsaGemyvr0VtdSVqqipQXlmD0ooqlJWVo6y0BOVlZczTsbqmBpVVtajZ3ojGhgbsbGli6zn43X4cO3KIQa32jg7W6nx2QHzuIJ28IQkeXgwyEiCNjY5Cpo1DW+tppKelYtTId/H+SEqt92y9v4rLo0bgn+/8DdlZmWCK2AuoYevr6y+67cL3IhBIbeDX+0bgcP369ZessbCd12ouqELptyZlKLXHU2p8ZmYmysrKmOXBkSNHQDYE1BpP/18u9H/metdQ/DyxAmIFfnwF6O9ZuGjmeaHD6QKOHjuGfGs6jjeUAs1b3Z6jxUBLEZx1GWjNTILTHA6Yw9DBRbGAkN4IP3u0TZRSbzFi99cLYZo3FuZFn7IU91KjD2oSfFGfLEc9gUEP9Sgt9xYY6rkdrN0/iVSfFMikBbdgPFaqRmP9nI/BLZ6I3NCp2GqYgVKjL6pj/VEbL0cDBUwxewCyD6D3arA9SYM9iTPZtCvZHzuXq9G8PAANSQEojpuDTWEBSF6gwjyFHyZOm4H3Jvri+U+UeGCcBk94+2GItw9uk/lBMs4fko/kkIyltnclHvDS4InRARjipWFp8PdJ5Rgsk+MBqZy1x98mU0LirYFkbCAkY2cz71ABtonzGwOKCr8ThTSRwvcubyUGSeV4aIwcmrn/BjL+cF5A6jQ/A1DIEvccHOZn4TTTnF92cc+DPGwd1ufgsv0eyHgByPwjkP0ykPMKkPsqkP86UPAakD2ZXbDp5MLc5+7COfxN3GbvAUnJAsxuCWXjl+8yohFmW4/X0zbjf8zbIMmqgsRafuCB7FpnH3Nx4I08nBO3XayAWAGxAmIFxAqIFThPBR7cVNznHlvFMEl+/YOSzJpXJQRAzSXDHkjdOuxXpqq3JabiNyXmrcMeSM0fNshU/qaEq5JJuLL8fuZt9dOt6ci1UrhEJBvkkUq0g9OjkwtHpyUMdnM4Mz+nZF5SjpKvGtIJoPYEkBrQajHCmbYUx7duhKOrHfbOVrS1teLUqe9x4sQxHDlyiAHR7/bvBQHRXTub0bSjAfUMhFahqpKHn8VFW7ClMB8FudnIz85EXpYNm23pKLKloTQjFWUZG1GVsRHV3AaUcRtQZEtFUZ4VBTkZKN66GaXbilBdWY7G7XUsFGf/gQM4cuToGfDFD4wFn1KwJPuLt9jH8QAyJhprvlmFzs52NlLfvWsXlAp/vPOPv15xgJOn16jnMqlKR454B4sXLUBXVwezDiCv1vPdKAE9ISHhkpCUviMFB13Pm6CqzMvLY63qBCWvFQAV1ksgmAAoTbSckpKCb7/9FtQaTyCUQqMIhLa1tZ0DQAUYKoLR6/k/RPwssQLXrwJ04YP+9mkfQPuCDLpYuHYNUpYtR9iShaiyrQOolb65CI6WYrhatqGr2orOjAS4zBEskIk/Zoa4/bd7J4Cgi54XAqXUIdKZbkCVcRbSAseAC5qIAr0PqqLl2BHvzxSV25PUqE/iA5kESEog0RNMXvVld0ASDyzdn3XOY/z2dP9cPrGeWuFVMM31xjeKD5A+ZxwyFn+C/NBJDI6WGX1RG+fLQphIAborRYldyxVoXq5E/bJAFMUFIsugQUpwAELnqSBXyeE90xfvTJyJF8b74AnvWRjo5Ys7vOS4w0uJe73UuEeqRl+pCgO9lOhLSfFeStzvpWBq0MfGKPHgGBUGShW429sPv/T2w23ectwlJW9PFW73VuM2bw3u91JiiJcCD0ppUoICfgTYJs5vvFoQIB0oJc9XXzw8WomHvJT40PcDOCwvwGU+G67kMPMt97A+D5f1ecD2ezgzX4Qz+2W4CH7mvcbDz/w3gII3gYJhQOFwoPBNOAteh6vwjTMTCv4E5GhhN8Whkwu+qRPsL7hPMxuYH7SDWwoKk22zJCLesh7DLUW43VK2VWKt+u6+7EbcLgLS84wqxYfECogVECsgVkCswA1egX5ZFc/+png3fsGV2yR5zZBkNmBw/k48ndeIh62VuyRFTbilcDuezKvD7QXNGJBbj9k2K5oyEuCw0qCJfEUplIEfQDnN/JXmTo6HoNQq73kScj44Su+nqcusR6dZjw6LHm1mPVpNBpxOC8XRjCR0HjuEYydacfjoCRz87iAO7duLA7tasGtHIxrr61BbVYmq8lIUbyvC5s2bkZ+bg7wMC/K5NBSb16A6fQV2Wr7AIUsiTloT0MFRUJQRXVw0m9OyMNFz7ZYonOTicMiShBbLl6i2rEZFVjqKNhegoqIcjY2NrCX/8OEjaD3dClfnacDezgDZ0ePHGUTrCSSlQB7y1KQbKZHo9tVXX+H999/HqFGjWBr9pVrmPUHohZbfGzUSY8aMwd69e9lnXOgfgnm0PQQBBUB4sTmpJ8kv83rfyK+TgOXFtu1SzwlwleY0ef5etEyQmAAwqVWpNZ5CsKglXryJFRArcHNVgC68CBdfPL+ZoBAlEEoXQAiGVldXs4sjpBanfQzth8hXmC6e0P3ouHgsXRqENfoAOOtt6Ggphb1lK9CUB2fpGrRbyW+UOiz4YybfwkrHyXOPlZ7HzZ9qmY7LLpM7gMlMIVJ6OOmYbwpnx2vyGj2xPhip88dj/Rxv5IVOQmnUNNTEUUI9qSqvMQR1r397khK1yRpQyjwtN1K7OyW6J/JhSI2JaqYIbUn0Ye3vjcwPVIW6JA2qkzWoTeYBLvMHTVRie3IANi34CF+qvbBu3iewLpmAnPBpKIzyw+ZoJUri1SiLUyM/JgCphtmIm+cHH7kfRk6W4xXpTPzmw5kY+OEM3DvaDwO85LhXpkIfNqnZ8r0sDV7JApBoeYCMh5+DpdROTUpQBfjXKBjgHCRTgp4bxEKOSFWoQn+ZCgPYff41BEDpff1kdJ/CkOQYKKbFXwNALEd/VlfPOf970G/Sk6mflCD4WWBLIHSAN72XV4z2kyrQ3+0bO8CbflP6LRUYNFaFodOm4qhlKDqzXkFX9h/gyH0bzsLXzoJPgp89nt52w1JSjw4H8t+GveBduLKCYE+PRxcpSEnQ0CNRw4UvovxU+68f87n8WIUS7vnxSTsXg/np2ZCYStt+bcntkuTvgcRcLSpIb/AxsLj5YgXECogVECsgVuCHFbDWPCKx1bXfba20P8YVdz1pKz1+v7n0oMRacXCQraztEXMx+phK8UfLFkRYN6LFGgcnFwFnejLs5uhz4OePORnposEXwVGTHq3pOpxKDcfxjWE4sn4J9q3X4/tdjTi0bz8PRZsIim5HTXU1tpRXo3DrNmzOy8FmWxqKLOtQYVqNFm4FjnAJzEeozRINOrmh0Cca3MES1qOwKBcpYC16dJijcNoahxNcAo5x8dhn/Rz12RtRWVSIutoa7N21CwePHMfJ1i447E60t7Xjm2++OQe4nQ/WMTCXkABKZRcG4sIgnQCgr68va7t/b9S7P1pR+u4/32GqR2H9nhDAc5m2gyDgl19+2SP4SGDgwIEDnqu4Lsvk4Xm+ml7qMYIYBD9pIrhLvwFBavq9SP1FKjBKjD927BgDvwK0Fr4U1Ue8iRUQK3BzVUDY/3Z2doJC0kgRSsFppBIntThdKKELJrTfoH2IAEO772/o+XCdDmGz5diTakRHRizaNn+DjoJVaMtMQgf52t1gCfV0XOchrgFOYdu5SLSZo1AeI8emQBksiz9FgX46SqN9UZtAQUzya6sO7QZeCXzui5+KPQkzWfo7qULPKFST5cwLlFrga5K1DKTS8+QTujthJvYnTMHexOnYmeyLphQFalMCsWbeJ4hXeyN29hQYA6YjSDMLcv8ZGDd9Jt6dOBMvj5+FJ7wVeMBbiT5eGkikAbjbS4GHx/gwFecAqRp3uyGop3KTQJjnfXH5RqyHJxgVlnv+PQh+ngWg/ujvrcBAbyUe/EiDRz4JwK8nzsNTUxfiuZlL8Ee/ULzsH4bXleF4Q6XHm5pIvD9nMXZbRsJROJyBUUfB23AUUmv85YBR4bVuNSlTlb4JFL4GZ96nsFt1sJui0MUtZVZZP0dA+oPxjFmP720x0Jgzcae5CrfnlKGvqSjgh4Mq8RGxAmIFxAqIFRArIFbgxq5ARu2jA2x1HYMtFcfutpS2Sqw1OyRcbeevTcXO+8xlGMHlYq31K5zgYgDmH0pXU3Vos4YyNckPTiI8fHx6+hzB0Q6TAW0mPU6mhuPYxhAcXrcE+79dgn2rFmLHV0HYV1GEhoYdqK2uRVlpObZu3Ya8vAJssaWjxLwG9eYV2G1OYTGq3UwAACAASURBVBCzwxrDzOVJoeNwe7yRzxsBT94ftSct/mQJQO8ntQypZiJ4uGoKZW2R33Px+M66HLsyv0HjlhzU1W9H097DOHH8e3R1dIACeWiw3H0A3f0+vaa5uZkBUhqkCxPhB1IsJSbEY8zo//Kp9B6hTBdSip738VEjoFGrmCXApQAfPU8QlVSTPdl+AqS1tbXXnZaQryeBzfNtIz0mTFRvAhukiF2xYgXWrVsHjuOYIpQgNCnCzqcKFX4Hz/l1/5LiB4oVECtw1Sog7NtIDUr7D7owtXPnTlRVVSE3NxcbNmxgIJT2HYKlBl1EOd8+hvYr53vcEBmJuXNnY3WIioUMgi6ypYfDaeKVmDAbmCKTQGNPj48/5esIjHZwBEgj2eSwGNFhNmLfqsWwLvwY62ePhS10BooiZ6EyVo76RGpbV7Gwou6t69fy/vZkFWqTtUxBSmFJFIrUwHxPyftUifoUFbYnK7EzYRaaE/1Qm6BCabwaOdEarI2cjZSwAIQu0iJgjgrjpvvjzx9Nx9PjZuEBmR8GjfbHfaNnYcAYH/TxIh9Qgp8qDCJVn1SO+0jZKZXjbpkat8k07HlSjIrws+fQ8MaqlQBF+TmpO88qSnn1Lqk/B3grGfgk1eeD4zUY8nEAHv1sNh6fOBdPTV3EAOgf/JbiVXkY3lDrMUxrwDCNAcO1kXgrIBLDtQa8qeEnenyYNpIB0r9rl2LL+tFw5A+Ds/ANOAsFyClAz8uZU8s9vf5tODe/AWfBn4HsRegyGZmivYsLEQGpe0zTxWzDInCCS4QPKUmzayCxlqyUcFXeEtO2397YA0Fx68UKiBUQKyBWQKyAWIEzFXjIVv7kb3LoQF+5X2Ktdv3KVIJ/pBZAYcpArnUNTlqj4eSC0WENwWlbOLosOqYm6byIJ1lPBnTUTs9a6k06dKSH84rR9SE4tG4p9n+zCLtXzUfzV/PQtGw2qhPnoCorFVu3laAwLx9bbSaUmr5FnWklDluSWct8OxfNgCZM4YAplIFQUuu0crFsoErbRIM8Cn5q42J65KtEr+90T8Jyh4XCNChoKgIuMxnYR+IItxy7stagaVsedjc24MjhI2zATYPrCymNBFBKg+zy8rILQgCnw47KijLMnD6VqUkvN8DpvVEj8OEH/0FlRfkFP8PzCYIIdCNgQNtOCkthWy80p9T7630jpdeqVavYtnkqupKTkxkIJdhBYUmlpaXME5YUoQRCSRF6KRXt9f4u4ueJFRAr8OMrIOy7aE20bLfbmV0Iqc1JEbpt2zZYrVamFqeLK8K+jfbB54OdF9rfXehxuli0eMlSyNVqZEUFwGUxwGXWg45JlFRPk9Os4y+6/cjjZ0+OsVfnNbyFDh0H27lYHN2gw9aIWUgNlMK26FMU6mai2ChHfRy10wvt7CrW4n4tgWj3dTcl+WNnoh92JtHkzyZKny+JVSIvSo7UMD98vdgHgYFqTJIr8N4Uf7z8sR+eHjsLv5XOwONeszBY6o8+MiUe96L095noL/NDH5kCfaVqSLwDIfHW4g5vFWthHyDzxz0yOZsIjg2U+aO/VIW+MprcLe5StQhJb3DF7EBvsjEgCwQlU30y9Sf91jI5qPV90FglHvhIjSEfa/Dop4F4YtI8PD1tIZ6fFYQXfYPxqiIMr6t0GKom9WcED0HdIJSA6JsaevxS01lQSsB0uDoc3371MVDwFlyFQ2HfTP6iw69QQToUyP8znAVvoWvzcDjzpsBpM8BB57iWSNjNkT06V746+5re3aLfyhlB5/9OUySOWeMwIbMQEq5yi8RWWSDJqJl2ZlAlLogVECsgVkCsgFgBsQK9twL9syqG9M+sm/2orXr+o7ba+f0z63wlXNWkfjk7Ft5irvKW2KoVt3PlgZKsSkispfiLOQ9RlrUosS3DaaYY1TP1C2u1sRiZD5HDzKfUd7pB6aVOjAR/Uea3JniukdeoG4y2pobh+/XBOLouBN99sxh7Vi5E85dzUL9Mi4pEDUpjlCjQ+yFvZQzKLGtRa16JPeYUnObiYLeQlxt/Asc+h6lyDCwNmAAmDUZZmzwbmJKXkNv3rYfqHf79NKjVs0Gt53eg781/hh4ui55B00PW5Wgo4NBUV4WCwnxERBoRHR2DxLgYUGr9hQbWBPI8B/eeqMDp5H1Jjx07ytSk//nff/Gg9L2epNuPwqhRIxAbHQ2Hw+652ksub9++vccp8ampqZdc39V+AUFOCmpKT09n84qKCrS0tDBVWGtrK4Mj5/tMqjO9lybxJlZArEDvqgD9fXbfF57vMWGr6e+YLnxQWzxZfdTV1aGoqIi1xtNFErIKSUpKYgBUuGDlCUQ9IemF9s89eTw2JgahoaGYM28+fOVKZEQGwE6+1syGhg/86GLHCfIZ1fUq9SjfVcEfz/hWegIVBEbp2BbBQO/JND2qk7QwLfgYafPGIyd0GooMPqiK8cf2BDmaE/3RTJ6jTEGqBnl8Ugs7n+xO6fVKdp/Um02J/qzl/RzIyfxK+Vb4BhakRMCV1uuH5kRftCT5oylZiR0pWuxICWDLtYlKpgLNN6qQplNg+RIlwuYpoNQo8ImfCv+aIsefPvXH78f5YYhMjr5SJe4dI8dAL5r8MYjmMgXuYhP5d8oxSOYP8vu8S6bCrRR+xHw+lXhY6osHpb7o5y1ngUi3epOKlH8vJcuTvyhBtCEsUd7X7f+pEQHpZQFSt/rSDZjJR/VaK0uFdndhTp9J7e4DxyoxeJyGwc+HPg7AYxPm4NeT5uG3UxfhmemL8LzPUrzoF4JXFeF4XanDUJWOgc5hGj2GawmEnp3e1PDPCSCUXkPLwzQReFOrx5ta3cUnep1bSUrz19QRiEyYAmwm79E34bgcQJr/FvMqdRW8DhSSenQokPcnpkS1b34fzqxQdi5r58JhNxthN5GYoPd5I19q3HEtnqduNMon4C1SwnEoIwnTOeshia22vW9GxRpJdvl8SW7zNMmG+nt676hQ3DKxAmIFxAqIFRAr8HOvQEblfyU5tXZJZjUkmVXgQWg1fpHbQK0hlUNM2/YM5iqPjErPRqIlDTu4FWi3RMNhpgEcf1JE4PHHnGw4mYrGwGAieYy2MzAahtbUEHy/MQRH1gW5wegiNH85H/Ups1EZr8a2aDlyI3yQETIVGaHTUPtVEFotUXBw1OrXe9oTWYiFWQdqpSRlKQVA7cxdg61ZaQgOCYU+IhJJRiPiYy7cbk/+l929LgUAIMwFaFBaUoIpkyZg1Ih/4v33RuD9USP49vtuwHTkqJEs5Gnq1KnMT/NygeDRo0cZVBAAwsUgAbWuX+8b1YNaZYW6XO/PFz9PrIBYgatfAQGG0v5KWKY53SdFKNmOCCCUwvjMZvMPPEIv1hZ/sf3YlTyXEBvH9u2R+ggsXRyEubPnQCFX4MslKta9wF+U6z3HK89juQBDKYQEJn7ij/v8sb+TnQcYsOereeAWf4x1c7xhWzIFm/WzUBbjh5qEsynwBDMJeFLyOwUf0ZzS6qnNvTHJ3+1JSsty5g0qhDc1JNPrVKA5tefzYNWfX1eyBjWJGhQnBCArdjbWhmmQEqRBqNYfM+RyjJ7qg7cm+OGZj/0xxFvOQowGjPFHfy85C7gR4Bqv6lSxcCR6jEAmgVGaKOSon9srlOb0PM2Fqa/7MSEMid7T/TXC+4V101ycrqQGnq3qtHzlgFQAnjQXwo749fH+n6QMHTROjYfGB+CRT6jtfT6enLIQz8xYjBd8g/GSfyhe84Cf50BNBiwvpfq8ds+/qtEjUCdnbfGOwqFMOep0zy/uQ0oqUyGUyTPN/lW4Cv4BV44GnazTynN/5bn848YCnvueG3tZqIke+2zJGGfOxP/LqMavMsshyao7KTGXP/NzH3qK31+sgFgBsQJiBcQK9NoKDMisfP8xS0Xd3dYqSMzl6GMpx71cCSSWCvQxl+MTSxZM1q+xzxqHDkskkK6HIz2CtaELg6cfeyLDX201oMtkQLspAqfTwvH9plAcW78EB9csxt6VC9GyYi7ql81BRYIG26KVyNX5gnMPxFq+WoATm/S8pyhngIMTTk56x8kawVqayKuUatVpjsRJLhY7zcmIna/EkkULEKI3whjNhwOdbxBOCica+F/s5gkLjh8/iuSkxAvCUfIhHTXqPQZIs7Ky2GovBWC7fza9ntpQz7e9no8RQCWPz/P5eHZf59W871mPq7lecV1iBcQK/LQVIBhKilAKSxP8QdPS0lhr/BdffMEUocKFG8FeQ2iRF+ae+6hruRxPoU1RRuhCwxC0cBEDpEqVCkv9JmLfJiPrLoA59EddZPyxx+BLvZ8u8hEkdbG0Zh26yHM0Iw67Vi5EztIJSJ8tBbdoPPLDpqA0ygc1MZRQ788S6kkNShPB0aYkOSgsaVfiTOxI9EddshoNiXI00WMJM92KUjmak+XYlSLHnmUKtKQo0ZCiRXGMEpl6f6wM8kXIXDkUSn94z1Lgb5PkePNTOVOBPu7th/tlfrhXKsetMi3upBZ2qRwPe/nhIdb2TJ6PovfnjQhnCVqf9fGUs9R2Apr8457KUnrd2fv9mAWCAn29CHzK+fAjmQKDx6nw0MdaPPJpIH49iTw/F+LZGUH4g1v5+bKcgo90eFMdwXw/KfyI+XySUvPMY+T7yStBBfVnb5i/ronAtMUanMp7BygkH9JhrNX+4nCUfEb5ECYUECj9sxuWkgr1L0CWP1OMs9T6HymKuNT+5mZ6nmxTDloSMNqagYHmatybUXxcsjFfBKS9dlQsbphYAbECYgXECvzsK/BwRsXk39JVTa4cEms1Bpsq8HZaMVSmDGy1fIk2SnU3k7dYBDo5aq0JQxunx2mrkFp7FSCk2YDOdAPa0/U4uSkcxzYE49DaJdi3ehF2frUA25fPQVWSFtti1MjT+yBjyWTkhs9A01eLcZqM4jkj826jkCUBQva2Eyxe0Uqt/jTI1AGmMObftOMbPWLmK7AkaDF0ev0FW9YpEIR88gj69exG6ionirdtxeSJn2GkoCb1UJGOGjkSixYtuox1/vCTSdnaE7hAii1SdQnQ8odrEh8RKyBW4OdYAYKdNHW/0b6CLqqcPHkS3333HcjSg7yMya7j66+/BnkJ075HaIcnEHq94WdP9n2x0TGIijAgPCSUAdL5c+ZCq9VAM2MiC2o6xcXCaQrv1YCUjlvU3WHneCuAQ2uXoiB8CtZrvZC24BPkhE7FNsMsVBMYTaA2eIKifKs8KUJJ9VmXokZdkpqFJG1PVqMlWY59ST5oTlaiKikARYlzkBM3G2kRWnweosXSuQr4yn3x3+lyvP3pLDw7zhcPyvzRV6rAbVI1bpFq8EupGr+UBeB2aQBulwUwD1CJtwaSsRrcw7w+VSwQqY9MwwKSbkQwKG6zW2lKXp/eBEQFOEqw0x99vej/hD8DpuT7SsD0jO/nJ1r8asIct+/nIrzAUt/dbe+qcOb7OZTa2YV2d6b8pHZ1YSKVp7AszM/1++Sfv3Zq0CsBrm9o9Bg9ZwGaMv8N5L8FRyHBT15JemlIOgwgtSml3he+CkfB27BnTYfDEg6HKY7lAtg58ta/Cuf+P4N1uEwGdHJR2GlNxL84Drfa6o/fLSpIf/Zjb7EAYgXECogVECvQmyuQVTZOkksBTFvx13QzIrh12J6xDKcskeiwRANpUcxX1GmOgstsACXssla79KvjOUQhTB3pEWhNjcD3G8NxZH0IDny7GLtXLkTjF3NRkxKA0jgVCiP9wIX7In3hZ6zNntSsDosB1J5PE6lQSeFCXmm97cSNfEoJ3vJK0kg3zCVIGg47F4mdqbEwzp6OoMULoXdDUhrsew6+KdyjpqamO0O4yH0CDgQe7Pj++xMwRhkwcsQ7Z1rt//XeSIwePZqpsHoOXX/4cZT27rmd51smJRdtP3mAijexAmIFxApQBbrvd0iRTqnxpAjNyMhgbfHLly9nQUmkQPeEn57L59vn9KbHoqOMiNTpmYI0OGgJFs6bh9laDRRKJTSzJqPsKz06rdG97rhFx1HheErdIo5MIw6uW4yMoAnYGChD2vzxyAiegnzDTJRG+6I2ToEdidQ+T2315A/qj8ZkFRpSNNixPAA7l6uxfVkAtiXORppOiYT5/pit8MPkydPw73GT8RfvqXheOp2FIVHq+y2yAAY/H5X64jEvHzzk5Y8HpHLcL5Wz+RCpPx6T+uIJ6SzcJ/NFX28/DKBEeRm9zh+Pe/niYSkpSuWsdZ6AqQgbr6St/ad9D7XAk/rzf8bIGQwdIPVn1gcPfqTGo58G4DeT5+LZGYvxR19Kew/F68pwDFUJwFKAmqQC7ab0ZN6eBEcvY2KwtPcDUoKq72hDkZ32LyDvbXT2GJDyLfauzS/xkDT7P3DaZqDLQn6j0e65EMzU+861e9u5v7APPZFBYXyROGCNw8e27GOSTVt+05uHheK2iRUQKyBWQKyAWIGbswKG9DskhS1rJDm1pZLsitK+WRWlt2VVl0qyy0slOdVFt3E13P9kN5dKbFV7pOn5WG7ZiF3WzwFzDFymCB4+mugESAeHJQx2TodOix7tnIG12vOKyCs7QeI9SymESY/2dB1Op4bjxIYQHFqzhKXTt6yYh4bls1GZqMWWGDWydT6wLJ6ILfpZOJFqgN1qdIcrUTiSexBHoUosTTOCAV0hUb6ThTSd23LvGcwkKE75JHo+fd5+lf1LWZCFORz0vVmrvXvgyYdb6NFhNeLApgiEz1Vi6eIFiIgwIDY6ColxxjPwkQBjTk7OZZIVCjM5q8zKy8vFRx+Nw4h3/4m//vUvWLduHYMUl9ta77kRlPpM6tCLAQmCGQR8LRaL51vFZbECYgVuggoIqnABeAr3z/fVSClKitC9e/eitrYW+fn52LRpEwtKogsptC+hfV13j1Dah9DzQtv8xfY3vek5tu8jQKqPgD4sHCFLliJo4ULMmTMbSo0WCn8/zJn5KcpXGwFOjy5zBEtBpuMXHZuYPyk7bpCvNt+BcCUQwDOIkL2ftcuHseMoHUPpmMda6Cl0ye2X7TKFo8MahdPWGOxcvQhZIROwRvMB0ueNQ3bwJBTpp6HCOBMNCX7YmSJHc4oGdSmBKIoPgDlqDr4KDkT4PCUUKiVkM3zw14lyvDR2Jh4fMxP3jfbF3aPluHOMEndI1bhDFoBbZRrcIVMzmDlQpsSDMjmGyEgZqMQAqRKDZHI8JPXHA0xBqGTK0Fu8NfiFdyBu8SalKAUh8TCP3nObe30ERum+CEcvtwYElK9kcqe5e/wWVPt+0rO/DfP9JF9XqQL3ehEA5b1Fycd10FgVHhyv4VvfJ87Fb6cuYL6fL/qG4CV5GN5Q6dyw04DhlPYuqD+FuTvgaKia2uN1/PPnS4Gn4CMWjtTDOXv9+RSlBGEFINs75sM0OvxVFYpvVo0B8t6EvfBNuGgqoFZ7vt2e0u2dBW/DxaY3zybcF74IV85wODO8Act8OE1Gft9jjkIXF+JOrKfw0ys7//+5va/TGgKkR8Fh0TElabMtyeHPZdcOzK4tlWRUcpLcltKHrJWrbs6BqPitxAqIFRArIFZArEAvqsAT6Y13DLVWVryVXtbZ30zt82WQ2EowIL0cT6bVQcKV4T+WdKznVmFP5lfossbCZQ7DiYwonLQar+nJT5dZh05TOFrdXqPHWUt9EPasWojmFfNQvywQFXFqbDb4ITN0JrigSUw16rTRSVlPlau87ycNKs/C0kjmU0qQUhh4EkDtsPAngDz0PRemXreTOS4CDeuiER7oi6ClIQySJkQbEBfHBzfRQJsSlwUIcT74cLHHBGhBcCIwMBByuYK9/ELtrRdbl/AcrbOlpQWRkZEXBaQELGj7V61axYKmrvQ7CJ8rzsUKiBXoPRUQ9i00F/Yn1Bp/6tQpHD58GDt27EBubi7Wrl3L2uIJftI+g+Y3GvC8HPjK4GhMDGKM0TAaIhERrkNYcAiWLFqM+fPnY/bsQGg1Kqj8fKCaNgHVqyNZRwFMSxgopeMWXcyjC2y03GGhC3hXdnyi9dAxj5/Tsg6tViM6ODqmEowlhZM7KJGLQqs1BidM0dj7pQZZgf/BRsV7sMwfC9uSibCFz4JFr8RavRYrdLOxZJ4ak5QB+PckH7wxbhqe+nAynvzvFDz+32l4aPQsDJLKcaeUEuD5YKOrDSp5D8rLhX/i66/27yCsjyk+pQQ8lRjg7Q68ojlLflex5HcegM7GExPn4ZnpQfgjS3sPY0nsw7WRGB4QxcPPXgYeexsIvdD2DCfwq9JDFz8Fjrw/w5VPIJTS6anVnlSitPw2kEc+o8OAza/Cufkl2HNfgZ37D5zcDLi4xbCTclQEoVe1Bk6LDvXWZLxj2owHzUV4PT0fEltdUS8aPoqbIlZArIBYAbECYgVu0grE4TZJZl2OhKs6/ZC5BI+aS3GLuQaPmyrhbbXBbPscrZZYOM3k4bkEdjOpSUiFeWUDsJ6eRHVZSDlKcDSMBTEdWR/MWuop7IFa6quTAlASo0Se3hfWoEkoDJuGo2uD4XQHL/U0gIkGg6SEOauc4QeFbMBJXmo0GHS36fMDUf71Ajjt6fe5mq9zWiJQ+rUBC+cGYmlwKIwGPVNeCoPyL7/88pJJ9hfDJoLPHylGCZQKYKP7ewSAKcw9n6d1UDL86dOnmSdqUVHRJRWkwvZToBMFTZ1vvZ6fIS6LFRAr0DsqcLG/VUqMJxBKYUm7d+9GeXk5KPBt/fr1WLFiBRITE9mFE1KPEwz19Ai9mcGosL8TAGlsdDSiDVFMRUpBTaFLg5kX6YJ58zBndgA0Kj8o5L5Qz5qKrNi56LCQlU0og5jnHl+u/NhMxziaqGWejoF0bLSb9UylSp0MIOUoR+GLkdj1TTBM4XIkaj/DXN+pUPjOwpSZPpBN8cG/Pp2Ov300FS9Kp+EhqS8LQWLKTy8lbpeqWTAStcZLvN2TTIVbveW429tfVHD2QhXrxeHy2aAjIfSoH6l3pQpQ8BE/l6M/+YJ6k++nGg98pMaQT7R4bMIcPDl5Pmt9f2HWErzoTnx/g1rf3QFHLPBIG4lh2kgGRs8EIGkMGKoWWuN7hyLzQiCytz4+VGPAMxojFDoftOe+A+S7E+kLXwMKXgUKXgLyXwRyn4Er6wV0Wv+GDs4bXZwfHBQYZ45El9mITs6ALq6nogRRUXru/vpC9SCbrXBstyXhI1MO7rGUQGKt2HCTjkTFryVWQKyAWAGxAmIFelEFgFt/ayspupMrg4Srxe8tm6G0rke+dRk6LfFAGiks9Wi1GtBlNqDdEosOSww66YrxVTRgJ6ApQE3yG+006Zhy9MSGYBxeRy31i0Ep9HXL57KE+i1Gf2SHzwAXNBFlRn+0pevdKb+XdyWblDZMdWOmE7woODJiYHdPjsxYdFmj2ePUWkhepnyLfSQ6fyIPU1IJwRSMVi4WqcYFCJqjQVhYOCiciQbaNOgm4EBw8lrcCIQIMIQgKEFUgpmkAqNwJVKBlZSUIDMzE2vWrEFKSgoDHgQ+BCBwqXlSUhKOHTt2LTZfXKdYAbECV6ECnvsBWh3tBwiCtra2MjXozp07UV1djc2bNyM9PY2FJZE/KO0Hztcaf6l9ws3+PIOkxmhER/KAlFSkFNYUGrQUQQsWYsG8OQgIUEOr9ofafyZm+vhgWfh8HN5Ias8wdmymtns+Rf7KQQVva0OAlY6HkXCwYMMwBkR3b4pG5rJQhCydj7G+KgwfPxnPek3Gk7KZeGSMD4aM9sOg0XLc4aXBrdIA9JeSKlCOB6VyPOLli4ekfhggVWCgVMH8Qe+X+uMJr1l43Gsm7pf64lZvBSTeYpu7oLDsNXMpgc2zvqzCsgA+B3jLWdgRBR4NHqvEg+PVLPX90c8CWejR76YucHt/BuMl8v5UuBPftRF4S2vA8ADe85Na4H8YZCQ85jnv7u0pwtHLBrBum4HhagNeU+sxbYEcJ7JHAARG8/4O5P8drry/oNP2OjpsQ2E3/x+c5mmAZQ5cZKXFbKrIL1+HLmqpZ76j17ajrGdQ8UKw8UZ83IA2SwyclhDUMiXpFjxgKSvvRaNHcVPECogVECsgVkCswI1XgQc3Ffd5wVL1hiSz4lWJteI1SXrp0wMyyh+S5FW+KLGVPv20peJViblimCSrvHmYJQtGbg1qrMtxkouFnRIV6eow+Qqlk6rErSKh9juTnvmLEiy8mictBEb5MKZwtG0KBYOja4Owf/UitKyYj+2fz0FpvJoFMdlCp8EcNAn1y+ei3UwthuGAuz2wJ9vEK0ANaLXE4GRGEjq2rkFXTSacjQXnTI66bDgqOTirzHCUpaJj67doL/gKHdkpzCfIbo5g20zhFMLn8oPMs/eFx6/WvIPaHC16nEqPwhdLtVi0KAg6nZ6Bh/i4WMTGxV4TwEhQhGAoBaQIIJRCUiihnlSfBGZpoC+AWpqTAky431PIQe/ZtWvXVcA44irECogVuNoVoAsjBEIPHjyI5ubmM4pQ8ir+4osvzihCPf/uheWfgyK0p/s5el18XBy7cMTqQ4F70TGszd5AYU3BodAtWYowmkKDEREZjtj4aCz//At8vXI1Nq35BgWpq7DHnIx21lZPgYR6FvRHvqS07Dl1P/7QMYs/bhFQpdfyIYHM49Qag+8tcWhYFYZvo4MRqFXhn5/54BGpP+6SKnG3TIE+MgXu8lbiTm81W75HRupPf9wv5QOQ7pGpcZdMjTtlGtzuTb6hGtwlU7LpDpkKd3ir0FeqRn+pGg9IlSwwabCMApTEtvafHo661Z9nfguVW/kZgCGfBOLRz+bgickL8Ltpi/DczEUs+OgleQgffKTWgfl6avQYptFjOAOfPMRkAUgswIgPPBoWcBnBRxSSxFrpez8gpe9NkwAuh2oicO6kx1CNHm+4HxdeR+/p/hg9R689O1GQ1Nn1C4/zcJlAMv/cUG0EXtdGgJLqh2p0GKoJx5uqSzlSbQAAIABJREFUMAxThuJtdSj+rA7Fe1o9Pp2nw8IlS3DU8jHsuWPgypwGZ+Z0OK1KOC0L4bKEoovTuW07CILSBRQds9ugc10X8ykmxfmVK9e775vE+3SxKwxdXBjaLLEsqLUxYzmmmTNqH9tQ8vxtlroXJeaaZySZNa8OSiu6/8YbnYpbLFZArIBYAbECYgV+ogr0s1Y+96vc2s67MmqOSjLrj0ps1fsk1tIdkpyaA7+0VFT/IaPiqHdG3rFE60ZHje0LtFqj4eLC0MmFw2GOgtMciU6OApcI9vEtNDSI4j3K+ET4q3EiwwZpDI7q0EFhTJvCcHx9CA6tDca+1YuYr2hdymyUxalREOkHa8g02IInY/eqRTykdMNJGgyef3t45SdrHbTQiRypbiLQzsWgdfMqOOpz4GoqgqO5GI6mH07O5mI4m7fB2URTEZw7tsDZWAh7XTbsNRlwbFuLzrzP0ZURxzzhHKZw1prI2vQFcOoO1WizUMInn1AvJP+ef5svDFgJTIOCsawRqPtWD0OgAqFLgmAwRCLJGInY6BhU12+/KBch2Emgo7sSjN4kABDyBSQlGLXEUvBTamoqVq5cyWAogQ5qhRUmAYBcDhy42GvLysouuv3ik2IFxAr8uAoIf/vCvPvaSBH6/fffM2V4Y2MjiouLmTJ848aN+Oqrr5g6nP6GhX2AZ2v8xf62f67PnQOH6eJRjBGxxihERxsRHRODhLh4fLn8c3y7ahVMm1JRmJ2D0i3bUFNehe21tWiqr0dDXR1qa2pQXVaC0i2FKMjJQgG3ERXmldjNLUe7LQ6w6eAk4EnHbWqRZ8t6ODl6TA+7NRJ2WxRcGTFARgwctljQcenQunBUfrkE6yPnYuEcDf47U4XnPvLF/VIFBo32w31SOQbL+IkS3wdTCrx7uscNPu91+4cOlFGCPJ8mP0imYNCTApUGU7gOu0+PKXC3G6L2k6kwyP38Tw8HewugvbLgI6F+BJoHyFRu4Ext8Ge/F6k/2X1S+bK2dwo8orb3ADz6aSB+PXEunpq2AM/OXIw/+CzBS37BeFkehteE5Hc1wb+zyk8WgOQBBAXgd8n5Geh5FiZe8j1X8jnX+T3k7fkndTjeYp8bidc0RryujQRBSx4S6zFMq8crAQa8EkAgk0CxDm9qw/GqVo83tPQ8vT+MTfT4G1odXtPq8Cq9RxuJV7RReElrwCsaA15UG/AHlQEvUzCVOhR/V4dgRGAY/jsvHJ8tCoc6VIcF+nDExkVh1bJoWD6PRMU3RuxYY8CedAMOW2LRaQllXqIOstMyR52x0aLzaqYUZXNeXc4gKVORUmcVr1y/1sKAyz1Pvhle72DerrylGe2/t2csc8y05hz5ZWbtYYm1cv+d2Y1H+thqJv5EQ0zxY8UKiBUQKyBWQKzADVgBc/XvJZv3QmIpxf+zbMEvuW0YaK7Gr9PKMYLLcq3MWIOjtlh0WCPRxkWzthmCdnQydD1PLgTlaHtaOE5tDMXxdcEsqX7vqkVo+mIe6pIDUBarRH7ELFiWTIYteAoObQiHgyMF64WgaDfA6L66zU7izBFotSXBWWECmgvgatoC545tcDRd5sSAKg9NHTs2w9mQh65yM04XrsZpWyJaLdHodAc9wRzGfNwo7In3eCPFTrdt7OF9AsouUyScljCc4oywGhciaO4cBIdGIC7SgNioaFisGYx3EPw4340ep7ZY8gckVei+fftQVVXFQKgAQJKTk5n6UwAgVxuCXgiU0OeQMlW8iRUQK3BtK0AXQwSP0CNHjoBAKPkFcxzHlOGkCKXWePpb7e4PeqG/X/FxXhXavQ6e+8/klGVY+c234GyZKCouRXPLThw4+B1OnTyFjo5OdHU50NHWifaTJ3DqyGEcPXAAB3fvx/6WndjZUI+G2mpUlldgW0kxcraUYFNGNjZtXI+1n8dh07JINK6NwJ6NBuxLNWJ/qhH7UqOwNzUKzRuiULFah4JlS5AasxCJwXOgCQjA//oE4oXP1HhwnAp3SRW4VaqCRBaIX4ydzUKTPOGauHwWNPa+WvAp7/1lcvSXykFeoAO8KfFdicEfqfDwJ4F4nBLfJ8/HMzOC8ILPUub7+aoiHOT7yTw93X6fAsi7GYDl9f4Ob2gj8HKAgUHPv2hC8a4qGH/VhGCoNhxDtToGRAmC/kUdirc1YXhFa8DTATF4NiAa9Pq3NARE9QyE0mPPBETjJebBqsPbmlAMV+nwrlYHWeBSzJy7CPODgxBpDMKXCaHI/jIaJV/HomVtDI6mG3EyjXxCI0ChP2SbYbdGw85F8R1iV7kL7HqOG36OnwVLGOpsKfiXqQAvphdgiLXUKbHVTbgBR6fiJosVECsgVkCsgFiBn6gC5urf31bYgP7mCgwxlePVtHxMs5qQaf0CR62JcFH7PDtBomRaXlXpoKvC7MrwlcG7yzlpEcBoR3o4OtL1DI4eWxeMg2uWYu9KHo7WJgeiNFaJAr0PuMUTkaebiWObDOwEjwIkqJXwUp9JV8BJNUrKS/Lu7CxYAWd9HhzN29DZvA325m1wXQkgdQNV544iN1wthr25BHZaV30eOkpT0ZadgnZTJGuJp+1lyh7mX3rl7Uhkhu8yRfEBHVwYDm2MRtTCACwKCkGETo+4qEis+PKrH5AVUoQRCCVvwLy8XKYIpcT45cuXn9MWSwN5z8F894H+9bhP/qUEb8SbWAGxAhevgKAAFeYX+7tpb29nitDa2lrk5+fDZDKdAaF0QYRgqPD3L8yvx9/7jfYZVBtShHqqQukxuphEftA00TJZj2zYsAG5ublsv0uKfFLmnzp1El2dHXA6uuBy2gGXMDlIwg+nU7iw5USn3Y7jp9rQuPM75GytxJfmbAQlr8KMsAR8EBiGP89aiJcmBuDZ8Qo84e2LR2V+ePIjOX47Xo5nPlWz6fcfK/Daxz54YZwvfjvWH0O85egjU+N2aQAGeinx4Gg/PDZmFu73IlWoHx7z8sFTY2bgKa8Z4IN3ejMUvPG3baC3ivf5POP1Sb6ffPhRPylZF1DokT/6Sv1xr5c/+nr5s/sEQAd6K/HgRxo88mkgniDl59QFeGYGKT/d8FNQfqoJgLqVn6zN/WK+ntTGzrdrX2+4eDN8HsHNlwN0eDkgAn/U0hSF1wOonmFMGTosIAzDtTo8rzXiD5ooBqeHKUMwXL4EwxSh+IcqBP/WBGH8/HBoQsIRqg/FiqRIbFpuQN7KSGxfa8Tu9VE4mmrEqTQDO8c8ZY3BaasR7UzwEMF7CJuj4RAmkxEuk7uDilrkmRDi+oohLnWuLj5/8XEX5T+4zGFosMZBZsqFxFrlvMVa+dlPNMIUP1asgFgBsQJiBcQK3IAVyKn63bMFLRhqKoLSzKHI9gXaOQNgovCFMDgtS4B0HWDi/ceonb7TDROvVN14OSc4BEgpjKk9LcwNR5fiu2+CsGflQuz4Yi5qKKneKEe+bhYsiyYhP3QaTqeSz5qBtcgzmNsT1SW171sicYqLQ0fxejhJ7dlUjK7mErQ3l7C5a0cxa6G/bBVpE8HVLUDTFqZEdTVt5dvw6fGmLUBjHrrK0nA6azlrY7SbyZqAVLrk63plkNTBhcJhimY1IH8oCtLISQjCwtmBCAsJRUxEBIxRRtYeX1paytRgX3/9NborQmkAT4P63ggnSLlGPofiTayAWIGLV6C7SpwUoadPn2YgrqWlhSlCLRYLs8egADT6u/eceus+oDful2ibqF5C2BTVkaDy559/jm+//Zbta7dt2waq+4kTJ1hYHgHr7r8R/4vyEJQuA3XBhWOnWrH38FFUtOxBRkUdEjZlIjDua3jP0eNv0+YwuPmE1wwMGjMLfUf74lYvf/xSpkIfmQr9pErcJtO4U+EDQa3ug6TyMxOFI/WRKXGnVIU7ZWrmB3ova3X3Qz+ZP/rK5KD71BpPwUp3sVR5DX7prT2nNbv3KSZvfDjaT6ZEX6mCn7zk6OvFw1AKPxo8VoHB41QY8rEGj3wSgF9PnIPfTVuI52cG4UXfEJDycyglvmsiMFxrwDAtgU2+ffvNy2pfJ3jX3dtTBKRXCmuHavUYGqDj/T/VEXhZocMfVZEMhpJ/6D+14fjP3HCMmafDzBADFoWHYFlsGNJWxGDzyhg0pSbiiCkGbZZIdFqNLCzUaTEAFvLaD2FzuuBOYoZ26lQyx8CVHsUman9v4/TosOr5NvkzoocotHJxvEjAQhZavOcw+ehfznm7+Nqfrl6UtfC9NQFOcyhqrCkYb9nsfMJSNOUGHJ2KmyxWQKyAWAGxAmIFfmQFrMX3SrJrFRJb7V/vzKqZc4et6m8P2ar/9JCtPFBi2frJwMzqeXeaS/8qySqf+D9c5bw+XM28X5nL5/19Y3acLjsDNVlfoNMaApclHM50Uh5GwG6KYSdV7cxjNBydXARarXp0cjp2hdLZE/D4I14jwFFSj57eGAymHP1mMfZ8vQCNy+eiNlGL4mg58nSzwC2awBSkp+kk0EQp7uTxqUcnS878IWQk8Eit7QxA0nc1RzA46axMY/6hnS3lTPFJnqIdzdvQRR6jTVcOSNuby9HRXAY78y91+5S6QWlXUzE6m0vh3FEIe8lGnGZt93y4Falf+aAM3tepp56klGrpMMegy2JkQJved2hTFAxzlQhavAiRunDEEgRxK0EFlZMAQoR5bwUQBBwo8Gnv3r0XJ0Pis2IFxArg1KlTrDWefIJJee15IcTzb9zz795z2fM1P5/lBMTFJiA2jqZYxMTHITYuHrHx1B4fj4RYfk7PR8eQvUAMIqOMDI6uWLGCWYDU1NTg6JEj6GhvY3YlgnKXYCgtMzAKQQl69j9qe5cdjXu+w9qcLQhavhZecw14Y8psPDdeiUdGz8J9Y3zRZ4wcv5Sq0M8rAP2kAbjFWwvJWJoo7EiJu6h9mikMCWgqMFjq9vd0Q9G7mSeoioFOgp23e6sZPP2lTMNa5ilZnjwq+7D7KpA/6ANSOShY6W7mW6lgqfNDKHnew7vyxgekvCqTV8UKyz2HrAQzaepehws9LnxOP5mgBhVAKClAeW/WQWP51vcnJi3A09MW4w++oQx8vq4Kd8NOCvjhg3eE4B/yr2Qg1O2tyTxAyd8yQM8mFsjDPC3J17InE63vxgSkwwkOszp4fE93vcgLlCZWN3fN6D61sJM/KP8+AsEReFMbgbc1OrytDmfzt9jryEs07Mx9qvNrmgi8qjXgNa2B/S70O7yuicAbFE6lDMNQeTDeUoZgpCYE42cvxdwlwfg8PgamJB22r43BgdQYnDSRv78B7dYotHO0HAE7Rx1GBEDD2Xmu3RSBDpMBXaT6JBEDO5eNBNk0dbAL7NQ2T68PZcCsndrmLVEsP4BZMJlpmQJMqUOM7xKj1/Kv50OWrle3mAhVrxJU5ULhsixFuyUWLpMOOzOXuaabMk0Sa8mcIebKeZKM6iCJpf6xHzniFN8uVkCsgFgBsQJiBW6ACmTV/lWSU++ScJVtv8ptxC1cxTbJ5ib0z90BSW4DJPn1GGgtcTyRVYu7c+vxl5wyLMu1oqnga9g5UlzSwdmzFZ2WeShHJy58ku1VOoD3AJqSarTDpENrajhObArF4XVLcWDNEuz5eiF2fD4X1QkaFBv9kaufBUvQZGwx+KItnQ+NutSJFn2XdosR7ZwRnZyRteB3WY1wVaTB2VzkVovyKs8rUYte6XuwYwtczUVwNBSivXAl+01cphAGcdu4GNb+3xO7gPN/fwM6bfGwxS7AgnlzsDQ4BEZDBAOkNxrwIHAjqNsIQIg3sQI/lwoIYM1TbUiQjbyCSRF64MABbN++HVu3bmVKxdWrVzMYSmpGauk2Go3sb6cnf/PCRZOevPZmfE10Qgxi4uN5QBqbAGNMHKJioxEdZ0TC/2fvPOCjqPP3P6fe6fk7z16u6NlOpYiCIB3biR3PjhSxnXp6Kgopu5vQAymb7WkkofcOSXZ3ZneT0EII6RUICR0BEQiEJFuf/+vznZ2wxACBP2KCg6+vszs7u5n9zCT7nfc+n+dJnol5c2dj9aqVyMzMBgXGkUfo0aPH4HQ2tTgdCYB6WVu8x+tFvdONQyfqUbZjD7LyyzDXug6aBavxv9gUvBkahV6fjcfdw0Jww9vf449vf4vr3x6NG4eOwS1SaM5ICb6FNoM4Cb4FLlsCutbuB24v3b7JD/jovvScW4eH4rbhIQySSutoKYb8nN4u8LGOe5tAZYBPJ7tN7/FCApHEmhDgvInA5zAJtAY3Q09qmb9zlBJ//UjZHHr00H8nofPXEeg+Ogo9x6pZ4FE/BSk/jSzpndLem0FnQPL7RakYL0g9KsLWi/o5lzn8qLV97Kc0oj8bBDnFoCOCl/2UNKT0eAo+0oOUnaKyVo/e1AKv0uKJMC16hunYeFxpwGMqE3qojOihJMWnET2VRvRTGPBUqA5Ph2rwqkqNoeHR+HxiNMJitIjUajE3UY30GVrkLNChenUcfkgXvwSHIw7Ng4LRBCnQSOzaan0+J36pLz52WgBwwV1dkjLULxKQlaKX7xrnrMe1DddHF/rc2uwFeGNtAa5dV40H1pWBy9zWxAlb/9oBrmzlXZQrIFdAroBcAbkC/x8V4PMfudpeXHsnX3Ts9swKN2cpWcKt23aSsxWDsxfhHmsh7jcXoj+fg9l8Gn60p8AtqOHiNZcdfp7vw52Uo5RUfyqD4GgMDq+MwoGlU7HHD0cr/MpRaqu3R3yBHN13OG6JQxNNLNrgN0rgl5SjsMTCZ4nFKXsy3KVWeGty0bSjgKk5fTt+LUC6Be4deUBtLjxFaWiwT2cAl/aT1AHkkXq++p3tcbIdOJCeAPWEUEyJjIZGq7sgYPJrQRBJyUaqUWr/pdb6pUuXMgC0d+/eFjBCvitX4MqrAAFRgqBSavzhw4dZiza1apvNZpYYT7+fBEBp0O9MS8DZ8v6v9fvc3n+u+PdmOhLp782sJCyYl4KMJcuw1iKgoCAHe3fuQv2Jk3DBzRrfCX76fB6mBnV5PGhwOnGk7iT2HPwRJTv3IaukCrNsuRifsgQfTTbiuS/HodPw7/CXt7/GLW99gz+/NwbXDwvFH0YE46rhQbhqZAi4kSG4ZuRpANpxYWNHhKetAVJa17b3Qkrb2z5Q4PZRCtw5SoG/fazCvZ+G459fTETn/0Xg8dGR6BWkFj0llQYGPwcGLAeyoB0DaB2N06rNjg0pWwOXl2vdk2Ea9FGpmVJ0sEKPl0IMYpCRSvT7pAT4QSpSgdI2sSwg6UmVHr2VcRikNGJwqAZvhkTh3ZBpeD5cjRfHqfH+xGj8Z0oUgmNioNHEYF5SLLIXxqF4Gc2zknCSn4FGewp8jumAQL6fSWiyJcHFk+cnpY4HChKuTDB3trmovP4yH28hCvstC/CM3YF/WvLx16yKBs5S0I1bUvEHbgKu+v+48pSfKldAroBcAbkCcgXabwVuWVs2+G+2Es/ttqK6P9hLPLcLxZtuE4p+uonPxz8shfjQvBZrbMtwmDw2bTo0CdSSQ6DQBBe17vwC31pe6GsGBjI1ZGhxIk2NI6uicWBZJHYvmILqORNQkRLW3FZvm/o58g1jUG+mNnJqHaJ29LZNOikIyWuJhdORBE+pwFrfXbWFrA2efEe9/vb3i1WDXszzvDV5zOOU2u3ZPtRuAaqy4Vw7Cx5/2JSTj7voY+WzEAw3YXFsOCZOnIhodSyMRmObFWW/JNggKEGDlKH0cwiEUpvqypUrkZWVhZKSEuzevRvHjh0DhciQh6L8T65AR60AAc/AEfg+CITSOU7nuhSYRmFJ6enpzCOUQn0Idkq/L/Q7I0K91pPRf8nf247y2lJ9aCnVTVLTUi2pposWLUJaWlpzWNKBnfvZMTjWeAqn3G44fUwHCqfPh+P1x3H4x2OoqD2AtWXVmGVZh2nzV+NL7Qy8E67B099MwqOfhuHvI0Nx+7Bg3EYK0KFBuHFoEG4YJvqBklKTWtWvHanAVSMVuH6ECjeNUOL24aH46/AQ/GVY24BcW8GdvN3Z60lKT6k+ZEdA3p63DhdDjij0iMKPxLCjYNzuT3z/y4cK/P0TFe79z3g8/OVkpvzsNjoSPcbEoFeQBn1CtP7AI2p914vAk6k+RRWoGHDUmq9nIBQNvC0D0gsFqtQ2T+MFhRYvhlIrvJj83jNch55KHfooNOgbqsYghRr9VBSYZMCL43R4f3w0voqIhio6GtG6WMxMiceK2SasXZyEbSuSsHd1IurMiWg0U2CpGAjqEQzw2gzwCDQH1bF2eA+vgYc84K0xrAXeywKQ9PBZjSIkbQfz7gudp8vbt4/rpbYfBwO8lni4bNH4gZ+D160bcK2t3PU7vmwZZ6uI59KK/9Z+r2zlPZMrIFdAroBcAbkCZ6tAfv7vO1dU/IHL2nkdZ879M5dV8ae/5+z948Ort97ALcn5I7d6ww3X24t6cY7KIxxfXMPZCl1dhC3ob83DUOsGZFkXosFK5u0iPCTPoSarCQ02HTwW8qpsHymVkudoQ7oaJ9YEwNGFU1A9dzzKU1QoIM9RzWgI075gnqMnzAZ/IBOZzVOo0fkVlpRYT+b1p7Jmwr11Pby1kicoAco8BIYoXQzovPjn5DNQSz6l7potcNUQqM2Dt3ojmnKXokkg5UHbAHDLyZNUF1hiUDxfjcmqEEyLjIJOp2NhIhJA+KWBhwQoaEmKUPJCJEWoFF6Sl5fHWoSpVZh8EyXPvkCAJN+WK9DRK0Bw1Ol0spAxAqEE/8kuIicnB1arlSmkCdrR70mgKvRy/Z7+0n8HfunXP/135jQ8Js/iWbNng2wHMjIyQH6sxcXFqK2txU8//cSgNAL8QL04BTe8cMEDt/sIvMdzsKdiOcLjUvDM+GgM+nISOo1U4s73RuPWd77BjW9/g1uHfo+bhoXgxuEK/N8I8gJV4boRShZ6dMOIUNzoHzewNvZgkO8kgTcKQLpjOAUgiZ6TTIXYRsWiBPbk5dkBaMvaUGBVoIUA3b51RCju/EDJAo+o7f3vpPz8zzg8+MUEPPK/yXj026no8V0keo6NEVvfQynoiGAnqUDFQSD0NPhsa4BRWyGpDEhbB6Sn60w+rGyQ16dCyzxYByi16KuKw6AwE14I1+KN8TEYNiUW306LxXitCRqTAanJ8ciYbULR3BjsXmHAj6u1qLcY4LOZAJsRsBsBmw4QtP4v48Uvqmk+RvNnmk+KczPytie/UBOayDeUN6KJ+YGaGEgVPeRPt8S3nKfJ9zsafGz/+0u2Cx6LEfX8dNY1d4hPxnBbtovjCwUuq6KUsxT1upeuLbMq/sSuLzdsvYEzV/+ZW4Krz3ZJesHrgd/RdSp7XbqWNVdfy8YFv5D8BLkCcgXkCsgVkCvgr8DNjq1f/J+tfD5nL5/JZVWs57K3Zd5kL0m7J7NyLWcvW8mtK1//oKMo916+tOkqvrKpuzXvSLiQhnWZs1AnkMF7PNxW8toU093dPBm9k2m7Fidt5MPZDiZsUlq9WSum1a+KYZ6jexb5laMzwkQ4qvsO1ojPsSH2fzhpMcIlECDVQQyMaj31nU1emY8qfWtPcFSDJjKm35qNptpCuGvzWco8gVEJjl485NzCwp0u5vlSgFPgcwmQEij11OTCtWmRfzJOSlDRJoCOobcN0JRN2q0UvqXGSSERhglBmDxlMjSxsYgzmlhg0/Ski1OgSWo2gh4tAQ6p28j/kJYEQwlOCILAUrO3b9+OgwcPMhDqcrmaFXUEvwggSf8Cb0vr5KVcgfZSAUkJSvsTeDtw/0jxfPToUezatYupoQnOrVmzhrXG0+9F4O/QLw0PO+rrt/zbEvg+6DH6O0ODbkt/a6xWC3I2bUBVZRX279uPumPH4XK64PV4xLZ4gp903KhN3uuFm6wM2HDC43XBfXI7XDUpcG36BG77M9i1YiCe/eRL/H5EOK76IBjXjwwFwc4b/QpEApwEN0kFeueIYPxlRBDuGhHkh3EiAKUUeHrOdSwAKYTdpvs3jAjCdSODcM3IYFwzMoQFLQVCvJaQr+Pdb+nrKak22+bteavfcoBApvTeaR3dblknKTSKlKGSOpTW3TYyhHl+/v2TMNz72Xj887+T0OmrCJDysztTfsb64ScBNj0GKEj56ff9/EW9NFuC1dbutz9A2lulx5MqA54MM+BJlRG9VAb0DNOjF3l3hmmZh2d/f5ARBSURPCbfz14qI3qqjMzzkxSeTys1eFYRi6eUsRio1KI/KW1VOgxS0W0d6OfQc/r6jwG9Jo2+lP4eYkD/YA0Gh6jxb2UMhoVFY/Q0DcZFq2EwxGBBsg4Zs9TYvFSPyuV6/LBGj5NmE05a49HEx8Ej6OHjY8XgUUpzZ+FG9BjNm0WFqIc6rXiycTLBzWvYcPFaOCkJXiDrI1pPc1EKRSJgqoPPomeDApC8/i/vpWDQy+3pL4PX9g8yf9ljpIXPHAcfhdMKGuy3JeELi93D2Soa/pBZsOkOe4mZy97puCuzcv0dWeXrbl9fvYkTqmZwfGXXS3IhnlnchVtXvoGzFds5oWgul1m0mMsqNnWmFn/5n1wBuQJyBeQKyBW44AoAV3HZpQYus9h5l7248H6h2POgrQw32cvBZRWByyoA5ygBl1mFh22bobKZUSDMRiOfDJgT/eFL7XtyIClHGzP8cHRlNA4ti8SeRREskIk8RwviKK3+O1in/RfrYr/BiXQdfG1spyfjeYKIDCRSKrwtHr4yM/McpbZ6D1ON5l402AwEmpf6NgU3uWsL/BB3AzybFsJpEb1W6f20VVFKQJUm9wyo2uOxOn4qJo6fAHVkNIw6PRLj4jE9IZG1tweCh/PdJhhBQ1K5BYJQi8WCjRs3MmXcnj17WLtqQ0OD3B4fSM7k2x22Ai3BPamdSfVM/qCkSqTgnuzsbAZCFy5ciNmzZzPVtATzpN+d8/2OyY+LX9wE/p0hEEoK9Dlz5mDFihXgeZ6pb6uqqkAbREffAAAgAElEQVS+xKTKPXXqFPtb421WhdKXLm544IQHHvjoPy9ZHbjh8XngphZ6rwfuE9vRsHshThV9iobsp+G1doLP8gi8lu44ae6BIV9/ituGKRjgvG24ohnWSdBOXp5NydkSkNL9s2179vUMhhL4JPA8nF5DSnoPwZ0fKnH3J+G497MJeODziXjkqwh0/SYS3b+LxhNjY9E7SIO+rPXd3/KuNDKVIQs/YgCv/UHI1lWT7WM/CWw+rYyFqNLUoS8pav2J8QQ+CYgOVGnRT6VBX5UGfcJIzSkC0WeUscwTlGBoXwZXTSz1fYBCi6cUsegbqkOPUBMGhWjxYkgU3gidipHj1fhskhrBkRpM02lhMmmxcoYBtjl6bFlkQPWqeOxaHYfDfAqO80ms68ZrM8InGNjw0hfq/hCkXxZIte85t/zef9vHh4Qle+wpGG0VcKO9DHfZi3G7UILrhbK6azJLcY2jfN3vM7fWXmcu+eCCr1lbe4K97Pk/r63AXfayktuE0vo7sytws61kN1OVtra9vE6ugFwBuQJyBeQKnLMCS5ZczWUXxXNZxejGF+MxczGu54vAOfLA2QrBCWXoa12PeKsZNdYFaOQTAWsMmng16hztQBl6Ho8lCY46LTpROUpwdGkk9vrhaNWMcBQmhIACmYTIryBE/hfHM0gJqwMs6jb5cTZQazrbPoYZ5bvLbQyOOmsK0VhTzMCor6Z9AlLaLwKkjTVFrP2egqQac5fBY9GC2uVJAdEkkHrh/BM+FvBEsFgwonyZibXZR02LhF6jRYIpDkl+/8+2ABmCFbTdzJkzWTtwZmYmysrKmGdiXV0dC5MJbI8nmET3JYWddL/D0jF5x3+TFZDOW1I8U2o8tcYXFhbCZrMxmwiCoNTKLSlCJX9Q6X5bfrfkbU4DUQkikyfxvHnzWCDV5s2bUV1djSNHjrBjIKnPpRMy8G8MCdF9HlL2euD1NcEDF7w+N3w+L+Aj7SgpSd3wOY+g8WAajpWMwsnsJ+GyPsagKDK6AOZu8Fm7wiXQ6InPQ0axRPdrRwbjL8NkQNoWyCkqOlsDpKQilQa1uUtg1L/OD0KZ+vODUNz5oQJ3fxyG+z4bj4e/mowu31DbezR6EvwM0bDgI1J9shEQciQFHtGSKUPpMZWRtce3ZwDZ3veN4CgFGxEE7c2UngZ/WrwJ/ZRxbAxUxOOZ0Hg8F2rC4BA9XgzRo7/ChJ6qODypjENfpZGB0UEKDV5RRmPURDW+mRqLaKMBc5J0sMyNQ9HyRGxfacBBcyKOWhPQQB1ApNTkY5hak+yjqDPIa1EDlmjAPA0+SwzcFi3rFqIviNsyR5K3Of88Uq7RlVAj0Sf3oD0FYyzZuF6ga8m8/Zy9tIGzF/s4e3HTLbbSuj8JBcZzXp+28cHr+dKX7siuxMNCCe63ljqv48u8nKNiLpeFa9r4EvJmcgXkCsgVkCsgVyCgAkuWXH13ZkX8A7YqXGWtACeUg7MXsuCl19JzkCRYsYufC6egxyl7FJoELeptFFhkBMwX51d5OSZAUiCTkyawZi3q02JxdFUMU47u9afVV6aGMTiao/8O9sj/snE0nVqgRCUktc63ZV8JItJ2Tmp1KskAqUapbV0aYjjS5napIKV9I1WquK+FcO4UFa+eTQvgspAfFvlcnR+QEiCmFjDanlSkxyzxiAz5BhFTIqBVxyLeaEJSvBiQRDCHBsEdCnGiQWotao8nEFpaWgpShJJvH6m0KFSGoIT8T65AR60AwftAoB/4PgjEEZDLzc0FqaLJL5eUiwTt6PeEgKb0hYG0lCFn2+w6qF6kBjUYDEyFHvh3hhS4ZEnw448/NttwnO0YBR6vn98mrSipQxkPZUpRF23kPQX3fjuaCoLgzHoKbmt3eM3dAHNXwNIFDY5OcAldAEt3wPI4fHxXwNYDEyYPxQ3Dg3HtiCD8fZjiZ+3dbQGGv6VtWIv7cAKfBEjFsCMWejR8LG4a9j0LQLp1RBDz/rzn03A8+AUpP6eg6zfTmPKz11hqe9eiX6ge/RQE16T284tRUQaGHkm3L+Z15OcQvO2hMqF7WBxrf++jotZ5PTqHxaFbuBE9lRr0CY1G75BI9AuNxHOKqXhVNQUjJkcjKGIaIiOnYKYuAst0YRDiVdicHIY9K2JRbzWgyULhRrFw2bRw2vRosBlRb4+Dl9fAS+t5PRr4OJyyxTO7IQpKIghK85tGWi8kokkQ530MnLbBhqgtc0l5mysBDsrvga4FyELCYzXhsH06ggU7buaLfTfwW8BlloETig7fnlna8Cc+3xBwNXrxN21lr3Drt4HjC/A3ocDJ2Qs9nKPEwWVlXXfxLyo/U66AXAG5AnIFrswKLFly9c22inu4jLy7OL7kPm7t1vtYEJO14sG7zfkP/NWWfw9XUfGHh+wlKTfSh5a9ELfyOfgszYE5/ErsdswFWOt4JMj83UcTS578jkzwWuJAysn2OqGTlKONGbGoT1Pj2CpRObp/yVTsnD8ZW2eOQ1FiKAiOOqK/gmXyf3BoZSyDfD5LLGuXp8lwW7ycYNXAaTWhKW8lCz2ihHhSZqImly0lCHmp2+Mv1euJ3qji/tK+OnfkA9s34FT2bKYkJeB5vuPsJUDKzo84ZtROiauJk4IxYdwExERGwqDVsTb7lOSU5vR48kkkn1ACFK2BCQkqSYqtn4MJeY1cgfZfATp/W6bGZ2VlYvHixQyASvYRtJQUjTIIbRsAleAx1Yu+cKFB68gjdMGCBUhPT8eGDRsYgKYvXOjLlsB/dGzEvz3UCi9+CSMtA7c7220/GhWzl3w++NyH4TuaC09lLI5nPYtG60OApRN85sfgM3cHzI/Da+0Kp+0RePhO8AgPwyM8BAid4BYeAYTHEK97m3mFXjsyCPdQIn2z6lFSP/42l1QHyfOTwqckCHz7BwrcOUoJSn2X1J+PfDUZ3b6dhh5jotE3RMPa3Kklm1rd2QjTY2AYqTwJhlIYEgFJLaj9mrVu033/oMfIp7Kff9DtwPvS+n5KHfO/JA/MwNGf+WLqQUsa7Oedw29UbB33hwG1sl1zUBB7TAwKEtdJP+Pi4Cp5c55LUUr7RT+ntW3O3Kefb0PPlQY9v7X9FeskPtZPQf6fWvRWajFIGYtXFNMwNCwCH6om4fPwKQiZPBURUyYgUTsFqw2Tsck4AZXJU1CTPB57U8Kwe6YSu2aGYFfK99idMhpHFijEL3ulYCOB/OKN8FmMgEVc+szifI88P92ClgFUMSGe7JPEoCT60pysh057gorWSuQNer45kvy4XKPfzjlA9lxGNFL3mTUWJ2xJ0FiseJrPxTV8wT7OVu78m60c11sKZnJ0HWrOf4DGdXzJfef2DcXvWr1YFyqe47K3oZdlC/otsmLA6ix05TdXP8CXdL3TXno/l1FxF+eofoDjS+64Lqvq3gfN5ms5e9WtXFbVvfR6N2Rtu+26tSX3sdcG1/rPaPUHyyvlCsgVkCsgV6DDVeD/Vufeed+WnYVcdvkJbsP2Js5R0cDxZT9x67e6/rG21Hnz2uIGji88zNm2NnB8CQbxAhZkLkadkARYSBFIYIw+6PTNoNDj/yadPui91nY64SHlo0WDJrMG9emxOLY6BodWRGLf4qmonT8FVTPGoTgxFJsM38Me8zX4iM9wYFk03IKUUC8pY3/eNiV5ctIEmTw3XaSupITRTQsZDBWDkMS0ehGMigrNSwUzf7nXabnP+fBV2Nj7o/csJaVKafXnmuixIAGbEdnTIxAzLQLLlq9E8ZZcHDn0A5qczuZW+LNBB3m9XIH2WAECZ9IgqNYSpNE6Cksi1fO+ffuwZcsWpgil1m1SLkrwU1Z/nh9+SspZqpV0m+pHt6U6EgylulJ9CYQWFBQwSwLyaaW2+NaO0bnPK4KnAUp1nxdev5coiUO9cMPnIV9RL5xoQhOt8ZJytAGeU6Vo2qqG0zEEPvPjgLWLOPgu8PKd4BU6w8t3ho+nZVd4+UcBazfA+ihTjtJ6GhC6YnXyYNw24juWSE/BShII/PWWLVvXCU62LfgocDsKP5Ja3KUlvSe6zQKSApLfCYbeOEwMn7pzJKW/h7DU9/s/G49OX03B46PFtPd+oRr0VxCQCwg7YtBTzwJ6uoeR6tDAQnkoxOcZBQE3EYL2VRpY+/UAFQFUsY2bwGbfUCN6qIwsHOgphRaDQ2Pwr9AYDFDE4BlFNF5WRuE15TQMGafGa+FqvBkWhZETYtj4d3gMXg+PwZBwNV5RRuHF0Gl4PjQKz4bEoF+oFk8qDXgmVIN/hcZiUKgOvZVx6KWMRx9/az5BRLaPKl2zapI8NKV97u8PFSIoS16bdL+figKL9Hg8zIBuYSb0UprwtFKHZ5Ua5tcpQdnWwKa0juDoIKWGvR69LoUW0einIhUs/XwdG4+FxaNbWHxAAJIIfPv5Q46orX2Awsja3Z9RmjBQZcIAldG/P9IxMuBJpRFPhMUx0Ez1eTUkAm+FTMEI1VR8OW4yJkZGQqeNxorYIGxIDkdeshIlqSpUzFRh2wwFqlNDsSM1GLWpY7EjNQhVM4KwjUbqGFTPGIOalO+xM2Us9swKxck1MfDYTMwGieYy1O1yJtCU1mnZfIfCkig8iea64tyX5oGnBz1XfA1pnthO58EytJWh9a94DpBogq4XPDx92aBHg2CCwboKHLXbWyvQL70IXGaBh1tf5eTWVzdxG7c2XrO+vO6mtM2Pne1i+yqh+HvOWvgFl1lVzNkr/82l5d/GmXP/zmVV7eIcpXhzmYC34xLxniEBbyTO8b2wQnAOzCx0XpVZ2sA5Khs5W8XJOxyVRzi+cC2XVbaHc5Qc4YSiDVxm8YmrN22r54TicdyGXXO5CbjqbPsgr5crIFdAroBcgY5egayd13FChZrji4r+YM/3/VXYfOweId93n6XoKGcrByeUoqt1M14SHJhnX46jQgpg1rPk+VO2uBaTyI4zCXRZqa1eg1PpahxfE4MfCY4uicCu+ZOxbdYEFCcqsckYBIf6W1gjPkPN3IliG1WbJhMiNGWTZ6aa1MG5fjawfS1ctfmsVb29K0bPBVm9NZtBilJ3jaiC9RSuYnCUXRA0t5FJIPnc58RB2xxUFmzCrr37UX/0CNxNjT+DSucGFvKjcgXaVwVIgSj5gx48eJApE8kjNCsri4X5UGs8QT2TydQcLEZAT4ai54eiVCOqlaQElepGnqtSWBJ5sebl5THlOdWffFpFBeiZ50lLeH3mo2e7Rxj0NCAlQSklznvhgo/Cl7yAE43kMgqPswGe40Vo2qmFa9NInOAH4hTfGW7bI/AJBDu7XvAAPcfWFZsWvIB7PvwWtw5X4PqR7RGQXvg+3cxa4EXfz1tZ6FEwbv8gBHeOUuBvH6vwj/+ME30/v5yCLl9PxeN+388+wWLr+wClAYOYp6eRLZ8Ko6UI5yTI13JJUPF5RSyeU8TiGaUGT7Fkch0Dn7Tt0woNniNQqdDhX4pYvBsejc8mTEF4rBoG7STMTVJjzRwThHlxKFgahz1rTNi/xoDDaXr8mK7HcUsc6iit3GKE2x4Pt2BAndmI42YT6qzxOJaux+HVGhxI02HfGgN2rzGhdGEMMudokT7bgFWzjEjRRcCknowIjRqjJ0dixHg1hozXY7AyFi+FxuDZUDUDwL0UJjyhNDLASunqLJVdqcbTCh2eJYiriMVLihi8qIhuHhRS9CT5cDLI+XNVZ2C9aJvHwuLQk1S1Si2eVagxQKnBk/4U+V5hlB5vxGBFDAYrolk9CZqSvydB0X5KPavn4NBoDFREo6cqBgOVUXhOOQ0vqiLwSpga74TH4L+ToqCcMgWR0yZihm4S5mrDsSZ+AuzJE1gLfNXMMNTMDMWeGd/jh9RvUDMzBFtnhGDHjGDsSB3DRnVqMM42tqcGY3tKMHbOCMGPiyeCLJaom+VcX+jKj517HifXR67PpTgHXNZEnLCnIJFfjZ7mAjHjwlqKbpZidLIU1nNC/lEuq+QEl1H6aKuX3pSXIRS/wdlKszihGAREOVtxE8cXbuBshTk32gvxeupiDDOYMNIQhw/10/GeLhmvm2bjpdmr8NLyrBN38ptdnK2g6SqhYNct9rIDfxJKdnOOCh8nFIHLLm242l723p/XV5efW8Xa6t7JK+UKyBWQKyBXoMNUwJz7Zy5za8HVfMnhPwiFRzihtJETtnrv43M9Xc0FGMznYLFtJU4KCQCvhlMwokkwAtZYeC3nb6u+FB+al/o1aEJMQ4SjahxZGYUD1Fa/YAq2z56A0mQlNhuDkR07GuaIL1A1awLcQhyodUpSh55rn1jbvdXg314Llz0B3q3ZoLb6xhryHi1kbfbngpDt+bFmQFpbwN6TZ8dmODfMZ7Wh84L8tsRAgvNfdNQ5ZqBqo4DqHTWierT+ZKsw42y4oqOsD4QxksIwcNlR3sdvbT8Dj1vge6f1BN0IhJ44cQKHDh3Czp07UVxcDLvdzrxyyR+UQB75W9I4GwCVIN/ZHv+tr5fqQ0pQaoufP38+li9fzlLjCYTu2LGDhSU1NTUFHqJmJa+0MvD3TbotPXaxS/Y6Ys4SXD4vGjyn4D1ZC+e+VTiR/wlOOHrAZe0MWLoCtGRq0e7w8qKf6IVCUgKkpC7dseI5dPnkM5Zk/6eAVvL2oCAlL89bGLQl2EmgNHBJae/BuHVkMG4j+PmBAn/9iFLfw3DvZ+PxAPP+nMzUn9T63ieYlJukKqRWdwKg4pJui6FHegzwq0HF+6KnJ4UfETBlgE9x9rZwUk72VSairyIBvVUmPBlGME9MOH8zPAZfTYrGFI0Bi5NjkLdUhwOWROabB5sRbkcc3Hby3qZwHuqiMcBlNbJBt6l7xmWNg9OaAJdV9Nojvz1qzw4cLpZorgV9aeskD0tq7SabIqZCNDCw6s1MhM9hQpMtDnW2JOw3J6FoiQFZS5IwLz4aJoMaEyKn4qvJURg6Lhovh6lZ+393JaWya9l7IvVo57AEdApPRHcVKTxNIIWsqB49N0g+DUqpRZ+Us6SgjUNvAqsqSoKPxSBaqmLRjV5bGceg8gsKNV5VqfGySo33wtX4bPxUjJkwCVMjJkM/ZRzmaKYg3TgVmfERKJoxHhUzVNgxMxh7Z36HfSnfojp1DGpSv8eulG+wJ/kr7Ez+DtUpCuxICWWjJiWEgVCCntsIfJ4NjKYEMTVpdUowamaEYv+CCWjIiG3+gl8GpDLgO9ecXn7s8pwfPsqD4E04JcRhuWUl/sHnshBgzl6Mv/Jb0MVacIxzlB/lbGcBpJmFj3G2khjOWnSYy8gDl54LLmMzrjHn4SbrFvRbbsc7hlSM1Bsx3BCPUfpEfKhPwge6BAzTJzBV6eDp8/HcYgv6pK3DPXzeEc5WtIu6JzmhBFx2lesPfBH/17Xbdv59Sc4fO8x1vryjcgXkCsgVkCtwgRWw5d94t6N4OyeU1nH2Kuf1fAl6mvPwjpCNNbalOEFBSxYdvJZEuCi50xaLBnsU+7ad/GM62sSBfEeZcjRDg7o1MQyOkuforgWTsH32OJSmKJEXF4x1mu9gmfI5ihIVaOBNDP6Rr1Rb3q8ESMmTqpGPh7s4Qww5omCm2gKWBC+22W9pl6FM54OzpH6VhqcmH96afHgqs9CQmcq8twiStgUkUy0pyKBmXRqqqqpw8MA+NJw4zlqQCTz8Vv6R4pBarsn/0Ol0/lbedod5n3QuEnw7duwYa4uvqKjAxo0bGaCjsKS5c+ey1PhAZSOBUQns/dYBZ1veP9UqECTPnDkTCxcuxJo1a5Cdnc3Ac21tLfMiJkUo/Z60pgq9nCeV10eaUS+a0AD3yWq4d86HO/8LuDP7wG3tBK/1YcDaSUyftz3C/EO9Qif4hIfh4ztdsHqUBTRZuzJ/0iNr+qPXFx/iL+8rmlvSfy04Sp6fNw4fg5uGj2FAlADp7SODcfuoEAY///FpGO7/fDz++d+J6Py12Pre4/to9AqKRd8Qrdj+3hx6RODT3w5/HvXnaWgnKR9FOCqCUbHt++fbSNuKS+YDqjDh+eBojAydhNBJUzDdOA1r56pRu0qPk2YdvOYoeAQts9dxMb+8eAY8Re9xAqPkMUn+62QpJLZcu9ltPfPYY/MkK9nsSEMPelwarJWbAVba3t/KbaXbBFnp9YzMu5uCf8i2h7anL2vBxwKUoM5r4BIMbJ5y0mrAD2u0qFplQPY8LZanahChj8HYmCh8OHEqhoRF4llFFHqHaNBToWdt+1Jr/NlqRV6g5J3aV6lHT6UJvUIN6KUwoDdrlddhsEqNN8apMWx8DD6P0EA1eTJioyZhlnYSluuUyEoIR26CAoXTFahIDcW2lGBUzApF6WwFKmeGYPvMMaiZMRq1Kd8x9ef21CBUzlCgaoaiGXpuTw3xw88g1PhVojtSx6K6eYxhj5OSdOuM0J+B0h0pQahNDcEPCyfiZBoFLNHc9fxf4LZlvidvc3ngmVzn30KddWgSYlnIr1uIRzq/AoMy1oHL3AKCpI9aSBVaUs+lb+rU6pVuVv5tnFBi5swFPm5NDrg1G8Gl5bBxY3oOXktdjI+1SfhQF4f3DfEYYYjH+4Y4BkuHG0yg8ZEuASMNKXg5aS76zFmBJ1Y50N+8GXeTgjSr8geOL97wl8zKXU9nZV3T6j7IK+UKyBWQKyBXoH1X4N6sbY/cbS//nhPKP+Vs277jbJWjuawicTgKRt9kKxj9D1uJ6nf2kq2crQR38ZsRarEgW1iEY8J0NPGJ8LLJOfnEECQ1wGsxwWumiX7HnFyScpRCmerSYvHTyij8sGwqdi+cjOo541GeqkJefAjWab8DH/EF8oxjccpKNgJ0oSJ65bQlkIkAKU2+XVSjvGVw+1PgA6Gii6BiTccEpNJ+S8FNtPTW5qMxP41dwF0IICWlaW3mclSWl+PA3r04eewoU+VdCYD0hx9+QGVFBWv3pcAdq9WCVStXMj/EpKREGPR6REdHY+LEiRg7diyUSiVTIl5OyCP/rNMVIG9QCkqqq6vD/v37UVlZyVLjqWVbAqHkb0lBSQTzCIK2Bf7J24it8xJAlsAxKUJnzZrVDEIpkI1S4wmEHj58mLXG0zFp+Y/+NvwycFR0EQ1sofeC2ufp/wGd9XTH44GncR9cB6xwl4Sjfv1zaOQfYUpRr/Ux5htKKfRgILQTSPnJ2uOZgpQ8Ry+8vV4EpF3gsXbFKXNPvPDtKNw6LBS3Ma/PXyaUSQw8CsLNw4Nwy3BSf4bgNvL7HKXAXz5S4e6Pw1nb+4NfTMAj/5uMR7+l1Pco9ByrRu9gNfqHiuFHzcFHKv3p0CN/KM8ZYK45+EiLAaoLGQQ8zwSkBPSe9IcmEXR9WqFnbd/08/qQ12hoDN5RTsP4iElYlKhG+TID6s0G+AQdvDbRX91JoYKkAmVhjAQrqTPEwIJ7CNgwoOmHmeRFSetojkDDSXY87DFSktJ8ieYFojqU5hTSYHMFmi80e1jS6xgCPC5FUMr83Jm/OwUFxaGJj2Mp6sz7W6B1YkAm+7mCDrDR0AICqVLjcSAtEcVLk+CYG4fZ8TGIUEfhi8mxIKXsv5SxGKgQrQr6h+rwlEKDFxQxeFUZhTeU0zB8fBQ+Gj8NX0+OxISoqTBEjcNC3TisNoTBHheOzdPDUJYUClJo7kyl9vUg7JoRwm7XpBLUDAJByuqUIBDs3EH+oMkh2EEK0BRR/XlaAUrgU1SO7kgRW+W3p4ZiK8FVBlhDsT1FGvQaY9j2BFarUkVAytrr/T9v5ywFDi2exMBok79+4hzttwCc5Pcog9WOcw6Qwp7+RroEDRp4EuTEY61lOZ6yrGdK0nstReDsRU4uu2IqZ6nqy2VXf8dZC9+6JbPgXc5e2JmzFLzB8YUNXFouuBVrwS3LArc8G9zqdbhviYB3jSn4XJOAD/VxGGZIwAf6BIzSx2OUjpaJ+ECfyFrvqf1+pD4BH+iSMMKQgsGpC9F7mQ3/SN+0/g4+v+AWoXgvt3brt5yteMCfHZUj77aVjf2TNf8ZpmwldSuNzJKHOe4sgVHtGx3IeydXQK6AXIEruwJ3bdjxzK1ZlTs5R+X239mrmn5nK/VyjmLvDfZyL+co8t5sK/RymcXem22b3V/xDqzll+EnIQn1DjF4SZxYSCBUVE/SpJ5N3tvkxdlePph1YvuaRYsGsxYn0mNxdGUMDi2LxJ6FU7BjzgRUJCuRHx+CtboxsE77EuvUX7GLpYubXBnQSK1062bBV7MBrh1bmGpUAotX4tJZWwjvtvVociSz1kAXu2Brw/G36rHLsRjFxSXYs2cPTvx0GC5nB/Yh9XkBnwcnTtThww9G4K0338Cbb7yOf78+BK8PeRWvvfoKhrxG41W2pHVDhryKV199lYGiKwEMtwRav8Z9qmPLEbgfBNioNZ7OOWqLJzhHIT6UGk9eluRpSWCTYJ4E9GTQ2TaPUKlOVDdJFUowlFrjMzIymPqWFON79+7F0aNHGZQmFbV0vAKP02W7TYr1wAEPmYvC6/UxP1GnzwWPzwOf6wQaD2SiviQYDeufhtPWDT5eClHqclGq0HO12cNKrfmBoxNgeRRu/nF8GTIc3KjvcftwVRtDmoJxE0HOkRR45B/+1HdaL6W/3zaSWt+V+NvH4bj3P+Px4BeT0OnrCHQbHYknvo9BzyA1+obEMvhJ4UekMBzoT14/A3aeJc388m2jQV+VhoUF9VLFo78yjqlVnw2OxmfjI7EwQY3ty3Sotxib29pZ4CT5hreY3zCVZ4t1LbdpL/dF0Hq2z14CsWSTFAenxYg6SwJ2rIrDugVxWJxihE49DcmmWMzWTsEiUwTSE6dibdI4lKQoUJUSjK0pIdg+Q4Ht5Pnpb2lnnp6pQahmg+Am3T6XB6jYFk/PDxzneo70mNRKTzBVAqot2+q3JY9FTcpY7J+rQt3KaaxjqL0cG3k/znZeyuvlc+PMc0D6O9ZgTUCmsByDLdng+I7ACcgAACAASURBVFJx2Mu8N/CFTZxjq5uzFTZwmYV1nFAQwfGFx7i0TeBWbwC3zIF75tnBLcrE75ZY8UbiPIzQJzDwSfCzLYMAKm1HKtNh+iS8nTDX9695q3ydVzm8d9mLPLfyBU2cvcTNOcrB8UU7r+KLTrEhFJ262lG241pz/gNXNmWQ351cAbkCcgU6YgWyt73BZVYdv4sv2P+QNdd3k7AZt/B5uMdSAs5ajXus+fjWmgEHPw9HbMksndNn0cNFCtErqP2I2uqZctSsEeHo6mgGR/ctnMLCl6pSw1CQEIJ1hiDwkV8hc+rnOJFOqYoSHD7zg/t8ExkKK2q0JcG7bR3ctVtYcn1HDmVqC9B1Ml/VXLgLVqCRN4EA6fnqRI+Tj+1ux0IUFxZg185aHP3xEJoaG38hhdhlwC0+SrkG5s6ZhSGvvsygKEHQcw0CpqQgbemheBn29or/EVRTgnC7du1CaWkp1q1b1wxCZ8+e3ZwcL7XES0BUhqLnh6FUI6obKWpp0G1qjV+6dCnMZjNycnJQXl7OIDTZE5A6VwKh0on3q0JRaSf8S+KjlEJPw8OUo+Lvsq+pAe5DG9BYORENGwej3tENTmqVN3cDzE9ccih6TmBKKlUrgdhuiJn0Hv5v+BjcPlzJAKmU+n7zCBF2EvS8aXgQg6KkAL11ZBBuGxnM1J/k+UmhR0z5+dUUdP1mKh7/Pho9g2LRJ0SLvqE69GNt76Iqkzw92WAqTfKrFFPeLx/sPLM1vi0/9wUWTKRH97BE9FAZ8FxoBEbH6GGZF4djaWr4rGp4pc/4NtrntOUzrb1vQ+CBBvmmki2Ak8I2BfI8pTb9ODjJRiAjBo1rInB82UQcXDgOO2erQCrO6uQgNpiy06/uJHgpQtJzeICeA5hK8PNClwRX2XNon1KCUDMjBHvnhePIsgg0pKtFC4MOArXb+zkj79+FXQPI9bqE9bLGwSvEYqNtEQZaN7GE+6v4LbjPmn+0C1/o5fiSY5y9rJ6zFWVxlnwva6kn9egiAdxsM7g5GXhs5nK8b5ghKkTbCEcDAerHugR8oU3AZ9pEDDUk4vW4VLyWshDPLjbjHxkbwNnzwdnL3DfwZb477FuLbrOV7brRUdFwg7VgYEdEB/I+yxWQKyBX4MquQHb5+5yj1NvVmu/mbEXgHFvBCZX4Hb8J7wkO5FlWwG1OYJCKPK18FLxEQQEd0Fv0XBMSgqMNGRqczNDg6Bo1DlFi/eKpqJ03CVtnjkPxdAU2GsbCGvMdzBM/wtFVMfDRBcMFXjTRRQYpTah+nsLVLK2+sbYEvppNoGCjtoDGjroNeaoSBMb2tah3pLI6SC2H5zo21I6/3zEfRXm5qK2pwdHDh5gfJ4GUjvjP5/Vg+7at+Pfrr50TijYDU1KTDnmVqRjbEyxqL7UnpafUTi3VR1pK+0iP0/nS0NDAWrMJymVmZrIgH4Kg1BYvgU9JFSqpHOXluUEo1U2qn1Q7AqG0jmq7YsUKbNiwAVu3bmVBSQRBKbhKOmbSMWrvSzdLnm+C2+dlqfQ+XxO89TtxsjoJx9e/AC/fBUjvCmT0Asy9AMtjAN9Z9Bi9yHb5c4HQnz0miC351LJP7fmwPYolutdw1/ujcROpQUcQCB3LApBu/yAUf/1QyVrfH/pyEh79eiqe+D4avYMo7dzv+elXd54Z0EPgUxoSkKT7Z7aui9tIj7fPJbXUd1VRKJEJL4dMw8QJE1CyLBluqwawxrB5DrWpO/mEK+rL4HN91kqPSRYAZBUA8k/lad4XCy8v2ghRiyvNA0lpyrw6WfiUHo0ZGhxbEYkD88dh1wwF8/SktnmCpTX+QT6fgaBzB0uXP3Nd4OOt3abnbE8JAilBAx9nr5UazH6u9PN2zQzFDwvG49jKSDSYJRsk2V9UOtby8hKCOhm2t0n0cKnPuSbyf7bS32kdttlmYKjFBs5aDM6+vfEua/62Byz5oBClG6yFuC4tF9eu2gBuaSa4uWZwKctxR9JCDDHNxEh9UptUo4FglG4P1yfgXWM8hhvJs9SEYQYjhhkN+EBvwlBDMt4wzcG7M1fjiTU5+Lut4AhnK6jg7EU/ctnlLs5S8OaVDRnkdydXQK6AXIGOWIHMkiF/zCpDj4xSkMfo3ZYcKNdkIcu+Bo1WPcBPQSNvYEFClEzfIJB3Fnlfdcx0+tY+mCkZttGiY3D02OoYHFoZjb2UWD9/MrbOGoeS6QpsNo5BZszXWDPxUxxYFt3sOeq+QEDqZoBUh4bsWcCOHH9SfT7cNVd+iz2BXVdtPnw1eXDnr/SHTZx/ckoXq4dsc1C8eSOqq7fjMAHS+voOGdTEwJ3Xi9CQILzWBvUoKUdffflFzEiZzvgRQSV6DfnfuStAIJRa4/Pz81lQEikWCdZRajyBu5ZqUBmCnhuCBtZHUoWaTCYYDAbWIk8+odQav3nzZuzcubM5KIlAqASrpeW5j1z7fZScMair3ntiNxq2GnE8ZzDcQnf4zNTe/jC8wkNotD8Mr+0hePnO8Fofh0foBBa6dIkBqZcUotYuoKXHQj/rdOs+hG5wOnoBWY8jb8nreGL0eHQKikSvsTHoE6JBv1AJgIpenyztnSW/U9q7DgObPT517D6tO+/ogICUwO+g4Ch8MWEy1i1OYGGAYMFJGjTyCTjFT2f+6jDHgDo+Wps7XLnr6P3qxNAoPo7ddjL/UvI1jYeTj2f+pqf4RDRZE+CymlhYFMhzlbanL4B5E5oydDi5Wo2flk3FgQXjsXuWksHL7cljsXX6GAY4CXSer+U+EIJKtyVASpBUGrWzFdi/YDx+XBqBE6tjcCpDC/IUpf1xWejLafLGp0CrtnWvXLnH9/zzLvm9yzXqKOeA+CWWFjBrcMyWgF32mQjLyADHl4MTir13kKqUL8EdGVtww5pNuH45qUft+FtqGriEBbjfkIyRuukYajRhhD7+giEpteUPN1CbPY1ENoYZEjFCn4hRegp8SsRH2gS8aUzB8ykL8NQyHo9aN+GWzBIP+aN2RHQg77NcAbkCcgWunAqYc//Mra/OustWvJxzlM7g7BVz73bkF5BytIu5HIMtm7DQtgynhASmoGgUjHBSAJHVCJ9Fw0aTQJMGA2ChCXDHnUCIya80cdbDadGhIUOLujVq/LgyCgeWTsPuBZNRPXs8g6ObTGORrf4a1smfYNvMcBbGIIYh6FhqbVsmERTcQKb/1LLmtMXDU5HJ1KKg8KKazXDVFl7xHqSkHnXVFjDVrHdbNguFIBXKaRWpGCLRsp4+awyO8TNQlLsO1du24fAPPzSHs3QkWCjta3ZWJt44r3r0FaYufePfr+HDUSPQ1NTIyJH0Gu0XI12aPTvf+yRQTK3xx48fBwVd7dixA+vXr8fq1atZqA+1cxuNxuawJIKi0iDAJykdaV0g/JNvi6BUUtMSSJbUoDNmzGAeoStXrmTqW7IjOHjw4FltH+gYthyX5uy49K/iYxFLHhADdcMNH/MV9YBBUbcL3obdcP+wDCe3fIqf7F3g5P8JmLuKANTWGT5Si1p7wGftDvDdxMAlaxcWyET+oD6eAKY0OvtvnzuEiVSgZwzhUXhtj8Frfxw+R3cg6wkgu5c41vUG1vcBNvQFNvSHK2cQu70zawheCI9G37AYUMs5g59+ZSiFIrE2dIUWA2hcUOBR4PakEJVUpZKa1P/av6LH6DOUrK4y4EmVEX1URjwRpsdTFDSk1KCXyojXlFFIMqhxRJgNCDTHiUKTTQxPos9pWMhCx4Sm36CClMFRphY1MRjq5E3sC03q5oBFHD5S2tK80KoFzYdojiPBRw+FTUn36TbZ6dhMcAsmUKjVqQwN6lbH4OiKSBxeMgUHFkzA/vnjsXduOPbMCQsYKuyZc3rsnRuGffPCsX/+OBxaNIm1yh9bFYX6jFg0WfVwUeu/f0i3RYUrzVelfaL9vDhrpJZzE/l+x70GkI/dlXPs6G8R/R06ZaO/U3Gss2+vIwUqSzr5fuJOcyE4fjO49HxwqzaxYKar55lxZ9IK/F43E0/rpuMTfQLeMxkvCpCSDym12FO6/SgdAdHpGKVLxgh9MobpE/GuMQ5vxRnxkd6AT/TxeFefjJfi5+KVBem+Xmkbyh9xFDj+z168kFtbmc5lljv+ai223yiUOP6YWRbH2QsWXmUvTuIcpdO49ZU2Lqt45h/4kvGcrSr939mljkcdBQ7OXuK4l69y9LBVZN5lK5vNOQqXclkFmVxmoYPLrszi+JJoTigN4dZWW7mMisevHKghvxO5AnIF5ApcigpYK27pvn4bOKEcNwrFuNq2mTxR0M2ShzjrKuy0pzLlhHhBcOV8eLY2EfKSwsFigNOsZyqDE2vUOLqSfEenYc+CyaiZPR7lyUpsjgtClmY0+IjPUJYUAregZ15c5Fna2uu2to6BZEq65ePgtajh3LQIzpqCK7qdvjUbAALB7tp8NNUUwVe7GSfXzWNtegRJqW50IdNacqyT0iotKSjKdaB663YcPnAAdSfqOlSSPYEiavE++MMP+OTjD5vDl5rb6FvxIP33kFfx4gvPIydnA7zejmkncCEoS4KigVCNakYg9OTJkwyEEpSj1nhShBKwa6kGlQFn25WgEhyWYCjVjtZR+BSFJa1Zs5qFJVVXV+Onn35ix4GOh3R8LuTYtvdtPUwa6oLbC7hQD3hOwXvqAJwHV+JEwUjUZT0Gl0BJ85Q6L4FOMWn+DIhJre0ERgMGKT09fGe4+c7w8OJtD08hSo+Clh4Cn0I3eIXH4LN1Bxw9gKyegAQ9GfjsB2zsD2wYAB+NjQOBs40NA9GY2xdY3x+HNr6IoROim5PZ2+LLeaVs85TSiP5KA55RaPG8Qo1Bqhg8o1TjwbAkvD9Bg7xlCXDZyUv9yp7rdLT3x2yIBDHo02szwiNIw8DmXqcfl49bRzu28v7K5+xlOQesRjTwepwU4hFpzQDnKMK9aaQezcHvVmSBWyyAm5kBLm4ROsckY7huOj7SxeE9piBtWzhTyzb7i7lPCtPXTDPw0sxleG65A49nbMaNZHXHF+7l+AJcJxTW3yIU4XZ7ScMNfMlOLrNk0TX20oLbhOKi+4XCn6ob3Sg90YjvS3agr5AHzlbAruk5ofxAF2uR635rIW62l+BPfEElZyvK47LKT3KWvF6XAifIryFXQK6AXIErpwLWnFu4nB3gBPoDXIR7rZvwIS9grWMJjjlINToVsGrQZKWWqiv4g9yqh9sPRxvNOpxkifXROLh0GvYuisCO2eNRmaJCYXwQ1mtHQ5j2BTbrR+OUhRSOelwIHJXqyFQMvIGpR30VdtZS3xpEvJLXef02Aq6aAvh25MJdakWThVryxHNNSqSUaiYtXTYNGq2pKNhk9wPS/ag72bEAKQEiAkspycl47ZWX8PprokL07ID0Fbz6ysvQxqoZW/J63WAit/ZOmi5i/0gNSq3Y9fX1rDW7pqYGRUVFLDU+LS0NCxYsYK3xpGSkxHMp7EcCehLo+63DUUkZ27IOtF5SgkrbEASdO3culi1bBkEQkJubC0qN37dvH+rqxN+tlodSAqO07Gj+oS3fS+B9r8cDp6sJJ+tOYmf1bqQtn4/NqxTwrXsJTZau8FgfBsykBn2U+YnC2un0klrnmUKUUurF4fUDT5+NgOdjTPXpcTwOX1YPeNl4Ar51T8K3oTewsW/AIOg5CNj4FBvenIHw5vSHb9MA+DbRsj+QM+DsYDQAmDo39QM29EPTlsH4atqEdpog/8t5k/ZX6vCEyoTnQ7V4OTQKg1Sx6KfUo69Sj3B1DPav0cInaNFELddX8lynA783CYS2XMrH6wqem3fg81U+L9vPeSkp2huFWNTbjZhsTsOtqwvArcwBt8yOu+aYwU1fjeu1MzFQm4wRhiR8oI/DUGPcBafYXwwYlZ5DytP/6OIxSpuId/TJeCtxLp6buwr3p63Dg5bNuEUoPsXZynycrbT6Kr64+j6+wnObpeQHTijcFVlRLV4SuD04BaC0/hSM1XvxwbpiPCQUg+PLcJVQguuE4gbOVrKFyyrFn+z53mvN+V9fOVBDfidyBeQKyBW4FBVIL72Z27wVnK0QT1o2YZFlFY4JiaC2KYJTTUIcXFYDPFeQv2jgpIUm2nTfxdrq9RDhqAZHKbF+OYUyRaB27gRUpoahKCEYG/XfQZj2Jdaq/4dj6bqL9iGj2lJiu4fa63OXwFuTC09N3m9OQUohTTQ8FNa0YzN8Nblw2RPgJGBN3mVWXUC7/enJFilITwPSrTi0fx+O1x2H0+lk0DEQdrTn25WVlRg2bFibgpnIn3T4sKE4fPggKDdbHO353Z25bxJMk9YSUKPhdrsZCD106BBqa2tRUlKC7OxsrFq1CnPmzEFSUiKDoARCJZjXEvjJ989UiUqAWKqXtKQ6keeqBEJ5nmep8XQeki0BAWk6TlfSP+m8kyCudJ/OPVK/EoivI1uGA/tRs30rivLzYElbBYNWjS8/+gIDBgxAr0ceQqqiM2B/ArB0Z+3zPgo+EjrBI3SF10at7o/CR0tqd88kxSe1u/cE1j4JrOvH1JvYMBBnjgFMAcpUoDn94c3pFzDo/qAzhidnEDybBpwxzqkcDQCkHgZX+wG5AxGu/R5PqihE6ZcDku3ttQmQ9lHF4uVQLZ5QGXD7+Hg8F2JCkikG9fR5bNX54WjbO0EC5xLy7dOfz3It5FrI54B8DrSnc8DDawGLHnVCMk7Z1WgSEqFPW42/LcsGtzgT9yan4x7jPHRWJ+B143SMMMSxQKVhhgv3H5Vg58UsCZB+qDfiA70Rw/QmvKcz4e3YOLwRm4xn4+eh68IMXJe+DteTPYCt0McJJSRw8t1n24LaugY0wosmkJUR+aNTl5kXP7k9WL3/ED7NK8ODti2iICqrGpy1At2EMvc/rCWfXgqcIL+GXAG5AnIFOkYFzNV/vt1W3J3LKPwHl1H0OBtC3uOcNf8v3Jr8e7rxJV05S/GAJzKrEGKxodQ+Gy5qF2cG/AYGSEnlyFR8fmDVnj7wLsW+BAJSgqP16RocS1Pj0Mpp2L8kAjtZYn04ihJCkGv4Ho6YbyBEfYV9KzRwCiaQz83F7IcESKmV3FtuY+315Md5JatFW3tvpwHpFpCa1Fu7Be6Nc0XfMF7PfIPIR6hljV0ESPkUFOTYsa2yCof27e1wgPTUqVMICwvDK6+cTzn6KgOoQ159GbzV7AejNPvpWCCLQCj5gx44cADbtm1DXl4eUypSovm8efN+FpZEMC8Q7MkQ9EwI2rIeVKtANa3UFk8erFlZWSgsLGS+rARCT5w48bP2eAkcXklwNPC9kC0D2QLs3r0bFRUVzCrAYrFg6bJlWDhvLlLjTZigCsHHI4bi+acGoF+PHuj3RG880b8LnnryKSSqHodvY2+4sx+Dd91j8K3rAd+63vCtF5WZpM5koHNjP/hy+gE5/YGN/eClNvicp+CjQcCSvEBJFbpBUob67wfAzNOt8qQODRwEWP3PlZatPu/n7fa+jYPgIhVpbm8Ykr9BD5Xx1wekFPbUDGlFz9L+bN1p/1IKThL9THWglHm6T9v0V+lB0FN8vhYDlOSBKt6nxwYqtf4hruun0qF7eCz+FRqHbqp4PKOajPTkODTwJjTY4tDEviyVgojoi7nWv5xr+Vkk35dBkHwOyOeAfA6073OAQvW8vIZlTND1Vz2vxdE0I1JWzkCXuUvxYMIaXK+biT76eFE1ajAySDrccHEp9hcDR6XnfKBLABtaEz5UGzEqRov3o2Lw1jQ1XpmmwYtRRryon4VuczLApeXg4bQcRBXXwkmdV3DB4wW8PqDR54HHRyGuHnh9Ppx0e1BytA6m8p14JasM15APq1Ds5PiiIG51QbfbhaLHb7AXP8RllT5yrbnsAc5R/Ddu/fb7b1y/++Y/Z1U82DHAh7yXcgXkCsgVOE8FbrWX/us+e9mPnKMqj8usPshlbTvIZRcfvNGWX8nZK7c/4Cjd/6yt4PA8fjkO25MBngz2KSBHTPOkDxHyf6QPlis1sdXJ69HE69BIZt4ZGhxfE4MfV0XhwJIp2LVgMrbOnoCS6UpsNAZBUI+GEPEZdi2chiZbElM2tgbvLmSi1LR2FrzVm+CsLfzNwdHWgClbV5wGl5kuTgmMGhgkbVlTLx+LE0IKyjY4sL1yGwOkJ+uOdwgPUh9LefEi02HD66+J8PPsbfWvstZ7Sq6fOGE8nE1NvzoYDQRpdDvwH6nyCEQRgCNF6Pbt27FlyxY4HA5IIJTAHcE8qT1egqDSsiX4k++LPqBUB6lGgWpaUoQSYKagJKozgVDyCKX6k08rqarP96/lcTzf9r/G49J5Jy1b2wdShDY2NuLYsWPYv38/A6E5OTmwWq3Mo3b27NnNHrVUQ+kcVIYG48Nh7+H1l57Hq4OfwxuvvIB3X3sTb709BG8MfQvD33kL06c+BeQ/w9rbqdXdl+OHkAx0Uus7KTtJ9dkfPqYGHQjvxoEg1Seto8fFbfx+oesJdFLrPL3W2VrlA+Fo21rpT8PVlpC0P3wb+8OX2wcr5nyCXoq4ADgpgcbLvGQhUDoMUurxjMLIRl8VBSkR4NTjaYUBvVVG0DryCh2kjEXPMCN6hRlAwJNCpChk6RllLJ5VxuAp2kalZQCVwqcGqqiFXgxl6hlmYkFMT4Ua8ZYyCpb5JsBGKeZaNFKID/u8Eb+ME0OGaC7kB6Vym+/PvqRs+Zks32/fgEg+PvLx+S2fAxT8Sn/P3bwGLose9el6/LRGg9oVkZgzV49njbNxl3Y6hhgSWCiTlFxPnqASuLxcyw/0ifiQIKkmDh+ojRgRo8XQyGgMnRqFYZOmYfi4KXhDNQnPKyPQZbIWLyXMxI5jJ0g3SrJR1lxGU3M33WdaCloSKBXvU/9Z7akmJNfuwxsbi3GLvbT+d/ZtB2/N3H7w95nle7js8r3X8cWbOaF0Bbe+esvNtjLr9faK1PMgB/lhuQJyBeQKdJAKOIqf5BxbD/2dL9jS3boFna254IQCcEIpbrVuwfOOdSgTFqBR0KHRJl4IsCT239DFQJNVhwarFiczYnEiTY0jqyLxw7Kp2LVgIrYTHE1RYXNcMNbGfgtzxGfYOmMcGvlEuChcyapnCfQXM+lgwJna+resBEtyZ23mW2RIWrMFnm3rUW8WrQ8I0EuBTYF19vGx+MmWgooNWdi+tRqH9+9Dvd8nsb3DHgKkR348jM//84noO3oeSErK0XffeRNVVZWsJb09vT+CoaQIJUUeJcaTP+iSJUtYajyBUGr1JqhHQ2r7loHnuZWgUn2kuhHIMxqNDObNnj2LgWaqNdV8z549OHLkCGuNJxAqtY2fCyK2BhY74jp6rwSASRFK/rQU1EW2DBQmNXPmTCQnJzeff1JNW1vSeRlvMiJOGwu9OgrqqVMwdUI4woJCMHrsf/HxZ5/jo+HvQT/hRSB/MLCJFJ/PABuehW/j03742Z8pRZlalCk+RfUoKUjZWPcMsP5ZNnwbn/V7ivof88PTtrbKnx2AtgSiLe7n9INv4wB4NvbFxmWj0Df0MsPQZrVnwM/1A1JRDUot/3o8rdSwMUilAY0BKg36qrTopdKjl0qHPmFaPKdUMyhKitGeYQY8GhaH+8IT2ZLS6Aeo9OgdakCvUAOeD1XjzZAIjAiZiM8VExESFoaspak4YUsGzJFMVeRkdkKnvwymzx1xUGI7eZLKCeeBn7/ybRm2yeeAfA50xHOAuiIbzXrUrdHgx+XTcGCBCmWzxyMxSY0ROgOGGS5fINNZgasuHiO0cRihNeF9tR7DojV4f2oM3p0SiXfHR+CdcZMxRBWOIcHhePqbEExZugJOd9tCW92sB41a8D1weXz4yenB5h/rEFS0FXcIm8EJTFUKLrPY18Vc0NDDUujm7MVNnKN0RQchH/JuyhWQKyBX4DwVcFS8RIn0fSz5njuseQyMcrYy3MZvhslswWFbIjy8hoE++naNPuwocIhUlR3xg+9C95neKwHSUxYNTqTH4KfVMTi4fBr2LJqCHXPGoyw1DHnxoVir/Z4l1hfFjUWjEA+XldQmpGykbyQvvlZNtgT4Km3Me9RN7eW/wRb71lSk1HZ/KjMVLp4uTo1oTaXrsarxky0VVTnrUb2tlqXYn2znKfYS2KT0+YR4E15+cXCbkusJkC5aMJ99+yu9xqUGWhJQa+31CURRazwp8sirkhR5ZrMZixcvZiCUQBQp8SSgJy0lGCWD0TOBKNVHqg0t6T5BUJPJxJa0jiBfeno61q1bh9LSUgYBA1PjWzv+5zqGrW3fXtZJ55y0bLlf5BFK733Xrl2sFuRPGxjURedXy/NPqm9bz73pSYlITkpAyvREpCQlsmXq9AQkpRgRn5iEpPgEzE2MQNaccchdEoyS1Z9hO/8+frC/gfrMf8O17nV4N7wIbHwOoDb2TRS0RP6ioueoN6cnPJuehGtTHzg39WFLX05fYFMfgJZtbJO/6O02UIt/H3hI3bqxP6rS3sazoZGsXf10i3sAuGwNZv4S60gtyrxBtegVTiFK5BMax6BnjzADHgvXMzjaT2lAD1Uc+igNGBwahV6hWvQO1eLp0BgMDp2GN8Oj8PH4SRg9aSKmRE2BLmoi5usnY41hAtK0SpjVY7Bm8ueYP+4/2L1UDS/zo1PDzXxHjWjKSkFTdioahTg0WUVPclIbedkQlaQXOr+Qt7/4uZFcO7l28jkgnwOX+hwQr28NqDfr8NMqNQ4unYyd88ahNFmBDGMoRmsNeF8//bIrRgNB6Qh9AkYyQGrCsFgDhsboMDQyFu9FROGdSVPx9vgpeDtsIl4LDccrYxR4d4wSVbv2gvXVn9nQ1XIqxe5T6z1TmvrcgMcNUBYAvGj0+lBVdwrqyp14KrsQ95oLDnGOksOco6yRs1fg9/bKWechDvLDcgXkCsgV6CAVEP4fe+8BHsd5nftPpEiOWxzbsR2X+Ma+177/qqbW6wAAIABJREFU3ORJnjQnlmzHJXYskgAodlJUdWwV0pJYARAgCJDoZRt6B3sFK4Dt6B2LRe/AAiRYUAgSJMr2ff/P+RZDLsECsKHO6BnNLHZ2Z+bMt/y++c17zluzhFzq/jm7BpymHlTMefmFEuQpT+K2Ngrj6ig4cuKAHIJQTjhKHdLTQL9n3aE9r+8jQwYzqUdznHD05rlQ9J8OY6ZMXYcC0Jzmi+r4nSiSbIU8dDNyQz9kKhKbnG6aqDbm3flJjpHB2YJ0oLMINgMpR3UCICX1aFcVYKiAWZPEagU9FJAqRRjUpKO5rBjtHRcx0NePsZHbzPDnYaDlgaOF5/RHgoo8sKJ1mqkG58joKHS6SqxcsRzLPdymNGdatvQ1fPzxZozcvv2cjpTGR87jo/RkUiFSejy5xpeUlDBFXlpaGlPiuaZ18wBKWN4LP6cTDx7a0ZLS448ePcZqsTY2NjKjJN5obC604+fR6Fx/G/xvhJbU/sbHx3Hjxg1QLAiEEoQnJTKfCs+D0OnE+em3ib8HZJNZWHRKDGKS45CQmITE+BQkxSUjLSEWB5LCcTzNH1nHCKB+io7sTejNexsDpW4Yrvgl7EWvwVH4GyD/50Dhq0DRz2Ar/RXsZa/ATpB0BgCprezfYS7/MRzFP8VA3lL8t7f/rANSVkt0lwj/6SPGr7yj8HOvSLziJcVPvMT4hbcIv/KOxC+8o7DEJwIb/ULwvu9eeIVGIUkSjOOyABSk7oM+xQeNqZ5o2e+D9gwvdKZuw8XkT9GeuAU1sZ+gSPRHZAW/j0O+b6PnUACgEgOKCFjkMozlZcDRqAAMxc65PQ/2mrOwFu2HSZPAjBQJotoWyUPjJxnLCJ8RQJbQBoQ2MB/aAIl/xhUS5jPRlxkKw9EgNKTvQUH8bkglwSCDpHXSma856gpI35DE4U1J7B04ujZcjDUT6tGVAUFY6bcPK3btgftOX/zXp9shO3qCjZ1sdsv0hmsTENUOB6ywwUyJ+PRRO2Bx2FnNUqPVAcWlm/hFLhk6VeJrqnr8f8qGC/OEfAiHKURAiIAQgUkR0Db96At59Zs4ee0KLq/9HU5ev5rT6G99X94MTl2NdxVZzIjJpI5hYNTB6muJYJeTMZNTOUrgj5z+FvoNgVkuBs2jFyJx81wYBs+E4PLJYBgO70Nrxh7UJHqjRPopNGGbkRW8CTflcXAoxXDIxSyt3lnP5mlgsgymwgNAZwksEy7uD1JTLoa/MXOmCfWs3VANq+4srAxEi5lB2IOAPSmA+tX70VheivbOSxjoH8D42CiszLVxeuOE57UVpdDfvn2LGeKUlZUxJeCRI0cY6ElMSsLbb26Eh9uSKeGoh7sbViz3QHlZKRx223NxFydYRco8qg9KqkUCdqRo5IHUZDXo00OnxweK82mffLwofjTHxsayeGZkZLAaoQSdKTW+r68Pt27dgtlscrqNujRGHhrStVmIE50fGZRRu6N6qRqNBpmZmTh48CBLi3dtfzwQ5aHyzLaFJCQlpILAaGJSPBIS05CckIzkhCQkJVI7TkA8vZeYjOREJyxNjktFbEIaYhKSkZiQgLSkOOxPjsaRjAicPbgX6qM7UX7mU7RkvYfr2hW4VbQE46X/BWvZb4GyXzIzJ6eJE9Ub5dP0aTmhRp0AqY5SqmP6E1a7lGqhUg1TZ93TCYMoqm06URvV+T1UC/XfYC7/EQOko4W/wso9u/Efu6R4xUeEn3rLGCwlEySaeeMjMjr62R2zIzI9cr7nXJJ5ktM06RX2PVLQkqXLk4GSj/M1KURf9RbjJ94SvOolwk88o/DqjnC8ui0Ur+wMxVI/Kd4MToBnwnHEndMgQ1WIguYuNHT3ord/iD0c6i7LQWvKTlxK/Rid6TvRmebJ5o40T7Sm7UR72g4GRttTdqAtzQtNyd6ojt+OQskmqELewxmfVahJ2DIxronBqDIJ1tocoLMM9h4dzN01MHXXwtqtY68dhio4Okthb8uHpSYHtsIMmFXRMMmdD5JpfHS3NvtkgErp+PwsgJP5AE6EYxTaqdAGFn4bMKmkGM0RY/BsOK5kBqH98D60JHoiR+qN30tjsFoWh7elMbOqIH1DEs9S6zdESrGO4GioiAHS1YEhWOkfiBW+AfDw3A23rbvg5rkLTZd7mS/BuMMCgp5TTTSqvDOytIPdV1iYptQKh80Ku8MOE/MWsMJsd6Dm+i181NCBb6or67+cU/khp9X/kVPXrvlufsvvv6qo3fw1RdXmr6oaN/1pTt0vOVXt65/T1P/hs4razZ9X12/5Qm7t33E5HZ+ZRCqEl0IEhAgIEZjBCGhLv80VNF35dnEnXijqAFfahS/mNoPTVuOHOZUIylHDoN0PhzJyQiFKA3gqWL3wO8XJ58jUo3IyZYrC7awoDJEp08lgdB0NZqZMtUm7UBqz0+lYH/geBk4Gw04OiBNKkmcFjy2FGbB2V8NoqIWlqxrWrupFV4OU0ukJkDo6yply1NhcCCOVMJiiXUIhQnfuIehr9bjU2YPrAwMYGx9nT1KnGiA8zvuTYRWvdKO0XzKDIbUbn3pO6dDkGE6KSwJjlDLNAzKCPgR5/Pz8sHTJa1PDUQ93uLm5sdqTj3O8j7stnQ/VcJTJZJPUcgsbZD4paONBHQ/xaEkzlRmgupcEwsksiaBfdXU1iy2VJ1iIE//boHOjdZp4NTKppUkNSvVRqU4qlWYgOHz+/HkcOLD/TkkB+o0QBH3S6zHTnyMwys+076REgqVJSExIRBKl4tM6lU1ITEACg6j0OgkJiclMdZqQQOUAEhEXH4f4hBikxstwJDUcpw/6Ie/oNlSd/gRNWb9Ht/INXNOuwHDhaxgr/m+Yin8JS+nPQXVKmdFSCdU8JUhKKfO8eZPT/Im2oVqozBCq9D9hLf05M4qiVH576Suwlf4cKF+CreGbmJv7v/rtxW88E/HvZGq0S4r/3CVzgtCJ+p8/9yZISkZKd+EpbUf1Ql/1kuIVbyn+3TsG/87WZcxw6T99ZPj1nli47YvHG6HJ2BRzADsSjyHipArp8gKoKmpZWuCVvv4p/82mmzmHbRSdqjS0pGyFIe0TtKfuQHuq18TsiY7U7WxuT9uJlpSdqEvYinLpx1CHfYgze95GfvgfWMYIlWsZz0+HraUA6NYBXeWwd1fA1l3pMlfBZqiEvds5Oy5Wwd5TAXtHIaxkIFhyCGZtEsx81g1v7sRex8LK+q9oWCfMLqfqy4T3F98YVLjmwjUX2sBMtwEJLFRO7UIk+k+H4uKxIDTs34WSuF2IiwrB67EibJAl413J7KXYk3p0vSiaqUc3REjwRqgYG4JEWBcYgVV7g7CK1KNefli+3Qe/+ngHAtMOwEIP0pnx69RwlI3V2EjN5X+P+hh7z7mBYcyCKMMAflzdBq6kBX9a1IGXi9vxxaI2fKO4A5yy9gZX2IZv5DeZv5nfOv5XRYYrL+a3dXOaxnUzSEKEXQkRECIgRGBSBApav8fld/S9rKzDN5SVDk5daf6uovrW9+TVSFGewy11LKs3alLFTQmfFnLHzcNRI6XWX4hkcJRMmS4d3QvDfj80pvigNNYTWtEWZspkOBwIqyqGGQURIH2WsSFAauvWw2SoYWCUYOFiUIy6nqOjqwJWgw4Wgx6O5lyMaZKnZYhhV0rRmX8C+vo6XO2+hBvXhzBuNDJA49L1P/UqgR8yIiK1H5kREeghEEpmMAcOHLijeJsOqCGQtmrVKpAy9JGu9e7L4Oa2DO+88w5zIn/qk5jiC+jc6Nimcw6LcRuKDQ/xCJASCD169CiD4ZQGTopQahsEzAkMTk4h519PcRnm3dv026DzJTUoPSgg0E6KUK1Wi1OnTrH6tBQv1/gtxvbz4HOOQ2JSLJIT0pCSkIG0+DTEJSYgJiUBcUk0xyEhIRZH4mU4nhSGsxl7ID+6A7qzn+KK+kPcKvsARv0GjOuXwlL+G9hKfglb8U9hL/4R7EX/AmvJT2Et/RlsDKT+BxwlBEd/AhtBUkrpr/wxwmI/xU93pOHV3aH4tVcc/tU3Ev/iE4Mf+cTiRz7ReMVHhn/bJcPf+8Tgn3dJ8R9eIrzqFQkCpr/eJcEyPxnWB8bhndAEeMcfQsiBTCRn5UKpb0Rxcyd6rt/E9TEjRi0WZwogU6c4mBoedivgsMJucyrjecD+oB8BsXc7GUqMD6E1OxktKdvQxebt6ErZjs4UgqWeaEvdiZbknahP2IZK2cfIj/gQFwLewXmftRg8EwqLQgRT0X44OgpZWRu7oRLoKnMBo66Q9N51Sw/1UTrYu6tAn3OQ8rQ+B8bSoxjVpmBcQ7XJpYCCMkzEE+MFKSsT8yzHDMJ3zTRUEfYntDmhDSyENkAZg+NZkbh5NgxXTgajk0qpJXnibLQvPpFI8JY0DuujY7GBaoDO0swDUjJmWh8uxoZQEdYHRWHN3lCs8N+HFT7+8NjpC7etXli5wxfVXd2wsYfTdzShD+pCn/pv1D87bBaQf8KA1YbjlwfxRkkjfiSvw4vKWnCaGnC5dfYvqGsGOFVdDpfbkM3lNh14Ka9J8kVVTfkkWiG8FCIgRECIwAxGoLDja1xuU8WLyvpbnKpmjFPrbT/P0Y3nqDIxnJsIUtzZFLJFPWAnOEqzialHRbjBTJlC0Xs8CIaD/mhL8UJVnCdyxdsgD/4AtYneGFfGsVQ6clJ/VspRNtgg2FqYDhvBwS49qz9KRk2u8HAxrDNjKkMVrB2lMBYdgkNO7XRqEG1SJaCp8Bxqm5sxePEKbt0cZvUzH3ajzf+ddfTU2U8o3viRA0EsAlw8CG1paUF5eTmrDcnDHgIdVIeTZh6YTYYfvMJw8t/p9UcffYRly5ZNCUiXu7sx9ahcLucP77ku6dwpvflBx7zQ/8ZfLx7i8XVWqe4lxeTkyZOg60Dqx4aGBqaGJBhIbWVyG+IvEt/G+NfzYfkoiEvv0UMCqk3b39+P9vZ2po4lOEyKUL58BP0mXH8fAnS/X4VNMeHjkpSUjMTEFMQmpCAmMR7JsfFIi01Cenwq9ifvx5FDR3Hi7EkotEqUVVaguaUNl69cxc2bgzCbhmGz3IDNfBXW2w0wDxXAfO0kxi7JMNbpD0v9Vthq3oelYjXM5b+FpeRnsBe/AkfRT4CCV4HiV7H/yCa8ujMK/7grED/ZLsW/eonxUy8Rfr1LDHf/aKwOjMN74nR8mnAYvhknkZSjxRFtEZS6BlS2G9DaexWDt25heHQUlkn/nt5t86Q+oZs3JxCFg5x2CYpSMuCjpCt3v4FqUNCnqEyadXwIncpU1Kf4oC3FE4aUbQyQtqV6oSXVE41JO1Ad+ymKRB9BHvQ/OL1rPZoTt8KsjoGpIBX29gLYu3WwdFczlSgM5dMCpA5DGZxzBRxMWVoFW48Oju5y2FtzYdWfg7loPyyqWJiVMgZLbUrxoh5vLQSoIpyDAAeFNrAw2oAx2ymKGTwdip5jgWjO8IMuzhsSaSCWxyTgD+JkvCGNxbrouBkHpGTMtFEShw3iWKwnYyZKrw8TY31wJNbuC8eqgGC87rcXy7394LZ9F5Z8shNRB4/BTL0p61On2Ze6dKuPu2qGHZSK7+y2HRi1WVHRP4ywug78OL8aL8t14OR14HIbweU3gfxPPqOpxZeVNbUzSEKEXQkRECKw6COQl/enXKLupZ/T8sSJF7m8uu/8hbamjVPV2ciM6a1sNfI1Z2BTizCmTnaaCtETNFXsM1VBzpfBwx04miNyPkUkOHo65I4pU0uaL2rid6JAsgOK0E2okm3BqDwaFnJRVzoVIVRXzMJqiz39gIHqlzEjoo4ykHKUlJSLAYhOPkeroRqOzhKYiw+yWE8XQt9Wp6K+VIX69g7cuHwNI7dHYLFaH9rn89CKYA9vBkN1IDs7O6HT6aBWq5nqbf/+/XcMiQj48DDj6UBhEkJDQ+Hh4QF3D/cpAam72xL479nDABwd70xMVBrg6c7xfhg0V7/P9ZoSCKX6oGQGlJOTw0AoKUIvX77MYDmVUnCdHgZFXbeZb+t0TvzvgleEEgjt6OhgIJQUoVSjloAxrwjlHxLwgHmuXuu5eFys/bE6pimsLvHBQxnIPH0UCq0CZdXlaOpoxpX+K7g1Mgyb1e7ki5RCR04KDhsc9G8C/bPAZgdTVzqdaZ2Zdg67A1a7CXbbTdiMPTCPNsI0oIH58mGYO2UYb90Fc9Pb0Gi98X5wHDz3H0Xk4XNIlxfhXJkeuXUtaLl8DZcGhjA8buJ349Ks6QETHY9tYrZOwE66eaKZPzgnAqVbN9eZf5eW05rYAy3Ayr7eBrv1NnrLLqAuPQBUc7QzZTtaU73QmLwT+ritKJVshjbs9zjj9xZyAt6GUSGBMS8F9tZ8WLurpgVE7025dypNSW1Ks8PgTMs3E2SlmqXdlSDQ6jCUwtaiwXjZCYxpkmBS0vjh6ccK82WMJRyncK2FNiC0gbnYBuj+byyLMgbDWTm1jkN7UZu8C+di/PCxJAqrohPwP5I4vCVJxoZZMGki5SiDo6IYrCU4GiHBWuZcH4E1AaFY6RcEd19/uHn6YtlWL3hs24Umcq5nfSs9PqT+eFq96ZNvdCeT3wE7bDDCBLvDzCBt56gRGa2X8D95evxHTjleUFSQqnTwy+qGi3+pqqshXvMvibqXiFmwWad7iXEL4E/Ya+IYwiREQIiAEIGnjoA/XuAKu6I4dXXW3+bqznL5TYc5lf7kV9T6IU7ZbHxbkYsGTQrscglMyliW8mWbgHtM1bDYBu1MOUqmTARHo3D7XDgGTofiyokgdB8ORGuGH1OLFsl2QBn2R+RHbMLNc5Es1ZtucBzKySYMTz8IYoBUGQNzgxpMOWqoYrU4JwPEhfSaQLCFgGhXJVPMUlq9jVLsqzJhVsWwdsrMLRT3x5dAtVkZA7tcxIB1r/YIaqqK0WHowo2+axgfG4HVTgOFeydS+g0MDNwBoVQbktLjyZCId2cnYMHDUFd49mzgSgISE+Lxzttvw93djc2PSq93d1sKD7el6Ok2PPfxjmukiouLH6qKfTZxePYA9VFwjq4jQTy+DiydA5VEOHvWWR+UoDgpISk1nlTDpJAkOOgKQF3XXWM1l9f5YybgSev868nHTO9TbVQCwVQ2orS0FAqFgpkluf42KG4US36eq21hto/LNT78Ov2bQjWIqR1SWyWlbVZWFgoKClBXW4vu7m4M9g9gbGQEFpMZNjJi43/1PGhk6hBSX9K/bQQibU4gCjv7j32CwUq6wnSHRNvRNi73SxPckh4fkQGDw2aGw3obZlM/hm+PY9xidZaGYKpOl8/R9/HKUP7miyedtLeJfdCfCHbym9xtazwKvf+du4T37tZTrk3sj+3LOoLhrmo0Z0rRkrQNXclb0JC4HVXRH0Mb9Uec3fceju5chdY0bxhVMbDUymE3OOEo1Rzl645a76k9em9a/b2QVMdgKAFRgqz3fq6Kpd6TwRPNDKC25sKsy4RJm8jUpJR278yMkLGH1bzxII0vBIh6f38/FyGLcEzCdRLawPxpA/y/sVZlNIxyCUbOR2LwVAh6jgajPd0XpQleEMuCsFEWh41S3pwpGW9KZ64GKSlHKZ2f1KNviGPuONevDxNhbQipR8Owxj8Ey3fvg4e3H9y378J/froNe5LTYbERsXx47ztlf/rYG9DoZGKEQn0x64hZ/RsaWMDqcOCqyYKcq0PwqmrDvymq7ZyyzsGp6y99K7f12D9qWrK+o2nK4gprs7j8hgucpjHqJWXd775e0Hb26wUdh/+PYOb01GhI+AIhAkIE/PHCN7T1qi+p665/XtuA76r04JR1NzhlPTYp1GjSZsCiIof1xV1vlB/MONWjIrC6o+fpKWIorp0MRM/hvWjf74/6RB9URO+AOnILNKEfou9UBGwqMlmYOtWb38fjLgmQWhVSmCoyF039UQLBBEn5WquWripYdGcxroqHSRnDbiBZKYgHAHwCqEZlHCsVQbFuKcxCQ0MdLvd24+aNfoyNDmN4+CauXbvGakJSndALFy7ccWYngELAgp9nCqgkJybCc8c2MPDpTun1j57dlr6GC+fOPPbQ5Wk/QJCMwM6joONMxWy6+6Hj5a8nLek1KUIJhFJqPClCKyoqGAglSD5KqcAWqqNEI7uFN00GovSaHhDwqfFtbW2sbASBUFLMutbQ5eNIMZxu/Bf7dnz7IwBK6zSnpqayf3MIxJPytqamBgaDgZlVUa3WyYrkp22FD0KPD0KVT7ufufZ5SumndD/jyAAul55BfYY/dNHboIv6A1Sh7yNzz5u44LMWdHNsLdoPq6FywnhpsiHTo6Dok71HilIGV3uqYG/Rwlp6mNUxZ4BUIYNDLmWQlPoxk1IK8wP6u8cdTwjbzx9wI1wr4VoJbWCm2oAMZoUMI1li3DgTjj5WTm0vWhJ34lycP3aIReAh5WzUHSXlKMHRN0lBGiUD1R4l5/r1IRFYGxiGNXuDscZvLzx8/eHh6YvlW73xyx2eaL56da51yRPHQwDVhhGbDfqhEfjXdeJneXp8jhiFthEvaJvxt+pGfE9Vf/0vNPVNn1Ppb72grQOX33iFy8v7MwHuCBEQIiBE4OkicOLEiz/Lran4rkJ/icvrsnxPUX3lHxR6fKAuRLc2AcgJx6gqjSkgGYhb5ANwAqRGuQgjFyJx42w4BjJDcOnoPnQe8GemTFUxO1Es+hTywP9B2wF/mFTxDF5ON937SQc7ZOowmp8BtBcy9SgPDheSatT1XOydFUBnGcYNdTCTkpRMLhgcjWWlC+gGkmq9EjieHFOngjQadoUItzQpKM4+CXlOFs6ePoXjxw7j4P50pKelITkl5U4a8GzDHoKNMqkE69augvuyJVPCUYKoWz75oxOisMezz38MxCsMyWl8tuNFwI0/BlrS7Aps6TWBPFLl0UzvEegjVXB9fT1TQ968eZO5p/MglIeGrkteXfn8ozuzeyAFLIFgKhFAKsUzZ87co5R+UHz5eC9m2DndGNB2vCqZ2iEp0DMzM0Hqa6pZTGUJSI08Pj4Oq9VZZ5Nva/zvbPJyZlvIwtkbaWlNZKDHjMKMGBu8iGb5URRE/hFZAe/iuPd6NCd5waZJAZqVTPFp7Hky4HmvknR632HvcapVqYSMvasCjkY5jNpkmAnYUv/2gD5ucp8nvL5/HCDERIiJ0AaENjD9NiCDUS7F8LlI9GWGoufoPlxM80RV3HaIZaF4SzJ7hkwEZBkgFcdiozjGCUcptT5cjHXB4VizLwSr/AOxyjeAqUeX7fDGax9vx96MQyytfS725k48aoXDRrODqVyHjGbIL/bDo0AHTlEOTl2PF5X1tLRyqvoRTq1zcLn6MS6v6QtPB0aETwsRECIgRIBqjha0lXEaHTi1Dl9X6mxBiixc0cTCrJLBpEyAQxENyKPuA03T71gWRidMzoVmhRij2VG4eS4C/adDcfl4ILrIwTDdF9UJnigSfQpV0AdoTNkFkzrRmcqtkEzLLOhp4knQj1SRttoLzBnX0lW9oOuQ0o0iOkuZgtTSlAuTKg42uTP1kIejDwekMuf1UEVDfzIO/j6eCNq3D6KISMTIZEiIi5tTyjcGXZKSsHnzR1OqR5dPqEpf++9fo6S4cCJN9sHasOc1KBoaGroHRs40MOMhFS0JPlFqfHR0NANS5BpPNTBzc3OZS3pXVxdT5BGI4oHT84rLbHwvQTVXsDb5HEkReuXKlTup8ZS2ffToUaae5SEexZDW+bjO9PWcL/tzjU9CghPQEwSVyWSsDdL7hw4dYmp0gs4E4ulhAoH4Z60GnY22Nm/3yddjddhhtVowOjaOoYHr6Kkpg+poKlL9NqH/nATmgoOAoQJ2QxmMFyth4dWdM7S0dNfC0l0Dh6EKaMvHeMEBmOR3M1PsAixd9GPUpxlDCp9dGPcpwnV89teRSpdQ/emRbBGun41A76kQdB7ai9bErTgb64ePRWKsk81cOv1khSrBUR6QknqU1R0NF2MVpdYHhWHl3mCs3BPInOuXe/piyXZv/PyDj9F2+SqsDmepnTnXf9NtC1X5majOQ7laZjJlhB1Gmx0FfUP4nb4J31ZWgJPrwama8aKiAT/UNI7+vxMCIBXglhABIQKPG4ETTS9//4TuSxzNxa1f5HLK//zzufU6Tllb/3WFDqKcbNzUpgLZkTAqYzGqJlOhCFgV8UxFulg7X1KOEiAdyxZh+HwEBk+HsbqjhkMBaMnYDX2CJ4olW6AK/gj5ER9jXB7D4CjFi7nWP8cUe9oHGT4RGDTnp8PeXgpnTc6F62RP9UfNBj3QVgATmWYoJMy1nmJ9d75783hPu1VIWXq9LTcRqSG74L83EJFh4YiRypAQG4ek+LmXGhwYGOg0ZqK6oo9KrfdwY+9v2/IJqirK7hqxzODoh9J/yazIFRjNNORKTk5mad9UGoFS43t7e0HH5ToRLHSFh7S+0CY6J1KD8s7xFy9eZDVCSRFKKdykniWAzKd203Wi6zab126m28qz2h8fM4KjqakpDDSrVCo0NDSwch10HVwnan+ubdD1PWF95iLAPz5y2G2wmEy4fXMYA5d60dbWhQpdDZqVxzCuiIalNgvm7hqADJQMlU9s0vREKlIyb+oqZ7VPrd162AzV7Dis+fQQ1qkiJUDqENSkAiRd5Fle94z1hFgIv4dn0AbMKinG5CLcOB+Bq5nB6D66F63pvqiM94REFoa3pTF4Kzpmxh3reVB6F5BOqEfDxVgTJmKAdM2+UKzwD8TruwOYc/3rO3zwi4+3wjv9EOtkHQ4rq0E+cz3u4+yJemdCok5WagJYORxWd9zm9InoNZoQW9uGX8ir8KKyBlxufT9TkB6o+zzjHDzvuKD7HKes+zyX0/HnHCAYOT0uOxK2FyKwoCMA/MnXirre/WtN8y0uXzfAFTT1fUdZa/gnud7yVWW1w0eThWFVHBw5lJrMO9SLYCWXdCX/+tk/nZvkWWr7AAAgAElEQVSrAxqbYsIEQS6DJUeK8WwJbl+IxNCZUFylAt2HA9GesQd1id4ojd4OTfhmaEPex+2cGFYnbCbPiwyzqObmuCIGxloFU4/aJwyM7FSfk9XrnL/AFJ3lzIzJarhbd9TRUQJTbupEfVcZA/h2qsf6iAERM2dSyAC5CLVHJdjrsx2hwcGQisSIi45hcDQ54dmbAD0uhKGU76TEBKQkJSIhPhbvvPM2M1x6GBxdTmDUbSlLv1+/bh2io2XIzs5iDtGTVYOPMzx5km0JBJ06dYqpNx/3vPnt+XR4FoekpDvQzlXNSEBq//79LDU5Ly8PdXV1dxR5VC/TNjGAmu45zHScpntctN2DYJrr8fIgdGRkhJlFNTY2gmrnnjt37r7auQRD+Tjy8RaWD/7NU/vjgTEtKW40U7wIwpMi9Pz58ygpKQHFnIy6SJVLQNr1+jzOtRa2ndkI0M0XE6vYbOwhytD1QVzrMaChoRGlxcXolmdgXBkNW3serD3VzESJnOZ5c6YnAZ5P8hlHdzkcTK1Kxk5VsJFRVIsWI6okmJUTY5VH9H2P6heF9xbPuFa41sK1FtrA9NuA05RYgrFsp3P95ZMh6DoYwPwmzsX6Yps4FGtk8cyciQeWM7lkpkwTCtINomisj5BgQ7gYG0JEWBsYjtV7Q+6oR1/f6YvXtnljyVYvXBwednZ8zFCRf0w4s33v1Hvje+eJLemlnbdldEpL6cjp0fNlkwXHe/vwXqHe8YPsmnJOW9fDFTYNcgU0twxyuY2dX1M1dP1ZXlsfl9vUwClq/25B8x7h5IQICBF4jAgAf8Ll6T/gcvW2r8mbTX+nqAan0Q9z2lpLqPICbqhTYJPHYlwtg3kK0LQoOlgFqT8lsMqlMGVLMXLBWZz72qkg9B7dh/YMf9Qn+aA8xhPayE9Y3dH+zHBQhzrT8aHjhCIK5LY4mpsOe1sxrF3VoFR7VzMj1zqe82mdUuqpBhupRq2dVbC3FWA8l2rjSpkbPV9XdOq4R8OhkMGijMPBUG8E+PsjKjyCqUcT4+JnFZDyIIaHVanJiTiQkQY/313Tqjvq4b4Uyz3csXfvPpbiTk7XvEJy6oHIs9uC9kmmMgTi+HOZzpI/f9clQShKiyc3dFI9qtVqVFZWMrOk69evMxA1+cgXKpgi4Eup2FQOgMoYkGt8a2sri4dcLmeKRYoXqUL5kgIE83jIN51rsJi3cW13tE5xI6MugvBUdoBAKIF4MksiJS7VCJ0M4XmQPblNCq/ndgToutGDHXrAMNDfj4tdneyBS2l+Lq4o02HOTQYMxcx9ntzlZwOQPgiqOroqYCo9DpOcMkimf9M/dT8pfJcQI6ENCG1gcbcBm8p5L2fKEeH2+Qj0Zwaj59g+tKXvhi7WG3GSALwjkWJNdMKsqUd5QLrBpfboG2EivBEkwtq9oVjpH4QVuwPwurcfPLbvwq83b0Ng+iGY7BP28TPkUfDcRgBESJnE1AGrAxh2ABVXh7Clqh4/zK3Ct+R6/H12Lb6vrAWnqu7h1DVjXHEbOIXe8zHoibCpEAEhAgs6AgRI8+s+fKmwCf+e3QROW4fPqSoQoczGIBkQZIlhVEfBqIqGTRE945Bvrg1GKK3eKpfAlCPBaLYYw+eiMJAZit5j+0Cp9U2pvqiO9USeaCuUwR+g58g+2FQxAJkDzbiSQwaHQgyHQsRMG8yVmQyOmgw1DCoSDCVF6XyCoq7HSrCXwdEuHRydJRjNPwC7Sspq45JydrqAlMoQ2JSxaDkugdhvB4JCIyAWS5EQE+tMrY+LBwOliUmPBfeeBCwRhOHVaARiCAKePXuWQZj6ujpcvnwJrS3N2LB+7ZS1R0lZSuZNmzd9iMSJY6cUarrpnw1gSGrOhwFSHtjx58/HgI6XoC6pHvPz8++AKKrRaDabGYxyBVD8On9+/OvnNhB7hl/seqz88bt+PUFmKglAIJTqVPKKUGof1E6ovVCb46Eev863Q/o7v07x5teFpVMpyseHV9NSXKgsxIkTJ5Cdnc0UoWRQRfVZR0dH2e9o8sMG/hry12/y0vV6CutzNwJ03eja0r8xBL2vXb2Kro521Oj1KNYqMajJgKPkANBDrvVkmFTlrEU6Q7VHHwRG+b85DBWw6TKZu7IASBc3zJn5MacQbyHmC7sNECCl+8CxrCgMnXGWVes46I/6ZC8oY7zgKY7CalkyNsri8ZZ0dkyaNk4YNK2Lir5Te3R9SBTWB0ZiTUAoVuzZB49de5hz/bKt3lj+iSdar1yF2U4p6pMUmnO3m37okTHtK4OkdjgcNlgcVjZbrQ5cvG2CuOUiXimsw0tK8lmhWqU1+KfcNvwwS+e3oHmPcHJCBIQIPGYE8jpWfVPbgB8oq8Y/p660BytyYMyOg0MuxYg6BhZ1KBxyAqSLL6WeH+zwTw2p5qjJpe7owOkwXD4RhK6D/mhJ94M+3hMlEiccbUjyhkVFzugE4B6d5s3v59kuZQyM0v5pHifTogYlKCWdICml2c9rQGog0ykdHB3FMJceZQ6+7FyVUpd4T63cJUB6Qx6PtPA9CA/YA0mkGDHRpByNR0piEoL3BWLTBx9CLBazFNqnAUo8ACQIw8NCHgIS6OKNgjo7O5lrNamX7jVrcSBaJoHbNFzrKb1+3ZpVEEdFIinpbrow3fDPxkQKu8nnT69J4UiKPAJRZAhUVFTEzGoMBgNzTb8/BrNx9DO3T4IylJJNruVkGEXqREqNJ0h37NgxBu0IcBJE5mce7j1N21wsn6WY8b8/ihuBZUqLJ6MupVKJsrIyZlBFEJpgNKlzJ6tCZ641CHuarQgQIKWyHPQwhpTZ7e1tqK6qQqkmBzfVqUDlMTguVrPaowQn7YbpOdDzIPN5LUlBaq48JQDSGX8gvbDB0LMdmwqxEuI5P9sA3QuSevTW+QgMUFm1o/vQnLEHpQleiJHtw0ZpEt6UJOB3EtmsmDQRHN0gjsV6UTTWRkqxNkKC1WEirA2KwJq9YVi5Jwiv++2Fu7cf3Hb44Lcfb4f0WKZTcMkAqc2ZZj9bHe8z2K/Ttulu2r2DjJzsgM0BWKgGP+y4PGpCjmEQ28ta8H2VDlxxCzhlzY7HpCfC5kIEhAgsqAhoqr7PFTa9w2nrV39W07TqWxpd+kt5TXhRWX9DnCO33lQnw6KQYVwlZcX+kZMAE9UcVc2GCnKOdKJ8WsUEHL11PhLXz4Th6slgXDwSgNb9u1GT5I1S2XZoQjehKnorjAonHKWBEKkZZ2NA5FRRTphDKSSwUFpgVwlTkt5VY+rmvIqUr51695irYOusgqOrFKbyk7AoKE1exEywqKaoeSLetgfcJBGsJgdKmuma2FUyVGaEYu8eP2bMFC+RIjEukcFRAqSBAXux7LUlWL9uPfz8/Bjkmy5MIgDDzwS10tLSGAgkEENp4R0dHejr62OKNFcIwyvPaKxA6/ys11XCfdlrjzZlcneaMlFq/W6fXaxmKX+8BIe6u7ufwRDk8b/ixo0bzCSJUpMJhFKNRlLkkVkSvUcwgqCE60SvaebP3/W9+bxO50PnRTCUIBzB4OrqaqYU5hWhBM55AEpL/hrSktqSoAK9C/0pJg+DxK6/P1KEHj9+HGSUxP/+qEYoPTS490EE7rQ7vg3SUpgWRwTo90lKe1a64vp1BkjbWpuhqyxHuToLt1SJQPUpWHv0DIwSHLXPAfUoQVdSkJrKjrH624KCdI6MHx8wDpmN8aCwT6E9CG3g6dqARSHFGPOdIPVoCNqp9miSN3JivLFFEokVsnR8KJbiA4kEq2UpM55m/4YkFiy1XhSNNRESrA0XY3VoFNYEhWN1QChW7g6Cu68/lnlS7VEvuG3zRuOlywyKEkh0Wh/N836eaCgN1/jZxfXexu4pbLDaLSBUOm61o2JgGH6NBryqqc75v4rydzlt/c++qGn76feUzb/7hrbRjStsX8ppG958KbfxHzl1w3ucuvZdTlv7Lpfb+CqX1/RX3ImmlxcUIxJORojAooyApuKrn8tv6OcK9GZOW2/6tqrZ+FltTd93FTXYoi5AL6XVZ0ewuqPkhOoETNF3YNJi7VwpFkalBGNyMUYuROHGmQj0nQrFpaP70J3hi4ZELxTFeEIR/gnyIzfh9oUoWAmqPmen+se5HuTkTsczXnwEdkMFLJ065mxP7u/8fA+A7Jo7Bk5kyETKGDpOqjtKx8lqrZWdYPCZnds067ySeRUZWJhV0XAoRTBqEpCVHo2wQH+IJFLExlKdzLvpyEFBQXBzc4PbsqV4fbk7Pnj/95BJREhNSb4npZlUaXydR1JFktqPB6FtbW3MrGV4ePie1PDpDEN4mGYxm1m6PKXNMwOmhzjXu7u7s+N97713GWBzBWt0jKTQnI2JgAOdP4FQWl9owIm/TrScPFFqPIHwlpYWlJeXQ6PRsPqplBpP9VSpvfAgj1+6Xjdh/V4Y6gpEKV4EkGNiYu78/iimfGkKUuCSIpviTyDUtTTD5OskvBYiwCLgAOxWK4yjYxgavI4rly6is6UBVZXl0ClP45YqCY6aM7D1VON5KUGf9HvJKMpafBR2udOkiX8Q+DhjBWHbp4MoQvyE+AltYIG1ARKYKGQwyqW4eS4SfadD0HsoHPr9/qiL8USCNABvS2PxhjQBb0nj2LxROnN1SEk5SrVHN4pj8YYoGhuiZEw9uj40CmuDw7B6bzDW+Adh5e69WOa9Gyu2++AnH29FwOEjMFvJ0mhxTQ44/+PP2mZ3wDBqth++2G92K2sY/UtF9chnNE0WLrd5/E81TeNf1TSMcAp9L6fUX3xBre/k8ussXG6dkctrHuTUTe8uSp4knLQQgQUVgbymv/q+ptnxPUUlviPX42V5CzhFk/F3igL0q2NB6cajqkTmUi908Hc7eAKk4woxbmdF4ebZSPSfCsXlY0HoPOCPphQfVMTuRK5oK7ShH6L/VJgTjpJKcQ4BUlJWkqLUQu621adhm3B/t0442s9lSErlAJyGTDWg43V0lcFcfgJmZSxTjlJq/XRVumaF8zOQR8GkjEN/YSby5RcgighDTEw0khPikOwCSIODg+Hu5lRlMsd4t6VYvWoF9uz2Ban8eLMgSo+vr69nikhKCycQQxCQB2ZPCgT5z5Mh0dIlv8Vyj2WPVJASzF2xYgVCQ0PvUxkSTCI3+dmY+Fjw5zMbx/A890kKRAKhg4ODTKVLCkUykDp58iQrIUCKTx5+8spQV9AnQND7IahrTHgQSrGjdYLKBw4cYPFVKBSoqqpiJQnIqIuUfzyEd21vruvPsy0I3z3PI0CA1OIEpNcHBnHlYg86WxpRVVGBatUZ3FQlwa6fo4DUUAFr0RHY5ZTBcjdTQhjP3R3PCbEQYiG0AaENPE4boHs58p64nSXC9cwwXDwZgp4Mf9SleEEevRve4ogZV4u+6VLjlK87ulEcwwDp+kgp1oSLsS4kAmsCQ7EqIAir/QLx+q49WOq5Cx5bvLDcyxe1vU716DzvsZ/N4ZttLA//msWKk1f78FZFDf5WUYOv51Thz1TV4LT6ke8o6uz/rGgxf0tRO8Spak5z2qZ6Lrdpw4LiRMLJCBFYlBFQ1n2dy222/6mG3Nv0eElVgw8VeWjTpjMTJkdOHEurt6kiZiUl/HE6rJnaljpGo1yM0Zwo3Dwfjv7T4bhyIhhdBwMYHK2K90aueBuUwe+j+1DAnHWOpRqkBEkhj4BJLoGjSQUHU2aWw9ZVOaEinZvp9vfC0VKYyo6zp7lkxkQzpRIS+J1OmzApE5xGTjkiDGkPw6Avg76mBrGxMUiKjUbaJEAaEhJyLyCdUG66uy3DBx98wJRplB5P8OV5ABgCi2QM89vf/vaRYJTBW/dlTD26Y8eOO6Y9kyET1VwkeCRMD44AXUP+etIWD7qu9Dcy6unoaGelAkitePDgQQbMhfT3R4POye2Rh8aTSwYQCI2NjYVMJmNAlB5EUGo8mVPxZSlMJhNry8/jd/fg1iH8dVFEwOaAzWzB+MgoBgcGcfliD9pbmlBZUYkq5Rnc1KTCWpUJ20UdU5Dae8ioaW7UILV1lTNASnXjBUAqQKDpjImEbYR2IrSBh7cBUuGbFXQPKMaNcxHoPx2KrmOh6Ezzgi5+BySyYLzN1KIzpxh1haO0/oYkjtUe5dWj6yIkWMnUoxFYtTcYK/0DsdI3AMu9dmPp9l34r4+3IerwCRipnIyDUuuFaQQAuzOyAVSO1WJzoHvUCJ+mdnxFXYq/VNTc+pKqEZymDlxek4XTNPT9X23TyP9WN/ouSp4knLQQgQUVgQu6v+RK28Cpayo5Te21jQoVWjUZgDwSI+pUWBWxbF3oLJ2dJXtqSHVHc6IwfD4c18+E4urJEHQf2ovWdD/UJHiiULoNirDNqE/2gYmMkOZqvSmFjIFEcra3U4evioW9SQV0lcHeWQFrlzPlfi6m2ZNqlGqO2tqKYCw6xAwo7EoxKLWe4k2AlNTP02m3TiMnCW6pk2EoVaLb0Ime3ivYn5aK5PhYJCQls5kHOREREVi+fDk8Jmp78iCSlsuWLcOqVatw/vz55wodAwIC4O7uMSUgdSdjpnXr7kut58+FIBSlIpPxiDBNHQEqBzAwMMBStHU6HVQqJU6ePMFAKME7iiXNvKqRj7OwnBqS8mCU4kgzxYxqhJLCmUoQULypNiu1VVJjT54EKDo5IsLrZxYBmwNWk9kJSPsHGCBta25GRZUOlaqzuKFJg6n8BGwXq2HtJif7OQJH6TgIkFIZnRwBkE5nPCBs83AwJMRGiI3QBsiLQ4JxuQi3LkRi4IzTmLfzwF7Upu6AWuaL96PF2BCdOKsKUldAytSjYSKsDInE6sAwvO4fyIyZSD3qvtMHS7d64b93eKPecBHkXmR1YsFn1n3O1y9i1bHsJIpwglIj7LDAOfbsG7UgxXAVSwp0+JucMnBKVqaw9zOaxot/pa7fvKA4kXAyQgQWfAQSE1/6Yl6tF6epP83ltZzgNLXLuIJmCafV4W81XfhxToW9MDcTdjkp8Ci9Xgoooti6WRk/Ldi00DtPXj16+0IkbpwLRd+pYPQcDUT7/j2oT96FEtl2qMM2oUTyKUaV8Szl2zpLhkxTXQsCozSTgRGpLR1yEUbUibA3apijva3L6QpPgJQ3RbJ0OeuTzgY0tXdVgGYCt9bOSqC9GKP5B2BSxMCuELH26TyXaAZHCfpOjgFBUyc4JXWpU2EKRQTGlXHoLTgFQ1MNrg5ex8joCM6cOonkhHjEJ6ciPtFZX5SgDQOkrxMgnZza7gaq90nzkiVL4OXlBXK+vptKf38tyicZOFRUVGDpkiXwcHd/wDHce0wESENDQh5q4kNQimAUOcoLk9OIh0+Np/qo5FZNZkk5OTksfZvi5QpBqT3wClFXxSNtJ0DR+6Hog+JCCmYCobxZF5UiIKMuKkvhOvHKXVcQyq/zS9fthXUhAs8sAjY7rOYJQEoK0ksXWf3gSp0e5Ro5+lVpGC86AAcpRw1Vc8bBnkCtvasc5uIjsE08EBVqkN4/Lpg8ThBeCzES2oDQBh7WBgiQOjMII3DtdCh6ju5Fa6ofShO2I0WyD29J4vCGLJbVHZ2s7Jyp105AGoMNkVKsDxdjbagIq4MisWJfCJbv2YfXffdiuacf3Lf54Fef7oDf4aMwkvEkmRYxN6Nn1nvO4y9ywA7nTBVKGSm1OwAbUVOarQyXlvYNY0dRg+Uf1LprXH4jOG3D+S8pGwL/Wt2QyWn1mVxR3UlOWyPi1HViTlnj/xeaJr+v5bbJOGXd5xc8dxJOUIjAfIjA/8nJ+QyXX3eB09ZbOFWj+fsqPb6i1hk5Ta3168pKqJWnYVJJYZHH3YFHD+sgFuPfefXoKNUdPReOgcxg9B7bh84De9CQ7I3ymJ3QRH2K3PCPMJwlhUnprOFKbupzVkU6CSISPDQXHoC9vYil2ROQNBn0DJg6TZH0MBlqZtzlnqAoHQvVGrUYdLB3FGE8L80JQumYJyDvVO2S1KLkWs9vR2AYcjGGtAfQU12Mq71XMDIyzqAmqdbiHwC6JBIJq+l5PyC9CycJTLotfQ0b1q3ByRPHMDY2Cjgo7f7JU1ccdhtu3ryB3//Pe6Dvd3cjSHp3n5PXybzp480fISU55aGwjqAeQSsyrqGJh1DzeETz0EN3hWhUUoBUiATh+vv7GewoLS1FdnY2M9Pav38/q2nJ1wYVFKH3w86pADC1Kz5+tC2B0EOHDjEzqry8PNTV1aGnpwc3bty4UyP0oRdPeEOIwGxGwGa/k2JPJk304KS1vR36mnqU5BegW7Efxtw4oIv6zWqAVJvdlWyebTUpJlzsLQp6cChAD77vF5ZCWxDagNAGHqcNmFVSmNUymBRijGVFYuhMKC4fD0T7AX/UJu+COtobW2XheF+Ugg0yMmiKm3EV6RsSSq+PxRviGKyLkoFS69eHirA+OArr9oVjVUAwXidAussfHjt8sGyLN5Z77kY9OddPTM9GysF/2wJfEiiFDUaHHTW3xhDW1IN/K6jFC9pacLmNeDm3Af+grsP3NfXgtHXg8hsoJf8Kp6nL5c61fnE+sCPhGIUILPwInGh6mctrO8up6vt+qNZd+5ayevglte72l1U1N9Nyj8OhimTgyKIgU6bp1W98nM5lPm9LcNRMqfXZIgwTHD0dgssnAmE4uActqT6ojN2BwqhPoA7+A/pPRzHlKEE7Ao5OR/X5MRBhbu4KGcy5KbA3qmDuqobZUMtUmwRIaSY16cwqSJ37MxrqmDGTvSUXptxUBp1J4UzQc7qAlGqukpETn4ZPbdKoSkBvaQ56DN24eXMYDvM469H1ev0DwSIB0pUrVzwSThKsJIjp4bYUS377G/j6eKOluQl2m+WpRgtHDh+8s9/lj4KjlFq/dhVio6VIdDGYehDUIkhKhlI0LSRASudCIJTS4smtnKAGucaTQpHgN5klkXKRQB6f1k1Aj4/Rg9SO/HvCMpHFjWLEzxQTVzXouXPnWLvS6arQ0dEB3ixp8g+Ab3OktL6rtp68lfBaiMAsRsAFkN64PsT+Lelob0dtTS1KiorQmHMYI6o4oFnN+kYYylmaPUHS2QakDkMFzBUnYBYA6Z0Ho/N5LCoc+/wYSwvXaeFdJzLnNaqc6tHhs+HozwxG95G9aE7fjdrY7UiX+mGjJBYbJel4SxqNjbMBSKXxrPboelE01kVKsZbUoyGRWBcYjjUBoVjrF4hVvgFw89qNJTs8seSPWyFJ2w8LqUdJJEn3AbPY1c63XdswUZLAbgHsVpDS9OqoCQc7LmNpWSO+otLjG/I6x18pay9x6toxTlMNrqgeXF5dKZdT/ucLHzwJZyhEYL5EQN2w/Ydqve0vVfpBLrdr/IvKOmTknIdNEY9xtRjjqniY1WGwqMSLfjBpUzkhMcFRph7NcbrWXz8bxkyZDIcC0Jrmg5r4nSgSb4E6+H1cOhrIHOv5VO75BkhZqr1CBIciCuPaZNgbNKAbLFvnXShKSs6ZBaSUtkj1UHWwNGpgynPCUb5EAClCnY71U0N9oyqWKXud0Doao8oE9BZkoretDteu34DRZALsJtZHd3V13ef6ThBIKpVi9erVD6xBOlnFyb8mWLp29UocPJDBzHwICk0XBvHbtrW2YOOGdVj+gNqn/H5oSa72r3u4Iev8WSQlxN0Bfo+CemfOnGHnTPuayxMfC4qd67HSOhn0DA0NsbIGzc3NKC4uZqnxlLqdnp7OrqUrzHtUPIT37leMUuxcFaEU02PHjiErKwuFhYVoaGhgsSdFKKlzJ1+judyuhGMTIvDICNgdcFhtMI2N4+b1IVy9chWGzg401elRWlaKipxM3FQmwV59hqlGHYZyOAxk1DT7Zk2kILXqMlkfKShIFx60EUCccE2FNjAzbcCklGJcIcZIdiSunyb1aBA6DjrVo/kyL+yUhmGtNA3rZCl4R0op9vEzriAl93qCo2sJjkZIsCZMhLXBkVizLwyr9gRj3W6nc/1rXruwdNt2bNiyHR1dBjhsDtzNrJ/b9wGP7Ktn+E0WKfofg8tOWGp1WGB32HDbbIO6/wZ+V9OC72p01hfkFeCUNfisthlfUzXWcGrdl+YLOhKOU4jAwo4A8AKnbQr8hrpynFPXjH9ZWYdw+QXcViUwB3CHPBZGVQysSqrneDcNebF2vq6A1JRDKRURGDoTjmungnHxyD60ZfiiLmEHyqWfQhH8ERpS98CmjmUu6sz4iMyPJub5EkPn8Upgk0tgJZMjTSxstdlwUB0zg57NlO7uBKR3oenzBKYWqjlqqIatNgsWdfydGqIERZ3z1GCUjz9tT9CanO6Nqjhc1+xHS4MefX1XYBy7DZvDBhs9A3Q4GGxLTU29DzCSi/aaNWvuKDld4eSj15di2dLfYtvWraiqqpp2N87Dv337AtjnPdyXPnLfS1/7bwTuC8D42AiSE+ORmHQ/7JoMAA8cOHCPU/u0D26GNyQ3eXKLJ6MkqptKadpFRUUsNf748eOg1HhSMfIwLy4u7h6F4+TzFl7f2zYobhQzmgmGJicns9qrZJSkUChAZQgIhFJqPClC6VpQzVZhEiKwoCPAyo3ZYB434tbNYfRd68MlgwFtTTUoq6xAiToHg/IUWIoPwtZTCXv33AKkdv0ZNsYTAOnMgBR+vCEshXgLbWDhtAGjYkI9ej4c/ad49agfquI9cVi8Fyuj4/CuJAVvymKwUTbzJk1Ud5TS6ym1ngDpmnAxVodGYXVwBFbvDcVKvyCs8N2H17z98KudnvD45BPEZxxgdM/Gao9SLz5B+xZ0h/7sTo4qlPJVW1l5UocdJtB9pB22CUUp1XZtGB5FSqsB6wtq8DeqWnCqBgWnqf8+p6z4Hqeq+QFHhtl5dd9hfzuh+9Kfq5p/8P/ymr6wsKGUcHZCBOZSBLR1kVxuNThl8+33ctToUycytSgDR0opS1d2mgpNHzot2AHAhHLULL1CFIIAACAASURBVJdgPFuM4bMRuJYZgYtHAtGx3x/1KT4ol21FXuj7qIndBqMylqluSdFoV1Kty/k3MHDW5yQ47nS4J2BqInMH3WnYu8pY/VECpQRMHV1kAFEFq0EH5ipPzvLPYKYUfkdnOZvp+8iQyaLPwjgZSCnEE8ZhpBqVsflxy0FQbViqC2tWxaK7MheGS5dx+9atO+nvVFGGoCSp4Khm4mSIFh0djbXr1mG5h9sjQeVkWMqnxLstW4KVK19HUmICbt0aZsW+SW13j6KUH6OwpQNFBYVYueJBxlD31iB1d3fD+vXr0HvpEhsBHDx44L7jn3w+9JpAGJkSzeTEKwwp1vxM+6d1eo/A2+3bt5kqsb6+Hvn5+aC07cOHDzPXeL5+KoE8AnsPOi/hb3cB6INiRH+jmWJIDwOOHDnCFKHl5eVobW1FX18fK09A6tzJE12nydOD/jZ5G+G1EIH5GAGb1QazycR+D/39A+jt6UZ7axOqq6tQnJ+LFvkR2HITYTZUwthdDbuhbE4oSJmKtT6HPfB0yMUT2Rbzb2yyYMeZ83CcKFwL4fezmNqA816Oao/KcDtLjOHMUPScDEPLoSC0J3hCG+0JL3EU1kQn4B1pAt6UxmIjW86cgpSUoxvFsdggiga51q+NEGNdmAjrQyKxJjAMq/eG4PU9pB71w2uevvj1th1Y/8mnuHjpEksLJzMiYXr8CFBKvfM/l89O3L9Rwj0JbsjcyQELW79ssuBMbz82Fddb/01d18nlN/ZwxS2XOVV9I5db28UVNV58Uamv+EJ+ay+X13qGO13x1bmEkIRjESKwMCNw4sTLXH515heVtXhFmY9mdRpLHSd308XU2U33XJ11RyUYyxLj1vlIDGaG4vLRQKcpU4oPKmJ3Ijd8M0oiN2E0h9zRnYMmAnfT3cfc347OSwyTKh5jxUdgby2EndIGDU4wajE4TZvuqkqfDSQl6Epp9cyUqSoT48p4mJSkbnZCfFejpceLoYxBVnog0FeUid6uNmYSM1kFx0O6zMzM+8AbwaRNmz4CgU5Sc7Jao4+oBzoZlN7Z3m0pPvrgDygtKWE968MAKZmCbP7wI7gvuxeGTv5eer1s6VKcO3f+Tk994cKFB5YJmAwOCZJRnciZnCjGNFOdUEqNp5IGfH1QSvknWEdp3ARveRjKA73Jxy+8vgtCJ8eCYkY1VgnskzKU4kn1V9VqNajObmdnJ65du8YAOYFQuh6k1BVg50z+GoR9zfUI0G+CN3a7fn0Qly9fQmdHG+pr9SgrKUKp/Axuq5JgbVSxuqOW7gpYunWzXoOUAdJmLayqaDjklB0UvYDGJwKoerzxjxAvIV5CG3iSNmBRSDGWI8Hw2UhcPxmCzqPBaE73RX30NqRJ9+I9iWzG0+nfnEjhJzjK1KOiaGyYMGZitUdDo7A+OByr9wZjpX8glvv6w8PLF0t2eOE3mz5GWEISHMxkSICjz3v8QYpSmijcJDcYsNlQdnMUoY1d+Jm8Al/N0ePvc1rx14pWUpeaObUeXF7NOKeo/unCBFLCWQkRmEsRaGp6+TO5jWe/qqxCtuogjGoJK9xPLt5P0mEs9M9Qh2jMkeD2+SgMZobh6olg9B70RWuqD6rivFAg2oK8sI8weCaSKRnJLMiq4FWNC2gQwpS0MmZuZNQkwlZzgSlFCWJaDNUwd9cwE6dnoR6l7yBVqtFQC3NnFcwVJ2GWS1lavBNA03FQav2TQWgyaYI8HDe0+9Hc0oKhwQFYzPer41hH5nAwMx8CTAToePBEr2l9l7cnVq1c/tiAlEAmD0lp6e62jAGsmzdv3u2jabxC+RoO4MD+/Vj22hJ4uD0akC5b+hq2bduCkZHbd+AWpZ8T0OWP/WFL2obSp2dyIgCn0+kYBKXjck2H50EoH2v+uCe/5v++2JcUF7qGfGo8xSMtLQ1Uf5UgeUlJCdrb29Hf389qtd4D4ydddLouj3p/0ubCSyECiyICvKp9bGwMN4aGcO3qZRi6OtDcWI+qijLkadRoyTkMc+khOAyFMPXoZx2Q2plJVBWsbYWwaOJBY70n7TsX+nhPOL8FNGYVVLnCPd0zbgNGuQS3s0QYPB2Gy8dD0HFwN5qSPoU2xhc7RSJslJFydOYUo677IjOoyYB0dZgIa0g9ui8EqwKCmHO9m88eLPP0gcfWHViz+WNcGxpi6sZF0YHP8knaaP8T93UO8lCADbCTEAG4ZLQgqaUHy7S1+KK8CpxKj5cUdfgnRaPp68rGjzh1zc+50yVfn0s4STgWIQILKwJNJ17+kVJ/NlErx6hGiiFtCmzyWFhUpCoQBkeuMSD1qFEuxciFKAydicDVU6Gs7mhXug9qEr1RKNkGbeiHuHI8BFZ1LGxy0YRbvRPguX7XfF8nMGlns7OmKqWmjxQeBFrzWKq9fULt+awAqcNQCUdHEUYLDjDVqJ2ZRjn3zSCpQvrE5QssyhgMq1NxqbYYPX2DMI6Ps07qYX0n1Qol6PQgAJeSlMhc4t95ayPc3Zxq0gepOqf6m5vbMri5UWr8elRXV7NDYYDK7sDlS71Yt3oNPJZNkc7vthRrVq1AU1Mjg6MEuWgm1/aHHb/rORFgy8nJuQNWHxaPZ/13UjBOB+C6Hquw7nSQp+saExPDri8pban8ALWf3t5eEMQhJSi1IwF2PutWK3zfYowA/XtKvymj0Qh6mDXQfw2XLnajrbUZdbXVKC4uRYnyHG5rUmBr1YIUpHYyOJxFJ3sCpA7K+OgsZeaGUFBGyJM9XJzv4xjh+IUxvtAGhDbwJG3ArJRgNFuEG+cjcDUzBN1HA9GW4YXyhG1IkYbgLar7OYuAdIM4BmyOkjnT6/nao0HhWB0Q5FSP7g7Asl278ZvtXnDb/DHiM9JZN25nkE5QkD7/MQ0fY0ZJWVo+A6ZETu1W2BwmjNrtqBoYwqaCKnxWXg4ut2mMU9fncdqmeE7dJRg6LSwiJ5zNrEZA0fSVl3NbVnLa1l9ySv2q/51TuzZKLS+7oUlkJkyOnAhWU4VUdU/SaSzEzzgBnARmudjZIZ6NQN+pUFw6Eoj2/XtQn+SNQtkOKMM2oz3Dj6WtkdLUoZSAjJmoHiYpHBdSbHijKVqy+qpkPCUnk6N4GMtPwtaSD6obSvPDICn//uRtXFPz7eT621mB8VoljJokICeC1QqldHgrQVGFZKIGqWjCqGl6gz1SzNBn6doalTG4WK5C16XLGL99Ew4aHDyiZ6S074cBPKohmpJEcyJ2ee3Eitc94MZAKSk9CWhOATXvpOW7wc3dHW7LlmHJa0sQFRWFoetDMBlN8PfzY+rR1909HlLv1LkPt6WvITkpgT2iJCDGA9IrV64wiDYVVCRASo7klEI6k5PBYBDqhybenx5P14Ofqf2RgjkjIwNkRKVUKkE1Qtva2lhqPMFQut6uE3/9+bbg+p6wLkRAiMDjR4B+U5RmT2UoRm7fxtD1AVyZSLNvbKhDZVkp8nK1uJSTjFF9FqyGEti7S+8AUruhEjTPJDAlQMr22VkBU+EBVmPe9oTZFwtpTCOcy/TGTkKchDgt9jZgmXCuv5UVgYEzobh8gsqs+aMhZTtyYr3hGyXCRmks3pDFzZqC9A1xLHOup/T69RPO9atCIrEqMMypHt29D+4+/lji6YPfbPOEx0eb0XvlCmCzTqTYP35/KHzicSNAFUntTvMmdqfG1ybFHWNggtV0Q2qzA9VDt+Bf32H/e23d6AuqGhun0PlxmqZVX1PWrfqWstqN0za6cdqm176val7yoqZuFafRr+JyG9Zwyrpf/qCwfeVXL9R+e1b5k7BzIQJzOgKFrR9yRR3gCtrxpcIOvJdbje7cjDvwjqCR061eUBRQEW4HQTRKQVNQ3VHRRN3REFw5HoTOAwFoSvZFaTTVHd2EuoSdsKhiGbhzDiAolotpMDVxvioqKSCFtewYbM1qpvwkBSjVKKX6pNau6vvS7wmK0t8pPd9kqGEO9egsgb1RiZG8DJgmADPB2KcxuqKSBxZFLIzKBEARBnoKfLH4PK50NmHkxiCsFvMj4Sh1fzdu3GA1Gx8JGBMSmXM6udtv+fgTuC9dxhSfy93cQfNUCtJ733djtU03bliPA/vTp0yrZ8rSZW748A8fYKCv/x5QRjf0BM+moyCl8yMne3Iln6mJjo9Svsl1/pHxfQBAnM/bE/gk4Dm5bAO9prT4/fv3MxCanZ3NUuMJhJJj/OQ6uTN1nYT9CBEQIuCMAD1woN/h2Ogohm9cR3/fVfR0dzlVpNWVKCguRLkiE0P5h4EOAqTlsLGZQKUOdkP1jAJSgrH2rmrAUApT+XEY5dGwCwrSRTZWW0zjUuFcF9d9yPO73malFGa1DCalBGM5kRg+H46+UyG4dGQfmtP9UBnviVSZP96WxmNddDzeksbOOCAlx3pSjq4XxTDnejJnWh8mxvqQKGwIjMSqvSHwCNiHFT5BWOEVAI/tu7Bk8ybIDpJzPSkXJ1K9p7wTcm4u/P/ZR8BV2uC6zu9peNyC9GYD/qOiBZ8pbMM3C9rw5cImcMUd4LTN9m+q6+1fLmwDV9wOrrx9kCtouvH3pT34VlaV+5zmU8LBCRGYzQh8RdO89gV1nf1byhL8OKcMpepDsE84rQud6P0dK4OjcjGM2WLcOheB66dDceV4ILoPBaA5xQe6mB0oiNiMStkW3MompagAlm0qGWwqKYOa5DI/np8OS1UmbI1KWNtLJmqVOkGoqbsOpu7aCXBaBVtHGSxkHlF9DsbCgxhXJeKZqpnpRlARw5S9lKbfl38El5urcWvwKmymcafKku+FHrKklEoCh1MBOYJbKcnJIEOl40eOYv2atXBbshQebtNVkd5bX5Rqk5IqlHe+vxei3t2WAOyq11egpKiYPXl0UN3SiYlu5mmm4ycoN9U5EKgkYDlTEwFSArJkxjTVsc339/n6oDysJsf4w4cP4/Tp06zOLaXGk1kSmb9QTAjC0LVznSa/dn1PWBciIETg+UeAfoNOFakRI7eGMTjQh8u9F5lZU2u9HpXlFSjQ5qJBfgTj9Qo4GBx1ptlThgTLkpjBlHuWYm8gQFoGa805mJSxTEUqjP/uH/8JMRFiIrQBoQ3wbYAAqUklxZicxDLhGCT16HGnerQxyRPa2J0IEIVhZXQ63pDF4m1pzCwA0rgJQBqNteRcH+50rl8bFIG1e8Owek8QVu0OwHLvALjt9MPSrTvxxtYtuDo4wDpLp7c6/V+Y5mIECF+b7BbYrQ4MG61QXx3Eu9WN+Bu1Hj/I1lGtUiuXWz32orq2/3/J6/FDVWP/ZxW6C1xJi41T1f5mNvmTsG8hAnM7Aorav/umttn8bWUNgjRnWYF+qyJeeHr+AKUnqUZZ3dEcMUYuiDB0OhzXTgaj5/BetKb6oibOE8VRn6As8iPcvCAB1eHkU7f5DnUxLgmQ0nk7qE6oUsxS2clUyaiKhTk3GZaSQzCXHoVFdxbW2mxY9RdgKjsGS8lhmHNTYFLHwSSXgcoUUAo/FM+uHi6l5tP3QhGFYXUKempKMXDtCizjo04rQZbhMPXQ4Pz589MCeATBrvReZv1sfW0dvLbvZIDUnbnd34WaD4Odrn9f7uE2JRyl7UmtGhoUDJvVesfUie/oeaBGSsSHlQmYDB5n0smeACmBQKqdOR2AO/lY58JrPg2eX1Kc+XWC5lQblADw2bNnodVqUVlZCYpxX18fA6EEWyZPFBeaaeKXk9cnf0Z4LURAiMDzjwD9HpmbvcmEsZFbLM2ezJpIRdrV1IhGvR5FJeUoUF6AoeAkbF13U+xnMrWe35cTkOpAWR3/P3vvAR3HdWYJ1wTLttZez4xn5PGOx+Px+EzYsxN2dnZ3zr//7n92Z8eSKFGimJOCPU6yIkmAyDmnjojMAaSYM9BV3cgkEYjQjZxzzhnoRof7n+81CgRpUgIpAmgQr3VK1eiurnr11eML993vXmuNBIshGXbdest24aDPehyb8nvm9f7L1AEnQKrCRFoshq9HoediOFrPBKP2mB/uJbnjpMYfv1Qm4i3tCbyj1q4og5Rc68mkiYyZiEG6M06DHTEqBpBui4gFAaTbgyKx3T8U232CsNHTHxvcvPHyrz9E4skTbL5AZAoaZVrnvYOWv/fkV3jSCNDzcTjscFhtcMxPFWYdQPXIBMIrm/A/80z2PxeNw0JGmVUwGPGivgrf0lcMCbmVdkEq2eTaABUvHY/AakYgp27bP4iFjvelXEzrE2CTFJjTJXCAdBFAKgN8FlGNmXQVA0dHrsWgl+mOhqDhpD9MSR64q/wUmRG/xuClyHkXWI1Tz4vJFPCBCIGbpMFqn0+Lp9T4Be1SirdIGwGhGqZjapOPp9+Qtum88ZJ90bP5MoMb+i0NcKySArNSAtqLDOjtaMfM5BTsi1iWS+mwyN19KWBcUmISSu8Vs1PabXZMjI3js7NnnU73TwGSLgZMH/1+I/bu2o3uri6nO+JjsN6lGiERsEfaliv5IsAhOzt7zQGkBH5SvIgRSqDo4cOHGSOUHOPz8vJQUVGB1tZWDA8PY2ZmhgHBBKwsBjxXMs78WjwCPALPJgK08GS1zsE8M42J8RFm1kQs0vqmJtRWlsN4rwDZebdxV7yGYWMOHK0l82n1xCSllPuV1SF1NJdgjsrQkIe5rMNMSujL9q3893zMx+sArwPPcx0wiyrMEHv0ZjT6r5D2aAgaTjl9KHQJ3ghQRWOP+gjeVSXgbU089qygSRMBpM70eqf2KLFHt8eosC0yDlvDY7A1OBJbA8OxxTcEb3r548cePtiw3w1v79+P9q5OkNalTKB4SL7+2XSS/CzPJgIMIQXIGWKWgaUki+CAwz4Hm9WOrikLzrT2YU+BCX+puwvBUA5Bbxr8fm6V4/fTSl9fTfiJX5tHwGUi8HWp8k//OrP22Lez6k8Jt8tP/Z2h8qRgqC78f3W30ZmRwgxvbCKlV8VxgHQxCEcampQiTrqj6UqMXo9B/5UodJ4PRxN1hoc9ka89gMzwX6H1syjYDE5DK9n0x6njygdK8kCJWLWMuUnsTfbeyTBdrCVKoPTi7+7/VvulDa7k89L16NlY9Fr05V1Ce0sTJsZG4bA9uQkRaUAuBSBNTkpC2s1bzo6RRh0OkvixwWgsw4ED+/Hqq68sGDdt2vjaE2qT3megUtr9pjdfx8bXX0N6Wtr89R6/DNzR0bEkBikBfqIoPpuO/QnOYjKZlhTfpTyDJzmG7vdRxxP4SZ/T9wR+JiQksI3+Jo3QCxcugFi5t2/fRnl5OQNCSSNUBkIfBkHpb3mjsDz8/ROEih/KI8AjsMoRoH+/JL0yZzFjamoCw8ND6O3tQVN7JxrqqlBvvIf8wmLkZeeg1HAdDbfTMGDMxGxdLhzNd2BvIy1ScpcvhKOlCPbWovn39DdtBbC2ljyw2ciJ/imBVUrrJ4DU2lIE651UODiDlI+BF4+B+XteH3gdWKgDbO5A6fWiet6oNxJ9F8PReC4S9cd8UJbojiPqYPycjJnUh/BzlYYZNO1Rp6xYiv0CQKrQYtc8e3R7lAI7ImKxLTQaW4Iisdk/DJt8gvCapy/+5aAXXv3wE5w8f54xEskqiPEp5gG4Ve5S+eU/JwKUZi//R5NK9sjsDtgYpXSO2T6NW+aQ3zsCd2Mz/j6jxPqSrhhCVkW2kFN9Ssiqinop06T4s0zTqW/k1Jz9ak75+0J66T8LuY0/FcSS77oMiMULwiOwbBHIrPwLIbNq+DuGaggZVfhLfQX+QVeEjKybmNM7WXoWMWHeaZ0DejIox1YJJRUm0+IwdpPA0Qh0nCNwNAiVh71QGO+GjKj3UX88AFYpaZEpE4+hHEPX2cvgrNO1ntiqg5ln0V1Xjr6RccxZzSC/wCd9DQwMLInhSAAa6X3KK7N0HRkMm5ycZGZEb7zxBhbS558WJN34Giht/6MP3meu8+wabLTz6DsbGxtj134cICiDhPT9xYsXGdtRLvejz/hsPyUn+9U2apJjI++JEUpmSaQRmpubi6qqKvT09GBiYoK5WD8qNf7ZRoWfjUeAR8AVI0BtI/37J5CUFkXGx8dBfURPVydaW5pQV1uFCmMp7hUV4PbdO8jNNjA2aanuAlpyr2A6/wLspptAQ7bTYb6NwEtilhKQWQxzWymsBIgyzdJ7LD2egNSnBUjn2py/nWszwlp8jS0cuk6fzcdR/FnwOsDrgOvVAXO6CuM3FBi5FIm+s2GoPB2N2hQ3ZGsPwl8Zs2JgKKXSL96c4Ggi9irjsVehBTnXk/YosUd3h0dje3AEtgSGYpNfEN709sfrB73w8j537Nzvjtb2dlfsUnmZvmQEnPM1O8wOO2qmZ6Gt7cSrmaX4K6kMgqESQma5czOY7C9KZdN/pDeN/ElWDX5PKju6bJgUPzGPgMtEIKPhh0JOVf+L+iL8p7QavCCW4ajhKqzph4E0BeakJMzoE0FmNbwzvt8ZM+aoTsHA0cFrUei6EIrm1GBUHfFBUYI7MmI+gCnZAxYy+9Epv5SrOo/7/bgvRyzI4Imc6x2kJ6uPx4jhGHrKCzDY34+pORvsINObB41vvqhfoo6HTHNkEHEpewLR5Bf9ngBTeaupqcXPf/5v2PDKj5ekMfpgar2TdbrpDac+aV9vL7uMs3OUr/ibe5rEE9gnMyM/7x7oOEoLXwzy/uYZn+0ndD3S6pTByc8r37P4jlihWq2WbZQin5qaCp1Oh6KiIjQ1NaK3t5eBHmazmQEhFF/5OS7eP9so8LPxCPAIrJUIUDvAtEgtFtDi1+joKPr7etHZ0cYMm2prqlBVWY5SUzkKi0tQkH8Xd3KzkGvQoSD9Mqp0ZzGQcRKWnOOw56fCVn4DjqY82NqKYWk3wdFaxIyV0EL7Qvb30wKkTh3SIhBAaq/Us75xOfpffs7lHd/w+PL48jqwMnXAIqoYe3T0eiz6L0WgPTWEeVGYEvbhqCYEv6C0+oeAy5X6W3au36PQgjZyrif26NbwWOwMi8K24HBsDgjBG76BeN3TDxvdPPD6Bx8h8cxZJg3j1ONaKz0tL+dSIkDUHyvNbR0WwGph6ff95jkYuofxyzuV+P6tIgh6IwR9lV2QTF3fkoz4ob4CfyiVnXMZDIsXhEdguSLwN7dq/tPf6qtnBEOhXTCUYo8+CxPSIVj00Zg1KDBNqeGixmnUxNMpGEhsIcd6nRKTabEYvRGF7kthaDkTiNoT/ihN8kSO4mPkqz7BtKhlwBt0Cs4gddG6Q6n1TodeArE1GDYcQ1dxJvq6ujE9bcYcy3gncPRzqJaP6YmIKUSp1UsB5wh86+7ufsyZnB9bLGaoFLFOgPQpWKSvbXgZZ1JPfe41Fn9JRkjEDF0KAEkgant7+wLzdfF5lus9AbhkZLSU8i3lGcjHUGo8nZM2YqiePn2aMUKzsrJYajwZJREIyl88AjwCPAJPEgF5oYT6htnZWcYsHxoaRF9vN3O1b29rQXNjPVprK9FUaUKNsRTlJYUoKchHdn4RcrIyUaC7gur0sxgQD2FG1DBjQ2v2YaD4DOzVetib8+eB0WJYGcv06bRLKcWeQNa51lLYGu/AnHkYVokbNXGwaWXAJh5nHue1VAcIHKV54fitOKY92nE+BA2ng1Cb4gGD1gt+6jjs1BxaFYCUTJkIiN2tTMDueXB057z26JbwGGwPcbJHCSDd6BOAVw/64LV97vipuweaOzpYev3TzIGepG/kx658BMhWY17Vjc1wnXmSFjhgwzQA09AEgvJr8M+iET9MM0LQVUAw1EDIqIhfLkyKn5dHYNUi8KPGxq8K1dUvCBfyvy5kZ39NyK7+hxcyaszfEk19L4sZKDd8BqTFYFavwZSBdDZjYJeUTB9yLXVWy1VWcqw365SYTovD6PVI9F8ORdu5YNSd9ENZiiduKz/F7bgPMXbLKU8AZiREeppOTc3lKhc/79MOJu8DpNP6JLTfTUdXezumxifgIKdwcgJ8in5LZlJevnx5yTqeNTU1n3slciUkS8KyslK8+/YebHz91SXpkVJaPR3785/9FObZaTjsS5MLoHuQJIkZCsng4eP2BCaSwRABACv1IibW1atXlxTfR5VbBkFpTwCvnBp/584d1NXVYWRkhEkR0HXovuRNfrYrdZ/8OjwCPALPTwSoHaE2hRagpqenMT42ipGhAWbaRM72ZNzU2daG9uYmNNfXoaG6GnXl5agvuYOSokLk5RchIy8f2QYJRbpLaBLPYkx/GHZJA4s+HjOGRJjzTsBWcgn2WgPslHbf9uRapPbmUqC5wKlD2loEy91UDpC66EIvH/897fiP/47XnWdTB8wikWbimHM9I82cJdKMD0qTvHBKHYr3VUrs1DiBypVijcrXIYBUdq4n5ihtO4g9GhGLzaHR2BoYhrf8g1l6/QZPX/zY3QuvfLQPSadPszmQ3WGDfQXH9s9Pb+/qd0LzNeccl72bB0xpnkmGTlb7HKYdDnTOWnC6phWbxQJ8xWCEIJYdECD8FgFZgcBvC+npX2V4EmFLmvSv/oebJS9CAPt+1cAufmEegSeKQHr6V3+UW5f19ayaYiGnoVHIqWgWDCXtQka540eiCTfEK7DoY+HQEfORTIU0sEtkzqSChQN8IHB0TlRiJl2B8RuxGLwcie5zIWgkx/rD3rijPoDc2I/QfzmaGThR2ja5rHNw9NkMQJ7FQE42grIwMygtYwTbRSXMYgKGci+iu7EKg2OTsFkJRKQuwwn4Of+/9M5OBgoJbCNG4qMAusWfEUh39+7dz72ADNDRQcNDw1Aq4rDlrTfx5hexSd/ciLc2bUJ1VRU7v1y2z73YvA5qcXHxkspPDFgyH1rqub/o2kv5noBKg8HAAFJZBoD2FEuKLZWJNhkIpe9OnDjBzJLS09NZvKurq9HZ2clS4y2WRxtxyXFfyXtbyv3zY3gEeATWXgSoHaG2S061n52ZwdTUJMbHxjAyPIzBwQH0hY3I1gAAIABJREFU9g2gp7sPHe2daG1uQ1NDI+rrapmmcbnJBGNxIQoLCpBz5w7yMkUU6C7DKF7EiJgMsxQP0tG2irSwrcFk9nHY8s/CXnYNjpoM2JvvwtZaCNu8xqit7R7kdHrSLHUaPpHpUykcLcXM9GmurRhW001YRS0za7JIiZiT4ufHN67Tvz+LMQI/B3+evA7wOrDUOjAnqWGR1JgRnc71A1ci0Xk+FE0nA1F+2BuZCQcRrIzAHmJwah7UBZUBzOXe7yWAVJnAjJkIHN0ZrcSuyDjsCItlzvVvBIXiDb8gxh593d2XaY/ucD+AupYWp/s5B0fX3kBjSSWmee78XHd+usseNZvwOpi8HIHjRBSio7qsNlzv7MG+0qaOv8+qNAlS0QlBX3b9mxkV5UJOdZ2QXZXxB2JZ7leyq8qE7Eo3ITDwt58Io+IH8wisWgRSSr4iZFcbBZ3x9p/qywf+Vixz/JlYMSwYjA5PMQu9mafgEKNh1jsd15faQayX4wggndUpMHEzFkNXotD1WRhaTgai4rA3CjRuyI35kBk1zekTuF6rizItZICUBjXkVu8QlWwiOZB1Fl0VpRgeGsTc3KOBsiX1Nw8d1NbWxjQrZQBvMSi6+D2BeLduzTvZP3SOh/+UATv6PCc7C//20/fwxsYNj2WTbtiwASqVik3IHz7XF/1NRkjx8fFfCPASEHnz5s2nusYXleFx31McSP9TBkTleFJaPLFBz58/v+AaX1lZySQMSBeWv3gEeAR4BFYzAtR2EUBKG6Xb0+IMpdwTo5S0qMdGRjE8OIiBvn709fSiu6MTlH7f0tyIhvpa1FRXorLcCFNZEe4V5iP/Ti5ymKnTdRh1F9AuncSUmAS7pIJDFweHLhZzohrj+hSM55yEufA8bBVpsNdlwtF0mxk6Oc2eSmFpLWMbgaWkZSoDpmjIxVxGMkgyyCwlgUBS5wIwB1PWyxiY3yev67wO3K8DNI8w69WYlUh7NBYj1yLReykM7WeCUXfMFyVJ7vhM7cXYo9u1h/G2eoUZpJRaP7+R7igZM1FqPbFHd0bEYkdIDLYGhmPTvPboa15+ePWAN17/+FOoTx1zskYdCxDaanaZ/NqrFYF54JQub4UDlIBPbOKywXF8UN6AH2SXEaMU/3irBt9Pr6L0+04ho8Qm5FT0CTdLXlw1vItfmEfgiSKQ3vhV4XZr7R/rTFP/TSzCNyUTBH0l/qs+F/X6M5iTVLCnx2PawA2ZHjUIcApwx2HkWjR6L4ahNTUY1Uf8UJjggdzYD9B80p9NQvik4f4A4lFxXM3PyJDJKqoBMY5txPIdzTiGDtNddPYPY8psAexzz4wJSYAcgYcyePd5+3Pnzi3pujJAylLu4UBPTzcUihhsfO1V5lL/AKN042v45S9/wQyEnrR/peuQERI5s39euek7AikJkFxJbU4qX1NTE0jGgJikxHZtbGz8Qtd4+h295P2TxoUfzyPAI8Aj8CwiQG2QzCYloJTS7qkNnZ2ewfTEJCZGxzA6NIzB/gH09/Wgp7uTGTqR631TYz3qa2uYqVO5sRSlxYXIKSxFdt5d3DWko0x3EQ1iKgbEw5jSJ8MmaeGQ4uAQ42DXqRgb1GI4jLmck7AUXoS1PB22umzYmgucKflt92BtvcfAU2KSOlruYe5OKtNVJ91u1pe66ELoao4x+LVdd/zHnw1/Ns+yDjCAVFJjmhn2RqP/cgS6zoei8WQgKlO8kBN/AOHKMOzQHMIOTQreU8evrAbpPDi6l7RH4zTYFaNmzvXbiT1K2qNBkdgWEIYdvkF40ysQGw764tV9bnj7oDs6urtYF0ej5bkntql9Fr0jP4dLRGARQErJ+MQknXFYYIUVc3YHmidncaypG3vvVOEl8R4EqcT2+2L12F9J1aNfMZh+Ihiq3xRSbnKg9InAOn7wykeA9EezGxv/SirBH0tFEDIr8ZIhDycyLsEmxQO6GMww9iMHSKkTtemduqHO1HoVZkl3lMDRS+FoYyuEfihNOIicuI9Qe8QTTlYimf1wI4NnOQh5luei1HoCRQkgpfTDMcNRdN7LQm9XO0ZmLLAys/onc6z/ok6M0rq/CGCk78mRnQDVpQN31HM5DaRs1jnoJRE/fe8dvL7hlQU26eZNbyAjI4Odc+nndd4RHU9GSGfOnFlS+ek+SbdzpV6yjt9KgrIrdW/8OjwCPALrJwKLgVLGLLXMYW7WDMvMLGanpjE5No6x0WEMD/Uv0irtQHtrK1oaG9FYX4/aqipUmowoLS5GYVER8u7mIzM7B3elWzBKl9AtncAsGUfq4oB0JaBTwS5qYBO1TD7IIqphyUjCXN5x2IsvwFIlwdpwG/bmApBhk73NCGt5GqxMk14NM5dd4plCHCDndWAd1wGa8xF7lAx7hxh7NBxtZ4NRe8wfJYkeOKPxx/tKNbZpDmOvOhHvrCCDdK86CZRaT+DoHoWG6Y4Se5Sc67dFxGJ7aBS2BkZgq18odvgEYKOnP1494Iu3PvwY2mNH2MIdLd7Js4z10xvzO30gAjJA+vCeZd47awcl4HebzbjR1Yv3S2vt38o0zQr6cgiSsUfIqu4WxJLvrjzgxa/II/AkESAGaW5149cM9yDojfh9XTWi0m5hTEoEsSNpoDyRoQLSOcD3MEA6m6bAxPUo9F8OR8fZYNSf8EN5kgfuxH6E8iR30OSCtCy55qhrr1ATQEpp9bRN6A+hNz8Nna2tmJgYh81uZlorT+XK9ECP8uAfxHBcSoo9MTU7OjrYj5cGZt7vsex2KzNf6uvtRWxMJF7b8AoDSkOCA1naJg10nuZFrCZK/V8KwEup7XL5n+ZaT/obuic2gFtkoPSk5+DH8wjwCPAIuEoEqN1nm9UGx/xmmwdLZ2emMDUxjomxEYyODGGw35l+39PZhc72DrQ2NaO1oQ6NNZWoqzCi0liCsqICFN69jdu5ObhtSEeJeBnN6ScwKSVjhumI0oKhkmW+kM48Tfide1oc1rKUekvucVhLLsBck8EYplaDev44p4b3s1zA5Ody7fETfz78+fA6cL8O0LxvRjevPXo5Ap0XQtF42im7dlt7ECGqKOxVp+BddTx+otZityZ5xRikDCBVJmCvMn6ePapi7NFtEXHYGh6DrSFR2BIYjs2+IXjL2xcve/jh1U+98PZHH6Ojs4OlUdvJGJZeNNXgr/UbgftTzfm64IDN4YCF5BccDljttNlgtzkwZXXAODaJsLo2/EVO1cgf6EpHvq037RUyq18VpPKdf6Sv2SAQFqUrelnIuLdDyCzfJWTXbRXSy78nZFd/40f0HX/xCKx4BMi1PqeyUcg0MSeyLel3UG9IhUOnYANe6vjm9GrY1vGK4AOdv6hiwPFMugoTt+JA4ttdzJQpAMYUL+QpPkWhZj/MOtUC2/SB3/M4utzqOunrEoOU0ux78y6huaEOwyNjsM5REsnyjAKysrJ+QyfzUYAjpakbjUbWCS8NIH10f02MSlGnw4EDB1gK+qOP+uJPZfCRzKMeVd6HP6PyV80bQX3x2fkRPAI8AjwCPAKPi4DD/pj0e2bqNMWM5YixPzQ0hP7+fiYt0tnZjvbWZrQ01qOxrga1VRWoMJWhrOQe7hUV4G5eDnIz9MjXXUO17hwGxKOYkxJAKfNk7MT6RsaKIh11MnoihiktnlNmjBZzmUmwGzgwysd590EiHgsei/VWB5wLSWqYRQ0m05UYvhaDgYuhaD0TjrpjAShNdMdVlQ9+pk6YB0RXVnuUmTLJxkykPRqrxh4yZoqIwy5KrQ+JxNagcGwOCMUm3yBs8vDHy24eePXTj3Eo9eTjuiT+OY/AQgRotuzMX3ROnRdmz/NvCDhtm53DxZYe/LywbvY7BtPMdw2V5j/IqJ4RpIoeIdM0/bt3KqoFvbFQ0JfTliZIxrtCTn2CcAG/s+L4GL/g+o7Af7xw4YVvZzRW/I5UNv1/bpXjhv4KS60n5uh66+CWcr/Eqp3RqTBO4OjVKKYt03QqEJWHvXFPsw93FR9jTEyETa9m7vZLOSc/ZnUHk6S/ZhG1GMg+h+7qEgwODcP8GPfyhZ7gS74pKytDYmLiF4KMBDBmZmY+QYr9bxaMgFWZWUnp8cQAfdqXDNKSwRGV7WFA9OG/6Zi8vLwvVf6nLSv/HY8AjwCPwPMaAcYqnTd2ojb9N0ydxsbmgdI+9PZ0oburY8HUqbGhDrU1VaisMMFYSun3xcjNv4c7OTko1N9Cqe4y2qRUjGceZaAoSS1BF8XGhCRDQ1kXs1ISzORar1/d/puPn3j8eR3gdWC164AMkE6nqzB6IxYDl6PQfzYEVan+aEg5iEK1N4JUEXh3NV3rVYnYLTvXx6iwm4yZwmOxIywa24PDsSUwFJv8g7HRKwAb3X2wYf8BvPXR++jq73Vm0j2vnSm/r5WJAGXD2OYwCwd6bXbkD41if3EV/klXiG+LZRD01Q5Bqhn6YVaV+c+kkoEXDWUDQk65Wcgs7RKkuy+tb7SO3/3KRyA9/atCblW1INVaPpZEjGQmwyopOGP0IaanrDlq1qkxmabE0LVodF8IR/PpIFQd9UWx9gBuR/0S47c0mJW4Y/1qD1ae5PrQxWHEcBRNpnvo7h1gzsHLxRyVeyFysl+KEzwBjNeuXftSoKZ8TRnclP9+mr18jvb2dgaOfpFMAJlRXb9+nRmNPM31+G94BHgEeAR4BB4fgYeBUjJ1ksFS0q+enBjD6MggBvt70dfbzcDSzo42kKkTbc1NDWiqq0VNeQXu5N7GlWs3kHL4OOIiwxHt9SnORx5E+zUNrNmHYdNrAVE5b2aodDJKHxorPUnfy4/lwBavA7wOPA91gABSs6jC5K04jFyPQd/FcHSnBsN0ygeVCZ/iuiIIWzQp2LuCKfVvq5MYW1XWHmXgqEKLnbFq7IxWYnekEyDdHhKFrUFheIvAUZ8AbPD0xWtunnj9/V8i7lAi63wcTynJ9fiei3+zHiNgg4M8751cU4cNsw47WmbMOF7fjg1iPr6ZVgghswxCds2kkFk78h1d+czfSBXDf3iZa5auPEC43q9I2g55VQ3/RcxDc+ZpTGU4dUfn9FxzdHGnTQCpRafEdJoKw9dj0HMpAq1nglFz1BeF8QeRF/sh+i7HYE4fz8HlNTRhIvOsMcMRdN3LQGd3D0anLXDYiWG5kBywLH0YpUEulUFKhkjT09MuxcIkJ/ujR48uSUf11KlTrPzLEkh+Uh4BHgEegXUeARkkpUwBMnQiRiltDCw1z8IyO43pyXGMDA8yJmlLcyPKTWXIzc7ExQvncDheA2VYMIJ9veHn5QVvTy+4e3njgIcP9u/fB/f3/w1JIR4oOqPGkC4JNkkDh6TiY501NNZZPJ7l7zkoyevAs60DLLswXYHx6zEYuhLBpNcaUv1RneKN7ARPhKpDsFtzDHvVK6c5uhggXQBH4zTYEaNiACml128Pjca24AjGHn3TLwivefnhlYPe+PF+N+z65AOMT40CDhscyzslWuc9+Pq4fapCNLtecL9gH9gBJmcH9DocONfUhndySvB36SUQxErr7+prZv9YX9n4zYyib693uI7f/3JHwNDwN9/KrIr47Yzqo9/LqIz+vqE4WsisGzpjuITJTA3s6VrMSVrYRKdb+3ruRB/QXaXU+nQl6/x6L0ei9bMwVDNXQnfkxXyArgtRznQzSQ07d6x3eXkGMs6iem6WtOi4cws9rU0YG59kwtKAbVkBUprMEsOHHOqXkqZOx5Gm3Gq9aKI9OzuL0dFREPO1sLAQN27cABlIPZxS/6i/6TjSw+MvHgEeAR4BHoHljQD1L842e4a12R2trSi+V4S0Wzdx6uQJJCUmQKNUQBkXwzZFbDRioiIRFRGJiPAIhIeGIjQoGKEBvvD384WHtx88vLxx0M0NB/Z9ggi39yFp/NB5MxFThhTYJadOKTOjnO9XKQ2fxk9O80OFy48H1vM4l9/7swXKeDzXVzyJOepkjyoxdTMWo1ejGHu07UwQyk/6oErrhVSNP36qjcLPFYfwzjyrUwYvV2JP+qO7FU5jph2xamyPUWHHfHr9NjJmYtqjIdjkE4jXPfzwipsX/uXDD3Ho3BknnEXmpxwgXd6Oe12cnSrRPHt0/n7J6YOJvtltgM0Gh82BWZsDpcOTOFjcYP+RocgqGIrNQkb1uRfFquN/mlFzQhBNwcLtugRBKg/9gaHy2PczKqIEQ9U+QSz90XJDaPz8z3MEcmp3/UFGxdjXcusg5NTgz7NNeD89B11Zp5jGFOlKkWOpTaL0qfXV0f3m/RKLVok5SYkZnRJjN2hlMBIdBI6eDEFxkhfylZ+g+4y/U4dLXO/xcv37p4kbDWagU2FWSkZf3kV0NFSBGJE0qVyJZVKZ7XPlypUlAaSUxk7A5HK8iHFELxm0JaYqgbFNTU3MHCo7O5ul+J89e5axRYn1mpCQAEqdfxQY+vBnVPakpEQ0Nze5FAN2OWLJz8kjwCPAI7BcEaA2evGLmKJkvjc+Ps4WoBoaGkDa1mQASAtYp0+fxpEjRxCfkACtVsskXajtToiPR2K8BglaNeI1KmhUCqgUCihj4xAXHYOYyChEhUcgIjQMYcHBCAkMQqCfP/x9fODl5QF3dw+4fboPQQc+xNkoT1SeicZomhZ2fTwctEBMBk6SGjJgSqZOvzm2cv2xAi8zf0a8DvA68Hl1QE6rn9WrMJ0ei7HrkRgk9uj5UDSfCkRFii9ytAcRqQrDLkqvXzBocqa+rwQ4+o4qEW+TOZNCi12UWh+jwvYoBXaEx2JnaAy2BUZgU2AY3vALwhteftjo7ovXPj2IbZ/8Gm09XQuuOwusv8WdEH/PI7AMEXCOdeyYddhQMT4FTW0HNhfU4Y+yKyHkOLErIbsKQkbF+PcMlebvZ9fg61lVHYJU+a/PM3zH722ZI/CHmVU/EzLKpwSpBIKhDv+oK0B5xhkgXQOkqWAWD8G5+s8BUqukYkZLZp2S6coMXolE9/lQ1J8MRFmKNwNHG0/6s3h9XifKv3OdQRYNaCit3iGqMJaVirbqUvQPDsJiNi9DM//oU8oTXXKCXyrQaDKZHn2yJ/yUrk2gKE2siRHa2dnJXOapLDdv3kRqaioDPmUgVAY8Cej8Ir1R+diH93SPNHGna8v3/oTF5ofzCPAI8AisuwjI7TWlyk9MTKC3txcEhJaWliIjIwOXL19eyESgNpvaWjkrgdpr+T3taaPv2TGJCUhK0DKglEBSrVoNrUoNtUIJVZyCAaWxUdGIjohEZFg4wkNCGVAaEOALX19/ePv4w8vTAwfc3LD/k0+h9duHO4eC0X+dwFANy6JxZmnQgiQ3/ORjQNcZA/JnwZ/Fs6oDNJ+wSCrMiEpM3HKm1vdcDENrahBqj/qiPMENF9S++LVKjS3aI/iJJn7ewX4FAVJirC4CSHdEK7EtSoHt4THYERKNrQHh2OIXjNd9AvBjLz/8q7snfvzRxzh2/pxTaMzhzKl7emvXdddt8xv+khEgnVLAAtjMgM1Z8wYtFlxq68Lugkr8kb4YvyOVdAoZpkkhq9whGIzDf5FVa/6eVLFnmSE0fvrnNgLAb/1hbuUB4XYdhIwy/HudEWF6PcYzY2ExRLN04zkxGdBpnKv/65RBatM7GQ+kKTOrc4puD12LAnV8TacCYDrkBEfrj/nCwtkRa4wdomKO9eMZx9FXmoOu3j5Mms0rCtzJIGF9ff3CBPZhUHHx3zSxzcnJeWSXI0+g6Uv5vIsPpIk16Z12dHQwIPT27dtIS0vD+fPncfLkyYU0eXkCTfvF134W7+mcxGqi8j2qjIvLy9/zCPAI8Ag8zxGQ20F5v/he5YUraq9ramqQn58PURRx6dIlkJazrPu8uL1+8jY7GYeSk3AoOREpSQlITiRGqRYJGi3i1RoGlGqUKgaUKmJisQCUhoYhNCwEIcEhCAwIgXdAEDx8/eDl5QMPN3d4fvoRQg9+ivNRXqg6G4NpKRnQKwBdONcqXadj6WcFRPHzcFDTFeuAzCCd1ikweiMGfZfD0Xk+FE2MPeqF2/EHEaMMx27NYWzXHMY7q8AglcHR3XGaBfbolsg4bAuLxragSGzxD8M2nwC84eWPlz388cp+N7zt4Y6uXnKud/ZOJDpGG3/xCKxIBOaz8GmMZIUDVjkz3wGMW224NziCqKo2x8uZJvO/F0sg6MshZNaZv6Kv/KfnFr/jN7YCETCYXv56RsWwoK/o+Ul6NpoyjmNOr8SMnlb6EwAdpUbR+/WbFiUDpGYCR9MUGCZw9EIYmk8HoOKQF/LV+1F5xBezIqWUcaatKw5cHl8mFSYNKei6l42u9k5MTY7B4VjZrl8GCUmXc6nMTHKCZxIAj+id6HykaTo5OclSLRsbG3Hv3j02sb548eICECqzh2RzKJpYPy0r9EmB02vXrj22/I+4Jf4RjwCPAI/AcxkBSo2XNZ27urpQXV2NgoIC6HQ6BoTKC1dye80Yn89w4epQSgoOpzgBUhkkTUlKRHJCIpLiE5CojX8ALCVWKaXfx0ZHIyI6ClER4Yih9PuQYIQEBSDY3x/efoHw9PGH50EPuO37FD77P8ShwP0oOBaO3psJsJKuPS08i9z88/FjEw6C8djwOrCW6gABpLMye/RaJLouhqL1bBBqj/ujJMkD59X+2K9QYY86Be+q47FDcxjkKL8SqfXyNfYq4++n10crWXr9lohYbCXt0cAIvOUXgi3evtjo4YsNB3yx6Vcf4diZVDZetzvsTlLDg+ouz2W/zG/KhSJAckJEqIEDNthhY5mPpPZgg9UxBxLENdsdaJycwZmGTryXa8IPMsrmfkcqfV1IL/sjIaPyO8LV7N976Xrld74hlb/0HbY1vSRI5f9OuH7nm/SZvAnAb68A8sYvsRYi8GeZpg+/nWXE72aaZiXdZVgMsbCKSbCLWthFZ2qUZZ2udpN2lqyfRQDxTJoC4zei0HspEk2pwTAd8UGh+lNUpHhiSkyAVSQTAgVnR7hwfbFI8TBLCTCLWva8ZqREdObfQGdzPQbGJmC1WxZ76q1oD0Epk8QI+iKwkUBM0gAlAJRelCJPunMEhBYVFSE9PZ0xQolhRJpzcmrlkzOLUr6wLF9U1sd9T6n7pG/KXzwCPAI8As9DBGQG6OL9o+5rZmYG7e3tTNOZMgFosYjaczLfW9xeP67tfNafE0BK2/3zJiNlPgU/OSkZyUlJoEW0xHmwlLFKlSqWfq9UxEEZGwNldBRiIyMQGR6G8NAwBAeHICggCMG+vvD28V0wdfLY/wmCD+7DpThvNN9IhjnrKCAqYBfjMKNPBGXpkJTRrN6Zhu80dVKycRV0Ctg4oLrGMnQ4wLeWAD5e1qevr072qBrT6eRPEYfua6HoPBeK1pOhKDvsjSKNB0LVMXiXNEDViXhXnYDd6pQVAUfJlIkZMynjsVuhBbFH98SosCtKiZ3hMdgeGoWtweHYGhiGN32DsdHLnznXv/qpG3524AA6O5yeBxwXfVSPzj9b/ghQzbu/2RlQOv+3nWBS+tYOOOzM4KnfYsXtgWF4mJr7/iajpEm4XdEsZFWU/0lObbOQXdn0Z1nVTX+ZU9f8rcyaom9k1pT8SV5D8/dy6lr+oLirWUi/5ybklXx3LeB3vIzLGQHgt/6zvvLAN3Lr8TNRjwnxCCy6BNh1T99JPE8dLANHRdIdVWMmTYmx61HovxSK1tRg5lhfEL8fZUkHGDhK7uc0eOcAqWvXHQJI6TnRNm1IwUDuRXTXlWNkeBizVhscDuLyr84wgNIpP/vss0UT1cWT1gff00SagFCaXBPYSH/TBFdOtXzWLKP7k+cHy/G0n5OTPaX68xePAI8Aj8BajoCcAbD4HojBT+0bAaEVFRXIzc1lRknUvh87dmyhrZZZoa60eCW36ckpTnkVKhvrTxITkZKQxBilC6zSBVOnWCjjYhAX4zR1ilwwdQpBUFAQ/P394evrCy8vL7i7H8T+A/vhu+8DHAnaj6LjERjVpwAZ8YAYB4i0SK9iWUukV+rcNLDo4zk46MKLz8/T2J/fi2uP413t+Ti1R9WY1ZH2aBwGr8agiyTYzoSi4ag/jInuuKLywwcqDfaok1cEFJUZo7Tfo0rAHlUidim02BmnYeZMe6JV2BURh51hMdgWHIEtgaF4yz8YG30C8KqnH14+4IGNH32A4xc+AxxccXRx/87fu3YEHGQ27HBgzupAzdgUIuva8Pc5Jgg6IwR9DYSMKggG0+i3pDLbd/Sm5q+Ipoyv6Cuyv5Zb/84LefX+L4rG15YTeuPnXgsRAH5L0Lcc+NusSlRIx2HRK2FPT+CO9fODUHJeJVaoWVRj4qYCA5cj0PpZEGqO+qJYewD34j/BrCEJZjGeaY8S6GYXeYq9qw1eHiiPSI71UbCJcejJPof2aiOG+wcxa7Y6DevnG9bVaP4p1ZKMkWgyKk9SH7cngFH+jiawi1PjXXGyLZdV3hMjqaWlZTXCzK/JI8AjwCPwpSNAwCi12QSGDg8Po7a2FtnZ2SAZE1qwkoFFavPkNpn2tMms/sXtttw2uuKelTkpGYeIUZpwP/2ejJ0StGpo1UpoVApolPdNneKiY5ipU0R4OEJDQxEcHIzAwED4+vnB3dsf7l6+8HDbD4+Pf43wA79CZnIQBsgUVJ8I6OKY7j0ZOxGLlMZWtLi5nqWeHhjHcKCUg+W8DrhMHZAB0uk0BUavR6PvSiT6zkSg+lQIKo64o0TljiB1JPZoEvCOZnUB0h3zzvW7GXs0FjtCo7EtOJwBpORc/5qXH14+6I3XP9mHnxzYh9aujlUjjXzpTpqfYF1GwGF3wE4AqcMMu4OIT8CoHbjR3I93xDL8QCpmvjuCoRyC3jgn5FU5hLv1EAxG6U+z61q/oTP5rgUIj5dxmSPwHUPFvujcDJgNGoxnKmHTxWHSQBpRfAWRmAuzOjUmbyoweDkKbedCUHMyAMXYnrsFAAAgAElEQVQJbjAmuGFKUmNOr2agKAGj8sZj57p1x8keVWLUcARtZXfQ2dOP6elZEC7qfK0Oe5SuTRPuO3fusHRGV5wkf5kyyUAATbQJANZoNExn71HsK/lJ8D2PAI8Aj8BKRIDaIdpIrkR+v/i69BlJghAjtKysDAaDgTnGnz59esHYzpXZoF+m7ZZ/eyg5BYeTUxhISkBpSmLSgqkTAaWJ8RrEa9TM1Il0SlVxCjBTp+hoREVFITw8HGFhlH4fjJBAfwT6+cLf2wvenh7Y73YQv/r0IDz3fYTjwfvRdEGJKX0K5kQNIMYAumiWik+AKR9f8RjwOsDrgCvVgTlm4KvE5M0YDF+NQu/FMHSmBqPqeCCKkj1wReWLn6k12KFdmZR6mT1KrFHaditpi2fsUQJIt0crsStSgZ3hsdjGtEdDsWmePbrB05c517/56/dx9NRxWG1zLG15cX/I3/MIrIUIzJF0KUsKtcMOC/tvzGZF7sAIPimuxd+kF+Mv0ovxe+I9CJllBJoavp9d1/YNqdRnmaE3fnqXi0AgflvIqv7vvyuW/k9BLPt7QWr47x/r01St2Z/BKibCKsUx3VHGnOQAKcwMHI3D8JVopiVTd8IfRYnuKElww4QuAWaJUrXvA6NOgJQPXFxp4LK4LFSv6RmNGo6ivdCAzvZWjE5Ow87SR5w2eQs46Sq1/uRUHB8fv8AOlSena2UvM6RoT2UmYJTYVAQkkPOyJEnMMKqpqQmkuUqABH/xCPAI8AisZgQIACXTO9IHJTYomSURI5QWrG7cuMHaLwJAqW1OSEhYWMSi9k3e1kob/bTlJHBU3mSA9FCy09yJTJ1SkuKRGB//gKmTRqmCSqlEXFwcYmJiFoDS8LAwhIeHISoyCtExsdCqNTiekowzp8/g8sXLEK9dgVF3CR3605gUkxbS7akPt0mysRMZh65f89DFYxv+no+7eR1YvTpAAOl0WhzGr0dj4HI4us4Fo/60D6oOeSE73heRmiCmPbp3hTRHZYCUdEedAGkCS68ncHTbvDHTzog4bA+NxpagCLzlH4I3fQLxupcf0x791/3u+InHQXR0kvaoDRZmj7OaPTS/No/AU0SAmTuRaJ6TUWqjBXC7ldydmG5p5fgEYowN2JJZiu9mlEHQl2V/K6u2UzAYE/9QLP/HH6RX/H+CVPa/hKzi/yFkG38gZFb8L5fD9XiBnlEEMk1/Ityu6xdyyq1/bCg3CzkNlnMZF+02NsjUzJsLyfvV62xWo6N3GjIpF2JA4Kj5ZhzGrkSj67Mw1J8IRGmiB8oS3TF6SwvLvOYoZzS4bj1hbFEC+slsTFQxBsqcFI/OvBtoaWrB8OgUbNa5p2h1l+8nPT09LguOyqCnPMGWwVCZOUVp/ydOnMCFCxeYPioZRrW2tjItvrm5uQV21vJFj5+ZR4BHYL1HQGaAPo4NSkAosUFJI7SjowPl5eXIyspijFBqv6gdk9s2ua3j+0drT8txIskUei/3BQQiU5ZAvFYLrVbLAGXSXj137hzS09JQcPcuKowmNNU3oKGOtlrUVpajwliGkuJiFObnoyAvG7cz9bgrXketeA6D+qOY08ezRU5IClBf7tQUVy/oipMkEo3NyIiR9hxAdd3x2WqM8/k1eX14lnWAGTPpnc71k7eiMXI1krFH2884fSpKkw7iqsYXn6iU2LUKqfVvkzmTMp5tZMy0M0aFbdFx2B4Zg51hlFofgS1BYdjiH4K3vAPwpocPXjnggdc//AApZ844hxJEwWM0vPU+suD3vxYjsJATOu/ptPge6CMyfBq22nCtuQd78kzWF6USu5BRYhOyKi3fM5TPfDPTNPuVXOPcC/qyaSG30vqM0Dh+GleLwEvplX/xt2LNgJBdgv+WVovNkh79hlN8EEmsBGbcQ4MHDcySBtNpKoxci0H3hTA0ngpAaaI7ypI8MHxTDbMhmRkHUEfLAVLXHnDJrFECSAkoHcw5h+7qUvQPjWHW4nodP7nRnzx50qVAUnniK0+CnYzQU0xrTxRFlipfXV2Nzs5OjI2NMU2+xZ0QvZdBi4c/53/zCPAI8Ag86wgQOEqmd8RSHxgYADHWKTWegFDSeZbNkqhtkxmhBO5xIPTRQOij4iKDoRRD+v7o0aM4deoUyxQgA8H8/HwGPre1taG/v5/1DVNTU+yZjI2MYmhgEH29feju6ERbaytamhvRUF+LmupKVFaYUF5WioKiEuTcKURuViYKpWsoFy+hTTqFKSmJmTmRoRMbgy2k3tMCP2nBO40YnyUYws/l2mM9/nz481npOkAA6aykwlR6HEavRzrZo+dD0XQyANWHPHAn3g0qZTDeVSVhrzYJb6sTVtagSZWwAJDumtce3RYZi20R0dgRGsm0R7cGBOMt3yBsZNqjnvjf+/fh3QOfoKm12WlXu4AwPetemp+PR2D1I2DFHPuPbMgG52zI7xlEQFk9/nNWKTFKLYJUaf1rXSV+oDPih+kmuBqux8vzrCIg5f/1C4Zq2zclcvIqQ67+FMh9nQvfOwcWxKQlzavpdDVGr8eh/WIEGk4HwJjsxtzqR26pYNETM4HcVHlq10oPRp70eqQha5eczNFZfQKGM0+itbwQA329mLTYYGMdv2uleNOk/sqVK6s+UZcnvcT6OXPmDAMVyIm5srKSsa4ICCVW6OKXDII+ar/4OP6eR4BHgEdgKRGgtoRe8n7xb+gzAkLl1HgCQhsbGxeA0KtXryI1NXWBESov8DwK7KPPZJ3kx33PP3eCp8SwJSD08uXLTIu1sLAQdXV16OvrAy3wkXGV/KJnRH/TM6L+gvo3Yu/OTE5hfHQMo0PDGOwfQH9vH3q6O9HZ0YbWliY01tehpaYcjRVGmIxluHevBIUF+cjJu4Mcg4hS8TKapLMYmmeVWqmvF5UsS8ShU8zrwcup+Bw4etKxEz+e1xleB764DlgkNWZEJcZvxWDoWgR6Loah7Uwwao/5oSJxP65qvfCxUoltmiN4V53INjn9fTn3e9VJoE1mkMrs0R3RSmyJiMGW8ChsC3E612/1C8Ym7wD82Msf/+p+ED/+5H2knD7GuHXO5GT6P3/xCDyfEaD0ewcxpEnujVLwYWfYQOv4DOLrOvDPuUYImcUQMksgSBwgfVZwpOudRyr6cyHHaPt/0qqwOysdZikZMwYlaBVsvXeGLFVC1GAmTY2R63HovRiBulPBMCV7oCrlIMaux4EG4Q+yFXjcXLneUIodAaS0DWacQmtpHjq6OzExPQ2bgxpC53+u1OzThD8zM3PB9Xi5JuUyK5TYU7TRpFcGQkl3j9JOyZBkcHCQTWhpgktl4y8eAR4BHoHViAC1P8QIJX1QYqwXFBRAr9czoI6AUFrMoXaM2kxq3+RtudrQ5+28FC8CkWWd1cV9Qk5ODkwmE5qbmxkQOjk5ycBOAj+X0i/QMbTR8QSUWs0WWGZmGVA6OTaOsZERDA/1Y6C/F709XejqbEd3SyM6G2rRUluF+ioTqo0lKCspxt3Ce8i+k4/srBzclW6gSvwMbVIqRgzHMK1Pwqw+CTP6JJileCaZRMCpK49TeNn4OJrXgbVZB8yiCpNpsRi9HoW+KxHoPBeChpOBqDjkhbsJHlArQxlQuVuTiPdUKXhHvTIO9rL26B5lAvYotCy1nsDRbZFx2BIRjc2hEdgSHI7NgaHY7BOIjV6+ePmgHzbuc8O/HfgEvb3drIsnJ3D2kver0fHza/IILGMEqIbLC/C0tDsDYIol3tPYxobuWTMudvfhneJq/J5UxBmkrodsPkWJqqtf+P2c+l8LGWV+QpYp6JsZpqgXxNKw3zEUjf1degVq9KlwiBrMMcH79bXSTiCnvMkDE2KOmnVKjN2IQ8/FSDSnEjjqicoUL0zdUsOmI4MfZ9oWA0k5qOzykw6L5NTTnZES0H03DS2t7Rgan4CNRJqZRDMBpK73Ki0teWoG6cMsKBkIldlTNOmlFP6LFy+C0uOLi4tZ+unQ0BADQh/HCqUoUScib64XNV4iHgEeAVeLgDzwXGq56HiLxQIC4IgR2tDQANIypraKTN6o7aI2TG7XKM2b3sug6PMGWi7H/cip8bKkgJwaT4xbWpwjKYKWlhZmVkVsT1oce/g5yv0A7ZcCkNLzX/gNgaVWG2yWOVgtc7DMmjE7PY3JiXGMjRJQOoiB/n509w2go7sXHe3taGtuQnN9LRprqlBVUYGyslKUFOaj8O4dZOTdRU6GhGL9NVRJF1AnfoYW/Vn0SqcwLB3FhJSCGUMiZqR4li0lp+DLYz8a1zkNNp37xeM75+dKJsEkH39/T+NnDRtLLh4bLv79/WPXJgDEy8+fG68Dv1kH5H/js+kqjN+MxfDVSMYebTobhJrjPjAmeeKSNgj7FQrs1iThPbUW76rIwX5lXOwXAFJFPIg9ujtGhZ1RCmyPjMPW8GhsDolg4Ohb/sF408cfGzx98OoBb7z1q1/j2LHDTHOUMFEGkNIbrkG61CEMP26NRYD87e0MDyDSlJMtbbcRmdSBOVgxx0ycHZiYs2FblpEDpE8BR7rcT/5LSclXfiur8pKQVeoQMo2O7xhMA4KholrILJsLlfSY0SfDoSNB+3WYKi4S2HlfP9QiqmBJj8PUjRgMXIpAC4GjKV6oOuSByXQtLPMmPw7ORHB5UPSBwZxezRglfbkX0FNbjoHhMVgeSgt3xbacQAF50r/UCfJiJ2Wa+BILiM5BgEJaWhoDQokRSsYkNOklIFSesLpiDHiZeAR4BJ6PCMjtjLxffFcEvpE+ZU1NDYileO3aNcZkP378OEjreDEjdKlt4Xo/jvqCxf2H3B/QIhnFlFLjKUuAWLi9vb0sLX5mZuaRQOjiZ/Us31NdkBmli9PvqRykU0qp+qMjI0ynlKXfd3Siq6MT7a0taG5qQF1tNarI1MlUhrKSeyguKsC9ecD07u27yM+7g8KsDJQY0lGqv44y6RwqdafRLJ5Ep3gcg/pjGNUfwqThMKb1yTBLiUw2ySYpnVknCxqmBIJqMSslMFbqjD6RaZlTdoq8kdwSaZ3TRsdapAQuwcQJBGtrrMyf1xM/L+Zcf0uJ0WsxGLoUjq7PQlF1OgCVh91QEO+FSHUs9qiT8Y4mGe9QuvsKbQSO0rV2K+OxY96YaVe0ErsjFdgZHovtIRHYSsZMgaF4wzcQr3n441V3b2z4dD92ffA++vuIPeqK1JFn2QPxc/EIPEkE7LA67Nhwu4IDpC6Hdj5NgfLzvy7kGHMFfQl+KFZA0FdOCtlVc/8kFqIt+wgbyEFUsfT69aZBSqt/8sZEtkUlJm7GYuhyBNpO+6My2R1VhzwxJd7XGyUTJ56q9ZsrqQ8Aki42yLIbNOgWj6C9qgT9/YOMqfIkTeJqHEsTR9Jyo4ns50305UmvDISSJhwBobdv32ZgQ09PD0tHXawHJ98PfUbX4S8eAR4BHoGViAAxQru7u1nbROY91FaRURK1c9SWydtiYO/z2j/+3X0zJYqZnBovZwpQf3Djxg04daMrmG706OjoAggqt/+0lzcCLOXPV6JO0DXomjJQKqffE4N41mzG7NQ0psYnMDE6huHBQQz2DaCvt5tplXa0O02dmhrrmbETAaa1xC6tqkBFuRHlZSUoKy2GsbgIxQX5yCsoRG5+AbJv30VWTi7ysjJQJl2DUbqCCuk8qvSfoUU6hT7pBAakIxjTH8KUIQVWfTzskpppm0IXA9ocogq0WM42nQIOUcFAVatIhIN4luLPNerX1ljRlcexvGyuWZdmdUpM3IjF0JVIdF8MA7FH64/6oiLBHZfi/bBP4QRIZcBypQDSPapE0LZLocWOWDV2xKiwK1KBXRFx2BEWs6A9usk/GK97++MVDx9sOOCBTR98gBMXzs03/Xx+sFJ9IL/OWoiAjQOkT4NDuuxvbpa8KOSU531LMtp+oCOAtBwviSVI0usAXSjsTMieVsep81l/LFKbXgOrXgMzgaO3YtB3OQKtqYGoTnZDw+GDmDMkOeMyD6bKKVR8sOKag5XFz4VWdunZ9lyKwOmQj9He2YnRGRsci8wjXLVJpgkqsWdogrsYLKD3xAwiQOH06dPMNKmkpITp8T2cFu+q98bLxSPAI7A2IyADZzKYJu9lUI32xAQkEx4ycOvo6GAaodevX2faoA8DeBzgvA9wfl4sqN2XNzpO7hNkKRVKjyftaNJiJd1oWhijZ7AWX4vBUqvNBtvcHOZmzTBPz2B6YhITY2MYGR7E4EAf+vt6GFDa3dUBAktpa2ttZgZPTU31aGqoQ319PWpq61BdXYOGCiPqy8tQZSyFsawUpSVlKL5XhsKCAhTk30X+3Wzcyc3E7Uw98g1pyBevoER3CbXpZ9Ainka34RQGM45j3HAEs2I8zCLpm2vgkAgsVTjNocQ4gG0KEFi6eEzC3/N48Dqw9usAzRtpfmGW1JhMI+f6aDZ3bD8XjPpTAahL9kGhxhMx6nDs1cSvGGuUwFdiqspg7G5lAnbGaZwAabQSu6Kc7NGtIVHMuX5zQAjeJPaolx9eOeiNjZ8ewDsf/AoDg/3MmWEt9h+8zDwCyxcBDpC6LNb5VAXLzv6akFOV/pc609QL+nIIWcV4Ly0PvYbjLF0I6XGYkxLWrUGTRa/BrKjCRFos+q+EoulMMBPWbksNhFkkXSka+MraVErGHqUUKj7IWQMxoGebpsBZty1QH/w3DPd2wEYGdWtgUZQmiQR4EvuHJr6yTqisCUcpiA+zQmXwYvk6B35mHgEeAR4BJ+OPgFBKgyYwjtK08/LyWHt19uxZBoYSkCczQmkvg3qfBwTy7+4DpotjR3EhMJQWxUh+gFLjSY6AYk9ANIGhi9v/xe/XYn2Vy097WtB0zGuVkl4pM3WamsTUxBjGx0YwOjKEkeEBDA32Y3Cgl20D/T3o6+lFT1c3ejo70dPWjq6WNvQ0NaGzoR7tDfVoaahFU1016moqUVNVgarycpSbTCg1lqO41IiieyUoLLqH/PwC5NwpRNbtfGRn5yInKxN3MnQok67AJF5Cjf4CGqTP0JFxBn364xgl8FSfBBul3OvVsOvVIEDFOW5cfyQEPlZeA2NlPqd5ojkdI9aIKszolBi/GY2hq5HouhCCttQANBz1QWmSB26oPbFfGYvN2iMrnlq/R5UAAkdl9uj2GBW2Ezg6zx7dEhyFLYFhIO3Rjd7+eNXDBz9288SGX/4Kx08dBxw22Ej+ZC12HrzMPALLFgEOkD4VDumyP6qufkHIqrr+Q9GIF6UyvGi4h/PidTjEOEwbDsOuI/d67RN1Dmt9wCOn1dN9zEpqTKQp0H81Es1nAlB9yB1tpwNh0WvZAJfSqmThfgJLZVHutR6D57f89ycgFkMCbsf+Goqf/AuO+f8CIz0t8+LLro+Qsomhw4HZ2dlHNvWLJ5B0gPz3Iw/mH/II8AjwCDwiAnK78fCeDqVFGlqEocUY0izu7OxEXV0d0zGmBZtz584xJntCQsKC47kMgtJeZjfKewL55O85EOqMBcVjcUwoM+DEiRM4f/48A5tJj9VoNKK1tZUBoQRKP+4lP0P6fvH7xx2/Fj6n+2D3Qmn/NjvsNitsViusc3Mwz87CPDsD88wMZqanMD05icnJCUyME3A6htGRUQwPj2BkaAgjA4MY7utHX98genr60d3di87ObnS2t6O7rRldrU3oaGpCa2MTmhvq0VhXg/raGtRUV6G6qhI1FUZUlRWjsrQIFcUFKCm8i/zCYty9W4C7eXnIz81BfqYe9zLScE+8itL0Cyi7eQamS0kwnlWg/nwcuq9rMJqmxYyO2GdOUycH0zqd1y5lWUqyQRQtxi82TZXHNbR3mkIxzdP53zjHpnS8FlYxHjZ2fg3T2H9+x3oceOTPdnXqwBwj1igxtcAeDUf7uSC0nAhAVYo37ia4I0EVhK2aeOzSHF5RBukedSJjkO5RxmMXaY9Sen20EtujYrEzPAbbQ6KwJSiCaY9u9g3Em55+2ODuhVf37cc7bvsxPDxEvT/sDqdZzVroJ3gZeQRWJgIcIHVZrPOpCtbY+NWvGSrOC4aqqa9I5diTfhudGUfmV7NXp3NZ7U6dCemLasyJlB6hQP+VCDSf8UflEQ/0XQheV2Dxaj+LZ399miQoMafXouqoL6Lf/T84/OlmnA/6GXqbq5yS48yJ0fVB0pVp8PlVeAR4BNZbBGTgafGegNDh4WG0tbWhqqqK6VbevHmTMdgJuHsYzOMg532251JiQfGTWaEEGhMQSiAzxZgYoZWVlUyfdWJigmUPEDhNIDV/OSMg19XFKfgUI9pkgyfKuiDtUmLU0uIiGRESy5m0bymuBJyOjYxilAGnw8z8abB/EGQA1d/Ti97uHvR2d6NrPmW/va2FpeuTIRRtjQ11TOu0vq4WtVXVqDCaUFxYhJzMLNy6fgNnT6dCq9YgKjwCAX7+8DzoDs99HyNg3/sI2/9LqL0+wPHAj3Al1gu5h0JQdjoGrZdVGLqlxYSYBEtGEqyGBGfa/rzGKRZS9+f1TsV58FQkI6hEzEqJzIRySp8E5iNAaf08tZ+P4zkrdFnqAPOrkFSY1imY9ujw1Qj0XAgFZR2S9qgxwR3XiD2qisOWeAJHnWZJK6E9uled5EyvJ/1RhRa7YtXYSezR6DhsjYzB9rAop/ZoQAg2+wXhDW9/vO7hjX91O4gNH/wKpy6egWN+fuTgBk286+UReCgCHCB9KhzSVX/0g+PZX/uTDJNe0Ffh98UKpInnYdarGUPy2YNTawNwpdU/i6TGVLoTHG097Y/6o54YuBIFyzrUYX2e6gGxfR16FQZvqJDwy1cQ/+FbOO+9BzfDf4HOyjvzMy0+6Xyo1ed/8gjwCKzxCDCm3Tx7UH7/8C0RgESA0cDAAGMlmkwmBoSSWdKFCxdw8uQJxvwkII/0Qh+XGr+Y9bgUcPB5PWZxHGQAeXHcCFhOTU3FlStXIEkS02MlOQJi4xIr91FSKfTM6PnJ4OjjnuXDz3a9/k3xkbfF4Oli0FQGTknLlFL0zVMzzPxpZnIKU0zXdBzjo2MYGx7B2PAwRocHmc7p8NAA0zkloLS+thomYylu5+Xg1o3rOHPqNA4lJUOtUDJANCw4BMEBgQjyD1jY/P394efvD28fP3h5++KgpzfcDnrAzc0N7vv3wdNtH4LcP4LS+xMcCtqPz6K9kKYNQP7RUFSfjUH7FSd4OiUlOY2iDPGwG7RwkO6pbBhKJquiGmaJsp6UsOopK0zFxrgW/doYkz9PY1B+L893nbOIasyISqY9OsK0R8PR8VkIGk/6o/KwO4rV+6FUhmKLNhm/UB7CzhXUIGUAqTIRe5Xx2D3vXE/s0W2RsdgaEY1toZHYEhQG0h7d7BOIDZ5++L8eXvjf+z/BXreP0NXVDDisDBqlXAVOI1mvvSq/70dHgAOkrop1Pl25jmd/TcioNfxQKsZ7UjbGpWSmiUQDqPXWkVN6PK3+mfUqTOoU6L0SjtbTAWg65o3xG3GwUHqSfn3JDTxvdcAuqTAraXB8/1bE/nwDTnnsRlrIe8iK/hXaitIBkHM7B0gf3fjzT3kEeATWWgRkcIj2BBDRnsAhOTWe0rMpTZvStcksiTRCjx8/vsAIfRwI+ryCml/mvggEfVgygD47fPgwiymlxut0OhQWFjBzINIIJbM9YjXy18pGQP73IIOm7N+G1Qb7nBWkZWqT95Y5WM0WZgRFgOnw4CBji5abypCbk4WrVy7h5PGjSE6Mh1athDIuBnHRUYiLpn0MYqOi2RYTGcWAUmKPRoaFIyI0HNGhgYgMDkRocBCCgoIQGBQMv4Ag+PoFwNfPHz6+vvD08YO7tx/cPX3gfvAg3NwOwHvfh/Db/wFC3D9AnPenOBTijutxHshOCoQxNRot1xIxlBaPWVHNFvVJCooAU4shHmaJNtl49fkGq5638Su/H9evr0SuYdqjN6IweDUK3RfC0JIahJqjPihJcsMttRc+VaqxSXsEP1MmYbdm5Rik5Fq/Wxn/IHs0SoGtETHYHB6FLcFh2BwYik1+QXiLjJk8/Zj26MYP30fqpbNw2Mxw2OcYMMpnSSvbX/GrrYUIcID06YBIF/nVt7Pr//pFnfG/CrrSv/umvup/fDO9ZNNXDbWV3xMLIWWcgl2XzHSKnK71rt8ZPcsBg6wfOqVToO96BBpOeqMtNQhT6TSYdGqOPsvr8XMtf/26b5jl1OhCVhJux7yPyJ++ghT3vbgW8C5yon6GfMWv0ZBxdqHzXwtNMS8jjwCPAI/AF0WAgNC+vj4GyBUVFTEn86tXr7LU+GPHjjHwjkBBmeEov/8yQOHz+luK0cP3RgCyrLNK74llS0ZJWVlZDHhuampi8ZeBUAKnZaCanp0MYH/Rc+Tfr1wESM+UGKOtzS0oLzPibt5tpN28hQufncOJY8dwKCURyYkJSIzXIFGrZvsErRrxGjUDSePVKmhVasYe1ShVbE9MUmVsHNsUMbGgLSY6GpHR0YiIikZ4ZBTCIyMRERaK8NAQhIaGIDg4BGHBAYgM9EVIgB8C/f3g6x8APz9f+Pp4w9vbCx4eHjh48CC83A/A68An8Hf7EKFuHyDC6xMoAtxwNNwL11SByDkUgZqzMei5psWUlAxk0JYIR0YC0y11SkupYJMWbUzDdF7flN5LamZMKuvt39c2fXgs59RCder5O7X55fE1H/c+HCv+9/NQJ5gxExFsdEpM3orFyPVI9F2KQPu5MNSfDED5IU8UaA9CrQrFe+okvKdKxNb4eLyrSlkxDVIZIH2QPRqHLQSQhkVi8zx7dJNvIDZ6euNldx9s/MgNH7i7o6e7k1FGSXuUvZH3K9cs8yvxCLh4BDhA6iJQ59MV409v14R+N6u6T8hsGHsps2bm29kVZsFQ4dilT8OUlIApStERlWwQ9Dx0Wk90D6ISMyytPgp1pwLQeSGCMUopPYkE75/oXFzfZ9XjJVcvujwAACAASURBVA/mLYwxkcAMtJpPBSLi7f+L5E+24aLv29BH/gJ3VR+hWP0Rqq/+/+y9CVRcyZnne0t2VdnVLtvtsttuL22Pp3ump997PvPmdc/r9jtzumc8bbs2VbmqtKtW16pSaWMVIAFiX3LPZAchIaENtIAgNxDaJZBAYpVAaN/3FbEm/3f+kYQqhQRSqQRCIu45wc28mWTe/CLixo1f/L/vs6G78zq6epXjyAgfhdTpKQuMKgtIiEawdreN0I3xFBkjlIrQmpoauN1uFBQUYNGiRULVSLgn1aC+MLQ/8FPP70wWJW1HEEobUhHKGKEMO0BFKMHzgQMHcOHCBRHbUsUHvVsrfTTHZN/h3nfjc8YiZfxRLiAwwdj27dtRWlp6a/FA9hNZ/2mpqd4+lMrkWX2P2a9SUkTICbYPlhS2E6sNKRarKDazBSxWk1mAU8JTglMWo8EIg94AvU4PXbIOusTkL1WnCQlIiotHUkwMEmJiEB8Tg7ioaERHLkBURCQWREQKd/3w+eEInxeO+WHzMT9sHuaFhCBk7lwEBgULeBrgPweBc2YjYM4szAuYhYTgmUhfEIACw3xszYzGvvxknF5txPViKk5N6HaZvK76LhvgsMFjJ+TUo9dhABw6UXrtOtAjh/fGvMcSHlZCmWoRggI+ZyIp/o9IKKXuox/5PbGawwwdjBbeh04T2kr0uFqsw7k1CTi/PAoHlkahMScUNSlzsM40H34GiwCkTJY02Zw6pBns3zGnCfg61ZgCutdTPTqxLzHTxEQDJsXrMSE2GRNiEvBWZIxIzCQy14eG46WgefijXxDGfvYZ8pYtgaeny/fyqR4rCygL3GEBBUgfjEyOlP8q2ztH29Bw9lnH7j2ac0+xVt7Q+0vHDmxwFqKbNzt0w3FxpXh0udhzcLtRYsC5glgcXhSGS8V6dLhs6LQbIFcG1c3F0N1cDI1tvSoGJjHocRhwzZWGlE9fgfXT17F07lSUxnyITbrPUGmZhTrrLOzJi0Nn20V095tI3XENVAeUBZQFlAUekQUIdghDCUJ37NiBoqJ1yMvLQ3Z2tgChdPFmIdRRsPOrJUrytRdBl8ViEXZknFDGCGVM1tOnT4s4rYRrBNO+4I2PB4LYj6i5qK/tswDjjBKE1tbWirok3JYKagJv37p/0Me3gGpqGtJTUpFmS/Hu+x7zOcGpLzwlRJXglMCU8FSqT406PVioPKXiVLrs010/MS5eFLrsx0XHiBLbB08JUCMjIhAeHg7GOWUJCwtDaGgo5oaEIDQ4CKGB/ggJ9EOQfwAC/eYgZM5MhM2ajuSAGcgLD0CJfj6qFsficLEZl93paN+QjQ5XqgCiBKO3oKjDLJI+edWiVJj6FglQLSJZVLtMFKUEBAqWPmFtoNNhRLvdgBvrdbi8LgmnC6kejUBLbgT2pQVhq9UfVkMkpulT8J6RrvWpmGJOHVL1qC8gnWK0YZLeIgDp+CQjJiboMSlOh/HRiZjA2KMR0SL26FjC0eB5eJHq0Vlz8FFwAI4cPwqo0GNqLFUWuIcFFCAdKajzwc5jc2uCVtGIX2yohlZef0lz1WGaswTtjlx0OfXoLTXi5igM3N5easDJlXE4nh+JtlK9yHTOgPZdjtEFiocGVD4asMqMrUyqBUciPG4jCiI+QNyHryIvYBKKo/6MTcnTUGmajmrbHOxLnYn6nPm4eeEIutWNwD0GAfWysoCywINYgABNAjX5WO59P4/HCOCYLIku2tXV1cI1nopQQh2qGAnvrFarUK4NBnR8Y2IO9r4n9bX+oFjCY9qQCZNY+B7GXaV9qbzdtWsXDh48KBS5g8UHvVvd+dajevzwLHA/tqZy9/LlyyLJVUNDA7Zs2SLi6nIBgXXM/iL7TP924fv8bn2Gx+52fLB+w8+UJZ3xaVO9hfDUt/QHp76KUwlPpeqUrvosEp5KcEp46gtO4+PiERsbi5iYGERF0V1/gSiMdRoeEYmwiAUInReBefPmITRsPuaGzkdASDj8g0Ph7x+AgNkzEfTFNIR+8SkiZ38CQ+gs7CxciAPOfBxxLsYlRzquOdNw02FFt8sMEefU6VWMwp4MUYTalMpTvdd1X9xPq3vqJ+k+W/0W7/yGgJQeiNeKk3FxTQJOr4pBS743c32TNQBrLWEINCXhfWMK3mGhotOciqlDCElFUiZTKghHWagenZBsggSkE+OSBSAdtyBOwFHGHn0lZD5eDArFi35BeHP6dOStXHYrc/3Du5qrT1IWeBItoADpg4HJkfJfG1sTNVdd3Q/tu85rZc3495ItqChbIpIPebgSLFaGvcq70TLwtZfocH7lApwvjBOZPuli1OPUw8OMn0/YKufo+z1GdLnMqMsMRNx7v0PanEkoCn8PFQmfYafxc1Rbp6M2bQ4OpM1AQ0YArh5vRPcAbqxP4uVc/SZlAWWB4bOAjD3JPWEOVW1UgxLqnDhxQigUqVRcunSpULQR5giX3ZSUrwxnBgM3o+U1Cb24p0qQhYB5+fLlwpWaClwqca9du3ZHTl6lBB2+fnGvb2JdyELVbnt7u3CN5wICQxts3rwZhYWFQkUtwTf7zaNq52kZ6ehfeC4SkMq9LySVjwlLbylP+xSnVJlKaMq9VJlKaCrd9SU4FYrT5GQkJSWJkpCQAJa4uDhRYmPjEBMTK2KdJkfOQ1JEGOIj5iEmfD4iIucjLCIUYfOZJGoBwkJjEDIvCvMjo7C+uAg7NldgW0UZysor4Ha5UeGyY7OrBHucq3HImYeTrsU4687FRXcOrrgycN2Vhg6nDd12I3qdBhHHdPTdhz4akYCy8/DYnUIaEXu0OAmX1ybgXGEcji9bgJZF4ajPmIsdFn+km6IEGJ3YB0QlIJ00RICUcJQxR8XeYBPu9YSjLOMSDRgfr8OEmCS8FZWANyNiQNf6sWHMXB+GPwaG4I8z5uDTAD+cOH4EvehFz+0RSu51yVavKwuMQgsoQDpSUOeDncemfXG/dtRhTFltu+ZqQnipHZfKbLhSZkBPqRU33CZ4GCtIwNLhGVwe5SB+k8G0C6LRVpzkhaEuqg692ewf5Xmp7/7qbU8mBKDtqB5lDFKPy4Az63RImz4W1umvYUXoVLhjP8FW/eeotsxAbeosNGYEoDVzNvZl+OFs4xZ0i9uBUXhtVz9ZWUBZ4KFbgGCHKsQbN24IRShjHRLMMdYh3XwZy9JX1UjAwyLhnlStyf2jgj4j4XulTXzPhcekzbjna1lZWaBbPJNRVVRUiGRJR44cESCaSasI2e62+aoUWW98rrZHYwEJQi9dugTW3Z49e0TiKybAYt0ypATr2lcFfLf24dtWhutxGpOe9UHS9IwMsGRkpCMjrX9JQwaVpXcc5/vSkE5Xfemun5KCdF4XUlKQSnDqC08JUC1fxjkVqlOTCSZRjDAaDd44p3o99Dod9MmJ0CXGISk+FnHxBKdMFJWExCQ9rCYr8jJzsKagEE6HHVu2bsauqirU1dZ6y549qKvZjZpdlaiu2onqnduwa9sm7NyyGZs3b8KWjRuwvdyJba4S7HauRq1jJfY78nHUuRhnHDm44kzHdVc66G5PcNrlYgJUxjj1AlTGLGVIJMY25X0c7+eYF0HdE3/1e2Jls6G3GcOzMRTbzRI9rhUl4uLqeJxeGY0jS8LRkjUPVWn+KDEHIMwQi8mmLEzoA6LvGr0u9lSRvm16+EUCUn72FEOKcK+fkGQEy/h4PcbHetWjb0bGi8z1f5oXiddDwvGKUI8G46XPpyNryWJ4PJ3w9Pag59EMA+pblQUeIwsoQPpgYHKk/NeWhrj/5KjFc64a/MC9HZtdhYAzeVTefFA5em1dvBjc1I3E0N9IDLWNmQiAN9n8Hu+NtRmddjOK5k2F/qMXkTd3MkqjP8CW5GmoMs/EXpsfGtIC0JQVhH3ZQWjO9MfpnavRiR6oafFjNCapU1UWeMQWIEiTQOfKlStCDdrc3CxctcvKyrB69Wrhwk1AI918JcwbLmjzuH4PoVf/wt9CCEq3+Pz8/FtZ43fv3i0UhVQWEoSqbeRagApqFi4eMFHS2bNnRVgDxgjdunUr1q9fL+qW9SyV1FSFjhQIOlz9qX/b930uFwYIiW2+iaL43GZFitUMq9kEq9koisVsFop0njsXZhhSwm53CHszsRvDeZw4fhznzp7DuTNncebkKZw4dhzHDh/BkYOHcLj1IA4daEVrcwtamvdhX1MDmhrq0FC3F3V7a1BbU4091btQvbsKuyp3YOeOrdi+dTO2bt6EzRvLsancjZ2uElQ716LBsQqtjnwcc+TinD0Tl5wZuE6XfWcKOhxmdDi9pYvwVHhzKdf8ob6HVp//1edBHUzM5GDmeh0ur0nC2QKGaovCwUXzUZsRhk0pc5BliMQUk02oOYcCht7tM6kenWKw4W3u9RZMTjZhYpIRkxP0mBKXhInR8Ri3ILYvMVOUgKOvB4XiNf9gvDpjNj4J9sOxk8f6BpC+zPUjdzhRZ6YsMAIsoADpSEGdD3QeL1TUxWnlu6DZD+DFMhfanN6g66NtYOSKn0rA9NVvBkZyO/EmDbAK5ahQk7pt2JM5D/oP/oBsv4lYE/k+KhI/QaV5JmpS/FCf6o99mQHYnx2M5pxgtGYH4GhZLro91JCqTVlAWUBZ4O4WINShsu3YsWNgrMNt27YJReiKFSsEeKArty/IGC6Y8iR9D+GPjA9Kt/hly5YJaMa4knV1dTh69KiIEcpYrQRtUv0plZ9yf/caVEeH2wKsD6qomSippaUFBHJy8YAxQglC2X5Vv3mwxGK0G/sMIbIIL5CaioXZmVi1YhlK1xdh5/ataKivF/FZL168KEJ7cBGBhfVCSM1QE1cvX8GVi5dw6cIlXLxwEefPncf5s2dx5tRpnDl5GqdPnsLJ4ydw4vhRHDt6GEePHMKhgwfQeqAZB1r2C3C6f18j9jXWo7G+FvV98LRmdxV276rEzqpKoaDfvn0rtm3ZiK0by7BzgxM73CWodBVhl2st6h3LcNKeiXaXVYT9uumy3VKTjuR7UHVuT9ac4l71KTLXO4xos3sz118oTMCplXE4vCQS+3PCUJs6Gw5TCGaadHjfkI6pFiummlOGRDHaH5ISkDJr/RSDFZN1Zkyie73IXK/D5FhvYiYC0jfCo/B6WARemTsPfwwKwR/8/PHi9GnIW7oQ6O0B6EWhJkTDPVyq73ssLaAA6QOByZHyT78uq4knIH3GUQ23qxAeVxx6HISko2tgU7/3yavvm64UkVmV7lhUkJ5fa0Da9Ddh++JNrJz3LlxxH2GHga71s1CX6oemjAA0ZwWgJTtYlMNZfji0xgJPV9tjeWlWJ60soCzw1Swgodrd/ouvMT7o+fPnhYsvoZwEoatWrcLixYtvQR2p5CKkeJIg5cP+Lb72kUCHEJT2YwiBRYsW9ana7ELVVl9fL2KESqDDmK1qe3QWYJ/gxv3dADSPc/GAKupTp06BKurKykoBQtetWycUoYTdbFcSgHP/sNvZk/p5vn1G9hsZToIxWF0uF3bu3CnsfvLkCVy5fBHt7W3o6Wa/8arAZN1xUYGqd/YpWRjbteNmOzrabqL9Rhtu3riBG1ev4frVq7jWB04vC3h6ERfOn8P5c2dw7uxpnDl9EqdOncDJE8duA6eHD7XiYGuLgKdUnDbvb0RzUx2aGmpRW7cXNXV7sHvPXuyurkHVrl2oqqzEzu3bULZlOza5inHQvhBtLpvy8lLzsxE5RyUgvWnX49r6JFxal4QzhQk4viwGLbnhqMuYi0rLLGQaYvC6JQ3vG9Pxtsk65CrSW671VI4yOZPeIuAo1aMEpBPjdZgYk4DxUXF4K9Ibe/T10Pkic/3vA0Lw0oyZeGfOFzhxpBXwdPYlaHp0Y476ZmWBx8cCCpCOFNZ57/OIiBjzD42Nz2grG5/RKiq+qVXgm39b3hCnuWvxiX09uh1paGfG+lESb1RB0ScPivrWaafTImJVwa4XblrFkR/C+Oc/YlnQJNijP8Dm5M+wyzwDtSlz0Jjuj+YsP7RmBeBAdjAOZAXjSOYcHFgWj+72q4/P9VidqbKAssADW4CQh4WAgAqq48ePC0Xoxo0bUVRUJIAO3bh9wYQCOg+ucCO4oi0JdagapI0Zj3Xfvn04ffo0rl69CipCWSfcCHN8ywNXtPrHh2YBCdgI16g+5AICQSjBnN1uF3F1uXggVdSyv7Den1RwOVS/izbztRuvRYxbTBC6a9cusXjAcBK8dhFMs264CdFXr6dPAcbogexP3j4lG4Jvv2J/kyEPPN3d8HR1o6ez61bp7uhE5832W8ULT6/hxrUruH71Mq5euYgrly7g8qXzuHjhLC6c94LTs2dO4fSpE6KcOnkcJ48dwenDB3H80AEcaT2AQ62taG1pxsF9jWhpasD+pnrU1+7Frqpd2LxtKyrcdlSXLsdx50L0uCwjEpL53oOqx0/2HKN//dIL8UaJDleKEnB+dQJOrozDwSUL0JAVipqUILgMcxFo1GOSKQ2TzFa8OwSxRvsrRyUg5Z4KUqpHJRwdl6DHhNhkTOhzr38jIhrMXD82JAx/CAzFi3NCMP7Tz5G7MFMkLezp7UE3PH1ZGZSMVF471V5Z4O4WUID03mByhLzjZ67G//rrLft2ahX7y7SKfat+ubFh+4/K9p3VnDWotOei25mENmc6PE6duvFQK7SPfRvoclnRYzfA4zLj8LJY6D/4PRbOfgNFke9hY9InqDR9jhrbTDSk+mF/VhCaswNxQJQgtGYF4mjmbDTlzkPHpRN3v/apo8oCygIj0gL9J/s8SQkLfE+Yx+gaf/DgQTBeJV18mciHWeMJHwh1JMSTYELuhwqCPG6fS6Wnb+l//lS2yTirtCczxrvdbgF0aHeCUCoMfV3jfetIPR4+C/j2m8G+lSD05MmToKKXGeMZH5SgjopfmSxJwjzVX+69gCD7j7zWECLLPsPHjA/KZFSbNm0SCzYMJ0EQTVd4gmkCzbtd3+6swweEGiSsnl709njQy0Wknh54ur0xY3u6u9Hd1SVKV2cHOjva0dHeLpSqN9va0HbjOm5cv4Zr167i6pUruHL5Mi5duoiLFy+I33CO7vpnzgiX/VPCXf84Th07ihNHjuLooUM4sL8Z++tq0FhZhc07tqJ8wwZMj0/G7sJMdJczcZMenY5UoJThlAzwOHRAqQGdLis6XN6kTv1Blno+usDlcNS3Vz3qjT16cV0iThfG4tDyaLQuisC+9CBUmv2RYozFR0YT3jalYZwlBVOHKCGThKRThWqUylFv/NFJferRSUkGTErQY2Ic1aNJQj36ZkS0cK8fGxqBscFheNE/GGNn+uHjL6bjwmnvHMi7tMJriCx3XmHUEWUBZQFpAQVIRwj+vPdpfK9i/z/+zYYmaO56aOW10Fy1RzVnfefbpRtw1Z2Gbmcy2p1WMLnNcAwo6jvUTcrQtgFmrjej3WlD9mcvwTLNm7XeEfcRtho+xy7rFyImEF3rvYA0GM1CPRoo4o8eyZyJ+oxgXDrSIK92aq8soCzwmFhAAgPCAwIdqhEl1KEiVCZKIsAhxJMuqv0Bn3o+OOAhwPG1Ie1FSMZkSVSEMkYoFaFMuiPVoLJuHpOmNCpPkypqAjgqEg8dOiQUoQShXDwg6JZ9RoJQ1U8G7yf97UO7se/I6w5tSsDMcB0Oh0MsIBCEcgGHEHQk9hmeE6+vslB1ysfSXd/XZZ+KVvZ/uu3fEef06lWxSMLfevHCBVw4dx5nT5/BqRMncfTQYRxobsbRPfWo2VOJXTsrMS5jGX4eHQV7Tg56S9LgcSai3WVGmysVjE/a47Sgy6VHl0jmpO6zh/Y+W9mX9u1wGHGz1ICrRck4tzoBJwqi0JIfiX3ZYaiz+sFtDEaQMQl/NpgxxUwFadrQu9ffAqQ2TNJbMTHZJNzrJycYMDlOh8kxOkyMTsRbC2IEHH1tXiReCZmPVwJD8fKcALz26cdIzUpHr4chOR5wcWVUjp7qRysL0AIKkN6bTI6Ud5Q1/NOY8hb8g303vuvcBa28ET907D652V3ouV5uhsduRpcrCT2OFAVIlYL0sW8DHoceXW4zthpnIPn9/42FQW+jOPpDbNJ9jkrzF9hrm4GmDKke9cJRAtKW7EC0ZAfhcNYcNKX74+yeDermQI12ygIjzAIDAQOCHcY7ZNKX4uJiAXTown03kOOr3OoPMEbjc9qo/+/uf0yCHSrcCHeotGU8SSpwCXTo3ss6IChhHQ1U2JzkayOsaY260yHQYkKe/fv3g4sHhHQyNqjsN7IdsM/INiKPyeejdT+YHaS9JAy1WCzCflxAoJK6sbFRKCnZZ/qrQWX/kHv2qZGwyfOR58Lnvpt8XYJTCU19wamEpxKc3oKnbTfRdu06GNv0/NlzApIePnIYJ/e1oGFfHRprahC+2oFnYzKhxaUgID0JV8rT0OtIRq/DKHIo3HBb0elKRo/yhnvs7+MfF7jbbjegrUSPS2sTcaYgDseWRWJ/XjjqM0Ow1RqATH0E/mw0YarZhrfNaXjHlIb3TNynDlmSpi8VpDZM1JkxIcko3OupHp0Uq8Ok6CRMiIrvy1y/AGNDw/FiUChe8g/C6zNn4e1pn+DsudNAjwKkvtc39VhZ4P4soADpSMGf9z6Psn3/om06iP/DsROaqwaacy+mO1247MpAt9OMHrsRPU69AqQKjj4RN1Uepx4XS0xI/uB3SJ89DoUR76Ms8VNsM05HtXUGGtJnY1+mv1CPtuTMFepRAtLm7CDsz56Lg1l+aM6Yg9aypQqQ3t9ooN6lLPBQLSAn2vxQ+ZiTbaqQLly4IJRte/bsEVCHLqiMdUggwazNEuANBi9GK9AZ6HdLWxHmyEJlG1186ULtdDqxfft2AdLoGk+F4UiBNg+14T3GHyb7ie+edUQQRQhKFTUVvYz1SqXismXLRAxYwm72GfYd2Q4Gaifq+O1qUdpLFvYbPqaKesmSJcI1vqKiQizYUInL6xZh4Gje+rdNCU4FJO7sErFNCUmvXLrshaSnj+Ps4aPY39qMo02NyHBvxvO6XPwq0Qot0YyXDAbUr7Gh22kASgy46TagzW1Gj8qn8ETcy49USNpFIO8yg/u2Eh2urkvEhdXxOLUyGofyItCUHYaalAAUmUMQqNdjgjkDU8ypeMeUIgDpVDMTNQ0NIBVu9X2Z6xl7VADSZBPGJxowoc+1fsKCBLwV/mXm+pdD5gtA+uKcQLw17TPkL1ssLlO9jF+sNmUBZYGvaAEFSO8NJkfKOyr2/6O2oQEvuCqhuRvxm5KdsDvy0ea0oLfUKmKQeuwp6LUrl4mROiCr87r/ttlVZsHK4PFI+PgVLA59G+7Y97HFMB1VllnCtX5fxmw0Z/n7gFGpIg3CvuwQtDJpU6YfWgpNfS4mX/HaqN6uLKAs8JUtwMkzgQ4VRgRwjFcnkyVt2LABzM5MdRtBDguBhAI2twObr2IPwhxCZaps6eLLGKFU3tI1nopCulgTrvlurB9ZTxJ2+L6uHg+/BVgPBE1cPGBMV8Z1bG1tFVnjS0pKxOIB61r2G7YRPpdtxfexPKb2d+9X0lZcPFi4MEckGGPIjvLycqGkPnLkiAjp0b8V+PaZ/q+N5ufyGsLrCuObMiFUV3sHbl6/gauXr+D8+dO4dOI0Dp84itMHmlHeuA/fsi2GZsrHXyXn4gfxNvwqNgFLlmXjZmkG2t3J6HLSK84KxoZU983KBkPVBghH20v1uF6chMtr4nG2IAbH8yNxYNF87E1n5no/5BrDMMWcgXHmHAFG3zXZMNmchvHm9CFzs78NkOotGJ9kxPhEI8Yn6DE+jomZkjA+kurRGLwxfwHGhoTjpaBQ/ME/GC/OmoMP5szEmdPHReZ6xh69XSM+mq9W6rcrC9yvBRQgHSn4857n8UNn3f/zc3cDtLJqaM7qq++Ubuk96U4XNxA9dK8X8XoYt1ENpkM1mKrPHfq21eMwAk4DWvJjkPz+75DjPx5rFzAx08eoNE1HTcosNKT7oZkZ67NkYqYv93Sxp4q0OZsZ7f3RkjcfPR3X0M1ronAl6+mX//V+L5bqfcoCo8cCctLbf+9rAb5GNRWVbYxR2dLSgqqqKpGVmcCBCizfpC9SnSUBhQI4dwc4vnahraQalI9pT8aRpH2Z/Zqu8QcOHBAglECaMJSgQm2P1gKsAwJP2X98z4bH29racPGid/Ggrq5OJEsi2KYilIpftoH+de/bLtTjO/sOFwpoM1+7se94QehCrFixQiweMDFVQ0MDjh07JmA0Y2qyTtT29S3A9k5bUk3a2dEJJnq6dvUqLp2/KKD/6WPHcfjYMfx97hp8L3Udfm7Jg2bJxnOJufh1tAmRhkS0FKcBbiO6HWZ0Ouluz6RNRvTamchp6O9B1X3+6LBxp9OEdqpHS/W4VpSMC4VUj8biyJJI7MuZh8o0f1QY5iFYr8ebNtttMFRklx8i9Shd6/n5b4vkTF9mrp+UyNijSZgYmyhc69+KiMXrTM40LxLjgufh5aAQjJ0diDc++RTZS/Pg6eGspwdqxvP1r2vqE0ajBRQgvSeYHClv+Jn7wD9/d1OzAKRjXHtvLHOWoN2tsjyqm5kn72amx2XFEv/xsH0+FgVhb8Od+DG2Gqeh2jYLtWlz0JTpL2KNerPWfwlH+dwLSAPRnOV9vC87GJ3XzqJLJG7kH94wqE1ZQFngfizACS/VoFS2EYRS2UYQSjBHRSizxhOEEkLIxC9KFXonvBkMaEmgI+EOQQ9jgxKEMvRAWVmZAM8tLc0iPivjhCqgcz+t99G9h4CUsJrQmm7ZVCUya/zWrVtRWloqQCjrmHUuVaGq39x/v5F9hTbjY18VNcNJUHVLFXVtba2wPeuA1zBez+R2N3gtX1P7B7cA2z7HDBb2gfa2m7hx9ZqIS3ruzFmcPX0Wrxa4MSanGL9MXwEtfSl+o1uMv07KgpaQHYVE7AAAIABJREFUjt8mGGBfmor2UhN6XAa0u1LRQzWpy6DUpAoQP7Q2wMRMbXY9rq1PxuU1STi7Kg7Hl0XjwKJw1KcHocrsh0xjJD42WDHJkoYp5pQhc6n3ddX3qkdtmGrwwtFJySYRe3Righ6TY5MwITr+Vub61+YvwJ9CwvGnwFD8LjAIL86YjekBs3Hq1HFAuNb3qvnOg1/K1H+OagsoQDpS+Oe9z6Oi6Z+1zfuhuXfjf9p34rA7B3AmPbTBQoHGJw80Pj51StDPmFMmdLqsqE0LguGD/41FAZP6EjN9ih2W6diTMgcNmQHYlxU0ICBtzQoECxM1NecEoyFrLi6fbEZPL91MODnqVgrSUT3ojb4fL0HA/cABgjcCOCZK8o11SOhAF+6BEiYNBgBH62uENr6/nSCHzwl1ZHgBgmUCZmaMZ4IdqgkJ0wh0qDIkbJD1N1DL9a3Xgd6jjn91C/S3u3x+N3sTBFFFffDgQRGvku7aTH5FyM2QErItyDbg2y7U4/sDo7Lf0Ia0KRWhjKvLeKzNzc0iPivDE1DVLvvNQLU+WF0O9D/q+P1bgPa9BUo7u9DRl7yJcUkvXbiIGeu3Qsuz46c566DlFOD7qaug2ZZCM+bi+aR0/N0CEz62JqG5KAdwpKLTnYQul07NdxQg/dptQMQdpXrUbsCNUh0ur0vA+dVJOLkyFoeXLBCZ6/ek+GOTYS5mWOLxrjkd75iyMNGcNuSAVChTjTZMNtgwRW/BZJ1ZZK6fwNij8TpMikkUcPStSG/m+rFhEXht7ny8GhCKfwsIwIuff4ZlyxfD09MO9PZJQb5cE7r/DqzeqSww6i2gAOm9weRIeUcfIH3aWYMUexFuupmUKflrDxaPD0RTAPNJratOp0XEnOpxGHDTacMivwlIm/46Cue/B3fiJ0I9uts2A7Xp/mjMCsT+7IEB6cGsABwkIM0KRvPCeSiP+wQnm7bBg154xI1CTx8oHfVXf2WAUWwBQoRLly4JN9OmpiZs27YNdrsdBQUFIiafdI0nlJAqLQVy7g/kEOCwSGXgl0BnOdavXy+UbUxOdfjwYZEBW7nGj8yO2B+EEvjIcBKMD1pdXS3iVlLly6zmVIQSeLO+Vb+5v77S/5rim2yKtmTiNhlOorKyUizaMKbx5cuXQdd4qhTVNjItICGpp9snLumNNrRdvY7kzXuhrXTh+3kOaIvX4kdZRfhmWgG0tBxo1gx8I3kR/iY6E/9fog45eQZcdaShrdyGTpeaBzyp84Dh/F2MPXqTrvXrk3BxbTxOFSTgaH40WhZFoDZjLiqt/sg2LsD7JrrWM9ZoBqaahhaQeuFoCqYIQGrFZL3lFhwd1xd7dGJMAsYt8CZm+tP8BXgldD7GBoXhFb9Q/HHWbHzqNwtHD7fCg27hWi+mPAqQjswLpDqrEW4BBUhHCv6853n8pqL6n//Dpkb8V0c19ruz0eM0ol25nChA/ESsKHsVpL1lNuzLDoXx41eQFzwVpbGfYLOOiZlmYE/qLDRkBqJJxBf1us/fzcXeF5DWpQVhzdxJuNK8VUBRsZ7aS1Sq7hhG+MikTu8hWIBAh4pQggQqEqkIpYsv1Yr3q2yTyrf+IEM9/xIASSAqbUKl7erVhdi0yRvrkJnHr169KpRtvq7xvio21hWL2h6uBfpDznt9uoQ6jKHIOmPmcoaTYLxXqqgZH1SqqOXCQf/6l+1A7b/sI/1tQZvxmNzL2Lp0jd+1a5dIUMUYrf0XD2T9+PYd+fhedateH34LiLqhCr7HA4LS7o5OdNxsR2HTEQFIn12+AU8tKYW2uAjawnX4VsZ6PJ9aAM22CE8bU/FMUiaejrViqiEeDWtS0eVK6VtMN8LjNKHLZYLHYUaXy9wHT43CE2k4YZv6rscLWhOOdvZlrr+yLhHnVsfi+Io4tOZFivlHdUoAXOYghBrj8Yk+W4DRyeZUvPsoAGmSERMTDRgfr8P4WCZnSsCbjDsaHoXX50XipZAwvBw4F6/Nnos3P5+BVUuXeENboBdd8AhhyC0l6fB3f/WNygKPsQUUIL0nmBwpb/hPZVX/9NOKvQh1lqPLnYw2Vyo8DhWTR92cPF43J3erL97o9jjNuGq3YIn/G0if8QbWhr+H8oRPsd04E9U2P9Sl+aMp0w/NIgkTEzHdHZLSvZ4K0tbsuaiIfg/7s8PgqSkSK6pCa+IhHlWA9DEetUblqftCAN/HvsYgCKW6au/evSI+KJVtBKFUthF0SpAjoUR/aKGeDw50aDer1QqTySQUglS3URG6c+dO4eJ7+vRpAdUY65Cwk/WktkdrAdlXBgLQVCCeO3dO1N/27dtF7Eq6bksQKiGe7DuqjwzcR3xtJe1EiExVqMViEYWqUNqXIQioomaiJC7eEIQSSqs+82j7y1B8O6+CrFf2QS4QdXV1YsexM/jFSje0wi34/rIyPLXUiW/kleC53GL8RfYaaIxNmpYPzboYmj4bfxmfin+INSHGpsMZexbgSkK3gyHGbOhgxnuHBd0OE9pdRnS4jEo48UQIJ4ZmbtPlNOFmqQHX1+twcU0iThXE4Gh+FJpzI7A/PQCVNj+kWRZghsGAd0yZGG/OwrumVLwzREmZGH+UiZl8M9dP7FOPEo5OjtdjckwyJkYn3qYepXv9K8FheNk/GK/OmIlpwQE4fuygylk/FBcx9Zmj0AIKkI4U/jnweQBPaem7n9Y2Hfy/ni+r6awsW4xOt15kd+TK6d2Akzo2NAOrsuvQ2NXjMKHbZUHjovkwffQ7LJk7GfboD/vUo7OwN9UfjRmB2Jfpf09AKt3r92eHoHzB22h32nBzSx560ekNVq4A6Sgc6J6cn0yIwBihjHdIdRvdTqkIpWpRgghCPKluk6BC7QcHO75wx9c9mmrBvLw8FBYWimRJhM9UhBJG9998YZwCPf2t8+ieE8ywvuiWTSDHOmTiq+XLlwsVI/sLAR5DIkgQKhcR5F71n4H7j7SZ7zWHizIMO1BcXCxU60zsxpAerIv+20Dwuv/71PPH1wK+10ZPTw9ar97A3xeUQ1u7HT8s2AhtVTm+vcyFp5ba8czi9Xhu4Vpo2YVeUGpdgr80LMQLSZnQ4lLwf8fFYdXydNx0pKPHoUeHSy/2HrvRm8yJsFQBQmWDAdpAh92AG+t1EOpRZq5fEY3DiyPQnBWGOps/HKa5iDTG4W2TFeMtGRhvScO7JgveMQ1dkiZfQDpJb8EEn8RMk+IYezQZExYkgrFH6Vr/WlgEXp47Dy8FhuCVOQH402fMXM/Yo50KkD6+l0l15iPKAgqQDgwmR8orjsYfaI4aneaqbXjftRFtwq3egh6nAd0OqxoEBxgE1Q3S0MDMobCrNzlTKtaEv4OUL8ZiTfi72BD3EXYYpmOPdQ4a0vyxL9OrGr2XgvSgcMEPwYbYj9CUEQgGZG93p6G355o3OZOnVyVpGlGD0Og6GTlR9N3TAoQEEqpxL13jz58/D8YIraioEPFBCR58YZ4CNwODG2kbqmd9QwVI6CX3EuwQMhOEbtq0CQQ6tD2BNOtC1s3oaq0j79f2rwcJ3GSfYX0xTqhcPCCgI+Am6Jb1LOtdtg+1v3sfkn1G7iUIlfbjnnZlkjHpGk8AzQUcKnN9r2kjryWNjjOS8Jn9o/9jWoDHeH1jffXvW0Nmod5enL3ZgX9dvxla0Q68sGYLtDWboRVuhLayHNoyJ7QlJdAWFUPLWYunMgrwzZRl+KZ5MZ4xZOP5xMXQYtPwYnwENhWmotORiXa3Ge0u5mTQoUfNCdS8cJA2IGKPrkvCpbUJOLsqFsfyF+BQbgSa0kKww+KPLFMUPjWaMM6SjnGWDEwyp+EdsxlvD1EW+ykGb9xRKkiZnGmizozxySZMSDJiQoIeE+OSMSEqEeMi4/BGeDTemL8Ar4ZF4KXgMLwYMBdjZ87EtEA/HD7Uil6RmEl5rgzZtUt98CiygAKkIwWD3nEeP195/Nta8e7nNMfe/66VNa7/gaOqodyVD4/dIlZJO12J6HQqBelQADv1mcMLV+lef3pVAlKmj0VuyNsojfkYW5I/wy7zTNTa5qAp3Q8tIjP97ZC0JTsQ/eOQtmYFoSE9COvD38WlYiN67TrcXG9Cx/XTXsd6D7xK0lF0mVc/deRZgBNTTkqpbKOyipnLmcGcMUIJG5YtWybgA1Whvsl+FMy5O8zpbxcJc3icYIx7gh66TtPFlzZmYqqGhgahKmT2a2YiV9vItoDXRderomZIA4Lsqqoq4bJNuM2wB6xv9hkqQ9l/+rcN9XzgPsR+0x8kSxX1mjVr4Ha7hb1pd9q/re2GgGwju9WM7rPjWMOFA6milmPNli1bRIgQjjX19XXDZ6TeXtzo7sbETTXQinfg6aLt0Iq2QVu71QtJV5VDW+GCttSFpxfbMSZ3PbTstdDSC/CCbTm+ac7FD5MzMCYxHd+OM2OaxYiNBVm45kxHm9ukXOwHgYOjfW7TKdSjybi6NgEXCmNxckUUDuWFoyF7PmpSguAyB2KeIRGTTBmYYk7HFJGgKV08piv8UJQpBm/WesJRqR4dn2TE+AQ9xsXrMJHq0agEjIvwJmeS6tE/BobgD3OC8Mb06ViSvwjwMEQJcyyoTVlAWeDrW0AB0jvA5Eg48NPi3c/9cuP+NdqG2h2ae2/9j5z11193b+m8XJaGHnsKmPW73aVDpxoI1UrpY9gGunzAPlf7u5wWbDN8IQDpqogP4I7/GDv001BjnYn61DnYl+EnQCiB6EDFC0oD0LIwFNuTP0dD5lx0ulNFwP7OEiM6TzVCxCDt7fEGLv/6V0/1CcoCd6huqMKRShz5WKpBL168IGKEyqzxdI0n0CGwIchhkXBCQZyBIc69bEOgQzUok+oQhG7evBmNjQ04deqUULfJ+pHNl88JEXz3/d8j36v2D8cCg9mXr7HPEFgzUdKZM2dE0h4mSyKgI+BmHcvFg8H6DIGfVEDeq92MxtdpH/5u2ignJ0eoQQmamZSK4PnAgQNgsiQu5vTffPsLXxusTvv/r3r+YBbob2P5nHsWgtC2tjZRZ1TzNjY2giB03bp1QknNumZ/Yd+Rdc9jjAk7XBvPs7unB2E1LdBKduLHxZXQ1u8QalJt7TZoq7f4qEnd0JbaoeWVQstdh6eyV0FjtnsmcjLn4Re6HDyVlI1fRSUgyJKImtVpaLPzvs8skjgRCHY4LfDY6W1n7pszmdGjvO9GzdyJMUdZmJjpZokO14uScGl1PM4UxOJ4fiQO5IajOjMEu6z+yDeG432LGRNNGXjPmIr3BBQduiz2dK0X7vWEpHqrAKQTk00Yn2jAxHgdJsQmYUJ0IsYviMOb4TF4Y340XgsJ78tcH4JXZs7BnwP9cfgIY4/2fJm5frg6s/oeZYEn1gIKkI4EHnrnOazb+vzPKuqOf3NDI7TyemiuOuS71ohMjaN9BVD9/uFVdw6Hva+uN2Lx7NeRGzAORdEfoiLxU1SapqPGNhMNGX7Yn+V/h1KUQJSwVLrcS3BalxWCsgXv4XqxDl1OKzqcVnSVJKNz/yZ0iElcl4rR88QOaMP7w+TkVH4roY6MD3rw4EFUV1eLZEkEoYzH1z9Z0mBgZzTCmnv9ZtqLhepA7pnwRcYHJTiTyZIIQgnWmCzpbmBH1pfaP3oLsA9R2UYId/ToUaHolSrqVatWCtBNGMq24atuvFdbUa97FxhoMxa5AEO78DrE+KsMP8BwEjU1NTh06KAIKSGzxvNapraRawFe13iNk7GouXhAyEmVb/+xRl43fYFo//7BRYdh3Xp6kHfwFDR7FX61fje00p3QiqugFVVCW7cT2prt0FZvhFZQ5lWTLnMIUEo16ZicdRiTWQgtdQW+a12CH5sWQtPn4tn4VPw2Ro/ZJh1KC1Jw1WUBXHr02k24WabDTZcVnY50kb+hkyHKHkNxgTrnrzb/EWCUcNRpQntf7NGr65JwvjAeJ1fE4HBeBJqyQlGTGoQKkz9iDHGYaE4Bs9YPhVq0/2dOMdoEIJ3KvcGKSX2xR6kenRybhEkxCRgfFScy1/9pfhReD12AscHz8GpgKF6eHYQ3pn2OnNxs9HR3cYVKiD+UgnRYr2Tqy55YCyhAeiecHAlH1u1/Xtu85+hzjqbOX9trb/60bCtOubLFCqgaIL/aAKnsNfLs5XEY0ePwZhrtcVlwJD8aadNexqp5U+GI/RBbdF73+r2pc9CUGYD9WQF3BaQHsnnc7xYo3Z8dJFzzd5tnClUq655qa49dh/bq9ehm/vreTqUgfWIHtK//w/pDz/6fSKUhlW0ECefPnxPKNoJQxgglcODkNDs7+zYoMdjEtP9EdbQ/l0CHe07sqWyjPRnnsKCg4Jaybf/+/UIROpBrPOuRRSpD+9ejej40Frhb/+ExKtsIrJko6fjx4wKEMmu8w+HAqlWrBAhlXUuQx7qXfUEqQFU/GlhVLfuL7D9cPJCJkrhAQxDKrPGMzXru3Dlx/eoPQWWfkfuhaSHqU+/XAnKs4aIb4yG3trYKmL1hwwahCF26dOmtsYaLRuw77DcP0k94jR3OECMeTzfKT13As85K/JW9Bpp9N75dshtPr9/lBaWEpHS5X7PJC0pXleOp5WUYk+/CU3l0uy/GmJw1eDqzAFrGMmi2xUJRqhmW4XsJKfj72GRMMttQtDwNF0pMQk3a4Tahza1HF+OUOvQKkI4CQOwLSBl79HpxEi6tScLpgjgcy49GS2446jOCUWv0R7Z5Pt436/ChPgMTzRnDC0gNVkzWmTGRcUcTDXgrXodJQj0a/2Xm+nmReG1uOF4MDMXvA4Lxh1mz8FGgH04xcz1jj/YKRnq/lxf1PmUBZYFBLaAA6UjAoXeew8rGZ7SKupqnyho6/pt9b3uSqwS9TrMKPj4KBvTRAHTh0ENAUrrau1Ow3TQTWXPGoSjyfZTHf4htxunYZZuN+gx/NGUFoTnrzlijVJC2ZvnjUNZsAUmbc4LQkBkIR8Q7OL86Gd10sXJ4VQKwJ6Nt2/K+m4hOAUoHvS6qF0eNBSQMkCCNz323jo4O4eLb3NwsFIoEOnRBpXKRk0oJcdR+YHjjaxvfybuEOb4xVhkjtLCwABs3VtwGdAgJOIGX9eRbR+rxo7EA+wohm+xD8ix4jOo2KkKZMZ6LB1JFzfol8GTxbQu+bUQ9vndfIgiTMVZpS8Iyu92OHTt2gIsHJ06cELGNqc6l2rB/Hcm6UvvhtYC8fvUfZ/icCwiM68qxxnfxgGFYfMeaoeg3vAYTwg7HxhG2x9OF1qtt+A/uKmiOGmiOPfhBaTWeK63GsyW7oQlQSrf7bdDWbcMzq7fgGWa7X7kB2nI3tHwHtCWl0BatF673f5W5An+XugTfsy3GU6Yl0PRL8UxiFn4aY8Q/6wxIzrHgcGkaQDhqN+KmK0W4XY+G++3R/BslIPWqR5NxeW0Czq1OxIkVsTi0ZAGassOwNyUAW4zBCDUl4i2LDR8aMkTs0f5qz4f53Ju13qsepYqUsUelenRcgl4A0gkxiT7q0QV4LXQ+Xg0Owb8HhOCPzFz/+SfIWZID9PL63kP5h4Ckw9GH1XcoCzz5FlCA9E44ORKOFBc/91P3wWatrAo/cu/GSccyoR7lxX40D3bqtz/+9d/jNAIOHXodXMk3o91pw+rQqVgU8jZKoj7ApsSPsMM0A9Upc9CQGdAHSO+uID2Y5ecDSINRZZmFKvPMvtijBgFIexwmwJGMGxtz0evhjUQX6GSvNmUBaQFOWpn5WiZ9qaysFEpFKhY5OaWLr4R5BBOyDMVE9UmCQ1L5R3tR3SSBDtVtVIQyLh7VUHTxZUgCuosyfl5npzdzvKwf7vsDBd/X1ONHYwECHUIVqhKZYGzjxo0ChDLpC9WLrGfWPfuJ7DOyfcu2IZ+r/Z1QlDbzXTxgjFDG1S0tLRUAjfElqcalKpcLORKE+rYGBUZ9rfHoH8vFg5MnT2Lfvn1i0Y3xXjnW+C66yfHGdz+UfYTXZybeGq6ty9ONC+1d+KeN1dCce/AdVx3+clMzfri5Bd/f1IynN+6H5qiGtp6u9zvwjXXb8dza7dCY8b5gkzfb/XImcirF8yLjfSm0heuhZa2Clr4SWspyfM+8GN82LMRzSdn4QYIZ/5BoQECKFduXW9HmsAFlVqEs5T2pNy7+wElveR/J93nL438fPlrmUhKQtpXocU3EHo3DqYJ44bXWnBuB2vS5qLL4YYk5DB8bU/CekQmZbHjfOLQu9hKQEo5ONljBuKNSPcrETG/FJmNCdIJQj74ZEY0/MXP93DC8EhSM3/vPxdjpc/Dp9M9w4uhBdMED+sUxuwJ6PSqE2HBdxNT3POEWUIB0JODQO89hN57WNuzZ/RNnI75wOPrgKIOMK7eQ0TKwP9G/02FGL9WddhNOrzMie9YbWBX2NpyxH2OLbhp2mWegNtUfTZmBaM4MEu71rVmBaO2Xtb41KwAHGZ80i7FIQ+GKeA/nCxPuCEXhYaB+txW9nRdEBnsFW57McU3CALkn+JQbj3FySldfwtDDhw+DIHT9+vV3QNDhmpQO5YR3qD+bNpLfQdglgRePSyjGx1Q+EZhR3UY1IZVtDE/AemB9qO3RWoD9wlfVJvuOPCu+RvBGcM1kSQShMlGSVLXJ/sL24NsuZPtQ+9vhp7QXAbK0jTzGPfsSlbarV68WCcaYKImLBxKC+l7XZD2p/fBbwLff8Ntl3+FxFplkzHesIQT1XXAbKf2FgJTq4+HaaJ9r3T34YFsdNPce5lk4/heuusDnXHWfP83irv1Mc1Q3EZ5qJbugra+CxmRO67yKUgFKCzdCW1UGbbkTWr4T2hIHtLwSoSjVctZAyyiElrICT1uW4hnjImj6RdAS0/G9OBN+nxCPvGw9jpRkostl8ybxcZrgsVsAuwUehwkdLoaCsogYpnAY0GtnPNNkwK4Tx7qdFnS6CFe94aKe6Hv2x1Sc0+Wy4KbDhOslBlwqSsaZ1fE4sSIaTUujULcwBDWps+G2zEWYKRYfmiyYZPIC0ndN1iFzsZ9iTBGffQuO0rW+D5BOitdjUkwyJkYlYfyCeLwV2QdHQ8PxWnAoXg0Mxv/wC8GETz5Afm666K5UZMsyXP1XfY+ywJNvAQVI74STI+HIuv3P/2BD7dHv2muwtWwlulwEo2bhNqwGYbV6+zi3AbFSz5tOh0HcfDbkRiB9xutYG/4e3LGfiGz2NbbZqEsLwD7hXh8sAOnBAQApoWlLdjBqTDOxMeoDcbN7u30YmsKCTsacunJUAFLvKuuTf3kfzb+QEzCq25gxnvH3qFakGypVWIQShHicFMoJqtxLYKH2t0Od/vag/agINZlMYk/YQxUUMyZT2UY1LuODEuqwLrhJgMC92kamBQiv6RrPDOYMJ8HkLYR1rF/2Eda7BOD924R6PnifoX2kktpsNovHVKiXlJQIexOkMVmVXECQ/UTuR2aLUWfFxR4mhmtoaBBjzdq1a4VC3ncBQfYb7kdqP+Ei1rC1td5edPb0ILymGZp7L7QN9TF3TL2cNeVaGZPU1kLsHXtuKUq1ou1eWLqWGe83QFvl9iZzous9s97T9X7hOmjZfaA0bSU021Jo5sXQjLnQdDnQkrLxmygDZsTEYkWGHqdKUoCKVMBNJakBHS4dbrotuOmyiQRPTPLU5rKhzZWODmcauhw29NBlXyV8GrGejZ0OE26UGnClWIdza5NwalUcji+NRNOiCOzNCEKl1R9LDfPxiUGHKaYUjLNkYKrZhuEBpCnCtX5CsgkT+mKPTorXYWJ0EiZGJWJcJJMzRQn16Csh8/FqYAhe8QvEv8/ww0ezP8eVS6dV0FE1/CgLDJkFFCC9Y0weEQcqGr/zm7LGo2NdFeh2p6PHqRdJbTgg3w5/FCxU9ni82sBtgNRpxg6rHxb6jUdR5Acoi/8MO4wzscc2B/UZQdifFYzm7IEB6cGsALRkB2F/TpjIXH92ZRy6XVRa+9qECwsWdNuT0XGqXgHSIRtMHu4H+07UfB/LbyF0k2rQCxcuCEUok5A4nU6RKImTUIvFAgkipMJR7kfqJPVRnpcvJOZj30K7ccJPoEMQSnhWVVWJI0cOi3iTsl5896wj1l3/4vse9fjhWeBu/aT/p1O1y7iUly5dElCH8So3b94s1IpcPCD0Zr/hXrYH7ln/su/I/aNsqyPxu33tJR8TLMtkSVykYTzW+vp6oQhliIK7bbK/8DX5WO7v9n517MEtIO3K/UAbX5NjDRNcEWRzrOE1kIturGvZbwjA2TYft/7C38BkaXIxayBbPKzjHnp0eHqR0XwM33DWQKvYt0orPfDsbfMv1x6jtuUANNfePZqj2qjZd6/X7Ls9WkmlcLu/BUnXbYG2ejO0wo34xqoN0FYy870T2tK+OKW5hKVF0LJW97nfL8WPLLn4mSEDmnEpNP0yaLEZ+GGUHmP1BqQuSUPtGhsulxjhcSR545Y6eE9pQ6fT5j1WqgPshj7l6cCu+bffi/rel6rHw2GbDjvVo3pcWpeMs6sTcGJFDI7kRWAfY4+mBsBpCUO8PgETLRkYZ87E+D5A+o7Jq/J8mHFH+VlTTSmggnSqKRWTDd7YoxKQMnP9xDidgKMTFiTgrcgYvBEehdfnReLlufPwYmAIXprlhzc/+Qg5S3LRS3d6j/LCeVjXJPU5ygK3W0AB0tvG4xHzZPvxb/+XsobWorIVIjkTSr1Zv7ucln7wRw2ywzHIqu94eO3MF5BSFV2W8BkWB01C8YI/ozxhGnaYvIC0gYA0e3BAyiRNrdnBqM0MwYaYD+EpS7trIrMuB12mEnF1/xblYn/7CDAin3FCKuEa93RV9M3kywQWTPpCd0VORJWi7d7KtcGAEifHEuhwT6gjQWh5ebkAOlRI0c2agE3WzWBQYUQ2rCf4pFgXvoVu8TJrPMMaMM6rdI0nsBusPajX7q8/sa/Iaw/7DBcQ8vPzUVxcjK1bt4q4ulSE8vohuZXvAAAgAElEQVSl+s3I6ny+fUU+lmMNFbz0PuDiAeuxqGiduB5yrJHXSnm9fJL6CsdTXjeGYyPW6fV4UHLiHH5Qugtaed0JzbH7r2+bg9mrE7Wyhs1aRWO0pmlPPbuh4Q/fctZ0P1tahTGlVRCglDFK13uTOY1Zuw3PFxKWboRWWAFtVTm05WXQ8l3ehE6LvQmdtOzVeCGjAD9LKYCWthxaSh7GmDMEMP1ZQgZ+HGvF30ab8C8xFnxutCB7SRaqi7Jx2WFDh0OPNhdjl5oBhxmdPObsvyj/8O6X1dzjwW3Z5TCivdSAq8XJuLgmESdXxeLw0ig0L5ovBBhV1jlYZIrApwYrJplTMcGcKvaMQTrVPDSAlPFGZfxRJmYScDTZhPF9mevHx9K9PhHjIuLwRni0gKNUj74UHCaSM704cw5mzPoUZ06fgEf41X8ZRmo4+q36DmWB0WMBBUhvG48f1ZPvVjT9s7axNuCHrho/raLe73l3vf+/2LceOeNOR5s7BSgxo8dhVrFublMGPvjAqW46Hp3tvInGvDFIuxxmlES8h6UhU1Ec9WdsSPocO82zsJcJmjICBSCl+zwz1t+ttGb7oyUnGKUR76E1bwEYSF9mrvetYwLSXns8Lu5eD9wKZD56LvMj4ZdyEjrY5gt0mHiE7ooEoUxgQWUL3Xw5GZVJS6RSh8ceN7XOcE+q5aReunnyOYEObbp8+XIRh5UqQqqijhw5IuAAYei96oxAQW1Db4GB6kECHS4eMEYlk6xUV1cLlSLVioR1rGf2GfYX7n3BDvvNcLfFx+n7fPuNtBshKBOMFRYWCrX6zp07BUhj0p2rV68KpWH/FuG7oCBhXP/3qOcPxwID9RXfT+dYQxU1k1sdO3ZMjDXbtm0T9ckkWLwusm/IPsO9rP/Hqf1+1XNl22ZYlKHeeCcgdG+eHlRdvIafu6uhlTXVaqsrXxhsDvYd955/e7Zsb/vTrho8W7b3+rfKai9q7j3XNMJSkcxpJ8as2/Gl6z1VpasJSumCT1jqgkYX/CXroS0u7otVWoDnMwvwdHoxNAJT2xJoljxohkX4aWIutIQMaDEW/CJGj98mGjHeYkNSmg0FeamoWmVFa1EKLtjpdm9Gl9uCXrcRcBkApwEel0G433f1xSllgqduhzdeqRS7DJ70iXM+s4hz6r2f5TzQgh6GW7s1F+J7TN738b1OMzrEnvf4/C5v8YYBkN/t+/9MPmVCt0hCZRKeil9+9qObJzyMc+iwG3BjvR6X1yXifGEcTiyPwsG8COxdGIrqVD9sMfohxhCNCeZ0vGu2CLf6d8xWTDFT6Zk2JDFIpxi8metFYiadWQDS8UlGjI/XYVxcMsbHJEKoR8Nj8Hp4FF4LDccrwfPwUmAYfu83Fy9N/wKrVy4SXZR569GrFKRDfb1Snz9aLaAA6WDj8bC99tMNjfO17fvwwsZ6aJub8Fcb9iG9dA0ulWWCAyldOTgwijiktwbGx3vwehgDoPqMx68NeAEpA94b0W23Ym3Y28gPnYqSqD9jU/LnqDLPQH3qHDRlBAj3errYe0sQWvqB0pasIDSmB6B47gS0u1LhcRjhuUvAfH4n7PG4vHUlenvagN7hUUmM1mFF/m5OVgkHJCDgnpNTxqWkiy9BKDP5MjkEMzMT1nGSJkGeVGd91YneaH+/BDvcc6IvQSiVbQShTLRDN1ECguFSDMk2ofb3toDsLxKmUX1IF1+CUMZ2bW1txZ49NaC6l4l8qPZlXRPkjBaYMxR93Pd6w+uQVFFzkYYglNcqJqqiwvB+QNy9a1q94+taQPYROdbI5+xD7DdUUVPFSxDK0AZcdONYw8RxTJbEOmef4X4o2tTj8plysYR24jaU7ZuAtEusl/bgeNtN/JdNNfjPjsZj/7Sy6ieDTrrK6n+sbWjYo5XXX9NctR8+Y6/+jeaoeUdz13Zq9mpopbv7EjpV4ulbMUq3QluzFWPWbIZWUAFtZTm0FW5oy1xeF/y8UmhCWVrcF7N0NbTMQmhpq6DZlkOzEpgugmZikqeF+FZSDn4Ul4lnYmz4RbQRv40z4g1dMqZZdUjMNmNpngVlq1JRs9aIw6VWXHBY0UalqdOC9jILbjoN6HLp0O3SiXtVj8PqndtxfuewinvYXt7HOgx997JMAmUQoJMimR67TSSS8vCx01u6HQwjZRCF7+X9bqfThHaXRZQOFwGqEQS1nQS5AqgSluq9eS0c1r7vNovkVI/7vIq/r8NpxI1SHa4WJeNiYQLOrIrFsfwoHMgNR01mCCqtM1Goj8D7FjPeNtmGBIb6uufTpV4mZyIcnaK3YDKTMxGO0rU+XodJMQkYHxV3y7X+5fAFGBc8H38KnIcX/UPxp+l++CxwNo6dZB8lHu2Gh4IPtSkLKAsMgQUUIB10PB6uF//OXRv6jHvPVa1sD37sqMXfuLZhb9kqMajCoQczKBKUCvdkBUh9Vk8fP0D4uN98fN3z580LA+ATkHbZrVgzdzJWhL39QIC0dWEINsf9GUfyF6DTnQpmqxer4f36CPsNHEm4XL4QPTcvwMPYPWobcgtQhciYbQcPHhQZzDdu3CjcT5n4hW6+nKByAkm4I+GEnKjx2OMyuRzq8xzIFrSZVAfyHBYtWiSUbRLoMEEVJ7wEoQQFhKG+E18JE3yPDXmjUF8wqAUIQuXiAetPqqgZ95XKRYI79hG2Cd8y1G3wSfl82oxAjP2G/YfXIMaR5OIB44NSgUsATRBKIM3FHII2brK/yMeDVqR6cdgswHrxHWuohGddsk451vC66DvWyOupHGuelLb9MH4H2z+3oRwTbilI0YPLnV3418pG/NJRf/yfShoHB6QrV35DuOE763+hNTY+I+Znu3c/rTHjfVl9m+bae0xz1PRqJVV4qrTyLgmdtkJjUqfVm4QL/hiqSglLqSxd5vS64eeVQFvkhaVjctZCyyqElrES30hfie+lLsf3bcvwgjkPmnkRnjIvwncM2fi2zgtOf5CQiZ/HpeA/x9vw14np+PukNLyot+Ftgxl+Ngt06RYsXGhB8VITtq00oHGtEUdKjLjgsKDNZUGP24qO8lR0b0hHT7kNcJsApxEeewo8zD/hsAjw2UkgaudzG3oEVCVkZfF6GnLvcZjEPXav3QQPizjm9dyikIDeVgSrck84y3ABnSJcwO0K0697zz/c/885xk2HAddLknF5bSLOFcbj5IpYHMqLRFN2GBps/ig3ByDMFIVperrTZwwzILUJODqJyZnoWk9AStf66ASMWxCLNyO8metfDgvHG0Hz8GJACP7NPxCvTZuG5csWobvrJuNTiNT1aiYzbMOM+qJRZwEFSIeLgQ76PX9X3hL6HXdtu1a+F78urcMkdwnanJmAXS8KVxO5AqkAqQKiw32z8bC/7zZAWmrF6rmTsawPkG5MnoZd5hmou4eCtCUrQLjc78+ei5LQiehwpQjXooHO1fudRtxwp6Pr8hGx9jrqrvVf4wdLMHC3SZN0V2SiJLpnU53IrPGcnFKlI+MdSnXbaFfq3GsSKyfvfB8n8LSXLDzGiT6VbXQFZdZhAjRmjWecSbpHEoRSPXU/m6zX+3mves9Xs4C0rdz7/rdUtl27dk2AOCoTqVAk2CYIZf3SNV7CPNZ//3Zxr3Y02l5nX5GFtqLNpDKQx5mAiiCUGcapvJUglAs4Mmu8bx3Jx3erP/ma2j88C0g7y/3dPpmLBwShcqzZu3evGGsYj1qONfKaKet+tPWDB/297DMsvAYNx8YRqgc96OjqxdS9LfiJq+7Yr+4FSAeaRVVUfFMrr/1fmru2XnPXQrPX4CmqSe01EMrSkipoxTu/TOy0dhu0tVSWboFGZWnhRmgFMrlTHyzNd0LLs/fFLqU7fjHGLCzCmJx1GJNdiKeoMs0o8Jb0FfiLlHxotnxo1jxoliX4j8ZF+Fv9QvxEl4MxSVnQkjLxrcR0PBefiucSUvB8vA2/TLDgvyWZ8G90tdabMM2aguhUHUyZOuTkGFC4xArHyhTsWGNBwzoLjhdZcL7YgqulFlwnVCUwdVnQ7aZ7vxXdbkJWM3pdRlEYJ9XjtIjSzfwVEojSRV8oVi3opQDHrhN7j4OqVqpVH+95VofDiDaqR4sTcWFtIk6visOx/Gi05IajLn0uas1+yDNGYoItGZ/pUzDZlDmkgNQbczTFG3tUJGaygnCU6lEBSON1GB+bKNSjhKMsTMz0ash8vB4Qhj/4z8X/mvUFPg8JxOnjh7/0gONKg1BiD0ePVd+hLDDaLKAA6UBD7rAe/7Gzca62YW+PVrb78s+ce66vc68UgxZX/ehWz7gydJnwgp7He/B63Adfdf5fr/35AtJuCUj7XOzvF5B645EGoCL2PdSkBKDLxZV0uiJ5Yzb1r6Mul9fdiLGZuk/VoWu0Xee/xu/lhFVuBDuEcFRYVVVViZhtBDpM7kBlG6EOJ2i+MOdBJ2yj8f8k2GFGZCrcaE+GHeCklUl26BZPoOOrbPN1x5b1pPaPzgK+/UWeBeMdEmDLxQPGByXQYegDAm9CHdVv7i8x0t2uC3IBQcZYpWJwzZo12LJli4gvyfigVOUSrnFBh9cx335ztzqTdaf2j8YCrCc51lRWVoqM8XKs4aKbhOGq33ydfpMGjjWEyRxrGLOYCzXsH0PdJ3hb0QmPCKEYdOA4/qKs9vQPHU23J2n6KrMwKkpddf+qOfb+T81Vu0nb0gqtoumA5qxt0Jx78VRZ/S33e219ZR8w3Q6NrvhF27xxSwlLRYKnjd64pXTHX1kGbTld8t3Qlkq3fAd+vMiOF3JLoeWWiFimf7lwNf4ypxDfzVqFb2esgJZNgLoaWtpq/CRlDX5mW4lvpiyGZusrBKnmxdBMi6EZFkLTZ0PTZUHTZUNLysL3EzLwq7g0/G1sGp5PSMePE9Pxf8al4rdxVvx7vBkvEa7pTXjXaMRnFhOSUxORkZGIvIU6FC41wr7chKoCE2rXmHGwxIpTrlScd6bgutMm3O57qE4tM6BzQxbaKnLQUZ6OnjIbPG4L4DKJIkCr04jePs8semcNHjP1680N+t+3P8hzJmbqKNUL9eildXFCPXp8eQwO5kWiMSsMe1KDsMXkjyhTMt4zpWGqiD06NPFGpYs9XetZmLVexh6VcHRcgh5vMv5oTOJt6lHC0T/ODcFYvxC8NDsIf/r8U6xcsRjdPd3oFs71fdflL2/PH82FWn2rssATawEFSL/KEDx073XV/6NWvvfs3zh2ef5fV5XnONWjDn2fWz3dKrxxYx5kwFD/8+gHbVUH/euAweuNaHfYUBgyGctCmaTpA1QkfSZikNamzkZjZsCXWeyzgnEgKxgt2UFozWLCJma4n4vikPG4YTeDyZ548zYgIHUw9lMKPHYdOg9sxWiNQMpJj+/Ex/ex7xhHFSKz+BKEUmlVVlYmYh0ShBLoSJDHff/iCzAk+PE9Nloe0y6+v1XaQtqOE1MWwh1O+JmIilnGd+/ejQMHDoikOwSh95qsyjrsX7e+9akef3ULSLvyP+XjwWwsFw9kgjHGei0pKRGAW6qoZV+RilD5/G7txPeYepx+SxHqu3jAkAMyri7jSx49elSAULrFSwB6PzUv6/d+3qveM7gFZB+RNpXPB/ovLh4wwRiveRxreA1kAiyONXLBTQJwee2U/UFeU+Xz0bqnXQb67bSdHGv4Prl4QBV1TY03nATHei4e+C4cDFRfD+s4AWmPiJ/Yi0VHzuBpV3W5VrHn+w9lkuVq+jutrPF/aK76P2kbGnRaecM1zVFTpblrezXX3r5YpVWgK75WIl3xqTDdDm3dVm+hK74ApoSmdMknNGUM0w3QVlTgmWXl+E5+GbT8vnimBKhUnS71Kk+fX+TEdxbZMSaX6tM13pK9Ht/ILsL3stbih5mF+G5mAbT0VdAyVkFLL/DGPU1dBi01H8/Z8vFdy1K8YF6CF0yL8YwxF5opF5o5F5ohF5puEZ5JXojvJmXhu0mZeCoxB1oCSybGxKfj23Hp+FFcGn4Sm4K/jbPiH2LN+O/xFvxbghW/T7TglWQzXteZ8GejAZ+ZdfBP0SMsw4QFmSaYs41IzzFi8WITCvMtKM03YPMKHSpXGVBbqMe+NXocXGPA8XVmnC624HypDZdKbbjhtqGtzIYOtw2dbht63AwTYAW4L2NJAcqtwAYLUG4BysyA2+x9je/je1wsPGYEfBJeMdTAl4VJsPjcuyfA7XWa0eu0oMNuwg17EjrXxuHi6gShHj2UH4OmRZGoz5iLKmsg8k3hmK3X40NjBsZZrCI5k4SZQ7EXClKDDUzQJOKOSvVogkHEHp0Qm4xxUfF4MyIGb4RHCfXoy3Pn4ZWgufi9XyjGfjELMwNm4tjhA6LHcP7SF/TlYXVH9TnKAsoCd1hAAdKHMh5/3Q95vnzfb7+3oZ6DOGLLnGh3W0TMGAXW+oM19fzJaBOMqWtEm8OGgpApIklT0YL3UZbwCXaYpmNPyiw0DABID2b5ozUnGJWW2ai2zUGvm8nLTOhxDRw3iTGZOpxpQpXdUe8clWHN5URV7gkQOCHiBJXx9hi3zeFwCDdUORGlsmSwyddAkzJ1/E5Vj7Qj3afp5kulDuOD0r2XdSG3rwJ25P+o/cO3APuJrAu55zH2mc7OTgHimDWe4SSobKMLN+tYqhhlfau+cGdfGMwmvnaTAIyLMlTcUknd0NAgElWxDnw31o3aRo4FfPsMH1MRKpOMEYQyPAivhbLPcKxhu/Ct/8HaiXrNayv2EdqMIFTahM8Jl2nf4uIiUIHLhZuRlFzs/2fvPMCjvM58/xkMtnGIE8exk7Wd3GR3syW7e3dvNptsbnI33ZXeBBIdm2JjTJGEhEBCgCpImhlJIIpEESBEEU2aKomOAfVCNZhiG2MbGzAGVGb+9/mf0REfYwkk1KUzz3Oe75tv+nvOe868v/MWdxV7F1yoxv4r19DLUXBJy31ADtLGGlrmgj9pueUlmiW/SLMUFImjteC4Zimopq2l2YqdoskCT7uPovfu99Bz12F0ryny1E0cazxNd9SE5gt4uhdaxh53Y/Enhugzp2mN12mvNAee2uhArw129FpvQ0+C09Ssu425TtlYIIo5T9lW78QTKTvw5Krt6J28HU8m70CP5Aw8Qm9UhvQzH+qKLei+fDMeW7YJ3ZZtQs9lm6DVQFUtcT20xFRoCaki1P+R+LXQTDXNuAZa3Br0jE1B99gUPFZzvOu5Su/VldAWs61Cr+gVeD5iKf5ukQHfCUuCFr4B2sLV6LZwJZ4KXYZeCxPxnUVL8cyCBDy/wISfLDDgP0Oi8ZuQaPwlNBZ9FxgwItyA8ZERmBgdjcmxSzA5Ngb+8bGYGx+DBQlxiE1ahvikBKxbtQTpa+KweXUsdqaaYNuYiD0b4nBwUzzyM1aiIGMFijMScWJXIk7sdLfjOxNxdncC3s9MxIndS1G+axnOZibghtmAL3eb8OGuOHy6dRE+2xiM0+sWoCQlBEWJvsg1+iEiLhKTYwwYbkyCFyvWG1moaWmLNFGYKS4BPjWFmRhaL3OPekXGYHjYEngtiMLQ+REYFLwAA+aFos+cYLw6Owj9fH3xh5kBGPzWFGzZmAJndVd17Wg/65r6Jl1JAgqQNnbJbZHnfyenaF7vnBI8Zy1BgSMZTpsBVcwt08Fzwajvr4Bu3WNAD0jdHqTb57sB6aG4t1GQ8M43AOlZ4UXqj1Or/HE6ORC7g7zwaUa00BGG1dT9OW75MxH9besyuMwxuHkso3b/tatM9TROr1+/LjxCaSzROGUOS4b40qiSUEd6tkkwoYzV+uGOXjbSQKWRz0agw9B4ekMRPBOEMsSXMJqAzfOmhwkK9HhKp23usx/0ofE5OTkibJtei9KLmn2t926j3kjdkbBCHevWIeqM1BvOP5QT5yNuHhw8eFBUjKdnIfO0EoZ66gXvs1F31K35JeAp74Z+AvOEyrWGm0Bca2RRPuqGnCPlWsN+lzqjn1O7qt7UJwOpL1JnpBw5FzH6gB6hzMlKEMq1hlEgnmuN1Bn2ZVvrjpPJE4XqunDi+i38Q07BJS3zAVXsm8v6spX4a9llmzVz3m81R9kvNVuRjblLH7Hkobc5D4+Zj+HRrBrvUuFhKkPyD9eE5NcAU3qcyvB8kdO0Jq/ptv3osXUfHt+yFz1rmralJs/pZuY6rQGpmxx4dKMdj2y049FNDjySZkPvDVZ8e70Fvdeb8WSqGY+nZqHHukx0I0hd6waqj67djV5rduGx1bvQc/VOdEvZgW4p26GxJWe426pteHzlNnRfsRU9VmxDtxVb8fjyrXgmaQueTtqCp5I2o/cytk3otXQTHluahp4ErYlsm9xtaTq0xHRo8RvxiGkduplSoYkCVevcqQLiV0OLX41HDMl4xJjs9nCNS0Gv2BQ8uyQZvZakQItd4/Z4pddrTIoAsI8vXoFvRy3H01HL8b3I5egZkYRekcvRKzwJT4Un4dGIpdAiE6CFx0OLSEC38Hh0D0tEz7Cl6Bm+DD3Dk8RreocvQ+/wJHwrbCl6LVqG74fGIMAQjg+3xeOLjAW4uG0Bzm8MxcnVIShbHoD8+JnYFheId2Ni4WNIwjDjCngZEzHKEN8icJTQ1ROQMrRehtcPDV8Cr0XRGBYaicEhizAoZAH6zZ0Peo++7BeIl3z98PrUd/DObF98dOk8XExJoZKONnQpUs9TEmiiBBQgba4lt0nv0yu7cM5jOSV4x7IPN2wMPyZAqt8j7n4wSD2moGT7HwNuQHrTGo90/2HYEOiN7aFjYY94EwdjpghAWrp8pgixP53sDq9/f6U/Tq/0w4lVAThmmoa9YWNxm4nnG7CJwIqet6zL4LTE4OsDG4DqW02cONvu5XrDRho8NIRomNJDhzkqmauS+Q5ZyZfhigQPDLMzmUy1MLSrGqCN/d3SMOXrpPFK7xzmXGUYKI1TQoDDhw+DVccpf4b4qlv7kIDUF6kr8ltJrzaCBAIF5qk8efKk8OzdvXu3qBjPPpfhqXqg09gxpJ7vhqQEYUw3wGJJzMNK6MwNBBZ3Y75JdWsfEpC6InVHfivqDBuBNdcaAmz2XXFxsehLzoX0pCbwVmtN3RsDdc0FEhDzMbne6NcaypQbM1zLrVar8AjlXHX16lXhmSv7pyMdnYQ9LMTtcuGj25V4aV/RxVYDpJ7WWnZJqWYr/lSzF3/aw170aTdr4TXNUgjNqmv0MpWN0FSE5x+FJkGqKAL1HrTdshgUYWpN28HQ/Zo8p/Q+la02hL8mjF+E8td4o0qP1M0Odx5U5kJNt0PbZIeW5nAfeb7R5g7t32CBJtv6muJS0mNV3l+bBW0NPVZrYKs4l96rbg/Wbqt34Ccp2/A886myGFXyNvRI3opeyVvQPXkrtORtoj2ychu+u2Ibnl6RgeeWZ+CZpO1uL1d6ujJ1AL1dl2/Bi8vS8MKyjXh+6QbRtKT1uNs2QEtiS4dGGLs0Hd3YEjbhyYQ0PB2fhhdMafixcSO+E78OjyeuRa/EdeiZsBY94tegV/xaPBm/Fk8ZU/Cd2JXoSdgaEoeXQoORkxKNC5tDcWpDEMqT56E40RfZRj/ExIVhLPOBGpdjhDEJPi0ISGXuUR+G18eY7qlcP4R5R8OiMXRhFIbMD8eg4EXuwkxzggUgfckvEH+cNRvDJ7+BtPVrxGaHy/XNzfWOpPPquyoJdCwJKEDquVS2zv309O6Pm0/8r96ZRT/7tq3w77Xs/OhHHaXYbt1UA0aNouhMQ+CPeo4Coh1vDLgB6VdmIzZ5ANIDSyYjL34qSpJm4MRKf5yqyT9aC0hXB8G2YAw+TAtF1X3C6vUycbKqpS0JTkssvspNQdWtqx1rnq75tjQmJAilcUoQymJJDI3Xe4RKI0tvcNVlmKlrdRux0iuQ8pEglGHU9Ag9duyYkDuhGkEBgYEEChIg6K91yIHWyb40+4M59r788kvhYcUwbYbGs5APc/LJXId6vVG6Ubdu1CcXyk5CZMqTUIdFX5gjlMWSuHnw8ccfC7BGj3a9jkj96WTDrkP/HPYP5zd68HKtOXfunFhruBnEdAecFzkWZL8T8vFcXqtvnKjrd/VKyk7KjTIlCN22bZvwCGUqAubV5eYB131uhFJX2Dc855E3XutoN+ENJwCpE19WVWPckfJL2va9L2pD0ru3jhGm+5Tc8m9pO072Fm1t8ZNaVtFftX2ny7Sc46dEyz1xUnOUfKHZSio1W1GlZiEsLXBqjpJLmqPkrGYtuF4LT2W4flaeO9dp1jF3cajaXKeH3RCVIFXC1F2HodW2gzVeqcyFul/XanKjMkeqCPFnjtSaPKlba3KkMk+qaLnuIlP0VmUTsJW5U7OhbSJcZeEpB7SNbDZoaR5N5FOVwNXsBq+pFmjrec2MHvRuXZeF76zj0Ypea+3ovcaOH6/eiR+v3oEfrNmJ59buxBMCwGZCW3Nv67aGoDYT3cT1XdBStqFXyhY8nbIVz6VsQ++UrdBWb3M3nidvEc+pzeWaQki7Fd2St6N7cgZ6J21Gr4RUPLdkJV4MS4Q234T/FTAPsTEhKFw7HyX0HjXORHrcPLwVa8QoQwLGGOIxxpCA0QZ6kLZMkSYJSL1j4mvhKL1Hh0bGYHD4YgxeFI0hoZEYEhyOgcELa71HX/Gfg7/OnI3/O90PM2dPx0fnTqHKxYL11PeOp+sdbW5S31dJwC0BBUh1q2Qrnaan99Qsha99O7f8wHM5ZZefyy65ojnKr//adgiXbEm4ZU1AlWWpyNGohzzqXIHQzjIG6NHJoko3skzY6DcU6wN9wBB7W/hE7F8yBceMU1G8dAZOrKDX6Gy8n+yPs6v88P5KXxQn+SM7YiK+tjBP7/1D66W8qi3xYAV7AtKv7Umo+OyMxwrQNmGa9YEBGj/0bCPQuXz5soALDI1nsSRCHRpRhBAyzI5HaWQpA/SuAVqXLCgnaZhSboQ60rONhj+BDtuWFrMAACAASURBVD1vWTWeRapk1XgaqHXd6jNO6+vbut5DXXuwBKQ85dHzFbwuPdvYZwQ67EOCUBZLYt/KYklSbyTQ4zjRe3HxvhwndY2hrnhNzi9y84D39ZsH3KQ5dOgQWCzpww8/FN5tnMPYL563uvqwrud5vk7db7wEpKylfOVRvhPXGqaS4FpDL2qCbK413AwiqJPFkqTOeK41nnrTFXVD/5spD9nkdeqKlBsfY0QH0w7QU53zE0Pjz549KwojymJJsn/0R9l38sjH9Of657b3c1lkxuV04pbTiZD803c0a5FZsxX+eytZYvV/TB56aFkF39e2FT8rWnrB97Wsov/Q7KW/18wF4zVHaZVmLXJq5oJTmqWgULMWXtVsxRAFoFgESt+Y6zQrvwaW5kHAVUfxZS275JIAqwKgyoJRHmH9u1lAiuH9R6Dt1DV6q+6saTveg7bjMDThpUqIKj1VCVI9mgCqEqzKIlR73UWo6L0qmwSuIreq9GjlkeC1Jj0APVs32933eY1NAFg+zjQCNakE6OUqmg3aJhseS7OhV5odPdPs6MGiVhut0NLoFatrAtDaoK2ndyyLX/Gcz62BtvSI3WB231+XiUdTtqPn8nSRb7Unc6guioc2LwrPzwjCoDn+SF8cgINGfyyJnY/RsYkinH50LRxl7tGGAtIEjDSwuV9DsErQyhB9H2M8vEVzv7+3YSlqizPVeI/K8PqhEUswXHiPRror1wcvRJ95CzAgMBiD/ObiFb856DMtAEPfnooNaamAi3XrWdJMeZC293lNfb/OJAEFSOtfJFvokcdsx//+O9nl6zRH6euarfSKZit2aZaCjxdZ7LjtiEeVxYRqSwLu2GIbFD4sIZA6KoDaUcaAAKQWI74yJyDNz0sUaSIgtYdPxL7Fk3HMMBVFiTNxfIUfTq/SAdJVfsgNG4/SVXNQaYsXwLMhv9lpSUCFLRYwx+G2JRG3LuTpZnEa8LLpLrfQqTRopBeI9NIhVDhx4oQI1ZYeofRuo0FFKEEDSw90pPGljvcHopSPhDs8l55tDPElCGWIL2Ha559/LrwMpVcOu1/2VQsNBfW2DyEB9g9hNaEOqy8TLNDTin3J/JUM35Y5QiXMUzryYB3xlBF1RjZuxkioI0Eo5yrOWdK7Td+VSm/00mjbc/YFm9QbeoQyTyVBKHOEsj8ZGs/+5RiQOqOfMz3Hhrpftz5JfeGR6zbXGm7M7Ny5U4BQpiJg1AdD4z03D7qaztQCUpcTd1zA0hOX0MNeukbbUfqcRo/O3PIffJvV6NvbbXfJd7Xs8jEClGYWTtDYzMXjxX3C03ta4WjNWrRTyymv0LJLKzVHaaV24Ay0zPyhWlbh/9WsBau07FJotkKXsANpC9a2omrNTm/VwuqeWXnolXm3Pb77GHp6tO6734NnEx6qwkuVYf81of+1nqqHoIkcqjX5VFmMqrYdgLZT1+i1+o2m926tOd++DxobUwfIRtgqwes9R+nt+oBjLaTNhba1pslrhLIErOsy8SRzryZtcudIjUpC79BYPB4YDm3GPPz5zcmYFxqEN41GDGNY/UMWZBphTIC3aEvhbUyCt5FgNQE+xgTwMS8Tj+5iT/QeHcGq9bHf9B4dEr4EwxdFYuiCcAye765c32duCPrPnov+vnPwB98AvDJ1JqbPmo6PLp0TNROYe1Tk7W3b5UR9upJAF5KAAqStvvw+uqfkv39g4+JXclizl1dr1lL81PpedV7WZtyxxaHK7G637DEKkDYgv2RDAJl6TvuCx24PUiOuZRqxwZcepCOxPWQsbGFvYl/0ZBw1TEVhwgwcX+6LUyv9cYbeo6v8Ub7cD5YQH3y+MwaVrFxvadgmgstiQoXNAKfZgApLPG6d3COSnbeFUcJKsswPum/fPuFBwtB4Vpsl1KFRpTeylCH6TUNUyoeyonzcMnMb9oTIzBnJI41TeulIoFNeXi7CFQlCCdcI2fQwVK76ckzIo7yujs0jAcpV3/iu9cma/cNchwzNPnXq1D2ebQSh7GPCO44JuXnAc6U39+pNfTKRcqPOyEJJnIvopc78oATPp0+fFl7sBGvMrSvDfJtnNKh3aYwE9HriqUP69+GmG+c5mYtaelHr1xqpIxwD9Y0P+ZyueJTrC3875cP78hrnGuqLXGvoSU3IzPyghM6Ez/piSTKlhL6P7td/+ud11vOa5AC12Gf7hSv4O4aq2wvPaTllSc/uOZnwlLVwc6sbaM39gY6Sn2qO43/WHCXull3+R81aNE6zFEzSLAUzNVvBPM1SR7MWpmr20gOateDMd61FeMZcUNu+Zy7A0x6tt6UAveyF6GW723raCtDTVohHa4pOdcs6ikdkyzyKRzKPoptH4zVN5FhlnlV6sNakAqg9MkWAvt37eDeZNqAWturB6wPOCWwltBUesczdKluNZ6w+nyuBKwtebbCg55qd7hyoCRuhLUnGU2Hx+M68xdB8w/HoFD/8T9AiDDGtEBXrGWL/MFXrh5uWYjgLLxmTMGJJIkYsToDXYhO8lpjgFZeI4fFuaErPUTbC0eExJlG1vja0PmIJBoctxrCFEW7v0ZCFGDB3Pl6fE4x+/kF4fVYgfuc7C6+8NQlpa1fBVXUbqGYuChVc31nnQvW72qsEFCBt7uXwge/3RG7xr39oL7qj2blzWIpnLHkYabbjqnUVWI270mKAMytOeZAqONppAXktIN1txPpZQ0SIfYYEpIvvAtLy5b44KcLs/fB+8mwcjpuKvPjpuGNPQKXVXcysIfDbZTbgNgEpdcsch68Kd8JZXQUXqwS08o3hvxJMSKjTFQ3Qh/nNnnKjwSo9QhkaTxDAEF9WjadnmwQ6rdzF6uPuIwE95OHTeJ9AhxsH1A2mNWBeXZvNBuZ9lZsHHC/Ku+1e8NlQHaLcpAc6X8PNGMqV8pVFX/TpJNgfdW0e3Kdb1UOtIAG97sjQeFlgjPMec70ybJu5Xzkvcn6Ucyb7n+cNHTNd/XlSbtQdykJ6UaelpYmUHQcOHBAglF7U169fFx6hBKHq9nASeO/zr/Br6zFo9nxojsKyH9pKyp6xFu16oEHVWZ9gLWYof45mLTj+tK0Iz5oL6m2Ep5q18JxmyTdr5nzrPc1akKVZi25rOWUQ3qqOUmj3a/RozS5xN2uBOyUAc67WNqYJ0DVrPjRbgUuz5qOHvRiPOYrR01qAxyx5eMySj57mY+hpzkM3a8EDmybSDdSAWT2k5bmZn1ngPkoIy3QCzLm6yYHu67KgrdoBbelm9Ihbi96RSfh2SAx6zI5Ab98gDDTGY2zcMow1GEQO0ocBpAzF91mSgAlxyzF7VTrmrduOwDVbMXvtVkxbsQGjY5LgE7sUPoZEeMe5vUe9lhgFIB0WFStyjw4KX4xBDK9fEI5BNd6j/YJC8GpgEPr6BeG1GYH4yzvvYIrfNHz64UX+QXJvILdekNvDKbB6lZJAp5OAAqStvrw+ml36m2fsRRWapQislPhfWYcR78jETXs8nGYj7ljj4TKbhIdcQ+CPek778o5U/fHg/qgmqLQYcXVnLNbOHIzUAB8QkFrD3sTeqEk4EvcW8hPeRXnSTJxc4YvTK31xelWA8DD9ZPtiVNpMqLY2zHuU/VELSK1GuMyx+Pq9NFRV3qr54/HNHHktOc8TPjAXovRG6YqG6P1+Ow1T+bg0UumpQ0OVKQcIQgnQCHQYqkgPQwlCpVcO+0+eK9DTkqO58e9NsMN+YxVmQgaGn8r8oIQQen3QAx39uf45XeVcrxMP+s0SiEqvUHoOZmdnC8915plkvkm9FzV1RMI3eS71p/E9rF7RFAnIfvB8D/YXvRLp1UuoTY9F5geVkQf1jQk5bup7XF2/W2iK+mIymcQcRNlmZWUhLy+vNiyemzhca6gjsnnqSX3959mf6v69Ejh9qwJ/zs6DZjsGLbvQ9S1b6fEfWIq7LiAFHtGAbo9nl014Ku9DPH3g/XraGXzn4Fk8aS8KF8Zsenp3Td940V74rpZdFq45isMa3LLLF2q2okLNWvC5ZtE13q9thV9q9pJVmrXkF5ql6L965RwPfZSfYSsq0SyFVzVrvvu1tuJL3Zg+wVqUpNnrbt2shYmatfB9AUEJQvWNOV2txXs0c2GSZi7Yo1kKXFrmMXdhq4z96MEiVMxnunontOVboRlT8VT0CjwZasAP/aPwy7AoeJuMmBCbhGHGFfBuYM5RVrgXsNOQiNGmJHhHxWPO2q2YvyYD0xYnY1rsWkyPT8XEqBWYtWyjAKYTDCuE1+gIAUhNGLHYhOHRBghAKrxHozGIletDwzE4eCEGBM1H34B5eGV2IF6dFYg+02aj/6SJ2LQ+WShItQtg9nthpdSRz/teLVL3lASUBJpPAgqQtjog1Rzl/6zZS67/yPIeNPtR/MpciAuOlai2NqzgjAJwDwZwSkbtV0YMjWeDxYSPMqKQ7DsYaYGjRIi9OewN5EZPwkHDWziW8A5Kk6bh1IrpOL3KH0VJ/tiz5B3csSbAZXGnn+BmQqP72hKHij3JqLz1BSroQUpjR/z9aL0E6DRulWHq9oaTMIeGKUEoDX56QDE0/vDhwyIvK0OsGeJLo1Td2ocEPMGA57ci0GG/EYQy7JSwgSkP6NlG2EmPNunV1tXh54PmAkIu2fhcKT/qC/WGOsQckiyqI/PqMjcrQTSBjrq1HwlIvZEgWv/N6IFIj9Dz58+Lwj3sS31RPjlX8qh05sHe1J4yotwkBOWRaw09Qs1ms5ijmE7ik08+EZtuaq3Rj8yWP/+q2oX+B+m9WPi+5ii6oTmKXD+ydGEPUmmZZmU91tNe8q89Mo/+e32tp7n03144dOkJ+ZJ2d9x16Hktu/S8Zi1kIa7bdTYLrxdWadbC6npahXidpXC/Zi381A1I33PnPN3CXKQWaGt3QVuxGVpCKp5avAK9Fhrxj3NCMUzkCF0qqtWPakT+UeYbHWoywduYCO+IeASu3g7f+FTMS9mBhMMXkFB2E0nlN7Cs4AoisvIwYXEy5m/YjUkJKfCONcEnxoSxUQkYERkHUZiJuUcXRmPY/AgMC1mEofMWYFDQfPSbPRf9fAPwR98gvPzOdMyYOs7tPdryaqc+QUlASaBeCShA2uprSe+cwv/7vK20QnNwl6wE08wO3HIkNB70qBB0JbMOOAZqAanVhAubw7Bq1iBsmuPOQUpAmhM1EQfipuBI/FQUL5uGE0nTcSY5AHujJ6EoKQBVNgJShtcTtJoeagxUOpJQde0jVHFH1sn6kNyfbT1AyvDhB0GRzvy4hD2EOoTFzHdI45R58zwNUwIFXqPnoedj9a5r6oEWlwD7gkCHAI4hpkxrQG8revjS05cAggCPx848llvjtxH0SNhDqMP8q5mZmTh27JgolETPNv2NOkN9YVO39iMB2S/Mf8xq5ZzvuIHA+Y9evhxLUm8kBOVcyb7nsTXGWmf6DCkzHuUGAtOwnDlzRnhRe46M+8Frz+eq+80rAc5Ub+SfZIh9ieYovqplF+EnlsKu60Ha6pZpx/jAntbif9EcxQbNVlSh7T4CjWH29CBlsaa1u9GdHqQJG/BY7Cp0W2TA/4s2wNu0VLTGhNWzQj3B6HBTvCjENGtlGuav2oKAdVasPvEVlpd8iZUl17Gs9A5WlHyN5OLrWFd8DeOj12He2gwMC4+FV4wRw6JNGBoZh8HhSzBsUTS8FkRiSEg4hgUvxJC5oRgYGIy+IvfobLw83Q8DJ0/Glg0pzatc6t2UBJQEHkICCpC2+qrwnD3/1y/aSm8zH8zfZxXBZk8DzKogU6M9ATsgHFS/0e09KjxIrfE4sz7EDUhrijRJQLo/djLeS5iGomUs1DQdZSv8YZ4/GtczjaiyMrze7SFbaeX9xnvLCrD6ySmBRF1OFypbGZAWFRXVAo/OZJDSkJeGPX8X79NjkCHU9CBkaDxBKKuPMzSeoEDd2l4CEgzoj/JbSRBKCHflyhWw2NXBgwcFoJOh8QQQ7HfZJMzrTGO7uX4LZSXBjf49KTOpP3yckHnr1q3CI5TVr2VeXVa/rg98sv/kTX8ur6lj80mA8qVuSJ3xfGf2EdOpMJ3BhQsXUFBQAIfDIfpUhsazv2VuWKUzD/YIpb7odUfqi5QdU9fIwnzcPCAIJYTm3HW/tUbpiufobZv7ISWnWdG9WrMVQMspVIC01a3T9v+B37IWP6vtPvZTbfexf9FsRZ9qLCqVsR9augNaaha0ldugJaZBi1mFF8ONGGxMAr1GWbne27hUVJlvWBX7ZfAxLoMPCzNFxiFs/W7MMq5DSumXiC2vQGLZTawt/RzRe08jKLMQK8u+RFLZlwjflYdZCRswNXG1yDk6MDoOQyJjMSR8MYYujMKw0EgMDg5ze4/OCUH/gHno4xeIl2cGYuDb0zDTbxq+vHqlbRRQfaqSgJKATgIKkLb+irC39EUtu/iKZi/B65l78Zk9CTA/RKjwQ4Chh4FJ6jWNB3BKZvXLrNaD1BaP8pTAewCppcaDlID0cPy7yF/6LsqSZuKY8V0cMU2Hy5H4UEDUsz+E9+kH+WDAttPV+oCUBrMejnSkc0+jlAYrq/jS6Kc3KEEoi4WUlZWJnHkEocoA1a257eyUfUOYQ4BA+MbiViw8Qs82WSyJ/co+JsyhhxsbYWhHGrdt+V2pM1Jv5AYCPUEJdAiZt2/fLuCZfgNBhca3M0Xx+DpSb9hPBHAsMMbQ+JKSEjH/Mbduamqq6Hd6UrPJvuecKaFeW47L9v7ZUm/kkTmKqTOUKwuMMTSemzXctGE6D3rlet7U2uMpkfZ7f/m5j1gM6IJmK6oiIP2p8iBtffu0I30ic5pai/aJfKU7D7s9STdkQkvegSfi1uL3S5ZhpA6QDjcuxTCTG5Y+2Jt0uRuQGpZifMwyLFi5DXM27sGKshswlt2GqewWkku/gN/aTIxP3IJVZVeRWHYNa0qvYopxPYLWboV3eKyAo4Nrco8SkA6ZHyEA6eCg+RgQME94j742azb+9G4Ahk18Ezs2rHRHf+g2O9uvxqpvpiTQmSWgAGnrLwd7Sv67l6Pgzs/MxxBqs8Flj0G1ZSmqLQ/nDecJf9T9+uGckk3by4aAtMpqBGzxOBY/E8m+Q5EexBD7MbCETRAh9vtjp+CIaSryE6ejOMkP5mAfXN4aLTxHWeCpqf1YbYnFnRO5cDH7qIvB9fS8uut91ZJTPg025plrL8ap9Mipy2CXhqnMFUkDldWv6dnGQiEEOvTSIRxgzkmCNv4+aZR6nrekXNV7uyXgKXPZF1I+vE+owzHIoi/Hjx8XxZJk9WuCUAlwPMeEHA/tZey2x+8hZaf3pqVMCUKZfoAhvnqPUIJp6Ymo7yPZj/qjfFwdm0cCUrby3eR9Hj1vnNuYB5lzHfO7slgSPUIJ6ujty7lR6oen3nCc1nWtPY7ftvxOlJFca+SmG/PqMiUNPUJZmI/RB5y/5Fqj76f79Z/+eeq8HUrABWR9/Bk0+zHXs5aiM9qeUvyNAqStb592pE/MKQ/TLEd//lh26V7NVvRF992HoW2nN2ku/nHVFgwxrsQYA3OPLgWBKAEpW0M8SBliP5IepHEJmGRYiVlLUmA6eBErS69jRck1JJXdQPS+swjZYMeaYx8hpeQ6lpd8hTXl1zFngw3z1mRgbEQshkfEYFj4YhFePyQ0AoNDwjBw3kKwcv1A/7l43W8OXpoZgFemzsQ0/xm48uH7cLlYF0FUGm2Hiqq+kpJAV5GAAqStvxzkHv/1E47SO3/JPIxjjm2ALRIVlqUCGjUV/KjXNx2eKRm2tAyNYjMAjnjsiX4LKb5e2Bzkje0ho2FeNB45UZOwP/ZtHDOykv10HDK+C0uwD25Z6GXdTJsIljjcydsBV/WdGiz6TYO4pZYAGnGEiRJMtqVBKj+bMIeGKRuvMSyehZJ27Ngh8uMxt6QsYEEPQxqodUGElpKZet/GS4Dgjd670rONaR3o2UuvK3qEEnQT6kiQJ8GEHBPqeP+QX8IcqTc8p0coZbp5c7ooMHbgwAHhTXju3DkBdR4U5tv4HlavaKoEJFCT70NQzbmZYfH0SDx16pQAcwSh9PJl7ldZZEzqDY9KV+6vK1I+UmfogS7XGnqEslASPW5ZlIrgmZtuTOfB3MZMU6DWGjlCO/HRCZRdvYYeOe+5/imruELLKUEvq8pB2voGasf7xG9byp/Wcsqm97QXf67tzsfjO97D75PTRN7RUcZlAo4+2GPUDVHl80bH8XWsYm/Cm6blmJWQiljHSTcgLb2GFfkfYc6mbESb85FSchXLym4gqfQ61pV9Cf/k3Zi3eivGhC/BiPBoDA+LwrCF4Rg8fxEGBi9Av7nz0XdOMIb4BuEvfoH4w8wAeL01BVu3rYfLVdFqzhqdeDZRP01JoBkkoABp668GuWd+rWWfvjPavAdf5JoELKpQFeyb7BWowGZLg83men8JSBOQNX+sG5DOkYCUHqQEpG/hiHEq8hJnITNkNM6sDUbFw1SsrycNhdMah1sH0+Cs+KpmEm09QEojnN4v9DqiwSiNx5Y+6oGs/FxCHX4PeulkZ2eLPHkEOoRqDFdkER5508MEea4MVymdtjlS/hxPhAgE17L6Nb0UCRzotUigw7Glh3n6saYfF/rrXfH8frKQOkO5yLy69Lo9dOiQCPFlWgKCNaYp4E3qhtQVeU1eb5sRoz6VEpBzMGEoQRxB6JEjR4RXPDcPpEeohKDsezb9+NCfd0Vd8fzNev2Qj0m58b7cQMjIyBAglBs2nK+YI1RGH8jRKXWGR/YVm9IbKZ1OenS58OHXd/CjnCP4kbkYBKTPKEDa+vZpR/1Ex4nvabnFWVp2MX6XcQDDEpIxwmiEl/Fe8CkB6IOO9CD1YfV6YzxGL4nH/LXbMTt5F1aU34DxeAXCrKUYE7YMy/MuY1nJDZGTNKn0BlLyPsbkmDWYnbwJIxZFYXh4NIYtjMCQ0DABRwUgDQpBP4bX+wXit37++J9p0zB99ixcvnAGcFaJYLY6ghg6qeKrn6Uk0F4loABp6y8HBKS2sjup1m2otEWi2swK9izSFKcgYT1AS8HP5oKT7eF9CEhNgM2IjDneWOM33O1BOt8dYp8dORH7Y6bgsGka8pJmY8dcH9y0JKIiq/m+u9Mag5t7VqPq5hetPjPT2OONHkkt4X0kDXe+t8wXSQOV3k8EOjI/KI1ThitKzzZlhLb6UKj3A+vrC4JQwmt6WDG9AaE2gQO9femJRQjBvpZgoi5oIeGFOt4t+OKpMyaTSehmcvIqUV1chvjSi5qehRKEcgNBgZt6h3GrPqCHavoP5nV6IjKdRGlpqUgnwTzJ0ouaodye4fFKb+7vESrnF84hcuNF5lnlNc5HMj8oU3iwwBhBKDfd6NnODUJ1a1sJSH2R/0c8vw03ejjP1fe45/Obfr8aX1VXo+/efPyAgDS3VOUgbX3rtON+IkK6aTlF03s6ij//5QYrhjGs3mSCF0Pla0LsG3dchhE1Vex9lsQjeG0G3jWsxoqCy0g8fhsrCz/Hqvc+wPKS60gs+wrLyr7C2uPX4L9qN+Ylb8MbhiQMpedoWDSGLoyo9R7tP3c++gTOQz//OXhlZiB+N2MmBr41ERlpqaiuuAU43XNj67lsNF1z1TsoCXROCShA2vILQlbB97Vdec9oluM/fDrrvRc06/G//Kf16J2z2cmoZGi92YRKawzcuRmbDwIpqKhk2T7HgBuQOs0GpM0ajDX+I9yANHQsWMW+FpDGT0fWovE4aHgXN8zxqMyKRZWleTYRnJYY3LQn4c7VD1t9XpdAhR5LNCqbAqpoqEoDlUcCMhZL0nuEsiCUDFWUedvkd6gPxLW6UNQH1kqAfUSPKpkjlJ5WOTk5Iu+rDIuXgEJ/bMo46kqvlTpDfWEjHJVhvpmZmQKgsUDVJ598gtu3b9UJdCRckHpU23nqpE0kwH5g2g/mCGW/EWQfPnxYbAgxfFu/cSD7neOgK437pvxWOc9QdjI0nmCZxZK40bdnzx6RV5cQmn3AjZy6wBr7qa7rbTJo1IeKCBFC66tXrwqILfPqMsf46tWrxSaC9IhvaXG5UIUKOPHusZPobS4SgPTnKgdpy9unneUTgG7POcoins0ux8927kOf5SnwMSTAx5D0UIDUx7AMXqZEDDPFi9dPjF2F+WszMMWQiqQjl7Cq7GusEO0GVpR/hdVl17Ag4xB849Mwd0U6hi6MxuCIxRiyKBpDFoQL79EB80LRNygErwcEoa9fAF6aEYC/vPMuAgJ88en5D9zpvhQZbempRr2/kkADJaAAacsuDwcO9Nb2ledrtqJCbd+Zy3+XU/aFZi++NtHqcFVZE3AzJwrYmYivbYSkCui1T6Cn+qW5+6XSZsC1LBOS3+mHdbNHYPPc0cgInYCssDeRGzkRh5dMxh7jDKx6pw8ub4vCzd0xqDAbUGkxoNrW9Dyk1dZY3DEbcOdiMarhbNUiTXJmpleN0Wi8J2yThqj0ZuNR3pfGPA1U6anDx9PT00XRFwIBGjkEazROlYeOlHLbHCUI4FF/Xle/sM8IsekRSkBH6EBgR6+2pkCNrvZavd7wt8v7EurQK5Rwh+HT9KQmDKDcmaeVcI3eoAretI2+yE+V+sL7+nP5uDyyrzjfsXo5vajdYfGrBQiV/d7Vxv/D/F4pKx7lOd+H6w11hWsN9YaAedu2raJiPNMRcPOG4EwWGJP9oo6tKwHqiLxJfZHX5FH/OKNFmELnvffeEylYuJlK0K3ve/044jpE4N0qt5rfsqz0fWi2Qmg55fixCrFvWfu0M717enr3Z3NOxDy59xy+ZS3M+6X5YNVfNpnRJ2GNgKTjjIkYHxuPUXEs0rQc3jVtpGEZRhkS64SoLObkUxOi7xOTiMnGFASn7sKUmHWYk2xFysHzSD56EdG7j2J81Cr4J21G6IZdGLYwGl4szBS+GEMWRmFQyCIMCnEXZnotcB5eHpoxPQAAIABJREFUpfforED8fkYARk4egx1pKbWeo62ia+pDlASUBBogAQVIW3aJAB7RbEUzNHvJph/YCj74tiX/U81eXJmesxPIMuCLnCXA7qW4bYtVgFQB4q6TYsFmwMfborFq2gCsC/DGlnkEpONhXvQmciIn4eCSKTBHToYl7A3cyDIIQHrbYmxGQBonPFLvnNoPp6u6TQApPTcIbyT8lIYpr8lGSEYjxu2lkyuKvhCs0iNUnx+0ATO9ekobSYCGKgEcQ0xpnBYUFAioQy8dGqDsa0IICfD0Bqo6v3+or9QZ6hDlSKjDc+kRyjBfehIS6jDXZF3eUJ4goY2GifpYDwkQVhPofPTRRzhx4oTI9coNBObVJdCR8I5pRNj3SlcerCt6GUkISp1h41rDzRnmLmYOY6YjkB6hdW0cKL3xGLDt4C77iWsNU+ecPXtWbALZ7Xaxkcq8yRJ6S53R//fQjw15zseZW7lVbjWANOvSFWjWAgFIv6sAacvap53p3dPTuz+593hcN2vxZS2n5KOe9nz8s/3Ytd/vPoA/rNmGPvEr4W1cWlPVPlFAUVndnpC0vvB7n7hEeMclior2Y2ISMcWUgrmpOxGcsgPTTRsxLSENM5enI3jjbsxYsR5eYUswPNzdhi2KxqDQCAFH6T3aZ04wXguYi1f8AvHSDH/8dep0zPSfig/PnWgVFVMfoiSgJNAYCShA2qJLxHfzzj71tOP0Wc1ehP/KOgotuwT/ZjmMs/aVQFYsrmUnwGmOR5UtuuvAMQVCVV/bjDi3cSFS3h2I1EAfbJk7GjsJSEWI/WQciJ2G9NleOJsWhmu7lrgBqdkNSJvDm7Wa+X7NsbhZbIHLVQnnXUeMxsyeTX4ujRZ65/DI8OktW7aA+Q4LCwtFrkNCVP2NRun9mv656rzlJSD7goYpvanoDUp4TahDwEDjlCG+BDo0TvXVm2l88jqPDzJUpcHa1Y9SVpQb9YYglMBsx44dIrcuPamZN68ueMNr7CfPxzzvt/yoUZ9ACVDu9Kgm0KEXr4Q6BNqEdAzxpb4QhFJ3pI7II8eA1Af9ubymjm5PUMpBLzOuNdx04wYNq8aXlJSItASMPNDf2D963ZCQ1PO6/jXqvHkl4Clr3pdrDf8bsDAf1xqmYeH/BuZ+ZX9Tb9hkv+vHQGP0grpHL+3WuImx5nKh8Np1PG89Bi27HN+2FexoUQNNvXnnkQDwyKOO4kAtu8SpOQrKtJzSrzRHSb7mKHYRlv5qRw5eWrkeA01JGG5MwGiDEeMMRhCS0pu0PkAqrxOUjjYmYBy9SiMNGB+zFL4rNohiTFPiV2Jo2BIMioiGV1QMvMIWg3B08IJIDJzP8PqFYO7R1+k9OjsIL/sF4tV3Z2LElInYtGkNnNV34KqpTfAwuiZ052FeqF6jJKAkcB8JKEDaogvEL+xnn/oX26kzWnY+/jWrCD1sBQg2Z+K21QSXhSHD8XBa4lBpi1XQTIHTLjMGKq1xOJEShJTpEpCOwu7QsbCFv4mc6CnIjpyM9NmDcTkjCtd2ROHmrhjcNhtRYWmmdAfMZWox4OaRbUDV1+7cP/eZJlvqIRbboYcGoRpBQV0h2C312ep9HywBaaDKP6A8EiQQ6LBY0vvvvy9C461Wa23RF4I7GqZ6j8bGGKVd+blSbnrZ0bONmwcEOoQAeXl5wjuKHrnsB4Jp2T8P7lH1jNaSgOwTCXQ4vxFe0wO+uLhYeCkShBLqENpx3LPfZdPDna6sEw357VJmPPL5BMbSi5rpJA4dOiS8qFlgjGsNPanVWtNamtC4z5F6w6PcPKD3O73gGRpPr3im1mGqEJmGhRsI7Pvm1hm+7759+1plfhUOpC4XLlVU4Vc2AtISPOYoer1FDTT15p1LAtYCL81eHPt0dvm+x63Fh7Tski80WxE0RzE0e0HVv2cdvvnbzTb8cTlB6TKMNjYckBKUMtyeYfej4hIxJjZBVLf3iTbCOyoO3tEGDI+Kg1fEEgFIRWh9aAQGhIRhQPAC9AsKcXuP+s/Bn2b649WpUxEUMA0fXzgrJghXm1khjZuf1LOVBLqOBBQgbdEF4hf2vKf+t738lJadh5+Yy/CM5Rgctk0inP6OzSS8SF2WGFRYTV0GjjWHB6B6j2YChW0EpavtJhw1TsOaWUOwPtAHGfNGIXP+GFjD3kBO1BSk+XvhYNw7+HR7JK7tiKwBpCZUNFORJo6fakscbuxbh+rb19rkr4mnRw4NIl6TBlLXWYTa1y+l/KVnG/OvESoQZBPM0eOKVeNpnBJESE8dvYdbQ4BGV38ODXnZKAsa+oRk69evF/Kl5y09CVks6fLly6L6tdQX/WiROqP0Ri+VtjlnHxBWy6Iv58+fF17UBw8eBKvGb9q0SXj9Ulc8vUI5Bpob7nQ2HZP6Io+EoMwfKSMPZNX4srIykVuXMJr94XljP0l9UWuNp3Ra9z7lz1Q5BKH0BuVmKb3gjx07JtKwsNgiPanZ51xr6gKhfKylPKgJXQnYWwOmiyAepxM3nE781ZEHLacMPazF41vUQFNv3nkkwHR2uceDNFvpxy/ay6/+zF52+3s5ZR88mV14Q8suPa1ll3+h7Tl1pVt26Re/3X3o9iup2zEkYSVYjGmkIQnehsSathSjRF7Sb4bdexuTMIJN5DFNhHdMPLxiTBi+2IgRUUZ4RxgxPCwGwxZFYUiN92j/4EXoN3c++gbOw2s13qN/nu6Hfm9PwdbUJDirK1AF4tHGh7Fxo+vihQvIz8vDsaNHazePuXGs5vbWncvVp3VGCShA2rILRG75t7Ts43k9bEXobTuK/zEfxMfWVaio8RitbiNApQBjxwaMHb7/spfCETkZq/29sXGOD7YHj0Jm6BjYwsbBETUZ62cMwwcbF+KzjEh8uX0xbuyMwa0sAyrMzVPFnvJzWpfgTnYSnNc/gpMhn51xfle/SUiAfxb1TS8WGqjSOD1+/Ljw0rFYLMJLh8Yp4Z2EEp0NurTU79HLi+c0tKVxT3ky1+GuXbtE9Wumk2C+PIZYM0UBjXHZV/p+UuetLwH2Q10wjdfYV/SiZt+xD7l5wFQHhNyE3YQ2+nHQUmOts72vXm7UGTZekyCUXtQs6CY3D7iJwzlM9lPrjxL1iXoJyLlL6o58jPcJrFngiiCUoevcBJKbB1xr9H3fXsY1U5h4pl+Qv6lZj/wD5nKi2uXEsEPuKvb/aC7Z3bIGmnr3TiWBHaXPabuKnu+1t/w//sZe9NtejrJf9s4u/c33Lfl/p1lLfqHllv9WsxcN7Wkv/vwHlsIvfrXjEPqt3IzhhmUYYVwKL5MJI0wmjI5bhlFxSd8Iu5f5SJmTdERsAryWGEUbvtgA78g4jIhgeH00vBZFYvB8d2Em5h59fU4whvoFoa9vAP40azb6TJ2JaYHv4sL5M2B+Lw59ZwMtEJezCpVVldi3Nxeh84MxYdwY+IzwwkifERjpPRzjxozCbD9fbN+2FV9/TVDqhLO6qllVVb2ZkkDXkIACpC27PuSdfUrLKX//Z+Zj0OylCLDaccdmRKVVhdR3eMin4PbDez07lmH3/LH3AFKG2FvD38DO4FGwLpqIj7ZE3gtIM5sPkFZaDRCe27YEVH16FtX8g6IIaadd82icEuiw8jUrl9PLip5tBKHM+0pg5xkaL8NV24uh2p6/hx6CEujwvgzxZWEdhmm6Qeg5fPZZ/aHxEi502oHYwX4YgQ4BHEN8CULpRZ2TkyNyhBKcsI8JdagrEoKz79vzWG0v303CYwlBKT96hBIwsygf5UxPQoZW04udmzgyNJ56wpvSl/apUPSiZgoQudYcOHBAgFCGxhN0y0039n17X2eo463ikVYDSImLZuWfgOYowd9ZSi0ta6Cpd+9yEsgu+LGWU/yBll36lWYvxgvWI/j1FhsGLdsI77jlGGtIgJfJAC9TfL2AlHB0RKxJwNGh0XHwio7DiMia3KMLozBsobsw08DgBSL3aN+AuRjkNwd/9Z2N382YgQFT3sLOtGQA1W4w2gjb47PPriBmcZSAoWNG+2DiG+Mw8Y3xApS+MWEsJk98A2PHjMJIn+EImhOA06dOKveP9rlMqG/V7iWgAGnLrg/2s09pueVn/iMzD5qtEJm2zYA1CqJIjAJsDw/YlOw6tuyyl2GzvxfWzPYRHqQ7g0di14JxyIqYiNSZA1GSFICPN4fjs20R+CIjWniQfi0AafNsLFRajXCaY1FlNuDOhSLxJ4VepOrWMSSgBwN6WEAvKnpTsfo1Q7MJQvfv3y+8FSXQISCRQE/BnAdXvpYgR8pNHqXsaOyz6Au9BwlCKXN6SDHEVwKdjjGqOt+31OtGXTrDX8zr1BuZI5R5dQlCmeaAmwdr164Tmwfsd8Ic/XjgNdW+KQMpI8Jjvb7wupQhwRPTDlDO+fn5+OCDD8QGDueuukLj9aNT9qv+mjpvXglQJ6RXrl53+ClSZ7jWEB6yUBKLXXH+4zzIvLrsX9n3ss/lnNmRdIZjmBuLLX5zcpOa0QPVSD5xAZqtGM/Yy4Nb1kBT797VJPBsdulvfuIoufaUtfiWZivhOLup2fO3/o31PbyyPgve8Wsw2sCq9QnwjkvAyLilApTSe5R5SN3eo/ECkA5bbIBoUbEYXpN7dOjCKAzReY/2DQpBf/85GDArEH/09ccfp72Fab7TcfXCGTjhBH07XTQ+HmCAcM75/PPPEBQ4W3iMEopOmvgGhnsNwaCB/TGgf1/Rhg8bgjcmjMNbUyZi9CgfAUwvnP9AqC/nM3VTElASaKgEFCBt2fWBgHRP4ZkXzKV4xWLHRdtKVFrjoELrVYh7V/Wg5dj/KtOA9TMHCUC6KWgkts8jIB2PzaHjscF/GM6vC8XlzWH4bGsEvtgejRs7luDrzDjcyWouQGqC02JAtTkGX5/aj2oXd3LVrSNJgH/2GK5IsEDAQI8rGqcEoTI0XgIKaah2RAO1rYxpCXNMJhPYaOQThDLXIYuF0LONYIAglN65+jBfCXDksSONq87+XRku+8knn+DEiRPCi5ohvps3bxZ9Sw9GqTPsf9naagx2tM+VOsMcq9QZeggSlNEjVG4e0KuQ3oUShDKlhARxnX3sddTfx/7hPHfu3Dmx1mRnZ4P5Qenty/5l9IFeb+R609HGb13fl/M+f3eL35xAlasacFVi/4dX8Yi5AJrj+JSWNdDUu3c5CeSU/OJZR1nRi7aST5/PLsMLliLnty2FdzR7foVmK3D+7x0H8draHRhmXCGKMY0kLJVgNI6eo/EYEWNyg9HFBtCDdAjhaLi7cv2QBREYNH8h6D3K3KOsXN/fPwB9Zs7Gn2b4YvCkCdi1egWczio3GHXVRAI8IMSe60RsbIzwDH1r8kSM8BqK/n1fR78+r6Efj31fR1+e9+sjrhGUTn1rMrxHeGHa1LfF/KUAaYvPYuoDOpUEFCBt2fVBeJDmn/leVjnCLdtw056AO1aT8iBVHqAd2wO0Cf1XbTPi003hWDetP9YEeCM9aBR2hYxG5oIJWOvvBVv0FHy4cWEtIP3SA5AyPJ6tKYC50noXkN7O34lq5x2xk9up5vYO8GMaAtAIdFh5mR6hzLtH0EDgIAsl0YCTYd0EFNLI8zRY5XV1vOvxJoGOPsyXxj5TDrAY1Z49e0ShHYb4Mmz0fn+w2Zf61gGGX6f4inXpEI0p9hc3EAjkuIFgtVrF5gH7V9/fUmekvuj1Qz6mv6bO3R7olCHnHjZ6UXM+Ygg103YwRyjlzrD4+nRGryv1PadTDNA2/hF16UddX4nPk8WSuPHDfNRca2ShJI572eeeekHd4TXP651BVzi+OZ5b/OaEyD9KD9Jz12/jbzOPQrOXmFvWQFPv3uUkkFP+cy33RJHmKNqvWfPTnsotP/mDvcfPPGsp2KvtP12k7Tt9+vs5JUW/25F7+6UV6zHUuBxj4hIxOs6I0cw7GpuAwbEJGLrYBO8oE4ZGxmJoxGJ4LYrG0IWRGBIajsHBCzBo3gL0DwxBH/8g9PGdjZdnBuD1qdMwc8bb+PqTixDl82o8R13Cl/T+cfbvHT6MMaNGYdIbE+Dj7SUgqACkfe8FpISkEpwOHTII0955W3iSbli/XqhwQ+fDFtd39QFKAu1eAgqQtuz6UONB+q/mAmRbt6HCvgROCwFp0wBPU+CQeq2SfVuOAac9HqeXB2Lt9P5YF+iDzXNGYXfIGGQtnIDVMwaiOCUYF9NC8fHmRe4cpBmLaz1Ib2XFosJqEK1S5PJtWl9Wm2Nxe+9qOCuuiTyk7X6+7gRfUIIBQgF5Ln8WQ0tZ+IX5Kgka6A1K+EBDk8ZnXRCnMxihLf0baOTyMyTQoaHPqsiEZQyjZo485piklxQ9QWWhJPaL+kMtR2fbHqWu1NUfhKH08mJeXQIderVJaCN1p6XHWGd5f8pNLzu93hiNRqFH9BwkcGY6CXrjEqxJT1AFO9tWT/SfLnWmrj6RntTcPOBawz6VuUE7I+h8WP3kmsE80i1+Y6oPrjcArlc58Wcb6zYU7WpZA029e5eUQF5eDy0d3cVvz8vr8c/p5T21XDyqievlPcV1e9HSf7TmuV5Lt6CvaSW8jPEYI7xH4zE0xoQRi+PhHWnEkMjFGBoehWGLIjF0QTiGhizE0HkLMDhoPvoHzEMfvzl4xdcPf5jujwGTpyAjfd2D4+k9lK3iTgWiw8Ix1scHkye9IULphbdojeeo9B71GjYEQwYNcHuS9n0dfV5/BWNGjxQFnKZPf7d1iq15fHd1V0mg40pAAdKWXR8EID1+5nXzIXxkXwWnNRKVFhZpim+SB1xbAi712U2Dcl1dftW2BByImoLUGYOxPtAHW+eOxM7QsdgSNBJbA0fg/fULcTFtIT7eEtaigFTmIb1lS0L1zU9ViH0rrGI0VAkT6Nl2/vx5FBcXixyhsvo1DVSCOzbprfOwhl1Xe530YOKRRq008gnLmOuQRi4BGqsnM0covXIJQz1v7CO2ukCc53PV/ZaXAPuB/STz6p4+fVp4dLGaOUPj2b/sb+oMQ7vlOOhq4/9hf6+Ul9QZ3meqAXpR01M9Nze3psDYWTFv1VXRW4I4pTMtrw8N/QS51jB/JtOwFBUVYe/evaLAGGEoITj1hY26w/7ntYcdR531ddQHFpZqjTVBAlIeh+0pgmYtSmtZA029u5JAHRI4cLL339tPHH3OUopetgL8a9ZB1x/X7cTL8SvgFROPcVEGjIyOwaDoaAyKiMaQsEhRmGlIaBiGBi/EkHkLMGhOCPrPnos+voF4bcZ0/OGdWXj9jcn48KNLcFWzLGzDb59+8gmmTpyEiePGiZB5fVi9DK8fNGgAZs2cjklvTqgFpPQkHTSwH6ZMnohRo0aJdazhn6qeqSTQ1SWgAGkds2MzXhIh9qfORJt34ZY9Hk5LFKotRlRZTQqQKi/aLjkGKqwm7AoZi/W+XkgL8MGWuT7YHjoG62YMxJ7oyTi3PhQfpC3CRzpAen3HEtzcHQfpQXrHEie8SJsCmwlIXZZY3DKbUPXFhQdkAOrqC8W9v1+CAB6l4STPeZ9Ah15tNE4vXbokoBzDtWW4ogQ6hKA0wDqrcdncv0vKikfZaNTTE5QhvvS4JWymrFk0hN5tzA+qbu1HAlJ3+I2oK/LIc24eEFzTi1rmO6R3G4u+sJ/VxsHd9BBN0S3KkpsxhMuEZZyXCJxZnIqh8Tdu3FAbBO1HZURfeK4z0mOXUQdyreHGDzeACEKlJzXXGNnk/NmUsdOVXks9ocy4XnODpqVvApC63KHGc4rOoqetZEgzWmPqrZQEGiSBF9IPPfFizim7Zj9+S3OU0ZP5w7+1lVz53Y7cO79ftgH9Y5ZhUNQS9I+KqgWk9B4dFLIQg2u8RwcEzENf/yC8NisAL707A7+d6ocFq1LhggvV7mW/wep05tRpjBs5CpPGT8DggQPQTxdW7w6zf722qv3A/n1rASnhKR+fPPFN+Pj4YPfu3Q3+TPVEJQElAQVIGzRhNuZJLxw69ITmKH1Ocxz7aU9z6b/9wFH0wX5LCm7ZElBpMaDKYoBTwcEuCQebAvQ6y2u/zorF+oDhSPUbjnR6kAb7YNv80Uie1h/FywNwLjUEH6SF4cMt4bUepM0NSAlHmYeUgPSOxYg7H51Qa8FDSIDGKQ0nCXQIGHJysrF161YBHmTRFxpYbBLqdSUjsym/VRqnEiQThLJQEsPiGeJ75MgRUSyJ+VlZTZmAjXBaQjge5flDdK96SQtIgKCH0JrpDAh0mOvw0KFDYLEkevoSdOvBhNKbxkNRykxCMcqSRdvS0tKEFzXhWWlpKS5evCj6gHDNU2fY7UpvWmDwP+Rbsi/ouUtwfeXKFZw5c0Z4UTscDgFCOScmJyeLjTbPOZPzL681ZR7uCq+ljKgz1B3+XspT5qLm5kFrAFL61Um9S/rgCr5nyd/RGNtLPVdJoFkkkJTUQ8spydTsBeefs5fi8ZyT0HKOV2rZ5a6nc0vwH1vteDU+GUMiYjEoPAqDF0Vg8PxFojDToLnzMTAwWMDR130D8fIMf/y/d/zw58BwlFz+lAMcrkYS0ryjxzBq+Ai8OW4cBg3od09hJkLQwQP7Y+zokRgxfNg3Huvb51VMmTJJAFL+t1A3JQElgYZKQAHSZplPxZsAj2h7S7wfcZRaNGv+YW1f8fmfOUovDTYfrLpoT0GVbTGc5gRUWelBGqcAoYLEXWMMWExiU6DKGiuKk13fFo11vl5YP3sE0oO8sS14FDYEjUTqbG+cXDcfH6SG4ILwIA3HlYxIfLEjCtd3RuNmZgxuZcWA3qN3avKQPiw0FuH1lhg4LbGosBhw+8zhhs6Yne55NEikUVLXj6OnjjROCUJpnDJHqAxXpNeiLPyiPNwaD3NomEqjXhryBMs0+gmaCUJZNZ5Vx1k8hB6GBNP3u8k+lcf7PVc91ngJSH3Ry1de47vxnH1EEMp0EtKL+vDhw8JTkaHxhHYEEfXpDMcC4V5XgDMP8xulzkigwzmIocAslMR0Evv37xcpPJjK47PPPhObB3X1dH19WNdz1bXmkYBeV/TvyLWGmzwShDKdBHOEMs2BPg0LQZ7UGzln1jeGHvR4fa/rjNcpC33j/EIQSi9qFuUjcD527Bgodxbm46Yb+6S1buKThFe9C7ZPr0OzHlE5SJvPQlXv1FAJpKd313JK3tSyS8L/Kfd43Iu5J2O1PScjtb3nDNr+03FPOgqz/mnXgcv/mbz1q35RJgwPDYP3vAXoF7wAfYJC0T8gGK/5BeGlWbPxp+m++D/TAjBn3RbcrK6Gy+UUkLQxOnXyxEmMHjkKb06YgCGD3R6k/fu5K9cP6NcHo0d6i0JMA/r3ra1oL0Pv+/frI0Ls6UG6a9euxnyseq6SQBeXgAKkDZ0yH/y8EHTT9pWnaI7CL16wFX+o5RRfesxa8GmU1Vp1y74CVdYoVFkS4LTEKECq4GjXgKPsZ0u8AKTVBKR2Iz5MnY91s0ZgY8BwbAoagW0hY7F6lhcs0e/gVGqoAKSX0haKEHsC0qvbI3FtZxS+zlwimgCkTQyxZ5i/yxyNakus+G53Su1dfCFw/3waQ/SokhXjCeYI6OixSPhACEHDURmdjQeh0uCm7KRxz2vc1Weuw5ycnNpch/SSonFKzzZ6HMrwUjVI26cECENlrkP95gG9FgkgpEco+15Bz8brDuUmoRh1hjKlt63cPDh16pTwxmXVeG7mcB5rTbDTPkdl+/5WnNPolUgQRy9qbh4wnQQ3hTgnqrWm8Xoi1xgeqTP6tYYpJbjptnPnTrG5yfzfzM3KzQP2g+daUx/EbslR5Qak3LCtxombt/CE9bACpA+2PNUzWkICdHgKCemmAe5G+959/ohmLxqoOUrO9rIVXPrnjGz8H9Mq/Hl+BIYFLcSAwBC8HBCE130D0H+6P/q+PRMvz16AI+cvwcn0EXRIaKQS8f/gpEkTMX78eHiPGCbC5mWRppE+IxAU4I8RXkPvCa2X4fWDBvbHlEkTMXLkSJGHuZEfrZ6uJNCFJaAAafNOrdbid7Q9Jdd/ZS7GI7bjVT0dR6v22NJdMMeJ8PpbtkQ4rYuFJ93Der+p16kiSR1pDBBGutNKxMHpSERpkj/WzRqGDYHDkT6XHqRjkPzuIBxLmoPTa0Nwfn0ILm5aiI+2uj1Ir26PEoD05u7FzQxIl7jBLT1Sj2wFXK3nKdGSK05DPKIIdBjiS49EwgXp2UbjlGF19GCkkUXvLNmk0aUAz72GK43Q+gxTFgCh/GjsM48kvaDoDUWvqPfff1+Ei9I4JdQhMKjrxv6s77G6nq+uNU4Cnvqiv69/J15nXxEoMD+oBKHM60UQSo9Q6obUFx4lpOD4UHpzV2/0OiPlwmuUGXWGMJQyIyjjnMQQX6aTkF7UnLtu375dLwTV9yHP1a3lJCBlXZ+cObcRXMv8oHoQyk03udbI/pd6o59Tea4fM56Pdeb7+t8tdUUepayoL9QbPpebB4zqoLfYvn37BBShFzWjP7j5ybXfcz1h38lr9fVjy40g+c6uGoAEVDurcLmiGv9kOaQAafNaqOrdmkECj5mL/0GzFczV7CUbNEcpNPN7+NmGXfhjuAGv+QdjgG8gBs7ww6vv+uKPU/0RuSkDN6qdcDnda1FjVyTOoREREQJyTpn0Jug1KjxE+7wmQu7HjxsjKttLr1F57PPaKxg3ZhRG+XhjxsyZKh+9nGrUUUmgQRJQgLQZpsuatwhBt587ylZo2XlV/2AuxCO2E/iTzYbPzclgeLHTbMItmzu8vlp5UHYdD8ou3tcVNhOqLQa4LHGoyk5CTtQUrPMdirQ57hD79DmjsfrdIShfHYL31wbjwj2ANAoSkH7V7IA0RuQhpRfp7T0pcDnvH7bcoPm0jZ4kjVR+vDznkV5UBAkM8z158qQAoTScCOtYoEQaWjSs9IZYZzY4m/rbpMzk+0jZ8UiDVVaNt9vtwjhl0RcCAvZcSmDWAAAgAElEQVSDPtdhGw0V9bE6CVBHCAb0cIDnhAj04CXUKSgoQHZ2dq0XtQQ67H/Z93IsqONdCHo/WUiwI+VHmTLMl6HxR48eFZsH9MglkGZfsJ/UrX1JQL/OUGfkWvP555+LtebAgQPCW5FrjfSilmOC/S7P1bFhOqOXE/WH97kpw+gOprvh5gG9cZmeoGOuNc6a/y5AZXUlblQDf3IoD9LmM1DVOzW3BH685/jcH2efhGYrgWbPu/Fi1gH8yrgGf/VbiL/MDMR/v+uL/w5aiGMfXIDY/hYepGi0Bylnfm4sjRkzBpMmvoGRPsPB3KJuEPraNzxHZRGn4cMG4+23JmPcmNFifeX7qLW0fa2j6tu0ZwkoQNp8c2ZISLff2E8laXuK8F17QbnmOAFf23Y4s1bgK3s8XFmxqLDGoNKyFNWqir0CpF0EnFbYjG5Aajbia+tSZASPwnq/YUibMxxbg0cjZfoQbA8ehxOr5+Hc2rm4mBqMiwyx3xqGKxlR+KLGg7Q5Aaks0FRhjQdD/+/YEuGquKGbqdveIG/sHxnuMtMjtKysTBhM9FakJ4kEoRJGSDihN7jUudtIvZ/hTrnRS8dgMIgQeRr9lDEL7Og925h3krBAAgQOKnne2D7VDUh12kISILxmXl2mk2CIr0wnIUGo1Jv7jY2upD+eGwR1/Xb5HMqM6SSMRiNMJpOAOvS2ZTqJoqIiUShJhvhKzza9rniet9AQUG/bSAkwTyg3DximTY94pgiRm24M5eaY0OuLfjzUNV7UtXshKdca6gsbz+lJTU91QhLOVZ988onIRU0Q6qkjco3RX29k97bN02tyMxIkVTorUVEFDD5cWqxZ8l/+oa10pGYtGKxll73x3Z15P2o+o029k5LAQ0qAIfh7isO0987ghwfO4cX956HZiqu7W/Kd/7DJgl8uisWv3glA0LoMfF1xB66qSghKyij7h9Aw/qeMjY0RuUbfmjwRo0d5o8/rbkgqw+3veo6+Cq9hQ0T1enqPTpk8ScwXciP4IT5evURJoAtKQAHSh5wd63iZmDCPx/zAkQ/NVuj6rrkcBy3pqLYtFjCQXnQdKTRafVfVX80zBmLhssYAZiM+zYhBqv8wpPp7YVOgN7bOG41lk1/FfsMMnEyZh7Pr5uPC+gW4nLYIl7eE4fOMSHzJIk07otCcIfZ3fxc9ug2oMsfC9cUHqADDuwA4K+BC64fc8w/M/QwbeiDSs41QgfnDWFCBHqEMVZRhdjKsWxmd9xqd9cnD03inYS8hMo19Gqcs/MJ8h5Q3q1/Ts03d2pcEpN5II0APCggSCELpYVVeXi6gDgslMfUB9YUggiBPD3XqGy/q+r2bCZSZ1BnKhvrETRkCM+Y7PHjwoIA69GKXfdO+Rk7X/jbUE/YLDXDeeM7GtUamlDh79qzYQCCk0681+lzKSi8att5IfaG8uM6w8ZxzEWXLlBKMPmAKD+YC78prTUDxaWj7T+Pf956D9t4pfP/AWfzcXN63DutLXVISaH0JpNuf0rLy/vZbOeU//5a58PdaUl6PX9jPFmq2IvwoKw//snIn9p2/2CwLDOdkeufPmvEuvEd44e0pk/DGhHEChA4UIfevidykQwYNELlK33rrLVG5fsKECeI/a7N8CfUmSgJdSgIKkDbfpMokzrmnVv/IVsadJPxD9iHcsmxEhS1agdEu4i15F7wpuHpXFnFwMcWExYD314Rgje9QbGQF+zk+2Bw0EklvvY6i5Hk4vToE51JDcWHDAnzcaoDUgEoWfMpagsqLRWJnV6QJclbBCedD7fQ+7PpBQ5VGqjROCXX4h4jeicwltm3bNhFSR2gnAR5hhIQ6EvQpQ/XBhqo0UuWRMqNHKEEoK/myaAiNU3qDyuIVEsB5eoc+bH+r1zWvBKg3+tB45nnNysoSXtRSN6TeyKPUHaUzD9YZykjqizwS6jA0nuCMqQiY65BAx1NnJITjUd3ajwTkWsN5Tq41DNemFzXDt/VrjdQVqUtKZxquM3rd4bkEoZQ1c4AzPygjQPRri15nupreyN+b/MHH0LKO4CfmUmj2fDydXVb5U3PJq81ntKl3UhJoRgmEoNsjOSfMPUTI/RHMKjiFSmFFNG3dk3MBfU+/unEdISFzMcpnhGjjxo7G1LenCGDK44TxYzFypI8Ix58yZYqIKuM8r25KAkoCjZWAAqTNNzsSkO49vvpH9pPoZiu54J2bCWQuR5XV7UF6FxgpeKZk0XXGQIXVgGpLHKot8ciLn4XVs9yAlHCUkJSwtGztghpAOh8XNyzA5U2L8Ak9SLdF4svt3/Qg5XuyVYmcvk2XZaU5Fl+VOgBXFQQgdbnxaNP+1jR8MmbxBIad0nuEXlebNrmrXxPk0MON3qE8V0bpN41ST4NdwhseKTMJw/g8Gv2ygAWNU4b5EuoQDjBstK4b/5xKg00e63qeutZ0CehlXde7SQhKCEeowHBTglDqDsN8WWCM/UzPNunddj+98Rw7XVm/JADT6wyvMdUAq19nZGQIzzbmCD19+rQI82U/1GV8yX6U+iKPdfWputZ0CdxPvnyMwJobbixuRQ94pmGhZ6/cQODmEPtd6k19OiPHiNKTe4uueeqMPvKAeXUp69LSUly6dEl4shOG1nVjX+n7Up7LY12v6YzX5O899Nk19Mo8jN6WUmi2ottPOEqrfqwAafPZrOqdmlcC6eiu5Z44+jfWQjyaexDmz66KwkyNr1v/Ta2mTrj1woXqqkrk5tixYH4w3pwwDiO9h8Nr6GBR4X7C+DEImD1bOFTQruBN6tM331VdURJQEqhfAgqQNt8EKQBp8erH7CegWQudZms6btsMcJrjlAep8iDtsmOgwmYQ1eKrrAnIjpiI1b5eSAsYgS1zR4liTeaIKShZM18A0g9SQ2sAaVgNII26LyCtrAGk9AJtEnS3xOIaK9k779QmU+eea2sBUob/0kjtyoZnU387jXc2GqcM8SUIJWzes2ePyJVHMEA5y1DS+hdF9UhbSYB/5Nk/bPQGZcGRK1eu1FaNZ7Ek6UnNTQPZOHYUvPnm5sH9dEoPh3nO+YeAWVaNJwglgK5v80AZXW2lJd/8XEJqNoJQeoMynQFzhDL6gHCOaVgIuTk3Sp1R+tI4falLl2RY/KZNm0SBMbnpxlQe3DzQ6wjP9fe/2YvqiqcELn5dgR/bjkCzlbm624ovPJpTfuv53YWvNZ/Rpt5JSaAJEmBaPRCK5j7K9s/l5T1/mFO2v7u1ELPyT+CWqwrVrmq3TeE5uB/6vsgBVmOduHDlymUc3L8PNqsFe3JzcOH8B6hivlN1UxJQEmiiBBQgbcLs6PFSAtJ9Bat/ZDuOHo5D+NSSgi9y4uA0xzcN3ii4qOTXgceArGJ/KzMO2+eOxBr/Edg0xwdbQ8YiYeLL2G+cibLVITi9NgQfrCcgDcXldOlBGlEDSKNxc/cSfJ0ZgzsMia/xIG02QGqNw/Xc1XBVXRd5SEFjptXwKAS4U4D0/gYrDXrp5UQjn1CH+UEZDsriOixgwdB4ggGCUHpMERh43qShqoxVT8k0730pZ76r/lz/KbxObyr2FwuMnTx5UuQ6ZL5XgjoCO0IICUD1nloSWHR10KMHnVImUl5SZ6gv9A7kdc4zBDqEZhLonDt3ToBQepzIYkme/STvK72Rkmj+o15P9Oeen8QNBH0uaqY34EYQi8bJYkkcF7L/qTddXU/0uiH1w/OavC/lRp2h7AiWGRbPzRmbzQZuHnCuIgi9fv26iD6oa+NN9qH+6NmX6n79ErhWVY3f5ORBs5e6elmLLzyZU/bJd2wl/+Nheam7SgJtIoGnHKf/8t3cExu/n3My7Xu24s29rMWrv20rvviC/RgKv7gpItKIR5vX0YLvJlvdofOcb+qK7Khf09QjSgJKAt+UgAKkzTexEpAeLFn1T5ZTGGy3ocqWgEqrEU5LTSGYDgy5muSdp353lwa8rGIPqxFXNi/EuoDBSJ3tjfQgH2wOGYu48X9B4bIAnEgOwpm1wTiXGlIDSBfiylYWaYrANVGkiYA0pgUBqQF3rMvguvMpbnGWFHH2LFrRvH9tvjkBu68oD9K7cJTGKYEODVMarARk9H5iflCz2SyqxjNElCCUnlL0mOIfQnVrfxKQYEB6tnGcM7crPduOHDkiCl8RhErvNva58nC7qwsS2DzoSJ3RAzDCMaaTYMV4elGz0jjTSbCwG1MTEITWtXnQ/kZQ1/pGUl/4q3nOzQN6IrIoHyE2C/cQhLJP6SEvN9Wkzsg580HjRT3u1jHKS845lAnTSdz1oraKOYpzFUEo5y72h1prWk8nbzmdGLO/CJq9qPrR7OJD37eX5GrW4iebz2hT76Qk8JASAB55KufEouf2ncH3HGWnn8guPaM5Sko0W+GX0/PKcMtZLewI9c+09eYL9UlKAs0rAQVIH3J2rONldLfPOe6nOcqcmVm7AYsBt+wEpDFdGpApuNr0HJkdWYaVNgNgTcCp5ECk+A3G+gBvpM8difWB3kic/BpKVs7FyZS5bQ5IKyz/n733AK/jOq9FR7JVLFuWLEuWbfnKNfZ14peX2I6T3CR2nPsSl8QptqzCTorqsq1GsaOQBEAQRDkHhU3sIED0jtMBsIFEBw46CYBgBQF2Ev2U9b61DzZ5BIEUBaJjD7/hzOkza2bvjX/t9a8/Gs7rp9DDHlakwymCdDiBtLeizZu0Geq7+DoDVCp1uM+AXxZKKi0tBasnnzt3TqRaMzilSocBqkwplfueS6b+FB3ZPw6G9228NiR1aGlgt9tx4MABoVYkoUPSjvcH11uROd73z1D3zHR7TrYhiQsfc5WkGNVtLJREr0OqqKls4+QB/Sapomab4TVhW5GrVJfwsVomBgJU7pK8pr+r9+QBCTv2i97Xn21APp5u7eFOz1e2G/l+2WbkWEMbFipCSThLL2riT2Uuxxo5xvDukO2H+6rNjF17cbiBpeUN0CwVeMBa1fOApeKAllX6+BDRl3pKITC2CAD3PGq1r3rMWt6t2eyHtLzqy5qt2vWT3KKuIxeuij6DufWMItSiEFAITEYEFEE6cp2qH+79en7LB0/kl+Nszm7AEIYu8wZFkCoF6bQmyEmQOozROBT2B2xd/Bzils1Cks8cbH2XatIZqN3mi8advmja7UmxP713Nc4lr0F7aiAupgfjSkYIrmWuR1dO+KgqSB1GPfo76iHce0SK/Uinxtx6gCCZwdRIBsKDAzsZ4E3WrVTosNiUDE6ZriiLvpAIpdchiVAGp0Ol+N4aOfXKaCIgyQBvgkD+Hq/TxYsXBRHKAiT79+8XJB1ViyQfSNzxXh5qnaz38lget5w4YLshhnLygHYShYWFotCOVFGT0KEiVF4veY3UdnwQGKq98Ej4PH112deRCGWqttVqFX0hVdRUMPIe4/Xm9ZdtZyzvu8n2WySKJVlMvDhxwDZD/OTkAa0HqKKmArepqUn4GnMSh22G1+RWi2pPt0JmbJ4n/vqGE6zpcO0Rc8U5raDutJZV+dTIBW3qmxQCw0QAuOfzBTWr7iuogWa1Q7NU4TFTKXxLGyCMnZwO4T3qcSBVE5Fj02OoX1EIjCQCiiAdZu+oaRpw79cKCz+j5ec/qOUee4CpH/8rv2n7C5ZD6DGFw2UMRZdxK1wmpSCdzApIdex3p4DtM0WgK1uHTN+5+GDJ89i7bBaSfeYg5s3fwBj8Juq2ewjSZm+CNMmbIF03JgQpi6l1tZYOFGlyweUeO4KU6XuNjY3CG5BB3mQLUr2PVx4/twxQqYCi32FJSYlI8SVB4K0G5XDGQEiqQ0dyeFPfdXcIyOtCJSKL9dTW1goilL6vJEFJTJCIkNef19ybsJDPq+3t0+aJmyTEiBWVtrQeoEcoJw+obJOeupJ8k9eGW65qmRgI8FrwGnECgf6UJ06cEH1fdna26AslCcrrLNuL3Fft5PbtZDA+xE+2HeJKlTonEEiEUsHuTYLKdsJr492GJsZdo45iSAScTuw91YF7LZUnnzRXHNHyajs0Q/nfDz9oU59UCIwQAsA9nymoeVuzVPVpeQ2uh8xV7p9nH0TRtS7A1Q+32yHEFh6C9NaTMEPe9+pJhYBCYAIgoAjSYfeWj+fV/+wr+5uuafsqTmsF9hPfya/r0KxlF7YYct3XrfQ0jIYrN0r4kCqS7e5INoXf5MXPZdLhXGIgdi16BjuXvoBEFmjymYeo136DophFqN+2HPU7/XCDIE0IQHvyWrSnBg0oSMeGIEVOJK7VZXs6ZbcLLjjHyIHU85NUszBNlgqYwYHgeDxm4Cl/l6SXDOZlQCqVOpGRkYIIZeEXVhmvqqoSBXe8U3wnwEg3rQ9BEmgfRwz09vaK9GxeQyrbSIRS7SvVoCTxvAlReX8MtfW+f4Z6fSo/J89dbuW5ss1QRa3T6UQ7Z5ExtnlOHtBOgiQ0SR2Sa2qZXAiwjbHd0B9UZgPwuss2c6ftRt4r03lLrGTb4T7bDMcZKkPpSc1+idYdnLDxLpTE/k0tUwgBtwOFF67iszlHXE+aqvq1vKouzaKq2A87aFUfHFkEaKtnrvgzzdr4Nw9bKtOeslUh50KXpwG66I3fDze7JK4Dc5huUbTpo8VDp1CrVaeiEJgiCCiCdPgdprnhx5rVfkkzFbm+aqjAQ8Yq3Gs+iCPmZHSZw9BvjIHLGIF+k6pirwjOyUtw3u21cxsj0fDBEmx/57eIXToDictnigr2+tf+A7XbVgpv0oZd/miO9ceJ+DU4LQjS4LEnSLMjcf7Ibk/HLtSjY0uQMsA+dOiQCKhlyuB4BckMTr1XHgcDUxI63sWSmCbKQklDBaaSlJsiI+WkPg1eC14jkvBUIspiSbx+TNemwpfXlkSEXq+/kaLKe2C878XxagPD+V3vNsN9EstU2tIjlGm+VISSRGOKNYuLDV54nVS7GYzK5HjM68YJookywTWc+3c8PuPdZiSJTDUoLQeSkpJEITdaEbBIFSfdblUtfnLcJeooPwkCbrcTzde78U1Tkftxc+WVT9sqHZql9N+HH7SpTyoERgkBs92kWexnn8oqvLS0rBnN13vhcNEzvxd9cKNvgCe9UYD+kzQE9V6FgEJgHBBQBOnwe0tb7b9ohU34vqEU3zTUQDPV4F/NNnSYN6PPFAqXMRJ95lA4jYogvVuSTX1+8hKsTvqPhr6BHYt+jz1LZyB5+Syk+S9A9Jv/jbrtPji6bRkad/ujZY8kSAPRnkyCdO1HPEi7c8PQa4xAn0knVodZL/xd+40Rd+3z6jbocaVgM9DfJ9SjcI+9vTq9HBkwjmSg+nEEl3eAyt8lqcMUXwanFosF5eXlIk2U6aLSs02SONwOViXK18ZhNJsWP/lx+PJ1kghUg/KaUWHF+yovL08or3hteZ29VVq8B7wfj+T9N1W/y7vdsI3RI5TKQZLNLJZEr0MqQr3tJHhtuMoJBXkt5fPy8bS4kafYSfLaUdFIpeNUvedH4rxku2Gb4aQbFepUhJJcZj9FX92urq6PFBeTt4tsI3Irn1fbkUVgKHyHem5kf/XD3+aEAxd6HPinvDK3Zio/dY+t9qpmrvy34Qdt6pMKgVFCwFq5UjOVb33SVnNeM1W5n7BUuEKOnsb53n64xLjvhIgpOP4rS5wPN3T1SCEwIRFQBOnwe0uz/WdaXk3/Dw0Vffea7N0PmkoRbM4VRE2vKQpUznVZ18FliL5r8kYRhJOXIJze106PzpxIZPnOxc7Fz2PP8llIXTkL6X7zsemtZ1C3wwdHty+/QZCejF+DM4mB6Eheh460tbiUsQ5XMtbhelYounMj0J0b/iGCtH8EC4C5THpcM+rgunYZfXDAydyYMbb2o28aCcqPIzWHE6hS2SRJMH4/iTISOrKABYlQkjpUtzHNdyilzoQcw6bpQTFYJfnGa3X+/HmRos1qzCyWRJKOfnwk7WRat7z+w7l3puNnJGnMNkPs+Jh4UtlGf1CTySSqjdfV1d2wlFCp8dO0MQ6cdltb27QnSNlOZHthvyEzD1i8jf0S+yeqqI8fP36jWJKcMJjed8/EOfvBRCivD8ca+oe3t3v+PhiLo+1DP3odTswuqoFmLu36gsVeptmqvz38oE19UiEwyggU2Cs1W8W1p0z2Kz/KLsNv9tmRc6IDF/v64UQ/nO4+UIKhFoWAQmCiI6AI0uH3llmVTz1mqb/6l8bKfs1a2fk90yGYzGlwm1i9fhPchih02tbBnasUpNObJJy+5K7TpEdb0jrEv/8cdi6diXiqR31mI3nlHOx4/wXU7fTFsR03CVKm2I8XQcp7tMcQBkdbK3rghNPlHnOClCmEVNTcLSHFIJXfIVN8SYSmp6eLSr4kQpmuyArkVBl6LwyMuHqrQgcHS97vV/uji4C8HlTuUlV1/nwHWlqOg0Qo07VJbpOw47UmkScJcHn/yPtAPlbb2xeBkXiR1GFxMSrbSIRSEVpfXy/UuNevX//I5IFqL6PbDibDt7Otsj+djm2M7YaTbrSTIBFKX10SoXa7Ha2trSI1ngSb9zJ4nPF+Te2PPQLyenCs4aQbJ0pZII5/L+Tn5yMtLU3YsJD8rqmpGZMDJEHqdLqworYZmqkYj1lruz5nq/vp8IM29UmFwCgikJ//6XsONlfca6qseTivpvf+vKp+zWZ3PJ5b1ruguMF98MI19LhccDvHPrYYkwarfkQhMKUQUATpsHvLB/dVffMRa3XbY6YKaGY7/sl4GI3WD+Ay0Xd0IPXXFAHnCKrcFNE4fcnGyXbtnVRjmnSo2LwcO999FnuWzEDiitlI8Z2LhOWzkbB0Buq3+6Jpx3K07PZFy55VwoP0bFKQUJBeSAsWCtKrmeuFgrQrJ1woSHsM4TdS7EdSQSrarCEMPU3FcECmwYythJQKNHp8DhVkD1aVkgyjZyRXBqhUt7FQEqv40leS6YpUpDLNl36HDFCVUmdijN7ehJr3EVG1y7R4KtEaGxtB7z3aHJDcloVfSHrzenuvQ90v6jkPGcp2I9sOMZPthvskQukPSmUbSQASzyyWRHKARCgJL9VmvO9QtX8rBEgwceH9NNXanmwzJMd4bsw+8J48oIr61KlTwo+aHsck2SQet8JLPT/6CPAa3Oo68BpxQpaWBrx+nATiZBDV8Zx0ow8s+03vcUbu0yv9Vt87kmfldrlFJs+eltO411SCz9pq2jVD1feGHbSpDyoERhMB4J6v7T/1s4fM1T/WDtb9Wsur+Pcv2ape+19We4tmKm//pqUcwRVH0Xy1Cw6Rak+PUhfc4t9AIaexDTlGsrmq71IITDEEFEE6/O7SL//T3zHXZGpWEqSV+IOxAFfMmxQhqgjhaW+pwEkBp1mPHoMOpoCXseu957CX/qMrZyPFfz7ils5Ems8c1O/wRfPOlWiN9cXxuFU4uTcAgiBNCcGFtHW4nLEOVzNDxoQg7TNFwm0MRXe1VdSvd4nyk2P/10pubq4IShiISkKHASofk9BhcMr0aZmuSDXHiRMnhCKUROjg1PjbBUlTbDSbFKfD60HijemKUqXDKuasGk8ilMpFBqe83iQkeO258l7gc2q9PQYyiJeYkVAmniSuUlNThddhaWmpsJOgNQGvAycmvAN+2Wa8n5sUN5c6yHFDQN4rVE9OxjbqPdZwn2MNsxk4YcdzIikm7SRY5I1EqPfkgWwz43YB1A9/BAHpRc0+jpNuDQ0NYtJNEqG8vrzOcpzh9nbjjCRM+TeKnOT7yI+O4BNU2vEvMFv7BXzJVIz7rTV9mrX2l8MP2tQnFQJji8CX8yu+8ZTVfu5TpspzmrkK95iO4Af7iqFvPoWzvQ5R4d7tdgzUPaCylNZeYx93jGCzVV+lEJgiCCiCdPi9pbH2sW+aqjo0WxkeNpUg3pgJl0Gl0082paM63pFT5fabIoV62mUMh8MUiYuZEdi7+AXELZ6BhGUzBUGa5j8fu5fMQLr/fDTs8EOLIEj9cDxuNU4lBOBs8lp0DCJIO7PDhAcp1aMs0tTrVaSJROxIXEP6BsOwHp1FaXC6nBgvgpSp0yz0wWCESg4GI1QSMt2tvb1dKAxlcCqD8ikyGk2q05CEgAwU5ePB14TkG68byYUDBw4gOztbpKGyarz0m5Wk3mQkVsb6mNkuuPJ3ZcDOwD4qKkoE91RSUwXFFF+qqFmk6tKlS8KiQCrbBl+jSXXjqYOdkAjIe6qsrGxCEaTebcW7rXICQWYg8HlOIJjNZpFSTQsWOXkgVdTy/CYk+FP4oIi7XHmact+bnJanz2tFIpT9Hv+O4IQbJ1M5qUoilNf5bscafp7qYZKvo35PCKtGN6qvXsffWEpxv7W6XzPbfz38oE19UiEwxgjklv+5lm/veMhUUfMDQ7X7MXM1NFNZ/V8Zy/DM/gqkn21HDxWkLmatsZCTQxRzUhSp7NXUViEwXggognTYveWjlup/fuBgEx43leGvDYdRZY4DDHdfTXskyB71HSNH+iks7xzLPlMU+o16wBgGhzkSTXGB2LXoWexdOhOJy2d5CNJV87F78fPIDngJDTv90LJrJVr3+KM1fg1OJQYKgvQ8CdL0mwrSmwRphIcgHahkT3J0pAjSHlMMYAhB54F4uJyeypNjPZPLgIPeoCR1qPogoSMJuPEaItTvfjwCvEZMyeZ1IxFKtRWJbVoekAiVRJ63GvR2Sh1vIkPte4J6kqCcOCCpQzxJ6NCDlUQAi75IFTVJAkmEfvyVU+9QCIwMApIsIrk4Udq2JEHZbrhPoiwpKUkQoVStHz169EahJNlm5HmMDCrqW0YaARKTVPDS0oDZI5x0o8KX3q+cHGLfKBWhd0uG3mrsYZYDJ2nHZnHhRE8vfm0rxf22GkWQDjtiVR8cFwSMdV/RbPam+01VO75nrHT8ZW4F/jy3ou+Lhipolko8aS7C8qI6lF+8juuAR5gh0u7HpnWpX1EIKARuhYAiSIfdZ37dWPPzhw8dx7ZhqzIAACAASURBVA8MZXjecAjnzZvhNIWNiJpNkXJ3TsoprCYOVkxTdxh1gDEUDnM0CiPfw65Fz2Pv0lmCIE1ZOVsoR3e//zxyg15F404/HN+1Eif2eNLrTycFoi05CB0pwTgvCdKs9RgLgrTXFA0qX7vztsLVdx2s0TTWC4k2SYgyUJXBqtyX27E+rqn+exLn250n38NrQyKBPqEk5Oj1yuIVLE7CoJTkHbeSIJHqLe9Ac6jnvF+fLvsSI57v4EBePuaWyif6r9Jbl4QA1biDbSR43byvoWwn3s/d7tqq1xQCd4uA7LupVuZ9S0JyLNoyf8v7d/iYfQz7JPZNBw8eFH0VJ9wGL7Kd8PnB+4Pfqx6PHgKD+yk+Zh/HsYY+ofRFpiKeynjahcixxvse874PRnuM4b1Fb/MxWdxuXHI48cyhamgWpSAddsCqPjguCHwuu+QH3z58qv0Rc5VNO9J0UjtY36UdqO/S9jde12yNFx61HWvXrNXn/yanyLW95jjOOVxwMcVeFIn1WEx4QhH+7xyTJqd+RCGgECACiiAddqf5PWPDz7+x/wQ0cylWmE1wCVUb031HJuVXEX8Th/hT1+LOrkW/OQJOYxhgDEefeQOSfGZj1+LnRHq9IEd95yBn1XyhKk1b/SqO7fLFyd0rRXr9GZFeH4C25AC0pwXdUJBeywq9QZB253oKNDHNvm/A53SkFKQwhKLTvAlusx7ua6fVnyLTYISUpMBQASoVMiTjamtrhUoxMzNTqBap0iEhweBUrt7BqTdZofY/6hdKrLgSOwb6XBnQ0w+PKaEkdKjCpT8riWhVXGwaNMQpdIpdXV0fIizvtg/wJrtkfyPbDckyWZiP1cZZMZ4ZCEN5UU8hiCftqcjxRp6AJEJ5vZgaTyW8rBjPSSHpRS37y4kyzvCepOXPaC+CDnK70e92Y0FZLR4xV/X/2KBS7IcdtKoPjj0CiYmfeuSA/Qta6dmHtNxjn9eMhY+JNb/iUc1U9VmxZpU+pNnqUr5srMR/WcuQ0nIGncKLlCn3nkJONCt1Q3hOjHazU9+vEFAICAQUQTrsDvNhQ/3fa/uO4VvGQqTa0uE2kERS5KgiE++MTJyKOPWbaDERDocxQqTKb3/7vz3V65fPQorPHGT6zUXu6gWIXfwckle9gqZYf5yM9ZkwBGmXeSPc9E8926j+FJnCQ6QMTJmOzXRFBqcM+OgfyAIWTFdkEEhfS64kJEh0eAeo3vt3S4JMxc8TH2+MqASl8oieeCRCbTYbWCzp+PHjgggdiqTmc96K6il8S6pTmyIIUPlHWw3ve/9O27dsM3LLPogTMvSipu8jbTuoWq+vrxceoey/Bi9sL1JhPbhNDX6vejz6CMixhhNuVIOeOXMGjY2NOHLkiEiNp1WIHGukJ6z39b/Te2cs38fjo0XDaC9COSe8Gd1YWd+C+80V/d9VBOmwY1b1wQmKgJ/fvVpBzR4tr/qaZi53P519CLML7X2FF66h00WStB9wkSgd7Ranvl8hoBC4iYAiSIffY9rsP9UOHMNvcvehzrITbiPVc4ognYrEnzqnT0L6RqDXrEdJ1FvY+e4zomJ90g2CdB4Ma15E3OIXkODz4g2CtDVuDTwK0kCcSwlER9paXMhYhytZ63E9+/YKUl6bfuPde/+yQFO3OQYuKkmbykT1VAz8f7PDVHsTDYHBJJok1ORx8jGDUxKh9AhlJV/6tlERSi81WbyCASYDv7EMNCfzbzGoJ15UtXFLEpn7ktQhyUyMCwoKRGo8iQH6tJK8GXyN5LVSW4XAVEAgNTVVtAXv9j24b5Hthlu+j/0QVdRMo7ZYLGLygH6mly5dBAu9qTYzce4Mjjneqzwy9m1UEEuPUJl9wAkhXlsW5eN9MPhe8L5PJsM+j5/36KgvLsDJSTK3C1taz+BBS3n/txRBOvyYVX1yYiKQn//gVwtq854yVTVp5tp+zVILzVjV8VdGu8unvAl117rQ73bA7einGcqH7IRGvQ2qH1AITFsEFEE6/A7TWvlz7dAxvJWbjyvmaPSZWV07UnmQmj4JmabeO5XIV6fRcz27rFHI8p2F2PefR8KyWUhaMRupvnOR5T8PxoCF2LPkeWx8839wPD5AKEhb41bfIEjbU4NwPj3YiyANu22K/UgSpPQhdbOS/bFSz5CgpmwnzdBIEqGzs1N4o9Ef1G63i3RtFrBITEy8USyJhIRMUZ3sgepYBtPEithJYoeEDpVtJHToD8rCVPQIPXnypKgaT1KapI73QlJBLQqBqY4A/SKpBpRtxnvygIWSqKLm5EFeXp6oGk/1Oi0l6BPKfkwtExcB9mFU7tL+o6OjAySxKyoqhA1Ldna2uLZUynOiSHpSSxKc/TWfH8t+ezR+i/c1+33an4zqIghSejI6kN1+CV+wVvQ+Zq7+t+EHbeqTCoEJiEAiPvVwnj34kbza/scsdXjC1oDPWewuzVLVfY+lBj/fV4etx9txst8xqs1NfblCQCHgjYAiSIffWxbU/Fw71IK9ORnot6wHC9T0K3JQEcTT+B5gkSOnSYeL2RGIW/R7xC6Zgfjlc5C8ci7SfOci228eDAELse7FX2DrW8+iJX4VTsT54ER8IM4krsHZ5EC0p67F+YwQXJQK0pwwdOaEodsQgR6Dx3t0NDxIXcIeIBLOvE1wtzcKD1JF53gPFqO/763K8d6Xv8znqNJhgMpiKEzPpm8bFaFZWVmimA9TUiUxIcm80QgSp9p3egfuxI8rz5HPk9QhySyJUKb4nj59WhA6LCRyu0Vex9u9R72mEJhKCDQ1NYn2Q4U6idB9+/YJEo1kGovbcPKA7WKo5VbPD/Ve9dzwEZD9ErdSnSuf47dyn2MN/UHp68prV1lZKRTxGRkZYqzhJBH7SUmAyz7Te2yQ/ap3n+r9+mTc57nw3h6q8Nfwr8hHP8km4na5WSoDDVeu4X8XVHVpefafDT9oU59UCExQBEyVCzSbfbFmLH/10X1Ht34x377j/n32rZq5IkrLa9T/tcW+9bWi+iM5py+IomVut1PUbBJthE2Hc9FuTxmnoUeWj7Yv9YxCQCFwOwQUQTr83tJa+d0vmyr7yoyJcFjWwWmMFuTQVFIEqnNRCtdPcg84DWFwW6NRtXmJKMQUu2wmElbMQYrPXKT7zRcFmjL95yPiTXqTzkVLwmocj/fFqb1BOJsUMECQUj26Hpcy1uEqU+xzwsRKgrTXqBPFmUaDIHUaI9BjjIK72oi+jhZliH67cWMUXmNAOnhhcMpCSfRso1+l1WoFg1MqsEiEypRFSYQOFaBOxgB0rI6ZuFHlRJ9V/ia9E5kOKpVtxJ22BEwZJakjU30HXyf1WCGgEPAgwH6M/RbVhUy3Zpsh0TZU/6YwmxgI8Now+4Be1OzziouLxViTlpYmiFAqQuVYM5WIzrsZZ0gOE6/RXFikibVqHHDgQncvfnag1qFZK/9j+EGb+qRCYIIikJj4KXlkPyrFfVpi4v1aael9Wn7+p2+stpq3nrZW4+3DtSjuuOSpkyC8SZ3ogwt9Imr56N/Ro9lG1XcrBKYuAooglX3SnW+zSh/XbI1PafnVz/3eegQnzbvRZ1kPl1GvFKTTWD35SYjEqfpeqkf7LDFIXzYDuxc/h7jls5C8YrZQj5IgzV6zEAlLX0Ba4KvY894sNO7xR2u8H04neAjStuQgtKd+mCC9Rg/S3HChIJUEKSvYc3WY9RipKva0B3Aejkf/8TJ0dpwE3EwfU39sjPbgRwUiiQQqq6gIZboiCToGp1SpyEq+JPPkqojQj1aHHyrYlcE8caPKie9hoE8iNCkpSRSkKioqxrFjRwURTZLgViToUCqr0b431PcrBCYjApIM5dZ7nYznMtGPWWJ9J8fJvk3asHCs4aQbvTSZLk6PUI417DPZX8q+U/argx/L56frlhiNdiX7GwSp24EupwMLyo5d1wyl/3jnwZp6p0JgCiGQV71Ay6tza+Zq/MRYirCqBjR2dUFEKi433E4XXHDQpfROukP1HoWAQuC2CCiC9JP3npbap++31v65ZiyLWGE1o8u0Eb2mMMCgQ69FkaRTlfxT5/Xxatp+cyTOJa/D7oHq9QnLZyJ15Syk+85Fuv98ZAe+gu1v/xaHYxYLgrT8g+U4kbAGZxPXCvXouZS16Ehbd0NBSnKUCtIuQwS6jbobKfaSIO03e4qijUSRpmvmTXDV58HRXIqujlMAU1jUMiwEvMk07y/g80zLY2B1+PBhUcWXalCmcDM4ZToiA9HpGnR+0vMmXjKFk5+VQbynGnKUIENZLInK2+rqapEWTzWoVLZ5yBvvK6T2FQIKAYXA5EFAqnM5tngvfP7Klcs4evSo8Eem1UFcXJwYa6h+/KR9rXr/zUk5jjmccKPSdjQXcUXpQwqXsDzyqz3e/4Sh5NefPGhTn1AITH4Ensi3v/GkudylWapPiEJO5gr82FKErUdb0d3vBvrcopgT24taFAIKgbtFQBGkd9xrPmQu/7GWU/kfD+UW/0YzVf2tZq7s2mRIhsMQhj4SpLmh6DErglQRiR9PJE4ZjAaKMvF8mKLusMSgPPo9xL37e+xZNhN7V85GxsrZyGKBptUvInP1S9jxzjOo3u6LpKXzYV77Gk4lBaKNCtJkVrCXBGkIrmSECHKU/qOCIDWMPEFKxSuPvc8Qjp7SLKCpEO7mw+jraFUepHcxtrB4A1NM6cVXUlIiVDr0sGSqIkk8WbxCqhq9ST4ViN4MRInFYGyIH9U7TIuPjIwUgSpxTU5OFspb+uRJr0N6tQ5epKKNz38S9dXg71GPFQIKAYXAeCNA6w8WuGJqfFFRkfBJ5qSQ9KLmGMOVfSb7UzmJJLdqvLn1eDN4rCGGzD5gdkd+fj5YDHE0FxeVcCLF3qOI29R8uv8vDIf/U6Qc33Hkpt6oEJgiCBTUvK0dOoEnrNW9jxU2QTt0FJqpAvcaSvCLQ+XIbu8Q+lEpIPUoSb3UpDd2uXPjwWg2YfXdCoFJjIAiSO+s58zKf/zJA/VntAOteHq/Hdq+Znw9+yBqczeiy6CHOzcUbkPojQJFI5X2O2WINJV6f+PemCrXlOSiyxiBflO4UFC7jGHos2xAlv9cxL3/nCBI41fOQZLvPGT6zoNh1XwkL5uBpJVz0LBrFdL8X0LSynk4uTcQ50iSJgeL9Prz6etwMTMEVzPX43pWKLqyw9CdywJNOuFBKv1HqSIdroK036SHw6gDDKFgYalu6xa4mg/B3VwEd1M5ejtOwuUWf55P4s797g5dEmlSDcotVypzuGVqPAm469evC59KFksym80iLZ4BKQk8EqEyMFWB6IcDUW88GIh6P+a+fI74kSTlSuUTbQdYLZnqnVOnTomU0bu70urTCgGFgEJgfBGQ443ceo87HGtIhFL9zuJwZWVlyM3Nxa5dO7Fhw82xRvaZg/tS9fjWY48cW4iR3JdjDbM7iDOtCOhFzcyDMV0ohBNVaJyCzjGfasf9edXQ8uybNeDeOwve1LsUAlMEAUvpI5rJ/iPNVvfDh0z2Xz1gLPvlE9bqrAdNdrdmtru/lXsEfyhrwLHOHvQ5XXC4euFEL1jQSVj8C17UBbj7wdJnalEIKARuh4AiSO+s57QWffFRW9UJzVSDrxmPQMuqwL9mmHDWsAHduTo4csM8KjRTBEYi3XeqkGjqPKa2mtRpDEe/KQJ95gg4zRE4lxqMuPd/j71Lnkf88llI9JmDFBKk/vORu/pF7Hjrv2Fb/0cc3bUKxpA/IPb9GTi62/+2BGnnKBCk8r4kOdpj0MNRmgpXy2G4m4qApmL0n6qD41r7tJ9lZbDK4JRFR+gRSpUOU+MZNCUkJAg1CYMpknhyZZAqAy0VmN46MJXYEC9iJ4N7eoTSD08qQkk8U6lz6dIlcR1kSqn3sM7rpBaFgEJAITBZEZCTbvQIZWG++vp6FBYWismg+Pi9IvuAfaYcZ7z7TNmXqu3txxuJGbfESo41qampKCgoQE1NzQ0bFk5+8prIRY4xciufH9WtJEiZZO9yo/zyNXw/r7pVM9f8g1bY/P/4+fnd+1BezetaIm4UuLmzgE69SyEwNRD4Yl5N+ueNFZ2apbJXM5fjO4YifNtWhND6VlzpcQBOEqJOOAAwn6ifUQ3bleJHR7XrUl8+FRBQBOmd9ZLWoi/eb6s6cZ+xEg8YCqFllsEnIwlXs/XoygpHd044Og3h6DRGoI+pxkoxqTCYFvdAOBwkSE169JqjUaj7E3Yt+j3ils1A4opZSPGZg3S/echc9SKyA17Gjrd/i/Ity9ESuwoHdYuQsGw2SqIW4VzKOpxLCRb+ox9RkOaEf0RBKlWkLNLEtjacSQknj9kUhZ59u4Cj++FqLharu+kInM0l6DvbMKUJUgY6ciXpxrR4+oNSKcLU+PLycpFGx+CJHqEMqjzeljdVoZLUY7AlidHpHKSSGJbnL7HhVq4yMOX7iCk98Vg13mazCSsC4k4immqpwYsMTL238vrJ5wZ/Rj1WCCgEFAJjicDt+iISbhxrpBr0zJkzwiOUCkX6JLNwHFPjOc4MlYEweOLNu7+V/e502g4+fznOyC2xYNYBxxraDtCHlQUQqcBtbm7GxYsXRVG+wfeH97jifT29nx/8mVF57BIZ9nCT0XG50drVi1/sb8R9xopz2oEG3G8oXfKlg019mqnqs3cWyKl3KQSmFgIkSB+0kCCtcGmWSpdmrnJr5lp8Lbfs+oy8sn7D6XO42O8EnG643A44hKOvW2XYj0qHpb50aiGgCNI76y0pbbdVnfh0bgm0nIN4KLUYienbcD0zGFczQ3E9KwLXRaVtj5J0OISNIlWnttpyKl7ffnO48B7tM0Xicq4eab6zsWvJ84hbNhPJK2aJx1l+9B99CemrXxbK0vpdfmiN9UfJxuVI9X8FOf4LcCZpnUiv70gPwYWMdbgwkGIv1aODU+xvEKTDJKGdpgiQIO2ybEJ/tRGu5iK4mkoEQepoKUJvSyn62pqmHEHKAJVEKFMVGZxSEXrkyBEYDAahCGVwyqCLAdZ0CjRH8lyJHYlQ6a9KTEmEZmRkCJUOPUKlIpRVlaVlgXcgOrX+yFBnoxBQCEw3BDjWUIV4+fJloUqsq6sTxZJycnLA1G0W5aOCUY01t1d93m5skmMNxxuO2yRCiW1WVhYOHDggCvNxnOd4z0yQSTfWuCGUb0Ls5nTjUp8DM/Lr8DVD+VUtr7rvHkPp/qcLGs9/Nav0oTsL5NS7FAJTC4GH8+s3fjqvLl+zVrZoloqr95rsXT802B2ayX5dy6twP20uxh8P2nGw4wq6ONHgdsDtdqgyTtNtQFbnOwwEpiNBaqz9p4f2tyx7vKAu5ot5NdGfz6uN0fLtUdq+hnDNWPU7zVD5W81in6HlVeo+n1cd8/k8e9RnbHa9Zq48+WDOIWjpR/BIagEK06NxOS0AlzLX4WpmGEjm9OSEoic3HH0GKkl16Ke6bYDEkdupSJSpc5qu5G4E3Eam10ejJT4AsUueR+zSGSK9PmXlbGT6zkGO/zxkBbws/EazVi9EU+wqtMb6oma7Lwxr30Ti0lmo/GA52lPX42JaCC5lrMPlzBBcywoVbYrkqCRI2aao0JZV7Id73wmC1KhD1/5YuI8eEopRd3OpIEj7W4rR3VKBnraWCUmQeqs4bkWqMRCiXxjTsulTydQ5pisajUakpKRg9+7dQlnCAEsWsJDqxtsFZOq1m0U+JAlKDKnSYfEKFqKi/QCDU7vdjuPHjwtFKNNGGaAOXryv5eDX1GOFgEJAITCeCMjxRfZTQx0Lxxr2b1QjcuKHliDs/zjpRpsQ2oVIItS7z1RjyU1idLAS1BsbSYLKcZpjjbRg4Xh+6NAh1NbW4uTJk+Ia3OlYI6/tUNd0Ij1HctRFBxkX0ON04e3CBtxnLO/XzBVuzVLheNpW16YI0qlF+qmz+QQI2BrmfyqvoeDx/NqaL+VVN33ZUlOn2ey1mrUy9h5rfbFmqc3W8qpPfiWv1OFnb0LjlU6PHyk8JZw8Hr8D+wMN/4Zh042didQjqGNRCIwVAtONIM3P/7Rmrd734L5jex/Pq6v5Ul7d8Yfzaiq1fHvPF8yl+I65DPdbqqDZ7NAKqrlWPVpQ3f6otRr35JTgocx8aEmV+EHSXjSnhKIjZS0upAfjcvo6XMtYh86skBukjqeojF4UlpEFZe6W2BkuIaQ+N10JzNE+bz3cxjC4rdE4GPE2di+ZgbjlM5C0YjbSVs5Blu88ZK2aL9Lr9yx6DgfD/oiWWD+0xPng2G5fHAx/B0m+LyEz6A2cTQ3F5fQQXM0IFuTo9ewwdOWEi5UEaa+BqfQ3z+duCqEJ71SDDn1lWXA0l8DRUgrHAEHKQk3c72s7NuEIUqpyuDK4kftU6TA1nsUrSITu379/wLctXihKGGwxMOXKYMs7+FL7N4PU22HhjRsVoVTpsFCSDE6JPZVSQ6XGj9VQrn5HIaAQUAiMBAKSEJVbOdbI7IPW1lZBhO7bt0+oFZm+vX37dqFiVGPNnY0pQ403HGe8V2LKsYZEKDM96MtKCxwqQjnWTBaScyTuSX4HiVJ95TFopjJ8L7cSmrUMDyuC9BOwaeqtUw4B4N6vFRZ+RrM1PqWlF/8vzdrypHak+kkNuP/ziYWPifO11PxCs9Uc10yV+HdrKXY3tuJ8Xz9YhrbPxaR7ryJOA/akghtVBOlIdV3qeyYlAtOOIC19/LH86sua1Z6vFdSVa/n1DZrVXv6T3KLuf94ah19v2Ym/y94PzVbVoFmqLmvW2jbNVJn2WG5xj5Z1GFq6DVrCIbwbuxUnE9ahLXmtSA2+mLYWl9ODcTUjRFTeFmpSg26g8rZH8caK24ogvUlwKdJ2KmChB6vZX8kIRfrK2YIg3bt8JqgeTfeZi2y/+cha/aJQkNJ/tHLTMhyP9UdzvB+Ox69GWcxiZAe+gSSfBajZ5ovLmWG4wskG2laMJkHKYmqGCPSXpIr0+u7jdvS1lHs8SCcoQUoFIlU6LS0twkOMXmJM22YAJVU6Uokig6yhgrDp9JzE4+POWeJFlU5kZKQgk5kCSk88i8Ui/EFpR8B0RRKhJKV5PSRZLcd++Xi6Ba7y/NVWIaAQmDgIDLcfovXH+fPnhRc1/UHZB9IrmWMN07ipCJV9quw7uZXPqe1HSVI5Fkm86LMqxxoSoVTb0oeV3t/0oj537pwgQjnWUKUryWreXXJ/uNd34tyhn/xI9ja24h5DCf4it9KhWcsvPWyrVQrSKcf6qRMaSQS+mlf7n98taAKLTGvmatxrq8SvDlQg41Q76HbPGp8u8c/DiMoaTjdLtH3ydqo+oRCY/AhMN4J0f/kTX8yr6tLMZee1vBpoVjueNpfgl7vSMFMXjRd1EfjXTbvwo8x9nV83lvVrZjs0Y6Xzvqwjbi3tAD6TaIEWZ0LazmiciV+DUwlBOJOyFudS1+LCIJKU6jdPanAEpGeiVJIqcnAqkIPqHBxUdJqjUb91OeLfexZ7l81EAoszkSD1nSf8RbPXLET6qhex691nULvdFy2x/mjZuwon9gagbpsP9oW9hbRVC5Gz+mWcTeIkw/obkwwytV6qsftNnqJMVI/elYJUeJDq0GvbAle9DX3NZeidQASpDHxIiFKlw+BUpsUz+JRqULlVAelHA1KJiQxM5WOpcOKWz0mVDhWhTA2lSqetrU1UjCcJKq/F5B/s1RkoBBQC0wUBSaJJ9efgfoykW3d3t5jwoQ1LRUWFKODDonwca7zT4iWpJ/tQtb31eONNFHuPNRyHONbQhoU+rMw+4KRbR0eHmHCTJOh0uT+He56Hzp7HU6YSfN9Q06dZy889oQjSkeTS1HdNRQQslb/VDtVDs5SDnMa9poqzLOb0WG4Flh2qQ+OV6+iHp4CTA27hTypJ0uG2U/U5hcDkR2CaEaSf21/+xJds9i7NWNWnmarxXVMZ/iEpF7+N2oj5uhgsCIvCLP0W/CJ6O/4lzYrvGkqhZZfCQ47a8L3dBjy4JxPVW0PRGrsSzfEBOJkQgDPJQWhLWYuLqWtxJe3DStJuFm/KDfsQSaoIUkUuToV7gOrRbmMUbEGvIP795wVBmrRyNlJ95yLTbz5yWL1+zUIk+8xB8oo5OBq7RihIWxJW4XRSEFpiV6Mk6j0Ygt9Ess+LKNa/LdSjVGBfzwoVEwySJO0z6iEJUmJ3NwSpw6SH06gDjOHoMW+Es94GR0vZhFGQyuCWKhKqGhlcSaJPblWQeusgldjIQJX46fV6URWZ6icSoVRFnTjRiuvXr99Qg0rMvVWgg0mFyT/gqzNQCCgEpiMCJEPpEVpcXCz6wNjYWFExXo0jtx9H7hQfjjdUhUZFRYmxh1kd9KNmUT4S0BxraFFAIpQKXe9xZjrej8M95+bOHvy1pQzfz6HApdz9pK1aKUinIqmnzmnkEDBX/JVmrbr4JWPZhT8zV+JBSwWeNFYINSmtBL9rK0VUaQMusLCeIEhVbv1w+yf1uamEwDQkSL9tq+m631gFzVyJf0zLx3/EfICZ+mjM1m3AHN1GzNFtwFzdRvw2cht+Gp+DR9ILoKXk48t7zLh/Vy7+fOcuHNsWhKZdK3Bszyq0xq3ByYQ1OJscgPaUIFxKkSTpOlzPWo/OnDB0iQr3Eegx6tBrItFzs4CT3J8KhJk6h+lF/DrNkWhPWY+kZTNE5fr4FbOQ7DMbaX5zkek/H7mrX0Ru0CvYu/h5WIJfQ1PcGhzfswon4tfgTGIQziauRf0Hy4V/aWbQ60j2mYu6HSvRlb0OPdmh6MmJEDYVPUb9jXYjydG7IUjZ5kjuuo3hcJgi0GOKgaM8G+6mQribj8BxvHygir2oDSDtzMe856e3KAOv6U6KSrLTO1jlc3KlUodEKF+nSoeeePRtY2GqhoYGka5IguBOFm9S1Hv/Tj6r3qMQUAgoBEYDAfZFJNVut5CAY9YBi8NREWqz2URRhZfS+AAAIABJREFUPk4MsY8keUcSj32ld5/qve/dx6p9D3k6eJzxHmtow2IymVBUVIRjx46JonxMi7/dosaV26Fz+9cuO5z4u4IKfMNQCc1cjkfyqqtUkaaR49LUN009BH5UivseMdcGfqWgMfUJW02kVlAbox2sSdYKKjdp5vJXNWP1u1/OqzX+bX6ZM7a1Hd1ON+B0we1yoW8gBR+sluZmMSfuqEUhMB0QmGYEqXbw4MOater4/RY7/i67CL/YvAczIqMwWxcjCFKSpJ7V8/i/o7bip9tT8GhcNh7ZkQ1tewYWbIpB4xYf1G9fioadPmje7Yfjcf44mbgaZ0iSJgeCnqRcr2QG41r2elwnSWqIEGuP6aYXqfQk5VaRiwqDyXcP6FGxYRFiFz+HPctnIXHlTKT4zka631xRnMmwZiFyg15F/KJnURyzCC3xq3EibjVOxQXgbEIQziUHo3W3Pyo3vg8bU+0DXkea3zycil+Fnpxw9OZEoM8QISrX99M31BghlKN3m2I/FM6dxhh07dsNV2M+nMeOwHm6Fv3XL8Pl7BNm5mI4GOOJVQa8rFqrAlVPoCqVtEz/JBEaFxcn7AeYGk8ilOQAFTqDFxWQDkZEPVYIKAQmOgKy35LkKPs2jgldXV24evWq8ERmYT56V3JSiP2iVDFKCxE1dtydQpRe1CSYia8szEcfcHpRy+vD+8h7f6LfV5P5+DhF8O+Hq/GUsRwPmcrwqLX2rCJIpx6pp85ojBEwnfvs/baa1qeNxXjuYCnyL17BdacLcND/2AEXjUoZ/9x+jm4ydy3q2BUCgxCYbgTp/vIntP3VXd8wFOH3W9MwO2IzZuv1HyFIn4uMxjNRkVgYsRGzIrbip5t246ubE6BtjENkZATqYt6Ffeti1G9bgaM7bpKkp/auRltiIDqSg3A+NRAX04NxJTME17JDb5Ck3VSRGj2FmyRBSkXbUKSNek7hMnHvAT2uZoUjc+VsxC55HnHLZyHJZxZS/eYg3X8eslYvgDHwJRiCXkXce79HDf1H49cI9ejpvVRce2wpziYF4dj2FSLV3hbyFrLWvA7DmlcEgdpj0KPPEA6nIcyj9jRGiHYyGgSp00gCVocuyxb0lqTBdXS/8CZ1dV8QBKngRseYIGXQxcIYUsEylYLdoVSxPE8G9vJ8SQ4zVZEFLFgohKnxVOmwgEhnZ6dIVRwqMJXpixzthnp90CioHioEFAIKgTFDgH3S7folvsY0bPZxslgSU+OpVKRiURblYz8p1aCyz2S/Kven0ngxkudCfDjOyJXfTSKUtgNpaWlCectiSSRCL1y4IAhp+lEPXryvoff+4PepxyOFAP8Ac+PNyiZ82VgGzVyGr9pq236UVfrQGNNJ6ucUAlMKgcfNDV/9iq2yU7NU9mmWSvxvU7Hbr6zeXX+tG5SIwN0PMIPho/qDkWrc6nsUAhMMgelGkBbWPvZofmXnP8Xn4AXdZiyMiMEcnSe9/qZ6dAOe10fj2ago8fpL4RvxXORm/FvkDjyl24DUiECUxryJ8o1LULd5ORq2+eDoDl+hJG3dswokf84kBaEtORDtaUFDk6SGcEGSSqJUEaSKCJ24ROgtro05Ek27/IQ6lOrRvStnCfVomv9cpK+aj6w1L8Ic9DKy1ryEpKUvCP9REqQn2T4GLCnaUoLQkRaME/GrULNlGY5ELYI19E/ICnhdpOefSAhCtzEaLAblMjAd3nMso0GQMt3eJVLu9eI3e/O3wlWaCtfVk3CKCo+eFJOx7sHNZvON9PGRDBLH67u8CVAeg1SD7tmzBywQQiKUZAAVoWfPnhUkwVCq0LG+Dur3FAIKAYXAcBHwJtC4z5X9Wk9Pj1CDsjAcJ39IzOXn5wtlPIlQEp5UhcrU+PHqtyfb75IE5TF7jzfEkmpQTjpmZGSIolRyrGlvbxdEqPd1Gu61Vp8bLQRIkDqhrz+Jr7E+hLUc37cqgnRKMXXqZMYHAWPdV7T9NRcfM1Vd+GFuLb5psF/VTCW937dVYdvRNnT0OOAE1/7RatzqexUCEwyBKU6QPmgt+dZn9tf+RDNW/uSzlppffNlc8ftfpuf3/CZqK2ZGRmGuLhqzdFsGpdd70uzpRzpDvxEz9RswL2IjXgnbjH+LjkRquC8sMa+iTL8MNdFLUbNpGRo+WIHG7T44tssPx/es9qjkkgJwNiUQHQPp9pcz1t1QkrJoE9eeAaK0j9XAlYpUYTCJ7gEWTdoX8jrihXp0NhJZnInq0VXzkLl6AbIDFgqCNM1vPjJ95+FYfCCOxwfgdEIAziZ5PHvPpQahI30t2lLX4misHyq3LEVh5Luwhv0R9CRNX70QNdt80GvegH5jJBxDKEi9CzfdTRvyfI8eTpMeLmMEYAwTv9l97LAXQTr206fV1dXCO26yBag8XqlkosqJgSrJUBKhmZmZggSgT55U6dAjlMpPqf6UJMLg7QQbQdXhKAQUAgqBj0WAZOiVK1dEWnxdXR2OHDkifJKpCCVpN1j5KQk+uZ2M/f9YHrP3WMPxhopQjjVMi9+3bx/sdrvwZqUilB6htxpr+LxaJioCLsDVh7ST5/ENQwk0Wzn+0lzfrhSk48OpqV+dQgjklj/xqbzGMw+ay68+uK8Kmq3qomat63nUZscDebX45/01yD7Zhi6nR0nvSaYb45S6idotqeOaoghMZYI0P//T9+2v3KXlVdRq1obT385ruPY3uYe6/nPDDszSbcCsAd/RWbqNtyBIN2CmeB+LN5Ek3YDnI6OxKGItdkatQGHEe6iIfAf26KWo3eiP2q0+aNi5Es27fNEa6y98FM8krvF4kqasxeXUYFwRJOl6XM8OFYWbuoy6G4WbmG7fb77pT6pUpYo0vhvCb6Q/22+KBKu/CyWnORLnU9cjcdkLonJ9worZolJ9mu9cZPnPQ86aF2EQBOkrSFoxG9a1r6A1bjVOxq/GqcRAnE0KGFBYr8X59HW4kB6CjuRANO/0QdWWZSiKeg95Ye8id90fkBHwMooj38WltDC4zJFwGCIEicnz6zPp0WuOQp8p8kMV7odz7pIglZ91miLQa45Ep90Et7sXnj8LPppmN9ojg6xkP5bB5sf9FoN5rnwfA1MGpHLlY0+hpHhkZWVh//79omAIiVCqdFjNl+mjSqkz2neO+n6FgEJgPBFgH0dfZGYB0CZk9+7dgrhjHynTuyWxx+3H9bvT8XXvcYYYcZzxVtNyrCHJzIrxBw8eFESonHSjRQFT42811tzq+fG8Z9Rv3xoBlohxuV2wt1/Eo6Yjogr3Y/l1JVpp6X1TiKpSp6IQGHsESs8+9PiB5hc0U9W/aPtq5mrW8r//hqXmF39mqfqdtu/Yf2rmyuanTWWYX3QUh9svo8ftFJMVYqJJFG9yCYtSYVLqVpNMt+7F1CuTB4EpTJD+qLT0vs8U2DM0S0WnZq50/thQ3PVfH8Rjpn7TkISod4r90PsxeD4yRniWrggNwq6INTgcvhiHo99D0ab3UL1pCY5tXoHGbStxbKcPWmJ90Rrvj7MJa9CeuBYXUoJxMc3jSXo1a71Qk3bmhnsKNxlJ9nx4VQSpIkglWTcRtiQhSZA6xb0aiRL9W9j9/u8Rt2yGUI+m+M4V3qM59B4NWAhT4EuwrH0F8e8/h0P6t9Eavwr06KX9xNnkQJxLXYv2tGCcTw/BpYz1uJwWLPx7j+30g33LMhRHL8KBiLdgXf8GDGteQn7Qazi6fSW6jFFwWKKF2pjHQu9QsZo8/qQjhRUJUq7dRQlw9V8bIEjHXkFKZSWVlxMlOPYO6HlcO3fuFL5tBQUFqKqqwunTp3Hp0iXwuL1926QylIOjCkwnz58I6kgVAgqB4SHAfo4eolQzsv+WZN9E6csn8nFwnCFecryhHzU9QpkaTyKUKlxasFCVS5sCKnSJt1yVEnR49+xE/hRpF6fLjdOd3fim6TAettRDs1SEafn5nx57Rkn9okJgGiFgLH9Vy6vp18yV7r8wViCkogWtXb3oE3XuKRzh9AVEnMQkfKUtncg9qTq2O0NgChOk7Lo+a60O1PJquz9nKcE/7E7FgogNWBDOtHpZrf7Ot/N00Zipi8Fz+s2Yq9uIP4bpEaVfDVvkYlTr/oiqmMUo2bwCtR8sR8OOlTi6ywfNsb6iavfZvUE4l7QWHanBuJi+Dky3J0kqqtvnRqDbEHEz3X6AKB0pokd9jyJaR+IekKnsJO6vZOuQuuQ5xC99AQkrWJxpDlL95gnv0dzVCwQ5Sv9R89pXsOvdZ1C+ZZnwGT2dsBqnhT9vENpTg9FB9WjGelzKDMWVjFBczliPM4mBaN7lh9oti1ERswhH9O+gYP1bMAX/EYaAV1EQ8oawsugxRcNliYLb5PEOdVKBPZCCf7fnK7/HbQxF774dcHWfHzdvcgZ+DAxHI7hm8CkDdxmIyqCUCidZEZmv8RhycnJEamhjY6MITlnJl0Qoj1EFpHc25Kp3KQQUAtMDAZJ1VDGyAvpEJiPH8tjk+OL9m1SFRkZG3rCSoUcoC1KVlJSgqakJ9GeVRKj3RNvgu4h4y8V7Xz6ntpMbAUGQOl242u/E/2c9gm/lVkLLrzmlqSJN04ipU6c6LgjYqn6oWaqf/YKl2qiZKqFZ7Ph7Wzn2NrTimtMpbMjcrj5BkYqK94oindydrTp64XftcLvw6wN2jEubG/UfNVX98ZsWu+tfE434n6gtWKCLxNyB1PqhVaK3JkyZZk9f0pm6TXhB71lnRUYgOiIQB8NXoChyEQ5vWorKTUtRs3U56ravQANJ0l3+OLlnDU4nBOJM8lqcSwvGhdSgGyQpK9x35Yaj2xD+IZJUKUgVsXm3RN/Ifl7vUW2aowRBuXfxc0I9mrSCxZnmIo2FmVbNh2HNi4IgtQa/Akvwq9j57jOo2+WPU3vX4HRigGgDbclBQj0qCdLLmaG4mhmGa5lhuJIZio6kQDG50LB9hfD4LY16H/v178Ea+jZMwW8iZ/XLsAS+grptPriQEY5ucwyclmi4zCNzz7jMerAQlMMcjfM5Mei9cJJ1HMdlWpSBHj07vQPKkdiX5Kh3ajyVTiwMwkq+LBRC/1MGpwzy1aIQUAgoBBQCd44AyTxOHnFiaST67Mn6HXLyjZNuHG94HlSE0iM0PT1deITW1tYKCxaqQRW5eef32HR6J/8G63e60e8GFhwsx1/mlEPLqzmnCNJRj6TVDygEPAjkV0RptlL3twwV+EGuHfcYyvA/BRWwXLiKq6LavQOgT6nXZNV06qPUuU4lBKaSgvTAgS9oeTVzvmS2r3rKWh2tGSpnaabyPf8n66DjvyK3Y74uGs9HReIFfcywUuzpVUqClErSuboozNJHY17EFryki0JARABMumWoDHsbpRsWoWzLUlRuXY56ptvv8EPz7lVo3bMapxJIEAWhIyUIF9PWCpL0ykC6fTdJ0lySpBHoNeqgCNKRIbtGliScvsfEdHZi6crbhFy/uYhfMgN7l89EEoszifT6+cha/SKMa1ic6SXhO2oM9KTYs0DTSU4QsHBZ8lq0szgTJwrS1+FiRgiuZK7HtawwXM8OR1dOODqzQnE2NVj4ljbv8EPt1hUo27QUhTGLkR/xLmzhb8MY8idkBb6GTP8XYVqzEFUx7+Ji6lrQK9VliYHLHA0nbQGM9CflsZPwJMk7sJqlb6nnsdMcCaclCk5rDDpzdTgZ6499IX9A0oq5OFlT7BnvbwpUxnQUYJEJSWjeLkj2fo+34lSqdmSAyiCVZCh98egReuzYUaHQYUq8d6oiT5LBqgxYpXpHPh5TENSPKQQUAgqBSYSA7CeZEu7dN9+uD5+Mr3mPNTx+nqv3WLNt2zakpKSI7IPW1lZcu3ZN+FDLsYaXlFh5jy98LNdJdMnVoY4iAiRIqejhElDZiK8by6EV1NZqubkPKP5KIaAQGH0EvljYEnW/qapQO1R/RcuvdD9gtbs1Sx2eNJRj8YEKnOyhihTCipT/uT3SEs9z/H8ghmIrHqdw6uaxqD2FwG0RmEoEaX7Dj7WCugufstqbv5RXV6NZ7Of+0lSG32yKwwzdJiyIiMYMfbSoSv9J1aNDvX9ORAwW6KLx28jNeEEfhaDwNcjRLceRyHdxJOY9lG56H7WbV+DoByvRtMMHx3f74cQeKulW42wSPRiD0ZHKIjXBuJy1DtezQgU51J1LglQvSFLlSzp9CcmJRuy6jeFwGHVojV+Nne/+FnuWzxLp9cJ71Hcesv3mw7B6IUwBC5EXtBD5615D5pqXkb5yJk4krcXJpCCcTg7CueQgnE8NFBMEl9JvevJ63/9sA91ZYbiavg5nE1ajOdYPtTuWo3rrMpRvWoyi6PdwSP8ubOv/AHPImzAEvYbMVS8hzfcl5K55GfvWv4nSqPdQu2WZSNc/ER+AtpQQtKeFCcXp+YxwnEsLxZkkkrBr0LTLD3WbF6NE9ydYg15B5qqFSPV7CekBryM94GU0FecOVL29bW86Ki8ySKS3JwPOWwXPMiDlVq4MWj3FkvaKYkkHDhwQ33Py5MkbZOioHLD6UoWAQkAhoBC4gQArqA8mEW/Vl0/U5+UkG4+PY5Ecc7jP10iCJiQkiGJJhYWFNzxCWZSPRKhaFAIjg4CHIE1vaYNmKcZ3rTXnVBX70SfG1C8oBAQC+ccf1XLLn9BslU9p+4898YCh5HtP59Wc0syVjZq1Gv8n5zC21LfgZHcv+l2uATWpC064xcqnKC71JOOPTI+gvkUhMDoITCGC9DOWqr97wFJ9TNtXC81S4v6+sRi/3JaCF3Rb8GL4RiyM2CiI0pn6oavWD0WC3u65WfoY/C5Kh99GbcAz+o2Yo9dhWfhaJOtWoyT8HdTq/oCize+j7IPlqN+6Akd3+KBply9a9vjjZPwanL3hxRiECySKMkLQmR0GQQ7l0pOURKlnlUSpUpUqwnS8iFOXMQL95mhYAhdg75LnEb98wHuU6lG/+cjxp3r0JZgDX0Le2peQt+41pK3yqElPJ6+96T2aEoQLaUEgOUov3iuZIR4/Xq8Jgh6DDn305c0Nx+XMEJxNCULr3tVoivUX/r7VHyxH+ealA0Tp29gf/hbyQ/4IW/CbMIS8iczg15Ae+AqyAl4Sqf/pfguQ6fci0n3mI81nnlh5zFn+C4UCldvsNa/CEPAazGtfhyX4DVhD/gBb+FsoXP8HHDUlwOnuQ+/g2dDR6ZU/8q2syks/UO/gmQEqH7NQ0o4dO4TPHVPxWSyJATkLWHR1dX3ouwYrdD70onqgEFAIKAQUAiOOwIkTJwSJOFlJUjnWMOuARflIhGZlZYnsAxZL6ujoEIWSBgM3WBU6+HX1WCHwSRHgPUVlWuWlq9DMxXjCVnfmq8qDVLF3CoHxQSDj4MP326qaNFP5Vs1WC81aAc16BP+YV4qsUxdwtc8JepI63A6x9sGBfmpH2YyVhPSTdn/q/WOKwBQiSB+y2X/12MFmTwO1FOP/xmfhef0mLNDFYGHEJsyP2IxZuk3DKtB0a6I0UqhIF4RvwgzdB/hd5Ca8GRGKeJ0fisPfQ3nke6jYsBTVm5ejbusK1O/wwbFYP5yIXY3T8YE4mxiEtpQgj4p0oHDTtaz1YHV7ptuTICU5yq0iRxU5Ol7kqEitN+lxPj0MCYufR8KymUhaMRMpPnOQ5jcPmVSPrloI45qXYQ58GfkkSENeR6rfAhSG/xFnEoM8qunkAJxP8ahHSY5KgvRaVuigyQHe8+Hi3udEwfWccFxKW4dzyYE4nbAGLXv80LjTVyhKKzYtQWnMIhRHv4ci/Xs4HPEOCsPexoH1b2F/yJ+wb90fYVn/Fozr/iTS8s0hb8EccnPfsv5tmEPfhjXsHeSFv4t9Ee/gsO5tFFMJvuF9VEQvRqMhAQ5nD/rHoVQTSc0LFy4IIpT+oEyLNxqNIl2xoaFBEKFU6fT29qpCSWM6eKofUwgoBBQCH48A+2+q+b0nuCbKvsw4oO0K1aBc6Q+6e/dukRZvsVhQXFyMo0ePCo9QjjV9fX23HWs8JNbH46LeoRD4pAiQbHHBgbaefnzNVAItv75Y21R63/iwQ+pXFQLTHAFj7WPaPvspzVLR8QNDFb5ptEMzVeEpgx1fN5Rg3pFqHGm/BIfDDfS74Hb2i/aruNFP2vOp9489ApOZIAXu+UJp8yOfL6x9TMwgGsv/X81S3fdFYyX+NrUA/xO9HXN1kZilixHE6BzdJszWR2K2LnpYHqSDSVIWbXoxYhPmRTBtPwqzdSRJt+I5/Ua8ER6KjfpVsOkWoVT/HspjlqBq01JUs3jTDh+07PTHidhVOBUfIKp2s2hNB9OO04NxKTMEV7JDP0SSSiWpIkkVSTpeJKnLHIXC0Dexe/EMxK+YhbSVM4T3aJrffGSuehGG1S/BFPAKLEGvID/4ZRSsfwNJK+agctNiQY6eTQ5AR3IgLg6k10uC9OqAB++H1dM69JpIkEagj5MDtJzIjcD17PWCVG1PCfIQpbH+aNzpg/pty1HzwXJUb1oK+4bFqIh+D2VR76Ek+n0URy3y2F7o38WRgfWw/h0U6t8Bt3yuKGoRSqLeQ1nMIlRseB/VGxejZssyVO/0x/GcDbh+thFutwtu5oeM8cJgkwHpmTNnRGo8970Xvq4CUm9E1L5CQCGgEJg4CFDJz4JEUok5HuSoJEJlerxMi4+NjUVqaipIhBYVFaG+vl6MNVevXhU+od4oqrHGGw21Px4ION0s0tSHXqcL/2hhkabaM1rhqc9Mc5pKnb5CYHwQyDj48Kfy7M2ftVXgK5ZKPGWx4ylLNR43V7s1a41Ls1bhZ6ZSrK0+jtrrnSK1HnDALf6NRw+iflMhcKcITGaCNLf8V1/dX3fgu/m19gdsdpNWUFOpWeqc/5x5GL/bEAcWVWIhpRn6GMzQMa2eK4nM4RVpGkyQ8jFJ1xf0G/BcZLQgYudHbBC/82zkRrymC0U4SVL9IhRFvi3Il+qNS1C6fQWObvdFy04qSUmSrsaZxDVCHXc+baB4U+Y6UEnalXMz5Z6Fm6gmJUnqvY4XYaZ+d3qQtSzOxPT68+mhSFryPOKWUj06C2k+s5HuOweZ/vORtUYWZ3pFFGcqCH4JBaFvIHH5LDTsXIm2pAC0JQeK4mQX0tbiUobHe5Tp9deyQ3E9m/67YcKDt8cwoJxmoTKhnI4QxaGcJj36TXpBmPK9VzLW4XxyEM4kBOBk3Cq0xvqhZZcvGnf4oI6E6dYVYkKi6oNlsG9ZCvtmTlIshn3zYti53fQ+KjcvQfXmJWjcvNSj8N62HEe3Lxek6/HUcFwuysa1mnz0XDkHl0gJGZ95T28CVAWpdzq4jcL7xD0wYEAvsoQ8f+bJ/51wol+kEHGPBvVqUQgoBKY7Av39/aJaO8nJ0SBHZeq+JGC9yVBas/B1Zh+kpaUhPz8flZWVOH78OM6fP4/Ozs5bFuaTY433+DPdr6U6//FFgKMqJ6p73W7MyGeRpmNtqor9+HBj6lcVAlqi5ZHvHDi2+UlzxTYtzx6m7bMnaAX1SVpedeCj+fW+X847ulWz2cM0W0XzP9qKEN1wEm0OJ+B2wu3uF3GVmxbV4u/psRegjG9vpn59YiMwSQlSKkbvz7ObnrTZ8bTVDs1SeV7Lr8bThlL8alsK5kZsAhWeL4yQ3+hQ5OhQz82hOlUfhWf1mzFTF4PXI9YjVLcKJv1ylES8g5IN7whypn7LMhzdvhLNu3xxPNZfkKRnEwLQnkQSKRAX0tfiSnoIrmWSJPVU9u4eqG7fS1WdyUOWcquISoXBaN8Dbkuk8Puk92jisplIXjEbab5zkeU3F7mrF8AQsBCmwJdgWfsKbMGvYN+6l7Av9HXELXsBLXGrcFYQpEFoTxsoSjaQXn9DPSru8VB054ZBEqRiEsAYIQpD8fycZr1YSZrycb8xHF3ZobiaGYbLaSG4kBKM9kSm4AfiRPwanNizGsf3rELLbn80xfrh6C7fGyuLMnE9utsPzbt9cWqXL1pZRC1+NVoTgnA+bwe6qq3obDiCztpC9F3pGCC7FOU1sQe00Ts6ByAMFuQdwC1J8xsr/8ZzeYI3boVdrfp7b/QuiPpmhcAkQYAEo9VqvW2hvU9KnEoSlAQoV5kaHxcXB3pR79u3DxUVFWDVeHqEkgj9uNT4SQKnOsxpjQCrvEAQpEuP2KHlNSiCVPF0CoHxRCA39wFt06b7ND/cq23Pf1CswL0acI+wv+DWUvKmllfj+KapEi/n25FzqgOdDvqTutDjdsJJgpR/L8s/sKd1H6dOfmIgMEkJUlZQezSv5vR9xkqrZq7u0fLqT3/OVHbyV3GZ+J1uE16MoEo0ZswJ0rlUp+qj8fvIzXgmcosgSefqorE2PATZuhUojHwbtZHvoHqDJ4W3YftKHNvlg5ZYf0HqnN7rUdq1CyVpMK5mhNyobk+iVBZukgSpSrlX5OhokKNUajpMejhJRpr1uJodIdSiCUtfEORoysrZSPebh2z/eYIgNQawGNPLsAa/Atu6V7Ev5GXsD3tDEKSsXk+C9FzKWnSkrcOF9BCRJs8UexKk13PChJ1EV84tCNKBSYDBBKnnvCPRa4pEj0EviptdZ+X7zFBcSgvBRf5W6lqR1n9uQMHalrwGbUlcg9CWHIK25GCh3Bb2FmlrcSEjDN1HktDfsB/XjxWj52gxehsL0X+1w9NfixF8YnTd6ijGFgH+7Sb4Tt4DnPJ2u4RGlIoW75XVOplA1Dewqr/3xvY6qV9TCExEBEpLS+9KPSoJUakSZbGkpKQk5OXlobq6GqdPn8a1a9dEsSSHg9M5nsW7MB+fUapQiYzaTkYEZGouvUg32JugWasVQTqe5Jj6bYXAxyEA3POYrcr3PlPVNc1cfU4zVePbuSX9LxbV9R+52gWHi39PO0D7DPX38mTslafqMU9igvSLeTXHNbP9gmatufYtUzl+mmhyPavbgNkR0ZgTESWKMXlS65n2PkaRYbj9AAAgAElEQVSrPkak9b+g34Rn9ZvwnJ4epdvwbOQGLIsIQm64L/Ij6Xe4CJUbl4LVuOuZcr/LDy2xq9AaF4CTCQGiandHqqfSt6jynRmCzhymIN9U2Ml0+9EgyNR3Tm/itd8UKdLZ3cZw9JujUB6zCAmLn0PS8lkgOZrqM8dTuX7VfBiYXh+w0KMeXfc68kNexYH1r2B/xB+wZ8nzEARpciDOkawkaZnhIUh5X0ty1FOUbNC9PaAUJTHK+1FuP3pveshcEroe1akOvYZw9FCNmsstFdih6ORKb9/sUJHWfy0rAp3ZOnTmROBqbgSuWjbBZc+F8+hB9DYVobe5FM6WEjiPHYHzWrtnetN9M/CcqkOCOq9bIOCkOtQNl5OEqJzopv8rCVOuA3/acet0iJWG9J5p8Vt8p3paIaAQmBYINDU13ZIgJenJNHhJgkZFRUGn04GFk3bs2CEUoYWFhWBRvra2NuFF3d3dLQolqfT3aXH7qJMcQIDDaz/3XW5YW89BM1UqgvTjCCr1ukJgPBEA7v3O/vqMHx6ow9esFdc1c0Wvllfdc7+hpvUnlmr4VDbgeG+PyNHieCYn9VSnpxAYXwQmMUH6BYu9WrNUdWuWqrb/m1mAX0duxJzwaMyK2IAZug0jXK3+zgjWWfqNmKHfINLs5+gjwXW2LhIvRG4WafeLIoKRqF+BQt27KI5ehIqNi1G1ZRlqt63A0R1M9/XH8T2rcTIpACxq054aiPNC2bYOl1ndfsCrUaYh9xmnN5H3UbJM4TESmPSaotBnigSMHl/QbL/5SFg6Q6hHSY4yvZ7eo0yvF+SoUI++iryQN1Cw/jUcCH0VByP+iPilL+B00lqcS2Z6fTDOp4fgYoan0JK3elQSpLIYmSD/75gg9VxzSaA6SaYaPatrYOswS9/eCPQLi4pw9JrCwNf7jDHoyd8G97H96GsuRm9LGfqbjwBNhXC1FMHdVISe9lb093aLWc7x7bDVr48HAsyY73T04kJ3N5qvXkPpxcvIb2uH+XQbck+cQtbxE8hpPQXz6bPYd64DpRcuouXadbR1daPT4YBDkqfjcfDqNxUCCoFxR4CV7Ldu3SpIUhKhTImXBZNYNZ6K0OTkZJhMJpSVlQlFKCvGD168A0gGkmpRCEwnBDiUkkpxO5xouNINzVCqCNLxJL/UbysE7gQBa+0zmqU2TbPZOz5nqkzWzBUJmqX8smarhmapxi9t5Uhs+//ZOw/wtur769/SlgLdlJZZSoG3jPJnB0rYlJaySiCE7EVCFmTHcex4721JnnEGM4RMW8OW7tXwyPKWLa8M29l7OcNL67zP93clxxnQDJM4yU88F8m21j1S7r366HzPOYRWp+MUQModpdfS1r23resVCkj/YN54522myu2Cqdz9t7xSDEz5GsOSlRianIIhyWlsGapIxzBaLpV79HsfRy6FoucxTJmOiQoFlqj8kJvmi/UpvqhK94V1oT/qmJM0GE2Uhbg4FLu+C8PeFZE4sDIKh7JjwJykDJImoS03GZ15lMOokoubJPmcu0o5IO0JQEoO0k5DChzGVNQv8mOgc0nAcKwIGsGa6zXBo5AXNgaG8DGQIj+BKfoTmKmYKW4c1iROwOqkSVidPBkr/Adi18oY7FkZzdyjXkBK0RFyCZknXzdPwfJHvYCUzr3xEQx4evJHL3TdYEhg0LRDTGP36xIVIHcs9AmwWxbCvpkco5VwNpXB0VTGzl1NJXA3lcBBwLSxDPbDu/j4R2/bf13I8+lm9qQXlAofnK5OOJ12z/gp0Ol0YX97O4p37cLCKhvmmAvxrs6I19QiXsox4MUcEX1zRDytlvC0hhYRT2lEPKuW0Fct4nnPdV5SS3gpz4RRljVILa/C+p17sLetnd2/gz22G3A4mAuVRvPlrHpPfumFrBu/DVeAK9ArFejo6AA1xn/++ecMhFJZUn19Pfbu3Qv6m9NJpRX842CvfPH4k+o1CpB7lP6ZdLocaO1w4B5jKQek5wKo+HW4ApdTAWPFQ0JR4yDBUHezIAg/ESijtLDuNWH9hud/bd787h1S9eC788pD+xXWOYsPHofD4YLL5UanN9LKO6jFw/17zbb46n8iVyggvWvdjhsFU03FL8QSvLDgOwyOS8HgpBQMSiJASksqhioyZEDK8kjPzQF6KUbxCZSOVarwdXIw1io+Q0naNFSm+6Fqvh9r3970RSArjtnOIGk4awDfuzIaB7LjcEQdz3IbW3VJaCdIqld2ldp4c0np/EJBEr8d147eA6wtXkzBsVwFDOGjsNh/KJYGDMfK4JGecqbR0IeNgRgxFsaocTDHjIMldhwK48czQLom+VMUJn6Klf4DsXtFHPatonKm+C4H6enZum0/AEjp+XjzRy/0/UmOUnLEkjOWLhMc7RRTYV/zNbCxkEFRR3M5A6MESb0LAVJ7cwWcjaVwHN7BAekVvkck/ED5oCzpiA64PKPybqcLRzo7sX7ffmTU1uPjwrXoqxPx/3JycZNaD0En4TGtEU9rTl36aIw42+K9Hv3tRbWEF7P1eH5VLv6xKgevavMwqWAtMmx1WL97Lw60d8LOohs84/jETLtG+K9wwfnT5wpwBbpyPykjlIqSTj9xMHq6IvxnrsDZFWDj9QRI2deJwMvrbByQXk7wxR+bK9BDCtwibXj6bkOD/b68ckyzNqC+5ShzitM3IvTvvR2eLxH594hn3zjy3/awAlcYIL0nP/8GIa/iH4Kpdvb1xprjz36txgeJSRgan4BBCekYmKhioFQGpDRunw7mJP1ed+flAaeDVQsxTKVAhjICRcmzUJw2FeUZvqjK8kPdorlgkPSrIGxdHIrt34VjF5XMrIzF/pxYHNbIkPQEg6SKMwDphUIkfjsOR7veA5IK7SK5R+di6ZyB+C5wOJZ73KM5oaORGzoG+vBPIEWMhSl6PCyx45EfNx5FCROwNnEiGCBN+BTqwGHYsyqe5Y92B6THNAld5WMyHD35Pva6SLscpBfpHqV1IueoNzbAC387138HR5PsHHU1lcLVWNIFRjkg7eH9TC+5OwKjLoKRLhfrWaIWzerDR/BlfT2miib8a6UWD2gMeFhjwtOafLygNuM1tQmvq0149ntg6NkAqfd3z2iMeF4t4TmNEU9oTXhYZ8a9unzcpy1AnxwJb6zUYbTBhPTaBlQfbmGtnpRpyiqe6JtzfuIKcAWuGgW8IJTOT1+umpXkK8IV+BEVoL0jOUg75MpETK1t2nOHtvymHmI0/G64AlyBy6WAWP2IYLEdF0y1EPRWvK5fj5RN27GzvRMutxNuVydzlXI++iNuYPldd1PgCgOkvzfW3S0Ya4IFU3Xh/y01ON+NT8Pg2Dh8kJiA4XEpGJSgxCAPJCVH6VBFGgOk3nH7S+EQPZfHGKGiIqlF+EiViXBVBESlD4pTZ6EsYzasWX6oWeiPDV8EoPGrYJZJunVJBHZS8/bKSOzPjsEhdRwbuT+u48VNXVCPO2d7zDnsFFU4katkI/RL/YdiWeBwrAwZhezQ0dCEjUFe+FgYIj5h7lFL7ERYYieggMqZkiZiLS2Kz5iDNCdoKPZmx3eN1x+k/FFtEoOjBPhbc5NZ+3y7xwlN7mcCpCwq4rQMUrvn5wt5vSkywCnS2H4K2qQMdBYvg2vzGjiaSmFvKmej9ARJvWDUe84dpN32FVfLRTdwyO6AceduhK8uQX+thHu1ebhPq8eDOiMe1JrwZ50Rd+eKeFAn4gmtiD60XAAgpds8xW5nQl+NEa/lmPFqjhnPqC14WmPCE1oj/q4V8YzaiP9q8+G3pgSGrduxv7ONeUjZ2C33LV8t7zy+HlwBrgBXgCtwwQpQQSIhUqCV/u8EUrbt2zNuXvnPLxfT4Y/LFeAK9JACJmsfIb+iXRArcVteDQTRBkEqx/tFVmRv2YvDnU7mG5e3ABe8EeE35AqcowK9AZCa69//i1QTebOxbpZgqQsVChpmCDrb77v/k7tjdcPg35qq/QTJlnijocr021WF7f9QzsOwyEQMjE3EOwlJGBGbhEFxCgwkSJqgZE7SocknASlB0nOBl5fiOh8rqMwpHSOUKoxTKOGnSoBW5Y/1KT4oT5+JqnmzUUcN918EY9PXoWhaHI6t3xEkjWCQ9EB2NI6oY9m4/XFtAmvp9hY32XlxU4+BwguBcVf0bVipkQIOMRVNXwZhud8QNlq/PHgkVoWOBLlHteHkHh0LMXIczNHjkB87EQVxE1GUMBFrkiZiffIkrFdORlHSZ9AEDcO+7AQczI7DIXU8DmsT0KJNgheOXipASg33bn0Syx9tW70Yrqb1cDaWwd1YDHfjejAHabfRei8g9Z6Tu5RG7PnpylKAjdKT08RTZkKFSUU798J/9Tr00ebhNq2IhzVmPEmOUa0Z5Ph8QS3iOY3ELhPgfFpjxlMa8wUBUvn+yH1qwmNaCffrRNynE/G0VkRfjYiX1Ub8K8eE19RGPKk14i6NHi/liJiVXwrL1u04YadhezlzzeH5YOiNBbiyXgn+bLkCXAGuAFeAK3BxCngBaYcHkGoPtBwSjFXT7zDYfG8y2cKE/LqIW6WGwUJIyHXdP0Pyy1wBrkDvVuDX+uoHfmKsaxRM1TuFwup9P7PU7P2TqeaQYLTip8Zy59iyBmfJ/iPooAkM+vdPVnI2jXEyk0o+PqbpK+4zvbgtLb81fQPncLvw1mobLt+/HFPdpj9YavFLc+0mwbJx7+/MNa036a19uj+huwrqFgrGKrdgrHE9klPkfkWxEO9HxGNgZCwGR8djcEw8hsQkYmBcMgbFK9gyJFGFISyTNLWrtIkgaW8CpQRjRygzMFKZjrmKBKxQBaJMOR2VqbNQlemP2vmBaPg8GJu+CkHz4lDs+DYce5ZGYP+KSBz0QNIWTSyOa+PRnpeETlo8DjyeScpH5s8X1pJLkwqMTuSlIC/0YyzzG4LlAcOwImQUckJHITdsNPQRY7qa6/NjPkFh3DisTpiANYkyHC1O/hTFyilYkzQZuqBhOJiTgMM5sTiijmNA/5gukQH9ttwkVsxEYN8L973uUW+OrreZ/nzX4/Trt4mpcNAXB5YFcG4sQkez9Qy3qBeGdj+n/FEQQG0shv3ILr7H6O0KuOWiIyo8YgdPLhrLYT+h+tAhBBWuwataI55hxUqyu5PyQs/mDiW4ScvZ/nYhv6PHITep7CiV75fun0b3veP79De6Hv3+JY0eAZbVqNy9l31rbqdYAHbYR+f0MZGfuAJcAa4AV4ArcI0q4Haj8mALBNHqut9Q67rNVOUSiupxr1S/Uli27KfdP0Pyy1wBrkAvVwC47kax5s+CsfxuQbL+v1/k1dx3g1j9mlBQZxQsdQV3G23bXxdtCLZuxqa2TsZA3U6CWA64PN2mrMSNFzldozuEnl7tywxI71q27sbrjdbdgtHaKZgqjt4tWo8/Jda1/VVb9Qz7p/x5/g3svKAhSLDU4l71Gjyb+hXeDY3FR2HR+CgiBoOi4hgkHRIdj4GxSV2QdHA3J6mcSSrD0d4GSAmSjqJFlYrpijisSArDOpUvStNnoTpjNuqy5qBhUQCDpFu/kSHprmURrLxp/6poHCYnqSYexzXxaKNcUr2c58gBKQekp4PCs/+sYo5baosnpyWNoW/8IghLfQdh+dxhWBk4HKtCRkEbOhp54R8zOCpGUXP9eBTEjkNR/HgGSNcmTcL65E9RqvwMJaqpWJc8Bbqg4WBj9Z5IiKPaBBzPpdF6DyTNo/frDwPSi4WktF4uQzLaCz6Ha2MRA6OOxpNFTN2B6JmX5fH7zqZytB/Zz7+T7On9Tw/eH8FDaoGnIRw3qzmSW5j2tXcgxWrF6zodHlAb0EdrYgCyJ+HnhQDTH7oNPTfKPr1fm4fndFpklFfiwHEauydC2lXn2YPq8bviCnAFuAJcAa7AlaGAN8+3+Xg77jSU4k+GatwhlkPIr8VfxdoVHJD2chjGnx5X4BwU+IO5PuBWU82RG0226huMtkP3GWv2/DXP5n7VVI3Exq3Y7aDSQzszDdCRv+ws5QbSK2Mr3tuf5WUGpLdIa+54rKAJgnGDm2zUdxuKIRjrWwV9rewg1VvfEsTqLMFcq75Vt/7Qs/O+w79D4jAkKAIfhUZiQHg0c5F6naQDYhIxoBskHRgvj9xTHilB0iG9dOR+kCoDA1LmYWzyfExJTsIXynAUqOagOM0Htgwf1GbNQT05Sb8MQfM3Ydj6bTh2LIvA7pWR2LcqGgc9Dr0TWgJPMnTylt143Xhnh2McInJdVKzhnSCi06BAq5gOQ8SYk3A0aARyQkZ3uUcJjkrR42CKJUD6CQOk5B4lQEru0RKFDEjXq6ZBEziUjdZ74yDIPUqAtO0sYLT7+5W9Z3ugnMkLV+3mecDmQnQ0VzH36NnyRs+EozJEpet2Nlei88heUIGOi8Y6+Kl3KsC+RrYDLgfsbqDwwCGM0kt4VJuL+3QmPKe24BmNqcdcoT8EOS/2b89rLOirpuxSEU9odHhTL6Jk5x60gxIDKH+Ne0h755uQPyuuAFeAK8AVuBQKHOqw41VDCQSxGnfrKyHk1+B2sYYD0nOAT/wqXIHersDvJZvv7UYb7jTW4Lcm2wbBXJdxt1jTKUiVEKRiDDQXo2DPETgoRsvlANztcKETdj5jdSk2v1f5Y1xmQCrkVf5RWN0AQW/D9HV1KDh8FB8W1R7+RW7V3+gf7nVGW4BgrrPcrC/f8+D8lXg1OA4f+ofgg8BI9AuJxAehkegfFoUBETEMlH4YnYD+0QkyJI1NhheQUi4pQVK5uKn3OUmHKdMxUpmGYcpMDFSm47MkBeYrI2BInYvStFmoSvdBTVYAGhYGMXdf49ehaP42DNuXRWDXiijsXRnDch5bchJxTJuIE7qELghF4IlDQA6Cv+89QI5Ranh3G5LhFpVoWBSEb30HsmKmVcEjoQkehdyQ0dCHy6P1BEeNMeNhjpvYNV5PcHQdwVHlZyhVTkZpynSUpMyAJmAIDmkSWaGYF46eyKNippOQ1AtGvede57OjBwCpQ6T3vgrOhnxWxORspFKmCtDo/PcB0dN/T0VNdDvHno2wH90njzl7Woiv8r3DFbd6sqvEhRY3MK+qHq8TXFRLLEP0ObUZz2sM5z02330M3us67T4u7x2b737+fWP7Xmj6v/5O16MCp+c0RryoNuJRrYS7tCJeUBuRUV6No07nSSfpFfcq8SfMFeAKcAW4AlyBi1egzenGkAIrBKkKDxAgNVlbfiNWfScsAx+x7+30iz8/rsD/UsBcN0cwVh+6Waw+fKehqlMw2aoEU0WHIJbbHzJU415DNW4Sy/HZunpUH23zYFFvYv/Fb1/4PVzLClxKQArhJzdZakNvKqidJ5hqHhVMNQMFqXKCsLoK/y2swq5WypRwYnNrp2vy2prNgtlaKRjrOu7RVzbfvGil/ZmQWPxnTiD6+wWiX0AY+gWH4/2QCPQPjcSHYVFs3H5AZBwGRidgUEwCBsUmYlBcEoOkH1EuaYKSZZL2xuKm0YoMfKxIQ/+UdIxSZGCoKotB0gxFJAwp/ihNmYnKDF9UzfdH/YJANH4ehOavg7Dlu1DsWErj9tE4sCoGh3Pi0KKOZ5mkrR5I2kHlNAZq8FaesnwfMOO/v7Zgqp2N1avgNCThhF6B7MDhWDJ3OJYHDUd28EhoQ0axPFJDBBUzfQIjuUdjxsMSN77LPUpwdL3iM5Y9WqqagorUaahIn4mcuUNwSJ3IIiBkcO9trj91tJ6gaPf3KHsPXgQgJTesS0xGu5gOt00H55YKVsTEYGdTGRznCEhdTcXo3FICR7PccN/aXAW3qxMOt5xreS3vOi7/urNhmpPfE7tdcLpdaGprR1BxGV7KzmNO0efVZrysJjcmNcbr8ZT29FxRCc9qRLyokfC8xojHtFSYZMazGgue0JrxoNaIv1CrvVZiRUuv5UropzdjiDEfo8yFGJO/BmPzV2NM/mqMMBdisJSP9/Rm/DPXhOc1BGf1eJwtMqilvNGXCdRqRTylkfCCxojnNSZ2/pKaLhvxOD0HjRH364y4V2fsKnP6fzoLXlyVh4jV67HrRCvbX9I+05v94PJ0fF7+14Y/A64AV4ArwBXgCvy4CjjcbgSU1EIwVOAPhioIRutxwWKbzkua/hd54n/nClwBChjrhghFG8w3ilWam9c2lQhG25B7zLWLBX1FklC2vVQwVpvutNRWCVI17tOXInnDNuxp7wT7YMA+E5CXVJ62ouE/unRy9opCufiJK/B9ClxCQHp/3uZf/N5iE39prCwQjDX7BHOtWzBWOV4wlqLyWCsbX6WKDXrz7up0YGxpHW7PLcMdC9V4MjQR/5o1G2/OmYt3/QLwvn8Q3g8IQb+gMPQnSBoSgQHkJA0/NZd0cLfiJsokpeKmk+P2qaywiTJJh/WihnvKJKXlw9R5GK1UIDEpHHplACqTfVCZMRtVWb6oW+SP+q8CsembYOz4Jgy7v4vCvuVRDJIeyollkPSENh6t2nh05CV0leB43XlshJllTl5bMJDD3zNfb5bRqVei05SC2s/9sWTuMCwNGomVwcORHTISWk8xkxgxFsaocTDHjIOFxusTumWPKj5jgJTG6ktV02BNmYzKtOnICRyGw+pEHNMknNZcfyYg7f7aeEfju//uXC9TTAC5YWm97OXZcDafa97omddzN5aibUspnI0lQGMJWrdWoaPjGOxu2k7xUfvv261cmt/LlUUs8YBFH7iwqeUYppiK8KyagKcez2vE/zlO/4jOiNt0RtyuI6emES+pTXhBLeFltQEf5OgxXmdE2OpSLK/fjLJ9B7CttR0tDgfaHE7YnbS42HiP0+VCu9OJE04nWpxO7Gy3w7rvAJZuaET02hKM0ZvwllbEczl69FGb8IiWXKIiXlXr2Rj901oZhJJLlJ4H/ex1nMrnEh7RGvBHnRl91BKm5hnRcLQFdsokpZF7N69uujTvO/4oXAGuAFeAK9AbFKDPi182bMXP8srZmP3P82sJkqYLAG+xvwL4F3+KXIEfVAD4CcsTDgm5TsjP/5kgeH6mEjb6GbjudnP9S3fnb4Qg1uCnBiveE0uxZPteHHC44KYoKipyggOdjC/RcbL3dPKS9zf8nCtwUoFLCEiFvM2/uC2/Vn+dZN0qmOocgliF/5PKULTrADqpfdhN9Rr0Yc8Ft7sTRzqdmFVUgr+FxeHfk+fg9Rk+eHPWHLw72x/v+c7Ff/0C8V5gKN4PCsMHweEMktLI/YeeXFIqbyIn6UeeTNLBnnZ7cpLKkDQNQxW09FJAmpKGfgRJFRmIT0qALjkMZcpZKM+YifL5PqhZOBebPg9B85ch2P5tBHYujcTu5TRuHw0ZksbhuCaOQVJv5iONMXsh6bkCJ369M6HiVaWJQQmnmIKWXCVWBQzCsrnDsCJoBLJDR7Lmeq2nmEmKlIuZCI7mx41Hoae5vrt7tFg1DWWp01GVOgXWjFnQBI/EgWxyNFM2bjJb2vIUp8Q/eEfru2t6MYCU3KMOgwqd6xbDtWkNyw91NpWf80j9yRH7cjiarHA0lwGb18PdXI7SMgsWanRs+ynjuZObUn7p0irADm1YYZHs5rUdOIyPxXw8lyPiUZ08Tk8OzlMh4+nQ0YhXc0x4PceM23Rm/EprQF+dhCnmIiyotqFkz14caG2H05s7S9EKbP/kgMtlR4fbiQ6Xgy2dbiccrk443bQ42Bd+XkXoe+o9HR0o2b8fC+saMNlSjHdzRPTN0eMRjRH36Yx4UEfO1TOfn/f5P66V8DedAX3UZrykzmdt9wNyjSjcsx8OgvWuk05S7+Pyc64AV4ArwBXgClzNCph2HcTNuWUMkP5szSYIlvoRDKT8IHnhf+QKcAWuBgV+ZrS+8quCOtxpqMavDHUQJFvHdWKZe+q6WhTuO4JWJ9lZqOneLk9b0YcHj5v0at4u8nW7WAUuKSDN+8WfCmrzBGN1i2C0tb6oW4dlW/ewzmFywMhvYXrXUksvFW24ccTpQtLKbPSfNA1vTJmJt6b74K2Zvnhntj/emROAd/yD8N7cYOYk/SAk4pRMUmq4/yg6AR+eXtxE7fYeJ6nXTdobIelYRRpGKLLwoeoLjFSmw08ZhxWKEKxW+aEq1QcN6b7YmBWIjZ8Hg2WSfhOG7UsjsWt5NMskPZAdiyM5sTimie/KJPXCKO4gvcqh5/m4gw3UYp+O0rQZWOI3iLXWZwePQE7YKGjCRiM3YgxYaz1zj06EJW4iCuInoIiKmbpG6yez5nrKHS1LnQFr6hRUZfpAFzoKu5dGolXnHa1XoF2v7HI0d70fPTm5BEYvBo4SZKXIgM6ir+DatJpBUcocPQk9z3SJfv/fZEDqbiyGu7EMTQ3leCs2BsOyvmbeURrnJuNet68jL3ZrzG9/HgrIbZVudLpdWLfvAEbpaDTdhIe0JvydjchLeO4cACk5OR/WGNBPa0Ds2lKs274HRztl6Cp7hOloyslea3q9uy/stac/exb6G438EVB1yqZO5uwkd2fXAjeOuhwo2b0XMSVVeDO3EE+Ta1Uju0YJktIYvheMnjyncXwRb+UY8Va2GU9rzGx9B2kMWL1nLzoYvKXHOQ8R+VW5AlwBrgBXgCtwBStQc7QV90gVEIxVTT+zVO8Xijb244D0akBffB24AueggMX6vFBgxa+lMvf/6Stxp6Fi93XGKoegr8CvxWLMqt6IrS2t6HS6YZcP59lxMh+wv4I3+pfkqf+IgPTXJQ1/uMVc/6SQX/O0YKp49E+S9fkbzLXLCJDeYig/smDjdnS4nMxxQ5866TMkc8KA7NBAJwngcMPlcGGJ0Yz/Tp6F/0yegTenz8Z/fObgzdn+eNtPhqT/JUgaGNqVS8qcpDRyHxkLKm6idntykg6KSwblkVJpEy1eUEoN9wySesbbvWPul/N8hDIdw5RpGKLKxPCUeRihTMNMZTy+VIajRDlgJgkAACAASURBVDEHlankJJ2N2vkB2PB5MDZ/FYLmxeHY/l0kdjJIGo2D2TE4oo5jkPS4lhc3dXcpXquXnQyIEiCWy7uYe1SdhOyg4VgSNAKrqLWeAdLR0EZ8jLzIsXLuaPR4WGIJjk5EYcIkrPYUMxUrCY5OQWnKNJSlzURF2kxUp01FVeYs6CPGoOnLQLTlJssLuUd/AJDSa3K+gNRp6A67VeiwLICr1ghHUzkrZEJj8TkBUnKKOhu7AdTmMriayoCm9Ti8oRQTlakQIpXom/41Ou2y250gGAekl2RPdeaDkHsUQM2BQxigs+BWbQFzVT6rkVgRE+WHEmykUfWnGSiV2DkVLcklSSb0yRHxb62IGGs1Gg63oNPhgovGcdz2ky5Qeo0ZGHXD5SnnknknfalH4PTkIkNQuj7tz+grP5qGkG/P3io0Bs92dE4QQaVx/A0tR5BlrcMQTT5ezDbgSa0Jz6qNnjKpkw5YWpeHdRLu14l4SEfXM+AxrYgnNSIGao3I37lbfjOyx6VHkx9XvsD/zxXgCnAFuAJcgatMATewo70Tj+VXUUFT9c2sxKXm0XPAKvwqXAGuwFWgwM8tGx+7vmCzk5yjgtnWJhTVQzBVtwmWug6haDN+LlrRZ/0GKDftxJ62DtlD4InlYsfypxwqe46dr7LNJF+dC1HgRwSktxpt7/3J0nBIKKw7KBTUNt1rqdt2g2lDi6CvcPlWb8QJco163DbsqXczv3ghP3snu92wuwFTaQUG+fjhX5On4c1ps/H2DNlJ+i45Sf0C8e7cIAZJveP2VNxEmaQESQdGx2FwdDwok5Qg6SBPaRPlkg7ulkvqdZL2hkzSoSoqa0rHcGU6RigzMEyZgUEp6ZiRlIxFydEoUPqiMnUaKjP8YVsQiPrPg7D5q2Bs+SYUO5bI4/b7V0TjsKe86ag2Acd1cnt4pz4Z3nH77uVN1yo0vJbW22VIgZPB0WQZkkoZWKOcjuVzh2Jl4AhWzKQJHYXcsNHIixgDQ9QYGKPHwhLzCQqomMkzWr826VMUJ09GiWIySlVTUZ4yDRWpM1j2KAHSysxZEGMnoCJtBtr1CrTnJaJNn4w2g7Lrvdf9PXhhcFQBl0EBGZKq0CmmwmHVws1KlcrhaCYX6LmN13c2lwKby4FNlXA0VaBjC5U5rUfHFhtCFi/Cz0ITICQvxl8WLsfh1g64XC7m2uOA9EJ2POd5Gzd5OOWFwUoQgHSi6tBhDNOa8GKOCU9qzAwqegEpOS8f1ppYnmcfBk1Flvn5pE6PR7VmvJ5jQuiaYlQf2M/cnvSMWJyny41ONpBDj0FkVAagVMxF/8nVUMRMySXqgMPtOHlOv+sylLrgoOuzJ073410HGtMnhkr3QP+5YHe50HDoCIJLyvCKVsLzOfl4Uit6gK4J9PzpZyqQ+rtWYq32T2klvKQR8ZBWwi90JgzUGVC+Zy/gcqCdnpcsFH97nudbjV+dK8AV4ApwBa4UBdw4anfgv6ttEKRq523GaodgrshiuYVXAfzhq8AV4Ar8sAI352++65aiLdMEsXakkF/7qWCpmcLOJevjN61u+lgQa/4lFDTMEKTKTe8X1cC87SBOdDrgdtEiT4d5j9vpeJyfuAKyAj8iIBUKN/xVMNnqBHNNoyBVrRUk225BqnBMLWvAXjt9dKTW4XN7IejDZIfTifUbNmKAbwD+PdkHb02bjXdo3N7HD2/7ym5ScpJ6c0n7Uy5paCQ+8IDSgZGxDJIOik3CR3HJGOgBpQRJmZM0UYUhyXImKYHSy+ke/b7HHqEgJ2kmpiQnIiM5DJLKH2UpM1CVMRu1WXNQvygAm74IwZavCZJGYPfSCOxfHoX92bE4lBMPgqQnTnOSejNJCZReS6DwWl1XlyFVhoqiAnZJhV1LI9lY/crA4ew8J2Q0NKGjmftTjBoLKXosTLFjkR/7SVdr/dqkSayUqSR5MsqUU1GumoaKlOmwps1EVdoM2NKnwpo5A/lJn8Ec9TFO6FVoz/0BQCrRmP+FuEcJkCYzQMpG641pwAYLa6yn0Xkar7efa2N9YzncTeQaLYWbls0l6NhSAdXyxfi/oFj8LmERhAWrcNd3emxpOSEDUoJQ57gNO7ctHb/W2RQgiWmqgLVRuuSu9ubWNkzTm5nb8jGtCX3PMk7/stqIV1jpkgnUZv+sxoS/afT4IFeCZusOHLHTAZI8/k6HRXYArWyCgfI8u1FZNjoP7D3RhuLtu7CsYSOU5VUIXlcBv6Ji+HuWgHWliKuw4pv6jVi3Yxd2nGjDMbc8DcFgq7sTLncn2tlj0CPKmdsUHt/hdqGtw4minXvRL0/Ewxo9HtGa8JjGzABpH+2ZhVN9tXo8pZHwd60F/8yWMMFgQt3RFrhonZwEX+XVOJum/HdcAa4AV4ArwBW4shVws9HZT0s3QJCq8EdzHQRL1QoOSH8YKvG/cgWuKgWozOn0hVaQfken8vKb7jHWWQSxEtebizFifQVsh4/LJgUnRTo6uw75r+ztIX/2PafAjwlI8239hIKaTQ8aarcIpjq3IFXijdWVaDzeBgqCII+L41zhAo0NMgcPUL19J0aHROM/k6bh3Wk+eHumL96m8iZff+YkZZA0IEQub/LkklJxE2WSUnET5ZLSyD0BUi8kJUBKC43ay5A0DcOU6RiuIOcmjbrLzfLfBy4vxe/JRTouKQv9U+bjrfQMjFEkIjE5EvpUH6xLnYXqjNmomT8XdYuCsOnLEGxZHIbt34azDMjdK2Owb1U8DqllSHpcl3hKUQ5BUg5Irw1A7GSAVAmXqECnMQ1FCROxfO4wNlqfHUzFTKOhCxsDQ+RYECA1xnwCcxy5R8dhdcIEEBz1FjORe9QLRyvJPZpOsH46ajOmwpY5A+tTpiE7YAiO5KagLS8ZHfpktHscpF73KHvv9QggVaLTmA5stDDAeb6AFJsr0b6lDG1biuHeXArXFhuM+SLuCI/Bz+K+wp8zsiEsM+Bm3RoUH2hhYNTOAWnP7Yt+4J5kQEr7ADtrpNzvsGN6/lo2kn6/1oL7WcHRyXF0b27nixpqfjfhd7n5eExnwasr9QgqLEHDsWNwgF49J5tOIDDKTvRtMis7kr9F3tfZCdPO3Ugqr8JHFjNezs3Do9o83KkRcafGhKdzjHg6h85pXN+ERzQSHtWIeCFHjzey9XhfLWK8lI+EMivM23diT3sHc5gyWMraNWUnLH1ZyECt3c0iuLe0tcKvtBz/XK7FMxqJQdBn1WcCUhqzf0Et4T/ZZrygzscftRJGFBbgYGs7s6uy9eJfiHtfXX7OFeAKcAW4AleRAmwGw+VGfM0WCGIFfmlpgGCyZfIW+6sKf/GV4QpclAJ3LVt34y3GOpNgrNkmWKo6BbHU+XpumSvJ2ozmDpq3ohEvh9yBcxVtH/mqXIwCPyYgNVb2F4oa8KjeBsFodb1jKkNtSxsrsaAxQGoVI1vzOZ/YuCPYB9odLUcxISIW70yegXem+uDtGbOZk/Qt37l42y8QXidpv+BwvB8Sgf5hUazdfkBEDD6Mikf/qPhTIKk3l7R7JqmcS5qGockES3sHIB2TnIXByix8kDoPg1SZGKtQIVwRgezUMKxX+cKa7ouqLH/ULQxgkLTZ4yTdvjQKu1bIkPRAThxzkp6eSdrZrSjnWnVXXgvrbRdT4DYoAUMKi2NYETDYU8w0EuQe1YaPgS5iLAOkUvQ4mGLHwRI/DgXx47AmcWIXHKXsUa97lOAouUet6dNRlTEVtRlTUJ85A1XpPljmOxDbVsSjVS+P1necDZB63KPO83QxOw2nOkjtUhpcNRLclCd6ng5SAqRtbKy+FK5GG0ylhXg0IBw/iZ0HITMHwmIDrtOuhSBZsXjbTrbZOq/t1zlv6PgVz6YAG15329HqdiOlqgZ9tSIeJyCpo1ImE544SwM8jaH/IdeMn+da8B91HjKtVvlLOSc5ROUphjaPc9T79TEVLG090YasChsG5ejwaHYu/pBrxFMaE15Wm/BWjgn9V5nwZrYJf8wV8ftuy+NaI57T0Fi/CbflmiDkmfCH3Hw8TiP92QYMXqlHUmk1mk60ot1JhU/yXpBBWRc5WMkjSwdqLhwH8G39Bry3UofnqLRJS6P2p5Y3Pa2Vi5tey6HMUhNu15nweI4BylIrjjH3KHc4n+29xH/HFeAKcAW4Ale+AixKxu3Cd027IBhKcVPBZvxR3DSlyzl2UViF35grwBW4KhTI33KDYKlZeatYtaVvXhUe0Fe3Cuaao4JYjZd0JViyZT9aWEcA/1R35e8VemoNegiQ3pO/5YabpNpPfyPZwn5jqAz7pdEWLRirR/zSZDt6h8Fqv8tY0qHde5jNMFLe2nEamHQ54KKg3PNZF1YhTCOWbuw6egxzUjPxxqdT8QY5SWf44i0ff7ztOxfvzgnCu3OD8d+AULwXFIb3g8NBLfcMlEbEyoA0OhEfkZM0NgkDupU3eSGpt+GeQGlvAKTkUh2mIudoOsYlp2OkMgP9UzIxRJmJmIQY5CqCUKLyQXm6D6xZ/tiwIBCbvwhB4zehaP42HDuWRcuQdGUMG7endntykrbmJrFWcbsHkDo8br5rARZei+tIo+gugwrtOiVMkR9jWcDQU9yjBEj1kZ9AivoExpjxMMeNhyWBskfHM/foesVnkIuZTh2tZ4A0YwZsmVNRl0mAdDpqMn2wzH8IqhYFos2Qgk4DZd8qQTCeLaISXvfy+ZYz0WtHgJQtDKyq0G5Q4cS6pXA3ycVMNF7/vzJIqYiJFncj5Y6WAo2V2Ftrw0tJCRDiM/BAyhJc/00uhNw1uM1ghWCsRnhtI9tqyV3n57MB49e9IAVY6ZGD5XbmbtuB19UGPKXT41mtAc+rRZY9ShmkT2m8DfASKIuURur7akx4b2UetI1bYCd3qKsTbpeLtdHTd27yBblrq/rIUQSvWY9/aQx4RK3Hg1qJZZu+nGMBLc9pzHhMS0VJejyoM6APG3+nEXh5kUuhRPTViHhJbcSrOUZ2/b9rJDyhJYerhHu1etyp02FO4RpUHzzEskLtbJ6Cgknl0X62T3S2ow1uaHfuwZs5BjygMckFThoJz7FMUonFC8iXDXhGq8crGhF91RY8q9EhZ9sWNmpPe1g2an9KEP0FvQr8RlwBrgBXgCvAFeg1CrAqRKcLpt2HIOjX4/qCjfi1sTZaCMF1VwXY4SvBFeAKXLwCYvUv7169cfWNZlu7UFjvFMzWLbcZq21CUZVbKKp33WyoPjFp3UZ34aETblYQzo6aZTrlPX6W89RO/tRrNoL8ifxICvQQIBVMdQ/fkt94/NbCTbhlzUZcZ6jcJKxpwnWiFb81lmBJ086uwoueXJOjdjsCFy3Cy58RJJ2DNz1O0ndnB+CdOcF41z8E7wWEoqu4KTQS3vImlkkaFYchMQld4/astClBiSHdipt6Y8O9d6R/pCIDoxTzMEyViTlJcVimmou1qhmoSPOFLXMu6hYEYMNXgdj0tTxyv/O7COxdEYWDq6LZuH2LNgHHNAloy01EB4NXCgasuo89X4sQ8WpeZ5eYxEbRa74IwbK5w1gxE7XW68JGsVImfeRYSFHjYI7+BJbY8SiIH4/CxPFY0220fr2nmKkiZRoqU6ezxZo2A9Xp01GbOQN182axpT7LB3kRH8MQNwkdUgqgT0CHIfWUvFECoxcCR7/vNWoX0+Cw6lj2aHtz1Vkb7B3kLm0uA51T7igay9DZVA73pnIc2FiOD5LjIYQrIaR9A+ErDYTsIghSpVswVuFuQyVGrq9hm7Hz/HqnJzd919R9OdwuOJ1u7D7aig9MZjyh0Xta3k86Kh/Vyi7Pf3qgJLku79MU4D21hMKtW5leMhglSCoXMlHTvN1tx662dmTZGvDGSglPqw3oo6XG+5P3Tc33Xvcm/Z4tnut0/dztOt7rnn5O9/OoVsKfdRIeUUt4e1Uu0iqrseX4CdA6utyUtEqQVM5clRue3CjYtQdv51IeqRHPqQmQGhigfUQrw+Huj8MgrdqEYRojNrYcBZzyWD99L86/G7+m/tnwleUKcAW4Ale3ApTx7Xah4chx/MVQgusstRDM1kU8g/TimRK/B67AVaMAcN0N+dZ7blJX3iFI9f9PWFv9J2Ft818EsfxBQVv+oJBX9Mdf5VU+/FReWUx47TbUHm91dzg74XKQkY+OnWmGTZ58ltP9r+7NKl87UqCnAKloe/A2o+0QBeAKUgUEs80uSDbcmVcBRU0TWh2UsSaXa/SU8Cw1wk1NwsCCVRq88dl0vD51Bv41wwdvzfJDP59A9PMNwrv+Qay4yQtJqbipvyeTlHJJB0bFsXH7j2KTujJJTxY3pbBcUtZu3wvG7L1gtPv5IFU6/ps6H8NUafBJjMZiRSgKVL5YnTUNFVkzsSkrCBtZw70XkoZjz4oo7FsVi4M5cWghJ+lpxU3efEieS3o15pIqcFiThNzwj7EicLjcWh8yEnnhH3uKmT6BMXoczDHjkR83AQUJE1CUNAHrFJ+yYiZyjxYrp6AsVYajBEZpqUqfiZrMmafA0fr5s7E2eTKW+g3BYU0y3AYC8acWMvU0IHUYlGg3L4CrzsTg6Pc5SAmO0hg+LQRJHU1r0dlYjeAvv4QQlYi/JH+JGxap8duV+bjVUE4FAA2CVNl6t74SbxRUslFvajVnXzT21EaN389ZFXC5nWi3OxBZXo43sw14Tm06BWB6AeEraiNeVJtxl86CxzVmDM8xQNq1B+30IjkpX9QNGql3E4h0OtDpcsG8cw+GGyQ8oxZxu86M23OpJf7MvE/vY1zsOWWGvp4j4e86E27VSfirVo8BBhPytu5Eq8tLbgmU0omKDClWwIV1u/ZhhM6MxzUibs2lcXsTXjwNyhKAJefqXToTHtLqEb++GG0sU9VjH/VM3NN34PzEFeAKcAW4AlyBK1sBN4um2d3WgT6WCvzEXAPBWLWSA9KrBm3xFeEKXDoF8jd+Kphq8bxUeShrwzb3rvYO2dzHDpplNEpH5/wY+srea5zbs+8hQPrrfNuDt5irtgpSRYtgJEhaiVvzyuBX2YgWIpgOGo/sWUDKBgfpXSobgrDMYkG/GbPw+pTp+NeM2Xhvlh/e95EzSQmS/tdb3ETj9uQkDY/GgPBokJP0w+gEfPiDxU2pGKpIw1AqblJmgIBpb2i6pzH7sclUJDUPQ5RZGKPIwvTkZGSoQlGk9EFVykyUzA9A1cIA1H8RiMavZEi6Y2kUdi6Pxt5Vcd0gqTxu35Ynj9wTJKVx+550932f64///tKB2HZRhYq0GVjuPxQrgyh3dBR0YXJrPRUzsdzRmPEe9+gEFCVOwOrkiVin+KwLkJamTENZN+cowVEvIK31QFJyjzbMn42qjJn4bvZAbFgUAKeYjA7pzHXtSRBPI/d2ihAwLwDqjXA3l3aBUC8Q9Y7Ve39mkHRLFWJXfgMhKAa/Sl6M6xdmQ1huxp25pfiDuZpylH0Ec3UxAdK/SiXY2dYBB4E2Nqd9bptbfq0LU4DqlNbu2ImHdTq8RG30agsbp+8OK6nMiFrrn9FYcL/WhPfUIsTGZnTQeD4brZfpoIv2R24HDnS2YV5NHf6tEVmx0sM6Myt0ekYj4jnNjwdI+2qMeCVHjgB4miBnjoWtzzvZEr6oqMO+tnbYKaOb8pBYdDwdjsk/m7ftwgcaEffrTHhWbWbre7rT9ZUcOYv0+jwD3l6phn7rDlCuKvsm0SVHCZxXrM2FvWT8VlwBrgBXgCvAFfjRFaA08WN2OwatteGXZhsESw1vsb90SIk/Elfg6lCAGu8LbIFCUS0EU13b73IrMbCwCrlbd+Oogzyk9NmB2u5pFosj0h99w37ZH6CHAOlvDHX3/9RSu0Yw2vZSickDeSUYVWjFbrudfSJzsqxRenP14JvKTR/zyGFD1mdqAwakkjL085mNF6dNw7+nz8I7M/3w5mx/vDUngDXcvxcQwjJJTy9v+iAqHh9GJ8qQ1OMkPb246WQmaVoXIL382aSZGKnIwihlKkYq0zBSkYmBqiyMUyiRpoiGQRWIkjQflGfOQfV8fzR8EYTNXwWzhvtt33khaSwOZMeiRU1O0ni05p5suO9JcMUh6Jlg8JJrIqmwf1UcNEHDsSJwBLKDR7HW+tyw0V2lTCx3NHYi8uMmojBhEoqSJmGNYhLWK+XsUYKjtJSnTu9yjlZnzAItNZknR+sJjrJl3mzkBI2CPnQk2vPiYZcUbMSe1t0L37vyb8+zpOls+lEJlUtUwG1IQod5Pty1EssY7Q5DCZDSWD2d28lBurUcK0Qdbg6Nws+Tv8ADmWoIy424LrcMt4pW/Ca/vkWQSqcK+baGuymHVCpB1f7DsNOOkuYv+OlHVeCIw4HJRUV4kjW6mz15nifH3gmUPqGR8JjWyAqRXtXo8W1dAzrc8uSCN2dUbrx1YHt7B8LWl+M5tQF/1RlBY+kEWF/UiHhVLeH505yZ3UHsxV4ml+ezGjOe1xjwgiYPL6opm5SKpox4LseAoKL1aGptp5Ruz0g8PWu57b7D5cSKDU3op5bwKFtfuu2pOlDuKosE0BrRVy1hqFSIg45O2Gl/KTPi88v9/lFfWX7nXAGuAFeAK8AVuHAFHHChw+nC7KrN+KOJA9Krg1bxteAKXHIFfnJTfu2nPzNV2QWx6pggVUMw1bjvzivDpHV1WHegBW1kuGBH5vxz34Vvsa+UW/YQIBU+33KDYLKt+q1YC8FQhaH5FWhqszOASeSSLsmFJj3/puqyO7uBDpcL6zZswNCgILw8eQpeZ+P2vnh3tj/+6xuA9/yC8S5B0sBQubjJk0n6YXgsBkTF4aOoeAyMScCg2CR8FJeMgfEKDEpQYrAnk1SGpARI0zBMkS4vl3H0fqgyE4NVmRiqSsMwVQqGKam8SW66H5qiQrQyCubkIJRTLmmmL6wL5mLDwgBs/SIYzd+EYduSCOxeFol9K6NxsAuSJuCELhEd+mR00kKOPFEpL7zAqQvunQ3O9brfGVJYIZPLU8DVLqagMH4CVgYMZaP1OaGjmXvUED4GIpUyUWt93DgUxE1AUfwErE6YhLXJk5h7tFjxGcpotD5lKsope5TG6lnu6EzYMmbBlumD2nmzUE+Lxz1KgHTTfB8UJHyKb2b2x5bFIegwpsAuJYPKohyGVDgNctlST2nXKabCKSrhFpPZa9VhyoK7zgR3UwnsTRVob7LC3lQOaq13NpYDW8pQur4At4bGQkiYj5/NWwFhiQnX55a6f2uqqboxv+7rmyw1bwv6ikd/arYV322oZoA0u3kXXC4Xc8ZfKZv7K+J5er5HY196MX2BFVu24yl1Hl7UUFs9LWeCQXJ+Pqw14OkcEbHrK3DETqMxdnS43HJzPZ3DiYbWE/ArXIsXciQ8prHgCY0JTzHHKLlGxbOO7p8OIS/mZ7k4ioCsiMe0etyXS+cSHtZIuFtrxAs5BkwyrUH9sVbm+iT3K0UEOJgT1oUWhwuZpVY8otHhLp2IPloZ8L6opvUgeGzC82ojXmFZqSY8oTHg8w0bZdjKpjjImcpPXAGuAFeAK8AVuPIVoKgjl9sN5ebtuNFEUKOWO0gvOVviD8gVuAoUkBr+LUh1X//BXPfV7wtrDYJUGSWYa7cIlgY8ZyhHZOVmVBxrlY+hmfHPk+5PRhnCW3RwzS7KxoYrf+t6La9BDwHSW022e39tbNgnSFX4p74Y1sPH4aA8tUt8osekD5K1W7didEQEXpk8lTlJ35o5G+/6+DFI+u6cQAZJ3w8KY+VNH1ImaWgkG7dnmaSRsRgUk4DTM0kpl5QKmwYnpXblknoLnLpngvaGywNUmXgvLRMfq5IRqYyDXuGHkhRfWNN9UJM1B3Wfz8XGL4LQ/E0IdiwJw57lBEmjsH9VLI6o43BME8ecpO36ZNZw35VJygHpFQdInQZqrVfALqnQ/E0wVgQMxqqQEcgJGSmP1oePgRQxFqZoGqsfh/y48ShMGI/VCRO6Wuupub5UORnlqinwFjPRSH112gzYKHs0YxZq581G3Tx5rL7LPUqAdIEPKtJnYpn/UIhR49AqpsIhKeCkc0O6DEg9MLOnIOnp99MmpcNeoYGrqRSdzZVwUGN9cxk6t5ajobIIL0QnQIidByFjCYQlBvxcU4x7jHX2X0q2UQKNXXhOt5s3ZPxFXwNBKkNiXTNcTqpp4tU3PbqZ7wKkNA/uxoH2DgzR00i9CX20lL15qmPS+zO5Jp/U6DHGVIDtx9s8LUxO0Hg+TTBQBvaO9jb4rlmHf+bo8XetCY9pzXj2e+7Pe7+X4/xptQQfsRC7OzpB+avs+XuGemivur+9HeNMBcwx+5DWhPu0JryaY8LjDCCfqs/jGgnvqPNw4EQ704Tj0R59t/I74wpwBbgCXIHLqADLggewcsce/MJcjdukep5B6j1o5edcAa7AuStAn/eW4afCvPKfC/O0Nz1VXv7zGwpqmwVqvJdq8EBeGQZLJVjUuB27Oh0AmThcdtjdDpCTnZWtMkLKAell3CX00ENfLCBFyHXCsmXXC+a6NwXT5paHDSUoOnCY5ac5L8PoqdvpApwuOJxubD14EJNiEvDSpKl4bcYs/NvHB+/4zMbbvv542y+QZZL2CwpjTtL3QyLQPyyKLd7iJsok7Q5JyUk6kNykSSlsITjaGwHpoJR05iodkZwFcph+mKqCf3IUVqhCUKmkrMhZKF/gj9pFAdj0JUHSUOxYEo5dy6OwZ2UM9md7IKk24ayQ9HT4xH/uBaPz3zeaToVIrBRJgXZjGgwRo7AyaBiyQ0ciJ3QUK2rSR4yBFPkJK2WSW+snoDBxAtYkTsS6ZLmYqUQ1BWWqyV1w1FvK1AVHM31QN88zUj9/NjYs8JXH6+fPxsb5s1Cb5QtD9Dh8Pf09NCyaC5eUASdzj6rQKSnRYTw5dv9jvJ9gSILdmIb21Uvg3rwGaCpHR3Mx9jaX4h3FfAgxGZ7GD3z+oQAAIABJREFUeh0EzVr8zlyLO4y19t/oq4adsmcVrf+6r7ARgrECM8vq4SRAyvJoemh7zO+GfQHLpg3oCzYXoN22DS+r9czZyUbHvwdoUinT62ojLNu3s9eEQCLbBbH7aUeL04W5hcV4MUfEI1oj7tcZ8ZRWxPM/Yt7ohcJVWs/XciQMkYw4TAdhnS7Y2eEXfTntZutVvP8A+ufo8WedCTfkWtBXbcQTWgOePM1d+6jWiKfUenxrq+tykfZo1A1/z3IFuAJcAa4AV+AyKUBggg4W1h04gj/n2/BLY+1iXtJ0ypEr/4ErwBW4AAXuV+X94oai+oOC3rpUKNwMwVCN2/SVEEQrhlisWL3zICt+lbsOaFqaQCmBU7fsJr1M20T+sD2hwMUCUl3FQ4Kpaq0gWVf9RV+xT924h32Ms9NQ/eUyVnlszrTLPNTWhqC0TLwycRL+OWMm3po+C2/OmoM3fefiHSpumhuMfoGhLJfUC0mpuOmjyFj0j4pn7fYD45IxKC4Z3kxSLyQdkpwGWoZ5xu17S9M9FTeNS87Ep4lZGJs8Hx+mzMN/0tMwXRWDJaoQlCj9YFPNhnWeH4OkG78MQtPXoWzcfucygqSx2J8dg8M5J52k3uKmTg+I82ZH/hgwi99nzwFXyuOkUXZyj1akT8PSuUOwktyjYaOg9bTWS1HjmHvUHCPnjlJrvReOEiCl1voSlWes3pM72h2Q1nrgaH2WL+qzZneN1xMkpaVxwWxsXDAHxSnTscJ/ML7z+QhHclPgENPhNqjQISrR/iM7k2FIBC1U3tRqXohOmwTH1jrMmpeO34fNw63KpRC+1kLILqIyphPXGW3RfzLVd54BSC1VM/5qqGoRjNXov9aGTvpChmUh98TGmN8HKSB/1KGDC3aYgdFSAf6uleRcze+BowQi+9JofakVlNMJd6cMEunOHC6W55lUaUXfbAl/1+bjAR1lfkp4Vi3hhR+4zwsFnD1xu8c0JtyvExG7upT1KzldnUwd5gB1uln5VEpZJZ7PzsX9ufl4Tm3Gk1r9GYD0SQ012hsxymDEAQaLSZ/LtXPm73GuAFeAK8AV4Ar0kAJuwM4KDZ1obG3HU+s2QjBvGnwBLITfhCvAFeAKnKHAr/KK/iiYa/MES8MxwVx3RDDW4qeG+g7BWG2/ybAOAetq0HyoVf7wwj4TOuTegB7axPG7uVwKXCAg/XV++S1Cfv4NN5lq+wjm6jW3GCvi5m/Y3tricsHlpA9gLnRchp6vroRTBu9ptNIJu8uF4Hnz8PJnU/DGVF+8MWMO3vDxkyHpnAC8OzcY/+0GSanhvn9YNN6PjOuCpOQkpUzSAR5QOuiUTNJUDE2Wi5suf2lTBoYr57FW+6GqDNAyXJnJckkHpGRijCIJi1ShWK/wQVmaD6xZfqhZOBcbPg9gDffN34Zj+9JI7FoRjf0rY9CSE3vKuD3lkvZkoQ6HoT0HQ8+mJeXHEoA8nBODVXM/wtLQUcgOGw1txMfQRo6BwZM7ao4Zj/y4SSiIn4SiRDl3lMbqCY4WK6ewUqYKT2u9t7GeSplqM2nxgQxHzw5INy+Yjc2LfGGb5wsxejy+nD0Q2vAx6JAygLxkNv7fKRIw/fG0oPt3GZJBTlKnqMBeQxZ801MgRKThOuXXuP7zHAgri3CTsapdsNS2ClLlzt+Y63b9Rl9xqoN0dW3aPaykqRp9C604YifQ1LXVuVxb8avrcUlOzweeddt24B8rcnG/znwGIKX2dq+j9CmNER/kSWg6cQIUOEp5ZDJodTJ+rW/egcezc/GQ1oyn1DRWL+FFtYiX1Gb0Ved/79h+T4DOC7kPWq8XckRQI/0Taj3mNzSwOAe5jpCctZS55sQOlxOjdXpQrumLOfmsbOp0Byn9jWDrP7I1EJu2sPcKj4W4uv7J8LXhCnAFuALXpAJuoNNN+eJ2HOh04OXijRCMtfME4LozSAf/BVeAK8AVOF8F9FVLhLWN9TcZqyf+3GxbKlhqSv4olh8UjNUES92/Fqtcj+uKkVS/FfvoM6FLHq/nNoQrfY90IYB0GX5655r6dYJUXf8L08YDglTpCCrfhON2J3PqsKJ6N+TLl1kfepvSiRp8s7I1eHHSZLw2dRbemjEHb83ywzuz/fGeXyD6+Qfjg4BQfBgcjgEhERgQIkPSARGxGBQVj8HR8RhIkJQa7qm4KV4BlkmalIJhyalsGa5Iw3BFOmu4v5yglB57CC2qdAxRpoMyUUcos/CRKguDUtIwNTkRKcpoFKlmYX3GbJRTJumCudj0eRCDpNu+DceupVHYvyIaB1gmaTyOaeJxQpeAjrwkVtzkhVnkJOVu0h8P7Hl1PtdzKtPyXlcuP1Kh3ZgBc+JErAgaDk3IaOSGjoYhYizEyLEwRo+FOeYTFMSNY+VNqxMmYk3SJKxLmoSS5MkopVIm1TRUpEyHNXU6yxytTp8p544yOEqAdCZzjnbPHfW6RzcunINNC2dj80JfNCz0Q4lqGjTBI/H5tA9giZuEdjZqnwC3IRFOQwqcVNwk0ri9XLDkXZeLPXeKyYBeCeRF4piUgci0RNwQGg8h+UsIi3KYc/RGQ0XDb811rwmmqr8JYvmDN5hsrwuG8ttP2Zfm18y6V7JBkKz4q7kSG49TruNl3shdZQ/vou9eHS443W7MXF2ExzUGPHNa9ig1vt+eK+KDVZS7acb/aXKRVWmlqgZPQDqd0ZiLE1va2jCI3d6Mxz3j5wQgn2Nt8tT4/v25phcCN3vqNpSNSrmrj2hNGKQTUXnkKEgbipAhbWhdCQOrN27Cc9kic8a+oBEZ/O3+HOg+XlWb8YAmF2MthWh32OF0kxuVn7gCXAGuAFeAK3DlKsC+CCVDjNuFNpcTn5RtgmC2reIj9qccufIfuAJcgQtVIK/6LiF/8103mWon3VhUP/t6i22IYCgf8jtz3eRbpNqxQuHmoYKl+itBKnG/ZSrHqqbdOGZ3yFFfniFD4mIeQtb1mZG2XRyi9uZ9zwUCUqFgg/V3+mqWwzBxTQ12tnUyINrbVpV92KYn5YEYi01m/Ge6D16bMgNvzpiNt2fNYQ33780JwPt+QfhwbggGBIZhQHAEZCdpFCiTdFBkLD6KTsAADyQlQOqFpEOTZEBKoHQoLTRyfxmb7c9eEjUPQ1TzMFSZitFKFSYpEhGnCodRORd1ihmoyvSBddFcbFhEkDQY2xaHYdd3Edi9nIqb5HH7o+p4tOoS0O6BpNxJehJGXizA+/Fun4INi+ZieeAwrAgZhdyQ0dCHjYYYMRbGqE9gih4LS+wnKIwbx0qZvMVMxcmfoVQxBWXKqQyOVqbOkOFo2gy5kIka69kyE3XzZnXljXoh6emAlEDphoV+qJ3vyx5recBwLJzaDwWJn6FVLzfOw5AMt4HKm6jhXoHusPdi9CHo6tKn4YQ5Dm1SFhYtyMStgREQEhbghvkrcONSE35hsuF6o/Wb/7X/vMFcN+oOcw3b7t0iVWLt/iO9bZN3xT8flj/qdONgeyf65eYyqNn3NIj5mEZi4+ev55hxt86I97W52NXaJm/omQOVZHCh3elEVNFa/CNHj+fVJg88lHqdY7Q70PRe7qsxsiKph7VGvKLOg1/ROhyxOxg8pv0Z+/LP6cQBuwNDdCY8pDHhce33ANIcE/6u0+MtrYith1t4sdgV/6+ErwBXgCvAFeAKEGRg8MHtRrvbhaC67RDEymUckP6vo1n+d64AV6CnFLg9f8PQWw117l/ra/Cwrhwfr6+F6UCL+6iTpqmpzFfuVGCjbR4eRWe0/eKn3qrABQLS31g2WQWxCq9byrC1pdXT3NX7XuquNyB9oHS5afoSemsV3vOdgzcmT8fbM+R2+3dnz0W/OYEyJA0IRf/AMPQLDj8Fkg6gkfvoM9vthySqMDQpRV5OA6S9BZSOUszDSMU8DFdlYJgqFQNVaRipTEe8IgI61RwUp86CNdMXtvn+MiT9MhhbF4dhx9JI7F4R0wVJmZM0N4E121PDvbfd/mIAFr9tz4FWl0HJWuFJU8odPaJNgiF8NFYFj0R26MfICxvjgaOUOzoOZtZaPw5F8eNZ7ihlj7LResVkBkfLve7RtJON9TIYpVImWs6EowRJuwNSgqPy4otNC31RnT6djdp/6z8MC6f3hyF8DA6rEwExGU5DMpzdXLA9895QwZ6XgjZTLHIXZ+KO4ET8JH4BhKzluH6JhD8ZyvFzY3WZIFa++T93loZ1N99RuAG07btesmJ5447eumW/cp8XNc4D0DdvwyvZuXhaK7s9veDQe/6MRsK9WhP+pjPgi5paz/rS17XMTsJ+LtqzF29odXhAR1mjBEiNrOzJex+99Zwcri+pTaD80Ht1Eh7Sing1JxeG5i1kIJXXkbJvqSQMwIrN29AnJw8PaE9tsJfXT17vJ7UGvKSW8G3tRu/3hVfue4Q/c64AV4ArwBW45hWgYwUZkDphhxMLth3A9VJlqBASwkfs/+cBLb8CV4Ar0BMK/MZYM/kG0QpBJONgDa6TbI67xPLDs6ob3Y1HjsPFYrHoeJ22WLTNks+v+Q14rxbgQgCpIAgPmRrWPmOuQOnBFnqp4WRG4d77gnd/ZnYA6+rqMSYgGG9+Oh1vTiMnqR8Ikr5HkNQ/GO/PDWG5pF5I+mFYFD6IiJVzSbs5SQfGJ3c5SQmUDklKkZvtPZmkvaW4aYgqk2WTjlSSizQTQ1XzMFqxAENTUjAnJQorUgJRnOKLigxfVM/3R8OiQDmTdHEYtn0XyRru962MxmF1HI5q4nA8NwGt+iS0GZLRwcahf9wW8p4BZT0HInvr86ExcoKk5O7tkJQoSZmM7KARyAkZA03YJ9BFyqP1pujxsMROQH7cBBQmTGDu0bU0Wu9prS9VTYEXjpJ71EqANH0Wc4/WZMjuUW9rfX2WzykOUoKjJ6GoF47OweaFs9G4cBYa589CmXIy9BFj8Z3/MHw+/QOs8BuIhs/n4oQhFS5jOoO8FBHQEzqTE7XTlIqypWm4LzwY90RlQpi3FMJiETfmltp/ZaleLKzetFow1r7xP3eUYvWzt5psuwUasxeroKpu5CMSPb2Dc7nRCsDHshp91AQ0zxyBp/F4cpXeqzPh7WwdGo8dB6iAiFkrXXC43GhxOOFfsA5/14n4q05ieZ50X5Rd2lvBaPfnRfmoBHSf0Ip4RGvEYxojpliKcKBTLmuidXUQTHa4cKCjg2WwPqml25yqF90HFVL10RhYFumEwrVyuVhPv278/rgCXAGuAFeAK3AJFaDPduw7UfoU6nYib+9R/M1Q9p0A/OR/Hs/xK3AFuAJcgZ5QIL9mjGAqbxNMlUd/L1mdDxgq3fcYqu0/NVSjT34FFJu3YVdrO9syEhxlE2Bs43UJN5b8oc5TgXMApDeYbPcKxpqHBFPNrb+V6sYLxur+f5CKN+p2HmQf0Jxuylrwpn2e5+NfoqvT+5BGN4neOx1OVnixYes2TAqPweufzcB/pvvirZl+eMfHH+/5BrBcUipv6hcYjvf/P3vnAR91ff//T2ul1onWOlrb2v4cFVsVFP2LYrW1Vi3iRpYKsjdZJCGMANn7LoMEEkAEVFZyuSS3c1mMzBvZCXvvGci48fo/3p/vHQSIiAiSxM/Vb7+Xm9973fH5fL/P7/v9es1dgA/nBeOD+aEckn4UHIGPqZI0LAafhMdiSEQshkbKMDRKhqHR8RjihqSdwI/U3W7/UXwShsmTQZWkn8Ut4uFNn8kSMUSWhtGxSZgTG4xv5bOwIX4GSpN9YVnkh5olc1C/PBBbV0gJ93up3X5dOI5lhOKEC5KeVcWiWR0LCgOSWqLJQ5KWawO3xOv8MB3PAVKNHDtWzELm3CFIDxwB5bwxyJ4/BqqQMdCGjOap9QRI8yLHoyBaSq3f5IKjxW7fUfl0EBylxczhqJcrlMmbV49SYn3tYgpo+j5AKlWONqb5YFuqF7aleqI+ZTo2x02GKngs1s7+FMu8P0ba9A+RNW8kdqyYjxaVHA6NHHbech8nrdVxaNXI+SL5q1K1bDzsanqc+3cnR5uGFhkPY3K62varFUn4S3Aw7gtehDsTV4GtVIMpNuNXWvNupjWvY3m1O1lu1UvfO09qTJ/fm1eDu9RmMK0FAZsqcdbR/vTLTzSgdee3cTix7XQT3s1U4xllLnorDZcATbd/6D8UGszWF+Cs0wGHk059SSN9M5zQ79qN99NVUmJ9phavKXS8IvPZDqssOx807afIRX+FjodJ9VMY8GSmEc8rcqDavoPPZZQ+1Uwzmt2BNpsT80vK8FK6Hs8rLgSkVI36SBYBUg3+pjTi5Wwddhw+xn9B4pfbnf8hic8mFBAKCAW6twI0hxEgpepRh6MNZcfP4P9pS7VMZ/0HW13d408rC+/+deEWr0v85L93Z088QCggFBAKXJkCv9ZU/ueXufVHbzNUFzCdeTnLrz77y1xLC9OaDrKCrWeY1rL3rSJrs3bnfpymYg7XwEVMyl1V6iou7d4Ddpf6dN8HSOksXF7lFKY3lT2graplBkvbb7WbWr7avhutPAbDBUa70JEWVbtyfu8Adh46DG95Av4zyRNvTfPFAE9/vOstQdL3/Ofgg4BAfDRrHgbNofCmYHw8PwSDFoRhcFA4hlJ4U0gUhoXHYnhEHF+GESiNkVruh8dSaFNip0i4v1yr/2c8xCkRXjHRWCYPRn68N2+DLl88E5VLA1D/5WxsWzEPu74Oxt7VYTi4NhRHM8J4JWmTMhJnc6iSVIYWtRytKjlsakokF5D0xsDdeDg0MjRlxyI3dBwy5n6OrHkjoAoaBXXwGGhDx0IfNhqG8DEwRo5FPsHRmAnYHDMJxbGTJN9R3lY/Hab46TC7gpmsSV6oXEiAVPIcvbi1vuOWeql6VAppoqCm88u2NG/UJHtic+xE6EJGI2PO51jpNwzLPD/CMs8PsDZgOIpjpmL3qiCcVcfDaVgIGBJg18XirEEOp05qyYcmnrfmg4C8IQE240JAnwybNgW71YuQn56ERUuj8G5QKP4YFAMW/xXYV5lgysJTzFDZyPLrwlhOxe+Ysfp2tho3fe9UmFed8gd1Bf6itYDprfg034QjrbYuNeR3+o11AFm79+LlDAOveLw/WwPy42xfXUmAtHemAU+kZyJvxy7u5NPqpEMk8lJpQ4vdDv8NpXhGoeEVo+0T79u/Tme/TnCTFtpO/pkVKowuLMCJVvIipZZCm1Q06wQ2792LfulZ3LfU/Rx63rO8gpT0otfRo1+GBmu27uKhFtwUpwvN3Z3+tys2UCggFBAKCAV+OgUoENgJNFMvj82BbU1n8a8C8w6mr/qc9uvuMVoeuq1k59Ieqs1Pfe/+nXiAUEAoIBS4GgU0lttuza/ufYvK9DBbbrmN5Vv/wXTm3kxT8kdWUPcU09b9nqlMfX9jsLZN2ViFsoNHeW5Pq90Gu8MmVcGTa5ZEp3668VO802UUuCJAapn5G70Zf1ZV2Zi2FLMtNWh1AK1OavFzHV11oYMsd/qv0+6E0w4cPNWEgKQ0/HeSB96c7oP/evniLZ+ZeMd3Fvcl/dAFST+cswAfzXND0lB8whPuozA0LIZDUgKlBEgp3d7tSdq5g5sW8oR7d5XpoPh4TI+JwNfRwSiS+aM4aSrMi2agJpUg6Rw0rpyHbV8HYe/qYBxYG4Kj6WE4kRGO08oonCZImhOHFpUMbQRJBSC9IVW0bWoZr7Akn8+M2Z8iI3AkchZ8ATW11oeMgS5s3Dk4mhc1DgUxE7AhdhLahzJRa31FgsdFcFRKqycwShWj7qW93+h3tdZ3BEi3uJLtq1J8UCybjNzwcVAuGIX1sz/FN35DsdzrI6R4DsbC6Z9gmfcQZM4bhaLY6TCnzET+ygQYv01G2ZpkFK9dBN3aJCi/TsSK5XLIUyIxIzYIQ4MD8c85C/DX2dG4dW4i7loQCxa3FOxLJVh6Ie5QlR1mudXBzFAdd4ex/t4rng8NleMfzK3GI5ryWqar3PU/bRm2nqZwIHG5lgrEW6rQV2HAc+QzmqXFSxcBUg7+lHoMzFLjMJ2N5f7SlAdJE5EDW0+exHs5elDAUWeHoFe6fS8qdOir1OC/mVmwHjrMy2YcTo6EudP7wdZWDFcb8KzywgpSgsO9lRIo7avQom+GFpFlFrQ5HHBwW4Jr+c2J1xIKCAWEAkIBocBPp4CdV5BKntzHHA58uqnqYI/can++X6e3vs6MjR+xnJxfX/F+nnigUEAoIBS41gpoK37/6w11YNoSPKwtRpypEQdONYPXOTgp475NCm3qQjztpxvlb8Q7XQEg7aO1zPyTsRJMX273La1Di8MJu7PtwmrgLvSFSoeU7jAPqT3jpN2O6BVf443xk/Dv6Z54w9uPt9sPdEFS7ks6ax4+mCtBUgKlVEk6KCgSg0MkSMpBacT5dHt3eNNQHtyUhOG85b4zJtxLoHRkbAqGyyjtXo6YhBBskM+AKcEHpmQ/VC2ZhVqCpKvmYceqBdizOgQHCZJmhONEZiROZ8fgTE4cmnNkvIKUQB1VUNq1opL0p6wkbdXJsXdtCJRzJTiqXPAFVO3gqD58AnIjxoLgKK8ejZuEjXHnE+vdvqOmRCm1nipHpepRaqu/NLG+brHvdwQynfce7QiQuqtJ69OkNv3y+GkojJoAXcgoZM0fyUHpilmf4iu/ofjaexBWen2Ehd4f49NZfnggMA5snhx3BEbhj3Oj8disGPxprhy3zEsEm58CFpQKFpoGFrEILGohWGwSWPyXYEszwdYXOZna3PTbgtodTGV5nOU03vlD0k5v0lYO77lxO27WllYwbWVjX3UZNhw9JQ0iN2L87qbvOb1wM3opDeiXqUEvpZYn0LcHiVQVSX8HFm0GOXLSZMSrIR3UrgJ8U7+Ft5T3yrq0Pb/963Sl61QVSoFVLytysLSmjrfX0xk+PvU6gLNOJ6LKzHiZIOhFQLl9RWkfhRaTjIU4YSOw7KDGROrWl9hyN/09iY8lFBAKCAWEAt1TAenUqLQTQP0808q34Hf6SifTVUYwbUUJy691MGXZlZ8Iv9ZgRLyeUEAoIBQwGn/Fck2nKcjpl+pa/FJjwmP6zUjauhMnqNiQ9smlprDuOVB3uU/1fYCUMXZfbt0MZqzG+0UVOHy2lfczcM5NR2btly7z4Wmj3c4P0trucPBy50XrM/CfiVPx+jQvvOUphTcNcIU3vTtzLt6dPQ/vz1mADwODeDXph/PD8PGC8HOQdEg4hTZ1HNwkgdLODUiHyBdjQGIyRstiERMbCl28PzYn+aA8xQ/Vqf5oWDYbW74KxI5V87FndTAouOloejiOKyJwShmNs9mxaM2RQoIoKOinhIPivWQgT9i8yHHcdzRjwSgplMlVOaoPH4/cyEnIixrP4Whh7ERskE3GJvlUnlhfKpuG8ngP7jlKoUwSHKXKUVqoalSqHqWqUffyYwFpY6oPtqb5oCHVG9aFHiiRTUV+1CRowiYgK2QEVPM+g2r2p1g3ewQWBo7BCxGx+EVMKlhMCnrEJINFp+GOqFTcEZWGu2LS0DM2DT1kqbhJvgS3JSxHz8RvcW/SOvwidR3Y6lwKVmpkxqrTzFg1nQXiB6ec3pVbt5KpTAksvxIPaytxn9qEb/Yc5ImEIpXw2kwAp1rbMFBjxENZuXglU4XeSj36Ky4MV3qGqiIzVFhTcz6RXWJ8Tpyy2eFfuBFPcc/RbgZIubWADhPzN+CIzcYBpxuQEipVbN2F1zIkWwE3JKWQplcUOvRTSFWkFPj0gVqPnU1n+A5ZKxywC0B6bX684lWEAkIBoYBQ4CdTQDqacx+L8tkQ4bV78CfyiddZTrPcKrC8ajCNaawgNEIBoYBQ4IYpYMSvfqutVD+iq8If1CYn01mPMkMVmKYUQ4sqoT94HM00hLk7s3+yUVS8UccKdARI1VWfMXX5mAcMlrzbdZYMpjfX9yuwYuvpFsDexoOZeC4J/yK7auWJk3s9UPUM1dDAbofd7kALgLXGfAyYMg3/nu6Ftz18McCVcD/AfzYGBhAkDcT7c+ZzSPrhvBB8PJ8qSSO4H+mQsBgQJB0aGYdhtLja7dsHN13OD9Td7n4j1p/IkzFEnowxsQvxRdxCDJMnIiRuPnJk/iiRe8JEoIwn3M/BtuXzsGflAhz4NgiHyJM0PRwnMiLRpIxGc1YsWlRx4FWkrgAdOwXuiOCmawyMKZyIwoioaleGNk0CKhf7IGPOcBAcVQaPhjpkNHRhY6APHwtDxHgYoyagIHoCimIm8tb6jbIp2CyfxgHp+epRL5gTPWFN8nT5jrpDmS4MY3JDUkqsP99eLwUyNaS1X5/3HnVXjrrX1Gq/JdUbW1MJkkrg1bLQGyXy6dgYOxH5UWNgDBsDRfhEzIkJw4NJa8CS1+G+xK/xu4RvwZIy+N8sZR1YylqwRWtwx+IM3JWmxG+WZYMtzwFbkYPbv9XjflXFMaY3ezKt+WsOSFev/n7P0Ytm0jv0NTNYjvkTpi0t/XPeljqmNpnlW/ecoRZvAlTS7rn0/x0PuOLW71TAtVOw5cQpvJapw+NKPa8gJaD3wkXBQ08rdeidnoOy/Qf5y5HidKrL6XBi66nTeCdHjecUuksCi9zQsCuuqVX+uUw9+mTq8G+lBjWnToNKP/mvjaxXnQ6YDh/F6wo1f4z7M7oBKa37KHUg7V7L0qDs8BE+79mcdvr5igrS7/xhijuEAkIBoYBQoLMq4J4D3du3ZtcR3K4txx1q026mqwAV+DCNZdRFu3PiT6GAUEAo8NMpkLP5ob9s3LOTaSuKWKG19m6dZXN/w7b6P2tqLSy/ofIeTcnJ2RW1rY1NLdxX2cnLSV0lpXyQoxGOrlBFAy3icn0V6AiQ6i22e7TW6ptpUjGY8YKhHPpDx+BoI89Rckmgo7Hru1k/+au7Po/N6eDhU3lmE9739sd/pnjgDQ9f/M/bH//zDcD//GfhnYA5eHfPIvABAAAgAElEQVT2XHwwV4KkH8+ndnvyJA3DkJBI7klK7fbngpuiJF9SarknT1Ie3NSJEu4vB2M/kyVgVlwQMuV+qJB5w5zkh6pF/qhZOhsNXwVi+6p52PttEA6sDcOR9RE4kRGB05lROJMdy9vtyY/UTonkrrRxUeX5w1LpL6dXmzoeDrUMTnUcHNpEHF4fzdvTs+eNRA4PZRoNXSgFMo1GboQrlClqHIqiJ2CjO7FePhUl8dNQFk/Vo5L3KG+vT/LkgUwUyuQOZnIDUVq7gah7TZCUlsu107uh6JWsGxZ7w7LIGxXJHrDET8OS5Gj0WqHAnV9l4zfLs/Cb5dm4dXk2frGcIGgW2EoJhLKVKrBvtGCrDWBrcsHW5YGlF4DllDUxtWkp01j+8qNmQwqto0tK2c1MY7mNrS74XWTDHhP5Gbc4bRJoEqn2VzV8uytwdXv2498KHV7M0ILg6GNZOjxzkZfo05k6vJyhxq6mJr6jQG11dKoLNjuM+/bjMaUS/RSacwFHbljYlde9CY4SLM5U4+l12VDv3MMrl/lukhOwO53YeeY03stxBzJ9t/9q/0wd1Lv3QmrRd4oT1lf1ixVPEgoIBYQCQoHOpkD54eO4SV+ChzSWzcxQDpZbbWNK8x9+1L6feLJQQCggFPgxCtDxIwUCU6u9xnJbr9XVPejvh43bb2FlZTczfeVapjXveEJb1hpVuxP7m1sARxsczla0OaUuZwmLEoMTgPT6zzsdAtLSvc/n1NiZugp/1ZcgZ+dBHsbkdNhwFjbeit7t4LULkDqcTv5DJE+bspo6DJ83H69Mm443PWZgAPmSzvDHQL9ZeHfmHHwwKxAfuCpJz4U3dRDcNNTlS+r2JOXBTV0AkFK6/ci4ZHyUkACfuHCkx85BicwHVeRLmuoH0/KZqF0xF9tXLsCebym4KQyH14fjeHo4TimjeJJ6c04c2siXlKfbCz/SywHPH3pfm0YCpFRFekYVj/ywcVAGfo7s+SN5KBMl1lP1qBuO8lAmV/XoprjJ2CybgmL5NJQlTL8AjprJd7QdGG0fyOSGpG4w6l5fS0DakOrDE++3pnqhZokP8pZF4n/r8sGyNoApCp0so5Cgp4OlF7Sx9Hy762+wjHwwRQFY5gaw7E1gOcVgqhIwvamNqcwf/MJQbWWGmj4/Zn675Lnppp6TTY2ms212tEJKInSDvus/eHevdyDdaBheXb8V/RVaDjcpXOgppVT52B5uUhXlILURx9ta+Y7COUDqcGBFfSN6KbLxcqaWhzy1f15Xvv5Mpp6D4ueVajyVrsbiciv1PkjnKgmQOhw42taGsYYNeF6hPVdF+uJFfqSkAQU+rarbyp9NqouOnu71b0l8GqGAUEAo8HNVgJLs78krwwM55oNUQXqLzlLJdNV/umT/TdwgFBAKCAU6iwJ6azIzVlZyaxBVxcmXC6qwavchnGht5lkBPHGAwKjTSfEB4nLdFegIkGornH9QmdFHVYak+l04QwZldmpGJwjAG9Kv+2b95G9AR+YXLdSuWbVzF0aFhvFK0rdckHTgjJl41zcA7/vPxrsBc8+123NIyoObIvBJcCSGhEbzalJquf8kQvIlJUjKl9hEDItL5MFNFN7UWdvuR8WmYEJ0KgbJk/FFfCiWyeZhg3wOypP8ULPID1tSZ2HbskBsWzEfu78Jxv41oTi6PlwKb+KQNAYESSVf0mtXPflDYWJ3fHybNl5q2dclonKxPzIDRyCbQpmCRvHEem0oJdZLgUwER8lztIhCmWLPw9GS+OkoS/BARaInqHLUnOgFanG3LpQqRwmOuqFo+/XFYPRaAlJ3hemuRf4o+yoAb6pV6KUqa3lYQ55S1pOMbD+0FVqmKs1lOSVbmLYCTFUKpqf7zdLaYAGjhW4rqD7D9LW/ZTmNv74a39HLzp3ppp5vFdeYjjS38eA6OnEk5q0fNnoT5KMLAdJWOJFsruSAj0AetZW7A5naw83nFFpMz9uIZge1n7Txk3YUz0Q7EKHmSvxDocFLCi2eUl4aWNT+dbrS9WeUejyt1HLbgScUOswr3IyWdntJNH012x2Yu8mE/us1HKaSdv9UXFpJ+qxCh2RLLeiEIJ/2BCF1/QrFSiggFBAKCAW6sgJHW1rxTH4Z/qSy8n3A32kt23mF1mV35sSdQgGhgFDgBipAnYnKsltZnsXCDBXHe2iseCa7DF9sqELxgeNodTjgcNKxZitanO4jp648Unf2be8AkP49uxpMW4wgaz2a2xyw0ZcC8thzece6E4M7+2f7odvXDpDSwbqdfoBOYPv+g5gmT8Rrk6fhbQ8fvOPth4E+/njPNwDvECSdFYj35sznCffkSfqhK7iJIOng0GgMDotxAdJYDHG127s9SYcSKI1NwrC4JFyu1f1G3TdMnoRhsmR8GpeCT+OS8Lk8FonxQTDEz0a13BtVKf6oXDIHDcsCsb0dJKXwpiPuhPssFyTlvqQiuOlawdo2jQxtWjkOrA1GduBnUAaNgSpoNIej+rBxoMR6Y+R4nlhfGDOBA1IKZdosm4xiCmaKn47SRE+Uu+FokgRHCZBWppDv6KWhTG5Iei0Aacft+D7Ykkqepd7Y+HUkJmgNYAVbcZeu+mxPQ81hprMuuMlY8wnTVc5lGmso05jWsLxaCzPWmpmuspDpLAXcY1RrWsz0psWM1nlVibyt4XrMe+mmno8XVpq2nTgDB5mPOLhrzA8deX7Wj3dP8zTmtlASe2kZeis055LYyTuzfQo7Qc3nMzQIKTFzyxc4pK4GAqTNDgembirF05kG9FNo8URWdwKk5B+qxcuZGjyhzMVUbT7OUFBTu4vN4UScqQ6vrdfg70o9emfq8GoHgPTpDD2iSiygx9O0J0pI24korgoFhAJCAaFAl1WgyW7HwI0m/DlbAqR/1Jo3XY/dP/GaQgGhgFDgmiqwGjexwobaX2oth35nrMGt+bVg2nI8qbOcmWvejuoTTRKLIys3vvPeZYfpLrDhHQDSHlorZheZsc9mJ4syOFwHUe2/i/bXu8CnvKpN5IeOvJTZiaOnm7AgJRVvT/bGGx5+eNvLF+/7+GCgbwDemzkH78+cgw9nBeIj8iWdR56kFNwUhsHBERgSGgUKbxoWHothEbEYHhmHIVFSJemw2ATuSzrcXU0qW8irSm8UEL34fYfLF+ITeRKo3X5EXDIGxSdjZFwskmODYJT5Y/NCb5Qt8kXN4gDUUyXpV/Ow5+sg7F8TgoO8kjQCJ8mTNCsaZ1VxaKEwIXU8bORJqhEt91cKS1u1MtBCj6dQJqeKQpnicCpHDn3IaGQFjkTOglHQhYyGPnQMDGFjYIgcg/zIcSiKkUKZNvK2+qkokU9FGS3kOeqCo5YkD1gXeqLS1Vr/XW31BEbbw1F3tecPXRMEbXD5lta51jVLZoDa6ncm+6Pwm1D4ZH1b/Ft99cxf6Wtn3qOv9WJ5dROYruwfrLD+6bt1ZX+6K8t6953qjffcsb74t3durL6HGU0PM03dXxj5ufxUl3RTz7tyzaaNB4/zVm+qgOTFeD+HAfKqRtVLn0S9CfRfm9OOVocd/ptK0CfjPCC9GI4SIH02Q4Okyjo4KGCITt9xvR04bbNhRMEmvKwwcJj4fDeqICXY+XymBn2VGryYacQbWgNOtbVdICjpsLSmHr0z1Dy1vleWBq9mGM7BZnfF7DMZeswrKkWzTToJKPa0LpBR/CEUEAoIBYQCXVQB8uP2Lq2l5Ho8pqoA01v23q+x3PdT7RaK9xEKCAWEAlelAPCLP+dvG9VTVz2FGa2+LL/aj6nNI2/RW1VMazr5jL4cS+t342SbE5R9QZCOF+e4urt5ByNVnZyraOyig3in2OwOAOkT+SYcONuGVldhyc+9ZdRBbYxOJ040N0O26lu8Pm4K3pzug7e9fDDAx59D0nf9ZuEDgqSz50mVpIFBoJZ7Ht7Urt2eQ9LwWAyJjJNa7aPlGBYTzyGpu+W+s1aTuuHpUHkyhiXEYX58MIxxs2CVeaFikRcql/ij+svZqFk1Hzu+CcI+DknDeLv9ycxInM6OwRmCpAT3yJNUANIrTrWnatFWSqt3AVIKZ7Lpk1CR5ImseSOhWjAK2uDR0IWMhSFsLIwR1Fo/FgXR47EhZhLae46WUiCTXApl4m31PK3eE1ULPc9VjV4MSN1gtD0cpbb6HwpG3Y+nlPvGNKoWlRYpxT4A1iWzYVwVjGHqfNyvsiazwMBfMh6M5ApHuqoZ5zo+Sbf1Lqa3WNbtOMCrR6UxU5zZ+yFzGwekdqDVaUeLww7vTaUcgLphXkdrAoBL6xthc7XVuwHp8dY2DDUWcij4N6UWL2V2nwpS8l19MVODZ5UavJSZi74aDU60tFwgNXHilXUNeFKhwSsZOjyRpcY/M3IvAaS9M/SYW1QiVaByuCyI/gVCij+EAkIBoYBQoMsqkFyzA0xTgacIkBqs1b9TW6Zdxz1B8dJCAaGAUODaKEDHvO6FMfaAyvTwH3IrGxlVwuvNzns0m/BKYQm+3n0AZ2mEtlORiA12bjJG3d5OHqZO/WViz/7HTGEdANLRRaWw2x1wOGxcXKpR+TmLzMNDqJKUGw0Ay5XZ+M+4KXh9mi/e8vI7B0nf85+N9wPm4t12kPTj+SEYtCD8Ak9SgqSDI6V2e7cnKUHSoa4qUgKkndWTlCApAdJ345dipCwZYdHByIgPwMYET+5bWbt4JqqXB6JxxXzsWLUAe1eH4uD6MBzJiMAxFyQ9q5KhRSVHm1pUkF5pBemlj5Njx4pA5Mz7HMoFo6EOGsMrSfWh45AbPg7GyHEoiBkPaq13J9ZvllFi/fQLEut5IBO11C+UUuvdbfXXE5ASHCW4yqtFU6djW6ontqZ6YluqL7JWyfEPrR7MuA1/UFUmX5vZ5jq+yuqN9zBVhWFh1fYzNj5GiHblHzodtQekZ9vaMK1wE55t12LfMSDVYGndFj4m0/PdgPRwcwsG6/O7PSDtpzCgr1qNY83NF8hN8zSFVD2hUOMVhf67AalCANILhBN/CAWEAkIBoUA3UcAB7e7DuFNdhts15bg1vw7/l1Mx5TruCYqXFgoIBYQC10cBo+UhlmvexrSW/LvVlQ6mM9lYbvnZp7JL4b2pBlbeds+TWgEHYVIqcLS7jou6yZB+Qz5GB4B0UmEZT8R1Oto4GW2jttEbsnGd7U1JBameVldegTcmeuCNad54y3MGh6TvzJiJgf6zMdAV3PTB3AX4MDDoQk/SkCge3EShTbSQJ6kbkrp9SamSdFjcws7pSUqAVLYI42LSMC4mFR/GyzBZHorV8QuwWR6A6oQZqFk0E3XLCJLOw45VQdi7JgQH1ofiUHoYh6QnqZI0J9bVbi88SS+Fn5eGWVFSPVWN0tqmlaMpKwrG0FHImT8KyuCxUIeMRW7oGOSGj4cxYjzyoyegIHYCimInXlA9WpLggfIEDx7IRNWj5DdqcQUyueGo22eU1t9VOeoOZXJXhP6QtRuQbkv1wvY0L9SkBcD85SysWL0Yz+YU415NCW42VksVpNdnurl2r5pu6sm0lSbvkho0UZgdHyjdrpqdbfzqnNvTHpA2t9kw5YoAqRpLaxsuAqROHGltxSe5BXg1IxfduoJUYcBzag2OdwBIV9Y3ohdVkCr0+Nt3VJD2EYC0c/5jEFslFBAKCAWEAj9SATtqT5zFEzy8swK/y61GLwFIr91+r3gloYBQ4KdTQF3+CMuvPsR05tN/01idvXMsjn/kmGyPqqxOCiL+q2Yz4isacLjVgTYKXnVwb0xXm/2PHEp/1k/vAJCOKDKDPFycTskbjgKaxMVdRuvkvndUVauvsOD9GTPxnyle+K+nD97y8cMA35kY4DeLp9tTeBNB0g8Cg/HhvFB8NJ98SSMwODgKn7iCm6jVfkgULTIMiZaDICn5kg6Tdc7QJqogHS5LwSfxiRgUn4DP5CkYEZeCGbGxWCEPQlG8H8opBT1tJmqWzUHjV4HYsZIqSYOxb10wh6RHFRE45fIkbT0X3CTn3ppXAgt/jo8hOEq+owRIm9UymOInQz1/JHKCx0IVNgG6sAnIo8T6iAnIj5qIgmhKrJ+IjXGTsFk2BSXyaVL1qDuQ6Rwc9UZlsg9vrSdA6oaj7cGo+7obip5fU5s8BSpdftma6s3b6RtSZ2BL2gzULfFFQ5o/tqd6oSHNGxu+ikDEutVtdxnKtjNjre1JbU3rr3OtbcxgjvrpZqCrfCcCpIaaio/zK3CkzcbPn0hxdmLEvFIFKHue/iMP0ha7HX4bSr63xb5PhhpLXID0vAepEydtNnyetwGvKIz4u1KLF7pRiz0l0nMP0kwN+mUa0V+rxclWMnU4f6GZemV9A/6RocbLmXo8pdR02GL/DAHSDdRi7/YgPf8a4ppQQCggFBAKCAW6rALONhxps6O/3nSW6SuOPGiswd8FIL3KnVzxNKGAUOCGKpBjeehWCiLWmkJYrtnEjJXHWF51C8uz7meGqj09jHWn7tFUHH89z+RYvX0vjlJ+EDE8V9czHRecp3jnr3XZ8f0n2/AOAOmwIisHpNRgT74GJLS4XKiAWxFL4zaMCAjE61O98S9Pb7zpQ76kM0GepNRyT8FNH86ZzytJpXb7UAwJDufBTUNdwU3Dw2MxPOK8J+nw2AR8SpCUlk7abk8WAMNd4U2fyxZhZNwiTI6Nw+L4IBTHeaEsyQvmxf5oXDoX25bPw86VC7Dn22AcWBeGw+vDcIIgqTIKTTmxaHZ5ktopvEn4knboS0pg1ElVpBo5ti6fi4wFo3hivTZ4DHSuUCbyHS2MGo+iaKmtnsBosXyKFMjUznPUkuiJSt5W740qDkclQEpt9R0B0vNAdAbq0y5cvg+O0v3bFnvxVPqtBEhTfVC91AfkObotzRv6lVH4ItuA23Q19SzX8jhTlfS9Ndf6LNObH2PKsltv6KR0JW9OHqmGmlV9DFbsOt3CnV8cYry8cLD8nr94BSk/6+nEWacD4RuL8Vy7kKaOWuxfyFBDZq6CzUnt9Q7wLHeHA2ftdkwsLMEzmUa8xFvMu48H6YuZOg59X8rU4KnMXAzSGdFEUL7dhU5sJltq8FxGNp7M0nKrgX4K4yUepE8odAguNqHNwfE0KBBTXIQCQgGhgFBAKNCVFaCpjPYLqI/nzUIzmL4OjxiqcGdOmWixv5J9WvEYoYBQoFMp8Ehj469v1VX3vk1feT/TVz7FtMXPsdzyZxkdKwM3sfyaR1lRxe976CtXPJxdhhGFFhQdPo4zthZeTUpFjsTzyJtUKuARO/xXNsddDpDyKtI2AUgvo6TdaUfNzl2YGh6Df02ahv94UHiTL95xQVJKt39/ViDed7Xbu4ObPg4Kx2BXu707uGnwRcFNnRmQugOb3Oth8hR8Kk+Cd0wkFsrCoEuYwStJqxf5on7JTDR+NRfbV87Hnm+DsH9tCI6sD8NxRQROZkXjTE4cWkVwU4dg9Fy1rJoqbONxdF0YckNHISt4DAiO6kPHIjd8LIyRY5HvgqMbYs631VPlaHn8dL5UJHjA7IKjBEYlODoD1SkzOBilStFrDUgb0mbwFvrti/xRs8Qblcs8cCB5OixfzkLK6hX4T1ax416N1fbbXJPiVaPxV51qVrqSjVHU3XGToWrzQ5pSVB47xaMDxdRzmQGzg7s4IOUn48CNxePLTXhOcXmw+XyGBvM2lqKVuhzcgJTWDifmFFfgKYWeA9KnulGKPQHSJ5VavJipRh+FAeONhWi2X2jn0OZwIqysEk9n5HCY+k+FHn0zO0ixV+gQW2aB3XUgKQBpBz9McZNQQCggFBAKdCkF3ICUNnpkWQ2Ytgr366ucTGN54Up26cRjhAJCAaFAl1OAQp1yaxYxfQ2YxoLe6lJ4lDeg+uQZflxFafdkSir29X/IdCYA6Q9R65LHOh1SBc+OQ4fgG5eE/072xJsEST19QZ6k71G7/cw57YKbFuCjeSHn2u2HhEZzT1IpuMnVau/2JaXgptgEHtjEKzZ5e3vn8yalbRscn4yP4lNAoHRsbBISY+dDmTgLxUm+qFzki6olAWhYHsgh6e5vJEh6aH0Y3O32VEkqBTdd6r95DhK6Utx/nn/H41S2nAcu5SwYAXXIaKlylOAoT6yXQpnaw9Fi+TTwxPr46SA46vYcperR9oC0drEERt2A1N1ST+vz1aN+l1SPUjXplVSQbk3zQ8MSL2xZ4oHaJf5QrQqHtyILL6jKcLfGYmM6cxsz1mhZWdnNXW1Sejjd1PMhXZWJaUuh23+UexQLQHrJMHnZG6gNhBpAqPCWri2rqsVz3xPS1FehxUR9Ac6Q144LkPKaESewyFKDv2dSi7kOzyp1l1RPdlSR2hVu66eglnkd+irV6JuhwYKSMtjtznO9M1S5fMZuh09hCf6mUKG3UofXFHr0ziRIepEOCi3SKuu4XQydXZactS/7NYk7hQJCAaGAUEAo0OkVIB8+ugRVb8XNKguYsRpMV/5BV9u/FNsrFBAKCAWuSIHVuOnWXMsyZqCqeesRprOeZOoy52taExbW78Ousy2wc29SYat15ROYAKRXrlVHj6R52NXmeeTkKcxPWYJ/TZqO/3p443/eUsI9eZK+EzAH5En63pz5ki/pvFAe3sQ9SUOiMDg0moc2UXATVZJyb1KXJ+nQWAptSjq3uKs2O8t6mGwhhsnJmzQZn/ElBSPjEhASEwJl/GyUJsyAOcUPVUtmof7LOdj6VSB2f7MA+9YG40B6KIekJ5RROJ0dg5acWLSqYi9fTfkzBKVt2kRUpfohJ+gL5ISMgS58tKtydBwKosfzxPqiuPEXBjJRYn2iBEYprV4KZHK31bsrR/1Qu5iWCwOZ6lIJiF68XNhefyWAlCpI65Z4c0BavWQelq1Zjj6afDBNDf6h3ohbNWU0mON+vbnqYaPxliuaCDrRg/60svDuXvoqM9OXYsm2fa4RQiDSjobK777NDUgl3dK37UJfhQbPXwz12v39XKYOg5RaHG1u5VSVTlNRdiORPuXWHXhckYWXFDq80O45l0DCLnYfAdJnlHo8p1TjhbVZWFLfAKcbkFKAJZw43tqCEZp8/NlVOftvhZZXkl782V9UaLFu6w4O9CVAyiey7/6KxD1CAaGAUEAoIBToAgrYCJDanFi6Yz8eUZsdLLdyH9OUenSiXUexKUIBoYBQ4NopsHr1TTflWtN+YbCCqS3be2jMVqapOMp0FtyqNuEDoxXrdxzAUTsdLYlj1CubxgQgvTKdLvsoV2qY04njzS2IX5OONyZMxRvTffCmtx/+5+OPgX6zMJAqSWfNxXtz5uF9HtwkVZJ+QsFNIZH4JCwKQ8Jj+DKUQKkruGloTDyGuwAprWn5lBZZ56gmpQrSz2QLMUKWhJFxiRjBtzUVY2ISEBwbigz5HJTKZ6AseQYq0wJQ/+Vc7PgqEHu+WYC9a4NxcH0ojrk8Sc8QJFXFolVNkDTuZx3c5FDJ4VDHo00bj91fB0G74AuogsdAEzoWBh7INI631RfGTMCGuInYJJuE4rjJKJFPRakLjlYkUlu9B6wLCZB6ojLZC9XJ3qhO8UHNIqoclZa61PaAlMDo9wcwEfykx21b7Icdi/2wlVec+qCegGiqL7Yv9sWuxT7YkjoTmlUxGK9ci56azbhLU3f2CX1lMTPWbGJGy6b7cyuLWX5DCkvpehWkTGO5rae+Mp/pKrCgehvsDincTkw/lx0wL3tn6cEj6KukdnIDXlZoQDD0Rd4qfr4KsnemDv9cn40tx04ADoppIjbq4F0k5oNH0ScrB08o9Xiho+rJLgZG3XCzH1XEZurxpFKHl9ZnIf/QIcAufXba33E4HNh28hTeUerwRJakVX+FFs90YDPwqlKHvL0HQIK5vYku+6WIO4UCQgGhgFBAKHCjFWjn8S7N+3S8L53gkxz2HGimjhSbA4aDR3CfqtjJjLWHmcY07NrRCPFKQgGhgFCgUynwC5Zb58OM9ZuZsWHjnSqL/nZjXREzmotYbnU+09fk99OYcmdVbNlSfOgEztI4zoPYKcfBNahLtSocn7pvutHD/Y19fwFIr63+TifsDgeWZOTg3xOn4/Xpbk9Sfx7c9M7M2Rg4ay7eny1VkpInKYU3fRIUhsEhERgSGomhYVEYFh6NIRGxPN1+aLQcwwiS8tCm89WknQWQdrQdX8QlYVD8IgyWJ2F2TAjWyOdiU7wfrEm+qE31Q+2Xc9Cwcj52fz2fe5IeXh+KExkROKmMRJMbkqpiYFPH/OyqSdu0MrRqZByOOjQJOKOSwRg6BrqgcdCHjochbBxyw8ehIGo8NrgCmTbFTuZp9WXyaaCFt9QneMKc5IFKAqMLPVHF4agX2ocxSZWjEhy9sGL0+wEptddvSfXDllTpsdVLvdGQ5onapd6oTfPHlsWzULEsEF+tXoKhWVowjRlMXYW7DJYjd2pNjzLlvluZRnMbW736dlZd3aNTTTVXujFlZXex/Oryh9UmjC6twxm7g/s6isnl6ofVg01n0D9Hjz9l5eJfCjXIR5QCl9ygkNbPKHV4an0ODDt3czRKMzy5cdJB0aGmZnysy8NDmXo8340AKa+oVRjwSJYBH6j02H22mcPhc+eDHQ7k7TmAVzMkqNxer/bXCTgPyNaj7uQpwG7j/kRUfSrOKl/9b1Y8UyggFBAKCAWuvwJuKErzXptrobmfbqeL0+EENVbAYce2U03opSxCD0M97tWYB1zpbp14nFBAKCAU6HIKBBp/RUU79y+33PZITuOv6TorK7uVBx6v3vibh5cab7lHUzmqn96KyIoG7G5ugZ1yDGihPAI6jqLsIddYKlYCkF7T3wAlKjvtNjQ7gazSCrw2dgrenOKFgR4zMMDbDwN9A/COP7Xcz8X7rnZ7NyT9aEEoPuEJ9xIkHRweI7XbuzxJh8VQsn3XAKQfJyRwQDpMlsorSqfLYrAqZgE2xvuhKnE6LGn+qBBRiPYAACAASURBVFo+D1uWz8Wurxdg35ogHFofcmG7PVWSEiT9mbXUt2kkQNqqiUerdiE2RY2DLng09CHjOBw1RkxAftQEFEVP5J6km+ImY1McJdZPQ1m8FMpEfqNSW70ERjkcTaHKUe8Og5gu9Ru9EkDqi62pfqhZ6gXrMg/ULvXAlsUz0UDQdMk06FdFYrhShVtVZjBdFZjWir+qK9Aj17KHFVT8rstNPh1t8MaNv2EGs/7PagvezDPhaGsb7I42ql+4puPKz+nFWp3A0Nw8PK7MxT8VGjyWpUG/i0AnVZD2UWiQaDJLB0YuQEoO5K0OIKLchBcUWjx3EVhtDwq72nUKaXouU48+mRqEFJejyUEBVVQBKqFN8iBdVrcFL39PwNWzCi1GaPOxv6WN7xRJB5yuU8c/px+a+KxCAaGAUEAo0KUU4PMVHWc57OAZEA4bHDys0eXH3W4qOwon3sgpdj6srzpza3bZ6I524cRtQgGhgFDgZ6OAsepzlleDmzUmvK0uxde120DxwvycEg2hPJydBlFxIeMym9OBtwutOPf7GFZk5RSZfFycTpFi/4N/Ji4CTweuG2sb8JGHH96e5ImBnr4Y4O3PIekA/9kckr43ex73JP0wMAgfUjVpO0hKgNTtSXou4T4mHkNc4U3kS9pR9WZnuI1a7kfHJWNsbApGxqZhqDwVE2QxWBgfDGOCP6rkfqhLCUDN0lnck3TXqvnYtzoYB9aF4YgiCieU0WjKikEzb7ePQ5s6DnatnMNSut6toala+rxndAmoWjITuuCRMIRS9ShVjo5HXhR5jk7AhthJLs/RqSiJn84XSqwnOOoOZKLW+vZwlKpH21eQXgpG3b6jVwJIZ6COfEqXeGBrqgf2pPhh1+IZKF0+HxHrvkE/9QapalRjAtOV4iF1Kf6iqgDLq21luZbHzw04XfmK0dTzHoPJ/IDajD9rS7CtqRU2JzUti8uPUWDO5hI8n5mLfpla/DGbktvPt9e7wWYfpR6jco1Sq4jdgTae0ii9a97uPRigUPP2fPfju/paAqQ6vKLIgn7HTldbDHde5ZCYApqmF27+3s/cO0ODgKJSnHLY4aCQQX5cyetvf8xXJp4rFBAKCAWEAkKB66KAdODuhM1hg81J854NDtfS5nDilN2Onc0tMJ0+Df2ho1ixfSf8LXV4RFvhZLmW40xrHt6VdzXFtgsFhAJCgR+rwC1G0+fMWAGms9iYthoPZpXi3dxS5B45ibZWgKr72hyS9dZ1Gci71IsKQHpNvy4CIxyOULlyWytsDgcqtu/EsFnzMGCKJwZ4+GCAlx/e8g3A/1yQ9N3Z83g16fuBQfhgXjDclaSDQqMwKDyGLwRKh0TJMDhazhdKt+/MgPTzuMUYJqc2exmGxSfgc1kyPolfhIlx8ZDHBcMQ7wtzojcsi/xRu3QWryTduWo+9qwOwb514TicEYETmZE4nRXNQ5souMkNRt2gtNtCUnUcHDo5dq1dAFXISO45mhs+AcaI8SiImsjhaBF5jsZJbfVUOVqS4IGyBI8L0uotC31Qyf1Gz1eOEhC9OJDpwtZ6NyC9XEK9L7akzQD3IF3ig+2pHqhf4oui5Qvw7bdL8IZaz1NDH1I34h6tCX+jICYyiqbBWFMFllfdwrLNj/3Ygb5TPD/d1POvOovpPpUVPVTFKD9yHHY6qXRNR5Wf34sta2jEy+kG3lZ/b7b6ksAm8hZ9WmnA85mZ2HX2LG+na5Wa7Lkf2aHWVozS56F3pvZca/7lQp86IzylVvj228U9SJUaDFCrsPtUE6iPkA4Q3Whz7+km/FupxhNK3SV6tX+dPhkaxFfWoZVXn9p4byL3bxW/2p/fPzTxiYUCQgGhQBdQgDok2hwOnLI5sKvZhrLjp7Fm5xGEmbfg841VeENfhic1JbhHU4pH1Sbcri2l5Hrnw5o6sPxaMFXF4E6xzyg2QiggFBAK3CAFbjbUjrjVWI87NJYjTE+J99ThacLv1WUYW1KDitNn0EampOeMSbvA5HDdNlEA0msq7TlASq9KbR8ub5yGPfswLTgMb030wJsevnjL2w/vzAjAQL85GBgwDwNnL+CQlCpJyZN0EFWShkRgMA9uisaw8BgMc0FSAqUU3DQsNgHD4xJBIUlUNcrDmzpJcNOnshQMkS/EJ/EJGCZPwIi4hfhCtgiD4xdjdFwcouOCoIkPQFniDFgWzURjagBqVwRiy6oFHJIeWBeKY+kROJkZdd6TlIKbqJK0m7XcU0u9XS2DUy2DXSPnoUzHFNHIixgFTegX0EaMQW6E5Dla5PYclU1GiWwKSuVTURY//TwY5YFM5DnqJQUy8TAmHw5FO6ocdVeQkp9o+4XgZ/u/peveqFrqy7+rnSl+PJ1+S5o3apb6IuObGIzMycYt+optv87bGv17gyWK5Vui/pBbG/1wXuMcprH4sLyt0XcYa72YzuzByLuzG1weTjf1fExXZWJ6s/NX2cUn1+w8DIe9BYSuxOUqFXA4UXLoMN5QEOzT469ZWjx7UdAQwUPyF/1/6dlItlRzyNeKVtBBFJ37JB/oeGsVXsxQoxdvz9fj3xnUnm7AsxeBx/bwsDNdf1xJoUxUMarDC5kUWqXHs+lqJJabcJba6ymcind5gK/X1zfg+XU5eFpJ3qvn4SpdJw/Xp5RqPKjU418KHYx7D1CkFV9cZ/Tcp/au8ksTTxMKCAWEAkKB7q0AnY5zLe3a2qXjHjIWoq5D6dCHr/ktdj7P8Me4jrupGtThtMPhpA4Gsoqh2Qiw2Z1otjtwrM2GXU1nUH74BNQ7D2Bx/S54WhrxTnG1/a3NVWteyi+PfEBfEsX0FVHMYI5ixsooVlgfxQobo1j+lihmqA9lhXVBTGud9NeCbdF35deP/Xj16pu6wS6n+AhCAaGAUODqFdDU/43lbgnvmVs3/895VdF3Gy2Rv9RX1TB1lYNpSh19tJshq92JnU3NcEDqMqOx+pw3qXsgByUX0FzQnS8CkF73b5d8ScmuYNeRo5ghS8SbU7zxX55w78sh6bu+c/H+zHmgStIP5i4AQVLyJeWQNDichzd9V3AThTcNc0HSzlxR+qksCZ/KkzBEtggj4pIxLSYaQXFByJTPhVk+AxWLvFCzxB9bvpwLqiTduzoYh9aG4Vh6OI67Kkl5uj0PbqKEe1m3WVq1FMgkg1MlgdImVRxvl9eHjoKB4GjkWJ5W74ajG2MnXRrI5PIcvSCQKcX7gnZ6d+Woe92+cvRSGHopIN26eCZ2LfLCjrQpaFjihS2ps7BpeSTmr8/CX9QmMEPFaWYoKWLAL65+9O5azyRA+oiujgCp7dc5pfbIqh1wOFraRQZc9+Gl+72BEzjc1obPsjX4m1KHv2XpLgGkBDJfVWjx90wtBmVrcbbVxtvFKZyBN53bHKg8cQIfZuvxSJYef1fq8d90PfoodXzpTCC0o20hAExBVNRW/0+FVBFKn+PNHAPqjh7jvy86GOUY3u5Ek8MO71yqmNXzpf1rEkgmyPpklhoPZRkwQpWPnRTwJC5CAaGAUEAoIBS4UgUkEsrnHerGpKUdMuW3k8HQWTjRyg+fCYTSiTw61KbDaSeanU6ccTpxstWO/c2tqDrRhNyDR/HlzgPOgLod+KK0Gq8XmNBLswl/yN6I32dvxj05JbhXZcJvdNWnmcbUr2vtJYqtFQoIBYQCnVeBe3Orl9+nNp9guvLjTFuKf+Rsxov5JqzYfQQnz9rgtNvRjGYe6ErBeDz3gA4+un0dkACkV7prcNWPI0BKlT60M7Hv5CmEL12ONyZPxRue3njT2xfveQfgY9+5GDhzLt6dFXiukpQ8Sd3t9jzhPiwKn1wU3ESVpLyaNE4Kb3L7j7qrSt1/3+g1b7dPoErSFIyJXYzh8hR8Jk/EnNgwrJEHYHOSF6qTfVCbGoBGgqQr52PPN0E4sDYUh9Op3Z4qSaPRnBPDW+67FSB1VZA61PFo1SSgOnUGCI7mRoyBMXIc8qMnoChGCmTaLJuCzTLyHKVApvOVo1Igkzeqkl1p9S446q4arVvsC6oWdS/t4ShdvxJAun2RP6qW+vFgpsqlwYhMX4Tn1AV4VFWGHpoqPKSpantMbS1hwM/mTD0B0t/rayxMZzp8k8Z0ZmxZA1odNIV0+5njqsfD73+ik0/Ask1leCYzB0+6QGF76MfBYaYG92ZTdWU2SvYfdHlpSibjIE9SAEmWWvQjkJplwGtUialU4bl2bfftX7MzXaeqT4KaBEeptZ5vm0KN4DITWuiI1EHN9a7ESSdgPnESbyiz8ViWHs9eFGhFgPTlTC2eytLg6UwdIjaVgxC+uAgFhAJCAaGAUOBKFZAqRKUSUQcPSbIDjlaAvKwdlIR8vjWTWGqL3YljzW2oO9mEvMPH8fWO/Yio3QHv0hq8tbkSz+aXOx40lDmYvgxMU2a+X1V+8h6VCT1UZtystjqZvrKN6cxgWhOYpgI99NYzv9Ja/9l5UYPYMqGAUEAo0LUUuCfXuuou8mrOqwQzVnGLvPvVlbhLU4E3SiuRc+AwHLxrjYoyJPdnBw3w3f4wVwDSK903+BGPk0670m+JyPup5hbErfgab06bjtc8vfGWly8+8J6J//nNwoCZczDQBUnPeZJSy72rkvTjsGh87Apv4q320XIe2kTBTZRwT2CUKkk7V7v9QgyXJWFIfAKGyxLxqSwZg+WLMEKWgs/iEzBVHoY1sYHYkOCH8hRfVFES+rK52L5iPvZ+G4J9a8NwOD0SxxWROKWMQnMOpdt3nyrSVg5I5bCrE7F7VRByw0ZDz+HoWBREj8eGmInY5Koa5X6j8dMlv1FXGBPBUWuyD6zJBEi9eFK9G4x2VC16MRy9EkDKPUeXToX5y7lYtWop3lPm82T636utuEljcdypNuFXBjOYwbSZBRp/1bWmh6vf2p5GU88e+spNN2ktx+7QWJyvFVnRZOvubQc/Yii8gqc6KWwJDlQcPIQXlEr0UlKL+PmWcYKFFN70nFKNR7N0eDVDg+kbNpxLc6dePbd9zvamMxidrUHfTC3+qdDjxUy6fuFrdda/X+I2AlL16GsZOgxV6mE5ckxybuEVOdRab+OwM2hzKR5SqjkAJXh88Wd63gVIX1XoYNi5R7TTX8HvUDxEKCAUEAoIBc4rQN0ZPBiJ2uMddh7mcdphx5HWVuw42wLr8VPI3X8EXzXuRVjVNu5p92ahGS/qy/B3dSluzSkGU5cS8HQwrenYzVpLywMqc+ujKgvuVVv2M11FC9OVg2kryBuv7c/q8mOPa0y4XVNxhunKbMxoaWbain9f/R6beKZQQCggFBAKtFfg9vyq+FvUFauYoXIx01Wqmb5S/ZDGeoTpLWC6CjytKcU80zY0nDhDRmYAryWlkLzufhGA9Cf4hl19Kdyfh1pOnGhqs2OV0Yj+kydLkNRzBt6eEYD/+QXgHf/ZeG9WIN6dMx/vzV2AD6jl3gVJPw6JxKCwaF5JOiQy7lxwE0+25+n2UiVpZwOklGr/uYxCmxLwcQKFNiViBFkDyJMxTL4YU2VRWBE3C5tk3ihf6IvK1FloJEi6cj52fhOMvWvDcCg9DMcVEWhSSpWkba7gJgpt6oq+pOQ7SkubJg42rRxH14ajKHwcDOFjYIgah/wYqXJ0c+wUbI6bgmLyHI2fjtIED5QnecGU5AlzkicHo5XJPqhM8TkHRy8HSBvS/NCQ5ntuqUvzRX2aP7akUvCSNxrTfLAllR7jh61p1Eo/A9VLZkGxZjkG5RrBNlTh1oIG/N5Yw880/cJQeeoeXZXjoaJtuM9grWLGnw8gZaurb2day5pbdJamezUW/J+xAkdaqXZRXK5WAfK7cdptOGmz4y11Dm+JfznjQuj3YqYWf1eq8bJCj3fS9eiVpUTpoSOgan2Co1StT2c4qaUvvXErXl+nQn+FEf0Ueg5LLw5Auhgodoa/+2Rq0StL+txvZGjxZdUWymWCw+Hkuye8WMdhQ82xY3hznRJ3ZunRX6HDyxfBZPIvpYrUvym1GKQyYucZCrUihcRFKCAUEAoIBbqkAnRYwZ073ccX5z8F3UIHr3Sq8ZJ7aQ5x3S8d4Lof0X59/rXaXztjB/afbUPxkVP4Zt8xRG7ZC0/rDgwt24L/ZzTj/g216FFYA6YxOW7RWg7dQmEg+VvBChqkpbABrKiRQkGO362p2vJrbfUhllcDVlSLXxqsrX/IrcV9BfW4t6AetxfUgfHHN4CpTTuYuqqeGesO3axr7N3+4F5cFwoIBYQCQoEfoYCm6h2WW7flvtzaMw/m1uBBY41NSrmvOnaHumY/01iOscIqPG4sR0rNNpxoJe9o10EWnyDazx3UZyDd3X7u6JrXBSC9Id8bpdtTlEvOpk14a7oHXvXwwtue/njHxxcDZ/jiPf85eC9ASrcnT1JaznuSRmJIWBTIl3RoeAyHpFRNSn6kw2Ol8CZeRdppApukECkeJEVhUue2K4mHS1FFKd02RpaAFNkCGOMDYFroC2vaTFR9FYitK+Zh59dB2L82BEfSw3m6/amsaJzNiUVLTgxs6hg4CJJq5Z3el7RNKwNVjJ4LZlJJXqqncmKwST4JhrAxyI8Yj8LoCbxylPxGN8km8zCmcvk0mOKnw5zoCUuiJ6xJHjyIqX3VKIHRy8FRqha9OIBpa6ovti/2RfVSHx681Jg6A7VLvbE11RM7F8+E8uskjFZp8JKqJIEZq19mRdX9H9RX9/+D3voi01f1ZbnVL/xRX9X3L4aGV27RN/z1RwzTXe6pPY3Gng/orWVMW+68X12F32vLsOWsaGD+MYMqHbQR6KSDu4RyE15O1+DZTCnRvj24lIKaJJ/O3gotphduRjO1gdjoPzoRZYPT0co9z4LyS/BEpgYvK9Sg5/VW6vi6/et1tutU9flsZi4ez9RhVF4BTrbazsNf9xEugKCNxfg/pRZvZBhBz3nmokArgqYvZOrRI1sNsi2wcW0FxP8xv1HxXKGAUEAocEMUcB99UrYRHK7/SXEZHHhKHfDkMgObw8nzD/h8yOdEClFy8jAkm90BJ51xcx3O0mvR4046nNh9phkVR48jfe8BxDfugIelDkM3W9G3qLb5YYP50B911m/75pT8s5e6uP8f1Zb+Dxqsr7Acc29WWP8yy294heVU92L64t/eZ6jt90d9fX+WV9+f6aulhR6rKX+WaSy3MXX1Payw+gV+n8H6yl/01f3dy93ux9NzlaZHmaLujt8pTY8+tHH3b7rcjqLYYKGAUEAo0FkVWL26BzNWP3BLXn3/O/TV/W831LzCjNXPMH3l/Syn8U6msdzHjFWDWa5p362a0qYR+SYYdu5DM80fdMKNwvboiI237rlnpe4ASQUgvSH7OOTn4CCfPKcTRbU1eGe6B/411QOve3njTZ8ZGDhjFt71l9rt35sz/3x40/wQfOxqtx8SGomhYdEY7KokHRotBy0ESofGJvBW+xvtPfpD3p8gKVWaJsaGYIPcA+ULp8KyeDZqls7CluWB2LVqAfatDsHh9WE4pojg7fZns6PRkhONNnVcp4ej5JtKYJQWuu6uIG3VxsO8cBr04V/AGDkeRdGTpLb6uMncb5Ta6stccJTAqARHvXg7fXs4Su307sWdTu9et2+rvxiQNqT5oJFXigagJm0WGpZ4YkfqNOSvCMEkpQJMvxks34qb1KYxnXV8v1HbRR6k9+srTdSGcL+qEr9Rl2LjsZM3ZEzpLm/qBqRUAtp4ugmvrMtCr4uS2dvDzBco3V2hw3+VWmj37ZeS2bkDqZP75jgdTuw4cwYfrFfgaUUu+mZemPLe/rU60/Xeylw8TxWvShW2Hz2OJlcoE+2KwE7eb3aYDx3Ff9cp0YNbDejQV5mD3hcBUoKjvZQEW5UwHzsuJQZTcrC4CAWEAkIBoUDXU8DNNd0nyvhagp8Uv0env/ixKnercfmEgloiqftASotvaXPgQIsNFSdOIX3PQcSbt8GnoBLvakrRS1OMOzTF5AsqtbvrKsAM1G5pPsA0FWamrRr9cwrjvFH7l+J9hQJCAaFAZ1Dgbn15/175W8A01XamrcIDqlIM3WxB6ekmfjhChSlSSK7L44zmqC5/EYD0xnyF7h0cV7tL9e7dGBwQgFenTMHr3j4Y4O2HAb4B5zxJ33Ml3H/gCm4aFBSGwQRKQ6MwyOVJeg6UxsRzX9Kh5ElKfqTnKjbPV3L+EHD5Uz72M1kKPpEnYa4sEgb5LJgTJsGU4oe6L+dwSLqTIOmaUBxcH45j5EmaGQUJksZ0CUDqhqLUUk9Q16GLx/avZsMY/gVyo8ahgFeOTsbGWIKjU3iaPbXUVxAYTfCANckLlQvJa1Rqp6/uIKmeIGl7IHrx9YsBad0SP1iX+mJ76mTsW+yJ/JUR8MlYjz9py3C7thS9VRV4WFe+l2nLh3eGgbpTbUO6qWfPc4DUAqYqwepdB27MmNJd3tU9sVI1KIDA0gr0Vn6/dyhB0uH6AuxsPgOno4VbmdDxIfjZTWoLPIo3M3R4NVMvhR+5WtGf7cCz80aDUmqJ75+hx5+yc1C4ey/XgQ5uebEPHeY6HTjS1oapKh2eydTht1l69CEwqsy+JISK7u+VpUVAQQE/OOb9lW6N+SuL/xMKCAWEAkKBrqIAVYHS7NjqtKGNfKidbTxj2EYjPK8KlT4JPea4zYGGpmYYdx/C0urtCNpUhbc2WPFIXjnu0BWDUouZplxatC7/T615L9NZwRethVrc8Ru9te1efdVYpjY/yTY0/l+n2g8TGyMUEAoIBYQC108BfXl/tqFWCszTWsE0tJjwV005wssbcaSVjrZssDuo0438zVzVpV1lUu1wOwUg7VCWn+RGFySlFf20tu7bi/EhYXhtqife8vTB295+eNsV3EThTQRJKbiJlg/nh+CjoDAMConAR2HRF0DST6JkGEzVpLGJXa6SdJg8HiPjFmFwXAp85WFQxc1EcYI3TIv8UU2VpF8FYseqBdizOoRD0qMZVEkajebsaB7c1NkrSR1qGWixkfeoVoZDa+YjL3Q08qInIDd2IooojIn8RuWUVC/5jZYlenJASnCUFgmOzrjEb5SqRa8klOliQLol1Qtb0zyxYUUoghWr8f/UpS03a6psvVRlWx+lCgKDFffm7sLjOXUB12/07aKvnG7qeVtuNa8gvVdj5hUX4ebGn2T46LZvQq2B3EfUzq9Q1ePrCkqfv9CH9GKI2SdTh2cUKsRbq9DqdMLuoEgJJ6+bIc9Nmq/XbtmGd9I1eCNDh/6ZUps9Pe/i1+oMf/8rXY2kyioORe1OqTqIHxXDyT1Wv6ppxAsKNZ5x2QU8qdTh2Uwt91htv/1P0e3rs7Fp7z7JeY6XFnXbX4/4YEIBoYBQoFsrQDkG3CrF5sBZmxPHW2zY3dQK67EmpO87AnnDHkwpr8Ob+WV4VFuMHtnF/OQtIwBqMFElaC3TVZ66W1uNxzQ1eFRdA5Zr3s8MpkO/1Jlb/qKucDyorUAPXTl+SdWjueZTbEM9mNY8rovuqYnNFgoIBYQCQoGrVUBn7s2MZvTQlrc8pjHhYY35zFPqStyjqQYzlOGJvM3I2XUQR2x2HhzLQyD4iTyp0KVrTsgCkN6Q7+3cT4ZDdjK1lcqS9x0/CQ9ZIv45eSre8JiBt31m4i1fKbjp/YBACZK2C276eEEYzgU3hUVhSEQsBrsA6RBXwv2wWEqPd/t9du4q0s9lKRgsT8RImRxTY2WYKpNjTcIsFCf4wJriheplM9HwZSC2fR2M3WsIkobhWEY4TiujuCepO92+s4Y2OV2A1K6Jx8msGGyIHIWiqIkojJ2MQtlUbIybghL5NB7GVO4Co6YkL1g4HPV0pdRLPqMdeY3WpVL1KIUuSUv1Ej9QCNPWVG/Up9Hij7o0f5DvaP2SGbxydOPyICSsW9v8pqFsO8vbtvUurVn/WEF1HdNYv2J5W7b/2Vi7nW2s2skMFVOudmztts9LN/W8w1CzkRnMh27SWnYybYVzdJ5FGlNcBX/n/q3fkJGmC76pC5CeJRpot+Os3QHfomL0UajRW2ngQUtPK7UdAtOnMjV4J1ODwl37YHe0welskwKbKLHJ5sRZpxNfNu7EhxkavKDQ4zklLWo8qSTQKKXdU/Vme8B4Pa4T7KW0eUqqp4Xeg9rgqR2eqlxfVKgRWlsr2fo4qHZUgqJkF0AHx5v2HcCH6Vo8oTTghUwNXlFoQSC0j9KA5zL16EevqdRxePpChhYT9YVoop+CgzIo6X/iIhQQCggFhAJXrwCVNtBISsv/Z+864KOq8u4VFdFFEdTFtoquiqirIq7YCxawoiBF0F3d9q2uIpCQEGronXQ6iAULKmRmksy8N29mkgAhdfpMCikQeicB0qac7/e/byYEVnddBUzgzu51+pv3Dnm3nHf+54QG+x/aWEgIob5FT5ptP9WKAOrTufsnXc7jNfHcBgWhCgraOllxHW3yY199I7y19TDuPYyV5dUY5SyrHVpUUvXQRkfVVZmOqnYme0kXo8N1mcGmYUZvDsusqOpsKa+601xSdYe5tOr3ltKqW03equuzSrd0zi4uudBQpGFS0ddMLtzc3egpvd5cXNpedk5lJpeWSfbi67NKqjsrzs+Z2T2F5VTsYnLhxHN2LicOTCAgEBAICAR+GAHggvZGt+G6zNLK35m9uUyx69hGTxXLclf9zuKtulJ2lzKjq+zFTYVB8/7DaCRFCq1dQmswPvKF/qPWP6hDYev+ryBIW8W/T8s51MGjxzBp1So8/+EovDRyDJ6LjMKL0ePQf+wE9B83Gf1D5fYU3DSIPEmnz8aQFr6kb82JO8mX9O2FySCSlIKbeHhTfNsgS6m0/08JixAdNxerEyciPzkCriWRcK4ah9LPJqNyDSlJp2Pf9zNxaP1c1GoX4Hg6BTfFNXuStrbgpoAhHkE5EUfT45Ab/wGyFvwTOQs+QN7CD5Ef/xEK4j9GUeJI6EVxQQAAIABJREFUNYwpeRQcKWpJvWtxmByN5CFMp4YxnVCOEkF6olWuGIUtK0eimCfTR6OEhzSNRNXK0bCunol5369BTyUHzOjYyHSFVzOL7UqWkXsFS3N2ZhZPR7Yu76orDDlduJn+2hxhjn/q0CE5fnNpZsnnTHLEMaNr0U2S/WgfgxM1tLhR84LUq2mhdVGr6Gza4E44Dh/BSzoDbksz41GNCXemUXDTyUQmBRRRKf4DGhn/pzej5PBh7sNGgsmW/WuD34/vyyrxWpoJd2qJWKTwJgmPaiX8USejp1bGA7qTt30mSFIiMR/TqI2ClagUnmwC+mn0+Ky4DPV+PydDyS6U9l8NnvJja81RvGs0o2eqjMdTlZPIXDWASsHTGiPu0Rlxa5oRb6yX4Dp0BORNdyLXuA3+EYhdFggIBAQCrQYBGljUi1dEbRKJSdfhmluot6VqCHqf/scvTgXpv1wSwV/n9GowgKaADzWNjdhd34DimqPI2H8In1XtwExvBf5l9WLoRjteVArR05CPy9PzwTKLwdIKxrE1Gzqz8BxtY8nlTFd4GZ+mWCwXqa/ndKE53Inm6cJfNxZ2ap7OrF17YSea89F26JaYcQkrLLyMz/vCH6L5obgJBAQCAgGBwPmJwNq1F7IcTxem2Xg5Kyy8+MT44unC+QJL6dXM7NrVQyrAhKIS2A7VoCFAZfd+BIM++IOhkTB08a/VDOU/uiOCIP1RaM7mG7QApokSrYTpb+doYxNS1q7Dix+O5MFNz42JRr/oGLwcKrl/bUIsD24aQOX25EsaIkkpuGno7AUYMjcOb82P5wn3FNr0VovgJvIlPZu+or/ktyi06U+Ji/HXhAVYlTATOYljYF06CsUrx6Jy9XhUr5mM7d/MwJ7vZuPAunmo0S5AXfpCTpLyIKTWlmxvSESDIQHuJaOxYd7fsTHuA+TFfYiCBApiGomipFGwJY+GnZOjo7nfqOo5GtlcUh8mQ8P3JwcxnSBHVaKUEurHonJ5NIo/GY2qFR8j97PpWPjdZ3gmIxvXG2zoZvTgItm5Tpju/8wxT7Ze381i6XClyfP5DbIT96QVBavrGkBqP9WVJaQYOZsdyjn2Ww2BIFJsDtytzcCt6aSOlHGq0vMRIji1EnroFDyaKmF0di52NKhepLSQbRb5+FRFjmHbdgzQm9BTa0IfjQkPac24V2fCPWkyHuCl6meGJCXl6ONaI1d8dtepROYjWhPu18p4PkPCtxUVaPIFEPSRTUAATXwZ7UcwEMCe+npMycrDXVoFt+oMeESrP4kg5USuTsHjGgXd02Tcp03HlJx81JNKiQaWMA6CsD/HzhBxOAIBgcBZRyCUIUDjfGOIAOVUaMgShXuFEonKn1OuXhAN/gAO+vyopqT4A0dg2L4XS0u3Y6K9DO/kuPFEpg13yPnokV6Am9MLcYW+CMxgBQVBMoXui6hE3t85qxhdpKLYnzlrEV8TCAgEBAICAYHAaUOgu2bj5Xcp3gNMLmpkymb0VDZjZcn24O66RjTCBx8aQv6kZ32k/pk/KAjSnwnc6f/aqWvW+iY/vjLIeOGDD/H86Ej0i4jGi1Hj8XLMRLw6fjL6h0jSsCcpBTeRknTwrHncl5RIUpUoTWguuw+n2xNJGlaU/hIC80x/d3jCYryavAJ/jVuBvyfEIT5xCizJ45G/OBrFK6JRvnocKr6chuqvZ2LP93NwMHU+V5LWpcdxT9JwyX1rIUsbpCSUrYzB5vn/h01xH2Bz/IfISxhxghxNiQCV1J8cxkR+oyeX1Z9Mio5tEcp0MkFasTwKW5ePwpZVo5C9Zg5mff8VnknfjOvJL9NIzYZusuN4Z2PxH05bL3m+bUiyxTDJEXON4q65RnbWXJpekFtwqBY+zskFOL2lXv04/X3GebNFP1BRW4u3M0hFmsHL0k8lSHtzUlPCnTojJ0nv18iYnlOAPT4fAgE/JwfVhSxxpX40BQNwHTiCqMw83KFJx1VpJtycZgZt5zFOtp4ZgvRRjRFPaIzokWZEd53MydLH12fgA8tG2Pce4KpR/lfDBwQqrW9EQ5AW1T7E5VvxSKqMW3SZuIdUtDrDvxGkvbVGbkNA3qpvpetRXHtUlaDS9k4dZM6bPyBxoAIBgYBA4PQhQJnwDXT5ikIpaHyhFiq39wE47g9g9/F6rqJJ27UPKRXVGO0pw58KPHhtoxP3Z1rRyWJFOx6SVMDT4i+UHLhC70QngwvtDQ5cJjmOXybZajpKNv9Nkv3ILQZX8GrJGWCK7VuW7QWTrC+eb9MtcbwCAYGAQEAg0AoRsFR1YBZ3WQfJtquHwYHfZxQd7yRZtz+Z7Ql+V7kP9U1UB0fZEE2nbyA+o1sSBOkZhfd/3Xh4Dcvv/XTlGcjIzcfro6LQd0QE+kaMRb+ocTy86dVQuf3rIU9SCm6icvtBM+biTUq3DylJKd1+yLx4HtzUUknaFghSImDfTViMoYlLMDQpBX9PSMDchNlIT5qAgsXR8JIycvVklH8xFdvDJOm6uajRzEdd2gI0ZCxsNeX2AWMidnw5FZsXfIDchf/C5vh/IS/xIxQmfqwqR1MiYE8hv9HIFkn1UfAuU8OXSDEaVo2qyfQxIWI07DlKROkJgrRs5RgUfxKNTV/Ox8LU7/BHYy6YyY2LVJP+BmYuBTN7wCzOA+z73BtbYXfbNnbJaE9kBmv277JKcblkN7PM4u1p23bzoCGESgoEQfq/9oQnfz4Y9MMfCEJXWYWntHo8olVARCApJsNEKZXc9+LKUlVJSqnuvVMNmF9gxxE/EaRqWSMtbLnKJxCAPxjAnsYGrHJ5MYRS7VOVEPEoNW+XytbDAVHh3wqX3NPzlo1eD3/21M+En5OClAhSClXqnSphyHoFi2we7KyrR4CXX6plKLTIpn2m1/Y2+bCo0INHU434TYaRe44+napwFeqp+/SgVsYjGgVPp0pYW7GVjyGnoCmY0pMBEc8EAgKBcxyBH7s2FJ5z/6+HT6rQ+oAf+31+lDT6kFN7HN/uqUFS+S6MtlfgzbwSPL3RiR4mK24w2XGBYgdTHGCSHV0VDy6Xnf7OknNLF8Xb2NVUsvcGybX9RtlZ183kwvUmJ5jZCWZyqN8xu9Betjf9zuREF5MTl0lFu1l2iYNJ1ifbxiRJ7KVAQCAgEBAInNMISNJvWKZr7+VmF25V3OgoO+qYbD/CFDduNLrwt/wtyNt/BA1BupjYFm6CIG11/0rhCZtqZBvg3kYFZeUYPGYsnh8RgX4RY/Fy1Hi8Gj0B/WMm4fVxkzFw0jQMmjwdQ6bMwOBpszGYe5LOw9BZ8zBszoKTPEmHLUhs9iRVlaQpXE16ptWgP3f77yUswluJqi0Aldy/G5+MWXFzkJ44GbbkSDiXR8Pz2WSUr5mKXV/Nwr5vZuPQuvmo0c7H8Yw41Ovj0WiIx6+lIqXUer+chF3fTsfmuPeRE/8v5CR8iM2JHyEv+WPYkkfAsWgUnIuopJ5S6qlRSb2qGg0ToyeTo2OxZfkElK6i0vmPUbZqFMopoGnVWOxeGomq5TEwfTUDk3RfH38zI/uL6xXXciYXj2ZZjvHMUjbhEpNt5HVZjuldLPZpHS3FH1KJ+DndcZ/Jg7PYujGj4+Ers8undjTanmZm78LEil1crcfdxsiq7MdWZ62u92mdO0SV4WTuVuPzY9amAtyjIeWljKc1Em9EOj6gVf04SQFKjTxJH9TS+3qM3ZSPA3Ro/iZQ0TovNecWCEFQQrzfH8DWmmOYvSkPvdfpQCQjlevfmi7hmvQM/D49A31SFTyTqoZE9dIqeECn4AmNCU+2aETS3quTOVH7R62Ch7QKnkuV8IxWj4e0BvRIy8CN6aRyNeGFb7WYnrUZrgOHedkl/Y0QNUo3+m+Ah3cEcCgQwMI8G15dp3A7ACJWqUSfwp166lSC9gmNgqdSTXgy1Yz7dEZ01+gxbkMeDjU2IhhsPOUfVfwxngKIeCoQEAi0QQSoJ6Ollqrd5G6eat8Zeo1fYIKa+N4Y9EONqAvrPIMIBtWLZI38QhTVy/sBvw/wN6pjRAgT+p2aQBBVRxuwYddBfObdikhbJV7JKT42KNud2j/TMfdJi3VaL5N12s2Z7qlMXziIbfDMYllbJjPJ8WZHpXhSV1PJtNtN3ulMcv2VZRbPYNmlk5je+ghTbH/skFVyCzN77mbZ3pEsyzWdZdmn3WxyTrvZ5Oatq8k9jVnc0/h7xqL3Lpat/+ycVTb7KmNRjzM5tRHbFggIBAQCAgGBwE9B4LaMLZdcuaFsApOt77CNpTOYxT20s8nx1vUWZzTLLI5hZkdMD6PtyMcFZSAbugYE4A808AGZLjj6uUs3X/2Ext9fe60iCNJWOy0ME6S0gxQI5qiswtuTp+K5j0ai3+go9IuMwUvRE/B6zCQMGB+LQROmYDARpbEz8Oa0WSGSdC64Lyml23Nf0gRwgnRBIqjcflgcldq3boL0VGL1raRFeDsxHlPiZiA1cSKciZEoXh4N9+rxKF4zBeVfTceu7+Zg7/q5OKSdj9q0haGEe5UkJaL0bDaeWK+Zh4KkD7Ep/n3kJnyI/KQRyE/+GIUpo2BPGQHnolEhYjSihdfomGbFKJXUh5uqHo1C2ScjULpyDCdKq5bFYPuyCFQvj4Duq9n4p+5bPKy34jq5bAdTPHexnAqFxaLdT+nkxGd+IQJSwT0jvdW8XyG1Iv2fOn9x+2UIqMNmEOVHj+NvkpmntVOqPRGRpCglkjSs0gzfP6XR4yGdhEdTDRivZGF7XR1nq8ksnP/bkKqUp8RTiWQADf4givYeQEyuFQ/pDLhvfQYeTVXQJ9WM36XJuC1NQm+djOdTZTybKqFHmgF3tmi9dBKe4KSshD4aiX/mdl0m7kizoCepTddl4KXUDMzMzsWGXXv5opuI37BfLR0jV7fSMj8I7G9swpQNm/FgagauS/t3dWpvDRGkCh7SETms4EGdAiJvB0kKvLW1CPpJgdpWrtb+sr8P8W2BgEDgPEQgPLSqA4TKfvILauQ1rc6d+QU2zqQSKUo9PxX5+fkCLYwYfZ0qDSqPH0fe3sNYX7UXcd6t+Ie1FH1zHLgns3B7RyUfTM4DM9K9dQ8z2MxMsi1ksbEX/cJZg/i6QEAgIBAQCAgEzl0EDPapTHGByfajPY02rCnejppGqpWjQFpVHhIaukGvhof28Bh99u8FQXr2Mf+Jv6gWhKpl9rSApkle5eHD+NvUqXjho494eFPfMTF4LXoC3iCSdNxkDJo4latJB1Bw07RZ3JOUCNIhcxZyP1Iqt39rvkqSnii3b1sE6Z8TFmNI0lK8nrIEoxPmYF38ODgTo+BaGg3Hp+NQ+vkk7FgzHbu/nYO96+bikGYeT43nSlJ93FklRxsNiTiWFgd78ghsjvsA+QkfoSBpBAqTR6IoZRRsi8lvdCR+KKU+rBgNE6On+o4Wr5zAS+x5Kf2qcdi8ejYmarTBeww5YLIL7RQ7upidhy41Fj3M0vL6CoL0LI07kuOW1za6+FlObit03gqK6id2ej/yMRo0yb2GSu3plrtrN57XGnG31oRbuW8oJbdTaf3JJOlTGgkPck9SEx7TyHhHZ4Tj4CG+cFbt4kjjq6YrcvUQDzJSh+UDDU34wuHB2xkKemkMuJsS77VGHpB0p46UmmY8pzGiT6oRz6Ya8XwqBS6ZcGOaCT10Jq7uDJO2fdcb8A+tAStsblTU1/OB38dX7TQLIBJd7e3JkoFPFgCU1RzFP9cbcFeqCV3TFNyVlvFvx0fK0ccokElnxG1pMu7XSXh5nQGG6p0IBCiNiojfHwFVvCwQEAgIBNo6AtRdh9LjaVFF9CfFQfD/BUk9ehJnCl9ADUra0+iD59BRfF29F+NdW/yDNxQFe+izcIl+A25Iy8XVemuQmZxNTHGCSgRv1ruD3TMc6JnuwMMZDtxpcFiZZJvMjI73u30iKnDO0uxK/IxAQCAgEBAItEUEDEXxTLHP76y4DUzv5HYzz5sKkLf3ALc7U9dgqh0aLVsEQdrWJ2dndP9p0Ux+eapnHpUL+YJ+7DpyGOMSk9Dvw4/Rb3Q0XhkzjpOkpCQdOD4Wb0yaCu5LGiJJqdyee5KGSNLm4KYFidyXtDm4KWFxm0i3/3v8Ivxj4VIMSFqJN5NT8H7iTHyRMAVZSZPgWBKDLSvGoWp1LLZ9OR3b185USVLtPBxLW4hG/QlP0jOvIk1EoyEJnmWR2Bz/AVeNFiWNhDV5FGwpo2FfFAHH4ki4lqiqUc9SUsKqPqNhclRVi7YMYTrxuHxFJCpXRCPri/kYrdWho1yIdsaiXR2MTlxpsIGZrWCmok2ssPDittiXttl9NtvvvneDF/W8ZJoCHNQ0+zPaVZzrG+dY0oBJD3iRPL7wlOC1dXpOklJ5/Q8RpI9yT1AFd+lMuFun4B7y/0zT4xtPKRqbaCEdRD1dq2z2J6XnpC6iTGIyEg/imN+PrTVHYajaiaQ8Bz6UN6BvmoJeqXr8QZOOu7XpuFebgT9oMvBwqh7PrtPjdZ2Mv8qZmJJvg75yK0pqanDERwUkpAylK6Vqn06P+JVSzgCrJZ9H/AGsL6nAKzoJ96YZ8ft0M+g4XkyV8JCGSv9PkMBEkD6qUXBHmhH3a/V4WZOBzz0laAgQK6AelyBIz/WTQxyfQOD8RYB6UupDeZkVXV+i8Zb8QYMB7K5vgvPQUWgrq5HgLsW/8h14KtuOHqYCXCvnowMPSLLuYbLtmyv19uM36924JcMDpjiDzOgouEF2uu7LcAS76ynQMpQkLxeBKTZcZLLPbrNzFLHjAgGBgEBAICAQ+DUQMBfNYKZCXC45cKPegd8aCjAi1w1n7TE0kJwo0KRa3fzqFKlQkLbemSVftNMiXm18Ue1r5CWhh+rqMX3ZKrw0YjReGB2FlyNj8GrUeK4kfX18LPpPmoo3KLxpygwMmjoLA2bMxcBQcBOV2vPgpvkJJwU3vZ2g+nyeWtLe2p6THymV2f8lfjHei1+KIYlL8LeEOVicNBVZSWPhWDIGRZ/EoPTzKahaMx07vp2FPd/PxqHUuTieNh8NejXh/kwTpE2GRFSsGIvNVFafPAIFyVROP/pEQv3iSLiXjGkuqfdycjQaXiqnX0nBS0SGxqBs5TjeSldGg6tFV46DdXUs0r5O8UWmpzdcYHE0MHNZw/2yu4EZrXtvkRyHLjC6GpnFU8/MboV5PO1/jT7wvP1No/MPv830YuexBr50o/J6IeL7hd2sKrJUceSWBUADgOR8K55Yr0dPHfl9kueoSh7SPaW438dLzo14lIKLtDL3Kb1DZ8K9qWkYs2kT3AcOoskfJixDIcTk/ck96dTFNpXgN4WUnXQURJseamrE1ppa2A8eQP6uncjbuQN5u3bCvW8/th89hsONjeqiPTzAk0cKNZ9ayn/S1VG1mh51AT9chw9iXM5m3KaRcL/Wwvf7cV0aHtDp0UOn8OOjUCYKqKL2mNaER7Qm3K8jJWsaZuUWoYZ89Hzk7QNw91EiS8VNICAQEAicQQSIqDypX/uZv3VCFvDjG6DAvvpAEEea/NzLzH24BpkHjzR9uetAw7zSbQ3vF5UdfTXTvv8Bo/XYzWl5uy+W7PXM6G5gJk8DM7sbLjC5Gi4wOxsuURx+JlmzWKY3wEzuxvaKs+FSxVnf3uiuZbJ7B5MduczkOfIbxbX3HtlVf5vsPnC57DrEFG8jM5WsP2/nOOLABQICAYGAQEAg8HMQyHJPY0bHtg6K/SBTHA3M5DzIjK5jfzAUBRaVVGFHXRO/yKkun2hG8GutYQRB+uOzsNb4TqicyBcMos7vR8rab/D4iFF4YdQYvBIRg/5R49F/7ES8MW4y3pw4FYMmTcOQydPx5tRZPOF+yMy5eGu2GtxEStKWJffD45J5WNPbCYtbvS/p8ITFoMAmakTgDkhchv+LW4jk+KmQk2NgXxSN0uXjUb46FlVfTsPOb6dj7/ezcJCX2y9EXYgkbZIT0CQnolFKaG4/lzhtlOPgN8SBQpmajMmo/GIS8hI+REFiuKR+dCiMaRQPYyLFqHdZJIqpLY+CZ8VYeFbEoHjFOJSsGI+SleNQsTIGlUSSrhqLslVjUPDpBCz+Zin+kmYKPJ6xac6dGdanmFTSh0mePp2koj5MKf0jy3I92kG2PssU9x/Zpsqbf07/Jb7zCxAgQlqyHjbuPcxVfI1UZi9q7E97b0rE8wG/D3NyNqOn1oCL003oFQpoopClu3QKJw5JcRlOmqfH91OZvE4lTQenGpFs82DL0VpVyUn5TX4K7lBJUhqXqcvlHGOo7yU7WW4p+0NjNv9wqDaEv68qRdWt0BcD3GunPrR9ImKJfN127BhWOtwYRKpRrYSr02XuWaoSoUT8ErmrepA+plXwFIUyaUzomWbEfVqFhzON31TAiVv1t0473GKDAgGBgEDgBxGgfoyqm3jgXejiUrgr5D0gXeyn18MXunjZe9jehPpbP3wBH/wBP/yBAMh+hIvgg+QSEsC+Rh8qjh1H3oEjSK3ejSRPJaIKSvB2ph1PyFZ0k23BrpIt7k5t/lM30DzI4nqQSfm/u3hTxR+vMHi6MPOWp2iOdJHk6dNBcvS5SnL0uUFy9LlJcj3fzVJ1Lcv0PMEkRx/eTM4nLza77/utxtWV+7fT6ybHAx2Nrqc76G3dWJb3diY7nhVzq18wRxJfFQgIBAQCAoHzEoFOJtfvOxudf2BZnp7M5OjD9EX3XmrxWpjkqGaSHQPkIqyt2otDPh+a/DQvIFkKzQloXabaTobXZj+0DPvBScrPelEQpD8Ltl/tS/TXwP2WAmgMBHj555eSghdHRuDpURF4OWIs+o9RSVLyJH2TgpsmTsUAIkmnhUhSSrg/xZeUBzctTAoFNxFR2nZ8SYnQ/XDBIpACdlByHGYnzIQlbiKci8ageFk0KlePx9Y1U7B97QyuJCWSlCfcpy9EPRGlLchRevyzCVIpHAKViB1fxiI//n0UJn6sltQnqyX1LcvpVYJUDWIqXRGFshWR2LI8EuUrxmLrsnGoWB6D4k+i4f50DDZ+MRmL1i7DAK2C6/VWMMUTYEbHn87L3rUNHPQlBtu+ZWVb+clKCnBBkJ7+HpMW5DRYHmzyYeqmzXhifToe0ZjQW2PGoxoT+miMeFxzohw9TJQ+pjGit87IQ52e0RjRd52EYfosJLqK4Th8GHX+0GAciktSy+BVfRRppP6TUooUVKqLKB/OVU0VvRiWVoVZA7IH9QXgPlKLJe4SDDKaeKn+zWky7uVqUIkrXluW0xNZ+ohGQS9O/Krk77MaC/6oMWL0hs04UNfAJxBndsJw+v8dxRYFAgKBNo4AXfsh6zBqRIKG+s5wXxnuAmkspNdaXsSh/rU+EMDBhkZsra2D9UAN0nYewtIt2/0xzkr8Nc+Lfhs8eMhkw81SAa7S5+MCfT4uzSjAxZKVfMzq1ZJ419w2MDUQuygQEAgIBAQCAgGBQBgBzcbLb7A4ndfKzkYm8RAnMDkXg/PdsOw5ggafuoBqgg/UqAyf5hJ8XUVvnbGbIEjPGLRnZMOhuWV4isnDm4LA+s056BsxGi9+HIlXR4/l5fbNStIJU7gv6RuxIZKUwptmzsWg2QsxuIWK9K2TPElVgvTt+EWg1trK7E/dn3cTkjA0cRmGJHyC9xcmYWb8TGiTY5C7OBrFy2JQtnoSKtZMw/ZvVJL0QOpc1KYtwPGMhWgwxJ9Ekv58gpSUo0nY9/1MWBM/hC1pBGzJo+BYREFMEXAtGQP30sjmknruN7oiGt6V5JsahcoVEahYGYXiVePg/mQMPJ+MRNYXMzHnu2/xcHoOuhjsYLITzGgLXm0q9F8rF70b7l/EfetBoGNaUY9LzV6MKvKEVDChK15npEM4PzdK/Z86QFI5uR/7mpowe3Munk6VcHOaCZ3SzXggVFbfkmQkJelTGiOe1BhBRCkFOFHp/SM8hCkDL6cZMGezFZu378K+hkbUcYWnmobMV/48cYtSt/hVqh8AX/UR5RLTMCvgJ4I8wMNBGoNBvq/Zu3Zhfl4RhqQpeGi9CX/UWtBba8b9OoUTt0TuhgOewvtPz8lz9G6dEbenyXggzYBn1kuYnl2AA02NXIVF4wHnH35gz8RLAgGBgEDgTCBAXs60aCFjkUCQfLd9qoeYnx6ralDuC+oPcjXoluN12LjvIL7ZugOzvVV4v7AEL210ordSiJuMBfVX6vP2MoP1IKlJmNET7KL34AaDG131Tlyrd6CT5DzGDC60N7rR1eA4eK3RGbxWdi9oPbMAsScCAYGAQEAgIBAQCPxXBCTpN8zsyrtGchy4X+8J3qB3o53swGUGe+B+qWDPRHsZSmqO8TUUrb1IUcqdx2kheEZvgiA9o/Ce9o03M6PqRXgq9aToD1qL53qLMSRmMp79aDReihjbHN70RsxkvDZhiupLGjsdA6fOxKBpszFw5jy8OXsBBoXDm+bFY8j8BN4ouGlYXApXlA5vA96kQ5IW4+2Epfhr3DK8m7AUw5OSMS5+Dr5KmoaClHFwLyM15iRUfB6L6q+nY/d3s8BJUt181GWoStIwUfpzCVKfnIz962fBmkLE6MdwJI2Ca1EEPIvHwLskCsVLo+FdFgXyGm1Opl8ZDe+qcShfEYWKFVEo/mQCXKunwrRmISLWpeK2jNx6ZrGjvdGKdlIROssFuMFQVMssZfXMVCwI0v/a8579D3RWXPd2yCpD3w0FaAgQOfrrOaic9v6nNW2Q94VUtkl5xQEcaGxEcpEdj69Px1VpZtytk7kvaZhgDN+TQpPIRiJKyav0Qa2EJ7XkYyrhHp0RvTQK7kuT0VexYHqeDdKWrdhy4AgO+vyoCx9/uB8OP295Hxq06Y60qAd8fpBHXmrFVszNK8LfJBOeTpNwp1bP0+d7as28RJ7UrE9o9HhMa+BKUSJzw/tM9721Cp7QmPg+PpAmoe/6NCwotOFAQxMPAuP0YPqWAAAgAElEQVRlqXwkaLkz4rFAQCAgEDgbCKgdX1MAqPH5UX6sHjl7DyG1ej+WeLdiSmEx3sn34tksK241F+IiUwEulgtwk74QlxuKcKHBCibbKSCpiRnsDUxxN1wsO+qvNFh3UigSMxaBqQFJQSbbKtrLzsbrJEfRTYoHdygeXCs5vj77o734RYGAQEAgIBAQCAgEfi4CN+bkXMrMrs3MYF3ZRXZU36W3b+0puXCDwUnVsn6mWPGauQjL3FuxrSHkT8qzI9SKvTM3uxEE6ZnD9kxtObw45z5OxKNT8AcplwBH9Q68O3UmnvtoNPqOHouXxoxD/7Hj8Oq4iXhj4hQMmDQNA0lJOnUWBk6fgzdnzsOgmfMwpAVJOnR+AkhNqpKkybx0nRSbVMp+qnKztTx/L34Z37ehSck8wOntxKUYlrgY4xfOw9cJU5CTHAXXUiIgJ6Hq86nY/vVM7PyeSNLZqNXNx3Eqt89YyJWkP4Ug9RsSEG4+KRE+OQm12vlwLR4Ja8rHcCwaDfeiSE6OliylMvpIOFdGoWT5GGxZPgbFK6NRTN6iy8ejbCWpR6Ph/GQqvv56Mf6uTQ3cnrG57Pdmd/llRkcRU1zrO0lF9qvMnipmKatkmSWVd2QVV9xmtA/+uR2S+N4ZREDvurdd1hY8asrDoSZKElcLDs9Ud3DebjdUYUHqJU5BB4I47vfjC3cpBqzX44lUI094f0Ij44kQGdpdZ+SJ70Q40mtUtk5BTj11JjymUfC4RsaDaeQDasR9GgU9NRJ6ajLQO13CP2ULYjflY4nDhXWVVcjctRv2vQfgOVTT3PIPHIJp1158V1mNZQ4PZuXk419SNoZoTeiTKuGuVBl3ak14VGvCfTrVC5XCpXroZNyYrsd9aRnorTXwfXkgFDBF+0pELilen0s1416dhD6aNCx1enHU7+cXyEiZSspRbjsgJKTn7SkhDvx8RUAtQaOpYVi4Hi5vD1t+hKeN9D6lvlNTvxUSnZO/lxorqJbBk1q+uankZxhd+l6jP4Aj9U2orq1H3t4j+Gb7gfo5nq0YY6+qGphXXPlslrvyQbOz4kZ94WZm9pQys6eCSdaM3yiekqvNJZW3KKWVXczFlSzLXckyQ81sL+0s2Ys7Z5ZWMalQxza4K9lGd2mXTGflNRZ3ZReLu/KKzJIKJts2sGxPGTM5rCzTW8BMzm+Y2fPsGRzVxaYFAgIBgYBAQCAgEDjdCKw1drphwxaZGV0b2KbiEpbpcDOTI4vJ9mImO+VL9S47kx0bmTG/9rnsAmh37sNRSqElEzO+vg659vBpSnhWE56t/JJ7QZD+EvRa1XdVE/wAqvbtw/uz5qPPh6PxQkQUXooag1ejx+H1sRMxcHwsBlF402RVSUq+pENnzOHBTUPnLMTgOQtPCm4iknR4/CIMjwuV3LdikvRUsnYYkaWJyRgZNw+fxU1AXnIU3Eui4fhkAorXxGLnV9Ow97tZ2L9+Nmo4SboAjfo4NBnCXqI/7kfqN8QjYKBQpgQ0SUk4lrYQniWj4Uj5GK7Fo+FeEgHXsgi4l49CxZIobFs0FtsXj0Pp8onwrJyA8mUx2L4sAltXfgT36lgs+3Ylnks3olfGZjyltx68KSP3rs7Gik5XWixXMqAdkxy/6ZTm7MwstiupXWmxXXnXWpFOf7r76dOyPX3RvWxjOZ425KPyWB2CAXJZE7czjgARpoEgjgUCMO3cjWEaIx5KlXCPVuIp96pa9GRVJpGP/2sjQpPa41oZL2gk9NMa0U8jo69WxtOkTtWFQ6Hoc//79ml/6HuPcsKWSFuFP6by+7u1Rgxer4e8fQfqRDn9Gf+TEj8gEGgbCKiLApXiDFUttOQ36W3eVGsQsvygBr+PBwmG74M+P4KN/Mp782EfA7DTH4Cj5jjSq/diiWsL3slz4tGsfNxizkcHUwFYthdMcqQz2RnVy1jYieYn4cbW5lzKjIWd+Nxl6dKLb8vYckXze6H5THhew3Jzr+iuKbmc5jrdLJYOLDTnCX8+fM8sno78O2kbOtPciMXGtmOMXXBaxm+xEYGAQEAgIBAQCAgEzg4CwAU0L+BjOc0JaFyn8V9TcjkjnoPGeF3hZSzbtZxZXPiDvgiRmXa4DtfytXXAH0A9AiCxjJqo2zx9+YUPBEH6CwFsPV8PhMp5iY7ZW1OL8UmL8ewHH+O50VF4KXIc9yUlknTA+FgMnDgVb0yexsvtiSQdMmMOBs+az8vtKdk+nG7fUklKRGlrVpGeSpAOT0zG4KQlXAEbOX8+li+cgazEGGxePhLu1RGo/jQWO76aiV283H4OjmjnnVCSGuLRJBH5qbZTVaVEkPp5oFMi/07Z8jFwpIzkxCiRox6uGo1AyYoRcK0cC9fKcfCuGoPiVaQWHY3qFaORtWY2otZ9jp76TcFOcv4Bpjh3MWNJ9eVK2X5m9Nx0dnom8SunHQEiSLO34D5jEQoO1fJLWzz1vPV0FefsnhBBGgj6UY8gSo/UItKyEX9MTUfHdAN+n6bgmVTTv3l7/q8EafjzPbUy7kyT0SNNRnedhDt0RMQa8ZBO+Z9J1/A2w/dEkD5NPqRE8mqJIDXhgXV6DMnORPHhGi7/IoKD7FXETSAgEBAINCMQpBkgUaXEiYZi5YKUDE/xBlRvRIYkpCsNa0qBegAH/QGUH2tA7t7D+KZ6L2a5K+rfyXMFn8l2NNxttDV1lArB9IVghiJcpLejo+ys6yw562+Q3eikeA6zHE8XZnSOYrlbrjjtY6rYoEBAICAQEAgIBAQC5ycCwAXMZJ/GFApxctd3kBy4Pz0f0xwVqKhvCAXikgf66bS0EwRp87zy3HlAE98A6pqaMH3ZJ3jxoyj0GxWNl0Mkaf/oCXh9/OSTPEmJJKVy+4Gz5nMVKSlJh8yN436kQ0Pl9kSQvkNqUp5w33rL7VsSpUOSlmBQ0lIMT1iG9+ITMS95OjYkjUdZyhg4PpkE7+dTsHXNNOz8dib2kZI0bQGOpS84KbiJSNJTCVL1eRLq9AmoWDkWbiqpXxLBQ5i8y9Rkegph8qwcAy+1TyLgWj0ShZ9HwPDFPEz59ns8kb4B7aUCMJlOeFeQGW1gSj6YufAAM1lvPj97wXPgqHV597XbWI4rDfnVqTv28m6FKhXF7WwhEIpTRhBHA0F8YXNhUKoOt+kM6JBuBJWuh4nIX3JPPqYU9hRuVLJ/arDSL9n+fWlG3EH7q81Af40eKXYP6nx+NAXJVkXVip3OqcDZ+tcRvyMQEAicGQS43zW5bQRITn8iVp5CDRrrA6hr9ONwgw/lxxuQte8wllbsRky+F8PNRXhCtxHd0zbtaK8vLL1A7zAyyVvDpGJcpLjtFyr2FUy2b2JmD5jsAFMcYCb7PqZY9zOTHRcodh1XfJwDw7c4BIGAQEAgIBAQCAgEWhECsWh3U5ZzSXe5EBfpC/YzhQIcbWCSM/Cc3orUqj044muC39+EYDAAEgz+8psgSH85hq1tC83CgABqGxuRsjYVz38Ygb4jx+DlCDXh/rWxE/Hy+Ml4beIUvB5Skg6YNhtvhEjSQbMXcIJ0cCi4KUySUnATJ0hbfan9EgxLWI7hiSkYnkgJ94vxZtIyvJeYjHkL50KfFAt7yhh4l8eg7NNJ2PbVNOz6dgYOrJ+LGt1cHMtYgOP6haiT1IT7UwlSKqtv0Cdi6+rxcC0mYnQMWhKjxSuiUbxiLMpWjkXlikgUrZ6Kz75ahf/TZuBhKZeMh8HMxfiDVIRb5PzANZKz4SrTFrQzucCUwhqm39ytFXVNYlf+FwQKCzu1l53HmWKvX1RcxXsHni7e2vqJc3J/Wg6KQfi5cgooO3gEkzI34SFNOh7QyKeFICXys5dWaW4Pan8a8Urq0Jal91T6/0NEKiXW9/k+DVGZG2DbfwCNfgqk8iPg94PGftKAtTzac/KfUxyUQEAgwBFontb9IB7UEwRB1fG1fj92N/rgrW+E+VAtPq3ajRnurRhSWIreG524PdOOqxUr2hmtYEZaZNiDnPAk0lNx7G6neHC54sX1ihe/V7y4WHbsvVi2W9tbPOgqWz1dJevh680udFWc9R1kWyPL8oKZXRIvif9fxknxWYGAQEAgIBAQCAgEBAL/DQGuIPVMZ5nFNN8AMzmCzOzwM8law0xetDO68d6mYlj2H0UjLZBOi5JUEKQ/ON1s8y/y2XTYkQpYozfi9Y8i8OLIKPSLjMar0TF4JWYCXuNK0il4PXYaBkydwdPtB8+Yi6Ez52FYiCQdQiX38xMwrFlJGiJJ41OaA5xaqjZbx2MqrV+KdxIX4U+JyXgnMQXvxS/Be/EreHhTbPwcyHETYFs0Bs6V41D8WSy2rZmGfd9Mx4H1VG4/H0fTF6JOH4dGw8kKUr+cCF/GQuz8LAbexaPhWRYJ7/IIVCwbgfLl0ShdNgFly8eidGUkNn86A0vXrsIAXQY6GPPAjF4Xyyr+gm0q+oIZChYz867V15vKlzGLK55tLv6CZVZ83sO4ddm1a63X/Lf+QrzfShGweDpeo3hqmVyIEUUe3pX4g0RniduZR4A6vhPFo9zAO+RvQF565sptGGXKwXNaI27RGdA9TfUTfVBLpKmMXjoKbTLidiqd10n8tQd0RtypU4OSWhKZvbRG3KtTmts9OgX02ZafIfKTtkfKUiqZf5Kn0atl8yqhqoDuH9GY8JCGgpsUUOn+46kGREmZ0JZVoZYHMAW5XyAVx3KyXR3/BUF65v+gxC8IBP5HBKgPUi9fkMI7lJ92yjZCr5PaM2T5qRbGh/ou/iU/twtp4IXxalE8bdUXCHAl+YGGJmw9Vgf7/iPQ7NyPleU7McNRGfzXpuJgf7NjW29TwZc3yrmfM8X2ObM4P2fZns/53MPiXcwMnkkXSc6FTG9byGTrP5neOrp9pvdzpjhSWLbrC7bR83lzy/Z+yRT3UmZ0vM8M9meY0fb0b7JLVjHZNohllkSxTWVfMUvZeO4V1kqHZLFbAgGBgEBAICAQEAi0WQQuYBbPmyyrag0zuZczg+1vTCp8n23yrGRm58Iuxi3L7jCVfv6A0f5drGvbcfeRY/BT0n0ggIaQ4RC/43Ou/3y5+cRkTRCkJ7A4hx+RvsBUYMWgiBi88PFo9IuMwitRMXh17AS8On4SXps0BQNip+HNqTMwmIKbps/GWzPnYsjsUKn93Di8FSJJ31qY1Jxw37Z8SVMwOGkxXk1ejj8lJCJ24QysTZiAvJQYlC6ORsXqCSj5egp2fDsT+9fNwWHNPB6+1KCPbw5u8stJvNy+as0UWJePhZ2UosvGYsvSGBSsnoKSVZEoXxUJ6fM4xH63Fg/rDbiEK0Ydddca7ce7G23rebjS2rUX8mABCmCiFot2jF6jRs/Fre0ikGG95reKZycz2upe3Wjnyr+mILePPod7mNZ/aDRYUtnF/sYGZGzdho/MG/BUqox7NQruTCM1qBFPaBU8m2pCL52JK0P7pNJzhafKtyQ+f+pjIkjvDxGkVIL/YIhsJQL2Pp2Mx7QGPKXRc0L2Gp2EJzQZGKFkYX35VuxsakIDjeNcHBZ2FWz9OIs9FAic7wjw8PcQ8dkAoKmZMlVPZzqlG+HjjXxBebwAXUQLXQwhHy36ztGmAPbWNaLsyDFk7zyAteXbMclZgXc2O/F0ZhHulHPRTcpFN0MurjYUgEnWBqa4apnZ8w3Lybm0eU4RnlvweQefX1zASJFBLXzj78WemIec9B0eghT+JGueo9D36XMtt3PiU+KRQEAgIBAQCAgEBAICgdOAQGi+QXxJ+KZyKBdwDoWxCy42u++7QbIf7W3MxbySCuysbwxNugJoghrmxK3JaK71X2+CIP2vEJ0LHwgGaBIO5Li9eHvCVPT9aDRejojGK2Ni8MrY8ZwkfX3iFAyYPA2Dps7kjdLtB82cjzdDStJwcNOQ+QlQSdK2lWw/jIc2JWBYIpXfL8NbiYsQkTAfX8RPgyMxBuWLo+H8bBIqv5yGHd/MxL7vQyRpehwa9AloNCTytvvLWJQtHYXy5VEoWz4OJStiUEo+pKti8cXXyRis1aB7xmbclu5E9zQv7tDbcaNk9V+quMEU9yd8QRE+ucX9uYeAxno9M7m3tjMUlfcyFQT21TXAzxVF50JP0raPgbxpgsFGMunDwfpGmKp3YVJOIQakK3hmXQZ6pUr4nc6E23Rm9NRa8KDWxNWdj/GwpJPVoT+VJA2X05O6tIfOiLt1RjymNaG3VsZ9WgNu0ejQR2/A+M25SN9Wjb31RKlQGCOpRUO19CcHS7ftfwSx9wKBcxgBmnY3BKncnWhPikTyIRgMpcVzM+rwxFwNWavz+XCgrgEVR44hZ88h7qW11Fvtm2zdEvh7jvvw81nuhh5K4daOihVMzscV6XZcneHAlXqn/zKDM9BedvqY5FC9QWU7uE+oya1wgvTcG13FEQkEBAICAYGAQEAgIBD4dwQ2WW9mJvteZnbiAn0h/myxYu3WHTjYSBxYAAF/IyjMNzwL+89TUUGQ/md8zpl36c9BLdNyVW3DPyZPx4tEko6KwitjxuLVU0jSN6fM4CTpwOlzMWDmPE6SDqbQpnnxONWX9G1Ktw+11lFe/8MBUn9KWIS/xyfh7/HJeC9+MYYlrsCApMX4V/x8rIqbjpyESShdNB6lqyah4vMp2PHNDOz9bjYOrZ+Po2lxOJ6RgN1fTUXpskg4V05AycrRqPjkI5jXzMCcb7/CAK0JD6XlgxmcZB4cvFwuCDKlAMyUH2TGAjBLKZipeF6z+uLfT23xyrmAgMF6H9u8BTcZ7JVdlcIG98EaXip5znQlbfhAqBdspP2nB36qU2/C8YAPxUdq8XlxKf5pyUSv9DT00mSgt0biys5b0xR0T6NS+J9HkPbWUjAUhS0Z8YRGxn0aGZemyeijMWCsvAHrPRWoOFiDeh8RopwZ5QQuv+wZIlTU3rsNAy92XSBwniBAU++mgA8+vw/+Jj8CTQE0+v047PNjR0MjXDXHkL19Dz4pq8Y0ezn+tNmFh7Nt6G4uxB2GQlxtoKR46wEKH2Cyaz+TXIEuRs/BW/WOuh56J9o1k6G2w0yx1TGjfXdH2XW8s8EZuNZgRzfZhd8anUVMcvzmXBhOxTEIBAQCAgGBgEBAICAQ+K8IbCx5kGU69nY2OA71MHh95LHezpiLETlOFO0+giZ/oDno9r9PSQVB+t8xOgc+QetuYgUCgSb+B1KxZz8i4pLxwgcfo9/oKLwcORavRI/DK+Mmof/EKXhj0lQMnDIDb0ydhQHT5/KE+8GhcvtBc+MweH4CT7g/UW6v+pK2ZoL0z/FL8W7CYgxOTsTg5AT8OWEx/hK/BMMTluKv8YlISpiOTYkxcCyJRsmqiaj4Yiq2fT0Te7+fjcPr52HHl1NQsjwK5cvHoOSTGKSvicOI9Tr0ysjBzYb8BraxFO03leOWjeW4ULZWM6O9vnvOFrRX7EeZ2XGEmZ2Hmck2XRCk/7WLa9sfMDr/wDZ6cZueAjAKYdy+B0HhQdpqetFASI1JpgcU4hT0k7pLHQgPN/lQfvgw0qu2YVahFX+WzXh+vR5PfJuBXusy8IBGQk+NzMvm7+eeo+QZqqAneYfqFNBr5DnakxOiMnqmSui9To+Hvk/Hc+sN+IdhAxbmO5FeUYXiQ4dxqKkR5E/bFCq35emLIRKXSFGVGA1yBTL9V9wEAgKBn4ZA+PxR74m2VFUD9LzlreXn6PXw+6e+zr8TKoHnpfAtN9LicZ0/gC0AMo81YMW+Wozcthd/LtmFgYVb0Nti812fV44uuRUgj2pmsnna5ZSj/aYKtKPwAaNjH1McO5niPH5hTgU68VaJdtnFYHLREZbtxW82FKPLpi3otKkcnTZVoH12GZhsPchMdh/bXA5WuB0s05UlFKRtexoh9l4gIBAQCAgEBAICgZ+OQPvsknsvNbvqWbYHzOLc81vFW3LLhq1gig2/y7Qhwl6GitqjLWZs6oyP/zc8+WueBwqCtAVQ58FDMqgNHea+IzWITlmMJ0eMwiujSUkajRdjxuOVcRPQf0IsBkyeClVJOgtDyJN0xlwMmzUPg+csBJXbh0vuhzV7kqok6dutPOF+eOLi5nCpdxNSMCxxKYYkLsX7cXGYnjQbhpRIuFLGwrFyMrxrpmHXlzNQ/ek4lC8fhaLVsfjq68V4N1XGw/pCdDW6DjCTx8Us7iqWaX2ni9He9/eKo19XpezWizKcTz1g8PS7weJ9mKs5TNabmeS45aef6uKTbRIBqfBOllWKm/TWGmYo2ru0dDuI+Go+8c6DbqYtHGK4H1T39eRn9BpdVKoL+FFVU4uc7Tuw3FOMaflWfJyZg7flbAw0ZOPFDDNeTDejX7qJt1cyFAw0KHhXtmBE5iZMyrNhpbsY8vadKKupxXHyQT3F+yZM3bTcg5aPT2D5w6+eeF88EggIBAgBOlPo/KVLCjz8KBjglhX+IF0UUd8Pf8YX8gj18ffUYMsgJaAGgzwQidtchE497g0aCOKo34899Q0oPXIMyp4DWFW+A+NtJRiY40LvTFvd04rt9QfSc/pdkZ7Tjxny+zHF0e8ivetpprd1Y5u2vMAyy19kGda7mLGwUyfF9fyNBke/282e3kyz8XIiNjtkep7oojj63ag4+l2jOPpdbvE8zpTcrszkevQ6k/fJboqnX7fQ+52ySvowQ04XZnY8S7/DMj0vMovzTuEL2iZnD2KnBQICAYGAQEAgIBD4GQhcabFcyedLJtujzOh6+TrJ2aurwTmMWVxelukuvUmyV78iu7CqfDd2+8j3nSdfcid4cjTjT5vrrZtA88KXNjjRvCvDNzpBE0l6Ixhs4hNFMe0+txCgRXkT/KhpbMLsTz7HMx98jD6jx6DfmLF4KSoGL1PC/YTJXEkaLrcnknTojLnNnqRD5sY1k6RhJelwnmz/wyXurVFd+ueEFLyVuBSDElfgncSl+L+ERMyImwk5aTJci0ajbHkkSpeNw+bV8xD33Zd4UNoAZrDh+gwbuskOXGUprmJGx0aWVbyXEQEqbgIBQsDk3nOjwXaI6Yt2xdrKeH96bvUg5/bRhPgQPloSoUKBKUGfHwEflc4G0eT3o97nxxHefCDlKbWjPh8a/H6u0vcFgvD7gwg2BRH0BXn6PPdAPbehE0cnEGglCNBZTDPeE4nxKnMa5N6gDVy33cRnQpxK9fsBmiGHbiq5CuxvCsBecwzfVWxHrK0U721y4yUpFw/oc3GzIQ/cPsdkI1sddDTYcZWpuJattXQUA6FAQCAgEBAICAQEAgIBgcCvh8AlmSXvdzG5DrWXbWkdjM6aO83F6Co58ILRBvPuQ6CL5AhS1j3NDdUL6+pcMQBfMCAI0vCk+Hy5J4KU4gNo8eAPBJH0fSqe+3AUXhqlltu/FEXl9hPx2oRYtdw+djr3JB08fTb3JB00ZyG4JymRpC3K7YkgpWR7TpTGL0JrJEVb7hP5kpKCdHDiSk6SDk1chkFJizEhfhpWLopF4vI4/OWb73BvxibcbnAEL9Y79zLFiY6y7WB7xZ3BZNtMZnJXMZNrjyBIf70OsNX9suK0dqVQLtmJ9ze70UB13eLWNhEgziRACYhUCk/BK2T1rV5pVHVq/AOha44BNCAc0EKDbYCX0AfIYiFArYWEv22iIfZaINA2ECD7DDpTAxTMRjMeug/RnmGfjSCpxIPY39AIx5FjMO7cj0+2bMcMexne2eTEPZYiXCXlgWXkgum5N2g10xeZmNlVwBRnkBmd6GJwoZvBVX2jwXH8Nr0Vt5g8R9lajyBIW92gLHZIICAQEAgIBAQCAoHzCYGOivuD35m9uC6rFJcYXWXMYP+sm9GzlUm2vUzejH/lu1B8qF5d1PmbgEA9F4fyiE1BkLaN+f7p3Euia6j0jBb4/oCfm9Z+liHhtRGReOXjSPSNiMaLY8fh5ZiJeG38ZIQT7t+cOguvT5+DgTPnYeCs+bzcnojScHBTON1+WFwyJ0pbkpGt8fHbiUswnFLtE5dyJWm43H5oUhz+Gh+P51Z9i676HFwlbQZTHGDmcnTTOw8wo8NJKWks0wNmtINZ3LuYySsUpOdTr/sfjvW6DVs+vdpg28DMnqMDsmw45DuhTDqd57HY1hlCIMRjUh/Jo+14CrUqSAvX7pJrAilLWzZePX+CL+WhS/UA6lWqJsyqnqGdFpsVCAgECAGa2ZASoC6gtmONfp5iuu1oA9yHj2Ht7gOYuKUagwrceCCrENfKG9A1fTOuyshHO0OROqbTuC650dngxu0ZLtyf4cKtevuxLkbHsetkO240Oo7faLTVdTdYgzdKlDBP3ysEy3LtEf6f/2FwFG8JBAQCAgGBgEBAICAQOBsIkPWQ4qi6RnbsuM7o2s9M7lJmsgWZyYbuegf+YLDj5ox8LPJsQ3V9I3wBSqhohA8NosT+fF1SqPSoSgAEqSwUgKHAhtc/jsDzH0fgucgY9I2KwSsxE9B/3GT0nzQV/WNn4PUpszBw+hy8OWMuBs+cDwpvIpKUlKRDFyQiTJKSkrS1+5G+nbAE1P6csIi3dxMW4R9xFNy0GH+OX4L+yZ+ix/cmXG2wH7laKqy7XC6i0KUGZnR4mWJfz4wODTPaNMziXc0kx2/PxrkufqOVI2DJvbGT2bOto2zdxhR348OmQlQfJ5pM3NoMAtQ5hi4i+fmlJBow1f+RftQfaqGPtTis8Ge4Xo2XbITlpmp/GyrfaPEN8VAgcE4jQFcSOGVJ58aPXCMIv9HivvlhczBSWAEaMoqiD4Ru9LAxEERtow+VdQ2wHj6KjB0HsapsN6bbKo//rah420ubXNvuzHZuu9jiqGbGouLfmJ3VvzW5t91qKt7WXSmrZorHyyzerczokpjRmdbe6N7S1eLxtpOL7CzLsY1lWauZxellJk8RU9ypzGifxeSCKGZxuVh2STWTXWVMcmkvzdqSxNauvbCVj1Ji9wQCAgGBgEBAICAQEHtevJ4AACAASURBVAic2whYnMNZdnHFxbItv2tWyU5mtMV2lJ0yk92lLHtLNcss2cpM9op2sm3ry5m2XV9V7mk61KhaLvkCAQzOsgsP0vBk+3y9D1ApGoBNbg/emTgFz46IxLOR0Xg5ahwGRE/Cq+On4KVJ0/BGKLxpyPRZGDp9DobOnAcquQ97kg6bnwBVQRout2/9pfY/pG59mwje+EV4I2UVHlsr4SpDAZjRWcNM7vJrJMeIc7tHEUf3sxGQbfdfsqmUe9J1kDy4xlQEx4Ga87VbEcctEBAInM8IhErdaXYR9vXkImtSafNGwUkBHogU4GF2ZJxPLfSBgBqYRJUudf4mHGlqwo66BniPHIVp7yF8uW0X5hVXYqS1FG9tdKKPqTD4gCE/+LuMwuPMYDczo+cbpsntyrILr2OGwuuYbL2ewpEu01ivp+dXU9Ns5K+xXFfXcL9/RY6nC9vg7MzVoPS9cFOKrwp/ht9nbLmGb9Niu/Kk18UTgYBAQCAgEBAICAQEAgKBXw+B2Nh2jOZzaz3tmcF7HbNYLmIWT0eWkXsFy/Zex9Lzr/2tyfXorRbPLiY5Ci/VF9Z+mOPGpj0HcdDnw98tVkGQns9rGDp2SmslkpT8Et3btuNf0+aiz8ej8EJEFPpHjsMbYyfhjfFTeML9wNjpPOF+8LRZGDx9Li+3D5Okb5GSNKQmJaI0XG7f2tWkP0qSJi7G68nL0eer9ODt+vxyZikGMzo+42e7paoDY7jg1zvzxS+3NgTaK0X3Xp5NBGkRrpZc6CgXwVC993zvXsTxCwQEAucZAnTBVSVDQyFlPCY05AnKfUFVRSl59J6wx1eJVJqYVh6vR/7+Q9Bt243lxVWItm3BmzlO9MgqxNXmvIbLjEW4jEriZVuQydZ9zGg9zoyOA+2MtqPM4qplWZ6lzFg0r7WNEWJ/BAICAYGAQEAgIBAQCAgEWgECWbbbL7S4azvI9v2UHcLkAtwk52B0USn6WlyCID3P1i4/cLi0nKHSUNW/q2LnbkTEJaDvhyPw8ugovB45DgNJSTpuEvckDZOkb06bjTdmqCTp4JCSNOxLSiX3YZKU1Jhtoey+JVFKpO57CSn4a3wSBiYtQ58vtLhDKqQF2QYm2dYxueD/2NLCi1vB6S12oZUg0FlfdG/XrDIwUyG6ZTjBJBsWlW5Xzzc6xcRNICAQEAicBwhQUX2T3wdfwA+VBCUNKc0wwL2djvr82HOsDsWHamHZeQCflu/EBHcF3issRv8sGx43FeEOuRAdpUJcYihCF70VV+ltuDrDjpv1jmMXSY7tTLbjYtkWvFAqOs5kawNT3KXM4nExk+0TptjnM8U6qZUMDWI3BAICAYGAQEAgIBAQCAgEWhMCFu89LMvddLnk3HS/qYzml8Tz0Prdf43kKG/e1eEbnfAHg3wCGww28QTQ82Auf94fYtg9j0rhfJRuD2Bv7VHELl2Ovh+NxIujo/DqmBi8NHYCXgmRpAMmT8UbsTN5cNOAEElKSlKecj8vHkMXqL6kLUvuWxKQbeHx2wmL8E5iCt6LT8HghGXot2otuqfn1zHZ9RXTO0YwS1WH2zK2XCJ8x5q7kPP6wW8V172/y94CllmEe/QusmXASGsZfLzUVDCk531HKwAQCJwnCFCVfKMviFpfADsammA/cgyp2/Yh0bsNMdbywLAsO/qZinCnVISOCqlAaUJqpwoNCj5sYhZPE3+suMAUZ6jZwRRqDjDF1sAUCkeyhpqtoZPs8F4tO7Z2NDrWMMW9gMnOl87rAUkcvEBAICAQEAgIBAQCAgGBwA8jkOW9vb3JfbSD7Fjbyegwtzfag6qS1EvzUlvzlwRBep6sXk45TFU/Go5TCJe+BXHo+HEs/OJLPP3RCDwZGYlXIsbjjaiJGBAzGQMmTMGASdMwMHYmBk6lcnvyJJ2LobMX4K05cXhrbhyGz0vA2wuSMDwuGe/EL+LtTwmL0RbIUdpHCmzioU0Ji0D7PTRhCV5c9kXwaV3m4QuVom0sy+vpkFXm6qJ3920+icSD8xeBjNwbO2duWcaybPG/NxXPYwbbuD/byjYc8QM+vw8BzpGSv56qpDrlNBRPBQICAYHA6UEgPKjzOndVvBl+KewHSiQmvxoayj6ij4Y/E6TOyq9a7zTBBx9FOVI5fMCn+oTyT6q72gDgSJMf5YePwVi9Byml2zDaURb4i7XMMKTQnfLUJkfKDVlFKVeZHSk3Gu1JXQzWgczkSmTmkhRm8SQxyfqXDmbvxFuN3sXdzaUpTHa9wGT7C1dklqRcY3al3Gx2pXRXXCm3KK6UTmZXyoVmV8r1Jtei20Lv3Wx2p/w21K42exZdbimdzwyuwcxc3Ov8HYzEkQsEBAICAYGAQEAgIBAQCPwYApfmbrmx24byJe2M9mnM5JjHMl0pzOic1Sm7fB4zWJ9r/p4gSE/P2uRc2EqQwhOCQdQHg0hZvx59PhqBF0aNxcuRMXg1egJejyFf0li8MWkqqOSePEmHTJ+NITPn461ZCzBs9kIMnxOPd+YmYPiCRLwdl4y341JUorQNkaSnkrnvxSej75LVuFa3wc8Ue1Uns8d1uWx/o/kkEg8EAi0QGJbnmrG9MYCmgEqQ8jg0QZCeC12kOAaBQKtFgEhQX3NRezj0KESIhhjSAFWLBAOgex6MRD6hFNjIFe9UEK/WltCGAv4gjvsC2HO8ATZSg+7cj+TirYjOc+NP5gLcK+XguoxNuEifB6bPBzN7jrA026MtukLxUCAgEBAICAQEAgIBgYBAQCDQthAQBGmrXe+c9R3zUXATLZ4oSRZAWvYm9PlwJJ6LiMILkWPxatR4vBEzEa9NiMWAUHDToKkzMWj6XAyZMe8ESTo3Hm/Ni8ewliRpGyZI/xKXjP6LPkVPTZafmRyZzOJ6m+kKL2tbZ7rY27OCQCzaPZFpm+M43oQmfxM/l8jCRNVpnfVTWvygQEAgcJ4gwIWjnPekRxSE5IePxyEFQnpQ6o+aAGqhCzbUMzUFgdpAENX1Tcg7UIOvy7ZhTKEXgy2FeMiYH7zBkIsLDPlBJlkDTLEHmckZZJlUiuRGe9mL6/Uu/CHDhV4Gb2M3g63/WelnxY8IBAQCAgGBgEBAICAQEAgIBM4EAoIgPU9WT//LYdIiK0TpyHkFeD1iDPqMjMDLETF4LWoi9yTtTyTppKk83X7A1FkYNI3K7U8oSYfOjcPQFiTp8LgUHtrEy9ip9L6NEKYUNvVS8go8852MmyVrI5OdmZdanN92lKxPnonzUWyzjSMAtLtRyZsjH6xFgGpZgwH46WQSN4GAQEAg8P/t3Qd8VFXePvBjkFAElSJNxLLorq6u2973/e/7rusWG1Kkt4SOZRUXlS4gKCpNIAm92HV1WQsKSaZPQgmQZPpMCqH30BPSZube+/w/504SAiIqSyDlmd3r9Fu+3DP5zDPnnF91ClQOrdf0qT306T30HqMaSlUFp4Ih7CouRcrJAny2/zDm5O7D313ZGLDFh0csGbjXuB3RSdsgjBmaMGbIeT7PNDI49rU2edHW5D1zi8Fha2ZyH2tocp8VFt+mFmbv/qZm7xFhchXrc4OmeAoF/y7W8j9g3H0KUIACFKAABShQzwUYkFbnN5ZauO7yZFReyeH2MuNJ37ETPSdPxWMvTUCXcVPw5KSp6DplOrpPnaGHpL1mvIU+b8zRQ1LZk3Tg7AUYOHdhJCCdH4+YhZE5SSPFm5ZBho6XG5DKIkqy2rx8v5wjVK4rdtEyxCxahqFxkcfkcxWvuZztVLxXXg9OWI7ffWnShNWtCGuWIkyePa1sgZybTQ4Osa/nn50XPXwgSpgy5n508EQkIFVk7y1eKEABCvw4Afm397y5QSt/riz/43zBavRH9alxVJwJhXGoNAh/QRFSj53GRweOKW9n71eGb80K/snmUToZMkqFMSMsDBmKMLmU6y0epZE5oLQ0BZTmpoDS0ugpvtXgybzDnKXcZvLtaG1yH21ucWtRFneusPi2C3tgTwuT0952047twuwOCotPjbIE9HU0tWeXiGRnj4t+LvJBClCAAhSgAAUoQAEK1AYBBqQXfNvg3UoB+cVLn6cMQNb+gxg5Zy4efvEldH1lErpMfBVdJ09D31dnoNd0Wd3+TfSRw+1nzcGAt+bpIWlkTtJFiP0PCzdVFHmKjV+KmPglGJSwCkMWLMULi1dhwpp/YuKHX2HSR1/ipaUf4NkFSzFswWLELl6KQYuXIGbxMsQk/PgiUTIQHZywGCPiE9B78Sr8aa0RtxoyLMKe1VOk5vQXJu/DrTbteKRlkqdjbWjf3MerLABERZvds9/ccVSf60+2H70dVbYq3qAABeqDQGReT1Wf1zMy1B363J9a+ZQbGiJzgcopOOScoPrjmpy7WENIVSGnvJHzhcr1QBZMgqKvq1RRcaykDLkFRUjLP4mv9h7BMt9ujNu+E0M3ZqPLphzcb3Lsv9nuO9zJlDHkJpOrnzA6uwijf6Cw+P9yi9nXv7M5p/995pz+9xty+gubXGSBI33pLSzue5pt3t1fmJwdRKr7N8LuG6AvJtf/Cbuno0jadqOw2xvfYg10ubV8XT835/T/pT2vb6v17luv8icuN0cBClCAAhSgAAUoQIErJ8CAtD58Vbu8Y5TBjqztIC+KqiEvPx8T4pfiyX+8gkfHTcJjk6ag++Rp6DF1BnpMfx29ZsxCn9ffQj9ZvEn2JH37Hb1wU+y8OD0kPW9O0p/Qi1QGpHIZFr8CQxctw7AFyzDx3c8x7YMvMW71F5j8sQET3v0aU979Eq+9L4PS9zHknQTEJizXFxmQVvQK/aEepUPjl2JoXAIGJizHEx9/jY5WN4TF+8aVa3FcU50XMHr+/qJrt1YaKWHPgLT8M4RXFKhPAvLvpz7qXZPBKPSpNkrLo87Ij4/y76uCEIKI9DOP9BsNqxqKQwpOlgax72wpvMcLkHjwJFbtPIhJvt0YnB7AX1Pd+C9zJm41pCNKFkkyZKCNwYlOBvfZhvbAHrHB8ZCw+RcI+57Gdf7zlgdIAQpQgAIUoAAFKECBKyXAgLQ+fWX7acda8QVPf5ca6eWSf+YMXl+5Bo/9Yyz+Nm4CHp8wBd2mRELSntPfQJ8Zs9Dv9bfR94056P/mPAwqD0kHz1uEAfMWYdA7kSH3srq9HC7/Q4HlkPLXDI9fiRGLVuLpuDWY8eE6jIn7EDP+ZcOSjXlYmX4Iq7buwYJkN8Yu+xJT3/sSE9d8hph5SzA8fhWGxK/A4IRzQ/MvtU0ZxA6IX4EuH3yBX8r52Ox+CLPXfqXaG9dTxwXkEPvU7Nk9t+/AmVDFzwuyBemRyE9rgHw1BShQ+wTKe42XQYNcgpqMPyMFEGXF+Ipe5XLqjTIVOF0Wxq4zxUg7chKf7DyEt3x5eCHdj26bnLjf5kAn03Z0NmSiU3IGOiY70CnZidsNHnQ2+EOdDf4jdyV7C+9KdkPY/PLHvKBIyS4T9kA7sRYN6vinLQ+PAhSgAAUoQAEKUIACV1aAAWnt+/51rff4dHEJ4j5bi8deGIsuL09C1wmv4qnJ09BzymvoM3Um+r32JnrPnK3PSypDUtmTdOCchehfHpJW9CSNWbRE79l5qd6dkTlHl2JE3EoMn7ccMz76FqPe+QCLbFl413cGa/yFeM93Bqv120VY4ziOl1Z8ienvfYkxSz7GyAUr9Z6nPzYgHSjD0ffW4v7kdAirT37hzBdG97Qr2+q4tjorIAPSlJy5D23OxqGikkhTlUNq9WG117rlcvsUoMBVEyifSDSsaCgMhnGwoAgZ+WewYe9RrMjeh+nOHAzf4kcXuwf32j1oaEyHMKVrdyU5Tv080YF2SS41yuiT83xCWJyyaBIamBxoY3RoUUZHWJhdQWFx7xBm5wkhRzqYnOnXmdwWYfXNFPZAszr7GcsDowAFKEABClCAAhSgQHUJMCC9al+Xau2GKnqSqtCgqRo0RUNRWMW765Px5JhX0OXlieg6fgp6TJqGXlNeQ++pcrj9m+j9+my9J2nFcHtZuGnQvEUYPD8OMQsSECnatPSSRZsqwtMRC5fj5ZWfYfzSzzBzXQbWBM5iRaAAqwMFWOk7jSWBQsQHSrHSX4TPAifw/KIP8frHGzD8nVUYGr8SgxPk/KXfnYs0JmEFhsYvw7D4pZDhaNc1n2oPJW8rEibPKWHNCjZLyY5vYXQmVVf743rrmIAekO6Ye7/dh+yTBXqbj1STrrXNnztOgVonIP9mVfbZLr9T8Zi8Ls8uIy8674UXHKocHq+XW9P/+kXWKucElY068v/KYfRyaHyRouJgSRDukwX46NDxspk5+4pHuHKKf5fmK+6w0VMsUn3FIiVQLFKzi0Xqjshi8RYLg9PTOiWr+B5LoEhY3HtFanaJSM06Jkyuf7Wy+nb+xpJdcq81q/hOa1bxTfZAYWuLN7+9LVDcxp5d0sqeXXJzSk5xp5Tcwg727JJm2/aWNE7MGFLHPll5OBSgAAUoQAEKUIACFKh+AQakF3wh4t1LCkRKTkSGCZapKr7ctBkPP/cCHhs7Ht0mvIruk6ahx6uv4anpr6P3zFnoK+ckfUPOSToXg2bPx+A5cl7SdxAzb6Eekuq9SBctwZC4pRgStwwxF8xNGhu/ArFxKzB80XJM+egrjFv6OT7ICWKV/yxmJbrQd+5HWOPKxypfAZb7z2KF7yze95/Ga59Z8daH3+DpuHcRm7ASMQlyOP93h/QPWrwco+ISMCRuMR5Z/Sl+n7jlaBuD80GxwdtC2HNbd0w70EQY0lpWf0vkFuqEwNq1DURK1sJouxfmQ6egIIwyGahUhjCXbF58kgIUuAICFWGonORCLuGKVFQ2xfJFjnYv04CgBn0IvJwPVP4vrM8LqiAIBWWqAoTOb7+yXNKxkILA6bMw7D6Id715mLzVi4EpLvzRnIFOZgeE1RMSBmefZkkbbxGJ9nYiMf3cYk9vJ6ouSc5bhN1+fRvL7rZ3WnxthTnzJv15o6eNfFwYPTfckZjermK5Qa7LHmgnry+2CENmeyE/h3ihAAUoQAEKUIACFKAABX6aAAPSK/BtrB6tItKPJtKDRvYklReT14tur7yCx8e+jMcmTMYTk6ai25Tp6DFtJnq99kYkJJ01G/3fnIOBb8/Tg9KYuQv03qQVc5LGLFwMOS/pdwPSZRiSsATDFi7BjM8SMXVNIt7PKsFKfyGWpu3FlE/NmPapGe9mHMB7/jNY7i3ECl8B5hu8mP3Rery48lMMjlv+vQHp6LjFenD6xIoP8fv1qYi2eTxCfqnlhQKXK2Dy9hMmZ+i9vEN63ekQA9J69AnJQ60RAnp1pMjvEiGoKJW9QLXIPKCqfh2pGh/WZIGkSIV4fRqM8s6h8sc/OYfwobMlcJ4oROL+Y0gI7MULW3x43JyJ25PS0Wr9NjTdkA6R7IQweSAsHgizB8LgQUdTttLOGOh7uR8hfB8FKEABClCAAhSgAAUocA0EGJDWiK9ztWYnIj1zZI+a8vGFGiAr83r278OgiRPx2NiX8fj4KegyaSq6VglJZXX7Pm+8rVe4lyGp7EU6aO7CCwo3LUFM3IUhaSQgHb5wCWZ+lohp7ybhQ38xVvoK8a7vND7xHMM7iemY8EEi3jT49MeX+85ivtGHtz/8Bi+u+OSSAenI+CXosuwD/NdXdlxvcUNY/fvE+rRbr0FT5CbrggAQ1d7sny0Lpoxz5iGkRvqksQdprfmI447WBQFNg6oogKICYbkogBaGBrlEasaHNA3FYQVHgyF4Couw4cgxLMrdixfSA+ie4sC95u240bAVwrQdwpwh5/iMBKFmb0iY3FuFyXtYD0SNXrQ0uHF7shNtjJm40ZiB662usLB4nqgLH2k8BgpQgAIUoAAFKEABCtQbAQakdeHb4NU+BtmP9NyiKCGomobs/fvx3Juz8fiYV/D4+MnoMrE8JJ06Az1nzEKvmXJe0rfQd9ZsvSfpgDkL9MJNA+fHYdA7CZC9SAcvXKyHpBVzj8oK9EMTVmL4wmV49ZN1eGXx5/gsq1APQpf6i7HCV4gP/Gcwa902jF6diDW+ArzrPYPpn6fg7Y/WY3Tcmsoh9rH6MPvz5yHtu3Q1/vyFCddZvBCWAK6z+Aw3bfK2qDcfADzQKysARN1rCcwTKVnosdmLIhnM6D3UIr2tr3ZL5fYoUD8FNP1vUqmq4WRIwb7SIHxFQaTkn8Xne47hnayDeCkzD49t8eO3NifaWRwQJgeamlxob/LgJqsX11n9+nK9NQtNzH60tPjR0ezDrRav1trkdt1ocARusHjQXPYctXogbHLxQti9EBuzIKze4Vf2w4VrowAFKEABClCAAhSgAAWqVYABaf38+vifHbUmyzXpEan+XyUMTVX1ud4OnTqN8fMX4M8vjcMT4yaju5yXdPJ0dJs6A0+99kZlSCqH2w94ex4GzlmAwfMWIXb+IgxZEB8JSGV1e30u0vI5QxOWY8Si5Ri74hNMWvk53vhiI94LnEGCvxiL/SVY4SvCGv8ZvBsowhrfGb1X6Ytxn2Dmx99g+DvLMSQhUqRp0OIlkCHpsPiVGBq/HIMWL8Vv/2UovdPsOC5sWQ6Rkv1pq43ZnzSTc8LxQoHLEsB1Haz+SbIH6UM2B46WBgFN0dvLf9bm+G4K1GKBKiMOIqMQzh2LvK/opZDKRyWceyoyf6g+h6gKOVVFWJZE0kLQ9EXOiA0osieoquJkMIS9RaXwnTiDDYdOY+WOw5ji2omhW/0n/pTiKPhvs9tyt9m1QRicq0VqYIPYlLtemLI+EMbAlDbWnK/vsuatFym56/XHN2WtFxsjS1Nz9nvRBt9bIjXwqf7YpsBKYUj/pbBlPSlMznHC6PiigdH5eafU3A2drbnrf2XNXf/7lF3fdjIF/nZZHyF8EwUoQAEKUIACFKAABShwbQQYkFb5Nsably8gq/2Wz+125NQpvPn+R3jsxZfx2LhJ6DrhVXSbPE0PSXtMf13vTdpn1uzK4fayeJOckzR23kIMfide70kaW164KTZuKWLjl2BE/DIMn7dEDz2fX/QRFph9+CDrrN6TdIW3AKt9Z/FuoBhrHPmYsGodXnv3C4xZ/AFGLlqBoXHLMThhGQYlLMXw+CUYHbcUfRJWosvn36Cx2X1U2LPThdXXSwDXibVro4XAddemNXKrdULA6O4m7P6i3yVvR25BkV7xWpMBES8UqMcCejCq/52QoaYsjBQpoKRPP6HIOUHlj2xyxtAwNE0+Wz6VS/l8ooqsEh9WcKCoFJ6TBUjcfxwr8w5hiicPMdsD+GuqEw9YM9DJkoG7kzPxy0QnOhrdmjC4/iVS/J8Ju6Oz/vk+c2aUSEpqpC9AlP6Zk5nZsHPFY1WvA4HoyoJHsmCSfO7CAkjy8YrnkpIayfXo66pYd534UONBUIACFKAABShAAQpQoB4IMCCtx99Yq+HQ5VB7+YW3sKgE8z7+FH95+WU89spEdB0/BU9Onobucrj99DfQZ8YsyHlJ+1Up3DR4zgIMnLcI5xVuiluC2PilGBa/AiMWrsQzcWsw69NEvLT4c0z/zIaEjXlYmXkQq7cfwPxkN15a8SUmr/o3Jq7+F2LnL8aI+FUYEi97kK5ATPxKjIxbgiHxS/C3j75EdIofwuD8XKRkW4Ut++F60Nx5iNUtMHNm1A0m7yRh8RbfbkjHtmOnAFkumxcK1GMBGXvq0aemQFXDUMt7gOpzWSNSTEnWMlM1BaXhME6VBrG3sASpx8/gn/vzMT97L5535qJPmg+P2rzBB80O3JycASEXgxNNk9yINngRbfRAGD1oZ3Qrd5q9aG32qTdb3K8IY2ZPkRhoV93Nn+unAAUoQAEKUIACFKAABWqxAAPSevyt9Qod+nlDJivuqBoKS0vxbrIBj74wFo+/NAFdJ0xBj8nT0fPVGeg97XX0mjFLn5O036zZGPDWXH1e0v7lhZvkvKSDF8jepEsxZNFyDF20Qh8aPyxuJUYuXI0p73+FaR9+jfGr/42xq77ES6u+wpT3vsQbn36LF5d8gKELlmJIwnLExq/QA9LY+FUYmrAC/eJXossHX+CBpG0Qm/Ig9N5+9uv13qO1uB1z12uIABDVxuadK1JzEWV0YN2B/CvUyrgaCtROAdl7WgkrUBQVqv5jgfzBQEOpBuSHwnCfKcT6/YexLHs3ZqbnIHazF7/b6ESHlEzcaXbifoMLLQ0uCKMPwhyAsDgLhMWJaKMTnU0e3Ko/54IwycUJYXZCGB1bG1o8nzdPyZkgzJk3CdlrVAiODKghH5PcDQpQgAIUoAAFKEABCtRIAQaktfNLZ03aa1mGprKPnOxAKr8QyyGSqoawouGLLdvw17Hj8cTLE/WQtPukaej16mt4atpMfbh9ReGm/m/NRd/Z70CGpLInqRxuH7tgCYYsXI7YRXKRvUCXol/CKgxeuAwvxK/A+OUfYdK7X+Afq/+Fl5a+h2cXLsawuCUYvFgOqV+CQQnLEZMg5xxdhZi4Zeiy5nPckyh7HbnRLDULTZMyutTIhsmdqp0CQFQni3uuSM2GMLuxMntPTWqq3BcKVApU/JZVca0/Ie9ceLnYY1Vfc4npI+RA+bPBIPKKSrHxbAif5RfgzT3H8ax/P57aEgj/OcVb9KDZXXyr/EHB6pc/WJWI1Bw035yHdlt2Qpg9J4Q9EBLWANqZfFrnjTtwy+ZduHnzTkRvypWBaL5IDeD6zTtw3eY8CLls2Q1h8+8SNu9hYfM/wx+/audHKfeaAhSgAAUoQAEKUIACV12AAWnVb3q8faUFZI8hGZ7aXT48PnYi/vLKBDw2fiJ6TZqMPlNe03uS9j6vJ+kcDHp7PuRwezknaewFc5IOiVuOmHjZM3S5XmhpWNxyfY5R+bgsvCSXIfqyTB+a33/xKgxcvAIj4peg66qP8Mf1m9DAKHsa+bXb7TvQxOjse9UbHTdYdwVmIuoBk+xBmo2mBjfGO/IQhUIndgAAIABJREFU0nvNyZ8ReKHAtRCQn8DlM35qivwFS/9Mlo9EFvmDlobIEHfZt1OFJucBldf6D16AFlagKio0NSzvRK7DYWiKos8nGpTV4hUFO0tKsTn/FD7ZcRAzMnLQY5MHt6Q40dSQsekX67d2b7N+ey+R7OglbJ4e4ttNncT6zKbCHmgm7DufECm7/kskbbuxZarvsZ8lO3rdm+zuJYzOPwmzu7cw+B9sZHB0bm5y9/pZcmTpmOzu1dzk6XGz2fXnNsnu3jeb3L3aJDt6NTP7eostO9sIo/EGYd/TuO5+2PDIKEABClCAAhSgAAUoQIErKsCA9Fp8Ya0/25S9SStC0qz9B9F7/ET8bezLeHT8ZHSbOBW9pryGp6bOREVI2ueNtyuH2w+e8w4Gy96k+nD7hPLiTUvLA9CKIPT7rldi5KLVeHrRYr1y/ZPLP8DD6+xoa8yAsMp56lxHb0vNQZOkDAakV/QTpZ6vbCai7rV454qUbLQ2uDFwoxslqgxHGZDWn0+9GnaksgeonN8TQAhAqRzgXt7TX7+hygJJGsoQRhCKXlG+Mi1Vz+8+WqICh0tDSD9eiM92HsCb7h0YmuZDN5sDfzSl45fJ29E8eTuEIVOfG7R5sgcdbDvQzOBZVc8/GXj4FKAABShAAQpQgAIUoEBNF2BAWsO+zNax3ZFfvPWlvFDN/vxjGP3G2/jzSxPQZdwUPDVxKp6a8hp6TnsdvWe8qc9J2rfKnKSD5izAgPmRwk2DFyRAVrePjZO9Q88Fo1VvR3qPyudWY/Sid/Fs3GL0WbYG//t1KhrLAh4mtybMLgiLS+mQEkCTJPYgremfUbVq/yqG2KcE0CHZg1+atyM/KGOp84OmOtbMeTg1WEDPR/VEVKakir5oCOrV4mXdeNnHX1aQ11QVIUVDQSiMw6VlCJw5C+Ox0/h4zyHM9O/Rhm/x4DfW7WiVvEUTSVvKhGE7hMkhh7OfELbAcWHxasLkg76Y3foUE/q8oKlZEAbX3FrVjrmzFKAABShAAQpQgAIUoED9E2BAWoO/2dalXZPjNzVFj4kOnD6DcYsW48kx49DjpUl4asKr6Dl5OnpNvWBO0lmz0f/tefqcpAOqVLcfvGgJYuKW6nOKynlF5XIuGI0Ep0P1Ifer0Gvpe3hkrQEtTPILe0B+Ud8rbB7Zw+mfzTfuUpp9m87q9fXvY6/6jhiIamKTc5AGcFeyV7nOsEULnC5kPlqXPstq2bHIAFRBWA9Cw6qKMhUoUlWcLAth79lSOI4VIGnfEbzj343nt/nRxZaBu41bcI9xO+5NzMDtyY5glMmVLyzekDDLH5m8aqdkz8l7kz3agwavdqvF42hpdm9rYXarbY0u3GVw4lcGB241OUqEObNEbJafuxnvVV+j45opQAEKUIACFKAABShAAQpcAQEGpLXs226t3V3Zj0mO64xkRccKz2LWqvfRbcwr6PrKZHSd+Cp6TJ6KHlNnoOdrb6D3zDchh9v3fWsu+syej37l1e0HvROPQQsXQw9JF8mQdKneo3RI/IryXqWyar0MSZeg59IVePjzZNxudIaFyeNvYvafbGv1HWlr9R5pYc9xC/vOLGFydrgCzYiroEBEAIhqoRdpykIng69QGNJKjQePValiVmsbMHf8MgV+at9h+Xo5IcN57yv/3KyYrEH+1CRnCo288juv1ofTBxUVBTIELSpD+qkiNenwqZKP9+UfeTtn/6GnnTsPP5mWdfhndtfhJjbXYWF2HhZG505hclsamDy7b7ZlHxaWgCxydFhY5OLLamrI/DDa5P9GWLK2i5TAYWH3HhYbfQdapGbPj04JvC2sXpOwurcLu/+wSMk6LEy+7cLoWSusOVnRRg+nMuFnJAUoQAEKUIACFKAABShQswUYkF7mt16+7T8WOFNSisWfrcWTL0/CI+Mm4PGJE9BzynT0nDoDvfTCTW+i96y30futOegzex76zZmP/nMXQIakMQsXR4bbL1qqF2katmgFhsTJkHQlhiasRN+EVfjLP9fhgeQMCLPv7PVW35fNzZ6PhDnQSdiz7xAbs9rrRTxqdvPk3tU2ATkHqSzSlBKIDDVOdGJxzt4L0q7/uOlwBbVEQEaYshBS5UU+oMm8PFIo6VzgWT4vqJwuVIsUTZJlkvQgtHyaElXRoIRVhBUFYVUuKoJqGIVKCIdKgsgqKMbGoyewav8RzMzZpQ3LzMKjG524x+pShdnjFRvSlzVbt/G+dl9vvaOx3XWH/jkoPwvlYvTcqRc2EkLcYPG1bSzvVzwnr61Zt1dWg8/MbCjk+5PLH6/aRuVzqZ479cWS3Uo+1THtQJPOSXmNqr6MtylAAQpQgAIUoAAFKEABCtQ4AQaklV9deeMqC2iagrNlZfjYYEaXf4zDY69MRPcJU9Bj0jT0ePU1vSdpr9ffQi+9J+kc9Ht7LgbMmY+Bcxdi0Pw4DFoQKdw0NG4pRi1ajBFxSzA4bgV6JqxGl4/X4YGkdDQweSEsgT0trf7cm62u1TWuAXKH6pbATET93OSPBKRGN4TRjcnOHL1H31VuXtxcTRXQCyRFgtDIHM2yMJKcq7m826ispqQXR9Jv6EcRBHA8pCC3oAhb80/hqz2HsDywG69n7MDfN/nR3ebGvTYX2lqcuMPgQiuD83SUwa0Kiy9fmH15wuz7UBids8TaA03qVoPj0VCAAhSgAAUoQAEKUIACFLhCAgxIa+q36HqwX3rhJhUhaPgqdQt6vzwZ3cdORHdZvGnSdDz1amS4vexNKofb939zDga+NVcPSPvPW1RZ3T524WKMXJiAYXGL0Xvxavztw6/x38kZmrAEioTZXyQs/kPXW92nm5tZSfkKfWxwNd8nMBNRP7P45wp7AA2MLsg5GwdtciGsp1/1oE3zEL9XQIahsueooqlQtDDCWhghhPW68Ro0hFUNp8MK9peWwn2mEMajp/DB7sN4y7sTY7ZnoXeqC3+1OnG3MQPC4IBeAEkvOOfUi84Jk/t4Q6P7mDB7NX2uUIsnJKzubcIeWC6MvtuEIbO9AKK+79Tl4xSgAAUoQAEKUIACFKAABeq1AAPS7/0+yyeqW0DvMSW7UykIqSocubvQQwakL01Ct3GRnqR6hfvpr6PPzDfR9/W30H+WnJd0PvrOWaAXbxooe5K+k4CYBUsxcNFSdFv9T/w6UVZX9oeE0fF1tMGRE2V2FIpNWRAp/qfrdWPnwVe/gAxITTlzhT0LDY0OPSB9xJKBMkX2BuSl3glU9ArVD1zeiVyKVQ1HS4PwnjyL5LyDWOTdhfFpfgxOceH/WTJwtykDDU1OiIrF7JRV4Y+1M3pyWhu8aGfOQgeDHoRmCKvrX9dZXHubm5zhNgYHOtg8aJ8awC12P9pszEELe8AgVmY2rP6Tn1ugAAUoQAEKUIACFKAABShQiwUYkFZ8ZeX1NREoH1eqqZGSI77d+zB46mv4y8sT0G38ZPSZNFXvSdpr+huReUnlcPs3Z6Pf2/PQVxZumhuP2HkJGDw/AX9b8TF+vmEjhOxVZXIfumnzjq9apPrXNU/xfSmsrqnCHuhci5sqd702CMxEVCdLztyGtpzKHn5/MKQjXwak8lyX80teWIDnmjS8+rpRGVLKf4Hy4ev6v8k5i8o8s2J0u55pyv9EPp/kK+VnlRwCryGMMILQtDCghcrXeW5dZQBOBMPIO1UI+8ETeHfHQbzi3YkYR86h7hlZX/9mo2tdI7tznbB71gmbf52wZ5UveeuEPW/dnbacdZ31JWvdvbacdSIl52uR4vtapAT+FW12zOywMWv9zyy+rzvZctbdZM+aJDblviM2+j8Tds/Ym4yOvwqjZ5Qw+18Stpz/EwLX1Ybmw32kAAUoQAEKUIACFKAABShwzQQYkJ77Qstb115Axg77Tp/BgGkz8PjYcXhy3CQ8OXkausk5SWVP0hmz0Pf1N9F/lgxJ5ZykCzBoTjx6LFyN//0mBcIie1o50MjiPnrNGhU3XH8FZiKqgyVnbhtbrgzpIUwO/D4pHd7iYKRQkxop2qPnbte+udW/PdAT0Ii+jElliCnn95SFlCoWGXUWAyjRn5OBtqoPg5fXcjqQMqgokUPlVbkAJaqGk4qKHcVl+Or4aczN3Y2n01x4xLIFD26w4dfrN+K+xM3oZEhHtMlZLKzeMfW3gfDIKUABClCAAhSgAAUoQAEK1FABBqT1LyOoyUcckhGEpuHY6QKMi1+Gh8a+jEcmTEbXSa/iqSnT0XfqTPSeMQv9X38LMW+8hT5vz8XjC5bgoX/b0CY5s1BYPJrsQdrC4j5SQ5scd6suCwBRLezZ81ub/YeE2bNT2HzobHDAcPhkpNnJUK2iIE9Nboh1dd/0ivCRLrzyc0bOByqLxclpPqBV9PItL5JUpXepnB/0RFjBzsIibDp8Ep9n78UMVy4GbnLhIZsDHc2ZaGDMxB0Gh/azJAduTXbhFlOWKsx+OT9o+eJWoswu3Gzx/LsuNwEeGwUoQAEKUIACFKAABShAgVopwIC0riYBtfO4ZC8tffirBuQXnsWMNR/gibGv4MlXJqDbhMno8epU9Jg2EwOmv46BM97EX+csxO8/+VbraHbvEmbXTmH17RPJjq1NbL68WtkgudO1XiDanjWgkT1rrEhyPizM7jGNkpybE/x7IpNJKHo8GulNWjubaK3ea6kvSyPJ/2pKGFDl/McKShUFhWEF+WUh7CkshuPEGSQePo5lefsxzr0D/Te78ZAlA3ckpUEkpkEY0iHkvKBW2UvYq91k8KNNsi8sjO6jsjhXQ5NHbWnyZNxh8Ll/bvBr7WVQanKlCrsfwuZdUutPch4ABShAAQpQgAIUoAAFKECBuibAgLRWf9+vczsfiUdVqHJOP01BYVkQcZ+tRbcXX8Lj48bjkUmT0WXKNPSVQ+5fewv/t+pzXG/IlGHF2SirW2tl86Gx0bW9lTX31rrWVnk8tUTAkPlbsTF7lzA53hI2z8+Fxed5aZNbzlQJKOXzX8oTnZfzBPTR71UekfcrpgKt8nDlTfnc+e8pv6dH0Ref6FUOiy8KqzhcVApvUSmMJwqwZt8xzPTvw4itfvUhmwv32l24weaGsHkgLO4iYfGGZVX45tYAGln9iLb6EWX2KrcYvNkdTf4dbU1ef0ubFy3NLrWh2ZMfZdNDUJSHoVoTq0+up1hY/XNESuBjYffOqiVnMneTAhSgAAUoQAEKUIACFKBA/RFgQFr5fZs3rqBAZNjquRRIL8Ikh7BWXmSYcfFL5JlI2CGzjqJwGB+tT0TvVybi0Zcnod+EyfivaTNw59IPcP/6rWFh9RcLk2tsc7N3xM0pOf9obPI+XH9aMI+0xgnY9zQWNv+Dwux9QCR5OgqL56GuKa6zhXJ4txrWp5CQw7u/vwVcvF3UiUcjzbqyB61UkBaqPtw9Uj5JHmdk+LuGsKYipMk5QCNhqaLp9ZGgaBrKNPm8XENFVBrWb8vX671Bi0vhKyiC7ehJfLLnMOYH9uAF127tybTcY3/YnK31tDkmPmTOGPNAUsaYnyU5X2xicQ8QFm+M2Jg9Rtizx4iUvOeFMfA/DZI9PRoa/cPElry/64/bA2NEiufvwhDoLIy+20Ra7t/ExsAYuXSwBl78hTV7zM+s2fL2mIbWwBghX2/1Pi3sOzs/sMHbornF+4cad85yhyhAAQpQgAIUoAAFKEABCtR3AQakdSJ2qHEHoSphHD50EGaTAatWLUdC/CJ9+ejD9+BwZKC4qDBS1fsH9lwPShQFZaqKb1LT0O/lyeg75lX87+xluO+bjehgdJ0RtsAxYXA8Ud/bMo+/hgqkHWjyS8O2wiNlZXrFcxkGqrKg/Q+c+3X66SpBqT7Vp/QoX8IaECwPQvVkVE4PqoWh6lXjVZRCQ1CGo0EVZ4MqDpaUwnmmAIkHj2FN7kFMd+eh5/YAfp/qwM8smWhu2A5hTIcwyp7m7lJhctmFLXBGWLa3qqFnDHeLAhSgAAUoQAEKUIACFKAABa62AAPSOh1DXJODO378OFauWIYXX3gOQ4fEYEjsYIwcPky/HRs7CMOHDcHkSRNgMBoQDp/rUaeqVXuYlu+6TE1U2csMCGkatrk8eGT6PNy61ghh8SDa5AndYvEdv97geOhqtx1ujwI/SiAzs2FzU8Ze/+kifeqI+hyQVuaierEkDaoqw2I5pYYKRVOgyCBUpsdVLrLK/PFgCDtOF2LToeNYm7sfczx5GJgRwF82u3BPihM3WTNxk8WFxiYXhCEzV1i8cs5PCJMfDQwetDS40cngwu1G9wFhcA0WtqznO65Na/Kj/v34IgpQgAIUoAAFKEABClCAAhSo+wIMSKt8E+fN/1hg9+7dmDhhAmIHD8LTo0bg788+jWefHoXYmIEYMWwInn1mNJ57ZjRGDh+K2NgYrFixAiUlJZXDji++A5HARM4fKC9bj5/EoylpEObM0hZGz9m7LJ6SGyzOR+p+a+UR1koBOeTe6jlhOXgcYVX2IpVBYD3tQVr+G4hsyfrAePn7hwoEFRUFwTCOlgThOl2M5IPHsSp3H8ZlBjBwiwsP2h1oZ87A9cbtEKYMCFOmJszuImH2BaNNAbQzZUOYPfuF2eW7yejM+4XBGfxNkiMszO6jwuqBMDkii82bOHMmomrlecSdpgAFKEABClCAAhSgAAUoQIHqE2BAevFIjo/+RAFNw+HDh/HM009j2NCheP75ZzE0djB69+yBp7p3Ra+nuuOpHt30231699SD0tGjRyE2dghWrlwJVVH03qQX26o+T2GVuQrVcAi7S8vwTKpXbWZ0KMLqOyqSfb+qvlbCNVPgPxBYG4gW9uwD7+YegAZZR12pMUPsI7N2npvF82Ltr7ISUtWOnfK2nnKWj4uHCjlTaGRN5XOCyuTzgt6gcv2lAA6WBpGRfxKf7t6H6bmHMMqxA49l7sKDZsfeO82eE+3M/oJoc6BYbN4HsXk/Gmzeg/ab9+DWTTtx9+ZduH1jHhqaXFuEyfG+MLn8sqJ8I4s31NwcmC+s3m/EplyItDw0NXl3NTT50kXKDoi0vRCpO/LE+sym/8G/Jt9KAQpQgAIUoAAFKEABClCAAnVRgAHpRSMBPvgTBBQlpKcl8+fOxvChsXjh+ecwaEA/9Oj+ZCQUlcFolaVn+e1RI4fjmadHYuCAftiathk4r4jT9+9ASEYsGpBfHESXDBduN3jL7kkKdKmL7ZPHVAcEkvIa3WXLOjLCk6eft0EZJFYNG7//VK/2ZxRFgyJzTDUyB6iMNiNLpHhSpFgS9B6vkUJJMggNlw+HVxCWvWFVVQ99IyWWIsWn5JzB+8tCyDhdiG8O5WNp9m5MdWRjWKoLT5oc+FVSBqKSXRDJ7q1i7eafi28zOwm76w79Xzszs6E4gCYiKe9Gkei8XXwb6NTh20CnFt9mdupQvjSRxZEgrqs8OwxpLZsZd7YR9kAzkZTUSFizbtcLZNnt1+uvsfjaCnNmJ/G16+bK9/AGBShAAQpQgAIUoAAFKEABClCgQoABabVnEPVgAxr27N6ph6KjRw5HzOCB6N7tSfTo9n0BaVf06N4VT/XoimdGj9SH4k+fOgWqKiOYH76EywOmUg0oCCmY4N5d1iIpgwFpRaPmdc0SSEtr8itrVuET27z6yR2CDBRrRkKqhSO/S8jANhKAyj6gFUskLJXtTcaiMiyV6ammAGEFKFVUnAmGcaC0DO5TxVh/MB8LPHl4ZrMXjxq3ofP6rWi7IQPXJWVG5gO1uCEsrshicofaGz3abSbfPoaWNet05d5QgAIUoAAFKEABClCAAhSolwIMSH84kOMrfljgnflzETNoAJ577hn0rBhO36Mb+vbuiV7lw+xlL9JIMBrpUSpvy56mo0cN1997YP++H95Q+SvkHI5Bme4EVSzcc7SsadJWBqT18hOs5h90x7S0Jv9jzi38eUomZKhfETZe64hUbr8MCkJaCKoaAmRPcLnIHyrKiyiFVBWng2HsKylDxqkC/PvgUSzM2omxjlz03uTBr20OdDBlItogq8SXV4o3yjk/fYgy+NE62YcWBi/aJrvRzuDBPUk+3G7w4RaT93S02ftPYc+adl8gEF3z/xW5hxSgAAUoQAEKUIACFKAABShQpwUYkP7oTI4v/B6BUCiI0aNGYNSIYRgxfGhlCCp7kU6aOE4vyiRD0qrBacWQezk36bPPjsaA/n3wzbqvvmcLFzwsw1E5FFhT4ThdiD+k+ApEovdPdbqh8uBqrYAMSB8y5hW2MG/HoVL9zIWsZH+tA1LZqmQbkgWSTika9peG4DpTAtOxAnxy4ATm5xzAy44d6LrRjd9YMtBKFkjSiyRlop3RiVssPlxv9iHK7MX1loDSwOgta2Hy4k6jF/fKkNTqhrBVWSxOrb3Jg/ZGb2Fbs3d/M7Mv+3qr999CztHKCwUoQAEKUIACFKAABShAAQpQ4FoKMCC9IHzj3Z8scOrUSQyJGaTPJzqgf9/KgFSGoLJ6/bChMfrcpP379amci7RiHlIZmspwVQ7LX7NqxY/atpyqVNFUnAiGMXSbH8Ls2yGM3l9cy3bEbVPg+wR+l5nZ8E5L3t6GxgxsP1moz/JZNSCVA9plgaNIkaNIcCrnAY0Mea+YEzRyP1zlcRmwalpkuH5IzgUaqQsfKZ4kJxZVlMjkouXzipapGs4EQ9hfWAzH8TNI2puP+N35J8e7dh57NiN72xObvebfW92WB6xeawdD5j9FSk6iSMmxCrPn02Ym7z9b2XItd1lzLHdYAt8Ku2+9sPstIsX3tTBlfClMzjeEwTtJpAa+Fakei9josTSxeSztbH5La5vf0sqeY2lscK4WqYGvRKrPKMzOWR1SdqxtZ/F/Juz2Zt9nx8cpQAEKUIACFKAABShAAQpQgAJXRYAB6Y/K5PiiSwicPHlCHyL/7DOjMaBfn/MCUjkPaZ9eT2HYkBi9d+nggf3Ru1ePyqBUhqiy52nM4AGIj1t4ia2ce0pTZaCkYu3uI7hNzm9odZ8WiU72IL0qnxjcyGUJGJ2fN7L68OnOg/rw9QsD0orq9jL8r1zkcHxN038MkD09NVWBpqjQ9OBThp/li3yDrBavTzuh4VQwhJ1FJdh6+iySjpzChzsOYL5nBwZnBPCHzU7clZKJppZ0CEumIhIzPhYmzzaR7PyDXtwoLa2JSDvQRKxd20Dk5TXSK77PRJS831F/PK2J/rqkvEZibVoTkYmGwo5IISQJU/H42rQmHcsX/XVyvbL4kt3eWMjb8rJ2bbR+/7JA+SYKUIACFKAABShAAQpQgAIUoMAVFGBAei54463LEygpKcHIEUMhq9IPjR2Mp/QCTJF5Rnv2kMWYukEOpR88aABefukfeO7Z0ZECTt276sPun3tmNAb274t/fvLRj9sBNYScwhI8YZDFX7xyGG+ZMKQ/cQWbBVdFgSsrYPIsFzY/5jhz9J6heqBZ9Wwvn/MzCA0hfdFrxSOshSF7h8pq8WGoCGkagqqGEkXF8bCCvOJSpJ0o1L7Ye1SLz9oTGpuZXfTIZg/+2+489aDRGbwt2blZmFwQRieiDG40N7jR2uDGHQYP7jL7w8LkXiPM7oXC4rzvyh4w10YBClCAAhSgAAUoQAEKUIACFKhFAgxIq6YUvH25AlNfnayHo88/9/R5vUMr5hrVizN174rhw4agf9/e+mvkMPv+/Xrj6dEj9J6nAb/vR22+SNPwylY/hFFWxZZzHbr+Lb7Z3LwWNTvuaj0SkD0pb07JOSlDyhe2eFCiyh6fchB95CI7f8qiYyH5H/mwrBZffilTgeMlIfiPnUbinsNYnpWHCY5cjNriQxebA7+zOHCHMeNMC4PnVNtkT3ZbQ6CoQ3JA62TwFbc1uUPtzL5NzU3u4w1s2RBmN4TZBWFyQJgyIey+0+KbbW31OUBlL1FeKEABClCAAhSgAAUoQAEKUIAC9VWAAWlFFMHr/0Rg29YtGNCvL54ZNRIDB/Q7b5i9DEnlXKOReUe76s/pBZu6d9WH3csq9mP/8QJksacfc1l39CRay2A0NRvt7W60tWbtEUbPnfW1DfO4a7hAUl6jVlZ/vgwo+9odOBUKV4agMgotVTWcCIawt6gEmwrL8NXR01iQdwRjHHl4JC2AO1NcaG7OlOFmmbDKHtNeCIs3KKy+oLD5IKw+CEuWEpWSi6b2LLSx+9HA7D4oUnIhTJ5DUWZvfmuj29bJEii5zeRTG5l9YWHPhkjNDQqj77YarsfdowAFKEABClCAAhSgAAUoQAEKVL8AA9IfE8nxNZcS0DQNqqpg/PjxGDlyJJ577jnoVet7yGH2XfVgtEf5UHu9R2n3rvoQ+yGxsXjuub9j0KBB+Pqrr6BW6VVXsT29ZI0i/6sB4TLsCYbxG8O27SLJ81ex0RfbwuKNaWzLfliAPeCq/9OCW7gsATlXZ2pWgTCln+xuSYftVCFSj5zE0qw9GL8tC33NDvza6EBHs2f3fSZHbGejIyba4ooRFm9kSc2JEQb3fwtDoKUwev8kjM4uIsl5i0hMbxdt8/W+ISXrUWHKulvYAoNF1fdZAjHC4HlIbM5pLjyeG5pvyftDs9Qd9wqr+1Zhz4kRKXn9xMrMhpd1THwTBShAAQpQgAIUoAAFKEABClCgLgkwIK2I4nh9uQIyIJWLx+NBTEwMhg0fjr8/+zRkRfvIEPvIPKTythxqL3uSDh8mw9HnMGRILF599VUUFRVBkcVnLrzI4caym52qoAwqXvXuQadExxd1qQ3yWOq4QGZmw8a2nD3tjf7itiYf2iRnok1iGm5J3Iobk7bL+UFVYXIVidSc0yIQiK7jGjw8ClCAAhSgAAUoQAEKUIACFKBAzRNgQHphIsf7P1WgIiCV79u8eTNGjxqFoUNi8Pzfn8UzT4/SizP169ML/fv1wbChsXjh+efw9MgRGDp0KCZNmoQjR47oAatcz3cuKhCSFby1MNYfyoccUtzYHPi85rUVWEcYAAAUaUlEQVQk7hEFLi7QMS2tSUtboOAmo0sTRpdLmDzZwuwrEyYfhNEbmUvX4IKwZR0S9j2NL74WPkoBClCAAhSgAAUoQAEKUIACFKBAtQkwIP1OJMcH/gMB2QvU4XBgmizaNCRGL9w0YvgQjB45XJ9vdNjQGMQOHohRo4ZjzepVOHny5CW3pmqaXsl7T0kputmcEJvyIIyu56utQXDFFLjSAmsD0cLu2S/MGbjF6i65x+Qp/XmyKyiMHkUYPWdamjzhuw3uQ50tgZPC6LnhSm+e66MABShAAQpQgAIUoAAFKEABClDgBwQYkF4yn+OTP1GgohdocdFZ2G0WxC1cgKlTp2Dsi2PwystjMeuNmXj/vTXICgT0eUUrXn/hZmRfUrkomooyNYw3PDvCNyd5ws3sAQjT9sQfOK35NAVqjkBSUqNOG3fm3GH1n2ps9nqFNXBMWLMOihTvIZHiPSxSAseEzZcorP4ksRYNas6Oc08oQAEKUIACFKAABShAAQpQgAL1RIAB6YXRHO9fSQHZo7SkpASnT59GQUEBQqGQPpz+e7dRnoyGZTgqX6RqSDx4GC3N28N3JnnDUSl+CFPmV/WkefIw64LAzJlRLTfm3dfCnnW/sNubCcuue4Tdc/95S2r2A8KQ1b4uHC6PgQIUoAAFKEABClCAAhSgAAUoUOsEGJB+b1THJ66AQMX8pBU9RWWl+orbF1u9DEb1ivVapGDTwbIwBm52Q5gduN4cQNOUAISRAWmt+6DhDlOAAhSgAAUoQAEKUIACFKAABShAgZoqwID0YjEdH6sugUuFo3KbMhZVEIIWLkORqiIud39pI5PjmLAFICz+va1s3lONGJDW1I8T7hcFKEABClCAAhSgAAUoQAEKUIACFKh9AgxIqysK5HovR0AWsg8jCKhhpOafRntzZlgYXAc6GN1Fwujac4Mt4LvR4Pqm9rU07jEFKEABClCAAhSgAAUoQAEKUIACFKBAjRRgQHo5MR7fU10CigqoKEVhSMGAtCwIi3tXO7N/269sWf4GJve30Rbv3BuMrvE1sjFxpyhAAQpQgAIUoAAFKEABClCAAhSgAAVqnwAD0uqK+rjeyxEIqxpUNYxPsw+gpckNYfVaxdrMm4Tdfr0ArtOX2tfMuMcUoAAFKEABClCAAhSgAAUoQAEKUIACNVWAAenlxHh8T7UJKAr8Z4rxS2OmdpfRB5HizhWW7a1qavvhflGAAhSgAAUoQAEKUIACFKAABShAAQrUcgEGpNUW9XHFlyFwVlPxj605EGZPaWuj56Swe30MSGv5hwx3nwIUoAAFKEABClCAAhSgAAUoQAEK1GQBBqSXkeLxLVdMQKtcU+TWx7sOQyQ7NGH3QdjcaGHKzWu+PrN1TW5D3DcKUIACFKAABShAAQpQgAIUoAAFKECBWizAgLQyoeONqyygQUMYgKbJykwh7Cku035rduTIeUdbWgLzhM01oZMp8GyH9ZlNa3ET465TgAIUoAAFKEABClCAAhSgAAUoQAEK1GQBBqRXORXk5s4JaDIcBTQ1iNOqggmbvZowOM3CHvhWJAZ+rbcbWZiJFwpQgAIUoAAFKEABClCAAhSgAAUoQAEKVJcAA9JzeR1vXV0BGY5CUxCGgg92HUZrc0ARJvfrwhZ4S9iz76iuc57rpQAFKEABClCAAhSgAAUoQAEKUIACFKBApQAD0qsbCnJr5wRUTYOqhZFTHMQfzS6IjbmKSHb8qvLk5A0KUIACFKAABShAAQpQgAIUoAAFKEABClS3AAPSc4Edb1WfgFqx6vKqTPJK0RScVcOYuT0bIskLYXMpwuB8sLrPea6fAhSgAAUoQAEKUIACFKAABShAAQpQgAKVAgxIK5I7XlenQAgaFKiAAujhqNyYpuCbg/m4MzkT0QYvWtoC4Wj2IK1sm7xBAQpQgAIUoAAFKEABClCAAhSgAAUocBUEGJBWZyzIdVcIyFBU9iKV843qtes1BXuKSjDK5lCFyaM1TPYiyu47K+yBZlfhtOcmKEABClCAAhSgAAUoQAEKUIACFKAABSgQEWBAWhHh8bpaBVQZjmoolf9VQyhSVMxx70Gn5IwCYfbltzO4VZHiKxaW7FZsmxSgAAUoQAEKUIACFKAABShAAQpQgAIUuGoCDEirNRbkyisEZECqafq8o5oCbMg/gXtNmRAWD4TFfeZOg0MTKQFFmN2/uWonPzdEAQpQgAIUoAAFKEABClCAAhSgAAUoQAEGpBUJHq+rVUAFQnICUkXDoeIg/rzJowmjI02keK3RJmdSB6vXKuzeDcLou42tkgIUoAAFKEABClCAAhSgAAUoQAEKUIACV02AAWm1xoJceYWApkJVwwipGhICu9HY6AqJlN2PCvuexmJtILpj2oEmIimp0VU78bkhClCAAhSgAAUoQAEKUIACFKAABShAAQpIAQakFQker6tTIIQwEFSx6dQZtLRuQyejX73JnDWBrZACFKAABShAAQpQgAIUoAAFKEABClCAAtdUgAFpdcaCXHeFgKJpKAwq6G53QpiduNXsQwuzd/Y1Pfm5cQpQgAIUoAAFKEABClCAAhSgAAUoQAEKMCCtiPB4Xd0CCXv2Q5icuDs5KyQszuPC7GRAyo8gClCAAhSgAAUoQAEKUIACFKAABShAgWsrwIC0umPB+rd+DRpUvSAToGohqGoZ0gtK0X7DdlmxPtzA5N0tbN4TwuoZfW3Pfm6dAhSgAAUoQAEKUIACFKAABShAAQpQoN4LMCCtfwHm1ThiFRoUaIAaxCklhCEpbjQy+9AsNWefsLhfEVt27hepvv+t9w2QABSgAAUoQAEKUIACFKAABShAAQpQgALXVoAB6dWIC+vZNjRAUzUEUQpAwSd5R9DY6DwrjI53hcn/Rku7p6Ow5T4ozLtuurZnP7dOAQpQgAIUoAAFKEABClCAAhSgAAUoUO8FGJDWs/DyahyuDEgVBYoWRObpIjxsdECY3aViY3ayMHsfuDEl6+NWtuwzzc0eVrGv959ABKAABShAAQpQgAIUoAAFKEABClCAAtdYgAHp1UgM69c2FACqqqAspGBUxg69an0rY2ZI2Py5wuxOaG72JLe3ZZW1NLmnX+PTn5unAAUoQAEKUIACFKAABShAAQpQgAIUqO8CDEjrV3hZHUerypXKXqMaEJY3NQ2KouCrnQfR0ZghCzOhqcmTIex7Gosk5y2NDIHOze25f2xuz21d39sfj58CFKAABShAAQpQgAIUoAAFKEABClDgGgswIK2OyLCerVMFZEgagizNpOpJaaCgCA/ZtuPuRCdaG7wQNo//Gp/q3DwFKEABClCAAhSgAAUoQAEKUIACFKAABb4rwIC0noWZ1XG4ClAGWZQpBKhhnFU1THHlQVgzcK/Bj18Y/BB2z4Hvnn18hAIUoAAFKEABClCAAhSgAAUoQAEKUIAC11iAAWl1JIb1a51yaH2x7DuqKgirwNoD+ehkSIcwuyDMnqPC7D4irJ6N1/hU5+YpQAEKUIACFKAABShAAQpQgAIUoAAFKPBdAQak9SvMrI6jjQyv12RlJuQXBfGHjQ4Ii+toZ2vgmEgJnBAWz4m2RufO7559fIQCFKAABShAAQpQgAIUoAAFKEABClCAAtdYgAFpdUSG9Wudmpx2FCrCmoZ5np0QVmexMHn+JpKSGomkvEZibSD6Dru98TU+1bl5ClCAAhSgAAUoQAEKUIACFKAABShAAQp8V4ABaf0KM6vjaDVN1SvYbz1yEtHGzVqUNVDQ4dvMP373bOMjFKAABShAAQpQgAIUoAAFKEABClCAAhSoYQIMSKsjMqxf6yzVVBSFVTy+2aUJc+YJYcs6IYye/6lhpzp3hwIUoAAFKEABClCAAhSgAAUoQAEKUIAC3xVgQFq/wszqOFo5tH6mPwfCKAszBQqExZPLgPS7bY2PUIACFKAABShAAQpQgAIUoAAFKEABCtRAAQak1REZ1t11KpDD6WXFeqBYA6Aq2HyqAL82bIEwuSHM/tCtZt+Jm5Kdf6uBpzt3iQIUoAAFKEABClCAAhSgAAUoQAEKUIAC5wswIK27YWZ1HJnMRDXIivUKwqqKUyEFQzd50MGQDmFxa8LgPt7e6itstiHzL+efabxHAQpQgAIUoAAFKEABClCAAhSgAAUoQIEaKMCAtDpixDq8ThVQZM16rQxqWMU7gX1ompxxWFg8EGanDEnVthZPceMkx19r4OnOXaIABShAAQpQgAIUoAAFKEABClCAAhSgwPkCDEjrcJhZDYemj6qHKsfWw3v6LO41OSAsAUWYHE5hdUOYMt9vkZIdaJWYySJN5zc13qMABShAAQpQgAIUoAAFKEABClCAAhSoiQIMSKshRaxTq5SR6LlLCApUTUFBWMGgLU4IowM3W7PQflMe2qdmy9snhXWHT3zj7FATz3fuEwUoQAEKUIACFKAABShAAQpQgAIUoAAFzhNgQHou/OOtCwVkOFomyzJBQWRofVgJIayo+GTHAQjjdjSx5uI2g+9DYQr8uqE58JvGlh133RcIRJ93kvEOBShAAQpQgAIUoAAFKEABClCAAhSgAAVqqgAD0gtDQd6vKqAXZJIP6B1JFUALw3nmLP7P6kSbZA+E1X1GGDLH1dTzm/tFAQpQgAIUoAAFKEABClCAAhSgAAUoQIFLCjAgrRoH8nZVAZmJyp6jejiqaNA0DadCYTyb4YMwOdHMEEDUJr+cdzTukicZn6QABShAAQpQgAIUoAAFKEABClCAAhSgQE0VYEBaNRLk7aoCkYBUAzRFD0eDAD7dm497krZDyOJMZhfapmShjcH9Tk09v7lfFKAABShAAQpQgAIUoAAFKEABClCAAhS4pAAD0qqRIG9fKKBADrIPQ1VUBApL8FCqu+Qmc8DbzuL0iFSXp0PKDv/Pkl0TLnmS8UkKUIACFKAABShAAQpQgAIUoAAFKEABCtRUAQakF0aCvF9VQJV3NBVFYRUznDsRbXYYxFdb2ogN3hZyudGQ1rJj2oEmNfX85n5RgAIUoAAFKEABClCAAhSgAAUoQAEKUOCSAgxIq8aBvF1VQPYd1evXK8C6oydxtykTHU3+bfetZZX6SzYqPkkBClCAAhSgAAUoQAEKUIACFKAABShQewQYkFaNBHm7qoA+uF4N42BJGI+aMyCsXjS153z9Zzuurz1nOPeUAhSgAAUoQAEKUIACFKAABShAAQpQgAKXEGBAWjUS5O3zBTSEAEz15OH+ZDeExQ9h82wTAfYgvUST4lMUoAAFKEABClCAAhSgAAUoQAEKUIACtUmAAen5kWC9vqcCCgBVlq/X9NlHkZpfiOuMW9DU4MX9poAMSP8p7Hb2IK1NjZz7SgEKUIACFKAABShAAQpQgAIUoAAFKPD9AgxI63Ukev7Ba5D16qFpCjRFw4myMAYnbYOwONE22YdfGLxBYXNvE0lJjb7/jOIzFKAABShAAQpQgAIUoAAFKEABClCAAhSoRQIMSM/PCOv3PRUqQnpAWgpgpXcnoo1uCJMPv0ny4xazr0DYPVs5xL4WNXDuKgUoQAEKUIACFKAABShAAQpQgAIUoMClBRiQ1u9I9Pyjj1Stl8PsbUdP4QHDNgiz90Rrox93GrynhMn7sbD7LSIzs+Glzyo+SwEKUIACFKAABShAAQpQgAIUoAAFKECBWiLAgPT8iLA+35NTj0IDTgTDGLHRA2Fxo7nVW3iH1QthdhULq+/obZbs9PtYpKmWtG7uJgUoQAEKUIACFKAABShAAQpQgAIUoMAPCjAgrZ+RqF6MqeLQ9aJMQEjVoCgqlmXvlYEoWpo8wRZm1+CWFtejwur5q7BlP9w+JfchMRNRP3hi8QUUoAAFKEABClCAAhSgAAUoQAEKUIACFKgNAgxIK1LC+nUtM9FInfry49Zk4XoN206cRo/kDDRP9kLY3SViw6YWteE85j5SgAIUoAAFKEABClCAAhSgAAUoQAEKUOCyBBiQ1q9g9GJHq2oaNE3DmVAYg7f70dwUwG8TZUDqLRWGtJaXdWLxTRSgAAUoQAEKUIACFKAABShAAQpQgAIUqA0CDEgvFhnWg8fKh9XLI5UBaUjT8P6uI7g92Q1h9B69IzlDvcGadUwkbbuxNpzH3EcKUIACFKAABShAAQpQgAIUoAAFKEABClyWAAPSehCGXuwQy8fYh2VVJlVB9pmzeMDiLGhv2VEoUrJKRYqr7PbUXQW/ZA/Sy2pXfBMFKEABClCAAhSgAAUoQAEKUIACFKBALRFgQHqx9LB+PKZp0HuOlobLMN6xq1QYnX3vsNsbi083tdAXu+tmAVxXS05l7iYFKEABClCAAhSgAAUoQAEKUIACFKAABX66AAPS+hGGfvcoFaiaCi0IvH/gMG41ZqgdDe7XfvoZxHdQgAIUoAAFKEABClCAAhSgAAUoQAEKUKAWCzAg/W50WB8e0TQFITWMw2eDuN/mlAWZlE4G78RafCpz1ylAAQpQgAIUoAAFKEABClCAAhSgAAUo8NMFGJDWhzj0IseoaijTNLzo9EMk+3C91R8WpsznfvoZxHdQgAIUoAAFKEABClCAAhSgAAUoQAEKUKAWCzAgvUh4WOce0gA54agq/69A00KAAnx78AiEbatyi9GXf5PJs19YHVNr8anMXacABShAAQpQgAIUoAAFKEABClCAAhSgwE8XYEBa59LQixyQBk3T01GoCEHRwjhSpqCnJR3C4tB+YfCVRptdecLMgPSntyC+gwIUoAAFKEABClCAAhSgAAUoQAEKUKBWCzAgvUieWMce0qAhDFV2IAW0MM6qKiZn7IAwOtDA5MN/J3nQ1OxVhSV9Sq0+mbnzFKAABShAAQpQgAIUoAAFKEABClCAAhT4qQIMSOtYGvo9hxOGHFWvApqCrUdP4YHk9DRh9Z1safTuvt3oRWuTJ9jA6Ir5qecPX08BClCAAhSgAAUoQAEKUIACFKAABShAgdoq8P8BCwEkPrdbFugAAAAASUVORK5CYII="/>
          <p:cNvSpPr/>
          <p:nvPr/>
        </p:nvSpPr>
        <p:spPr>
          <a:xfrm>
            <a:off x="307979" y="7936"/>
            <a:ext cx="304796" cy="304796"/>
          </a:xfrm>
          <a:prstGeom prst="rect">
            <a:avLst/>
          </a:prstGeom>
          <a:noFill/>
          <a:ln cap="flat">
            <a:noFill/>
            <a:prstDash val="solid"/>
          </a:ln>
          <a:effectLst>
            <a:outerShdw dist="22997" dir="5400000" algn="tl">
              <a:srgbClr val="000000">
                <a:alpha val="35000"/>
              </a:srgbClr>
            </a:outerShdw>
          </a:effectLst>
        </p:spPr>
        <p:txBody>
          <a:bodyPr vert="horz" wrap="square" lIns="91440" tIns="45720" rIns="91440" bIns="45720" anchor="t" anchorCtr="0" compatLnSpc="1">
            <a:noAutofit/>
          </a:bodyPr>
          <a:lstStyle/>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606160"/>
              </a:solidFill>
              <a:uFillTx/>
              <a:latin typeface="Calibri" pitchFamily="34"/>
            </a:endParaRPr>
          </a:p>
        </p:txBody>
      </p:sp>
      <p:pic>
        <p:nvPicPr>
          <p:cNvPr id="8" name="Picture 12">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21190835" y="12583222"/>
            <a:ext cx="2548140" cy="616488"/>
          </a:xfrm>
          <a:prstGeom prst="rect">
            <a:avLst/>
          </a:prstGeom>
          <a:noFill/>
          <a:ln cap="flat">
            <a:noFill/>
          </a:ln>
          <a:effectLst>
            <a:outerShdw dist="22997" dir="5400000" algn="tl">
              <a:srgbClr val="000000">
                <a:alpha val="35000"/>
              </a:srgbClr>
            </a:outerShdw>
          </a:effectLst>
        </p:spPr>
      </p:pic>
      <p:pic>
        <p:nvPicPr>
          <p:cNvPr id="9" name="Picture 5" descr="Roughly drawn &lt;strong&gt;nut&lt;/strong&gt; &lt;strong&gt;and bolt&lt;/strong&gt; | Free SVG">
            <a:extLst>
              <a:ext uri="{FF2B5EF4-FFF2-40B4-BE49-F238E27FC236}">
                <a16:creationId xmlns:a16="http://schemas.microsoft.com/office/drawing/2014/main" id="{00000000-0000-0000-0000-000000000000}"/>
              </a:ext>
            </a:extLst>
          </p:cNvPr>
          <p:cNvPicPr>
            <a:picLocks noChangeAspect="1"/>
          </p:cNvPicPr>
          <p:nvPr/>
        </p:nvPicPr>
        <p:blipFill>
          <a:blip r:embed="rId4"/>
          <a:stretch>
            <a:fillRect/>
          </a:stretch>
        </p:blipFill>
        <p:spPr>
          <a:xfrm>
            <a:off x="17078678" y="740106"/>
            <a:ext cx="5688884" cy="6349209"/>
          </a:xfrm>
          <a:prstGeom prst="rect">
            <a:avLst/>
          </a:prstGeom>
          <a:noFill/>
          <a:ln cap="flat">
            <a:noFill/>
          </a:ln>
          <a:effectLst>
            <a:outerShdw dist="22997" dir="5400000" algn="tl">
              <a:srgbClr val="000000">
                <a:alpha val="3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name="Slide4186">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US">
                <a:solidFill>
                  <a:srgbClr val="000000"/>
                </a:solidFill>
              </a:rPr>
              <a:t>Please take a minute and fill out this brief Evaluation! </a:t>
            </a:r>
          </a:p>
        </p:txBody>
      </p:sp>
      <p:sp>
        <p:nvSpPr>
          <p:cNvPr id="3" name="Content Placeholder 2"/>
          <p:cNvSpPr txBox="1">
            <a:spLocks noGrp="1"/>
          </p:cNvSpPr>
          <p:nvPr>
            <p:ph idx="1"/>
          </p:nvPr>
        </p:nvSpPr>
        <p:spPr/>
        <p:txBody>
          <a:bodyPr/>
          <a:lstStyle/>
          <a:p>
            <a:pPr lvl="0"/>
            <a:r>
              <a:rPr lang="en-US">
                <a:hlinkClick r:id="rId3"/>
              </a:rPr>
              <a:t>https://redcap.link/FVCurriculum_EN</a:t>
            </a:r>
            <a:r>
              <a:rPr lang="en-US"/>
              <a:t> </a:t>
            </a:r>
          </a:p>
          <a:p>
            <a:pPr lvl="0"/>
            <a:endParaRPr lang="en-US"/>
          </a:p>
          <a:p>
            <a:pPr lvl="0"/>
            <a:endParaRPr lang="en-US"/>
          </a:p>
        </p:txBody>
      </p:sp>
      <p:pic>
        <p:nvPicPr>
          <p:cNvPr id="4" name="Picture 3">
            <a:extLst>
              <a:ext uri="{FF2B5EF4-FFF2-40B4-BE49-F238E27FC236}">
                <a16:creationId xmlns:a16="http://schemas.microsoft.com/office/drawing/2014/main" id="{00000000-0000-0000-0000-000000000000}"/>
              </a:ext>
            </a:extLst>
          </p:cNvPr>
          <p:cNvPicPr>
            <a:picLocks noChangeAspect="1"/>
          </p:cNvPicPr>
          <p:nvPr/>
        </p:nvPicPr>
        <p:blipFill>
          <a:blip r:embed="rId4"/>
          <a:stretch>
            <a:fillRect/>
          </a:stretch>
        </p:blipFill>
        <p:spPr>
          <a:xfrm>
            <a:off x="9336170" y="5149928"/>
            <a:ext cx="5705316" cy="5705316"/>
          </a:xfrm>
          <a:prstGeom prst="rect">
            <a:avLst/>
          </a:prstGeom>
          <a:noFill/>
          <a:ln cap="flat">
            <a:noFill/>
          </a:ln>
          <a:effectLst>
            <a:outerShdw dist="22997" dir="5400000" algn="tl">
              <a:srgbClr val="000000">
                <a:alpha val="3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name="Slide4187">
    <p:spTree>
      <p:nvGrpSpPr>
        <p:cNvPr id="1" name=""/>
        <p:cNvGrpSpPr/>
        <p:nvPr/>
      </p:nvGrpSpPr>
      <p:grpSpPr>
        <a:xfrm>
          <a:off x="0" y="0"/>
          <a:ext cx="0" cy="0"/>
          <a:chOff x="0" y="0"/>
          <a:chExt cx="0" cy="0"/>
        </a:xfrm>
      </p:grpSpPr>
      <p:sp>
        <p:nvSpPr>
          <p:cNvPr id="2" name="Content Placeholder 7"/>
          <p:cNvSpPr txBox="1">
            <a:spLocks noGrp="1"/>
          </p:cNvSpPr>
          <p:nvPr>
            <p:ph idx="1"/>
          </p:nvPr>
        </p:nvSpPr>
        <p:spPr/>
        <p:txBody>
          <a:bodyPr anchorCtr="1"/>
          <a:lstStyle/>
          <a:p>
            <a:pPr lvl="0" algn="ctr"/>
            <a:r>
              <a:rPr lang="en-US" sz="5400">
                <a:solidFill>
                  <a:srgbClr val="000000"/>
                </a:solidFill>
              </a:rPr>
              <a:t>Contact us at PEAL if you have any questions </a:t>
            </a:r>
          </a:p>
          <a:p>
            <a:pPr lvl="0" algn="ctr"/>
            <a:r>
              <a:rPr lang="en-US" sz="5400">
                <a:solidFill>
                  <a:srgbClr val="000000"/>
                </a:solidFill>
              </a:rPr>
              <a:t>or need more information or assistance!</a:t>
            </a:r>
          </a:p>
          <a:p>
            <a:pPr lvl="0" algn="ctr"/>
            <a:endParaRPr lang="en-US" sz="5400">
              <a:solidFill>
                <a:srgbClr val="000000"/>
              </a:solidFill>
            </a:endParaRPr>
          </a:p>
          <a:p>
            <a:pPr lvl="0" algn="ctr"/>
            <a:r>
              <a:rPr lang="en-US" sz="5400" u="sng">
                <a:solidFill>
                  <a:srgbClr val="000000"/>
                </a:solidFill>
              </a:rPr>
              <a:t>info@pealcenter.org</a:t>
            </a:r>
          </a:p>
          <a:p>
            <a:pPr lvl="0" algn="ctr"/>
            <a:r>
              <a:rPr lang="en-US" sz="5400">
                <a:solidFill>
                  <a:srgbClr val="000000"/>
                </a:solidFill>
              </a:rPr>
              <a:t>1-866-950-1040</a:t>
            </a:r>
          </a:p>
        </p:txBody>
      </p:sp>
      <p:sp>
        <p:nvSpPr>
          <p:cNvPr id="3" name="Title 6"/>
          <p:cNvSpPr txBox="1">
            <a:spLocks noGrp="1"/>
          </p:cNvSpPr>
          <p:nvPr>
            <p:ph type="title"/>
          </p:nvPr>
        </p:nvSpPr>
        <p:spPr/>
        <p:txBody>
          <a:bodyPr anchorCtr="1"/>
          <a:lstStyle/>
          <a:p>
            <a:pPr lvl="0" algn="ctr"/>
            <a:r>
              <a:rPr lang="en-US" sz="16600" b="1" spc="300">
                <a:solidFill>
                  <a:srgbClr val="000000"/>
                </a:solidFill>
                <a:latin typeface="Muli" pitchFamily="2"/>
              </a:rPr>
              <a:t>Thank you!</a:t>
            </a:r>
            <a:endParaRPr lang="en-US" sz="11500"/>
          </a:p>
        </p:txBody>
      </p:sp>
      <p:pic>
        <p:nvPicPr>
          <p:cNvPr id="4" name="Picture 22">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15372719" y="10241846"/>
            <a:ext cx="8729923" cy="2112081"/>
          </a:xfrm>
          <a:prstGeom prst="rect">
            <a:avLst/>
          </a:prstGeom>
          <a:noFill/>
          <a:ln cap="flat">
            <a:noFill/>
          </a:ln>
          <a:effectLst>
            <a:outerShdw dist="22997" dir="5400000" algn="tl">
              <a:srgbClr val="000000">
                <a:alpha val="35000"/>
              </a:srgbClr>
            </a:outerShdw>
          </a:effectLst>
        </p:spPr>
      </p:pic>
      <p:pic>
        <p:nvPicPr>
          <p:cNvPr id="5" name="Picture 10">
            <a:extLst>
              <a:ext uri="{FF2B5EF4-FFF2-40B4-BE49-F238E27FC236}">
                <a16:creationId xmlns:a16="http://schemas.microsoft.com/office/drawing/2014/main" id="{00000000-0000-0000-0000-000000000000}"/>
              </a:ext>
            </a:extLst>
          </p:cNvPr>
          <p:cNvPicPr>
            <a:picLocks noChangeAspect="1"/>
          </p:cNvPicPr>
          <p:nvPr/>
        </p:nvPicPr>
        <p:blipFill>
          <a:blip r:embed="rId4"/>
          <a:stretch>
            <a:fillRect/>
          </a:stretch>
        </p:blipFill>
        <p:spPr>
          <a:xfrm>
            <a:off x="626693" y="8127022"/>
            <a:ext cx="9009674" cy="5067943"/>
          </a:xfrm>
          <a:prstGeom prst="rect">
            <a:avLst/>
          </a:prstGeom>
          <a:noFill/>
          <a:ln cap="flat">
            <a:noFill/>
          </a:ln>
          <a:effectLst>
            <a:outerShdw dist="22997" dir="5400000" algn="tl">
              <a:srgbClr val="000000">
                <a:alpha val="3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name="Slide4212">
    <p:spTree>
      <p:nvGrpSpPr>
        <p:cNvPr id="1" name=""/>
        <p:cNvGrpSpPr/>
        <p:nvPr/>
      </p:nvGrpSpPr>
      <p:grpSpPr>
        <a:xfrm>
          <a:off x="0" y="0"/>
          <a:ext cx="0" cy="0"/>
          <a:chOff x="0" y="0"/>
          <a:chExt cx="0" cy="0"/>
        </a:xfrm>
      </p:grpSpPr>
      <p:sp>
        <p:nvSpPr>
          <p:cNvPr id="2" name="Title 2"/>
          <p:cNvSpPr txBox="1">
            <a:spLocks noGrp="1"/>
          </p:cNvSpPr>
          <p:nvPr>
            <p:ph type="title"/>
          </p:nvPr>
        </p:nvSpPr>
        <p:spPr/>
        <p:txBody>
          <a:bodyPr/>
          <a:lstStyle/>
          <a:p>
            <a:pPr lvl="0"/>
            <a:r>
              <a:rPr lang="en-US" b="1">
                <a:solidFill>
                  <a:srgbClr val="000000"/>
                </a:solidFill>
              </a:rPr>
              <a:t>What do we mean when we say…</a:t>
            </a:r>
          </a:p>
        </p:txBody>
      </p:sp>
      <p:graphicFrame>
        <p:nvGraphicFramePr>
          <p:cNvPr id="3" name="Content Placeholder 4"/>
          <p:cNvGraphicFramePr>
            <a:graphicFrameLocks noGrp="1"/>
          </p:cNvGraphicFramePr>
          <p:nvPr>
            <p:ph idx="1"/>
          </p:nvPr>
        </p:nvGraphicFramePr>
        <p:xfrm>
          <a:off x="1676396" y="3158877"/>
          <a:ext cx="21024854" cy="9662163"/>
        </p:xfrm>
        <a:graphic>
          <a:graphicData uri="http://schemas.openxmlformats.org/drawingml/2006/table">
            <a:tbl>
              <a:tblPr firstRow="1" bandRow="1">
                <a:effectLst/>
                <a:tableStyleId>{5DA37D80-6434-44D0-A028-1B22A696006F}</a:tableStyleId>
              </a:tblPr>
              <a:tblGrid>
                <a:gridCol w="10512427">
                  <a:extLst>
                    <a:ext uri="{9D8B030D-6E8A-4147-A177-3AD203B41FA5}">
                      <a16:colId xmlns:a16="http://schemas.microsoft.com/office/drawing/2014/main" val="3561320856"/>
                    </a:ext>
                  </a:extLst>
                </a:gridCol>
                <a:gridCol w="10512427">
                  <a:extLst>
                    <a:ext uri="{9D8B030D-6E8A-4147-A177-3AD203B41FA5}">
                      <a16:colId xmlns:a16="http://schemas.microsoft.com/office/drawing/2014/main" val="693424684"/>
                    </a:ext>
                  </a:extLst>
                </a:gridCol>
              </a:tblGrid>
              <a:tr h="370844">
                <a:tc>
                  <a:txBody>
                    <a:bodyPr/>
                    <a:lstStyle/>
                    <a:p>
                      <a:pPr lvl="0"/>
                      <a:r>
                        <a:rPr lang="en-US" sz="5400">
                          <a:solidFill>
                            <a:srgbClr val="000000"/>
                          </a:solidFill>
                        </a:rPr>
                        <a:t>Telemedicine</a:t>
                      </a:r>
                    </a:p>
                  </a:txBody>
                  <a:tcPr>
                    <a:solidFill>
                      <a:srgbClr val="ECF5F1"/>
                    </a:solidFill>
                  </a:tcPr>
                </a:tc>
                <a:tc>
                  <a:txBody>
                    <a:bodyPr/>
                    <a:lstStyle/>
                    <a:p>
                      <a:pPr lvl="0"/>
                      <a:r>
                        <a:rPr lang="en-US" sz="5400">
                          <a:solidFill>
                            <a:srgbClr val="000000"/>
                          </a:solidFill>
                        </a:rPr>
                        <a:t>Telehealth</a:t>
                      </a:r>
                    </a:p>
                  </a:txBody>
                  <a:tcPr>
                    <a:solidFill>
                      <a:srgbClr val="F9E3DF"/>
                    </a:solidFill>
                  </a:tcPr>
                </a:tc>
                <a:extLst>
                  <a:ext uri="{0D108BD9-81ED-4DB2-BD59-A6C34878D82A}">
                    <a16:rowId xmlns:a16="http://schemas.microsoft.com/office/drawing/2014/main" val="257953234"/>
                  </a:ext>
                </a:extLst>
              </a:tr>
              <a:tr h="370844">
                <a:tc>
                  <a:txBody>
                    <a:bodyPr/>
                    <a:lstStyle/>
                    <a:p>
                      <a:pPr marL="571500" lvl="0" indent="-571500">
                        <a:buSzPct val="100000"/>
                        <a:buFont typeface="Arial" pitchFamily="34"/>
                        <a:buChar char="•"/>
                      </a:pPr>
                      <a:r>
                        <a:rPr lang="en-US" sz="4800">
                          <a:solidFill>
                            <a:srgbClr val="000000"/>
                          </a:solidFill>
                        </a:rPr>
                        <a:t>Often used interchangeably with “telehealth” </a:t>
                      </a:r>
                    </a:p>
                    <a:p>
                      <a:pPr marL="0" lvl="0" indent="0">
                        <a:buNone/>
                      </a:pPr>
                      <a:endParaRPr lang="en-US" sz="4800">
                        <a:solidFill>
                          <a:srgbClr val="000000"/>
                        </a:solidFill>
                      </a:endParaRPr>
                    </a:p>
                    <a:p>
                      <a:pPr marL="571500" lvl="0" indent="-571500">
                        <a:buSzPct val="100000"/>
                        <a:buFont typeface="Arial" pitchFamily="34"/>
                        <a:buChar char="•"/>
                      </a:pPr>
                      <a:r>
                        <a:rPr lang="en-US" sz="4800">
                          <a:solidFill>
                            <a:srgbClr val="000000"/>
                          </a:solidFill>
                        </a:rPr>
                        <a:t>Focused on the clinical aspect of care</a:t>
                      </a:r>
                    </a:p>
                    <a:p>
                      <a:pPr marL="1485671" lvl="1" indent="-571500">
                        <a:buSzPct val="100000"/>
                        <a:buFont typeface="Wingdings" pitchFamily="2"/>
                        <a:buChar char="ü"/>
                      </a:pPr>
                      <a:r>
                        <a:rPr lang="en-US" sz="4800">
                          <a:solidFill>
                            <a:srgbClr val="000000"/>
                          </a:solidFill>
                        </a:rPr>
                        <a:t>a video appointment with your child’s pediatrician </a:t>
                      </a:r>
                    </a:p>
                    <a:p>
                      <a:pPr marL="1485671" lvl="1" indent="-571500">
                        <a:buSzPct val="100000"/>
                        <a:buFont typeface="Wingdings" pitchFamily="2"/>
                        <a:buChar char="ü"/>
                      </a:pPr>
                      <a:r>
                        <a:rPr lang="en-US" sz="4800">
                          <a:solidFill>
                            <a:srgbClr val="000000"/>
                          </a:solidFill>
                        </a:rPr>
                        <a:t>a virtual therapy session with your young adult’s speech therapist</a:t>
                      </a:r>
                    </a:p>
                    <a:p>
                      <a:pPr lvl="0"/>
                      <a:endParaRPr lang="en-US" sz="4400">
                        <a:solidFill>
                          <a:srgbClr val="000000"/>
                        </a:solidFill>
                      </a:endParaRPr>
                    </a:p>
                  </a:txBody>
                  <a:tcPr>
                    <a:solidFill>
                      <a:srgbClr val="ECF5F1"/>
                    </a:solidFill>
                  </a:tcPr>
                </a:tc>
                <a:tc>
                  <a:txBody>
                    <a:bodyPr/>
                    <a:lstStyle/>
                    <a:p>
                      <a:pPr marL="571500" lvl="0" indent="-571500">
                        <a:buSzPct val="100000"/>
                        <a:buFont typeface="Arial" pitchFamily="34"/>
                        <a:buChar char="•"/>
                      </a:pPr>
                      <a:r>
                        <a:rPr lang="en-US" sz="4800">
                          <a:solidFill>
                            <a:srgbClr val="000000"/>
                          </a:solidFill>
                        </a:rPr>
                        <a:t>Using electronic information and communication technologies,</a:t>
                      </a:r>
                      <a:r>
                        <a:rPr lang="en-US" sz="4800" baseline="0">
                          <a:solidFill>
                            <a:srgbClr val="000000"/>
                          </a:solidFill>
                        </a:rPr>
                        <a:t> such as:</a:t>
                      </a:r>
                    </a:p>
                    <a:p>
                      <a:pPr marL="1485671" lvl="1" indent="-571500">
                        <a:buSzPct val="100000"/>
                        <a:buFont typeface="Wingdings" pitchFamily="2"/>
                        <a:buChar char="ü"/>
                      </a:pPr>
                      <a:r>
                        <a:rPr lang="en-US" sz="4800" baseline="0">
                          <a:solidFill>
                            <a:srgbClr val="000000"/>
                          </a:solidFill>
                        </a:rPr>
                        <a:t>Video chat</a:t>
                      </a:r>
                    </a:p>
                    <a:p>
                      <a:pPr marL="1485671" lvl="1" indent="-571500">
                        <a:buSzPct val="100000"/>
                        <a:buFont typeface="Wingdings" pitchFamily="2"/>
                        <a:buChar char="ü"/>
                      </a:pPr>
                      <a:r>
                        <a:rPr lang="en-US" sz="4800" baseline="0">
                          <a:solidFill>
                            <a:srgbClr val="000000"/>
                          </a:solidFill>
                        </a:rPr>
                        <a:t>Internet</a:t>
                      </a:r>
                    </a:p>
                    <a:p>
                      <a:pPr marL="1485671" lvl="1" indent="-571500">
                        <a:buSzPct val="100000"/>
                        <a:buFont typeface="Wingdings" pitchFamily="2"/>
                        <a:buChar char="ü"/>
                      </a:pPr>
                      <a:r>
                        <a:rPr lang="en-US" sz="4800" baseline="0">
                          <a:solidFill>
                            <a:srgbClr val="000000"/>
                          </a:solidFill>
                        </a:rPr>
                        <a:t>Wifi</a:t>
                      </a:r>
                      <a:endParaRPr lang="en-US" sz="4800">
                        <a:solidFill>
                          <a:srgbClr val="000000"/>
                        </a:solidFill>
                      </a:endParaRPr>
                    </a:p>
                    <a:p>
                      <a:pPr marL="571500" lvl="0" indent="-571500">
                        <a:buSzPct val="100000"/>
                        <a:buFont typeface="Arial" pitchFamily="34"/>
                        <a:buChar char="•"/>
                      </a:pPr>
                      <a:r>
                        <a:rPr lang="en-US" sz="4800">
                          <a:solidFill>
                            <a:srgbClr val="000000"/>
                          </a:solidFill>
                        </a:rPr>
                        <a:t>to support things like:</a:t>
                      </a:r>
                    </a:p>
                    <a:p>
                      <a:pPr marL="1485671" lvl="1" indent="-571500">
                        <a:buSzPct val="100000"/>
                        <a:buFont typeface="Wingdings" pitchFamily="2"/>
                        <a:buChar char="ü"/>
                      </a:pPr>
                      <a:r>
                        <a:rPr lang="en-US" sz="4800">
                          <a:solidFill>
                            <a:srgbClr val="000000"/>
                          </a:solidFill>
                        </a:rPr>
                        <a:t>long-distance health care </a:t>
                      </a:r>
                    </a:p>
                    <a:p>
                      <a:pPr marL="1485671" lvl="1" indent="-571500">
                        <a:buSzPct val="100000"/>
                        <a:buFont typeface="Wingdings" pitchFamily="2"/>
                        <a:buChar char="ü"/>
                      </a:pPr>
                      <a:r>
                        <a:rPr lang="en-US" sz="4800">
                          <a:solidFill>
                            <a:srgbClr val="000000"/>
                          </a:solidFill>
                        </a:rPr>
                        <a:t>health-related education</a:t>
                      </a:r>
                    </a:p>
                    <a:p>
                      <a:pPr marL="1485671" lvl="1" indent="-571500">
                        <a:buSzPct val="100000"/>
                        <a:buFont typeface="Wingdings" pitchFamily="2"/>
                        <a:buChar char="ü"/>
                      </a:pPr>
                      <a:r>
                        <a:rPr lang="en-US" sz="4800">
                          <a:solidFill>
                            <a:srgbClr val="000000"/>
                          </a:solidFill>
                        </a:rPr>
                        <a:t>public health</a:t>
                      </a:r>
                    </a:p>
                    <a:p>
                      <a:pPr marL="1485671" lvl="1" indent="-571500">
                        <a:buSzPct val="100000"/>
                        <a:buFont typeface="Wingdings" pitchFamily="2"/>
                        <a:buChar char="ü"/>
                      </a:pPr>
                      <a:r>
                        <a:rPr lang="en-US" sz="4800">
                          <a:solidFill>
                            <a:srgbClr val="000000"/>
                          </a:solidFill>
                        </a:rPr>
                        <a:t>health administration</a:t>
                      </a:r>
                    </a:p>
                    <a:p>
                      <a:pPr lvl="0"/>
                      <a:endParaRPr lang="en-US" sz="4400">
                        <a:solidFill>
                          <a:srgbClr val="000000"/>
                        </a:solidFill>
                      </a:endParaRPr>
                    </a:p>
                    <a:p>
                      <a:pPr lvl="0"/>
                      <a:endParaRPr lang="en-US" sz="4400">
                        <a:solidFill>
                          <a:srgbClr val="000000"/>
                        </a:solidFill>
                      </a:endParaRPr>
                    </a:p>
                  </a:txBody>
                  <a:tcPr>
                    <a:solidFill>
                      <a:srgbClr val="F9E3DF"/>
                    </a:solidFill>
                  </a:tcPr>
                </a:tc>
                <a:extLst>
                  <a:ext uri="{0D108BD9-81ED-4DB2-BD59-A6C34878D82A}">
                    <a16:rowId xmlns:a16="http://schemas.microsoft.com/office/drawing/2014/main" val="3188328962"/>
                  </a:ext>
                </a:extLst>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name="Slide4131">
    <p:bg>
      <p:bgPr>
        <a:solidFill>
          <a:srgbClr val="FFFFFF">
            <a:alpha val="79999"/>
          </a:srgbClr>
        </a:solidFill>
        <a:effectLst/>
      </p:bgPr>
    </p:bg>
    <p:spTree>
      <p:nvGrpSpPr>
        <p:cNvPr id="1" name=""/>
        <p:cNvGrpSpPr/>
        <p:nvPr/>
      </p:nvGrpSpPr>
      <p:grpSpPr>
        <a:xfrm>
          <a:off x="0" y="0"/>
          <a:ext cx="0" cy="0"/>
          <a:chOff x="0" y="0"/>
          <a:chExt cx="0" cy="0"/>
        </a:xfrm>
      </p:grpSpPr>
      <p:sp>
        <p:nvSpPr>
          <p:cNvPr id="2" name="TextBox 5"/>
          <p:cNvSpPr txBox="1"/>
          <p:nvPr/>
        </p:nvSpPr>
        <p:spPr>
          <a:xfrm>
            <a:off x="3132140" y="7529517"/>
            <a:ext cx="18173700" cy="3770308"/>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r" defTabSz="1828434"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3900" b="1" i="0" u="none" strike="noStrike" kern="1200" cap="none" spc="300" baseline="0">
                <a:solidFill>
                  <a:srgbClr val="000000"/>
                </a:solidFill>
                <a:uFillTx/>
                <a:latin typeface="Muli" pitchFamily="2"/>
                <a:ea typeface="Roboto" pitchFamily="2"/>
                <a:cs typeface="Lato" pitchFamily="34"/>
              </a:rPr>
              <a:t>Connected?</a:t>
            </a:r>
          </a:p>
        </p:txBody>
      </p:sp>
      <p:sp>
        <p:nvSpPr>
          <p:cNvPr id="3" name="TextBox 6"/>
          <p:cNvSpPr txBox="1"/>
          <p:nvPr/>
        </p:nvSpPr>
        <p:spPr>
          <a:xfrm>
            <a:off x="18311810" y="11450638"/>
            <a:ext cx="185732" cy="522286"/>
          </a:xfrm>
          <a:prstGeom prst="rect">
            <a:avLst/>
          </a:prstGeom>
          <a:noFill/>
          <a:ln cap="flat">
            <a:noFill/>
          </a:ln>
          <a:effectLst>
            <a:outerShdw dist="22997" dir="5400000" algn="tl">
              <a:srgbClr val="000000">
                <a:alpha val="35000"/>
              </a:srgbClr>
            </a:outerShdw>
          </a:effectLst>
        </p:spPr>
        <p:txBody>
          <a:bodyPr vert="horz" wrap="none" lIns="91440" tIns="45720" rIns="91440" bIns="45720" anchor="t" anchorCtr="1" compatLnSpc="1">
            <a:spAutoFit/>
          </a:bodyPr>
          <a:lstStyle/>
          <a:p>
            <a:pPr marL="0" marR="0" lvl="0" indent="0" algn="ctr" defTabSz="182843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800" b="1" i="0" u="none" strike="noStrike" kern="1200" cap="none" spc="300" baseline="0">
              <a:solidFill>
                <a:srgbClr val="FFFFFF"/>
              </a:solidFill>
              <a:uFillTx/>
              <a:latin typeface="Muli" pitchFamily="2"/>
              <a:ea typeface="Roboto Medium" pitchFamily="2"/>
              <a:cs typeface="Lato" pitchFamily="34"/>
            </a:endParaRPr>
          </a:p>
        </p:txBody>
      </p:sp>
      <p:sp>
        <p:nvSpPr>
          <p:cNvPr id="4" name="Elipse 23"/>
          <p:cNvSpPr/>
          <p:nvPr/>
        </p:nvSpPr>
        <p:spPr>
          <a:xfrm>
            <a:off x="21220115" y="10263189"/>
            <a:ext cx="4706938" cy="470693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0745D"/>
          </a:solidFill>
          <a:ln cap="flat">
            <a:noFill/>
            <a:prstDash val="solid"/>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843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MX" sz="3600" b="0" i="0" u="none" strike="noStrike" kern="1200" cap="none" spc="0" baseline="0">
              <a:solidFill>
                <a:srgbClr val="FFFFFF"/>
              </a:solidFill>
              <a:uFillTx/>
              <a:latin typeface="Calibri"/>
            </a:endParaRPr>
          </a:p>
        </p:txBody>
      </p:sp>
      <p:sp>
        <p:nvSpPr>
          <p:cNvPr id="5" name="TextBox 6"/>
          <p:cNvSpPr txBox="1"/>
          <p:nvPr/>
        </p:nvSpPr>
        <p:spPr>
          <a:xfrm>
            <a:off x="4909340" y="7134221"/>
            <a:ext cx="3908438" cy="1200332"/>
          </a:xfrm>
          <a:prstGeom prst="rect">
            <a:avLst/>
          </a:prstGeom>
          <a:noFill/>
          <a:ln cap="flat">
            <a:noFill/>
          </a:ln>
          <a:effectLst>
            <a:outerShdw dist="22997" dir="5400000" algn="tl">
              <a:srgbClr val="000000">
                <a:alpha val="35000"/>
              </a:srgbClr>
            </a:outerShdw>
          </a:effectLst>
        </p:spPr>
        <p:txBody>
          <a:bodyPr vert="horz" wrap="none" lIns="91440" tIns="45720" rIns="91440" bIns="45720" anchor="t" anchorCtr="1" compatLnSpc="1">
            <a:spAutoFit/>
          </a:bodyPr>
          <a:lstStyle/>
          <a:p>
            <a:pPr marL="0" marR="0" lvl="0" indent="0" algn="ctr" defTabSz="1828434"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7200" b="1" i="0" u="none" strike="noStrike" kern="1200" cap="none" spc="300" baseline="0">
                <a:solidFill>
                  <a:srgbClr val="000000"/>
                </a:solidFill>
                <a:uFillTx/>
                <a:latin typeface="Muli" pitchFamily="2"/>
                <a:ea typeface="Roboto Medium" pitchFamily="2"/>
                <a:cs typeface="Lato" pitchFamily="34"/>
              </a:rPr>
              <a:t>Are You</a:t>
            </a:r>
          </a:p>
        </p:txBody>
      </p:sp>
      <p:sp>
        <p:nvSpPr>
          <p:cNvPr id="6" name="TextBox 6"/>
          <p:cNvSpPr txBox="1"/>
          <p:nvPr/>
        </p:nvSpPr>
        <p:spPr>
          <a:xfrm>
            <a:off x="5385349" y="11666536"/>
            <a:ext cx="14462616" cy="830997"/>
          </a:xfrm>
          <a:prstGeom prst="rect">
            <a:avLst/>
          </a:prstGeom>
          <a:noFill/>
          <a:ln cap="flat">
            <a:noFill/>
          </a:ln>
          <a:effectLst>
            <a:outerShdw dist="22997" dir="5400000" algn="tl">
              <a:srgbClr val="000000">
                <a:alpha val="35000"/>
              </a:srgbClr>
            </a:outerShdw>
          </a:effectLst>
        </p:spPr>
        <p:txBody>
          <a:bodyPr vert="horz" wrap="none" lIns="91440" tIns="45720" rIns="91440" bIns="45720" anchor="t" anchorCtr="1" compatLnSpc="1">
            <a:spAutoFit/>
          </a:bodyPr>
          <a:lstStyle/>
          <a:p>
            <a:pPr marL="0" marR="0" lvl="0" indent="0" algn="ctr" defTabSz="1828434"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800" b="1" i="0" u="none" strike="noStrike" kern="1200" cap="none" spc="300" baseline="0">
                <a:solidFill>
                  <a:srgbClr val="000000"/>
                </a:solidFill>
                <a:uFillTx/>
                <a:latin typeface="Muli" pitchFamily="2"/>
              </a:rPr>
              <a:t>Essentials For a Family-Centered Experience</a:t>
            </a:r>
          </a:p>
        </p:txBody>
      </p:sp>
      <p:sp>
        <p:nvSpPr>
          <p:cNvPr id="7" name="TextBox 5"/>
          <p:cNvSpPr txBox="1"/>
          <p:nvPr/>
        </p:nvSpPr>
        <p:spPr>
          <a:xfrm>
            <a:off x="21566188" y="10331448"/>
            <a:ext cx="2651129" cy="3770308"/>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r" defTabSz="1828434"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3900" b="1" i="0" u="none" strike="noStrike" kern="1200" cap="none" spc="300" baseline="0">
                <a:solidFill>
                  <a:srgbClr val="FFFFFF"/>
                </a:solidFill>
                <a:uFillTx/>
                <a:latin typeface="Muli" pitchFamily="2"/>
                <a:ea typeface="Roboto" pitchFamily="2"/>
                <a:cs typeface="Lato" pitchFamily="34"/>
              </a:rPr>
              <a:t>1</a:t>
            </a:r>
          </a:p>
        </p:txBody>
      </p:sp>
      <p:pic>
        <p:nvPicPr>
          <p:cNvPr id="8" name="Picture 12">
            <a:extLst>
              <a:ext uri="{FF2B5EF4-FFF2-40B4-BE49-F238E27FC236}">
                <a16:creationId xmlns:a16="http://schemas.microsoft.com/office/drawing/2014/main" id="{00000000-0000-0000-0000-000000000000}"/>
              </a:ext>
            </a:extLst>
          </p:cNvPr>
          <p:cNvPicPr>
            <a:picLocks noChangeAspect="1"/>
          </p:cNvPicPr>
          <p:nvPr/>
        </p:nvPicPr>
        <p:blipFill>
          <a:blip r:embed="rId3"/>
          <a:srcRect t="7162" b="19340"/>
          <a:stretch>
            <a:fillRect/>
          </a:stretch>
        </p:blipFill>
        <p:spPr>
          <a:xfrm>
            <a:off x="7543800" y="22594"/>
            <a:ext cx="17011186" cy="2622243"/>
          </a:xfrm>
          <a:prstGeom prst="rect">
            <a:avLst/>
          </a:prstGeom>
          <a:noFill/>
          <a:ln cap="flat">
            <a:noFill/>
          </a:ln>
          <a:effectLst>
            <a:outerShdw dist="22997" dir="5400000" algn="tl">
              <a:srgbClr val="000000">
                <a:alpha val="35000"/>
              </a:srgbClr>
            </a:outerShdw>
          </a:effectLst>
        </p:spPr>
      </p:pic>
      <p:sp>
        <p:nvSpPr>
          <p:cNvPr id="9" name="Elipse 8"/>
          <p:cNvSpPr/>
          <p:nvPr/>
        </p:nvSpPr>
        <p:spPr>
          <a:xfrm>
            <a:off x="-1478383" y="-4189085"/>
            <a:ext cx="9491042" cy="978969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9E3DF"/>
          </a:solidFill>
          <a:ln cap="flat">
            <a:noFill/>
            <a:prstDash val="solid"/>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s-MX" sz="3600" b="0" i="0" u="none" strike="noStrike" kern="1200" cap="none" spc="0" baseline="0">
              <a:solidFill>
                <a:srgbClr val="ECF5F1"/>
              </a:solidFill>
              <a:uFillTx/>
              <a:latin typeface="Calibri"/>
            </a:endParaRPr>
          </a:p>
        </p:txBody>
      </p:sp>
      <p:sp>
        <p:nvSpPr>
          <p:cNvPr id="10" name="TextBox 6"/>
          <p:cNvSpPr txBox="1"/>
          <p:nvPr/>
        </p:nvSpPr>
        <p:spPr>
          <a:xfrm>
            <a:off x="7975031" y="3126809"/>
            <a:ext cx="15881271" cy="1107996"/>
          </a:xfrm>
          <a:prstGeom prst="rect">
            <a:avLst/>
          </a:prstGeom>
          <a:noFill/>
          <a:ln cap="flat">
            <a:noFill/>
          </a:ln>
          <a:effectLst>
            <a:outerShdw dist="22997" dir="5400000" algn="tl">
              <a:srgbClr val="000000">
                <a:alpha val="35000"/>
              </a:srgbClr>
            </a:outerShdw>
          </a:effectLst>
        </p:spPr>
        <p:txBody>
          <a:bodyPr vert="horz" wrap="none" lIns="91440" tIns="45720" rIns="91440" bIns="45720" anchor="t" anchorCtr="1" compatLnSpc="1">
            <a:sp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6600" b="1" i="0" u="none" strike="noStrike" kern="1200" cap="none" spc="300" baseline="0">
                <a:solidFill>
                  <a:srgbClr val="000000"/>
                </a:solidFill>
                <a:uFillTx/>
                <a:latin typeface="Muli" pitchFamily="2"/>
                <a:ea typeface="Roboto Medium" pitchFamily="2"/>
                <a:cs typeface="Lato" pitchFamily="34"/>
              </a:rPr>
              <a:t>The Nuts and Bolts of Telemedicine </a:t>
            </a:r>
          </a:p>
        </p:txBody>
      </p:sp>
      <p:pic>
        <p:nvPicPr>
          <p:cNvPr id="11" name="Picture 19">
            <a:extLst>
              <a:ext uri="{FF2B5EF4-FFF2-40B4-BE49-F238E27FC236}">
                <a16:creationId xmlns:a16="http://schemas.microsoft.com/office/drawing/2014/main" id="{00000000-0000-0000-0000-000000000000}"/>
              </a:ext>
            </a:extLst>
          </p:cNvPr>
          <p:cNvPicPr>
            <a:picLocks noChangeAspect="1"/>
          </p:cNvPicPr>
          <p:nvPr/>
        </p:nvPicPr>
        <p:blipFill>
          <a:blip r:embed="rId4"/>
          <a:stretch>
            <a:fillRect/>
          </a:stretch>
        </p:blipFill>
        <p:spPr>
          <a:xfrm>
            <a:off x="1413616" y="1647748"/>
            <a:ext cx="4871776" cy="1178652"/>
          </a:xfrm>
          <a:prstGeom prst="rect">
            <a:avLst/>
          </a:prstGeom>
          <a:noFill/>
          <a:ln cap="flat">
            <a:noFill/>
          </a:ln>
          <a:effectLst>
            <a:outerShdw dist="22997" dir="5400000" algn="tl">
              <a:srgbClr val="000000">
                <a:alpha val="35000"/>
              </a:srgbClr>
            </a:outerShdw>
          </a:effectLst>
        </p:spPr>
      </p:pic>
    </p:spTree>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name="Slide4140">
    <p:bg>
      <p:bgPr>
        <a:solidFill>
          <a:srgbClr val="FFFFFF">
            <a:alpha val="79999"/>
          </a:srgbClr>
        </a:solidFill>
        <a:effectLst/>
      </p:bgPr>
    </p:bg>
    <p:spTree>
      <p:nvGrpSpPr>
        <p:cNvPr id="1" name=""/>
        <p:cNvGrpSpPr/>
        <p:nvPr/>
      </p:nvGrpSpPr>
      <p:grpSpPr>
        <a:xfrm>
          <a:off x="0" y="0"/>
          <a:ext cx="0" cy="0"/>
          <a:chOff x="0" y="0"/>
          <a:chExt cx="0" cy="0"/>
        </a:xfrm>
      </p:grpSpPr>
      <p:sp>
        <p:nvSpPr>
          <p:cNvPr id="2" name="TextBox 26"/>
          <p:cNvSpPr txBox="1"/>
          <p:nvPr/>
        </p:nvSpPr>
        <p:spPr>
          <a:xfrm>
            <a:off x="5095878" y="2416173"/>
            <a:ext cx="14309729" cy="1200332"/>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1827208"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7200" b="0" i="0" u="none" strike="noStrike" kern="1200" cap="none" spc="0" baseline="0">
                <a:solidFill>
                  <a:srgbClr val="000000"/>
                </a:solidFill>
                <a:uFillTx/>
                <a:latin typeface="Calibri" pitchFamily="34"/>
              </a:rPr>
              <a:t>What does “being connected” mean?</a:t>
            </a:r>
          </a:p>
        </p:txBody>
      </p:sp>
      <p:sp>
        <p:nvSpPr>
          <p:cNvPr id="3" name="Elipse 40"/>
          <p:cNvSpPr/>
          <p:nvPr/>
        </p:nvSpPr>
        <p:spPr>
          <a:xfrm>
            <a:off x="142875" y="4889497"/>
            <a:ext cx="4098926" cy="409892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5D554A"/>
          </a:solidFill>
          <a:ln cap="flat">
            <a:noFill/>
            <a:prstDash val="solid"/>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843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MX" sz="3600" b="0" i="0" u="none" strike="noStrike" kern="1200" cap="none" spc="0" baseline="0">
              <a:solidFill>
                <a:srgbClr val="FFFFFF"/>
              </a:solidFill>
              <a:uFillTx/>
              <a:latin typeface="Calibri"/>
            </a:endParaRPr>
          </a:p>
        </p:txBody>
      </p:sp>
      <p:sp>
        <p:nvSpPr>
          <p:cNvPr id="4" name="Freeform: Shape 187"/>
          <p:cNvSpPr/>
          <p:nvPr/>
        </p:nvSpPr>
        <p:spPr>
          <a:xfrm>
            <a:off x="1339852" y="6103940"/>
            <a:ext cx="1700217" cy="1722436"/>
          </a:xfrm>
          <a:custGeom>
            <a:avLst/>
            <a:gdLst>
              <a:gd name="f0" fmla="val w"/>
              <a:gd name="f1" fmla="val h"/>
              <a:gd name="f2" fmla="val 0"/>
              <a:gd name="f3" fmla="val 777"/>
              <a:gd name="f4" fmla="val 787"/>
              <a:gd name="f5" fmla="val 724"/>
              <a:gd name="f6" fmla="val 734"/>
              <a:gd name="f7" fmla="val 53"/>
              <a:gd name="f8" fmla="val 313"/>
              <a:gd name="f9" fmla="val 389"/>
              <a:gd name="f10" fmla="val 62"/>
              <a:gd name="f11" fmla="val 767"/>
              <a:gd name="f12" fmla="val 279"/>
              <a:gd name="f13" fmla="val 406"/>
              <a:gd name="f14" fmla="val 5"/>
              <a:gd name="f15" fmla="val 395"/>
              <a:gd name="f16" fmla="val -2"/>
              <a:gd name="f17" fmla="val 382"/>
              <a:gd name="f18" fmla="val 373"/>
              <a:gd name="f19" fmla="val 10"/>
              <a:gd name="f20" fmla="val 283"/>
              <a:gd name="f21" fmla="val 292"/>
              <a:gd name="f22" fmla="val 300"/>
              <a:gd name="f23" fmla="val 760"/>
              <a:gd name="f24" fmla="val 775"/>
              <a:gd name="f25" fmla="val 12"/>
              <a:gd name="f26" fmla="val 26"/>
              <a:gd name="f27" fmla="val 750"/>
              <a:gd name="f28" fmla="val 765"/>
              <a:gd name="f29" fmla="val 774"/>
              <a:gd name="f30" fmla="*/ f0 1 777"/>
              <a:gd name="f31" fmla="*/ f1 1 787"/>
              <a:gd name="f32" fmla="val f2"/>
              <a:gd name="f33" fmla="val f3"/>
              <a:gd name="f34" fmla="val f4"/>
              <a:gd name="f35" fmla="+- f34 0 f32"/>
              <a:gd name="f36" fmla="+- f33 0 f32"/>
              <a:gd name="f37" fmla="*/ f36 1 777"/>
              <a:gd name="f38" fmla="*/ f35 1 787"/>
              <a:gd name="f39" fmla="*/ f32 1 f37"/>
              <a:gd name="f40" fmla="*/ f33 1 f37"/>
              <a:gd name="f41" fmla="*/ f32 1 f38"/>
              <a:gd name="f42" fmla="*/ f34 1 f38"/>
              <a:gd name="f43" fmla="*/ f39 f30 1"/>
              <a:gd name="f44" fmla="*/ f40 f30 1"/>
              <a:gd name="f45" fmla="*/ f42 f31 1"/>
              <a:gd name="f46" fmla="*/ f41 f31 1"/>
            </a:gdLst>
            <a:ahLst/>
            <a:cxnLst>
              <a:cxn ang="3cd4">
                <a:pos x="hc" y="t"/>
              </a:cxn>
              <a:cxn ang="0">
                <a:pos x="r" y="vc"/>
              </a:cxn>
              <a:cxn ang="cd4">
                <a:pos x="hc" y="b"/>
              </a:cxn>
              <a:cxn ang="cd2">
                <a:pos x="l" y="vc"/>
              </a:cxn>
            </a:cxnLst>
            <a:rect l="f43" t="f46" r="f44" b="f45"/>
            <a:pathLst>
              <a:path w="777" h="787">
                <a:moveTo>
                  <a:pt x="f5" y="f6"/>
                </a:moveTo>
                <a:lnTo>
                  <a:pt x="f7" y="f6"/>
                </a:lnTo>
                <a:lnTo>
                  <a:pt x="f7" y="f8"/>
                </a:lnTo>
                <a:lnTo>
                  <a:pt x="f9" y="f10"/>
                </a:lnTo>
                <a:lnTo>
                  <a:pt x="f5" y="f8"/>
                </a:lnTo>
                <a:close/>
                <a:moveTo>
                  <a:pt x="f11" y="f12"/>
                </a:moveTo>
                <a:lnTo>
                  <a:pt x="f13" y="f14"/>
                </a:lnTo>
                <a:cubicBezTo>
                  <a:pt x="f15" y="f16"/>
                  <a:pt x="f17" y="f16"/>
                  <a:pt x="f18" y="f14"/>
                </a:cubicBezTo>
                <a:lnTo>
                  <a:pt x="f19" y="f12"/>
                </a:lnTo>
                <a:cubicBezTo>
                  <a:pt x="f14" y="f20"/>
                  <a:pt x="f2" y="f21"/>
                  <a:pt x="f2" y="f22"/>
                </a:cubicBezTo>
                <a:lnTo>
                  <a:pt x="f2" y="f23"/>
                </a:lnTo>
                <a:cubicBezTo>
                  <a:pt x="f2" y="f24"/>
                  <a:pt x="f25" y="f4"/>
                  <a:pt x="f26" y="f4"/>
                </a:cubicBezTo>
                <a:lnTo>
                  <a:pt x="f27" y="f4"/>
                </a:lnTo>
                <a:cubicBezTo>
                  <a:pt x="f28" y="f4"/>
                  <a:pt x="f3" y="f24"/>
                  <a:pt x="f3" y="f23"/>
                </a:cubicBezTo>
                <a:lnTo>
                  <a:pt x="f3" y="f22"/>
                </a:lnTo>
                <a:cubicBezTo>
                  <a:pt x="f3" y="f21"/>
                  <a:pt x="f29" y="f20"/>
                  <a:pt x="f11" y="f12"/>
                </a:cubicBezTo>
                <a:close/>
              </a:path>
            </a:pathLst>
          </a:custGeom>
          <a:solidFill>
            <a:srgbClr val="FFFFFF"/>
          </a:solidFill>
          <a:ln cap="flat">
            <a:noFill/>
            <a:prstDash val="solid"/>
          </a:ln>
          <a:effectLst>
            <a:outerShdw dist="22997" dir="5400000" algn="tl">
              <a:srgbClr val="000000">
                <a:alpha val="35000"/>
              </a:srgbClr>
            </a:outerShdw>
          </a:effectLst>
        </p:spPr>
        <p:txBody>
          <a:bodyPr vert="horz" wrap="none" lIns="90004" tIns="44997" rIns="90004" bIns="44997" anchor="ctr" anchorCtr="1" compatLnSpc="0">
            <a:noAutofit/>
          </a:bodyPr>
          <a:lstStyle/>
          <a:p>
            <a:pPr marL="0" marR="0" lvl="0" indent="0" algn="l" defTabSz="1828434"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606160"/>
              </a:solidFill>
              <a:uFillTx/>
              <a:latin typeface="Arial" pitchFamily="18"/>
              <a:ea typeface="Arial Unicode MS" pitchFamily="2"/>
              <a:cs typeface="Arial Unicode MS" pitchFamily="2"/>
            </a:endParaRPr>
          </a:p>
        </p:txBody>
      </p:sp>
      <p:sp>
        <p:nvSpPr>
          <p:cNvPr id="5" name="Freeform: Shape 188"/>
          <p:cNvSpPr/>
          <p:nvPr/>
        </p:nvSpPr>
        <p:spPr>
          <a:xfrm>
            <a:off x="1339852" y="5853110"/>
            <a:ext cx="1704971" cy="714375"/>
          </a:xfrm>
          <a:custGeom>
            <a:avLst/>
            <a:gdLst>
              <a:gd name="f0" fmla="val w"/>
              <a:gd name="f1" fmla="val h"/>
              <a:gd name="f2" fmla="val 0"/>
              <a:gd name="f3" fmla="val 779"/>
              <a:gd name="f4" fmla="val 327"/>
              <a:gd name="f5" fmla="val 43"/>
              <a:gd name="f6" fmla="val 320"/>
              <a:gd name="f7" fmla="val 389"/>
              <a:gd name="f8" fmla="val 60"/>
              <a:gd name="f9" fmla="val 734"/>
              <a:gd name="f10" fmla="val 740"/>
              <a:gd name="f11" fmla="val 325"/>
              <a:gd name="f12" fmla="val 745"/>
              <a:gd name="f13" fmla="val 750"/>
              <a:gd name="f14" fmla="val 760"/>
              <a:gd name="f15" fmla="val 767"/>
              <a:gd name="f16" fmla="val 322"/>
              <a:gd name="f17" fmla="val 773"/>
              <a:gd name="f18" fmla="val 316"/>
              <a:gd name="f19" fmla="val 782"/>
              <a:gd name="f20" fmla="val 304"/>
              <a:gd name="f21" fmla="val 287"/>
              <a:gd name="f22" fmla="val 278"/>
              <a:gd name="f23" fmla="val 406"/>
              <a:gd name="f24" fmla="val 5"/>
              <a:gd name="f25" fmla="val 395"/>
              <a:gd name="f26" fmla="val -2"/>
              <a:gd name="f27" fmla="val 382"/>
              <a:gd name="f28" fmla="val 373"/>
              <a:gd name="f29" fmla="val 10"/>
              <a:gd name="f30" fmla="val -4"/>
              <a:gd name="f31" fmla="val 6"/>
              <a:gd name="f32" fmla="val 14"/>
              <a:gd name="f33" fmla="val 328"/>
              <a:gd name="f34" fmla="val 31"/>
              <a:gd name="f35" fmla="val 329"/>
              <a:gd name="f36" fmla="*/ f0 1 779"/>
              <a:gd name="f37" fmla="*/ f1 1 327"/>
              <a:gd name="f38" fmla="val f2"/>
              <a:gd name="f39" fmla="val f3"/>
              <a:gd name="f40" fmla="val f4"/>
              <a:gd name="f41" fmla="+- f40 0 f38"/>
              <a:gd name="f42" fmla="+- f39 0 f38"/>
              <a:gd name="f43" fmla="*/ f42 1 779"/>
              <a:gd name="f44" fmla="*/ f41 1 327"/>
              <a:gd name="f45" fmla="*/ f38 1 f43"/>
              <a:gd name="f46" fmla="*/ f39 1 f43"/>
              <a:gd name="f47" fmla="*/ f38 1 f44"/>
              <a:gd name="f48" fmla="*/ f40 1 f44"/>
              <a:gd name="f49" fmla="*/ f45 f36 1"/>
              <a:gd name="f50" fmla="*/ f46 f36 1"/>
              <a:gd name="f51" fmla="*/ f48 f37 1"/>
              <a:gd name="f52" fmla="*/ f47 f37 1"/>
            </a:gdLst>
            <a:ahLst/>
            <a:cxnLst>
              <a:cxn ang="3cd4">
                <a:pos x="hc" y="t"/>
              </a:cxn>
              <a:cxn ang="0">
                <a:pos x="r" y="vc"/>
              </a:cxn>
              <a:cxn ang="cd4">
                <a:pos x="hc" y="b"/>
              </a:cxn>
              <a:cxn ang="cd2">
                <a:pos x="l" y="vc"/>
              </a:cxn>
            </a:cxnLst>
            <a:rect l="f49" t="f52" r="f50" b="f51"/>
            <a:pathLst>
              <a:path w="779" h="327">
                <a:moveTo>
                  <a:pt x="f5" y="f6"/>
                </a:moveTo>
                <a:lnTo>
                  <a:pt x="f7" y="f8"/>
                </a:lnTo>
                <a:lnTo>
                  <a:pt x="f9" y="f6"/>
                </a:lnTo>
                <a:cubicBezTo>
                  <a:pt x="f10" y="f11"/>
                  <a:pt x="f12" y="f4"/>
                  <a:pt x="f13" y="f4"/>
                </a:cubicBezTo>
                <a:cubicBezTo>
                  <a:pt x="f14" y="f4"/>
                  <a:pt x="f15" y="f16"/>
                  <a:pt x="f17" y="f18"/>
                </a:cubicBezTo>
                <a:cubicBezTo>
                  <a:pt x="f19" y="f20"/>
                  <a:pt x="f3" y="f21"/>
                  <a:pt x="f15" y="f22"/>
                </a:cubicBezTo>
                <a:lnTo>
                  <a:pt x="f23" y="f24"/>
                </a:lnTo>
                <a:cubicBezTo>
                  <a:pt x="f25" y="f26"/>
                  <a:pt x="f27" y="f26"/>
                  <a:pt x="f28" y="f24"/>
                </a:cubicBezTo>
                <a:lnTo>
                  <a:pt x="f29" y="f22"/>
                </a:lnTo>
                <a:cubicBezTo>
                  <a:pt x="f26" y="f21"/>
                  <a:pt x="f30" y="f20"/>
                  <a:pt x="f31" y="f18"/>
                </a:cubicBezTo>
                <a:cubicBezTo>
                  <a:pt x="f32" y="f33"/>
                  <a:pt x="f34" y="f35"/>
                  <a:pt x="f5" y="f6"/>
                </a:cubicBezTo>
                <a:close/>
              </a:path>
            </a:pathLst>
          </a:custGeom>
          <a:solidFill>
            <a:srgbClr val="FFFFFF"/>
          </a:solidFill>
          <a:ln cap="flat">
            <a:noFill/>
            <a:prstDash val="solid"/>
          </a:ln>
          <a:effectLst>
            <a:outerShdw dist="22997" dir="5400000" algn="tl">
              <a:srgbClr val="000000">
                <a:alpha val="35000"/>
              </a:srgbClr>
            </a:outerShdw>
          </a:effectLst>
        </p:spPr>
        <p:txBody>
          <a:bodyPr vert="horz" wrap="none" lIns="90004" tIns="44997" rIns="90004" bIns="44997" anchor="ctr" anchorCtr="1" compatLnSpc="0">
            <a:noAutofit/>
          </a:bodyPr>
          <a:lstStyle/>
          <a:p>
            <a:pPr marL="0" marR="0" lvl="0" indent="0" algn="l" defTabSz="1828434"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606160"/>
              </a:solidFill>
              <a:uFillTx/>
              <a:latin typeface="Arial" pitchFamily="18"/>
              <a:ea typeface="Arial Unicode MS" pitchFamily="2"/>
              <a:cs typeface="Arial Unicode MS" pitchFamily="2"/>
            </a:endParaRPr>
          </a:p>
        </p:txBody>
      </p:sp>
      <p:sp>
        <p:nvSpPr>
          <p:cNvPr id="6" name="Elipse 40"/>
          <p:cNvSpPr/>
          <p:nvPr/>
        </p:nvSpPr>
        <p:spPr>
          <a:xfrm>
            <a:off x="20278721" y="4708529"/>
            <a:ext cx="4098926" cy="409892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5D554A"/>
          </a:solidFill>
          <a:ln cap="flat">
            <a:noFill/>
            <a:prstDash val="solid"/>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843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MX" sz="3600" b="0" i="0" u="none" strike="noStrike" kern="1200" cap="none" spc="0" baseline="0">
              <a:solidFill>
                <a:srgbClr val="FFFFFF"/>
              </a:solidFill>
              <a:uFillTx/>
              <a:latin typeface="Calibri"/>
            </a:endParaRPr>
          </a:p>
        </p:txBody>
      </p:sp>
      <p:sp>
        <p:nvSpPr>
          <p:cNvPr id="7" name="Freeform: Shape 187"/>
          <p:cNvSpPr/>
          <p:nvPr/>
        </p:nvSpPr>
        <p:spPr>
          <a:xfrm>
            <a:off x="21475698" y="5922961"/>
            <a:ext cx="1700217" cy="1722436"/>
          </a:xfrm>
          <a:custGeom>
            <a:avLst/>
            <a:gdLst>
              <a:gd name="f0" fmla="val w"/>
              <a:gd name="f1" fmla="val h"/>
              <a:gd name="f2" fmla="val 0"/>
              <a:gd name="f3" fmla="val 777"/>
              <a:gd name="f4" fmla="val 787"/>
              <a:gd name="f5" fmla="val 724"/>
              <a:gd name="f6" fmla="val 734"/>
              <a:gd name="f7" fmla="val 53"/>
              <a:gd name="f8" fmla="val 313"/>
              <a:gd name="f9" fmla="val 389"/>
              <a:gd name="f10" fmla="val 62"/>
              <a:gd name="f11" fmla="val 767"/>
              <a:gd name="f12" fmla="val 279"/>
              <a:gd name="f13" fmla="val 406"/>
              <a:gd name="f14" fmla="val 5"/>
              <a:gd name="f15" fmla="val 395"/>
              <a:gd name="f16" fmla="val -2"/>
              <a:gd name="f17" fmla="val 382"/>
              <a:gd name="f18" fmla="val 373"/>
              <a:gd name="f19" fmla="val 10"/>
              <a:gd name="f20" fmla="val 283"/>
              <a:gd name="f21" fmla="val 292"/>
              <a:gd name="f22" fmla="val 300"/>
              <a:gd name="f23" fmla="val 760"/>
              <a:gd name="f24" fmla="val 775"/>
              <a:gd name="f25" fmla="val 12"/>
              <a:gd name="f26" fmla="val 26"/>
              <a:gd name="f27" fmla="val 750"/>
              <a:gd name="f28" fmla="val 765"/>
              <a:gd name="f29" fmla="val 774"/>
              <a:gd name="f30" fmla="*/ f0 1 777"/>
              <a:gd name="f31" fmla="*/ f1 1 787"/>
              <a:gd name="f32" fmla="val f2"/>
              <a:gd name="f33" fmla="val f3"/>
              <a:gd name="f34" fmla="val f4"/>
              <a:gd name="f35" fmla="+- f34 0 f32"/>
              <a:gd name="f36" fmla="+- f33 0 f32"/>
              <a:gd name="f37" fmla="*/ f36 1 777"/>
              <a:gd name="f38" fmla="*/ f35 1 787"/>
              <a:gd name="f39" fmla="*/ f32 1 f37"/>
              <a:gd name="f40" fmla="*/ f33 1 f37"/>
              <a:gd name="f41" fmla="*/ f32 1 f38"/>
              <a:gd name="f42" fmla="*/ f34 1 f38"/>
              <a:gd name="f43" fmla="*/ f39 f30 1"/>
              <a:gd name="f44" fmla="*/ f40 f30 1"/>
              <a:gd name="f45" fmla="*/ f42 f31 1"/>
              <a:gd name="f46" fmla="*/ f41 f31 1"/>
            </a:gdLst>
            <a:ahLst/>
            <a:cxnLst>
              <a:cxn ang="3cd4">
                <a:pos x="hc" y="t"/>
              </a:cxn>
              <a:cxn ang="0">
                <a:pos x="r" y="vc"/>
              </a:cxn>
              <a:cxn ang="cd4">
                <a:pos x="hc" y="b"/>
              </a:cxn>
              <a:cxn ang="cd2">
                <a:pos x="l" y="vc"/>
              </a:cxn>
            </a:cxnLst>
            <a:rect l="f43" t="f46" r="f44" b="f45"/>
            <a:pathLst>
              <a:path w="777" h="787">
                <a:moveTo>
                  <a:pt x="f5" y="f6"/>
                </a:moveTo>
                <a:lnTo>
                  <a:pt x="f7" y="f6"/>
                </a:lnTo>
                <a:lnTo>
                  <a:pt x="f7" y="f8"/>
                </a:lnTo>
                <a:lnTo>
                  <a:pt x="f9" y="f10"/>
                </a:lnTo>
                <a:lnTo>
                  <a:pt x="f5" y="f8"/>
                </a:lnTo>
                <a:close/>
                <a:moveTo>
                  <a:pt x="f11" y="f12"/>
                </a:moveTo>
                <a:lnTo>
                  <a:pt x="f13" y="f14"/>
                </a:lnTo>
                <a:cubicBezTo>
                  <a:pt x="f15" y="f16"/>
                  <a:pt x="f17" y="f16"/>
                  <a:pt x="f18" y="f14"/>
                </a:cubicBezTo>
                <a:lnTo>
                  <a:pt x="f19" y="f12"/>
                </a:lnTo>
                <a:cubicBezTo>
                  <a:pt x="f14" y="f20"/>
                  <a:pt x="f2" y="f21"/>
                  <a:pt x="f2" y="f22"/>
                </a:cubicBezTo>
                <a:lnTo>
                  <a:pt x="f2" y="f23"/>
                </a:lnTo>
                <a:cubicBezTo>
                  <a:pt x="f2" y="f24"/>
                  <a:pt x="f25" y="f4"/>
                  <a:pt x="f26" y="f4"/>
                </a:cubicBezTo>
                <a:lnTo>
                  <a:pt x="f27" y="f4"/>
                </a:lnTo>
                <a:cubicBezTo>
                  <a:pt x="f28" y="f4"/>
                  <a:pt x="f3" y="f24"/>
                  <a:pt x="f3" y="f23"/>
                </a:cubicBezTo>
                <a:lnTo>
                  <a:pt x="f3" y="f22"/>
                </a:lnTo>
                <a:cubicBezTo>
                  <a:pt x="f3" y="f21"/>
                  <a:pt x="f29" y="f20"/>
                  <a:pt x="f11" y="f12"/>
                </a:cubicBezTo>
                <a:close/>
              </a:path>
            </a:pathLst>
          </a:custGeom>
          <a:solidFill>
            <a:srgbClr val="FFFFFF"/>
          </a:solidFill>
          <a:ln cap="flat">
            <a:noFill/>
            <a:prstDash val="solid"/>
          </a:ln>
          <a:effectLst>
            <a:outerShdw dist="22997" dir="5400000" algn="tl">
              <a:srgbClr val="000000">
                <a:alpha val="35000"/>
              </a:srgbClr>
            </a:outerShdw>
          </a:effectLst>
        </p:spPr>
        <p:txBody>
          <a:bodyPr vert="horz" wrap="none" lIns="90004" tIns="44997" rIns="90004" bIns="44997" anchor="ctr" anchorCtr="1" compatLnSpc="0">
            <a:noAutofit/>
          </a:bodyPr>
          <a:lstStyle/>
          <a:p>
            <a:pPr marL="0" marR="0" lvl="0" indent="0" algn="l" defTabSz="1828434"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606160"/>
              </a:solidFill>
              <a:uFillTx/>
              <a:latin typeface="Arial" pitchFamily="18"/>
              <a:ea typeface="Arial Unicode MS" pitchFamily="2"/>
              <a:cs typeface="Arial Unicode MS" pitchFamily="2"/>
            </a:endParaRPr>
          </a:p>
        </p:txBody>
      </p:sp>
      <p:sp>
        <p:nvSpPr>
          <p:cNvPr id="8" name="Freeform: Shape 188"/>
          <p:cNvSpPr/>
          <p:nvPr/>
        </p:nvSpPr>
        <p:spPr>
          <a:xfrm>
            <a:off x="21475698" y="5672142"/>
            <a:ext cx="1704971" cy="714375"/>
          </a:xfrm>
          <a:custGeom>
            <a:avLst/>
            <a:gdLst>
              <a:gd name="f0" fmla="val w"/>
              <a:gd name="f1" fmla="val h"/>
              <a:gd name="f2" fmla="val 0"/>
              <a:gd name="f3" fmla="val 779"/>
              <a:gd name="f4" fmla="val 327"/>
              <a:gd name="f5" fmla="val 43"/>
              <a:gd name="f6" fmla="val 320"/>
              <a:gd name="f7" fmla="val 389"/>
              <a:gd name="f8" fmla="val 60"/>
              <a:gd name="f9" fmla="val 734"/>
              <a:gd name="f10" fmla="val 740"/>
              <a:gd name="f11" fmla="val 325"/>
              <a:gd name="f12" fmla="val 745"/>
              <a:gd name="f13" fmla="val 750"/>
              <a:gd name="f14" fmla="val 760"/>
              <a:gd name="f15" fmla="val 767"/>
              <a:gd name="f16" fmla="val 322"/>
              <a:gd name="f17" fmla="val 773"/>
              <a:gd name="f18" fmla="val 316"/>
              <a:gd name="f19" fmla="val 782"/>
              <a:gd name="f20" fmla="val 304"/>
              <a:gd name="f21" fmla="val 287"/>
              <a:gd name="f22" fmla="val 278"/>
              <a:gd name="f23" fmla="val 406"/>
              <a:gd name="f24" fmla="val 5"/>
              <a:gd name="f25" fmla="val 395"/>
              <a:gd name="f26" fmla="val -2"/>
              <a:gd name="f27" fmla="val 382"/>
              <a:gd name="f28" fmla="val 373"/>
              <a:gd name="f29" fmla="val 10"/>
              <a:gd name="f30" fmla="val -4"/>
              <a:gd name="f31" fmla="val 6"/>
              <a:gd name="f32" fmla="val 14"/>
              <a:gd name="f33" fmla="val 328"/>
              <a:gd name="f34" fmla="val 31"/>
              <a:gd name="f35" fmla="val 329"/>
              <a:gd name="f36" fmla="*/ f0 1 779"/>
              <a:gd name="f37" fmla="*/ f1 1 327"/>
              <a:gd name="f38" fmla="val f2"/>
              <a:gd name="f39" fmla="val f3"/>
              <a:gd name="f40" fmla="val f4"/>
              <a:gd name="f41" fmla="+- f40 0 f38"/>
              <a:gd name="f42" fmla="+- f39 0 f38"/>
              <a:gd name="f43" fmla="*/ f42 1 779"/>
              <a:gd name="f44" fmla="*/ f41 1 327"/>
              <a:gd name="f45" fmla="*/ f38 1 f43"/>
              <a:gd name="f46" fmla="*/ f39 1 f43"/>
              <a:gd name="f47" fmla="*/ f38 1 f44"/>
              <a:gd name="f48" fmla="*/ f40 1 f44"/>
              <a:gd name="f49" fmla="*/ f45 f36 1"/>
              <a:gd name="f50" fmla="*/ f46 f36 1"/>
              <a:gd name="f51" fmla="*/ f48 f37 1"/>
              <a:gd name="f52" fmla="*/ f47 f37 1"/>
            </a:gdLst>
            <a:ahLst/>
            <a:cxnLst>
              <a:cxn ang="3cd4">
                <a:pos x="hc" y="t"/>
              </a:cxn>
              <a:cxn ang="0">
                <a:pos x="r" y="vc"/>
              </a:cxn>
              <a:cxn ang="cd4">
                <a:pos x="hc" y="b"/>
              </a:cxn>
              <a:cxn ang="cd2">
                <a:pos x="l" y="vc"/>
              </a:cxn>
            </a:cxnLst>
            <a:rect l="f49" t="f52" r="f50" b="f51"/>
            <a:pathLst>
              <a:path w="779" h="327">
                <a:moveTo>
                  <a:pt x="f5" y="f6"/>
                </a:moveTo>
                <a:lnTo>
                  <a:pt x="f7" y="f8"/>
                </a:lnTo>
                <a:lnTo>
                  <a:pt x="f9" y="f6"/>
                </a:lnTo>
                <a:cubicBezTo>
                  <a:pt x="f10" y="f11"/>
                  <a:pt x="f12" y="f4"/>
                  <a:pt x="f13" y="f4"/>
                </a:cubicBezTo>
                <a:cubicBezTo>
                  <a:pt x="f14" y="f4"/>
                  <a:pt x="f15" y="f16"/>
                  <a:pt x="f17" y="f18"/>
                </a:cubicBezTo>
                <a:cubicBezTo>
                  <a:pt x="f19" y="f20"/>
                  <a:pt x="f3" y="f21"/>
                  <a:pt x="f15" y="f22"/>
                </a:cubicBezTo>
                <a:lnTo>
                  <a:pt x="f23" y="f24"/>
                </a:lnTo>
                <a:cubicBezTo>
                  <a:pt x="f25" y="f26"/>
                  <a:pt x="f27" y="f26"/>
                  <a:pt x="f28" y="f24"/>
                </a:cubicBezTo>
                <a:lnTo>
                  <a:pt x="f29" y="f22"/>
                </a:lnTo>
                <a:cubicBezTo>
                  <a:pt x="f26" y="f21"/>
                  <a:pt x="f30" y="f20"/>
                  <a:pt x="f31" y="f18"/>
                </a:cubicBezTo>
                <a:cubicBezTo>
                  <a:pt x="f32" y="f33"/>
                  <a:pt x="f34" y="f35"/>
                  <a:pt x="f5" y="f6"/>
                </a:cubicBezTo>
                <a:close/>
              </a:path>
            </a:pathLst>
          </a:custGeom>
          <a:solidFill>
            <a:srgbClr val="FFFFFF"/>
          </a:solidFill>
          <a:ln cap="flat">
            <a:noFill/>
            <a:prstDash val="solid"/>
          </a:ln>
          <a:effectLst>
            <a:outerShdw dist="22997" dir="5400000" algn="tl">
              <a:srgbClr val="000000">
                <a:alpha val="35000"/>
              </a:srgbClr>
            </a:outerShdw>
          </a:effectLst>
        </p:spPr>
        <p:txBody>
          <a:bodyPr vert="horz" wrap="none" lIns="90004" tIns="44997" rIns="90004" bIns="44997" anchor="ctr" anchorCtr="1" compatLnSpc="0">
            <a:noAutofit/>
          </a:bodyPr>
          <a:lstStyle/>
          <a:p>
            <a:pPr marL="0" marR="0" lvl="0" indent="0" algn="l" defTabSz="1828434"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606160"/>
              </a:solidFill>
              <a:uFillTx/>
              <a:latin typeface="Arial" pitchFamily="18"/>
              <a:ea typeface="Arial Unicode MS" pitchFamily="2"/>
              <a:cs typeface="Arial Unicode MS" pitchFamily="2"/>
            </a:endParaRPr>
          </a:p>
        </p:txBody>
      </p:sp>
      <p:sp>
        <p:nvSpPr>
          <p:cNvPr id="9" name="Curved Left Arrow 2"/>
          <p:cNvSpPr/>
          <p:nvPr/>
        </p:nvSpPr>
        <p:spPr>
          <a:xfrm rot="5400013">
            <a:off x="9256708" y="-347664"/>
            <a:ext cx="5319714" cy="21902742"/>
          </a:xfrm>
          <a:custGeom>
            <a:avLst>
              <a:gd name="f13" fmla="val 21698"/>
              <a:gd name="f14" fmla="val 50000"/>
              <a:gd name="f15" fmla="val 17197"/>
            </a:avLst>
            <a:gdLst>
              <a:gd name="f3" fmla="val 10800000"/>
              <a:gd name="f4" fmla="val 5400000"/>
              <a:gd name="f5" fmla="val 16200000"/>
              <a:gd name="f6" fmla="val 180"/>
              <a:gd name="f7" fmla="val w"/>
              <a:gd name="f8" fmla="val h"/>
              <a:gd name="f9" fmla="val ss"/>
              <a:gd name="f10" fmla="val 0"/>
              <a:gd name="f11" fmla="*/ 5419351 1 1725033"/>
              <a:gd name="f12" fmla="+- 0 0 5400000"/>
              <a:gd name="f13" fmla="val 21698"/>
              <a:gd name="f14" fmla="val 50000"/>
              <a:gd name="f15" fmla="val 17197"/>
              <a:gd name="f16" fmla="+- 0 0 -270"/>
              <a:gd name="f17" fmla="+- 0 0 -90"/>
              <a:gd name="f18" fmla="+- 0 0 -180"/>
              <a:gd name="f19" fmla="abs f7"/>
              <a:gd name="f20" fmla="abs f8"/>
              <a:gd name="f21" fmla="abs f9"/>
              <a:gd name="f22" fmla="val f10"/>
              <a:gd name="f23" fmla="val f14"/>
              <a:gd name="f24" fmla="val f13"/>
              <a:gd name="f25" fmla="val f15"/>
              <a:gd name="f26" fmla="*/ f16 f3 1"/>
              <a:gd name="f27" fmla="*/ f17 f3 1"/>
              <a:gd name="f28" fmla="*/ f18 f3 1"/>
              <a:gd name="f29" fmla="?: f19 f7 1"/>
              <a:gd name="f30" fmla="?: f20 f8 1"/>
              <a:gd name="f31" fmla="?: f21 f9 1"/>
              <a:gd name="f32" fmla="*/ f26 1 f6"/>
              <a:gd name="f33" fmla="*/ f27 1 f6"/>
              <a:gd name="f34" fmla="*/ f28 1 f6"/>
              <a:gd name="f35" fmla="*/ f29 1 21600"/>
              <a:gd name="f36" fmla="*/ f30 1 21600"/>
              <a:gd name="f37" fmla="*/ 21600 f29 1"/>
              <a:gd name="f38" fmla="*/ 21600 f30 1"/>
              <a:gd name="f39" fmla="+- f32 0 f4"/>
              <a:gd name="f40" fmla="+- f33 0 f4"/>
              <a:gd name="f41" fmla="+- f34 0 f4"/>
              <a:gd name="f42" fmla="min f36 f35"/>
              <a:gd name="f43" fmla="*/ f37 1 f31"/>
              <a:gd name="f44" fmla="*/ f38 1 f31"/>
              <a:gd name="f45" fmla="val f43"/>
              <a:gd name="f46" fmla="val f44"/>
              <a:gd name="f47" fmla="*/ f22 f42 1"/>
              <a:gd name="f48" fmla="+- f46 0 f22"/>
              <a:gd name="f49" fmla="+- f45 0 f22"/>
              <a:gd name="f50" fmla="*/ f45 f42 1"/>
              <a:gd name="f51" fmla="*/ f46 f42 1"/>
              <a:gd name="f52" fmla="*/ f48 1 2"/>
              <a:gd name="f53" fmla="min f49 f48"/>
              <a:gd name="f54" fmla="*/ f49 f49 1"/>
              <a:gd name="f55" fmla="*/ f49 f42 1"/>
              <a:gd name="f56" fmla="*/ f53 f24 1"/>
              <a:gd name="f57" fmla="*/ f53 f23 1"/>
              <a:gd name="f58" fmla="*/ f53 f25 1"/>
              <a:gd name="f59" fmla="*/ f56 1 100000"/>
              <a:gd name="f60" fmla="*/ f57 1 100000"/>
              <a:gd name="f61" fmla="*/ f58 1 100000"/>
              <a:gd name="f62" fmla="+- f59 f60 0"/>
              <a:gd name="f63" fmla="*/ f59 f59 1"/>
              <a:gd name="f64" fmla="*/ f61 f61 1"/>
              <a:gd name="f65" fmla="+- f60 0 f59"/>
              <a:gd name="f66" fmla="*/ f60 1 2"/>
              <a:gd name="f67" fmla="+- f22 f61 0"/>
              <a:gd name="f68" fmla="+- 0 0 f61"/>
              <a:gd name="f69" fmla="*/ f59 1 2"/>
              <a:gd name="f70" fmla="*/ f62 1 4"/>
              <a:gd name="f71" fmla="+- f54 0 f64"/>
              <a:gd name="f72" fmla="*/ f65 1 2"/>
              <a:gd name="f73" fmla="+- f46 0 f66"/>
              <a:gd name="f74" fmla="+- 0 0 f68"/>
              <a:gd name="f75" fmla="+- 0 0 f69"/>
              <a:gd name="f76" fmla="*/ f67 f42 1"/>
              <a:gd name="f77" fmla="*/ f69 f42 1"/>
              <a:gd name="f78" fmla="+- f52 0 f70"/>
              <a:gd name="f79" fmla="sqrt f71"/>
              <a:gd name="f80" fmla="+- 0 0 f75"/>
              <a:gd name="f81" fmla="*/ f73 f42 1"/>
              <a:gd name="f82" fmla="*/ f78 2 1"/>
              <a:gd name="f83" fmla="+- f78 f59 0"/>
              <a:gd name="f84" fmla="*/ f79 f78 1"/>
              <a:gd name="f85" fmla="*/ f78 f42 1"/>
              <a:gd name="f86" fmla="*/ f82 f82 1"/>
              <a:gd name="f87" fmla="*/ f84 1 f49"/>
              <a:gd name="f88" fmla="+- f78 f83 0"/>
              <a:gd name="f89" fmla="*/ f83 f42 1"/>
              <a:gd name="f90" fmla="+- f86 0 f63"/>
              <a:gd name="f91" fmla="+- f78 f87 0"/>
              <a:gd name="f92" fmla="+- f83 f87 0"/>
              <a:gd name="f93" fmla="+- 0 0 f87"/>
              <a:gd name="f94" fmla="*/ f88 1 2"/>
              <a:gd name="f95" fmla="sqrt f90"/>
              <a:gd name="f96" fmla="+- f91 0 f72"/>
              <a:gd name="f97" fmla="+- f92 f72 0"/>
              <a:gd name="f98" fmla="+- 0 0 f93"/>
              <a:gd name="f99" fmla="*/ f91 f42 1"/>
              <a:gd name="f100" fmla="*/ f94 f42 1"/>
              <a:gd name="f101" fmla="*/ f95 f49 1"/>
              <a:gd name="f102" fmla="at2 f74 f98"/>
              <a:gd name="f103" fmla="*/ f96 f42 1"/>
              <a:gd name="f104" fmla="*/ f97 f42 1"/>
              <a:gd name="f105" fmla="*/ f101 1 f82"/>
              <a:gd name="f106" fmla="+- f102 f4 0"/>
              <a:gd name="f107" fmla="*/ f106 f11 1"/>
              <a:gd name="f108" fmla="+- 0 0 f105"/>
              <a:gd name="f109" fmla="*/ f107 1 f3"/>
              <a:gd name="f110" fmla="+- 0 0 f108"/>
              <a:gd name="f111" fmla="+- 0 0 f109"/>
              <a:gd name="f112" fmla="at2 f110 f80"/>
              <a:gd name="f113" fmla="val f111"/>
              <a:gd name="f114" fmla="+- f112 f4 0"/>
              <a:gd name="f115" fmla="+- 0 0 f113"/>
              <a:gd name="f116" fmla="*/ f114 f11 1"/>
              <a:gd name="f117" fmla="*/ f115 f3 1"/>
              <a:gd name="f118" fmla="*/ f116 1 f3"/>
              <a:gd name="f119" fmla="*/ f117 1 f11"/>
              <a:gd name="f120" fmla="+- 0 0 f118"/>
              <a:gd name="f121" fmla="+- f119 0 f4"/>
              <a:gd name="f122" fmla="val f120"/>
              <a:gd name="f123" fmla="+- 0 0 f122"/>
              <a:gd name="f124" fmla="*/ f123 f3 1"/>
              <a:gd name="f125" fmla="*/ f124 1 f11"/>
              <a:gd name="f126" fmla="+- f125 0 f4"/>
              <a:gd name="f127" fmla="+- f126 0 f121"/>
              <a:gd name="f128" fmla="+- f121 f126 0"/>
              <a:gd name="f129" fmla="+- 0 0 f126"/>
            </a:gdLst>
            <a:ahLst/>
            <a:cxnLst>
              <a:cxn ang="3cd4">
                <a:pos x="hc" y="t"/>
              </a:cxn>
              <a:cxn ang="0">
                <a:pos x="r" y="vc"/>
              </a:cxn>
              <a:cxn ang="cd4">
                <a:pos x="hc" y="b"/>
              </a:cxn>
              <a:cxn ang="cd2">
                <a:pos x="l" y="vc"/>
              </a:cxn>
              <a:cxn ang="f39">
                <a:pos x="f47" y="f77"/>
              </a:cxn>
              <a:cxn ang="f39">
                <a:pos x="f76" y="f103"/>
              </a:cxn>
              <a:cxn ang="f40">
                <a:pos x="f47" y="f81"/>
              </a:cxn>
              <a:cxn ang="f41">
                <a:pos x="f76" y="f104"/>
              </a:cxn>
              <a:cxn ang="f40">
                <a:pos x="f50" y="f100"/>
              </a:cxn>
            </a:cxnLst>
            <a:rect l="f47" t="f47" r="f50" b="f51"/>
            <a:pathLst>
              <a:path stroke="0">
                <a:moveTo>
                  <a:pt x="f47" y="f81"/>
                </a:moveTo>
                <a:lnTo>
                  <a:pt x="f76" y="f103"/>
                </a:lnTo>
                <a:lnTo>
                  <a:pt x="f76" y="f99"/>
                </a:lnTo>
                <a:arcTo wR="f55" hR="f85" stAng="f121" swAng="f127"/>
                <a:arcTo wR="f55" hR="f85" stAng="f129" swAng="f128"/>
                <a:lnTo>
                  <a:pt x="f76" y="f104"/>
                </a:lnTo>
                <a:close/>
              </a:path>
              <a:path stroke="0">
                <a:moveTo>
                  <a:pt x="f50" y="f89"/>
                </a:moveTo>
                <a:arcTo wR="f55" hR="f85" stAng="f10" swAng="f12"/>
                <a:lnTo>
                  <a:pt x="f47" y="f47"/>
                </a:lnTo>
                <a:arcTo wR="f55" hR="f85" stAng="f5" swAng="f4"/>
                <a:close/>
              </a:path>
              <a:path fill="none">
                <a:moveTo>
                  <a:pt x="f50" y="f89"/>
                </a:moveTo>
                <a:arcTo wR="f55" hR="f85" stAng="f10" swAng="f12"/>
                <a:lnTo>
                  <a:pt x="f47" y="f47"/>
                </a:lnTo>
                <a:arcTo wR="f55" hR="f85" stAng="f5" swAng="f4"/>
                <a:lnTo>
                  <a:pt x="f50" y="f89"/>
                </a:lnTo>
                <a:arcTo wR="f55" hR="f85" stAng="f10" swAng="f121"/>
                <a:lnTo>
                  <a:pt x="f76" y="f104"/>
                </a:lnTo>
                <a:lnTo>
                  <a:pt x="f47" y="f81"/>
                </a:lnTo>
                <a:lnTo>
                  <a:pt x="f76" y="f103"/>
                </a:lnTo>
                <a:lnTo>
                  <a:pt x="f76" y="f99"/>
                </a:lnTo>
                <a:arcTo wR="f55" hR="f85" stAng="f121" swAng="f127"/>
              </a:path>
            </a:pathLst>
          </a:custGeom>
          <a:solidFill>
            <a:srgbClr val="A1CCB7"/>
          </a:solidFill>
          <a:ln w="12701" cap="flat">
            <a:solidFill>
              <a:srgbClr val="142745"/>
            </a:solidFill>
            <a:prstDash val="solid"/>
            <a:miter/>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843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606160"/>
              </a:solidFill>
              <a:uFillTx/>
              <a:latin typeface="Calibri"/>
            </a:endParaRPr>
          </a:p>
        </p:txBody>
      </p:sp>
      <p:sp>
        <p:nvSpPr>
          <p:cNvPr id="10" name="Curved Left Arrow 50"/>
          <p:cNvSpPr/>
          <p:nvPr/>
        </p:nvSpPr>
        <p:spPr>
          <a:xfrm rot="5400013" flipH="1" flipV="1">
            <a:off x="9918697" y="-8181969"/>
            <a:ext cx="5319714" cy="22137688"/>
          </a:xfrm>
          <a:custGeom>
            <a:avLst>
              <a:gd name="f13" fmla="val 21698"/>
              <a:gd name="f14" fmla="val 50000"/>
              <a:gd name="f15" fmla="val 17197"/>
            </a:avLst>
            <a:gdLst>
              <a:gd name="f3" fmla="val 10800000"/>
              <a:gd name="f4" fmla="val 5400000"/>
              <a:gd name="f5" fmla="val 16200000"/>
              <a:gd name="f6" fmla="val 180"/>
              <a:gd name="f7" fmla="val w"/>
              <a:gd name="f8" fmla="val h"/>
              <a:gd name="f9" fmla="val ss"/>
              <a:gd name="f10" fmla="val 0"/>
              <a:gd name="f11" fmla="*/ 5419351 1 1725033"/>
              <a:gd name="f12" fmla="+- 0 0 5400000"/>
              <a:gd name="f13" fmla="val 21698"/>
              <a:gd name="f14" fmla="val 50000"/>
              <a:gd name="f15" fmla="val 17197"/>
              <a:gd name="f16" fmla="+- 0 0 -270"/>
              <a:gd name="f17" fmla="+- 0 0 -90"/>
              <a:gd name="f18" fmla="+- 0 0 -180"/>
              <a:gd name="f19" fmla="abs f7"/>
              <a:gd name="f20" fmla="abs f8"/>
              <a:gd name="f21" fmla="abs f9"/>
              <a:gd name="f22" fmla="val f10"/>
              <a:gd name="f23" fmla="val f14"/>
              <a:gd name="f24" fmla="val f13"/>
              <a:gd name="f25" fmla="val f15"/>
              <a:gd name="f26" fmla="*/ f16 f3 1"/>
              <a:gd name="f27" fmla="*/ f17 f3 1"/>
              <a:gd name="f28" fmla="*/ f18 f3 1"/>
              <a:gd name="f29" fmla="?: f19 f7 1"/>
              <a:gd name="f30" fmla="?: f20 f8 1"/>
              <a:gd name="f31" fmla="?: f21 f9 1"/>
              <a:gd name="f32" fmla="*/ f26 1 f6"/>
              <a:gd name="f33" fmla="*/ f27 1 f6"/>
              <a:gd name="f34" fmla="*/ f28 1 f6"/>
              <a:gd name="f35" fmla="*/ f29 1 21600"/>
              <a:gd name="f36" fmla="*/ f30 1 21600"/>
              <a:gd name="f37" fmla="*/ 21600 f29 1"/>
              <a:gd name="f38" fmla="*/ 21600 f30 1"/>
              <a:gd name="f39" fmla="+- f32 0 f4"/>
              <a:gd name="f40" fmla="+- f33 0 f4"/>
              <a:gd name="f41" fmla="+- f34 0 f4"/>
              <a:gd name="f42" fmla="min f36 f35"/>
              <a:gd name="f43" fmla="*/ f37 1 f31"/>
              <a:gd name="f44" fmla="*/ f38 1 f31"/>
              <a:gd name="f45" fmla="val f43"/>
              <a:gd name="f46" fmla="val f44"/>
              <a:gd name="f47" fmla="*/ f22 f42 1"/>
              <a:gd name="f48" fmla="+- f46 0 f22"/>
              <a:gd name="f49" fmla="+- f45 0 f22"/>
              <a:gd name="f50" fmla="*/ f45 f42 1"/>
              <a:gd name="f51" fmla="*/ f46 f42 1"/>
              <a:gd name="f52" fmla="*/ f48 1 2"/>
              <a:gd name="f53" fmla="min f49 f48"/>
              <a:gd name="f54" fmla="*/ f49 f49 1"/>
              <a:gd name="f55" fmla="*/ f49 f42 1"/>
              <a:gd name="f56" fmla="*/ f53 f24 1"/>
              <a:gd name="f57" fmla="*/ f53 f23 1"/>
              <a:gd name="f58" fmla="*/ f53 f25 1"/>
              <a:gd name="f59" fmla="*/ f56 1 100000"/>
              <a:gd name="f60" fmla="*/ f57 1 100000"/>
              <a:gd name="f61" fmla="*/ f58 1 100000"/>
              <a:gd name="f62" fmla="+- f59 f60 0"/>
              <a:gd name="f63" fmla="*/ f59 f59 1"/>
              <a:gd name="f64" fmla="*/ f61 f61 1"/>
              <a:gd name="f65" fmla="+- f60 0 f59"/>
              <a:gd name="f66" fmla="*/ f60 1 2"/>
              <a:gd name="f67" fmla="+- f22 f61 0"/>
              <a:gd name="f68" fmla="+- 0 0 f61"/>
              <a:gd name="f69" fmla="*/ f59 1 2"/>
              <a:gd name="f70" fmla="*/ f62 1 4"/>
              <a:gd name="f71" fmla="+- f54 0 f64"/>
              <a:gd name="f72" fmla="*/ f65 1 2"/>
              <a:gd name="f73" fmla="+- f46 0 f66"/>
              <a:gd name="f74" fmla="+- 0 0 f68"/>
              <a:gd name="f75" fmla="+- 0 0 f69"/>
              <a:gd name="f76" fmla="*/ f67 f42 1"/>
              <a:gd name="f77" fmla="*/ f69 f42 1"/>
              <a:gd name="f78" fmla="+- f52 0 f70"/>
              <a:gd name="f79" fmla="sqrt f71"/>
              <a:gd name="f80" fmla="+- 0 0 f75"/>
              <a:gd name="f81" fmla="*/ f73 f42 1"/>
              <a:gd name="f82" fmla="*/ f78 2 1"/>
              <a:gd name="f83" fmla="+- f78 f59 0"/>
              <a:gd name="f84" fmla="*/ f79 f78 1"/>
              <a:gd name="f85" fmla="*/ f78 f42 1"/>
              <a:gd name="f86" fmla="*/ f82 f82 1"/>
              <a:gd name="f87" fmla="*/ f84 1 f49"/>
              <a:gd name="f88" fmla="+- f78 f83 0"/>
              <a:gd name="f89" fmla="*/ f83 f42 1"/>
              <a:gd name="f90" fmla="+- f86 0 f63"/>
              <a:gd name="f91" fmla="+- f78 f87 0"/>
              <a:gd name="f92" fmla="+- f83 f87 0"/>
              <a:gd name="f93" fmla="+- 0 0 f87"/>
              <a:gd name="f94" fmla="*/ f88 1 2"/>
              <a:gd name="f95" fmla="sqrt f90"/>
              <a:gd name="f96" fmla="+- f91 0 f72"/>
              <a:gd name="f97" fmla="+- f92 f72 0"/>
              <a:gd name="f98" fmla="+- 0 0 f93"/>
              <a:gd name="f99" fmla="*/ f91 f42 1"/>
              <a:gd name="f100" fmla="*/ f94 f42 1"/>
              <a:gd name="f101" fmla="*/ f95 f49 1"/>
              <a:gd name="f102" fmla="at2 f74 f98"/>
              <a:gd name="f103" fmla="*/ f96 f42 1"/>
              <a:gd name="f104" fmla="*/ f97 f42 1"/>
              <a:gd name="f105" fmla="*/ f101 1 f82"/>
              <a:gd name="f106" fmla="+- f102 f4 0"/>
              <a:gd name="f107" fmla="*/ f106 f11 1"/>
              <a:gd name="f108" fmla="+- 0 0 f105"/>
              <a:gd name="f109" fmla="*/ f107 1 f3"/>
              <a:gd name="f110" fmla="+- 0 0 f108"/>
              <a:gd name="f111" fmla="+- 0 0 f109"/>
              <a:gd name="f112" fmla="at2 f110 f80"/>
              <a:gd name="f113" fmla="val f111"/>
              <a:gd name="f114" fmla="+- f112 f4 0"/>
              <a:gd name="f115" fmla="+- 0 0 f113"/>
              <a:gd name="f116" fmla="*/ f114 f11 1"/>
              <a:gd name="f117" fmla="*/ f115 f3 1"/>
              <a:gd name="f118" fmla="*/ f116 1 f3"/>
              <a:gd name="f119" fmla="*/ f117 1 f11"/>
              <a:gd name="f120" fmla="+- 0 0 f118"/>
              <a:gd name="f121" fmla="+- f119 0 f4"/>
              <a:gd name="f122" fmla="val f120"/>
              <a:gd name="f123" fmla="+- 0 0 f122"/>
              <a:gd name="f124" fmla="*/ f123 f3 1"/>
              <a:gd name="f125" fmla="*/ f124 1 f11"/>
              <a:gd name="f126" fmla="+- f125 0 f4"/>
              <a:gd name="f127" fmla="+- f126 0 f121"/>
              <a:gd name="f128" fmla="+- f121 f126 0"/>
              <a:gd name="f129" fmla="+- 0 0 f126"/>
            </a:gdLst>
            <a:ahLst/>
            <a:cxnLst>
              <a:cxn ang="3cd4">
                <a:pos x="hc" y="t"/>
              </a:cxn>
              <a:cxn ang="0">
                <a:pos x="r" y="vc"/>
              </a:cxn>
              <a:cxn ang="cd4">
                <a:pos x="hc" y="b"/>
              </a:cxn>
              <a:cxn ang="cd2">
                <a:pos x="l" y="vc"/>
              </a:cxn>
              <a:cxn ang="f39">
                <a:pos x="f47" y="f77"/>
              </a:cxn>
              <a:cxn ang="f39">
                <a:pos x="f76" y="f103"/>
              </a:cxn>
              <a:cxn ang="f40">
                <a:pos x="f47" y="f81"/>
              </a:cxn>
              <a:cxn ang="f41">
                <a:pos x="f76" y="f104"/>
              </a:cxn>
              <a:cxn ang="f40">
                <a:pos x="f50" y="f100"/>
              </a:cxn>
            </a:cxnLst>
            <a:rect l="f47" t="f47" r="f50" b="f51"/>
            <a:pathLst>
              <a:path stroke="0">
                <a:moveTo>
                  <a:pt x="f47" y="f81"/>
                </a:moveTo>
                <a:lnTo>
                  <a:pt x="f76" y="f103"/>
                </a:lnTo>
                <a:lnTo>
                  <a:pt x="f76" y="f99"/>
                </a:lnTo>
                <a:arcTo wR="f55" hR="f85" stAng="f121" swAng="f127"/>
                <a:arcTo wR="f55" hR="f85" stAng="f129" swAng="f128"/>
                <a:lnTo>
                  <a:pt x="f76" y="f104"/>
                </a:lnTo>
                <a:close/>
              </a:path>
              <a:path stroke="0">
                <a:moveTo>
                  <a:pt x="f50" y="f89"/>
                </a:moveTo>
                <a:arcTo wR="f55" hR="f85" stAng="f10" swAng="f12"/>
                <a:lnTo>
                  <a:pt x="f47" y="f47"/>
                </a:lnTo>
                <a:arcTo wR="f55" hR="f85" stAng="f5" swAng="f4"/>
                <a:close/>
              </a:path>
              <a:path fill="none">
                <a:moveTo>
                  <a:pt x="f50" y="f89"/>
                </a:moveTo>
                <a:arcTo wR="f55" hR="f85" stAng="f10" swAng="f12"/>
                <a:lnTo>
                  <a:pt x="f47" y="f47"/>
                </a:lnTo>
                <a:arcTo wR="f55" hR="f85" stAng="f5" swAng="f4"/>
                <a:lnTo>
                  <a:pt x="f50" y="f89"/>
                </a:lnTo>
                <a:arcTo wR="f55" hR="f85" stAng="f10" swAng="f121"/>
                <a:lnTo>
                  <a:pt x="f76" y="f104"/>
                </a:lnTo>
                <a:lnTo>
                  <a:pt x="f47" y="f81"/>
                </a:lnTo>
                <a:lnTo>
                  <a:pt x="f76" y="f103"/>
                </a:lnTo>
                <a:lnTo>
                  <a:pt x="f76" y="f99"/>
                </a:lnTo>
                <a:arcTo wR="f55" hR="f85" stAng="f121" swAng="f127"/>
              </a:path>
            </a:pathLst>
          </a:custGeom>
          <a:solidFill>
            <a:srgbClr val="A1CCB7"/>
          </a:solidFill>
          <a:ln w="12701" cap="flat">
            <a:solidFill>
              <a:srgbClr val="142745"/>
            </a:solidFill>
            <a:prstDash val="solid"/>
            <a:miter/>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843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606160"/>
              </a:solidFill>
              <a:uFillTx/>
              <a:latin typeface="Calibri"/>
            </a:endParaRPr>
          </a:p>
        </p:txBody>
      </p:sp>
      <p:sp>
        <p:nvSpPr>
          <p:cNvPr id="11" name="Oval 4"/>
          <p:cNvSpPr/>
          <p:nvPr/>
        </p:nvSpPr>
        <p:spPr>
          <a:xfrm>
            <a:off x="2171699" y="4127501"/>
            <a:ext cx="355601" cy="38100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0745D"/>
          </a:solidFill>
          <a:ln w="12701" cap="flat">
            <a:solidFill>
              <a:srgbClr val="142745"/>
            </a:solidFill>
            <a:prstDash val="solid"/>
            <a:miter/>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843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FFFFFF"/>
              </a:solidFill>
              <a:uFillTx/>
              <a:latin typeface="Calibri"/>
            </a:endParaRPr>
          </a:p>
        </p:txBody>
      </p:sp>
      <p:sp>
        <p:nvSpPr>
          <p:cNvPr id="12" name="Oval 63"/>
          <p:cNvSpPr/>
          <p:nvPr/>
        </p:nvSpPr>
        <p:spPr>
          <a:xfrm>
            <a:off x="10715624" y="92070"/>
            <a:ext cx="355601" cy="38100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0745D"/>
          </a:solidFill>
          <a:ln w="12701" cap="flat">
            <a:solidFill>
              <a:srgbClr val="142745"/>
            </a:solidFill>
            <a:prstDash val="solid"/>
            <a:miter/>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843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FFFFFF"/>
              </a:solidFill>
              <a:uFillTx/>
              <a:latin typeface="Calibri"/>
            </a:endParaRPr>
          </a:p>
        </p:txBody>
      </p:sp>
      <p:sp>
        <p:nvSpPr>
          <p:cNvPr id="13" name="Oval 64"/>
          <p:cNvSpPr/>
          <p:nvPr/>
        </p:nvSpPr>
        <p:spPr>
          <a:xfrm>
            <a:off x="8955084" y="282577"/>
            <a:ext cx="355601" cy="38100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0745D"/>
          </a:solidFill>
          <a:ln w="12701" cap="flat">
            <a:solidFill>
              <a:srgbClr val="142745"/>
            </a:solidFill>
            <a:prstDash val="solid"/>
            <a:miter/>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843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FFFFFF"/>
              </a:solidFill>
              <a:uFillTx/>
              <a:latin typeface="Calibri"/>
            </a:endParaRPr>
          </a:p>
        </p:txBody>
      </p:sp>
      <p:sp>
        <p:nvSpPr>
          <p:cNvPr id="14" name="Oval 65"/>
          <p:cNvSpPr/>
          <p:nvPr/>
        </p:nvSpPr>
        <p:spPr>
          <a:xfrm>
            <a:off x="6977064" y="784226"/>
            <a:ext cx="355601" cy="38100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0745D"/>
          </a:solidFill>
          <a:ln w="12701" cap="flat">
            <a:solidFill>
              <a:srgbClr val="142745"/>
            </a:solidFill>
            <a:prstDash val="solid"/>
            <a:miter/>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843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FFFFFF"/>
              </a:solidFill>
              <a:uFillTx/>
              <a:latin typeface="Calibri"/>
            </a:endParaRPr>
          </a:p>
        </p:txBody>
      </p:sp>
      <p:sp>
        <p:nvSpPr>
          <p:cNvPr id="15" name="Oval 67"/>
          <p:cNvSpPr/>
          <p:nvPr/>
        </p:nvSpPr>
        <p:spPr>
          <a:xfrm>
            <a:off x="17016417" y="698501"/>
            <a:ext cx="355601" cy="38100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0745D"/>
          </a:solidFill>
          <a:ln w="12701" cap="flat">
            <a:solidFill>
              <a:srgbClr val="142745"/>
            </a:solidFill>
            <a:prstDash val="solid"/>
            <a:miter/>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843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FFFFFF"/>
              </a:solidFill>
              <a:uFillTx/>
              <a:latin typeface="Calibri"/>
            </a:endParaRPr>
          </a:p>
        </p:txBody>
      </p:sp>
      <p:sp>
        <p:nvSpPr>
          <p:cNvPr id="16" name="Oval 68"/>
          <p:cNvSpPr/>
          <p:nvPr/>
        </p:nvSpPr>
        <p:spPr>
          <a:xfrm>
            <a:off x="5449888" y="1390646"/>
            <a:ext cx="355601" cy="38100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0745D"/>
          </a:solidFill>
          <a:ln w="12701" cap="flat">
            <a:solidFill>
              <a:srgbClr val="142745"/>
            </a:solidFill>
            <a:prstDash val="solid"/>
            <a:miter/>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843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FFFFFF"/>
              </a:solidFill>
              <a:uFillTx/>
              <a:latin typeface="Calibri"/>
            </a:endParaRPr>
          </a:p>
        </p:txBody>
      </p:sp>
      <p:sp>
        <p:nvSpPr>
          <p:cNvPr id="17" name="Oval 70"/>
          <p:cNvSpPr/>
          <p:nvPr/>
        </p:nvSpPr>
        <p:spPr>
          <a:xfrm>
            <a:off x="4138610" y="1968502"/>
            <a:ext cx="355601" cy="38100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0745D"/>
          </a:solidFill>
          <a:ln w="12701" cap="flat">
            <a:solidFill>
              <a:srgbClr val="142745"/>
            </a:solidFill>
            <a:prstDash val="solid"/>
            <a:miter/>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843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FFFFFF"/>
              </a:solidFill>
              <a:uFillTx/>
              <a:latin typeface="Calibri"/>
            </a:endParaRPr>
          </a:p>
        </p:txBody>
      </p:sp>
      <p:sp>
        <p:nvSpPr>
          <p:cNvPr id="18" name="Oval 71"/>
          <p:cNvSpPr/>
          <p:nvPr/>
        </p:nvSpPr>
        <p:spPr>
          <a:xfrm>
            <a:off x="2652710" y="3440109"/>
            <a:ext cx="355601" cy="38100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0745D"/>
          </a:solidFill>
          <a:ln w="12701" cap="flat">
            <a:solidFill>
              <a:srgbClr val="142745"/>
            </a:solidFill>
            <a:prstDash val="solid"/>
            <a:miter/>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843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FFFFFF"/>
              </a:solidFill>
              <a:uFillTx/>
              <a:latin typeface="Calibri"/>
            </a:endParaRPr>
          </a:p>
        </p:txBody>
      </p:sp>
      <p:sp>
        <p:nvSpPr>
          <p:cNvPr id="19" name="Oval 72"/>
          <p:cNvSpPr/>
          <p:nvPr/>
        </p:nvSpPr>
        <p:spPr>
          <a:xfrm>
            <a:off x="3305171" y="2687641"/>
            <a:ext cx="355601" cy="38100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0745D"/>
          </a:solidFill>
          <a:ln w="12701" cap="flat">
            <a:solidFill>
              <a:srgbClr val="142745"/>
            </a:solidFill>
            <a:prstDash val="solid"/>
            <a:miter/>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843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FFFFFF"/>
              </a:solidFill>
              <a:uFillTx/>
              <a:latin typeface="Calibri"/>
            </a:endParaRPr>
          </a:p>
        </p:txBody>
      </p:sp>
      <p:sp>
        <p:nvSpPr>
          <p:cNvPr id="20" name="Oval 73"/>
          <p:cNvSpPr/>
          <p:nvPr/>
        </p:nvSpPr>
        <p:spPr>
          <a:xfrm>
            <a:off x="21589998" y="3722686"/>
            <a:ext cx="355601" cy="38100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0745D"/>
          </a:solidFill>
          <a:ln w="12701" cap="flat">
            <a:solidFill>
              <a:srgbClr val="142745"/>
            </a:solidFill>
            <a:prstDash val="solid"/>
            <a:miter/>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843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FFFFFF"/>
              </a:solidFill>
              <a:uFillTx/>
              <a:latin typeface="Calibri"/>
            </a:endParaRPr>
          </a:p>
        </p:txBody>
      </p:sp>
      <p:sp>
        <p:nvSpPr>
          <p:cNvPr id="21" name="Oval 74"/>
          <p:cNvSpPr/>
          <p:nvPr/>
        </p:nvSpPr>
        <p:spPr>
          <a:xfrm>
            <a:off x="20978814" y="2843217"/>
            <a:ext cx="355601" cy="38100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0745D"/>
          </a:solidFill>
          <a:ln w="12701" cap="flat">
            <a:solidFill>
              <a:srgbClr val="142745"/>
            </a:solidFill>
            <a:prstDash val="solid"/>
            <a:miter/>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843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FFFFFF"/>
              </a:solidFill>
              <a:uFillTx/>
              <a:latin typeface="Calibri"/>
            </a:endParaRPr>
          </a:p>
        </p:txBody>
      </p:sp>
      <p:sp>
        <p:nvSpPr>
          <p:cNvPr id="22" name="Oval 75"/>
          <p:cNvSpPr/>
          <p:nvPr/>
        </p:nvSpPr>
        <p:spPr>
          <a:xfrm>
            <a:off x="20135846" y="2195510"/>
            <a:ext cx="355601" cy="38100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0745D"/>
          </a:solidFill>
          <a:ln w="12701" cap="flat">
            <a:solidFill>
              <a:srgbClr val="142745"/>
            </a:solidFill>
            <a:prstDash val="solid"/>
            <a:miter/>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843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FFFFFF"/>
              </a:solidFill>
              <a:uFillTx/>
              <a:latin typeface="Calibri"/>
            </a:endParaRPr>
          </a:p>
        </p:txBody>
      </p:sp>
      <p:sp>
        <p:nvSpPr>
          <p:cNvPr id="23" name="Oval 76"/>
          <p:cNvSpPr/>
          <p:nvPr/>
        </p:nvSpPr>
        <p:spPr>
          <a:xfrm>
            <a:off x="19332573" y="1651004"/>
            <a:ext cx="355601" cy="38100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0745D"/>
          </a:solidFill>
          <a:ln w="12701" cap="flat">
            <a:solidFill>
              <a:srgbClr val="142745"/>
            </a:solidFill>
            <a:prstDash val="solid"/>
            <a:miter/>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843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FFFFFF"/>
              </a:solidFill>
              <a:uFillTx/>
              <a:latin typeface="Calibri"/>
            </a:endParaRPr>
          </a:p>
        </p:txBody>
      </p:sp>
      <p:sp>
        <p:nvSpPr>
          <p:cNvPr id="24" name="Oval 77"/>
          <p:cNvSpPr/>
          <p:nvPr/>
        </p:nvSpPr>
        <p:spPr>
          <a:xfrm>
            <a:off x="18394363" y="1189040"/>
            <a:ext cx="355601" cy="38100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0745D"/>
          </a:solidFill>
          <a:ln w="12701" cap="flat">
            <a:solidFill>
              <a:srgbClr val="142745"/>
            </a:solidFill>
            <a:prstDash val="solid"/>
            <a:miter/>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843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FFFFFF"/>
              </a:solidFill>
              <a:uFillTx/>
              <a:latin typeface="Calibri"/>
            </a:endParaRPr>
          </a:p>
        </p:txBody>
      </p:sp>
      <p:sp>
        <p:nvSpPr>
          <p:cNvPr id="25" name="Oval 80"/>
          <p:cNvSpPr/>
          <p:nvPr/>
        </p:nvSpPr>
        <p:spPr>
          <a:xfrm>
            <a:off x="15605122" y="381003"/>
            <a:ext cx="355601" cy="38100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0745D"/>
          </a:solidFill>
          <a:ln w="12701" cap="flat">
            <a:solidFill>
              <a:srgbClr val="142745"/>
            </a:solidFill>
            <a:prstDash val="solid"/>
            <a:miter/>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843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FFFFFF"/>
              </a:solidFill>
              <a:uFillTx/>
              <a:latin typeface="Calibri"/>
            </a:endParaRPr>
          </a:p>
        </p:txBody>
      </p:sp>
      <p:sp>
        <p:nvSpPr>
          <p:cNvPr id="26" name="Oval 82"/>
          <p:cNvSpPr/>
          <p:nvPr/>
        </p:nvSpPr>
        <p:spPr>
          <a:xfrm>
            <a:off x="14238286" y="157167"/>
            <a:ext cx="355601" cy="38100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0745D"/>
          </a:solidFill>
          <a:ln w="12701" cap="flat">
            <a:solidFill>
              <a:srgbClr val="142745"/>
            </a:solidFill>
            <a:prstDash val="solid"/>
            <a:miter/>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843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FFFFFF"/>
              </a:solidFill>
              <a:uFillTx/>
              <a:latin typeface="Calibri"/>
            </a:endParaRPr>
          </a:p>
        </p:txBody>
      </p:sp>
      <p:sp>
        <p:nvSpPr>
          <p:cNvPr id="27" name="Oval 83"/>
          <p:cNvSpPr/>
          <p:nvPr/>
        </p:nvSpPr>
        <p:spPr>
          <a:xfrm>
            <a:off x="12298359" y="104771"/>
            <a:ext cx="355601" cy="38100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0745D"/>
          </a:solidFill>
          <a:ln w="12701" cap="flat">
            <a:solidFill>
              <a:srgbClr val="142745"/>
            </a:solidFill>
            <a:prstDash val="solid"/>
            <a:miter/>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843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FFFFFF"/>
              </a:solidFill>
              <a:uFillTx/>
              <a:latin typeface="Calibri"/>
            </a:endParaRPr>
          </a:p>
        </p:txBody>
      </p:sp>
      <p:sp>
        <p:nvSpPr>
          <p:cNvPr id="28" name="Oval 36"/>
          <p:cNvSpPr/>
          <p:nvPr/>
        </p:nvSpPr>
        <p:spPr>
          <a:xfrm>
            <a:off x="22144033" y="4713283"/>
            <a:ext cx="355601" cy="38100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0745D"/>
          </a:solidFill>
          <a:ln w="12701" cap="flat">
            <a:solidFill>
              <a:srgbClr val="142745"/>
            </a:solidFill>
            <a:prstDash val="solid"/>
            <a:miter/>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843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FFFFFF"/>
              </a:solidFill>
              <a:uFillTx/>
              <a:latin typeface="Calibri"/>
            </a:endParaRPr>
          </a:p>
        </p:txBody>
      </p:sp>
      <p:sp>
        <p:nvSpPr>
          <p:cNvPr id="29" name="Oval 37"/>
          <p:cNvSpPr/>
          <p:nvPr/>
        </p:nvSpPr>
        <p:spPr>
          <a:xfrm>
            <a:off x="2012951" y="6426202"/>
            <a:ext cx="355601" cy="38100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0745D"/>
          </a:solidFill>
          <a:ln w="12701" cap="flat">
            <a:solidFill>
              <a:srgbClr val="142745"/>
            </a:solidFill>
            <a:prstDash val="solid"/>
            <a:miter/>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843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FFFFFF"/>
              </a:solidFill>
              <a:uFillTx/>
              <a:latin typeface="Calibri"/>
            </a:endParaRPr>
          </a:p>
        </p:txBody>
      </p:sp>
      <p:sp>
        <p:nvSpPr>
          <p:cNvPr id="30" name="Oval 40"/>
          <p:cNvSpPr/>
          <p:nvPr/>
        </p:nvSpPr>
        <p:spPr>
          <a:xfrm>
            <a:off x="22148797" y="6392863"/>
            <a:ext cx="355601" cy="38100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0745D"/>
          </a:solidFill>
          <a:ln w="12701" cap="flat">
            <a:solidFill>
              <a:srgbClr val="142745"/>
            </a:solidFill>
            <a:prstDash val="solid"/>
            <a:miter/>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843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FFFFFF"/>
              </a:solidFill>
              <a:uFillTx/>
              <a:latin typeface="Calibri"/>
            </a:endParaRPr>
          </a:p>
        </p:txBody>
      </p:sp>
      <p:sp>
        <p:nvSpPr>
          <p:cNvPr id="31" name="Oval 43"/>
          <p:cNvSpPr/>
          <p:nvPr/>
        </p:nvSpPr>
        <p:spPr>
          <a:xfrm>
            <a:off x="2012951" y="4965704"/>
            <a:ext cx="355601" cy="38100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0745D"/>
          </a:solidFill>
          <a:ln w="12701" cap="flat">
            <a:solidFill>
              <a:srgbClr val="142745"/>
            </a:solidFill>
            <a:prstDash val="solid"/>
            <a:miter/>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843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FFFFFF"/>
              </a:solidFill>
              <a:uFillTx/>
              <a:latin typeface="Calibri"/>
            </a:endParaRPr>
          </a:p>
        </p:txBody>
      </p:sp>
      <p:sp>
        <p:nvSpPr>
          <p:cNvPr id="32" name="Oval 46"/>
          <p:cNvSpPr/>
          <p:nvPr/>
        </p:nvSpPr>
        <p:spPr>
          <a:xfrm rot="11427723">
            <a:off x="21370917" y="9794868"/>
            <a:ext cx="355601" cy="38100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0745D"/>
          </a:solidFill>
          <a:ln w="12701" cap="flat">
            <a:solidFill>
              <a:srgbClr val="142745"/>
            </a:solidFill>
            <a:prstDash val="solid"/>
            <a:miter/>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843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FFFFFF"/>
              </a:solidFill>
              <a:uFillTx/>
              <a:latin typeface="Calibri"/>
            </a:endParaRPr>
          </a:p>
        </p:txBody>
      </p:sp>
      <p:sp>
        <p:nvSpPr>
          <p:cNvPr id="33" name="Oval 51"/>
          <p:cNvSpPr/>
          <p:nvPr/>
        </p:nvSpPr>
        <p:spPr>
          <a:xfrm rot="11427723">
            <a:off x="13281019" y="13088930"/>
            <a:ext cx="355601" cy="38100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0745D"/>
          </a:solidFill>
          <a:ln w="12701" cap="flat">
            <a:solidFill>
              <a:srgbClr val="142745"/>
            </a:solidFill>
            <a:prstDash val="solid"/>
            <a:miter/>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843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FFFFFF"/>
              </a:solidFill>
              <a:uFillTx/>
              <a:latin typeface="Calibri"/>
            </a:endParaRPr>
          </a:p>
        </p:txBody>
      </p:sp>
      <p:sp>
        <p:nvSpPr>
          <p:cNvPr id="34" name="Oval 52"/>
          <p:cNvSpPr/>
          <p:nvPr/>
        </p:nvSpPr>
        <p:spPr>
          <a:xfrm rot="11427723">
            <a:off x="15147923" y="12847628"/>
            <a:ext cx="355601" cy="38100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0745D"/>
          </a:solidFill>
          <a:ln w="12701" cap="flat">
            <a:solidFill>
              <a:srgbClr val="142745"/>
            </a:solidFill>
            <a:prstDash val="solid"/>
            <a:miter/>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843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FFFFFF"/>
              </a:solidFill>
              <a:uFillTx/>
              <a:latin typeface="Calibri"/>
            </a:endParaRPr>
          </a:p>
        </p:txBody>
      </p:sp>
      <p:sp>
        <p:nvSpPr>
          <p:cNvPr id="35" name="Oval 53"/>
          <p:cNvSpPr/>
          <p:nvPr/>
        </p:nvSpPr>
        <p:spPr>
          <a:xfrm rot="11427723">
            <a:off x="16735422" y="12504728"/>
            <a:ext cx="355601" cy="38100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0745D"/>
          </a:solidFill>
          <a:ln w="12701" cap="flat">
            <a:solidFill>
              <a:srgbClr val="142745"/>
            </a:solidFill>
            <a:prstDash val="solid"/>
            <a:miter/>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843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FFFFFF"/>
              </a:solidFill>
              <a:uFillTx/>
              <a:latin typeface="Calibri"/>
            </a:endParaRPr>
          </a:p>
        </p:txBody>
      </p:sp>
      <p:sp>
        <p:nvSpPr>
          <p:cNvPr id="36" name="Oval 54"/>
          <p:cNvSpPr/>
          <p:nvPr/>
        </p:nvSpPr>
        <p:spPr>
          <a:xfrm rot="11427723">
            <a:off x="7186608" y="12374555"/>
            <a:ext cx="355601" cy="38100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0745D"/>
          </a:solidFill>
          <a:ln w="12701" cap="flat">
            <a:solidFill>
              <a:srgbClr val="142745"/>
            </a:solidFill>
            <a:prstDash val="solid"/>
            <a:miter/>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843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FFFFFF"/>
              </a:solidFill>
              <a:uFillTx/>
              <a:latin typeface="Calibri"/>
            </a:endParaRPr>
          </a:p>
        </p:txBody>
      </p:sp>
      <p:sp>
        <p:nvSpPr>
          <p:cNvPr id="37" name="Oval 55"/>
          <p:cNvSpPr/>
          <p:nvPr/>
        </p:nvSpPr>
        <p:spPr>
          <a:xfrm rot="11427723">
            <a:off x="18048280" y="12063402"/>
            <a:ext cx="355601" cy="38100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0745D"/>
          </a:solidFill>
          <a:ln w="12701" cap="flat">
            <a:solidFill>
              <a:srgbClr val="142745"/>
            </a:solidFill>
            <a:prstDash val="solid"/>
            <a:miter/>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843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FFFFFF"/>
              </a:solidFill>
              <a:uFillTx/>
              <a:latin typeface="Calibri"/>
            </a:endParaRPr>
          </a:p>
        </p:txBody>
      </p:sp>
      <p:sp>
        <p:nvSpPr>
          <p:cNvPr id="38" name="Oval 56"/>
          <p:cNvSpPr/>
          <p:nvPr/>
        </p:nvSpPr>
        <p:spPr>
          <a:xfrm rot="11427723">
            <a:off x="19332574" y="11518896"/>
            <a:ext cx="355601" cy="38100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0745D"/>
          </a:solidFill>
          <a:ln w="12701" cap="flat">
            <a:solidFill>
              <a:srgbClr val="142745"/>
            </a:solidFill>
            <a:prstDash val="solid"/>
            <a:miter/>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843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FFFFFF"/>
              </a:solidFill>
              <a:uFillTx/>
              <a:latin typeface="Calibri"/>
            </a:endParaRPr>
          </a:p>
        </p:txBody>
      </p:sp>
      <p:sp>
        <p:nvSpPr>
          <p:cNvPr id="39" name="Oval 57"/>
          <p:cNvSpPr/>
          <p:nvPr/>
        </p:nvSpPr>
        <p:spPr>
          <a:xfrm rot="11427723">
            <a:off x="20864504" y="10409225"/>
            <a:ext cx="355601" cy="38100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0745D"/>
          </a:solidFill>
          <a:ln w="12701" cap="flat">
            <a:solidFill>
              <a:srgbClr val="142745"/>
            </a:solidFill>
            <a:prstDash val="solid"/>
            <a:miter/>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843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FFFFFF"/>
              </a:solidFill>
              <a:uFillTx/>
              <a:latin typeface="Calibri"/>
            </a:endParaRPr>
          </a:p>
        </p:txBody>
      </p:sp>
      <p:sp>
        <p:nvSpPr>
          <p:cNvPr id="40" name="Oval 58"/>
          <p:cNvSpPr/>
          <p:nvPr/>
        </p:nvSpPr>
        <p:spPr>
          <a:xfrm rot="11427723">
            <a:off x="20167595" y="10987081"/>
            <a:ext cx="355601" cy="38100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0745D"/>
          </a:solidFill>
          <a:ln w="12701" cap="flat">
            <a:solidFill>
              <a:srgbClr val="142745"/>
            </a:solidFill>
            <a:prstDash val="solid"/>
            <a:miter/>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843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FFFFFF"/>
              </a:solidFill>
              <a:uFillTx/>
              <a:latin typeface="Calibri"/>
            </a:endParaRPr>
          </a:p>
        </p:txBody>
      </p:sp>
      <p:sp>
        <p:nvSpPr>
          <p:cNvPr id="41" name="Oval 59"/>
          <p:cNvSpPr/>
          <p:nvPr/>
        </p:nvSpPr>
        <p:spPr>
          <a:xfrm rot="11427723">
            <a:off x="2620953" y="9375771"/>
            <a:ext cx="355601" cy="38100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0745D"/>
          </a:solidFill>
          <a:ln w="12701" cap="flat">
            <a:solidFill>
              <a:srgbClr val="142745"/>
            </a:solidFill>
            <a:prstDash val="solid"/>
            <a:miter/>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843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FFFFFF"/>
              </a:solidFill>
              <a:uFillTx/>
              <a:latin typeface="Calibri"/>
            </a:endParaRPr>
          </a:p>
        </p:txBody>
      </p:sp>
      <p:sp>
        <p:nvSpPr>
          <p:cNvPr id="42" name="Oval 60"/>
          <p:cNvSpPr/>
          <p:nvPr/>
        </p:nvSpPr>
        <p:spPr>
          <a:xfrm rot="11427723">
            <a:off x="3386133" y="10355258"/>
            <a:ext cx="355601" cy="38100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0745D"/>
          </a:solidFill>
          <a:ln w="12701" cap="flat">
            <a:solidFill>
              <a:srgbClr val="142745"/>
            </a:solidFill>
            <a:prstDash val="solid"/>
            <a:miter/>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843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FFFFFF"/>
              </a:solidFill>
              <a:uFillTx/>
              <a:latin typeface="Calibri"/>
            </a:endParaRPr>
          </a:p>
        </p:txBody>
      </p:sp>
      <p:sp>
        <p:nvSpPr>
          <p:cNvPr id="43" name="Oval 61"/>
          <p:cNvSpPr/>
          <p:nvPr/>
        </p:nvSpPr>
        <p:spPr>
          <a:xfrm rot="11427723">
            <a:off x="4108444" y="10912465"/>
            <a:ext cx="355601" cy="38100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0745D"/>
          </a:solidFill>
          <a:ln w="12701" cap="flat">
            <a:solidFill>
              <a:srgbClr val="142745"/>
            </a:solidFill>
            <a:prstDash val="solid"/>
            <a:miter/>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843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FFFFFF"/>
              </a:solidFill>
              <a:uFillTx/>
              <a:latin typeface="Calibri"/>
            </a:endParaRPr>
          </a:p>
        </p:txBody>
      </p:sp>
      <p:sp>
        <p:nvSpPr>
          <p:cNvPr id="44" name="Oval 62"/>
          <p:cNvSpPr/>
          <p:nvPr/>
        </p:nvSpPr>
        <p:spPr>
          <a:xfrm rot="11427723">
            <a:off x="4940292" y="11442689"/>
            <a:ext cx="355601" cy="38100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0745D"/>
          </a:solidFill>
          <a:ln w="12701" cap="flat">
            <a:solidFill>
              <a:srgbClr val="142745"/>
            </a:solidFill>
            <a:prstDash val="solid"/>
            <a:miter/>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843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FFFFFF"/>
              </a:solidFill>
              <a:uFillTx/>
              <a:latin typeface="Calibri"/>
            </a:endParaRPr>
          </a:p>
        </p:txBody>
      </p:sp>
      <p:sp>
        <p:nvSpPr>
          <p:cNvPr id="45" name="Oval 66"/>
          <p:cNvSpPr/>
          <p:nvPr/>
        </p:nvSpPr>
        <p:spPr>
          <a:xfrm rot="11427723">
            <a:off x="5994395" y="11993551"/>
            <a:ext cx="355601" cy="38100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0745D"/>
          </a:solidFill>
          <a:ln w="12701" cap="flat">
            <a:solidFill>
              <a:srgbClr val="142745"/>
            </a:solidFill>
            <a:prstDash val="solid"/>
            <a:miter/>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843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FFFFFF"/>
              </a:solidFill>
              <a:uFillTx/>
              <a:latin typeface="Calibri"/>
            </a:endParaRPr>
          </a:p>
        </p:txBody>
      </p:sp>
      <p:sp>
        <p:nvSpPr>
          <p:cNvPr id="46" name="Oval 69"/>
          <p:cNvSpPr/>
          <p:nvPr/>
        </p:nvSpPr>
        <p:spPr>
          <a:xfrm rot="11427723">
            <a:off x="8599484" y="12690471"/>
            <a:ext cx="355601" cy="38100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0745D"/>
          </a:solidFill>
          <a:ln w="12701" cap="flat">
            <a:solidFill>
              <a:srgbClr val="142745"/>
            </a:solidFill>
            <a:prstDash val="solid"/>
            <a:miter/>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843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FFFFFF"/>
              </a:solidFill>
              <a:uFillTx/>
              <a:latin typeface="Calibri"/>
            </a:endParaRPr>
          </a:p>
        </p:txBody>
      </p:sp>
      <p:sp>
        <p:nvSpPr>
          <p:cNvPr id="47" name="Oval 81"/>
          <p:cNvSpPr/>
          <p:nvPr/>
        </p:nvSpPr>
        <p:spPr>
          <a:xfrm rot="11427723">
            <a:off x="9953618" y="12968284"/>
            <a:ext cx="355601" cy="38100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0745D"/>
          </a:solidFill>
          <a:ln w="12701" cap="flat">
            <a:solidFill>
              <a:srgbClr val="142745"/>
            </a:solidFill>
            <a:prstDash val="solid"/>
            <a:miter/>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843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FFFFFF"/>
              </a:solidFill>
              <a:uFillTx/>
              <a:latin typeface="Calibri"/>
            </a:endParaRPr>
          </a:p>
        </p:txBody>
      </p:sp>
      <p:sp>
        <p:nvSpPr>
          <p:cNvPr id="48" name="Oval 86"/>
          <p:cNvSpPr/>
          <p:nvPr/>
        </p:nvSpPr>
        <p:spPr>
          <a:xfrm rot="11427723">
            <a:off x="11757016" y="13123850"/>
            <a:ext cx="355601" cy="38100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0745D"/>
          </a:solidFill>
          <a:ln w="12701" cap="flat">
            <a:solidFill>
              <a:srgbClr val="142745"/>
            </a:solidFill>
            <a:prstDash val="solid"/>
            <a:miter/>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843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FFFFFF"/>
              </a:solidFill>
              <a:uFillTx/>
              <a:latin typeface="Calibri"/>
            </a:endParaRPr>
          </a:p>
        </p:txBody>
      </p:sp>
      <p:sp>
        <p:nvSpPr>
          <p:cNvPr id="49" name="Oval 87"/>
          <p:cNvSpPr/>
          <p:nvPr/>
        </p:nvSpPr>
        <p:spPr>
          <a:xfrm rot="11427723">
            <a:off x="2128833" y="8355008"/>
            <a:ext cx="355601" cy="38100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0745D"/>
          </a:solidFill>
          <a:ln w="12701" cap="flat">
            <a:solidFill>
              <a:srgbClr val="142745"/>
            </a:solidFill>
            <a:prstDash val="solid"/>
            <a:miter/>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843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FFFFFF"/>
              </a:solidFill>
              <a:uFillTx/>
              <a:latin typeface="Calibri"/>
            </a:endParaRPr>
          </a:p>
        </p:txBody>
      </p:sp>
      <p:sp>
        <p:nvSpPr>
          <p:cNvPr id="50" name="Oval 88"/>
          <p:cNvSpPr/>
          <p:nvPr/>
        </p:nvSpPr>
        <p:spPr>
          <a:xfrm rot="11427723">
            <a:off x="22109103" y="8170857"/>
            <a:ext cx="355601" cy="38100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0745D"/>
          </a:solidFill>
          <a:ln w="12701" cap="flat">
            <a:solidFill>
              <a:srgbClr val="142745"/>
            </a:solidFill>
            <a:prstDash val="solid"/>
            <a:miter/>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843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FFFFFF"/>
              </a:solidFill>
              <a:uFillTx/>
              <a:latin typeface="Calibri"/>
            </a:endParaRPr>
          </a:p>
        </p:txBody>
      </p:sp>
      <p:sp>
        <p:nvSpPr>
          <p:cNvPr id="51" name="Oval 89"/>
          <p:cNvSpPr/>
          <p:nvPr/>
        </p:nvSpPr>
        <p:spPr>
          <a:xfrm rot="11427723">
            <a:off x="21882095" y="9050326"/>
            <a:ext cx="355601" cy="38100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0745D"/>
          </a:solidFill>
          <a:ln w="12701" cap="flat">
            <a:solidFill>
              <a:srgbClr val="142745"/>
            </a:solidFill>
            <a:prstDash val="solid"/>
            <a:miter/>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843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FFFFFF"/>
              </a:solidFill>
              <a:uFillTx/>
              <a:latin typeface="Calibri"/>
            </a:endParaRPr>
          </a:p>
        </p:txBody>
      </p:sp>
      <p:pic>
        <p:nvPicPr>
          <p:cNvPr id="52" name="Picture 78">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21190835" y="12583222"/>
            <a:ext cx="2548140" cy="616488"/>
          </a:xfrm>
          <a:prstGeom prst="rect">
            <a:avLst/>
          </a:prstGeom>
          <a:noFill/>
          <a:ln cap="flat">
            <a:noFill/>
          </a:ln>
          <a:effectLst>
            <a:outerShdw dist="22997" dir="5400000" algn="tl">
              <a:srgbClr val="000000">
                <a:alpha val="35000"/>
              </a:srgbClr>
            </a:outerShdw>
          </a:effectLst>
        </p:spPr>
      </p:pic>
      <p:sp>
        <p:nvSpPr>
          <p:cNvPr id="53" name="TextBox 1"/>
          <p:cNvSpPr txBox="1"/>
          <p:nvPr/>
        </p:nvSpPr>
        <p:spPr>
          <a:xfrm>
            <a:off x="4908663" y="4103690"/>
            <a:ext cx="14811149" cy="8217630"/>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571500" marR="0" lvl="0" indent="-5715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4800" b="0" i="0" u="none" strike="noStrike" kern="1200" cap="none" spc="0" baseline="0">
                <a:solidFill>
                  <a:srgbClr val="000000"/>
                </a:solidFill>
                <a:uFillTx/>
                <a:latin typeface="Calibri" pitchFamily="34"/>
              </a:rPr>
              <a:t>The ability to send and receive data through space</a:t>
            </a:r>
          </a:p>
          <a:p>
            <a:pPr marL="1484308" marR="0" lvl="1" indent="-571500" algn="l" defTabSz="1827208" rtl="0" fontAlgn="auto" hangingPunct="0">
              <a:lnSpc>
                <a:spcPct val="100000"/>
              </a:lnSpc>
              <a:spcBef>
                <a:spcPts val="0"/>
              </a:spcBef>
              <a:spcAft>
                <a:spcPts val="0"/>
              </a:spcAft>
              <a:buSzPct val="100000"/>
              <a:buFont typeface="Wingdings" pitchFamily="2"/>
              <a:buChar char="ü"/>
              <a:tabLst/>
              <a:defRPr sz="1800" b="0" i="0" u="none" strike="noStrike" kern="0" cap="none" spc="0" baseline="0">
                <a:solidFill>
                  <a:srgbClr val="000000"/>
                </a:solidFill>
                <a:uFillTx/>
              </a:defRPr>
            </a:pPr>
            <a:r>
              <a:rPr lang="en-US" sz="4800" b="0" i="0" u="none" strike="noStrike" kern="1200" cap="none" spc="0" baseline="0">
                <a:solidFill>
                  <a:srgbClr val="000000"/>
                </a:solidFill>
                <a:uFillTx/>
                <a:latin typeface="Calibri" pitchFamily="34"/>
              </a:rPr>
              <a:t>Phone calls</a:t>
            </a:r>
          </a:p>
          <a:p>
            <a:pPr marL="1484308" marR="0" lvl="1" indent="-571500" algn="l" defTabSz="1827208" rtl="0" fontAlgn="auto" hangingPunct="0">
              <a:lnSpc>
                <a:spcPct val="100000"/>
              </a:lnSpc>
              <a:spcBef>
                <a:spcPts val="0"/>
              </a:spcBef>
              <a:spcAft>
                <a:spcPts val="0"/>
              </a:spcAft>
              <a:buSzPct val="100000"/>
              <a:buFont typeface="Wingdings" pitchFamily="2"/>
              <a:buChar char="ü"/>
              <a:tabLst/>
              <a:defRPr sz="1800" b="0" i="0" u="none" strike="noStrike" kern="0" cap="none" spc="0" baseline="0">
                <a:solidFill>
                  <a:srgbClr val="000000"/>
                </a:solidFill>
                <a:uFillTx/>
              </a:defRPr>
            </a:pPr>
            <a:r>
              <a:rPr lang="en-US" sz="4800" b="0" i="0" u="none" strike="noStrike" kern="1200" cap="none" spc="0" baseline="0">
                <a:solidFill>
                  <a:srgbClr val="000000"/>
                </a:solidFill>
                <a:uFillTx/>
                <a:latin typeface="Calibri" pitchFamily="34"/>
              </a:rPr>
              <a:t>Text messages</a:t>
            </a:r>
          </a:p>
          <a:p>
            <a:pPr marL="1484308" marR="0" lvl="1" indent="-571500" algn="l" defTabSz="1827208" rtl="0" fontAlgn="auto" hangingPunct="0">
              <a:lnSpc>
                <a:spcPct val="100000"/>
              </a:lnSpc>
              <a:spcBef>
                <a:spcPts val="0"/>
              </a:spcBef>
              <a:spcAft>
                <a:spcPts val="0"/>
              </a:spcAft>
              <a:buSzPct val="100000"/>
              <a:buFont typeface="Wingdings" pitchFamily="2"/>
              <a:buChar char="ü"/>
              <a:tabLst/>
              <a:defRPr sz="1800" b="0" i="0" u="none" strike="noStrike" kern="0" cap="none" spc="0" baseline="0">
                <a:solidFill>
                  <a:srgbClr val="000000"/>
                </a:solidFill>
                <a:uFillTx/>
              </a:defRPr>
            </a:pPr>
            <a:r>
              <a:rPr lang="en-US" sz="4800" b="0" i="0" u="none" strike="noStrike" kern="1200" cap="none" spc="0" baseline="0">
                <a:solidFill>
                  <a:srgbClr val="000000"/>
                </a:solidFill>
                <a:uFillTx/>
                <a:latin typeface="Calibri" pitchFamily="34"/>
              </a:rPr>
              <a:t>Emails</a:t>
            </a:r>
          </a:p>
          <a:p>
            <a:pPr marL="1484308" marR="0" lvl="1" indent="-571500" algn="l" defTabSz="1827208" rtl="0" fontAlgn="auto" hangingPunct="0">
              <a:lnSpc>
                <a:spcPct val="100000"/>
              </a:lnSpc>
              <a:spcBef>
                <a:spcPts val="0"/>
              </a:spcBef>
              <a:spcAft>
                <a:spcPts val="0"/>
              </a:spcAft>
              <a:buSzPct val="100000"/>
              <a:buFont typeface="Wingdings" pitchFamily="2"/>
              <a:buChar char="ü"/>
              <a:tabLst/>
              <a:defRPr sz="1800" b="0" i="0" u="none" strike="noStrike" kern="0" cap="none" spc="0" baseline="0">
                <a:solidFill>
                  <a:srgbClr val="000000"/>
                </a:solidFill>
                <a:uFillTx/>
              </a:defRPr>
            </a:pPr>
            <a:r>
              <a:rPr lang="en-US" sz="4800" b="0" i="0" u="none" strike="noStrike" kern="1200" cap="none" spc="0" baseline="0">
                <a:solidFill>
                  <a:srgbClr val="000000"/>
                </a:solidFill>
                <a:uFillTx/>
                <a:latin typeface="Calibri" pitchFamily="34"/>
              </a:rPr>
              <a:t>Posting pictures on social media</a:t>
            </a:r>
          </a:p>
          <a:p>
            <a:pPr marL="1484308" marR="0" lvl="1" indent="-571500" algn="l" defTabSz="1827208" rtl="0" fontAlgn="auto" hangingPunct="0">
              <a:lnSpc>
                <a:spcPct val="100000"/>
              </a:lnSpc>
              <a:spcBef>
                <a:spcPts val="0"/>
              </a:spcBef>
              <a:spcAft>
                <a:spcPts val="0"/>
              </a:spcAft>
              <a:buSzPct val="100000"/>
              <a:buFont typeface="Wingdings" pitchFamily="2"/>
              <a:buChar char="ü"/>
              <a:tabLst/>
              <a:defRPr sz="1800" b="0" i="0" u="none" strike="noStrike" kern="0" cap="none" spc="0" baseline="0">
                <a:solidFill>
                  <a:srgbClr val="000000"/>
                </a:solidFill>
                <a:uFillTx/>
              </a:defRPr>
            </a:pPr>
            <a:r>
              <a:rPr lang="en-US" sz="4800" b="0" i="0" u="none" strike="noStrike" kern="1200" cap="none" spc="0" baseline="0">
                <a:solidFill>
                  <a:srgbClr val="000000"/>
                </a:solidFill>
                <a:uFillTx/>
                <a:latin typeface="Calibri" pitchFamily="34"/>
              </a:rPr>
              <a:t>Video chats</a:t>
            </a:r>
          </a:p>
          <a:p>
            <a:pPr marL="571500" marR="0" lvl="0" indent="-5715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US" sz="4800" b="0" i="0" u="none" strike="noStrike" kern="1200" cap="none" spc="0" baseline="0">
              <a:solidFill>
                <a:srgbClr val="000000"/>
              </a:solidFill>
              <a:uFillTx/>
              <a:latin typeface="Calibri" pitchFamily="34"/>
            </a:endParaRPr>
          </a:p>
          <a:p>
            <a:pPr marL="571500" marR="0" lvl="0" indent="-5715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4800" b="0" i="0" u="none" strike="noStrike" kern="1200" cap="none" spc="0" baseline="0">
                <a:solidFill>
                  <a:srgbClr val="000000"/>
                </a:solidFill>
                <a:uFillTx/>
                <a:latin typeface="Calibri" pitchFamily="34"/>
              </a:rPr>
              <a:t>Cellular/Mobile vs. Internet/Broadband Connections</a:t>
            </a:r>
          </a:p>
          <a:p>
            <a:pPr marL="571500" marR="0" lvl="0" indent="-5715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US" sz="4800" b="0" i="0" u="none" strike="noStrike" kern="1200" cap="none" spc="0" baseline="0">
              <a:solidFill>
                <a:srgbClr val="000000"/>
              </a:solidFill>
              <a:uFillTx/>
              <a:latin typeface="Calibri" pitchFamily="34"/>
            </a:endParaRPr>
          </a:p>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4800" b="0" i="0" u="none" strike="noStrike" kern="1200" cap="none" spc="0" baseline="0">
              <a:solidFill>
                <a:srgbClr val="000000"/>
              </a:solidFill>
              <a:uFillTx/>
              <a:latin typeface="Calibri" pitchFamily="34"/>
            </a:endParaRPr>
          </a:p>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4800" b="0" i="0" u="none" strike="noStrike" kern="1200" cap="none" spc="0" baseline="0">
              <a:solidFill>
                <a:srgbClr val="000000"/>
              </a:solidFill>
              <a:uFillTx/>
              <a:latin typeface="Calibri" pitchFamily="34"/>
            </a:endParaRPr>
          </a:p>
        </p:txBody>
      </p:sp>
    </p:spTree>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name="Slide4125">
    <p:bg>
      <p:bgPr>
        <a:solidFill>
          <a:srgbClr val="FFFFFF">
            <a:alpha val="79999"/>
          </a:srgbClr>
        </a:solidFill>
        <a:effectLst/>
      </p:bgPr>
    </p:bg>
    <p:spTree>
      <p:nvGrpSpPr>
        <p:cNvPr id="1" name=""/>
        <p:cNvGrpSpPr/>
        <p:nvPr/>
      </p:nvGrpSpPr>
      <p:grpSpPr>
        <a:xfrm>
          <a:off x="0" y="0"/>
          <a:ext cx="0" cy="0"/>
          <a:chOff x="0" y="0"/>
          <a:chExt cx="0" cy="0"/>
        </a:xfrm>
      </p:grpSpPr>
      <p:sp>
        <p:nvSpPr>
          <p:cNvPr id="2" name="Freeform 4"/>
          <p:cNvSpPr/>
          <p:nvPr/>
        </p:nvSpPr>
        <p:spPr>
          <a:xfrm>
            <a:off x="18086383" y="5041901"/>
            <a:ext cx="2901948" cy="4200525"/>
          </a:xfrm>
          <a:custGeom>
            <a:avLst/>
            <a:gdLst>
              <a:gd name="f0" fmla="val 10800000"/>
              <a:gd name="f1" fmla="val 5400000"/>
              <a:gd name="f2" fmla="val 180"/>
              <a:gd name="f3" fmla="val w"/>
              <a:gd name="f4" fmla="val h"/>
              <a:gd name="f5" fmla="val 0"/>
              <a:gd name="f6" fmla="val 2453"/>
              <a:gd name="f7" fmla="val 3551"/>
              <a:gd name="f8" fmla="val 2322"/>
              <a:gd name="f9" fmla="val 621"/>
              <a:gd name="f10" fmla="val 1303"/>
              <a:gd name="f11" fmla="val 46"/>
              <a:gd name="f12" fmla="val 1223"/>
              <a:gd name="f13" fmla="val 1124"/>
              <a:gd name="f14" fmla="val 2"/>
              <a:gd name="f15" fmla="val 1045"/>
              <a:gd name="f16" fmla="val 51"/>
              <a:gd name="f17" fmla="val 121"/>
              <a:gd name="f18" fmla="val 619"/>
              <a:gd name="f19" fmla="val 665"/>
              <a:gd name="f20" fmla="val 747"/>
              <a:gd name="f21" fmla="val 835"/>
              <a:gd name="f22" fmla="val 3295"/>
              <a:gd name="f23" fmla="val 3436"/>
              <a:gd name="f24" fmla="val 114"/>
              <a:gd name="f25" fmla="val 3550"/>
              <a:gd name="f26" fmla="val 255"/>
              <a:gd name="f27" fmla="val 789"/>
              <a:gd name="f28" fmla="val 852"/>
              <a:gd name="f29" fmla="val 904"/>
              <a:gd name="f30" fmla="val 3498"/>
              <a:gd name="f31" fmla="val 3435"/>
              <a:gd name="f32" fmla="val 2917"/>
              <a:gd name="f33" fmla="val 2832"/>
              <a:gd name="f34" fmla="val 972"/>
              <a:gd name="f35" fmla="val 2764"/>
              <a:gd name="f36" fmla="val 1056"/>
              <a:gd name="f37" fmla="val 1396"/>
              <a:gd name="f38" fmla="val 1480"/>
              <a:gd name="f39" fmla="val 1549"/>
              <a:gd name="f40" fmla="val 1600"/>
              <a:gd name="f41" fmla="val 1663"/>
              <a:gd name="f42" fmla="val 2197"/>
              <a:gd name="f43" fmla="val 2338"/>
              <a:gd name="f44" fmla="val 2452"/>
              <a:gd name="f45" fmla="val 842"/>
              <a:gd name="f46" fmla="val 750"/>
              <a:gd name="f47" fmla="val 2403"/>
              <a:gd name="f48" fmla="+- 0 0 -90"/>
              <a:gd name="f49" fmla="*/ f3 1 2453"/>
              <a:gd name="f50" fmla="*/ f4 1 3551"/>
              <a:gd name="f51" fmla="val f5"/>
              <a:gd name="f52" fmla="val f6"/>
              <a:gd name="f53" fmla="val f7"/>
              <a:gd name="f54" fmla="*/ f48 f0 1"/>
              <a:gd name="f55" fmla="+- f53 0 f51"/>
              <a:gd name="f56" fmla="+- f52 0 f51"/>
              <a:gd name="f57" fmla="*/ f54 1 f2"/>
              <a:gd name="f58" fmla="*/ f56 1 2453"/>
              <a:gd name="f59" fmla="*/ f55 1 3551"/>
              <a:gd name="f60" fmla="*/ 2322 f56 1"/>
              <a:gd name="f61" fmla="*/ 621 f55 1"/>
              <a:gd name="f62" fmla="*/ 1303 f56 1"/>
              <a:gd name="f63" fmla="*/ 46 f55 1"/>
              <a:gd name="f64" fmla="*/ 1045 f56 1"/>
              <a:gd name="f65" fmla="*/ 51 f55 1"/>
              <a:gd name="f66" fmla="*/ 121 f56 1"/>
              <a:gd name="f67" fmla="*/ 619 f55 1"/>
              <a:gd name="f68" fmla="*/ 0 f56 1"/>
              <a:gd name="f69" fmla="*/ 835 f55 1"/>
              <a:gd name="f70" fmla="*/ 3295 f55 1"/>
              <a:gd name="f71" fmla="*/ 255 f56 1"/>
              <a:gd name="f72" fmla="*/ 3550 f55 1"/>
              <a:gd name="f73" fmla="*/ 789 f56 1"/>
              <a:gd name="f74" fmla="*/ 904 f56 1"/>
              <a:gd name="f75" fmla="*/ 3435 f55 1"/>
              <a:gd name="f76" fmla="*/ 2917 f55 1"/>
              <a:gd name="f77" fmla="*/ 1056 f56 1"/>
              <a:gd name="f78" fmla="*/ 2764 f55 1"/>
              <a:gd name="f79" fmla="*/ 1396 f56 1"/>
              <a:gd name="f80" fmla="*/ 1549 f56 1"/>
              <a:gd name="f81" fmla="*/ 1663 f56 1"/>
              <a:gd name="f82" fmla="*/ 2197 f56 1"/>
              <a:gd name="f83" fmla="*/ 2452 f56 1"/>
              <a:gd name="f84" fmla="*/ 842 f55 1"/>
              <a:gd name="f85" fmla="+- f57 0 f1"/>
              <a:gd name="f86" fmla="*/ f60 1 2453"/>
              <a:gd name="f87" fmla="*/ f61 1 3551"/>
              <a:gd name="f88" fmla="*/ f62 1 2453"/>
              <a:gd name="f89" fmla="*/ f63 1 3551"/>
              <a:gd name="f90" fmla="*/ f64 1 2453"/>
              <a:gd name="f91" fmla="*/ f65 1 3551"/>
              <a:gd name="f92" fmla="*/ f66 1 2453"/>
              <a:gd name="f93" fmla="*/ f67 1 3551"/>
              <a:gd name="f94" fmla="*/ f68 1 2453"/>
              <a:gd name="f95" fmla="*/ f69 1 3551"/>
              <a:gd name="f96" fmla="*/ f70 1 3551"/>
              <a:gd name="f97" fmla="*/ f71 1 2453"/>
              <a:gd name="f98" fmla="*/ f72 1 3551"/>
              <a:gd name="f99" fmla="*/ f73 1 2453"/>
              <a:gd name="f100" fmla="*/ f74 1 2453"/>
              <a:gd name="f101" fmla="*/ f75 1 3551"/>
              <a:gd name="f102" fmla="*/ f76 1 3551"/>
              <a:gd name="f103" fmla="*/ f77 1 2453"/>
              <a:gd name="f104" fmla="*/ f78 1 3551"/>
              <a:gd name="f105" fmla="*/ f79 1 2453"/>
              <a:gd name="f106" fmla="*/ f80 1 2453"/>
              <a:gd name="f107" fmla="*/ f81 1 2453"/>
              <a:gd name="f108" fmla="*/ f82 1 2453"/>
              <a:gd name="f109" fmla="*/ f83 1 2453"/>
              <a:gd name="f110" fmla="*/ f84 1 3551"/>
              <a:gd name="f111" fmla="*/ 0 1 f58"/>
              <a:gd name="f112" fmla="*/ f52 1 f58"/>
              <a:gd name="f113" fmla="*/ 0 1 f59"/>
              <a:gd name="f114" fmla="*/ f53 1 f59"/>
              <a:gd name="f115" fmla="*/ f86 1 f58"/>
              <a:gd name="f116" fmla="*/ f87 1 f59"/>
              <a:gd name="f117" fmla="*/ f88 1 f58"/>
              <a:gd name="f118" fmla="*/ f89 1 f59"/>
              <a:gd name="f119" fmla="*/ f90 1 f58"/>
              <a:gd name="f120" fmla="*/ f91 1 f59"/>
              <a:gd name="f121" fmla="*/ f92 1 f58"/>
              <a:gd name="f122" fmla="*/ f93 1 f59"/>
              <a:gd name="f123" fmla="*/ f94 1 f58"/>
              <a:gd name="f124" fmla="*/ f95 1 f59"/>
              <a:gd name="f125" fmla="*/ f96 1 f59"/>
              <a:gd name="f126" fmla="*/ f97 1 f58"/>
              <a:gd name="f127" fmla="*/ f98 1 f59"/>
              <a:gd name="f128" fmla="*/ f99 1 f58"/>
              <a:gd name="f129" fmla="*/ f100 1 f58"/>
              <a:gd name="f130" fmla="*/ f101 1 f59"/>
              <a:gd name="f131" fmla="*/ f102 1 f59"/>
              <a:gd name="f132" fmla="*/ f103 1 f58"/>
              <a:gd name="f133" fmla="*/ f104 1 f59"/>
              <a:gd name="f134" fmla="*/ f105 1 f58"/>
              <a:gd name="f135" fmla="*/ f106 1 f58"/>
              <a:gd name="f136" fmla="*/ f107 1 f58"/>
              <a:gd name="f137" fmla="*/ f108 1 f58"/>
              <a:gd name="f138" fmla="*/ f109 1 f58"/>
              <a:gd name="f139" fmla="*/ f110 1 f59"/>
              <a:gd name="f140" fmla="*/ f111 f49 1"/>
              <a:gd name="f141" fmla="*/ f112 f49 1"/>
              <a:gd name="f142" fmla="*/ f114 f50 1"/>
              <a:gd name="f143" fmla="*/ f113 f50 1"/>
              <a:gd name="f144" fmla="*/ f115 f49 1"/>
              <a:gd name="f145" fmla="*/ f116 f50 1"/>
              <a:gd name="f146" fmla="*/ f117 f49 1"/>
              <a:gd name="f147" fmla="*/ f118 f50 1"/>
              <a:gd name="f148" fmla="*/ f119 f49 1"/>
              <a:gd name="f149" fmla="*/ f120 f50 1"/>
              <a:gd name="f150" fmla="*/ f121 f49 1"/>
              <a:gd name="f151" fmla="*/ f122 f50 1"/>
              <a:gd name="f152" fmla="*/ f123 f49 1"/>
              <a:gd name="f153" fmla="*/ f124 f50 1"/>
              <a:gd name="f154" fmla="*/ f125 f50 1"/>
              <a:gd name="f155" fmla="*/ f126 f49 1"/>
              <a:gd name="f156" fmla="*/ f127 f50 1"/>
              <a:gd name="f157" fmla="*/ f128 f49 1"/>
              <a:gd name="f158" fmla="*/ f129 f49 1"/>
              <a:gd name="f159" fmla="*/ f130 f50 1"/>
              <a:gd name="f160" fmla="*/ f131 f50 1"/>
              <a:gd name="f161" fmla="*/ f132 f49 1"/>
              <a:gd name="f162" fmla="*/ f133 f50 1"/>
              <a:gd name="f163" fmla="*/ f134 f49 1"/>
              <a:gd name="f164" fmla="*/ f135 f49 1"/>
              <a:gd name="f165" fmla="*/ f136 f49 1"/>
              <a:gd name="f166" fmla="*/ f137 f49 1"/>
              <a:gd name="f167" fmla="*/ f138 f49 1"/>
              <a:gd name="f168" fmla="*/ f139 f50 1"/>
            </a:gdLst>
            <a:ahLst/>
            <a:cxnLst>
              <a:cxn ang="3cd4">
                <a:pos x="hc" y="t"/>
              </a:cxn>
              <a:cxn ang="0">
                <a:pos x="r" y="vc"/>
              </a:cxn>
              <a:cxn ang="cd4">
                <a:pos x="hc" y="b"/>
              </a:cxn>
              <a:cxn ang="cd2">
                <a:pos x="l" y="vc"/>
              </a:cxn>
              <a:cxn ang="f85">
                <a:pos x="f144" y="f145"/>
              </a:cxn>
              <a:cxn ang="f85">
                <a:pos x="f146" y="f147"/>
              </a:cxn>
              <a:cxn ang="f85">
                <a:pos x="f146" y="f147"/>
              </a:cxn>
              <a:cxn ang="f85">
                <a:pos x="f148" y="f149"/>
              </a:cxn>
              <a:cxn ang="f85">
                <a:pos x="f150" y="f151"/>
              </a:cxn>
              <a:cxn ang="f85">
                <a:pos x="f150" y="f151"/>
              </a:cxn>
              <a:cxn ang="f85">
                <a:pos x="f152" y="f153"/>
              </a:cxn>
              <a:cxn ang="f85">
                <a:pos x="f152" y="f154"/>
              </a:cxn>
              <a:cxn ang="f85">
                <a:pos x="f152" y="f154"/>
              </a:cxn>
              <a:cxn ang="f85">
                <a:pos x="f155" y="f156"/>
              </a:cxn>
              <a:cxn ang="f85">
                <a:pos x="f157" y="f156"/>
              </a:cxn>
              <a:cxn ang="f85">
                <a:pos x="f157" y="f156"/>
              </a:cxn>
              <a:cxn ang="f85">
                <a:pos x="f158" y="f159"/>
              </a:cxn>
              <a:cxn ang="f85">
                <a:pos x="f158" y="f160"/>
              </a:cxn>
              <a:cxn ang="f85">
                <a:pos x="f158" y="f160"/>
              </a:cxn>
              <a:cxn ang="f85">
                <a:pos x="f161" y="f162"/>
              </a:cxn>
              <a:cxn ang="f85">
                <a:pos x="f163" y="f162"/>
              </a:cxn>
              <a:cxn ang="f85">
                <a:pos x="f163" y="f162"/>
              </a:cxn>
              <a:cxn ang="f85">
                <a:pos x="f164" y="f160"/>
              </a:cxn>
              <a:cxn ang="f85">
                <a:pos x="f164" y="f159"/>
              </a:cxn>
              <a:cxn ang="f85">
                <a:pos x="f164" y="f159"/>
              </a:cxn>
              <a:cxn ang="f85">
                <a:pos x="f165" y="f156"/>
              </a:cxn>
              <a:cxn ang="f85">
                <a:pos x="f166" y="f156"/>
              </a:cxn>
              <a:cxn ang="f85">
                <a:pos x="f166" y="f156"/>
              </a:cxn>
              <a:cxn ang="f85">
                <a:pos x="f167" y="f154"/>
              </a:cxn>
              <a:cxn ang="f85">
                <a:pos x="f167" y="f168"/>
              </a:cxn>
              <a:cxn ang="f85">
                <a:pos x="f167" y="f168"/>
              </a:cxn>
              <a:cxn ang="f85">
                <a:pos x="f144" y="f145"/>
              </a:cxn>
            </a:cxnLst>
            <a:rect l="f140" t="f143" r="f141" b="f142"/>
            <a:pathLst>
              <a:path w="2453" h="3551">
                <a:moveTo>
                  <a:pt x="f8" y="f9"/>
                </a:moveTo>
                <a:lnTo>
                  <a:pt x="f10" y="f11"/>
                </a:lnTo>
                <a:lnTo>
                  <a:pt x="f10" y="f11"/>
                </a:lnTo>
                <a:cubicBezTo>
                  <a:pt x="f12" y="f5"/>
                  <a:pt x="f13" y="f14"/>
                  <a:pt x="f15" y="f16"/>
                </a:cubicBezTo>
                <a:lnTo>
                  <a:pt x="f17" y="f18"/>
                </a:lnTo>
                <a:lnTo>
                  <a:pt x="f17" y="f18"/>
                </a:lnTo>
                <a:cubicBezTo>
                  <a:pt x="f11" y="f19"/>
                  <a:pt x="f5" y="f20"/>
                  <a:pt x="f5" y="f21"/>
                </a:cubicBezTo>
                <a:lnTo>
                  <a:pt x="f5" y="f22"/>
                </a:lnTo>
                <a:lnTo>
                  <a:pt x="f5" y="f22"/>
                </a:lnTo>
                <a:cubicBezTo>
                  <a:pt x="f5" y="f23"/>
                  <a:pt x="f24" y="f25"/>
                  <a:pt x="f26" y="f25"/>
                </a:cubicBezTo>
                <a:lnTo>
                  <a:pt x="f27" y="f25"/>
                </a:lnTo>
                <a:lnTo>
                  <a:pt x="f27" y="f25"/>
                </a:lnTo>
                <a:cubicBezTo>
                  <a:pt x="f28" y="f25"/>
                  <a:pt x="f29" y="f30"/>
                  <a:pt x="f29" y="f31"/>
                </a:cubicBezTo>
                <a:lnTo>
                  <a:pt x="f29" y="f32"/>
                </a:lnTo>
                <a:lnTo>
                  <a:pt x="f29" y="f32"/>
                </a:lnTo>
                <a:cubicBezTo>
                  <a:pt x="f29" y="f33"/>
                  <a:pt x="f34" y="f35"/>
                  <a:pt x="f36" y="f35"/>
                </a:cubicBezTo>
                <a:lnTo>
                  <a:pt x="f37" y="f35"/>
                </a:lnTo>
                <a:lnTo>
                  <a:pt x="f37" y="f35"/>
                </a:lnTo>
                <a:cubicBezTo>
                  <a:pt x="f38" y="f35"/>
                  <a:pt x="f39" y="f33"/>
                  <a:pt x="f39" y="f32"/>
                </a:cubicBezTo>
                <a:lnTo>
                  <a:pt x="f39" y="f31"/>
                </a:lnTo>
                <a:lnTo>
                  <a:pt x="f39" y="f31"/>
                </a:lnTo>
                <a:cubicBezTo>
                  <a:pt x="f39" y="f30"/>
                  <a:pt x="f40" y="f25"/>
                  <a:pt x="f41" y="f25"/>
                </a:cubicBezTo>
                <a:lnTo>
                  <a:pt x="f42" y="f25"/>
                </a:lnTo>
                <a:lnTo>
                  <a:pt x="f42" y="f25"/>
                </a:lnTo>
                <a:cubicBezTo>
                  <a:pt x="f43" y="f25"/>
                  <a:pt x="f44" y="f23"/>
                  <a:pt x="f44" y="f22"/>
                </a:cubicBezTo>
                <a:lnTo>
                  <a:pt x="f44" y="f45"/>
                </a:lnTo>
                <a:lnTo>
                  <a:pt x="f44" y="f45"/>
                </a:lnTo>
                <a:cubicBezTo>
                  <a:pt x="f44" y="f46"/>
                  <a:pt x="f47" y="f19"/>
                  <a:pt x="f8" y="f9"/>
                </a:cubicBezTo>
              </a:path>
            </a:pathLst>
          </a:custGeom>
          <a:noFill/>
          <a:ln cap="flat">
            <a:noFill/>
            <a:prstDash val="solid"/>
          </a:ln>
          <a:effectLst>
            <a:outerShdw dist="22997" dir="5400000" algn="tl">
              <a:srgbClr val="000000">
                <a:alpha val="35000"/>
              </a:srgbClr>
            </a:outerShdw>
          </a:effectLst>
        </p:spPr>
        <p:txBody>
          <a:bodyPr vert="horz" wrap="none" lIns="91440" tIns="45720" rIns="91440" bIns="45720" anchor="ctr" anchorCtr="0" compatLnSpc="1">
            <a:noAutofit/>
          </a:bodyPr>
          <a:lstStyle/>
          <a:p>
            <a:pPr marL="0" marR="0" lvl="0" indent="0" algn="l" defTabSz="182843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E0745D"/>
              </a:solidFill>
              <a:uFillTx/>
              <a:latin typeface="Calibri"/>
            </a:endParaRPr>
          </a:p>
        </p:txBody>
      </p:sp>
      <p:sp>
        <p:nvSpPr>
          <p:cNvPr id="3" name="Freeform 1"/>
          <p:cNvSpPr/>
          <p:nvPr/>
        </p:nvSpPr>
        <p:spPr>
          <a:xfrm>
            <a:off x="10520364" y="4467228"/>
            <a:ext cx="2900357" cy="4892670"/>
          </a:xfrm>
          <a:custGeom>
            <a:avLst/>
            <a:gdLst>
              <a:gd name="f0" fmla="val 10800000"/>
              <a:gd name="f1" fmla="val 5400000"/>
              <a:gd name="f2" fmla="val 180"/>
              <a:gd name="f3" fmla="val w"/>
              <a:gd name="f4" fmla="val h"/>
              <a:gd name="f5" fmla="val 0"/>
              <a:gd name="f6" fmla="val 2452"/>
              <a:gd name="f7" fmla="val 4730"/>
              <a:gd name="f8" fmla="val 2322"/>
              <a:gd name="f9" fmla="val 622"/>
              <a:gd name="f10" fmla="val 1303"/>
              <a:gd name="f11" fmla="val 46"/>
              <a:gd name="f12" fmla="val 1223"/>
              <a:gd name="f13" fmla="val 1124"/>
              <a:gd name="f14" fmla="val 2"/>
              <a:gd name="f15" fmla="val 1045"/>
              <a:gd name="f16" fmla="val 50"/>
              <a:gd name="f17" fmla="val 120"/>
              <a:gd name="f18" fmla="val 620"/>
              <a:gd name="f19" fmla="val 666"/>
              <a:gd name="f20" fmla="val 748"/>
              <a:gd name="f21" fmla="val 836"/>
              <a:gd name="f22" fmla="val 4474"/>
              <a:gd name="f23" fmla="val 4615"/>
              <a:gd name="f24" fmla="val 114"/>
              <a:gd name="f25" fmla="val 4729"/>
              <a:gd name="f26" fmla="val 254"/>
              <a:gd name="f27" fmla="val 788"/>
              <a:gd name="f28" fmla="val 852"/>
              <a:gd name="f29" fmla="val 903"/>
              <a:gd name="f30" fmla="val 4677"/>
              <a:gd name="f31" fmla="val 4614"/>
              <a:gd name="f32" fmla="val 4096"/>
              <a:gd name="f33" fmla="val 4011"/>
              <a:gd name="f34" fmla="val 972"/>
              <a:gd name="f35" fmla="val 3943"/>
              <a:gd name="f36" fmla="val 1056"/>
              <a:gd name="f37" fmla="val 1395"/>
              <a:gd name="f38" fmla="val 1480"/>
              <a:gd name="f39" fmla="val 1548"/>
              <a:gd name="f40" fmla="val 1599"/>
              <a:gd name="f41" fmla="val 1663"/>
              <a:gd name="f42" fmla="val 2197"/>
              <a:gd name="f43" fmla="val 2337"/>
              <a:gd name="f44" fmla="val 2451"/>
              <a:gd name="f45" fmla="val 843"/>
              <a:gd name="f46" fmla="val 751"/>
              <a:gd name="f47" fmla="val 2402"/>
              <a:gd name="f48" fmla="+- 0 0 -90"/>
              <a:gd name="f49" fmla="*/ f3 1 2452"/>
              <a:gd name="f50" fmla="*/ f4 1 4730"/>
              <a:gd name="f51" fmla="val f5"/>
              <a:gd name="f52" fmla="val f6"/>
              <a:gd name="f53" fmla="val f7"/>
              <a:gd name="f54" fmla="*/ f48 f0 1"/>
              <a:gd name="f55" fmla="+- f53 0 f51"/>
              <a:gd name="f56" fmla="+- f52 0 f51"/>
              <a:gd name="f57" fmla="*/ f54 1 f2"/>
              <a:gd name="f58" fmla="*/ f56 1 2452"/>
              <a:gd name="f59" fmla="*/ f55 1 4730"/>
              <a:gd name="f60" fmla="*/ 2747042 f56 1"/>
              <a:gd name="f61" fmla="*/ 643301 f55 1"/>
              <a:gd name="f62" fmla="*/ 1541514 f56 1"/>
              <a:gd name="f63" fmla="*/ 47575 f55 1"/>
              <a:gd name="f64" fmla="*/ 1236287 f56 1"/>
              <a:gd name="f65" fmla="*/ 51712 f55 1"/>
              <a:gd name="f66" fmla="*/ 141966 f56 1"/>
              <a:gd name="f67" fmla="*/ 641233 f55 1"/>
              <a:gd name="f68" fmla="*/ 0 f56 1"/>
              <a:gd name="f69" fmla="*/ 864630 f55 1"/>
              <a:gd name="f70" fmla="*/ 4627218 f55 1"/>
              <a:gd name="f71" fmla="*/ 300495 f56 1"/>
              <a:gd name="f72" fmla="*/ 4890951 f55 1"/>
              <a:gd name="f73" fmla="*/ 932243 f56 1"/>
              <a:gd name="f74" fmla="*/ 1068294 f56 1"/>
              <a:gd name="f75" fmla="*/ 4772012 f55 1"/>
              <a:gd name="f76" fmla="*/ 4236273 f55 1"/>
              <a:gd name="f77" fmla="*/ 1249301 f56 1"/>
              <a:gd name="f78" fmla="*/ 4078033 f55 1"/>
              <a:gd name="f79" fmla="*/ 1650354 f56 1"/>
              <a:gd name="f80" fmla="*/ 1831361 f56 1"/>
              <a:gd name="f81" fmla="*/ 1967412 f56 1"/>
              <a:gd name="f82" fmla="*/ 2599160 f56 1"/>
              <a:gd name="f83" fmla="*/ 2899655 f56 1"/>
              <a:gd name="f84" fmla="*/ 871870 f55 1"/>
              <a:gd name="f85" fmla="+- f57 0 f1"/>
              <a:gd name="f86" fmla="*/ f60 1 2452"/>
              <a:gd name="f87" fmla="*/ f61 1 4730"/>
              <a:gd name="f88" fmla="*/ f62 1 2452"/>
              <a:gd name="f89" fmla="*/ f63 1 4730"/>
              <a:gd name="f90" fmla="*/ f64 1 2452"/>
              <a:gd name="f91" fmla="*/ f65 1 4730"/>
              <a:gd name="f92" fmla="*/ f66 1 2452"/>
              <a:gd name="f93" fmla="*/ f67 1 4730"/>
              <a:gd name="f94" fmla="*/ f68 1 2452"/>
              <a:gd name="f95" fmla="*/ f69 1 4730"/>
              <a:gd name="f96" fmla="*/ f70 1 4730"/>
              <a:gd name="f97" fmla="*/ f71 1 2452"/>
              <a:gd name="f98" fmla="*/ f72 1 4730"/>
              <a:gd name="f99" fmla="*/ f73 1 2452"/>
              <a:gd name="f100" fmla="*/ f74 1 2452"/>
              <a:gd name="f101" fmla="*/ f75 1 4730"/>
              <a:gd name="f102" fmla="*/ f76 1 4730"/>
              <a:gd name="f103" fmla="*/ f77 1 2452"/>
              <a:gd name="f104" fmla="*/ f78 1 4730"/>
              <a:gd name="f105" fmla="*/ f79 1 2452"/>
              <a:gd name="f106" fmla="*/ f80 1 2452"/>
              <a:gd name="f107" fmla="*/ f81 1 2452"/>
              <a:gd name="f108" fmla="*/ f82 1 2452"/>
              <a:gd name="f109" fmla="*/ f83 1 2452"/>
              <a:gd name="f110" fmla="*/ f84 1 4730"/>
              <a:gd name="f111" fmla="*/ 0 1 f58"/>
              <a:gd name="f112" fmla="*/ f52 1 f58"/>
              <a:gd name="f113" fmla="*/ 0 1 f59"/>
              <a:gd name="f114" fmla="*/ f53 1 f59"/>
              <a:gd name="f115" fmla="*/ f86 1 f58"/>
              <a:gd name="f116" fmla="*/ f87 1 f59"/>
              <a:gd name="f117" fmla="*/ f88 1 f58"/>
              <a:gd name="f118" fmla="*/ f89 1 f59"/>
              <a:gd name="f119" fmla="*/ f90 1 f58"/>
              <a:gd name="f120" fmla="*/ f91 1 f59"/>
              <a:gd name="f121" fmla="*/ f92 1 f58"/>
              <a:gd name="f122" fmla="*/ f93 1 f59"/>
              <a:gd name="f123" fmla="*/ f94 1 f58"/>
              <a:gd name="f124" fmla="*/ f95 1 f59"/>
              <a:gd name="f125" fmla="*/ f96 1 f59"/>
              <a:gd name="f126" fmla="*/ f97 1 f58"/>
              <a:gd name="f127" fmla="*/ f98 1 f59"/>
              <a:gd name="f128" fmla="*/ f99 1 f58"/>
              <a:gd name="f129" fmla="*/ f100 1 f58"/>
              <a:gd name="f130" fmla="*/ f101 1 f59"/>
              <a:gd name="f131" fmla="*/ f102 1 f59"/>
              <a:gd name="f132" fmla="*/ f103 1 f58"/>
              <a:gd name="f133" fmla="*/ f104 1 f59"/>
              <a:gd name="f134" fmla="*/ f105 1 f58"/>
              <a:gd name="f135" fmla="*/ f106 1 f58"/>
              <a:gd name="f136" fmla="*/ f107 1 f58"/>
              <a:gd name="f137" fmla="*/ f108 1 f58"/>
              <a:gd name="f138" fmla="*/ f109 1 f58"/>
              <a:gd name="f139" fmla="*/ f110 1 f59"/>
              <a:gd name="f140" fmla="*/ f111 f49 1"/>
              <a:gd name="f141" fmla="*/ f112 f49 1"/>
              <a:gd name="f142" fmla="*/ f114 f50 1"/>
              <a:gd name="f143" fmla="*/ f113 f50 1"/>
              <a:gd name="f144" fmla="*/ f115 f49 1"/>
              <a:gd name="f145" fmla="*/ f116 f50 1"/>
              <a:gd name="f146" fmla="*/ f117 f49 1"/>
              <a:gd name="f147" fmla="*/ f118 f50 1"/>
              <a:gd name="f148" fmla="*/ f119 f49 1"/>
              <a:gd name="f149" fmla="*/ f120 f50 1"/>
              <a:gd name="f150" fmla="*/ f121 f49 1"/>
              <a:gd name="f151" fmla="*/ f122 f50 1"/>
              <a:gd name="f152" fmla="*/ f123 f49 1"/>
              <a:gd name="f153" fmla="*/ f124 f50 1"/>
              <a:gd name="f154" fmla="*/ f125 f50 1"/>
              <a:gd name="f155" fmla="*/ f126 f49 1"/>
              <a:gd name="f156" fmla="*/ f127 f50 1"/>
              <a:gd name="f157" fmla="*/ f128 f49 1"/>
              <a:gd name="f158" fmla="*/ f129 f49 1"/>
              <a:gd name="f159" fmla="*/ f130 f50 1"/>
              <a:gd name="f160" fmla="*/ f131 f50 1"/>
              <a:gd name="f161" fmla="*/ f132 f49 1"/>
              <a:gd name="f162" fmla="*/ f133 f50 1"/>
              <a:gd name="f163" fmla="*/ f134 f49 1"/>
              <a:gd name="f164" fmla="*/ f135 f49 1"/>
              <a:gd name="f165" fmla="*/ f136 f49 1"/>
              <a:gd name="f166" fmla="*/ f137 f49 1"/>
              <a:gd name="f167" fmla="*/ f138 f49 1"/>
              <a:gd name="f168" fmla="*/ f139 f50 1"/>
            </a:gdLst>
            <a:ahLst/>
            <a:cxnLst>
              <a:cxn ang="3cd4">
                <a:pos x="hc" y="t"/>
              </a:cxn>
              <a:cxn ang="0">
                <a:pos x="r" y="vc"/>
              </a:cxn>
              <a:cxn ang="cd4">
                <a:pos x="hc" y="b"/>
              </a:cxn>
              <a:cxn ang="cd2">
                <a:pos x="l" y="vc"/>
              </a:cxn>
              <a:cxn ang="f85">
                <a:pos x="f144" y="f145"/>
              </a:cxn>
              <a:cxn ang="f85">
                <a:pos x="f146" y="f147"/>
              </a:cxn>
              <a:cxn ang="f85">
                <a:pos x="f146" y="f147"/>
              </a:cxn>
              <a:cxn ang="f85">
                <a:pos x="f148" y="f149"/>
              </a:cxn>
              <a:cxn ang="f85">
                <a:pos x="f150" y="f151"/>
              </a:cxn>
              <a:cxn ang="f85">
                <a:pos x="f150" y="f151"/>
              </a:cxn>
              <a:cxn ang="f85">
                <a:pos x="f152" y="f153"/>
              </a:cxn>
              <a:cxn ang="f85">
                <a:pos x="f152" y="f154"/>
              </a:cxn>
              <a:cxn ang="f85">
                <a:pos x="f152" y="f154"/>
              </a:cxn>
              <a:cxn ang="f85">
                <a:pos x="f155" y="f156"/>
              </a:cxn>
              <a:cxn ang="f85">
                <a:pos x="f157" y="f156"/>
              </a:cxn>
              <a:cxn ang="f85">
                <a:pos x="f157" y="f156"/>
              </a:cxn>
              <a:cxn ang="f85">
                <a:pos x="f158" y="f159"/>
              </a:cxn>
              <a:cxn ang="f85">
                <a:pos x="f158" y="f160"/>
              </a:cxn>
              <a:cxn ang="f85">
                <a:pos x="f158" y="f160"/>
              </a:cxn>
              <a:cxn ang="f85">
                <a:pos x="f161" y="f162"/>
              </a:cxn>
              <a:cxn ang="f85">
                <a:pos x="f163" y="f162"/>
              </a:cxn>
              <a:cxn ang="f85">
                <a:pos x="f163" y="f162"/>
              </a:cxn>
              <a:cxn ang="f85">
                <a:pos x="f164" y="f160"/>
              </a:cxn>
              <a:cxn ang="f85">
                <a:pos x="f164" y="f159"/>
              </a:cxn>
              <a:cxn ang="f85">
                <a:pos x="f164" y="f159"/>
              </a:cxn>
              <a:cxn ang="f85">
                <a:pos x="f165" y="f156"/>
              </a:cxn>
              <a:cxn ang="f85">
                <a:pos x="f166" y="f156"/>
              </a:cxn>
              <a:cxn ang="f85">
                <a:pos x="f166" y="f156"/>
              </a:cxn>
              <a:cxn ang="f85">
                <a:pos x="f167" y="f154"/>
              </a:cxn>
              <a:cxn ang="f85">
                <a:pos x="f167" y="f168"/>
              </a:cxn>
              <a:cxn ang="f85">
                <a:pos x="f167" y="f168"/>
              </a:cxn>
              <a:cxn ang="f85">
                <a:pos x="f144" y="f145"/>
              </a:cxn>
            </a:cxnLst>
            <a:rect l="f140" t="f143" r="f141" b="f142"/>
            <a:pathLst>
              <a:path w="2452" h="4730">
                <a:moveTo>
                  <a:pt x="f8" y="f9"/>
                </a:moveTo>
                <a:lnTo>
                  <a:pt x="f10" y="f11"/>
                </a:lnTo>
                <a:cubicBezTo>
                  <a:pt x="f12" y="f5"/>
                  <a:pt x="f13" y="f14"/>
                  <a:pt x="f15" y="f16"/>
                </a:cubicBezTo>
                <a:lnTo>
                  <a:pt x="f17" y="f18"/>
                </a:lnTo>
                <a:cubicBezTo>
                  <a:pt x="f11" y="f19"/>
                  <a:pt x="f5" y="f20"/>
                  <a:pt x="f5" y="f21"/>
                </a:cubicBezTo>
                <a:lnTo>
                  <a:pt x="f5" y="f22"/>
                </a:lnTo>
                <a:cubicBezTo>
                  <a:pt x="f5" y="f23"/>
                  <a:pt x="f24" y="f25"/>
                  <a:pt x="f26" y="f25"/>
                </a:cubicBezTo>
                <a:lnTo>
                  <a:pt x="f27" y="f25"/>
                </a:lnTo>
                <a:cubicBezTo>
                  <a:pt x="f28" y="f25"/>
                  <a:pt x="f29" y="f30"/>
                  <a:pt x="f29" y="f31"/>
                </a:cubicBezTo>
                <a:lnTo>
                  <a:pt x="f29" y="f32"/>
                </a:lnTo>
                <a:cubicBezTo>
                  <a:pt x="f29" y="f33"/>
                  <a:pt x="f34" y="f35"/>
                  <a:pt x="f36" y="f35"/>
                </a:cubicBezTo>
                <a:lnTo>
                  <a:pt x="f37" y="f35"/>
                </a:lnTo>
                <a:cubicBezTo>
                  <a:pt x="f38" y="f35"/>
                  <a:pt x="f39" y="f33"/>
                  <a:pt x="f39" y="f32"/>
                </a:cubicBezTo>
                <a:lnTo>
                  <a:pt x="f39" y="f31"/>
                </a:lnTo>
                <a:cubicBezTo>
                  <a:pt x="f39" y="f30"/>
                  <a:pt x="f40" y="f25"/>
                  <a:pt x="f41" y="f25"/>
                </a:cubicBezTo>
                <a:lnTo>
                  <a:pt x="f42" y="f25"/>
                </a:lnTo>
                <a:cubicBezTo>
                  <a:pt x="f43" y="f25"/>
                  <a:pt x="f44" y="f23"/>
                  <a:pt x="f44" y="f22"/>
                </a:cubicBezTo>
                <a:lnTo>
                  <a:pt x="f44" y="f45"/>
                </a:lnTo>
                <a:cubicBezTo>
                  <a:pt x="f44" y="f46"/>
                  <a:pt x="f47" y="f19"/>
                  <a:pt x="f8" y="f9"/>
                </a:cubicBezTo>
              </a:path>
            </a:pathLst>
          </a:custGeom>
          <a:noFill/>
          <a:ln cap="flat">
            <a:noFill/>
            <a:prstDash val="solid"/>
          </a:ln>
          <a:effectLst>
            <a:outerShdw dist="22997" dir="5400000" algn="tl">
              <a:srgbClr val="000000">
                <a:alpha val="35000"/>
              </a:srgbClr>
            </a:outerShdw>
          </a:effectLst>
        </p:spPr>
        <p:txBody>
          <a:bodyPr vert="horz" wrap="none" lIns="91440" tIns="45720" rIns="91440" bIns="45720" anchor="ctr" anchorCtr="0" compatLnSpc="1">
            <a:noAutofit/>
          </a:bodyPr>
          <a:lstStyle/>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606160"/>
              </a:solidFill>
              <a:uFillTx/>
              <a:latin typeface="Calibri" pitchFamily="34"/>
            </a:endParaRPr>
          </a:p>
        </p:txBody>
      </p:sp>
      <p:sp>
        <p:nvSpPr>
          <p:cNvPr id="4" name="Freeform 2"/>
          <p:cNvSpPr/>
          <p:nvPr/>
        </p:nvSpPr>
        <p:spPr>
          <a:xfrm>
            <a:off x="13082585" y="6505571"/>
            <a:ext cx="2901948" cy="2806695"/>
          </a:xfrm>
          <a:custGeom>
            <a:avLst/>
            <a:gdLst>
              <a:gd name="f0" fmla="val 10800000"/>
              <a:gd name="f1" fmla="val 5400000"/>
              <a:gd name="f2" fmla="val 180"/>
              <a:gd name="f3" fmla="val w"/>
              <a:gd name="f4" fmla="val h"/>
              <a:gd name="f5" fmla="val 0"/>
              <a:gd name="f6" fmla="val 2453"/>
              <a:gd name="f7" fmla="val 2373"/>
              <a:gd name="f8" fmla="val 2322"/>
              <a:gd name="f9" fmla="val 622"/>
              <a:gd name="f10" fmla="val 1303"/>
              <a:gd name="f11" fmla="val 46"/>
              <a:gd name="f12" fmla="val 1222"/>
              <a:gd name="f13" fmla="val 1124"/>
              <a:gd name="f14" fmla="val 2"/>
              <a:gd name="f15" fmla="val 1045"/>
              <a:gd name="f16" fmla="val 51"/>
              <a:gd name="f17" fmla="val 121"/>
              <a:gd name="f18" fmla="val 620"/>
              <a:gd name="f19" fmla="val 666"/>
              <a:gd name="f20" fmla="val 748"/>
              <a:gd name="f21" fmla="val 837"/>
              <a:gd name="f22" fmla="val 2117"/>
              <a:gd name="f23" fmla="val 2258"/>
              <a:gd name="f24" fmla="val 114"/>
              <a:gd name="f25" fmla="val 2372"/>
              <a:gd name="f26" fmla="val 254"/>
              <a:gd name="f27" fmla="val 789"/>
              <a:gd name="f28" fmla="val 852"/>
              <a:gd name="f29" fmla="val 904"/>
              <a:gd name="f30" fmla="val 2320"/>
              <a:gd name="f31" fmla="val 2257"/>
              <a:gd name="f32" fmla="val 1739"/>
              <a:gd name="f33" fmla="val 1654"/>
              <a:gd name="f34" fmla="val 972"/>
              <a:gd name="f35" fmla="val 1586"/>
              <a:gd name="f36" fmla="val 1056"/>
              <a:gd name="f37" fmla="val 1395"/>
              <a:gd name="f38" fmla="val 1480"/>
              <a:gd name="f39" fmla="val 1548"/>
              <a:gd name="f40" fmla="val 1599"/>
              <a:gd name="f41" fmla="val 1663"/>
              <a:gd name="f42" fmla="val 2197"/>
              <a:gd name="f43" fmla="val 2338"/>
              <a:gd name="f44" fmla="val 2452"/>
              <a:gd name="f45" fmla="val 843"/>
              <a:gd name="f46" fmla="val 752"/>
              <a:gd name="f47" fmla="val 2402"/>
              <a:gd name="f48" fmla="+- 0 0 -90"/>
              <a:gd name="f49" fmla="*/ f3 1 2453"/>
              <a:gd name="f50" fmla="*/ f4 1 2373"/>
              <a:gd name="f51" fmla="val f5"/>
              <a:gd name="f52" fmla="val f6"/>
              <a:gd name="f53" fmla="val f7"/>
              <a:gd name="f54" fmla="*/ f48 f0 1"/>
              <a:gd name="f55" fmla="+- f53 0 f51"/>
              <a:gd name="f56" fmla="+- f52 0 f51"/>
              <a:gd name="f57" fmla="*/ f54 1 f2"/>
              <a:gd name="f58" fmla="*/ f56 1 2453"/>
              <a:gd name="f59" fmla="*/ f55 1 2373"/>
              <a:gd name="f60" fmla="*/ 2322 f56 1"/>
              <a:gd name="f61" fmla="*/ 622 f55 1"/>
              <a:gd name="f62" fmla="*/ 1303 f56 1"/>
              <a:gd name="f63" fmla="*/ 46 f55 1"/>
              <a:gd name="f64" fmla="*/ 1045 f56 1"/>
              <a:gd name="f65" fmla="*/ 51 f55 1"/>
              <a:gd name="f66" fmla="*/ 121 f56 1"/>
              <a:gd name="f67" fmla="*/ 620 f55 1"/>
              <a:gd name="f68" fmla="*/ 0 f56 1"/>
              <a:gd name="f69" fmla="*/ 837 f55 1"/>
              <a:gd name="f70" fmla="*/ 2117 f55 1"/>
              <a:gd name="f71" fmla="*/ 254 f56 1"/>
              <a:gd name="f72" fmla="*/ 2372 f55 1"/>
              <a:gd name="f73" fmla="*/ 789 f56 1"/>
              <a:gd name="f74" fmla="*/ 904 f56 1"/>
              <a:gd name="f75" fmla="*/ 2257 f55 1"/>
              <a:gd name="f76" fmla="*/ 1739 f55 1"/>
              <a:gd name="f77" fmla="*/ 1056 f56 1"/>
              <a:gd name="f78" fmla="*/ 1586 f55 1"/>
              <a:gd name="f79" fmla="*/ 1395 f56 1"/>
              <a:gd name="f80" fmla="*/ 1548 f56 1"/>
              <a:gd name="f81" fmla="*/ 1663 f56 1"/>
              <a:gd name="f82" fmla="*/ 2197 f56 1"/>
              <a:gd name="f83" fmla="*/ 2452 f56 1"/>
              <a:gd name="f84" fmla="*/ 843 f55 1"/>
              <a:gd name="f85" fmla="+- f57 0 f1"/>
              <a:gd name="f86" fmla="*/ f60 1 2453"/>
              <a:gd name="f87" fmla="*/ f61 1 2373"/>
              <a:gd name="f88" fmla="*/ f62 1 2453"/>
              <a:gd name="f89" fmla="*/ f63 1 2373"/>
              <a:gd name="f90" fmla="*/ f64 1 2453"/>
              <a:gd name="f91" fmla="*/ f65 1 2373"/>
              <a:gd name="f92" fmla="*/ f66 1 2453"/>
              <a:gd name="f93" fmla="*/ f67 1 2373"/>
              <a:gd name="f94" fmla="*/ f68 1 2453"/>
              <a:gd name="f95" fmla="*/ f69 1 2373"/>
              <a:gd name="f96" fmla="*/ f70 1 2373"/>
              <a:gd name="f97" fmla="*/ f71 1 2453"/>
              <a:gd name="f98" fmla="*/ f72 1 2373"/>
              <a:gd name="f99" fmla="*/ f73 1 2453"/>
              <a:gd name="f100" fmla="*/ f74 1 2453"/>
              <a:gd name="f101" fmla="*/ f75 1 2373"/>
              <a:gd name="f102" fmla="*/ f76 1 2373"/>
              <a:gd name="f103" fmla="*/ f77 1 2453"/>
              <a:gd name="f104" fmla="*/ f78 1 2373"/>
              <a:gd name="f105" fmla="*/ f79 1 2453"/>
              <a:gd name="f106" fmla="*/ f80 1 2453"/>
              <a:gd name="f107" fmla="*/ f81 1 2453"/>
              <a:gd name="f108" fmla="*/ f82 1 2453"/>
              <a:gd name="f109" fmla="*/ f83 1 2453"/>
              <a:gd name="f110" fmla="*/ f84 1 2373"/>
              <a:gd name="f111" fmla="*/ 0 1 f58"/>
              <a:gd name="f112" fmla="*/ f52 1 f58"/>
              <a:gd name="f113" fmla="*/ 0 1 f59"/>
              <a:gd name="f114" fmla="*/ f53 1 f59"/>
              <a:gd name="f115" fmla="*/ f86 1 f58"/>
              <a:gd name="f116" fmla="*/ f87 1 f59"/>
              <a:gd name="f117" fmla="*/ f88 1 f58"/>
              <a:gd name="f118" fmla="*/ f89 1 f59"/>
              <a:gd name="f119" fmla="*/ f90 1 f58"/>
              <a:gd name="f120" fmla="*/ f91 1 f59"/>
              <a:gd name="f121" fmla="*/ f92 1 f58"/>
              <a:gd name="f122" fmla="*/ f93 1 f59"/>
              <a:gd name="f123" fmla="*/ f94 1 f58"/>
              <a:gd name="f124" fmla="*/ f95 1 f59"/>
              <a:gd name="f125" fmla="*/ f96 1 f59"/>
              <a:gd name="f126" fmla="*/ f97 1 f58"/>
              <a:gd name="f127" fmla="*/ f98 1 f59"/>
              <a:gd name="f128" fmla="*/ f99 1 f58"/>
              <a:gd name="f129" fmla="*/ f100 1 f58"/>
              <a:gd name="f130" fmla="*/ f101 1 f59"/>
              <a:gd name="f131" fmla="*/ f102 1 f59"/>
              <a:gd name="f132" fmla="*/ f103 1 f58"/>
              <a:gd name="f133" fmla="*/ f104 1 f59"/>
              <a:gd name="f134" fmla="*/ f105 1 f58"/>
              <a:gd name="f135" fmla="*/ f106 1 f58"/>
              <a:gd name="f136" fmla="*/ f107 1 f58"/>
              <a:gd name="f137" fmla="*/ f108 1 f58"/>
              <a:gd name="f138" fmla="*/ f109 1 f58"/>
              <a:gd name="f139" fmla="*/ f110 1 f59"/>
              <a:gd name="f140" fmla="*/ f111 f49 1"/>
              <a:gd name="f141" fmla="*/ f112 f49 1"/>
              <a:gd name="f142" fmla="*/ f114 f50 1"/>
              <a:gd name="f143" fmla="*/ f113 f50 1"/>
              <a:gd name="f144" fmla="*/ f115 f49 1"/>
              <a:gd name="f145" fmla="*/ f116 f50 1"/>
              <a:gd name="f146" fmla="*/ f117 f49 1"/>
              <a:gd name="f147" fmla="*/ f118 f50 1"/>
              <a:gd name="f148" fmla="*/ f119 f49 1"/>
              <a:gd name="f149" fmla="*/ f120 f50 1"/>
              <a:gd name="f150" fmla="*/ f121 f49 1"/>
              <a:gd name="f151" fmla="*/ f122 f50 1"/>
              <a:gd name="f152" fmla="*/ f123 f49 1"/>
              <a:gd name="f153" fmla="*/ f124 f50 1"/>
              <a:gd name="f154" fmla="*/ f125 f50 1"/>
              <a:gd name="f155" fmla="*/ f126 f49 1"/>
              <a:gd name="f156" fmla="*/ f127 f50 1"/>
              <a:gd name="f157" fmla="*/ f128 f49 1"/>
              <a:gd name="f158" fmla="*/ f129 f49 1"/>
              <a:gd name="f159" fmla="*/ f130 f50 1"/>
              <a:gd name="f160" fmla="*/ f131 f50 1"/>
              <a:gd name="f161" fmla="*/ f132 f49 1"/>
              <a:gd name="f162" fmla="*/ f133 f50 1"/>
              <a:gd name="f163" fmla="*/ f134 f49 1"/>
              <a:gd name="f164" fmla="*/ f135 f49 1"/>
              <a:gd name="f165" fmla="*/ f136 f49 1"/>
              <a:gd name="f166" fmla="*/ f137 f49 1"/>
              <a:gd name="f167" fmla="*/ f138 f49 1"/>
              <a:gd name="f168" fmla="*/ f139 f50 1"/>
            </a:gdLst>
            <a:ahLst/>
            <a:cxnLst>
              <a:cxn ang="3cd4">
                <a:pos x="hc" y="t"/>
              </a:cxn>
              <a:cxn ang="0">
                <a:pos x="r" y="vc"/>
              </a:cxn>
              <a:cxn ang="cd4">
                <a:pos x="hc" y="b"/>
              </a:cxn>
              <a:cxn ang="cd2">
                <a:pos x="l" y="vc"/>
              </a:cxn>
              <a:cxn ang="f85">
                <a:pos x="f144" y="f145"/>
              </a:cxn>
              <a:cxn ang="f85">
                <a:pos x="f146" y="f147"/>
              </a:cxn>
              <a:cxn ang="f85">
                <a:pos x="f146" y="f147"/>
              </a:cxn>
              <a:cxn ang="f85">
                <a:pos x="f148" y="f149"/>
              </a:cxn>
              <a:cxn ang="f85">
                <a:pos x="f150" y="f151"/>
              </a:cxn>
              <a:cxn ang="f85">
                <a:pos x="f150" y="f151"/>
              </a:cxn>
              <a:cxn ang="f85">
                <a:pos x="f152" y="f153"/>
              </a:cxn>
              <a:cxn ang="f85">
                <a:pos x="f152" y="f154"/>
              </a:cxn>
              <a:cxn ang="f85">
                <a:pos x="f152" y="f154"/>
              </a:cxn>
              <a:cxn ang="f85">
                <a:pos x="f155" y="f156"/>
              </a:cxn>
              <a:cxn ang="f85">
                <a:pos x="f157" y="f156"/>
              </a:cxn>
              <a:cxn ang="f85">
                <a:pos x="f157" y="f156"/>
              </a:cxn>
              <a:cxn ang="f85">
                <a:pos x="f158" y="f159"/>
              </a:cxn>
              <a:cxn ang="f85">
                <a:pos x="f158" y="f160"/>
              </a:cxn>
              <a:cxn ang="f85">
                <a:pos x="f158" y="f160"/>
              </a:cxn>
              <a:cxn ang="f85">
                <a:pos x="f161" y="f162"/>
              </a:cxn>
              <a:cxn ang="f85">
                <a:pos x="f163" y="f162"/>
              </a:cxn>
              <a:cxn ang="f85">
                <a:pos x="f163" y="f162"/>
              </a:cxn>
              <a:cxn ang="f85">
                <a:pos x="f164" y="f160"/>
              </a:cxn>
              <a:cxn ang="f85">
                <a:pos x="f164" y="f159"/>
              </a:cxn>
              <a:cxn ang="f85">
                <a:pos x="f164" y="f159"/>
              </a:cxn>
              <a:cxn ang="f85">
                <a:pos x="f165" y="f156"/>
              </a:cxn>
              <a:cxn ang="f85">
                <a:pos x="f166" y="f156"/>
              </a:cxn>
              <a:cxn ang="f85">
                <a:pos x="f166" y="f156"/>
              </a:cxn>
              <a:cxn ang="f85">
                <a:pos x="f167" y="f154"/>
              </a:cxn>
              <a:cxn ang="f85">
                <a:pos x="f167" y="f168"/>
              </a:cxn>
              <a:cxn ang="f85">
                <a:pos x="f167" y="f168"/>
              </a:cxn>
              <a:cxn ang="f85">
                <a:pos x="f144" y="f145"/>
              </a:cxn>
            </a:cxnLst>
            <a:rect l="f140" t="f143" r="f141" b="f142"/>
            <a:pathLst>
              <a:path w="2453" h="2373">
                <a:moveTo>
                  <a:pt x="f8" y="f9"/>
                </a:moveTo>
                <a:lnTo>
                  <a:pt x="f10" y="f11"/>
                </a:lnTo>
                <a:lnTo>
                  <a:pt x="f10" y="f11"/>
                </a:lnTo>
                <a:cubicBezTo>
                  <a:pt x="f12" y="f5"/>
                  <a:pt x="f13" y="f14"/>
                  <a:pt x="f15" y="f16"/>
                </a:cubicBezTo>
                <a:lnTo>
                  <a:pt x="f17" y="f18"/>
                </a:lnTo>
                <a:lnTo>
                  <a:pt x="f17" y="f18"/>
                </a:lnTo>
                <a:cubicBezTo>
                  <a:pt x="f11" y="f19"/>
                  <a:pt x="f5" y="f20"/>
                  <a:pt x="f5" y="f21"/>
                </a:cubicBezTo>
                <a:lnTo>
                  <a:pt x="f5" y="f22"/>
                </a:lnTo>
                <a:lnTo>
                  <a:pt x="f5" y="f22"/>
                </a:lnTo>
                <a:cubicBezTo>
                  <a:pt x="f5" y="f23"/>
                  <a:pt x="f24" y="f25"/>
                  <a:pt x="f26" y="f25"/>
                </a:cubicBezTo>
                <a:lnTo>
                  <a:pt x="f27" y="f25"/>
                </a:lnTo>
                <a:lnTo>
                  <a:pt x="f27" y="f25"/>
                </a:lnTo>
                <a:cubicBezTo>
                  <a:pt x="f28" y="f25"/>
                  <a:pt x="f29" y="f30"/>
                  <a:pt x="f29" y="f31"/>
                </a:cubicBezTo>
                <a:lnTo>
                  <a:pt x="f29" y="f32"/>
                </a:lnTo>
                <a:lnTo>
                  <a:pt x="f29" y="f32"/>
                </a:lnTo>
                <a:cubicBezTo>
                  <a:pt x="f29" y="f33"/>
                  <a:pt x="f34" y="f35"/>
                  <a:pt x="f36" y="f35"/>
                </a:cubicBezTo>
                <a:lnTo>
                  <a:pt x="f37" y="f35"/>
                </a:lnTo>
                <a:lnTo>
                  <a:pt x="f37" y="f35"/>
                </a:lnTo>
                <a:cubicBezTo>
                  <a:pt x="f38" y="f35"/>
                  <a:pt x="f39" y="f33"/>
                  <a:pt x="f39" y="f32"/>
                </a:cubicBezTo>
                <a:lnTo>
                  <a:pt x="f39" y="f31"/>
                </a:lnTo>
                <a:lnTo>
                  <a:pt x="f39" y="f31"/>
                </a:lnTo>
                <a:cubicBezTo>
                  <a:pt x="f39" y="f30"/>
                  <a:pt x="f40" y="f25"/>
                  <a:pt x="f41" y="f25"/>
                </a:cubicBezTo>
                <a:lnTo>
                  <a:pt x="f42" y="f25"/>
                </a:lnTo>
                <a:lnTo>
                  <a:pt x="f42" y="f25"/>
                </a:lnTo>
                <a:cubicBezTo>
                  <a:pt x="f43" y="f25"/>
                  <a:pt x="f44" y="f23"/>
                  <a:pt x="f44" y="f22"/>
                </a:cubicBezTo>
                <a:lnTo>
                  <a:pt x="f44" y="f45"/>
                </a:lnTo>
                <a:lnTo>
                  <a:pt x="f44" y="f45"/>
                </a:lnTo>
                <a:cubicBezTo>
                  <a:pt x="f44" y="f46"/>
                  <a:pt x="f47" y="f19"/>
                  <a:pt x="f8" y="f9"/>
                </a:cubicBezTo>
              </a:path>
            </a:pathLst>
          </a:custGeom>
          <a:noFill/>
          <a:ln cap="flat">
            <a:noFill/>
            <a:prstDash val="solid"/>
          </a:ln>
          <a:effectLst>
            <a:outerShdw dist="22997" dir="5400000" algn="tl">
              <a:srgbClr val="000000">
                <a:alpha val="35000"/>
              </a:srgbClr>
            </a:outerShdw>
          </a:effectLst>
        </p:spPr>
        <p:txBody>
          <a:bodyPr vert="horz" wrap="none" lIns="91440" tIns="45720" rIns="91440" bIns="45720" anchor="ctr" anchorCtr="0" compatLnSpc="1">
            <a:noAutofit/>
          </a:bodyPr>
          <a:lstStyle/>
          <a:p>
            <a:pPr marL="0" marR="0" lvl="0" indent="0" algn="l" defTabSz="182843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000000"/>
              </a:solidFill>
              <a:uFillTx/>
              <a:latin typeface="Calibri"/>
            </a:endParaRPr>
          </a:p>
        </p:txBody>
      </p:sp>
      <p:sp>
        <p:nvSpPr>
          <p:cNvPr id="5" name="Freeform 3"/>
          <p:cNvSpPr/>
          <p:nvPr/>
        </p:nvSpPr>
        <p:spPr>
          <a:xfrm>
            <a:off x="15592421" y="2633664"/>
            <a:ext cx="2900367" cy="6646865"/>
          </a:xfrm>
          <a:custGeom>
            <a:avLst/>
            <a:gdLst>
              <a:gd name="f0" fmla="val 10800000"/>
              <a:gd name="f1" fmla="val 5400000"/>
              <a:gd name="f2" fmla="val 180"/>
              <a:gd name="f3" fmla="val w"/>
              <a:gd name="f4" fmla="val h"/>
              <a:gd name="f5" fmla="val 0"/>
              <a:gd name="f6" fmla="val 2453"/>
              <a:gd name="f7" fmla="val 5619"/>
              <a:gd name="f8" fmla="val 2323"/>
              <a:gd name="f9" fmla="val 621"/>
              <a:gd name="f10" fmla="val 1303"/>
              <a:gd name="f11" fmla="val 45"/>
              <a:gd name="f12" fmla="val 1223"/>
              <a:gd name="f13" fmla="val 1123"/>
              <a:gd name="f14" fmla="val 2"/>
              <a:gd name="f15" fmla="val 1045"/>
              <a:gd name="f16" fmla="val 50"/>
              <a:gd name="f17" fmla="val 121"/>
              <a:gd name="f18" fmla="val 620"/>
              <a:gd name="f19" fmla="val 46"/>
              <a:gd name="f20" fmla="val 666"/>
              <a:gd name="f21" fmla="val 748"/>
              <a:gd name="f22" fmla="val 836"/>
              <a:gd name="f23" fmla="val 5363"/>
              <a:gd name="f24" fmla="val 5504"/>
              <a:gd name="f25" fmla="val 114"/>
              <a:gd name="f26" fmla="val 5618"/>
              <a:gd name="f27" fmla="val 254"/>
              <a:gd name="f28" fmla="val 789"/>
              <a:gd name="f29" fmla="val 852"/>
              <a:gd name="f30" fmla="val 903"/>
              <a:gd name="f31" fmla="val 5566"/>
              <a:gd name="f32" fmla="val 5503"/>
              <a:gd name="f33" fmla="val 4985"/>
              <a:gd name="f34" fmla="val 4900"/>
              <a:gd name="f35" fmla="val 972"/>
              <a:gd name="f36" fmla="val 4832"/>
              <a:gd name="f37" fmla="val 1056"/>
              <a:gd name="f38" fmla="val 1396"/>
              <a:gd name="f39" fmla="val 1480"/>
              <a:gd name="f40" fmla="val 1549"/>
              <a:gd name="f41" fmla="val 1600"/>
              <a:gd name="f42" fmla="val 1663"/>
              <a:gd name="f43" fmla="val 2197"/>
              <a:gd name="f44" fmla="val 2338"/>
              <a:gd name="f45" fmla="val 2452"/>
              <a:gd name="f46" fmla="val 843"/>
              <a:gd name="f47" fmla="val 751"/>
              <a:gd name="f48" fmla="val 2402"/>
              <a:gd name="f49" fmla="val 667"/>
              <a:gd name="f50" fmla="+- 0 0 -90"/>
              <a:gd name="f51" fmla="*/ f3 1 2453"/>
              <a:gd name="f52" fmla="*/ f4 1 5619"/>
              <a:gd name="f53" fmla="val f5"/>
              <a:gd name="f54" fmla="val f6"/>
              <a:gd name="f55" fmla="val f7"/>
              <a:gd name="f56" fmla="*/ f50 f0 1"/>
              <a:gd name="f57" fmla="+- f55 0 f53"/>
              <a:gd name="f58" fmla="+- f54 0 f53"/>
              <a:gd name="f59" fmla="*/ f56 1 f2"/>
              <a:gd name="f60" fmla="*/ f58 1 2453"/>
              <a:gd name="f61" fmla="*/ f57 1 5619"/>
              <a:gd name="f62" fmla="*/ 2747104 f58 1"/>
              <a:gd name="f63" fmla="*/ 734600 f57 1"/>
              <a:gd name="f64" fmla="*/ 1540885 f58 1"/>
              <a:gd name="f65" fmla="*/ 53232 f57 1"/>
              <a:gd name="f66" fmla="*/ 1235783 f58 1"/>
              <a:gd name="f67" fmla="*/ 59147 f57 1"/>
              <a:gd name="f68" fmla="*/ 143091 f58 1"/>
              <a:gd name="f69" fmla="*/ 733417 f57 1"/>
              <a:gd name="f70" fmla="*/ 0 f58 1"/>
              <a:gd name="f71" fmla="*/ 988930 f57 1"/>
              <a:gd name="f72" fmla="*/ 6344054 f57 1"/>
              <a:gd name="f73" fmla="*/ 300372 f58 1"/>
              <a:gd name="f74" fmla="*/ 6645701 f57 1"/>
              <a:gd name="f75" fmla="*/ 933046 f58 1"/>
              <a:gd name="f76" fmla="*/ 1067858 f58 1"/>
              <a:gd name="f77" fmla="*/ 6509664 f57 1"/>
              <a:gd name="f78" fmla="*/ 5896906 f57 1"/>
              <a:gd name="f79" fmla="*/ 1248791 f58 1"/>
              <a:gd name="f80" fmla="*/ 5715918 f57 1"/>
              <a:gd name="f81" fmla="*/ 1650864 f58 1"/>
              <a:gd name="f82" fmla="*/ 1831797 f58 1"/>
              <a:gd name="f83" fmla="*/ 1966610 f58 1"/>
              <a:gd name="f84" fmla="*/ 2598101 f58 1"/>
              <a:gd name="f85" fmla="*/ 2899655 f58 1"/>
              <a:gd name="f86" fmla="*/ 997210 f57 1"/>
              <a:gd name="f87" fmla="+- f59 0 f1"/>
              <a:gd name="f88" fmla="*/ f62 1 2453"/>
              <a:gd name="f89" fmla="*/ f63 1 5619"/>
              <a:gd name="f90" fmla="*/ f64 1 2453"/>
              <a:gd name="f91" fmla="*/ f65 1 5619"/>
              <a:gd name="f92" fmla="*/ f66 1 2453"/>
              <a:gd name="f93" fmla="*/ f67 1 5619"/>
              <a:gd name="f94" fmla="*/ f68 1 2453"/>
              <a:gd name="f95" fmla="*/ f69 1 5619"/>
              <a:gd name="f96" fmla="*/ f70 1 2453"/>
              <a:gd name="f97" fmla="*/ f71 1 5619"/>
              <a:gd name="f98" fmla="*/ f72 1 5619"/>
              <a:gd name="f99" fmla="*/ f73 1 2453"/>
              <a:gd name="f100" fmla="*/ f74 1 5619"/>
              <a:gd name="f101" fmla="*/ f75 1 2453"/>
              <a:gd name="f102" fmla="*/ f76 1 2453"/>
              <a:gd name="f103" fmla="*/ f77 1 5619"/>
              <a:gd name="f104" fmla="*/ f78 1 5619"/>
              <a:gd name="f105" fmla="*/ f79 1 2453"/>
              <a:gd name="f106" fmla="*/ f80 1 5619"/>
              <a:gd name="f107" fmla="*/ f81 1 2453"/>
              <a:gd name="f108" fmla="*/ f82 1 2453"/>
              <a:gd name="f109" fmla="*/ f83 1 2453"/>
              <a:gd name="f110" fmla="*/ f84 1 2453"/>
              <a:gd name="f111" fmla="*/ f85 1 2453"/>
              <a:gd name="f112" fmla="*/ f86 1 5619"/>
              <a:gd name="f113" fmla="*/ 0 1 f60"/>
              <a:gd name="f114" fmla="*/ f54 1 f60"/>
              <a:gd name="f115" fmla="*/ 0 1 f61"/>
              <a:gd name="f116" fmla="*/ f55 1 f61"/>
              <a:gd name="f117" fmla="*/ f88 1 f60"/>
              <a:gd name="f118" fmla="*/ f89 1 f61"/>
              <a:gd name="f119" fmla="*/ f90 1 f60"/>
              <a:gd name="f120" fmla="*/ f91 1 f61"/>
              <a:gd name="f121" fmla="*/ f92 1 f60"/>
              <a:gd name="f122" fmla="*/ f93 1 f61"/>
              <a:gd name="f123" fmla="*/ f94 1 f60"/>
              <a:gd name="f124" fmla="*/ f95 1 f61"/>
              <a:gd name="f125" fmla="*/ f96 1 f60"/>
              <a:gd name="f126" fmla="*/ f97 1 f61"/>
              <a:gd name="f127" fmla="*/ f98 1 f61"/>
              <a:gd name="f128" fmla="*/ f99 1 f60"/>
              <a:gd name="f129" fmla="*/ f100 1 f61"/>
              <a:gd name="f130" fmla="*/ f101 1 f60"/>
              <a:gd name="f131" fmla="*/ f102 1 f60"/>
              <a:gd name="f132" fmla="*/ f103 1 f61"/>
              <a:gd name="f133" fmla="*/ f104 1 f61"/>
              <a:gd name="f134" fmla="*/ f105 1 f60"/>
              <a:gd name="f135" fmla="*/ f106 1 f61"/>
              <a:gd name="f136" fmla="*/ f107 1 f60"/>
              <a:gd name="f137" fmla="*/ f108 1 f60"/>
              <a:gd name="f138" fmla="*/ f109 1 f60"/>
              <a:gd name="f139" fmla="*/ f110 1 f60"/>
              <a:gd name="f140" fmla="*/ f111 1 f60"/>
              <a:gd name="f141" fmla="*/ f112 1 f61"/>
              <a:gd name="f142" fmla="*/ f113 f51 1"/>
              <a:gd name="f143" fmla="*/ f114 f51 1"/>
              <a:gd name="f144" fmla="*/ f116 f52 1"/>
              <a:gd name="f145" fmla="*/ f115 f52 1"/>
              <a:gd name="f146" fmla="*/ f117 f51 1"/>
              <a:gd name="f147" fmla="*/ f118 f52 1"/>
              <a:gd name="f148" fmla="*/ f119 f51 1"/>
              <a:gd name="f149" fmla="*/ f120 f52 1"/>
              <a:gd name="f150" fmla="*/ f121 f51 1"/>
              <a:gd name="f151" fmla="*/ f122 f52 1"/>
              <a:gd name="f152" fmla="*/ f123 f51 1"/>
              <a:gd name="f153" fmla="*/ f124 f52 1"/>
              <a:gd name="f154" fmla="*/ f125 f51 1"/>
              <a:gd name="f155" fmla="*/ f126 f52 1"/>
              <a:gd name="f156" fmla="*/ f127 f52 1"/>
              <a:gd name="f157" fmla="*/ f128 f51 1"/>
              <a:gd name="f158" fmla="*/ f129 f52 1"/>
              <a:gd name="f159" fmla="*/ f130 f51 1"/>
              <a:gd name="f160" fmla="*/ f131 f51 1"/>
              <a:gd name="f161" fmla="*/ f132 f52 1"/>
              <a:gd name="f162" fmla="*/ f133 f52 1"/>
              <a:gd name="f163" fmla="*/ f134 f51 1"/>
              <a:gd name="f164" fmla="*/ f135 f52 1"/>
              <a:gd name="f165" fmla="*/ f136 f51 1"/>
              <a:gd name="f166" fmla="*/ f137 f51 1"/>
              <a:gd name="f167" fmla="*/ f138 f51 1"/>
              <a:gd name="f168" fmla="*/ f139 f51 1"/>
              <a:gd name="f169" fmla="*/ f140 f51 1"/>
              <a:gd name="f170" fmla="*/ f141 f52 1"/>
            </a:gdLst>
            <a:ahLst/>
            <a:cxnLst>
              <a:cxn ang="3cd4">
                <a:pos x="hc" y="t"/>
              </a:cxn>
              <a:cxn ang="0">
                <a:pos x="r" y="vc"/>
              </a:cxn>
              <a:cxn ang="cd4">
                <a:pos x="hc" y="b"/>
              </a:cxn>
              <a:cxn ang="cd2">
                <a:pos x="l" y="vc"/>
              </a:cxn>
              <a:cxn ang="f87">
                <a:pos x="f146" y="f147"/>
              </a:cxn>
              <a:cxn ang="f87">
                <a:pos x="f148" y="f149"/>
              </a:cxn>
              <a:cxn ang="f87">
                <a:pos x="f148" y="f149"/>
              </a:cxn>
              <a:cxn ang="f87">
                <a:pos x="f150" y="f151"/>
              </a:cxn>
              <a:cxn ang="f87">
                <a:pos x="f152" y="f153"/>
              </a:cxn>
              <a:cxn ang="f87">
                <a:pos x="f152" y="f153"/>
              </a:cxn>
              <a:cxn ang="f87">
                <a:pos x="f154" y="f155"/>
              </a:cxn>
              <a:cxn ang="f87">
                <a:pos x="f154" y="f156"/>
              </a:cxn>
              <a:cxn ang="f87">
                <a:pos x="f154" y="f156"/>
              </a:cxn>
              <a:cxn ang="f87">
                <a:pos x="f157" y="f158"/>
              </a:cxn>
              <a:cxn ang="f87">
                <a:pos x="f159" y="f158"/>
              </a:cxn>
              <a:cxn ang="f87">
                <a:pos x="f159" y="f158"/>
              </a:cxn>
              <a:cxn ang="f87">
                <a:pos x="f160" y="f161"/>
              </a:cxn>
              <a:cxn ang="f87">
                <a:pos x="f160" y="f162"/>
              </a:cxn>
              <a:cxn ang="f87">
                <a:pos x="f160" y="f162"/>
              </a:cxn>
              <a:cxn ang="f87">
                <a:pos x="f163" y="f164"/>
              </a:cxn>
              <a:cxn ang="f87">
                <a:pos x="f165" y="f164"/>
              </a:cxn>
              <a:cxn ang="f87">
                <a:pos x="f165" y="f164"/>
              </a:cxn>
              <a:cxn ang="f87">
                <a:pos x="f166" y="f162"/>
              </a:cxn>
              <a:cxn ang="f87">
                <a:pos x="f166" y="f161"/>
              </a:cxn>
              <a:cxn ang="f87">
                <a:pos x="f166" y="f161"/>
              </a:cxn>
              <a:cxn ang="f87">
                <a:pos x="f167" y="f158"/>
              </a:cxn>
              <a:cxn ang="f87">
                <a:pos x="f168" y="f158"/>
              </a:cxn>
              <a:cxn ang="f87">
                <a:pos x="f168" y="f158"/>
              </a:cxn>
              <a:cxn ang="f87">
                <a:pos x="f169" y="f156"/>
              </a:cxn>
              <a:cxn ang="f87">
                <a:pos x="f169" y="f170"/>
              </a:cxn>
              <a:cxn ang="f87">
                <a:pos x="f169" y="f170"/>
              </a:cxn>
              <a:cxn ang="f87">
                <a:pos x="f146" y="f147"/>
              </a:cxn>
            </a:cxnLst>
            <a:rect l="f142" t="f145" r="f143" b="f144"/>
            <a:pathLst>
              <a:path w="2453" h="5619">
                <a:moveTo>
                  <a:pt x="f8" y="f9"/>
                </a:moveTo>
                <a:lnTo>
                  <a:pt x="f10" y="f11"/>
                </a:lnTo>
                <a:cubicBezTo>
                  <a:pt x="f12" y="f5"/>
                  <a:pt x="f13" y="f14"/>
                  <a:pt x="f15" y="f16"/>
                </a:cubicBezTo>
                <a:lnTo>
                  <a:pt x="f17" y="f18"/>
                </a:lnTo>
                <a:cubicBezTo>
                  <a:pt x="f19" y="f20"/>
                  <a:pt x="f5" y="f21"/>
                  <a:pt x="f5" y="f22"/>
                </a:cubicBezTo>
                <a:lnTo>
                  <a:pt x="f5" y="f23"/>
                </a:lnTo>
                <a:cubicBezTo>
                  <a:pt x="f5" y="f24"/>
                  <a:pt x="f25" y="f26"/>
                  <a:pt x="f27" y="f26"/>
                </a:cubicBezTo>
                <a:lnTo>
                  <a:pt x="f28" y="f26"/>
                </a:lnTo>
                <a:cubicBezTo>
                  <a:pt x="f29" y="f26"/>
                  <a:pt x="f30" y="f31"/>
                  <a:pt x="f30" y="f32"/>
                </a:cubicBezTo>
                <a:lnTo>
                  <a:pt x="f30" y="f33"/>
                </a:lnTo>
                <a:cubicBezTo>
                  <a:pt x="f30" y="f34"/>
                  <a:pt x="f35" y="f36"/>
                  <a:pt x="f37" y="f36"/>
                </a:cubicBezTo>
                <a:lnTo>
                  <a:pt x="f38" y="f36"/>
                </a:lnTo>
                <a:cubicBezTo>
                  <a:pt x="f39" y="f36"/>
                  <a:pt x="f40" y="f34"/>
                  <a:pt x="f40" y="f33"/>
                </a:cubicBezTo>
                <a:lnTo>
                  <a:pt x="f40" y="f32"/>
                </a:lnTo>
                <a:cubicBezTo>
                  <a:pt x="f40" y="f31"/>
                  <a:pt x="f41" y="f26"/>
                  <a:pt x="f42" y="f26"/>
                </a:cubicBezTo>
                <a:lnTo>
                  <a:pt x="f43" y="f26"/>
                </a:lnTo>
                <a:cubicBezTo>
                  <a:pt x="f44" y="f26"/>
                  <a:pt x="f45" y="f24"/>
                  <a:pt x="f45" y="f23"/>
                </a:cubicBezTo>
                <a:lnTo>
                  <a:pt x="f45" y="f46"/>
                </a:lnTo>
                <a:cubicBezTo>
                  <a:pt x="f45" y="f47"/>
                  <a:pt x="f48" y="f49"/>
                  <a:pt x="f8" y="f9"/>
                </a:cubicBezTo>
              </a:path>
            </a:pathLst>
          </a:custGeom>
          <a:noFill/>
          <a:ln cap="flat">
            <a:noFill/>
            <a:prstDash val="solid"/>
          </a:ln>
          <a:effectLst>
            <a:outerShdw dist="22997" dir="5400000" algn="tl">
              <a:srgbClr val="000000">
                <a:alpha val="35000"/>
              </a:srgbClr>
            </a:outerShdw>
          </a:effectLst>
        </p:spPr>
        <p:txBody>
          <a:bodyPr vert="horz" wrap="none" lIns="91440" tIns="45720" rIns="91440" bIns="45720" anchor="ctr" anchorCtr="0" compatLnSpc="1">
            <a:noAutofit/>
          </a:bodyPr>
          <a:lstStyle/>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606160"/>
              </a:solidFill>
              <a:uFillTx/>
              <a:latin typeface="Calibri" pitchFamily="34"/>
            </a:endParaRPr>
          </a:p>
        </p:txBody>
      </p:sp>
      <p:sp>
        <p:nvSpPr>
          <p:cNvPr id="6" name="TextBox 687"/>
          <p:cNvSpPr txBox="1"/>
          <p:nvPr/>
        </p:nvSpPr>
        <p:spPr>
          <a:xfrm>
            <a:off x="6440484" y="9840909"/>
            <a:ext cx="1358898" cy="585782"/>
          </a:xfrm>
          <a:prstGeom prst="rect">
            <a:avLst/>
          </a:prstGeom>
          <a:noFill/>
          <a:ln cap="flat">
            <a:noFill/>
          </a:ln>
          <a:effectLst>
            <a:outerShdw dist="22997" dir="5400000" algn="tl">
              <a:srgbClr val="000000">
                <a:alpha val="35000"/>
              </a:srgbClr>
            </a:outerShdw>
          </a:effectLst>
        </p:spPr>
        <p:txBody>
          <a:bodyPr vert="horz" wrap="none" lIns="91440" tIns="45720" rIns="91440" bIns="45720" anchor="t" anchorCtr="1" compatLnSpc="1">
            <a:spAutoFit/>
          </a:bodyPr>
          <a:lstStyle/>
          <a:p>
            <a:pPr marL="0" marR="0" lvl="0" indent="0" algn="ctr" defTabSz="1827208"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000000"/>
                </a:solidFill>
                <a:uFillTx/>
                <a:latin typeface="Muli"/>
                <a:ea typeface="Lato"/>
                <a:cs typeface="Lato"/>
              </a:rPr>
              <a:t>Library</a:t>
            </a:r>
          </a:p>
        </p:txBody>
      </p:sp>
      <p:sp>
        <p:nvSpPr>
          <p:cNvPr id="7" name="TextBox 687"/>
          <p:cNvSpPr txBox="1"/>
          <p:nvPr/>
        </p:nvSpPr>
        <p:spPr>
          <a:xfrm>
            <a:off x="13346116" y="9840909"/>
            <a:ext cx="2033589" cy="1570033"/>
          </a:xfrm>
          <a:prstGeom prst="rect">
            <a:avLst/>
          </a:prstGeom>
          <a:noFill/>
          <a:ln cap="flat">
            <a:noFill/>
          </a:ln>
          <a:effectLst>
            <a:outerShdw dist="22997" dir="5400000" algn="tl">
              <a:srgbClr val="000000">
                <a:alpha val="35000"/>
              </a:srgbClr>
            </a:outerShdw>
          </a:effectLst>
        </p:spPr>
        <p:txBody>
          <a:bodyPr vert="horz" wrap="none" lIns="91440" tIns="45720" rIns="91440" bIns="45720" anchor="t" anchorCtr="1" compatLnSpc="1">
            <a:spAutoFit/>
          </a:bodyPr>
          <a:lstStyle/>
          <a:p>
            <a:pPr marL="0" marR="0" lvl="0" indent="0" algn="ctr" defTabSz="1827208"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000000"/>
                </a:solidFill>
                <a:uFillTx/>
                <a:latin typeface="Muli"/>
                <a:ea typeface="Lato"/>
                <a:cs typeface="Lato"/>
              </a:rPr>
              <a:t>Fast Food </a:t>
            </a:r>
          </a:p>
          <a:p>
            <a:pPr marL="0" marR="0" lvl="0" indent="0" algn="ctr" defTabSz="1827208"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000000"/>
                </a:solidFill>
                <a:uFillTx/>
                <a:latin typeface="Muli"/>
                <a:ea typeface="Lato"/>
                <a:cs typeface="Lato"/>
              </a:rPr>
              <a:t>Restaurant</a:t>
            </a:r>
          </a:p>
          <a:p>
            <a:pPr marL="0" marR="0" lvl="0" indent="0" algn="ctr" defTabSz="1827208"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200" b="1" i="0" u="none" strike="noStrike" kern="1200" cap="none" spc="0" baseline="0">
              <a:solidFill>
                <a:srgbClr val="000000"/>
              </a:solidFill>
              <a:uFillTx/>
              <a:latin typeface="Muli"/>
              <a:ea typeface="Lato"/>
              <a:cs typeface="Lato"/>
            </a:endParaRPr>
          </a:p>
        </p:txBody>
      </p:sp>
      <p:sp>
        <p:nvSpPr>
          <p:cNvPr id="8" name="TextBox 687"/>
          <p:cNvSpPr txBox="1"/>
          <p:nvPr/>
        </p:nvSpPr>
        <p:spPr>
          <a:xfrm>
            <a:off x="18880138" y="9815517"/>
            <a:ext cx="1314449" cy="585782"/>
          </a:xfrm>
          <a:prstGeom prst="rect">
            <a:avLst/>
          </a:prstGeom>
          <a:noFill/>
          <a:ln cap="flat">
            <a:noFill/>
          </a:ln>
          <a:effectLst>
            <a:outerShdw dist="22997" dir="5400000" algn="tl">
              <a:srgbClr val="000000">
                <a:alpha val="35000"/>
              </a:srgbClr>
            </a:outerShdw>
          </a:effectLst>
        </p:spPr>
        <p:txBody>
          <a:bodyPr vert="horz" wrap="none" lIns="91440" tIns="45720" rIns="91440" bIns="45720" anchor="t" anchorCtr="1" compatLnSpc="1">
            <a:spAutoFit/>
          </a:bodyPr>
          <a:lstStyle/>
          <a:p>
            <a:pPr marL="0" marR="0" lvl="0" indent="0" algn="ctr" defTabSz="1827208"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000000"/>
                </a:solidFill>
                <a:uFillTx/>
                <a:latin typeface="Muli"/>
                <a:ea typeface="Lato"/>
                <a:cs typeface="Lato"/>
              </a:rPr>
              <a:t>School</a:t>
            </a:r>
          </a:p>
        </p:txBody>
      </p:sp>
      <p:sp>
        <p:nvSpPr>
          <p:cNvPr id="9" name="TextBox 687"/>
          <p:cNvSpPr txBox="1"/>
          <p:nvPr/>
        </p:nvSpPr>
        <p:spPr>
          <a:xfrm>
            <a:off x="1084258" y="9713908"/>
            <a:ext cx="2328857" cy="584201"/>
          </a:xfrm>
          <a:prstGeom prst="rect">
            <a:avLst/>
          </a:prstGeom>
          <a:noFill/>
          <a:ln cap="flat">
            <a:noFill/>
          </a:ln>
          <a:effectLst>
            <a:outerShdw dist="22997" dir="5400000" algn="tl">
              <a:srgbClr val="000000">
                <a:alpha val="35000"/>
              </a:srgbClr>
            </a:outerShdw>
          </a:effectLst>
        </p:spPr>
        <p:txBody>
          <a:bodyPr vert="horz" wrap="none" lIns="91440" tIns="45720" rIns="91440" bIns="45720" anchor="t" anchorCtr="1" compatLnSpc="1">
            <a:spAutoFit/>
          </a:bodyPr>
          <a:lstStyle/>
          <a:p>
            <a:pPr marL="0" marR="0" lvl="0" indent="0" algn="ctr" defTabSz="1827208"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000000"/>
                </a:solidFill>
                <a:uFillTx/>
                <a:latin typeface="Muli"/>
                <a:ea typeface="Lato"/>
                <a:cs typeface="Lato"/>
              </a:rPr>
              <a:t>Coffee Shop </a:t>
            </a:r>
          </a:p>
        </p:txBody>
      </p:sp>
      <p:grpSp>
        <p:nvGrpSpPr>
          <p:cNvPr id="10" name="Grupo 4"/>
          <p:cNvGrpSpPr/>
          <p:nvPr/>
        </p:nvGrpSpPr>
        <p:grpSpPr>
          <a:xfrm>
            <a:off x="1400175" y="3314700"/>
            <a:ext cx="5868994" cy="5965829"/>
            <a:chOff x="1400175" y="3314700"/>
            <a:chExt cx="5868994" cy="5965829"/>
          </a:xfrm>
        </p:grpSpPr>
        <p:sp>
          <p:nvSpPr>
            <p:cNvPr id="11" name="TextBox 5"/>
            <p:cNvSpPr txBox="1"/>
            <p:nvPr/>
          </p:nvSpPr>
          <p:spPr>
            <a:xfrm>
              <a:off x="1536704" y="3314700"/>
              <a:ext cx="5732465" cy="1446215"/>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182843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8800" b="1" i="0" u="none" strike="noStrike" kern="1200" cap="none" spc="300" baseline="0">
                <a:solidFill>
                  <a:srgbClr val="000000"/>
                </a:solidFill>
                <a:uFillTx/>
                <a:latin typeface="Muli" pitchFamily="2"/>
                <a:ea typeface="Lato" pitchFamily="34"/>
                <a:cs typeface="Lato" pitchFamily="34"/>
              </a:endParaRPr>
            </a:p>
          </p:txBody>
        </p:sp>
        <p:sp>
          <p:nvSpPr>
            <p:cNvPr id="12" name="Subtitle 2"/>
            <p:cNvSpPr txBox="1"/>
            <p:nvPr/>
          </p:nvSpPr>
          <p:spPr>
            <a:xfrm>
              <a:off x="1400175" y="8578407"/>
              <a:ext cx="5180094" cy="702122"/>
            </a:xfrm>
            <a:prstGeom prst="rect">
              <a:avLst/>
            </a:prstGeom>
            <a:noFill/>
            <a:ln cap="flat">
              <a:noFill/>
            </a:ln>
            <a:effectLst>
              <a:outerShdw dist="22997" dir="5400000" algn="tl">
                <a:srgbClr val="000000">
                  <a:alpha val="35000"/>
                </a:srgbClr>
              </a:outerShdw>
            </a:effectLst>
          </p:spPr>
          <p:txBody>
            <a:bodyPr vert="horz" wrap="square" lIns="217435" tIns="108722" rIns="217435" bIns="108722" anchor="t" anchorCtr="1" compatLnSpc="1">
              <a:spAutoFit/>
            </a:bodyPr>
            <a:lstStyle/>
            <a:p>
              <a:pPr marL="685800" marR="0" lvl="0" indent="-685800" algn="ctr" defTabSz="1087441" rtl="0" fontAlgn="auto" hangingPunct="1">
                <a:lnSpc>
                  <a:spcPct val="120000"/>
                </a:lnSpc>
                <a:spcBef>
                  <a:spcPts val="700"/>
                </a:spcBef>
                <a:spcAft>
                  <a:spcPts val="0"/>
                </a:spcAft>
                <a:buSzPct val="100000"/>
                <a:buFont typeface="Arial" pitchFamily="34"/>
                <a:buChar char="•"/>
                <a:tabLst/>
                <a:defRPr sz="1800" b="0" i="0" u="none" strike="noStrike" kern="0" cap="none" spc="0" baseline="0">
                  <a:solidFill>
                    <a:srgbClr val="000000"/>
                  </a:solidFill>
                  <a:uFillTx/>
                </a:defRPr>
              </a:pPr>
              <a:endParaRPr lang="en-US" sz="2800" b="0" i="0" u="none" strike="noStrike" kern="1200" cap="none" spc="0" baseline="0">
                <a:solidFill>
                  <a:srgbClr val="000000"/>
                </a:solidFill>
                <a:uFillTx/>
                <a:latin typeface="Open Sans Light"/>
                <a:ea typeface="Open Sans Light"/>
                <a:cs typeface="Open Sans Light"/>
              </a:endParaRPr>
            </a:p>
          </p:txBody>
        </p:sp>
      </p:grpSp>
      <p:sp>
        <p:nvSpPr>
          <p:cNvPr id="13" name="Freeform 2"/>
          <p:cNvSpPr/>
          <p:nvPr/>
        </p:nvSpPr>
        <p:spPr>
          <a:xfrm>
            <a:off x="20415251" y="6435720"/>
            <a:ext cx="2901948" cy="2806695"/>
          </a:xfrm>
          <a:custGeom>
            <a:avLst/>
            <a:gdLst>
              <a:gd name="f0" fmla="val 10800000"/>
              <a:gd name="f1" fmla="val 5400000"/>
              <a:gd name="f2" fmla="val 180"/>
              <a:gd name="f3" fmla="val w"/>
              <a:gd name="f4" fmla="val h"/>
              <a:gd name="f5" fmla="val 0"/>
              <a:gd name="f6" fmla="val 2453"/>
              <a:gd name="f7" fmla="val 2373"/>
              <a:gd name="f8" fmla="val 2322"/>
              <a:gd name="f9" fmla="val 622"/>
              <a:gd name="f10" fmla="val 1303"/>
              <a:gd name="f11" fmla="val 46"/>
              <a:gd name="f12" fmla="val 1222"/>
              <a:gd name="f13" fmla="val 1124"/>
              <a:gd name="f14" fmla="val 2"/>
              <a:gd name="f15" fmla="val 1045"/>
              <a:gd name="f16" fmla="val 51"/>
              <a:gd name="f17" fmla="val 121"/>
              <a:gd name="f18" fmla="val 620"/>
              <a:gd name="f19" fmla="val 666"/>
              <a:gd name="f20" fmla="val 748"/>
              <a:gd name="f21" fmla="val 837"/>
              <a:gd name="f22" fmla="val 2117"/>
              <a:gd name="f23" fmla="val 2258"/>
              <a:gd name="f24" fmla="val 114"/>
              <a:gd name="f25" fmla="val 2372"/>
              <a:gd name="f26" fmla="val 254"/>
              <a:gd name="f27" fmla="val 789"/>
              <a:gd name="f28" fmla="val 852"/>
              <a:gd name="f29" fmla="val 904"/>
              <a:gd name="f30" fmla="val 2320"/>
              <a:gd name="f31" fmla="val 2257"/>
              <a:gd name="f32" fmla="val 1739"/>
              <a:gd name="f33" fmla="val 1654"/>
              <a:gd name="f34" fmla="val 972"/>
              <a:gd name="f35" fmla="val 1586"/>
              <a:gd name="f36" fmla="val 1056"/>
              <a:gd name="f37" fmla="val 1395"/>
              <a:gd name="f38" fmla="val 1480"/>
              <a:gd name="f39" fmla="val 1548"/>
              <a:gd name="f40" fmla="val 1599"/>
              <a:gd name="f41" fmla="val 1663"/>
              <a:gd name="f42" fmla="val 2197"/>
              <a:gd name="f43" fmla="val 2338"/>
              <a:gd name="f44" fmla="val 2452"/>
              <a:gd name="f45" fmla="val 843"/>
              <a:gd name="f46" fmla="val 752"/>
              <a:gd name="f47" fmla="val 2402"/>
              <a:gd name="f48" fmla="+- 0 0 -90"/>
              <a:gd name="f49" fmla="*/ f3 1 2453"/>
              <a:gd name="f50" fmla="*/ f4 1 2373"/>
              <a:gd name="f51" fmla="val f5"/>
              <a:gd name="f52" fmla="val f6"/>
              <a:gd name="f53" fmla="val f7"/>
              <a:gd name="f54" fmla="*/ f48 f0 1"/>
              <a:gd name="f55" fmla="+- f53 0 f51"/>
              <a:gd name="f56" fmla="+- f52 0 f51"/>
              <a:gd name="f57" fmla="*/ f54 1 f2"/>
              <a:gd name="f58" fmla="*/ f56 1 2453"/>
              <a:gd name="f59" fmla="*/ f55 1 2373"/>
              <a:gd name="f60" fmla="*/ 2322 f56 1"/>
              <a:gd name="f61" fmla="*/ 622 f55 1"/>
              <a:gd name="f62" fmla="*/ 1303 f56 1"/>
              <a:gd name="f63" fmla="*/ 46 f55 1"/>
              <a:gd name="f64" fmla="*/ 1045 f56 1"/>
              <a:gd name="f65" fmla="*/ 51 f55 1"/>
              <a:gd name="f66" fmla="*/ 121 f56 1"/>
              <a:gd name="f67" fmla="*/ 620 f55 1"/>
              <a:gd name="f68" fmla="*/ 0 f56 1"/>
              <a:gd name="f69" fmla="*/ 837 f55 1"/>
              <a:gd name="f70" fmla="*/ 2117 f55 1"/>
              <a:gd name="f71" fmla="*/ 254 f56 1"/>
              <a:gd name="f72" fmla="*/ 2372 f55 1"/>
              <a:gd name="f73" fmla="*/ 789 f56 1"/>
              <a:gd name="f74" fmla="*/ 904 f56 1"/>
              <a:gd name="f75" fmla="*/ 2257 f55 1"/>
              <a:gd name="f76" fmla="*/ 1739 f55 1"/>
              <a:gd name="f77" fmla="*/ 1056 f56 1"/>
              <a:gd name="f78" fmla="*/ 1586 f55 1"/>
              <a:gd name="f79" fmla="*/ 1395 f56 1"/>
              <a:gd name="f80" fmla="*/ 1548 f56 1"/>
              <a:gd name="f81" fmla="*/ 1663 f56 1"/>
              <a:gd name="f82" fmla="*/ 2197 f56 1"/>
              <a:gd name="f83" fmla="*/ 2452 f56 1"/>
              <a:gd name="f84" fmla="*/ 843 f55 1"/>
              <a:gd name="f85" fmla="+- f57 0 f1"/>
              <a:gd name="f86" fmla="*/ f60 1 2453"/>
              <a:gd name="f87" fmla="*/ f61 1 2373"/>
              <a:gd name="f88" fmla="*/ f62 1 2453"/>
              <a:gd name="f89" fmla="*/ f63 1 2373"/>
              <a:gd name="f90" fmla="*/ f64 1 2453"/>
              <a:gd name="f91" fmla="*/ f65 1 2373"/>
              <a:gd name="f92" fmla="*/ f66 1 2453"/>
              <a:gd name="f93" fmla="*/ f67 1 2373"/>
              <a:gd name="f94" fmla="*/ f68 1 2453"/>
              <a:gd name="f95" fmla="*/ f69 1 2373"/>
              <a:gd name="f96" fmla="*/ f70 1 2373"/>
              <a:gd name="f97" fmla="*/ f71 1 2453"/>
              <a:gd name="f98" fmla="*/ f72 1 2373"/>
              <a:gd name="f99" fmla="*/ f73 1 2453"/>
              <a:gd name="f100" fmla="*/ f74 1 2453"/>
              <a:gd name="f101" fmla="*/ f75 1 2373"/>
              <a:gd name="f102" fmla="*/ f76 1 2373"/>
              <a:gd name="f103" fmla="*/ f77 1 2453"/>
              <a:gd name="f104" fmla="*/ f78 1 2373"/>
              <a:gd name="f105" fmla="*/ f79 1 2453"/>
              <a:gd name="f106" fmla="*/ f80 1 2453"/>
              <a:gd name="f107" fmla="*/ f81 1 2453"/>
              <a:gd name="f108" fmla="*/ f82 1 2453"/>
              <a:gd name="f109" fmla="*/ f83 1 2453"/>
              <a:gd name="f110" fmla="*/ f84 1 2373"/>
              <a:gd name="f111" fmla="*/ 0 1 f58"/>
              <a:gd name="f112" fmla="*/ f52 1 f58"/>
              <a:gd name="f113" fmla="*/ 0 1 f59"/>
              <a:gd name="f114" fmla="*/ f53 1 f59"/>
              <a:gd name="f115" fmla="*/ f86 1 f58"/>
              <a:gd name="f116" fmla="*/ f87 1 f59"/>
              <a:gd name="f117" fmla="*/ f88 1 f58"/>
              <a:gd name="f118" fmla="*/ f89 1 f59"/>
              <a:gd name="f119" fmla="*/ f90 1 f58"/>
              <a:gd name="f120" fmla="*/ f91 1 f59"/>
              <a:gd name="f121" fmla="*/ f92 1 f58"/>
              <a:gd name="f122" fmla="*/ f93 1 f59"/>
              <a:gd name="f123" fmla="*/ f94 1 f58"/>
              <a:gd name="f124" fmla="*/ f95 1 f59"/>
              <a:gd name="f125" fmla="*/ f96 1 f59"/>
              <a:gd name="f126" fmla="*/ f97 1 f58"/>
              <a:gd name="f127" fmla="*/ f98 1 f59"/>
              <a:gd name="f128" fmla="*/ f99 1 f58"/>
              <a:gd name="f129" fmla="*/ f100 1 f58"/>
              <a:gd name="f130" fmla="*/ f101 1 f59"/>
              <a:gd name="f131" fmla="*/ f102 1 f59"/>
              <a:gd name="f132" fmla="*/ f103 1 f58"/>
              <a:gd name="f133" fmla="*/ f104 1 f59"/>
              <a:gd name="f134" fmla="*/ f105 1 f58"/>
              <a:gd name="f135" fmla="*/ f106 1 f58"/>
              <a:gd name="f136" fmla="*/ f107 1 f58"/>
              <a:gd name="f137" fmla="*/ f108 1 f58"/>
              <a:gd name="f138" fmla="*/ f109 1 f58"/>
              <a:gd name="f139" fmla="*/ f110 1 f59"/>
              <a:gd name="f140" fmla="*/ f111 f49 1"/>
              <a:gd name="f141" fmla="*/ f112 f49 1"/>
              <a:gd name="f142" fmla="*/ f114 f50 1"/>
              <a:gd name="f143" fmla="*/ f113 f50 1"/>
              <a:gd name="f144" fmla="*/ f115 f49 1"/>
              <a:gd name="f145" fmla="*/ f116 f50 1"/>
              <a:gd name="f146" fmla="*/ f117 f49 1"/>
              <a:gd name="f147" fmla="*/ f118 f50 1"/>
              <a:gd name="f148" fmla="*/ f119 f49 1"/>
              <a:gd name="f149" fmla="*/ f120 f50 1"/>
              <a:gd name="f150" fmla="*/ f121 f49 1"/>
              <a:gd name="f151" fmla="*/ f122 f50 1"/>
              <a:gd name="f152" fmla="*/ f123 f49 1"/>
              <a:gd name="f153" fmla="*/ f124 f50 1"/>
              <a:gd name="f154" fmla="*/ f125 f50 1"/>
              <a:gd name="f155" fmla="*/ f126 f49 1"/>
              <a:gd name="f156" fmla="*/ f127 f50 1"/>
              <a:gd name="f157" fmla="*/ f128 f49 1"/>
              <a:gd name="f158" fmla="*/ f129 f49 1"/>
              <a:gd name="f159" fmla="*/ f130 f50 1"/>
              <a:gd name="f160" fmla="*/ f131 f50 1"/>
              <a:gd name="f161" fmla="*/ f132 f49 1"/>
              <a:gd name="f162" fmla="*/ f133 f50 1"/>
              <a:gd name="f163" fmla="*/ f134 f49 1"/>
              <a:gd name="f164" fmla="*/ f135 f49 1"/>
              <a:gd name="f165" fmla="*/ f136 f49 1"/>
              <a:gd name="f166" fmla="*/ f137 f49 1"/>
              <a:gd name="f167" fmla="*/ f138 f49 1"/>
              <a:gd name="f168" fmla="*/ f139 f50 1"/>
            </a:gdLst>
            <a:ahLst/>
            <a:cxnLst>
              <a:cxn ang="3cd4">
                <a:pos x="hc" y="t"/>
              </a:cxn>
              <a:cxn ang="0">
                <a:pos x="r" y="vc"/>
              </a:cxn>
              <a:cxn ang="cd4">
                <a:pos x="hc" y="b"/>
              </a:cxn>
              <a:cxn ang="cd2">
                <a:pos x="l" y="vc"/>
              </a:cxn>
              <a:cxn ang="f85">
                <a:pos x="f144" y="f145"/>
              </a:cxn>
              <a:cxn ang="f85">
                <a:pos x="f146" y="f147"/>
              </a:cxn>
              <a:cxn ang="f85">
                <a:pos x="f146" y="f147"/>
              </a:cxn>
              <a:cxn ang="f85">
                <a:pos x="f148" y="f149"/>
              </a:cxn>
              <a:cxn ang="f85">
                <a:pos x="f150" y="f151"/>
              </a:cxn>
              <a:cxn ang="f85">
                <a:pos x="f150" y="f151"/>
              </a:cxn>
              <a:cxn ang="f85">
                <a:pos x="f152" y="f153"/>
              </a:cxn>
              <a:cxn ang="f85">
                <a:pos x="f152" y="f154"/>
              </a:cxn>
              <a:cxn ang="f85">
                <a:pos x="f152" y="f154"/>
              </a:cxn>
              <a:cxn ang="f85">
                <a:pos x="f155" y="f156"/>
              </a:cxn>
              <a:cxn ang="f85">
                <a:pos x="f157" y="f156"/>
              </a:cxn>
              <a:cxn ang="f85">
                <a:pos x="f157" y="f156"/>
              </a:cxn>
              <a:cxn ang="f85">
                <a:pos x="f158" y="f159"/>
              </a:cxn>
              <a:cxn ang="f85">
                <a:pos x="f158" y="f160"/>
              </a:cxn>
              <a:cxn ang="f85">
                <a:pos x="f158" y="f160"/>
              </a:cxn>
              <a:cxn ang="f85">
                <a:pos x="f161" y="f162"/>
              </a:cxn>
              <a:cxn ang="f85">
                <a:pos x="f163" y="f162"/>
              </a:cxn>
              <a:cxn ang="f85">
                <a:pos x="f163" y="f162"/>
              </a:cxn>
              <a:cxn ang="f85">
                <a:pos x="f164" y="f160"/>
              </a:cxn>
              <a:cxn ang="f85">
                <a:pos x="f164" y="f159"/>
              </a:cxn>
              <a:cxn ang="f85">
                <a:pos x="f164" y="f159"/>
              </a:cxn>
              <a:cxn ang="f85">
                <a:pos x="f165" y="f156"/>
              </a:cxn>
              <a:cxn ang="f85">
                <a:pos x="f166" y="f156"/>
              </a:cxn>
              <a:cxn ang="f85">
                <a:pos x="f166" y="f156"/>
              </a:cxn>
              <a:cxn ang="f85">
                <a:pos x="f167" y="f154"/>
              </a:cxn>
              <a:cxn ang="f85">
                <a:pos x="f167" y="f168"/>
              </a:cxn>
              <a:cxn ang="f85">
                <a:pos x="f167" y="f168"/>
              </a:cxn>
              <a:cxn ang="f85">
                <a:pos x="f144" y="f145"/>
              </a:cxn>
            </a:cxnLst>
            <a:rect l="f140" t="f143" r="f141" b="f142"/>
            <a:pathLst>
              <a:path w="2453" h="2373">
                <a:moveTo>
                  <a:pt x="f8" y="f9"/>
                </a:moveTo>
                <a:lnTo>
                  <a:pt x="f10" y="f11"/>
                </a:lnTo>
                <a:lnTo>
                  <a:pt x="f10" y="f11"/>
                </a:lnTo>
                <a:cubicBezTo>
                  <a:pt x="f12" y="f5"/>
                  <a:pt x="f13" y="f14"/>
                  <a:pt x="f15" y="f16"/>
                </a:cubicBezTo>
                <a:lnTo>
                  <a:pt x="f17" y="f18"/>
                </a:lnTo>
                <a:lnTo>
                  <a:pt x="f17" y="f18"/>
                </a:lnTo>
                <a:cubicBezTo>
                  <a:pt x="f11" y="f19"/>
                  <a:pt x="f5" y="f20"/>
                  <a:pt x="f5" y="f21"/>
                </a:cubicBezTo>
                <a:lnTo>
                  <a:pt x="f5" y="f22"/>
                </a:lnTo>
                <a:lnTo>
                  <a:pt x="f5" y="f22"/>
                </a:lnTo>
                <a:cubicBezTo>
                  <a:pt x="f5" y="f23"/>
                  <a:pt x="f24" y="f25"/>
                  <a:pt x="f26" y="f25"/>
                </a:cubicBezTo>
                <a:lnTo>
                  <a:pt x="f27" y="f25"/>
                </a:lnTo>
                <a:lnTo>
                  <a:pt x="f27" y="f25"/>
                </a:lnTo>
                <a:cubicBezTo>
                  <a:pt x="f28" y="f25"/>
                  <a:pt x="f29" y="f30"/>
                  <a:pt x="f29" y="f31"/>
                </a:cubicBezTo>
                <a:lnTo>
                  <a:pt x="f29" y="f32"/>
                </a:lnTo>
                <a:lnTo>
                  <a:pt x="f29" y="f32"/>
                </a:lnTo>
                <a:cubicBezTo>
                  <a:pt x="f29" y="f33"/>
                  <a:pt x="f34" y="f35"/>
                  <a:pt x="f36" y="f35"/>
                </a:cubicBezTo>
                <a:lnTo>
                  <a:pt x="f37" y="f35"/>
                </a:lnTo>
                <a:lnTo>
                  <a:pt x="f37" y="f35"/>
                </a:lnTo>
                <a:cubicBezTo>
                  <a:pt x="f38" y="f35"/>
                  <a:pt x="f39" y="f33"/>
                  <a:pt x="f39" y="f32"/>
                </a:cubicBezTo>
                <a:lnTo>
                  <a:pt x="f39" y="f31"/>
                </a:lnTo>
                <a:lnTo>
                  <a:pt x="f39" y="f31"/>
                </a:lnTo>
                <a:cubicBezTo>
                  <a:pt x="f39" y="f30"/>
                  <a:pt x="f40" y="f25"/>
                  <a:pt x="f41" y="f25"/>
                </a:cubicBezTo>
                <a:lnTo>
                  <a:pt x="f42" y="f25"/>
                </a:lnTo>
                <a:lnTo>
                  <a:pt x="f42" y="f25"/>
                </a:lnTo>
                <a:cubicBezTo>
                  <a:pt x="f43" y="f25"/>
                  <a:pt x="f44" y="f23"/>
                  <a:pt x="f44" y="f22"/>
                </a:cubicBezTo>
                <a:lnTo>
                  <a:pt x="f44" y="f45"/>
                </a:lnTo>
                <a:lnTo>
                  <a:pt x="f44" y="f45"/>
                </a:lnTo>
                <a:cubicBezTo>
                  <a:pt x="f44" y="f46"/>
                  <a:pt x="f47" y="f19"/>
                  <a:pt x="f8" y="f9"/>
                </a:cubicBezTo>
              </a:path>
            </a:pathLst>
          </a:custGeom>
          <a:noFill/>
          <a:ln cap="flat">
            <a:noFill/>
            <a:prstDash val="solid"/>
          </a:ln>
          <a:effectLst>
            <a:outerShdw dist="22997" dir="5400000" algn="tl">
              <a:srgbClr val="000000">
                <a:alpha val="35000"/>
              </a:srgbClr>
            </a:outerShdw>
          </a:effectLst>
        </p:spPr>
        <p:txBody>
          <a:bodyPr vert="horz" wrap="none" lIns="91440" tIns="45720" rIns="91440" bIns="45720" anchor="ctr" anchorCtr="0" compatLnSpc="1">
            <a:noAutofit/>
          </a:bodyPr>
          <a:lstStyle/>
          <a:p>
            <a:pPr marL="0" marR="0" lvl="0" indent="0" algn="l" defTabSz="182843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000000"/>
              </a:solidFill>
              <a:uFillTx/>
              <a:latin typeface="Calibri"/>
            </a:endParaRPr>
          </a:p>
        </p:txBody>
      </p:sp>
      <p:sp>
        <p:nvSpPr>
          <p:cNvPr id="14" name="TextBox 9"/>
          <p:cNvSpPr txBox="1"/>
          <p:nvPr/>
        </p:nvSpPr>
        <p:spPr>
          <a:xfrm>
            <a:off x="2248692" y="1035146"/>
            <a:ext cx="19696907" cy="2677655"/>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1827208"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6600" b="0" i="0" u="none" strike="noStrike" kern="1200" cap="none" spc="0" baseline="0">
                <a:solidFill>
                  <a:srgbClr val="000000"/>
                </a:solidFill>
                <a:uFillTx/>
                <a:latin typeface="Calibri" pitchFamily="34"/>
              </a:rPr>
              <a:t>Some Options for Getting Connected in your Community</a:t>
            </a:r>
          </a:p>
          <a:p>
            <a:pPr marL="0" marR="0" lvl="0" indent="0" algn="l" defTabSz="1827208"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6600" b="0" i="0" u="none" strike="noStrike" kern="1200" cap="none" spc="0" baseline="0">
                <a:solidFill>
                  <a:srgbClr val="000000"/>
                </a:solidFill>
                <a:uFillTx/>
                <a:latin typeface="Calibri" pitchFamily="34"/>
              </a:rPr>
              <a:t>if you are not Connected at Home</a:t>
            </a:r>
          </a:p>
          <a:p>
            <a:pPr marL="0" marR="0" lvl="0" indent="0" algn="l" defTabSz="1827208"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000000"/>
              </a:solidFill>
              <a:uFillTx/>
              <a:latin typeface="Calibri" pitchFamily="34"/>
            </a:endParaRPr>
          </a:p>
        </p:txBody>
      </p:sp>
      <p:sp>
        <p:nvSpPr>
          <p:cNvPr id="15" name="TextBox 687"/>
          <p:cNvSpPr txBox="1"/>
          <p:nvPr/>
        </p:nvSpPr>
        <p:spPr>
          <a:xfrm>
            <a:off x="11431591" y="9840909"/>
            <a:ext cx="1417640" cy="585782"/>
          </a:xfrm>
          <a:prstGeom prst="rect">
            <a:avLst/>
          </a:prstGeom>
          <a:noFill/>
          <a:ln cap="flat">
            <a:noFill/>
          </a:ln>
          <a:effectLst>
            <a:outerShdw dist="22997" dir="5400000" algn="tl">
              <a:srgbClr val="000000">
                <a:alpha val="35000"/>
              </a:srgbClr>
            </a:outerShdw>
          </a:effectLst>
        </p:spPr>
        <p:txBody>
          <a:bodyPr vert="horz" wrap="none" lIns="91440" tIns="45720" rIns="91440" bIns="45720" anchor="t" anchorCtr="1" compatLnSpc="1">
            <a:spAutoFit/>
          </a:bodyPr>
          <a:lstStyle/>
          <a:p>
            <a:pPr marL="0" marR="0" lvl="0" indent="0" algn="ctr" defTabSz="1827208"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000000"/>
                </a:solidFill>
                <a:uFillTx/>
                <a:latin typeface="Muli"/>
                <a:ea typeface="Lato"/>
                <a:cs typeface="Lato"/>
              </a:rPr>
              <a:t>Lifeline</a:t>
            </a:r>
          </a:p>
        </p:txBody>
      </p:sp>
      <p:sp>
        <p:nvSpPr>
          <p:cNvPr id="16" name="Freeform 1"/>
          <p:cNvSpPr/>
          <p:nvPr/>
        </p:nvSpPr>
        <p:spPr>
          <a:xfrm>
            <a:off x="5654677" y="3841751"/>
            <a:ext cx="2900367" cy="5597527"/>
          </a:xfrm>
          <a:custGeom>
            <a:avLst/>
            <a:gdLst>
              <a:gd name="f0" fmla="val 10800000"/>
              <a:gd name="f1" fmla="val 5400000"/>
              <a:gd name="f2" fmla="val 180"/>
              <a:gd name="f3" fmla="val w"/>
              <a:gd name="f4" fmla="val h"/>
              <a:gd name="f5" fmla="val 0"/>
              <a:gd name="f6" fmla="val 2452"/>
              <a:gd name="f7" fmla="val 4730"/>
              <a:gd name="f8" fmla="val 2322"/>
              <a:gd name="f9" fmla="val 622"/>
              <a:gd name="f10" fmla="val 1303"/>
              <a:gd name="f11" fmla="val 46"/>
              <a:gd name="f12" fmla="val 1223"/>
              <a:gd name="f13" fmla="val 1124"/>
              <a:gd name="f14" fmla="val 2"/>
              <a:gd name="f15" fmla="val 1045"/>
              <a:gd name="f16" fmla="val 50"/>
              <a:gd name="f17" fmla="val 120"/>
              <a:gd name="f18" fmla="val 620"/>
              <a:gd name="f19" fmla="val 666"/>
              <a:gd name="f20" fmla="val 748"/>
              <a:gd name="f21" fmla="val 836"/>
              <a:gd name="f22" fmla="val 4474"/>
              <a:gd name="f23" fmla="val 4615"/>
              <a:gd name="f24" fmla="val 114"/>
              <a:gd name="f25" fmla="val 4729"/>
              <a:gd name="f26" fmla="val 254"/>
              <a:gd name="f27" fmla="val 788"/>
              <a:gd name="f28" fmla="val 852"/>
              <a:gd name="f29" fmla="val 903"/>
              <a:gd name="f30" fmla="val 4677"/>
              <a:gd name="f31" fmla="val 4614"/>
              <a:gd name="f32" fmla="val 4096"/>
              <a:gd name="f33" fmla="val 4011"/>
              <a:gd name="f34" fmla="val 972"/>
              <a:gd name="f35" fmla="val 3943"/>
              <a:gd name="f36" fmla="val 1056"/>
              <a:gd name="f37" fmla="val 1395"/>
              <a:gd name="f38" fmla="val 1480"/>
              <a:gd name="f39" fmla="val 1548"/>
              <a:gd name="f40" fmla="val 1599"/>
              <a:gd name="f41" fmla="val 1663"/>
              <a:gd name="f42" fmla="val 2197"/>
              <a:gd name="f43" fmla="val 2337"/>
              <a:gd name="f44" fmla="val 2451"/>
              <a:gd name="f45" fmla="val 843"/>
              <a:gd name="f46" fmla="val 751"/>
              <a:gd name="f47" fmla="val 2402"/>
              <a:gd name="f48" fmla="+- 0 0 -90"/>
              <a:gd name="f49" fmla="*/ f3 1 2452"/>
              <a:gd name="f50" fmla="*/ f4 1 4730"/>
              <a:gd name="f51" fmla="val f5"/>
              <a:gd name="f52" fmla="val f6"/>
              <a:gd name="f53" fmla="val f7"/>
              <a:gd name="f54" fmla="*/ f48 f0 1"/>
              <a:gd name="f55" fmla="+- f53 0 f51"/>
              <a:gd name="f56" fmla="+- f52 0 f51"/>
              <a:gd name="f57" fmla="*/ f54 1 f2"/>
              <a:gd name="f58" fmla="*/ f56 1 2452"/>
              <a:gd name="f59" fmla="*/ f55 1 4730"/>
              <a:gd name="f60" fmla="*/ 2747042 f56 1"/>
              <a:gd name="f61" fmla="*/ 736169 f55 1"/>
              <a:gd name="f62" fmla="*/ 1541514 f56 1"/>
              <a:gd name="f63" fmla="*/ 54443 f55 1"/>
              <a:gd name="f64" fmla="*/ 1236287 f56 1"/>
              <a:gd name="f65" fmla="*/ 59178 f55 1"/>
              <a:gd name="f66" fmla="*/ 141966 f56 1"/>
              <a:gd name="f67" fmla="*/ 733802 f55 1"/>
              <a:gd name="f68" fmla="*/ 0 f56 1"/>
              <a:gd name="f69" fmla="*/ 989449 f55 1"/>
              <a:gd name="f70" fmla="*/ 5295210 f55 1"/>
              <a:gd name="f71" fmla="*/ 300495 f56 1"/>
              <a:gd name="f72" fmla="*/ 5597015 f55 1"/>
              <a:gd name="f73" fmla="*/ 932243 f56 1"/>
              <a:gd name="f74" fmla="*/ 1068294 f56 1"/>
              <a:gd name="f75" fmla="*/ 5460907 f55 1"/>
              <a:gd name="f76" fmla="*/ 4847827 f55 1"/>
              <a:gd name="f77" fmla="*/ 1249301 f56 1"/>
              <a:gd name="f78" fmla="*/ 4666744 f55 1"/>
              <a:gd name="f79" fmla="*/ 1650354 f56 1"/>
              <a:gd name="f80" fmla="*/ 1831361 f56 1"/>
              <a:gd name="f81" fmla="*/ 1967412 f56 1"/>
              <a:gd name="f82" fmla="*/ 2599160 f56 1"/>
              <a:gd name="f83" fmla="*/ 2899655 f56 1"/>
              <a:gd name="f84" fmla="*/ 997734 f55 1"/>
              <a:gd name="f85" fmla="+- f57 0 f1"/>
              <a:gd name="f86" fmla="*/ f60 1 2452"/>
              <a:gd name="f87" fmla="*/ f61 1 4730"/>
              <a:gd name="f88" fmla="*/ f62 1 2452"/>
              <a:gd name="f89" fmla="*/ f63 1 4730"/>
              <a:gd name="f90" fmla="*/ f64 1 2452"/>
              <a:gd name="f91" fmla="*/ f65 1 4730"/>
              <a:gd name="f92" fmla="*/ f66 1 2452"/>
              <a:gd name="f93" fmla="*/ f67 1 4730"/>
              <a:gd name="f94" fmla="*/ f68 1 2452"/>
              <a:gd name="f95" fmla="*/ f69 1 4730"/>
              <a:gd name="f96" fmla="*/ f70 1 4730"/>
              <a:gd name="f97" fmla="*/ f71 1 2452"/>
              <a:gd name="f98" fmla="*/ f72 1 4730"/>
              <a:gd name="f99" fmla="*/ f73 1 2452"/>
              <a:gd name="f100" fmla="*/ f74 1 2452"/>
              <a:gd name="f101" fmla="*/ f75 1 4730"/>
              <a:gd name="f102" fmla="*/ f76 1 4730"/>
              <a:gd name="f103" fmla="*/ f77 1 2452"/>
              <a:gd name="f104" fmla="*/ f78 1 4730"/>
              <a:gd name="f105" fmla="*/ f79 1 2452"/>
              <a:gd name="f106" fmla="*/ f80 1 2452"/>
              <a:gd name="f107" fmla="*/ f81 1 2452"/>
              <a:gd name="f108" fmla="*/ f82 1 2452"/>
              <a:gd name="f109" fmla="*/ f83 1 2452"/>
              <a:gd name="f110" fmla="*/ f84 1 4730"/>
              <a:gd name="f111" fmla="*/ 0 1 f58"/>
              <a:gd name="f112" fmla="*/ f52 1 f58"/>
              <a:gd name="f113" fmla="*/ 0 1 f59"/>
              <a:gd name="f114" fmla="*/ f53 1 f59"/>
              <a:gd name="f115" fmla="*/ f86 1 f58"/>
              <a:gd name="f116" fmla="*/ f87 1 f59"/>
              <a:gd name="f117" fmla="*/ f88 1 f58"/>
              <a:gd name="f118" fmla="*/ f89 1 f59"/>
              <a:gd name="f119" fmla="*/ f90 1 f58"/>
              <a:gd name="f120" fmla="*/ f91 1 f59"/>
              <a:gd name="f121" fmla="*/ f92 1 f58"/>
              <a:gd name="f122" fmla="*/ f93 1 f59"/>
              <a:gd name="f123" fmla="*/ f94 1 f58"/>
              <a:gd name="f124" fmla="*/ f95 1 f59"/>
              <a:gd name="f125" fmla="*/ f96 1 f59"/>
              <a:gd name="f126" fmla="*/ f97 1 f58"/>
              <a:gd name="f127" fmla="*/ f98 1 f59"/>
              <a:gd name="f128" fmla="*/ f99 1 f58"/>
              <a:gd name="f129" fmla="*/ f100 1 f58"/>
              <a:gd name="f130" fmla="*/ f101 1 f59"/>
              <a:gd name="f131" fmla="*/ f102 1 f59"/>
              <a:gd name="f132" fmla="*/ f103 1 f58"/>
              <a:gd name="f133" fmla="*/ f104 1 f59"/>
              <a:gd name="f134" fmla="*/ f105 1 f58"/>
              <a:gd name="f135" fmla="*/ f106 1 f58"/>
              <a:gd name="f136" fmla="*/ f107 1 f58"/>
              <a:gd name="f137" fmla="*/ f108 1 f58"/>
              <a:gd name="f138" fmla="*/ f109 1 f58"/>
              <a:gd name="f139" fmla="*/ f110 1 f59"/>
              <a:gd name="f140" fmla="*/ f111 f49 1"/>
              <a:gd name="f141" fmla="*/ f112 f49 1"/>
              <a:gd name="f142" fmla="*/ f114 f50 1"/>
              <a:gd name="f143" fmla="*/ f113 f50 1"/>
              <a:gd name="f144" fmla="*/ f115 f49 1"/>
              <a:gd name="f145" fmla="*/ f116 f50 1"/>
              <a:gd name="f146" fmla="*/ f117 f49 1"/>
              <a:gd name="f147" fmla="*/ f118 f50 1"/>
              <a:gd name="f148" fmla="*/ f119 f49 1"/>
              <a:gd name="f149" fmla="*/ f120 f50 1"/>
              <a:gd name="f150" fmla="*/ f121 f49 1"/>
              <a:gd name="f151" fmla="*/ f122 f50 1"/>
              <a:gd name="f152" fmla="*/ f123 f49 1"/>
              <a:gd name="f153" fmla="*/ f124 f50 1"/>
              <a:gd name="f154" fmla="*/ f125 f50 1"/>
              <a:gd name="f155" fmla="*/ f126 f49 1"/>
              <a:gd name="f156" fmla="*/ f127 f50 1"/>
              <a:gd name="f157" fmla="*/ f128 f49 1"/>
              <a:gd name="f158" fmla="*/ f129 f49 1"/>
              <a:gd name="f159" fmla="*/ f130 f50 1"/>
              <a:gd name="f160" fmla="*/ f131 f50 1"/>
              <a:gd name="f161" fmla="*/ f132 f49 1"/>
              <a:gd name="f162" fmla="*/ f133 f50 1"/>
              <a:gd name="f163" fmla="*/ f134 f49 1"/>
              <a:gd name="f164" fmla="*/ f135 f49 1"/>
              <a:gd name="f165" fmla="*/ f136 f49 1"/>
              <a:gd name="f166" fmla="*/ f137 f49 1"/>
              <a:gd name="f167" fmla="*/ f138 f49 1"/>
              <a:gd name="f168" fmla="*/ f139 f50 1"/>
            </a:gdLst>
            <a:ahLst/>
            <a:cxnLst>
              <a:cxn ang="3cd4">
                <a:pos x="hc" y="t"/>
              </a:cxn>
              <a:cxn ang="0">
                <a:pos x="r" y="vc"/>
              </a:cxn>
              <a:cxn ang="cd4">
                <a:pos x="hc" y="b"/>
              </a:cxn>
              <a:cxn ang="cd2">
                <a:pos x="l" y="vc"/>
              </a:cxn>
              <a:cxn ang="f85">
                <a:pos x="f144" y="f145"/>
              </a:cxn>
              <a:cxn ang="f85">
                <a:pos x="f146" y="f147"/>
              </a:cxn>
              <a:cxn ang="f85">
                <a:pos x="f146" y="f147"/>
              </a:cxn>
              <a:cxn ang="f85">
                <a:pos x="f148" y="f149"/>
              </a:cxn>
              <a:cxn ang="f85">
                <a:pos x="f150" y="f151"/>
              </a:cxn>
              <a:cxn ang="f85">
                <a:pos x="f150" y="f151"/>
              </a:cxn>
              <a:cxn ang="f85">
                <a:pos x="f152" y="f153"/>
              </a:cxn>
              <a:cxn ang="f85">
                <a:pos x="f152" y="f154"/>
              </a:cxn>
              <a:cxn ang="f85">
                <a:pos x="f152" y="f154"/>
              </a:cxn>
              <a:cxn ang="f85">
                <a:pos x="f155" y="f156"/>
              </a:cxn>
              <a:cxn ang="f85">
                <a:pos x="f157" y="f156"/>
              </a:cxn>
              <a:cxn ang="f85">
                <a:pos x="f157" y="f156"/>
              </a:cxn>
              <a:cxn ang="f85">
                <a:pos x="f158" y="f159"/>
              </a:cxn>
              <a:cxn ang="f85">
                <a:pos x="f158" y="f160"/>
              </a:cxn>
              <a:cxn ang="f85">
                <a:pos x="f158" y="f160"/>
              </a:cxn>
              <a:cxn ang="f85">
                <a:pos x="f161" y="f162"/>
              </a:cxn>
              <a:cxn ang="f85">
                <a:pos x="f163" y="f162"/>
              </a:cxn>
              <a:cxn ang="f85">
                <a:pos x="f163" y="f162"/>
              </a:cxn>
              <a:cxn ang="f85">
                <a:pos x="f164" y="f160"/>
              </a:cxn>
              <a:cxn ang="f85">
                <a:pos x="f164" y="f159"/>
              </a:cxn>
              <a:cxn ang="f85">
                <a:pos x="f164" y="f159"/>
              </a:cxn>
              <a:cxn ang="f85">
                <a:pos x="f165" y="f156"/>
              </a:cxn>
              <a:cxn ang="f85">
                <a:pos x="f166" y="f156"/>
              </a:cxn>
              <a:cxn ang="f85">
                <a:pos x="f166" y="f156"/>
              </a:cxn>
              <a:cxn ang="f85">
                <a:pos x="f167" y="f154"/>
              </a:cxn>
              <a:cxn ang="f85">
                <a:pos x="f167" y="f168"/>
              </a:cxn>
              <a:cxn ang="f85">
                <a:pos x="f167" y="f168"/>
              </a:cxn>
              <a:cxn ang="f85">
                <a:pos x="f144" y="f145"/>
              </a:cxn>
            </a:cxnLst>
            <a:rect l="f140" t="f143" r="f141" b="f142"/>
            <a:pathLst>
              <a:path w="2452" h="4730">
                <a:moveTo>
                  <a:pt x="f8" y="f9"/>
                </a:moveTo>
                <a:lnTo>
                  <a:pt x="f10" y="f11"/>
                </a:lnTo>
                <a:cubicBezTo>
                  <a:pt x="f12" y="f5"/>
                  <a:pt x="f13" y="f14"/>
                  <a:pt x="f15" y="f16"/>
                </a:cubicBezTo>
                <a:lnTo>
                  <a:pt x="f17" y="f18"/>
                </a:lnTo>
                <a:cubicBezTo>
                  <a:pt x="f11" y="f19"/>
                  <a:pt x="f5" y="f20"/>
                  <a:pt x="f5" y="f21"/>
                </a:cubicBezTo>
                <a:lnTo>
                  <a:pt x="f5" y="f22"/>
                </a:lnTo>
                <a:cubicBezTo>
                  <a:pt x="f5" y="f23"/>
                  <a:pt x="f24" y="f25"/>
                  <a:pt x="f26" y="f25"/>
                </a:cubicBezTo>
                <a:lnTo>
                  <a:pt x="f27" y="f25"/>
                </a:lnTo>
                <a:cubicBezTo>
                  <a:pt x="f28" y="f25"/>
                  <a:pt x="f29" y="f30"/>
                  <a:pt x="f29" y="f31"/>
                </a:cubicBezTo>
                <a:lnTo>
                  <a:pt x="f29" y="f32"/>
                </a:lnTo>
                <a:cubicBezTo>
                  <a:pt x="f29" y="f33"/>
                  <a:pt x="f34" y="f35"/>
                  <a:pt x="f36" y="f35"/>
                </a:cubicBezTo>
                <a:lnTo>
                  <a:pt x="f37" y="f35"/>
                </a:lnTo>
                <a:cubicBezTo>
                  <a:pt x="f38" y="f35"/>
                  <a:pt x="f39" y="f33"/>
                  <a:pt x="f39" y="f32"/>
                </a:cubicBezTo>
                <a:lnTo>
                  <a:pt x="f39" y="f31"/>
                </a:lnTo>
                <a:cubicBezTo>
                  <a:pt x="f39" y="f30"/>
                  <a:pt x="f40" y="f25"/>
                  <a:pt x="f41" y="f25"/>
                </a:cubicBezTo>
                <a:lnTo>
                  <a:pt x="f42" y="f25"/>
                </a:lnTo>
                <a:cubicBezTo>
                  <a:pt x="f43" y="f25"/>
                  <a:pt x="f44" y="f23"/>
                  <a:pt x="f44" y="f22"/>
                </a:cubicBezTo>
                <a:lnTo>
                  <a:pt x="f44" y="f45"/>
                </a:lnTo>
                <a:cubicBezTo>
                  <a:pt x="f44" y="f46"/>
                  <a:pt x="f47" y="f19"/>
                  <a:pt x="f8" y="f9"/>
                </a:cubicBezTo>
              </a:path>
            </a:pathLst>
          </a:custGeom>
          <a:noFill/>
          <a:ln cap="flat">
            <a:noFill/>
            <a:prstDash val="solid"/>
          </a:ln>
          <a:effectLst>
            <a:outerShdw dist="22997" dir="5400000" algn="tl">
              <a:srgbClr val="000000">
                <a:alpha val="35000"/>
              </a:srgbClr>
            </a:outerShdw>
          </a:effectLst>
        </p:spPr>
        <p:txBody>
          <a:bodyPr vert="horz" wrap="none" lIns="91440" tIns="45720" rIns="91440" bIns="45720" anchor="ctr" anchorCtr="0" compatLnSpc="1">
            <a:noAutofit/>
          </a:bodyPr>
          <a:lstStyle/>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606160"/>
              </a:solidFill>
              <a:uFillTx/>
              <a:latin typeface="Calibri" pitchFamily="34"/>
            </a:endParaRPr>
          </a:p>
        </p:txBody>
      </p:sp>
      <p:sp>
        <p:nvSpPr>
          <p:cNvPr id="17" name="Freeform 4"/>
          <p:cNvSpPr/>
          <p:nvPr/>
        </p:nvSpPr>
        <p:spPr>
          <a:xfrm>
            <a:off x="8026402" y="5206995"/>
            <a:ext cx="2900367" cy="4200525"/>
          </a:xfrm>
          <a:custGeom>
            <a:avLst/>
            <a:gdLst>
              <a:gd name="f0" fmla="val 10800000"/>
              <a:gd name="f1" fmla="val 5400000"/>
              <a:gd name="f2" fmla="val 180"/>
              <a:gd name="f3" fmla="val w"/>
              <a:gd name="f4" fmla="val h"/>
              <a:gd name="f5" fmla="val 0"/>
              <a:gd name="f6" fmla="val 2453"/>
              <a:gd name="f7" fmla="val 3551"/>
              <a:gd name="f8" fmla="val 2322"/>
              <a:gd name="f9" fmla="val 621"/>
              <a:gd name="f10" fmla="val 1303"/>
              <a:gd name="f11" fmla="val 46"/>
              <a:gd name="f12" fmla="val 1223"/>
              <a:gd name="f13" fmla="val 1124"/>
              <a:gd name="f14" fmla="val 2"/>
              <a:gd name="f15" fmla="val 1045"/>
              <a:gd name="f16" fmla="val 51"/>
              <a:gd name="f17" fmla="val 121"/>
              <a:gd name="f18" fmla="val 619"/>
              <a:gd name="f19" fmla="val 665"/>
              <a:gd name="f20" fmla="val 747"/>
              <a:gd name="f21" fmla="val 835"/>
              <a:gd name="f22" fmla="val 3295"/>
              <a:gd name="f23" fmla="val 3436"/>
              <a:gd name="f24" fmla="val 114"/>
              <a:gd name="f25" fmla="val 3550"/>
              <a:gd name="f26" fmla="val 255"/>
              <a:gd name="f27" fmla="val 789"/>
              <a:gd name="f28" fmla="val 852"/>
              <a:gd name="f29" fmla="val 904"/>
              <a:gd name="f30" fmla="val 3498"/>
              <a:gd name="f31" fmla="val 3435"/>
              <a:gd name="f32" fmla="val 2917"/>
              <a:gd name="f33" fmla="val 2832"/>
              <a:gd name="f34" fmla="val 972"/>
              <a:gd name="f35" fmla="val 2764"/>
              <a:gd name="f36" fmla="val 1056"/>
              <a:gd name="f37" fmla="val 1396"/>
              <a:gd name="f38" fmla="val 1480"/>
              <a:gd name="f39" fmla="val 1549"/>
              <a:gd name="f40" fmla="val 1600"/>
              <a:gd name="f41" fmla="val 1663"/>
              <a:gd name="f42" fmla="val 2197"/>
              <a:gd name="f43" fmla="val 2338"/>
              <a:gd name="f44" fmla="val 2452"/>
              <a:gd name="f45" fmla="val 842"/>
              <a:gd name="f46" fmla="val 750"/>
              <a:gd name="f47" fmla="val 2403"/>
              <a:gd name="f48" fmla="+- 0 0 -90"/>
              <a:gd name="f49" fmla="*/ f3 1 2453"/>
              <a:gd name="f50" fmla="*/ f4 1 3551"/>
              <a:gd name="f51" fmla="val f5"/>
              <a:gd name="f52" fmla="val f6"/>
              <a:gd name="f53" fmla="val f7"/>
              <a:gd name="f54" fmla="*/ f48 f0 1"/>
              <a:gd name="f55" fmla="+- f53 0 f51"/>
              <a:gd name="f56" fmla="+- f52 0 f51"/>
              <a:gd name="f57" fmla="*/ f54 1 f2"/>
              <a:gd name="f58" fmla="*/ f56 1 2453"/>
              <a:gd name="f59" fmla="*/ f55 1 3551"/>
              <a:gd name="f60" fmla="*/ 2322 f56 1"/>
              <a:gd name="f61" fmla="*/ 621 f55 1"/>
              <a:gd name="f62" fmla="*/ 1303 f56 1"/>
              <a:gd name="f63" fmla="*/ 46 f55 1"/>
              <a:gd name="f64" fmla="*/ 1045 f56 1"/>
              <a:gd name="f65" fmla="*/ 51 f55 1"/>
              <a:gd name="f66" fmla="*/ 121 f56 1"/>
              <a:gd name="f67" fmla="*/ 619 f55 1"/>
              <a:gd name="f68" fmla="*/ 0 f56 1"/>
              <a:gd name="f69" fmla="*/ 835 f55 1"/>
              <a:gd name="f70" fmla="*/ 3295 f55 1"/>
              <a:gd name="f71" fmla="*/ 255 f56 1"/>
              <a:gd name="f72" fmla="*/ 3550 f55 1"/>
              <a:gd name="f73" fmla="*/ 789 f56 1"/>
              <a:gd name="f74" fmla="*/ 904 f56 1"/>
              <a:gd name="f75" fmla="*/ 3435 f55 1"/>
              <a:gd name="f76" fmla="*/ 2917 f55 1"/>
              <a:gd name="f77" fmla="*/ 1056 f56 1"/>
              <a:gd name="f78" fmla="*/ 2764 f55 1"/>
              <a:gd name="f79" fmla="*/ 1396 f56 1"/>
              <a:gd name="f80" fmla="*/ 1549 f56 1"/>
              <a:gd name="f81" fmla="*/ 1663 f56 1"/>
              <a:gd name="f82" fmla="*/ 2197 f56 1"/>
              <a:gd name="f83" fmla="*/ 2452 f56 1"/>
              <a:gd name="f84" fmla="*/ 842 f55 1"/>
              <a:gd name="f85" fmla="+- f57 0 f1"/>
              <a:gd name="f86" fmla="*/ f60 1 2453"/>
              <a:gd name="f87" fmla="*/ f61 1 3551"/>
              <a:gd name="f88" fmla="*/ f62 1 2453"/>
              <a:gd name="f89" fmla="*/ f63 1 3551"/>
              <a:gd name="f90" fmla="*/ f64 1 2453"/>
              <a:gd name="f91" fmla="*/ f65 1 3551"/>
              <a:gd name="f92" fmla="*/ f66 1 2453"/>
              <a:gd name="f93" fmla="*/ f67 1 3551"/>
              <a:gd name="f94" fmla="*/ f68 1 2453"/>
              <a:gd name="f95" fmla="*/ f69 1 3551"/>
              <a:gd name="f96" fmla="*/ f70 1 3551"/>
              <a:gd name="f97" fmla="*/ f71 1 2453"/>
              <a:gd name="f98" fmla="*/ f72 1 3551"/>
              <a:gd name="f99" fmla="*/ f73 1 2453"/>
              <a:gd name="f100" fmla="*/ f74 1 2453"/>
              <a:gd name="f101" fmla="*/ f75 1 3551"/>
              <a:gd name="f102" fmla="*/ f76 1 3551"/>
              <a:gd name="f103" fmla="*/ f77 1 2453"/>
              <a:gd name="f104" fmla="*/ f78 1 3551"/>
              <a:gd name="f105" fmla="*/ f79 1 2453"/>
              <a:gd name="f106" fmla="*/ f80 1 2453"/>
              <a:gd name="f107" fmla="*/ f81 1 2453"/>
              <a:gd name="f108" fmla="*/ f82 1 2453"/>
              <a:gd name="f109" fmla="*/ f83 1 2453"/>
              <a:gd name="f110" fmla="*/ f84 1 3551"/>
              <a:gd name="f111" fmla="*/ 0 1 f58"/>
              <a:gd name="f112" fmla="*/ f52 1 f58"/>
              <a:gd name="f113" fmla="*/ 0 1 f59"/>
              <a:gd name="f114" fmla="*/ f53 1 f59"/>
              <a:gd name="f115" fmla="*/ f86 1 f58"/>
              <a:gd name="f116" fmla="*/ f87 1 f59"/>
              <a:gd name="f117" fmla="*/ f88 1 f58"/>
              <a:gd name="f118" fmla="*/ f89 1 f59"/>
              <a:gd name="f119" fmla="*/ f90 1 f58"/>
              <a:gd name="f120" fmla="*/ f91 1 f59"/>
              <a:gd name="f121" fmla="*/ f92 1 f58"/>
              <a:gd name="f122" fmla="*/ f93 1 f59"/>
              <a:gd name="f123" fmla="*/ f94 1 f58"/>
              <a:gd name="f124" fmla="*/ f95 1 f59"/>
              <a:gd name="f125" fmla="*/ f96 1 f59"/>
              <a:gd name="f126" fmla="*/ f97 1 f58"/>
              <a:gd name="f127" fmla="*/ f98 1 f59"/>
              <a:gd name="f128" fmla="*/ f99 1 f58"/>
              <a:gd name="f129" fmla="*/ f100 1 f58"/>
              <a:gd name="f130" fmla="*/ f101 1 f59"/>
              <a:gd name="f131" fmla="*/ f102 1 f59"/>
              <a:gd name="f132" fmla="*/ f103 1 f58"/>
              <a:gd name="f133" fmla="*/ f104 1 f59"/>
              <a:gd name="f134" fmla="*/ f105 1 f58"/>
              <a:gd name="f135" fmla="*/ f106 1 f58"/>
              <a:gd name="f136" fmla="*/ f107 1 f58"/>
              <a:gd name="f137" fmla="*/ f108 1 f58"/>
              <a:gd name="f138" fmla="*/ f109 1 f58"/>
              <a:gd name="f139" fmla="*/ f110 1 f59"/>
              <a:gd name="f140" fmla="*/ f111 f49 1"/>
              <a:gd name="f141" fmla="*/ f112 f49 1"/>
              <a:gd name="f142" fmla="*/ f114 f50 1"/>
              <a:gd name="f143" fmla="*/ f113 f50 1"/>
              <a:gd name="f144" fmla="*/ f115 f49 1"/>
              <a:gd name="f145" fmla="*/ f116 f50 1"/>
              <a:gd name="f146" fmla="*/ f117 f49 1"/>
              <a:gd name="f147" fmla="*/ f118 f50 1"/>
              <a:gd name="f148" fmla="*/ f119 f49 1"/>
              <a:gd name="f149" fmla="*/ f120 f50 1"/>
              <a:gd name="f150" fmla="*/ f121 f49 1"/>
              <a:gd name="f151" fmla="*/ f122 f50 1"/>
              <a:gd name="f152" fmla="*/ f123 f49 1"/>
              <a:gd name="f153" fmla="*/ f124 f50 1"/>
              <a:gd name="f154" fmla="*/ f125 f50 1"/>
              <a:gd name="f155" fmla="*/ f126 f49 1"/>
              <a:gd name="f156" fmla="*/ f127 f50 1"/>
              <a:gd name="f157" fmla="*/ f128 f49 1"/>
              <a:gd name="f158" fmla="*/ f129 f49 1"/>
              <a:gd name="f159" fmla="*/ f130 f50 1"/>
              <a:gd name="f160" fmla="*/ f131 f50 1"/>
              <a:gd name="f161" fmla="*/ f132 f49 1"/>
              <a:gd name="f162" fmla="*/ f133 f50 1"/>
              <a:gd name="f163" fmla="*/ f134 f49 1"/>
              <a:gd name="f164" fmla="*/ f135 f49 1"/>
              <a:gd name="f165" fmla="*/ f136 f49 1"/>
              <a:gd name="f166" fmla="*/ f137 f49 1"/>
              <a:gd name="f167" fmla="*/ f138 f49 1"/>
              <a:gd name="f168" fmla="*/ f139 f50 1"/>
            </a:gdLst>
            <a:ahLst/>
            <a:cxnLst>
              <a:cxn ang="3cd4">
                <a:pos x="hc" y="t"/>
              </a:cxn>
              <a:cxn ang="0">
                <a:pos x="r" y="vc"/>
              </a:cxn>
              <a:cxn ang="cd4">
                <a:pos x="hc" y="b"/>
              </a:cxn>
              <a:cxn ang="cd2">
                <a:pos x="l" y="vc"/>
              </a:cxn>
              <a:cxn ang="f85">
                <a:pos x="f144" y="f145"/>
              </a:cxn>
              <a:cxn ang="f85">
                <a:pos x="f146" y="f147"/>
              </a:cxn>
              <a:cxn ang="f85">
                <a:pos x="f146" y="f147"/>
              </a:cxn>
              <a:cxn ang="f85">
                <a:pos x="f148" y="f149"/>
              </a:cxn>
              <a:cxn ang="f85">
                <a:pos x="f150" y="f151"/>
              </a:cxn>
              <a:cxn ang="f85">
                <a:pos x="f150" y="f151"/>
              </a:cxn>
              <a:cxn ang="f85">
                <a:pos x="f152" y="f153"/>
              </a:cxn>
              <a:cxn ang="f85">
                <a:pos x="f152" y="f154"/>
              </a:cxn>
              <a:cxn ang="f85">
                <a:pos x="f152" y="f154"/>
              </a:cxn>
              <a:cxn ang="f85">
                <a:pos x="f155" y="f156"/>
              </a:cxn>
              <a:cxn ang="f85">
                <a:pos x="f157" y="f156"/>
              </a:cxn>
              <a:cxn ang="f85">
                <a:pos x="f157" y="f156"/>
              </a:cxn>
              <a:cxn ang="f85">
                <a:pos x="f158" y="f159"/>
              </a:cxn>
              <a:cxn ang="f85">
                <a:pos x="f158" y="f160"/>
              </a:cxn>
              <a:cxn ang="f85">
                <a:pos x="f158" y="f160"/>
              </a:cxn>
              <a:cxn ang="f85">
                <a:pos x="f161" y="f162"/>
              </a:cxn>
              <a:cxn ang="f85">
                <a:pos x="f163" y="f162"/>
              </a:cxn>
              <a:cxn ang="f85">
                <a:pos x="f163" y="f162"/>
              </a:cxn>
              <a:cxn ang="f85">
                <a:pos x="f164" y="f160"/>
              </a:cxn>
              <a:cxn ang="f85">
                <a:pos x="f164" y="f159"/>
              </a:cxn>
              <a:cxn ang="f85">
                <a:pos x="f164" y="f159"/>
              </a:cxn>
              <a:cxn ang="f85">
                <a:pos x="f165" y="f156"/>
              </a:cxn>
              <a:cxn ang="f85">
                <a:pos x="f166" y="f156"/>
              </a:cxn>
              <a:cxn ang="f85">
                <a:pos x="f166" y="f156"/>
              </a:cxn>
              <a:cxn ang="f85">
                <a:pos x="f167" y="f154"/>
              </a:cxn>
              <a:cxn ang="f85">
                <a:pos x="f167" y="f168"/>
              </a:cxn>
              <a:cxn ang="f85">
                <a:pos x="f167" y="f168"/>
              </a:cxn>
              <a:cxn ang="f85">
                <a:pos x="f144" y="f145"/>
              </a:cxn>
            </a:cxnLst>
            <a:rect l="f140" t="f143" r="f141" b="f142"/>
            <a:pathLst>
              <a:path w="2453" h="3551">
                <a:moveTo>
                  <a:pt x="f8" y="f9"/>
                </a:moveTo>
                <a:lnTo>
                  <a:pt x="f10" y="f11"/>
                </a:lnTo>
                <a:lnTo>
                  <a:pt x="f10" y="f11"/>
                </a:lnTo>
                <a:cubicBezTo>
                  <a:pt x="f12" y="f5"/>
                  <a:pt x="f13" y="f14"/>
                  <a:pt x="f15" y="f16"/>
                </a:cubicBezTo>
                <a:lnTo>
                  <a:pt x="f17" y="f18"/>
                </a:lnTo>
                <a:lnTo>
                  <a:pt x="f17" y="f18"/>
                </a:lnTo>
                <a:cubicBezTo>
                  <a:pt x="f11" y="f19"/>
                  <a:pt x="f5" y="f20"/>
                  <a:pt x="f5" y="f21"/>
                </a:cubicBezTo>
                <a:lnTo>
                  <a:pt x="f5" y="f22"/>
                </a:lnTo>
                <a:lnTo>
                  <a:pt x="f5" y="f22"/>
                </a:lnTo>
                <a:cubicBezTo>
                  <a:pt x="f5" y="f23"/>
                  <a:pt x="f24" y="f25"/>
                  <a:pt x="f26" y="f25"/>
                </a:cubicBezTo>
                <a:lnTo>
                  <a:pt x="f27" y="f25"/>
                </a:lnTo>
                <a:lnTo>
                  <a:pt x="f27" y="f25"/>
                </a:lnTo>
                <a:cubicBezTo>
                  <a:pt x="f28" y="f25"/>
                  <a:pt x="f29" y="f30"/>
                  <a:pt x="f29" y="f31"/>
                </a:cubicBezTo>
                <a:lnTo>
                  <a:pt x="f29" y="f32"/>
                </a:lnTo>
                <a:lnTo>
                  <a:pt x="f29" y="f32"/>
                </a:lnTo>
                <a:cubicBezTo>
                  <a:pt x="f29" y="f33"/>
                  <a:pt x="f34" y="f35"/>
                  <a:pt x="f36" y="f35"/>
                </a:cubicBezTo>
                <a:lnTo>
                  <a:pt x="f37" y="f35"/>
                </a:lnTo>
                <a:lnTo>
                  <a:pt x="f37" y="f35"/>
                </a:lnTo>
                <a:cubicBezTo>
                  <a:pt x="f38" y="f35"/>
                  <a:pt x="f39" y="f33"/>
                  <a:pt x="f39" y="f32"/>
                </a:cubicBezTo>
                <a:lnTo>
                  <a:pt x="f39" y="f31"/>
                </a:lnTo>
                <a:lnTo>
                  <a:pt x="f39" y="f31"/>
                </a:lnTo>
                <a:cubicBezTo>
                  <a:pt x="f39" y="f30"/>
                  <a:pt x="f40" y="f25"/>
                  <a:pt x="f41" y="f25"/>
                </a:cubicBezTo>
                <a:lnTo>
                  <a:pt x="f42" y="f25"/>
                </a:lnTo>
                <a:lnTo>
                  <a:pt x="f42" y="f25"/>
                </a:lnTo>
                <a:cubicBezTo>
                  <a:pt x="f43" y="f25"/>
                  <a:pt x="f44" y="f23"/>
                  <a:pt x="f44" y="f22"/>
                </a:cubicBezTo>
                <a:lnTo>
                  <a:pt x="f44" y="f45"/>
                </a:lnTo>
                <a:lnTo>
                  <a:pt x="f44" y="f45"/>
                </a:lnTo>
                <a:cubicBezTo>
                  <a:pt x="f44" y="f46"/>
                  <a:pt x="f47" y="f19"/>
                  <a:pt x="f8" y="f9"/>
                </a:cubicBezTo>
              </a:path>
            </a:pathLst>
          </a:custGeom>
          <a:noFill/>
          <a:ln cap="flat">
            <a:noFill/>
            <a:prstDash val="solid"/>
          </a:ln>
          <a:effectLst>
            <a:outerShdw dist="22997" dir="5400000" algn="tl">
              <a:srgbClr val="000000">
                <a:alpha val="35000"/>
              </a:srgbClr>
            </a:outerShdw>
          </a:effectLst>
        </p:spPr>
        <p:txBody>
          <a:bodyPr vert="horz" wrap="none" lIns="91440" tIns="45720" rIns="91440" bIns="45720" anchor="ctr" anchorCtr="0" compatLnSpc="1">
            <a:noAutofit/>
          </a:bodyPr>
          <a:lstStyle/>
          <a:p>
            <a:pPr marL="0" marR="0" lvl="0" indent="0" algn="l" defTabSz="182843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E0745D"/>
              </a:solidFill>
              <a:uFillTx/>
              <a:latin typeface="Calibri"/>
            </a:endParaRPr>
          </a:p>
        </p:txBody>
      </p:sp>
      <p:sp>
        <p:nvSpPr>
          <p:cNvPr id="18" name="Freeform 2"/>
          <p:cNvSpPr/>
          <p:nvPr/>
        </p:nvSpPr>
        <p:spPr>
          <a:xfrm>
            <a:off x="752478" y="6553203"/>
            <a:ext cx="2901948" cy="2806695"/>
          </a:xfrm>
          <a:custGeom>
            <a:avLst/>
            <a:gdLst>
              <a:gd name="f0" fmla="val 10800000"/>
              <a:gd name="f1" fmla="val 5400000"/>
              <a:gd name="f2" fmla="val 180"/>
              <a:gd name="f3" fmla="val w"/>
              <a:gd name="f4" fmla="val h"/>
              <a:gd name="f5" fmla="val 0"/>
              <a:gd name="f6" fmla="val 2453"/>
              <a:gd name="f7" fmla="val 2373"/>
              <a:gd name="f8" fmla="val 2322"/>
              <a:gd name="f9" fmla="val 622"/>
              <a:gd name="f10" fmla="val 1303"/>
              <a:gd name="f11" fmla="val 46"/>
              <a:gd name="f12" fmla="val 1222"/>
              <a:gd name="f13" fmla="val 1124"/>
              <a:gd name="f14" fmla="val 2"/>
              <a:gd name="f15" fmla="val 1045"/>
              <a:gd name="f16" fmla="val 51"/>
              <a:gd name="f17" fmla="val 121"/>
              <a:gd name="f18" fmla="val 620"/>
              <a:gd name="f19" fmla="val 666"/>
              <a:gd name="f20" fmla="val 748"/>
              <a:gd name="f21" fmla="val 837"/>
              <a:gd name="f22" fmla="val 2117"/>
              <a:gd name="f23" fmla="val 2258"/>
              <a:gd name="f24" fmla="val 114"/>
              <a:gd name="f25" fmla="val 2372"/>
              <a:gd name="f26" fmla="val 254"/>
              <a:gd name="f27" fmla="val 789"/>
              <a:gd name="f28" fmla="val 852"/>
              <a:gd name="f29" fmla="val 904"/>
              <a:gd name="f30" fmla="val 2320"/>
              <a:gd name="f31" fmla="val 2257"/>
              <a:gd name="f32" fmla="val 1739"/>
              <a:gd name="f33" fmla="val 1654"/>
              <a:gd name="f34" fmla="val 972"/>
              <a:gd name="f35" fmla="val 1586"/>
              <a:gd name="f36" fmla="val 1056"/>
              <a:gd name="f37" fmla="val 1395"/>
              <a:gd name="f38" fmla="val 1480"/>
              <a:gd name="f39" fmla="val 1548"/>
              <a:gd name="f40" fmla="val 1599"/>
              <a:gd name="f41" fmla="val 1663"/>
              <a:gd name="f42" fmla="val 2197"/>
              <a:gd name="f43" fmla="val 2338"/>
              <a:gd name="f44" fmla="val 2452"/>
              <a:gd name="f45" fmla="val 843"/>
              <a:gd name="f46" fmla="val 752"/>
              <a:gd name="f47" fmla="val 2402"/>
              <a:gd name="f48" fmla="+- 0 0 -90"/>
              <a:gd name="f49" fmla="*/ f3 1 2453"/>
              <a:gd name="f50" fmla="*/ f4 1 2373"/>
              <a:gd name="f51" fmla="val f5"/>
              <a:gd name="f52" fmla="val f6"/>
              <a:gd name="f53" fmla="val f7"/>
              <a:gd name="f54" fmla="*/ f48 f0 1"/>
              <a:gd name="f55" fmla="+- f53 0 f51"/>
              <a:gd name="f56" fmla="+- f52 0 f51"/>
              <a:gd name="f57" fmla="*/ f54 1 f2"/>
              <a:gd name="f58" fmla="*/ f56 1 2453"/>
              <a:gd name="f59" fmla="*/ f55 1 2373"/>
              <a:gd name="f60" fmla="*/ 2322 f56 1"/>
              <a:gd name="f61" fmla="*/ 622 f55 1"/>
              <a:gd name="f62" fmla="*/ 1303 f56 1"/>
              <a:gd name="f63" fmla="*/ 46 f55 1"/>
              <a:gd name="f64" fmla="*/ 1045 f56 1"/>
              <a:gd name="f65" fmla="*/ 51 f55 1"/>
              <a:gd name="f66" fmla="*/ 121 f56 1"/>
              <a:gd name="f67" fmla="*/ 620 f55 1"/>
              <a:gd name="f68" fmla="*/ 0 f56 1"/>
              <a:gd name="f69" fmla="*/ 837 f55 1"/>
              <a:gd name="f70" fmla="*/ 2117 f55 1"/>
              <a:gd name="f71" fmla="*/ 254 f56 1"/>
              <a:gd name="f72" fmla="*/ 2372 f55 1"/>
              <a:gd name="f73" fmla="*/ 789 f56 1"/>
              <a:gd name="f74" fmla="*/ 904 f56 1"/>
              <a:gd name="f75" fmla="*/ 2257 f55 1"/>
              <a:gd name="f76" fmla="*/ 1739 f55 1"/>
              <a:gd name="f77" fmla="*/ 1056 f56 1"/>
              <a:gd name="f78" fmla="*/ 1586 f55 1"/>
              <a:gd name="f79" fmla="*/ 1395 f56 1"/>
              <a:gd name="f80" fmla="*/ 1548 f56 1"/>
              <a:gd name="f81" fmla="*/ 1663 f56 1"/>
              <a:gd name="f82" fmla="*/ 2197 f56 1"/>
              <a:gd name="f83" fmla="*/ 2452 f56 1"/>
              <a:gd name="f84" fmla="*/ 843 f55 1"/>
              <a:gd name="f85" fmla="+- f57 0 f1"/>
              <a:gd name="f86" fmla="*/ f60 1 2453"/>
              <a:gd name="f87" fmla="*/ f61 1 2373"/>
              <a:gd name="f88" fmla="*/ f62 1 2453"/>
              <a:gd name="f89" fmla="*/ f63 1 2373"/>
              <a:gd name="f90" fmla="*/ f64 1 2453"/>
              <a:gd name="f91" fmla="*/ f65 1 2373"/>
              <a:gd name="f92" fmla="*/ f66 1 2453"/>
              <a:gd name="f93" fmla="*/ f67 1 2373"/>
              <a:gd name="f94" fmla="*/ f68 1 2453"/>
              <a:gd name="f95" fmla="*/ f69 1 2373"/>
              <a:gd name="f96" fmla="*/ f70 1 2373"/>
              <a:gd name="f97" fmla="*/ f71 1 2453"/>
              <a:gd name="f98" fmla="*/ f72 1 2373"/>
              <a:gd name="f99" fmla="*/ f73 1 2453"/>
              <a:gd name="f100" fmla="*/ f74 1 2453"/>
              <a:gd name="f101" fmla="*/ f75 1 2373"/>
              <a:gd name="f102" fmla="*/ f76 1 2373"/>
              <a:gd name="f103" fmla="*/ f77 1 2453"/>
              <a:gd name="f104" fmla="*/ f78 1 2373"/>
              <a:gd name="f105" fmla="*/ f79 1 2453"/>
              <a:gd name="f106" fmla="*/ f80 1 2453"/>
              <a:gd name="f107" fmla="*/ f81 1 2453"/>
              <a:gd name="f108" fmla="*/ f82 1 2453"/>
              <a:gd name="f109" fmla="*/ f83 1 2453"/>
              <a:gd name="f110" fmla="*/ f84 1 2373"/>
              <a:gd name="f111" fmla="*/ 0 1 f58"/>
              <a:gd name="f112" fmla="*/ f52 1 f58"/>
              <a:gd name="f113" fmla="*/ 0 1 f59"/>
              <a:gd name="f114" fmla="*/ f53 1 f59"/>
              <a:gd name="f115" fmla="*/ f86 1 f58"/>
              <a:gd name="f116" fmla="*/ f87 1 f59"/>
              <a:gd name="f117" fmla="*/ f88 1 f58"/>
              <a:gd name="f118" fmla="*/ f89 1 f59"/>
              <a:gd name="f119" fmla="*/ f90 1 f58"/>
              <a:gd name="f120" fmla="*/ f91 1 f59"/>
              <a:gd name="f121" fmla="*/ f92 1 f58"/>
              <a:gd name="f122" fmla="*/ f93 1 f59"/>
              <a:gd name="f123" fmla="*/ f94 1 f58"/>
              <a:gd name="f124" fmla="*/ f95 1 f59"/>
              <a:gd name="f125" fmla="*/ f96 1 f59"/>
              <a:gd name="f126" fmla="*/ f97 1 f58"/>
              <a:gd name="f127" fmla="*/ f98 1 f59"/>
              <a:gd name="f128" fmla="*/ f99 1 f58"/>
              <a:gd name="f129" fmla="*/ f100 1 f58"/>
              <a:gd name="f130" fmla="*/ f101 1 f59"/>
              <a:gd name="f131" fmla="*/ f102 1 f59"/>
              <a:gd name="f132" fmla="*/ f103 1 f58"/>
              <a:gd name="f133" fmla="*/ f104 1 f59"/>
              <a:gd name="f134" fmla="*/ f105 1 f58"/>
              <a:gd name="f135" fmla="*/ f106 1 f58"/>
              <a:gd name="f136" fmla="*/ f107 1 f58"/>
              <a:gd name="f137" fmla="*/ f108 1 f58"/>
              <a:gd name="f138" fmla="*/ f109 1 f58"/>
              <a:gd name="f139" fmla="*/ f110 1 f59"/>
              <a:gd name="f140" fmla="*/ f111 f49 1"/>
              <a:gd name="f141" fmla="*/ f112 f49 1"/>
              <a:gd name="f142" fmla="*/ f114 f50 1"/>
              <a:gd name="f143" fmla="*/ f113 f50 1"/>
              <a:gd name="f144" fmla="*/ f115 f49 1"/>
              <a:gd name="f145" fmla="*/ f116 f50 1"/>
              <a:gd name="f146" fmla="*/ f117 f49 1"/>
              <a:gd name="f147" fmla="*/ f118 f50 1"/>
              <a:gd name="f148" fmla="*/ f119 f49 1"/>
              <a:gd name="f149" fmla="*/ f120 f50 1"/>
              <a:gd name="f150" fmla="*/ f121 f49 1"/>
              <a:gd name="f151" fmla="*/ f122 f50 1"/>
              <a:gd name="f152" fmla="*/ f123 f49 1"/>
              <a:gd name="f153" fmla="*/ f124 f50 1"/>
              <a:gd name="f154" fmla="*/ f125 f50 1"/>
              <a:gd name="f155" fmla="*/ f126 f49 1"/>
              <a:gd name="f156" fmla="*/ f127 f50 1"/>
              <a:gd name="f157" fmla="*/ f128 f49 1"/>
              <a:gd name="f158" fmla="*/ f129 f49 1"/>
              <a:gd name="f159" fmla="*/ f130 f50 1"/>
              <a:gd name="f160" fmla="*/ f131 f50 1"/>
              <a:gd name="f161" fmla="*/ f132 f49 1"/>
              <a:gd name="f162" fmla="*/ f133 f50 1"/>
              <a:gd name="f163" fmla="*/ f134 f49 1"/>
              <a:gd name="f164" fmla="*/ f135 f49 1"/>
              <a:gd name="f165" fmla="*/ f136 f49 1"/>
              <a:gd name="f166" fmla="*/ f137 f49 1"/>
              <a:gd name="f167" fmla="*/ f138 f49 1"/>
              <a:gd name="f168" fmla="*/ f139 f50 1"/>
            </a:gdLst>
            <a:ahLst/>
            <a:cxnLst>
              <a:cxn ang="3cd4">
                <a:pos x="hc" y="t"/>
              </a:cxn>
              <a:cxn ang="0">
                <a:pos x="r" y="vc"/>
              </a:cxn>
              <a:cxn ang="cd4">
                <a:pos x="hc" y="b"/>
              </a:cxn>
              <a:cxn ang="cd2">
                <a:pos x="l" y="vc"/>
              </a:cxn>
              <a:cxn ang="f85">
                <a:pos x="f144" y="f145"/>
              </a:cxn>
              <a:cxn ang="f85">
                <a:pos x="f146" y="f147"/>
              </a:cxn>
              <a:cxn ang="f85">
                <a:pos x="f146" y="f147"/>
              </a:cxn>
              <a:cxn ang="f85">
                <a:pos x="f148" y="f149"/>
              </a:cxn>
              <a:cxn ang="f85">
                <a:pos x="f150" y="f151"/>
              </a:cxn>
              <a:cxn ang="f85">
                <a:pos x="f150" y="f151"/>
              </a:cxn>
              <a:cxn ang="f85">
                <a:pos x="f152" y="f153"/>
              </a:cxn>
              <a:cxn ang="f85">
                <a:pos x="f152" y="f154"/>
              </a:cxn>
              <a:cxn ang="f85">
                <a:pos x="f152" y="f154"/>
              </a:cxn>
              <a:cxn ang="f85">
                <a:pos x="f155" y="f156"/>
              </a:cxn>
              <a:cxn ang="f85">
                <a:pos x="f157" y="f156"/>
              </a:cxn>
              <a:cxn ang="f85">
                <a:pos x="f157" y="f156"/>
              </a:cxn>
              <a:cxn ang="f85">
                <a:pos x="f158" y="f159"/>
              </a:cxn>
              <a:cxn ang="f85">
                <a:pos x="f158" y="f160"/>
              </a:cxn>
              <a:cxn ang="f85">
                <a:pos x="f158" y="f160"/>
              </a:cxn>
              <a:cxn ang="f85">
                <a:pos x="f161" y="f162"/>
              </a:cxn>
              <a:cxn ang="f85">
                <a:pos x="f163" y="f162"/>
              </a:cxn>
              <a:cxn ang="f85">
                <a:pos x="f163" y="f162"/>
              </a:cxn>
              <a:cxn ang="f85">
                <a:pos x="f164" y="f160"/>
              </a:cxn>
              <a:cxn ang="f85">
                <a:pos x="f164" y="f159"/>
              </a:cxn>
              <a:cxn ang="f85">
                <a:pos x="f164" y="f159"/>
              </a:cxn>
              <a:cxn ang="f85">
                <a:pos x="f165" y="f156"/>
              </a:cxn>
              <a:cxn ang="f85">
                <a:pos x="f166" y="f156"/>
              </a:cxn>
              <a:cxn ang="f85">
                <a:pos x="f166" y="f156"/>
              </a:cxn>
              <a:cxn ang="f85">
                <a:pos x="f167" y="f154"/>
              </a:cxn>
              <a:cxn ang="f85">
                <a:pos x="f167" y="f168"/>
              </a:cxn>
              <a:cxn ang="f85">
                <a:pos x="f167" y="f168"/>
              </a:cxn>
              <a:cxn ang="f85">
                <a:pos x="f144" y="f145"/>
              </a:cxn>
            </a:cxnLst>
            <a:rect l="f140" t="f143" r="f141" b="f142"/>
            <a:pathLst>
              <a:path w="2453" h="2373">
                <a:moveTo>
                  <a:pt x="f8" y="f9"/>
                </a:moveTo>
                <a:lnTo>
                  <a:pt x="f10" y="f11"/>
                </a:lnTo>
                <a:lnTo>
                  <a:pt x="f10" y="f11"/>
                </a:lnTo>
                <a:cubicBezTo>
                  <a:pt x="f12" y="f5"/>
                  <a:pt x="f13" y="f14"/>
                  <a:pt x="f15" y="f16"/>
                </a:cubicBezTo>
                <a:lnTo>
                  <a:pt x="f17" y="f18"/>
                </a:lnTo>
                <a:lnTo>
                  <a:pt x="f17" y="f18"/>
                </a:lnTo>
                <a:cubicBezTo>
                  <a:pt x="f11" y="f19"/>
                  <a:pt x="f5" y="f20"/>
                  <a:pt x="f5" y="f21"/>
                </a:cubicBezTo>
                <a:lnTo>
                  <a:pt x="f5" y="f22"/>
                </a:lnTo>
                <a:lnTo>
                  <a:pt x="f5" y="f22"/>
                </a:lnTo>
                <a:cubicBezTo>
                  <a:pt x="f5" y="f23"/>
                  <a:pt x="f24" y="f25"/>
                  <a:pt x="f26" y="f25"/>
                </a:cubicBezTo>
                <a:lnTo>
                  <a:pt x="f27" y="f25"/>
                </a:lnTo>
                <a:lnTo>
                  <a:pt x="f27" y="f25"/>
                </a:lnTo>
                <a:cubicBezTo>
                  <a:pt x="f28" y="f25"/>
                  <a:pt x="f29" y="f30"/>
                  <a:pt x="f29" y="f31"/>
                </a:cubicBezTo>
                <a:lnTo>
                  <a:pt x="f29" y="f32"/>
                </a:lnTo>
                <a:lnTo>
                  <a:pt x="f29" y="f32"/>
                </a:lnTo>
                <a:cubicBezTo>
                  <a:pt x="f29" y="f33"/>
                  <a:pt x="f34" y="f35"/>
                  <a:pt x="f36" y="f35"/>
                </a:cubicBezTo>
                <a:lnTo>
                  <a:pt x="f37" y="f35"/>
                </a:lnTo>
                <a:lnTo>
                  <a:pt x="f37" y="f35"/>
                </a:lnTo>
                <a:cubicBezTo>
                  <a:pt x="f38" y="f35"/>
                  <a:pt x="f39" y="f33"/>
                  <a:pt x="f39" y="f32"/>
                </a:cubicBezTo>
                <a:lnTo>
                  <a:pt x="f39" y="f31"/>
                </a:lnTo>
                <a:lnTo>
                  <a:pt x="f39" y="f31"/>
                </a:lnTo>
                <a:cubicBezTo>
                  <a:pt x="f39" y="f30"/>
                  <a:pt x="f40" y="f25"/>
                  <a:pt x="f41" y="f25"/>
                </a:cubicBezTo>
                <a:lnTo>
                  <a:pt x="f42" y="f25"/>
                </a:lnTo>
                <a:lnTo>
                  <a:pt x="f42" y="f25"/>
                </a:lnTo>
                <a:cubicBezTo>
                  <a:pt x="f43" y="f25"/>
                  <a:pt x="f44" y="f23"/>
                  <a:pt x="f44" y="f22"/>
                </a:cubicBezTo>
                <a:lnTo>
                  <a:pt x="f44" y="f45"/>
                </a:lnTo>
                <a:lnTo>
                  <a:pt x="f44" y="f45"/>
                </a:lnTo>
                <a:cubicBezTo>
                  <a:pt x="f44" y="f46"/>
                  <a:pt x="f47" y="f19"/>
                  <a:pt x="f8" y="f9"/>
                </a:cubicBezTo>
              </a:path>
            </a:pathLst>
          </a:custGeom>
          <a:noFill/>
          <a:ln cap="flat">
            <a:noFill/>
            <a:prstDash val="solid"/>
          </a:ln>
          <a:effectLst>
            <a:outerShdw dist="22997" dir="5400000" algn="tl">
              <a:srgbClr val="000000">
                <a:alpha val="35000"/>
              </a:srgbClr>
            </a:outerShdw>
          </a:effectLst>
        </p:spPr>
        <p:txBody>
          <a:bodyPr vert="horz" wrap="none" lIns="91440" tIns="45720" rIns="91440" bIns="45720" anchor="ctr" anchorCtr="0" compatLnSpc="1">
            <a:noAutofit/>
          </a:bodyPr>
          <a:lstStyle/>
          <a:p>
            <a:pPr marL="0" marR="0" lvl="0" indent="0" algn="l" defTabSz="182843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000000"/>
              </a:solidFill>
              <a:uFillTx/>
              <a:latin typeface="Calibri"/>
            </a:endParaRPr>
          </a:p>
        </p:txBody>
      </p:sp>
      <p:sp>
        <p:nvSpPr>
          <p:cNvPr id="19" name="TextBox 687"/>
          <p:cNvSpPr txBox="1"/>
          <p:nvPr/>
        </p:nvSpPr>
        <p:spPr>
          <a:xfrm>
            <a:off x="8628058" y="9769477"/>
            <a:ext cx="2260597" cy="1077913"/>
          </a:xfrm>
          <a:prstGeom prst="rect">
            <a:avLst/>
          </a:prstGeom>
          <a:noFill/>
          <a:ln cap="flat">
            <a:noFill/>
          </a:ln>
          <a:effectLst>
            <a:outerShdw dist="22997" dir="5400000" algn="tl">
              <a:srgbClr val="000000">
                <a:alpha val="35000"/>
              </a:srgbClr>
            </a:outerShdw>
          </a:effectLst>
        </p:spPr>
        <p:txBody>
          <a:bodyPr vert="horz" wrap="none" lIns="91440" tIns="45720" rIns="91440" bIns="45720" anchor="t" anchorCtr="1" compatLnSpc="1">
            <a:spAutoFit/>
          </a:bodyPr>
          <a:lstStyle/>
          <a:p>
            <a:pPr marL="0" marR="0" lvl="0" indent="0" algn="ctr" defTabSz="1827208"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000000"/>
                </a:solidFill>
                <a:uFillTx/>
                <a:latin typeface="Muli"/>
                <a:ea typeface="Lato"/>
                <a:cs typeface="Lato"/>
              </a:rPr>
              <a:t>Community </a:t>
            </a:r>
          </a:p>
          <a:p>
            <a:pPr marL="0" marR="0" lvl="0" indent="0" algn="ctr" defTabSz="1827208"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000000"/>
                </a:solidFill>
                <a:uFillTx/>
                <a:latin typeface="Muli"/>
                <a:ea typeface="Lato"/>
                <a:cs typeface="Lato"/>
              </a:rPr>
              <a:t>Center</a:t>
            </a:r>
          </a:p>
        </p:txBody>
      </p:sp>
      <p:sp>
        <p:nvSpPr>
          <p:cNvPr id="20" name="TextBox 687"/>
          <p:cNvSpPr txBox="1"/>
          <p:nvPr/>
        </p:nvSpPr>
        <p:spPr>
          <a:xfrm>
            <a:off x="20942731" y="9758367"/>
            <a:ext cx="1846978" cy="1569659"/>
          </a:xfrm>
          <a:prstGeom prst="rect">
            <a:avLst/>
          </a:prstGeom>
          <a:noFill/>
          <a:ln cap="flat">
            <a:noFill/>
          </a:ln>
          <a:effectLst>
            <a:outerShdw dist="22997" dir="5400000" algn="tl">
              <a:srgbClr val="000000">
                <a:alpha val="35000"/>
              </a:srgbClr>
            </a:outerShdw>
          </a:effectLst>
        </p:spPr>
        <p:txBody>
          <a:bodyPr vert="horz" wrap="none" lIns="91440" tIns="45720" rIns="91440" bIns="45720" anchor="t" anchorCtr="1" compatLnSpc="1">
            <a:spAutoFit/>
          </a:bodyPr>
          <a:lstStyle/>
          <a:p>
            <a:pPr marL="0" marR="0" lvl="0" indent="0" algn="ctr" defTabSz="1827208"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000000"/>
                </a:solidFill>
                <a:uFillTx/>
                <a:latin typeface="Muli"/>
                <a:ea typeface="Lato"/>
                <a:cs typeface="Lato"/>
              </a:rPr>
              <a:t>Cultural </a:t>
            </a:r>
          </a:p>
          <a:p>
            <a:pPr marL="0" marR="0" lvl="0" indent="0" algn="ctr" defTabSz="1827208"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000000"/>
                </a:solidFill>
                <a:uFillTx/>
                <a:latin typeface="Muli"/>
                <a:ea typeface="Lato"/>
                <a:cs typeface="Lato"/>
              </a:rPr>
              <a:t>Center</a:t>
            </a:r>
          </a:p>
          <a:p>
            <a:pPr marL="0" marR="0" lvl="0" indent="0" algn="ctr" defTabSz="1827208"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200" b="1" i="0" u="none" strike="noStrike" kern="1200" cap="none" spc="0" baseline="0">
              <a:solidFill>
                <a:srgbClr val="000000"/>
              </a:solidFill>
              <a:uFillTx/>
              <a:latin typeface="Muli"/>
              <a:ea typeface="Lato"/>
              <a:cs typeface="Lato"/>
            </a:endParaRPr>
          </a:p>
        </p:txBody>
      </p:sp>
      <p:sp>
        <p:nvSpPr>
          <p:cNvPr id="21" name="TextBox 687"/>
          <p:cNvSpPr txBox="1"/>
          <p:nvPr/>
        </p:nvSpPr>
        <p:spPr>
          <a:xfrm>
            <a:off x="15824204" y="9820271"/>
            <a:ext cx="2566985" cy="3047996"/>
          </a:xfrm>
          <a:prstGeom prst="rect">
            <a:avLst/>
          </a:prstGeom>
          <a:noFill/>
          <a:ln cap="flat">
            <a:noFill/>
          </a:ln>
          <a:effectLst>
            <a:outerShdw dist="22997" dir="5400000" algn="tl">
              <a:srgbClr val="000000">
                <a:alpha val="35000"/>
              </a:srgbClr>
            </a:outerShdw>
          </a:effectLst>
        </p:spPr>
        <p:txBody>
          <a:bodyPr vert="horz" wrap="none" lIns="91440" tIns="45720" rIns="91440" bIns="45720" anchor="t" anchorCtr="1" compatLnSpc="1">
            <a:spAutoFit/>
          </a:bodyPr>
          <a:lstStyle/>
          <a:p>
            <a:pPr marL="0" marR="0" lvl="0" indent="0" algn="ctr" defTabSz="1827208"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000000"/>
                </a:solidFill>
                <a:uFillTx/>
                <a:latin typeface="Muli"/>
                <a:ea typeface="Lato"/>
                <a:cs typeface="Lato"/>
              </a:rPr>
              <a:t>Family Voices </a:t>
            </a:r>
          </a:p>
          <a:p>
            <a:pPr marL="0" marR="0" lvl="0" indent="0" algn="ctr" defTabSz="1827208"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000000"/>
                </a:solidFill>
                <a:uFillTx/>
                <a:latin typeface="Muli"/>
                <a:ea typeface="Lato"/>
                <a:cs typeface="Lato"/>
              </a:rPr>
              <a:t>Office </a:t>
            </a:r>
          </a:p>
          <a:p>
            <a:pPr marL="0" marR="0" lvl="0" indent="0" algn="ctr" defTabSz="1827208"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000000"/>
                </a:solidFill>
                <a:uFillTx/>
                <a:latin typeface="Muli"/>
                <a:ea typeface="Lato"/>
                <a:cs typeface="Lato"/>
              </a:rPr>
              <a:t>(or other</a:t>
            </a:r>
          </a:p>
          <a:p>
            <a:pPr marL="0" marR="0" lvl="0" indent="0" algn="ctr" defTabSz="1827208"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000000"/>
                </a:solidFill>
                <a:uFillTx/>
                <a:latin typeface="Muli"/>
                <a:ea typeface="Lato"/>
                <a:cs typeface="Lato"/>
              </a:rPr>
              <a:t> community</a:t>
            </a:r>
          </a:p>
          <a:p>
            <a:pPr marL="0" marR="0" lvl="0" indent="0" algn="ctr" defTabSz="1827208"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000000"/>
                </a:solidFill>
                <a:uFillTx/>
                <a:latin typeface="Muli"/>
                <a:ea typeface="Lato"/>
                <a:cs typeface="Lato"/>
              </a:rPr>
              <a:t> provider)</a:t>
            </a:r>
          </a:p>
          <a:p>
            <a:pPr marL="0" marR="0" lvl="0" indent="0" algn="ctr" defTabSz="1827208"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200" b="1" i="0" u="none" strike="noStrike" kern="1200" cap="none" spc="0" baseline="0">
              <a:solidFill>
                <a:srgbClr val="000000"/>
              </a:solidFill>
              <a:uFillTx/>
              <a:latin typeface="Muli"/>
              <a:ea typeface="Lato"/>
              <a:cs typeface="Lato"/>
            </a:endParaRPr>
          </a:p>
        </p:txBody>
      </p:sp>
      <p:sp>
        <p:nvSpPr>
          <p:cNvPr id="22" name="Freeform 3"/>
          <p:cNvSpPr/>
          <p:nvPr/>
        </p:nvSpPr>
        <p:spPr>
          <a:xfrm>
            <a:off x="3276596" y="4319589"/>
            <a:ext cx="2901948" cy="5119689"/>
          </a:xfrm>
          <a:custGeom>
            <a:avLst/>
            <a:gdLst>
              <a:gd name="f0" fmla="val 10800000"/>
              <a:gd name="f1" fmla="val 5400000"/>
              <a:gd name="f2" fmla="val 180"/>
              <a:gd name="f3" fmla="val w"/>
              <a:gd name="f4" fmla="val h"/>
              <a:gd name="f5" fmla="val 0"/>
              <a:gd name="f6" fmla="val 2453"/>
              <a:gd name="f7" fmla="val 5619"/>
              <a:gd name="f8" fmla="val 2323"/>
              <a:gd name="f9" fmla="val 621"/>
              <a:gd name="f10" fmla="val 1303"/>
              <a:gd name="f11" fmla="val 45"/>
              <a:gd name="f12" fmla="val 1223"/>
              <a:gd name="f13" fmla="val 1123"/>
              <a:gd name="f14" fmla="val 2"/>
              <a:gd name="f15" fmla="val 1045"/>
              <a:gd name="f16" fmla="val 50"/>
              <a:gd name="f17" fmla="val 121"/>
              <a:gd name="f18" fmla="val 620"/>
              <a:gd name="f19" fmla="val 46"/>
              <a:gd name="f20" fmla="val 666"/>
              <a:gd name="f21" fmla="val 748"/>
              <a:gd name="f22" fmla="val 836"/>
              <a:gd name="f23" fmla="val 5363"/>
              <a:gd name="f24" fmla="val 5504"/>
              <a:gd name="f25" fmla="val 114"/>
              <a:gd name="f26" fmla="val 5618"/>
              <a:gd name="f27" fmla="val 254"/>
              <a:gd name="f28" fmla="val 789"/>
              <a:gd name="f29" fmla="val 852"/>
              <a:gd name="f30" fmla="val 903"/>
              <a:gd name="f31" fmla="val 5566"/>
              <a:gd name="f32" fmla="val 5503"/>
              <a:gd name="f33" fmla="val 4985"/>
              <a:gd name="f34" fmla="val 4900"/>
              <a:gd name="f35" fmla="val 972"/>
              <a:gd name="f36" fmla="val 4832"/>
              <a:gd name="f37" fmla="val 1056"/>
              <a:gd name="f38" fmla="val 1396"/>
              <a:gd name="f39" fmla="val 1480"/>
              <a:gd name="f40" fmla="val 1549"/>
              <a:gd name="f41" fmla="val 1600"/>
              <a:gd name="f42" fmla="val 1663"/>
              <a:gd name="f43" fmla="val 2197"/>
              <a:gd name="f44" fmla="val 2338"/>
              <a:gd name="f45" fmla="val 2452"/>
              <a:gd name="f46" fmla="val 843"/>
              <a:gd name="f47" fmla="val 751"/>
              <a:gd name="f48" fmla="val 2402"/>
              <a:gd name="f49" fmla="val 667"/>
              <a:gd name="f50" fmla="+- 0 0 -90"/>
              <a:gd name="f51" fmla="*/ f3 1 2453"/>
              <a:gd name="f52" fmla="*/ f4 1 5619"/>
              <a:gd name="f53" fmla="val f5"/>
              <a:gd name="f54" fmla="val f6"/>
              <a:gd name="f55" fmla="val f7"/>
              <a:gd name="f56" fmla="*/ f50 f0 1"/>
              <a:gd name="f57" fmla="+- f55 0 f53"/>
              <a:gd name="f58" fmla="+- f54 0 f53"/>
              <a:gd name="f59" fmla="*/ f56 1 f2"/>
              <a:gd name="f60" fmla="*/ f58 1 2453"/>
              <a:gd name="f61" fmla="*/ f57 1 5619"/>
              <a:gd name="f62" fmla="*/ 2747104 f58 1"/>
              <a:gd name="f63" fmla="*/ 565850 f57 1"/>
              <a:gd name="f64" fmla="*/ 1540885 f58 1"/>
              <a:gd name="f65" fmla="*/ 41004 f57 1"/>
              <a:gd name="f66" fmla="*/ 1235783 f58 1"/>
              <a:gd name="f67" fmla="*/ 45560 f57 1"/>
              <a:gd name="f68" fmla="*/ 143091 f58 1"/>
              <a:gd name="f69" fmla="*/ 564939 f57 1"/>
              <a:gd name="f70" fmla="*/ 0 f58 1"/>
              <a:gd name="f71" fmla="*/ 761756 f57 1"/>
              <a:gd name="f72" fmla="*/ 4886718 f57 1"/>
              <a:gd name="f73" fmla="*/ 300372 f58 1"/>
              <a:gd name="f74" fmla="*/ 5119072 f57 1"/>
              <a:gd name="f75" fmla="*/ 933046 f58 1"/>
              <a:gd name="f76" fmla="*/ 1067858 f58 1"/>
              <a:gd name="f77" fmla="*/ 5014285 f57 1"/>
              <a:gd name="f78" fmla="*/ 4542288 f57 1"/>
              <a:gd name="f79" fmla="*/ 1248791 f58 1"/>
              <a:gd name="f80" fmla="*/ 4402876 f57 1"/>
              <a:gd name="f81" fmla="*/ 1650864 f58 1"/>
              <a:gd name="f82" fmla="*/ 1831797 f58 1"/>
              <a:gd name="f83" fmla="*/ 1966610 f58 1"/>
              <a:gd name="f84" fmla="*/ 2598101 f58 1"/>
              <a:gd name="f85" fmla="*/ 2899655 f58 1"/>
              <a:gd name="f86" fmla="*/ 768134 f57 1"/>
              <a:gd name="f87" fmla="+- f59 0 f1"/>
              <a:gd name="f88" fmla="*/ f62 1 2453"/>
              <a:gd name="f89" fmla="*/ f63 1 5619"/>
              <a:gd name="f90" fmla="*/ f64 1 2453"/>
              <a:gd name="f91" fmla="*/ f65 1 5619"/>
              <a:gd name="f92" fmla="*/ f66 1 2453"/>
              <a:gd name="f93" fmla="*/ f67 1 5619"/>
              <a:gd name="f94" fmla="*/ f68 1 2453"/>
              <a:gd name="f95" fmla="*/ f69 1 5619"/>
              <a:gd name="f96" fmla="*/ f70 1 2453"/>
              <a:gd name="f97" fmla="*/ f71 1 5619"/>
              <a:gd name="f98" fmla="*/ f72 1 5619"/>
              <a:gd name="f99" fmla="*/ f73 1 2453"/>
              <a:gd name="f100" fmla="*/ f74 1 5619"/>
              <a:gd name="f101" fmla="*/ f75 1 2453"/>
              <a:gd name="f102" fmla="*/ f76 1 2453"/>
              <a:gd name="f103" fmla="*/ f77 1 5619"/>
              <a:gd name="f104" fmla="*/ f78 1 5619"/>
              <a:gd name="f105" fmla="*/ f79 1 2453"/>
              <a:gd name="f106" fmla="*/ f80 1 5619"/>
              <a:gd name="f107" fmla="*/ f81 1 2453"/>
              <a:gd name="f108" fmla="*/ f82 1 2453"/>
              <a:gd name="f109" fmla="*/ f83 1 2453"/>
              <a:gd name="f110" fmla="*/ f84 1 2453"/>
              <a:gd name="f111" fmla="*/ f85 1 2453"/>
              <a:gd name="f112" fmla="*/ f86 1 5619"/>
              <a:gd name="f113" fmla="*/ 0 1 f60"/>
              <a:gd name="f114" fmla="*/ f54 1 f60"/>
              <a:gd name="f115" fmla="*/ 0 1 f61"/>
              <a:gd name="f116" fmla="*/ f55 1 f61"/>
              <a:gd name="f117" fmla="*/ f88 1 f60"/>
              <a:gd name="f118" fmla="*/ f89 1 f61"/>
              <a:gd name="f119" fmla="*/ f90 1 f60"/>
              <a:gd name="f120" fmla="*/ f91 1 f61"/>
              <a:gd name="f121" fmla="*/ f92 1 f60"/>
              <a:gd name="f122" fmla="*/ f93 1 f61"/>
              <a:gd name="f123" fmla="*/ f94 1 f60"/>
              <a:gd name="f124" fmla="*/ f95 1 f61"/>
              <a:gd name="f125" fmla="*/ f96 1 f60"/>
              <a:gd name="f126" fmla="*/ f97 1 f61"/>
              <a:gd name="f127" fmla="*/ f98 1 f61"/>
              <a:gd name="f128" fmla="*/ f99 1 f60"/>
              <a:gd name="f129" fmla="*/ f100 1 f61"/>
              <a:gd name="f130" fmla="*/ f101 1 f60"/>
              <a:gd name="f131" fmla="*/ f102 1 f60"/>
              <a:gd name="f132" fmla="*/ f103 1 f61"/>
              <a:gd name="f133" fmla="*/ f104 1 f61"/>
              <a:gd name="f134" fmla="*/ f105 1 f60"/>
              <a:gd name="f135" fmla="*/ f106 1 f61"/>
              <a:gd name="f136" fmla="*/ f107 1 f60"/>
              <a:gd name="f137" fmla="*/ f108 1 f60"/>
              <a:gd name="f138" fmla="*/ f109 1 f60"/>
              <a:gd name="f139" fmla="*/ f110 1 f60"/>
              <a:gd name="f140" fmla="*/ f111 1 f60"/>
              <a:gd name="f141" fmla="*/ f112 1 f61"/>
              <a:gd name="f142" fmla="*/ f113 f51 1"/>
              <a:gd name="f143" fmla="*/ f114 f51 1"/>
              <a:gd name="f144" fmla="*/ f116 f52 1"/>
              <a:gd name="f145" fmla="*/ f115 f52 1"/>
              <a:gd name="f146" fmla="*/ f117 f51 1"/>
              <a:gd name="f147" fmla="*/ f118 f52 1"/>
              <a:gd name="f148" fmla="*/ f119 f51 1"/>
              <a:gd name="f149" fmla="*/ f120 f52 1"/>
              <a:gd name="f150" fmla="*/ f121 f51 1"/>
              <a:gd name="f151" fmla="*/ f122 f52 1"/>
              <a:gd name="f152" fmla="*/ f123 f51 1"/>
              <a:gd name="f153" fmla="*/ f124 f52 1"/>
              <a:gd name="f154" fmla="*/ f125 f51 1"/>
              <a:gd name="f155" fmla="*/ f126 f52 1"/>
              <a:gd name="f156" fmla="*/ f127 f52 1"/>
              <a:gd name="f157" fmla="*/ f128 f51 1"/>
              <a:gd name="f158" fmla="*/ f129 f52 1"/>
              <a:gd name="f159" fmla="*/ f130 f51 1"/>
              <a:gd name="f160" fmla="*/ f131 f51 1"/>
              <a:gd name="f161" fmla="*/ f132 f52 1"/>
              <a:gd name="f162" fmla="*/ f133 f52 1"/>
              <a:gd name="f163" fmla="*/ f134 f51 1"/>
              <a:gd name="f164" fmla="*/ f135 f52 1"/>
              <a:gd name="f165" fmla="*/ f136 f51 1"/>
              <a:gd name="f166" fmla="*/ f137 f51 1"/>
              <a:gd name="f167" fmla="*/ f138 f51 1"/>
              <a:gd name="f168" fmla="*/ f139 f51 1"/>
              <a:gd name="f169" fmla="*/ f140 f51 1"/>
              <a:gd name="f170" fmla="*/ f141 f52 1"/>
            </a:gdLst>
            <a:ahLst/>
            <a:cxnLst>
              <a:cxn ang="3cd4">
                <a:pos x="hc" y="t"/>
              </a:cxn>
              <a:cxn ang="0">
                <a:pos x="r" y="vc"/>
              </a:cxn>
              <a:cxn ang="cd4">
                <a:pos x="hc" y="b"/>
              </a:cxn>
              <a:cxn ang="cd2">
                <a:pos x="l" y="vc"/>
              </a:cxn>
              <a:cxn ang="f87">
                <a:pos x="f146" y="f147"/>
              </a:cxn>
              <a:cxn ang="f87">
                <a:pos x="f148" y="f149"/>
              </a:cxn>
              <a:cxn ang="f87">
                <a:pos x="f148" y="f149"/>
              </a:cxn>
              <a:cxn ang="f87">
                <a:pos x="f150" y="f151"/>
              </a:cxn>
              <a:cxn ang="f87">
                <a:pos x="f152" y="f153"/>
              </a:cxn>
              <a:cxn ang="f87">
                <a:pos x="f152" y="f153"/>
              </a:cxn>
              <a:cxn ang="f87">
                <a:pos x="f154" y="f155"/>
              </a:cxn>
              <a:cxn ang="f87">
                <a:pos x="f154" y="f156"/>
              </a:cxn>
              <a:cxn ang="f87">
                <a:pos x="f154" y="f156"/>
              </a:cxn>
              <a:cxn ang="f87">
                <a:pos x="f157" y="f158"/>
              </a:cxn>
              <a:cxn ang="f87">
                <a:pos x="f159" y="f158"/>
              </a:cxn>
              <a:cxn ang="f87">
                <a:pos x="f159" y="f158"/>
              </a:cxn>
              <a:cxn ang="f87">
                <a:pos x="f160" y="f161"/>
              </a:cxn>
              <a:cxn ang="f87">
                <a:pos x="f160" y="f162"/>
              </a:cxn>
              <a:cxn ang="f87">
                <a:pos x="f160" y="f162"/>
              </a:cxn>
              <a:cxn ang="f87">
                <a:pos x="f163" y="f164"/>
              </a:cxn>
              <a:cxn ang="f87">
                <a:pos x="f165" y="f164"/>
              </a:cxn>
              <a:cxn ang="f87">
                <a:pos x="f165" y="f164"/>
              </a:cxn>
              <a:cxn ang="f87">
                <a:pos x="f166" y="f162"/>
              </a:cxn>
              <a:cxn ang="f87">
                <a:pos x="f166" y="f161"/>
              </a:cxn>
              <a:cxn ang="f87">
                <a:pos x="f166" y="f161"/>
              </a:cxn>
              <a:cxn ang="f87">
                <a:pos x="f167" y="f158"/>
              </a:cxn>
              <a:cxn ang="f87">
                <a:pos x="f168" y="f158"/>
              </a:cxn>
              <a:cxn ang="f87">
                <a:pos x="f168" y="f158"/>
              </a:cxn>
              <a:cxn ang="f87">
                <a:pos x="f169" y="f156"/>
              </a:cxn>
              <a:cxn ang="f87">
                <a:pos x="f169" y="f170"/>
              </a:cxn>
              <a:cxn ang="f87">
                <a:pos x="f169" y="f170"/>
              </a:cxn>
              <a:cxn ang="f87">
                <a:pos x="f146" y="f147"/>
              </a:cxn>
            </a:cxnLst>
            <a:rect l="f142" t="f145" r="f143" b="f144"/>
            <a:pathLst>
              <a:path w="2453" h="5619">
                <a:moveTo>
                  <a:pt x="f8" y="f9"/>
                </a:moveTo>
                <a:lnTo>
                  <a:pt x="f10" y="f11"/>
                </a:lnTo>
                <a:cubicBezTo>
                  <a:pt x="f12" y="f5"/>
                  <a:pt x="f13" y="f14"/>
                  <a:pt x="f15" y="f16"/>
                </a:cubicBezTo>
                <a:lnTo>
                  <a:pt x="f17" y="f18"/>
                </a:lnTo>
                <a:cubicBezTo>
                  <a:pt x="f19" y="f20"/>
                  <a:pt x="f5" y="f21"/>
                  <a:pt x="f5" y="f22"/>
                </a:cubicBezTo>
                <a:lnTo>
                  <a:pt x="f5" y="f23"/>
                </a:lnTo>
                <a:cubicBezTo>
                  <a:pt x="f5" y="f24"/>
                  <a:pt x="f25" y="f26"/>
                  <a:pt x="f27" y="f26"/>
                </a:cubicBezTo>
                <a:lnTo>
                  <a:pt x="f28" y="f26"/>
                </a:lnTo>
                <a:cubicBezTo>
                  <a:pt x="f29" y="f26"/>
                  <a:pt x="f30" y="f31"/>
                  <a:pt x="f30" y="f32"/>
                </a:cubicBezTo>
                <a:lnTo>
                  <a:pt x="f30" y="f33"/>
                </a:lnTo>
                <a:cubicBezTo>
                  <a:pt x="f30" y="f34"/>
                  <a:pt x="f35" y="f36"/>
                  <a:pt x="f37" y="f36"/>
                </a:cubicBezTo>
                <a:lnTo>
                  <a:pt x="f38" y="f36"/>
                </a:lnTo>
                <a:cubicBezTo>
                  <a:pt x="f39" y="f36"/>
                  <a:pt x="f40" y="f34"/>
                  <a:pt x="f40" y="f33"/>
                </a:cubicBezTo>
                <a:lnTo>
                  <a:pt x="f40" y="f32"/>
                </a:lnTo>
                <a:cubicBezTo>
                  <a:pt x="f40" y="f31"/>
                  <a:pt x="f41" y="f26"/>
                  <a:pt x="f42" y="f26"/>
                </a:cubicBezTo>
                <a:lnTo>
                  <a:pt x="f43" y="f26"/>
                </a:lnTo>
                <a:cubicBezTo>
                  <a:pt x="f44" y="f26"/>
                  <a:pt x="f45" y="f24"/>
                  <a:pt x="f45" y="f23"/>
                </a:cubicBezTo>
                <a:lnTo>
                  <a:pt x="f45" y="f46"/>
                </a:lnTo>
                <a:cubicBezTo>
                  <a:pt x="f45" y="f47"/>
                  <a:pt x="f48" y="f49"/>
                  <a:pt x="f8" y="f9"/>
                </a:cubicBezTo>
              </a:path>
            </a:pathLst>
          </a:custGeom>
          <a:noFill/>
          <a:ln cap="flat">
            <a:noFill/>
            <a:prstDash val="solid"/>
          </a:ln>
          <a:effectLst>
            <a:outerShdw dist="22997" dir="5400000" algn="tl">
              <a:srgbClr val="000000">
                <a:alpha val="35000"/>
              </a:srgbClr>
            </a:outerShdw>
          </a:effectLst>
        </p:spPr>
        <p:txBody>
          <a:bodyPr vert="horz" wrap="none" lIns="91440" tIns="45720" rIns="91440" bIns="45720" anchor="ctr" anchorCtr="0" compatLnSpc="1">
            <a:noAutofit/>
          </a:bodyPr>
          <a:lstStyle/>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606160"/>
              </a:solidFill>
              <a:uFillTx/>
              <a:latin typeface="Calibri" pitchFamily="34"/>
            </a:endParaRPr>
          </a:p>
        </p:txBody>
      </p:sp>
      <p:sp>
        <p:nvSpPr>
          <p:cNvPr id="23" name="TextBox 687"/>
          <p:cNvSpPr txBox="1"/>
          <p:nvPr/>
        </p:nvSpPr>
        <p:spPr>
          <a:xfrm>
            <a:off x="3344866" y="9755184"/>
            <a:ext cx="3022604" cy="2062164"/>
          </a:xfrm>
          <a:prstGeom prst="rect">
            <a:avLst/>
          </a:prstGeom>
          <a:noFill/>
          <a:ln cap="flat">
            <a:noFill/>
          </a:ln>
          <a:effectLst>
            <a:outerShdw dist="22997" dir="5400000" algn="tl">
              <a:srgbClr val="000000">
                <a:alpha val="35000"/>
              </a:srgbClr>
            </a:outerShdw>
          </a:effectLst>
        </p:spPr>
        <p:txBody>
          <a:bodyPr vert="horz" wrap="none" lIns="91440" tIns="45720" rIns="91440" bIns="45720" anchor="t" anchorCtr="1" compatLnSpc="1">
            <a:spAutoFit/>
          </a:bodyPr>
          <a:lstStyle/>
          <a:p>
            <a:pPr marL="0" marR="0" lvl="0" indent="0" algn="ctr" defTabSz="1827208"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000000"/>
                </a:solidFill>
                <a:uFillTx/>
                <a:latin typeface="Muli"/>
                <a:ea typeface="Lato"/>
                <a:cs typeface="Lato"/>
              </a:rPr>
              <a:t>A Gathering </a:t>
            </a:r>
          </a:p>
          <a:p>
            <a:pPr marL="0" marR="0" lvl="0" indent="0" algn="ctr" defTabSz="1827208"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000000"/>
                </a:solidFill>
                <a:uFillTx/>
                <a:latin typeface="Muli"/>
                <a:ea typeface="Lato"/>
                <a:cs typeface="Lato"/>
              </a:rPr>
              <a:t>Place </a:t>
            </a:r>
          </a:p>
          <a:p>
            <a:pPr marL="0" marR="0" lvl="0" indent="0" algn="ctr" defTabSz="1827208"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000000"/>
                </a:solidFill>
                <a:uFillTx/>
                <a:latin typeface="Muli"/>
                <a:ea typeface="Lato"/>
                <a:cs typeface="Lato"/>
              </a:rPr>
              <a:t>(Chapter House, </a:t>
            </a:r>
          </a:p>
          <a:p>
            <a:pPr marL="0" marR="0" lvl="0" indent="0" algn="ctr" defTabSz="1827208"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000000"/>
                </a:solidFill>
                <a:uFillTx/>
                <a:latin typeface="Muli"/>
                <a:ea typeface="Lato"/>
                <a:cs typeface="Lato"/>
              </a:rPr>
              <a:t>General Store)</a:t>
            </a:r>
          </a:p>
        </p:txBody>
      </p:sp>
      <p:pic>
        <p:nvPicPr>
          <p:cNvPr id="24" name="Picture 26">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21190835" y="12583222"/>
            <a:ext cx="2548140" cy="616488"/>
          </a:xfrm>
          <a:prstGeom prst="rect">
            <a:avLst/>
          </a:prstGeom>
          <a:noFill/>
          <a:ln cap="flat">
            <a:noFill/>
          </a:ln>
          <a:effectLst>
            <a:outerShdw dist="22997" dir="5400000" algn="tl">
              <a:srgbClr val="000000">
                <a:alpha val="35000"/>
              </a:srgbClr>
            </a:outerShdw>
          </a:effectLst>
        </p:spPr>
      </p:pic>
    </p:spTree>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name="Slide4161">
    <p:spTree>
      <p:nvGrpSpPr>
        <p:cNvPr id="1" name=""/>
        <p:cNvGrpSpPr/>
        <p:nvPr/>
      </p:nvGrpSpPr>
      <p:grpSpPr>
        <a:xfrm>
          <a:off x="0" y="0"/>
          <a:ext cx="0" cy="0"/>
          <a:chOff x="0" y="0"/>
          <a:chExt cx="0" cy="0"/>
        </a:xfrm>
      </p:grpSpPr>
      <p:sp>
        <p:nvSpPr>
          <p:cNvPr id="2" name="TextBox 5"/>
          <p:cNvSpPr txBox="1"/>
          <p:nvPr/>
        </p:nvSpPr>
        <p:spPr>
          <a:xfrm>
            <a:off x="735122" y="5092695"/>
            <a:ext cx="20103239" cy="4955206"/>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5800" b="1" i="0" u="none" strike="noStrike" kern="1200" cap="none" spc="300" baseline="0">
                <a:solidFill>
                  <a:srgbClr val="000000"/>
                </a:solidFill>
                <a:uFillTx/>
                <a:latin typeface="Muli" pitchFamily="2"/>
                <a:ea typeface="Roboto" pitchFamily="2"/>
                <a:cs typeface="Lato" pitchFamily="34"/>
              </a:rPr>
              <a:t>Do You Have </a:t>
            </a:r>
          </a:p>
          <a:p>
            <a:pPr marL="0" marR="0" lvl="0" indent="0" algn="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5800" b="1" i="0" u="none" strike="noStrike" kern="1200" cap="none" spc="300" baseline="0">
                <a:solidFill>
                  <a:srgbClr val="000000"/>
                </a:solidFill>
                <a:uFillTx/>
                <a:latin typeface="Muli" pitchFamily="2"/>
                <a:ea typeface="Roboto" pitchFamily="2"/>
                <a:cs typeface="Lato" pitchFamily="34"/>
              </a:rPr>
              <a:t>a Device?</a:t>
            </a:r>
          </a:p>
        </p:txBody>
      </p:sp>
      <p:sp>
        <p:nvSpPr>
          <p:cNvPr id="3" name="TextBox 6"/>
          <p:cNvSpPr txBox="1"/>
          <p:nvPr/>
        </p:nvSpPr>
        <p:spPr>
          <a:xfrm>
            <a:off x="18312030" y="11450391"/>
            <a:ext cx="184727" cy="523219"/>
          </a:xfrm>
          <a:prstGeom prst="rect">
            <a:avLst/>
          </a:prstGeom>
          <a:noFill/>
          <a:ln cap="flat">
            <a:noFill/>
          </a:ln>
          <a:effectLst>
            <a:outerShdw dist="22997" dir="5400000" algn="tl">
              <a:srgbClr val="000000">
                <a:alpha val="35000"/>
              </a:srgbClr>
            </a:outerShdw>
          </a:effectLst>
        </p:spPr>
        <p:txBody>
          <a:bodyPr vert="horz" wrap="none" lIns="91440" tIns="45720" rIns="91440" bIns="45720" anchor="t" anchorCtr="1" compatLnSpc="1">
            <a:sp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800" b="1" i="0" u="none" strike="noStrike" kern="1200" cap="none" spc="300" baseline="0">
              <a:solidFill>
                <a:srgbClr val="FFFFFF"/>
              </a:solidFill>
              <a:uFillTx/>
              <a:latin typeface="Muli" pitchFamily="2"/>
              <a:ea typeface="Roboto Medium" pitchFamily="2"/>
              <a:cs typeface="Lato" pitchFamily="34"/>
            </a:endParaRPr>
          </a:p>
        </p:txBody>
      </p:sp>
      <p:pic>
        <p:nvPicPr>
          <p:cNvPr id="4" name="Picture 9">
            <a:extLst>
              <a:ext uri="{FF2B5EF4-FFF2-40B4-BE49-F238E27FC236}">
                <a16:creationId xmlns:a16="http://schemas.microsoft.com/office/drawing/2014/main" id="{00000000-0000-0000-0000-000000000000}"/>
              </a:ext>
            </a:extLst>
          </p:cNvPr>
          <p:cNvPicPr>
            <a:picLocks noChangeAspect="1"/>
          </p:cNvPicPr>
          <p:nvPr/>
        </p:nvPicPr>
        <p:blipFill>
          <a:blip r:embed="rId3"/>
          <a:srcRect t="7162" b="19340"/>
          <a:stretch>
            <a:fillRect/>
          </a:stretch>
        </p:blipFill>
        <p:spPr>
          <a:xfrm>
            <a:off x="7543800" y="22594"/>
            <a:ext cx="17011186" cy="2622243"/>
          </a:xfrm>
          <a:prstGeom prst="rect">
            <a:avLst/>
          </a:prstGeom>
          <a:noFill/>
          <a:ln cap="flat">
            <a:noFill/>
          </a:ln>
          <a:effectLst>
            <a:outerShdw dist="22997" dir="5400000" algn="tl">
              <a:srgbClr val="000000">
                <a:alpha val="35000"/>
              </a:srgbClr>
            </a:outerShdw>
          </a:effectLst>
        </p:spPr>
      </p:pic>
      <p:sp>
        <p:nvSpPr>
          <p:cNvPr id="5" name="Elipse 8"/>
          <p:cNvSpPr/>
          <p:nvPr/>
        </p:nvSpPr>
        <p:spPr>
          <a:xfrm>
            <a:off x="-1478383" y="-4189085"/>
            <a:ext cx="9491042" cy="978969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CF5F1"/>
          </a:solidFill>
          <a:ln cap="flat">
            <a:noFill/>
            <a:prstDash val="solid"/>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s-MX" sz="3600" b="0" i="0" u="none" strike="noStrike" kern="1200" cap="none" spc="0" baseline="0">
              <a:solidFill>
                <a:srgbClr val="ECF5F1"/>
              </a:solidFill>
              <a:uFillTx/>
              <a:latin typeface="Calibri"/>
            </a:endParaRPr>
          </a:p>
        </p:txBody>
      </p:sp>
      <p:sp>
        <p:nvSpPr>
          <p:cNvPr id="6" name="Elipse 23"/>
          <p:cNvSpPr/>
          <p:nvPr/>
        </p:nvSpPr>
        <p:spPr>
          <a:xfrm>
            <a:off x="20282425" y="10030986"/>
            <a:ext cx="4706663" cy="47066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40765C"/>
          </a:solidFill>
          <a:ln cap="flat">
            <a:noFill/>
            <a:prstDash val="solid"/>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s-MX" sz="3600" b="0" i="0" u="none" strike="noStrike" kern="1200" cap="none" spc="0" baseline="0">
              <a:solidFill>
                <a:srgbClr val="FFFFFF"/>
              </a:solidFill>
              <a:uFillTx/>
              <a:latin typeface="Calibri"/>
            </a:endParaRPr>
          </a:p>
        </p:txBody>
      </p:sp>
      <p:sp>
        <p:nvSpPr>
          <p:cNvPr id="7" name="TextBox 6"/>
          <p:cNvSpPr txBox="1"/>
          <p:nvPr/>
        </p:nvSpPr>
        <p:spPr>
          <a:xfrm>
            <a:off x="7975031" y="3126809"/>
            <a:ext cx="15881271" cy="1107996"/>
          </a:xfrm>
          <a:prstGeom prst="rect">
            <a:avLst/>
          </a:prstGeom>
          <a:noFill/>
          <a:ln cap="flat">
            <a:noFill/>
          </a:ln>
          <a:effectLst>
            <a:outerShdw dist="22997" dir="5400000" algn="tl">
              <a:srgbClr val="000000">
                <a:alpha val="35000"/>
              </a:srgbClr>
            </a:outerShdw>
          </a:effectLst>
        </p:spPr>
        <p:txBody>
          <a:bodyPr vert="horz" wrap="none" lIns="91440" tIns="45720" rIns="91440" bIns="45720" anchor="t" anchorCtr="1" compatLnSpc="1">
            <a:sp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6600" b="1" i="0" u="none" strike="noStrike" kern="1200" cap="none" spc="300" baseline="0">
                <a:solidFill>
                  <a:srgbClr val="000000"/>
                </a:solidFill>
                <a:uFillTx/>
                <a:latin typeface="Muli" pitchFamily="2"/>
                <a:ea typeface="Roboto Medium" pitchFamily="2"/>
                <a:cs typeface="Lato" pitchFamily="34"/>
              </a:rPr>
              <a:t>The Nuts and Bolts of Telemedicine </a:t>
            </a:r>
          </a:p>
        </p:txBody>
      </p:sp>
      <p:sp>
        <p:nvSpPr>
          <p:cNvPr id="8" name="TextBox 6"/>
          <p:cNvSpPr txBox="1"/>
          <p:nvPr/>
        </p:nvSpPr>
        <p:spPr>
          <a:xfrm>
            <a:off x="5439043" y="12119850"/>
            <a:ext cx="14919469" cy="830997"/>
          </a:xfrm>
          <a:prstGeom prst="rect">
            <a:avLst/>
          </a:prstGeom>
          <a:noFill/>
          <a:ln cap="flat">
            <a:noFill/>
          </a:ln>
          <a:effectLst>
            <a:outerShdw dist="22997" dir="5400000" algn="tl">
              <a:srgbClr val="000000">
                <a:alpha val="35000"/>
              </a:srgbClr>
            </a:outerShdw>
          </a:effectLst>
        </p:spPr>
        <p:txBody>
          <a:bodyPr vert="horz" wrap="none" lIns="91440" tIns="45720" rIns="91440" bIns="45720" anchor="t" anchorCtr="1" compatLnSpc="1">
            <a:sp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4800" b="1" i="0" u="none" strike="noStrike" kern="1200" cap="none" spc="300" baseline="0">
                <a:solidFill>
                  <a:srgbClr val="000000"/>
                </a:solidFill>
                <a:uFillTx/>
                <a:latin typeface="Muli" pitchFamily="2"/>
              </a:rPr>
              <a:t>Essentials For a Family-Centered Experience</a:t>
            </a:r>
          </a:p>
        </p:txBody>
      </p:sp>
      <p:sp>
        <p:nvSpPr>
          <p:cNvPr id="9" name="TextBox 5"/>
          <p:cNvSpPr txBox="1"/>
          <p:nvPr/>
        </p:nvSpPr>
        <p:spPr>
          <a:xfrm>
            <a:off x="20977671" y="10165549"/>
            <a:ext cx="2650050" cy="3770263"/>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3900" b="1" i="0" u="none" strike="noStrike" kern="1200" cap="none" spc="300" baseline="0">
                <a:solidFill>
                  <a:srgbClr val="FFFFFF"/>
                </a:solidFill>
                <a:uFillTx/>
                <a:latin typeface="Muli" pitchFamily="2"/>
                <a:ea typeface="Roboto" pitchFamily="2"/>
                <a:cs typeface="Lato" pitchFamily="34"/>
              </a:rPr>
              <a:t>2</a:t>
            </a:r>
          </a:p>
        </p:txBody>
      </p:sp>
      <p:pic>
        <p:nvPicPr>
          <p:cNvPr id="10" name="Picture 16">
            <a:extLst>
              <a:ext uri="{FF2B5EF4-FFF2-40B4-BE49-F238E27FC236}">
                <a16:creationId xmlns:a16="http://schemas.microsoft.com/office/drawing/2014/main" id="{00000000-0000-0000-0000-000000000000}"/>
              </a:ext>
            </a:extLst>
          </p:cNvPr>
          <p:cNvPicPr>
            <a:picLocks noChangeAspect="1"/>
          </p:cNvPicPr>
          <p:nvPr/>
        </p:nvPicPr>
        <p:blipFill>
          <a:blip r:embed="rId4"/>
          <a:stretch>
            <a:fillRect/>
          </a:stretch>
        </p:blipFill>
        <p:spPr>
          <a:xfrm>
            <a:off x="1413616" y="1647748"/>
            <a:ext cx="4871776" cy="1178652"/>
          </a:xfrm>
          <a:prstGeom prst="rect">
            <a:avLst/>
          </a:prstGeom>
          <a:noFill/>
          <a:ln cap="flat">
            <a:noFill/>
          </a:ln>
          <a:effectLst>
            <a:outerShdw dist="22997" dir="5400000" algn="tl">
              <a:srgbClr val="000000">
                <a:alpha val="35000"/>
              </a:srgbClr>
            </a:outerShdw>
          </a:effectLst>
        </p:spPr>
      </p:pic>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name="Slide4162">
    <p:spTree>
      <p:nvGrpSpPr>
        <p:cNvPr id="1" name=""/>
        <p:cNvGrpSpPr/>
        <p:nvPr/>
      </p:nvGrpSpPr>
      <p:grpSpPr>
        <a:xfrm>
          <a:off x="0" y="0"/>
          <a:ext cx="0" cy="0"/>
          <a:chOff x="0" y="0"/>
          <a:chExt cx="0" cy="0"/>
        </a:xfrm>
      </p:grpSpPr>
      <p:sp>
        <p:nvSpPr>
          <p:cNvPr id="2" name="TextBox 26"/>
          <p:cNvSpPr txBox="1"/>
          <p:nvPr/>
        </p:nvSpPr>
        <p:spPr>
          <a:xfrm>
            <a:off x="457392" y="6732718"/>
            <a:ext cx="8148154" cy="4154987"/>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8800" b="1" i="0" u="none" strike="noStrike" kern="1200" cap="none" spc="0" baseline="0">
                <a:solidFill>
                  <a:srgbClr val="E0745D"/>
                </a:solidFill>
                <a:uFillTx/>
                <a:latin typeface="Muli" pitchFamily="2"/>
                <a:ea typeface="Roboto Medium" pitchFamily="2"/>
                <a:cs typeface="Lato Light" pitchFamily="34"/>
              </a:rPr>
              <a:t>Computers</a:t>
            </a:r>
          </a:p>
          <a:p>
            <a:pPr marL="1143000" marR="0" lvl="0" indent="-11430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US" sz="4400" b="1" i="0" u="none" strike="noStrike" kern="1200" cap="none" spc="0" baseline="0">
              <a:solidFill>
                <a:srgbClr val="E0745D"/>
              </a:solidFill>
              <a:uFillTx/>
              <a:latin typeface="Muli" pitchFamily="2"/>
              <a:ea typeface="Roboto Medium" pitchFamily="2"/>
              <a:cs typeface="Lato Light" pitchFamily="34"/>
            </a:endParaRPr>
          </a:p>
          <a:p>
            <a:pPr marL="1143000" marR="0" lvl="0" indent="-11430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4400" b="1" i="0" u="none" strike="noStrike" kern="1200" cap="none" spc="0" baseline="0">
                <a:solidFill>
                  <a:srgbClr val="E0745D"/>
                </a:solidFill>
                <a:uFillTx/>
                <a:latin typeface="Muli" pitchFamily="2"/>
                <a:ea typeface="Roboto Medium" pitchFamily="2"/>
                <a:cs typeface="Lato Light" pitchFamily="34"/>
              </a:rPr>
              <a:t>Laptop</a:t>
            </a:r>
          </a:p>
          <a:p>
            <a:pPr marL="1143000" marR="0" lvl="0" indent="-11430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4400" b="1" i="0" u="none" strike="noStrike" kern="1200" cap="none" spc="0" baseline="0">
                <a:solidFill>
                  <a:srgbClr val="E0745D"/>
                </a:solidFill>
                <a:uFillTx/>
                <a:latin typeface="Muli" pitchFamily="2"/>
                <a:ea typeface="Roboto Medium" pitchFamily="2"/>
                <a:cs typeface="Lato Light" pitchFamily="34"/>
              </a:rPr>
              <a:t>Desktop</a:t>
            </a:r>
          </a:p>
          <a:p>
            <a:pPr marL="1143000" marR="0" lvl="0" indent="-11430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4400" b="1" i="0" u="none" strike="noStrike" kern="1200" cap="none" spc="0" baseline="0">
                <a:solidFill>
                  <a:srgbClr val="E0745D"/>
                </a:solidFill>
                <a:uFillTx/>
                <a:latin typeface="Muli" pitchFamily="2"/>
                <a:ea typeface="Roboto Medium" pitchFamily="2"/>
                <a:cs typeface="Lato Light" pitchFamily="34"/>
              </a:rPr>
              <a:t>Chromebook</a:t>
            </a:r>
          </a:p>
        </p:txBody>
      </p:sp>
      <p:sp>
        <p:nvSpPr>
          <p:cNvPr id="3" name="TextBox 687"/>
          <p:cNvSpPr txBox="1"/>
          <p:nvPr/>
        </p:nvSpPr>
        <p:spPr>
          <a:xfrm>
            <a:off x="9396401" y="6732718"/>
            <a:ext cx="5463357" cy="4708977"/>
          </a:xfrm>
          <a:prstGeom prst="rect">
            <a:avLst/>
          </a:prstGeom>
          <a:noFill/>
          <a:ln cap="flat">
            <a:noFill/>
          </a:ln>
          <a:effectLst>
            <a:outerShdw dist="22997" dir="5400000" algn="tl">
              <a:srgbClr val="000000">
                <a:alpha val="35000"/>
              </a:srgbClr>
            </a:outerShdw>
          </a:effectLst>
        </p:spPr>
        <p:txBody>
          <a:bodyPr vert="horz" wrap="none" lIns="91440" tIns="45720" rIns="91440" bIns="45720" anchor="t" anchorCtr="0" compatLnSpc="1">
            <a:sp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8800" b="1" i="0" u="none" strike="noStrike" kern="1200" cap="none" spc="0" baseline="0">
                <a:solidFill>
                  <a:srgbClr val="5180C7"/>
                </a:solidFill>
                <a:uFillTx/>
                <a:latin typeface="Muli" pitchFamily="2"/>
                <a:ea typeface="Lato" pitchFamily="34"/>
                <a:cs typeface="Lato" pitchFamily="34"/>
              </a:rPr>
              <a:t>Tablets</a:t>
            </a:r>
          </a:p>
          <a:p>
            <a:pPr marL="571500" marR="0" lvl="0" indent="-5715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US" sz="4000" b="1" i="0" u="none" strike="noStrike" kern="1200" cap="none" spc="0" baseline="0">
              <a:solidFill>
                <a:srgbClr val="5180C7"/>
              </a:solidFill>
              <a:uFillTx/>
              <a:latin typeface="Muli" pitchFamily="2"/>
              <a:ea typeface="Lato" pitchFamily="34"/>
              <a:cs typeface="Lato" pitchFamily="34"/>
            </a:endParaRPr>
          </a:p>
          <a:p>
            <a:pPr marL="571500" marR="0" lvl="0" indent="-5715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4400" b="1" i="0" u="none" strike="noStrike" kern="1200" cap="none" spc="0" baseline="0">
                <a:solidFill>
                  <a:srgbClr val="5180C7"/>
                </a:solidFill>
                <a:uFillTx/>
                <a:latin typeface="Muli" pitchFamily="2"/>
                <a:ea typeface="Lato" pitchFamily="34"/>
                <a:cs typeface="Lato" pitchFamily="34"/>
              </a:rPr>
              <a:t>iPad</a:t>
            </a:r>
          </a:p>
          <a:p>
            <a:pPr marL="571500" marR="0" lvl="0" indent="-5715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4400" b="1" i="0" u="none" strike="noStrike" kern="1200" cap="none" spc="0" baseline="0">
                <a:solidFill>
                  <a:srgbClr val="5180C7"/>
                </a:solidFill>
                <a:uFillTx/>
                <a:latin typeface="Muli" pitchFamily="2"/>
                <a:ea typeface="Lato" pitchFamily="34"/>
                <a:cs typeface="Lato" pitchFamily="34"/>
              </a:rPr>
              <a:t>Kindle Fire</a:t>
            </a:r>
          </a:p>
          <a:p>
            <a:pPr marL="571500" marR="0" lvl="0" indent="-5715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4400" b="1" i="0" u="none" strike="noStrike" kern="1200" cap="none" spc="0" baseline="0">
                <a:solidFill>
                  <a:srgbClr val="5180C7"/>
                </a:solidFill>
                <a:uFillTx/>
                <a:latin typeface="Muli" pitchFamily="2"/>
                <a:ea typeface="Lato" pitchFamily="34"/>
                <a:cs typeface="Lato" pitchFamily="34"/>
              </a:rPr>
              <a:t>Microsoft Surface</a:t>
            </a:r>
          </a:p>
          <a:p>
            <a:pPr marL="571500" marR="0" lvl="0" indent="-5715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US" sz="4000" b="1" i="0" u="none" strike="noStrike" kern="1200" cap="none" spc="0" baseline="0">
              <a:solidFill>
                <a:srgbClr val="5180C7"/>
              </a:solidFill>
              <a:uFillTx/>
              <a:latin typeface="Muli" pitchFamily="2"/>
              <a:ea typeface="Lato" pitchFamily="34"/>
              <a:cs typeface="Lato" pitchFamily="34"/>
            </a:endParaRPr>
          </a:p>
        </p:txBody>
      </p:sp>
      <p:sp>
        <p:nvSpPr>
          <p:cNvPr id="4" name="Rectangle 1"/>
          <p:cNvSpPr/>
          <p:nvPr/>
        </p:nvSpPr>
        <p:spPr>
          <a:xfrm>
            <a:off x="3430874" y="225042"/>
            <a:ext cx="17380558" cy="2772296"/>
          </a:xfrm>
          <a:prstGeom prst="rect">
            <a:avLst/>
          </a:prstGeom>
          <a:solidFill>
            <a:srgbClr val="1F3961"/>
          </a:solidFill>
          <a:ln w="12701" cap="flat">
            <a:solidFill>
              <a:srgbClr val="142745"/>
            </a:solidFill>
            <a:prstDash val="solid"/>
            <a:miter/>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9600" b="0" i="0" u="none" strike="noStrike" kern="1200" cap="none" spc="0" baseline="0">
                <a:solidFill>
                  <a:srgbClr val="FFFFFF"/>
                </a:solidFill>
                <a:uFillTx/>
                <a:latin typeface="Calibri"/>
              </a:rPr>
              <a:t>Categories and Examples</a:t>
            </a:r>
          </a:p>
          <a:p>
            <a:pPr marL="0" marR="0" lvl="0" indent="0" algn="ctr"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9600" b="0" i="0" u="none" strike="noStrike" kern="1200" cap="none" spc="0" baseline="0">
                <a:solidFill>
                  <a:srgbClr val="FFFFFF"/>
                </a:solidFill>
                <a:uFillTx/>
                <a:latin typeface="Calibri"/>
              </a:rPr>
              <a:t>of Devices</a:t>
            </a:r>
          </a:p>
        </p:txBody>
      </p:sp>
      <p:sp>
        <p:nvSpPr>
          <p:cNvPr id="5" name="TextBox 26"/>
          <p:cNvSpPr txBox="1"/>
          <p:nvPr/>
        </p:nvSpPr>
        <p:spPr>
          <a:xfrm>
            <a:off x="16737351" y="6732718"/>
            <a:ext cx="7974893" cy="4093430"/>
          </a:xfrm>
          <a:prstGeom prst="rect">
            <a:avLst/>
          </a:prstGeom>
          <a:noFill/>
          <a:ln cap="flat">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1827208"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8800" b="1" i="0" u="none" strike="noStrike" kern="1200" cap="none" spc="0" baseline="0">
                <a:solidFill>
                  <a:srgbClr val="66AC8A"/>
                </a:solidFill>
                <a:uFillTx/>
                <a:latin typeface="Muli" pitchFamily="2"/>
                <a:ea typeface="Roboto Medium" pitchFamily="2"/>
                <a:cs typeface="Lato Light" pitchFamily="34"/>
              </a:rPr>
              <a:t>Smart Phones</a:t>
            </a:r>
          </a:p>
          <a:p>
            <a:pPr marL="1143000" marR="0" lvl="0" indent="-11430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US" sz="4000" b="1" i="0" u="none" strike="noStrike" kern="1200" cap="none" spc="0" baseline="0">
              <a:solidFill>
                <a:srgbClr val="66AC8A"/>
              </a:solidFill>
              <a:uFillTx/>
              <a:latin typeface="Muli" pitchFamily="2"/>
              <a:ea typeface="Roboto Medium" pitchFamily="2"/>
              <a:cs typeface="Lato Light" pitchFamily="34"/>
            </a:endParaRPr>
          </a:p>
          <a:p>
            <a:pPr marL="1143000" marR="0" lvl="0" indent="-11430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4400" b="1" i="0" u="none" strike="noStrike" kern="1200" cap="none" spc="0" baseline="0">
                <a:solidFill>
                  <a:srgbClr val="66AC8A"/>
                </a:solidFill>
                <a:uFillTx/>
                <a:latin typeface="Muli" pitchFamily="2"/>
                <a:ea typeface="Roboto Medium" pitchFamily="2"/>
                <a:cs typeface="Lato Light" pitchFamily="34"/>
              </a:rPr>
              <a:t>Android</a:t>
            </a:r>
          </a:p>
          <a:p>
            <a:pPr marL="1143000" marR="0" lvl="0" indent="-11430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4400" b="1" i="0" u="none" strike="noStrike" kern="1200" cap="none" spc="0" baseline="0">
                <a:solidFill>
                  <a:srgbClr val="66AC8A"/>
                </a:solidFill>
                <a:uFillTx/>
                <a:latin typeface="Muli" pitchFamily="2"/>
                <a:ea typeface="Roboto Medium" pitchFamily="2"/>
                <a:cs typeface="Lato Light" pitchFamily="34"/>
              </a:rPr>
              <a:t>iPhone</a:t>
            </a:r>
          </a:p>
          <a:p>
            <a:pPr marL="1143000" marR="0" lvl="0" indent="-1143000" algn="l" defTabSz="1827208"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4400" b="1" i="0" u="none" strike="noStrike" kern="1200" cap="none" spc="0" baseline="0">
                <a:solidFill>
                  <a:srgbClr val="66AC8A"/>
                </a:solidFill>
                <a:uFillTx/>
                <a:latin typeface="Muli" pitchFamily="2"/>
                <a:ea typeface="Roboto Medium" pitchFamily="2"/>
                <a:cs typeface="Lato Light" pitchFamily="34"/>
              </a:rPr>
              <a:t>Galaxy</a:t>
            </a:r>
          </a:p>
        </p:txBody>
      </p:sp>
      <p:pic>
        <p:nvPicPr>
          <p:cNvPr id="6" name="Graphic 5" descr="Laptop">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1124894" y="2664973"/>
            <a:ext cx="4611959" cy="4611959"/>
          </a:xfrm>
          <a:prstGeom prst="rect">
            <a:avLst/>
          </a:prstGeom>
          <a:noFill/>
          <a:ln cap="flat">
            <a:noFill/>
          </a:ln>
          <a:effectLst>
            <a:outerShdw dist="22997" dir="5400000" algn="tl">
              <a:srgbClr val="000000">
                <a:alpha val="35000"/>
              </a:srgbClr>
            </a:outerShdw>
          </a:effectLst>
        </p:spPr>
      </p:pic>
      <p:pic>
        <p:nvPicPr>
          <p:cNvPr id="7" name="Graphic 7" descr="Tablet">
            <a:extLst>
              <a:ext uri="{FF2B5EF4-FFF2-40B4-BE49-F238E27FC236}">
                <a16:creationId xmlns:a16="http://schemas.microsoft.com/office/drawing/2014/main" id="{00000000-0000-0000-0000-000000000000}"/>
              </a:ext>
            </a:extLst>
          </p:cNvPr>
          <p:cNvPicPr>
            <a:picLocks noChangeAspect="1"/>
          </p:cNvPicPr>
          <p:nvPr/>
        </p:nvPicPr>
        <p:blipFill>
          <a:blip r:embed="rId4"/>
          <a:stretch>
            <a:fillRect/>
          </a:stretch>
        </p:blipFill>
        <p:spPr>
          <a:xfrm rot="5400013">
            <a:off x="9928637" y="2995492"/>
            <a:ext cx="4109752" cy="4109752"/>
          </a:xfrm>
          <a:prstGeom prst="rect">
            <a:avLst/>
          </a:prstGeom>
          <a:noFill/>
          <a:ln cap="flat">
            <a:noFill/>
          </a:ln>
          <a:effectLst>
            <a:outerShdw dist="22997" dir="5400000" algn="tl">
              <a:srgbClr val="000000">
                <a:alpha val="35000"/>
              </a:srgbClr>
            </a:outerShdw>
          </a:effectLst>
        </p:spPr>
      </p:pic>
      <p:pic>
        <p:nvPicPr>
          <p:cNvPr id="8" name="Graphic 9" descr="Touch Screen">
            <a:extLst>
              <a:ext uri="{FF2B5EF4-FFF2-40B4-BE49-F238E27FC236}">
                <a16:creationId xmlns:a16="http://schemas.microsoft.com/office/drawing/2014/main" id="{00000000-0000-0000-0000-000000000000}"/>
              </a:ext>
            </a:extLst>
          </p:cNvPr>
          <p:cNvPicPr>
            <a:picLocks noChangeAspect="1"/>
          </p:cNvPicPr>
          <p:nvPr/>
        </p:nvPicPr>
        <p:blipFill>
          <a:blip r:embed="rId5"/>
          <a:stretch>
            <a:fillRect/>
          </a:stretch>
        </p:blipFill>
        <p:spPr>
          <a:xfrm>
            <a:off x="10641686" y="3906591"/>
            <a:ext cx="2826117" cy="2826117"/>
          </a:xfrm>
          <a:prstGeom prst="rect">
            <a:avLst/>
          </a:prstGeom>
          <a:noFill/>
          <a:ln cap="flat">
            <a:noFill/>
          </a:ln>
          <a:effectLst>
            <a:outerShdw dist="22997" dir="5400000" algn="tl">
              <a:srgbClr val="000000">
                <a:alpha val="35000"/>
              </a:srgbClr>
            </a:outerShdw>
          </a:effectLst>
        </p:spPr>
      </p:pic>
      <p:pic>
        <p:nvPicPr>
          <p:cNvPr id="9" name="Graphic 11" descr="Smart Phone">
            <a:extLst>
              <a:ext uri="{FF2B5EF4-FFF2-40B4-BE49-F238E27FC236}">
                <a16:creationId xmlns:a16="http://schemas.microsoft.com/office/drawing/2014/main" id="{00000000-0000-0000-0000-000000000000}"/>
              </a:ext>
            </a:extLst>
          </p:cNvPr>
          <p:cNvPicPr>
            <a:picLocks noChangeAspect="1"/>
          </p:cNvPicPr>
          <p:nvPr/>
        </p:nvPicPr>
        <p:blipFill>
          <a:blip r:embed="rId6"/>
          <a:stretch>
            <a:fillRect/>
          </a:stretch>
        </p:blipFill>
        <p:spPr>
          <a:xfrm>
            <a:off x="19063365" y="3714612"/>
            <a:ext cx="2745047" cy="2745047"/>
          </a:xfrm>
          <a:prstGeom prst="rect">
            <a:avLst/>
          </a:prstGeom>
          <a:noFill/>
          <a:ln cap="flat">
            <a:noFill/>
          </a:ln>
          <a:effectLst>
            <a:outerShdw dist="22997" dir="5400000" algn="tl">
              <a:srgbClr val="000000">
                <a:alpha val="35000"/>
              </a:srgbClr>
            </a:outerShdw>
          </a:effectLst>
        </p:spPr>
      </p:pic>
      <p:pic>
        <p:nvPicPr>
          <p:cNvPr id="10" name="Picture 15">
            <a:extLst>
              <a:ext uri="{FF2B5EF4-FFF2-40B4-BE49-F238E27FC236}">
                <a16:creationId xmlns:a16="http://schemas.microsoft.com/office/drawing/2014/main" id="{00000000-0000-0000-0000-000000000000}"/>
              </a:ext>
            </a:extLst>
          </p:cNvPr>
          <p:cNvPicPr>
            <a:picLocks noChangeAspect="1"/>
          </p:cNvPicPr>
          <p:nvPr/>
        </p:nvPicPr>
        <p:blipFill>
          <a:blip r:embed="rId7"/>
          <a:stretch>
            <a:fillRect/>
          </a:stretch>
        </p:blipFill>
        <p:spPr>
          <a:xfrm>
            <a:off x="21190835" y="12583222"/>
            <a:ext cx="2548140" cy="616488"/>
          </a:xfrm>
          <a:prstGeom prst="rect">
            <a:avLst/>
          </a:prstGeom>
          <a:noFill/>
          <a:ln cap="flat">
            <a:noFill/>
          </a:ln>
          <a:effectLst>
            <a:outerShdw dist="22997" dir="5400000" algn="tl">
              <a:srgbClr val="000000">
                <a:alpha val="3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490</TotalTime>
  <Words>5982</Words>
  <Application>Microsoft Office PowerPoint</Application>
  <PresentationFormat>Widescreen</PresentationFormat>
  <Paragraphs>717</Paragraphs>
  <Slides>38</Slides>
  <Notes>38</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38</vt:i4>
      </vt:variant>
    </vt:vector>
  </HeadingPairs>
  <TitlesOfParts>
    <vt:vector size="53" baseType="lpstr">
      <vt:lpstr>Arial</vt:lpstr>
      <vt:lpstr>Arial Unicode MS</vt:lpstr>
      <vt:lpstr>Calibri</vt:lpstr>
      <vt:lpstr>Calibri Light</vt:lpstr>
      <vt:lpstr>Lato</vt:lpstr>
      <vt:lpstr>Lato Light</vt:lpstr>
      <vt:lpstr>League Spartan</vt:lpstr>
      <vt:lpstr>Montserrat Light</vt:lpstr>
      <vt:lpstr>Muli</vt:lpstr>
      <vt:lpstr>Open Sans Light</vt:lpstr>
      <vt:lpstr>Roboto</vt:lpstr>
      <vt:lpstr>Roboto Light</vt:lpstr>
      <vt:lpstr>Roboto Medium</vt:lpstr>
      <vt:lpstr>Wingdings</vt:lpstr>
      <vt:lpstr>Office Theme</vt:lpstr>
      <vt:lpstr>PowerPoint Presentation</vt:lpstr>
      <vt:lpstr>PowerPoint Presentation</vt:lpstr>
      <vt:lpstr>PowerPoint Presentation</vt:lpstr>
      <vt:lpstr>What do we mean when we say…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Please take a minute and fill out this brief Evaluation!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Kalla Brinkley</cp:lastModifiedBy>
  <cp:revision>59</cp:revision>
  <dcterms:created xsi:type="dcterms:W3CDTF">2020-12-30T00:11:00Z</dcterms:created>
  <dcterms:modified xsi:type="dcterms:W3CDTF">2021-04-15T18:23:39Z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0x010100F539BA6FB6838D48BDEDF6EA4D967944</vt:lpwstr>
  </property>
</Properties>
</file>