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4"/>
  </p:sldMasterIdLst>
  <p:notesMasterIdLst>
    <p:notesMasterId r:id="rId42"/>
  </p:notesMasterIdLst>
  <p:sldIdLst>
    <p:sldId id="4465" r:id="rId5"/>
    <p:sldId id="4393" r:id="rId6"/>
    <p:sldId id="4420" r:id="rId7"/>
    <p:sldId id="4467" r:id="rId8"/>
    <p:sldId id="4468" r:id="rId9"/>
    <p:sldId id="4386" r:id="rId10"/>
    <p:sldId id="4395" r:id="rId11"/>
    <p:sldId id="4380" r:id="rId12"/>
    <p:sldId id="4416" r:id="rId13"/>
    <p:sldId id="4417" r:id="rId14"/>
    <p:sldId id="4419" r:id="rId15"/>
    <p:sldId id="4421" r:id="rId16"/>
    <p:sldId id="4423" r:id="rId17"/>
    <p:sldId id="4425" r:id="rId18"/>
    <p:sldId id="4428" r:id="rId19"/>
    <p:sldId id="4429" r:id="rId20"/>
    <p:sldId id="4430" r:id="rId21"/>
    <p:sldId id="4432" r:id="rId22"/>
    <p:sldId id="4435" r:id="rId23"/>
    <p:sldId id="4437" r:id="rId24"/>
    <p:sldId id="4438" r:id="rId25"/>
    <p:sldId id="4439" r:id="rId26"/>
    <p:sldId id="4440" r:id="rId27"/>
    <p:sldId id="4443" r:id="rId28"/>
    <p:sldId id="4444" r:id="rId29"/>
    <p:sldId id="4445" r:id="rId30"/>
    <p:sldId id="4456" r:id="rId31"/>
    <p:sldId id="4457" r:id="rId32"/>
    <p:sldId id="4450" r:id="rId33"/>
    <p:sldId id="4453" r:id="rId34"/>
    <p:sldId id="4469" r:id="rId35"/>
    <p:sldId id="4458" r:id="rId36"/>
    <p:sldId id="4460" r:id="rId37"/>
    <p:sldId id="4461" r:id="rId38"/>
    <p:sldId id="4466" r:id="rId39"/>
    <p:sldId id="4441" r:id="rId40"/>
    <p:sldId id="4442" r:id="rId41"/>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Calibri" panose="020F0502020204030204" pitchFamily="34" charset="0"/>
        <a:ea typeface="+mn-ea"/>
        <a:cs typeface="+mn-cs"/>
      </a:defRPr>
    </a:lvl1pPr>
    <a:lvl2pPr marL="912813" indent="-455613" algn="l" defTabSz="1827213" rtl="0" eaLnBrk="0" fontAlgn="base" hangingPunct="0">
      <a:spcBef>
        <a:spcPct val="0"/>
      </a:spcBef>
      <a:spcAft>
        <a:spcPct val="0"/>
      </a:spcAft>
      <a:defRPr sz="3600" kern="1200">
        <a:solidFill>
          <a:schemeClr val="tx1"/>
        </a:solidFill>
        <a:latin typeface="Calibri" panose="020F0502020204030204" pitchFamily="34" charset="0"/>
        <a:ea typeface="+mn-ea"/>
        <a:cs typeface="+mn-cs"/>
      </a:defRPr>
    </a:lvl2pPr>
    <a:lvl3pPr marL="1827213" indent="-912813" algn="l" defTabSz="1827213" rtl="0" eaLnBrk="0" fontAlgn="base" hangingPunct="0">
      <a:spcBef>
        <a:spcPct val="0"/>
      </a:spcBef>
      <a:spcAft>
        <a:spcPct val="0"/>
      </a:spcAft>
      <a:defRPr sz="3600" kern="1200">
        <a:solidFill>
          <a:schemeClr val="tx1"/>
        </a:solidFill>
        <a:latin typeface="Calibri" panose="020F0502020204030204" pitchFamily="34" charset="0"/>
        <a:ea typeface="+mn-ea"/>
        <a:cs typeface="+mn-cs"/>
      </a:defRPr>
    </a:lvl3pPr>
    <a:lvl4pPr marL="2741613" indent="-1370013" algn="l" defTabSz="1827213" rtl="0" eaLnBrk="0" fontAlgn="base" hangingPunct="0">
      <a:spcBef>
        <a:spcPct val="0"/>
      </a:spcBef>
      <a:spcAft>
        <a:spcPct val="0"/>
      </a:spcAft>
      <a:defRPr sz="3600" kern="1200">
        <a:solidFill>
          <a:schemeClr val="tx1"/>
        </a:solidFill>
        <a:latin typeface="Calibri" panose="020F0502020204030204" pitchFamily="34" charset="0"/>
        <a:ea typeface="+mn-ea"/>
        <a:cs typeface="+mn-cs"/>
      </a:defRPr>
    </a:lvl4pPr>
    <a:lvl5pPr marL="3656013" indent="-1827213" algn="l" defTabSz="1827213" rtl="0" eaLnBrk="0" fontAlgn="base" hangingPunct="0">
      <a:spcBef>
        <a:spcPct val="0"/>
      </a:spcBef>
      <a:spcAft>
        <a:spcPct val="0"/>
      </a:spcAft>
      <a:defRPr sz="3600" kern="1200">
        <a:solidFill>
          <a:schemeClr val="tx1"/>
        </a:solidFill>
        <a:latin typeface="Calibri" panose="020F0502020204030204" pitchFamily="34" charset="0"/>
        <a:ea typeface="+mn-ea"/>
        <a:cs typeface="+mn-cs"/>
      </a:defRPr>
    </a:lvl5pPr>
    <a:lvl6pPr marL="2286000" algn="l" defTabSz="914400" rtl="0" eaLnBrk="1" latinLnBrk="0" hangingPunct="1">
      <a:defRPr sz="3600" kern="1200">
        <a:solidFill>
          <a:schemeClr val="tx1"/>
        </a:solidFill>
        <a:latin typeface="Calibri" panose="020F0502020204030204" pitchFamily="34" charset="0"/>
        <a:ea typeface="+mn-ea"/>
        <a:cs typeface="+mn-cs"/>
      </a:defRPr>
    </a:lvl6pPr>
    <a:lvl7pPr marL="2743200" algn="l" defTabSz="914400" rtl="0" eaLnBrk="1" latinLnBrk="0" hangingPunct="1">
      <a:defRPr sz="3600" kern="1200">
        <a:solidFill>
          <a:schemeClr val="tx1"/>
        </a:solidFill>
        <a:latin typeface="Calibri" panose="020F0502020204030204" pitchFamily="34" charset="0"/>
        <a:ea typeface="+mn-ea"/>
        <a:cs typeface="+mn-cs"/>
      </a:defRPr>
    </a:lvl7pPr>
    <a:lvl8pPr marL="3200400" algn="l" defTabSz="914400" rtl="0" eaLnBrk="1" latinLnBrk="0" hangingPunct="1">
      <a:defRPr sz="3600" kern="1200">
        <a:solidFill>
          <a:schemeClr val="tx1"/>
        </a:solidFill>
        <a:latin typeface="Calibri" panose="020F0502020204030204" pitchFamily="34" charset="0"/>
        <a:ea typeface="+mn-ea"/>
        <a:cs typeface="+mn-cs"/>
      </a:defRPr>
    </a:lvl8pPr>
    <a:lvl9pPr marL="3657600" algn="l" defTabSz="914400" rtl="0" eaLnBrk="1" latinLnBrk="0" hangingPunct="1">
      <a:defRPr sz="36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16" autoAdjust="0"/>
    <p:restoredTop sz="92301" autoAdjust="0"/>
  </p:normalViewPr>
  <p:slideViewPr>
    <p:cSldViewPr snapToGrid="0" snapToObjects="1">
      <p:cViewPr varScale="1">
        <p:scale>
          <a:sx n="39" d="100"/>
          <a:sy n="39" d="100"/>
        </p:scale>
        <p:origin x="629" y="2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40" d="100"/>
        <a:sy n="40" d="100"/>
      </p:scale>
      <p:origin x="0" y="0"/>
    </p:cViewPr>
  </p:sorterViewPr>
  <p:notesViewPr>
    <p:cSldViewPr snapToGrid="0" snapToObject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001962-7591-FA4D-97D7-15C12B0F514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dirty="0">
                <a:latin typeface="Montserrat Light" charset="0"/>
              </a:defRPr>
            </a:lvl1pPr>
          </a:lstStyle>
          <a:p>
            <a:pPr>
              <a:defRPr/>
            </a:pPr>
            <a:endParaRPr lang="en-US" dirty="0"/>
          </a:p>
        </p:txBody>
      </p:sp>
      <p:sp>
        <p:nvSpPr>
          <p:cNvPr id="3" name="Date Placeholder 2">
            <a:extLst>
              <a:ext uri="{FF2B5EF4-FFF2-40B4-BE49-F238E27FC236}">
                <a16:creationId xmlns:a16="http://schemas.microsoft.com/office/drawing/2014/main" id="{D4EA8B13-A7A2-104D-AB27-1FBCED26690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smtClean="0">
                <a:latin typeface="Montserrat Light" charset="0"/>
              </a:defRPr>
            </a:lvl1pPr>
          </a:lstStyle>
          <a:p>
            <a:pPr>
              <a:defRPr/>
            </a:pPr>
            <a:fld id="{24AA02E8-E550-6243-A874-5E4EDFBE6AF2}" type="datetimeFigureOut">
              <a:rPr lang="en-US"/>
              <a:pPr>
                <a:defRPr/>
              </a:pPr>
              <a:t>4/15/2021</a:t>
            </a:fld>
            <a:endParaRPr lang="en-US" dirty="0"/>
          </a:p>
        </p:txBody>
      </p:sp>
      <p:sp>
        <p:nvSpPr>
          <p:cNvPr id="4" name="Slide Image Placeholder 3">
            <a:extLst>
              <a:ext uri="{FF2B5EF4-FFF2-40B4-BE49-F238E27FC236}">
                <a16:creationId xmlns:a16="http://schemas.microsoft.com/office/drawing/2014/main" id="{D986960C-3BC8-CB4D-97A9-38D5D9988D6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EA396F3-D9E6-D84A-AE79-D87A14E483E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A5F98C8-99CB-EF43-981D-852DA6E540C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dirty="0">
                <a:latin typeface="Montserrat Light" charset="0"/>
              </a:defRPr>
            </a:lvl1pPr>
          </a:lstStyle>
          <a:p>
            <a:pPr>
              <a:defRPr/>
            </a:pPr>
            <a:endParaRPr lang="en-US" dirty="0"/>
          </a:p>
        </p:txBody>
      </p:sp>
      <p:sp>
        <p:nvSpPr>
          <p:cNvPr id="7" name="Slide Number Placeholder 6">
            <a:extLst>
              <a:ext uri="{FF2B5EF4-FFF2-40B4-BE49-F238E27FC236}">
                <a16:creationId xmlns:a16="http://schemas.microsoft.com/office/drawing/2014/main" id="{9C6D522D-9672-7648-AE56-DDDF2EAE760B}"/>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828434" eaLnBrk="1" fontAlgn="auto" hangingPunct="1">
              <a:spcBef>
                <a:spcPts val="0"/>
              </a:spcBef>
              <a:spcAft>
                <a:spcPts val="0"/>
              </a:spcAft>
              <a:defRPr sz="1200" b="0" i="0" smtClean="0">
                <a:latin typeface="Montserrat Light" charset="0"/>
              </a:defRPr>
            </a:lvl1pPr>
          </a:lstStyle>
          <a:p>
            <a:pPr>
              <a:defRPr/>
            </a:pPr>
            <a:fld id="{40E2B6E4-253C-1F42-9869-85759496805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fontAlgn="base">
      <a:spcBef>
        <a:spcPct val="30000"/>
      </a:spcBef>
      <a:spcAft>
        <a:spcPct val="0"/>
      </a:spcAft>
      <a:defRPr sz="2400" kern="1200">
        <a:solidFill>
          <a:schemeClr val="tx1"/>
        </a:solidFill>
        <a:latin typeface="Montserrat Light" charset="0"/>
        <a:ea typeface="+mn-ea"/>
        <a:cs typeface="+mn-cs"/>
      </a:defRPr>
    </a:lvl1pPr>
    <a:lvl2pPr marL="912813" algn="l" defTabSz="912813" rtl="0" fontAlgn="base">
      <a:spcBef>
        <a:spcPct val="30000"/>
      </a:spcBef>
      <a:spcAft>
        <a:spcPct val="0"/>
      </a:spcAft>
      <a:defRPr sz="2400" kern="1200">
        <a:solidFill>
          <a:schemeClr val="tx1"/>
        </a:solidFill>
        <a:latin typeface="Montserrat Light" charset="0"/>
        <a:ea typeface="+mn-ea"/>
        <a:cs typeface="+mn-cs"/>
      </a:defRPr>
    </a:lvl2pPr>
    <a:lvl3pPr marL="1827213" algn="l" defTabSz="912813" rtl="0" fontAlgn="base">
      <a:spcBef>
        <a:spcPct val="30000"/>
      </a:spcBef>
      <a:spcAft>
        <a:spcPct val="0"/>
      </a:spcAft>
      <a:defRPr sz="2400" kern="1200">
        <a:solidFill>
          <a:schemeClr val="tx1"/>
        </a:solidFill>
        <a:latin typeface="Montserrat Light" charset="0"/>
        <a:ea typeface="+mn-ea"/>
        <a:cs typeface="+mn-cs"/>
      </a:defRPr>
    </a:lvl3pPr>
    <a:lvl4pPr marL="2741613" algn="l" defTabSz="912813" rtl="0" fontAlgn="base">
      <a:spcBef>
        <a:spcPct val="30000"/>
      </a:spcBef>
      <a:spcAft>
        <a:spcPct val="0"/>
      </a:spcAft>
      <a:defRPr sz="2400" kern="1200">
        <a:solidFill>
          <a:schemeClr val="tx1"/>
        </a:solidFill>
        <a:latin typeface="Montserrat Light" charset="0"/>
        <a:ea typeface="+mn-ea"/>
        <a:cs typeface="+mn-cs"/>
      </a:defRPr>
    </a:lvl4pPr>
    <a:lvl5pPr marL="3656013" algn="l" defTabSz="912813" rtl="0" fontAlgn="base">
      <a:spcBef>
        <a:spcPct val="30000"/>
      </a:spcBef>
      <a:spcAft>
        <a:spcPct val="0"/>
      </a:spcAft>
      <a:defRPr sz="240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91200" cy="4114800"/>
          </a:xfrm>
        </p:spPr>
        <p:txBody>
          <a:bodyPr/>
          <a:lstStyle/>
          <a:p>
            <a:r>
              <a:rPr lang="en-US" sz="2400" kern="1200" dirty="0">
                <a:solidFill>
                  <a:schemeClr val="tx1"/>
                </a:solidFill>
                <a:effectLst/>
                <a:latin typeface="Montserrat Light" charset="0"/>
                <a:ea typeface="+mn-ea"/>
                <a:cs typeface="+mn-cs"/>
              </a:rPr>
              <a:t>Welcome to The Nuts and Bolts of Telemedicine: Essentials for a Family-Centered</a:t>
            </a:r>
            <a:r>
              <a:rPr lang="en-US" sz="2400" kern="1200" baseline="0" dirty="0">
                <a:solidFill>
                  <a:schemeClr val="tx1"/>
                </a:solidFill>
                <a:effectLst/>
                <a:latin typeface="Montserrat Light" charset="0"/>
                <a:ea typeface="+mn-ea"/>
                <a:cs typeface="+mn-cs"/>
              </a:rPr>
              <a:t> Experience</a:t>
            </a:r>
            <a:endParaRPr lang="en-US" sz="6600" dirty="0"/>
          </a:p>
        </p:txBody>
      </p:sp>
      <p:sp>
        <p:nvSpPr>
          <p:cNvPr id="4" name="Slide Number Placeholder 3"/>
          <p:cNvSpPr>
            <a:spLocks noGrp="1"/>
          </p:cNvSpPr>
          <p:nvPr>
            <p:ph type="sldNum" sz="quarter" idx="5"/>
          </p:nvPr>
        </p:nvSpPr>
        <p:spPr/>
        <p:txBody>
          <a:bodyPr/>
          <a:lstStyle/>
          <a:p>
            <a:pPr>
              <a:defRPr/>
            </a:pPr>
            <a:fld id="{40E2B6E4-253C-1F42-9869-85759496805F}" type="slidenum">
              <a:rPr lang="en-US" smtClean="0"/>
              <a:pPr>
                <a:defRPr/>
              </a:pPr>
              <a:t>1</a:t>
            </a:fld>
            <a:endParaRPr lang="en-US" dirty="0"/>
          </a:p>
        </p:txBody>
      </p:sp>
    </p:spTree>
    <p:extLst>
      <p:ext uri="{BB962C8B-B14F-4D97-AF65-F5344CB8AC3E}">
        <p14:creationId xmlns:p14="http://schemas.microsoft.com/office/powerpoint/2010/main" val="146129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160270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webinar we are going to discuss SOFTWARE, specifically portals and platforms..</a:t>
            </a:r>
          </a:p>
          <a:p>
            <a:r>
              <a:rPr lang="en-US" sz="2400">
                <a:solidFill>
                  <a:srgbClr val="000000"/>
                </a:solidFill>
              </a:rPr>
              <a:t>To see your provider for a telemedicine appointment, you will need software. This software is often called a platform which may be accessed through a portal, so you can see your provider and so your provider can see you.</a:t>
            </a:r>
          </a:p>
          <a:p>
            <a:r>
              <a:rPr lang="en-US" sz="2400">
                <a:solidFill>
                  <a:srgbClr val="000000"/>
                </a:solidFill>
              </a:rPr>
              <a:t>What exactly is a portal and a platform?</a:t>
            </a:r>
          </a:p>
          <a:p>
            <a:pPr algn="l"/>
            <a:r>
              <a:rPr lang="en-US" sz="2400" b="1"/>
              <a:t>Example- the zoom software that allows you to have a video interaction for your appointment.</a:t>
            </a:r>
            <a:endParaRPr lang="en-US" sz="2400" b="1">
              <a:solidFill>
                <a:schemeClr val="bg1"/>
              </a:solidFill>
              <a:latin typeface="Muli" pitchFamily="2" charset="77"/>
              <a:ea typeface="Roboto Medium" panose="02000000000000000000" pitchFamily="2" charset="0"/>
              <a:cs typeface="Lato Light" panose="020F0502020204030203" pitchFamily="34" charset="0"/>
            </a:endParaRPr>
          </a:p>
          <a:p>
            <a:pPr algn="l"/>
            <a:r>
              <a:rPr lang="en-US" sz="2400" b="1">
                <a:solidFill>
                  <a:schemeClr val="bg1"/>
                </a:solidFill>
                <a:latin typeface="Muli" pitchFamily="2" charset="77"/>
                <a:ea typeface="Roboto Medium" panose="02000000000000000000" pitchFamily="2" charset="0"/>
                <a:cs typeface="Lato Light" panose="020F0502020204030203" pitchFamily="34" charset="0"/>
              </a:rPr>
              <a:t>Portal-</a:t>
            </a:r>
          </a:p>
          <a:p>
            <a:pPr algn="l"/>
            <a:r>
              <a:rPr lang="en-US"/>
              <a:t>A website or web page providing access or links to other sites. In healthcare settings, it may include access to electronic medical records, messaging your doctor, online appointment scheduling and access to telehealth appointments</a:t>
            </a:r>
          </a:p>
          <a:p>
            <a:pPr algn="l"/>
            <a:r>
              <a:rPr lang="en-US" sz="2400" b="1">
                <a:solidFill>
                  <a:schemeClr val="bg1"/>
                </a:solidFill>
                <a:latin typeface="Muli" pitchFamily="2" charset="77"/>
                <a:ea typeface="Roboto Medium" panose="02000000000000000000" pitchFamily="2" charset="0"/>
                <a:cs typeface="Lato Light" panose="020F0502020204030203" pitchFamily="34" charset="0"/>
              </a:rPr>
              <a:t>Example: </a:t>
            </a:r>
            <a:r>
              <a:rPr lang="en-US" sz="2400" b="1" err="1">
                <a:solidFill>
                  <a:schemeClr val="bg1"/>
                </a:solidFill>
                <a:latin typeface="Muli" pitchFamily="2" charset="77"/>
                <a:ea typeface="Roboto Medium" panose="02000000000000000000" pitchFamily="2" charset="0"/>
                <a:cs typeface="Lato Light" panose="020F0502020204030203" pitchFamily="34" charset="0"/>
              </a:rPr>
              <a:t>MyChart</a:t>
            </a:r>
            <a:r>
              <a:rPr lang="en-US" sz="2400" b="1">
                <a:solidFill>
                  <a:schemeClr val="bg1"/>
                </a:solidFill>
                <a:latin typeface="Muli" pitchFamily="2" charset="77"/>
                <a:ea typeface="Roboto Medium" panose="02000000000000000000" pitchFamily="2" charset="0"/>
                <a:cs typeface="Lato Light" panose="020F0502020204030203" pitchFamily="34" charset="0"/>
              </a:rPr>
              <a:t> at your children’s hospital for specialist visit</a:t>
            </a:r>
          </a:p>
          <a:p>
            <a:pPr algn="l"/>
            <a:endParaRPr lang="en-US" sz="2400" b="1">
              <a:solidFill>
                <a:schemeClr val="bg1"/>
              </a:solidFill>
              <a:latin typeface="Muli" pitchFamily="2" charset="77"/>
              <a:ea typeface="Roboto Medium" panose="02000000000000000000" pitchFamily="2" charset="0"/>
              <a:cs typeface="Lato Light" panose="020F0502020204030203"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a:t>Since the Provider chooses the way you will “see” them by picking which platform their practice uses for their telemedicine appointments, again i</a:t>
            </a:r>
            <a:r>
              <a:rPr lang="en-US" sz="2400" b="0">
                <a:solidFill>
                  <a:schemeClr val="accent2">
                    <a:lumMod val="50000"/>
                  </a:schemeClr>
                </a:solidFill>
                <a:latin typeface="Muli" pitchFamily="2" charset="77"/>
              </a:rPr>
              <a:t>f you are unsure of which platform your provider uses, Contact your Provider… ahead of appointment to ask.</a:t>
            </a:r>
          </a:p>
          <a:p>
            <a:pPr algn="l"/>
            <a:endParaRPr lang="en-US"/>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40668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dirty="0">
                <a:solidFill>
                  <a:schemeClr val="accent2">
                    <a:lumMod val="50000"/>
                  </a:schemeClr>
                </a:solidFill>
                <a:latin typeface="Muli" pitchFamily="2" charset="77"/>
                <a:ea typeface="Roboto Medium" panose="02000000000000000000" pitchFamily="2" charset="0"/>
                <a:cs typeface="Lato Light" panose="020F0502020204030203" pitchFamily="34" charset="0"/>
              </a:rPr>
              <a:t>The words Portal/Platform and </a:t>
            </a:r>
            <a:r>
              <a:rPr lang="en-US" sz="2400" dirty="0"/>
              <a:t>Website/App/Software</a:t>
            </a:r>
          </a:p>
          <a:p>
            <a:r>
              <a:rPr lang="en-US" sz="2400" b="0" dirty="0">
                <a:solidFill>
                  <a:schemeClr val="accent2">
                    <a:lumMod val="50000"/>
                  </a:schemeClr>
                </a:solidFill>
                <a:latin typeface="Muli" pitchFamily="2" charset="77"/>
                <a:ea typeface="Roboto Medium" panose="02000000000000000000" pitchFamily="2" charset="0"/>
                <a:cs typeface="Lato Light" panose="020F0502020204030203" pitchFamily="34" charset="0"/>
              </a:rPr>
              <a:t> are sometimes used interchangeably to mean the way you as a patient can see your provider for a telemedicine appointment.</a:t>
            </a:r>
          </a:p>
          <a:p>
            <a:r>
              <a:rPr lang="en-US" sz="2400" b="0" dirty="0">
                <a:solidFill>
                  <a:schemeClr val="accent2">
                    <a:lumMod val="50000"/>
                  </a:schemeClr>
                </a:solidFill>
                <a:latin typeface="Muli" pitchFamily="2" charset="77"/>
              </a:rPr>
              <a:t>There are over 150+ possible ways or platforms out there to see your provider.</a:t>
            </a:r>
          </a:p>
          <a:p>
            <a:r>
              <a:rPr lang="en-US" sz="2400" b="0" dirty="0">
                <a:solidFill>
                  <a:schemeClr val="accent2">
                    <a:lumMod val="50000"/>
                  </a:schemeClr>
                </a:solidFill>
                <a:latin typeface="Muli" pitchFamily="2" charset="77"/>
              </a:rPr>
              <a:t>We are going to pick a few common platform to describe.</a:t>
            </a:r>
          </a:p>
          <a:p>
            <a:r>
              <a:rPr lang="en-US" sz="2400" b="0" dirty="0">
                <a:solidFill>
                  <a:schemeClr val="accent2">
                    <a:lumMod val="50000"/>
                  </a:schemeClr>
                </a:solidFill>
                <a:latin typeface="Muli" pitchFamily="2" charset="77"/>
              </a:rPr>
              <a:t>If you are unsure of which platform your provider uses, Contact your Provider… ahead of appointment to ask.</a:t>
            </a: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3938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dirty="0"/>
              <a:t>Just as you have to enter the exam room to see your doctor in person … we also have to open an electronic door to see our providers for a telemedicine appointment.</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362689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The 4 keys to open the virtual door to ”see your provider” are: </a:t>
            </a:r>
          </a:p>
          <a:p>
            <a:r>
              <a:rPr lang="en-US" sz="2400"/>
              <a:t>Email, Text, Log-In, and to Call your provider.</a:t>
            </a:r>
          </a:p>
          <a:p>
            <a:r>
              <a:rPr lang="en-US" sz="2400"/>
              <a:t>While you may not need a real metal key to open an exam room door for your in-person visit, in order to protect your identity and for your security and confidentiality, you will need one of these virtual “keys” to access your telehealth visit. </a:t>
            </a:r>
          </a:p>
          <a:p>
            <a:r>
              <a:rPr lang="en-US" sz="2400"/>
              <a:t>Let’s dig a bit deeper into understanding how each of these keys works to open this virtual exam room door. </a:t>
            </a:r>
          </a:p>
          <a:p>
            <a:endParaRPr lang="en-US" sz="240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29037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a:solidFill>
                  <a:schemeClr val="tx2"/>
                </a:solidFill>
              </a:rPr>
              <a:t>Login Words to Know</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a:solidFill>
                  <a:schemeClr val="accent4"/>
                </a:solidFill>
              </a:rPr>
              <a:t>Username, Login, and Password were all reviewed when we talked about emails. Similarly these words mean essentially the same thing but now instead of accessing your email account you will be using a username and password to login to a portal.</a:t>
            </a:r>
            <a:endParaRPr lang="en-US" sz="2400" b="0">
              <a:solidFill>
                <a:schemeClr val="tx2"/>
              </a:solidFill>
            </a:endParaRPr>
          </a:p>
          <a:p>
            <a:endParaRPr lang="en-US"/>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a:solidFill>
                  <a:schemeClr val="tx2"/>
                </a:solidFill>
              </a:rPr>
              <a:t>Website/Webpage</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a:solidFill>
                  <a:schemeClr val="tx2"/>
                </a:solidFill>
              </a:rPr>
              <a:t>A </a:t>
            </a:r>
            <a:r>
              <a:rPr lang="en-US" sz="2400" b="1">
                <a:solidFill>
                  <a:schemeClr val="tx2"/>
                </a:solidFill>
              </a:rPr>
              <a:t>webpage </a:t>
            </a:r>
            <a:r>
              <a:rPr lang="en-US" sz="2400">
                <a:solidFill>
                  <a:schemeClr val="tx2"/>
                </a:solidFill>
              </a:rPr>
              <a:t>is a specific collection of information provided by a </a:t>
            </a:r>
            <a:r>
              <a:rPr lang="en-US" sz="2400" b="1">
                <a:solidFill>
                  <a:schemeClr val="tx2"/>
                </a:solidFill>
              </a:rPr>
              <a:t>website</a:t>
            </a:r>
            <a:r>
              <a:rPr lang="en-US" sz="2400">
                <a:solidFill>
                  <a:schemeClr val="tx2"/>
                </a:solidFill>
              </a:rPr>
              <a:t> and displayed to you in a </a:t>
            </a:r>
            <a:r>
              <a:rPr lang="en-US" sz="2400" b="1">
                <a:solidFill>
                  <a:schemeClr val="tx2"/>
                </a:solidFill>
              </a:rPr>
              <a:t>web</a:t>
            </a:r>
            <a:r>
              <a:rPr lang="en-US" sz="2400">
                <a:solidFill>
                  <a:schemeClr val="tx2"/>
                </a:solidFill>
              </a:rPr>
              <a:t> browser. Webpages can be thought of pages in a book and the website is the book</a:t>
            </a:r>
            <a:endParaRPr lang="en-US" sz="2400" b="1">
              <a:solidFill>
                <a:schemeClr val="tx2"/>
              </a:solidFill>
            </a:endParaRPr>
          </a:p>
          <a:p>
            <a:endParaRPr lang="en-US"/>
          </a:p>
          <a:p>
            <a:r>
              <a:rPr lang="en-US"/>
              <a:t>Software</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a:solidFill>
                  <a:schemeClr val="tx2"/>
                </a:solidFill>
              </a:rPr>
              <a:t>Software can be the programs, applications or apps, and operating instructions for the computer(or hardware).</a:t>
            </a:r>
          </a:p>
          <a:p>
            <a:endParaRPr lang="en-US"/>
          </a:p>
          <a:p>
            <a:r>
              <a:rPr lang="en-US"/>
              <a:t>Apps</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a:solidFill>
                  <a:schemeClr val="tx2"/>
                </a:solidFill>
              </a:rPr>
              <a:t>short for "application," which is the same thing as a software program. It is most often used to describe programs for mobile devices, such as smartphones and tablets.</a:t>
            </a:r>
          </a:p>
          <a:p>
            <a:r>
              <a:rPr lang="en-US" b="1" i="1"/>
              <a:t>Suggestion:</a:t>
            </a:r>
            <a:r>
              <a:rPr lang="en-US" b="1" i="1" baseline="0"/>
              <a:t> </a:t>
            </a:r>
            <a:r>
              <a:rPr lang="en-US" b="0" i="1" baseline="0"/>
              <a:t>Give examples of each of these. Use examples that are familiar to participants. You may want to ask audience to share examples that they are aware of to increase engagement. You can use a poll in Zoom to test their knowledge on these. Also, if you want to customize slides, you can use other pictures to represent each of the words. </a:t>
            </a:r>
            <a:endParaRPr lang="en-US" b="1" i="1"/>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337756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HIPAA stands for Health</a:t>
            </a:r>
            <a:r>
              <a:rPr lang="en-US" sz="2400"/>
              <a:t> Insurance Portability and Accountability Act</a:t>
            </a:r>
          </a:p>
          <a:p>
            <a:endParaRPr lang="en-US"/>
          </a:p>
          <a:p>
            <a:pPr marL="0" marR="0" lvl="0" indent="0" algn="l" defTabSz="912813" rtl="0" eaLnBrk="1" fontAlgn="base" latinLnBrk="0" hangingPunct="1">
              <a:lnSpc>
                <a:spcPct val="100000"/>
              </a:lnSpc>
              <a:spcBef>
                <a:spcPct val="30000"/>
              </a:spcBef>
              <a:spcAft>
                <a:spcPct val="0"/>
              </a:spcAft>
              <a:buClrTx/>
              <a:buSzTx/>
              <a:buFontTx/>
              <a:buNone/>
              <a:tabLst/>
              <a:defRPr/>
            </a:pPr>
            <a:r>
              <a:rPr lang="en-US"/>
              <a:t>The Health Insurance Portability and Accountability Act, usually called “HIPAA,” is a law about information. HIPAA creates rules about the ways that private health information (sometimes called “PHI”) can be shared, stored and used by anyone other than the person it is about. Most of your health information is protected under HIPAA, including all personal information that could be used to identify you, like your previous health history, health status, or payment information. However, HIPAA doesn’t protect the health information that doesn’t explicitly link to you. This means that any health data that is more or less anonymous can be added to medical databases.</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08302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t>During the Public Health Emergency, providers can use non-HIPAA compliant platforms, as long as it is done so in good faith, and the platform is non-public facing. So they can use anything like FaceTime, Facebook Messenger, Skype (traditional), etc. They cannot use products like Twitch, Facebook Live, TikTok, YouTube, etc.</a:t>
            </a:r>
          </a:p>
          <a:p>
            <a:pPr marL="0" marR="0" lvl="0" indent="0" algn="l" defTabSz="914217" rtl="0" eaLnBrk="1" fontAlgn="auto" latinLnBrk="0" hangingPunct="1">
              <a:lnSpc>
                <a:spcPct val="100000"/>
              </a:lnSpc>
              <a:spcBef>
                <a:spcPts val="0"/>
              </a:spcBef>
              <a:spcAft>
                <a:spcPts val="0"/>
              </a:spcAft>
              <a:buClrTx/>
              <a:buSzTx/>
              <a:buFontTx/>
              <a:buNone/>
              <a:tabLst/>
              <a:defRPr/>
            </a:pPr>
            <a:r>
              <a:rPr lang="en-US" b="1" i="1"/>
              <a:t>Suggestion: </a:t>
            </a:r>
            <a:r>
              <a:rPr lang="en-US" b="0" i="1"/>
              <a:t>Mention that these apps</a:t>
            </a:r>
            <a:r>
              <a:rPr lang="en-US" b="0" i="1" baseline="0"/>
              <a:t> are not sharing your health information with anyone else. </a:t>
            </a:r>
            <a:endParaRPr lang="en-US" b="1" i="1"/>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3753055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600" b="1">
                <a:solidFill>
                  <a:schemeClr val="accent2">
                    <a:lumMod val="75000"/>
                  </a:schemeClr>
                </a:solidFill>
                <a:latin typeface="Muli" pitchFamily="2" charset="77"/>
                <a:ea typeface="Roboto Medium" panose="02000000000000000000" pitchFamily="2" charset="0"/>
                <a:cs typeface="Lato Light" panose="020F0502020204030203" pitchFamily="34" charset="0"/>
              </a:rPr>
              <a:t>Most Platforms include:</a:t>
            </a:r>
          </a:p>
          <a:p>
            <a:pPr marL="857250" indent="-857250">
              <a:buFont typeface="Arial" panose="020B0604020202020204" pitchFamily="34" charset="0"/>
              <a:buChar char="•"/>
            </a:pPr>
            <a:r>
              <a:rPr lang="en-US" sz="2400"/>
              <a:t>Video Calls</a:t>
            </a:r>
          </a:p>
          <a:p>
            <a:pPr marL="857250" indent="-857250">
              <a:buFont typeface="Arial" panose="020B0604020202020204" pitchFamily="34" charset="0"/>
              <a:buChar char="•"/>
            </a:pPr>
            <a:r>
              <a:rPr lang="en-US" sz="2400"/>
              <a:t>Video Chat</a:t>
            </a:r>
          </a:p>
          <a:p>
            <a:pPr marL="857250" indent="-857250">
              <a:buFont typeface="Arial" panose="020B0604020202020204" pitchFamily="34" charset="0"/>
              <a:buChar char="•"/>
            </a:pPr>
            <a:r>
              <a:rPr lang="en-US" sz="2400"/>
              <a:t>Shared Screen – </a:t>
            </a:r>
            <a:r>
              <a:rPr lang="en-US" sz="2400" b="1" i="1"/>
              <a:t>Suggestion: </a:t>
            </a:r>
            <a:r>
              <a:rPr lang="en-US" sz="2400" b="0" i="0"/>
              <a:t>Explain shared screen for audience</a:t>
            </a:r>
            <a:r>
              <a:rPr lang="en-US" sz="2400" b="0" i="0" baseline="0"/>
              <a:t> and give example</a:t>
            </a:r>
            <a:endParaRPr lang="en-US" sz="2400"/>
          </a:p>
          <a:p>
            <a:pPr marL="857250" indent="-857250">
              <a:buFont typeface="Arial" panose="020B0604020202020204" pitchFamily="34" charset="0"/>
              <a:buChar char="•"/>
            </a:pPr>
            <a:r>
              <a:rPr lang="en-US" sz="2400"/>
              <a:t>HIPAA Compliance </a:t>
            </a:r>
          </a:p>
          <a:p>
            <a:endParaRPr lang="en-US"/>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600" b="1">
                <a:solidFill>
                  <a:schemeClr val="accent2">
                    <a:lumMod val="50000"/>
                  </a:schemeClr>
                </a:solidFill>
                <a:latin typeface="Muli" pitchFamily="2" charset="77"/>
              </a:rPr>
              <a:t>Other tasks you can do in a Portal:</a:t>
            </a:r>
            <a:endParaRPr lang="en-US" sz="2400">
              <a:solidFill>
                <a:schemeClr val="tx2"/>
              </a:solidFill>
            </a:endParaRPr>
          </a:p>
          <a:p>
            <a:pPr marL="571500" indent="-571500">
              <a:buFont typeface="Arial" panose="020B0604020202020204" pitchFamily="34" charset="0"/>
              <a:buChar char="•"/>
            </a:pPr>
            <a:r>
              <a:rPr lang="en-US" sz="2400">
                <a:solidFill>
                  <a:schemeClr val="tx2"/>
                </a:solidFill>
              </a:rPr>
              <a:t>Schedule an appointment</a:t>
            </a:r>
          </a:p>
          <a:p>
            <a:pPr marL="571500" indent="-571500">
              <a:buFont typeface="Arial" panose="020B0604020202020204" pitchFamily="34" charset="0"/>
              <a:buChar char="•"/>
            </a:pPr>
            <a:r>
              <a:rPr lang="en-US" sz="2400">
                <a:solidFill>
                  <a:schemeClr val="tx2"/>
                </a:solidFill>
              </a:rPr>
              <a:t>Give a family access to their child’s medical records</a:t>
            </a:r>
          </a:p>
          <a:p>
            <a:pPr marL="571500" indent="-571500">
              <a:buFont typeface="Arial" panose="020B0604020202020204" pitchFamily="34" charset="0"/>
              <a:buChar char="•"/>
            </a:pPr>
            <a:r>
              <a:rPr lang="en-US" sz="2400">
                <a:solidFill>
                  <a:schemeClr val="tx2"/>
                </a:solidFill>
              </a:rPr>
              <a:t>Message your provider</a:t>
            </a:r>
          </a:p>
          <a:p>
            <a:pPr marL="571500" indent="-571500">
              <a:buFont typeface="Arial" panose="020B0604020202020204" pitchFamily="34" charset="0"/>
              <a:buChar char="•"/>
            </a:pPr>
            <a:r>
              <a:rPr lang="en-US" sz="2400">
                <a:solidFill>
                  <a:schemeClr val="tx2"/>
                </a:solidFill>
              </a:rPr>
              <a:t>Pay Your Bill</a:t>
            </a:r>
          </a:p>
          <a:p>
            <a:pPr marL="571500" indent="-571500">
              <a:buFont typeface="Arial" panose="020B0604020202020204" pitchFamily="34" charset="0"/>
              <a:buChar char="•"/>
            </a:pPr>
            <a:r>
              <a:rPr lang="en-US" sz="2400">
                <a:solidFill>
                  <a:schemeClr val="tx2"/>
                </a:solidFill>
              </a:rPr>
              <a:t>View List of Medications</a:t>
            </a:r>
          </a:p>
          <a:p>
            <a:pPr marL="571500" indent="-571500">
              <a:buFont typeface="Arial" panose="020B0604020202020204" pitchFamily="34" charset="0"/>
              <a:buChar char="•"/>
            </a:pPr>
            <a:r>
              <a:rPr lang="en-US" sz="2400">
                <a:solidFill>
                  <a:schemeClr val="tx2"/>
                </a:solidFill>
              </a:rPr>
              <a:t>View Health Profile</a:t>
            </a:r>
          </a:p>
          <a:p>
            <a:pPr marL="571500" indent="-571500">
              <a:buFont typeface="Arial" panose="020B0604020202020204" pitchFamily="34" charset="0"/>
              <a:buChar char="•"/>
            </a:pPr>
            <a:r>
              <a:rPr lang="en-US" sz="2400">
                <a:solidFill>
                  <a:schemeClr val="tx2"/>
                </a:solidFill>
              </a:rPr>
              <a:t>Get Directions</a:t>
            </a:r>
          </a:p>
          <a:p>
            <a:pPr marL="571500" indent="-571500">
              <a:buFont typeface="Arial" panose="020B0604020202020204" pitchFamily="34" charset="0"/>
              <a:buChar char="•"/>
            </a:pPr>
            <a:r>
              <a:rPr lang="en-US" sz="2400">
                <a:solidFill>
                  <a:schemeClr val="tx2"/>
                </a:solidFill>
              </a:rPr>
              <a:t>Find a Doctor in the system</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219818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dirty="0"/>
              <a:t>Let’s talk about A Family Experience with ‘Seeing’ their Provider… </a:t>
            </a:r>
          </a:p>
          <a:p>
            <a:endParaRPr lang="en-US" dirty="0"/>
          </a:p>
          <a:p>
            <a:r>
              <a:rPr lang="en-US" dirty="0"/>
              <a:t>A grandmother was attempting to schedule a visit for her granddaughter. When she called, they said that the provider could see her through telehealth. The grandmother asked how she would access the appointment because she was unsure. The doctor’s office told her that an email link would be sent to her 24 hours prior to the visit. The grandmother got off of the call and felt unsure of what to do or how to see her granddaughter’s provider. She called back to the office and said that she was not comfortable doing it on the computer and asked was there any way to complete the visit by phone. The doctor’s office said that the doctor could call her instead of doing a video call. The grandmother felt relieved and was able to participate in her granddaughter’s appointment</a:t>
            </a:r>
          </a:p>
          <a:p>
            <a:r>
              <a:rPr lang="en-US" b="1" i="1" dirty="0"/>
              <a:t>Engagement suggestion: </a:t>
            </a:r>
            <a:r>
              <a:rPr lang="en-US" b="0" i="1" dirty="0"/>
              <a:t>Have a live scenario</a:t>
            </a:r>
            <a:r>
              <a:rPr lang="en-US" b="0" i="1" baseline="0" dirty="0"/>
              <a:t> and have the audience participate with roll playing. You could do break rooms if using Zoom. </a:t>
            </a:r>
            <a:endParaRPr lang="en-US" b="1" i="1"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387374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43400"/>
            <a:ext cx="6231834" cy="4114800"/>
          </a:xfrm>
        </p:spPr>
        <p:txBody>
          <a:bodyPr/>
          <a:lstStyle/>
          <a:p>
            <a:r>
              <a:rPr lang="en-US" sz="2400" kern="1200">
                <a:solidFill>
                  <a:schemeClr val="tx1"/>
                </a:solidFill>
                <a:effectLst/>
                <a:latin typeface="Montserrat Light" charset="0"/>
                <a:ea typeface="+mn-ea"/>
                <a:cs typeface="+mn-cs"/>
              </a:rPr>
              <a:t>First we would like to start off with a statement from our funders,</a:t>
            </a:r>
            <a:endParaRPr lang="en-PR" sz="2400" kern="1200">
              <a:solidFill>
                <a:schemeClr val="tx1"/>
              </a:solidFill>
              <a:effectLst/>
              <a:latin typeface="Montserrat Light" charset="0"/>
              <a:ea typeface="+mn-ea"/>
              <a:cs typeface="+mn-cs"/>
            </a:endParaRPr>
          </a:p>
          <a:p>
            <a:r>
              <a:rPr lang="en-US" sz="2400" kern="1200">
                <a:solidFill>
                  <a:schemeClr val="tx1"/>
                </a:solidFill>
                <a:effectLst/>
                <a:latin typeface="Montserrat Light" charset="0"/>
                <a:ea typeface="+mn-ea"/>
                <a:cs typeface="+mn-cs"/>
              </a:rPr>
              <a:t>“This program is supported by the Health Resources and Services Administration (HRSA) of the U.S. Department of Health and Human Services (HHS) as part of an award totaling $1,000.000 with 0% financed with non-governmental sources. The contents are those of the authors and do not necessarily represent the official views of, nor an endorsement, by HRSA, HHS, or the U.S. Government. For more information, please visit </a:t>
            </a:r>
            <a:r>
              <a:rPr lang="en-US" sz="2400" kern="1200" err="1">
                <a:solidFill>
                  <a:schemeClr val="tx1"/>
                </a:solidFill>
                <a:effectLst/>
                <a:latin typeface="Montserrat Light" charset="0"/>
                <a:ea typeface="+mn-ea"/>
                <a:cs typeface="+mn-cs"/>
              </a:rPr>
              <a:t>HRSA.gov</a:t>
            </a:r>
            <a:r>
              <a:rPr lang="en-US" sz="2400" kern="1200">
                <a:solidFill>
                  <a:schemeClr val="tx1"/>
                </a:solidFill>
                <a:effectLst/>
                <a:latin typeface="Montserrat Light" charset="0"/>
                <a:ea typeface="+mn-ea"/>
                <a:cs typeface="+mn-cs"/>
              </a:rPr>
              <a:t>.”</a:t>
            </a:r>
            <a:endParaRPr lang="en-PR" sz="2400" kern="1200">
              <a:solidFill>
                <a:schemeClr val="tx1"/>
              </a:solidFill>
              <a:effectLst/>
              <a:latin typeface="Montserrat Light" charset="0"/>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40E2B6E4-253C-1F42-9869-85759496805F}" type="slidenum">
              <a:rPr lang="en-US" smtClean="0"/>
              <a:pPr>
                <a:defRPr/>
              </a:pPr>
              <a:t>2</a:t>
            </a:fld>
            <a:endParaRPr lang="en-US"/>
          </a:p>
        </p:txBody>
      </p:sp>
    </p:spTree>
    <p:extLst>
      <p:ext uri="{BB962C8B-B14F-4D97-AF65-F5344CB8AC3E}">
        <p14:creationId xmlns:p14="http://schemas.microsoft.com/office/powerpoint/2010/main" val="346061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Alternatives to Seeing Providers/ accessing platform: # 1 Call your Provider. #2 Seek help in your community</a:t>
            </a:r>
          </a:p>
          <a:p>
            <a:pPr marL="342900" indent="-342900">
              <a:buAutoNum type="arabicPeriod"/>
            </a:pPr>
            <a:r>
              <a:rPr lang="en-US" sz="2400"/>
              <a:t>Someone from practice called and walked through what to expect</a:t>
            </a:r>
          </a:p>
          <a:p>
            <a:pPr marL="342900" indent="-342900">
              <a:buAutoNum type="arabicPeriod"/>
            </a:pPr>
            <a:r>
              <a:rPr lang="en-US" sz="2400"/>
              <a:t>Wanting to do an appt via telemedicine but that is not available, referred to urgent care/ER,  resorted to insurance telemedicine</a:t>
            </a:r>
          </a:p>
          <a:p>
            <a:pPr marL="342900" indent="-342900">
              <a:buAutoNum type="arabicPeriod"/>
            </a:pPr>
            <a:r>
              <a:rPr lang="en-US" sz="2400"/>
              <a:t>Patient going to the clinic and doctor is on video, </a:t>
            </a:r>
          </a:p>
          <a:p>
            <a:r>
              <a:rPr lang="en-US" sz="2400"/>
              <a:t>4. Just note that you may be seeing your provider- your location or your providers may be different depending on the situation- location/hub.</a:t>
            </a:r>
          </a:p>
          <a:p>
            <a:r>
              <a:rPr lang="en-US" sz="2400"/>
              <a:t>5. Policy stuff- there are a lot of things in place right now… for COVID that may or may not remain in place</a:t>
            </a:r>
          </a:p>
          <a:p>
            <a:r>
              <a:rPr lang="en-US" sz="2400"/>
              <a:t>6. Calling the nurse line/advice line for the clinic (pick the option to speak with someone NOW) to let them know if your platform is working.</a:t>
            </a:r>
          </a:p>
          <a:p>
            <a:r>
              <a:rPr lang="en-US" sz="2400"/>
              <a:t>7. When person can’t do links/technology… reach out to the provider to do by phone</a:t>
            </a:r>
          </a:p>
          <a:p>
            <a:r>
              <a:rPr lang="en-US" sz="2400"/>
              <a:t>8. Asking about in-person options/comfort level</a:t>
            </a:r>
          </a:p>
          <a:p>
            <a:r>
              <a:rPr lang="en-US" sz="2400"/>
              <a:t>9. Looking on online tutorials /you can learn anything on YouTube</a:t>
            </a:r>
          </a:p>
          <a:p>
            <a:r>
              <a:rPr lang="en-US" sz="2400"/>
              <a:t>10. Neighborhood/ reach out to community</a:t>
            </a:r>
          </a:p>
          <a:p>
            <a:r>
              <a:rPr lang="en-US" sz="2400"/>
              <a:t>11. Advocate for multigenerational inclusion</a:t>
            </a:r>
          </a:p>
          <a:p>
            <a:r>
              <a:rPr lang="en-US" sz="2400"/>
              <a:t>12. Ask your teenager!</a:t>
            </a:r>
          </a:p>
          <a:p>
            <a:r>
              <a:rPr lang="en-US" sz="2400"/>
              <a:t>13. Phone a Friend</a:t>
            </a:r>
          </a:p>
          <a:p>
            <a:r>
              <a:rPr lang="en-US" b="1" i="1"/>
              <a:t>Suggestion: </a:t>
            </a:r>
            <a:r>
              <a:rPr lang="en-US" b="0" i="1"/>
              <a:t>Remind families that pressing</a:t>
            </a:r>
            <a:r>
              <a:rPr lang="en-US" b="0" i="1" baseline="0"/>
              <a:t> 0 may not always be the best option. Best practice is to listen to all the prompts to avoid being placed back in their cue or listening to the message over again</a:t>
            </a:r>
            <a:endParaRPr lang="en-US" b="1" i="1"/>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4242244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Testing Your Platform:</a:t>
            </a:r>
          </a:p>
          <a:p>
            <a:r>
              <a:rPr lang="en-US" sz="2400"/>
              <a:t>At least 2 days before your appointment </a:t>
            </a:r>
          </a:p>
          <a:p>
            <a:r>
              <a:rPr lang="en-US"/>
              <a:t>By logging into your providers portal or following the link in the email or text message that your provider sent you.</a:t>
            </a:r>
          </a:p>
          <a:p>
            <a:r>
              <a:rPr lang="en-US"/>
              <a:t>If you have not received any instructions from your provider, please call them sooner rather than later!</a:t>
            </a:r>
          </a:p>
          <a:p>
            <a:endParaRPr lang="en-US" b="1" i="1"/>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348892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a:t>If you cannot access the platform or portal or do not have an email or text link </a:t>
            </a:r>
            <a:r>
              <a:rPr lang="en-US" sz="9600" b="1">
                <a:solidFill>
                  <a:schemeClr val="accent2">
                    <a:lumMod val="50000"/>
                  </a:schemeClr>
                </a:solidFill>
                <a:latin typeface="Muli" pitchFamily="2" charset="77"/>
                <a:ea typeface="Roboto Medium" panose="02000000000000000000" pitchFamily="2" charset="0"/>
                <a:cs typeface="Lato Light" panose="020F0502020204030203" pitchFamily="34" charset="0"/>
              </a:rPr>
              <a:t>Call your Provider </a:t>
            </a:r>
            <a:r>
              <a:rPr lang="en-US" sz="9600"/>
              <a:t>at their office phone number</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9600"/>
          </a:p>
          <a:p>
            <a:pPr algn="l"/>
            <a:r>
              <a:rPr lang="es-MX" sz="9600"/>
              <a:t>Please Don’t wait until the day of your appointment or minutes before your appointment time to seek help!</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9600"/>
          </a:p>
          <a:p>
            <a:pPr marL="0" marR="0" lvl="0" indent="0" algn="l" defTabSz="914217" rtl="0" eaLnBrk="1" fontAlgn="auto" latinLnBrk="0" hangingPunct="1">
              <a:lnSpc>
                <a:spcPct val="100000"/>
              </a:lnSpc>
              <a:spcBef>
                <a:spcPts val="0"/>
              </a:spcBef>
              <a:spcAft>
                <a:spcPts val="0"/>
              </a:spcAft>
              <a:buClrTx/>
              <a:buSzTx/>
              <a:buFontTx/>
              <a:buNone/>
              <a:tabLst/>
              <a:defRPr/>
            </a:pPr>
            <a:r>
              <a:rPr lang="en-US" sz="9600" b="1" i="1">
                <a:solidFill>
                  <a:schemeClr val="accent2">
                    <a:lumMod val="50000"/>
                  </a:schemeClr>
                </a:solidFill>
                <a:latin typeface="Muli" pitchFamily="2" charset="77"/>
                <a:ea typeface="Roboto Medium" panose="02000000000000000000" pitchFamily="2" charset="0"/>
                <a:cs typeface="Lato Light" panose="020F0502020204030203" pitchFamily="34" charset="0"/>
              </a:rPr>
              <a:t>Suggestion: </a:t>
            </a:r>
            <a:r>
              <a:rPr lang="en-US" sz="9600" b="0" i="1">
                <a:solidFill>
                  <a:schemeClr val="accent2">
                    <a:lumMod val="50000"/>
                  </a:schemeClr>
                </a:solidFill>
                <a:latin typeface="Muli" pitchFamily="2" charset="77"/>
                <a:ea typeface="Roboto Medium" panose="02000000000000000000" pitchFamily="2" charset="0"/>
                <a:cs typeface="Lato Light" panose="020F0502020204030203" pitchFamily="34" charset="0"/>
              </a:rPr>
              <a:t>Find</a:t>
            </a:r>
            <a:r>
              <a:rPr lang="en-US" sz="9600" b="0" i="1" baseline="0">
                <a:solidFill>
                  <a:schemeClr val="accent2">
                    <a:lumMod val="50000"/>
                  </a:schemeClr>
                </a:solidFill>
                <a:latin typeface="Muli" pitchFamily="2" charset="77"/>
                <a:ea typeface="Roboto Medium" panose="02000000000000000000" pitchFamily="2" charset="0"/>
                <a:cs typeface="Lato Light" panose="020F0502020204030203" pitchFamily="34" charset="0"/>
              </a:rPr>
              <a:t> out who the technical expert is when scheduling a meeting </a:t>
            </a:r>
            <a:endParaRPr lang="en-US" sz="9600" b="1" i="1">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1073220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Welcome to Webinar #4 in the Family Voices series: The Nuts and Bolts of Telemedicine. Today we will be discussing, ”Your Family’s First Telemedicine Appointment” and further exploring the essentials for a family-centered telemedicine experience.  Let’s get started…</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457007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What does Family-Centered Telehealth mean?</a:t>
            </a:r>
          </a:p>
          <a:p>
            <a:r>
              <a:rPr lang="en-US" sz="2400" b="0" i="0" kern="1200" dirty="0">
                <a:solidFill>
                  <a:schemeClr val="tx1"/>
                </a:solidFill>
                <a:effectLst/>
                <a:latin typeface="Montserrat Light" charset="0"/>
                <a:ea typeface="+mn-ea"/>
                <a:cs typeface="+mn-cs"/>
              </a:rPr>
              <a:t>Family-Centered</a:t>
            </a:r>
            <a:r>
              <a:rPr lang="en-US" sz="2400" b="0" i="0" kern="1200" baseline="0" dirty="0">
                <a:solidFill>
                  <a:schemeClr val="tx1"/>
                </a:solidFill>
                <a:effectLst/>
                <a:latin typeface="Montserrat Light" charset="0"/>
                <a:ea typeface="+mn-ea"/>
                <a:cs typeface="+mn-cs"/>
              </a:rPr>
              <a:t> care  is when you and your provider are working together for the wellbeing of your loved one. </a:t>
            </a:r>
          </a:p>
          <a:p>
            <a:endParaRPr lang="en-US" sz="2400" b="0" i="0" kern="1200" dirty="0">
              <a:solidFill>
                <a:schemeClr val="tx1"/>
              </a:solidFill>
              <a:effectLst/>
              <a:latin typeface="Montserrat Light" charset="0"/>
              <a:ea typeface="+mn-ea"/>
              <a:cs typeface="+mn-cs"/>
            </a:endParaRPr>
          </a:p>
          <a:p>
            <a:r>
              <a:rPr lang="en-US" sz="2400" b="0" i="0" kern="1200" dirty="0">
                <a:solidFill>
                  <a:schemeClr val="tx1"/>
                </a:solidFill>
                <a:effectLst/>
                <a:latin typeface="Montserrat Light" charset="0"/>
                <a:ea typeface="+mn-ea"/>
                <a:cs typeface="+mn-cs"/>
              </a:rPr>
              <a:t>Family-centered telehealth is a way of providing services through a variety of digital platforms that assures the health and well-being of children and youth with special healthcare needs (CYHSCN) and their families through respectful family/professional partnerships. </a:t>
            </a:r>
          </a:p>
          <a:p>
            <a:endParaRPr lang="en-US" sz="2400" b="0" i="0" kern="1200" dirty="0">
              <a:solidFill>
                <a:schemeClr val="tx1"/>
              </a:solidFill>
              <a:effectLst/>
              <a:latin typeface="Montserrat Light" charset="0"/>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ontserrat Light" charset="0"/>
                <a:ea typeface="+mn-ea"/>
                <a:cs typeface="+mn-cs"/>
              </a:rPr>
              <a:t>Family-centered telehealth can help CYSHCN and families to access health care, improve experience, reduce stress, improve communication, and improve quality of life and well-being. </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300021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solidFill>
                  <a:schemeClr val="tx2"/>
                </a:solidFill>
              </a:rPr>
              <a:t>Family Centered Telehealth </a:t>
            </a:r>
            <a:r>
              <a:rPr lang="en-US" sz="8000" b="1" dirty="0">
                <a:solidFill>
                  <a:schemeClr val="tx2"/>
                </a:solidFill>
              </a:rPr>
              <a:t>Rights and Responsibilities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dirty="0">
              <a:solidFill>
                <a:schemeClr val="tx2"/>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tx2"/>
                </a:solidFill>
              </a:rPr>
              <a:t>More</a:t>
            </a:r>
            <a:r>
              <a:rPr lang="en-US" sz="8000" b="1" baseline="0" dirty="0">
                <a:solidFill>
                  <a:schemeClr val="tx2"/>
                </a:solidFill>
              </a:rPr>
              <a:t> Information is on the handout provided</a:t>
            </a:r>
            <a:endParaRPr lang="en-US" sz="8000" b="1" dirty="0">
              <a:solidFill>
                <a:schemeClr val="tx2"/>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Care via Telehealth</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receive considerate, respectful and compassionate care through telehealth regardless of your age, gender, race, national origin, religion, sexual orientation, gender identity or disabilities.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Plans of Care</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disagree with any plans or ask for review or changes to the plan of care in a telehealth visit just as you would during an in person visit.</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Questions</a:t>
            </a:r>
          </a:p>
          <a:p>
            <a:pPr algn="l"/>
            <a:r>
              <a:rPr lang="en-US" sz="8000" dirty="0"/>
              <a:t>You have the right to ask your provider or the appropriate office staff any questions about logging on to, and needing assistance with, the platform.</a:t>
            </a:r>
          </a:p>
          <a:p>
            <a:pPr algn="l"/>
            <a:r>
              <a:rPr lang="en-US" sz="8000" dirty="0"/>
              <a:t>You have the right to share information or symptoms and ask questions during a telehealth visit as you would during an in person visit.</a:t>
            </a:r>
          </a:p>
          <a:p>
            <a:pPr algn="l"/>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Documentation</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receive the same type of information, such as test results or diagnosis, during telehealth as you would during an in person visit.</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i="1" dirty="0">
                <a:solidFill>
                  <a:schemeClr val="accent4"/>
                </a:solidFill>
              </a:rPr>
              <a:t>Presenter Suggestion: </a:t>
            </a:r>
            <a:r>
              <a:rPr lang="en-US" sz="8000" b="0" i="1" dirty="0">
                <a:solidFill>
                  <a:schemeClr val="accent4"/>
                </a:solidFill>
              </a:rPr>
              <a:t>Provide examples of different scenarios when discussing these</a:t>
            </a:r>
            <a:r>
              <a:rPr lang="en-US" sz="8000" b="0" i="1" baseline="0" dirty="0">
                <a:solidFill>
                  <a:schemeClr val="accent4"/>
                </a:solidFill>
              </a:rPr>
              <a:t> “rights” so that families can understand how each one works.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0" i="1" baseline="0"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Vision, Hearing &amp; Speech</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accommodations for vision, hearing and speech to be able to access your telemedicine visit.</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Family &amp; Support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have a family member, support person, or other individual present with you during your telehealth visit.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Interpretation</a:t>
            </a:r>
          </a:p>
          <a:p>
            <a:pPr marL="0" marR="0" lvl="0" indent="0" algn="l" defTabSz="914217" rtl="0" eaLnBrk="1" fontAlgn="auto" latinLnBrk="0" hangingPunct="1">
              <a:lnSpc>
                <a:spcPct val="100000"/>
              </a:lnSpc>
              <a:spcBef>
                <a:spcPts val="0"/>
              </a:spcBef>
              <a:spcAft>
                <a:spcPts val="0"/>
              </a:spcAft>
              <a:buClrTx/>
              <a:buSzTx/>
              <a:buFontTx/>
              <a:buNone/>
              <a:tabLst/>
              <a:defRPr/>
            </a:pPr>
            <a:r>
              <a:rPr lang="en-US" altLang="en-US" sz="8000" dirty="0">
                <a:solidFill>
                  <a:schemeClr val="tx2"/>
                </a:solidFill>
                <a:latin typeface="Open Sans Light"/>
              </a:rPr>
              <a:t>You have the right to access a telehealth visit in your primary language with effective and adequate interpretation services.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altLang="en-US" sz="8000" dirty="0">
              <a:solidFill>
                <a:schemeClr val="tx2"/>
              </a:solidFill>
              <a:latin typeface="Open Sans Light"/>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Stop a visit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You have the right to stop a telehealth visit if the provider if you feel uncomfortable at any time.</a:t>
            </a:r>
          </a:p>
          <a:p>
            <a:r>
              <a:rPr lang="en-US" sz="8000" dirty="0"/>
              <a:t>Some Examples of things that may make you feel uncomfortable:</a:t>
            </a:r>
          </a:p>
          <a:p>
            <a:r>
              <a:rPr lang="en-US" sz="8000" dirty="0"/>
              <a:t>If the provider is eating, taking another call, talking with someone off camera. We will share some examples in our bloopers section of this in the bloopers section of the webinar. </a:t>
            </a:r>
          </a:p>
          <a:p>
            <a:endParaRPr lang="en-US" sz="8000" dirty="0"/>
          </a:p>
          <a:p>
            <a:r>
              <a:rPr lang="en-US" sz="8000" b="1" i="1" dirty="0"/>
              <a:t>Presenter Suggestion: </a:t>
            </a:r>
            <a:r>
              <a:rPr lang="en-US" sz="8000" b="0" i="1" dirty="0"/>
              <a:t>Share examples or scenarios of when and how to exercise</a:t>
            </a:r>
            <a:r>
              <a:rPr lang="en-US" sz="8000" b="0" i="1" baseline="0" dirty="0"/>
              <a:t> these rights with communicating with a health care professional. </a:t>
            </a:r>
            <a:endParaRPr lang="en-US" sz="8000" b="1" i="1"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i="1"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solidFill>
                  <a:schemeClr val="tx2"/>
                </a:solidFill>
              </a:rPr>
              <a:t>Family Centered Telehealth </a:t>
            </a:r>
            <a:r>
              <a:rPr lang="en-US" sz="8000" b="1" dirty="0">
                <a:solidFill>
                  <a:schemeClr val="tx2"/>
                </a:solidFill>
              </a:rPr>
              <a:t>Responsibilities:</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0" dirty="0">
                <a:solidFill>
                  <a:schemeClr val="tx2"/>
                </a:solidFill>
              </a:rPr>
              <a:t>As patients and caregivers we have rights during a telemedicine appointment, we also have responsibilities. Let’s discuss some of those now:</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0" dirty="0">
              <a:solidFill>
                <a:schemeClr val="tx2"/>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Come with Information:</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dirty="0"/>
              <a:t>Come to the telehealth visit with information and updates about your child’s health, such as celebrations in your child’s life since last visit, concerns, symptoms, treatments or hospitalizations since last visit, medications, updates from other providers, and any other information you think your providers might need to know.</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Questions:</a:t>
            </a:r>
          </a:p>
          <a:p>
            <a:pPr algn="l">
              <a:lnSpc>
                <a:spcPts val="4299"/>
              </a:lnSpc>
            </a:pPr>
            <a:r>
              <a:rPr lang="en-US" sz="8000" dirty="0"/>
              <a:t>Ask questions when you do not understand information or plan of care.  </a:t>
            </a:r>
          </a:p>
          <a:p>
            <a:pPr algn="l">
              <a:lnSpc>
                <a:spcPts val="4299"/>
              </a:lnSpc>
            </a:pPr>
            <a:r>
              <a:rPr lang="en-US" altLang="en-US" sz="8000" dirty="0"/>
              <a:t>Take notes of any questions or concerns you have, or of any orders, plans and action items discussed during the telehealth visit.   </a:t>
            </a:r>
          </a:p>
          <a:p>
            <a:pPr algn="l">
              <a:lnSpc>
                <a:spcPts val="4299"/>
              </a:lnSpc>
            </a:pPr>
            <a:r>
              <a:rPr lang="en-US" altLang="en-US" sz="8000" dirty="0"/>
              <a:t>   </a:t>
            </a:r>
          </a:p>
          <a:p>
            <a:pPr marL="0" marR="0" lvl="0" indent="0" algn="l" defTabSz="914217" rtl="0" eaLnBrk="1" fontAlgn="auto" latinLnBrk="0" hangingPunct="1">
              <a:lnSpc>
                <a:spcPts val="4299"/>
              </a:lnSpc>
              <a:spcBef>
                <a:spcPts val="0"/>
              </a:spcBef>
              <a:spcAft>
                <a:spcPts val="0"/>
              </a:spcAft>
              <a:buClrTx/>
              <a:buSzTx/>
              <a:buFontTx/>
              <a:buNone/>
              <a:tabLst/>
              <a:defRPr/>
            </a:pPr>
            <a:r>
              <a:rPr lang="en-US" sz="8000" b="1" dirty="0">
                <a:solidFill>
                  <a:schemeClr val="accent4"/>
                </a:solidFill>
              </a:rPr>
              <a:t>Participation:</a:t>
            </a:r>
          </a:p>
          <a:p>
            <a:pPr algn="l">
              <a:lnSpc>
                <a:spcPct val="100000"/>
              </a:lnSpc>
            </a:pPr>
            <a:r>
              <a:rPr lang="en-US" sz="8000" dirty="0"/>
              <a:t>Actively participate in the Telehealth visit. </a:t>
            </a:r>
          </a:p>
          <a:p>
            <a:pPr algn="l"/>
            <a:r>
              <a:rPr lang="en-US" sz="8000" dirty="0"/>
              <a:t>Offer your child the same opportunity to actively participate in the telehealth visit.</a:t>
            </a:r>
          </a:p>
          <a:p>
            <a:pPr algn="l"/>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8000" b="1" dirty="0">
                <a:solidFill>
                  <a:schemeClr val="accent4"/>
                </a:solidFill>
              </a:rPr>
              <a:t>Exam:</a:t>
            </a:r>
          </a:p>
          <a:p>
            <a:r>
              <a:rPr lang="en-US" sz="8000" dirty="0">
                <a:solidFill>
                  <a:schemeClr val="tx2"/>
                </a:solidFill>
              </a:rPr>
              <a:t>Assist with any physical examination of your child or demonstrate issues with your child’s care, such as problem with supply or equipment, </a:t>
            </a:r>
          </a:p>
          <a:p>
            <a:r>
              <a:rPr lang="en-US" sz="8000" dirty="0">
                <a:solidFill>
                  <a:schemeClr val="tx2"/>
                </a:solidFill>
              </a:rPr>
              <a:t>during the telehealth visit.</a:t>
            </a:r>
            <a:endParaRPr lang="en-US" sz="8000" b="1" dirty="0">
              <a:solidFill>
                <a:schemeClr val="accent4"/>
              </a:solidFill>
            </a:endParaRPr>
          </a:p>
          <a:p>
            <a:pPr algn="l"/>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b="1" dirty="0">
              <a:solidFill>
                <a:schemeClr val="accent4"/>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0" dirty="0"/>
          </a:p>
          <a:p>
            <a:endParaRPr lang="en-US" sz="80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2950594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310111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dirty="0">
                <a:solidFill>
                  <a:schemeClr val="tx2"/>
                </a:solidFill>
              </a:rPr>
              <a:t>The third thing we need to gather BEFORE OUR VISIT includes: Information</a:t>
            </a:r>
          </a:p>
          <a:p>
            <a:pPr algn="l"/>
            <a:endParaRPr lang="en-US" sz="2400" dirty="0">
              <a:solidFill>
                <a:schemeClr val="tx2"/>
              </a:solidFill>
            </a:endParaRPr>
          </a:p>
          <a:p>
            <a:pPr algn="l"/>
            <a:r>
              <a:rPr lang="en-US" sz="2400" dirty="0">
                <a:solidFill>
                  <a:schemeClr val="tx2"/>
                </a:solidFill>
              </a:rPr>
              <a:t>Utilizing a tool like this </a:t>
            </a:r>
          </a:p>
          <a:p>
            <a:pPr algn="l"/>
            <a:r>
              <a:rPr lang="en-US" sz="2400" dirty="0">
                <a:solidFill>
                  <a:schemeClr val="tx2"/>
                </a:solidFill>
              </a:rPr>
              <a:t>Family Voices Worksheet for preparing for a successful telehealth visit</a:t>
            </a:r>
          </a:p>
          <a:p>
            <a:pPr algn="l"/>
            <a:r>
              <a:rPr lang="en-US" sz="2400" dirty="0">
                <a:solidFill>
                  <a:schemeClr val="tx2"/>
                </a:solidFill>
              </a:rPr>
              <a:t>can help you prepare!</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262154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a:solidFill>
                  <a:srgbClr val="000000"/>
                </a:solidFill>
              </a:rPr>
              <a:t>Insurance coverage for telehealth is impacted by federal and state laws as well as insurance company policies.  </a:t>
            </a:r>
          </a:p>
          <a:p>
            <a:pPr marL="0" indent="0">
              <a:buFont typeface="Arial" panose="020B0604020202020204" pitchFamily="34" charset="0"/>
              <a:buNone/>
            </a:pPr>
            <a:endParaRPr lang="en-US" sz="2400">
              <a:solidFill>
                <a:srgbClr val="000000"/>
              </a:solidFill>
            </a:endParaRPr>
          </a:p>
          <a:p>
            <a:pPr marL="0" indent="0">
              <a:buFont typeface="Arial" panose="020B0604020202020204" pitchFamily="34" charset="0"/>
              <a:buNone/>
            </a:pPr>
            <a:r>
              <a:rPr lang="en-US" sz="2400">
                <a:solidFill>
                  <a:srgbClr val="000000"/>
                </a:solidFill>
              </a:rPr>
              <a:t>Telehealth policy changes occurring within the COVID-19 environment have been rapidly developing on almost a daily basis.</a:t>
            </a:r>
          </a:p>
          <a:p>
            <a:pPr marL="0" indent="0">
              <a:buFont typeface="Arial" panose="020B0604020202020204" pitchFamily="34" charset="0"/>
              <a:buNone/>
            </a:pPr>
            <a:endParaRPr lang="en-US" sz="2400">
              <a:solidFill>
                <a:srgbClr val="000000"/>
              </a:solidFill>
            </a:endParaRPr>
          </a:p>
          <a:p>
            <a:pPr marL="0" indent="0">
              <a:buFont typeface="Arial" panose="020B0604020202020204" pitchFamily="34" charset="0"/>
              <a:buNone/>
            </a:pPr>
            <a:r>
              <a:rPr lang="en-US" sz="2400">
                <a:solidFill>
                  <a:srgbClr val="000000"/>
                </a:solidFill>
              </a:rPr>
              <a:t>This precludes us from giving a one size fits all answer to the question about whether you will have to pay for your telemedicine appointment. </a:t>
            </a:r>
          </a:p>
          <a:p>
            <a:pPr marL="0" indent="0">
              <a:buFont typeface="Arial" panose="020B0604020202020204" pitchFamily="34" charset="0"/>
              <a:buNone/>
            </a:pPr>
            <a:r>
              <a:rPr lang="en-US" sz="2400">
                <a:solidFill>
                  <a:srgbClr val="000000"/>
                </a:solidFill>
              </a:rPr>
              <a:t>But here are some things you can do…</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1173994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a:t>Now it’s time to schedule your telemedicine appointment. </a:t>
            </a:r>
          </a:p>
          <a:p>
            <a:pPr marL="0" indent="0">
              <a:buFont typeface="Arial" panose="020B0604020202020204" pitchFamily="34" charset="0"/>
              <a:buNone/>
            </a:pPr>
            <a:r>
              <a:rPr lang="en-US" sz="2400"/>
              <a:t>Calling your provider on the phone is only one of the many ways telemedicine appointments may be scheduled in today’s world, some other options include:</a:t>
            </a:r>
          </a:p>
          <a:p>
            <a:pPr marL="0" indent="0">
              <a:buFont typeface="Arial" panose="020B0604020202020204" pitchFamily="34" charset="0"/>
              <a:buNone/>
            </a:pPr>
            <a:r>
              <a:rPr lang="en-US" sz="2400"/>
              <a:t>Login to the Portal- schedule online</a:t>
            </a:r>
          </a:p>
          <a:p>
            <a:pPr marL="0" indent="0">
              <a:buFont typeface="Arial" panose="020B0604020202020204" pitchFamily="34" charset="0"/>
              <a:buNone/>
            </a:pPr>
            <a:r>
              <a:rPr lang="en-US" sz="2400"/>
              <a:t>Provider/Practice’s Website- schedule online</a:t>
            </a:r>
          </a:p>
          <a:p>
            <a:pPr marL="0" indent="0">
              <a:buFont typeface="Arial" panose="020B0604020202020204" pitchFamily="34" charset="0"/>
              <a:buNone/>
            </a:pPr>
            <a:r>
              <a:rPr lang="en-US" sz="2400"/>
              <a:t>Fill out intake form- they call you</a:t>
            </a:r>
          </a:p>
          <a:p>
            <a:pPr marL="0" indent="0">
              <a:buFont typeface="Arial" panose="020B0604020202020204" pitchFamily="34" charset="0"/>
              <a:buNone/>
            </a:pPr>
            <a:r>
              <a:rPr lang="en-US" sz="2400"/>
              <a:t>Central Scheduling Number- by phone</a:t>
            </a:r>
          </a:p>
          <a:p>
            <a:pPr marL="0" indent="0">
              <a:buFont typeface="Arial" panose="020B0604020202020204" pitchFamily="34" charset="0"/>
              <a:buNone/>
            </a:pPr>
            <a:r>
              <a:rPr lang="en-US" sz="2400"/>
              <a:t>Specialist changes your yearly appointment to a telemedicine appt.- phone or online notification </a:t>
            </a:r>
          </a:p>
          <a:p>
            <a:endParaRPr lang="en-US"/>
          </a:p>
          <a:p>
            <a:r>
              <a:rPr lang="en-US" sz="2400"/>
              <a:t>When scheduling your appointment-</a:t>
            </a:r>
          </a:p>
          <a:p>
            <a:r>
              <a:rPr lang="en-US" sz="2400"/>
              <a:t>It is important to assure your provider has your most current phone number or email. </a:t>
            </a:r>
          </a:p>
          <a:p>
            <a:r>
              <a:rPr lang="en-US" sz="2400"/>
              <a:t>If you are speaking on the phone with someone in your provider’s office:</a:t>
            </a:r>
          </a:p>
          <a:p>
            <a:endParaRPr lang="en-US" sz="2400"/>
          </a:p>
          <a:p>
            <a:r>
              <a:rPr lang="en-US" sz="2400"/>
              <a:t>ASK: How long is visit going to be?</a:t>
            </a:r>
          </a:p>
          <a:p>
            <a:r>
              <a:rPr lang="en-US" sz="2400"/>
              <a:t>ASK: Do any forms need updated?</a:t>
            </a:r>
          </a:p>
          <a:p>
            <a:r>
              <a:rPr lang="en-US" sz="2400"/>
              <a:t>ASK: How do I ‘see’ my provider on the day of the appointment? Link? Login? Portal?</a:t>
            </a:r>
          </a:p>
          <a:p>
            <a:r>
              <a:rPr lang="en-US" sz="2400"/>
              <a:t>ASK: Can I request an Interpreter(if needed)? Or any other Accommodations needed?</a:t>
            </a:r>
          </a:p>
          <a:p>
            <a:endParaRPr lang="en-US" sz="2400"/>
          </a:p>
          <a:p>
            <a:r>
              <a:rPr lang="en-US" sz="2400"/>
              <a:t>It is CRUCIAL that any accommodations are requested when making the appointment and confirmed BEFORE the APPOINTMENT.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383593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2277728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a:t>Now it’s time to schedule your telemedicine appointment. </a:t>
            </a:r>
          </a:p>
          <a:p>
            <a:pPr marL="0" indent="0">
              <a:buFont typeface="Arial" panose="020B0604020202020204" pitchFamily="34" charset="0"/>
              <a:buNone/>
            </a:pPr>
            <a:r>
              <a:rPr lang="en-US" sz="2400"/>
              <a:t>Calling your provider on the phone is only one of the many ways telemedicine appointments may be scheduled in today’s world, some other options include:</a:t>
            </a:r>
          </a:p>
          <a:p>
            <a:pPr marL="0" indent="0">
              <a:buFont typeface="Arial" panose="020B0604020202020204" pitchFamily="34" charset="0"/>
              <a:buNone/>
            </a:pPr>
            <a:r>
              <a:rPr lang="en-US" sz="2400"/>
              <a:t>Login to the Portal- schedule online</a:t>
            </a:r>
          </a:p>
          <a:p>
            <a:pPr marL="0" indent="0">
              <a:buFont typeface="Arial" panose="020B0604020202020204" pitchFamily="34" charset="0"/>
              <a:buNone/>
            </a:pPr>
            <a:r>
              <a:rPr lang="en-US" sz="2400"/>
              <a:t>Provider/Practice’s Website- schedule online</a:t>
            </a:r>
          </a:p>
          <a:p>
            <a:pPr marL="0" indent="0">
              <a:buFont typeface="Arial" panose="020B0604020202020204" pitchFamily="34" charset="0"/>
              <a:buNone/>
            </a:pPr>
            <a:r>
              <a:rPr lang="en-US" sz="2400"/>
              <a:t>Fill out intake form- they call you</a:t>
            </a:r>
          </a:p>
          <a:p>
            <a:pPr marL="0" indent="0">
              <a:buFont typeface="Arial" panose="020B0604020202020204" pitchFamily="34" charset="0"/>
              <a:buNone/>
            </a:pPr>
            <a:r>
              <a:rPr lang="en-US" sz="2400"/>
              <a:t>Central Scheduling Number- by phone</a:t>
            </a:r>
          </a:p>
          <a:p>
            <a:pPr marL="0" indent="0">
              <a:buFont typeface="Arial" panose="020B0604020202020204" pitchFamily="34" charset="0"/>
              <a:buNone/>
            </a:pPr>
            <a:r>
              <a:rPr lang="en-US" sz="2400"/>
              <a:t>Specialist changes your yearly appointment to a telemedicine appt.- phone or online notification </a:t>
            </a:r>
          </a:p>
          <a:p>
            <a:endParaRPr lang="en-US"/>
          </a:p>
          <a:p>
            <a:r>
              <a:rPr lang="en-US" sz="2400"/>
              <a:t>When scheduling your appointment-</a:t>
            </a:r>
          </a:p>
          <a:p>
            <a:r>
              <a:rPr lang="en-US" sz="2400"/>
              <a:t>It is important to assure your provider has your most current phone number or email. </a:t>
            </a:r>
          </a:p>
          <a:p>
            <a:r>
              <a:rPr lang="en-US" sz="2400"/>
              <a:t>If you are speaking on the phone with someone in your provider’s office:</a:t>
            </a:r>
          </a:p>
          <a:p>
            <a:endParaRPr lang="en-US" sz="2400"/>
          </a:p>
          <a:p>
            <a:r>
              <a:rPr lang="en-US" sz="2400"/>
              <a:t>ASK: How long is visit going to be?</a:t>
            </a:r>
          </a:p>
          <a:p>
            <a:r>
              <a:rPr lang="en-US" sz="2400"/>
              <a:t>ASK: Do any forms need updated?</a:t>
            </a:r>
          </a:p>
          <a:p>
            <a:r>
              <a:rPr lang="en-US" sz="2400"/>
              <a:t>ASK: How do I ‘see’ my provider on the day of the appointment? Link? Login? Portal?</a:t>
            </a:r>
          </a:p>
          <a:p>
            <a:r>
              <a:rPr lang="en-US" sz="2400"/>
              <a:t>ASK: Can I request an Interpreter(if needed)? Or any other Accommodations needed?</a:t>
            </a:r>
          </a:p>
          <a:p>
            <a:endParaRPr lang="en-US" sz="2400"/>
          </a:p>
          <a:p>
            <a:r>
              <a:rPr lang="en-US" sz="2400"/>
              <a:t>It is CRUCIAL that any accommodations are requested when making the appointment and confirmed BEFORE the APPOINTMENT.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28099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a:solidFill>
                  <a:schemeClr val="accent2">
                    <a:lumMod val="50000"/>
                  </a:schemeClr>
                </a:solidFill>
                <a:latin typeface="Muli" pitchFamily="2" charset="77"/>
                <a:ea typeface="Roboto Medium" panose="02000000000000000000" pitchFamily="2" charset="0"/>
                <a:cs typeface="Lato Light" panose="020F0502020204030203" pitchFamily="34" charset="0"/>
              </a:rPr>
              <a:t>During The Visit</a:t>
            </a:r>
          </a:p>
          <a:p>
            <a:endParaRPr lang="en-US" b="1"/>
          </a:p>
          <a:p>
            <a:r>
              <a:rPr lang="en-US" b="1"/>
              <a:t>You may be asked to:</a:t>
            </a:r>
          </a:p>
          <a:p>
            <a:r>
              <a:rPr lang="en-US"/>
              <a:t>Take your child's vital signs like </a:t>
            </a:r>
            <a:r>
              <a:rPr lang="en-US" b="1"/>
              <a:t>blood pressure or (explain that you may not need to do this, if you need this equipment and do not have it check with provider)</a:t>
            </a:r>
          </a:p>
          <a:p>
            <a:r>
              <a:rPr lang="en-US" b="1"/>
              <a:t> </a:t>
            </a:r>
            <a:r>
              <a:rPr lang="en-US"/>
              <a:t>temperature</a:t>
            </a:r>
          </a:p>
          <a:p>
            <a:r>
              <a:rPr lang="en-US"/>
              <a:t>Gently push on your child's stomach as instructed by the provider</a:t>
            </a:r>
          </a:p>
          <a:p>
            <a:r>
              <a:rPr lang="en-US"/>
              <a:t>Perform other procedures, as requested</a:t>
            </a:r>
          </a:p>
          <a:p>
            <a:r>
              <a:rPr lang="en-US"/>
              <a:t>Hold your phone or computer camera to areas on your child's body so your provider can do a thorough examination</a:t>
            </a:r>
          </a:p>
          <a:p>
            <a:endParaRPr lang="en-US"/>
          </a:p>
          <a:p>
            <a:r>
              <a:rPr lang="en-US" b="1" i="1"/>
              <a:t>Presenter Suggestions: </a:t>
            </a:r>
            <a:r>
              <a:rPr lang="en-US" b="0" i="1"/>
              <a:t>You may want to share that there are also religious/cultural</a:t>
            </a:r>
            <a:r>
              <a:rPr lang="en-US" b="0" i="1" baseline="0"/>
              <a:t> challenges and families have a right to disclose cultural or religious restrictions that would impact their ability to provide access to the child’s body. </a:t>
            </a:r>
          </a:p>
          <a:p>
            <a:endParaRPr lang="en-US" b="0" i="1" baseline="0"/>
          </a:p>
          <a:p>
            <a:r>
              <a:rPr lang="en-US" b="0" i="1" baseline="0"/>
              <a:t>Share that if the doctor is using a secure platform, then your information will be secure. </a:t>
            </a:r>
          </a:p>
          <a:p>
            <a:endParaRPr lang="en-US" b="0" i="1" baseline="0"/>
          </a:p>
          <a:p>
            <a:r>
              <a:rPr lang="en-US"/>
              <a:t>As you can see from the video- the dad pressing on his son’s stomach where the bandages were</a:t>
            </a:r>
          </a:p>
          <a:p>
            <a:r>
              <a:rPr lang="en-US"/>
              <a:t>And the mom helping move her child’s wrist for the provider</a:t>
            </a:r>
          </a:p>
          <a:p>
            <a:endParaRPr lang="en-US"/>
          </a:p>
          <a:p>
            <a:endParaRPr lang="en-US" b="1" i="1"/>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2684798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ideas for helping Kids and Teens During the visit:</a:t>
            </a:r>
          </a:p>
          <a:p>
            <a:endParaRPr lang="en-US" dirty="0"/>
          </a:p>
          <a:p>
            <a:r>
              <a:rPr lang="en-US" dirty="0"/>
              <a:t>Younger Ones </a:t>
            </a:r>
          </a:p>
          <a:p>
            <a:pPr marL="571500" indent="-571500">
              <a:buFont typeface="Arial" panose="020B0604020202020204" pitchFamily="34" charset="0"/>
              <a:buChar char="•"/>
            </a:pPr>
            <a:r>
              <a:rPr lang="en-US" dirty="0"/>
              <a:t>Provide a snack or meal before the visit</a:t>
            </a:r>
          </a:p>
          <a:p>
            <a:pPr marL="571500" indent="-571500">
              <a:buFont typeface="Arial" panose="020B0604020202020204" pitchFamily="34" charset="0"/>
              <a:buChar char="•"/>
            </a:pPr>
            <a:r>
              <a:rPr lang="en-US" dirty="0"/>
              <a:t>Avoid scheduling appointment at nap time</a:t>
            </a:r>
          </a:p>
          <a:p>
            <a:pPr marL="571500" indent="-571500">
              <a:buFont typeface="Arial" panose="020B0604020202020204" pitchFamily="34" charset="0"/>
              <a:buChar char="•"/>
            </a:pPr>
            <a:r>
              <a:rPr lang="en-US" dirty="0"/>
              <a:t>Comfortable Location </a:t>
            </a:r>
          </a:p>
          <a:p>
            <a:pPr marL="571500" indent="-571500">
              <a:buFont typeface="Arial" panose="020B0604020202020204" pitchFamily="34" charset="0"/>
              <a:buChar char="•"/>
            </a:pPr>
            <a:r>
              <a:rPr lang="en-US" dirty="0"/>
              <a:t>Have their favorite toy available</a:t>
            </a:r>
          </a:p>
          <a:p>
            <a:pPr marL="571500" indent="-571500">
              <a:buFont typeface="Arial" panose="020B0604020202020204" pitchFamily="34" charset="0"/>
              <a:buChar char="•"/>
            </a:pPr>
            <a:r>
              <a:rPr lang="en-US" dirty="0"/>
              <a:t>Have a snack/drink available</a:t>
            </a:r>
          </a:p>
          <a:p>
            <a:endParaRPr lang="en-US" dirty="0"/>
          </a:p>
          <a:p>
            <a:r>
              <a:rPr lang="en-US" dirty="0"/>
              <a:t>Older Ones:</a:t>
            </a:r>
          </a:p>
          <a:p>
            <a:pPr marL="571500" indent="-571500">
              <a:buFont typeface="Arial" panose="020B0604020202020204" pitchFamily="34" charset="0"/>
              <a:buChar char="•"/>
            </a:pPr>
            <a:r>
              <a:rPr lang="en-US" dirty="0"/>
              <a:t>Eat before your appt</a:t>
            </a:r>
          </a:p>
          <a:p>
            <a:pPr marL="571500" indent="-571500">
              <a:buFont typeface="Arial" panose="020B0604020202020204" pitchFamily="34" charset="0"/>
              <a:buChar char="•"/>
            </a:pPr>
            <a:r>
              <a:rPr lang="en-US" dirty="0"/>
              <a:t>Find a comfortable location (your room)</a:t>
            </a:r>
          </a:p>
          <a:p>
            <a:pPr marL="571500" indent="-571500">
              <a:buFont typeface="Arial" panose="020B0604020202020204" pitchFamily="34" charset="0"/>
              <a:buChar char="•"/>
            </a:pPr>
            <a:r>
              <a:rPr lang="en-US" dirty="0"/>
              <a:t>What is your comfortable environment (hat over face)</a:t>
            </a:r>
          </a:p>
          <a:p>
            <a:pPr marL="571500" marR="0" lvl="0" indent="-5715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water/drink nearby</a:t>
            </a:r>
          </a:p>
          <a:p>
            <a:pPr marL="571500" indent="-5715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2742299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your visit, you and your healthcare provider can:</a:t>
            </a:r>
            <a:r>
              <a:rPr lang="en-US" baseline="0" dirty="0"/>
              <a:t> </a:t>
            </a:r>
            <a:r>
              <a:rPr lang="en-US" b="1" dirty="0"/>
              <a:t>Discuss diagnosis and treatment plan.</a:t>
            </a:r>
          </a:p>
          <a:p>
            <a:pPr algn="ctr"/>
            <a:endParaRPr lang="en-US" b="1" dirty="0"/>
          </a:p>
          <a:p>
            <a:r>
              <a:rPr lang="en-US" b="1" dirty="0"/>
              <a:t>PAUSE and make sure you understand and are comfortable with the plan.</a:t>
            </a:r>
          </a:p>
          <a:p>
            <a:endParaRPr lang="en-US" dirty="0"/>
          </a:p>
          <a:p>
            <a:pPr marL="571500" indent="-571500">
              <a:buFont typeface="Arial" panose="020B0604020202020204" pitchFamily="34" charset="0"/>
              <a:buChar char="•"/>
            </a:pPr>
            <a:r>
              <a:rPr lang="en-US" dirty="0"/>
              <a:t>Any questions? Does the plan meet the needs of your family?</a:t>
            </a:r>
          </a:p>
          <a:p>
            <a:pPr marL="571500" indent="-571500">
              <a:buFont typeface="Arial" panose="020B0604020202020204" pitchFamily="34" charset="0"/>
              <a:buChar char="•"/>
            </a:pPr>
            <a:r>
              <a:rPr lang="en-US" dirty="0"/>
              <a:t>Schedule any future follow-up appointments and any needed testing or labs</a:t>
            </a:r>
          </a:p>
          <a:p>
            <a:pPr marL="571500" indent="-571500">
              <a:buFont typeface="Arial" panose="020B0604020202020204" pitchFamily="34" charset="0"/>
              <a:buChar char="•"/>
            </a:pPr>
            <a:r>
              <a:rPr lang="en-US" dirty="0"/>
              <a:t>Discuss who is taking care of orders and prescriptions</a:t>
            </a:r>
          </a:p>
          <a:p>
            <a:pPr marL="571500" indent="-571500">
              <a:buFont typeface="Arial" panose="020B0604020202020204" pitchFamily="34" charset="0"/>
              <a:buChar char="•"/>
            </a:pPr>
            <a:r>
              <a:rPr lang="en-US" dirty="0"/>
              <a:t>Discuss what referrals might be needed for further care, support or to other providers and who is making them.</a:t>
            </a:r>
          </a:p>
          <a:p>
            <a:pPr marL="571500" indent="-571500">
              <a:buFont typeface="Arial" panose="020B0604020202020204" pitchFamily="34" charset="0"/>
              <a:buChar char="•"/>
            </a:pPr>
            <a:r>
              <a:rPr lang="en-US" dirty="0"/>
              <a:t>Plan visit for little longer/shorter for next time and communicate what accommodations could be made for next visit.</a:t>
            </a:r>
          </a:p>
          <a:p>
            <a:pPr marL="0" indent="0">
              <a:buFont typeface="Arial" panose="020B0604020202020204" pitchFamily="34" charset="0"/>
              <a:buNone/>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After The Visit Tip</a:t>
            </a:r>
          </a:p>
          <a:p>
            <a:r>
              <a:rPr lang="en-US" dirty="0"/>
              <a:t>Once you hang up the phone or disconnect from the computer or device, we are in the AFTER the VISIT section.</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dirty="0"/>
              <a:t>If you have any questions or concerns after your visit has ended, contact your health care provider's office.</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4012870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112309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Translate*</a:t>
            </a:r>
          </a:p>
        </p:txBody>
      </p:sp>
      <p:sp>
        <p:nvSpPr>
          <p:cNvPr id="4" name="Slide Number Placeholder 3"/>
          <p:cNvSpPr>
            <a:spLocks noGrp="1"/>
          </p:cNvSpPr>
          <p:nvPr>
            <p:ph type="sldNum" sz="quarter" idx="10"/>
          </p:nvPr>
        </p:nvSpPr>
        <p:spPr/>
        <p:txBody>
          <a:bodyPr/>
          <a:lstStyle/>
          <a:p>
            <a:pPr>
              <a:defRPr/>
            </a:pPr>
            <a:fld id="{40E2B6E4-253C-1F42-9869-85759496805F}" type="slidenum">
              <a:rPr lang="en-US" smtClean="0"/>
              <a:pPr>
                <a:defRPr/>
              </a:pPr>
              <a:t>36</a:t>
            </a:fld>
            <a:endParaRPr lang="en-US"/>
          </a:p>
        </p:txBody>
      </p:sp>
    </p:spTree>
    <p:extLst>
      <p:ext uri="{BB962C8B-B14F-4D97-AF65-F5344CB8AC3E}">
        <p14:creationId xmlns:p14="http://schemas.microsoft.com/office/powerpoint/2010/main" val="3054556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2619884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0">
                <a:solidFill>
                  <a:schemeClr val="accent2">
                    <a:lumMod val="50000"/>
                  </a:schemeClr>
                </a:solidFill>
                <a:latin typeface="Muli" pitchFamily="2" charset="77"/>
                <a:ea typeface="Roboto Medium" panose="02000000000000000000" pitchFamily="2" charset="0"/>
                <a:cs typeface="Lato Light" panose="020F0502020204030203" pitchFamily="34" charset="0"/>
              </a:rPr>
              <a:t>There may be terms that are not on this list that your provider calls their appointments, so be sure to ask your provider for clarification if you have any questions.</a:t>
            </a:r>
          </a:p>
          <a:p>
            <a:pPr algn="l"/>
            <a:endParaRPr lang="en-US" sz="2400" b="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endParaRPr lang="en-US" sz="2400" b="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pPr>
              <a:defRPr/>
            </a:pPr>
            <a:fld id="{40E2B6E4-253C-1F42-9869-85759496805F}" type="slidenum">
              <a:rPr lang="en-US" smtClean="0"/>
              <a:pPr>
                <a:defRPr/>
              </a:pPr>
              <a:t>5</a:t>
            </a:fld>
            <a:endParaRPr lang="en-US"/>
          </a:p>
        </p:txBody>
      </p:sp>
    </p:spTree>
    <p:extLst>
      <p:ext uri="{BB962C8B-B14F-4D97-AF65-F5344CB8AC3E}">
        <p14:creationId xmlns:p14="http://schemas.microsoft.com/office/powerpoint/2010/main" val="25818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91200" cy="4114800"/>
          </a:xfrm>
        </p:spPr>
        <p:txBody>
          <a:bodyPr/>
          <a:lstStyle/>
          <a:p>
            <a:r>
              <a:rPr lang="en-US" sz="2400" kern="1200">
                <a:solidFill>
                  <a:schemeClr val="tx1"/>
                </a:solidFill>
                <a:effectLst/>
                <a:latin typeface="Montserrat Light" charset="0"/>
                <a:ea typeface="+mn-ea"/>
                <a:cs typeface="+mn-cs"/>
              </a:rPr>
              <a:t>Welcome to the Family Voices Series: The Nuts and Bolts of Telemedicine.  This is a four-part webinar series and today we will be talking about </a:t>
            </a:r>
            <a:r>
              <a:rPr lang="en-US" sz="2400" b="1" i="1" kern="1200">
                <a:solidFill>
                  <a:schemeClr val="tx1"/>
                </a:solidFill>
                <a:effectLst/>
                <a:latin typeface="Montserrat Light" charset="0"/>
                <a:ea typeface="+mn-ea"/>
                <a:cs typeface="+mn-cs"/>
              </a:rPr>
              <a:t>“Are you connected?”</a:t>
            </a:r>
            <a:r>
              <a:rPr lang="en-US" sz="2400" kern="1200">
                <a:solidFill>
                  <a:schemeClr val="tx1"/>
                </a:solidFill>
                <a:effectLst/>
                <a:latin typeface="Montserrat Light" charset="0"/>
                <a:ea typeface="+mn-ea"/>
                <a:cs typeface="+mn-cs"/>
              </a:rPr>
              <a:t>.</a:t>
            </a:r>
            <a:endParaRPr lang="en-PR" sz="2400" kern="1200">
              <a:solidFill>
                <a:schemeClr val="tx1"/>
              </a:solidFill>
              <a:effectLst/>
              <a:latin typeface="Montserrat Light" charset="0"/>
              <a:ea typeface="+mn-ea"/>
              <a:cs typeface="+mn-cs"/>
            </a:endParaRPr>
          </a:p>
          <a:p>
            <a:r>
              <a:rPr lang="en-US" sz="2400" kern="1200">
                <a:solidFill>
                  <a:schemeClr val="tx1"/>
                </a:solidFill>
                <a:effectLst/>
                <a:latin typeface="Montserrat Light" charset="0"/>
                <a:ea typeface="+mn-ea"/>
                <a:cs typeface="+mn-cs"/>
              </a:rPr>
              <a:t>In the first webinar in this series we will discuss some things that will be essential for family-centered telemedicine experience. </a:t>
            </a:r>
            <a:endParaRPr lang="en-PR" sz="2400" kern="1200">
              <a:solidFill>
                <a:schemeClr val="tx1"/>
              </a:solidFill>
              <a:effectLst/>
              <a:latin typeface="Montserrat Light" charset="0"/>
              <a:ea typeface="+mn-ea"/>
              <a:cs typeface="+mn-cs"/>
            </a:endParaRPr>
          </a:p>
          <a:p>
            <a:r>
              <a:rPr lang="en-US" sz="2400" kern="1200">
                <a:solidFill>
                  <a:schemeClr val="tx1"/>
                </a:solidFill>
                <a:effectLst/>
                <a:latin typeface="Montserrat Light" charset="0"/>
                <a:ea typeface="+mn-ea"/>
                <a:cs typeface="+mn-cs"/>
              </a:rPr>
              <a:t>Let’s get start…</a:t>
            </a:r>
            <a:endParaRPr lang="en-PR" sz="2400" kern="1200">
              <a:solidFill>
                <a:schemeClr val="tx1"/>
              </a:solidFill>
              <a:effectLst/>
              <a:latin typeface="Montserrat Light" charset="0"/>
              <a:ea typeface="+mn-ea"/>
              <a:cs typeface="+mn-cs"/>
            </a:endParaRPr>
          </a:p>
          <a:p>
            <a:endParaRPr lang="en-US" sz="6600"/>
          </a:p>
        </p:txBody>
      </p:sp>
      <p:sp>
        <p:nvSpPr>
          <p:cNvPr id="4" name="Slide Number Placeholder 3"/>
          <p:cNvSpPr>
            <a:spLocks noGrp="1"/>
          </p:cNvSpPr>
          <p:nvPr>
            <p:ph type="sldNum" sz="quarter" idx="5"/>
          </p:nvPr>
        </p:nvSpPr>
        <p:spPr/>
        <p:txBody>
          <a:bodyPr/>
          <a:lstStyle/>
          <a:p>
            <a:pPr>
              <a:defRPr/>
            </a:pPr>
            <a:fld id="{40E2B6E4-253C-1F42-9869-85759496805F}" type="slidenum">
              <a:rPr lang="en-US" smtClean="0"/>
              <a:pPr>
                <a:defRPr/>
              </a:pPr>
              <a:t>6</a:t>
            </a:fld>
            <a:endParaRPr lang="en-US"/>
          </a:p>
        </p:txBody>
      </p:sp>
    </p:spTree>
    <p:extLst>
      <p:ext uri="{BB962C8B-B14F-4D97-AF65-F5344CB8AC3E}">
        <p14:creationId xmlns:p14="http://schemas.microsoft.com/office/powerpoint/2010/main" val="352273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4952" y="4343400"/>
            <a:ext cx="6576848" cy="4114800"/>
          </a:xfrm>
        </p:spPr>
        <p:txBody>
          <a:bodyPr/>
          <a:lstStyle/>
          <a:p>
            <a:pPr lvl="0"/>
            <a:r>
              <a:rPr lang="en-US" sz="2000"/>
              <a:t>Data can be a lot of different things; for instances you could make a phone call, and your voice is data being transmitted on phone lines or through a mobile service through the air. You can send text messages and that is data. The letters that make words are data.  That can be represented by two (2) dots because it takes a little bit more data to send a text message.  Then we might send an email like we used in our example of our houses and that might take a little bit more data so maybe it is represented by four (4) of these data dots.  And then, say we would like to post a photo on social media that takes quite a bit more data because a photo has a lot of data embedded in it to make up the picture so here’s a little pile of dots to represent the photo data.   </a:t>
            </a:r>
            <a:endParaRPr lang="en-PR" sz="2000"/>
          </a:p>
          <a:p>
            <a:pPr lvl="0"/>
            <a:r>
              <a:rPr lang="en-US" sz="2000"/>
              <a:t>Then we come to a video call or telemedicine appointment with your child’s doctor. You can see this takes a lot of data with a large pile of orange dots; because it involves not only my voice but also video, possibly pictures and so it takes quite a bit more data.  </a:t>
            </a:r>
            <a:endParaRPr lang="en-PR" sz="2000"/>
          </a:p>
          <a:p>
            <a:endParaRPr lang="en-US"/>
          </a:p>
        </p:txBody>
      </p:sp>
      <p:sp>
        <p:nvSpPr>
          <p:cNvPr id="4" name="Slide Number Placeholder 3"/>
          <p:cNvSpPr>
            <a:spLocks noGrp="1"/>
          </p:cNvSpPr>
          <p:nvPr>
            <p:ph type="sldNum" sz="quarter" idx="5"/>
          </p:nvPr>
        </p:nvSpPr>
        <p:spPr/>
        <p:txBody>
          <a:bodyPr/>
          <a:lstStyle/>
          <a:p>
            <a:pPr>
              <a:defRPr/>
            </a:pPr>
            <a:fld id="{40E2B6E4-253C-1F42-9869-85759496805F}" type="slidenum">
              <a:rPr lang="en-US" smtClean="0"/>
              <a:pPr>
                <a:defRPr/>
              </a:pPr>
              <a:t>7</a:t>
            </a:fld>
            <a:endParaRPr lang="en-US"/>
          </a:p>
        </p:txBody>
      </p:sp>
    </p:spTree>
    <p:extLst>
      <p:ext uri="{BB962C8B-B14F-4D97-AF65-F5344CB8AC3E}">
        <p14:creationId xmlns:p14="http://schemas.microsoft.com/office/powerpoint/2010/main" val="209531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2249" y="4343400"/>
            <a:ext cx="6529550" cy="4611414"/>
          </a:xfrm>
        </p:spPr>
        <p:txBody>
          <a:bodyPr/>
          <a:lstStyle/>
          <a:p>
            <a:r>
              <a:rPr lang="en-US" sz="1200" dirty="0"/>
              <a:t>Let’s talk about some options for getting connected in your community if you do not have access to a connection at your home. </a:t>
            </a:r>
            <a:endParaRPr lang="en-PR" sz="1200"/>
          </a:p>
          <a:p>
            <a:pPr marL="171450" lvl="0" indent="-171450">
              <a:buFont typeface="Arial" panose="020B0604020202020204" pitchFamily="34" charset="0"/>
              <a:buChar char="•"/>
            </a:pPr>
            <a:r>
              <a:rPr lang="en-US" sz="1200" b="1" dirty="0"/>
              <a:t>Community center</a:t>
            </a:r>
            <a:r>
              <a:rPr lang="en-US" sz="1200" dirty="0"/>
              <a:t>: one option would be to drive or visit a community center near your location that might have wireless internet. </a:t>
            </a:r>
            <a:endParaRPr lang="en-PR" sz="1200"/>
          </a:p>
          <a:p>
            <a:pPr marL="171450" lvl="0" indent="-171450">
              <a:buFont typeface="Arial" panose="020B0604020202020204" pitchFamily="34" charset="0"/>
              <a:buChar char="•"/>
            </a:pPr>
            <a:r>
              <a:rPr lang="en-US" sz="1200" dirty="0"/>
              <a:t>Many </a:t>
            </a:r>
            <a:r>
              <a:rPr lang="en-US" sz="1200" b="1" dirty="0"/>
              <a:t>fast food</a:t>
            </a:r>
            <a:r>
              <a:rPr lang="en-US" sz="1200" dirty="0"/>
              <a:t> restaurants offer Wi-Fi with the purchase of a meal or food so that can be a place to access internet as well.</a:t>
            </a:r>
            <a:endParaRPr lang="en-PR" sz="1200"/>
          </a:p>
          <a:p>
            <a:pPr marL="171450" lvl="0" indent="-171450">
              <a:buFont typeface="Arial" panose="020B0604020202020204" pitchFamily="34" charset="0"/>
              <a:buChar char="•"/>
            </a:pPr>
            <a:r>
              <a:rPr lang="en-US" sz="1200" b="1" dirty="0"/>
              <a:t>Cultural liaison Hub or Cultural Center</a:t>
            </a:r>
            <a:r>
              <a:rPr lang="en-US" sz="1200" dirty="0"/>
              <a:t> these might also be places to find access. </a:t>
            </a:r>
            <a:endParaRPr lang="en-PR" sz="1200"/>
          </a:p>
          <a:p>
            <a:pPr marL="171450" lvl="0" indent="-171450">
              <a:buFont typeface="Arial" panose="020B0604020202020204" pitchFamily="34" charset="0"/>
              <a:buChar char="•"/>
            </a:pPr>
            <a:r>
              <a:rPr lang="en-US" sz="1200" dirty="0"/>
              <a:t>Almost all </a:t>
            </a:r>
            <a:r>
              <a:rPr lang="en-US" sz="1200" b="1" dirty="0"/>
              <a:t>libraries</a:t>
            </a:r>
            <a:r>
              <a:rPr lang="en-US" sz="1200" dirty="0"/>
              <a:t> have access to Internet and some even have private rooms that you could reserve to have a quiet spot away from those who are reading and studying.</a:t>
            </a:r>
            <a:endParaRPr lang="en-PR" sz="1200"/>
          </a:p>
          <a:p>
            <a:pPr marL="171450" lvl="0" indent="-171450">
              <a:buFont typeface="Arial" panose="020B0604020202020204" pitchFamily="34" charset="0"/>
              <a:buChar char="•"/>
            </a:pPr>
            <a:r>
              <a:rPr lang="en-US" sz="1200" dirty="0"/>
              <a:t>A </a:t>
            </a:r>
            <a:r>
              <a:rPr lang="en-US" sz="1200" b="1" dirty="0"/>
              <a:t>Gathering Place</a:t>
            </a:r>
            <a:r>
              <a:rPr lang="en-US" sz="1200" dirty="0"/>
              <a:t> in your community such as a chapter house or a general store might also be places with active hotspots or allow their visitors to access the internet.</a:t>
            </a:r>
            <a:endParaRPr lang="en-PR" sz="1200"/>
          </a:p>
          <a:p>
            <a:pPr marL="171450" lvl="0" indent="-171450">
              <a:buFont typeface="Arial" panose="020B0604020202020204" pitchFamily="34" charset="0"/>
              <a:buChar char="•"/>
            </a:pPr>
            <a:r>
              <a:rPr lang="en-US" sz="1200" b="1" dirty="0"/>
              <a:t>Family Voices Offices</a:t>
            </a:r>
            <a:r>
              <a:rPr lang="en-US" sz="1200" dirty="0"/>
              <a:t> or other community providers might be a place where you can get assistance with getting connected. We already mentioned </a:t>
            </a:r>
            <a:r>
              <a:rPr lang="en-US" sz="1200" b="1" dirty="0"/>
              <a:t>coffee shops</a:t>
            </a:r>
            <a:r>
              <a:rPr lang="en-US" sz="1200" dirty="0"/>
              <a:t> as well and also as you probably know our </a:t>
            </a:r>
            <a:r>
              <a:rPr lang="en-US" sz="1200" b="1" dirty="0"/>
              <a:t>schools</a:t>
            </a:r>
            <a:r>
              <a:rPr lang="en-US" sz="1200" dirty="0"/>
              <a:t> offer a place to connect when school is in session. </a:t>
            </a:r>
            <a:endParaRPr lang="en-PR" sz="1200"/>
          </a:p>
          <a:p>
            <a:r>
              <a:rPr lang="en-US" sz="1200" dirty="0"/>
              <a:t> </a:t>
            </a:r>
            <a:endParaRPr lang="en-PR" sz="1200"/>
          </a:p>
          <a:p>
            <a:r>
              <a:rPr lang="en-US" sz="1200" i="1" dirty="0"/>
              <a:t> “</a:t>
            </a:r>
            <a:r>
              <a:rPr lang="en-US" sz="1200" b="1" i="1" dirty="0"/>
              <a:t>Lifeline”</a:t>
            </a:r>
            <a:r>
              <a:rPr lang="en-US" sz="1200" dirty="0"/>
              <a:t> is not a physical place to connect to the internet but it is a means to help finance and pay for internet services if that is a concern for your family and a barrier for you not being able to have internet at your home or at another place.  Lifeline is a federal program and we have some more information and resources on how to access that.</a:t>
            </a:r>
          </a:p>
          <a:p>
            <a:r>
              <a:rPr lang="en-US" sz="1200" dirty="0"/>
              <a:t>Suggestion – Share with audience that some internet and cellphone providers are offering hotspots free of charge, throughout many states</a:t>
            </a:r>
            <a:r>
              <a:rPr lang="en-US" dirty="0"/>
              <a:t>. </a:t>
            </a:r>
            <a:endParaRPr lang="en-PR"/>
          </a:p>
          <a:p>
            <a:endParaRPr lang="en-PR" sz="1200"/>
          </a:p>
          <a:p>
            <a:endParaRPr lang="en-US" dirty="0"/>
          </a:p>
        </p:txBody>
      </p:sp>
      <p:sp>
        <p:nvSpPr>
          <p:cNvPr id="4" name="Slide Number Placeholder 3"/>
          <p:cNvSpPr>
            <a:spLocks noGrp="1"/>
          </p:cNvSpPr>
          <p:nvPr>
            <p:ph type="sldNum" sz="quarter" idx="5"/>
          </p:nvPr>
        </p:nvSpPr>
        <p:spPr/>
        <p:txBody>
          <a:bodyPr/>
          <a:lstStyle/>
          <a:p>
            <a:pPr>
              <a:defRPr/>
            </a:pPr>
            <a:fld id="{40E2B6E4-253C-1F42-9869-85759496805F}" type="slidenum">
              <a:rPr lang="en-US" smtClean="0"/>
              <a:pPr>
                <a:defRPr/>
              </a:pPr>
              <a:t>8</a:t>
            </a:fld>
            <a:endParaRPr lang="en-US"/>
          </a:p>
        </p:txBody>
      </p:sp>
    </p:spTree>
    <p:extLst>
      <p:ext uri="{BB962C8B-B14F-4D97-AF65-F5344CB8AC3E}">
        <p14:creationId xmlns:p14="http://schemas.microsoft.com/office/powerpoint/2010/main" val="12632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19176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3 main categories for Devices that we will dive into more detail about today: Computers, Tablets and Smart Phones.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368947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58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p:cNvSpPr>
            <a:spLocks noGrp="1"/>
          </p:cNvSpPr>
          <p:nvPr>
            <p:ph type="pic" sz="quarter" idx="14"/>
          </p:nvPr>
        </p:nvSpPr>
        <p:spPr>
          <a:xfrm>
            <a:off x="-276644" y="-261256"/>
            <a:ext cx="24930938" cy="14238512"/>
          </a:xfrm>
          <a:prstGeom prst="rect">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94992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Picture Placeholder 8"/>
          <p:cNvSpPr>
            <a:spLocks noGrp="1"/>
          </p:cNvSpPr>
          <p:nvPr>
            <p:ph type="pic" sz="quarter" idx="14"/>
          </p:nvPr>
        </p:nvSpPr>
        <p:spPr>
          <a:xfrm>
            <a:off x="5328744" y="-261256"/>
            <a:ext cx="19325549" cy="14238512"/>
          </a:xfrm>
          <a:prstGeom prst="rect">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328369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6" name="Picture Placeholder 8"/>
          <p:cNvSpPr>
            <a:spLocks noGrp="1"/>
          </p:cNvSpPr>
          <p:nvPr>
            <p:ph type="pic" sz="quarter" idx="15"/>
          </p:nvPr>
        </p:nvSpPr>
        <p:spPr>
          <a:xfrm>
            <a:off x="10862436" y="1191885"/>
            <a:ext cx="3530613" cy="3530605"/>
          </a:xfrm>
          <a:prstGeom prst="ellipse">
            <a:avLst/>
          </a:prstGeom>
          <a:solidFill>
            <a:schemeClr val="bg1">
              <a:lumMod val="95000"/>
            </a:schemeClr>
          </a:solidFill>
        </p:spPr>
        <p:txBody>
          <a:bodyPr/>
          <a:lstStyle>
            <a:lvl1pPr>
              <a:defRPr sz="2101"/>
            </a:lvl1pPr>
          </a:lstStyle>
          <a:p>
            <a:pPr lvl="0"/>
            <a:endParaRPr lang="en-US" noProof="0" dirty="0"/>
          </a:p>
        </p:txBody>
      </p:sp>
      <p:sp>
        <p:nvSpPr>
          <p:cNvPr id="7" name="Picture Placeholder 8"/>
          <p:cNvSpPr>
            <a:spLocks noGrp="1"/>
          </p:cNvSpPr>
          <p:nvPr>
            <p:ph type="pic" sz="quarter" idx="16"/>
          </p:nvPr>
        </p:nvSpPr>
        <p:spPr>
          <a:xfrm>
            <a:off x="10878724" y="5064946"/>
            <a:ext cx="3530613" cy="3530605"/>
          </a:xfrm>
          <a:prstGeom prst="ellipse">
            <a:avLst/>
          </a:prstGeom>
          <a:solidFill>
            <a:schemeClr val="bg1">
              <a:lumMod val="95000"/>
            </a:schemeClr>
          </a:solidFill>
        </p:spPr>
        <p:txBody>
          <a:bodyPr/>
          <a:lstStyle>
            <a:lvl1pPr>
              <a:defRPr sz="2101"/>
            </a:lvl1pPr>
          </a:lstStyle>
          <a:p>
            <a:pPr lvl="0"/>
            <a:endParaRPr lang="en-US" noProof="0" dirty="0"/>
          </a:p>
        </p:txBody>
      </p:sp>
      <p:sp>
        <p:nvSpPr>
          <p:cNvPr id="8" name="Picture Placeholder 8"/>
          <p:cNvSpPr>
            <a:spLocks noGrp="1"/>
          </p:cNvSpPr>
          <p:nvPr>
            <p:ph type="pic" sz="quarter" idx="17"/>
          </p:nvPr>
        </p:nvSpPr>
        <p:spPr>
          <a:xfrm>
            <a:off x="10878724" y="8938007"/>
            <a:ext cx="3530613" cy="3530605"/>
          </a:xfrm>
          <a:prstGeom prst="ellipse">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275409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8" name="Picture Placeholder 8"/>
          <p:cNvSpPr>
            <a:spLocks noGrp="1"/>
          </p:cNvSpPr>
          <p:nvPr>
            <p:ph type="pic" sz="quarter" idx="17"/>
          </p:nvPr>
        </p:nvSpPr>
        <p:spPr>
          <a:xfrm>
            <a:off x="13187826" y="-1359403"/>
            <a:ext cx="11958659" cy="11958632"/>
          </a:xfrm>
          <a:prstGeom prst="ellipse">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137134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6" name="Picture Placeholder 8"/>
          <p:cNvSpPr>
            <a:spLocks noGrp="1"/>
          </p:cNvSpPr>
          <p:nvPr>
            <p:ph type="pic" sz="quarter" idx="14"/>
          </p:nvPr>
        </p:nvSpPr>
        <p:spPr>
          <a:xfrm>
            <a:off x="12284764" y="-261256"/>
            <a:ext cx="12369529" cy="7090681"/>
          </a:xfrm>
          <a:prstGeom prst="rect">
            <a:avLst/>
          </a:prstGeom>
          <a:solidFill>
            <a:schemeClr val="bg1">
              <a:lumMod val="95000"/>
            </a:schemeClr>
          </a:solidFill>
        </p:spPr>
        <p:txBody>
          <a:bodyPr/>
          <a:lstStyle>
            <a:lvl1pPr>
              <a:defRPr sz="2101"/>
            </a:lvl1pPr>
          </a:lstStyle>
          <a:p>
            <a:pPr lvl="0"/>
            <a:endParaRPr lang="en-US" noProof="0" dirty="0"/>
          </a:p>
        </p:txBody>
      </p:sp>
      <p:sp>
        <p:nvSpPr>
          <p:cNvPr id="7" name="Picture Placeholder 8"/>
          <p:cNvSpPr>
            <a:spLocks noGrp="1"/>
          </p:cNvSpPr>
          <p:nvPr>
            <p:ph type="pic" sz="quarter" idx="15"/>
          </p:nvPr>
        </p:nvSpPr>
        <p:spPr>
          <a:xfrm>
            <a:off x="12284764" y="6829425"/>
            <a:ext cx="12369529" cy="7090681"/>
          </a:xfrm>
          <a:prstGeom prst="rect">
            <a:avLst/>
          </a:prstGeom>
          <a:solidFill>
            <a:schemeClr val="bg1">
              <a:lumMod val="95000"/>
            </a:schemeClr>
          </a:solidFill>
        </p:spPr>
        <p:txBody>
          <a:bodyPr/>
          <a:lstStyle>
            <a:lvl1pPr>
              <a:defRPr sz="2101"/>
            </a:lvl1pPr>
          </a:lstStyle>
          <a:p>
            <a:pPr lvl="0"/>
            <a:endParaRPr lang="en-US" noProof="0" dirty="0"/>
          </a:p>
        </p:txBody>
      </p:sp>
      <p:sp>
        <p:nvSpPr>
          <p:cNvPr id="9" name="Picture Placeholder 8"/>
          <p:cNvSpPr>
            <a:spLocks noGrp="1"/>
          </p:cNvSpPr>
          <p:nvPr>
            <p:ph type="pic" sz="quarter" idx="16"/>
          </p:nvPr>
        </p:nvSpPr>
        <p:spPr>
          <a:xfrm>
            <a:off x="-84765" y="6829425"/>
            <a:ext cx="12369529" cy="7090681"/>
          </a:xfrm>
          <a:prstGeom prst="rect">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19017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6" name="Picture Placeholder 8"/>
          <p:cNvSpPr>
            <a:spLocks noGrp="1"/>
          </p:cNvSpPr>
          <p:nvPr>
            <p:ph type="pic" sz="quarter" idx="14"/>
          </p:nvPr>
        </p:nvSpPr>
        <p:spPr>
          <a:xfrm>
            <a:off x="-269202" y="6625319"/>
            <a:ext cx="24899008" cy="7326655"/>
          </a:xfrm>
          <a:prstGeom prst="rect">
            <a:avLst/>
          </a:prstGeom>
          <a:solidFill>
            <a:schemeClr val="bg1">
              <a:lumMod val="95000"/>
            </a:schemeClr>
          </a:solidFill>
        </p:spPr>
        <p:txBody>
          <a:bodyPr/>
          <a:lstStyle>
            <a:lvl1pPr>
              <a:defRPr sz="2101"/>
            </a:lvl1pPr>
          </a:lstStyle>
          <a:p>
            <a:pPr lvl="0"/>
            <a:endParaRPr lang="en-US" noProof="0" dirty="0"/>
          </a:p>
        </p:txBody>
      </p:sp>
    </p:spTree>
    <p:extLst>
      <p:ext uri="{BB962C8B-B14F-4D97-AF65-F5344CB8AC3E}">
        <p14:creationId xmlns:p14="http://schemas.microsoft.com/office/powerpoint/2010/main" val="385867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BDE1B025-CC85-457E-9E4D-9F72A5EF0E85}" type="datetimeFigureOut">
              <a:rPr lang="en-US" smtClean="0">
                <a:solidFill>
                  <a:prstClr val="black">
                    <a:tint val="75000"/>
                  </a:prstClr>
                </a:solidFill>
              </a:rPr>
              <a:pPr defTabSz="914400"/>
              <a:t>4/15/2021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CCD5A3AB-6FDE-4F8D-A639-E2C0D16B11E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47051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E1F9B-F426-344A-858F-24ED1121029F}"/>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ED57C-AE7E-1944-ABFB-524A3041CC2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0E941A-E7DD-D642-93F6-59630AE5C79B}"/>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defTabSz="1828434" eaLnBrk="1" fontAlgn="auto" hangingPunct="1">
              <a:spcBef>
                <a:spcPts val="0"/>
              </a:spcBef>
              <a:spcAft>
                <a:spcPts val="0"/>
              </a:spcAft>
              <a:defRPr sz="2399" dirty="0">
                <a:solidFill>
                  <a:schemeClr val="tx1">
                    <a:tint val="75000"/>
                  </a:schemeClr>
                </a:solidFill>
                <a:latin typeface="+mn-lt"/>
              </a:defRPr>
            </a:lvl1pPr>
          </a:lstStyle>
          <a:p>
            <a:pPr>
              <a:defRPr/>
            </a:pPr>
            <a:fld id="{37E4BF37-A3C2-3641-AC0E-C8C2A96F67AD}" type="datetimeFigureOut">
              <a:rPr lang="en-US"/>
              <a:pPr>
                <a:defRPr/>
              </a:pPr>
              <a:t>4/15/2021</a:t>
            </a:fld>
            <a:endParaRPr lang="en-US" dirty="0"/>
          </a:p>
        </p:txBody>
      </p:sp>
      <p:sp>
        <p:nvSpPr>
          <p:cNvPr id="5" name="Footer Placeholder 4">
            <a:extLst>
              <a:ext uri="{FF2B5EF4-FFF2-40B4-BE49-F238E27FC236}">
                <a16:creationId xmlns:a16="http://schemas.microsoft.com/office/drawing/2014/main" id="{FB232218-94BB-7A4D-8013-72DEFC977CE8}"/>
              </a:ext>
            </a:extLst>
          </p:cNvPr>
          <p:cNvSpPr>
            <a:spLocks noGrp="1"/>
          </p:cNvSpPr>
          <p:nvPr>
            <p:ph type="ftr" sz="quarter" idx="3"/>
          </p:nvPr>
        </p:nvSpPr>
        <p:spPr>
          <a:xfrm>
            <a:off x="8075613" y="12712700"/>
            <a:ext cx="8226425" cy="730250"/>
          </a:xfrm>
          <a:prstGeom prst="rect">
            <a:avLst/>
          </a:prstGeom>
        </p:spPr>
        <p:txBody>
          <a:bodyPr vert="horz" lIns="91440" tIns="45720" rIns="91440" bIns="45720" rtlCol="0" anchor="ctr"/>
          <a:lstStyle>
            <a:lvl1pPr algn="ctr" defTabSz="1828434" eaLnBrk="1" fontAlgn="auto" hangingPunct="1">
              <a:spcBef>
                <a:spcPts val="0"/>
              </a:spcBef>
              <a:spcAft>
                <a:spcPts val="0"/>
              </a:spcAft>
              <a:defRPr sz="2399" dirty="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0F748658-0583-AC4D-B382-9D0BA7894B4C}"/>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defTabSz="1828434" eaLnBrk="1" fontAlgn="auto" hangingPunct="1">
              <a:spcBef>
                <a:spcPts val="0"/>
              </a:spcBef>
              <a:spcAft>
                <a:spcPts val="0"/>
              </a:spcAft>
              <a:defRPr sz="2399" dirty="0">
                <a:solidFill>
                  <a:schemeClr val="tx1">
                    <a:tint val="75000"/>
                  </a:schemeClr>
                </a:solidFill>
                <a:latin typeface="+mn-lt"/>
              </a:defRPr>
            </a:lvl1pPr>
          </a:lstStyle>
          <a:p>
            <a:pPr>
              <a:defRPr/>
            </a:pPr>
            <a:fld id="{A8DE1713-9905-BF43-859A-D7593989325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Lst>
  <p:hf hdr="0" ftr="0" dt="0"/>
  <p:txStyles>
    <p:titleStyle>
      <a:lvl1pPr algn="l" defTabSz="1827213" rtl="0" fontAlgn="base">
        <a:lnSpc>
          <a:spcPct val="90000"/>
        </a:lnSpc>
        <a:spcBef>
          <a:spcPct val="0"/>
        </a:spcBef>
        <a:spcAft>
          <a:spcPct val="0"/>
        </a:spcAft>
        <a:defRPr sz="8700" kern="1200">
          <a:solidFill>
            <a:schemeClr val="tx1"/>
          </a:solidFill>
          <a:latin typeface="+mj-lt"/>
          <a:ea typeface="+mj-ea"/>
          <a:cs typeface="+mj-cs"/>
        </a:defRPr>
      </a:lvl1pPr>
      <a:lvl2pPr algn="l" defTabSz="1827213" rtl="0" fontAlgn="base">
        <a:lnSpc>
          <a:spcPct val="90000"/>
        </a:lnSpc>
        <a:spcBef>
          <a:spcPct val="0"/>
        </a:spcBef>
        <a:spcAft>
          <a:spcPct val="0"/>
        </a:spcAft>
        <a:defRPr sz="8700">
          <a:solidFill>
            <a:schemeClr val="tx1"/>
          </a:solidFill>
          <a:latin typeface="Calibri Light" panose="020F0302020204030204" pitchFamily="34" charset="0"/>
        </a:defRPr>
      </a:lvl2pPr>
      <a:lvl3pPr algn="l" defTabSz="1827213" rtl="0" fontAlgn="base">
        <a:lnSpc>
          <a:spcPct val="90000"/>
        </a:lnSpc>
        <a:spcBef>
          <a:spcPct val="0"/>
        </a:spcBef>
        <a:spcAft>
          <a:spcPct val="0"/>
        </a:spcAft>
        <a:defRPr sz="8700">
          <a:solidFill>
            <a:schemeClr val="tx1"/>
          </a:solidFill>
          <a:latin typeface="Calibri Light" panose="020F0302020204030204" pitchFamily="34" charset="0"/>
        </a:defRPr>
      </a:lvl3pPr>
      <a:lvl4pPr algn="l" defTabSz="1827213" rtl="0" fontAlgn="base">
        <a:lnSpc>
          <a:spcPct val="90000"/>
        </a:lnSpc>
        <a:spcBef>
          <a:spcPct val="0"/>
        </a:spcBef>
        <a:spcAft>
          <a:spcPct val="0"/>
        </a:spcAft>
        <a:defRPr sz="8700">
          <a:solidFill>
            <a:schemeClr val="tx1"/>
          </a:solidFill>
          <a:latin typeface="Calibri Light" panose="020F0302020204030204" pitchFamily="34" charset="0"/>
        </a:defRPr>
      </a:lvl4pPr>
      <a:lvl5pPr algn="l" defTabSz="1827213" rtl="0" fontAlgn="base">
        <a:lnSpc>
          <a:spcPct val="90000"/>
        </a:lnSpc>
        <a:spcBef>
          <a:spcPct val="0"/>
        </a:spcBef>
        <a:spcAft>
          <a:spcPct val="0"/>
        </a:spcAft>
        <a:defRPr sz="8700">
          <a:solidFill>
            <a:schemeClr val="tx1"/>
          </a:solidFill>
          <a:latin typeface="Calibri Light" panose="020F0302020204030204" pitchFamily="34" charset="0"/>
        </a:defRPr>
      </a:lvl5pPr>
      <a:lvl6pPr marL="457200" algn="l" defTabSz="1827213" rtl="0" fontAlgn="base">
        <a:lnSpc>
          <a:spcPct val="90000"/>
        </a:lnSpc>
        <a:spcBef>
          <a:spcPct val="0"/>
        </a:spcBef>
        <a:spcAft>
          <a:spcPct val="0"/>
        </a:spcAft>
        <a:defRPr sz="8700">
          <a:solidFill>
            <a:schemeClr val="tx1"/>
          </a:solidFill>
          <a:latin typeface="Calibri Light" panose="020F0302020204030204" pitchFamily="34" charset="0"/>
        </a:defRPr>
      </a:lvl6pPr>
      <a:lvl7pPr marL="914400" algn="l" defTabSz="1827213" rtl="0" fontAlgn="base">
        <a:lnSpc>
          <a:spcPct val="90000"/>
        </a:lnSpc>
        <a:spcBef>
          <a:spcPct val="0"/>
        </a:spcBef>
        <a:spcAft>
          <a:spcPct val="0"/>
        </a:spcAft>
        <a:defRPr sz="8700">
          <a:solidFill>
            <a:schemeClr val="tx1"/>
          </a:solidFill>
          <a:latin typeface="Calibri Light" panose="020F0302020204030204" pitchFamily="34" charset="0"/>
        </a:defRPr>
      </a:lvl7pPr>
      <a:lvl8pPr marL="1371600" algn="l" defTabSz="1827213" rtl="0" fontAlgn="base">
        <a:lnSpc>
          <a:spcPct val="90000"/>
        </a:lnSpc>
        <a:spcBef>
          <a:spcPct val="0"/>
        </a:spcBef>
        <a:spcAft>
          <a:spcPct val="0"/>
        </a:spcAft>
        <a:defRPr sz="8700">
          <a:solidFill>
            <a:schemeClr val="tx1"/>
          </a:solidFill>
          <a:latin typeface="Calibri Light" panose="020F0302020204030204" pitchFamily="34" charset="0"/>
        </a:defRPr>
      </a:lvl8pPr>
      <a:lvl9pPr marL="1828800" algn="l" defTabSz="1827213" rtl="0" fontAlgn="base">
        <a:lnSpc>
          <a:spcPct val="90000"/>
        </a:lnSpc>
        <a:spcBef>
          <a:spcPct val="0"/>
        </a:spcBef>
        <a:spcAft>
          <a:spcPct val="0"/>
        </a:spcAft>
        <a:defRPr sz="8700">
          <a:solidFill>
            <a:schemeClr val="tx1"/>
          </a:solidFill>
          <a:latin typeface="Calibri Light" panose="020F0302020204030204" pitchFamily="34" charset="0"/>
        </a:defRPr>
      </a:lvl9pPr>
    </p:titleStyle>
    <p:bodyStyle>
      <a:lvl1pPr algn="l" defTabSz="1827213" rtl="0" fontAlgn="base">
        <a:lnSpc>
          <a:spcPct val="90000"/>
        </a:lnSpc>
        <a:spcBef>
          <a:spcPts val="2000"/>
        </a:spcBef>
        <a:spcAft>
          <a:spcPct val="0"/>
        </a:spcAft>
        <a:buFont typeface="Arial" panose="020B0604020202020204" pitchFamily="34" charset="0"/>
        <a:defRPr sz="5500" kern="1200">
          <a:solidFill>
            <a:schemeClr val="tx1"/>
          </a:solidFill>
          <a:latin typeface="+mn-lt"/>
          <a:ea typeface="+mn-ea"/>
          <a:cs typeface="+mn-cs"/>
        </a:defRPr>
      </a:lvl1pPr>
      <a:lvl2pPr marL="912813" algn="l" defTabSz="1827213" rtl="0" fontAlgn="base">
        <a:lnSpc>
          <a:spcPct val="90000"/>
        </a:lnSpc>
        <a:spcBef>
          <a:spcPts val="1000"/>
        </a:spcBef>
        <a:spcAft>
          <a:spcPct val="0"/>
        </a:spcAft>
        <a:buFont typeface="Arial" panose="020B0604020202020204" pitchFamily="34" charset="0"/>
        <a:defRPr sz="4700" kern="1200">
          <a:solidFill>
            <a:schemeClr val="tx1"/>
          </a:solidFill>
          <a:latin typeface="+mn-lt"/>
          <a:ea typeface="+mn-ea"/>
          <a:cs typeface="+mn-cs"/>
        </a:defRPr>
      </a:lvl2pPr>
      <a:lvl3pPr marL="1827213" algn="l" defTabSz="1827213" rtl="0" fontAlgn="base">
        <a:lnSpc>
          <a:spcPct val="90000"/>
        </a:lnSpc>
        <a:spcBef>
          <a:spcPts val="1000"/>
        </a:spcBef>
        <a:spcAft>
          <a:spcPct val="0"/>
        </a:spcAft>
        <a:buFont typeface="Arial" panose="020B0604020202020204" pitchFamily="34" charset="0"/>
        <a:defRPr sz="3900" kern="1200">
          <a:solidFill>
            <a:schemeClr val="tx1"/>
          </a:solidFill>
          <a:latin typeface="+mn-lt"/>
          <a:ea typeface="+mn-ea"/>
          <a:cs typeface="+mn-cs"/>
        </a:defRPr>
      </a:lvl3pPr>
      <a:lvl4pPr marL="2741613" algn="l" defTabSz="1827213" rtl="0" fontAlgn="base">
        <a:lnSpc>
          <a:spcPct val="90000"/>
        </a:lnSpc>
        <a:spcBef>
          <a:spcPts val="1000"/>
        </a:spcBef>
        <a:spcAft>
          <a:spcPct val="0"/>
        </a:spcAft>
        <a:buFont typeface="Arial" panose="020B0604020202020204" pitchFamily="34" charset="0"/>
        <a:defRPr sz="3500" kern="1200">
          <a:solidFill>
            <a:schemeClr val="tx1"/>
          </a:solidFill>
          <a:latin typeface="+mn-lt"/>
          <a:ea typeface="+mn-ea"/>
          <a:cs typeface="+mn-cs"/>
        </a:defRPr>
      </a:lvl4pPr>
      <a:lvl5pPr marL="3656013" algn="l" defTabSz="1827213" rtl="0" fontAlgn="base">
        <a:lnSpc>
          <a:spcPct val="90000"/>
        </a:lnSpc>
        <a:spcBef>
          <a:spcPts val="1000"/>
        </a:spcBef>
        <a:spcAft>
          <a:spcPct val="0"/>
        </a:spcAft>
        <a:buFont typeface="Arial" panose="020B0604020202020204" pitchFamily="34" charset="0"/>
        <a:defRPr sz="35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5.svg"/><Relationship Id="rId10" Type="http://schemas.openxmlformats.org/officeDocument/2006/relationships/image" Target="../media/image4.png"/><Relationship Id="rId4" Type="http://schemas.openxmlformats.org/officeDocument/2006/relationships/image" Target="../media/image20.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8.svg"/><Relationship Id="rId2" Type="http://schemas.openxmlformats.org/officeDocument/2006/relationships/notesSlide" Target="../notesSlides/notesSlide20.xml"/><Relationship Id="rId16" Type="http://schemas.openxmlformats.org/officeDocument/2006/relationships/image" Target="../media/image51.svg"/><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32.pn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53.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9.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svg"/><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2.sv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7.png"/><Relationship Id="rId18" Type="http://schemas.openxmlformats.org/officeDocument/2006/relationships/image" Target="../media/image90.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84.svg"/><Relationship Id="rId17" Type="http://schemas.openxmlformats.org/officeDocument/2006/relationships/image" Target="../media/image59.png"/><Relationship Id="rId2" Type="http://schemas.openxmlformats.org/officeDocument/2006/relationships/notesSlide" Target="../notesSlides/notesSlide32.xml"/><Relationship Id="rId16" Type="http://schemas.openxmlformats.org/officeDocument/2006/relationships/image" Target="../media/image88.svg"/><Relationship Id="rId1" Type="http://schemas.openxmlformats.org/officeDocument/2006/relationships/slideLayout" Target="../slideLayouts/slideLayout5.xml"/><Relationship Id="rId6" Type="http://schemas.openxmlformats.org/officeDocument/2006/relationships/image" Target="../media/image78.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image" Target="../media/image82.svg"/><Relationship Id="rId19" Type="http://schemas.openxmlformats.org/officeDocument/2006/relationships/image" Target="../media/image4.png"/><Relationship Id="rId4" Type="http://schemas.openxmlformats.org/officeDocument/2006/relationships/image" Target="../media/image76.svg"/><Relationship Id="rId9" Type="http://schemas.openxmlformats.org/officeDocument/2006/relationships/image" Target="../media/image55.png"/><Relationship Id="rId14" Type="http://schemas.openxmlformats.org/officeDocument/2006/relationships/image" Target="../media/image86.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hyperlink" Target="https://redcap.link/FVCurriculum-ES"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7C1C8A68-922D-874B-B66C-D088F807314F}"/>
              </a:ext>
            </a:extLst>
          </p:cNvPr>
          <p:cNvSpPr txBox="1"/>
          <p:nvPr/>
        </p:nvSpPr>
        <p:spPr>
          <a:xfrm>
            <a:off x="1617662" y="7675774"/>
            <a:ext cx="21305838" cy="3046988"/>
          </a:xfrm>
          <a:prstGeom prst="rect">
            <a:avLst/>
          </a:prstGeom>
          <a:noFill/>
          <a:ln>
            <a:noFill/>
          </a:ln>
        </p:spPr>
        <p:txBody>
          <a:bodyPr wrap="square">
            <a:spAutoFit/>
          </a:bodyPr>
          <a:lstStyle/>
          <a:p>
            <a:pPr algn="ctr" defTabSz="1828434" eaLnBrk="1" fontAlgn="auto" hangingPunct="1">
              <a:spcBef>
                <a:spcPts val="0"/>
              </a:spcBef>
              <a:spcAft>
                <a:spcPts val="0"/>
              </a:spcAft>
              <a:defRPr/>
            </a:pPr>
            <a:r>
              <a:rPr lang="en-US" sz="9600" b="1" spc="300" dirty="0">
                <a:solidFill>
                  <a:schemeClr val="tx2"/>
                </a:solidFill>
                <a:latin typeface="Muli" pitchFamily="2" charset="77"/>
              </a:rPr>
              <a:t>Información Esencial para una Experiencia Centrada en la Familia</a:t>
            </a:r>
          </a:p>
        </p:txBody>
      </p:sp>
      <p:sp>
        <p:nvSpPr>
          <p:cNvPr id="22" name="TextBox 6">
            <a:extLst>
              <a:ext uri="{FF2B5EF4-FFF2-40B4-BE49-F238E27FC236}">
                <a16:creationId xmlns:a16="http://schemas.microsoft.com/office/drawing/2014/main" id="{B573ECC2-AD72-E14E-A108-3F23FC2A27E5}"/>
              </a:ext>
            </a:extLst>
          </p:cNvPr>
          <p:cNvSpPr txBox="1"/>
          <p:nvPr/>
        </p:nvSpPr>
        <p:spPr>
          <a:xfrm>
            <a:off x="18311813" y="11450638"/>
            <a:ext cx="185737" cy="522287"/>
          </a:xfrm>
          <a:prstGeom prst="rect">
            <a:avLst/>
          </a:prstGeom>
          <a:noFill/>
        </p:spPr>
        <p:txBody>
          <a:bodyPr wrap="none">
            <a:spAutoFit/>
          </a:bodyPr>
          <a:lstStyle/>
          <a:p>
            <a:pPr algn="ctr" defTabSz="1828434" eaLnBrk="1" fontAlgn="auto" hangingPunct="1">
              <a:spcBef>
                <a:spcPts val="0"/>
              </a:spcBef>
              <a:spcAft>
                <a:spcPts val="0"/>
              </a:spcAft>
              <a:defRPr/>
            </a:pPr>
            <a:endParaRPr lang="en-US" sz="2800" b="1" spc="300" dirty="0">
              <a:solidFill>
                <a:schemeClr val="bg1"/>
              </a:solidFill>
              <a:latin typeface="Muli" pitchFamily="2" charset="77"/>
              <a:ea typeface="Roboto Medium" panose="02000000000000000000" pitchFamily="2" charset="0"/>
              <a:cs typeface="Lato" panose="020F0502020204030203" pitchFamily="34" charset="0"/>
            </a:endParaRPr>
          </a:p>
        </p:txBody>
      </p:sp>
      <p:pic>
        <p:nvPicPr>
          <p:cNvPr id="13" name="Picture 12">
            <a:extLst>
              <a:ext uri="{FF2B5EF4-FFF2-40B4-BE49-F238E27FC236}">
                <a16:creationId xmlns:a16="http://schemas.microsoft.com/office/drawing/2014/main" id="{867706C2-63DF-F84A-BAC2-5F135B77F798}"/>
              </a:ext>
            </a:extLst>
          </p:cNvPr>
          <p:cNvPicPr>
            <a:picLocks noChangeAspect="1"/>
          </p:cNvPicPr>
          <p:nvPr/>
        </p:nvPicPr>
        <p:blipFill rotWithShape="1">
          <a:blip r:embed="rId3">
            <a:extLst>
              <a:ext uri="{28A0092B-C50C-407E-A947-70E740481C1C}">
                <a14:useLocalDpi xmlns:a14="http://schemas.microsoft.com/office/drawing/2010/main" val="0"/>
              </a:ext>
            </a:extLst>
          </a:blip>
          <a:srcRect t="7162" b="19340"/>
          <a:stretch/>
        </p:blipFill>
        <p:spPr>
          <a:xfrm>
            <a:off x="7543800" y="22596"/>
            <a:ext cx="17011184" cy="2622240"/>
          </a:xfrm>
          <a:prstGeom prst="rect">
            <a:avLst/>
          </a:prstGeom>
        </p:spPr>
      </p:pic>
      <p:sp>
        <p:nvSpPr>
          <p:cNvPr id="17" name="Elipse 8">
            <a:extLst>
              <a:ext uri="{FF2B5EF4-FFF2-40B4-BE49-F238E27FC236}">
                <a16:creationId xmlns:a16="http://schemas.microsoft.com/office/drawing/2014/main" id="{4E2D2F9D-9AB0-B349-A6F9-911DF69CBC0F}"/>
              </a:ext>
            </a:extLst>
          </p:cNvPr>
          <p:cNvSpPr/>
          <p:nvPr/>
        </p:nvSpPr>
        <p:spPr>
          <a:xfrm>
            <a:off x="-1478381" y="-4189088"/>
            <a:ext cx="9491044" cy="978969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2">
                  <a:lumMod val="20000"/>
                  <a:lumOff val="80000"/>
                </a:schemeClr>
              </a:solidFill>
            </a:endParaRPr>
          </a:p>
        </p:txBody>
      </p:sp>
      <p:sp>
        <p:nvSpPr>
          <p:cNvPr id="18" name="TextBox 6">
            <a:extLst>
              <a:ext uri="{FF2B5EF4-FFF2-40B4-BE49-F238E27FC236}">
                <a16:creationId xmlns:a16="http://schemas.microsoft.com/office/drawing/2014/main" id="{B0A19678-D6CE-E04C-9A77-0A2FC43499E9}"/>
              </a:ext>
            </a:extLst>
          </p:cNvPr>
          <p:cNvSpPr txBox="1"/>
          <p:nvPr/>
        </p:nvSpPr>
        <p:spPr>
          <a:xfrm>
            <a:off x="5439059" y="4720002"/>
            <a:ext cx="14355212" cy="2800767"/>
          </a:xfrm>
          <a:prstGeom prst="rect">
            <a:avLst/>
          </a:prstGeom>
          <a:noFill/>
        </p:spPr>
        <p:txBody>
          <a:bodyPr wrap="none" rtlCol="0">
            <a:spAutoFit/>
          </a:bodyPr>
          <a:lstStyle/>
          <a:p>
            <a:pPr algn="ctr"/>
            <a:r>
              <a:rPr lang="en-US" sz="8800" b="1" spc="300" dirty="0">
                <a:solidFill>
                  <a:schemeClr val="tx2"/>
                </a:solidFill>
                <a:latin typeface="Muli" pitchFamily="2" charset="77"/>
                <a:ea typeface="Roboto Medium" panose="02000000000000000000" pitchFamily="2" charset="0"/>
                <a:cs typeface="Lato" panose="020F0502020204030203" pitchFamily="34" charset="0"/>
              </a:rPr>
              <a:t>Los Aspectos </a:t>
            </a:r>
            <a:r>
              <a:rPr lang="en-US" sz="8800" b="1" spc="300" dirty="0" err="1">
                <a:solidFill>
                  <a:schemeClr val="tx2"/>
                </a:solidFill>
                <a:latin typeface="Muli" pitchFamily="2" charset="77"/>
                <a:ea typeface="Roboto Medium" panose="02000000000000000000" pitchFamily="2" charset="0"/>
                <a:cs typeface="Lato" panose="020F0502020204030203" pitchFamily="34" charset="0"/>
              </a:rPr>
              <a:t>Principales</a:t>
            </a:r>
            <a:r>
              <a:rPr lang="en-US" sz="8800" b="1" spc="300" dirty="0">
                <a:solidFill>
                  <a:schemeClr val="tx2"/>
                </a:solidFill>
                <a:latin typeface="Muli" pitchFamily="2" charset="77"/>
                <a:ea typeface="Roboto Medium" panose="02000000000000000000" pitchFamily="2" charset="0"/>
                <a:cs typeface="Lato" panose="020F0502020204030203" pitchFamily="34" charset="0"/>
              </a:rPr>
              <a:t> </a:t>
            </a:r>
            <a:r>
              <a:rPr lang="en-US" sz="8800" b="1" spc="300" dirty="0" smtClean="0">
                <a:solidFill>
                  <a:schemeClr val="tx2"/>
                </a:solidFill>
                <a:latin typeface="Muli" pitchFamily="2" charset="77"/>
                <a:ea typeface="Roboto Medium" panose="02000000000000000000" pitchFamily="2" charset="0"/>
                <a:cs typeface="Lato" panose="020F0502020204030203" pitchFamily="34" charset="0"/>
              </a:rPr>
              <a:t/>
            </a:r>
            <a:br>
              <a:rPr lang="en-US" sz="8800" b="1" spc="300" dirty="0" smtClean="0">
                <a:solidFill>
                  <a:schemeClr val="tx2"/>
                </a:solidFill>
                <a:latin typeface="Muli" pitchFamily="2" charset="77"/>
                <a:ea typeface="Roboto Medium" panose="02000000000000000000" pitchFamily="2" charset="0"/>
                <a:cs typeface="Lato" panose="020F0502020204030203" pitchFamily="34" charset="0"/>
              </a:rPr>
            </a:br>
            <a:r>
              <a:rPr lang="en-US" sz="8800" b="1" spc="300" dirty="0" smtClean="0">
                <a:solidFill>
                  <a:schemeClr val="tx2"/>
                </a:solidFill>
                <a:latin typeface="Muli" pitchFamily="2" charset="77"/>
                <a:ea typeface="Roboto Medium" panose="02000000000000000000" pitchFamily="2" charset="0"/>
                <a:cs typeface="Lato" panose="020F0502020204030203" pitchFamily="34" charset="0"/>
              </a:rPr>
              <a:t>de </a:t>
            </a:r>
            <a:r>
              <a:rPr lang="en-US" sz="8800" b="1" spc="300" dirty="0">
                <a:solidFill>
                  <a:schemeClr val="tx2"/>
                </a:solidFill>
                <a:latin typeface="Muli" pitchFamily="2" charset="77"/>
                <a:ea typeface="Roboto Medium" panose="02000000000000000000" pitchFamily="2" charset="0"/>
                <a:cs typeface="Lato" panose="020F0502020204030203" pitchFamily="34" charset="0"/>
              </a:rPr>
              <a:t>la Telemedicina: </a:t>
            </a:r>
          </a:p>
        </p:txBody>
      </p:sp>
      <p:pic>
        <p:nvPicPr>
          <p:cNvPr id="20" name="Picture 19">
            <a:extLst>
              <a:ext uri="{FF2B5EF4-FFF2-40B4-BE49-F238E27FC236}">
                <a16:creationId xmlns:a16="http://schemas.microsoft.com/office/drawing/2014/main" id="{16918729-28D4-5D4D-AFB7-C6ED1C1549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3620" y="1647750"/>
            <a:ext cx="4871775" cy="117865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8885" y="10481518"/>
            <a:ext cx="4487395" cy="2931765"/>
          </a:xfrm>
          <a:prstGeom prst="rect">
            <a:avLst/>
          </a:prstGeom>
        </p:spPr>
      </p:pic>
    </p:spTree>
    <p:extLst>
      <p:ext uri="{BB962C8B-B14F-4D97-AF65-F5344CB8AC3E}">
        <p14:creationId xmlns:p14="http://schemas.microsoft.com/office/powerpoint/2010/main" val="392606293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6">
            <a:extLst>
              <a:ext uri="{FF2B5EF4-FFF2-40B4-BE49-F238E27FC236}">
                <a16:creationId xmlns:a16="http://schemas.microsoft.com/office/drawing/2014/main" id="{E016264C-B8C9-1C4E-B5BF-909CF3890D25}"/>
              </a:ext>
            </a:extLst>
          </p:cNvPr>
          <p:cNvSpPr txBox="1"/>
          <p:nvPr/>
        </p:nvSpPr>
        <p:spPr>
          <a:xfrm>
            <a:off x="457389" y="6732717"/>
            <a:ext cx="8654535" cy="4139595"/>
          </a:xfrm>
          <a:prstGeom prst="rect">
            <a:avLst/>
          </a:prstGeom>
          <a:noFill/>
          <a:ln>
            <a:noFill/>
          </a:ln>
        </p:spPr>
        <p:txBody>
          <a:bodyPr wrap="square" rtlCol="0">
            <a:spAutoFit/>
          </a:bodyPr>
          <a:lstStyle/>
          <a:p>
            <a:r>
              <a:rPr lang="en-US" sz="8800" b="1" dirty="0" err="1">
                <a:solidFill>
                  <a:schemeClr val="accent3"/>
                </a:solidFill>
                <a:latin typeface="Muli" pitchFamily="2" charset="77"/>
                <a:ea typeface="Roboto Medium" panose="02000000000000000000" pitchFamily="2" charset="0"/>
                <a:cs typeface="Lato Light" panose="020F0502020204030203" pitchFamily="34" charset="0"/>
              </a:rPr>
              <a:t>Computadoras</a:t>
            </a:r>
            <a:endParaRPr lang="en-US" sz="8800" b="1" dirty="0">
              <a:solidFill>
                <a:schemeClr val="accent3"/>
              </a:solidFill>
              <a:latin typeface="Muli" pitchFamily="2" charset="77"/>
              <a:ea typeface="Roboto Medium" panose="02000000000000000000" pitchFamily="2" charset="0"/>
              <a:cs typeface="Lato Light" panose="020F0502020204030203" pitchFamily="34" charset="0"/>
            </a:endParaRPr>
          </a:p>
          <a:p>
            <a:pPr marL="1143000" indent="-1143000">
              <a:buFont typeface="Arial" panose="020B0604020202020204" pitchFamily="34" charset="0"/>
              <a:buChar char="•"/>
            </a:pPr>
            <a:endParaRPr lang="en-US" sz="4400" b="1" dirty="0">
              <a:solidFill>
                <a:schemeClr val="accent3"/>
              </a:solidFill>
              <a:latin typeface="Muli" pitchFamily="2" charset="77"/>
              <a:ea typeface="Roboto Medium" panose="02000000000000000000" pitchFamily="2" charset="0"/>
              <a:cs typeface="Lato Light" panose="020F0502020204030203" pitchFamily="34" charset="0"/>
            </a:endParaRPr>
          </a:p>
          <a:p>
            <a:pPr marL="1143000" indent="-1143000">
              <a:buFont typeface="Arial" panose="020B0604020202020204" pitchFamily="34" charset="0"/>
              <a:buChar char="•"/>
            </a:pPr>
            <a:r>
              <a:rPr lang="en-US" sz="4300" b="1" dirty="0" err="1">
                <a:solidFill>
                  <a:schemeClr val="accent3"/>
                </a:solidFill>
                <a:latin typeface="Muli" pitchFamily="2" charset="77"/>
                <a:ea typeface="Roboto Medium" panose="02000000000000000000" pitchFamily="2" charset="0"/>
                <a:cs typeface="Lato Light" panose="020F0502020204030203" pitchFamily="34" charset="0"/>
              </a:rPr>
              <a:t>Computadora</a:t>
            </a:r>
            <a:r>
              <a:rPr lang="en-US" sz="4300" b="1" dirty="0">
                <a:solidFill>
                  <a:schemeClr val="accent3"/>
                </a:solidFill>
                <a:latin typeface="Muli" pitchFamily="2" charset="77"/>
                <a:ea typeface="Roboto Medium" panose="02000000000000000000" pitchFamily="2" charset="0"/>
                <a:cs typeface="Lato Light" panose="020F0502020204030203" pitchFamily="34" charset="0"/>
              </a:rPr>
              <a:t> </a:t>
            </a:r>
            <a:r>
              <a:rPr lang="en-US" sz="4300" b="1" dirty="0" err="1">
                <a:solidFill>
                  <a:schemeClr val="accent3"/>
                </a:solidFill>
                <a:latin typeface="Muli" pitchFamily="2" charset="77"/>
                <a:ea typeface="Roboto Medium" panose="02000000000000000000" pitchFamily="2" charset="0"/>
                <a:cs typeface="Lato Light" panose="020F0502020204030203" pitchFamily="34" charset="0"/>
              </a:rPr>
              <a:t>Portátil</a:t>
            </a:r>
            <a:r>
              <a:rPr lang="en-US" sz="4300" b="1" dirty="0">
                <a:solidFill>
                  <a:schemeClr val="accent3"/>
                </a:solidFill>
                <a:latin typeface="Muli" pitchFamily="2" charset="77"/>
                <a:ea typeface="Roboto Medium" panose="02000000000000000000" pitchFamily="2" charset="0"/>
                <a:cs typeface="Lato Light" panose="020F0502020204030203" pitchFamily="34" charset="0"/>
              </a:rPr>
              <a:t> (Laptop)</a:t>
            </a:r>
          </a:p>
          <a:p>
            <a:pPr marL="1143000" indent="-1143000">
              <a:buFont typeface="Arial" panose="020B0604020202020204" pitchFamily="34" charset="0"/>
              <a:buChar char="•"/>
            </a:pPr>
            <a:r>
              <a:rPr lang="en-US" sz="4400" b="1" dirty="0" err="1">
                <a:solidFill>
                  <a:schemeClr val="accent3"/>
                </a:solidFill>
                <a:latin typeface="Muli" pitchFamily="2" charset="77"/>
                <a:ea typeface="Roboto Medium" panose="02000000000000000000" pitchFamily="2" charset="0"/>
                <a:cs typeface="Lato Light" panose="020F0502020204030203" pitchFamily="34" charset="0"/>
              </a:rPr>
              <a:t>Computadora</a:t>
            </a:r>
            <a:r>
              <a:rPr lang="en-US" sz="4400" b="1" dirty="0">
                <a:solidFill>
                  <a:schemeClr val="accent3"/>
                </a:solidFill>
                <a:latin typeface="Muli" pitchFamily="2" charset="77"/>
                <a:ea typeface="Roboto Medium" panose="02000000000000000000" pitchFamily="2" charset="0"/>
                <a:cs typeface="Lato Light" panose="020F0502020204030203" pitchFamily="34" charset="0"/>
              </a:rPr>
              <a:t> de </a:t>
            </a:r>
            <a:r>
              <a:rPr lang="en-US" sz="4400" b="1" dirty="0" err="1">
                <a:solidFill>
                  <a:schemeClr val="accent3"/>
                </a:solidFill>
                <a:latin typeface="Muli" pitchFamily="2" charset="77"/>
                <a:ea typeface="Roboto Medium" panose="02000000000000000000" pitchFamily="2" charset="0"/>
                <a:cs typeface="Lato Light" panose="020F0502020204030203" pitchFamily="34" charset="0"/>
              </a:rPr>
              <a:t>Escritorio</a:t>
            </a:r>
            <a:endParaRPr lang="en-US" sz="4400" b="1" dirty="0">
              <a:solidFill>
                <a:schemeClr val="accent3"/>
              </a:solidFill>
              <a:latin typeface="Muli" pitchFamily="2" charset="77"/>
              <a:ea typeface="Roboto Medium" panose="02000000000000000000" pitchFamily="2" charset="0"/>
              <a:cs typeface="Lato Light" panose="020F0502020204030203" pitchFamily="34" charset="0"/>
            </a:endParaRPr>
          </a:p>
          <a:p>
            <a:pPr marL="1143000" indent="-1143000">
              <a:buFont typeface="Arial" panose="020B0604020202020204" pitchFamily="34" charset="0"/>
              <a:buChar char="•"/>
            </a:pPr>
            <a:r>
              <a:rPr lang="en-US" sz="4400" b="1" dirty="0">
                <a:solidFill>
                  <a:schemeClr val="accent3"/>
                </a:solidFill>
                <a:latin typeface="Muli" pitchFamily="2" charset="77"/>
                <a:ea typeface="Roboto Medium" panose="02000000000000000000" pitchFamily="2" charset="0"/>
                <a:cs typeface="Lato Light" panose="020F0502020204030203" pitchFamily="34" charset="0"/>
              </a:rPr>
              <a:t>Chromebook</a:t>
            </a:r>
          </a:p>
        </p:txBody>
      </p:sp>
      <p:sp>
        <p:nvSpPr>
          <p:cNvPr id="26" name="TextBox 687">
            <a:extLst>
              <a:ext uri="{FF2B5EF4-FFF2-40B4-BE49-F238E27FC236}">
                <a16:creationId xmlns:a16="http://schemas.microsoft.com/office/drawing/2014/main" id="{C645B26D-2C57-7746-AEA4-8E47C96B1B85}"/>
              </a:ext>
            </a:extLst>
          </p:cNvPr>
          <p:cNvSpPr txBox="1"/>
          <p:nvPr/>
        </p:nvSpPr>
        <p:spPr>
          <a:xfrm>
            <a:off x="9682504" y="6732717"/>
            <a:ext cx="4891147" cy="4708981"/>
          </a:xfrm>
          <a:prstGeom prst="rect">
            <a:avLst/>
          </a:prstGeom>
          <a:noFill/>
        </p:spPr>
        <p:txBody>
          <a:bodyPr wrap="none" rtlCol="0">
            <a:spAutoFit/>
          </a:bodyPr>
          <a:lstStyle/>
          <a:p>
            <a:pPr algn="ctr"/>
            <a:r>
              <a:rPr lang="en-US" sz="8800" b="1" dirty="0" err="1">
                <a:solidFill>
                  <a:schemeClr val="accent1">
                    <a:lumMod val="60000"/>
                    <a:lumOff val="40000"/>
                  </a:schemeClr>
                </a:solidFill>
                <a:latin typeface="Muli" pitchFamily="2" charset="77"/>
                <a:ea typeface="Lato" panose="020F0502020204030203" pitchFamily="34" charset="0"/>
                <a:cs typeface="Lato" panose="020F0502020204030203" pitchFamily="34" charset="0"/>
              </a:rPr>
              <a:t>Tabletas</a:t>
            </a:r>
            <a:endParaRPr lang="en-US" sz="88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endParaRPr>
          </a:p>
          <a:p>
            <a:pPr marL="571500" indent="-571500">
              <a:buFont typeface="Arial" panose="020B0604020202020204" pitchFamily="34" charset="0"/>
              <a:buChar char="•"/>
            </a:pPr>
            <a:endParaRPr lang="en-US" sz="40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US" sz="44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rPr>
              <a:t>iPad</a:t>
            </a:r>
          </a:p>
          <a:p>
            <a:pPr marL="571500" indent="-571500">
              <a:buFont typeface="Arial" panose="020B0604020202020204" pitchFamily="34" charset="0"/>
              <a:buChar char="•"/>
            </a:pPr>
            <a:r>
              <a:rPr lang="en-US" sz="44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rPr>
              <a:t>Kindle Fire</a:t>
            </a:r>
          </a:p>
          <a:p>
            <a:pPr marL="571500" indent="-571500">
              <a:buFont typeface="Arial" panose="020B0604020202020204" pitchFamily="34" charset="0"/>
              <a:buChar char="•"/>
            </a:pPr>
            <a:r>
              <a:rPr lang="en-US" sz="44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rPr>
              <a:t>Microsoft Surface</a:t>
            </a:r>
          </a:p>
          <a:p>
            <a:pPr marL="571500" indent="-571500">
              <a:buFont typeface="Arial" panose="020B0604020202020204" pitchFamily="34" charset="0"/>
              <a:buChar char="•"/>
            </a:pPr>
            <a:endParaRPr lang="en-US" sz="4000" b="1" dirty="0">
              <a:solidFill>
                <a:schemeClr val="accent1">
                  <a:lumMod val="60000"/>
                  <a:lumOff val="40000"/>
                </a:schemeClr>
              </a:solidFill>
              <a:latin typeface="Muli" pitchFamily="2" charset="77"/>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90C604F9-91DD-3A46-9859-3B6EC2FD3572}"/>
              </a:ext>
            </a:extLst>
          </p:cNvPr>
          <p:cNvSpPr/>
          <p:nvPr/>
        </p:nvSpPr>
        <p:spPr>
          <a:xfrm>
            <a:off x="3430873" y="225040"/>
            <a:ext cx="17380555" cy="2772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err="1"/>
              <a:t>Categorías</a:t>
            </a:r>
            <a:r>
              <a:rPr lang="en-US" sz="9600" dirty="0"/>
              <a:t> y Ejemplos</a:t>
            </a:r>
          </a:p>
          <a:p>
            <a:pPr algn="ctr"/>
            <a:r>
              <a:rPr lang="en-US" sz="9600" dirty="0"/>
              <a:t>de Dispositivos</a:t>
            </a:r>
          </a:p>
        </p:txBody>
      </p:sp>
      <p:sp>
        <p:nvSpPr>
          <p:cNvPr id="19" name="TextBox 26">
            <a:extLst>
              <a:ext uri="{FF2B5EF4-FFF2-40B4-BE49-F238E27FC236}">
                <a16:creationId xmlns:a16="http://schemas.microsoft.com/office/drawing/2014/main" id="{FD10E343-D870-264C-8900-702DFEB94E1C}"/>
              </a:ext>
            </a:extLst>
          </p:cNvPr>
          <p:cNvSpPr txBox="1"/>
          <p:nvPr/>
        </p:nvSpPr>
        <p:spPr>
          <a:xfrm>
            <a:off x="15951201" y="6732717"/>
            <a:ext cx="8761046" cy="4093428"/>
          </a:xfrm>
          <a:prstGeom prst="rect">
            <a:avLst/>
          </a:prstGeom>
          <a:noFill/>
          <a:ln>
            <a:noFill/>
          </a:ln>
        </p:spPr>
        <p:txBody>
          <a:bodyPr wrap="square" rtlCol="0">
            <a:spAutoFit/>
          </a:bodyPr>
          <a:lstStyle/>
          <a:p>
            <a:r>
              <a:rPr lang="en-US" sz="7500" b="1" dirty="0" err="1">
                <a:solidFill>
                  <a:schemeClr val="accent2">
                    <a:lumMod val="75000"/>
                  </a:schemeClr>
                </a:solidFill>
                <a:latin typeface="Muli" pitchFamily="2" charset="77"/>
                <a:ea typeface="Roboto Medium" panose="02000000000000000000" pitchFamily="2" charset="0"/>
                <a:cs typeface="Lato Light" panose="020F0502020204030203" pitchFamily="34" charset="0"/>
              </a:rPr>
              <a:t>Telefóno</a:t>
            </a:r>
            <a:r>
              <a:rPr lang="en-US" sz="88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 </a:t>
            </a:r>
            <a:r>
              <a:rPr lang="en-US" sz="7500" b="1" dirty="0" err="1">
                <a:solidFill>
                  <a:schemeClr val="accent2">
                    <a:lumMod val="75000"/>
                  </a:schemeClr>
                </a:solidFill>
                <a:latin typeface="Muli" pitchFamily="2" charset="77"/>
                <a:ea typeface="Roboto Medium" panose="02000000000000000000" pitchFamily="2" charset="0"/>
                <a:cs typeface="Lato Light" panose="020F0502020204030203" pitchFamily="34" charset="0"/>
              </a:rPr>
              <a:t>Inteligente</a:t>
            </a:r>
            <a:endParaRPr lang="en-US" sz="7500" b="1" dirty="0">
              <a:solidFill>
                <a:schemeClr val="accent2">
                  <a:lumMod val="75000"/>
                </a:schemeClr>
              </a:solidFill>
              <a:latin typeface="Muli" pitchFamily="2" charset="77"/>
              <a:ea typeface="Roboto Medium" panose="02000000000000000000" pitchFamily="2" charset="0"/>
              <a:cs typeface="Lato Light" panose="020F0502020204030203" pitchFamily="34" charset="0"/>
            </a:endParaRPr>
          </a:p>
          <a:p>
            <a:pPr marL="1143000" indent="-1143000">
              <a:buFont typeface="Arial" panose="020B0604020202020204" pitchFamily="34" charset="0"/>
              <a:buChar char="•"/>
            </a:pPr>
            <a:endParaRPr lang="en-US" sz="4000" b="1" dirty="0">
              <a:solidFill>
                <a:schemeClr val="accent2">
                  <a:lumMod val="75000"/>
                </a:schemeClr>
              </a:solidFill>
              <a:latin typeface="Muli" pitchFamily="2" charset="77"/>
              <a:ea typeface="Roboto Medium" panose="02000000000000000000" pitchFamily="2" charset="0"/>
              <a:cs typeface="Lato Light" panose="020F0502020204030203" pitchFamily="34" charset="0"/>
            </a:endParaRPr>
          </a:p>
          <a:p>
            <a:pPr marL="1143000" indent="-1143000">
              <a:buFont typeface="Arial" panose="020B0604020202020204" pitchFamily="34" charset="0"/>
              <a:buChar char="•"/>
            </a:pPr>
            <a:r>
              <a:rPr lang="en-US" sz="44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Android</a:t>
            </a:r>
          </a:p>
          <a:p>
            <a:pPr marL="1143000" indent="-1143000">
              <a:buFont typeface="Arial" panose="020B0604020202020204" pitchFamily="34" charset="0"/>
              <a:buChar char="•"/>
            </a:pPr>
            <a:r>
              <a:rPr lang="en-US" sz="44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iPhone</a:t>
            </a:r>
          </a:p>
          <a:p>
            <a:pPr marL="1143000" indent="-1143000">
              <a:buFont typeface="Arial" panose="020B0604020202020204" pitchFamily="34" charset="0"/>
              <a:buChar char="•"/>
            </a:pPr>
            <a:r>
              <a:rPr lang="en-US" sz="44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Galaxy</a:t>
            </a:r>
          </a:p>
        </p:txBody>
      </p:sp>
      <p:pic>
        <p:nvPicPr>
          <p:cNvPr id="6" name="Graphic 5" descr="Laptop">
            <a:extLst>
              <a:ext uri="{FF2B5EF4-FFF2-40B4-BE49-F238E27FC236}">
                <a16:creationId xmlns:a16="http://schemas.microsoft.com/office/drawing/2014/main" id="{044258E5-447B-6A4F-A94F-B1B29F181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4895" y="2664972"/>
            <a:ext cx="4611956" cy="4611956"/>
          </a:xfrm>
          <a:prstGeom prst="rect">
            <a:avLst/>
          </a:prstGeom>
        </p:spPr>
      </p:pic>
      <p:pic>
        <p:nvPicPr>
          <p:cNvPr id="8" name="Graphic 7" descr="Tablet">
            <a:extLst>
              <a:ext uri="{FF2B5EF4-FFF2-40B4-BE49-F238E27FC236}">
                <a16:creationId xmlns:a16="http://schemas.microsoft.com/office/drawing/2014/main" id="{8475F7D3-420E-1B4A-A9C6-DB4DDB023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5400000">
            <a:off x="9928636" y="2995490"/>
            <a:ext cx="4109755" cy="4109755"/>
          </a:xfrm>
          <a:prstGeom prst="rect">
            <a:avLst/>
          </a:prstGeom>
        </p:spPr>
      </p:pic>
      <p:pic>
        <p:nvPicPr>
          <p:cNvPr id="10" name="Graphic 9" descr="Touch Screen">
            <a:extLst>
              <a:ext uri="{FF2B5EF4-FFF2-40B4-BE49-F238E27FC236}">
                <a16:creationId xmlns:a16="http://schemas.microsoft.com/office/drawing/2014/main" id="{B120F88B-70DF-2847-B77D-602E3ED5560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41690" y="3906595"/>
            <a:ext cx="2826122" cy="2826122"/>
          </a:xfrm>
          <a:prstGeom prst="rect">
            <a:avLst/>
          </a:prstGeom>
        </p:spPr>
      </p:pic>
      <p:pic>
        <p:nvPicPr>
          <p:cNvPr id="12" name="Graphic 11" descr="Smart Phone">
            <a:extLst>
              <a:ext uri="{FF2B5EF4-FFF2-40B4-BE49-F238E27FC236}">
                <a16:creationId xmlns:a16="http://schemas.microsoft.com/office/drawing/2014/main" id="{072FE1EC-D354-5C4B-AB04-20AA1A4D3E12}"/>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9063368" y="3714615"/>
            <a:ext cx="2745043" cy="2745043"/>
          </a:xfrm>
          <a:prstGeom prst="rect">
            <a:avLst/>
          </a:prstGeom>
        </p:spPr>
      </p:pic>
      <p:pic>
        <p:nvPicPr>
          <p:cNvPr id="16" name="Picture 15">
            <a:extLst>
              <a:ext uri="{FF2B5EF4-FFF2-40B4-BE49-F238E27FC236}">
                <a16:creationId xmlns:a16="http://schemas.microsoft.com/office/drawing/2014/main" id="{3006F8DD-A77A-F143-939C-8D3688F31017}"/>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extLst>
      <p:ext uri="{BB962C8B-B14F-4D97-AF65-F5344CB8AC3E}">
        <p14:creationId xmlns:p14="http://schemas.microsoft.com/office/powerpoint/2010/main" val="306285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0BD83ABA-81CA-5F4B-8F29-B52BF822D465}"/>
              </a:ext>
            </a:extLst>
          </p:cNvPr>
          <p:cNvSpPr txBox="1"/>
          <p:nvPr/>
        </p:nvSpPr>
        <p:spPr>
          <a:xfrm>
            <a:off x="426642" y="6199392"/>
            <a:ext cx="20103241" cy="4708981"/>
          </a:xfrm>
          <a:prstGeom prst="rect">
            <a:avLst/>
          </a:prstGeom>
          <a:noFill/>
          <a:ln>
            <a:noFill/>
          </a:ln>
        </p:spPr>
        <p:txBody>
          <a:bodyPr wrap="square" rtlCol="0">
            <a:spAutoFit/>
          </a:bodyPr>
          <a:lstStyle/>
          <a:p>
            <a:pPr algn="r"/>
            <a:r>
              <a:rPr lang="en-US" sz="15000" b="1" spc="300" dirty="0">
                <a:solidFill>
                  <a:schemeClr val="tx2"/>
                </a:solidFill>
                <a:latin typeface="Muli" pitchFamily="2" charset="77"/>
                <a:ea typeface="Roboto" panose="02000000000000000000" pitchFamily="2" charset="0"/>
                <a:cs typeface="Lato" panose="020F0502020204030203" pitchFamily="34" charset="0"/>
              </a:rPr>
              <a:t>¿Puede "ver" a su proveedor?</a:t>
            </a:r>
          </a:p>
        </p:txBody>
      </p:sp>
      <p:sp>
        <p:nvSpPr>
          <p:cNvPr id="22" name="TextBox 6">
            <a:extLst>
              <a:ext uri="{FF2B5EF4-FFF2-40B4-BE49-F238E27FC236}">
                <a16:creationId xmlns:a16="http://schemas.microsoft.com/office/drawing/2014/main" id="{90A51236-408C-D148-BB06-6C3B621784AC}"/>
              </a:ext>
            </a:extLst>
          </p:cNvPr>
          <p:cNvSpPr txBox="1"/>
          <p:nvPr/>
        </p:nvSpPr>
        <p:spPr>
          <a:xfrm>
            <a:off x="18312032" y="11450387"/>
            <a:ext cx="184731" cy="523220"/>
          </a:xfrm>
          <a:prstGeom prst="rect">
            <a:avLst/>
          </a:prstGeom>
          <a:noFill/>
        </p:spPr>
        <p:txBody>
          <a:bodyPr wrap="none" rtlCol="0">
            <a:spAutoFit/>
          </a:bodyPr>
          <a:lstStyle/>
          <a:p>
            <a:pPr algn="ctr"/>
            <a:endParaRPr lang="en-US" sz="2800" b="1" spc="300">
              <a:solidFill>
                <a:schemeClr val="bg1"/>
              </a:solidFill>
              <a:latin typeface="Muli" pitchFamily="2" charset="77"/>
              <a:ea typeface="Roboto Medium" panose="02000000000000000000" pitchFamily="2" charset="0"/>
              <a:cs typeface="Lato" panose="020F0502020204030203" pitchFamily="34" charset="0"/>
            </a:endParaRPr>
          </a:p>
        </p:txBody>
      </p:sp>
      <p:sp>
        <p:nvSpPr>
          <p:cNvPr id="24" name="Elipse 23">
            <a:extLst>
              <a:ext uri="{FF2B5EF4-FFF2-40B4-BE49-F238E27FC236}">
                <a16:creationId xmlns:a16="http://schemas.microsoft.com/office/drawing/2014/main" id="{684D7597-37CB-DC45-A3DE-057AA660B97B}"/>
              </a:ext>
            </a:extLst>
          </p:cNvPr>
          <p:cNvSpPr/>
          <p:nvPr/>
        </p:nvSpPr>
        <p:spPr>
          <a:xfrm>
            <a:off x="20664920" y="9822465"/>
            <a:ext cx="4706660" cy="47066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extBox 6">
            <a:extLst>
              <a:ext uri="{FF2B5EF4-FFF2-40B4-BE49-F238E27FC236}">
                <a16:creationId xmlns:a16="http://schemas.microsoft.com/office/drawing/2014/main" id="{77EBF4C2-2B10-FE40-95B4-AF620A21511A}"/>
              </a:ext>
            </a:extLst>
          </p:cNvPr>
          <p:cNvSpPr txBox="1"/>
          <p:nvPr/>
        </p:nvSpPr>
        <p:spPr>
          <a:xfrm>
            <a:off x="97035" y="12056951"/>
            <a:ext cx="19251300" cy="830997"/>
          </a:xfrm>
          <a:prstGeom prst="rect">
            <a:avLst/>
          </a:prstGeom>
          <a:noFill/>
        </p:spPr>
        <p:txBody>
          <a:bodyPr wrap="square" rtlCol="0">
            <a:spAutoFit/>
          </a:bodyPr>
          <a:lstStyle/>
          <a:p>
            <a:pPr algn="ctr"/>
            <a:r>
              <a:rPr lang="en-US" sz="4800" b="1" spc="300" dirty="0">
                <a:solidFill>
                  <a:schemeClr val="tx2"/>
                </a:solidFill>
                <a:latin typeface="Muli" pitchFamily="2" charset="77"/>
              </a:rPr>
              <a:t>Información Esencial para una Experiencia Centrada en la Familia</a:t>
            </a:r>
          </a:p>
        </p:txBody>
      </p:sp>
      <p:sp>
        <p:nvSpPr>
          <p:cNvPr id="16" name="TextBox 5">
            <a:extLst>
              <a:ext uri="{FF2B5EF4-FFF2-40B4-BE49-F238E27FC236}">
                <a16:creationId xmlns:a16="http://schemas.microsoft.com/office/drawing/2014/main" id="{23906970-6468-DA4F-BF90-2EC7FDD39EFD}"/>
              </a:ext>
            </a:extLst>
          </p:cNvPr>
          <p:cNvSpPr txBox="1"/>
          <p:nvPr/>
        </p:nvSpPr>
        <p:spPr>
          <a:xfrm>
            <a:off x="21404947" y="10127763"/>
            <a:ext cx="2650048" cy="3770263"/>
          </a:xfrm>
          <a:prstGeom prst="rect">
            <a:avLst/>
          </a:prstGeom>
          <a:noFill/>
          <a:ln>
            <a:noFill/>
          </a:ln>
        </p:spPr>
        <p:txBody>
          <a:bodyPr wrap="square" rtlCol="0">
            <a:spAutoFit/>
          </a:bodyPr>
          <a:lstStyle/>
          <a:p>
            <a:pPr algn="r"/>
            <a:r>
              <a:rPr lang="en-US" sz="23900" b="1" spc="300">
                <a:solidFill>
                  <a:schemeClr val="bg1"/>
                </a:solidFill>
                <a:latin typeface="Muli" pitchFamily="2" charset="77"/>
                <a:ea typeface="Roboto" panose="02000000000000000000" pitchFamily="2" charset="0"/>
                <a:cs typeface="Lato" panose="020F0502020204030203" pitchFamily="34" charset="0"/>
              </a:rPr>
              <a:t>3</a:t>
            </a:r>
          </a:p>
        </p:txBody>
      </p:sp>
      <p:pic>
        <p:nvPicPr>
          <p:cNvPr id="12" name="Picture 11">
            <a:extLst>
              <a:ext uri="{FF2B5EF4-FFF2-40B4-BE49-F238E27FC236}">
                <a16:creationId xmlns:a16="http://schemas.microsoft.com/office/drawing/2014/main" id="{867706C2-63DF-F84A-BAC2-5F135B77F798}"/>
              </a:ext>
            </a:extLst>
          </p:cNvPr>
          <p:cNvPicPr>
            <a:picLocks noChangeAspect="1"/>
          </p:cNvPicPr>
          <p:nvPr/>
        </p:nvPicPr>
        <p:blipFill rotWithShape="1">
          <a:blip r:embed="rId3">
            <a:extLst>
              <a:ext uri="{28A0092B-C50C-407E-A947-70E740481C1C}">
                <a14:useLocalDpi xmlns:a14="http://schemas.microsoft.com/office/drawing/2010/main" val="0"/>
              </a:ext>
            </a:extLst>
          </a:blip>
          <a:srcRect t="7162" b="19340"/>
          <a:stretch/>
        </p:blipFill>
        <p:spPr>
          <a:xfrm>
            <a:off x="7543800" y="22596"/>
            <a:ext cx="17011184" cy="2622240"/>
          </a:xfrm>
          <a:prstGeom prst="rect">
            <a:avLst/>
          </a:prstGeom>
        </p:spPr>
      </p:pic>
      <p:sp>
        <p:nvSpPr>
          <p:cNvPr id="13" name="Elipse 8">
            <a:extLst>
              <a:ext uri="{FF2B5EF4-FFF2-40B4-BE49-F238E27FC236}">
                <a16:creationId xmlns:a16="http://schemas.microsoft.com/office/drawing/2014/main" id="{4E2D2F9D-9AB0-B349-A6F9-911DF69CBC0F}"/>
              </a:ext>
            </a:extLst>
          </p:cNvPr>
          <p:cNvSpPr/>
          <p:nvPr/>
        </p:nvSpPr>
        <p:spPr>
          <a:xfrm>
            <a:off x="-1478381" y="-4189088"/>
            <a:ext cx="9491044" cy="978969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5" name="TextBox 6">
            <a:extLst>
              <a:ext uri="{FF2B5EF4-FFF2-40B4-BE49-F238E27FC236}">
                <a16:creationId xmlns:a16="http://schemas.microsoft.com/office/drawing/2014/main" id="{B0A19678-D6CE-E04C-9A77-0A2FC43499E9}"/>
              </a:ext>
            </a:extLst>
          </p:cNvPr>
          <p:cNvSpPr txBox="1"/>
          <p:nvPr/>
        </p:nvSpPr>
        <p:spPr>
          <a:xfrm>
            <a:off x="10391556" y="3126812"/>
            <a:ext cx="11048216" cy="2123658"/>
          </a:xfrm>
          <a:prstGeom prst="rect">
            <a:avLst/>
          </a:prstGeom>
          <a:noFill/>
        </p:spPr>
        <p:txBody>
          <a:bodyPr wrap="none" rtlCol="0">
            <a:spAutoFit/>
          </a:bodyPr>
          <a:lstStyle/>
          <a:p>
            <a:pPr algn="ctr"/>
            <a:r>
              <a:rPr lang="en-US" sz="6600" b="1" spc="300" dirty="0">
                <a:solidFill>
                  <a:schemeClr val="tx2"/>
                </a:solidFill>
                <a:latin typeface="Muli" pitchFamily="2" charset="77"/>
                <a:ea typeface="Roboto Medium" panose="02000000000000000000" pitchFamily="2" charset="0"/>
                <a:cs typeface="Lato" panose="020F0502020204030203" pitchFamily="34" charset="0"/>
              </a:rPr>
              <a:t>Los Aspectos </a:t>
            </a:r>
            <a:r>
              <a:rPr lang="en-US" sz="6600" b="1" spc="300" dirty="0" err="1">
                <a:solidFill>
                  <a:schemeClr val="tx2"/>
                </a:solidFill>
                <a:latin typeface="Muli" pitchFamily="2" charset="77"/>
                <a:ea typeface="Roboto Medium" panose="02000000000000000000" pitchFamily="2" charset="0"/>
                <a:cs typeface="Lato" panose="020F0502020204030203" pitchFamily="34" charset="0"/>
              </a:rPr>
              <a:t>Principales</a:t>
            </a:r>
            <a:r>
              <a:rPr lang="en-US" sz="6600" b="1" spc="300" dirty="0">
                <a:solidFill>
                  <a:schemeClr val="tx2"/>
                </a:solidFill>
                <a:latin typeface="Muli" pitchFamily="2" charset="77"/>
                <a:ea typeface="Roboto Medium" panose="02000000000000000000" pitchFamily="2" charset="0"/>
                <a:cs typeface="Lato" panose="020F0502020204030203" pitchFamily="34" charset="0"/>
              </a:rPr>
              <a:t> </a:t>
            </a:r>
            <a:endParaRPr lang="en-US" sz="6600" b="1" spc="300" dirty="0" smtClean="0">
              <a:solidFill>
                <a:schemeClr val="tx2"/>
              </a:solidFill>
              <a:latin typeface="Muli" pitchFamily="2" charset="77"/>
              <a:ea typeface="Roboto Medium" panose="02000000000000000000" pitchFamily="2" charset="0"/>
              <a:cs typeface="Lato" panose="020F0502020204030203" pitchFamily="34" charset="0"/>
            </a:endParaRPr>
          </a:p>
          <a:p>
            <a:pPr algn="ctr"/>
            <a:r>
              <a:rPr lang="en-US" sz="6600" b="1" spc="300" dirty="0" smtClean="0">
                <a:solidFill>
                  <a:schemeClr val="tx2"/>
                </a:solidFill>
                <a:latin typeface="Muli" pitchFamily="2" charset="77"/>
                <a:ea typeface="Roboto Medium" panose="02000000000000000000" pitchFamily="2" charset="0"/>
                <a:cs typeface="Lato" panose="020F0502020204030203" pitchFamily="34" charset="0"/>
              </a:rPr>
              <a:t>de </a:t>
            </a:r>
            <a:r>
              <a:rPr lang="en-US" sz="6600" b="1" spc="300" dirty="0">
                <a:solidFill>
                  <a:schemeClr val="tx2"/>
                </a:solidFill>
                <a:latin typeface="Muli" pitchFamily="2" charset="77"/>
                <a:ea typeface="Roboto Medium" panose="02000000000000000000" pitchFamily="2" charset="0"/>
                <a:cs typeface="Lato" panose="020F0502020204030203" pitchFamily="34" charset="0"/>
              </a:rPr>
              <a:t>la </a:t>
            </a:r>
            <a:r>
              <a:rPr lang="en-US" sz="6600" b="1" spc="300" dirty="0" err="1">
                <a:solidFill>
                  <a:schemeClr val="tx2"/>
                </a:solidFill>
                <a:latin typeface="Muli" pitchFamily="2" charset="77"/>
                <a:ea typeface="Roboto Medium" panose="02000000000000000000" pitchFamily="2" charset="0"/>
                <a:cs typeface="Lato" panose="020F0502020204030203" pitchFamily="34" charset="0"/>
              </a:rPr>
              <a:t>Telemedicina</a:t>
            </a:r>
            <a:r>
              <a:rPr lang="en-US" sz="6600" b="1" spc="300" dirty="0">
                <a:solidFill>
                  <a:schemeClr val="tx2"/>
                </a:solidFill>
                <a:latin typeface="Muli" pitchFamily="2" charset="77"/>
                <a:ea typeface="Roboto Medium" panose="02000000000000000000" pitchFamily="2" charset="0"/>
                <a:cs typeface="Lato" panose="020F0502020204030203" pitchFamily="34" charset="0"/>
              </a:rPr>
              <a:t> </a:t>
            </a:r>
          </a:p>
        </p:txBody>
      </p:sp>
      <p:pic>
        <p:nvPicPr>
          <p:cNvPr id="18" name="Picture 17">
            <a:extLst>
              <a:ext uri="{FF2B5EF4-FFF2-40B4-BE49-F238E27FC236}">
                <a16:creationId xmlns:a16="http://schemas.microsoft.com/office/drawing/2014/main" id="{16918729-28D4-5D4D-AFB7-C6ED1C1549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3620" y="1647750"/>
            <a:ext cx="4871775" cy="1178656"/>
          </a:xfrm>
          <a:prstGeom prst="rect">
            <a:avLst/>
          </a:prstGeom>
        </p:spPr>
      </p:pic>
    </p:spTree>
    <p:extLst>
      <p:ext uri="{BB962C8B-B14F-4D97-AF65-F5344CB8AC3E}">
        <p14:creationId xmlns:p14="http://schemas.microsoft.com/office/powerpoint/2010/main" val="7346180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470846" y="948227"/>
            <a:ext cx="23584908" cy="1750929"/>
          </a:xfrm>
          <a:prstGeom prst="rect">
            <a:avLst/>
          </a:prstGeom>
          <a:noFill/>
          <a:ln>
            <a:noFill/>
          </a:ln>
        </p:spPr>
        <p:txBody>
          <a:bodyPr wrap="square" rtlCol="0">
            <a:spAutoFit/>
          </a:bodyPr>
          <a:lstStyle/>
          <a:p>
            <a:pPr algn="ctr">
              <a:lnSpc>
                <a:spcPts val="14000"/>
              </a:lnSpc>
            </a:pP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¿Cómo “veo” a mi proveedor?</a:t>
            </a:r>
          </a:p>
        </p:txBody>
      </p:sp>
      <p:sp>
        <p:nvSpPr>
          <p:cNvPr id="3" name="TextBox 2">
            <a:extLst>
              <a:ext uri="{FF2B5EF4-FFF2-40B4-BE49-F238E27FC236}">
                <a16:creationId xmlns:a16="http://schemas.microsoft.com/office/drawing/2014/main" id="{C5BDE729-0D8A-1D4C-AF31-F6DCCAA0053D}"/>
              </a:ext>
            </a:extLst>
          </p:cNvPr>
          <p:cNvSpPr txBox="1"/>
          <p:nvPr/>
        </p:nvSpPr>
        <p:spPr>
          <a:xfrm>
            <a:off x="625150" y="3183850"/>
            <a:ext cx="23212115" cy="9694962"/>
          </a:xfrm>
          <a:prstGeom prst="rect">
            <a:avLst/>
          </a:prstGeom>
          <a:noFill/>
        </p:spPr>
        <p:txBody>
          <a:bodyPr wrap="square" rtlCol="0">
            <a:spAutoFit/>
          </a:bodyPr>
          <a:lstStyle/>
          <a:p>
            <a:pPr marL="685800" indent="-685800">
              <a:buFont typeface="Arial" panose="020B0604020202020204" pitchFamily="34" charset="0"/>
              <a:buChar char="•"/>
            </a:pPr>
            <a:r>
              <a:rPr lang="en-US" sz="4800" dirty="0">
                <a:solidFill>
                  <a:srgbClr val="000000"/>
                </a:solidFill>
              </a:rPr>
              <a:t>Para ver a su proveedor para una cita de telemedicina, necesitará un software.</a:t>
            </a:r>
          </a:p>
          <a:p>
            <a:pPr marL="685800" indent="-685800">
              <a:buFont typeface="Arial" panose="020B0604020202020204" pitchFamily="34" charset="0"/>
              <a:buChar char="•"/>
            </a:pPr>
            <a:r>
              <a:rPr lang="en-US" sz="4800" dirty="0">
                <a:solidFill>
                  <a:srgbClr val="000000"/>
                </a:solidFill>
              </a:rPr>
              <a:t>Este software a menudo se denomina </a:t>
            </a:r>
            <a:r>
              <a:rPr lang="en-US" sz="4800" b="1" dirty="0">
                <a:solidFill>
                  <a:srgbClr val="000000"/>
                </a:solidFill>
              </a:rPr>
              <a:t>plataforma</a:t>
            </a:r>
            <a:r>
              <a:rPr lang="en-US" sz="4800" dirty="0">
                <a:solidFill>
                  <a:srgbClr val="000000"/>
                </a:solidFill>
              </a:rPr>
              <a:t> a la que se puede acceder a través de un portal, para que pueda ver a su proveedor y para que su proveedor pueda verlo a usted.</a:t>
            </a: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endParaRPr lang="en-US" sz="4800" dirty="0">
              <a:solidFill>
                <a:srgbClr val="000000"/>
              </a:solidFill>
            </a:endParaRPr>
          </a:p>
          <a:p>
            <a:pPr marL="685800" indent="-685800">
              <a:buFont typeface="Arial" panose="020B0604020202020204" pitchFamily="34" charset="0"/>
              <a:buChar char="•"/>
            </a:pPr>
            <a:r>
              <a:rPr lang="en-US" sz="4800" dirty="0">
                <a:solidFill>
                  <a:srgbClr val="000000"/>
                </a:solidFill>
              </a:rPr>
              <a:t>La </a:t>
            </a:r>
            <a:r>
              <a:rPr lang="en-US" sz="4800" dirty="0" err="1">
                <a:solidFill>
                  <a:srgbClr val="000000"/>
                </a:solidFill>
              </a:rPr>
              <a:t>mayoría</a:t>
            </a:r>
            <a:r>
              <a:rPr lang="en-US" sz="4800" dirty="0">
                <a:solidFill>
                  <a:srgbClr val="000000"/>
                </a:solidFill>
              </a:rPr>
              <a:t> de las veces, el Proveedor </a:t>
            </a:r>
            <a:r>
              <a:rPr lang="en-US" sz="4800" dirty="0" err="1">
                <a:solidFill>
                  <a:srgbClr val="000000"/>
                </a:solidFill>
              </a:rPr>
              <a:t>elegirá</a:t>
            </a:r>
            <a:r>
              <a:rPr lang="en-US" sz="4800" dirty="0">
                <a:solidFill>
                  <a:srgbClr val="000000"/>
                </a:solidFill>
              </a:rPr>
              <a:t> la forma en que usted los “</a:t>
            </a:r>
            <a:r>
              <a:rPr lang="en-US" sz="4800" dirty="0" err="1">
                <a:solidFill>
                  <a:srgbClr val="000000"/>
                </a:solidFill>
              </a:rPr>
              <a:t>verá</a:t>
            </a:r>
            <a:r>
              <a:rPr lang="en-US" sz="4800" dirty="0">
                <a:solidFill>
                  <a:srgbClr val="000000"/>
                </a:solidFill>
              </a:rPr>
              <a:t>” </a:t>
            </a:r>
            <a:r>
              <a:rPr lang="en-US" sz="4800" dirty="0" err="1">
                <a:solidFill>
                  <a:srgbClr val="000000"/>
                </a:solidFill>
              </a:rPr>
              <a:t>eligiendo</a:t>
            </a:r>
            <a:r>
              <a:rPr lang="en-US" sz="4800" dirty="0">
                <a:solidFill>
                  <a:srgbClr val="000000"/>
                </a:solidFill>
              </a:rPr>
              <a:t> qué plataforma/portal </a:t>
            </a:r>
            <a:r>
              <a:rPr lang="en-US" sz="4800" dirty="0" err="1">
                <a:solidFill>
                  <a:srgbClr val="000000"/>
                </a:solidFill>
              </a:rPr>
              <a:t>utiliza</a:t>
            </a:r>
            <a:r>
              <a:rPr lang="en-US" sz="4800" dirty="0">
                <a:solidFill>
                  <a:srgbClr val="000000"/>
                </a:solidFill>
              </a:rPr>
              <a:t> su práctica para sus </a:t>
            </a:r>
            <a:r>
              <a:rPr lang="en-US" sz="4800" dirty="0" err="1">
                <a:solidFill>
                  <a:srgbClr val="000000"/>
                </a:solidFill>
              </a:rPr>
              <a:t>citas</a:t>
            </a:r>
            <a:r>
              <a:rPr lang="en-US" sz="4800" dirty="0">
                <a:solidFill>
                  <a:srgbClr val="000000"/>
                </a:solidFill>
              </a:rPr>
              <a:t> de telemedicina.</a:t>
            </a:r>
          </a:p>
        </p:txBody>
      </p:sp>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graphicFrame>
        <p:nvGraphicFramePr>
          <p:cNvPr id="10" name="Content Placeholder 4"/>
          <p:cNvGraphicFramePr>
            <a:graphicFrameLocks/>
          </p:cNvGraphicFramePr>
          <p:nvPr>
            <p:extLst>
              <p:ext uri="{D42A27DB-BD31-4B8C-83A1-F6EECF244321}">
                <p14:modId xmlns:p14="http://schemas.microsoft.com/office/powerpoint/2010/main" val="1870898787"/>
              </p:ext>
            </p:extLst>
          </p:nvPr>
        </p:nvGraphicFramePr>
        <p:xfrm>
          <a:off x="1538345" y="6206881"/>
          <a:ext cx="21024850" cy="4663440"/>
        </p:xfrm>
        <a:graphic>
          <a:graphicData uri="http://schemas.openxmlformats.org/drawingml/2006/table">
            <a:tbl>
              <a:tblPr firstRow="1" bandRow="1">
                <a:tableStyleId>{5DA37D80-6434-44D0-A028-1B22A696006F}</a:tableStyleId>
              </a:tblPr>
              <a:tblGrid>
                <a:gridCol w="10512425">
                  <a:extLst>
                    <a:ext uri="{9D8B030D-6E8A-4147-A177-3AD203B41FA5}">
                      <a16:colId xmlns:a16="http://schemas.microsoft.com/office/drawing/2014/main" val="3604529114"/>
                    </a:ext>
                  </a:extLst>
                </a:gridCol>
                <a:gridCol w="10512425">
                  <a:extLst>
                    <a:ext uri="{9D8B030D-6E8A-4147-A177-3AD203B41FA5}">
                      <a16:colId xmlns:a16="http://schemas.microsoft.com/office/drawing/2014/main" val="4050588530"/>
                    </a:ext>
                  </a:extLst>
                </a:gridCol>
              </a:tblGrid>
              <a:tr h="370840">
                <a:tc>
                  <a:txBody>
                    <a:bodyPr/>
                    <a:lstStyle/>
                    <a:p>
                      <a:r>
                        <a:rPr lang="en-US" sz="5400" dirty="0">
                          <a:solidFill>
                            <a:schemeClr val="tx2"/>
                          </a:solidFill>
                        </a:rPr>
                        <a:t>Plataforma</a:t>
                      </a:r>
                    </a:p>
                  </a:txBody>
                  <a:tcPr>
                    <a:solidFill>
                      <a:schemeClr val="accent2">
                        <a:lumMod val="20000"/>
                        <a:lumOff val="80000"/>
                      </a:schemeClr>
                    </a:solidFill>
                  </a:tcPr>
                </a:tc>
                <a:tc>
                  <a:txBody>
                    <a:bodyPr/>
                    <a:lstStyle/>
                    <a:p>
                      <a:r>
                        <a:rPr lang="en-US" sz="5400">
                          <a:solidFill>
                            <a:schemeClr val="tx2"/>
                          </a:solidFill>
                        </a:rPr>
                        <a:t>Portal</a:t>
                      </a:r>
                    </a:p>
                  </a:txBody>
                  <a:tcPr>
                    <a:solidFill>
                      <a:schemeClr val="accent3">
                        <a:lumMod val="20000"/>
                        <a:lumOff val="80000"/>
                      </a:schemeClr>
                    </a:solidFill>
                  </a:tcPr>
                </a:tc>
                <a:extLst>
                  <a:ext uri="{0D108BD9-81ED-4DB2-BD59-A6C34878D82A}">
                    <a16:rowId xmlns:a16="http://schemas.microsoft.com/office/drawing/2014/main" val="2922515370"/>
                  </a:ext>
                </a:extLst>
              </a:tr>
              <a:tr h="370840">
                <a:tc>
                  <a:txBody>
                    <a:bodyPr/>
                    <a:lstStyle/>
                    <a:p>
                      <a:pPr marL="685800" indent="-685800">
                        <a:buFont typeface="Wingdings" panose="05000000000000000000" pitchFamily="2" charset="2"/>
                        <a:buChar char="ü"/>
                      </a:pPr>
                      <a:r>
                        <a:rPr lang="en-US" sz="4800" dirty="0">
                          <a:solidFill>
                            <a:schemeClr val="tx2"/>
                          </a:solidFill>
                        </a:rPr>
                        <a:t>Un sistema de software de </a:t>
                      </a:r>
                      <a:r>
                        <a:rPr lang="en-US" sz="4800" dirty="0" err="1">
                          <a:solidFill>
                            <a:schemeClr val="tx2"/>
                          </a:solidFill>
                        </a:rPr>
                        <a:t>telesalud</a:t>
                      </a:r>
                      <a:r>
                        <a:rPr lang="en-US" sz="4800" dirty="0">
                          <a:solidFill>
                            <a:schemeClr val="tx2"/>
                          </a:solidFill>
                        </a:rPr>
                        <a:t> seguro que </a:t>
                      </a:r>
                      <a:r>
                        <a:rPr lang="en-US" sz="4800" dirty="0" err="1">
                          <a:solidFill>
                            <a:schemeClr val="tx2"/>
                          </a:solidFill>
                        </a:rPr>
                        <a:t>permite</a:t>
                      </a:r>
                      <a:r>
                        <a:rPr lang="en-US" sz="4800" dirty="0">
                          <a:solidFill>
                            <a:schemeClr val="tx2"/>
                          </a:solidFill>
                        </a:rPr>
                        <a:t> que un proveedor y un </a:t>
                      </a:r>
                      <a:r>
                        <a:rPr lang="en-US" sz="4800" dirty="0" err="1">
                          <a:solidFill>
                            <a:schemeClr val="tx2"/>
                          </a:solidFill>
                        </a:rPr>
                        <a:t>paciente</a:t>
                      </a:r>
                      <a:r>
                        <a:rPr lang="en-US" sz="4800" dirty="0">
                          <a:solidFill>
                            <a:schemeClr val="tx2"/>
                          </a:solidFill>
                        </a:rPr>
                        <a:t> tengan una </a:t>
                      </a:r>
                      <a:r>
                        <a:rPr lang="en-US" sz="4800" dirty="0" err="1">
                          <a:solidFill>
                            <a:schemeClr val="tx2"/>
                          </a:solidFill>
                        </a:rPr>
                        <a:t>interacción</a:t>
                      </a:r>
                      <a:r>
                        <a:rPr lang="en-US" sz="4800" dirty="0">
                          <a:solidFill>
                            <a:schemeClr val="tx2"/>
                          </a:solidFill>
                        </a:rPr>
                        <a:t> de video </a:t>
                      </a:r>
                      <a:r>
                        <a:rPr lang="en-US" sz="4800" dirty="0" err="1">
                          <a:solidFill>
                            <a:schemeClr val="tx2"/>
                          </a:solidFill>
                        </a:rPr>
                        <a:t>bidireccional</a:t>
                      </a:r>
                      <a:r>
                        <a:rPr lang="en-US" sz="4800" dirty="0">
                          <a:solidFill>
                            <a:schemeClr val="tx2"/>
                          </a:solidFill>
                        </a:rPr>
                        <a:t> segura para una visita virtual</a:t>
                      </a:r>
                      <a:endParaRPr lang="en-US" sz="4400" dirty="0">
                        <a:solidFill>
                          <a:schemeClr val="tx2"/>
                        </a:solidFill>
                      </a:endParaRPr>
                    </a:p>
                  </a:txBody>
                  <a:tcPr>
                    <a:solidFill>
                      <a:schemeClr val="accent2">
                        <a:lumMod val="20000"/>
                        <a:lumOff val="80000"/>
                      </a:schemeClr>
                    </a:solidFill>
                  </a:tcPr>
                </a:tc>
                <a:tc>
                  <a:txBody>
                    <a:bodyPr/>
                    <a:lstStyle/>
                    <a:p>
                      <a:pPr marL="685800" indent="-685800">
                        <a:buFont typeface="Wingdings" panose="05000000000000000000" pitchFamily="2" charset="2"/>
                        <a:buChar char="ü"/>
                      </a:pPr>
                      <a:r>
                        <a:rPr lang="en-US" sz="4800" dirty="0">
                          <a:solidFill>
                            <a:schemeClr val="tx2"/>
                          </a:solidFill>
                        </a:rPr>
                        <a:t>Un sitio web o página web que </a:t>
                      </a:r>
                      <a:r>
                        <a:rPr lang="en-US" sz="4800" dirty="0" err="1">
                          <a:solidFill>
                            <a:schemeClr val="tx2"/>
                          </a:solidFill>
                        </a:rPr>
                        <a:t>proporciona</a:t>
                      </a:r>
                      <a:r>
                        <a:rPr lang="en-US" sz="4800" dirty="0">
                          <a:solidFill>
                            <a:schemeClr val="tx2"/>
                          </a:solidFill>
                        </a:rPr>
                        <a:t> acceso o enlaces a otros sitios.</a:t>
                      </a:r>
                      <a:endParaRPr lang="en-US" sz="4400" dirty="0">
                        <a:solidFill>
                          <a:schemeClr val="tx2"/>
                        </a:solidFill>
                      </a:endParaRPr>
                    </a:p>
                    <a:p>
                      <a:endParaRPr lang="en-US" sz="4400" dirty="0">
                        <a:solidFill>
                          <a:schemeClr val="tx2"/>
                        </a:solidFill>
                      </a:endParaRPr>
                    </a:p>
                  </a:txBody>
                  <a:tcPr>
                    <a:solidFill>
                      <a:schemeClr val="accent3">
                        <a:lumMod val="20000"/>
                        <a:lumOff val="80000"/>
                      </a:schemeClr>
                    </a:solidFill>
                  </a:tcPr>
                </a:tc>
                <a:extLst>
                  <a:ext uri="{0D108BD9-81ED-4DB2-BD59-A6C34878D82A}">
                    <a16:rowId xmlns:a16="http://schemas.microsoft.com/office/drawing/2014/main" val="580328438"/>
                  </a:ext>
                </a:extLst>
              </a:tr>
            </a:tbl>
          </a:graphicData>
        </a:graphic>
      </p:graphicFrame>
    </p:spTree>
    <p:extLst>
      <p:ext uri="{BB962C8B-B14F-4D97-AF65-F5344CB8AC3E}">
        <p14:creationId xmlns:p14="http://schemas.microsoft.com/office/powerpoint/2010/main" val="269217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3886519" y="799230"/>
            <a:ext cx="17142246" cy="1323439"/>
          </a:xfrm>
          <a:prstGeom prst="rect">
            <a:avLst/>
          </a:prstGeom>
          <a:noFill/>
          <a:ln>
            <a:noFill/>
          </a:ln>
        </p:spPr>
        <p:txBody>
          <a:bodyPr wrap="square" rtlCol="0">
            <a:spAutoFit/>
          </a:bodyPr>
          <a:lstStyle/>
          <a:p>
            <a:pPr algn="ct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Ejemplos de Plataformas y Portales</a:t>
            </a:r>
          </a:p>
        </p:txBody>
      </p:sp>
      <p:pic>
        <p:nvPicPr>
          <p:cNvPr id="17" name="Picture 16">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pic>
        <p:nvPicPr>
          <p:cNvPr id="22" name="Picture 21" descr="Icon&#10;&#10;Description automatically generated">
            <a:extLst>
              <a:ext uri="{FF2B5EF4-FFF2-40B4-BE49-F238E27FC236}">
                <a16:creationId xmlns:a16="http://schemas.microsoft.com/office/drawing/2014/main" id="{7CE5E727-3A49-804C-88C9-D2CCFB8E1D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652982" y="2442489"/>
            <a:ext cx="3852492" cy="2568328"/>
          </a:xfrm>
          <a:prstGeom prst="rect">
            <a:avLst/>
          </a:prstGeom>
        </p:spPr>
      </p:pic>
      <p:sp>
        <p:nvSpPr>
          <p:cNvPr id="4" name="TextBox 3">
            <a:extLst>
              <a:ext uri="{FF2B5EF4-FFF2-40B4-BE49-F238E27FC236}">
                <a16:creationId xmlns:a16="http://schemas.microsoft.com/office/drawing/2014/main" id="{3AA1FCBB-3DBF-4D46-81EC-F45FAD1E3FD6}"/>
              </a:ext>
            </a:extLst>
          </p:cNvPr>
          <p:cNvSpPr txBox="1"/>
          <p:nvPr/>
        </p:nvSpPr>
        <p:spPr>
          <a:xfrm>
            <a:off x="14170180" y="4797424"/>
            <a:ext cx="3200716" cy="1200329"/>
          </a:xfrm>
          <a:prstGeom prst="rect">
            <a:avLst/>
          </a:prstGeom>
          <a:noFill/>
        </p:spPr>
        <p:txBody>
          <a:bodyPr wrap="square" rtlCol="0">
            <a:spAutoFit/>
          </a:bodyPr>
          <a:lstStyle/>
          <a:p>
            <a:pPr algn="ctr"/>
            <a:r>
              <a:rPr lang="en-US">
                <a:solidFill>
                  <a:schemeClr val="tx2"/>
                </a:solidFill>
              </a:rPr>
              <a:t>Microsoft Teams</a:t>
            </a:r>
          </a:p>
        </p:txBody>
      </p:sp>
      <p:sp>
        <p:nvSpPr>
          <p:cNvPr id="23" name="TextBox 22">
            <a:extLst>
              <a:ext uri="{FF2B5EF4-FFF2-40B4-BE49-F238E27FC236}">
                <a16:creationId xmlns:a16="http://schemas.microsoft.com/office/drawing/2014/main" id="{54E9C62E-45D9-1645-96B4-0FD894C5A470}"/>
              </a:ext>
            </a:extLst>
          </p:cNvPr>
          <p:cNvSpPr txBox="1"/>
          <p:nvPr/>
        </p:nvSpPr>
        <p:spPr>
          <a:xfrm>
            <a:off x="7809969" y="4665420"/>
            <a:ext cx="3200716" cy="646331"/>
          </a:xfrm>
          <a:prstGeom prst="rect">
            <a:avLst/>
          </a:prstGeom>
          <a:noFill/>
        </p:spPr>
        <p:txBody>
          <a:bodyPr wrap="square" rtlCol="0">
            <a:spAutoFit/>
          </a:bodyPr>
          <a:lstStyle/>
          <a:p>
            <a:pPr algn="ctr"/>
            <a:r>
              <a:rPr lang="en-US">
                <a:solidFill>
                  <a:schemeClr val="tx2"/>
                </a:solidFill>
              </a:rPr>
              <a:t>Amwell</a:t>
            </a:r>
          </a:p>
        </p:txBody>
      </p:sp>
      <p:sp>
        <p:nvSpPr>
          <p:cNvPr id="25" name="TextBox 24">
            <a:extLst>
              <a:ext uri="{FF2B5EF4-FFF2-40B4-BE49-F238E27FC236}">
                <a16:creationId xmlns:a16="http://schemas.microsoft.com/office/drawing/2014/main" id="{F519252E-E62C-A441-83FB-6AE9668176DB}"/>
              </a:ext>
            </a:extLst>
          </p:cNvPr>
          <p:cNvSpPr txBox="1"/>
          <p:nvPr/>
        </p:nvSpPr>
        <p:spPr>
          <a:xfrm>
            <a:off x="5841035" y="7671044"/>
            <a:ext cx="3200716" cy="646331"/>
          </a:xfrm>
          <a:prstGeom prst="rect">
            <a:avLst/>
          </a:prstGeom>
          <a:noFill/>
        </p:spPr>
        <p:txBody>
          <a:bodyPr wrap="square" rtlCol="0">
            <a:spAutoFit/>
          </a:bodyPr>
          <a:lstStyle/>
          <a:p>
            <a:pPr algn="ctr"/>
            <a:r>
              <a:rPr lang="en-US">
                <a:solidFill>
                  <a:schemeClr val="tx2"/>
                </a:solidFill>
              </a:rPr>
              <a:t>VSee</a:t>
            </a:r>
          </a:p>
        </p:txBody>
      </p:sp>
      <p:sp>
        <p:nvSpPr>
          <p:cNvPr id="27" name="TextBox 26">
            <a:extLst>
              <a:ext uri="{FF2B5EF4-FFF2-40B4-BE49-F238E27FC236}">
                <a16:creationId xmlns:a16="http://schemas.microsoft.com/office/drawing/2014/main" id="{2193A2BA-E8C3-3F4F-BCF8-F5938A0E6E75}"/>
              </a:ext>
            </a:extLst>
          </p:cNvPr>
          <p:cNvSpPr txBox="1"/>
          <p:nvPr/>
        </p:nvSpPr>
        <p:spPr>
          <a:xfrm>
            <a:off x="19428407" y="4665421"/>
            <a:ext cx="3200716" cy="646331"/>
          </a:xfrm>
          <a:prstGeom prst="rect">
            <a:avLst/>
          </a:prstGeom>
          <a:noFill/>
        </p:spPr>
        <p:txBody>
          <a:bodyPr wrap="square" rtlCol="0">
            <a:spAutoFit/>
          </a:bodyPr>
          <a:lstStyle/>
          <a:p>
            <a:pPr algn="ctr"/>
            <a:r>
              <a:rPr lang="en-US">
                <a:solidFill>
                  <a:schemeClr val="tx2"/>
                </a:solidFill>
              </a:rPr>
              <a:t>Skype</a:t>
            </a:r>
          </a:p>
        </p:txBody>
      </p:sp>
      <p:sp>
        <p:nvSpPr>
          <p:cNvPr id="31" name="TextBox 30">
            <a:extLst>
              <a:ext uri="{FF2B5EF4-FFF2-40B4-BE49-F238E27FC236}">
                <a16:creationId xmlns:a16="http://schemas.microsoft.com/office/drawing/2014/main" id="{E349E7AA-FC41-064C-B585-B4DD752CBD43}"/>
              </a:ext>
            </a:extLst>
          </p:cNvPr>
          <p:cNvSpPr txBox="1"/>
          <p:nvPr/>
        </p:nvSpPr>
        <p:spPr>
          <a:xfrm>
            <a:off x="20313944" y="7856246"/>
            <a:ext cx="3200716" cy="646331"/>
          </a:xfrm>
          <a:prstGeom prst="rect">
            <a:avLst/>
          </a:prstGeom>
          <a:noFill/>
        </p:spPr>
        <p:txBody>
          <a:bodyPr wrap="square" rtlCol="0">
            <a:spAutoFit/>
          </a:bodyPr>
          <a:lstStyle/>
          <a:p>
            <a:pPr algn="ctr"/>
            <a:r>
              <a:rPr lang="en-US">
                <a:solidFill>
                  <a:schemeClr val="tx2"/>
                </a:solidFill>
              </a:rPr>
              <a:t>MyChart</a:t>
            </a:r>
          </a:p>
        </p:txBody>
      </p:sp>
      <p:sp>
        <p:nvSpPr>
          <p:cNvPr id="32" name="TextBox 31">
            <a:extLst>
              <a:ext uri="{FF2B5EF4-FFF2-40B4-BE49-F238E27FC236}">
                <a16:creationId xmlns:a16="http://schemas.microsoft.com/office/drawing/2014/main" id="{56B8EE85-18AF-664E-8FC4-7EE4FEA9EE10}"/>
              </a:ext>
            </a:extLst>
          </p:cNvPr>
          <p:cNvSpPr txBox="1"/>
          <p:nvPr/>
        </p:nvSpPr>
        <p:spPr>
          <a:xfrm>
            <a:off x="16227691" y="7607086"/>
            <a:ext cx="3200716" cy="646331"/>
          </a:xfrm>
          <a:prstGeom prst="rect">
            <a:avLst/>
          </a:prstGeom>
          <a:noFill/>
        </p:spPr>
        <p:txBody>
          <a:bodyPr wrap="square" rtlCol="0">
            <a:spAutoFit/>
          </a:bodyPr>
          <a:lstStyle/>
          <a:p>
            <a:pPr algn="ctr"/>
            <a:r>
              <a:rPr lang="en-US">
                <a:solidFill>
                  <a:schemeClr val="tx2"/>
                </a:solidFill>
              </a:rPr>
              <a:t>Doxy.me</a:t>
            </a:r>
          </a:p>
        </p:txBody>
      </p:sp>
      <p:sp>
        <p:nvSpPr>
          <p:cNvPr id="33" name="TextBox 32">
            <a:extLst>
              <a:ext uri="{FF2B5EF4-FFF2-40B4-BE49-F238E27FC236}">
                <a16:creationId xmlns:a16="http://schemas.microsoft.com/office/drawing/2014/main" id="{1A614132-E2B5-7345-B13B-527886956240}"/>
              </a:ext>
            </a:extLst>
          </p:cNvPr>
          <p:cNvSpPr txBox="1"/>
          <p:nvPr/>
        </p:nvSpPr>
        <p:spPr>
          <a:xfrm>
            <a:off x="1738857" y="5010817"/>
            <a:ext cx="3200716" cy="1200329"/>
          </a:xfrm>
          <a:prstGeom prst="rect">
            <a:avLst/>
          </a:prstGeom>
          <a:noFill/>
        </p:spPr>
        <p:txBody>
          <a:bodyPr wrap="square" rtlCol="0">
            <a:spAutoFit/>
          </a:bodyPr>
          <a:lstStyle/>
          <a:p>
            <a:pPr algn="ctr"/>
            <a:r>
              <a:rPr lang="en-US" dirty="0">
                <a:solidFill>
                  <a:schemeClr val="tx2"/>
                </a:solidFill>
              </a:rPr>
              <a:t>Portal del Hospital</a:t>
            </a:r>
          </a:p>
        </p:txBody>
      </p:sp>
      <p:sp>
        <p:nvSpPr>
          <p:cNvPr id="34" name="TextBox 33">
            <a:extLst>
              <a:ext uri="{FF2B5EF4-FFF2-40B4-BE49-F238E27FC236}">
                <a16:creationId xmlns:a16="http://schemas.microsoft.com/office/drawing/2014/main" id="{E45A4E18-8A2F-524A-83A0-AC932BFA1BAA}"/>
              </a:ext>
            </a:extLst>
          </p:cNvPr>
          <p:cNvSpPr txBox="1"/>
          <p:nvPr/>
        </p:nvSpPr>
        <p:spPr>
          <a:xfrm>
            <a:off x="511561" y="7546613"/>
            <a:ext cx="3200716" cy="646331"/>
          </a:xfrm>
          <a:prstGeom prst="rect">
            <a:avLst/>
          </a:prstGeom>
          <a:noFill/>
        </p:spPr>
        <p:txBody>
          <a:bodyPr wrap="square" rtlCol="0">
            <a:spAutoFit/>
          </a:bodyPr>
          <a:lstStyle/>
          <a:p>
            <a:pPr algn="ctr"/>
            <a:r>
              <a:rPr lang="en-US">
                <a:solidFill>
                  <a:schemeClr val="tx2"/>
                </a:solidFill>
              </a:rPr>
              <a:t>eVisit</a:t>
            </a:r>
          </a:p>
        </p:txBody>
      </p:sp>
      <p:sp>
        <p:nvSpPr>
          <p:cNvPr id="35" name="TextBox 34">
            <a:extLst>
              <a:ext uri="{FF2B5EF4-FFF2-40B4-BE49-F238E27FC236}">
                <a16:creationId xmlns:a16="http://schemas.microsoft.com/office/drawing/2014/main" id="{05D658EB-18A4-2440-A7F0-51FD518E8374}"/>
              </a:ext>
            </a:extLst>
          </p:cNvPr>
          <p:cNvSpPr txBox="1"/>
          <p:nvPr/>
        </p:nvSpPr>
        <p:spPr>
          <a:xfrm>
            <a:off x="10857283" y="7734812"/>
            <a:ext cx="3200716" cy="646331"/>
          </a:xfrm>
          <a:prstGeom prst="rect">
            <a:avLst/>
          </a:prstGeom>
          <a:noFill/>
        </p:spPr>
        <p:txBody>
          <a:bodyPr wrap="square" rtlCol="0">
            <a:spAutoFit/>
          </a:bodyPr>
          <a:lstStyle/>
          <a:p>
            <a:pPr algn="ctr"/>
            <a:r>
              <a:rPr lang="en-US">
                <a:solidFill>
                  <a:schemeClr val="tx2"/>
                </a:solidFill>
              </a:rPr>
              <a:t>Zoom</a:t>
            </a:r>
          </a:p>
        </p:txBody>
      </p:sp>
      <p:pic>
        <p:nvPicPr>
          <p:cNvPr id="36" name="Picture 35" descr="Icon&#10;&#10;Description automatically generated">
            <a:extLst>
              <a:ext uri="{FF2B5EF4-FFF2-40B4-BE49-F238E27FC236}">
                <a16:creationId xmlns:a16="http://schemas.microsoft.com/office/drawing/2014/main" id="{BF310FAA-4C6F-CD40-BEC8-D6AA9DA7D06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39999" y="5375573"/>
            <a:ext cx="2748607" cy="2748607"/>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2252A4A1-1070-6E47-9524-26EBDAE6C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18" y="6479766"/>
            <a:ext cx="3637681" cy="826746"/>
          </a:xfrm>
          <a:prstGeom prst="rect">
            <a:avLst/>
          </a:prstGeom>
        </p:spPr>
      </p:pic>
      <p:pic>
        <p:nvPicPr>
          <p:cNvPr id="38" name="Picture 37" descr="Logo&#10;&#10;Description automatically generated">
            <a:extLst>
              <a:ext uri="{FF2B5EF4-FFF2-40B4-BE49-F238E27FC236}">
                <a16:creationId xmlns:a16="http://schemas.microsoft.com/office/drawing/2014/main" id="{7579CAA3-3D42-354F-8DE2-F0E59EC5A6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14726" y="6383255"/>
            <a:ext cx="3545486" cy="1085353"/>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E9A7695F-43C7-874F-9830-26370F3841F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717115" y="3108958"/>
            <a:ext cx="3386424" cy="1123381"/>
          </a:xfrm>
          <a:prstGeom prst="rect">
            <a:avLst/>
          </a:prstGeom>
        </p:spPr>
      </p:pic>
      <p:pic>
        <p:nvPicPr>
          <p:cNvPr id="6" name="Picture 5" descr="Logo&#10;&#10;Description automatically generated">
            <a:extLst>
              <a:ext uri="{FF2B5EF4-FFF2-40B4-BE49-F238E27FC236}">
                <a16:creationId xmlns:a16="http://schemas.microsoft.com/office/drawing/2014/main" id="{EAB9E50A-0561-AA48-BD38-D29F349F765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25198" y="6398815"/>
            <a:ext cx="3048000" cy="9906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FDDF466-166E-4149-8E90-816D8681EC7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31211" y="6303486"/>
            <a:ext cx="3255308" cy="1030575"/>
          </a:xfrm>
          <a:prstGeom prst="rect">
            <a:avLst/>
          </a:prstGeom>
        </p:spPr>
      </p:pic>
      <p:pic>
        <p:nvPicPr>
          <p:cNvPr id="10" name="Picture 9" descr="Logo&#10;&#10;Description automatically generated">
            <a:extLst>
              <a:ext uri="{FF2B5EF4-FFF2-40B4-BE49-F238E27FC236}">
                <a16:creationId xmlns:a16="http://schemas.microsoft.com/office/drawing/2014/main" id="{2B8F2BF1-362E-734D-AC3B-A928C8A9CD84}"/>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9213486" y="2562462"/>
            <a:ext cx="3630557" cy="2043485"/>
          </a:xfrm>
          <a:prstGeom prst="rect">
            <a:avLst/>
          </a:prstGeom>
        </p:spPr>
      </p:pic>
      <p:pic>
        <p:nvPicPr>
          <p:cNvPr id="3" name="Picture 2" descr="Icon&#10;&#10;Description automatically generated">
            <a:extLst>
              <a:ext uri="{FF2B5EF4-FFF2-40B4-BE49-F238E27FC236}">
                <a16:creationId xmlns:a16="http://schemas.microsoft.com/office/drawing/2014/main" id="{B21536C2-3AF0-6942-908E-14CABFC87B31}"/>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10000" b="90000" l="10000" r="90000">
                        <a14:foregroundMark x1="38167" y1="34250" x2="38167" y2="34250"/>
                        <a14:foregroundMark x1="61200" y1="34900" x2="61200" y2="34900"/>
                        <a14:foregroundMark x1="50500" y1="48850" x2="50500" y2="48850"/>
                        <a14:foregroundMark x1="46233" y1="45200" x2="46233" y2="45200"/>
                        <a14:foregroundMark x1="45633" y1="45200" x2="45633" y2="45200"/>
                        <a14:foregroundMark x1="46867" y1="43400" x2="51733" y2="43400"/>
                        <a14:foregroundMark x1="49300" y1="38800" x2="43933" y2="56350"/>
                        <a14:foregroundMark x1="43933" y1="56350" x2="56967" y2="57250"/>
                        <a14:foregroundMark x1="56967" y1="57250" x2="52200" y2="40650"/>
                        <a14:foregroundMark x1="52200" y1="40650" x2="47467" y2="39700"/>
                        <a14:foregroundMark x1="37700" y1="52500" x2="37700" y2="52500"/>
                        <a14:foregroundMark x1="38933" y1="47950" x2="35267" y2="48850"/>
                        <a14:foregroundMark x1="48067" y1="33300" x2="36733" y2="34250"/>
                        <a14:foregroundMark x1="36733" y1="34250" x2="49767" y2="49950"/>
                        <a14:foregroundMark x1="49767" y1="49950" x2="64767" y2="50700"/>
                        <a14:foregroundMark x1="64767" y1="50700" x2="57567" y2="35150"/>
                        <a14:foregroundMark x1="57567" y1="35150" x2="46967" y2="29650"/>
                        <a14:foregroundMark x1="46967" y1="29650" x2="41967" y2="35150"/>
                        <a14:foregroundMark x1="52933" y1="54350" x2="39667" y2="57450"/>
                        <a14:foregroundMark x1="39667" y1="57450" x2="49400" y2="71500"/>
                        <a14:foregroundMark x1="49400" y1="71500" x2="54900" y2="55050"/>
                        <a14:foregroundMark x1="54900" y1="55050" x2="49300" y2="52500"/>
                      </a14:backgroundRemoval>
                    </a14:imgEffect>
                  </a14:imgLayer>
                </a14:imgProps>
              </a:ext>
              <a:ext uri="{28A0092B-C50C-407E-A947-70E740481C1C}">
                <a14:useLocalDpi xmlns:a14="http://schemas.microsoft.com/office/drawing/2010/main" val="0"/>
              </a:ext>
            </a:extLst>
          </a:blip>
          <a:stretch>
            <a:fillRect/>
          </a:stretch>
        </p:blipFill>
        <p:spPr>
          <a:xfrm>
            <a:off x="1194993" y="2279770"/>
            <a:ext cx="4288443" cy="2858962"/>
          </a:xfrm>
          <a:prstGeom prst="rect">
            <a:avLst/>
          </a:prstGeom>
        </p:spPr>
      </p:pic>
      <p:sp>
        <p:nvSpPr>
          <p:cNvPr id="2" name="Rectangle 1"/>
          <p:cNvSpPr/>
          <p:nvPr/>
        </p:nvSpPr>
        <p:spPr>
          <a:xfrm>
            <a:off x="1738858" y="9518789"/>
            <a:ext cx="19289908" cy="3416320"/>
          </a:xfrm>
          <a:prstGeom prst="rect">
            <a:avLst/>
          </a:prstGeom>
          <a:solidFill>
            <a:schemeClr val="accent2">
              <a:lumMod val="40000"/>
              <a:lumOff val="60000"/>
            </a:schemeClr>
          </a:solidFill>
        </p:spPr>
        <p:txBody>
          <a:bodyPr wrap="square">
            <a:spAutoFit/>
          </a:bodyPr>
          <a:lstStyle/>
          <a:p>
            <a:pPr algn="ctr"/>
            <a:r>
              <a:rPr lang="en-US" sz="5400" dirty="0">
                <a:solidFill>
                  <a:schemeClr val="tx2"/>
                </a:solidFill>
              </a:rPr>
              <a:t>Puede que tenga que </a:t>
            </a:r>
            <a:r>
              <a:rPr lang="en-US" sz="5400" dirty="0" err="1">
                <a:solidFill>
                  <a:schemeClr val="tx2"/>
                </a:solidFill>
              </a:rPr>
              <a:t>utilizar</a:t>
            </a:r>
            <a:r>
              <a:rPr lang="en-US" sz="5400" dirty="0">
                <a:solidFill>
                  <a:schemeClr val="tx2"/>
                </a:solidFill>
              </a:rPr>
              <a:t> </a:t>
            </a:r>
            <a:r>
              <a:rPr lang="en-US" sz="5400" dirty="0" err="1">
                <a:solidFill>
                  <a:schemeClr val="tx2"/>
                </a:solidFill>
              </a:rPr>
              <a:t>diferentes</a:t>
            </a:r>
            <a:r>
              <a:rPr lang="en-US" sz="5400" dirty="0">
                <a:solidFill>
                  <a:schemeClr val="tx2"/>
                </a:solidFill>
              </a:rPr>
              <a:t> </a:t>
            </a:r>
            <a:r>
              <a:rPr lang="en-US" sz="5400" dirty="0" err="1">
                <a:solidFill>
                  <a:schemeClr val="tx2"/>
                </a:solidFill>
              </a:rPr>
              <a:t>métodos</a:t>
            </a:r>
            <a:r>
              <a:rPr lang="en-US" sz="5400" dirty="0">
                <a:solidFill>
                  <a:schemeClr val="tx2"/>
                </a:solidFill>
              </a:rPr>
              <a:t> para ver a </a:t>
            </a:r>
            <a:r>
              <a:rPr lang="en-US" sz="5400" dirty="0" err="1">
                <a:solidFill>
                  <a:schemeClr val="tx2"/>
                </a:solidFill>
              </a:rPr>
              <a:t>varios</a:t>
            </a:r>
            <a:endParaRPr lang="en-US" sz="5400" dirty="0">
              <a:solidFill>
                <a:schemeClr val="tx2"/>
              </a:solidFill>
            </a:endParaRPr>
          </a:p>
          <a:p>
            <a:pPr algn="ctr"/>
            <a:r>
              <a:rPr lang="en-US" sz="5400" dirty="0">
                <a:solidFill>
                  <a:schemeClr val="tx2"/>
                </a:solidFill>
              </a:rPr>
              <a:t>proveedores para </a:t>
            </a:r>
            <a:r>
              <a:rPr lang="en-US" sz="5400" dirty="0" err="1">
                <a:solidFill>
                  <a:schemeClr val="tx2"/>
                </a:solidFill>
              </a:rPr>
              <a:t>citas</a:t>
            </a:r>
            <a:r>
              <a:rPr lang="en-US" sz="5400" dirty="0">
                <a:solidFill>
                  <a:schemeClr val="tx2"/>
                </a:solidFill>
              </a:rPr>
              <a:t> de telemedicina.</a:t>
            </a:r>
          </a:p>
          <a:p>
            <a:pPr algn="ctr"/>
            <a:r>
              <a:rPr lang="en-US" sz="5400" dirty="0">
                <a:solidFill>
                  <a:schemeClr val="tx2"/>
                </a:solidFill>
              </a:rPr>
              <a:t>Por ejemplo, el pediatra de su hijo puede usar zoom y su</a:t>
            </a:r>
          </a:p>
          <a:p>
            <a:pPr algn="ctr"/>
            <a:r>
              <a:rPr lang="en-US" sz="5400" dirty="0" err="1">
                <a:solidFill>
                  <a:schemeClr val="tx2"/>
                </a:solidFill>
              </a:rPr>
              <a:t>cardiólogo</a:t>
            </a:r>
            <a:r>
              <a:rPr lang="en-US" sz="5400" dirty="0">
                <a:solidFill>
                  <a:schemeClr val="tx2"/>
                </a:solidFill>
              </a:rPr>
              <a:t> </a:t>
            </a:r>
            <a:r>
              <a:rPr lang="en-US" sz="5400" dirty="0" err="1">
                <a:solidFill>
                  <a:schemeClr val="tx2"/>
                </a:solidFill>
              </a:rPr>
              <a:t>pediátrico</a:t>
            </a:r>
            <a:r>
              <a:rPr lang="en-US" sz="5400" dirty="0">
                <a:solidFill>
                  <a:schemeClr val="tx2"/>
                </a:solidFill>
              </a:rPr>
              <a:t> puede </a:t>
            </a:r>
            <a:r>
              <a:rPr lang="en-US" sz="5400" dirty="0" err="1">
                <a:solidFill>
                  <a:schemeClr val="tx2"/>
                </a:solidFill>
              </a:rPr>
              <a:t>utilizar</a:t>
            </a:r>
            <a:r>
              <a:rPr lang="en-US" sz="5400" dirty="0">
                <a:solidFill>
                  <a:schemeClr val="tx2"/>
                </a:solidFill>
              </a:rPr>
              <a:t> el portal del hospital.</a:t>
            </a:r>
            <a:endParaRPr lang="en-US" sz="6600" dirty="0">
              <a:solidFill>
                <a:schemeClr val="tx2"/>
              </a:solidFill>
            </a:endParaRPr>
          </a:p>
        </p:txBody>
      </p:sp>
    </p:spTree>
    <p:extLst>
      <p:ext uri="{BB962C8B-B14F-4D97-AF65-F5344CB8AC3E}">
        <p14:creationId xmlns:p14="http://schemas.microsoft.com/office/powerpoint/2010/main" val="2158393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a:extLst>
              <a:ext uri="{FF2B5EF4-FFF2-40B4-BE49-F238E27FC236}">
                <a16:creationId xmlns:a16="http://schemas.microsoft.com/office/drawing/2014/main" id="{6F1CD2FB-875A-1446-97BC-EA50E134C16D}"/>
              </a:ext>
            </a:extLst>
          </p:cNvPr>
          <p:cNvSpPr/>
          <p:nvPr/>
        </p:nvSpPr>
        <p:spPr>
          <a:xfrm rot="10800000" flipV="1">
            <a:off x="-1" y="0"/>
            <a:ext cx="12188824"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43">
            <a:extLst>
              <a:ext uri="{FF2B5EF4-FFF2-40B4-BE49-F238E27FC236}">
                <a16:creationId xmlns:a16="http://schemas.microsoft.com/office/drawing/2014/main" id="{A9D41255-D446-264E-AF89-D8AE1523DDEF}"/>
              </a:ext>
            </a:extLst>
          </p:cNvPr>
          <p:cNvSpPr/>
          <p:nvPr/>
        </p:nvSpPr>
        <p:spPr>
          <a:xfrm rot="10800000" flipV="1">
            <a:off x="11972612" y="-3453"/>
            <a:ext cx="12405038"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C604F9-91DD-3A46-9859-3B6EC2FD3572}"/>
              </a:ext>
            </a:extLst>
          </p:cNvPr>
          <p:cNvSpPr/>
          <p:nvPr/>
        </p:nvSpPr>
        <p:spPr>
          <a:xfrm>
            <a:off x="0" y="0"/>
            <a:ext cx="24377650" cy="4434840"/>
          </a:xfrm>
          <a:prstGeom prst="rect">
            <a:avLst/>
          </a:prstGeom>
          <a:solidFill>
            <a:srgbClr val="375B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0"/>
              </a:lnSpc>
            </a:pPr>
            <a:r>
              <a:rPr lang="en-US" sz="8800" dirty="0"/>
              <a:t>Así como para una cita en persona, debe </a:t>
            </a:r>
            <a:r>
              <a:rPr lang="en-US" sz="8800" dirty="0" err="1"/>
              <a:t>ingresar</a:t>
            </a:r>
            <a:r>
              <a:rPr lang="en-US" sz="8800" dirty="0"/>
              <a:t> a la </a:t>
            </a:r>
            <a:r>
              <a:rPr lang="en-US" sz="8800" dirty="0" err="1"/>
              <a:t>sala</a:t>
            </a:r>
            <a:r>
              <a:rPr lang="en-US" sz="8800" dirty="0"/>
              <a:t> de </a:t>
            </a:r>
            <a:r>
              <a:rPr lang="en-US" sz="8800" dirty="0" err="1"/>
              <a:t>observación</a:t>
            </a:r>
            <a:r>
              <a:rPr lang="en-US" sz="8800" dirty="0"/>
              <a:t> para ver a su médico, aquí también </a:t>
            </a:r>
            <a:r>
              <a:rPr lang="en-US" sz="8800" dirty="0" err="1"/>
              <a:t>tendrá</a:t>
            </a:r>
            <a:r>
              <a:rPr lang="en-US" sz="8800" dirty="0"/>
              <a:t> que </a:t>
            </a:r>
            <a:r>
              <a:rPr lang="en-US" sz="8800" dirty="0" err="1"/>
              <a:t>abrir</a:t>
            </a:r>
            <a:r>
              <a:rPr lang="en-US" sz="8800" dirty="0"/>
              <a:t> la "Puerta" de la Sala de Observación Virtual para "ver" a su médico.</a:t>
            </a:r>
          </a:p>
        </p:txBody>
      </p:sp>
      <p:pic>
        <p:nvPicPr>
          <p:cNvPr id="13" name="Picture 12" descr="A person sitting at a table&#10;&#10;Description automatically generated">
            <a:extLst>
              <a:ext uri="{FF2B5EF4-FFF2-40B4-BE49-F238E27FC236}">
                <a16:creationId xmlns:a16="http://schemas.microsoft.com/office/drawing/2014/main" id="{BB6077C1-DFB1-B64C-B706-3FDB15E91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439" y="5755340"/>
            <a:ext cx="10128841" cy="7930313"/>
          </a:xfrm>
          <a:prstGeom prst="rect">
            <a:avLst/>
          </a:prstGeom>
        </p:spPr>
      </p:pic>
      <p:pic>
        <p:nvPicPr>
          <p:cNvPr id="4" name="Graphic 3" descr="Door Open">
            <a:extLst>
              <a:ext uri="{FF2B5EF4-FFF2-40B4-BE49-F238E27FC236}">
                <a16:creationId xmlns:a16="http://schemas.microsoft.com/office/drawing/2014/main" id="{C08F9DCD-E177-0D4C-B9C1-9E2C7BF5A9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580214" y="4884341"/>
            <a:ext cx="10013138" cy="9585154"/>
          </a:xfrm>
          <a:prstGeom prst="rect">
            <a:avLst/>
          </a:prstGeom>
        </p:spPr>
      </p:pic>
      <p:pic>
        <p:nvPicPr>
          <p:cNvPr id="7" name="Graphic 6" descr="Door Closed">
            <a:extLst>
              <a:ext uri="{FF2B5EF4-FFF2-40B4-BE49-F238E27FC236}">
                <a16:creationId xmlns:a16="http://schemas.microsoft.com/office/drawing/2014/main" id="{0CA497F2-BD91-4C43-BB01-A44068C668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07444" y="4884341"/>
            <a:ext cx="9585155" cy="9585155"/>
          </a:xfrm>
          <a:prstGeom prst="rect">
            <a:avLst/>
          </a:prstGeom>
        </p:spPr>
      </p:pic>
      <p:pic>
        <p:nvPicPr>
          <p:cNvPr id="5" name="Picture 4" descr="Text&#10;&#10;Description automatically generated">
            <a:extLst>
              <a:ext uri="{FF2B5EF4-FFF2-40B4-BE49-F238E27FC236}">
                <a16:creationId xmlns:a16="http://schemas.microsoft.com/office/drawing/2014/main" id="{2DD43E91-53D4-DB4B-A6D1-DFF37196EC11}"/>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foregroundMark x1="82982" y1="47518" x2="82982" y2="47518"/>
                        <a14:backgroundMark x1="30526" y1="22931" x2="30526" y2="22931"/>
                        <a14:backgroundMark x1="68947" y1="26005" x2="68947" y2="26005"/>
                        <a14:backgroundMark x1="65088" y1="26478" x2="65088" y2="26478"/>
                        <a14:backgroundMark x1="79298" y1="38061" x2="79298" y2="38061"/>
                        <a14:backgroundMark x1="75965" y1="38061" x2="75965" y2="38061"/>
                        <a14:backgroundMark x1="35789" y1="18913" x2="35789" y2="18913"/>
                        <a14:backgroundMark x1="35088" y1="17967" x2="35088" y2="17967"/>
                        <a14:backgroundMark x1="35439" y1="18440" x2="35439" y2="18440"/>
                        <a14:backgroundMark x1="36842" y1="16076" x2="36842" y2="16076"/>
                        <a14:backgroundMark x1="35789" y1="18913" x2="35789" y2="18913"/>
                        <a14:backgroundMark x1="35439" y1="18913" x2="35439" y2="18913"/>
                        <a14:backgroundMark x1="33860" y1="15366" x2="39825" y2="22222"/>
                        <a14:backgroundMark x1="39825" y1="22222" x2="40000" y2="10638"/>
                        <a14:backgroundMark x1="40000" y1="10638" x2="34211" y2="4728"/>
                        <a14:backgroundMark x1="34211" y1="4728" x2="29298" y2="11111"/>
                        <a14:backgroundMark x1="29298" y1="11111" x2="33860" y2="16548"/>
                      </a14:backgroundRemoval>
                    </a14:imgEffect>
                  </a14:imgLayer>
                </a14:imgProps>
              </a:ext>
              <a:ext uri="{28A0092B-C50C-407E-A947-70E740481C1C}">
                <a14:useLocalDpi xmlns:a14="http://schemas.microsoft.com/office/drawing/2010/main" val="0"/>
              </a:ext>
            </a:extLst>
          </a:blip>
          <a:stretch>
            <a:fillRect/>
          </a:stretch>
        </p:blipFill>
        <p:spPr>
          <a:xfrm>
            <a:off x="1797156" y="6498445"/>
            <a:ext cx="4181017" cy="3102755"/>
          </a:xfrm>
          <a:prstGeom prst="rect">
            <a:avLst/>
          </a:prstGeom>
        </p:spPr>
      </p:pic>
      <p:pic>
        <p:nvPicPr>
          <p:cNvPr id="11" name="Picture 10">
            <a:extLst>
              <a:ext uri="{FF2B5EF4-FFF2-40B4-BE49-F238E27FC236}">
                <a16:creationId xmlns:a16="http://schemas.microsoft.com/office/drawing/2014/main" id="{3006F8DD-A77A-F143-939C-8D3688F3101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
        <p:nvSpPr>
          <p:cNvPr id="3" name="TextBox 2">
            <a:extLst>
              <a:ext uri="{FF2B5EF4-FFF2-40B4-BE49-F238E27FC236}">
                <a16:creationId xmlns:a16="http://schemas.microsoft.com/office/drawing/2014/main" id="{DA2B4D20-9B59-7C4A-8537-596301965145}"/>
              </a:ext>
            </a:extLst>
          </p:cNvPr>
          <p:cNvSpPr txBox="1"/>
          <p:nvPr/>
        </p:nvSpPr>
        <p:spPr>
          <a:xfrm>
            <a:off x="2175685" y="7467600"/>
            <a:ext cx="3259915" cy="1200329"/>
          </a:xfrm>
          <a:prstGeom prst="rect">
            <a:avLst/>
          </a:prstGeom>
          <a:solidFill>
            <a:schemeClr val="tx2"/>
          </a:solidFill>
        </p:spPr>
        <p:txBody>
          <a:bodyPr wrap="square" rtlCol="0">
            <a:spAutoFit/>
          </a:bodyPr>
          <a:lstStyle/>
          <a:p>
            <a:pPr algn="ctr"/>
            <a:r>
              <a:rPr lang="en-US" dirty="0">
                <a:solidFill>
                  <a:schemeClr val="bg1"/>
                </a:solidFill>
              </a:rPr>
              <a:t>El Doctor está </a:t>
            </a:r>
            <a:r>
              <a:rPr lang="en-US" dirty="0" err="1">
                <a:solidFill>
                  <a:schemeClr val="bg1"/>
                </a:solidFill>
              </a:rPr>
              <a:t>Atendiendo</a:t>
            </a:r>
            <a:endParaRPr lang="en-US" dirty="0">
              <a:solidFill>
                <a:schemeClr val="bg1"/>
              </a:solidFill>
            </a:endParaRPr>
          </a:p>
        </p:txBody>
      </p:sp>
    </p:spTree>
    <p:extLst>
      <p:ext uri="{BB962C8B-B14F-4D97-AF65-F5344CB8AC3E}">
        <p14:creationId xmlns:p14="http://schemas.microsoft.com/office/powerpoint/2010/main" val="230671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18">
            <a:extLst>
              <a:ext uri="{FF2B5EF4-FFF2-40B4-BE49-F238E27FC236}">
                <a16:creationId xmlns:a16="http://schemas.microsoft.com/office/drawing/2014/main" id="{C4B929B3-3942-284B-9358-7F4381EF2B28}"/>
              </a:ext>
            </a:extLst>
          </p:cNvPr>
          <p:cNvSpPr/>
          <p:nvPr/>
        </p:nvSpPr>
        <p:spPr>
          <a:xfrm>
            <a:off x="3921956" y="0"/>
            <a:ext cx="14585072" cy="13716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26">
            <a:extLst>
              <a:ext uri="{FF2B5EF4-FFF2-40B4-BE49-F238E27FC236}">
                <a16:creationId xmlns:a16="http://schemas.microsoft.com/office/drawing/2014/main" id="{9209D2EC-0FB7-F74D-84E0-DF637CC244D2}"/>
              </a:ext>
            </a:extLst>
          </p:cNvPr>
          <p:cNvSpPr txBox="1"/>
          <p:nvPr/>
        </p:nvSpPr>
        <p:spPr>
          <a:xfrm>
            <a:off x="5968157" y="303319"/>
            <a:ext cx="11461131" cy="2400657"/>
          </a:xfrm>
          <a:prstGeom prst="rect">
            <a:avLst/>
          </a:prstGeom>
          <a:noFill/>
          <a:ln>
            <a:noFill/>
          </a:ln>
        </p:spPr>
        <p:txBody>
          <a:bodyPr wrap="square" rtlCol="0">
            <a:spAutoFit/>
          </a:bodyPr>
          <a:lstStyle/>
          <a:p>
            <a:pPr algn="ctr"/>
            <a:r>
              <a:rPr lang="en-US" sz="15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4 Claves</a:t>
            </a:r>
          </a:p>
        </p:txBody>
      </p:sp>
      <p:pic>
        <p:nvPicPr>
          <p:cNvPr id="8" name="Graphic 7" descr="Key">
            <a:extLst>
              <a:ext uri="{FF2B5EF4-FFF2-40B4-BE49-F238E27FC236}">
                <a16:creationId xmlns:a16="http://schemas.microsoft.com/office/drawing/2014/main" id="{8B76F17D-DD45-4441-8F1A-010178F6F85B}"/>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34159" y="6126537"/>
            <a:ext cx="3170782" cy="3170782"/>
          </a:xfrm>
          <a:prstGeom prst="rect">
            <a:avLst/>
          </a:prstGeom>
        </p:spPr>
      </p:pic>
      <p:pic>
        <p:nvPicPr>
          <p:cNvPr id="9" name="Graphic 8" descr="Key">
            <a:extLst>
              <a:ext uri="{FF2B5EF4-FFF2-40B4-BE49-F238E27FC236}">
                <a16:creationId xmlns:a16="http://schemas.microsoft.com/office/drawing/2014/main" id="{8D44F05C-90F1-6241-BAC0-3BC153254FA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34161" y="2506836"/>
            <a:ext cx="3170781" cy="3170781"/>
          </a:xfrm>
          <a:prstGeom prst="rect">
            <a:avLst/>
          </a:prstGeom>
        </p:spPr>
      </p:pic>
      <p:pic>
        <p:nvPicPr>
          <p:cNvPr id="10" name="Graphic 9" descr="Key">
            <a:extLst>
              <a:ext uri="{FF2B5EF4-FFF2-40B4-BE49-F238E27FC236}">
                <a16:creationId xmlns:a16="http://schemas.microsoft.com/office/drawing/2014/main" id="{E2A5116D-BA27-6443-9BED-D47674C1A4E4}"/>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34160" y="4303023"/>
            <a:ext cx="3170781" cy="3170781"/>
          </a:xfrm>
          <a:prstGeom prst="rect">
            <a:avLst/>
          </a:prstGeom>
        </p:spPr>
      </p:pic>
      <p:sp>
        <p:nvSpPr>
          <p:cNvPr id="2" name="TextBox 1">
            <a:extLst>
              <a:ext uri="{FF2B5EF4-FFF2-40B4-BE49-F238E27FC236}">
                <a16:creationId xmlns:a16="http://schemas.microsoft.com/office/drawing/2014/main" id="{EF016BD1-9CE5-5B42-944E-17BBC6BE86D0}"/>
              </a:ext>
            </a:extLst>
          </p:cNvPr>
          <p:cNvSpPr txBox="1"/>
          <p:nvPr/>
        </p:nvSpPr>
        <p:spPr>
          <a:xfrm>
            <a:off x="9213571" y="3417954"/>
            <a:ext cx="8302752" cy="1200329"/>
          </a:xfrm>
          <a:prstGeom prst="rect">
            <a:avLst/>
          </a:prstGeom>
          <a:noFill/>
        </p:spPr>
        <p:txBody>
          <a:bodyPr wrap="square" rtlCol="0">
            <a:spAutoFit/>
          </a:bodyPr>
          <a:lstStyle/>
          <a:p>
            <a:r>
              <a:rPr lang="en-US" sz="7200" dirty="0">
                <a:solidFill>
                  <a:schemeClr val="tx2"/>
                </a:solidFill>
              </a:rPr>
              <a:t>Correo electrónico</a:t>
            </a:r>
          </a:p>
        </p:txBody>
      </p:sp>
      <p:sp>
        <p:nvSpPr>
          <p:cNvPr id="12" name="TextBox 11">
            <a:extLst>
              <a:ext uri="{FF2B5EF4-FFF2-40B4-BE49-F238E27FC236}">
                <a16:creationId xmlns:a16="http://schemas.microsoft.com/office/drawing/2014/main" id="{198947F1-6BDA-2049-AA74-81C51B05483E}"/>
              </a:ext>
            </a:extLst>
          </p:cNvPr>
          <p:cNvSpPr txBox="1"/>
          <p:nvPr/>
        </p:nvSpPr>
        <p:spPr>
          <a:xfrm>
            <a:off x="9126536" y="5218446"/>
            <a:ext cx="8302752" cy="1200329"/>
          </a:xfrm>
          <a:prstGeom prst="rect">
            <a:avLst/>
          </a:prstGeom>
          <a:noFill/>
        </p:spPr>
        <p:txBody>
          <a:bodyPr wrap="square" rtlCol="0">
            <a:spAutoFit/>
          </a:bodyPr>
          <a:lstStyle/>
          <a:p>
            <a:r>
              <a:rPr lang="en-US" sz="7200" dirty="0">
                <a:solidFill>
                  <a:schemeClr val="tx2"/>
                </a:solidFill>
              </a:rPr>
              <a:t>Texto</a:t>
            </a:r>
          </a:p>
        </p:txBody>
      </p:sp>
      <p:sp>
        <p:nvSpPr>
          <p:cNvPr id="13" name="TextBox 12">
            <a:extLst>
              <a:ext uri="{FF2B5EF4-FFF2-40B4-BE49-F238E27FC236}">
                <a16:creationId xmlns:a16="http://schemas.microsoft.com/office/drawing/2014/main" id="{531110CB-5E33-024D-A558-6A4A3FAB539F}"/>
              </a:ext>
            </a:extLst>
          </p:cNvPr>
          <p:cNvSpPr txBox="1"/>
          <p:nvPr/>
        </p:nvSpPr>
        <p:spPr>
          <a:xfrm>
            <a:off x="9126536" y="7018938"/>
            <a:ext cx="10320509" cy="1200329"/>
          </a:xfrm>
          <a:prstGeom prst="rect">
            <a:avLst/>
          </a:prstGeom>
          <a:noFill/>
        </p:spPr>
        <p:txBody>
          <a:bodyPr wrap="square" rtlCol="0">
            <a:spAutoFit/>
          </a:bodyPr>
          <a:lstStyle/>
          <a:p>
            <a:r>
              <a:rPr lang="en-US" sz="7200" dirty="0">
                <a:solidFill>
                  <a:schemeClr val="tx2"/>
                </a:solidFill>
              </a:rPr>
              <a:t>Acceso</a:t>
            </a:r>
          </a:p>
        </p:txBody>
      </p:sp>
      <p:pic>
        <p:nvPicPr>
          <p:cNvPr id="15" name="Graphic 14" descr="Key">
            <a:extLst>
              <a:ext uri="{FF2B5EF4-FFF2-40B4-BE49-F238E27FC236}">
                <a16:creationId xmlns:a16="http://schemas.microsoft.com/office/drawing/2014/main" id="{C4A8666F-9255-9C4B-A002-CDDDEB20E51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34158" y="7881134"/>
            <a:ext cx="3170782" cy="3170782"/>
          </a:xfrm>
          <a:prstGeom prst="rect">
            <a:avLst/>
          </a:prstGeom>
        </p:spPr>
      </p:pic>
      <p:sp>
        <p:nvSpPr>
          <p:cNvPr id="17" name="TextBox 16">
            <a:extLst>
              <a:ext uri="{FF2B5EF4-FFF2-40B4-BE49-F238E27FC236}">
                <a16:creationId xmlns:a16="http://schemas.microsoft.com/office/drawing/2014/main" id="{40E52EC6-61B3-4848-AE5F-0F0FEF78452C}"/>
              </a:ext>
            </a:extLst>
          </p:cNvPr>
          <p:cNvSpPr txBox="1"/>
          <p:nvPr/>
        </p:nvSpPr>
        <p:spPr>
          <a:xfrm>
            <a:off x="9057684" y="8819430"/>
            <a:ext cx="10320509" cy="1200329"/>
          </a:xfrm>
          <a:prstGeom prst="rect">
            <a:avLst/>
          </a:prstGeom>
          <a:noFill/>
        </p:spPr>
        <p:txBody>
          <a:bodyPr wrap="square" rtlCol="0">
            <a:spAutoFit/>
          </a:bodyPr>
          <a:lstStyle/>
          <a:p>
            <a:r>
              <a:rPr lang="en-US" sz="7200" dirty="0">
                <a:solidFill>
                  <a:schemeClr val="tx2"/>
                </a:solidFill>
              </a:rPr>
              <a:t>Llame a su Proveedor</a:t>
            </a:r>
          </a:p>
        </p:txBody>
      </p:sp>
      <p:pic>
        <p:nvPicPr>
          <p:cNvPr id="18" name="Picture 17">
            <a:extLst>
              <a:ext uri="{FF2B5EF4-FFF2-40B4-BE49-F238E27FC236}">
                <a16:creationId xmlns:a16="http://schemas.microsoft.com/office/drawing/2014/main" id="{3006F8DD-A77A-F143-939C-8D3688F3101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
        <p:nvSpPr>
          <p:cNvPr id="19" name="TextBox 18">
            <a:extLst>
              <a:ext uri="{FF2B5EF4-FFF2-40B4-BE49-F238E27FC236}">
                <a16:creationId xmlns:a16="http://schemas.microsoft.com/office/drawing/2014/main" id="{7458075D-3B53-0746-B04E-A715C65D51B9}"/>
              </a:ext>
            </a:extLst>
          </p:cNvPr>
          <p:cNvSpPr txBox="1"/>
          <p:nvPr/>
        </p:nvSpPr>
        <p:spPr>
          <a:xfrm>
            <a:off x="0" y="10250410"/>
            <a:ext cx="24377650" cy="2062523"/>
          </a:xfrm>
          <a:prstGeom prst="rect">
            <a:avLst/>
          </a:prstGeom>
          <a:solidFill>
            <a:schemeClr val="accent1">
              <a:lumMod val="20000"/>
              <a:lumOff val="80000"/>
            </a:schemeClr>
          </a:solidFill>
        </p:spPr>
        <p:txBody>
          <a:bodyPr wrap="square" rtlCol="0">
            <a:spAutoFit/>
          </a:bodyPr>
          <a:lstStyle/>
          <a:p>
            <a:endParaRPr lang="en-US"/>
          </a:p>
        </p:txBody>
      </p:sp>
      <p:sp>
        <p:nvSpPr>
          <p:cNvPr id="3" name="TextBox 2">
            <a:extLst>
              <a:ext uri="{FF2B5EF4-FFF2-40B4-BE49-F238E27FC236}">
                <a16:creationId xmlns:a16="http://schemas.microsoft.com/office/drawing/2014/main" id="{5EFDEBFB-AE64-8247-BEDC-48FAAB365A72}"/>
              </a:ext>
            </a:extLst>
          </p:cNvPr>
          <p:cNvSpPr txBox="1"/>
          <p:nvPr/>
        </p:nvSpPr>
        <p:spPr>
          <a:xfrm>
            <a:off x="0" y="10250411"/>
            <a:ext cx="23837265" cy="1908215"/>
          </a:xfrm>
          <a:prstGeom prst="rect">
            <a:avLst/>
          </a:prstGeom>
          <a:noFill/>
        </p:spPr>
        <p:txBody>
          <a:bodyPr wrap="square" rtlCol="0">
            <a:spAutoFit/>
          </a:bodyPr>
          <a:lstStyle/>
          <a:p>
            <a:pPr algn="ctr"/>
            <a:r>
              <a:rPr lang="en-US" sz="3800" dirty="0">
                <a:solidFill>
                  <a:schemeClr val="tx2"/>
                </a:solidFill>
              </a:rPr>
              <a:t>Las </a:t>
            </a:r>
            <a:r>
              <a:rPr lang="en-US" sz="3800" dirty="0" err="1">
                <a:solidFill>
                  <a:schemeClr val="tx2"/>
                </a:solidFill>
              </a:rPr>
              <a:t>visitas</a:t>
            </a:r>
            <a:r>
              <a:rPr lang="en-US" sz="3800" dirty="0">
                <a:solidFill>
                  <a:schemeClr val="tx2"/>
                </a:solidFill>
              </a:rPr>
              <a:t> en persona no </a:t>
            </a:r>
            <a:r>
              <a:rPr lang="en-US" sz="3800" dirty="0" err="1">
                <a:solidFill>
                  <a:schemeClr val="tx2"/>
                </a:solidFill>
              </a:rPr>
              <a:t>requieren</a:t>
            </a:r>
            <a:r>
              <a:rPr lang="en-US" sz="3800" dirty="0">
                <a:solidFill>
                  <a:schemeClr val="tx2"/>
                </a:solidFill>
              </a:rPr>
              <a:t> de una </a:t>
            </a:r>
            <a:r>
              <a:rPr lang="en-US" sz="3800" dirty="0" err="1">
                <a:solidFill>
                  <a:schemeClr val="tx2"/>
                </a:solidFill>
              </a:rPr>
              <a:t>llave</a:t>
            </a:r>
            <a:r>
              <a:rPr lang="en-US" sz="3800" dirty="0">
                <a:solidFill>
                  <a:schemeClr val="tx2"/>
                </a:solidFill>
              </a:rPr>
              <a:t> real para </a:t>
            </a:r>
            <a:r>
              <a:rPr lang="en-US" sz="3800" dirty="0" err="1">
                <a:solidFill>
                  <a:schemeClr val="tx2"/>
                </a:solidFill>
              </a:rPr>
              <a:t>abrir</a:t>
            </a:r>
            <a:r>
              <a:rPr lang="en-US" sz="3800" dirty="0">
                <a:solidFill>
                  <a:schemeClr val="tx2"/>
                </a:solidFill>
              </a:rPr>
              <a:t> la </a:t>
            </a:r>
            <a:r>
              <a:rPr lang="en-US" sz="3800" dirty="0" err="1">
                <a:solidFill>
                  <a:schemeClr val="tx2"/>
                </a:solidFill>
              </a:rPr>
              <a:t>puerta</a:t>
            </a:r>
            <a:r>
              <a:rPr lang="en-US" sz="3800" dirty="0">
                <a:solidFill>
                  <a:schemeClr val="tx2"/>
                </a:solidFill>
              </a:rPr>
              <a:t> de la </a:t>
            </a:r>
            <a:r>
              <a:rPr lang="en-US" sz="3800" dirty="0" err="1">
                <a:solidFill>
                  <a:schemeClr val="tx2"/>
                </a:solidFill>
              </a:rPr>
              <a:t>sala</a:t>
            </a:r>
            <a:r>
              <a:rPr lang="en-US" sz="3800" dirty="0">
                <a:solidFill>
                  <a:schemeClr val="tx2"/>
                </a:solidFill>
              </a:rPr>
              <a:t> de </a:t>
            </a:r>
            <a:r>
              <a:rPr lang="en-US" sz="3800" dirty="0" err="1">
                <a:solidFill>
                  <a:schemeClr val="tx2"/>
                </a:solidFill>
              </a:rPr>
              <a:t>observaciones</a:t>
            </a:r>
            <a:r>
              <a:rPr lang="en-US" sz="3800" dirty="0">
                <a:solidFill>
                  <a:schemeClr val="tx2"/>
                </a:solidFill>
              </a:rPr>
              <a:t>, pero para una visita virtual o de telemedicina, se necesitará una “</a:t>
            </a:r>
            <a:r>
              <a:rPr lang="en-US" sz="3800" dirty="0" err="1">
                <a:solidFill>
                  <a:schemeClr val="tx2"/>
                </a:solidFill>
              </a:rPr>
              <a:t>llave</a:t>
            </a:r>
            <a:r>
              <a:rPr lang="en-US" sz="3800" dirty="0">
                <a:solidFill>
                  <a:schemeClr val="tx2"/>
                </a:solidFill>
              </a:rPr>
              <a:t>” para </a:t>
            </a:r>
            <a:r>
              <a:rPr lang="en-US" sz="3800" dirty="0" err="1">
                <a:solidFill>
                  <a:schemeClr val="tx2"/>
                </a:solidFill>
              </a:rPr>
              <a:t>proteger</a:t>
            </a:r>
            <a:r>
              <a:rPr lang="en-US" sz="3800" dirty="0">
                <a:solidFill>
                  <a:schemeClr val="tx2"/>
                </a:solidFill>
              </a:rPr>
              <a:t> su </a:t>
            </a:r>
            <a:r>
              <a:rPr lang="en-US" sz="3800" dirty="0" err="1">
                <a:solidFill>
                  <a:schemeClr val="tx2"/>
                </a:solidFill>
              </a:rPr>
              <a:t>identidad</a:t>
            </a:r>
            <a:r>
              <a:rPr lang="en-US" sz="3800" dirty="0">
                <a:solidFill>
                  <a:schemeClr val="tx2"/>
                </a:solidFill>
              </a:rPr>
              <a:t> y para los </a:t>
            </a:r>
            <a:r>
              <a:rPr lang="en-US" sz="3800" dirty="0" err="1">
                <a:solidFill>
                  <a:schemeClr val="tx2"/>
                </a:solidFill>
              </a:rPr>
              <a:t>propósitos</a:t>
            </a:r>
            <a:r>
              <a:rPr lang="en-US" sz="3800" dirty="0">
                <a:solidFill>
                  <a:schemeClr val="tx2"/>
                </a:solidFill>
              </a:rPr>
              <a:t> de seguridad y </a:t>
            </a:r>
            <a:r>
              <a:rPr lang="en-US" sz="3800" dirty="0" err="1">
                <a:solidFill>
                  <a:schemeClr val="tx2"/>
                </a:solidFill>
              </a:rPr>
              <a:t>confidencialidad</a:t>
            </a:r>
            <a:r>
              <a:rPr lang="en-US" sz="4200" dirty="0">
                <a:solidFill>
                  <a:schemeClr val="tx2"/>
                </a:solidFill>
              </a:rPr>
              <a:t>.</a:t>
            </a:r>
          </a:p>
        </p:txBody>
      </p:sp>
    </p:spTree>
    <p:extLst>
      <p:ext uri="{BB962C8B-B14F-4D97-AF65-F5344CB8AC3E}">
        <p14:creationId xmlns:p14="http://schemas.microsoft.com/office/powerpoint/2010/main" val="19748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278">
            <a:extLst>
              <a:ext uri="{FF2B5EF4-FFF2-40B4-BE49-F238E27FC236}">
                <a16:creationId xmlns:a16="http://schemas.microsoft.com/office/drawing/2014/main" id="{B2155528-61E4-5040-911E-9C86DEC7C2D0}"/>
              </a:ext>
            </a:extLst>
          </p:cNvPr>
          <p:cNvSpPr>
            <a:spLocks noChangeArrowheads="1"/>
          </p:cNvSpPr>
          <p:nvPr/>
        </p:nvSpPr>
        <p:spPr bwMode="auto">
          <a:xfrm>
            <a:off x="14296804" y="8534046"/>
            <a:ext cx="154534" cy="115912"/>
          </a:xfrm>
          <a:custGeom>
            <a:avLst/>
            <a:gdLst>
              <a:gd name="T0" fmla="*/ 15 w 16"/>
              <a:gd name="T1" fmla="*/ 13 h 14"/>
              <a:gd name="T2" fmla="*/ 15 w 16"/>
              <a:gd name="T3" fmla="*/ 13 h 14"/>
              <a:gd name="T4" fmla="*/ 0 w 16"/>
              <a:gd name="T5" fmla="*/ 0 h 14"/>
              <a:gd name="T6" fmla="*/ 0 w 16"/>
              <a:gd name="T7" fmla="*/ 0 h 14"/>
              <a:gd name="T8" fmla="*/ 15 w 16"/>
              <a:gd name="T9" fmla="*/ 13 h 14"/>
            </a:gdLst>
            <a:ahLst/>
            <a:cxnLst>
              <a:cxn ang="0">
                <a:pos x="T0" y="T1"/>
              </a:cxn>
              <a:cxn ang="0">
                <a:pos x="T2" y="T3"/>
              </a:cxn>
              <a:cxn ang="0">
                <a:pos x="T4" y="T5"/>
              </a:cxn>
              <a:cxn ang="0">
                <a:pos x="T6" y="T7"/>
              </a:cxn>
              <a:cxn ang="0">
                <a:pos x="T8" y="T9"/>
              </a:cxn>
            </a:cxnLst>
            <a:rect l="0" t="0" r="r" b="b"/>
            <a:pathLst>
              <a:path w="16" h="14">
                <a:moveTo>
                  <a:pt x="15" y="13"/>
                </a:moveTo>
                <a:lnTo>
                  <a:pt x="15" y="13"/>
                </a:lnTo>
                <a:cubicBezTo>
                  <a:pt x="10" y="9"/>
                  <a:pt x="5" y="5"/>
                  <a:pt x="0" y="0"/>
                </a:cubicBezTo>
                <a:lnTo>
                  <a:pt x="0" y="0"/>
                </a:lnTo>
                <a:cubicBezTo>
                  <a:pt x="5" y="5"/>
                  <a:pt x="10" y="9"/>
                  <a:pt x="15" y="13"/>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 name="Rectangle 1">
            <a:extLst>
              <a:ext uri="{FF2B5EF4-FFF2-40B4-BE49-F238E27FC236}">
                <a16:creationId xmlns:a16="http://schemas.microsoft.com/office/drawing/2014/main" id="{D2C5C2D9-DAC3-0044-98DB-0AB4A3E2704B}"/>
              </a:ext>
            </a:extLst>
          </p:cNvPr>
          <p:cNvSpPr/>
          <p:nvPr/>
        </p:nvSpPr>
        <p:spPr>
          <a:xfrm>
            <a:off x="944594" y="2051373"/>
            <a:ext cx="4526385" cy="259311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800">
            <a:extLst>
              <a:ext uri="{FF2B5EF4-FFF2-40B4-BE49-F238E27FC236}">
                <a16:creationId xmlns:a16="http://schemas.microsoft.com/office/drawing/2014/main" id="{B7E4F080-6575-264B-97E4-C0F94BD3941B}"/>
              </a:ext>
            </a:extLst>
          </p:cNvPr>
          <p:cNvSpPr/>
          <p:nvPr/>
        </p:nvSpPr>
        <p:spPr>
          <a:xfrm>
            <a:off x="580999" y="2138276"/>
            <a:ext cx="5113305" cy="707886"/>
          </a:xfrm>
          <a:prstGeom prst="rect">
            <a:avLst/>
          </a:prstGeom>
        </p:spPr>
        <p:txBody>
          <a:bodyPr wrap="square">
            <a:spAutoFit/>
          </a:bodyPr>
          <a:lstStyle/>
          <a:p>
            <a:pPr algn="ctr"/>
            <a:r>
              <a:rPr lang="en-US" sz="4000" b="1" dirty="0">
                <a:solidFill>
                  <a:schemeClr val="tx2"/>
                </a:solidFill>
              </a:rPr>
              <a:t>Nombre de Usuario</a:t>
            </a:r>
            <a:endParaRPr lang="en-US" sz="4000" b="1" dirty="0">
              <a:solidFill>
                <a:schemeClr val="tx2"/>
              </a:solidFill>
              <a:latin typeface="Muli" pitchFamily="2" charset="77"/>
              <a:ea typeface="Lato" panose="020F0502020204030203" pitchFamily="34" charset="0"/>
              <a:cs typeface="Lato" panose="020F0502020204030203" pitchFamily="34" charset="0"/>
            </a:endParaRPr>
          </a:p>
        </p:txBody>
      </p:sp>
      <p:sp>
        <p:nvSpPr>
          <p:cNvPr id="89" name="TextBox 5">
            <a:extLst>
              <a:ext uri="{FF2B5EF4-FFF2-40B4-BE49-F238E27FC236}">
                <a16:creationId xmlns:a16="http://schemas.microsoft.com/office/drawing/2014/main" id="{1261B152-754F-DB4A-9648-206306A04605}"/>
              </a:ext>
            </a:extLst>
          </p:cNvPr>
          <p:cNvSpPr txBox="1"/>
          <p:nvPr/>
        </p:nvSpPr>
        <p:spPr>
          <a:xfrm>
            <a:off x="944593" y="393562"/>
            <a:ext cx="12985191" cy="1323439"/>
          </a:xfrm>
          <a:prstGeom prst="rect">
            <a:avLst/>
          </a:prstGeom>
          <a:noFill/>
          <a:ln>
            <a:noFill/>
          </a:ln>
        </p:spPr>
        <p:txBody>
          <a:bodyPr wrap="square" rtlCol="0">
            <a:spAutoFit/>
          </a:bodyPr>
          <a:lstStyle/>
          <a:p>
            <a:r>
              <a:rPr lang="en-US" sz="8000" dirty="0">
                <a:solidFill>
                  <a:schemeClr val="tx2"/>
                </a:solidFill>
              </a:rPr>
              <a:t>Palabras Claves para el Acceso</a:t>
            </a:r>
          </a:p>
        </p:txBody>
      </p:sp>
      <p:sp>
        <p:nvSpPr>
          <p:cNvPr id="18" name="Rectangle 794">
            <a:extLst>
              <a:ext uri="{FF2B5EF4-FFF2-40B4-BE49-F238E27FC236}">
                <a16:creationId xmlns:a16="http://schemas.microsoft.com/office/drawing/2014/main" id="{E9AE7268-3AB9-4F45-9431-7C43B77FBFDA}"/>
              </a:ext>
            </a:extLst>
          </p:cNvPr>
          <p:cNvSpPr/>
          <p:nvPr/>
        </p:nvSpPr>
        <p:spPr>
          <a:xfrm>
            <a:off x="1195079" y="3301913"/>
            <a:ext cx="6455378" cy="923330"/>
          </a:xfrm>
          <a:prstGeom prst="rect">
            <a:avLst/>
          </a:prstGeom>
        </p:spPr>
        <p:txBody>
          <a:bodyPr wrap="square">
            <a:spAutoFit/>
          </a:bodyPr>
          <a:lstStyle/>
          <a:p>
            <a:r>
              <a:rPr lang="en-US" sz="4800" b="1" dirty="0">
                <a:solidFill>
                  <a:schemeClr val="tx2"/>
                </a:solidFill>
              </a:rPr>
              <a:t>Contraseña</a:t>
            </a:r>
            <a:r>
              <a:rPr lang="en-US" sz="5400" b="1" dirty="0">
                <a:solidFill>
                  <a:schemeClr val="accent4"/>
                </a:solidFill>
              </a:rPr>
              <a:t> </a:t>
            </a:r>
          </a:p>
        </p:txBody>
      </p:sp>
      <p:sp>
        <p:nvSpPr>
          <p:cNvPr id="19" name="Rectangle 794">
            <a:extLst>
              <a:ext uri="{FF2B5EF4-FFF2-40B4-BE49-F238E27FC236}">
                <a16:creationId xmlns:a16="http://schemas.microsoft.com/office/drawing/2014/main" id="{5D5C2AEA-05FD-874D-A18A-3BEDA1216598}"/>
              </a:ext>
            </a:extLst>
          </p:cNvPr>
          <p:cNvSpPr/>
          <p:nvPr/>
        </p:nvSpPr>
        <p:spPr>
          <a:xfrm>
            <a:off x="13929785" y="9500515"/>
            <a:ext cx="6455378" cy="1015663"/>
          </a:xfrm>
          <a:prstGeom prst="rect">
            <a:avLst/>
          </a:prstGeom>
        </p:spPr>
        <p:txBody>
          <a:bodyPr wrap="square">
            <a:spAutoFit/>
          </a:bodyPr>
          <a:lstStyle/>
          <a:p>
            <a:r>
              <a:rPr lang="en-US" sz="6000" b="1" dirty="0">
                <a:solidFill>
                  <a:schemeClr val="tx2"/>
                </a:solidFill>
              </a:rPr>
              <a:t>Apps</a:t>
            </a:r>
            <a:r>
              <a:rPr lang="en-US" sz="6000" b="1" dirty="0">
                <a:solidFill>
                  <a:schemeClr val="accent4"/>
                </a:solidFill>
              </a:rPr>
              <a:t> </a:t>
            </a:r>
          </a:p>
        </p:txBody>
      </p:sp>
      <p:sp>
        <p:nvSpPr>
          <p:cNvPr id="22" name="Rectangle 794">
            <a:extLst>
              <a:ext uri="{FF2B5EF4-FFF2-40B4-BE49-F238E27FC236}">
                <a16:creationId xmlns:a16="http://schemas.microsoft.com/office/drawing/2014/main" id="{AC538A29-46A9-844B-AAF0-77E88C7E37FB}"/>
              </a:ext>
            </a:extLst>
          </p:cNvPr>
          <p:cNvSpPr/>
          <p:nvPr/>
        </p:nvSpPr>
        <p:spPr>
          <a:xfrm>
            <a:off x="14451338" y="6462323"/>
            <a:ext cx="6455378" cy="1938992"/>
          </a:xfrm>
          <a:prstGeom prst="rect">
            <a:avLst/>
          </a:prstGeom>
        </p:spPr>
        <p:txBody>
          <a:bodyPr wrap="square">
            <a:spAutoFit/>
          </a:bodyPr>
          <a:lstStyle/>
          <a:p>
            <a:r>
              <a:rPr lang="en-US" sz="6000" b="1">
                <a:solidFill>
                  <a:schemeClr val="tx2"/>
                </a:solidFill>
              </a:rPr>
              <a:t>Software</a:t>
            </a:r>
          </a:p>
          <a:p>
            <a:r>
              <a:rPr lang="en-US" sz="6000" b="1">
                <a:solidFill>
                  <a:schemeClr val="accent4"/>
                </a:solidFill>
              </a:rPr>
              <a:t>  </a:t>
            </a:r>
          </a:p>
        </p:txBody>
      </p:sp>
      <p:sp>
        <p:nvSpPr>
          <p:cNvPr id="24" name="Rectangle 794">
            <a:extLst>
              <a:ext uri="{FF2B5EF4-FFF2-40B4-BE49-F238E27FC236}">
                <a16:creationId xmlns:a16="http://schemas.microsoft.com/office/drawing/2014/main" id="{63F0A5E9-780E-7E4E-A777-F7DCBCF49782}"/>
              </a:ext>
            </a:extLst>
          </p:cNvPr>
          <p:cNvSpPr/>
          <p:nvPr/>
        </p:nvSpPr>
        <p:spPr>
          <a:xfrm>
            <a:off x="13411200" y="1933542"/>
            <a:ext cx="7673353" cy="2862322"/>
          </a:xfrm>
          <a:prstGeom prst="rect">
            <a:avLst/>
          </a:prstGeom>
        </p:spPr>
        <p:txBody>
          <a:bodyPr wrap="square">
            <a:spAutoFit/>
          </a:bodyPr>
          <a:lstStyle/>
          <a:p>
            <a:r>
              <a:rPr lang="en-US" sz="6000" b="1" dirty="0">
                <a:solidFill>
                  <a:schemeClr val="tx2"/>
                </a:solidFill>
              </a:rPr>
              <a:t>Sitio Web/Página Web</a:t>
            </a:r>
          </a:p>
          <a:p>
            <a:endParaRPr lang="en-US" sz="6000" b="1" dirty="0">
              <a:solidFill>
                <a:schemeClr val="accent4"/>
              </a:solidFill>
            </a:endParaRPr>
          </a:p>
          <a:p>
            <a:r>
              <a:rPr lang="en-US" sz="6000" b="1" dirty="0">
                <a:solidFill>
                  <a:schemeClr val="accent4"/>
                </a:solidFill>
              </a:rPr>
              <a:t>  </a:t>
            </a:r>
          </a:p>
        </p:txBody>
      </p:sp>
      <p:sp>
        <p:nvSpPr>
          <p:cNvPr id="3" name="TextBox 2">
            <a:extLst>
              <a:ext uri="{FF2B5EF4-FFF2-40B4-BE49-F238E27FC236}">
                <a16:creationId xmlns:a16="http://schemas.microsoft.com/office/drawing/2014/main" id="{6D158242-20FD-FC42-A916-ECA1A40DC03C}"/>
              </a:ext>
            </a:extLst>
          </p:cNvPr>
          <p:cNvSpPr txBox="1"/>
          <p:nvPr/>
        </p:nvSpPr>
        <p:spPr>
          <a:xfrm>
            <a:off x="6057899" y="3298381"/>
            <a:ext cx="14663059" cy="3046988"/>
          </a:xfrm>
          <a:prstGeom prst="rect">
            <a:avLst/>
          </a:prstGeom>
          <a:noFill/>
        </p:spPr>
        <p:txBody>
          <a:bodyPr wrap="square" rtlCol="0">
            <a:spAutoFit/>
          </a:bodyPr>
          <a:lstStyle/>
          <a:p>
            <a:r>
              <a:rPr lang="en-US" sz="4800" dirty="0">
                <a:solidFill>
                  <a:schemeClr val="tx2"/>
                </a:solidFill>
              </a:rPr>
              <a:t>Una página web es una </a:t>
            </a:r>
            <a:r>
              <a:rPr lang="en-US" sz="4800" dirty="0" err="1">
                <a:solidFill>
                  <a:schemeClr val="tx2"/>
                </a:solidFill>
              </a:rPr>
              <a:t>colección</a:t>
            </a:r>
            <a:r>
              <a:rPr lang="en-US" sz="4800" dirty="0">
                <a:solidFill>
                  <a:schemeClr val="tx2"/>
                </a:solidFill>
              </a:rPr>
              <a:t> </a:t>
            </a:r>
            <a:r>
              <a:rPr lang="en-US" sz="4800" dirty="0" err="1">
                <a:solidFill>
                  <a:schemeClr val="tx2"/>
                </a:solidFill>
              </a:rPr>
              <a:t>específica</a:t>
            </a:r>
            <a:r>
              <a:rPr lang="en-US" sz="4800" dirty="0">
                <a:solidFill>
                  <a:schemeClr val="tx2"/>
                </a:solidFill>
              </a:rPr>
              <a:t> de información </a:t>
            </a:r>
            <a:r>
              <a:rPr lang="en-US" sz="4800" dirty="0" err="1">
                <a:solidFill>
                  <a:schemeClr val="tx2"/>
                </a:solidFill>
              </a:rPr>
              <a:t>proporcionada</a:t>
            </a:r>
            <a:r>
              <a:rPr lang="en-US" sz="4800" dirty="0">
                <a:solidFill>
                  <a:schemeClr val="tx2"/>
                </a:solidFill>
              </a:rPr>
              <a:t> por un sitio web y que se le </a:t>
            </a:r>
            <a:r>
              <a:rPr lang="en-US" sz="4800" dirty="0" err="1">
                <a:solidFill>
                  <a:schemeClr val="tx2"/>
                </a:solidFill>
              </a:rPr>
              <a:t>muestra</a:t>
            </a:r>
            <a:r>
              <a:rPr lang="en-US" sz="4800" dirty="0">
                <a:solidFill>
                  <a:schemeClr val="tx2"/>
                </a:solidFill>
              </a:rPr>
              <a:t> en un </a:t>
            </a:r>
            <a:r>
              <a:rPr lang="en-US" sz="4800" dirty="0" err="1">
                <a:solidFill>
                  <a:schemeClr val="tx2"/>
                </a:solidFill>
              </a:rPr>
              <a:t>navegador</a:t>
            </a:r>
            <a:r>
              <a:rPr lang="en-US" sz="4800" dirty="0">
                <a:solidFill>
                  <a:schemeClr val="tx2"/>
                </a:solidFill>
              </a:rPr>
              <a:t> web. Imagine que las </a:t>
            </a:r>
            <a:r>
              <a:rPr lang="en-US" sz="4800" dirty="0" err="1">
                <a:solidFill>
                  <a:schemeClr val="tx2"/>
                </a:solidFill>
              </a:rPr>
              <a:t>páginas</a:t>
            </a:r>
            <a:r>
              <a:rPr lang="en-US" sz="4800" dirty="0">
                <a:solidFill>
                  <a:schemeClr val="tx2"/>
                </a:solidFill>
              </a:rPr>
              <a:t> web son las </a:t>
            </a:r>
            <a:r>
              <a:rPr lang="en-US" sz="4800" dirty="0" err="1">
                <a:solidFill>
                  <a:schemeClr val="tx2"/>
                </a:solidFill>
              </a:rPr>
              <a:t>páginas</a:t>
            </a:r>
            <a:r>
              <a:rPr lang="en-US" sz="4800" dirty="0">
                <a:solidFill>
                  <a:schemeClr val="tx2"/>
                </a:solidFill>
              </a:rPr>
              <a:t> de un </a:t>
            </a:r>
            <a:r>
              <a:rPr lang="en-US" sz="4800" dirty="0" err="1">
                <a:solidFill>
                  <a:schemeClr val="tx2"/>
                </a:solidFill>
              </a:rPr>
              <a:t>libro</a:t>
            </a:r>
            <a:r>
              <a:rPr lang="en-US" sz="4800" dirty="0">
                <a:solidFill>
                  <a:schemeClr val="tx2"/>
                </a:solidFill>
              </a:rPr>
              <a:t> y el sitio web es el </a:t>
            </a:r>
            <a:r>
              <a:rPr lang="en-US" sz="4800" dirty="0" err="1">
                <a:solidFill>
                  <a:schemeClr val="tx2"/>
                </a:solidFill>
              </a:rPr>
              <a:t>libro</a:t>
            </a:r>
            <a:r>
              <a:rPr lang="en-US" sz="4800" dirty="0">
                <a:solidFill>
                  <a:schemeClr val="tx2"/>
                </a:solidFill>
              </a:rPr>
              <a:t>.</a:t>
            </a:r>
          </a:p>
        </p:txBody>
      </p:sp>
      <p:sp>
        <p:nvSpPr>
          <p:cNvPr id="25" name="TextBox 24">
            <a:extLst>
              <a:ext uri="{FF2B5EF4-FFF2-40B4-BE49-F238E27FC236}">
                <a16:creationId xmlns:a16="http://schemas.microsoft.com/office/drawing/2014/main" id="{72E687E6-B26D-FF42-9E0B-B9E6706D3428}"/>
              </a:ext>
            </a:extLst>
          </p:cNvPr>
          <p:cNvSpPr txBox="1"/>
          <p:nvPr/>
        </p:nvSpPr>
        <p:spPr>
          <a:xfrm>
            <a:off x="2991555" y="7595096"/>
            <a:ext cx="14402052" cy="2308324"/>
          </a:xfrm>
          <a:prstGeom prst="rect">
            <a:avLst/>
          </a:prstGeom>
          <a:noFill/>
        </p:spPr>
        <p:txBody>
          <a:bodyPr wrap="square" rtlCol="0">
            <a:spAutoFit/>
          </a:bodyPr>
          <a:lstStyle/>
          <a:p>
            <a:r>
              <a:rPr lang="en-US" sz="4800" dirty="0">
                <a:solidFill>
                  <a:schemeClr val="tx2"/>
                </a:solidFill>
              </a:rPr>
              <a:t>El software puede ser los </a:t>
            </a:r>
            <a:r>
              <a:rPr lang="en-US" sz="4800" dirty="0" err="1">
                <a:solidFill>
                  <a:schemeClr val="tx2"/>
                </a:solidFill>
              </a:rPr>
              <a:t>programas</a:t>
            </a:r>
            <a:r>
              <a:rPr lang="en-US" sz="4800" dirty="0">
                <a:solidFill>
                  <a:schemeClr val="tx2"/>
                </a:solidFill>
              </a:rPr>
              <a:t>, </a:t>
            </a:r>
            <a:r>
              <a:rPr lang="en-US" sz="4800" dirty="0" err="1">
                <a:solidFill>
                  <a:schemeClr val="tx2"/>
                </a:solidFill>
              </a:rPr>
              <a:t>aplicaciones</a:t>
            </a:r>
            <a:r>
              <a:rPr lang="en-US" sz="4800" dirty="0">
                <a:solidFill>
                  <a:schemeClr val="tx2"/>
                </a:solidFill>
              </a:rPr>
              <a:t> (apps) e instrucciones de </a:t>
            </a:r>
            <a:r>
              <a:rPr lang="en-US" sz="4800" dirty="0" err="1">
                <a:solidFill>
                  <a:schemeClr val="tx2"/>
                </a:solidFill>
              </a:rPr>
              <a:t>funcionamiento</a:t>
            </a:r>
            <a:r>
              <a:rPr lang="en-US" sz="4800" dirty="0">
                <a:solidFill>
                  <a:schemeClr val="tx2"/>
                </a:solidFill>
              </a:rPr>
              <a:t> para la </a:t>
            </a:r>
            <a:r>
              <a:rPr lang="en-US" sz="4800" dirty="0" err="1">
                <a:solidFill>
                  <a:schemeClr val="tx2"/>
                </a:solidFill>
              </a:rPr>
              <a:t>computadora</a:t>
            </a:r>
            <a:r>
              <a:rPr lang="en-US" sz="4800" dirty="0">
                <a:solidFill>
                  <a:schemeClr val="tx2"/>
                </a:solidFill>
              </a:rPr>
              <a:t> (o hardware).</a:t>
            </a:r>
          </a:p>
        </p:txBody>
      </p:sp>
      <p:sp>
        <p:nvSpPr>
          <p:cNvPr id="26" name="TextBox 25">
            <a:extLst>
              <a:ext uri="{FF2B5EF4-FFF2-40B4-BE49-F238E27FC236}">
                <a16:creationId xmlns:a16="http://schemas.microsoft.com/office/drawing/2014/main" id="{9015D89E-98B2-2A42-B9C4-428DE38CB523}"/>
              </a:ext>
            </a:extLst>
          </p:cNvPr>
          <p:cNvSpPr txBox="1"/>
          <p:nvPr/>
        </p:nvSpPr>
        <p:spPr>
          <a:xfrm>
            <a:off x="802439" y="10646549"/>
            <a:ext cx="17435814" cy="2800767"/>
          </a:xfrm>
          <a:prstGeom prst="rect">
            <a:avLst/>
          </a:prstGeom>
          <a:noFill/>
        </p:spPr>
        <p:txBody>
          <a:bodyPr wrap="square" rtlCol="0">
            <a:spAutoFit/>
          </a:bodyPr>
          <a:lstStyle/>
          <a:p>
            <a:r>
              <a:rPr lang="en-US" sz="4400" dirty="0">
                <a:solidFill>
                  <a:schemeClr val="tx2"/>
                </a:solidFill>
              </a:rPr>
              <a:t>Apps es la forma </a:t>
            </a:r>
            <a:r>
              <a:rPr lang="en-US" sz="4400" dirty="0" err="1">
                <a:solidFill>
                  <a:schemeClr val="tx2"/>
                </a:solidFill>
              </a:rPr>
              <a:t>abreviada</a:t>
            </a:r>
            <a:r>
              <a:rPr lang="en-US" sz="4400" dirty="0">
                <a:solidFill>
                  <a:schemeClr val="tx2"/>
                </a:solidFill>
              </a:rPr>
              <a:t> para "aplicación", que es lo mismo que un programa de software. Se </a:t>
            </a:r>
            <a:r>
              <a:rPr lang="en-US" sz="4400" dirty="0" err="1">
                <a:solidFill>
                  <a:schemeClr val="tx2"/>
                </a:solidFill>
              </a:rPr>
              <a:t>utiliza</a:t>
            </a:r>
            <a:r>
              <a:rPr lang="en-US" sz="4400" dirty="0">
                <a:solidFill>
                  <a:schemeClr val="tx2"/>
                </a:solidFill>
              </a:rPr>
              <a:t> con mayor </a:t>
            </a:r>
            <a:r>
              <a:rPr lang="en-US" sz="4400" dirty="0" err="1">
                <a:solidFill>
                  <a:schemeClr val="tx2"/>
                </a:solidFill>
              </a:rPr>
              <a:t>frecuencia</a:t>
            </a:r>
            <a:r>
              <a:rPr lang="en-US" sz="4400" dirty="0">
                <a:solidFill>
                  <a:schemeClr val="tx2"/>
                </a:solidFill>
              </a:rPr>
              <a:t> para </a:t>
            </a:r>
            <a:r>
              <a:rPr lang="en-US" sz="4400" dirty="0" err="1">
                <a:solidFill>
                  <a:schemeClr val="tx2"/>
                </a:solidFill>
              </a:rPr>
              <a:t>describir</a:t>
            </a:r>
            <a:r>
              <a:rPr lang="en-US" sz="4400" dirty="0">
                <a:solidFill>
                  <a:schemeClr val="tx2"/>
                </a:solidFill>
              </a:rPr>
              <a:t> </a:t>
            </a:r>
            <a:r>
              <a:rPr lang="en-US" sz="4400" dirty="0" err="1">
                <a:solidFill>
                  <a:schemeClr val="tx2"/>
                </a:solidFill>
              </a:rPr>
              <a:t>programas</a:t>
            </a:r>
            <a:r>
              <a:rPr lang="en-US" sz="4400" dirty="0">
                <a:solidFill>
                  <a:schemeClr val="tx2"/>
                </a:solidFill>
              </a:rPr>
              <a:t> para dispositivos </a:t>
            </a:r>
            <a:r>
              <a:rPr lang="en-US" sz="4400" dirty="0" err="1">
                <a:solidFill>
                  <a:schemeClr val="tx2"/>
                </a:solidFill>
              </a:rPr>
              <a:t>móviles</a:t>
            </a:r>
            <a:r>
              <a:rPr lang="en-US" sz="4400" dirty="0">
                <a:solidFill>
                  <a:schemeClr val="tx2"/>
                </a:solidFill>
              </a:rPr>
              <a:t>, como </a:t>
            </a:r>
            <a:r>
              <a:rPr lang="en-US" sz="4400" dirty="0" err="1">
                <a:solidFill>
                  <a:schemeClr val="tx2"/>
                </a:solidFill>
              </a:rPr>
              <a:t>teléfonos</a:t>
            </a:r>
            <a:r>
              <a:rPr lang="en-US" sz="4400" dirty="0">
                <a:solidFill>
                  <a:schemeClr val="tx2"/>
                </a:solidFill>
              </a:rPr>
              <a:t> </a:t>
            </a:r>
            <a:r>
              <a:rPr lang="en-US" sz="4400" dirty="0" err="1">
                <a:solidFill>
                  <a:schemeClr val="tx2"/>
                </a:solidFill>
              </a:rPr>
              <a:t>inteligentes</a:t>
            </a:r>
            <a:r>
              <a:rPr lang="en-US" sz="4400" dirty="0">
                <a:solidFill>
                  <a:schemeClr val="tx2"/>
                </a:solidFill>
              </a:rPr>
              <a:t> y </a:t>
            </a:r>
          </a:p>
          <a:p>
            <a:r>
              <a:rPr lang="en-US" sz="4400" dirty="0" err="1">
                <a:solidFill>
                  <a:schemeClr val="tx2"/>
                </a:solidFill>
              </a:rPr>
              <a:t>tabletas</a:t>
            </a:r>
            <a:r>
              <a:rPr lang="en-US" sz="4400" dirty="0">
                <a:solidFill>
                  <a:schemeClr val="tx2"/>
                </a:solidFill>
              </a:rPr>
              <a:t>.</a:t>
            </a:r>
          </a:p>
        </p:txBody>
      </p:sp>
      <p:sp>
        <p:nvSpPr>
          <p:cNvPr id="27" name="Elipse 47">
            <a:extLst>
              <a:ext uri="{FF2B5EF4-FFF2-40B4-BE49-F238E27FC236}">
                <a16:creationId xmlns:a16="http://schemas.microsoft.com/office/drawing/2014/main" id="{95991B54-D25F-064E-98AC-CF130E2322B5}"/>
              </a:ext>
            </a:extLst>
          </p:cNvPr>
          <p:cNvSpPr/>
          <p:nvPr/>
        </p:nvSpPr>
        <p:spPr>
          <a:xfrm>
            <a:off x="20779424" y="2653874"/>
            <a:ext cx="3058911" cy="3058911"/>
          </a:xfrm>
          <a:prstGeom prst="ellipse">
            <a:avLst/>
          </a:prstGeom>
          <a:solidFill>
            <a:schemeClr val="accent1">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28" name="Elipse 47">
            <a:extLst>
              <a:ext uri="{FF2B5EF4-FFF2-40B4-BE49-F238E27FC236}">
                <a16:creationId xmlns:a16="http://schemas.microsoft.com/office/drawing/2014/main" id="{273B9244-286A-4145-B719-D6567615500B}"/>
              </a:ext>
            </a:extLst>
          </p:cNvPr>
          <p:cNvSpPr/>
          <p:nvPr/>
        </p:nvSpPr>
        <p:spPr>
          <a:xfrm>
            <a:off x="18518169" y="6654472"/>
            <a:ext cx="3058911" cy="30589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29" name="Elipse 47">
            <a:extLst>
              <a:ext uri="{FF2B5EF4-FFF2-40B4-BE49-F238E27FC236}">
                <a16:creationId xmlns:a16="http://schemas.microsoft.com/office/drawing/2014/main" id="{D8FAE142-E3C6-BD4A-9DEE-E984FC89EA01}"/>
              </a:ext>
            </a:extLst>
          </p:cNvPr>
          <p:cNvSpPr/>
          <p:nvPr/>
        </p:nvSpPr>
        <p:spPr>
          <a:xfrm>
            <a:off x="17031155" y="10054405"/>
            <a:ext cx="3354008" cy="305891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pic>
        <p:nvPicPr>
          <p:cNvPr id="5" name="Graphic 4" descr="Internet">
            <a:extLst>
              <a:ext uri="{FF2B5EF4-FFF2-40B4-BE49-F238E27FC236}">
                <a16:creationId xmlns:a16="http://schemas.microsoft.com/office/drawing/2014/main" id="{32B4E4DD-EED6-DC42-863E-F04A9BFE209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084553" y="2922485"/>
            <a:ext cx="2390188" cy="2390188"/>
          </a:xfrm>
          <a:prstGeom prst="rect">
            <a:avLst/>
          </a:prstGeom>
        </p:spPr>
      </p:pic>
      <p:pic>
        <p:nvPicPr>
          <p:cNvPr id="7" name="Graphic 6" descr="Internet Of Things">
            <a:extLst>
              <a:ext uri="{FF2B5EF4-FFF2-40B4-BE49-F238E27FC236}">
                <a16:creationId xmlns:a16="http://schemas.microsoft.com/office/drawing/2014/main" id="{1B9ADEA8-1FEB-C642-8919-7112BAD4978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9050723" y="7024024"/>
            <a:ext cx="1993801" cy="1993801"/>
          </a:xfrm>
          <a:prstGeom prst="rect">
            <a:avLst/>
          </a:prstGeom>
        </p:spPr>
      </p:pic>
      <p:pic>
        <p:nvPicPr>
          <p:cNvPr id="9" name="Graphic 8" descr="Selfie">
            <a:extLst>
              <a:ext uri="{FF2B5EF4-FFF2-40B4-BE49-F238E27FC236}">
                <a16:creationId xmlns:a16="http://schemas.microsoft.com/office/drawing/2014/main" id="{D4EE8065-7963-DE49-A3A4-1AEF7488F2A2}"/>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7031155" y="10433926"/>
            <a:ext cx="2187157" cy="2187157"/>
          </a:xfrm>
          <a:prstGeom prst="rect">
            <a:avLst/>
          </a:prstGeom>
        </p:spPr>
      </p:pic>
      <p:pic>
        <p:nvPicPr>
          <p:cNvPr id="30" name="Picture 29">
            <a:extLst>
              <a:ext uri="{FF2B5EF4-FFF2-40B4-BE49-F238E27FC236}">
                <a16:creationId xmlns:a16="http://schemas.microsoft.com/office/drawing/2014/main" id="{3006F8DD-A77A-F143-939C-8D3688F3101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Tree>
    <p:extLst>
      <p:ext uri="{BB962C8B-B14F-4D97-AF65-F5344CB8AC3E}">
        <p14:creationId xmlns:p14="http://schemas.microsoft.com/office/powerpoint/2010/main" val="3335474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2285954" y="337061"/>
            <a:ext cx="20277241" cy="1569660"/>
          </a:xfrm>
          <a:prstGeom prst="rect">
            <a:avLst/>
          </a:prstGeom>
          <a:noFill/>
          <a:ln>
            <a:noFill/>
          </a:ln>
        </p:spPr>
        <p:txBody>
          <a:bodyPr wrap="square" rtlCol="0">
            <a:spAutoFit/>
          </a:bodyPr>
          <a:lstStyle/>
          <a:p>
            <a:pPr algn="ct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Unas Palabras Acerca de HIPAA</a:t>
            </a:r>
          </a:p>
        </p:txBody>
      </p:sp>
      <p:sp>
        <p:nvSpPr>
          <p:cNvPr id="4" name="Rectangle 3">
            <a:extLst>
              <a:ext uri="{FF2B5EF4-FFF2-40B4-BE49-F238E27FC236}">
                <a16:creationId xmlns:a16="http://schemas.microsoft.com/office/drawing/2014/main" id="{BD21FE8D-7EA8-774C-A72C-C03E45D88588}"/>
              </a:ext>
            </a:extLst>
          </p:cNvPr>
          <p:cNvSpPr/>
          <p:nvPr/>
        </p:nvSpPr>
        <p:spPr>
          <a:xfrm>
            <a:off x="0" y="2243784"/>
            <a:ext cx="25143395" cy="1323439"/>
          </a:xfrm>
          <a:prstGeom prst="rect">
            <a:avLst/>
          </a:prstGeom>
        </p:spPr>
        <p:txBody>
          <a:bodyPr wrap="square">
            <a:spAutoFit/>
          </a:bodyPr>
          <a:lstStyle/>
          <a:p>
            <a:r>
              <a:rPr lang="en-US" sz="8000" dirty="0"/>
              <a:t>Ley de </a:t>
            </a:r>
            <a:r>
              <a:rPr lang="en-US" sz="8000" dirty="0" err="1"/>
              <a:t>Responsabilidad</a:t>
            </a:r>
            <a:r>
              <a:rPr lang="en-US" sz="8000" dirty="0"/>
              <a:t> y </a:t>
            </a:r>
            <a:r>
              <a:rPr lang="en-US" sz="8000" dirty="0" err="1"/>
              <a:t>Portabilidad</a:t>
            </a:r>
            <a:r>
              <a:rPr lang="en-US" sz="8000" dirty="0"/>
              <a:t> del Seguro de Salud</a:t>
            </a:r>
          </a:p>
        </p:txBody>
      </p:sp>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
        <p:nvSpPr>
          <p:cNvPr id="10" name="TextBox 9">
            <a:extLst>
              <a:ext uri="{FF2B5EF4-FFF2-40B4-BE49-F238E27FC236}">
                <a16:creationId xmlns:a16="http://schemas.microsoft.com/office/drawing/2014/main" id="{BF3B9078-B148-574C-BE29-66192F1050D6}"/>
              </a:ext>
            </a:extLst>
          </p:cNvPr>
          <p:cNvSpPr txBox="1"/>
          <p:nvPr/>
        </p:nvSpPr>
        <p:spPr>
          <a:xfrm>
            <a:off x="806481" y="4172780"/>
            <a:ext cx="22701978" cy="7478970"/>
          </a:xfrm>
          <a:prstGeom prst="rect">
            <a:avLst/>
          </a:prstGeom>
          <a:noFill/>
        </p:spPr>
        <p:txBody>
          <a:bodyPr wrap="square" rtlCol="0">
            <a:spAutoFit/>
          </a:bodyPr>
          <a:lstStyle/>
          <a:p>
            <a:pPr marL="685800" indent="-685800">
              <a:buFont typeface="Arial" panose="020B0604020202020204" pitchFamily="34" charset="0"/>
              <a:buChar char="•"/>
            </a:pPr>
            <a:r>
              <a:rPr lang="en-US" sz="4800" dirty="0">
                <a:solidFill>
                  <a:schemeClr val="tx2"/>
                </a:solidFill>
              </a:rPr>
              <a:t>HIPAA es la ley acerca de la </a:t>
            </a:r>
            <a:r>
              <a:rPr lang="en-US" sz="4800" b="1" dirty="0">
                <a:solidFill>
                  <a:schemeClr val="tx2"/>
                </a:solidFill>
              </a:rPr>
              <a:t>información de salud</a:t>
            </a:r>
            <a:r>
              <a:rPr lang="en-US" sz="4800" dirty="0">
                <a:solidFill>
                  <a:schemeClr val="tx2"/>
                </a:solidFill>
              </a:rPr>
              <a:t>. </a:t>
            </a:r>
          </a:p>
          <a:p>
            <a:pPr marL="685800" indent="-685800">
              <a:buFont typeface="Arial" panose="020B0604020202020204" pitchFamily="34" charset="0"/>
              <a:buChar char="•"/>
            </a:pPr>
            <a:r>
              <a:rPr lang="en-US" sz="4800" dirty="0">
                <a:solidFill>
                  <a:schemeClr val="tx2"/>
                </a:solidFill>
              </a:rPr>
              <a:t>HIPAA </a:t>
            </a:r>
            <a:r>
              <a:rPr lang="en-US" sz="4800" dirty="0" err="1">
                <a:solidFill>
                  <a:schemeClr val="tx2"/>
                </a:solidFill>
              </a:rPr>
              <a:t>crea</a:t>
            </a:r>
            <a:r>
              <a:rPr lang="en-US" sz="4800" dirty="0">
                <a:solidFill>
                  <a:schemeClr val="tx2"/>
                </a:solidFill>
              </a:rPr>
              <a:t> </a:t>
            </a:r>
            <a:r>
              <a:rPr lang="en-US" sz="4800" dirty="0" err="1">
                <a:solidFill>
                  <a:schemeClr val="tx2"/>
                </a:solidFill>
              </a:rPr>
              <a:t>reglas</a:t>
            </a:r>
            <a:r>
              <a:rPr lang="en-US" sz="4800" dirty="0">
                <a:solidFill>
                  <a:schemeClr val="tx2"/>
                </a:solidFill>
              </a:rPr>
              <a:t> sobre las </a:t>
            </a:r>
            <a:r>
              <a:rPr lang="en-US" sz="4800" dirty="0" err="1">
                <a:solidFill>
                  <a:schemeClr val="tx2"/>
                </a:solidFill>
              </a:rPr>
              <a:t>formas</a:t>
            </a:r>
            <a:r>
              <a:rPr lang="en-US" sz="4800" dirty="0">
                <a:solidFill>
                  <a:schemeClr val="tx2"/>
                </a:solidFill>
              </a:rPr>
              <a:t> en que la </a:t>
            </a:r>
            <a:r>
              <a:rPr lang="en-US" sz="4800" b="1" dirty="0">
                <a:solidFill>
                  <a:schemeClr val="tx2"/>
                </a:solidFill>
              </a:rPr>
              <a:t>información</a:t>
            </a:r>
            <a:r>
              <a:rPr lang="en-US" sz="4800" dirty="0">
                <a:solidFill>
                  <a:schemeClr val="tx2"/>
                </a:solidFill>
              </a:rPr>
              <a:t> </a:t>
            </a:r>
            <a:r>
              <a:rPr lang="en-US" sz="4800" b="1" dirty="0">
                <a:solidFill>
                  <a:schemeClr val="tx2"/>
                </a:solidFill>
              </a:rPr>
              <a:t>de</a:t>
            </a:r>
            <a:r>
              <a:rPr lang="en-US" sz="4800" dirty="0">
                <a:solidFill>
                  <a:schemeClr val="tx2"/>
                </a:solidFill>
              </a:rPr>
              <a:t> </a:t>
            </a:r>
            <a:r>
              <a:rPr lang="en-US" sz="4800" b="1" dirty="0">
                <a:solidFill>
                  <a:schemeClr val="tx2"/>
                </a:solidFill>
              </a:rPr>
              <a:t>salud</a:t>
            </a:r>
            <a:r>
              <a:rPr lang="en-US" sz="4800" dirty="0">
                <a:solidFill>
                  <a:schemeClr val="tx2"/>
                </a:solidFill>
              </a:rPr>
              <a:t> </a:t>
            </a:r>
            <a:r>
              <a:rPr lang="en-US" sz="4800" b="1" dirty="0" err="1">
                <a:solidFill>
                  <a:schemeClr val="tx2"/>
                </a:solidFill>
              </a:rPr>
              <a:t>privada</a:t>
            </a:r>
            <a:r>
              <a:rPr lang="en-US" sz="4800" dirty="0">
                <a:solidFill>
                  <a:schemeClr val="tx2"/>
                </a:solidFill>
              </a:rPr>
              <a:t> </a:t>
            </a:r>
            <a:r>
              <a:rPr lang="en-US" sz="4800" b="1" dirty="0">
                <a:solidFill>
                  <a:schemeClr val="tx2"/>
                </a:solidFill>
              </a:rPr>
              <a:t>y</a:t>
            </a:r>
            <a:r>
              <a:rPr lang="en-US" sz="4800" dirty="0">
                <a:solidFill>
                  <a:schemeClr val="tx2"/>
                </a:solidFill>
              </a:rPr>
              <a:t> </a:t>
            </a:r>
            <a:r>
              <a:rPr lang="en-US" sz="4800" b="1" dirty="0" err="1">
                <a:solidFill>
                  <a:schemeClr val="tx2"/>
                </a:solidFill>
              </a:rPr>
              <a:t>protegida</a:t>
            </a:r>
            <a:r>
              <a:rPr lang="en-US" sz="4800" dirty="0">
                <a:solidFill>
                  <a:schemeClr val="tx2"/>
                </a:solidFill>
              </a:rPr>
              <a:t> (a veces llamada “PHI”) puede ser </a:t>
            </a:r>
            <a:r>
              <a:rPr lang="en-US" sz="4800" dirty="0" err="1">
                <a:solidFill>
                  <a:schemeClr val="tx2"/>
                </a:solidFill>
              </a:rPr>
              <a:t>compartida</a:t>
            </a:r>
            <a:r>
              <a:rPr lang="en-US" sz="4800" dirty="0">
                <a:solidFill>
                  <a:schemeClr val="tx2"/>
                </a:solidFill>
              </a:rPr>
              <a:t>, </a:t>
            </a:r>
            <a:r>
              <a:rPr lang="en-US" sz="4800" dirty="0" err="1">
                <a:solidFill>
                  <a:schemeClr val="tx2"/>
                </a:solidFill>
              </a:rPr>
              <a:t>almacenada</a:t>
            </a:r>
            <a:r>
              <a:rPr lang="en-US" sz="4800" dirty="0">
                <a:solidFill>
                  <a:schemeClr val="tx2"/>
                </a:solidFill>
              </a:rPr>
              <a:t> y </a:t>
            </a:r>
            <a:r>
              <a:rPr lang="en-US" sz="4800" dirty="0" err="1">
                <a:solidFill>
                  <a:schemeClr val="tx2"/>
                </a:solidFill>
              </a:rPr>
              <a:t>utilizada</a:t>
            </a:r>
            <a:r>
              <a:rPr lang="en-US" sz="4800" dirty="0">
                <a:solidFill>
                  <a:schemeClr val="tx2"/>
                </a:solidFill>
              </a:rPr>
              <a:t> por cualquier persona que no sea la persona a quien se refiere. </a:t>
            </a:r>
          </a:p>
          <a:p>
            <a:pPr marL="685800" indent="-685800">
              <a:buFont typeface="Arial" panose="020B0604020202020204" pitchFamily="34" charset="0"/>
              <a:buChar char="•"/>
            </a:pPr>
            <a:r>
              <a:rPr lang="en-US" sz="4800" dirty="0">
                <a:solidFill>
                  <a:schemeClr val="tx2"/>
                </a:solidFill>
              </a:rPr>
              <a:t>La mayor parte de </a:t>
            </a:r>
            <a:r>
              <a:rPr lang="en-US" sz="4800" b="1" dirty="0">
                <a:solidFill>
                  <a:schemeClr val="tx2"/>
                </a:solidFill>
              </a:rPr>
              <a:t>su</a:t>
            </a:r>
            <a:r>
              <a:rPr lang="en-US" sz="4800" dirty="0">
                <a:solidFill>
                  <a:schemeClr val="tx2"/>
                </a:solidFill>
              </a:rPr>
              <a:t> </a:t>
            </a:r>
            <a:r>
              <a:rPr lang="en-US" sz="4800" b="1" dirty="0">
                <a:solidFill>
                  <a:schemeClr val="tx2"/>
                </a:solidFill>
              </a:rPr>
              <a:t>información</a:t>
            </a:r>
            <a:r>
              <a:rPr lang="en-US" sz="4800" dirty="0">
                <a:solidFill>
                  <a:schemeClr val="tx2"/>
                </a:solidFill>
              </a:rPr>
              <a:t> </a:t>
            </a:r>
            <a:r>
              <a:rPr lang="en-US" sz="4800" b="1" dirty="0">
                <a:solidFill>
                  <a:schemeClr val="tx2"/>
                </a:solidFill>
              </a:rPr>
              <a:t>médica</a:t>
            </a:r>
            <a:r>
              <a:rPr lang="en-US" sz="4800" dirty="0">
                <a:solidFill>
                  <a:schemeClr val="tx2"/>
                </a:solidFill>
              </a:rPr>
              <a:t> está </a:t>
            </a:r>
            <a:r>
              <a:rPr lang="en-US" sz="4800" dirty="0" err="1">
                <a:solidFill>
                  <a:schemeClr val="tx2"/>
                </a:solidFill>
              </a:rPr>
              <a:t>protegida</a:t>
            </a:r>
            <a:r>
              <a:rPr lang="en-US" sz="4800" dirty="0">
                <a:solidFill>
                  <a:schemeClr val="tx2"/>
                </a:solidFill>
              </a:rPr>
              <a:t> por HIPAA, </a:t>
            </a:r>
            <a:r>
              <a:rPr lang="en-US" sz="4800" dirty="0" err="1">
                <a:solidFill>
                  <a:schemeClr val="tx2"/>
                </a:solidFill>
              </a:rPr>
              <a:t>incluida</a:t>
            </a:r>
            <a:r>
              <a:rPr lang="en-US" sz="4800" dirty="0">
                <a:solidFill>
                  <a:schemeClr val="tx2"/>
                </a:solidFill>
              </a:rPr>
              <a:t> toda la </a:t>
            </a:r>
            <a:r>
              <a:rPr lang="en-US" sz="4800" b="1" dirty="0">
                <a:solidFill>
                  <a:schemeClr val="tx2"/>
                </a:solidFill>
              </a:rPr>
              <a:t>información</a:t>
            </a:r>
            <a:r>
              <a:rPr lang="en-US" sz="4800" dirty="0">
                <a:solidFill>
                  <a:schemeClr val="tx2"/>
                </a:solidFill>
              </a:rPr>
              <a:t> </a:t>
            </a:r>
            <a:r>
              <a:rPr lang="en-US" sz="4800" b="1" dirty="0">
                <a:solidFill>
                  <a:schemeClr val="tx2"/>
                </a:solidFill>
              </a:rPr>
              <a:t>personal</a:t>
            </a:r>
            <a:r>
              <a:rPr lang="en-US" sz="4800" dirty="0">
                <a:solidFill>
                  <a:schemeClr val="tx2"/>
                </a:solidFill>
              </a:rPr>
              <a:t> que podría </a:t>
            </a:r>
            <a:r>
              <a:rPr lang="en-US" sz="4800" dirty="0" err="1">
                <a:solidFill>
                  <a:schemeClr val="tx2"/>
                </a:solidFill>
              </a:rPr>
              <a:t>usarse</a:t>
            </a:r>
            <a:r>
              <a:rPr lang="en-US" sz="4800" dirty="0">
                <a:solidFill>
                  <a:schemeClr val="tx2"/>
                </a:solidFill>
              </a:rPr>
              <a:t> para </a:t>
            </a:r>
            <a:r>
              <a:rPr lang="en-US" sz="4800" dirty="0" err="1">
                <a:solidFill>
                  <a:schemeClr val="tx2"/>
                </a:solidFill>
              </a:rPr>
              <a:t>identificarlo</a:t>
            </a:r>
            <a:r>
              <a:rPr lang="en-US" sz="4800" dirty="0">
                <a:solidFill>
                  <a:schemeClr val="tx2"/>
                </a:solidFill>
              </a:rPr>
              <a:t>, como: su </a:t>
            </a:r>
            <a:r>
              <a:rPr lang="en-US" sz="4800" dirty="0" err="1">
                <a:solidFill>
                  <a:schemeClr val="tx2"/>
                </a:solidFill>
              </a:rPr>
              <a:t>historial</a:t>
            </a:r>
            <a:r>
              <a:rPr lang="en-US" sz="4800" dirty="0">
                <a:solidFill>
                  <a:schemeClr val="tx2"/>
                </a:solidFill>
              </a:rPr>
              <a:t> médico anterior, su estado de salud o su información de </a:t>
            </a:r>
            <a:r>
              <a:rPr lang="en-US" sz="4800" dirty="0" err="1">
                <a:solidFill>
                  <a:schemeClr val="tx2"/>
                </a:solidFill>
              </a:rPr>
              <a:t>pago</a:t>
            </a:r>
            <a:r>
              <a:rPr lang="en-US" sz="4800" dirty="0">
                <a:solidFill>
                  <a:schemeClr val="tx2"/>
                </a:solidFill>
              </a:rPr>
              <a:t>.</a:t>
            </a:r>
          </a:p>
          <a:p>
            <a:pPr marL="685800" indent="-685800">
              <a:buFont typeface="Arial" panose="020B0604020202020204" pitchFamily="34" charset="0"/>
              <a:buChar char="•"/>
            </a:pPr>
            <a:r>
              <a:rPr lang="en-US" sz="4800" dirty="0">
                <a:solidFill>
                  <a:schemeClr val="tx2"/>
                </a:solidFill>
              </a:rPr>
              <a:t>HIPAA no protege la información de salud que no se vincula </a:t>
            </a:r>
            <a:r>
              <a:rPr lang="en-US" sz="4800" dirty="0" err="1">
                <a:solidFill>
                  <a:schemeClr val="tx2"/>
                </a:solidFill>
              </a:rPr>
              <a:t>explícitamente</a:t>
            </a:r>
            <a:r>
              <a:rPr lang="en-US" sz="4800" dirty="0">
                <a:solidFill>
                  <a:schemeClr val="tx2"/>
                </a:solidFill>
              </a:rPr>
              <a:t> con usted. Esto </a:t>
            </a:r>
            <a:r>
              <a:rPr lang="en-US" sz="4800" dirty="0" err="1">
                <a:solidFill>
                  <a:schemeClr val="tx2"/>
                </a:solidFill>
              </a:rPr>
              <a:t>significa</a:t>
            </a:r>
            <a:r>
              <a:rPr lang="en-US" sz="4800" dirty="0">
                <a:solidFill>
                  <a:schemeClr val="tx2"/>
                </a:solidFill>
              </a:rPr>
              <a:t> que cualquier </a:t>
            </a:r>
            <a:r>
              <a:rPr lang="en-US" sz="4800" dirty="0" err="1">
                <a:solidFill>
                  <a:schemeClr val="tx2"/>
                </a:solidFill>
              </a:rPr>
              <a:t>dato</a:t>
            </a:r>
            <a:r>
              <a:rPr lang="en-US" sz="4800" dirty="0">
                <a:solidFill>
                  <a:schemeClr val="tx2"/>
                </a:solidFill>
              </a:rPr>
              <a:t> de salud que sea más o menos </a:t>
            </a:r>
            <a:r>
              <a:rPr lang="en-US" sz="4800" dirty="0" err="1">
                <a:solidFill>
                  <a:schemeClr val="tx2"/>
                </a:solidFill>
              </a:rPr>
              <a:t>anónimo</a:t>
            </a:r>
            <a:r>
              <a:rPr lang="en-US" sz="4800" dirty="0">
                <a:solidFill>
                  <a:schemeClr val="tx2"/>
                </a:solidFill>
              </a:rPr>
              <a:t> se puede </a:t>
            </a:r>
            <a:r>
              <a:rPr lang="en-US" sz="4800" dirty="0" err="1">
                <a:solidFill>
                  <a:schemeClr val="tx2"/>
                </a:solidFill>
              </a:rPr>
              <a:t>agregar</a:t>
            </a:r>
            <a:r>
              <a:rPr lang="en-US" sz="4800" dirty="0">
                <a:solidFill>
                  <a:schemeClr val="tx2"/>
                </a:solidFill>
              </a:rPr>
              <a:t> a las bases de datos </a:t>
            </a:r>
            <a:r>
              <a:rPr lang="en-US" sz="4800" dirty="0" err="1">
                <a:solidFill>
                  <a:schemeClr val="tx2"/>
                </a:solidFill>
              </a:rPr>
              <a:t>médicas</a:t>
            </a:r>
            <a:r>
              <a:rPr lang="en-US" sz="4800" dirty="0">
                <a:solidFill>
                  <a:schemeClr val="tx2"/>
                </a:solidFill>
              </a:rPr>
              <a:t>.</a:t>
            </a:r>
            <a:endParaRPr lang="en-US" sz="4800" dirty="0"/>
          </a:p>
        </p:txBody>
      </p:sp>
    </p:spTree>
    <p:extLst>
      <p:ext uri="{BB962C8B-B14F-4D97-AF65-F5344CB8AC3E}">
        <p14:creationId xmlns:p14="http://schemas.microsoft.com/office/powerpoint/2010/main" val="1263367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683489" y="314324"/>
            <a:ext cx="24715797" cy="1446550"/>
          </a:xfrm>
          <a:prstGeom prst="rect">
            <a:avLst/>
          </a:prstGeom>
          <a:noFill/>
          <a:ln>
            <a:noFill/>
          </a:ln>
        </p:spPr>
        <p:txBody>
          <a:bodyPr wrap="square" rtlCol="0">
            <a:spAutoFit/>
          </a:bodyPr>
          <a:lstStyle/>
          <a:p>
            <a:pPr algn="ctr"/>
            <a:r>
              <a:rPr lang="en-US" sz="88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Durante una Emergencia de Salud Pública (PHE)</a:t>
            </a:r>
          </a:p>
        </p:txBody>
      </p:sp>
      <p:sp>
        <p:nvSpPr>
          <p:cNvPr id="19" name="Elipse 18">
            <a:extLst>
              <a:ext uri="{FF2B5EF4-FFF2-40B4-BE49-F238E27FC236}">
                <a16:creationId xmlns:a16="http://schemas.microsoft.com/office/drawing/2014/main" id="{99153F66-3473-6A48-B3EB-636C8CAD76D2}"/>
              </a:ext>
            </a:extLst>
          </p:cNvPr>
          <p:cNvSpPr/>
          <p:nvPr/>
        </p:nvSpPr>
        <p:spPr>
          <a:xfrm>
            <a:off x="-1628294" y="5692140"/>
            <a:ext cx="9958762" cy="9639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900"/>
              <a:t>HIPAA</a:t>
            </a:r>
          </a:p>
        </p:txBody>
      </p:sp>
      <p:sp>
        <p:nvSpPr>
          <p:cNvPr id="3" name="TextBox 2">
            <a:extLst>
              <a:ext uri="{FF2B5EF4-FFF2-40B4-BE49-F238E27FC236}">
                <a16:creationId xmlns:a16="http://schemas.microsoft.com/office/drawing/2014/main" id="{ED5F5C57-D86F-0A43-A37F-9515787B327D}"/>
              </a:ext>
            </a:extLst>
          </p:cNvPr>
          <p:cNvSpPr txBox="1"/>
          <p:nvPr/>
        </p:nvSpPr>
        <p:spPr>
          <a:xfrm>
            <a:off x="9224698" y="2885351"/>
            <a:ext cx="13718336" cy="10064294"/>
          </a:xfrm>
          <a:prstGeom prst="rect">
            <a:avLst/>
          </a:prstGeom>
          <a:noFill/>
        </p:spPr>
        <p:txBody>
          <a:bodyPr wrap="square" rtlCol="0">
            <a:spAutoFit/>
          </a:bodyPr>
          <a:lstStyle/>
          <a:p>
            <a:pPr marL="685800" indent="-685800">
              <a:buFont typeface="Arial" panose="020B0604020202020204" pitchFamily="34" charset="0"/>
              <a:buChar char="•"/>
            </a:pPr>
            <a:r>
              <a:rPr lang="en-US" sz="5400" dirty="0">
                <a:solidFill>
                  <a:schemeClr val="tx2"/>
                </a:solidFill>
              </a:rPr>
              <a:t>Durante la PHE, los proveedores podrán </a:t>
            </a:r>
            <a:r>
              <a:rPr lang="en-US" sz="5400" dirty="0" err="1">
                <a:solidFill>
                  <a:schemeClr val="tx2"/>
                </a:solidFill>
              </a:rPr>
              <a:t>utilizar</a:t>
            </a:r>
            <a:r>
              <a:rPr lang="en-US" sz="5400" dirty="0">
                <a:solidFill>
                  <a:schemeClr val="tx2"/>
                </a:solidFill>
              </a:rPr>
              <a:t> </a:t>
            </a:r>
            <a:r>
              <a:rPr lang="en-US" sz="5400" dirty="0" err="1">
                <a:solidFill>
                  <a:schemeClr val="tx2"/>
                </a:solidFill>
              </a:rPr>
              <a:t>plataformas</a:t>
            </a:r>
            <a:r>
              <a:rPr lang="en-US" sz="5400" dirty="0">
                <a:solidFill>
                  <a:schemeClr val="tx2"/>
                </a:solidFill>
              </a:rPr>
              <a:t> que pueda que no </a:t>
            </a:r>
            <a:r>
              <a:rPr lang="en-US" sz="5400" dirty="0" err="1">
                <a:solidFill>
                  <a:schemeClr val="tx2"/>
                </a:solidFill>
              </a:rPr>
              <a:t>cumplan</a:t>
            </a:r>
            <a:r>
              <a:rPr lang="en-US" sz="5400" dirty="0">
                <a:solidFill>
                  <a:schemeClr val="tx2"/>
                </a:solidFill>
              </a:rPr>
              <a:t> con HIPAA, si se </a:t>
            </a:r>
            <a:r>
              <a:rPr lang="en-US" sz="5400" dirty="0" err="1">
                <a:solidFill>
                  <a:schemeClr val="tx2"/>
                </a:solidFill>
              </a:rPr>
              <a:t>hiciera</a:t>
            </a:r>
            <a:r>
              <a:rPr lang="en-US" sz="5400" dirty="0">
                <a:solidFill>
                  <a:schemeClr val="tx2"/>
                </a:solidFill>
              </a:rPr>
              <a:t> de </a:t>
            </a:r>
            <a:r>
              <a:rPr lang="en-US" sz="5400" dirty="0" err="1">
                <a:solidFill>
                  <a:schemeClr val="tx2"/>
                </a:solidFill>
              </a:rPr>
              <a:t>buena</a:t>
            </a:r>
            <a:r>
              <a:rPr lang="en-US" sz="5400" dirty="0">
                <a:solidFill>
                  <a:schemeClr val="tx2"/>
                </a:solidFill>
              </a:rPr>
              <a:t> </a:t>
            </a:r>
            <a:r>
              <a:rPr lang="en-US" sz="5400" dirty="0" err="1">
                <a:solidFill>
                  <a:schemeClr val="tx2"/>
                </a:solidFill>
              </a:rPr>
              <a:t>fe</a:t>
            </a:r>
            <a:r>
              <a:rPr lang="en-US" sz="5400" dirty="0">
                <a:solidFill>
                  <a:schemeClr val="tx2"/>
                </a:solidFill>
              </a:rPr>
              <a:t>, y el </a:t>
            </a:r>
            <a:r>
              <a:rPr lang="en-US" sz="5400" dirty="0" err="1">
                <a:solidFill>
                  <a:schemeClr val="tx2"/>
                </a:solidFill>
              </a:rPr>
              <a:t>público</a:t>
            </a:r>
            <a:r>
              <a:rPr lang="en-US" sz="5400" dirty="0">
                <a:solidFill>
                  <a:schemeClr val="tx2"/>
                </a:solidFill>
              </a:rPr>
              <a:t> no tuviera acceso a la plataforma.</a:t>
            </a:r>
          </a:p>
          <a:p>
            <a:endParaRPr lang="en-US" sz="5400" dirty="0">
              <a:solidFill>
                <a:schemeClr val="tx2"/>
              </a:solidFill>
            </a:endParaRPr>
          </a:p>
          <a:p>
            <a:pPr marL="685800" indent="-685800">
              <a:buFont typeface="Arial" panose="020B0604020202020204" pitchFamily="34" charset="0"/>
              <a:buChar char="•"/>
            </a:pPr>
            <a:r>
              <a:rPr lang="en-US" sz="5400" dirty="0">
                <a:solidFill>
                  <a:schemeClr val="tx2"/>
                </a:solidFill>
              </a:rPr>
              <a:t>Entonces, durante una emergencia de salud pública, un proveedor podría usar una plataforma como FaceTime, Facebook Messenger, Skype (</a:t>
            </a:r>
            <a:r>
              <a:rPr lang="en-US" sz="5400" dirty="0" err="1">
                <a:solidFill>
                  <a:schemeClr val="tx2"/>
                </a:solidFill>
              </a:rPr>
              <a:t>tradicional</a:t>
            </a:r>
            <a:r>
              <a:rPr lang="en-US" sz="5400" dirty="0">
                <a:solidFill>
                  <a:schemeClr val="tx2"/>
                </a:solidFill>
              </a:rPr>
              <a:t>), etc.</a:t>
            </a:r>
          </a:p>
          <a:p>
            <a:endParaRPr lang="en-US" sz="5400" dirty="0">
              <a:solidFill>
                <a:schemeClr val="tx2"/>
              </a:solidFill>
            </a:endParaRPr>
          </a:p>
          <a:p>
            <a:pPr marL="685800" indent="-685800">
              <a:buFont typeface="Arial" panose="020B0604020202020204" pitchFamily="34" charset="0"/>
              <a:buChar char="•"/>
            </a:pPr>
            <a:r>
              <a:rPr lang="en-US" sz="5400" dirty="0">
                <a:solidFill>
                  <a:schemeClr val="tx2"/>
                </a:solidFill>
              </a:rPr>
              <a:t>Sin embargo, no pueden usar </a:t>
            </a:r>
            <a:r>
              <a:rPr lang="en-US" sz="5400" dirty="0" err="1">
                <a:solidFill>
                  <a:schemeClr val="tx2"/>
                </a:solidFill>
              </a:rPr>
              <a:t>productos</a:t>
            </a:r>
            <a:r>
              <a:rPr lang="en-US" sz="5400" dirty="0">
                <a:solidFill>
                  <a:schemeClr val="tx2"/>
                </a:solidFill>
              </a:rPr>
              <a:t> como Twitch, Facebook Live, </a:t>
            </a:r>
            <a:r>
              <a:rPr lang="en-US" sz="5400" dirty="0" err="1">
                <a:solidFill>
                  <a:schemeClr val="tx2"/>
                </a:solidFill>
              </a:rPr>
              <a:t>TikTok</a:t>
            </a:r>
            <a:r>
              <a:rPr lang="en-US" sz="5400" dirty="0">
                <a:solidFill>
                  <a:schemeClr val="tx2"/>
                </a:solidFill>
              </a:rPr>
              <a:t>, YouTube, etc.</a:t>
            </a:r>
            <a:endParaRPr lang="en-US" sz="5400" dirty="0"/>
          </a:p>
        </p:txBody>
      </p:sp>
      <p:pic>
        <p:nvPicPr>
          <p:cNvPr id="8" name="Picture 7">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Tree>
    <p:extLst>
      <p:ext uri="{BB962C8B-B14F-4D97-AF65-F5344CB8AC3E}">
        <p14:creationId xmlns:p14="http://schemas.microsoft.com/office/powerpoint/2010/main" val="1210682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863600" y="393213"/>
            <a:ext cx="19048026" cy="1692771"/>
          </a:xfrm>
          <a:prstGeom prst="rect">
            <a:avLst/>
          </a:prstGeom>
          <a:noFill/>
          <a:ln>
            <a:noFill/>
          </a:ln>
        </p:spPr>
        <p:txBody>
          <a:bodyPr wrap="square" rtlCol="0">
            <a:spAutoFit/>
          </a:bodyPr>
          <a:lstStyle/>
          <a:p>
            <a:r>
              <a:rPr lang="en-US" sz="88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La Mayoría de las Plataformas incluyen</a:t>
            </a:r>
            <a:r>
              <a:rPr lang="en-US" sz="10400" b="1" dirty="0">
                <a:solidFill>
                  <a:schemeClr val="accent2">
                    <a:lumMod val="75000"/>
                  </a:schemeClr>
                </a:solidFill>
                <a:latin typeface="Muli" pitchFamily="2" charset="77"/>
                <a:ea typeface="Roboto Medium" panose="02000000000000000000" pitchFamily="2" charset="0"/>
                <a:cs typeface="Lato Light" panose="020F0502020204030203" pitchFamily="34" charset="0"/>
              </a:rPr>
              <a:t>:</a:t>
            </a:r>
          </a:p>
        </p:txBody>
      </p:sp>
      <p:sp>
        <p:nvSpPr>
          <p:cNvPr id="3" name="TextBox 2">
            <a:extLst>
              <a:ext uri="{FF2B5EF4-FFF2-40B4-BE49-F238E27FC236}">
                <a16:creationId xmlns:a16="http://schemas.microsoft.com/office/drawing/2014/main" id="{26243962-F96E-A446-86DC-4C28F29EFE11}"/>
              </a:ext>
            </a:extLst>
          </p:cNvPr>
          <p:cNvSpPr txBox="1"/>
          <p:nvPr/>
        </p:nvSpPr>
        <p:spPr>
          <a:xfrm>
            <a:off x="6138395" y="2292624"/>
            <a:ext cx="11983395" cy="3416320"/>
          </a:xfrm>
          <a:prstGeom prst="rect">
            <a:avLst/>
          </a:prstGeom>
          <a:noFill/>
        </p:spPr>
        <p:txBody>
          <a:bodyPr wrap="square" rtlCol="0">
            <a:spAutoFit/>
          </a:bodyPr>
          <a:lstStyle/>
          <a:p>
            <a:pPr marL="857250" indent="-857250">
              <a:buFont typeface="Arial" panose="020B0604020202020204" pitchFamily="34" charset="0"/>
              <a:buChar char="•"/>
            </a:pPr>
            <a:r>
              <a:rPr lang="en-US" sz="5400" dirty="0">
                <a:solidFill>
                  <a:schemeClr val="tx2"/>
                </a:solidFill>
              </a:rPr>
              <a:t>Llamadas de Video</a:t>
            </a:r>
          </a:p>
          <a:p>
            <a:pPr marL="857250" indent="-857250">
              <a:buFont typeface="Arial" panose="020B0604020202020204" pitchFamily="34" charset="0"/>
              <a:buChar char="•"/>
            </a:pPr>
            <a:r>
              <a:rPr lang="en-US" sz="5400" dirty="0">
                <a:solidFill>
                  <a:schemeClr val="tx2"/>
                </a:solidFill>
              </a:rPr>
              <a:t>Video Chat</a:t>
            </a:r>
          </a:p>
          <a:p>
            <a:pPr marL="857250" indent="-857250">
              <a:buFont typeface="Arial" panose="020B0604020202020204" pitchFamily="34" charset="0"/>
              <a:buChar char="•"/>
            </a:pPr>
            <a:r>
              <a:rPr lang="en-US" sz="5400" dirty="0">
                <a:solidFill>
                  <a:schemeClr val="tx2"/>
                </a:solidFill>
              </a:rPr>
              <a:t>Pantalla Compartida</a:t>
            </a:r>
          </a:p>
          <a:p>
            <a:pPr marL="857250" indent="-857250">
              <a:buFont typeface="Arial" panose="020B0604020202020204" pitchFamily="34" charset="0"/>
              <a:buChar char="•"/>
            </a:pPr>
            <a:r>
              <a:rPr lang="en-US" sz="5400" dirty="0">
                <a:solidFill>
                  <a:schemeClr val="tx2"/>
                </a:solidFill>
              </a:rPr>
              <a:t>Cumplimiento de las Normas de HIPAA</a:t>
            </a:r>
          </a:p>
        </p:txBody>
      </p:sp>
      <p:pic>
        <p:nvPicPr>
          <p:cNvPr id="8" name="Picture 7" descr="Logo&#10;&#10;Description automatically generated">
            <a:extLst>
              <a:ext uri="{FF2B5EF4-FFF2-40B4-BE49-F238E27FC236}">
                <a16:creationId xmlns:a16="http://schemas.microsoft.com/office/drawing/2014/main" id="{FF413A2A-3272-D547-84F7-926E42AF2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0417" y="2038817"/>
            <a:ext cx="4762649" cy="145795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2A9923A-1376-7F45-BF0B-046EA48A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5389" y="728442"/>
            <a:ext cx="2628900" cy="597478"/>
          </a:xfrm>
          <a:prstGeom prst="rect">
            <a:avLst/>
          </a:prstGeom>
        </p:spPr>
      </p:pic>
      <p:pic>
        <p:nvPicPr>
          <p:cNvPr id="4" name="Picture 3" descr="Logo, company name&#10;&#10;Description automatically generated">
            <a:extLst>
              <a:ext uri="{FF2B5EF4-FFF2-40B4-BE49-F238E27FC236}">
                <a16:creationId xmlns:a16="http://schemas.microsoft.com/office/drawing/2014/main" id="{0B4A5588-787F-854B-AAB0-F1DCE04C5DF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125926" y="3747915"/>
            <a:ext cx="2593315" cy="1458740"/>
          </a:xfrm>
          <a:prstGeom prst="rect">
            <a:avLst/>
          </a:prstGeom>
        </p:spPr>
      </p:pic>
      <p:pic>
        <p:nvPicPr>
          <p:cNvPr id="6" name="Picture 5" descr="Icon&#10;&#10;Description automatically generated">
            <a:extLst>
              <a:ext uri="{FF2B5EF4-FFF2-40B4-BE49-F238E27FC236}">
                <a16:creationId xmlns:a16="http://schemas.microsoft.com/office/drawing/2014/main" id="{856D4B48-901F-6E41-9DE3-C17D70588B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911626" y="5708944"/>
            <a:ext cx="3021914" cy="2014609"/>
          </a:xfrm>
          <a:prstGeom prst="rect">
            <a:avLst/>
          </a:prstGeom>
        </p:spPr>
      </p:pic>
      <p:pic>
        <p:nvPicPr>
          <p:cNvPr id="13" name="Picture 12">
            <a:extLst>
              <a:ext uri="{FF2B5EF4-FFF2-40B4-BE49-F238E27FC236}">
                <a16:creationId xmlns:a16="http://schemas.microsoft.com/office/drawing/2014/main" id="{3006F8DD-A77A-F143-939C-8D3688F3101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
        <p:nvSpPr>
          <p:cNvPr id="2" name="Rectangle 1"/>
          <p:cNvSpPr/>
          <p:nvPr/>
        </p:nvSpPr>
        <p:spPr>
          <a:xfrm>
            <a:off x="6699758" y="8561149"/>
            <a:ext cx="8909539" cy="4016484"/>
          </a:xfrm>
          <a:prstGeom prst="rect">
            <a:avLst/>
          </a:prstGeom>
        </p:spPr>
        <p:txBody>
          <a:bodyPr wrap="square">
            <a:spAutoFit/>
          </a:bodyPr>
          <a:lstStyle/>
          <a:p>
            <a:pPr marL="571500" indent="-571500">
              <a:spcAft>
                <a:spcPts val="600"/>
              </a:spcAft>
              <a:buFont typeface="Arial" panose="020B0604020202020204" pitchFamily="34" charset="0"/>
              <a:buChar char="•"/>
            </a:pPr>
            <a:r>
              <a:rPr lang="en-US" sz="4800" dirty="0">
                <a:solidFill>
                  <a:schemeClr val="tx2"/>
                </a:solidFill>
              </a:rPr>
              <a:t>Programe una Cita</a:t>
            </a:r>
          </a:p>
          <a:p>
            <a:pPr marL="571500" indent="-571500">
              <a:spcAft>
                <a:spcPts val="600"/>
              </a:spcAft>
              <a:buFont typeface="Arial" panose="020B0604020202020204" pitchFamily="34" charset="0"/>
              <a:buChar char="•"/>
            </a:pPr>
            <a:r>
              <a:rPr lang="en-US" sz="4800" dirty="0">
                <a:solidFill>
                  <a:schemeClr val="tx2"/>
                </a:solidFill>
              </a:rPr>
              <a:t>Darle Acceso a una Familia a la información médica de su niño</a:t>
            </a:r>
          </a:p>
          <a:p>
            <a:pPr marL="571500" indent="-571500">
              <a:spcAft>
                <a:spcPts val="600"/>
              </a:spcAft>
              <a:buFont typeface="Arial" panose="020B0604020202020204" pitchFamily="34" charset="0"/>
              <a:buChar char="•"/>
            </a:pPr>
            <a:r>
              <a:rPr lang="en-US" sz="4800" dirty="0">
                <a:solidFill>
                  <a:schemeClr val="tx2"/>
                </a:solidFill>
              </a:rPr>
              <a:t>Enviar Mensajes a su Proveedor</a:t>
            </a:r>
          </a:p>
          <a:p>
            <a:pPr marL="571500" indent="-571500">
              <a:spcAft>
                <a:spcPts val="600"/>
              </a:spcAft>
              <a:buFont typeface="Arial" panose="020B0604020202020204" pitchFamily="34" charset="0"/>
              <a:buChar char="•"/>
            </a:pPr>
            <a:r>
              <a:rPr lang="en-US" sz="4800" dirty="0">
                <a:solidFill>
                  <a:schemeClr val="tx2"/>
                </a:solidFill>
              </a:rPr>
              <a:t>Pagar su Cuenta </a:t>
            </a:r>
          </a:p>
        </p:txBody>
      </p:sp>
      <p:sp>
        <p:nvSpPr>
          <p:cNvPr id="12" name="TextBox 26">
            <a:extLst>
              <a:ext uri="{FF2B5EF4-FFF2-40B4-BE49-F238E27FC236}">
                <a16:creationId xmlns:a16="http://schemas.microsoft.com/office/drawing/2014/main" id="{9209D2EC-0FB7-F74D-84E0-DF637CC244D2}"/>
              </a:ext>
            </a:extLst>
          </p:cNvPr>
          <p:cNvSpPr txBox="1"/>
          <p:nvPr/>
        </p:nvSpPr>
        <p:spPr>
          <a:xfrm>
            <a:off x="1135054" y="6081333"/>
            <a:ext cx="20154072" cy="1446550"/>
          </a:xfrm>
          <a:prstGeom prst="rect">
            <a:avLst/>
          </a:prstGeom>
          <a:noFill/>
          <a:ln>
            <a:noFill/>
          </a:ln>
        </p:spPr>
        <p:txBody>
          <a:bodyPr wrap="square" rtlCol="0">
            <a:spAutoFit/>
          </a:bodyPr>
          <a:lstStyle/>
          <a:p>
            <a:r>
              <a:rPr lang="en-US" sz="8800" b="1" dirty="0">
                <a:solidFill>
                  <a:schemeClr val="accent2">
                    <a:lumMod val="50000"/>
                  </a:schemeClr>
                </a:solidFill>
                <a:latin typeface="Muli" pitchFamily="2" charset="77"/>
              </a:rPr>
              <a:t>Otras tareas que puede hacer en el Portal:</a:t>
            </a:r>
          </a:p>
        </p:txBody>
      </p:sp>
      <p:sp>
        <p:nvSpPr>
          <p:cNvPr id="5" name="Rectangle 4"/>
          <p:cNvSpPr/>
          <p:nvPr/>
        </p:nvSpPr>
        <p:spPr>
          <a:xfrm>
            <a:off x="15609297" y="8544652"/>
            <a:ext cx="12188825" cy="4093428"/>
          </a:xfrm>
          <a:prstGeom prst="rect">
            <a:avLst/>
          </a:prstGeom>
        </p:spPr>
        <p:txBody>
          <a:bodyPr>
            <a:spAutoFit/>
          </a:bodyPr>
          <a:lstStyle/>
          <a:p>
            <a:pPr marL="571500" indent="-571500">
              <a:spcAft>
                <a:spcPts val="600"/>
              </a:spcAft>
              <a:buFont typeface="Arial" panose="020B0604020202020204" pitchFamily="34" charset="0"/>
              <a:buChar char="•"/>
            </a:pPr>
            <a:r>
              <a:rPr lang="en-US" sz="4800" dirty="0">
                <a:solidFill>
                  <a:schemeClr val="tx2"/>
                </a:solidFill>
              </a:rPr>
              <a:t>Ver la Lista de Medicamentos</a:t>
            </a:r>
          </a:p>
          <a:p>
            <a:pPr marL="571500" indent="-571500">
              <a:spcAft>
                <a:spcPts val="600"/>
              </a:spcAft>
              <a:buFont typeface="Arial" panose="020B0604020202020204" pitchFamily="34" charset="0"/>
              <a:buChar char="•"/>
            </a:pPr>
            <a:r>
              <a:rPr lang="en-US" sz="4800" dirty="0">
                <a:solidFill>
                  <a:schemeClr val="tx2"/>
                </a:solidFill>
              </a:rPr>
              <a:t>Ver el Perfil de Salud</a:t>
            </a:r>
          </a:p>
          <a:p>
            <a:pPr marL="571500" indent="-571500">
              <a:spcAft>
                <a:spcPts val="600"/>
              </a:spcAft>
              <a:buFont typeface="Arial" panose="020B0604020202020204" pitchFamily="34" charset="0"/>
              <a:buChar char="•"/>
            </a:pPr>
            <a:r>
              <a:rPr lang="en-US" sz="4800" dirty="0">
                <a:solidFill>
                  <a:schemeClr val="tx2"/>
                </a:solidFill>
              </a:rPr>
              <a:t>Obtener Instrucciones</a:t>
            </a:r>
          </a:p>
          <a:p>
            <a:pPr marL="571500" indent="-571500">
              <a:spcAft>
                <a:spcPts val="600"/>
              </a:spcAft>
              <a:buFont typeface="Arial" panose="020B0604020202020204" pitchFamily="34" charset="0"/>
              <a:buChar char="•"/>
            </a:pPr>
            <a:r>
              <a:rPr lang="en-US" sz="4800" dirty="0">
                <a:solidFill>
                  <a:schemeClr val="tx2"/>
                </a:solidFill>
              </a:rPr>
              <a:t>Encontrar a un Doctor en el </a:t>
            </a:r>
          </a:p>
          <a:p>
            <a:pPr>
              <a:spcAft>
                <a:spcPts val="600"/>
              </a:spcAft>
            </a:pPr>
            <a:r>
              <a:rPr lang="en-US" sz="4800" dirty="0">
                <a:solidFill>
                  <a:schemeClr val="tx2"/>
                </a:solidFill>
              </a:rPr>
              <a:t>    sistema</a:t>
            </a:r>
          </a:p>
        </p:txBody>
      </p:sp>
    </p:spTree>
    <p:extLst>
      <p:ext uri="{BB962C8B-B14F-4D97-AF65-F5344CB8AC3E}">
        <p14:creationId xmlns:p14="http://schemas.microsoft.com/office/powerpoint/2010/main" val="51591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alpha val="79999"/>
          </a:schemeClr>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8E4F8C6-9E71-A74D-A2AA-BBCA4449FCB1}"/>
              </a:ext>
            </a:extLst>
          </p:cNvPr>
          <p:cNvSpPr/>
          <p:nvPr/>
        </p:nvSpPr>
        <p:spPr>
          <a:xfrm>
            <a:off x="0" y="0"/>
            <a:ext cx="24377650"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s-MX"/>
          </a:p>
        </p:txBody>
      </p:sp>
      <p:sp>
        <p:nvSpPr>
          <p:cNvPr id="11" name="Elipse 10">
            <a:extLst>
              <a:ext uri="{FF2B5EF4-FFF2-40B4-BE49-F238E27FC236}">
                <a16:creationId xmlns:a16="http://schemas.microsoft.com/office/drawing/2014/main" id="{B66FE3BE-000B-8C48-AEC1-97EB31590AA1}"/>
              </a:ext>
            </a:extLst>
          </p:cNvPr>
          <p:cNvSpPr/>
          <p:nvPr/>
        </p:nvSpPr>
        <p:spPr>
          <a:xfrm>
            <a:off x="4427538" y="-903288"/>
            <a:ext cx="15522575" cy="15522576"/>
          </a:xfrm>
          <a:prstGeom prst="ellipse">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s-MX"/>
          </a:p>
        </p:txBody>
      </p:sp>
      <p:sp>
        <p:nvSpPr>
          <p:cNvPr id="27" name="TextBox 26">
            <a:extLst>
              <a:ext uri="{FF2B5EF4-FFF2-40B4-BE49-F238E27FC236}">
                <a16:creationId xmlns:a16="http://schemas.microsoft.com/office/drawing/2014/main" id="{3ABA2B9C-317C-F241-8DC0-3F12FA86E3BB}"/>
              </a:ext>
            </a:extLst>
          </p:cNvPr>
          <p:cNvSpPr txBox="1">
            <a:spLocks noChangeArrowheads="1"/>
          </p:cNvSpPr>
          <p:nvPr/>
        </p:nvSpPr>
        <p:spPr bwMode="auto">
          <a:xfrm>
            <a:off x="5764213" y="2749550"/>
            <a:ext cx="12841287"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s-ES" altLang="en-US" sz="4800" dirty="0">
                <a:solidFill>
                  <a:schemeClr val="bg1"/>
                </a:solidFill>
              </a:rPr>
              <a:t>Este programa cuenta con el apoyo de la Administración de Recursos y Servicios de Salud (HRSA) del Departamento de Salud y Servicios Humanos de los EE. UU. (HHS) como parte de un premio por un total de </a:t>
            </a:r>
            <a:r>
              <a:rPr lang="es-ES" altLang="en-US" sz="4800" dirty="0" smtClean="0">
                <a:solidFill>
                  <a:schemeClr val="bg1"/>
                </a:solidFill>
              </a:rPr>
              <a:t>$1,000,000 </a:t>
            </a:r>
            <a:r>
              <a:rPr lang="es-ES" altLang="en-US" sz="4800" dirty="0">
                <a:solidFill>
                  <a:schemeClr val="bg1"/>
                </a:solidFill>
              </a:rPr>
              <a:t>con un 0% financiado con fuentes no gubernamentales. El contenido pertenece a los autores y no representan necesariamente las opiniones oficiales ni el respaldo de HRSA, HHS o el gobierno de los EE. UU. Para obtener más información, visite </a:t>
            </a:r>
            <a:r>
              <a:rPr lang="es-ES" altLang="en-US" sz="4800" dirty="0" smtClean="0">
                <a:solidFill>
                  <a:schemeClr val="bg1"/>
                </a:solidFill>
              </a:rPr>
              <a:t>HRSA.gov </a:t>
            </a:r>
            <a:endParaRPr lang="es-ES" altLang="en-US" sz="4800" dirty="0">
              <a:solidFill>
                <a:schemeClr val="bg1"/>
              </a:solidFill>
            </a:endParaRPr>
          </a:p>
        </p:txBody>
      </p:sp>
      <p:pic>
        <p:nvPicPr>
          <p:cNvPr id="7" name="Picture 6">
            <a:extLst>
              <a:ext uri="{FF2B5EF4-FFF2-40B4-BE49-F238E27FC236}">
                <a16:creationId xmlns:a16="http://schemas.microsoft.com/office/drawing/2014/main" id="{3006F8DD-A77A-F143-939C-8D3688F310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custDataLst>
      <p:tags r:id="rId1"/>
    </p:custData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id="{2E52208F-745C-464D-BEE8-760F2CBA082B}"/>
              </a:ext>
            </a:extLst>
          </p:cNvPr>
          <p:cNvSpPr/>
          <p:nvPr/>
        </p:nvSpPr>
        <p:spPr>
          <a:xfrm>
            <a:off x="-5969672" y="-843775"/>
            <a:ext cx="14976782" cy="149767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CB3CDECA-43FA-BC45-9658-88172D5D8912}"/>
              </a:ext>
            </a:extLst>
          </p:cNvPr>
          <p:cNvGrpSpPr/>
          <p:nvPr/>
        </p:nvGrpSpPr>
        <p:grpSpPr>
          <a:xfrm>
            <a:off x="0" y="-843775"/>
            <a:ext cx="8348051" cy="11823132"/>
            <a:chOff x="413069" y="65516"/>
            <a:chExt cx="8348051" cy="11823132"/>
          </a:xfrm>
        </p:grpSpPr>
        <p:sp>
          <p:nvSpPr>
            <p:cNvPr id="32" name="TextBox 26">
              <a:extLst>
                <a:ext uri="{FF2B5EF4-FFF2-40B4-BE49-F238E27FC236}">
                  <a16:creationId xmlns:a16="http://schemas.microsoft.com/office/drawing/2014/main" id="{546249FA-F575-0B42-84AF-41A02CB0AF55}"/>
                </a:ext>
              </a:extLst>
            </p:cNvPr>
            <p:cNvSpPr txBox="1"/>
            <p:nvPr/>
          </p:nvSpPr>
          <p:spPr>
            <a:xfrm>
              <a:off x="413069" y="65516"/>
              <a:ext cx="7544053" cy="8032968"/>
            </a:xfrm>
            <a:prstGeom prst="rect">
              <a:avLst/>
            </a:prstGeom>
            <a:noFill/>
            <a:ln>
              <a:noFill/>
            </a:ln>
          </p:spPr>
          <p:txBody>
            <a:bodyPr wrap="square" rtlCol="0">
              <a:spAutoFit/>
            </a:bodyPr>
            <a:lstStyle/>
            <a:p>
              <a:endParaRPr lang="en-US" sz="15000" b="1" dirty="0">
                <a:solidFill>
                  <a:schemeClr val="bg1"/>
                </a:solidFill>
                <a:latin typeface="Muli" pitchFamily="2" charset="77"/>
                <a:ea typeface="Roboto Medium" panose="02000000000000000000" pitchFamily="2" charset="0"/>
                <a:cs typeface="Lato Light" panose="020F0502020204030203" pitchFamily="34" charset="0"/>
              </a:endParaRPr>
            </a:p>
            <a:p>
              <a:r>
                <a:rPr lang="en-US" sz="10800" b="1" dirty="0">
                  <a:solidFill>
                    <a:schemeClr val="bg1"/>
                  </a:solidFill>
                  <a:latin typeface="Muli" pitchFamily="2" charset="77"/>
                  <a:ea typeface="Roboto Medium" panose="02000000000000000000" pitchFamily="2" charset="0"/>
                  <a:cs typeface="Lato Light" panose="020F0502020204030203" pitchFamily="34" charset="0"/>
                </a:rPr>
                <a:t>Historias Familiares </a:t>
              </a:r>
            </a:p>
            <a:p>
              <a:endParaRPr lang="en-US" sz="15000" b="1" dirty="0">
                <a:solidFill>
                  <a:schemeClr val="bg1"/>
                </a:solidFill>
                <a:latin typeface="Muli" pitchFamily="2" charset="77"/>
                <a:ea typeface="Roboto Medium" panose="02000000000000000000" pitchFamily="2" charset="0"/>
                <a:cs typeface="Lato Light" panose="020F0502020204030203" pitchFamily="34" charset="0"/>
              </a:endParaRPr>
            </a:p>
          </p:txBody>
        </p:sp>
        <p:sp>
          <p:nvSpPr>
            <p:cNvPr id="16" name="Subtitle 2">
              <a:extLst>
                <a:ext uri="{FF2B5EF4-FFF2-40B4-BE49-F238E27FC236}">
                  <a16:creationId xmlns:a16="http://schemas.microsoft.com/office/drawing/2014/main" id="{B8B60070-BE76-564E-AA85-CB352B00716D}"/>
                </a:ext>
              </a:extLst>
            </p:cNvPr>
            <p:cNvSpPr txBox="1">
              <a:spLocks/>
            </p:cNvSpPr>
            <p:nvPr/>
          </p:nvSpPr>
          <p:spPr>
            <a:xfrm>
              <a:off x="1422414" y="7606438"/>
              <a:ext cx="7338706" cy="4282210"/>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6600" dirty="0" err="1"/>
                <a:t>Hablemos</a:t>
              </a:r>
              <a:r>
                <a:rPr lang="en-US" sz="6600" dirty="0"/>
                <a:t> de la </a:t>
              </a:r>
              <a:r>
                <a:rPr lang="en-US" sz="6600" dirty="0" err="1"/>
                <a:t>experiencia</a:t>
              </a:r>
              <a:r>
                <a:rPr lang="en-US" sz="6600" dirty="0"/>
                <a:t> de una familia con "ver" a su proveedor ...</a:t>
              </a:r>
              <a:endParaRPr lang="en-US" sz="2800" dirty="0">
                <a:solidFill>
                  <a:schemeClr val="bg1"/>
                </a:solidFill>
                <a:latin typeface="Muli" pitchFamily="2" charset="77"/>
                <a:ea typeface="Lato Light" panose="020F0502020204030203" pitchFamily="34" charset="0"/>
                <a:cs typeface="Lato Light" panose="020F0502020204030203" pitchFamily="34" charset="0"/>
              </a:endParaRPr>
            </a:p>
          </p:txBody>
        </p:sp>
      </p:grpSp>
      <p:pic>
        <p:nvPicPr>
          <p:cNvPr id="12" name="Picture Placeholder 11" descr="A person sitting on a table&#10;&#10;Description automatically generated">
            <a:extLst>
              <a:ext uri="{FF2B5EF4-FFF2-40B4-BE49-F238E27FC236}">
                <a16:creationId xmlns:a16="http://schemas.microsoft.com/office/drawing/2014/main" id="{ADFA3297-30EF-2840-A59A-37E313F1078C}"/>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val="0"/>
              </a:ext>
            </a:extLst>
          </a:blip>
          <a:srcRect l="15835" t="3096" r="5315" b="56298"/>
          <a:stretch/>
        </p:blipFill>
        <p:spPr>
          <a:xfrm>
            <a:off x="7544053" y="1143000"/>
            <a:ext cx="5923708" cy="4067393"/>
          </a:xfrm>
        </p:spPr>
      </p:pic>
      <p:sp>
        <p:nvSpPr>
          <p:cNvPr id="3" name="TextBox 2">
            <a:extLst>
              <a:ext uri="{FF2B5EF4-FFF2-40B4-BE49-F238E27FC236}">
                <a16:creationId xmlns:a16="http://schemas.microsoft.com/office/drawing/2014/main" id="{DD169C3B-6ACB-3D41-8FDD-2042E78EAB75}"/>
              </a:ext>
            </a:extLst>
          </p:cNvPr>
          <p:cNvSpPr txBox="1"/>
          <p:nvPr/>
        </p:nvSpPr>
        <p:spPr>
          <a:xfrm>
            <a:off x="9441328" y="5379133"/>
            <a:ext cx="14395937" cy="7571303"/>
          </a:xfrm>
          <a:prstGeom prst="rect">
            <a:avLst/>
          </a:prstGeom>
          <a:noFill/>
        </p:spPr>
        <p:txBody>
          <a:bodyPr wrap="square" rtlCol="0">
            <a:spAutoFit/>
          </a:bodyPr>
          <a:lstStyle/>
          <a:p>
            <a:r>
              <a:rPr lang="en-US" sz="5400" b="1" dirty="0">
                <a:solidFill>
                  <a:schemeClr val="tx2"/>
                </a:solidFill>
              </a:rPr>
              <a:t>La Abuela:</a:t>
            </a:r>
            <a:r>
              <a:rPr lang="en-US" sz="5400" dirty="0">
                <a:solidFill>
                  <a:schemeClr val="tx2"/>
                </a:solidFill>
              </a:rPr>
              <a:t> "¿Cómo puedo hacer </a:t>
            </a:r>
            <a:r>
              <a:rPr lang="en-US" sz="5400" dirty="0" err="1">
                <a:solidFill>
                  <a:schemeClr val="tx2"/>
                </a:solidFill>
              </a:rPr>
              <a:t>eso</a:t>
            </a:r>
            <a:r>
              <a:rPr lang="en-US" sz="5400" dirty="0">
                <a:solidFill>
                  <a:schemeClr val="tx2"/>
                </a:solidFill>
              </a:rPr>
              <a:t>?”</a:t>
            </a:r>
          </a:p>
          <a:p>
            <a:r>
              <a:rPr lang="en-US" sz="5400" b="1" dirty="0">
                <a:solidFill>
                  <a:schemeClr val="tx2"/>
                </a:solidFill>
              </a:rPr>
              <a:t>La Oficina del Pediatra</a:t>
            </a:r>
            <a:r>
              <a:rPr lang="en-US" sz="5400" dirty="0">
                <a:solidFill>
                  <a:schemeClr val="tx2"/>
                </a:solidFill>
              </a:rPr>
              <a:t>:</a:t>
            </a:r>
            <a:r>
              <a:rPr lang="en-US" sz="4800" dirty="0">
                <a:solidFill>
                  <a:schemeClr val="tx2"/>
                </a:solidFill>
              </a:rPr>
              <a:t> </a:t>
            </a:r>
            <a:r>
              <a:rPr lang="en-US" sz="5400" dirty="0">
                <a:solidFill>
                  <a:schemeClr val="tx2"/>
                </a:solidFill>
              </a:rPr>
              <a:t>Recibirá un correo electrónico 24 horas antes de su visita.</a:t>
            </a:r>
          </a:p>
          <a:p>
            <a:r>
              <a:rPr lang="en-US" sz="5400" b="1" dirty="0">
                <a:solidFill>
                  <a:schemeClr val="tx2"/>
                </a:solidFill>
              </a:rPr>
              <a:t>La Abuela:</a:t>
            </a:r>
            <a:r>
              <a:rPr lang="en-US" sz="5400" dirty="0">
                <a:solidFill>
                  <a:schemeClr val="tx2"/>
                </a:solidFill>
              </a:rPr>
              <a:t> </a:t>
            </a:r>
            <a:r>
              <a:rPr lang="en-US" sz="5400" dirty="0" err="1">
                <a:solidFill>
                  <a:schemeClr val="tx2"/>
                </a:solidFill>
              </a:rPr>
              <a:t>Cuelga</a:t>
            </a:r>
            <a:r>
              <a:rPr lang="en-US" sz="5400" dirty="0">
                <a:solidFill>
                  <a:schemeClr val="tx2"/>
                </a:solidFill>
              </a:rPr>
              <a:t> y se dice a si </a:t>
            </a:r>
            <a:r>
              <a:rPr lang="en-US" sz="5400" dirty="0" err="1">
                <a:solidFill>
                  <a:schemeClr val="tx2"/>
                </a:solidFill>
              </a:rPr>
              <a:t>misma</a:t>
            </a:r>
            <a:r>
              <a:rPr lang="en-US" sz="5400" dirty="0">
                <a:solidFill>
                  <a:schemeClr val="tx2"/>
                </a:solidFill>
              </a:rPr>
              <a:t>, </a:t>
            </a:r>
          </a:p>
          <a:p>
            <a:r>
              <a:rPr lang="en-US" sz="5400" dirty="0">
                <a:solidFill>
                  <a:schemeClr val="tx2"/>
                </a:solidFill>
              </a:rPr>
              <a:t>“Me </a:t>
            </a:r>
            <a:r>
              <a:rPr lang="en-US" sz="5400" dirty="0" err="1">
                <a:solidFill>
                  <a:schemeClr val="tx2"/>
                </a:solidFill>
              </a:rPr>
              <a:t>siento</a:t>
            </a:r>
            <a:r>
              <a:rPr lang="en-US" sz="5400" dirty="0">
                <a:solidFill>
                  <a:schemeClr val="tx2"/>
                </a:solidFill>
              </a:rPr>
              <a:t> </a:t>
            </a:r>
            <a:r>
              <a:rPr lang="en-US" sz="5400" dirty="0" err="1">
                <a:solidFill>
                  <a:schemeClr val="tx2"/>
                </a:solidFill>
              </a:rPr>
              <a:t>insegura</a:t>
            </a:r>
            <a:r>
              <a:rPr lang="en-US" sz="5400" dirty="0">
                <a:solidFill>
                  <a:schemeClr val="tx2"/>
                </a:solidFill>
              </a:rPr>
              <a:t>”. </a:t>
            </a:r>
            <a:r>
              <a:rPr lang="en-US" sz="5400" b="1" dirty="0">
                <a:solidFill>
                  <a:schemeClr val="tx2"/>
                </a:solidFill>
              </a:rPr>
              <a:t>Ella vuelve a llamar a la oficina: </a:t>
            </a:r>
            <a:r>
              <a:rPr lang="en-US" sz="5400" dirty="0">
                <a:solidFill>
                  <a:schemeClr val="tx2"/>
                </a:solidFill>
              </a:rPr>
              <a:t>"¿</a:t>
            </a:r>
            <a:r>
              <a:rPr lang="en-US" sz="5400" dirty="0" err="1">
                <a:solidFill>
                  <a:schemeClr val="tx2"/>
                </a:solidFill>
              </a:rPr>
              <a:t>Podríamos</a:t>
            </a:r>
            <a:r>
              <a:rPr lang="en-US" sz="5400" dirty="0">
                <a:solidFill>
                  <a:schemeClr val="tx2"/>
                </a:solidFill>
              </a:rPr>
              <a:t> </a:t>
            </a:r>
            <a:r>
              <a:rPr lang="en-US" sz="5400" dirty="0" err="1">
                <a:solidFill>
                  <a:schemeClr val="tx2"/>
                </a:solidFill>
              </a:rPr>
              <a:t>hacerlo</a:t>
            </a:r>
            <a:r>
              <a:rPr lang="en-US" sz="5400" dirty="0">
                <a:solidFill>
                  <a:schemeClr val="tx2"/>
                </a:solidFill>
              </a:rPr>
              <a:t> por teléfono?”</a:t>
            </a:r>
          </a:p>
          <a:p>
            <a:r>
              <a:rPr lang="en-US" sz="5400" b="1" dirty="0">
                <a:solidFill>
                  <a:schemeClr val="tx2"/>
                </a:solidFill>
              </a:rPr>
              <a:t>La Oficina del Pediatra: </a:t>
            </a:r>
            <a:r>
              <a:rPr lang="en-US" sz="5400" dirty="0">
                <a:solidFill>
                  <a:schemeClr val="tx2"/>
                </a:solidFill>
              </a:rPr>
              <a:t>¡Sí! El médico la puede llamar en vez de hacer una </a:t>
            </a:r>
            <a:r>
              <a:rPr lang="en-US" sz="5400" dirty="0" err="1">
                <a:solidFill>
                  <a:schemeClr val="tx2"/>
                </a:solidFill>
              </a:rPr>
              <a:t>videollamada</a:t>
            </a:r>
            <a:r>
              <a:rPr lang="en-US" sz="5400" dirty="0">
                <a:solidFill>
                  <a:schemeClr val="tx2"/>
                </a:solidFill>
              </a:rPr>
              <a:t>. “</a:t>
            </a:r>
            <a:r>
              <a:rPr lang="en-US" sz="5400" dirty="0" err="1">
                <a:solidFill>
                  <a:schemeClr val="tx2"/>
                </a:solidFill>
              </a:rPr>
              <a:t>Ahh</a:t>
            </a:r>
            <a:r>
              <a:rPr lang="en-US" sz="5400" dirty="0">
                <a:solidFill>
                  <a:schemeClr val="tx2"/>
                </a:solidFill>
              </a:rPr>
              <a:t>!” La </a:t>
            </a:r>
            <a:r>
              <a:rPr lang="en-US" sz="5400" dirty="0" err="1">
                <a:solidFill>
                  <a:schemeClr val="tx2"/>
                </a:solidFill>
              </a:rPr>
              <a:t>abuela</a:t>
            </a:r>
            <a:r>
              <a:rPr lang="en-US" sz="5400" dirty="0">
                <a:solidFill>
                  <a:schemeClr val="tx2"/>
                </a:solidFill>
              </a:rPr>
              <a:t> se </a:t>
            </a:r>
            <a:r>
              <a:rPr lang="en-US" sz="5400" dirty="0" err="1">
                <a:solidFill>
                  <a:schemeClr val="tx2"/>
                </a:solidFill>
              </a:rPr>
              <a:t>sintió</a:t>
            </a:r>
            <a:r>
              <a:rPr lang="en-US" sz="5400" dirty="0">
                <a:solidFill>
                  <a:schemeClr val="tx2"/>
                </a:solidFill>
              </a:rPr>
              <a:t> </a:t>
            </a:r>
            <a:r>
              <a:rPr lang="en-US" sz="5400" dirty="0" err="1">
                <a:solidFill>
                  <a:schemeClr val="tx2"/>
                </a:solidFill>
              </a:rPr>
              <a:t>aliviada</a:t>
            </a:r>
            <a:r>
              <a:rPr lang="en-US" sz="5400" dirty="0">
                <a:solidFill>
                  <a:schemeClr val="tx2"/>
                </a:solidFill>
              </a:rPr>
              <a:t>.</a:t>
            </a:r>
          </a:p>
        </p:txBody>
      </p:sp>
      <p:sp>
        <p:nvSpPr>
          <p:cNvPr id="5" name="TextBox 4">
            <a:extLst>
              <a:ext uri="{FF2B5EF4-FFF2-40B4-BE49-F238E27FC236}">
                <a16:creationId xmlns:a16="http://schemas.microsoft.com/office/drawing/2014/main" id="{3BB8BBF4-92A1-0545-BDCD-C461B1C005C6}"/>
              </a:ext>
            </a:extLst>
          </p:cNvPr>
          <p:cNvSpPr txBox="1"/>
          <p:nvPr/>
        </p:nvSpPr>
        <p:spPr>
          <a:xfrm>
            <a:off x="13513725" y="1249955"/>
            <a:ext cx="10581951" cy="3046988"/>
          </a:xfrm>
          <a:prstGeom prst="rect">
            <a:avLst/>
          </a:prstGeom>
          <a:noFill/>
        </p:spPr>
        <p:txBody>
          <a:bodyPr wrap="square" rtlCol="0">
            <a:spAutoFit/>
          </a:bodyPr>
          <a:lstStyle/>
          <a:p>
            <a:r>
              <a:rPr lang="en-US" sz="4800" dirty="0">
                <a:solidFill>
                  <a:schemeClr val="tx2"/>
                </a:solidFill>
              </a:rPr>
              <a:t>Una </a:t>
            </a:r>
            <a:r>
              <a:rPr lang="en-US" sz="4800" dirty="0" err="1">
                <a:solidFill>
                  <a:schemeClr val="tx2"/>
                </a:solidFill>
              </a:rPr>
              <a:t>abuela</a:t>
            </a:r>
            <a:r>
              <a:rPr lang="en-US" sz="4800" dirty="0">
                <a:solidFill>
                  <a:schemeClr val="tx2"/>
                </a:solidFill>
              </a:rPr>
              <a:t> </a:t>
            </a:r>
            <a:r>
              <a:rPr lang="en-US" sz="4800" dirty="0" err="1">
                <a:solidFill>
                  <a:schemeClr val="tx2"/>
                </a:solidFill>
              </a:rPr>
              <a:t>estaba</a:t>
            </a:r>
            <a:r>
              <a:rPr lang="en-US" sz="4800" dirty="0">
                <a:solidFill>
                  <a:schemeClr val="tx2"/>
                </a:solidFill>
              </a:rPr>
              <a:t> </a:t>
            </a:r>
            <a:r>
              <a:rPr lang="en-US" sz="4800" dirty="0" err="1">
                <a:solidFill>
                  <a:schemeClr val="tx2"/>
                </a:solidFill>
              </a:rPr>
              <a:t>intentando</a:t>
            </a:r>
            <a:r>
              <a:rPr lang="en-US" sz="4800" dirty="0">
                <a:solidFill>
                  <a:schemeClr val="tx2"/>
                </a:solidFill>
              </a:rPr>
              <a:t> programar una visita para su </a:t>
            </a:r>
            <a:r>
              <a:rPr lang="en-US" sz="4800" dirty="0" err="1">
                <a:solidFill>
                  <a:schemeClr val="tx2"/>
                </a:solidFill>
              </a:rPr>
              <a:t>nieta</a:t>
            </a:r>
            <a:r>
              <a:rPr lang="en-US" sz="4800" dirty="0">
                <a:solidFill>
                  <a:schemeClr val="tx2"/>
                </a:solidFill>
              </a:rPr>
              <a:t>. El consultorio del pediatra le dice que pueden </a:t>
            </a:r>
            <a:r>
              <a:rPr lang="en-US" sz="4800" dirty="0" err="1">
                <a:solidFill>
                  <a:schemeClr val="tx2"/>
                </a:solidFill>
              </a:rPr>
              <a:t>verla</a:t>
            </a:r>
            <a:r>
              <a:rPr lang="en-US" sz="4800" dirty="0">
                <a:solidFill>
                  <a:schemeClr val="tx2"/>
                </a:solidFill>
              </a:rPr>
              <a:t> con una cita de telemedicina.</a:t>
            </a:r>
          </a:p>
        </p:txBody>
      </p:sp>
      <p:pic>
        <p:nvPicPr>
          <p:cNvPr id="11" name="Picture 10">
            <a:extLst>
              <a:ext uri="{FF2B5EF4-FFF2-40B4-BE49-F238E27FC236}">
                <a16:creationId xmlns:a16="http://schemas.microsoft.com/office/drawing/2014/main" id="{3006F8DD-A77A-F143-939C-8D3688F310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Tree>
    <p:extLst>
      <p:ext uri="{BB962C8B-B14F-4D97-AF65-F5344CB8AC3E}">
        <p14:creationId xmlns:p14="http://schemas.microsoft.com/office/powerpoint/2010/main" val="260203372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E10BA22A-14C1-0044-B4D3-EFA819062EB9}"/>
              </a:ext>
            </a:extLst>
          </p:cNvPr>
          <p:cNvSpPr/>
          <p:nvPr/>
        </p:nvSpPr>
        <p:spPr>
          <a:xfrm>
            <a:off x="10521002" y="1012461"/>
            <a:ext cx="14079730" cy="9457419"/>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687">
            <a:extLst>
              <a:ext uri="{FF2B5EF4-FFF2-40B4-BE49-F238E27FC236}">
                <a16:creationId xmlns:a16="http://schemas.microsoft.com/office/drawing/2014/main" id="{8ADB2428-2186-884C-A60B-DF5A3617C6D6}"/>
              </a:ext>
            </a:extLst>
          </p:cNvPr>
          <p:cNvSpPr txBox="1"/>
          <p:nvPr/>
        </p:nvSpPr>
        <p:spPr>
          <a:xfrm>
            <a:off x="15886233" y="5756892"/>
            <a:ext cx="2271264" cy="1015663"/>
          </a:xfrm>
          <a:prstGeom prst="rect">
            <a:avLst/>
          </a:prstGeom>
          <a:noFill/>
          <a:ln>
            <a:noFill/>
          </a:ln>
        </p:spPr>
        <p:txBody>
          <a:bodyPr wrap="none" rtlCol="0">
            <a:spAutoFit/>
          </a:bodyPr>
          <a:lstStyle/>
          <a:p>
            <a:pPr algn="ctr"/>
            <a:r>
              <a:rPr lang="en-US" sz="2800" b="1" dirty="0">
                <a:solidFill>
                  <a:schemeClr val="tx2"/>
                </a:solidFill>
                <a:latin typeface="Muli" pitchFamily="2" charset="77"/>
                <a:ea typeface="Lato" panose="020F0502020204030203" pitchFamily="34" charset="0"/>
                <a:cs typeface="Lato" panose="020F0502020204030203" pitchFamily="34" charset="0"/>
              </a:rPr>
              <a:t>Personal de la</a:t>
            </a:r>
          </a:p>
          <a:p>
            <a:pPr algn="ctr"/>
            <a:r>
              <a:rPr lang="en-US" sz="3200" b="1" dirty="0">
                <a:solidFill>
                  <a:schemeClr val="tx2"/>
                </a:solidFill>
                <a:latin typeface="Muli" pitchFamily="2" charset="77"/>
                <a:ea typeface="Lato" panose="020F0502020204030203" pitchFamily="34" charset="0"/>
                <a:cs typeface="Lato" panose="020F0502020204030203" pitchFamily="34" charset="0"/>
              </a:rPr>
              <a:t>  </a:t>
            </a:r>
            <a:r>
              <a:rPr lang="en-US" sz="2800" b="1" dirty="0" err="1">
                <a:solidFill>
                  <a:schemeClr val="tx2"/>
                </a:solidFill>
                <a:latin typeface="Muli" pitchFamily="2" charset="77"/>
                <a:ea typeface="Lato" panose="020F0502020204030203" pitchFamily="34" charset="0"/>
                <a:cs typeface="Lato" panose="020F0502020204030203" pitchFamily="34" charset="0"/>
              </a:rPr>
              <a:t>Biblioteca</a:t>
            </a:r>
            <a:endParaRPr lang="en-US" sz="2800" b="1" dirty="0">
              <a:solidFill>
                <a:schemeClr val="tx2"/>
              </a:solidFill>
              <a:latin typeface="Muli" pitchFamily="2" charset="77"/>
              <a:ea typeface="Lato" panose="020F0502020204030203" pitchFamily="34" charset="0"/>
              <a:cs typeface="Lato" panose="020F0502020204030203" pitchFamily="34" charset="0"/>
            </a:endParaRPr>
          </a:p>
        </p:txBody>
      </p:sp>
      <p:sp>
        <p:nvSpPr>
          <p:cNvPr id="59" name="TextBox 687">
            <a:extLst>
              <a:ext uri="{FF2B5EF4-FFF2-40B4-BE49-F238E27FC236}">
                <a16:creationId xmlns:a16="http://schemas.microsoft.com/office/drawing/2014/main" id="{7A16D7BB-D343-4A4D-9F33-77903F7E2825}"/>
              </a:ext>
            </a:extLst>
          </p:cNvPr>
          <p:cNvSpPr txBox="1"/>
          <p:nvPr/>
        </p:nvSpPr>
        <p:spPr>
          <a:xfrm>
            <a:off x="13553225" y="7696434"/>
            <a:ext cx="2900838" cy="584775"/>
          </a:xfrm>
          <a:prstGeom prst="rect">
            <a:avLst/>
          </a:prstGeom>
          <a:noFill/>
          <a:ln>
            <a:noFill/>
          </a:ln>
        </p:spPr>
        <p:txBody>
          <a:bodyPr wrap="square" rtlCol="0">
            <a:spAutoFit/>
          </a:bodyPr>
          <a:lstStyle/>
          <a:p>
            <a:pPr algn="ctr"/>
            <a:r>
              <a:rPr lang="en-US" sz="3200" b="1" dirty="0">
                <a:solidFill>
                  <a:schemeClr val="tx2"/>
                </a:solidFill>
                <a:latin typeface="Muli" pitchFamily="2" charset="77"/>
                <a:ea typeface="Lato" panose="020F0502020204030203" pitchFamily="34" charset="0"/>
                <a:cs typeface="Lato" panose="020F0502020204030203" pitchFamily="34" charset="0"/>
              </a:rPr>
              <a:t>Un </a:t>
            </a:r>
            <a:r>
              <a:rPr lang="en-US" sz="3200" b="1" dirty="0" err="1">
                <a:solidFill>
                  <a:schemeClr val="tx2"/>
                </a:solidFill>
                <a:latin typeface="Muli" pitchFamily="2" charset="77"/>
                <a:ea typeface="Lato" panose="020F0502020204030203" pitchFamily="34" charset="0"/>
                <a:cs typeface="Lato" panose="020F0502020204030203" pitchFamily="34" charset="0"/>
              </a:rPr>
              <a:t>Vecino</a:t>
            </a:r>
            <a:endParaRPr lang="en-US" sz="3200" b="1" dirty="0">
              <a:solidFill>
                <a:schemeClr val="tx2"/>
              </a:solidFill>
              <a:latin typeface="Muli" pitchFamily="2" charset="77"/>
              <a:ea typeface="Lato" panose="020F0502020204030203" pitchFamily="34" charset="0"/>
              <a:cs typeface="Lato" panose="020F0502020204030203" pitchFamily="34" charset="0"/>
            </a:endParaRPr>
          </a:p>
        </p:txBody>
      </p:sp>
      <p:sp>
        <p:nvSpPr>
          <p:cNvPr id="61" name="TextBox 687">
            <a:extLst>
              <a:ext uri="{FF2B5EF4-FFF2-40B4-BE49-F238E27FC236}">
                <a16:creationId xmlns:a16="http://schemas.microsoft.com/office/drawing/2014/main" id="{52B09941-D36C-8241-BA20-9B8EEAA2A45F}"/>
              </a:ext>
            </a:extLst>
          </p:cNvPr>
          <p:cNvSpPr txBox="1"/>
          <p:nvPr/>
        </p:nvSpPr>
        <p:spPr>
          <a:xfrm>
            <a:off x="17364675" y="9207989"/>
            <a:ext cx="2680541" cy="1077218"/>
          </a:xfrm>
          <a:prstGeom prst="rect">
            <a:avLst/>
          </a:prstGeom>
          <a:noFill/>
          <a:ln>
            <a:noFill/>
          </a:ln>
        </p:spPr>
        <p:txBody>
          <a:bodyPr wrap="square" rtlCol="0">
            <a:spAutoFit/>
          </a:bodyPr>
          <a:lstStyle/>
          <a:p>
            <a:pPr algn="ctr"/>
            <a:r>
              <a:rPr lang="en-US" sz="3200" b="1" dirty="0">
                <a:solidFill>
                  <a:schemeClr val="tx2"/>
                </a:solidFill>
                <a:latin typeface="Muli" pitchFamily="2" charset="77"/>
                <a:ea typeface="Lato" panose="020F0502020204030203" pitchFamily="34" charset="0"/>
                <a:cs typeface="Lato" panose="020F0502020204030203" pitchFamily="34" charset="0"/>
              </a:rPr>
              <a:t>Llame a un Amigo</a:t>
            </a:r>
          </a:p>
        </p:txBody>
      </p:sp>
      <p:sp>
        <p:nvSpPr>
          <p:cNvPr id="49" name="TextBox 687">
            <a:extLst>
              <a:ext uri="{FF2B5EF4-FFF2-40B4-BE49-F238E27FC236}">
                <a16:creationId xmlns:a16="http://schemas.microsoft.com/office/drawing/2014/main" id="{3B062623-2BF7-FE47-B24F-219F5167603E}"/>
              </a:ext>
            </a:extLst>
          </p:cNvPr>
          <p:cNvSpPr txBox="1"/>
          <p:nvPr/>
        </p:nvSpPr>
        <p:spPr>
          <a:xfrm>
            <a:off x="10598422" y="5572487"/>
            <a:ext cx="3740126" cy="954107"/>
          </a:xfrm>
          <a:prstGeom prst="rect">
            <a:avLst/>
          </a:prstGeom>
          <a:noFill/>
          <a:ln>
            <a:noFill/>
          </a:ln>
        </p:spPr>
        <p:txBody>
          <a:bodyPr wrap="none" rtlCol="0">
            <a:spAutoFit/>
          </a:bodyPr>
          <a:lstStyle/>
          <a:p>
            <a:pPr algn="ctr"/>
            <a:r>
              <a:rPr lang="en-US" sz="2800" b="1" dirty="0">
                <a:solidFill>
                  <a:schemeClr val="tx2"/>
                </a:solidFill>
                <a:latin typeface="Muli" pitchFamily="2" charset="77"/>
                <a:ea typeface="Lato" panose="020F0502020204030203" pitchFamily="34" charset="0"/>
                <a:cs typeface="Lato" panose="020F0502020204030203" pitchFamily="34" charset="0"/>
              </a:rPr>
              <a:t>Personas en su Lugar</a:t>
            </a:r>
          </a:p>
          <a:p>
            <a:pPr algn="ctr"/>
            <a:r>
              <a:rPr lang="en-US" sz="2800" b="1" dirty="0">
                <a:solidFill>
                  <a:schemeClr val="tx2"/>
                </a:solidFill>
                <a:latin typeface="Muli" pitchFamily="2" charset="77"/>
                <a:ea typeface="Lato" panose="020F0502020204030203" pitchFamily="34" charset="0"/>
                <a:cs typeface="Lato" panose="020F0502020204030203" pitchFamily="34" charset="0"/>
              </a:rPr>
              <a:t> de </a:t>
            </a:r>
            <a:r>
              <a:rPr lang="en-US" sz="2800" b="1" dirty="0" err="1">
                <a:solidFill>
                  <a:schemeClr val="tx2"/>
                </a:solidFill>
                <a:latin typeface="Muli" pitchFamily="2" charset="77"/>
                <a:ea typeface="Lato" panose="020F0502020204030203" pitchFamily="34" charset="0"/>
                <a:cs typeface="Lato" panose="020F0502020204030203" pitchFamily="34" charset="0"/>
              </a:rPr>
              <a:t>Culto</a:t>
            </a:r>
            <a:endParaRPr lang="en-US" sz="2800" b="1" dirty="0">
              <a:solidFill>
                <a:schemeClr val="tx2"/>
              </a:solidFill>
              <a:latin typeface="Muli" pitchFamily="2" charset="77"/>
              <a:ea typeface="Lato" panose="020F0502020204030203" pitchFamily="34" charset="0"/>
              <a:cs typeface="Lato" panose="020F0502020204030203" pitchFamily="34" charset="0"/>
            </a:endParaRPr>
          </a:p>
        </p:txBody>
      </p:sp>
      <p:sp>
        <p:nvSpPr>
          <p:cNvPr id="55" name="TextBox 687">
            <a:extLst>
              <a:ext uri="{FF2B5EF4-FFF2-40B4-BE49-F238E27FC236}">
                <a16:creationId xmlns:a16="http://schemas.microsoft.com/office/drawing/2014/main" id="{870AB88F-A9A4-0A4B-832E-A9B9E1A68638}"/>
              </a:ext>
            </a:extLst>
          </p:cNvPr>
          <p:cNvSpPr txBox="1"/>
          <p:nvPr/>
        </p:nvSpPr>
        <p:spPr>
          <a:xfrm>
            <a:off x="1040155" y="3926171"/>
            <a:ext cx="8752707" cy="7540526"/>
          </a:xfrm>
          <a:prstGeom prst="rect">
            <a:avLst/>
          </a:prstGeom>
          <a:noFill/>
          <a:ln>
            <a:noFill/>
          </a:ln>
        </p:spPr>
        <p:txBody>
          <a:bodyPr wrap="square" rtlCol="0">
            <a:spAutoFit/>
          </a:bodyPr>
          <a:lstStyle/>
          <a:p>
            <a:pPr marL="457200" indent="-457200">
              <a:buFont typeface="Arial" panose="020B0604020202020204" pitchFamily="34" charset="0"/>
              <a:buChar char="•"/>
            </a:pPr>
            <a:r>
              <a:rPr lang="en-US" sz="4400" dirty="0">
                <a:solidFill>
                  <a:schemeClr val="tx2"/>
                </a:solidFill>
                <a:latin typeface="Muli" pitchFamily="2" charset="77"/>
                <a:ea typeface="Lato" panose="020F0502020204030203" pitchFamily="34" charset="0"/>
                <a:cs typeface="Lato" panose="020F0502020204030203" pitchFamily="34" charset="0"/>
              </a:rPr>
              <a:t>Llame al Proveedor y </a:t>
            </a:r>
            <a:r>
              <a:rPr lang="en-US" sz="4400" dirty="0" err="1">
                <a:solidFill>
                  <a:schemeClr val="tx2"/>
                </a:solidFill>
                <a:latin typeface="Muli" pitchFamily="2" charset="77"/>
                <a:ea typeface="Lato" panose="020F0502020204030203" pitchFamily="34" charset="0"/>
                <a:cs typeface="Lato" panose="020F0502020204030203" pitchFamily="34" charset="0"/>
              </a:rPr>
              <a:t>elija</a:t>
            </a:r>
            <a:r>
              <a:rPr lang="en-US" sz="4400" dirty="0">
                <a:solidFill>
                  <a:schemeClr val="tx2"/>
                </a:solidFill>
                <a:latin typeface="Muli" pitchFamily="2" charset="77"/>
                <a:ea typeface="Lato" panose="020F0502020204030203" pitchFamily="34" charset="0"/>
                <a:cs typeface="Lato" panose="020F0502020204030203" pitchFamily="34" charset="0"/>
              </a:rPr>
              <a:t> la opción para hablar con la </a:t>
            </a:r>
            <a:r>
              <a:rPr lang="en-US" sz="4400" dirty="0" err="1">
                <a:solidFill>
                  <a:schemeClr val="tx2"/>
                </a:solidFill>
                <a:latin typeface="Muli" pitchFamily="2" charset="77"/>
                <a:ea typeface="Lato" panose="020F0502020204030203" pitchFamily="34" charset="0"/>
                <a:cs typeface="Lato" panose="020F0502020204030203" pitchFamily="34" charset="0"/>
              </a:rPr>
              <a:t>enfermera</a:t>
            </a:r>
            <a:r>
              <a:rPr lang="en-US" sz="4400" dirty="0">
                <a:solidFill>
                  <a:schemeClr val="tx2"/>
                </a:solidFill>
                <a:latin typeface="Muli" pitchFamily="2" charset="77"/>
                <a:ea typeface="Lato" panose="020F0502020204030203" pitchFamily="34" charset="0"/>
                <a:cs typeface="Lato" panose="020F0502020204030203" pitchFamily="34" charset="0"/>
              </a:rPr>
              <a:t>.</a:t>
            </a:r>
          </a:p>
          <a:p>
            <a:r>
              <a:rPr lang="en-US" sz="4400" dirty="0">
                <a:solidFill>
                  <a:schemeClr val="tx2"/>
                </a:solidFill>
                <a:latin typeface="Muli" pitchFamily="2" charset="77"/>
                <a:ea typeface="Lato" panose="020F0502020204030203" pitchFamily="34" charset="0"/>
                <a:cs typeface="Lato" panose="020F0502020204030203" pitchFamily="34" charset="0"/>
              </a:rPr>
              <a:t> </a:t>
            </a:r>
          </a:p>
          <a:p>
            <a:pPr marL="457200" indent="-457200">
              <a:buFont typeface="Arial" panose="020B0604020202020204" pitchFamily="34" charset="0"/>
              <a:buChar char="•"/>
            </a:pPr>
            <a:r>
              <a:rPr lang="en-US" sz="4400" dirty="0">
                <a:solidFill>
                  <a:schemeClr val="tx2"/>
                </a:solidFill>
                <a:latin typeface="Muli" pitchFamily="2" charset="77"/>
                <a:ea typeface="Lato" panose="020F0502020204030203" pitchFamily="34" charset="0"/>
                <a:cs typeface="Lato" panose="020F0502020204030203" pitchFamily="34" charset="0"/>
              </a:rPr>
              <a:t>Comuníquese con su Proveedor/ Personal para </a:t>
            </a:r>
            <a:r>
              <a:rPr lang="en-US" sz="4400" dirty="0" err="1">
                <a:solidFill>
                  <a:schemeClr val="tx2"/>
                </a:solidFill>
                <a:latin typeface="Muli" pitchFamily="2" charset="77"/>
                <a:ea typeface="Lato" panose="020F0502020204030203" pitchFamily="34" charset="0"/>
                <a:cs typeface="Lato" panose="020F0502020204030203" pitchFamily="34" charset="0"/>
              </a:rPr>
              <a:t>pedir</a:t>
            </a:r>
            <a:r>
              <a:rPr lang="en-US" sz="4400" dirty="0">
                <a:solidFill>
                  <a:schemeClr val="tx2"/>
                </a:solidFill>
                <a:latin typeface="Muli" pitchFamily="2" charset="77"/>
                <a:ea typeface="Lato" panose="020F0502020204030203" pitchFamily="34" charset="0"/>
                <a:cs typeface="Lato" panose="020F0502020204030203" pitchFamily="34" charset="0"/>
              </a:rPr>
              <a:t> que lo </a:t>
            </a:r>
            <a:r>
              <a:rPr lang="en-US" sz="4400" dirty="0" err="1">
                <a:solidFill>
                  <a:schemeClr val="tx2"/>
                </a:solidFill>
                <a:latin typeface="Muli" pitchFamily="2" charset="77"/>
                <a:ea typeface="Lato" panose="020F0502020204030203" pitchFamily="34" charset="0"/>
                <a:cs typeface="Lato" panose="020F0502020204030203" pitchFamily="34" charset="0"/>
              </a:rPr>
              <a:t>guien</a:t>
            </a:r>
            <a:r>
              <a:rPr lang="en-US" sz="4400" dirty="0">
                <a:solidFill>
                  <a:schemeClr val="tx2"/>
                </a:solidFill>
                <a:latin typeface="Muli" pitchFamily="2" charset="77"/>
                <a:ea typeface="Lato" panose="020F0502020204030203" pitchFamily="34" charset="0"/>
                <a:cs typeface="Lato" panose="020F0502020204030203" pitchFamily="34" charset="0"/>
              </a:rPr>
              <a:t>.</a:t>
            </a:r>
          </a:p>
          <a:p>
            <a:endParaRPr lang="en-US" sz="4400" dirty="0">
              <a:solidFill>
                <a:schemeClr val="tx2"/>
              </a:solidFill>
              <a:latin typeface="Muli" pitchFamily="2" charset="77"/>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en-US" sz="4400" dirty="0" err="1">
                <a:solidFill>
                  <a:schemeClr val="tx2"/>
                </a:solidFill>
                <a:latin typeface="Muli" pitchFamily="2" charset="77"/>
                <a:ea typeface="Lato" panose="020F0502020204030203" pitchFamily="34" charset="0"/>
                <a:cs typeface="Lato" panose="020F0502020204030203" pitchFamily="34" charset="0"/>
              </a:rPr>
              <a:t>Pregúntele</a:t>
            </a:r>
            <a:r>
              <a:rPr lang="en-US" sz="4400" dirty="0">
                <a:solidFill>
                  <a:schemeClr val="tx2"/>
                </a:solidFill>
                <a:latin typeface="Muli" pitchFamily="2" charset="77"/>
                <a:ea typeface="Lato" panose="020F0502020204030203" pitchFamily="34" charset="0"/>
                <a:cs typeface="Lato" panose="020F0502020204030203" pitchFamily="34" charset="0"/>
              </a:rPr>
              <a:t> al Proveedor si lo pueden ver en su oficina usando su equipo, donde alguien lo pueda ayudar (Pueda que el Proveedor esté en una ubicación </a:t>
            </a:r>
            <a:r>
              <a:rPr lang="en-US" sz="4400" dirty="0" err="1">
                <a:solidFill>
                  <a:schemeClr val="tx2"/>
                </a:solidFill>
                <a:latin typeface="Muli" pitchFamily="2" charset="77"/>
                <a:ea typeface="Lato" panose="020F0502020204030203" pitchFamily="34" charset="0"/>
                <a:cs typeface="Lato" panose="020F0502020204030203" pitchFamily="34" charset="0"/>
              </a:rPr>
              <a:t>diferente</a:t>
            </a:r>
            <a:r>
              <a:rPr lang="en-US" sz="4400" dirty="0">
                <a:solidFill>
                  <a:schemeClr val="tx2"/>
                </a:solidFill>
                <a:latin typeface="Muli" pitchFamily="2" charset="77"/>
                <a:ea typeface="Lato" panose="020F0502020204030203" pitchFamily="34" charset="0"/>
                <a:cs typeface="Lato" panose="020F0502020204030203" pitchFamily="34" charset="0"/>
              </a:rPr>
              <a:t>)</a:t>
            </a:r>
          </a:p>
        </p:txBody>
      </p:sp>
      <p:sp>
        <p:nvSpPr>
          <p:cNvPr id="56" name="TextBox 687">
            <a:extLst>
              <a:ext uri="{FF2B5EF4-FFF2-40B4-BE49-F238E27FC236}">
                <a16:creationId xmlns:a16="http://schemas.microsoft.com/office/drawing/2014/main" id="{FD02F579-2934-D840-8B6D-2E8DE9ADFEA2}"/>
              </a:ext>
            </a:extLst>
          </p:cNvPr>
          <p:cNvSpPr txBox="1"/>
          <p:nvPr/>
        </p:nvSpPr>
        <p:spPr>
          <a:xfrm>
            <a:off x="21020409" y="7401165"/>
            <a:ext cx="3152595" cy="1938992"/>
          </a:xfrm>
          <a:prstGeom prst="rect">
            <a:avLst/>
          </a:prstGeom>
          <a:noFill/>
          <a:ln>
            <a:noFill/>
          </a:ln>
        </p:spPr>
        <p:txBody>
          <a:bodyPr wrap="square" rtlCol="0">
            <a:spAutoFit/>
          </a:bodyPr>
          <a:lstStyle/>
          <a:p>
            <a:pPr algn="ctr"/>
            <a:r>
              <a:rPr lang="en-US" sz="4000" b="1" dirty="0">
                <a:solidFill>
                  <a:schemeClr val="tx2"/>
                </a:solidFill>
                <a:latin typeface="Muli" pitchFamily="2" charset="77"/>
                <a:ea typeface="Lato" panose="020F0502020204030203" pitchFamily="34" charset="0"/>
                <a:cs typeface="Lato" panose="020F0502020204030203" pitchFamily="34" charset="0"/>
              </a:rPr>
              <a:t>El Personal de PEAL </a:t>
            </a:r>
          </a:p>
          <a:p>
            <a:pPr algn="ctr"/>
            <a:endParaRPr lang="en-US" sz="4000" b="1" dirty="0">
              <a:solidFill>
                <a:schemeClr val="tx2"/>
              </a:solidFill>
              <a:latin typeface="Muli" pitchFamily="2" charset="77"/>
              <a:ea typeface="Lato" panose="020F0502020204030203" pitchFamily="34" charset="0"/>
              <a:cs typeface="Lato" panose="020F0502020204030203" pitchFamily="34" charset="0"/>
            </a:endParaRPr>
          </a:p>
        </p:txBody>
      </p:sp>
      <p:sp>
        <p:nvSpPr>
          <p:cNvPr id="66" name="TextBox 687">
            <a:extLst>
              <a:ext uri="{FF2B5EF4-FFF2-40B4-BE49-F238E27FC236}">
                <a16:creationId xmlns:a16="http://schemas.microsoft.com/office/drawing/2014/main" id="{75AC42B1-F30C-1F48-A622-8CC1622940C0}"/>
              </a:ext>
            </a:extLst>
          </p:cNvPr>
          <p:cNvSpPr txBox="1"/>
          <p:nvPr/>
        </p:nvSpPr>
        <p:spPr>
          <a:xfrm>
            <a:off x="18946406" y="4978993"/>
            <a:ext cx="2860077" cy="954107"/>
          </a:xfrm>
          <a:prstGeom prst="rect">
            <a:avLst/>
          </a:prstGeom>
          <a:noFill/>
          <a:ln>
            <a:noFill/>
          </a:ln>
        </p:spPr>
        <p:txBody>
          <a:bodyPr wrap="none" rtlCol="0">
            <a:spAutoFit/>
          </a:bodyPr>
          <a:lstStyle/>
          <a:p>
            <a:pPr algn="ctr"/>
            <a:r>
              <a:rPr lang="en-US" sz="2800" b="1" dirty="0" err="1">
                <a:solidFill>
                  <a:schemeClr val="tx2"/>
                </a:solidFill>
                <a:latin typeface="Muli" pitchFamily="2" charset="77"/>
                <a:ea typeface="Lato" panose="020F0502020204030203" pitchFamily="34" charset="0"/>
                <a:cs typeface="Lato" panose="020F0502020204030203" pitchFamily="34" charset="0"/>
              </a:rPr>
              <a:t>Pregúntele</a:t>
            </a:r>
            <a:r>
              <a:rPr lang="en-US" sz="2800" b="1" dirty="0">
                <a:solidFill>
                  <a:schemeClr val="tx2"/>
                </a:solidFill>
                <a:latin typeface="Muli" pitchFamily="2" charset="77"/>
                <a:ea typeface="Lato" panose="020F0502020204030203" pitchFamily="34" charset="0"/>
                <a:cs typeface="Lato" panose="020F0502020204030203" pitchFamily="34" charset="0"/>
              </a:rPr>
              <a:t> a </a:t>
            </a:r>
            <a:r>
              <a:rPr lang="en-US" sz="2800" b="1" dirty="0" smtClean="0">
                <a:solidFill>
                  <a:schemeClr val="tx2"/>
                </a:solidFill>
                <a:latin typeface="Muli" pitchFamily="2" charset="77"/>
                <a:ea typeface="Lato" panose="020F0502020204030203" pitchFamily="34" charset="0"/>
                <a:cs typeface="Lato" panose="020F0502020204030203" pitchFamily="34" charset="0"/>
              </a:rPr>
              <a:t>un</a:t>
            </a:r>
            <a:endParaRPr lang="en-US" sz="2800" b="1" dirty="0">
              <a:solidFill>
                <a:schemeClr val="tx2"/>
              </a:solidFill>
              <a:latin typeface="Muli" pitchFamily="2" charset="77"/>
              <a:ea typeface="Lato" panose="020F0502020204030203" pitchFamily="34" charset="0"/>
              <a:cs typeface="Lato" panose="020F0502020204030203" pitchFamily="34" charset="0"/>
            </a:endParaRPr>
          </a:p>
          <a:p>
            <a:pPr algn="ctr"/>
            <a:r>
              <a:rPr lang="en-US" sz="2800" b="1" dirty="0" err="1">
                <a:solidFill>
                  <a:schemeClr val="tx2"/>
                </a:solidFill>
                <a:latin typeface="Muli" pitchFamily="2" charset="77"/>
                <a:ea typeface="Lato" panose="020F0502020204030203" pitchFamily="34" charset="0"/>
                <a:cs typeface="Lato" panose="020F0502020204030203" pitchFamily="34" charset="0"/>
              </a:rPr>
              <a:t>Adolescente</a:t>
            </a:r>
            <a:endParaRPr lang="en-US" sz="2800" b="1" dirty="0">
              <a:solidFill>
                <a:schemeClr val="tx2"/>
              </a:solidFill>
              <a:latin typeface="Muli" pitchFamily="2" charset="77"/>
              <a:ea typeface="Lato" panose="020F0502020204030203" pitchFamily="34" charset="0"/>
              <a:cs typeface="Lato" panose="020F0502020204030203" pitchFamily="34" charset="0"/>
            </a:endParaRPr>
          </a:p>
        </p:txBody>
      </p:sp>
      <p:pic>
        <p:nvPicPr>
          <p:cNvPr id="32" name="Graphic 31" descr="Man">
            <a:extLst>
              <a:ext uri="{FF2B5EF4-FFF2-40B4-BE49-F238E27FC236}">
                <a16:creationId xmlns:a16="http://schemas.microsoft.com/office/drawing/2014/main" id="{718C21ED-5422-DE49-AB7B-1A3D5CB63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208416" y="796958"/>
            <a:ext cx="4304247" cy="4304247"/>
          </a:xfrm>
          <a:prstGeom prst="rect">
            <a:avLst/>
          </a:prstGeom>
        </p:spPr>
      </p:pic>
      <p:pic>
        <p:nvPicPr>
          <p:cNvPr id="35" name="Graphic 34" descr="Man">
            <a:extLst>
              <a:ext uri="{FF2B5EF4-FFF2-40B4-BE49-F238E27FC236}">
                <a16:creationId xmlns:a16="http://schemas.microsoft.com/office/drawing/2014/main" id="{2E94B34F-4236-0B46-95C8-913B18A9CF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073437" y="1127690"/>
            <a:ext cx="4304247" cy="4304247"/>
          </a:xfrm>
          <a:prstGeom prst="rect">
            <a:avLst/>
          </a:prstGeom>
        </p:spPr>
      </p:pic>
      <p:pic>
        <p:nvPicPr>
          <p:cNvPr id="38" name="Graphic 37" descr="Man">
            <a:extLst>
              <a:ext uri="{FF2B5EF4-FFF2-40B4-BE49-F238E27FC236}">
                <a16:creationId xmlns:a16="http://schemas.microsoft.com/office/drawing/2014/main" id="{EFEECB84-2B1F-8147-BD22-19A4D8376F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2943129" y="3074307"/>
            <a:ext cx="3785703" cy="4304247"/>
          </a:xfrm>
          <a:prstGeom prst="rect">
            <a:avLst/>
          </a:prstGeom>
        </p:spPr>
      </p:pic>
      <p:pic>
        <p:nvPicPr>
          <p:cNvPr id="41" name="Graphic 40" descr="Man">
            <a:extLst>
              <a:ext uri="{FF2B5EF4-FFF2-40B4-BE49-F238E27FC236}">
                <a16:creationId xmlns:a16="http://schemas.microsoft.com/office/drawing/2014/main" id="{88F0AA38-DC39-6F40-9706-BE2BCEF2C4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0711726" y="2613176"/>
            <a:ext cx="4472229" cy="4976058"/>
          </a:xfrm>
          <a:prstGeom prst="rect">
            <a:avLst/>
          </a:prstGeom>
        </p:spPr>
      </p:pic>
      <p:pic>
        <p:nvPicPr>
          <p:cNvPr id="39" name="Graphic 38" descr="Man">
            <a:extLst>
              <a:ext uri="{FF2B5EF4-FFF2-40B4-BE49-F238E27FC236}">
                <a16:creationId xmlns:a16="http://schemas.microsoft.com/office/drawing/2014/main" id="{2785FCF4-7425-0349-8845-E94BBC8975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4909007" y="1345039"/>
            <a:ext cx="4304247" cy="4304247"/>
          </a:xfrm>
          <a:prstGeom prst="rect">
            <a:avLst/>
          </a:prstGeom>
        </p:spPr>
      </p:pic>
      <p:sp>
        <p:nvSpPr>
          <p:cNvPr id="7" name="TextBox 6">
            <a:extLst>
              <a:ext uri="{FF2B5EF4-FFF2-40B4-BE49-F238E27FC236}">
                <a16:creationId xmlns:a16="http://schemas.microsoft.com/office/drawing/2014/main" id="{75BE1319-324D-2F4D-9935-47191C8A1EC5}"/>
              </a:ext>
            </a:extLst>
          </p:cNvPr>
          <p:cNvSpPr txBox="1"/>
          <p:nvPr/>
        </p:nvSpPr>
        <p:spPr>
          <a:xfrm>
            <a:off x="956225" y="1022299"/>
            <a:ext cx="11509497" cy="1569660"/>
          </a:xfrm>
          <a:prstGeom prst="rect">
            <a:avLst/>
          </a:prstGeom>
          <a:noFill/>
        </p:spPr>
        <p:txBody>
          <a:bodyPr wrap="none" rtlCol="0">
            <a:spAutoFit/>
          </a:bodyPr>
          <a:lstStyle/>
          <a:p>
            <a:r>
              <a:rPr lang="en-US" sz="9600" dirty="0">
                <a:solidFill>
                  <a:schemeClr val="tx2">
                    <a:lumMod val="75000"/>
                    <a:lumOff val="25000"/>
                  </a:schemeClr>
                </a:solidFill>
              </a:rPr>
              <a:t>¿</a:t>
            </a:r>
            <a:r>
              <a:rPr lang="en-US" sz="9600" dirty="0" err="1">
                <a:solidFill>
                  <a:schemeClr val="tx2">
                    <a:lumMod val="75000"/>
                    <a:lumOff val="25000"/>
                  </a:schemeClr>
                </a:solidFill>
              </a:rPr>
              <a:t>Quién</a:t>
            </a:r>
            <a:r>
              <a:rPr lang="en-US" sz="9600" dirty="0">
                <a:solidFill>
                  <a:schemeClr val="tx2">
                    <a:lumMod val="75000"/>
                    <a:lumOff val="25000"/>
                  </a:schemeClr>
                </a:solidFill>
              </a:rPr>
              <a:t> puede ayudar?</a:t>
            </a:r>
          </a:p>
        </p:txBody>
      </p:sp>
      <p:sp>
        <p:nvSpPr>
          <p:cNvPr id="45" name="TextBox 44">
            <a:extLst>
              <a:ext uri="{FF2B5EF4-FFF2-40B4-BE49-F238E27FC236}">
                <a16:creationId xmlns:a16="http://schemas.microsoft.com/office/drawing/2014/main" id="{08D8A177-B8C4-1B40-AF48-E8BC1AA7CAC3}"/>
              </a:ext>
            </a:extLst>
          </p:cNvPr>
          <p:cNvSpPr txBox="1"/>
          <p:nvPr/>
        </p:nvSpPr>
        <p:spPr>
          <a:xfrm>
            <a:off x="13733152" y="10496281"/>
            <a:ext cx="8218917" cy="1446550"/>
          </a:xfrm>
          <a:prstGeom prst="rect">
            <a:avLst/>
          </a:prstGeom>
          <a:noFill/>
        </p:spPr>
        <p:txBody>
          <a:bodyPr wrap="none" rtlCol="0">
            <a:spAutoFit/>
          </a:bodyPr>
          <a:lstStyle/>
          <a:p>
            <a:r>
              <a:rPr lang="en-US" sz="8800" dirty="0">
                <a:solidFill>
                  <a:schemeClr val="accent3">
                    <a:lumMod val="75000"/>
                  </a:schemeClr>
                </a:solidFill>
              </a:rPr>
              <a:t>En Su Comunidad</a:t>
            </a:r>
          </a:p>
        </p:txBody>
      </p:sp>
      <p:pic>
        <p:nvPicPr>
          <p:cNvPr id="31" name="Picture 30">
            <a:extLst>
              <a:ext uri="{FF2B5EF4-FFF2-40B4-BE49-F238E27FC236}">
                <a16:creationId xmlns:a16="http://schemas.microsoft.com/office/drawing/2014/main" id="{3006F8DD-A77A-F143-939C-8D3688F31017}"/>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pic>
        <p:nvPicPr>
          <p:cNvPr id="3" name="Picture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2353310" y="3841893"/>
            <a:ext cx="1189059" cy="776852"/>
          </a:xfrm>
          <a:prstGeom prst="rect">
            <a:avLst/>
          </a:prstGeom>
        </p:spPr>
      </p:pic>
      <p:pic>
        <p:nvPicPr>
          <p:cNvPr id="22" name="Graphic 21" descr="Man">
            <a:extLst>
              <a:ext uri="{FF2B5EF4-FFF2-40B4-BE49-F238E27FC236}">
                <a16:creationId xmlns:a16="http://schemas.microsoft.com/office/drawing/2014/main" id="{E7C3A845-BF8C-FF4C-9265-A2ABC6F5F5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6768740" y="5094052"/>
            <a:ext cx="3795661" cy="4304247"/>
          </a:xfrm>
          <a:prstGeom prst="rect">
            <a:avLst/>
          </a:prstGeom>
        </p:spPr>
      </p:pic>
    </p:spTree>
    <p:extLst>
      <p:ext uri="{BB962C8B-B14F-4D97-AF65-F5344CB8AC3E}">
        <p14:creationId xmlns:p14="http://schemas.microsoft.com/office/powerpoint/2010/main" val="3836185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6">
            <a:extLst>
              <a:ext uri="{FF2B5EF4-FFF2-40B4-BE49-F238E27FC236}">
                <a16:creationId xmlns:a16="http://schemas.microsoft.com/office/drawing/2014/main" id="{998D076F-CA34-C948-AAB1-30C00F18CAEE}"/>
              </a:ext>
            </a:extLst>
          </p:cNvPr>
          <p:cNvSpPr txBox="1"/>
          <p:nvPr/>
        </p:nvSpPr>
        <p:spPr>
          <a:xfrm>
            <a:off x="937244" y="451855"/>
            <a:ext cx="23307836" cy="4524315"/>
          </a:xfrm>
          <a:prstGeom prst="rect">
            <a:avLst/>
          </a:prstGeom>
          <a:noFill/>
          <a:ln>
            <a:noFill/>
          </a:ln>
        </p:spPr>
        <p:txBody>
          <a:bodyPr wrap="square" rtlCol="0">
            <a:spAutoFit/>
          </a:bodyPr>
          <a:lstStyle/>
          <a:p>
            <a:r>
              <a:rPr lang="en-US" sz="9600" dirty="0">
                <a:solidFill>
                  <a:schemeClr val="tx2"/>
                </a:solidFill>
              </a:rPr>
              <a:t>Examine Su Plataforma:</a:t>
            </a:r>
          </a:p>
          <a:p>
            <a:r>
              <a:rPr lang="en-US" sz="9600" dirty="0">
                <a:solidFill>
                  <a:schemeClr val="tx2"/>
                </a:solidFill>
              </a:rPr>
              <a:t>por lo menos 2 días antes de su Cita</a:t>
            </a:r>
          </a:p>
          <a:p>
            <a:endParaRPr lang="en-US" sz="9600" dirty="0">
              <a:solidFill>
                <a:schemeClr val="tx2"/>
              </a:solidFill>
            </a:endParaRPr>
          </a:p>
        </p:txBody>
      </p:sp>
      <p:pic>
        <p:nvPicPr>
          <p:cNvPr id="6" name="Graphic 5" descr="Monitor">
            <a:extLst>
              <a:ext uri="{FF2B5EF4-FFF2-40B4-BE49-F238E27FC236}">
                <a16:creationId xmlns:a16="http://schemas.microsoft.com/office/drawing/2014/main" id="{476FD9DE-9564-B544-8FBB-D29798054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2570" y="2090769"/>
            <a:ext cx="13045665" cy="13045665"/>
          </a:xfrm>
          <a:prstGeom prst="rect">
            <a:avLst/>
          </a:prstGeom>
        </p:spPr>
      </p:pic>
      <p:pic>
        <p:nvPicPr>
          <p:cNvPr id="8" name="Graphic 7" descr="Smart Phone">
            <a:extLst>
              <a:ext uri="{FF2B5EF4-FFF2-40B4-BE49-F238E27FC236}">
                <a16:creationId xmlns:a16="http://schemas.microsoft.com/office/drawing/2014/main" id="{3C175D6A-90C4-C64B-99B6-B8795E4DDF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2982894" y="3790345"/>
            <a:ext cx="9414875" cy="9414875"/>
          </a:xfrm>
          <a:prstGeom prst="rect">
            <a:avLst/>
          </a:prstGeom>
        </p:spPr>
      </p:pic>
      <p:pic>
        <p:nvPicPr>
          <p:cNvPr id="9" name="Graphic 8" descr="Key">
            <a:extLst>
              <a:ext uri="{FF2B5EF4-FFF2-40B4-BE49-F238E27FC236}">
                <a16:creationId xmlns:a16="http://schemas.microsoft.com/office/drawing/2014/main" id="{0FC6A9B9-8745-B744-88BF-9EF5F173001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5400000">
            <a:off x="20698193" y="391193"/>
            <a:ext cx="3399152" cy="3399152"/>
          </a:xfrm>
          <a:prstGeom prst="rect">
            <a:avLst/>
          </a:prstGeom>
        </p:spPr>
      </p:pic>
      <p:pic>
        <p:nvPicPr>
          <p:cNvPr id="3" name="Picture 2" descr="A sign on the side of a building&#10;&#10;Description automatically generated">
            <a:extLst>
              <a:ext uri="{FF2B5EF4-FFF2-40B4-BE49-F238E27FC236}">
                <a16:creationId xmlns:a16="http://schemas.microsoft.com/office/drawing/2014/main" id="{2811595F-A2B4-294B-8412-0A9DE00BDDA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642556" y="4582309"/>
            <a:ext cx="10025692" cy="6436899"/>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2CE20790-7148-D34B-ADCA-CE5AD7F5A1D3}"/>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2465" t="4542" r="52135" b="6090"/>
          <a:stretch/>
        </p:blipFill>
        <p:spPr>
          <a:xfrm>
            <a:off x="15778600" y="5003064"/>
            <a:ext cx="3855813" cy="7126183"/>
          </a:xfrm>
          <a:prstGeom prst="rect">
            <a:avLst/>
          </a:prstGeom>
        </p:spPr>
      </p:pic>
      <p:pic>
        <p:nvPicPr>
          <p:cNvPr id="11" name="Picture 10">
            <a:extLst>
              <a:ext uri="{FF2B5EF4-FFF2-40B4-BE49-F238E27FC236}">
                <a16:creationId xmlns:a16="http://schemas.microsoft.com/office/drawing/2014/main" id="{3006F8DD-A77A-F143-939C-8D3688F31017}"/>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Tree>
    <p:extLst>
      <p:ext uri="{BB962C8B-B14F-4D97-AF65-F5344CB8AC3E}">
        <p14:creationId xmlns:p14="http://schemas.microsoft.com/office/powerpoint/2010/main" val="32476629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6591180" y="2990776"/>
            <a:ext cx="11461131" cy="3683060"/>
          </a:xfrm>
          <a:prstGeom prst="rect">
            <a:avLst/>
          </a:prstGeom>
          <a:noFill/>
          <a:ln>
            <a:noFill/>
          </a:ln>
        </p:spPr>
        <p:txBody>
          <a:bodyPr wrap="square" rtlCol="0">
            <a:spAutoFit/>
          </a:bodyPr>
          <a:lstStyle/>
          <a:p>
            <a:pPr algn="ctr">
              <a:lnSpc>
                <a:spcPts val="14000"/>
              </a:lnSpc>
            </a:pPr>
            <a:r>
              <a:rPr lang="en-US" sz="125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Llame a su Proveedor</a:t>
            </a:r>
          </a:p>
        </p:txBody>
      </p:sp>
      <p:sp>
        <p:nvSpPr>
          <p:cNvPr id="7" name="Elipse 46">
            <a:extLst>
              <a:ext uri="{FF2B5EF4-FFF2-40B4-BE49-F238E27FC236}">
                <a16:creationId xmlns:a16="http://schemas.microsoft.com/office/drawing/2014/main" id="{84BFB855-2D3B-5D47-B83C-78EAD90D9128}"/>
              </a:ext>
            </a:extLst>
          </p:cNvPr>
          <p:cNvSpPr/>
          <p:nvPr/>
        </p:nvSpPr>
        <p:spPr>
          <a:xfrm>
            <a:off x="17099917" y="5903438"/>
            <a:ext cx="3058911" cy="30589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aphic 7" descr="Telephone">
            <a:extLst>
              <a:ext uri="{FF2B5EF4-FFF2-40B4-BE49-F238E27FC236}">
                <a16:creationId xmlns:a16="http://schemas.microsoft.com/office/drawing/2014/main" id="{FC443BE2-8D47-9C4A-A3FD-48830E119874}"/>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7566169" y="6334128"/>
            <a:ext cx="2126405" cy="2126405"/>
          </a:xfrm>
          <a:prstGeom prst="rect">
            <a:avLst/>
          </a:prstGeom>
        </p:spPr>
      </p:pic>
      <p:sp>
        <p:nvSpPr>
          <p:cNvPr id="2" name="TextBox 1">
            <a:extLst>
              <a:ext uri="{FF2B5EF4-FFF2-40B4-BE49-F238E27FC236}">
                <a16:creationId xmlns:a16="http://schemas.microsoft.com/office/drawing/2014/main" id="{A997CC83-170E-6F44-9B16-60447C6F8A37}"/>
              </a:ext>
            </a:extLst>
          </p:cNvPr>
          <p:cNvSpPr txBox="1"/>
          <p:nvPr/>
        </p:nvSpPr>
        <p:spPr>
          <a:xfrm>
            <a:off x="1478692" y="851274"/>
            <a:ext cx="21686108" cy="2677656"/>
          </a:xfrm>
          <a:prstGeom prst="rect">
            <a:avLst/>
          </a:prstGeom>
          <a:noFill/>
        </p:spPr>
        <p:txBody>
          <a:bodyPr wrap="square" rtlCol="0">
            <a:spAutoFit/>
          </a:bodyPr>
          <a:lstStyle/>
          <a:p>
            <a:pPr algn="ctr"/>
            <a:r>
              <a:rPr lang="en-US" sz="5400" dirty="0">
                <a:solidFill>
                  <a:schemeClr val="tx2"/>
                </a:solidFill>
              </a:rPr>
              <a:t>Si no pudiera acceder a la plataforma o el portal,</a:t>
            </a:r>
          </a:p>
          <a:p>
            <a:pPr algn="ctr"/>
            <a:r>
              <a:rPr lang="en-US" sz="5400" dirty="0">
                <a:solidFill>
                  <a:schemeClr val="tx2"/>
                </a:solidFill>
              </a:rPr>
              <a:t>o no tuviera un enlace via correo electrónico o texto</a:t>
            </a:r>
          </a:p>
          <a:p>
            <a:pPr algn="ctr"/>
            <a:r>
              <a:rPr lang="en-US" sz="6000" dirty="0">
                <a:solidFill>
                  <a:schemeClr val="tx2"/>
                </a:solidFill>
              </a:rPr>
              <a:t> </a:t>
            </a:r>
          </a:p>
        </p:txBody>
      </p:sp>
      <p:sp>
        <p:nvSpPr>
          <p:cNvPr id="10" name="TextBox 9">
            <a:extLst>
              <a:ext uri="{FF2B5EF4-FFF2-40B4-BE49-F238E27FC236}">
                <a16:creationId xmlns:a16="http://schemas.microsoft.com/office/drawing/2014/main" id="{F46EB3C9-4475-B142-93F9-EAE86119299E}"/>
              </a:ext>
            </a:extLst>
          </p:cNvPr>
          <p:cNvSpPr txBox="1"/>
          <p:nvPr/>
        </p:nvSpPr>
        <p:spPr>
          <a:xfrm>
            <a:off x="7599516" y="6810795"/>
            <a:ext cx="9281715" cy="1938992"/>
          </a:xfrm>
          <a:prstGeom prst="rect">
            <a:avLst/>
          </a:prstGeom>
          <a:noFill/>
        </p:spPr>
        <p:txBody>
          <a:bodyPr wrap="square" rtlCol="0">
            <a:spAutoFit/>
          </a:bodyPr>
          <a:lstStyle/>
          <a:p>
            <a:pPr algn="ctr"/>
            <a:r>
              <a:rPr lang="en-US" sz="6000" dirty="0">
                <a:solidFill>
                  <a:schemeClr val="tx2"/>
                </a:solidFill>
              </a:rPr>
              <a:t>Al número de la oficina</a:t>
            </a:r>
          </a:p>
          <a:p>
            <a:r>
              <a:rPr lang="en-US" sz="6000" dirty="0">
                <a:solidFill>
                  <a:schemeClr val="tx2"/>
                </a:solidFill>
              </a:rPr>
              <a:t> </a:t>
            </a:r>
          </a:p>
        </p:txBody>
      </p:sp>
      <p:pic>
        <p:nvPicPr>
          <p:cNvPr id="12" name="Picture 11">
            <a:extLst>
              <a:ext uri="{FF2B5EF4-FFF2-40B4-BE49-F238E27FC236}">
                <a16:creationId xmlns:a16="http://schemas.microsoft.com/office/drawing/2014/main" id="{3006F8DD-A77A-F143-939C-8D3688F3101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
        <p:nvSpPr>
          <p:cNvPr id="3" name="Rectangle 2"/>
          <p:cNvSpPr/>
          <p:nvPr/>
        </p:nvSpPr>
        <p:spPr>
          <a:xfrm>
            <a:off x="1478692" y="10110660"/>
            <a:ext cx="22014354" cy="1569660"/>
          </a:xfrm>
          <a:prstGeom prst="rect">
            <a:avLst/>
          </a:prstGeom>
          <a:solidFill>
            <a:schemeClr val="accent2"/>
          </a:solidFill>
        </p:spPr>
        <p:txBody>
          <a:bodyPr wrap="square">
            <a:spAutoFit/>
          </a:bodyPr>
          <a:lstStyle/>
          <a:p>
            <a:pPr algn="ctr"/>
            <a:r>
              <a:rPr lang="en-US" sz="4800" b="1" dirty="0">
                <a:solidFill>
                  <a:schemeClr val="tx2"/>
                </a:solidFill>
              </a:rPr>
              <a:t>¡No </a:t>
            </a:r>
            <a:r>
              <a:rPr lang="en-US" sz="4800" b="1" dirty="0" err="1">
                <a:solidFill>
                  <a:schemeClr val="tx2"/>
                </a:solidFill>
              </a:rPr>
              <a:t>espere</a:t>
            </a:r>
            <a:r>
              <a:rPr lang="en-US" sz="4800" b="1" dirty="0">
                <a:solidFill>
                  <a:schemeClr val="tx2"/>
                </a:solidFill>
              </a:rPr>
              <a:t> hasta el día de su cita o minutos antes de la hora de su cita para </a:t>
            </a:r>
            <a:r>
              <a:rPr lang="en-US" sz="4800" b="1" dirty="0" err="1">
                <a:solidFill>
                  <a:schemeClr val="tx2"/>
                </a:solidFill>
              </a:rPr>
              <a:t>buscar</a:t>
            </a:r>
            <a:r>
              <a:rPr lang="en-US" sz="4800" b="1" dirty="0">
                <a:solidFill>
                  <a:schemeClr val="tx2"/>
                </a:solidFill>
              </a:rPr>
              <a:t> ayuda!</a:t>
            </a:r>
          </a:p>
        </p:txBody>
      </p:sp>
    </p:spTree>
    <p:extLst>
      <p:ext uri="{BB962C8B-B14F-4D97-AF65-F5344CB8AC3E}">
        <p14:creationId xmlns:p14="http://schemas.microsoft.com/office/powerpoint/2010/main" val="2989935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0BD83ABA-81CA-5F4B-8F29-B52BF822D465}"/>
              </a:ext>
            </a:extLst>
          </p:cNvPr>
          <p:cNvSpPr txBox="1"/>
          <p:nvPr/>
        </p:nvSpPr>
        <p:spPr>
          <a:xfrm>
            <a:off x="1870987" y="5754799"/>
            <a:ext cx="20103241" cy="3939540"/>
          </a:xfrm>
          <a:prstGeom prst="rect">
            <a:avLst/>
          </a:prstGeom>
          <a:noFill/>
          <a:ln>
            <a:noFill/>
          </a:ln>
        </p:spPr>
        <p:txBody>
          <a:bodyPr wrap="square" rtlCol="0">
            <a:spAutoFit/>
          </a:bodyPr>
          <a:lstStyle/>
          <a:p>
            <a:pPr algn="r"/>
            <a:r>
              <a:rPr lang="en-US" sz="12500" b="1" spc="300" dirty="0">
                <a:solidFill>
                  <a:schemeClr val="tx2"/>
                </a:solidFill>
                <a:latin typeface="Muli" pitchFamily="2" charset="77"/>
                <a:ea typeface="Roboto" panose="02000000000000000000" pitchFamily="2" charset="0"/>
                <a:cs typeface="Lato" panose="020F0502020204030203" pitchFamily="34" charset="0"/>
              </a:rPr>
              <a:t>La Primera Cita de Telemedicina de su Familia</a:t>
            </a:r>
          </a:p>
        </p:txBody>
      </p:sp>
      <p:sp>
        <p:nvSpPr>
          <p:cNvPr id="22" name="TextBox 6">
            <a:extLst>
              <a:ext uri="{FF2B5EF4-FFF2-40B4-BE49-F238E27FC236}">
                <a16:creationId xmlns:a16="http://schemas.microsoft.com/office/drawing/2014/main" id="{90A51236-408C-D148-BB06-6C3B621784AC}"/>
              </a:ext>
            </a:extLst>
          </p:cNvPr>
          <p:cNvSpPr txBox="1"/>
          <p:nvPr/>
        </p:nvSpPr>
        <p:spPr>
          <a:xfrm>
            <a:off x="18312032" y="11450387"/>
            <a:ext cx="184731" cy="523220"/>
          </a:xfrm>
          <a:prstGeom prst="rect">
            <a:avLst/>
          </a:prstGeom>
          <a:noFill/>
        </p:spPr>
        <p:txBody>
          <a:bodyPr wrap="none" rtlCol="0">
            <a:spAutoFit/>
          </a:bodyPr>
          <a:lstStyle/>
          <a:p>
            <a:pPr algn="ctr"/>
            <a:endParaRPr lang="en-US" sz="2800" b="1" spc="300">
              <a:solidFill>
                <a:schemeClr val="bg1"/>
              </a:solidFill>
              <a:latin typeface="Muli" pitchFamily="2" charset="77"/>
              <a:ea typeface="Roboto Medium" panose="02000000000000000000" pitchFamily="2" charset="0"/>
              <a:cs typeface="Lato" panose="020F0502020204030203" pitchFamily="34" charset="0"/>
            </a:endParaRPr>
          </a:p>
        </p:txBody>
      </p:sp>
      <p:pic>
        <p:nvPicPr>
          <p:cNvPr id="10" name="Picture 9">
            <a:extLst>
              <a:ext uri="{FF2B5EF4-FFF2-40B4-BE49-F238E27FC236}">
                <a16:creationId xmlns:a16="http://schemas.microsoft.com/office/drawing/2014/main" id="{867706C2-63DF-F84A-BAC2-5F135B77F798}"/>
              </a:ext>
            </a:extLst>
          </p:cNvPr>
          <p:cNvPicPr>
            <a:picLocks noChangeAspect="1"/>
          </p:cNvPicPr>
          <p:nvPr/>
        </p:nvPicPr>
        <p:blipFill rotWithShape="1">
          <a:blip r:embed="rId3">
            <a:extLst>
              <a:ext uri="{28A0092B-C50C-407E-A947-70E740481C1C}">
                <a14:useLocalDpi xmlns:a14="http://schemas.microsoft.com/office/drawing/2010/main" val="0"/>
              </a:ext>
            </a:extLst>
          </a:blip>
          <a:srcRect t="7162" b="19340"/>
          <a:stretch/>
        </p:blipFill>
        <p:spPr>
          <a:xfrm>
            <a:off x="8203904" y="1279585"/>
            <a:ext cx="16173746" cy="2493151"/>
          </a:xfrm>
          <a:prstGeom prst="rect">
            <a:avLst/>
          </a:prstGeom>
        </p:spPr>
      </p:pic>
      <p:sp>
        <p:nvSpPr>
          <p:cNvPr id="24" name="Elipse 23">
            <a:extLst>
              <a:ext uri="{FF2B5EF4-FFF2-40B4-BE49-F238E27FC236}">
                <a16:creationId xmlns:a16="http://schemas.microsoft.com/office/drawing/2014/main" id="{684D7597-37CB-DC45-A3DE-057AA660B97B}"/>
              </a:ext>
            </a:extLst>
          </p:cNvPr>
          <p:cNvSpPr/>
          <p:nvPr/>
        </p:nvSpPr>
        <p:spPr>
          <a:xfrm>
            <a:off x="21333989" y="10625347"/>
            <a:ext cx="4706660" cy="470666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4E2D2F9D-9AB0-B349-A6F9-911DF69CBC0F}"/>
              </a:ext>
            </a:extLst>
          </p:cNvPr>
          <p:cNvSpPr/>
          <p:nvPr/>
        </p:nvSpPr>
        <p:spPr>
          <a:xfrm>
            <a:off x="-2408928" y="-3199234"/>
            <a:ext cx="11192270" cy="1119227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extBox 6">
            <a:extLst>
              <a:ext uri="{FF2B5EF4-FFF2-40B4-BE49-F238E27FC236}">
                <a16:creationId xmlns:a16="http://schemas.microsoft.com/office/drawing/2014/main" id="{B0A19678-D6CE-E04C-9A77-0A2FC43499E9}"/>
              </a:ext>
            </a:extLst>
          </p:cNvPr>
          <p:cNvSpPr txBox="1"/>
          <p:nvPr/>
        </p:nvSpPr>
        <p:spPr>
          <a:xfrm>
            <a:off x="10906985" y="3953263"/>
            <a:ext cx="10145726" cy="1938992"/>
          </a:xfrm>
          <a:prstGeom prst="rect">
            <a:avLst/>
          </a:prstGeom>
          <a:noFill/>
        </p:spPr>
        <p:txBody>
          <a:bodyPr wrap="none" rtlCol="0">
            <a:spAutoFit/>
          </a:bodyPr>
          <a:lstStyle/>
          <a:p>
            <a:pPr algn="ctr"/>
            <a:r>
              <a:rPr lang="en-US" sz="6000" b="1" spc="300" dirty="0">
                <a:solidFill>
                  <a:schemeClr val="tx2"/>
                </a:solidFill>
                <a:latin typeface="Muli" pitchFamily="2" charset="77"/>
                <a:ea typeface="Roboto Medium" panose="02000000000000000000" pitchFamily="2" charset="0"/>
                <a:cs typeface="Lato" panose="020F0502020204030203" pitchFamily="34" charset="0"/>
              </a:rPr>
              <a:t>Los Aspectos </a:t>
            </a:r>
            <a:r>
              <a:rPr lang="en-US" sz="6000" b="1" spc="300" dirty="0" err="1">
                <a:solidFill>
                  <a:schemeClr val="tx2"/>
                </a:solidFill>
                <a:latin typeface="Muli" pitchFamily="2" charset="77"/>
                <a:ea typeface="Roboto Medium" panose="02000000000000000000" pitchFamily="2" charset="0"/>
                <a:cs typeface="Lato" panose="020F0502020204030203" pitchFamily="34" charset="0"/>
              </a:rPr>
              <a:t>Principales</a:t>
            </a:r>
            <a:r>
              <a:rPr lang="en-US" sz="6000" b="1" spc="300" dirty="0">
                <a:solidFill>
                  <a:schemeClr val="tx2"/>
                </a:solidFill>
                <a:latin typeface="Muli" pitchFamily="2" charset="77"/>
                <a:ea typeface="Roboto Medium" panose="02000000000000000000" pitchFamily="2" charset="0"/>
                <a:cs typeface="Lato" panose="020F0502020204030203" pitchFamily="34" charset="0"/>
              </a:rPr>
              <a:t> </a:t>
            </a:r>
            <a:endParaRPr lang="en-US" sz="6000" b="1" spc="300" dirty="0" smtClean="0">
              <a:solidFill>
                <a:schemeClr val="tx2"/>
              </a:solidFill>
              <a:latin typeface="Muli" pitchFamily="2" charset="77"/>
              <a:ea typeface="Roboto Medium" panose="02000000000000000000" pitchFamily="2" charset="0"/>
              <a:cs typeface="Lato" panose="020F0502020204030203" pitchFamily="34" charset="0"/>
            </a:endParaRPr>
          </a:p>
          <a:p>
            <a:pPr algn="ctr"/>
            <a:r>
              <a:rPr lang="en-US" sz="6000" b="1" spc="300" dirty="0" smtClean="0">
                <a:solidFill>
                  <a:schemeClr val="tx2"/>
                </a:solidFill>
                <a:latin typeface="Muli" pitchFamily="2" charset="77"/>
                <a:ea typeface="Roboto Medium" panose="02000000000000000000" pitchFamily="2" charset="0"/>
                <a:cs typeface="Lato" panose="020F0502020204030203" pitchFamily="34" charset="0"/>
              </a:rPr>
              <a:t>de </a:t>
            </a:r>
            <a:r>
              <a:rPr lang="en-US" sz="6000" b="1" spc="300" dirty="0">
                <a:solidFill>
                  <a:schemeClr val="tx2"/>
                </a:solidFill>
                <a:latin typeface="Muli" pitchFamily="2" charset="77"/>
                <a:ea typeface="Roboto Medium" panose="02000000000000000000" pitchFamily="2" charset="0"/>
                <a:cs typeface="Lato" panose="020F0502020204030203" pitchFamily="34" charset="0"/>
              </a:rPr>
              <a:t>la Telemedicina </a:t>
            </a:r>
          </a:p>
        </p:txBody>
      </p:sp>
      <p:sp>
        <p:nvSpPr>
          <p:cNvPr id="14" name="TextBox 6">
            <a:extLst>
              <a:ext uri="{FF2B5EF4-FFF2-40B4-BE49-F238E27FC236}">
                <a16:creationId xmlns:a16="http://schemas.microsoft.com/office/drawing/2014/main" id="{77EBF4C2-2B10-FE40-95B4-AF620A21511A}"/>
              </a:ext>
            </a:extLst>
          </p:cNvPr>
          <p:cNvSpPr txBox="1"/>
          <p:nvPr/>
        </p:nvSpPr>
        <p:spPr>
          <a:xfrm>
            <a:off x="2235200" y="12200964"/>
            <a:ext cx="19569575" cy="830997"/>
          </a:xfrm>
          <a:prstGeom prst="rect">
            <a:avLst/>
          </a:prstGeom>
          <a:noFill/>
        </p:spPr>
        <p:txBody>
          <a:bodyPr wrap="square" rtlCol="0">
            <a:spAutoFit/>
          </a:bodyPr>
          <a:lstStyle/>
          <a:p>
            <a:pPr algn="ctr"/>
            <a:r>
              <a:rPr lang="en-US" sz="4800" b="1" spc="300" dirty="0">
                <a:solidFill>
                  <a:schemeClr val="tx2"/>
                </a:solidFill>
                <a:latin typeface="Muli" pitchFamily="2" charset="77"/>
              </a:rPr>
              <a:t>Información Esencial para una Experiencia Centrada en la Familia</a:t>
            </a:r>
          </a:p>
        </p:txBody>
      </p:sp>
      <p:sp>
        <p:nvSpPr>
          <p:cNvPr id="16" name="TextBox 5">
            <a:extLst>
              <a:ext uri="{FF2B5EF4-FFF2-40B4-BE49-F238E27FC236}">
                <a16:creationId xmlns:a16="http://schemas.microsoft.com/office/drawing/2014/main" id="{23906970-6468-DA4F-BF90-2EC7FDD39EFD}"/>
              </a:ext>
            </a:extLst>
          </p:cNvPr>
          <p:cNvSpPr txBox="1"/>
          <p:nvPr/>
        </p:nvSpPr>
        <p:spPr>
          <a:xfrm>
            <a:off x="21566776" y="10331455"/>
            <a:ext cx="2650048" cy="3770263"/>
          </a:xfrm>
          <a:prstGeom prst="rect">
            <a:avLst/>
          </a:prstGeom>
          <a:noFill/>
          <a:ln>
            <a:noFill/>
          </a:ln>
        </p:spPr>
        <p:txBody>
          <a:bodyPr wrap="square" rtlCol="0">
            <a:spAutoFit/>
          </a:bodyPr>
          <a:lstStyle/>
          <a:p>
            <a:pPr algn="r"/>
            <a:r>
              <a:rPr lang="en-US" sz="23900" b="1" spc="300" dirty="0">
                <a:solidFill>
                  <a:schemeClr val="bg1"/>
                </a:solidFill>
                <a:latin typeface="Muli" pitchFamily="2" charset="77"/>
                <a:ea typeface="Roboto" panose="02000000000000000000" pitchFamily="2" charset="0"/>
                <a:cs typeface="Lato" panose="020F0502020204030203" pitchFamily="34" charset="0"/>
              </a:rPr>
              <a:t>4</a:t>
            </a:r>
          </a:p>
        </p:txBody>
      </p:sp>
      <p:pic>
        <p:nvPicPr>
          <p:cNvPr id="17" name="Picture 16">
            <a:extLst>
              <a:ext uri="{FF2B5EF4-FFF2-40B4-BE49-F238E27FC236}">
                <a16:creationId xmlns:a16="http://schemas.microsoft.com/office/drawing/2014/main" id="{16918729-28D4-5D4D-AFB7-C6ED1C1549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591" y="2705618"/>
            <a:ext cx="7823894" cy="1892878"/>
          </a:xfrm>
          <a:prstGeom prst="rect">
            <a:avLst/>
          </a:prstGeom>
        </p:spPr>
      </p:pic>
    </p:spTree>
    <p:extLst>
      <p:ext uri="{BB962C8B-B14F-4D97-AF65-F5344CB8AC3E}">
        <p14:creationId xmlns:p14="http://schemas.microsoft.com/office/powerpoint/2010/main" val="130923023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CD0FC9-D17B-F04C-842A-C319C15D835B}"/>
              </a:ext>
            </a:extLst>
          </p:cNvPr>
          <p:cNvSpPr txBox="1"/>
          <p:nvPr/>
        </p:nvSpPr>
        <p:spPr>
          <a:xfrm>
            <a:off x="0" y="4302331"/>
            <a:ext cx="24377650" cy="5357483"/>
          </a:xfrm>
          <a:prstGeom prst="rect">
            <a:avLst/>
          </a:prstGeom>
          <a:solidFill>
            <a:schemeClr val="accent3">
              <a:lumMod val="40000"/>
              <a:lumOff val="60000"/>
            </a:schemeClr>
          </a:solidFill>
        </p:spPr>
        <p:txBody>
          <a:bodyPr wrap="square" rtlCol="0">
            <a:spAutoFit/>
          </a:bodyPr>
          <a:lstStyle/>
          <a:p>
            <a:endParaRPr lang="en-US" dirty="0"/>
          </a:p>
        </p:txBody>
      </p:sp>
      <p:sp>
        <p:nvSpPr>
          <p:cNvPr id="16" name="TextBox 26">
            <a:extLst>
              <a:ext uri="{FF2B5EF4-FFF2-40B4-BE49-F238E27FC236}">
                <a16:creationId xmlns:a16="http://schemas.microsoft.com/office/drawing/2014/main" id="{9209D2EC-0FB7-F74D-84E0-DF637CC244D2}"/>
              </a:ext>
            </a:extLst>
          </p:cNvPr>
          <p:cNvSpPr txBox="1"/>
          <p:nvPr/>
        </p:nvSpPr>
        <p:spPr>
          <a:xfrm>
            <a:off x="445478" y="492473"/>
            <a:ext cx="23539938" cy="3046988"/>
          </a:xfrm>
          <a:prstGeom prst="rect">
            <a:avLst/>
          </a:prstGeom>
          <a:noFill/>
          <a:ln>
            <a:noFill/>
          </a:ln>
        </p:spPr>
        <p:txBody>
          <a:bodyPr wrap="square" rtlCol="0">
            <a:spAutoFit/>
          </a:bodyPr>
          <a:lstStyle/>
          <a:p>
            <a:pPr algn="ct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¿Qué </a:t>
            </a:r>
            <a:r>
              <a:rPr lang="en-US" sz="9600" b="1" dirty="0" err="1">
                <a:solidFill>
                  <a:schemeClr val="accent2">
                    <a:lumMod val="50000"/>
                  </a:schemeClr>
                </a:solidFill>
                <a:latin typeface="Muli" pitchFamily="2" charset="77"/>
                <a:ea typeface="Roboto Medium" panose="02000000000000000000" pitchFamily="2" charset="0"/>
                <a:cs typeface="Lato Light" panose="020F0502020204030203" pitchFamily="34" charset="0"/>
              </a:rPr>
              <a:t>significa</a:t>
            </a: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 la </a:t>
            </a:r>
            <a:r>
              <a:rPr lang="en-US" sz="9600" b="1" dirty="0" err="1">
                <a:solidFill>
                  <a:schemeClr val="accent2">
                    <a:lumMod val="50000"/>
                  </a:schemeClr>
                </a:solidFill>
                <a:latin typeface="Muli" pitchFamily="2" charset="77"/>
                <a:ea typeface="Roboto Medium" panose="02000000000000000000" pitchFamily="2" charset="0"/>
                <a:cs typeface="Lato Light" panose="020F0502020204030203" pitchFamily="34" charset="0"/>
              </a:rPr>
              <a:t>Telesalud</a:t>
            </a: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 Centrada en la Familia?</a:t>
            </a:r>
          </a:p>
        </p:txBody>
      </p:sp>
      <p:sp>
        <p:nvSpPr>
          <p:cNvPr id="3" name="TextBox 2">
            <a:extLst>
              <a:ext uri="{FF2B5EF4-FFF2-40B4-BE49-F238E27FC236}">
                <a16:creationId xmlns:a16="http://schemas.microsoft.com/office/drawing/2014/main" id="{C5BDE729-0D8A-1D4C-AF31-F6DCCAA0053D}"/>
              </a:ext>
            </a:extLst>
          </p:cNvPr>
          <p:cNvSpPr txBox="1"/>
          <p:nvPr/>
        </p:nvSpPr>
        <p:spPr>
          <a:xfrm>
            <a:off x="445478" y="4583042"/>
            <a:ext cx="23539937" cy="4247317"/>
          </a:xfrm>
          <a:prstGeom prst="rect">
            <a:avLst/>
          </a:prstGeom>
          <a:noFill/>
        </p:spPr>
        <p:txBody>
          <a:bodyPr wrap="square" rtlCol="0">
            <a:spAutoFit/>
          </a:bodyPr>
          <a:lstStyle/>
          <a:p>
            <a:pPr algn="ctr"/>
            <a:r>
              <a:rPr lang="en-US" sz="5400" dirty="0">
                <a:solidFill>
                  <a:schemeClr val="tx2"/>
                </a:solidFill>
              </a:rPr>
              <a:t>una forma de </a:t>
            </a:r>
            <a:r>
              <a:rPr lang="en-US" sz="5400" dirty="0" err="1">
                <a:solidFill>
                  <a:schemeClr val="tx2"/>
                </a:solidFill>
              </a:rPr>
              <a:t>prestar</a:t>
            </a:r>
            <a:r>
              <a:rPr lang="en-US" sz="5400" dirty="0">
                <a:solidFill>
                  <a:schemeClr val="tx2"/>
                </a:solidFill>
              </a:rPr>
              <a:t> servicios </a:t>
            </a:r>
          </a:p>
          <a:p>
            <a:pPr algn="ctr"/>
            <a:r>
              <a:rPr lang="en-US" sz="5400" dirty="0">
                <a:solidFill>
                  <a:schemeClr val="tx2"/>
                </a:solidFill>
              </a:rPr>
              <a:t>a través de una </a:t>
            </a:r>
            <a:r>
              <a:rPr lang="en-US" sz="5400" dirty="0" err="1">
                <a:solidFill>
                  <a:schemeClr val="tx2"/>
                </a:solidFill>
              </a:rPr>
              <a:t>variedad</a:t>
            </a:r>
            <a:r>
              <a:rPr lang="en-US" sz="5400" dirty="0">
                <a:solidFill>
                  <a:schemeClr val="tx2"/>
                </a:solidFill>
              </a:rPr>
              <a:t> de </a:t>
            </a:r>
            <a:r>
              <a:rPr lang="en-US" sz="5400" dirty="0" err="1">
                <a:solidFill>
                  <a:schemeClr val="tx2"/>
                </a:solidFill>
              </a:rPr>
              <a:t>plataformas</a:t>
            </a:r>
            <a:r>
              <a:rPr lang="en-US" sz="5400" dirty="0">
                <a:solidFill>
                  <a:schemeClr val="tx2"/>
                </a:solidFill>
              </a:rPr>
              <a:t> </a:t>
            </a:r>
            <a:r>
              <a:rPr lang="en-US" sz="5400" dirty="0" err="1">
                <a:solidFill>
                  <a:schemeClr val="tx2"/>
                </a:solidFill>
              </a:rPr>
              <a:t>digitales</a:t>
            </a:r>
            <a:endParaRPr lang="en-US" sz="5400" dirty="0">
              <a:solidFill>
                <a:schemeClr val="tx2"/>
              </a:solidFill>
            </a:endParaRPr>
          </a:p>
          <a:p>
            <a:pPr algn="ctr"/>
            <a:r>
              <a:rPr lang="en-US" sz="5400" dirty="0">
                <a:solidFill>
                  <a:schemeClr val="tx2"/>
                </a:solidFill>
              </a:rPr>
              <a:t>que </a:t>
            </a:r>
            <a:r>
              <a:rPr lang="en-US" sz="5400" dirty="0" err="1">
                <a:solidFill>
                  <a:schemeClr val="tx2"/>
                </a:solidFill>
              </a:rPr>
              <a:t>asegura</a:t>
            </a:r>
            <a:r>
              <a:rPr lang="en-US" sz="5400" dirty="0">
                <a:solidFill>
                  <a:schemeClr val="tx2"/>
                </a:solidFill>
              </a:rPr>
              <a:t> la salud y el bienestar </a:t>
            </a:r>
          </a:p>
          <a:p>
            <a:pPr algn="ctr"/>
            <a:r>
              <a:rPr lang="en-US" sz="5400" b="1" dirty="0">
                <a:solidFill>
                  <a:schemeClr val="tx2"/>
                </a:solidFill>
              </a:rPr>
              <a:t>de niños y jóvenes con necesidades </a:t>
            </a:r>
            <a:r>
              <a:rPr lang="en-US" sz="5400" b="1" dirty="0" err="1">
                <a:solidFill>
                  <a:schemeClr val="tx2"/>
                </a:solidFill>
              </a:rPr>
              <a:t>especiales</a:t>
            </a:r>
            <a:r>
              <a:rPr lang="en-US" sz="5400" b="1" dirty="0">
                <a:solidFill>
                  <a:schemeClr val="tx2"/>
                </a:solidFill>
              </a:rPr>
              <a:t> de salud </a:t>
            </a:r>
            <a:r>
              <a:rPr lang="en-US" sz="5400" dirty="0">
                <a:solidFill>
                  <a:schemeClr val="tx2"/>
                </a:solidFill>
              </a:rPr>
              <a:t>(CYSHCN) y </a:t>
            </a:r>
            <a:r>
              <a:rPr lang="en-US" sz="5400" b="1" dirty="0">
                <a:solidFill>
                  <a:schemeClr val="tx2"/>
                </a:solidFill>
              </a:rPr>
              <a:t>sus familias </a:t>
            </a:r>
            <a:r>
              <a:rPr lang="en-US" sz="5400" dirty="0" err="1">
                <a:solidFill>
                  <a:schemeClr val="tx2"/>
                </a:solidFill>
              </a:rPr>
              <a:t>mediante</a:t>
            </a:r>
            <a:r>
              <a:rPr lang="en-US" sz="5400" dirty="0">
                <a:solidFill>
                  <a:schemeClr val="tx2"/>
                </a:solidFill>
              </a:rPr>
              <a:t> </a:t>
            </a:r>
            <a:r>
              <a:rPr lang="en-US" sz="5400" b="1" dirty="0" err="1">
                <a:solidFill>
                  <a:schemeClr val="tx2"/>
                </a:solidFill>
              </a:rPr>
              <a:t>asociaciones</a:t>
            </a:r>
            <a:r>
              <a:rPr lang="en-US" sz="5400" b="1" dirty="0">
                <a:solidFill>
                  <a:schemeClr val="tx2"/>
                </a:solidFill>
              </a:rPr>
              <a:t> </a:t>
            </a:r>
            <a:r>
              <a:rPr lang="en-US" sz="5400" b="1" dirty="0" err="1">
                <a:solidFill>
                  <a:schemeClr val="tx2"/>
                </a:solidFill>
              </a:rPr>
              <a:t>respetuosas</a:t>
            </a:r>
            <a:r>
              <a:rPr lang="en-US" sz="5400" b="1" dirty="0">
                <a:solidFill>
                  <a:schemeClr val="tx2"/>
                </a:solidFill>
              </a:rPr>
              <a:t> entre las familias y los </a:t>
            </a:r>
            <a:r>
              <a:rPr lang="en-US" sz="5400" b="1" dirty="0" err="1">
                <a:solidFill>
                  <a:schemeClr val="tx2"/>
                </a:solidFill>
              </a:rPr>
              <a:t>profesionales</a:t>
            </a:r>
            <a:endParaRPr lang="en-US" sz="5400" b="1" dirty="0">
              <a:solidFill>
                <a:schemeClr val="tx2"/>
              </a:solidFill>
            </a:endParaRPr>
          </a:p>
        </p:txBody>
      </p:sp>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90835" y="12583954"/>
            <a:ext cx="2548139" cy="615017"/>
          </a:xfrm>
          <a:prstGeom prst="rect">
            <a:avLst/>
          </a:prstGeom>
        </p:spPr>
      </p:pic>
      <p:pic>
        <p:nvPicPr>
          <p:cNvPr id="6" name="Picture 5">
            <a:extLst>
              <a:ext uri="{FF2B5EF4-FFF2-40B4-BE49-F238E27FC236}">
                <a16:creationId xmlns:a16="http://schemas.microsoft.com/office/drawing/2014/main" id="{867706C2-63DF-F84A-BAC2-5F135B77F798}"/>
              </a:ext>
            </a:extLst>
          </p:cNvPr>
          <p:cNvPicPr>
            <a:picLocks noChangeAspect="1"/>
          </p:cNvPicPr>
          <p:nvPr/>
        </p:nvPicPr>
        <p:blipFill rotWithShape="1">
          <a:blip r:embed="rId4">
            <a:extLst>
              <a:ext uri="{28A0092B-C50C-407E-A947-70E740481C1C}">
                <a14:useLocalDpi xmlns:a14="http://schemas.microsoft.com/office/drawing/2010/main" val="0"/>
              </a:ext>
            </a:extLst>
          </a:blip>
          <a:srcRect t="7162" b="19340"/>
          <a:stretch/>
        </p:blipFill>
        <p:spPr>
          <a:xfrm>
            <a:off x="4497502" y="10422684"/>
            <a:ext cx="16173746" cy="2493151"/>
          </a:xfrm>
          <a:prstGeom prst="rect">
            <a:avLst/>
          </a:prstGeom>
        </p:spPr>
      </p:pic>
    </p:spTree>
    <p:extLst>
      <p:ext uri="{BB962C8B-B14F-4D97-AF65-F5344CB8AC3E}">
        <p14:creationId xmlns:p14="http://schemas.microsoft.com/office/powerpoint/2010/main" val="1826981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278">
            <a:extLst>
              <a:ext uri="{FF2B5EF4-FFF2-40B4-BE49-F238E27FC236}">
                <a16:creationId xmlns:a16="http://schemas.microsoft.com/office/drawing/2014/main" id="{B2155528-61E4-5040-911E-9C86DEC7C2D0}"/>
              </a:ext>
            </a:extLst>
          </p:cNvPr>
          <p:cNvSpPr>
            <a:spLocks noChangeArrowheads="1"/>
          </p:cNvSpPr>
          <p:nvPr/>
        </p:nvSpPr>
        <p:spPr bwMode="auto">
          <a:xfrm>
            <a:off x="12361015" y="9002994"/>
            <a:ext cx="154534" cy="115912"/>
          </a:xfrm>
          <a:custGeom>
            <a:avLst/>
            <a:gdLst>
              <a:gd name="T0" fmla="*/ 15 w 16"/>
              <a:gd name="T1" fmla="*/ 13 h 14"/>
              <a:gd name="T2" fmla="*/ 15 w 16"/>
              <a:gd name="T3" fmla="*/ 13 h 14"/>
              <a:gd name="T4" fmla="*/ 0 w 16"/>
              <a:gd name="T5" fmla="*/ 0 h 14"/>
              <a:gd name="T6" fmla="*/ 0 w 16"/>
              <a:gd name="T7" fmla="*/ 0 h 14"/>
              <a:gd name="T8" fmla="*/ 15 w 16"/>
              <a:gd name="T9" fmla="*/ 13 h 14"/>
            </a:gdLst>
            <a:ahLst/>
            <a:cxnLst>
              <a:cxn ang="0">
                <a:pos x="T0" y="T1"/>
              </a:cxn>
              <a:cxn ang="0">
                <a:pos x="T2" y="T3"/>
              </a:cxn>
              <a:cxn ang="0">
                <a:pos x="T4" y="T5"/>
              </a:cxn>
              <a:cxn ang="0">
                <a:pos x="T6" y="T7"/>
              </a:cxn>
              <a:cxn ang="0">
                <a:pos x="T8" y="T9"/>
              </a:cxn>
            </a:cxnLst>
            <a:rect l="0" t="0" r="r" b="b"/>
            <a:pathLst>
              <a:path w="16" h="14">
                <a:moveTo>
                  <a:pt x="15" y="13"/>
                </a:moveTo>
                <a:lnTo>
                  <a:pt x="15" y="13"/>
                </a:lnTo>
                <a:cubicBezTo>
                  <a:pt x="10" y="9"/>
                  <a:pt x="5" y="5"/>
                  <a:pt x="0" y="0"/>
                </a:cubicBezTo>
                <a:lnTo>
                  <a:pt x="0" y="0"/>
                </a:lnTo>
                <a:cubicBezTo>
                  <a:pt x="5" y="5"/>
                  <a:pt x="10" y="9"/>
                  <a:pt x="15" y="13"/>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89" name="TextBox 5">
            <a:extLst>
              <a:ext uri="{FF2B5EF4-FFF2-40B4-BE49-F238E27FC236}">
                <a16:creationId xmlns:a16="http://schemas.microsoft.com/office/drawing/2014/main" id="{1261B152-754F-DB4A-9648-206306A04605}"/>
              </a:ext>
            </a:extLst>
          </p:cNvPr>
          <p:cNvSpPr txBox="1"/>
          <p:nvPr/>
        </p:nvSpPr>
        <p:spPr>
          <a:xfrm>
            <a:off x="48429" y="285855"/>
            <a:ext cx="24329221" cy="1446550"/>
          </a:xfrm>
          <a:prstGeom prst="rect">
            <a:avLst/>
          </a:prstGeom>
          <a:noFill/>
          <a:ln>
            <a:noFill/>
          </a:ln>
        </p:spPr>
        <p:txBody>
          <a:bodyPr wrap="square" rtlCol="0">
            <a:spAutoFit/>
          </a:bodyPr>
          <a:lstStyle/>
          <a:p>
            <a:pPr algn="ctr"/>
            <a:r>
              <a:rPr lang="en-US" sz="8800" dirty="0" err="1">
                <a:solidFill>
                  <a:schemeClr val="tx2"/>
                </a:solidFill>
              </a:rPr>
              <a:t>Telesalud</a:t>
            </a:r>
            <a:r>
              <a:rPr lang="en-US" sz="8800" dirty="0">
                <a:solidFill>
                  <a:schemeClr val="tx2"/>
                </a:solidFill>
              </a:rPr>
              <a:t> Centrada en la Familia</a:t>
            </a:r>
            <a:endParaRPr lang="en-US" sz="8800" b="1" dirty="0">
              <a:solidFill>
                <a:schemeClr val="tx2"/>
              </a:solidFill>
            </a:endParaRPr>
          </a:p>
        </p:txBody>
      </p:sp>
      <p:sp>
        <p:nvSpPr>
          <p:cNvPr id="5" name="TextBox 4">
            <a:extLst>
              <a:ext uri="{FF2B5EF4-FFF2-40B4-BE49-F238E27FC236}">
                <a16:creationId xmlns:a16="http://schemas.microsoft.com/office/drawing/2014/main" id="{F576CC1B-5C84-0D46-A6B0-8F87C87678A7}"/>
              </a:ext>
            </a:extLst>
          </p:cNvPr>
          <p:cNvSpPr txBox="1"/>
          <p:nvPr/>
        </p:nvSpPr>
        <p:spPr>
          <a:xfrm>
            <a:off x="4051202" y="2956662"/>
            <a:ext cx="10216194" cy="8402300"/>
          </a:xfrm>
          <a:prstGeom prst="rect">
            <a:avLst/>
          </a:prstGeom>
          <a:noFill/>
        </p:spPr>
        <p:txBody>
          <a:bodyPr wrap="square" rtlCol="0">
            <a:spAutoFit/>
          </a:bodyPr>
          <a:lstStyle/>
          <a:p>
            <a:pPr algn="ctr"/>
            <a:r>
              <a:rPr lang="en-US" sz="6000" b="1" u="sng" dirty="0">
                <a:solidFill>
                  <a:schemeClr val="tx2"/>
                </a:solidFill>
              </a:rPr>
              <a:t>Derechos</a:t>
            </a:r>
          </a:p>
          <a:p>
            <a:pPr marL="857250" indent="-857250">
              <a:buFont typeface="Arial" panose="020B0604020202020204" pitchFamily="34" charset="0"/>
              <a:buChar char="•"/>
            </a:pPr>
            <a:r>
              <a:rPr lang="en-US" sz="6000" dirty="0">
                <a:solidFill>
                  <a:schemeClr val="tx2"/>
                </a:solidFill>
              </a:rPr>
              <a:t>Cuidado via </a:t>
            </a:r>
            <a:r>
              <a:rPr lang="en-US" sz="6000" dirty="0" err="1">
                <a:solidFill>
                  <a:schemeClr val="tx2"/>
                </a:solidFill>
              </a:rPr>
              <a:t>Telesalud</a:t>
            </a:r>
            <a:endParaRPr lang="en-US" sz="6000" dirty="0">
              <a:solidFill>
                <a:schemeClr val="tx2"/>
              </a:solidFill>
            </a:endParaRPr>
          </a:p>
          <a:p>
            <a:pPr marL="857250" indent="-857250">
              <a:buFont typeface="Arial" panose="020B0604020202020204" pitchFamily="34" charset="0"/>
              <a:buChar char="•"/>
            </a:pPr>
            <a:r>
              <a:rPr lang="en-US" sz="6000" dirty="0">
                <a:solidFill>
                  <a:schemeClr val="tx2"/>
                </a:solidFill>
              </a:rPr>
              <a:t>Planes de Cuidado</a:t>
            </a:r>
          </a:p>
          <a:p>
            <a:pPr marL="857250" indent="-857250">
              <a:buFont typeface="Arial" panose="020B0604020202020204" pitchFamily="34" charset="0"/>
              <a:buChar char="•"/>
            </a:pPr>
            <a:r>
              <a:rPr lang="en-US" sz="6000" dirty="0">
                <a:solidFill>
                  <a:schemeClr val="tx2"/>
                </a:solidFill>
              </a:rPr>
              <a:t>Preguntas</a:t>
            </a:r>
          </a:p>
          <a:p>
            <a:pPr marL="857250" indent="-857250">
              <a:buFont typeface="Arial" panose="020B0604020202020204" pitchFamily="34" charset="0"/>
              <a:buChar char="•"/>
            </a:pPr>
            <a:r>
              <a:rPr lang="en-US" sz="6000" dirty="0" err="1">
                <a:solidFill>
                  <a:schemeClr val="tx2"/>
                </a:solidFill>
              </a:rPr>
              <a:t>Documentación</a:t>
            </a:r>
            <a:endParaRPr lang="en-US" sz="6000" dirty="0">
              <a:solidFill>
                <a:schemeClr val="tx2"/>
              </a:solidFill>
            </a:endParaRPr>
          </a:p>
          <a:p>
            <a:pPr marL="857250" indent="-857250">
              <a:buFont typeface="Arial" panose="020B0604020202020204" pitchFamily="34" charset="0"/>
              <a:buChar char="•"/>
            </a:pPr>
            <a:r>
              <a:rPr lang="en-US" sz="6000" dirty="0" err="1">
                <a:solidFill>
                  <a:schemeClr val="tx2"/>
                </a:solidFill>
              </a:rPr>
              <a:t>Visión</a:t>
            </a:r>
            <a:r>
              <a:rPr lang="en-US" sz="6000" dirty="0">
                <a:solidFill>
                  <a:schemeClr val="tx2"/>
                </a:solidFill>
              </a:rPr>
              <a:t>, Audición y Lenguaje</a:t>
            </a:r>
          </a:p>
          <a:p>
            <a:pPr marL="857250" indent="-857250">
              <a:buFont typeface="Arial" panose="020B0604020202020204" pitchFamily="34" charset="0"/>
              <a:buChar char="•"/>
            </a:pPr>
            <a:r>
              <a:rPr lang="en-US" sz="6000" dirty="0">
                <a:solidFill>
                  <a:schemeClr val="tx2"/>
                </a:solidFill>
              </a:rPr>
              <a:t>Familia y Apoyo</a:t>
            </a:r>
          </a:p>
          <a:p>
            <a:pPr marL="857250" indent="-857250">
              <a:buFont typeface="Arial" panose="020B0604020202020204" pitchFamily="34" charset="0"/>
              <a:buChar char="•"/>
            </a:pPr>
            <a:r>
              <a:rPr lang="en-US" sz="6000" dirty="0">
                <a:solidFill>
                  <a:schemeClr val="tx2"/>
                </a:solidFill>
              </a:rPr>
              <a:t>Interpretación</a:t>
            </a:r>
          </a:p>
          <a:p>
            <a:pPr marL="857250" indent="-857250">
              <a:buFont typeface="Arial" panose="020B0604020202020204" pitchFamily="34" charset="0"/>
              <a:buChar char="•"/>
            </a:pPr>
            <a:r>
              <a:rPr lang="en-US" sz="6000" dirty="0">
                <a:solidFill>
                  <a:schemeClr val="tx2"/>
                </a:solidFill>
              </a:rPr>
              <a:t>Ponga un alto a la Visita</a:t>
            </a:r>
          </a:p>
        </p:txBody>
      </p:sp>
      <p:grpSp>
        <p:nvGrpSpPr>
          <p:cNvPr id="2" name="Group 1"/>
          <p:cNvGrpSpPr/>
          <p:nvPr/>
        </p:nvGrpSpPr>
        <p:grpSpPr>
          <a:xfrm>
            <a:off x="498817" y="74040"/>
            <a:ext cx="3058911" cy="3058911"/>
            <a:chOff x="618333" y="3218959"/>
            <a:chExt cx="3058911" cy="3058911"/>
          </a:xfrm>
        </p:grpSpPr>
        <p:sp>
          <p:nvSpPr>
            <p:cNvPr id="22" name="Elipse 46">
              <a:extLst>
                <a:ext uri="{FF2B5EF4-FFF2-40B4-BE49-F238E27FC236}">
                  <a16:creationId xmlns:a16="http://schemas.microsoft.com/office/drawing/2014/main" id="{830154DA-E855-9E44-97C8-6A3C120E92D3}"/>
                </a:ext>
              </a:extLst>
            </p:cNvPr>
            <p:cNvSpPr/>
            <p:nvPr/>
          </p:nvSpPr>
          <p:spPr>
            <a:xfrm>
              <a:off x="618333" y="3218959"/>
              <a:ext cx="3058911" cy="30589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Graphic 5" descr="First aid kit">
              <a:extLst>
                <a:ext uri="{FF2B5EF4-FFF2-40B4-BE49-F238E27FC236}">
                  <a16:creationId xmlns:a16="http://schemas.microsoft.com/office/drawing/2014/main" id="{170B1BC3-4310-B644-A1F4-17AA50F3B22B}"/>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44304" y="3701368"/>
              <a:ext cx="1956945" cy="1956945"/>
            </a:xfrm>
            <a:prstGeom prst="rect">
              <a:avLst/>
            </a:prstGeom>
          </p:spPr>
        </p:pic>
      </p:grpSp>
      <p:grpSp>
        <p:nvGrpSpPr>
          <p:cNvPr id="4" name="Group 3"/>
          <p:cNvGrpSpPr/>
          <p:nvPr/>
        </p:nvGrpSpPr>
        <p:grpSpPr>
          <a:xfrm>
            <a:off x="498816" y="7038606"/>
            <a:ext cx="3058911" cy="3058911"/>
            <a:chOff x="13457127" y="3218959"/>
            <a:chExt cx="3058911" cy="3058911"/>
          </a:xfrm>
        </p:grpSpPr>
        <p:sp>
          <p:nvSpPr>
            <p:cNvPr id="47" name="Elipse 46">
              <a:extLst>
                <a:ext uri="{FF2B5EF4-FFF2-40B4-BE49-F238E27FC236}">
                  <a16:creationId xmlns:a16="http://schemas.microsoft.com/office/drawing/2014/main" id="{14A5E683-8DAC-1C42-A405-B43DC195BFC8}"/>
                </a:ext>
              </a:extLst>
            </p:cNvPr>
            <p:cNvSpPr/>
            <p:nvPr/>
          </p:nvSpPr>
          <p:spPr>
            <a:xfrm>
              <a:off x="13457127" y="3218959"/>
              <a:ext cx="3058911" cy="305891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aphic 7" descr="List">
              <a:extLst>
                <a:ext uri="{FF2B5EF4-FFF2-40B4-BE49-F238E27FC236}">
                  <a16:creationId xmlns:a16="http://schemas.microsoft.com/office/drawing/2014/main" id="{7AC2ABA6-455A-FB4C-85A4-1C8D86CF9D9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117608" y="3836437"/>
              <a:ext cx="1737947" cy="1737947"/>
            </a:xfrm>
            <a:prstGeom prst="rect">
              <a:avLst/>
            </a:prstGeom>
          </p:spPr>
        </p:pic>
      </p:grpSp>
      <p:grpSp>
        <p:nvGrpSpPr>
          <p:cNvPr id="3" name="Group 2"/>
          <p:cNvGrpSpPr/>
          <p:nvPr/>
        </p:nvGrpSpPr>
        <p:grpSpPr>
          <a:xfrm>
            <a:off x="498818" y="3517797"/>
            <a:ext cx="3058911" cy="3058911"/>
            <a:chOff x="498818" y="7447428"/>
            <a:chExt cx="3058911" cy="3058911"/>
          </a:xfrm>
        </p:grpSpPr>
        <p:sp>
          <p:nvSpPr>
            <p:cNvPr id="49" name="Elipse 48">
              <a:extLst>
                <a:ext uri="{FF2B5EF4-FFF2-40B4-BE49-F238E27FC236}">
                  <a16:creationId xmlns:a16="http://schemas.microsoft.com/office/drawing/2014/main" id="{EBB0A87C-4516-3346-810E-40228FC3A6F8}"/>
                </a:ext>
              </a:extLst>
            </p:cNvPr>
            <p:cNvSpPr/>
            <p:nvPr/>
          </p:nvSpPr>
          <p:spPr>
            <a:xfrm>
              <a:off x="498818" y="7447428"/>
              <a:ext cx="3058911" cy="30589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Graphic 9" descr="Badge Question Mark">
              <a:extLst>
                <a:ext uri="{FF2B5EF4-FFF2-40B4-BE49-F238E27FC236}">
                  <a16:creationId xmlns:a16="http://schemas.microsoft.com/office/drawing/2014/main" id="{047A4CD5-DC4F-F749-8C5B-2F7BA58CD16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2291" y="7940901"/>
              <a:ext cx="2071964" cy="2071964"/>
            </a:xfrm>
            <a:prstGeom prst="rect">
              <a:avLst/>
            </a:prstGeom>
          </p:spPr>
        </p:pic>
      </p:grpSp>
      <p:grpSp>
        <p:nvGrpSpPr>
          <p:cNvPr id="7" name="Group 6"/>
          <p:cNvGrpSpPr/>
          <p:nvPr/>
        </p:nvGrpSpPr>
        <p:grpSpPr>
          <a:xfrm>
            <a:off x="498818" y="10570594"/>
            <a:ext cx="3058911" cy="3058911"/>
            <a:chOff x="13574531" y="7447429"/>
            <a:chExt cx="3058911" cy="3058911"/>
          </a:xfrm>
        </p:grpSpPr>
        <p:sp>
          <p:nvSpPr>
            <p:cNvPr id="21" name="Elipse 46">
              <a:extLst>
                <a:ext uri="{FF2B5EF4-FFF2-40B4-BE49-F238E27FC236}">
                  <a16:creationId xmlns:a16="http://schemas.microsoft.com/office/drawing/2014/main" id="{88C9AD12-5E46-4F4B-A351-FC8609E33B13}"/>
                </a:ext>
              </a:extLst>
            </p:cNvPr>
            <p:cNvSpPr/>
            <p:nvPr/>
          </p:nvSpPr>
          <p:spPr>
            <a:xfrm>
              <a:off x="13574531" y="7447429"/>
              <a:ext cx="3058911" cy="3058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Graphic 13" descr="Folder Search">
              <a:extLst>
                <a:ext uri="{FF2B5EF4-FFF2-40B4-BE49-F238E27FC236}">
                  <a16:creationId xmlns:a16="http://schemas.microsoft.com/office/drawing/2014/main" id="{649ECACD-A87E-E74B-9BB9-E6FBF2F7CC3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011812" y="7954921"/>
              <a:ext cx="2105664" cy="2105664"/>
            </a:xfrm>
            <a:prstGeom prst="rect">
              <a:avLst/>
            </a:prstGeom>
          </p:spPr>
        </p:pic>
      </p:grpSp>
      <p:pic>
        <p:nvPicPr>
          <p:cNvPr id="25" name="Picture 24">
            <a:extLst>
              <a:ext uri="{FF2B5EF4-FFF2-40B4-BE49-F238E27FC236}">
                <a16:creationId xmlns:a16="http://schemas.microsoft.com/office/drawing/2014/main" id="{3006F8DD-A77A-F143-939C-8D3688F31017}"/>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
        <p:nvSpPr>
          <p:cNvPr id="26" name="TextBox 25">
            <a:extLst>
              <a:ext uri="{FF2B5EF4-FFF2-40B4-BE49-F238E27FC236}">
                <a16:creationId xmlns:a16="http://schemas.microsoft.com/office/drawing/2014/main" id="{F576CC1B-5C84-0D46-A6B0-8F87C87678A7}"/>
              </a:ext>
            </a:extLst>
          </p:cNvPr>
          <p:cNvSpPr txBox="1"/>
          <p:nvPr/>
        </p:nvSpPr>
        <p:spPr>
          <a:xfrm>
            <a:off x="14267396" y="2956662"/>
            <a:ext cx="10216194" cy="4708981"/>
          </a:xfrm>
          <a:prstGeom prst="rect">
            <a:avLst/>
          </a:prstGeom>
          <a:noFill/>
        </p:spPr>
        <p:txBody>
          <a:bodyPr wrap="square" rtlCol="0">
            <a:spAutoFit/>
          </a:bodyPr>
          <a:lstStyle/>
          <a:p>
            <a:pPr algn="ctr"/>
            <a:r>
              <a:rPr lang="en-US" sz="6000" b="1" u="sng" dirty="0">
                <a:solidFill>
                  <a:schemeClr val="tx2"/>
                </a:solidFill>
              </a:rPr>
              <a:t>Responsabilidades</a:t>
            </a:r>
          </a:p>
          <a:p>
            <a:pPr marL="857250" indent="-857250">
              <a:buFont typeface="Arial" panose="020B0604020202020204" pitchFamily="34" charset="0"/>
              <a:buChar char="•"/>
            </a:pPr>
            <a:r>
              <a:rPr lang="en-US" sz="6000" dirty="0" err="1">
                <a:solidFill>
                  <a:schemeClr val="tx2"/>
                </a:solidFill>
              </a:rPr>
              <a:t>Viene</a:t>
            </a:r>
            <a:r>
              <a:rPr lang="en-US" sz="6000" dirty="0">
                <a:solidFill>
                  <a:schemeClr val="tx2"/>
                </a:solidFill>
              </a:rPr>
              <a:t> con Información</a:t>
            </a:r>
          </a:p>
          <a:p>
            <a:pPr marL="857250" indent="-857250">
              <a:buFont typeface="Arial" panose="020B0604020202020204" pitchFamily="34" charset="0"/>
              <a:buChar char="•"/>
            </a:pPr>
            <a:r>
              <a:rPr lang="en-US" sz="6000" dirty="0">
                <a:solidFill>
                  <a:schemeClr val="tx2"/>
                </a:solidFill>
              </a:rPr>
              <a:t>Preguntas</a:t>
            </a:r>
          </a:p>
          <a:p>
            <a:pPr marL="857250" indent="-857250">
              <a:buFont typeface="Arial" panose="020B0604020202020204" pitchFamily="34" charset="0"/>
              <a:buChar char="•"/>
            </a:pPr>
            <a:r>
              <a:rPr lang="en-US" sz="6000" dirty="0">
                <a:solidFill>
                  <a:schemeClr val="tx2"/>
                </a:solidFill>
              </a:rPr>
              <a:t>Participación</a:t>
            </a:r>
          </a:p>
          <a:p>
            <a:pPr marL="857250" indent="-857250">
              <a:buFont typeface="Arial" panose="020B0604020202020204" pitchFamily="34" charset="0"/>
              <a:buChar char="•"/>
            </a:pPr>
            <a:r>
              <a:rPr lang="en-US" sz="6000" dirty="0">
                <a:solidFill>
                  <a:schemeClr val="tx2"/>
                </a:solidFill>
              </a:rPr>
              <a:t>Examen</a:t>
            </a:r>
          </a:p>
        </p:txBody>
      </p:sp>
    </p:spTree>
    <p:extLst>
      <p:ext uri="{BB962C8B-B14F-4D97-AF65-F5344CB8AC3E}">
        <p14:creationId xmlns:p14="http://schemas.microsoft.com/office/powerpoint/2010/main" val="1370017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31">
            <a:extLst>
              <a:ext uri="{FF2B5EF4-FFF2-40B4-BE49-F238E27FC236}">
                <a16:creationId xmlns:a16="http://schemas.microsoft.com/office/drawing/2014/main" id="{26B9F6A2-4536-FD41-B1C7-1B309AABA403}"/>
              </a:ext>
            </a:extLst>
          </p:cNvPr>
          <p:cNvSpPr/>
          <p:nvPr/>
        </p:nvSpPr>
        <p:spPr>
          <a:xfrm>
            <a:off x="254456" y="3851952"/>
            <a:ext cx="6183222" cy="620644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sz="4400">
              <a:latin typeface="Roboto Light"/>
            </a:endParaRPr>
          </a:p>
        </p:txBody>
      </p:sp>
      <p:sp>
        <p:nvSpPr>
          <p:cNvPr id="18" name="Oval 33">
            <a:extLst>
              <a:ext uri="{FF2B5EF4-FFF2-40B4-BE49-F238E27FC236}">
                <a16:creationId xmlns:a16="http://schemas.microsoft.com/office/drawing/2014/main" id="{AF2A5746-B8FB-7C40-ADF7-404C3794126B}"/>
              </a:ext>
            </a:extLst>
          </p:cNvPr>
          <p:cNvSpPr/>
          <p:nvPr/>
        </p:nvSpPr>
        <p:spPr>
          <a:xfrm>
            <a:off x="6242380" y="3980577"/>
            <a:ext cx="6178661" cy="6202416"/>
          </a:xfrm>
          <a:prstGeom prst="ellipse">
            <a:avLst/>
          </a:prstGeom>
          <a:solidFill>
            <a:schemeClr val="accent4">
              <a:lumMod val="60000"/>
              <a:lumOff val="4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sz="4400">
              <a:latin typeface="Roboto Light"/>
            </a:endParaRPr>
          </a:p>
        </p:txBody>
      </p:sp>
      <p:sp>
        <p:nvSpPr>
          <p:cNvPr id="25" name="TextBox 688">
            <a:extLst>
              <a:ext uri="{FF2B5EF4-FFF2-40B4-BE49-F238E27FC236}">
                <a16:creationId xmlns:a16="http://schemas.microsoft.com/office/drawing/2014/main" id="{4779C0C6-5015-2544-B608-06C79E4EEDB1}"/>
              </a:ext>
            </a:extLst>
          </p:cNvPr>
          <p:cNvSpPr txBox="1"/>
          <p:nvPr/>
        </p:nvSpPr>
        <p:spPr>
          <a:xfrm>
            <a:off x="6823308" y="5584091"/>
            <a:ext cx="5212102" cy="2849498"/>
          </a:xfrm>
          <a:prstGeom prst="rect">
            <a:avLst/>
          </a:prstGeom>
          <a:noFill/>
        </p:spPr>
        <p:txBody>
          <a:bodyPr wrap="square" rtlCol="0">
            <a:spAutoFit/>
          </a:bodyPr>
          <a:lstStyle/>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Dispositivo-Tele listo</a:t>
            </a: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Plataforma/Portal</a:t>
            </a:r>
          </a:p>
          <a:p>
            <a:pPr algn="ctr">
              <a:lnSpc>
                <a:spcPts val="4299"/>
              </a:lnSpc>
            </a:pPr>
            <a:r>
              <a:rPr lang="en-US" dirty="0" err="1">
                <a:solidFill>
                  <a:schemeClr val="bg1"/>
                </a:solidFill>
                <a:latin typeface="Muli" pitchFamily="2" charset="77"/>
                <a:ea typeface="Lato Light" panose="020F0502020204030203" pitchFamily="34" charset="0"/>
                <a:cs typeface="Lato Light" panose="020F0502020204030203" pitchFamily="34" charset="0"/>
              </a:rPr>
              <a:t>Lapicero</a:t>
            </a:r>
            <a:r>
              <a:rPr lang="en-US" dirty="0">
                <a:solidFill>
                  <a:schemeClr val="bg1"/>
                </a:solidFill>
                <a:latin typeface="Muli" pitchFamily="2" charset="77"/>
                <a:ea typeface="Lato Light" panose="020F0502020204030203" pitchFamily="34" charset="0"/>
                <a:cs typeface="Lato Light" panose="020F0502020204030203" pitchFamily="34" charset="0"/>
              </a:rPr>
              <a:t>/</a:t>
            </a:r>
            <a:r>
              <a:rPr lang="en-US" dirty="0" err="1">
                <a:solidFill>
                  <a:schemeClr val="bg1"/>
                </a:solidFill>
                <a:latin typeface="Muli" pitchFamily="2" charset="77"/>
                <a:ea typeface="Lato Light" panose="020F0502020204030203" pitchFamily="34" charset="0"/>
                <a:cs typeface="Lato Light" panose="020F0502020204030203" pitchFamily="34" charset="0"/>
              </a:rPr>
              <a:t>Papel</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Otro Equipo Médico (</a:t>
            </a:r>
            <a:r>
              <a:rPr lang="en-US" dirty="0" err="1">
                <a:solidFill>
                  <a:schemeClr val="bg1"/>
                </a:solidFill>
                <a:latin typeface="Muli" pitchFamily="2" charset="77"/>
                <a:ea typeface="Lato Light" panose="020F0502020204030203" pitchFamily="34" charset="0"/>
                <a:cs typeface="Lato Light" panose="020F0502020204030203" pitchFamily="34" charset="0"/>
              </a:rPr>
              <a:t>balanza</a:t>
            </a:r>
            <a:r>
              <a:rPr lang="en-US" dirty="0">
                <a:solidFill>
                  <a:schemeClr val="bg1"/>
                </a:solidFill>
                <a:latin typeface="Muli" pitchFamily="2" charset="77"/>
                <a:ea typeface="Lato Light" panose="020F0502020204030203" pitchFamily="34" charset="0"/>
                <a:cs typeface="Lato Light" panose="020F0502020204030203" pitchFamily="34" charset="0"/>
              </a:rPr>
              <a:t>, </a:t>
            </a:r>
            <a:r>
              <a:rPr lang="en-US" dirty="0" err="1">
                <a:solidFill>
                  <a:schemeClr val="bg1"/>
                </a:solidFill>
                <a:latin typeface="Muli" pitchFamily="2" charset="77"/>
                <a:ea typeface="Lato Light" panose="020F0502020204030203" pitchFamily="34" charset="0"/>
                <a:cs typeface="Lato Light" panose="020F0502020204030203" pitchFamily="34" charset="0"/>
              </a:rPr>
              <a:t>linterna</a:t>
            </a:r>
            <a:r>
              <a:rPr lang="en-US" dirty="0">
                <a:solidFill>
                  <a:schemeClr val="bg1"/>
                </a:solidFill>
                <a:latin typeface="Muli" pitchFamily="2" charset="77"/>
                <a:ea typeface="Lato Light" panose="020F0502020204030203" pitchFamily="34" charset="0"/>
                <a:cs typeface="Lato Light" panose="020F0502020204030203" pitchFamily="34" charset="0"/>
              </a:rPr>
              <a:t>)</a:t>
            </a:r>
          </a:p>
        </p:txBody>
      </p:sp>
      <p:sp>
        <p:nvSpPr>
          <p:cNvPr id="16" name="TextBox 26">
            <a:extLst>
              <a:ext uri="{FF2B5EF4-FFF2-40B4-BE49-F238E27FC236}">
                <a16:creationId xmlns:a16="http://schemas.microsoft.com/office/drawing/2014/main" id="{9209D2EC-0FB7-F74D-84E0-DF637CC244D2}"/>
              </a:ext>
            </a:extLst>
          </p:cNvPr>
          <p:cNvSpPr txBox="1"/>
          <p:nvPr/>
        </p:nvSpPr>
        <p:spPr>
          <a:xfrm>
            <a:off x="4753182" y="494192"/>
            <a:ext cx="17351444" cy="2400657"/>
          </a:xfrm>
          <a:prstGeom prst="rect">
            <a:avLst/>
          </a:prstGeom>
          <a:noFill/>
          <a:ln>
            <a:noFill/>
          </a:ln>
        </p:spPr>
        <p:txBody>
          <a:bodyPr wrap="square" rtlCol="0">
            <a:spAutoFit/>
          </a:bodyPr>
          <a:lstStyle/>
          <a:p>
            <a:r>
              <a:rPr lang="en-US" sz="15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Antes de la Visita</a:t>
            </a:r>
          </a:p>
        </p:txBody>
      </p:sp>
      <p:sp>
        <p:nvSpPr>
          <p:cNvPr id="9" name="TextBox 687">
            <a:extLst>
              <a:ext uri="{FF2B5EF4-FFF2-40B4-BE49-F238E27FC236}">
                <a16:creationId xmlns:a16="http://schemas.microsoft.com/office/drawing/2014/main" id="{AB6451E2-AA2D-1D4B-BEAA-DCD28F1B094F}"/>
              </a:ext>
            </a:extLst>
          </p:cNvPr>
          <p:cNvSpPr txBox="1"/>
          <p:nvPr/>
        </p:nvSpPr>
        <p:spPr>
          <a:xfrm>
            <a:off x="1504154" y="4660914"/>
            <a:ext cx="3488529" cy="769441"/>
          </a:xfrm>
          <a:prstGeom prst="rect">
            <a:avLst/>
          </a:prstGeom>
          <a:noFill/>
        </p:spPr>
        <p:txBody>
          <a:bodyPr wrap="square" rtlCol="0">
            <a:spAutoFit/>
          </a:bodyPr>
          <a:lstStyle/>
          <a:p>
            <a:pPr algn="ctr"/>
            <a:r>
              <a:rPr lang="en-US" sz="4400" b="1" dirty="0" err="1">
                <a:solidFill>
                  <a:schemeClr val="bg1"/>
                </a:solidFill>
                <a:latin typeface="Muli" pitchFamily="2" charset="77"/>
                <a:ea typeface="Lato" panose="020F0502020204030203" pitchFamily="34" charset="0"/>
                <a:cs typeface="Lato" panose="020F0502020204030203" pitchFamily="34" charset="0"/>
              </a:rPr>
              <a:t>Espacio</a:t>
            </a:r>
            <a:endParaRPr lang="en-US" sz="4400" b="1" dirty="0">
              <a:solidFill>
                <a:schemeClr val="bg1"/>
              </a:solidFill>
              <a:latin typeface="Muli" pitchFamily="2" charset="77"/>
              <a:ea typeface="Lato" panose="020F0502020204030203" pitchFamily="34" charset="0"/>
              <a:cs typeface="Lato" panose="020F0502020204030203" pitchFamily="34" charset="0"/>
            </a:endParaRPr>
          </a:p>
        </p:txBody>
      </p:sp>
      <p:sp>
        <p:nvSpPr>
          <p:cNvPr id="10" name="TextBox 688">
            <a:extLst>
              <a:ext uri="{FF2B5EF4-FFF2-40B4-BE49-F238E27FC236}">
                <a16:creationId xmlns:a16="http://schemas.microsoft.com/office/drawing/2014/main" id="{27D69D7D-46DC-C544-811B-1CED8CB7666B}"/>
              </a:ext>
            </a:extLst>
          </p:cNvPr>
          <p:cNvSpPr txBox="1"/>
          <p:nvPr/>
        </p:nvSpPr>
        <p:spPr>
          <a:xfrm>
            <a:off x="698980" y="5829833"/>
            <a:ext cx="4990802" cy="3400931"/>
          </a:xfrm>
          <a:prstGeom prst="rect">
            <a:avLst/>
          </a:prstGeom>
          <a:noFill/>
        </p:spPr>
        <p:txBody>
          <a:bodyPr wrap="square" rtlCol="0">
            <a:spAutoFit/>
          </a:bodyPr>
          <a:lstStyle/>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Reducir el Ruido</a:t>
            </a: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Entorno </a:t>
            </a:r>
          </a:p>
          <a:p>
            <a:pPr algn="ctr">
              <a:lnSpc>
                <a:spcPts val="4299"/>
              </a:lnSpc>
            </a:pPr>
            <a:r>
              <a:rPr lang="en-US" dirty="0" err="1">
                <a:solidFill>
                  <a:schemeClr val="bg1"/>
                </a:solidFill>
                <a:latin typeface="Muli" pitchFamily="2" charset="77"/>
                <a:ea typeface="Lato Light" panose="020F0502020204030203" pitchFamily="34" charset="0"/>
                <a:cs typeface="Lato Light" panose="020F0502020204030203" pitchFamily="34" charset="0"/>
              </a:rPr>
              <a:t>Confidencial</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Conectado al Internet</a:t>
            </a: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Bien </a:t>
            </a:r>
            <a:r>
              <a:rPr lang="en-US" dirty="0" err="1">
                <a:solidFill>
                  <a:schemeClr val="bg1"/>
                </a:solidFill>
                <a:latin typeface="Muli" pitchFamily="2" charset="77"/>
                <a:ea typeface="Lato Light" panose="020F0502020204030203" pitchFamily="34" charset="0"/>
                <a:cs typeface="Lato Light" panose="020F0502020204030203" pitchFamily="34" charset="0"/>
              </a:rPr>
              <a:t>iluminado</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lnSpc>
                <a:spcPts val="4299"/>
              </a:lnSpc>
            </a:pPr>
            <a:endParaRPr lang="en-US" dirty="0">
              <a:solidFill>
                <a:schemeClr val="bg1"/>
              </a:solidFill>
              <a:latin typeface="Muli" pitchFamily="2" charset="77"/>
              <a:ea typeface="Lato Light" panose="020F0502020204030203" pitchFamily="34" charset="0"/>
              <a:cs typeface="Lato Light" panose="020F0502020204030203" pitchFamily="34" charset="0"/>
            </a:endParaRPr>
          </a:p>
        </p:txBody>
      </p:sp>
      <p:sp>
        <p:nvSpPr>
          <p:cNvPr id="13" name="Freeform 28">
            <a:extLst>
              <a:ext uri="{FF2B5EF4-FFF2-40B4-BE49-F238E27FC236}">
                <a16:creationId xmlns:a16="http://schemas.microsoft.com/office/drawing/2014/main" id="{E9D1E536-F797-A34F-B059-2FDDF7C993DB}"/>
              </a:ext>
            </a:extLst>
          </p:cNvPr>
          <p:cNvSpPr>
            <a:spLocks noChangeArrowheads="1"/>
          </p:cNvSpPr>
          <p:nvPr/>
        </p:nvSpPr>
        <p:spPr bwMode="auto">
          <a:xfrm rot="10800000">
            <a:off x="5087552" y="5470290"/>
            <a:ext cx="800798" cy="1224344"/>
          </a:xfrm>
          <a:custGeom>
            <a:avLst/>
            <a:gdLst>
              <a:gd name="T0" fmla="*/ 5999 w 6375"/>
              <a:gd name="T1" fmla="*/ 8218 h 9969"/>
              <a:gd name="T2" fmla="*/ 5999 w 6375"/>
              <a:gd name="T3" fmla="*/ 8218 h 9969"/>
              <a:gd name="T4" fmla="*/ 2750 w 6375"/>
              <a:gd name="T5" fmla="*/ 4969 h 9969"/>
              <a:gd name="T6" fmla="*/ 5999 w 6375"/>
              <a:gd name="T7" fmla="*/ 1750 h 9969"/>
              <a:gd name="T8" fmla="*/ 5999 w 6375"/>
              <a:gd name="T9" fmla="*/ 375 h 9969"/>
              <a:gd name="T10" fmla="*/ 4624 w 6375"/>
              <a:gd name="T11" fmla="*/ 375 h 9969"/>
              <a:gd name="T12" fmla="*/ 0 w 6375"/>
              <a:gd name="T13" fmla="*/ 4969 h 9969"/>
              <a:gd name="T14" fmla="*/ 4624 w 6375"/>
              <a:gd name="T15" fmla="*/ 9593 h 9969"/>
              <a:gd name="T16" fmla="*/ 5999 w 6375"/>
              <a:gd name="T17" fmla="*/ 9593 h 9969"/>
              <a:gd name="T18" fmla="*/ 6280 w 6375"/>
              <a:gd name="T19" fmla="*/ 8905 h 9969"/>
              <a:gd name="T20" fmla="*/ 5999 w 6375"/>
              <a:gd name="T21" fmla="*/ 8218 h 9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75" h="9969">
                <a:moveTo>
                  <a:pt x="5999" y="8218"/>
                </a:moveTo>
                <a:lnTo>
                  <a:pt x="5999" y="8218"/>
                </a:lnTo>
                <a:cubicBezTo>
                  <a:pt x="2750" y="4969"/>
                  <a:pt x="2750" y="4969"/>
                  <a:pt x="2750" y="4969"/>
                </a:cubicBezTo>
                <a:cubicBezTo>
                  <a:pt x="5999" y="1750"/>
                  <a:pt x="5999" y="1750"/>
                  <a:pt x="5999" y="1750"/>
                </a:cubicBezTo>
                <a:cubicBezTo>
                  <a:pt x="6374" y="1375"/>
                  <a:pt x="6374" y="750"/>
                  <a:pt x="5999" y="375"/>
                </a:cubicBezTo>
                <a:cubicBezTo>
                  <a:pt x="5624" y="0"/>
                  <a:pt x="4999" y="0"/>
                  <a:pt x="4624" y="375"/>
                </a:cubicBezTo>
                <a:cubicBezTo>
                  <a:pt x="0" y="4969"/>
                  <a:pt x="0" y="4969"/>
                  <a:pt x="0" y="4969"/>
                </a:cubicBezTo>
                <a:cubicBezTo>
                  <a:pt x="4624" y="9593"/>
                  <a:pt x="4624" y="9593"/>
                  <a:pt x="4624" y="9593"/>
                </a:cubicBezTo>
                <a:cubicBezTo>
                  <a:pt x="4999" y="9968"/>
                  <a:pt x="5624" y="9968"/>
                  <a:pt x="5999" y="9593"/>
                </a:cubicBezTo>
                <a:cubicBezTo>
                  <a:pt x="6186" y="9405"/>
                  <a:pt x="6280" y="9155"/>
                  <a:pt x="6280" y="8905"/>
                </a:cubicBezTo>
                <a:cubicBezTo>
                  <a:pt x="6280" y="8655"/>
                  <a:pt x="6186" y="8405"/>
                  <a:pt x="5999" y="8218"/>
                </a:cubicBezTo>
              </a:path>
            </a:pathLst>
          </a:custGeom>
          <a:solidFill>
            <a:schemeClr val="accent4"/>
          </a:solidFill>
          <a:ln>
            <a:noFill/>
          </a:ln>
          <a:effectLst/>
        </p:spPr>
        <p:txBody>
          <a:bodyPr wrap="none" lIns="243852" tIns="121926" rIns="243852" bIns="121926" anchor="ctr"/>
          <a:lstStyle/>
          <a:p>
            <a:endParaRPr lang="en-US" sz="4400">
              <a:latin typeface="Roboto Light"/>
            </a:endParaRPr>
          </a:p>
        </p:txBody>
      </p:sp>
      <p:sp>
        <p:nvSpPr>
          <p:cNvPr id="20" name="Oval 46">
            <a:extLst>
              <a:ext uri="{FF2B5EF4-FFF2-40B4-BE49-F238E27FC236}">
                <a16:creationId xmlns:a16="http://schemas.microsoft.com/office/drawing/2014/main" id="{680F115C-FB25-A041-9C13-CBA125EBF362}"/>
              </a:ext>
            </a:extLst>
          </p:cNvPr>
          <p:cNvSpPr/>
          <p:nvPr/>
        </p:nvSpPr>
        <p:spPr>
          <a:xfrm>
            <a:off x="11998362" y="4110034"/>
            <a:ext cx="6183222" cy="620644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sz="4400">
              <a:latin typeface="Roboto Light"/>
            </a:endParaRPr>
          </a:p>
        </p:txBody>
      </p:sp>
      <p:sp>
        <p:nvSpPr>
          <p:cNvPr id="22" name="TextBox 687">
            <a:extLst>
              <a:ext uri="{FF2B5EF4-FFF2-40B4-BE49-F238E27FC236}">
                <a16:creationId xmlns:a16="http://schemas.microsoft.com/office/drawing/2014/main" id="{2ECD6FF1-CCFF-FE49-9A67-31FF0906050D}"/>
              </a:ext>
            </a:extLst>
          </p:cNvPr>
          <p:cNvSpPr txBox="1"/>
          <p:nvPr/>
        </p:nvSpPr>
        <p:spPr>
          <a:xfrm>
            <a:off x="12884546" y="4863572"/>
            <a:ext cx="4373630" cy="769441"/>
          </a:xfrm>
          <a:prstGeom prst="rect">
            <a:avLst/>
          </a:prstGeom>
          <a:noFill/>
        </p:spPr>
        <p:txBody>
          <a:bodyPr wrap="square" rtlCol="0">
            <a:spAutoFit/>
          </a:bodyPr>
          <a:lstStyle/>
          <a:p>
            <a:pPr algn="ctr"/>
            <a:r>
              <a:rPr lang="en-US" sz="4400" b="1" dirty="0">
                <a:solidFill>
                  <a:schemeClr val="bg1"/>
                </a:solidFill>
                <a:latin typeface="Muli" pitchFamily="2" charset="77"/>
                <a:ea typeface="Lato" panose="020F0502020204030203" pitchFamily="34" charset="0"/>
                <a:cs typeface="Lato" panose="020F0502020204030203" pitchFamily="34" charset="0"/>
              </a:rPr>
              <a:t>Información</a:t>
            </a:r>
          </a:p>
        </p:txBody>
      </p:sp>
      <p:sp>
        <p:nvSpPr>
          <p:cNvPr id="23" name="TextBox 688">
            <a:extLst>
              <a:ext uri="{FF2B5EF4-FFF2-40B4-BE49-F238E27FC236}">
                <a16:creationId xmlns:a16="http://schemas.microsoft.com/office/drawing/2014/main" id="{C0852FB5-DEE8-1049-86EF-C3CA1E85798A}"/>
              </a:ext>
            </a:extLst>
          </p:cNvPr>
          <p:cNvSpPr txBox="1"/>
          <p:nvPr/>
        </p:nvSpPr>
        <p:spPr>
          <a:xfrm>
            <a:off x="12670058" y="6082462"/>
            <a:ext cx="4990802" cy="2849498"/>
          </a:xfrm>
          <a:prstGeom prst="rect">
            <a:avLst/>
          </a:prstGeom>
          <a:noFill/>
        </p:spPr>
        <p:txBody>
          <a:bodyPr wrap="square" rtlCol="0">
            <a:spAutoFit/>
          </a:bodyPr>
          <a:lstStyle/>
          <a:p>
            <a:pPr algn="ctr">
              <a:lnSpc>
                <a:spcPts val="4299"/>
              </a:lnSpc>
            </a:pPr>
            <a:r>
              <a:rPr lang="es-ES" dirty="0">
                <a:solidFill>
                  <a:schemeClr val="bg1"/>
                </a:solidFill>
              </a:rPr>
              <a:t>Celebraciones</a:t>
            </a:r>
            <a:r>
              <a:rPr lang="es-ES" dirty="0"/>
              <a:t> </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lnSpc>
                <a:spcPts val="4299"/>
              </a:lnSpc>
            </a:pPr>
            <a:r>
              <a:rPr lang="es-ES" dirty="0">
                <a:solidFill>
                  <a:schemeClr val="bg1"/>
                </a:solidFill>
              </a:rPr>
              <a:t>Observaciones</a:t>
            </a:r>
            <a:r>
              <a:rPr lang="es-ES" dirty="0"/>
              <a:t> </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Lista de Medicamentos</a:t>
            </a:r>
          </a:p>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Actualizaciones del Proveedor</a:t>
            </a:r>
          </a:p>
        </p:txBody>
      </p:sp>
      <p:sp>
        <p:nvSpPr>
          <p:cNvPr id="24" name="TextBox 687">
            <a:extLst>
              <a:ext uri="{FF2B5EF4-FFF2-40B4-BE49-F238E27FC236}">
                <a16:creationId xmlns:a16="http://schemas.microsoft.com/office/drawing/2014/main" id="{E19D0831-CC9C-3447-B04B-DD1999DC675E}"/>
              </a:ext>
            </a:extLst>
          </p:cNvPr>
          <p:cNvSpPr txBox="1"/>
          <p:nvPr/>
        </p:nvSpPr>
        <p:spPr>
          <a:xfrm>
            <a:off x="7421773" y="4631107"/>
            <a:ext cx="3972856" cy="769441"/>
          </a:xfrm>
          <a:prstGeom prst="rect">
            <a:avLst/>
          </a:prstGeom>
          <a:noFill/>
        </p:spPr>
        <p:txBody>
          <a:bodyPr wrap="square" rtlCol="0">
            <a:spAutoFit/>
          </a:bodyPr>
          <a:lstStyle/>
          <a:p>
            <a:pPr algn="ctr"/>
            <a:r>
              <a:rPr lang="en-US" sz="4400" b="1" dirty="0">
                <a:solidFill>
                  <a:schemeClr val="bg1"/>
                </a:solidFill>
                <a:latin typeface="Muli" pitchFamily="2" charset="77"/>
                <a:ea typeface="Lato" panose="020F0502020204030203" pitchFamily="34" charset="0"/>
                <a:cs typeface="Lato" panose="020F0502020204030203" pitchFamily="34" charset="0"/>
              </a:rPr>
              <a:t>Equipo</a:t>
            </a:r>
          </a:p>
        </p:txBody>
      </p:sp>
      <p:sp>
        <p:nvSpPr>
          <p:cNvPr id="26" name="Oval 46">
            <a:extLst>
              <a:ext uri="{FF2B5EF4-FFF2-40B4-BE49-F238E27FC236}">
                <a16:creationId xmlns:a16="http://schemas.microsoft.com/office/drawing/2014/main" id="{4A6D2A8D-948D-7841-A485-7346C5306499}"/>
              </a:ext>
            </a:extLst>
          </p:cNvPr>
          <p:cNvSpPr/>
          <p:nvPr/>
        </p:nvSpPr>
        <p:spPr>
          <a:xfrm>
            <a:off x="17981725" y="3976546"/>
            <a:ext cx="6183222" cy="6206447"/>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sz="4400">
              <a:latin typeface="Roboto Light"/>
            </a:endParaRPr>
          </a:p>
        </p:txBody>
      </p:sp>
      <p:sp>
        <p:nvSpPr>
          <p:cNvPr id="27" name="TextBox 687">
            <a:extLst>
              <a:ext uri="{FF2B5EF4-FFF2-40B4-BE49-F238E27FC236}">
                <a16:creationId xmlns:a16="http://schemas.microsoft.com/office/drawing/2014/main" id="{E7287634-DFF5-8241-B70F-302F5F80B7F7}"/>
              </a:ext>
            </a:extLst>
          </p:cNvPr>
          <p:cNvSpPr txBox="1"/>
          <p:nvPr/>
        </p:nvSpPr>
        <p:spPr>
          <a:xfrm>
            <a:off x="18918736" y="4942072"/>
            <a:ext cx="4315487" cy="769441"/>
          </a:xfrm>
          <a:prstGeom prst="rect">
            <a:avLst/>
          </a:prstGeom>
          <a:noFill/>
        </p:spPr>
        <p:txBody>
          <a:bodyPr wrap="square" rtlCol="0">
            <a:spAutoFit/>
          </a:bodyPr>
          <a:lstStyle/>
          <a:p>
            <a:pPr algn="ctr"/>
            <a:r>
              <a:rPr lang="en-US" sz="4400" b="1" dirty="0">
                <a:solidFill>
                  <a:schemeClr val="bg1"/>
                </a:solidFill>
                <a:latin typeface="Muli" pitchFamily="2" charset="77"/>
                <a:ea typeface="Lato" panose="020F0502020204030203" pitchFamily="34" charset="0"/>
                <a:cs typeface="Lato" panose="020F0502020204030203" pitchFamily="34" charset="0"/>
              </a:rPr>
              <a:t>Participantes</a:t>
            </a:r>
          </a:p>
        </p:txBody>
      </p:sp>
      <p:sp>
        <p:nvSpPr>
          <p:cNvPr id="28" name="TextBox 688">
            <a:extLst>
              <a:ext uri="{FF2B5EF4-FFF2-40B4-BE49-F238E27FC236}">
                <a16:creationId xmlns:a16="http://schemas.microsoft.com/office/drawing/2014/main" id="{D49AF94D-A51E-CE43-9292-88E68B06CE84}"/>
              </a:ext>
            </a:extLst>
          </p:cNvPr>
          <p:cNvSpPr txBox="1"/>
          <p:nvPr/>
        </p:nvSpPr>
        <p:spPr>
          <a:xfrm>
            <a:off x="18663814" y="5948334"/>
            <a:ext cx="4915643" cy="3408625"/>
          </a:xfrm>
          <a:prstGeom prst="rect">
            <a:avLst/>
          </a:prstGeom>
          <a:noFill/>
        </p:spPr>
        <p:txBody>
          <a:bodyPr wrap="square" rtlCol="0">
            <a:spAutoFit/>
          </a:bodyPr>
          <a:lstStyle/>
          <a:p>
            <a:pPr algn="ctr">
              <a:lnSpc>
                <a:spcPts val="4299"/>
              </a:lnSpc>
            </a:pPr>
            <a:r>
              <a:rPr lang="en-US" dirty="0">
                <a:solidFill>
                  <a:schemeClr val="bg1"/>
                </a:solidFill>
                <a:latin typeface="Muli" pitchFamily="2" charset="77"/>
                <a:ea typeface="Lato Light" panose="020F0502020204030203" pitchFamily="34" charset="0"/>
                <a:cs typeface="Lato Light" panose="020F0502020204030203" pitchFamily="34" charset="0"/>
              </a:rPr>
              <a:t>Prepare a su niño, </a:t>
            </a:r>
            <a:r>
              <a:rPr lang="en-US" dirty="0" err="1">
                <a:solidFill>
                  <a:schemeClr val="bg1"/>
                </a:solidFill>
                <a:latin typeface="Muli" pitchFamily="2" charset="77"/>
                <a:ea typeface="Lato Light" panose="020F0502020204030203" pitchFamily="34" charset="0"/>
                <a:cs typeface="Lato Light" panose="020F0502020204030203" pitchFamily="34" charset="0"/>
              </a:rPr>
              <a:t>adulto</a:t>
            </a:r>
            <a:r>
              <a:rPr lang="en-US" dirty="0">
                <a:solidFill>
                  <a:schemeClr val="bg1"/>
                </a:solidFill>
                <a:latin typeface="Muli" pitchFamily="2" charset="77"/>
                <a:ea typeface="Lato Light" panose="020F0502020204030203" pitchFamily="34" charset="0"/>
                <a:cs typeface="Lato Light" panose="020F0502020204030203" pitchFamily="34" charset="0"/>
              </a:rPr>
              <a:t> </a:t>
            </a:r>
            <a:r>
              <a:rPr lang="en-US" dirty="0" err="1">
                <a:solidFill>
                  <a:schemeClr val="bg1"/>
                </a:solidFill>
                <a:latin typeface="Muli" pitchFamily="2" charset="77"/>
                <a:ea typeface="Lato Light" panose="020F0502020204030203" pitchFamily="34" charset="0"/>
                <a:cs typeface="Lato Light" panose="020F0502020204030203" pitchFamily="34" charset="0"/>
              </a:rPr>
              <a:t>joven</a:t>
            </a:r>
            <a:r>
              <a:rPr lang="en-US" dirty="0">
                <a:solidFill>
                  <a:schemeClr val="bg1"/>
                </a:solidFill>
                <a:latin typeface="Muli" pitchFamily="2" charset="77"/>
                <a:ea typeface="Lato Light" panose="020F0502020204030203" pitchFamily="34" charset="0"/>
                <a:cs typeface="Lato Light" panose="020F0502020204030203" pitchFamily="34" charset="0"/>
              </a:rPr>
              <a:t> y a cualquier otra persona </a:t>
            </a:r>
            <a:r>
              <a:rPr lang="en-US" dirty="0" err="1">
                <a:solidFill>
                  <a:schemeClr val="bg1"/>
                </a:solidFill>
                <a:latin typeface="Muli" pitchFamily="2" charset="77"/>
                <a:ea typeface="Lato Light" panose="020F0502020204030203" pitchFamily="34" charset="0"/>
                <a:cs typeface="Lato Light" panose="020F0502020204030203" pitchFamily="34" charset="0"/>
              </a:rPr>
              <a:t>asistente</a:t>
            </a:r>
            <a:endParaRPr lang="en-US" dirty="0">
              <a:solidFill>
                <a:schemeClr val="bg1"/>
              </a:solidFill>
              <a:latin typeface="Muli" pitchFamily="2" charset="77"/>
              <a:ea typeface="Lato Light" panose="020F0502020204030203" pitchFamily="34" charset="0"/>
              <a:cs typeface="Lato Light" panose="020F0502020204030203" pitchFamily="34" charset="0"/>
            </a:endParaRPr>
          </a:p>
          <a:p>
            <a:pPr algn="ctr"/>
            <a:r>
              <a:rPr lang="es-ES" dirty="0">
                <a:solidFill>
                  <a:schemeClr val="bg1"/>
                </a:solidFill>
              </a:rPr>
              <a:t>(qué se debe esperar, historia social, preguntas)</a:t>
            </a:r>
            <a:endParaRPr lang="en-US" dirty="0">
              <a:solidFill>
                <a:schemeClr val="bg1"/>
              </a:solidFill>
            </a:endParaRPr>
          </a:p>
        </p:txBody>
      </p:sp>
      <p:pic>
        <p:nvPicPr>
          <p:cNvPr id="30" name="Picture 29">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37727" y="12934910"/>
            <a:ext cx="2548139" cy="616485"/>
          </a:xfrm>
          <a:prstGeom prst="rect">
            <a:avLst/>
          </a:prstGeom>
        </p:spPr>
      </p:pic>
    </p:spTree>
    <p:extLst>
      <p:ext uri="{BB962C8B-B14F-4D97-AF65-F5344CB8AC3E}">
        <p14:creationId xmlns:p14="http://schemas.microsoft.com/office/powerpoint/2010/main" val="3213764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18">
            <a:extLst>
              <a:ext uri="{FF2B5EF4-FFF2-40B4-BE49-F238E27FC236}">
                <a16:creationId xmlns:a16="http://schemas.microsoft.com/office/drawing/2014/main" id="{C4B929B3-3942-284B-9358-7F4381EF2B28}"/>
              </a:ext>
            </a:extLst>
          </p:cNvPr>
          <p:cNvSpPr/>
          <p:nvPr/>
        </p:nvSpPr>
        <p:spPr>
          <a:xfrm>
            <a:off x="9490929" y="-2"/>
            <a:ext cx="14585072" cy="13716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2"/>
              </a:solidFill>
            </a:endParaRPr>
          </a:p>
        </p:txBody>
      </p:sp>
      <p:sp>
        <p:nvSpPr>
          <p:cNvPr id="16" name="TextBox 26">
            <a:extLst>
              <a:ext uri="{FF2B5EF4-FFF2-40B4-BE49-F238E27FC236}">
                <a16:creationId xmlns:a16="http://schemas.microsoft.com/office/drawing/2014/main" id="{9209D2EC-0FB7-F74D-84E0-DF637CC244D2}"/>
              </a:ext>
            </a:extLst>
          </p:cNvPr>
          <p:cNvSpPr txBox="1"/>
          <p:nvPr/>
        </p:nvSpPr>
        <p:spPr>
          <a:xfrm>
            <a:off x="8452446" y="1563972"/>
            <a:ext cx="17267476" cy="5016758"/>
          </a:xfrm>
          <a:prstGeom prst="rect">
            <a:avLst/>
          </a:prstGeom>
          <a:noFill/>
          <a:ln>
            <a:noFill/>
          </a:ln>
        </p:spPr>
        <p:txBody>
          <a:bodyPr wrap="square" rtlCol="0">
            <a:spAutoFit/>
          </a:bodyPr>
          <a:lstStyle/>
          <a:p>
            <a:pPr algn="ctr"/>
            <a:endPar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pPr algn="ctr"/>
            <a:r>
              <a:rPr lang="en-US" sz="8000" b="1" dirty="0" err="1">
                <a:solidFill>
                  <a:schemeClr val="accent2">
                    <a:lumMod val="50000"/>
                  </a:schemeClr>
                </a:solidFill>
                <a:latin typeface="Muli" pitchFamily="2" charset="77"/>
                <a:ea typeface="Roboto Medium" panose="02000000000000000000" pitchFamily="2" charset="0"/>
                <a:cs typeface="Lato Light" panose="020F0502020204030203" pitchFamily="34" charset="0"/>
              </a:rPr>
              <a:t>Información</a:t>
            </a: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 </a:t>
            </a:r>
            <a:endParaRPr lang="en-US" sz="8000" b="1" dirty="0" smtClean="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pPr algn="ctr"/>
            <a:r>
              <a:rPr lang="en-US" sz="8000" b="1" dirty="0" smtClean="0">
                <a:solidFill>
                  <a:schemeClr val="accent2">
                    <a:lumMod val="50000"/>
                  </a:schemeClr>
                </a:solidFill>
                <a:latin typeface="Muli" pitchFamily="2" charset="77"/>
                <a:ea typeface="Roboto Medium" panose="02000000000000000000" pitchFamily="2" charset="0"/>
                <a:cs typeface="Lato Light" panose="020F0502020204030203" pitchFamily="34" charset="0"/>
              </a:rPr>
              <a:t>Antes </a:t>
            </a: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de la Visita:</a:t>
            </a:r>
            <a:endPar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a:p>
            <a:pPr algn="ctr"/>
            <a:endPar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p:txBody>
      </p:sp>
      <p:sp>
        <p:nvSpPr>
          <p:cNvPr id="3" name="Rectangle 2">
            <a:extLst>
              <a:ext uri="{FF2B5EF4-FFF2-40B4-BE49-F238E27FC236}">
                <a16:creationId xmlns:a16="http://schemas.microsoft.com/office/drawing/2014/main" id="{07716D5F-693F-E641-A718-486B20200740}"/>
              </a:ext>
            </a:extLst>
          </p:cNvPr>
          <p:cNvSpPr/>
          <p:nvPr/>
        </p:nvSpPr>
        <p:spPr>
          <a:xfrm>
            <a:off x="1613992" y="3168834"/>
            <a:ext cx="10574830" cy="646331"/>
          </a:xfrm>
          <a:prstGeom prst="rect">
            <a:avLst/>
          </a:prstGeom>
        </p:spPr>
        <p:txBody>
          <a:bodyPr wrap="square">
            <a:spAutoFit/>
          </a:bodyPr>
          <a:lstStyle/>
          <a:p>
            <a:endParaRPr lang="en-US"/>
          </a:p>
        </p:txBody>
      </p:sp>
      <p:pic>
        <p:nvPicPr>
          <p:cNvPr id="9" name="Picture 8">
            <a:extLst>
              <a:ext uri="{FF2B5EF4-FFF2-40B4-BE49-F238E27FC236}">
                <a16:creationId xmlns:a16="http://schemas.microsoft.com/office/drawing/2014/main" id="{E8979A40-3C7C-F748-96C9-3FE25C9B269F}"/>
              </a:ext>
            </a:extLst>
          </p:cNvPr>
          <p:cNvPicPr>
            <a:picLocks noChangeAspect="1"/>
          </p:cNvPicPr>
          <p:nvPr/>
        </p:nvPicPr>
        <p:blipFill>
          <a:blip r:embed="rId3"/>
          <a:stretch>
            <a:fillRect/>
          </a:stretch>
        </p:blipFill>
        <p:spPr>
          <a:xfrm>
            <a:off x="621009" y="412373"/>
            <a:ext cx="9475358" cy="12851771"/>
          </a:xfrm>
          <a:prstGeom prst="rect">
            <a:avLst/>
          </a:prstGeom>
        </p:spPr>
      </p:pic>
      <p:sp>
        <p:nvSpPr>
          <p:cNvPr id="4" name="TextBox 3">
            <a:extLst>
              <a:ext uri="{FF2B5EF4-FFF2-40B4-BE49-F238E27FC236}">
                <a16:creationId xmlns:a16="http://schemas.microsoft.com/office/drawing/2014/main" id="{EF1C4DFC-8D14-A44B-A46F-EDAFBAC2EA30}"/>
              </a:ext>
            </a:extLst>
          </p:cNvPr>
          <p:cNvSpPr txBox="1"/>
          <p:nvPr/>
        </p:nvSpPr>
        <p:spPr>
          <a:xfrm>
            <a:off x="10106316" y="5928108"/>
            <a:ext cx="13969685" cy="4524315"/>
          </a:xfrm>
          <a:prstGeom prst="rect">
            <a:avLst/>
          </a:prstGeom>
          <a:noFill/>
        </p:spPr>
        <p:txBody>
          <a:bodyPr wrap="square" rtlCol="0">
            <a:spAutoFit/>
          </a:bodyPr>
          <a:lstStyle/>
          <a:p>
            <a:pPr algn="ctr"/>
            <a:r>
              <a:rPr lang="en-US" sz="7200" dirty="0">
                <a:solidFill>
                  <a:schemeClr val="tx2"/>
                </a:solidFill>
              </a:rPr>
              <a:t>¡Utilizando una </a:t>
            </a:r>
            <a:r>
              <a:rPr lang="en-US" sz="7200" dirty="0" err="1">
                <a:solidFill>
                  <a:schemeClr val="tx2"/>
                </a:solidFill>
              </a:rPr>
              <a:t>herramienta</a:t>
            </a:r>
            <a:r>
              <a:rPr lang="en-US" sz="7200" dirty="0">
                <a:solidFill>
                  <a:schemeClr val="tx2"/>
                </a:solidFill>
              </a:rPr>
              <a:t> </a:t>
            </a:r>
            <a:endParaRPr lang="en-US" sz="7200" dirty="0" smtClean="0">
              <a:solidFill>
                <a:schemeClr val="tx2"/>
              </a:solidFill>
            </a:endParaRPr>
          </a:p>
          <a:p>
            <a:pPr algn="ctr"/>
            <a:r>
              <a:rPr lang="en-US" sz="7200" dirty="0" err="1" smtClean="0">
                <a:solidFill>
                  <a:schemeClr val="tx2"/>
                </a:solidFill>
              </a:rPr>
              <a:t>como</a:t>
            </a:r>
            <a:r>
              <a:rPr lang="en-US" sz="7200" dirty="0" smtClean="0">
                <a:solidFill>
                  <a:schemeClr val="tx2"/>
                </a:solidFill>
              </a:rPr>
              <a:t> </a:t>
            </a:r>
            <a:r>
              <a:rPr lang="en-US" sz="7200" dirty="0">
                <a:solidFill>
                  <a:schemeClr val="tx2"/>
                </a:solidFill>
              </a:rPr>
              <a:t>esta</a:t>
            </a:r>
          </a:p>
          <a:p>
            <a:pPr algn="ctr"/>
            <a:r>
              <a:rPr lang="en-US" sz="7200" dirty="0" err="1">
                <a:solidFill>
                  <a:schemeClr val="tx2"/>
                </a:solidFill>
              </a:rPr>
              <a:t>Hoja</a:t>
            </a:r>
            <a:r>
              <a:rPr lang="en-US" sz="7200" dirty="0">
                <a:solidFill>
                  <a:schemeClr val="tx2"/>
                </a:solidFill>
              </a:rPr>
              <a:t> de Trabajo de Family Voices</a:t>
            </a:r>
          </a:p>
          <a:p>
            <a:pPr algn="ctr"/>
            <a:r>
              <a:rPr lang="en-US" sz="7200" dirty="0">
                <a:solidFill>
                  <a:schemeClr val="tx2"/>
                </a:solidFill>
              </a:rPr>
              <a:t>puede ayudarlo a prepararse!</a:t>
            </a:r>
            <a:endParaRPr lang="en-US" sz="7200" dirty="0"/>
          </a:p>
        </p:txBody>
      </p:sp>
      <p:pic>
        <p:nvPicPr>
          <p:cNvPr id="13" name="Graphic 12" descr="Cursor">
            <a:extLst>
              <a:ext uri="{FF2B5EF4-FFF2-40B4-BE49-F238E27FC236}">
                <a16:creationId xmlns:a16="http://schemas.microsoft.com/office/drawing/2014/main" id="{4A74B75E-9127-A749-9497-2F6CCD198D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963265">
            <a:off x="8294601" y="5557613"/>
            <a:ext cx="4224547" cy="4224547"/>
          </a:xfrm>
          <a:prstGeom prst="rect">
            <a:avLst/>
          </a:prstGeom>
        </p:spPr>
      </p:pic>
      <p:pic>
        <p:nvPicPr>
          <p:cNvPr id="15" name="Picture 14">
            <a:extLst>
              <a:ext uri="{FF2B5EF4-FFF2-40B4-BE49-F238E27FC236}">
                <a16:creationId xmlns:a16="http://schemas.microsoft.com/office/drawing/2014/main" id="{3006F8DD-A77A-F143-939C-8D3688F3101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extLst>
      <p:ext uri="{BB962C8B-B14F-4D97-AF65-F5344CB8AC3E}">
        <p14:creationId xmlns:p14="http://schemas.microsoft.com/office/powerpoint/2010/main" val="105017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904144" y="740108"/>
            <a:ext cx="14564455" cy="2400657"/>
          </a:xfrm>
          <a:prstGeom prst="rect">
            <a:avLst/>
          </a:prstGeom>
          <a:noFill/>
          <a:ln>
            <a:noFill/>
          </a:ln>
        </p:spPr>
        <p:txBody>
          <a:bodyPr wrap="square" rtlCol="0">
            <a:spAutoFit/>
          </a:bodyPr>
          <a:lstStyle/>
          <a:p>
            <a:r>
              <a:rPr lang="en-US" sz="15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Seguro Médico</a:t>
            </a:r>
          </a:p>
        </p:txBody>
      </p:sp>
      <p:sp>
        <p:nvSpPr>
          <p:cNvPr id="3" name="TextBox 2">
            <a:extLst>
              <a:ext uri="{FF2B5EF4-FFF2-40B4-BE49-F238E27FC236}">
                <a16:creationId xmlns:a16="http://schemas.microsoft.com/office/drawing/2014/main" id="{ED5F5C57-D86F-0A43-A37F-9515787B327D}"/>
              </a:ext>
            </a:extLst>
          </p:cNvPr>
          <p:cNvSpPr txBox="1"/>
          <p:nvPr/>
        </p:nvSpPr>
        <p:spPr>
          <a:xfrm>
            <a:off x="866035" y="4677179"/>
            <a:ext cx="13960216" cy="8032968"/>
          </a:xfrm>
          <a:prstGeom prst="rect">
            <a:avLst/>
          </a:prstGeom>
          <a:noFill/>
        </p:spPr>
        <p:txBody>
          <a:bodyPr wrap="square" rtlCol="0">
            <a:spAutoFit/>
          </a:bodyPr>
          <a:lstStyle/>
          <a:p>
            <a:pPr marL="857250" indent="-857250">
              <a:buFont typeface="Arial" panose="020B0604020202020204" pitchFamily="34" charset="0"/>
              <a:buChar char="•"/>
            </a:pPr>
            <a:r>
              <a:rPr lang="en-US" sz="6000" dirty="0">
                <a:solidFill>
                  <a:srgbClr val="000000"/>
                </a:solidFill>
              </a:rPr>
              <a:t>La </a:t>
            </a:r>
            <a:r>
              <a:rPr lang="en-US" sz="6000" dirty="0" err="1">
                <a:solidFill>
                  <a:srgbClr val="000000"/>
                </a:solidFill>
              </a:rPr>
              <a:t>cobertura</a:t>
            </a:r>
            <a:r>
              <a:rPr lang="en-US" sz="6000" dirty="0">
                <a:solidFill>
                  <a:srgbClr val="000000"/>
                </a:solidFill>
              </a:rPr>
              <a:t> del seguro para la </a:t>
            </a:r>
            <a:r>
              <a:rPr lang="en-US" sz="6000" dirty="0" err="1">
                <a:solidFill>
                  <a:srgbClr val="000000"/>
                </a:solidFill>
              </a:rPr>
              <a:t>telesalud</a:t>
            </a:r>
            <a:r>
              <a:rPr lang="en-US" sz="6000" dirty="0">
                <a:solidFill>
                  <a:srgbClr val="000000"/>
                </a:solidFill>
              </a:rPr>
              <a:t> se </a:t>
            </a:r>
            <a:r>
              <a:rPr lang="en-US" sz="6000" dirty="0" err="1">
                <a:solidFill>
                  <a:srgbClr val="000000"/>
                </a:solidFill>
              </a:rPr>
              <a:t>rige</a:t>
            </a:r>
            <a:r>
              <a:rPr lang="en-US" sz="6000" dirty="0">
                <a:solidFill>
                  <a:srgbClr val="000000"/>
                </a:solidFill>
              </a:rPr>
              <a:t> por las </a:t>
            </a:r>
            <a:r>
              <a:rPr lang="en-US" sz="6000" dirty="0" err="1">
                <a:solidFill>
                  <a:srgbClr val="000000"/>
                </a:solidFill>
              </a:rPr>
              <a:t>leyes</a:t>
            </a:r>
            <a:r>
              <a:rPr lang="en-US" sz="6000" dirty="0">
                <a:solidFill>
                  <a:srgbClr val="000000"/>
                </a:solidFill>
              </a:rPr>
              <a:t> federales y estatales, así como por las </a:t>
            </a:r>
            <a:r>
              <a:rPr lang="en-US" sz="6000" dirty="0" err="1">
                <a:solidFill>
                  <a:srgbClr val="000000"/>
                </a:solidFill>
              </a:rPr>
              <a:t>pólizas</a:t>
            </a:r>
            <a:r>
              <a:rPr lang="en-US" sz="6000" dirty="0">
                <a:solidFill>
                  <a:srgbClr val="000000"/>
                </a:solidFill>
              </a:rPr>
              <a:t> de las </a:t>
            </a:r>
            <a:r>
              <a:rPr lang="en-US" sz="6000" dirty="0" err="1">
                <a:solidFill>
                  <a:srgbClr val="000000"/>
                </a:solidFill>
              </a:rPr>
              <a:t>compañías</a:t>
            </a:r>
            <a:r>
              <a:rPr lang="en-US" sz="6000" dirty="0">
                <a:solidFill>
                  <a:srgbClr val="000000"/>
                </a:solidFill>
              </a:rPr>
              <a:t> de </a:t>
            </a:r>
            <a:r>
              <a:rPr lang="en-US" sz="6000" dirty="0" err="1">
                <a:solidFill>
                  <a:srgbClr val="000000"/>
                </a:solidFill>
              </a:rPr>
              <a:t>seguros</a:t>
            </a:r>
            <a:r>
              <a:rPr lang="en-US" sz="6000" dirty="0">
                <a:solidFill>
                  <a:srgbClr val="000000"/>
                </a:solidFill>
              </a:rPr>
              <a:t>.</a:t>
            </a:r>
          </a:p>
          <a:p>
            <a:pPr marL="857250" indent="-857250">
              <a:buFont typeface="Arial" panose="020B0604020202020204" pitchFamily="34" charset="0"/>
              <a:buChar char="•"/>
            </a:pPr>
            <a:r>
              <a:rPr lang="en-US" sz="6000" dirty="0">
                <a:solidFill>
                  <a:srgbClr val="000000"/>
                </a:solidFill>
              </a:rPr>
              <a:t>Los cambios en las </a:t>
            </a:r>
            <a:r>
              <a:rPr lang="en-US" sz="6000" dirty="0" err="1">
                <a:solidFill>
                  <a:srgbClr val="000000"/>
                </a:solidFill>
              </a:rPr>
              <a:t>políticas</a:t>
            </a:r>
            <a:r>
              <a:rPr lang="en-US" sz="6000" dirty="0">
                <a:solidFill>
                  <a:srgbClr val="000000"/>
                </a:solidFill>
              </a:rPr>
              <a:t> de </a:t>
            </a:r>
            <a:r>
              <a:rPr lang="en-US" sz="6000" dirty="0" err="1">
                <a:solidFill>
                  <a:srgbClr val="000000"/>
                </a:solidFill>
              </a:rPr>
              <a:t>telesalud</a:t>
            </a:r>
            <a:r>
              <a:rPr lang="en-US" sz="6000" dirty="0">
                <a:solidFill>
                  <a:srgbClr val="000000"/>
                </a:solidFill>
              </a:rPr>
              <a:t> que </a:t>
            </a:r>
            <a:r>
              <a:rPr lang="en-US" sz="6000" dirty="0" err="1">
                <a:solidFill>
                  <a:srgbClr val="000000"/>
                </a:solidFill>
              </a:rPr>
              <a:t>ocurren</a:t>
            </a:r>
            <a:r>
              <a:rPr lang="en-US" sz="6000" dirty="0">
                <a:solidFill>
                  <a:srgbClr val="000000"/>
                </a:solidFill>
              </a:rPr>
              <a:t> dentro del entorno </a:t>
            </a:r>
            <a:r>
              <a:rPr lang="en-US" sz="6000" dirty="0" err="1">
                <a:solidFill>
                  <a:srgbClr val="000000"/>
                </a:solidFill>
              </a:rPr>
              <a:t>dle</a:t>
            </a:r>
            <a:r>
              <a:rPr lang="en-US" sz="6000" dirty="0">
                <a:solidFill>
                  <a:srgbClr val="000000"/>
                </a:solidFill>
              </a:rPr>
              <a:t> COVID-19 se han </a:t>
            </a:r>
            <a:r>
              <a:rPr lang="en-US" sz="6000" dirty="0" err="1">
                <a:solidFill>
                  <a:srgbClr val="000000"/>
                </a:solidFill>
              </a:rPr>
              <a:t>desarrollado</a:t>
            </a:r>
            <a:r>
              <a:rPr lang="en-US" sz="6000" dirty="0">
                <a:solidFill>
                  <a:srgbClr val="000000"/>
                </a:solidFill>
              </a:rPr>
              <a:t> </a:t>
            </a:r>
            <a:r>
              <a:rPr lang="en-US" sz="6000" dirty="0" err="1">
                <a:solidFill>
                  <a:srgbClr val="000000"/>
                </a:solidFill>
              </a:rPr>
              <a:t>rápidamente</a:t>
            </a:r>
            <a:r>
              <a:rPr lang="en-US" sz="6000" dirty="0">
                <a:solidFill>
                  <a:srgbClr val="000000"/>
                </a:solidFill>
              </a:rPr>
              <a:t> </a:t>
            </a:r>
            <a:r>
              <a:rPr lang="en-US" sz="6000" dirty="0" err="1">
                <a:solidFill>
                  <a:srgbClr val="000000"/>
                </a:solidFill>
              </a:rPr>
              <a:t>casi</a:t>
            </a:r>
            <a:r>
              <a:rPr lang="en-US" sz="6000" dirty="0">
                <a:solidFill>
                  <a:srgbClr val="000000"/>
                </a:solidFill>
              </a:rPr>
              <a:t> a </a:t>
            </a:r>
            <a:r>
              <a:rPr lang="en-US" sz="6000" dirty="0" err="1">
                <a:solidFill>
                  <a:srgbClr val="000000"/>
                </a:solidFill>
              </a:rPr>
              <a:t>diario</a:t>
            </a:r>
            <a:r>
              <a:rPr lang="en-US" sz="6000" dirty="0">
                <a:solidFill>
                  <a:srgbClr val="000000"/>
                </a:solidFill>
              </a:rPr>
              <a:t>.</a:t>
            </a:r>
            <a:endParaRPr lang="en-US" dirty="0"/>
          </a:p>
          <a:p>
            <a:endParaRPr lang="en-US" dirty="0"/>
          </a:p>
        </p:txBody>
      </p:sp>
      <p:sp>
        <p:nvSpPr>
          <p:cNvPr id="19" name="Elipse 18">
            <a:extLst>
              <a:ext uri="{FF2B5EF4-FFF2-40B4-BE49-F238E27FC236}">
                <a16:creationId xmlns:a16="http://schemas.microsoft.com/office/drawing/2014/main" id="{99153F66-3473-6A48-B3EB-636C8CAD76D2}"/>
              </a:ext>
            </a:extLst>
          </p:cNvPr>
          <p:cNvSpPr/>
          <p:nvPr/>
        </p:nvSpPr>
        <p:spPr>
          <a:xfrm>
            <a:off x="15271337" y="-1989985"/>
            <a:ext cx="10635883" cy="103200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0"/>
          </a:p>
        </p:txBody>
      </p:sp>
      <p:sp>
        <p:nvSpPr>
          <p:cNvPr id="2" name="AutoShape 2"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299011" y="-5184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cstate="email">
            <a:clrChange>
              <a:clrFrom>
                <a:srgbClr val="1FBAD0"/>
              </a:clrFrom>
              <a:clrTo>
                <a:srgbClr val="1FBAD0">
                  <a:alpha val="0"/>
                </a:srgbClr>
              </a:clrTo>
            </a:clrChange>
            <a:extLst>
              <a:ext uri="{28A0092B-C50C-407E-A947-70E740481C1C}">
                <a14:useLocalDpi xmlns:a14="http://schemas.microsoft.com/office/drawing/2010/main" val="0"/>
              </a:ext>
            </a:extLst>
          </a:blip>
          <a:stretch>
            <a:fillRect/>
          </a:stretch>
        </p:blipFill>
        <p:spPr>
          <a:xfrm>
            <a:off x="17401802" y="160337"/>
            <a:ext cx="7283824" cy="5827059"/>
          </a:xfrm>
          <a:prstGeom prst="rect">
            <a:avLst/>
          </a:prstGeom>
        </p:spPr>
      </p:pic>
      <p:pic>
        <p:nvPicPr>
          <p:cNvPr id="13" name="Picture 12">
            <a:extLst>
              <a:ext uri="{FF2B5EF4-FFF2-40B4-BE49-F238E27FC236}">
                <a16:creationId xmlns:a16="http://schemas.microsoft.com/office/drawing/2014/main" id="{3006F8DD-A77A-F143-939C-8D3688F310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extLst>
      <p:ext uri="{BB962C8B-B14F-4D97-AF65-F5344CB8AC3E}">
        <p14:creationId xmlns:p14="http://schemas.microsoft.com/office/powerpoint/2010/main" val="150637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id="{A9AC9988-EBAF-2140-84BB-09F2B2B31EA1}"/>
              </a:ext>
            </a:extLst>
          </p:cNvPr>
          <p:cNvSpPr/>
          <p:nvPr/>
        </p:nvSpPr>
        <p:spPr>
          <a:xfrm>
            <a:off x="-3655743" y="-80598"/>
            <a:ext cx="13743664" cy="139110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3"/>
              </a:solidFill>
            </a:endParaRPr>
          </a:p>
        </p:txBody>
      </p:sp>
      <p:sp>
        <p:nvSpPr>
          <p:cNvPr id="10" name="TextBox 26">
            <a:extLst>
              <a:ext uri="{FF2B5EF4-FFF2-40B4-BE49-F238E27FC236}">
                <a16:creationId xmlns:a16="http://schemas.microsoft.com/office/drawing/2014/main" id="{CCA466C8-4918-DA4E-A7F4-838BDD9480D9}"/>
              </a:ext>
            </a:extLst>
          </p:cNvPr>
          <p:cNvSpPr txBox="1"/>
          <p:nvPr/>
        </p:nvSpPr>
        <p:spPr>
          <a:xfrm>
            <a:off x="232606" y="4656667"/>
            <a:ext cx="10213121" cy="3170099"/>
          </a:xfrm>
          <a:prstGeom prst="rect">
            <a:avLst/>
          </a:prstGeom>
          <a:noFill/>
          <a:ln>
            <a:noFill/>
          </a:ln>
        </p:spPr>
        <p:txBody>
          <a:bodyPr wrap="square" rtlCol="0">
            <a:spAutoFit/>
          </a:bodyPr>
          <a:lstStyle/>
          <a:p>
            <a:r>
              <a:rPr lang="en-US" sz="10000" b="1" dirty="0" err="1">
                <a:solidFill>
                  <a:schemeClr val="bg1"/>
                </a:solidFill>
                <a:latin typeface="Muli" pitchFamily="2" charset="77"/>
                <a:ea typeface="Roboto Medium" panose="02000000000000000000" pitchFamily="2" charset="0"/>
                <a:cs typeface="Lato Light" panose="020F0502020204030203" pitchFamily="34" charset="0"/>
              </a:rPr>
              <a:t>Objetivos</a:t>
            </a:r>
            <a:r>
              <a:rPr lang="en-US" sz="10000" b="1" dirty="0">
                <a:solidFill>
                  <a:schemeClr val="bg1"/>
                </a:solidFill>
                <a:latin typeface="Muli" pitchFamily="2" charset="77"/>
                <a:ea typeface="Roboto Medium" panose="02000000000000000000" pitchFamily="2" charset="0"/>
                <a:cs typeface="Lato Light" panose="020F0502020204030203" pitchFamily="34" charset="0"/>
              </a:rPr>
              <a:t> de </a:t>
            </a:r>
          </a:p>
          <a:p>
            <a:r>
              <a:rPr lang="en-US" sz="10000" b="1" dirty="0">
                <a:solidFill>
                  <a:schemeClr val="bg1"/>
                </a:solidFill>
                <a:latin typeface="Muli" pitchFamily="2" charset="77"/>
                <a:ea typeface="Roboto Medium" panose="02000000000000000000" pitchFamily="2" charset="0"/>
                <a:cs typeface="Lato Light" panose="020F0502020204030203" pitchFamily="34" charset="0"/>
              </a:rPr>
              <a:t>la </a:t>
            </a:r>
            <a:r>
              <a:rPr lang="en-US" sz="10000" b="1" dirty="0" err="1">
                <a:solidFill>
                  <a:schemeClr val="bg1"/>
                </a:solidFill>
                <a:latin typeface="Muli" pitchFamily="2" charset="77"/>
                <a:ea typeface="Roboto Medium" panose="02000000000000000000" pitchFamily="2" charset="0"/>
                <a:cs typeface="Lato Light" panose="020F0502020204030203" pitchFamily="34" charset="0"/>
              </a:rPr>
              <a:t>Presentación</a:t>
            </a:r>
            <a:r>
              <a:rPr lang="en-US" sz="10000" b="1" dirty="0">
                <a:solidFill>
                  <a:schemeClr val="bg1"/>
                </a:solidFill>
                <a:latin typeface="Muli" pitchFamily="2" charset="77"/>
                <a:ea typeface="Roboto Medium" panose="02000000000000000000" pitchFamily="2" charset="0"/>
                <a:cs typeface="Lato Light" panose="020F0502020204030203" pitchFamily="34" charset="0"/>
              </a:rPr>
              <a:t> </a:t>
            </a:r>
          </a:p>
        </p:txBody>
      </p:sp>
      <p:sp>
        <p:nvSpPr>
          <p:cNvPr id="13" name="TextBox 8">
            <a:extLst>
              <a:ext uri="{FF2B5EF4-FFF2-40B4-BE49-F238E27FC236}">
                <a16:creationId xmlns:a16="http://schemas.microsoft.com/office/drawing/2014/main" id="{42E69B8D-9EA4-8447-BC28-2B96DF89AFA3}"/>
              </a:ext>
            </a:extLst>
          </p:cNvPr>
          <p:cNvSpPr txBox="1"/>
          <p:nvPr/>
        </p:nvSpPr>
        <p:spPr>
          <a:xfrm>
            <a:off x="8469638" y="-233597"/>
            <a:ext cx="16192638" cy="1981120"/>
          </a:xfrm>
          <a:prstGeom prst="rect">
            <a:avLst/>
          </a:prstGeom>
        </p:spPr>
        <p:txBody>
          <a:bodyPr wrap="square" lIns="0" tIns="0" rIns="0" bIns="0" rtlCol="0" anchor="t">
            <a:spAutoFit/>
          </a:bodyPr>
          <a:lstStyle/>
          <a:p>
            <a:pPr>
              <a:lnSpc>
                <a:spcPts val="7475"/>
              </a:lnSpc>
            </a:pPr>
            <a:endParaRPr lang="en-US" sz="8800">
              <a:solidFill>
                <a:schemeClr val="tx2"/>
              </a:solidFill>
              <a:latin typeface="League Spartan"/>
            </a:endParaRPr>
          </a:p>
          <a:p>
            <a:pPr>
              <a:lnSpc>
                <a:spcPts val="7475"/>
              </a:lnSpc>
            </a:pPr>
            <a:r>
              <a:rPr lang="en-US" sz="8800">
                <a:solidFill>
                  <a:schemeClr val="tx2"/>
                </a:solidFill>
                <a:latin typeface="League Spartan"/>
              </a:rPr>
              <a:t>Los Participantes podrán:</a:t>
            </a:r>
            <a:endParaRPr lang="en-US" sz="8300">
              <a:solidFill>
                <a:schemeClr val="tx2"/>
              </a:solidFill>
              <a:latin typeface="League Spartan"/>
            </a:endParaRPr>
          </a:p>
        </p:txBody>
      </p:sp>
      <p:sp>
        <p:nvSpPr>
          <p:cNvPr id="18" name="TextBox 11">
            <a:extLst>
              <a:ext uri="{FF2B5EF4-FFF2-40B4-BE49-F238E27FC236}">
                <a16:creationId xmlns:a16="http://schemas.microsoft.com/office/drawing/2014/main" id="{0C716E78-D45B-4649-88E2-DB195613C63C}"/>
              </a:ext>
            </a:extLst>
          </p:cNvPr>
          <p:cNvSpPr txBox="1"/>
          <p:nvPr/>
        </p:nvSpPr>
        <p:spPr>
          <a:xfrm>
            <a:off x="10087921" y="2433687"/>
            <a:ext cx="13988080" cy="9140964"/>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5400" dirty="0">
                <a:solidFill>
                  <a:schemeClr val="tx2"/>
                </a:solidFill>
              </a:rPr>
              <a:t>Identificar opciones para conectarse y participar en una cita de </a:t>
            </a:r>
            <a:r>
              <a:rPr lang="en-US" sz="5400" dirty="0" err="1">
                <a:solidFill>
                  <a:schemeClr val="tx2"/>
                </a:solidFill>
              </a:rPr>
              <a:t>Telesalud</a:t>
            </a:r>
            <a:r>
              <a:rPr lang="en-US" sz="5400" dirty="0">
                <a:solidFill>
                  <a:schemeClr val="tx2"/>
                </a:solidFill>
              </a:rPr>
              <a:t>.</a:t>
            </a:r>
          </a:p>
          <a:p>
            <a:pPr marL="685800" indent="-685800">
              <a:buFont typeface="Arial" panose="020B0604020202020204" pitchFamily="34" charset="0"/>
              <a:buChar char="•"/>
            </a:pPr>
            <a:endParaRPr lang="en-US" sz="5400" dirty="0">
              <a:solidFill>
                <a:schemeClr val="tx2"/>
              </a:solidFill>
            </a:endParaRPr>
          </a:p>
          <a:p>
            <a:pPr marL="685800" indent="-685800">
              <a:buFont typeface="Arial" panose="020B0604020202020204" pitchFamily="34" charset="0"/>
              <a:buChar char="•"/>
            </a:pPr>
            <a:r>
              <a:rPr lang="en-US" sz="5400" dirty="0">
                <a:solidFill>
                  <a:schemeClr val="tx2"/>
                </a:solidFill>
              </a:rPr>
              <a:t>Determinar qué dispositivos se pueden usar para asistir a una cita de </a:t>
            </a:r>
            <a:r>
              <a:rPr lang="en-US" sz="5400" dirty="0" err="1">
                <a:solidFill>
                  <a:schemeClr val="tx2"/>
                </a:solidFill>
              </a:rPr>
              <a:t>Telesalud</a:t>
            </a:r>
            <a:r>
              <a:rPr lang="en-US" sz="5400" dirty="0">
                <a:solidFill>
                  <a:schemeClr val="tx2"/>
                </a:solidFill>
              </a:rPr>
              <a:t>.</a:t>
            </a:r>
          </a:p>
          <a:p>
            <a:pPr marL="685800" indent="-685800">
              <a:buFont typeface="Arial" panose="020B0604020202020204" pitchFamily="34" charset="0"/>
              <a:buChar char="•"/>
            </a:pPr>
            <a:endParaRPr lang="en-US" sz="5400" dirty="0">
              <a:solidFill>
                <a:schemeClr val="tx2"/>
              </a:solidFill>
            </a:endParaRPr>
          </a:p>
          <a:p>
            <a:pPr marL="685800" indent="-685800">
              <a:buFont typeface="Arial" panose="020B0604020202020204" pitchFamily="34" charset="0"/>
              <a:buChar char="•"/>
            </a:pPr>
            <a:r>
              <a:rPr lang="en-US" sz="5400" dirty="0">
                <a:solidFill>
                  <a:schemeClr val="tx2"/>
                </a:solidFill>
              </a:rPr>
              <a:t>Entender la diferencia entre las </a:t>
            </a:r>
            <a:r>
              <a:rPr lang="en-US" sz="5400" dirty="0" err="1">
                <a:solidFill>
                  <a:schemeClr val="tx2"/>
                </a:solidFill>
              </a:rPr>
              <a:t>plataformas</a:t>
            </a:r>
            <a:r>
              <a:rPr lang="en-US" sz="5400" dirty="0">
                <a:solidFill>
                  <a:schemeClr val="tx2"/>
                </a:solidFill>
              </a:rPr>
              <a:t> y los </a:t>
            </a:r>
            <a:r>
              <a:rPr lang="en-US" sz="5400" dirty="0" err="1">
                <a:solidFill>
                  <a:schemeClr val="tx2"/>
                </a:solidFill>
              </a:rPr>
              <a:t>portales</a:t>
            </a:r>
            <a:r>
              <a:rPr lang="en-US" sz="5400" dirty="0">
                <a:solidFill>
                  <a:schemeClr val="tx2"/>
                </a:solidFill>
              </a:rPr>
              <a:t> </a:t>
            </a:r>
            <a:r>
              <a:rPr lang="en-US" sz="5400" dirty="0" err="1">
                <a:solidFill>
                  <a:schemeClr val="tx2"/>
                </a:solidFill>
              </a:rPr>
              <a:t>usados</a:t>
            </a:r>
            <a:r>
              <a:rPr lang="en-US" sz="5400" dirty="0">
                <a:solidFill>
                  <a:schemeClr val="tx2"/>
                </a:solidFill>
              </a:rPr>
              <a:t> para la Telemedicina.</a:t>
            </a:r>
          </a:p>
          <a:p>
            <a:pPr marL="685800" indent="-685800">
              <a:buFont typeface="Arial" panose="020B0604020202020204" pitchFamily="34" charset="0"/>
              <a:buChar char="•"/>
            </a:pPr>
            <a:endParaRPr lang="en-US" sz="5400" dirty="0">
              <a:solidFill>
                <a:schemeClr val="tx2"/>
              </a:solidFill>
            </a:endParaRPr>
          </a:p>
          <a:p>
            <a:pPr marL="685800" indent="-685800">
              <a:buFont typeface="Arial" panose="020B0604020202020204" pitchFamily="34" charset="0"/>
              <a:buChar char="•"/>
            </a:pPr>
            <a:r>
              <a:rPr lang="en-US" sz="5400" dirty="0" err="1">
                <a:solidFill>
                  <a:schemeClr val="tx2"/>
                </a:solidFill>
              </a:rPr>
              <a:t>Explicar</a:t>
            </a:r>
            <a:r>
              <a:rPr lang="en-US" sz="5400" dirty="0">
                <a:solidFill>
                  <a:schemeClr val="tx2"/>
                </a:solidFill>
              </a:rPr>
              <a:t> qué se necesita hacer antes, durante y después de su visita de </a:t>
            </a:r>
            <a:r>
              <a:rPr lang="en-US" sz="5400" dirty="0" err="1">
                <a:solidFill>
                  <a:schemeClr val="tx2"/>
                </a:solidFill>
              </a:rPr>
              <a:t>Telesalud</a:t>
            </a:r>
            <a:r>
              <a:rPr lang="en-US" sz="5400" dirty="0">
                <a:solidFill>
                  <a:schemeClr val="tx2"/>
                </a:solidFill>
              </a:rPr>
              <a:t>.</a:t>
            </a:r>
          </a:p>
        </p:txBody>
      </p:sp>
      <p:pic>
        <p:nvPicPr>
          <p:cNvPr id="23" name="Picture 22">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9126" y="12640005"/>
            <a:ext cx="2548139" cy="616485"/>
          </a:xfrm>
          <a:prstGeom prst="rect">
            <a:avLst/>
          </a:prstGeom>
        </p:spPr>
      </p:pic>
    </p:spTree>
    <p:extLst>
      <p:ext uri="{BB962C8B-B14F-4D97-AF65-F5344CB8AC3E}">
        <p14:creationId xmlns:p14="http://schemas.microsoft.com/office/powerpoint/2010/main" val="324165610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5759136" y="862769"/>
            <a:ext cx="12633158" cy="3416320"/>
          </a:xfrm>
          <a:prstGeom prst="rect">
            <a:avLst/>
          </a:prstGeom>
          <a:noFill/>
          <a:ln>
            <a:noFill/>
          </a:ln>
        </p:spPr>
        <p:txBody>
          <a:bodyPr wrap="square" rtlCol="0">
            <a:spAutoFit/>
          </a:bodyPr>
          <a:lstStyle/>
          <a:p>
            <a:pPr algn="ctr"/>
            <a:r>
              <a:rPr lang="en-US" sz="7200" b="1" dirty="0" err="1">
                <a:solidFill>
                  <a:srgbClr val="375B8A"/>
                </a:solidFill>
                <a:latin typeface="Muli" pitchFamily="2" charset="77"/>
                <a:ea typeface="Roboto Medium" panose="02000000000000000000" pitchFamily="2" charset="0"/>
                <a:cs typeface="Lato Light" panose="020F0502020204030203" pitchFamily="34" charset="0"/>
              </a:rPr>
              <a:t>Formas</a:t>
            </a:r>
            <a:r>
              <a:rPr lang="en-US" sz="7200" b="1" dirty="0">
                <a:solidFill>
                  <a:srgbClr val="375B8A"/>
                </a:solidFill>
                <a:latin typeface="Muli" pitchFamily="2" charset="77"/>
                <a:ea typeface="Roboto Medium" panose="02000000000000000000" pitchFamily="2" charset="0"/>
                <a:cs typeface="Lato Light" panose="020F0502020204030203" pitchFamily="34" charset="0"/>
              </a:rPr>
              <a:t> de Programar</a:t>
            </a:r>
          </a:p>
          <a:p>
            <a:pPr algn="ctr"/>
            <a:r>
              <a:rPr lang="en-US" sz="7200" b="1" dirty="0">
                <a:solidFill>
                  <a:srgbClr val="375B8A"/>
                </a:solidFill>
                <a:latin typeface="Muli" pitchFamily="2" charset="77"/>
                <a:ea typeface="Roboto Medium" panose="02000000000000000000" pitchFamily="2" charset="0"/>
                <a:cs typeface="Lato Light" panose="020F0502020204030203" pitchFamily="34" charset="0"/>
              </a:rPr>
              <a:t>la Cita</a:t>
            </a:r>
          </a:p>
          <a:p>
            <a:pPr algn="ctr"/>
            <a:endParaRPr lang="en-US" sz="7200" b="1" dirty="0">
              <a:solidFill>
                <a:srgbClr val="375B8A"/>
              </a:solidFill>
              <a:latin typeface="Muli" pitchFamily="2" charset="77"/>
              <a:ea typeface="Roboto Medium" panose="02000000000000000000" pitchFamily="2" charset="0"/>
              <a:cs typeface="Lato Light" panose="020F0502020204030203" pitchFamily="34" charset="0"/>
            </a:endParaRPr>
          </a:p>
        </p:txBody>
      </p:sp>
      <p:sp>
        <p:nvSpPr>
          <p:cNvPr id="12" name="TextBox 11">
            <a:extLst>
              <a:ext uri="{FF2B5EF4-FFF2-40B4-BE49-F238E27FC236}">
                <a16:creationId xmlns:a16="http://schemas.microsoft.com/office/drawing/2014/main" id="{198947F1-6BDA-2049-AA74-81C51B05483E}"/>
              </a:ext>
            </a:extLst>
          </p:cNvPr>
          <p:cNvSpPr txBox="1"/>
          <p:nvPr/>
        </p:nvSpPr>
        <p:spPr>
          <a:xfrm>
            <a:off x="5759136" y="3813482"/>
            <a:ext cx="13419798" cy="6001643"/>
          </a:xfrm>
          <a:prstGeom prst="rect">
            <a:avLst/>
          </a:prstGeom>
          <a:solidFill>
            <a:schemeClr val="accent3">
              <a:lumMod val="40000"/>
              <a:lumOff val="60000"/>
            </a:schemeClr>
          </a:solidFill>
        </p:spPr>
        <p:txBody>
          <a:bodyPr wrap="square" rtlCol="0">
            <a:spAutoFit/>
          </a:bodyPr>
          <a:lstStyle/>
          <a:p>
            <a:pPr marL="685800" indent="-685800">
              <a:buFont typeface="Arial" panose="020B0604020202020204" pitchFamily="34" charset="0"/>
              <a:buChar char="•"/>
            </a:pPr>
            <a:r>
              <a:rPr lang="en-US" sz="4800" dirty="0">
                <a:solidFill>
                  <a:schemeClr val="tx2"/>
                </a:solidFill>
              </a:rPr>
              <a:t>Llame al proveedor: programe por teléfono</a:t>
            </a:r>
          </a:p>
          <a:p>
            <a:pPr marL="685800" indent="-685800">
              <a:buFont typeface="Arial" panose="020B0604020202020204" pitchFamily="34" charset="0"/>
              <a:buChar char="•"/>
            </a:pPr>
            <a:r>
              <a:rPr lang="en-US" sz="4800" dirty="0" err="1">
                <a:solidFill>
                  <a:schemeClr val="tx2"/>
                </a:solidFill>
              </a:rPr>
              <a:t>Inicie</a:t>
            </a:r>
            <a:r>
              <a:rPr lang="en-US" sz="4800" dirty="0">
                <a:solidFill>
                  <a:schemeClr val="tx2"/>
                </a:solidFill>
              </a:rPr>
              <a:t> sesión en el Portal: programe en línea</a:t>
            </a:r>
          </a:p>
          <a:p>
            <a:pPr marL="685800" indent="-685800">
              <a:buFont typeface="Arial" panose="020B0604020202020204" pitchFamily="34" charset="0"/>
              <a:buChar char="•"/>
            </a:pPr>
            <a:r>
              <a:rPr lang="en-US" sz="4800" dirty="0">
                <a:solidFill>
                  <a:schemeClr val="tx2"/>
                </a:solidFill>
              </a:rPr>
              <a:t>Sitio web del proveedor o del consultorio: </a:t>
            </a:r>
            <a:r>
              <a:rPr lang="en-US" sz="4800" dirty="0" err="1">
                <a:solidFill>
                  <a:schemeClr val="tx2"/>
                </a:solidFill>
              </a:rPr>
              <a:t>programación</a:t>
            </a:r>
            <a:r>
              <a:rPr lang="en-US" sz="4800" dirty="0">
                <a:solidFill>
                  <a:schemeClr val="tx2"/>
                </a:solidFill>
              </a:rPr>
              <a:t> en línea</a:t>
            </a:r>
          </a:p>
          <a:p>
            <a:pPr marL="685800" indent="-685800">
              <a:buFont typeface="Arial" panose="020B0604020202020204" pitchFamily="34" charset="0"/>
              <a:buChar char="•"/>
            </a:pPr>
            <a:r>
              <a:rPr lang="en-US" sz="4800" dirty="0">
                <a:solidFill>
                  <a:schemeClr val="tx2"/>
                </a:solidFill>
              </a:rPr>
              <a:t>Complete el formulario de </a:t>
            </a:r>
            <a:r>
              <a:rPr lang="en-US" sz="4800" dirty="0" err="1">
                <a:solidFill>
                  <a:schemeClr val="tx2"/>
                </a:solidFill>
              </a:rPr>
              <a:t>admisión</a:t>
            </a:r>
            <a:r>
              <a:rPr lang="en-US" sz="4800" dirty="0">
                <a:solidFill>
                  <a:schemeClr val="tx2"/>
                </a:solidFill>
              </a:rPr>
              <a:t>, lo </a:t>
            </a:r>
            <a:r>
              <a:rPr lang="en-US" sz="4800" dirty="0" err="1">
                <a:solidFill>
                  <a:schemeClr val="tx2"/>
                </a:solidFill>
              </a:rPr>
              <a:t>llamarán</a:t>
            </a:r>
            <a:endParaRPr lang="en-US" sz="4800" dirty="0">
              <a:solidFill>
                <a:schemeClr val="tx2"/>
              </a:solidFill>
            </a:endParaRPr>
          </a:p>
          <a:p>
            <a:pPr marL="685800" indent="-685800">
              <a:buFont typeface="Arial" panose="020B0604020202020204" pitchFamily="34" charset="0"/>
              <a:buChar char="•"/>
            </a:pPr>
            <a:r>
              <a:rPr lang="en-US" sz="4800" dirty="0">
                <a:solidFill>
                  <a:schemeClr val="tx2"/>
                </a:solidFill>
              </a:rPr>
              <a:t>Número de </a:t>
            </a:r>
            <a:r>
              <a:rPr lang="en-US" sz="4800" dirty="0" err="1">
                <a:solidFill>
                  <a:schemeClr val="tx2"/>
                </a:solidFill>
              </a:rPr>
              <a:t>programación</a:t>
            </a:r>
            <a:r>
              <a:rPr lang="en-US" sz="4800" dirty="0">
                <a:solidFill>
                  <a:schemeClr val="tx2"/>
                </a:solidFill>
              </a:rPr>
              <a:t> central: por teléfono</a:t>
            </a:r>
          </a:p>
          <a:p>
            <a:pPr marL="685800" indent="-685800">
              <a:buFont typeface="Arial" panose="020B0604020202020204" pitchFamily="34" charset="0"/>
              <a:buChar char="•"/>
            </a:pPr>
            <a:r>
              <a:rPr lang="en-US" sz="4800" dirty="0">
                <a:solidFill>
                  <a:schemeClr val="tx2"/>
                </a:solidFill>
              </a:rPr>
              <a:t>El </a:t>
            </a:r>
            <a:r>
              <a:rPr lang="en-US" sz="4800" dirty="0" err="1">
                <a:solidFill>
                  <a:schemeClr val="tx2"/>
                </a:solidFill>
              </a:rPr>
              <a:t>especialista</a:t>
            </a:r>
            <a:r>
              <a:rPr lang="en-US" sz="4800" dirty="0">
                <a:solidFill>
                  <a:schemeClr val="tx2"/>
                </a:solidFill>
              </a:rPr>
              <a:t> cambia su cita </a:t>
            </a:r>
            <a:r>
              <a:rPr lang="en-US" sz="4800" dirty="0" err="1">
                <a:solidFill>
                  <a:schemeClr val="tx2"/>
                </a:solidFill>
              </a:rPr>
              <a:t>anual</a:t>
            </a:r>
            <a:r>
              <a:rPr lang="en-US" sz="4800" dirty="0">
                <a:solidFill>
                  <a:schemeClr val="tx2"/>
                </a:solidFill>
              </a:rPr>
              <a:t> a una cita de telemedicina - </a:t>
            </a:r>
            <a:r>
              <a:rPr lang="en-US" sz="4800" dirty="0" err="1">
                <a:solidFill>
                  <a:schemeClr val="tx2"/>
                </a:solidFill>
              </a:rPr>
              <a:t>notificación</a:t>
            </a:r>
            <a:r>
              <a:rPr lang="en-US" sz="4800" dirty="0">
                <a:solidFill>
                  <a:schemeClr val="tx2"/>
                </a:solidFill>
              </a:rPr>
              <a:t> por teléfono o en línea </a:t>
            </a:r>
          </a:p>
        </p:txBody>
      </p:sp>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90835" y="12583954"/>
            <a:ext cx="2548139" cy="615017"/>
          </a:xfrm>
          <a:prstGeom prst="rect">
            <a:avLst/>
          </a:prstGeom>
        </p:spPr>
      </p:pic>
    </p:spTree>
    <p:extLst>
      <p:ext uri="{BB962C8B-B14F-4D97-AF65-F5344CB8AC3E}">
        <p14:creationId xmlns:p14="http://schemas.microsoft.com/office/powerpoint/2010/main" val="161557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90835" y="12583954"/>
            <a:ext cx="2548139" cy="615017"/>
          </a:xfrm>
          <a:prstGeom prst="rect">
            <a:avLst/>
          </a:prstGeom>
        </p:spPr>
      </p:pic>
      <p:sp>
        <p:nvSpPr>
          <p:cNvPr id="8" name="TextBox 7">
            <a:extLst>
              <a:ext uri="{FF2B5EF4-FFF2-40B4-BE49-F238E27FC236}">
                <a16:creationId xmlns:a16="http://schemas.microsoft.com/office/drawing/2014/main" id="{198947F1-6BDA-2049-AA74-81C51B05483E}"/>
              </a:ext>
            </a:extLst>
          </p:cNvPr>
          <p:cNvSpPr txBox="1"/>
          <p:nvPr/>
        </p:nvSpPr>
        <p:spPr>
          <a:xfrm>
            <a:off x="4860977" y="3252474"/>
            <a:ext cx="15816262" cy="6740307"/>
          </a:xfrm>
          <a:prstGeom prst="rect">
            <a:avLst/>
          </a:prstGeom>
          <a:solidFill>
            <a:schemeClr val="accent2"/>
          </a:solidFill>
        </p:spPr>
        <p:txBody>
          <a:bodyPr wrap="square" rtlCol="0">
            <a:spAutoFit/>
          </a:bodyPr>
          <a:lstStyle/>
          <a:p>
            <a:pPr marL="685800" indent="-685800">
              <a:buFont typeface="Arial" panose="020B0604020202020204" pitchFamily="34" charset="0"/>
              <a:buChar char="•"/>
            </a:pPr>
            <a:r>
              <a:rPr lang="en-US" sz="4800" dirty="0">
                <a:solidFill>
                  <a:schemeClr val="tx2"/>
                </a:solidFill>
              </a:rPr>
              <a:t>Asegúrese de que su proveedor tenga su número de teléfono o su correo electrónico más actualizado.</a:t>
            </a:r>
          </a:p>
          <a:p>
            <a:pPr marL="685800" indent="-685800">
              <a:buFont typeface="Arial" panose="020B0604020202020204" pitchFamily="34" charset="0"/>
              <a:buChar char="•"/>
            </a:pPr>
            <a:r>
              <a:rPr lang="en-US" sz="4800" dirty="0">
                <a:solidFill>
                  <a:schemeClr val="tx2"/>
                </a:solidFill>
              </a:rPr>
              <a:t>Si está </a:t>
            </a:r>
            <a:r>
              <a:rPr lang="en-US" sz="4800" dirty="0" err="1">
                <a:solidFill>
                  <a:schemeClr val="tx2"/>
                </a:solidFill>
              </a:rPr>
              <a:t>hablando</a:t>
            </a:r>
            <a:r>
              <a:rPr lang="en-US" sz="4800" dirty="0">
                <a:solidFill>
                  <a:schemeClr val="tx2"/>
                </a:solidFill>
              </a:rPr>
              <a:t> con alguien en la oficina:</a:t>
            </a:r>
          </a:p>
          <a:p>
            <a:pPr marL="1598613" lvl="1" indent="-685800">
              <a:buFont typeface="Arial" panose="020B0604020202020204" pitchFamily="34" charset="0"/>
              <a:buChar char="•"/>
            </a:pPr>
            <a:r>
              <a:rPr lang="en-US" sz="4800" b="1" dirty="0">
                <a:solidFill>
                  <a:schemeClr val="tx2"/>
                </a:solidFill>
              </a:rPr>
              <a:t>PREGUNTE: </a:t>
            </a:r>
            <a:r>
              <a:rPr lang="en-US" sz="4800" dirty="0">
                <a:solidFill>
                  <a:schemeClr val="tx2"/>
                </a:solidFill>
              </a:rPr>
              <a:t>¿</a:t>
            </a:r>
            <a:r>
              <a:rPr lang="en-US" sz="4800" dirty="0" err="1">
                <a:solidFill>
                  <a:schemeClr val="tx2"/>
                </a:solidFill>
              </a:rPr>
              <a:t>Cuánto</a:t>
            </a:r>
            <a:r>
              <a:rPr lang="en-US" sz="4800" dirty="0">
                <a:solidFill>
                  <a:schemeClr val="tx2"/>
                </a:solidFill>
              </a:rPr>
              <a:t> tiempo va a </a:t>
            </a:r>
            <a:r>
              <a:rPr lang="en-US" sz="4800" dirty="0" err="1">
                <a:solidFill>
                  <a:schemeClr val="tx2"/>
                </a:solidFill>
              </a:rPr>
              <a:t>durar</a:t>
            </a:r>
            <a:r>
              <a:rPr lang="en-US" sz="4800" dirty="0">
                <a:solidFill>
                  <a:schemeClr val="tx2"/>
                </a:solidFill>
              </a:rPr>
              <a:t> la visita?</a:t>
            </a:r>
          </a:p>
          <a:p>
            <a:pPr marL="1598613" lvl="1" indent="-685800">
              <a:buFont typeface="Arial" panose="020B0604020202020204" pitchFamily="34" charset="0"/>
              <a:buChar char="•"/>
            </a:pPr>
            <a:r>
              <a:rPr lang="en-US" sz="4800" b="1" dirty="0">
                <a:solidFill>
                  <a:schemeClr val="tx2"/>
                </a:solidFill>
              </a:rPr>
              <a:t>PREGUNTE :</a:t>
            </a:r>
            <a:r>
              <a:rPr lang="en-US" sz="4800" dirty="0">
                <a:solidFill>
                  <a:schemeClr val="tx2"/>
                </a:solidFill>
              </a:rPr>
              <a:t> ¿Es necesario </a:t>
            </a:r>
            <a:r>
              <a:rPr lang="en-US" sz="4800" dirty="0" err="1">
                <a:solidFill>
                  <a:schemeClr val="tx2"/>
                </a:solidFill>
              </a:rPr>
              <a:t>actualizar</a:t>
            </a:r>
            <a:r>
              <a:rPr lang="en-US" sz="4800" dirty="0">
                <a:solidFill>
                  <a:schemeClr val="tx2"/>
                </a:solidFill>
              </a:rPr>
              <a:t> algún formulario?</a:t>
            </a:r>
          </a:p>
          <a:p>
            <a:pPr marL="1598613" lvl="1" indent="-685800">
              <a:buFont typeface="Arial" panose="020B0604020202020204" pitchFamily="34" charset="0"/>
              <a:buChar char="•"/>
            </a:pPr>
            <a:r>
              <a:rPr lang="en-US" sz="4800" b="1" dirty="0">
                <a:solidFill>
                  <a:schemeClr val="tx2"/>
                </a:solidFill>
              </a:rPr>
              <a:t>PREGUNTE : </a:t>
            </a:r>
            <a:r>
              <a:rPr lang="en-US" sz="4800" dirty="0">
                <a:solidFill>
                  <a:schemeClr val="tx2"/>
                </a:solidFill>
              </a:rPr>
              <a:t>¿Cómo ‘veo’ a mi proveedor el día de la cita? ¿Enlace? ¿Acceso? ¿Portal?</a:t>
            </a:r>
          </a:p>
          <a:p>
            <a:pPr marL="1598613" lvl="1" indent="-685800">
              <a:buFont typeface="Arial" panose="020B0604020202020204" pitchFamily="34" charset="0"/>
              <a:buChar char="•"/>
            </a:pPr>
            <a:r>
              <a:rPr lang="en-US" sz="4800" dirty="0" err="1">
                <a:solidFill>
                  <a:schemeClr val="tx2"/>
                </a:solidFill>
              </a:rPr>
              <a:t>Solicite</a:t>
            </a:r>
            <a:r>
              <a:rPr lang="en-US" sz="4800" dirty="0">
                <a:solidFill>
                  <a:schemeClr val="tx2"/>
                </a:solidFill>
              </a:rPr>
              <a:t> un Intérprete (si fuera necesario) o cualquier otra </a:t>
            </a:r>
            <a:r>
              <a:rPr lang="en-US" sz="4800" dirty="0" err="1">
                <a:solidFill>
                  <a:schemeClr val="tx2"/>
                </a:solidFill>
              </a:rPr>
              <a:t>acomodación</a:t>
            </a:r>
            <a:r>
              <a:rPr lang="en-US" sz="4800" dirty="0">
                <a:solidFill>
                  <a:schemeClr val="tx2"/>
                </a:solidFill>
              </a:rPr>
              <a:t> necesaria *</a:t>
            </a:r>
            <a:endParaRPr lang="en-US" sz="7200" dirty="0">
              <a:solidFill>
                <a:schemeClr val="tx2"/>
              </a:solidFill>
            </a:endParaRPr>
          </a:p>
        </p:txBody>
      </p:sp>
      <p:sp>
        <p:nvSpPr>
          <p:cNvPr id="10" name="TextBox 26">
            <a:extLst>
              <a:ext uri="{FF2B5EF4-FFF2-40B4-BE49-F238E27FC236}">
                <a16:creationId xmlns:a16="http://schemas.microsoft.com/office/drawing/2014/main" id="{9209D2EC-0FB7-F74D-84E0-DF637CC244D2}"/>
              </a:ext>
            </a:extLst>
          </p:cNvPr>
          <p:cNvSpPr txBox="1"/>
          <p:nvPr/>
        </p:nvSpPr>
        <p:spPr>
          <a:xfrm>
            <a:off x="6110608" y="455346"/>
            <a:ext cx="12633158" cy="2308324"/>
          </a:xfrm>
          <a:prstGeom prst="rect">
            <a:avLst/>
          </a:prstGeom>
          <a:noFill/>
          <a:ln>
            <a:noFill/>
          </a:ln>
        </p:spPr>
        <p:txBody>
          <a:bodyPr wrap="square" rtlCol="0">
            <a:spAutoFit/>
          </a:bodyPr>
          <a:lstStyle/>
          <a:p>
            <a:pPr algn="ctr"/>
            <a:r>
              <a:rPr lang="en-US" sz="7200" b="1" dirty="0">
                <a:solidFill>
                  <a:srgbClr val="375B8A"/>
                </a:solidFill>
                <a:latin typeface="Muli" pitchFamily="2" charset="77"/>
                <a:ea typeface="Roboto Medium" panose="02000000000000000000" pitchFamily="2" charset="0"/>
                <a:cs typeface="Lato Light" panose="020F0502020204030203" pitchFamily="34" charset="0"/>
              </a:rPr>
              <a:t>Cuando Programe</a:t>
            </a:r>
          </a:p>
          <a:p>
            <a:pPr algn="ctr"/>
            <a:r>
              <a:rPr lang="en-US" sz="7200" b="1" dirty="0">
                <a:solidFill>
                  <a:srgbClr val="375B8A"/>
                </a:solidFill>
                <a:latin typeface="Muli" pitchFamily="2" charset="77"/>
                <a:ea typeface="Roboto Medium" panose="02000000000000000000" pitchFamily="2" charset="0"/>
                <a:cs typeface="Lato Light" panose="020F0502020204030203" pitchFamily="34" charset="0"/>
              </a:rPr>
              <a:t>la Cita</a:t>
            </a:r>
          </a:p>
        </p:txBody>
      </p:sp>
      <p:sp>
        <p:nvSpPr>
          <p:cNvPr id="2" name="Rectangle 1"/>
          <p:cNvSpPr/>
          <p:nvPr/>
        </p:nvSpPr>
        <p:spPr>
          <a:xfrm>
            <a:off x="4860978" y="10481585"/>
            <a:ext cx="15816262" cy="1323439"/>
          </a:xfrm>
          <a:prstGeom prst="rect">
            <a:avLst/>
          </a:prstGeom>
        </p:spPr>
        <p:txBody>
          <a:bodyPr wrap="square">
            <a:spAutoFit/>
          </a:bodyPr>
          <a:lstStyle/>
          <a:p>
            <a:r>
              <a:rPr lang="en-US" sz="4000" dirty="0">
                <a:solidFill>
                  <a:schemeClr val="tx2"/>
                </a:solidFill>
              </a:rPr>
              <a:t>*Las </a:t>
            </a:r>
            <a:r>
              <a:rPr lang="en-US" sz="4000" dirty="0" err="1">
                <a:solidFill>
                  <a:schemeClr val="tx2"/>
                </a:solidFill>
              </a:rPr>
              <a:t>acomodaciones</a:t>
            </a:r>
            <a:r>
              <a:rPr lang="en-US" sz="4000" dirty="0">
                <a:solidFill>
                  <a:schemeClr val="tx2"/>
                </a:solidFill>
              </a:rPr>
              <a:t> deberán </a:t>
            </a:r>
            <a:r>
              <a:rPr lang="en-US" sz="4000" dirty="0" err="1">
                <a:solidFill>
                  <a:schemeClr val="tx2"/>
                </a:solidFill>
              </a:rPr>
              <a:t>solicitarse</a:t>
            </a:r>
            <a:r>
              <a:rPr lang="en-US" sz="4000" dirty="0">
                <a:solidFill>
                  <a:schemeClr val="tx2"/>
                </a:solidFill>
              </a:rPr>
              <a:t> al hacer la cita y </a:t>
            </a:r>
            <a:r>
              <a:rPr lang="en-US" sz="4000" dirty="0" err="1">
                <a:solidFill>
                  <a:schemeClr val="tx2"/>
                </a:solidFill>
              </a:rPr>
              <a:t>confirmarse</a:t>
            </a:r>
            <a:r>
              <a:rPr lang="en-US" sz="4000" dirty="0">
                <a:solidFill>
                  <a:schemeClr val="tx2"/>
                </a:solidFill>
              </a:rPr>
              <a:t> ANTES de que comience la VISITA.</a:t>
            </a:r>
          </a:p>
        </p:txBody>
      </p:sp>
    </p:spTree>
    <p:extLst>
      <p:ext uri="{BB962C8B-B14F-4D97-AF65-F5344CB8AC3E}">
        <p14:creationId xmlns:p14="http://schemas.microsoft.com/office/powerpoint/2010/main" val="124825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18">
            <a:extLst>
              <a:ext uri="{FF2B5EF4-FFF2-40B4-BE49-F238E27FC236}">
                <a16:creationId xmlns:a16="http://schemas.microsoft.com/office/drawing/2014/main" id="{C4B929B3-3942-284B-9358-7F4381EF2B28}"/>
              </a:ext>
            </a:extLst>
          </p:cNvPr>
          <p:cNvSpPr/>
          <p:nvPr/>
        </p:nvSpPr>
        <p:spPr>
          <a:xfrm>
            <a:off x="4673276" y="-2"/>
            <a:ext cx="14585072" cy="13716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26">
            <a:extLst>
              <a:ext uri="{FF2B5EF4-FFF2-40B4-BE49-F238E27FC236}">
                <a16:creationId xmlns:a16="http://schemas.microsoft.com/office/drawing/2014/main" id="{96C3F9C8-D738-6246-8D50-114E2AF8BCE4}"/>
              </a:ext>
            </a:extLst>
          </p:cNvPr>
          <p:cNvSpPr txBox="1"/>
          <p:nvPr/>
        </p:nvSpPr>
        <p:spPr>
          <a:xfrm>
            <a:off x="3555084" y="541181"/>
            <a:ext cx="17267476" cy="1323439"/>
          </a:xfrm>
          <a:prstGeom prst="rect">
            <a:avLst/>
          </a:prstGeom>
          <a:noFill/>
          <a:ln>
            <a:noFill/>
          </a:ln>
        </p:spPr>
        <p:txBody>
          <a:bodyPr wrap="square" rtlCol="0">
            <a:spAutoFit/>
          </a:bodyPr>
          <a:lstStyle/>
          <a:p>
            <a:pPr algn="ct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Durante la Visita</a:t>
            </a:r>
          </a:p>
        </p:txBody>
      </p:sp>
      <p:sp>
        <p:nvSpPr>
          <p:cNvPr id="2" name="TextBox 1">
            <a:extLst>
              <a:ext uri="{FF2B5EF4-FFF2-40B4-BE49-F238E27FC236}">
                <a16:creationId xmlns:a16="http://schemas.microsoft.com/office/drawing/2014/main" id="{2189F4AC-497A-EF45-9C67-6191FF5B3BFB}"/>
              </a:ext>
            </a:extLst>
          </p:cNvPr>
          <p:cNvSpPr txBox="1"/>
          <p:nvPr/>
        </p:nvSpPr>
        <p:spPr>
          <a:xfrm>
            <a:off x="948266" y="3118513"/>
            <a:ext cx="10774811" cy="10433625"/>
          </a:xfrm>
          <a:prstGeom prst="rect">
            <a:avLst/>
          </a:prstGeom>
          <a:solidFill>
            <a:schemeClr val="accent1">
              <a:lumMod val="20000"/>
              <a:lumOff val="80000"/>
            </a:schemeClr>
          </a:solidFill>
        </p:spPr>
        <p:txBody>
          <a:bodyPr wrap="square" rtlCol="0">
            <a:spAutoFit/>
          </a:bodyPr>
          <a:lstStyle/>
          <a:p>
            <a:r>
              <a:rPr lang="en-US" sz="4800" b="1" dirty="0">
                <a:solidFill>
                  <a:schemeClr val="tx2"/>
                </a:solidFill>
              </a:rPr>
              <a:t>Pueda que se le </a:t>
            </a:r>
            <a:r>
              <a:rPr lang="en-US" sz="4800" b="1" dirty="0" err="1">
                <a:solidFill>
                  <a:schemeClr val="tx2"/>
                </a:solidFill>
              </a:rPr>
              <a:t>pida</a:t>
            </a:r>
            <a:r>
              <a:rPr lang="en-US" sz="4800" b="1" dirty="0">
                <a:solidFill>
                  <a:schemeClr val="tx2"/>
                </a:solidFill>
              </a:rPr>
              <a:t> que:</a:t>
            </a:r>
          </a:p>
          <a:p>
            <a:pPr marL="571500" indent="-571500">
              <a:buFont typeface="Arial" panose="020B0604020202020204" pitchFamily="34" charset="0"/>
              <a:buChar char="•"/>
            </a:pPr>
            <a:r>
              <a:rPr lang="en-US" sz="4800" dirty="0">
                <a:solidFill>
                  <a:schemeClr val="tx2"/>
                </a:solidFill>
              </a:rPr>
              <a:t>Le tome los </a:t>
            </a:r>
            <a:r>
              <a:rPr lang="en-US" sz="4800" dirty="0" err="1">
                <a:solidFill>
                  <a:schemeClr val="tx2"/>
                </a:solidFill>
              </a:rPr>
              <a:t>signos</a:t>
            </a:r>
            <a:r>
              <a:rPr lang="en-US" sz="4800" dirty="0">
                <a:solidFill>
                  <a:schemeClr val="tx2"/>
                </a:solidFill>
              </a:rPr>
              <a:t> </a:t>
            </a:r>
            <a:r>
              <a:rPr lang="en-US" sz="4800" dirty="0" err="1">
                <a:solidFill>
                  <a:schemeClr val="tx2"/>
                </a:solidFill>
              </a:rPr>
              <a:t>vitales</a:t>
            </a:r>
            <a:r>
              <a:rPr lang="en-US" sz="4800" dirty="0">
                <a:solidFill>
                  <a:schemeClr val="tx2"/>
                </a:solidFill>
              </a:rPr>
              <a:t> a su niño como </a:t>
            </a:r>
            <a:r>
              <a:rPr lang="en-US" sz="4800" b="1" dirty="0">
                <a:solidFill>
                  <a:schemeClr val="tx2"/>
                </a:solidFill>
              </a:rPr>
              <a:t>el </a:t>
            </a:r>
            <a:r>
              <a:rPr lang="en-US" sz="4800" b="1" dirty="0" err="1">
                <a:solidFill>
                  <a:schemeClr val="tx2"/>
                </a:solidFill>
              </a:rPr>
              <a:t>pulso</a:t>
            </a:r>
            <a:r>
              <a:rPr lang="en-US" sz="4800" b="1" dirty="0">
                <a:solidFill>
                  <a:schemeClr val="tx2"/>
                </a:solidFill>
              </a:rPr>
              <a:t> o la </a:t>
            </a:r>
            <a:r>
              <a:rPr lang="en-US" sz="4800" b="1" dirty="0" err="1">
                <a:solidFill>
                  <a:schemeClr val="tx2"/>
                </a:solidFill>
              </a:rPr>
              <a:t>temperatura</a:t>
            </a:r>
            <a:endParaRPr lang="en-US" sz="4800" b="1" dirty="0">
              <a:solidFill>
                <a:schemeClr val="tx2"/>
              </a:solidFill>
            </a:endParaRPr>
          </a:p>
          <a:p>
            <a:pPr marL="571500" indent="-571500">
              <a:buFont typeface="Arial" panose="020B0604020202020204" pitchFamily="34" charset="0"/>
              <a:buChar char="•"/>
            </a:pPr>
            <a:r>
              <a:rPr lang="en-US" sz="4800" dirty="0" err="1">
                <a:solidFill>
                  <a:schemeClr val="tx2"/>
                </a:solidFill>
              </a:rPr>
              <a:t>Cuidadosamente</a:t>
            </a:r>
            <a:r>
              <a:rPr lang="en-US" sz="4800" dirty="0">
                <a:solidFill>
                  <a:schemeClr val="tx2"/>
                </a:solidFill>
              </a:rPr>
              <a:t> </a:t>
            </a:r>
            <a:r>
              <a:rPr lang="en-US" sz="4800" b="1" dirty="0" err="1">
                <a:solidFill>
                  <a:schemeClr val="tx2"/>
                </a:solidFill>
              </a:rPr>
              <a:t>presione</a:t>
            </a:r>
            <a:r>
              <a:rPr lang="en-US" sz="4800" b="1" dirty="0">
                <a:solidFill>
                  <a:schemeClr val="tx2"/>
                </a:solidFill>
              </a:rPr>
              <a:t> el </a:t>
            </a:r>
            <a:r>
              <a:rPr lang="en-US" sz="4800" b="1" dirty="0" err="1">
                <a:solidFill>
                  <a:schemeClr val="tx2"/>
                </a:solidFill>
              </a:rPr>
              <a:t>estómago</a:t>
            </a:r>
            <a:r>
              <a:rPr lang="en-US" sz="4800" b="1" dirty="0">
                <a:solidFill>
                  <a:schemeClr val="tx2"/>
                </a:solidFill>
              </a:rPr>
              <a:t> del niño </a:t>
            </a:r>
            <a:r>
              <a:rPr lang="en-US" sz="4800" dirty="0">
                <a:solidFill>
                  <a:schemeClr val="tx2"/>
                </a:solidFill>
              </a:rPr>
              <a:t>según las </a:t>
            </a:r>
            <a:r>
              <a:rPr lang="en-US" sz="4800" dirty="0" err="1">
                <a:solidFill>
                  <a:schemeClr val="tx2"/>
                </a:solidFill>
              </a:rPr>
              <a:t>indicaciones</a:t>
            </a:r>
            <a:r>
              <a:rPr lang="en-US" sz="4800" dirty="0">
                <a:solidFill>
                  <a:schemeClr val="tx2"/>
                </a:solidFill>
              </a:rPr>
              <a:t> del proveedor de salud</a:t>
            </a:r>
          </a:p>
          <a:p>
            <a:pPr marL="571500" indent="-571500">
              <a:buFont typeface="Arial" panose="020B0604020202020204" pitchFamily="34" charset="0"/>
              <a:buChar char="•"/>
            </a:pPr>
            <a:r>
              <a:rPr lang="en-US" sz="4800" dirty="0" err="1">
                <a:solidFill>
                  <a:schemeClr val="tx2"/>
                </a:solidFill>
              </a:rPr>
              <a:t>Realice</a:t>
            </a:r>
            <a:r>
              <a:rPr lang="en-US" sz="4800" dirty="0">
                <a:solidFill>
                  <a:schemeClr val="tx2"/>
                </a:solidFill>
              </a:rPr>
              <a:t> </a:t>
            </a:r>
            <a:r>
              <a:rPr lang="en-US" sz="4800" b="1" dirty="0">
                <a:solidFill>
                  <a:schemeClr val="tx2"/>
                </a:solidFill>
              </a:rPr>
              <a:t>otros procedimientos</a:t>
            </a:r>
            <a:r>
              <a:rPr lang="en-US" sz="4800" dirty="0">
                <a:solidFill>
                  <a:schemeClr val="tx2"/>
                </a:solidFill>
              </a:rPr>
              <a:t>, que se le </a:t>
            </a:r>
            <a:r>
              <a:rPr lang="en-US" sz="4800" dirty="0" err="1">
                <a:solidFill>
                  <a:schemeClr val="tx2"/>
                </a:solidFill>
              </a:rPr>
              <a:t>soliciten</a:t>
            </a:r>
            <a:endParaRPr lang="en-US" sz="4800" dirty="0">
              <a:solidFill>
                <a:schemeClr val="tx2"/>
              </a:solidFill>
            </a:endParaRPr>
          </a:p>
          <a:p>
            <a:pPr marL="571500" indent="-571500">
              <a:buFont typeface="Arial" panose="020B0604020202020204" pitchFamily="34" charset="0"/>
              <a:buChar char="•"/>
            </a:pPr>
            <a:r>
              <a:rPr lang="en-US" sz="4800" b="1" dirty="0" err="1">
                <a:solidFill>
                  <a:schemeClr val="tx2"/>
                </a:solidFill>
              </a:rPr>
              <a:t>Sostenga</a:t>
            </a:r>
            <a:r>
              <a:rPr lang="en-US" sz="4800" b="1" dirty="0">
                <a:solidFill>
                  <a:schemeClr val="tx2"/>
                </a:solidFill>
              </a:rPr>
              <a:t> la </a:t>
            </a:r>
            <a:r>
              <a:rPr lang="en-US" sz="4800" b="1" dirty="0" err="1">
                <a:solidFill>
                  <a:schemeClr val="tx2"/>
                </a:solidFill>
              </a:rPr>
              <a:t>cámara</a:t>
            </a:r>
            <a:r>
              <a:rPr lang="en-US" sz="4800" b="1" dirty="0">
                <a:solidFill>
                  <a:schemeClr val="tx2"/>
                </a:solidFill>
              </a:rPr>
              <a:t> de su teléfono o de su </a:t>
            </a:r>
            <a:r>
              <a:rPr lang="en-US" sz="4800" b="1" dirty="0" err="1">
                <a:solidFill>
                  <a:schemeClr val="tx2"/>
                </a:solidFill>
              </a:rPr>
              <a:t>computadora</a:t>
            </a:r>
            <a:r>
              <a:rPr lang="en-US" sz="4800" b="1" dirty="0">
                <a:solidFill>
                  <a:schemeClr val="tx2"/>
                </a:solidFill>
              </a:rPr>
              <a:t> sobre las áreas del </a:t>
            </a:r>
            <a:r>
              <a:rPr lang="en-US" sz="4800" b="1" dirty="0" err="1">
                <a:solidFill>
                  <a:schemeClr val="tx2"/>
                </a:solidFill>
              </a:rPr>
              <a:t>cuerpo</a:t>
            </a:r>
            <a:r>
              <a:rPr lang="en-US" sz="4800" b="1" dirty="0">
                <a:solidFill>
                  <a:schemeClr val="tx2"/>
                </a:solidFill>
              </a:rPr>
              <a:t> de su niño para que su </a:t>
            </a:r>
            <a:r>
              <a:rPr lang="en-US" sz="4800" dirty="0">
                <a:solidFill>
                  <a:schemeClr val="tx2"/>
                </a:solidFill>
              </a:rPr>
              <a:t>proveedor de salud pueda realizar un examen a </a:t>
            </a:r>
            <a:r>
              <a:rPr lang="en-US" sz="4800" dirty="0" err="1">
                <a:solidFill>
                  <a:schemeClr val="tx2"/>
                </a:solidFill>
              </a:rPr>
              <a:t>profundidad</a:t>
            </a:r>
            <a:r>
              <a:rPr lang="en-US" sz="4800" dirty="0">
                <a:solidFill>
                  <a:schemeClr val="tx2"/>
                </a:solidFill>
              </a:rPr>
              <a:t> </a:t>
            </a:r>
          </a:p>
          <a:p>
            <a:endParaRPr lang="en-US" sz="4800" dirty="0">
              <a:solidFill>
                <a:schemeClr val="tx2"/>
              </a:solidFill>
            </a:endParaRPr>
          </a:p>
        </p:txBody>
      </p:sp>
      <p:pic>
        <p:nvPicPr>
          <p:cNvPr id="9" name="Picture 8">
            <a:extLst>
              <a:ext uri="{FF2B5EF4-FFF2-40B4-BE49-F238E27FC236}">
                <a16:creationId xmlns:a16="http://schemas.microsoft.com/office/drawing/2014/main" id="{3006F8DD-A77A-F143-939C-8D3688F3101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pic>
        <p:nvPicPr>
          <p:cNvPr id="7" name="Virtual Visits at Childrens Hospital Colorado (1) 2" descr="Virtual Visits at Childrens Hospital Colorado (1) 2">
            <a:hlinkClick r:id="" action="ppaction://media"/>
            <a:extLst>
              <a:ext uri="{FF2B5EF4-FFF2-40B4-BE49-F238E27FC236}">
                <a16:creationId xmlns:a16="http://schemas.microsoft.com/office/drawing/2014/main" id="{83F4FEB4-5C6B-7B4A-9EDE-ED5DC7FBBF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32874" y="3846908"/>
            <a:ext cx="10706100" cy="6022181"/>
          </a:xfrm>
          <a:prstGeom prst="rect">
            <a:avLst/>
          </a:prstGeom>
        </p:spPr>
      </p:pic>
    </p:spTree>
    <p:extLst>
      <p:ext uri="{BB962C8B-B14F-4D97-AF65-F5344CB8AC3E}">
        <p14:creationId xmlns:p14="http://schemas.microsoft.com/office/powerpoint/2010/main" val="3733094735"/>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18">
            <a:extLst>
              <a:ext uri="{FF2B5EF4-FFF2-40B4-BE49-F238E27FC236}">
                <a16:creationId xmlns:a16="http://schemas.microsoft.com/office/drawing/2014/main" id="{C4B929B3-3942-284B-9358-7F4381EF2B28}"/>
              </a:ext>
            </a:extLst>
          </p:cNvPr>
          <p:cNvSpPr/>
          <p:nvPr/>
        </p:nvSpPr>
        <p:spPr>
          <a:xfrm>
            <a:off x="4673276" y="0"/>
            <a:ext cx="14585072" cy="13716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26">
            <a:extLst>
              <a:ext uri="{FF2B5EF4-FFF2-40B4-BE49-F238E27FC236}">
                <a16:creationId xmlns:a16="http://schemas.microsoft.com/office/drawing/2014/main" id="{96C3F9C8-D738-6246-8D50-114E2AF8BCE4}"/>
              </a:ext>
            </a:extLst>
          </p:cNvPr>
          <p:cNvSpPr txBox="1"/>
          <p:nvPr/>
        </p:nvSpPr>
        <p:spPr>
          <a:xfrm>
            <a:off x="3268106" y="853095"/>
            <a:ext cx="17267476" cy="1323439"/>
          </a:xfrm>
          <a:prstGeom prst="rect">
            <a:avLst/>
          </a:prstGeom>
          <a:noFill/>
          <a:ln>
            <a:noFill/>
          </a:ln>
        </p:spPr>
        <p:txBody>
          <a:bodyPr wrap="square" rtlCol="0">
            <a:spAutoFit/>
          </a:bodyPr>
          <a:lstStyle/>
          <a:p>
            <a:pPr algn="ct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Consejos Durante la Visita </a:t>
            </a:r>
          </a:p>
        </p:txBody>
      </p:sp>
      <p:sp>
        <p:nvSpPr>
          <p:cNvPr id="2" name="TextBox 1">
            <a:extLst>
              <a:ext uri="{FF2B5EF4-FFF2-40B4-BE49-F238E27FC236}">
                <a16:creationId xmlns:a16="http://schemas.microsoft.com/office/drawing/2014/main" id="{2189F4AC-497A-EF45-9C67-6191FF5B3BFB}"/>
              </a:ext>
            </a:extLst>
          </p:cNvPr>
          <p:cNvSpPr txBox="1"/>
          <p:nvPr/>
        </p:nvSpPr>
        <p:spPr>
          <a:xfrm>
            <a:off x="6976813" y="2718462"/>
            <a:ext cx="10209425" cy="9941183"/>
          </a:xfrm>
          <a:prstGeom prst="rect">
            <a:avLst/>
          </a:prstGeom>
          <a:noFill/>
        </p:spPr>
        <p:txBody>
          <a:bodyPr wrap="square" rtlCol="0">
            <a:spAutoFit/>
          </a:bodyPr>
          <a:lstStyle/>
          <a:p>
            <a:r>
              <a:rPr lang="en-US" sz="4000" dirty="0">
                <a:solidFill>
                  <a:schemeClr val="tx2"/>
                </a:solidFill>
              </a:rPr>
              <a:t>Para los más jóvenes: </a:t>
            </a:r>
          </a:p>
          <a:p>
            <a:pPr marL="571500" indent="-571500">
              <a:buFont typeface="Arial" panose="020B0604020202020204" pitchFamily="34" charset="0"/>
              <a:buChar char="•"/>
            </a:pPr>
            <a:r>
              <a:rPr lang="en-US" sz="4000" dirty="0">
                <a:solidFill>
                  <a:schemeClr val="tx2"/>
                </a:solidFill>
              </a:rPr>
              <a:t>Déle un bocadillo o una comida antes de la visita</a:t>
            </a:r>
          </a:p>
          <a:p>
            <a:pPr marL="571500" indent="-571500">
              <a:buFont typeface="Arial" panose="020B0604020202020204" pitchFamily="34" charset="0"/>
              <a:buChar char="•"/>
            </a:pPr>
            <a:r>
              <a:rPr lang="en-US" sz="4000" dirty="0">
                <a:solidFill>
                  <a:schemeClr val="tx2"/>
                </a:solidFill>
              </a:rPr>
              <a:t>Evite programar la cita cuando sea la hora </a:t>
            </a:r>
          </a:p>
          <a:p>
            <a:r>
              <a:rPr lang="en-US" sz="4000" dirty="0">
                <a:solidFill>
                  <a:schemeClr val="tx2"/>
                </a:solidFill>
              </a:rPr>
              <a:t>     de la siesta del niño</a:t>
            </a:r>
          </a:p>
          <a:p>
            <a:pPr marL="571500" indent="-571500">
              <a:buFont typeface="Arial" panose="020B0604020202020204" pitchFamily="34" charset="0"/>
              <a:buChar char="•"/>
            </a:pPr>
            <a:r>
              <a:rPr lang="en-US" sz="4000" dirty="0">
                <a:solidFill>
                  <a:schemeClr val="tx2"/>
                </a:solidFill>
              </a:rPr>
              <a:t>Lugar cómodo </a:t>
            </a:r>
          </a:p>
          <a:p>
            <a:pPr marL="571500" indent="-571500">
              <a:buFont typeface="Arial" panose="020B0604020202020204" pitchFamily="34" charset="0"/>
              <a:buChar char="•"/>
            </a:pPr>
            <a:r>
              <a:rPr lang="en-US" sz="4000" dirty="0">
                <a:solidFill>
                  <a:schemeClr val="tx2"/>
                </a:solidFill>
              </a:rPr>
              <a:t>Tenga disponible el juguete favorito del niño</a:t>
            </a:r>
          </a:p>
          <a:p>
            <a:pPr marL="571500" indent="-571500">
              <a:buFont typeface="Arial" panose="020B0604020202020204" pitchFamily="34" charset="0"/>
              <a:buChar char="•"/>
            </a:pPr>
            <a:r>
              <a:rPr lang="en-US" sz="4000" dirty="0">
                <a:solidFill>
                  <a:schemeClr val="tx2"/>
                </a:solidFill>
              </a:rPr>
              <a:t>Tenga disponible un bocadillo o un refresco</a:t>
            </a:r>
          </a:p>
          <a:p>
            <a:endParaRPr lang="en-US" sz="4000" dirty="0">
              <a:solidFill>
                <a:schemeClr val="tx2"/>
              </a:solidFill>
            </a:endParaRPr>
          </a:p>
          <a:p>
            <a:r>
              <a:rPr lang="en-US" sz="4000" dirty="0">
                <a:solidFill>
                  <a:schemeClr val="tx2"/>
                </a:solidFill>
              </a:rPr>
              <a:t>Para los mayores: </a:t>
            </a:r>
          </a:p>
          <a:p>
            <a:pPr marL="571500" indent="-571500">
              <a:buFont typeface="Arial" panose="020B0604020202020204" pitchFamily="34" charset="0"/>
              <a:buChar char="•"/>
            </a:pPr>
            <a:r>
              <a:rPr lang="en-US" sz="4000" dirty="0">
                <a:solidFill>
                  <a:schemeClr val="tx2"/>
                </a:solidFill>
              </a:rPr>
              <a:t>Coma antes su cita</a:t>
            </a:r>
          </a:p>
          <a:p>
            <a:pPr marL="571500" indent="-571500">
              <a:buFont typeface="Arial" panose="020B0604020202020204" pitchFamily="34" charset="0"/>
              <a:buChar char="•"/>
            </a:pPr>
            <a:r>
              <a:rPr lang="en-US" sz="4000" dirty="0">
                <a:solidFill>
                  <a:schemeClr val="tx2"/>
                </a:solidFill>
              </a:rPr>
              <a:t>Encuentre un lugar cómodo (su habitación, su sofá)</a:t>
            </a:r>
          </a:p>
          <a:p>
            <a:pPr marL="571500" indent="-571500">
              <a:buFont typeface="Arial" panose="020B0604020202020204" pitchFamily="34" charset="0"/>
              <a:buChar char="•"/>
            </a:pPr>
            <a:r>
              <a:rPr lang="en-US" sz="4000" dirty="0">
                <a:solidFill>
                  <a:schemeClr val="tx2"/>
                </a:solidFill>
              </a:rPr>
              <a:t>¿Cuál es su entorno cómodo (sombrero sobre la cara)?</a:t>
            </a:r>
          </a:p>
          <a:p>
            <a:pPr marL="571500" indent="-571500">
              <a:buFont typeface="Arial" panose="020B0604020202020204" pitchFamily="34" charset="0"/>
              <a:buChar char="•"/>
            </a:pPr>
            <a:r>
              <a:rPr lang="en-US" sz="4000" dirty="0">
                <a:solidFill>
                  <a:schemeClr val="tx2"/>
                </a:solidFill>
              </a:rPr>
              <a:t>Tenga a la mano agua o un refresco</a:t>
            </a:r>
          </a:p>
        </p:txBody>
      </p:sp>
      <p:sp>
        <p:nvSpPr>
          <p:cNvPr id="27" name="Oval 26">
            <a:extLst>
              <a:ext uri="{FF2B5EF4-FFF2-40B4-BE49-F238E27FC236}">
                <a16:creationId xmlns:a16="http://schemas.microsoft.com/office/drawing/2014/main" id="{DC55BB47-182A-6940-9965-4F5DCD103DDD}"/>
              </a:ext>
            </a:extLst>
          </p:cNvPr>
          <p:cNvSpPr/>
          <p:nvPr/>
        </p:nvSpPr>
        <p:spPr>
          <a:xfrm>
            <a:off x="17112392" y="1966965"/>
            <a:ext cx="7080840" cy="674842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Apple">
            <a:extLst>
              <a:ext uri="{FF2B5EF4-FFF2-40B4-BE49-F238E27FC236}">
                <a16:creationId xmlns:a16="http://schemas.microsoft.com/office/drawing/2014/main" id="{787742F6-B948-B244-B89D-852CD53D4A59}"/>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9695443" y="2098576"/>
            <a:ext cx="2280210" cy="2280210"/>
          </a:xfrm>
          <a:prstGeom prst="rect">
            <a:avLst/>
          </a:prstGeom>
        </p:spPr>
      </p:pic>
      <p:pic>
        <p:nvPicPr>
          <p:cNvPr id="6" name="Graphic 5" descr="Stuffed Toy">
            <a:extLst>
              <a:ext uri="{FF2B5EF4-FFF2-40B4-BE49-F238E27FC236}">
                <a16:creationId xmlns:a16="http://schemas.microsoft.com/office/drawing/2014/main" id="{6317690F-90DD-DF4B-9B45-11BB9C5B9D8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1542078" y="3617815"/>
            <a:ext cx="2651153" cy="2651153"/>
          </a:xfrm>
          <a:prstGeom prst="rect">
            <a:avLst/>
          </a:prstGeom>
        </p:spPr>
      </p:pic>
      <p:pic>
        <p:nvPicPr>
          <p:cNvPr id="9" name="Graphic 8" descr="Toy Train">
            <a:extLst>
              <a:ext uri="{FF2B5EF4-FFF2-40B4-BE49-F238E27FC236}">
                <a16:creationId xmlns:a16="http://schemas.microsoft.com/office/drawing/2014/main" id="{E0B0B2E3-1B34-9A4C-BF66-2342CB8A79EE}"/>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7477864" y="3568756"/>
            <a:ext cx="2651153" cy="2651153"/>
          </a:xfrm>
          <a:prstGeom prst="rect">
            <a:avLst/>
          </a:prstGeom>
        </p:spPr>
      </p:pic>
      <p:pic>
        <p:nvPicPr>
          <p:cNvPr id="11" name="Graphic 10" descr="Baby bottle">
            <a:extLst>
              <a:ext uri="{FF2B5EF4-FFF2-40B4-BE49-F238E27FC236}">
                <a16:creationId xmlns:a16="http://schemas.microsoft.com/office/drawing/2014/main" id="{1E82EB86-982E-8C43-91FC-DA5873AED535}"/>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9496181" y="5571534"/>
            <a:ext cx="2688914" cy="2688914"/>
          </a:xfrm>
          <a:prstGeom prst="rect">
            <a:avLst/>
          </a:prstGeom>
        </p:spPr>
      </p:pic>
      <p:sp>
        <p:nvSpPr>
          <p:cNvPr id="19" name="Oval 18">
            <a:extLst>
              <a:ext uri="{FF2B5EF4-FFF2-40B4-BE49-F238E27FC236}">
                <a16:creationId xmlns:a16="http://schemas.microsoft.com/office/drawing/2014/main" id="{B6219847-3E3D-CC49-90B2-7FCE2B0AF1AD}"/>
              </a:ext>
            </a:extLst>
          </p:cNvPr>
          <p:cNvSpPr/>
          <p:nvPr/>
        </p:nvSpPr>
        <p:spPr>
          <a:xfrm>
            <a:off x="78956" y="6767288"/>
            <a:ext cx="6971702" cy="68384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Water Bottle">
            <a:extLst>
              <a:ext uri="{FF2B5EF4-FFF2-40B4-BE49-F238E27FC236}">
                <a16:creationId xmlns:a16="http://schemas.microsoft.com/office/drawing/2014/main" id="{167B2F72-E12A-464D-A8CE-7906D6591829}"/>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85864" y="7689054"/>
            <a:ext cx="2274120" cy="2274120"/>
          </a:xfrm>
          <a:prstGeom prst="rect">
            <a:avLst/>
          </a:prstGeom>
        </p:spPr>
      </p:pic>
      <p:pic>
        <p:nvPicPr>
          <p:cNvPr id="18" name="Graphic 17" descr="Baseball hat">
            <a:extLst>
              <a:ext uri="{FF2B5EF4-FFF2-40B4-BE49-F238E27FC236}">
                <a16:creationId xmlns:a16="http://schemas.microsoft.com/office/drawing/2014/main" id="{F45F39C6-DE86-5245-9B17-BE4DDA1EA427}"/>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92984" y="9758931"/>
            <a:ext cx="2493848" cy="2493848"/>
          </a:xfrm>
          <a:prstGeom prst="rect">
            <a:avLst/>
          </a:prstGeom>
        </p:spPr>
      </p:pic>
      <p:pic>
        <p:nvPicPr>
          <p:cNvPr id="24" name="Graphic 23" descr="Couch">
            <a:extLst>
              <a:ext uri="{FF2B5EF4-FFF2-40B4-BE49-F238E27FC236}">
                <a16:creationId xmlns:a16="http://schemas.microsoft.com/office/drawing/2014/main" id="{73375F45-0AEB-9E47-A8B1-55A2F872A00F}"/>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2614837" y="7236978"/>
            <a:ext cx="3613202" cy="3613202"/>
          </a:xfrm>
          <a:prstGeom prst="rect">
            <a:avLst/>
          </a:prstGeom>
        </p:spPr>
      </p:pic>
      <p:pic>
        <p:nvPicPr>
          <p:cNvPr id="26" name="Graphic 25" descr="Table setting">
            <a:extLst>
              <a:ext uri="{FF2B5EF4-FFF2-40B4-BE49-F238E27FC236}">
                <a16:creationId xmlns:a16="http://schemas.microsoft.com/office/drawing/2014/main" id="{B73C162E-0084-D845-84B2-28F773974D5B}"/>
              </a:ext>
            </a:extLst>
          </p:cNvPr>
          <p:cNvPicPr>
            <a:picLocks noChangeAspect="1"/>
          </p:cNvPicPr>
          <p:nvPr/>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3338009" y="9937727"/>
            <a:ext cx="2506943" cy="2506943"/>
          </a:xfrm>
          <a:prstGeom prst="rect">
            <a:avLst/>
          </a:prstGeom>
        </p:spPr>
      </p:pic>
      <p:pic>
        <p:nvPicPr>
          <p:cNvPr id="20" name="Picture 19">
            <a:extLst>
              <a:ext uri="{FF2B5EF4-FFF2-40B4-BE49-F238E27FC236}">
                <a16:creationId xmlns:a16="http://schemas.microsoft.com/office/drawing/2014/main" id="{3006F8DD-A77A-F143-939C-8D3688F31017}"/>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extLst>
      <p:ext uri="{BB962C8B-B14F-4D97-AF65-F5344CB8AC3E}">
        <p14:creationId xmlns:p14="http://schemas.microsoft.com/office/powerpoint/2010/main" val="3638810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e 18">
            <a:extLst>
              <a:ext uri="{FF2B5EF4-FFF2-40B4-BE49-F238E27FC236}">
                <a16:creationId xmlns:a16="http://schemas.microsoft.com/office/drawing/2014/main" id="{C4B929B3-3942-284B-9358-7F4381EF2B28}"/>
              </a:ext>
            </a:extLst>
          </p:cNvPr>
          <p:cNvSpPr/>
          <p:nvPr/>
        </p:nvSpPr>
        <p:spPr>
          <a:xfrm>
            <a:off x="301649" y="0"/>
            <a:ext cx="14585072" cy="13716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26">
            <a:extLst>
              <a:ext uri="{FF2B5EF4-FFF2-40B4-BE49-F238E27FC236}">
                <a16:creationId xmlns:a16="http://schemas.microsoft.com/office/drawing/2014/main" id="{73EC728C-7119-0E43-93D4-4BA1E828822B}"/>
              </a:ext>
            </a:extLst>
          </p:cNvPr>
          <p:cNvSpPr txBox="1"/>
          <p:nvPr/>
        </p:nvSpPr>
        <p:spPr>
          <a:xfrm>
            <a:off x="3434459" y="384194"/>
            <a:ext cx="17267476" cy="1323439"/>
          </a:xfrm>
          <a:prstGeom prst="rect">
            <a:avLst/>
          </a:prstGeom>
          <a:noFill/>
          <a:ln>
            <a:noFill/>
          </a:ln>
        </p:spPr>
        <p:txBody>
          <a:bodyPr wrap="square" rtlCol="0">
            <a:spAutoFit/>
          </a:bodyPr>
          <a:lstStyle/>
          <a:p>
            <a:pPr algn="ctr"/>
            <a:r>
              <a:rPr lang="en-US" sz="80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Consejos para los Siguientes Pasos</a:t>
            </a:r>
          </a:p>
        </p:txBody>
      </p:sp>
      <p:sp>
        <p:nvSpPr>
          <p:cNvPr id="2" name="TextBox 1">
            <a:extLst>
              <a:ext uri="{FF2B5EF4-FFF2-40B4-BE49-F238E27FC236}">
                <a16:creationId xmlns:a16="http://schemas.microsoft.com/office/drawing/2014/main" id="{DC2D64C8-05DE-7749-9CF5-CBDE82CFDA02}"/>
              </a:ext>
            </a:extLst>
          </p:cNvPr>
          <p:cNvSpPr txBox="1"/>
          <p:nvPr/>
        </p:nvSpPr>
        <p:spPr>
          <a:xfrm>
            <a:off x="1781908" y="2519344"/>
            <a:ext cx="21336000" cy="9571851"/>
          </a:xfrm>
          <a:prstGeom prst="rect">
            <a:avLst/>
          </a:prstGeom>
          <a:noFill/>
        </p:spPr>
        <p:txBody>
          <a:bodyPr wrap="square" rtlCol="0">
            <a:spAutoFit/>
          </a:bodyPr>
          <a:lstStyle/>
          <a:p>
            <a:r>
              <a:rPr lang="en-US" sz="4400" dirty="0">
                <a:solidFill>
                  <a:schemeClr val="tx2"/>
                </a:solidFill>
              </a:rPr>
              <a:t>Al final de su visita, usted y su proveedor de atención médica deberán analizar el diagnóstico y el plan de tratamiento.</a:t>
            </a:r>
          </a:p>
          <a:p>
            <a:endParaRPr lang="en-US" sz="4400" b="1" dirty="0">
              <a:solidFill>
                <a:schemeClr val="tx2"/>
              </a:solidFill>
            </a:endParaRPr>
          </a:p>
          <a:p>
            <a:r>
              <a:rPr lang="en-US" sz="4400" b="1" dirty="0">
                <a:solidFill>
                  <a:schemeClr val="tx2"/>
                </a:solidFill>
              </a:rPr>
              <a:t>HAGA UNA PAUSA y asegúrese de entender y de sentirse cómodo con el plan.</a:t>
            </a:r>
          </a:p>
          <a:p>
            <a:endParaRPr lang="en-US" sz="4400" dirty="0">
              <a:solidFill>
                <a:schemeClr val="tx2"/>
              </a:solidFill>
            </a:endParaRPr>
          </a:p>
          <a:p>
            <a:pPr marL="571500" indent="-571500">
              <a:buFont typeface="Arial" panose="020B0604020202020204" pitchFamily="34" charset="0"/>
              <a:buChar char="•"/>
            </a:pPr>
            <a:r>
              <a:rPr lang="en-US" sz="4400" dirty="0">
                <a:solidFill>
                  <a:schemeClr val="tx2"/>
                </a:solidFill>
              </a:rPr>
              <a:t>¿Alguna pregunta? ¿El plan satisface las necesidades de su familia?</a:t>
            </a:r>
          </a:p>
          <a:p>
            <a:pPr marL="571500" indent="-571500">
              <a:buFont typeface="Arial" panose="020B0604020202020204" pitchFamily="34" charset="0"/>
              <a:buChar char="•"/>
            </a:pPr>
            <a:r>
              <a:rPr lang="en-US" sz="4400" dirty="0">
                <a:solidFill>
                  <a:schemeClr val="tx2"/>
                </a:solidFill>
              </a:rPr>
              <a:t>En el futuro, programe cualquier cita de seguimiento/pruebas /laboratorios</a:t>
            </a:r>
          </a:p>
          <a:p>
            <a:pPr marL="571500" indent="-571500">
              <a:buFont typeface="Arial" panose="020B0604020202020204" pitchFamily="34" charset="0"/>
              <a:buChar char="•"/>
            </a:pPr>
            <a:r>
              <a:rPr lang="en-US" sz="4400" dirty="0">
                <a:solidFill>
                  <a:schemeClr val="tx2"/>
                </a:solidFill>
              </a:rPr>
              <a:t>Quién se ocupa de los pedidos y las recetas</a:t>
            </a:r>
          </a:p>
          <a:p>
            <a:pPr marL="571500" indent="-571500">
              <a:buFont typeface="Arial" panose="020B0604020202020204" pitchFamily="34" charset="0"/>
              <a:buChar char="•"/>
            </a:pPr>
            <a:r>
              <a:rPr lang="en-US" sz="4400" dirty="0">
                <a:solidFill>
                  <a:schemeClr val="tx2"/>
                </a:solidFill>
              </a:rPr>
              <a:t>Qué referencias pueden ser necesarias y quién las hace.</a:t>
            </a:r>
          </a:p>
          <a:p>
            <a:pPr marL="571500" indent="-571500">
              <a:buFont typeface="Arial" panose="020B0604020202020204" pitchFamily="34" charset="0"/>
              <a:buChar char="•"/>
            </a:pPr>
            <a:r>
              <a:rPr lang="en-US" sz="4400" dirty="0">
                <a:solidFill>
                  <a:schemeClr val="tx2"/>
                </a:solidFill>
              </a:rPr>
              <a:t>Para la próxima vez, planifique la visita para que sea un poco más larga o más</a:t>
            </a:r>
          </a:p>
          <a:p>
            <a:r>
              <a:rPr lang="en-US" sz="4400" dirty="0">
                <a:solidFill>
                  <a:schemeClr val="tx2"/>
                </a:solidFill>
              </a:rPr>
              <a:t>     corta y comunique qué adaptaciones se podrían hacer para la próxima visita.</a:t>
            </a:r>
          </a:p>
          <a:p>
            <a:endParaRPr lang="en-US" sz="4400" dirty="0">
              <a:solidFill>
                <a:schemeClr val="tx2"/>
              </a:solidFill>
            </a:endParaRPr>
          </a:p>
          <a:p>
            <a:r>
              <a:rPr lang="en-US" sz="4400" dirty="0">
                <a:solidFill>
                  <a:schemeClr val="tx2"/>
                </a:solidFill>
              </a:rPr>
              <a:t>Si después de que terminara su visita, usted todavía tuviera alguna pregunta o inquietud, comuníquese con el consultorio de su proveedor de atención médica.</a:t>
            </a:r>
          </a:p>
        </p:txBody>
      </p:sp>
      <p:pic>
        <p:nvPicPr>
          <p:cNvPr id="10" name="Picture 9">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
        <p:nvSpPr>
          <p:cNvPr id="8" name="Elipse 48">
            <a:extLst>
              <a:ext uri="{FF2B5EF4-FFF2-40B4-BE49-F238E27FC236}">
                <a16:creationId xmlns:a16="http://schemas.microsoft.com/office/drawing/2014/main" id="{9754BB59-DD7B-1F4B-B100-B0F446647C13}"/>
              </a:ext>
            </a:extLst>
          </p:cNvPr>
          <p:cNvSpPr/>
          <p:nvPr/>
        </p:nvSpPr>
        <p:spPr>
          <a:xfrm>
            <a:off x="20116800" y="4961750"/>
            <a:ext cx="3775890" cy="47344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Graphic 10" descr="Badge Question Mark">
            <a:extLst>
              <a:ext uri="{FF2B5EF4-FFF2-40B4-BE49-F238E27FC236}">
                <a16:creationId xmlns:a16="http://schemas.microsoft.com/office/drawing/2014/main" id="{D095FC6F-0B96-EA4F-9EF6-505386571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350475" y="5367809"/>
            <a:ext cx="3388499" cy="3961295"/>
          </a:xfrm>
          <a:prstGeom prst="rect">
            <a:avLst/>
          </a:prstGeom>
        </p:spPr>
      </p:pic>
    </p:spTree>
    <p:extLst>
      <p:ext uri="{BB962C8B-B14F-4D97-AF65-F5344CB8AC3E}">
        <p14:creationId xmlns:p14="http://schemas.microsoft.com/office/powerpoint/2010/main" val="127733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6">
            <a:extLst>
              <a:ext uri="{FF2B5EF4-FFF2-40B4-BE49-F238E27FC236}">
                <a16:creationId xmlns:a16="http://schemas.microsoft.com/office/drawing/2014/main" id="{9209D2EC-0FB7-F74D-84E0-DF637CC244D2}"/>
              </a:ext>
            </a:extLst>
          </p:cNvPr>
          <p:cNvSpPr txBox="1"/>
          <p:nvPr/>
        </p:nvSpPr>
        <p:spPr>
          <a:xfrm>
            <a:off x="904144" y="740108"/>
            <a:ext cx="14564455" cy="3046988"/>
          </a:xfrm>
          <a:prstGeom prst="rect">
            <a:avLst/>
          </a:prstGeom>
          <a:noFill/>
          <a:ln>
            <a:noFill/>
          </a:ln>
        </p:spPr>
        <p:txBody>
          <a:bodyPr wrap="square" rtlCol="0">
            <a:spAutoFit/>
          </a:bodyPr>
          <a:lstStyle/>
          <a:p>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Los Aspectos Principales de la Telemedicina</a:t>
            </a:r>
          </a:p>
        </p:txBody>
      </p:sp>
      <p:sp>
        <p:nvSpPr>
          <p:cNvPr id="3" name="TextBox 2">
            <a:extLst>
              <a:ext uri="{FF2B5EF4-FFF2-40B4-BE49-F238E27FC236}">
                <a16:creationId xmlns:a16="http://schemas.microsoft.com/office/drawing/2014/main" id="{ED5F5C57-D86F-0A43-A37F-9515787B327D}"/>
              </a:ext>
            </a:extLst>
          </p:cNvPr>
          <p:cNvSpPr txBox="1"/>
          <p:nvPr/>
        </p:nvSpPr>
        <p:spPr>
          <a:xfrm>
            <a:off x="866035" y="4677179"/>
            <a:ext cx="13960216" cy="7478970"/>
          </a:xfrm>
          <a:prstGeom prst="rect">
            <a:avLst/>
          </a:prstGeom>
          <a:noFill/>
        </p:spPr>
        <p:txBody>
          <a:bodyPr wrap="square" rtlCol="0">
            <a:spAutoFit/>
          </a:bodyPr>
          <a:lstStyle/>
          <a:p>
            <a:pPr marL="857250" indent="-857250">
              <a:buFont typeface="Arial" panose="020B0604020202020204" pitchFamily="34" charset="0"/>
              <a:buChar char="•"/>
            </a:pPr>
            <a:r>
              <a:rPr lang="en-US" sz="6000" dirty="0">
                <a:solidFill>
                  <a:srgbClr val="000000"/>
                </a:solidFill>
              </a:rPr>
              <a:t>¡Puede conectarse!</a:t>
            </a:r>
          </a:p>
          <a:p>
            <a:endParaRPr lang="en-US" sz="6000" dirty="0">
              <a:solidFill>
                <a:srgbClr val="000000"/>
              </a:solidFill>
            </a:endParaRPr>
          </a:p>
          <a:p>
            <a:pPr marL="857250" indent="-857250">
              <a:buFont typeface="Arial" panose="020B0604020202020204" pitchFamily="34" charset="0"/>
              <a:buChar char="•"/>
            </a:pPr>
            <a:r>
              <a:rPr lang="en-US" sz="6000" dirty="0">
                <a:solidFill>
                  <a:srgbClr val="000000"/>
                </a:solidFill>
              </a:rPr>
              <a:t>¡Tiene un dispositivo!</a:t>
            </a:r>
          </a:p>
          <a:p>
            <a:endParaRPr lang="en-US" sz="6000" dirty="0">
              <a:solidFill>
                <a:srgbClr val="000000"/>
              </a:solidFill>
            </a:endParaRPr>
          </a:p>
          <a:p>
            <a:pPr marL="857250" indent="-857250">
              <a:buFont typeface="Arial" panose="020B0604020202020204" pitchFamily="34" charset="0"/>
              <a:buChar char="•"/>
            </a:pPr>
            <a:r>
              <a:rPr lang="en-US" sz="6000" dirty="0">
                <a:solidFill>
                  <a:srgbClr val="000000"/>
                </a:solidFill>
              </a:rPr>
              <a:t>¡Tiene </a:t>
            </a:r>
            <a:r>
              <a:rPr lang="en-US" sz="6000" dirty="0" err="1">
                <a:solidFill>
                  <a:srgbClr val="000000"/>
                </a:solidFill>
              </a:rPr>
              <a:t>formas</a:t>
            </a:r>
            <a:r>
              <a:rPr lang="en-US" sz="6000" dirty="0">
                <a:solidFill>
                  <a:srgbClr val="000000"/>
                </a:solidFill>
              </a:rPr>
              <a:t> de ver a su proveedor de salud y está </a:t>
            </a:r>
            <a:r>
              <a:rPr lang="en-US" sz="6000" dirty="0" err="1">
                <a:solidFill>
                  <a:srgbClr val="000000"/>
                </a:solidFill>
              </a:rPr>
              <a:t>preparado</a:t>
            </a:r>
            <a:r>
              <a:rPr lang="en-US" sz="6000" dirty="0">
                <a:solidFill>
                  <a:srgbClr val="000000"/>
                </a:solidFill>
              </a:rPr>
              <a:t> para su visita!</a:t>
            </a:r>
          </a:p>
          <a:p>
            <a:endParaRPr lang="en-US" sz="6000" dirty="0">
              <a:solidFill>
                <a:srgbClr val="000000"/>
              </a:solidFill>
            </a:endParaRPr>
          </a:p>
          <a:p>
            <a:pPr marL="857250" indent="-857250">
              <a:buFont typeface="Arial" panose="020B0604020202020204" pitchFamily="34" charset="0"/>
              <a:buChar char="•"/>
            </a:pPr>
            <a:r>
              <a:rPr lang="en-US" sz="6000" dirty="0">
                <a:solidFill>
                  <a:srgbClr val="000000"/>
                </a:solidFill>
              </a:rPr>
              <a:t>¡Sabe qué hacer!</a:t>
            </a:r>
          </a:p>
        </p:txBody>
      </p:sp>
      <p:sp>
        <p:nvSpPr>
          <p:cNvPr id="19" name="Elipse 18">
            <a:extLst>
              <a:ext uri="{FF2B5EF4-FFF2-40B4-BE49-F238E27FC236}">
                <a16:creationId xmlns:a16="http://schemas.microsoft.com/office/drawing/2014/main" id="{99153F66-3473-6A48-B3EB-636C8CAD76D2}"/>
              </a:ext>
            </a:extLst>
          </p:cNvPr>
          <p:cNvSpPr/>
          <p:nvPr/>
        </p:nvSpPr>
        <p:spPr>
          <a:xfrm>
            <a:off x="15271337" y="-1989985"/>
            <a:ext cx="10635883" cy="103200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0"/>
          </a:p>
        </p:txBody>
      </p:sp>
      <p:sp>
        <p:nvSpPr>
          <p:cNvPr id="2" name="AutoShape 2"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299011" y="-5184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3006F8DD-A77A-F143-939C-8D3688F310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pic>
        <p:nvPicPr>
          <p:cNvPr id="6" name="Picture 5" descr="Roughly drawn &lt;strong&gt;nut&lt;/strong&gt; &lt;strong&gt;and bolt&lt;/strong&gt; | Free SV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8680" y="740108"/>
            <a:ext cx="5688889" cy="6349206"/>
          </a:xfrm>
          <a:prstGeom prst="rect">
            <a:avLst/>
          </a:prstGeom>
        </p:spPr>
      </p:pic>
    </p:spTree>
    <p:extLst>
      <p:ext uri="{BB962C8B-B14F-4D97-AF65-F5344CB8AC3E}">
        <p14:creationId xmlns:p14="http://schemas.microsoft.com/office/powerpoint/2010/main" val="1081396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olidFill>
              </a:rPr>
              <a:t>¡Por favor, </a:t>
            </a:r>
            <a:r>
              <a:rPr lang="en-US" err="1">
                <a:solidFill>
                  <a:schemeClr val="tx2"/>
                </a:solidFill>
              </a:rPr>
              <a:t>tómese</a:t>
            </a:r>
            <a:r>
              <a:rPr lang="en-US">
                <a:solidFill>
                  <a:schemeClr val="tx2"/>
                </a:solidFill>
              </a:rPr>
              <a:t> un </a:t>
            </a:r>
            <a:r>
              <a:rPr lang="en-US" err="1">
                <a:solidFill>
                  <a:schemeClr val="tx2"/>
                </a:solidFill>
              </a:rPr>
              <a:t>minuto</a:t>
            </a:r>
            <a:r>
              <a:rPr lang="en-US">
                <a:solidFill>
                  <a:schemeClr val="tx2"/>
                </a:solidFill>
              </a:rPr>
              <a:t> y complete esta breve Evaluación!</a:t>
            </a:r>
          </a:p>
        </p:txBody>
      </p:sp>
      <p:sp>
        <p:nvSpPr>
          <p:cNvPr id="3" name="Content Placeholder 2"/>
          <p:cNvSpPr>
            <a:spLocks noGrp="1"/>
          </p:cNvSpPr>
          <p:nvPr>
            <p:ph idx="1"/>
          </p:nvPr>
        </p:nvSpPr>
        <p:spPr/>
        <p:txBody>
          <a:bodyPr/>
          <a:lstStyle/>
          <a:p>
            <a:r>
              <a:rPr lang="en-US" dirty="0">
                <a:hlinkClick r:id="rId3"/>
              </a:rPr>
              <a:t>https://redcap.link/FVCurriculum-ES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0264" y="5188905"/>
            <a:ext cx="6671980" cy="6671980"/>
          </a:xfrm>
          <a:prstGeom prst="rect">
            <a:avLst/>
          </a:prstGeom>
        </p:spPr>
      </p:pic>
    </p:spTree>
    <p:extLst>
      <p:ext uri="{BB962C8B-B14F-4D97-AF65-F5344CB8AC3E}">
        <p14:creationId xmlns:p14="http://schemas.microsoft.com/office/powerpoint/2010/main" val="318888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lgn="ctr"/>
            <a:r>
              <a:rPr lang="en-US" sz="5400" dirty="0">
                <a:solidFill>
                  <a:srgbClr val="000000"/>
                </a:solidFill>
              </a:rPr>
              <a:t>¡</a:t>
            </a:r>
            <a:r>
              <a:rPr lang="en-US" sz="5400" dirty="0" err="1">
                <a:solidFill>
                  <a:srgbClr val="000000"/>
                </a:solidFill>
              </a:rPr>
              <a:t>Contáctenos</a:t>
            </a:r>
            <a:r>
              <a:rPr lang="en-US" sz="5400" dirty="0">
                <a:solidFill>
                  <a:srgbClr val="000000"/>
                </a:solidFill>
              </a:rPr>
              <a:t> en PEAL si tuviera alguna pregunta</a:t>
            </a:r>
          </a:p>
          <a:p>
            <a:pPr algn="ctr"/>
            <a:r>
              <a:rPr lang="en-US" sz="5400" dirty="0">
                <a:solidFill>
                  <a:srgbClr val="000000"/>
                </a:solidFill>
              </a:rPr>
              <a:t>o si </a:t>
            </a:r>
            <a:r>
              <a:rPr lang="en-US" sz="5400" dirty="0" err="1">
                <a:solidFill>
                  <a:srgbClr val="000000"/>
                </a:solidFill>
              </a:rPr>
              <a:t>necesitara</a:t>
            </a:r>
            <a:r>
              <a:rPr lang="en-US" sz="5400" dirty="0">
                <a:solidFill>
                  <a:srgbClr val="000000"/>
                </a:solidFill>
              </a:rPr>
              <a:t> más información o ayuda!</a:t>
            </a:r>
          </a:p>
          <a:p>
            <a:pPr algn="ctr"/>
            <a:r>
              <a:rPr lang="en-US" sz="5400" u="sng" dirty="0" err="1">
                <a:solidFill>
                  <a:schemeClr val="tx2"/>
                </a:solidFill>
              </a:rPr>
              <a:t>info@pealcenter.org</a:t>
            </a:r>
            <a:endParaRPr lang="en-US" sz="5400" u="sng" dirty="0">
              <a:solidFill>
                <a:schemeClr val="tx2"/>
              </a:solidFill>
            </a:endParaRPr>
          </a:p>
          <a:p>
            <a:pPr algn="ctr"/>
            <a:r>
              <a:rPr lang="en-US" sz="5400" dirty="0">
                <a:solidFill>
                  <a:srgbClr val="000000"/>
                </a:solidFill>
              </a:rPr>
              <a:t>1-866-950-1040</a:t>
            </a:r>
          </a:p>
        </p:txBody>
      </p:sp>
      <p:sp>
        <p:nvSpPr>
          <p:cNvPr id="7" name="Title 6"/>
          <p:cNvSpPr>
            <a:spLocks noGrp="1"/>
          </p:cNvSpPr>
          <p:nvPr>
            <p:ph type="title"/>
          </p:nvPr>
        </p:nvSpPr>
        <p:spPr/>
        <p:txBody>
          <a:bodyPr>
            <a:normAutofit/>
          </a:bodyPr>
          <a:lstStyle/>
          <a:p>
            <a:pPr algn="ctr"/>
            <a:r>
              <a:rPr lang="en-US" sz="16600" b="1" spc="300" dirty="0">
                <a:solidFill>
                  <a:schemeClr val="tx2"/>
                </a:solidFill>
                <a:latin typeface="Muli" pitchFamily="2" charset="77"/>
                <a:ea typeface="Roboto" panose="02000000000000000000" pitchFamily="2" charset="0"/>
                <a:cs typeface="Lato" panose="020F0502020204030203" pitchFamily="34" charset="0"/>
              </a:rPr>
              <a:t>¡Gracias!</a:t>
            </a:r>
            <a:endParaRPr lang="en-US" sz="11500" dirty="0"/>
          </a:p>
        </p:txBody>
      </p:sp>
      <p:pic>
        <p:nvPicPr>
          <p:cNvPr id="23" name="Picture 22">
            <a:extLst>
              <a:ext uri="{FF2B5EF4-FFF2-40B4-BE49-F238E27FC236}">
                <a16:creationId xmlns:a16="http://schemas.microsoft.com/office/drawing/2014/main" id="{ACA35627-9A29-D44D-8D7D-642A6A692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2720" y="10241847"/>
            <a:ext cx="8729927" cy="21120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95" y="8127023"/>
            <a:ext cx="9009674" cy="5067941"/>
          </a:xfrm>
          <a:prstGeom prst="rect">
            <a:avLst/>
          </a:prstGeom>
        </p:spPr>
      </p:pic>
    </p:spTree>
    <p:extLst>
      <p:ext uri="{BB962C8B-B14F-4D97-AF65-F5344CB8AC3E}">
        <p14:creationId xmlns:p14="http://schemas.microsoft.com/office/powerpoint/2010/main" val="31303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71545740"/>
              </p:ext>
            </p:extLst>
          </p:nvPr>
        </p:nvGraphicFramePr>
        <p:xfrm>
          <a:off x="1676400" y="3158880"/>
          <a:ext cx="21024850" cy="10393680"/>
        </p:xfrm>
        <a:graphic>
          <a:graphicData uri="http://schemas.openxmlformats.org/drawingml/2006/table">
            <a:tbl>
              <a:tblPr firstRow="1" bandRow="1">
                <a:tableStyleId>{5DA37D80-6434-44D0-A028-1B22A696006F}</a:tableStyleId>
              </a:tblPr>
              <a:tblGrid>
                <a:gridCol w="10512425">
                  <a:extLst>
                    <a:ext uri="{9D8B030D-6E8A-4147-A177-3AD203B41FA5}">
                      <a16:colId xmlns:a16="http://schemas.microsoft.com/office/drawing/2014/main" val="3604529114"/>
                    </a:ext>
                  </a:extLst>
                </a:gridCol>
                <a:gridCol w="10512425">
                  <a:extLst>
                    <a:ext uri="{9D8B030D-6E8A-4147-A177-3AD203B41FA5}">
                      <a16:colId xmlns:a16="http://schemas.microsoft.com/office/drawing/2014/main" val="4050588530"/>
                    </a:ext>
                  </a:extLst>
                </a:gridCol>
              </a:tblGrid>
              <a:tr h="370840">
                <a:tc>
                  <a:txBody>
                    <a:bodyPr/>
                    <a:lstStyle/>
                    <a:p>
                      <a:r>
                        <a:rPr lang="en-US" sz="5400" dirty="0">
                          <a:solidFill>
                            <a:schemeClr val="tx2"/>
                          </a:solidFill>
                        </a:rPr>
                        <a:t>Telemedicina</a:t>
                      </a:r>
                    </a:p>
                  </a:txBody>
                  <a:tcPr>
                    <a:solidFill>
                      <a:schemeClr val="accent2">
                        <a:lumMod val="20000"/>
                        <a:lumOff val="80000"/>
                      </a:schemeClr>
                    </a:solidFill>
                  </a:tcPr>
                </a:tc>
                <a:tc>
                  <a:txBody>
                    <a:bodyPr/>
                    <a:lstStyle/>
                    <a:p>
                      <a:r>
                        <a:rPr lang="en-US" sz="5400" err="1">
                          <a:solidFill>
                            <a:schemeClr val="tx2"/>
                          </a:solidFill>
                        </a:rPr>
                        <a:t>Telesalud</a:t>
                      </a:r>
                      <a:endParaRPr lang="en-US" sz="5400">
                        <a:solidFill>
                          <a:schemeClr val="tx2"/>
                        </a:solidFill>
                      </a:endParaRPr>
                    </a:p>
                  </a:txBody>
                  <a:tcPr>
                    <a:solidFill>
                      <a:schemeClr val="accent3">
                        <a:lumMod val="20000"/>
                        <a:lumOff val="80000"/>
                      </a:schemeClr>
                    </a:solidFill>
                  </a:tcPr>
                </a:tc>
                <a:extLst>
                  <a:ext uri="{0D108BD9-81ED-4DB2-BD59-A6C34878D82A}">
                    <a16:rowId xmlns:a16="http://schemas.microsoft.com/office/drawing/2014/main" val="2922515370"/>
                  </a:ext>
                </a:extLst>
              </a:tr>
              <a:tr h="370840">
                <a:tc>
                  <a:txBody>
                    <a:bodyPr/>
                    <a:lstStyle/>
                    <a:p>
                      <a:pPr marL="571500" indent="-571500">
                        <a:buFont typeface="Arial" panose="020B0604020202020204" pitchFamily="34" charset="0"/>
                        <a:buChar char="•"/>
                      </a:pPr>
                      <a:r>
                        <a:rPr lang="en-US" sz="4800" dirty="0">
                          <a:solidFill>
                            <a:schemeClr val="tx2"/>
                          </a:solidFill>
                        </a:rPr>
                        <a:t>A menudo se </a:t>
                      </a:r>
                      <a:r>
                        <a:rPr lang="en-US" sz="4800" dirty="0" err="1">
                          <a:solidFill>
                            <a:schemeClr val="tx2"/>
                          </a:solidFill>
                        </a:rPr>
                        <a:t>usa</a:t>
                      </a:r>
                      <a:r>
                        <a:rPr lang="en-US" sz="4800" dirty="0">
                          <a:solidFill>
                            <a:schemeClr val="tx2"/>
                          </a:solidFill>
                        </a:rPr>
                        <a:t> </a:t>
                      </a:r>
                      <a:r>
                        <a:rPr lang="en-US" sz="4800" dirty="0" err="1">
                          <a:solidFill>
                            <a:schemeClr val="tx2"/>
                          </a:solidFill>
                        </a:rPr>
                        <a:t>indistintamente</a:t>
                      </a:r>
                      <a:r>
                        <a:rPr lang="en-US" sz="4800" dirty="0">
                          <a:solidFill>
                            <a:schemeClr val="tx2"/>
                          </a:solidFill>
                        </a:rPr>
                        <a:t> para </a:t>
                      </a:r>
                      <a:r>
                        <a:rPr lang="en-US" sz="4800" dirty="0" err="1">
                          <a:solidFill>
                            <a:schemeClr val="tx2"/>
                          </a:solidFill>
                        </a:rPr>
                        <a:t>referirse</a:t>
                      </a:r>
                      <a:r>
                        <a:rPr lang="en-US" sz="4800" dirty="0">
                          <a:solidFill>
                            <a:schemeClr val="tx2"/>
                          </a:solidFill>
                        </a:rPr>
                        <a:t> a la “</a:t>
                      </a:r>
                      <a:r>
                        <a:rPr lang="en-US" sz="4800" dirty="0" err="1">
                          <a:solidFill>
                            <a:schemeClr val="tx2"/>
                          </a:solidFill>
                        </a:rPr>
                        <a:t>telesalud</a:t>
                      </a:r>
                      <a:r>
                        <a:rPr lang="en-US" sz="4800" dirty="0">
                          <a:solidFill>
                            <a:schemeClr val="tx2"/>
                          </a:solidFill>
                        </a:rPr>
                        <a:t>” </a:t>
                      </a:r>
                    </a:p>
                    <a:p>
                      <a:pPr marL="0" indent="0">
                        <a:buFont typeface="Arial" panose="020B0604020202020204" pitchFamily="34" charset="0"/>
                        <a:buNone/>
                      </a:pPr>
                      <a:endParaRPr lang="en-US" sz="4800" dirty="0">
                        <a:solidFill>
                          <a:schemeClr val="tx2"/>
                        </a:solidFill>
                      </a:endParaRPr>
                    </a:p>
                    <a:p>
                      <a:pPr marL="571500" indent="-571500">
                        <a:buFont typeface="Arial" panose="020B0604020202020204" pitchFamily="34" charset="0"/>
                        <a:buChar char="•"/>
                      </a:pPr>
                      <a:r>
                        <a:rPr lang="en-US" sz="4800" dirty="0">
                          <a:solidFill>
                            <a:schemeClr val="tx2"/>
                          </a:solidFill>
                        </a:rPr>
                        <a:t>Se </a:t>
                      </a:r>
                      <a:r>
                        <a:rPr lang="en-US" sz="4800" dirty="0" err="1">
                          <a:solidFill>
                            <a:schemeClr val="tx2"/>
                          </a:solidFill>
                        </a:rPr>
                        <a:t>enfoca</a:t>
                      </a:r>
                      <a:r>
                        <a:rPr lang="en-US" sz="4800" dirty="0">
                          <a:solidFill>
                            <a:schemeClr val="tx2"/>
                          </a:solidFill>
                        </a:rPr>
                        <a:t> en el </a:t>
                      </a:r>
                      <a:r>
                        <a:rPr lang="en-US" sz="4800" dirty="0" err="1">
                          <a:solidFill>
                            <a:schemeClr val="tx2"/>
                          </a:solidFill>
                        </a:rPr>
                        <a:t>aspecto</a:t>
                      </a:r>
                      <a:r>
                        <a:rPr lang="en-US" sz="4800" dirty="0">
                          <a:solidFill>
                            <a:schemeClr val="tx2"/>
                          </a:solidFill>
                        </a:rPr>
                        <a:t> </a:t>
                      </a:r>
                      <a:r>
                        <a:rPr lang="en-US" sz="4800" dirty="0" err="1">
                          <a:solidFill>
                            <a:schemeClr val="tx2"/>
                          </a:solidFill>
                        </a:rPr>
                        <a:t>clínico</a:t>
                      </a:r>
                      <a:r>
                        <a:rPr lang="en-US" sz="4800" dirty="0">
                          <a:solidFill>
                            <a:schemeClr val="tx2"/>
                          </a:solidFill>
                        </a:rPr>
                        <a:t> del cuidado</a:t>
                      </a:r>
                    </a:p>
                    <a:p>
                      <a:pPr marL="1485671" lvl="1" indent="-571500">
                        <a:buFont typeface="Wingdings" panose="05000000000000000000" pitchFamily="2" charset="2"/>
                        <a:buChar char="ü"/>
                      </a:pPr>
                      <a:r>
                        <a:rPr lang="en-US" sz="4800" dirty="0">
                          <a:solidFill>
                            <a:schemeClr val="tx2"/>
                          </a:solidFill>
                        </a:rPr>
                        <a:t>una cita en video con el pediatra de su niño</a:t>
                      </a:r>
                    </a:p>
                    <a:p>
                      <a:pPr marL="1485671" lvl="1" indent="-571500">
                        <a:buFont typeface="Wingdings" panose="05000000000000000000" pitchFamily="2" charset="2"/>
                        <a:buChar char="ü"/>
                      </a:pPr>
                      <a:r>
                        <a:rPr lang="en-US" sz="4800" dirty="0">
                          <a:solidFill>
                            <a:schemeClr val="tx2"/>
                          </a:solidFill>
                        </a:rPr>
                        <a:t>una sesión de terapia virtual con el </a:t>
                      </a:r>
                      <a:r>
                        <a:rPr lang="en-US" sz="4800" dirty="0" err="1">
                          <a:solidFill>
                            <a:schemeClr val="tx2"/>
                          </a:solidFill>
                        </a:rPr>
                        <a:t>terapista</a:t>
                      </a:r>
                      <a:r>
                        <a:rPr lang="en-US" sz="4800" dirty="0">
                          <a:solidFill>
                            <a:schemeClr val="tx2"/>
                          </a:solidFill>
                        </a:rPr>
                        <a:t> del lenguaje de su </a:t>
                      </a:r>
                      <a:r>
                        <a:rPr lang="en-US" sz="4800" dirty="0" err="1">
                          <a:solidFill>
                            <a:schemeClr val="tx2"/>
                          </a:solidFill>
                        </a:rPr>
                        <a:t>joven</a:t>
                      </a:r>
                      <a:r>
                        <a:rPr lang="en-US" sz="4800" dirty="0">
                          <a:solidFill>
                            <a:schemeClr val="tx2"/>
                          </a:solidFill>
                        </a:rPr>
                        <a:t> </a:t>
                      </a:r>
                      <a:r>
                        <a:rPr lang="en-US" sz="4800" dirty="0" err="1">
                          <a:solidFill>
                            <a:schemeClr val="tx2"/>
                          </a:solidFill>
                        </a:rPr>
                        <a:t>adulto</a:t>
                      </a:r>
                      <a:endParaRPr lang="en-US" sz="4400" dirty="0">
                        <a:solidFill>
                          <a:schemeClr val="tx2"/>
                        </a:solidFill>
                      </a:endParaRPr>
                    </a:p>
                  </a:txBody>
                  <a:tcPr>
                    <a:solidFill>
                      <a:schemeClr val="accent2">
                        <a:lumMod val="20000"/>
                        <a:lumOff val="80000"/>
                      </a:schemeClr>
                    </a:solidFill>
                  </a:tcPr>
                </a:tc>
                <a:tc>
                  <a:txBody>
                    <a:bodyPr/>
                    <a:lstStyle/>
                    <a:p>
                      <a:pPr marL="571500" indent="-571500">
                        <a:buFont typeface="Arial" panose="020B0604020202020204" pitchFamily="34" charset="0"/>
                        <a:buChar char="•"/>
                      </a:pPr>
                      <a:r>
                        <a:rPr lang="en-US" sz="4800" dirty="0">
                          <a:solidFill>
                            <a:schemeClr val="tx2"/>
                          </a:solidFill>
                        </a:rPr>
                        <a:t>Utilizando tecnologías de información y comunicación electrónicas, </a:t>
                      </a:r>
                      <a:r>
                        <a:rPr lang="en-US" sz="4800" baseline="0" dirty="0">
                          <a:solidFill>
                            <a:schemeClr val="tx2"/>
                          </a:solidFill>
                        </a:rPr>
                        <a:t>tales como:</a:t>
                      </a:r>
                    </a:p>
                    <a:p>
                      <a:pPr marL="1485671" lvl="1" indent="-571500">
                        <a:buFont typeface="Wingdings" panose="05000000000000000000" pitchFamily="2" charset="2"/>
                        <a:buChar char="ü"/>
                      </a:pPr>
                      <a:r>
                        <a:rPr lang="en-US" sz="4800" baseline="0" dirty="0">
                          <a:solidFill>
                            <a:schemeClr val="tx2"/>
                          </a:solidFill>
                        </a:rPr>
                        <a:t>Video chat</a:t>
                      </a:r>
                    </a:p>
                    <a:p>
                      <a:pPr marL="1485671" lvl="1" indent="-571500">
                        <a:buFont typeface="Wingdings" panose="05000000000000000000" pitchFamily="2" charset="2"/>
                        <a:buChar char="ü"/>
                      </a:pPr>
                      <a:r>
                        <a:rPr lang="en-US" sz="4800" baseline="0" dirty="0">
                          <a:solidFill>
                            <a:schemeClr val="tx2"/>
                          </a:solidFill>
                        </a:rPr>
                        <a:t>Internet</a:t>
                      </a:r>
                    </a:p>
                    <a:p>
                      <a:pPr marL="1485671" lvl="1" indent="-571500">
                        <a:buFont typeface="Wingdings" panose="05000000000000000000" pitchFamily="2" charset="2"/>
                        <a:buChar char="ü"/>
                      </a:pPr>
                      <a:r>
                        <a:rPr lang="en-US" sz="4800" baseline="0" dirty="0" err="1">
                          <a:solidFill>
                            <a:schemeClr val="tx2"/>
                          </a:solidFill>
                        </a:rPr>
                        <a:t>Wifi</a:t>
                      </a:r>
                      <a:endParaRPr lang="en-US" sz="4800" dirty="0">
                        <a:solidFill>
                          <a:schemeClr val="tx2"/>
                        </a:solidFill>
                      </a:endParaRPr>
                    </a:p>
                    <a:p>
                      <a:pPr marL="571500" indent="-571500">
                        <a:buFont typeface="Arial" panose="020B0604020202020204" pitchFamily="34" charset="0"/>
                        <a:buChar char="•"/>
                      </a:pPr>
                      <a:r>
                        <a:rPr lang="en-US" sz="4800" dirty="0">
                          <a:solidFill>
                            <a:schemeClr val="tx2"/>
                          </a:solidFill>
                        </a:rPr>
                        <a:t>para </a:t>
                      </a:r>
                      <a:r>
                        <a:rPr lang="en-US" sz="4800" dirty="0" err="1">
                          <a:solidFill>
                            <a:schemeClr val="tx2"/>
                          </a:solidFill>
                        </a:rPr>
                        <a:t>apoyar</a:t>
                      </a:r>
                      <a:r>
                        <a:rPr lang="en-US" sz="4800" dirty="0">
                          <a:solidFill>
                            <a:schemeClr val="tx2"/>
                          </a:solidFill>
                        </a:rPr>
                        <a:t> cosas como:</a:t>
                      </a:r>
                    </a:p>
                    <a:p>
                      <a:pPr marL="1485671" lvl="1" indent="-571500">
                        <a:buFont typeface="Wingdings" panose="05000000000000000000" pitchFamily="2" charset="2"/>
                        <a:buChar char="ü"/>
                      </a:pPr>
                      <a:r>
                        <a:rPr lang="en-US" sz="4800" dirty="0">
                          <a:solidFill>
                            <a:schemeClr val="tx2"/>
                          </a:solidFill>
                        </a:rPr>
                        <a:t>cuidado de salud a </a:t>
                      </a:r>
                      <a:r>
                        <a:rPr lang="en-US" sz="4800" dirty="0" err="1">
                          <a:solidFill>
                            <a:schemeClr val="tx2"/>
                          </a:solidFill>
                        </a:rPr>
                        <a:t>larga</a:t>
                      </a:r>
                      <a:r>
                        <a:rPr lang="en-US" sz="4800" dirty="0">
                          <a:solidFill>
                            <a:schemeClr val="tx2"/>
                          </a:solidFill>
                        </a:rPr>
                        <a:t> distancia</a:t>
                      </a:r>
                    </a:p>
                    <a:p>
                      <a:pPr marL="1485671" lvl="1" indent="-571500">
                        <a:buFont typeface="Wingdings" panose="05000000000000000000" pitchFamily="2" charset="2"/>
                        <a:buChar char="ü"/>
                      </a:pPr>
                      <a:r>
                        <a:rPr lang="en-US" sz="4800" dirty="0">
                          <a:solidFill>
                            <a:schemeClr val="tx2"/>
                          </a:solidFill>
                        </a:rPr>
                        <a:t>educación </a:t>
                      </a:r>
                      <a:r>
                        <a:rPr lang="en-US" sz="4800" dirty="0" err="1">
                          <a:solidFill>
                            <a:schemeClr val="tx2"/>
                          </a:solidFill>
                        </a:rPr>
                        <a:t>relacionada</a:t>
                      </a:r>
                      <a:r>
                        <a:rPr lang="en-US" sz="4800" dirty="0">
                          <a:solidFill>
                            <a:schemeClr val="tx2"/>
                          </a:solidFill>
                        </a:rPr>
                        <a:t> con la salud</a:t>
                      </a:r>
                    </a:p>
                    <a:p>
                      <a:pPr marL="1485671" lvl="1" indent="-571500">
                        <a:buFont typeface="Wingdings" panose="05000000000000000000" pitchFamily="2" charset="2"/>
                        <a:buChar char="ü"/>
                      </a:pPr>
                      <a:r>
                        <a:rPr lang="en-US" sz="4800" dirty="0">
                          <a:solidFill>
                            <a:schemeClr val="tx2"/>
                          </a:solidFill>
                        </a:rPr>
                        <a:t>salud pública</a:t>
                      </a:r>
                    </a:p>
                    <a:p>
                      <a:pPr marL="1485671" lvl="1" indent="-571500">
                        <a:buFont typeface="Wingdings" panose="05000000000000000000" pitchFamily="2" charset="2"/>
                        <a:buChar char="ü"/>
                      </a:pPr>
                      <a:r>
                        <a:rPr lang="en-US" sz="4800" dirty="0" err="1">
                          <a:solidFill>
                            <a:schemeClr val="tx2"/>
                          </a:solidFill>
                        </a:rPr>
                        <a:t>administración</a:t>
                      </a:r>
                      <a:r>
                        <a:rPr lang="en-US" sz="4800" dirty="0">
                          <a:solidFill>
                            <a:schemeClr val="tx2"/>
                          </a:solidFill>
                        </a:rPr>
                        <a:t> de la salud</a:t>
                      </a:r>
                    </a:p>
                    <a:p>
                      <a:endParaRPr lang="en-US" sz="4400" dirty="0">
                        <a:solidFill>
                          <a:schemeClr val="tx2"/>
                        </a:solidFill>
                      </a:endParaRPr>
                    </a:p>
                    <a:p>
                      <a:endParaRPr lang="en-US" sz="4400" dirty="0">
                        <a:solidFill>
                          <a:schemeClr val="tx2"/>
                        </a:solidFill>
                      </a:endParaRPr>
                    </a:p>
                  </a:txBody>
                  <a:tcPr>
                    <a:solidFill>
                      <a:schemeClr val="accent3">
                        <a:lumMod val="20000"/>
                        <a:lumOff val="80000"/>
                      </a:schemeClr>
                    </a:solidFill>
                  </a:tcPr>
                </a:tc>
                <a:extLst>
                  <a:ext uri="{0D108BD9-81ED-4DB2-BD59-A6C34878D82A}">
                    <a16:rowId xmlns:a16="http://schemas.microsoft.com/office/drawing/2014/main" val="580328438"/>
                  </a:ext>
                </a:extLst>
              </a:tr>
            </a:tbl>
          </a:graphicData>
        </a:graphic>
      </p:graphicFrame>
      <p:sp>
        <p:nvSpPr>
          <p:cNvPr id="4" name="TextBox 26">
            <a:extLst>
              <a:ext uri="{FF2B5EF4-FFF2-40B4-BE49-F238E27FC236}">
                <a16:creationId xmlns:a16="http://schemas.microsoft.com/office/drawing/2014/main" id="{9209D2EC-0FB7-F74D-84E0-DF637CC244D2}"/>
              </a:ext>
            </a:extLst>
          </p:cNvPr>
          <p:cNvSpPr txBox="1"/>
          <p:nvPr/>
        </p:nvSpPr>
        <p:spPr>
          <a:xfrm>
            <a:off x="479060" y="1036812"/>
            <a:ext cx="22953785" cy="1569660"/>
          </a:xfrm>
          <a:prstGeom prst="rect">
            <a:avLst/>
          </a:prstGeom>
          <a:noFill/>
          <a:ln>
            <a:noFill/>
          </a:ln>
        </p:spPr>
        <p:txBody>
          <a:bodyPr wrap="square" rtlCol="0">
            <a:spAutoFit/>
          </a:bodyPr>
          <a:lstStyle/>
          <a:p>
            <a:pPr algn="ct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¿A qué nos </a:t>
            </a:r>
            <a:r>
              <a:rPr lang="en-US" sz="9600" b="1" dirty="0" err="1">
                <a:solidFill>
                  <a:schemeClr val="accent2">
                    <a:lumMod val="50000"/>
                  </a:schemeClr>
                </a:solidFill>
                <a:latin typeface="Muli" pitchFamily="2" charset="77"/>
                <a:ea typeface="Roboto Medium" panose="02000000000000000000" pitchFamily="2" charset="0"/>
                <a:cs typeface="Lato Light" panose="020F0502020204030203" pitchFamily="34" charset="0"/>
              </a:rPr>
              <a:t>referimos</a:t>
            </a: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 cuando </a:t>
            </a:r>
            <a:r>
              <a:rPr lang="en-US" sz="9600" b="1" dirty="0" err="1">
                <a:solidFill>
                  <a:schemeClr val="accent2">
                    <a:lumMod val="50000"/>
                  </a:schemeClr>
                </a:solidFill>
                <a:latin typeface="Muli" pitchFamily="2" charset="77"/>
                <a:ea typeface="Roboto Medium" panose="02000000000000000000" pitchFamily="2" charset="0"/>
                <a:cs typeface="Lato Light" panose="020F0502020204030203" pitchFamily="34" charset="0"/>
              </a:rPr>
              <a:t>decimos</a:t>
            </a: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a:t>
            </a:r>
          </a:p>
        </p:txBody>
      </p:sp>
    </p:spTree>
    <p:extLst>
      <p:ext uri="{BB962C8B-B14F-4D97-AF65-F5344CB8AC3E}">
        <p14:creationId xmlns:p14="http://schemas.microsoft.com/office/powerpoint/2010/main" val="53742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6">
            <a:extLst>
              <a:ext uri="{FF2B5EF4-FFF2-40B4-BE49-F238E27FC236}">
                <a16:creationId xmlns:a16="http://schemas.microsoft.com/office/drawing/2014/main" id="{9209D2EC-0FB7-F74D-84E0-DF637CC244D2}"/>
              </a:ext>
            </a:extLst>
          </p:cNvPr>
          <p:cNvSpPr txBox="1"/>
          <p:nvPr/>
        </p:nvSpPr>
        <p:spPr>
          <a:xfrm>
            <a:off x="0" y="835538"/>
            <a:ext cx="23615725" cy="3046988"/>
          </a:xfrm>
          <a:prstGeom prst="rect">
            <a:avLst/>
          </a:prstGeom>
          <a:noFill/>
          <a:ln>
            <a:noFill/>
          </a:ln>
        </p:spPr>
        <p:txBody>
          <a:bodyPr wrap="square" rtlCol="0">
            <a:spAutoFit/>
          </a:bodyPr>
          <a:lstStyle/>
          <a:p>
            <a:pPr algn="ctr"/>
            <a:r>
              <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rPr>
              <a:t>Otros Nombres para una Cita de Telemedicina</a:t>
            </a:r>
          </a:p>
          <a:p>
            <a:pPr algn="ctr"/>
            <a:endParaRPr lang="en-US" sz="9600" b="1" dirty="0">
              <a:solidFill>
                <a:schemeClr val="accent2">
                  <a:lumMod val="50000"/>
                </a:schemeClr>
              </a:solidFill>
              <a:latin typeface="Muli" pitchFamily="2" charset="77"/>
              <a:ea typeface="Roboto Medium" panose="02000000000000000000" pitchFamily="2" charset="0"/>
              <a:cs typeface="Lato Light" panose="020F0502020204030203" pitchFamily="34" charset="0"/>
            </a:endParaRPr>
          </a:p>
        </p:txBody>
      </p:sp>
      <p:sp>
        <p:nvSpPr>
          <p:cNvPr id="4" name="Rectangle 3"/>
          <p:cNvSpPr/>
          <p:nvPr/>
        </p:nvSpPr>
        <p:spPr>
          <a:xfrm>
            <a:off x="735486" y="4562016"/>
            <a:ext cx="8393724" cy="7478970"/>
          </a:xfrm>
          <a:prstGeom prst="rect">
            <a:avLst/>
          </a:prstGeom>
        </p:spPr>
        <p:txBody>
          <a:bodyPr wrap="square">
            <a:spAutoFit/>
          </a:bodyPr>
          <a:lstStyle/>
          <a:p>
            <a:pPr marL="571500" indent="-571500">
              <a:buFont typeface="Arial" panose="020B0604020202020204" pitchFamily="34" charset="0"/>
              <a:buChar char="•"/>
            </a:pPr>
            <a:r>
              <a:rPr lang="en-US" sz="6000" dirty="0" err="1">
                <a:solidFill>
                  <a:schemeClr val="tx2"/>
                </a:solidFill>
                <a:latin typeface="Muli" pitchFamily="2" charset="77"/>
                <a:ea typeface="Roboto Medium" panose="02000000000000000000" pitchFamily="2" charset="0"/>
                <a:cs typeface="Lato Light" panose="020F0502020204030203" pitchFamily="34" charset="0"/>
              </a:rPr>
              <a:t>Consultas</a:t>
            </a:r>
            <a:r>
              <a:rPr lang="en-US" sz="6000" dirty="0">
                <a:solidFill>
                  <a:schemeClr val="tx2"/>
                </a:solidFill>
                <a:latin typeface="Muli" pitchFamily="2" charset="77"/>
                <a:ea typeface="Roboto Medium" panose="02000000000000000000" pitchFamily="2" charset="0"/>
                <a:cs typeface="Lato Light" panose="020F0502020204030203" pitchFamily="34" charset="0"/>
              </a:rPr>
              <a:t> Electrónicas (E-Consults)</a:t>
            </a:r>
          </a:p>
          <a:p>
            <a:pPr marL="571500" indent="-571500">
              <a:buFont typeface="Arial" panose="020B0604020202020204" pitchFamily="34" charset="0"/>
              <a:buChar char="•"/>
            </a:pPr>
            <a:r>
              <a:rPr lang="en-US" sz="6000" dirty="0" err="1">
                <a:solidFill>
                  <a:schemeClr val="tx2"/>
                </a:solidFill>
                <a:latin typeface="Muli" pitchFamily="2" charset="77"/>
                <a:ea typeface="Roboto Medium" panose="02000000000000000000" pitchFamily="2" charset="0"/>
                <a:cs typeface="Lato Light" panose="020F0502020204030203" pitchFamily="34" charset="0"/>
              </a:rPr>
              <a:t>Visitas</a:t>
            </a:r>
            <a:r>
              <a:rPr lang="en-US" sz="6000" dirty="0">
                <a:solidFill>
                  <a:schemeClr val="tx2"/>
                </a:solidFill>
                <a:latin typeface="Muli" pitchFamily="2" charset="77"/>
                <a:ea typeface="Roboto Medium" panose="02000000000000000000" pitchFamily="2" charset="0"/>
                <a:cs typeface="Lato Light" panose="020F0502020204030203" pitchFamily="34" charset="0"/>
              </a:rPr>
              <a:t> </a:t>
            </a:r>
            <a:r>
              <a:rPr lang="en-US" sz="6000" dirty="0" err="1">
                <a:solidFill>
                  <a:schemeClr val="tx2"/>
                </a:solidFill>
                <a:latin typeface="Muli" pitchFamily="2" charset="77"/>
                <a:ea typeface="Roboto Medium" panose="02000000000000000000" pitchFamily="2" charset="0"/>
                <a:cs typeface="Lato Light" panose="020F0502020204030203" pitchFamily="34" charset="0"/>
              </a:rPr>
              <a:t>Electrónicas</a:t>
            </a:r>
            <a:r>
              <a:rPr lang="en-US" sz="6000" dirty="0">
                <a:solidFill>
                  <a:schemeClr val="tx2"/>
                </a:solidFill>
                <a:latin typeface="Muli" pitchFamily="2" charset="77"/>
                <a:ea typeface="Roboto Medium" panose="02000000000000000000" pitchFamily="2" charset="0"/>
                <a:cs typeface="Lato Light" panose="020F0502020204030203" pitchFamily="34" charset="0"/>
              </a:rPr>
              <a:t> </a:t>
            </a:r>
            <a:r>
              <a:rPr lang="en-US" sz="6000" dirty="0" smtClean="0">
                <a:solidFill>
                  <a:schemeClr val="tx2"/>
                </a:solidFill>
                <a:latin typeface="Muli" pitchFamily="2" charset="77"/>
                <a:ea typeface="Roboto Medium" panose="02000000000000000000" pitchFamily="2" charset="0"/>
                <a:cs typeface="Lato Light" panose="020F0502020204030203" pitchFamily="34" charset="0"/>
              </a:rPr>
              <a:t/>
            </a:r>
            <a:br>
              <a:rPr lang="en-US" sz="6000" dirty="0" smtClean="0">
                <a:solidFill>
                  <a:schemeClr val="tx2"/>
                </a:solidFill>
                <a:latin typeface="Muli" pitchFamily="2" charset="77"/>
                <a:ea typeface="Roboto Medium" panose="02000000000000000000" pitchFamily="2" charset="0"/>
                <a:cs typeface="Lato Light" panose="020F0502020204030203" pitchFamily="34" charset="0"/>
              </a:rPr>
            </a:br>
            <a:r>
              <a:rPr lang="en-US" sz="6000" dirty="0" smtClean="0">
                <a:solidFill>
                  <a:schemeClr val="tx2"/>
                </a:solidFill>
                <a:latin typeface="Muli" pitchFamily="2" charset="77"/>
                <a:ea typeface="Roboto Medium" panose="02000000000000000000" pitchFamily="2" charset="0"/>
                <a:cs typeface="Lato Light" panose="020F0502020204030203" pitchFamily="34" charset="0"/>
              </a:rPr>
              <a:t>(</a:t>
            </a:r>
            <a:r>
              <a:rPr lang="en-US" sz="6000" dirty="0">
                <a:solidFill>
                  <a:schemeClr val="tx2"/>
                </a:solidFill>
                <a:latin typeface="Muli" pitchFamily="2" charset="77"/>
                <a:ea typeface="Roboto Medium" panose="02000000000000000000" pitchFamily="2" charset="0"/>
                <a:cs typeface="Lato Light" panose="020F0502020204030203" pitchFamily="34" charset="0"/>
              </a:rPr>
              <a:t>E-visits)</a:t>
            </a:r>
          </a:p>
          <a:p>
            <a:pPr marL="571500" indent="-571500">
              <a:buFont typeface="Arial" panose="020B0604020202020204" pitchFamily="34" charset="0"/>
              <a:buChar char="•"/>
            </a:pPr>
            <a:r>
              <a:rPr lang="en-US" sz="6000" dirty="0" err="1">
                <a:solidFill>
                  <a:schemeClr val="tx2"/>
                </a:solidFill>
                <a:latin typeface="Muli" pitchFamily="2" charset="77"/>
                <a:ea typeface="Roboto Medium" panose="02000000000000000000" pitchFamily="2" charset="0"/>
                <a:cs typeface="Lato Light" panose="020F0502020204030203" pitchFamily="34" charset="0"/>
              </a:rPr>
              <a:t>Visitas</a:t>
            </a:r>
            <a:r>
              <a:rPr lang="en-US" sz="6000" dirty="0">
                <a:solidFill>
                  <a:schemeClr val="tx2"/>
                </a:solidFill>
                <a:latin typeface="Muli" pitchFamily="2" charset="77"/>
                <a:ea typeface="Roboto Medium" panose="02000000000000000000" pitchFamily="2" charset="0"/>
                <a:cs typeface="Lato Light" panose="020F0502020204030203" pitchFamily="34" charset="0"/>
              </a:rPr>
              <a:t> </a:t>
            </a:r>
            <a:r>
              <a:rPr lang="en-US" sz="6000" dirty="0" err="1">
                <a:solidFill>
                  <a:schemeClr val="tx2"/>
                </a:solidFill>
                <a:latin typeface="Muli" pitchFamily="2" charset="77"/>
                <a:ea typeface="Roboto Medium" panose="02000000000000000000" pitchFamily="2" charset="0"/>
                <a:cs typeface="Lato Light" panose="020F0502020204030203" pitchFamily="34" charset="0"/>
              </a:rPr>
              <a:t>Virtuales</a:t>
            </a:r>
            <a:endParaRPr lang="en-US" sz="6000" dirty="0">
              <a:solidFill>
                <a:schemeClr val="tx2"/>
              </a:solidFill>
              <a:latin typeface="Muli" pitchFamily="2" charset="77"/>
              <a:ea typeface="Roboto Medium" panose="02000000000000000000" pitchFamily="2" charset="0"/>
              <a:cs typeface="Lato Light" panose="020F0502020204030203" pitchFamily="34" charset="0"/>
            </a:endParaRPr>
          </a:p>
          <a:p>
            <a:pPr marL="571500" indent="-571500">
              <a:buFont typeface="Arial" panose="020B0604020202020204" pitchFamily="34" charset="0"/>
              <a:buChar char="•"/>
            </a:pPr>
            <a:r>
              <a:rPr lang="en-US" sz="6000" dirty="0" err="1">
                <a:solidFill>
                  <a:schemeClr val="tx2"/>
                </a:solidFill>
                <a:latin typeface="Muli" pitchFamily="2" charset="77"/>
                <a:ea typeface="Roboto Medium" panose="02000000000000000000" pitchFamily="2" charset="0"/>
                <a:cs typeface="Lato Light" panose="020F0502020204030203" pitchFamily="34" charset="0"/>
              </a:rPr>
              <a:t>TeleCuidado</a:t>
            </a:r>
            <a:endParaRPr lang="en-US" sz="6000" dirty="0">
              <a:solidFill>
                <a:schemeClr val="tx2"/>
              </a:solidFill>
              <a:latin typeface="Muli" pitchFamily="2" charset="77"/>
              <a:ea typeface="Roboto Medium" panose="02000000000000000000" pitchFamily="2" charset="0"/>
              <a:cs typeface="Lato Light" panose="020F0502020204030203" pitchFamily="34" charset="0"/>
            </a:endParaRPr>
          </a:p>
          <a:p>
            <a:pPr marL="571500" indent="-571500">
              <a:buFont typeface="Arial" panose="020B0604020202020204" pitchFamily="34" charset="0"/>
              <a:buChar char="•"/>
            </a:pPr>
            <a:r>
              <a:rPr lang="en-US" sz="6000" dirty="0" err="1">
                <a:solidFill>
                  <a:schemeClr val="tx2"/>
                </a:solidFill>
                <a:latin typeface="Muli" pitchFamily="2" charset="77"/>
                <a:ea typeface="Roboto Medium" panose="02000000000000000000" pitchFamily="2" charset="0"/>
                <a:cs typeface="Lato Light" panose="020F0502020204030203" pitchFamily="34" charset="0"/>
              </a:rPr>
              <a:t>TeleSalud</a:t>
            </a:r>
            <a:endParaRPr lang="en-US" sz="6000" dirty="0">
              <a:solidFill>
                <a:schemeClr val="tx2"/>
              </a:solidFill>
              <a:latin typeface="Muli" pitchFamily="2" charset="77"/>
              <a:ea typeface="Roboto Medium" panose="02000000000000000000" pitchFamily="2" charset="0"/>
              <a:cs typeface="Lato Light" panose="020F0502020204030203" pitchFamily="34" charset="0"/>
            </a:endParaRPr>
          </a:p>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Cuidado Virtual</a:t>
            </a:r>
          </a:p>
        </p:txBody>
      </p:sp>
      <p:sp>
        <p:nvSpPr>
          <p:cNvPr id="5" name="Rectangle 4"/>
          <p:cNvSpPr/>
          <p:nvPr/>
        </p:nvSpPr>
        <p:spPr>
          <a:xfrm>
            <a:off x="15778695" y="4562016"/>
            <a:ext cx="8465648" cy="4708981"/>
          </a:xfrm>
          <a:prstGeom prst="rect">
            <a:avLst/>
          </a:prstGeom>
        </p:spPr>
        <p:txBody>
          <a:bodyPr wrap="square">
            <a:spAutoFit/>
          </a:bodyPr>
          <a:lstStyle/>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Salud Móvil (</a:t>
            </a:r>
            <a:r>
              <a:rPr lang="en-US" sz="6000" dirty="0" err="1">
                <a:solidFill>
                  <a:schemeClr val="tx2"/>
                </a:solidFill>
                <a:latin typeface="Muli" pitchFamily="2" charset="77"/>
                <a:ea typeface="Roboto Medium" panose="02000000000000000000" pitchFamily="2" charset="0"/>
                <a:cs typeface="Lato Light" panose="020F0502020204030203" pitchFamily="34" charset="0"/>
              </a:rPr>
              <a:t>mHealth</a:t>
            </a:r>
            <a:r>
              <a:rPr lang="en-US" sz="6000" dirty="0">
                <a:solidFill>
                  <a:schemeClr val="tx2"/>
                </a:solidFill>
                <a:latin typeface="Muli" pitchFamily="2" charset="77"/>
                <a:ea typeface="Roboto Medium" panose="02000000000000000000" pitchFamily="2" charset="0"/>
                <a:cs typeface="Lato Light" panose="020F0502020204030203" pitchFamily="34" charset="0"/>
              </a:rPr>
              <a:t>)</a:t>
            </a:r>
          </a:p>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Cuidado de Salud Virtual</a:t>
            </a:r>
          </a:p>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Visita en Línea</a:t>
            </a:r>
          </a:p>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Visita por Video</a:t>
            </a:r>
          </a:p>
          <a:p>
            <a:pPr marL="571500" indent="-571500">
              <a:buFont typeface="Arial" panose="020B0604020202020204" pitchFamily="34" charset="0"/>
              <a:buChar char="•"/>
            </a:pPr>
            <a:r>
              <a:rPr lang="en-US" sz="6000" dirty="0">
                <a:solidFill>
                  <a:schemeClr val="tx2"/>
                </a:solidFill>
                <a:latin typeface="Muli" pitchFamily="2" charset="77"/>
                <a:ea typeface="Roboto Medium" panose="02000000000000000000" pitchFamily="2" charset="0"/>
                <a:cs typeface="Lato Light" panose="020F0502020204030203" pitchFamily="34" charset="0"/>
              </a:rPr>
              <a:t>Visita por Teléfono</a:t>
            </a:r>
          </a:p>
        </p:txBody>
      </p:sp>
      <p:pic>
        <p:nvPicPr>
          <p:cNvPr id="6" name="Picture 5" descr="Virtual Visits: &lt;strong&gt;Telehealth&lt;/strong&gt; and Older Adults | Nationa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508" y="6041391"/>
            <a:ext cx="5896708" cy="4024737"/>
          </a:xfrm>
          <a:prstGeom prst="rect">
            <a:avLst/>
          </a:prstGeom>
        </p:spPr>
      </p:pic>
    </p:spTree>
    <p:extLst>
      <p:ext uri="{BB962C8B-B14F-4D97-AF65-F5344CB8AC3E}">
        <p14:creationId xmlns:p14="http://schemas.microsoft.com/office/powerpoint/2010/main" val="206874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7C1C8A68-922D-874B-B66C-D088F807314F}"/>
              </a:ext>
            </a:extLst>
          </p:cNvPr>
          <p:cNvSpPr txBox="1"/>
          <p:nvPr/>
        </p:nvSpPr>
        <p:spPr>
          <a:xfrm>
            <a:off x="3132138" y="7529513"/>
            <a:ext cx="18173700" cy="3770312"/>
          </a:xfrm>
          <a:prstGeom prst="rect">
            <a:avLst/>
          </a:prstGeom>
          <a:noFill/>
          <a:ln>
            <a:noFill/>
          </a:ln>
        </p:spPr>
        <p:txBody>
          <a:bodyPr>
            <a:spAutoFit/>
          </a:bodyPr>
          <a:lstStyle/>
          <a:p>
            <a:pPr algn="r" defTabSz="1828434" eaLnBrk="1" fontAlgn="auto" hangingPunct="1">
              <a:spcBef>
                <a:spcPts val="0"/>
              </a:spcBef>
              <a:spcAft>
                <a:spcPts val="0"/>
              </a:spcAft>
              <a:defRPr/>
            </a:pPr>
            <a:r>
              <a:rPr lang="en-US" sz="23900" b="1" spc="300" dirty="0">
                <a:solidFill>
                  <a:schemeClr val="tx2"/>
                </a:solidFill>
                <a:latin typeface="Muli" pitchFamily="2" charset="77"/>
                <a:ea typeface="Roboto" panose="02000000000000000000" pitchFamily="2" charset="0"/>
                <a:cs typeface="Lato" panose="020F0502020204030203" pitchFamily="34" charset="0"/>
              </a:rPr>
              <a:t>Conectado?</a:t>
            </a:r>
          </a:p>
        </p:txBody>
      </p:sp>
      <p:sp>
        <p:nvSpPr>
          <p:cNvPr id="22" name="TextBox 6">
            <a:extLst>
              <a:ext uri="{FF2B5EF4-FFF2-40B4-BE49-F238E27FC236}">
                <a16:creationId xmlns:a16="http://schemas.microsoft.com/office/drawing/2014/main" id="{B573ECC2-AD72-E14E-A108-3F23FC2A27E5}"/>
              </a:ext>
            </a:extLst>
          </p:cNvPr>
          <p:cNvSpPr txBox="1"/>
          <p:nvPr/>
        </p:nvSpPr>
        <p:spPr>
          <a:xfrm>
            <a:off x="18311813" y="11450638"/>
            <a:ext cx="185737" cy="522287"/>
          </a:xfrm>
          <a:prstGeom prst="rect">
            <a:avLst/>
          </a:prstGeom>
          <a:noFill/>
        </p:spPr>
        <p:txBody>
          <a:bodyPr wrap="none">
            <a:spAutoFit/>
          </a:bodyPr>
          <a:lstStyle/>
          <a:p>
            <a:pPr algn="ctr" defTabSz="1828434" eaLnBrk="1" fontAlgn="auto" hangingPunct="1">
              <a:spcBef>
                <a:spcPts val="0"/>
              </a:spcBef>
              <a:spcAft>
                <a:spcPts val="0"/>
              </a:spcAft>
              <a:defRPr/>
            </a:pPr>
            <a:endParaRPr lang="en-US" sz="2800" b="1" spc="300">
              <a:solidFill>
                <a:schemeClr val="bg1"/>
              </a:solidFill>
              <a:latin typeface="Muli" pitchFamily="2" charset="77"/>
              <a:ea typeface="Roboto Medium" panose="02000000000000000000" pitchFamily="2" charset="0"/>
              <a:cs typeface="Lato" panose="020F0502020204030203" pitchFamily="34" charset="0"/>
            </a:endParaRPr>
          </a:p>
        </p:txBody>
      </p:sp>
      <p:sp>
        <p:nvSpPr>
          <p:cNvPr id="24" name="Elipse 23">
            <a:extLst>
              <a:ext uri="{FF2B5EF4-FFF2-40B4-BE49-F238E27FC236}">
                <a16:creationId xmlns:a16="http://schemas.microsoft.com/office/drawing/2014/main" id="{A23E5D1E-C4BA-0D43-A379-211C37A5200D}"/>
              </a:ext>
            </a:extLst>
          </p:cNvPr>
          <p:cNvSpPr/>
          <p:nvPr/>
        </p:nvSpPr>
        <p:spPr>
          <a:xfrm>
            <a:off x="21220113" y="10263188"/>
            <a:ext cx="4706937" cy="47069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s-MX"/>
          </a:p>
        </p:txBody>
      </p:sp>
      <p:sp>
        <p:nvSpPr>
          <p:cNvPr id="15" name="TextBox 6">
            <a:extLst>
              <a:ext uri="{FF2B5EF4-FFF2-40B4-BE49-F238E27FC236}">
                <a16:creationId xmlns:a16="http://schemas.microsoft.com/office/drawing/2014/main" id="{1940E1C9-69B8-6F4E-BC79-2D3B6BB4E6A0}"/>
              </a:ext>
            </a:extLst>
          </p:cNvPr>
          <p:cNvSpPr txBox="1"/>
          <p:nvPr/>
        </p:nvSpPr>
        <p:spPr>
          <a:xfrm>
            <a:off x="4392079" y="7134225"/>
            <a:ext cx="4942956" cy="1200329"/>
          </a:xfrm>
          <a:prstGeom prst="rect">
            <a:avLst/>
          </a:prstGeom>
          <a:noFill/>
        </p:spPr>
        <p:txBody>
          <a:bodyPr wrap="none">
            <a:spAutoFit/>
          </a:bodyPr>
          <a:lstStyle/>
          <a:p>
            <a:pPr algn="ctr" defTabSz="1828434" eaLnBrk="1" fontAlgn="auto" hangingPunct="1">
              <a:spcBef>
                <a:spcPts val="0"/>
              </a:spcBef>
              <a:spcAft>
                <a:spcPts val="0"/>
              </a:spcAft>
              <a:defRPr/>
            </a:pPr>
            <a:r>
              <a:rPr lang="en-US" sz="7200" b="1" spc="300" dirty="0">
                <a:solidFill>
                  <a:schemeClr val="tx2"/>
                </a:solidFill>
                <a:latin typeface="Muli" pitchFamily="2" charset="77"/>
                <a:ea typeface="Roboto Medium" panose="02000000000000000000" pitchFamily="2" charset="0"/>
                <a:cs typeface="Lato" panose="020F0502020204030203" pitchFamily="34" charset="0"/>
              </a:rPr>
              <a:t>¿Está usted</a:t>
            </a:r>
          </a:p>
        </p:txBody>
      </p:sp>
      <p:sp>
        <p:nvSpPr>
          <p:cNvPr id="14" name="TextBox 6">
            <a:extLst>
              <a:ext uri="{FF2B5EF4-FFF2-40B4-BE49-F238E27FC236}">
                <a16:creationId xmlns:a16="http://schemas.microsoft.com/office/drawing/2014/main" id="{B3F49A27-3A28-3442-9062-179DBA3DAE2A}"/>
              </a:ext>
            </a:extLst>
          </p:cNvPr>
          <p:cNvSpPr txBox="1"/>
          <p:nvPr/>
        </p:nvSpPr>
        <p:spPr>
          <a:xfrm>
            <a:off x="1138942" y="12616656"/>
            <a:ext cx="19138829" cy="830997"/>
          </a:xfrm>
          <a:prstGeom prst="rect">
            <a:avLst/>
          </a:prstGeom>
          <a:noFill/>
        </p:spPr>
        <p:txBody>
          <a:bodyPr wrap="none">
            <a:spAutoFit/>
          </a:bodyPr>
          <a:lstStyle/>
          <a:p>
            <a:pPr algn="ctr" defTabSz="1828434" eaLnBrk="1" fontAlgn="auto" hangingPunct="1">
              <a:spcBef>
                <a:spcPts val="0"/>
              </a:spcBef>
              <a:spcAft>
                <a:spcPts val="0"/>
              </a:spcAft>
              <a:defRPr/>
            </a:pPr>
            <a:r>
              <a:rPr lang="en-US" sz="4800" b="1" spc="300" dirty="0">
                <a:solidFill>
                  <a:schemeClr val="tx2"/>
                </a:solidFill>
                <a:latin typeface="Muli" pitchFamily="2" charset="77"/>
              </a:rPr>
              <a:t>Información Esencial para una Experiencia Centrada en la Familia</a:t>
            </a:r>
          </a:p>
        </p:txBody>
      </p:sp>
      <p:sp>
        <p:nvSpPr>
          <p:cNvPr id="16" name="TextBox 5">
            <a:extLst>
              <a:ext uri="{FF2B5EF4-FFF2-40B4-BE49-F238E27FC236}">
                <a16:creationId xmlns:a16="http://schemas.microsoft.com/office/drawing/2014/main" id="{9A604DF3-7159-9845-8821-5DDE3ED4DFEF}"/>
              </a:ext>
            </a:extLst>
          </p:cNvPr>
          <p:cNvSpPr txBox="1"/>
          <p:nvPr/>
        </p:nvSpPr>
        <p:spPr>
          <a:xfrm>
            <a:off x="21566188" y="10331450"/>
            <a:ext cx="2651125" cy="3770313"/>
          </a:xfrm>
          <a:prstGeom prst="rect">
            <a:avLst/>
          </a:prstGeom>
          <a:noFill/>
          <a:ln>
            <a:noFill/>
          </a:ln>
        </p:spPr>
        <p:txBody>
          <a:bodyPr>
            <a:spAutoFit/>
          </a:bodyPr>
          <a:lstStyle/>
          <a:p>
            <a:pPr algn="r" defTabSz="1828434" eaLnBrk="1" fontAlgn="auto" hangingPunct="1">
              <a:spcBef>
                <a:spcPts val="0"/>
              </a:spcBef>
              <a:spcAft>
                <a:spcPts val="0"/>
              </a:spcAft>
              <a:defRPr/>
            </a:pPr>
            <a:r>
              <a:rPr lang="en-US" sz="23900" b="1" spc="300" dirty="0">
                <a:solidFill>
                  <a:schemeClr val="bg1"/>
                </a:solidFill>
                <a:latin typeface="Muli" pitchFamily="2" charset="77"/>
                <a:ea typeface="Roboto" panose="02000000000000000000" pitchFamily="2" charset="0"/>
                <a:cs typeface="Lato" panose="020F0502020204030203" pitchFamily="34" charset="0"/>
              </a:rPr>
              <a:t>1</a:t>
            </a:r>
          </a:p>
        </p:txBody>
      </p:sp>
      <p:pic>
        <p:nvPicPr>
          <p:cNvPr id="13" name="Picture 12">
            <a:extLst>
              <a:ext uri="{FF2B5EF4-FFF2-40B4-BE49-F238E27FC236}">
                <a16:creationId xmlns:a16="http://schemas.microsoft.com/office/drawing/2014/main" id="{867706C2-63DF-F84A-BAC2-5F135B77F798}"/>
              </a:ext>
            </a:extLst>
          </p:cNvPr>
          <p:cNvPicPr>
            <a:picLocks noChangeAspect="1"/>
          </p:cNvPicPr>
          <p:nvPr/>
        </p:nvPicPr>
        <p:blipFill rotWithShape="1">
          <a:blip r:embed="rId3">
            <a:extLst>
              <a:ext uri="{28A0092B-C50C-407E-A947-70E740481C1C}">
                <a14:useLocalDpi xmlns:a14="http://schemas.microsoft.com/office/drawing/2010/main" val="0"/>
              </a:ext>
            </a:extLst>
          </a:blip>
          <a:srcRect t="7162" b="19340"/>
          <a:stretch/>
        </p:blipFill>
        <p:spPr>
          <a:xfrm>
            <a:off x="7543800" y="22596"/>
            <a:ext cx="17011184" cy="2622240"/>
          </a:xfrm>
          <a:prstGeom prst="rect">
            <a:avLst/>
          </a:prstGeom>
        </p:spPr>
      </p:pic>
      <p:sp>
        <p:nvSpPr>
          <p:cNvPr id="17" name="Elipse 8">
            <a:extLst>
              <a:ext uri="{FF2B5EF4-FFF2-40B4-BE49-F238E27FC236}">
                <a16:creationId xmlns:a16="http://schemas.microsoft.com/office/drawing/2014/main" id="{4E2D2F9D-9AB0-B349-A6F9-911DF69CBC0F}"/>
              </a:ext>
            </a:extLst>
          </p:cNvPr>
          <p:cNvSpPr/>
          <p:nvPr/>
        </p:nvSpPr>
        <p:spPr>
          <a:xfrm>
            <a:off x="-1478381" y="-4189088"/>
            <a:ext cx="9491044" cy="978969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2">
                  <a:lumMod val="20000"/>
                  <a:lumOff val="80000"/>
                </a:schemeClr>
              </a:solidFill>
            </a:endParaRPr>
          </a:p>
        </p:txBody>
      </p:sp>
      <p:sp>
        <p:nvSpPr>
          <p:cNvPr id="18" name="TextBox 6">
            <a:extLst>
              <a:ext uri="{FF2B5EF4-FFF2-40B4-BE49-F238E27FC236}">
                <a16:creationId xmlns:a16="http://schemas.microsoft.com/office/drawing/2014/main" id="{B0A19678-D6CE-E04C-9A77-0A2FC43499E9}"/>
              </a:ext>
            </a:extLst>
          </p:cNvPr>
          <p:cNvSpPr txBox="1"/>
          <p:nvPr/>
        </p:nvSpPr>
        <p:spPr>
          <a:xfrm>
            <a:off x="10391566" y="3126812"/>
            <a:ext cx="11048216" cy="2123658"/>
          </a:xfrm>
          <a:prstGeom prst="rect">
            <a:avLst/>
          </a:prstGeom>
          <a:noFill/>
        </p:spPr>
        <p:txBody>
          <a:bodyPr wrap="none" rtlCol="0">
            <a:spAutoFit/>
          </a:bodyPr>
          <a:lstStyle/>
          <a:p>
            <a:pPr algn="ctr"/>
            <a:r>
              <a:rPr lang="en-US" sz="6600" b="1" spc="300" dirty="0">
                <a:solidFill>
                  <a:schemeClr val="tx2"/>
                </a:solidFill>
                <a:latin typeface="Muli" pitchFamily="2" charset="77"/>
                <a:ea typeface="Roboto Medium" panose="02000000000000000000" pitchFamily="2" charset="0"/>
                <a:cs typeface="Lato" panose="020F0502020204030203" pitchFamily="34" charset="0"/>
              </a:rPr>
              <a:t>Los Aspectos </a:t>
            </a:r>
            <a:r>
              <a:rPr lang="en-US" sz="6600" b="1" spc="300" dirty="0" err="1">
                <a:solidFill>
                  <a:schemeClr val="tx2"/>
                </a:solidFill>
                <a:latin typeface="Muli" pitchFamily="2" charset="77"/>
                <a:ea typeface="Roboto Medium" panose="02000000000000000000" pitchFamily="2" charset="0"/>
                <a:cs typeface="Lato" panose="020F0502020204030203" pitchFamily="34" charset="0"/>
              </a:rPr>
              <a:t>Principales</a:t>
            </a:r>
            <a:r>
              <a:rPr lang="en-US" sz="6600" b="1" spc="300" dirty="0">
                <a:solidFill>
                  <a:schemeClr val="tx2"/>
                </a:solidFill>
                <a:latin typeface="Muli" pitchFamily="2" charset="77"/>
                <a:ea typeface="Roboto Medium" panose="02000000000000000000" pitchFamily="2" charset="0"/>
                <a:cs typeface="Lato" panose="020F0502020204030203" pitchFamily="34" charset="0"/>
              </a:rPr>
              <a:t> </a:t>
            </a:r>
            <a:r>
              <a:rPr lang="en-US" sz="6600" b="1" spc="300" dirty="0" smtClean="0">
                <a:solidFill>
                  <a:schemeClr val="tx2"/>
                </a:solidFill>
                <a:latin typeface="Muli" pitchFamily="2" charset="77"/>
                <a:ea typeface="Roboto Medium" panose="02000000000000000000" pitchFamily="2" charset="0"/>
                <a:cs typeface="Lato" panose="020F0502020204030203" pitchFamily="34" charset="0"/>
              </a:rPr>
              <a:t/>
            </a:r>
            <a:br>
              <a:rPr lang="en-US" sz="6600" b="1" spc="300" dirty="0" smtClean="0">
                <a:solidFill>
                  <a:schemeClr val="tx2"/>
                </a:solidFill>
                <a:latin typeface="Muli" pitchFamily="2" charset="77"/>
                <a:ea typeface="Roboto Medium" panose="02000000000000000000" pitchFamily="2" charset="0"/>
                <a:cs typeface="Lato" panose="020F0502020204030203" pitchFamily="34" charset="0"/>
              </a:rPr>
            </a:br>
            <a:r>
              <a:rPr lang="en-US" sz="6600" b="1" spc="300" dirty="0" smtClean="0">
                <a:solidFill>
                  <a:schemeClr val="tx2"/>
                </a:solidFill>
                <a:latin typeface="Muli" pitchFamily="2" charset="77"/>
                <a:ea typeface="Roboto Medium" panose="02000000000000000000" pitchFamily="2" charset="0"/>
                <a:cs typeface="Lato" panose="020F0502020204030203" pitchFamily="34" charset="0"/>
              </a:rPr>
              <a:t>de </a:t>
            </a:r>
            <a:r>
              <a:rPr lang="en-US" sz="6600" b="1" spc="300" dirty="0">
                <a:solidFill>
                  <a:schemeClr val="tx2"/>
                </a:solidFill>
                <a:latin typeface="Muli" pitchFamily="2" charset="77"/>
                <a:ea typeface="Roboto Medium" panose="02000000000000000000" pitchFamily="2" charset="0"/>
                <a:cs typeface="Lato" panose="020F0502020204030203" pitchFamily="34" charset="0"/>
              </a:rPr>
              <a:t>la Telemedicina </a:t>
            </a:r>
          </a:p>
        </p:txBody>
      </p:sp>
      <p:pic>
        <p:nvPicPr>
          <p:cNvPr id="20" name="Picture 19">
            <a:extLst>
              <a:ext uri="{FF2B5EF4-FFF2-40B4-BE49-F238E27FC236}">
                <a16:creationId xmlns:a16="http://schemas.microsoft.com/office/drawing/2014/main" id="{16918729-28D4-5D4D-AFB7-C6ED1C1549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3620" y="1647750"/>
            <a:ext cx="4871775" cy="1178656"/>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7411" name="TextBox 26">
            <a:extLst>
              <a:ext uri="{FF2B5EF4-FFF2-40B4-BE49-F238E27FC236}">
                <a16:creationId xmlns:a16="http://schemas.microsoft.com/office/drawing/2014/main" id="{D4794E67-9C40-334F-AC5A-BB3FE90AA74F}"/>
              </a:ext>
            </a:extLst>
          </p:cNvPr>
          <p:cNvSpPr txBox="1">
            <a:spLocks noChangeArrowheads="1"/>
          </p:cNvSpPr>
          <p:nvPr/>
        </p:nvSpPr>
        <p:spPr bwMode="auto">
          <a:xfrm>
            <a:off x="5095875" y="2416175"/>
            <a:ext cx="143097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eaLnBrk="1" hangingPunct="1"/>
            <a:r>
              <a:rPr lang="en-US" altLang="en-US" sz="7200" dirty="0">
                <a:solidFill>
                  <a:schemeClr val="tx2"/>
                </a:solidFill>
              </a:rPr>
              <a:t>¿Qué </a:t>
            </a:r>
            <a:r>
              <a:rPr lang="en-US" altLang="en-US" sz="7200" dirty="0" err="1">
                <a:solidFill>
                  <a:schemeClr val="tx2"/>
                </a:solidFill>
              </a:rPr>
              <a:t>significa</a:t>
            </a:r>
            <a:r>
              <a:rPr lang="en-US" altLang="en-US" sz="7200" dirty="0">
                <a:solidFill>
                  <a:schemeClr val="tx2"/>
                </a:solidFill>
              </a:rPr>
              <a:t> "estar </a:t>
            </a:r>
            <a:r>
              <a:rPr lang="en-US" altLang="en-US" sz="7200" dirty="0" err="1">
                <a:solidFill>
                  <a:schemeClr val="tx2"/>
                </a:solidFill>
              </a:rPr>
              <a:t>conectado</a:t>
            </a:r>
            <a:r>
              <a:rPr lang="en-US" altLang="en-US" sz="7200" dirty="0">
                <a:solidFill>
                  <a:schemeClr val="tx2"/>
                </a:solidFill>
              </a:rPr>
              <a:t>"?</a:t>
            </a:r>
          </a:p>
        </p:txBody>
      </p:sp>
      <p:sp>
        <p:nvSpPr>
          <p:cNvPr id="43" name="Elipse 40">
            <a:extLst>
              <a:ext uri="{FF2B5EF4-FFF2-40B4-BE49-F238E27FC236}">
                <a16:creationId xmlns:a16="http://schemas.microsoft.com/office/drawing/2014/main" id="{CFD252FC-3133-EC42-B433-06A804CDB27C}"/>
              </a:ext>
            </a:extLst>
          </p:cNvPr>
          <p:cNvSpPr/>
          <p:nvPr/>
        </p:nvSpPr>
        <p:spPr>
          <a:xfrm>
            <a:off x="142875" y="4889500"/>
            <a:ext cx="4098925" cy="40989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s-MX"/>
          </a:p>
        </p:txBody>
      </p:sp>
      <p:sp>
        <p:nvSpPr>
          <p:cNvPr id="45" name="Freeform: Shape 187">
            <a:extLst>
              <a:ext uri="{FF2B5EF4-FFF2-40B4-BE49-F238E27FC236}">
                <a16:creationId xmlns:a16="http://schemas.microsoft.com/office/drawing/2014/main" id="{22768016-436C-D34C-935E-565479DFE44E}"/>
              </a:ext>
            </a:extLst>
          </p:cNvPr>
          <p:cNvSpPr/>
          <p:nvPr/>
        </p:nvSpPr>
        <p:spPr>
          <a:xfrm>
            <a:off x="1339850" y="6103938"/>
            <a:ext cx="1700213" cy="1722437"/>
          </a:xfrm>
          <a:custGeom>
            <a:avLst/>
            <a:gdLst/>
            <a:ahLst/>
            <a:cxnLst>
              <a:cxn ang="3cd4">
                <a:pos x="hc" y="t"/>
              </a:cxn>
              <a:cxn ang="cd2">
                <a:pos x="l" y="vc"/>
              </a:cxn>
              <a:cxn ang="cd4">
                <a:pos x="hc" y="b"/>
              </a:cxn>
              <a:cxn ang="0">
                <a:pos x="r" y="vc"/>
              </a:cxn>
            </a:cxnLst>
            <a:rect l="l" t="t" r="r" b="b"/>
            <a:pathLst>
              <a:path w="777" h="787">
                <a:moveTo>
                  <a:pt x="724" y="734"/>
                </a:moveTo>
                <a:lnTo>
                  <a:pt x="53" y="734"/>
                </a:lnTo>
                <a:lnTo>
                  <a:pt x="53" y="313"/>
                </a:lnTo>
                <a:lnTo>
                  <a:pt x="389" y="62"/>
                </a:lnTo>
                <a:lnTo>
                  <a:pt x="724" y="313"/>
                </a:lnTo>
                <a:close/>
                <a:moveTo>
                  <a:pt x="767" y="279"/>
                </a:moveTo>
                <a:lnTo>
                  <a:pt x="406" y="5"/>
                </a:lnTo>
                <a:cubicBezTo>
                  <a:pt x="395" y="-2"/>
                  <a:pt x="382" y="-2"/>
                  <a:pt x="373" y="5"/>
                </a:cubicBezTo>
                <a:lnTo>
                  <a:pt x="10" y="279"/>
                </a:lnTo>
                <a:cubicBezTo>
                  <a:pt x="5" y="283"/>
                  <a:pt x="0" y="292"/>
                  <a:pt x="0" y="300"/>
                </a:cubicBezTo>
                <a:lnTo>
                  <a:pt x="0" y="760"/>
                </a:lnTo>
                <a:cubicBezTo>
                  <a:pt x="0" y="775"/>
                  <a:pt x="12" y="787"/>
                  <a:pt x="26" y="787"/>
                </a:cubicBezTo>
                <a:lnTo>
                  <a:pt x="750" y="787"/>
                </a:lnTo>
                <a:cubicBezTo>
                  <a:pt x="765" y="787"/>
                  <a:pt x="777" y="775"/>
                  <a:pt x="777" y="760"/>
                </a:cubicBezTo>
                <a:lnTo>
                  <a:pt x="777" y="300"/>
                </a:lnTo>
                <a:cubicBezTo>
                  <a:pt x="777" y="292"/>
                  <a:pt x="774" y="283"/>
                  <a:pt x="767" y="279"/>
                </a:cubicBezTo>
                <a:close/>
              </a:path>
            </a:pathLst>
          </a:custGeom>
          <a:solidFill>
            <a:schemeClr val="bg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Arial" pitchFamily="18"/>
              <a:ea typeface="Arial Unicode MS" pitchFamily="2"/>
              <a:cs typeface="Arial Unicode MS" pitchFamily="2"/>
            </a:endParaRPr>
          </a:p>
        </p:txBody>
      </p:sp>
      <p:sp>
        <p:nvSpPr>
          <p:cNvPr id="46" name="Freeform: Shape 188">
            <a:extLst>
              <a:ext uri="{FF2B5EF4-FFF2-40B4-BE49-F238E27FC236}">
                <a16:creationId xmlns:a16="http://schemas.microsoft.com/office/drawing/2014/main" id="{2E0281BD-808C-F44C-805A-58E3C3B53935}"/>
              </a:ext>
            </a:extLst>
          </p:cNvPr>
          <p:cNvSpPr/>
          <p:nvPr/>
        </p:nvSpPr>
        <p:spPr>
          <a:xfrm>
            <a:off x="1339850" y="5853113"/>
            <a:ext cx="1704975" cy="714375"/>
          </a:xfrm>
          <a:custGeom>
            <a:avLst/>
            <a:gdLst/>
            <a:ahLst/>
            <a:cxnLst>
              <a:cxn ang="3cd4">
                <a:pos x="hc" y="t"/>
              </a:cxn>
              <a:cxn ang="cd2">
                <a:pos x="l" y="vc"/>
              </a:cxn>
              <a:cxn ang="cd4">
                <a:pos x="hc" y="b"/>
              </a:cxn>
              <a:cxn ang="0">
                <a:pos x="r" y="vc"/>
              </a:cxn>
            </a:cxnLst>
            <a:rect l="l" t="t" r="r" b="b"/>
            <a:pathLst>
              <a:path w="779" h="327">
                <a:moveTo>
                  <a:pt x="43" y="320"/>
                </a:moveTo>
                <a:lnTo>
                  <a:pt x="389" y="60"/>
                </a:lnTo>
                <a:lnTo>
                  <a:pt x="734" y="320"/>
                </a:lnTo>
                <a:cubicBezTo>
                  <a:pt x="740" y="325"/>
                  <a:pt x="745" y="327"/>
                  <a:pt x="750" y="327"/>
                </a:cubicBezTo>
                <a:cubicBezTo>
                  <a:pt x="760" y="327"/>
                  <a:pt x="767" y="322"/>
                  <a:pt x="773" y="316"/>
                </a:cubicBezTo>
                <a:cubicBezTo>
                  <a:pt x="782" y="304"/>
                  <a:pt x="779" y="287"/>
                  <a:pt x="767" y="278"/>
                </a:cubicBezTo>
                <a:lnTo>
                  <a:pt x="406" y="5"/>
                </a:lnTo>
                <a:cubicBezTo>
                  <a:pt x="395" y="-2"/>
                  <a:pt x="382" y="-2"/>
                  <a:pt x="373" y="5"/>
                </a:cubicBezTo>
                <a:lnTo>
                  <a:pt x="10" y="278"/>
                </a:lnTo>
                <a:cubicBezTo>
                  <a:pt x="-2" y="287"/>
                  <a:pt x="-4" y="304"/>
                  <a:pt x="6" y="316"/>
                </a:cubicBezTo>
                <a:cubicBezTo>
                  <a:pt x="14" y="328"/>
                  <a:pt x="31" y="329"/>
                  <a:pt x="43" y="320"/>
                </a:cubicBezTo>
                <a:close/>
              </a:path>
            </a:pathLst>
          </a:custGeom>
          <a:solidFill>
            <a:schemeClr val="bg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Arial" pitchFamily="18"/>
              <a:ea typeface="Arial Unicode MS" pitchFamily="2"/>
              <a:cs typeface="Arial Unicode MS" pitchFamily="2"/>
            </a:endParaRPr>
          </a:p>
        </p:txBody>
      </p:sp>
      <p:sp>
        <p:nvSpPr>
          <p:cNvPr id="48" name="Elipse 40">
            <a:extLst>
              <a:ext uri="{FF2B5EF4-FFF2-40B4-BE49-F238E27FC236}">
                <a16:creationId xmlns:a16="http://schemas.microsoft.com/office/drawing/2014/main" id="{7D2E3C3D-780D-F746-995D-1AB04A83E648}"/>
              </a:ext>
            </a:extLst>
          </p:cNvPr>
          <p:cNvSpPr/>
          <p:nvPr/>
        </p:nvSpPr>
        <p:spPr>
          <a:xfrm>
            <a:off x="20278725" y="4708525"/>
            <a:ext cx="4098925" cy="40989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s-MX"/>
          </a:p>
        </p:txBody>
      </p:sp>
      <p:sp>
        <p:nvSpPr>
          <p:cNvPr id="49" name="Freeform: Shape 187">
            <a:extLst>
              <a:ext uri="{FF2B5EF4-FFF2-40B4-BE49-F238E27FC236}">
                <a16:creationId xmlns:a16="http://schemas.microsoft.com/office/drawing/2014/main" id="{D6769466-4C04-7F4D-8CA0-81D049A8813A}"/>
              </a:ext>
            </a:extLst>
          </p:cNvPr>
          <p:cNvSpPr/>
          <p:nvPr/>
        </p:nvSpPr>
        <p:spPr>
          <a:xfrm>
            <a:off x="21475700" y="5922963"/>
            <a:ext cx="1700213" cy="1722437"/>
          </a:xfrm>
          <a:custGeom>
            <a:avLst/>
            <a:gdLst/>
            <a:ahLst/>
            <a:cxnLst>
              <a:cxn ang="3cd4">
                <a:pos x="hc" y="t"/>
              </a:cxn>
              <a:cxn ang="cd2">
                <a:pos x="l" y="vc"/>
              </a:cxn>
              <a:cxn ang="cd4">
                <a:pos x="hc" y="b"/>
              </a:cxn>
              <a:cxn ang="0">
                <a:pos x="r" y="vc"/>
              </a:cxn>
            </a:cxnLst>
            <a:rect l="l" t="t" r="r" b="b"/>
            <a:pathLst>
              <a:path w="777" h="787">
                <a:moveTo>
                  <a:pt x="724" y="734"/>
                </a:moveTo>
                <a:lnTo>
                  <a:pt x="53" y="734"/>
                </a:lnTo>
                <a:lnTo>
                  <a:pt x="53" y="313"/>
                </a:lnTo>
                <a:lnTo>
                  <a:pt x="389" y="62"/>
                </a:lnTo>
                <a:lnTo>
                  <a:pt x="724" y="313"/>
                </a:lnTo>
                <a:close/>
                <a:moveTo>
                  <a:pt x="767" y="279"/>
                </a:moveTo>
                <a:lnTo>
                  <a:pt x="406" y="5"/>
                </a:lnTo>
                <a:cubicBezTo>
                  <a:pt x="395" y="-2"/>
                  <a:pt x="382" y="-2"/>
                  <a:pt x="373" y="5"/>
                </a:cubicBezTo>
                <a:lnTo>
                  <a:pt x="10" y="279"/>
                </a:lnTo>
                <a:cubicBezTo>
                  <a:pt x="5" y="283"/>
                  <a:pt x="0" y="292"/>
                  <a:pt x="0" y="300"/>
                </a:cubicBezTo>
                <a:lnTo>
                  <a:pt x="0" y="760"/>
                </a:lnTo>
                <a:cubicBezTo>
                  <a:pt x="0" y="775"/>
                  <a:pt x="12" y="787"/>
                  <a:pt x="26" y="787"/>
                </a:cubicBezTo>
                <a:lnTo>
                  <a:pt x="750" y="787"/>
                </a:lnTo>
                <a:cubicBezTo>
                  <a:pt x="765" y="787"/>
                  <a:pt x="777" y="775"/>
                  <a:pt x="777" y="760"/>
                </a:cubicBezTo>
                <a:lnTo>
                  <a:pt x="777" y="300"/>
                </a:lnTo>
                <a:cubicBezTo>
                  <a:pt x="777" y="292"/>
                  <a:pt x="774" y="283"/>
                  <a:pt x="767" y="279"/>
                </a:cubicBezTo>
                <a:close/>
              </a:path>
            </a:pathLst>
          </a:custGeom>
          <a:solidFill>
            <a:schemeClr val="bg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Arial" pitchFamily="18"/>
              <a:ea typeface="Arial Unicode MS" pitchFamily="2"/>
              <a:cs typeface="Arial Unicode MS" pitchFamily="2"/>
            </a:endParaRPr>
          </a:p>
        </p:txBody>
      </p:sp>
      <p:sp>
        <p:nvSpPr>
          <p:cNvPr id="50" name="Freeform: Shape 188">
            <a:extLst>
              <a:ext uri="{FF2B5EF4-FFF2-40B4-BE49-F238E27FC236}">
                <a16:creationId xmlns:a16="http://schemas.microsoft.com/office/drawing/2014/main" id="{861842D5-7241-494D-91E2-B2D72B8B1A57}"/>
              </a:ext>
            </a:extLst>
          </p:cNvPr>
          <p:cNvSpPr/>
          <p:nvPr/>
        </p:nvSpPr>
        <p:spPr>
          <a:xfrm>
            <a:off x="21475700" y="5672138"/>
            <a:ext cx="1704975" cy="714375"/>
          </a:xfrm>
          <a:custGeom>
            <a:avLst/>
            <a:gdLst/>
            <a:ahLst/>
            <a:cxnLst>
              <a:cxn ang="3cd4">
                <a:pos x="hc" y="t"/>
              </a:cxn>
              <a:cxn ang="cd2">
                <a:pos x="l" y="vc"/>
              </a:cxn>
              <a:cxn ang="cd4">
                <a:pos x="hc" y="b"/>
              </a:cxn>
              <a:cxn ang="0">
                <a:pos x="r" y="vc"/>
              </a:cxn>
            </a:cxnLst>
            <a:rect l="l" t="t" r="r" b="b"/>
            <a:pathLst>
              <a:path w="779" h="327">
                <a:moveTo>
                  <a:pt x="43" y="320"/>
                </a:moveTo>
                <a:lnTo>
                  <a:pt x="389" y="60"/>
                </a:lnTo>
                <a:lnTo>
                  <a:pt x="734" y="320"/>
                </a:lnTo>
                <a:cubicBezTo>
                  <a:pt x="740" y="325"/>
                  <a:pt x="745" y="327"/>
                  <a:pt x="750" y="327"/>
                </a:cubicBezTo>
                <a:cubicBezTo>
                  <a:pt x="760" y="327"/>
                  <a:pt x="767" y="322"/>
                  <a:pt x="773" y="316"/>
                </a:cubicBezTo>
                <a:cubicBezTo>
                  <a:pt x="782" y="304"/>
                  <a:pt x="779" y="287"/>
                  <a:pt x="767" y="278"/>
                </a:cubicBezTo>
                <a:lnTo>
                  <a:pt x="406" y="5"/>
                </a:lnTo>
                <a:cubicBezTo>
                  <a:pt x="395" y="-2"/>
                  <a:pt x="382" y="-2"/>
                  <a:pt x="373" y="5"/>
                </a:cubicBezTo>
                <a:lnTo>
                  <a:pt x="10" y="278"/>
                </a:lnTo>
                <a:cubicBezTo>
                  <a:pt x="-2" y="287"/>
                  <a:pt x="-4" y="304"/>
                  <a:pt x="6" y="316"/>
                </a:cubicBezTo>
                <a:cubicBezTo>
                  <a:pt x="14" y="328"/>
                  <a:pt x="31" y="329"/>
                  <a:pt x="43" y="320"/>
                </a:cubicBezTo>
                <a:close/>
              </a:path>
            </a:pathLst>
          </a:custGeom>
          <a:solidFill>
            <a:schemeClr val="bg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Arial" pitchFamily="18"/>
              <a:ea typeface="Arial Unicode MS" pitchFamily="2"/>
              <a:cs typeface="Arial Unicode MS" pitchFamily="2"/>
            </a:endParaRPr>
          </a:p>
        </p:txBody>
      </p:sp>
      <p:sp>
        <p:nvSpPr>
          <p:cNvPr id="3" name="Curved Left Arrow 2">
            <a:extLst>
              <a:ext uri="{FF2B5EF4-FFF2-40B4-BE49-F238E27FC236}">
                <a16:creationId xmlns:a16="http://schemas.microsoft.com/office/drawing/2014/main" id="{2421E436-B69A-2246-A427-E8370FE4AC7F}"/>
              </a:ext>
            </a:extLst>
          </p:cNvPr>
          <p:cNvSpPr/>
          <p:nvPr/>
        </p:nvSpPr>
        <p:spPr>
          <a:xfrm rot="5400000">
            <a:off x="9256712" y="-347662"/>
            <a:ext cx="5319713" cy="21902738"/>
          </a:xfrm>
          <a:prstGeom prst="curvedLeftArrow">
            <a:avLst>
              <a:gd name="adj1" fmla="val 21698"/>
              <a:gd name="adj2" fmla="val 50000"/>
              <a:gd name="adj3" fmla="val 171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solidFill>
                <a:schemeClr val="tx1"/>
              </a:solidFill>
            </a:endParaRPr>
          </a:p>
        </p:txBody>
      </p:sp>
      <p:sp>
        <p:nvSpPr>
          <p:cNvPr id="51" name="Curved Left Arrow 50">
            <a:extLst>
              <a:ext uri="{FF2B5EF4-FFF2-40B4-BE49-F238E27FC236}">
                <a16:creationId xmlns:a16="http://schemas.microsoft.com/office/drawing/2014/main" id="{76A6C620-2D43-A74D-9349-39DBE685161E}"/>
              </a:ext>
            </a:extLst>
          </p:cNvPr>
          <p:cNvSpPr/>
          <p:nvPr/>
        </p:nvSpPr>
        <p:spPr>
          <a:xfrm rot="5400000" flipH="1" flipV="1">
            <a:off x="9918701" y="-8181975"/>
            <a:ext cx="5319712" cy="22137687"/>
          </a:xfrm>
          <a:prstGeom prst="curvedLeftArrow">
            <a:avLst>
              <a:gd name="adj1" fmla="val 21698"/>
              <a:gd name="adj2" fmla="val 50000"/>
              <a:gd name="adj3" fmla="val 171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solidFill>
                <a:schemeClr val="tx1"/>
              </a:solidFill>
            </a:endParaRPr>
          </a:p>
        </p:txBody>
      </p:sp>
      <p:sp>
        <p:nvSpPr>
          <p:cNvPr id="5" name="Oval 4">
            <a:extLst>
              <a:ext uri="{FF2B5EF4-FFF2-40B4-BE49-F238E27FC236}">
                <a16:creationId xmlns:a16="http://schemas.microsoft.com/office/drawing/2014/main" id="{8C18ABFB-0770-5F49-BB23-285F4D50EE4E}"/>
              </a:ext>
            </a:extLst>
          </p:cNvPr>
          <p:cNvSpPr/>
          <p:nvPr/>
        </p:nvSpPr>
        <p:spPr>
          <a:xfrm>
            <a:off x="2171700" y="41275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4" name="Oval 63">
            <a:extLst>
              <a:ext uri="{FF2B5EF4-FFF2-40B4-BE49-F238E27FC236}">
                <a16:creationId xmlns:a16="http://schemas.microsoft.com/office/drawing/2014/main" id="{88556624-0EAB-C04C-B0E8-CC60ABDB7494}"/>
              </a:ext>
            </a:extLst>
          </p:cNvPr>
          <p:cNvSpPr/>
          <p:nvPr/>
        </p:nvSpPr>
        <p:spPr>
          <a:xfrm>
            <a:off x="10715625" y="920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5" name="Oval 64">
            <a:extLst>
              <a:ext uri="{FF2B5EF4-FFF2-40B4-BE49-F238E27FC236}">
                <a16:creationId xmlns:a16="http://schemas.microsoft.com/office/drawing/2014/main" id="{6A2DD1FD-88D8-5F49-BB9B-2F13D8D79244}"/>
              </a:ext>
            </a:extLst>
          </p:cNvPr>
          <p:cNvSpPr/>
          <p:nvPr/>
        </p:nvSpPr>
        <p:spPr>
          <a:xfrm>
            <a:off x="8955088" y="2825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6" name="Oval 65">
            <a:extLst>
              <a:ext uri="{FF2B5EF4-FFF2-40B4-BE49-F238E27FC236}">
                <a16:creationId xmlns:a16="http://schemas.microsoft.com/office/drawing/2014/main" id="{BB98F388-364C-CA4D-9FF8-4B019A1EBB7A}"/>
              </a:ext>
            </a:extLst>
          </p:cNvPr>
          <p:cNvSpPr/>
          <p:nvPr/>
        </p:nvSpPr>
        <p:spPr>
          <a:xfrm>
            <a:off x="6977063" y="78422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8" name="Oval 67">
            <a:extLst>
              <a:ext uri="{FF2B5EF4-FFF2-40B4-BE49-F238E27FC236}">
                <a16:creationId xmlns:a16="http://schemas.microsoft.com/office/drawing/2014/main" id="{57266074-0FB7-2D46-9F85-5E40BC4562FD}"/>
              </a:ext>
            </a:extLst>
          </p:cNvPr>
          <p:cNvSpPr/>
          <p:nvPr/>
        </p:nvSpPr>
        <p:spPr>
          <a:xfrm>
            <a:off x="17016413" y="6985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9" name="Oval 68">
            <a:extLst>
              <a:ext uri="{FF2B5EF4-FFF2-40B4-BE49-F238E27FC236}">
                <a16:creationId xmlns:a16="http://schemas.microsoft.com/office/drawing/2014/main" id="{EAB2AE3A-5787-EA4B-8ED6-EA49F182F192}"/>
              </a:ext>
            </a:extLst>
          </p:cNvPr>
          <p:cNvSpPr/>
          <p:nvPr/>
        </p:nvSpPr>
        <p:spPr>
          <a:xfrm>
            <a:off x="5449888" y="139065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1" name="Oval 70">
            <a:extLst>
              <a:ext uri="{FF2B5EF4-FFF2-40B4-BE49-F238E27FC236}">
                <a16:creationId xmlns:a16="http://schemas.microsoft.com/office/drawing/2014/main" id="{C28DED44-5B7D-C448-A87C-E9B51C766352}"/>
              </a:ext>
            </a:extLst>
          </p:cNvPr>
          <p:cNvSpPr/>
          <p:nvPr/>
        </p:nvSpPr>
        <p:spPr>
          <a:xfrm>
            <a:off x="4138613" y="19685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2" name="Oval 71">
            <a:extLst>
              <a:ext uri="{FF2B5EF4-FFF2-40B4-BE49-F238E27FC236}">
                <a16:creationId xmlns:a16="http://schemas.microsoft.com/office/drawing/2014/main" id="{8DEF08CF-9D56-654B-96F7-C633F60B2F83}"/>
              </a:ext>
            </a:extLst>
          </p:cNvPr>
          <p:cNvSpPr/>
          <p:nvPr/>
        </p:nvSpPr>
        <p:spPr>
          <a:xfrm>
            <a:off x="2652713" y="344011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3" name="Oval 72">
            <a:extLst>
              <a:ext uri="{FF2B5EF4-FFF2-40B4-BE49-F238E27FC236}">
                <a16:creationId xmlns:a16="http://schemas.microsoft.com/office/drawing/2014/main" id="{FD051FA7-7788-9C49-9456-E6F8B83D758F}"/>
              </a:ext>
            </a:extLst>
          </p:cNvPr>
          <p:cNvSpPr/>
          <p:nvPr/>
        </p:nvSpPr>
        <p:spPr>
          <a:xfrm>
            <a:off x="3305175" y="26876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4" name="Oval 73">
            <a:extLst>
              <a:ext uri="{FF2B5EF4-FFF2-40B4-BE49-F238E27FC236}">
                <a16:creationId xmlns:a16="http://schemas.microsoft.com/office/drawing/2014/main" id="{EDA805CD-4325-0D4B-B3B2-EF37AB2054B8}"/>
              </a:ext>
            </a:extLst>
          </p:cNvPr>
          <p:cNvSpPr/>
          <p:nvPr/>
        </p:nvSpPr>
        <p:spPr>
          <a:xfrm>
            <a:off x="21590000" y="372268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5" name="Oval 74">
            <a:extLst>
              <a:ext uri="{FF2B5EF4-FFF2-40B4-BE49-F238E27FC236}">
                <a16:creationId xmlns:a16="http://schemas.microsoft.com/office/drawing/2014/main" id="{732FEDFC-A82E-3246-9D2A-181C78941FAD}"/>
              </a:ext>
            </a:extLst>
          </p:cNvPr>
          <p:cNvSpPr/>
          <p:nvPr/>
        </p:nvSpPr>
        <p:spPr>
          <a:xfrm>
            <a:off x="20978813" y="284321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6" name="Oval 75">
            <a:extLst>
              <a:ext uri="{FF2B5EF4-FFF2-40B4-BE49-F238E27FC236}">
                <a16:creationId xmlns:a16="http://schemas.microsoft.com/office/drawing/2014/main" id="{D7BCF757-8E92-C444-B2FB-31C2E7988E59}"/>
              </a:ext>
            </a:extLst>
          </p:cNvPr>
          <p:cNvSpPr/>
          <p:nvPr/>
        </p:nvSpPr>
        <p:spPr>
          <a:xfrm>
            <a:off x="20135850" y="219551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7" name="Oval 76">
            <a:extLst>
              <a:ext uri="{FF2B5EF4-FFF2-40B4-BE49-F238E27FC236}">
                <a16:creationId xmlns:a16="http://schemas.microsoft.com/office/drawing/2014/main" id="{C9A8459A-441A-564D-BF1A-E3EA8BE4E357}"/>
              </a:ext>
            </a:extLst>
          </p:cNvPr>
          <p:cNvSpPr/>
          <p:nvPr/>
        </p:nvSpPr>
        <p:spPr>
          <a:xfrm>
            <a:off x="19332575" y="16510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8" name="Oval 77">
            <a:extLst>
              <a:ext uri="{FF2B5EF4-FFF2-40B4-BE49-F238E27FC236}">
                <a16:creationId xmlns:a16="http://schemas.microsoft.com/office/drawing/2014/main" id="{0059FECB-9954-A041-B7FF-D8C084967339}"/>
              </a:ext>
            </a:extLst>
          </p:cNvPr>
          <p:cNvSpPr/>
          <p:nvPr/>
        </p:nvSpPr>
        <p:spPr>
          <a:xfrm>
            <a:off x="18394363" y="11890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1" name="Oval 80">
            <a:extLst>
              <a:ext uri="{FF2B5EF4-FFF2-40B4-BE49-F238E27FC236}">
                <a16:creationId xmlns:a16="http://schemas.microsoft.com/office/drawing/2014/main" id="{A5FE55A7-2CB5-4346-A5B3-3A08E01DB920}"/>
              </a:ext>
            </a:extLst>
          </p:cNvPr>
          <p:cNvSpPr/>
          <p:nvPr/>
        </p:nvSpPr>
        <p:spPr>
          <a:xfrm>
            <a:off x="15605125" y="3810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3" name="Oval 82">
            <a:extLst>
              <a:ext uri="{FF2B5EF4-FFF2-40B4-BE49-F238E27FC236}">
                <a16:creationId xmlns:a16="http://schemas.microsoft.com/office/drawing/2014/main" id="{8168BE9B-3E1E-F84E-A9F7-C42CAB14C93C}"/>
              </a:ext>
            </a:extLst>
          </p:cNvPr>
          <p:cNvSpPr/>
          <p:nvPr/>
        </p:nvSpPr>
        <p:spPr>
          <a:xfrm>
            <a:off x="14238288" y="1571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4" name="Oval 83">
            <a:extLst>
              <a:ext uri="{FF2B5EF4-FFF2-40B4-BE49-F238E27FC236}">
                <a16:creationId xmlns:a16="http://schemas.microsoft.com/office/drawing/2014/main" id="{A2B5E8D1-44DD-B04F-8A26-C6810E30FF3E}"/>
              </a:ext>
            </a:extLst>
          </p:cNvPr>
          <p:cNvSpPr/>
          <p:nvPr/>
        </p:nvSpPr>
        <p:spPr>
          <a:xfrm>
            <a:off x="12298363" y="1047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37" name="Oval 36">
            <a:extLst>
              <a:ext uri="{FF2B5EF4-FFF2-40B4-BE49-F238E27FC236}">
                <a16:creationId xmlns:a16="http://schemas.microsoft.com/office/drawing/2014/main" id="{D633C44B-8B50-2A4A-AC87-4951A8DE06C1}"/>
              </a:ext>
            </a:extLst>
          </p:cNvPr>
          <p:cNvSpPr/>
          <p:nvPr/>
        </p:nvSpPr>
        <p:spPr>
          <a:xfrm>
            <a:off x="22144038" y="471328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38" name="Oval 37">
            <a:extLst>
              <a:ext uri="{FF2B5EF4-FFF2-40B4-BE49-F238E27FC236}">
                <a16:creationId xmlns:a16="http://schemas.microsoft.com/office/drawing/2014/main" id="{12C79EC8-9002-0446-A943-ADCF72BF98D6}"/>
              </a:ext>
            </a:extLst>
          </p:cNvPr>
          <p:cNvSpPr/>
          <p:nvPr/>
        </p:nvSpPr>
        <p:spPr>
          <a:xfrm>
            <a:off x="2012950" y="64262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41" name="Oval 40">
            <a:extLst>
              <a:ext uri="{FF2B5EF4-FFF2-40B4-BE49-F238E27FC236}">
                <a16:creationId xmlns:a16="http://schemas.microsoft.com/office/drawing/2014/main" id="{465A1655-09C5-B043-9DE5-A1EC2DA1220C}"/>
              </a:ext>
            </a:extLst>
          </p:cNvPr>
          <p:cNvSpPr/>
          <p:nvPr/>
        </p:nvSpPr>
        <p:spPr>
          <a:xfrm>
            <a:off x="22148800" y="63928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44" name="Oval 43">
            <a:extLst>
              <a:ext uri="{FF2B5EF4-FFF2-40B4-BE49-F238E27FC236}">
                <a16:creationId xmlns:a16="http://schemas.microsoft.com/office/drawing/2014/main" id="{D8AEEA8F-2440-7040-8934-FE1082ABC8A1}"/>
              </a:ext>
            </a:extLst>
          </p:cNvPr>
          <p:cNvSpPr/>
          <p:nvPr/>
        </p:nvSpPr>
        <p:spPr>
          <a:xfrm>
            <a:off x="2012950" y="49657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47" name="Oval 46">
            <a:extLst>
              <a:ext uri="{FF2B5EF4-FFF2-40B4-BE49-F238E27FC236}">
                <a16:creationId xmlns:a16="http://schemas.microsoft.com/office/drawing/2014/main" id="{8550ECC5-3645-4E47-AF96-378456DB8515}"/>
              </a:ext>
            </a:extLst>
          </p:cNvPr>
          <p:cNvSpPr/>
          <p:nvPr/>
        </p:nvSpPr>
        <p:spPr>
          <a:xfrm rot="11427718">
            <a:off x="21370925" y="97948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2" name="Oval 51">
            <a:extLst>
              <a:ext uri="{FF2B5EF4-FFF2-40B4-BE49-F238E27FC236}">
                <a16:creationId xmlns:a16="http://schemas.microsoft.com/office/drawing/2014/main" id="{07B1DBF5-E85B-124F-8DBA-DDE6EAAA24AD}"/>
              </a:ext>
            </a:extLst>
          </p:cNvPr>
          <p:cNvSpPr/>
          <p:nvPr/>
        </p:nvSpPr>
        <p:spPr>
          <a:xfrm rot="11427718">
            <a:off x="13281025" y="130889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3" name="Oval 52">
            <a:extLst>
              <a:ext uri="{FF2B5EF4-FFF2-40B4-BE49-F238E27FC236}">
                <a16:creationId xmlns:a16="http://schemas.microsoft.com/office/drawing/2014/main" id="{472DF7C4-47F7-B844-A807-A5E7FCA51F43}"/>
              </a:ext>
            </a:extLst>
          </p:cNvPr>
          <p:cNvSpPr/>
          <p:nvPr/>
        </p:nvSpPr>
        <p:spPr>
          <a:xfrm rot="11427718">
            <a:off x="15147925" y="128476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4" name="Oval 53">
            <a:extLst>
              <a:ext uri="{FF2B5EF4-FFF2-40B4-BE49-F238E27FC236}">
                <a16:creationId xmlns:a16="http://schemas.microsoft.com/office/drawing/2014/main" id="{9658282F-0638-3449-A8B8-4D89F2CFF6DA}"/>
              </a:ext>
            </a:extLst>
          </p:cNvPr>
          <p:cNvSpPr/>
          <p:nvPr/>
        </p:nvSpPr>
        <p:spPr>
          <a:xfrm rot="11427718">
            <a:off x="16735425" y="125047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5" name="Oval 54">
            <a:extLst>
              <a:ext uri="{FF2B5EF4-FFF2-40B4-BE49-F238E27FC236}">
                <a16:creationId xmlns:a16="http://schemas.microsoft.com/office/drawing/2014/main" id="{AD1AC79A-3784-2A47-BD7A-1E07820C98C0}"/>
              </a:ext>
            </a:extLst>
          </p:cNvPr>
          <p:cNvSpPr/>
          <p:nvPr/>
        </p:nvSpPr>
        <p:spPr>
          <a:xfrm rot="11427718">
            <a:off x="7186613" y="123745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6" name="Oval 55">
            <a:extLst>
              <a:ext uri="{FF2B5EF4-FFF2-40B4-BE49-F238E27FC236}">
                <a16:creationId xmlns:a16="http://schemas.microsoft.com/office/drawing/2014/main" id="{54157D6F-77F1-A149-A63D-8154B6DC7E89}"/>
              </a:ext>
            </a:extLst>
          </p:cNvPr>
          <p:cNvSpPr/>
          <p:nvPr/>
        </p:nvSpPr>
        <p:spPr>
          <a:xfrm rot="11427718">
            <a:off x="18048288" y="1206341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7" name="Oval 56">
            <a:extLst>
              <a:ext uri="{FF2B5EF4-FFF2-40B4-BE49-F238E27FC236}">
                <a16:creationId xmlns:a16="http://schemas.microsoft.com/office/drawing/2014/main" id="{98D39AFA-1964-A34B-8E0F-ACA135ABB5D4}"/>
              </a:ext>
            </a:extLst>
          </p:cNvPr>
          <p:cNvSpPr/>
          <p:nvPr/>
        </p:nvSpPr>
        <p:spPr>
          <a:xfrm rot="11427718">
            <a:off x="19332575" y="115189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8" name="Oval 57">
            <a:extLst>
              <a:ext uri="{FF2B5EF4-FFF2-40B4-BE49-F238E27FC236}">
                <a16:creationId xmlns:a16="http://schemas.microsoft.com/office/drawing/2014/main" id="{E9360FA3-5CC6-3543-9830-ABFB7F2AC1FD}"/>
              </a:ext>
            </a:extLst>
          </p:cNvPr>
          <p:cNvSpPr/>
          <p:nvPr/>
        </p:nvSpPr>
        <p:spPr>
          <a:xfrm rot="11427718">
            <a:off x="20864513" y="104092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9" name="Oval 58">
            <a:extLst>
              <a:ext uri="{FF2B5EF4-FFF2-40B4-BE49-F238E27FC236}">
                <a16:creationId xmlns:a16="http://schemas.microsoft.com/office/drawing/2014/main" id="{AE001253-7F13-0D49-8E44-07CB722BCD04}"/>
              </a:ext>
            </a:extLst>
          </p:cNvPr>
          <p:cNvSpPr/>
          <p:nvPr/>
        </p:nvSpPr>
        <p:spPr>
          <a:xfrm rot="11427718">
            <a:off x="20167600" y="1098708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0" name="Oval 59">
            <a:extLst>
              <a:ext uri="{FF2B5EF4-FFF2-40B4-BE49-F238E27FC236}">
                <a16:creationId xmlns:a16="http://schemas.microsoft.com/office/drawing/2014/main" id="{180F188C-0592-D946-8051-B5A0E791DDFD}"/>
              </a:ext>
            </a:extLst>
          </p:cNvPr>
          <p:cNvSpPr/>
          <p:nvPr/>
        </p:nvSpPr>
        <p:spPr>
          <a:xfrm rot="11427718">
            <a:off x="2620963" y="93757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1" name="Oval 60">
            <a:extLst>
              <a:ext uri="{FF2B5EF4-FFF2-40B4-BE49-F238E27FC236}">
                <a16:creationId xmlns:a16="http://schemas.microsoft.com/office/drawing/2014/main" id="{2E4BD32A-B9C8-D044-A879-F8DBF2E49DC5}"/>
              </a:ext>
            </a:extLst>
          </p:cNvPr>
          <p:cNvSpPr/>
          <p:nvPr/>
        </p:nvSpPr>
        <p:spPr>
          <a:xfrm rot="11427718">
            <a:off x="3386138" y="103552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2" name="Oval 61">
            <a:extLst>
              <a:ext uri="{FF2B5EF4-FFF2-40B4-BE49-F238E27FC236}">
                <a16:creationId xmlns:a16="http://schemas.microsoft.com/office/drawing/2014/main" id="{DD8A8C30-E388-F94A-B8F1-3BF65AA72014}"/>
              </a:ext>
            </a:extLst>
          </p:cNvPr>
          <p:cNvSpPr/>
          <p:nvPr/>
        </p:nvSpPr>
        <p:spPr>
          <a:xfrm rot="11427718">
            <a:off x="4108450" y="109124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3" name="Oval 62">
            <a:extLst>
              <a:ext uri="{FF2B5EF4-FFF2-40B4-BE49-F238E27FC236}">
                <a16:creationId xmlns:a16="http://schemas.microsoft.com/office/drawing/2014/main" id="{F4046D9C-6F8A-FD4E-81D0-5299F61896E6}"/>
              </a:ext>
            </a:extLst>
          </p:cNvPr>
          <p:cNvSpPr/>
          <p:nvPr/>
        </p:nvSpPr>
        <p:spPr>
          <a:xfrm rot="11427718">
            <a:off x="4940300" y="11442700"/>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7" name="Oval 66">
            <a:extLst>
              <a:ext uri="{FF2B5EF4-FFF2-40B4-BE49-F238E27FC236}">
                <a16:creationId xmlns:a16="http://schemas.microsoft.com/office/drawing/2014/main" id="{0653C1D5-72C3-2F41-B717-DD45A47442B8}"/>
              </a:ext>
            </a:extLst>
          </p:cNvPr>
          <p:cNvSpPr/>
          <p:nvPr/>
        </p:nvSpPr>
        <p:spPr>
          <a:xfrm rot="11427718">
            <a:off x="5994400" y="119935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0" name="Oval 69">
            <a:extLst>
              <a:ext uri="{FF2B5EF4-FFF2-40B4-BE49-F238E27FC236}">
                <a16:creationId xmlns:a16="http://schemas.microsoft.com/office/drawing/2014/main" id="{A9D603F4-132D-EF43-A7ED-3C8032E99EE4}"/>
              </a:ext>
            </a:extLst>
          </p:cNvPr>
          <p:cNvSpPr/>
          <p:nvPr/>
        </p:nvSpPr>
        <p:spPr>
          <a:xfrm rot="11427718">
            <a:off x="8599488" y="12690475"/>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2" name="Oval 81">
            <a:extLst>
              <a:ext uri="{FF2B5EF4-FFF2-40B4-BE49-F238E27FC236}">
                <a16:creationId xmlns:a16="http://schemas.microsoft.com/office/drawing/2014/main" id="{24219DAB-904A-314B-BB9B-01D79086E3D1}"/>
              </a:ext>
            </a:extLst>
          </p:cNvPr>
          <p:cNvSpPr/>
          <p:nvPr/>
        </p:nvSpPr>
        <p:spPr>
          <a:xfrm rot="11427718">
            <a:off x="9953625" y="1296828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7" name="Oval 86">
            <a:extLst>
              <a:ext uri="{FF2B5EF4-FFF2-40B4-BE49-F238E27FC236}">
                <a16:creationId xmlns:a16="http://schemas.microsoft.com/office/drawing/2014/main" id="{AE2EA5EB-B673-2D4F-8C95-B6B17F8FC474}"/>
              </a:ext>
            </a:extLst>
          </p:cNvPr>
          <p:cNvSpPr/>
          <p:nvPr/>
        </p:nvSpPr>
        <p:spPr>
          <a:xfrm rot="11427718">
            <a:off x="11757025" y="131238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8" name="Oval 87">
            <a:extLst>
              <a:ext uri="{FF2B5EF4-FFF2-40B4-BE49-F238E27FC236}">
                <a16:creationId xmlns:a16="http://schemas.microsoft.com/office/drawing/2014/main" id="{36359BBA-7B29-1A4E-B51F-96A3DA708BE1}"/>
              </a:ext>
            </a:extLst>
          </p:cNvPr>
          <p:cNvSpPr/>
          <p:nvPr/>
        </p:nvSpPr>
        <p:spPr>
          <a:xfrm rot="11427718">
            <a:off x="2128838" y="835501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89" name="Oval 88">
            <a:extLst>
              <a:ext uri="{FF2B5EF4-FFF2-40B4-BE49-F238E27FC236}">
                <a16:creationId xmlns:a16="http://schemas.microsoft.com/office/drawing/2014/main" id="{5F663F63-BCA6-A14A-B3F0-030D18FC50EB}"/>
              </a:ext>
            </a:extLst>
          </p:cNvPr>
          <p:cNvSpPr/>
          <p:nvPr/>
        </p:nvSpPr>
        <p:spPr>
          <a:xfrm rot="11427718">
            <a:off x="22109113" y="8170863"/>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90" name="Oval 89">
            <a:extLst>
              <a:ext uri="{FF2B5EF4-FFF2-40B4-BE49-F238E27FC236}">
                <a16:creationId xmlns:a16="http://schemas.microsoft.com/office/drawing/2014/main" id="{D9310301-F361-CB4B-9A62-6831A33E181A}"/>
              </a:ext>
            </a:extLst>
          </p:cNvPr>
          <p:cNvSpPr/>
          <p:nvPr/>
        </p:nvSpPr>
        <p:spPr>
          <a:xfrm rot="11427718">
            <a:off x="21882100" y="9050338"/>
            <a:ext cx="355600" cy="381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pic>
        <p:nvPicPr>
          <p:cNvPr id="79" name="Picture 78">
            <a:extLst>
              <a:ext uri="{FF2B5EF4-FFF2-40B4-BE49-F238E27FC236}">
                <a16:creationId xmlns:a16="http://schemas.microsoft.com/office/drawing/2014/main" id="{3006F8DD-A77A-F143-939C-8D3688F310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
        <p:nvSpPr>
          <p:cNvPr id="2" name="TextBox 1"/>
          <p:cNvSpPr txBox="1"/>
          <p:nvPr/>
        </p:nvSpPr>
        <p:spPr>
          <a:xfrm>
            <a:off x="4908664" y="4103688"/>
            <a:ext cx="14811147" cy="8956298"/>
          </a:xfrm>
          <a:prstGeom prst="rect">
            <a:avLst/>
          </a:prstGeom>
          <a:noFill/>
        </p:spPr>
        <p:txBody>
          <a:bodyPr wrap="square" rtlCol="0">
            <a:spAutoFit/>
          </a:bodyPr>
          <a:lstStyle/>
          <a:p>
            <a:pPr marL="571500" indent="-571500">
              <a:buFont typeface="Arial" panose="020B0604020202020204" pitchFamily="34" charset="0"/>
              <a:buChar char="•"/>
            </a:pPr>
            <a:r>
              <a:rPr lang="en-US" sz="4800" dirty="0">
                <a:solidFill>
                  <a:schemeClr val="tx2"/>
                </a:solidFill>
              </a:rPr>
              <a:t>La </a:t>
            </a:r>
            <a:r>
              <a:rPr lang="en-US" sz="4800" dirty="0" err="1">
                <a:solidFill>
                  <a:schemeClr val="tx2"/>
                </a:solidFill>
              </a:rPr>
              <a:t>habilidad</a:t>
            </a:r>
            <a:r>
              <a:rPr lang="en-US" sz="4800" dirty="0">
                <a:solidFill>
                  <a:schemeClr val="tx2"/>
                </a:solidFill>
              </a:rPr>
              <a:t> de enviar y recibir información a través del </a:t>
            </a:r>
            <a:r>
              <a:rPr lang="en-US" sz="4800" dirty="0" err="1">
                <a:solidFill>
                  <a:schemeClr val="tx2"/>
                </a:solidFill>
              </a:rPr>
              <a:t>ciberespacio</a:t>
            </a:r>
            <a:endParaRPr lang="en-US" sz="4800" dirty="0">
              <a:solidFill>
                <a:schemeClr val="tx2"/>
              </a:solidFill>
            </a:endParaRPr>
          </a:p>
          <a:p>
            <a:pPr marL="1484313" lvl="1" indent="-571500">
              <a:buFont typeface="Wingdings" panose="05000000000000000000" pitchFamily="2" charset="2"/>
              <a:buChar char="ü"/>
            </a:pPr>
            <a:r>
              <a:rPr lang="en-US" sz="4800" dirty="0">
                <a:solidFill>
                  <a:schemeClr val="tx2"/>
                </a:solidFill>
              </a:rPr>
              <a:t>Llamadas telefónicas</a:t>
            </a:r>
          </a:p>
          <a:p>
            <a:pPr marL="1484313" lvl="1" indent="-571500">
              <a:buFont typeface="Wingdings" panose="05000000000000000000" pitchFamily="2" charset="2"/>
              <a:buChar char="ü"/>
            </a:pPr>
            <a:r>
              <a:rPr lang="en-US" sz="4800" dirty="0">
                <a:solidFill>
                  <a:schemeClr val="tx2"/>
                </a:solidFill>
              </a:rPr>
              <a:t>Mensajes de texto</a:t>
            </a:r>
          </a:p>
          <a:p>
            <a:pPr marL="1484313" lvl="1" indent="-571500">
              <a:buFont typeface="Wingdings" panose="05000000000000000000" pitchFamily="2" charset="2"/>
              <a:buChar char="ü"/>
            </a:pPr>
            <a:r>
              <a:rPr lang="en-US" sz="4800" dirty="0" err="1">
                <a:solidFill>
                  <a:schemeClr val="tx2"/>
                </a:solidFill>
              </a:rPr>
              <a:t>Correos</a:t>
            </a:r>
            <a:r>
              <a:rPr lang="en-US" sz="4800" dirty="0">
                <a:solidFill>
                  <a:schemeClr val="tx2"/>
                </a:solidFill>
              </a:rPr>
              <a:t> </a:t>
            </a:r>
            <a:r>
              <a:rPr lang="en-US" sz="4800" dirty="0" err="1">
                <a:solidFill>
                  <a:schemeClr val="tx2"/>
                </a:solidFill>
              </a:rPr>
              <a:t>electrónicos</a:t>
            </a:r>
            <a:endParaRPr lang="en-US" sz="4800" dirty="0">
              <a:solidFill>
                <a:schemeClr val="tx2"/>
              </a:solidFill>
            </a:endParaRPr>
          </a:p>
          <a:p>
            <a:pPr marL="1484313" lvl="1" indent="-571500">
              <a:buFont typeface="Wingdings" panose="05000000000000000000" pitchFamily="2" charset="2"/>
              <a:buChar char="ü"/>
            </a:pPr>
            <a:r>
              <a:rPr lang="en-US" sz="4800" dirty="0" err="1">
                <a:solidFill>
                  <a:schemeClr val="tx2"/>
                </a:solidFill>
              </a:rPr>
              <a:t>Publicar</a:t>
            </a:r>
            <a:r>
              <a:rPr lang="en-US" sz="4800" dirty="0">
                <a:solidFill>
                  <a:schemeClr val="tx2"/>
                </a:solidFill>
              </a:rPr>
              <a:t> </a:t>
            </a:r>
            <a:r>
              <a:rPr lang="en-US" sz="4800" dirty="0" err="1">
                <a:solidFill>
                  <a:schemeClr val="tx2"/>
                </a:solidFill>
              </a:rPr>
              <a:t>fotos</a:t>
            </a:r>
            <a:r>
              <a:rPr lang="en-US" sz="4800" dirty="0">
                <a:solidFill>
                  <a:schemeClr val="tx2"/>
                </a:solidFill>
              </a:rPr>
              <a:t> en las </a:t>
            </a:r>
            <a:r>
              <a:rPr lang="en-US" sz="4800" dirty="0" err="1">
                <a:solidFill>
                  <a:schemeClr val="tx2"/>
                </a:solidFill>
              </a:rPr>
              <a:t>redes</a:t>
            </a:r>
            <a:r>
              <a:rPr lang="en-US" sz="4800" dirty="0">
                <a:solidFill>
                  <a:schemeClr val="tx2"/>
                </a:solidFill>
              </a:rPr>
              <a:t> </a:t>
            </a:r>
            <a:r>
              <a:rPr lang="en-US" sz="4800" dirty="0" err="1">
                <a:solidFill>
                  <a:schemeClr val="tx2"/>
                </a:solidFill>
              </a:rPr>
              <a:t>sociales</a:t>
            </a:r>
            <a:endParaRPr lang="en-US" sz="4800" dirty="0">
              <a:solidFill>
                <a:schemeClr val="tx2"/>
              </a:solidFill>
            </a:endParaRPr>
          </a:p>
          <a:p>
            <a:pPr marL="1484313" lvl="1" indent="-571500">
              <a:buFont typeface="Wingdings" panose="05000000000000000000" pitchFamily="2" charset="2"/>
              <a:buChar char="ü"/>
            </a:pPr>
            <a:r>
              <a:rPr lang="en-US" sz="4800" dirty="0">
                <a:solidFill>
                  <a:schemeClr val="tx2"/>
                </a:solidFill>
              </a:rPr>
              <a:t>Video chats</a:t>
            </a:r>
          </a:p>
          <a:p>
            <a:pPr marL="571500" indent="-571500">
              <a:buFont typeface="Arial" panose="020B0604020202020204" pitchFamily="34" charset="0"/>
              <a:buChar char="•"/>
            </a:pPr>
            <a:endParaRPr lang="en-US" sz="4800" dirty="0">
              <a:solidFill>
                <a:schemeClr val="tx2"/>
              </a:solidFill>
            </a:endParaRPr>
          </a:p>
          <a:p>
            <a:pPr marL="571500" indent="-571500">
              <a:buFont typeface="Arial" panose="020B0604020202020204" pitchFamily="34" charset="0"/>
              <a:buChar char="•"/>
            </a:pPr>
            <a:r>
              <a:rPr lang="en-US" sz="4800" dirty="0" err="1">
                <a:solidFill>
                  <a:schemeClr val="tx2"/>
                </a:solidFill>
              </a:rPr>
              <a:t>Conexiones</a:t>
            </a:r>
            <a:r>
              <a:rPr lang="en-US" sz="4800" dirty="0">
                <a:solidFill>
                  <a:schemeClr val="tx2"/>
                </a:solidFill>
              </a:rPr>
              <a:t> </a:t>
            </a:r>
            <a:r>
              <a:rPr lang="en-US" sz="4800" dirty="0" err="1">
                <a:solidFill>
                  <a:schemeClr val="tx2"/>
                </a:solidFill>
              </a:rPr>
              <a:t>celulares</a:t>
            </a:r>
            <a:r>
              <a:rPr lang="en-US" sz="4800" dirty="0">
                <a:solidFill>
                  <a:schemeClr val="tx2"/>
                </a:solidFill>
              </a:rPr>
              <a:t>/</a:t>
            </a:r>
            <a:r>
              <a:rPr lang="en-US" sz="4800" dirty="0" err="1">
                <a:solidFill>
                  <a:schemeClr val="tx2"/>
                </a:solidFill>
              </a:rPr>
              <a:t>móviles</a:t>
            </a:r>
            <a:r>
              <a:rPr lang="en-US" sz="4800" dirty="0">
                <a:solidFill>
                  <a:schemeClr val="tx2"/>
                </a:solidFill>
              </a:rPr>
              <a:t> </a:t>
            </a:r>
            <a:r>
              <a:rPr lang="en-US" sz="4800" dirty="0" err="1">
                <a:solidFill>
                  <a:schemeClr val="tx2"/>
                </a:solidFill>
              </a:rPr>
              <a:t>comparados</a:t>
            </a:r>
            <a:r>
              <a:rPr lang="en-US" sz="4800" dirty="0">
                <a:solidFill>
                  <a:schemeClr val="tx2"/>
                </a:solidFill>
              </a:rPr>
              <a:t> con el Internet/de </a:t>
            </a:r>
            <a:r>
              <a:rPr lang="en-US" sz="4800" dirty="0" err="1">
                <a:solidFill>
                  <a:schemeClr val="tx2"/>
                </a:solidFill>
              </a:rPr>
              <a:t>banda</a:t>
            </a:r>
            <a:r>
              <a:rPr lang="en-US" sz="4800" dirty="0">
                <a:solidFill>
                  <a:schemeClr val="tx2"/>
                </a:solidFill>
              </a:rPr>
              <a:t> </a:t>
            </a:r>
            <a:r>
              <a:rPr lang="en-US" sz="4800" dirty="0" err="1">
                <a:solidFill>
                  <a:schemeClr val="tx2"/>
                </a:solidFill>
              </a:rPr>
              <a:t>ancha</a:t>
            </a:r>
            <a:endParaRPr lang="en-US" sz="4800" dirty="0">
              <a:solidFill>
                <a:schemeClr val="tx2"/>
              </a:solidFill>
            </a:endParaRPr>
          </a:p>
          <a:p>
            <a:endParaRPr lang="en-US" sz="4800" dirty="0">
              <a:solidFill>
                <a:schemeClr val="tx2"/>
              </a:solidFill>
            </a:endParaRPr>
          </a:p>
          <a:p>
            <a:endParaRPr lang="en-US" sz="4800" dirty="0">
              <a:solidFill>
                <a:schemeClr val="tx2"/>
              </a:solidFill>
            </a:endParaRPr>
          </a:p>
        </p:txBody>
      </p:sp>
    </p:spTree>
    <p:custDataLst>
      <p:tags r:id="rId1"/>
    </p:custData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EC41F4A1-2C61-F846-8922-460015DF7814}"/>
              </a:ext>
            </a:extLst>
          </p:cNvPr>
          <p:cNvSpPr>
            <a:spLocks noChangeArrowheads="1"/>
          </p:cNvSpPr>
          <p:nvPr/>
        </p:nvSpPr>
        <p:spPr bwMode="auto">
          <a:xfrm>
            <a:off x="18086388" y="5041900"/>
            <a:ext cx="2901950" cy="4200525"/>
          </a:xfrm>
          <a:custGeom>
            <a:avLst/>
            <a:gdLst>
              <a:gd name="T0" fmla="*/ 2322 w 2453"/>
              <a:gd name="T1" fmla="*/ 621 h 3551"/>
              <a:gd name="T2" fmla="*/ 1303 w 2453"/>
              <a:gd name="T3" fmla="*/ 46 h 3551"/>
              <a:gd name="T4" fmla="*/ 1303 w 2453"/>
              <a:gd name="T5" fmla="*/ 46 h 3551"/>
              <a:gd name="T6" fmla="*/ 1045 w 2453"/>
              <a:gd name="T7" fmla="*/ 51 h 3551"/>
              <a:gd name="T8" fmla="*/ 121 w 2453"/>
              <a:gd name="T9" fmla="*/ 619 h 3551"/>
              <a:gd name="T10" fmla="*/ 121 w 2453"/>
              <a:gd name="T11" fmla="*/ 619 h 3551"/>
              <a:gd name="T12" fmla="*/ 0 w 2453"/>
              <a:gd name="T13" fmla="*/ 835 h 3551"/>
              <a:gd name="T14" fmla="*/ 0 w 2453"/>
              <a:gd name="T15" fmla="*/ 3295 h 3551"/>
              <a:gd name="T16" fmla="*/ 0 w 2453"/>
              <a:gd name="T17" fmla="*/ 3295 h 3551"/>
              <a:gd name="T18" fmla="*/ 255 w 2453"/>
              <a:gd name="T19" fmla="*/ 3550 h 3551"/>
              <a:gd name="T20" fmla="*/ 789 w 2453"/>
              <a:gd name="T21" fmla="*/ 3550 h 3551"/>
              <a:gd name="T22" fmla="*/ 789 w 2453"/>
              <a:gd name="T23" fmla="*/ 3550 h 3551"/>
              <a:gd name="T24" fmla="*/ 904 w 2453"/>
              <a:gd name="T25" fmla="*/ 3435 h 3551"/>
              <a:gd name="T26" fmla="*/ 904 w 2453"/>
              <a:gd name="T27" fmla="*/ 2917 h 3551"/>
              <a:gd name="T28" fmla="*/ 904 w 2453"/>
              <a:gd name="T29" fmla="*/ 2917 h 3551"/>
              <a:gd name="T30" fmla="*/ 1056 w 2453"/>
              <a:gd name="T31" fmla="*/ 2764 h 3551"/>
              <a:gd name="T32" fmla="*/ 1396 w 2453"/>
              <a:gd name="T33" fmla="*/ 2764 h 3551"/>
              <a:gd name="T34" fmla="*/ 1396 w 2453"/>
              <a:gd name="T35" fmla="*/ 2764 h 3551"/>
              <a:gd name="T36" fmla="*/ 1549 w 2453"/>
              <a:gd name="T37" fmla="*/ 2917 h 3551"/>
              <a:gd name="T38" fmla="*/ 1549 w 2453"/>
              <a:gd name="T39" fmla="*/ 3435 h 3551"/>
              <a:gd name="T40" fmla="*/ 1549 w 2453"/>
              <a:gd name="T41" fmla="*/ 3435 h 3551"/>
              <a:gd name="T42" fmla="*/ 1663 w 2453"/>
              <a:gd name="T43" fmla="*/ 3550 h 3551"/>
              <a:gd name="T44" fmla="*/ 2197 w 2453"/>
              <a:gd name="T45" fmla="*/ 3550 h 3551"/>
              <a:gd name="T46" fmla="*/ 2197 w 2453"/>
              <a:gd name="T47" fmla="*/ 3550 h 3551"/>
              <a:gd name="T48" fmla="*/ 2452 w 2453"/>
              <a:gd name="T49" fmla="*/ 3295 h 3551"/>
              <a:gd name="T50" fmla="*/ 2452 w 2453"/>
              <a:gd name="T51" fmla="*/ 842 h 3551"/>
              <a:gd name="T52" fmla="*/ 2452 w 2453"/>
              <a:gd name="T53" fmla="*/ 842 h 3551"/>
              <a:gd name="T54" fmla="*/ 2322 w 2453"/>
              <a:gd name="T55" fmla="*/ 621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3" h="3551">
                <a:moveTo>
                  <a:pt x="2322" y="621"/>
                </a:moveTo>
                <a:lnTo>
                  <a:pt x="1303" y="46"/>
                </a:lnTo>
                <a:lnTo>
                  <a:pt x="1303" y="46"/>
                </a:lnTo>
                <a:cubicBezTo>
                  <a:pt x="1223" y="0"/>
                  <a:pt x="1124" y="2"/>
                  <a:pt x="1045" y="51"/>
                </a:cubicBezTo>
                <a:lnTo>
                  <a:pt x="121" y="619"/>
                </a:lnTo>
                <a:lnTo>
                  <a:pt x="121" y="619"/>
                </a:lnTo>
                <a:cubicBezTo>
                  <a:pt x="46" y="665"/>
                  <a:pt x="0" y="747"/>
                  <a:pt x="0" y="835"/>
                </a:cubicBezTo>
                <a:lnTo>
                  <a:pt x="0" y="3295"/>
                </a:lnTo>
                <a:lnTo>
                  <a:pt x="0" y="3295"/>
                </a:lnTo>
                <a:cubicBezTo>
                  <a:pt x="0" y="3436"/>
                  <a:pt x="114" y="3550"/>
                  <a:pt x="255" y="3550"/>
                </a:cubicBezTo>
                <a:lnTo>
                  <a:pt x="789" y="3550"/>
                </a:lnTo>
                <a:lnTo>
                  <a:pt x="789" y="3550"/>
                </a:lnTo>
                <a:cubicBezTo>
                  <a:pt x="852" y="3550"/>
                  <a:pt x="904" y="3498"/>
                  <a:pt x="904" y="3435"/>
                </a:cubicBezTo>
                <a:lnTo>
                  <a:pt x="904" y="2917"/>
                </a:lnTo>
                <a:lnTo>
                  <a:pt x="904" y="2917"/>
                </a:lnTo>
                <a:cubicBezTo>
                  <a:pt x="904" y="2832"/>
                  <a:pt x="972" y="2764"/>
                  <a:pt x="1056" y="2764"/>
                </a:cubicBezTo>
                <a:lnTo>
                  <a:pt x="1396" y="2764"/>
                </a:lnTo>
                <a:lnTo>
                  <a:pt x="1396" y="2764"/>
                </a:lnTo>
                <a:cubicBezTo>
                  <a:pt x="1480" y="2764"/>
                  <a:pt x="1549" y="2832"/>
                  <a:pt x="1549" y="2917"/>
                </a:cubicBezTo>
                <a:lnTo>
                  <a:pt x="1549" y="3435"/>
                </a:lnTo>
                <a:lnTo>
                  <a:pt x="1549" y="3435"/>
                </a:lnTo>
                <a:cubicBezTo>
                  <a:pt x="1549" y="3498"/>
                  <a:pt x="1600" y="3550"/>
                  <a:pt x="1663" y="3550"/>
                </a:cubicBezTo>
                <a:lnTo>
                  <a:pt x="2197" y="3550"/>
                </a:lnTo>
                <a:lnTo>
                  <a:pt x="2197" y="3550"/>
                </a:lnTo>
                <a:cubicBezTo>
                  <a:pt x="2338" y="3550"/>
                  <a:pt x="2452" y="3436"/>
                  <a:pt x="2452" y="3295"/>
                </a:cubicBezTo>
                <a:lnTo>
                  <a:pt x="2452" y="842"/>
                </a:lnTo>
                <a:lnTo>
                  <a:pt x="2452" y="842"/>
                </a:lnTo>
                <a:cubicBezTo>
                  <a:pt x="2452" y="750"/>
                  <a:pt x="2403" y="665"/>
                  <a:pt x="2322" y="621"/>
                </a:cubicBez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a:solidFill>
                <a:schemeClr val="accent3"/>
              </a:solidFill>
              <a:latin typeface="+mn-lt"/>
            </a:endParaRPr>
          </a:p>
        </p:txBody>
      </p:sp>
      <p:sp>
        <p:nvSpPr>
          <p:cNvPr id="20" name="Freeform 1">
            <a:extLst>
              <a:ext uri="{FF2B5EF4-FFF2-40B4-BE49-F238E27FC236}">
                <a16:creationId xmlns:a16="http://schemas.microsoft.com/office/drawing/2014/main" id="{4524D0EA-6685-5340-B599-9413070F4280}"/>
              </a:ext>
            </a:extLst>
          </p:cNvPr>
          <p:cNvSpPr>
            <a:spLocks/>
          </p:cNvSpPr>
          <p:nvPr/>
        </p:nvSpPr>
        <p:spPr bwMode="auto">
          <a:xfrm>
            <a:off x="10520363" y="4467225"/>
            <a:ext cx="2900362" cy="4892675"/>
          </a:xfrm>
          <a:custGeom>
            <a:avLst/>
            <a:gdLst>
              <a:gd name="T0" fmla="*/ 2747042 w 2452"/>
              <a:gd name="T1" fmla="*/ 643301 h 4730"/>
              <a:gd name="T2" fmla="*/ 1541514 w 2452"/>
              <a:gd name="T3" fmla="*/ 47575 h 4730"/>
              <a:gd name="T4" fmla="*/ 1541514 w 2452"/>
              <a:gd name="T5" fmla="*/ 47575 h 4730"/>
              <a:gd name="T6" fmla="*/ 1236287 w 2452"/>
              <a:gd name="T7" fmla="*/ 51712 h 4730"/>
              <a:gd name="T8" fmla="*/ 141966 w 2452"/>
              <a:gd name="T9" fmla="*/ 641233 h 4730"/>
              <a:gd name="T10" fmla="*/ 141966 w 2452"/>
              <a:gd name="T11" fmla="*/ 641233 h 4730"/>
              <a:gd name="T12" fmla="*/ 0 w 2452"/>
              <a:gd name="T13" fmla="*/ 864630 h 4730"/>
              <a:gd name="T14" fmla="*/ 0 w 2452"/>
              <a:gd name="T15" fmla="*/ 4627218 h 4730"/>
              <a:gd name="T16" fmla="*/ 0 w 2452"/>
              <a:gd name="T17" fmla="*/ 4627218 h 4730"/>
              <a:gd name="T18" fmla="*/ 300495 w 2452"/>
              <a:gd name="T19" fmla="*/ 4890951 h 4730"/>
              <a:gd name="T20" fmla="*/ 932243 w 2452"/>
              <a:gd name="T21" fmla="*/ 4890951 h 4730"/>
              <a:gd name="T22" fmla="*/ 932243 w 2452"/>
              <a:gd name="T23" fmla="*/ 4890951 h 4730"/>
              <a:gd name="T24" fmla="*/ 1068294 w 2452"/>
              <a:gd name="T25" fmla="*/ 4772012 h 4730"/>
              <a:gd name="T26" fmla="*/ 1068294 w 2452"/>
              <a:gd name="T27" fmla="*/ 4236273 h 4730"/>
              <a:gd name="T28" fmla="*/ 1068294 w 2452"/>
              <a:gd name="T29" fmla="*/ 4236273 h 4730"/>
              <a:gd name="T30" fmla="*/ 1249301 w 2452"/>
              <a:gd name="T31" fmla="*/ 4078033 h 4730"/>
              <a:gd name="T32" fmla="*/ 1650354 w 2452"/>
              <a:gd name="T33" fmla="*/ 4078033 h 4730"/>
              <a:gd name="T34" fmla="*/ 1650354 w 2452"/>
              <a:gd name="T35" fmla="*/ 4078033 h 4730"/>
              <a:gd name="T36" fmla="*/ 1831361 w 2452"/>
              <a:gd name="T37" fmla="*/ 4236273 h 4730"/>
              <a:gd name="T38" fmla="*/ 1831361 w 2452"/>
              <a:gd name="T39" fmla="*/ 4772012 h 4730"/>
              <a:gd name="T40" fmla="*/ 1831361 w 2452"/>
              <a:gd name="T41" fmla="*/ 4772012 h 4730"/>
              <a:gd name="T42" fmla="*/ 1967412 w 2452"/>
              <a:gd name="T43" fmla="*/ 4890951 h 4730"/>
              <a:gd name="T44" fmla="*/ 2599160 w 2452"/>
              <a:gd name="T45" fmla="*/ 4890951 h 4730"/>
              <a:gd name="T46" fmla="*/ 2599160 w 2452"/>
              <a:gd name="T47" fmla="*/ 4890951 h 4730"/>
              <a:gd name="T48" fmla="*/ 2899655 w 2452"/>
              <a:gd name="T49" fmla="*/ 4627218 h 4730"/>
              <a:gd name="T50" fmla="*/ 2899655 w 2452"/>
              <a:gd name="T51" fmla="*/ 871870 h 4730"/>
              <a:gd name="T52" fmla="*/ 2899655 w 2452"/>
              <a:gd name="T53" fmla="*/ 871870 h 4730"/>
              <a:gd name="T54" fmla="*/ 2747042 w 2452"/>
              <a:gd name="T55" fmla="*/ 643301 h 4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52" h="4730">
                <a:moveTo>
                  <a:pt x="2322" y="622"/>
                </a:moveTo>
                <a:lnTo>
                  <a:pt x="1303" y="46"/>
                </a:lnTo>
                <a:cubicBezTo>
                  <a:pt x="1223" y="0"/>
                  <a:pt x="1124" y="2"/>
                  <a:pt x="1045" y="50"/>
                </a:cubicBezTo>
                <a:lnTo>
                  <a:pt x="120" y="620"/>
                </a:lnTo>
                <a:cubicBezTo>
                  <a:pt x="46" y="666"/>
                  <a:pt x="0" y="748"/>
                  <a:pt x="0" y="836"/>
                </a:cubicBezTo>
                <a:lnTo>
                  <a:pt x="0" y="4474"/>
                </a:lnTo>
                <a:cubicBezTo>
                  <a:pt x="0" y="4615"/>
                  <a:pt x="114" y="4729"/>
                  <a:pt x="254" y="4729"/>
                </a:cubicBezTo>
                <a:lnTo>
                  <a:pt x="788" y="4729"/>
                </a:lnTo>
                <a:cubicBezTo>
                  <a:pt x="852" y="4729"/>
                  <a:pt x="903" y="4677"/>
                  <a:pt x="903" y="4614"/>
                </a:cubicBezTo>
                <a:lnTo>
                  <a:pt x="903" y="4096"/>
                </a:lnTo>
                <a:cubicBezTo>
                  <a:pt x="903" y="4011"/>
                  <a:pt x="972" y="3943"/>
                  <a:pt x="1056" y="3943"/>
                </a:cubicBezTo>
                <a:lnTo>
                  <a:pt x="1395" y="3943"/>
                </a:lnTo>
                <a:cubicBezTo>
                  <a:pt x="1480" y="3943"/>
                  <a:pt x="1548" y="4011"/>
                  <a:pt x="1548" y="4096"/>
                </a:cubicBezTo>
                <a:lnTo>
                  <a:pt x="1548" y="4614"/>
                </a:lnTo>
                <a:cubicBezTo>
                  <a:pt x="1548" y="4677"/>
                  <a:pt x="1599" y="4729"/>
                  <a:pt x="1663" y="4729"/>
                </a:cubicBezTo>
                <a:lnTo>
                  <a:pt x="2197" y="4729"/>
                </a:lnTo>
                <a:cubicBezTo>
                  <a:pt x="2337" y="4729"/>
                  <a:pt x="2451" y="4615"/>
                  <a:pt x="2451" y="4474"/>
                </a:cubicBezTo>
                <a:lnTo>
                  <a:pt x="2451" y="843"/>
                </a:lnTo>
                <a:cubicBezTo>
                  <a:pt x="2451" y="751"/>
                  <a:pt x="2402" y="666"/>
                  <a:pt x="2322" y="62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2">
            <a:extLst>
              <a:ext uri="{FF2B5EF4-FFF2-40B4-BE49-F238E27FC236}">
                <a16:creationId xmlns:a16="http://schemas.microsoft.com/office/drawing/2014/main" id="{D33522A1-70B4-D448-8B43-00ECA534F0F5}"/>
              </a:ext>
            </a:extLst>
          </p:cNvPr>
          <p:cNvSpPr>
            <a:spLocks noChangeArrowheads="1"/>
          </p:cNvSpPr>
          <p:nvPr/>
        </p:nvSpPr>
        <p:spPr bwMode="auto">
          <a:xfrm>
            <a:off x="13082588" y="6505575"/>
            <a:ext cx="2901950" cy="2806700"/>
          </a:xfrm>
          <a:custGeom>
            <a:avLst/>
            <a:gdLst>
              <a:gd name="T0" fmla="*/ 2322 w 2453"/>
              <a:gd name="T1" fmla="*/ 622 h 2373"/>
              <a:gd name="T2" fmla="*/ 1303 w 2453"/>
              <a:gd name="T3" fmla="*/ 46 h 2373"/>
              <a:gd name="T4" fmla="*/ 1303 w 2453"/>
              <a:gd name="T5" fmla="*/ 46 h 2373"/>
              <a:gd name="T6" fmla="*/ 1045 w 2453"/>
              <a:gd name="T7" fmla="*/ 51 h 2373"/>
              <a:gd name="T8" fmla="*/ 121 w 2453"/>
              <a:gd name="T9" fmla="*/ 620 h 2373"/>
              <a:gd name="T10" fmla="*/ 121 w 2453"/>
              <a:gd name="T11" fmla="*/ 620 h 2373"/>
              <a:gd name="T12" fmla="*/ 0 w 2453"/>
              <a:gd name="T13" fmla="*/ 837 h 2373"/>
              <a:gd name="T14" fmla="*/ 0 w 2453"/>
              <a:gd name="T15" fmla="*/ 2117 h 2373"/>
              <a:gd name="T16" fmla="*/ 0 w 2453"/>
              <a:gd name="T17" fmla="*/ 2117 h 2373"/>
              <a:gd name="T18" fmla="*/ 254 w 2453"/>
              <a:gd name="T19" fmla="*/ 2372 h 2373"/>
              <a:gd name="T20" fmla="*/ 789 w 2453"/>
              <a:gd name="T21" fmla="*/ 2372 h 2373"/>
              <a:gd name="T22" fmla="*/ 789 w 2453"/>
              <a:gd name="T23" fmla="*/ 2372 h 2373"/>
              <a:gd name="T24" fmla="*/ 904 w 2453"/>
              <a:gd name="T25" fmla="*/ 2257 h 2373"/>
              <a:gd name="T26" fmla="*/ 904 w 2453"/>
              <a:gd name="T27" fmla="*/ 1739 h 2373"/>
              <a:gd name="T28" fmla="*/ 904 w 2453"/>
              <a:gd name="T29" fmla="*/ 1739 h 2373"/>
              <a:gd name="T30" fmla="*/ 1056 w 2453"/>
              <a:gd name="T31" fmla="*/ 1586 h 2373"/>
              <a:gd name="T32" fmla="*/ 1395 w 2453"/>
              <a:gd name="T33" fmla="*/ 1586 h 2373"/>
              <a:gd name="T34" fmla="*/ 1395 w 2453"/>
              <a:gd name="T35" fmla="*/ 1586 h 2373"/>
              <a:gd name="T36" fmla="*/ 1548 w 2453"/>
              <a:gd name="T37" fmla="*/ 1739 h 2373"/>
              <a:gd name="T38" fmla="*/ 1548 w 2453"/>
              <a:gd name="T39" fmla="*/ 2257 h 2373"/>
              <a:gd name="T40" fmla="*/ 1548 w 2453"/>
              <a:gd name="T41" fmla="*/ 2257 h 2373"/>
              <a:gd name="T42" fmla="*/ 1663 w 2453"/>
              <a:gd name="T43" fmla="*/ 2372 h 2373"/>
              <a:gd name="T44" fmla="*/ 2197 w 2453"/>
              <a:gd name="T45" fmla="*/ 2372 h 2373"/>
              <a:gd name="T46" fmla="*/ 2197 w 2453"/>
              <a:gd name="T47" fmla="*/ 2372 h 2373"/>
              <a:gd name="T48" fmla="*/ 2452 w 2453"/>
              <a:gd name="T49" fmla="*/ 2117 h 2373"/>
              <a:gd name="T50" fmla="*/ 2452 w 2453"/>
              <a:gd name="T51" fmla="*/ 843 h 2373"/>
              <a:gd name="T52" fmla="*/ 2452 w 2453"/>
              <a:gd name="T53" fmla="*/ 843 h 2373"/>
              <a:gd name="T54" fmla="*/ 2322 w 2453"/>
              <a:gd name="T55" fmla="*/ 622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3" h="2373">
                <a:moveTo>
                  <a:pt x="2322" y="622"/>
                </a:moveTo>
                <a:lnTo>
                  <a:pt x="1303" y="46"/>
                </a:lnTo>
                <a:lnTo>
                  <a:pt x="1303" y="46"/>
                </a:lnTo>
                <a:cubicBezTo>
                  <a:pt x="1222" y="0"/>
                  <a:pt x="1124" y="2"/>
                  <a:pt x="1045" y="51"/>
                </a:cubicBezTo>
                <a:lnTo>
                  <a:pt x="121" y="620"/>
                </a:lnTo>
                <a:lnTo>
                  <a:pt x="121" y="620"/>
                </a:lnTo>
                <a:cubicBezTo>
                  <a:pt x="46" y="666"/>
                  <a:pt x="0" y="748"/>
                  <a:pt x="0" y="837"/>
                </a:cubicBezTo>
                <a:lnTo>
                  <a:pt x="0" y="2117"/>
                </a:lnTo>
                <a:lnTo>
                  <a:pt x="0" y="2117"/>
                </a:lnTo>
                <a:cubicBezTo>
                  <a:pt x="0" y="2258"/>
                  <a:pt x="114" y="2372"/>
                  <a:pt x="254" y="2372"/>
                </a:cubicBezTo>
                <a:lnTo>
                  <a:pt x="789" y="2372"/>
                </a:lnTo>
                <a:lnTo>
                  <a:pt x="789" y="2372"/>
                </a:lnTo>
                <a:cubicBezTo>
                  <a:pt x="852" y="2372"/>
                  <a:pt x="904" y="2320"/>
                  <a:pt x="904" y="2257"/>
                </a:cubicBezTo>
                <a:lnTo>
                  <a:pt x="904" y="1739"/>
                </a:lnTo>
                <a:lnTo>
                  <a:pt x="904" y="1739"/>
                </a:lnTo>
                <a:cubicBezTo>
                  <a:pt x="904" y="1654"/>
                  <a:pt x="972" y="1586"/>
                  <a:pt x="1056" y="1586"/>
                </a:cubicBezTo>
                <a:lnTo>
                  <a:pt x="1395" y="1586"/>
                </a:lnTo>
                <a:lnTo>
                  <a:pt x="1395" y="1586"/>
                </a:lnTo>
                <a:cubicBezTo>
                  <a:pt x="1480" y="1586"/>
                  <a:pt x="1548" y="1654"/>
                  <a:pt x="1548" y="1739"/>
                </a:cubicBezTo>
                <a:lnTo>
                  <a:pt x="1548" y="2257"/>
                </a:lnTo>
                <a:lnTo>
                  <a:pt x="1548" y="2257"/>
                </a:lnTo>
                <a:cubicBezTo>
                  <a:pt x="1548" y="2320"/>
                  <a:pt x="1599" y="2372"/>
                  <a:pt x="1663" y="2372"/>
                </a:cubicBezTo>
                <a:lnTo>
                  <a:pt x="2197" y="2372"/>
                </a:lnTo>
                <a:lnTo>
                  <a:pt x="2197" y="2372"/>
                </a:lnTo>
                <a:cubicBezTo>
                  <a:pt x="2338" y="2372"/>
                  <a:pt x="2452" y="2258"/>
                  <a:pt x="2452" y="2117"/>
                </a:cubicBezTo>
                <a:lnTo>
                  <a:pt x="2452" y="843"/>
                </a:lnTo>
                <a:lnTo>
                  <a:pt x="2452" y="843"/>
                </a:lnTo>
                <a:cubicBezTo>
                  <a:pt x="2452" y="752"/>
                  <a:pt x="2402" y="666"/>
                  <a:pt x="2322" y="622"/>
                </a:cubicBezTo>
              </a:path>
            </a:pathLst>
          </a:custGeom>
          <a:solidFill>
            <a:schemeClr val="accent4"/>
          </a:solidFill>
          <a:ln>
            <a:noFill/>
          </a:ln>
          <a:effectLst/>
        </p:spPr>
        <p:txBody>
          <a:bodyPr wrap="none" anchor="ctr"/>
          <a:lstStyle/>
          <a:p>
            <a:pPr defTabSz="1828434" eaLnBrk="1" fontAlgn="auto" hangingPunct="1">
              <a:spcBef>
                <a:spcPts val="0"/>
              </a:spcBef>
              <a:spcAft>
                <a:spcPts val="0"/>
              </a:spcAft>
              <a:defRPr/>
            </a:pPr>
            <a:endParaRPr lang="en-US">
              <a:solidFill>
                <a:schemeClr val="tx2"/>
              </a:solidFill>
              <a:latin typeface="+mn-lt"/>
            </a:endParaRPr>
          </a:p>
        </p:txBody>
      </p:sp>
      <p:sp>
        <p:nvSpPr>
          <p:cNvPr id="22" name="Freeform 3">
            <a:extLst>
              <a:ext uri="{FF2B5EF4-FFF2-40B4-BE49-F238E27FC236}">
                <a16:creationId xmlns:a16="http://schemas.microsoft.com/office/drawing/2014/main" id="{ECD7BE17-2D1F-E342-8FE8-3CA960405830}"/>
              </a:ext>
            </a:extLst>
          </p:cNvPr>
          <p:cNvSpPr>
            <a:spLocks/>
          </p:cNvSpPr>
          <p:nvPr/>
        </p:nvSpPr>
        <p:spPr bwMode="auto">
          <a:xfrm>
            <a:off x="15592425" y="2633663"/>
            <a:ext cx="2900363" cy="6646862"/>
          </a:xfrm>
          <a:custGeom>
            <a:avLst/>
            <a:gdLst>
              <a:gd name="T0" fmla="*/ 2747104 w 2453"/>
              <a:gd name="T1" fmla="*/ 734600 h 5619"/>
              <a:gd name="T2" fmla="*/ 1540885 w 2453"/>
              <a:gd name="T3" fmla="*/ 53232 h 5619"/>
              <a:gd name="T4" fmla="*/ 1540885 w 2453"/>
              <a:gd name="T5" fmla="*/ 53232 h 5619"/>
              <a:gd name="T6" fmla="*/ 1235783 w 2453"/>
              <a:gd name="T7" fmla="*/ 59147 h 5619"/>
              <a:gd name="T8" fmla="*/ 143091 w 2453"/>
              <a:gd name="T9" fmla="*/ 733417 h 5619"/>
              <a:gd name="T10" fmla="*/ 143091 w 2453"/>
              <a:gd name="T11" fmla="*/ 733417 h 5619"/>
              <a:gd name="T12" fmla="*/ 0 w 2453"/>
              <a:gd name="T13" fmla="*/ 988930 h 5619"/>
              <a:gd name="T14" fmla="*/ 0 w 2453"/>
              <a:gd name="T15" fmla="*/ 6344054 h 5619"/>
              <a:gd name="T16" fmla="*/ 0 w 2453"/>
              <a:gd name="T17" fmla="*/ 6344054 h 5619"/>
              <a:gd name="T18" fmla="*/ 300372 w 2453"/>
              <a:gd name="T19" fmla="*/ 6645701 h 5619"/>
              <a:gd name="T20" fmla="*/ 933046 w 2453"/>
              <a:gd name="T21" fmla="*/ 6645701 h 5619"/>
              <a:gd name="T22" fmla="*/ 933046 w 2453"/>
              <a:gd name="T23" fmla="*/ 6645701 h 5619"/>
              <a:gd name="T24" fmla="*/ 1067858 w 2453"/>
              <a:gd name="T25" fmla="*/ 6509664 h 5619"/>
              <a:gd name="T26" fmla="*/ 1067858 w 2453"/>
              <a:gd name="T27" fmla="*/ 5896906 h 5619"/>
              <a:gd name="T28" fmla="*/ 1067858 w 2453"/>
              <a:gd name="T29" fmla="*/ 5896906 h 5619"/>
              <a:gd name="T30" fmla="*/ 1248791 w 2453"/>
              <a:gd name="T31" fmla="*/ 5715918 h 5619"/>
              <a:gd name="T32" fmla="*/ 1650864 w 2453"/>
              <a:gd name="T33" fmla="*/ 5715918 h 5619"/>
              <a:gd name="T34" fmla="*/ 1650864 w 2453"/>
              <a:gd name="T35" fmla="*/ 5715918 h 5619"/>
              <a:gd name="T36" fmla="*/ 1831797 w 2453"/>
              <a:gd name="T37" fmla="*/ 5896906 h 5619"/>
              <a:gd name="T38" fmla="*/ 1831797 w 2453"/>
              <a:gd name="T39" fmla="*/ 6509664 h 5619"/>
              <a:gd name="T40" fmla="*/ 1831797 w 2453"/>
              <a:gd name="T41" fmla="*/ 6509664 h 5619"/>
              <a:gd name="T42" fmla="*/ 1966610 w 2453"/>
              <a:gd name="T43" fmla="*/ 6645701 h 5619"/>
              <a:gd name="T44" fmla="*/ 2598101 w 2453"/>
              <a:gd name="T45" fmla="*/ 6645701 h 5619"/>
              <a:gd name="T46" fmla="*/ 2598101 w 2453"/>
              <a:gd name="T47" fmla="*/ 6645701 h 5619"/>
              <a:gd name="T48" fmla="*/ 2899655 w 2453"/>
              <a:gd name="T49" fmla="*/ 6344054 h 5619"/>
              <a:gd name="T50" fmla="*/ 2899655 w 2453"/>
              <a:gd name="T51" fmla="*/ 997210 h 5619"/>
              <a:gd name="T52" fmla="*/ 2899655 w 2453"/>
              <a:gd name="T53" fmla="*/ 997210 h 5619"/>
              <a:gd name="T54" fmla="*/ 2747104 w 2453"/>
              <a:gd name="T55" fmla="*/ 734600 h 56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53" h="5619">
                <a:moveTo>
                  <a:pt x="2323" y="621"/>
                </a:moveTo>
                <a:lnTo>
                  <a:pt x="1303" y="45"/>
                </a:lnTo>
                <a:cubicBezTo>
                  <a:pt x="1223" y="0"/>
                  <a:pt x="1123" y="2"/>
                  <a:pt x="1045" y="50"/>
                </a:cubicBezTo>
                <a:lnTo>
                  <a:pt x="121" y="620"/>
                </a:lnTo>
                <a:cubicBezTo>
                  <a:pt x="46" y="666"/>
                  <a:pt x="0" y="748"/>
                  <a:pt x="0" y="836"/>
                </a:cubicBezTo>
                <a:lnTo>
                  <a:pt x="0" y="5363"/>
                </a:lnTo>
                <a:cubicBezTo>
                  <a:pt x="0" y="5504"/>
                  <a:pt x="114" y="5618"/>
                  <a:pt x="254" y="5618"/>
                </a:cubicBezTo>
                <a:lnTo>
                  <a:pt x="789" y="5618"/>
                </a:lnTo>
                <a:cubicBezTo>
                  <a:pt x="852" y="5618"/>
                  <a:pt x="903" y="5566"/>
                  <a:pt x="903" y="5503"/>
                </a:cubicBezTo>
                <a:lnTo>
                  <a:pt x="903" y="4985"/>
                </a:lnTo>
                <a:cubicBezTo>
                  <a:pt x="903" y="4900"/>
                  <a:pt x="972" y="4832"/>
                  <a:pt x="1056" y="4832"/>
                </a:cubicBezTo>
                <a:lnTo>
                  <a:pt x="1396" y="4832"/>
                </a:lnTo>
                <a:cubicBezTo>
                  <a:pt x="1480" y="4832"/>
                  <a:pt x="1549" y="4900"/>
                  <a:pt x="1549" y="4985"/>
                </a:cubicBezTo>
                <a:lnTo>
                  <a:pt x="1549" y="5503"/>
                </a:lnTo>
                <a:cubicBezTo>
                  <a:pt x="1549" y="5566"/>
                  <a:pt x="1600" y="5618"/>
                  <a:pt x="1663" y="5618"/>
                </a:cubicBezTo>
                <a:lnTo>
                  <a:pt x="2197" y="5618"/>
                </a:lnTo>
                <a:cubicBezTo>
                  <a:pt x="2338" y="5618"/>
                  <a:pt x="2452" y="5504"/>
                  <a:pt x="2452" y="5363"/>
                </a:cubicBezTo>
                <a:lnTo>
                  <a:pt x="2452" y="843"/>
                </a:lnTo>
                <a:cubicBezTo>
                  <a:pt x="2452" y="751"/>
                  <a:pt x="2402" y="667"/>
                  <a:pt x="2323" y="62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 name="TextBox 687">
            <a:extLst>
              <a:ext uri="{FF2B5EF4-FFF2-40B4-BE49-F238E27FC236}">
                <a16:creationId xmlns:a16="http://schemas.microsoft.com/office/drawing/2014/main" id="{E554F519-BAF1-4B43-B222-343D20BEF1B7}"/>
              </a:ext>
            </a:extLst>
          </p:cNvPr>
          <p:cNvSpPr txBox="1">
            <a:spLocks noChangeArrowheads="1"/>
          </p:cNvSpPr>
          <p:nvPr/>
        </p:nvSpPr>
        <p:spPr bwMode="auto">
          <a:xfrm>
            <a:off x="6182535" y="9840913"/>
            <a:ext cx="1874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err="1">
                <a:solidFill>
                  <a:schemeClr val="tx2"/>
                </a:solidFill>
                <a:latin typeface="Muli"/>
                <a:ea typeface="Lato" panose="020F0502020204030203"/>
                <a:cs typeface="Lato" panose="020F0502020204030203"/>
              </a:rPr>
              <a:t>Biblioteca</a:t>
            </a:r>
            <a:endParaRPr lang="en-US" altLang="en-US" sz="3200" b="1" dirty="0">
              <a:solidFill>
                <a:schemeClr val="tx2"/>
              </a:solidFill>
              <a:latin typeface="Muli"/>
              <a:ea typeface="Lato" panose="020F0502020204030203"/>
              <a:cs typeface="Lato" panose="020F0502020204030203"/>
            </a:endParaRPr>
          </a:p>
        </p:txBody>
      </p:sp>
      <p:sp>
        <p:nvSpPr>
          <p:cNvPr id="59" name="TextBox 687">
            <a:extLst>
              <a:ext uri="{FF2B5EF4-FFF2-40B4-BE49-F238E27FC236}">
                <a16:creationId xmlns:a16="http://schemas.microsoft.com/office/drawing/2014/main" id="{AFAEC08B-846D-9D4B-8689-1B31CE4CD8AE}"/>
              </a:ext>
            </a:extLst>
          </p:cNvPr>
          <p:cNvSpPr txBox="1">
            <a:spLocks noChangeArrowheads="1"/>
          </p:cNvSpPr>
          <p:nvPr/>
        </p:nvSpPr>
        <p:spPr bwMode="auto">
          <a:xfrm>
            <a:off x="12818823" y="9578907"/>
            <a:ext cx="29795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2800" b="1" dirty="0" err="1">
                <a:solidFill>
                  <a:schemeClr val="tx2"/>
                </a:solidFill>
                <a:latin typeface="Muli"/>
                <a:ea typeface="Lato" panose="020F0502020204030203"/>
                <a:cs typeface="Lato" panose="020F0502020204030203"/>
              </a:rPr>
              <a:t>Restaurantes</a:t>
            </a:r>
            <a:r>
              <a:rPr lang="en-US" altLang="en-US" sz="3200" b="1" dirty="0">
                <a:solidFill>
                  <a:schemeClr val="tx2"/>
                </a:solidFill>
                <a:latin typeface="Muli"/>
                <a:ea typeface="Lato" panose="020F0502020204030203"/>
                <a:cs typeface="Lato" panose="020F0502020204030203"/>
              </a:rPr>
              <a:t> </a:t>
            </a:r>
          </a:p>
          <a:p>
            <a:pPr algn="ctr" eaLnBrk="1" hangingPunct="1"/>
            <a:r>
              <a:rPr lang="en-US" altLang="en-US" sz="2800" b="1" dirty="0">
                <a:solidFill>
                  <a:schemeClr val="tx2"/>
                </a:solidFill>
                <a:latin typeface="Muli"/>
                <a:ea typeface="Lato" panose="020F0502020204030203"/>
                <a:cs typeface="Lato" panose="020F0502020204030203"/>
              </a:rPr>
              <a:t>De Comida Rápida</a:t>
            </a:r>
          </a:p>
          <a:p>
            <a:pPr algn="ctr" eaLnBrk="1" hangingPunct="1"/>
            <a:endParaRPr lang="en-US" altLang="en-US" sz="3200" b="1" dirty="0">
              <a:solidFill>
                <a:schemeClr val="tx2"/>
              </a:solidFill>
              <a:latin typeface="Muli"/>
              <a:ea typeface="Lato" panose="020F0502020204030203"/>
              <a:cs typeface="Lato" panose="020F0502020204030203"/>
            </a:endParaRPr>
          </a:p>
        </p:txBody>
      </p:sp>
      <p:sp>
        <p:nvSpPr>
          <p:cNvPr id="61" name="TextBox 687">
            <a:extLst>
              <a:ext uri="{FF2B5EF4-FFF2-40B4-BE49-F238E27FC236}">
                <a16:creationId xmlns:a16="http://schemas.microsoft.com/office/drawing/2014/main" id="{124DDCC2-D17B-B24A-B1C3-8496110E265F}"/>
              </a:ext>
            </a:extLst>
          </p:cNvPr>
          <p:cNvSpPr txBox="1">
            <a:spLocks noChangeArrowheads="1"/>
          </p:cNvSpPr>
          <p:nvPr/>
        </p:nvSpPr>
        <p:spPr bwMode="auto">
          <a:xfrm>
            <a:off x="18812646" y="9815513"/>
            <a:ext cx="1449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a:solidFill>
                  <a:schemeClr val="tx2"/>
                </a:solidFill>
                <a:latin typeface="Muli"/>
                <a:ea typeface="Lato" panose="020F0502020204030203"/>
                <a:cs typeface="Lato" panose="020F0502020204030203"/>
              </a:rPr>
              <a:t>Escuela</a:t>
            </a:r>
          </a:p>
        </p:txBody>
      </p:sp>
      <p:sp>
        <p:nvSpPr>
          <p:cNvPr id="63" name="TextBox 687">
            <a:extLst>
              <a:ext uri="{FF2B5EF4-FFF2-40B4-BE49-F238E27FC236}">
                <a16:creationId xmlns:a16="http://schemas.microsoft.com/office/drawing/2014/main" id="{4A969142-C303-D142-839D-E6502F82A5B0}"/>
              </a:ext>
            </a:extLst>
          </p:cNvPr>
          <p:cNvSpPr txBox="1">
            <a:spLocks noChangeArrowheads="1"/>
          </p:cNvSpPr>
          <p:nvPr/>
        </p:nvSpPr>
        <p:spPr bwMode="auto">
          <a:xfrm>
            <a:off x="1387530" y="9713913"/>
            <a:ext cx="1722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err="1">
                <a:solidFill>
                  <a:schemeClr val="tx2"/>
                </a:solidFill>
                <a:latin typeface="Muli"/>
                <a:ea typeface="Lato" panose="020F0502020204030203"/>
                <a:cs typeface="Lato" panose="020F0502020204030203"/>
              </a:rPr>
              <a:t>Cafetería</a:t>
            </a:r>
            <a:endParaRPr lang="en-US" altLang="en-US" sz="3200" b="1" dirty="0">
              <a:solidFill>
                <a:schemeClr val="tx2"/>
              </a:solidFill>
              <a:latin typeface="Muli"/>
              <a:ea typeface="Lato" panose="020F0502020204030203"/>
              <a:cs typeface="Lato" panose="020F0502020204030203"/>
            </a:endParaRPr>
          </a:p>
        </p:txBody>
      </p:sp>
      <p:grpSp>
        <p:nvGrpSpPr>
          <p:cNvPr id="31755" name="Grupo 4">
            <a:extLst>
              <a:ext uri="{FF2B5EF4-FFF2-40B4-BE49-F238E27FC236}">
                <a16:creationId xmlns:a16="http://schemas.microsoft.com/office/drawing/2014/main" id="{CD6AD875-1A53-A948-9CF1-33F01BCB29DA}"/>
              </a:ext>
            </a:extLst>
          </p:cNvPr>
          <p:cNvGrpSpPr>
            <a:grpSpLocks/>
          </p:cNvGrpSpPr>
          <p:nvPr/>
        </p:nvGrpSpPr>
        <p:grpSpPr bwMode="auto">
          <a:xfrm>
            <a:off x="1400175" y="3314700"/>
            <a:ext cx="5868988" cy="5965825"/>
            <a:chOff x="1399935" y="3602483"/>
            <a:chExt cx="5869392" cy="5965865"/>
          </a:xfrm>
        </p:grpSpPr>
        <p:sp>
          <p:nvSpPr>
            <p:cNvPr id="53" name="TextBox 5">
              <a:extLst>
                <a:ext uri="{FF2B5EF4-FFF2-40B4-BE49-F238E27FC236}">
                  <a16:creationId xmlns:a16="http://schemas.microsoft.com/office/drawing/2014/main" id="{5BE1CFA6-939D-0D41-997A-A9E011C7F176}"/>
                </a:ext>
              </a:extLst>
            </p:cNvPr>
            <p:cNvSpPr txBox="1"/>
            <p:nvPr/>
          </p:nvSpPr>
          <p:spPr>
            <a:xfrm>
              <a:off x="1536469" y="3602483"/>
              <a:ext cx="5732858" cy="1446223"/>
            </a:xfrm>
            <a:prstGeom prst="rect">
              <a:avLst/>
            </a:prstGeom>
            <a:noFill/>
            <a:ln>
              <a:noFill/>
            </a:ln>
          </p:spPr>
          <p:txBody>
            <a:bodyPr>
              <a:spAutoFit/>
            </a:bodyPr>
            <a:lstStyle/>
            <a:p>
              <a:pPr defTabSz="1828434" eaLnBrk="1" fontAlgn="auto" hangingPunct="1">
                <a:spcBef>
                  <a:spcPts val="0"/>
                </a:spcBef>
                <a:spcAft>
                  <a:spcPts val="0"/>
                </a:spcAft>
                <a:defRPr/>
              </a:pPr>
              <a:endParaRPr lang="en-US" sz="8800" b="1" spc="300">
                <a:solidFill>
                  <a:schemeClr val="tx2"/>
                </a:solidFill>
                <a:latin typeface="Muli" pitchFamily="2" charset="77"/>
                <a:ea typeface="Lato" panose="020F0502020204030203" pitchFamily="34" charset="0"/>
                <a:cs typeface="Lato" panose="020F0502020204030203" pitchFamily="34" charset="0"/>
              </a:endParaRPr>
            </a:p>
          </p:txBody>
        </p:sp>
        <p:sp>
          <p:nvSpPr>
            <p:cNvPr id="31770" name="Subtitle 2">
              <a:extLst>
                <a:ext uri="{FF2B5EF4-FFF2-40B4-BE49-F238E27FC236}">
                  <a16:creationId xmlns:a16="http://schemas.microsoft.com/office/drawing/2014/main" id="{3AF2FAD9-D6AF-994A-94AF-172BABC84259}"/>
                </a:ext>
              </a:extLst>
            </p:cNvPr>
            <p:cNvSpPr txBox="1">
              <a:spLocks noChangeArrowheads="1"/>
            </p:cNvSpPr>
            <p:nvPr/>
          </p:nvSpPr>
          <p:spPr bwMode="auto">
            <a:xfrm>
              <a:off x="1399935" y="8866221"/>
              <a:ext cx="5180452" cy="70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433" tIns="108718" rIns="217433" bIns="108718">
              <a:spAutoFit/>
            </a:bodyPr>
            <a:lstStyle>
              <a:lvl1pPr marL="685800" indent="-685800" defTabSz="1087438">
                <a:lnSpc>
                  <a:spcPct val="90000"/>
                </a:lnSpc>
                <a:spcBef>
                  <a:spcPts val="2000"/>
                </a:spcBef>
                <a:buFont typeface="Arial" panose="020B0604020202020204" pitchFamily="34" charset="0"/>
                <a:defRPr sz="5500">
                  <a:solidFill>
                    <a:schemeClr val="tx1"/>
                  </a:solidFill>
                  <a:latin typeface="Calibri" panose="020F0502020204030204" pitchFamily="34" charset="0"/>
                </a:defRPr>
              </a:lvl1pPr>
              <a:lvl2pPr marL="1087438" defTabSz="1087438">
                <a:lnSpc>
                  <a:spcPct val="90000"/>
                </a:lnSpc>
                <a:spcBef>
                  <a:spcPts val="1000"/>
                </a:spcBef>
                <a:buFont typeface="Arial" panose="020B0604020202020204" pitchFamily="34" charset="0"/>
                <a:defRPr sz="4700">
                  <a:solidFill>
                    <a:schemeClr val="tx1"/>
                  </a:solidFill>
                  <a:latin typeface="Calibri" panose="020F0502020204030204" pitchFamily="34" charset="0"/>
                </a:defRPr>
              </a:lvl2pPr>
              <a:lvl3pPr marL="2174875" defTabSz="1087438">
                <a:lnSpc>
                  <a:spcPct val="90000"/>
                </a:lnSpc>
                <a:spcBef>
                  <a:spcPts val="1000"/>
                </a:spcBef>
                <a:buFont typeface="Arial" panose="020B0604020202020204" pitchFamily="34" charset="0"/>
                <a:defRPr sz="3900">
                  <a:solidFill>
                    <a:schemeClr val="tx1"/>
                  </a:solidFill>
                  <a:latin typeface="Calibri" panose="020F0502020204030204" pitchFamily="34" charset="0"/>
                </a:defRPr>
              </a:lvl3pPr>
              <a:lvl4pPr marL="3262313" defTabSz="1087438">
                <a:lnSpc>
                  <a:spcPct val="90000"/>
                </a:lnSpc>
                <a:spcBef>
                  <a:spcPts val="1000"/>
                </a:spcBef>
                <a:buFont typeface="Arial" panose="020B0604020202020204" pitchFamily="34" charset="0"/>
                <a:defRPr sz="3500">
                  <a:solidFill>
                    <a:schemeClr val="tx1"/>
                  </a:solidFill>
                  <a:latin typeface="Calibri" panose="020F0502020204030204" pitchFamily="34" charset="0"/>
                </a:defRPr>
              </a:lvl4pPr>
              <a:lvl5pPr marL="4349750" defTabSz="1087438">
                <a:lnSpc>
                  <a:spcPct val="90000"/>
                </a:lnSpc>
                <a:spcBef>
                  <a:spcPts val="1000"/>
                </a:spcBef>
                <a:buFont typeface="Arial" panose="020B0604020202020204" pitchFamily="34" charset="0"/>
                <a:defRPr sz="3500">
                  <a:solidFill>
                    <a:schemeClr val="tx1"/>
                  </a:solidFill>
                  <a:latin typeface="Calibri" panose="020F0502020204030204" pitchFamily="34" charset="0"/>
                </a:defRPr>
              </a:lvl5pPr>
              <a:lvl6pPr marL="4806950" defTabSz="1087438" fontAlgn="base">
                <a:lnSpc>
                  <a:spcPct val="90000"/>
                </a:lnSpc>
                <a:spcBef>
                  <a:spcPts val="1000"/>
                </a:spcBef>
                <a:spcAft>
                  <a:spcPct val="0"/>
                </a:spcAft>
                <a:buFont typeface="Arial" panose="020B0604020202020204" pitchFamily="34" charset="0"/>
                <a:defRPr sz="3500">
                  <a:solidFill>
                    <a:schemeClr val="tx1"/>
                  </a:solidFill>
                  <a:latin typeface="Calibri" panose="020F0502020204030204" pitchFamily="34" charset="0"/>
                </a:defRPr>
              </a:lvl6pPr>
              <a:lvl7pPr marL="5264150" defTabSz="1087438" fontAlgn="base">
                <a:lnSpc>
                  <a:spcPct val="90000"/>
                </a:lnSpc>
                <a:spcBef>
                  <a:spcPts val="1000"/>
                </a:spcBef>
                <a:spcAft>
                  <a:spcPct val="0"/>
                </a:spcAft>
                <a:buFont typeface="Arial" panose="020B0604020202020204" pitchFamily="34" charset="0"/>
                <a:defRPr sz="3500">
                  <a:solidFill>
                    <a:schemeClr val="tx1"/>
                  </a:solidFill>
                  <a:latin typeface="Calibri" panose="020F0502020204030204" pitchFamily="34" charset="0"/>
                </a:defRPr>
              </a:lvl7pPr>
              <a:lvl8pPr marL="5721350" defTabSz="1087438" fontAlgn="base">
                <a:lnSpc>
                  <a:spcPct val="90000"/>
                </a:lnSpc>
                <a:spcBef>
                  <a:spcPts val="1000"/>
                </a:spcBef>
                <a:spcAft>
                  <a:spcPct val="0"/>
                </a:spcAft>
                <a:buFont typeface="Arial" panose="020B0604020202020204" pitchFamily="34" charset="0"/>
                <a:defRPr sz="3500">
                  <a:solidFill>
                    <a:schemeClr val="tx1"/>
                  </a:solidFill>
                  <a:latin typeface="Calibri" panose="020F0502020204030204" pitchFamily="34" charset="0"/>
                </a:defRPr>
              </a:lvl8pPr>
              <a:lvl9pPr marL="6178550" defTabSz="1087438" fontAlgn="base">
                <a:lnSpc>
                  <a:spcPct val="90000"/>
                </a:lnSpc>
                <a:spcBef>
                  <a:spcPts val="1000"/>
                </a:spcBef>
                <a:spcAft>
                  <a:spcPct val="0"/>
                </a:spcAft>
                <a:buFont typeface="Arial" panose="020B0604020202020204" pitchFamily="34" charset="0"/>
                <a:defRPr sz="3500">
                  <a:solidFill>
                    <a:schemeClr val="tx1"/>
                  </a:solidFill>
                  <a:latin typeface="Calibri" panose="020F0502020204030204" pitchFamily="34" charset="0"/>
                </a:defRPr>
              </a:lvl9pPr>
            </a:lstStyle>
            <a:p>
              <a:pPr algn="ctr" eaLnBrk="1" hangingPunct="1">
                <a:lnSpc>
                  <a:spcPct val="120000"/>
                </a:lnSpc>
                <a:spcBef>
                  <a:spcPct val="20000"/>
                </a:spcBef>
                <a:buFont typeface="Arial" panose="020B0604020202020204" pitchFamily="34" charset="0"/>
                <a:buChar char="•"/>
              </a:pPr>
              <a:endParaRPr lang="en-US" altLang="en-US" sz="2800">
                <a:solidFill>
                  <a:schemeClr val="tx2"/>
                </a:solidFill>
                <a:latin typeface="Open Sans Light"/>
                <a:ea typeface="Open Sans Light"/>
                <a:cs typeface="Open Sans Light"/>
              </a:endParaRPr>
            </a:p>
          </p:txBody>
        </p:sp>
      </p:grpSp>
      <p:sp>
        <p:nvSpPr>
          <p:cNvPr id="46" name="Freeform 2">
            <a:extLst>
              <a:ext uri="{FF2B5EF4-FFF2-40B4-BE49-F238E27FC236}">
                <a16:creationId xmlns:a16="http://schemas.microsoft.com/office/drawing/2014/main" id="{366A4CC3-3215-D94C-A5AB-4FF7246A51D6}"/>
              </a:ext>
            </a:extLst>
          </p:cNvPr>
          <p:cNvSpPr>
            <a:spLocks noChangeArrowheads="1"/>
          </p:cNvSpPr>
          <p:nvPr/>
        </p:nvSpPr>
        <p:spPr bwMode="auto">
          <a:xfrm>
            <a:off x="20415250" y="6435725"/>
            <a:ext cx="2901950" cy="2806700"/>
          </a:xfrm>
          <a:custGeom>
            <a:avLst/>
            <a:gdLst>
              <a:gd name="T0" fmla="*/ 2322 w 2453"/>
              <a:gd name="T1" fmla="*/ 622 h 2373"/>
              <a:gd name="T2" fmla="*/ 1303 w 2453"/>
              <a:gd name="T3" fmla="*/ 46 h 2373"/>
              <a:gd name="T4" fmla="*/ 1303 w 2453"/>
              <a:gd name="T5" fmla="*/ 46 h 2373"/>
              <a:gd name="T6" fmla="*/ 1045 w 2453"/>
              <a:gd name="T7" fmla="*/ 51 h 2373"/>
              <a:gd name="T8" fmla="*/ 121 w 2453"/>
              <a:gd name="T9" fmla="*/ 620 h 2373"/>
              <a:gd name="T10" fmla="*/ 121 w 2453"/>
              <a:gd name="T11" fmla="*/ 620 h 2373"/>
              <a:gd name="T12" fmla="*/ 0 w 2453"/>
              <a:gd name="T13" fmla="*/ 837 h 2373"/>
              <a:gd name="T14" fmla="*/ 0 w 2453"/>
              <a:gd name="T15" fmla="*/ 2117 h 2373"/>
              <a:gd name="T16" fmla="*/ 0 w 2453"/>
              <a:gd name="T17" fmla="*/ 2117 h 2373"/>
              <a:gd name="T18" fmla="*/ 254 w 2453"/>
              <a:gd name="T19" fmla="*/ 2372 h 2373"/>
              <a:gd name="T20" fmla="*/ 789 w 2453"/>
              <a:gd name="T21" fmla="*/ 2372 h 2373"/>
              <a:gd name="T22" fmla="*/ 789 w 2453"/>
              <a:gd name="T23" fmla="*/ 2372 h 2373"/>
              <a:gd name="T24" fmla="*/ 904 w 2453"/>
              <a:gd name="T25" fmla="*/ 2257 h 2373"/>
              <a:gd name="T26" fmla="*/ 904 w 2453"/>
              <a:gd name="T27" fmla="*/ 1739 h 2373"/>
              <a:gd name="T28" fmla="*/ 904 w 2453"/>
              <a:gd name="T29" fmla="*/ 1739 h 2373"/>
              <a:gd name="T30" fmla="*/ 1056 w 2453"/>
              <a:gd name="T31" fmla="*/ 1586 h 2373"/>
              <a:gd name="T32" fmla="*/ 1395 w 2453"/>
              <a:gd name="T33" fmla="*/ 1586 h 2373"/>
              <a:gd name="T34" fmla="*/ 1395 w 2453"/>
              <a:gd name="T35" fmla="*/ 1586 h 2373"/>
              <a:gd name="T36" fmla="*/ 1548 w 2453"/>
              <a:gd name="T37" fmla="*/ 1739 h 2373"/>
              <a:gd name="T38" fmla="*/ 1548 w 2453"/>
              <a:gd name="T39" fmla="*/ 2257 h 2373"/>
              <a:gd name="T40" fmla="*/ 1548 w 2453"/>
              <a:gd name="T41" fmla="*/ 2257 h 2373"/>
              <a:gd name="T42" fmla="*/ 1663 w 2453"/>
              <a:gd name="T43" fmla="*/ 2372 h 2373"/>
              <a:gd name="T44" fmla="*/ 2197 w 2453"/>
              <a:gd name="T45" fmla="*/ 2372 h 2373"/>
              <a:gd name="T46" fmla="*/ 2197 w 2453"/>
              <a:gd name="T47" fmla="*/ 2372 h 2373"/>
              <a:gd name="T48" fmla="*/ 2452 w 2453"/>
              <a:gd name="T49" fmla="*/ 2117 h 2373"/>
              <a:gd name="T50" fmla="*/ 2452 w 2453"/>
              <a:gd name="T51" fmla="*/ 843 h 2373"/>
              <a:gd name="T52" fmla="*/ 2452 w 2453"/>
              <a:gd name="T53" fmla="*/ 843 h 2373"/>
              <a:gd name="T54" fmla="*/ 2322 w 2453"/>
              <a:gd name="T55" fmla="*/ 622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3" h="2373">
                <a:moveTo>
                  <a:pt x="2322" y="622"/>
                </a:moveTo>
                <a:lnTo>
                  <a:pt x="1303" y="46"/>
                </a:lnTo>
                <a:lnTo>
                  <a:pt x="1303" y="46"/>
                </a:lnTo>
                <a:cubicBezTo>
                  <a:pt x="1222" y="0"/>
                  <a:pt x="1124" y="2"/>
                  <a:pt x="1045" y="51"/>
                </a:cubicBezTo>
                <a:lnTo>
                  <a:pt x="121" y="620"/>
                </a:lnTo>
                <a:lnTo>
                  <a:pt x="121" y="620"/>
                </a:lnTo>
                <a:cubicBezTo>
                  <a:pt x="46" y="666"/>
                  <a:pt x="0" y="748"/>
                  <a:pt x="0" y="837"/>
                </a:cubicBezTo>
                <a:lnTo>
                  <a:pt x="0" y="2117"/>
                </a:lnTo>
                <a:lnTo>
                  <a:pt x="0" y="2117"/>
                </a:lnTo>
                <a:cubicBezTo>
                  <a:pt x="0" y="2258"/>
                  <a:pt x="114" y="2372"/>
                  <a:pt x="254" y="2372"/>
                </a:cubicBezTo>
                <a:lnTo>
                  <a:pt x="789" y="2372"/>
                </a:lnTo>
                <a:lnTo>
                  <a:pt x="789" y="2372"/>
                </a:lnTo>
                <a:cubicBezTo>
                  <a:pt x="852" y="2372"/>
                  <a:pt x="904" y="2320"/>
                  <a:pt x="904" y="2257"/>
                </a:cubicBezTo>
                <a:lnTo>
                  <a:pt x="904" y="1739"/>
                </a:lnTo>
                <a:lnTo>
                  <a:pt x="904" y="1739"/>
                </a:lnTo>
                <a:cubicBezTo>
                  <a:pt x="904" y="1654"/>
                  <a:pt x="972" y="1586"/>
                  <a:pt x="1056" y="1586"/>
                </a:cubicBezTo>
                <a:lnTo>
                  <a:pt x="1395" y="1586"/>
                </a:lnTo>
                <a:lnTo>
                  <a:pt x="1395" y="1586"/>
                </a:lnTo>
                <a:cubicBezTo>
                  <a:pt x="1480" y="1586"/>
                  <a:pt x="1548" y="1654"/>
                  <a:pt x="1548" y="1739"/>
                </a:cubicBezTo>
                <a:lnTo>
                  <a:pt x="1548" y="2257"/>
                </a:lnTo>
                <a:lnTo>
                  <a:pt x="1548" y="2257"/>
                </a:lnTo>
                <a:cubicBezTo>
                  <a:pt x="1548" y="2320"/>
                  <a:pt x="1599" y="2372"/>
                  <a:pt x="1663" y="2372"/>
                </a:cubicBezTo>
                <a:lnTo>
                  <a:pt x="2197" y="2372"/>
                </a:lnTo>
                <a:lnTo>
                  <a:pt x="2197" y="2372"/>
                </a:lnTo>
                <a:cubicBezTo>
                  <a:pt x="2338" y="2372"/>
                  <a:pt x="2452" y="2258"/>
                  <a:pt x="2452" y="2117"/>
                </a:cubicBezTo>
                <a:lnTo>
                  <a:pt x="2452" y="843"/>
                </a:lnTo>
                <a:lnTo>
                  <a:pt x="2452" y="843"/>
                </a:lnTo>
                <a:cubicBezTo>
                  <a:pt x="2452" y="752"/>
                  <a:pt x="2402" y="666"/>
                  <a:pt x="2322" y="622"/>
                </a:cubicBezTo>
              </a:path>
            </a:pathLst>
          </a:custGeom>
          <a:solidFill>
            <a:schemeClr val="accent4"/>
          </a:solidFill>
          <a:ln>
            <a:noFill/>
          </a:ln>
          <a:effectLst/>
        </p:spPr>
        <p:txBody>
          <a:bodyPr wrap="none" anchor="ctr"/>
          <a:lstStyle/>
          <a:p>
            <a:pPr defTabSz="1828434" eaLnBrk="1" fontAlgn="auto" hangingPunct="1">
              <a:spcBef>
                <a:spcPts val="0"/>
              </a:spcBef>
              <a:spcAft>
                <a:spcPts val="0"/>
              </a:spcAft>
              <a:defRPr/>
            </a:pPr>
            <a:endParaRPr lang="en-US">
              <a:solidFill>
                <a:schemeClr val="tx2"/>
              </a:solidFill>
              <a:latin typeface="+mn-lt"/>
            </a:endParaRPr>
          </a:p>
        </p:txBody>
      </p:sp>
      <p:sp>
        <p:nvSpPr>
          <p:cNvPr id="31759" name="TextBox 9">
            <a:extLst>
              <a:ext uri="{FF2B5EF4-FFF2-40B4-BE49-F238E27FC236}">
                <a16:creationId xmlns:a16="http://schemas.microsoft.com/office/drawing/2014/main" id="{1B52CAE4-A142-1C4C-A60D-BA67D4E673E8}"/>
              </a:ext>
            </a:extLst>
          </p:cNvPr>
          <p:cNvSpPr txBox="1">
            <a:spLocks noChangeArrowheads="1"/>
          </p:cNvSpPr>
          <p:nvPr/>
        </p:nvSpPr>
        <p:spPr bwMode="auto">
          <a:xfrm>
            <a:off x="2248694" y="1035149"/>
            <a:ext cx="1969690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eaLnBrk="1" hangingPunct="1"/>
            <a:r>
              <a:rPr lang="en-US" altLang="en-US" sz="6600" dirty="0">
                <a:solidFill>
                  <a:schemeClr val="tx2"/>
                </a:solidFill>
              </a:rPr>
              <a:t>Algunas Opciones para Conectarse en su Comunidad</a:t>
            </a:r>
          </a:p>
          <a:p>
            <a:pPr eaLnBrk="1" hangingPunct="1"/>
            <a:r>
              <a:rPr lang="en-US" altLang="en-US" sz="6600" dirty="0">
                <a:solidFill>
                  <a:schemeClr val="tx2"/>
                </a:solidFill>
              </a:rPr>
              <a:t>si no está Conectado en Casa</a:t>
            </a:r>
            <a:endParaRPr lang="en-US" altLang="en-US" dirty="0">
              <a:solidFill>
                <a:schemeClr val="tx2"/>
              </a:solidFill>
            </a:endParaRPr>
          </a:p>
        </p:txBody>
      </p:sp>
      <p:sp>
        <p:nvSpPr>
          <p:cNvPr id="49" name="TextBox 687">
            <a:extLst>
              <a:ext uri="{FF2B5EF4-FFF2-40B4-BE49-F238E27FC236}">
                <a16:creationId xmlns:a16="http://schemas.microsoft.com/office/drawing/2014/main" id="{A0E6F71F-D335-5C4F-8A44-6C7A5853ACCB}"/>
              </a:ext>
            </a:extLst>
          </p:cNvPr>
          <p:cNvSpPr txBox="1">
            <a:spLocks noChangeArrowheads="1"/>
          </p:cNvSpPr>
          <p:nvPr/>
        </p:nvSpPr>
        <p:spPr bwMode="auto">
          <a:xfrm>
            <a:off x="10845783" y="9104610"/>
            <a:ext cx="20844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000" b="1" dirty="0" smtClean="0">
                <a:solidFill>
                  <a:schemeClr val="tx2"/>
                </a:solidFill>
                <a:latin typeface="Muli"/>
                <a:ea typeface="Lato" panose="020F0502020204030203"/>
                <a:cs typeface="Lato" panose="020F0502020204030203"/>
              </a:rPr>
              <a:t>El</a:t>
            </a:r>
            <a:r>
              <a:rPr lang="en-US" altLang="en-US" sz="3200" b="1" dirty="0">
                <a:solidFill>
                  <a:schemeClr val="tx2"/>
                </a:solidFill>
                <a:latin typeface="Muli"/>
                <a:ea typeface="Lato" panose="020F0502020204030203"/>
                <a:cs typeface="Lato" panose="020F0502020204030203"/>
              </a:rPr>
              <a:t> </a:t>
            </a:r>
            <a:r>
              <a:rPr lang="en-US" altLang="en-US" sz="3000" b="1" dirty="0" err="1" smtClean="0">
                <a:solidFill>
                  <a:schemeClr val="tx2"/>
                </a:solidFill>
                <a:latin typeface="Muli"/>
                <a:ea typeface="Lato" panose="020F0502020204030203"/>
                <a:cs typeface="Lato" panose="020F0502020204030203"/>
              </a:rPr>
              <a:t>Programa</a:t>
            </a:r>
            <a:endParaRPr lang="en-US" altLang="en-US" sz="3000" b="1" dirty="0">
              <a:solidFill>
                <a:schemeClr val="tx2"/>
              </a:solidFill>
              <a:latin typeface="Muli"/>
              <a:ea typeface="Lato" panose="020F0502020204030203"/>
              <a:cs typeface="Lato" panose="020F0502020204030203"/>
            </a:endParaRPr>
          </a:p>
          <a:p>
            <a:pPr algn="ctr" eaLnBrk="1" hangingPunct="1"/>
            <a:r>
              <a:rPr lang="en-US" altLang="en-US" sz="3200" b="1" dirty="0">
                <a:solidFill>
                  <a:schemeClr val="tx2"/>
                </a:solidFill>
                <a:latin typeface="Muli"/>
                <a:ea typeface="Lato" panose="020F0502020204030203"/>
                <a:cs typeface="Lato" panose="020F0502020204030203"/>
              </a:rPr>
              <a:t>Lifeline</a:t>
            </a:r>
          </a:p>
        </p:txBody>
      </p:sp>
      <p:sp>
        <p:nvSpPr>
          <p:cNvPr id="50" name="Freeform 1">
            <a:extLst>
              <a:ext uri="{FF2B5EF4-FFF2-40B4-BE49-F238E27FC236}">
                <a16:creationId xmlns:a16="http://schemas.microsoft.com/office/drawing/2014/main" id="{A6AEDF60-990A-2F4D-B410-C565DE809F96}"/>
              </a:ext>
            </a:extLst>
          </p:cNvPr>
          <p:cNvSpPr>
            <a:spLocks/>
          </p:cNvSpPr>
          <p:nvPr/>
        </p:nvSpPr>
        <p:spPr bwMode="auto">
          <a:xfrm>
            <a:off x="5654675" y="3841750"/>
            <a:ext cx="2900363" cy="5597525"/>
          </a:xfrm>
          <a:custGeom>
            <a:avLst/>
            <a:gdLst>
              <a:gd name="T0" fmla="*/ 2747042 w 2452"/>
              <a:gd name="T1" fmla="*/ 736169 h 4730"/>
              <a:gd name="T2" fmla="*/ 1541514 w 2452"/>
              <a:gd name="T3" fmla="*/ 54443 h 4730"/>
              <a:gd name="T4" fmla="*/ 1541514 w 2452"/>
              <a:gd name="T5" fmla="*/ 54443 h 4730"/>
              <a:gd name="T6" fmla="*/ 1236287 w 2452"/>
              <a:gd name="T7" fmla="*/ 59178 h 4730"/>
              <a:gd name="T8" fmla="*/ 141966 w 2452"/>
              <a:gd name="T9" fmla="*/ 733802 h 4730"/>
              <a:gd name="T10" fmla="*/ 141966 w 2452"/>
              <a:gd name="T11" fmla="*/ 733802 h 4730"/>
              <a:gd name="T12" fmla="*/ 0 w 2452"/>
              <a:gd name="T13" fmla="*/ 989449 h 4730"/>
              <a:gd name="T14" fmla="*/ 0 w 2452"/>
              <a:gd name="T15" fmla="*/ 5295210 h 4730"/>
              <a:gd name="T16" fmla="*/ 0 w 2452"/>
              <a:gd name="T17" fmla="*/ 5295210 h 4730"/>
              <a:gd name="T18" fmla="*/ 300495 w 2452"/>
              <a:gd name="T19" fmla="*/ 5597015 h 4730"/>
              <a:gd name="T20" fmla="*/ 932243 w 2452"/>
              <a:gd name="T21" fmla="*/ 5597015 h 4730"/>
              <a:gd name="T22" fmla="*/ 932243 w 2452"/>
              <a:gd name="T23" fmla="*/ 5597015 h 4730"/>
              <a:gd name="T24" fmla="*/ 1068294 w 2452"/>
              <a:gd name="T25" fmla="*/ 5460907 h 4730"/>
              <a:gd name="T26" fmla="*/ 1068294 w 2452"/>
              <a:gd name="T27" fmla="*/ 4847827 h 4730"/>
              <a:gd name="T28" fmla="*/ 1068294 w 2452"/>
              <a:gd name="T29" fmla="*/ 4847827 h 4730"/>
              <a:gd name="T30" fmla="*/ 1249301 w 2452"/>
              <a:gd name="T31" fmla="*/ 4666744 h 4730"/>
              <a:gd name="T32" fmla="*/ 1650354 w 2452"/>
              <a:gd name="T33" fmla="*/ 4666744 h 4730"/>
              <a:gd name="T34" fmla="*/ 1650354 w 2452"/>
              <a:gd name="T35" fmla="*/ 4666744 h 4730"/>
              <a:gd name="T36" fmla="*/ 1831361 w 2452"/>
              <a:gd name="T37" fmla="*/ 4847827 h 4730"/>
              <a:gd name="T38" fmla="*/ 1831361 w 2452"/>
              <a:gd name="T39" fmla="*/ 5460907 h 4730"/>
              <a:gd name="T40" fmla="*/ 1831361 w 2452"/>
              <a:gd name="T41" fmla="*/ 5460907 h 4730"/>
              <a:gd name="T42" fmla="*/ 1967412 w 2452"/>
              <a:gd name="T43" fmla="*/ 5597015 h 4730"/>
              <a:gd name="T44" fmla="*/ 2599160 w 2452"/>
              <a:gd name="T45" fmla="*/ 5597015 h 4730"/>
              <a:gd name="T46" fmla="*/ 2599160 w 2452"/>
              <a:gd name="T47" fmla="*/ 5597015 h 4730"/>
              <a:gd name="T48" fmla="*/ 2899655 w 2452"/>
              <a:gd name="T49" fmla="*/ 5295210 h 4730"/>
              <a:gd name="T50" fmla="*/ 2899655 w 2452"/>
              <a:gd name="T51" fmla="*/ 997734 h 4730"/>
              <a:gd name="T52" fmla="*/ 2899655 w 2452"/>
              <a:gd name="T53" fmla="*/ 997734 h 4730"/>
              <a:gd name="T54" fmla="*/ 2747042 w 2452"/>
              <a:gd name="T55" fmla="*/ 736169 h 4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52" h="4730">
                <a:moveTo>
                  <a:pt x="2322" y="622"/>
                </a:moveTo>
                <a:lnTo>
                  <a:pt x="1303" y="46"/>
                </a:lnTo>
                <a:cubicBezTo>
                  <a:pt x="1223" y="0"/>
                  <a:pt x="1124" y="2"/>
                  <a:pt x="1045" y="50"/>
                </a:cubicBezTo>
                <a:lnTo>
                  <a:pt x="120" y="620"/>
                </a:lnTo>
                <a:cubicBezTo>
                  <a:pt x="46" y="666"/>
                  <a:pt x="0" y="748"/>
                  <a:pt x="0" y="836"/>
                </a:cubicBezTo>
                <a:lnTo>
                  <a:pt x="0" y="4474"/>
                </a:lnTo>
                <a:cubicBezTo>
                  <a:pt x="0" y="4615"/>
                  <a:pt x="114" y="4729"/>
                  <a:pt x="254" y="4729"/>
                </a:cubicBezTo>
                <a:lnTo>
                  <a:pt x="788" y="4729"/>
                </a:lnTo>
                <a:cubicBezTo>
                  <a:pt x="852" y="4729"/>
                  <a:pt x="903" y="4677"/>
                  <a:pt x="903" y="4614"/>
                </a:cubicBezTo>
                <a:lnTo>
                  <a:pt x="903" y="4096"/>
                </a:lnTo>
                <a:cubicBezTo>
                  <a:pt x="903" y="4011"/>
                  <a:pt x="972" y="3943"/>
                  <a:pt x="1056" y="3943"/>
                </a:cubicBezTo>
                <a:lnTo>
                  <a:pt x="1395" y="3943"/>
                </a:lnTo>
                <a:cubicBezTo>
                  <a:pt x="1480" y="3943"/>
                  <a:pt x="1548" y="4011"/>
                  <a:pt x="1548" y="4096"/>
                </a:cubicBezTo>
                <a:lnTo>
                  <a:pt x="1548" y="4614"/>
                </a:lnTo>
                <a:cubicBezTo>
                  <a:pt x="1548" y="4677"/>
                  <a:pt x="1599" y="4729"/>
                  <a:pt x="1663" y="4729"/>
                </a:cubicBezTo>
                <a:lnTo>
                  <a:pt x="2197" y="4729"/>
                </a:lnTo>
                <a:cubicBezTo>
                  <a:pt x="2337" y="4729"/>
                  <a:pt x="2451" y="4615"/>
                  <a:pt x="2451" y="4474"/>
                </a:cubicBezTo>
                <a:lnTo>
                  <a:pt x="2451" y="843"/>
                </a:lnTo>
                <a:cubicBezTo>
                  <a:pt x="2451" y="751"/>
                  <a:pt x="2402" y="666"/>
                  <a:pt x="2322" y="62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Freeform 4">
            <a:extLst>
              <a:ext uri="{FF2B5EF4-FFF2-40B4-BE49-F238E27FC236}">
                <a16:creationId xmlns:a16="http://schemas.microsoft.com/office/drawing/2014/main" id="{68FC32C2-E46B-324C-8395-73AEE270D426}"/>
              </a:ext>
            </a:extLst>
          </p:cNvPr>
          <p:cNvSpPr>
            <a:spLocks noChangeArrowheads="1"/>
          </p:cNvSpPr>
          <p:nvPr/>
        </p:nvSpPr>
        <p:spPr bwMode="auto">
          <a:xfrm>
            <a:off x="8026400" y="5207000"/>
            <a:ext cx="2900363" cy="4200525"/>
          </a:xfrm>
          <a:custGeom>
            <a:avLst/>
            <a:gdLst>
              <a:gd name="T0" fmla="*/ 2322 w 2453"/>
              <a:gd name="T1" fmla="*/ 621 h 3551"/>
              <a:gd name="T2" fmla="*/ 1303 w 2453"/>
              <a:gd name="T3" fmla="*/ 46 h 3551"/>
              <a:gd name="T4" fmla="*/ 1303 w 2453"/>
              <a:gd name="T5" fmla="*/ 46 h 3551"/>
              <a:gd name="T6" fmla="*/ 1045 w 2453"/>
              <a:gd name="T7" fmla="*/ 51 h 3551"/>
              <a:gd name="T8" fmla="*/ 121 w 2453"/>
              <a:gd name="T9" fmla="*/ 619 h 3551"/>
              <a:gd name="T10" fmla="*/ 121 w 2453"/>
              <a:gd name="T11" fmla="*/ 619 h 3551"/>
              <a:gd name="T12" fmla="*/ 0 w 2453"/>
              <a:gd name="T13" fmla="*/ 835 h 3551"/>
              <a:gd name="T14" fmla="*/ 0 w 2453"/>
              <a:gd name="T15" fmla="*/ 3295 h 3551"/>
              <a:gd name="T16" fmla="*/ 0 w 2453"/>
              <a:gd name="T17" fmla="*/ 3295 h 3551"/>
              <a:gd name="T18" fmla="*/ 255 w 2453"/>
              <a:gd name="T19" fmla="*/ 3550 h 3551"/>
              <a:gd name="T20" fmla="*/ 789 w 2453"/>
              <a:gd name="T21" fmla="*/ 3550 h 3551"/>
              <a:gd name="T22" fmla="*/ 789 w 2453"/>
              <a:gd name="T23" fmla="*/ 3550 h 3551"/>
              <a:gd name="T24" fmla="*/ 904 w 2453"/>
              <a:gd name="T25" fmla="*/ 3435 h 3551"/>
              <a:gd name="T26" fmla="*/ 904 w 2453"/>
              <a:gd name="T27" fmla="*/ 2917 h 3551"/>
              <a:gd name="T28" fmla="*/ 904 w 2453"/>
              <a:gd name="T29" fmla="*/ 2917 h 3551"/>
              <a:gd name="T30" fmla="*/ 1056 w 2453"/>
              <a:gd name="T31" fmla="*/ 2764 h 3551"/>
              <a:gd name="T32" fmla="*/ 1396 w 2453"/>
              <a:gd name="T33" fmla="*/ 2764 h 3551"/>
              <a:gd name="T34" fmla="*/ 1396 w 2453"/>
              <a:gd name="T35" fmla="*/ 2764 h 3551"/>
              <a:gd name="T36" fmla="*/ 1549 w 2453"/>
              <a:gd name="T37" fmla="*/ 2917 h 3551"/>
              <a:gd name="T38" fmla="*/ 1549 w 2453"/>
              <a:gd name="T39" fmla="*/ 3435 h 3551"/>
              <a:gd name="T40" fmla="*/ 1549 w 2453"/>
              <a:gd name="T41" fmla="*/ 3435 h 3551"/>
              <a:gd name="T42" fmla="*/ 1663 w 2453"/>
              <a:gd name="T43" fmla="*/ 3550 h 3551"/>
              <a:gd name="T44" fmla="*/ 2197 w 2453"/>
              <a:gd name="T45" fmla="*/ 3550 h 3551"/>
              <a:gd name="T46" fmla="*/ 2197 w 2453"/>
              <a:gd name="T47" fmla="*/ 3550 h 3551"/>
              <a:gd name="T48" fmla="*/ 2452 w 2453"/>
              <a:gd name="T49" fmla="*/ 3295 h 3551"/>
              <a:gd name="T50" fmla="*/ 2452 w 2453"/>
              <a:gd name="T51" fmla="*/ 842 h 3551"/>
              <a:gd name="T52" fmla="*/ 2452 w 2453"/>
              <a:gd name="T53" fmla="*/ 842 h 3551"/>
              <a:gd name="T54" fmla="*/ 2322 w 2453"/>
              <a:gd name="T55" fmla="*/ 621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3" h="3551">
                <a:moveTo>
                  <a:pt x="2322" y="621"/>
                </a:moveTo>
                <a:lnTo>
                  <a:pt x="1303" y="46"/>
                </a:lnTo>
                <a:lnTo>
                  <a:pt x="1303" y="46"/>
                </a:lnTo>
                <a:cubicBezTo>
                  <a:pt x="1223" y="0"/>
                  <a:pt x="1124" y="2"/>
                  <a:pt x="1045" y="51"/>
                </a:cubicBezTo>
                <a:lnTo>
                  <a:pt x="121" y="619"/>
                </a:lnTo>
                <a:lnTo>
                  <a:pt x="121" y="619"/>
                </a:lnTo>
                <a:cubicBezTo>
                  <a:pt x="46" y="665"/>
                  <a:pt x="0" y="747"/>
                  <a:pt x="0" y="835"/>
                </a:cubicBezTo>
                <a:lnTo>
                  <a:pt x="0" y="3295"/>
                </a:lnTo>
                <a:lnTo>
                  <a:pt x="0" y="3295"/>
                </a:lnTo>
                <a:cubicBezTo>
                  <a:pt x="0" y="3436"/>
                  <a:pt x="114" y="3550"/>
                  <a:pt x="255" y="3550"/>
                </a:cubicBezTo>
                <a:lnTo>
                  <a:pt x="789" y="3550"/>
                </a:lnTo>
                <a:lnTo>
                  <a:pt x="789" y="3550"/>
                </a:lnTo>
                <a:cubicBezTo>
                  <a:pt x="852" y="3550"/>
                  <a:pt x="904" y="3498"/>
                  <a:pt x="904" y="3435"/>
                </a:cubicBezTo>
                <a:lnTo>
                  <a:pt x="904" y="2917"/>
                </a:lnTo>
                <a:lnTo>
                  <a:pt x="904" y="2917"/>
                </a:lnTo>
                <a:cubicBezTo>
                  <a:pt x="904" y="2832"/>
                  <a:pt x="972" y="2764"/>
                  <a:pt x="1056" y="2764"/>
                </a:cubicBezTo>
                <a:lnTo>
                  <a:pt x="1396" y="2764"/>
                </a:lnTo>
                <a:lnTo>
                  <a:pt x="1396" y="2764"/>
                </a:lnTo>
                <a:cubicBezTo>
                  <a:pt x="1480" y="2764"/>
                  <a:pt x="1549" y="2832"/>
                  <a:pt x="1549" y="2917"/>
                </a:cubicBezTo>
                <a:lnTo>
                  <a:pt x="1549" y="3435"/>
                </a:lnTo>
                <a:lnTo>
                  <a:pt x="1549" y="3435"/>
                </a:lnTo>
                <a:cubicBezTo>
                  <a:pt x="1549" y="3498"/>
                  <a:pt x="1600" y="3550"/>
                  <a:pt x="1663" y="3550"/>
                </a:cubicBezTo>
                <a:lnTo>
                  <a:pt x="2197" y="3550"/>
                </a:lnTo>
                <a:lnTo>
                  <a:pt x="2197" y="3550"/>
                </a:lnTo>
                <a:cubicBezTo>
                  <a:pt x="2338" y="3550"/>
                  <a:pt x="2452" y="3436"/>
                  <a:pt x="2452" y="3295"/>
                </a:cubicBezTo>
                <a:lnTo>
                  <a:pt x="2452" y="842"/>
                </a:lnTo>
                <a:lnTo>
                  <a:pt x="2452" y="842"/>
                </a:lnTo>
                <a:cubicBezTo>
                  <a:pt x="2452" y="750"/>
                  <a:pt x="2403" y="665"/>
                  <a:pt x="2322" y="621"/>
                </a:cubicBez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a:solidFill>
                <a:schemeClr val="accent3"/>
              </a:solidFill>
              <a:latin typeface="+mn-lt"/>
            </a:endParaRPr>
          </a:p>
        </p:txBody>
      </p:sp>
      <p:sp>
        <p:nvSpPr>
          <p:cNvPr id="52" name="Freeform 2">
            <a:extLst>
              <a:ext uri="{FF2B5EF4-FFF2-40B4-BE49-F238E27FC236}">
                <a16:creationId xmlns:a16="http://schemas.microsoft.com/office/drawing/2014/main" id="{044BA18D-DE12-5041-96B4-5FCC56178191}"/>
              </a:ext>
            </a:extLst>
          </p:cNvPr>
          <p:cNvSpPr>
            <a:spLocks noChangeArrowheads="1"/>
          </p:cNvSpPr>
          <p:nvPr/>
        </p:nvSpPr>
        <p:spPr bwMode="auto">
          <a:xfrm>
            <a:off x="752475" y="6553200"/>
            <a:ext cx="2901950" cy="2806700"/>
          </a:xfrm>
          <a:custGeom>
            <a:avLst/>
            <a:gdLst>
              <a:gd name="T0" fmla="*/ 2322 w 2453"/>
              <a:gd name="T1" fmla="*/ 622 h 2373"/>
              <a:gd name="T2" fmla="*/ 1303 w 2453"/>
              <a:gd name="T3" fmla="*/ 46 h 2373"/>
              <a:gd name="T4" fmla="*/ 1303 w 2453"/>
              <a:gd name="T5" fmla="*/ 46 h 2373"/>
              <a:gd name="T6" fmla="*/ 1045 w 2453"/>
              <a:gd name="T7" fmla="*/ 51 h 2373"/>
              <a:gd name="T8" fmla="*/ 121 w 2453"/>
              <a:gd name="T9" fmla="*/ 620 h 2373"/>
              <a:gd name="T10" fmla="*/ 121 w 2453"/>
              <a:gd name="T11" fmla="*/ 620 h 2373"/>
              <a:gd name="T12" fmla="*/ 0 w 2453"/>
              <a:gd name="T13" fmla="*/ 837 h 2373"/>
              <a:gd name="T14" fmla="*/ 0 w 2453"/>
              <a:gd name="T15" fmla="*/ 2117 h 2373"/>
              <a:gd name="T16" fmla="*/ 0 w 2453"/>
              <a:gd name="T17" fmla="*/ 2117 h 2373"/>
              <a:gd name="T18" fmla="*/ 254 w 2453"/>
              <a:gd name="T19" fmla="*/ 2372 h 2373"/>
              <a:gd name="T20" fmla="*/ 789 w 2453"/>
              <a:gd name="T21" fmla="*/ 2372 h 2373"/>
              <a:gd name="T22" fmla="*/ 789 w 2453"/>
              <a:gd name="T23" fmla="*/ 2372 h 2373"/>
              <a:gd name="T24" fmla="*/ 904 w 2453"/>
              <a:gd name="T25" fmla="*/ 2257 h 2373"/>
              <a:gd name="T26" fmla="*/ 904 w 2453"/>
              <a:gd name="T27" fmla="*/ 1739 h 2373"/>
              <a:gd name="T28" fmla="*/ 904 w 2453"/>
              <a:gd name="T29" fmla="*/ 1739 h 2373"/>
              <a:gd name="T30" fmla="*/ 1056 w 2453"/>
              <a:gd name="T31" fmla="*/ 1586 h 2373"/>
              <a:gd name="T32" fmla="*/ 1395 w 2453"/>
              <a:gd name="T33" fmla="*/ 1586 h 2373"/>
              <a:gd name="T34" fmla="*/ 1395 w 2453"/>
              <a:gd name="T35" fmla="*/ 1586 h 2373"/>
              <a:gd name="T36" fmla="*/ 1548 w 2453"/>
              <a:gd name="T37" fmla="*/ 1739 h 2373"/>
              <a:gd name="T38" fmla="*/ 1548 w 2453"/>
              <a:gd name="T39" fmla="*/ 2257 h 2373"/>
              <a:gd name="T40" fmla="*/ 1548 w 2453"/>
              <a:gd name="T41" fmla="*/ 2257 h 2373"/>
              <a:gd name="T42" fmla="*/ 1663 w 2453"/>
              <a:gd name="T43" fmla="*/ 2372 h 2373"/>
              <a:gd name="T44" fmla="*/ 2197 w 2453"/>
              <a:gd name="T45" fmla="*/ 2372 h 2373"/>
              <a:gd name="T46" fmla="*/ 2197 w 2453"/>
              <a:gd name="T47" fmla="*/ 2372 h 2373"/>
              <a:gd name="T48" fmla="*/ 2452 w 2453"/>
              <a:gd name="T49" fmla="*/ 2117 h 2373"/>
              <a:gd name="T50" fmla="*/ 2452 w 2453"/>
              <a:gd name="T51" fmla="*/ 843 h 2373"/>
              <a:gd name="T52" fmla="*/ 2452 w 2453"/>
              <a:gd name="T53" fmla="*/ 843 h 2373"/>
              <a:gd name="T54" fmla="*/ 2322 w 2453"/>
              <a:gd name="T55" fmla="*/ 622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3" h="2373">
                <a:moveTo>
                  <a:pt x="2322" y="622"/>
                </a:moveTo>
                <a:lnTo>
                  <a:pt x="1303" y="46"/>
                </a:lnTo>
                <a:lnTo>
                  <a:pt x="1303" y="46"/>
                </a:lnTo>
                <a:cubicBezTo>
                  <a:pt x="1222" y="0"/>
                  <a:pt x="1124" y="2"/>
                  <a:pt x="1045" y="51"/>
                </a:cubicBezTo>
                <a:lnTo>
                  <a:pt x="121" y="620"/>
                </a:lnTo>
                <a:lnTo>
                  <a:pt x="121" y="620"/>
                </a:lnTo>
                <a:cubicBezTo>
                  <a:pt x="46" y="666"/>
                  <a:pt x="0" y="748"/>
                  <a:pt x="0" y="837"/>
                </a:cubicBezTo>
                <a:lnTo>
                  <a:pt x="0" y="2117"/>
                </a:lnTo>
                <a:lnTo>
                  <a:pt x="0" y="2117"/>
                </a:lnTo>
                <a:cubicBezTo>
                  <a:pt x="0" y="2258"/>
                  <a:pt x="114" y="2372"/>
                  <a:pt x="254" y="2372"/>
                </a:cubicBezTo>
                <a:lnTo>
                  <a:pt x="789" y="2372"/>
                </a:lnTo>
                <a:lnTo>
                  <a:pt x="789" y="2372"/>
                </a:lnTo>
                <a:cubicBezTo>
                  <a:pt x="852" y="2372"/>
                  <a:pt x="904" y="2320"/>
                  <a:pt x="904" y="2257"/>
                </a:cubicBezTo>
                <a:lnTo>
                  <a:pt x="904" y="1739"/>
                </a:lnTo>
                <a:lnTo>
                  <a:pt x="904" y="1739"/>
                </a:lnTo>
                <a:cubicBezTo>
                  <a:pt x="904" y="1654"/>
                  <a:pt x="972" y="1586"/>
                  <a:pt x="1056" y="1586"/>
                </a:cubicBezTo>
                <a:lnTo>
                  <a:pt x="1395" y="1586"/>
                </a:lnTo>
                <a:lnTo>
                  <a:pt x="1395" y="1586"/>
                </a:lnTo>
                <a:cubicBezTo>
                  <a:pt x="1480" y="1586"/>
                  <a:pt x="1548" y="1654"/>
                  <a:pt x="1548" y="1739"/>
                </a:cubicBezTo>
                <a:lnTo>
                  <a:pt x="1548" y="2257"/>
                </a:lnTo>
                <a:lnTo>
                  <a:pt x="1548" y="2257"/>
                </a:lnTo>
                <a:cubicBezTo>
                  <a:pt x="1548" y="2320"/>
                  <a:pt x="1599" y="2372"/>
                  <a:pt x="1663" y="2372"/>
                </a:cubicBezTo>
                <a:lnTo>
                  <a:pt x="2197" y="2372"/>
                </a:lnTo>
                <a:lnTo>
                  <a:pt x="2197" y="2372"/>
                </a:lnTo>
                <a:cubicBezTo>
                  <a:pt x="2338" y="2372"/>
                  <a:pt x="2452" y="2258"/>
                  <a:pt x="2452" y="2117"/>
                </a:cubicBezTo>
                <a:lnTo>
                  <a:pt x="2452" y="843"/>
                </a:lnTo>
                <a:lnTo>
                  <a:pt x="2452" y="843"/>
                </a:lnTo>
                <a:cubicBezTo>
                  <a:pt x="2452" y="752"/>
                  <a:pt x="2402" y="666"/>
                  <a:pt x="2322" y="622"/>
                </a:cubicBezTo>
              </a:path>
            </a:pathLst>
          </a:custGeom>
          <a:solidFill>
            <a:schemeClr val="accent4"/>
          </a:solidFill>
          <a:ln>
            <a:noFill/>
          </a:ln>
          <a:effectLst/>
        </p:spPr>
        <p:txBody>
          <a:bodyPr wrap="none" anchor="ctr"/>
          <a:lstStyle/>
          <a:p>
            <a:pPr defTabSz="1828434" eaLnBrk="1" fontAlgn="auto" hangingPunct="1">
              <a:spcBef>
                <a:spcPts val="0"/>
              </a:spcBef>
              <a:spcAft>
                <a:spcPts val="0"/>
              </a:spcAft>
              <a:defRPr/>
            </a:pPr>
            <a:endParaRPr lang="en-US">
              <a:solidFill>
                <a:schemeClr val="tx2"/>
              </a:solidFill>
              <a:latin typeface="+mn-lt"/>
            </a:endParaRPr>
          </a:p>
        </p:txBody>
      </p:sp>
      <p:sp>
        <p:nvSpPr>
          <p:cNvPr id="55" name="TextBox 687">
            <a:extLst>
              <a:ext uri="{FF2B5EF4-FFF2-40B4-BE49-F238E27FC236}">
                <a16:creationId xmlns:a16="http://schemas.microsoft.com/office/drawing/2014/main" id="{CC2411D3-D6D9-1743-AE98-385815946997}"/>
              </a:ext>
            </a:extLst>
          </p:cNvPr>
          <p:cNvSpPr txBox="1">
            <a:spLocks noChangeArrowheads="1"/>
          </p:cNvSpPr>
          <p:nvPr/>
        </p:nvSpPr>
        <p:spPr bwMode="auto">
          <a:xfrm>
            <a:off x="8440038" y="9769475"/>
            <a:ext cx="23062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a:solidFill>
                  <a:schemeClr val="tx2"/>
                </a:solidFill>
                <a:latin typeface="Muli"/>
                <a:ea typeface="Lato" panose="020F0502020204030203"/>
                <a:cs typeface="Lato" panose="020F0502020204030203"/>
              </a:rPr>
              <a:t>Centro </a:t>
            </a:r>
          </a:p>
          <a:p>
            <a:pPr algn="ctr" eaLnBrk="1" hangingPunct="1"/>
            <a:r>
              <a:rPr lang="en-US" altLang="en-US" sz="3200" b="1" dirty="0" err="1">
                <a:solidFill>
                  <a:schemeClr val="tx2"/>
                </a:solidFill>
                <a:latin typeface="Muli"/>
                <a:ea typeface="Lato" panose="020F0502020204030203"/>
                <a:cs typeface="Lato" panose="020F0502020204030203"/>
              </a:rPr>
              <a:t>Comunitario</a:t>
            </a:r>
            <a:endParaRPr lang="en-US" altLang="en-US" sz="3200" b="1" dirty="0">
              <a:solidFill>
                <a:schemeClr val="tx2"/>
              </a:solidFill>
              <a:latin typeface="Muli"/>
              <a:ea typeface="Lato" panose="020F0502020204030203"/>
              <a:cs typeface="Lato" panose="020F0502020204030203"/>
            </a:endParaRPr>
          </a:p>
        </p:txBody>
      </p:sp>
      <p:sp>
        <p:nvSpPr>
          <p:cNvPr id="56" name="TextBox 687">
            <a:extLst>
              <a:ext uri="{FF2B5EF4-FFF2-40B4-BE49-F238E27FC236}">
                <a16:creationId xmlns:a16="http://schemas.microsoft.com/office/drawing/2014/main" id="{FA1F948D-EEFA-B642-AE86-BF04B683AB9C}"/>
              </a:ext>
            </a:extLst>
          </p:cNvPr>
          <p:cNvSpPr txBox="1">
            <a:spLocks noChangeArrowheads="1"/>
          </p:cNvSpPr>
          <p:nvPr/>
        </p:nvSpPr>
        <p:spPr bwMode="auto">
          <a:xfrm>
            <a:off x="21057060" y="9758363"/>
            <a:ext cx="161832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a:solidFill>
                  <a:schemeClr val="tx2"/>
                </a:solidFill>
                <a:latin typeface="Muli"/>
                <a:ea typeface="Lato" panose="020F0502020204030203"/>
                <a:cs typeface="Lato" panose="020F0502020204030203"/>
              </a:rPr>
              <a:t>Centro</a:t>
            </a:r>
          </a:p>
          <a:p>
            <a:pPr algn="ctr" eaLnBrk="1" hangingPunct="1"/>
            <a:r>
              <a:rPr lang="en-US" altLang="en-US" sz="3200" b="1" dirty="0">
                <a:solidFill>
                  <a:schemeClr val="tx2"/>
                </a:solidFill>
                <a:latin typeface="Muli"/>
                <a:ea typeface="Lato" panose="020F0502020204030203"/>
                <a:cs typeface="Lato" panose="020F0502020204030203"/>
              </a:rPr>
              <a:t>Cultural </a:t>
            </a:r>
          </a:p>
          <a:p>
            <a:pPr algn="ctr" eaLnBrk="1" hangingPunct="1"/>
            <a:endParaRPr lang="en-US" altLang="en-US" sz="3200" b="1" dirty="0">
              <a:solidFill>
                <a:schemeClr val="tx2"/>
              </a:solidFill>
              <a:latin typeface="Muli"/>
              <a:ea typeface="Lato" panose="020F0502020204030203"/>
              <a:cs typeface="Lato" panose="020F0502020204030203"/>
            </a:endParaRPr>
          </a:p>
          <a:p>
            <a:pPr algn="ctr" eaLnBrk="1" hangingPunct="1"/>
            <a:endParaRPr lang="en-US" altLang="en-US" sz="3200" b="1" dirty="0">
              <a:solidFill>
                <a:schemeClr val="tx2"/>
              </a:solidFill>
              <a:latin typeface="Muli"/>
              <a:ea typeface="Lato" panose="020F0502020204030203"/>
              <a:cs typeface="Lato" panose="020F0502020204030203"/>
            </a:endParaRPr>
          </a:p>
        </p:txBody>
      </p:sp>
      <p:sp>
        <p:nvSpPr>
          <p:cNvPr id="66" name="TextBox 687">
            <a:extLst>
              <a:ext uri="{FF2B5EF4-FFF2-40B4-BE49-F238E27FC236}">
                <a16:creationId xmlns:a16="http://schemas.microsoft.com/office/drawing/2014/main" id="{A63C38D6-0BE4-4840-A38B-6AFF4FBEF5A1}"/>
              </a:ext>
            </a:extLst>
          </p:cNvPr>
          <p:cNvSpPr txBox="1">
            <a:spLocks noChangeArrowheads="1"/>
          </p:cNvSpPr>
          <p:nvPr/>
        </p:nvSpPr>
        <p:spPr bwMode="auto">
          <a:xfrm>
            <a:off x="15721740" y="9499532"/>
            <a:ext cx="27719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2400" b="1" dirty="0">
                <a:solidFill>
                  <a:schemeClr val="tx2"/>
                </a:solidFill>
                <a:latin typeface="Muli"/>
                <a:ea typeface="Lato" panose="020F0502020204030203"/>
                <a:cs typeface="Lato" panose="020F0502020204030203"/>
              </a:rPr>
              <a:t>La Oficina de</a:t>
            </a:r>
          </a:p>
          <a:p>
            <a:pPr algn="ctr" eaLnBrk="1" hangingPunct="1"/>
            <a:r>
              <a:rPr lang="en-US" altLang="en-US" sz="2400" b="1" dirty="0">
                <a:solidFill>
                  <a:schemeClr val="tx2"/>
                </a:solidFill>
                <a:latin typeface="Muli"/>
                <a:ea typeface="Lato" panose="020F0502020204030203"/>
                <a:cs typeface="Lato" panose="020F0502020204030203"/>
              </a:rPr>
              <a:t>Family Voices  </a:t>
            </a:r>
          </a:p>
          <a:p>
            <a:pPr algn="ctr" eaLnBrk="1" hangingPunct="1"/>
            <a:r>
              <a:rPr lang="en-US" altLang="en-US" sz="2400" b="1" dirty="0">
                <a:solidFill>
                  <a:schemeClr val="tx2"/>
                </a:solidFill>
                <a:latin typeface="Muli"/>
                <a:ea typeface="Lato" panose="020F0502020204030203"/>
                <a:cs typeface="Lato" panose="020F0502020204030203"/>
              </a:rPr>
              <a:t>(u otro proveedor</a:t>
            </a:r>
          </a:p>
          <a:p>
            <a:pPr algn="ctr" eaLnBrk="1" hangingPunct="1"/>
            <a:r>
              <a:rPr lang="en-US" altLang="en-US" sz="2400" b="1" dirty="0">
                <a:solidFill>
                  <a:schemeClr val="tx2"/>
                </a:solidFill>
                <a:latin typeface="Muli"/>
                <a:ea typeface="Lato" panose="020F0502020204030203"/>
                <a:cs typeface="Lato" panose="020F0502020204030203"/>
              </a:rPr>
              <a:t> </a:t>
            </a:r>
            <a:r>
              <a:rPr lang="en-US" altLang="en-US" sz="2400" b="1" dirty="0" err="1">
                <a:solidFill>
                  <a:schemeClr val="tx2"/>
                </a:solidFill>
                <a:latin typeface="Muli"/>
                <a:ea typeface="Lato" panose="020F0502020204030203"/>
                <a:cs typeface="Lato" panose="020F0502020204030203"/>
              </a:rPr>
              <a:t>comunitario</a:t>
            </a:r>
            <a:r>
              <a:rPr lang="en-US" altLang="en-US" sz="2400" b="1" dirty="0">
                <a:solidFill>
                  <a:schemeClr val="tx2"/>
                </a:solidFill>
                <a:latin typeface="Muli"/>
                <a:ea typeface="Lato" panose="020F0502020204030203"/>
                <a:cs typeface="Lato" panose="020F0502020204030203"/>
              </a:rPr>
              <a:t>)</a:t>
            </a:r>
          </a:p>
          <a:p>
            <a:pPr algn="ctr" eaLnBrk="1" hangingPunct="1"/>
            <a:endParaRPr lang="en-US" altLang="en-US" sz="2400" b="1" dirty="0">
              <a:solidFill>
                <a:schemeClr val="tx2"/>
              </a:solidFill>
              <a:latin typeface="Muli"/>
              <a:ea typeface="Lato" panose="020F0502020204030203"/>
              <a:cs typeface="Lato" panose="020F0502020204030203"/>
            </a:endParaRPr>
          </a:p>
        </p:txBody>
      </p:sp>
      <p:sp>
        <p:nvSpPr>
          <p:cNvPr id="67" name="Freeform 3">
            <a:extLst>
              <a:ext uri="{FF2B5EF4-FFF2-40B4-BE49-F238E27FC236}">
                <a16:creationId xmlns:a16="http://schemas.microsoft.com/office/drawing/2014/main" id="{4B9BE0B3-CBB3-0443-9FE2-EC4D235DAED7}"/>
              </a:ext>
            </a:extLst>
          </p:cNvPr>
          <p:cNvSpPr>
            <a:spLocks/>
          </p:cNvSpPr>
          <p:nvPr/>
        </p:nvSpPr>
        <p:spPr bwMode="auto">
          <a:xfrm>
            <a:off x="3276600" y="4319588"/>
            <a:ext cx="2901950" cy="5119687"/>
          </a:xfrm>
          <a:custGeom>
            <a:avLst/>
            <a:gdLst>
              <a:gd name="T0" fmla="*/ 2747104 w 2453"/>
              <a:gd name="T1" fmla="*/ 565850 h 5619"/>
              <a:gd name="T2" fmla="*/ 1540885 w 2453"/>
              <a:gd name="T3" fmla="*/ 41004 h 5619"/>
              <a:gd name="T4" fmla="*/ 1540885 w 2453"/>
              <a:gd name="T5" fmla="*/ 41004 h 5619"/>
              <a:gd name="T6" fmla="*/ 1235783 w 2453"/>
              <a:gd name="T7" fmla="*/ 45560 h 5619"/>
              <a:gd name="T8" fmla="*/ 143091 w 2453"/>
              <a:gd name="T9" fmla="*/ 564939 h 5619"/>
              <a:gd name="T10" fmla="*/ 143091 w 2453"/>
              <a:gd name="T11" fmla="*/ 564939 h 5619"/>
              <a:gd name="T12" fmla="*/ 0 w 2453"/>
              <a:gd name="T13" fmla="*/ 761756 h 5619"/>
              <a:gd name="T14" fmla="*/ 0 w 2453"/>
              <a:gd name="T15" fmla="*/ 4886718 h 5619"/>
              <a:gd name="T16" fmla="*/ 0 w 2453"/>
              <a:gd name="T17" fmla="*/ 4886718 h 5619"/>
              <a:gd name="T18" fmla="*/ 300372 w 2453"/>
              <a:gd name="T19" fmla="*/ 5119072 h 5619"/>
              <a:gd name="T20" fmla="*/ 933046 w 2453"/>
              <a:gd name="T21" fmla="*/ 5119072 h 5619"/>
              <a:gd name="T22" fmla="*/ 933046 w 2453"/>
              <a:gd name="T23" fmla="*/ 5119072 h 5619"/>
              <a:gd name="T24" fmla="*/ 1067858 w 2453"/>
              <a:gd name="T25" fmla="*/ 5014285 h 5619"/>
              <a:gd name="T26" fmla="*/ 1067858 w 2453"/>
              <a:gd name="T27" fmla="*/ 4542288 h 5619"/>
              <a:gd name="T28" fmla="*/ 1067858 w 2453"/>
              <a:gd name="T29" fmla="*/ 4542288 h 5619"/>
              <a:gd name="T30" fmla="*/ 1248791 w 2453"/>
              <a:gd name="T31" fmla="*/ 4402876 h 5619"/>
              <a:gd name="T32" fmla="*/ 1650864 w 2453"/>
              <a:gd name="T33" fmla="*/ 4402876 h 5619"/>
              <a:gd name="T34" fmla="*/ 1650864 w 2453"/>
              <a:gd name="T35" fmla="*/ 4402876 h 5619"/>
              <a:gd name="T36" fmla="*/ 1831797 w 2453"/>
              <a:gd name="T37" fmla="*/ 4542288 h 5619"/>
              <a:gd name="T38" fmla="*/ 1831797 w 2453"/>
              <a:gd name="T39" fmla="*/ 5014285 h 5619"/>
              <a:gd name="T40" fmla="*/ 1831797 w 2453"/>
              <a:gd name="T41" fmla="*/ 5014285 h 5619"/>
              <a:gd name="T42" fmla="*/ 1966610 w 2453"/>
              <a:gd name="T43" fmla="*/ 5119072 h 5619"/>
              <a:gd name="T44" fmla="*/ 2598101 w 2453"/>
              <a:gd name="T45" fmla="*/ 5119072 h 5619"/>
              <a:gd name="T46" fmla="*/ 2598101 w 2453"/>
              <a:gd name="T47" fmla="*/ 5119072 h 5619"/>
              <a:gd name="T48" fmla="*/ 2899655 w 2453"/>
              <a:gd name="T49" fmla="*/ 4886718 h 5619"/>
              <a:gd name="T50" fmla="*/ 2899655 w 2453"/>
              <a:gd name="T51" fmla="*/ 768134 h 5619"/>
              <a:gd name="T52" fmla="*/ 2899655 w 2453"/>
              <a:gd name="T53" fmla="*/ 768134 h 5619"/>
              <a:gd name="T54" fmla="*/ 2747104 w 2453"/>
              <a:gd name="T55" fmla="*/ 565850 h 56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53" h="5619">
                <a:moveTo>
                  <a:pt x="2323" y="621"/>
                </a:moveTo>
                <a:lnTo>
                  <a:pt x="1303" y="45"/>
                </a:lnTo>
                <a:cubicBezTo>
                  <a:pt x="1223" y="0"/>
                  <a:pt x="1123" y="2"/>
                  <a:pt x="1045" y="50"/>
                </a:cubicBezTo>
                <a:lnTo>
                  <a:pt x="121" y="620"/>
                </a:lnTo>
                <a:cubicBezTo>
                  <a:pt x="46" y="666"/>
                  <a:pt x="0" y="748"/>
                  <a:pt x="0" y="836"/>
                </a:cubicBezTo>
                <a:lnTo>
                  <a:pt x="0" y="5363"/>
                </a:lnTo>
                <a:cubicBezTo>
                  <a:pt x="0" y="5504"/>
                  <a:pt x="114" y="5618"/>
                  <a:pt x="254" y="5618"/>
                </a:cubicBezTo>
                <a:lnTo>
                  <a:pt x="789" y="5618"/>
                </a:lnTo>
                <a:cubicBezTo>
                  <a:pt x="852" y="5618"/>
                  <a:pt x="903" y="5566"/>
                  <a:pt x="903" y="5503"/>
                </a:cubicBezTo>
                <a:lnTo>
                  <a:pt x="903" y="4985"/>
                </a:lnTo>
                <a:cubicBezTo>
                  <a:pt x="903" y="4900"/>
                  <a:pt x="972" y="4832"/>
                  <a:pt x="1056" y="4832"/>
                </a:cubicBezTo>
                <a:lnTo>
                  <a:pt x="1396" y="4832"/>
                </a:lnTo>
                <a:cubicBezTo>
                  <a:pt x="1480" y="4832"/>
                  <a:pt x="1549" y="4900"/>
                  <a:pt x="1549" y="4985"/>
                </a:cubicBezTo>
                <a:lnTo>
                  <a:pt x="1549" y="5503"/>
                </a:lnTo>
                <a:cubicBezTo>
                  <a:pt x="1549" y="5566"/>
                  <a:pt x="1600" y="5618"/>
                  <a:pt x="1663" y="5618"/>
                </a:cubicBezTo>
                <a:lnTo>
                  <a:pt x="2197" y="5618"/>
                </a:lnTo>
                <a:cubicBezTo>
                  <a:pt x="2338" y="5618"/>
                  <a:pt x="2452" y="5504"/>
                  <a:pt x="2452" y="5363"/>
                </a:cubicBezTo>
                <a:lnTo>
                  <a:pt x="2452" y="843"/>
                </a:lnTo>
                <a:cubicBezTo>
                  <a:pt x="2452" y="751"/>
                  <a:pt x="2402" y="667"/>
                  <a:pt x="2323" y="62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8" name="TextBox 687">
            <a:extLst>
              <a:ext uri="{FF2B5EF4-FFF2-40B4-BE49-F238E27FC236}">
                <a16:creationId xmlns:a16="http://schemas.microsoft.com/office/drawing/2014/main" id="{2950A740-27D1-4F41-A461-F2B69F93E2D3}"/>
              </a:ext>
            </a:extLst>
          </p:cNvPr>
          <p:cNvSpPr txBox="1">
            <a:spLocks noChangeArrowheads="1"/>
          </p:cNvSpPr>
          <p:nvPr/>
        </p:nvSpPr>
        <p:spPr bwMode="auto">
          <a:xfrm>
            <a:off x="3344863" y="9755188"/>
            <a:ext cx="3022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3200" b="1" dirty="0">
                <a:solidFill>
                  <a:schemeClr val="tx2"/>
                </a:solidFill>
                <a:latin typeface="Muli"/>
                <a:ea typeface="Lato" panose="020F0502020204030203"/>
                <a:cs typeface="Lato" panose="020F0502020204030203"/>
              </a:rPr>
              <a:t>Un Lugar </a:t>
            </a:r>
          </a:p>
          <a:p>
            <a:pPr algn="ctr" eaLnBrk="1" hangingPunct="1"/>
            <a:r>
              <a:rPr lang="en-US" altLang="en-US" sz="3200" b="1" dirty="0">
                <a:solidFill>
                  <a:schemeClr val="tx2"/>
                </a:solidFill>
                <a:latin typeface="Muli"/>
                <a:ea typeface="Lato" panose="020F0502020204030203"/>
                <a:cs typeface="Lato" panose="020F0502020204030203"/>
              </a:rPr>
              <a:t>De reunión </a:t>
            </a:r>
          </a:p>
          <a:p>
            <a:pPr algn="ctr" eaLnBrk="1" hangingPunct="1"/>
            <a:r>
              <a:rPr lang="en-US" altLang="en-US" sz="3200" b="1" dirty="0">
                <a:solidFill>
                  <a:schemeClr val="tx2"/>
                </a:solidFill>
                <a:latin typeface="Muli"/>
                <a:ea typeface="Lato" panose="020F0502020204030203"/>
                <a:cs typeface="Lato" panose="020F0502020204030203"/>
              </a:rPr>
              <a:t>(Chapter House, </a:t>
            </a:r>
          </a:p>
          <a:p>
            <a:pPr algn="ctr" eaLnBrk="1" hangingPunct="1"/>
            <a:r>
              <a:rPr lang="en-US" altLang="en-US" sz="3200" b="1" dirty="0">
                <a:solidFill>
                  <a:schemeClr val="tx2"/>
                </a:solidFill>
                <a:latin typeface="Muli"/>
                <a:ea typeface="Lato" panose="020F0502020204030203"/>
                <a:cs typeface="Lato" panose="020F0502020204030203"/>
              </a:rPr>
              <a:t>General Store)</a:t>
            </a:r>
          </a:p>
        </p:txBody>
      </p:sp>
      <p:pic>
        <p:nvPicPr>
          <p:cNvPr id="27" name="Picture 26">
            <a:extLst>
              <a:ext uri="{FF2B5EF4-FFF2-40B4-BE49-F238E27FC236}">
                <a16:creationId xmlns:a16="http://schemas.microsoft.com/office/drawing/2014/main" id="{3006F8DD-A77A-F143-939C-8D3688F310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90835" y="12583220"/>
            <a:ext cx="2548139" cy="616485"/>
          </a:xfrm>
          <a:prstGeom prst="rect">
            <a:avLst/>
          </a:prstGeom>
        </p:spPr>
      </p:pic>
    </p:spTree>
    <p:custDataLst>
      <p:tags r:id="rId1"/>
    </p:custData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a:extLst>
              <a:ext uri="{FF2B5EF4-FFF2-40B4-BE49-F238E27FC236}">
                <a16:creationId xmlns:a16="http://schemas.microsoft.com/office/drawing/2014/main" id="{0BD83ABA-81CA-5F4B-8F29-B52BF822D465}"/>
              </a:ext>
            </a:extLst>
          </p:cNvPr>
          <p:cNvSpPr txBox="1"/>
          <p:nvPr/>
        </p:nvSpPr>
        <p:spPr>
          <a:xfrm>
            <a:off x="735124" y="5092695"/>
            <a:ext cx="20103241" cy="4955203"/>
          </a:xfrm>
          <a:prstGeom prst="rect">
            <a:avLst/>
          </a:prstGeom>
          <a:noFill/>
          <a:ln>
            <a:noFill/>
          </a:ln>
        </p:spPr>
        <p:txBody>
          <a:bodyPr wrap="square" rtlCol="0">
            <a:spAutoFit/>
          </a:bodyPr>
          <a:lstStyle/>
          <a:p>
            <a:pPr algn="r"/>
            <a:r>
              <a:rPr lang="en-US" sz="15800" b="1" spc="300" dirty="0">
                <a:solidFill>
                  <a:schemeClr val="tx2"/>
                </a:solidFill>
                <a:latin typeface="Muli" pitchFamily="2" charset="77"/>
                <a:ea typeface="Roboto" panose="02000000000000000000" pitchFamily="2" charset="0"/>
                <a:cs typeface="Lato" panose="020F0502020204030203" pitchFamily="34" charset="0"/>
              </a:rPr>
              <a:t>¿Tiene un dispositivo?</a:t>
            </a:r>
          </a:p>
          <a:p>
            <a:pPr algn="r"/>
            <a:endParaRPr lang="en-US" sz="15800" b="1" spc="300" dirty="0">
              <a:solidFill>
                <a:schemeClr val="tx2"/>
              </a:solidFill>
              <a:latin typeface="Muli" pitchFamily="2" charset="77"/>
              <a:ea typeface="Roboto" panose="02000000000000000000" pitchFamily="2" charset="0"/>
              <a:cs typeface="Lato" panose="020F0502020204030203" pitchFamily="34" charset="0"/>
            </a:endParaRPr>
          </a:p>
        </p:txBody>
      </p:sp>
      <p:sp>
        <p:nvSpPr>
          <p:cNvPr id="22" name="TextBox 6">
            <a:extLst>
              <a:ext uri="{FF2B5EF4-FFF2-40B4-BE49-F238E27FC236}">
                <a16:creationId xmlns:a16="http://schemas.microsoft.com/office/drawing/2014/main" id="{90A51236-408C-D148-BB06-6C3B621784AC}"/>
              </a:ext>
            </a:extLst>
          </p:cNvPr>
          <p:cNvSpPr txBox="1"/>
          <p:nvPr/>
        </p:nvSpPr>
        <p:spPr>
          <a:xfrm>
            <a:off x="18312032" y="11450387"/>
            <a:ext cx="184731" cy="523220"/>
          </a:xfrm>
          <a:prstGeom prst="rect">
            <a:avLst/>
          </a:prstGeom>
          <a:noFill/>
        </p:spPr>
        <p:txBody>
          <a:bodyPr wrap="none" rtlCol="0">
            <a:spAutoFit/>
          </a:bodyPr>
          <a:lstStyle/>
          <a:p>
            <a:pPr algn="ctr"/>
            <a:endParaRPr lang="en-US" sz="2800" b="1" spc="300">
              <a:solidFill>
                <a:schemeClr val="bg1"/>
              </a:solidFill>
              <a:latin typeface="Muli" pitchFamily="2" charset="77"/>
              <a:ea typeface="Roboto Medium" panose="02000000000000000000" pitchFamily="2" charset="0"/>
              <a:cs typeface="Lato" panose="020F0502020204030203" pitchFamily="34" charset="0"/>
            </a:endParaRPr>
          </a:p>
        </p:txBody>
      </p:sp>
      <p:pic>
        <p:nvPicPr>
          <p:cNvPr id="10" name="Picture 9">
            <a:extLst>
              <a:ext uri="{FF2B5EF4-FFF2-40B4-BE49-F238E27FC236}">
                <a16:creationId xmlns:a16="http://schemas.microsoft.com/office/drawing/2014/main" id="{867706C2-63DF-F84A-BAC2-5F135B77F798}"/>
              </a:ext>
            </a:extLst>
          </p:cNvPr>
          <p:cNvPicPr>
            <a:picLocks noChangeAspect="1"/>
          </p:cNvPicPr>
          <p:nvPr/>
        </p:nvPicPr>
        <p:blipFill rotWithShape="1">
          <a:blip r:embed="rId3">
            <a:extLst>
              <a:ext uri="{28A0092B-C50C-407E-A947-70E740481C1C}">
                <a14:useLocalDpi xmlns:a14="http://schemas.microsoft.com/office/drawing/2010/main" val="0"/>
              </a:ext>
            </a:extLst>
          </a:blip>
          <a:srcRect t="7162" b="19340"/>
          <a:stretch/>
        </p:blipFill>
        <p:spPr>
          <a:xfrm>
            <a:off x="7543800" y="22596"/>
            <a:ext cx="17011184" cy="2622240"/>
          </a:xfrm>
          <a:prstGeom prst="rect">
            <a:avLst/>
          </a:prstGeom>
        </p:spPr>
      </p:pic>
      <p:sp>
        <p:nvSpPr>
          <p:cNvPr id="9" name="Elipse 8">
            <a:extLst>
              <a:ext uri="{FF2B5EF4-FFF2-40B4-BE49-F238E27FC236}">
                <a16:creationId xmlns:a16="http://schemas.microsoft.com/office/drawing/2014/main" id="{4E2D2F9D-9AB0-B349-A6F9-911DF69CBC0F}"/>
              </a:ext>
            </a:extLst>
          </p:cNvPr>
          <p:cNvSpPr/>
          <p:nvPr/>
        </p:nvSpPr>
        <p:spPr>
          <a:xfrm>
            <a:off x="-1478381" y="-4189088"/>
            <a:ext cx="9491044" cy="978969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2">
                  <a:lumMod val="20000"/>
                  <a:lumOff val="80000"/>
                </a:schemeClr>
              </a:solidFill>
            </a:endParaRPr>
          </a:p>
        </p:txBody>
      </p:sp>
      <p:sp>
        <p:nvSpPr>
          <p:cNvPr id="24" name="Elipse 23">
            <a:extLst>
              <a:ext uri="{FF2B5EF4-FFF2-40B4-BE49-F238E27FC236}">
                <a16:creationId xmlns:a16="http://schemas.microsoft.com/office/drawing/2014/main" id="{684D7597-37CB-DC45-A3DE-057AA660B97B}"/>
              </a:ext>
            </a:extLst>
          </p:cNvPr>
          <p:cNvSpPr/>
          <p:nvPr/>
        </p:nvSpPr>
        <p:spPr>
          <a:xfrm>
            <a:off x="20282429" y="10030987"/>
            <a:ext cx="4706660" cy="470666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extBox 6">
            <a:extLst>
              <a:ext uri="{FF2B5EF4-FFF2-40B4-BE49-F238E27FC236}">
                <a16:creationId xmlns:a16="http://schemas.microsoft.com/office/drawing/2014/main" id="{B0A19678-D6CE-E04C-9A77-0A2FC43499E9}"/>
              </a:ext>
            </a:extLst>
          </p:cNvPr>
          <p:cNvSpPr txBox="1"/>
          <p:nvPr/>
        </p:nvSpPr>
        <p:spPr>
          <a:xfrm>
            <a:off x="7388165" y="3126812"/>
            <a:ext cx="17054990" cy="1107996"/>
          </a:xfrm>
          <a:prstGeom prst="rect">
            <a:avLst/>
          </a:prstGeom>
          <a:noFill/>
        </p:spPr>
        <p:txBody>
          <a:bodyPr wrap="none" rtlCol="0">
            <a:spAutoFit/>
          </a:bodyPr>
          <a:lstStyle/>
          <a:p>
            <a:pPr algn="ctr"/>
            <a:r>
              <a:rPr lang="en-US" sz="6600" b="1" spc="300" dirty="0">
                <a:solidFill>
                  <a:schemeClr val="tx2"/>
                </a:solidFill>
                <a:latin typeface="Muli" pitchFamily="2" charset="77"/>
                <a:ea typeface="Roboto Medium" panose="02000000000000000000" pitchFamily="2" charset="0"/>
                <a:cs typeface="Lato" panose="020F0502020204030203" pitchFamily="34" charset="0"/>
              </a:rPr>
              <a:t>Los Aspectos Principales de la Telemedicina</a:t>
            </a:r>
          </a:p>
        </p:txBody>
      </p:sp>
      <p:sp>
        <p:nvSpPr>
          <p:cNvPr id="14" name="TextBox 6">
            <a:extLst>
              <a:ext uri="{FF2B5EF4-FFF2-40B4-BE49-F238E27FC236}">
                <a16:creationId xmlns:a16="http://schemas.microsoft.com/office/drawing/2014/main" id="{77EBF4C2-2B10-FE40-95B4-AF620A21511A}"/>
              </a:ext>
            </a:extLst>
          </p:cNvPr>
          <p:cNvSpPr txBox="1"/>
          <p:nvPr/>
        </p:nvSpPr>
        <p:spPr>
          <a:xfrm>
            <a:off x="1413620" y="12119847"/>
            <a:ext cx="18868809" cy="2308324"/>
          </a:xfrm>
          <a:prstGeom prst="rect">
            <a:avLst/>
          </a:prstGeom>
          <a:noFill/>
        </p:spPr>
        <p:txBody>
          <a:bodyPr wrap="square" rtlCol="0">
            <a:spAutoFit/>
          </a:bodyPr>
          <a:lstStyle/>
          <a:p>
            <a:pPr algn="ctr"/>
            <a:r>
              <a:rPr lang="en-US" sz="4800" b="1" spc="300" dirty="0">
                <a:solidFill>
                  <a:schemeClr val="tx2"/>
                </a:solidFill>
                <a:latin typeface="Muli" pitchFamily="2" charset="77"/>
              </a:rPr>
              <a:t>Información Esencial para una Experiencia Centrada en la Familia</a:t>
            </a:r>
          </a:p>
          <a:p>
            <a:pPr algn="ctr"/>
            <a:endParaRPr lang="en-US" sz="4800" b="1" spc="300" dirty="0">
              <a:solidFill>
                <a:schemeClr val="tx2"/>
              </a:solidFill>
              <a:latin typeface="Muli" pitchFamily="2" charset="77"/>
            </a:endParaRPr>
          </a:p>
        </p:txBody>
      </p:sp>
      <p:sp>
        <p:nvSpPr>
          <p:cNvPr id="16" name="TextBox 5">
            <a:extLst>
              <a:ext uri="{FF2B5EF4-FFF2-40B4-BE49-F238E27FC236}">
                <a16:creationId xmlns:a16="http://schemas.microsoft.com/office/drawing/2014/main" id="{23906970-6468-DA4F-BF90-2EC7FDD39EFD}"/>
              </a:ext>
            </a:extLst>
          </p:cNvPr>
          <p:cNvSpPr txBox="1"/>
          <p:nvPr/>
        </p:nvSpPr>
        <p:spPr>
          <a:xfrm>
            <a:off x="20977674" y="10165546"/>
            <a:ext cx="2650048" cy="3770263"/>
          </a:xfrm>
          <a:prstGeom prst="rect">
            <a:avLst/>
          </a:prstGeom>
          <a:noFill/>
          <a:ln>
            <a:noFill/>
          </a:ln>
        </p:spPr>
        <p:txBody>
          <a:bodyPr wrap="square" rtlCol="0">
            <a:spAutoFit/>
          </a:bodyPr>
          <a:lstStyle/>
          <a:p>
            <a:pPr algn="r"/>
            <a:r>
              <a:rPr lang="en-US" sz="23900" b="1" spc="300">
                <a:solidFill>
                  <a:schemeClr val="bg1"/>
                </a:solidFill>
                <a:latin typeface="Muli" pitchFamily="2" charset="77"/>
                <a:ea typeface="Roboto" panose="02000000000000000000" pitchFamily="2" charset="0"/>
                <a:cs typeface="Lato" panose="020F0502020204030203" pitchFamily="34" charset="0"/>
              </a:rPr>
              <a:t>2</a:t>
            </a:r>
          </a:p>
        </p:txBody>
      </p:sp>
      <p:pic>
        <p:nvPicPr>
          <p:cNvPr id="17" name="Picture 16">
            <a:extLst>
              <a:ext uri="{FF2B5EF4-FFF2-40B4-BE49-F238E27FC236}">
                <a16:creationId xmlns:a16="http://schemas.microsoft.com/office/drawing/2014/main" id="{16918729-28D4-5D4D-AFB7-C6ED1C1549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3620" y="1647750"/>
            <a:ext cx="4871775" cy="1178656"/>
          </a:xfrm>
          <a:prstGeom prst="rect">
            <a:avLst/>
          </a:prstGeom>
        </p:spPr>
      </p:pic>
    </p:spTree>
    <p:extLst>
      <p:ext uri="{BB962C8B-B14F-4D97-AF65-F5344CB8AC3E}">
        <p14:creationId xmlns:p14="http://schemas.microsoft.com/office/powerpoint/2010/main" val="109820973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5.6"/>
</p:tagLst>
</file>

<file path=ppt/tags/tag2.xml><?xml version="1.0" encoding="utf-8"?>
<p:tagLst xmlns:a="http://schemas.openxmlformats.org/drawingml/2006/main" xmlns:r="http://schemas.openxmlformats.org/officeDocument/2006/relationships" xmlns:p="http://schemas.openxmlformats.org/presentationml/2006/main">
  <p:tag name="TIMING" val="|7.6|5.6|1.2|2|8.1|1.2|5.5"/>
</p:tagLst>
</file>

<file path=ppt/tags/tag3.xml><?xml version="1.0" encoding="utf-8"?>
<p:tagLst xmlns:a="http://schemas.openxmlformats.org/drawingml/2006/main" xmlns:r="http://schemas.openxmlformats.org/officeDocument/2006/relationships" xmlns:p="http://schemas.openxmlformats.org/presentationml/2006/main">
  <p:tag name="TIMING" val="|1|7.6|7.1|12.5|8.6|7.1|8.4|12.2|12.2"/>
</p:tagLst>
</file>

<file path=ppt/theme/theme1.xml><?xml version="1.0" encoding="utf-8"?>
<a:theme xmlns:a="http://schemas.openxmlformats.org/drawingml/2006/main" name="Office Theme">
  <a:themeElements>
    <a:clrScheme name="Personalizados 52">
      <a:dk1>
        <a:srgbClr val="606160"/>
      </a:dk1>
      <a:lt1>
        <a:srgbClr val="FFFFFF"/>
      </a:lt1>
      <a:dk2>
        <a:srgbClr val="000000"/>
      </a:dk2>
      <a:lt2>
        <a:srgbClr val="FEFFFE"/>
      </a:lt2>
      <a:accent1>
        <a:srgbClr val="1F3961"/>
      </a:accent1>
      <a:accent2>
        <a:srgbClr val="A1CCB7"/>
      </a:accent2>
      <a:accent3>
        <a:srgbClr val="E0745D"/>
      </a:accent3>
      <a:accent4>
        <a:srgbClr val="5D554A"/>
      </a:accent4>
      <a:accent5>
        <a:srgbClr val="939595"/>
      </a:accent5>
      <a:accent6>
        <a:srgbClr val="575858"/>
      </a:accent6>
      <a:hlink>
        <a:srgbClr val="9FD368"/>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39BA6FB6838D48BDEDF6EA4D967944" ma:contentTypeVersion="3" ma:contentTypeDescription="Create a new document." ma:contentTypeScope="" ma:versionID="e5e1cc05553ac2e02ae8a97a0a760d9e">
  <xsd:schema xmlns:xsd="http://www.w3.org/2001/XMLSchema" xmlns:xs="http://www.w3.org/2001/XMLSchema" xmlns:p="http://schemas.microsoft.com/office/2006/metadata/properties" xmlns:ns2="dc1e0533-5dfa-450d-bf3d-c4fd6a6133f3" targetNamespace="http://schemas.microsoft.com/office/2006/metadata/properties" ma:root="true" ma:fieldsID="04041fe1f557e95c5808e6b8d69f855a" ns2:_="">
    <xsd:import namespace="dc1e0533-5dfa-450d-bf3d-c4fd6a6133f3"/>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e0533-5dfa-450d-bf3d-c4fd6a613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DECFEF-A1BF-4B4B-809F-9C87940522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e0533-5dfa-450d-bf3d-c4fd6a613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08EE0B-072B-4062-BE6D-FDFF88578751}">
  <ds:schemaRefs>
    <ds:schemaRef ds:uri="http://purl.org/dc/elements/1.1/"/>
    <ds:schemaRef ds:uri="http://schemas.microsoft.com/office/2006/metadata/properties"/>
    <ds:schemaRef ds:uri="dc1e0533-5dfa-450d-bf3d-c4fd6a6133f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997422B-9B71-49B1-A467-4068F2A109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3538</TotalTime>
  <Words>5666</Words>
  <Application>Microsoft Office PowerPoint</Application>
  <PresentationFormat>Custom</PresentationFormat>
  <Paragraphs>627</Paragraphs>
  <Slides>37</Slides>
  <Notes>36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Arial</vt:lpstr>
      <vt:lpstr>Arial Unicode MS</vt:lpstr>
      <vt:lpstr>Calibri</vt:lpstr>
      <vt:lpstr>Calibri Light</vt:lpstr>
      <vt:lpstr>Lato</vt:lpstr>
      <vt:lpstr>Lato Light</vt:lpstr>
      <vt:lpstr>League Spartan</vt:lpstr>
      <vt:lpstr>Montserrat Light</vt:lpstr>
      <vt:lpstr>Muli</vt:lpstr>
      <vt:lpstr>Open Sans Light</vt:lpstr>
      <vt:lpstr>Roboto</vt:lpstr>
      <vt:lpstr>Roboto Light</vt:lpstr>
      <vt:lpstr>Roboto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favor, tómese un minuto y complete esta breve Evaluación!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Kalla Brinkley</cp:lastModifiedBy>
  <cp:revision>102</cp:revision>
  <dcterms:created xsi:type="dcterms:W3CDTF">2020-12-30T00:11:00Z</dcterms:created>
  <dcterms:modified xsi:type="dcterms:W3CDTF">2021-04-15T14:20:59Z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0x010100F539BA6FB6838D48BDEDF6EA4D967944</vt:lpwstr>
  </property>
</Properties>
</file>