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85" r:id="rId3"/>
    <p:sldId id="300" r:id="rId4"/>
    <p:sldId id="284" r:id="rId5"/>
    <p:sldId id="287" r:id="rId6"/>
    <p:sldId id="301" r:id="rId7"/>
    <p:sldId id="305" r:id="rId8"/>
    <p:sldId id="302" r:id="rId9"/>
    <p:sldId id="289" r:id="rId10"/>
    <p:sldId id="306" r:id="rId11"/>
    <p:sldId id="307" r:id="rId12"/>
    <p:sldId id="286" r:id="rId13"/>
    <p:sldId id="303" r:id="rId14"/>
    <p:sldId id="290" r:id="rId15"/>
    <p:sldId id="308" r:id="rId16"/>
    <p:sldId id="288" r:id="rId17"/>
    <p:sldId id="309" r:id="rId18"/>
    <p:sldId id="304" r:id="rId19"/>
    <p:sldId id="295" r:id="rId20"/>
    <p:sldId id="296" r:id="rId21"/>
    <p:sldId id="297" r:id="rId22"/>
    <p:sldId id="298" r:id="rId23"/>
    <p:sldId id="299" r:id="rId24"/>
    <p:sldId id="283" r:id="rId25"/>
    <p:sldId id="293" r:id="rId26"/>
    <p:sldId id="294" r:id="rId27"/>
  </p:sldIdLst>
  <p:sldSz cx="12192000" cy="6858000"/>
  <p:notesSz cx="7315200" cy="96012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D332A809-6C53-41D0-B7E9-5AACBA2A5826}">
          <p14:sldIdLst>
            <p14:sldId id="256"/>
            <p14:sldId id="285"/>
            <p14:sldId id="300"/>
            <p14:sldId id="284"/>
          </p14:sldIdLst>
        </p14:section>
        <p14:section name="Text-to-Speech" id="{83175030-9154-4886-AC01-8F2456492ACC}">
          <p14:sldIdLst>
            <p14:sldId id="287"/>
            <p14:sldId id="301"/>
            <p14:sldId id="305"/>
            <p14:sldId id="302"/>
            <p14:sldId id="289"/>
            <p14:sldId id="306"/>
            <p14:sldId id="307"/>
          </p14:sldIdLst>
        </p14:section>
        <p14:section name="Speech-to-Text" id="{6F880036-F353-45E0-B3DE-D0FE4B2B92AC}">
          <p14:sldIdLst>
            <p14:sldId id="286"/>
            <p14:sldId id="303"/>
            <p14:sldId id="290"/>
            <p14:sldId id="308"/>
          </p14:sldIdLst>
        </p14:section>
        <p14:section name="Document Annotation" id="{AFF378D8-0DE0-43D0-8E4F-FBF844DC055E}">
          <p14:sldIdLst>
            <p14:sldId id="288"/>
            <p14:sldId id="309"/>
            <p14:sldId id="304"/>
            <p14:sldId id="295"/>
            <p14:sldId id="296"/>
            <p14:sldId id="297"/>
            <p14:sldId id="298"/>
            <p14:sldId id="299"/>
          </p14:sldIdLst>
        </p14:section>
        <p14:section name="Wrapping Up" id="{83B01270-470B-4A33-AAA1-2DBE1C467205}">
          <p14:sldIdLst>
            <p14:sldId id="283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3AF"/>
    <a:srgbClr val="E0E8F0"/>
    <a:srgbClr val="009ADA"/>
    <a:srgbClr val="0AA444"/>
    <a:srgbClr val="704F94"/>
    <a:srgbClr val="6F4F92"/>
    <a:srgbClr val="FFF9DC"/>
    <a:srgbClr val="BCCFE3"/>
    <a:srgbClr val="F2D8CE"/>
    <a:srgbClr val="AEC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7" autoAdjust="0"/>
    <p:restoredTop sz="79718" autoAdjust="0"/>
  </p:normalViewPr>
  <p:slideViewPr>
    <p:cSldViewPr snapToGrid="0" snapToObjects="1">
      <p:cViewPr varScale="1">
        <p:scale>
          <a:sx n="63" d="100"/>
          <a:sy n="63" d="100"/>
        </p:scale>
        <p:origin x="153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52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4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8"/>
          </a:xfrm>
          <a:prstGeom prst="rect">
            <a:avLst/>
          </a:prstGeom>
        </p:spPr>
        <p:txBody>
          <a:bodyPr vert="horz" lIns="96643" tIns="48322" rIns="96643" bIns="483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8" y="1"/>
            <a:ext cx="3169920" cy="481728"/>
          </a:xfrm>
          <a:prstGeom prst="rect">
            <a:avLst/>
          </a:prstGeom>
        </p:spPr>
        <p:txBody>
          <a:bodyPr vert="horz" lIns="96643" tIns="48322" rIns="96643" bIns="48322" rtlCol="0"/>
          <a:lstStyle>
            <a:lvl1pPr algn="r">
              <a:defRPr sz="1200"/>
            </a:lvl1pPr>
          </a:lstStyle>
          <a:p>
            <a:fld id="{03CDF7A3-EFEC-4763-A660-C1447BFCDED8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7"/>
            <a:ext cx="3169920" cy="481727"/>
          </a:xfrm>
          <a:prstGeom prst="rect">
            <a:avLst/>
          </a:prstGeom>
        </p:spPr>
        <p:txBody>
          <a:bodyPr vert="horz" lIns="96643" tIns="48322" rIns="96643" bIns="483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8" y="9119477"/>
            <a:ext cx="3169920" cy="481727"/>
          </a:xfrm>
          <a:prstGeom prst="rect">
            <a:avLst/>
          </a:prstGeom>
        </p:spPr>
        <p:txBody>
          <a:bodyPr vert="horz" lIns="96643" tIns="48322" rIns="96643" bIns="48322" rtlCol="0" anchor="b"/>
          <a:lstStyle>
            <a:lvl1pPr algn="r">
              <a:defRPr sz="1200"/>
            </a:lvl1pPr>
          </a:lstStyle>
          <a:p>
            <a:fld id="{0E3AC2FC-6117-47E2-B232-C03B247D3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42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8"/>
          </a:xfrm>
          <a:prstGeom prst="rect">
            <a:avLst/>
          </a:prstGeom>
        </p:spPr>
        <p:txBody>
          <a:bodyPr vert="horz" lIns="96643" tIns="48322" rIns="96643" bIns="483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1728"/>
          </a:xfrm>
          <a:prstGeom prst="rect">
            <a:avLst/>
          </a:prstGeom>
        </p:spPr>
        <p:txBody>
          <a:bodyPr vert="horz" lIns="96643" tIns="48322" rIns="96643" bIns="48322" rtlCol="0"/>
          <a:lstStyle>
            <a:lvl1pPr algn="r">
              <a:defRPr sz="1200"/>
            </a:lvl1pPr>
          </a:lstStyle>
          <a:p>
            <a:fld id="{0A1CD1DC-A435-4B0C-9A83-811001B125F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3" tIns="48322" rIns="96643" bIns="4832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6"/>
            <a:ext cx="5852160" cy="3780473"/>
          </a:xfrm>
          <a:prstGeom prst="rect">
            <a:avLst/>
          </a:prstGeom>
        </p:spPr>
        <p:txBody>
          <a:bodyPr vert="horz" lIns="96643" tIns="48322" rIns="96643" bIns="4832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7"/>
            <a:ext cx="3169920" cy="481727"/>
          </a:xfrm>
          <a:prstGeom prst="rect">
            <a:avLst/>
          </a:prstGeom>
        </p:spPr>
        <p:txBody>
          <a:bodyPr vert="horz" lIns="96643" tIns="48322" rIns="96643" bIns="4832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7"/>
            <a:ext cx="3169920" cy="481727"/>
          </a:xfrm>
          <a:prstGeom prst="rect">
            <a:avLst/>
          </a:prstGeom>
        </p:spPr>
        <p:txBody>
          <a:bodyPr vert="horz" lIns="96643" tIns="48322" rIns="96643" bIns="48322" rtlCol="0" anchor="b"/>
          <a:lstStyle>
            <a:lvl1pPr algn="r">
              <a:defRPr sz="1200"/>
            </a:lvl1pPr>
          </a:lstStyle>
          <a:p>
            <a:fld id="{1E5B8F85-4CB0-4F8C-BA4A-B8B3102E8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2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30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3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41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1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246b9b25f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246b9b25f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534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1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0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18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03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7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249285f9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249285f94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29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41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7249285f9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7249285f9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653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249285f94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249285f94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700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249285f94_3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249285f94_3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0751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249285f94_3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249285f94_3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546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861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07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9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91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6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24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246b9b25f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246b9b25f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9433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246b9b25f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7246b9b25f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519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246b9b25f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246b9b25f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B8F85-4CB0-4F8C-BA4A-B8B3102E86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20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7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even Content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731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6400" y="1600200"/>
            <a:ext cx="3556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7E8DC-E29D-453A-BC5D-E5771119F482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8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neve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731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7315200" cy="4022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6401" y="1535113"/>
            <a:ext cx="35560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6401" y="2174874"/>
            <a:ext cx="3556001" cy="4022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580BE-ED1C-4A2E-8434-A54A0F3DA190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15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even Comparison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731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7315200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26401" y="1535113"/>
            <a:ext cx="35560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26401" y="2174874"/>
            <a:ext cx="3556001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2F711-6B65-4F28-AD55-8B73D1D1AF51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3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Reversed Unev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7" y="1600203"/>
            <a:ext cx="3557016" cy="458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4091" y="1600202"/>
            <a:ext cx="7318310" cy="458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15FF-72DA-4C6C-9831-3DABE71D1B86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75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Uneven Content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557016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4090" y="1600200"/>
            <a:ext cx="731831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CCB4B-2738-4FB3-885E-A3AAF39EADE0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74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Reversed Uneve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5570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3557016" cy="4022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4090" y="1535113"/>
            <a:ext cx="731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4090" y="2174874"/>
            <a:ext cx="7315200" cy="4022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18116-29F2-437E-A79C-E1DE9687CABD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esed Uneven Comparison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5570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3557016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67200" y="1535113"/>
            <a:ext cx="731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67200" y="2174874"/>
            <a:ext cx="7315200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70AB3-C2DE-4727-ACD0-B73F61C0305F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8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609600" y="1535114"/>
            <a:ext cx="3474720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277359" y="1535114"/>
            <a:ext cx="355600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/>
          </p:nvPr>
        </p:nvSpPr>
        <p:spPr>
          <a:xfrm>
            <a:off x="8026399" y="1535114"/>
            <a:ext cx="3556001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30F8-CFEF-4079-BCF0-2ED9405DC8FC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90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609600" y="1535114"/>
            <a:ext cx="3474720" cy="43891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277359" y="1535114"/>
            <a:ext cx="3556001" cy="43891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/>
          </p:nvPr>
        </p:nvSpPr>
        <p:spPr>
          <a:xfrm>
            <a:off x="8026399" y="1535114"/>
            <a:ext cx="3556001" cy="43891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5C91-72CC-424C-B45C-246C823271C5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75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47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3474720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277359" y="1535113"/>
            <a:ext cx="35560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277359" y="2174874"/>
            <a:ext cx="3556001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026399" y="1535113"/>
            <a:ext cx="35560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/>
          </p:nvPr>
        </p:nvSpPr>
        <p:spPr>
          <a:xfrm>
            <a:off x="8026399" y="2174874"/>
            <a:ext cx="3556001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87525-1191-4C8F-9AA3-03B59FF55CCA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2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7199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E5241-70EE-4122-A00F-E45752357DE5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9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1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4747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3474720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3"/>
          </p:nvPr>
        </p:nvSpPr>
        <p:spPr>
          <a:xfrm>
            <a:off x="4277359" y="1535113"/>
            <a:ext cx="35560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4"/>
          </p:nvPr>
        </p:nvSpPr>
        <p:spPr>
          <a:xfrm>
            <a:off x="4277359" y="2174874"/>
            <a:ext cx="3556001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8026399" y="1535113"/>
            <a:ext cx="35560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5"/>
          </p:nvPr>
        </p:nvSpPr>
        <p:spPr>
          <a:xfrm>
            <a:off x="8026399" y="2174874"/>
            <a:ext cx="3556001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8C07-7F39-4286-9606-053A5E4E2616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44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9E7F0-FEB4-43B2-9F53-55419535E48F}" type="datetime1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70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A20A-34BC-490F-846D-6963D9B1D05B}" type="datetime1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08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927CD-DE93-40CF-8414-E2A1C83E13B2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98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0186-06B5-451A-98AE-0DD377E5ED18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757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DE6-E71C-4108-B6A8-DC742A1DFA70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8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4ADF-8E5D-4E3A-AAFD-DA1A09B3F8F5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55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0E8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7" name="Shape 47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354000" y="1386233"/>
            <a:ext cx="5393600" cy="2234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354000" y="36358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Char char="●"/>
              <a:defRPr>
                <a:solidFill>
                  <a:srgbClr val="0073A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610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0498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8652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0B044-F8FB-44DC-A4B5-B48ABC189604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779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2" y="4356101"/>
            <a:ext cx="103632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282" y="2855911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1DC9-106A-4668-B7D7-FEE53690BF7E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4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973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9739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71BD-91EE-4F4A-A7D5-0B9C038FE1B4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74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F2D2A-8E7D-410B-B7D5-B2304341079D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4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4014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40142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7DA78-CA06-4200-8B3E-C64CB71F44DA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8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4"/>
            <a:ext cx="5386917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4"/>
            <a:ext cx="5389033" cy="35401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" y="6019800"/>
            <a:ext cx="10481186" cy="274320"/>
          </a:xfrm>
          <a:gradFill flip="none" rotWithShape="1">
            <a:gsLst>
              <a:gs pos="0">
                <a:srgbClr val="BCCFE3"/>
              </a:gs>
              <a:gs pos="66000">
                <a:srgbClr val="E0E8F0"/>
              </a:gs>
              <a:gs pos="99457">
                <a:schemeClr val="bg1"/>
              </a:gs>
            </a:gsLst>
            <a:lin ang="0" scaled="1"/>
            <a:tileRect/>
          </a:gradFill>
        </p:spPr>
        <p:txBody>
          <a:bodyPr>
            <a:noAutofit/>
          </a:bodyPr>
          <a:lstStyle>
            <a:lvl1pPr marL="285750" indent="0">
              <a:buNone/>
              <a:defRPr sz="1400"/>
            </a:lvl1pPr>
            <a:lvl2pPr marL="285750" indent="0">
              <a:buNone/>
              <a:defRPr sz="1400"/>
            </a:lvl2pPr>
            <a:lvl3pPr marL="285750" indent="0">
              <a:buNone/>
              <a:defRPr sz="1400"/>
            </a:lvl3pPr>
            <a:lvl4pPr marL="285750" indent="0">
              <a:buNone/>
              <a:defRPr sz="1400"/>
            </a:lvl4pPr>
            <a:lvl5pPr marL="28575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DA17-5139-40BB-9611-96B522E63669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6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neve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97" y="1600203"/>
            <a:ext cx="7315200" cy="458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6401" y="1600202"/>
            <a:ext cx="3555999" cy="45889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F317D-9FAA-473D-B8F6-8225DA866392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0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114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75120"/>
            <a:ext cx="2844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9A0C4-DFE4-4BFA-9C25-03264E4E3497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675120"/>
            <a:ext cx="3860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675120"/>
            <a:ext cx="28448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A9023-A69D-EE49-9A44-1B1871597E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1" r:id="rId4"/>
    <p:sldLayoutId id="2147483652" r:id="rId5"/>
    <p:sldLayoutId id="2147483660" r:id="rId6"/>
    <p:sldLayoutId id="2147483653" r:id="rId7"/>
    <p:sldLayoutId id="2147483661" r:id="rId8"/>
    <p:sldLayoutId id="2147483663" r:id="rId9"/>
    <p:sldLayoutId id="2147483664" r:id="rId10"/>
    <p:sldLayoutId id="2147483665" r:id="rId11"/>
    <p:sldLayoutId id="2147483666" r:id="rId12"/>
    <p:sldLayoutId id="2147483670" r:id="rId13"/>
    <p:sldLayoutId id="2147483671" r:id="rId14"/>
    <p:sldLayoutId id="2147483672" r:id="rId15"/>
    <p:sldLayoutId id="2147483673" r:id="rId16"/>
    <p:sldLayoutId id="2147483677" r:id="rId17"/>
    <p:sldLayoutId id="2147483676" r:id="rId18"/>
    <p:sldLayoutId id="2147483675" r:id="rId19"/>
    <p:sldLayoutId id="2147483674" r:id="rId20"/>
    <p:sldLayoutId id="2147483654" r:id="rId21"/>
    <p:sldLayoutId id="2147483655" r:id="rId22"/>
    <p:sldLayoutId id="2147483656" r:id="rId23"/>
    <p:sldLayoutId id="2147483657" r:id="rId24"/>
    <p:sldLayoutId id="2147483658" r:id="rId25"/>
    <p:sldLayoutId id="2147483659" r:id="rId26"/>
    <p:sldLayoutId id="2147483669" r:id="rId27"/>
    <p:sldLayoutId id="2147483678" r:id="rId28"/>
    <p:sldLayoutId id="2147483679" r:id="rId2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hyperlink" Target="https://drive.google.com/drive/folders/0ByF-PMAPPG8XSGIxNWx0QXFLSkE" TargetMode="External"/><Relationship Id="rId4" Type="http://schemas.openxmlformats.org/officeDocument/2006/relationships/hyperlink" Target="mailto:scott.dougherty@aiu3.ne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bit.ly/SkipsQuickTip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microsoft.com/en-us/education/products/learning-too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hyperlink" Target="http://icons8.com/" TargetMode="External"/><Relationship Id="rId5" Type="http://schemas.openxmlformats.org/officeDocument/2006/relationships/hyperlink" Target="http://bit.ly/SkipsQuickTips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SkipsQuickTip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hyperlink" Target="http://icons8.com/" TargetMode="External"/><Relationship Id="rId5" Type="http://schemas.openxmlformats.org/officeDocument/2006/relationships/hyperlink" Target="http://bit.ly/SkipsQuickTips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bit.ly/SkipsQuickTip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bit.ly/SkipsQuickTip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SkipsQuickTip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hyperlink" Target="http://icons8.com/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bit.ly/SkipsQuickTip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kamiapp.com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25.png"/><Relationship Id="rId5" Type="http://schemas.openxmlformats.org/officeDocument/2006/relationships/hyperlink" Target="https://www.clarosoftware.com/portfolio/claropdf/" TargetMode="Externa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www.microsoft.com/en-us/education/products/learning-tools" TargetMode="External"/><Relationship Id="rId4" Type="http://schemas.openxmlformats.org/officeDocument/2006/relationships/hyperlink" Target="http://icons8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EALA16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PEALwebinareva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microsoft.com/en-us/translator/apps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hyperlink" Target="https://support.microsoft.com/en-us/office/using-microsoft-translator-in-a-presentation-2582d976-97ea-4bf3-af1b-3647d925240a?ui=en-us&amp;rs=en-us&amp;ad=us" TargetMode="External"/><Relationship Id="rId5" Type="http://schemas.openxmlformats.org/officeDocument/2006/relationships/hyperlink" Target="https://www.microsoft.com/en-us/download/details.aspx?id=55024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hyperlink" Target="http://icons8.com/" TargetMode="External"/><Relationship Id="rId5" Type="http://schemas.openxmlformats.org/officeDocument/2006/relationships/hyperlink" Target="http://bit.ly/SkipsQuickTips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thelp.com/en-us/products/free-for-teacher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hyperlink" Target="https://apps.apple.com/us/app/read-write-for-ipad/id934749270" TargetMode="External"/><Relationship Id="rId4" Type="http://schemas.openxmlformats.org/officeDocument/2006/relationships/hyperlink" Target="https://www.texthelp.com/en-us/products/read-write/read-write-for-googl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Big Three Accessibility Features Across Platforms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Scott A. Dougherty</a:t>
            </a:r>
          </a:p>
          <a:p>
            <a:r>
              <a:rPr lang="en-US" dirty="0" smtClean="0">
                <a:solidFill>
                  <a:schemeClr val="tx1"/>
                </a:solidFill>
                <a:hlinkClick r:id="rId4"/>
              </a:rPr>
              <a:t>scott.dougherty@aiu3.net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@</a:t>
            </a:r>
            <a:r>
              <a:rPr lang="en-US" dirty="0" err="1" smtClean="0">
                <a:solidFill>
                  <a:schemeClr val="tx1"/>
                </a:solidFill>
              </a:rPr>
              <a:t>pghskip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QR code to access materials at http://bit.ly/SADarchive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4" cy="146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4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Text-to-Speech in Microsoft Office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Allows users to add a Speak icon to the Quick Access Toolbar and/or the Office Ribbon</a:t>
            </a:r>
          </a:p>
          <a:p>
            <a:pPr lvl="1"/>
            <a:r>
              <a:rPr lang="en-US" dirty="0" smtClean="0"/>
              <a:t>Works for all programs in Office Suite</a:t>
            </a:r>
          </a:p>
          <a:p>
            <a:pPr lvl="1"/>
            <a:r>
              <a:rPr lang="en-US" dirty="0" smtClean="0"/>
              <a:t>Must be added in each program separately</a:t>
            </a:r>
            <a:endParaRPr lang="en-US" dirty="0"/>
          </a:p>
        </p:txBody>
      </p:sp>
      <p:pic>
        <p:nvPicPr>
          <p:cNvPr id="6" name="Content Placeholder 5" descr="Speak Tool in Microsoft Office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700" y="1600200"/>
            <a:ext cx="3407400" cy="41148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0" y="6019800"/>
            <a:ext cx="10481186" cy="274320"/>
          </a:xfrm>
        </p:spPr>
        <p:txBody>
          <a:bodyPr/>
          <a:lstStyle/>
          <a:p>
            <a:r>
              <a:rPr lang="en-US" dirty="0"/>
              <a:t>See Text-to-Speech in Microsoft </a:t>
            </a:r>
            <a:r>
              <a:rPr lang="en-US" dirty="0" smtClean="0"/>
              <a:t>Office.pdf </a:t>
            </a:r>
            <a:r>
              <a:rPr lang="en-US" dirty="0">
                <a:sym typeface="Average"/>
              </a:rPr>
              <a:t>(</a:t>
            </a:r>
            <a:r>
              <a:rPr lang="en-US" dirty="0">
                <a:sym typeface="Average"/>
                <a:hlinkClick r:id="rId4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5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Immersive Reader in Microsoft Office 365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76425"/>
            <a:ext cx="7315200" cy="356234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Text-to-speech</a:t>
            </a:r>
          </a:p>
          <a:p>
            <a:r>
              <a:rPr lang="en-US" dirty="0" smtClean="0"/>
              <a:t>Color options</a:t>
            </a:r>
          </a:p>
          <a:p>
            <a:pPr lvl="1"/>
            <a:r>
              <a:rPr lang="en-US" dirty="0" smtClean="0"/>
              <a:t>Text &amp; background</a:t>
            </a:r>
          </a:p>
          <a:p>
            <a:pPr lvl="1"/>
            <a:r>
              <a:rPr lang="en-US" dirty="0" smtClean="0"/>
              <a:t>Grammar</a:t>
            </a:r>
          </a:p>
          <a:p>
            <a:r>
              <a:rPr lang="en-US" dirty="0" smtClean="0"/>
              <a:t>Picture dictionary</a:t>
            </a:r>
          </a:p>
          <a:p>
            <a:r>
              <a:rPr lang="en-US" dirty="0"/>
              <a:t>Translation</a:t>
            </a:r>
          </a:p>
          <a:p>
            <a:pPr lvl="1"/>
            <a:r>
              <a:rPr lang="en-US" dirty="0"/>
              <a:t>By word</a:t>
            </a:r>
          </a:p>
          <a:p>
            <a:pPr lvl="1"/>
            <a:r>
              <a:rPr lang="en-US" dirty="0"/>
              <a:t>By </a:t>
            </a:r>
            <a:r>
              <a:rPr lang="en-US" dirty="0" smtClean="0"/>
              <a:t>document</a:t>
            </a:r>
          </a:p>
          <a:p>
            <a:r>
              <a:rPr lang="en-US" dirty="0" smtClean="0"/>
              <a:t>Spacing &amp; line focus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Visit </a:t>
            </a:r>
            <a:r>
              <a:rPr lang="en-US" dirty="0" smtClean="0">
                <a:hlinkClick r:id="rId4"/>
              </a:rPr>
              <a:t>Improve Reading &amp; Writing - Microsoft Education</a:t>
            </a:r>
            <a:r>
              <a:rPr lang="en-US" dirty="0"/>
              <a:t> </a:t>
            </a:r>
            <a:r>
              <a:rPr lang="en-US" dirty="0" smtClean="0"/>
              <a:t>on the web for more information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Speech-to-Text </a:t>
            </a:r>
            <a:r>
              <a:rPr lang="en-US" dirty="0"/>
              <a:t>Across Platforms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Allows students to type using their </a:t>
            </a:r>
            <a:r>
              <a:rPr lang="en-US" dirty="0" smtClean="0"/>
              <a:t>voice</a:t>
            </a:r>
          </a:p>
          <a:p>
            <a:r>
              <a:rPr lang="en-US" dirty="0" smtClean="0"/>
              <a:t>Option to augment or replace the keyboard</a:t>
            </a:r>
          </a:p>
          <a:p>
            <a:r>
              <a:rPr lang="en-US" dirty="0" smtClean="0"/>
              <a:t>Not ideal for group settings</a:t>
            </a:r>
          </a:p>
          <a:p>
            <a:r>
              <a:rPr lang="en-US" dirty="0" smtClean="0"/>
              <a:t>Requires no microphone training</a:t>
            </a:r>
          </a:p>
          <a:p>
            <a:r>
              <a:rPr lang="en-US" dirty="0" smtClean="0"/>
              <a:t>Best when dictating full phrases or sentences</a:t>
            </a:r>
            <a:endParaRPr lang="en-US" dirty="0"/>
          </a:p>
        </p:txBody>
      </p:sp>
      <p:pic>
        <p:nvPicPr>
          <p:cNvPr id="6" name="Content Placeholder 5" descr="Thumbnail of the first page of the handout on Speech-to-text tools across platform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8129247" y="1600200"/>
            <a:ext cx="3179617" cy="4114800"/>
          </a:xfrm>
          <a:ln w="3175">
            <a:solidFill>
              <a:schemeClr val="tx1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Big Three Features Across Platforms.pdf</a:t>
            </a:r>
            <a:r>
              <a:rPr lang="en-US" dirty="0">
                <a:sym typeface="Average"/>
              </a:rPr>
              <a:t> (</a:t>
            </a:r>
            <a:r>
              <a:rPr lang="en-US" dirty="0">
                <a:sym typeface="Average"/>
                <a:hlinkClick r:id="rId5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4" name="Picture 13" descr="Illustration showing three bar graphs inside a speech caption bubble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93" y="274638"/>
            <a:ext cx="1052547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864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Typing in Google Docs/Slides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 smtClean="0"/>
              <a:t>Google </a:t>
            </a:r>
            <a:r>
              <a:rPr lang="en-US" b="1" i="1" dirty="0"/>
              <a:t>Docs</a:t>
            </a:r>
          </a:p>
          <a:p>
            <a:r>
              <a:rPr lang="en-US" dirty="0"/>
              <a:t>Click </a:t>
            </a:r>
            <a:r>
              <a:rPr lang="en-US" b="1" dirty="0"/>
              <a:t>Tools</a:t>
            </a:r>
            <a:r>
              <a:rPr lang="en-US" dirty="0"/>
              <a:t> | </a:t>
            </a:r>
            <a:r>
              <a:rPr lang="en-US" b="1" dirty="0"/>
              <a:t>Voice typing </a:t>
            </a:r>
            <a:r>
              <a:rPr lang="en-US" dirty="0"/>
              <a:t>| click the microphone icon to enable/disable the microphone</a:t>
            </a:r>
          </a:p>
          <a:p>
            <a:pPr marL="0" indent="0">
              <a:buNone/>
            </a:pPr>
            <a:r>
              <a:rPr lang="en-US" b="1" i="1" dirty="0" smtClean="0"/>
              <a:t>Google </a:t>
            </a:r>
            <a:r>
              <a:rPr lang="en-US" b="1" i="1" dirty="0"/>
              <a:t>Slides</a:t>
            </a:r>
          </a:p>
          <a:p>
            <a:r>
              <a:rPr lang="en-US" dirty="0"/>
              <a:t>Click </a:t>
            </a:r>
            <a:r>
              <a:rPr lang="en-US" b="1" dirty="0"/>
              <a:t>Tools</a:t>
            </a:r>
            <a:r>
              <a:rPr lang="en-US" dirty="0"/>
              <a:t> | </a:t>
            </a:r>
            <a:r>
              <a:rPr lang="en-US" b="1" dirty="0"/>
              <a:t>Voice type speaker </a:t>
            </a:r>
            <a:r>
              <a:rPr lang="en-US" b="1" dirty="0" smtClean="0"/>
              <a:t>notes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026401" y="1600203"/>
            <a:ext cx="3555999" cy="2313430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b="1" dirty="0" err="1"/>
              <a:t>Ctrl</a:t>
            </a:r>
            <a:r>
              <a:rPr lang="en-US" dirty="0" err="1"/>
              <a:t>+</a:t>
            </a:r>
            <a:r>
              <a:rPr lang="en-US" b="1" dirty="0" err="1"/>
              <a:t>Shift</a:t>
            </a:r>
            <a:r>
              <a:rPr lang="en-US" dirty="0" err="1"/>
              <a:t>+</a:t>
            </a:r>
            <a:r>
              <a:rPr lang="en-US" b="1" dirty="0" err="1"/>
              <a:t>S</a:t>
            </a:r>
            <a:r>
              <a:rPr lang="en-US" dirty="0"/>
              <a:t> to automatically start Voice typing with the mic </a:t>
            </a:r>
            <a:r>
              <a:rPr lang="en-US" dirty="0" smtClean="0"/>
              <a:t>enabled</a:t>
            </a:r>
            <a:endParaRPr lang="en-US" dirty="0"/>
          </a:p>
        </p:txBody>
      </p:sp>
      <p:pic>
        <p:nvPicPr>
          <p:cNvPr id="7" name="Picture 6" descr="Images of the Voice typing icons in inactive (gray box) and active (orange circle) mod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58" y="4084319"/>
            <a:ext cx="2881885" cy="189622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Recognition on Mac/PC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Speech recognition is built into MacOS and Windows</a:t>
            </a:r>
          </a:p>
          <a:p>
            <a:r>
              <a:rPr lang="en-US" dirty="0" smtClean="0"/>
              <a:t>Microphone training is minimal</a:t>
            </a:r>
          </a:p>
          <a:p>
            <a:r>
              <a:rPr lang="en-US" dirty="0" smtClean="0"/>
              <a:t>Commands also allow for some navigation and editing</a:t>
            </a:r>
          </a:p>
          <a:p>
            <a:pPr lvl="1"/>
            <a:r>
              <a:rPr lang="en-US" dirty="0" smtClean="0"/>
              <a:t>Undoing errors</a:t>
            </a:r>
          </a:p>
          <a:p>
            <a:pPr lvl="1"/>
            <a:r>
              <a:rPr lang="en-US" dirty="0" smtClean="0"/>
              <a:t>Selecting text</a:t>
            </a:r>
          </a:p>
          <a:p>
            <a:pPr lvl="1"/>
            <a:r>
              <a:rPr lang="en-US" dirty="0" smtClean="0"/>
              <a:t>Correcting errors</a:t>
            </a:r>
          </a:p>
          <a:p>
            <a:pPr lvl="1"/>
            <a:r>
              <a:rPr lang="en-US" dirty="0" smtClean="0"/>
              <a:t>Works with Virtual Assistants (Siri and Cortana) for added functionality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pages 12 &amp; 13 of Tip Sheet 32 - UDL Tier 1 Computing Supports.pdf </a:t>
            </a:r>
            <a:r>
              <a:rPr lang="en-US" dirty="0" smtClean="0">
                <a:sym typeface="Average"/>
              </a:rPr>
              <a:t>(</a:t>
            </a:r>
            <a:r>
              <a:rPr lang="en-US" dirty="0" smtClean="0">
                <a:sym typeface="Average"/>
                <a:hlinkClick r:id="rId3"/>
              </a:rPr>
              <a:t>in </a:t>
            </a:r>
            <a:r>
              <a:rPr lang="en-US" dirty="0">
                <a:sym typeface="Average"/>
                <a:hlinkClick r:id="rId3"/>
              </a:rPr>
              <a:t>the Additional Resources and Webinars folder</a:t>
            </a:r>
            <a:r>
              <a:rPr lang="en-US" dirty="0" smtClean="0">
                <a:sym typeface="Average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1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Dictation in iOS</a:t>
            </a:r>
            <a:endParaRPr lang="en-US" dirty="0"/>
          </a:p>
        </p:txBody>
      </p:sp>
      <p:pic>
        <p:nvPicPr>
          <p:cNvPr id="13" name="iOS Dictation Sample Cropped" descr="Video showing dictation into the Notes app. The microphone icon at the bottom-right corner of the screen is used to dictate &quot;Today was a beautiful day in April PERIOD The sky was bright blue EXCLAMATION POINT&quot;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233997">
            <a:off x="1220788" y="1600200"/>
            <a:ext cx="2336800" cy="45894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15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Embedded into the keyboard</a:t>
            </a:r>
          </a:p>
          <a:p>
            <a:r>
              <a:rPr lang="en-US" dirty="0" smtClean="0"/>
              <a:t>Dictate punctuation marks</a:t>
            </a:r>
          </a:p>
          <a:p>
            <a:r>
              <a:rPr lang="en-US" dirty="0" smtClean="0"/>
              <a:t>Say “New line” to move down one line</a:t>
            </a:r>
          </a:p>
          <a:p>
            <a:r>
              <a:rPr lang="en-US" dirty="0" smtClean="0"/>
              <a:t>Say “New paragraph” to move down two lines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9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Annotating PDFs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Alternatives to the pencil</a:t>
            </a:r>
          </a:p>
          <a:p>
            <a:pPr lvl="1"/>
            <a:r>
              <a:rPr lang="en" dirty="0" smtClean="0"/>
              <a:t>Camera</a:t>
            </a:r>
          </a:p>
          <a:p>
            <a:pPr lvl="1"/>
            <a:r>
              <a:rPr lang="en" dirty="0" smtClean="0"/>
              <a:t>Keyboard </a:t>
            </a:r>
          </a:p>
          <a:p>
            <a:pPr lvl="1"/>
            <a:r>
              <a:rPr lang="en" dirty="0" smtClean="0"/>
              <a:t>Mouse</a:t>
            </a:r>
          </a:p>
          <a:p>
            <a:pPr lvl="1"/>
            <a:r>
              <a:rPr lang="en" dirty="0" smtClean="0"/>
              <a:t>Drawing/annotation tools</a:t>
            </a:r>
          </a:p>
          <a:p>
            <a:r>
              <a:rPr lang="en-US" dirty="0" smtClean="0"/>
              <a:t>Allows </a:t>
            </a:r>
            <a:r>
              <a:rPr lang="en-US" dirty="0"/>
              <a:t>student to virtually "write" on PDF </a:t>
            </a:r>
            <a:r>
              <a:rPr lang="en-US" dirty="0" smtClean="0"/>
              <a:t>files</a:t>
            </a:r>
            <a:endParaRPr lang="en-US" dirty="0"/>
          </a:p>
        </p:txBody>
      </p:sp>
      <p:pic>
        <p:nvPicPr>
          <p:cNvPr id="6" name="Content Placeholder 5" descr="Thumbnail of the first page of the handout on Document annotation tools across platform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7300191" y="1600200"/>
            <a:ext cx="3179617" cy="4114800"/>
          </a:xfrm>
          <a:ln w="3175">
            <a:solidFill>
              <a:schemeClr val="tx1"/>
            </a:solidFill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Big Three Features Across Platforms.pdf</a:t>
            </a:r>
            <a:r>
              <a:rPr lang="en-US" dirty="0">
                <a:sym typeface="Average"/>
              </a:rPr>
              <a:t> (</a:t>
            </a:r>
            <a:r>
              <a:rPr lang="en-US" dirty="0">
                <a:sym typeface="Average"/>
                <a:hlinkClick r:id="rId5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" name="Picture 13" descr="Illustration showing three bar graphs inside a speech caption bubble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93" y="274638"/>
            <a:ext cx="1052547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25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Commenting &amp; Review Tools</a:t>
            </a:r>
            <a:endParaRPr lang="en-US" dirty="0"/>
          </a:p>
        </p:txBody>
      </p:sp>
      <p:pic>
        <p:nvPicPr>
          <p:cNvPr id="9" name="Content Placeholder 8" descr="Screen capture of the Track Changes tools in Microsoft Office with yellow, numbered circles to show the sequence of steps 1 through 4 described on the slide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3" y="1899086"/>
            <a:ext cx="7258313" cy="3517028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Click the </a:t>
            </a:r>
            <a:r>
              <a:rPr lang="en-US" b="1" dirty="0" smtClean="0"/>
              <a:t>Review</a:t>
            </a:r>
            <a:r>
              <a:rPr lang="en-US" dirty="0" smtClean="0"/>
              <a:t> ribbon tab’s </a:t>
            </a:r>
            <a:r>
              <a:rPr lang="en-US" b="1" dirty="0" smtClean="0"/>
              <a:t>Tracking</a:t>
            </a:r>
            <a:r>
              <a:rPr lang="en-US" dirty="0" smtClean="0"/>
              <a:t> group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/>
              <a:t>Track Changes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Choose to show </a:t>
            </a:r>
            <a:r>
              <a:rPr lang="en-US" b="1" dirty="0" smtClean="0"/>
              <a:t>All Markup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Right-click to accept or reject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See Big Three Features Across Platforms.pdf</a:t>
            </a:r>
            <a:r>
              <a:rPr lang="en-US" dirty="0">
                <a:sym typeface="Average"/>
              </a:rPr>
              <a:t> (</a:t>
            </a:r>
            <a:r>
              <a:rPr lang="en-US" dirty="0">
                <a:sym typeface="Average"/>
                <a:hlinkClick r:id="rId4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Replace Abbreviations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Click </a:t>
            </a:r>
            <a:r>
              <a:rPr lang="en-US" b="1" dirty="0"/>
              <a:t>Edit</a:t>
            </a:r>
            <a:r>
              <a:rPr lang="en-US" dirty="0"/>
              <a:t> | </a:t>
            </a:r>
            <a:r>
              <a:rPr lang="en-US" b="1" dirty="0"/>
              <a:t>Find and replace</a:t>
            </a:r>
            <a:r>
              <a:rPr lang="en-US" dirty="0"/>
              <a:t> (or press </a:t>
            </a:r>
            <a:r>
              <a:rPr lang="en-US" b="1" dirty="0" err="1"/>
              <a:t>Ctrl</a:t>
            </a:r>
            <a:r>
              <a:rPr lang="en-US" dirty="0" err="1"/>
              <a:t>+</a:t>
            </a:r>
            <a:r>
              <a:rPr lang="en-US" b="1" dirty="0" err="1"/>
              <a:t>H</a:t>
            </a:r>
            <a:r>
              <a:rPr lang="en-US" dirty="0"/>
              <a:t>) to replace </a:t>
            </a:r>
            <a:r>
              <a:rPr lang="en-US" dirty="0" smtClean="0"/>
              <a:t>abbreviations/errors</a:t>
            </a:r>
          </a:p>
          <a:p>
            <a:endParaRPr lang="en-US" dirty="0"/>
          </a:p>
          <a:p>
            <a:r>
              <a:rPr lang="en-US" i="1" dirty="0"/>
              <a:t>Docs</a:t>
            </a:r>
            <a:r>
              <a:rPr lang="en-US" dirty="0"/>
              <a:t>: Click </a:t>
            </a:r>
            <a:r>
              <a:rPr lang="en-US" b="1" dirty="0"/>
              <a:t>Tools</a:t>
            </a:r>
            <a:r>
              <a:rPr lang="en-US" dirty="0"/>
              <a:t> | </a:t>
            </a:r>
            <a:r>
              <a:rPr lang="en-US" b="1" dirty="0"/>
              <a:t>Preferences</a:t>
            </a:r>
            <a:r>
              <a:rPr lang="en-US" dirty="0"/>
              <a:t> | </a:t>
            </a:r>
            <a:r>
              <a:rPr lang="en-US" b="1" dirty="0"/>
              <a:t>Substitutions</a:t>
            </a:r>
            <a:r>
              <a:rPr lang="en-US" dirty="0"/>
              <a:t> to add abbreviations for the most highly used phrases</a:t>
            </a:r>
          </a:p>
          <a:p>
            <a:r>
              <a:rPr lang="en-US" i="1" dirty="0" smtClean="0"/>
              <a:t>Word</a:t>
            </a:r>
            <a:r>
              <a:rPr lang="en-US" dirty="0" smtClean="0"/>
              <a:t>: Click </a:t>
            </a:r>
            <a:r>
              <a:rPr lang="en-US" b="1" dirty="0" smtClean="0"/>
              <a:t>File</a:t>
            </a:r>
            <a:r>
              <a:rPr lang="en-US" dirty="0" smtClean="0"/>
              <a:t> </a:t>
            </a:r>
            <a:r>
              <a:rPr lang="en-US" dirty="0"/>
              <a:t>| </a:t>
            </a:r>
            <a:r>
              <a:rPr lang="en-US" b="1" dirty="0" smtClean="0"/>
              <a:t>Options </a:t>
            </a:r>
            <a:r>
              <a:rPr lang="en-US" dirty="0" smtClean="0"/>
              <a:t>| </a:t>
            </a:r>
            <a:r>
              <a:rPr lang="en-US" b="1" dirty="0" smtClean="0"/>
              <a:t>Proofing</a:t>
            </a:r>
            <a:r>
              <a:rPr lang="en-US" dirty="0" smtClean="0"/>
              <a:t> | </a:t>
            </a:r>
            <a:r>
              <a:rPr lang="en-US" b="1" dirty="0" smtClean="0"/>
              <a:t>AutoCorrect Options…</a:t>
            </a:r>
            <a:r>
              <a:rPr lang="en-US" dirty="0" smtClean="0"/>
              <a:t> to </a:t>
            </a:r>
            <a:r>
              <a:rPr lang="en-US" dirty="0"/>
              <a:t>add abbreviations for the most highly used phrases</a:t>
            </a:r>
          </a:p>
        </p:txBody>
      </p:sp>
      <p:pic>
        <p:nvPicPr>
          <p:cNvPr id="10" name="Content Placeholder 9" descr="AutoCorrect Options dialog box in Microsoft Office showing personalized abbreviation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42" y="1600200"/>
            <a:ext cx="3027316" cy="4114800"/>
          </a:xfrm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Explore using Abbreviations in Action.docx</a:t>
            </a:r>
            <a:r>
              <a:rPr lang="en-US" dirty="0" smtClean="0">
                <a:sym typeface="Average"/>
              </a:rPr>
              <a:t> </a:t>
            </a:r>
            <a:r>
              <a:rPr lang="en-US" dirty="0">
                <a:sym typeface="Average"/>
              </a:rPr>
              <a:t>(</a:t>
            </a:r>
            <a:r>
              <a:rPr lang="en-US" dirty="0">
                <a:sym typeface="Average"/>
                <a:hlinkClick r:id="rId4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/>
            <a:r>
              <a:rPr lang="en"/>
              <a:t>Portable Document Format (PDF)</a:t>
            </a: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Image-only PDFs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PDFs with Selectable Text</a:t>
            </a:r>
            <a:endParaRPr/>
          </a:p>
          <a:p>
            <a:pPr marL="0" indent="0">
              <a:spcBef>
                <a:spcPts val="2133"/>
              </a:spcBef>
              <a:buNone/>
            </a:pPr>
            <a:r>
              <a:rPr lang="en"/>
              <a:t>Accessible PDFs</a:t>
            </a: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/>
              <a:t>Secure PDFs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ym typeface="Average"/>
              </a:rPr>
              <a:t>See Tip Sheet 24 - Annotating PDFs with Acrobat Reader.pdf (</a:t>
            </a:r>
            <a:r>
              <a:rPr lang="en-US" dirty="0">
                <a:sym typeface="Average"/>
                <a:hlinkClick r:id="rId3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5" descr="Adobe Acrobat PDF icon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665" y="2231137"/>
            <a:ext cx="2781470" cy="2852926"/>
          </a:xfrm>
        </p:spPr>
      </p:pic>
    </p:spTree>
    <p:extLst>
      <p:ext uri="{BB962C8B-B14F-4D97-AF65-F5344CB8AC3E}">
        <p14:creationId xmlns:p14="http://schemas.microsoft.com/office/powerpoint/2010/main" val="12297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Know Each Other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Scott</a:t>
            </a:r>
            <a:endParaRPr lang="en-US" dirty="0"/>
          </a:p>
        </p:txBody>
      </p:sp>
      <p:pic>
        <p:nvPicPr>
          <p:cNvPr id="9" name="Content Placeholder 8" descr="Headshot photo of Scott - a man with short brown hair, a beard, and glasses wearing a green shirt against a green backdrop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786">
            <a:off x="1163017" y="2182367"/>
            <a:ext cx="3699305" cy="370249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Audience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The learner(s) you are supporting?</a:t>
            </a:r>
          </a:p>
          <a:p>
            <a:r>
              <a:rPr lang="en-US" dirty="0"/>
              <a:t>What are those learners using?</a:t>
            </a:r>
          </a:p>
          <a:p>
            <a:r>
              <a:rPr lang="en-US" dirty="0"/>
              <a:t>Direct support during online learning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4" name="Picture 13" descr="Illustration showing three bar graphs inside a speech caption bubble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93" y="274638"/>
            <a:ext cx="1052547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3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Features of Adobe Acrobat Reader</a:t>
            </a:r>
            <a:endParaRPr lang="en-US"/>
          </a:p>
        </p:txBody>
      </p:sp>
      <p:sp>
        <p:nvSpPr>
          <p:cNvPr id="74" name="Google Shape;74;p15"/>
          <p:cNvSpPr txBox="1"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Text-to-Speech</a:t>
            </a:r>
          </a:p>
          <a:p>
            <a:r>
              <a:rPr lang="en-US" dirty="0" smtClean="0"/>
              <a:t>Click </a:t>
            </a:r>
            <a:r>
              <a:rPr lang="en-US" b="1" dirty="0" smtClean="0"/>
              <a:t>View</a:t>
            </a:r>
            <a:r>
              <a:rPr lang="en-US" dirty="0" smtClean="0"/>
              <a:t> | </a:t>
            </a:r>
            <a:r>
              <a:rPr lang="en-US" b="1" dirty="0" smtClean="0"/>
              <a:t>Read Out Loud </a:t>
            </a:r>
            <a:r>
              <a:rPr lang="en-US" dirty="0" smtClean="0"/>
              <a:t>| </a:t>
            </a:r>
            <a:r>
              <a:rPr lang="en-US" b="1" dirty="0" smtClean="0"/>
              <a:t>Activate Read Out Loud </a:t>
            </a:r>
            <a:r>
              <a:rPr lang="en-US" dirty="0" smtClean="0"/>
              <a:t>(or press </a:t>
            </a:r>
            <a:r>
              <a:rPr lang="en-US" b="1" dirty="0" err="1" smtClean="0"/>
              <a:t>Ctrl</a:t>
            </a:r>
            <a:r>
              <a:rPr lang="en-US" dirty="0" err="1" smtClean="0"/>
              <a:t>+</a:t>
            </a:r>
            <a:r>
              <a:rPr lang="en-US" b="1" dirty="0" err="1" smtClean="0"/>
              <a:t>Shift</a:t>
            </a:r>
            <a:r>
              <a:rPr lang="en-US" dirty="0" err="1" smtClean="0"/>
              <a:t>+</a:t>
            </a:r>
            <a:r>
              <a:rPr lang="en-US" b="1" dirty="0" err="1" smtClean="0"/>
              <a:t>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Then click </a:t>
            </a:r>
            <a:r>
              <a:rPr lang="en-US" b="1" dirty="0" smtClean="0"/>
              <a:t>View</a:t>
            </a:r>
            <a:r>
              <a:rPr lang="en-US" dirty="0" smtClean="0"/>
              <a:t> | </a:t>
            </a:r>
            <a:r>
              <a:rPr lang="en-US" b="1" dirty="0" smtClean="0"/>
              <a:t>Read Out Loud </a:t>
            </a:r>
            <a:r>
              <a:rPr lang="en-US" dirty="0" smtClean="0"/>
              <a:t>to use the speech controls (keyboard shortcuts follow)</a:t>
            </a:r>
          </a:p>
          <a:p>
            <a:pPr lvl="2"/>
            <a:r>
              <a:rPr lang="en-US" dirty="0" smtClean="0"/>
              <a:t>Press </a:t>
            </a:r>
            <a:r>
              <a:rPr lang="en-US" b="1" dirty="0" err="1" smtClean="0"/>
              <a:t>Ctrl</a:t>
            </a:r>
            <a:r>
              <a:rPr lang="en-US" dirty="0" err="1" smtClean="0"/>
              <a:t>+</a:t>
            </a:r>
            <a:r>
              <a:rPr lang="en-US" b="1" dirty="0" err="1" smtClean="0"/>
              <a:t>Shift</a:t>
            </a:r>
            <a:r>
              <a:rPr lang="en-US" dirty="0" err="1" smtClean="0"/>
              <a:t>+</a:t>
            </a:r>
            <a:r>
              <a:rPr lang="en-US" b="1" dirty="0" err="1" smtClean="0"/>
              <a:t>V</a:t>
            </a:r>
            <a:r>
              <a:rPr lang="en-US" dirty="0" smtClean="0"/>
              <a:t> to read the current page</a:t>
            </a:r>
          </a:p>
          <a:p>
            <a:pPr lvl="2"/>
            <a:r>
              <a:rPr lang="en-US" dirty="0" smtClean="0"/>
              <a:t>Press </a:t>
            </a:r>
            <a:r>
              <a:rPr lang="en-US" b="1" dirty="0" err="1"/>
              <a:t>Ctrl</a:t>
            </a:r>
            <a:r>
              <a:rPr lang="en-US" dirty="0" err="1"/>
              <a:t>+</a:t>
            </a:r>
            <a:r>
              <a:rPr lang="en-US" b="1" dirty="0" err="1"/>
              <a:t>Shift</a:t>
            </a:r>
            <a:r>
              <a:rPr lang="en-US" dirty="0" err="1"/>
              <a:t>+</a:t>
            </a:r>
            <a:r>
              <a:rPr lang="en-US" b="1" dirty="0" err="1" smtClean="0"/>
              <a:t>B</a:t>
            </a:r>
            <a:r>
              <a:rPr lang="en-US" dirty="0" smtClean="0"/>
              <a:t> to read to the end of the document</a:t>
            </a:r>
          </a:p>
          <a:p>
            <a:pPr lvl="2"/>
            <a:r>
              <a:rPr lang="en-US" dirty="0" smtClean="0"/>
              <a:t>Press </a:t>
            </a:r>
            <a:r>
              <a:rPr lang="en-US" b="1" dirty="0" err="1"/>
              <a:t>Ctrl</a:t>
            </a:r>
            <a:r>
              <a:rPr lang="en-US" dirty="0" err="1"/>
              <a:t>+</a:t>
            </a:r>
            <a:r>
              <a:rPr lang="en-US" b="1" dirty="0" err="1"/>
              <a:t>Shift</a:t>
            </a:r>
            <a:r>
              <a:rPr lang="en-US" dirty="0" err="1"/>
              <a:t>+</a:t>
            </a:r>
            <a:r>
              <a:rPr lang="en-US" b="1" dirty="0" err="1" smtClean="0"/>
              <a:t>C</a:t>
            </a:r>
            <a:r>
              <a:rPr lang="en-US" dirty="0" smtClean="0"/>
              <a:t> to pause reading</a:t>
            </a:r>
          </a:p>
          <a:p>
            <a:pPr lvl="2"/>
            <a:r>
              <a:rPr lang="en-US" dirty="0" smtClean="0"/>
              <a:t>Press </a:t>
            </a:r>
            <a:r>
              <a:rPr lang="en-US" b="1" dirty="0" err="1"/>
              <a:t>Ctrl</a:t>
            </a:r>
            <a:r>
              <a:rPr lang="en-US" dirty="0" err="1"/>
              <a:t>+</a:t>
            </a:r>
            <a:r>
              <a:rPr lang="en-US" b="1" dirty="0" err="1"/>
              <a:t>Shift</a:t>
            </a:r>
            <a:r>
              <a:rPr lang="en-US" dirty="0" err="1"/>
              <a:t>+</a:t>
            </a:r>
            <a:r>
              <a:rPr lang="en-US" b="1" dirty="0" err="1" smtClean="0"/>
              <a:t>E</a:t>
            </a:r>
            <a:r>
              <a:rPr lang="en-US" dirty="0" smtClean="0"/>
              <a:t> to stop reading</a:t>
            </a:r>
          </a:p>
          <a:p>
            <a:pPr lvl="2"/>
            <a:r>
              <a:rPr lang="en-US" dirty="0" smtClean="0"/>
              <a:t>Press </a:t>
            </a:r>
            <a:r>
              <a:rPr lang="en-US" b="1" dirty="0" err="1"/>
              <a:t>Ctrl</a:t>
            </a:r>
            <a:r>
              <a:rPr lang="en-US" dirty="0" err="1"/>
              <a:t>+</a:t>
            </a:r>
            <a:r>
              <a:rPr lang="en-US" b="1" dirty="0" err="1"/>
              <a:t>Shift</a:t>
            </a:r>
            <a:r>
              <a:rPr lang="en-US" dirty="0" err="1"/>
              <a:t>+</a:t>
            </a:r>
            <a:r>
              <a:rPr lang="en-US" b="1" dirty="0" err="1" smtClean="0"/>
              <a:t>Y</a:t>
            </a:r>
            <a:r>
              <a:rPr lang="en-US" dirty="0" smtClean="0"/>
              <a:t> to deactivate Read Out Loud</a:t>
            </a:r>
          </a:p>
          <a:p>
            <a:endParaRPr lang="en-US" dirty="0"/>
          </a:p>
        </p:txBody>
      </p:sp>
      <p:sp>
        <p:nvSpPr>
          <p:cNvPr id="75" name="Google Shape;75;p15"/>
          <p:cNvSpPr txBox="1">
            <a:spLocks noGrp="1"/>
          </p:cNvSpPr>
          <p:nvPr>
            <p:ph sz="half" idx="2"/>
          </p:nvPr>
        </p:nvSpPr>
        <p:spPr>
          <a:xfrm>
            <a:off x="8026401" y="1600203"/>
            <a:ext cx="3821470" cy="411234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i="1" dirty="0" smtClean="0"/>
              <a:t>If the feature does not work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Click </a:t>
            </a:r>
            <a:r>
              <a:rPr lang="en-US" sz="1800" b="1" dirty="0" smtClean="0"/>
              <a:t>Edit</a:t>
            </a:r>
            <a:r>
              <a:rPr lang="en-US" sz="1800" dirty="0" smtClean="0"/>
              <a:t> | </a:t>
            </a:r>
            <a:r>
              <a:rPr lang="en-US" sz="1800" b="1" dirty="0" smtClean="0"/>
              <a:t>Preferences</a:t>
            </a:r>
            <a:r>
              <a:rPr lang="en-US" sz="1800" dirty="0" smtClean="0"/>
              <a:t> | </a:t>
            </a:r>
            <a:r>
              <a:rPr lang="en-US" sz="1800" b="1" dirty="0" smtClean="0"/>
              <a:t>Security (Enhanced)</a:t>
            </a:r>
            <a:r>
              <a:rPr lang="en-US" sz="1800" dirty="0" smtClean="0"/>
              <a:t> | uncheck </a:t>
            </a:r>
            <a:r>
              <a:rPr lang="en-US" sz="1800" b="1" dirty="0" smtClean="0"/>
              <a:t>Enable Protected mode at start up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Close the application.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Restart Adobe Acrobat Reader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Try activating Read Out Loud again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Run a repair installation, if necessary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Annotating with the Comments Tool</a:t>
            </a:r>
            <a:endParaRPr lang="en-US"/>
          </a:p>
        </p:txBody>
      </p:sp>
      <p:sp>
        <p:nvSpPr>
          <p:cNvPr id="81" name="Google Shape;81;p16"/>
          <p:cNvSpPr txBox="1"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Click </a:t>
            </a:r>
            <a:r>
              <a:rPr lang="en-US" b="1" dirty="0" smtClean="0"/>
              <a:t>View</a:t>
            </a:r>
            <a:r>
              <a:rPr lang="en-US" dirty="0" smtClean="0"/>
              <a:t> | </a:t>
            </a:r>
            <a:r>
              <a:rPr lang="en-US" b="1" dirty="0" smtClean="0"/>
              <a:t>Tools</a:t>
            </a:r>
            <a:r>
              <a:rPr lang="en-US" dirty="0" smtClean="0"/>
              <a:t> | </a:t>
            </a:r>
            <a:r>
              <a:rPr lang="en-US" b="1" dirty="0" smtClean="0"/>
              <a:t>Comment</a:t>
            </a:r>
            <a:r>
              <a:rPr lang="en-US" dirty="0" smtClean="0"/>
              <a:t> | </a:t>
            </a:r>
            <a:r>
              <a:rPr lang="en-US" b="1" dirty="0" smtClean="0"/>
              <a:t>Open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Highlight text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 text comment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Add stamps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Drawing Tools</a:t>
            </a:r>
            <a:endParaRPr lang="en-US" dirty="0"/>
          </a:p>
        </p:txBody>
      </p:sp>
      <p:pic>
        <p:nvPicPr>
          <p:cNvPr id="3" name="Content Placeholder 2" descr="Image of a document in the Adobe Acrobat Reader DC program with circled numbers showing the location of the 1) Highlighter tool 2) Text comment tool 3) Stamp tool, and 4 Drawing tools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40" y="2015613"/>
            <a:ext cx="7679346" cy="309716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ym typeface="Average"/>
              </a:rPr>
              <a:t>See Tip Sheet 24 - Annotating PDFs with Acrobat Reader.pdf (</a:t>
            </a:r>
            <a:r>
              <a:rPr lang="en-US" dirty="0" smtClean="0">
                <a:sym typeface="Average"/>
                <a:hlinkClick r:id="rId4"/>
              </a:rPr>
              <a:t>in the Additional Resources and Webinars folder</a:t>
            </a:r>
            <a:r>
              <a:rPr lang="en-US" dirty="0" smtClean="0">
                <a:sym typeface="Average"/>
              </a:rPr>
              <a:t>)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Annotate with Kami</a:t>
            </a:r>
            <a:endParaRPr lang="en-US" dirty="0"/>
          </a:p>
        </p:txBody>
      </p:sp>
      <p:pic>
        <p:nvPicPr>
          <p:cNvPr id="10" name="Content Placeholder 9" descr="Screen capture showing a PDF in Google Docs viewer with the drop-down option to Open with Annotate with Kami and a sample document showing the Kami tools along the left edge of the PDF document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6" y="1307912"/>
            <a:ext cx="4493792" cy="4962522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Runs on Google Chrome browser, Google Classroom, and ChromeOS</a:t>
            </a:r>
          </a:p>
          <a:p>
            <a:pPr lvl="1"/>
            <a:r>
              <a:rPr lang="en-US" dirty="0"/>
              <a:t>Launch Google Drive</a:t>
            </a:r>
          </a:p>
          <a:p>
            <a:pPr lvl="1"/>
            <a:r>
              <a:rPr lang="en-US" dirty="0"/>
              <a:t>Open a PDF file</a:t>
            </a:r>
          </a:p>
          <a:p>
            <a:pPr lvl="1"/>
            <a:r>
              <a:rPr lang="en-US" dirty="0"/>
              <a:t>Click Open with | Annotate with Kami</a:t>
            </a:r>
          </a:p>
          <a:p>
            <a:r>
              <a:rPr lang="en-US" dirty="0">
                <a:hlinkClick r:id="rId4"/>
              </a:rPr>
              <a:t>Kami Trial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After expiration, a majority of tools remain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Claro PDF Pro</a:t>
            </a:r>
            <a:endParaRPr lang="en-US"/>
          </a:p>
        </p:txBody>
      </p:sp>
      <p:sp>
        <p:nvSpPr>
          <p:cNvPr id="98" name="Google Shape;98;p18"/>
          <p:cNvSpPr txBox="1"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iPad app with various sharing options</a:t>
            </a:r>
          </a:p>
          <a:p>
            <a:pPr lvl="1"/>
            <a:r>
              <a:rPr lang="en-US" dirty="0" smtClean="0"/>
              <a:t>Local file (on iPad)</a:t>
            </a:r>
          </a:p>
          <a:p>
            <a:pPr lvl="1"/>
            <a:r>
              <a:rPr lang="en-US" dirty="0" smtClean="0"/>
              <a:t>iCloud Drive</a:t>
            </a:r>
          </a:p>
          <a:p>
            <a:pPr lvl="1"/>
            <a:r>
              <a:rPr lang="en-US" dirty="0" smtClean="0"/>
              <a:t>Dropbox</a:t>
            </a:r>
          </a:p>
          <a:p>
            <a:pPr lvl="1"/>
            <a:r>
              <a:rPr lang="en-US" dirty="0" smtClean="0"/>
              <a:t>Google Drive</a:t>
            </a:r>
          </a:p>
          <a:p>
            <a:pPr lvl="1"/>
            <a:r>
              <a:rPr lang="en-US" dirty="0" err="1" smtClean="0"/>
              <a:t>AirDrop</a:t>
            </a:r>
            <a:endParaRPr lang="en-US" dirty="0" smtClean="0"/>
          </a:p>
          <a:p>
            <a:pPr lvl="1"/>
            <a:r>
              <a:rPr lang="en-US" dirty="0" smtClean="0"/>
              <a:t>Send as mail</a:t>
            </a:r>
          </a:p>
          <a:p>
            <a:r>
              <a:rPr lang="en-US" dirty="0" smtClean="0"/>
              <a:t>Credits allow the optical character recognition (OCR) conversion of image PDFs</a:t>
            </a:r>
          </a:p>
          <a:p>
            <a:r>
              <a:rPr lang="en-US" dirty="0" smtClean="0">
                <a:hlinkClick r:id="rId5"/>
              </a:rPr>
              <a:t>Claro PDF Pro</a:t>
            </a:r>
            <a:r>
              <a:rPr lang="en-US" dirty="0" smtClean="0"/>
              <a:t> (iOS)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pic>
        <p:nvPicPr>
          <p:cNvPr id="4" name="Annotating with Claro PDF Pro - Cropped" descr="Video demonstration of the Claro PDF Pro app with no sound or video - the video shows a PDF being opened in Claro PDF Pro and annotated with text and drawings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1659" y="1307593"/>
            <a:ext cx="6068822" cy="4450778"/>
          </a:xfrm>
        </p:spPr>
      </p:pic>
    </p:spTree>
    <p:extLst>
      <p:ext uri="{BB962C8B-B14F-4D97-AF65-F5344CB8AC3E}">
        <p14:creationId xmlns:p14="http://schemas.microsoft.com/office/powerpoint/2010/main" val="2594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 &amp;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Icons8. (2020). </a:t>
            </a:r>
            <a:r>
              <a:rPr lang="en-US" sz="1800" i="1" dirty="0"/>
              <a:t>Messaging poll topic icon </a:t>
            </a:r>
            <a:r>
              <a:rPr lang="en-US" sz="1800" dirty="0"/>
              <a:t>[PNG image]. Retrieved from </a:t>
            </a:r>
            <a:r>
              <a:rPr lang="en-US" sz="1800" dirty="0">
                <a:hlinkClick r:id="rId4"/>
              </a:rPr>
              <a:t>http://icons8.com</a:t>
            </a:r>
            <a:r>
              <a:rPr lang="en-US" sz="1800" dirty="0" smtClean="0">
                <a:hlinkClick r:id="rId4"/>
              </a:rPr>
              <a:t>/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Microsoft. (2020). </a:t>
            </a:r>
            <a:r>
              <a:rPr lang="en-US" sz="1800" i="1" dirty="0" smtClean="0"/>
              <a:t>Improving reading &amp; writing – Microsoft education </a:t>
            </a:r>
            <a:r>
              <a:rPr lang="en-US" sz="1800" dirty="0" smtClean="0"/>
              <a:t>[ Web page}. </a:t>
            </a:r>
            <a:r>
              <a:rPr lang="en-US" sz="1800" dirty="0"/>
              <a:t>Retrieved from </a:t>
            </a:r>
            <a:r>
              <a:rPr lang="en-US" sz="1800" dirty="0">
                <a:hlinkClick r:id="rId5"/>
              </a:rPr>
              <a:t>https://www.microsoft.com/en-us/education/products/learning-tools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118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Week’s Webinar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Thursday, April 16, 2020 at 12:00 and 7:00 pm </a:t>
            </a:r>
          </a:p>
          <a:p>
            <a:r>
              <a:rPr lang="en-US" dirty="0" smtClean="0"/>
              <a:t>Specially Designed Instruction (SDI) while Learning from Home</a:t>
            </a:r>
          </a:p>
          <a:p>
            <a:r>
              <a:rPr lang="en-US" dirty="0" smtClean="0"/>
              <a:t>Join us to learn:</a:t>
            </a:r>
          </a:p>
          <a:p>
            <a:pPr lvl="1"/>
            <a:r>
              <a:rPr lang="en-US" dirty="0" smtClean="0"/>
              <a:t>Key points from the annotated IEP</a:t>
            </a:r>
          </a:p>
          <a:p>
            <a:pPr lvl="1"/>
            <a:r>
              <a:rPr lang="en-US" dirty="0" smtClean="0"/>
              <a:t>Various types of SDI</a:t>
            </a:r>
          </a:p>
          <a:p>
            <a:pPr lvl="1"/>
            <a:r>
              <a:rPr lang="en-US" dirty="0" smtClean="0"/>
              <a:t>Differences between accommodations &amp; modifications</a:t>
            </a:r>
          </a:p>
          <a:p>
            <a:pPr lvl="1"/>
            <a:r>
              <a:rPr lang="en-US" dirty="0" smtClean="0"/>
              <a:t>Examples of SDI that can be delivered virtually </a:t>
            </a:r>
          </a:p>
          <a:p>
            <a:r>
              <a:rPr lang="en-US" dirty="0" smtClean="0"/>
              <a:t>Register at </a:t>
            </a:r>
            <a:r>
              <a:rPr lang="en-US" dirty="0" smtClean="0">
                <a:hlinkClick r:id="rId3"/>
              </a:rPr>
              <a:t>http://bit.ly/PEALA16</a:t>
            </a:r>
            <a:r>
              <a:rPr lang="en-US" dirty="0" smtClean="0"/>
              <a:t> </a:t>
            </a:r>
          </a:p>
          <a:p>
            <a:r>
              <a:rPr lang="en-US" dirty="0" smtClean="0"/>
              <a:t>Please share with others who would benefit from participating!</a:t>
            </a:r>
            <a:endParaRPr lang="en-US" dirty="0"/>
          </a:p>
        </p:txBody>
      </p:sp>
      <p:pic>
        <p:nvPicPr>
          <p:cNvPr id="4" name="Picture 3" descr="PEAL Center log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711" y="274638"/>
            <a:ext cx="2299449" cy="15023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2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get an email in 1 hour with the link to complete the Webinar Evaluation.</a:t>
            </a:r>
          </a:p>
          <a:p>
            <a:r>
              <a:rPr lang="en-US" dirty="0" smtClean="0"/>
              <a:t>We have received wonderful feedback from previous evaluations.</a:t>
            </a:r>
          </a:p>
          <a:p>
            <a:r>
              <a:rPr lang="en-US" dirty="0" smtClean="0"/>
              <a:t>Please share any comments or questions, as we read them all!</a:t>
            </a:r>
          </a:p>
          <a:p>
            <a:r>
              <a:rPr lang="en-US" dirty="0" smtClean="0"/>
              <a:t>If you don’t want to wait an hour, the link is: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https://www.surveymonkey.com/r/PEALwebinareval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57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for the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to:</a:t>
            </a:r>
          </a:p>
          <a:p>
            <a:pPr lvl="1"/>
            <a:r>
              <a:rPr lang="en-US" b="1" dirty="0"/>
              <a:t>WHAT</a:t>
            </a:r>
            <a:r>
              <a:rPr lang="en-US" dirty="0"/>
              <a:t> features exist </a:t>
            </a:r>
            <a:r>
              <a:rPr lang="en-US" dirty="0" smtClean="0"/>
              <a:t>in Windows</a:t>
            </a:r>
            <a:r>
              <a:rPr lang="en-US" dirty="0"/>
              <a:t>, Mac, iPads, </a:t>
            </a:r>
            <a:r>
              <a:rPr lang="en-US" dirty="0" smtClean="0"/>
              <a:t>and Chrome/Google</a:t>
            </a:r>
            <a:endParaRPr lang="en-US" dirty="0"/>
          </a:p>
          <a:p>
            <a:pPr lvl="1"/>
            <a:r>
              <a:rPr lang="en-US" b="1" dirty="0"/>
              <a:t>WHY</a:t>
            </a:r>
            <a:r>
              <a:rPr lang="en-US" dirty="0"/>
              <a:t> these features can </a:t>
            </a:r>
            <a:r>
              <a:rPr lang="en-US" dirty="0" smtClean="0"/>
              <a:t>be beneficial </a:t>
            </a:r>
            <a:r>
              <a:rPr lang="en-US" dirty="0"/>
              <a:t>in online </a:t>
            </a:r>
            <a:r>
              <a:rPr lang="en-US" dirty="0" smtClean="0"/>
              <a:t>learning environments</a:t>
            </a:r>
            <a:endParaRPr lang="en-US" dirty="0"/>
          </a:p>
          <a:p>
            <a:pPr lvl="1"/>
            <a:r>
              <a:rPr lang="en-US" b="1" dirty="0"/>
              <a:t>HOW</a:t>
            </a:r>
            <a:r>
              <a:rPr lang="en-US" dirty="0"/>
              <a:t> to use find and use </a:t>
            </a:r>
            <a:r>
              <a:rPr lang="en-US" dirty="0" smtClean="0"/>
              <a:t>the features </a:t>
            </a:r>
            <a:r>
              <a:rPr lang="en-US" dirty="0"/>
              <a:t>on the devices </a:t>
            </a:r>
            <a:r>
              <a:rPr lang="en-US" dirty="0" smtClean="0"/>
              <a:t>and programs </a:t>
            </a:r>
            <a:r>
              <a:rPr lang="en-US" dirty="0"/>
              <a:t>at their fingertips</a:t>
            </a:r>
          </a:p>
        </p:txBody>
      </p:sp>
      <p:pic>
        <p:nvPicPr>
          <p:cNvPr id="7" name="Content Placeholder 6" descr="Nova Scotia trunk highway 1 traffic sig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85" y="2727545"/>
            <a:ext cx="2401829" cy="233477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1069" y="5062318"/>
            <a:ext cx="84830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dirty="0"/>
              <a:t>Public Domain</a:t>
            </a:r>
          </a:p>
        </p:txBody>
      </p:sp>
    </p:spTree>
    <p:extLst>
      <p:ext uri="{BB962C8B-B14F-4D97-AF65-F5344CB8AC3E}">
        <p14:creationId xmlns:p14="http://schemas.microsoft.com/office/powerpoint/2010/main" val="30282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Subtitles</a:t>
            </a:r>
            <a:endParaRPr lang="en-US" dirty="0"/>
          </a:p>
        </p:txBody>
      </p:sp>
      <p:pic>
        <p:nvPicPr>
          <p:cNvPr id="8" name="Content Placeholder 7" descr="Image showing a PowerPoint slide with English captions and an iPhone screen showing the same captions translated for a viewer into Spanish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0" y="1380747"/>
            <a:ext cx="6787799" cy="4589458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Download </a:t>
            </a:r>
            <a:r>
              <a:rPr lang="en-US" dirty="0">
                <a:hlinkClick r:id="rId5"/>
              </a:rPr>
              <a:t>Microsoft Presentation Translator</a:t>
            </a:r>
            <a:r>
              <a:rPr lang="en-US" dirty="0"/>
              <a:t> add-in for PowerPoint</a:t>
            </a:r>
          </a:p>
          <a:p>
            <a:pPr lvl="1"/>
            <a:r>
              <a:rPr lang="en-US" dirty="0">
                <a:hlinkClick r:id="rId6"/>
              </a:rPr>
              <a:t>Using Microsoft Translator in a presentation</a:t>
            </a:r>
            <a:r>
              <a:rPr lang="en-US" dirty="0"/>
              <a:t> (Microsoft Support Document)</a:t>
            </a:r>
          </a:p>
          <a:p>
            <a:r>
              <a:rPr lang="en-US" dirty="0"/>
              <a:t>Download </a:t>
            </a:r>
            <a:r>
              <a:rPr lang="en-US" dirty="0">
                <a:hlinkClick r:id="rId7"/>
              </a:rPr>
              <a:t>Microsoft Translator </a:t>
            </a:r>
            <a:r>
              <a:rPr lang="en-US" dirty="0" smtClean="0">
                <a:hlinkClick r:id="rId7"/>
              </a:rPr>
              <a:t>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3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Text-to-Speech Across Platforms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Uses the </a:t>
            </a:r>
            <a:r>
              <a:rPr lang="en-US" dirty="0"/>
              <a:t>computer </a:t>
            </a:r>
            <a:r>
              <a:rPr lang="en-US" dirty="0" smtClean="0"/>
              <a:t>to read print aloud</a:t>
            </a:r>
          </a:p>
          <a:p>
            <a:r>
              <a:rPr lang="en-US" dirty="0" smtClean="0"/>
              <a:t>Synthesized voice allows for changes to speed, pitch, etc.</a:t>
            </a:r>
          </a:p>
          <a:p>
            <a:r>
              <a:rPr lang="en-US" dirty="0" smtClean="0"/>
              <a:t>Puts the power to access text into the user’s hands</a:t>
            </a:r>
          </a:p>
          <a:p>
            <a:pPr lvl="1"/>
            <a:r>
              <a:rPr lang="en-US" dirty="0" smtClean="0"/>
              <a:t>Listening comprehension</a:t>
            </a:r>
          </a:p>
          <a:p>
            <a:pPr lvl="1"/>
            <a:r>
              <a:rPr lang="en-US" dirty="0" smtClean="0"/>
              <a:t>Editing work</a:t>
            </a:r>
          </a:p>
          <a:p>
            <a:pPr lvl="1"/>
            <a:r>
              <a:rPr lang="en-US" dirty="0" smtClean="0"/>
              <a:t>Personal preference</a:t>
            </a:r>
            <a:endParaRPr lang="en-US" dirty="0"/>
          </a:p>
        </p:txBody>
      </p:sp>
      <p:pic>
        <p:nvPicPr>
          <p:cNvPr id="5" name="Content Placeholder 4" descr="Thumbnail of the first page of the handout on Text-to-speech tools across platform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748">
            <a:off x="7300191" y="1600200"/>
            <a:ext cx="3179617" cy="4114800"/>
          </a:xfrm>
          <a:ln w="3175">
            <a:solidFill>
              <a:schemeClr val="tx1"/>
            </a:solidFill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See </a:t>
            </a:r>
            <a:r>
              <a:rPr lang="en-US" dirty="0"/>
              <a:t>Big Three Features Across Platforms.pdf</a:t>
            </a:r>
            <a:r>
              <a:rPr lang="en-US" dirty="0" smtClean="0">
                <a:sym typeface="Average"/>
              </a:rPr>
              <a:t> </a:t>
            </a:r>
            <a:r>
              <a:rPr lang="en-US" dirty="0">
                <a:sym typeface="Average"/>
              </a:rPr>
              <a:t>(</a:t>
            </a:r>
            <a:r>
              <a:rPr lang="en-US" dirty="0">
                <a:sym typeface="Average"/>
                <a:hlinkClick r:id="rId5"/>
              </a:rPr>
              <a:t>in the Additional Resources and Webinars folder</a:t>
            </a:r>
            <a:r>
              <a:rPr lang="en-US" dirty="0">
                <a:sym typeface="Average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4" name="Picture 13" descr="Illustration showing three bar graphs inside a speech caption bubble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93" y="274638"/>
            <a:ext cx="1052547" cy="114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0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Text-to-Speech in ChromeOS</a:t>
            </a:r>
            <a:endParaRPr dirty="0"/>
          </a:p>
        </p:txBody>
      </p:sp>
      <p:pic>
        <p:nvPicPr>
          <p:cNvPr id="3" name="Content Placeholder 2" descr="Screen capture compilation showing the numbered steps to enable text-to-speech accessibility options in ChromeOS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81" y="1694688"/>
            <a:ext cx="7700320" cy="432733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8026401" y="1600202"/>
            <a:ext cx="3824223" cy="4588931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Click </a:t>
            </a:r>
            <a:r>
              <a:rPr lang="en-US" dirty="0" smtClean="0"/>
              <a:t>in the </a:t>
            </a:r>
            <a:r>
              <a:rPr lang="en-US" dirty="0"/>
              <a:t>lower-right corner of the </a:t>
            </a:r>
            <a:r>
              <a:rPr lang="en-US" dirty="0" smtClean="0"/>
              <a:t>Shelf and click the </a:t>
            </a:r>
            <a:r>
              <a:rPr lang="en-US" b="1" dirty="0" smtClean="0"/>
              <a:t>Settings</a:t>
            </a:r>
            <a:r>
              <a:rPr lang="en-US" dirty="0" smtClean="0"/>
              <a:t> icon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Advanced</a:t>
            </a:r>
            <a:r>
              <a:rPr lang="en-US" dirty="0" smtClean="0"/>
              <a:t> and scroll to </a:t>
            </a:r>
            <a:r>
              <a:rPr lang="en-US" b="1" dirty="0" smtClean="0"/>
              <a:t>Accessibility</a:t>
            </a:r>
            <a:endParaRPr lang="en-US" b="1" dirty="0"/>
          </a:p>
          <a:p>
            <a:pPr marL="514350" indent="-514350">
              <a:spcBef>
                <a:spcPts val="2133"/>
              </a:spcBef>
              <a:buFont typeface="+mj-lt"/>
              <a:buAutoNum type="arabicPeriod"/>
            </a:pPr>
            <a:r>
              <a:rPr lang="en-US" dirty="0" smtClean="0"/>
              <a:t>Enable </a:t>
            </a:r>
            <a:r>
              <a:rPr lang="en-US" b="1" dirty="0" smtClean="0"/>
              <a:t>Always </a:t>
            </a:r>
            <a:r>
              <a:rPr lang="en-US" b="1" dirty="0"/>
              <a:t>show accessibility options in the </a:t>
            </a:r>
            <a:endParaRPr lang="en-US" b="1" dirty="0" smtClean="0"/>
          </a:p>
          <a:p>
            <a:pPr marL="514350" indent="-514350">
              <a:spcBef>
                <a:spcPts val="2133"/>
              </a:spcBef>
              <a:buFont typeface="+mj-lt"/>
              <a:buAutoNum type="arabicPeriod"/>
            </a:pPr>
            <a:r>
              <a:rPr lang="en-US" dirty="0" smtClean="0"/>
              <a:t>Click </a:t>
            </a:r>
            <a:r>
              <a:rPr lang="en-US" b="1" dirty="0" smtClean="0"/>
              <a:t>Manage </a:t>
            </a:r>
            <a:r>
              <a:rPr lang="en-US" b="1" dirty="0"/>
              <a:t>accessibility features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b="1" dirty="0"/>
              <a:t>Enable </a:t>
            </a:r>
            <a:r>
              <a:rPr lang="en-US" b="1" dirty="0" smtClean="0"/>
              <a:t>select-to-speak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Text-to-Speech in </a:t>
            </a:r>
            <a:r>
              <a:rPr lang="en" dirty="0" smtClean="0"/>
              <a:t>ChromeOS (cont.)</a:t>
            </a:r>
            <a:endParaRPr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b="1" dirty="0" smtClean="0"/>
              <a:t>Select-to-Speak icon</a:t>
            </a:r>
            <a:r>
              <a:rPr lang="en-US" dirty="0" smtClean="0"/>
              <a:t> in the Shelf</a:t>
            </a:r>
          </a:p>
          <a:p>
            <a:pPr lvl="1"/>
            <a:r>
              <a:rPr lang="en-US" dirty="0" smtClean="0"/>
              <a:t>Drag a box around text</a:t>
            </a:r>
          </a:p>
          <a:p>
            <a:pPr lvl="1"/>
            <a:r>
              <a:rPr lang="en-US" dirty="0" smtClean="0"/>
              <a:t>Click where text begins</a:t>
            </a:r>
          </a:p>
          <a:p>
            <a:r>
              <a:rPr lang="en-US" dirty="0" smtClean="0"/>
              <a:t>Click the icon again to stop speech</a:t>
            </a:r>
            <a:endParaRPr lang="en-US" dirty="0"/>
          </a:p>
        </p:txBody>
      </p:sp>
      <p:pic>
        <p:nvPicPr>
          <p:cNvPr id="4" name="Content Placeholder 3" descr="Screen capture of the Library of Congress Ask a Librarian page with a pink text box being drawn around two paragraphs of text with the  Select-to-speak icon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22" y="1767840"/>
            <a:ext cx="7160111" cy="4022534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Text-to-Speech Tools from </a:t>
            </a:r>
            <a:r>
              <a:rPr lang="en-US" dirty="0" err="1" smtClean="0"/>
              <a:t>Texthelp</a:t>
            </a:r>
            <a:endParaRPr lang="en-US" dirty="0"/>
          </a:p>
        </p:txBody>
      </p:sp>
      <p:sp>
        <p:nvSpPr>
          <p:cNvPr id="81" name="Google Shape;81;p16"/>
          <p:cNvSpPr txBox="1"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>
                <a:hlinkClick r:id="rId3"/>
              </a:rPr>
              <a:t>Read &amp; Write for Teachers</a:t>
            </a:r>
            <a:endParaRPr lang="en-US" dirty="0" smtClean="0"/>
          </a:p>
          <a:p>
            <a:r>
              <a:rPr lang="en-US" dirty="0" smtClean="0"/>
              <a:t>Full, free access</a:t>
            </a:r>
          </a:p>
          <a:p>
            <a:r>
              <a:rPr lang="en-US" dirty="0" smtClean="0"/>
              <a:t>EquatIO is also provided free to teachers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hlinkClick r:id="rId4"/>
              </a:rPr>
              <a:t>Read&amp;Write</a:t>
            </a:r>
            <a:r>
              <a:rPr lang="en-US" dirty="0" smtClean="0">
                <a:hlinkClick r:id="rId4"/>
              </a:rPr>
              <a:t> for Google</a:t>
            </a:r>
            <a:endParaRPr lang="en-US" dirty="0" smtClean="0"/>
          </a:p>
          <a:p>
            <a:r>
              <a:rPr lang="en-US" dirty="0" smtClean="0"/>
              <a:t>30-day trial</a:t>
            </a:r>
          </a:p>
          <a:p>
            <a:r>
              <a:rPr lang="en-US" dirty="0" smtClean="0"/>
              <a:t>Limited features endure after expiration</a:t>
            </a:r>
          </a:p>
          <a:p>
            <a:pPr lvl="1"/>
            <a:r>
              <a:rPr lang="en-US" dirty="0" smtClean="0"/>
              <a:t>Text-to-speech</a:t>
            </a:r>
          </a:p>
          <a:p>
            <a:pPr lvl="1"/>
            <a:r>
              <a:rPr lang="en-US" dirty="0" smtClean="0"/>
              <a:t>Dual-color highlighting (yellow/blue)</a:t>
            </a:r>
          </a:p>
          <a:p>
            <a:pPr marL="0" indent="0">
              <a:buNone/>
            </a:pPr>
            <a:endParaRPr lang="en-US" dirty="0" smtClean="0">
              <a:hlinkClick r:id="rId5"/>
            </a:endParaRPr>
          </a:p>
          <a:p>
            <a:pPr marL="0" indent="0">
              <a:buNone/>
            </a:pPr>
            <a:r>
              <a:rPr lang="en-US" dirty="0" err="1" smtClean="0">
                <a:hlinkClick r:id="rId5"/>
              </a:rPr>
              <a:t>Read&amp;Write</a:t>
            </a:r>
            <a:r>
              <a:rPr lang="en-US" dirty="0" smtClean="0">
                <a:hlinkClick r:id="rId5"/>
              </a:rPr>
              <a:t> for iPad</a:t>
            </a:r>
            <a:endParaRPr lang="en-US" dirty="0" smtClean="0"/>
          </a:p>
          <a:p>
            <a:r>
              <a:rPr lang="en-US" dirty="0" smtClean="0"/>
              <a:t>Installs as an external keyboard for use with Google Docs (and all other text entry)</a:t>
            </a:r>
          </a:p>
          <a:p>
            <a:pPr lvl="1"/>
            <a:r>
              <a:rPr lang="en-US" dirty="0" smtClean="0"/>
              <a:t>Text-to-speech</a:t>
            </a:r>
          </a:p>
          <a:p>
            <a:pPr lvl="1"/>
            <a:r>
              <a:rPr lang="en-US" dirty="0" smtClean="0"/>
              <a:t>Word prediction (swipe up)</a:t>
            </a:r>
            <a:endParaRPr lang="en-US" dirty="0"/>
          </a:p>
        </p:txBody>
      </p:sp>
      <p:pic>
        <p:nvPicPr>
          <p:cNvPr id="9" name="Content Placeholder 8" descr="iOS screen showing Notes app with &quot;Monday was a beautiful day in pitsberg&quot; and a swipe-up gesture in the word prediction suggestion of &quot;Pittsburgh&quot; in Read&amp;Write for iPad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00203"/>
            <a:ext cx="5384800" cy="4038600"/>
          </a:xfr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0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Text-to-Speech in iOS</a:t>
            </a:r>
            <a:endParaRPr lang="en-US" dirty="0"/>
          </a:p>
        </p:txBody>
      </p:sp>
      <p:pic>
        <p:nvPicPr>
          <p:cNvPr id="5" name="TTS in iOS Sample - Cropped" descr="Video demonstrating the steps to activate speech settings in iOS and sampling the two features with a recipe saved to the Notes app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091" y="1687513"/>
            <a:ext cx="3556000" cy="4414837"/>
          </a:xfrm>
        </p:spPr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264091" y="1600202"/>
            <a:ext cx="7318310" cy="3209793"/>
          </a:xfrm>
        </p:spPr>
        <p:txBody>
          <a:bodyPr/>
          <a:lstStyle/>
          <a:p>
            <a:r>
              <a:rPr lang="en-US" dirty="0" smtClean="0"/>
              <a:t>Click </a:t>
            </a:r>
            <a:r>
              <a:rPr lang="en-US" b="1" dirty="0" smtClean="0"/>
              <a:t>Settings</a:t>
            </a:r>
            <a:r>
              <a:rPr lang="en-US" dirty="0" smtClean="0"/>
              <a:t> | </a:t>
            </a:r>
            <a:r>
              <a:rPr lang="en-US" b="1" dirty="0" smtClean="0"/>
              <a:t>General</a:t>
            </a:r>
            <a:r>
              <a:rPr lang="en-US" dirty="0" smtClean="0"/>
              <a:t> | </a:t>
            </a:r>
            <a:r>
              <a:rPr lang="en-US" b="1" dirty="0" smtClean="0"/>
              <a:t>Accessibility</a:t>
            </a:r>
            <a:r>
              <a:rPr lang="en-US" dirty="0" smtClean="0"/>
              <a:t> | </a:t>
            </a:r>
            <a:r>
              <a:rPr lang="en-US" i="1" dirty="0" smtClean="0"/>
              <a:t>Vision</a:t>
            </a:r>
            <a:r>
              <a:rPr lang="en-US" dirty="0" smtClean="0"/>
              <a:t> (</a:t>
            </a:r>
            <a:r>
              <a:rPr lang="en-US" b="1" dirty="0" smtClean="0"/>
              <a:t>Speech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Enable </a:t>
            </a:r>
            <a:r>
              <a:rPr lang="en-US" b="1" dirty="0" smtClean="0"/>
              <a:t>Speak Selection</a:t>
            </a:r>
            <a:r>
              <a:rPr lang="en-US" dirty="0" smtClean="0"/>
              <a:t> to display </a:t>
            </a:r>
            <a:r>
              <a:rPr lang="en-US" b="1" dirty="0" smtClean="0"/>
              <a:t>Speak</a:t>
            </a:r>
            <a:r>
              <a:rPr lang="en-US" dirty="0" smtClean="0"/>
              <a:t> when a long-hold is done on text</a:t>
            </a:r>
          </a:p>
          <a:p>
            <a:pPr lvl="1"/>
            <a:r>
              <a:rPr lang="en-US" dirty="0"/>
              <a:t>Enable </a:t>
            </a:r>
            <a:r>
              <a:rPr lang="en-US" b="1" dirty="0"/>
              <a:t>Speak Screen</a:t>
            </a:r>
            <a:r>
              <a:rPr lang="en-US" dirty="0"/>
              <a:t> to activate a two-finger swipe from the top of the device to read </a:t>
            </a:r>
            <a:r>
              <a:rPr lang="en-US" dirty="0" smtClean="0"/>
              <a:t>continuously</a:t>
            </a:r>
            <a:endParaRPr lang="en-US" b="1" dirty="0"/>
          </a:p>
        </p:txBody>
      </p:sp>
      <p:pic>
        <p:nvPicPr>
          <p:cNvPr id="6" name="Picture 5" descr="Speak Screen controls in iOS showing the minimize, slow, rewind, play/pause, fast forward, fast, and close icon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63" y="4889221"/>
            <a:ext cx="3518496" cy="7296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A9023-A69D-EE49-9A44-1B1871597E7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peak Selection controls in iOS showing options to copy, look up, speak, share, or spell the selected word &quot;knead&quot;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73" y="4865421"/>
            <a:ext cx="2798070" cy="77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4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PRESENTATIONINFO" val="{&quot;DocumentId&quot;:&quot;67effe5bed7ccfb159b1ccddd6e109d1&quot;,&quot;LanguageCode&quot;:&quot;en-US&quot;,&quot;SlideGuids&quot;:[&quot;dd59ac23-7557-42f7-8fcc-a0fadfe14c72&quot;,&quot;87e1578d-fa33-40c9-aa3f-b256facbf7aa&quot;,&quot;7d5ce28b-ddbe-4723-a71f-abe2fe90ad79&quot;,&quot;7bd15a92-1807-43e9-8f3b-ab3febff5549&quot;,&quot;b73dffd3-9f3d-4fa6-bcc5-130b06f82b87&quot;,&quot;7b5ed344-58ff-4ad6-8f69-6d71fdd2e25b&quot;],&quot;TimeStamp&quot;:&quot;2020-04-06T17:57:05.6507284-04:00&quot;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dd59ac23-7557-42f7-8fcc-a0fadfe14c72&quot;,&quot;TimeStamp&quot;:&quot;2019-08-20T17:05:08.0734705-04:00&quot;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7e1578d-fa33-40c9-aa3f-b256facbf7aa&quot;,&quot;TimeStamp&quot;:&quot;2020-04-06T17:57:05.6487226-04:00&quot;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7d5ce28b-ddbe-4723-a71f-abe2fe90ad79&quot;,&quot;TimeStamp&quot;:&quot;2020-04-06T17:57:05.6507284-04:00&quot;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7e1578d-fa33-40c9-aa3f-b256facbf7aa&quot;,&quot;TimeStamp&quot;:&quot;2020-04-06T17:57:05.6487226-04:00&quot;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7e1578d-fa33-40c9-aa3f-b256facbf7aa&quot;,&quot;TimeStamp&quot;:&quot;2020-04-06T17:57:05.6487226-04:00&quot;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87e1578d-fa33-40c9-aa3f-b256facbf7aa&quot;,&quot;TimeStamp&quot;:&quot;2020-04-06T17:57:05.6487226-04:00&quot;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MICROSOFT_TRANSLATOR_CLM_SLIDEINFO" val="{&quot;Guid&quot;:&quot;7b5ed344-58ff-4ad6-8f69-6d71fdd2e25b&quot;,&quot;TimeStamp&quot;:&quot;2020-04-06T17:57:05.6507284-04:00&quot;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 Scott - Widescreen.potx" id="{E0C7D5F9-8546-4FD6-8412-78341B71353A}" vid="{267B2FDB-C0FD-4BC3-98E8-473600CA2C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Scott - Widescreen</Template>
  <TotalTime>443</TotalTime>
  <Words>1234</Words>
  <Application>Microsoft Office PowerPoint</Application>
  <PresentationFormat>Widescreen</PresentationFormat>
  <Paragraphs>228</Paragraphs>
  <Slides>26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Average</vt:lpstr>
      <vt:lpstr>Calibri</vt:lpstr>
      <vt:lpstr>Open Sans</vt:lpstr>
      <vt:lpstr>Office Theme</vt:lpstr>
      <vt:lpstr>The Big Three Accessibility Features Across Platforms</vt:lpstr>
      <vt:lpstr>Getting to Know Each Other</vt:lpstr>
      <vt:lpstr>Objectives for the Day</vt:lpstr>
      <vt:lpstr>Microsoft Subtitles</vt:lpstr>
      <vt:lpstr>Text-to-Speech Across Platforms</vt:lpstr>
      <vt:lpstr>Text-to-Speech in ChromeOS</vt:lpstr>
      <vt:lpstr>Text-to-Speech in ChromeOS (cont.)</vt:lpstr>
      <vt:lpstr>Text-to-Speech Tools from Texthelp</vt:lpstr>
      <vt:lpstr>Text-to-Speech in iOS</vt:lpstr>
      <vt:lpstr>Text-to-Speech in Microsoft Office</vt:lpstr>
      <vt:lpstr>Immersive Reader in Microsoft Office 365</vt:lpstr>
      <vt:lpstr>Speech-to-Text Across Platforms</vt:lpstr>
      <vt:lpstr>Voice Typing in Google Docs/Slides</vt:lpstr>
      <vt:lpstr>Speech Recognition on Mac/PC</vt:lpstr>
      <vt:lpstr>Dictation in iOS</vt:lpstr>
      <vt:lpstr>Annotating PDFs</vt:lpstr>
      <vt:lpstr>Commenting &amp; Review Tools</vt:lpstr>
      <vt:lpstr>Replace Abbreviations</vt:lpstr>
      <vt:lpstr>Portable Document Format (PDF)</vt:lpstr>
      <vt:lpstr>Features of Adobe Acrobat Reader</vt:lpstr>
      <vt:lpstr>Annotating with the Comments Tool</vt:lpstr>
      <vt:lpstr>Annotate with Kami</vt:lpstr>
      <vt:lpstr>Claro PDF Pro</vt:lpstr>
      <vt:lpstr>Credits &amp; Resources</vt:lpstr>
      <vt:lpstr>Next Week’s Webinar</vt:lpstr>
      <vt:lpstr>Evaluations</vt:lpstr>
    </vt:vector>
  </TitlesOfParts>
  <Company>Allegheny Intermediate Unit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Three Accessibility Features Across Platforms</dc:title>
  <dc:creator>Dougherty, Scott</dc:creator>
  <cp:lastModifiedBy>Dougherty, Scott</cp:lastModifiedBy>
  <cp:revision>59</cp:revision>
  <cp:lastPrinted>2020-04-07T14:51:20Z</cp:lastPrinted>
  <dcterms:created xsi:type="dcterms:W3CDTF">2020-04-06T18:37:20Z</dcterms:created>
  <dcterms:modified xsi:type="dcterms:W3CDTF">2020-04-07T14:51:34Z</dcterms:modified>
</cp:coreProperties>
</file>