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3"/>
  </p:notesMasterIdLst>
  <p:sldIdLst>
    <p:sldId id="345" r:id="rId2"/>
    <p:sldId id="346" r:id="rId3"/>
    <p:sldId id="377" r:id="rId4"/>
    <p:sldId id="412" r:id="rId5"/>
    <p:sldId id="378" r:id="rId6"/>
    <p:sldId id="379" r:id="rId7"/>
    <p:sldId id="380" r:id="rId8"/>
    <p:sldId id="381" r:id="rId9"/>
    <p:sldId id="386" r:id="rId10"/>
    <p:sldId id="383" r:id="rId11"/>
    <p:sldId id="384" r:id="rId12"/>
    <p:sldId id="385" r:id="rId13"/>
    <p:sldId id="387" r:id="rId14"/>
    <p:sldId id="388" r:id="rId15"/>
    <p:sldId id="389" r:id="rId16"/>
    <p:sldId id="382" r:id="rId17"/>
    <p:sldId id="402" r:id="rId18"/>
    <p:sldId id="403" r:id="rId19"/>
    <p:sldId id="404" r:id="rId20"/>
    <p:sldId id="405" r:id="rId21"/>
    <p:sldId id="406" r:id="rId22"/>
    <p:sldId id="407" r:id="rId23"/>
    <p:sldId id="408" r:id="rId24"/>
    <p:sldId id="409" r:id="rId25"/>
    <p:sldId id="410" r:id="rId26"/>
    <p:sldId id="400" r:id="rId27"/>
    <p:sldId id="371" r:id="rId28"/>
    <p:sldId id="401" r:id="rId29"/>
    <p:sldId id="411" r:id="rId30"/>
    <p:sldId id="373" r:id="rId31"/>
    <p:sldId id="374" r:id="rId32"/>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mi Morton" initials="" lastIdx="12" clrIdx="0"/>
  <p:cmAuthor id="1" nam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2359" autoAdjust="0"/>
  </p:normalViewPr>
  <p:slideViewPr>
    <p:cSldViewPr>
      <p:cViewPr varScale="1">
        <p:scale>
          <a:sx n="60" d="100"/>
          <a:sy n="60" d="100"/>
        </p:scale>
        <p:origin x="1915" y="43"/>
      </p:cViewPr>
      <p:guideLst>
        <p:guide orient="horz" pos="2160"/>
        <p:guide pos="2880"/>
      </p:guideLst>
    </p:cSldViewPr>
  </p:slideViewPr>
  <p:notesTextViewPr>
    <p:cViewPr>
      <p:scale>
        <a:sx n="75" d="100"/>
        <a:sy n="75" d="100"/>
      </p:scale>
      <p:origin x="0" y="0"/>
    </p:cViewPr>
  </p:notesTextViewPr>
  <p:sorterViewPr>
    <p:cViewPr>
      <p:scale>
        <a:sx n="100" d="100"/>
        <a:sy n="100" d="100"/>
      </p:scale>
      <p:origin x="0" y="-4570"/>
    </p:cViewPr>
  </p:sorterViewPr>
  <p:notesViewPr>
    <p:cSldViewPr>
      <p:cViewPr>
        <p:scale>
          <a:sx n="80" d="100"/>
          <a:sy n="80" d="100"/>
        </p:scale>
        <p:origin x="2755" y="-4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44F65-E1C6-4608-A114-579339949D61}" type="datetimeFigureOut">
              <a:rPr lang="en-US" smtClean="0"/>
              <a:t>4/16/2020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013D6-A75D-446D-98A2-179AA79F03BB}" type="slidenum">
              <a:rPr lang="en-US" smtClean="0"/>
              <a:t>‹#›</a:t>
            </a:fld>
            <a:endParaRPr lang="en-US"/>
          </a:p>
        </p:txBody>
      </p:sp>
    </p:spTree>
    <p:extLst>
      <p:ext uri="{BB962C8B-B14F-4D97-AF65-F5344CB8AC3E}">
        <p14:creationId xmlns:p14="http://schemas.microsoft.com/office/powerpoint/2010/main" val="726421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nderstood.org/en/learning-thinking-differences/treatments-approaches/educational-strategies/the-difference-between-accommodations-and-modifications?_ul=1*l84h49*domain_userid*YW1wLTZFNC1VZmhLbjhwa3gxYXlMLW5zTl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JB</a:t>
            </a:r>
          </a:p>
          <a:p>
            <a:endParaRPr lang="en-US" dirty="0" smtClean="0"/>
          </a:p>
          <a:p>
            <a:r>
              <a:rPr lang="en-US" dirty="0" smtClean="0"/>
              <a:t>12:00 </a:t>
            </a:r>
          </a:p>
          <a:p>
            <a:r>
              <a:rPr lang="en-US" dirty="0" smtClean="0"/>
              <a:t>7:00</a:t>
            </a:r>
          </a:p>
          <a:p>
            <a:endParaRPr lang="en-US" dirty="0"/>
          </a:p>
          <a:p>
            <a:r>
              <a:rPr lang="en-US" dirty="0"/>
              <a:t>Welcome</a:t>
            </a:r>
            <a:r>
              <a:rPr lang="en-US" baseline="0" dirty="0"/>
              <a:t> – I know that we have families and professionals on the webinar today.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When</a:t>
            </a:r>
            <a:r>
              <a:rPr lang="en-US" sz="1200" baseline="0" dirty="0" smtClean="0"/>
              <a:t> we asked families to prioritize topics that they need additional information about, providing specially designed instruction to children who are now learning at home.  While we don’t want families to feel additional pressure, we wanted to gather some key information and ideas that would help IEP teams think “outside the box” when collaborating to identify ways that special education supports and services can be provided at home.  We recognize that there will be some supports and services that are challenging to deliver via distance learning but we hope that some of the information we share today will spark ideas of possibilities.  </a:t>
            </a:r>
            <a:endParaRPr lang="en-US" sz="120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4DC7B78-8857-4ABB-9344-45A134451A65}" type="slidenum">
              <a:rPr lang="en-US" smtClean="0"/>
              <a:t>1</a:t>
            </a:fld>
            <a:endParaRPr lang="en-US" dirty="0"/>
          </a:p>
        </p:txBody>
      </p:sp>
    </p:spTree>
    <p:extLst>
      <p:ext uri="{BB962C8B-B14F-4D97-AF65-F5344CB8AC3E}">
        <p14:creationId xmlns:p14="http://schemas.microsoft.com/office/powerpoint/2010/main" val="1301276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JB</a:t>
            </a:r>
          </a:p>
          <a:p>
            <a:r>
              <a:rPr lang="en-US" dirty="0" smtClean="0"/>
              <a:t>Special Education means Specially Designed Instruction,</a:t>
            </a:r>
            <a:r>
              <a:rPr lang="en-US" baseline="0" dirty="0" smtClean="0"/>
              <a:t> at no cost to parents, to meet the unique needs of a student with a disability</a:t>
            </a:r>
          </a:p>
          <a:p>
            <a:endParaRPr lang="en-US" dirty="0" smtClean="0"/>
          </a:p>
          <a:p>
            <a:r>
              <a:rPr lang="en-US" dirty="0" smtClean="0"/>
              <a:t>This</a:t>
            </a:r>
            <a:r>
              <a:rPr lang="en-US" baseline="0" dirty="0" smtClean="0"/>
              <a:t> slide shows the </a:t>
            </a:r>
            <a:r>
              <a:rPr lang="en-US" dirty="0" smtClean="0"/>
              <a:t>section of the IEP called “Program Modifications and Specially Designed Instruction”</a:t>
            </a:r>
            <a:endParaRPr lang="en-US" baseline="0" dirty="0" smtClean="0"/>
          </a:p>
          <a:p>
            <a:r>
              <a:rPr lang="en-US" baseline="0" dirty="0" smtClean="0"/>
              <a:t> </a:t>
            </a:r>
          </a:p>
          <a:p>
            <a:r>
              <a:rPr lang="en-US" baseline="0" dirty="0" smtClean="0"/>
              <a:t>As you can see, Specially Designed Instruction may be listed with a goal if it is specific to that goal or can be listed in this section of the IEP.  </a:t>
            </a:r>
          </a:p>
          <a:p>
            <a:endParaRPr lang="en-US" baseline="0" dirty="0" smtClean="0"/>
          </a:p>
          <a:p>
            <a:endParaRPr lang="en-US" baseline="0" dirty="0" smtClean="0"/>
          </a:p>
          <a:p>
            <a:r>
              <a:rPr lang="en-US" baseline="0" dirty="0" smtClean="0"/>
              <a:t>To learn more about Specially Designed Instruction on the IEP, check out the section of the Annotated IEP that we have uploaded as a handout.  </a:t>
            </a:r>
            <a:endParaRPr lang="en-US" dirty="0" smtClean="0"/>
          </a:p>
          <a:p>
            <a:endParaRPr lang="en-US" dirty="0"/>
          </a:p>
        </p:txBody>
      </p:sp>
      <p:sp>
        <p:nvSpPr>
          <p:cNvPr id="4" name="Slide Number Placeholder 3"/>
          <p:cNvSpPr>
            <a:spLocks noGrp="1"/>
          </p:cNvSpPr>
          <p:nvPr>
            <p:ph type="sldNum" sz="quarter" idx="10"/>
          </p:nvPr>
        </p:nvSpPr>
        <p:spPr/>
        <p:txBody>
          <a:bodyPr/>
          <a:lstStyle/>
          <a:p>
            <a:fld id="{A1D09A0B-8A21-4FFE-B5BE-A87A11FDBFBA}" type="slidenum">
              <a:rPr lang="en-US" smtClean="0"/>
              <a:t>10</a:t>
            </a:fld>
            <a:endParaRPr lang="en-US" dirty="0"/>
          </a:p>
        </p:txBody>
      </p:sp>
    </p:spTree>
    <p:extLst>
      <p:ext uri="{BB962C8B-B14F-4D97-AF65-F5344CB8AC3E}">
        <p14:creationId xmlns:p14="http://schemas.microsoft.com/office/powerpoint/2010/main" val="3073190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LB</a:t>
            </a:r>
          </a:p>
          <a:p>
            <a:endParaRPr lang="en-US" dirty="0" smtClean="0"/>
          </a:p>
          <a:p>
            <a:r>
              <a:rPr lang="en-US" dirty="0" smtClean="0"/>
              <a:t>On the slide, we have provided definitions of some key terms related to Specially</a:t>
            </a:r>
            <a:r>
              <a:rPr lang="en-US" baseline="0" dirty="0" smtClean="0"/>
              <a:t> Designed Instruction,  Most SDI falls into one of two categories: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Accommodations l</a:t>
            </a:r>
            <a:r>
              <a:rPr lang="en-US" dirty="0" smtClean="0"/>
              <a:t>evel the playing field for students with disabilities</a:t>
            </a:r>
            <a:r>
              <a:rPr lang="en-US" baseline="0" dirty="0" smtClean="0"/>
              <a:t> by allowing changes to</a:t>
            </a:r>
            <a:r>
              <a:rPr lang="en-US" b="1" baseline="0" dirty="0" smtClean="0"/>
              <a:t> how </a:t>
            </a:r>
            <a:r>
              <a:rPr lang="en-US" baseline="0" dirty="0" smtClean="0"/>
              <a:t>the student learns but DO NOT change the learning expectations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Extended time for tests, use of a calculator or laptop, etc.</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Modifications change the content that a student is expected to learn – modifications reduce the depth, breadth and/or complexity of learning expectations</a:t>
            </a: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	</a:t>
            </a:r>
            <a:r>
              <a:rPr lang="fr-FR" dirty="0" err="1" smtClean="0">
                <a:solidFill>
                  <a:schemeClr val="dk1"/>
                </a:solidFill>
                <a:cs typeface="Calibri"/>
                <a:sym typeface="Calibri"/>
              </a:rPr>
              <a:t>Shorter</a:t>
            </a:r>
            <a:r>
              <a:rPr lang="fr-FR" dirty="0" smtClean="0">
                <a:solidFill>
                  <a:schemeClr val="dk1"/>
                </a:solidFill>
                <a:cs typeface="Calibri"/>
                <a:sym typeface="Calibri"/>
              </a:rPr>
              <a:t>, </a:t>
            </a:r>
            <a:r>
              <a:rPr lang="fr-FR" dirty="0" err="1" smtClean="0">
                <a:solidFill>
                  <a:schemeClr val="dk1"/>
                </a:solidFill>
                <a:cs typeface="Calibri"/>
                <a:sym typeface="Calibri"/>
              </a:rPr>
              <a:t>easier</a:t>
            </a:r>
            <a:r>
              <a:rPr lang="fr-FR" dirty="0" smtClean="0">
                <a:solidFill>
                  <a:schemeClr val="dk1"/>
                </a:solidFill>
                <a:cs typeface="Calibri"/>
                <a:sym typeface="Calibri"/>
              </a:rPr>
              <a:t> </a:t>
            </a:r>
            <a:r>
              <a:rPr lang="fr-FR" dirty="0" err="1" smtClean="0">
                <a:solidFill>
                  <a:schemeClr val="dk1"/>
                </a:solidFill>
                <a:cs typeface="Calibri"/>
                <a:sym typeface="Calibri"/>
              </a:rPr>
              <a:t>reading</a:t>
            </a:r>
            <a:r>
              <a:rPr lang="fr-FR" dirty="0" smtClean="0">
                <a:solidFill>
                  <a:schemeClr val="dk1"/>
                </a:solidFill>
                <a:cs typeface="Calibri"/>
                <a:sym typeface="Calibri"/>
              </a:rPr>
              <a:t> </a:t>
            </a:r>
            <a:r>
              <a:rPr lang="fr-FR" dirty="0" err="1" smtClean="0">
                <a:solidFill>
                  <a:schemeClr val="dk1"/>
                </a:solidFill>
                <a:cs typeface="Calibri"/>
                <a:sym typeface="Calibri"/>
              </a:rPr>
              <a:t>assignments</a:t>
            </a:r>
            <a:r>
              <a:rPr lang="fr-FR" dirty="0" smtClean="0">
                <a:solidFill>
                  <a:schemeClr val="dk1"/>
                </a:solidFill>
                <a:cs typeface="Calibri"/>
                <a:sym typeface="Calibri"/>
              </a:rPr>
              <a:t>, </a:t>
            </a:r>
            <a:r>
              <a:rPr lang="fr-FR" dirty="0" err="1" smtClean="0">
                <a:solidFill>
                  <a:schemeClr val="dk1"/>
                </a:solidFill>
                <a:cs typeface="Calibri"/>
                <a:sym typeface="Calibri"/>
              </a:rPr>
              <a:t>different</a:t>
            </a:r>
            <a:r>
              <a:rPr lang="fr-FR" dirty="0" smtClean="0">
                <a:solidFill>
                  <a:schemeClr val="dk1"/>
                </a:solidFill>
                <a:cs typeface="Calibri"/>
                <a:sym typeface="Calibri"/>
              </a:rPr>
              <a:t> and/or </a:t>
            </a:r>
            <a:r>
              <a:rPr lang="fr-FR" dirty="0" err="1" smtClean="0">
                <a:solidFill>
                  <a:schemeClr val="dk1"/>
                </a:solidFill>
                <a:cs typeface="Calibri"/>
                <a:sym typeface="Calibri"/>
              </a:rPr>
              <a:t>fewer</a:t>
            </a:r>
            <a:r>
              <a:rPr lang="fr-FR" dirty="0" smtClean="0">
                <a:solidFill>
                  <a:schemeClr val="dk1"/>
                </a:solidFill>
                <a:cs typeface="Calibri"/>
                <a:sym typeface="Calibri"/>
              </a:rPr>
              <a:t> </a:t>
            </a:r>
            <a:r>
              <a:rPr lang="fr-FR" dirty="0" err="1" smtClean="0">
                <a:solidFill>
                  <a:schemeClr val="dk1"/>
                </a:solidFill>
                <a:cs typeface="Calibri"/>
                <a:sym typeface="Calibri"/>
              </a:rPr>
              <a:t>spelling</a:t>
            </a:r>
            <a:r>
              <a:rPr lang="fr-FR" dirty="0" smtClean="0">
                <a:solidFill>
                  <a:schemeClr val="dk1"/>
                </a:solidFill>
                <a:cs typeface="Calibri"/>
                <a:sym typeface="Calibri"/>
              </a:rPr>
              <a:t> </a:t>
            </a:r>
            <a:r>
              <a:rPr lang="fr-FR" dirty="0" err="1" smtClean="0">
                <a:solidFill>
                  <a:schemeClr val="dk1"/>
                </a:solidFill>
                <a:cs typeface="Calibri"/>
                <a:sym typeface="Calibri"/>
              </a:rPr>
              <a:t>words</a:t>
            </a:r>
            <a:r>
              <a:rPr lang="fr-FR" dirty="0" smtClean="0">
                <a:solidFill>
                  <a:schemeClr val="dk1"/>
                </a:solidFill>
                <a:cs typeface="Calibri"/>
                <a:sym typeface="Calibri"/>
              </a:rPr>
              <a:t>, etc.</a:t>
            </a:r>
            <a:endParaRPr lang="en-US" dirty="0" smtClean="0">
              <a:solidFill>
                <a:schemeClr val="dk1"/>
              </a:solidFill>
              <a:cs typeface="Calibri"/>
              <a:sym typeface="Calibri"/>
            </a:endParaRP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To learn more about accommodations and modifications go to the link on the resource slide that takes you to a resource on Understood.org.</a:t>
            </a:r>
          </a:p>
          <a:p>
            <a:endParaRPr lang="en-US" baseline="0" dirty="0" smtClean="0"/>
          </a:p>
          <a:p>
            <a:endParaRPr lang="en-US" dirty="0" smtClean="0">
              <a:hlinkClick r:id="rId3"/>
            </a:endParaRPr>
          </a:p>
        </p:txBody>
      </p:sp>
      <p:sp>
        <p:nvSpPr>
          <p:cNvPr id="4" name="Slide Number Placeholder 3"/>
          <p:cNvSpPr>
            <a:spLocks noGrp="1"/>
          </p:cNvSpPr>
          <p:nvPr>
            <p:ph type="sldNum" sz="quarter" idx="10"/>
          </p:nvPr>
        </p:nvSpPr>
        <p:spPr/>
        <p:txBody>
          <a:bodyPr/>
          <a:lstStyle/>
          <a:p>
            <a:fld id="{A1D09A0B-8A21-4FFE-B5BE-A87A11FDBFBA}" type="slidenum">
              <a:rPr lang="en-US" smtClean="0"/>
              <a:t>11</a:t>
            </a:fld>
            <a:endParaRPr lang="en-US"/>
          </a:p>
        </p:txBody>
      </p:sp>
    </p:spTree>
    <p:extLst>
      <p:ext uri="{BB962C8B-B14F-4D97-AF65-F5344CB8AC3E}">
        <p14:creationId xmlns:p14="http://schemas.microsoft.com/office/powerpoint/2010/main" val="2212974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LB</a:t>
            </a:r>
          </a:p>
          <a:p>
            <a:r>
              <a:rPr lang="en-US" dirty="0" smtClean="0"/>
              <a:t>We</a:t>
            </a:r>
            <a:r>
              <a:rPr lang="en-US" baseline="0" dirty="0" smtClean="0"/>
              <a:t> have listed some examples of Accommodations and Modifications here.  </a:t>
            </a:r>
          </a:p>
          <a:p>
            <a:endParaRPr lang="en-US" baseline="0" dirty="0" smtClean="0"/>
          </a:p>
          <a:p>
            <a:r>
              <a:rPr lang="en-US" baseline="0" dirty="0" smtClean="0"/>
              <a:t>The critical point about the accommodations is that while listening to an audio recording or viewing a video is that the learning goal is the same as for all students.  </a:t>
            </a:r>
          </a:p>
          <a:p>
            <a:endParaRPr lang="en-US" baseline="0" dirty="0" smtClean="0"/>
          </a:p>
          <a:p>
            <a:r>
              <a:rPr lang="en-US" baseline="0" dirty="0" smtClean="0"/>
              <a:t>Modifications can include things like having different homework than peers (for example, only working on single digit addition problems while other students are working on single and double digit problems)  </a:t>
            </a:r>
            <a:endParaRPr lang="en-US" dirty="0"/>
          </a:p>
        </p:txBody>
      </p:sp>
      <p:sp>
        <p:nvSpPr>
          <p:cNvPr id="4" name="Slide Number Placeholder 3"/>
          <p:cNvSpPr>
            <a:spLocks noGrp="1"/>
          </p:cNvSpPr>
          <p:nvPr>
            <p:ph type="sldNum" sz="quarter" idx="10"/>
          </p:nvPr>
        </p:nvSpPr>
        <p:spPr/>
        <p:txBody>
          <a:bodyPr/>
          <a:lstStyle/>
          <a:p>
            <a:fld id="{A1D09A0B-8A21-4FFE-B5BE-A87A11FDBFBA}" type="slidenum">
              <a:rPr lang="en-US" smtClean="0"/>
              <a:t>12</a:t>
            </a:fld>
            <a:endParaRPr lang="en-US"/>
          </a:p>
        </p:txBody>
      </p:sp>
    </p:spTree>
    <p:extLst>
      <p:ext uri="{BB962C8B-B14F-4D97-AF65-F5344CB8AC3E}">
        <p14:creationId xmlns:p14="http://schemas.microsoft.com/office/powerpoint/2010/main" val="1373280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LB</a:t>
            </a:r>
          </a:p>
          <a:p>
            <a:r>
              <a:rPr lang="en-US" dirty="0" smtClean="0"/>
              <a:t>For</a:t>
            </a:r>
            <a:r>
              <a:rPr lang="en-US" baseline="0" dirty="0" smtClean="0"/>
              <a:t> students with print disabilities, access to written materials; such as a book, novel, workbook, must be provided at the same time as when peers receive it. </a:t>
            </a:r>
          </a:p>
          <a:p>
            <a:endParaRPr lang="en-US" baseline="0" dirty="0" smtClean="0"/>
          </a:p>
          <a:p>
            <a:r>
              <a:rPr lang="en-US" baseline="0" dirty="0" smtClean="0"/>
              <a:t>Print disabilities = a disability that makes it difficult to access visual impairment, intellectual disabilities</a:t>
            </a:r>
          </a:p>
          <a:p>
            <a:endParaRPr lang="en-US" baseline="0" dirty="0" smtClean="0"/>
          </a:p>
          <a:p>
            <a:r>
              <a:rPr lang="en-US" baseline="0" dirty="0" smtClean="0"/>
              <a:t>This may be even more important as students are learning virtually.  </a:t>
            </a:r>
          </a:p>
          <a:p>
            <a:endParaRPr lang="en-US" baseline="0" dirty="0" smtClean="0"/>
          </a:p>
          <a:p>
            <a:pPr marL="0" indent="0">
              <a:buNone/>
            </a:pPr>
            <a:r>
              <a:rPr lang="en-US" b="1" dirty="0" smtClean="0"/>
              <a:t>Access </a:t>
            </a:r>
            <a:r>
              <a:rPr lang="en-US" dirty="0" smtClean="0"/>
              <a:t>may include providing instructional materials in alternate accessible formats or specialized formats (that is, braille, audio, digital, large-print, etc.) in a timely manner.</a:t>
            </a:r>
          </a:p>
          <a:p>
            <a:pPr marL="0" indent="0">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baseline="0" dirty="0" smtClean="0"/>
          </a:p>
          <a:p>
            <a:r>
              <a:rPr lang="en-US" baseline="0" dirty="0" smtClean="0"/>
              <a:t>Add </a:t>
            </a:r>
            <a:r>
              <a:rPr lang="en-US" baseline="0" dirty="0" err="1" smtClean="0"/>
              <a:t>Bookshare</a:t>
            </a:r>
            <a:r>
              <a:rPr lang="en-US" baseline="0" dirty="0" smtClean="0"/>
              <a:t> to the resource slide</a:t>
            </a:r>
          </a:p>
          <a:p>
            <a:endParaRPr lang="en-US" dirty="0"/>
          </a:p>
        </p:txBody>
      </p:sp>
      <p:sp>
        <p:nvSpPr>
          <p:cNvPr id="4" name="Slide Number Placeholder 3"/>
          <p:cNvSpPr>
            <a:spLocks noGrp="1"/>
          </p:cNvSpPr>
          <p:nvPr>
            <p:ph type="sldNum" sz="quarter" idx="10"/>
          </p:nvPr>
        </p:nvSpPr>
        <p:spPr/>
        <p:txBody>
          <a:bodyPr/>
          <a:lstStyle/>
          <a:p>
            <a:fld id="{A1D09A0B-8A21-4FFE-B5BE-A87A11FDBFBA}" type="slidenum">
              <a:rPr lang="en-US" smtClean="0"/>
              <a:t>13</a:t>
            </a:fld>
            <a:endParaRPr lang="en-US"/>
          </a:p>
        </p:txBody>
      </p:sp>
    </p:spTree>
    <p:extLst>
      <p:ext uri="{BB962C8B-B14F-4D97-AF65-F5344CB8AC3E}">
        <p14:creationId xmlns:p14="http://schemas.microsoft.com/office/powerpoint/2010/main" val="908691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JB</a:t>
            </a:r>
          </a:p>
          <a:p>
            <a:endParaRPr lang="en-US" dirty="0" smtClean="0"/>
          </a:p>
          <a:p>
            <a:r>
              <a:rPr lang="en-US" dirty="0" smtClean="0"/>
              <a:t>This is the umbrella term for support</a:t>
            </a:r>
            <a:r>
              <a:rPr lang="en-US" baseline="0" dirty="0" smtClean="0"/>
              <a:t>s that are provided to a student with a disability to access the general education curriculum and instruction to the maximum extent possible in light of the child’s circumstances.</a:t>
            </a:r>
          </a:p>
          <a:p>
            <a:endParaRPr lang="en-US" baseline="0" dirty="0" smtClean="0"/>
          </a:p>
          <a:p>
            <a:r>
              <a:rPr lang="en-US" baseline="0" dirty="0" smtClean="0"/>
              <a:t>As we mentioned earlier, It is most important to identify what the student needs and list it where you believe is the most appropriate location.  </a:t>
            </a:r>
          </a:p>
          <a:p>
            <a:r>
              <a:rPr lang="en-US" baseline="0" dirty="0" smtClean="0"/>
              <a:t>Do not be overly concerned about whether a service or activity should be listed as SDI, Modification or supplementary aids and services</a:t>
            </a:r>
          </a:p>
          <a:p>
            <a:endParaRPr lang="en-US" baseline="0" dirty="0" smtClean="0"/>
          </a:p>
          <a:p>
            <a:r>
              <a:rPr lang="en-US" baseline="0" dirty="0" smtClean="0"/>
              <a:t> For more details, take a look at the </a:t>
            </a:r>
            <a:r>
              <a:rPr lang="en-US" baseline="0" dirty="0" err="1" smtClean="0"/>
              <a:t>SaS</a:t>
            </a:r>
            <a:r>
              <a:rPr lang="en-US" baseline="0" dirty="0" smtClean="0"/>
              <a:t> Fact sheet handout that is uploaded</a:t>
            </a:r>
            <a:endParaRPr lang="en-US" dirty="0" smtClean="0"/>
          </a:p>
          <a:p>
            <a:endParaRPr lang="en-US" dirty="0" smtClean="0"/>
          </a:p>
          <a:p>
            <a:r>
              <a:rPr lang="en-US" b="1" dirty="0" smtClean="0"/>
              <a:t>Background for Trainers:  </a:t>
            </a:r>
          </a:p>
          <a:p>
            <a:r>
              <a:rPr lang="en-US" dirty="0" smtClean="0"/>
              <a:t>• </a:t>
            </a:r>
            <a:r>
              <a:rPr lang="en-US" dirty="0"/>
              <a:t>Supplementary aids and services are to be based on peer-reviewed research to the extent practicable.</a:t>
            </a:r>
          </a:p>
          <a:p>
            <a:r>
              <a:rPr lang="en-US" dirty="0"/>
              <a:t>• “Peer-reviewed research” generally refers to research that is reviewed by qualified and independent reviewers to ensure that the quality of the information meets the standards of the field before the research is published.</a:t>
            </a:r>
          </a:p>
          <a:p>
            <a:r>
              <a:rPr lang="en-US" dirty="0"/>
              <a:t>• “To the extent practicable” means that services and supports should be based on peer-reviewed research to the extent that it is</a:t>
            </a:r>
          </a:p>
          <a:p>
            <a:r>
              <a:rPr lang="en-US" dirty="0"/>
              <a:t>possible, given the availability of peer-reviewed research. This does NOT mean that the service with the greatest body of research is</a:t>
            </a:r>
          </a:p>
          <a:p>
            <a:r>
              <a:rPr lang="en-US" dirty="0"/>
              <a:t>the service necessarily required for a child to receive a Free Appropriate Public Education (FAPE).</a:t>
            </a:r>
          </a:p>
          <a:p>
            <a:r>
              <a:rPr lang="en-US" dirty="0"/>
              <a:t>• The failure of a public agency to provide services based on peer-reviewed research would not automatically result in a denial of FAPE.</a:t>
            </a:r>
          </a:p>
          <a:p>
            <a:r>
              <a:rPr lang="en-US" dirty="0"/>
              <a:t>There is nothing in the law requiring that all elements of a program provided to a student be included in an IEP. It is an IEP team decision regarding which instructional methodologies are required based on an individual student’s needs. Therefore, if an IEP team determines that specific instructional methods are necessary for the student to receive FAPE, those instructional methods may be</a:t>
            </a:r>
          </a:p>
          <a:p>
            <a:r>
              <a:rPr lang="en-US" dirty="0"/>
              <a:t>addressed in the IEP</a:t>
            </a:r>
            <a:r>
              <a:rPr lang="en-US" dirty="0" smtClean="0"/>
              <a:t>.</a:t>
            </a:r>
          </a:p>
          <a:p>
            <a:endParaRPr lang="en-US" dirty="0"/>
          </a:p>
          <a:p>
            <a:r>
              <a:rPr lang="en-US" dirty="0" smtClean="0"/>
              <a:t>[A student with a disability is not to be removed from regular classrooms solely because of needed modification in the general curriculum.</a:t>
            </a:r>
          </a:p>
          <a:p>
            <a:r>
              <a:rPr lang="en-US" dirty="0" smtClean="0"/>
              <a:t>Federal law mandates that, “Special classes, separate schooling, or other removal of children with disabilities from the regular educational environment occurs ONLY if the nature or severity of the disability is such that education in regular classes with the use of supplementary aids and services cannot be achieved satisfactorily.”]</a:t>
            </a:r>
          </a:p>
          <a:p>
            <a:endParaRPr lang="en-US" dirty="0"/>
          </a:p>
        </p:txBody>
      </p:sp>
      <p:sp>
        <p:nvSpPr>
          <p:cNvPr id="4" name="Slide Number Placeholder 3"/>
          <p:cNvSpPr>
            <a:spLocks noGrp="1"/>
          </p:cNvSpPr>
          <p:nvPr>
            <p:ph type="sldNum" sz="quarter" idx="10"/>
          </p:nvPr>
        </p:nvSpPr>
        <p:spPr/>
        <p:txBody>
          <a:bodyPr/>
          <a:lstStyle/>
          <a:p>
            <a:fld id="{A1D09A0B-8A21-4FFE-B5BE-A87A11FDBFBA}" type="slidenum">
              <a:rPr lang="en-US" smtClean="0"/>
              <a:t>14</a:t>
            </a:fld>
            <a:endParaRPr lang="en-US"/>
          </a:p>
        </p:txBody>
      </p:sp>
    </p:spTree>
    <p:extLst>
      <p:ext uri="{BB962C8B-B14F-4D97-AF65-F5344CB8AC3E}">
        <p14:creationId xmlns:p14="http://schemas.microsoft.com/office/powerpoint/2010/main" val="104953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JB</a:t>
            </a:r>
          </a:p>
          <a:p>
            <a:r>
              <a:rPr lang="en-US" dirty="0" smtClean="0"/>
              <a:t>These points emphasize the importance</a:t>
            </a:r>
            <a:r>
              <a:rPr lang="en-US" baseline="0" dirty="0" smtClean="0"/>
              <a:t> for IEP teams to work together to identify supports that can be delivered virtually and provide meaningful educational benefit</a:t>
            </a:r>
            <a:endParaRPr lang="en-US" dirty="0"/>
          </a:p>
        </p:txBody>
      </p:sp>
      <p:sp>
        <p:nvSpPr>
          <p:cNvPr id="4" name="Slide Number Placeholder 3"/>
          <p:cNvSpPr>
            <a:spLocks noGrp="1"/>
          </p:cNvSpPr>
          <p:nvPr>
            <p:ph type="sldNum" sz="quarter" idx="10"/>
          </p:nvPr>
        </p:nvSpPr>
        <p:spPr/>
        <p:txBody>
          <a:bodyPr/>
          <a:lstStyle/>
          <a:p>
            <a:fld id="{A1D09A0B-8A21-4FFE-B5BE-A87A11FDBFBA}" type="slidenum">
              <a:rPr lang="en-US" smtClean="0"/>
              <a:t>15</a:t>
            </a:fld>
            <a:endParaRPr lang="en-US"/>
          </a:p>
        </p:txBody>
      </p:sp>
    </p:spTree>
    <p:extLst>
      <p:ext uri="{BB962C8B-B14F-4D97-AF65-F5344CB8AC3E}">
        <p14:creationId xmlns:p14="http://schemas.microsoft.com/office/powerpoint/2010/main" val="1008109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14425"/>
            <a:ext cx="4114800" cy="3086100"/>
          </a:xfrm>
        </p:spPr>
      </p:sp>
      <p:sp>
        <p:nvSpPr>
          <p:cNvPr id="3" name="Notes Placeholder 2"/>
          <p:cNvSpPr>
            <a:spLocks noGrp="1"/>
          </p:cNvSpPr>
          <p:nvPr>
            <p:ph type="body" idx="1"/>
          </p:nvPr>
        </p:nvSpPr>
        <p:spPr/>
        <p:txBody>
          <a:bodyPr/>
          <a:lstStyle/>
          <a:p>
            <a:r>
              <a:rPr lang="en-US" sz="1600" dirty="0" smtClean="0"/>
              <a:t>LB</a:t>
            </a:r>
          </a:p>
          <a:p>
            <a:endParaRPr lang="en-US" sz="1600" dirty="0" smtClean="0"/>
          </a:p>
          <a:p>
            <a:r>
              <a:rPr lang="en-US" sz="1600" dirty="0" smtClean="0"/>
              <a:t>With the</a:t>
            </a:r>
            <a:r>
              <a:rPr lang="en-US" sz="1600" baseline="0" dirty="0" smtClean="0"/>
              <a:t> school buildings closed and everyone at home, schools should still be providing students with access to the general education curriculum and we can still ensure that schools are providing inclusive education</a:t>
            </a:r>
            <a:r>
              <a:rPr lang="en-US" sz="1600" dirty="0" smtClean="0"/>
              <a:t> and</a:t>
            </a:r>
            <a:r>
              <a:rPr lang="en-US" sz="1600" baseline="0" dirty="0" smtClean="0"/>
              <a:t> practices. </a:t>
            </a:r>
          </a:p>
          <a:p>
            <a:endParaRPr lang="en-US" sz="1600" baseline="0" dirty="0" smtClean="0"/>
          </a:p>
          <a:p>
            <a:endParaRPr lang="en-US" sz="1600" baseline="0" dirty="0" smtClean="0"/>
          </a:p>
          <a:p>
            <a:r>
              <a:rPr lang="en-US" sz="1600" baseline="0" dirty="0" smtClean="0"/>
              <a:t>Schools have been guided to provide the same level of access to the general education curriculum as when students  were in the brick and mortar setting. </a:t>
            </a:r>
          </a:p>
          <a:p>
            <a:r>
              <a:rPr lang="en-US" sz="1600" baseline="0" dirty="0" smtClean="0"/>
              <a:t>Specially Designed Instruction and Supplementary aids and services are ways to provide supports to enable access.  </a:t>
            </a:r>
            <a:endParaRPr lang="en-US" sz="1600" dirty="0"/>
          </a:p>
        </p:txBody>
      </p:sp>
      <p:sp>
        <p:nvSpPr>
          <p:cNvPr id="4" name="Slide Number Placeholder 3"/>
          <p:cNvSpPr>
            <a:spLocks noGrp="1"/>
          </p:cNvSpPr>
          <p:nvPr>
            <p:ph type="sldNum" sz="quarter" idx="10"/>
          </p:nvPr>
        </p:nvSpPr>
        <p:spPr/>
        <p:txBody>
          <a:bodyPr/>
          <a:lstStyle/>
          <a:p>
            <a:fld id="{A1D09A0B-8A21-4FFE-B5BE-A87A11FDBFBA}" type="slidenum">
              <a:rPr lang="en-US" smtClean="0"/>
              <a:t>16</a:t>
            </a:fld>
            <a:endParaRPr lang="en-US"/>
          </a:p>
        </p:txBody>
      </p:sp>
    </p:spTree>
    <p:extLst>
      <p:ext uri="{BB962C8B-B14F-4D97-AF65-F5344CB8AC3E}">
        <p14:creationId xmlns:p14="http://schemas.microsoft.com/office/powerpoint/2010/main" val="1631435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 and Kathleen</a:t>
            </a:r>
          </a:p>
          <a:p>
            <a:endParaRPr lang="en-US" dirty="0" smtClean="0"/>
          </a:p>
          <a:p>
            <a:r>
              <a:rPr lang="en-US" dirty="0" smtClean="0"/>
              <a:t>We</a:t>
            </a:r>
            <a:r>
              <a:rPr lang="en-US" baseline="0" dirty="0" smtClean="0"/>
              <a:t> are hoping these ideas and examples spark some ideas for you to discuss with your IEP team</a:t>
            </a:r>
            <a:endParaRPr lang="en-US" dirty="0"/>
          </a:p>
        </p:txBody>
      </p:sp>
      <p:sp>
        <p:nvSpPr>
          <p:cNvPr id="4" name="Slide Number Placeholder 3"/>
          <p:cNvSpPr>
            <a:spLocks noGrp="1"/>
          </p:cNvSpPr>
          <p:nvPr>
            <p:ph type="sldNum" sz="quarter" idx="10"/>
          </p:nvPr>
        </p:nvSpPr>
        <p:spPr/>
        <p:txBody>
          <a:bodyPr/>
          <a:lstStyle/>
          <a:p>
            <a:fld id="{CAF013D6-A75D-446D-98A2-179AA79F03BB}" type="slidenum">
              <a:rPr lang="en-US" smtClean="0"/>
              <a:t>17</a:t>
            </a:fld>
            <a:endParaRPr lang="en-US"/>
          </a:p>
        </p:txBody>
      </p:sp>
    </p:spTree>
    <p:extLst>
      <p:ext uri="{BB962C8B-B14F-4D97-AF65-F5344CB8AC3E}">
        <p14:creationId xmlns:p14="http://schemas.microsoft.com/office/powerpoint/2010/main" val="2776163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Ana</a:t>
            </a:r>
          </a:p>
          <a:p>
            <a:endParaRPr lang="en-US" dirty="0" smtClean="0"/>
          </a:p>
          <a:p>
            <a:r>
              <a:rPr lang="en-US" dirty="0" smtClean="0"/>
              <a:t>The</a:t>
            </a:r>
            <a:r>
              <a:rPr lang="en-US" baseline="0" dirty="0" smtClean="0"/>
              <a:t> categories of SDI on this slide are a way to think about SDI with your team. </a:t>
            </a:r>
          </a:p>
          <a:p>
            <a:endParaRPr lang="en-US" baseline="0" dirty="0" smtClean="0"/>
          </a:p>
          <a:p>
            <a:r>
              <a:rPr lang="en-US" baseline="0" dirty="0" smtClean="0"/>
              <a:t>As IEP teams collaborate to identify ways to meet student needs for specially designed instruction, it is possible that a different type of SDI might be added to  existing SDI in order to meet the need of the child</a:t>
            </a:r>
          </a:p>
          <a:p>
            <a:endParaRPr lang="en-US" baseline="0" dirty="0" smtClean="0"/>
          </a:p>
          <a:p>
            <a:r>
              <a:rPr lang="en-US" dirty="0" smtClean="0"/>
              <a:t>It</a:t>
            </a:r>
            <a:r>
              <a:rPr lang="en-US" baseline="0" dirty="0" smtClean="0"/>
              <a:t> is important to remember the “why” of the SDI when identifying SDI that can be delivered virtually</a:t>
            </a:r>
          </a:p>
          <a:p>
            <a:endParaRPr lang="en-US" baseline="0" dirty="0" smtClean="0"/>
          </a:p>
          <a:p>
            <a:r>
              <a:rPr lang="en-US" baseline="0" dirty="0" smtClean="0"/>
              <a:t>For example, many students have preferential seating listed as an SDI but it can be for many different reasons to meet many different needs – we must first consider what need the SDI is meeting in order to develop ideas for providing it while learning at home.  One child may need to be close to the materials due to a visual impairment, another child may need to be seated in a way to reduce distractions. These needs may be met differently at home. </a:t>
            </a:r>
          </a:p>
          <a:p>
            <a:endParaRPr lang="en-US" baseline="0" dirty="0" smtClean="0"/>
          </a:p>
          <a:p>
            <a:r>
              <a:rPr lang="en-US" baseline="0" dirty="0" smtClean="0"/>
              <a:t>Let’s look at some examples of how an IEP team might change or add SDI to meet the child’s needs during virtual instruction</a:t>
            </a:r>
          </a:p>
          <a:p>
            <a:endParaRPr lang="en-US" b="1" baseline="0" dirty="0" smtClean="0"/>
          </a:p>
          <a:p>
            <a:r>
              <a:rPr lang="en-US" b="1" baseline="0" dirty="0" smtClean="0"/>
              <a:t>POLL – WHAT ARE THE TOP 3 YOU ARE CONCERNED ABOUT FOR YOUR CHILD/STUDENTS?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D09A0B-8A21-4FFE-B5BE-A87A11FDB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943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smtClean="0"/>
              <a:t>Ana</a:t>
            </a:r>
          </a:p>
          <a:p>
            <a:endParaRPr lang="en-US" baseline="0" dirty="0" smtClean="0"/>
          </a:p>
          <a:p>
            <a:r>
              <a:rPr lang="en-US" baseline="0" dirty="0" smtClean="0"/>
              <a:t>These are adaptations and modifications to the physical environment – many children have this type of SDI in their IEP to support their learning</a:t>
            </a:r>
          </a:p>
          <a:p>
            <a:endParaRPr lang="en-US" baseline="0" dirty="0" smtClean="0"/>
          </a:p>
          <a:p>
            <a:r>
              <a:rPr lang="en-US" dirty="0" smtClean="0"/>
              <a:t>Schools</a:t>
            </a:r>
            <a:r>
              <a:rPr lang="en-US" baseline="0" dirty="0" smtClean="0"/>
              <a:t> are </a:t>
            </a:r>
            <a:r>
              <a:rPr lang="en-US" baseline="0" dirty="0"/>
              <a:t>responsible </a:t>
            </a:r>
            <a:r>
              <a:rPr lang="en-US" baseline="0" dirty="0" smtClean="0"/>
              <a:t>for ensuring that the student has access to any </a:t>
            </a:r>
            <a:r>
              <a:rPr lang="en-US" baseline="0" dirty="0"/>
              <a:t>adaptive equipment, communication devices </a:t>
            </a:r>
            <a:r>
              <a:rPr lang="en-US" baseline="0" dirty="0" smtClean="0"/>
              <a:t> such as, iPad</a:t>
            </a:r>
            <a:r>
              <a:rPr lang="en-US" baseline="0" dirty="0"/>
              <a:t>, computer, worksheets, </a:t>
            </a:r>
            <a:r>
              <a:rPr lang="en-US" baseline="0" dirty="0" smtClean="0"/>
              <a:t>adapted paper, </a:t>
            </a:r>
            <a:r>
              <a:rPr lang="en-US" baseline="0" dirty="0" err="1" smtClean="0"/>
              <a:t>slantboards</a:t>
            </a:r>
            <a:r>
              <a:rPr lang="en-US" baseline="0" dirty="0" smtClean="0"/>
              <a:t> and others</a:t>
            </a:r>
          </a:p>
          <a:p>
            <a:endParaRPr lang="en-US" baseline="0" dirty="0" smtClean="0"/>
          </a:p>
          <a:p>
            <a:r>
              <a:rPr lang="en-US" baseline="0" dirty="0" smtClean="0"/>
              <a:t>In addition to providing the low tech physical supports and high tech equipment materials that a student needs, the Family/educator </a:t>
            </a:r>
            <a:r>
              <a:rPr lang="en-US" baseline="0" dirty="0"/>
              <a:t>(team) could </a:t>
            </a:r>
            <a:r>
              <a:rPr lang="en-US" baseline="0" dirty="0" smtClean="0"/>
              <a:t>meet to </a:t>
            </a:r>
            <a:r>
              <a:rPr lang="en-US" baseline="0" dirty="0"/>
              <a:t>have the conversation of how to create a physical learning environment </a:t>
            </a:r>
            <a:r>
              <a:rPr lang="en-US" baseline="0" dirty="0" smtClean="0"/>
              <a:t>at home that will support the child to learn virtually</a:t>
            </a:r>
            <a:endParaRPr lang="en-US" baseline="0" dirty="0"/>
          </a:p>
          <a:p>
            <a:endParaRPr lang="en-US" baseline="0" dirty="0"/>
          </a:p>
          <a:p>
            <a:r>
              <a:rPr lang="en-US" baseline="0" dirty="0"/>
              <a:t>How can we create a learning environment in the home based on the family’s </a:t>
            </a:r>
            <a:r>
              <a:rPr lang="en-US" baseline="0" dirty="0" smtClean="0"/>
              <a:t>needs?? This is important piece of communication at this time</a:t>
            </a:r>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D09A0B-8A21-4FFE-B5BE-A87A11FDB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89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JB</a:t>
            </a:r>
          </a:p>
          <a:p>
            <a:r>
              <a:rPr lang="en-US" dirty="0"/>
              <a:t>The responses</a:t>
            </a:r>
            <a:r>
              <a:rPr lang="en-US" baseline="0" dirty="0"/>
              <a:t> to the polls will inform us at PEAL about how we can help – identifying or developing resources; changing outreach strategies, delivering training content via webinars etc.  </a:t>
            </a:r>
          </a:p>
          <a:p>
            <a:r>
              <a:rPr lang="en-US" baseline="0" dirty="0"/>
              <a:t>We will also summarize the themes and share them with BSE</a:t>
            </a:r>
          </a:p>
          <a:p>
            <a:endParaRPr lang="en-US" baseline="0" dirty="0"/>
          </a:p>
          <a:p>
            <a:r>
              <a:rPr lang="en-US" b="1" baseline="0" dirty="0"/>
              <a:t>Polls – </a:t>
            </a:r>
            <a:r>
              <a:rPr lang="en-US" b="1" baseline="0" dirty="0" smtClean="0"/>
              <a:t>ages of kids</a:t>
            </a:r>
          </a:p>
          <a:p>
            <a:endParaRPr lang="en-US" baseline="0" dirty="0"/>
          </a:p>
          <a:p>
            <a:r>
              <a:rPr lang="en-US" baseline="0" dirty="0"/>
              <a:t>Handouts</a:t>
            </a:r>
          </a:p>
          <a:p>
            <a:r>
              <a:rPr lang="en-US" dirty="0"/>
              <a:t>PPT</a:t>
            </a:r>
            <a:r>
              <a:rPr lang="en-US" baseline="0" dirty="0"/>
              <a:t> slides</a:t>
            </a:r>
            <a:endParaRPr lang="en-US" dirty="0"/>
          </a:p>
        </p:txBody>
      </p:sp>
      <p:sp>
        <p:nvSpPr>
          <p:cNvPr id="4" name="Slide Number Placeholder 3"/>
          <p:cNvSpPr>
            <a:spLocks noGrp="1"/>
          </p:cNvSpPr>
          <p:nvPr>
            <p:ph type="sldNum" sz="quarter" idx="10"/>
          </p:nvPr>
        </p:nvSpPr>
        <p:spPr/>
        <p:txBody>
          <a:bodyPr/>
          <a:lstStyle/>
          <a:p>
            <a:fld id="{AC51CF42-4F52-4B6D-A2BC-995245FB6D9E}" type="slidenum">
              <a:rPr lang="en-US" smtClean="0"/>
              <a:t>2</a:t>
            </a:fld>
            <a:endParaRPr lang="en-US" dirty="0"/>
          </a:p>
        </p:txBody>
      </p:sp>
    </p:spTree>
    <p:extLst>
      <p:ext uri="{BB962C8B-B14F-4D97-AF65-F5344CB8AC3E}">
        <p14:creationId xmlns:p14="http://schemas.microsoft.com/office/powerpoint/2010/main" val="1240737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Ana</a:t>
            </a:r>
          </a:p>
          <a:p>
            <a:endParaRPr lang="en-US" dirty="0" smtClean="0"/>
          </a:p>
          <a:p>
            <a:r>
              <a:rPr lang="en-US" dirty="0" smtClean="0"/>
              <a:t>Organizational SDI  support students</a:t>
            </a:r>
            <a:r>
              <a:rPr lang="en-US" baseline="0" dirty="0" smtClean="0"/>
              <a:t> in planning, organizing and executing tasks – many students have need for these types of SDI</a:t>
            </a:r>
          </a:p>
          <a:p>
            <a:endParaRPr lang="en-US" baseline="0" dirty="0" smtClean="0"/>
          </a:p>
          <a:p>
            <a:r>
              <a:rPr lang="en-US" baseline="0" dirty="0" smtClean="0"/>
              <a:t>Things like graphic organizers, homework folder checks, written schedules and others are examples of  organizational SDI</a:t>
            </a:r>
          </a:p>
          <a:p>
            <a:endParaRPr lang="en-US" baseline="0" dirty="0" smtClean="0"/>
          </a:p>
          <a:p>
            <a:r>
              <a:rPr lang="en-US" baseline="0" dirty="0" smtClean="0"/>
              <a:t>In the school building, a student might have a planned c</a:t>
            </a:r>
            <a:r>
              <a:rPr lang="en-US" dirty="0" smtClean="0"/>
              <a:t>heck</a:t>
            </a:r>
            <a:r>
              <a:rPr lang="en-US" baseline="0" dirty="0" smtClean="0"/>
              <a:t>-in  with a teacher at the beginning and end of a class – the purpose of this check in is so that the student has a clear understanding about the expectations for the class, can ask questions, and understand assignments</a:t>
            </a:r>
          </a:p>
          <a:p>
            <a:endParaRPr lang="en-US" b="0" baseline="0" dirty="0" smtClean="0"/>
          </a:p>
          <a:p>
            <a:r>
              <a:rPr lang="en-US" b="0" baseline="0" dirty="0" smtClean="0"/>
              <a:t>As students are learning virtually, this kind of SDI might be provided using  an individualized instant message from teacher, 5 minute alarm check in,  or agenda prompts linked to the teen’s calendar on their phone</a:t>
            </a:r>
          </a:p>
          <a:p>
            <a:endParaRPr lang="en-US" b="0" baseline="0" dirty="0" smtClean="0"/>
          </a:p>
          <a:p>
            <a:r>
              <a:rPr lang="en-US" b="0" baseline="0" dirty="0" smtClean="0"/>
              <a:t>We need to be creative about considering ways that the student’s needs can be met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D09A0B-8A21-4FFE-B5BE-A87A11FDB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23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Ana</a:t>
            </a:r>
          </a:p>
          <a:p>
            <a:endParaRPr lang="en-US" dirty="0" smtClean="0"/>
          </a:p>
          <a:p>
            <a:r>
              <a:rPr lang="en-US" dirty="0" smtClean="0"/>
              <a:t>SDI may </a:t>
            </a:r>
            <a:r>
              <a:rPr lang="en-US" baseline="0" dirty="0" smtClean="0"/>
              <a:t>allow for changes to where testing is done, how long a student spends on a test, and due dates for assignments</a:t>
            </a:r>
          </a:p>
          <a:p>
            <a:endParaRPr lang="en-US" baseline="0" dirty="0" smtClean="0"/>
          </a:p>
          <a:p>
            <a:r>
              <a:rPr lang="en-US" dirty="0" smtClean="0"/>
              <a:t>Examples of SDI for testing</a:t>
            </a:r>
            <a:r>
              <a:rPr lang="en-US" baseline="0" dirty="0" smtClean="0"/>
              <a:t> and assignments at school could be to provide extended time or chunk the assignment or allow kids to retake assignments</a:t>
            </a:r>
          </a:p>
          <a:p>
            <a:endParaRPr lang="en-US" baseline="0" dirty="0" smtClean="0"/>
          </a:p>
          <a:p>
            <a:r>
              <a:rPr lang="en-US" baseline="0" dirty="0" smtClean="0"/>
              <a:t>In this case, extended time can still be provided while children are learning at home; </a:t>
            </a:r>
            <a:r>
              <a:rPr lang="en-US" dirty="0" smtClean="0"/>
              <a:t>Organizational SDI  support students</a:t>
            </a:r>
            <a:r>
              <a:rPr lang="en-US" baseline="0" dirty="0" smtClean="0"/>
              <a:t> in planning, organizing and executing tasks – many students have need for these types of SDI</a:t>
            </a:r>
          </a:p>
          <a:p>
            <a:endParaRPr lang="en-US" baseline="0" dirty="0" smtClean="0"/>
          </a:p>
          <a:p>
            <a:r>
              <a:rPr lang="en-US" baseline="0" dirty="0" smtClean="0"/>
              <a:t>Things like graphic organizers, homework folder checks, written schedules and others are examples of  organizational SDI</a:t>
            </a:r>
          </a:p>
          <a:p>
            <a:endParaRPr lang="en-US" baseline="0" dirty="0" smtClean="0"/>
          </a:p>
          <a:p>
            <a:r>
              <a:rPr lang="en-US" baseline="0" dirty="0" smtClean="0"/>
              <a:t>In the school building, a student might have a planned c</a:t>
            </a:r>
            <a:r>
              <a:rPr lang="en-US" dirty="0" smtClean="0"/>
              <a:t>heck</a:t>
            </a:r>
            <a:r>
              <a:rPr lang="en-US" baseline="0" dirty="0" smtClean="0"/>
              <a:t>-in  with a teacher at the beginning and end of a class – the purpose of this check in is so that the student has a clear understanding about the expectations for the class, can ask questions, and understand assignments</a:t>
            </a:r>
          </a:p>
          <a:p>
            <a:endParaRPr lang="en-US" b="0" baseline="0" dirty="0" smtClean="0"/>
          </a:p>
          <a:p>
            <a:r>
              <a:rPr lang="en-US" b="0" baseline="0" dirty="0" smtClean="0"/>
              <a:t>As students are learning virtually, this kind of SDI might be provided using  an individualized instant message from teacher, 5 minute alarm check in,  or agenda prompts linked to the teen’s calendar on their phone</a:t>
            </a:r>
          </a:p>
          <a:p>
            <a:endParaRPr lang="en-US" b="0" baseline="0" dirty="0" smtClean="0"/>
          </a:p>
          <a:p>
            <a:r>
              <a:rPr lang="en-US" b="0" baseline="0" dirty="0" smtClean="0"/>
              <a:t>We need to be creative about considering ways that the student’s needs can be met</a:t>
            </a:r>
          </a:p>
          <a:p>
            <a:r>
              <a:rPr lang="en-US" baseline="0" smtClean="0"/>
              <a:t>owe</a:t>
            </a:r>
          </a:p>
          <a:p>
            <a:endParaRPr lang="en-US" baseline="0" dirty="0" smtClean="0"/>
          </a:p>
          <a:p>
            <a:r>
              <a:rPr lang="en-US" baseline="0" dirty="0" smtClean="0"/>
              <a:t>It is important that the expectations or amount of extended time must be clear to the child and the family, the teacher may need to provide </a:t>
            </a:r>
          </a:p>
          <a:p>
            <a:endParaRPr lang="en-US" baseline="0" dirty="0" smtClean="0"/>
          </a:p>
          <a:p>
            <a:r>
              <a:rPr lang="en-US" baseline="0" dirty="0" smtClean="0"/>
              <a:t>A student who is expected to complete an assignment or test “live” with teacher on Zoom and they need extended time could be given option to take more time, record their response and submit it later.  </a:t>
            </a:r>
          </a:p>
          <a:p>
            <a:endParaRPr lang="en-US" baseline="0" dirty="0" smtClean="0"/>
          </a:p>
          <a:p>
            <a:r>
              <a:rPr lang="en-US" baseline="0" dirty="0" smtClean="0"/>
              <a:t>You can be creative when providing SDI for learning at home</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D09A0B-8A21-4FFE-B5BE-A87A11FDB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611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Kathleen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Instructional supports</a:t>
            </a:r>
            <a:r>
              <a:rPr lang="en-US" sz="1200" kern="1200" baseline="0" dirty="0" smtClean="0">
                <a:solidFill>
                  <a:schemeClr val="tx1"/>
                </a:solidFill>
                <a:effectLst/>
                <a:latin typeface="+mn-lt"/>
                <a:ea typeface="+mn-ea"/>
                <a:cs typeface="+mn-cs"/>
              </a:rPr>
              <a:t> involve providing instruction in ways that address diverse learning needs.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When school buildings are open, some students may be receiving modified instruction via an evidence-based multi-sensory reading intervention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When students are learning at home, the IEP team will need to identify ways that the evidence-based intervention could be delivered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For example, if an intervention requires 45 minutes a day of direct instruction, that could be scheduled to be delivered via distance learning by a teacher each day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Reminder:  The IEP team should to discuss the needs and how the intervention can be delivered with fidelity</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D09A0B-8A21-4FFE-B5BE-A87A11FDB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109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533400" y="4257674"/>
            <a:ext cx="5486400" cy="5114925"/>
          </a:xfrm>
        </p:spPr>
        <p:txBody>
          <a:bodyPr/>
          <a:lstStyle/>
          <a:p>
            <a:r>
              <a:rPr lang="en-US" dirty="0" smtClean="0"/>
              <a:t>Kathleen</a:t>
            </a:r>
          </a:p>
          <a:p>
            <a:r>
              <a:rPr lang="en-US" dirty="0" smtClean="0"/>
              <a:t>Behavioral SDI include supports and services to increase appropriate behavior and decrease behavior that interferes with learning</a:t>
            </a:r>
          </a:p>
          <a:p>
            <a:endParaRPr lang="en-US" dirty="0" smtClean="0"/>
          </a:p>
          <a:p>
            <a:r>
              <a:rPr lang="en-US" dirty="0" smtClean="0"/>
              <a:t>When school buildings are open one example of how rules may be modified would be that the </a:t>
            </a:r>
            <a:r>
              <a:rPr lang="en-US" baseline="0" dirty="0" smtClean="0"/>
              <a:t>child is permitted to have fidget at desk during instruction and take sensory breaks outside the classroom</a:t>
            </a:r>
          </a:p>
          <a:p>
            <a:endParaRPr lang="en-US" baseline="0" dirty="0" smtClean="0"/>
          </a:p>
          <a:p>
            <a:r>
              <a:rPr lang="en-US" baseline="0" dirty="0" smtClean="0"/>
              <a:t>The IEP team could review the Behavioral Support Plan, identify materials needed to provide sensory breaks at home and provide</a:t>
            </a:r>
            <a:r>
              <a:rPr lang="en-US" dirty="0" smtClean="0"/>
              <a:t> needed materials</a:t>
            </a:r>
            <a:r>
              <a:rPr lang="en-US" baseline="0" dirty="0" smtClean="0"/>
              <a:t> to the family, teach the family how strategies work and coach as needed, suggest a schedule for sensory breaks, etc. </a:t>
            </a:r>
            <a:endParaRPr lang="en-US" dirty="0" smtClean="0"/>
          </a:p>
          <a:p>
            <a:endParaRPr lang="en-US" dirty="0" smtClean="0"/>
          </a:p>
          <a:p>
            <a:r>
              <a:rPr lang="en-US" dirty="0" smtClean="0"/>
              <a:t>Some students </a:t>
            </a:r>
            <a:r>
              <a:rPr lang="en-US" dirty="0"/>
              <a:t>may feel less pressure/anxiety with virtual learning while other students may feel increased </a:t>
            </a:r>
            <a:r>
              <a:rPr lang="en-US" dirty="0" smtClean="0"/>
              <a:t>pressure</a:t>
            </a:r>
          </a:p>
          <a:p>
            <a:endParaRPr lang="en-US" dirty="0"/>
          </a:p>
          <a:p>
            <a:r>
              <a:rPr lang="en-US" dirty="0" smtClean="0"/>
              <a:t>The team might also consider need for adding</a:t>
            </a:r>
            <a:r>
              <a:rPr lang="en-US" baseline="0" dirty="0" smtClean="0"/>
              <a:t> other kinds of support, such as counseling</a:t>
            </a:r>
            <a:endParaRPr lang="en-US" dirty="0" smtClean="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D09A0B-8A21-4FFE-B5BE-A87A11FDB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63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Kathleen</a:t>
            </a:r>
          </a:p>
          <a:p>
            <a:pPr lvl="0"/>
            <a:r>
              <a:rPr lang="en-US" dirty="0" smtClean="0"/>
              <a:t>Specially Designed Instruction can be provided to meet social needs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Social skills instruction is provided at school by </a:t>
            </a:r>
            <a:r>
              <a:rPr lang="en-US" sz="1200" kern="1200" baseline="0" dirty="0" smtClean="0">
                <a:solidFill>
                  <a:schemeClr val="tx1"/>
                </a:solidFill>
                <a:effectLst/>
                <a:latin typeface="+mn-lt"/>
                <a:ea typeface="+mn-ea"/>
                <a:cs typeface="+mn-cs"/>
              </a:rPr>
              <a:t>using video modeling, and facilitating lunch group conversations</a:t>
            </a:r>
            <a:r>
              <a:rPr lang="en-US" dirty="0" smtClean="0"/>
              <a:t>,  then the team needs to figure out how to provide supports virtually to meet the needs.</a:t>
            </a:r>
            <a:endParaRPr lang="en-US" sz="1200" kern="1200" baseline="0" dirty="0" smtClean="0">
              <a:solidFill>
                <a:schemeClr val="tx1"/>
              </a:solidFill>
              <a:effectLst/>
              <a:latin typeface="+mn-lt"/>
              <a:ea typeface="+mn-ea"/>
              <a:cs typeface="+mn-cs"/>
            </a:endParaRP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Some ideas for</a:t>
            </a:r>
            <a:r>
              <a:rPr lang="en-US" sz="1200" kern="1200" dirty="0" smtClean="0">
                <a:solidFill>
                  <a:schemeClr val="tx1"/>
                </a:solidFill>
                <a:effectLst/>
                <a:latin typeface="+mn-lt"/>
                <a:ea typeface="+mn-ea"/>
                <a:cs typeface="+mn-cs"/>
              </a:rPr>
              <a:t> possible</a:t>
            </a:r>
            <a:r>
              <a:rPr lang="en-US" sz="1200" kern="1200" baseline="0" dirty="0" smtClean="0">
                <a:solidFill>
                  <a:schemeClr val="tx1"/>
                </a:solidFill>
                <a:effectLst/>
                <a:latin typeface="+mn-lt"/>
                <a:ea typeface="+mn-ea"/>
                <a:cs typeface="+mn-cs"/>
              </a:rPr>
              <a:t> Virtual SDI that might</a:t>
            </a:r>
            <a:r>
              <a:rPr lang="en-US" sz="1200" kern="1200" dirty="0" smtClean="0">
                <a:solidFill>
                  <a:schemeClr val="tx1"/>
                </a:solidFill>
                <a:effectLst/>
                <a:latin typeface="+mn-lt"/>
                <a:ea typeface="+mn-ea"/>
                <a:cs typeface="+mn-cs"/>
              </a:rPr>
              <a:t> meet those needs are</a:t>
            </a:r>
            <a:r>
              <a:rPr lang="en-US" sz="1200" kern="1200" baseline="0" dirty="0" smtClean="0">
                <a:solidFill>
                  <a:schemeClr val="tx1"/>
                </a:solidFill>
                <a:effectLst/>
                <a:latin typeface="+mn-lt"/>
                <a:ea typeface="+mn-ea"/>
                <a:cs typeface="+mn-cs"/>
              </a:rPr>
              <a:t>:  Video modeling could be used at home but may need to be structured and facilitated by a teacher,  and the teacher or SLP could set up and facilitate small group virtual conversations</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D09A0B-8A21-4FFE-B5BE-A87A11FDB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089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Collaborative SDI is about adults working together to support the learning of students</a:t>
            </a:r>
          </a:p>
          <a:p>
            <a:endParaRPr lang="en-US" dirty="0"/>
          </a:p>
          <a:p>
            <a:r>
              <a:rPr lang="en-US" dirty="0" smtClean="0"/>
              <a:t>If an IEP includes scheduled</a:t>
            </a:r>
            <a:r>
              <a:rPr lang="en-US" baseline="0" dirty="0" smtClean="0"/>
              <a:t> opportunities for collaboration with families about their child’s educational services then when learning virtually, that family might need scheduled coaching and support to plan and problem-solve together, especially with the shift to virtual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As familie</a:t>
            </a:r>
            <a:r>
              <a:rPr lang="en-US" dirty="0" smtClean="0"/>
              <a:t>s are taking on the role of facilitator of learning, it is even more important for them to have access to </a:t>
            </a:r>
            <a:r>
              <a:rPr lang="en-US" baseline="0" dirty="0" smtClean="0"/>
              <a:t>professional development that is being offered to educators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D09A0B-8A21-4FFE-B5BE-A87A11FDB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359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Supporting students impacted by disabilities in online and blended programs, at first blush, might appear to be a daunting task. There are many technical, legal, logistical, instructional, and educational considerations that need to be made for effective programs and supports to occur. However, for many students impacted by disabilities, the online and blended learning environment might be an opportunity for them to attend to the academics and supports required for educational achievement through targeted educational opportunities, projects, and supports that online or blended learning might offer them.</a:t>
            </a:r>
            <a:endParaRPr lang="en-US" dirty="0"/>
          </a:p>
        </p:txBody>
      </p:sp>
      <p:sp>
        <p:nvSpPr>
          <p:cNvPr id="4" name="Slide Number Placeholder 3"/>
          <p:cNvSpPr>
            <a:spLocks noGrp="1"/>
          </p:cNvSpPr>
          <p:nvPr>
            <p:ph type="sldNum" sz="quarter" idx="10"/>
          </p:nvPr>
        </p:nvSpPr>
        <p:spPr/>
        <p:txBody>
          <a:bodyPr/>
          <a:lstStyle/>
          <a:p>
            <a:fld id="{A1D09A0B-8A21-4FFE-B5BE-A87A11FDBFBA}" type="slidenum">
              <a:rPr lang="en-US" smtClean="0"/>
              <a:t>26</a:t>
            </a:fld>
            <a:endParaRPr lang="en-US"/>
          </a:p>
        </p:txBody>
      </p:sp>
    </p:spTree>
    <p:extLst>
      <p:ext uri="{BB962C8B-B14F-4D97-AF65-F5344CB8AC3E}">
        <p14:creationId xmlns:p14="http://schemas.microsoft.com/office/powerpoint/2010/main" val="104703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JB – read and answer additional questions if time permits</a:t>
            </a:r>
            <a:endParaRPr lang="en-US" dirty="0"/>
          </a:p>
        </p:txBody>
      </p:sp>
      <p:sp>
        <p:nvSpPr>
          <p:cNvPr id="4" name="Slide Number Placeholder 3"/>
          <p:cNvSpPr>
            <a:spLocks noGrp="1"/>
          </p:cNvSpPr>
          <p:nvPr>
            <p:ph type="sldNum" sz="quarter" idx="10"/>
          </p:nvPr>
        </p:nvSpPr>
        <p:spPr/>
        <p:txBody>
          <a:bodyPr/>
          <a:lstStyle/>
          <a:p>
            <a:fld id="{44DC7B78-8857-4ABB-9344-45A134451A65}" type="slidenum">
              <a:rPr lang="en-US" smtClean="0"/>
              <a:t>27</a:t>
            </a:fld>
            <a:endParaRPr lang="en-US"/>
          </a:p>
        </p:txBody>
      </p:sp>
    </p:spTree>
    <p:extLst>
      <p:ext uri="{BB962C8B-B14F-4D97-AF65-F5344CB8AC3E}">
        <p14:creationId xmlns:p14="http://schemas.microsoft.com/office/powerpoint/2010/main" val="1731054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t>
            </a:r>
            <a:r>
              <a:rPr lang="en-US" dirty="0" err="1" smtClean="0"/>
              <a:t>Book</a:t>
            </a:r>
            <a:r>
              <a:rPr lang="en-US" baseline="0" dirty="0" err="1" smtClean="0"/>
              <a:t>share</a:t>
            </a:r>
            <a:r>
              <a:rPr lang="en-US" baseline="0" dirty="0" smtClean="0"/>
              <a:t>, link to Understood.org</a:t>
            </a:r>
            <a:endParaRPr lang="en-US" dirty="0"/>
          </a:p>
        </p:txBody>
      </p:sp>
      <p:sp>
        <p:nvSpPr>
          <p:cNvPr id="4" name="Slide Number Placeholder 3"/>
          <p:cNvSpPr>
            <a:spLocks noGrp="1"/>
          </p:cNvSpPr>
          <p:nvPr>
            <p:ph type="sldNum" sz="quarter" idx="10"/>
          </p:nvPr>
        </p:nvSpPr>
        <p:spPr/>
        <p:txBody>
          <a:bodyPr/>
          <a:lstStyle/>
          <a:p>
            <a:fld id="{A1D09A0B-8A21-4FFE-B5BE-A87A11FDBFBA}" type="slidenum">
              <a:rPr lang="en-US" smtClean="0"/>
              <a:t>28</a:t>
            </a:fld>
            <a:endParaRPr lang="en-US"/>
          </a:p>
        </p:txBody>
      </p:sp>
    </p:spTree>
    <p:extLst>
      <p:ext uri="{BB962C8B-B14F-4D97-AF65-F5344CB8AC3E}">
        <p14:creationId xmlns:p14="http://schemas.microsoft.com/office/powerpoint/2010/main" val="1656321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JB</a:t>
            </a:r>
          </a:p>
          <a:p>
            <a:endParaRPr lang="en-US" dirty="0" smtClean="0"/>
          </a:p>
        </p:txBody>
      </p:sp>
      <p:sp>
        <p:nvSpPr>
          <p:cNvPr id="4" name="Slide Number Placeholder 3"/>
          <p:cNvSpPr>
            <a:spLocks noGrp="1"/>
          </p:cNvSpPr>
          <p:nvPr>
            <p:ph type="sldNum" sz="quarter" idx="10"/>
          </p:nvPr>
        </p:nvSpPr>
        <p:spPr/>
        <p:txBody>
          <a:bodyPr/>
          <a:lstStyle/>
          <a:p>
            <a:fld id="{44DC7B78-8857-4ABB-9344-45A134451A65}" type="slidenum">
              <a:rPr lang="en-US" smtClean="0"/>
              <a:t>30</a:t>
            </a:fld>
            <a:endParaRPr lang="en-US"/>
          </a:p>
        </p:txBody>
      </p:sp>
    </p:spTree>
    <p:extLst>
      <p:ext uri="{BB962C8B-B14F-4D97-AF65-F5344CB8AC3E}">
        <p14:creationId xmlns:p14="http://schemas.microsoft.com/office/powerpoint/2010/main" val="2910841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JB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Our</a:t>
            </a:r>
            <a:r>
              <a:rPr lang="en-US" sz="1800" baseline="0" dirty="0" smtClean="0"/>
              <a:t> objectives today are to share basic information about the definition of specially designed instruction or SDI, provide a framework for thinking about different types of SDI and help families think about which SDIs might need to change in preparation for discussing ideas with the school team. </a:t>
            </a:r>
            <a:endParaRPr lang="en-US" sz="1800" dirty="0" smtClean="0"/>
          </a:p>
          <a:p>
            <a:endParaRPr lang="en-US" dirty="0"/>
          </a:p>
        </p:txBody>
      </p:sp>
      <p:sp>
        <p:nvSpPr>
          <p:cNvPr id="4" name="Slide Number Placeholder 3"/>
          <p:cNvSpPr>
            <a:spLocks noGrp="1"/>
          </p:cNvSpPr>
          <p:nvPr>
            <p:ph type="sldNum" sz="quarter" idx="10"/>
          </p:nvPr>
        </p:nvSpPr>
        <p:spPr/>
        <p:txBody>
          <a:bodyPr/>
          <a:lstStyle/>
          <a:p>
            <a:fld id="{A1D09A0B-8A21-4FFE-B5BE-A87A11FDBFBA}" type="slidenum">
              <a:rPr lang="en-US" smtClean="0"/>
              <a:t>3</a:t>
            </a:fld>
            <a:endParaRPr lang="en-US" dirty="0"/>
          </a:p>
        </p:txBody>
      </p:sp>
    </p:spTree>
    <p:extLst>
      <p:ext uri="{BB962C8B-B14F-4D97-AF65-F5344CB8AC3E}">
        <p14:creationId xmlns:p14="http://schemas.microsoft.com/office/powerpoint/2010/main" val="3602080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DC7B78-8857-4ABB-9344-45A134451A65}" type="slidenum">
              <a:rPr lang="en-US" smtClean="0"/>
              <a:t>31</a:t>
            </a:fld>
            <a:endParaRPr lang="en-US"/>
          </a:p>
        </p:txBody>
      </p:sp>
    </p:spTree>
    <p:extLst>
      <p:ext uri="{BB962C8B-B14F-4D97-AF65-F5344CB8AC3E}">
        <p14:creationId xmlns:p14="http://schemas.microsoft.com/office/powerpoint/2010/main" val="62460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JB</a:t>
            </a:r>
            <a:endParaRPr lang="en-US" dirty="0"/>
          </a:p>
        </p:txBody>
      </p:sp>
      <p:sp>
        <p:nvSpPr>
          <p:cNvPr id="4" name="Slide Number Placeholder 3"/>
          <p:cNvSpPr>
            <a:spLocks noGrp="1"/>
          </p:cNvSpPr>
          <p:nvPr>
            <p:ph type="sldNum" sz="quarter" idx="10"/>
          </p:nvPr>
        </p:nvSpPr>
        <p:spPr/>
        <p:txBody>
          <a:bodyPr/>
          <a:lstStyle/>
          <a:p>
            <a:fld id="{CAF013D6-A75D-446D-98A2-179AA79F03BB}" type="slidenum">
              <a:rPr lang="en-US" smtClean="0"/>
              <a:t>4</a:t>
            </a:fld>
            <a:endParaRPr lang="en-US"/>
          </a:p>
        </p:txBody>
      </p:sp>
    </p:spTree>
    <p:extLst>
      <p:ext uri="{BB962C8B-B14F-4D97-AF65-F5344CB8AC3E}">
        <p14:creationId xmlns:p14="http://schemas.microsoft.com/office/powerpoint/2010/main" val="406461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81526"/>
          </a:xfrm>
        </p:spPr>
        <p:txBody>
          <a:bodyPr>
            <a:normAutofit fontScale="70000" lnSpcReduction="20000"/>
          </a:bodyPr>
          <a:lstStyle/>
          <a:p>
            <a:r>
              <a:rPr lang="en-US" sz="2000" b="1" dirty="0" smtClean="0"/>
              <a:t>Cindy</a:t>
            </a:r>
          </a:p>
          <a:p>
            <a:endParaRPr lang="en-US" sz="2000" dirty="0" smtClean="0"/>
          </a:p>
          <a:p>
            <a:r>
              <a:rPr lang="en-US" sz="2000" dirty="0" smtClean="0"/>
              <a:t>Enrichment or Planned Instruction—which is it?</a:t>
            </a:r>
          </a:p>
          <a:p>
            <a:r>
              <a:rPr lang="en-US" sz="2000" dirty="0" smtClean="0"/>
              <a:t>Enrichment</a:t>
            </a:r>
            <a:r>
              <a:rPr lang="en-US" sz="2000" baseline="0" dirty="0" smtClean="0"/>
              <a:t> is work to stay engaged, it is work that is already learned.</a:t>
            </a:r>
          </a:p>
          <a:p>
            <a:r>
              <a:rPr lang="en-US" sz="2000" baseline="0" dirty="0" smtClean="0"/>
              <a:t>Planned Instruction is new learning.  New concepts must be taught by a certified teacher.  If you don’t know what your school is providing now, ask that question. </a:t>
            </a:r>
          </a:p>
          <a:p>
            <a:r>
              <a:rPr lang="en-US" sz="2000" baseline="0" dirty="0" smtClean="0"/>
              <a:t>Your district should have developed</a:t>
            </a:r>
            <a:r>
              <a:rPr lang="en-US" sz="2000" dirty="0" smtClean="0"/>
              <a:t> a “Continuity of Learning” plan which is a public document and should be on your SD website.</a:t>
            </a:r>
            <a:endParaRPr lang="en-US" sz="2000" baseline="0" dirty="0" smtClean="0"/>
          </a:p>
          <a:p>
            <a:r>
              <a:rPr lang="en-US" sz="2000" baseline="0" dirty="0" smtClean="0"/>
              <a:t>Your job is anything from providing work space to helping with assignments or anything in between. It is about making the instruction work and troubleshoot with the school any problems your child might have learning the material.  This might vary according to the needs of your child.</a:t>
            </a:r>
          </a:p>
          <a:p>
            <a:r>
              <a:rPr lang="en-US" sz="2000" baseline="0" dirty="0" smtClean="0"/>
              <a:t>Again, these are unprecedented times, if you find that it is impossible for your child to work virtually—that is ok.  This is not a learning style for every child. Make sure to document with the school that you have tried distance learning, but it is not working for your child.  Have an IEP meeting to discuss the issue.</a:t>
            </a:r>
          </a:p>
          <a:p>
            <a:r>
              <a:rPr lang="en-US" sz="2000" baseline="0" dirty="0" smtClean="0"/>
              <a:t>Good faith effort--</a:t>
            </a:r>
          </a:p>
          <a:p>
            <a:r>
              <a:rPr lang="en-US" sz="2000" baseline="0" dirty="0" smtClean="0"/>
              <a:t>In doing this, you will help ensure your child will receive the education they need, possibly compensatory education (make-up education), for what your child missed during this time.</a:t>
            </a:r>
          </a:p>
          <a:p>
            <a:endParaRPr lang="en-US" sz="2000" dirty="0"/>
          </a:p>
          <a:p>
            <a:r>
              <a:rPr lang="en-US" sz="2000" b="1" dirty="0" smtClean="0"/>
              <a:t>POLL – Enrichment, Instruction, both, neither, not sure</a:t>
            </a:r>
            <a:endParaRPr lang="en-US" sz="2000" b="1" dirty="0"/>
          </a:p>
        </p:txBody>
      </p:sp>
      <p:sp>
        <p:nvSpPr>
          <p:cNvPr id="4" name="Slide Number Placeholder 3"/>
          <p:cNvSpPr>
            <a:spLocks noGrp="1"/>
          </p:cNvSpPr>
          <p:nvPr>
            <p:ph type="sldNum" sz="quarter" idx="10"/>
          </p:nvPr>
        </p:nvSpPr>
        <p:spPr/>
        <p:txBody>
          <a:bodyPr/>
          <a:lstStyle/>
          <a:p>
            <a:fld id="{A1D09A0B-8A21-4FFE-B5BE-A87A11FDBFBA}" type="slidenum">
              <a:rPr lang="en-US" smtClean="0"/>
              <a:t>5</a:t>
            </a:fld>
            <a:endParaRPr lang="en-US" dirty="0"/>
          </a:p>
        </p:txBody>
      </p:sp>
    </p:spTree>
    <p:extLst>
      <p:ext uri="{BB962C8B-B14F-4D97-AF65-F5344CB8AC3E}">
        <p14:creationId xmlns:p14="http://schemas.microsoft.com/office/powerpoint/2010/main" val="253549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Cindy</a:t>
            </a:r>
          </a:p>
          <a:p>
            <a:endParaRPr lang="en-US" dirty="0" smtClean="0"/>
          </a:p>
          <a:p>
            <a:r>
              <a:rPr lang="en-US" dirty="0" smtClean="0"/>
              <a:t>IDEA</a:t>
            </a:r>
            <a:r>
              <a:rPr lang="en-US" baseline="0" dirty="0" smtClean="0"/>
              <a:t> is federal law that every state MUST follow.  </a:t>
            </a:r>
            <a:endParaRPr lang="en-US" dirty="0"/>
          </a:p>
        </p:txBody>
      </p:sp>
      <p:sp>
        <p:nvSpPr>
          <p:cNvPr id="4" name="Slide Number Placeholder 3"/>
          <p:cNvSpPr>
            <a:spLocks noGrp="1"/>
          </p:cNvSpPr>
          <p:nvPr>
            <p:ph type="sldNum" sz="quarter" idx="10"/>
          </p:nvPr>
        </p:nvSpPr>
        <p:spPr/>
        <p:txBody>
          <a:bodyPr/>
          <a:lstStyle/>
          <a:p>
            <a:fld id="{A1D09A0B-8A21-4FFE-B5BE-A87A11FDBFBA}" type="slidenum">
              <a:rPr lang="en-US" smtClean="0"/>
              <a:t>6</a:t>
            </a:fld>
            <a:endParaRPr lang="en-US" dirty="0"/>
          </a:p>
        </p:txBody>
      </p:sp>
    </p:spTree>
    <p:extLst>
      <p:ext uri="{BB962C8B-B14F-4D97-AF65-F5344CB8AC3E}">
        <p14:creationId xmlns:p14="http://schemas.microsoft.com/office/powerpoint/2010/main" val="282177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Cindy</a:t>
            </a:r>
          </a:p>
          <a:p>
            <a:endParaRPr lang="en-US" sz="1600" dirty="0" smtClean="0"/>
          </a:p>
          <a:p>
            <a:r>
              <a:rPr lang="en-US" sz="1600" dirty="0" smtClean="0"/>
              <a:t>The goals and SDI are the most important</a:t>
            </a:r>
            <a:r>
              <a:rPr lang="en-US" sz="1600" baseline="0" dirty="0" smtClean="0"/>
              <a:t> parts of the IEP right now.  These are the areas that will potentially change the most during the current situation. </a:t>
            </a:r>
          </a:p>
          <a:p>
            <a:endParaRPr lang="en-US" sz="1600" baseline="0" dirty="0" smtClean="0"/>
          </a:p>
          <a:p>
            <a:r>
              <a:rPr lang="en-US" sz="1600" baseline="0" dirty="0" smtClean="0"/>
              <a:t>Progress Monitoring is the data that is collected *by the school* to determine the progress the child is making towards their goal</a:t>
            </a:r>
          </a:p>
          <a:p>
            <a:endParaRPr lang="en-US" sz="1600" baseline="0" dirty="0" smtClean="0"/>
          </a:p>
          <a:p>
            <a:r>
              <a:rPr lang="en-US" sz="1600" dirty="0" smtClean="0"/>
              <a:t>SDI supports the child while learning and helps make progress towards their goals.  We will address this in more depth throughout this webinar.</a:t>
            </a:r>
          </a:p>
          <a:p>
            <a:endParaRPr lang="en-US" sz="1600" dirty="0" smtClean="0"/>
          </a:p>
          <a:p>
            <a:r>
              <a:rPr lang="en-US" sz="1600" dirty="0" smtClean="0"/>
              <a:t>Prior</a:t>
            </a:r>
            <a:r>
              <a:rPr lang="en-US" sz="1600" baseline="0" dirty="0" smtClean="0"/>
              <a:t> Written Notice is the same document as the Notice of Recommended Educational Placement.  At this time, there is NO change in placement for students.  </a:t>
            </a:r>
          </a:p>
          <a:p>
            <a:r>
              <a:rPr lang="en-US" sz="1600" baseline="0" dirty="0" smtClean="0"/>
              <a:t>There is, however, a notice that must be issued by the school regarding the changes that are being made because of the current situation.  There should have been discussion with you—the parent—regarding these changes.  The changes should be individualized to the needs of your child.</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A1D09A0B-8A21-4FFE-B5BE-A87A11FDBFBA}" type="slidenum">
              <a:rPr lang="en-US" smtClean="0"/>
              <a:t>7</a:t>
            </a:fld>
            <a:endParaRPr lang="en-US" dirty="0"/>
          </a:p>
        </p:txBody>
      </p:sp>
    </p:spTree>
    <p:extLst>
      <p:ext uri="{BB962C8B-B14F-4D97-AF65-F5344CB8AC3E}">
        <p14:creationId xmlns:p14="http://schemas.microsoft.com/office/powerpoint/2010/main" val="106635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Cindy</a:t>
            </a:r>
          </a:p>
          <a:p>
            <a:endParaRPr lang="en-US" sz="1800" b="1" dirty="0" smtClean="0"/>
          </a:p>
          <a:p>
            <a:r>
              <a:rPr lang="en-US" sz="1800" b="1" dirty="0" smtClean="0"/>
              <a:t>We are trying</a:t>
            </a:r>
            <a:r>
              <a:rPr lang="en-US" sz="1800" b="1" baseline="0" dirty="0" smtClean="0"/>
              <a:t> to be sure children are getting what they need at this time</a:t>
            </a:r>
          </a:p>
          <a:p>
            <a:endParaRPr lang="en-US" sz="1800" b="1" baseline="0" dirty="0" smtClean="0"/>
          </a:p>
          <a:p>
            <a:r>
              <a:rPr lang="en-US" sz="1800" b="1" i="1" baseline="0" dirty="0" smtClean="0"/>
              <a:t>Review points on slide</a:t>
            </a:r>
            <a:endParaRPr lang="en-US" sz="1800" b="1" i="1" dirty="0" smtClean="0"/>
          </a:p>
          <a:p>
            <a:endParaRPr lang="en-US" sz="1800" dirty="0" smtClean="0"/>
          </a:p>
          <a:p>
            <a:r>
              <a:rPr lang="en-US" sz="1800" dirty="0" smtClean="0"/>
              <a:t>In </a:t>
            </a:r>
            <a:r>
              <a:rPr lang="en-US" sz="1800" dirty="0"/>
              <a:t>addition, teams may need to go “back to the drawing board” if their first ideas </a:t>
            </a:r>
            <a:r>
              <a:rPr lang="en-US" sz="1800" dirty="0" smtClean="0"/>
              <a:t>don’t work </a:t>
            </a:r>
            <a:r>
              <a:rPr lang="en-US" sz="1800" dirty="0"/>
              <a:t>for the student or the family. </a:t>
            </a:r>
          </a:p>
          <a:p>
            <a:endParaRPr lang="en-US" dirty="0"/>
          </a:p>
        </p:txBody>
      </p:sp>
      <p:sp>
        <p:nvSpPr>
          <p:cNvPr id="4" name="Slide Number Placeholder 3"/>
          <p:cNvSpPr>
            <a:spLocks noGrp="1"/>
          </p:cNvSpPr>
          <p:nvPr>
            <p:ph type="sldNum" sz="quarter" idx="10"/>
          </p:nvPr>
        </p:nvSpPr>
        <p:spPr/>
        <p:txBody>
          <a:bodyPr/>
          <a:lstStyle/>
          <a:p>
            <a:fld id="{A1D09A0B-8A21-4FFE-B5BE-A87A11FDBFBA}" type="slidenum">
              <a:rPr lang="en-US" smtClean="0"/>
              <a:t>8</a:t>
            </a:fld>
            <a:endParaRPr lang="en-US" dirty="0"/>
          </a:p>
        </p:txBody>
      </p:sp>
    </p:spTree>
    <p:extLst>
      <p:ext uri="{BB962C8B-B14F-4D97-AF65-F5344CB8AC3E}">
        <p14:creationId xmlns:p14="http://schemas.microsoft.com/office/powerpoint/2010/main" val="156628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JB</a:t>
            </a:r>
          </a:p>
          <a:p>
            <a:r>
              <a:rPr lang="en-US" dirty="0" smtClean="0"/>
              <a:t>There are several</a:t>
            </a:r>
            <a:r>
              <a:rPr lang="en-US" baseline="0" dirty="0" smtClean="0"/>
              <a:t> factors to consider in developing SDI for a student.  </a:t>
            </a:r>
            <a:r>
              <a:rPr lang="en-US" dirty="0" smtClean="0"/>
              <a:t>As long as it is listed in the IEP, it must be provided.</a:t>
            </a:r>
          </a:p>
          <a:p>
            <a:endParaRPr lang="en-US" dirty="0" smtClean="0"/>
          </a:p>
          <a:p>
            <a:r>
              <a:rPr lang="en-US" dirty="0" smtClean="0"/>
              <a:t>Annotated</a:t>
            </a:r>
            <a:r>
              <a:rPr lang="en-US" baseline="0" dirty="0" smtClean="0"/>
              <a:t> means “with notes”  - Entire annotated IEP is on </a:t>
            </a:r>
            <a:r>
              <a:rPr lang="en-US" baseline="0" dirty="0" err="1" smtClean="0"/>
              <a:t>PaTTAN</a:t>
            </a:r>
            <a:r>
              <a:rPr lang="en-US" baseline="0" dirty="0" smtClean="0"/>
              <a:t> website</a:t>
            </a:r>
            <a:endParaRPr lang="en-US" dirty="0" smtClean="0"/>
          </a:p>
          <a:p>
            <a:endParaRPr lang="en-US" dirty="0" smtClean="0"/>
          </a:p>
          <a:p>
            <a:r>
              <a:rPr lang="en-US" dirty="0" smtClean="0"/>
              <a:t>NOTE: Do not be overly concerned about the category of the items you write into this section (e.g. does this service/activity fall under the category of</a:t>
            </a:r>
          </a:p>
          <a:p>
            <a:r>
              <a:rPr lang="en-US" dirty="0" smtClean="0"/>
              <a:t>SDI, modifications, or supplementary aids and services?).</a:t>
            </a:r>
          </a:p>
          <a:p>
            <a:endParaRPr lang="en-US" dirty="0" smtClean="0"/>
          </a:p>
          <a:p>
            <a:r>
              <a:rPr lang="en-US" dirty="0" smtClean="0"/>
              <a:t> Instead, include what the student needs and write it in where you believe is the most</a:t>
            </a:r>
          </a:p>
          <a:p>
            <a:r>
              <a:rPr lang="en-US" dirty="0" smtClean="0"/>
              <a:t>appropriate location. </a:t>
            </a:r>
            <a:endParaRPr lang="en-US" dirty="0"/>
          </a:p>
        </p:txBody>
      </p:sp>
      <p:sp>
        <p:nvSpPr>
          <p:cNvPr id="4" name="Slide Number Placeholder 3"/>
          <p:cNvSpPr>
            <a:spLocks noGrp="1"/>
          </p:cNvSpPr>
          <p:nvPr>
            <p:ph type="sldNum" sz="quarter" idx="10"/>
          </p:nvPr>
        </p:nvSpPr>
        <p:spPr/>
        <p:txBody>
          <a:bodyPr/>
          <a:lstStyle/>
          <a:p>
            <a:fld id="{A1D09A0B-8A21-4FFE-B5BE-A87A11FDBFBA}" type="slidenum">
              <a:rPr lang="en-US" smtClean="0"/>
              <a:t>9</a:t>
            </a:fld>
            <a:endParaRPr lang="en-US" dirty="0"/>
          </a:p>
        </p:txBody>
      </p:sp>
    </p:spTree>
    <p:extLst>
      <p:ext uri="{BB962C8B-B14F-4D97-AF65-F5344CB8AC3E}">
        <p14:creationId xmlns:p14="http://schemas.microsoft.com/office/powerpoint/2010/main" val="2220725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lgn="ctr">
              <a:defRPr cap="all" baseline="0"/>
            </a:lvl1pPr>
          </a:lstStyle>
          <a:p>
            <a:r>
              <a:rPr kumimoji="0" lang="en-US" smtClean="0"/>
              <a:t>Click to edit Master title style</a:t>
            </a:r>
            <a:endParaRPr kumimoji="0" lang="en-US" dirty="0"/>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Parent Education &amp; Advocacy Leadership Center</a:t>
            </a:r>
            <a:endParaRPr kumimoji="0" lang="en-US" dirty="0"/>
          </a:p>
        </p:txBody>
      </p:sp>
      <p:pic>
        <p:nvPicPr>
          <p:cNvPr id="4" name="Picture 3" descr="PealCenter_tealpurplogo (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912" y="487086"/>
            <a:ext cx="2099656" cy="13717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a:xfrm>
            <a:off x="6553200" y="6248402"/>
            <a:ext cx="2209800" cy="365125"/>
          </a:xfrm>
        </p:spPr>
        <p:txBody>
          <a:bodyPr/>
          <a:lstStyle/>
          <a:p>
            <a:fld id="{C32D584E-3D2D-410D-8B2D-3366EF928C21}" type="datetime1">
              <a:rPr lang="en-US" smtClean="0"/>
              <a:t>4/16/2020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r>
              <a:rPr lang="en-US" smtClean="0"/>
              <a:t>Parent Education &amp; Advocacy Leadership Center</a:t>
            </a: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467D83-C3A3-43D4-B541-19984C8A9344}" type="datetime1">
              <a:rPr lang="en-US" smtClean="0"/>
              <a:t>4/16/2020</a:t>
            </a:fld>
            <a:endParaRPr lang="en-US" dirty="0"/>
          </a:p>
        </p:txBody>
      </p:sp>
      <p:sp>
        <p:nvSpPr>
          <p:cNvPr id="4" name="Footer Placeholder 3"/>
          <p:cNvSpPr>
            <a:spLocks noGrp="1"/>
          </p:cNvSpPr>
          <p:nvPr>
            <p:ph type="ftr" sz="quarter" idx="11"/>
          </p:nvPr>
        </p:nvSpPr>
        <p:spPr/>
        <p:txBody>
          <a:bodyPr/>
          <a:lstStyle/>
          <a:p>
            <a:r>
              <a:rPr lang="en-US" smtClean="0"/>
              <a:t>Parent Education &amp; Advocacy Leadership Center</a:t>
            </a:r>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129055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F32779A7-E6D1-47BB-9EF3-A30AD1492F9C}" type="datetime1">
              <a:rPr lang="en-US" smtClean="0"/>
              <a:t>4/16/2020</a:t>
            </a:fld>
            <a:endParaRPr lang="en-US" dirty="0"/>
          </a:p>
        </p:txBody>
      </p:sp>
      <p:sp>
        <p:nvSpPr>
          <p:cNvPr id="5" name="Footer Placeholder 4"/>
          <p:cNvSpPr>
            <a:spLocks noGrp="1"/>
          </p:cNvSpPr>
          <p:nvPr>
            <p:ph type="ftr" sz="quarter" idx="11"/>
          </p:nvPr>
        </p:nvSpPr>
        <p:spPr/>
        <p:txBody>
          <a:bodyPr/>
          <a:lstStyle/>
          <a:p>
            <a:r>
              <a:rPr lang="en-US" smtClean="0"/>
              <a:t>Parent Education &amp; Advocacy Leadership Center</a:t>
            </a:r>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3D4B611D-EDF5-41A9-B281-B5145F363D2D}" type="datetime1">
              <a:rPr lang="en-US" smtClean="0"/>
              <a:t>4/16/2020</a:t>
            </a:fld>
            <a:endParaRPr lang="en-US"/>
          </a:p>
        </p:txBody>
      </p:sp>
      <p:sp>
        <p:nvSpPr>
          <p:cNvPr id="14" name="Footer Placeholder 13"/>
          <p:cNvSpPr>
            <a:spLocks noGrp="1"/>
          </p:cNvSpPr>
          <p:nvPr>
            <p:ph type="ftr" sz="quarter" idx="12"/>
          </p:nvPr>
        </p:nvSpPr>
        <p:spPr/>
        <p:txBody>
          <a:bodyPr/>
          <a:lstStyle/>
          <a:p>
            <a:r>
              <a:rPr lang="en-US" smtClean="0"/>
              <a:t>Parent Education &amp; Advocacy Leadership Center</a:t>
            </a:r>
            <a:endParaRPr lang="en-US" dirty="0"/>
          </a:p>
        </p:txBody>
      </p:sp>
      <p:pic>
        <p:nvPicPr>
          <p:cNvPr id="6" name="Picture 5" descr="PealCenter_tealpurplogo (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98" y="1749354"/>
            <a:ext cx="1117869" cy="73034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C8B51B92-725C-4D39-9562-CB582032B9B5}" type="datetime1">
              <a:rPr lang="en-US" smtClean="0"/>
              <a:t>4/16/2020</a:t>
            </a:fld>
            <a:endParaRPr lang="en-US"/>
          </a:p>
        </p:txBody>
      </p:sp>
      <p:sp>
        <p:nvSpPr>
          <p:cNvPr id="12" name="Footer Placeholder 11"/>
          <p:cNvSpPr>
            <a:spLocks noGrp="1"/>
          </p:cNvSpPr>
          <p:nvPr>
            <p:ph type="ftr" sz="quarter" idx="17"/>
          </p:nvPr>
        </p:nvSpPr>
        <p:spPr/>
        <p:txBody>
          <a:bodyPr rtlCol="0"/>
          <a:lstStyle/>
          <a:p>
            <a:r>
              <a:rPr kumimoji="0" lang="en-US" smtClean="0"/>
              <a:t>Parent Education &amp; Advocacy Leadership Center</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CEB97AA0-8BD3-4DF2-A0A8-13AF6563DD26}" type="datetime1">
              <a:rPr lang="en-US" smtClean="0"/>
              <a:t>4/16/2020</a:t>
            </a:fld>
            <a:endParaRPr lang="en-US"/>
          </a:p>
        </p:txBody>
      </p:sp>
      <p:sp>
        <p:nvSpPr>
          <p:cNvPr id="14" name="Footer Placeholder 13"/>
          <p:cNvSpPr>
            <a:spLocks noGrp="1"/>
          </p:cNvSpPr>
          <p:nvPr>
            <p:ph type="ftr" sz="quarter" idx="17"/>
          </p:nvPr>
        </p:nvSpPr>
        <p:spPr/>
        <p:txBody>
          <a:bodyPr rtlCol="0"/>
          <a:lstStyle/>
          <a:p>
            <a:r>
              <a:rPr lang="en-US" smtClean="0"/>
              <a:t>Parent Education &amp; Advocacy Leadership Center</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3E0E5B"/>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5"/>
          </a:solidFill>
        </p:spPr>
        <p:txBody>
          <a:bodyPr rtlCol="0" anchor="ctr"/>
          <a:lstStyle>
            <a:lvl1pPr marL="0" indent="0">
              <a:buFontTx/>
              <a:buNone/>
              <a:defRPr sz="2000" b="1">
                <a:solidFill>
                  <a:srgbClr val="3E0E5B"/>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7EF91666-17EE-4961-8447-F046C306C76C}" type="datetime1">
              <a:rPr lang="en-US" smtClean="0"/>
              <a:t>4/16/2020</a:t>
            </a:fld>
            <a:endParaRPr lang="en-US"/>
          </a:p>
        </p:txBody>
      </p:sp>
      <p:sp>
        <p:nvSpPr>
          <p:cNvPr id="4" name="Footer Placeholder 3"/>
          <p:cNvSpPr>
            <a:spLocks noGrp="1"/>
          </p:cNvSpPr>
          <p:nvPr>
            <p:ph type="ftr" sz="quarter" idx="11"/>
          </p:nvPr>
        </p:nvSpPr>
        <p:spPr/>
        <p:txBody>
          <a:bodyPr/>
          <a:lstStyle/>
          <a:p>
            <a:r>
              <a:rPr kumimoji="0" lang="en-US" smtClean="0"/>
              <a:t>Parent Education &amp; Advocacy Leadership Center</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6F6344A9-69F6-4F96-ACA5-0705A6B38AE0}" type="datetime1">
              <a:rPr lang="en-US" smtClean="0"/>
              <a:t>4/16/2020</a:t>
            </a:fld>
            <a:endParaRPr lang="en-US"/>
          </a:p>
        </p:txBody>
      </p:sp>
      <p:sp>
        <p:nvSpPr>
          <p:cNvPr id="6" name="Footer Placeholder 5"/>
          <p:cNvSpPr>
            <a:spLocks noGrp="1"/>
          </p:cNvSpPr>
          <p:nvPr>
            <p:ph type="ftr" sz="quarter" idx="11"/>
          </p:nvPr>
        </p:nvSpPr>
        <p:spPr/>
        <p:txBody>
          <a:bodyPr/>
          <a:lstStyle/>
          <a:p>
            <a:r>
              <a:rPr lang="en-US" smtClean="0"/>
              <a:t>Parent Education &amp; Advocacy Leadership Center</a:t>
            </a:r>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rgbClr val="3E0E5B"/>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66894E0-5440-4DC3-A890-470C5A1F53F6}" type="datetime1">
              <a:rPr lang="en-US" smtClean="0"/>
              <a:t>4/16/2020</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kumimoji="0" lang="en-US" smtClean="0"/>
              <a:t>Parent Education &amp; Advocacy Leadership Center</a:t>
            </a:r>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pPr eaLnBrk="1" latinLnBrk="0" hangingPunct="1"/>
            <a:fld id="{A0C9DE30-40FF-4A91-9196-3672911B5F6C}" type="datetime1">
              <a:rPr lang="en-US" smtClean="0"/>
              <a:t>4/16/2020</a:t>
            </a:fld>
            <a:endParaRPr lang="en-US"/>
          </a:p>
        </p:txBody>
      </p:sp>
      <p:sp>
        <p:nvSpPr>
          <p:cNvPr id="5" name="Footer Placeholder 4"/>
          <p:cNvSpPr>
            <a:spLocks noGrp="1"/>
          </p:cNvSpPr>
          <p:nvPr>
            <p:ph type="ftr" sz="quarter" idx="11"/>
          </p:nvPr>
        </p:nvSpPr>
        <p:spPr/>
        <p:txBody>
          <a:bodyPr/>
          <a:lstStyle/>
          <a:p>
            <a:r>
              <a:rPr lang="en-US" smtClean="0"/>
              <a:t>Parent Education &amp; Advocacy Leadership Center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ctr" eaLnBrk="1" latinLnBrk="0" hangingPunct="1">
              <a:defRPr kumimoji="0" sz="1400">
                <a:solidFill>
                  <a:srgbClr val="3E0E5B"/>
                </a:solidFill>
              </a:defRPr>
            </a:lvl1pPr>
          </a:lstStyle>
          <a:p>
            <a:fld id="{779505F2-E096-42F2-8387-7ECFFE8480FF}" type="datetime1">
              <a:rPr lang="en-US" smtClean="0"/>
              <a:t>4/16/2020</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rgbClr val="3E0E5B"/>
                </a:solidFill>
              </a:defRPr>
            </a:lvl1pPr>
          </a:lstStyle>
          <a:p>
            <a:r>
              <a:rPr lang="en-US" dirty="0" smtClean="0"/>
              <a:t>Parent Education &amp; Advocacy Leadership Center</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l" rtl="0" eaLnBrk="1" latinLnBrk="0" hangingPunct="1">
        <a:spcBef>
          <a:spcPct val="0"/>
        </a:spcBef>
        <a:buNone/>
        <a:defRPr kumimoji="0" sz="4400" kern="1200">
          <a:solidFill>
            <a:schemeClr val="accent1"/>
          </a:solidFill>
          <a:latin typeface="+mj-lt"/>
          <a:ea typeface="+mj-ea"/>
          <a:cs typeface="+mj-cs"/>
        </a:defRPr>
      </a:lvl1pPr>
    </p:titleStyle>
    <p:bodyStyle>
      <a:lvl1pPr marL="320040" indent="-320040" algn="l" rtl="0" eaLnBrk="1" latinLnBrk="0" hangingPunct="1">
        <a:spcBef>
          <a:spcPts val="700"/>
        </a:spcBef>
        <a:buClrTx/>
        <a:buSzPct val="60000"/>
        <a:buFont typeface="Arial"/>
        <a:buChar char="•"/>
        <a:defRPr kumimoji="0" sz="2900" kern="1200">
          <a:solidFill>
            <a:schemeClr val="accent1"/>
          </a:solidFill>
          <a:latin typeface="+mn-lt"/>
          <a:ea typeface="+mn-ea"/>
          <a:cs typeface="+mn-cs"/>
        </a:defRPr>
      </a:lvl1pPr>
      <a:lvl2pPr marL="640080" indent="-274320" algn="l" rtl="0" eaLnBrk="1" latinLnBrk="0" hangingPunct="1">
        <a:spcBef>
          <a:spcPts val="550"/>
        </a:spcBef>
        <a:buClrTx/>
        <a:buSzPct val="70000"/>
        <a:buFont typeface="Arial"/>
        <a:buChar char="•"/>
        <a:defRPr kumimoji="0" sz="2600" kern="1200">
          <a:solidFill>
            <a:schemeClr val="accent1"/>
          </a:solidFill>
          <a:latin typeface="+mn-lt"/>
          <a:ea typeface="+mn-ea"/>
          <a:cs typeface="+mn-cs"/>
        </a:defRPr>
      </a:lvl2pPr>
      <a:lvl3pPr marL="914400" indent="-228600" algn="l" rtl="0" eaLnBrk="1" latinLnBrk="0" hangingPunct="1">
        <a:spcBef>
          <a:spcPts val="500"/>
        </a:spcBef>
        <a:buClrTx/>
        <a:buSzPct val="75000"/>
        <a:buFont typeface="Arial"/>
        <a:buChar char="•"/>
        <a:defRPr kumimoji="0" sz="2300" kern="1200">
          <a:solidFill>
            <a:schemeClr val="accent1"/>
          </a:solidFill>
          <a:latin typeface="+mn-lt"/>
          <a:ea typeface="+mn-ea"/>
          <a:cs typeface="+mn-cs"/>
        </a:defRPr>
      </a:lvl3pPr>
      <a:lvl4pPr marL="1371600" indent="-228600" algn="l" rtl="0" eaLnBrk="1" latinLnBrk="0" hangingPunct="1">
        <a:spcBef>
          <a:spcPts val="400"/>
        </a:spcBef>
        <a:buClrTx/>
        <a:buSzPct val="75000"/>
        <a:buFont typeface="Arial"/>
        <a:buChar char="•"/>
        <a:defRPr kumimoji="0" sz="2000" kern="1200">
          <a:solidFill>
            <a:schemeClr val="accent1"/>
          </a:solidFill>
          <a:latin typeface="+mn-lt"/>
          <a:ea typeface="+mn-ea"/>
          <a:cs typeface="+mn-cs"/>
        </a:defRPr>
      </a:lvl4pPr>
      <a:lvl5pPr marL="1828800" indent="-228600" algn="l" rtl="0" eaLnBrk="1" latinLnBrk="0" hangingPunct="1">
        <a:spcBef>
          <a:spcPts val="400"/>
        </a:spcBef>
        <a:buClrTx/>
        <a:buSzPct val="65000"/>
        <a:buFont typeface="Arial"/>
        <a:buChar char="•"/>
        <a:defRPr kumimoji="0" sz="2000" kern="1200">
          <a:solidFill>
            <a:schemeClr val="accen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mvlri.org/research/publications/supporting-students-with-disabilities-in-k-12-online-and-blended-learni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understood.org/en/learning-thinking-differences/treatments-approaches/educational-strategies/the-difference-between-accommodations-and-modifications?_ul=1*l84h49*domain_userid*YW1wLTZFNC1VZmhLbjhwa3gxYXlMLW5zTlE"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www.surveymonkey.com/r/PEALwebinareva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bit.ly/PEALPHLPA22"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7.jpg"/><Relationship Id="rId5" Type="http://schemas.openxmlformats.org/officeDocument/2006/relationships/hyperlink" Target="mailto:info@pealcenter.org" TargetMode="External"/><Relationship Id="rId4" Type="http://schemas.openxmlformats.org/officeDocument/2006/relationships/hyperlink" Target="http://www.pealcenter.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ducation.pa.gov/Schools/safeschools/emergencyplanning/COVID-19/Pages/AnswersToFAQs.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38400"/>
            <a:ext cx="8686800" cy="3429000"/>
          </a:xfrm>
        </p:spPr>
        <p:txBody>
          <a:bodyPr>
            <a:normAutofit/>
          </a:bodyPr>
          <a:lstStyle/>
          <a:p>
            <a:pPr algn="r"/>
            <a:r>
              <a:rPr lang="en-US" dirty="0" smtClean="0"/>
              <a:t>Specially </a:t>
            </a:r>
            <a:r>
              <a:rPr lang="en-US" dirty="0"/>
              <a:t>Designed Instruction for Learning at </a:t>
            </a:r>
            <a:r>
              <a:rPr lang="en-US" dirty="0" smtClean="0"/>
              <a:t>Home</a:t>
            </a:r>
            <a:br>
              <a:rPr lang="en-US" dirty="0" smtClean="0"/>
            </a:br>
            <a:r>
              <a:rPr lang="en-US" dirty="0"/>
              <a:t/>
            </a:r>
            <a:br>
              <a:rPr lang="en-US" dirty="0"/>
            </a:br>
            <a:r>
              <a:rPr lang="en-US" sz="3200" dirty="0"/>
              <a:t>April </a:t>
            </a:r>
            <a:r>
              <a:rPr lang="en-US" sz="3200" dirty="0" smtClean="0"/>
              <a:t>16, </a:t>
            </a:r>
            <a:r>
              <a:rPr lang="en-US" sz="3200" dirty="0"/>
              <a:t>2020</a:t>
            </a:r>
            <a:br>
              <a:rPr lang="en-US" sz="3200" dirty="0"/>
            </a:br>
            <a:r>
              <a:rPr lang="en-US" sz="3200" dirty="0"/>
              <a:t>12:00 pm and 7:00 pm</a:t>
            </a:r>
          </a:p>
        </p:txBody>
      </p:sp>
      <p:sp>
        <p:nvSpPr>
          <p:cNvPr id="3" name="Subtitle 2"/>
          <p:cNvSpPr>
            <a:spLocks noGrp="1"/>
          </p:cNvSpPr>
          <p:nvPr>
            <p:ph type="subTitle" idx="1"/>
          </p:nvPr>
        </p:nvSpPr>
        <p:spPr/>
        <p:txBody>
          <a:bodyPr/>
          <a:lstStyle/>
          <a:p>
            <a:endParaRPr lang="en-US" dirty="0"/>
          </a:p>
        </p:txBody>
      </p:sp>
    </p:spTree>
    <p:custDataLst>
      <p:tags r:id="rId1"/>
    </p:custDataLst>
    <p:extLst>
      <p:ext uri="{BB962C8B-B14F-4D97-AF65-F5344CB8AC3E}">
        <p14:creationId xmlns:p14="http://schemas.microsoft.com/office/powerpoint/2010/main" val="2137073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Special Education = </a:t>
            </a:r>
            <a:br>
              <a:rPr lang="en-US" dirty="0" smtClean="0"/>
            </a:br>
            <a:r>
              <a:rPr lang="en-US" dirty="0" smtClean="0"/>
              <a:t>Specially Designed Instruction</a:t>
            </a:r>
            <a:endParaRPr lang="en-US" dirty="0"/>
          </a:p>
        </p:txBody>
      </p:sp>
      <p:pic>
        <p:nvPicPr>
          <p:cNvPr id="4" name="Picture 3"/>
          <p:cNvPicPr>
            <a:picLocks noChangeAspect="1"/>
          </p:cNvPicPr>
          <p:nvPr/>
        </p:nvPicPr>
        <p:blipFill rotWithShape="1">
          <a:blip r:embed="rId3"/>
          <a:srcRect l="5833" t="27037" r="10001" b="19629"/>
          <a:stretch/>
        </p:blipFill>
        <p:spPr>
          <a:xfrm>
            <a:off x="0" y="1905000"/>
            <a:ext cx="9149862" cy="3261337"/>
          </a:xfrm>
          <a:prstGeom prst="rect">
            <a:avLst/>
          </a:prstGeom>
        </p:spPr>
      </p:pic>
    </p:spTree>
    <p:extLst>
      <p:ext uri="{BB962C8B-B14F-4D97-AF65-F5344CB8AC3E}">
        <p14:creationId xmlns:p14="http://schemas.microsoft.com/office/powerpoint/2010/main" val="1177052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Specially Designed Instruction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adapting</a:t>
            </a:r>
            <a:r>
              <a:rPr lang="fr-FR" dirty="0" smtClean="0"/>
              <a:t>…the </a:t>
            </a:r>
            <a:r>
              <a:rPr lang="fr-FR" b="1" dirty="0" smtClean="0"/>
              <a:t>content, </a:t>
            </a:r>
            <a:r>
              <a:rPr lang="en-US" b="1" dirty="0" smtClean="0"/>
              <a:t>methodology</a:t>
            </a:r>
            <a:r>
              <a:rPr lang="fr-FR" b="1" dirty="0" smtClean="0"/>
              <a:t>, or </a:t>
            </a:r>
            <a:r>
              <a:rPr lang="en-US" b="1" dirty="0" smtClean="0"/>
              <a:t>delivery</a:t>
            </a:r>
            <a:r>
              <a:rPr lang="fr-FR" b="1" dirty="0" smtClean="0"/>
              <a:t> </a:t>
            </a:r>
            <a:r>
              <a:rPr lang="fr-FR" dirty="0" smtClean="0"/>
              <a:t>of instruction </a:t>
            </a:r>
          </a:p>
          <a:p>
            <a:r>
              <a:rPr lang="fr-FR" dirty="0" smtClean="0"/>
              <a:t>to address the </a:t>
            </a:r>
            <a:r>
              <a:rPr lang="fr-FR" b="1" dirty="0" smtClean="0"/>
              <a:t>unique needs </a:t>
            </a:r>
            <a:r>
              <a:rPr lang="fr-FR" dirty="0" smtClean="0"/>
              <a:t>of the child </a:t>
            </a:r>
            <a:r>
              <a:rPr lang="fr-FR" b="1" dirty="0" smtClean="0"/>
              <a:t>that result from the child’s disability,</a:t>
            </a:r>
            <a:r>
              <a:rPr lang="fr-FR" dirty="0" smtClean="0"/>
              <a:t> and </a:t>
            </a:r>
          </a:p>
          <a:p>
            <a:r>
              <a:rPr lang="fr-FR" dirty="0" smtClean="0"/>
              <a:t>to ensure </a:t>
            </a:r>
            <a:r>
              <a:rPr lang="fr-FR" b="1" dirty="0" smtClean="0"/>
              <a:t>access</a:t>
            </a:r>
            <a:r>
              <a:rPr lang="fr-FR" dirty="0" smtClean="0"/>
              <a:t> of the child to the general curriculum</a:t>
            </a:r>
          </a:p>
          <a:p>
            <a:endParaRPr lang="fr-FR" dirty="0" smtClean="0"/>
          </a:p>
          <a:p>
            <a:pPr marL="0" indent="0">
              <a:buNone/>
            </a:pPr>
            <a:r>
              <a:rPr lang="fr-FR" dirty="0" smtClean="0"/>
              <a:t>Most SDI falls into two categories: </a:t>
            </a:r>
          </a:p>
          <a:p>
            <a:r>
              <a:rPr lang="fr-FR" dirty="0" smtClean="0"/>
              <a:t>Accommodations - </a:t>
            </a:r>
            <a:r>
              <a:rPr lang="en-US" dirty="0" smtClean="0"/>
              <a:t>Changes </a:t>
            </a:r>
            <a:r>
              <a:rPr lang="en-US" b="1" dirty="0" smtClean="0"/>
              <a:t>how</a:t>
            </a:r>
            <a:r>
              <a:rPr lang="en-US" dirty="0" smtClean="0"/>
              <a:t> the child learns </a:t>
            </a:r>
          </a:p>
          <a:p>
            <a:r>
              <a:rPr lang="fr-FR" dirty="0" smtClean="0"/>
              <a:t>Modifications – Changes in </a:t>
            </a:r>
            <a:r>
              <a:rPr lang="fr-FR" b="1" dirty="0" smtClean="0"/>
              <a:t>what</a:t>
            </a:r>
            <a:r>
              <a:rPr lang="fr-FR" dirty="0" smtClean="0"/>
              <a:t> a student is expected to learn</a:t>
            </a:r>
          </a:p>
          <a:p>
            <a:pPr lvl="1"/>
            <a:r>
              <a:rPr lang="fr-FR" dirty="0" smtClean="0"/>
              <a:t>changes in instructional level, content, and performance criteria</a:t>
            </a:r>
          </a:p>
          <a:p>
            <a:endParaRPr lang="fr-FR" dirty="0" smtClean="0"/>
          </a:p>
          <a:p>
            <a:endParaRPr lang="fr-FR" dirty="0" smtClean="0"/>
          </a:p>
          <a:p>
            <a:endParaRPr lang="fr-FR" dirty="0" smtClean="0"/>
          </a:p>
          <a:p>
            <a:endParaRPr lang="en-US" dirty="0" smtClean="0"/>
          </a:p>
          <a:p>
            <a:endParaRPr lang="en-US" dirty="0"/>
          </a:p>
        </p:txBody>
      </p:sp>
    </p:spTree>
    <p:extLst>
      <p:ext uri="{BB962C8B-B14F-4D97-AF65-F5344CB8AC3E}">
        <p14:creationId xmlns:p14="http://schemas.microsoft.com/office/powerpoint/2010/main" val="1931704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4" name="Text Placeholder 3"/>
          <p:cNvSpPr>
            <a:spLocks noGrp="1"/>
          </p:cNvSpPr>
          <p:nvPr>
            <p:ph type="body" idx="1"/>
          </p:nvPr>
        </p:nvSpPr>
        <p:spPr/>
        <p:txBody>
          <a:bodyPr/>
          <a:lstStyle/>
          <a:p>
            <a:r>
              <a:rPr lang="en-US" sz="2800" dirty="0" smtClean="0"/>
              <a:t>Accommodations		</a:t>
            </a:r>
            <a:endParaRPr lang="en-US" sz="2800" dirty="0"/>
          </a:p>
        </p:txBody>
      </p:sp>
      <p:sp>
        <p:nvSpPr>
          <p:cNvPr id="5" name="Content Placeholder 4"/>
          <p:cNvSpPr>
            <a:spLocks noGrp="1"/>
          </p:cNvSpPr>
          <p:nvPr>
            <p:ph sz="half" idx="2"/>
          </p:nvPr>
        </p:nvSpPr>
        <p:spPr/>
        <p:txBody>
          <a:bodyPr>
            <a:normAutofit fontScale="92500" lnSpcReduction="20000"/>
          </a:bodyPr>
          <a:lstStyle/>
          <a:p>
            <a:r>
              <a:rPr lang="en-US" dirty="0" smtClean="0"/>
              <a:t>Listening to an audio version of a book</a:t>
            </a:r>
          </a:p>
          <a:p>
            <a:r>
              <a:rPr lang="en-US" dirty="0" smtClean="0"/>
              <a:t>Viewing a video about a science concept</a:t>
            </a:r>
          </a:p>
          <a:p>
            <a:r>
              <a:rPr lang="en-US" dirty="0" smtClean="0"/>
              <a:t>Using a keyboard to write</a:t>
            </a:r>
          </a:p>
          <a:p>
            <a:r>
              <a:rPr lang="en-US" dirty="0" smtClean="0"/>
              <a:t>Extra time to complete tests or assignments</a:t>
            </a:r>
          </a:p>
          <a:p>
            <a:r>
              <a:rPr lang="en-US" dirty="0" smtClean="0"/>
              <a:t>Enlarged text</a:t>
            </a:r>
          </a:p>
          <a:p>
            <a:endParaRPr lang="en-US" dirty="0"/>
          </a:p>
        </p:txBody>
      </p:sp>
      <p:sp>
        <p:nvSpPr>
          <p:cNvPr id="6" name="Text Placeholder 5"/>
          <p:cNvSpPr>
            <a:spLocks noGrp="1"/>
          </p:cNvSpPr>
          <p:nvPr>
            <p:ph type="body" sz="quarter" idx="3"/>
          </p:nvPr>
        </p:nvSpPr>
        <p:spPr/>
        <p:txBody>
          <a:bodyPr>
            <a:normAutofit/>
          </a:bodyPr>
          <a:lstStyle/>
          <a:p>
            <a:r>
              <a:rPr lang="en-US" sz="2800" dirty="0" smtClean="0"/>
              <a:t>Modifications</a:t>
            </a:r>
            <a:endParaRPr lang="en-US" sz="2800" dirty="0"/>
          </a:p>
        </p:txBody>
      </p:sp>
      <p:sp>
        <p:nvSpPr>
          <p:cNvPr id="7" name="Content Placeholder 6"/>
          <p:cNvSpPr>
            <a:spLocks noGrp="1"/>
          </p:cNvSpPr>
          <p:nvPr>
            <p:ph sz="quarter" idx="4"/>
          </p:nvPr>
        </p:nvSpPr>
        <p:spPr/>
        <p:txBody>
          <a:bodyPr>
            <a:normAutofit lnSpcReduction="10000"/>
          </a:bodyPr>
          <a:lstStyle/>
          <a:p>
            <a:r>
              <a:rPr lang="en-US" dirty="0" smtClean="0"/>
              <a:t>Complete different homework than peers</a:t>
            </a:r>
          </a:p>
          <a:p>
            <a:r>
              <a:rPr lang="en-US" dirty="0" smtClean="0"/>
              <a:t>Learn only the “big ideas” of a science lesson</a:t>
            </a:r>
          </a:p>
          <a:p>
            <a:r>
              <a:rPr lang="en-US" dirty="0"/>
              <a:t>G</a:t>
            </a:r>
            <a:r>
              <a:rPr lang="en-US" dirty="0" smtClean="0"/>
              <a:t>raded or assessed using a different standard than others</a:t>
            </a:r>
            <a:endParaRPr lang="en-US" dirty="0"/>
          </a:p>
        </p:txBody>
      </p:sp>
    </p:spTree>
    <p:extLst>
      <p:ext uri="{BB962C8B-B14F-4D97-AF65-F5344CB8AC3E}">
        <p14:creationId xmlns:p14="http://schemas.microsoft.com/office/powerpoint/2010/main" val="250147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Access to Instructional Materials</a:t>
            </a:r>
            <a:endParaRPr lang="en-US" dirty="0"/>
          </a:p>
        </p:txBody>
      </p:sp>
      <p:sp>
        <p:nvSpPr>
          <p:cNvPr id="3" name="Content Placeholder 2"/>
          <p:cNvSpPr>
            <a:spLocks noGrp="1"/>
          </p:cNvSpPr>
          <p:nvPr>
            <p:ph idx="1"/>
          </p:nvPr>
        </p:nvSpPr>
        <p:spPr>
          <a:xfrm>
            <a:off x="612648" y="1600200"/>
            <a:ext cx="8153400" cy="5181600"/>
          </a:xfrm>
        </p:spPr>
        <p:txBody>
          <a:bodyPr>
            <a:normAutofit/>
          </a:bodyPr>
          <a:lstStyle/>
          <a:p>
            <a:r>
              <a:rPr lang="en-US" dirty="0" smtClean="0"/>
              <a:t>Access to written materials must be provided to students who have “print disabilities” at the same time as peers receive them</a:t>
            </a:r>
          </a:p>
          <a:p>
            <a:r>
              <a:rPr lang="en-US" dirty="0" smtClean="0"/>
              <a:t>Access can be provided via:</a:t>
            </a:r>
          </a:p>
          <a:p>
            <a:pPr lvl="1"/>
            <a:r>
              <a:rPr lang="en-US" dirty="0"/>
              <a:t>A</a:t>
            </a:r>
            <a:r>
              <a:rPr lang="en-US" dirty="0" smtClean="0"/>
              <a:t>lternate accessible formats (e.g., on a computer with screen reader software)</a:t>
            </a:r>
          </a:p>
          <a:p>
            <a:pPr lvl="1"/>
            <a:r>
              <a:rPr lang="en-US" dirty="0" smtClean="0"/>
              <a:t>Specialized formats (e.g. Braille, audio, large-print, etc.)</a:t>
            </a:r>
          </a:p>
          <a:p>
            <a:pPr lvl="1"/>
            <a:endParaRPr lang="en-US" dirty="0" smtClean="0"/>
          </a:p>
          <a:p>
            <a:endParaRPr lang="en-US" dirty="0"/>
          </a:p>
        </p:txBody>
      </p:sp>
    </p:spTree>
    <p:extLst>
      <p:ext uri="{BB962C8B-B14F-4D97-AF65-F5344CB8AC3E}">
        <p14:creationId xmlns:p14="http://schemas.microsoft.com/office/powerpoint/2010/main" val="39700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Supplementary Aids and Services</a:t>
            </a:r>
            <a:endParaRPr lang="en-US" dirty="0"/>
          </a:p>
        </p:txBody>
      </p:sp>
      <p:sp>
        <p:nvSpPr>
          <p:cNvPr id="3" name="Content Placeholder 2"/>
          <p:cNvSpPr>
            <a:spLocks noGrp="1"/>
          </p:cNvSpPr>
          <p:nvPr>
            <p:ph idx="1"/>
          </p:nvPr>
        </p:nvSpPr>
        <p:spPr>
          <a:xfrm>
            <a:off x="612648" y="1600200"/>
            <a:ext cx="8153400" cy="5029200"/>
          </a:xfrm>
        </p:spPr>
        <p:txBody>
          <a:bodyPr>
            <a:normAutofit lnSpcReduction="10000"/>
          </a:bodyPr>
          <a:lstStyle/>
          <a:p>
            <a:r>
              <a:rPr lang="en-US" dirty="0"/>
              <a:t>A</a:t>
            </a:r>
            <a:r>
              <a:rPr lang="en-US" dirty="0" smtClean="0"/>
              <a:t>ids</a:t>
            </a:r>
            <a:r>
              <a:rPr lang="en-US" dirty="0"/>
              <a:t>, services, and other </a:t>
            </a:r>
            <a:r>
              <a:rPr lang="en-US" dirty="0" smtClean="0"/>
              <a:t>supports </a:t>
            </a:r>
          </a:p>
          <a:p>
            <a:r>
              <a:rPr lang="en-US" dirty="0"/>
              <a:t>P</a:t>
            </a:r>
            <a:r>
              <a:rPr lang="en-US" dirty="0" smtClean="0"/>
              <a:t>rovided </a:t>
            </a:r>
            <a:r>
              <a:rPr lang="en-US" dirty="0"/>
              <a:t>in regular education classes, other education-related settings, and in extracurricular and nonacademic </a:t>
            </a:r>
            <a:r>
              <a:rPr lang="en-US" dirty="0" smtClean="0"/>
              <a:t>settings</a:t>
            </a:r>
          </a:p>
          <a:p>
            <a:r>
              <a:rPr lang="en-US" dirty="0" smtClean="0"/>
              <a:t>To </a:t>
            </a:r>
            <a:r>
              <a:rPr lang="en-US" dirty="0"/>
              <a:t>enable students with disabilities to be educated with nondisabled students to the maximum extent </a:t>
            </a:r>
            <a:r>
              <a:rPr lang="en-US" dirty="0" smtClean="0"/>
              <a:t>appropriate</a:t>
            </a:r>
            <a:endParaRPr lang="en-US" dirty="0"/>
          </a:p>
          <a:p>
            <a:pPr marL="0" indent="0">
              <a:buNone/>
            </a:pPr>
            <a:endParaRPr lang="en-US" dirty="0" smtClean="0"/>
          </a:p>
          <a:p>
            <a:pPr marL="0" indent="0">
              <a:buNone/>
            </a:pPr>
            <a:r>
              <a:rPr lang="en-US" dirty="0" smtClean="0"/>
              <a:t>Purpose is </a:t>
            </a:r>
            <a:r>
              <a:rPr lang="en-US" dirty="0"/>
              <a:t>to support students with disabilities as active participants with nondisabled peers as well as to enable their access to the general curriculum. </a:t>
            </a:r>
          </a:p>
        </p:txBody>
      </p:sp>
    </p:spTree>
    <p:extLst>
      <p:ext uri="{BB962C8B-B14F-4D97-AF65-F5344CB8AC3E}">
        <p14:creationId xmlns:p14="http://schemas.microsoft.com/office/powerpoint/2010/main" val="161859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Supplementary aids and services should be</a:t>
            </a:r>
            <a:r>
              <a:rPr lang="en-US" dirty="0" smtClean="0"/>
              <a:t>:</a:t>
            </a:r>
            <a:endParaRPr lang="en-US" dirty="0"/>
          </a:p>
        </p:txBody>
      </p:sp>
      <p:sp>
        <p:nvSpPr>
          <p:cNvPr id="7" name="Content Placeholder 6"/>
          <p:cNvSpPr>
            <a:spLocks noGrp="1"/>
          </p:cNvSpPr>
          <p:nvPr>
            <p:ph sz="quarter" idx="1"/>
          </p:nvPr>
        </p:nvSpPr>
        <p:spPr/>
        <p:txBody>
          <a:bodyPr/>
          <a:lstStyle/>
          <a:p>
            <a:r>
              <a:rPr lang="en-US" b="1" dirty="0" smtClean="0"/>
              <a:t>Available</a:t>
            </a:r>
            <a:r>
              <a:rPr lang="en-US" dirty="0" smtClean="0"/>
              <a:t> </a:t>
            </a:r>
            <a:r>
              <a:rPr lang="en-US" dirty="0"/>
              <a:t>to all students who need them</a:t>
            </a:r>
          </a:p>
          <a:p>
            <a:r>
              <a:rPr lang="en-US" dirty="0" smtClean="0"/>
              <a:t>Designed </a:t>
            </a:r>
            <a:r>
              <a:rPr lang="en-US" dirty="0"/>
              <a:t>to provide </a:t>
            </a:r>
            <a:r>
              <a:rPr lang="en-US" b="1" dirty="0"/>
              <a:t>meaningful educational benefit</a:t>
            </a:r>
          </a:p>
          <a:p>
            <a:r>
              <a:rPr lang="en-US" dirty="0" smtClean="0"/>
              <a:t>Provided </a:t>
            </a:r>
            <a:r>
              <a:rPr lang="en-US" dirty="0"/>
              <a:t>in a manner that </a:t>
            </a:r>
            <a:r>
              <a:rPr lang="en-US" b="1" dirty="0"/>
              <a:t>avoids stigmatizing students</a:t>
            </a:r>
          </a:p>
          <a:p>
            <a:endParaRPr lang="en-US" dirty="0"/>
          </a:p>
        </p:txBody>
      </p:sp>
    </p:spTree>
    <p:extLst>
      <p:ext uri="{BB962C8B-B14F-4D97-AF65-F5344CB8AC3E}">
        <p14:creationId xmlns:p14="http://schemas.microsoft.com/office/powerpoint/2010/main" val="45214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 to the General Education Curriculum</a:t>
            </a:r>
            <a:endParaRPr lang="en-US" dirty="0"/>
          </a:p>
        </p:txBody>
      </p:sp>
      <p:sp>
        <p:nvSpPr>
          <p:cNvPr id="3" name="Content Placeholder 2"/>
          <p:cNvSpPr>
            <a:spLocks noGrp="1"/>
          </p:cNvSpPr>
          <p:nvPr>
            <p:ph idx="1"/>
          </p:nvPr>
        </p:nvSpPr>
        <p:spPr/>
        <p:txBody>
          <a:bodyPr>
            <a:normAutofit/>
          </a:bodyPr>
          <a:lstStyle/>
          <a:p>
            <a:pPr lvl="0"/>
            <a:r>
              <a:rPr lang="en-US" dirty="0" smtClean="0"/>
              <a:t>Providing students with disabilities the right to the same state, district and school curriculum that is provided to students without disabilities</a:t>
            </a:r>
          </a:p>
          <a:p>
            <a:pPr lvl="0"/>
            <a:r>
              <a:rPr lang="en-US" dirty="0" smtClean="0"/>
              <a:t>Supplementary Aids and Services and SDI help to  ensure successful inclusive education</a:t>
            </a:r>
          </a:p>
          <a:p>
            <a:endParaRPr lang="en-US" dirty="0"/>
          </a:p>
        </p:txBody>
      </p:sp>
    </p:spTree>
    <p:extLst>
      <p:ext uri="{BB962C8B-B14F-4D97-AF65-F5344CB8AC3E}">
        <p14:creationId xmlns:p14="http://schemas.microsoft.com/office/powerpoint/2010/main" val="1370047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Examples of SDI</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02616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SDI</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Environmental/Physical</a:t>
            </a:r>
          </a:p>
          <a:p>
            <a:pPr marL="514350" indent="-514350">
              <a:buFont typeface="+mj-lt"/>
              <a:buAutoNum type="arabicPeriod"/>
            </a:pPr>
            <a:r>
              <a:rPr lang="en-US" dirty="0" smtClean="0"/>
              <a:t>Organizational</a:t>
            </a:r>
          </a:p>
          <a:p>
            <a:pPr marL="514350" indent="-514350">
              <a:buFont typeface="+mj-lt"/>
              <a:buAutoNum type="arabicPeriod"/>
            </a:pPr>
            <a:r>
              <a:rPr lang="en-US" dirty="0" smtClean="0"/>
              <a:t>Testing and Assignments</a:t>
            </a:r>
          </a:p>
          <a:p>
            <a:pPr marL="514350" indent="-514350">
              <a:buFont typeface="+mj-lt"/>
              <a:buAutoNum type="arabicPeriod"/>
            </a:pPr>
            <a:r>
              <a:rPr lang="en-US" dirty="0" smtClean="0"/>
              <a:t>Instructional</a:t>
            </a:r>
          </a:p>
          <a:p>
            <a:pPr marL="514350" indent="-514350">
              <a:buFont typeface="+mj-lt"/>
              <a:buAutoNum type="arabicPeriod"/>
            </a:pPr>
            <a:r>
              <a:rPr lang="en-US" dirty="0" smtClean="0"/>
              <a:t>Behavioral</a:t>
            </a:r>
          </a:p>
          <a:p>
            <a:pPr marL="514350" indent="-514350">
              <a:buFont typeface="+mj-lt"/>
              <a:buAutoNum type="arabicPeriod"/>
            </a:pPr>
            <a:r>
              <a:rPr lang="en-US" dirty="0" smtClean="0"/>
              <a:t>Social</a:t>
            </a:r>
          </a:p>
          <a:p>
            <a:pPr marL="514350" indent="-514350">
              <a:buFont typeface="+mj-lt"/>
              <a:buAutoNum type="arabicPeriod"/>
            </a:pPr>
            <a:r>
              <a:rPr lang="en-US" dirty="0" smtClean="0"/>
              <a:t>Collaborative</a:t>
            </a:r>
            <a:endParaRPr lang="en-US" dirty="0"/>
          </a:p>
        </p:txBody>
      </p:sp>
      <p:pic>
        <p:nvPicPr>
          <p:cNvPr id="4" name="Picture 3" descr="File:Yes &lt;strong&gt;Check&lt;/strong&gt; Circle.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248" y="5715000"/>
            <a:ext cx="1066800" cy="1066800"/>
          </a:xfrm>
          <a:prstGeom prst="rect">
            <a:avLst/>
          </a:prstGeom>
        </p:spPr>
      </p:pic>
    </p:spTree>
    <p:extLst>
      <p:ext uri="{BB962C8B-B14F-4D97-AF65-F5344CB8AC3E}">
        <p14:creationId xmlns:p14="http://schemas.microsoft.com/office/powerpoint/2010/main" val="1843196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Environmental/Physical</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Adaptations </a:t>
            </a:r>
            <a:r>
              <a:rPr lang="en-US" dirty="0"/>
              <a:t>and modifications to the physical </a:t>
            </a:r>
            <a:r>
              <a:rPr lang="en-US" dirty="0" smtClean="0"/>
              <a:t>environment</a:t>
            </a:r>
            <a:endParaRPr lang="en-US" dirty="0"/>
          </a:p>
          <a:p>
            <a:r>
              <a:rPr lang="en-US" b="1" dirty="0" smtClean="0"/>
              <a:t>Provided when school buildings are open: </a:t>
            </a:r>
          </a:p>
          <a:p>
            <a:pPr lvl="1"/>
            <a:r>
              <a:rPr lang="en-US" dirty="0" smtClean="0"/>
              <a:t>Adaptive </a:t>
            </a:r>
            <a:r>
              <a:rPr lang="en-US" dirty="0"/>
              <a:t>equipment </a:t>
            </a:r>
            <a:endParaRPr lang="en-US" dirty="0" smtClean="0"/>
          </a:p>
          <a:p>
            <a:pPr lvl="2"/>
            <a:r>
              <a:rPr lang="en-US" dirty="0" smtClean="0"/>
              <a:t>Low tech:  adapted paper, </a:t>
            </a:r>
            <a:r>
              <a:rPr lang="en-US" dirty="0" err="1" smtClean="0"/>
              <a:t>slantboard</a:t>
            </a:r>
            <a:r>
              <a:rPr lang="en-US" dirty="0" smtClean="0"/>
              <a:t>, special seating, wedges</a:t>
            </a:r>
          </a:p>
          <a:p>
            <a:pPr lvl="2"/>
            <a:r>
              <a:rPr lang="en-US" dirty="0" smtClean="0"/>
              <a:t>High tech:  FM </a:t>
            </a:r>
            <a:r>
              <a:rPr lang="en-US" dirty="0"/>
              <a:t>systems, Computer, iPad, </a:t>
            </a:r>
            <a:r>
              <a:rPr lang="en-US" dirty="0" smtClean="0"/>
              <a:t>Wi-Fi </a:t>
            </a:r>
            <a:r>
              <a:rPr lang="en-US" dirty="0"/>
              <a:t>(hot spots), online </a:t>
            </a:r>
            <a:r>
              <a:rPr lang="en-US" dirty="0" smtClean="0"/>
              <a:t>platforms</a:t>
            </a:r>
            <a:endParaRPr lang="en-US" dirty="0"/>
          </a:p>
          <a:p>
            <a:r>
              <a:rPr lang="en-US" b="1" dirty="0" smtClean="0"/>
              <a:t>Possible virtual support:  </a:t>
            </a:r>
          </a:p>
          <a:p>
            <a:pPr lvl="1"/>
            <a:r>
              <a:rPr lang="en-US" dirty="0" smtClean="0"/>
              <a:t>IEP </a:t>
            </a:r>
            <a:r>
              <a:rPr lang="en-US" dirty="0"/>
              <a:t>team </a:t>
            </a:r>
            <a:r>
              <a:rPr lang="en-US" dirty="0" smtClean="0"/>
              <a:t>assists </a:t>
            </a:r>
            <a:r>
              <a:rPr lang="en-US" dirty="0"/>
              <a:t>the family to create a virtual learning </a:t>
            </a:r>
            <a:r>
              <a:rPr lang="en-US" dirty="0" smtClean="0"/>
              <a:t>environment that meets the student’s needs</a:t>
            </a:r>
            <a:endParaRPr lang="en-US" dirty="0"/>
          </a:p>
        </p:txBody>
      </p:sp>
      <p:pic>
        <p:nvPicPr>
          <p:cNvPr id="4" name="Picture 3" descr="&lt;strong&gt;Computer&lt;/strong&gt; Problems | Flickr - Photo Shar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027" y="24885"/>
            <a:ext cx="2362973" cy="1575315"/>
          </a:xfrm>
          <a:prstGeom prst="rect">
            <a:avLst/>
          </a:prstGeom>
        </p:spPr>
      </p:pic>
    </p:spTree>
    <p:extLst>
      <p:ext uri="{BB962C8B-B14F-4D97-AF65-F5344CB8AC3E}">
        <p14:creationId xmlns:p14="http://schemas.microsoft.com/office/powerpoint/2010/main" val="1400114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 with us - Guidelines</a:t>
            </a:r>
          </a:p>
        </p:txBody>
      </p:sp>
      <p:sp>
        <p:nvSpPr>
          <p:cNvPr id="3" name="Content Placeholder 2"/>
          <p:cNvSpPr>
            <a:spLocks noGrp="1"/>
          </p:cNvSpPr>
          <p:nvPr>
            <p:ph idx="1"/>
          </p:nvPr>
        </p:nvSpPr>
        <p:spPr/>
        <p:txBody>
          <a:bodyPr>
            <a:normAutofit fontScale="85000" lnSpcReduction="20000"/>
          </a:bodyPr>
          <a:lstStyle/>
          <a:p>
            <a:r>
              <a:rPr lang="en-US" dirty="0"/>
              <a:t>If you have a question that you would like answered, type it into the “Question” pane.  </a:t>
            </a:r>
          </a:p>
          <a:p>
            <a:pPr lvl="1"/>
            <a:r>
              <a:rPr lang="en-US" dirty="0"/>
              <a:t>We will respond during the webinar to those that we are able to or afterward</a:t>
            </a:r>
          </a:p>
          <a:p>
            <a:pPr lvl="1"/>
            <a:r>
              <a:rPr lang="en-US" dirty="0"/>
              <a:t>We may have to reach out and get answers from partners</a:t>
            </a:r>
          </a:p>
          <a:p>
            <a:r>
              <a:rPr lang="en-US" dirty="0"/>
              <a:t>If you have information or resources you want to share with everyone, type them into the “chat” box and chat to everyone</a:t>
            </a:r>
          </a:p>
          <a:p>
            <a:r>
              <a:rPr lang="en-US" dirty="0"/>
              <a:t>We will also periodically be asking you to respond to polls during the webinar – these questions are primarily targeted to the family members who are participating today. </a:t>
            </a:r>
          </a:p>
          <a:p>
            <a:r>
              <a:rPr lang="en-US" dirty="0"/>
              <a:t>Let’s start with a </a:t>
            </a:r>
            <a:r>
              <a:rPr lang="en-US" dirty="0" smtClean="0"/>
              <a:t>quick poll </a:t>
            </a:r>
            <a:r>
              <a:rPr lang="en-US" dirty="0"/>
              <a:t>to see who has joined us </a:t>
            </a:r>
          </a:p>
        </p:txBody>
      </p:sp>
      <p:pic>
        <p:nvPicPr>
          <p:cNvPr id="4" name="Picture 3" descr="File:Yes &lt;strong&gt;Check&lt;/strong&gt; Circle.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248" y="5715000"/>
            <a:ext cx="1066800" cy="1066800"/>
          </a:xfrm>
          <a:prstGeom prst="rect">
            <a:avLst/>
          </a:prstGeom>
        </p:spPr>
      </p:pic>
    </p:spTree>
    <p:extLst>
      <p:ext uri="{BB962C8B-B14F-4D97-AF65-F5344CB8AC3E}">
        <p14:creationId xmlns:p14="http://schemas.microsoft.com/office/powerpoint/2010/main" val="1510263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Organizational</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Supports </a:t>
            </a:r>
            <a:r>
              <a:rPr lang="en-US" dirty="0"/>
              <a:t>and instruction teach students to plan, organize and </a:t>
            </a:r>
            <a:r>
              <a:rPr lang="en-US" dirty="0" smtClean="0"/>
              <a:t>execute tasks</a:t>
            </a:r>
          </a:p>
          <a:p>
            <a:r>
              <a:rPr lang="en-US" b="1" dirty="0" smtClean="0"/>
              <a:t>Provided when school buildings are open:</a:t>
            </a:r>
          </a:p>
          <a:p>
            <a:pPr lvl="1"/>
            <a:r>
              <a:rPr lang="en-US" dirty="0" smtClean="0"/>
              <a:t>Check </a:t>
            </a:r>
            <a:r>
              <a:rPr lang="en-US" dirty="0"/>
              <a:t>in and check out with </a:t>
            </a:r>
            <a:r>
              <a:rPr lang="en-US" dirty="0" smtClean="0"/>
              <a:t>teacher(s)</a:t>
            </a:r>
            <a:r>
              <a:rPr lang="en-US" dirty="0"/>
              <a:t>	</a:t>
            </a:r>
            <a:endParaRPr lang="en-US" dirty="0" smtClean="0"/>
          </a:p>
          <a:p>
            <a:r>
              <a:rPr lang="en-US" b="1" dirty="0" smtClean="0"/>
              <a:t>Possible Virtual SDI: </a:t>
            </a:r>
            <a:endParaRPr lang="en-US" b="1" dirty="0"/>
          </a:p>
          <a:p>
            <a:pPr lvl="1"/>
            <a:r>
              <a:rPr lang="en-US" dirty="0" smtClean="0"/>
              <a:t>Individualized </a:t>
            </a:r>
            <a:r>
              <a:rPr lang="en-US" dirty="0"/>
              <a:t>3 minute instant message by </a:t>
            </a:r>
            <a:r>
              <a:rPr lang="en-US" dirty="0" smtClean="0"/>
              <a:t>teacher</a:t>
            </a:r>
            <a:endParaRPr lang="en-US" dirty="0"/>
          </a:p>
          <a:p>
            <a:pPr lvl="1"/>
            <a:r>
              <a:rPr lang="en-US" dirty="0" smtClean="0"/>
              <a:t>5 </a:t>
            </a:r>
            <a:r>
              <a:rPr lang="en-US" dirty="0"/>
              <a:t>minute alarm check in </a:t>
            </a:r>
            <a:r>
              <a:rPr lang="en-US" dirty="0" smtClean="0"/>
              <a:t>“pop up” </a:t>
            </a:r>
          </a:p>
          <a:p>
            <a:pPr lvl="1"/>
            <a:r>
              <a:rPr lang="en-US" dirty="0" smtClean="0"/>
              <a:t>Agenda prompts</a:t>
            </a:r>
          </a:p>
          <a:p>
            <a:pPr lvl="2"/>
            <a:r>
              <a:rPr lang="en-US" dirty="0" smtClean="0"/>
              <a:t>link </a:t>
            </a:r>
            <a:r>
              <a:rPr lang="en-US" dirty="0"/>
              <a:t>schedule reminders to a child’s calendar </a:t>
            </a:r>
          </a:p>
          <a:p>
            <a:endParaRPr lang="en-US" dirty="0"/>
          </a:p>
        </p:txBody>
      </p:sp>
      <p:pic>
        <p:nvPicPr>
          <p:cNvPr id="4" name="Picture 3" descr="Checklist - LGAM Knowledge Ba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724400"/>
            <a:ext cx="1906456" cy="1956816"/>
          </a:xfrm>
          <a:prstGeom prst="rect">
            <a:avLst/>
          </a:prstGeom>
        </p:spPr>
      </p:pic>
    </p:spTree>
    <p:extLst>
      <p:ext uri="{BB962C8B-B14F-4D97-AF65-F5344CB8AC3E}">
        <p14:creationId xmlns:p14="http://schemas.microsoft.com/office/powerpoint/2010/main" val="4150314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Testing and Assignments</a:t>
            </a:r>
            <a:endParaRPr lang="en-US" dirty="0"/>
          </a:p>
        </p:txBody>
      </p:sp>
      <p:sp>
        <p:nvSpPr>
          <p:cNvPr id="3" name="Content Placeholder 2"/>
          <p:cNvSpPr>
            <a:spLocks noGrp="1"/>
          </p:cNvSpPr>
          <p:nvPr>
            <p:ph idx="1"/>
          </p:nvPr>
        </p:nvSpPr>
        <p:spPr/>
        <p:txBody>
          <a:bodyPr/>
          <a:lstStyle/>
          <a:p>
            <a:pPr marL="0" indent="0">
              <a:buNone/>
            </a:pPr>
            <a:r>
              <a:rPr lang="en-US" dirty="0" smtClean="0"/>
              <a:t>Accommodations of where and duration; modification of work</a:t>
            </a:r>
          </a:p>
          <a:p>
            <a:r>
              <a:rPr lang="en-US" b="1" dirty="0" smtClean="0"/>
              <a:t>Provided when school buildings are open:</a:t>
            </a:r>
            <a:r>
              <a:rPr lang="en-US" dirty="0" smtClean="0"/>
              <a:t> </a:t>
            </a:r>
          </a:p>
          <a:p>
            <a:pPr lvl="1"/>
            <a:r>
              <a:rPr lang="en-US" dirty="0" smtClean="0"/>
              <a:t>Extended time</a:t>
            </a:r>
          </a:p>
          <a:p>
            <a:r>
              <a:rPr lang="en-US" b="1" dirty="0" smtClean="0"/>
              <a:t>Possible Virtual SDI</a:t>
            </a:r>
          </a:p>
          <a:p>
            <a:pPr lvl="1"/>
            <a:r>
              <a:rPr lang="en-US" dirty="0" smtClean="0"/>
              <a:t>No change may be needed because extended </a:t>
            </a:r>
            <a:br>
              <a:rPr lang="en-US" dirty="0" smtClean="0"/>
            </a:br>
            <a:r>
              <a:rPr lang="en-US" dirty="0" smtClean="0"/>
              <a:t>time can still be provided but expectations </a:t>
            </a:r>
            <a:br>
              <a:rPr lang="en-US" dirty="0" smtClean="0"/>
            </a:br>
            <a:r>
              <a:rPr lang="en-US" dirty="0" smtClean="0"/>
              <a:t>need to be clear to the child and the </a:t>
            </a:r>
            <a:br>
              <a:rPr lang="en-US" dirty="0" smtClean="0"/>
            </a:br>
            <a:r>
              <a:rPr lang="en-US" dirty="0" smtClean="0"/>
              <a:t>family</a:t>
            </a:r>
          </a:p>
          <a:p>
            <a:endParaRPr lang="en-US" dirty="0"/>
          </a:p>
        </p:txBody>
      </p:sp>
      <p:pic>
        <p:nvPicPr>
          <p:cNvPr id="4" name="Picture 3" descr="File:Red &lt;strong&gt;clock&lt;/strong&gt;.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533" y="4551533"/>
            <a:ext cx="2306467" cy="2306467"/>
          </a:xfrm>
          <a:prstGeom prst="rect">
            <a:avLst/>
          </a:prstGeom>
        </p:spPr>
      </p:pic>
    </p:spTree>
    <p:extLst>
      <p:ext uri="{BB962C8B-B14F-4D97-AF65-F5344CB8AC3E}">
        <p14:creationId xmlns:p14="http://schemas.microsoft.com/office/powerpoint/2010/main" val="190694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4. Instructional</a:t>
            </a:r>
            <a:endParaRPr lang="pt-BR" dirty="0"/>
          </a:p>
        </p:txBody>
      </p:sp>
      <p:sp>
        <p:nvSpPr>
          <p:cNvPr id="3" name="Content Placeholder 2"/>
          <p:cNvSpPr>
            <a:spLocks noGrp="1"/>
          </p:cNvSpPr>
          <p:nvPr>
            <p:ph idx="1"/>
          </p:nvPr>
        </p:nvSpPr>
        <p:spPr/>
        <p:txBody>
          <a:bodyPr>
            <a:normAutofit/>
          </a:bodyPr>
          <a:lstStyle/>
          <a:p>
            <a:pPr marL="0" indent="0">
              <a:buNone/>
            </a:pPr>
            <a:r>
              <a:rPr lang="en-US" dirty="0" smtClean="0"/>
              <a:t>Development and delivery of instruction that addresses diverse learning needs</a:t>
            </a:r>
          </a:p>
          <a:p>
            <a:r>
              <a:rPr lang="en-US" b="1" dirty="0" smtClean="0"/>
              <a:t>Provided when school buildings are open:</a:t>
            </a:r>
          </a:p>
          <a:p>
            <a:pPr lvl="1"/>
            <a:r>
              <a:rPr lang="en-US" dirty="0" smtClean="0"/>
              <a:t>Modified Instruction – use of evidence-based </a:t>
            </a:r>
            <a:br>
              <a:rPr lang="en-US" dirty="0" smtClean="0"/>
            </a:br>
            <a:r>
              <a:rPr lang="en-US" dirty="0" smtClean="0"/>
              <a:t>multi-sensory reading intervention</a:t>
            </a:r>
            <a:endParaRPr lang="en-US" b="1" dirty="0" smtClean="0"/>
          </a:p>
          <a:p>
            <a:r>
              <a:rPr lang="en-US" b="1" dirty="0" smtClean="0"/>
              <a:t>Possible Virtual SDI: </a:t>
            </a:r>
          </a:p>
          <a:p>
            <a:pPr lvl="1"/>
            <a:r>
              <a:rPr lang="en-US" dirty="0" smtClean="0"/>
              <a:t>Identify an evidence-based intervention </a:t>
            </a:r>
            <a:br>
              <a:rPr lang="en-US" dirty="0" smtClean="0"/>
            </a:br>
            <a:r>
              <a:rPr lang="en-US" dirty="0" smtClean="0"/>
              <a:t>that can be delivered through distance </a:t>
            </a:r>
            <a:br>
              <a:rPr lang="en-US" dirty="0" smtClean="0"/>
            </a:br>
            <a:r>
              <a:rPr lang="en-US" dirty="0" smtClean="0"/>
              <a:t>learning</a:t>
            </a:r>
          </a:p>
          <a:p>
            <a:pPr lvl="1"/>
            <a:endParaRPr lang="en-US" b="1" dirty="0" smtClean="0"/>
          </a:p>
          <a:p>
            <a:pPr lvl="1"/>
            <a:endParaRPr lang="pt-BR" dirty="0" smtClean="0"/>
          </a:p>
          <a:p>
            <a:endParaRPr lang="en-US" dirty="0"/>
          </a:p>
        </p:txBody>
      </p:sp>
      <p:pic>
        <p:nvPicPr>
          <p:cNvPr id="4" name="Picture 3" descr="Tom Carey's reflections on the HEQCO report on online ..."/>
          <p:cNvPicPr>
            <a:picLocks noChangeAspect="1"/>
          </p:cNvPicPr>
          <p:nvPr/>
        </p:nvPicPr>
        <p:blipFill rotWithShape="1">
          <a:blip r:embed="rId3">
            <a:extLst>
              <a:ext uri="{28A0092B-C50C-407E-A947-70E740481C1C}">
                <a14:useLocalDpi xmlns:a14="http://schemas.microsoft.com/office/drawing/2010/main" val="0"/>
              </a:ext>
            </a:extLst>
          </a:blip>
          <a:srcRect r="26386"/>
          <a:stretch/>
        </p:blipFill>
        <p:spPr>
          <a:xfrm>
            <a:off x="6883400" y="3733800"/>
            <a:ext cx="2286000" cy="1972126"/>
          </a:xfrm>
          <a:prstGeom prst="rect">
            <a:avLst/>
          </a:prstGeom>
        </p:spPr>
      </p:pic>
    </p:spTree>
    <p:extLst>
      <p:ext uri="{BB962C8B-B14F-4D97-AF65-F5344CB8AC3E}">
        <p14:creationId xmlns:p14="http://schemas.microsoft.com/office/powerpoint/2010/main" val="1204069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5. Behavioral</a:t>
            </a:r>
            <a:endParaRPr lang="pt-BR"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Supports </a:t>
            </a:r>
            <a:r>
              <a:rPr lang="en-US" dirty="0"/>
              <a:t>and services to increase appropriate behavior and reduce disruptive or interfering </a:t>
            </a:r>
            <a:r>
              <a:rPr lang="en-US" dirty="0" smtClean="0"/>
              <a:t>behavior</a:t>
            </a:r>
          </a:p>
          <a:p>
            <a:r>
              <a:rPr lang="en-US" b="1" dirty="0" smtClean="0"/>
              <a:t>Provided </a:t>
            </a:r>
            <a:r>
              <a:rPr lang="en-US" b="1" dirty="0"/>
              <a:t>when school buildings are </a:t>
            </a:r>
            <a:r>
              <a:rPr lang="en-US" b="1" dirty="0" smtClean="0"/>
              <a:t>open:</a:t>
            </a:r>
          </a:p>
          <a:p>
            <a:pPr lvl="1"/>
            <a:r>
              <a:rPr lang="en-US" dirty="0" smtClean="0"/>
              <a:t>Modification </a:t>
            </a:r>
            <a:r>
              <a:rPr lang="en-US" dirty="0"/>
              <a:t>of rules and </a:t>
            </a:r>
            <a:r>
              <a:rPr lang="en-US" dirty="0" smtClean="0"/>
              <a:t>expectations</a:t>
            </a:r>
          </a:p>
          <a:p>
            <a:r>
              <a:rPr lang="pt-BR" b="1" dirty="0" smtClean="0"/>
              <a:t>Possible Virtual SDI: </a:t>
            </a:r>
          </a:p>
          <a:p>
            <a:pPr lvl="1"/>
            <a:r>
              <a:rPr lang="pt-BR" dirty="0" smtClean="0"/>
              <a:t>IEP </a:t>
            </a:r>
            <a:r>
              <a:rPr lang="pt-BR" dirty="0" smtClean="0"/>
              <a:t>team (which always includes the family) </a:t>
            </a:r>
            <a:r>
              <a:rPr lang="pt-BR" dirty="0" smtClean="0"/>
              <a:t>reviews the Behavioral </a:t>
            </a:r>
            <a:r>
              <a:rPr lang="pt-BR" dirty="0"/>
              <a:t>Support </a:t>
            </a:r>
            <a:r>
              <a:rPr lang="pt-BR" dirty="0" smtClean="0"/>
              <a:t>Plan </a:t>
            </a:r>
            <a:r>
              <a:rPr lang="pt-BR" dirty="0" smtClean="0"/>
              <a:t>to </a:t>
            </a:r>
            <a:r>
              <a:rPr lang="pt-BR" dirty="0" smtClean="0"/>
              <a:t>identify how it can be provided at home and provide training/coaching to family on implementing strategies</a:t>
            </a:r>
            <a:endParaRPr lang="pt-BR" dirty="0"/>
          </a:p>
          <a:p>
            <a:endParaRPr lang="en-US" dirty="0"/>
          </a:p>
        </p:txBody>
      </p:sp>
      <p:pic>
        <p:nvPicPr>
          <p:cNvPr id="4" name="Picture 3" descr="Keeping My Kitchen Safe | Food Safety Certifica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315" y="0"/>
            <a:ext cx="1911685" cy="1676400"/>
          </a:xfrm>
          <a:prstGeom prst="rect">
            <a:avLst/>
          </a:prstGeom>
        </p:spPr>
      </p:pic>
    </p:spTree>
    <p:extLst>
      <p:ext uri="{BB962C8B-B14F-4D97-AF65-F5344CB8AC3E}">
        <p14:creationId xmlns:p14="http://schemas.microsoft.com/office/powerpoint/2010/main" val="3677042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Social</a:t>
            </a:r>
            <a:endParaRPr lang="en-US" dirty="0"/>
          </a:p>
        </p:txBody>
      </p:sp>
      <p:sp>
        <p:nvSpPr>
          <p:cNvPr id="3" name="Content Placeholder 2"/>
          <p:cNvSpPr>
            <a:spLocks noGrp="1"/>
          </p:cNvSpPr>
          <p:nvPr>
            <p:ph idx="1"/>
          </p:nvPr>
        </p:nvSpPr>
        <p:spPr/>
        <p:txBody>
          <a:bodyPr/>
          <a:lstStyle/>
          <a:p>
            <a:pPr marL="0" indent="0">
              <a:buNone/>
            </a:pPr>
            <a:r>
              <a:rPr lang="en-US" dirty="0" smtClean="0"/>
              <a:t>Supports and services to increase appropriate social skills and/or emotional regulation</a:t>
            </a:r>
          </a:p>
          <a:p>
            <a:r>
              <a:rPr lang="en-US" b="1" dirty="0" smtClean="0"/>
              <a:t>Provided when school buildings are open: </a:t>
            </a:r>
          </a:p>
          <a:p>
            <a:pPr lvl="1"/>
            <a:r>
              <a:rPr lang="en-US" dirty="0" smtClean="0"/>
              <a:t>Social skills instruction</a:t>
            </a:r>
          </a:p>
          <a:p>
            <a:r>
              <a:rPr lang="en-US" b="1" dirty="0" smtClean="0"/>
              <a:t>Possible Virtual SDI</a:t>
            </a:r>
          </a:p>
          <a:p>
            <a:pPr lvl="1"/>
            <a:r>
              <a:rPr lang="en-US" dirty="0" smtClean="0"/>
              <a:t>Facilitate video </a:t>
            </a:r>
            <a:r>
              <a:rPr lang="en-US" dirty="0"/>
              <a:t>m</a:t>
            </a:r>
            <a:r>
              <a:rPr lang="en-US" dirty="0" smtClean="0"/>
              <a:t>odeling at home and small group virtual conversations</a:t>
            </a:r>
            <a:endParaRPr lang="en-US" dirty="0"/>
          </a:p>
        </p:txBody>
      </p:sp>
      <p:pic>
        <p:nvPicPr>
          <p:cNvPr id="4" name="Picture 3" descr="Feelings Faces | Sunflower Storyti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621148"/>
            <a:ext cx="2971800" cy="2213991"/>
          </a:xfrm>
          <a:prstGeom prst="rect">
            <a:avLst/>
          </a:prstGeom>
        </p:spPr>
      </p:pic>
    </p:spTree>
    <p:extLst>
      <p:ext uri="{BB962C8B-B14F-4D97-AF65-F5344CB8AC3E}">
        <p14:creationId xmlns:p14="http://schemas.microsoft.com/office/powerpoint/2010/main" val="1895419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Collaborative </a:t>
            </a:r>
            <a:endParaRPr lang="en-US" dirty="0"/>
          </a:p>
        </p:txBody>
      </p:sp>
      <p:sp>
        <p:nvSpPr>
          <p:cNvPr id="3" name="Content Placeholder 2"/>
          <p:cNvSpPr>
            <a:spLocks noGrp="1"/>
          </p:cNvSpPr>
          <p:nvPr>
            <p:ph idx="1"/>
          </p:nvPr>
        </p:nvSpPr>
        <p:spPr/>
        <p:txBody>
          <a:bodyPr/>
          <a:lstStyle/>
          <a:p>
            <a:pPr marL="0" indent="0">
              <a:buNone/>
            </a:pPr>
            <a:r>
              <a:rPr lang="en-US" dirty="0" smtClean="0"/>
              <a:t>Adults </a:t>
            </a:r>
            <a:r>
              <a:rPr lang="en-US" dirty="0"/>
              <a:t>working together to support students</a:t>
            </a:r>
          </a:p>
          <a:p>
            <a:r>
              <a:rPr lang="en-US" b="1" dirty="0"/>
              <a:t>Provided when school buildings are open: </a:t>
            </a:r>
          </a:p>
          <a:p>
            <a:pPr lvl="1"/>
            <a:r>
              <a:rPr lang="en-US" dirty="0" smtClean="0"/>
              <a:t>Scheduled </a:t>
            </a:r>
            <a:r>
              <a:rPr lang="en-US" dirty="0"/>
              <a:t>opportunities for parental </a:t>
            </a:r>
            <a:r>
              <a:rPr lang="en-US" dirty="0" smtClean="0"/>
              <a:t>collaboration</a:t>
            </a:r>
          </a:p>
          <a:p>
            <a:r>
              <a:rPr lang="en-US" b="1" dirty="0" smtClean="0"/>
              <a:t>Possible Virtual SDI</a:t>
            </a:r>
          </a:p>
          <a:p>
            <a:pPr lvl="1"/>
            <a:r>
              <a:rPr lang="en-US" dirty="0" smtClean="0"/>
              <a:t>Scheduled </a:t>
            </a:r>
            <a:r>
              <a:rPr lang="en-US" dirty="0"/>
              <a:t>c</a:t>
            </a:r>
            <a:r>
              <a:rPr lang="en-US" dirty="0" smtClean="0"/>
              <a:t>oaching </a:t>
            </a:r>
            <a:r>
              <a:rPr lang="en-US" dirty="0"/>
              <a:t>and guided support for team members </a:t>
            </a:r>
            <a:r>
              <a:rPr lang="en-US" dirty="0" smtClean="0"/>
              <a:t>to plan and problem-solve for an individual student</a:t>
            </a:r>
            <a:endParaRPr lang="en-US" dirty="0"/>
          </a:p>
          <a:p>
            <a:endParaRPr lang="en-US" dirty="0"/>
          </a:p>
        </p:txBody>
      </p:sp>
      <p:pic>
        <p:nvPicPr>
          <p:cNvPr id="4" name="Picture 3" descr="Free picture: African American, female, talking, one ..."/>
          <p:cNvPicPr>
            <a:picLocks noChangeAspect="1"/>
          </p:cNvPicPr>
          <p:nvPr/>
        </p:nvPicPr>
        <p:blipFill rotWithShape="1">
          <a:blip r:embed="rId3" cstate="print">
            <a:extLst>
              <a:ext uri="{28A0092B-C50C-407E-A947-70E740481C1C}">
                <a14:useLocalDpi xmlns:a14="http://schemas.microsoft.com/office/drawing/2010/main" val="0"/>
              </a:ext>
            </a:extLst>
          </a:blip>
          <a:srcRect l="22500" t="25000"/>
          <a:stretch/>
        </p:blipFill>
        <p:spPr>
          <a:xfrm>
            <a:off x="5486400" y="4523658"/>
            <a:ext cx="3657600" cy="2359742"/>
          </a:xfrm>
          <a:prstGeom prst="rect">
            <a:avLst/>
          </a:prstGeom>
        </p:spPr>
      </p:pic>
    </p:spTree>
    <p:extLst>
      <p:ext uri="{BB962C8B-B14F-4D97-AF65-F5344CB8AC3E}">
        <p14:creationId xmlns:p14="http://schemas.microsoft.com/office/powerpoint/2010/main" val="2585400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fontScale="90000"/>
          </a:bodyPr>
          <a:lstStyle/>
          <a:p>
            <a:r>
              <a:rPr lang="en-US" dirty="0"/>
              <a:t>Students can have a new approach to…</a:t>
            </a:r>
          </a:p>
        </p:txBody>
      </p:sp>
      <p:sp>
        <p:nvSpPr>
          <p:cNvPr id="3" name="Content Placeholder 2"/>
          <p:cNvSpPr>
            <a:spLocks noGrp="1"/>
          </p:cNvSpPr>
          <p:nvPr>
            <p:ph idx="1"/>
          </p:nvPr>
        </p:nvSpPr>
        <p:spPr/>
        <p:txBody>
          <a:bodyPr>
            <a:normAutofit fontScale="92500" lnSpcReduction="10000"/>
          </a:bodyPr>
          <a:lstStyle/>
          <a:p>
            <a:r>
              <a:rPr lang="en-US" dirty="0"/>
              <a:t>be active participants in this process, </a:t>
            </a:r>
          </a:p>
          <a:p>
            <a:r>
              <a:rPr lang="en-US" dirty="0"/>
              <a:t>be self-aware of both their abilities and areas in which they struggle, </a:t>
            </a:r>
          </a:p>
          <a:p>
            <a:r>
              <a:rPr lang="en-US" dirty="0"/>
              <a:t>be able to self-advocate and state their needs to the adults responsible for creating and providing the programs and services, </a:t>
            </a:r>
          </a:p>
          <a:p>
            <a:r>
              <a:rPr lang="en-US" dirty="0"/>
              <a:t>be able to provide feedback throughout their education so revisions can be made to the programs and supports as necessary. </a:t>
            </a:r>
          </a:p>
          <a:p>
            <a:pPr marL="0" indent="0">
              <a:buNone/>
            </a:pPr>
            <a:r>
              <a:rPr lang="en-US" dirty="0"/>
              <a:t>				</a:t>
            </a:r>
            <a:r>
              <a:rPr lang="en-US" dirty="0" smtClean="0"/>
              <a:t>Michigan </a:t>
            </a:r>
            <a:r>
              <a:rPr lang="en-US" dirty="0"/>
              <a:t>Virtual University</a:t>
            </a:r>
          </a:p>
        </p:txBody>
      </p:sp>
    </p:spTree>
    <p:extLst>
      <p:ext uri="{BB962C8B-B14F-4D97-AF65-F5344CB8AC3E}">
        <p14:creationId xmlns:p14="http://schemas.microsoft.com/office/powerpoint/2010/main" val="3939105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Questions</a:t>
            </a:r>
            <a:endParaRPr lang="en-US" dirty="0"/>
          </a:p>
        </p:txBody>
      </p:sp>
      <p:pic>
        <p:nvPicPr>
          <p:cNvPr id="7" name="Picture 6" descr="File:FAQ icon.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2813025"/>
            <a:ext cx="4419600" cy="3206800"/>
          </a:xfrm>
          <a:prstGeom prst="rect">
            <a:avLst/>
          </a:prstGeom>
        </p:spPr>
      </p:pic>
    </p:spTree>
    <p:extLst>
      <p:ext uri="{BB962C8B-B14F-4D97-AF65-F5344CB8AC3E}">
        <p14:creationId xmlns:p14="http://schemas.microsoft.com/office/powerpoint/2010/main" val="2752133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err="1"/>
              <a:t>Deschaine</a:t>
            </a:r>
            <a:r>
              <a:rPr lang="en-US" dirty="0"/>
              <a:t>, M. (2018). </a:t>
            </a:r>
            <a:r>
              <a:rPr lang="en-US" i="1" dirty="0"/>
              <a:t>Supporting students with disabilities in k-12 online and blended learning</a:t>
            </a:r>
            <a:r>
              <a:rPr lang="en-US" dirty="0"/>
              <a:t>. Lansing, MI: Michigan Virtual University. Retrieved from </a:t>
            </a:r>
            <a:r>
              <a:rPr lang="en-US" dirty="0">
                <a:hlinkClick r:id="rId3"/>
              </a:rPr>
              <a:t>https://mvlri.org/research/publications/supporting-students-with-disabilities-in-k-12-online-and-blended-learning/ </a:t>
            </a:r>
            <a:endParaRPr lang="en-US" dirty="0" smtClean="0"/>
          </a:p>
          <a:p>
            <a:r>
              <a:rPr lang="en-US" dirty="0" err="1" smtClean="0">
                <a:hlinkClick r:id="rId4"/>
              </a:rPr>
              <a:t>Accomodations</a:t>
            </a:r>
            <a:r>
              <a:rPr lang="en-US" dirty="0" smtClean="0">
                <a:hlinkClick r:id="rId4"/>
              </a:rPr>
              <a:t> and Modifications </a:t>
            </a:r>
            <a:r>
              <a:rPr lang="en-US" dirty="0" smtClean="0"/>
              <a:t>– for more information</a:t>
            </a:r>
            <a:endParaRPr lang="en-US" dirty="0"/>
          </a:p>
        </p:txBody>
      </p:sp>
    </p:spTree>
    <p:extLst>
      <p:ext uri="{BB962C8B-B14F-4D97-AF65-F5344CB8AC3E}">
        <p14:creationId xmlns:p14="http://schemas.microsoft.com/office/powerpoint/2010/main" val="1432710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sz="quarter" idx="1"/>
          </p:nvPr>
        </p:nvSpPr>
        <p:spPr/>
        <p:txBody>
          <a:bodyPr/>
          <a:lstStyle/>
          <a:p>
            <a:r>
              <a:rPr lang="en-US" dirty="0"/>
              <a:t>You will get an email in 1 hour with the link to complete the Webinar Evaluation.</a:t>
            </a:r>
          </a:p>
          <a:p>
            <a:r>
              <a:rPr lang="en-US" dirty="0"/>
              <a:t>We have received wonderful feedback from previous evaluations.</a:t>
            </a:r>
          </a:p>
          <a:p>
            <a:r>
              <a:rPr lang="en-US" dirty="0"/>
              <a:t>Please share any comments or questions, as we read them all!</a:t>
            </a:r>
          </a:p>
          <a:p>
            <a:r>
              <a:rPr lang="en-US" dirty="0"/>
              <a:t>If you don’t want to wait an hour, the link </a:t>
            </a:r>
            <a:r>
              <a:rPr lang="en-US" dirty="0" smtClean="0"/>
              <a:t>is: </a:t>
            </a:r>
            <a:r>
              <a:rPr lang="en-US" dirty="0" smtClean="0">
                <a:hlinkClick r:id="rId2"/>
              </a:rPr>
              <a:t>www.surveymonkey.com/r/PEALwebinareval</a:t>
            </a:r>
            <a:r>
              <a:rPr lang="en-US" dirty="0" smtClean="0"/>
              <a:t> </a:t>
            </a:r>
            <a:endParaRPr lang="en-US" dirty="0"/>
          </a:p>
        </p:txBody>
      </p:sp>
    </p:spTree>
    <p:extLst>
      <p:ext uri="{BB962C8B-B14F-4D97-AF65-F5344CB8AC3E}">
        <p14:creationId xmlns:p14="http://schemas.microsoft.com/office/powerpoint/2010/main" val="85428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will be able to:</a:t>
            </a:r>
            <a:endParaRPr lang="en-US" dirty="0"/>
          </a:p>
        </p:txBody>
      </p:sp>
      <p:sp>
        <p:nvSpPr>
          <p:cNvPr id="3" name="Content Placeholder 2"/>
          <p:cNvSpPr>
            <a:spLocks noGrp="1"/>
          </p:cNvSpPr>
          <p:nvPr>
            <p:ph idx="1"/>
          </p:nvPr>
        </p:nvSpPr>
        <p:spPr/>
        <p:txBody>
          <a:bodyPr/>
          <a:lstStyle/>
          <a:p>
            <a:r>
              <a:rPr lang="en-US" dirty="0" smtClean="0"/>
              <a:t>Define Specially Designed Instruction (SDI) </a:t>
            </a:r>
          </a:p>
          <a:p>
            <a:r>
              <a:rPr lang="en-US" dirty="0" smtClean="0"/>
              <a:t>Describe types of SDI</a:t>
            </a:r>
          </a:p>
          <a:p>
            <a:r>
              <a:rPr lang="en-US" dirty="0" smtClean="0"/>
              <a:t>Identify potential changes to the SDI in your child’s IEP</a:t>
            </a:r>
          </a:p>
          <a:p>
            <a:r>
              <a:rPr lang="en-US" dirty="0" smtClean="0"/>
              <a:t>Create a plan for discussing needed changes with your school team</a:t>
            </a:r>
            <a:endParaRPr lang="en-US" dirty="0"/>
          </a:p>
        </p:txBody>
      </p:sp>
    </p:spTree>
    <p:extLst>
      <p:ext uri="{BB962C8B-B14F-4D97-AF65-F5344CB8AC3E}">
        <p14:creationId xmlns:p14="http://schemas.microsoft.com/office/powerpoint/2010/main" val="3009461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Next </a:t>
            </a:r>
            <a:r>
              <a:rPr lang="en-US" dirty="0" smtClean="0"/>
              <a:t>Webinar</a:t>
            </a:r>
            <a:r>
              <a:rPr lang="en-US" dirty="0"/>
              <a:t> </a:t>
            </a:r>
            <a:r>
              <a:rPr lang="en-US" dirty="0" smtClean="0"/>
              <a:t>  </a:t>
            </a:r>
            <a:r>
              <a:rPr lang="en-US" sz="3100" dirty="0" smtClean="0">
                <a:hlinkClick r:id="rId3"/>
              </a:rPr>
              <a:t>http</a:t>
            </a:r>
            <a:r>
              <a:rPr lang="en-US" sz="3100" dirty="0">
                <a:hlinkClick r:id="rId3"/>
              </a:rPr>
              <a:t>://bit.ly/PEALPHLPA22</a:t>
            </a:r>
            <a:r>
              <a:rPr lang="en-US" dirty="0"/>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32" y="1512651"/>
            <a:ext cx="6376431" cy="5345349"/>
          </a:xfrm>
          <a:prstGeom prst="rect">
            <a:avLst/>
          </a:prstGeom>
        </p:spPr>
      </p:pic>
    </p:spTree>
    <p:extLst>
      <p:ext uri="{BB962C8B-B14F-4D97-AF65-F5344CB8AC3E}">
        <p14:creationId xmlns:p14="http://schemas.microsoft.com/office/powerpoint/2010/main" val="944573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5943600"/>
            <a:ext cx="5105400" cy="762000"/>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Thank You!</a:t>
            </a:r>
          </a:p>
        </p:txBody>
      </p:sp>
      <p:sp>
        <p:nvSpPr>
          <p:cNvPr id="5" name="Content Placeholder 4"/>
          <p:cNvSpPr>
            <a:spLocks noGrp="1"/>
          </p:cNvSpPr>
          <p:nvPr>
            <p:ph sz="quarter" idx="1"/>
          </p:nvPr>
        </p:nvSpPr>
        <p:spPr>
          <a:xfrm>
            <a:off x="609600" y="1589566"/>
            <a:ext cx="7620000" cy="5268433"/>
          </a:xfrm>
        </p:spPr>
        <p:txBody>
          <a:bodyPr>
            <a:normAutofit lnSpcReduction="1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defTabSz="465138">
              <a:buNone/>
            </a:pPr>
            <a:r>
              <a:rPr lang="en-US" dirty="0">
                <a:hlinkClick r:id="rId4"/>
              </a:rPr>
              <a:t>www.pealcenter.org</a:t>
            </a:r>
            <a:endParaRPr lang="en-US" dirty="0"/>
          </a:p>
          <a:p>
            <a:pPr marL="0" indent="0" defTabSz="465138">
              <a:buNone/>
            </a:pPr>
            <a:r>
              <a:rPr lang="en-US" dirty="0">
                <a:hlinkClick r:id="rId5"/>
              </a:rPr>
              <a:t>info@pealcenter.org</a:t>
            </a:r>
            <a:r>
              <a:rPr lang="en-US" dirty="0"/>
              <a:t> </a:t>
            </a:r>
          </a:p>
          <a:p>
            <a:pPr marL="0" indent="0" defTabSz="465138">
              <a:buNone/>
            </a:pPr>
            <a:r>
              <a:rPr lang="en-US" dirty="0"/>
              <a:t> 1-866-950-1040</a:t>
            </a:r>
          </a:p>
          <a:p>
            <a:pPr marL="0" indent="0" algn="ctr">
              <a:buNone/>
            </a:pPr>
            <a:endParaRPr lang="en-US" dirty="0"/>
          </a:p>
          <a:p>
            <a:pPr marL="0" indent="0" algn="ctr">
              <a:buNone/>
            </a:pPr>
            <a:endParaRPr lang="en-US" dirty="0"/>
          </a:p>
          <a:p>
            <a:pPr marL="0" indent="0" algn="ctr">
              <a:buNone/>
            </a:pPr>
            <a:r>
              <a:rPr lang="en-US" sz="2200" dirty="0">
                <a:solidFill>
                  <a:srgbClr val="3E0E5B"/>
                </a:solidFill>
              </a:rPr>
              <a:t>Serving families across PA </a:t>
            </a:r>
            <a:br>
              <a:rPr lang="en-US" sz="2200" dirty="0">
                <a:solidFill>
                  <a:srgbClr val="3E0E5B"/>
                </a:solidFill>
              </a:rPr>
            </a:br>
            <a:r>
              <a:rPr lang="en-US" sz="2200" dirty="0">
                <a:solidFill>
                  <a:srgbClr val="3E0E5B"/>
                </a:solidFill>
              </a:rPr>
              <a:t>with offices in Pittsburgh and Philadelphia</a:t>
            </a:r>
            <a:endParaRPr lang="en-US" sz="1500" dirty="0"/>
          </a:p>
        </p:txBody>
      </p:sp>
      <p:pic>
        <p:nvPicPr>
          <p:cNvPr id="7" name="Content Placeholder 6"/>
          <p:cNvPicPr>
            <a:picLocks noGrp="1" noChangeAspect="1"/>
          </p:cNvPicPr>
          <p:nvPr>
            <p:ph sz="quarter" idx="2"/>
          </p:nvPr>
        </p:nvPicPr>
        <p:blipFill rotWithShape="1">
          <a:blip r:embed="rId6">
            <a:extLst>
              <a:ext uri="{28A0092B-C50C-407E-A947-70E740481C1C}">
                <a14:useLocalDpi xmlns:a14="http://schemas.microsoft.com/office/drawing/2010/main" val="0"/>
              </a:ext>
            </a:extLst>
          </a:blip>
          <a:srcRect t="10243" b="8090"/>
          <a:stretch/>
        </p:blipFill>
        <p:spPr>
          <a:xfrm>
            <a:off x="4648200" y="1753420"/>
            <a:ext cx="3889653" cy="4113980"/>
          </a:xfr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 y="1752600"/>
            <a:ext cx="2682551" cy="1752600"/>
          </a:xfrm>
          <a:prstGeom prst="rect">
            <a:avLst/>
          </a:prstGeom>
        </p:spPr>
      </p:pic>
    </p:spTree>
    <p:custDataLst>
      <p:tags r:id="rId1"/>
    </p:custDataLst>
    <p:extLst>
      <p:ext uri="{BB962C8B-B14F-4D97-AF65-F5344CB8AC3E}">
        <p14:creationId xmlns:p14="http://schemas.microsoft.com/office/powerpoint/2010/main" val="606249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Statement from Bureau of Special </a:t>
            </a:r>
            <a:r>
              <a:rPr lang="en-US" dirty="0" smtClean="0"/>
              <a:t>Education</a:t>
            </a:r>
            <a:endParaRPr lang="en-US" dirty="0"/>
          </a:p>
        </p:txBody>
      </p:sp>
      <p:sp>
        <p:nvSpPr>
          <p:cNvPr id="3" name="Content Placeholder 2"/>
          <p:cNvSpPr>
            <a:spLocks noGrp="1"/>
          </p:cNvSpPr>
          <p:nvPr>
            <p:ph sz="quarter" idx="1"/>
          </p:nvPr>
        </p:nvSpPr>
        <p:spPr>
          <a:xfrm>
            <a:off x="612648" y="1600200"/>
            <a:ext cx="8153400" cy="5181600"/>
          </a:xfrm>
        </p:spPr>
        <p:txBody>
          <a:bodyPr>
            <a:normAutofit fontScale="92500" lnSpcReduction="20000"/>
          </a:bodyPr>
          <a:lstStyle/>
          <a:p>
            <a:pPr marL="0" indent="0">
              <a:buNone/>
            </a:pPr>
            <a:r>
              <a:rPr lang="en-US" dirty="0" smtClean="0"/>
              <a:t>“It </a:t>
            </a:r>
            <a:r>
              <a:rPr lang="en-US" dirty="0"/>
              <a:t>is </a:t>
            </a:r>
            <a:r>
              <a:rPr lang="en-US" dirty="0" smtClean="0"/>
              <a:t>PDE’s </a:t>
            </a:r>
            <a:r>
              <a:rPr lang="en-US" dirty="0"/>
              <a:t>expectation that all LEAs are providing planned instruction through a Continuity of Education Plan and FAPE is provided to </a:t>
            </a:r>
            <a:r>
              <a:rPr lang="en-US" dirty="0" smtClean="0"/>
              <a:t>students with disabilities </a:t>
            </a:r>
            <a:r>
              <a:rPr lang="en-US" dirty="0"/>
              <a:t>to the greatest extent possible which is reasonable and appropriate in light of the circumstances. </a:t>
            </a:r>
            <a:r>
              <a:rPr lang="en-US" dirty="0" smtClean="0"/>
              <a:t>All </a:t>
            </a:r>
            <a:r>
              <a:rPr lang="en-US" dirty="0"/>
              <a:t>school entities are required to submit a Continuity of Education plan. We are monitoring the submissions and the majority have already submitted plans. </a:t>
            </a:r>
            <a:r>
              <a:rPr lang="en-US" dirty="0" smtClean="0"/>
              <a:t>We </a:t>
            </a:r>
            <a:r>
              <a:rPr lang="en-US" dirty="0"/>
              <a:t>will be following up with any district that does not submit a plan. </a:t>
            </a:r>
            <a:r>
              <a:rPr lang="en-US" dirty="0" smtClean="0"/>
              <a:t>We </a:t>
            </a:r>
            <a:r>
              <a:rPr lang="en-US" dirty="0"/>
              <a:t>are attending LEA special </a:t>
            </a:r>
            <a:r>
              <a:rPr lang="en-US" dirty="0" smtClean="0"/>
              <a:t>education </a:t>
            </a:r>
            <a:r>
              <a:rPr lang="en-US" dirty="0"/>
              <a:t>leadership meetings across the state over the few weeks to provide emphasis to our guidance</a:t>
            </a:r>
            <a:r>
              <a:rPr lang="en-US" dirty="0" smtClean="0"/>
              <a:t>.” </a:t>
            </a:r>
          </a:p>
          <a:p>
            <a:pPr marL="0" indent="0">
              <a:buNone/>
            </a:pPr>
            <a:endParaRPr lang="en-US" dirty="0" smtClean="0"/>
          </a:p>
          <a:p>
            <a:r>
              <a:rPr lang="en-US" dirty="0" smtClean="0"/>
              <a:t>5 Things to Know: PDF from Ed Law Center-handout</a:t>
            </a:r>
          </a:p>
          <a:p>
            <a:r>
              <a:rPr lang="en-US" dirty="0" smtClean="0">
                <a:hlinkClick r:id="rId3"/>
              </a:rPr>
              <a:t>PDE Guidance</a:t>
            </a:r>
            <a:endParaRPr lang="en-US" dirty="0"/>
          </a:p>
        </p:txBody>
      </p:sp>
    </p:spTree>
    <p:extLst>
      <p:ext uri="{BB962C8B-B14F-4D97-AF65-F5344CB8AC3E}">
        <p14:creationId xmlns:p14="http://schemas.microsoft.com/office/powerpoint/2010/main" val="1001533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a:t>
            </a:r>
            <a:r>
              <a:rPr lang="en-US" dirty="0" smtClean="0"/>
              <a:t>Points </a:t>
            </a:r>
            <a:r>
              <a:rPr lang="en-US" dirty="0"/>
              <a:t>to </a:t>
            </a:r>
            <a:r>
              <a:rPr lang="en-US" dirty="0" smtClean="0"/>
              <a:t>Remember</a:t>
            </a:r>
            <a:endParaRPr lang="en-US" dirty="0"/>
          </a:p>
        </p:txBody>
      </p:sp>
      <p:sp>
        <p:nvSpPr>
          <p:cNvPr id="3" name="Content Placeholder 2"/>
          <p:cNvSpPr>
            <a:spLocks noGrp="1"/>
          </p:cNvSpPr>
          <p:nvPr>
            <p:ph idx="1"/>
          </p:nvPr>
        </p:nvSpPr>
        <p:spPr/>
        <p:txBody>
          <a:bodyPr/>
          <a:lstStyle/>
          <a:p>
            <a:r>
              <a:rPr lang="en-US" dirty="0"/>
              <a:t>Families are </a:t>
            </a:r>
            <a:r>
              <a:rPr lang="en-US" b="1" dirty="0" smtClean="0"/>
              <a:t>facilitating learning</a:t>
            </a:r>
            <a:r>
              <a:rPr lang="en-US" dirty="0" smtClean="0"/>
              <a:t>, </a:t>
            </a:r>
            <a:r>
              <a:rPr lang="en-US" b="1" dirty="0"/>
              <a:t>not responsible for delivering</a:t>
            </a:r>
            <a:r>
              <a:rPr lang="en-US" dirty="0"/>
              <a:t> </a:t>
            </a:r>
            <a:r>
              <a:rPr lang="en-US" dirty="0" smtClean="0"/>
              <a:t>instruction</a:t>
            </a:r>
            <a:endParaRPr lang="en-US" dirty="0"/>
          </a:p>
          <a:p>
            <a:r>
              <a:rPr lang="en-US" dirty="0" smtClean="0"/>
              <a:t>IEP team must consider the ability and needs of the family as they plan for instruction to be facilitated at home</a:t>
            </a:r>
            <a:endParaRPr lang="en-US" dirty="0"/>
          </a:p>
          <a:p>
            <a:r>
              <a:rPr lang="en-US" dirty="0"/>
              <a:t>Make a “good faith effort”</a:t>
            </a:r>
          </a:p>
        </p:txBody>
      </p:sp>
      <p:pic>
        <p:nvPicPr>
          <p:cNvPr id="5" name="Picture 4" descr="&lt;strong&gt;Star&lt;/strong&gt; PNG Transparent Images | PNG 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445" y="228597"/>
            <a:ext cx="990603" cy="990603"/>
          </a:xfrm>
          <a:prstGeom prst="rect">
            <a:avLst/>
          </a:prstGeom>
        </p:spPr>
      </p:pic>
      <p:pic>
        <p:nvPicPr>
          <p:cNvPr id="6" name="Picture 5" descr="File:Yes &lt;strong&gt;Check&lt;/strong&gt; Circle.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9248" y="5715000"/>
            <a:ext cx="1066800" cy="1066800"/>
          </a:xfrm>
          <a:prstGeom prst="rect">
            <a:avLst/>
          </a:prstGeom>
        </p:spPr>
      </p:pic>
    </p:spTree>
    <p:extLst>
      <p:ext uri="{BB962C8B-B14F-4D97-AF65-F5344CB8AC3E}">
        <p14:creationId xmlns:p14="http://schemas.microsoft.com/office/powerpoint/2010/main" val="313587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2648" y="2209800"/>
            <a:ext cx="7997952" cy="17526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Important Points to Remember</a:t>
            </a:r>
          </a:p>
        </p:txBody>
      </p:sp>
      <p:sp>
        <p:nvSpPr>
          <p:cNvPr id="3" name="Content Placeholder 2"/>
          <p:cNvSpPr>
            <a:spLocks noGrp="1"/>
          </p:cNvSpPr>
          <p:nvPr>
            <p:ph idx="1"/>
          </p:nvPr>
        </p:nvSpPr>
        <p:spPr/>
        <p:txBody>
          <a:bodyPr/>
          <a:lstStyle/>
          <a:p>
            <a:pPr marL="0" indent="0">
              <a:buNone/>
            </a:pPr>
            <a:r>
              <a:rPr lang="en-US" dirty="0"/>
              <a:t>Supreme Court Justice Roberts writes, </a:t>
            </a:r>
          </a:p>
          <a:p>
            <a:pPr marL="0" indent="0">
              <a:buNone/>
            </a:pPr>
            <a:r>
              <a:rPr lang="en-US" dirty="0" smtClean="0"/>
              <a:t>“The </a:t>
            </a:r>
            <a:r>
              <a:rPr lang="en-US" dirty="0"/>
              <a:t>IDEA demands more. It requires an educational program reasonably calculated to enable a child to make progress appropriate in the light of the child’s circumstances.” </a:t>
            </a:r>
          </a:p>
          <a:p>
            <a:pPr marL="0" indent="0">
              <a:buNone/>
            </a:pPr>
            <a:endParaRPr lang="en-US" dirty="0"/>
          </a:p>
          <a:p>
            <a:r>
              <a:rPr lang="en-US" dirty="0"/>
              <a:t>To be clear, the term “circumstances” applies to the child’s ability and potential – not to the closure of schools due to the pandemic.</a:t>
            </a:r>
          </a:p>
        </p:txBody>
      </p:sp>
      <p:pic>
        <p:nvPicPr>
          <p:cNvPr id="6" name="Picture 5" descr="&lt;strong&gt;Star&lt;/strong&gt; PNG Transparent Images | PNG 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445" y="228597"/>
            <a:ext cx="990603" cy="990603"/>
          </a:xfrm>
          <a:prstGeom prst="rect">
            <a:avLst/>
          </a:prstGeom>
        </p:spPr>
      </p:pic>
    </p:spTree>
    <p:extLst>
      <p:ext uri="{BB962C8B-B14F-4D97-AF65-F5344CB8AC3E}">
        <p14:creationId xmlns:p14="http://schemas.microsoft.com/office/powerpoint/2010/main" val="380031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Points to Remember</a:t>
            </a:r>
          </a:p>
        </p:txBody>
      </p:sp>
      <p:sp>
        <p:nvSpPr>
          <p:cNvPr id="3" name="Content Placeholder 2"/>
          <p:cNvSpPr>
            <a:spLocks noGrp="1"/>
          </p:cNvSpPr>
          <p:nvPr>
            <p:ph idx="1"/>
          </p:nvPr>
        </p:nvSpPr>
        <p:spPr/>
        <p:txBody>
          <a:bodyPr>
            <a:normAutofit/>
          </a:bodyPr>
          <a:lstStyle/>
          <a:p>
            <a:pPr marL="0" indent="0">
              <a:buNone/>
            </a:pPr>
            <a:r>
              <a:rPr lang="en-US" dirty="0" smtClean="0"/>
              <a:t>When you have an IEP meeting to address the “interim” special education services, these sections of the IEP are most important: </a:t>
            </a:r>
            <a:endParaRPr lang="en-US" dirty="0"/>
          </a:p>
          <a:p>
            <a:r>
              <a:rPr lang="en-US" dirty="0"/>
              <a:t>Goals, Progress </a:t>
            </a:r>
            <a:r>
              <a:rPr lang="en-US" dirty="0" smtClean="0"/>
              <a:t>Monitoring</a:t>
            </a:r>
            <a:endParaRPr lang="en-US" dirty="0"/>
          </a:p>
          <a:p>
            <a:r>
              <a:rPr lang="en-US" dirty="0" smtClean="0"/>
              <a:t>SDI</a:t>
            </a:r>
            <a:endParaRPr lang="en-US" dirty="0"/>
          </a:p>
          <a:p>
            <a:pPr marL="0" indent="0">
              <a:buNone/>
            </a:pPr>
            <a:endParaRPr lang="en-US" dirty="0" smtClean="0"/>
          </a:p>
          <a:p>
            <a:pPr marL="0" indent="0">
              <a:buNone/>
            </a:pPr>
            <a:r>
              <a:rPr lang="en-US" dirty="0" smtClean="0"/>
              <a:t>Notice of Recommended Educational Placement/Prior </a:t>
            </a:r>
            <a:r>
              <a:rPr lang="en-US" dirty="0"/>
              <a:t>Written </a:t>
            </a:r>
            <a:r>
              <a:rPr lang="en-US" dirty="0" smtClean="0"/>
              <a:t>Notice (NOREP/PWN)</a:t>
            </a:r>
            <a:endParaRPr lang="en-US" dirty="0"/>
          </a:p>
          <a:p>
            <a:pPr lvl="1"/>
            <a:endParaRPr lang="en-US" dirty="0"/>
          </a:p>
        </p:txBody>
      </p:sp>
      <p:pic>
        <p:nvPicPr>
          <p:cNvPr id="5" name="Picture 4" descr="&lt;strong&gt;Star&lt;/strong&gt; PNG Transparent Images | PNG 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445" y="228597"/>
            <a:ext cx="990603" cy="990603"/>
          </a:xfrm>
          <a:prstGeom prst="rect">
            <a:avLst/>
          </a:prstGeom>
        </p:spPr>
      </p:pic>
    </p:spTree>
    <p:extLst>
      <p:ext uri="{BB962C8B-B14F-4D97-AF65-F5344CB8AC3E}">
        <p14:creationId xmlns:p14="http://schemas.microsoft.com/office/powerpoint/2010/main" val="421179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 for Ongoing Success</a:t>
            </a:r>
            <a:endParaRPr lang="en-US" dirty="0"/>
          </a:p>
        </p:txBody>
      </p:sp>
      <p:pic>
        <p:nvPicPr>
          <p:cNvPr id="4" name="Picture 3" descr="Best self help books are required for everybody for thei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4800600"/>
            <a:ext cx="2743200" cy="2057400"/>
          </a:xfrm>
          <a:prstGeom prst="rect">
            <a:avLst/>
          </a:prstGeom>
        </p:spPr>
      </p:pic>
      <p:sp>
        <p:nvSpPr>
          <p:cNvPr id="3" name="Content Placeholder 2"/>
          <p:cNvSpPr>
            <a:spLocks noGrp="1"/>
          </p:cNvSpPr>
          <p:nvPr>
            <p:ph idx="1"/>
          </p:nvPr>
        </p:nvSpPr>
        <p:spPr/>
        <p:txBody>
          <a:bodyPr/>
          <a:lstStyle/>
          <a:p>
            <a:r>
              <a:rPr lang="en-US" dirty="0" smtClean="0"/>
              <a:t>Make note of the school district’s </a:t>
            </a:r>
            <a:r>
              <a:rPr lang="en-US" b="1" dirty="0" smtClean="0"/>
              <a:t>solutions</a:t>
            </a:r>
            <a:r>
              <a:rPr lang="en-US" dirty="0" smtClean="0"/>
              <a:t> to moving from a brick and mortar setting to a virtual one.</a:t>
            </a:r>
            <a:endParaRPr lang="en-US" dirty="0"/>
          </a:p>
          <a:p>
            <a:r>
              <a:rPr lang="en-US" dirty="0" smtClean="0"/>
              <a:t>Feel welcome to offer </a:t>
            </a:r>
            <a:r>
              <a:rPr lang="en-US" b="1" dirty="0" smtClean="0"/>
              <a:t>creative solutions </a:t>
            </a:r>
            <a:r>
              <a:rPr lang="en-US" dirty="0" smtClean="0"/>
              <a:t>and </a:t>
            </a:r>
            <a:r>
              <a:rPr lang="en-US" b="1" dirty="0" smtClean="0"/>
              <a:t>brainstorm</a:t>
            </a:r>
            <a:r>
              <a:rPr lang="en-US" dirty="0" smtClean="0"/>
              <a:t> with the school to come up with SDI that will work in a virtual setting.</a:t>
            </a:r>
            <a:endParaRPr lang="en-US" dirty="0"/>
          </a:p>
          <a:p>
            <a:r>
              <a:rPr lang="en-US" dirty="0" smtClean="0"/>
              <a:t>Have a </a:t>
            </a:r>
            <a:r>
              <a:rPr lang="en-US" b="1" dirty="0" smtClean="0"/>
              <a:t>plan</a:t>
            </a:r>
            <a:r>
              <a:rPr lang="en-US" dirty="0" smtClean="0"/>
              <a:t> to present your child’s needs and your creative ideas to the others on the IEP team.</a:t>
            </a:r>
            <a:endParaRPr lang="en-US" dirty="0"/>
          </a:p>
        </p:txBody>
      </p:sp>
    </p:spTree>
    <p:extLst>
      <p:ext uri="{BB962C8B-B14F-4D97-AF65-F5344CB8AC3E}">
        <p14:creationId xmlns:p14="http://schemas.microsoft.com/office/powerpoint/2010/main" val="39996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a:xfrm>
            <a:off x="1371600" y="1600200"/>
            <a:ext cx="7620000" cy="914400"/>
          </a:xfrm>
        </p:spPr>
        <p:txBody>
          <a:bodyPr>
            <a:noAutofit/>
          </a:bodyPr>
          <a:lstStyle/>
          <a:p>
            <a:r>
              <a:rPr lang="en-US" sz="3600" dirty="0"/>
              <a:t>Annotated </a:t>
            </a:r>
            <a:r>
              <a:rPr lang="en-US" sz="3600" dirty="0" smtClean="0"/>
              <a:t>IEP</a:t>
            </a:r>
            <a:br>
              <a:rPr lang="en-US" sz="3600" dirty="0" smtClean="0"/>
            </a:br>
            <a:r>
              <a:rPr lang="en-US" sz="3600" dirty="0" smtClean="0"/>
              <a:t>Specially </a:t>
            </a:r>
            <a:r>
              <a:rPr lang="en-US" sz="3600" dirty="0"/>
              <a:t>Designed Instruction</a:t>
            </a:r>
          </a:p>
        </p:txBody>
      </p:sp>
    </p:spTree>
    <p:extLst>
      <p:ext uri="{BB962C8B-B14F-4D97-AF65-F5344CB8AC3E}">
        <p14:creationId xmlns:p14="http://schemas.microsoft.com/office/powerpoint/2010/main" val="36959477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EAL Purple_Green Light New (1)">
  <a:themeElements>
    <a:clrScheme name="PEAL Purple &amp; Green">
      <a:dk1>
        <a:sysClr val="windowText" lastClr="000000"/>
      </a:dk1>
      <a:lt1>
        <a:sysClr val="window" lastClr="FFFFFF"/>
      </a:lt1>
      <a:dk2>
        <a:srgbClr val="2B142D"/>
      </a:dk2>
      <a:lt2>
        <a:srgbClr val="C3AFCC"/>
      </a:lt2>
      <a:accent1>
        <a:srgbClr val="3E0E5B"/>
      </a:accent1>
      <a:accent2>
        <a:srgbClr val="6CEA35"/>
      </a:accent2>
      <a:accent3>
        <a:srgbClr val="3E0E5B"/>
      </a:accent3>
      <a:accent4>
        <a:srgbClr val="999966"/>
      </a:accent4>
      <a:accent5>
        <a:srgbClr val="F7901E"/>
      </a:accent5>
      <a:accent6>
        <a:srgbClr val="004E5E"/>
      </a:accent6>
      <a:hlink>
        <a:srgbClr val="666699"/>
      </a:hlink>
      <a:folHlink>
        <a:srgbClr val="9775A7"/>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PEAL Purple_Green Light New (1)</Template>
  <TotalTime>2995</TotalTime>
  <Words>4344</Words>
  <Application>Microsoft Office PowerPoint</Application>
  <PresentationFormat>On-screen Show (4:3)</PresentationFormat>
  <Paragraphs>426</Paragraphs>
  <Slides>31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Tw Cen MT</vt:lpstr>
      <vt:lpstr>Wingdings</vt:lpstr>
      <vt:lpstr>PEAL Purple_Green Light New (1)</vt:lpstr>
      <vt:lpstr>Specially Designed Instruction for Learning at Home  April 16, 2020 12:00 pm and 7:00 pm</vt:lpstr>
      <vt:lpstr>Interact with us - Guidelines</vt:lpstr>
      <vt:lpstr>Participants will be able to:</vt:lpstr>
      <vt:lpstr>Statement from Bureau of Special Education</vt:lpstr>
      <vt:lpstr>Important Points to Remember</vt:lpstr>
      <vt:lpstr>Important Points to Remember</vt:lpstr>
      <vt:lpstr>Important Points to Remember</vt:lpstr>
      <vt:lpstr>Suggestions for Ongoing Success</vt:lpstr>
      <vt:lpstr>Annotated IEP Specially Designed Instruction</vt:lpstr>
      <vt:lpstr>Special Education =  Specially Designed Instruction</vt:lpstr>
      <vt:lpstr>Specially Designed Instruction</vt:lpstr>
      <vt:lpstr>Examples</vt:lpstr>
      <vt:lpstr>Access to Instructional Materials</vt:lpstr>
      <vt:lpstr>Supplementary Aids and Services</vt:lpstr>
      <vt:lpstr>Supplementary aids and services should be:</vt:lpstr>
      <vt:lpstr>Access to the General Education Curriculum</vt:lpstr>
      <vt:lpstr>Examples of SDI</vt:lpstr>
      <vt:lpstr>Types of SDI</vt:lpstr>
      <vt:lpstr>1. Environmental/Physical</vt:lpstr>
      <vt:lpstr>2. Organizational</vt:lpstr>
      <vt:lpstr>3. Testing and Assignments</vt:lpstr>
      <vt:lpstr>4. Instructional</vt:lpstr>
      <vt:lpstr>5. Behavioral</vt:lpstr>
      <vt:lpstr>6. Social</vt:lpstr>
      <vt:lpstr>7. Collaborative </vt:lpstr>
      <vt:lpstr>Students can have a new approach to…</vt:lpstr>
      <vt:lpstr>Questions</vt:lpstr>
      <vt:lpstr>Resources</vt:lpstr>
      <vt:lpstr>Evaluations</vt:lpstr>
      <vt:lpstr>Next Webinar   http://bit.ly/PEALPHLPA22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dc:creator>
  <cp:lastModifiedBy>Kalla Brinkley</cp:lastModifiedBy>
  <cp:revision>111</cp:revision>
  <dcterms:created xsi:type="dcterms:W3CDTF">2017-08-02T17:02:52Z</dcterms:created>
  <dcterms:modified xsi:type="dcterms:W3CDTF">2020-04-17T00:02:23Z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3845129A-6A0E-43B1-908C-1C360B520C1D</vt:lpwstr>
  </property>
  <property fmtid="{D5CDD505-2E9C-101B-9397-08002B2CF9AE}" pid="3" name="ArticulatePath">
    <vt:lpwstr>Presentation1</vt:lpwstr>
  </property>
</Properties>
</file>